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6201" r:id="rId2"/>
  </p:sldMasterIdLst>
  <p:notesMasterIdLst>
    <p:notesMasterId r:id="rId22"/>
  </p:notesMasterIdLst>
  <p:handoutMasterIdLst>
    <p:handoutMasterId r:id="rId23"/>
  </p:handoutMasterIdLst>
  <p:sldIdLst>
    <p:sldId id="550" r:id="rId3"/>
    <p:sldId id="574" r:id="rId4"/>
    <p:sldId id="552" r:id="rId5"/>
    <p:sldId id="561" r:id="rId6"/>
    <p:sldId id="563" r:id="rId7"/>
    <p:sldId id="569" r:id="rId8"/>
    <p:sldId id="572" r:id="rId9"/>
    <p:sldId id="567" r:id="rId10"/>
    <p:sldId id="571" r:id="rId11"/>
    <p:sldId id="553" r:id="rId12"/>
    <p:sldId id="554" r:id="rId13"/>
    <p:sldId id="555" r:id="rId14"/>
    <p:sldId id="556" r:id="rId15"/>
    <p:sldId id="557" r:id="rId16"/>
    <p:sldId id="547" r:id="rId17"/>
    <p:sldId id="570" r:id="rId18"/>
    <p:sldId id="543" r:id="rId19"/>
    <p:sldId id="544" r:id="rId20"/>
    <p:sldId id="545" r:id="rId21"/>
  </p:sldIdLst>
  <p:sldSz cx="9144000" cy="7019925"/>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F5B21"/>
    <a:srgbClr val="CBF470"/>
    <a:srgbClr val="90EAF8"/>
    <a:srgbClr val="99FF33"/>
    <a:srgbClr val="CCFF99"/>
    <a:srgbClr val="669900"/>
    <a:srgbClr val="F69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0" autoAdjust="0"/>
  </p:normalViewPr>
  <p:slideViewPr>
    <p:cSldViewPr>
      <p:cViewPr>
        <p:scale>
          <a:sx n="87" d="100"/>
          <a:sy n="87" d="100"/>
        </p:scale>
        <p:origin x="-2292" y="-126"/>
      </p:cViewPr>
      <p:guideLst>
        <p:guide orient="horz" pos="221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73" d="100"/>
          <a:sy n="73" d="100"/>
        </p:scale>
        <p:origin x="-4140"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06CD6C0-EACB-4565-896C-B863F85F2D86}" type="datetimeFigureOut">
              <a:rPr lang="en-US" altLang="en-US"/>
              <a:pPr>
                <a:defRPr/>
              </a:pPr>
              <a:t>4/25/2017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CEAFB4A-7647-4E3C-BE8E-3470F27B626A}" type="slidenum">
              <a:rPr lang="en-US" altLang="en-US"/>
              <a:pPr>
                <a:defRPr/>
              </a:pPr>
              <a:t>‹#›</a:t>
            </a:fld>
            <a:endParaRPr lang="en-US" altLang="en-US"/>
          </a:p>
        </p:txBody>
      </p:sp>
    </p:spTree>
    <p:extLst>
      <p:ext uri="{BB962C8B-B14F-4D97-AF65-F5344CB8AC3E}">
        <p14:creationId xmlns:p14="http://schemas.microsoft.com/office/powerpoint/2010/main" val="24563135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437721A-1233-4B35-88FA-2E6A465AD04A}" type="datetimeFigureOut">
              <a:rPr lang="en-US" altLang="en-US"/>
              <a:pPr>
                <a:defRPr/>
              </a:pPr>
              <a:t>4/25/2017</a:t>
            </a:fld>
            <a:endParaRPr lang="en-US" altLang="en-US"/>
          </a:p>
        </p:txBody>
      </p:sp>
      <p:sp>
        <p:nvSpPr>
          <p:cNvPr id="4" name="Slide Image Placeholder 3"/>
          <p:cNvSpPr>
            <a:spLocks noGrp="1" noRot="1" noChangeAspect="1"/>
          </p:cNvSpPr>
          <p:nvPr>
            <p:ph type="sldImg" idx="2"/>
          </p:nvPr>
        </p:nvSpPr>
        <p:spPr>
          <a:xfrm>
            <a:off x="1195388" y="685800"/>
            <a:ext cx="44672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00374CF-05F3-4D61-86CD-6562A798B63C}" type="slidenum">
              <a:rPr lang="en-US" altLang="en-US"/>
              <a:pPr>
                <a:defRPr/>
              </a:pPr>
              <a:t>‹#›</a:t>
            </a:fld>
            <a:endParaRPr lang="en-US" altLang="en-US"/>
          </a:p>
        </p:txBody>
      </p:sp>
    </p:spTree>
    <p:extLst>
      <p:ext uri="{BB962C8B-B14F-4D97-AF65-F5344CB8AC3E}">
        <p14:creationId xmlns:p14="http://schemas.microsoft.com/office/powerpoint/2010/main" val="5499812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s://www.facebook.com/BSCCNS" TargetMode="External"/><Relationship Id="rId12"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hyperlink" Target="https://www.youtube.com/user/BSCCNS" TargetMode="External"/><Relationship Id="rId5" Type="http://schemas.openxmlformats.org/officeDocument/2006/relationships/hyperlink" Target="https://www.linkedin.com/company/barcelona-supercomputing-center"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twitter.com/bsc_cn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41"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860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s-ES" smtClean="0"/>
              <a:t>Haga clic para modificar el estilo de título del patrón</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21947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s-ES" smtClean="0"/>
              <a:t>Haga clic para modificar el estilo de título del patrón</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s-ES" noProof="0" smtClean="0"/>
              <a:t>Haga clic en el icono para agregar un gráfico</a:t>
            </a:r>
            <a:endParaRPr lang="es-ES" noProof="0" dirty="0" smtClean="0"/>
          </a:p>
        </p:txBody>
      </p:sp>
    </p:spTree>
    <p:extLst>
      <p:ext uri="{BB962C8B-B14F-4D97-AF65-F5344CB8AC3E}">
        <p14:creationId xmlns:p14="http://schemas.microsoft.com/office/powerpoint/2010/main" val="75047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s-ES" smtClean="0"/>
              <a:t>Haga clic para modificar el estilo de título del patrón</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s-ES" noProof="0" smtClean="0"/>
              <a:t>Haga clic en el icono para agregar una imagen</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135924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solidFill>
                <a:srgbClr val="004990"/>
              </a:solidFill>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solidFill>
                <a:srgbClr val="004990"/>
              </a:solidFill>
              <a:latin typeface="Calibri" pitchFamily="34" charset="0"/>
              <a:ea typeface="+mn-ea"/>
            </a:endParaRPr>
          </a:p>
        </p:txBody>
      </p:sp>
    </p:spTree>
    <p:extLst>
      <p:ext uri="{BB962C8B-B14F-4D97-AF65-F5344CB8AC3E}">
        <p14:creationId xmlns:p14="http://schemas.microsoft.com/office/powerpoint/2010/main" val="684811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solidFill>
                <a:srgbClr val="004990"/>
              </a:solidFill>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solidFill>
                <a:srgbClr val="004990"/>
              </a:solidFill>
              <a:latin typeface="Calibri" pitchFamily="34" charset="0"/>
              <a:ea typeface="+mn-ea"/>
            </a:endParaRPr>
          </a:p>
        </p:txBody>
      </p:sp>
    </p:spTree>
    <p:extLst>
      <p:ext uri="{BB962C8B-B14F-4D97-AF65-F5344CB8AC3E}">
        <p14:creationId xmlns:p14="http://schemas.microsoft.com/office/powerpoint/2010/main" val="263852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solidFill>
                <a:srgbClr val="004990"/>
              </a:solidFill>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2856101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solidFill>
                <a:srgbClr val="004990"/>
              </a:solidFill>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2843861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solidFill>
                <a:srgbClr val="004990"/>
              </a:solidFill>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016125"/>
            <a:ext cx="33067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5600" y="2006600"/>
            <a:ext cx="830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74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41"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57136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endParaRPr lang="en-US" altLang="en-US" sz="1800" dirty="0" smtClean="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41"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614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5562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196590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7"/>
            <a:ext cx="8229600" cy="665931"/>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4688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35999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016125"/>
            <a:ext cx="33067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5600" y="2006600"/>
            <a:ext cx="830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38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solidFill>
                <a:srgbClr val="004990"/>
              </a:solidFill>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830263"/>
            <a:ext cx="4603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38825" y="1025525"/>
            <a:ext cx="1012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7"/>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11"/>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27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698" r:id="rId1"/>
    <p:sldLayoutId id="2147486699" r:id="rId2"/>
    <p:sldLayoutId id="2147486700" r:id="rId3"/>
    <p:sldLayoutId id="2147486701" r:id="rId4"/>
    <p:sldLayoutId id="2147486702" r:id="rId5"/>
    <p:sldLayoutId id="2147486703" r:id="rId6"/>
    <p:sldLayoutId id="2147486704" r:id="rId7"/>
    <p:sldLayoutId id="2147486705" r:id="rId8"/>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706" r:id="rId1"/>
    <p:sldLayoutId id="2147486707" r:id="rId2"/>
    <p:sldLayoutId id="2147486708" r:id="rId3"/>
    <p:sldLayoutId id="2147486709" r:id="rId4"/>
    <p:sldLayoutId id="2147486710" r:id="rId5"/>
    <p:sldLayoutId id="2147486711" r:id="rId6"/>
    <p:sldLayoutId id="2147486712" r:id="rId7"/>
    <p:sldLayoutId id="2147486713" r:id="rId8"/>
    <p:sldLayoutId id="2147486714"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39.png"/><Relationship Id="rId3" Type="http://schemas.openxmlformats.org/officeDocument/2006/relationships/slide" Target="slide11.xml"/><Relationship Id="rId7" Type="http://schemas.openxmlformats.org/officeDocument/2006/relationships/slide" Target="slide2.xml"/><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jpeg"/><Relationship Id="rId11" Type="http://schemas.openxmlformats.org/officeDocument/2006/relationships/image" Target="../media/image37.png"/><Relationship Id="rId5" Type="http://schemas.openxmlformats.org/officeDocument/2006/relationships/slide" Target="slide12.xml"/><Relationship Id="rId10" Type="http://schemas.openxmlformats.org/officeDocument/2006/relationships/image" Target="../media/image36.png"/><Relationship Id="rId4" Type="http://schemas.openxmlformats.org/officeDocument/2006/relationships/image" Target="../media/image33.jpeg"/><Relationship Id="rId9" Type="http://schemas.openxmlformats.org/officeDocument/2006/relationships/image" Target="../media/image35.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slide" Target="slide10.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2.xml"/><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slide" Target="slide5.xml"/><Relationship Id="rId10" Type="http://schemas.openxmlformats.org/officeDocument/2006/relationships/image" Target="../media/image39.png"/><Relationship Id="rId4" Type="http://schemas.openxmlformats.org/officeDocument/2006/relationships/slide" Target="slide10.xml"/><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47.png"/><Relationship Id="rId3" Type="http://schemas.openxmlformats.org/officeDocument/2006/relationships/slide" Target="slide16.xml"/><Relationship Id="rId7" Type="http://schemas.openxmlformats.org/officeDocument/2006/relationships/image" Target="../media/image43.png"/><Relationship Id="rId12" Type="http://schemas.openxmlformats.org/officeDocument/2006/relationships/slide" Target="slide1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image" Target="../media/image46.jpeg"/><Relationship Id="rId5" Type="http://schemas.openxmlformats.org/officeDocument/2006/relationships/slide" Target="slide2.xm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image" Target="../media/image44.pn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png"/><Relationship Id="rId1" Type="http://schemas.openxmlformats.org/officeDocument/2006/relationships/slideLayout" Target="../slideLayouts/slideLayout11.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1.xml"/><Relationship Id="rId5" Type="http://schemas.openxmlformats.org/officeDocument/2006/relationships/slide" Target="slide14.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1.xml"/><Relationship Id="rId6" Type="http://schemas.openxmlformats.org/officeDocument/2006/relationships/slide" Target="slide14.xml"/><Relationship Id="rId5" Type="http://schemas.openxmlformats.org/officeDocument/2006/relationships/slide" Target="slide2.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56.jpeg"/><Relationship Id="rId7" Type="http://schemas.openxmlformats.org/officeDocument/2006/relationships/slide" Target="slide2.xml"/><Relationship Id="rId2" Type="http://schemas.openxmlformats.org/officeDocument/2006/relationships/image" Target="../media/image55.jpeg"/><Relationship Id="rId1" Type="http://schemas.openxmlformats.org/officeDocument/2006/relationships/slideLayout" Target="../slideLayouts/slideLayout11.xml"/><Relationship Id="rId6" Type="http://schemas.openxmlformats.org/officeDocument/2006/relationships/hyperlink" Target="https://play.google.com/store/apps/details?id=es.predictia.weatherroulette&amp;hl=es"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jpeg"/><Relationship Id="rId1" Type="http://schemas.openxmlformats.org/officeDocument/2006/relationships/slideLayout" Target="../slideLayouts/slideLayout15.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6.xml"/><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slide" Target="slide5.xml"/><Relationship Id="rId15" Type="http://schemas.openxmlformats.org/officeDocument/2006/relationships/image" Target="../media/image17.png"/><Relationship Id="rId10" Type="http://schemas.openxmlformats.org/officeDocument/2006/relationships/slide" Target="slide9.xml"/><Relationship Id="rId4" Type="http://schemas.openxmlformats.org/officeDocument/2006/relationships/image" Target="../media/image11.png"/><Relationship Id="rId9" Type="http://schemas.openxmlformats.org/officeDocument/2006/relationships/slide" Target="slide2.xml"/><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8.png"/><Relationship Id="rId7"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25.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png"/><Relationship Id="rId10" Type="http://schemas.openxmlformats.org/officeDocument/2006/relationships/slide" Target="slide6.xml"/><Relationship Id="rId4" Type="http://schemas.openxmlformats.org/officeDocument/2006/relationships/image" Target="../media/image27.png"/><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6.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375" y="144463"/>
            <a:ext cx="6381750" cy="696912"/>
          </a:xfrm>
        </p:spPr>
        <p:txBody>
          <a:bodyPr/>
          <a:lstStyle/>
          <a:p>
            <a:pPr>
              <a:defRPr/>
            </a:pPr>
            <a:r>
              <a:rPr lang="en-US" b="1" dirty="0" smtClean="0"/>
              <a:t>CLIMATE SERVICES </a:t>
            </a:r>
            <a:r>
              <a:rPr lang="en-US" dirty="0" smtClean="0"/>
              <a:t>for wind energy</a:t>
            </a:r>
            <a:endParaRPr lang="en-US" dirty="0"/>
          </a:p>
        </p:txBody>
      </p:sp>
      <p:grpSp>
        <p:nvGrpSpPr>
          <p:cNvPr id="18435" name="Agrupar 7"/>
          <p:cNvGrpSpPr>
            <a:grpSpLocks/>
          </p:cNvGrpSpPr>
          <p:nvPr/>
        </p:nvGrpSpPr>
        <p:grpSpPr bwMode="auto">
          <a:xfrm>
            <a:off x="3455988" y="1035050"/>
            <a:ext cx="4851400" cy="4752975"/>
            <a:chOff x="3455988" y="1035050"/>
            <a:chExt cx="4851427" cy="4752975"/>
          </a:xfrm>
        </p:grpSpPr>
        <p:grpSp>
          <p:nvGrpSpPr>
            <p:cNvPr id="18440" name="Agrupar 6"/>
            <p:cNvGrpSpPr>
              <a:grpSpLocks/>
            </p:cNvGrpSpPr>
            <p:nvPr/>
          </p:nvGrpSpPr>
          <p:grpSpPr bwMode="auto">
            <a:xfrm>
              <a:off x="4284663" y="1035050"/>
              <a:ext cx="4022752" cy="4036567"/>
              <a:chOff x="4284663" y="1035050"/>
              <a:chExt cx="4022752" cy="4036567"/>
            </a:xfrm>
          </p:grpSpPr>
          <p:grpSp>
            <p:nvGrpSpPr>
              <p:cNvPr id="18444" name="Agrupar 3"/>
              <p:cNvGrpSpPr>
                <a:grpSpLocks/>
              </p:cNvGrpSpPr>
              <p:nvPr/>
            </p:nvGrpSpPr>
            <p:grpSpPr bwMode="auto">
              <a:xfrm>
                <a:off x="4284663" y="1035050"/>
                <a:ext cx="2771775" cy="2016125"/>
                <a:chOff x="3222625" y="1709738"/>
                <a:chExt cx="2771775" cy="2016125"/>
              </a:xfrm>
            </p:grpSpPr>
            <p:sp>
              <p:nvSpPr>
                <p:cNvPr id="12" name="Rectángulo 11"/>
                <p:cNvSpPr>
                  <a:spLocks noChangeAspect="1"/>
                </p:cNvSpPr>
                <p:nvPr/>
              </p:nvSpPr>
              <p:spPr bwMode="auto">
                <a:xfrm>
                  <a:off x="3222630" y="1709738"/>
                  <a:ext cx="2771790" cy="2016125"/>
                </a:xfrm>
                <a:custGeom>
                  <a:avLst/>
                  <a:gdLst>
                    <a:gd name="T0" fmla="*/ 0 w 2475275"/>
                    <a:gd name="T1" fmla="*/ 0 h 1800000"/>
                    <a:gd name="T2" fmla="*/ 2830171 w 2475275"/>
                    <a:gd name="T3" fmla="*/ 0 h 1800000"/>
                    <a:gd name="T4" fmla="*/ 2830171 w 2475275"/>
                    <a:gd name="T5" fmla="*/ 1168599 h 1800000"/>
                    <a:gd name="T6" fmla="*/ 2943717 w 2475275"/>
                    <a:gd name="T7" fmla="*/ 1168599 h 1800000"/>
                    <a:gd name="T8" fmla="*/ 2960060 w 2475275"/>
                    <a:gd name="T9" fmla="*/ 1139292 h 1800000"/>
                    <a:gd name="T10" fmla="*/ 3382489 w 2475275"/>
                    <a:gd name="T11" fmla="*/ 920681 h 1800000"/>
                    <a:gd name="T12" fmla="*/ 3891920 w 2475275"/>
                    <a:gd name="T13" fmla="*/ 1416517 h 1800000"/>
                    <a:gd name="T14" fmla="*/ 3382489 w 2475275"/>
                    <a:gd name="T15" fmla="*/ 1912355 h 1800000"/>
                    <a:gd name="T16" fmla="*/ 2960060 w 2475275"/>
                    <a:gd name="T17" fmla="*/ 1693745 h 1800000"/>
                    <a:gd name="T18" fmla="*/ 2943717 w 2475275"/>
                    <a:gd name="T19" fmla="*/ 1664436 h 1800000"/>
                    <a:gd name="T20" fmla="*/ 2830171 w 2475275"/>
                    <a:gd name="T21" fmla="*/ 1664436 h 1800000"/>
                    <a:gd name="T22" fmla="*/ 2830171 w 2475275"/>
                    <a:gd name="T23" fmla="*/ 2833038 h 1800000"/>
                    <a:gd name="T24" fmla="*/ 1662753 w 2475275"/>
                    <a:gd name="T25" fmla="*/ 2833038 h 1800000"/>
                    <a:gd name="T26" fmla="*/ 1662753 w 2475275"/>
                    <a:gd name="T27" fmla="*/ 2720008 h 1800000"/>
                    <a:gd name="T28" fmla="*/ 1692033 w 2475275"/>
                    <a:gd name="T29" fmla="*/ 2703647 h 1800000"/>
                    <a:gd name="T30" fmla="*/ 1910421 w 2475275"/>
                    <a:gd name="T31" fmla="*/ 2280792 h 1800000"/>
                    <a:gd name="T32" fmla="*/ 1415086 w 2475275"/>
                    <a:gd name="T33" fmla="*/ 1770845 h 1800000"/>
                    <a:gd name="T34" fmla="*/ 919751 w 2475275"/>
                    <a:gd name="T35" fmla="*/ 2280792 h 1800000"/>
                    <a:gd name="T36" fmla="*/ 1138140 w 2475275"/>
                    <a:gd name="T37" fmla="*/ 2703647 h 1800000"/>
                    <a:gd name="T38" fmla="*/ 1167418 w 2475275"/>
                    <a:gd name="T39" fmla="*/ 2720008 h 1800000"/>
                    <a:gd name="T40" fmla="*/ 1167418 w 2475275"/>
                    <a:gd name="T41" fmla="*/ 2833038 h 1800000"/>
                    <a:gd name="T42" fmla="*/ 0 w 2475275"/>
                    <a:gd name="T43" fmla="*/ 2833038 h 1800000"/>
                    <a:gd name="T44" fmla="*/ 0 w 2475275"/>
                    <a:gd name="T45" fmla="*/ 0 h 180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75275" h="1800000">
                      <a:moveTo>
                        <a:pt x="0" y="0"/>
                      </a:moveTo>
                      <a:lnTo>
                        <a:pt x="1800000" y="0"/>
                      </a:lnTo>
                      <a:lnTo>
                        <a:pt x="1800000" y="742482"/>
                      </a:lnTo>
                      <a:lnTo>
                        <a:pt x="1872214" y="742482"/>
                      </a:lnTo>
                      <a:lnTo>
                        <a:pt x="1882609" y="723861"/>
                      </a:lnTo>
                      <a:cubicBezTo>
                        <a:pt x="1940834" y="640061"/>
                        <a:pt x="2039437" y="584965"/>
                        <a:pt x="2151275" y="584965"/>
                      </a:cubicBezTo>
                      <a:cubicBezTo>
                        <a:pt x="2330215" y="584965"/>
                        <a:pt x="2475275" y="726011"/>
                        <a:pt x="2475275" y="900000"/>
                      </a:cubicBezTo>
                      <a:cubicBezTo>
                        <a:pt x="2475275" y="1073989"/>
                        <a:pt x="2330215" y="1215035"/>
                        <a:pt x="2151275" y="1215035"/>
                      </a:cubicBezTo>
                      <a:cubicBezTo>
                        <a:pt x="2039437" y="1215035"/>
                        <a:pt x="1940834" y="1159939"/>
                        <a:pt x="1882609" y="1076139"/>
                      </a:cubicBezTo>
                      <a:lnTo>
                        <a:pt x="1872214" y="1057517"/>
                      </a:lnTo>
                      <a:lnTo>
                        <a:pt x="1800000" y="1057517"/>
                      </a:lnTo>
                      <a:lnTo>
                        <a:pt x="1800000" y="1800000"/>
                      </a:lnTo>
                      <a:lnTo>
                        <a:pt x="1057517" y="1800000"/>
                      </a:lnTo>
                      <a:lnTo>
                        <a:pt x="1057517" y="1728186"/>
                      </a:lnTo>
                      <a:lnTo>
                        <a:pt x="1076139" y="1717791"/>
                      </a:lnTo>
                      <a:cubicBezTo>
                        <a:pt x="1159939" y="1659566"/>
                        <a:pt x="1215035" y="1560963"/>
                        <a:pt x="1215035" y="1449125"/>
                      </a:cubicBezTo>
                      <a:cubicBezTo>
                        <a:pt x="1215035" y="1270185"/>
                        <a:pt x="1073989" y="1125125"/>
                        <a:pt x="900000" y="1125125"/>
                      </a:cubicBezTo>
                      <a:cubicBezTo>
                        <a:pt x="726011" y="1125125"/>
                        <a:pt x="584965" y="1270185"/>
                        <a:pt x="584965" y="1449125"/>
                      </a:cubicBezTo>
                      <a:cubicBezTo>
                        <a:pt x="584965" y="1560963"/>
                        <a:pt x="640061" y="1659566"/>
                        <a:pt x="723861" y="1717791"/>
                      </a:cubicBezTo>
                      <a:lnTo>
                        <a:pt x="742482" y="1728186"/>
                      </a:lnTo>
                      <a:lnTo>
                        <a:pt x="742482" y="1800000"/>
                      </a:lnTo>
                      <a:lnTo>
                        <a:pt x="0" y="1800000"/>
                      </a:lnTo>
                      <a:lnTo>
                        <a:pt x="0" y="0"/>
                      </a:lnTo>
                      <a:close/>
                    </a:path>
                  </a:pathLst>
                </a:custGeom>
                <a:solidFill>
                  <a:srgbClr val="CBF470"/>
                </a:solidFill>
                <a:ln w="31750" cap="flat" cmpd="sng">
                  <a:solidFill>
                    <a:srgbClr val="FFFFFF"/>
                  </a:solidFill>
                  <a:prstDash val="solid"/>
                  <a:round/>
                  <a:headEnd/>
                  <a:tailEnd/>
                </a:ln>
                <a:effectLst>
                  <a:outerShdw blurRad="50800" dist="38100" dir="10800000" algn="r" rotWithShape="0">
                    <a:srgbClr val="000000">
                      <a:alpha val="39998"/>
                    </a:srgbClr>
                  </a:outerShdw>
                </a:effectLst>
              </p:spPr>
              <p:txBody>
                <a:bodyPr anchor="ctr"/>
                <a:lstStyle/>
                <a:p>
                  <a:pPr>
                    <a:defRPr/>
                  </a:pPr>
                  <a:endParaRPr lang="en-US"/>
                </a:p>
              </p:txBody>
            </p:sp>
            <p:sp>
              <p:nvSpPr>
                <p:cNvPr id="18449" name="CuadroTexto 15"/>
                <p:cNvSpPr txBox="1">
                  <a:spLocks noChangeArrowheads="1"/>
                </p:cNvSpPr>
                <p:nvPr/>
              </p:nvSpPr>
              <p:spPr bwMode="auto">
                <a:xfrm>
                  <a:off x="3222625" y="2127250"/>
                  <a:ext cx="197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s-ES" altLang="en-US" sz="2000" b="1">
                      <a:solidFill>
                        <a:srgbClr val="255692"/>
                      </a:solidFill>
                    </a:rPr>
                    <a:t>user engagement</a:t>
                  </a:r>
                </a:p>
              </p:txBody>
            </p:sp>
          </p:grpSp>
          <p:grpSp>
            <p:nvGrpSpPr>
              <p:cNvPr id="18445" name="Agrupar 5"/>
              <p:cNvGrpSpPr>
                <a:grpSpLocks/>
              </p:cNvGrpSpPr>
              <p:nvPr/>
            </p:nvGrpSpPr>
            <p:grpSpPr bwMode="auto">
              <a:xfrm>
                <a:off x="5535639" y="1036192"/>
                <a:ext cx="2771776" cy="4035425"/>
                <a:chOff x="5535639" y="1036192"/>
                <a:chExt cx="2771776" cy="4035425"/>
              </a:xfrm>
            </p:grpSpPr>
            <p:sp>
              <p:nvSpPr>
                <p:cNvPr id="5" name="Rectángulo 4"/>
                <p:cNvSpPr>
                  <a:spLocks/>
                </p:cNvSpPr>
                <p:nvPr/>
              </p:nvSpPr>
              <p:spPr bwMode="auto">
                <a:xfrm>
                  <a:off x="5535625" y="1036638"/>
                  <a:ext cx="2771790" cy="4035425"/>
                </a:xfrm>
                <a:custGeom>
                  <a:avLst/>
                  <a:gdLst>
                    <a:gd name="T0" fmla="*/ 755215 w 2771776"/>
                    <a:gd name="T1" fmla="*/ 0 h 4035425"/>
                    <a:gd name="T2" fmla="*/ 2771341 w 2771776"/>
                    <a:gd name="T3" fmla="*/ 0 h 4035425"/>
                    <a:gd name="T4" fmla="*/ 2771341 w 2771776"/>
                    <a:gd name="T5" fmla="*/ 2015614 h 4035425"/>
                    <a:gd name="T6" fmla="*/ 2770390 w 2771776"/>
                    <a:gd name="T7" fmla="*/ 2015614 h 4035425"/>
                    <a:gd name="T8" fmla="*/ 2770390 w 2771776"/>
                    <a:gd name="T9" fmla="*/ 2019300 h 4035425"/>
                    <a:gd name="T10" fmla="*/ 2771776 w 2771776"/>
                    <a:gd name="T11" fmla="*/ 2019300 h 4035425"/>
                    <a:gd name="T12" fmla="*/ 2771776 w 2771776"/>
                    <a:gd name="T13" fmla="*/ 4035425 h 4035425"/>
                    <a:gd name="T14" fmla="*/ 756162 w 2771776"/>
                    <a:gd name="T15" fmla="*/ 4035425 h 4035425"/>
                    <a:gd name="T16" fmla="*/ 756162 w 2771776"/>
                    <a:gd name="T17" fmla="*/ 3203794 h 4035425"/>
                    <a:gd name="T18" fmla="*/ 675298 w 2771776"/>
                    <a:gd name="T19" fmla="*/ 3203794 h 4035425"/>
                    <a:gd name="T20" fmla="*/ 663658 w 2771776"/>
                    <a:gd name="T21" fmla="*/ 3224651 h 4035425"/>
                    <a:gd name="T22" fmla="*/ 362810 w 2771776"/>
                    <a:gd name="T23" fmla="*/ 3380224 h 4035425"/>
                    <a:gd name="T24" fmla="*/ 0 w 2771776"/>
                    <a:gd name="T25" fmla="*/ 3027363 h 4035425"/>
                    <a:gd name="T26" fmla="*/ 362810 w 2771776"/>
                    <a:gd name="T27" fmla="*/ 2674502 h 4035425"/>
                    <a:gd name="T28" fmla="*/ 663658 w 2771776"/>
                    <a:gd name="T29" fmla="*/ 2830075 h 4035425"/>
                    <a:gd name="T30" fmla="*/ 675298 w 2771776"/>
                    <a:gd name="T31" fmla="*/ 2850933 h 4035425"/>
                    <a:gd name="T32" fmla="*/ 756162 w 2771776"/>
                    <a:gd name="T33" fmla="*/ 2850933 h 4035425"/>
                    <a:gd name="T34" fmla="*/ 756162 w 2771776"/>
                    <a:gd name="T35" fmla="*/ 2019300 h 4035425"/>
                    <a:gd name="T36" fmla="*/ 760008 w 2771776"/>
                    <a:gd name="T37" fmla="*/ 2019300 h 4035425"/>
                    <a:gd name="T38" fmla="*/ 760008 w 2771776"/>
                    <a:gd name="T39" fmla="*/ 2015614 h 4035425"/>
                    <a:gd name="T40" fmla="*/ 755215 w 2771776"/>
                    <a:gd name="T41" fmla="*/ 2015614 h 4035425"/>
                    <a:gd name="T42" fmla="*/ 755215 w 2771776"/>
                    <a:gd name="T43" fmla="*/ 1184192 h 4035425"/>
                    <a:gd name="T44" fmla="*/ 835652 w 2771776"/>
                    <a:gd name="T45" fmla="*/ 1184192 h 4035425"/>
                    <a:gd name="T46" fmla="*/ 847295 w 2771776"/>
                    <a:gd name="T47" fmla="*/ 1205044 h 4035425"/>
                    <a:gd name="T48" fmla="*/ 1148220 w 2771776"/>
                    <a:gd name="T49" fmla="*/ 1360578 h 4035425"/>
                    <a:gd name="T50" fmla="*/ 1511123 w 2771776"/>
                    <a:gd name="T51" fmla="*/ 1007806 h 4035425"/>
                    <a:gd name="T52" fmla="*/ 1148220 w 2771776"/>
                    <a:gd name="T53" fmla="*/ 655035 h 4035425"/>
                    <a:gd name="T54" fmla="*/ 847295 w 2771776"/>
                    <a:gd name="T55" fmla="*/ 810569 h 4035425"/>
                    <a:gd name="T56" fmla="*/ 835652 w 2771776"/>
                    <a:gd name="T57" fmla="*/ 831420 h 4035425"/>
                    <a:gd name="T58" fmla="*/ 755215 w 2771776"/>
                    <a:gd name="T59" fmla="*/ 831420 h 4035425"/>
                    <a:gd name="T60" fmla="*/ 755215 w 2771776"/>
                    <a:gd name="T61" fmla="*/ 0 h 4035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1776" h="4035425">
                      <a:moveTo>
                        <a:pt x="755215" y="0"/>
                      </a:moveTo>
                      <a:lnTo>
                        <a:pt x="2771341" y="0"/>
                      </a:lnTo>
                      <a:lnTo>
                        <a:pt x="2771341" y="2015614"/>
                      </a:lnTo>
                      <a:lnTo>
                        <a:pt x="2770390" y="2015614"/>
                      </a:lnTo>
                      <a:lnTo>
                        <a:pt x="2770390" y="2019300"/>
                      </a:lnTo>
                      <a:lnTo>
                        <a:pt x="2771776" y="2019300"/>
                      </a:lnTo>
                      <a:lnTo>
                        <a:pt x="2771776" y="4035425"/>
                      </a:lnTo>
                      <a:lnTo>
                        <a:pt x="756162" y="4035425"/>
                      </a:lnTo>
                      <a:lnTo>
                        <a:pt x="756162" y="3203794"/>
                      </a:lnTo>
                      <a:lnTo>
                        <a:pt x="675298" y="3203794"/>
                      </a:lnTo>
                      <a:lnTo>
                        <a:pt x="663658" y="3224651"/>
                      </a:lnTo>
                      <a:cubicBezTo>
                        <a:pt x="598459" y="3318512"/>
                        <a:pt x="488044" y="3380224"/>
                        <a:pt x="362810" y="3380224"/>
                      </a:cubicBezTo>
                      <a:cubicBezTo>
                        <a:pt x="162436" y="3380224"/>
                        <a:pt x="0" y="3222242"/>
                        <a:pt x="0" y="3027363"/>
                      </a:cubicBezTo>
                      <a:cubicBezTo>
                        <a:pt x="0" y="2832483"/>
                        <a:pt x="162436" y="2674502"/>
                        <a:pt x="362810" y="2674502"/>
                      </a:cubicBezTo>
                      <a:cubicBezTo>
                        <a:pt x="488044" y="2674502"/>
                        <a:pt x="598459" y="2736213"/>
                        <a:pt x="663658" y="2830075"/>
                      </a:cubicBezTo>
                      <a:lnTo>
                        <a:pt x="675298" y="2850933"/>
                      </a:lnTo>
                      <a:lnTo>
                        <a:pt x="756162" y="2850933"/>
                      </a:lnTo>
                      <a:lnTo>
                        <a:pt x="756162" y="2019300"/>
                      </a:lnTo>
                      <a:lnTo>
                        <a:pt x="760008" y="2019300"/>
                      </a:lnTo>
                      <a:lnTo>
                        <a:pt x="760008" y="2015614"/>
                      </a:lnTo>
                      <a:lnTo>
                        <a:pt x="755215" y="2015614"/>
                      </a:lnTo>
                      <a:lnTo>
                        <a:pt x="755215" y="1184192"/>
                      </a:lnTo>
                      <a:lnTo>
                        <a:pt x="835652" y="1184192"/>
                      </a:lnTo>
                      <a:lnTo>
                        <a:pt x="847295" y="1205044"/>
                      </a:lnTo>
                      <a:cubicBezTo>
                        <a:pt x="912512" y="1298882"/>
                        <a:pt x="1022954" y="1360578"/>
                        <a:pt x="1148220" y="1360578"/>
                      </a:cubicBezTo>
                      <a:cubicBezTo>
                        <a:pt x="1348645" y="1360578"/>
                        <a:pt x="1511123" y="1202637"/>
                        <a:pt x="1511123" y="1007806"/>
                      </a:cubicBezTo>
                      <a:cubicBezTo>
                        <a:pt x="1511123" y="812976"/>
                        <a:pt x="1348645" y="655035"/>
                        <a:pt x="1148220" y="655035"/>
                      </a:cubicBezTo>
                      <a:cubicBezTo>
                        <a:pt x="1022954" y="655035"/>
                        <a:pt x="912512" y="716731"/>
                        <a:pt x="847295" y="810569"/>
                      </a:cubicBezTo>
                      <a:lnTo>
                        <a:pt x="835652" y="831420"/>
                      </a:lnTo>
                      <a:lnTo>
                        <a:pt x="755215" y="831420"/>
                      </a:lnTo>
                      <a:lnTo>
                        <a:pt x="755215" y="0"/>
                      </a:lnTo>
                      <a:close/>
                    </a:path>
                  </a:pathLst>
                </a:custGeom>
                <a:solidFill>
                  <a:srgbClr val="90EAF8"/>
                </a:solidFill>
                <a:ln w="31750" cap="flat" cmpd="sng">
                  <a:solidFill>
                    <a:schemeClr val="accent1"/>
                  </a:solidFill>
                  <a:prstDash val="solid"/>
                  <a:round/>
                  <a:headEnd/>
                  <a:tailEnd/>
                </a:ln>
                <a:effectLst>
                  <a:outerShdw blurRad="50800" dist="38100" algn="l" rotWithShape="0">
                    <a:srgbClr val="000000">
                      <a:alpha val="39999"/>
                    </a:srgbClr>
                  </a:outerShdw>
                </a:effectLst>
              </p:spPr>
              <p:txBody>
                <a:bodyPr anchor="ctr"/>
                <a:lstStyle/>
                <a:p>
                  <a:pPr>
                    <a:defRPr/>
                  </a:pPr>
                  <a:endParaRPr lang="en-US"/>
                </a:p>
              </p:txBody>
            </p:sp>
            <p:sp>
              <p:nvSpPr>
                <p:cNvPr id="27" name="CuadroTexto 26"/>
                <p:cNvSpPr txBox="1"/>
                <p:nvPr/>
              </p:nvSpPr>
              <p:spPr bwMode="auto">
                <a:xfrm>
                  <a:off x="6318266" y="2835275"/>
                  <a:ext cx="1979624" cy="708025"/>
                </a:xfrm>
                <a:prstGeom prst="rect">
                  <a:avLst/>
                </a:prstGeom>
                <a:noFill/>
              </p:spPr>
              <p:txBody>
                <a:bodyPr>
                  <a:spAutoFit/>
                </a:bodyPr>
                <a:lstStyle/>
                <a:p>
                  <a:pPr algn="ctr">
                    <a:defRPr/>
                  </a:pPr>
                  <a:r>
                    <a:rPr lang="es-ES" sz="2000" b="1" dirty="0" err="1">
                      <a:solidFill>
                        <a:schemeClr val="accent4">
                          <a:lumMod val="50000"/>
                        </a:schemeClr>
                      </a:solidFill>
                      <a:latin typeface="Arial" charset="0"/>
                      <a:ea typeface="MS PGothic" charset="0"/>
                      <a:cs typeface="MS PGothic" charset="0"/>
                    </a:rPr>
                    <a:t>wind</a:t>
                  </a:r>
                  <a:r>
                    <a:rPr lang="es-ES" sz="2000" b="1" dirty="0">
                      <a:solidFill>
                        <a:schemeClr val="accent4">
                          <a:lumMod val="50000"/>
                        </a:schemeClr>
                      </a:solidFill>
                      <a:latin typeface="Arial" charset="0"/>
                      <a:ea typeface="MS PGothic" charset="0"/>
                      <a:cs typeface="MS PGothic" charset="0"/>
                    </a:rPr>
                    <a:t> </a:t>
                  </a:r>
                  <a:r>
                    <a:rPr lang="es-ES" sz="2000" b="1" dirty="0" err="1">
                      <a:solidFill>
                        <a:schemeClr val="accent4">
                          <a:lumMod val="50000"/>
                        </a:schemeClr>
                      </a:solidFill>
                      <a:latin typeface="Arial" charset="0"/>
                      <a:ea typeface="MS PGothic" charset="0"/>
                      <a:cs typeface="MS PGothic" charset="0"/>
                    </a:rPr>
                    <a:t>energy</a:t>
                  </a:r>
                  <a:r>
                    <a:rPr lang="es-ES" sz="2000" b="1" dirty="0">
                      <a:solidFill>
                        <a:schemeClr val="accent4">
                          <a:lumMod val="50000"/>
                        </a:schemeClr>
                      </a:solidFill>
                      <a:latin typeface="Arial" charset="0"/>
                      <a:ea typeface="MS PGothic" charset="0"/>
                      <a:cs typeface="MS PGothic" charset="0"/>
                    </a:rPr>
                    <a:t> </a:t>
                  </a:r>
                  <a:r>
                    <a:rPr lang="es-ES" sz="2000" b="1" dirty="0" err="1">
                      <a:solidFill>
                        <a:schemeClr val="accent4">
                          <a:lumMod val="50000"/>
                        </a:schemeClr>
                      </a:solidFill>
                      <a:latin typeface="Arial" charset="0"/>
                      <a:ea typeface="MS PGothic" charset="0"/>
                      <a:cs typeface="MS PGothic" charset="0"/>
                    </a:rPr>
                    <a:t>users</a:t>
                  </a:r>
                  <a:endParaRPr lang="es-ES" sz="2000" b="1" dirty="0">
                    <a:solidFill>
                      <a:schemeClr val="accent4">
                        <a:lumMod val="50000"/>
                      </a:schemeClr>
                    </a:solidFill>
                    <a:latin typeface="Arial" charset="0"/>
                    <a:ea typeface="MS PGothic" charset="0"/>
                    <a:cs typeface="MS PGothic" charset="0"/>
                  </a:endParaRPr>
                </a:p>
              </p:txBody>
            </p:sp>
          </p:grpSp>
        </p:grpSp>
        <p:grpSp>
          <p:nvGrpSpPr>
            <p:cNvPr id="18441" name="Agrupar 29"/>
            <p:cNvGrpSpPr>
              <a:grpSpLocks/>
            </p:cNvGrpSpPr>
            <p:nvPr/>
          </p:nvGrpSpPr>
          <p:grpSpPr bwMode="auto">
            <a:xfrm>
              <a:off x="3455988" y="3014663"/>
              <a:ext cx="2016126" cy="2773362"/>
              <a:chOff x="2456543" y="3284936"/>
              <a:chExt cx="2016223" cy="2772306"/>
            </a:xfrm>
          </p:grpSpPr>
          <p:sp>
            <p:nvSpPr>
              <p:cNvPr id="24" name="Rectángulo 11"/>
              <p:cNvSpPr>
                <a:spLocks noChangeAspect="1"/>
              </p:cNvSpPr>
              <p:nvPr/>
            </p:nvSpPr>
            <p:spPr bwMode="auto">
              <a:xfrm rot="-5400000">
                <a:off x="2078507" y="3662972"/>
                <a:ext cx="2772306" cy="2016233"/>
              </a:xfrm>
              <a:custGeom>
                <a:avLst/>
                <a:gdLst>
                  <a:gd name="T0" fmla="*/ 0 w 2475275"/>
                  <a:gd name="T1" fmla="*/ 0 h 1800000"/>
                  <a:gd name="T2" fmla="*/ 2832329 w 2475275"/>
                  <a:gd name="T3" fmla="*/ 0 h 1800000"/>
                  <a:gd name="T4" fmla="*/ 2832329 w 2475275"/>
                  <a:gd name="T5" fmla="*/ 1168830 h 1800000"/>
                  <a:gd name="T6" fmla="*/ 2945961 w 2475275"/>
                  <a:gd name="T7" fmla="*/ 1168830 h 1800000"/>
                  <a:gd name="T8" fmla="*/ 2962316 w 2475275"/>
                  <a:gd name="T9" fmla="*/ 1139518 h 1800000"/>
                  <a:gd name="T10" fmla="*/ 3385067 w 2475275"/>
                  <a:gd name="T11" fmla="*/ 920865 h 1800000"/>
                  <a:gd name="T12" fmla="*/ 3894887 w 2475275"/>
                  <a:gd name="T13" fmla="*/ 1416799 h 1800000"/>
                  <a:gd name="T14" fmla="*/ 3385067 w 2475275"/>
                  <a:gd name="T15" fmla="*/ 1912734 h 1800000"/>
                  <a:gd name="T16" fmla="*/ 2962316 w 2475275"/>
                  <a:gd name="T17" fmla="*/ 1694080 h 1800000"/>
                  <a:gd name="T18" fmla="*/ 2945961 w 2475275"/>
                  <a:gd name="T19" fmla="*/ 1664766 h 1800000"/>
                  <a:gd name="T20" fmla="*/ 2832329 w 2475275"/>
                  <a:gd name="T21" fmla="*/ 1664766 h 1800000"/>
                  <a:gd name="T22" fmla="*/ 2832329 w 2475275"/>
                  <a:gd name="T23" fmla="*/ 2833598 h 1800000"/>
                  <a:gd name="T24" fmla="*/ 1664021 w 2475275"/>
                  <a:gd name="T25" fmla="*/ 2833598 h 1800000"/>
                  <a:gd name="T26" fmla="*/ 1664021 w 2475275"/>
                  <a:gd name="T27" fmla="*/ 2720546 h 1800000"/>
                  <a:gd name="T28" fmla="*/ 1693322 w 2475275"/>
                  <a:gd name="T29" fmla="*/ 2704183 h 1800000"/>
                  <a:gd name="T30" fmla="*/ 1911878 w 2475275"/>
                  <a:gd name="T31" fmla="*/ 2281243 h 1800000"/>
                  <a:gd name="T32" fmla="*/ 1416166 w 2475275"/>
                  <a:gd name="T33" fmla="*/ 1771196 h 1800000"/>
                  <a:gd name="T34" fmla="*/ 920452 w 2475275"/>
                  <a:gd name="T35" fmla="*/ 2281243 h 1800000"/>
                  <a:gd name="T36" fmla="*/ 1139008 w 2475275"/>
                  <a:gd name="T37" fmla="*/ 2704183 h 1800000"/>
                  <a:gd name="T38" fmla="*/ 1168308 w 2475275"/>
                  <a:gd name="T39" fmla="*/ 2720546 h 1800000"/>
                  <a:gd name="T40" fmla="*/ 1168308 w 2475275"/>
                  <a:gd name="T41" fmla="*/ 2833598 h 1800000"/>
                  <a:gd name="T42" fmla="*/ 0 w 2475275"/>
                  <a:gd name="T43" fmla="*/ 2833598 h 1800000"/>
                  <a:gd name="T44" fmla="*/ 0 w 2475275"/>
                  <a:gd name="T45" fmla="*/ 0 h 180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75275" h="1800000">
                    <a:moveTo>
                      <a:pt x="0" y="0"/>
                    </a:moveTo>
                    <a:lnTo>
                      <a:pt x="1800000" y="0"/>
                    </a:lnTo>
                    <a:lnTo>
                      <a:pt x="1800000" y="742482"/>
                    </a:lnTo>
                    <a:lnTo>
                      <a:pt x="1872214" y="742482"/>
                    </a:lnTo>
                    <a:lnTo>
                      <a:pt x="1882609" y="723861"/>
                    </a:lnTo>
                    <a:cubicBezTo>
                      <a:pt x="1940834" y="640061"/>
                      <a:pt x="2039437" y="584965"/>
                      <a:pt x="2151275" y="584965"/>
                    </a:cubicBezTo>
                    <a:cubicBezTo>
                      <a:pt x="2330215" y="584965"/>
                      <a:pt x="2475275" y="726011"/>
                      <a:pt x="2475275" y="900000"/>
                    </a:cubicBezTo>
                    <a:cubicBezTo>
                      <a:pt x="2475275" y="1073989"/>
                      <a:pt x="2330215" y="1215035"/>
                      <a:pt x="2151275" y="1215035"/>
                    </a:cubicBezTo>
                    <a:cubicBezTo>
                      <a:pt x="2039437" y="1215035"/>
                      <a:pt x="1940834" y="1159939"/>
                      <a:pt x="1882609" y="1076139"/>
                    </a:cubicBezTo>
                    <a:lnTo>
                      <a:pt x="1872214" y="1057517"/>
                    </a:lnTo>
                    <a:lnTo>
                      <a:pt x="1800000" y="1057517"/>
                    </a:lnTo>
                    <a:lnTo>
                      <a:pt x="1800000" y="1800000"/>
                    </a:lnTo>
                    <a:lnTo>
                      <a:pt x="1057517" y="1800000"/>
                    </a:lnTo>
                    <a:lnTo>
                      <a:pt x="1057517" y="1728186"/>
                    </a:lnTo>
                    <a:lnTo>
                      <a:pt x="1076139" y="1717791"/>
                    </a:lnTo>
                    <a:cubicBezTo>
                      <a:pt x="1159939" y="1659566"/>
                      <a:pt x="1215035" y="1560963"/>
                      <a:pt x="1215035" y="1449125"/>
                    </a:cubicBezTo>
                    <a:cubicBezTo>
                      <a:pt x="1215035" y="1270185"/>
                      <a:pt x="1073989" y="1125125"/>
                      <a:pt x="900000" y="1125125"/>
                    </a:cubicBezTo>
                    <a:cubicBezTo>
                      <a:pt x="726011" y="1125125"/>
                      <a:pt x="584965" y="1270185"/>
                      <a:pt x="584965" y="1449125"/>
                    </a:cubicBezTo>
                    <a:cubicBezTo>
                      <a:pt x="584965" y="1560963"/>
                      <a:pt x="640061" y="1659566"/>
                      <a:pt x="723861" y="1717791"/>
                    </a:cubicBezTo>
                    <a:lnTo>
                      <a:pt x="742482" y="1728186"/>
                    </a:lnTo>
                    <a:lnTo>
                      <a:pt x="742482" y="1800000"/>
                    </a:lnTo>
                    <a:lnTo>
                      <a:pt x="0" y="1800000"/>
                    </a:lnTo>
                    <a:lnTo>
                      <a:pt x="0" y="0"/>
                    </a:lnTo>
                    <a:close/>
                  </a:path>
                </a:pathLst>
              </a:custGeom>
              <a:solidFill>
                <a:srgbClr val="F6910A"/>
              </a:solidFill>
              <a:ln w="31750" cap="flat" cmpd="sng">
                <a:solidFill>
                  <a:srgbClr val="FFFFFF"/>
                </a:solidFill>
                <a:prstDash val="solid"/>
                <a:round/>
                <a:headEnd/>
                <a:tailEnd/>
              </a:ln>
              <a:effectLst>
                <a:outerShdw blurRad="50800" dist="38100" dir="8100000" algn="tr" rotWithShape="0">
                  <a:srgbClr val="000000">
                    <a:alpha val="39998"/>
                  </a:srgbClr>
                </a:outerShdw>
              </a:effectLst>
            </p:spPr>
            <p:txBody>
              <a:bodyPr anchor="ctr"/>
              <a:lstStyle/>
              <a:p>
                <a:pPr>
                  <a:defRPr/>
                </a:pPr>
                <a:endParaRPr lang="en-US"/>
              </a:p>
            </p:txBody>
          </p:sp>
          <p:sp>
            <p:nvSpPr>
              <p:cNvPr id="18443" name="CuadroTexto 27"/>
              <p:cNvSpPr txBox="1">
                <a:spLocks noChangeArrowheads="1"/>
              </p:cNvSpPr>
              <p:nvPr/>
            </p:nvSpPr>
            <p:spPr bwMode="auto">
              <a:xfrm>
                <a:off x="2456543" y="4924569"/>
                <a:ext cx="19802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sz="2000" b="1">
                    <a:solidFill>
                      <a:srgbClr val="255692"/>
                    </a:solidFill>
                  </a:rPr>
                  <a:t>scientific </a:t>
                </a:r>
              </a:p>
              <a:p>
                <a:pPr eaLnBrk="1" hangingPunct="1"/>
                <a:r>
                  <a:rPr lang="es-ES" altLang="en-US" sz="2000" b="1">
                    <a:solidFill>
                      <a:srgbClr val="255692"/>
                    </a:solidFill>
                  </a:rPr>
                  <a:t>user-driven research</a:t>
                </a:r>
              </a:p>
            </p:txBody>
          </p:sp>
        </p:grpSp>
      </p:grpSp>
      <p:sp>
        <p:nvSpPr>
          <p:cNvPr id="18436" name="TextBox 2"/>
          <p:cNvSpPr txBox="1">
            <a:spLocks noChangeArrowheads="1"/>
          </p:cNvSpPr>
          <p:nvPr/>
        </p:nvSpPr>
        <p:spPr bwMode="auto">
          <a:xfrm>
            <a:off x="3040063" y="6119813"/>
            <a:ext cx="59420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sz="1100" b="1">
                <a:solidFill>
                  <a:srgbClr val="0070C0"/>
                </a:solidFill>
              </a:rPr>
              <a:t>Nube Gonzalez-Reviriego (1), Raül Marcos (1), Francisco J. Doblas-Reyes (1,2), Verónica Torralba (1), Nicola Cortesi (1), Doo Young Lee (1) and Albert Soret (1)</a:t>
            </a:r>
          </a:p>
          <a:p>
            <a:pPr algn="ctr" eaLnBrk="1" hangingPunct="1"/>
            <a:endParaRPr lang="en-US" altLang="en-US" sz="1100">
              <a:solidFill>
                <a:srgbClr val="0070C0"/>
              </a:solidFill>
            </a:endParaRPr>
          </a:p>
          <a:p>
            <a:pPr algn="ctr" eaLnBrk="1" hangingPunct="1"/>
            <a:r>
              <a:rPr lang="en-US" altLang="en-US" sz="900">
                <a:solidFill>
                  <a:srgbClr val="0070C0"/>
                </a:solidFill>
              </a:rPr>
              <a:t>1 Barcelona Supercomputing Center (BSC), Barcelona, Spain</a:t>
            </a:r>
          </a:p>
          <a:p>
            <a:pPr algn="ctr" eaLnBrk="1" hangingPunct="1"/>
            <a:r>
              <a:rPr lang="en-US" altLang="en-US" sz="900">
                <a:solidFill>
                  <a:srgbClr val="0070C0"/>
                </a:solidFill>
              </a:rPr>
              <a:t>2 Institució Catalana de Recerca i Estudis Avançats (ICREA), Barcelona, Spain</a:t>
            </a:r>
          </a:p>
          <a:p>
            <a:pPr eaLnBrk="1" hangingPunct="1"/>
            <a:endParaRPr lang="en-US" altLang="en-US"/>
          </a:p>
        </p:txBody>
      </p:sp>
      <p:grpSp>
        <p:nvGrpSpPr>
          <p:cNvPr id="18437" name="Group 4"/>
          <p:cNvGrpSpPr>
            <a:grpSpLocks/>
          </p:cNvGrpSpPr>
          <p:nvPr/>
        </p:nvGrpSpPr>
        <p:grpSpPr bwMode="auto">
          <a:xfrm>
            <a:off x="71438" y="4610100"/>
            <a:ext cx="2925762" cy="2185988"/>
            <a:chOff x="-153526" y="4610448"/>
            <a:chExt cx="2924886" cy="2184879"/>
          </a:xfrm>
        </p:grpSpPr>
        <p:sp>
          <p:nvSpPr>
            <p:cNvPr id="4" name="Oval Callout 3"/>
            <p:cNvSpPr/>
            <p:nvPr/>
          </p:nvSpPr>
          <p:spPr>
            <a:xfrm>
              <a:off x="-153526" y="4610448"/>
              <a:ext cx="2745553" cy="2159492"/>
            </a:xfrm>
            <a:prstGeom prst="wedgeEllipseCallout">
              <a:avLst>
                <a:gd name="adj1" fmla="val 69088"/>
                <a:gd name="adj2" fmla="val -453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9" name="CuadroTexto 2"/>
            <p:cNvSpPr txBox="1">
              <a:spLocks noChangeArrowheads="1"/>
            </p:cNvSpPr>
            <p:nvPr/>
          </p:nvSpPr>
          <p:spPr bwMode="auto">
            <a:xfrm>
              <a:off x="161510" y="4948668"/>
              <a:ext cx="26098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i="1">
                  <a:solidFill>
                    <a:srgbClr val="0070C0"/>
                  </a:solidFill>
                </a:rPr>
                <a:t>HOW EL NIÑO CAN BE USED TO IMPROVE WIND SPEED SEASONAL PREDICTABILITY?</a:t>
              </a:r>
              <a:endParaRPr lang="en-GB" altLang="en-US" sz="1800" b="1" i="1">
                <a:solidFill>
                  <a:srgbClr val="0070C0"/>
                </a:solidFill>
              </a:endParaRPr>
            </a:p>
            <a:p>
              <a:pPr eaLnBrk="1" hangingPunct="1"/>
              <a:endParaRPr lang="es-ES" alt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18"/>
          <p:cNvSpPr>
            <a:spLocks noChangeArrowheads="1"/>
          </p:cNvSpPr>
          <p:nvPr/>
        </p:nvSpPr>
        <p:spPr bwMode="auto">
          <a:xfrm>
            <a:off x="2179711" y="3734987"/>
            <a:ext cx="6577754" cy="2925325"/>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Financial operations</a:t>
            </a:r>
          </a:p>
        </p:txBody>
      </p:sp>
      <p:sp>
        <p:nvSpPr>
          <p:cNvPr id="2" name="Title 1"/>
          <p:cNvSpPr>
            <a:spLocks noGrp="1"/>
          </p:cNvSpPr>
          <p:nvPr>
            <p:ph type="title"/>
          </p:nvPr>
        </p:nvSpPr>
        <p:spPr>
          <a:xfrm>
            <a:off x="396875" y="144463"/>
            <a:ext cx="6191250" cy="696912"/>
          </a:xfrm>
        </p:spPr>
        <p:txBody>
          <a:bodyPr/>
          <a:lstStyle/>
          <a:p>
            <a:pPr>
              <a:defRPr/>
            </a:pPr>
            <a:r>
              <a:rPr lang="en-US" dirty="0" smtClean="0"/>
              <a:t>Wind energy users</a:t>
            </a:r>
            <a:endParaRPr lang="en-US" dirty="0"/>
          </a:p>
        </p:txBody>
      </p:sp>
      <p:grpSp>
        <p:nvGrpSpPr>
          <p:cNvPr id="27654" name="Agrupar 3"/>
          <p:cNvGrpSpPr>
            <a:grpSpLocks/>
          </p:cNvGrpSpPr>
          <p:nvPr/>
        </p:nvGrpSpPr>
        <p:grpSpPr bwMode="auto">
          <a:xfrm>
            <a:off x="1755775" y="1012825"/>
            <a:ext cx="3311525" cy="2519363"/>
            <a:chOff x="1061610" y="989682"/>
            <a:chExt cx="3311860" cy="2520280"/>
          </a:xfrm>
        </p:grpSpPr>
        <p:sp>
          <p:nvSpPr>
            <p:cNvPr id="28" name="TextBox 18"/>
            <p:cNvSpPr>
              <a:spLocks noChangeArrowheads="1"/>
            </p:cNvSpPr>
            <p:nvPr/>
          </p:nvSpPr>
          <p:spPr bwMode="auto">
            <a:xfrm>
              <a:off x="1061610" y="989682"/>
              <a:ext cx="3311860"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Maintenance works</a:t>
              </a:r>
            </a:p>
          </p:txBody>
        </p:sp>
        <p:pic>
          <p:nvPicPr>
            <p:cNvPr id="33" name="Picture 3">
              <a:hlinkClick r:id="rId3" action="ppaction://hlinksldjump"/>
            </p:cNvPr>
            <p:cNvPicPr>
              <a:picLocks noChangeAspect="1"/>
            </p:cNvPicPr>
            <p:nvPr/>
          </p:nvPicPr>
          <p:blipFill>
            <a:blip r:embed="rId4"/>
            <a:srcRect/>
            <a:stretch>
              <a:fillRect/>
            </a:stretch>
          </p:blipFill>
          <p:spPr bwMode="auto">
            <a:xfrm>
              <a:off x="1474402" y="1574095"/>
              <a:ext cx="2486276" cy="1692891"/>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55" name="Agrupar 4"/>
          <p:cNvGrpSpPr>
            <a:grpSpLocks/>
          </p:cNvGrpSpPr>
          <p:nvPr/>
        </p:nvGrpSpPr>
        <p:grpSpPr bwMode="auto">
          <a:xfrm>
            <a:off x="5400675" y="1012825"/>
            <a:ext cx="3311525" cy="2519363"/>
            <a:chOff x="5017496" y="1034687"/>
            <a:chExt cx="3311860" cy="2520280"/>
          </a:xfrm>
        </p:grpSpPr>
        <p:sp>
          <p:nvSpPr>
            <p:cNvPr id="31" name="TextBox 18"/>
            <p:cNvSpPr>
              <a:spLocks noChangeArrowheads="1"/>
            </p:cNvSpPr>
            <p:nvPr/>
          </p:nvSpPr>
          <p:spPr bwMode="auto">
            <a:xfrm>
              <a:off x="5017496" y="1034687"/>
              <a:ext cx="3311860"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Grid management</a:t>
              </a:r>
            </a:p>
          </p:txBody>
        </p:sp>
        <p:pic>
          <p:nvPicPr>
            <p:cNvPr id="13" name="Imagen 9">
              <a:hlinkClick r:id="rId5" action="ppaction://hlinksldjump"/>
            </p:cNvPr>
            <p:cNvPicPr>
              <a:picLocks noChangeAspect="1"/>
            </p:cNvPicPr>
            <p:nvPr/>
          </p:nvPicPr>
          <p:blipFill>
            <a:blip r:embed="rId6"/>
            <a:srcRect t="18552"/>
            <a:stretch>
              <a:fillRect/>
            </a:stretch>
          </p:blipFill>
          <p:spPr bwMode="auto">
            <a:xfrm>
              <a:off x="5223892" y="1733441"/>
              <a:ext cx="2880016" cy="142133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Agrupar 2"/>
          <p:cNvGrpSpPr/>
          <p:nvPr/>
        </p:nvGrpSpPr>
        <p:grpSpPr>
          <a:xfrm>
            <a:off x="170879" y="3419952"/>
            <a:ext cx="1295776" cy="1886524"/>
            <a:chOff x="-1368660" y="3419952"/>
            <a:chExt cx="1295776" cy="1886524"/>
          </a:xfrm>
          <a:effectLst>
            <a:outerShdw blurRad="76200" dist="12700" dir="2700000" sy="-23000" kx="-800400" algn="bl" rotWithShape="0">
              <a:prstClr val="black">
                <a:alpha val="20000"/>
              </a:prstClr>
            </a:outerShdw>
          </a:effectLst>
        </p:grpSpPr>
        <p:sp>
          <p:nvSpPr>
            <p:cNvPr id="26" name="Rectángulo 4">
              <a:hlinkClick r:id="rId7" action="ppaction://hlinksldjump"/>
            </p:cNvPr>
            <p:cNvSpPr>
              <a:spLocks noChangeAspect="1"/>
            </p:cNvSpPr>
            <p:nvPr/>
          </p:nvSpPr>
          <p:spPr>
            <a:xfrm>
              <a:off x="-1368660" y="3419952"/>
              <a:ext cx="1295776" cy="1886524"/>
            </a:xfrm>
            <a:custGeom>
              <a:avLst/>
              <a:gdLst/>
              <a:ahLst/>
              <a:cxnLst/>
              <a:rect l="l" t="t" r="r" b="b"/>
              <a:pathLst>
                <a:path w="2771776" h="4035425">
                  <a:moveTo>
                    <a:pt x="755215" y="0"/>
                  </a:moveTo>
                  <a:lnTo>
                    <a:pt x="2771341" y="0"/>
                  </a:lnTo>
                  <a:lnTo>
                    <a:pt x="2771341" y="2015614"/>
                  </a:lnTo>
                  <a:lnTo>
                    <a:pt x="2770390" y="2015614"/>
                  </a:lnTo>
                  <a:lnTo>
                    <a:pt x="2770390" y="2019300"/>
                  </a:lnTo>
                  <a:lnTo>
                    <a:pt x="2771776" y="2019300"/>
                  </a:lnTo>
                  <a:lnTo>
                    <a:pt x="2771776" y="4035425"/>
                  </a:lnTo>
                  <a:lnTo>
                    <a:pt x="756162" y="4035425"/>
                  </a:lnTo>
                  <a:lnTo>
                    <a:pt x="756162" y="3203794"/>
                  </a:lnTo>
                  <a:lnTo>
                    <a:pt x="675298" y="3203794"/>
                  </a:lnTo>
                  <a:lnTo>
                    <a:pt x="663658" y="3224651"/>
                  </a:lnTo>
                  <a:cubicBezTo>
                    <a:pt x="598459" y="3318512"/>
                    <a:pt x="488044" y="3380224"/>
                    <a:pt x="362810" y="3380224"/>
                  </a:cubicBezTo>
                  <a:cubicBezTo>
                    <a:pt x="162436" y="3380224"/>
                    <a:pt x="0" y="3222242"/>
                    <a:pt x="0" y="3027363"/>
                  </a:cubicBezTo>
                  <a:cubicBezTo>
                    <a:pt x="0" y="2832483"/>
                    <a:pt x="162436" y="2674502"/>
                    <a:pt x="362810" y="2674502"/>
                  </a:cubicBezTo>
                  <a:cubicBezTo>
                    <a:pt x="488044" y="2674502"/>
                    <a:pt x="598459" y="2736213"/>
                    <a:pt x="663658" y="2830075"/>
                  </a:cubicBezTo>
                  <a:lnTo>
                    <a:pt x="675298" y="2850933"/>
                  </a:lnTo>
                  <a:lnTo>
                    <a:pt x="756162" y="2850933"/>
                  </a:lnTo>
                  <a:lnTo>
                    <a:pt x="756162" y="2019300"/>
                  </a:lnTo>
                  <a:lnTo>
                    <a:pt x="760008" y="2019300"/>
                  </a:lnTo>
                  <a:lnTo>
                    <a:pt x="760008" y="2015614"/>
                  </a:lnTo>
                  <a:lnTo>
                    <a:pt x="755215" y="2015614"/>
                  </a:lnTo>
                  <a:lnTo>
                    <a:pt x="755215" y="1184192"/>
                  </a:lnTo>
                  <a:lnTo>
                    <a:pt x="835652" y="1184192"/>
                  </a:lnTo>
                  <a:lnTo>
                    <a:pt x="847295" y="1205044"/>
                  </a:lnTo>
                  <a:cubicBezTo>
                    <a:pt x="912512" y="1298882"/>
                    <a:pt x="1022954" y="1360578"/>
                    <a:pt x="1148220" y="1360578"/>
                  </a:cubicBezTo>
                  <a:cubicBezTo>
                    <a:pt x="1348645" y="1360578"/>
                    <a:pt x="1511123" y="1202637"/>
                    <a:pt x="1511123" y="1007806"/>
                  </a:cubicBezTo>
                  <a:cubicBezTo>
                    <a:pt x="1511123" y="812976"/>
                    <a:pt x="1348645" y="655035"/>
                    <a:pt x="1148220" y="655035"/>
                  </a:cubicBezTo>
                  <a:cubicBezTo>
                    <a:pt x="1022954" y="655035"/>
                    <a:pt x="912512" y="716731"/>
                    <a:pt x="847295" y="810569"/>
                  </a:cubicBezTo>
                  <a:lnTo>
                    <a:pt x="835652" y="831420"/>
                  </a:lnTo>
                  <a:lnTo>
                    <a:pt x="755215" y="831420"/>
                  </a:lnTo>
                  <a:close/>
                </a:path>
              </a:pathLst>
            </a:custGeom>
            <a:solidFill>
              <a:srgbClr val="90EAF8"/>
            </a:solidFill>
            <a:ln w="31750">
              <a:solidFill>
                <a:schemeClr val="accent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9" name="Botón de acción: Inicio 28">
              <a:hlinkClick r:id="rId7" action="ppaction://hlinksldjump"/>
            </p:cNvPr>
            <p:cNvSpPr/>
            <p:nvPr/>
          </p:nvSpPr>
          <p:spPr>
            <a:xfrm>
              <a:off x="-828600" y="4185037"/>
              <a:ext cx="574157" cy="565107"/>
            </a:xfrm>
            <a:prstGeom prst="actionButtonHome">
              <a:avLst/>
            </a:prstGeom>
            <a:solidFill>
              <a:srgbClr val="90EAF8"/>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s-ES"/>
            </a:p>
          </p:txBody>
        </p:sp>
      </p:grpSp>
      <p:sp>
        <p:nvSpPr>
          <p:cNvPr id="23" name="Rectángulo 22">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nvGrpSpPr>
          <p:cNvPr id="27658" name="Group 3"/>
          <p:cNvGrpSpPr>
            <a:grpSpLocks/>
          </p:cNvGrpSpPr>
          <p:nvPr/>
        </p:nvGrpSpPr>
        <p:grpSpPr bwMode="auto">
          <a:xfrm>
            <a:off x="2327275" y="4410075"/>
            <a:ext cx="6294438" cy="1890713"/>
            <a:chOff x="2208221" y="4365057"/>
            <a:chExt cx="6295609" cy="1890210"/>
          </a:xfrm>
        </p:grpSpPr>
        <p:grpSp>
          <p:nvGrpSpPr>
            <p:cNvPr id="27659" name="Group 6"/>
            <p:cNvGrpSpPr>
              <a:grpSpLocks noChangeAspect="1"/>
            </p:cNvGrpSpPr>
            <p:nvPr/>
          </p:nvGrpSpPr>
          <p:grpSpPr bwMode="auto">
            <a:xfrm>
              <a:off x="2208221" y="4365057"/>
              <a:ext cx="5379112" cy="1890210"/>
              <a:chOff x="639764" y="844301"/>
              <a:chExt cx="8539191" cy="2999966"/>
            </a:xfrm>
          </p:grpSpPr>
          <p:grpSp>
            <p:nvGrpSpPr>
              <p:cNvPr id="27667" name="Group 5"/>
              <p:cNvGrpSpPr>
                <a:grpSpLocks/>
              </p:cNvGrpSpPr>
              <p:nvPr/>
            </p:nvGrpSpPr>
            <p:grpSpPr bwMode="auto">
              <a:xfrm>
                <a:off x="1041400" y="1474809"/>
                <a:ext cx="4094018" cy="2369458"/>
                <a:chOff x="1041400" y="1474809"/>
                <a:chExt cx="4094018" cy="2369458"/>
              </a:xfrm>
            </p:grpSpPr>
            <p:pic>
              <p:nvPicPr>
                <p:cNvPr id="27671" name="Picture 47">
                  <a:hlinkClick r:id="rId8" action="ppaction://hlinksldjump"/>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7892" t="11075" r="8691" b="7063"/>
                <a:stretch>
                  <a:fillRect/>
                </a:stretch>
              </p:blipFill>
              <p:spPr bwMode="auto">
                <a:xfrm>
                  <a:off x="1041400" y="1662547"/>
                  <a:ext cx="4094018" cy="21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48"/>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5805" y="2665249"/>
                  <a:ext cx="792884" cy="58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3" name="Picture 4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6874" y="1474809"/>
                  <a:ext cx="991103" cy="111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50">
                  <a:hlinkClick r:id="rId8" action="ppaction://hlinksldjump"/>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2568" y="1608068"/>
                  <a:ext cx="991103" cy="111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68" name="TextBox 3"/>
              <p:cNvSpPr txBox="1">
                <a:spLocks noChangeArrowheads="1"/>
              </p:cNvSpPr>
              <p:nvPr/>
            </p:nvSpPr>
            <p:spPr bwMode="auto">
              <a:xfrm>
                <a:off x="2335348" y="844301"/>
                <a:ext cx="6843607" cy="48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400" b="1">
                    <a:solidFill>
                      <a:srgbClr val="000000"/>
                    </a:solidFill>
                    <a:latin typeface="Calibri" pitchFamily="34" charset="0"/>
                  </a:rPr>
                  <a:t>Share of wind power supply and hourly price evolution</a:t>
                </a:r>
              </a:p>
            </p:txBody>
          </p:sp>
          <p:sp>
            <p:nvSpPr>
              <p:cNvPr id="27669" name="TextBox 40"/>
              <p:cNvSpPr txBox="1">
                <a:spLocks noChangeArrowheads="1"/>
              </p:cNvSpPr>
              <p:nvPr/>
            </p:nvSpPr>
            <p:spPr bwMode="auto">
              <a:xfrm rot="-5400000">
                <a:off x="4091274" y="2274467"/>
                <a:ext cx="2206450" cy="53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800" b="1">
                    <a:solidFill>
                      <a:srgbClr val="FF0000"/>
                    </a:solidFill>
                    <a:latin typeface="Calibri" pitchFamily="34" charset="0"/>
                  </a:rPr>
                  <a:t>Hourly price in market  (€/MWh)</a:t>
                </a:r>
              </a:p>
            </p:txBody>
          </p:sp>
          <p:sp>
            <p:nvSpPr>
              <p:cNvPr id="42" name="TextBox 41"/>
              <p:cNvSpPr txBox="1"/>
              <p:nvPr/>
            </p:nvSpPr>
            <p:spPr>
              <a:xfrm rot="16200000">
                <a:off x="-140900" y="2383144"/>
                <a:ext cx="2098212" cy="536885"/>
              </a:xfrm>
              <a:prstGeom prst="rect">
                <a:avLst/>
              </a:prstGeom>
              <a:noFill/>
            </p:spPr>
            <p:txBody>
              <a:bodyPr>
                <a:spAutoFit/>
              </a:bodyPr>
              <a:lstStyle/>
              <a:p>
                <a:pPr>
                  <a:defRPr/>
                </a:pPr>
                <a:r>
                  <a:rPr lang="en-US" sz="800" b="1" dirty="0">
                    <a:solidFill>
                      <a:schemeClr val="accent6"/>
                    </a:solidFill>
                    <a:latin typeface="Calibri" panose="020F0502020204030204" pitchFamily="34" charset="0"/>
                  </a:rPr>
                  <a:t>Share of wind in the electricity demand  (%)</a:t>
                </a:r>
              </a:p>
            </p:txBody>
          </p:sp>
        </p:grpSp>
        <p:grpSp>
          <p:nvGrpSpPr>
            <p:cNvPr id="27660" name="Group 8"/>
            <p:cNvGrpSpPr>
              <a:grpSpLocks noChangeAspect="1"/>
            </p:cNvGrpSpPr>
            <p:nvPr/>
          </p:nvGrpSpPr>
          <p:grpSpPr bwMode="auto">
            <a:xfrm>
              <a:off x="5382090" y="4679930"/>
              <a:ext cx="3121740" cy="1554638"/>
              <a:chOff x="722741" y="4273781"/>
              <a:chExt cx="4775149" cy="2312802"/>
            </a:xfrm>
          </p:grpSpPr>
          <p:grpSp>
            <p:nvGrpSpPr>
              <p:cNvPr id="27661" name="Group 7"/>
              <p:cNvGrpSpPr>
                <a:grpSpLocks/>
              </p:cNvGrpSpPr>
              <p:nvPr/>
            </p:nvGrpSpPr>
            <p:grpSpPr bwMode="auto">
              <a:xfrm>
                <a:off x="1041400" y="4543636"/>
                <a:ext cx="4152613" cy="2042947"/>
                <a:chOff x="1041400" y="4543636"/>
                <a:chExt cx="4152613" cy="2042947"/>
              </a:xfrm>
            </p:grpSpPr>
            <p:pic>
              <p:nvPicPr>
                <p:cNvPr id="27664" name="Picture 40">
                  <a:hlinkClick r:id="rId8" action="ppaction://hlinksldjump"/>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725" t="10800" r="8438" b="6952"/>
                <a:stretch>
                  <a:fillRect/>
                </a:stretch>
              </p:blipFill>
              <p:spPr bwMode="auto">
                <a:xfrm>
                  <a:off x="1041400" y="4543636"/>
                  <a:ext cx="4152613" cy="204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2"/>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7578" y="4543636"/>
                  <a:ext cx="1024209" cy="70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4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996" y="5228863"/>
                  <a:ext cx="1024209" cy="107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p:cNvSpPr txBox="1"/>
              <p:nvPr/>
            </p:nvSpPr>
            <p:spPr>
              <a:xfrm rot="16200000">
                <a:off x="-77327" y="5162834"/>
                <a:ext cx="2117873" cy="517325"/>
              </a:xfrm>
              <a:prstGeom prst="rect">
                <a:avLst/>
              </a:prstGeom>
              <a:noFill/>
            </p:spPr>
            <p:txBody>
              <a:bodyPr>
                <a:spAutoFit/>
              </a:bodyPr>
              <a:lstStyle/>
              <a:p>
                <a:pPr>
                  <a:defRPr/>
                </a:pPr>
                <a:r>
                  <a:rPr lang="en-US" sz="800" b="1" dirty="0">
                    <a:solidFill>
                      <a:schemeClr val="accent6"/>
                    </a:solidFill>
                    <a:latin typeface="Calibri" panose="020F0502020204030204" pitchFamily="34" charset="0"/>
                  </a:rPr>
                  <a:t>Share of wind in the electricity demand  (%)</a:t>
                </a:r>
              </a:p>
            </p:txBody>
          </p:sp>
          <p:sp>
            <p:nvSpPr>
              <p:cNvPr id="27663" name="TextBox 33"/>
              <p:cNvSpPr txBox="1">
                <a:spLocks noChangeArrowheads="1"/>
              </p:cNvSpPr>
              <p:nvPr/>
            </p:nvSpPr>
            <p:spPr bwMode="auto">
              <a:xfrm rot="-5400000">
                <a:off x="4135732" y="5118072"/>
                <a:ext cx="2206450" cy="51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800" b="1">
                    <a:solidFill>
                      <a:srgbClr val="FF0000"/>
                    </a:solidFill>
                    <a:latin typeface="Calibri" pitchFamily="34" charset="0"/>
                  </a:rPr>
                  <a:t>Hourly price in market  (€/MWh)</a:t>
                </a: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144463"/>
            <a:ext cx="6191250" cy="696912"/>
          </a:xfrm>
        </p:spPr>
        <p:txBody>
          <a:bodyPr/>
          <a:lstStyle/>
          <a:p>
            <a:pPr>
              <a:defRPr/>
            </a:pPr>
            <a:r>
              <a:rPr lang="en-US" sz="2400" dirty="0" smtClean="0"/>
              <a:t>Maintenance works</a:t>
            </a:r>
            <a:endParaRPr lang="en-US" sz="2400" dirty="0"/>
          </a:p>
        </p:txBody>
      </p:sp>
      <p:pic>
        <p:nvPicPr>
          <p:cNvPr id="51209" name="Picture 29"/>
          <p:cNvPicPr>
            <a:picLocks noChangeAspect="1"/>
          </p:cNvPicPr>
          <p:nvPr/>
        </p:nvPicPr>
        <p:blipFill>
          <a:blip r:embed="rId3"/>
          <a:srcRect/>
          <a:stretch>
            <a:fillRect/>
          </a:stretch>
        </p:blipFill>
        <p:spPr bwMode="auto">
          <a:xfrm>
            <a:off x="1597025" y="1304925"/>
            <a:ext cx="6037263" cy="395763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
        <p:nvSpPr>
          <p:cNvPr id="45" name="Rectangle 27"/>
          <p:cNvSpPr/>
          <p:nvPr/>
        </p:nvSpPr>
        <p:spPr bwMode="auto">
          <a:xfrm>
            <a:off x="1465263" y="5132388"/>
            <a:ext cx="6302375" cy="183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a:defRPr/>
            </a:pPr>
            <a:r>
              <a:rPr lang="en-GB" altLang="en-US" sz="1600" b="1" smtClean="0">
                <a:solidFill>
                  <a:srgbClr val="0070C0"/>
                </a:solidFill>
              </a:rPr>
              <a:t>Maintenance should be performed during less windy periods in order to minimise the risk of storms and swell conditions. For that reason estimating wind energy resources at seasonal time scales can be useful for the schedule of this works, particularly in offshore wind farms.</a:t>
            </a:r>
            <a:endParaRPr lang="en-US" altLang="en-US" sz="1600" b="1" smtClean="0">
              <a:solidFill>
                <a:srgbClr val="0070C0"/>
              </a:solidFill>
            </a:endParaRPr>
          </a:p>
        </p:txBody>
      </p:sp>
      <p:sp>
        <p:nvSpPr>
          <p:cNvPr id="13" name="Rectángulo 12">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4" name="Botón de acción: Inicio 13">
            <a:hlinkClick r:id="rId4"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28679" name="Agrupar 14"/>
          <p:cNvGrpSpPr>
            <a:grpSpLocks noChangeAspect="1"/>
          </p:cNvGrpSpPr>
          <p:nvPr/>
        </p:nvGrpSpPr>
        <p:grpSpPr bwMode="auto">
          <a:xfrm>
            <a:off x="611188" y="919163"/>
            <a:ext cx="430212" cy="430212"/>
            <a:chOff x="836586" y="1079693"/>
            <a:chExt cx="502414" cy="502414"/>
          </a:xfrm>
        </p:grpSpPr>
        <p:sp>
          <p:nvSpPr>
            <p:cNvPr id="16" name="Botón de acción: Personalizar 15">
              <a:hlinkClick r:id="rId5"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17" name="Flecha a la derecha con bandas 16">
              <a:hlinkClick r:id="rId5"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144463"/>
            <a:ext cx="6191250" cy="696912"/>
          </a:xfrm>
        </p:spPr>
        <p:txBody>
          <a:bodyPr/>
          <a:lstStyle/>
          <a:p>
            <a:pPr>
              <a:defRPr/>
            </a:pPr>
            <a:r>
              <a:rPr lang="en-US" sz="2400" dirty="0" smtClean="0"/>
              <a:t>Grid management</a:t>
            </a:r>
            <a:endParaRPr lang="en-US" sz="2400" dirty="0"/>
          </a:p>
        </p:txBody>
      </p:sp>
      <p:pic>
        <p:nvPicPr>
          <p:cNvPr id="29699" name="Imagen 9">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0363" y="1425575"/>
            <a:ext cx="586422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TextBox 1"/>
          <p:cNvSpPr txBox="1">
            <a:spLocks noChangeArrowheads="1"/>
          </p:cNvSpPr>
          <p:nvPr/>
        </p:nvSpPr>
        <p:spPr bwMode="auto">
          <a:xfrm>
            <a:off x="1538288" y="4654550"/>
            <a:ext cx="60483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just">
              <a:defRPr/>
            </a:pPr>
            <a:r>
              <a:rPr lang="en-GB" sz="1600" b="1" dirty="0" smtClean="0">
                <a:solidFill>
                  <a:schemeClr val="accent6"/>
                </a:solidFill>
              </a:rPr>
              <a:t>Seasonal predictions of wind resources can potentially benefit grid operators and allow them to adapt the </a:t>
            </a:r>
            <a:r>
              <a:rPr lang="en-US" sz="1600" b="1" dirty="0" smtClean="0">
                <a:solidFill>
                  <a:schemeClr val="accent6"/>
                </a:solidFill>
              </a:rPr>
              <a:t>electric network  to wind power supply. Supply and demand are the determining factors for the market and important decisions must be made in order to attain adequate load balancing between production and consumption. </a:t>
            </a:r>
          </a:p>
        </p:txBody>
      </p:sp>
      <p:sp>
        <p:nvSpPr>
          <p:cNvPr id="18" name="Rectángulo 17">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9" name="Botón de acción: Inicio 18">
            <a:hlinkClick r:id="rId5"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29703" name="Agrupar 19"/>
          <p:cNvGrpSpPr>
            <a:grpSpLocks noChangeAspect="1"/>
          </p:cNvGrpSpPr>
          <p:nvPr/>
        </p:nvGrpSpPr>
        <p:grpSpPr bwMode="auto">
          <a:xfrm>
            <a:off x="611188" y="919163"/>
            <a:ext cx="430212" cy="430212"/>
            <a:chOff x="836586" y="1079693"/>
            <a:chExt cx="502414" cy="502414"/>
          </a:xfrm>
        </p:grpSpPr>
        <p:sp>
          <p:nvSpPr>
            <p:cNvPr id="21" name="Botón de acción: Personalizar 20">
              <a:hlinkClick r:id="rId6"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22" name="Flecha a la derecha con bandas 21">
              <a:hlinkClick r:id="rId6"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2"/>
          <p:cNvSpPr txBox="1">
            <a:spLocks noChangeArrowheads="1"/>
          </p:cNvSpPr>
          <p:nvPr/>
        </p:nvSpPr>
        <p:spPr bwMode="auto">
          <a:xfrm>
            <a:off x="5703888" y="2497138"/>
            <a:ext cx="28289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a:r>
              <a:rPr lang="en-US" altLang="en-US" sz="1600" b="1">
                <a:solidFill>
                  <a:srgbClr val="0070C0"/>
                </a:solidFill>
              </a:rPr>
              <a:t>For the financial teams running the wind farm business having a budget of the energy they will produce in the coming months is of crucial importance, because this information can be used  to anticipate cash flow and this can be translated in important cost savings. </a:t>
            </a:r>
          </a:p>
        </p:txBody>
      </p:sp>
      <p:sp>
        <p:nvSpPr>
          <p:cNvPr id="2" name="Title 1"/>
          <p:cNvSpPr>
            <a:spLocks noGrp="1"/>
          </p:cNvSpPr>
          <p:nvPr>
            <p:ph type="title"/>
          </p:nvPr>
        </p:nvSpPr>
        <p:spPr>
          <a:xfrm>
            <a:off x="396875" y="144463"/>
            <a:ext cx="6191250" cy="696912"/>
          </a:xfrm>
        </p:spPr>
        <p:txBody>
          <a:bodyPr/>
          <a:lstStyle/>
          <a:p>
            <a:pPr>
              <a:defRPr/>
            </a:pPr>
            <a:r>
              <a:rPr lang="en-US" sz="2400" dirty="0" smtClean="0"/>
              <a:t>Financial operations</a:t>
            </a:r>
            <a:endParaRPr lang="en-US" sz="2400" dirty="0"/>
          </a:p>
        </p:txBody>
      </p:sp>
      <p:sp>
        <p:nvSpPr>
          <p:cNvPr id="27" name="Rectángulo 26">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8" name="Botón de acción: Inicio 27">
            <a:hlinkClick r:id="rId3"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30726" name="Agrupar 28"/>
          <p:cNvGrpSpPr>
            <a:grpSpLocks noChangeAspect="1"/>
          </p:cNvGrpSpPr>
          <p:nvPr/>
        </p:nvGrpSpPr>
        <p:grpSpPr bwMode="auto">
          <a:xfrm>
            <a:off x="611188" y="919163"/>
            <a:ext cx="430212" cy="430212"/>
            <a:chOff x="836586" y="1079693"/>
            <a:chExt cx="502414" cy="502414"/>
          </a:xfrm>
        </p:grpSpPr>
        <p:sp>
          <p:nvSpPr>
            <p:cNvPr id="30" name="Botón de acción: Personalizar 29">
              <a:hlinkClick r:id="rId4"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31" name="Flecha a la derecha con bandas 30">
              <a:hlinkClick r:id="rId4"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grpSp>
        <p:nvGrpSpPr>
          <p:cNvPr id="30727" name="Group 9"/>
          <p:cNvGrpSpPr>
            <a:grpSpLocks/>
          </p:cNvGrpSpPr>
          <p:nvPr/>
        </p:nvGrpSpPr>
        <p:grpSpPr bwMode="auto">
          <a:xfrm>
            <a:off x="736600" y="1574800"/>
            <a:ext cx="4629150" cy="4860925"/>
            <a:chOff x="736122" y="1232017"/>
            <a:chExt cx="4629855" cy="4860540"/>
          </a:xfrm>
        </p:grpSpPr>
        <p:grpSp>
          <p:nvGrpSpPr>
            <p:cNvPr id="30728" name="Group 6"/>
            <p:cNvGrpSpPr>
              <a:grpSpLocks/>
            </p:cNvGrpSpPr>
            <p:nvPr/>
          </p:nvGrpSpPr>
          <p:grpSpPr bwMode="auto">
            <a:xfrm>
              <a:off x="736122" y="1232017"/>
              <a:ext cx="4584850" cy="2612250"/>
              <a:chOff x="736122" y="1232017"/>
              <a:chExt cx="4584850" cy="2612250"/>
            </a:xfrm>
          </p:grpSpPr>
          <p:grpSp>
            <p:nvGrpSpPr>
              <p:cNvPr id="30736" name="Group 5"/>
              <p:cNvGrpSpPr>
                <a:grpSpLocks/>
              </p:cNvGrpSpPr>
              <p:nvPr/>
            </p:nvGrpSpPr>
            <p:grpSpPr bwMode="auto">
              <a:xfrm>
                <a:off x="1041400" y="1474809"/>
                <a:ext cx="4094018" cy="2369458"/>
                <a:chOff x="1041400" y="1474809"/>
                <a:chExt cx="4094018" cy="2369458"/>
              </a:xfrm>
            </p:grpSpPr>
            <p:pic>
              <p:nvPicPr>
                <p:cNvPr id="30740" name="Picture 47">
                  <a:hlinkClick r:id="rId5" action="ppaction://hlinksldjump"/>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892" t="11075" r="8691" b="7063"/>
                <a:stretch>
                  <a:fillRect/>
                </a:stretch>
              </p:blipFill>
              <p:spPr bwMode="auto">
                <a:xfrm>
                  <a:off x="1041400" y="1662547"/>
                  <a:ext cx="4094018" cy="21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4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5805" y="2665249"/>
                  <a:ext cx="792884" cy="58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49"/>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6874" y="1474809"/>
                  <a:ext cx="991103" cy="111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50">
                  <a:hlinkClick r:id="rId5" action="ppaction://hlinksldjump"/>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2568" y="1608068"/>
                  <a:ext cx="991103" cy="111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7" name="TextBox 3"/>
              <p:cNvSpPr txBox="1">
                <a:spLocks noChangeArrowheads="1"/>
              </p:cNvSpPr>
              <p:nvPr/>
            </p:nvSpPr>
            <p:spPr bwMode="auto">
              <a:xfrm>
                <a:off x="836585" y="1232017"/>
                <a:ext cx="4372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400" b="1">
                    <a:solidFill>
                      <a:srgbClr val="000000"/>
                    </a:solidFill>
                    <a:latin typeface="Calibri" pitchFamily="34" charset="0"/>
                  </a:rPr>
                  <a:t>Share of wind power supply and hourly price evolution</a:t>
                </a:r>
              </a:p>
            </p:txBody>
          </p:sp>
          <p:sp>
            <p:nvSpPr>
              <p:cNvPr id="5" name="TextBox 4"/>
              <p:cNvSpPr txBox="1"/>
              <p:nvPr/>
            </p:nvSpPr>
            <p:spPr>
              <a:xfrm rot="16200000">
                <a:off x="4091275" y="2416170"/>
                <a:ext cx="2206450" cy="254039"/>
              </a:xfrm>
              <a:prstGeom prst="rect">
                <a:avLst/>
              </a:prstGeom>
              <a:noFill/>
            </p:spPr>
            <p:txBody>
              <a:bodyPr>
                <a:spAutoFit/>
              </a:bodyPr>
              <a:lstStyle/>
              <a:p>
                <a:pPr>
                  <a:defRPr/>
                </a:pPr>
                <a:r>
                  <a:rPr lang="en-US" sz="1050" b="1" dirty="0">
                    <a:solidFill>
                      <a:srgbClr val="FF0000"/>
                    </a:solidFill>
                    <a:latin typeface="Calibri" panose="020F0502020204030204" pitchFamily="34" charset="0"/>
                  </a:rPr>
                  <a:t>Hourly price in market  (€/MWh)</a:t>
                </a:r>
              </a:p>
            </p:txBody>
          </p:sp>
          <p:sp>
            <p:nvSpPr>
              <p:cNvPr id="22" name="TextBox 21"/>
              <p:cNvSpPr txBox="1"/>
              <p:nvPr/>
            </p:nvSpPr>
            <p:spPr>
              <a:xfrm rot="16200000">
                <a:off x="-13070" y="2436786"/>
                <a:ext cx="1914373" cy="415988"/>
              </a:xfrm>
              <a:prstGeom prst="rect">
                <a:avLst/>
              </a:prstGeom>
              <a:noFill/>
            </p:spPr>
            <p:txBody>
              <a:bodyPr>
                <a:spAutoFit/>
              </a:bodyPr>
              <a:lstStyle/>
              <a:p>
                <a:pPr>
                  <a:defRPr/>
                </a:pPr>
                <a:r>
                  <a:rPr lang="en-US" sz="1050" b="1" dirty="0">
                    <a:solidFill>
                      <a:schemeClr val="accent6"/>
                    </a:solidFill>
                    <a:latin typeface="Calibri" panose="020F0502020204030204" pitchFamily="34" charset="0"/>
                  </a:rPr>
                  <a:t>Share of wind in the electricity demand  (%)</a:t>
                </a:r>
              </a:p>
            </p:txBody>
          </p:sp>
        </p:grpSp>
        <p:grpSp>
          <p:nvGrpSpPr>
            <p:cNvPr id="30729" name="Group 8"/>
            <p:cNvGrpSpPr>
              <a:grpSpLocks/>
            </p:cNvGrpSpPr>
            <p:nvPr/>
          </p:nvGrpSpPr>
          <p:grpSpPr bwMode="auto">
            <a:xfrm>
              <a:off x="791581" y="3779992"/>
              <a:ext cx="4574396" cy="2312565"/>
              <a:chOff x="791581" y="4274018"/>
              <a:chExt cx="4574396" cy="2312565"/>
            </a:xfrm>
          </p:grpSpPr>
          <p:grpSp>
            <p:nvGrpSpPr>
              <p:cNvPr id="30730" name="Group 7"/>
              <p:cNvGrpSpPr>
                <a:grpSpLocks/>
              </p:cNvGrpSpPr>
              <p:nvPr/>
            </p:nvGrpSpPr>
            <p:grpSpPr bwMode="auto">
              <a:xfrm>
                <a:off x="1041400" y="4543636"/>
                <a:ext cx="4152613" cy="2042947"/>
                <a:chOff x="1041400" y="4543636"/>
                <a:chExt cx="4152613" cy="2042947"/>
              </a:xfrm>
            </p:grpSpPr>
            <p:pic>
              <p:nvPicPr>
                <p:cNvPr id="30733" name="Picture 40">
                  <a:hlinkClick r:id="rId5" action="ppaction://hlinksldjump"/>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6725" t="10800" r="8438" b="6952"/>
                <a:stretch>
                  <a:fillRect/>
                </a:stretch>
              </p:blipFill>
              <p:spPr bwMode="auto">
                <a:xfrm>
                  <a:off x="1041400" y="4543636"/>
                  <a:ext cx="4152613" cy="204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2"/>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7578" y="4543636"/>
                  <a:ext cx="1024209" cy="70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46"/>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996" y="5228863"/>
                  <a:ext cx="1024209" cy="107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4"/>
              <p:cNvSpPr txBox="1"/>
              <p:nvPr/>
            </p:nvSpPr>
            <p:spPr>
              <a:xfrm rot="16200000">
                <a:off x="42500" y="5315048"/>
                <a:ext cx="1914374" cy="415988"/>
              </a:xfrm>
              <a:prstGeom prst="rect">
                <a:avLst/>
              </a:prstGeom>
              <a:noFill/>
            </p:spPr>
            <p:txBody>
              <a:bodyPr>
                <a:spAutoFit/>
              </a:bodyPr>
              <a:lstStyle/>
              <a:p>
                <a:pPr>
                  <a:defRPr/>
                </a:pPr>
                <a:r>
                  <a:rPr lang="en-US" sz="1050" b="1" dirty="0">
                    <a:solidFill>
                      <a:schemeClr val="accent6"/>
                    </a:solidFill>
                    <a:latin typeface="Calibri" panose="020F0502020204030204" pitchFamily="34" charset="0"/>
                  </a:rPr>
                  <a:t>Share of wind in the electricity demand  (%)</a:t>
                </a:r>
              </a:p>
            </p:txBody>
          </p:sp>
          <p:sp>
            <p:nvSpPr>
              <p:cNvPr id="26" name="TextBox 25"/>
              <p:cNvSpPr txBox="1"/>
              <p:nvPr/>
            </p:nvSpPr>
            <p:spPr>
              <a:xfrm rot="16200000">
                <a:off x="4135732" y="5249985"/>
                <a:ext cx="2206450" cy="254039"/>
              </a:xfrm>
              <a:prstGeom prst="rect">
                <a:avLst/>
              </a:prstGeom>
              <a:noFill/>
            </p:spPr>
            <p:txBody>
              <a:bodyPr>
                <a:spAutoFit/>
              </a:bodyPr>
              <a:lstStyle/>
              <a:p>
                <a:pPr>
                  <a:defRPr/>
                </a:pPr>
                <a:r>
                  <a:rPr lang="en-US" sz="1050" b="1" dirty="0">
                    <a:solidFill>
                      <a:srgbClr val="FF0000"/>
                    </a:solidFill>
                    <a:latin typeface="Calibri" panose="020F0502020204030204" pitchFamily="34" charset="0"/>
                  </a:rPr>
                  <a:t>Hourly price in market  (€/MWh)</a:t>
                </a: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144463"/>
            <a:ext cx="6191250" cy="696912"/>
          </a:xfrm>
        </p:spPr>
        <p:txBody>
          <a:bodyPr/>
          <a:lstStyle/>
          <a:p>
            <a:pPr>
              <a:defRPr/>
            </a:pPr>
            <a:r>
              <a:rPr lang="en-US" dirty="0" smtClean="0"/>
              <a:t>User engagement</a:t>
            </a:r>
            <a:endParaRPr lang="en-US" dirty="0"/>
          </a:p>
        </p:txBody>
      </p:sp>
      <p:grpSp>
        <p:nvGrpSpPr>
          <p:cNvPr id="31747" name="Agrupar 35"/>
          <p:cNvGrpSpPr>
            <a:grpSpLocks/>
          </p:cNvGrpSpPr>
          <p:nvPr/>
        </p:nvGrpSpPr>
        <p:grpSpPr bwMode="auto">
          <a:xfrm>
            <a:off x="115888" y="4027488"/>
            <a:ext cx="3916362" cy="2520950"/>
            <a:chOff x="-1957718" y="4499645"/>
            <a:chExt cx="3915436" cy="2520280"/>
          </a:xfrm>
        </p:grpSpPr>
        <p:sp>
          <p:nvSpPr>
            <p:cNvPr id="44" name="TextBox 18"/>
            <p:cNvSpPr>
              <a:spLocks noChangeArrowheads="1"/>
            </p:cNvSpPr>
            <p:nvPr/>
          </p:nvSpPr>
          <p:spPr bwMode="auto">
            <a:xfrm>
              <a:off x="-1957718" y="4499645"/>
              <a:ext cx="3915436"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RESILIENCE wind prototype</a:t>
              </a:r>
            </a:p>
          </p:txBody>
        </p:sp>
        <p:pic>
          <p:nvPicPr>
            <p:cNvPr id="25" name="Picture 2">
              <a:hlinkClick r:id="rId3" action="ppaction://hlinksldjump"/>
            </p:cNvPr>
            <p:cNvPicPr>
              <a:picLocks noChangeAspect="1" noChangeArrowheads="1"/>
            </p:cNvPicPr>
            <p:nvPr/>
          </p:nvPicPr>
          <p:blipFill>
            <a:blip r:embed="rId4"/>
            <a:stretch>
              <a:fillRect/>
            </a:stretch>
          </p:blipFill>
          <p:spPr bwMode="auto">
            <a:xfrm>
              <a:off x="-1380005" y="5132889"/>
              <a:ext cx="2601297" cy="16505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grpSp>
      <p:grpSp>
        <p:nvGrpSpPr>
          <p:cNvPr id="49" name="Agrupar 48"/>
          <p:cNvGrpSpPr>
            <a:grpSpLocks noChangeAspect="1"/>
          </p:cNvGrpSpPr>
          <p:nvPr/>
        </p:nvGrpSpPr>
        <p:grpSpPr>
          <a:xfrm>
            <a:off x="499142" y="1664757"/>
            <a:ext cx="1732598" cy="1258534"/>
            <a:chOff x="476545" y="1351388"/>
            <a:chExt cx="2029958" cy="1474534"/>
          </a:xfrm>
          <a:effectLst>
            <a:outerShdw blurRad="76200" dist="12700" dir="2700000" sy="-23000" kx="-800400" algn="bl" rotWithShape="0">
              <a:prstClr val="black">
                <a:alpha val="20000"/>
              </a:prstClr>
            </a:outerShdw>
          </a:effectLst>
        </p:grpSpPr>
        <p:sp>
          <p:nvSpPr>
            <p:cNvPr id="12" name="Rectángulo 11">
              <a:hlinkClick r:id="rId5" action="ppaction://hlinksldjump"/>
            </p:cNvPr>
            <p:cNvSpPr>
              <a:spLocks noChangeAspect="1"/>
            </p:cNvSpPr>
            <p:nvPr/>
          </p:nvSpPr>
          <p:spPr bwMode="auto">
            <a:xfrm>
              <a:off x="476545" y="1351388"/>
              <a:ext cx="2029958" cy="1474534"/>
            </a:xfrm>
            <a:custGeom>
              <a:avLst/>
              <a:gdLst>
                <a:gd name="T0" fmla="*/ 0 w 2475275"/>
                <a:gd name="T1" fmla="*/ 0 h 1800000"/>
                <a:gd name="T2" fmla="*/ 2015999 w 2475275"/>
                <a:gd name="T3" fmla="*/ 0 h 1800000"/>
                <a:gd name="T4" fmla="*/ 2015999 w 2475275"/>
                <a:gd name="T5" fmla="*/ 831579 h 1800000"/>
                <a:gd name="T6" fmla="*/ 2096879 w 2475275"/>
                <a:gd name="T7" fmla="*/ 831579 h 1800000"/>
                <a:gd name="T8" fmla="*/ 2108521 w 2475275"/>
                <a:gd name="T9" fmla="*/ 810724 h 1800000"/>
                <a:gd name="T10" fmla="*/ 2409427 w 2475275"/>
                <a:gd name="T11" fmla="*/ 655160 h 1800000"/>
                <a:gd name="T12" fmla="*/ 2772307 w 2475275"/>
                <a:gd name="T13" fmla="*/ 1007999 h 1800000"/>
                <a:gd name="T14" fmla="*/ 2409427 w 2475275"/>
                <a:gd name="T15" fmla="*/ 1360838 h 1800000"/>
                <a:gd name="T16" fmla="*/ 2108521 w 2475275"/>
                <a:gd name="T17" fmla="*/ 1205274 h 1800000"/>
                <a:gd name="T18" fmla="*/ 2096879 w 2475275"/>
                <a:gd name="T19" fmla="*/ 1184418 h 1800000"/>
                <a:gd name="T20" fmla="*/ 2015999 w 2475275"/>
                <a:gd name="T21" fmla="*/ 1184418 h 1800000"/>
                <a:gd name="T22" fmla="*/ 2015999 w 2475275"/>
                <a:gd name="T23" fmla="*/ 2015998 h 1800000"/>
                <a:gd name="T24" fmla="*/ 1184419 w 2475275"/>
                <a:gd name="T25" fmla="*/ 2015998 h 1800000"/>
                <a:gd name="T26" fmla="*/ 1184419 w 2475275"/>
                <a:gd name="T27" fmla="*/ 1935566 h 1800000"/>
                <a:gd name="T28" fmla="*/ 1205275 w 2475275"/>
                <a:gd name="T29" fmla="*/ 1923924 h 1800000"/>
                <a:gd name="T30" fmla="*/ 1360839 w 2475275"/>
                <a:gd name="T31" fmla="*/ 1623018 h 1800000"/>
                <a:gd name="T32" fmla="*/ 1008000 w 2475275"/>
                <a:gd name="T33" fmla="*/ 1260139 h 1800000"/>
                <a:gd name="T34" fmla="*/ 655161 w 2475275"/>
                <a:gd name="T35" fmla="*/ 1623018 h 1800000"/>
                <a:gd name="T36" fmla="*/ 810724 w 2475275"/>
                <a:gd name="T37" fmla="*/ 1923924 h 1800000"/>
                <a:gd name="T38" fmla="*/ 831580 w 2475275"/>
                <a:gd name="T39" fmla="*/ 1935566 h 1800000"/>
                <a:gd name="T40" fmla="*/ 831580 w 2475275"/>
                <a:gd name="T41" fmla="*/ 2015998 h 1800000"/>
                <a:gd name="T42" fmla="*/ 0 w 2475275"/>
                <a:gd name="T43" fmla="*/ 2015998 h 1800000"/>
                <a:gd name="T44" fmla="*/ 0 w 2475275"/>
                <a:gd name="T45" fmla="*/ 0 h 180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75275" h="1800000">
                  <a:moveTo>
                    <a:pt x="0" y="0"/>
                  </a:moveTo>
                  <a:lnTo>
                    <a:pt x="1800000" y="0"/>
                  </a:lnTo>
                  <a:lnTo>
                    <a:pt x="1800000" y="742482"/>
                  </a:lnTo>
                  <a:lnTo>
                    <a:pt x="1872214" y="742482"/>
                  </a:lnTo>
                  <a:lnTo>
                    <a:pt x="1882609" y="723861"/>
                  </a:lnTo>
                  <a:cubicBezTo>
                    <a:pt x="1940834" y="640061"/>
                    <a:pt x="2039437" y="584965"/>
                    <a:pt x="2151275" y="584965"/>
                  </a:cubicBezTo>
                  <a:cubicBezTo>
                    <a:pt x="2330215" y="584965"/>
                    <a:pt x="2475275" y="726011"/>
                    <a:pt x="2475275" y="900000"/>
                  </a:cubicBezTo>
                  <a:cubicBezTo>
                    <a:pt x="2475275" y="1073989"/>
                    <a:pt x="2330215" y="1215035"/>
                    <a:pt x="2151275" y="1215035"/>
                  </a:cubicBezTo>
                  <a:cubicBezTo>
                    <a:pt x="2039437" y="1215035"/>
                    <a:pt x="1940834" y="1159939"/>
                    <a:pt x="1882609" y="1076139"/>
                  </a:cubicBezTo>
                  <a:lnTo>
                    <a:pt x="1872214" y="1057517"/>
                  </a:lnTo>
                  <a:lnTo>
                    <a:pt x="1800000" y="1057517"/>
                  </a:lnTo>
                  <a:lnTo>
                    <a:pt x="1800000" y="1800000"/>
                  </a:lnTo>
                  <a:lnTo>
                    <a:pt x="1057517" y="1800000"/>
                  </a:lnTo>
                  <a:lnTo>
                    <a:pt x="1057517" y="1728186"/>
                  </a:lnTo>
                  <a:lnTo>
                    <a:pt x="1076139" y="1717791"/>
                  </a:lnTo>
                  <a:cubicBezTo>
                    <a:pt x="1159939" y="1659566"/>
                    <a:pt x="1215035" y="1560963"/>
                    <a:pt x="1215035" y="1449125"/>
                  </a:cubicBezTo>
                  <a:cubicBezTo>
                    <a:pt x="1215035" y="1270185"/>
                    <a:pt x="1073989" y="1125125"/>
                    <a:pt x="900000" y="1125125"/>
                  </a:cubicBezTo>
                  <a:cubicBezTo>
                    <a:pt x="726011" y="1125125"/>
                    <a:pt x="584965" y="1270185"/>
                    <a:pt x="584965" y="1449125"/>
                  </a:cubicBezTo>
                  <a:cubicBezTo>
                    <a:pt x="584965" y="1560963"/>
                    <a:pt x="640061" y="1659566"/>
                    <a:pt x="723861" y="1717791"/>
                  </a:cubicBezTo>
                  <a:lnTo>
                    <a:pt x="742482" y="1728186"/>
                  </a:lnTo>
                  <a:lnTo>
                    <a:pt x="742482" y="1800000"/>
                  </a:lnTo>
                  <a:lnTo>
                    <a:pt x="0" y="1800000"/>
                  </a:lnTo>
                  <a:lnTo>
                    <a:pt x="0" y="0"/>
                  </a:lnTo>
                  <a:close/>
                </a:path>
              </a:pathLst>
            </a:custGeom>
            <a:solidFill>
              <a:srgbClr val="CBF470"/>
            </a:solidFill>
            <a:ln w="31750" cap="flat" cmpd="sng">
              <a:solidFill>
                <a:schemeClr val="accent1"/>
              </a:solidFill>
              <a:prstDash val="solid"/>
              <a:round/>
              <a:headEnd/>
              <a:tailEnd/>
            </a:ln>
            <a:effectLst>
              <a:outerShdw blurRad="50800" dist="38100" dir="2700000" algn="tl" rotWithShape="0">
                <a:srgbClr val="000000">
                  <a:alpha val="43000"/>
                </a:srgbClr>
              </a:outerShdw>
            </a:effectLst>
          </p:spPr>
          <p:txBody>
            <a:bodyPr anchor="ctr"/>
            <a:lstStyle/>
            <a:p>
              <a:pPr>
                <a:defRPr/>
              </a:pPr>
              <a:endParaRPr lang="es-ES">
                <a:latin typeface="Arial" charset="0"/>
                <a:ea typeface="MS PGothic" charset="0"/>
                <a:cs typeface="MS PGothic" charset="0"/>
              </a:endParaRPr>
            </a:p>
          </p:txBody>
        </p:sp>
        <p:sp>
          <p:nvSpPr>
            <p:cNvPr id="38" name="Botón de acción: Inicio 37">
              <a:hlinkClick r:id="rId5" action="ppaction://hlinksldjump"/>
            </p:cNvPr>
            <p:cNvSpPr/>
            <p:nvPr/>
          </p:nvSpPr>
          <p:spPr>
            <a:xfrm>
              <a:off x="881590" y="1619752"/>
              <a:ext cx="631573" cy="565107"/>
            </a:xfrm>
            <a:prstGeom prst="actionButtonHome">
              <a:avLst/>
            </a:prstGeom>
            <a:solidFill>
              <a:srgbClr val="CBF470"/>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s-ES"/>
            </a:p>
          </p:txBody>
        </p:sp>
      </p:grpSp>
      <p:grpSp>
        <p:nvGrpSpPr>
          <p:cNvPr id="31749" name="Agrupar 46"/>
          <p:cNvGrpSpPr>
            <a:grpSpLocks/>
          </p:cNvGrpSpPr>
          <p:nvPr/>
        </p:nvGrpSpPr>
        <p:grpSpPr bwMode="auto">
          <a:xfrm>
            <a:off x="3357563" y="1123950"/>
            <a:ext cx="3914775" cy="2520950"/>
            <a:chOff x="3986934" y="989682"/>
            <a:chExt cx="3915436" cy="2520280"/>
          </a:xfrm>
        </p:grpSpPr>
        <p:sp>
          <p:nvSpPr>
            <p:cNvPr id="40" name="TextBox 18"/>
            <p:cNvSpPr>
              <a:spLocks noChangeArrowheads="1"/>
            </p:cNvSpPr>
            <p:nvPr/>
          </p:nvSpPr>
          <p:spPr bwMode="auto">
            <a:xfrm>
              <a:off x="3986934" y="989682"/>
              <a:ext cx="3915436"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User Interface Platform</a:t>
              </a:r>
            </a:p>
          </p:txBody>
        </p:sp>
        <p:pic>
          <p:nvPicPr>
            <p:cNvPr id="31773" name="Imagen 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5672" y="1574747"/>
              <a:ext cx="2997960" cy="132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50" name="Agrupar 36"/>
          <p:cNvGrpSpPr>
            <a:grpSpLocks/>
          </p:cNvGrpSpPr>
          <p:nvPr/>
        </p:nvGrpSpPr>
        <p:grpSpPr bwMode="auto">
          <a:xfrm>
            <a:off x="4130675" y="4027488"/>
            <a:ext cx="3403600" cy="2520950"/>
            <a:chOff x="4139333" y="1142082"/>
            <a:chExt cx="3402995" cy="2520280"/>
          </a:xfrm>
        </p:grpSpPr>
        <p:sp>
          <p:nvSpPr>
            <p:cNvPr id="46" name="TextBox 18"/>
            <p:cNvSpPr>
              <a:spLocks noChangeArrowheads="1"/>
            </p:cNvSpPr>
            <p:nvPr/>
          </p:nvSpPr>
          <p:spPr bwMode="auto">
            <a:xfrm>
              <a:off x="4139333" y="1142082"/>
              <a:ext cx="3402995"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Factsheets/</a:t>
              </a:r>
              <a:r>
                <a:rPr lang="en-US" altLang="en-US" sz="2000" b="1" dirty="0">
                  <a:solidFill>
                    <a:schemeClr val="accent6"/>
                  </a:solidFill>
                </a:rPr>
                <a:t>C</a:t>
              </a:r>
              <a:r>
                <a:rPr lang="en-US" altLang="en-US" sz="2000" b="1" dirty="0" smtClean="0">
                  <a:solidFill>
                    <a:schemeClr val="accent6"/>
                  </a:solidFill>
                </a:rPr>
                <a:t>ase studies</a:t>
              </a:r>
            </a:p>
          </p:txBody>
        </p:sp>
        <p:grpSp>
          <p:nvGrpSpPr>
            <p:cNvPr id="31766" name="Agrupar 15"/>
            <p:cNvGrpSpPr>
              <a:grpSpLocks noChangeAspect="1"/>
            </p:cNvGrpSpPr>
            <p:nvPr/>
          </p:nvGrpSpPr>
          <p:grpSpPr bwMode="auto">
            <a:xfrm>
              <a:off x="4481990" y="1754767"/>
              <a:ext cx="2508002" cy="1584048"/>
              <a:chOff x="569913" y="1362075"/>
              <a:chExt cx="8178801" cy="5165725"/>
            </a:xfrm>
          </p:grpSpPr>
          <p:pic>
            <p:nvPicPr>
              <p:cNvPr id="22" name="Picture 2">
                <a:hlinkClick r:id="rId8" action="ppaction://hlinksldjump"/>
              </p:cNvPr>
              <p:cNvPicPr>
                <a:picLocks noChangeAspect="1" noChangeArrowheads="1"/>
              </p:cNvPicPr>
              <p:nvPr/>
            </p:nvPicPr>
            <p:blipFill>
              <a:blip r:embed="rId9"/>
              <a:srcRect l="27049" t="14812" r="41820" b="4561"/>
              <a:stretch>
                <a:fillRect/>
              </a:stretch>
            </p:blipFill>
            <p:spPr bwMode="auto">
              <a:xfrm rot="-436564">
                <a:off x="570506" y="1548159"/>
                <a:ext cx="3442073" cy="477708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8" name="Picture 2">
                <a:hlinkClick r:id="rId8"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41700" y="1590675"/>
                <a:ext cx="349091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3">
                <a:hlinkClick r:id="rId8"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331571">
                <a:off x="5314949" y="1362075"/>
                <a:ext cx="3433765" cy="485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751" name="Agrupar 44"/>
          <p:cNvGrpSpPr>
            <a:grpSpLocks/>
          </p:cNvGrpSpPr>
          <p:nvPr/>
        </p:nvGrpSpPr>
        <p:grpSpPr bwMode="auto">
          <a:xfrm>
            <a:off x="7632700" y="4027488"/>
            <a:ext cx="1417638" cy="2520950"/>
            <a:chOff x="7429957" y="4005017"/>
            <a:chExt cx="1417518" cy="2520280"/>
          </a:xfrm>
        </p:grpSpPr>
        <p:sp>
          <p:nvSpPr>
            <p:cNvPr id="48" name="TextBox 18"/>
            <p:cNvSpPr>
              <a:spLocks noChangeArrowheads="1"/>
            </p:cNvSpPr>
            <p:nvPr/>
          </p:nvSpPr>
          <p:spPr bwMode="auto">
            <a:xfrm>
              <a:off x="7429957" y="4005017"/>
              <a:ext cx="1417518"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Apps</a:t>
              </a:r>
            </a:p>
          </p:txBody>
        </p:sp>
        <p:grpSp>
          <p:nvGrpSpPr>
            <p:cNvPr id="31758" name="Group 4"/>
            <p:cNvGrpSpPr>
              <a:grpSpLocks noChangeAspect="1"/>
            </p:cNvGrpSpPr>
            <p:nvPr/>
          </p:nvGrpSpPr>
          <p:grpSpPr bwMode="auto">
            <a:xfrm>
              <a:off x="7648446" y="4572698"/>
              <a:ext cx="980540" cy="1799998"/>
              <a:chOff x="1810792" y="957416"/>
              <a:chExt cx="2395604" cy="4991023"/>
            </a:xfrm>
          </p:grpSpPr>
          <p:pic>
            <p:nvPicPr>
              <p:cNvPr id="31" name="Picture 3">
                <a:hlinkClick r:id="rId12" action="ppaction://hlinksldjump"/>
              </p:cNvPr>
              <p:cNvPicPr>
                <a:picLocks noChangeAspect="1" noChangeArrowheads="1"/>
              </p:cNvPicPr>
              <p:nvPr/>
            </p:nvPicPr>
            <p:blipFill>
              <a:blip r:embed="rId13"/>
              <a:srcRect/>
              <a:stretch>
                <a:fillRect/>
              </a:stretch>
            </p:blipFill>
            <p:spPr bwMode="auto">
              <a:xfrm>
                <a:off x="1812180" y="958783"/>
                <a:ext cx="2392831" cy="499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31760" name="Group 6"/>
              <p:cNvGrpSpPr>
                <a:grpSpLocks/>
              </p:cNvGrpSpPr>
              <p:nvPr/>
            </p:nvGrpSpPr>
            <p:grpSpPr bwMode="auto">
              <a:xfrm>
                <a:off x="2051720" y="1801391"/>
                <a:ext cx="1920205" cy="3284554"/>
                <a:chOff x="2051720" y="1801391"/>
                <a:chExt cx="1920205" cy="3284554"/>
              </a:xfrm>
            </p:grpSpPr>
            <p:pic>
              <p:nvPicPr>
                <p:cNvPr id="31761" name="Picture 2">
                  <a:hlinkClick r:id="rId12"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l="2100" t="13237" r="1740" b="1125"/>
                <a:stretch>
                  <a:fillRect/>
                </a:stretch>
              </p:blipFill>
              <p:spPr bwMode="auto">
                <a:xfrm>
                  <a:off x="2051720" y="1801391"/>
                  <a:ext cx="1920205" cy="317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8"/>
                <p:cNvSpPr/>
                <p:nvPr/>
              </p:nvSpPr>
              <p:spPr>
                <a:xfrm>
                  <a:off x="2269804" y="4945762"/>
                  <a:ext cx="1291431" cy="1408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4990"/>
                    </a:solidFill>
                  </a:endParaRPr>
                </a:p>
              </p:txBody>
            </p:sp>
          </p:grpSp>
        </p:grpSp>
      </p:grpSp>
      <p:sp>
        <p:nvSpPr>
          <p:cNvPr id="50" name="CuadroTexto 49">
            <a:hlinkClick r:id="rId6" action="ppaction://hlinksldjump"/>
          </p:cNvPr>
          <p:cNvSpPr txBox="1"/>
          <p:nvPr/>
        </p:nvSpPr>
        <p:spPr>
          <a:xfrm>
            <a:off x="4010025" y="3149600"/>
            <a:ext cx="2609850" cy="307975"/>
          </a:xfrm>
          <a:prstGeom prst="rect">
            <a:avLst/>
          </a:prstGeom>
          <a:noFill/>
        </p:spPr>
        <p:txBody>
          <a:bodyPr>
            <a:spAutoFit/>
          </a:bodyPr>
          <a:lstStyle/>
          <a:p>
            <a:pPr>
              <a:defRPr/>
            </a:pPr>
            <a:r>
              <a:rPr lang="en-US" sz="1400" b="1" dirty="0">
                <a:solidFill>
                  <a:schemeClr val="accent6"/>
                </a:solidFill>
                <a:latin typeface="Arial" charset="0"/>
                <a:ea typeface="MS PGothic" charset="0"/>
                <a:cs typeface="MS PGothic" charset="0"/>
              </a:rPr>
              <a:t>http://</a:t>
            </a:r>
            <a:r>
              <a:rPr lang="en-US" sz="1400" b="1" dirty="0" err="1">
                <a:solidFill>
                  <a:schemeClr val="accent6"/>
                </a:solidFill>
                <a:latin typeface="Arial" charset="0"/>
                <a:ea typeface="MS PGothic" charset="0"/>
                <a:cs typeface="MS PGothic" charset="0"/>
              </a:rPr>
              <a:t>www.bsc.es</a:t>
            </a:r>
            <a:r>
              <a:rPr lang="en-US" sz="1400" b="1" dirty="0">
                <a:solidFill>
                  <a:schemeClr val="accent6"/>
                </a:solidFill>
                <a:latin typeface="Arial" charset="0"/>
                <a:ea typeface="MS PGothic" charset="0"/>
                <a:cs typeface="MS PGothic" charset="0"/>
              </a:rPr>
              <a:t>/ESS/</a:t>
            </a:r>
            <a:r>
              <a:rPr lang="en-US" sz="1400" b="1" dirty="0" err="1">
                <a:solidFill>
                  <a:schemeClr val="accent6"/>
                </a:solidFill>
                <a:latin typeface="Arial" charset="0"/>
                <a:ea typeface="MS PGothic" charset="0"/>
                <a:cs typeface="MS PGothic" charset="0"/>
              </a:rPr>
              <a:t>arecs</a:t>
            </a:r>
            <a:endParaRPr lang="es-ES" sz="1400" b="1" dirty="0" err="1">
              <a:solidFill>
                <a:schemeClr val="accent6"/>
              </a:solidFill>
              <a:latin typeface="Arial" charset="0"/>
              <a:ea typeface="MS PGothic" charset="0"/>
              <a:cs typeface="MS PGothic" charset="0"/>
            </a:endParaRPr>
          </a:p>
        </p:txBody>
      </p:sp>
      <p:sp>
        <p:nvSpPr>
          <p:cNvPr id="31753" name="CuadroTexto 50"/>
          <p:cNvSpPr txBox="1">
            <a:spLocks noChangeArrowheads="1"/>
          </p:cNvSpPr>
          <p:nvPr/>
        </p:nvSpPr>
        <p:spPr bwMode="auto">
          <a:xfrm>
            <a:off x="10323513" y="2246313"/>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s-ES" altLang="en-US"/>
          </a:p>
        </p:txBody>
      </p:sp>
      <p:sp>
        <p:nvSpPr>
          <p:cNvPr id="27" name="Rectángulo 26">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3" descr="Captura de pantalla 2017-04-24 a la(s) 13.00.33.png"/>
          <p:cNvPicPr>
            <a:picLocks noChangeAspect="1"/>
          </p:cNvPicPr>
          <p:nvPr/>
        </p:nvPicPr>
        <p:blipFill>
          <a:blip r:embed="rId2">
            <a:extLst>
              <a:ext uri="{28A0092B-C50C-407E-A947-70E740481C1C}">
                <a14:useLocalDpi xmlns:a14="http://schemas.microsoft.com/office/drawing/2010/main" val="0"/>
              </a:ext>
            </a:extLst>
          </a:blip>
          <a:srcRect l="24176" t="12122" r="3426"/>
          <a:stretch>
            <a:fillRect/>
          </a:stretch>
        </p:blipFill>
        <p:spPr bwMode="auto">
          <a:xfrm>
            <a:off x="1016000" y="1071563"/>
            <a:ext cx="73088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96875" y="144463"/>
            <a:ext cx="6191250" cy="696912"/>
          </a:xfrm>
        </p:spPr>
        <p:txBody>
          <a:bodyPr/>
          <a:lstStyle/>
          <a:p>
            <a:pPr eaLnBrk="1" hangingPunct="1">
              <a:defRPr/>
            </a:pPr>
            <a:r>
              <a:rPr lang="es-ES" sz="2400" dirty="0" smtClean="0">
                <a:ea typeface="ＭＳ Ｐゴシック" charset="0"/>
              </a:rPr>
              <a:t>ARECS </a:t>
            </a:r>
            <a:r>
              <a:rPr lang="es-ES" sz="2400" dirty="0" err="1" smtClean="0">
                <a:ea typeface="ＭＳ Ｐゴシック" charset="0"/>
              </a:rPr>
              <a:t>User</a:t>
            </a:r>
            <a:r>
              <a:rPr lang="es-ES" sz="2400" dirty="0" smtClean="0">
                <a:ea typeface="ＭＳ Ｐゴシック" charset="0"/>
              </a:rPr>
              <a:t> Interface </a:t>
            </a:r>
            <a:r>
              <a:rPr lang="es-ES" sz="2400" dirty="0" err="1" smtClean="0">
                <a:ea typeface="ＭＳ Ｐゴシック" charset="0"/>
              </a:rPr>
              <a:t>Platform</a:t>
            </a:r>
            <a:endParaRPr lang="es-ES" sz="2400" dirty="0">
              <a:ea typeface="ＭＳ Ｐゴシック" charset="0"/>
            </a:endParaRPr>
          </a:p>
        </p:txBody>
      </p:sp>
      <p:sp>
        <p:nvSpPr>
          <p:cNvPr id="66563" name="5 Rectángulo"/>
          <p:cNvSpPr>
            <a:spLocks noChangeArrowheads="1"/>
          </p:cNvSpPr>
          <p:nvPr/>
        </p:nvSpPr>
        <p:spPr bwMode="auto">
          <a:xfrm>
            <a:off x="6057900" y="1577975"/>
            <a:ext cx="30241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spcAft>
                <a:spcPts val="600"/>
              </a:spcAft>
              <a:defRPr/>
            </a:pPr>
            <a:r>
              <a:rPr lang="en-US" sz="1800" b="1" dirty="0">
                <a:solidFill>
                  <a:schemeClr val="accent6"/>
                </a:solidFill>
                <a:latin typeface="Arial" charset="0"/>
                <a:ea typeface="MS PGothic" charset="0"/>
                <a:cs typeface="MS PGothic" charset="0"/>
              </a:rPr>
              <a:t>On-line User Interface Platform for energy users</a:t>
            </a:r>
            <a:endParaRPr lang="en-US" sz="1800" dirty="0">
              <a:solidFill>
                <a:srgbClr val="0070C0"/>
              </a:solidFill>
              <a:latin typeface="Arial" charset="0"/>
              <a:ea typeface="MS PGothic" charset="0"/>
              <a:cs typeface="MS PGothic" charset="0"/>
            </a:endParaRPr>
          </a:p>
          <a:p>
            <a:pPr>
              <a:spcBef>
                <a:spcPts val="600"/>
              </a:spcBef>
              <a:spcAft>
                <a:spcPts val="600"/>
              </a:spcAft>
              <a:defRPr/>
            </a:pPr>
            <a:endParaRPr lang="es-ES" sz="1800" dirty="0">
              <a:solidFill>
                <a:srgbClr val="0070C0"/>
              </a:solidFill>
              <a:latin typeface="Arial" charset="0"/>
              <a:ea typeface="MS PGothic" charset="0"/>
              <a:cs typeface="MS PGothic" charset="0"/>
            </a:endParaRPr>
          </a:p>
        </p:txBody>
      </p:sp>
      <p:sp>
        <p:nvSpPr>
          <p:cNvPr id="32773" name="7 Rectángulo"/>
          <p:cNvSpPr>
            <a:spLocks noChangeArrowheads="1"/>
          </p:cNvSpPr>
          <p:nvPr/>
        </p:nvSpPr>
        <p:spPr bwMode="auto">
          <a:xfrm>
            <a:off x="2817813" y="6592888"/>
            <a:ext cx="414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600" i="1">
                <a:solidFill>
                  <a:srgbClr val="0070C0"/>
                </a:solidFill>
              </a:rPr>
              <a:t>Source: </a:t>
            </a:r>
            <a:r>
              <a:rPr lang="en-US" altLang="en-US" sz="1600" b="1" i="1">
                <a:solidFill>
                  <a:srgbClr val="0070C0"/>
                </a:solidFill>
              </a:rPr>
              <a:t>http://www.bsc.es/ESS/arecs</a:t>
            </a:r>
            <a:endParaRPr lang="es-ES" altLang="en-US" sz="1600" b="1" i="1">
              <a:solidFill>
                <a:srgbClr val="0070C0"/>
              </a:solidFill>
            </a:endParaRPr>
          </a:p>
        </p:txBody>
      </p:sp>
      <p:sp>
        <p:nvSpPr>
          <p:cNvPr id="9" name="Rectángulo 8">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0" name="Botón de acción: Inicio 9">
            <a:hlinkClick r:id="rId3"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32776" name="Agrupar 10"/>
          <p:cNvGrpSpPr>
            <a:grpSpLocks noChangeAspect="1"/>
          </p:cNvGrpSpPr>
          <p:nvPr/>
        </p:nvGrpSpPr>
        <p:grpSpPr bwMode="auto">
          <a:xfrm>
            <a:off x="611188" y="919163"/>
            <a:ext cx="430212" cy="430212"/>
            <a:chOff x="836586" y="1079693"/>
            <a:chExt cx="502414" cy="502414"/>
          </a:xfrm>
        </p:grpSpPr>
        <p:sp>
          <p:nvSpPr>
            <p:cNvPr id="12" name="Botón de acción: Personalizar 11">
              <a:hlinkClick r:id="rId4"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13" name="Flecha a la derecha con bandas 12">
              <a:hlinkClick r:id="rId4"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2" descr="Captura de pantalla 2017-04-24 a la(s) 10.25.49.png"/>
          <p:cNvPicPr>
            <a:picLocks noChangeAspect="1"/>
          </p:cNvPicPr>
          <p:nvPr/>
        </p:nvPicPr>
        <p:blipFill>
          <a:blip r:embed="rId2">
            <a:extLst>
              <a:ext uri="{28A0092B-C50C-407E-A947-70E740481C1C}">
                <a14:useLocalDpi xmlns:a14="http://schemas.microsoft.com/office/drawing/2010/main" val="0"/>
              </a:ext>
            </a:extLst>
          </a:blip>
          <a:srcRect l="11572" t="11504" r="39752" b="16150"/>
          <a:stretch>
            <a:fillRect/>
          </a:stretch>
        </p:blipFill>
        <p:spPr bwMode="auto">
          <a:xfrm>
            <a:off x="225425" y="1439863"/>
            <a:ext cx="5516563"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333"/>
          <a:stretch/>
        </p:blipFill>
        <p:spPr>
          <a:xfrm>
            <a:off x="71500" y="2969902"/>
            <a:ext cx="5855193" cy="3886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Título"/>
          <p:cNvSpPr>
            <a:spLocks noGrp="1"/>
          </p:cNvSpPr>
          <p:nvPr>
            <p:ph type="title"/>
          </p:nvPr>
        </p:nvSpPr>
        <p:spPr>
          <a:xfrm>
            <a:off x="396875" y="144463"/>
            <a:ext cx="6191250" cy="696912"/>
          </a:xfrm>
        </p:spPr>
        <p:txBody>
          <a:bodyPr/>
          <a:lstStyle/>
          <a:p>
            <a:pPr eaLnBrk="1" hangingPunct="1">
              <a:defRPr/>
            </a:pPr>
            <a:r>
              <a:rPr lang="es-ES" sz="2400" dirty="0" smtClean="0">
                <a:ea typeface="ＭＳ Ｐゴシック" charset="0"/>
              </a:rPr>
              <a:t>RESILIENCE </a:t>
            </a:r>
            <a:r>
              <a:rPr lang="es-ES" sz="2400" dirty="0" err="1" smtClean="0">
                <a:ea typeface="ＭＳ Ｐゴシック" charset="0"/>
              </a:rPr>
              <a:t>prototype</a:t>
            </a:r>
            <a:endParaRPr lang="es-ES" sz="2400" dirty="0">
              <a:ea typeface="ＭＳ Ｐゴシック" charset="0"/>
            </a:endParaRPr>
          </a:p>
        </p:txBody>
      </p:sp>
      <p:sp>
        <p:nvSpPr>
          <p:cNvPr id="33797" name="5 Rectángulo"/>
          <p:cNvSpPr>
            <a:spLocks noChangeArrowheads="1"/>
          </p:cNvSpPr>
          <p:nvPr/>
        </p:nvSpPr>
        <p:spPr bwMode="auto">
          <a:xfrm>
            <a:off x="6084888" y="1133475"/>
            <a:ext cx="30241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ts val="600"/>
              </a:spcBef>
              <a:spcAft>
                <a:spcPts val="600"/>
              </a:spcAft>
            </a:pPr>
            <a:r>
              <a:rPr lang="en-US" altLang="en-US" sz="1800" b="1">
                <a:solidFill>
                  <a:srgbClr val="0070C0"/>
                </a:solidFill>
              </a:rPr>
              <a:t>On-line visualisation tool for the wind energy sector </a:t>
            </a:r>
            <a:r>
              <a:rPr lang="es-ES" altLang="en-US" sz="1800" b="1">
                <a:solidFill>
                  <a:srgbClr val="0070C0"/>
                </a:solidFill>
              </a:rPr>
              <a:t>–</a:t>
            </a:r>
            <a:r>
              <a:rPr lang="en-US" altLang="en-US" sz="1800" b="1">
                <a:solidFill>
                  <a:srgbClr val="0070C0"/>
                </a:solidFill>
              </a:rPr>
              <a:t> RESILIENCE prototype</a:t>
            </a:r>
          </a:p>
          <a:p>
            <a:pPr eaLnBrk="1" hangingPunct="1">
              <a:spcBef>
                <a:spcPts val="600"/>
              </a:spcBef>
              <a:spcAft>
                <a:spcPts val="600"/>
              </a:spcAft>
            </a:pPr>
            <a:endParaRPr lang="en-US" altLang="en-US" sz="1800" b="1">
              <a:solidFill>
                <a:srgbClr val="0070C0"/>
              </a:solidFill>
            </a:endParaRPr>
          </a:p>
          <a:p>
            <a:pPr eaLnBrk="1" hangingPunct="1">
              <a:spcBef>
                <a:spcPts val="600"/>
              </a:spcBef>
              <a:spcAft>
                <a:spcPts val="600"/>
              </a:spcAft>
              <a:buFont typeface="Arial" pitchFamily="34" charset="0"/>
              <a:buChar char="•"/>
            </a:pPr>
            <a:r>
              <a:rPr lang="en-US" altLang="en-US" sz="1600">
                <a:solidFill>
                  <a:srgbClr val="0070C0"/>
                </a:solidFill>
              </a:rPr>
              <a:t> Joint development between scientists – designers</a:t>
            </a:r>
          </a:p>
          <a:p>
            <a:pPr eaLnBrk="1" hangingPunct="1">
              <a:spcBef>
                <a:spcPts val="600"/>
              </a:spcBef>
              <a:spcAft>
                <a:spcPts val="600"/>
              </a:spcAft>
              <a:buFont typeface="Arial" pitchFamily="34" charset="0"/>
              <a:buChar char="•"/>
            </a:pPr>
            <a:r>
              <a:rPr lang="en-US" altLang="en-US" sz="1600">
                <a:solidFill>
                  <a:srgbClr val="0070C0"/>
                </a:solidFill>
              </a:rPr>
              <a:t> Provides robust information on the future variability of wind (probabilistic predictions)</a:t>
            </a:r>
            <a:endParaRPr lang="es-ES" altLang="en-US" sz="1600">
              <a:solidFill>
                <a:srgbClr val="0070C0"/>
              </a:solidFill>
            </a:endParaRPr>
          </a:p>
          <a:p>
            <a:pPr eaLnBrk="1" hangingPunct="1">
              <a:spcBef>
                <a:spcPts val="600"/>
              </a:spcBef>
              <a:spcAft>
                <a:spcPts val="600"/>
              </a:spcAft>
            </a:pPr>
            <a:endParaRPr lang="en-US" altLang="en-US" sz="1800">
              <a:solidFill>
                <a:srgbClr val="0070C0"/>
              </a:solidFill>
            </a:endParaRPr>
          </a:p>
          <a:p>
            <a:pPr eaLnBrk="1" hangingPunct="1">
              <a:spcBef>
                <a:spcPts val="600"/>
              </a:spcBef>
              <a:spcAft>
                <a:spcPts val="600"/>
              </a:spcAft>
            </a:pPr>
            <a:endParaRPr lang="es-ES" altLang="en-US" sz="1800">
              <a:solidFill>
                <a:srgbClr val="0070C0"/>
              </a:solidFill>
            </a:endParaRPr>
          </a:p>
        </p:txBody>
      </p:sp>
      <p:sp>
        <p:nvSpPr>
          <p:cNvPr id="33798" name="7 Rectángulo"/>
          <p:cNvSpPr>
            <a:spLocks noChangeArrowheads="1"/>
          </p:cNvSpPr>
          <p:nvPr/>
        </p:nvSpPr>
        <p:spPr bwMode="auto">
          <a:xfrm>
            <a:off x="6062663" y="5489575"/>
            <a:ext cx="3009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GB" altLang="en-US" sz="1400" i="1">
                <a:solidFill>
                  <a:srgbClr val="0070C0"/>
                </a:solidFill>
              </a:rPr>
              <a:t>Source: </a:t>
            </a:r>
            <a:r>
              <a:rPr lang="en-US" altLang="en-US" sz="1400" b="1" i="1">
                <a:solidFill>
                  <a:srgbClr val="0070C0"/>
                </a:solidFill>
              </a:rPr>
              <a:t>http://www.bsc.es/projects/earthscience/resilience/</a:t>
            </a:r>
            <a:endParaRPr lang="es-ES" altLang="en-US" sz="1400" b="1" i="1">
              <a:solidFill>
                <a:srgbClr val="0070C0"/>
              </a:solidFill>
            </a:endParaRPr>
          </a:p>
        </p:txBody>
      </p:sp>
      <p:sp>
        <p:nvSpPr>
          <p:cNvPr id="13" name="Rectángulo 12">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4" name="Botón de acción: Inicio 13">
            <a:hlinkClick r:id="rId4"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33801" name="Agrupar 14"/>
          <p:cNvGrpSpPr>
            <a:grpSpLocks noChangeAspect="1"/>
          </p:cNvGrpSpPr>
          <p:nvPr/>
        </p:nvGrpSpPr>
        <p:grpSpPr bwMode="auto">
          <a:xfrm>
            <a:off x="611188" y="919163"/>
            <a:ext cx="430212" cy="430212"/>
            <a:chOff x="836586" y="1079693"/>
            <a:chExt cx="502414" cy="502414"/>
          </a:xfrm>
        </p:grpSpPr>
        <p:sp>
          <p:nvSpPr>
            <p:cNvPr id="16" name="Botón de acción: Personalizar 15">
              <a:hlinkClick r:id="rId5"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17" name="Flecha a la derecha con bandas 16">
              <a:hlinkClick r:id="rId5"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eaLnBrk="1" hangingPunct="1">
              <a:defRPr/>
            </a:pPr>
            <a:r>
              <a:rPr lang="es-ES" sz="2400" dirty="0" err="1" smtClean="0">
                <a:ea typeface="ＭＳ Ｐゴシック" charset="0"/>
              </a:rPr>
              <a:t>Factsheets</a:t>
            </a:r>
            <a:r>
              <a:rPr lang="es-ES" sz="2400" dirty="0" smtClean="0">
                <a:ea typeface="ＭＳ Ｐゴシック" charset="0"/>
              </a:rPr>
              <a:t> / Case </a:t>
            </a:r>
            <a:r>
              <a:rPr lang="es-ES" sz="2400" dirty="0" err="1" smtClean="0">
                <a:ea typeface="ＭＳ Ｐゴシック" charset="0"/>
              </a:rPr>
              <a:t>studies</a:t>
            </a:r>
            <a:endParaRPr lang="es-ES" sz="2400" dirty="0">
              <a:ea typeface="ＭＳ Ｐゴシック" charset="0"/>
            </a:endParaRPr>
          </a:p>
        </p:txBody>
      </p:sp>
      <p:grpSp>
        <p:nvGrpSpPr>
          <p:cNvPr id="34819" name="Agrupar 4"/>
          <p:cNvGrpSpPr>
            <a:grpSpLocks noChangeAspect="1"/>
          </p:cNvGrpSpPr>
          <p:nvPr/>
        </p:nvGrpSpPr>
        <p:grpSpPr bwMode="auto">
          <a:xfrm>
            <a:off x="522288" y="1979613"/>
            <a:ext cx="5983287" cy="3779837"/>
            <a:chOff x="569913" y="1362075"/>
            <a:chExt cx="8178800" cy="5165725"/>
          </a:xfrm>
        </p:grpSpPr>
        <p:pic>
          <p:nvPicPr>
            <p:cNvPr id="2050" name="Picture 2"/>
            <p:cNvPicPr>
              <a:picLocks noChangeAspect="1" noChangeArrowheads="1"/>
            </p:cNvPicPr>
            <p:nvPr/>
          </p:nvPicPr>
          <p:blipFill>
            <a:blip r:embed="rId2"/>
            <a:srcRect l="27049" t="14812" r="41820" b="4561"/>
            <a:stretch>
              <a:fillRect/>
            </a:stretch>
          </p:blipFill>
          <p:spPr bwMode="auto">
            <a:xfrm rot="-436564">
              <a:off x="569913" y="1548657"/>
              <a:ext cx="3439479" cy="477737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1590675"/>
              <a:ext cx="349091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31571">
              <a:off x="5314950" y="1362075"/>
              <a:ext cx="343376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5 Rectángulo"/>
          <p:cNvSpPr>
            <a:spLocks noChangeArrowheads="1"/>
          </p:cNvSpPr>
          <p:nvPr/>
        </p:nvSpPr>
        <p:spPr bwMode="auto">
          <a:xfrm>
            <a:off x="6732588" y="1260475"/>
            <a:ext cx="24114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a:buChar char="•"/>
              <a:defRPr/>
            </a:pPr>
            <a:r>
              <a:rPr lang="en-US" sz="1600" b="1" dirty="0">
                <a:solidFill>
                  <a:schemeClr val="accent6"/>
                </a:solidFill>
                <a:latin typeface="Arial" charset="0"/>
                <a:ea typeface="MS PGothic" charset="0"/>
                <a:cs typeface="MS PGothic" charset="0"/>
              </a:rPr>
              <a:t>Two-page factsheets </a:t>
            </a:r>
            <a:r>
              <a:rPr lang="en-US" sz="1600" dirty="0">
                <a:solidFill>
                  <a:schemeClr val="accent6"/>
                </a:solidFill>
                <a:latin typeface="Arial" charset="0"/>
                <a:ea typeface="MS PGothic" charset="0"/>
                <a:cs typeface="MS PGothic" charset="0"/>
              </a:rPr>
              <a:t>describing different aspects of seasonal climate predictions that can be complex to understand by non-specialists.</a:t>
            </a:r>
          </a:p>
          <a:p>
            <a:pPr marL="285750" indent="-285750">
              <a:buFont typeface="Arial"/>
              <a:buChar char="•"/>
              <a:defRPr/>
            </a:pPr>
            <a:endParaRPr lang="en-US" sz="1600" dirty="0">
              <a:solidFill>
                <a:schemeClr val="accent6"/>
              </a:solidFill>
              <a:latin typeface="Arial" charset="0"/>
              <a:ea typeface="MS PGothic" charset="0"/>
              <a:cs typeface="MS PGothic" charset="0"/>
            </a:endParaRPr>
          </a:p>
          <a:p>
            <a:pPr marL="285750" indent="-285750">
              <a:buFont typeface="Arial"/>
              <a:buChar char="•"/>
              <a:defRPr/>
            </a:pPr>
            <a:r>
              <a:rPr lang="es-ES" sz="1600" b="1" dirty="0">
                <a:solidFill>
                  <a:srgbClr val="000000"/>
                </a:solidFill>
                <a:latin typeface="Arial" charset="0"/>
                <a:ea typeface="MS PGothic" charset="0"/>
                <a:cs typeface="MS PGothic" charset="0"/>
              </a:rPr>
              <a:t>C</a:t>
            </a:r>
            <a:r>
              <a:rPr lang="en-US" sz="1600" b="1" dirty="0" err="1">
                <a:solidFill>
                  <a:srgbClr val="000000"/>
                </a:solidFill>
                <a:latin typeface="Arial" charset="0"/>
                <a:ea typeface="MS PGothic" charset="0"/>
                <a:cs typeface="MS PGothic" charset="0"/>
              </a:rPr>
              <a:t>ase</a:t>
            </a:r>
            <a:r>
              <a:rPr lang="en-US" sz="1600" b="1" dirty="0">
                <a:solidFill>
                  <a:srgbClr val="000000"/>
                </a:solidFill>
                <a:latin typeface="Arial" charset="0"/>
                <a:ea typeface="MS PGothic" charset="0"/>
                <a:cs typeface="MS PGothic" charset="0"/>
              </a:rPr>
              <a:t> studies </a:t>
            </a:r>
            <a:r>
              <a:rPr lang="en-US" sz="1600" dirty="0">
                <a:solidFill>
                  <a:srgbClr val="000000"/>
                </a:solidFill>
                <a:latin typeface="Arial" charset="0"/>
                <a:ea typeface="MS PGothic" charset="0"/>
                <a:cs typeface="MS PGothic" charset="0"/>
              </a:rPr>
              <a:t>from the past that are relevant for particular industrial partners and learn how information on climate predictions would have been useful to anticipate particular past key events</a:t>
            </a:r>
            <a:endParaRPr lang="es-ES" sz="1600" i="1" dirty="0">
              <a:solidFill>
                <a:srgbClr val="000000"/>
              </a:solidFill>
              <a:latin typeface="Arial" charset="0"/>
              <a:ea typeface="MS PGothic" charset="0"/>
              <a:cs typeface="MS PGothic" charset="0"/>
            </a:endParaRPr>
          </a:p>
        </p:txBody>
      </p:sp>
      <p:sp>
        <p:nvSpPr>
          <p:cNvPr id="15" name="Rectángulo 14">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6" name="Botón de acción: Inicio 15">
            <a:hlinkClick r:id="rId5"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34823" name="Agrupar 16"/>
          <p:cNvGrpSpPr>
            <a:grpSpLocks noChangeAspect="1"/>
          </p:cNvGrpSpPr>
          <p:nvPr/>
        </p:nvGrpSpPr>
        <p:grpSpPr bwMode="auto">
          <a:xfrm>
            <a:off x="611188" y="919163"/>
            <a:ext cx="430212" cy="430212"/>
            <a:chOff x="836586" y="1079693"/>
            <a:chExt cx="502414" cy="502414"/>
          </a:xfrm>
        </p:grpSpPr>
        <p:sp>
          <p:nvSpPr>
            <p:cNvPr id="18" name="Botón de acción: Personalizar 17">
              <a:hlinkClick r:id="rId6"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19" name="Flecha a la derecha con bandas 18">
              <a:hlinkClick r:id="rId6"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eaLnBrk="1" hangingPunct="1">
              <a:defRPr/>
            </a:pPr>
            <a:r>
              <a:rPr lang="es-ES" sz="2400" dirty="0" smtClean="0">
                <a:ea typeface="ＭＳ Ｐゴシック" charset="0"/>
              </a:rPr>
              <a:t>Apps</a:t>
            </a:r>
            <a:endParaRPr lang="es-ES" sz="2400" dirty="0">
              <a:ea typeface="ＭＳ Ｐゴシック" charset="0"/>
            </a:endParaRPr>
          </a:p>
        </p:txBody>
      </p:sp>
      <p:pic>
        <p:nvPicPr>
          <p:cNvPr id="35843" name="Picture 5" descr="C:\Users\ijimenez\Downloads\IMG_0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4125"/>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12 Grupo"/>
          <p:cNvGrpSpPr>
            <a:grpSpLocks/>
          </p:cNvGrpSpPr>
          <p:nvPr/>
        </p:nvGrpSpPr>
        <p:grpSpPr bwMode="auto">
          <a:xfrm>
            <a:off x="1128713" y="1035050"/>
            <a:ext cx="4073525" cy="3914775"/>
            <a:chOff x="1128382" y="1034340"/>
            <a:chExt cx="4074500" cy="3915782"/>
          </a:xfrm>
        </p:grpSpPr>
        <p:pic>
          <p:nvPicPr>
            <p:cNvPr id="35858" name="Picture 4" descr="C:\Users\ijimenez\Downloads\IMG_0152.jpg"/>
            <p:cNvPicPr>
              <a:picLocks noChangeAspect="1" noChangeArrowheads="1"/>
            </p:cNvPicPr>
            <p:nvPr/>
          </p:nvPicPr>
          <p:blipFill>
            <a:blip r:embed="rId3">
              <a:extLst>
                <a:ext uri="{28A0092B-C50C-407E-A947-70E740481C1C}">
                  <a14:useLocalDpi xmlns:a14="http://schemas.microsoft.com/office/drawing/2010/main" val="0"/>
                </a:ext>
              </a:extLst>
            </a:blip>
            <a:srcRect t="6435" b="28491"/>
            <a:stretch>
              <a:fillRect/>
            </a:stretch>
          </p:blipFill>
          <p:spPr bwMode="auto">
            <a:xfrm>
              <a:off x="1128382" y="1883588"/>
              <a:ext cx="3534263" cy="306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9" name="5 Rectángulo"/>
            <p:cNvSpPr>
              <a:spLocks noChangeArrowheads="1"/>
            </p:cNvSpPr>
            <p:nvPr/>
          </p:nvSpPr>
          <p:spPr bwMode="auto">
            <a:xfrm>
              <a:off x="1183834" y="1034340"/>
              <a:ext cx="4019048" cy="8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600" b="1">
                  <a:solidFill>
                    <a:srgbClr val="0070C0"/>
                  </a:solidFill>
                </a:rPr>
                <a:t>Participatory approaches for user engagement (workshops, focus groups, interviews, surveys…)</a:t>
              </a:r>
              <a:endParaRPr lang="es-ES" altLang="en-US" sz="1600" b="1">
                <a:solidFill>
                  <a:srgbClr val="0070C0"/>
                </a:solidFill>
              </a:endParaRPr>
            </a:p>
          </p:txBody>
        </p:sp>
      </p:grpSp>
      <p:grpSp>
        <p:nvGrpSpPr>
          <p:cNvPr id="35845" name="15 Grupo"/>
          <p:cNvGrpSpPr>
            <a:grpSpLocks/>
          </p:cNvGrpSpPr>
          <p:nvPr/>
        </p:nvGrpSpPr>
        <p:grpSpPr bwMode="auto">
          <a:xfrm>
            <a:off x="5060950" y="1119188"/>
            <a:ext cx="4191000" cy="3876675"/>
            <a:chOff x="5061607" y="991950"/>
            <a:chExt cx="4190913" cy="3876206"/>
          </a:xfrm>
        </p:grpSpPr>
        <p:grpSp>
          <p:nvGrpSpPr>
            <p:cNvPr id="35851" name="Group 4"/>
            <p:cNvGrpSpPr>
              <a:grpSpLocks/>
            </p:cNvGrpSpPr>
            <p:nvPr/>
          </p:nvGrpSpPr>
          <p:grpSpPr bwMode="auto">
            <a:xfrm>
              <a:off x="5061607" y="991950"/>
              <a:ext cx="1860224" cy="3876206"/>
              <a:chOff x="1810792" y="957416"/>
              <a:chExt cx="2395234" cy="4991023"/>
            </a:xfrm>
          </p:grpSpPr>
          <p:pic>
            <p:nvPicPr>
              <p:cNvPr id="53257" name="Picture 3"/>
              <p:cNvPicPr>
                <a:picLocks noChangeAspect="1" noChangeArrowheads="1"/>
              </p:cNvPicPr>
              <p:nvPr/>
            </p:nvPicPr>
            <p:blipFill>
              <a:blip r:embed="rId4"/>
              <a:srcRect/>
              <a:stretch>
                <a:fillRect/>
              </a:stretch>
            </p:blipFill>
            <p:spPr bwMode="auto">
              <a:xfrm>
                <a:off x="1810792" y="957416"/>
                <a:ext cx="2395604" cy="499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35855" name="Group 6"/>
              <p:cNvGrpSpPr>
                <a:grpSpLocks/>
              </p:cNvGrpSpPr>
              <p:nvPr/>
            </p:nvGrpSpPr>
            <p:grpSpPr bwMode="auto">
              <a:xfrm>
                <a:off x="2051720" y="1801391"/>
                <a:ext cx="1920205" cy="3283793"/>
                <a:chOff x="2051720" y="1801391"/>
                <a:chExt cx="1920205" cy="3283793"/>
              </a:xfrm>
            </p:grpSpPr>
            <p:pic>
              <p:nvPicPr>
                <p:cNvPr id="3585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100" t="13237" r="1740" b="1125"/>
                <a:stretch>
                  <a:fillRect/>
                </a:stretch>
              </p:blipFill>
              <p:spPr bwMode="auto">
                <a:xfrm>
                  <a:off x="2051720" y="1801391"/>
                  <a:ext cx="192020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268655" y="4942877"/>
                  <a:ext cx="1293872" cy="14306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4990"/>
                    </a:solidFill>
                  </a:endParaRPr>
                </a:p>
              </p:txBody>
            </p:sp>
          </p:grpSp>
        </p:grpSp>
        <p:sp>
          <p:nvSpPr>
            <p:cNvPr id="35852" name="5 Rectángulo"/>
            <p:cNvSpPr>
              <a:spLocks noChangeArrowheads="1"/>
            </p:cNvSpPr>
            <p:nvPr/>
          </p:nvSpPr>
          <p:spPr bwMode="auto">
            <a:xfrm>
              <a:off x="6921831" y="1349722"/>
              <a:ext cx="2330689" cy="160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600" b="1">
                  <a:solidFill>
                    <a:srgbClr val="0070C0"/>
                  </a:solidFill>
                </a:rPr>
                <a:t>Innovative ways of reaching users</a:t>
              </a:r>
            </a:p>
            <a:p>
              <a:pPr eaLnBrk="1" hangingPunct="1"/>
              <a:endParaRPr lang="en-US" altLang="en-US" sz="1600" b="1">
                <a:solidFill>
                  <a:srgbClr val="0070C0"/>
                </a:solidFill>
              </a:endParaRPr>
            </a:p>
            <a:p>
              <a:pPr eaLnBrk="1" hangingPunct="1"/>
              <a:r>
                <a:rPr lang="en-US" altLang="en-US" sz="1600" b="1">
                  <a:solidFill>
                    <a:srgbClr val="0070C0"/>
                  </a:solidFill>
                </a:rPr>
                <a:t>The Weather Roulette app</a:t>
              </a:r>
            </a:p>
            <a:p>
              <a:pPr eaLnBrk="1" hangingPunct="1"/>
              <a:endParaRPr lang="en-US" altLang="en-US" sz="1800">
                <a:solidFill>
                  <a:srgbClr val="004990"/>
                </a:solidFill>
              </a:endParaRPr>
            </a:p>
          </p:txBody>
        </p:sp>
        <p:sp>
          <p:nvSpPr>
            <p:cNvPr id="69640" name="14 Rectángulo"/>
            <p:cNvSpPr>
              <a:spLocks noChangeArrowheads="1"/>
            </p:cNvSpPr>
            <p:nvPr/>
          </p:nvSpPr>
          <p:spPr bwMode="auto">
            <a:xfrm>
              <a:off x="6961806" y="3653865"/>
              <a:ext cx="2052594" cy="116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400" i="1" dirty="0">
                  <a:solidFill>
                    <a:schemeClr val="accent6"/>
                  </a:solidFill>
                  <a:latin typeface="Arial" charset="0"/>
                  <a:ea typeface="MS PGothic" charset="0"/>
                  <a:cs typeface="MS PGothic" charset="0"/>
                </a:rPr>
                <a:t>Source: </a:t>
              </a:r>
              <a:r>
                <a:rPr lang="es-ES" sz="1400" i="1" dirty="0">
                  <a:solidFill>
                    <a:schemeClr val="accent6"/>
                  </a:solidFill>
                  <a:latin typeface="Arial" charset="0"/>
                  <a:ea typeface="MS PGothic" charset="0"/>
                  <a:cs typeface="MS PGothic" charset="0"/>
                  <a:hlinkClick r:id="rId6"/>
                </a:rPr>
                <a:t>https://play.google.com/store/apps/details?id=es.predictia.weatherroulette&amp;hl=es</a:t>
              </a:r>
              <a:endParaRPr lang="es-ES" sz="1400" i="1" dirty="0">
                <a:solidFill>
                  <a:schemeClr val="accent6"/>
                </a:solidFill>
                <a:latin typeface="Arial" charset="0"/>
                <a:ea typeface="MS PGothic" charset="0"/>
                <a:cs typeface="MS PGothic" charset="0"/>
              </a:endParaRPr>
            </a:p>
          </p:txBody>
        </p:sp>
      </p:grpSp>
      <p:sp>
        <p:nvSpPr>
          <p:cNvPr id="21" name="Rectángulo 20">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2" name="Botón de acción: Inicio 21">
            <a:hlinkClick r:id="rId7"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35848" name="Agrupar 22"/>
          <p:cNvGrpSpPr>
            <a:grpSpLocks noChangeAspect="1"/>
          </p:cNvGrpSpPr>
          <p:nvPr/>
        </p:nvGrpSpPr>
        <p:grpSpPr bwMode="auto">
          <a:xfrm>
            <a:off x="611188" y="919163"/>
            <a:ext cx="430212" cy="430212"/>
            <a:chOff x="836586" y="1079693"/>
            <a:chExt cx="502414" cy="502414"/>
          </a:xfrm>
        </p:grpSpPr>
        <p:sp>
          <p:nvSpPr>
            <p:cNvPr id="24" name="Botón de acción: Personalizar 23">
              <a:hlinkClick r:id="rId8"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25" name="Flecha a la derecha con bandas 24">
              <a:hlinkClick r:id="rId8"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bwMode="auto">
          <a:xfrm>
            <a:off x="457200" y="2519363"/>
            <a:ext cx="8229600"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 altLang="en-US" sz="4800" smtClean="0"/>
              <a:t>Thank you !</a:t>
            </a:r>
            <a:br>
              <a:rPr lang="es-ES" altLang="en-US" sz="4800" smtClean="0"/>
            </a:br>
            <a:r>
              <a:rPr lang="es-ES" altLang="en-US" sz="2800" smtClean="0"/>
              <a:t/>
            </a:r>
            <a:br>
              <a:rPr lang="es-ES" altLang="en-US" sz="2800" smtClean="0"/>
            </a:br>
            <a:r>
              <a:rPr lang="es-ES" altLang="en-US" sz="2400" smtClean="0"/>
              <a:t>nube.gonzalez@bsc.es</a:t>
            </a:r>
          </a:p>
        </p:txBody>
      </p:sp>
      <p:sp>
        <p:nvSpPr>
          <p:cNvPr id="11" name="10 Rectángulo"/>
          <p:cNvSpPr/>
          <p:nvPr/>
        </p:nvSpPr>
        <p:spPr>
          <a:xfrm>
            <a:off x="0" y="4518025"/>
            <a:ext cx="9144000"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00">
              <a:solidFill>
                <a:srgbClr val="004990"/>
              </a:solidFill>
            </a:endParaRPr>
          </a:p>
        </p:txBody>
      </p:sp>
      <p:pic>
        <p:nvPicPr>
          <p:cNvPr id="368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4250" y="5238750"/>
            <a:ext cx="17621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1" descr="C:\Users\ijimenez\AppData\Local\Temp\Rar$DRa0.258\ppt\media\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697413"/>
            <a:ext cx="1787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3" descr="C:\Users\ijimenez\Desktop\flag_yellow_hi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238750"/>
            <a:ext cx="749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descr="Copernicu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838" y="4679950"/>
            <a:ext cx="19002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19 CuadroTexto"/>
          <p:cNvSpPr txBox="1">
            <a:spLocks noChangeArrowheads="1"/>
          </p:cNvSpPr>
          <p:nvPr/>
        </p:nvSpPr>
        <p:spPr bwMode="auto">
          <a:xfrm>
            <a:off x="4706938" y="467677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b="1">
                <a:solidFill>
                  <a:srgbClr val="004990"/>
                </a:solidFill>
              </a:rPr>
              <a:t>RESILIENCE</a:t>
            </a:r>
          </a:p>
        </p:txBody>
      </p:sp>
      <p:sp>
        <p:nvSpPr>
          <p:cNvPr id="36873" name="Rectangle 10"/>
          <p:cNvSpPr>
            <a:spLocks noChangeArrowheads="1"/>
          </p:cNvSpPr>
          <p:nvPr/>
        </p:nvSpPr>
        <p:spPr bwMode="auto">
          <a:xfrm>
            <a:off x="182563" y="6173788"/>
            <a:ext cx="87788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3068" tIns="71534" rIns="143068" bIns="71534"/>
          <a:lstStyle>
            <a:lvl1pPr defTabSz="3432175" eaLnBrk="0" hangingPunct="0">
              <a:defRPr sz="2400">
                <a:solidFill>
                  <a:schemeClr val="tx1"/>
                </a:solidFill>
                <a:latin typeface="Arial" pitchFamily="34" charset="0"/>
                <a:ea typeface="MS PGothic" pitchFamily="34" charset="-128"/>
              </a:defRPr>
            </a:lvl1pPr>
            <a:lvl2pPr marL="742950" indent="-285750" defTabSz="3432175" eaLnBrk="0" hangingPunct="0">
              <a:defRPr sz="2400">
                <a:solidFill>
                  <a:schemeClr val="tx1"/>
                </a:solidFill>
                <a:latin typeface="Arial" pitchFamily="34" charset="0"/>
                <a:ea typeface="MS PGothic" pitchFamily="34" charset="-128"/>
              </a:defRPr>
            </a:lvl2pPr>
            <a:lvl3pPr marL="1143000" indent="-228600" defTabSz="3432175" eaLnBrk="0" hangingPunct="0">
              <a:defRPr sz="2400">
                <a:solidFill>
                  <a:schemeClr val="tx1"/>
                </a:solidFill>
                <a:latin typeface="Arial" pitchFamily="34" charset="0"/>
                <a:ea typeface="MS PGothic" pitchFamily="34" charset="-128"/>
              </a:defRPr>
            </a:lvl3pPr>
            <a:lvl4pPr marL="1600200" indent="-228600" defTabSz="3432175" eaLnBrk="0" hangingPunct="0">
              <a:defRPr sz="2400">
                <a:solidFill>
                  <a:schemeClr val="tx1"/>
                </a:solidFill>
                <a:latin typeface="Arial" pitchFamily="34" charset="0"/>
                <a:ea typeface="MS PGothic" pitchFamily="34" charset="-128"/>
              </a:defRPr>
            </a:lvl4pPr>
            <a:lvl5pPr marL="2057400" indent="-228600" defTabSz="3432175" eaLnBrk="0" hangingPunct="0">
              <a:defRPr sz="2400">
                <a:solidFill>
                  <a:schemeClr val="tx1"/>
                </a:solidFill>
                <a:latin typeface="Arial" pitchFamily="34" charset="0"/>
                <a:ea typeface="MS PGothic" pitchFamily="34" charset="-128"/>
              </a:defRPr>
            </a:lvl5pPr>
            <a:lvl6pPr marL="2514600" indent="-228600" defTabSz="3432175"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3432175"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3432175"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3432175"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20000"/>
              </a:spcBef>
            </a:pPr>
            <a:r>
              <a:rPr lang="en-US" altLang="en-US" sz="1200" i="1">
                <a:solidFill>
                  <a:srgbClr val="FFFFFF"/>
                </a:solidFill>
                <a:latin typeface="Calibri" pitchFamily="34" charset="0"/>
              </a:rPr>
              <a:t>The research leading to these results has received funding from the EU Seventh Framework Programme FP7 (2007-2013) under grant agreement GA 308291, the Ministerio de Economía y Competitividad (MINECO) under project CGL2013-41055-R and a contract for the Copernicus Climate Change Service implemented by ECMWF on behalf of the European Commission.</a:t>
            </a:r>
          </a:p>
        </p:txBody>
      </p:sp>
      <p:pic>
        <p:nvPicPr>
          <p:cNvPr id="3687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67063" y="5194300"/>
            <a:ext cx="6397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03488" y="4500563"/>
            <a:ext cx="1663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6" name="Agrupar 14"/>
          <p:cNvGrpSpPr>
            <a:grpSpLocks/>
          </p:cNvGrpSpPr>
          <p:nvPr/>
        </p:nvGrpSpPr>
        <p:grpSpPr bwMode="auto">
          <a:xfrm>
            <a:off x="8547100" y="1169988"/>
            <a:ext cx="582613" cy="541337"/>
            <a:chOff x="8127395" y="1394727"/>
            <a:chExt cx="538414" cy="561595"/>
          </a:xfrm>
        </p:grpSpPr>
        <p:sp>
          <p:nvSpPr>
            <p:cNvPr id="17" name="Botón de acción: Personalizar 16">
              <a:hlinkClick r:id="rId8" action="ppaction://hlinksldjump" highlightClick="1"/>
            </p:cNvPr>
            <p:cNvSpPr>
              <a:spLocks noChangeAspect="1"/>
            </p:cNvSpPr>
            <p:nvPr/>
          </p:nvSpPr>
          <p:spPr bwMode="auto">
            <a:xfrm>
              <a:off x="8127395" y="1417784"/>
              <a:ext cx="538414" cy="538538"/>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18" name="CuadroTexto 17">
              <a:hlinkClick r:id="rId8" action="ppaction://hlinksldjump"/>
            </p:cNvPr>
            <p:cNvSpPr txBox="1">
              <a:spLocks noChangeAspect="1"/>
            </p:cNvSpPr>
            <p:nvPr/>
          </p:nvSpPr>
          <p:spPr>
            <a:xfrm>
              <a:off x="8171407" y="1394727"/>
              <a:ext cx="374103" cy="540186"/>
            </a:xfrm>
            <a:prstGeom prst="rect">
              <a:avLst/>
            </a:prstGeom>
            <a:noFill/>
          </p:spPr>
          <p:txBody>
            <a:bodyPr>
              <a:spAutoFit/>
            </a:bodyPr>
            <a:lstStyle/>
            <a:p>
              <a:pPr>
                <a:defRPr/>
              </a:pPr>
              <a:r>
                <a:rPr lang="es-ES" sz="3200" b="1" dirty="0">
                  <a:solidFill>
                    <a:schemeClr val="accent1">
                      <a:lumMod val="65000"/>
                    </a:schemeClr>
                  </a:solidFill>
                  <a:latin typeface="Arial" charset="0"/>
                  <a:ea typeface="MS PGothic" charset="0"/>
                  <a:cs typeface="MS PGothic" charset="0"/>
                </a:rPr>
                <a:t>X</a:t>
              </a:r>
            </a:p>
          </p:txBody>
        </p:sp>
      </p:grpSp>
      <p:sp>
        <p:nvSpPr>
          <p:cNvPr id="16" name="Rectángulo 15"/>
          <p:cNvSpPr/>
          <p:nvPr/>
        </p:nvSpPr>
        <p:spPr>
          <a:xfrm>
            <a:off x="-288925" y="1169988"/>
            <a:ext cx="9658350" cy="5895975"/>
          </a:xfrm>
          <a:prstGeom prst="rect">
            <a:avLst/>
          </a:prstGeom>
          <a:noFill/>
          <a:ln w="25400">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375" y="144463"/>
            <a:ext cx="6381750" cy="696912"/>
          </a:xfrm>
        </p:spPr>
        <p:txBody>
          <a:bodyPr/>
          <a:lstStyle/>
          <a:p>
            <a:pPr>
              <a:defRPr/>
            </a:pPr>
            <a:r>
              <a:rPr lang="en-US" b="1" dirty="0" smtClean="0"/>
              <a:t>CLIMATE SERVICES </a:t>
            </a:r>
            <a:r>
              <a:rPr lang="en-US" dirty="0" smtClean="0"/>
              <a:t>for wind energy</a:t>
            </a:r>
            <a:endParaRPr lang="en-US" dirty="0"/>
          </a:p>
        </p:txBody>
      </p:sp>
      <p:grpSp>
        <p:nvGrpSpPr>
          <p:cNvPr id="19459" name="Agrupar 3"/>
          <p:cNvGrpSpPr>
            <a:grpSpLocks/>
          </p:cNvGrpSpPr>
          <p:nvPr/>
        </p:nvGrpSpPr>
        <p:grpSpPr bwMode="auto">
          <a:xfrm>
            <a:off x="4284663" y="1035050"/>
            <a:ext cx="2771775" cy="2016125"/>
            <a:chOff x="3222625" y="1709738"/>
            <a:chExt cx="2771775" cy="2016125"/>
          </a:xfrm>
        </p:grpSpPr>
        <p:sp>
          <p:nvSpPr>
            <p:cNvPr id="12" name="Rectángulo 11">
              <a:hlinkClick r:id="rId3" action="ppaction://hlinksldjump"/>
            </p:cNvPr>
            <p:cNvSpPr>
              <a:spLocks noChangeAspect="1"/>
            </p:cNvSpPr>
            <p:nvPr/>
          </p:nvSpPr>
          <p:spPr bwMode="auto">
            <a:xfrm>
              <a:off x="3222625" y="1709738"/>
              <a:ext cx="2771775" cy="2016125"/>
            </a:xfrm>
            <a:custGeom>
              <a:avLst/>
              <a:gdLst>
                <a:gd name="T0" fmla="*/ 0 w 2475275"/>
                <a:gd name="T1" fmla="*/ 0 h 1800000"/>
                <a:gd name="T2" fmla="*/ 2830156 w 2475275"/>
                <a:gd name="T3" fmla="*/ 0 h 1800000"/>
                <a:gd name="T4" fmla="*/ 2830156 w 2475275"/>
                <a:gd name="T5" fmla="*/ 1168599 h 1800000"/>
                <a:gd name="T6" fmla="*/ 2943701 w 2475275"/>
                <a:gd name="T7" fmla="*/ 1168599 h 1800000"/>
                <a:gd name="T8" fmla="*/ 2960044 w 2475275"/>
                <a:gd name="T9" fmla="*/ 1139292 h 1800000"/>
                <a:gd name="T10" fmla="*/ 3382471 w 2475275"/>
                <a:gd name="T11" fmla="*/ 920681 h 1800000"/>
                <a:gd name="T12" fmla="*/ 3891899 w 2475275"/>
                <a:gd name="T13" fmla="*/ 1416517 h 1800000"/>
                <a:gd name="T14" fmla="*/ 3382471 w 2475275"/>
                <a:gd name="T15" fmla="*/ 1912355 h 1800000"/>
                <a:gd name="T16" fmla="*/ 2960044 w 2475275"/>
                <a:gd name="T17" fmla="*/ 1693745 h 1800000"/>
                <a:gd name="T18" fmla="*/ 2943701 w 2475275"/>
                <a:gd name="T19" fmla="*/ 1664436 h 1800000"/>
                <a:gd name="T20" fmla="*/ 2830156 w 2475275"/>
                <a:gd name="T21" fmla="*/ 1664436 h 1800000"/>
                <a:gd name="T22" fmla="*/ 2830156 w 2475275"/>
                <a:gd name="T23" fmla="*/ 2833038 h 1800000"/>
                <a:gd name="T24" fmla="*/ 1662744 w 2475275"/>
                <a:gd name="T25" fmla="*/ 2833038 h 1800000"/>
                <a:gd name="T26" fmla="*/ 1662744 w 2475275"/>
                <a:gd name="T27" fmla="*/ 2720008 h 1800000"/>
                <a:gd name="T28" fmla="*/ 1692024 w 2475275"/>
                <a:gd name="T29" fmla="*/ 2703647 h 1800000"/>
                <a:gd name="T30" fmla="*/ 1910411 w 2475275"/>
                <a:gd name="T31" fmla="*/ 2280792 h 1800000"/>
                <a:gd name="T32" fmla="*/ 1415079 w 2475275"/>
                <a:gd name="T33" fmla="*/ 1770845 h 1800000"/>
                <a:gd name="T34" fmla="*/ 919746 w 2475275"/>
                <a:gd name="T35" fmla="*/ 2280792 h 1800000"/>
                <a:gd name="T36" fmla="*/ 1138133 w 2475275"/>
                <a:gd name="T37" fmla="*/ 2703647 h 1800000"/>
                <a:gd name="T38" fmla="*/ 1167411 w 2475275"/>
                <a:gd name="T39" fmla="*/ 2720008 h 1800000"/>
                <a:gd name="T40" fmla="*/ 1167411 w 2475275"/>
                <a:gd name="T41" fmla="*/ 2833038 h 1800000"/>
                <a:gd name="T42" fmla="*/ 0 w 2475275"/>
                <a:gd name="T43" fmla="*/ 2833038 h 1800000"/>
                <a:gd name="T44" fmla="*/ 0 w 2475275"/>
                <a:gd name="T45" fmla="*/ 0 h 180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75275" h="1800000">
                  <a:moveTo>
                    <a:pt x="0" y="0"/>
                  </a:moveTo>
                  <a:lnTo>
                    <a:pt x="1800000" y="0"/>
                  </a:lnTo>
                  <a:lnTo>
                    <a:pt x="1800000" y="742482"/>
                  </a:lnTo>
                  <a:lnTo>
                    <a:pt x="1872214" y="742482"/>
                  </a:lnTo>
                  <a:lnTo>
                    <a:pt x="1882609" y="723861"/>
                  </a:lnTo>
                  <a:cubicBezTo>
                    <a:pt x="1940834" y="640061"/>
                    <a:pt x="2039437" y="584965"/>
                    <a:pt x="2151275" y="584965"/>
                  </a:cubicBezTo>
                  <a:cubicBezTo>
                    <a:pt x="2330215" y="584965"/>
                    <a:pt x="2475275" y="726011"/>
                    <a:pt x="2475275" y="900000"/>
                  </a:cubicBezTo>
                  <a:cubicBezTo>
                    <a:pt x="2475275" y="1073989"/>
                    <a:pt x="2330215" y="1215035"/>
                    <a:pt x="2151275" y="1215035"/>
                  </a:cubicBezTo>
                  <a:cubicBezTo>
                    <a:pt x="2039437" y="1215035"/>
                    <a:pt x="1940834" y="1159939"/>
                    <a:pt x="1882609" y="1076139"/>
                  </a:cubicBezTo>
                  <a:lnTo>
                    <a:pt x="1872214" y="1057517"/>
                  </a:lnTo>
                  <a:lnTo>
                    <a:pt x="1800000" y="1057517"/>
                  </a:lnTo>
                  <a:lnTo>
                    <a:pt x="1800000" y="1800000"/>
                  </a:lnTo>
                  <a:lnTo>
                    <a:pt x="1057517" y="1800000"/>
                  </a:lnTo>
                  <a:lnTo>
                    <a:pt x="1057517" y="1728186"/>
                  </a:lnTo>
                  <a:lnTo>
                    <a:pt x="1076139" y="1717791"/>
                  </a:lnTo>
                  <a:cubicBezTo>
                    <a:pt x="1159939" y="1659566"/>
                    <a:pt x="1215035" y="1560963"/>
                    <a:pt x="1215035" y="1449125"/>
                  </a:cubicBezTo>
                  <a:cubicBezTo>
                    <a:pt x="1215035" y="1270185"/>
                    <a:pt x="1073989" y="1125125"/>
                    <a:pt x="900000" y="1125125"/>
                  </a:cubicBezTo>
                  <a:cubicBezTo>
                    <a:pt x="726011" y="1125125"/>
                    <a:pt x="584965" y="1270185"/>
                    <a:pt x="584965" y="1449125"/>
                  </a:cubicBezTo>
                  <a:cubicBezTo>
                    <a:pt x="584965" y="1560963"/>
                    <a:pt x="640061" y="1659566"/>
                    <a:pt x="723861" y="1717791"/>
                  </a:cubicBezTo>
                  <a:lnTo>
                    <a:pt x="742482" y="1728186"/>
                  </a:lnTo>
                  <a:lnTo>
                    <a:pt x="742482" y="1800000"/>
                  </a:lnTo>
                  <a:lnTo>
                    <a:pt x="0" y="1800000"/>
                  </a:lnTo>
                  <a:lnTo>
                    <a:pt x="0" y="0"/>
                  </a:lnTo>
                  <a:close/>
                </a:path>
              </a:pathLst>
            </a:custGeom>
            <a:solidFill>
              <a:srgbClr val="CBF470"/>
            </a:solidFill>
            <a:ln w="31750" cap="flat" cmpd="sng">
              <a:solidFill>
                <a:srgbClr val="FFFFFF"/>
              </a:solidFill>
              <a:prstDash val="solid"/>
              <a:round/>
              <a:headEnd/>
              <a:tailEnd/>
            </a:ln>
            <a:effectLst>
              <a:outerShdw blurRad="50800" dist="38100" dir="10800000" algn="r" rotWithShape="0">
                <a:srgbClr val="000000">
                  <a:alpha val="39998"/>
                </a:srgbClr>
              </a:outerShdw>
            </a:effectLst>
          </p:spPr>
          <p:txBody>
            <a:bodyPr anchor="ctr"/>
            <a:lstStyle/>
            <a:p>
              <a:pPr>
                <a:defRPr/>
              </a:pPr>
              <a:endParaRPr lang="en-US"/>
            </a:p>
          </p:txBody>
        </p:sp>
        <p:sp>
          <p:nvSpPr>
            <p:cNvPr id="19472" name="CuadroTexto 15">
              <a:hlinkClick r:id="rId3" action="ppaction://hlinksldjump"/>
            </p:cNvPr>
            <p:cNvSpPr txBox="1">
              <a:spLocks noChangeArrowheads="1"/>
            </p:cNvSpPr>
            <p:nvPr/>
          </p:nvSpPr>
          <p:spPr bwMode="auto">
            <a:xfrm>
              <a:off x="3222625" y="2127250"/>
              <a:ext cx="197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s-ES" altLang="en-US" sz="2000" b="1">
                  <a:solidFill>
                    <a:srgbClr val="255692"/>
                  </a:solidFill>
                </a:rPr>
                <a:t>user engagement</a:t>
              </a:r>
            </a:p>
          </p:txBody>
        </p:sp>
      </p:grpSp>
      <p:grpSp>
        <p:nvGrpSpPr>
          <p:cNvPr id="19460" name="Agrupar 5"/>
          <p:cNvGrpSpPr>
            <a:grpSpLocks/>
          </p:cNvGrpSpPr>
          <p:nvPr/>
        </p:nvGrpSpPr>
        <p:grpSpPr bwMode="auto">
          <a:xfrm>
            <a:off x="5535613" y="1036638"/>
            <a:ext cx="2771775" cy="4035425"/>
            <a:chOff x="5535639" y="1036192"/>
            <a:chExt cx="2771776" cy="4035425"/>
          </a:xfrm>
        </p:grpSpPr>
        <p:sp>
          <p:nvSpPr>
            <p:cNvPr id="5" name="Rectángulo 4">
              <a:hlinkClick r:id="rId4" action="ppaction://hlinksldjump"/>
            </p:cNvPr>
            <p:cNvSpPr>
              <a:spLocks/>
            </p:cNvSpPr>
            <p:nvPr/>
          </p:nvSpPr>
          <p:spPr bwMode="auto">
            <a:xfrm>
              <a:off x="5535639" y="1036192"/>
              <a:ext cx="2771776" cy="4035425"/>
            </a:xfrm>
            <a:custGeom>
              <a:avLst/>
              <a:gdLst>
                <a:gd name="T0" fmla="*/ 755215 w 2771776"/>
                <a:gd name="T1" fmla="*/ 0 h 4035425"/>
                <a:gd name="T2" fmla="*/ 2771341 w 2771776"/>
                <a:gd name="T3" fmla="*/ 0 h 4035425"/>
                <a:gd name="T4" fmla="*/ 2771341 w 2771776"/>
                <a:gd name="T5" fmla="*/ 2015614 h 4035425"/>
                <a:gd name="T6" fmla="*/ 2770390 w 2771776"/>
                <a:gd name="T7" fmla="*/ 2015614 h 4035425"/>
                <a:gd name="T8" fmla="*/ 2770390 w 2771776"/>
                <a:gd name="T9" fmla="*/ 2019300 h 4035425"/>
                <a:gd name="T10" fmla="*/ 2771776 w 2771776"/>
                <a:gd name="T11" fmla="*/ 2019300 h 4035425"/>
                <a:gd name="T12" fmla="*/ 2771776 w 2771776"/>
                <a:gd name="T13" fmla="*/ 4035425 h 4035425"/>
                <a:gd name="T14" fmla="*/ 756162 w 2771776"/>
                <a:gd name="T15" fmla="*/ 4035425 h 4035425"/>
                <a:gd name="T16" fmla="*/ 756162 w 2771776"/>
                <a:gd name="T17" fmla="*/ 3203794 h 4035425"/>
                <a:gd name="T18" fmla="*/ 675298 w 2771776"/>
                <a:gd name="T19" fmla="*/ 3203794 h 4035425"/>
                <a:gd name="T20" fmla="*/ 663658 w 2771776"/>
                <a:gd name="T21" fmla="*/ 3224651 h 4035425"/>
                <a:gd name="T22" fmla="*/ 362810 w 2771776"/>
                <a:gd name="T23" fmla="*/ 3380224 h 4035425"/>
                <a:gd name="T24" fmla="*/ 0 w 2771776"/>
                <a:gd name="T25" fmla="*/ 3027363 h 4035425"/>
                <a:gd name="T26" fmla="*/ 362810 w 2771776"/>
                <a:gd name="T27" fmla="*/ 2674502 h 4035425"/>
                <a:gd name="T28" fmla="*/ 663658 w 2771776"/>
                <a:gd name="T29" fmla="*/ 2830075 h 4035425"/>
                <a:gd name="T30" fmla="*/ 675298 w 2771776"/>
                <a:gd name="T31" fmla="*/ 2850933 h 4035425"/>
                <a:gd name="T32" fmla="*/ 756162 w 2771776"/>
                <a:gd name="T33" fmla="*/ 2850933 h 4035425"/>
                <a:gd name="T34" fmla="*/ 756162 w 2771776"/>
                <a:gd name="T35" fmla="*/ 2019300 h 4035425"/>
                <a:gd name="T36" fmla="*/ 760008 w 2771776"/>
                <a:gd name="T37" fmla="*/ 2019300 h 4035425"/>
                <a:gd name="T38" fmla="*/ 760008 w 2771776"/>
                <a:gd name="T39" fmla="*/ 2015614 h 4035425"/>
                <a:gd name="T40" fmla="*/ 755215 w 2771776"/>
                <a:gd name="T41" fmla="*/ 2015614 h 4035425"/>
                <a:gd name="T42" fmla="*/ 755215 w 2771776"/>
                <a:gd name="T43" fmla="*/ 1184192 h 4035425"/>
                <a:gd name="T44" fmla="*/ 835652 w 2771776"/>
                <a:gd name="T45" fmla="*/ 1184192 h 4035425"/>
                <a:gd name="T46" fmla="*/ 847295 w 2771776"/>
                <a:gd name="T47" fmla="*/ 1205044 h 4035425"/>
                <a:gd name="T48" fmla="*/ 1148220 w 2771776"/>
                <a:gd name="T49" fmla="*/ 1360578 h 4035425"/>
                <a:gd name="T50" fmla="*/ 1511123 w 2771776"/>
                <a:gd name="T51" fmla="*/ 1007806 h 4035425"/>
                <a:gd name="T52" fmla="*/ 1148220 w 2771776"/>
                <a:gd name="T53" fmla="*/ 655035 h 4035425"/>
                <a:gd name="T54" fmla="*/ 847295 w 2771776"/>
                <a:gd name="T55" fmla="*/ 810569 h 4035425"/>
                <a:gd name="T56" fmla="*/ 835652 w 2771776"/>
                <a:gd name="T57" fmla="*/ 831420 h 4035425"/>
                <a:gd name="T58" fmla="*/ 755215 w 2771776"/>
                <a:gd name="T59" fmla="*/ 831420 h 4035425"/>
                <a:gd name="T60" fmla="*/ 755215 w 2771776"/>
                <a:gd name="T61" fmla="*/ 0 h 4035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1776" h="4035425">
                  <a:moveTo>
                    <a:pt x="755215" y="0"/>
                  </a:moveTo>
                  <a:lnTo>
                    <a:pt x="2771341" y="0"/>
                  </a:lnTo>
                  <a:lnTo>
                    <a:pt x="2771341" y="2015614"/>
                  </a:lnTo>
                  <a:lnTo>
                    <a:pt x="2770390" y="2015614"/>
                  </a:lnTo>
                  <a:lnTo>
                    <a:pt x="2770390" y="2019300"/>
                  </a:lnTo>
                  <a:lnTo>
                    <a:pt x="2771776" y="2019300"/>
                  </a:lnTo>
                  <a:lnTo>
                    <a:pt x="2771776" y="4035425"/>
                  </a:lnTo>
                  <a:lnTo>
                    <a:pt x="756162" y="4035425"/>
                  </a:lnTo>
                  <a:lnTo>
                    <a:pt x="756162" y="3203794"/>
                  </a:lnTo>
                  <a:lnTo>
                    <a:pt x="675298" y="3203794"/>
                  </a:lnTo>
                  <a:lnTo>
                    <a:pt x="663658" y="3224651"/>
                  </a:lnTo>
                  <a:cubicBezTo>
                    <a:pt x="598459" y="3318512"/>
                    <a:pt x="488044" y="3380224"/>
                    <a:pt x="362810" y="3380224"/>
                  </a:cubicBezTo>
                  <a:cubicBezTo>
                    <a:pt x="162436" y="3380224"/>
                    <a:pt x="0" y="3222242"/>
                    <a:pt x="0" y="3027363"/>
                  </a:cubicBezTo>
                  <a:cubicBezTo>
                    <a:pt x="0" y="2832483"/>
                    <a:pt x="162436" y="2674502"/>
                    <a:pt x="362810" y="2674502"/>
                  </a:cubicBezTo>
                  <a:cubicBezTo>
                    <a:pt x="488044" y="2674502"/>
                    <a:pt x="598459" y="2736213"/>
                    <a:pt x="663658" y="2830075"/>
                  </a:cubicBezTo>
                  <a:lnTo>
                    <a:pt x="675298" y="2850933"/>
                  </a:lnTo>
                  <a:lnTo>
                    <a:pt x="756162" y="2850933"/>
                  </a:lnTo>
                  <a:lnTo>
                    <a:pt x="756162" y="2019300"/>
                  </a:lnTo>
                  <a:lnTo>
                    <a:pt x="760008" y="2019300"/>
                  </a:lnTo>
                  <a:lnTo>
                    <a:pt x="760008" y="2015614"/>
                  </a:lnTo>
                  <a:lnTo>
                    <a:pt x="755215" y="2015614"/>
                  </a:lnTo>
                  <a:lnTo>
                    <a:pt x="755215" y="1184192"/>
                  </a:lnTo>
                  <a:lnTo>
                    <a:pt x="835652" y="1184192"/>
                  </a:lnTo>
                  <a:lnTo>
                    <a:pt x="847295" y="1205044"/>
                  </a:lnTo>
                  <a:cubicBezTo>
                    <a:pt x="912512" y="1298882"/>
                    <a:pt x="1022954" y="1360578"/>
                    <a:pt x="1148220" y="1360578"/>
                  </a:cubicBezTo>
                  <a:cubicBezTo>
                    <a:pt x="1348645" y="1360578"/>
                    <a:pt x="1511123" y="1202637"/>
                    <a:pt x="1511123" y="1007806"/>
                  </a:cubicBezTo>
                  <a:cubicBezTo>
                    <a:pt x="1511123" y="812976"/>
                    <a:pt x="1348645" y="655035"/>
                    <a:pt x="1148220" y="655035"/>
                  </a:cubicBezTo>
                  <a:cubicBezTo>
                    <a:pt x="1022954" y="655035"/>
                    <a:pt x="912512" y="716731"/>
                    <a:pt x="847295" y="810569"/>
                  </a:cubicBezTo>
                  <a:lnTo>
                    <a:pt x="835652" y="831420"/>
                  </a:lnTo>
                  <a:lnTo>
                    <a:pt x="755215" y="831420"/>
                  </a:lnTo>
                  <a:lnTo>
                    <a:pt x="755215" y="0"/>
                  </a:lnTo>
                  <a:close/>
                </a:path>
              </a:pathLst>
            </a:custGeom>
            <a:solidFill>
              <a:srgbClr val="90EAF8"/>
            </a:solidFill>
            <a:ln w="31750" cap="flat" cmpd="sng">
              <a:solidFill>
                <a:schemeClr val="accent1"/>
              </a:solidFill>
              <a:prstDash val="solid"/>
              <a:round/>
              <a:headEnd/>
              <a:tailEnd/>
            </a:ln>
            <a:effectLst>
              <a:outerShdw blurRad="50800" dist="38100" algn="l" rotWithShape="0">
                <a:srgbClr val="000000">
                  <a:alpha val="39999"/>
                </a:srgbClr>
              </a:outerShdw>
            </a:effectLst>
          </p:spPr>
          <p:txBody>
            <a:bodyPr anchor="ctr"/>
            <a:lstStyle/>
            <a:p>
              <a:pPr>
                <a:defRPr/>
              </a:pPr>
              <a:endParaRPr lang="en-US"/>
            </a:p>
          </p:txBody>
        </p:sp>
        <p:sp>
          <p:nvSpPr>
            <p:cNvPr id="27" name="CuadroTexto 26">
              <a:hlinkClick r:id="rId4" action="ppaction://hlinksldjump"/>
            </p:cNvPr>
            <p:cNvSpPr txBox="1"/>
            <p:nvPr/>
          </p:nvSpPr>
          <p:spPr bwMode="auto">
            <a:xfrm>
              <a:off x="6318276" y="2834829"/>
              <a:ext cx="1979614" cy="708025"/>
            </a:xfrm>
            <a:prstGeom prst="rect">
              <a:avLst/>
            </a:prstGeom>
            <a:noFill/>
          </p:spPr>
          <p:txBody>
            <a:bodyPr>
              <a:spAutoFit/>
            </a:bodyPr>
            <a:lstStyle/>
            <a:p>
              <a:pPr algn="ctr">
                <a:defRPr/>
              </a:pPr>
              <a:r>
                <a:rPr lang="es-ES" sz="2000" b="1" dirty="0" err="1">
                  <a:solidFill>
                    <a:schemeClr val="accent4">
                      <a:lumMod val="50000"/>
                    </a:schemeClr>
                  </a:solidFill>
                  <a:latin typeface="Arial" charset="0"/>
                  <a:ea typeface="MS PGothic" charset="0"/>
                  <a:cs typeface="MS PGothic" charset="0"/>
                </a:rPr>
                <a:t>wind</a:t>
              </a:r>
              <a:r>
                <a:rPr lang="es-ES" sz="2000" b="1" dirty="0">
                  <a:solidFill>
                    <a:schemeClr val="accent4">
                      <a:lumMod val="50000"/>
                    </a:schemeClr>
                  </a:solidFill>
                  <a:latin typeface="Arial" charset="0"/>
                  <a:ea typeface="MS PGothic" charset="0"/>
                  <a:cs typeface="MS PGothic" charset="0"/>
                </a:rPr>
                <a:t> </a:t>
              </a:r>
              <a:r>
                <a:rPr lang="es-ES" sz="2000" b="1" dirty="0" err="1">
                  <a:solidFill>
                    <a:schemeClr val="accent4">
                      <a:lumMod val="50000"/>
                    </a:schemeClr>
                  </a:solidFill>
                  <a:latin typeface="Arial" charset="0"/>
                  <a:ea typeface="MS PGothic" charset="0"/>
                  <a:cs typeface="MS PGothic" charset="0"/>
                </a:rPr>
                <a:t>energy</a:t>
              </a:r>
              <a:r>
                <a:rPr lang="es-ES" sz="2000" b="1" dirty="0">
                  <a:solidFill>
                    <a:schemeClr val="accent4">
                      <a:lumMod val="50000"/>
                    </a:schemeClr>
                  </a:solidFill>
                  <a:latin typeface="Arial" charset="0"/>
                  <a:ea typeface="MS PGothic" charset="0"/>
                  <a:cs typeface="MS PGothic" charset="0"/>
                </a:rPr>
                <a:t> </a:t>
              </a:r>
              <a:r>
                <a:rPr lang="es-ES" sz="2000" b="1" dirty="0" err="1">
                  <a:solidFill>
                    <a:schemeClr val="accent4">
                      <a:lumMod val="50000"/>
                    </a:schemeClr>
                  </a:solidFill>
                  <a:latin typeface="Arial" charset="0"/>
                  <a:ea typeface="MS PGothic" charset="0"/>
                  <a:cs typeface="MS PGothic" charset="0"/>
                </a:rPr>
                <a:t>users</a:t>
              </a:r>
              <a:endParaRPr lang="es-ES" sz="2000" b="1" dirty="0">
                <a:solidFill>
                  <a:schemeClr val="accent4">
                    <a:lumMod val="50000"/>
                  </a:schemeClr>
                </a:solidFill>
                <a:latin typeface="Arial" charset="0"/>
                <a:ea typeface="MS PGothic" charset="0"/>
                <a:cs typeface="MS PGothic" charset="0"/>
              </a:endParaRPr>
            </a:p>
          </p:txBody>
        </p:sp>
      </p:grpSp>
      <p:grpSp>
        <p:nvGrpSpPr>
          <p:cNvPr id="19461" name="Agrupar 29"/>
          <p:cNvGrpSpPr>
            <a:grpSpLocks/>
          </p:cNvGrpSpPr>
          <p:nvPr/>
        </p:nvGrpSpPr>
        <p:grpSpPr bwMode="auto">
          <a:xfrm>
            <a:off x="3455988" y="3014663"/>
            <a:ext cx="2016125" cy="2773362"/>
            <a:chOff x="2456543" y="3284936"/>
            <a:chExt cx="2016223" cy="2772306"/>
          </a:xfrm>
        </p:grpSpPr>
        <p:sp>
          <p:nvSpPr>
            <p:cNvPr id="24" name="Rectángulo 11">
              <a:hlinkClick r:id="rId5" action="ppaction://hlinksldjump"/>
            </p:cNvPr>
            <p:cNvSpPr>
              <a:spLocks noChangeAspect="1"/>
            </p:cNvSpPr>
            <p:nvPr/>
          </p:nvSpPr>
          <p:spPr bwMode="auto">
            <a:xfrm rot="-5400000">
              <a:off x="2078502" y="3662977"/>
              <a:ext cx="2772306" cy="2016223"/>
            </a:xfrm>
            <a:custGeom>
              <a:avLst/>
              <a:gdLst>
                <a:gd name="T0" fmla="*/ 0 w 2475275"/>
                <a:gd name="T1" fmla="*/ 0 h 1800000"/>
                <a:gd name="T2" fmla="*/ 2832329 w 2475275"/>
                <a:gd name="T3" fmla="*/ 0 h 1800000"/>
                <a:gd name="T4" fmla="*/ 2832329 w 2475275"/>
                <a:gd name="T5" fmla="*/ 1168825 h 1800000"/>
                <a:gd name="T6" fmla="*/ 2945961 w 2475275"/>
                <a:gd name="T7" fmla="*/ 1168825 h 1800000"/>
                <a:gd name="T8" fmla="*/ 2962316 w 2475275"/>
                <a:gd name="T9" fmla="*/ 1139512 h 1800000"/>
                <a:gd name="T10" fmla="*/ 3385067 w 2475275"/>
                <a:gd name="T11" fmla="*/ 920861 h 1800000"/>
                <a:gd name="T12" fmla="*/ 3894887 w 2475275"/>
                <a:gd name="T13" fmla="*/ 1416792 h 1800000"/>
                <a:gd name="T14" fmla="*/ 3385067 w 2475275"/>
                <a:gd name="T15" fmla="*/ 1912725 h 1800000"/>
                <a:gd name="T16" fmla="*/ 2962316 w 2475275"/>
                <a:gd name="T17" fmla="*/ 1694072 h 1800000"/>
                <a:gd name="T18" fmla="*/ 2945961 w 2475275"/>
                <a:gd name="T19" fmla="*/ 1664757 h 1800000"/>
                <a:gd name="T20" fmla="*/ 2832329 w 2475275"/>
                <a:gd name="T21" fmla="*/ 1664757 h 1800000"/>
                <a:gd name="T22" fmla="*/ 2832329 w 2475275"/>
                <a:gd name="T23" fmla="*/ 2833584 h 1800000"/>
                <a:gd name="T24" fmla="*/ 1664021 w 2475275"/>
                <a:gd name="T25" fmla="*/ 2833584 h 1800000"/>
                <a:gd name="T26" fmla="*/ 1664021 w 2475275"/>
                <a:gd name="T27" fmla="*/ 2720532 h 1800000"/>
                <a:gd name="T28" fmla="*/ 1693322 w 2475275"/>
                <a:gd name="T29" fmla="*/ 2704169 h 1800000"/>
                <a:gd name="T30" fmla="*/ 1911878 w 2475275"/>
                <a:gd name="T31" fmla="*/ 2281232 h 1800000"/>
                <a:gd name="T32" fmla="*/ 1416166 w 2475275"/>
                <a:gd name="T33" fmla="*/ 1771187 h 1800000"/>
                <a:gd name="T34" fmla="*/ 920452 w 2475275"/>
                <a:gd name="T35" fmla="*/ 2281232 h 1800000"/>
                <a:gd name="T36" fmla="*/ 1139008 w 2475275"/>
                <a:gd name="T37" fmla="*/ 2704169 h 1800000"/>
                <a:gd name="T38" fmla="*/ 1168308 w 2475275"/>
                <a:gd name="T39" fmla="*/ 2720532 h 1800000"/>
                <a:gd name="T40" fmla="*/ 1168308 w 2475275"/>
                <a:gd name="T41" fmla="*/ 2833584 h 1800000"/>
                <a:gd name="T42" fmla="*/ 0 w 2475275"/>
                <a:gd name="T43" fmla="*/ 2833584 h 1800000"/>
                <a:gd name="T44" fmla="*/ 0 w 2475275"/>
                <a:gd name="T45" fmla="*/ 0 h 180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75275" h="1800000">
                  <a:moveTo>
                    <a:pt x="0" y="0"/>
                  </a:moveTo>
                  <a:lnTo>
                    <a:pt x="1800000" y="0"/>
                  </a:lnTo>
                  <a:lnTo>
                    <a:pt x="1800000" y="742482"/>
                  </a:lnTo>
                  <a:lnTo>
                    <a:pt x="1872214" y="742482"/>
                  </a:lnTo>
                  <a:lnTo>
                    <a:pt x="1882609" y="723861"/>
                  </a:lnTo>
                  <a:cubicBezTo>
                    <a:pt x="1940834" y="640061"/>
                    <a:pt x="2039437" y="584965"/>
                    <a:pt x="2151275" y="584965"/>
                  </a:cubicBezTo>
                  <a:cubicBezTo>
                    <a:pt x="2330215" y="584965"/>
                    <a:pt x="2475275" y="726011"/>
                    <a:pt x="2475275" y="900000"/>
                  </a:cubicBezTo>
                  <a:cubicBezTo>
                    <a:pt x="2475275" y="1073989"/>
                    <a:pt x="2330215" y="1215035"/>
                    <a:pt x="2151275" y="1215035"/>
                  </a:cubicBezTo>
                  <a:cubicBezTo>
                    <a:pt x="2039437" y="1215035"/>
                    <a:pt x="1940834" y="1159939"/>
                    <a:pt x="1882609" y="1076139"/>
                  </a:cubicBezTo>
                  <a:lnTo>
                    <a:pt x="1872214" y="1057517"/>
                  </a:lnTo>
                  <a:lnTo>
                    <a:pt x="1800000" y="1057517"/>
                  </a:lnTo>
                  <a:lnTo>
                    <a:pt x="1800000" y="1800000"/>
                  </a:lnTo>
                  <a:lnTo>
                    <a:pt x="1057517" y="1800000"/>
                  </a:lnTo>
                  <a:lnTo>
                    <a:pt x="1057517" y="1728186"/>
                  </a:lnTo>
                  <a:lnTo>
                    <a:pt x="1076139" y="1717791"/>
                  </a:lnTo>
                  <a:cubicBezTo>
                    <a:pt x="1159939" y="1659566"/>
                    <a:pt x="1215035" y="1560963"/>
                    <a:pt x="1215035" y="1449125"/>
                  </a:cubicBezTo>
                  <a:cubicBezTo>
                    <a:pt x="1215035" y="1270185"/>
                    <a:pt x="1073989" y="1125125"/>
                    <a:pt x="900000" y="1125125"/>
                  </a:cubicBezTo>
                  <a:cubicBezTo>
                    <a:pt x="726011" y="1125125"/>
                    <a:pt x="584965" y="1270185"/>
                    <a:pt x="584965" y="1449125"/>
                  </a:cubicBezTo>
                  <a:cubicBezTo>
                    <a:pt x="584965" y="1560963"/>
                    <a:pt x="640061" y="1659566"/>
                    <a:pt x="723861" y="1717791"/>
                  </a:cubicBezTo>
                  <a:lnTo>
                    <a:pt x="742482" y="1728186"/>
                  </a:lnTo>
                  <a:lnTo>
                    <a:pt x="742482" y="1800000"/>
                  </a:lnTo>
                  <a:lnTo>
                    <a:pt x="0" y="1800000"/>
                  </a:lnTo>
                  <a:lnTo>
                    <a:pt x="0" y="0"/>
                  </a:lnTo>
                  <a:close/>
                </a:path>
              </a:pathLst>
            </a:custGeom>
            <a:solidFill>
              <a:srgbClr val="F6910A"/>
            </a:solidFill>
            <a:ln w="31750" cap="flat" cmpd="sng">
              <a:solidFill>
                <a:srgbClr val="FFFFFF"/>
              </a:solidFill>
              <a:prstDash val="solid"/>
              <a:round/>
              <a:headEnd/>
              <a:tailEnd/>
            </a:ln>
            <a:effectLst>
              <a:outerShdw blurRad="50800" dist="38100" dir="8100000" algn="tr" rotWithShape="0">
                <a:srgbClr val="000000">
                  <a:alpha val="39998"/>
                </a:srgbClr>
              </a:outerShdw>
            </a:effectLst>
          </p:spPr>
          <p:txBody>
            <a:bodyPr anchor="ctr"/>
            <a:lstStyle/>
            <a:p>
              <a:pPr>
                <a:defRPr/>
              </a:pPr>
              <a:endParaRPr lang="en-US"/>
            </a:p>
          </p:txBody>
        </p:sp>
        <p:sp>
          <p:nvSpPr>
            <p:cNvPr id="19468" name="CuadroTexto 27">
              <a:hlinkClick r:id="rId5" action="ppaction://hlinksldjump"/>
            </p:cNvPr>
            <p:cNvSpPr txBox="1">
              <a:spLocks noChangeArrowheads="1"/>
            </p:cNvSpPr>
            <p:nvPr/>
          </p:nvSpPr>
          <p:spPr bwMode="auto">
            <a:xfrm>
              <a:off x="2456543" y="4924569"/>
              <a:ext cx="19802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sz="2000" b="1">
                  <a:solidFill>
                    <a:srgbClr val="255692"/>
                  </a:solidFill>
                </a:rPr>
                <a:t>scientific </a:t>
              </a:r>
            </a:p>
            <a:p>
              <a:pPr eaLnBrk="1" hangingPunct="1"/>
              <a:r>
                <a:rPr lang="es-ES" altLang="en-US" sz="2000" b="1">
                  <a:solidFill>
                    <a:srgbClr val="255692"/>
                  </a:solidFill>
                </a:rPr>
                <a:t>user-driven research</a:t>
              </a:r>
            </a:p>
          </p:txBody>
        </p:sp>
      </p:grpSp>
      <p:sp>
        <p:nvSpPr>
          <p:cNvPr id="19462" name="TextBox 2"/>
          <p:cNvSpPr txBox="1">
            <a:spLocks noChangeArrowheads="1"/>
          </p:cNvSpPr>
          <p:nvPr/>
        </p:nvSpPr>
        <p:spPr bwMode="auto">
          <a:xfrm>
            <a:off x="3040063" y="6119813"/>
            <a:ext cx="594201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sz="1100" b="1">
                <a:solidFill>
                  <a:srgbClr val="0070C0"/>
                </a:solidFill>
              </a:rPr>
              <a:t>Nube Gonzalez-Reviriego (1), Raül Marcos (1), Francisco J. Doblas-Reyes (1,2), Verónica Torralba (1), Nicola Cortesi (1), Doo Young Lee (1) and Albert Soret (1)</a:t>
            </a:r>
          </a:p>
          <a:p>
            <a:pPr algn="ctr" eaLnBrk="1" hangingPunct="1"/>
            <a:endParaRPr lang="en-US" altLang="en-US" sz="1100">
              <a:solidFill>
                <a:srgbClr val="0070C0"/>
              </a:solidFill>
            </a:endParaRPr>
          </a:p>
          <a:p>
            <a:pPr algn="ctr" eaLnBrk="1" hangingPunct="1"/>
            <a:r>
              <a:rPr lang="en-US" altLang="en-US" sz="900">
                <a:solidFill>
                  <a:srgbClr val="0070C0"/>
                </a:solidFill>
              </a:rPr>
              <a:t>1 Barcelona Supercomputing Center (BSC), Barcelona, Spain</a:t>
            </a:r>
          </a:p>
          <a:p>
            <a:pPr algn="ctr" eaLnBrk="1" hangingPunct="1"/>
            <a:r>
              <a:rPr lang="en-US" altLang="en-US" sz="900">
                <a:solidFill>
                  <a:srgbClr val="0070C0"/>
                </a:solidFill>
              </a:rPr>
              <a:t>2 Institució Catalana de Recerca i Estudis Avançats (ICREA), Barcelona, Spain</a:t>
            </a:r>
          </a:p>
          <a:p>
            <a:pPr eaLnBrk="1" hangingPunct="1"/>
            <a:endParaRPr lang="en-US" altLang="en-US"/>
          </a:p>
        </p:txBody>
      </p:sp>
      <p:grpSp>
        <p:nvGrpSpPr>
          <p:cNvPr id="19463" name="Group 4"/>
          <p:cNvGrpSpPr>
            <a:grpSpLocks/>
          </p:cNvGrpSpPr>
          <p:nvPr/>
        </p:nvGrpSpPr>
        <p:grpSpPr bwMode="auto">
          <a:xfrm>
            <a:off x="71438" y="4610100"/>
            <a:ext cx="2925762" cy="2185988"/>
            <a:chOff x="-153526" y="4610448"/>
            <a:chExt cx="2924886" cy="2184879"/>
          </a:xfrm>
        </p:grpSpPr>
        <p:sp>
          <p:nvSpPr>
            <p:cNvPr id="4" name="Oval Callout 3">
              <a:hlinkClick r:id="rId6" action="ppaction://hlinksldjump"/>
            </p:cNvPr>
            <p:cNvSpPr/>
            <p:nvPr/>
          </p:nvSpPr>
          <p:spPr>
            <a:xfrm>
              <a:off x="-153526" y="4610448"/>
              <a:ext cx="2745553" cy="2159492"/>
            </a:xfrm>
            <a:prstGeom prst="wedgeEllipseCallout">
              <a:avLst>
                <a:gd name="adj1" fmla="val 69088"/>
                <a:gd name="adj2" fmla="val -453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6" name="CuadroTexto 2">
              <a:hlinkClick r:id="rId6" action="ppaction://hlinksldjump"/>
            </p:cNvPr>
            <p:cNvSpPr txBox="1">
              <a:spLocks noChangeArrowheads="1"/>
            </p:cNvSpPr>
            <p:nvPr/>
          </p:nvSpPr>
          <p:spPr bwMode="auto">
            <a:xfrm>
              <a:off x="161510" y="4948668"/>
              <a:ext cx="26098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i="1">
                  <a:solidFill>
                    <a:srgbClr val="0070C0"/>
                  </a:solidFill>
                </a:rPr>
                <a:t>HOW EL NIÑO CAN BE USED TO IMPROVE WIND SPEED SEASONAL PREDICTABILITY?</a:t>
              </a:r>
              <a:endParaRPr lang="en-GB" altLang="en-US" sz="1800" b="1" i="1">
                <a:solidFill>
                  <a:srgbClr val="0070C0"/>
                </a:solidFill>
              </a:endParaRPr>
            </a:p>
            <a:p>
              <a:pPr eaLnBrk="1" hangingPunct="1"/>
              <a:endParaRPr lang="es-ES" altLang="en-US"/>
            </a:p>
          </p:txBody>
        </p:sp>
      </p:grpSp>
      <p:sp>
        <p:nvSpPr>
          <p:cNvPr id="6" name="Rectángulo 5">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144463"/>
            <a:ext cx="6191250" cy="696912"/>
          </a:xfrm>
        </p:spPr>
        <p:txBody>
          <a:bodyPr/>
          <a:lstStyle/>
          <a:p>
            <a:pPr>
              <a:defRPr/>
            </a:pPr>
            <a:r>
              <a:rPr lang="en-US" dirty="0" smtClean="0"/>
              <a:t>Scientific user-driven research</a:t>
            </a:r>
            <a:endParaRPr lang="en-US" dirty="0"/>
          </a:p>
        </p:txBody>
      </p:sp>
      <p:grpSp>
        <p:nvGrpSpPr>
          <p:cNvPr id="20483" name="Agrupar 62"/>
          <p:cNvGrpSpPr>
            <a:grpSpLocks/>
          </p:cNvGrpSpPr>
          <p:nvPr/>
        </p:nvGrpSpPr>
        <p:grpSpPr bwMode="auto">
          <a:xfrm>
            <a:off x="0" y="1169988"/>
            <a:ext cx="3311525" cy="2519362"/>
            <a:chOff x="0" y="1169702"/>
            <a:chExt cx="3311860" cy="2520280"/>
          </a:xfrm>
        </p:grpSpPr>
        <p:sp>
          <p:nvSpPr>
            <p:cNvPr id="15" name="TextBox 18"/>
            <p:cNvSpPr>
              <a:spLocks noChangeArrowheads="1"/>
            </p:cNvSpPr>
            <p:nvPr/>
          </p:nvSpPr>
          <p:spPr bwMode="auto">
            <a:xfrm>
              <a:off x="0" y="1169702"/>
              <a:ext cx="3311860"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Specific user question: lack of wind speed skill</a:t>
              </a:r>
            </a:p>
          </p:txBody>
        </p:sp>
        <p:pic>
          <p:nvPicPr>
            <p:cNvPr id="32" name="Picture 5">
              <a:hlinkClick r:id="rId3" action="ppaction://hlinksldjump"/>
            </p:cNvPr>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385802" y="1979622"/>
              <a:ext cx="2476751" cy="134986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4" name="Agrupar 8"/>
          <p:cNvGrpSpPr>
            <a:grpSpLocks/>
          </p:cNvGrpSpPr>
          <p:nvPr/>
        </p:nvGrpSpPr>
        <p:grpSpPr bwMode="auto">
          <a:xfrm>
            <a:off x="3392488" y="1169988"/>
            <a:ext cx="2790825" cy="2519362"/>
            <a:chOff x="7542330" y="1169702"/>
            <a:chExt cx="3131840" cy="2520280"/>
          </a:xfrm>
        </p:grpSpPr>
        <p:sp>
          <p:nvSpPr>
            <p:cNvPr id="45" name="TextBox 18"/>
            <p:cNvSpPr>
              <a:spLocks noChangeArrowheads="1"/>
            </p:cNvSpPr>
            <p:nvPr/>
          </p:nvSpPr>
          <p:spPr bwMode="auto">
            <a:xfrm>
              <a:off x="7542330" y="1169702"/>
              <a:ext cx="3131840"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How scientific research can help?</a:t>
              </a:r>
            </a:p>
          </p:txBody>
        </p:sp>
        <p:pic>
          <p:nvPicPr>
            <p:cNvPr id="46" name="Picture 5">
              <a:hlinkClick r:id="rId5" action="ppaction://hlinksldjump"/>
            </p:cNvPr>
            <p:cNvPicPr>
              <a:picLocks/>
            </p:cNvPicPr>
            <p:nvPr/>
          </p:nvPicPr>
          <p:blipFill>
            <a:blip r:embed="rId6">
              <a:clrChange>
                <a:clrFrom>
                  <a:srgbClr val="FFFFFF"/>
                </a:clrFrom>
                <a:clrTo>
                  <a:srgbClr val="FFFFFF">
                    <a:alpha val="0"/>
                  </a:srgbClr>
                </a:clrTo>
              </a:clrChange>
            </a:blip>
            <a:srcRect/>
            <a:stretch>
              <a:fillRect/>
            </a:stretch>
          </p:blipFill>
          <p:spPr bwMode="auto">
            <a:xfrm>
              <a:off x="7955633" y="2095551"/>
              <a:ext cx="2305234" cy="136892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5" name="Agrupar 9"/>
          <p:cNvGrpSpPr>
            <a:grpSpLocks/>
          </p:cNvGrpSpPr>
          <p:nvPr/>
        </p:nvGrpSpPr>
        <p:grpSpPr bwMode="auto">
          <a:xfrm>
            <a:off x="6264275" y="1169988"/>
            <a:ext cx="2879725" cy="2519362"/>
            <a:chOff x="6552220" y="3464957"/>
            <a:chExt cx="2880320" cy="2520280"/>
          </a:xfrm>
        </p:grpSpPr>
        <p:sp>
          <p:nvSpPr>
            <p:cNvPr id="48" name="TextBox 18"/>
            <p:cNvSpPr>
              <a:spLocks noChangeArrowheads="1"/>
            </p:cNvSpPr>
            <p:nvPr/>
          </p:nvSpPr>
          <p:spPr bwMode="auto">
            <a:xfrm>
              <a:off x="6552220" y="3464957"/>
              <a:ext cx="2880320"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chemeClr val="accent6"/>
                  </a:solidFill>
                </a:rPr>
                <a:t>Improving wind speed skill</a:t>
              </a:r>
            </a:p>
          </p:txBody>
        </p:sp>
        <p:pic>
          <p:nvPicPr>
            <p:cNvPr id="49" name="Picture 5">
              <a:hlinkClick r:id="rId7" action="ppaction://hlinksldjump"/>
            </p:cNvPr>
            <p:cNvPicPr>
              <a:picLocks/>
            </p:cNvPicPr>
            <p:nvPr/>
          </p:nvPicPr>
          <p:blipFill>
            <a:blip r:embed="rId8">
              <a:clrChange>
                <a:clrFrom>
                  <a:srgbClr val="FFFFFF"/>
                </a:clrFrom>
                <a:clrTo>
                  <a:srgbClr val="FFFFFF">
                    <a:alpha val="0"/>
                  </a:srgbClr>
                </a:clrTo>
              </a:clrChange>
            </a:blip>
            <a:srcRect/>
            <a:stretch>
              <a:fillRect/>
            </a:stretch>
          </p:blipFill>
          <p:spPr bwMode="auto">
            <a:xfrm>
              <a:off x="6749111" y="4376514"/>
              <a:ext cx="2378566" cy="136733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Agrupar 49"/>
          <p:cNvGrpSpPr/>
          <p:nvPr/>
        </p:nvGrpSpPr>
        <p:grpSpPr>
          <a:xfrm>
            <a:off x="296524" y="4522510"/>
            <a:ext cx="1224124" cy="1682928"/>
            <a:chOff x="1" y="5152450"/>
            <a:chExt cx="1224124" cy="1682928"/>
          </a:xfrm>
          <a:effectLst>
            <a:outerShdw blurRad="76200" dist="12700" dir="2700000" sy="-23000" kx="-800400" algn="bl" rotWithShape="0">
              <a:prstClr val="black">
                <a:alpha val="20000"/>
              </a:prstClr>
            </a:outerShdw>
          </a:effectLst>
        </p:grpSpPr>
        <p:sp>
          <p:nvSpPr>
            <p:cNvPr id="24" name="Rectángulo 11">
              <a:hlinkClick r:id="rId9" action="ppaction://hlinksldjump"/>
            </p:cNvPr>
            <p:cNvSpPr>
              <a:spLocks noChangeAspect="1"/>
            </p:cNvSpPr>
            <p:nvPr/>
          </p:nvSpPr>
          <p:spPr bwMode="auto">
            <a:xfrm rot="16200000">
              <a:off x="-229401" y="5381852"/>
              <a:ext cx="1682928" cy="1224124"/>
            </a:xfrm>
            <a:custGeom>
              <a:avLst/>
              <a:gdLst>
                <a:gd name="T0" fmla="*/ 0 w 2475275"/>
                <a:gd name="T1" fmla="*/ 0 h 1800000"/>
                <a:gd name="T2" fmla="*/ 2015999 w 2475275"/>
                <a:gd name="T3" fmla="*/ 0 h 1800000"/>
                <a:gd name="T4" fmla="*/ 2015999 w 2475275"/>
                <a:gd name="T5" fmla="*/ 831456 h 1800000"/>
                <a:gd name="T6" fmla="*/ 2096879 w 2475275"/>
                <a:gd name="T7" fmla="*/ 831456 h 1800000"/>
                <a:gd name="T8" fmla="*/ 2108521 w 2475275"/>
                <a:gd name="T9" fmla="*/ 810604 h 1800000"/>
                <a:gd name="T10" fmla="*/ 2409427 w 2475275"/>
                <a:gd name="T11" fmla="*/ 655063 h 1800000"/>
                <a:gd name="T12" fmla="*/ 2772307 w 2475275"/>
                <a:gd name="T13" fmla="*/ 1007850 h 1800000"/>
                <a:gd name="T14" fmla="*/ 2409427 w 2475275"/>
                <a:gd name="T15" fmla="*/ 1360637 h 1800000"/>
                <a:gd name="T16" fmla="*/ 2108521 w 2475275"/>
                <a:gd name="T17" fmla="*/ 1205096 h 1800000"/>
                <a:gd name="T18" fmla="*/ 2096879 w 2475275"/>
                <a:gd name="T19" fmla="*/ 1184243 h 1800000"/>
                <a:gd name="T20" fmla="*/ 2015999 w 2475275"/>
                <a:gd name="T21" fmla="*/ 1184243 h 1800000"/>
                <a:gd name="T22" fmla="*/ 2015999 w 2475275"/>
                <a:gd name="T23" fmla="*/ 2015700 h 1800000"/>
                <a:gd name="T24" fmla="*/ 1184419 w 2475275"/>
                <a:gd name="T25" fmla="*/ 2015700 h 1800000"/>
                <a:gd name="T26" fmla="*/ 1184419 w 2475275"/>
                <a:gd name="T27" fmla="*/ 1935280 h 1800000"/>
                <a:gd name="T28" fmla="*/ 1205275 w 2475275"/>
                <a:gd name="T29" fmla="*/ 1923640 h 1800000"/>
                <a:gd name="T30" fmla="*/ 1360839 w 2475275"/>
                <a:gd name="T31" fmla="*/ 1622778 h 1800000"/>
                <a:gd name="T32" fmla="*/ 1008000 w 2475275"/>
                <a:gd name="T33" fmla="*/ 1259952 h 1800000"/>
                <a:gd name="T34" fmla="*/ 655161 w 2475275"/>
                <a:gd name="T35" fmla="*/ 1622778 h 1800000"/>
                <a:gd name="T36" fmla="*/ 810724 w 2475275"/>
                <a:gd name="T37" fmla="*/ 1923640 h 1800000"/>
                <a:gd name="T38" fmla="*/ 831580 w 2475275"/>
                <a:gd name="T39" fmla="*/ 1935280 h 1800000"/>
                <a:gd name="T40" fmla="*/ 831580 w 2475275"/>
                <a:gd name="T41" fmla="*/ 2015700 h 1800000"/>
                <a:gd name="T42" fmla="*/ 0 w 2475275"/>
                <a:gd name="T43" fmla="*/ 2015700 h 1800000"/>
                <a:gd name="T44" fmla="*/ 0 w 2475275"/>
                <a:gd name="T45" fmla="*/ 0 h 180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75275" h="1800000">
                  <a:moveTo>
                    <a:pt x="0" y="0"/>
                  </a:moveTo>
                  <a:lnTo>
                    <a:pt x="1800000" y="0"/>
                  </a:lnTo>
                  <a:lnTo>
                    <a:pt x="1800000" y="742482"/>
                  </a:lnTo>
                  <a:lnTo>
                    <a:pt x="1872214" y="742482"/>
                  </a:lnTo>
                  <a:lnTo>
                    <a:pt x="1882609" y="723861"/>
                  </a:lnTo>
                  <a:cubicBezTo>
                    <a:pt x="1940834" y="640061"/>
                    <a:pt x="2039437" y="584965"/>
                    <a:pt x="2151275" y="584965"/>
                  </a:cubicBezTo>
                  <a:cubicBezTo>
                    <a:pt x="2330215" y="584965"/>
                    <a:pt x="2475275" y="726011"/>
                    <a:pt x="2475275" y="900000"/>
                  </a:cubicBezTo>
                  <a:cubicBezTo>
                    <a:pt x="2475275" y="1073989"/>
                    <a:pt x="2330215" y="1215035"/>
                    <a:pt x="2151275" y="1215035"/>
                  </a:cubicBezTo>
                  <a:cubicBezTo>
                    <a:pt x="2039437" y="1215035"/>
                    <a:pt x="1940834" y="1159939"/>
                    <a:pt x="1882609" y="1076139"/>
                  </a:cubicBezTo>
                  <a:lnTo>
                    <a:pt x="1872214" y="1057517"/>
                  </a:lnTo>
                  <a:lnTo>
                    <a:pt x="1800000" y="1057517"/>
                  </a:lnTo>
                  <a:lnTo>
                    <a:pt x="1800000" y="1800000"/>
                  </a:lnTo>
                  <a:lnTo>
                    <a:pt x="1057517" y="1800000"/>
                  </a:lnTo>
                  <a:lnTo>
                    <a:pt x="1057517" y="1728186"/>
                  </a:lnTo>
                  <a:lnTo>
                    <a:pt x="1076139" y="1717791"/>
                  </a:lnTo>
                  <a:cubicBezTo>
                    <a:pt x="1159939" y="1659566"/>
                    <a:pt x="1215035" y="1560963"/>
                    <a:pt x="1215035" y="1449125"/>
                  </a:cubicBezTo>
                  <a:cubicBezTo>
                    <a:pt x="1215035" y="1270185"/>
                    <a:pt x="1073989" y="1125125"/>
                    <a:pt x="900000" y="1125125"/>
                  </a:cubicBezTo>
                  <a:cubicBezTo>
                    <a:pt x="726011" y="1125125"/>
                    <a:pt x="584965" y="1270185"/>
                    <a:pt x="584965" y="1449125"/>
                  </a:cubicBezTo>
                  <a:cubicBezTo>
                    <a:pt x="584965" y="1560963"/>
                    <a:pt x="640061" y="1659566"/>
                    <a:pt x="723861" y="1717791"/>
                  </a:cubicBezTo>
                  <a:lnTo>
                    <a:pt x="742482" y="1728186"/>
                  </a:lnTo>
                  <a:lnTo>
                    <a:pt x="742482" y="1800000"/>
                  </a:lnTo>
                  <a:lnTo>
                    <a:pt x="0" y="1800000"/>
                  </a:lnTo>
                  <a:lnTo>
                    <a:pt x="0" y="0"/>
                  </a:lnTo>
                  <a:close/>
                </a:path>
              </a:pathLst>
            </a:custGeom>
            <a:solidFill>
              <a:srgbClr val="F6910A"/>
            </a:solidFill>
            <a:ln w="31750" cap="flat" cmpd="sng">
              <a:solidFill>
                <a:schemeClr val="accent1"/>
              </a:solidFill>
              <a:prstDash val="solid"/>
              <a:round/>
              <a:headEnd/>
              <a:tailEnd/>
            </a:ln>
            <a:effectLst>
              <a:outerShdw blurRad="40000" dist="23000" dir="5400000" rotWithShape="0">
                <a:srgbClr val="000000">
                  <a:alpha val="34998"/>
                </a:srgbClr>
              </a:outerShdw>
            </a:effectLst>
          </p:spPr>
          <p:txBody>
            <a:bodyPr anchor="ctr"/>
            <a:lstStyle/>
            <a:p>
              <a:pPr>
                <a:defRPr/>
              </a:pPr>
              <a:endParaRPr lang="es-ES">
                <a:latin typeface="Arial" charset="0"/>
                <a:ea typeface="MS PGothic" charset="0"/>
                <a:cs typeface="MS PGothic" charset="0"/>
              </a:endParaRPr>
            </a:p>
          </p:txBody>
        </p:sp>
        <p:sp>
          <p:nvSpPr>
            <p:cNvPr id="62" name="Botón de acción: Inicio 61">
              <a:hlinkClick r:id="rId9" action="ppaction://hlinksldjump"/>
            </p:cNvPr>
            <p:cNvSpPr/>
            <p:nvPr/>
          </p:nvSpPr>
          <p:spPr>
            <a:xfrm>
              <a:off x="90012" y="6005065"/>
              <a:ext cx="631573" cy="565107"/>
            </a:xfrm>
            <a:prstGeom prst="actionButtonHome">
              <a:avLst/>
            </a:prstGeom>
            <a:solidFill>
              <a:srgbClr val="F6910A"/>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s-ES"/>
            </a:p>
          </p:txBody>
        </p:sp>
      </p:grpSp>
      <p:grpSp>
        <p:nvGrpSpPr>
          <p:cNvPr id="20487" name="Group 5"/>
          <p:cNvGrpSpPr>
            <a:grpSpLocks/>
          </p:cNvGrpSpPr>
          <p:nvPr/>
        </p:nvGrpSpPr>
        <p:grpSpPr bwMode="auto">
          <a:xfrm>
            <a:off x="5741988" y="4049713"/>
            <a:ext cx="3313112" cy="2520950"/>
            <a:chOff x="5652120" y="4050022"/>
            <a:chExt cx="3311860" cy="2520280"/>
          </a:xfrm>
        </p:grpSpPr>
        <p:sp>
          <p:nvSpPr>
            <p:cNvPr id="54" name="TextBox 18"/>
            <p:cNvSpPr>
              <a:spLocks noChangeArrowheads="1"/>
            </p:cNvSpPr>
            <p:nvPr/>
          </p:nvSpPr>
          <p:spPr bwMode="auto">
            <a:xfrm>
              <a:off x="5652120" y="4050022"/>
              <a:ext cx="3311860" cy="252028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rgbClr val="0070C0"/>
                  </a:solidFill>
                </a:rPr>
                <a:t>Why does wind speed skill improve?</a:t>
              </a:r>
            </a:p>
          </p:txBody>
        </p:sp>
        <p:grpSp>
          <p:nvGrpSpPr>
            <p:cNvPr id="20499" name="Group 4"/>
            <p:cNvGrpSpPr>
              <a:grpSpLocks/>
            </p:cNvGrpSpPr>
            <p:nvPr/>
          </p:nvGrpSpPr>
          <p:grpSpPr bwMode="auto">
            <a:xfrm>
              <a:off x="5697125" y="5125899"/>
              <a:ext cx="3240360" cy="960394"/>
              <a:chOff x="5697125" y="5125899"/>
              <a:chExt cx="3240360" cy="960394"/>
            </a:xfrm>
          </p:grpSpPr>
          <p:pic>
            <p:nvPicPr>
              <p:cNvPr id="25" name="Picture 5">
                <a:hlinkClick r:id="rId10" action="ppaction://hlinksldjump"/>
              </p:cNvPr>
              <p:cNvPicPr>
                <a:picLocks noChangeAspect="1"/>
              </p:cNvPicPr>
              <p:nvPr/>
            </p:nvPicPr>
            <p:blipFill>
              <a:blip r:embed="rId11">
                <a:clrChange>
                  <a:clrFrom>
                    <a:srgbClr val="FFFFFF"/>
                  </a:clrFrom>
                  <a:clrTo>
                    <a:srgbClr val="FFFFFF">
                      <a:alpha val="0"/>
                    </a:srgbClr>
                  </a:clrTo>
                </a:clrChange>
              </a:blip>
              <a:srcRect/>
              <a:stretch>
                <a:fillRect/>
              </a:stretch>
            </p:blipFill>
            <p:spPr bwMode="auto">
              <a:xfrm>
                <a:off x="5696553" y="5126061"/>
                <a:ext cx="1645615" cy="96018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a:hlinkClick r:id="rId10" action="ppaction://hlinksldjump"/>
              </p:cNvPr>
              <p:cNvPicPr>
                <a:picLocks noChangeAspect="1"/>
              </p:cNvPicPr>
              <p:nvPr/>
            </p:nvPicPr>
            <p:blipFill>
              <a:blip r:embed="rId12">
                <a:clrChange>
                  <a:clrFrom>
                    <a:srgbClr val="FFFFFF"/>
                  </a:clrFrom>
                  <a:clrTo>
                    <a:srgbClr val="FFFFFF">
                      <a:alpha val="0"/>
                    </a:srgbClr>
                  </a:clrTo>
                </a:clrChange>
              </a:blip>
              <a:srcRect/>
              <a:stretch>
                <a:fillRect/>
              </a:stretch>
            </p:blipFill>
            <p:spPr bwMode="auto">
              <a:xfrm>
                <a:off x="7289801" y="5126061"/>
                <a:ext cx="1647202" cy="91415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0488" name="Agrupar 2"/>
          <p:cNvGrpSpPr>
            <a:grpSpLocks/>
          </p:cNvGrpSpPr>
          <p:nvPr/>
        </p:nvGrpSpPr>
        <p:grpSpPr bwMode="auto">
          <a:xfrm>
            <a:off x="1871663" y="4049713"/>
            <a:ext cx="3717925" cy="2520950"/>
            <a:chOff x="1871700" y="4049713"/>
            <a:chExt cx="3717410" cy="2520950"/>
          </a:xfrm>
        </p:grpSpPr>
        <p:sp>
          <p:nvSpPr>
            <p:cNvPr id="51" name="TextBox 18"/>
            <p:cNvSpPr>
              <a:spLocks noChangeArrowheads="1"/>
            </p:cNvSpPr>
            <p:nvPr/>
          </p:nvSpPr>
          <p:spPr bwMode="auto">
            <a:xfrm>
              <a:off x="1871700" y="4049713"/>
              <a:ext cx="3717410" cy="252095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2000" b="1" dirty="0" smtClean="0">
                  <a:solidFill>
                    <a:srgbClr val="0070C0"/>
                  </a:solidFill>
                </a:rPr>
                <a:t>Before and after improving wind speed skill</a:t>
              </a:r>
            </a:p>
          </p:txBody>
        </p:sp>
        <p:grpSp>
          <p:nvGrpSpPr>
            <p:cNvPr id="20493" name="Group 6"/>
            <p:cNvGrpSpPr>
              <a:grpSpLocks/>
            </p:cNvGrpSpPr>
            <p:nvPr/>
          </p:nvGrpSpPr>
          <p:grpSpPr bwMode="auto">
            <a:xfrm>
              <a:off x="2112963" y="5160963"/>
              <a:ext cx="3133725" cy="914400"/>
              <a:chOff x="2345590" y="5160847"/>
              <a:chExt cx="3133851" cy="914400"/>
            </a:xfrm>
          </p:grpSpPr>
          <p:pic>
            <p:nvPicPr>
              <p:cNvPr id="30" name="Picture 5">
                <a:hlinkClick r:id="rId13" action="ppaction://hlinksldjump"/>
              </p:cNvPr>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2345594" y="5160847"/>
                <a:ext cx="1588931" cy="914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
                <a:hlinkClick r:id="rId13" action="ppaction://hlinksldjump"/>
              </p:cNvPr>
              <p:cNvPicPr>
                <a:picLocks noChangeAspect="1"/>
              </p:cNvPicPr>
              <p:nvPr/>
            </p:nvPicPr>
            <p:blipFill>
              <a:blip r:embed="rId15">
                <a:clrChange>
                  <a:clrFrom>
                    <a:srgbClr val="FFFFFF"/>
                  </a:clrFrom>
                  <a:clrTo>
                    <a:srgbClr val="FFFFFF">
                      <a:alpha val="0"/>
                    </a:srgbClr>
                  </a:clrTo>
                </a:clrChange>
              </a:blip>
              <a:srcRect/>
              <a:stretch>
                <a:fillRect/>
              </a:stretch>
            </p:blipFill>
            <p:spPr bwMode="auto">
              <a:xfrm>
                <a:off x="3890079" y="5160847"/>
                <a:ext cx="1588932" cy="914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6" name="Rectángulo 25">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8" y="144463"/>
            <a:ext cx="6472237" cy="696912"/>
          </a:xfrm>
        </p:spPr>
        <p:txBody>
          <a:bodyPr/>
          <a:lstStyle/>
          <a:p>
            <a:pPr>
              <a:defRPr/>
            </a:pPr>
            <a:r>
              <a:rPr lang="en-US" sz="2400" dirty="0" smtClean="0"/>
              <a:t>Specific user question: lack of wind speed skill</a:t>
            </a:r>
            <a:endParaRPr lang="en-US" sz="2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5099" t="15290" r="25801" b="25332"/>
          <a:stretch/>
        </p:blipFill>
        <p:spPr bwMode="auto">
          <a:xfrm>
            <a:off x="193413" y="1048627"/>
            <a:ext cx="2580804" cy="2146300"/>
          </a:xfrm>
          <a:prstGeom prst="rect">
            <a:avLst/>
          </a:prstGeom>
          <a:solidFill>
            <a:sysClr val="window" lastClr="FFFFFF"/>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1508" name="Agrupar 2"/>
          <p:cNvGrpSpPr>
            <a:grpSpLocks/>
          </p:cNvGrpSpPr>
          <p:nvPr/>
        </p:nvGrpSpPr>
        <p:grpSpPr bwMode="auto">
          <a:xfrm>
            <a:off x="2684463" y="2789238"/>
            <a:ext cx="6184900" cy="3557587"/>
            <a:chOff x="2684463" y="2755900"/>
            <a:chExt cx="6184900" cy="3557588"/>
          </a:xfrm>
        </p:grpSpPr>
        <p:pic>
          <p:nvPicPr>
            <p:cNvPr id="21519"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4463" y="2755900"/>
              <a:ext cx="618490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bwMode="auto">
            <a:xfrm>
              <a:off x="3627438" y="3467100"/>
              <a:ext cx="1273175" cy="542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a:solidFill>
                  <a:srgbClr val="004990"/>
                </a:solidFill>
                <a:sym typeface="Arial"/>
              </a:endParaRPr>
            </a:p>
          </p:txBody>
        </p:sp>
      </p:grpSp>
      <p:sp>
        <p:nvSpPr>
          <p:cNvPr id="4" name="Rectangular Callout 3"/>
          <p:cNvSpPr/>
          <p:nvPr/>
        </p:nvSpPr>
        <p:spPr>
          <a:xfrm>
            <a:off x="2546350" y="1035050"/>
            <a:ext cx="6410325" cy="1395413"/>
          </a:xfrm>
          <a:prstGeom prst="wedgeRectCallout">
            <a:avLst>
              <a:gd name="adj1" fmla="val -73842"/>
              <a:gd name="adj2" fmla="val 109914"/>
            </a:avLst>
          </a:prstGeom>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0070C0"/>
                </a:solidFill>
              </a:rPr>
              <a:t>I would like to know the prediction of the next winter wind speed over my wind farms in Canada 4 months in advance. Nevertheless, I realized that there is very low or no skill there</a:t>
            </a:r>
          </a:p>
        </p:txBody>
      </p:sp>
      <p:grpSp>
        <p:nvGrpSpPr>
          <p:cNvPr id="21510" name="Agrupar 4"/>
          <p:cNvGrpSpPr>
            <a:grpSpLocks/>
          </p:cNvGrpSpPr>
          <p:nvPr/>
        </p:nvGrpSpPr>
        <p:grpSpPr bwMode="auto">
          <a:xfrm>
            <a:off x="115888" y="2609850"/>
            <a:ext cx="1036637" cy="1914525"/>
            <a:chOff x="115888" y="2609850"/>
            <a:chExt cx="1036637" cy="1913741"/>
          </a:xfrm>
        </p:grpSpPr>
        <p:pic>
          <p:nvPicPr>
            <p:cNvPr id="21517" name="Picture 3" descr="C:\Users\bscuser\AppData\Local\Microsoft\Windows\Temporary Internet Files\Content.IE5\5IY8XVB7\Problemas3-450x450[1].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3841" r="17230"/>
            <a:stretch>
              <a:fillRect/>
            </a:stretch>
          </p:blipFill>
          <p:spPr bwMode="auto">
            <a:xfrm>
              <a:off x="115888" y="2609850"/>
              <a:ext cx="103663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9 CuadroTexto"/>
            <p:cNvSpPr txBox="1"/>
            <p:nvPr/>
          </p:nvSpPr>
          <p:spPr>
            <a:xfrm>
              <a:off x="325438" y="4185592"/>
              <a:ext cx="617537" cy="337999"/>
            </a:xfrm>
            <a:prstGeom prst="rect">
              <a:avLst/>
            </a:prstGeom>
            <a:noFill/>
          </p:spPr>
          <p:txBody>
            <a:bodyPr wrap="none">
              <a:spAutoFit/>
            </a:bodyPr>
            <a:lstStyle/>
            <a:p>
              <a:pPr>
                <a:defRPr/>
              </a:pPr>
              <a:r>
                <a:rPr lang="es-ES" sz="1600" dirty="0" err="1">
                  <a:solidFill>
                    <a:srgbClr val="333333"/>
                  </a:solidFill>
                  <a:latin typeface="+mn-lt"/>
                </a:rPr>
                <a:t>User</a:t>
              </a:r>
              <a:endParaRPr lang="es-ES" sz="1600" dirty="0">
                <a:solidFill>
                  <a:srgbClr val="333333"/>
                </a:solidFill>
                <a:latin typeface="+mn-lt"/>
              </a:endParaRPr>
            </a:p>
          </p:txBody>
        </p:sp>
      </p:grpSp>
      <p:sp>
        <p:nvSpPr>
          <p:cNvPr id="3" name="Botón de acción: Inicio 2">
            <a:hlinkClick r:id="rId6"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8" name="Botón de acción: Hacia delante o Siguiente 7">
            <a:hlinkClick r:id="" action="ppaction://hlinkshowjump?jump=nextslide" highlightClick="1"/>
          </p:cNvPr>
          <p:cNvSpPr>
            <a:spLocks noChangeAspect="1"/>
          </p:cNvSpPr>
          <p:nvPr/>
        </p:nvSpPr>
        <p:spPr bwMode="auto">
          <a:xfrm>
            <a:off x="8551863" y="6454775"/>
            <a:ext cx="430212" cy="430213"/>
          </a:xfrm>
          <a:prstGeom prst="actionButtonForwardNex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15" name="Rectángulo 14">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nvGrpSpPr>
          <p:cNvPr id="21514" name="Agrupar 16"/>
          <p:cNvGrpSpPr>
            <a:grpSpLocks noChangeAspect="1"/>
          </p:cNvGrpSpPr>
          <p:nvPr/>
        </p:nvGrpSpPr>
        <p:grpSpPr bwMode="auto">
          <a:xfrm>
            <a:off x="611188" y="919163"/>
            <a:ext cx="430212" cy="430212"/>
            <a:chOff x="836586" y="1079693"/>
            <a:chExt cx="502414" cy="502414"/>
          </a:xfrm>
        </p:grpSpPr>
        <p:sp>
          <p:nvSpPr>
            <p:cNvPr id="10" name="Botón de acción: Personalizar 9">
              <a:hlinkClick r:id="rId7"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16" name="Flecha a la derecha con bandas 15">
              <a:hlinkClick r:id="rId7"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144463"/>
            <a:ext cx="6191250" cy="696912"/>
          </a:xfrm>
        </p:spPr>
        <p:txBody>
          <a:bodyPr/>
          <a:lstStyle/>
          <a:p>
            <a:pPr>
              <a:defRPr/>
            </a:pPr>
            <a:r>
              <a:rPr lang="en-US" sz="2400" dirty="0" smtClean="0"/>
              <a:t>How scientific research can help?</a:t>
            </a:r>
            <a:endParaRPr lang="en-US" sz="2400" dirty="0"/>
          </a:p>
        </p:txBody>
      </p:sp>
      <p:pic>
        <p:nvPicPr>
          <p:cNvPr id="22531"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6350" y="2519363"/>
            <a:ext cx="630396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Agrupar 2"/>
          <p:cNvGrpSpPr>
            <a:grpSpLocks/>
          </p:cNvGrpSpPr>
          <p:nvPr/>
        </p:nvGrpSpPr>
        <p:grpSpPr bwMode="auto">
          <a:xfrm>
            <a:off x="320675" y="1820863"/>
            <a:ext cx="1557338" cy="2071687"/>
            <a:chOff x="320675" y="1820863"/>
            <a:chExt cx="1557338" cy="2072242"/>
          </a:xfrm>
        </p:grpSpPr>
        <p:pic>
          <p:nvPicPr>
            <p:cNvPr id="22541" name="Picture 11" descr="C:\Users\bscuser\AppData\Local\Microsoft\Windows\Temporary Internet Files\Content.IE5\GZPSKVQV\estimating[1].gif"/>
            <p:cNvPicPr>
              <a:picLocks noChangeAspect="1" noChangeArrowheads="1"/>
            </p:cNvPicPr>
            <p:nvPr/>
          </p:nvPicPr>
          <p:blipFill>
            <a:blip r:embed="rId4">
              <a:clrChange>
                <a:clrFrom>
                  <a:srgbClr val="FEFFFE"/>
                </a:clrFrom>
                <a:clrTo>
                  <a:srgbClr val="FEFFFE">
                    <a:alpha val="0"/>
                  </a:srgbClr>
                </a:clrTo>
              </a:clrChange>
              <a:extLst>
                <a:ext uri="{28A0092B-C50C-407E-A947-70E740481C1C}">
                  <a14:useLocalDpi xmlns:a14="http://schemas.microsoft.com/office/drawing/2010/main" val="0"/>
                </a:ext>
              </a:extLst>
            </a:blip>
            <a:srcRect/>
            <a:stretch>
              <a:fillRect/>
            </a:stretch>
          </p:blipFill>
          <p:spPr bwMode="auto">
            <a:xfrm>
              <a:off x="320675" y="1820863"/>
              <a:ext cx="15573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9 CuadroTexto"/>
            <p:cNvSpPr txBox="1"/>
            <p:nvPr/>
          </p:nvSpPr>
          <p:spPr>
            <a:xfrm>
              <a:off x="620713" y="3554877"/>
              <a:ext cx="957262" cy="338228"/>
            </a:xfrm>
            <a:prstGeom prst="rect">
              <a:avLst/>
            </a:prstGeom>
            <a:noFill/>
          </p:spPr>
          <p:txBody>
            <a:bodyPr wrap="none">
              <a:spAutoFit/>
            </a:bodyPr>
            <a:lstStyle/>
            <a:p>
              <a:pPr>
                <a:defRPr/>
              </a:pPr>
              <a:r>
                <a:rPr lang="es-ES" sz="1600" dirty="0" err="1">
                  <a:solidFill>
                    <a:srgbClr val="333333"/>
                  </a:solidFill>
                  <a:latin typeface="+mn-lt"/>
                </a:rPr>
                <a:t>Scientist</a:t>
              </a:r>
              <a:endParaRPr lang="es-ES" sz="1600" dirty="0">
                <a:solidFill>
                  <a:srgbClr val="333333"/>
                </a:solidFill>
                <a:latin typeface="+mn-lt"/>
              </a:endParaRPr>
            </a:p>
          </p:txBody>
        </p:sp>
      </p:grpSp>
      <p:sp>
        <p:nvSpPr>
          <p:cNvPr id="4" name="Rectangular Callout 3"/>
          <p:cNvSpPr/>
          <p:nvPr/>
        </p:nvSpPr>
        <p:spPr>
          <a:xfrm>
            <a:off x="2484438" y="1058863"/>
            <a:ext cx="6410325" cy="1190625"/>
          </a:xfrm>
          <a:prstGeom prst="wedgeRectCallout">
            <a:avLst>
              <a:gd name="adj1" fmla="val -60054"/>
              <a:gd name="adj2" fmla="val 66306"/>
            </a:avLst>
          </a:prstGeom>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2000" smtClean="0">
                <a:solidFill>
                  <a:srgbClr val="0070C0"/>
                </a:solidFill>
              </a:rPr>
              <a:t>Looking for sources of predictability to improve seasonal wind speed predictions: observed El Niño 3.4 index and its impact on wind speed.</a:t>
            </a:r>
          </a:p>
        </p:txBody>
      </p:sp>
      <p:sp>
        <p:nvSpPr>
          <p:cNvPr id="12" name="Botón de acción: Hacia atrás o Anterior 11">
            <a:hlinkClick r:id="" action="ppaction://hlinkshowjump?jump=previousslide" highlightClick="1"/>
          </p:cNvPr>
          <p:cNvSpPr>
            <a:spLocks noChangeAspect="1"/>
          </p:cNvSpPr>
          <p:nvPr/>
        </p:nvSpPr>
        <p:spPr bwMode="auto">
          <a:xfrm>
            <a:off x="134938" y="6435725"/>
            <a:ext cx="431800" cy="431800"/>
          </a:xfrm>
          <a:prstGeom prst="actionButtonBackPrevious">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14" name="Rectángulo 13">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5" name="Botón de acción: Hacia delante o Siguiente 14">
            <a:hlinkClick r:id="" action="ppaction://hlinkshowjump?jump=nextslide" highlightClick="1"/>
          </p:cNvPr>
          <p:cNvSpPr>
            <a:spLocks noChangeAspect="1"/>
          </p:cNvSpPr>
          <p:nvPr/>
        </p:nvSpPr>
        <p:spPr bwMode="auto">
          <a:xfrm>
            <a:off x="8551863" y="6435725"/>
            <a:ext cx="430212" cy="430213"/>
          </a:xfrm>
          <a:prstGeom prst="actionButtonForwardNex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22" name="Botón de acción: Inicio 21">
            <a:hlinkClick r:id="rId5"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22538" name="Agrupar 22"/>
          <p:cNvGrpSpPr>
            <a:grpSpLocks noChangeAspect="1"/>
          </p:cNvGrpSpPr>
          <p:nvPr/>
        </p:nvGrpSpPr>
        <p:grpSpPr bwMode="auto">
          <a:xfrm>
            <a:off x="611188" y="919163"/>
            <a:ext cx="430212" cy="430212"/>
            <a:chOff x="836586" y="1079693"/>
            <a:chExt cx="502414" cy="502414"/>
          </a:xfrm>
        </p:grpSpPr>
        <p:sp>
          <p:nvSpPr>
            <p:cNvPr id="24" name="Botón de acción: Personalizar 23">
              <a:hlinkClick r:id="rId6"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25" name="Flecha a la derecha con bandas 24">
              <a:hlinkClick r:id="rId6"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8" y="144463"/>
            <a:ext cx="6472237" cy="696912"/>
          </a:xfrm>
        </p:spPr>
        <p:txBody>
          <a:bodyPr/>
          <a:lstStyle/>
          <a:p>
            <a:pPr>
              <a:defRPr/>
            </a:pPr>
            <a:r>
              <a:rPr lang="en-US" sz="2400" dirty="0"/>
              <a:t>Improving wind speed </a:t>
            </a:r>
            <a:r>
              <a:rPr lang="en-US" sz="2400" dirty="0" smtClean="0"/>
              <a:t>skill</a:t>
            </a:r>
            <a:endParaRPr lang="en-US" sz="24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5099" t="15290" r="25801" b="25332"/>
          <a:stretch/>
        </p:blipFill>
        <p:spPr bwMode="auto">
          <a:xfrm>
            <a:off x="206515" y="1183642"/>
            <a:ext cx="2580804" cy="2146300"/>
          </a:xfrm>
          <a:prstGeom prst="rect">
            <a:avLst/>
          </a:prstGeom>
          <a:solidFill>
            <a:sysClr val="window" lastClr="FFFFFF"/>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556" name="Agrupar 12"/>
          <p:cNvGrpSpPr>
            <a:grpSpLocks/>
          </p:cNvGrpSpPr>
          <p:nvPr/>
        </p:nvGrpSpPr>
        <p:grpSpPr bwMode="auto">
          <a:xfrm>
            <a:off x="320675" y="3228975"/>
            <a:ext cx="1641475" cy="1766888"/>
            <a:chOff x="320675" y="3587750"/>
            <a:chExt cx="1640875" cy="1766888"/>
          </a:xfrm>
        </p:grpSpPr>
        <p:sp>
          <p:nvSpPr>
            <p:cNvPr id="15" name="19 CuadroTexto"/>
            <p:cNvSpPr txBox="1"/>
            <p:nvPr/>
          </p:nvSpPr>
          <p:spPr>
            <a:xfrm>
              <a:off x="661863" y="5016500"/>
              <a:ext cx="958500" cy="338138"/>
            </a:xfrm>
            <a:prstGeom prst="rect">
              <a:avLst/>
            </a:prstGeom>
            <a:noFill/>
          </p:spPr>
          <p:txBody>
            <a:bodyPr wrap="none">
              <a:spAutoFit/>
            </a:bodyPr>
            <a:lstStyle/>
            <a:p>
              <a:pPr>
                <a:defRPr/>
              </a:pPr>
              <a:r>
                <a:rPr lang="es-ES" sz="1600" dirty="0" err="1">
                  <a:solidFill>
                    <a:srgbClr val="333333"/>
                  </a:solidFill>
                  <a:latin typeface="+mn-lt"/>
                </a:rPr>
                <a:t>Scientist</a:t>
              </a:r>
              <a:endParaRPr lang="es-ES" sz="1600" dirty="0">
                <a:solidFill>
                  <a:srgbClr val="333333"/>
                </a:solidFill>
                <a:latin typeface="+mn-lt"/>
              </a:endParaRPr>
            </a:p>
          </p:txBody>
        </p:sp>
        <p:grpSp>
          <p:nvGrpSpPr>
            <p:cNvPr id="23572" name="Agrupar 15"/>
            <p:cNvGrpSpPr>
              <a:grpSpLocks/>
            </p:cNvGrpSpPr>
            <p:nvPr/>
          </p:nvGrpSpPr>
          <p:grpSpPr bwMode="auto">
            <a:xfrm>
              <a:off x="320675" y="3587750"/>
              <a:ext cx="1640875" cy="1333500"/>
              <a:chOff x="320675" y="3587750"/>
              <a:chExt cx="1640875" cy="1333500"/>
            </a:xfrm>
          </p:grpSpPr>
          <p:pic>
            <p:nvPicPr>
              <p:cNvPr id="23573" name="Picture 11" descr="C:\Users\bscuser\AppData\Local\Microsoft\Windows\Temporary Internet Files\Content.IE5\GZPSKVQV\estimating[1].gif"/>
              <p:cNvPicPr>
                <a:picLocks noChangeAspect="1" noChangeArrowheads="1"/>
              </p:cNvPicPr>
              <p:nvPr/>
            </p:nvPicPr>
            <p:blipFill>
              <a:blip r:embed="rId4">
                <a:clrChange>
                  <a:clrFrom>
                    <a:srgbClr val="FBFBF7"/>
                  </a:clrFrom>
                  <a:clrTo>
                    <a:srgbClr val="FBFBF7">
                      <a:alpha val="0"/>
                    </a:srgbClr>
                  </a:clrTo>
                </a:clrChange>
                <a:extLst>
                  <a:ext uri="{28A0092B-C50C-407E-A947-70E740481C1C}">
                    <a14:useLocalDpi xmlns:a14="http://schemas.microsoft.com/office/drawing/2010/main" val="0"/>
                  </a:ext>
                </a:extLst>
              </a:blip>
              <a:srcRect t="19022" r="56123"/>
              <a:stretch>
                <a:fillRect/>
              </a:stretch>
            </p:blipFill>
            <p:spPr bwMode="auto">
              <a:xfrm>
                <a:off x="320675" y="3587750"/>
                <a:ext cx="6826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4" descr="C:\Users\bscuser\AppData\Local\Microsoft\Windows\Temporary Internet Files\Content.IE5\BK88SB34\laptop-341412_640[1].png"/>
              <p:cNvPicPr>
                <a:picLocks noChangeAspect="1" noChangeArrowheads="1"/>
              </p:cNvPicPr>
              <p:nvPr/>
            </p:nvPicPr>
            <p:blipFill>
              <a:blip r:embed="rId5">
                <a:clrChange>
                  <a:clrFrom>
                    <a:srgbClr val="FBFBF7"/>
                  </a:clrFrom>
                  <a:clrTo>
                    <a:srgbClr val="FBFBF7">
                      <a:alpha val="0"/>
                    </a:srgbClr>
                  </a:clrTo>
                </a:clrChange>
                <a:extLst>
                  <a:ext uri="{28A0092B-C50C-407E-A947-70E740481C1C}">
                    <a14:useLocalDpi xmlns:a14="http://schemas.microsoft.com/office/drawing/2010/main" val="0"/>
                  </a:ext>
                </a:extLst>
              </a:blip>
              <a:srcRect/>
              <a:stretch>
                <a:fillRect/>
              </a:stretch>
            </p:blipFill>
            <p:spPr bwMode="auto">
              <a:xfrm>
                <a:off x="521550" y="3689453"/>
                <a:ext cx="144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Rectangular Callout 3"/>
          <p:cNvSpPr/>
          <p:nvPr/>
        </p:nvSpPr>
        <p:spPr>
          <a:xfrm>
            <a:off x="2347913" y="990600"/>
            <a:ext cx="6680200" cy="1528763"/>
          </a:xfrm>
          <a:prstGeom prst="wedgeRectCallout">
            <a:avLst>
              <a:gd name="adj1" fmla="val -71348"/>
              <a:gd name="adj2" fmla="val 109239"/>
            </a:avLst>
          </a:prstGeom>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2000" smtClean="0">
                <a:solidFill>
                  <a:srgbClr val="0070C0"/>
                </a:solidFill>
              </a:rPr>
              <a:t>Method to obtain a more skillful wind speed predictions: combining the information obtained from (i) the observed relationship between El Niño index and the wind speed and (ii) seasonal predictions of El Niño index</a:t>
            </a:r>
          </a:p>
        </p:txBody>
      </p:sp>
      <p:grpSp>
        <p:nvGrpSpPr>
          <p:cNvPr id="23558" name="Group 2"/>
          <p:cNvGrpSpPr>
            <a:grpSpLocks/>
          </p:cNvGrpSpPr>
          <p:nvPr/>
        </p:nvGrpSpPr>
        <p:grpSpPr bwMode="auto">
          <a:xfrm>
            <a:off x="2684463" y="2968625"/>
            <a:ext cx="6184900" cy="3556000"/>
            <a:chOff x="2684908" y="2756187"/>
            <a:chExt cx="6185068" cy="3557445"/>
          </a:xfrm>
        </p:grpSpPr>
        <p:pic>
          <p:nvPicPr>
            <p:cNvPr id="23569" name="Picture 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4908" y="2756187"/>
              <a:ext cx="6185068" cy="355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3"/>
            <p:cNvSpPr/>
            <p:nvPr/>
          </p:nvSpPr>
          <p:spPr bwMode="auto">
            <a:xfrm>
              <a:off x="3626321" y="3467676"/>
              <a:ext cx="1274798" cy="543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a:solidFill>
                  <a:srgbClr val="004990"/>
                </a:solidFill>
                <a:sym typeface="Arial"/>
              </a:endParaRPr>
            </a:p>
          </p:txBody>
        </p:sp>
      </p:grpSp>
      <p:sp>
        <p:nvSpPr>
          <p:cNvPr id="14" name="TextBox 18"/>
          <p:cNvSpPr>
            <a:spLocks noChangeArrowheads="1"/>
          </p:cNvSpPr>
          <p:nvPr/>
        </p:nvSpPr>
        <p:spPr bwMode="auto">
          <a:xfrm>
            <a:off x="6957265" y="2429842"/>
            <a:ext cx="1890210" cy="360040"/>
          </a:xfrm>
          <a:prstGeom prst="roundRect">
            <a:avLst>
              <a:gd name="adj" fmla="val 16667"/>
            </a:avLst>
          </a:prstGeom>
          <a:solidFill>
            <a:schemeClr val="accent1">
              <a:lumMod val="95000"/>
            </a:schemeClr>
          </a:solidFill>
          <a:ln w="28575" cmpd="sng">
            <a:noFill/>
            <a:round/>
            <a:headEnd/>
            <a:tailEnd/>
          </a:ln>
          <a:effectLst>
            <a:outerShdw blurRad="40000" dist="20000" dir="5400000" rotWithShape="0">
              <a:srgbClr val="000000">
                <a:alpha val="37999"/>
              </a:srgbClr>
            </a:outerShdw>
          </a:effectLst>
          <a:scene3d>
            <a:camera prst="orthographicFront"/>
            <a:lightRig rig="threePt" dir="t"/>
          </a:scene3d>
          <a:sp3d extrusionH="69850" contourW="12700" prstMaterial="flat">
            <a:bevelT w="228600" h="228600" prst="coolSlant"/>
            <a:contourClr>
              <a:schemeClr val="accent1"/>
            </a:contourClr>
          </a:sp3d>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0" hangingPunct="0">
              <a:defRPr/>
            </a:pPr>
            <a:r>
              <a:rPr lang="en-US" altLang="en-US" sz="1400" b="1" dirty="0" smtClean="0">
                <a:solidFill>
                  <a:schemeClr val="accent6"/>
                </a:solidFill>
              </a:rPr>
              <a:t>Technical details</a:t>
            </a:r>
          </a:p>
        </p:txBody>
      </p:sp>
      <p:sp>
        <p:nvSpPr>
          <p:cNvPr id="24" name="Rectángulo 23">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5" name="Botón de acción: Hacia delante o Siguiente 24">
            <a:hlinkClick r:id="rId7" action="ppaction://hlinksldjump" highlightClick="1"/>
          </p:cNvPr>
          <p:cNvSpPr>
            <a:spLocks noChangeAspect="1"/>
          </p:cNvSpPr>
          <p:nvPr/>
        </p:nvSpPr>
        <p:spPr bwMode="auto">
          <a:xfrm>
            <a:off x="8551863" y="6454775"/>
            <a:ext cx="430212" cy="430213"/>
          </a:xfrm>
          <a:prstGeom prst="actionButtonForwardNex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26" name="Botón de acción: Hacia atrás o Anterior 25">
            <a:hlinkClick r:id="" action="ppaction://hlinkshowjump?jump=previousslide" highlightClick="1"/>
          </p:cNvPr>
          <p:cNvSpPr>
            <a:spLocks noChangeAspect="1"/>
          </p:cNvSpPr>
          <p:nvPr/>
        </p:nvSpPr>
        <p:spPr bwMode="auto">
          <a:xfrm>
            <a:off x="134938" y="6435725"/>
            <a:ext cx="431800" cy="431800"/>
          </a:xfrm>
          <a:prstGeom prst="actionButtonBackPrevious">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32" name="Botón de acción: Inicio 31">
            <a:hlinkClick r:id="rId8"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23566" name="Agrupar 32"/>
          <p:cNvGrpSpPr>
            <a:grpSpLocks noChangeAspect="1"/>
          </p:cNvGrpSpPr>
          <p:nvPr/>
        </p:nvGrpSpPr>
        <p:grpSpPr bwMode="auto">
          <a:xfrm>
            <a:off x="611188" y="919163"/>
            <a:ext cx="430212" cy="430212"/>
            <a:chOff x="836586" y="1079693"/>
            <a:chExt cx="502414" cy="502414"/>
          </a:xfrm>
        </p:grpSpPr>
        <p:sp>
          <p:nvSpPr>
            <p:cNvPr id="34" name="Botón de acción: Personalizar 33">
              <a:hlinkClick r:id="rId9"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35" name="Flecha a la derecha con bandas 34">
              <a:hlinkClick r:id="rId9"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7200" y="1079500"/>
            <a:ext cx="326231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438" y="144463"/>
            <a:ext cx="6840537" cy="696912"/>
          </a:xfrm>
        </p:spPr>
        <p:txBody>
          <a:bodyPr/>
          <a:lstStyle/>
          <a:p>
            <a:pPr>
              <a:defRPr/>
            </a:pPr>
            <a:r>
              <a:rPr lang="en-US" sz="2400" dirty="0"/>
              <a:t>I</a:t>
            </a:r>
            <a:r>
              <a:rPr lang="en-US" sz="2400" dirty="0" smtClean="0"/>
              <a:t>mproving </a:t>
            </a:r>
            <a:r>
              <a:rPr lang="en-US" sz="2400" dirty="0"/>
              <a:t>wind speed skill</a:t>
            </a:r>
          </a:p>
        </p:txBody>
      </p:sp>
      <p:pic>
        <p:nvPicPr>
          <p:cNvPr id="24580"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5113" y="4872038"/>
            <a:ext cx="36576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rved Right Arrow 12"/>
          <p:cNvSpPr>
            <a:spLocks noChangeArrowheads="1"/>
          </p:cNvSpPr>
          <p:nvPr/>
        </p:nvSpPr>
        <p:spPr bwMode="auto">
          <a:xfrm rot="-489951">
            <a:off x="546100" y="2074863"/>
            <a:ext cx="2573338" cy="1925637"/>
          </a:xfrm>
          <a:prstGeom prst="curvedRightArrow">
            <a:avLst>
              <a:gd name="adj1" fmla="val 12972"/>
              <a:gd name="adj2" fmla="val 24806"/>
              <a:gd name="adj3" fmla="val 28781"/>
            </a:avLst>
          </a:prstGeom>
          <a:solidFill>
            <a:srgbClr val="FF0000">
              <a:alpha val="49019"/>
            </a:srgbClr>
          </a:solidFill>
          <a:ln w="9525">
            <a:solidFill>
              <a:srgbClr val="FF0000"/>
            </a:solidFill>
            <a:miter lim="800000"/>
            <a:headEnd/>
            <a:tailEnd/>
          </a:ln>
          <a:effectLst>
            <a:outerShdw blurRad="40000" dist="23000" dir="5400000" rotWithShape="0">
              <a:srgbClr val="808080">
                <a:alpha val="34998"/>
              </a:srgbClr>
            </a:outerShdw>
          </a:effectLst>
        </p:spPr>
        <p:txBody>
          <a:bodyPr anchor="ctr"/>
          <a:lstStyle/>
          <a:p>
            <a:pPr algn="ctr">
              <a:defRPr/>
            </a:pPr>
            <a:endParaRPr lang="ca-ES">
              <a:latin typeface="+mn-lt"/>
              <a:ea typeface="+mn-ea"/>
            </a:endParaRPr>
          </a:p>
        </p:txBody>
      </p:sp>
      <p:sp>
        <p:nvSpPr>
          <p:cNvPr id="19" name="Curved Right Arrow 18"/>
          <p:cNvSpPr>
            <a:spLocks noChangeArrowheads="1"/>
          </p:cNvSpPr>
          <p:nvPr/>
        </p:nvSpPr>
        <p:spPr bwMode="auto">
          <a:xfrm rot="10384597" flipV="1">
            <a:off x="6242050" y="4087813"/>
            <a:ext cx="2557463" cy="1873250"/>
          </a:xfrm>
          <a:prstGeom prst="curvedRightArrow">
            <a:avLst>
              <a:gd name="adj1" fmla="val 12088"/>
              <a:gd name="adj2" fmla="val 23579"/>
              <a:gd name="adj3" fmla="val 25447"/>
            </a:avLst>
          </a:prstGeom>
          <a:solidFill>
            <a:srgbClr val="FF0000">
              <a:alpha val="49019"/>
            </a:srgbClr>
          </a:solidFill>
          <a:ln w="9525">
            <a:solidFill>
              <a:srgbClr val="FF0000"/>
            </a:solidFill>
            <a:miter lim="800000"/>
            <a:headEnd/>
            <a:tailEnd/>
          </a:ln>
          <a:effectLst>
            <a:outerShdw blurRad="40000" dist="23000" dir="5400000" rotWithShape="0">
              <a:srgbClr val="808080">
                <a:alpha val="34998"/>
              </a:srgbClr>
            </a:outerShdw>
          </a:effectLst>
        </p:spPr>
        <p:txBody>
          <a:bodyPr anchor="ctr"/>
          <a:lstStyle/>
          <a:p>
            <a:pPr algn="ctr">
              <a:defRPr/>
            </a:pPr>
            <a:endParaRPr lang="ca-ES">
              <a:latin typeface="+mn-lt"/>
              <a:ea typeface="+mn-ea"/>
            </a:endParaRPr>
          </a:p>
        </p:txBody>
      </p:sp>
      <p:sp>
        <p:nvSpPr>
          <p:cNvPr id="24583" name="TextBox 21"/>
          <p:cNvSpPr txBox="1">
            <a:spLocks noChangeArrowheads="1"/>
          </p:cNvSpPr>
          <p:nvPr/>
        </p:nvSpPr>
        <p:spPr bwMode="auto">
          <a:xfrm>
            <a:off x="6372225" y="1920875"/>
            <a:ext cx="26558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ca-ES" altLang="en-US" sz="1800" i="1">
                <a:solidFill>
                  <a:srgbClr val="000000"/>
                </a:solidFill>
              </a:rPr>
              <a:t>W</a:t>
            </a:r>
            <a:r>
              <a:rPr lang="ca-ES" altLang="en-US" sz="1800" i="1" baseline="-25000">
                <a:solidFill>
                  <a:srgbClr val="000000"/>
                </a:solidFill>
              </a:rPr>
              <a:t>obs</a:t>
            </a:r>
            <a:r>
              <a:rPr lang="ca-ES" altLang="en-US" sz="1600" i="1">
                <a:solidFill>
                  <a:srgbClr val="000000"/>
                </a:solidFill>
              </a:rPr>
              <a:t>: </a:t>
            </a:r>
            <a:r>
              <a:rPr lang="ca-ES" altLang="en-US" sz="1400" b="1">
                <a:solidFill>
                  <a:srgbClr val="0070C0"/>
                </a:solidFill>
              </a:rPr>
              <a:t>Observed wind speed</a:t>
            </a:r>
          </a:p>
          <a:p>
            <a:pPr eaLnBrk="1" hangingPunct="1"/>
            <a:r>
              <a:rPr lang="ca-ES" altLang="en-US" sz="1800" i="1">
                <a:solidFill>
                  <a:srgbClr val="000000"/>
                </a:solidFill>
              </a:rPr>
              <a:t>Ind</a:t>
            </a:r>
            <a:r>
              <a:rPr lang="ca-ES" altLang="en-US" sz="1800" i="1" baseline="-25000">
                <a:solidFill>
                  <a:srgbClr val="000000"/>
                </a:solidFill>
              </a:rPr>
              <a:t>obs</a:t>
            </a:r>
            <a:r>
              <a:rPr lang="ca-ES" altLang="en-US" sz="1600" i="1">
                <a:solidFill>
                  <a:srgbClr val="000000"/>
                </a:solidFill>
              </a:rPr>
              <a:t>: </a:t>
            </a:r>
            <a:r>
              <a:rPr lang="ca-ES" altLang="en-US" sz="1400" b="1">
                <a:solidFill>
                  <a:srgbClr val="0070C0"/>
                </a:solidFill>
              </a:rPr>
              <a:t>Observed NIÑO 3.4 index </a:t>
            </a:r>
          </a:p>
          <a:p>
            <a:pPr eaLnBrk="1" hangingPunct="1"/>
            <a:r>
              <a:rPr lang="en-US" altLang="en-US" sz="1800" i="1">
                <a:solidFill>
                  <a:srgbClr val="000000"/>
                </a:solidFill>
              </a:rPr>
              <a:t>i</a:t>
            </a:r>
            <a:r>
              <a:rPr lang="ca-ES" altLang="en-US" sz="1600" i="1">
                <a:solidFill>
                  <a:srgbClr val="000000"/>
                </a:solidFill>
              </a:rPr>
              <a:t>: </a:t>
            </a:r>
            <a:r>
              <a:rPr lang="ca-ES" altLang="en-US" sz="1400" b="1">
                <a:solidFill>
                  <a:srgbClr val="0070C0"/>
                </a:solidFill>
              </a:rPr>
              <a:t>year of the season</a:t>
            </a:r>
          </a:p>
        </p:txBody>
      </p:sp>
      <p:sp>
        <p:nvSpPr>
          <p:cNvPr id="24584" name="TextBox 22"/>
          <p:cNvSpPr txBox="1">
            <a:spLocks noChangeArrowheads="1"/>
          </p:cNvSpPr>
          <p:nvPr/>
        </p:nvSpPr>
        <p:spPr bwMode="auto">
          <a:xfrm>
            <a:off x="115888" y="4794250"/>
            <a:ext cx="259873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ca-ES" altLang="en-US" sz="1800" i="1">
                <a:solidFill>
                  <a:srgbClr val="000000"/>
                </a:solidFill>
              </a:rPr>
              <a:t>W</a:t>
            </a:r>
            <a:r>
              <a:rPr lang="ca-ES" altLang="en-US" sz="1800" i="1" baseline="-25000">
                <a:solidFill>
                  <a:srgbClr val="000000"/>
                </a:solidFill>
              </a:rPr>
              <a:t>frc</a:t>
            </a:r>
            <a:r>
              <a:rPr lang="ca-ES" altLang="en-US" sz="1800" i="1">
                <a:solidFill>
                  <a:srgbClr val="000000"/>
                </a:solidFill>
              </a:rPr>
              <a:t>: </a:t>
            </a:r>
            <a:r>
              <a:rPr lang="ca-ES" altLang="en-US" sz="1400" b="1">
                <a:solidFill>
                  <a:srgbClr val="0070C0"/>
                </a:solidFill>
              </a:rPr>
              <a:t>Predicted wind</a:t>
            </a:r>
          </a:p>
          <a:p>
            <a:pPr eaLnBrk="1" hangingPunct="1"/>
            <a:r>
              <a:rPr lang="ca-ES" altLang="en-US" sz="1800" i="1">
                <a:solidFill>
                  <a:srgbClr val="000000"/>
                </a:solidFill>
              </a:rPr>
              <a:t>Ind</a:t>
            </a:r>
            <a:r>
              <a:rPr lang="ca-ES" altLang="en-US" sz="1800" i="1" baseline="-25000">
                <a:solidFill>
                  <a:srgbClr val="000000"/>
                </a:solidFill>
              </a:rPr>
              <a:t>frc</a:t>
            </a:r>
            <a:r>
              <a:rPr lang="ca-ES" altLang="en-US" sz="1800" i="1">
                <a:solidFill>
                  <a:srgbClr val="000000"/>
                </a:solidFill>
              </a:rPr>
              <a:t>: </a:t>
            </a:r>
            <a:r>
              <a:rPr lang="ca-ES" altLang="en-US" sz="1400" b="1">
                <a:solidFill>
                  <a:srgbClr val="0070C0"/>
                </a:solidFill>
              </a:rPr>
              <a:t>Predicted NIÑO 3.4 index</a:t>
            </a:r>
          </a:p>
          <a:p>
            <a:pPr eaLnBrk="1" hangingPunct="1"/>
            <a:r>
              <a:rPr lang="en-US" altLang="en-US" sz="1800" i="1">
                <a:solidFill>
                  <a:srgbClr val="000000"/>
                </a:solidFill>
              </a:rPr>
              <a:t>i</a:t>
            </a:r>
            <a:r>
              <a:rPr lang="ca-ES" altLang="en-US" sz="1600" i="1">
                <a:solidFill>
                  <a:srgbClr val="0070C0"/>
                </a:solidFill>
              </a:rPr>
              <a:t>: </a:t>
            </a:r>
            <a:r>
              <a:rPr lang="ca-ES" altLang="en-US" sz="1400" b="1">
                <a:solidFill>
                  <a:srgbClr val="0070C0"/>
                </a:solidFill>
              </a:rPr>
              <a:t>year of the season</a:t>
            </a:r>
          </a:p>
          <a:p>
            <a:pPr eaLnBrk="1" hangingPunct="1"/>
            <a:r>
              <a:rPr lang="en-US" altLang="en-US" sz="1800" i="1">
                <a:solidFill>
                  <a:srgbClr val="000000"/>
                </a:solidFill>
              </a:rPr>
              <a:t>j: </a:t>
            </a:r>
            <a:r>
              <a:rPr lang="en-US" altLang="en-US" sz="1400" b="1">
                <a:solidFill>
                  <a:srgbClr val="0070C0"/>
                </a:solidFill>
              </a:rPr>
              <a:t>lead time</a:t>
            </a:r>
            <a:endParaRPr lang="ca-ES" altLang="en-US" sz="1400" b="1">
              <a:solidFill>
                <a:srgbClr val="0070C0"/>
              </a:solidFill>
            </a:endParaRPr>
          </a:p>
        </p:txBody>
      </p:sp>
      <p:graphicFrame>
        <p:nvGraphicFramePr>
          <p:cNvPr id="24585" name="Object 24"/>
          <p:cNvGraphicFramePr>
            <a:graphicFrameLocks noChangeAspect="1"/>
          </p:cNvGraphicFramePr>
          <p:nvPr/>
        </p:nvGraphicFramePr>
        <p:xfrm>
          <a:off x="3365500" y="3330575"/>
          <a:ext cx="2533650" cy="582613"/>
        </p:xfrm>
        <a:graphic>
          <a:graphicData uri="http://schemas.openxmlformats.org/presentationml/2006/ole">
            <mc:AlternateContent xmlns:mc="http://schemas.openxmlformats.org/markup-compatibility/2006">
              <mc:Choice xmlns:v="urn:schemas-microsoft-com:vml" Requires="v">
                <p:oleObj spid="_x0000_s24596" name="Equation" r:id="rId6" imgW="1270000" imgH="292100" progId="Equation.DSMT4">
                  <p:embed/>
                </p:oleObj>
              </mc:Choice>
              <mc:Fallback>
                <p:oleObj name="Equation" r:id="rId6" imgW="1270000" imgH="292100"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5500" y="3330575"/>
                        <a:ext cx="25336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6" name="Object 25"/>
          <p:cNvGraphicFramePr>
            <a:graphicFrameLocks noChangeAspect="1"/>
          </p:cNvGraphicFramePr>
          <p:nvPr/>
        </p:nvGraphicFramePr>
        <p:xfrm>
          <a:off x="3402013" y="3938588"/>
          <a:ext cx="2492375" cy="585787"/>
        </p:xfrm>
        <a:graphic>
          <a:graphicData uri="http://schemas.openxmlformats.org/presentationml/2006/ole">
            <mc:AlternateContent xmlns:mc="http://schemas.openxmlformats.org/markup-compatibility/2006">
              <mc:Choice xmlns:v="urn:schemas-microsoft-com:vml" Requires="v">
                <p:oleObj spid="_x0000_s24597" name="Equation" r:id="rId8" imgW="1295400" imgH="304800" progId="Equation.DSMT4">
                  <p:embed/>
                </p:oleObj>
              </mc:Choice>
              <mc:Fallback>
                <p:oleObj name="Equation" r:id="rId8" imgW="1295400" imgH="30480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2013" y="3938588"/>
                        <a:ext cx="2492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Frame 26"/>
          <p:cNvSpPr>
            <a:spLocks/>
          </p:cNvSpPr>
          <p:nvPr/>
        </p:nvSpPr>
        <p:spPr bwMode="auto">
          <a:xfrm>
            <a:off x="4227513" y="3330575"/>
            <a:ext cx="327025" cy="1181100"/>
          </a:xfrm>
          <a:custGeom>
            <a:avLst/>
            <a:gdLst>
              <a:gd name="T0" fmla="*/ 0 w 325626"/>
              <a:gd name="T1" fmla="*/ 0 h 1180944"/>
              <a:gd name="T2" fmla="*/ 327025 w 325626"/>
              <a:gd name="T3" fmla="*/ 0 h 1180944"/>
              <a:gd name="T4" fmla="*/ 327025 w 325626"/>
              <a:gd name="T5" fmla="*/ 1181100 h 1180944"/>
              <a:gd name="T6" fmla="*/ 0 w 325626"/>
              <a:gd name="T7" fmla="*/ 1181100 h 1180944"/>
              <a:gd name="T8" fmla="*/ 0 w 325626"/>
              <a:gd name="T9" fmla="*/ 0 h 1180944"/>
              <a:gd name="T10" fmla="*/ 40878 w 325626"/>
              <a:gd name="T11" fmla="*/ 40708 h 1180944"/>
              <a:gd name="T12" fmla="*/ 40878 w 325626"/>
              <a:gd name="T13" fmla="*/ 1140392 h 1180944"/>
              <a:gd name="T14" fmla="*/ 286147 w 325626"/>
              <a:gd name="T15" fmla="*/ 1140392 h 1180944"/>
              <a:gd name="T16" fmla="*/ 286147 w 325626"/>
              <a:gd name="T17" fmla="*/ 40708 h 1180944"/>
              <a:gd name="T18" fmla="*/ 40878 w 325626"/>
              <a:gd name="T19" fmla="*/ 40708 h 1180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5626" h="1180944">
                <a:moveTo>
                  <a:pt x="0" y="0"/>
                </a:moveTo>
                <a:lnTo>
                  <a:pt x="325626" y="0"/>
                </a:lnTo>
                <a:lnTo>
                  <a:pt x="325626" y="1180944"/>
                </a:lnTo>
                <a:lnTo>
                  <a:pt x="0" y="1180944"/>
                </a:lnTo>
                <a:lnTo>
                  <a:pt x="0" y="0"/>
                </a:lnTo>
                <a:close/>
                <a:moveTo>
                  <a:pt x="40703" y="40703"/>
                </a:moveTo>
                <a:lnTo>
                  <a:pt x="40703" y="1140241"/>
                </a:lnTo>
                <a:lnTo>
                  <a:pt x="284923" y="1140241"/>
                </a:lnTo>
                <a:lnTo>
                  <a:pt x="284923" y="40703"/>
                </a:lnTo>
                <a:lnTo>
                  <a:pt x="40703" y="40703"/>
                </a:ln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28" name="Frame 27"/>
          <p:cNvSpPr>
            <a:spLocks/>
          </p:cNvSpPr>
          <p:nvPr/>
        </p:nvSpPr>
        <p:spPr bwMode="auto">
          <a:xfrm>
            <a:off x="5538788" y="3359150"/>
            <a:ext cx="382587" cy="1181100"/>
          </a:xfrm>
          <a:custGeom>
            <a:avLst/>
            <a:gdLst>
              <a:gd name="T0" fmla="*/ 0 w 382611"/>
              <a:gd name="T1" fmla="*/ 0 h 1180944"/>
              <a:gd name="T2" fmla="*/ 382587 w 382611"/>
              <a:gd name="T3" fmla="*/ 0 h 1180944"/>
              <a:gd name="T4" fmla="*/ 382587 w 382611"/>
              <a:gd name="T5" fmla="*/ 1181100 h 1180944"/>
              <a:gd name="T6" fmla="*/ 0 w 382611"/>
              <a:gd name="T7" fmla="*/ 1181100 h 1180944"/>
              <a:gd name="T8" fmla="*/ 0 w 382611"/>
              <a:gd name="T9" fmla="*/ 0 h 1180944"/>
              <a:gd name="T10" fmla="*/ 47823 w 382611"/>
              <a:gd name="T11" fmla="*/ 47832 h 1180944"/>
              <a:gd name="T12" fmla="*/ 47823 w 382611"/>
              <a:gd name="T13" fmla="*/ 1133268 h 1180944"/>
              <a:gd name="T14" fmla="*/ 334764 w 382611"/>
              <a:gd name="T15" fmla="*/ 1133268 h 1180944"/>
              <a:gd name="T16" fmla="*/ 334764 w 382611"/>
              <a:gd name="T17" fmla="*/ 47832 h 1180944"/>
              <a:gd name="T18" fmla="*/ 47823 w 382611"/>
              <a:gd name="T19" fmla="*/ 47832 h 1180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2611" h="1180944">
                <a:moveTo>
                  <a:pt x="0" y="0"/>
                </a:moveTo>
                <a:lnTo>
                  <a:pt x="382611" y="0"/>
                </a:lnTo>
                <a:lnTo>
                  <a:pt x="382611" y="1180944"/>
                </a:lnTo>
                <a:lnTo>
                  <a:pt x="0" y="1180944"/>
                </a:lnTo>
                <a:lnTo>
                  <a:pt x="0" y="0"/>
                </a:lnTo>
                <a:close/>
                <a:moveTo>
                  <a:pt x="47826" y="47826"/>
                </a:moveTo>
                <a:lnTo>
                  <a:pt x="47826" y="1133118"/>
                </a:lnTo>
                <a:lnTo>
                  <a:pt x="334785" y="1133118"/>
                </a:lnTo>
                <a:lnTo>
                  <a:pt x="334785" y="47826"/>
                </a:lnTo>
                <a:lnTo>
                  <a:pt x="47826" y="47826"/>
                </a:ln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grpSp>
        <p:nvGrpSpPr>
          <p:cNvPr id="24589" name="Agrupar 6"/>
          <p:cNvGrpSpPr>
            <a:grpSpLocks/>
          </p:cNvGrpSpPr>
          <p:nvPr/>
        </p:nvGrpSpPr>
        <p:grpSpPr bwMode="auto">
          <a:xfrm>
            <a:off x="115888" y="854075"/>
            <a:ext cx="8912225" cy="6129338"/>
            <a:chOff x="116505" y="854667"/>
            <a:chExt cx="8910990" cy="6128271"/>
          </a:xfrm>
        </p:grpSpPr>
        <p:grpSp>
          <p:nvGrpSpPr>
            <p:cNvPr id="24592" name="Agrupar 4"/>
            <p:cNvGrpSpPr>
              <a:grpSpLocks/>
            </p:cNvGrpSpPr>
            <p:nvPr/>
          </p:nvGrpSpPr>
          <p:grpSpPr bwMode="auto">
            <a:xfrm>
              <a:off x="8442430" y="854667"/>
              <a:ext cx="538414" cy="561595"/>
              <a:chOff x="8127395" y="1394727"/>
              <a:chExt cx="538414" cy="561595"/>
            </a:xfrm>
          </p:grpSpPr>
          <p:sp>
            <p:nvSpPr>
              <p:cNvPr id="3" name="Botón de acción: Personalizar 2">
                <a:hlinkClick r:id="" action="ppaction://hlinkshowjump?jump=previousslide" highlightClick="1"/>
              </p:cNvPr>
              <p:cNvSpPr>
                <a:spLocks noChangeAspect="1"/>
              </p:cNvSpPr>
              <p:nvPr/>
            </p:nvSpPr>
            <p:spPr bwMode="auto">
              <a:xfrm>
                <a:off x="8126753" y="1418536"/>
                <a:ext cx="539675" cy="538068"/>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4" name="CuadroTexto 3">
                <a:hlinkClick r:id="rId10" action="ppaction://hlinksldjump"/>
              </p:cNvPr>
              <p:cNvSpPr txBox="1">
                <a:spLocks noChangeAspect="1"/>
              </p:cNvSpPr>
              <p:nvPr/>
            </p:nvSpPr>
            <p:spPr>
              <a:xfrm>
                <a:off x="8169610" y="1394727"/>
                <a:ext cx="376185" cy="539656"/>
              </a:xfrm>
              <a:prstGeom prst="rect">
                <a:avLst/>
              </a:prstGeom>
              <a:noFill/>
            </p:spPr>
            <p:txBody>
              <a:bodyPr>
                <a:spAutoFit/>
              </a:bodyPr>
              <a:lstStyle/>
              <a:p>
                <a:pPr>
                  <a:defRPr/>
                </a:pPr>
                <a:r>
                  <a:rPr lang="es-ES" sz="3200" b="1" dirty="0">
                    <a:solidFill>
                      <a:schemeClr val="accent1">
                        <a:lumMod val="65000"/>
                      </a:schemeClr>
                    </a:solidFill>
                    <a:latin typeface="Arial" charset="0"/>
                    <a:ea typeface="MS PGothic" charset="0"/>
                    <a:cs typeface="MS PGothic" charset="0"/>
                  </a:rPr>
                  <a:t>X</a:t>
                </a:r>
              </a:p>
            </p:txBody>
          </p:sp>
        </p:grpSp>
        <p:sp>
          <p:nvSpPr>
            <p:cNvPr id="6" name="Rectángulo 5"/>
            <p:cNvSpPr/>
            <p:nvPr/>
          </p:nvSpPr>
          <p:spPr>
            <a:xfrm>
              <a:off x="116505" y="862604"/>
              <a:ext cx="8910990" cy="6120334"/>
            </a:xfrm>
            <a:prstGeom prst="rect">
              <a:avLst/>
            </a:prstGeom>
            <a:noFill/>
            <a:ln w="2540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sp>
        <p:nvSpPr>
          <p:cNvPr id="24" name="Rectángulo 23">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4591" name="CuadroTexto 7"/>
          <p:cNvSpPr txBox="1">
            <a:spLocks noChangeArrowheads="1"/>
          </p:cNvSpPr>
          <p:nvPr/>
        </p:nvSpPr>
        <p:spPr bwMode="auto">
          <a:xfrm>
            <a:off x="431800" y="1035050"/>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b="1"/>
              <a:t>Methods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8" y="144463"/>
            <a:ext cx="6686550" cy="696912"/>
          </a:xfrm>
        </p:spPr>
        <p:txBody>
          <a:bodyPr/>
          <a:lstStyle/>
          <a:p>
            <a:pPr>
              <a:defRPr/>
            </a:pPr>
            <a:r>
              <a:rPr lang="en-US" altLang="en-US" sz="2400" b="1" dirty="0">
                <a:solidFill>
                  <a:srgbClr val="FFFFFF"/>
                </a:solidFill>
              </a:rPr>
              <a:t>Before and after improving wind speed skill</a:t>
            </a:r>
            <a:endParaRPr lang="en-US" sz="2400" dirty="0">
              <a:solidFill>
                <a:srgbClr val="FFFFFF"/>
              </a:solidFill>
            </a:endParaRPr>
          </a:p>
        </p:txBody>
      </p:sp>
      <p:sp>
        <p:nvSpPr>
          <p:cNvPr id="28" name="TextBox 27"/>
          <p:cNvSpPr txBox="1"/>
          <p:nvPr/>
        </p:nvSpPr>
        <p:spPr bwMode="auto">
          <a:xfrm>
            <a:off x="258763" y="4500563"/>
            <a:ext cx="3916362" cy="738187"/>
          </a:xfrm>
          <a:prstGeom prst="rect">
            <a:avLst/>
          </a:prstGeom>
          <a:noFill/>
        </p:spPr>
        <p:txBody>
          <a:bodyPr>
            <a:spAutoFit/>
          </a:bodyPr>
          <a:lstStyle/>
          <a:p>
            <a:pPr fontAlgn="auto">
              <a:spcBef>
                <a:spcPts val="0"/>
              </a:spcBef>
              <a:spcAft>
                <a:spcPts val="0"/>
              </a:spcAft>
              <a:defRPr/>
            </a:pPr>
            <a:r>
              <a:rPr lang="en-US" sz="1400" b="1" kern="0" dirty="0">
                <a:solidFill>
                  <a:srgbClr val="0070C0"/>
                </a:solidFill>
                <a:latin typeface="Arial"/>
                <a:cs typeface="Arial"/>
                <a:sym typeface="Arial"/>
              </a:rPr>
              <a:t>10m wind speeds for DJF season obtained from ECMWF S4 seasonal predictions started on 1</a:t>
            </a:r>
            <a:r>
              <a:rPr lang="en-US" sz="1400" b="1" kern="0" baseline="30000" dirty="0">
                <a:solidFill>
                  <a:srgbClr val="0070C0"/>
                </a:solidFill>
                <a:latin typeface="Arial"/>
                <a:cs typeface="Arial"/>
                <a:sym typeface="Arial"/>
              </a:rPr>
              <a:t>st</a:t>
            </a:r>
            <a:r>
              <a:rPr lang="en-US" sz="1400" b="1" kern="0" dirty="0">
                <a:solidFill>
                  <a:srgbClr val="0070C0"/>
                </a:solidFill>
                <a:latin typeface="Arial"/>
                <a:cs typeface="Arial"/>
                <a:sym typeface="Arial"/>
              </a:rPr>
              <a:t> August</a:t>
            </a:r>
          </a:p>
        </p:txBody>
      </p:sp>
      <p:cxnSp>
        <p:nvCxnSpPr>
          <p:cNvPr id="17" name="Straight Connector 16"/>
          <p:cNvCxnSpPr/>
          <p:nvPr/>
        </p:nvCxnSpPr>
        <p:spPr bwMode="auto">
          <a:xfrm>
            <a:off x="4572000" y="1195388"/>
            <a:ext cx="0" cy="4070350"/>
          </a:xfrm>
          <a:prstGeom prst="line">
            <a:avLst/>
          </a:prstGeom>
          <a:ln w="508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605" name="CuadroTexto 4"/>
          <p:cNvSpPr txBox="1">
            <a:spLocks noChangeArrowheads="1"/>
          </p:cNvSpPr>
          <p:nvPr/>
        </p:nvSpPr>
        <p:spPr bwMode="auto">
          <a:xfrm>
            <a:off x="1676400" y="1192213"/>
            <a:ext cx="1230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b="1">
                <a:solidFill>
                  <a:srgbClr val="0070C0"/>
                </a:solidFill>
              </a:rPr>
              <a:t>Before</a:t>
            </a:r>
          </a:p>
        </p:txBody>
      </p:sp>
      <p:grpSp>
        <p:nvGrpSpPr>
          <p:cNvPr id="25606" name="Agrupar 7"/>
          <p:cNvGrpSpPr>
            <a:grpSpLocks/>
          </p:cNvGrpSpPr>
          <p:nvPr/>
        </p:nvGrpSpPr>
        <p:grpSpPr bwMode="auto">
          <a:xfrm>
            <a:off x="-19050" y="1889125"/>
            <a:ext cx="4568825" cy="2628900"/>
            <a:chOff x="145967" y="2755906"/>
            <a:chExt cx="4568786" cy="2627987"/>
          </a:xfrm>
        </p:grpSpPr>
        <p:pic>
          <p:nvPicPr>
            <p:cNvPr id="25620"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967" y="2755906"/>
              <a:ext cx="4568786" cy="262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13"/>
            <p:cNvSpPr/>
            <p:nvPr/>
          </p:nvSpPr>
          <p:spPr bwMode="auto">
            <a:xfrm>
              <a:off x="792074" y="3195491"/>
              <a:ext cx="963604" cy="4046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a:solidFill>
                  <a:srgbClr val="004990"/>
                </a:solidFill>
                <a:sym typeface="Arial"/>
              </a:endParaRPr>
            </a:p>
          </p:txBody>
        </p:sp>
      </p:grpSp>
      <p:grpSp>
        <p:nvGrpSpPr>
          <p:cNvPr id="25607" name="Agrupar 8"/>
          <p:cNvGrpSpPr>
            <a:grpSpLocks/>
          </p:cNvGrpSpPr>
          <p:nvPr/>
        </p:nvGrpSpPr>
        <p:grpSpPr bwMode="auto">
          <a:xfrm>
            <a:off x="4662488" y="1889125"/>
            <a:ext cx="4570412" cy="2628900"/>
            <a:chOff x="4662010" y="2744877"/>
            <a:chExt cx="4570825" cy="2627987"/>
          </a:xfrm>
        </p:grpSpPr>
        <p:pic>
          <p:nvPicPr>
            <p:cNvPr id="25618"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2010" y="2744877"/>
              <a:ext cx="4570825" cy="262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13"/>
            <p:cNvSpPr/>
            <p:nvPr/>
          </p:nvSpPr>
          <p:spPr bwMode="auto">
            <a:xfrm>
              <a:off x="5319294" y="3195570"/>
              <a:ext cx="962112" cy="404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a:solidFill>
                  <a:srgbClr val="004990"/>
                </a:solidFill>
                <a:sym typeface="Arial"/>
              </a:endParaRPr>
            </a:p>
          </p:txBody>
        </p:sp>
      </p:grpSp>
      <p:sp>
        <p:nvSpPr>
          <p:cNvPr id="25608" name="CuadroTexto 39"/>
          <p:cNvSpPr txBox="1">
            <a:spLocks noChangeArrowheads="1"/>
          </p:cNvSpPr>
          <p:nvPr/>
        </p:nvSpPr>
        <p:spPr bwMode="auto">
          <a:xfrm>
            <a:off x="6313488" y="1192213"/>
            <a:ext cx="1079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b="1">
                <a:solidFill>
                  <a:srgbClr val="0070C0"/>
                </a:solidFill>
              </a:rPr>
              <a:t>After</a:t>
            </a:r>
          </a:p>
        </p:txBody>
      </p:sp>
      <p:sp>
        <p:nvSpPr>
          <p:cNvPr id="25609" name="TextBox 27"/>
          <p:cNvSpPr txBox="1">
            <a:spLocks noChangeArrowheads="1"/>
          </p:cNvSpPr>
          <p:nvPr/>
        </p:nvSpPr>
        <p:spPr bwMode="auto">
          <a:xfrm>
            <a:off x="4760913" y="4500563"/>
            <a:ext cx="41846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400" b="1">
                <a:solidFill>
                  <a:srgbClr val="0070C0"/>
                </a:solidFill>
                <a:cs typeface="Arial" pitchFamily="34" charset="0"/>
                <a:sym typeface="Arial" pitchFamily="34" charset="0"/>
              </a:rPr>
              <a:t>10m wind speeds for DJF season obtained from El Niño 3.4 index predicted with ECMWF S4 forecast system. Start date 1</a:t>
            </a:r>
            <a:r>
              <a:rPr lang="en-US" altLang="en-US" sz="1400" b="1" baseline="30000">
                <a:solidFill>
                  <a:srgbClr val="0070C0"/>
                </a:solidFill>
                <a:cs typeface="Arial" pitchFamily="34" charset="0"/>
                <a:sym typeface="Arial" pitchFamily="34" charset="0"/>
              </a:rPr>
              <a:t>st</a:t>
            </a:r>
            <a:r>
              <a:rPr lang="en-US" altLang="en-US" sz="1400" b="1">
                <a:solidFill>
                  <a:srgbClr val="0070C0"/>
                </a:solidFill>
                <a:cs typeface="Arial" pitchFamily="34" charset="0"/>
                <a:sym typeface="Arial" pitchFamily="34" charset="0"/>
              </a:rPr>
              <a:t> August</a:t>
            </a:r>
          </a:p>
        </p:txBody>
      </p:sp>
      <p:sp>
        <p:nvSpPr>
          <p:cNvPr id="25610" name="CuadroTexto 41"/>
          <p:cNvSpPr txBox="1">
            <a:spLocks noChangeArrowheads="1"/>
          </p:cNvSpPr>
          <p:nvPr/>
        </p:nvSpPr>
        <p:spPr bwMode="auto">
          <a:xfrm>
            <a:off x="1557338" y="5535613"/>
            <a:ext cx="575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sz="2000" b="1" i="1">
                <a:solidFill>
                  <a:srgbClr val="FF0000"/>
                </a:solidFill>
              </a:rPr>
              <a:t>Improvement of wind speed skill over Canada</a:t>
            </a:r>
          </a:p>
        </p:txBody>
      </p:sp>
      <p:sp>
        <p:nvSpPr>
          <p:cNvPr id="20" name="Botón de acción: Hacia atrás o Anterior 19">
            <a:hlinkClick r:id="rId5" action="ppaction://hlinksldjump" highlightClick="1"/>
          </p:cNvPr>
          <p:cNvSpPr>
            <a:spLocks noChangeAspect="1"/>
          </p:cNvSpPr>
          <p:nvPr/>
        </p:nvSpPr>
        <p:spPr bwMode="auto">
          <a:xfrm>
            <a:off x="115888" y="6423025"/>
            <a:ext cx="433387" cy="431800"/>
          </a:xfrm>
          <a:prstGeom prst="actionButtonBackPrevious">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22" name="Rectángulo 21">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3" name="Botón de acción: Hacia delante o Siguiente 22">
            <a:hlinkClick r:id="" action="ppaction://hlinkshowjump?jump=nextslide" highlightClick="1"/>
          </p:cNvPr>
          <p:cNvSpPr>
            <a:spLocks noChangeAspect="1"/>
          </p:cNvSpPr>
          <p:nvPr/>
        </p:nvSpPr>
        <p:spPr bwMode="auto">
          <a:xfrm>
            <a:off x="8551863" y="6454775"/>
            <a:ext cx="430212" cy="430213"/>
          </a:xfrm>
          <a:prstGeom prst="actionButtonForwardNex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32" name="Botón de acción: Inicio 31">
            <a:hlinkClick r:id="rId6"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25615" name="Agrupar 32"/>
          <p:cNvGrpSpPr>
            <a:grpSpLocks noChangeAspect="1"/>
          </p:cNvGrpSpPr>
          <p:nvPr/>
        </p:nvGrpSpPr>
        <p:grpSpPr bwMode="auto">
          <a:xfrm>
            <a:off x="611188" y="919163"/>
            <a:ext cx="430212" cy="430212"/>
            <a:chOff x="836586" y="1079693"/>
            <a:chExt cx="502414" cy="502414"/>
          </a:xfrm>
        </p:grpSpPr>
        <p:sp>
          <p:nvSpPr>
            <p:cNvPr id="34" name="Botón de acción: Personalizar 33">
              <a:hlinkClick r:id="rId7"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35" name="Flecha a la derecha con bandas 34">
              <a:hlinkClick r:id="rId7"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8" y="144463"/>
            <a:ext cx="6686550" cy="696912"/>
          </a:xfrm>
        </p:spPr>
        <p:txBody>
          <a:bodyPr/>
          <a:lstStyle/>
          <a:p>
            <a:pPr>
              <a:defRPr/>
            </a:pPr>
            <a:r>
              <a:rPr lang="en-US" altLang="en-US" sz="2400" dirty="0">
                <a:cs typeface="Arial" pitchFamily="34" charset="0"/>
                <a:sym typeface="Arial" pitchFamily="34" charset="0"/>
              </a:rPr>
              <a:t>Why </a:t>
            </a:r>
            <a:r>
              <a:rPr lang="en-US" altLang="en-US" sz="2400" dirty="0" smtClean="0">
                <a:cs typeface="Arial" pitchFamily="34" charset="0"/>
                <a:sym typeface="Arial" pitchFamily="34" charset="0"/>
              </a:rPr>
              <a:t>does wind </a:t>
            </a:r>
            <a:r>
              <a:rPr lang="en-US" altLang="en-US" sz="2400" dirty="0">
                <a:cs typeface="Arial" pitchFamily="34" charset="0"/>
                <a:sym typeface="Arial" pitchFamily="34" charset="0"/>
              </a:rPr>
              <a:t>speed skill </a:t>
            </a:r>
            <a:r>
              <a:rPr lang="en-US" altLang="en-US" sz="2400" dirty="0" smtClean="0">
                <a:cs typeface="Arial" pitchFamily="34" charset="0"/>
                <a:sym typeface="Arial" pitchFamily="34" charset="0"/>
              </a:rPr>
              <a:t>improve?</a:t>
            </a:r>
            <a:endParaRPr lang="en-US" sz="2400" dirty="0"/>
          </a:p>
        </p:txBody>
      </p:sp>
      <p:sp>
        <p:nvSpPr>
          <p:cNvPr id="20" name="Rectángulo 19">
            <a:hlinkClick r:id="" action="ppaction://hlinkshowjump?jump=lastslide"/>
          </p:cNvPr>
          <p:cNvSpPr/>
          <p:nvPr/>
        </p:nvSpPr>
        <p:spPr>
          <a:xfrm>
            <a:off x="6686550" y="88900"/>
            <a:ext cx="2341563" cy="6762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nvGrpSpPr>
          <p:cNvPr id="26628" name="Group 6"/>
          <p:cNvGrpSpPr>
            <a:grpSpLocks/>
          </p:cNvGrpSpPr>
          <p:nvPr/>
        </p:nvGrpSpPr>
        <p:grpSpPr bwMode="auto">
          <a:xfrm>
            <a:off x="0" y="1414463"/>
            <a:ext cx="9232900" cy="5381625"/>
            <a:chOff x="0" y="1414463"/>
            <a:chExt cx="9232900" cy="5381625"/>
          </a:xfrm>
        </p:grpSpPr>
        <p:cxnSp>
          <p:nvCxnSpPr>
            <p:cNvPr id="17" name="Straight Connector 16"/>
            <p:cNvCxnSpPr/>
            <p:nvPr/>
          </p:nvCxnSpPr>
          <p:spPr bwMode="auto">
            <a:xfrm>
              <a:off x="4527550" y="2495550"/>
              <a:ext cx="0" cy="3375025"/>
            </a:xfrm>
            <a:prstGeom prst="line">
              <a:avLst/>
            </a:prstGeom>
            <a:ln w="508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6635" name="Group 5"/>
            <p:cNvGrpSpPr>
              <a:grpSpLocks/>
            </p:cNvGrpSpPr>
            <p:nvPr/>
          </p:nvGrpSpPr>
          <p:grpSpPr bwMode="auto">
            <a:xfrm>
              <a:off x="12700" y="2543175"/>
              <a:ext cx="4505325" cy="3009900"/>
              <a:chOff x="12700" y="2543175"/>
              <a:chExt cx="4505325" cy="3009900"/>
            </a:xfrm>
          </p:grpSpPr>
          <p:sp>
            <p:nvSpPr>
              <p:cNvPr id="35844" name="CuadroTexto 4"/>
              <p:cNvSpPr txBox="1">
                <a:spLocks noChangeArrowheads="1"/>
              </p:cNvSpPr>
              <p:nvPr/>
            </p:nvSpPr>
            <p:spPr bwMode="auto">
              <a:xfrm>
                <a:off x="1477963" y="2543175"/>
                <a:ext cx="157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s-ES" altLang="en-US" sz="1600" b="1" dirty="0" smtClean="0">
                    <a:solidFill>
                      <a:schemeClr val="tx2">
                        <a:lumMod val="40000"/>
                        <a:lumOff val="60000"/>
                      </a:schemeClr>
                    </a:solidFill>
                  </a:rPr>
                  <a:t>ERA-</a:t>
                </a:r>
                <a:r>
                  <a:rPr lang="es-ES" altLang="en-US" sz="1600" b="1" dirty="0" err="1" smtClean="0">
                    <a:solidFill>
                      <a:schemeClr val="tx2">
                        <a:lumMod val="40000"/>
                        <a:lumOff val="60000"/>
                      </a:schemeClr>
                    </a:solidFill>
                  </a:rPr>
                  <a:t>Interim</a:t>
                </a:r>
                <a:endParaRPr lang="es-ES" altLang="en-US" sz="1600" b="1" dirty="0" smtClean="0">
                  <a:solidFill>
                    <a:schemeClr val="tx2">
                      <a:lumMod val="40000"/>
                      <a:lumOff val="60000"/>
                    </a:schemeClr>
                  </a:solidFill>
                </a:endParaRPr>
              </a:p>
            </p:txBody>
          </p:sp>
          <p:pic>
            <p:nvPicPr>
              <p:cNvPr id="26645"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2924175"/>
                <a:ext cx="45053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13"/>
              <p:cNvSpPr/>
              <p:nvPr/>
            </p:nvSpPr>
            <p:spPr bwMode="auto">
              <a:xfrm>
                <a:off x="627063" y="3375025"/>
                <a:ext cx="963612" cy="404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a:solidFill>
                    <a:srgbClr val="004990"/>
                  </a:solidFill>
                  <a:sym typeface="Arial"/>
                </a:endParaRPr>
              </a:p>
            </p:txBody>
          </p:sp>
        </p:grpSp>
        <p:grpSp>
          <p:nvGrpSpPr>
            <p:cNvPr id="26636" name="Group 4"/>
            <p:cNvGrpSpPr>
              <a:grpSpLocks/>
            </p:cNvGrpSpPr>
            <p:nvPr/>
          </p:nvGrpSpPr>
          <p:grpSpPr bwMode="auto">
            <a:xfrm>
              <a:off x="4662488" y="2520950"/>
              <a:ext cx="4570412" cy="2940050"/>
              <a:chOff x="4662488" y="2520950"/>
              <a:chExt cx="4570412" cy="2940050"/>
            </a:xfrm>
          </p:grpSpPr>
          <p:pic>
            <p:nvPicPr>
              <p:cNvPr id="26641"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2488" y="2924175"/>
                <a:ext cx="4570412"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13"/>
              <p:cNvSpPr/>
              <p:nvPr/>
            </p:nvSpPr>
            <p:spPr bwMode="auto">
              <a:xfrm>
                <a:off x="5292725" y="3465513"/>
                <a:ext cx="962025" cy="404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kern="0">
                  <a:solidFill>
                    <a:srgbClr val="004990"/>
                  </a:solidFill>
                  <a:sym typeface="Arial"/>
                </a:endParaRPr>
              </a:p>
            </p:txBody>
          </p:sp>
          <p:sp>
            <p:nvSpPr>
              <p:cNvPr id="26643" name="CuadroTexto 39"/>
              <p:cNvSpPr txBox="1">
                <a:spLocks noChangeArrowheads="1"/>
              </p:cNvSpPr>
              <p:nvPr/>
            </p:nvSpPr>
            <p:spPr bwMode="auto">
              <a:xfrm>
                <a:off x="6249988" y="2520950"/>
                <a:ext cx="1395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sz="1600" b="1">
                    <a:solidFill>
                      <a:srgbClr val="6DB7FF"/>
                    </a:solidFill>
                  </a:rPr>
                  <a:t>ECMWF S4</a:t>
                </a:r>
              </a:p>
            </p:txBody>
          </p:sp>
        </p:grpSp>
        <p:sp>
          <p:nvSpPr>
            <p:cNvPr id="26637" name="CuadroTexto 41"/>
            <p:cNvSpPr txBox="1">
              <a:spLocks noChangeArrowheads="1"/>
            </p:cNvSpPr>
            <p:nvPr/>
          </p:nvSpPr>
          <p:spPr bwMode="auto">
            <a:xfrm>
              <a:off x="431800" y="5872163"/>
              <a:ext cx="8513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s-ES" altLang="en-US" sz="1800" b="1" i="1">
                  <a:solidFill>
                    <a:srgbClr val="FF0000"/>
                  </a:solidFill>
                </a:rPr>
                <a:t>The method for improving wind speed skill uses the observed impact of El </a:t>
              </a:r>
              <a:r>
                <a:rPr lang="en-US" altLang="en-US" sz="1800" b="1" i="1">
                  <a:solidFill>
                    <a:srgbClr val="FF0000"/>
                  </a:solidFill>
                </a:rPr>
                <a:t>Niño on wind speed whereas the ECMWF S4 is not able to reproduce it correctly over some areas such as Canada</a:t>
              </a:r>
              <a:endParaRPr lang="es-ES" altLang="en-US" sz="2000" b="1" i="1">
                <a:solidFill>
                  <a:srgbClr val="FF0000"/>
                </a:solidFill>
              </a:endParaRPr>
            </a:p>
          </p:txBody>
        </p:sp>
        <p:grpSp>
          <p:nvGrpSpPr>
            <p:cNvPr id="26638" name="Group 2"/>
            <p:cNvGrpSpPr>
              <a:grpSpLocks/>
            </p:cNvGrpSpPr>
            <p:nvPr/>
          </p:nvGrpSpPr>
          <p:grpSpPr bwMode="auto">
            <a:xfrm>
              <a:off x="0" y="1414463"/>
              <a:ext cx="9144000" cy="1039812"/>
              <a:chOff x="0" y="1414463"/>
              <a:chExt cx="9144000" cy="1039812"/>
            </a:xfrm>
          </p:grpSpPr>
          <p:sp>
            <p:nvSpPr>
              <p:cNvPr id="26639" name="TextBox 27"/>
              <p:cNvSpPr txBox="1">
                <a:spLocks noChangeArrowheads="1"/>
              </p:cNvSpPr>
              <p:nvPr/>
            </p:nvSpPr>
            <p:spPr bwMode="auto">
              <a:xfrm>
                <a:off x="0" y="141446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sz="2000" b="1">
                    <a:solidFill>
                      <a:srgbClr val="0070C0"/>
                    </a:solidFill>
                    <a:cs typeface="Arial" pitchFamily="34" charset="0"/>
                    <a:sym typeface="Arial" pitchFamily="34" charset="0"/>
                  </a:rPr>
                  <a:t>The impact of El Niño 3.4 index on 10m wind speeds for DJF season over the period 1981-2015 is different from observations (ERA-Interim) and predictions (ECMWFS4) over Canada</a:t>
                </a:r>
              </a:p>
            </p:txBody>
          </p:sp>
          <p:sp>
            <p:nvSpPr>
              <p:cNvPr id="23" name="Oval 13"/>
              <p:cNvSpPr/>
              <p:nvPr/>
            </p:nvSpPr>
            <p:spPr bwMode="auto">
              <a:xfrm>
                <a:off x="5832475" y="2049463"/>
                <a:ext cx="1047750" cy="404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kern="0" dirty="0">
                    <a:solidFill>
                      <a:srgbClr val="004990"/>
                    </a:solidFill>
                    <a:sym typeface="Arial"/>
                  </a:rPr>
                  <a:t> </a:t>
                </a:r>
              </a:p>
            </p:txBody>
          </p:sp>
        </p:grpSp>
      </p:grpSp>
      <p:sp>
        <p:nvSpPr>
          <p:cNvPr id="24" name="Botón de acción: Hacia atrás o Anterior 23">
            <a:hlinkClick r:id="" action="ppaction://hlinkshowjump?jump=previousslide" highlightClick="1"/>
          </p:cNvPr>
          <p:cNvSpPr>
            <a:spLocks noChangeAspect="1"/>
          </p:cNvSpPr>
          <p:nvPr/>
        </p:nvSpPr>
        <p:spPr bwMode="auto">
          <a:xfrm>
            <a:off x="134938" y="6435725"/>
            <a:ext cx="431800" cy="431800"/>
          </a:xfrm>
          <a:prstGeom prst="actionButtonBackPrevious">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29" name="Botón de acción: Inicio 28">
            <a:hlinkClick r:id="rId5" action="ppaction://hlinksldjump" highlightClick="1"/>
          </p:cNvPr>
          <p:cNvSpPr>
            <a:spLocks noChangeAspect="1"/>
          </p:cNvSpPr>
          <p:nvPr/>
        </p:nvSpPr>
        <p:spPr bwMode="auto">
          <a:xfrm>
            <a:off x="71438" y="917575"/>
            <a:ext cx="431800" cy="431800"/>
          </a:xfrm>
          <a:prstGeom prst="actionButtonHome">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grpSp>
        <p:nvGrpSpPr>
          <p:cNvPr id="26631" name="Agrupar 31"/>
          <p:cNvGrpSpPr>
            <a:grpSpLocks noChangeAspect="1"/>
          </p:cNvGrpSpPr>
          <p:nvPr/>
        </p:nvGrpSpPr>
        <p:grpSpPr bwMode="auto">
          <a:xfrm>
            <a:off x="611188" y="919163"/>
            <a:ext cx="430212" cy="430212"/>
            <a:chOff x="836586" y="1079693"/>
            <a:chExt cx="502414" cy="502414"/>
          </a:xfrm>
        </p:grpSpPr>
        <p:sp>
          <p:nvSpPr>
            <p:cNvPr id="33" name="Botón de acción: Personalizar 32">
              <a:hlinkClick r:id="rId6" action="ppaction://hlinksldjump" highlightClick="1"/>
            </p:cNvPr>
            <p:cNvSpPr>
              <a:spLocks noChangeAspect="1"/>
            </p:cNvSpPr>
            <p:nvPr/>
          </p:nvSpPr>
          <p:spPr bwMode="auto">
            <a:xfrm>
              <a:off x="836586" y="1079693"/>
              <a:ext cx="502414" cy="502414"/>
            </a:xfrm>
            <a:prstGeom prst="actionButtonBlank">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p>
              <a:pPr algn="ctr">
                <a:defRPr/>
              </a:pPr>
              <a:endParaRPr lang="es-ES">
                <a:solidFill>
                  <a:schemeClr val="lt1"/>
                </a:solidFill>
                <a:latin typeface="+mn-lt"/>
                <a:ea typeface="+mn-ea"/>
              </a:endParaRPr>
            </a:p>
          </p:txBody>
        </p:sp>
        <p:sp>
          <p:nvSpPr>
            <p:cNvPr id="34" name="Flecha a la derecha con bandas 33">
              <a:hlinkClick r:id="rId6" action="ppaction://hlinksldjump"/>
            </p:cNvPr>
            <p:cNvSpPr>
              <a:spLocks/>
            </p:cNvSpPr>
            <p:nvPr/>
          </p:nvSpPr>
          <p:spPr bwMode="auto">
            <a:xfrm rot="10800000">
              <a:off x="907035" y="1150142"/>
              <a:ext cx="361515" cy="361515"/>
            </a:xfrm>
            <a:custGeom>
              <a:avLst/>
              <a:gdLst>
                <a:gd name="T0" fmla="*/ 0 w 360040"/>
                <a:gd name="T1" fmla="*/ 90010 h 360040"/>
                <a:gd name="T2" fmla="*/ 11251 w 360040"/>
                <a:gd name="T3" fmla="*/ 90010 h 360040"/>
                <a:gd name="T4" fmla="*/ 11251 w 360040"/>
                <a:gd name="T5" fmla="*/ 270030 h 360040"/>
                <a:gd name="T6" fmla="*/ 0 w 360040"/>
                <a:gd name="T7" fmla="*/ 270030 h 360040"/>
                <a:gd name="T8" fmla="*/ 0 w 360040"/>
                <a:gd name="T9" fmla="*/ 90010 h 360040"/>
                <a:gd name="T10" fmla="*/ 22503 w 360040"/>
                <a:gd name="T11" fmla="*/ 90010 h 360040"/>
                <a:gd name="T12" fmla="*/ 45005 w 360040"/>
                <a:gd name="T13" fmla="*/ 90010 h 360040"/>
                <a:gd name="T14" fmla="*/ 45005 w 360040"/>
                <a:gd name="T15" fmla="*/ 270030 h 360040"/>
                <a:gd name="T16" fmla="*/ 22503 w 360040"/>
                <a:gd name="T17" fmla="*/ 270030 h 360040"/>
                <a:gd name="T18" fmla="*/ 22503 w 360040"/>
                <a:gd name="T19" fmla="*/ 90010 h 360040"/>
                <a:gd name="T20" fmla="*/ 56256 w 360040"/>
                <a:gd name="T21" fmla="*/ 90010 h 360040"/>
                <a:gd name="T22" fmla="*/ 180020 w 360040"/>
                <a:gd name="T23" fmla="*/ 90010 h 360040"/>
                <a:gd name="T24" fmla="*/ 180020 w 360040"/>
                <a:gd name="T25" fmla="*/ 0 h 360040"/>
                <a:gd name="T26" fmla="*/ 360040 w 360040"/>
                <a:gd name="T27" fmla="*/ 180020 h 360040"/>
                <a:gd name="T28" fmla="*/ 180020 w 360040"/>
                <a:gd name="T29" fmla="*/ 360040 h 360040"/>
                <a:gd name="T30" fmla="*/ 180020 w 360040"/>
                <a:gd name="T31" fmla="*/ 270030 h 360040"/>
                <a:gd name="T32" fmla="*/ 56256 w 360040"/>
                <a:gd name="T33" fmla="*/ 270030 h 360040"/>
                <a:gd name="T34" fmla="*/ 56256 w 360040"/>
                <a:gd name="T35" fmla="*/ 90010 h 360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0040" h="360040">
                  <a:moveTo>
                    <a:pt x="0" y="90010"/>
                  </a:moveTo>
                  <a:lnTo>
                    <a:pt x="11251" y="90010"/>
                  </a:lnTo>
                  <a:lnTo>
                    <a:pt x="11251" y="270030"/>
                  </a:lnTo>
                  <a:lnTo>
                    <a:pt x="0" y="270030"/>
                  </a:lnTo>
                  <a:lnTo>
                    <a:pt x="0" y="90010"/>
                  </a:lnTo>
                  <a:close/>
                  <a:moveTo>
                    <a:pt x="22503" y="90010"/>
                  </a:moveTo>
                  <a:lnTo>
                    <a:pt x="45005" y="90010"/>
                  </a:lnTo>
                  <a:lnTo>
                    <a:pt x="45005" y="270030"/>
                  </a:lnTo>
                  <a:lnTo>
                    <a:pt x="22503" y="270030"/>
                  </a:lnTo>
                  <a:lnTo>
                    <a:pt x="22503" y="90010"/>
                  </a:lnTo>
                  <a:close/>
                  <a:moveTo>
                    <a:pt x="56256" y="90010"/>
                  </a:moveTo>
                  <a:lnTo>
                    <a:pt x="180020" y="90010"/>
                  </a:lnTo>
                  <a:lnTo>
                    <a:pt x="180020" y="0"/>
                  </a:lnTo>
                  <a:lnTo>
                    <a:pt x="360040" y="180020"/>
                  </a:lnTo>
                  <a:lnTo>
                    <a:pt x="180020" y="360040"/>
                  </a:lnTo>
                  <a:lnTo>
                    <a:pt x="180020" y="270030"/>
                  </a:lnTo>
                  <a:lnTo>
                    <a:pt x="56256" y="270030"/>
                  </a:lnTo>
                  <a:lnTo>
                    <a:pt x="56256" y="90010"/>
                  </a:lnTo>
                  <a:close/>
                </a:path>
              </a:pathLst>
            </a:custGeom>
            <a:solidFill>
              <a:srgbClr val="7F7F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Mantel_kickoff_MTerrado">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20050</TotalTime>
  <Words>972</Words>
  <Application>Microsoft Office PowerPoint</Application>
  <PresentationFormat>Custom</PresentationFormat>
  <Paragraphs>107</Paragraphs>
  <Slides>19</Slides>
  <Notes>14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6" baseType="lpstr">
      <vt:lpstr>Arial</vt:lpstr>
      <vt:lpstr>MS PGothic</vt:lpstr>
      <vt:lpstr>DejaVu Sans</vt:lpstr>
      <vt:lpstr>Calibri</vt:lpstr>
      <vt:lpstr>Office Theme</vt:lpstr>
      <vt:lpstr>Mantel_kickoff_MTerrado</vt:lpstr>
      <vt:lpstr>Equation</vt:lpstr>
      <vt:lpstr>CLIMATE SERVICES for wind energy</vt:lpstr>
      <vt:lpstr>CLIMATE SERVICES for wind energy</vt:lpstr>
      <vt:lpstr>Scientific user-driven research</vt:lpstr>
      <vt:lpstr>Specific user question: lack of wind speed skill</vt:lpstr>
      <vt:lpstr>How scientific research can help?</vt:lpstr>
      <vt:lpstr>Improving wind speed skill</vt:lpstr>
      <vt:lpstr>Improving wind speed skill</vt:lpstr>
      <vt:lpstr>Before and after improving wind speed skill</vt:lpstr>
      <vt:lpstr>Why does wind speed skill improve?</vt:lpstr>
      <vt:lpstr>Wind energy users</vt:lpstr>
      <vt:lpstr>Maintenance works</vt:lpstr>
      <vt:lpstr>Grid management</vt:lpstr>
      <vt:lpstr>Financial operations</vt:lpstr>
      <vt:lpstr>User engagement</vt:lpstr>
      <vt:lpstr>ARECS User Interface Platform</vt:lpstr>
      <vt:lpstr>RESILIENCE prototype</vt:lpstr>
      <vt:lpstr>Factsheets / Case studies</vt:lpstr>
      <vt:lpstr>Apps</vt:lpstr>
      <vt:lpstr>Thank you !  nube.gonzalez@bsc.es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lbermude</dc:creator>
  <cp:lastModifiedBy>Nube Gonzalez-Reviriego</cp:lastModifiedBy>
  <cp:revision>738</cp:revision>
  <dcterms:modified xsi:type="dcterms:W3CDTF">2017-04-25T14:09:17Z</dcterms:modified>
</cp:coreProperties>
</file>