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6"/>
  </p:notesMasterIdLst>
  <p:handoutMasterIdLst>
    <p:handoutMasterId r:id="rId17"/>
  </p:handoutMasterIdLst>
  <p:sldIdLst>
    <p:sldId id="256" r:id="rId2"/>
    <p:sldId id="288" r:id="rId3"/>
    <p:sldId id="292" r:id="rId4"/>
    <p:sldId id="276" r:id="rId5"/>
    <p:sldId id="259" r:id="rId6"/>
    <p:sldId id="293" r:id="rId7"/>
    <p:sldId id="296" r:id="rId8"/>
    <p:sldId id="278" r:id="rId9"/>
    <p:sldId id="280" r:id="rId10"/>
    <p:sldId id="290" r:id="rId11"/>
    <p:sldId id="266" r:id="rId12"/>
    <p:sldId id="297" r:id="rId13"/>
    <p:sldId id="294" r:id="rId14"/>
    <p:sldId id="270" r:id="rId15"/>
  </p:sldIdLst>
  <p:sldSz cx="9144000" cy="7019925"/>
  <p:notesSz cx="6797675" cy="987425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62149" autoAdjust="0"/>
  </p:normalViewPr>
  <p:slideViewPr>
    <p:cSldViewPr showGuides="1">
      <p:cViewPr>
        <p:scale>
          <a:sx n="66" d="100"/>
          <a:sy n="66" d="100"/>
        </p:scale>
        <p:origin x="-1934" y="-538"/>
      </p:cViewPr>
      <p:guideLst>
        <p:guide orient="horz" pos="302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2" d="100"/>
          <a:sy n="82" d="100"/>
        </p:scale>
        <p:origin x="-3132"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A0A9BCEE-F3F2-40D6-9262-B77CC4E3F90C}" type="datetimeFigureOut">
              <a:rPr lang="en-US"/>
              <a:pPr>
                <a:defRPr/>
              </a:pPr>
              <a:t>7/24/2015</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atin typeface="Arial" pitchFamily="34" charset="0"/>
                <a:ea typeface="+mn-ea"/>
                <a:cs typeface="DejaVu Sans" pitchFamily="34" charset="0"/>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3B26407-0ABD-4671-843E-14191986B6C8}" type="slidenum">
              <a:rPr lang="en-US"/>
              <a:pPr>
                <a:defRPr/>
              </a:pPr>
              <a:t>‹Nº›</a:t>
            </a:fld>
            <a:endParaRPr lang="en-US"/>
          </a:p>
        </p:txBody>
      </p:sp>
    </p:spTree>
    <p:extLst>
      <p:ext uri="{BB962C8B-B14F-4D97-AF65-F5344CB8AC3E}">
        <p14:creationId xmlns:p14="http://schemas.microsoft.com/office/powerpoint/2010/main" val="2859644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1B59BE26-975B-4675-9D8D-13DA8BE381EF}" type="datetimeFigureOut">
              <a:rPr lang="en-US"/>
              <a:pPr>
                <a:defRPr/>
              </a:pPr>
              <a:t>7/24/2015</a:t>
            </a:fld>
            <a:endParaRPr lang="en-US"/>
          </a:p>
        </p:txBody>
      </p:sp>
      <p:sp>
        <p:nvSpPr>
          <p:cNvPr id="4" name="Slide Image Placeholder 3"/>
          <p:cNvSpPr>
            <a:spLocks noGrp="1" noRot="1" noChangeAspect="1"/>
          </p:cNvSpPr>
          <p:nvPr>
            <p:ph type="sldImg" idx="2"/>
          </p:nvPr>
        </p:nvSpPr>
        <p:spPr>
          <a:xfrm>
            <a:off x="989013" y="741363"/>
            <a:ext cx="4819650" cy="37020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pitchFamily="34" charset="0"/>
                <a:ea typeface="+mn-ea"/>
                <a:cs typeface="DejaVu Sans" pitchFamily="34" charset="0"/>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18362591-CCD2-47AE-8FC1-4CDF21D53FB7}" type="slidenum">
              <a:rPr lang="en-US"/>
              <a:pPr>
                <a:defRPr/>
              </a:pPr>
              <a:t>‹Nº›</a:t>
            </a:fld>
            <a:endParaRPr lang="en-US"/>
          </a:p>
        </p:txBody>
      </p:sp>
    </p:spTree>
    <p:extLst>
      <p:ext uri="{BB962C8B-B14F-4D97-AF65-F5344CB8AC3E}">
        <p14:creationId xmlns:p14="http://schemas.microsoft.com/office/powerpoint/2010/main" val="2811952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smtClean="0">
                <a:ea typeface="ＭＳ Ｐゴシック" pitchFamily="34" charset="-128"/>
              </a:rPr>
              <a:t>Aquests models els podem aplicar a múltiples escales espaials, des de la més global fins a centrar-nos només en una ciutat.</a:t>
            </a:r>
            <a:endParaRPr lang="es-ES" altLang="es-ES" smtClean="0">
              <a:ea typeface="ＭＳ Ｐゴシック" pitchFamily="34" charset="-128"/>
            </a:endParaRPr>
          </a:p>
          <a:p>
            <a:endParaRPr lang="es-ES" altLang="es-ES" smtClean="0">
              <a:ea typeface="ＭＳ Ｐゴシック" pitchFamily="34" charset="-128"/>
            </a:endParaRPr>
          </a:p>
        </p:txBody>
      </p:sp>
      <p:sp>
        <p:nvSpPr>
          <p:cNvPr id="307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13EF9F8-BD07-4FD1-BFD3-5C92B62CD285}" type="slidenum">
              <a:rPr lang="en-US" altLang="es-ES" smtClean="0"/>
              <a:pPr eaLnBrk="1" hangingPunct="1"/>
              <a:t>3</a:t>
            </a:fld>
            <a:endParaRPr lang="en-US" alt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smtClean="0">
                <a:ea typeface="ＭＳ Ｐゴシック" pitchFamily="34" charset="-128"/>
              </a:rPr>
              <a:t>També podem treballar a totes les escales temporals. L’anàlisi diagnòstic d’esdeveniments passats, els pronòstics per als propers dies, les projeccions a molts anys vista i el terme mitg, les prediccions que van des de setmanes i mesos fins a dècades.</a:t>
            </a:r>
            <a:endParaRPr lang="es-ES" altLang="es-ES" smtClean="0">
              <a:ea typeface="ＭＳ Ｐゴシック" pitchFamily="34" charset="-128"/>
            </a:endParaRPr>
          </a:p>
          <a:p>
            <a:r>
              <a:rPr lang="ca-ES" altLang="es-ES" smtClean="0">
                <a:ea typeface="ＭＳ Ｐゴシック" pitchFamily="34" charset="-128"/>
              </a:rPr>
              <a:t>On som forts i el que ens fa destacar son dos casos concrets que molt pocs altres centres treballen i que estan fortament lligats tant a l’energia solar com a l’energia eòlica. </a:t>
            </a:r>
            <a:endParaRPr lang="es-ES" altLang="es-ES" smtClean="0">
              <a:ea typeface="ＭＳ Ｐゴシック" pitchFamily="34" charset="-128"/>
            </a:endParaRPr>
          </a:p>
          <a:p>
            <a:r>
              <a:rPr lang="ca-ES" altLang="es-ES" smtClean="0">
                <a:ea typeface="ＭＳ Ｐゴシック" pitchFamily="34" charset="-128"/>
              </a:rPr>
              <a:t>D’una banda  som líders en temes de modelització de la pols a l’atmòsfera que és un tema crític per a zones àrides, semiàrides i zones adjacents (Àfrica, Sud d’Espanya i Orient Mitjà) i cabdal per a la gestió de l’energia solar.</a:t>
            </a:r>
            <a:endParaRPr lang="es-ES" altLang="es-ES" smtClean="0">
              <a:ea typeface="ＭＳ Ｐゴシック" pitchFamily="34" charset="-128"/>
            </a:endParaRPr>
          </a:p>
          <a:p>
            <a:r>
              <a:rPr lang="ca-ES" altLang="es-ES" smtClean="0">
                <a:ea typeface="ＭＳ Ｐゴシック" pitchFamily="34" charset="-128"/>
              </a:rPr>
              <a:t>D’altra banda les prediccions climàtiques (seasonal to decadal) són un tema molt nou que tot just es comença a treballar a nivell mundial i en el que només el nostre centre i la Met Office de Regne Unit estem fent coses i en molts casos col·laborant i en contacte constant amb el sector de l’energia eòlica.</a:t>
            </a:r>
            <a:endParaRPr lang="es-ES" altLang="es-ES" smtClean="0">
              <a:ea typeface="ＭＳ Ｐゴシック" pitchFamily="34" charset="-128"/>
            </a:endParaRPr>
          </a:p>
          <a:p>
            <a:r>
              <a:rPr lang="ca-ES" altLang="es-ES" smtClean="0">
                <a:ea typeface="ＭＳ Ｐゴシック" pitchFamily="34" charset="-128"/>
              </a:rPr>
              <a:t>A continuació us explicaré aquest dos punts amb una mica més de detall.</a:t>
            </a:r>
            <a:endParaRPr lang="es-ES" altLang="es-ES" smtClean="0">
              <a:ea typeface="ＭＳ Ｐゴシック" pitchFamily="34" charset="-128"/>
            </a:endParaRPr>
          </a:p>
          <a:p>
            <a:endParaRPr lang="es-ES" altLang="es-ES"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12</a:t>
            </a:fld>
            <a:endParaRPr lang="en-US"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smtClean="0">
                <a:ea typeface="ＭＳ Ｐゴシック" pitchFamily="34" charset="-128"/>
              </a:rPr>
              <a:t>També podem treballar a totes les escales temporals. L’anàlisi diagnòstic d’esdeveniments passats, els pronòstics per als propers dies, les projeccions a molts anys vista i el terme mitg, les prediccions que van des de setmanes i mesos fins a dècades.</a:t>
            </a:r>
            <a:endParaRPr lang="es-ES" altLang="es-ES" smtClean="0">
              <a:ea typeface="ＭＳ Ｐゴシック" pitchFamily="34" charset="-128"/>
            </a:endParaRPr>
          </a:p>
          <a:p>
            <a:r>
              <a:rPr lang="ca-ES" altLang="es-ES" smtClean="0">
                <a:ea typeface="ＭＳ Ｐゴシック" pitchFamily="34" charset="-128"/>
              </a:rPr>
              <a:t>On som forts i el que ens fa destacar son dos casos concrets que molt pocs altres centres treballen i que estan fortament lligats tant a l’energia solar com a l’energia eòlica. </a:t>
            </a:r>
            <a:endParaRPr lang="es-ES" altLang="es-ES" smtClean="0">
              <a:ea typeface="ＭＳ Ｐゴシック" pitchFamily="34" charset="-128"/>
            </a:endParaRPr>
          </a:p>
          <a:p>
            <a:r>
              <a:rPr lang="ca-ES" altLang="es-ES" smtClean="0">
                <a:ea typeface="ＭＳ Ｐゴシック" pitchFamily="34" charset="-128"/>
              </a:rPr>
              <a:t>D’una banda  som líders en temes de modelització de la pols a l’atmòsfera que és un tema crític per a zones àrides, semiàrides i zones adjacents (Àfrica, Sud d’Espanya i Orient Mitjà) i cabdal per a la gestió de l’energia solar.</a:t>
            </a:r>
            <a:endParaRPr lang="es-ES" altLang="es-ES" smtClean="0">
              <a:ea typeface="ＭＳ Ｐゴシック" pitchFamily="34" charset="-128"/>
            </a:endParaRPr>
          </a:p>
          <a:p>
            <a:r>
              <a:rPr lang="ca-ES" altLang="es-ES" smtClean="0">
                <a:ea typeface="ＭＳ Ｐゴシック" pitchFamily="34" charset="-128"/>
              </a:rPr>
              <a:t>D’altra banda les prediccions climàtiques (seasonal to decadal) són un tema molt nou que tot just es comença a treballar a nivell mundial i en el que només el nostre centre i la Met Office de Regne Unit estem fent coses i en molts casos col·laborant i en contacte constant amb el sector de l’energia eòlica.</a:t>
            </a:r>
            <a:endParaRPr lang="es-ES" altLang="es-ES" smtClean="0">
              <a:ea typeface="ＭＳ Ｐゴシック" pitchFamily="34" charset="-128"/>
            </a:endParaRPr>
          </a:p>
          <a:p>
            <a:r>
              <a:rPr lang="ca-ES" altLang="es-ES" smtClean="0">
                <a:ea typeface="ＭＳ Ｐゴシック" pitchFamily="34" charset="-128"/>
              </a:rPr>
              <a:t>A continuació us explicaré aquest dos punts amb una mica més de detall.</a:t>
            </a:r>
            <a:endParaRPr lang="es-ES" altLang="es-ES" smtClean="0">
              <a:ea typeface="ＭＳ Ｐゴシック" pitchFamily="34" charset="-128"/>
            </a:endParaRPr>
          </a:p>
          <a:p>
            <a:endParaRPr lang="es-ES" altLang="es-ES"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4</a:t>
            </a:fld>
            <a:endParaRPr lang="en-US" alt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smtClean="0">
                <a:ea typeface="ＭＳ Ｐゴシック" pitchFamily="34" charset="-128"/>
              </a:rPr>
              <a:t>També podem treballar a totes les escales temporals. L’anàlisi diagnòstic d’esdeveniments passats, els pronòstics per als propers dies, les projeccions a molts anys vista i el terme mitg, les prediccions que van des de setmanes i mesos fins a dècades.</a:t>
            </a:r>
            <a:endParaRPr lang="es-ES" altLang="es-ES" smtClean="0">
              <a:ea typeface="ＭＳ Ｐゴシック" pitchFamily="34" charset="-128"/>
            </a:endParaRPr>
          </a:p>
          <a:p>
            <a:r>
              <a:rPr lang="ca-ES" altLang="es-ES" smtClean="0">
                <a:ea typeface="ＭＳ Ｐゴシック" pitchFamily="34" charset="-128"/>
              </a:rPr>
              <a:t>On som forts i el que ens fa destacar son dos casos concrets que molt pocs altres centres treballen i que estan fortament lligats tant a l’energia solar com a l’energia eòlica. </a:t>
            </a:r>
            <a:endParaRPr lang="es-ES" altLang="es-ES" smtClean="0">
              <a:ea typeface="ＭＳ Ｐゴシック" pitchFamily="34" charset="-128"/>
            </a:endParaRPr>
          </a:p>
          <a:p>
            <a:r>
              <a:rPr lang="ca-ES" altLang="es-ES" smtClean="0">
                <a:ea typeface="ＭＳ Ｐゴシック" pitchFamily="34" charset="-128"/>
              </a:rPr>
              <a:t>D’una banda  som líders en temes de modelització de la pols a l’atmòsfera que és un tema crític per a zones àrides, semiàrides i zones adjacents (Àfrica, Sud d’Espanya i Orient Mitjà) i cabdal per a la gestió de l’energia solar.</a:t>
            </a:r>
            <a:endParaRPr lang="es-ES" altLang="es-ES" smtClean="0">
              <a:ea typeface="ＭＳ Ｐゴシック" pitchFamily="34" charset="-128"/>
            </a:endParaRPr>
          </a:p>
          <a:p>
            <a:r>
              <a:rPr lang="ca-ES" altLang="es-ES" smtClean="0">
                <a:ea typeface="ＭＳ Ｐゴシック" pitchFamily="34" charset="-128"/>
              </a:rPr>
              <a:t>D’altra banda les prediccions climàtiques (seasonal to decadal) són un tema molt nou que tot just es comença a treballar a nivell mundial i en el que només el nostre centre i la Met Office de Regne Unit estem fent coses i en molts casos col·laborant i en contacte constant amb el sector de l’energia eòlica.</a:t>
            </a:r>
            <a:endParaRPr lang="es-ES" altLang="es-ES" smtClean="0">
              <a:ea typeface="ＭＳ Ｐゴシック" pitchFamily="34" charset="-128"/>
            </a:endParaRPr>
          </a:p>
          <a:p>
            <a:r>
              <a:rPr lang="ca-ES" altLang="es-ES" smtClean="0">
                <a:ea typeface="ＭＳ Ｐゴシック" pitchFamily="34" charset="-128"/>
              </a:rPr>
              <a:t>A continuació us explicaré aquest dos punts amb una mica més de detall.</a:t>
            </a:r>
            <a:endParaRPr lang="es-ES" altLang="es-ES" smtClean="0">
              <a:ea typeface="ＭＳ Ｐゴシック" pitchFamily="34" charset="-128"/>
            </a:endParaRPr>
          </a:p>
          <a:p>
            <a:endParaRPr lang="es-ES" altLang="es-ES"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5</a:t>
            </a:fld>
            <a:endParaRPr lang="en-US"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smtClean="0">
                <a:ea typeface="ＭＳ Ｐゴシック" pitchFamily="34" charset="-128"/>
              </a:rPr>
              <a:t>Per què ens hem centrat en aquest període de temps? Doncs perquè hem vist que és el que realment li interessa a la indústria. Les projeccions climàtiques a 50, 100 anys vista poden ser importants a nivell de grans infrastructures però el pla de viabilitat d’un part eòlic es fa a 10/15 anys vista, a 100 anys la tecnologia haurà canviat tant que no és important tenir una projecció climàtica de vent.</a:t>
            </a:r>
            <a:endParaRPr lang="es-ES" altLang="es-ES" smtClean="0">
              <a:ea typeface="ＭＳ Ｐゴシック" pitchFamily="34" charset="-128"/>
            </a:endParaRPr>
          </a:p>
          <a:p>
            <a:r>
              <a:rPr lang="ca-ES" altLang="es-ES" smtClean="0">
                <a:ea typeface="ＭＳ Ｐゴシック" pitchFamily="34" charset="-128"/>
              </a:rPr>
              <a:t>El que interessa més es saber que passarà en els propers 10-15 anys i que es el que passarà durant les properes setmanes, mesos i estacions (subseasonal).</a:t>
            </a:r>
            <a:endParaRPr lang="es-ES" altLang="es-ES" smtClean="0">
              <a:ea typeface="ＭＳ Ｐゴシック" pitchFamily="34" charset="-128"/>
            </a:endParaRPr>
          </a:p>
          <a:p>
            <a:r>
              <a:rPr lang="ca-ES" altLang="es-ES" smtClean="0">
                <a:ea typeface="ＭＳ Ｐゴシック" pitchFamily="34" charset="-128"/>
              </a:rPr>
              <a:t>Estem treballant aquest tema juntament amb el Met Office de Regne Unit en diversos projectes Europeus del Programa Marc 7 i dels Horizon 2020. Des del principi és un tema que estem treballant ma a mà amb les empreses del sector eòlic i actualment ja treballem amb EDPF, EDPR, Vortex i estem en converses amb altres empreses com Alstom. El nostre objectiu és involucrar el màxim d’empreses del sector per fer que la recerca en aquest tema sigue el més aplicada possible i doni resposta a les necessitats reals del sector.</a:t>
            </a:r>
            <a:endParaRPr lang="es-ES" altLang="es-ES" smtClean="0">
              <a:ea typeface="ＭＳ Ｐゴシック" pitchFamily="34" charset="-128"/>
            </a:endParaRPr>
          </a:p>
          <a:p>
            <a:endParaRPr lang="es-ES" altLang="es-ES" smtClean="0">
              <a:ea typeface="ＭＳ Ｐゴシック" pitchFamily="34" charset="-128"/>
            </a:endParaRPr>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F6876F-43EF-4425-934E-13A2221EED11}" type="slidenum">
              <a:rPr lang="en-US" altLang="es-ES" smtClean="0"/>
              <a:pPr eaLnBrk="1" hangingPunct="1"/>
              <a:t>6</a:t>
            </a:fld>
            <a:endParaRPr lang="en-US" alt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smtClean="0">
                <a:ea typeface="ＭＳ Ｐゴシック" pitchFamily="34" charset="-128"/>
              </a:rPr>
              <a:t>Això quina utilitat pot tenir per al sector de l’energia solar? </a:t>
            </a:r>
            <a:endParaRPr lang="es-ES" altLang="es-ES" smtClean="0">
              <a:ea typeface="ＭＳ Ｐゴシック" pitchFamily="34" charset="-128"/>
            </a:endParaRPr>
          </a:p>
          <a:p>
            <a:r>
              <a:rPr lang="ca-ES" altLang="es-ES" smtClean="0">
                <a:ea typeface="ＭＳ Ｐゴシック" pitchFamily="34" charset="-128"/>
              </a:rPr>
              <a:t>En aquest gràfic, el que es veu es com el model clàssic (que només inclou la meteorologia) millora molt més el seu ajust a la realitat si es fa servir el model acoblat online del Dust. Això implica una estimació molt més acurada de la quantitat de radiació solar que arribarà donades les condicions meteorològiques i les partícules de pols en suspensió.</a:t>
            </a:r>
            <a:endParaRPr lang="es-ES" altLang="es-ES" smtClean="0">
              <a:ea typeface="ＭＳ Ｐゴシック" pitchFamily="34" charset="-128"/>
            </a:endParaRPr>
          </a:p>
          <a:p>
            <a:r>
              <a:rPr lang="ca-ES" altLang="es-ES" smtClean="0">
                <a:ea typeface="ＭＳ Ｐゴシック" pitchFamily="34" charset="-128"/>
              </a:rPr>
              <a:t>D’una banda podem donar pronòstics a nivell global, regional i local. Els nostres models poden aportar informació diagnòstica tant del passat com del futur més proper i el més important, amb els nostres models podem millorar substancialment la qualitat dels pronòstics i prediccions de radiació social en una determinada regió</a:t>
            </a:r>
            <a:endParaRPr lang="es-ES" altLang="es-ES" smtClean="0">
              <a:ea typeface="ＭＳ Ｐゴシック" pitchFamily="34" charset="-128"/>
            </a:endParaRPr>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4BEC1D0-683C-4E74-BD9B-82C22D8E4FC7}" type="slidenum">
              <a:rPr lang="en-US" altLang="es-ES" smtClean="0"/>
              <a:pPr eaLnBrk="1" hangingPunct="1"/>
              <a:t>7</a:t>
            </a:fld>
            <a:endParaRPr lang="en-US" alt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smtClean="0">
                <a:ea typeface="ＭＳ Ｐゴシック" pitchFamily="34" charset="-128"/>
              </a:rPr>
              <a:t>Això quina utilitat pot tenir per al sector de l’energia solar? </a:t>
            </a:r>
            <a:endParaRPr lang="es-ES" altLang="es-ES" smtClean="0">
              <a:ea typeface="ＭＳ Ｐゴシック" pitchFamily="34" charset="-128"/>
            </a:endParaRPr>
          </a:p>
          <a:p>
            <a:r>
              <a:rPr lang="ca-ES" altLang="es-ES" smtClean="0">
                <a:ea typeface="ＭＳ Ｐゴシック" pitchFamily="34" charset="-128"/>
              </a:rPr>
              <a:t>En aquest gràfic, el que es veu es com el model clàssic (que només inclou la meteorologia) millora molt més el seu ajust a la realitat si es fa servir el model acoblat online del Dust. Això implica una estimació molt més acurada de la quantitat de radiació solar que arribarà donades les condicions meteorològiques i les partícules de pols en suspensió.</a:t>
            </a:r>
            <a:endParaRPr lang="es-ES" altLang="es-ES" smtClean="0">
              <a:ea typeface="ＭＳ Ｐゴシック" pitchFamily="34" charset="-128"/>
            </a:endParaRPr>
          </a:p>
          <a:p>
            <a:r>
              <a:rPr lang="ca-ES" altLang="es-ES" smtClean="0">
                <a:ea typeface="ＭＳ Ｐゴシック" pitchFamily="34" charset="-128"/>
              </a:rPr>
              <a:t>D’una banda podem donar pronòstics a nivell global, regional i local. Els nostres models poden aportar informació diagnòstica tant del passat com del futur més proper i el més important, amb els nostres models podem millorar substancialment la qualitat dels pronòstics i prediccions de radiació social en una determinada regió</a:t>
            </a:r>
            <a:endParaRPr lang="es-ES" altLang="es-ES" smtClean="0">
              <a:ea typeface="ＭＳ Ｐゴシック" pitchFamily="34" charset="-128"/>
            </a:endParaRPr>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4BEC1D0-683C-4E74-BD9B-82C22D8E4FC7}" type="slidenum">
              <a:rPr lang="en-US" altLang="es-ES" smtClean="0"/>
              <a:pPr eaLnBrk="1" hangingPunct="1"/>
              <a:t>8</a:t>
            </a:fld>
            <a:endParaRPr lang="en-US" alt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smtClean="0">
                <a:ea typeface="ＭＳ Ｐゴシック" pitchFamily="34" charset="-128"/>
              </a:rPr>
              <a:t>Aquest és un exemple concret però aquesta informació la podem donar en forma espaial en mapa amb informació detallada per diferents zones. Per tant a un inversor energètic li interessarà muntar un parc en les zones que tinguin una probabilitat major que les altres d’incrementar el vent en el futur. El que aportem és una eina per valorar el risc.</a:t>
            </a:r>
            <a:endParaRPr lang="es-ES" altLang="es-ES" smtClean="0">
              <a:ea typeface="ＭＳ Ｐゴシック" pitchFamily="34" charset="-128"/>
            </a:endParaRPr>
          </a:p>
          <a:p>
            <a:endParaRPr lang="es-ES" altLang="es-ES" smtClean="0">
              <a:ea typeface="ＭＳ Ｐゴシック" pitchFamily="34" charset="-128"/>
            </a:endParaRPr>
          </a:p>
          <a:p>
            <a:r>
              <a:rPr lang="es-ES" altLang="es-ES" smtClean="0">
                <a:ea typeface="ＭＳ Ｐゴシック" pitchFamily="34" charset="-128"/>
              </a:rPr>
              <a:t>____</a:t>
            </a:r>
          </a:p>
          <a:p>
            <a:r>
              <a:rPr lang="es-ES" altLang="es-ES" smtClean="0">
                <a:ea typeface="ＭＳ Ｐゴシック" pitchFamily="34" charset="-128"/>
              </a:rPr>
              <a:t>NOTES en cas de pregunta per les zones grises:</a:t>
            </a:r>
          </a:p>
          <a:p>
            <a:r>
              <a:rPr lang="ca-ES" altLang="es-ES" smtClean="0">
                <a:ea typeface="ＭＳ Ｐゴシック" pitchFamily="34" charset="-128"/>
              </a:rPr>
              <a:t>Ensenyem els valors per aquelles zones en les que les dades del Centre Europeu son prou bones per aportar valor afegit a un model que només tingui climatologia. En les zones on no podem donar aquest tipus d’anàlisi fen un anàlisi detallat des del punt de vista meteorològic analitzant patrons meteorologics ben descrits. P.e. si s’espera una fase anticiclònica de la NAO aleshores si que podem donar una resposta de com evolucionarà el vent. No és un valor sino una descripció per als propers mesos.</a:t>
            </a:r>
            <a:endParaRPr lang="es-ES" altLang="es-ES" smtClean="0">
              <a:ea typeface="ＭＳ Ｐゴシック" pitchFamily="34" charset="-128"/>
            </a:endParaRPr>
          </a:p>
          <a:p>
            <a:endParaRPr lang="es-ES" altLang="es-ES" smtClean="0">
              <a:ea typeface="ＭＳ Ｐゴシック" pitchFamily="34" charset="-128"/>
            </a:endParaRPr>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B1C4A48-C0C9-4449-87CF-A1E2EC94C7B7}" type="slidenum">
              <a:rPr lang="en-US" altLang="es-ES" smtClean="0"/>
              <a:pPr eaLnBrk="1" hangingPunct="1"/>
              <a:t>9</a:t>
            </a:fld>
            <a:endParaRPr lang="en-US" alt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smtClean="0">
                <a:ea typeface="ＭＳ Ｐゴシック" pitchFamily="34" charset="-128"/>
              </a:rPr>
              <a:t>Aquest és un exemple concret però aquesta informació la podem donar en forma espaial en mapa amb informació detallada per diferents zones. Per tant a un inversor energètic li interessarà muntar un parc en les zones que tinguin una probabilitat major que les altres d’incrementar el vent en el futur. El que aportem és una eina per valorar el risc.</a:t>
            </a:r>
            <a:endParaRPr lang="es-ES" altLang="es-ES" smtClean="0">
              <a:ea typeface="ＭＳ Ｐゴシック" pitchFamily="34" charset="-128"/>
            </a:endParaRPr>
          </a:p>
          <a:p>
            <a:endParaRPr lang="es-ES" altLang="es-ES" smtClean="0">
              <a:ea typeface="ＭＳ Ｐゴシック" pitchFamily="34" charset="-128"/>
            </a:endParaRPr>
          </a:p>
          <a:p>
            <a:r>
              <a:rPr lang="es-ES" altLang="es-ES" smtClean="0">
                <a:ea typeface="ＭＳ Ｐゴシック" pitchFamily="34" charset="-128"/>
              </a:rPr>
              <a:t>____</a:t>
            </a:r>
          </a:p>
          <a:p>
            <a:r>
              <a:rPr lang="es-ES" altLang="es-ES" smtClean="0">
                <a:ea typeface="ＭＳ Ｐゴシック" pitchFamily="34" charset="-128"/>
              </a:rPr>
              <a:t>NOTES en cas de pregunta per les zones grises:</a:t>
            </a:r>
          </a:p>
          <a:p>
            <a:r>
              <a:rPr lang="ca-ES" altLang="es-ES" smtClean="0">
                <a:ea typeface="ＭＳ Ｐゴシック" pitchFamily="34" charset="-128"/>
              </a:rPr>
              <a:t>Ensenyem els valors per aquelles zones en les que les dades del Centre Europeu son prou bones per aportar valor afegit a un model que només tingui climatologia. En les zones on no podem donar aquest tipus d’anàlisi fen un anàlisi detallat des del punt de vista meteorològic analitzant patrons meteorologics ben descrits. P.e. si s’espera una fase anticiclònica de la NAO aleshores si que podem donar una resposta de com evolucionarà el vent. No és un valor sino una descripció per als propers mesos.</a:t>
            </a:r>
            <a:endParaRPr lang="es-ES" altLang="es-ES" smtClean="0">
              <a:ea typeface="ＭＳ Ｐゴシック" pitchFamily="34" charset="-128"/>
            </a:endParaRPr>
          </a:p>
          <a:p>
            <a:endParaRPr lang="es-ES" altLang="es-ES" smtClean="0">
              <a:ea typeface="ＭＳ Ｐゴシック" pitchFamily="34" charset="-128"/>
            </a:endParaRPr>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B1C4A48-C0C9-4449-87CF-A1E2EC94C7B7}" type="slidenum">
              <a:rPr lang="en-US" altLang="es-ES" smtClean="0"/>
              <a:pPr eaLnBrk="1" hangingPunct="1"/>
              <a:t>10</a:t>
            </a:fld>
            <a:endParaRPr lang="en-US" alt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smtClean="0">
                <a:ea typeface="ＭＳ Ｐゴシック" pitchFamily="34" charset="-128"/>
              </a:rPr>
              <a:t>Aquest és un exemple concret però aquesta informació la podem donar en forma espaial en mapa amb informació detallada per diferents zones. Per tant a un inversor energètic li interessarà muntar un parc en les zones que tinguin una probabilitat major que les altres d’incrementar el vent en el futur. El que aportem és una eina per valorar el risc.</a:t>
            </a:r>
            <a:endParaRPr lang="es-ES" altLang="es-ES" smtClean="0">
              <a:ea typeface="ＭＳ Ｐゴシック" pitchFamily="34" charset="-128"/>
            </a:endParaRPr>
          </a:p>
          <a:p>
            <a:endParaRPr lang="es-ES" altLang="es-ES" smtClean="0">
              <a:ea typeface="ＭＳ Ｐゴシック" pitchFamily="34" charset="-128"/>
            </a:endParaRPr>
          </a:p>
          <a:p>
            <a:r>
              <a:rPr lang="es-ES" altLang="es-ES" smtClean="0">
                <a:ea typeface="ＭＳ Ｐゴシック" pitchFamily="34" charset="-128"/>
              </a:rPr>
              <a:t>____</a:t>
            </a:r>
          </a:p>
          <a:p>
            <a:r>
              <a:rPr lang="es-ES" altLang="es-ES" smtClean="0">
                <a:ea typeface="ＭＳ Ｐゴシック" pitchFamily="34" charset="-128"/>
              </a:rPr>
              <a:t>NOTES en cas de pregunta per les zones grises:</a:t>
            </a:r>
          </a:p>
          <a:p>
            <a:r>
              <a:rPr lang="ca-ES" altLang="es-ES" smtClean="0">
                <a:ea typeface="ＭＳ Ｐゴシック" pitchFamily="34" charset="-128"/>
              </a:rPr>
              <a:t>Ensenyem els valors per aquelles zones en les que les dades del Centre Europeu son prou bones per aportar valor afegit a un model que només tingui climatologia. En les zones on no podem donar aquest tipus d’anàlisi fen un anàlisi detallat des del punt de vista meteorològic analitzant patrons meteorologics ben descrits. P.e. si s’espera una fase anticiclònica de la NAO aleshores si que podem donar una resposta de com evolucionarà el vent. No és un valor sino una descripció per als propers mesos.</a:t>
            </a:r>
            <a:endParaRPr lang="es-ES" altLang="es-ES" smtClean="0">
              <a:ea typeface="ＭＳ Ｐゴシック" pitchFamily="34" charset="-128"/>
            </a:endParaRPr>
          </a:p>
          <a:p>
            <a:endParaRPr lang="es-ES" altLang="es-ES" smtClean="0">
              <a:ea typeface="ＭＳ Ｐゴシック" pitchFamily="34" charset="-128"/>
            </a:endParaRPr>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B1C4A48-C0C9-4449-87CF-A1E2EC94C7B7}" type="slidenum">
              <a:rPr lang="en-US" altLang="es-ES" smtClean="0"/>
              <a:pPr eaLnBrk="1" hangingPunct="1"/>
              <a:t>11</a:t>
            </a:fld>
            <a:endParaRPr lang="en-US"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facebook.com/BSCCNS" TargetMode="External"/><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user/BSCCNS" TargetMode="External"/><Relationship Id="rId5" Type="http://schemas.openxmlformats.org/officeDocument/2006/relationships/hyperlink" Target="https://www.linkedin.com/company/barcelona-supercomputing-center"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bsc_cn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5"/>
          <p:cNvSpPr txBox="1">
            <a:spLocks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smtClean="0">
                <a:solidFill>
                  <a:srgbClr val="FFFFFF"/>
                </a:solidFill>
                <a:ea typeface="+mn-ea"/>
              </a:rPr>
              <a:t>www.bsc.es</a:t>
            </a:r>
            <a:endParaRPr lang="en-US" altLang="en-US" sz="1800" smtClean="0">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00" y="830263"/>
            <a:ext cx="46037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38825" y="1025525"/>
            <a:ext cx="10128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38788" y="6386513"/>
            <a:ext cx="4254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7"/>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27763" y="6389688"/>
            <a:ext cx="393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878638" y="6386513"/>
            <a:ext cx="4476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11"/>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80300" y="6386513"/>
            <a:ext cx="7635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1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4"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973318F9-024A-43ED-9338-6C2CF7267CB8}" type="slidenum">
              <a:rPr lang="en-US" sz="1000" smtClean="0">
                <a:solidFill>
                  <a:srgbClr val="23589C"/>
                </a:solidFill>
              </a:rPr>
              <a:pPr algn="r" eaLnBrk="1" hangingPunct="1">
                <a:defRPr/>
              </a:pPr>
              <a:t>‹Nº›</a:t>
            </a:fld>
            <a:endParaRPr lang="en-US" sz="1800" smtClean="0">
              <a:latin typeface="Calibri" pitchFamily="34" charset="0"/>
            </a:endParaRPr>
          </a:p>
        </p:txBody>
      </p:sp>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1"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409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graphics">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D132A793-6304-4462-A78B-E0F62CFD734B}" type="slidenum">
              <a:rPr lang="en-US" sz="1000" smtClean="0">
                <a:solidFill>
                  <a:srgbClr val="23589C"/>
                </a:solidFill>
              </a:rPr>
              <a:pPr algn="r" eaLnBrk="1" hangingPunct="1">
                <a:defRPr/>
              </a:pPr>
              <a:t>‹Nº›</a:t>
            </a:fld>
            <a:endParaRPr lang="en-US" sz="1800" smtClean="0">
              <a:latin typeface="Calibri"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noChangeAspect="1"/>
          </p:cNvSpPr>
          <p:nvPr>
            <p:ph type="chart" sz="quarter" idx="11"/>
          </p:nvPr>
        </p:nvSpPr>
        <p:spPr>
          <a:xfrm>
            <a:off x="4572000" y="1997794"/>
            <a:ext cx="4152900" cy="4608512"/>
          </a:xfrm>
          <a:prstGeom prst="rect">
            <a:avLst/>
          </a:prstGeom>
        </p:spPr>
        <p:txBody>
          <a:bodyPr/>
          <a:lstStyle>
            <a:lvl1pPr marL="0" indent="0">
              <a:buNone/>
              <a:defRPr sz="1200"/>
            </a:lvl1pPr>
          </a:lstStyle>
          <a:p>
            <a:pPr lvl="0"/>
            <a:r>
              <a:rPr lang="en-US" noProof="0" smtClean="0"/>
              <a:t>Click icon to add chart</a:t>
            </a:r>
            <a:endParaRPr lang="es-ES" noProof="0" dirty="0" smtClean="0"/>
          </a:p>
        </p:txBody>
      </p:sp>
    </p:spTree>
    <p:extLst>
      <p:ext uri="{BB962C8B-B14F-4D97-AF65-F5344CB8AC3E}">
        <p14:creationId xmlns:p14="http://schemas.microsoft.com/office/powerpoint/2010/main" val="344763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picture">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D4571D46-E6DC-46FE-8660-32E68679A89F}" type="slidenum">
              <a:rPr lang="en-US" sz="1000" smtClean="0">
                <a:solidFill>
                  <a:srgbClr val="23589C"/>
                </a:solidFill>
              </a:rPr>
              <a:pPr algn="r" eaLnBrk="1" hangingPunct="1">
                <a:defRPr/>
              </a:pPr>
              <a:t>‹Nº›</a:t>
            </a:fld>
            <a:endParaRPr lang="en-US" sz="1800" smtClean="0">
              <a:latin typeface="Calibri"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0" name="Picture Placeholder 9"/>
          <p:cNvSpPr>
            <a:spLocks noGrp="1" noChangeAspect="1"/>
          </p:cNvSpPr>
          <p:nvPr>
            <p:ph type="pic" sz="quarter" idx="11"/>
          </p:nvPr>
        </p:nvSpPr>
        <p:spPr>
          <a:xfrm>
            <a:off x="4572000" y="3221930"/>
            <a:ext cx="4152900" cy="3384376"/>
          </a:xfrm>
          <a:prstGeom prst="rect">
            <a:avLst/>
          </a:prstGeom>
        </p:spPr>
        <p:txBody>
          <a:bodyPr/>
          <a:lstStyle>
            <a:lvl1pPr marL="0" indent="0">
              <a:buNone/>
              <a:defRPr sz="1200"/>
            </a:lvl1pPr>
          </a:lstStyle>
          <a:p>
            <a:pPr lvl="0"/>
            <a:r>
              <a:rPr lang="en-US" noProof="0" smtClean="0"/>
              <a:t>Click icon to add picture</a:t>
            </a:r>
            <a:endParaRPr lang="en-US" noProof="0"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15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MAIN RESEARCH LINES &amp; RESULTS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395309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FUTURE PLANS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51962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5"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92725" y="185738"/>
            <a:ext cx="330676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5113" y="176213"/>
            <a:ext cx="830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noChangeAspect="1"/>
          </p:cNvSpPr>
          <p:nvPr>
            <p:ph type="title"/>
          </p:nvPr>
        </p:nvSpPr>
        <p:spPr>
          <a:xfrm>
            <a:off x="457200" y="3176996"/>
            <a:ext cx="8229600" cy="665931"/>
          </a:xfrm>
          <a:prstGeom prst="rect">
            <a:avLst/>
          </a:prstGeom>
        </p:spPr>
        <p:txBody>
          <a:bodyPr/>
          <a:lstStyle>
            <a:lvl1pPr>
              <a:defRPr sz="32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225879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slide-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6375" y="1584325"/>
            <a:ext cx="6191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0775" y="1690688"/>
            <a:ext cx="15557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sp>
        <p:nvSpPr>
          <p:cNvPr id="9" name="8 Título"/>
          <p:cNvSpPr>
            <a:spLocks noGrp="1" noChangeAspect="1"/>
          </p:cNvSpPr>
          <p:nvPr>
            <p:ph type="title"/>
          </p:nvPr>
        </p:nvSpPr>
        <p:spPr>
          <a:xfrm>
            <a:off x="3819339" y="4806106"/>
            <a:ext cx="4762872" cy="720080"/>
          </a:xfrm>
          <a:prstGeom prst="rect">
            <a:avLst/>
          </a:prstGeom>
        </p:spPr>
        <p:txBody>
          <a:bodyPr/>
          <a:lstStyle>
            <a:lvl1pPr algn="r">
              <a:defRPr sz="28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83029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016125"/>
            <a:ext cx="330676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5600" y="2006600"/>
            <a:ext cx="830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03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81" r:id="rId1"/>
    <p:sldLayoutId id="2147484982" r:id="rId2"/>
    <p:sldLayoutId id="2147484983" r:id="rId3"/>
    <p:sldLayoutId id="2147484984" r:id="rId4"/>
    <p:sldLayoutId id="2147484985" r:id="rId5"/>
    <p:sldLayoutId id="2147484986" r:id="rId6"/>
    <p:sldLayoutId id="2147484987" r:id="rId7"/>
    <p:sldLayoutId id="2147484988" r:id="rId8"/>
    <p:sldLayoutId id="2147484989" r:id="rId9"/>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4.png"/><Relationship Id="rId4" Type="http://schemas.microsoft.com/office/2007/relationships/hdphoto" Target="../media/hdphoto2.wdp"/><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specs-fp7.eu/" TargetMode="External"/><Relationship Id="rId3" Type="http://schemas.openxmlformats.org/officeDocument/2006/relationships/image" Target="../media/image19.jpeg"/><Relationship Id="rId7" Type="http://schemas.openxmlformats.org/officeDocument/2006/relationships/hyperlink" Target="http://euwindatlas.e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3.jpeg"/><Relationship Id="rId4" Type="http://schemas.openxmlformats.org/officeDocument/2006/relationships/image" Target="../media/image20.jpeg"/><Relationship Id="rId9" Type="http://schemas.openxmlformats.org/officeDocument/2006/relationships/hyperlink" Target="http://www.euporias.eu/"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extShape 1"/>
          <p:cNvSpPr txBox="1">
            <a:spLocks noChangeArrowheads="1"/>
          </p:cNvSpPr>
          <p:nvPr/>
        </p:nvSpPr>
        <p:spPr bwMode="auto">
          <a:xfrm>
            <a:off x="6548438" y="196850"/>
            <a:ext cx="2447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altLang="es-ES" sz="1400">
                <a:solidFill>
                  <a:srgbClr val="FFFFFF"/>
                </a:solidFill>
                <a:latin typeface="Calibri" pitchFamily="34" charset="0"/>
              </a:rPr>
              <a:t>Barcelona, 13  May  2015</a:t>
            </a:r>
            <a:endParaRPr lang="en-US" altLang="es-ES">
              <a:latin typeface="Calibri" pitchFamily="34" charset="0"/>
            </a:endParaRPr>
          </a:p>
        </p:txBody>
      </p:sp>
      <p:sp>
        <p:nvSpPr>
          <p:cNvPr id="10243" name="TextShape 2"/>
          <p:cNvSpPr txBox="1">
            <a:spLocks noChangeArrowheads="1"/>
          </p:cNvSpPr>
          <p:nvPr/>
        </p:nvSpPr>
        <p:spPr bwMode="auto">
          <a:xfrm>
            <a:off x="685800" y="2465388"/>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ES" altLang="es-ES" sz="3200" b="1" dirty="0">
                <a:solidFill>
                  <a:srgbClr val="FFFFFF"/>
                </a:solidFill>
              </a:rPr>
              <a:t>EARTH </a:t>
            </a:r>
            <a:r>
              <a:rPr lang="es-ES" altLang="es-ES" sz="3200" b="1" dirty="0" smtClean="0">
                <a:solidFill>
                  <a:srgbClr val="FFFFFF"/>
                </a:solidFill>
              </a:rPr>
              <a:t>SCIENCE </a:t>
            </a:r>
            <a:r>
              <a:rPr lang="es-ES" altLang="es-ES" sz="3200" b="1" dirty="0">
                <a:solidFill>
                  <a:srgbClr val="FFFFFF"/>
                </a:solidFill>
              </a:rPr>
              <a:t>SERVICES </a:t>
            </a:r>
          </a:p>
        </p:txBody>
      </p:sp>
      <p:sp>
        <p:nvSpPr>
          <p:cNvPr id="10244" name="TextShape 3"/>
          <p:cNvSpPr txBox="1">
            <a:spLocks noChangeAspect="1" noChangeArrowheads="1"/>
          </p:cNvSpPr>
          <p:nvPr/>
        </p:nvSpPr>
        <p:spPr bwMode="auto">
          <a:xfrm>
            <a:off x="1135063" y="4002088"/>
            <a:ext cx="68738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ES" altLang="es-ES" sz="2400">
                <a:solidFill>
                  <a:srgbClr val="FFFFFF"/>
                </a:solidFill>
              </a:rPr>
              <a:t>Seasonal and Sub-seasonal climate predictions</a:t>
            </a:r>
            <a:endParaRPr lang="en-US" altLang="es-ES">
              <a:latin typeface="Calibri" pitchFamily="34" charset="0"/>
            </a:endParaRPr>
          </a:p>
        </p:txBody>
      </p:sp>
      <p:sp>
        <p:nvSpPr>
          <p:cNvPr id="10245" name="TextShape 4"/>
          <p:cNvSpPr txBox="1">
            <a:spLocks noChangeArrowheads="1"/>
          </p:cNvSpPr>
          <p:nvPr/>
        </p:nvSpPr>
        <p:spPr bwMode="auto">
          <a:xfrm>
            <a:off x="1350963" y="5170488"/>
            <a:ext cx="64801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ES" altLang="es-ES">
                <a:solidFill>
                  <a:srgbClr val="FFFFFF"/>
                </a:solidFill>
              </a:rPr>
              <a:t>Isadora Christel Jiménez</a:t>
            </a:r>
          </a:p>
          <a:p>
            <a:pPr algn="ctr" eaLnBrk="1" hangingPunct="1"/>
            <a:r>
              <a:rPr lang="es-ES" altLang="es-ES" i="1">
                <a:solidFill>
                  <a:srgbClr val="FFFFFF"/>
                </a:solidFill>
                <a:latin typeface="Calibri" pitchFamily="34" charset="0"/>
              </a:rPr>
              <a:t>Services – Earth Science Department</a:t>
            </a:r>
            <a:endParaRPr lang="en-US" altLang="es-ES" i="1">
              <a:latin typeface="Calibri" pitchFamily="34" charset="0"/>
            </a:endParaRPr>
          </a:p>
        </p:txBody>
      </p:sp>
      <p:pic>
        <p:nvPicPr>
          <p:cNvPr id="8" name="Picture 7"/>
          <p:cNvPicPr>
            <a:picLocks noChangeAspect="1"/>
          </p:cNvPicPr>
          <p:nvPr/>
        </p:nvPicPr>
        <p:blipFill>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backgroundRemoval t="10000" b="90000" l="10000" r="90000">
                        <a14:foregroundMark x1="31296" y1="51302" x2="31296" y2="51302"/>
                        <a14:foregroundMark x1="18889" y1="46875" x2="18889" y2="46875"/>
                        <a14:foregroundMark x1="73333" y1="26302" x2="73333" y2="26302"/>
                        <a14:foregroundMark x1="83704" y1="34635" x2="83704" y2="34635"/>
                        <a14:foregroundMark x1="82778" y1="43750" x2="82778" y2="43750"/>
                        <a14:foregroundMark x1="43148" y1="23698" x2="43148" y2="23698"/>
                        <a14:foregroundMark x1="22778" y1="23177" x2="22778" y2="23177"/>
                        <a14:foregroundMark x1="18889" y1="24479" x2="18889" y2="24479"/>
                        <a14:foregroundMark x1="67037" y1="68750" x2="67037" y2="68750"/>
                        <a14:foregroundMark x1="64259" y1="63281" x2="64259" y2="63281"/>
                        <a14:foregroundMark x1="71667" y1="66146" x2="71667" y2="66146"/>
                        <a14:foregroundMark x1="69444" y1="65885" x2="69444" y2="65885"/>
                        <a14:foregroundMark x1="70741" y1="70052" x2="70741" y2="70052"/>
                        <a14:foregroundMark x1="72037" y1="73177" x2="72037" y2="73177"/>
                        <a14:foregroundMark x1="71111" y1="63802" x2="71111" y2="63802"/>
                        <a14:foregroundMark x1="67037" y1="63281" x2="67037" y2="63281"/>
                      </a14:backgroundRemoval>
                    </a14:imgEffect>
                  </a14:imgLayer>
                </a14:imgProps>
              </a:ext>
            </a:extLst>
          </a:blip>
          <a:srcRect/>
          <a:stretch>
            <a:fillRect/>
          </a:stretch>
        </p:blipFill>
        <p:spPr>
          <a:xfrm>
            <a:off x="3893197" y="6102250"/>
            <a:ext cx="1357606" cy="890579"/>
          </a:xfrm>
          <a:prstGeom prst="rect">
            <a:avLst/>
          </a:prstGeom>
          <a:noFill/>
          <a:ln>
            <a:noFill/>
          </a:ln>
        </p:spPr>
      </p:pic>
    </p:spTree>
  </p:cSld>
  <p:clrMapOvr>
    <a:masterClrMapping/>
  </p:clrMapOvr>
  <p:timing>
    <p:tnLst>
      <p:par>
        <p:cTn id="1" dur="indefinite" restart="never" nodeType="tmRoot">
          <p:childTnLst>
            <p:seq>
              <p:cTn id="2"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Título"/>
          <p:cNvSpPr>
            <a:spLocks noGrp="1"/>
          </p:cNvSpPr>
          <p:nvPr>
            <p:ph type="title"/>
          </p:nvPr>
        </p:nvSpPr>
        <p:spPr>
          <a:xfrm>
            <a:off x="396875" y="144463"/>
            <a:ext cx="6191250" cy="696912"/>
          </a:xfrm>
        </p:spPr>
        <p:txBody>
          <a:bodyPr/>
          <a:lstStyle/>
          <a:p>
            <a:pPr>
              <a:defRPr/>
            </a:pPr>
            <a:r>
              <a:rPr lang="es-ES" dirty="0" err="1" smtClean="0"/>
              <a:t>Example</a:t>
            </a:r>
            <a:r>
              <a:rPr lang="es-ES" dirty="0" smtClean="0"/>
              <a:t>: </a:t>
            </a:r>
            <a:r>
              <a:rPr lang="es-ES" dirty="0" err="1" smtClean="0"/>
              <a:t>wind</a:t>
            </a:r>
            <a:r>
              <a:rPr lang="es-ES" dirty="0" smtClean="0"/>
              <a:t> </a:t>
            </a:r>
            <a:r>
              <a:rPr lang="es-ES" dirty="0" err="1" smtClean="0"/>
              <a:t>power</a:t>
            </a:r>
            <a:r>
              <a:rPr lang="es-ES" dirty="0" smtClean="0"/>
              <a:t> </a:t>
            </a:r>
            <a:r>
              <a:rPr lang="es-ES" dirty="0" err="1" smtClean="0"/>
              <a:t>predictions</a:t>
            </a:r>
            <a:endParaRPr lang="es-ES" dirty="0"/>
          </a:p>
        </p:txBody>
      </p:sp>
      <p:grpSp>
        <p:nvGrpSpPr>
          <p:cNvPr id="2" name="1 Grupo"/>
          <p:cNvGrpSpPr/>
          <p:nvPr/>
        </p:nvGrpSpPr>
        <p:grpSpPr>
          <a:xfrm>
            <a:off x="35496" y="3149922"/>
            <a:ext cx="4926483" cy="2553528"/>
            <a:chOff x="246941" y="4363416"/>
            <a:chExt cx="4926483" cy="2553528"/>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734098"/>
              <a:ext cx="4849896" cy="21828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 Box 6"/>
            <p:cNvSpPr txBox="1">
              <a:spLocks noChangeArrowheads="1"/>
            </p:cNvSpPr>
            <p:nvPr/>
          </p:nvSpPr>
          <p:spPr bwMode="auto">
            <a:xfrm>
              <a:off x="246941" y="4363416"/>
              <a:ext cx="3245478" cy="283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DejaVu Sans" charset="0"/>
                  <a:cs typeface="DejaVu Sans" charset="0"/>
                </a:defRPr>
              </a:lvl9pPr>
            </a:lstStyle>
            <a:p>
              <a:pPr eaLnBrk="1" hangingPunct="1">
                <a:lnSpc>
                  <a:spcPct val="100000"/>
                </a:lnSpc>
                <a:buClrTx/>
                <a:buFontTx/>
                <a:buNone/>
                <a:defRPr/>
              </a:pPr>
              <a:r>
                <a:rPr lang="en-GB" sz="1800" b="1" dirty="0" smtClean="0">
                  <a:solidFill>
                    <a:srgbClr val="000000"/>
                  </a:solidFill>
                </a:rPr>
                <a:t>Simple bias correction </a:t>
              </a:r>
            </a:p>
          </p:txBody>
        </p:sp>
      </p:grpSp>
      <p:grpSp>
        <p:nvGrpSpPr>
          <p:cNvPr id="12" name="11 Grupo"/>
          <p:cNvGrpSpPr/>
          <p:nvPr/>
        </p:nvGrpSpPr>
        <p:grpSpPr>
          <a:xfrm>
            <a:off x="213651" y="1061690"/>
            <a:ext cx="3427363" cy="1982583"/>
            <a:chOff x="427732" y="3993471"/>
            <a:chExt cx="4259263" cy="2463801"/>
          </a:xfrm>
        </p:grpSpPr>
        <p:grpSp>
          <p:nvGrpSpPr>
            <p:cNvPr id="4" name="Group 2"/>
            <p:cNvGrpSpPr>
              <a:grpSpLocks/>
            </p:cNvGrpSpPr>
            <p:nvPr/>
          </p:nvGrpSpPr>
          <p:grpSpPr bwMode="auto">
            <a:xfrm>
              <a:off x="427732" y="4101422"/>
              <a:ext cx="4256088" cy="2355850"/>
              <a:chOff x="3674" y="1139"/>
              <a:chExt cx="2681" cy="1484"/>
            </a:xfrm>
          </p:grpSpPr>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l="32217" t="19753" r="4790" b="25658"/>
              <a:stretch>
                <a:fillRect/>
              </a:stretch>
            </p:blipFill>
            <p:spPr bwMode="auto">
              <a:xfrm>
                <a:off x="3674" y="1139"/>
                <a:ext cx="2681" cy="1484"/>
              </a:xfrm>
              <a:prstGeom prst="rect">
                <a:avLst/>
              </a:prstGeom>
              <a:noFill/>
              <a:ln>
                <a:noFill/>
              </a:ln>
              <a:effectLst/>
              <a:extLst>
                <a:ext uri="{909E8E84-426E-40DD-AFC4-6F175D3DCCD1}">
                  <a14:hiddenFill xmlns:a14="http://schemas.microsoft.com/office/drawing/2010/main">
                    <a:blipFill dpi="0" rotWithShape="0">
                      <a:blip/>
                      <a:srcRect l="32217" t="19753" r="4790" b="25658"/>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 name="Text Box 4"/>
            <p:cNvSpPr txBox="1">
              <a:spLocks noChangeArrowheads="1"/>
            </p:cNvSpPr>
            <p:nvPr/>
          </p:nvSpPr>
          <p:spPr bwMode="auto">
            <a:xfrm>
              <a:off x="427732" y="3993471"/>
              <a:ext cx="4259263" cy="900112"/>
            </a:xfrm>
            <a:prstGeom prst="rect">
              <a:avLst/>
            </a:prstGeom>
            <a:solidFill>
              <a:srgbClr val="FFFF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104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eaLnBrk="1">
                <a:lnSpc>
                  <a:spcPct val="100000"/>
                </a:lnSpc>
                <a:buClrTx/>
                <a:buFontTx/>
                <a:buNone/>
              </a:pPr>
              <a:r>
                <a:rPr lang="en-US" altLang="es-ES" sz="1200" dirty="0">
                  <a:solidFill>
                    <a:srgbClr val="000000"/>
                  </a:solidFill>
                  <a:cs typeface="Arial" pitchFamily="34" charset="0"/>
                </a:rPr>
                <a:t>Climate </a:t>
              </a:r>
              <a:r>
                <a:rPr lang="en-US" altLang="es-ES" sz="1200" dirty="0" err="1">
                  <a:solidFill>
                    <a:srgbClr val="000000"/>
                  </a:solidFill>
                  <a:cs typeface="Arial" pitchFamily="34" charset="0"/>
                </a:rPr>
                <a:t>model:</a:t>
              </a:r>
              <a:r>
                <a:rPr lang="en-US" altLang="es-ES" sz="1200" b="1" dirty="0" err="1">
                  <a:solidFill>
                    <a:srgbClr val="000000"/>
                  </a:solidFill>
                  <a:cs typeface="Arial" pitchFamily="34" charset="0"/>
                </a:rPr>
                <a:t>ECMWF</a:t>
              </a:r>
              <a:r>
                <a:rPr lang="en-US" altLang="es-ES" sz="1200" b="1" dirty="0">
                  <a:solidFill>
                    <a:srgbClr val="000000"/>
                  </a:solidFill>
                  <a:cs typeface="Arial" pitchFamily="34" charset="0"/>
                </a:rPr>
                <a:t> S4</a:t>
              </a:r>
            </a:p>
            <a:p>
              <a:pPr eaLnBrk="1">
                <a:lnSpc>
                  <a:spcPct val="100000"/>
                </a:lnSpc>
                <a:buClrTx/>
                <a:buFontTx/>
                <a:buNone/>
              </a:pPr>
              <a:r>
                <a:rPr lang="en-US" altLang="es-ES" sz="1200" dirty="0">
                  <a:solidFill>
                    <a:srgbClr val="000000"/>
                  </a:solidFill>
                  <a:cs typeface="Arial" pitchFamily="34" charset="0"/>
                </a:rPr>
                <a:t>10m wind speed “observations”: ERA-Interim</a:t>
              </a:r>
            </a:p>
            <a:p>
              <a:pPr eaLnBrk="1">
                <a:lnSpc>
                  <a:spcPct val="100000"/>
                </a:lnSpc>
                <a:buClrTx/>
                <a:buFontTx/>
                <a:buNone/>
              </a:pPr>
              <a:r>
                <a:rPr lang="en-US" altLang="es-ES" sz="1200" b="1" dirty="0">
                  <a:solidFill>
                    <a:srgbClr val="000000"/>
                  </a:solidFill>
                  <a:cs typeface="Arial" pitchFamily="34" charset="0"/>
                </a:rPr>
                <a:t>Winter season </a:t>
              </a:r>
              <a:r>
                <a:rPr lang="en-US" altLang="es-ES" sz="1200" dirty="0">
                  <a:solidFill>
                    <a:srgbClr val="000000"/>
                  </a:solidFill>
                  <a:cs typeface="Arial" pitchFamily="34" charset="0"/>
                </a:rPr>
                <a:t>forecast: 1 month lead time</a:t>
              </a:r>
            </a:p>
            <a:p>
              <a:pPr eaLnBrk="1">
                <a:lnSpc>
                  <a:spcPct val="100000"/>
                </a:lnSpc>
                <a:buClrTx/>
                <a:buFontTx/>
                <a:buNone/>
              </a:pPr>
              <a:endParaRPr lang="en-US" altLang="es-ES" dirty="0">
                <a:solidFill>
                  <a:srgbClr val="000000"/>
                </a:solidFill>
                <a:cs typeface="Arial" pitchFamily="34" charset="0"/>
              </a:endParaRPr>
            </a:p>
            <a:p>
              <a:pPr eaLnBrk="1">
                <a:lnSpc>
                  <a:spcPct val="100000"/>
                </a:lnSpc>
                <a:buClrTx/>
                <a:buFontTx/>
                <a:buNone/>
              </a:pPr>
              <a:endParaRPr lang="en-US" altLang="es-ES" dirty="0">
                <a:solidFill>
                  <a:srgbClr val="000000"/>
                </a:solidFill>
                <a:cs typeface="Arial" pitchFamily="34" charset="0"/>
              </a:endParaRPr>
            </a:p>
          </p:txBody>
        </p:sp>
        <p:sp>
          <p:nvSpPr>
            <p:cNvPr id="9" name="Rectangle 8"/>
            <p:cNvSpPr>
              <a:spLocks noChangeArrowheads="1"/>
            </p:cNvSpPr>
            <p:nvPr/>
          </p:nvSpPr>
          <p:spPr bwMode="auto">
            <a:xfrm>
              <a:off x="1524695" y="4918983"/>
              <a:ext cx="287337" cy="242888"/>
            </a:xfrm>
            <a:prstGeom prst="rect">
              <a:avLst/>
            </a:prstGeom>
            <a:noFill/>
            <a:ln w="18000" cap="sq">
              <a:solidFill>
                <a:srgbClr val="FF66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latin typeface="Arial" charset="0"/>
                <a:ea typeface="ＭＳ Ｐゴシック" charset="0"/>
              </a:endParaRPr>
            </a:p>
          </p:txBody>
        </p:sp>
      </p:grpSp>
      <p:sp>
        <p:nvSpPr>
          <p:cNvPr id="14" name="13 Rectángulo"/>
          <p:cNvSpPr/>
          <p:nvPr/>
        </p:nvSpPr>
        <p:spPr>
          <a:xfrm>
            <a:off x="5019016" y="997559"/>
            <a:ext cx="4017479" cy="4093428"/>
          </a:xfrm>
          <a:prstGeom prst="rect">
            <a:avLst/>
          </a:prstGeom>
        </p:spPr>
        <p:txBody>
          <a:bodyPr wrap="square">
            <a:spAutoFit/>
          </a:bodyPr>
          <a:lstStyle/>
          <a:p>
            <a:pPr marL="342900" indent="-342900" fontAlgn="auto">
              <a:spcBef>
                <a:spcPts val="0"/>
              </a:spcBef>
              <a:spcAft>
                <a:spcPts val="0"/>
              </a:spcAft>
              <a:buFont typeface="Wingdings" panose="05000000000000000000" pitchFamily="2" charset="2"/>
              <a:buChar char="§"/>
            </a:pPr>
            <a:r>
              <a:rPr lang="en-US" sz="2000" dirty="0">
                <a:solidFill>
                  <a:schemeClr val="tx2"/>
                </a:solidFill>
                <a:ea typeface="+mn-ea"/>
                <a:cs typeface="Arial" panose="020B0604020202020204" pitchFamily="34" charset="0"/>
              </a:rPr>
              <a:t>Data from </a:t>
            </a:r>
            <a:r>
              <a:rPr lang="en-US" sz="2000" b="1" dirty="0">
                <a:solidFill>
                  <a:schemeClr val="tx2"/>
                </a:solidFill>
                <a:ea typeface="+mn-ea"/>
                <a:cs typeface="Arial" panose="020B0604020202020204" pitchFamily="34" charset="0"/>
              </a:rPr>
              <a:t>ECMWF</a:t>
            </a:r>
            <a:r>
              <a:rPr lang="en-US" sz="2000" dirty="0">
                <a:solidFill>
                  <a:schemeClr val="tx2"/>
                </a:solidFill>
                <a:ea typeface="+mn-ea"/>
                <a:cs typeface="Arial" panose="020B0604020202020204" pitchFamily="34" charset="0"/>
              </a:rPr>
              <a:t> (European Centre for Medium-Range Weather Forecasts</a:t>
            </a:r>
            <a:r>
              <a:rPr lang="en-US" sz="2000" dirty="0" smtClean="0">
                <a:solidFill>
                  <a:schemeClr val="tx2"/>
                </a:solidFill>
                <a:ea typeface="+mn-ea"/>
                <a:cs typeface="Arial" panose="020B0604020202020204" pitchFamily="34" charset="0"/>
              </a:rPr>
              <a:t>)</a:t>
            </a:r>
          </a:p>
          <a:p>
            <a:pPr marL="342900" indent="-342900" fontAlgn="auto">
              <a:spcBef>
                <a:spcPts val="0"/>
              </a:spcBef>
              <a:spcAft>
                <a:spcPts val="0"/>
              </a:spcAft>
              <a:buFont typeface="Wingdings" panose="05000000000000000000" pitchFamily="2" charset="2"/>
              <a:buChar char="§"/>
            </a:pPr>
            <a:endParaRPr lang="en-US" sz="2000" dirty="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000" dirty="0" smtClean="0">
                <a:solidFill>
                  <a:schemeClr val="tx2"/>
                </a:solidFill>
                <a:ea typeface="+mn-ea"/>
                <a:cs typeface="Arial" panose="020B0604020202020204" pitchFamily="34" charset="0"/>
              </a:rPr>
              <a:t>We </a:t>
            </a:r>
            <a:r>
              <a:rPr lang="en-US" sz="2000" dirty="0">
                <a:solidFill>
                  <a:schemeClr val="tx2"/>
                </a:solidFill>
                <a:ea typeface="+mn-ea"/>
                <a:cs typeface="Arial" panose="020B0604020202020204" pitchFamily="34" charset="0"/>
              </a:rPr>
              <a:t>don’t provide deterministic </a:t>
            </a:r>
            <a:r>
              <a:rPr lang="en-US" sz="2000" dirty="0" smtClean="0">
                <a:solidFill>
                  <a:schemeClr val="tx2"/>
                </a:solidFill>
                <a:ea typeface="+mn-ea"/>
                <a:cs typeface="Arial" panose="020B0604020202020204" pitchFamily="34" charset="0"/>
              </a:rPr>
              <a:t>predictions. We assess </a:t>
            </a:r>
            <a:r>
              <a:rPr lang="en-US" sz="2000" dirty="0">
                <a:solidFill>
                  <a:schemeClr val="tx2"/>
                </a:solidFill>
                <a:ea typeface="+mn-ea"/>
                <a:cs typeface="Arial" panose="020B0604020202020204" pitchFamily="34" charset="0"/>
              </a:rPr>
              <a:t>the global </a:t>
            </a:r>
            <a:r>
              <a:rPr lang="en-US" sz="2000" dirty="0" err="1">
                <a:solidFill>
                  <a:schemeClr val="tx2"/>
                </a:solidFill>
                <a:ea typeface="+mn-ea"/>
                <a:cs typeface="Arial" panose="020B0604020202020204" pitchFamily="34" charset="0"/>
              </a:rPr>
              <a:t>behaviour</a:t>
            </a:r>
            <a:r>
              <a:rPr lang="en-US" sz="2000" dirty="0">
                <a:solidFill>
                  <a:schemeClr val="tx2"/>
                </a:solidFill>
                <a:ea typeface="+mn-ea"/>
                <a:cs typeface="Arial" panose="020B0604020202020204" pitchFamily="34" charset="0"/>
              </a:rPr>
              <a:t> providing a </a:t>
            </a:r>
            <a:r>
              <a:rPr lang="en-US" sz="2000" b="1" dirty="0">
                <a:solidFill>
                  <a:schemeClr val="tx2"/>
                </a:solidFill>
                <a:ea typeface="+mn-ea"/>
                <a:cs typeface="Arial" panose="020B0604020202020204" pitchFamily="34" charset="0"/>
              </a:rPr>
              <a:t>probabilistic predictions</a:t>
            </a:r>
          </a:p>
          <a:p>
            <a:pPr marL="342900" indent="-342900" fontAlgn="auto">
              <a:spcBef>
                <a:spcPts val="0"/>
              </a:spcBef>
              <a:spcAft>
                <a:spcPts val="0"/>
              </a:spcAft>
              <a:buFont typeface="Wingdings" panose="05000000000000000000" pitchFamily="2" charset="2"/>
              <a:buChar char="§"/>
            </a:pPr>
            <a:endParaRPr lang="en-US" sz="2000" dirty="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000" dirty="0">
                <a:solidFill>
                  <a:schemeClr val="tx2"/>
                </a:solidFill>
                <a:ea typeface="+mn-ea"/>
                <a:cs typeface="Arial" panose="020B0604020202020204" pitchFamily="34" charset="0"/>
              </a:rPr>
              <a:t>Aggregated output in </a:t>
            </a:r>
            <a:r>
              <a:rPr lang="en-US" sz="2000" b="1" dirty="0" err="1">
                <a:solidFill>
                  <a:schemeClr val="tx2"/>
                </a:solidFill>
                <a:ea typeface="+mn-ea"/>
                <a:cs typeface="Arial" panose="020B0604020202020204" pitchFamily="34" charset="0"/>
              </a:rPr>
              <a:t>terciles</a:t>
            </a:r>
            <a:r>
              <a:rPr lang="en-US" sz="2000" dirty="0">
                <a:solidFill>
                  <a:schemeClr val="tx2"/>
                </a:solidFill>
                <a:ea typeface="+mn-ea"/>
                <a:cs typeface="Arial" panose="020B0604020202020204" pitchFamily="34" charset="0"/>
              </a:rPr>
              <a:t>:</a:t>
            </a:r>
          </a:p>
          <a:p>
            <a:pPr marL="1257300" lvl="2" indent="-342900" fontAlgn="auto">
              <a:spcBef>
                <a:spcPts val="0"/>
              </a:spcBef>
              <a:spcAft>
                <a:spcPts val="0"/>
              </a:spcAft>
              <a:buFont typeface="Wingdings" panose="05000000000000000000" pitchFamily="2" charset="2"/>
              <a:buChar char="§"/>
            </a:pPr>
            <a:r>
              <a:rPr lang="en-US" sz="2000" dirty="0">
                <a:solidFill>
                  <a:schemeClr val="tx2"/>
                </a:solidFill>
                <a:ea typeface="+mn-ea"/>
                <a:cs typeface="Arial" panose="020B0604020202020204" pitchFamily="34" charset="0"/>
              </a:rPr>
              <a:t>Above normal</a:t>
            </a:r>
          </a:p>
          <a:p>
            <a:pPr marL="1257300" lvl="2" indent="-342900" fontAlgn="auto">
              <a:spcBef>
                <a:spcPts val="0"/>
              </a:spcBef>
              <a:spcAft>
                <a:spcPts val="0"/>
              </a:spcAft>
              <a:buFont typeface="Wingdings" panose="05000000000000000000" pitchFamily="2" charset="2"/>
              <a:buChar char="§"/>
            </a:pPr>
            <a:r>
              <a:rPr lang="en-US" sz="2000" dirty="0">
                <a:solidFill>
                  <a:schemeClr val="tx2"/>
                </a:solidFill>
                <a:ea typeface="+mn-ea"/>
                <a:cs typeface="Arial" panose="020B0604020202020204" pitchFamily="34" charset="0"/>
              </a:rPr>
              <a:t>Normal</a:t>
            </a:r>
          </a:p>
          <a:p>
            <a:pPr marL="1257300" lvl="2" indent="-342900" fontAlgn="auto">
              <a:spcBef>
                <a:spcPts val="0"/>
              </a:spcBef>
              <a:spcAft>
                <a:spcPts val="0"/>
              </a:spcAft>
              <a:buFont typeface="Wingdings" panose="05000000000000000000" pitchFamily="2" charset="2"/>
              <a:buChar char="§"/>
            </a:pPr>
            <a:r>
              <a:rPr lang="en-US" sz="2000" dirty="0">
                <a:solidFill>
                  <a:schemeClr val="tx2"/>
                </a:solidFill>
                <a:ea typeface="+mn-ea"/>
                <a:cs typeface="Arial" panose="020B0604020202020204" pitchFamily="34" charset="0"/>
              </a:rPr>
              <a:t>Below normal</a:t>
            </a:r>
          </a:p>
        </p:txBody>
      </p:sp>
    </p:spTree>
    <p:extLst>
      <p:ext uri="{BB962C8B-B14F-4D97-AF65-F5344CB8AC3E}">
        <p14:creationId xmlns:p14="http://schemas.microsoft.com/office/powerpoint/2010/main" val="4082575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Título"/>
          <p:cNvSpPr>
            <a:spLocks noGrp="1"/>
          </p:cNvSpPr>
          <p:nvPr>
            <p:ph type="title"/>
          </p:nvPr>
        </p:nvSpPr>
        <p:spPr>
          <a:xfrm>
            <a:off x="396875" y="144463"/>
            <a:ext cx="6191250" cy="696912"/>
          </a:xfrm>
        </p:spPr>
        <p:txBody>
          <a:bodyPr/>
          <a:lstStyle/>
          <a:p>
            <a:pPr>
              <a:defRPr/>
            </a:pPr>
            <a:r>
              <a:rPr lang="es-ES" dirty="0" err="1" smtClean="0"/>
              <a:t>Example</a:t>
            </a:r>
            <a:r>
              <a:rPr lang="es-ES" dirty="0" smtClean="0"/>
              <a:t>: </a:t>
            </a:r>
            <a:r>
              <a:rPr lang="es-ES" dirty="0" err="1" smtClean="0"/>
              <a:t>wind</a:t>
            </a:r>
            <a:r>
              <a:rPr lang="es-ES" dirty="0" smtClean="0"/>
              <a:t> </a:t>
            </a:r>
            <a:r>
              <a:rPr lang="es-ES" dirty="0" err="1" smtClean="0"/>
              <a:t>power</a:t>
            </a:r>
            <a:r>
              <a:rPr lang="es-ES" dirty="0" smtClean="0"/>
              <a:t> </a:t>
            </a:r>
            <a:r>
              <a:rPr lang="es-ES" dirty="0" err="1" smtClean="0"/>
              <a:t>predictions</a:t>
            </a:r>
            <a:endParaRPr lang="es-ES" dirty="0"/>
          </a:p>
        </p:txBody>
      </p:sp>
      <p:pic>
        <p:nvPicPr>
          <p:cNvPr id="3" name="Picture 10"/>
          <p:cNvPicPr>
            <a:picLocks noChangeAspect="1" noChangeArrowheads="1"/>
          </p:cNvPicPr>
          <p:nvPr/>
        </p:nvPicPr>
        <p:blipFill>
          <a:blip r:embed="rId3"/>
          <a:srcRect/>
          <a:stretch>
            <a:fillRect/>
          </a:stretch>
        </p:blipFill>
        <p:spPr bwMode="auto">
          <a:xfrm>
            <a:off x="0" y="1349722"/>
            <a:ext cx="9144000" cy="5129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Título"/>
          <p:cNvSpPr>
            <a:spLocks noGrp="1"/>
          </p:cNvSpPr>
          <p:nvPr>
            <p:ph type="title"/>
          </p:nvPr>
        </p:nvSpPr>
        <p:spPr>
          <a:xfrm>
            <a:off x="396875" y="144463"/>
            <a:ext cx="6191250" cy="696912"/>
          </a:xfrm>
        </p:spPr>
        <p:txBody>
          <a:bodyPr/>
          <a:lstStyle/>
          <a:p>
            <a:pPr>
              <a:defRPr/>
            </a:pPr>
            <a:r>
              <a:rPr lang="es-ES" dirty="0" err="1" smtClean="0"/>
              <a:t>Example</a:t>
            </a:r>
            <a:r>
              <a:rPr lang="es-ES" dirty="0" smtClean="0"/>
              <a:t>: </a:t>
            </a:r>
            <a:r>
              <a:rPr lang="es-ES" dirty="0" err="1" smtClean="0"/>
              <a:t>wind</a:t>
            </a:r>
            <a:r>
              <a:rPr lang="es-ES" dirty="0" smtClean="0"/>
              <a:t> </a:t>
            </a:r>
            <a:r>
              <a:rPr lang="es-ES" dirty="0" err="1" smtClean="0"/>
              <a:t>power</a:t>
            </a:r>
            <a:r>
              <a:rPr lang="es-ES" dirty="0" smtClean="0"/>
              <a:t> </a:t>
            </a:r>
            <a:r>
              <a:rPr lang="es-ES" dirty="0" err="1" smtClean="0"/>
              <a:t>predictions</a:t>
            </a:r>
            <a:endParaRPr lang="es-ES" dirty="0"/>
          </a:p>
        </p:txBody>
      </p:sp>
      <p:pic>
        <p:nvPicPr>
          <p:cNvPr id="532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13538" y="1014534"/>
            <a:ext cx="8316924" cy="387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1" name="Picture 3"/>
          <p:cNvPicPr>
            <a:picLocks noChangeAspect="1" noChangeArrowheads="1"/>
          </p:cNvPicPr>
          <p:nvPr/>
        </p:nvPicPr>
        <p:blipFill>
          <a:blip r:embed="rId5">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037942" y="1014534"/>
            <a:ext cx="692520" cy="387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9710" y="6222634"/>
            <a:ext cx="2088232" cy="401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 name="17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67744" y="5195422"/>
            <a:ext cx="3084858" cy="1346251"/>
          </a:xfrm>
          <a:prstGeom prst="rect">
            <a:avLst/>
          </a:prstGeom>
        </p:spPr>
      </p:pic>
      <p:pic>
        <p:nvPicPr>
          <p:cNvPr id="19"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37942" y="6222634"/>
            <a:ext cx="512386" cy="417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3738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_tradnl" dirty="0" err="1" smtClean="0"/>
              <a:t>Climate</a:t>
            </a:r>
            <a:r>
              <a:rPr lang="es-ES_tradnl" dirty="0" smtClean="0"/>
              <a:t> </a:t>
            </a:r>
            <a:r>
              <a:rPr lang="es-ES_tradnl" dirty="0" err="1" smtClean="0"/>
              <a:t>predictions</a:t>
            </a:r>
            <a:r>
              <a:rPr lang="es-ES_tradnl" dirty="0" smtClean="0"/>
              <a:t> </a:t>
            </a:r>
            <a:r>
              <a:rPr lang="es-ES_tradnl" dirty="0" err="1" smtClean="0"/>
              <a:t>for</a:t>
            </a:r>
            <a:r>
              <a:rPr lang="es-ES_tradnl" dirty="0" smtClean="0"/>
              <a:t> </a:t>
            </a:r>
            <a:r>
              <a:rPr lang="es-ES_tradnl" dirty="0" err="1" smtClean="0"/>
              <a:t>wind</a:t>
            </a:r>
            <a:r>
              <a:rPr lang="es-ES_tradnl" dirty="0" smtClean="0"/>
              <a:t> </a:t>
            </a:r>
            <a:r>
              <a:rPr lang="es-ES_tradnl" dirty="0" err="1" smtClean="0"/>
              <a:t>power</a:t>
            </a:r>
            <a:endParaRPr lang="es-ES" dirty="0"/>
          </a:p>
        </p:txBody>
      </p:sp>
      <p:cxnSp>
        <p:nvCxnSpPr>
          <p:cNvPr id="33" name="32 Conector recto"/>
          <p:cNvCxnSpPr/>
          <p:nvPr/>
        </p:nvCxnSpPr>
        <p:spPr>
          <a:xfrm flipV="1">
            <a:off x="3384071" y="896466"/>
            <a:ext cx="0" cy="3517900"/>
          </a:xfrm>
          <a:prstGeom prst="line">
            <a:avLst/>
          </a:prstGeom>
          <a:noFill/>
          <a:ln w="57150" cap="flat" cmpd="sng" algn="ctr">
            <a:solidFill>
              <a:srgbClr val="FFFFFF">
                <a:shade val="95000"/>
                <a:satMod val="105000"/>
              </a:srgbClr>
            </a:solidFill>
            <a:prstDash val="sysDot"/>
          </a:ln>
          <a:effectLst/>
        </p:spPr>
      </p:cxnSp>
      <p:sp>
        <p:nvSpPr>
          <p:cNvPr id="24" name="23 Rectángulo redondeado"/>
          <p:cNvSpPr/>
          <p:nvPr/>
        </p:nvSpPr>
        <p:spPr>
          <a:xfrm>
            <a:off x="315912" y="3437954"/>
            <a:ext cx="8576568" cy="773297"/>
          </a:xfrm>
          <a:prstGeom prst="roundRect">
            <a:avLst/>
          </a:prstGeom>
          <a:solidFill>
            <a:srgbClr val="4F81BD"/>
          </a:solidFill>
          <a:ln>
            <a:solidFill>
              <a:srgbClr val="4F81BD"/>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b="0" i="0" u="none" strike="noStrike" kern="0" cap="none" spc="0" normalizeH="0" baseline="0" noProof="0" dirty="0" smtClean="0">
              <a:ln>
                <a:noFill/>
              </a:ln>
              <a:solidFill>
                <a:srgbClr val="000000"/>
              </a:solidFill>
              <a:effectLst/>
              <a:uLnTx/>
              <a:uFillTx/>
              <a:latin typeface="Arial" charset="0"/>
              <a:ea typeface="ＭＳ Ｐゴシック" charset="0"/>
            </a:endParaRPr>
          </a:p>
        </p:txBody>
      </p:sp>
      <p:sp>
        <p:nvSpPr>
          <p:cNvPr id="25" name="24 Rectángulo redondeado"/>
          <p:cNvSpPr/>
          <p:nvPr/>
        </p:nvSpPr>
        <p:spPr>
          <a:xfrm>
            <a:off x="315912" y="1061690"/>
            <a:ext cx="8576568" cy="773297"/>
          </a:xfrm>
          <a:prstGeom prst="roundRect">
            <a:avLst/>
          </a:prstGeom>
          <a:solidFill>
            <a:srgbClr val="4F81BD"/>
          </a:solidFill>
          <a:ln>
            <a:solidFill>
              <a:srgbClr val="4F81BD"/>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b="0" i="0" u="none" strike="noStrike" kern="0" cap="none" spc="0" normalizeH="0" baseline="0" noProof="0" dirty="0" smtClean="0">
              <a:ln>
                <a:noFill/>
              </a:ln>
              <a:solidFill>
                <a:srgbClr val="000000"/>
              </a:solidFill>
              <a:effectLst/>
              <a:uLnTx/>
              <a:uFillTx/>
              <a:latin typeface="Arial" charset="0"/>
              <a:ea typeface="ＭＳ Ｐゴシック" charset="0"/>
            </a:endParaRPr>
          </a:p>
        </p:txBody>
      </p:sp>
      <p:sp>
        <p:nvSpPr>
          <p:cNvPr id="26" name="Rectángulo 50"/>
          <p:cNvSpPr>
            <a:spLocks noChangeArrowheads="1"/>
          </p:cNvSpPr>
          <p:nvPr/>
        </p:nvSpPr>
        <p:spPr bwMode="auto">
          <a:xfrm>
            <a:off x="1077913" y="1970828"/>
            <a:ext cx="8305622" cy="1338828"/>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fontAlgn="auto" hangingPunct="1">
              <a:lnSpc>
                <a:spcPct val="150000"/>
              </a:lnSpc>
              <a:spcBef>
                <a:spcPts val="0"/>
              </a:spcBef>
              <a:spcAft>
                <a:spcPts val="0"/>
              </a:spcAft>
              <a:buFont typeface="Arial" panose="020B0604020202020204" pitchFamily="34" charset="0"/>
              <a:buChar char="•"/>
            </a:pPr>
            <a:r>
              <a:rPr lang="en-GB" altLang="es-ES" b="1" dirty="0">
                <a:solidFill>
                  <a:prstClr val="black"/>
                </a:solidFill>
                <a:cs typeface="Arial" panose="020B0604020202020204" pitchFamily="34" charset="0"/>
              </a:rPr>
              <a:t>Wind farm planners: </a:t>
            </a:r>
            <a:r>
              <a:rPr lang="en-GB" altLang="es-ES" b="1" dirty="0" smtClean="0">
                <a:solidFill>
                  <a:prstClr val="black"/>
                </a:solidFill>
                <a:cs typeface="Arial" panose="020B0604020202020204" pitchFamily="34" charset="0"/>
              </a:rPr>
              <a:t>	</a:t>
            </a:r>
            <a:r>
              <a:rPr lang="en-GB" altLang="es-ES" dirty="0" smtClean="0">
                <a:solidFill>
                  <a:prstClr val="black">
                    <a:lumMod val="65000"/>
                    <a:lumOff val="35000"/>
                  </a:prstClr>
                </a:solidFill>
                <a:cs typeface="Arial" panose="020B0604020202020204" pitchFamily="34" charset="0"/>
              </a:rPr>
              <a:t>Site </a:t>
            </a:r>
            <a:r>
              <a:rPr lang="en-GB" altLang="es-ES" dirty="0">
                <a:solidFill>
                  <a:prstClr val="black">
                    <a:lumMod val="65000"/>
                    <a:lumOff val="35000"/>
                  </a:prstClr>
                </a:solidFill>
                <a:cs typeface="Arial" panose="020B0604020202020204" pitchFamily="34" charset="0"/>
              </a:rPr>
              <a:t>selection</a:t>
            </a:r>
          </a:p>
          <a:p>
            <a:pPr marL="342900" indent="-342900" eaLnBrk="1" fontAlgn="auto" hangingPunct="1">
              <a:lnSpc>
                <a:spcPct val="150000"/>
              </a:lnSpc>
              <a:spcBef>
                <a:spcPts val="0"/>
              </a:spcBef>
              <a:spcAft>
                <a:spcPts val="0"/>
              </a:spcAft>
              <a:buFont typeface="Arial" panose="020B0604020202020204" pitchFamily="34" charset="0"/>
              <a:buChar char="•"/>
            </a:pPr>
            <a:r>
              <a:rPr lang="en-GB" altLang="es-ES" b="1" dirty="0">
                <a:solidFill>
                  <a:prstClr val="black"/>
                </a:solidFill>
                <a:cs typeface="Arial" panose="020B0604020202020204" pitchFamily="34" charset="0"/>
              </a:rPr>
              <a:t>Wind farm investors: </a:t>
            </a:r>
            <a:r>
              <a:rPr lang="en-GB" altLang="es-ES" b="1" dirty="0" smtClean="0">
                <a:solidFill>
                  <a:prstClr val="black"/>
                </a:solidFill>
                <a:cs typeface="Arial" panose="020B0604020202020204" pitchFamily="34" charset="0"/>
              </a:rPr>
              <a:t>	</a:t>
            </a:r>
            <a:r>
              <a:rPr lang="en-GB" altLang="es-ES" dirty="0" smtClean="0">
                <a:solidFill>
                  <a:prstClr val="black">
                    <a:lumMod val="65000"/>
                    <a:lumOff val="35000"/>
                  </a:prstClr>
                </a:solidFill>
                <a:cs typeface="Arial" panose="020B0604020202020204" pitchFamily="34" charset="0"/>
              </a:rPr>
              <a:t>Evaluate </a:t>
            </a:r>
            <a:r>
              <a:rPr lang="en-GB" altLang="es-ES" dirty="0">
                <a:solidFill>
                  <a:prstClr val="black">
                    <a:lumMod val="65000"/>
                    <a:lumOff val="35000"/>
                  </a:prstClr>
                </a:solidFill>
                <a:cs typeface="Arial" panose="020B0604020202020204" pitchFamily="34" charset="0"/>
              </a:rPr>
              <a:t>return on investments</a:t>
            </a:r>
          </a:p>
          <a:p>
            <a:pPr marL="342900" indent="-342900" eaLnBrk="1" fontAlgn="auto" hangingPunct="1">
              <a:lnSpc>
                <a:spcPct val="150000"/>
              </a:lnSpc>
              <a:spcBef>
                <a:spcPts val="0"/>
              </a:spcBef>
              <a:spcAft>
                <a:spcPts val="0"/>
              </a:spcAft>
              <a:buFont typeface="Arial" panose="020B0604020202020204" pitchFamily="34" charset="0"/>
              <a:buChar char="•"/>
            </a:pPr>
            <a:r>
              <a:rPr lang="en-GB" altLang="es-ES" b="1" dirty="0">
                <a:solidFill>
                  <a:prstClr val="black"/>
                </a:solidFill>
                <a:cs typeface="Arial" panose="020B0604020202020204" pitchFamily="34" charset="0"/>
              </a:rPr>
              <a:t>Policy makers:</a:t>
            </a:r>
            <a:r>
              <a:rPr lang="en-GB" altLang="es-ES" dirty="0">
                <a:solidFill>
                  <a:prstClr val="black"/>
                </a:solidFill>
                <a:cs typeface="Arial" panose="020B0604020202020204" pitchFamily="34" charset="0"/>
              </a:rPr>
              <a:t> </a:t>
            </a:r>
            <a:r>
              <a:rPr lang="en-GB" altLang="es-ES" dirty="0" smtClean="0">
                <a:solidFill>
                  <a:prstClr val="black"/>
                </a:solidFill>
                <a:cs typeface="Arial" panose="020B0604020202020204" pitchFamily="34" charset="0"/>
              </a:rPr>
              <a:t>	</a:t>
            </a:r>
            <a:r>
              <a:rPr lang="en-GB" altLang="es-ES" dirty="0" smtClean="0">
                <a:solidFill>
                  <a:prstClr val="black">
                    <a:lumMod val="65000"/>
                    <a:lumOff val="35000"/>
                  </a:prstClr>
                </a:solidFill>
                <a:cs typeface="Arial" panose="020B0604020202020204" pitchFamily="34" charset="0"/>
              </a:rPr>
              <a:t>Understand </a:t>
            </a:r>
            <a:r>
              <a:rPr lang="en-GB" altLang="es-ES" dirty="0">
                <a:solidFill>
                  <a:prstClr val="black">
                    <a:lumMod val="65000"/>
                    <a:lumOff val="35000"/>
                  </a:prstClr>
                </a:solidFill>
                <a:cs typeface="Arial" panose="020B0604020202020204" pitchFamily="34" charset="0"/>
              </a:rPr>
              <a:t>changes to energy </a:t>
            </a:r>
            <a:r>
              <a:rPr lang="en-GB" altLang="es-ES" dirty="0" smtClean="0">
                <a:solidFill>
                  <a:prstClr val="black">
                    <a:lumMod val="65000"/>
                    <a:lumOff val="35000"/>
                  </a:prstClr>
                </a:solidFill>
                <a:cs typeface="Arial" panose="020B0604020202020204" pitchFamily="34" charset="0"/>
              </a:rPr>
              <a:t>mix</a:t>
            </a:r>
            <a:endParaRPr lang="en-GB" altLang="es-ES" dirty="0">
              <a:solidFill>
                <a:prstClr val="black">
                  <a:lumMod val="65000"/>
                  <a:lumOff val="35000"/>
                </a:prstClr>
              </a:solidFill>
              <a:cs typeface="Arial" panose="020B0604020202020204" pitchFamily="34" charset="0"/>
            </a:endParaRPr>
          </a:p>
        </p:txBody>
      </p:sp>
      <p:sp>
        <p:nvSpPr>
          <p:cNvPr id="27" name="Rectángulo 2"/>
          <p:cNvSpPr/>
          <p:nvPr/>
        </p:nvSpPr>
        <p:spPr>
          <a:xfrm>
            <a:off x="315911" y="1248283"/>
            <a:ext cx="8576568" cy="400110"/>
          </a:xfrm>
          <a:prstGeom prst="rect">
            <a:avLst/>
          </a:prstGeom>
        </p:spPr>
        <p:txBody>
          <a:bodyPr wrap="square">
            <a:spAutoFit/>
          </a:bodyPr>
          <a:lstStyle/>
          <a:p>
            <a:pPr algn="ctr" fontAlgn="auto">
              <a:spcBef>
                <a:spcPts val="0"/>
              </a:spcBef>
              <a:spcAft>
                <a:spcPts val="0"/>
              </a:spcAft>
              <a:defRPr/>
            </a:pPr>
            <a:r>
              <a:rPr lang="en-GB" sz="2000" b="1" dirty="0" smtClean="0">
                <a:solidFill>
                  <a:prstClr val="white"/>
                </a:solidFill>
                <a:cs typeface="Arial" panose="020B0604020202020204" pitchFamily="34" charset="0"/>
              </a:rPr>
              <a:t>Pre-Construction </a:t>
            </a:r>
            <a:r>
              <a:rPr lang="en-GB" sz="2000" b="1" dirty="0">
                <a:solidFill>
                  <a:prstClr val="white"/>
                </a:solidFill>
                <a:cs typeface="Arial" panose="020B0604020202020204" pitchFamily="34" charset="0"/>
              </a:rPr>
              <a:t>Decisions</a:t>
            </a:r>
            <a:r>
              <a:rPr lang="en-GB" sz="2000" b="1" dirty="0" smtClean="0">
                <a:solidFill>
                  <a:prstClr val="white"/>
                </a:solidFill>
                <a:cs typeface="Arial" panose="020B0604020202020204" pitchFamily="34" charset="0"/>
              </a:rPr>
              <a:t>: </a:t>
            </a:r>
            <a:r>
              <a:rPr lang="en-GB" sz="2000" b="1" dirty="0" smtClean="0">
                <a:solidFill>
                  <a:srgbClr val="000000"/>
                </a:solidFill>
                <a:effectLst>
                  <a:outerShdw blurRad="38100" dist="38100" dir="2700000" algn="tl">
                    <a:srgbClr val="000000">
                      <a:alpha val="43137"/>
                    </a:srgbClr>
                  </a:outerShdw>
                </a:effectLst>
                <a:cs typeface="Arial" panose="020B0604020202020204" pitchFamily="34" charset="0"/>
              </a:rPr>
              <a:t>Annual </a:t>
            </a:r>
            <a:r>
              <a:rPr lang="en-GB" sz="2000" b="1" dirty="0">
                <a:solidFill>
                  <a:srgbClr val="000000"/>
                </a:solidFill>
                <a:effectLst>
                  <a:outerShdw blurRad="38100" dist="38100" dir="2700000" algn="tl">
                    <a:srgbClr val="000000">
                      <a:alpha val="43137"/>
                    </a:srgbClr>
                  </a:outerShdw>
                </a:effectLst>
                <a:cs typeface="Arial" panose="020B0604020202020204" pitchFamily="34" charset="0"/>
              </a:rPr>
              <a:t>to Decadal </a:t>
            </a:r>
            <a:r>
              <a:rPr lang="en-GB" sz="2000" b="1" dirty="0">
                <a:solidFill>
                  <a:prstClr val="white"/>
                </a:solidFill>
                <a:cs typeface="Arial" panose="020B0604020202020204" pitchFamily="34" charset="0"/>
              </a:rPr>
              <a:t>Timescales</a:t>
            </a:r>
          </a:p>
        </p:txBody>
      </p:sp>
      <p:sp>
        <p:nvSpPr>
          <p:cNvPr id="28" name="Rectángulo 5"/>
          <p:cNvSpPr/>
          <p:nvPr/>
        </p:nvSpPr>
        <p:spPr>
          <a:xfrm>
            <a:off x="314790" y="3624547"/>
            <a:ext cx="8576569" cy="400110"/>
          </a:xfrm>
          <a:prstGeom prst="rect">
            <a:avLst/>
          </a:prstGeom>
        </p:spPr>
        <p:txBody>
          <a:bodyPr wrap="square">
            <a:spAutoFit/>
          </a:bodyPr>
          <a:lstStyle/>
          <a:p>
            <a:pPr algn="ctr" fontAlgn="auto">
              <a:spcBef>
                <a:spcPts val="0"/>
              </a:spcBef>
              <a:spcAft>
                <a:spcPts val="0"/>
              </a:spcAft>
              <a:defRPr/>
            </a:pPr>
            <a:r>
              <a:rPr lang="en-US" sz="2000" b="1" dirty="0" smtClean="0">
                <a:solidFill>
                  <a:prstClr val="white"/>
                </a:solidFill>
                <a:cs typeface="Arial" panose="020B0604020202020204" pitchFamily="34" charset="0"/>
              </a:rPr>
              <a:t>Post-Construction </a:t>
            </a:r>
            <a:r>
              <a:rPr lang="en-US" sz="2000" b="1" dirty="0">
                <a:solidFill>
                  <a:prstClr val="white"/>
                </a:solidFill>
                <a:cs typeface="Arial" panose="020B0604020202020204" pitchFamily="34" charset="0"/>
              </a:rPr>
              <a:t>Decisions</a:t>
            </a:r>
            <a:r>
              <a:rPr lang="en-US" sz="2000" b="1" dirty="0" smtClean="0">
                <a:solidFill>
                  <a:prstClr val="white"/>
                </a:solidFill>
                <a:cs typeface="Arial" panose="020B0604020202020204" pitchFamily="34" charset="0"/>
              </a:rPr>
              <a:t>: </a:t>
            </a:r>
            <a:r>
              <a:rPr lang="en-US" sz="2000" b="1" dirty="0" smtClean="0">
                <a:solidFill>
                  <a:srgbClr val="000000"/>
                </a:solidFill>
                <a:effectLst>
                  <a:outerShdw blurRad="38100" dist="38100" dir="2700000" algn="tl">
                    <a:srgbClr val="000000">
                      <a:alpha val="43137"/>
                    </a:srgbClr>
                  </a:outerShdw>
                </a:effectLst>
                <a:cs typeface="Arial" panose="020B0604020202020204" pitchFamily="34" charset="0"/>
              </a:rPr>
              <a:t>Monthly </a:t>
            </a:r>
            <a:r>
              <a:rPr lang="en-US" sz="2000" b="1" dirty="0">
                <a:solidFill>
                  <a:srgbClr val="000000"/>
                </a:solidFill>
                <a:effectLst>
                  <a:outerShdw blurRad="38100" dist="38100" dir="2700000" algn="tl">
                    <a:srgbClr val="000000">
                      <a:alpha val="43137"/>
                    </a:srgbClr>
                  </a:outerShdw>
                </a:effectLst>
                <a:cs typeface="Arial" panose="020B0604020202020204" pitchFamily="34" charset="0"/>
              </a:rPr>
              <a:t>to Seasonal </a:t>
            </a:r>
            <a:r>
              <a:rPr lang="en-US" sz="2000" b="1" dirty="0">
                <a:solidFill>
                  <a:prstClr val="white"/>
                </a:solidFill>
                <a:cs typeface="Arial" panose="020B0604020202020204" pitchFamily="34" charset="0"/>
              </a:rPr>
              <a:t>Timescales</a:t>
            </a:r>
          </a:p>
        </p:txBody>
      </p:sp>
      <p:sp>
        <p:nvSpPr>
          <p:cNvPr id="29" name="Rectángulo 50"/>
          <p:cNvSpPr>
            <a:spLocks noChangeArrowheads="1"/>
          </p:cNvSpPr>
          <p:nvPr/>
        </p:nvSpPr>
        <p:spPr bwMode="auto">
          <a:xfrm>
            <a:off x="1077912" y="4396467"/>
            <a:ext cx="7873571" cy="1754326"/>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fontAlgn="auto" hangingPunct="1">
              <a:lnSpc>
                <a:spcPct val="150000"/>
              </a:lnSpc>
              <a:spcBef>
                <a:spcPts val="0"/>
              </a:spcBef>
              <a:spcAft>
                <a:spcPts val="0"/>
              </a:spcAft>
              <a:buFont typeface="Arial" panose="020B0604020202020204" pitchFamily="34" charset="0"/>
              <a:buChar char="•"/>
            </a:pPr>
            <a:r>
              <a:rPr lang="en-US" altLang="es-ES" b="1" dirty="0">
                <a:solidFill>
                  <a:prstClr val="black"/>
                </a:solidFill>
                <a:cs typeface="Arial" panose="020B0604020202020204" pitchFamily="34" charset="0"/>
              </a:rPr>
              <a:t>Energy producers: </a:t>
            </a:r>
            <a:r>
              <a:rPr lang="en-US" altLang="es-ES" b="1" dirty="0" smtClean="0">
                <a:solidFill>
                  <a:prstClr val="black"/>
                </a:solidFill>
                <a:cs typeface="Arial" panose="020B0604020202020204" pitchFamily="34" charset="0"/>
              </a:rPr>
              <a:t>	</a:t>
            </a:r>
            <a:r>
              <a:rPr lang="en-US" altLang="es-ES" dirty="0" smtClean="0">
                <a:solidFill>
                  <a:prstClr val="black">
                    <a:lumMod val="65000"/>
                    <a:lumOff val="35000"/>
                  </a:prstClr>
                </a:solidFill>
                <a:cs typeface="Arial" panose="020B0604020202020204" pitchFamily="34" charset="0"/>
              </a:rPr>
              <a:t>Resource </a:t>
            </a:r>
            <a:r>
              <a:rPr lang="en-US" altLang="es-ES" dirty="0">
                <a:solidFill>
                  <a:prstClr val="black">
                    <a:lumMod val="65000"/>
                    <a:lumOff val="35000"/>
                  </a:prstClr>
                </a:solidFill>
                <a:cs typeface="Arial" panose="020B0604020202020204" pitchFamily="34" charset="0"/>
              </a:rPr>
              <a:t>management strategies</a:t>
            </a:r>
          </a:p>
          <a:p>
            <a:pPr marL="342900" indent="-342900" eaLnBrk="1" fontAlgn="auto" hangingPunct="1">
              <a:lnSpc>
                <a:spcPct val="150000"/>
              </a:lnSpc>
              <a:spcBef>
                <a:spcPts val="0"/>
              </a:spcBef>
              <a:spcAft>
                <a:spcPts val="0"/>
              </a:spcAft>
              <a:buFont typeface="Arial" panose="020B0604020202020204" pitchFamily="34" charset="0"/>
              <a:buChar char="•"/>
            </a:pPr>
            <a:r>
              <a:rPr lang="en-US" altLang="es-ES" b="1" dirty="0">
                <a:solidFill>
                  <a:srgbClr val="000000"/>
                </a:solidFill>
                <a:cs typeface="Arial" panose="020B0604020202020204" pitchFamily="34" charset="0"/>
              </a:rPr>
              <a:t>Energy traders: </a:t>
            </a:r>
            <a:r>
              <a:rPr lang="en-US" altLang="es-ES" b="1" dirty="0" smtClean="0">
                <a:solidFill>
                  <a:srgbClr val="000000"/>
                </a:solidFill>
                <a:cs typeface="Arial" panose="020B0604020202020204" pitchFamily="34" charset="0"/>
              </a:rPr>
              <a:t>	</a:t>
            </a:r>
            <a:r>
              <a:rPr lang="en-US" altLang="es-ES" dirty="0" smtClean="0">
                <a:solidFill>
                  <a:srgbClr val="000000"/>
                </a:solidFill>
                <a:cs typeface="Arial" panose="020B0604020202020204" pitchFamily="34" charset="0"/>
              </a:rPr>
              <a:t>Resource </a:t>
            </a:r>
            <a:r>
              <a:rPr lang="en-US" altLang="es-ES" dirty="0">
                <a:solidFill>
                  <a:srgbClr val="000000"/>
                </a:solidFill>
                <a:cs typeface="Arial" panose="020B0604020202020204" pitchFamily="34" charset="0"/>
              </a:rPr>
              <a:t>effects on markets</a:t>
            </a:r>
          </a:p>
          <a:p>
            <a:pPr marL="342900" indent="-342900" eaLnBrk="1" fontAlgn="auto" hangingPunct="1">
              <a:lnSpc>
                <a:spcPct val="150000"/>
              </a:lnSpc>
              <a:spcBef>
                <a:spcPts val="0"/>
              </a:spcBef>
              <a:spcAft>
                <a:spcPts val="0"/>
              </a:spcAft>
              <a:buFont typeface="Arial" panose="020B0604020202020204" pitchFamily="34" charset="0"/>
              <a:buChar char="•"/>
            </a:pPr>
            <a:r>
              <a:rPr lang="en-US" altLang="es-ES" b="1" dirty="0">
                <a:solidFill>
                  <a:prstClr val="black"/>
                </a:solidFill>
                <a:cs typeface="Arial" panose="020B0604020202020204" pitchFamily="34" charset="0"/>
              </a:rPr>
              <a:t>Wind farm operators: </a:t>
            </a:r>
            <a:r>
              <a:rPr lang="en-US" altLang="es-ES" b="1" dirty="0" smtClean="0">
                <a:solidFill>
                  <a:prstClr val="black"/>
                </a:solidFill>
                <a:cs typeface="Arial" panose="020B0604020202020204" pitchFamily="34" charset="0"/>
              </a:rPr>
              <a:t>	</a:t>
            </a:r>
            <a:r>
              <a:rPr lang="en-US" altLang="es-ES" dirty="0" smtClean="0">
                <a:solidFill>
                  <a:prstClr val="black">
                    <a:lumMod val="65000"/>
                    <a:lumOff val="35000"/>
                  </a:prstClr>
                </a:solidFill>
                <a:cs typeface="Arial" panose="020B0604020202020204" pitchFamily="34" charset="0"/>
              </a:rPr>
              <a:t>Planning </a:t>
            </a:r>
            <a:r>
              <a:rPr lang="en-US" altLang="es-ES" dirty="0">
                <a:solidFill>
                  <a:prstClr val="black">
                    <a:lumMod val="65000"/>
                    <a:lumOff val="35000"/>
                  </a:prstClr>
                </a:solidFill>
                <a:cs typeface="Arial" panose="020B0604020202020204" pitchFamily="34" charset="0"/>
              </a:rPr>
              <a:t>for maintenance works</a:t>
            </a:r>
          </a:p>
          <a:p>
            <a:pPr marL="342900" indent="-342900" eaLnBrk="1" fontAlgn="auto" hangingPunct="1">
              <a:lnSpc>
                <a:spcPct val="150000"/>
              </a:lnSpc>
              <a:spcBef>
                <a:spcPts val="0"/>
              </a:spcBef>
              <a:spcAft>
                <a:spcPts val="0"/>
              </a:spcAft>
              <a:buFont typeface="Arial" panose="020B0604020202020204" pitchFamily="34" charset="0"/>
              <a:buChar char="•"/>
            </a:pPr>
            <a:r>
              <a:rPr lang="en-US" altLang="es-ES" b="1" dirty="0">
                <a:solidFill>
                  <a:prstClr val="black"/>
                </a:solidFill>
                <a:cs typeface="Arial" panose="020B0604020202020204" pitchFamily="34" charset="0"/>
              </a:rPr>
              <a:t>Wind farm investors: </a:t>
            </a:r>
            <a:r>
              <a:rPr lang="en-US" altLang="es-ES" b="1" dirty="0" smtClean="0">
                <a:solidFill>
                  <a:prstClr val="black"/>
                </a:solidFill>
                <a:cs typeface="Arial" panose="020B0604020202020204" pitchFamily="34" charset="0"/>
              </a:rPr>
              <a:t>	</a:t>
            </a:r>
            <a:r>
              <a:rPr lang="en-US" altLang="es-ES" dirty="0" smtClean="0">
                <a:solidFill>
                  <a:prstClr val="black">
                    <a:lumMod val="65000"/>
                    <a:lumOff val="35000"/>
                  </a:prstClr>
                </a:solidFill>
                <a:cs typeface="Arial" panose="020B0604020202020204" pitchFamily="34" charset="0"/>
              </a:rPr>
              <a:t>Optimize </a:t>
            </a:r>
            <a:r>
              <a:rPr lang="en-US" altLang="es-ES" dirty="0">
                <a:solidFill>
                  <a:prstClr val="black">
                    <a:lumMod val="65000"/>
                    <a:lumOff val="35000"/>
                  </a:prstClr>
                </a:solidFill>
                <a:cs typeface="Arial" panose="020B0604020202020204" pitchFamily="34" charset="0"/>
              </a:rPr>
              <a:t>return on investments</a:t>
            </a:r>
          </a:p>
        </p:txBody>
      </p:sp>
    </p:spTree>
    <p:extLst>
      <p:ext uri="{BB962C8B-B14F-4D97-AF65-F5344CB8AC3E}">
        <p14:creationId xmlns:p14="http://schemas.microsoft.com/office/powerpoint/2010/main" val="1405417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Shape 3"/>
          <p:cNvSpPr txBox="1">
            <a:spLocks noChangeAspect="1" noChangeArrowheads="1"/>
          </p:cNvSpPr>
          <p:nvPr/>
        </p:nvSpPr>
        <p:spPr bwMode="auto">
          <a:xfrm>
            <a:off x="1371600" y="3654425"/>
            <a:ext cx="6400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ES" altLang="es-ES" sz="3200">
                <a:solidFill>
                  <a:srgbClr val="FFFFFF"/>
                </a:solidFill>
              </a:rPr>
              <a:t>Thank you!</a:t>
            </a:r>
          </a:p>
          <a:p>
            <a:pPr algn="ctr" eaLnBrk="1" hangingPunct="1"/>
            <a:endParaRPr lang="en-US" altLang="es-ES" sz="2400">
              <a:latin typeface="Calibri" pitchFamily="34" charset="0"/>
            </a:endParaRPr>
          </a:p>
        </p:txBody>
      </p:sp>
      <p:sp>
        <p:nvSpPr>
          <p:cNvPr id="4" name="TextShape 4"/>
          <p:cNvSpPr txBox="1">
            <a:spLocks noChangeArrowheads="1"/>
          </p:cNvSpPr>
          <p:nvPr/>
        </p:nvSpPr>
        <p:spPr bwMode="auto">
          <a:xfrm>
            <a:off x="1350963" y="4325938"/>
            <a:ext cx="64801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s-ES" dirty="0" err="1" smtClean="0">
                <a:solidFill>
                  <a:srgbClr val="FFFFFF"/>
                </a:solidFill>
                <a:latin typeface="+mn-lt"/>
              </a:rPr>
              <a:t>For</a:t>
            </a:r>
            <a:r>
              <a:rPr lang="es-ES" dirty="0" smtClean="0">
                <a:solidFill>
                  <a:srgbClr val="FFFFFF"/>
                </a:solidFill>
                <a:latin typeface="+mn-lt"/>
              </a:rPr>
              <a:t> </a:t>
            </a:r>
            <a:r>
              <a:rPr lang="es-ES" dirty="0" err="1" smtClean="0">
                <a:solidFill>
                  <a:srgbClr val="FFFFFF"/>
                </a:solidFill>
                <a:latin typeface="+mn-lt"/>
              </a:rPr>
              <a:t>further</a:t>
            </a:r>
            <a:r>
              <a:rPr lang="es-ES" dirty="0" smtClean="0">
                <a:solidFill>
                  <a:srgbClr val="FFFFFF"/>
                </a:solidFill>
                <a:latin typeface="+mn-lt"/>
              </a:rPr>
              <a:t> </a:t>
            </a:r>
            <a:r>
              <a:rPr lang="es-ES" dirty="0" err="1" smtClean="0">
                <a:solidFill>
                  <a:srgbClr val="FFFFFF"/>
                </a:solidFill>
                <a:latin typeface="+mn-lt"/>
              </a:rPr>
              <a:t>information</a:t>
            </a:r>
            <a:r>
              <a:rPr lang="es-ES" dirty="0" smtClean="0">
                <a:solidFill>
                  <a:srgbClr val="FFFFFF"/>
                </a:solidFill>
                <a:latin typeface="+mn-lt"/>
              </a:rPr>
              <a:t> </a:t>
            </a:r>
            <a:r>
              <a:rPr lang="es-ES" dirty="0" err="1" smtClean="0">
                <a:solidFill>
                  <a:srgbClr val="FFFFFF"/>
                </a:solidFill>
                <a:latin typeface="+mn-lt"/>
              </a:rPr>
              <a:t>please</a:t>
            </a:r>
            <a:r>
              <a:rPr lang="es-ES" dirty="0" smtClean="0">
                <a:solidFill>
                  <a:srgbClr val="FFFFFF"/>
                </a:solidFill>
                <a:latin typeface="+mn-lt"/>
              </a:rPr>
              <a:t> </a:t>
            </a:r>
            <a:r>
              <a:rPr lang="es-ES" dirty="0" err="1" smtClean="0">
                <a:solidFill>
                  <a:srgbClr val="FFFFFF"/>
                </a:solidFill>
                <a:latin typeface="+mn-lt"/>
              </a:rPr>
              <a:t>contact</a:t>
            </a:r>
            <a:endParaRPr lang="es-ES" dirty="0" smtClean="0">
              <a:solidFill>
                <a:srgbClr val="FFFFFF"/>
              </a:solidFill>
              <a:latin typeface="+mn-lt"/>
            </a:endParaRPr>
          </a:p>
          <a:p>
            <a:pPr algn="ctr" eaLnBrk="1" hangingPunct="1">
              <a:defRPr/>
            </a:pPr>
            <a:r>
              <a:rPr lang="es-ES_tradnl" b="1" dirty="0" smtClean="0">
                <a:solidFill>
                  <a:srgbClr val="FFFFFF"/>
                </a:solidFill>
                <a:latin typeface="+mn-lt"/>
              </a:rPr>
              <a:t>Info-services-es@bsc.es</a:t>
            </a:r>
            <a:endParaRPr lang="es-ES" b="1" dirty="0" smtClean="0">
              <a:solidFill>
                <a:srgbClr val="FFFFFF"/>
              </a:solidFill>
              <a:latin typeface="+mn-lt"/>
            </a:endParaRPr>
          </a:p>
        </p:txBody>
      </p:sp>
      <p:pic>
        <p:nvPicPr>
          <p:cNvPr id="5" name="Picture 7"/>
          <p:cNvPicPr>
            <a:picLocks noChangeAspect="1"/>
          </p:cNvPicPr>
          <p:nvPr/>
        </p:nvPicPr>
        <p:blipFill>
          <a:blip r:embed="rId2">
            <a:alphaModFix/>
            <a:duotone>
              <a:schemeClr val="bg2">
                <a:shade val="45000"/>
                <a:satMod val="135000"/>
              </a:schemeClr>
              <a:prstClr val="white"/>
            </a:duotone>
            <a:extLst>
              <a:ext uri="{BEBA8EAE-BF5A-486C-A8C5-ECC9F3942E4B}">
                <a14:imgProps xmlns:a14="http://schemas.microsoft.com/office/drawing/2010/main">
                  <a14:imgLayer r:embed="rId3">
                    <a14:imgEffect>
                      <a14:backgroundRemoval t="10000" b="90000" l="10000" r="90000">
                        <a14:foregroundMark x1="31296" y1="51302" x2="31296" y2="51302"/>
                        <a14:foregroundMark x1="18889" y1="46875" x2="18889" y2="46875"/>
                        <a14:foregroundMark x1="73333" y1="26302" x2="73333" y2="26302"/>
                        <a14:foregroundMark x1="83704" y1="34635" x2="83704" y2="34635"/>
                        <a14:foregroundMark x1="82778" y1="43750" x2="82778" y2="43750"/>
                        <a14:foregroundMark x1="43148" y1="23698" x2="43148" y2="23698"/>
                        <a14:foregroundMark x1="22778" y1="23177" x2="22778" y2="23177"/>
                        <a14:foregroundMark x1="18889" y1="24479" x2="18889" y2="24479"/>
                        <a14:foregroundMark x1="67037" y1="68750" x2="67037" y2="68750"/>
                        <a14:foregroundMark x1="64259" y1="63281" x2="64259" y2="63281"/>
                        <a14:foregroundMark x1="71667" y1="66146" x2="71667" y2="66146"/>
                        <a14:foregroundMark x1="69444" y1="65885" x2="69444" y2="65885"/>
                        <a14:foregroundMark x1="70741" y1="70052" x2="70741" y2="70052"/>
                        <a14:foregroundMark x1="72037" y1="73177" x2="72037" y2="73177"/>
                        <a14:foregroundMark x1="71111" y1="63802" x2="71111" y2="63802"/>
                        <a14:foregroundMark x1="67037" y1="63281" x2="67037" y2="63281"/>
                      </a14:backgroundRemoval>
                    </a14:imgEffect>
                  </a14:imgLayer>
                </a14:imgProps>
              </a:ext>
            </a:extLst>
          </a:blip>
          <a:srcRect/>
          <a:stretch>
            <a:fillRect/>
          </a:stretch>
        </p:blipFill>
        <p:spPr>
          <a:xfrm>
            <a:off x="3536960" y="5355687"/>
            <a:ext cx="2016224" cy="1322627"/>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Earth</a:t>
            </a:r>
            <a:r>
              <a:rPr lang="es-ES_tradnl" dirty="0" smtClean="0"/>
              <a:t> </a:t>
            </a:r>
            <a:r>
              <a:rPr lang="es-ES_tradnl" dirty="0" err="1" smtClean="0"/>
              <a:t>Sciences</a:t>
            </a:r>
            <a:r>
              <a:rPr lang="es-ES_tradnl" dirty="0" smtClean="0"/>
              <a:t> </a:t>
            </a:r>
            <a:r>
              <a:rPr lang="es-ES_tradnl" dirty="0" err="1" smtClean="0"/>
              <a:t>Department</a:t>
            </a:r>
            <a:endParaRPr lang="es-ES" dirty="0"/>
          </a:p>
        </p:txBody>
      </p:sp>
      <p:pic>
        <p:nvPicPr>
          <p:cNvPr id="20" name="Picture 2" descr="C:\Users\ijimenez\Dropbox\BSC ES SERVICES COMM\Graphic Resources\IC3\Logo IC3 blan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377" y="1509477"/>
            <a:ext cx="1477469" cy="1289427"/>
          </a:xfrm>
          <a:prstGeom prst="rect">
            <a:avLst/>
          </a:prstGeom>
          <a:noFill/>
          <a:extLst>
            <a:ext uri="{909E8E84-426E-40DD-AFC4-6F175D3DCCD1}">
              <a14:hiddenFill xmlns:a14="http://schemas.microsoft.com/office/drawing/2010/main">
                <a:solidFill>
                  <a:srgbClr val="FFFFFF"/>
                </a:solidFill>
              </a14:hiddenFill>
            </a:ext>
          </a:extLst>
        </p:spPr>
      </p:pic>
      <p:sp>
        <p:nvSpPr>
          <p:cNvPr id="22" name="7 Rectángulo"/>
          <p:cNvSpPr>
            <a:spLocks noChangeArrowheads="1"/>
          </p:cNvSpPr>
          <p:nvPr/>
        </p:nvSpPr>
        <p:spPr bwMode="auto">
          <a:xfrm>
            <a:off x="323528" y="1061690"/>
            <a:ext cx="4104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eaLnBrk="1" hangingPunct="1">
              <a:buFont typeface="Wingdings" panose="05000000000000000000" pitchFamily="2" charset="2"/>
              <a:buChar char="§"/>
            </a:pPr>
            <a:r>
              <a:rPr lang="en-GB" altLang="es-ES" sz="2400" dirty="0" smtClean="0">
                <a:solidFill>
                  <a:schemeClr val="bg1"/>
                </a:solidFill>
              </a:rPr>
              <a:t>Merging process between</a:t>
            </a:r>
            <a:endParaRPr lang="en-GB" altLang="es-ES" sz="2400" dirty="0">
              <a:solidFill>
                <a:schemeClr val="bg1"/>
              </a:solidFill>
            </a:endParaRPr>
          </a:p>
        </p:txBody>
      </p:sp>
      <p:sp>
        <p:nvSpPr>
          <p:cNvPr id="23" name="7 Rectángulo"/>
          <p:cNvSpPr>
            <a:spLocks noChangeArrowheads="1"/>
          </p:cNvSpPr>
          <p:nvPr/>
        </p:nvSpPr>
        <p:spPr bwMode="auto">
          <a:xfrm>
            <a:off x="349864" y="3077914"/>
            <a:ext cx="85426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indent="-342900" eaLnBrk="1" hangingPunct="1">
              <a:buFont typeface="Wingdings" panose="05000000000000000000" pitchFamily="2" charset="2"/>
              <a:buChar char="§"/>
            </a:pPr>
            <a:r>
              <a:rPr lang="en-GB" altLang="es-ES" sz="2400" dirty="0" smtClean="0">
                <a:solidFill>
                  <a:schemeClr val="bg1"/>
                </a:solidFill>
              </a:rPr>
              <a:t>New structure: 4 groups (~ 50 people)</a:t>
            </a:r>
            <a:endParaRPr lang="en-GB" altLang="es-ES" sz="2400" dirty="0">
              <a:solidFill>
                <a:schemeClr val="bg1"/>
              </a:solidFill>
            </a:endParaRPr>
          </a:p>
        </p:txBody>
      </p:sp>
      <p:sp>
        <p:nvSpPr>
          <p:cNvPr id="19" name="18 Rectángulo"/>
          <p:cNvSpPr/>
          <p:nvPr/>
        </p:nvSpPr>
        <p:spPr>
          <a:xfrm>
            <a:off x="1993919" y="3725986"/>
            <a:ext cx="5156163" cy="7920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dirty="0" smtClean="0"/>
              <a:t>COMPUTATIONAL EARTH SCIENCES</a:t>
            </a:r>
            <a:endParaRPr lang="es-ES" dirty="0"/>
          </a:p>
        </p:txBody>
      </p:sp>
      <p:sp>
        <p:nvSpPr>
          <p:cNvPr id="25" name="24 Rectángulo"/>
          <p:cNvSpPr/>
          <p:nvPr/>
        </p:nvSpPr>
        <p:spPr>
          <a:xfrm>
            <a:off x="1993919" y="4670474"/>
            <a:ext cx="2506074" cy="11437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_tradnl" dirty="0" smtClean="0"/>
              <a:t>ATMOSPHERIC COMPOSITION</a:t>
            </a:r>
            <a:endParaRPr lang="es-ES" dirty="0"/>
          </a:p>
        </p:txBody>
      </p:sp>
      <p:sp>
        <p:nvSpPr>
          <p:cNvPr id="26" name="25 Rectángulo"/>
          <p:cNvSpPr/>
          <p:nvPr/>
        </p:nvSpPr>
        <p:spPr>
          <a:xfrm>
            <a:off x="4644008" y="4670474"/>
            <a:ext cx="2506074" cy="11437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_tradnl" dirty="0" smtClean="0"/>
              <a:t>CLIMATE PREDICTIONS</a:t>
            </a:r>
            <a:endParaRPr lang="es-ES" dirty="0"/>
          </a:p>
        </p:txBody>
      </p:sp>
      <p:sp>
        <p:nvSpPr>
          <p:cNvPr id="27" name="26 Rectángulo"/>
          <p:cNvSpPr/>
          <p:nvPr/>
        </p:nvSpPr>
        <p:spPr>
          <a:xfrm>
            <a:off x="1993918" y="5958234"/>
            <a:ext cx="5156163" cy="79208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_tradnl" dirty="0" smtClean="0">
                <a:solidFill>
                  <a:schemeClr val="accent1"/>
                </a:solidFill>
              </a:rPr>
              <a:t>EARTH SCIENCES SERVICES</a:t>
            </a:r>
            <a:endParaRPr lang="es-ES" dirty="0">
              <a:solidFill>
                <a:schemeClr val="accent1"/>
              </a:solidFill>
            </a:endParaRPr>
          </a:p>
        </p:txBody>
      </p:sp>
      <p:sp>
        <p:nvSpPr>
          <p:cNvPr id="28" name="7 Rectángulo"/>
          <p:cNvSpPr>
            <a:spLocks noChangeArrowheads="1"/>
          </p:cNvSpPr>
          <p:nvPr/>
        </p:nvSpPr>
        <p:spPr bwMode="auto">
          <a:xfrm>
            <a:off x="2108529" y="2190103"/>
            <a:ext cx="2607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s-ES" sz="1600" b="1" dirty="0" smtClean="0">
                <a:solidFill>
                  <a:srgbClr val="000000"/>
                </a:solidFill>
              </a:rPr>
              <a:t>Climate Forecasting Unit</a:t>
            </a:r>
            <a:endParaRPr lang="en-GB" altLang="es-ES" sz="1600" b="1" dirty="0">
              <a:solidFill>
                <a:srgbClr val="000000"/>
              </a:solidFill>
            </a:endParaRPr>
          </a:p>
        </p:txBody>
      </p:sp>
      <p:pic>
        <p:nvPicPr>
          <p:cNvPr id="1028" name="Picture 4" descr="C:\Users\ijimenez\Dropbox\BSC ES SERVICES COMM\Graphic Resources\BSC\logo_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704140"/>
            <a:ext cx="3620911" cy="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015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dirty="0" err="1" smtClean="0"/>
              <a:t>Earth</a:t>
            </a:r>
            <a:r>
              <a:rPr lang="es-ES" dirty="0" smtClean="0"/>
              <a:t> </a:t>
            </a:r>
            <a:r>
              <a:rPr lang="es-ES" dirty="0" err="1" smtClean="0"/>
              <a:t>Sciences</a:t>
            </a:r>
            <a:r>
              <a:rPr lang="es-ES" dirty="0" smtClean="0"/>
              <a:t> </a:t>
            </a:r>
            <a:r>
              <a:rPr lang="es-ES" dirty="0" err="1" smtClean="0"/>
              <a:t>Services</a:t>
            </a:r>
            <a:endParaRPr lang="es-ES" dirty="0"/>
          </a:p>
        </p:txBody>
      </p:sp>
      <p:sp>
        <p:nvSpPr>
          <p:cNvPr id="11267" name="2 Rectángulo"/>
          <p:cNvSpPr>
            <a:spLocks noChangeArrowheads="1"/>
          </p:cNvSpPr>
          <p:nvPr/>
        </p:nvSpPr>
        <p:spPr bwMode="auto">
          <a:xfrm>
            <a:off x="684213" y="1277938"/>
            <a:ext cx="8064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s-ES" sz="2400" b="1"/>
              <a:t>OUR OBJECTIVE:</a:t>
            </a:r>
          </a:p>
          <a:p>
            <a:pPr eaLnBrk="1" hangingPunct="1"/>
            <a:endParaRPr lang="en-US" altLang="es-ES" sz="2400"/>
          </a:p>
          <a:p>
            <a:pPr eaLnBrk="1" hangingPunct="1"/>
            <a:r>
              <a:rPr lang="en-US" altLang="es-ES" sz="2400"/>
              <a:t>Facilitate technology transfer of state-of-the-art research from local, national to international levels in five areas:</a:t>
            </a:r>
          </a:p>
        </p:txBody>
      </p:sp>
      <p:sp>
        <p:nvSpPr>
          <p:cNvPr id="5" name="4 Rectángulo"/>
          <p:cNvSpPr/>
          <p:nvPr/>
        </p:nvSpPr>
        <p:spPr>
          <a:xfrm>
            <a:off x="1547813" y="4086225"/>
            <a:ext cx="5688012" cy="431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400" dirty="0"/>
              <a:t>Mineral </a:t>
            </a:r>
            <a:r>
              <a:rPr lang="es-ES" sz="2400" dirty="0" err="1"/>
              <a:t>Dust</a:t>
            </a:r>
            <a:r>
              <a:rPr lang="es-ES" sz="2400" dirty="0"/>
              <a:t> </a:t>
            </a:r>
            <a:r>
              <a:rPr lang="es-ES" sz="2400" dirty="0" err="1"/>
              <a:t>modelling</a:t>
            </a:r>
            <a:endParaRPr lang="es-ES" sz="2400" dirty="0"/>
          </a:p>
        </p:txBody>
      </p:sp>
      <p:sp>
        <p:nvSpPr>
          <p:cNvPr id="6" name="5 Rectángulo"/>
          <p:cNvSpPr/>
          <p:nvPr/>
        </p:nvSpPr>
        <p:spPr>
          <a:xfrm>
            <a:off x="1547813" y="3438525"/>
            <a:ext cx="5688012" cy="431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400" dirty="0"/>
              <a:t>Air </a:t>
            </a:r>
            <a:r>
              <a:rPr lang="es-ES" sz="2400" dirty="0" err="1"/>
              <a:t>quality</a:t>
            </a:r>
            <a:r>
              <a:rPr lang="es-ES" sz="2400" dirty="0"/>
              <a:t> </a:t>
            </a:r>
            <a:r>
              <a:rPr lang="es-ES" sz="2400" dirty="0" err="1"/>
              <a:t>assessments</a:t>
            </a:r>
            <a:endParaRPr lang="es-ES" sz="2400" dirty="0"/>
          </a:p>
        </p:txBody>
      </p:sp>
      <p:sp>
        <p:nvSpPr>
          <p:cNvPr id="7" name="6 Rectángulo"/>
          <p:cNvSpPr/>
          <p:nvPr/>
        </p:nvSpPr>
        <p:spPr>
          <a:xfrm>
            <a:off x="1547813" y="5383213"/>
            <a:ext cx="5688012" cy="431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400" dirty="0" err="1"/>
              <a:t>Climate</a:t>
            </a:r>
            <a:r>
              <a:rPr lang="es-ES" sz="2400" dirty="0"/>
              <a:t> </a:t>
            </a:r>
            <a:r>
              <a:rPr lang="es-ES" sz="2400" dirty="0" err="1"/>
              <a:t>predictions</a:t>
            </a:r>
            <a:endParaRPr lang="es-ES" sz="2400" dirty="0"/>
          </a:p>
        </p:txBody>
      </p:sp>
      <p:sp>
        <p:nvSpPr>
          <p:cNvPr id="8" name="7 Rectángulo"/>
          <p:cNvSpPr/>
          <p:nvPr/>
        </p:nvSpPr>
        <p:spPr>
          <a:xfrm>
            <a:off x="1547813" y="6030913"/>
            <a:ext cx="5688012" cy="431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400" dirty="0" err="1"/>
              <a:t>Computational</a:t>
            </a:r>
            <a:r>
              <a:rPr lang="es-ES" sz="2400" dirty="0"/>
              <a:t> </a:t>
            </a:r>
            <a:r>
              <a:rPr lang="es-ES" sz="2400" dirty="0" err="1"/>
              <a:t>Earth</a:t>
            </a:r>
            <a:r>
              <a:rPr lang="es-ES" sz="2400" dirty="0"/>
              <a:t> </a:t>
            </a:r>
            <a:r>
              <a:rPr lang="es-ES" sz="2400" dirty="0" err="1"/>
              <a:t>Services</a:t>
            </a:r>
            <a:endParaRPr lang="es-ES" sz="2400" dirty="0"/>
          </a:p>
        </p:txBody>
      </p:sp>
      <p:sp>
        <p:nvSpPr>
          <p:cNvPr id="9" name="8 Rectángulo"/>
          <p:cNvSpPr/>
          <p:nvPr/>
        </p:nvSpPr>
        <p:spPr>
          <a:xfrm>
            <a:off x="1547813" y="4733925"/>
            <a:ext cx="5688012" cy="431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400" dirty="0" err="1"/>
              <a:t>Weather</a:t>
            </a:r>
            <a:r>
              <a:rPr lang="es-ES" sz="2400" dirty="0"/>
              <a:t> </a:t>
            </a:r>
            <a:r>
              <a:rPr lang="es-ES" sz="2400" dirty="0" err="1"/>
              <a:t>forecasting</a:t>
            </a:r>
            <a:endParaRPr lang="es-ES" sz="2400" dirty="0"/>
          </a:p>
        </p:txBody>
      </p:sp>
    </p:spTree>
    <p:extLst>
      <p:ext uri="{BB962C8B-B14F-4D97-AF65-F5344CB8AC3E}">
        <p14:creationId xmlns:p14="http://schemas.microsoft.com/office/powerpoint/2010/main" val="4005187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dirty="0" err="1" smtClean="0"/>
              <a:t>Spatial</a:t>
            </a:r>
            <a:r>
              <a:rPr lang="es-ES" dirty="0" smtClean="0"/>
              <a:t> </a:t>
            </a:r>
            <a:r>
              <a:rPr lang="es-ES" dirty="0" err="1" smtClean="0"/>
              <a:t>scales</a:t>
            </a:r>
            <a:endParaRPr lang="es-ES" dirty="0"/>
          </a:p>
        </p:txBody>
      </p:sp>
      <p:pic>
        <p:nvPicPr>
          <p:cNvPr id="13315" name="Imagen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1206500"/>
            <a:ext cx="24733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rotWithShape="1">
          <a:blip r:embed="rId4"/>
          <a:srcRect/>
          <a:stretch/>
        </p:blipFill>
        <p:spPr bwMode="auto">
          <a:xfrm>
            <a:off x="1216025" y="2717800"/>
            <a:ext cx="3811588" cy="1819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17" name="Imagen 4" descr="NMMB_SSA_dust_2011040503.png"/>
          <p:cNvPicPr>
            <a:picLocks noChangeAspect="1"/>
          </p:cNvPicPr>
          <p:nvPr/>
        </p:nvPicPr>
        <p:blipFill>
          <a:blip r:embed="rId5">
            <a:extLst>
              <a:ext uri="{28A0092B-C50C-407E-A947-70E740481C1C}">
                <a14:useLocalDpi xmlns:a14="http://schemas.microsoft.com/office/drawing/2010/main" val="0"/>
              </a:ext>
            </a:extLst>
          </a:blip>
          <a:srcRect l="12868" t="11961" r="20480" b="16229"/>
          <a:stretch>
            <a:fillRect/>
          </a:stretch>
        </p:blipFill>
        <p:spPr bwMode="auto">
          <a:xfrm>
            <a:off x="3519488" y="3294063"/>
            <a:ext cx="2782887"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agen 10" descr="BSC-ES_FORECAST_NOx_MAXD1.gif"/>
          <p:cNvPicPr>
            <a:picLocks noChangeAspect="1"/>
          </p:cNvPicPr>
          <p:nvPr/>
        </p:nvPicPr>
        <p:blipFill>
          <a:blip r:embed="rId6">
            <a:extLst>
              <a:ext uri="{28A0092B-C50C-407E-A947-70E740481C1C}">
                <a14:useLocalDpi xmlns:a14="http://schemas.microsoft.com/office/drawing/2010/main" val="0"/>
              </a:ext>
            </a:extLst>
          </a:blip>
          <a:srcRect l="20201" t="10100" r="19984" b="10364"/>
          <a:stretch>
            <a:fillRect/>
          </a:stretch>
        </p:blipFill>
        <p:spPr bwMode="auto">
          <a:xfrm>
            <a:off x="5248275" y="4086225"/>
            <a:ext cx="222091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48500" y="5238750"/>
            <a:ext cx="19192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lecha izquierda y derecha 5"/>
          <p:cNvSpPr/>
          <p:nvPr/>
        </p:nvSpPr>
        <p:spPr>
          <a:xfrm rot="1800000">
            <a:off x="620775" y="4535445"/>
            <a:ext cx="6086599" cy="936104"/>
          </a:xfrm>
          <a:prstGeom prst="leftRightArrow">
            <a:avLst/>
          </a:prstGeom>
          <a:solidFill>
            <a:srgbClr val="008000"/>
          </a:solidFill>
          <a:scene3d>
            <a:camera prst="orthographicFront">
              <a:rot lat="1500000" lon="0" rev="21599984"/>
            </a:camera>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err="1">
                <a:solidFill>
                  <a:schemeClr val="accent1"/>
                </a:solidFill>
              </a:rPr>
              <a:t>Multiscale</a:t>
            </a:r>
            <a:r>
              <a:rPr lang="en-GB" dirty="0">
                <a:solidFill>
                  <a:schemeClr val="accent1"/>
                </a:solidFill>
              </a:rPr>
              <a:t> Models from Global to Local Scales</a:t>
            </a:r>
          </a:p>
        </p:txBody>
      </p:sp>
      <p:sp>
        <p:nvSpPr>
          <p:cNvPr id="13321" name="7 Rectángulo"/>
          <p:cNvSpPr>
            <a:spLocks noChangeArrowheads="1"/>
          </p:cNvSpPr>
          <p:nvPr/>
        </p:nvSpPr>
        <p:spPr bwMode="auto">
          <a:xfrm>
            <a:off x="5027613" y="1246188"/>
            <a:ext cx="37925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s-ES" sz="2400" dirty="0">
                <a:solidFill>
                  <a:schemeClr val="bg1"/>
                </a:solidFill>
              </a:rPr>
              <a:t>Multiscale models from </a:t>
            </a:r>
          </a:p>
          <a:p>
            <a:pPr eaLnBrk="1" hangingPunct="1"/>
            <a:r>
              <a:rPr lang="en-GB" altLang="es-ES" sz="2400" dirty="0">
                <a:solidFill>
                  <a:schemeClr val="bg1"/>
                </a:solidFill>
              </a:rPr>
              <a:t>global to local scales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dirty="0" smtClean="0"/>
              <a:t>Temporal </a:t>
            </a:r>
            <a:r>
              <a:rPr lang="es-ES" dirty="0" err="1" smtClean="0"/>
              <a:t>scales</a:t>
            </a:r>
            <a:endParaRPr lang="es-ES" dirty="0"/>
          </a:p>
        </p:txBody>
      </p:sp>
      <p:cxnSp>
        <p:nvCxnSpPr>
          <p:cNvPr id="33" name="32 Conector recto"/>
          <p:cNvCxnSpPr/>
          <p:nvPr/>
        </p:nvCxnSpPr>
        <p:spPr>
          <a:xfrm flipV="1">
            <a:off x="3384071" y="896466"/>
            <a:ext cx="0" cy="3517900"/>
          </a:xfrm>
          <a:prstGeom prst="line">
            <a:avLst/>
          </a:prstGeom>
          <a:noFill/>
          <a:ln w="57150" cap="flat" cmpd="sng" algn="ctr">
            <a:solidFill>
              <a:srgbClr val="FFFFFF">
                <a:shade val="95000"/>
                <a:satMod val="105000"/>
              </a:srgbClr>
            </a:solidFill>
            <a:prstDash val="sysDot"/>
          </a:ln>
          <a:effectLst/>
        </p:spPr>
      </p:cxnSp>
      <p:cxnSp>
        <p:nvCxnSpPr>
          <p:cNvPr id="36" name="35 Conector recto"/>
          <p:cNvCxnSpPr/>
          <p:nvPr/>
        </p:nvCxnSpPr>
        <p:spPr>
          <a:xfrm>
            <a:off x="241300" y="3222996"/>
            <a:ext cx="8683625" cy="0"/>
          </a:xfrm>
          <a:prstGeom prst="line">
            <a:avLst/>
          </a:prstGeom>
          <a:noFill/>
          <a:ln w="76200" cap="flat" cmpd="sng" algn="ctr">
            <a:solidFill>
              <a:srgbClr val="0070C0"/>
            </a:solidFill>
            <a:prstDash val="solid"/>
            <a:headEnd type="none" w="med" len="med"/>
            <a:tailEnd type="triangle" w="med" len="med"/>
          </a:ln>
          <a:effectLst/>
        </p:spPr>
      </p:cxnSp>
      <p:sp>
        <p:nvSpPr>
          <p:cNvPr id="37" name="4 CuadroTexto"/>
          <p:cNvSpPr txBox="1">
            <a:spLocks noChangeArrowheads="1"/>
          </p:cNvSpPr>
          <p:nvPr/>
        </p:nvSpPr>
        <p:spPr bwMode="auto">
          <a:xfrm rot="19800000">
            <a:off x="1860550" y="2632446"/>
            <a:ext cx="936625" cy="369888"/>
          </a:xfrm>
          <a:prstGeom prst="rect">
            <a:avLst/>
          </a:prstGeom>
          <a:solidFill>
            <a:srgbClr val="0049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1" i="0" u="none" strike="noStrike" kern="0" cap="none" spc="0" normalizeH="0" baseline="0" noProof="0" smtClean="0">
                <a:ln>
                  <a:noFill/>
                </a:ln>
                <a:solidFill>
                  <a:srgbClr val="FFFFFF"/>
                </a:solidFill>
                <a:effectLst/>
                <a:uLnTx/>
                <a:uFillTx/>
                <a:latin typeface="Arial" charset="0"/>
                <a:ea typeface="ＭＳ Ｐゴシック" pitchFamily="34" charset="-128"/>
              </a:rPr>
              <a:t>Today</a:t>
            </a:r>
          </a:p>
        </p:txBody>
      </p:sp>
      <p:sp>
        <p:nvSpPr>
          <p:cNvPr id="38" name="5 CuadroTexto"/>
          <p:cNvSpPr txBox="1">
            <a:spLocks noChangeArrowheads="1"/>
          </p:cNvSpPr>
          <p:nvPr/>
        </p:nvSpPr>
        <p:spPr bwMode="auto">
          <a:xfrm rot="19800000">
            <a:off x="2511425" y="2632446"/>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Hours</a:t>
            </a:r>
          </a:p>
        </p:txBody>
      </p:sp>
      <p:sp>
        <p:nvSpPr>
          <p:cNvPr id="39" name="6 CuadroTexto"/>
          <p:cNvSpPr txBox="1">
            <a:spLocks noChangeArrowheads="1"/>
          </p:cNvSpPr>
          <p:nvPr/>
        </p:nvSpPr>
        <p:spPr bwMode="auto">
          <a:xfrm rot="19800000">
            <a:off x="3019425" y="2632446"/>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Days</a:t>
            </a:r>
          </a:p>
        </p:txBody>
      </p:sp>
      <p:sp>
        <p:nvSpPr>
          <p:cNvPr id="40" name="7 CuadroTexto"/>
          <p:cNvSpPr txBox="1">
            <a:spLocks noChangeArrowheads="1"/>
          </p:cNvSpPr>
          <p:nvPr/>
        </p:nvSpPr>
        <p:spPr bwMode="auto">
          <a:xfrm rot="19800000">
            <a:off x="3995738" y="2632446"/>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Weeks</a:t>
            </a:r>
          </a:p>
        </p:txBody>
      </p:sp>
      <p:sp>
        <p:nvSpPr>
          <p:cNvPr id="41" name="8 CuadroTexto"/>
          <p:cNvSpPr txBox="1">
            <a:spLocks noChangeArrowheads="1"/>
          </p:cNvSpPr>
          <p:nvPr/>
        </p:nvSpPr>
        <p:spPr bwMode="auto">
          <a:xfrm rot="19800000">
            <a:off x="4589463" y="2632446"/>
            <a:ext cx="935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Months</a:t>
            </a:r>
          </a:p>
        </p:txBody>
      </p:sp>
      <p:sp>
        <p:nvSpPr>
          <p:cNvPr id="42" name="9 CuadroTexto"/>
          <p:cNvSpPr txBox="1">
            <a:spLocks noChangeArrowheads="1"/>
          </p:cNvSpPr>
          <p:nvPr/>
        </p:nvSpPr>
        <p:spPr bwMode="auto">
          <a:xfrm rot="19800000">
            <a:off x="5106988" y="2575296"/>
            <a:ext cx="116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Seasons</a:t>
            </a:r>
          </a:p>
        </p:txBody>
      </p:sp>
      <p:sp>
        <p:nvSpPr>
          <p:cNvPr id="43" name="10 CuadroTexto"/>
          <p:cNvSpPr txBox="1">
            <a:spLocks noChangeArrowheads="1"/>
          </p:cNvSpPr>
          <p:nvPr/>
        </p:nvSpPr>
        <p:spPr bwMode="auto">
          <a:xfrm rot="19800000">
            <a:off x="5683250" y="2575296"/>
            <a:ext cx="116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Years</a:t>
            </a:r>
          </a:p>
        </p:txBody>
      </p:sp>
      <p:sp>
        <p:nvSpPr>
          <p:cNvPr id="44" name="11 CuadroTexto"/>
          <p:cNvSpPr txBox="1">
            <a:spLocks noChangeArrowheads="1"/>
          </p:cNvSpPr>
          <p:nvPr/>
        </p:nvSpPr>
        <p:spPr bwMode="auto">
          <a:xfrm rot="19800000">
            <a:off x="6245225" y="2575296"/>
            <a:ext cx="116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Decades</a:t>
            </a:r>
          </a:p>
        </p:txBody>
      </p:sp>
      <p:sp>
        <p:nvSpPr>
          <p:cNvPr id="45" name="12 CuadroTexto"/>
          <p:cNvSpPr txBox="1">
            <a:spLocks noChangeArrowheads="1"/>
          </p:cNvSpPr>
          <p:nvPr/>
        </p:nvSpPr>
        <p:spPr bwMode="auto">
          <a:xfrm rot="19800000">
            <a:off x="250825" y="2527671"/>
            <a:ext cx="1357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Past</a:t>
            </a:r>
          </a:p>
        </p:txBody>
      </p:sp>
      <p:sp>
        <p:nvSpPr>
          <p:cNvPr id="46" name="13 CuadroTexto"/>
          <p:cNvSpPr txBox="1">
            <a:spLocks noChangeArrowheads="1"/>
          </p:cNvSpPr>
          <p:nvPr/>
        </p:nvSpPr>
        <p:spPr bwMode="auto">
          <a:xfrm rot="19800000">
            <a:off x="7743825" y="2575296"/>
            <a:ext cx="116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rgbClr val="004990"/>
                </a:solidFill>
                <a:effectLst/>
                <a:uLnTx/>
                <a:uFillTx/>
                <a:latin typeface="Arial" charset="0"/>
                <a:ea typeface="ＭＳ Ｐゴシック" pitchFamily="34" charset="-128"/>
              </a:rPr>
              <a:t>Century</a:t>
            </a:r>
          </a:p>
        </p:txBody>
      </p:sp>
      <p:sp>
        <p:nvSpPr>
          <p:cNvPr id="47" name="46 Rectángulo"/>
          <p:cNvSpPr/>
          <p:nvPr/>
        </p:nvSpPr>
        <p:spPr>
          <a:xfrm>
            <a:off x="2184400" y="3438896"/>
            <a:ext cx="1584325" cy="719138"/>
          </a:xfrm>
          <a:prstGeom prst="rect">
            <a:avLst/>
          </a:prstGeom>
          <a:solidFill>
            <a:srgbClr val="8DB3E2"/>
          </a:solidFill>
          <a:ln w="25400" cap="flat" cmpd="sng" algn="ctr">
            <a:solidFill>
              <a:srgbClr val="8DB3E2">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srgbClr val="0070C0"/>
                </a:solidFill>
                <a:effectLst/>
                <a:uLnTx/>
                <a:uFillTx/>
                <a:latin typeface="Arial"/>
              </a:rPr>
              <a:t>FORECAST</a:t>
            </a:r>
          </a:p>
        </p:txBody>
      </p:sp>
      <p:sp>
        <p:nvSpPr>
          <p:cNvPr id="48" name="47 Rectángulo"/>
          <p:cNvSpPr/>
          <p:nvPr/>
        </p:nvSpPr>
        <p:spPr>
          <a:xfrm>
            <a:off x="3841750" y="3438896"/>
            <a:ext cx="3167063" cy="719138"/>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srgbClr val="0070C0"/>
                </a:solidFill>
                <a:effectLst/>
                <a:uLnTx/>
                <a:uFillTx/>
                <a:latin typeface="Arial"/>
              </a:rPr>
              <a:t>PREDICTION</a:t>
            </a:r>
          </a:p>
        </p:txBody>
      </p:sp>
      <p:sp>
        <p:nvSpPr>
          <p:cNvPr id="49" name="48 Rectángulo"/>
          <p:cNvSpPr/>
          <p:nvPr/>
        </p:nvSpPr>
        <p:spPr>
          <a:xfrm>
            <a:off x="7081838" y="3438896"/>
            <a:ext cx="1727200" cy="719138"/>
          </a:xfrm>
          <a:prstGeom prst="rect">
            <a:avLst/>
          </a:prstGeom>
          <a:solidFill>
            <a:srgbClr val="8DB3E2"/>
          </a:solidFill>
          <a:ln w="25400" cap="flat" cmpd="sng" algn="ctr">
            <a:solidFill>
              <a:srgbClr val="8DB3E2">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srgbClr val="0070C0"/>
                </a:solidFill>
                <a:effectLst/>
                <a:uLnTx/>
                <a:uFillTx/>
                <a:latin typeface="Arial"/>
              </a:rPr>
              <a:t>PROJECTION</a:t>
            </a:r>
          </a:p>
        </p:txBody>
      </p:sp>
      <p:sp>
        <p:nvSpPr>
          <p:cNvPr id="50" name="49 Rectángulo"/>
          <p:cNvSpPr/>
          <p:nvPr/>
        </p:nvSpPr>
        <p:spPr>
          <a:xfrm>
            <a:off x="241300" y="3438896"/>
            <a:ext cx="1871663" cy="719138"/>
          </a:xfrm>
          <a:prstGeom prst="rect">
            <a:avLst/>
          </a:prstGeom>
          <a:solidFill>
            <a:srgbClr val="8DB3E2"/>
          </a:solidFill>
          <a:ln w="25400" cap="flat" cmpd="sng" algn="ctr">
            <a:solidFill>
              <a:srgbClr val="8DB3E2">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srgbClr val="0070C0"/>
                </a:solidFill>
                <a:effectLst/>
                <a:uLnTx/>
                <a:uFillTx/>
                <a:latin typeface="Arial"/>
              </a:rPr>
              <a:t>DIAGNOSTIC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_tradnl" dirty="0" smtClean="0"/>
              <a:t>EU </a:t>
            </a:r>
            <a:r>
              <a:rPr lang="es-ES_tradnl" dirty="0" err="1" smtClean="0"/>
              <a:t>Projects</a:t>
            </a:r>
            <a:r>
              <a:rPr lang="es-ES_tradnl" dirty="0" smtClean="0"/>
              <a:t> </a:t>
            </a:r>
            <a:r>
              <a:rPr lang="es-ES_tradnl" dirty="0" err="1" smtClean="0"/>
              <a:t>on</a:t>
            </a:r>
            <a:r>
              <a:rPr lang="es-ES_tradnl" dirty="0" smtClean="0"/>
              <a:t> </a:t>
            </a:r>
            <a:r>
              <a:rPr lang="es-ES_tradnl" dirty="0" err="1" smtClean="0"/>
              <a:t>Climate</a:t>
            </a:r>
            <a:r>
              <a:rPr lang="es-ES_tradnl" dirty="0" smtClean="0"/>
              <a:t> </a:t>
            </a:r>
            <a:r>
              <a:rPr lang="es-ES_tradnl" dirty="0" err="1" smtClean="0"/>
              <a:t>predictions</a:t>
            </a:r>
            <a:endParaRPr lang="es-ES" dirty="0"/>
          </a:p>
        </p:txBody>
      </p:sp>
      <p:cxnSp>
        <p:nvCxnSpPr>
          <p:cNvPr id="33" name="32 Conector recto"/>
          <p:cNvCxnSpPr/>
          <p:nvPr/>
        </p:nvCxnSpPr>
        <p:spPr>
          <a:xfrm flipV="1">
            <a:off x="3384071" y="896466"/>
            <a:ext cx="0" cy="3517900"/>
          </a:xfrm>
          <a:prstGeom prst="line">
            <a:avLst/>
          </a:prstGeom>
          <a:noFill/>
          <a:ln w="57150" cap="flat" cmpd="sng" algn="ctr">
            <a:solidFill>
              <a:srgbClr val="FFFFFF">
                <a:shade val="95000"/>
                <a:satMod val="105000"/>
              </a:srgbClr>
            </a:solidFill>
            <a:prstDash val="sysDot"/>
          </a:ln>
          <a:effectLst/>
        </p:spPr>
      </p:cxnSp>
      <p:sp>
        <p:nvSpPr>
          <p:cNvPr id="58" name="Text Box 9"/>
          <p:cNvSpPr txBox="1">
            <a:spLocks noChangeArrowheads="1"/>
          </p:cNvSpPr>
          <p:nvPr/>
        </p:nvSpPr>
        <p:spPr bwMode="auto">
          <a:xfrm>
            <a:off x="3977482" y="2645866"/>
            <a:ext cx="4974452" cy="1051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9360" tIns="51480" rIns="99360" bIns="5148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9pPr>
          </a:lstStyle>
          <a:p>
            <a:pPr marL="0" marR="0" lvl="0" indent="0"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pPr>
            <a:r>
              <a:rPr kumimoji="0" lang="en-GB" sz="1800" b="1" i="0" u="none" strike="noStrike" kern="0" cap="none" spc="0" normalizeH="0" baseline="0" noProof="0" dirty="0">
                <a:ln>
                  <a:noFill/>
                </a:ln>
                <a:solidFill>
                  <a:srgbClr val="000000"/>
                </a:solidFill>
                <a:effectLst/>
                <a:uLnTx/>
                <a:uFillTx/>
                <a:latin typeface="Arial" charset="0"/>
                <a:ea typeface="ＭＳ Ｐゴシック" charset="0"/>
              </a:rPr>
              <a:t>EUPORIAS:</a:t>
            </a:r>
            <a:r>
              <a:rPr kumimoji="0" lang="en-GB" sz="1800" b="0" i="0" u="none" strike="noStrike" kern="0" cap="none" spc="0" normalizeH="0" baseline="0" noProof="0" dirty="0">
                <a:ln>
                  <a:noFill/>
                </a:ln>
                <a:solidFill>
                  <a:srgbClr val="000000"/>
                </a:solidFill>
                <a:effectLst/>
                <a:uLnTx/>
                <a:uFillTx/>
                <a:latin typeface="Arial" charset="0"/>
                <a:ea typeface="ＭＳ Ｐゴシック" charset="0"/>
              </a:rPr>
              <a:t> </a:t>
            </a:r>
            <a:r>
              <a:rPr kumimoji="0" lang="en-GB" sz="1800" b="0" i="0" u="none" strike="noStrike" kern="0" cap="none" spc="0" normalizeH="0" baseline="0" noProof="0" dirty="0" err="1">
                <a:ln>
                  <a:noFill/>
                </a:ln>
                <a:solidFill>
                  <a:prstClr val="black">
                    <a:lumMod val="65000"/>
                    <a:lumOff val="35000"/>
                  </a:prstClr>
                </a:solidFill>
                <a:effectLst/>
                <a:uLnTx/>
                <a:uFillTx/>
                <a:latin typeface="Arial" charset="0"/>
                <a:ea typeface="ＭＳ Ｐゴシック" charset="0"/>
              </a:rPr>
              <a:t>EUropean</a:t>
            </a:r>
            <a:r>
              <a:rPr kumimoji="0" lang="en-GB" sz="1800" b="0" i="0" u="none" strike="noStrike" kern="0" cap="none" spc="0" normalizeH="0" baseline="0" noProof="0" dirty="0">
                <a:ln>
                  <a:noFill/>
                </a:ln>
                <a:solidFill>
                  <a:prstClr val="black">
                    <a:lumMod val="65000"/>
                    <a:lumOff val="35000"/>
                  </a:prstClr>
                </a:solidFill>
                <a:effectLst/>
                <a:uLnTx/>
                <a:uFillTx/>
                <a:latin typeface="Arial" charset="0"/>
                <a:ea typeface="ＭＳ Ｐゴシック" charset="0"/>
              </a:rPr>
              <a:t> Provision Of Regional Impact Assessment on a Seasonal-to-decadal timescale</a:t>
            </a:r>
          </a:p>
        </p:txBody>
      </p:sp>
      <p:pic>
        <p:nvPicPr>
          <p:cNvPr id="6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101" y="2739777"/>
            <a:ext cx="707415" cy="5759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2" y="2693571"/>
            <a:ext cx="1961912" cy="376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2" name="Text Box 9"/>
          <p:cNvSpPr txBox="1">
            <a:spLocks noChangeArrowheads="1"/>
          </p:cNvSpPr>
          <p:nvPr/>
        </p:nvSpPr>
        <p:spPr bwMode="auto">
          <a:xfrm>
            <a:off x="3977481" y="989682"/>
            <a:ext cx="4987007" cy="1051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9360" tIns="51480" rIns="99360" bIns="5148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9pPr>
          </a:lstStyle>
          <a:p>
            <a:pPr marL="0" marR="0" lvl="0" indent="0"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pPr>
            <a:r>
              <a:rPr kumimoji="0" lang="en-GB" sz="1800" b="1" i="0" u="none" strike="noStrike" kern="0" cap="none" spc="0" normalizeH="0" baseline="0" noProof="0" dirty="0" smtClean="0">
                <a:ln>
                  <a:noFill/>
                </a:ln>
                <a:solidFill>
                  <a:srgbClr val="000000"/>
                </a:solidFill>
                <a:effectLst/>
                <a:uLnTx/>
                <a:uFillTx/>
                <a:latin typeface="Arial" charset="0"/>
                <a:ea typeface="ＭＳ Ｐゴシック" charset="0"/>
              </a:rPr>
              <a:t>SPECS: </a:t>
            </a:r>
            <a:r>
              <a:rPr kumimoji="0" lang="en-GB" sz="1800" b="0" i="0" u="none" strike="noStrike" kern="0" cap="none" spc="0" normalizeH="0" baseline="0" noProof="0" dirty="0" smtClean="0">
                <a:ln>
                  <a:noFill/>
                </a:ln>
                <a:solidFill>
                  <a:prstClr val="black">
                    <a:lumMod val="65000"/>
                    <a:lumOff val="35000"/>
                  </a:prstClr>
                </a:solidFill>
                <a:effectLst/>
                <a:uLnTx/>
                <a:uFillTx/>
                <a:latin typeface="Arial" charset="0"/>
                <a:ea typeface="ＭＳ Ｐゴシック" charset="0"/>
              </a:rPr>
              <a:t>Seasonal-to-decadal climate Prediction </a:t>
            </a:r>
            <a:r>
              <a:rPr kumimoji="0" lang="en-GB" sz="1800" b="0" i="0" u="none" strike="noStrike" kern="0" cap="none" spc="0" normalizeH="0" baseline="0" noProof="0" dirty="0">
                <a:ln>
                  <a:noFill/>
                </a:ln>
                <a:solidFill>
                  <a:prstClr val="black">
                    <a:lumMod val="65000"/>
                    <a:lumOff val="35000"/>
                  </a:prstClr>
                </a:solidFill>
                <a:effectLst/>
                <a:uLnTx/>
                <a:uFillTx/>
                <a:latin typeface="Arial" charset="0"/>
                <a:ea typeface="ＭＳ Ｐゴシック" charset="0"/>
              </a:rPr>
              <a:t>for the improvement of European Climate Services</a:t>
            </a:r>
          </a:p>
        </p:txBody>
      </p:sp>
      <p:pic>
        <p:nvPicPr>
          <p:cNvPr id="6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101" y="1134165"/>
            <a:ext cx="707415" cy="5759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393" y="1148514"/>
            <a:ext cx="1759183" cy="6378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5" name="8 Imagen" descr="newa_logo_web_rgb.png"/>
          <p:cNvPicPr>
            <a:picLocks noChangeAspect="1"/>
          </p:cNvPicPr>
          <p:nvPr/>
        </p:nvPicPr>
        <p:blipFill>
          <a:blip r:embed="rId6" cstate="print"/>
          <a:srcRect l="27319" t="31970"/>
          <a:stretch>
            <a:fillRect/>
          </a:stretch>
        </p:blipFill>
        <p:spPr>
          <a:xfrm>
            <a:off x="362369" y="4450265"/>
            <a:ext cx="1694609" cy="610059"/>
          </a:xfrm>
          <a:prstGeom prst="rect">
            <a:avLst/>
          </a:prstGeom>
        </p:spPr>
      </p:pic>
      <p:pic>
        <p:nvPicPr>
          <p:cNvPr id="6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701" y="4442359"/>
            <a:ext cx="707415" cy="5759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7" name="Rectángulo 15"/>
          <p:cNvSpPr/>
          <p:nvPr/>
        </p:nvSpPr>
        <p:spPr>
          <a:xfrm>
            <a:off x="3952082" y="4374058"/>
            <a:ext cx="3615802" cy="646331"/>
          </a:xfrm>
          <a:prstGeom prst="rect">
            <a:avLst/>
          </a:prstGeom>
        </p:spPr>
        <p:txBody>
          <a:bodyPr wrap="square">
            <a:spAutoFit/>
          </a:bodyPr>
          <a:lstStyle/>
          <a:p>
            <a:pPr fontAlgn="auto">
              <a:spcBef>
                <a:spcPts val="0"/>
              </a:spcBef>
              <a:spcAft>
                <a:spcPts val="0"/>
              </a:spcAft>
            </a:pPr>
            <a:r>
              <a:rPr lang="en-GB" b="1" dirty="0">
                <a:solidFill>
                  <a:srgbClr val="000000"/>
                </a:solidFill>
                <a:latin typeface="Arial" charset="0"/>
                <a:ea typeface="ＭＳ Ｐゴシック" charset="0"/>
              </a:rPr>
              <a:t>NEWA: </a:t>
            </a:r>
            <a:r>
              <a:rPr lang="en-GB" dirty="0">
                <a:solidFill>
                  <a:prstClr val="black">
                    <a:lumMod val="65000"/>
                    <a:lumOff val="35000"/>
                  </a:prstClr>
                </a:solidFill>
                <a:latin typeface="Arial" charset="0"/>
                <a:ea typeface="ＭＳ Ｐゴシック" charset="0"/>
              </a:rPr>
              <a:t>New European Wind Atlas</a:t>
            </a:r>
            <a:endParaRPr lang="es-ES" dirty="0">
              <a:solidFill>
                <a:prstClr val="black">
                  <a:lumMod val="65000"/>
                  <a:lumOff val="35000"/>
                </a:prstClr>
              </a:solidFill>
              <a:latin typeface="Arial" charset="0"/>
              <a:ea typeface="ＭＳ Ｐゴシック" charset="0"/>
            </a:endParaRPr>
          </a:p>
        </p:txBody>
      </p:sp>
      <p:sp>
        <p:nvSpPr>
          <p:cNvPr id="68" name="67 Rectángulo"/>
          <p:cNvSpPr/>
          <p:nvPr/>
        </p:nvSpPr>
        <p:spPr>
          <a:xfrm>
            <a:off x="3952081" y="4988175"/>
            <a:ext cx="1919434" cy="307777"/>
          </a:xfrm>
          <a:prstGeom prst="rect">
            <a:avLst/>
          </a:prstGeom>
        </p:spPr>
        <p:txBody>
          <a:bodyPr wrap="square">
            <a:spAutoFit/>
          </a:bodyPr>
          <a:lstStyle/>
          <a:p>
            <a:pPr fontAlgn="auto">
              <a:spcBef>
                <a:spcPts val="0"/>
              </a:spcBef>
              <a:spcAft>
                <a:spcPts val="0"/>
              </a:spcAft>
            </a:pPr>
            <a:r>
              <a:rPr lang="es-ES" sz="1400" dirty="0">
                <a:solidFill>
                  <a:prstClr val="black"/>
                </a:solidFill>
                <a:ea typeface="+mn-ea"/>
                <a:cs typeface="Arial" panose="020B0604020202020204" pitchFamily="34" charset="0"/>
                <a:hlinkClick r:id="rId7"/>
              </a:rPr>
              <a:t>http://euwindatlas.eu/</a:t>
            </a:r>
            <a:endParaRPr lang="es-ES" sz="1400" dirty="0">
              <a:solidFill>
                <a:prstClr val="black"/>
              </a:solidFill>
              <a:ea typeface="+mn-ea"/>
              <a:cs typeface="Arial" panose="020B0604020202020204" pitchFamily="34" charset="0"/>
            </a:endParaRPr>
          </a:p>
        </p:txBody>
      </p:sp>
      <p:sp>
        <p:nvSpPr>
          <p:cNvPr id="69" name="68 Rectángulo"/>
          <p:cNvSpPr/>
          <p:nvPr/>
        </p:nvSpPr>
        <p:spPr>
          <a:xfrm>
            <a:off x="3977482" y="2221335"/>
            <a:ext cx="2190122" cy="307777"/>
          </a:xfrm>
          <a:prstGeom prst="rect">
            <a:avLst/>
          </a:prstGeom>
        </p:spPr>
        <p:txBody>
          <a:bodyPr wrap="square">
            <a:spAutoFit/>
          </a:bodyPr>
          <a:lstStyle/>
          <a:p>
            <a:pPr fontAlgn="auto">
              <a:spcBef>
                <a:spcPts val="0"/>
              </a:spcBef>
              <a:spcAft>
                <a:spcPts val="0"/>
              </a:spcAft>
            </a:pPr>
            <a:r>
              <a:rPr lang="es-ES" sz="1400" dirty="0" smtClean="0">
                <a:solidFill>
                  <a:prstClr val="black"/>
                </a:solidFill>
                <a:ea typeface="+mn-ea"/>
                <a:cs typeface="Arial" panose="020B0604020202020204" pitchFamily="34" charset="0"/>
                <a:hlinkClick r:id="rId8"/>
              </a:rPr>
              <a:t>http</a:t>
            </a:r>
            <a:r>
              <a:rPr lang="es-ES" sz="1400" dirty="0">
                <a:solidFill>
                  <a:prstClr val="black"/>
                </a:solidFill>
                <a:ea typeface="+mn-ea"/>
                <a:cs typeface="Arial" panose="020B0604020202020204" pitchFamily="34" charset="0"/>
                <a:hlinkClick r:id="rId8"/>
              </a:rPr>
              <a:t>://www.specs-fp7.eu/</a:t>
            </a:r>
            <a:endParaRPr lang="es-ES" sz="1400" dirty="0">
              <a:solidFill>
                <a:prstClr val="black"/>
              </a:solidFill>
              <a:ea typeface="+mn-ea"/>
              <a:cs typeface="Arial" panose="020B0604020202020204" pitchFamily="34" charset="0"/>
            </a:endParaRPr>
          </a:p>
        </p:txBody>
      </p:sp>
      <p:sp>
        <p:nvSpPr>
          <p:cNvPr id="70" name="69 Rectángulo"/>
          <p:cNvSpPr/>
          <p:nvPr/>
        </p:nvSpPr>
        <p:spPr>
          <a:xfrm>
            <a:off x="3977480" y="3853139"/>
            <a:ext cx="2096441" cy="307777"/>
          </a:xfrm>
          <a:prstGeom prst="rect">
            <a:avLst/>
          </a:prstGeom>
        </p:spPr>
        <p:txBody>
          <a:bodyPr wrap="square">
            <a:spAutoFit/>
          </a:bodyPr>
          <a:lstStyle/>
          <a:p>
            <a:pPr fontAlgn="auto">
              <a:spcBef>
                <a:spcPts val="0"/>
              </a:spcBef>
              <a:spcAft>
                <a:spcPts val="0"/>
              </a:spcAft>
            </a:pPr>
            <a:r>
              <a:rPr lang="es-ES" sz="1400" dirty="0">
                <a:solidFill>
                  <a:prstClr val="black"/>
                </a:solidFill>
                <a:ea typeface="+mn-ea"/>
                <a:cs typeface="Arial" panose="020B0604020202020204" pitchFamily="34" charset="0"/>
                <a:hlinkClick r:id="rId9"/>
              </a:rPr>
              <a:t>http://www.euporias.eu/</a:t>
            </a:r>
            <a:endParaRPr lang="es-ES" sz="1400" dirty="0">
              <a:solidFill>
                <a:prstClr val="black"/>
              </a:solidFill>
              <a:ea typeface="+mn-ea"/>
              <a:cs typeface="Arial" panose="020B0604020202020204" pitchFamily="34" charset="0"/>
            </a:endParaRPr>
          </a:p>
        </p:txBody>
      </p:sp>
      <p:pic>
        <p:nvPicPr>
          <p:cNvPr id="2050" name="Picture 2" descr="http://www.ucc.ie/en/media/research/researchatucc/h2020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7638" y="5689947"/>
            <a:ext cx="3298747" cy="1064112"/>
          </a:xfrm>
          <a:prstGeom prst="rect">
            <a:avLst/>
          </a:prstGeom>
          <a:noFill/>
          <a:extLst>
            <a:ext uri="{909E8E84-426E-40DD-AFC4-6F175D3DCCD1}">
              <a14:hiddenFill xmlns:a14="http://schemas.microsoft.com/office/drawing/2010/main">
                <a:solidFill>
                  <a:srgbClr val="FFFFFF"/>
                </a:solidFill>
              </a14:hiddenFill>
            </a:ext>
          </a:extLst>
        </p:spPr>
      </p:pic>
      <p:sp>
        <p:nvSpPr>
          <p:cNvPr id="71" name="Rectángulo 15"/>
          <p:cNvSpPr/>
          <p:nvPr/>
        </p:nvSpPr>
        <p:spPr>
          <a:xfrm>
            <a:off x="3952082" y="5852671"/>
            <a:ext cx="3615802" cy="369332"/>
          </a:xfrm>
          <a:prstGeom prst="rect">
            <a:avLst/>
          </a:prstGeom>
        </p:spPr>
        <p:txBody>
          <a:bodyPr wrap="square">
            <a:spAutoFit/>
          </a:bodyPr>
          <a:lstStyle/>
          <a:p>
            <a:pPr fontAlgn="auto">
              <a:spcBef>
                <a:spcPts val="0"/>
              </a:spcBef>
              <a:spcAft>
                <a:spcPts val="0"/>
              </a:spcAft>
            </a:pPr>
            <a:r>
              <a:rPr lang="en-GB" b="1" dirty="0" smtClean="0">
                <a:solidFill>
                  <a:srgbClr val="000000"/>
                </a:solidFill>
                <a:latin typeface="Arial" charset="0"/>
                <a:ea typeface="ＭＳ Ｐゴシック" charset="0"/>
              </a:rPr>
              <a:t>PRIMAVERA, IMPREX, …</a:t>
            </a:r>
            <a:endParaRPr lang="es-ES" dirty="0">
              <a:solidFill>
                <a:prstClr val="black">
                  <a:lumMod val="65000"/>
                  <a:lumOff val="35000"/>
                </a:prstClr>
              </a:solidFill>
              <a:latin typeface="Arial" charset="0"/>
              <a:ea typeface="ＭＳ Ｐゴシック" charset="0"/>
            </a:endParaRPr>
          </a:p>
        </p:txBody>
      </p:sp>
    </p:spTree>
    <p:extLst>
      <p:ext uri="{BB962C8B-B14F-4D97-AF65-F5344CB8AC3E}">
        <p14:creationId xmlns:p14="http://schemas.microsoft.com/office/powerpoint/2010/main" val="3623923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Título"/>
          <p:cNvSpPr>
            <a:spLocks noGrp="1"/>
          </p:cNvSpPr>
          <p:nvPr>
            <p:ph type="title"/>
          </p:nvPr>
        </p:nvSpPr>
        <p:spPr>
          <a:xfrm>
            <a:off x="396875" y="144463"/>
            <a:ext cx="6191250" cy="696912"/>
          </a:xfrm>
        </p:spPr>
        <p:txBody>
          <a:bodyPr/>
          <a:lstStyle/>
          <a:p>
            <a:pPr>
              <a:defRPr/>
            </a:pPr>
            <a:r>
              <a:rPr lang="es-ES" dirty="0" err="1" smtClean="0"/>
              <a:t>Climate</a:t>
            </a:r>
            <a:r>
              <a:rPr lang="es-ES" dirty="0" smtClean="0"/>
              <a:t> </a:t>
            </a:r>
            <a:r>
              <a:rPr lang="es-ES" dirty="0" err="1" smtClean="0"/>
              <a:t>predictions</a:t>
            </a:r>
            <a:r>
              <a:rPr lang="es-ES" dirty="0"/>
              <a:t> </a:t>
            </a:r>
            <a:r>
              <a:rPr lang="es-ES" dirty="0" err="1" smtClean="0"/>
              <a:t>for</a:t>
            </a:r>
            <a:r>
              <a:rPr lang="es-ES" dirty="0" smtClean="0"/>
              <a:t> </a:t>
            </a:r>
            <a:r>
              <a:rPr lang="es-ES" dirty="0" err="1" smtClean="0"/>
              <a:t>wind</a:t>
            </a:r>
            <a:r>
              <a:rPr lang="es-ES" dirty="0" smtClean="0"/>
              <a:t> </a:t>
            </a:r>
            <a:r>
              <a:rPr lang="es-ES" dirty="0" err="1" smtClean="0"/>
              <a:t>power</a:t>
            </a:r>
            <a:endParaRPr lang="es-ES" dirty="0"/>
          </a:p>
        </p:txBody>
      </p:sp>
      <p:sp>
        <p:nvSpPr>
          <p:cNvPr id="23555" name="Text Placeholder 4"/>
          <p:cNvSpPr>
            <a:spLocks noGrp="1"/>
          </p:cNvSpPr>
          <p:nvPr>
            <p:ph type="body" sz="quarter" idx="10"/>
          </p:nvPr>
        </p:nvSpPr>
        <p:spPr bwMode="auto">
          <a:xfrm>
            <a:off x="287338" y="1062038"/>
            <a:ext cx="8569325" cy="350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331" tIns="44665" rIns="89331" bIns="44665" numCol="1" anchor="t" anchorCtr="0" compatLnSpc="1">
            <a:prstTxWarp prst="textNoShape">
              <a:avLst/>
            </a:prstTxWarp>
          </a:bodyPr>
          <a:lstStyle/>
          <a:p>
            <a:pPr>
              <a:buFont typeface="Wingdings" panose="05000000000000000000" pitchFamily="2" charset="2"/>
              <a:buChar char="§"/>
            </a:pPr>
            <a:r>
              <a:rPr lang="en-US" altLang="es-ES" dirty="0" smtClean="0">
                <a:latin typeface="Calibri" pitchFamily="34" charset="0"/>
                <a:ea typeface="ＭＳ Ｐゴシック" pitchFamily="34" charset="-128"/>
              </a:rPr>
              <a:t>Wind farms viability plans are in a decadal timeframe (10-15 years)</a:t>
            </a:r>
          </a:p>
          <a:p>
            <a:endParaRPr lang="en-US" altLang="es-ES" dirty="0" smtClean="0">
              <a:latin typeface="Calibri" pitchFamily="34" charset="0"/>
              <a:ea typeface="ＭＳ Ｐゴシック" pitchFamily="34" charset="-128"/>
            </a:endParaRPr>
          </a:p>
          <a:p>
            <a:r>
              <a:rPr lang="en-US" altLang="es-ES" dirty="0" smtClean="0">
                <a:latin typeface="Calibri" pitchFamily="34" charset="0"/>
                <a:ea typeface="ＭＳ Ｐゴシック" pitchFamily="34" charset="-128"/>
              </a:rPr>
              <a:t>Need for sub-seasonal, seasonal and decadal climate predictions, new field in climate predictions</a:t>
            </a:r>
          </a:p>
          <a:p>
            <a:endParaRPr lang="en-US" altLang="es-ES" dirty="0" smtClean="0">
              <a:latin typeface="Calibri" pitchFamily="34" charset="0"/>
              <a:ea typeface="ＭＳ Ｐゴシック" pitchFamily="34" charset="-128"/>
            </a:endParaRPr>
          </a:p>
          <a:p>
            <a:r>
              <a:rPr lang="en-US" altLang="es-ES" dirty="0" smtClean="0">
                <a:latin typeface="Calibri" pitchFamily="34" charset="0"/>
                <a:ea typeface="ＭＳ Ｐゴシック" pitchFamily="34" charset="-128"/>
              </a:rPr>
              <a:t>Worldwide only BSC-ES + Met Office work in this timeframe</a:t>
            </a:r>
          </a:p>
          <a:p>
            <a:endParaRPr lang="en-US" altLang="es-ES" dirty="0" smtClean="0">
              <a:latin typeface="Calibri" pitchFamily="34" charset="0"/>
              <a:ea typeface="ＭＳ Ｐゴシック" pitchFamily="34" charset="-128"/>
            </a:endParaRPr>
          </a:p>
          <a:p>
            <a:r>
              <a:rPr lang="en-US" altLang="es-ES" dirty="0" smtClean="0">
                <a:latin typeface="Calibri" pitchFamily="34" charset="0"/>
                <a:ea typeface="ＭＳ Ｐゴシック" pitchFamily="34" charset="-128"/>
              </a:rPr>
              <a:t>Partners in European projects (FP7 and H2020) in collaboration with private wind sector (EDPF, Vortex, EDPR…)  </a:t>
            </a:r>
          </a:p>
        </p:txBody>
      </p:sp>
      <p:sp>
        <p:nvSpPr>
          <p:cNvPr id="23556" name="AutoShape 2" descr="Image result for edpr logo"/>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s-ES" altLang="es-ES"/>
          </a:p>
        </p:txBody>
      </p:sp>
      <p:pic>
        <p:nvPicPr>
          <p:cNvPr id="12" name="Picture 4" descr="http://kwind.me/future-of-renewables/assets/logo-edpr.jpg"/>
          <p:cNvPicPr>
            <a:picLocks noChangeAspect="1" noChangeArrowheads="1"/>
          </p:cNvPicPr>
          <p:nvPr/>
        </p:nvPicPr>
        <p:blipFill>
          <a:blip r:embed="rId3">
            <a:extLst>
              <a:ext uri="{28A0092B-C50C-407E-A947-70E740481C1C}">
                <a14:useLocalDpi xmlns:a14="http://schemas.microsoft.com/office/drawing/2010/main" val="0"/>
              </a:ext>
            </a:extLst>
          </a:blip>
          <a:srcRect t="9296" r="26328"/>
          <a:stretch>
            <a:fillRect/>
          </a:stretch>
        </p:blipFill>
        <p:spPr bwMode="auto">
          <a:xfrm>
            <a:off x="1735529" y="6209417"/>
            <a:ext cx="1845051" cy="7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s://brandcenter-en.edf.com/fichiers/fckeditor/Brandcenter/Gouvernance/EDF_Logo_RGB_300_F.jpg"/>
          <p:cNvPicPr>
            <a:picLocks noChangeAspect="1" noChangeArrowheads="1"/>
          </p:cNvPicPr>
          <p:nvPr/>
        </p:nvPicPr>
        <p:blipFill>
          <a:blip r:embed="rId4" cstate="print">
            <a:extLst>
              <a:ext uri="{28A0092B-C50C-407E-A947-70E740481C1C}">
                <a14:useLocalDpi xmlns:a14="http://schemas.microsoft.com/office/drawing/2010/main" val="0"/>
              </a:ext>
            </a:extLst>
          </a:blip>
          <a:srcRect l="10722" t="17789" r="11491" b="13210"/>
          <a:stretch>
            <a:fillRect/>
          </a:stretch>
        </p:blipFill>
        <p:spPr bwMode="auto">
          <a:xfrm>
            <a:off x="133782" y="5632696"/>
            <a:ext cx="1581147" cy="7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ttp://www.wclimate.com/wp-content/uploads/2014/08/logo-alsto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3142" y="6340435"/>
            <a:ext cx="1449195" cy="39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https://www.enbw.com/cd-layout/images/all/logo_enbw-14001399377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1916" y="5888853"/>
            <a:ext cx="1771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http://www.vortexfdc.com/assets/img/vortex-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5745311"/>
            <a:ext cx="1433270" cy="46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http://t0.gstatic.com/images?q=tbn:ANd9GcT0EwAOdFIc9NJoeoQtXYEtQnVl0gcGD98nDzMHgk7c0kcRH2wg4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304" y="6232235"/>
            <a:ext cx="1321381" cy="46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66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24 Título"/>
          <p:cNvSpPr>
            <a:spLocks noGrp="1"/>
          </p:cNvSpPr>
          <p:nvPr>
            <p:ph type="title"/>
          </p:nvPr>
        </p:nvSpPr>
        <p:spPr>
          <a:xfrm>
            <a:off x="396875" y="144463"/>
            <a:ext cx="6191250" cy="696912"/>
          </a:xfrm>
        </p:spPr>
        <p:txBody>
          <a:bodyPr/>
          <a:lstStyle/>
          <a:p>
            <a:pPr>
              <a:lnSpc>
                <a:spcPts val="2400"/>
              </a:lnSpc>
              <a:defRPr/>
            </a:pPr>
            <a:r>
              <a:rPr lang="en-US" dirty="0" smtClean="0"/>
              <a:t>Climate predictions</a:t>
            </a:r>
            <a:endParaRPr lang="es-ES" dirty="0"/>
          </a:p>
        </p:txBody>
      </p:sp>
      <p:sp>
        <p:nvSpPr>
          <p:cNvPr id="24" name="CasellaDiTesto 7"/>
          <p:cNvSpPr txBox="1">
            <a:spLocks noChangeArrowheads="1"/>
          </p:cNvSpPr>
          <p:nvPr/>
        </p:nvSpPr>
        <p:spPr bwMode="auto">
          <a:xfrm>
            <a:off x="152400" y="1133698"/>
            <a:ext cx="8839200" cy="954107"/>
          </a:xfrm>
          <a:prstGeom prst="rect">
            <a:avLst/>
          </a:prstGeom>
          <a:noFill/>
          <a:ln w="9525">
            <a:noFill/>
            <a:miter lim="800000"/>
            <a:headEnd/>
            <a:tailEnd/>
          </a:ln>
        </p:spPr>
        <p:txBody>
          <a:bodyPr>
            <a:spAutoFit/>
          </a:bodyPr>
          <a:lstStyle/>
          <a:p>
            <a:pPr algn="ctr">
              <a:defRPr/>
            </a:pPr>
            <a:r>
              <a:rPr lang="en-GB" sz="2800" b="1" dirty="0">
                <a:solidFill>
                  <a:schemeClr val="accent2"/>
                </a:solidFill>
                <a:latin typeface="+mn-lt"/>
              </a:rPr>
              <a:t>How can we predict climate for the coming </a:t>
            </a:r>
            <a:r>
              <a:rPr lang="en-GB" sz="2800" b="1" dirty="0" smtClean="0">
                <a:solidFill>
                  <a:schemeClr val="accent2"/>
                </a:solidFill>
                <a:latin typeface="+mn-lt"/>
              </a:rPr>
              <a:t>season </a:t>
            </a:r>
            <a:r>
              <a:rPr lang="en-GB" sz="2800" b="1" dirty="0">
                <a:solidFill>
                  <a:schemeClr val="accent2"/>
                </a:solidFill>
                <a:latin typeface="+mn-lt"/>
              </a:rPr>
              <a:t>if we cannot predict the weather next </a:t>
            </a:r>
            <a:r>
              <a:rPr lang="en-GB" sz="2800" b="1" dirty="0" smtClean="0">
                <a:solidFill>
                  <a:schemeClr val="accent2"/>
                </a:solidFill>
                <a:latin typeface="+mn-lt"/>
              </a:rPr>
              <a:t>week?</a:t>
            </a:r>
            <a:endParaRPr lang="en-GB" sz="2800" b="1" dirty="0">
              <a:solidFill>
                <a:schemeClr val="accent2"/>
              </a:solidFill>
              <a:latin typeface="+mn-lt"/>
            </a:endParaRPr>
          </a:p>
        </p:txBody>
      </p:sp>
      <p:sp>
        <p:nvSpPr>
          <p:cNvPr id="26" name="CasellaDiTesto 14"/>
          <p:cNvSpPr txBox="1"/>
          <p:nvPr/>
        </p:nvSpPr>
        <p:spPr>
          <a:xfrm>
            <a:off x="251520" y="4696350"/>
            <a:ext cx="2304256" cy="36933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GB" dirty="0"/>
              <a:t>Climate </a:t>
            </a:r>
            <a:r>
              <a:rPr lang="en-GB" dirty="0" smtClean="0"/>
              <a:t>predictions</a:t>
            </a:r>
            <a:endParaRPr lang="en-GB" dirty="0"/>
          </a:p>
        </p:txBody>
      </p:sp>
      <p:sp>
        <p:nvSpPr>
          <p:cNvPr id="7" name="CasellaDiTesto 14"/>
          <p:cNvSpPr txBox="1"/>
          <p:nvPr/>
        </p:nvSpPr>
        <p:spPr>
          <a:xfrm>
            <a:off x="251520" y="2995070"/>
            <a:ext cx="2304256" cy="36933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GB" dirty="0"/>
              <a:t>Weather </a:t>
            </a:r>
            <a:r>
              <a:rPr lang="en-GB" dirty="0" smtClean="0"/>
              <a:t>forecasts</a:t>
            </a:r>
            <a:endParaRPr lang="en-GB" dirty="0"/>
          </a:p>
        </p:txBody>
      </p:sp>
      <p:sp>
        <p:nvSpPr>
          <p:cNvPr id="3" name="2 Rectángulo"/>
          <p:cNvSpPr/>
          <p:nvPr/>
        </p:nvSpPr>
        <p:spPr>
          <a:xfrm>
            <a:off x="2843808" y="2995070"/>
            <a:ext cx="5976664" cy="954107"/>
          </a:xfrm>
          <a:prstGeom prst="rect">
            <a:avLst/>
          </a:prstGeom>
        </p:spPr>
        <p:txBody>
          <a:bodyPr wrap="square">
            <a:spAutoFit/>
          </a:bodyPr>
          <a:lstStyle/>
          <a:p>
            <a:pPr>
              <a:defRPr/>
            </a:pPr>
            <a:r>
              <a:rPr lang="en-GB" dirty="0">
                <a:solidFill>
                  <a:schemeClr val="accent5">
                    <a:lumMod val="75000"/>
                  </a:schemeClr>
                </a:solidFill>
              </a:rPr>
              <a:t>The </a:t>
            </a:r>
            <a:r>
              <a:rPr lang="en-GB" dirty="0" smtClean="0">
                <a:solidFill>
                  <a:schemeClr val="accent5">
                    <a:lumMod val="75000"/>
                  </a:schemeClr>
                </a:solidFill>
              </a:rPr>
              <a:t>forecasts are based in the </a:t>
            </a:r>
            <a:r>
              <a:rPr lang="en-GB" dirty="0">
                <a:solidFill>
                  <a:schemeClr val="accent5">
                    <a:lumMod val="75000"/>
                  </a:schemeClr>
                </a:solidFill>
              </a:rPr>
              <a:t>initial conditions of the </a:t>
            </a:r>
            <a:r>
              <a:rPr lang="en-GB" sz="2000" b="1" dirty="0" smtClean="0">
                <a:solidFill>
                  <a:schemeClr val="accent5">
                    <a:lumMod val="50000"/>
                  </a:schemeClr>
                </a:solidFill>
              </a:rPr>
              <a:t>atmosphere</a:t>
            </a:r>
            <a:r>
              <a:rPr lang="en-GB" dirty="0">
                <a:solidFill>
                  <a:schemeClr val="accent5">
                    <a:lumMod val="50000"/>
                  </a:schemeClr>
                </a:solidFill>
              </a:rPr>
              <a:t>, </a:t>
            </a:r>
            <a:r>
              <a:rPr lang="en-GB" dirty="0">
                <a:solidFill>
                  <a:schemeClr val="accent5">
                    <a:lumMod val="75000"/>
                  </a:schemeClr>
                </a:solidFill>
              </a:rPr>
              <a:t>which </a:t>
            </a:r>
            <a:r>
              <a:rPr lang="en-GB" dirty="0" smtClean="0">
                <a:solidFill>
                  <a:schemeClr val="accent5">
                    <a:lumMod val="75000"/>
                  </a:schemeClr>
                </a:solidFill>
              </a:rPr>
              <a:t>is highly variable </a:t>
            </a:r>
            <a:r>
              <a:rPr lang="en-GB" dirty="0">
                <a:solidFill>
                  <a:schemeClr val="accent5">
                    <a:lumMod val="75000"/>
                  </a:schemeClr>
                </a:solidFill>
              </a:rPr>
              <a:t>and develops a </a:t>
            </a:r>
            <a:r>
              <a:rPr lang="en-GB" dirty="0" smtClean="0">
                <a:solidFill>
                  <a:schemeClr val="accent5">
                    <a:lumMod val="75000"/>
                  </a:schemeClr>
                </a:solidFill>
              </a:rPr>
              <a:t>chaotic behaviour </a:t>
            </a:r>
            <a:r>
              <a:rPr lang="en-GB" dirty="0">
                <a:solidFill>
                  <a:schemeClr val="accent5">
                    <a:lumMod val="75000"/>
                  </a:schemeClr>
                </a:solidFill>
              </a:rPr>
              <a:t>after </a:t>
            </a:r>
            <a:r>
              <a:rPr lang="en-GB" dirty="0" smtClean="0">
                <a:solidFill>
                  <a:schemeClr val="accent5">
                    <a:lumMod val="75000"/>
                  </a:schemeClr>
                </a:solidFill>
              </a:rPr>
              <a:t>a few </a:t>
            </a:r>
            <a:r>
              <a:rPr lang="en-GB" dirty="0">
                <a:solidFill>
                  <a:schemeClr val="accent5">
                    <a:lumMod val="75000"/>
                  </a:schemeClr>
                </a:solidFill>
              </a:rPr>
              <a:t>days</a:t>
            </a:r>
          </a:p>
        </p:txBody>
      </p:sp>
      <p:sp>
        <p:nvSpPr>
          <p:cNvPr id="4" name="3 Rectángulo"/>
          <p:cNvSpPr/>
          <p:nvPr/>
        </p:nvSpPr>
        <p:spPr>
          <a:xfrm>
            <a:off x="2843808" y="4696350"/>
            <a:ext cx="5976664" cy="1261884"/>
          </a:xfrm>
          <a:prstGeom prst="rect">
            <a:avLst/>
          </a:prstGeom>
        </p:spPr>
        <p:txBody>
          <a:bodyPr wrap="square">
            <a:spAutoFit/>
          </a:bodyPr>
          <a:lstStyle/>
          <a:p>
            <a:pPr>
              <a:defRPr/>
            </a:pPr>
            <a:r>
              <a:rPr lang="en-GB" dirty="0" smtClean="0">
                <a:solidFill>
                  <a:schemeClr val="accent5">
                    <a:lumMod val="75000"/>
                  </a:schemeClr>
                </a:solidFill>
              </a:rPr>
              <a:t>The predictions are based in the initial conditions of the </a:t>
            </a:r>
            <a:r>
              <a:rPr lang="en-GB" sz="2000" b="1" dirty="0" smtClean="0">
                <a:solidFill>
                  <a:schemeClr val="accent5">
                    <a:lumMod val="50000"/>
                  </a:schemeClr>
                </a:solidFill>
              </a:rPr>
              <a:t>sea surface temperature</a:t>
            </a:r>
            <a:r>
              <a:rPr lang="en-GB" dirty="0" smtClean="0">
                <a:solidFill>
                  <a:schemeClr val="accent5">
                    <a:lumMod val="75000"/>
                  </a:schemeClr>
                </a:solidFill>
              </a:rPr>
              <a:t>, </a:t>
            </a:r>
            <a:r>
              <a:rPr lang="en-GB" sz="2000" b="1" dirty="0" smtClean="0">
                <a:solidFill>
                  <a:schemeClr val="accent5">
                    <a:lumMod val="50000"/>
                  </a:schemeClr>
                </a:solidFill>
              </a:rPr>
              <a:t>snow cover</a:t>
            </a:r>
            <a:r>
              <a:rPr lang="en-GB" dirty="0" smtClean="0">
                <a:solidFill>
                  <a:schemeClr val="accent5">
                    <a:lumMod val="75000"/>
                  </a:schemeClr>
                </a:solidFill>
              </a:rPr>
              <a:t> or </a:t>
            </a:r>
            <a:r>
              <a:rPr lang="en-GB" sz="2000" b="1" dirty="0" smtClean="0">
                <a:solidFill>
                  <a:schemeClr val="accent5">
                    <a:lumMod val="50000"/>
                  </a:schemeClr>
                </a:solidFill>
              </a:rPr>
              <a:t>sea ice</a:t>
            </a:r>
            <a:r>
              <a:rPr lang="en-GB" dirty="0" smtClean="0">
                <a:solidFill>
                  <a:schemeClr val="accent5">
                    <a:lumMod val="75000"/>
                  </a:schemeClr>
                </a:solidFill>
              </a:rPr>
              <a:t>, which have a slow evolution that can range from few months to years.</a:t>
            </a:r>
            <a:endParaRPr lang="en-GB" dirty="0">
              <a:solidFill>
                <a:schemeClr val="accent5">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Título"/>
          <p:cNvSpPr>
            <a:spLocks noGrp="1"/>
          </p:cNvSpPr>
          <p:nvPr>
            <p:ph type="title"/>
          </p:nvPr>
        </p:nvSpPr>
        <p:spPr>
          <a:xfrm>
            <a:off x="396875" y="144463"/>
            <a:ext cx="6191250" cy="696912"/>
          </a:xfrm>
        </p:spPr>
        <p:txBody>
          <a:bodyPr/>
          <a:lstStyle/>
          <a:p>
            <a:pPr>
              <a:lnSpc>
                <a:spcPts val="2400"/>
              </a:lnSpc>
              <a:defRPr/>
            </a:pPr>
            <a:r>
              <a:rPr lang="en-US" dirty="0" smtClean="0"/>
              <a:t>Climate predictions and predictability</a:t>
            </a:r>
            <a:endParaRPr lang="es-ES" dirty="0"/>
          </a:p>
        </p:txBody>
      </p:sp>
      <p:sp>
        <p:nvSpPr>
          <p:cNvPr id="7" name="Freeform 33"/>
          <p:cNvSpPr>
            <a:spLocks/>
          </p:cNvSpPr>
          <p:nvPr/>
        </p:nvSpPr>
        <p:spPr bwMode="auto">
          <a:xfrm>
            <a:off x="600075" y="4116388"/>
            <a:ext cx="6851650" cy="1600200"/>
          </a:xfrm>
          <a:custGeom>
            <a:avLst/>
            <a:gdLst>
              <a:gd name="T0" fmla="*/ 0 w 4366"/>
              <a:gd name="T1" fmla="*/ 2147483647 h 1039"/>
              <a:gd name="T2" fmla="*/ 2147483647 w 4366"/>
              <a:gd name="T3" fmla="*/ 2147483647 h 1039"/>
              <a:gd name="T4" fmla="*/ 2147483647 w 4366"/>
              <a:gd name="T5" fmla="*/ 2147483647 h 1039"/>
              <a:gd name="T6" fmla="*/ 2147483647 w 4366"/>
              <a:gd name="T7" fmla="*/ 2147483647 h 1039"/>
              <a:gd name="T8" fmla="*/ 2147483647 w 4366"/>
              <a:gd name="T9" fmla="*/ 2147483647 h 1039"/>
              <a:gd name="T10" fmla="*/ 0 60000 65536"/>
              <a:gd name="T11" fmla="*/ 0 60000 65536"/>
              <a:gd name="T12" fmla="*/ 0 60000 65536"/>
              <a:gd name="T13" fmla="*/ 0 60000 65536"/>
              <a:gd name="T14" fmla="*/ 0 60000 65536"/>
              <a:gd name="T15" fmla="*/ 0 w 4366"/>
              <a:gd name="T16" fmla="*/ 0 h 1039"/>
              <a:gd name="T17" fmla="*/ 4366 w 4366"/>
              <a:gd name="T18" fmla="*/ 1039 h 1039"/>
            </a:gdLst>
            <a:ahLst/>
            <a:cxnLst>
              <a:cxn ang="T10">
                <a:pos x="T0" y="T1"/>
              </a:cxn>
              <a:cxn ang="T11">
                <a:pos x="T2" y="T3"/>
              </a:cxn>
              <a:cxn ang="T12">
                <a:pos x="T4" y="T5"/>
              </a:cxn>
              <a:cxn ang="T13">
                <a:pos x="T6" y="T7"/>
              </a:cxn>
              <a:cxn ang="T14">
                <a:pos x="T8" y="T9"/>
              </a:cxn>
            </a:cxnLst>
            <a:rect l="T15" t="T16" r="T17" b="T18"/>
            <a:pathLst>
              <a:path w="4366" h="1039">
                <a:moveTo>
                  <a:pt x="0" y="75"/>
                </a:moveTo>
                <a:cubicBezTo>
                  <a:pt x="340" y="79"/>
                  <a:pt x="681" y="84"/>
                  <a:pt x="1021" y="75"/>
                </a:cubicBezTo>
                <a:cubicBezTo>
                  <a:pt x="1361" y="66"/>
                  <a:pt x="1663" y="0"/>
                  <a:pt x="2041" y="19"/>
                </a:cubicBezTo>
                <a:cubicBezTo>
                  <a:pt x="2419" y="38"/>
                  <a:pt x="2902" y="19"/>
                  <a:pt x="3289" y="189"/>
                </a:cubicBezTo>
                <a:cubicBezTo>
                  <a:pt x="3676" y="359"/>
                  <a:pt x="4021" y="699"/>
                  <a:pt x="4366" y="103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8" name="Freeform 32"/>
          <p:cNvSpPr>
            <a:spLocks/>
          </p:cNvSpPr>
          <p:nvPr/>
        </p:nvSpPr>
        <p:spPr bwMode="auto">
          <a:xfrm>
            <a:off x="762000" y="3316288"/>
            <a:ext cx="6678613" cy="922337"/>
          </a:xfrm>
          <a:custGeom>
            <a:avLst/>
            <a:gdLst>
              <a:gd name="T0" fmla="*/ 0 w 3686"/>
              <a:gd name="T1" fmla="*/ 2147483647 h 538"/>
              <a:gd name="T2" fmla="*/ 2147483647 w 3686"/>
              <a:gd name="T3" fmla="*/ 2147483647 h 538"/>
              <a:gd name="T4" fmla="*/ 2147483647 w 3686"/>
              <a:gd name="T5" fmla="*/ 2147483647 h 538"/>
              <a:gd name="T6" fmla="*/ 2147483647 w 3686"/>
              <a:gd name="T7" fmla="*/ 2147483647 h 538"/>
              <a:gd name="T8" fmla="*/ 2147483647 w 3686"/>
              <a:gd name="T9" fmla="*/ 2147483647 h 538"/>
              <a:gd name="T10" fmla="*/ 2147483647 w 3686"/>
              <a:gd name="T11" fmla="*/ 2147483647 h 538"/>
              <a:gd name="T12" fmla="*/ 0 60000 65536"/>
              <a:gd name="T13" fmla="*/ 0 60000 65536"/>
              <a:gd name="T14" fmla="*/ 0 60000 65536"/>
              <a:gd name="T15" fmla="*/ 0 60000 65536"/>
              <a:gd name="T16" fmla="*/ 0 60000 65536"/>
              <a:gd name="T17" fmla="*/ 0 60000 65536"/>
              <a:gd name="T18" fmla="*/ 0 w 3686"/>
              <a:gd name="T19" fmla="*/ 0 h 538"/>
              <a:gd name="T20" fmla="*/ 3686 w 3686"/>
              <a:gd name="T21" fmla="*/ 538 h 538"/>
            </a:gdLst>
            <a:ahLst/>
            <a:cxnLst>
              <a:cxn ang="T12">
                <a:pos x="T0" y="T1"/>
              </a:cxn>
              <a:cxn ang="T13">
                <a:pos x="T2" y="T3"/>
              </a:cxn>
              <a:cxn ang="T14">
                <a:pos x="T4" y="T5"/>
              </a:cxn>
              <a:cxn ang="T15">
                <a:pos x="T6" y="T7"/>
              </a:cxn>
              <a:cxn ang="T16">
                <a:pos x="T8" y="T9"/>
              </a:cxn>
              <a:cxn ang="T17">
                <a:pos x="T10" y="T11"/>
              </a:cxn>
            </a:cxnLst>
            <a:rect l="T18" t="T19" r="T20" b="T21"/>
            <a:pathLst>
              <a:path w="3686" h="538">
                <a:moveTo>
                  <a:pt x="0" y="538"/>
                </a:moveTo>
                <a:cubicBezTo>
                  <a:pt x="246" y="510"/>
                  <a:pt x="492" y="482"/>
                  <a:pt x="794" y="425"/>
                </a:cubicBezTo>
                <a:cubicBezTo>
                  <a:pt x="1096" y="368"/>
                  <a:pt x="1512" y="264"/>
                  <a:pt x="1814" y="198"/>
                </a:cubicBezTo>
                <a:cubicBezTo>
                  <a:pt x="2116" y="132"/>
                  <a:pt x="2381" y="56"/>
                  <a:pt x="2608" y="28"/>
                </a:cubicBezTo>
                <a:cubicBezTo>
                  <a:pt x="2835" y="0"/>
                  <a:pt x="2995" y="19"/>
                  <a:pt x="3175" y="28"/>
                </a:cubicBezTo>
                <a:cubicBezTo>
                  <a:pt x="3355" y="37"/>
                  <a:pt x="3520" y="61"/>
                  <a:pt x="3686" y="8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 name="Freeform 29"/>
          <p:cNvSpPr>
            <a:spLocks/>
          </p:cNvSpPr>
          <p:nvPr/>
        </p:nvSpPr>
        <p:spPr bwMode="auto">
          <a:xfrm>
            <a:off x="869950" y="2857500"/>
            <a:ext cx="6481763" cy="1565275"/>
          </a:xfrm>
          <a:custGeom>
            <a:avLst/>
            <a:gdLst>
              <a:gd name="T0" fmla="*/ 0 w 4083"/>
              <a:gd name="T1" fmla="*/ 2147483647 h 964"/>
              <a:gd name="T2" fmla="*/ 2147483647 w 4083"/>
              <a:gd name="T3" fmla="*/ 2147483647 h 964"/>
              <a:gd name="T4" fmla="*/ 2147483647 w 4083"/>
              <a:gd name="T5" fmla="*/ 2147483647 h 964"/>
              <a:gd name="T6" fmla="*/ 2147483647 w 4083"/>
              <a:gd name="T7" fmla="*/ 2147483647 h 964"/>
              <a:gd name="T8" fmla="*/ 2147483647 w 4083"/>
              <a:gd name="T9" fmla="*/ 0 h 964"/>
              <a:gd name="T10" fmla="*/ 0 60000 65536"/>
              <a:gd name="T11" fmla="*/ 0 60000 65536"/>
              <a:gd name="T12" fmla="*/ 0 60000 65536"/>
              <a:gd name="T13" fmla="*/ 0 60000 65536"/>
              <a:gd name="T14" fmla="*/ 0 60000 65536"/>
              <a:gd name="T15" fmla="*/ 0 w 4083"/>
              <a:gd name="T16" fmla="*/ 0 h 964"/>
              <a:gd name="T17" fmla="*/ 4083 w 4083"/>
              <a:gd name="T18" fmla="*/ 964 h 964"/>
            </a:gdLst>
            <a:ahLst/>
            <a:cxnLst>
              <a:cxn ang="T10">
                <a:pos x="T0" y="T1"/>
              </a:cxn>
              <a:cxn ang="T11">
                <a:pos x="T2" y="T3"/>
              </a:cxn>
              <a:cxn ang="T12">
                <a:pos x="T4" y="T5"/>
              </a:cxn>
              <a:cxn ang="T13">
                <a:pos x="T6" y="T7"/>
              </a:cxn>
              <a:cxn ang="T14">
                <a:pos x="T8" y="T9"/>
              </a:cxn>
            </a:cxnLst>
            <a:rect l="T15" t="T16" r="T17" b="T18"/>
            <a:pathLst>
              <a:path w="4083" h="964">
                <a:moveTo>
                  <a:pt x="0" y="964"/>
                </a:moveTo>
                <a:cubicBezTo>
                  <a:pt x="250" y="954"/>
                  <a:pt x="501" y="945"/>
                  <a:pt x="794" y="907"/>
                </a:cubicBezTo>
                <a:cubicBezTo>
                  <a:pt x="1087" y="869"/>
                  <a:pt x="1380" y="803"/>
                  <a:pt x="1758" y="737"/>
                </a:cubicBezTo>
                <a:cubicBezTo>
                  <a:pt x="2136" y="671"/>
                  <a:pt x="2675" y="633"/>
                  <a:pt x="3062" y="510"/>
                </a:cubicBezTo>
                <a:cubicBezTo>
                  <a:pt x="3449" y="387"/>
                  <a:pt x="3913" y="85"/>
                  <a:pt x="4083"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0" name="Freeform 25"/>
          <p:cNvSpPr>
            <a:spLocks/>
          </p:cNvSpPr>
          <p:nvPr/>
        </p:nvSpPr>
        <p:spPr bwMode="auto">
          <a:xfrm>
            <a:off x="600075" y="2303463"/>
            <a:ext cx="6421438" cy="2057400"/>
          </a:xfrm>
          <a:custGeom>
            <a:avLst/>
            <a:gdLst>
              <a:gd name="T0" fmla="*/ 0 w 4045"/>
              <a:gd name="T1" fmla="*/ 2147483647 h 1266"/>
              <a:gd name="T2" fmla="*/ 2147483647 w 4045"/>
              <a:gd name="T3" fmla="*/ 2147483647 h 1266"/>
              <a:gd name="T4" fmla="*/ 2147483647 w 4045"/>
              <a:gd name="T5" fmla="*/ 2147483647 h 1266"/>
              <a:gd name="T6" fmla="*/ 2147483647 w 4045"/>
              <a:gd name="T7" fmla="*/ 2147483647 h 1266"/>
              <a:gd name="T8" fmla="*/ 2147483647 w 4045"/>
              <a:gd name="T9" fmla="*/ 2147483647 h 1266"/>
              <a:gd name="T10" fmla="*/ 2147483647 w 4045"/>
              <a:gd name="T11" fmla="*/ 2147483647 h 1266"/>
              <a:gd name="T12" fmla="*/ 2147483647 w 4045"/>
              <a:gd name="T13" fmla="*/ 2147483647 h 1266"/>
              <a:gd name="T14" fmla="*/ 2147483647 w 4045"/>
              <a:gd name="T15" fmla="*/ 2147483647 h 1266"/>
              <a:gd name="T16" fmla="*/ 0 60000 65536"/>
              <a:gd name="T17" fmla="*/ 0 60000 65536"/>
              <a:gd name="T18" fmla="*/ 0 60000 65536"/>
              <a:gd name="T19" fmla="*/ 0 60000 65536"/>
              <a:gd name="T20" fmla="*/ 0 60000 65536"/>
              <a:gd name="T21" fmla="*/ 0 60000 65536"/>
              <a:gd name="T22" fmla="*/ 0 60000 65536"/>
              <a:gd name="T23" fmla="*/ 0 60000 65536"/>
              <a:gd name="T24" fmla="*/ 0 w 4045"/>
              <a:gd name="T25" fmla="*/ 0 h 1266"/>
              <a:gd name="T26" fmla="*/ 4045 w 4045"/>
              <a:gd name="T27" fmla="*/ 1266 h 1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45" h="1266">
                <a:moveTo>
                  <a:pt x="0" y="1247"/>
                </a:moveTo>
                <a:cubicBezTo>
                  <a:pt x="312" y="1256"/>
                  <a:pt x="624" y="1266"/>
                  <a:pt x="851" y="1247"/>
                </a:cubicBezTo>
                <a:cubicBezTo>
                  <a:pt x="1078" y="1228"/>
                  <a:pt x="1163" y="1181"/>
                  <a:pt x="1361" y="1134"/>
                </a:cubicBezTo>
                <a:cubicBezTo>
                  <a:pt x="1559" y="1087"/>
                  <a:pt x="1852" y="1002"/>
                  <a:pt x="2041" y="964"/>
                </a:cubicBezTo>
                <a:cubicBezTo>
                  <a:pt x="2230" y="926"/>
                  <a:pt x="2306" y="945"/>
                  <a:pt x="2495" y="907"/>
                </a:cubicBezTo>
                <a:cubicBezTo>
                  <a:pt x="2684" y="869"/>
                  <a:pt x="2939" y="869"/>
                  <a:pt x="3175" y="737"/>
                </a:cubicBezTo>
                <a:cubicBezTo>
                  <a:pt x="3411" y="605"/>
                  <a:pt x="3781" y="226"/>
                  <a:pt x="3913" y="113"/>
                </a:cubicBezTo>
                <a:cubicBezTo>
                  <a:pt x="4045" y="0"/>
                  <a:pt x="4007" y="28"/>
                  <a:pt x="3969" y="5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1" name="Freeform 26"/>
          <p:cNvSpPr>
            <a:spLocks/>
          </p:cNvSpPr>
          <p:nvPr/>
        </p:nvSpPr>
        <p:spPr bwMode="auto">
          <a:xfrm>
            <a:off x="600075" y="3778250"/>
            <a:ext cx="7112000" cy="1658938"/>
          </a:xfrm>
          <a:custGeom>
            <a:avLst/>
            <a:gdLst>
              <a:gd name="T0" fmla="*/ 0 w 4480"/>
              <a:gd name="T1" fmla="*/ 2147483647 h 1021"/>
              <a:gd name="T2" fmla="*/ 2147483647 w 4480"/>
              <a:gd name="T3" fmla="*/ 2147483647 h 1021"/>
              <a:gd name="T4" fmla="*/ 2147483647 w 4480"/>
              <a:gd name="T5" fmla="*/ 2147483647 h 1021"/>
              <a:gd name="T6" fmla="*/ 2147483647 w 4480"/>
              <a:gd name="T7" fmla="*/ 0 h 1021"/>
              <a:gd name="T8" fmla="*/ 2147483647 w 4480"/>
              <a:gd name="T9" fmla="*/ 2147483647 h 1021"/>
              <a:gd name="T10" fmla="*/ 2147483647 w 4480"/>
              <a:gd name="T11" fmla="*/ 2147483647 h 1021"/>
              <a:gd name="T12" fmla="*/ 2147483647 w 4480"/>
              <a:gd name="T13" fmla="*/ 2147483647 h 1021"/>
              <a:gd name="T14" fmla="*/ 0 60000 65536"/>
              <a:gd name="T15" fmla="*/ 0 60000 65536"/>
              <a:gd name="T16" fmla="*/ 0 60000 65536"/>
              <a:gd name="T17" fmla="*/ 0 60000 65536"/>
              <a:gd name="T18" fmla="*/ 0 60000 65536"/>
              <a:gd name="T19" fmla="*/ 0 60000 65536"/>
              <a:gd name="T20" fmla="*/ 0 60000 65536"/>
              <a:gd name="T21" fmla="*/ 0 w 4480"/>
              <a:gd name="T22" fmla="*/ 0 h 1021"/>
              <a:gd name="T23" fmla="*/ 4480 w 4480"/>
              <a:gd name="T24" fmla="*/ 1021 h 10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80" h="1021">
                <a:moveTo>
                  <a:pt x="0" y="170"/>
                </a:moveTo>
                <a:cubicBezTo>
                  <a:pt x="194" y="174"/>
                  <a:pt x="388" y="179"/>
                  <a:pt x="624" y="170"/>
                </a:cubicBezTo>
                <a:cubicBezTo>
                  <a:pt x="860" y="161"/>
                  <a:pt x="1125" y="141"/>
                  <a:pt x="1418" y="113"/>
                </a:cubicBezTo>
                <a:cubicBezTo>
                  <a:pt x="1711" y="85"/>
                  <a:pt x="2118" y="0"/>
                  <a:pt x="2382" y="0"/>
                </a:cubicBezTo>
                <a:cubicBezTo>
                  <a:pt x="2646" y="0"/>
                  <a:pt x="2797" y="47"/>
                  <a:pt x="3005" y="113"/>
                </a:cubicBezTo>
                <a:cubicBezTo>
                  <a:pt x="3213" y="179"/>
                  <a:pt x="3383" y="246"/>
                  <a:pt x="3629" y="397"/>
                </a:cubicBezTo>
                <a:cubicBezTo>
                  <a:pt x="3875" y="548"/>
                  <a:pt x="4177" y="784"/>
                  <a:pt x="4480" y="102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 name="Freeform 31"/>
          <p:cNvSpPr>
            <a:spLocks/>
          </p:cNvSpPr>
          <p:nvPr/>
        </p:nvSpPr>
        <p:spPr bwMode="auto">
          <a:xfrm>
            <a:off x="781050" y="3778250"/>
            <a:ext cx="6750050" cy="1014413"/>
          </a:xfrm>
          <a:custGeom>
            <a:avLst/>
            <a:gdLst>
              <a:gd name="T0" fmla="*/ 0 w 4252"/>
              <a:gd name="T1" fmla="*/ 2147483647 h 624"/>
              <a:gd name="T2" fmla="*/ 2147483647 w 4252"/>
              <a:gd name="T3" fmla="*/ 2147483647 h 624"/>
              <a:gd name="T4" fmla="*/ 2147483647 w 4252"/>
              <a:gd name="T5" fmla="*/ 0 h 624"/>
              <a:gd name="T6" fmla="*/ 2147483647 w 4252"/>
              <a:gd name="T7" fmla="*/ 2147483647 h 624"/>
              <a:gd name="T8" fmla="*/ 2147483647 w 4252"/>
              <a:gd name="T9" fmla="*/ 2147483647 h 624"/>
              <a:gd name="T10" fmla="*/ 0 60000 65536"/>
              <a:gd name="T11" fmla="*/ 0 60000 65536"/>
              <a:gd name="T12" fmla="*/ 0 60000 65536"/>
              <a:gd name="T13" fmla="*/ 0 60000 65536"/>
              <a:gd name="T14" fmla="*/ 0 60000 65536"/>
              <a:gd name="T15" fmla="*/ 0 w 4252"/>
              <a:gd name="T16" fmla="*/ 0 h 624"/>
              <a:gd name="T17" fmla="*/ 4252 w 4252"/>
              <a:gd name="T18" fmla="*/ 624 h 624"/>
            </a:gdLst>
            <a:ahLst/>
            <a:cxnLst>
              <a:cxn ang="T10">
                <a:pos x="T0" y="T1"/>
              </a:cxn>
              <a:cxn ang="T11">
                <a:pos x="T2" y="T3"/>
              </a:cxn>
              <a:cxn ang="T12">
                <a:pos x="T4" y="T5"/>
              </a:cxn>
              <a:cxn ang="T13">
                <a:pos x="T6" y="T7"/>
              </a:cxn>
              <a:cxn ang="T14">
                <a:pos x="T8" y="T9"/>
              </a:cxn>
            </a:cxnLst>
            <a:rect l="T15" t="T16" r="T17" b="T18"/>
            <a:pathLst>
              <a:path w="4252" h="624">
                <a:moveTo>
                  <a:pt x="0" y="170"/>
                </a:moveTo>
                <a:cubicBezTo>
                  <a:pt x="222" y="184"/>
                  <a:pt x="444" y="198"/>
                  <a:pt x="737" y="170"/>
                </a:cubicBezTo>
                <a:cubicBezTo>
                  <a:pt x="1030" y="142"/>
                  <a:pt x="1398" y="0"/>
                  <a:pt x="1757" y="0"/>
                </a:cubicBezTo>
                <a:cubicBezTo>
                  <a:pt x="2116" y="0"/>
                  <a:pt x="2475" y="66"/>
                  <a:pt x="2891" y="170"/>
                </a:cubicBezTo>
                <a:cubicBezTo>
                  <a:pt x="3307" y="274"/>
                  <a:pt x="3779" y="449"/>
                  <a:pt x="4252" y="62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 name="Freeform 28"/>
          <p:cNvSpPr>
            <a:spLocks/>
          </p:cNvSpPr>
          <p:nvPr/>
        </p:nvSpPr>
        <p:spPr bwMode="auto">
          <a:xfrm>
            <a:off x="781050" y="3686175"/>
            <a:ext cx="6481763" cy="490538"/>
          </a:xfrm>
          <a:custGeom>
            <a:avLst/>
            <a:gdLst>
              <a:gd name="T0" fmla="*/ 0 w 4083"/>
              <a:gd name="T1" fmla="*/ 2147483647 h 302"/>
              <a:gd name="T2" fmla="*/ 2147483647 w 4083"/>
              <a:gd name="T3" fmla="*/ 2147483647 h 302"/>
              <a:gd name="T4" fmla="*/ 2147483647 w 4083"/>
              <a:gd name="T5" fmla="*/ 2147483647 h 302"/>
              <a:gd name="T6" fmla="*/ 2147483647 w 4083"/>
              <a:gd name="T7" fmla="*/ 2147483647 h 302"/>
              <a:gd name="T8" fmla="*/ 2147483647 w 4083"/>
              <a:gd name="T9" fmla="*/ 2147483647 h 302"/>
              <a:gd name="T10" fmla="*/ 2147483647 w 4083"/>
              <a:gd name="T11" fmla="*/ 2147483647 h 302"/>
              <a:gd name="T12" fmla="*/ 2147483647 w 4083"/>
              <a:gd name="T13" fmla="*/ 0 h 302"/>
              <a:gd name="T14" fmla="*/ 0 60000 65536"/>
              <a:gd name="T15" fmla="*/ 0 60000 65536"/>
              <a:gd name="T16" fmla="*/ 0 60000 65536"/>
              <a:gd name="T17" fmla="*/ 0 60000 65536"/>
              <a:gd name="T18" fmla="*/ 0 60000 65536"/>
              <a:gd name="T19" fmla="*/ 0 60000 65536"/>
              <a:gd name="T20" fmla="*/ 0 60000 65536"/>
              <a:gd name="T21" fmla="*/ 0 w 4083"/>
              <a:gd name="T22" fmla="*/ 0 h 302"/>
              <a:gd name="T23" fmla="*/ 4083 w 4083"/>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3" h="302">
                <a:moveTo>
                  <a:pt x="0" y="283"/>
                </a:moveTo>
                <a:cubicBezTo>
                  <a:pt x="179" y="292"/>
                  <a:pt x="359" y="302"/>
                  <a:pt x="567" y="283"/>
                </a:cubicBezTo>
                <a:cubicBezTo>
                  <a:pt x="775" y="264"/>
                  <a:pt x="1021" y="198"/>
                  <a:pt x="1248" y="170"/>
                </a:cubicBezTo>
                <a:cubicBezTo>
                  <a:pt x="1475" y="142"/>
                  <a:pt x="1711" y="113"/>
                  <a:pt x="1928" y="113"/>
                </a:cubicBezTo>
                <a:cubicBezTo>
                  <a:pt x="2145" y="113"/>
                  <a:pt x="2278" y="170"/>
                  <a:pt x="2552" y="170"/>
                </a:cubicBezTo>
                <a:cubicBezTo>
                  <a:pt x="2826" y="170"/>
                  <a:pt x="3317" y="141"/>
                  <a:pt x="3572" y="113"/>
                </a:cubicBezTo>
                <a:cubicBezTo>
                  <a:pt x="3827" y="85"/>
                  <a:pt x="3955" y="42"/>
                  <a:pt x="4083"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 name="Freeform 30"/>
          <p:cNvSpPr>
            <a:spLocks/>
          </p:cNvSpPr>
          <p:nvPr/>
        </p:nvSpPr>
        <p:spPr bwMode="auto">
          <a:xfrm>
            <a:off x="690563" y="3962400"/>
            <a:ext cx="6661150" cy="368300"/>
          </a:xfrm>
          <a:custGeom>
            <a:avLst/>
            <a:gdLst>
              <a:gd name="T0" fmla="*/ 0 w 4196"/>
              <a:gd name="T1" fmla="*/ 2147483647 h 227"/>
              <a:gd name="T2" fmla="*/ 2147483647 w 4196"/>
              <a:gd name="T3" fmla="*/ 2147483647 h 227"/>
              <a:gd name="T4" fmla="*/ 2147483647 w 4196"/>
              <a:gd name="T5" fmla="*/ 0 h 227"/>
              <a:gd name="T6" fmla="*/ 2147483647 w 4196"/>
              <a:gd name="T7" fmla="*/ 2147483647 h 227"/>
              <a:gd name="T8" fmla="*/ 2147483647 w 4196"/>
              <a:gd name="T9" fmla="*/ 2147483647 h 227"/>
              <a:gd name="T10" fmla="*/ 0 60000 65536"/>
              <a:gd name="T11" fmla="*/ 0 60000 65536"/>
              <a:gd name="T12" fmla="*/ 0 60000 65536"/>
              <a:gd name="T13" fmla="*/ 0 60000 65536"/>
              <a:gd name="T14" fmla="*/ 0 60000 65536"/>
              <a:gd name="T15" fmla="*/ 0 w 4196"/>
              <a:gd name="T16" fmla="*/ 0 h 227"/>
              <a:gd name="T17" fmla="*/ 4196 w 4196"/>
              <a:gd name="T18" fmla="*/ 227 h 227"/>
            </a:gdLst>
            <a:ahLst/>
            <a:cxnLst>
              <a:cxn ang="T10">
                <a:pos x="T0" y="T1"/>
              </a:cxn>
              <a:cxn ang="T11">
                <a:pos x="T2" y="T3"/>
              </a:cxn>
              <a:cxn ang="T12">
                <a:pos x="T4" y="T5"/>
              </a:cxn>
              <a:cxn ang="T13">
                <a:pos x="T6" y="T7"/>
              </a:cxn>
              <a:cxn ang="T14">
                <a:pos x="T8" y="T9"/>
              </a:cxn>
            </a:cxnLst>
            <a:rect l="T15" t="T16" r="T17" b="T18"/>
            <a:pathLst>
              <a:path w="4196" h="227">
                <a:moveTo>
                  <a:pt x="0" y="227"/>
                </a:moveTo>
                <a:cubicBezTo>
                  <a:pt x="435" y="189"/>
                  <a:pt x="870" y="152"/>
                  <a:pt x="1191" y="114"/>
                </a:cubicBezTo>
                <a:cubicBezTo>
                  <a:pt x="1512" y="76"/>
                  <a:pt x="1626" y="0"/>
                  <a:pt x="1928" y="0"/>
                </a:cubicBezTo>
                <a:cubicBezTo>
                  <a:pt x="2230" y="0"/>
                  <a:pt x="2627" y="76"/>
                  <a:pt x="3005" y="114"/>
                </a:cubicBezTo>
                <a:cubicBezTo>
                  <a:pt x="3383" y="152"/>
                  <a:pt x="3789" y="189"/>
                  <a:pt x="4196" y="227"/>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 name="Freeform 27"/>
          <p:cNvSpPr>
            <a:spLocks/>
          </p:cNvSpPr>
          <p:nvPr/>
        </p:nvSpPr>
        <p:spPr bwMode="auto">
          <a:xfrm>
            <a:off x="781050" y="3778250"/>
            <a:ext cx="6030913" cy="1597025"/>
          </a:xfrm>
          <a:custGeom>
            <a:avLst/>
            <a:gdLst>
              <a:gd name="T0" fmla="*/ 0 w 3799"/>
              <a:gd name="T1" fmla="*/ 2147483647 h 983"/>
              <a:gd name="T2" fmla="*/ 2147483647 w 3799"/>
              <a:gd name="T3" fmla="*/ 2147483647 h 983"/>
              <a:gd name="T4" fmla="*/ 2147483647 w 3799"/>
              <a:gd name="T5" fmla="*/ 2147483647 h 983"/>
              <a:gd name="T6" fmla="*/ 2147483647 w 3799"/>
              <a:gd name="T7" fmla="*/ 2147483647 h 983"/>
              <a:gd name="T8" fmla="*/ 2147483647 w 3799"/>
              <a:gd name="T9" fmla="*/ 2147483647 h 983"/>
              <a:gd name="T10" fmla="*/ 2147483647 w 3799"/>
              <a:gd name="T11" fmla="*/ 2147483647 h 983"/>
              <a:gd name="T12" fmla="*/ 0 60000 65536"/>
              <a:gd name="T13" fmla="*/ 0 60000 65536"/>
              <a:gd name="T14" fmla="*/ 0 60000 65536"/>
              <a:gd name="T15" fmla="*/ 0 60000 65536"/>
              <a:gd name="T16" fmla="*/ 0 60000 65536"/>
              <a:gd name="T17" fmla="*/ 0 60000 65536"/>
              <a:gd name="T18" fmla="*/ 0 w 3799"/>
              <a:gd name="T19" fmla="*/ 0 h 983"/>
              <a:gd name="T20" fmla="*/ 3799 w 3799"/>
              <a:gd name="T21" fmla="*/ 983 h 983"/>
            </a:gdLst>
            <a:ahLst/>
            <a:cxnLst>
              <a:cxn ang="T12">
                <a:pos x="T0" y="T1"/>
              </a:cxn>
              <a:cxn ang="T13">
                <a:pos x="T2" y="T3"/>
              </a:cxn>
              <a:cxn ang="T14">
                <a:pos x="T4" y="T5"/>
              </a:cxn>
              <a:cxn ang="T15">
                <a:pos x="T6" y="T7"/>
              </a:cxn>
              <a:cxn ang="T16">
                <a:pos x="T8" y="T9"/>
              </a:cxn>
              <a:cxn ang="T17">
                <a:pos x="T10" y="T11"/>
              </a:cxn>
            </a:cxnLst>
            <a:rect l="T18" t="T19" r="T20" b="T21"/>
            <a:pathLst>
              <a:path w="3799" h="983">
                <a:moveTo>
                  <a:pt x="0" y="359"/>
                </a:moveTo>
                <a:cubicBezTo>
                  <a:pt x="321" y="325"/>
                  <a:pt x="642" y="292"/>
                  <a:pt x="907" y="245"/>
                </a:cubicBezTo>
                <a:cubicBezTo>
                  <a:pt x="1172" y="198"/>
                  <a:pt x="1380" y="113"/>
                  <a:pt x="1588" y="75"/>
                </a:cubicBezTo>
                <a:cubicBezTo>
                  <a:pt x="1796" y="37"/>
                  <a:pt x="1966" y="0"/>
                  <a:pt x="2155" y="19"/>
                </a:cubicBezTo>
                <a:cubicBezTo>
                  <a:pt x="2344" y="38"/>
                  <a:pt x="2448" y="28"/>
                  <a:pt x="2722" y="189"/>
                </a:cubicBezTo>
                <a:cubicBezTo>
                  <a:pt x="2996" y="350"/>
                  <a:pt x="3397" y="666"/>
                  <a:pt x="3799" y="98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 name="Oval 7"/>
          <p:cNvSpPr>
            <a:spLocks noChangeArrowheads="1"/>
          </p:cNvSpPr>
          <p:nvPr/>
        </p:nvSpPr>
        <p:spPr bwMode="auto">
          <a:xfrm>
            <a:off x="509588" y="3962400"/>
            <a:ext cx="541337" cy="554038"/>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ES" altLang="es-ES"/>
          </a:p>
        </p:txBody>
      </p:sp>
      <p:sp>
        <p:nvSpPr>
          <p:cNvPr id="17" name="Line 9"/>
          <p:cNvSpPr>
            <a:spLocks noChangeShapeType="1"/>
          </p:cNvSpPr>
          <p:nvPr/>
        </p:nvSpPr>
        <p:spPr bwMode="auto">
          <a:xfrm>
            <a:off x="827088" y="6396038"/>
            <a:ext cx="6521450" cy="0"/>
          </a:xfrm>
          <a:prstGeom prst="line">
            <a:avLst/>
          </a:prstGeom>
          <a:noFill/>
          <a:ln w="57150">
            <a:solidFill>
              <a:schemeClr val="accent6"/>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s-ES"/>
          </a:p>
        </p:txBody>
      </p:sp>
      <p:sp>
        <p:nvSpPr>
          <p:cNvPr id="18" name="Text Box 10"/>
          <p:cNvSpPr txBox="1">
            <a:spLocks noChangeArrowheads="1"/>
          </p:cNvSpPr>
          <p:nvPr/>
        </p:nvSpPr>
        <p:spPr bwMode="auto">
          <a:xfrm>
            <a:off x="827088" y="6419544"/>
            <a:ext cx="720725" cy="409575"/>
          </a:xfrm>
          <a:prstGeom prst="rect">
            <a:avLst/>
          </a:prstGeom>
          <a:noFill/>
          <a:ln>
            <a:noFill/>
          </a:ln>
          <a:effectLst/>
          <a:extLst/>
        </p:spPr>
        <p:txBody>
          <a:bodyPr>
            <a:spAutoFit/>
          </a:bodyPr>
          <a:lstStyle>
            <a:defPPr>
              <a:defRPr lang="en-US"/>
            </a:defPPr>
            <a:lvl1pPr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eaLnBrk="0" hangingPunct="0">
              <a:spcBef>
                <a:spcPct val="50000"/>
              </a:spcBef>
              <a:defRPr/>
            </a:pPr>
            <a:r>
              <a:rPr lang="en-GB" sz="2000" b="1" dirty="0">
                <a:solidFill>
                  <a:schemeClr val="accent2"/>
                </a:solidFill>
                <a:latin typeface="+mn-lt"/>
              </a:rPr>
              <a:t>time</a:t>
            </a:r>
          </a:p>
        </p:txBody>
      </p:sp>
      <p:grpSp>
        <p:nvGrpSpPr>
          <p:cNvPr id="19" name="Gruppo 86"/>
          <p:cNvGrpSpPr>
            <a:grpSpLocks/>
          </p:cNvGrpSpPr>
          <p:nvPr/>
        </p:nvGrpSpPr>
        <p:grpSpPr bwMode="auto">
          <a:xfrm>
            <a:off x="2549525" y="2025650"/>
            <a:ext cx="6486525" cy="4132263"/>
            <a:chOff x="2549932" y="1979612"/>
            <a:chExt cx="6486118" cy="4037013"/>
          </a:xfrm>
        </p:grpSpPr>
        <p:sp>
          <p:nvSpPr>
            <p:cNvPr id="20" name="Freeform 14"/>
            <p:cNvSpPr>
              <a:spLocks/>
            </p:cNvSpPr>
            <p:nvPr/>
          </p:nvSpPr>
          <p:spPr bwMode="auto">
            <a:xfrm>
              <a:off x="4419600" y="1979612"/>
              <a:ext cx="4616450" cy="4037013"/>
            </a:xfrm>
            <a:custGeom>
              <a:avLst/>
              <a:gdLst>
                <a:gd name="T0" fmla="*/ 2147483647 w 994"/>
                <a:gd name="T1" fmla="*/ 2147483647 h 1535"/>
                <a:gd name="T2" fmla="*/ 2147483647 w 994"/>
                <a:gd name="T3" fmla="*/ 0 h 1535"/>
                <a:gd name="T4" fmla="*/ 2147483647 w 994"/>
                <a:gd name="T5" fmla="*/ 2147483647 h 1535"/>
                <a:gd name="T6" fmla="*/ 2147483647 w 994"/>
                <a:gd name="T7" fmla="*/ 2147483647 h 1535"/>
                <a:gd name="T8" fmla="*/ 2147483647 w 994"/>
                <a:gd name="T9" fmla="*/ 2147483647 h 1535"/>
                <a:gd name="T10" fmla="*/ 2147483647 w 994"/>
                <a:gd name="T11" fmla="*/ 2147483647 h 1535"/>
                <a:gd name="T12" fmla="*/ 2147483647 w 994"/>
                <a:gd name="T13" fmla="*/ 2147483647 h 1535"/>
                <a:gd name="T14" fmla="*/ 2147483647 w 994"/>
                <a:gd name="T15" fmla="*/ 2147483647 h 1535"/>
                <a:gd name="T16" fmla="*/ 2147483647 w 994"/>
                <a:gd name="T17" fmla="*/ 2147483647 h 1535"/>
                <a:gd name="T18" fmla="*/ 2147483647 w 994"/>
                <a:gd name="T19" fmla="*/ 2147483647 h 1535"/>
                <a:gd name="T20" fmla="*/ 2147483647 w 994"/>
                <a:gd name="T21" fmla="*/ 2147483647 h 1535"/>
                <a:gd name="T22" fmla="*/ 2147483647 w 994"/>
                <a:gd name="T23" fmla="*/ 2147483647 h 1535"/>
                <a:gd name="T24" fmla="*/ 2147483647 w 994"/>
                <a:gd name="T25" fmla="*/ 2147483647 h 1535"/>
                <a:gd name="T26" fmla="*/ 2147483647 w 994"/>
                <a:gd name="T27" fmla="*/ 2147483647 h 1535"/>
                <a:gd name="T28" fmla="*/ 2147483647 w 994"/>
                <a:gd name="T29" fmla="*/ 2147483647 h 1535"/>
                <a:gd name="T30" fmla="*/ 2147483647 w 994"/>
                <a:gd name="T31" fmla="*/ 2147483647 h 1535"/>
                <a:gd name="T32" fmla="*/ 2147483647 w 994"/>
                <a:gd name="T33" fmla="*/ 2147483647 h 1535"/>
                <a:gd name="T34" fmla="*/ 0 w 994"/>
                <a:gd name="T35" fmla="*/ 2147483647 h 1535"/>
                <a:gd name="T36" fmla="*/ 2147483647 w 994"/>
                <a:gd name="T37" fmla="*/ 2147483647 h 1535"/>
                <a:gd name="T38" fmla="*/ 2147483647 w 994"/>
                <a:gd name="T39" fmla="*/ 2147483647 h 1535"/>
                <a:gd name="T40" fmla="*/ 2147483647 w 994"/>
                <a:gd name="T41" fmla="*/ 2147483647 h 1535"/>
                <a:gd name="T42" fmla="*/ 2147483647 w 994"/>
                <a:gd name="T43" fmla="*/ 2147483647 h 1535"/>
                <a:gd name="T44" fmla="*/ 2147483647 w 994"/>
                <a:gd name="T45" fmla="*/ 2147483647 h 1535"/>
                <a:gd name="T46" fmla="*/ 2147483647 w 994"/>
                <a:gd name="T47" fmla="*/ 2147483647 h 1535"/>
                <a:gd name="T48" fmla="*/ 2147483647 w 994"/>
                <a:gd name="T49" fmla="*/ 2147483647 h 1535"/>
                <a:gd name="T50" fmla="*/ 2147483647 w 994"/>
                <a:gd name="T51" fmla="*/ 2147483647 h 15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4"/>
                <a:gd name="T79" fmla="*/ 0 h 1535"/>
                <a:gd name="T80" fmla="*/ 994 w 994"/>
                <a:gd name="T81" fmla="*/ 1535 h 15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4" h="1535">
                  <a:moveTo>
                    <a:pt x="394" y="12"/>
                  </a:moveTo>
                  <a:lnTo>
                    <a:pt x="506" y="0"/>
                  </a:lnTo>
                  <a:lnTo>
                    <a:pt x="664" y="47"/>
                  </a:lnTo>
                  <a:lnTo>
                    <a:pt x="782" y="53"/>
                  </a:lnTo>
                  <a:lnTo>
                    <a:pt x="906" y="135"/>
                  </a:lnTo>
                  <a:lnTo>
                    <a:pt x="994" y="235"/>
                  </a:lnTo>
                  <a:lnTo>
                    <a:pt x="964" y="423"/>
                  </a:lnTo>
                  <a:lnTo>
                    <a:pt x="894" y="535"/>
                  </a:lnTo>
                  <a:lnTo>
                    <a:pt x="876" y="776"/>
                  </a:lnTo>
                  <a:lnTo>
                    <a:pt x="917" y="953"/>
                  </a:lnTo>
                  <a:lnTo>
                    <a:pt x="876" y="1135"/>
                  </a:lnTo>
                  <a:lnTo>
                    <a:pt x="788" y="1282"/>
                  </a:lnTo>
                  <a:lnTo>
                    <a:pt x="712" y="1400"/>
                  </a:lnTo>
                  <a:lnTo>
                    <a:pt x="600" y="1518"/>
                  </a:lnTo>
                  <a:lnTo>
                    <a:pt x="411" y="1535"/>
                  </a:lnTo>
                  <a:lnTo>
                    <a:pt x="211" y="1488"/>
                  </a:lnTo>
                  <a:lnTo>
                    <a:pt x="64" y="1382"/>
                  </a:lnTo>
                  <a:lnTo>
                    <a:pt x="0" y="1147"/>
                  </a:lnTo>
                  <a:lnTo>
                    <a:pt x="64" y="923"/>
                  </a:lnTo>
                  <a:lnTo>
                    <a:pt x="200" y="741"/>
                  </a:lnTo>
                  <a:lnTo>
                    <a:pt x="300" y="582"/>
                  </a:lnTo>
                  <a:lnTo>
                    <a:pt x="382" y="459"/>
                  </a:lnTo>
                  <a:lnTo>
                    <a:pt x="406" y="312"/>
                  </a:lnTo>
                  <a:lnTo>
                    <a:pt x="347" y="188"/>
                  </a:lnTo>
                  <a:lnTo>
                    <a:pt x="306" y="70"/>
                  </a:lnTo>
                  <a:lnTo>
                    <a:pt x="394" y="12"/>
                  </a:lnTo>
                  <a:close/>
                </a:path>
              </a:pathLst>
            </a:cu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grpSp>
          <p:nvGrpSpPr>
            <p:cNvPr id="21" name="Gruppo 78"/>
            <p:cNvGrpSpPr>
              <a:grpSpLocks/>
            </p:cNvGrpSpPr>
            <p:nvPr/>
          </p:nvGrpSpPr>
          <p:grpSpPr bwMode="auto">
            <a:xfrm>
              <a:off x="2549932" y="4757586"/>
              <a:ext cx="1869668" cy="390828"/>
              <a:chOff x="2549932" y="4757586"/>
              <a:chExt cx="1869668" cy="390828"/>
            </a:xfrm>
          </p:grpSpPr>
          <p:sp>
            <p:nvSpPr>
              <p:cNvPr id="22" name="Rectangle 15"/>
              <p:cNvSpPr>
                <a:spLocks noChangeArrowheads="1"/>
              </p:cNvSpPr>
              <p:nvPr/>
            </p:nvSpPr>
            <p:spPr bwMode="auto">
              <a:xfrm>
                <a:off x="2549932" y="4757586"/>
                <a:ext cx="1527080" cy="390828"/>
              </a:xfrm>
              <a:prstGeom prst="rect">
                <a:avLst/>
              </a:prstGeom>
              <a:noFill/>
              <a:ln>
                <a:noFill/>
              </a:ln>
              <a:effectLst/>
              <a:extLst/>
            </p:spPr>
            <p:txBody>
              <a:bodyPr wrap="none">
                <a:spAutoFit/>
              </a:bodyPr>
              <a:lstStyle>
                <a:defPPr>
                  <a:defRPr lang="en-US"/>
                </a:defPPr>
                <a:lvl1pPr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lgn="ctr" eaLnBrk="0" hangingPunct="0">
                  <a:spcBef>
                    <a:spcPct val="50000"/>
                  </a:spcBef>
                  <a:defRPr/>
                </a:pPr>
                <a:r>
                  <a:rPr lang="en-GB" sz="2000" dirty="0">
                    <a:solidFill>
                      <a:schemeClr val="bg1">
                        <a:lumMod val="75000"/>
                        <a:lumOff val="25000"/>
                      </a:schemeClr>
                    </a:solidFill>
                    <a:latin typeface="+mn-lt"/>
                  </a:rPr>
                  <a:t>Climatology</a:t>
                </a:r>
              </a:p>
            </p:txBody>
          </p:sp>
          <p:sp>
            <p:nvSpPr>
              <p:cNvPr id="23" name="Line 16"/>
              <p:cNvSpPr>
                <a:spLocks noChangeShapeType="1"/>
              </p:cNvSpPr>
              <p:nvPr/>
            </p:nvSpPr>
            <p:spPr bwMode="auto">
              <a:xfrm flipV="1">
                <a:off x="4114800" y="4876800"/>
                <a:ext cx="304800" cy="76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grpSp>
      </p:grpSp>
      <p:grpSp>
        <p:nvGrpSpPr>
          <p:cNvPr id="28" name="Gruppo 79"/>
          <p:cNvGrpSpPr>
            <a:grpSpLocks/>
          </p:cNvGrpSpPr>
          <p:nvPr/>
        </p:nvGrpSpPr>
        <p:grpSpPr bwMode="auto">
          <a:xfrm>
            <a:off x="76200" y="2160588"/>
            <a:ext cx="5791200" cy="1747838"/>
            <a:chOff x="76200" y="2111514"/>
            <a:chExt cx="5791200" cy="1706424"/>
          </a:xfrm>
        </p:grpSpPr>
        <p:sp>
          <p:nvSpPr>
            <p:cNvPr id="32" name="Line 18"/>
            <p:cNvSpPr>
              <a:spLocks noChangeShapeType="1"/>
            </p:cNvSpPr>
            <p:nvPr/>
          </p:nvSpPr>
          <p:spPr bwMode="auto">
            <a:xfrm>
              <a:off x="750888" y="3089479"/>
              <a:ext cx="4762" cy="728459"/>
            </a:xfrm>
            <a:prstGeom prst="lin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1600" b="1">
                <a:solidFill>
                  <a:schemeClr val="accent6"/>
                </a:solidFill>
                <a:latin typeface="+mn-lt"/>
                <a:ea typeface="+mn-ea"/>
              </a:endParaRPr>
            </a:p>
          </p:txBody>
        </p:sp>
        <p:sp>
          <p:nvSpPr>
            <p:cNvPr id="30" name="Line 13"/>
            <p:cNvSpPr>
              <a:spLocks noChangeShapeType="1"/>
            </p:cNvSpPr>
            <p:nvPr/>
          </p:nvSpPr>
          <p:spPr bwMode="auto">
            <a:xfrm>
              <a:off x="5486400" y="2667000"/>
              <a:ext cx="381000" cy="685799"/>
            </a:xfrm>
            <a:prstGeom prst="lin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1600" b="1">
                <a:solidFill>
                  <a:schemeClr val="accent6"/>
                </a:solidFill>
                <a:latin typeface="+mn-lt"/>
                <a:ea typeface="+mn-ea"/>
              </a:endParaRPr>
            </a:p>
          </p:txBody>
        </p:sp>
        <p:sp>
          <p:nvSpPr>
            <p:cNvPr id="29" name="Text Box 12"/>
            <p:cNvSpPr txBox="1">
              <a:spLocks noChangeArrowheads="1"/>
            </p:cNvSpPr>
            <p:nvPr/>
          </p:nvSpPr>
          <p:spPr bwMode="auto">
            <a:xfrm>
              <a:off x="3810000" y="2111514"/>
              <a:ext cx="1843088" cy="631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b="1">
                  <a:solidFill>
                    <a:schemeClr val="accent6"/>
                  </a:solidFill>
                </a:defRPr>
              </a:lvl1pPr>
            </a:lstStyle>
            <a:p>
              <a:r>
                <a:rPr lang="en-GB" dirty="0"/>
                <a:t>Uncertainty on the forecast</a:t>
              </a:r>
            </a:p>
          </p:txBody>
        </p:sp>
        <p:sp>
          <p:nvSpPr>
            <p:cNvPr id="31" name="Text Box 17"/>
            <p:cNvSpPr txBox="1">
              <a:spLocks noChangeArrowheads="1"/>
            </p:cNvSpPr>
            <p:nvPr/>
          </p:nvSpPr>
          <p:spPr bwMode="auto">
            <a:xfrm>
              <a:off x="76200" y="2514484"/>
              <a:ext cx="2057400" cy="631017"/>
            </a:xfrm>
            <a:prstGeom prst="rect">
              <a:avLst/>
            </a:prstGeom>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b="1">
                  <a:solidFill>
                    <a:schemeClr val="accent6"/>
                  </a:solidFill>
                </a:defRPr>
              </a:lvl1pPr>
            </a:lstStyle>
            <a:p>
              <a:r>
                <a:rPr lang="en-GB" dirty="0"/>
                <a:t>Uncertainty on Initial Conditions</a:t>
              </a:r>
            </a:p>
          </p:txBody>
        </p:sp>
      </p:grpSp>
      <p:grpSp>
        <p:nvGrpSpPr>
          <p:cNvPr id="33" name="Gruppo 75"/>
          <p:cNvGrpSpPr>
            <a:grpSpLocks/>
          </p:cNvGrpSpPr>
          <p:nvPr/>
        </p:nvGrpSpPr>
        <p:grpSpPr bwMode="auto">
          <a:xfrm>
            <a:off x="762000" y="1085859"/>
            <a:ext cx="8037513" cy="3149591"/>
            <a:chOff x="762000" y="1061320"/>
            <a:chExt cx="8037514" cy="3075705"/>
          </a:xfrm>
        </p:grpSpPr>
        <p:sp>
          <p:nvSpPr>
            <p:cNvPr id="34" name="Text Box 19"/>
            <p:cNvSpPr txBox="1">
              <a:spLocks noChangeArrowheads="1"/>
            </p:cNvSpPr>
            <p:nvPr/>
          </p:nvSpPr>
          <p:spPr bwMode="auto">
            <a:xfrm>
              <a:off x="6846888" y="2895600"/>
              <a:ext cx="304800"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en-GB" altLang="es-ES" sz="2400" b="1" dirty="0">
                  <a:solidFill>
                    <a:srgbClr val="FF6600"/>
                  </a:solidFill>
                  <a:latin typeface="Stone Sans ITC TT"/>
                </a:rPr>
                <a:t>X</a:t>
              </a:r>
            </a:p>
          </p:txBody>
        </p:sp>
        <p:sp>
          <p:nvSpPr>
            <p:cNvPr id="35" name="Text Box 20"/>
            <p:cNvSpPr txBox="1">
              <a:spLocks noChangeArrowheads="1"/>
            </p:cNvSpPr>
            <p:nvPr/>
          </p:nvSpPr>
          <p:spPr bwMode="auto">
            <a:xfrm>
              <a:off x="5903914" y="1061320"/>
              <a:ext cx="2895600" cy="631169"/>
            </a:xfrm>
            <a:prstGeom prst="rect">
              <a:avLst/>
            </a:prstGeom>
            <a:ln/>
            <a:extLst/>
          </p:spPr>
          <p:style>
            <a:lnRef idx="2">
              <a:schemeClr val="accent4">
                <a:shade val="50000"/>
              </a:schemeClr>
            </a:lnRef>
            <a:fillRef idx="1">
              <a:schemeClr val="accent4"/>
            </a:fillRef>
            <a:effectRef idx="0">
              <a:schemeClr val="accent4"/>
            </a:effectRef>
            <a:fontRef idx="minor">
              <a:schemeClr val="lt1"/>
            </a:fontRef>
          </p:style>
          <p:txBody>
            <a:bodyPr>
              <a:spAutoFit/>
            </a:bodyPr>
            <a:lstStyle>
              <a:defPPr>
                <a:defRPr lang="en-US"/>
              </a:defPPr>
              <a:lvl1pPr algn="ctr">
                <a:defRPr b="1" kern="1100" spc="-1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GB" dirty="0"/>
                <a:t>Deterministic Forecast (ensemble mean) </a:t>
              </a:r>
            </a:p>
          </p:txBody>
        </p:sp>
        <p:sp>
          <p:nvSpPr>
            <p:cNvPr id="36" name="Line 21"/>
            <p:cNvSpPr>
              <a:spLocks noChangeShapeType="1"/>
            </p:cNvSpPr>
            <p:nvPr/>
          </p:nvSpPr>
          <p:spPr bwMode="auto">
            <a:xfrm flipH="1">
              <a:off x="7075488" y="1752600"/>
              <a:ext cx="533400" cy="1219200"/>
            </a:xfrm>
            <a:prstGeom prst="line">
              <a:avLst/>
            </a:prstGeom>
            <a:noFill/>
            <a:ln w="25400">
              <a:solidFill>
                <a:srgbClr val="0000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s-ES"/>
            </a:p>
          </p:txBody>
        </p:sp>
        <p:sp>
          <p:nvSpPr>
            <p:cNvPr id="37" name="Freeform 11"/>
            <p:cNvSpPr>
              <a:spLocks/>
            </p:cNvSpPr>
            <p:nvPr/>
          </p:nvSpPr>
          <p:spPr bwMode="auto">
            <a:xfrm>
              <a:off x="762000" y="3122612"/>
              <a:ext cx="6237288" cy="1014413"/>
            </a:xfrm>
            <a:custGeom>
              <a:avLst/>
              <a:gdLst>
                <a:gd name="T0" fmla="*/ 0 w 3947"/>
                <a:gd name="T1" fmla="*/ 2147483647 h 618"/>
                <a:gd name="T2" fmla="*/ 2147483647 w 3947"/>
                <a:gd name="T3" fmla="*/ 2147483647 h 618"/>
                <a:gd name="T4" fmla="*/ 2147483647 w 3947"/>
                <a:gd name="T5" fmla="*/ 2147483647 h 618"/>
                <a:gd name="T6" fmla="*/ 2147483647 w 3947"/>
                <a:gd name="T7" fmla="*/ 2147483647 h 618"/>
                <a:gd name="T8" fmla="*/ 2147483647 w 3947"/>
                <a:gd name="T9" fmla="*/ 2147483647 h 618"/>
                <a:gd name="T10" fmla="*/ 2147483647 w 3947"/>
                <a:gd name="T11" fmla="*/ 2147483647 h 618"/>
                <a:gd name="T12" fmla="*/ 2147483647 w 3947"/>
                <a:gd name="T13" fmla="*/ 2147483647 h 618"/>
                <a:gd name="T14" fmla="*/ 2147483647 w 3947"/>
                <a:gd name="T15" fmla="*/ 2147483647 h 618"/>
                <a:gd name="T16" fmla="*/ 2147483647 w 3947"/>
                <a:gd name="T17" fmla="*/ 2147483647 h 618"/>
                <a:gd name="T18" fmla="*/ 2147483647 w 3947"/>
                <a:gd name="T19" fmla="*/ 2147483647 h 618"/>
                <a:gd name="T20" fmla="*/ 2147483647 w 3947"/>
                <a:gd name="T21" fmla="*/ 2147483647 h 618"/>
                <a:gd name="T22" fmla="*/ 2147483647 w 3947"/>
                <a:gd name="T23" fmla="*/ 2147483647 h 618"/>
                <a:gd name="T24" fmla="*/ 2147483647 w 3947"/>
                <a:gd name="T25" fmla="*/ 2147483647 h 618"/>
                <a:gd name="T26" fmla="*/ 2147483647 w 3947"/>
                <a:gd name="T27" fmla="*/ 0 h 6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7"/>
                <a:gd name="T43" fmla="*/ 0 h 618"/>
                <a:gd name="T44" fmla="*/ 3947 w 3947"/>
                <a:gd name="T45" fmla="*/ 618 h 6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7" h="618">
                  <a:moveTo>
                    <a:pt x="0" y="618"/>
                  </a:moveTo>
                  <a:cubicBezTo>
                    <a:pt x="60" y="612"/>
                    <a:pt x="120" y="607"/>
                    <a:pt x="171" y="606"/>
                  </a:cubicBezTo>
                  <a:cubicBezTo>
                    <a:pt x="222" y="605"/>
                    <a:pt x="227" y="614"/>
                    <a:pt x="306" y="612"/>
                  </a:cubicBezTo>
                  <a:cubicBezTo>
                    <a:pt x="385" y="610"/>
                    <a:pt x="548" y="603"/>
                    <a:pt x="647" y="594"/>
                  </a:cubicBezTo>
                  <a:cubicBezTo>
                    <a:pt x="746" y="585"/>
                    <a:pt x="800" y="574"/>
                    <a:pt x="900" y="559"/>
                  </a:cubicBezTo>
                  <a:cubicBezTo>
                    <a:pt x="1000" y="544"/>
                    <a:pt x="1124" y="532"/>
                    <a:pt x="1247" y="506"/>
                  </a:cubicBezTo>
                  <a:cubicBezTo>
                    <a:pt x="1370" y="480"/>
                    <a:pt x="1514" y="421"/>
                    <a:pt x="1641" y="400"/>
                  </a:cubicBezTo>
                  <a:cubicBezTo>
                    <a:pt x="1768" y="379"/>
                    <a:pt x="1899" y="379"/>
                    <a:pt x="2012" y="377"/>
                  </a:cubicBezTo>
                  <a:cubicBezTo>
                    <a:pt x="2125" y="375"/>
                    <a:pt x="2224" y="377"/>
                    <a:pt x="2318" y="388"/>
                  </a:cubicBezTo>
                  <a:cubicBezTo>
                    <a:pt x="2412" y="399"/>
                    <a:pt x="2471" y="440"/>
                    <a:pt x="2577" y="441"/>
                  </a:cubicBezTo>
                  <a:cubicBezTo>
                    <a:pt x="2683" y="442"/>
                    <a:pt x="2814" y="424"/>
                    <a:pt x="2953" y="394"/>
                  </a:cubicBezTo>
                  <a:cubicBezTo>
                    <a:pt x="3092" y="364"/>
                    <a:pt x="3291" y="308"/>
                    <a:pt x="3412" y="259"/>
                  </a:cubicBezTo>
                  <a:cubicBezTo>
                    <a:pt x="3533" y="210"/>
                    <a:pt x="3588" y="143"/>
                    <a:pt x="3677" y="100"/>
                  </a:cubicBezTo>
                  <a:cubicBezTo>
                    <a:pt x="3766" y="57"/>
                    <a:pt x="3902" y="18"/>
                    <a:pt x="3947" y="0"/>
                  </a:cubicBezTo>
                </a:path>
              </a:pathLst>
            </a:custGeom>
            <a:noFill/>
            <a:ln w="38100">
              <a:solidFill>
                <a:srgbClr val="FF6600"/>
              </a:solidFill>
              <a:round/>
              <a:headEnd/>
              <a:tailEnd/>
            </a:ln>
          </p:spPr>
          <p:txBody>
            <a:bodyPr wrap="none" anchor="ctr"/>
            <a:lstStyle/>
            <a:p>
              <a:endParaRPr lang="es-ES"/>
            </a:p>
          </p:txBody>
        </p:sp>
      </p:grpSp>
      <p:sp>
        <p:nvSpPr>
          <p:cNvPr id="38" name="Text Box 22"/>
          <p:cNvSpPr txBox="1">
            <a:spLocks noChangeArrowheads="1"/>
          </p:cNvSpPr>
          <p:nvPr/>
        </p:nvSpPr>
        <p:spPr bwMode="auto">
          <a:xfrm>
            <a:off x="-36512" y="5126038"/>
            <a:ext cx="1683296" cy="707886"/>
          </a:xfrm>
          <a:prstGeom prst="rect">
            <a:avLst/>
          </a:prstGeom>
          <a:noFill/>
          <a:ln>
            <a:noFill/>
          </a:ln>
          <a:effectLst/>
          <a:extLst/>
        </p:spPr>
        <p:txBody>
          <a:bodyPr wrap="square">
            <a:spAutoFit/>
          </a:bodyPr>
          <a:lstStyle>
            <a:defPPr>
              <a:defRPr lang="en-US"/>
            </a:defPPr>
            <a:lvl1pPr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lgn="ctr" eaLnBrk="0" hangingPunct="0">
              <a:spcBef>
                <a:spcPct val="50000"/>
              </a:spcBef>
              <a:defRPr/>
            </a:pPr>
            <a:r>
              <a:rPr lang="en-GB" sz="2000" dirty="0" smtClean="0">
                <a:solidFill>
                  <a:srgbClr val="404040"/>
                </a:solidFill>
                <a:latin typeface="+mn-lt"/>
              </a:rPr>
              <a:t>Initial conditions</a:t>
            </a:r>
            <a:endParaRPr lang="en-GB" sz="2000" dirty="0">
              <a:solidFill>
                <a:srgbClr val="404040"/>
              </a:solidFill>
              <a:latin typeface="+mn-lt"/>
            </a:endParaRPr>
          </a:p>
        </p:txBody>
      </p:sp>
      <p:sp>
        <p:nvSpPr>
          <p:cNvPr id="39" name="Line 23"/>
          <p:cNvSpPr>
            <a:spLocks noChangeShapeType="1"/>
          </p:cNvSpPr>
          <p:nvPr/>
        </p:nvSpPr>
        <p:spPr bwMode="auto">
          <a:xfrm flipH="1" flipV="1">
            <a:off x="750888" y="4365625"/>
            <a:ext cx="76200" cy="78105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40" name="Freeform 24"/>
          <p:cNvSpPr>
            <a:spLocks/>
          </p:cNvSpPr>
          <p:nvPr/>
        </p:nvSpPr>
        <p:spPr bwMode="auto">
          <a:xfrm>
            <a:off x="690563" y="3654425"/>
            <a:ext cx="6480175" cy="1138238"/>
          </a:xfrm>
          <a:custGeom>
            <a:avLst/>
            <a:gdLst>
              <a:gd name="T0" fmla="*/ 0 w 4082"/>
              <a:gd name="T1" fmla="*/ 2147483647 h 700"/>
              <a:gd name="T2" fmla="*/ 2147483647 w 4082"/>
              <a:gd name="T3" fmla="*/ 2147483647 h 700"/>
              <a:gd name="T4" fmla="*/ 2147483647 w 4082"/>
              <a:gd name="T5" fmla="*/ 2147483647 h 700"/>
              <a:gd name="T6" fmla="*/ 2147483647 w 4082"/>
              <a:gd name="T7" fmla="*/ 2147483647 h 700"/>
              <a:gd name="T8" fmla="*/ 2147483647 w 4082"/>
              <a:gd name="T9" fmla="*/ 2147483647 h 700"/>
              <a:gd name="T10" fmla="*/ 2147483647 w 4082"/>
              <a:gd name="T11" fmla="*/ 2147483647 h 700"/>
              <a:gd name="T12" fmla="*/ 2147483647 w 4082"/>
              <a:gd name="T13" fmla="*/ 2147483647 h 700"/>
              <a:gd name="T14" fmla="*/ 0 60000 65536"/>
              <a:gd name="T15" fmla="*/ 0 60000 65536"/>
              <a:gd name="T16" fmla="*/ 0 60000 65536"/>
              <a:gd name="T17" fmla="*/ 0 60000 65536"/>
              <a:gd name="T18" fmla="*/ 0 60000 65536"/>
              <a:gd name="T19" fmla="*/ 0 60000 65536"/>
              <a:gd name="T20" fmla="*/ 0 60000 65536"/>
              <a:gd name="T21" fmla="*/ 0 w 4082"/>
              <a:gd name="T22" fmla="*/ 0 h 700"/>
              <a:gd name="T23" fmla="*/ 4082 w 4082"/>
              <a:gd name="T24" fmla="*/ 700 h 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2" h="700">
                <a:moveTo>
                  <a:pt x="0" y="303"/>
                </a:moveTo>
                <a:cubicBezTo>
                  <a:pt x="94" y="312"/>
                  <a:pt x="189" y="322"/>
                  <a:pt x="397" y="303"/>
                </a:cubicBezTo>
                <a:cubicBezTo>
                  <a:pt x="605" y="284"/>
                  <a:pt x="945" y="236"/>
                  <a:pt x="1247" y="189"/>
                </a:cubicBezTo>
                <a:cubicBezTo>
                  <a:pt x="1549" y="142"/>
                  <a:pt x="1956" y="38"/>
                  <a:pt x="2211" y="19"/>
                </a:cubicBezTo>
                <a:cubicBezTo>
                  <a:pt x="2466" y="0"/>
                  <a:pt x="2532" y="19"/>
                  <a:pt x="2778" y="76"/>
                </a:cubicBezTo>
                <a:cubicBezTo>
                  <a:pt x="3024" y="133"/>
                  <a:pt x="3468" y="255"/>
                  <a:pt x="3685" y="359"/>
                </a:cubicBezTo>
                <a:cubicBezTo>
                  <a:pt x="3902" y="463"/>
                  <a:pt x="4016" y="643"/>
                  <a:pt x="4082" y="70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41" name="Freeform 34"/>
          <p:cNvSpPr>
            <a:spLocks/>
          </p:cNvSpPr>
          <p:nvPr/>
        </p:nvSpPr>
        <p:spPr bwMode="auto">
          <a:xfrm>
            <a:off x="869950" y="3576638"/>
            <a:ext cx="5491163" cy="569912"/>
          </a:xfrm>
          <a:custGeom>
            <a:avLst/>
            <a:gdLst>
              <a:gd name="T0" fmla="*/ 0 w 3459"/>
              <a:gd name="T1" fmla="*/ 2147483647 h 351"/>
              <a:gd name="T2" fmla="*/ 2147483647 w 3459"/>
              <a:gd name="T3" fmla="*/ 2147483647 h 351"/>
              <a:gd name="T4" fmla="*/ 2147483647 w 3459"/>
              <a:gd name="T5" fmla="*/ 2147483647 h 351"/>
              <a:gd name="T6" fmla="*/ 2147483647 w 3459"/>
              <a:gd name="T7" fmla="*/ 2147483647 h 351"/>
              <a:gd name="T8" fmla="*/ 0 60000 65536"/>
              <a:gd name="T9" fmla="*/ 0 60000 65536"/>
              <a:gd name="T10" fmla="*/ 0 60000 65536"/>
              <a:gd name="T11" fmla="*/ 0 60000 65536"/>
              <a:gd name="T12" fmla="*/ 0 w 3459"/>
              <a:gd name="T13" fmla="*/ 0 h 351"/>
              <a:gd name="T14" fmla="*/ 3459 w 3459"/>
              <a:gd name="T15" fmla="*/ 351 h 351"/>
            </a:gdLst>
            <a:ahLst/>
            <a:cxnLst>
              <a:cxn ang="T8">
                <a:pos x="T0" y="T1"/>
              </a:cxn>
              <a:cxn ang="T9">
                <a:pos x="T2" y="T3"/>
              </a:cxn>
              <a:cxn ang="T10">
                <a:pos x="T4" y="T5"/>
              </a:cxn>
              <a:cxn ang="T11">
                <a:pos x="T6" y="T7"/>
              </a:cxn>
            </a:cxnLst>
            <a:rect l="T12" t="T13" r="T14" b="T15"/>
            <a:pathLst>
              <a:path w="3459" h="351">
                <a:moveTo>
                  <a:pt x="0" y="351"/>
                </a:moveTo>
                <a:cubicBezTo>
                  <a:pt x="449" y="294"/>
                  <a:pt x="898" y="238"/>
                  <a:pt x="1304" y="181"/>
                </a:cubicBezTo>
                <a:cubicBezTo>
                  <a:pt x="1710" y="124"/>
                  <a:pt x="2079" y="20"/>
                  <a:pt x="2438" y="10"/>
                </a:cubicBezTo>
                <a:cubicBezTo>
                  <a:pt x="2797" y="0"/>
                  <a:pt x="3128" y="62"/>
                  <a:pt x="3459" y="12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42" name="CasellaDiTesto 71"/>
          <p:cNvSpPr txBox="1">
            <a:spLocks noChangeArrowheads="1"/>
          </p:cNvSpPr>
          <p:nvPr/>
        </p:nvSpPr>
        <p:spPr bwMode="auto">
          <a:xfrm>
            <a:off x="152400" y="1092200"/>
            <a:ext cx="4419600" cy="896938"/>
          </a:xfrm>
          <a:prstGeom prst="rect">
            <a:avLst/>
          </a:prstGeom>
          <a:noFill/>
          <a:ln w="9525">
            <a:noFill/>
            <a:miter lim="800000"/>
            <a:headEnd/>
            <a:tailEnd/>
          </a:ln>
        </p:spPr>
        <p:txBody>
          <a:bodyPr>
            <a:spAutoFit/>
          </a:bodyPr>
          <a:lstStyle>
            <a:defPPr>
              <a:defRPr lang="en-US"/>
            </a:defPPr>
            <a:lvl1pPr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defTabSz="457200"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a:lstStyle>
          <a:p>
            <a:pPr>
              <a:defRPr/>
            </a:pPr>
            <a:r>
              <a:rPr lang="en-GB" sz="1700" dirty="0" smtClean="0">
                <a:solidFill>
                  <a:schemeClr val="accent3"/>
                </a:solidFill>
              </a:rPr>
              <a:t>Uncertainties on initial data could be large. To supply for this issue: ensemble technique with perturbed initial conditions.</a:t>
            </a:r>
            <a:endParaRPr lang="en-GB" sz="1700" dirty="0">
              <a:solidFill>
                <a:schemeClr val="accent3"/>
              </a:solidFill>
            </a:endParaRPr>
          </a:p>
        </p:txBody>
      </p:sp>
      <p:sp>
        <p:nvSpPr>
          <p:cNvPr id="43" name="CasellaDiTesto 72"/>
          <p:cNvSpPr txBox="1">
            <a:spLocks noChangeArrowheads="1"/>
          </p:cNvSpPr>
          <p:nvPr/>
        </p:nvSpPr>
        <p:spPr bwMode="auto">
          <a:xfrm>
            <a:off x="2987824" y="6642100"/>
            <a:ext cx="61561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it-IT" altLang="es-ES" sz="1600" dirty="0" smtClean="0">
                <a:solidFill>
                  <a:schemeClr val="accent2"/>
                </a:solidFill>
              </a:rPr>
              <a:t>Source: S.Gualdi readapted </a:t>
            </a:r>
            <a:r>
              <a:rPr lang="it-IT" altLang="es-ES" sz="1600" dirty="0">
                <a:solidFill>
                  <a:schemeClr val="accent2"/>
                </a:solidFill>
              </a:rPr>
              <a:t>from Trzaska </a:t>
            </a:r>
            <a:r>
              <a:rPr lang="it-IT" altLang="es-ES" sz="1200" dirty="0">
                <a:solidFill>
                  <a:schemeClr val="accent2"/>
                </a:solidFill>
              </a:rPr>
              <a:t>(http://portal.iri.columbia.edu) </a:t>
            </a:r>
          </a:p>
        </p:txBody>
      </p:sp>
      <p:grpSp>
        <p:nvGrpSpPr>
          <p:cNvPr id="44" name="Gruppo 85"/>
          <p:cNvGrpSpPr>
            <a:grpSpLocks/>
          </p:cNvGrpSpPr>
          <p:nvPr/>
        </p:nvGrpSpPr>
        <p:grpSpPr bwMode="auto">
          <a:xfrm>
            <a:off x="4076700" y="2184400"/>
            <a:ext cx="3879850" cy="3999131"/>
            <a:chOff x="4076700" y="2133600"/>
            <a:chExt cx="3879850" cy="3907872"/>
          </a:xfrm>
        </p:grpSpPr>
        <p:sp>
          <p:nvSpPr>
            <p:cNvPr id="49" name="Line 13"/>
            <p:cNvSpPr>
              <a:spLocks noChangeShapeType="1"/>
            </p:cNvSpPr>
            <p:nvPr/>
          </p:nvSpPr>
          <p:spPr bwMode="auto">
            <a:xfrm flipV="1">
              <a:off x="5562600" y="3962399"/>
              <a:ext cx="1143000" cy="15239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50" name="Line 13"/>
            <p:cNvSpPr>
              <a:spLocks noChangeShapeType="1"/>
            </p:cNvSpPr>
            <p:nvPr/>
          </p:nvSpPr>
          <p:spPr bwMode="auto">
            <a:xfrm flipV="1">
              <a:off x="5562600" y="2743199"/>
              <a:ext cx="1143000" cy="274319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45" name="Freeform 8"/>
            <p:cNvSpPr>
              <a:spLocks/>
            </p:cNvSpPr>
            <p:nvPr/>
          </p:nvSpPr>
          <p:spPr bwMode="auto">
            <a:xfrm>
              <a:off x="6400800" y="4495800"/>
              <a:ext cx="1555750" cy="1231900"/>
            </a:xfrm>
            <a:custGeom>
              <a:avLst/>
              <a:gdLst>
                <a:gd name="T0" fmla="*/ 2147483647 w 1359"/>
                <a:gd name="T1" fmla="*/ 2147483647 h 2336"/>
                <a:gd name="T2" fmla="*/ 2147483647 w 1359"/>
                <a:gd name="T3" fmla="*/ 2147483647 h 2336"/>
                <a:gd name="T4" fmla="*/ 2147483647 w 1359"/>
                <a:gd name="T5" fmla="*/ 2147483647 h 2336"/>
                <a:gd name="T6" fmla="*/ 2147483647 w 1359"/>
                <a:gd name="T7" fmla="*/ 2147483647 h 2336"/>
                <a:gd name="T8" fmla="*/ 2147483647 w 1359"/>
                <a:gd name="T9" fmla="*/ 2147483647 h 2336"/>
                <a:gd name="T10" fmla="*/ 2147483647 w 1359"/>
                <a:gd name="T11" fmla="*/ 2147483647 h 2336"/>
                <a:gd name="T12" fmla="*/ 2147483647 w 1359"/>
                <a:gd name="T13" fmla="*/ 2147483647 h 2336"/>
                <a:gd name="T14" fmla="*/ 2147483647 w 1359"/>
                <a:gd name="T15" fmla="*/ 2147483647 h 2336"/>
                <a:gd name="T16" fmla="*/ 2147483647 w 1359"/>
                <a:gd name="T17" fmla="*/ 2147483647 h 2336"/>
                <a:gd name="T18" fmla="*/ 2147483647 w 1359"/>
                <a:gd name="T19" fmla="*/ 2147483647 h 2336"/>
                <a:gd name="T20" fmla="*/ 2147483647 w 1359"/>
                <a:gd name="T21" fmla="*/ 2147483647 h 2336"/>
                <a:gd name="T22" fmla="*/ 2147483647 w 1359"/>
                <a:gd name="T23" fmla="*/ 2147483647 h 2336"/>
                <a:gd name="T24" fmla="*/ 2147483647 w 1359"/>
                <a:gd name="T25" fmla="*/ 2147483647 h 2336"/>
                <a:gd name="T26" fmla="*/ 2147483647 w 1359"/>
                <a:gd name="T27" fmla="*/ 2147483647 h 2336"/>
                <a:gd name="T28" fmla="*/ 2147483647 w 1359"/>
                <a:gd name="T29" fmla="*/ 2147483647 h 2336"/>
                <a:gd name="T30" fmla="*/ 2147483647 w 1359"/>
                <a:gd name="T31" fmla="*/ 2147483647 h 2336"/>
                <a:gd name="T32" fmla="*/ 2147483647 w 1359"/>
                <a:gd name="T33" fmla="*/ 2147483647 h 2336"/>
                <a:gd name="T34" fmla="*/ 2147483647 w 1359"/>
                <a:gd name="T35" fmla="*/ 2147483647 h 2336"/>
                <a:gd name="T36" fmla="*/ 2147483647 w 1359"/>
                <a:gd name="T37" fmla="*/ 2147483647 h 2336"/>
                <a:gd name="T38" fmla="*/ 2147483647 w 1359"/>
                <a:gd name="T39" fmla="*/ 2147483647 h 2336"/>
                <a:gd name="T40" fmla="*/ 2147483647 w 1359"/>
                <a:gd name="T41" fmla="*/ 2147483647 h 2336"/>
                <a:gd name="T42" fmla="*/ 2147483647 w 1359"/>
                <a:gd name="T43" fmla="*/ 2147483647 h 2336"/>
                <a:gd name="T44" fmla="*/ 2147483647 w 1359"/>
                <a:gd name="T45" fmla="*/ 2147483647 h 2336"/>
                <a:gd name="T46" fmla="*/ 2147483647 w 1359"/>
                <a:gd name="T47" fmla="*/ 2147483647 h 2336"/>
                <a:gd name="T48" fmla="*/ 2147483647 w 1359"/>
                <a:gd name="T49" fmla="*/ 2147483647 h 2336"/>
                <a:gd name="T50" fmla="*/ 2147483647 w 1359"/>
                <a:gd name="T51" fmla="*/ 2147483647 h 2336"/>
                <a:gd name="T52" fmla="*/ 2147483647 w 1359"/>
                <a:gd name="T53" fmla="*/ 2147483647 h 2336"/>
                <a:gd name="T54" fmla="*/ 2147483647 w 1359"/>
                <a:gd name="T55" fmla="*/ 2147483647 h 2336"/>
                <a:gd name="T56" fmla="*/ 2147483647 w 1359"/>
                <a:gd name="T57" fmla="*/ 2147483647 h 2336"/>
                <a:gd name="T58" fmla="*/ 2147483647 w 1359"/>
                <a:gd name="T59" fmla="*/ 2147483647 h 2336"/>
                <a:gd name="T60" fmla="*/ 2147483647 w 1359"/>
                <a:gd name="T61" fmla="*/ 2147483647 h 2336"/>
                <a:gd name="T62" fmla="*/ 2147483647 w 1359"/>
                <a:gd name="T63" fmla="*/ 2147483647 h 2336"/>
                <a:gd name="T64" fmla="*/ 2147483647 w 1359"/>
                <a:gd name="T65" fmla="*/ 2147483647 h 2336"/>
                <a:gd name="T66" fmla="*/ 2147483647 w 1359"/>
                <a:gd name="T67" fmla="*/ 2147483647 h 2336"/>
                <a:gd name="T68" fmla="*/ 2147483647 w 1359"/>
                <a:gd name="T69" fmla="*/ 2147483647 h 2336"/>
                <a:gd name="T70" fmla="*/ 0 w 1359"/>
                <a:gd name="T71" fmla="*/ 2147483647 h 2336"/>
                <a:gd name="T72" fmla="*/ 2147483647 w 1359"/>
                <a:gd name="T73" fmla="*/ 2147483647 h 2336"/>
                <a:gd name="T74" fmla="*/ 2147483647 w 1359"/>
                <a:gd name="T75" fmla="*/ 2147483647 h 2336"/>
                <a:gd name="T76" fmla="*/ 2147483647 w 1359"/>
                <a:gd name="T77" fmla="*/ 2147483647 h 2336"/>
                <a:gd name="T78" fmla="*/ 2147483647 w 1359"/>
                <a:gd name="T79" fmla="*/ 2147483647 h 2336"/>
                <a:gd name="T80" fmla="*/ 2147483647 w 1359"/>
                <a:gd name="T81" fmla="*/ 2147483647 h 2336"/>
                <a:gd name="T82" fmla="*/ 2147483647 w 1359"/>
                <a:gd name="T83" fmla="*/ 2147483647 h 2336"/>
                <a:gd name="T84" fmla="*/ 2147483647 w 1359"/>
                <a:gd name="T85" fmla="*/ 2147483647 h 2336"/>
                <a:gd name="T86" fmla="*/ 2147483647 w 1359"/>
                <a:gd name="T87" fmla="*/ 2147483647 h 2336"/>
                <a:gd name="T88" fmla="*/ 2147483647 w 1359"/>
                <a:gd name="T89" fmla="*/ 2147483647 h 2336"/>
                <a:gd name="T90" fmla="*/ 2147483647 w 1359"/>
                <a:gd name="T91" fmla="*/ 2147483647 h 2336"/>
                <a:gd name="T92" fmla="*/ 2147483647 w 1359"/>
                <a:gd name="T93" fmla="*/ 2147483647 h 2336"/>
                <a:gd name="T94" fmla="*/ 2147483647 w 1359"/>
                <a:gd name="T95" fmla="*/ 2147483647 h 2336"/>
                <a:gd name="T96" fmla="*/ 2147483647 w 1359"/>
                <a:gd name="T97" fmla="*/ 0 h 2336"/>
                <a:gd name="T98" fmla="*/ 2147483647 w 1359"/>
                <a:gd name="T99" fmla="*/ 0 h 2336"/>
                <a:gd name="T100" fmla="*/ 2147483647 w 1359"/>
                <a:gd name="T101" fmla="*/ 2147483647 h 2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59"/>
                <a:gd name="T154" fmla="*/ 0 h 2336"/>
                <a:gd name="T155" fmla="*/ 1359 w 1359"/>
                <a:gd name="T156" fmla="*/ 2336 h 2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59" h="2336">
                  <a:moveTo>
                    <a:pt x="747" y="24"/>
                  </a:moveTo>
                  <a:lnTo>
                    <a:pt x="877" y="41"/>
                  </a:lnTo>
                  <a:lnTo>
                    <a:pt x="971" y="106"/>
                  </a:lnTo>
                  <a:lnTo>
                    <a:pt x="1018" y="171"/>
                  </a:lnTo>
                  <a:lnTo>
                    <a:pt x="1047" y="229"/>
                  </a:lnTo>
                  <a:lnTo>
                    <a:pt x="1083" y="329"/>
                  </a:lnTo>
                  <a:lnTo>
                    <a:pt x="1089" y="435"/>
                  </a:lnTo>
                  <a:lnTo>
                    <a:pt x="1106" y="559"/>
                  </a:lnTo>
                  <a:lnTo>
                    <a:pt x="1118" y="665"/>
                  </a:lnTo>
                  <a:lnTo>
                    <a:pt x="1136" y="771"/>
                  </a:lnTo>
                  <a:lnTo>
                    <a:pt x="1124" y="982"/>
                  </a:lnTo>
                  <a:lnTo>
                    <a:pt x="1100" y="1212"/>
                  </a:lnTo>
                  <a:cubicBezTo>
                    <a:pt x="1093" y="1363"/>
                    <a:pt x="1094" y="1298"/>
                    <a:pt x="1094" y="1406"/>
                  </a:cubicBezTo>
                  <a:lnTo>
                    <a:pt x="1159" y="1535"/>
                  </a:lnTo>
                  <a:cubicBezTo>
                    <a:pt x="1188" y="1576"/>
                    <a:pt x="1220" y="1616"/>
                    <a:pt x="1247" y="1659"/>
                  </a:cubicBezTo>
                  <a:cubicBezTo>
                    <a:pt x="1257" y="1675"/>
                    <a:pt x="1262" y="1695"/>
                    <a:pt x="1271" y="1712"/>
                  </a:cubicBezTo>
                  <a:cubicBezTo>
                    <a:pt x="1274" y="1718"/>
                    <a:pt x="1283" y="1730"/>
                    <a:pt x="1283" y="1730"/>
                  </a:cubicBezTo>
                  <a:cubicBezTo>
                    <a:pt x="1315" y="1785"/>
                    <a:pt x="1341" y="1815"/>
                    <a:pt x="1341" y="1877"/>
                  </a:cubicBezTo>
                  <a:lnTo>
                    <a:pt x="1359" y="2018"/>
                  </a:lnTo>
                  <a:lnTo>
                    <a:pt x="1318" y="2118"/>
                  </a:lnTo>
                  <a:cubicBezTo>
                    <a:pt x="1298" y="2146"/>
                    <a:pt x="1283" y="2170"/>
                    <a:pt x="1259" y="2194"/>
                  </a:cubicBezTo>
                  <a:cubicBezTo>
                    <a:pt x="1221" y="2232"/>
                    <a:pt x="1238" y="2203"/>
                    <a:pt x="1224" y="2230"/>
                  </a:cubicBezTo>
                  <a:cubicBezTo>
                    <a:pt x="1191" y="2251"/>
                    <a:pt x="1158" y="2273"/>
                    <a:pt x="1124" y="2294"/>
                  </a:cubicBezTo>
                  <a:cubicBezTo>
                    <a:pt x="1119" y="2297"/>
                    <a:pt x="1076" y="2324"/>
                    <a:pt x="1065" y="2324"/>
                  </a:cubicBezTo>
                  <a:lnTo>
                    <a:pt x="930" y="2336"/>
                  </a:lnTo>
                  <a:lnTo>
                    <a:pt x="700" y="2294"/>
                  </a:lnTo>
                  <a:lnTo>
                    <a:pt x="571" y="2236"/>
                  </a:lnTo>
                  <a:lnTo>
                    <a:pt x="483" y="2153"/>
                  </a:lnTo>
                  <a:cubicBezTo>
                    <a:pt x="459" y="2112"/>
                    <a:pt x="433" y="2072"/>
                    <a:pt x="412" y="2030"/>
                  </a:cubicBezTo>
                  <a:cubicBezTo>
                    <a:pt x="400" y="2006"/>
                    <a:pt x="394" y="1953"/>
                    <a:pt x="394" y="1953"/>
                  </a:cubicBezTo>
                  <a:lnTo>
                    <a:pt x="353" y="1794"/>
                  </a:lnTo>
                  <a:lnTo>
                    <a:pt x="300" y="1688"/>
                  </a:lnTo>
                  <a:lnTo>
                    <a:pt x="212" y="1618"/>
                  </a:lnTo>
                  <a:lnTo>
                    <a:pt x="130" y="1559"/>
                  </a:lnTo>
                  <a:lnTo>
                    <a:pt x="71" y="1488"/>
                  </a:lnTo>
                  <a:lnTo>
                    <a:pt x="0" y="1230"/>
                  </a:lnTo>
                  <a:lnTo>
                    <a:pt x="6" y="1147"/>
                  </a:lnTo>
                  <a:lnTo>
                    <a:pt x="65" y="953"/>
                  </a:lnTo>
                  <a:lnTo>
                    <a:pt x="94" y="924"/>
                  </a:lnTo>
                  <a:cubicBezTo>
                    <a:pt x="127" y="882"/>
                    <a:pt x="155" y="841"/>
                    <a:pt x="194" y="806"/>
                  </a:cubicBezTo>
                  <a:cubicBezTo>
                    <a:pt x="212" y="790"/>
                    <a:pt x="242" y="776"/>
                    <a:pt x="253" y="753"/>
                  </a:cubicBezTo>
                  <a:lnTo>
                    <a:pt x="330" y="647"/>
                  </a:lnTo>
                  <a:lnTo>
                    <a:pt x="365" y="524"/>
                  </a:lnTo>
                  <a:cubicBezTo>
                    <a:pt x="370" y="489"/>
                    <a:pt x="377" y="459"/>
                    <a:pt x="377" y="424"/>
                  </a:cubicBezTo>
                  <a:lnTo>
                    <a:pt x="341" y="247"/>
                  </a:lnTo>
                  <a:lnTo>
                    <a:pt x="283" y="171"/>
                  </a:lnTo>
                  <a:lnTo>
                    <a:pt x="300" y="112"/>
                  </a:lnTo>
                  <a:lnTo>
                    <a:pt x="424" y="24"/>
                  </a:lnTo>
                  <a:cubicBezTo>
                    <a:pt x="467" y="19"/>
                    <a:pt x="504" y="0"/>
                    <a:pt x="547" y="0"/>
                  </a:cubicBezTo>
                  <a:cubicBezTo>
                    <a:pt x="580" y="0"/>
                    <a:pt x="614" y="0"/>
                    <a:pt x="647" y="0"/>
                  </a:cubicBezTo>
                  <a:lnTo>
                    <a:pt x="747" y="24"/>
                  </a:lnTo>
                  <a:close/>
                </a:path>
              </a:pathLst>
            </a:custGeom>
            <a:solidFill>
              <a:schemeClr val="bg2">
                <a:alpha val="50195"/>
              </a:schemeClr>
            </a:solidFill>
            <a:ln w="12700">
              <a:solidFill>
                <a:srgbClr val="000000"/>
              </a:solidFill>
              <a:round/>
              <a:headEnd/>
              <a:tailEnd/>
            </a:ln>
          </p:spPr>
          <p:txBody>
            <a:bodyPr wrap="none" anchor="ctr"/>
            <a:lstStyle/>
            <a:p>
              <a:endParaRPr lang="es-ES"/>
            </a:p>
          </p:txBody>
        </p:sp>
        <p:grpSp>
          <p:nvGrpSpPr>
            <p:cNvPr id="46" name="Gruppo 77"/>
            <p:cNvGrpSpPr>
              <a:grpSpLocks/>
            </p:cNvGrpSpPr>
            <p:nvPr/>
          </p:nvGrpSpPr>
          <p:grpSpPr bwMode="auto">
            <a:xfrm>
              <a:off x="4076700" y="5257798"/>
              <a:ext cx="2552700" cy="783674"/>
              <a:chOff x="4076700" y="5257798"/>
              <a:chExt cx="2552700" cy="783674"/>
            </a:xfrm>
          </p:grpSpPr>
          <p:sp>
            <p:nvSpPr>
              <p:cNvPr id="52" name="Line 13"/>
              <p:cNvSpPr>
                <a:spLocks noChangeShapeType="1"/>
              </p:cNvSpPr>
              <p:nvPr/>
            </p:nvSpPr>
            <p:spPr bwMode="auto">
              <a:xfrm flipV="1">
                <a:off x="5562600" y="5257798"/>
                <a:ext cx="1066800" cy="228601"/>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51" name="Text Box 20"/>
              <p:cNvSpPr txBox="1">
                <a:spLocks noChangeArrowheads="1"/>
              </p:cNvSpPr>
              <p:nvPr/>
            </p:nvSpPr>
            <p:spPr bwMode="auto">
              <a:xfrm>
                <a:off x="4076700" y="5409890"/>
                <a:ext cx="2476500" cy="631582"/>
              </a:xfrm>
              <a:prstGeom prst="rect">
                <a:avLst/>
              </a:prstGeom>
              <a:ln/>
              <a:extLst/>
            </p:spPr>
            <p:style>
              <a:lnRef idx="2">
                <a:schemeClr val="accent4">
                  <a:shade val="50000"/>
                </a:schemeClr>
              </a:lnRef>
              <a:fillRef idx="1">
                <a:schemeClr val="accent4"/>
              </a:fillRef>
              <a:effectRef idx="0">
                <a:schemeClr val="accent4"/>
              </a:effectRef>
              <a:fontRef idx="minor">
                <a:schemeClr val="lt1"/>
              </a:fontRef>
            </p:style>
            <p:txBody>
              <a:bodyPr>
                <a:spAutoFit/>
              </a:bodyPr>
              <a:lstStyle>
                <a:defPPr>
                  <a:defRPr lang="en-US"/>
                </a:defPPr>
                <a:lvl1pPr algn="ctr">
                  <a:defRPr b="1" kern="1100" spc="-1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GB" dirty="0"/>
                  <a:t>Probabilistic Forecast </a:t>
                </a:r>
              </a:p>
            </p:txBody>
          </p:sp>
        </p:grpSp>
        <p:sp>
          <p:nvSpPr>
            <p:cNvPr id="47" name="Freeform 8"/>
            <p:cNvSpPr>
              <a:spLocks/>
            </p:cNvSpPr>
            <p:nvPr/>
          </p:nvSpPr>
          <p:spPr bwMode="auto">
            <a:xfrm rot="-333909">
              <a:off x="6553200" y="2133600"/>
              <a:ext cx="914400" cy="914400"/>
            </a:xfrm>
            <a:custGeom>
              <a:avLst/>
              <a:gdLst>
                <a:gd name="T0" fmla="*/ 2147483647 w 1359"/>
                <a:gd name="T1" fmla="*/ 2147483647 h 2336"/>
                <a:gd name="T2" fmla="*/ 2147483647 w 1359"/>
                <a:gd name="T3" fmla="*/ 2147483647 h 2336"/>
                <a:gd name="T4" fmla="*/ 2147483647 w 1359"/>
                <a:gd name="T5" fmla="*/ 2147483647 h 2336"/>
                <a:gd name="T6" fmla="*/ 2147483647 w 1359"/>
                <a:gd name="T7" fmla="*/ 2147483647 h 2336"/>
                <a:gd name="T8" fmla="*/ 2147483647 w 1359"/>
                <a:gd name="T9" fmla="*/ 2147483647 h 2336"/>
                <a:gd name="T10" fmla="*/ 2147483647 w 1359"/>
                <a:gd name="T11" fmla="*/ 2147483647 h 2336"/>
                <a:gd name="T12" fmla="*/ 2147483647 w 1359"/>
                <a:gd name="T13" fmla="*/ 2147483647 h 2336"/>
                <a:gd name="T14" fmla="*/ 2147483647 w 1359"/>
                <a:gd name="T15" fmla="*/ 2147483647 h 2336"/>
                <a:gd name="T16" fmla="*/ 2147483647 w 1359"/>
                <a:gd name="T17" fmla="*/ 2147483647 h 2336"/>
                <a:gd name="T18" fmla="*/ 2147483647 w 1359"/>
                <a:gd name="T19" fmla="*/ 2147483647 h 2336"/>
                <a:gd name="T20" fmla="*/ 2147483647 w 1359"/>
                <a:gd name="T21" fmla="*/ 2147483647 h 2336"/>
                <a:gd name="T22" fmla="*/ 2147483647 w 1359"/>
                <a:gd name="T23" fmla="*/ 2147483647 h 2336"/>
                <a:gd name="T24" fmla="*/ 2147483647 w 1359"/>
                <a:gd name="T25" fmla="*/ 2147483647 h 2336"/>
                <a:gd name="T26" fmla="*/ 2147483647 w 1359"/>
                <a:gd name="T27" fmla="*/ 2147483647 h 2336"/>
                <a:gd name="T28" fmla="*/ 2147483647 w 1359"/>
                <a:gd name="T29" fmla="*/ 2147483647 h 2336"/>
                <a:gd name="T30" fmla="*/ 2147483647 w 1359"/>
                <a:gd name="T31" fmla="*/ 2147483647 h 2336"/>
                <a:gd name="T32" fmla="*/ 2147483647 w 1359"/>
                <a:gd name="T33" fmla="*/ 2147483647 h 2336"/>
                <a:gd name="T34" fmla="*/ 2147483647 w 1359"/>
                <a:gd name="T35" fmla="*/ 2147483647 h 2336"/>
                <a:gd name="T36" fmla="*/ 2147483647 w 1359"/>
                <a:gd name="T37" fmla="*/ 2147483647 h 2336"/>
                <a:gd name="T38" fmla="*/ 2147483647 w 1359"/>
                <a:gd name="T39" fmla="*/ 2147483647 h 2336"/>
                <a:gd name="T40" fmla="*/ 2147483647 w 1359"/>
                <a:gd name="T41" fmla="*/ 2147483647 h 2336"/>
                <a:gd name="T42" fmla="*/ 2147483647 w 1359"/>
                <a:gd name="T43" fmla="*/ 2147483647 h 2336"/>
                <a:gd name="T44" fmla="*/ 2147483647 w 1359"/>
                <a:gd name="T45" fmla="*/ 2147483647 h 2336"/>
                <a:gd name="T46" fmla="*/ 2147483647 w 1359"/>
                <a:gd name="T47" fmla="*/ 2147483647 h 2336"/>
                <a:gd name="T48" fmla="*/ 2147483647 w 1359"/>
                <a:gd name="T49" fmla="*/ 2147483647 h 2336"/>
                <a:gd name="T50" fmla="*/ 2147483647 w 1359"/>
                <a:gd name="T51" fmla="*/ 2147483647 h 2336"/>
                <a:gd name="T52" fmla="*/ 2147483647 w 1359"/>
                <a:gd name="T53" fmla="*/ 2147483647 h 2336"/>
                <a:gd name="T54" fmla="*/ 2147483647 w 1359"/>
                <a:gd name="T55" fmla="*/ 2147483647 h 2336"/>
                <a:gd name="T56" fmla="*/ 2147483647 w 1359"/>
                <a:gd name="T57" fmla="*/ 2147483647 h 2336"/>
                <a:gd name="T58" fmla="*/ 2147483647 w 1359"/>
                <a:gd name="T59" fmla="*/ 2147483647 h 2336"/>
                <a:gd name="T60" fmla="*/ 2147483647 w 1359"/>
                <a:gd name="T61" fmla="*/ 2147483647 h 2336"/>
                <a:gd name="T62" fmla="*/ 2147483647 w 1359"/>
                <a:gd name="T63" fmla="*/ 2147483647 h 2336"/>
                <a:gd name="T64" fmla="*/ 2147483647 w 1359"/>
                <a:gd name="T65" fmla="*/ 2147483647 h 2336"/>
                <a:gd name="T66" fmla="*/ 2147483647 w 1359"/>
                <a:gd name="T67" fmla="*/ 2147483647 h 2336"/>
                <a:gd name="T68" fmla="*/ 2147483647 w 1359"/>
                <a:gd name="T69" fmla="*/ 2147483647 h 2336"/>
                <a:gd name="T70" fmla="*/ 0 w 1359"/>
                <a:gd name="T71" fmla="*/ 2147483647 h 2336"/>
                <a:gd name="T72" fmla="*/ 2147483647 w 1359"/>
                <a:gd name="T73" fmla="*/ 2147483647 h 2336"/>
                <a:gd name="T74" fmla="*/ 2147483647 w 1359"/>
                <a:gd name="T75" fmla="*/ 2147483647 h 2336"/>
                <a:gd name="T76" fmla="*/ 2147483647 w 1359"/>
                <a:gd name="T77" fmla="*/ 2147483647 h 2336"/>
                <a:gd name="T78" fmla="*/ 2147483647 w 1359"/>
                <a:gd name="T79" fmla="*/ 2147483647 h 2336"/>
                <a:gd name="T80" fmla="*/ 2147483647 w 1359"/>
                <a:gd name="T81" fmla="*/ 2147483647 h 2336"/>
                <a:gd name="T82" fmla="*/ 2147483647 w 1359"/>
                <a:gd name="T83" fmla="*/ 2147483647 h 2336"/>
                <a:gd name="T84" fmla="*/ 2147483647 w 1359"/>
                <a:gd name="T85" fmla="*/ 2147483647 h 2336"/>
                <a:gd name="T86" fmla="*/ 2147483647 w 1359"/>
                <a:gd name="T87" fmla="*/ 2147483647 h 2336"/>
                <a:gd name="T88" fmla="*/ 2147483647 w 1359"/>
                <a:gd name="T89" fmla="*/ 2147483647 h 2336"/>
                <a:gd name="T90" fmla="*/ 2147483647 w 1359"/>
                <a:gd name="T91" fmla="*/ 2147483647 h 2336"/>
                <a:gd name="T92" fmla="*/ 2147483647 w 1359"/>
                <a:gd name="T93" fmla="*/ 2147483647 h 2336"/>
                <a:gd name="T94" fmla="*/ 2147483647 w 1359"/>
                <a:gd name="T95" fmla="*/ 2147483647 h 2336"/>
                <a:gd name="T96" fmla="*/ 2147483647 w 1359"/>
                <a:gd name="T97" fmla="*/ 0 h 2336"/>
                <a:gd name="T98" fmla="*/ 2147483647 w 1359"/>
                <a:gd name="T99" fmla="*/ 0 h 2336"/>
                <a:gd name="T100" fmla="*/ 2147483647 w 1359"/>
                <a:gd name="T101" fmla="*/ 2147483647 h 2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59"/>
                <a:gd name="T154" fmla="*/ 0 h 2336"/>
                <a:gd name="T155" fmla="*/ 1359 w 1359"/>
                <a:gd name="T156" fmla="*/ 2336 h 2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59" h="2336">
                  <a:moveTo>
                    <a:pt x="747" y="24"/>
                  </a:moveTo>
                  <a:lnTo>
                    <a:pt x="877" y="41"/>
                  </a:lnTo>
                  <a:lnTo>
                    <a:pt x="971" y="106"/>
                  </a:lnTo>
                  <a:lnTo>
                    <a:pt x="1018" y="171"/>
                  </a:lnTo>
                  <a:lnTo>
                    <a:pt x="1047" y="229"/>
                  </a:lnTo>
                  <a:lnTo>
                    <a:pt x="1083" y="329"/>
                  </a:lnTo>
                  <a:lnTo>
                    <a:pt x="1089" y="435"/>
                  </a:lnTo>
                  <a:lnTo>
                    <a:pt x="1106" y="559"/>
                  </a:lnTo>
                  <a:lnTo>
                    <a:pt x="1118" y="665"/>
                  </a:lnTo>
                  <a:lnTo>
                    <a:pt x="1136" y="771"/>
                  </a:lnTo>
                  <a:lnTo>
                    <a:pt x="1124" y="982"/>
                  </a:lnTo>
                  <a:lnTo>
                    <a:pt x="1100" y="1212"/>
                  </a:lnTo>
                  <a:cubicBezTo>
                    <a:pt x="1093" y="1363"/>
                    <a:pt x="1094" y="1298"/>
                    <a:pt x="1094" y="1406"/>
                  </a:cubicBezTo>
                  <a:lnTo>
                    <a:pt x="1159" y="1535"/>
                  </a:lnTo>
                  <a:cubicBezTo>
                    <a:pt x="1188" y="1576"/>
                    <a:pt x="1220" y="1616"/>
                    <a:pt x="1247" y="1659"/>
                  </a:cubicBezTo>
                  <a:cubicBezTo>
                    <a:pt x="1257" y="1675"/>
                    <a:pt x="1262" y="1695"/>
                    <a:pt x="1271" y="1712"/>
                  </a:cubicBezTo>
                  <a:cubicBezTo>
                    <a:pt x="1274" y="1718"/>
                    <a:pt x="1283" y="1730"/>
                    <a:pt x="1283" y="1730"/>
                  </a:cubicBezTo>
                  <a:cubicBezTo>
                    <a:pt x="1315" y="1785"/>
                    <a:pt x="1341" y="1815"/>
                    <a:pt x="1341" y="1877"/>
                  </a:cubicBezTo>
                  <a:lnTo>
                    <a:pt x="1359" y="2018"/>
                  </a:lnTo>
                  <a:lnTo>
                    <a:pt x="1318" y="2118"/>
                  </a:lnTo>
                  <a:cubicBezTo>
                    <a:pt x="1298" y="2146"/>
                    <a:pt x="1283" y="2170"/>
                    <a:pt x="1259" y="2194"/>
                  </a:cubicBezTo>
                  <a:cubicBezTo>
                    <a:pt x="1221" y="2232"/>
                    <a:pt x="1238" y="2203"/>
                    <a:pt x="1224" y="2230"/>
                  </a:cubicBezTo>
                  <a:cubicBezTo>
                    <a:pt x="1191" y="2251"/>
                    <a:pt x="1158" y="2273"/>
                    <a:pt x="1124" y="2294"/>
                  </a:cubicBezTo>
                  <a:cubicBezTo>
                    <a:pt x="1119" y="2297"/>
                    <a:pt x="1076" y="2324"/>
                    <a:pt x="1065" y="2324"/>
                  </a:cubicBezTo>
                  <a:lnTo>
                    <a:pt x="930" y="2336"/>
                  </a:lnTo>
                  <a:lnTo>
                    <a:pt x="700" y="2294"/>
                  </a:lnTo>
                  <a:lnTo>
                    <a:pt x="571" y="2236"/>
                  </a:lnTo>
                  <a:lnTo>
                    <a:pt x="483" y="2153"/>
                  </a:lnTo>
                  <a:cubicBezTo>
                    <a:pt x="459" y="2112"/>
                    <a:pt x="433" y="2072"/>
                    <a:pt x="412" y="2030"/>
                  </a:cubicBezTo>
                  <a:cubicBezTo>
                    <a:pt x="400" y="2006"/>
                    <a:pt x="394" y="1953"/>
                    <a:pt x="394" y="1953"/>
                  </a:cubicBezTo>
                  <a:lnTo>
                    <a:pt x="353" y="1794"/>
                  </a:lnTo>
                  <a:lnTo>
                    <a:pt x="300" y="1688"/>
                  </a:lnTo>
                  <a:lnTo>
                    <a:pt x="212" y="1618"/>
                  </a:lnTo>
                  <a:lnTo>
                    <a:pt x="130" y="1559"/>
                  </a:lnTo>
                  <a:lnTo>
                    <a:pt x="71" y="1488"/>
                  </a:lnTo>
                  <a:lnTo>
                    <a:pt x="0" y="1230"/>
                  </a:lnTo>
                  <a:lnTo>
                    <a:pt x="6" y="1147"/>
                  </a:lnTo>
                  <a:lnTo>
                    <a:pt x="65" y="953"/>
                  </a:lnTo>
                  <a:lnTo>
                    <a:pt x="94" y="924"/>
                  </a:lnTo>
                  <a:cubicBezTo>
                    <a:pt x="127" y="882"/>
                    <a:pt x="155" y="841"/>
                    <a:pt x="194" y="806"/>
                  </a:cubicBezTo>
                  <a:cubicBezTo>
                    <a:pt x="212" y="790"/>
                    <a:pt x="242" y="776"/>
                    <a:pt x="253" y="753"/>
                  </a:cubicBezTo>
                  <a:lnTo>
                    <a:pt x="330" y="647"/>
                  </a:lnTo>
                  <a:lnTo>
                    <a:pt x="365" y="524"/>
                  </a:lnTo>
                  <a:cubicBezTo>
                    <a:pt x="370" y="489"/>
                    <a:pt x="377" y="459"/>
                    <a:pt x="377" y="424"/>
                  </a:cubicBezTo>
                  <a:lnTo>
                    <a:pt x="341" y="247"/>
                  </a:lnTo>
                  <a:lnTo>
                    <a:pt x="283" y="171"/>
                  </a:lnTo>
                  <a:lnTo>
                    <a:pt x="300" y="112"/>
                  </a:lnTo>
                  <a:lnTo>
                    <a:pt x="424" y="24"/>
                  </a:lnTo>
                  <a:cubicBezTo>
                    <a:pt x="467" y="19"/>
                    <a:pt x="504" y="0"/>
                    <a:pt x="547" y="0"/>
                  </a:cubicBezTo>
                  <a:cubicBezTo>
                    <a:pt x="580" y="0"/>
                    <a:pt x="614" y="0"/>
                    <a:pt x="647" y="0"/>
                  </a:cubicBezTo>
                  <a:lnTo>
                    <a:pt x="747" y="24"/>
                  </a:lnTo>
                  <a:close/>
                </a:path>
              </a:pathLst>
            </a:custGeom>
            <a:solidFill>
              <a:schemeClr val="bg2">
                <a:alpha val="50195"/>
              </a:schemeClr>
            </a:solidFill>
            <a:ln w="12700">
              <a:solidFill>
                <a:srgbClr val="000000"/>
              </a:solidFill>
              <a:round/>
              <a:headEnd/>
              <a:tailEnd/>
            </a:ln>
          </p:spPr>
          <p:txBody>
            <a:bodyPr wrap="none" anchor="ctr"/>
            <a:lstStyle/>
            <a:p>
              <a:endParaRPr lang="es-ES"/>
            </a:p>
          </p:txBody>
        </p:sp>
        <p:sp>
          <p:nvSpPr>
            <p:cNvPr id="48" name="Figura a mano libera 82"/>
            <p:cNvSpPr>
              <a:spLocks/>
            </p:cNvSpPr>
            <p:nvPr/>
          </p:nvSpPr>
          <p:spPr bwMode="auto">
            <a:xfrm>
              <a:off x="6170789" y="3302000"/>
              <a:ext cx="1542344" cy="1016000"/>
            </a:xfrm>
            <a:custGeom>
              <a:avLst/>
              <a:gdLst/>
              <a:ahLst/>
              <a:cxnLst/>
              <a:rect l="0" t="0" r="r" b="b"/>
              <a:pathLst>
                <a:path w="1542344" h="1016000">
                  <a:moveTo>
                    <a:pt x="1411" y="372533"/>
                  </a:moveTo>
                  <a:cubicBezTo>
                    <a:pt x="2822" y="358422"/>
                    <a:pt x="18829" y="368058"/>
                    <a:pt x="26811" y="364067"/>
                  </a:cubicBezTo>
                  <a:cubicBezTo>
                    <a:pt x="35913" y="359516"/>
                    <a:pt x="43376" y="352182"/>
                    <a:pt x="52211" y="347133"/>
                  </a:cubicBezTo>
                  <a:cubicBezTo>
                    <a:pt x="63169" y="340871"/>
                    <a:pt x="74789" y="335844"/>
                    <a:pt x="86078" y="330200"/>
                  </a:cubicBezTo>
                  <a:cubicBezTo>
                    <a:pt x="113952" y="302326"/>
                    <a:pt x="121770" y="291187"/>
                    <a:pt x="162278" y="270933"/>
                  </a:cubicBezTo>
                  <a:cubicBezTo>
                    <a:pt x="173567" y="265289"/>
                    <a:pt x="185643" y="261001"/>
                    <a:pt x="196144" y="254000"/>
                  </a:cubicBezTo>
                  <a:cubicBezTo>
                    <a:pt x="241435" y="223807"/>
                    <a:pt x="175993" y="246339"/>
                    <a:pt x="246944" y="228600"/>
                  </a:cubicBezTo>
                  <a:cubicBezTo>
                    <a:pt x="267997" y="214565"/>
                    <a:pt x="281661" y="203939"/>
                    <a:pt x="306211" y="194733"/>
                  </a:cubicBezTo>
                  <a:cubicBezTo>
                    <a:pt x="317106" y="190647"/>
                    <a:pt x="329039" y="189947"/>
                    <a:pt x="340078" y="186267"/>
                  </a:cubicBezTo>
                  <a:cubicBezTo>
                    <a:pt x="474434" y="141482"/>
                    <a:pt x="314478" y="193880"/>
                    <a:pt x="407811" y="152400"/>
                  </a:cubicBezTo>
                  <a:cubicBezTo>
                    <a:pt x="424122" y="145151"/>
                    <a:pt x="441295" y="139796"/>
                    <a:pt x="458611" y="135467"/>
                  </a:cubicBezTo>
                  <a:cubicBezTo>
                    <a:pt x="482100" y="129595"/>
                    <a:pt x="511166" y="121757"/>
                    <a:pt x="534811" y="118533"/>
                  </a:cubicBezTo>
                  <a:cubicBezTo>
                    <a:pt x="582677" y="112006"/>
                    <a:pt x="630766" y="107244"/>
                    <a:pt x="678744" y="101600"/>
                  </a:cubicBezTo>
                  <a:cubicBezTo>
                    <a:pt x="799490" y="61352"/>
                    <a:pt x="673825" y="101797"/>
                    <a:pt x="763411" y="76200"/>
                  </a:cubicBezTo>
                  <a:cubicBezTo>
                    <a:pt x="771992" y="73748"/>
                    <a:pt x="780060" y="69483"/>
                    <a:pt x="788811" y="67733"/>
                  </a:cubicBezTo>
                  <a:cubicBezTo>
                    <a:pt x="808380" y="63819"/>
                    <a:pt x="828444" y="62837"/>
                    <a:pt x="848078" y="59267"/>
                  </a:cubicBezTo>
                  <a:cubicBezTo>
                    <a:pt x="859526" y="57185"/>
                    <a:pt x="870388" y="52160"/>
                    <a:pt x="881944" y="50800"/>
                  </a:cubicBezTo>
                  <a:cubicBezTo>
                    <a:pt x="918489" y="46500"/>
                    <a:pt x="955322" y="45155"/>
                    <a:pt x="992011" y="42333"/>
                  </a:cubicBezTo>
                  <a:cubicBezTo>
                    <a:pt x="1061464" y="19184"/>
                    <a:pt x="951819" y="53758"/>
                    <a:pt x="1093611" y="25400"/>
                  </a:cubicBezTo>
                  <a:cubicBezTo>
                    <a:pt x="1111114" y="21899"/>
                    <a:pt x="1127095" y="12796"/>
                    <a:pt x="1144411" y="8467"/>
                  </a:cubicBezTo>
                  <a:lnTo>
                    <a:pt x="1178278" y="0"/>
                  </a:lnTo>
                  <a:cubicBezTo>
                    <a:pt x="1195211" y="2822"/>
                    <a:pt x="1212516" y="3950"/>
                    <a:pt x="1229078" y="8467"/>
                  </a:cubicBezTo>
                  <a:cubicBezTo>
                    <a:pt x="1243740" y="12466"/>
                    <a:pt x="1257181" y="20064"/>
                    <a:pt x="1271411" y="25400"/>
                  </a:cubicBezTo>
                  <a:cubicBezTo>
                    <a:pt x="1279767" y="28534"/>
                    <a:pt x="1288455" y="30733"/>
                    <a:pt x="1296811" y="33867"/>
                  </a:cubicBezTo>
                  <a:cubicBezTo>
                    <a:pt x="1311041" y="39203"/>
                    <a:pt x="1324914" y="45464"/>
                    <a:pt x="1339144" y="50800"/>
                  </a:cubicBezTo>
                  <a:cubicBezTo>
                    <a:pt x="1347500" y="53934"/>
                    <a:pt x="1356562" y="55276"/>
                    <a:pt x="1364544" y="59267"/>
                  </a:cubicBezTo>
                  <a:cubicBezTo>
                    <a:pt x="1399286" y="76638"/>
                    <a:pt x="1380630" y="72135"/>
                    <a:pt x="1406878" y="93133"/>
                  </a:cubicBezTo>
                  <a:cubicBezTo>
                    <a:pt x="1414824" y="99490"/>
                    <a:pt x="1423811" y="104422"/>
                    <a:pt x="1432278" y="110067"/>
                  </a:cubicBezTo>
                  <a:cubicBezTo>
                    <a:pt x="1443567" y="127000"/>
                    <a:pt x="1459708" y="141560"/>
                    <a:pt x="1466144" y="160867"/>
                  </a:cubicBezTo>
                  <a:cubicBezTo>
                    <a:pt x="1471789" y="177800"/>
                    <a:pt x="1473177" y="196815"/>
                    <a:pt x="1483078" y="211667"/>
                  </a:cubicBezTo>
                  <a:cubicBezTo>
                    <a:pt x="1488722" y="220134"/>
                    <a:pt x="1495460" y="227966"/>
                    <a:pt x="1500011" y="237067"/>
                  </a:cubicBezTo>
                  <a:cubicBezTo>
                    <a:pt x="1505253" y="247552"/>
                    <a:pt x="1515316" y="287648"/>
                    <a:pt x="1516944" y="296333"/>
                  </a:cubicBezTo>
                  <a:cubicBezTo>
                    <a:pt x="1523271" y="330079"/>
                    <a:pt x="1528234" y="364066"/>
                    <a:pt x="1533878" y="397933"/>
                  </a:cubicBezTo>
                  <a:lnTo>
                    <a:pt x="1542344" y="448733"/>
                  </a:lnTo>
                  <a:cubicBezTo>
                    <a:pt x="1539522" y="491066"/>
                    <a:pt x="1539878" y="533732"/>
                    <a:pt x="1533878" y="575733"/>
                  </a:cubicBezTo>
                  <a:cubicBezTo>
                    <a:pt x="1531354" y="593403"/>
                    <a:pt x="1522588" y="609600"/>
                    <a:pt x="1516944" y="626533"/>
                  </a:cubicBezTo>
                  <a:lnTo>
                    <a:pt x="1483078" y="728133"/>
                  </a:lnTo>
                  <a:lnTo>
                    <a:pt x="1466144" y="778933"/>
                  </a:lnTo>
                  <a:cubicBezTo>
                    <a:pt x="1463322" y="787400"/>
                    <a:pt x="1463989" y="798022"/>
                    <a:pt x="1457678" y="804333"/>
                  </a:cubicBezTo>
                  <a:cubicBezTo>
                    <a:pt x="1452033" y="809978"/>
                    <a:pt x="1447130" y="816477"/>
                    <a:pt x="1440744" y="821267"/>
                  </a:cubicBezTo>
                  <a:cubicBezTo>
                    <a:pt x="1424463" y="833478"/>
                    <a:pt x="1404334" y="840742"/>
                    <a:pt x="1389944" y="855133"/>
                  </a:cubicBezTo>
                  <a:cubicBezTo>
                    <a:pt x="1366701" y="878378"/>
                    <a:pt x="1380584" y="869543"/>
                    <a:pt x="1347611" y="880533"/>
                  </a:cubicBezTo>
                  <a:cubicBezTo>
                    <a:pt x="1306735" y="921412"/>
                    <a:pt x="1358669" y="871688"/>
                    <a:pt x="1305278" y="914400"/>
                  </a:cubicBezTo>
                  <a:cubicBezTo>
                    <a:pt x="1299045" y="919387"/>
                    <a:pt x="1295189" y="927226"/>
                    <a:pt x="1288344" y="931333"/>
                  </a:cubicBezTo>
                  <a:cubicBezTo>
                    <a:pt x="1280691" y="935925"/>
                    <a:pt x="1270926" y="935809"/>
                    <a:pt x="1262944" y="939800"/>
                  </a:cubicBezTo>
                  <a:cubicBezTo>
                    <a:pt x="1253843" y="944351"/>
                    <a:pt x="1245490" y="950376"/>
                    <a:pt x="1237544" y="956733"/>
                  </a:cubicBezTo>
                  <a:cubicBezTo>
                    <a:pt x="1231311" y="961720"/>
                    <a:pt x="1227751" y="970097"/>
                    <a:pt x="1220611" y="973667"/>
                  </a:cubicBezTo>
                  <a:cubicBezTo>
                    <a:pt x="1204646" y="981650"/>
                    <a:pt x="1184663" y="980699"/>
                    <a:pt x="1169811" y="990600"/>
                  </a:cubicBezTo>
                  <a:cubicBezTo>
                    <a:pt x="1161344" y="996244"/>
                    <a:pt x="1154228" y="1004856"/>
                    <a:pt x="1144411" y="1007533"/>
                  </a:cubicBezTo>
                  <a:cubicBezTo>
                    <a:pt x="1122459" y="1013520"/>
                    <a:pt x="1099256" y="1013178"/>
                    <a:pt x="1076678" y="1016000"/>
                  </a:cubicBezTo>
                  <a:cubicBezTo>
                    <a:pt x="1006122" y="1013178"/>
                    <a:pt x="935467" y="1012230"/>
                    <a:pt x="865011" y="1007533"/>
                  </a:cubicBezTo>
                  <a:cubicBezTo>
                    <a:pt x="828453" y="1005096"/>
                    <a:pt x="827321" y="998793"/>
                    <a:pt x="797278" y="990600"/>
                  </a:cubicBezTo>
                  <a:cubicBezTo>
                    <a:pt x="774825" y="984477"/>
                    <a:pt x="752122" y="979311"/>
                    <a:pt x="729544" y="973667"/>
                  </a:cubicBezTo>
                  <a:cubicBezTo>
                    <a:pt x="718255" y="970845"/>
                    <a:pt x="706717" y="968880"/>
                    <a:pt x="695678" y="965200"/>
                  </a:cubicBezTo>
                  <a:lnTo>
                    <a:pt x="619478" y="939800"/>
                  </a:lnTo>
                  <a:cubicBezTo>
                    <a:pt x="611011" y="936978"/>
                    <a:pt x="601504" y="936283"/>
                    <a:pt x="594078" y="931333"/>
                  </a:cubicBezTo>
                  <a:cubicBezTo>
                    <a:pt x="585611" y="925689"/>
                    <a:pt x="577977" y="918533"/>
                    <a:pt x="568678" y="914400"/>
                  </a:cubicBezTo>
                  <a:cubicBezTo>
                    <a:pt x="552367" y="907151"/>
                    <a:pt x="534811" y="903111"/>
                    <a:pt x="517878" y="897467"/>
                  </a:cubicBezTo>
                  <a:lnTo>
                    <a:pt x="492478" y="889000"/>
                  </a:lnTo>
                  <a:cubicBezTo>
                    <a:pt x="436815" y="833341"/>
                    <a:pt x="541493" y="932964"/>
                    <a:pt x="424744" y="855133"/>
                  </a:cubicBezTo>
                  <a:cubicBezTo>
                    <a:pt x="403690" y="841097"/>
                    <a:pt x="390030" y="830474"/>
                    <a:pt x="365478" y="821267"/>
                  </a:cubicBezTo>
                  <a:cubicBezTo>
                    <a:pt x="354582" y="817181"/>
                    <a:pt x="342900" y="815622"/>
                    <a:pt x="331611" y="812800"/>
                  </a:cubicBezTo>
                  <a:cubicBezTo>
                    <a:pt x="323918" y="801261"/>
                    <a:pt x="311151" y="778511"/>
                    <a:pt x="297744" y="770467"/>
                  </a:cubicBezTo>
                  <a:cubicBezTo>
                    <a:pt x="235158" y="732916"/>
                    <a:pt x="311162" y="796442"/>
                    <a:pt x="246944" y="745067"/>
                  </a:cubicBezTo>
                  <a:cubicBezTo>
                    <a:pt x="240711" y="740080"/>
                    <a:pt x="236397" y="732923"/>
                    <a:pt x="230011" y="728133"/>
                  </a:cubicBezTo>
                  <a:cubicBezTo>
                    <a:pt x="213730" y="715922"/>
                    <a:pt x="193601" y="708657"/>
                    <a:pt x="179211" y="694267"/>
                  </a:cubicBezTo>
                  <a:cubicBezTo>
                    <a:pt x="167922" y="682978"/>
                    <a:pt x="158628" y="669256"/>
                    <a:pt x="145344" y="660400"/>
                  </a:cubicBezTo>
                  <a:cubicBezTo>
                    <a:pt x="113302" y="639039"/>
                    <a:pt x="127139" y="650662"/>
                    <a:pt x="103011" y="626533"/>
                  </a:cubicBezTo>
                  <a:cubicBezTo>
                    <a:pt x="82878" y="566135"/>
                    <a:pt x="111427" y="639158"/>
                    <a:pt x="69144" y="575733"/>
                  </a:cubicBezTo>
                  <a:cubicBezTo>
                    <a:pt x="25185" y="509793"/>
                    <a:pt x="96478" y="586131"/>
                    <a:pt x="43744" y="533400"/>
                  </a:cubicBezTo>
                  <a:cubicBezTo>
                    <a:pt x="40922" y="522111"/>
                    <a:pt x="38622" y="510679"/>
                    <a:pt x="35278" y="499533"/>
                  </a:cubicBezTo>
                  <a:cubicBezTo>
                    <a:pt x="30149" y="482436"/>
                    <a:pt x="18344" y="448733"/>
                    <a:pt x="18344" y="448733"/>
                  </a:cubicBezTo>
                  <a:cubicBezTo>
                    <a:pt x="27252" y="368566"/>
                    <a:pt x="0" y="386644"/>
                    <a:pt x="1411" y="372533"/>
                  </a:cubicBezTo>
                  <a:close/>
                </a:path>
              </a:pathLst>
            </a:custGeom>
            <a:solidFill>
              <a:schemeClr val="bg2">
                <a:alpha val="50195"/>
              </a:schemeClr>
            </a:solidFill>
            <a:ln w="12700">
              <a:solidFill>
                <a:srgbClr val="000000"/>
              </a:solidFill>
              <a:round/>
              <a:headEnd/>
              <a:tailEnd/>
            </a:ln>
          </p:spPr>
          <p:txBody>
            <a:bodyPr wrap="none" anchor="ctr"/>
            <a:lstStyle/>
            <a:p>
              <a:endParaRPr lang="es-ES"/>
            </a:p>
          </p:txBody>
        </p:sp>
      </p:grpSp>
      <p:sp>
        <p:nvSpPr>
          <p:cNvPr id="53" name="AutoShape 6"/>
          <p:cNvSpPr>
            <a:spLocks noChangeArrowheads="1"/>
          </p:cNvSpPr>
          <p:nvPr/>
        </p:nvSpPr>
        <p:spPr bwMode="auto">
          <a:xfrm>
            <a:off x="698500" y="4168775"/>
            <a:ext cx="139700" cy="141288"/>
          </a:xfrm>
          <a:prstGeom prst="star4">
            <a:avLst>
              <a:gd name="adj" fmla="val 34616"/>
            </a:avLst>
          </a:prstGeom>
          <a:solidFill>
            <a:srgbClr val="FF6600"/>
          </a:solidFill>
          <a:ln w="12700">
            <a:solidFill>
              <a:schemeClr val="accent6"/>
            </a:solidFill>
            <a:miter lim="800000"/>
            <a:headEnd/>
            <a:tailEnd/>
          </a:ln>
        </p:spPr>
        <p:txBody>
          <a:bodyPr wrap="none" anchor="ct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ES" altLang="es-ES"/>
          </a:p>
        </p:txBody>
      </p:sp>
    </p:spTree>
    <p:extLst>
      <p:ext uri="{BB962C8B-B14F-4D97-AF65-F5344CB8AC3E}">
        <p14:creationId xmlns:p14="http://schemas.microsoft.com/office/powerpoint/2010/main" val="3090220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40"/>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5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500"/>
                                  </p:stCondLst>
                                  <p:childTnLst>
                                    <p:set>
                                      <p:cBhvr>
                                        <p:cTn id="31" dur="1" fill="hold">
                                          <p:stCondLst>
                                            <p:cond delay="0"/>
                                          </p:stCondLst>
                                        </p:cTn>
                                        <p:tgtEl>
                                          <p:spTgt spid="15"/>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grpId="0" nodeType="afterEffect">
                                  <p:stCondLst>
                                    <p:cond delay="500"/>
                                  </p:stCondLst>
                                  <p:childTnLst>
                                    <p:set>
                                      <p:cBhvr>
                                        <p:cTn id="34" dur="1" fill="hold">
                                          <p:stCondLst>
                                            <p:cond delay="0"/>
                                          </p:stCondLst>
                                        </p:cTn>
                                        <p:tgtEl>
                                          <p:spTgt spid="11"/>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grpId="0" nodeType="afterEffect">
                                  <p:stCondLst>
                                    <p:cond delay="50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500"/>
                                  </p:stCondLst>
                                  <p:childTnLst>
                                    <p:set>
                                      <p:cBhvr>
                                        <p:cTn id="40" dur="1" fill="hold">
                                          <p:stCondLst>
                                            <p:cond delay="0"/>
                                          </p:stCondLst>
                                        </p:cTn>
                                        <p:tgtEl>
                                          <p:spTgt spid="41"/>
                                        </p:tgtEl>
                                        <p:attrNameLst>
                                          <p:attrName>style.visibility</p:attrName>
                                        </p:attrNameLst>
                                      </p:cBhvr>
                                      <p:to>
                                        <p:strVal val="visible"/>
                                      </p:to>
                                    </p:set>
                                  </p:childTnLst>
                                </p:cTn>
                              </p:par>
                            </p:childTnLst>
                          </p:cTn>
                        </p:par>
                        <p:par>
                          <p:cTn id="41" fill="hold">
                            <p:stCondLst>
                              <p:cond delay="4000"/>
                            </p:stCondLst>
                            <p:childTnLst>
                              <p:par>
                                <p:cTn id="42" presetID="1" presetClass="entr" presetSubtype="0" fill="hold" grpId="0" nodeType="afterEffect">
                                  <p:stCondLst>
                                    <p:cond delay="50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40" grpId="0" animBg="1"/>
      <p:bldP spid="41" grpId="0" animBg="1"/>
      <p:bldP spid="42" grpId="0"/>
    </p:bldLst>
  </p:timing>
</p:sld>
</file>

<file path=ppt/theme/theme1.xml><?xml version="1.0" encoding="utf-8"?>
<a:theme xmlns:a="http://schemas.openxmlformats.org/drawingml/2006/main" name="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BSC">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2157</TotalTime>
  <Words>2064</Words>
  <Application>Microsoft Office PowerPoint</Application>
  <PresentationFormat>Personalizado</PresentationFormat>
  <Paragraphs>152</Paragraphs>
  <Slides>14</Slides>
  <Notes>10</Notes>
  <HiddenSlides>2</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Office Theme</vt:lpstr>
      <vt:lpstr>Presentación de PowerPoint</vt:lpstr>
      <vt:lpstr>Earth Sciences Department</vt:lpstr>
      <vt:lpstr>Earth Sciences Services</vt:lpstr>
      <vt:lpstr>Spatial scales</vt:lpstr>
      <vt:lpstr>Temporal scales</vt:lpstr>
      <vt:lpstr>EU Projects on Climate predictions</vt:lpstr>
      <vt:lpstr>Climate predictions for wind power</vt:lpstr>
      <vt:lpstr>Climate predictions</vt:lpstr>
      <vt:lpstr>Climate predictions and predictability</vt:lpstr>
      <vt:lpstr>Example: wind power predictions</vt:lpstr>
      <vt:lpstr>Example: wind power predictions</vt:lpstr>
      <vt:lpstr>Example: wind power predictions</vt:lpstr>
      <vt:lpstr>Climate predictions for wind power</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lbermude</dc:creator>
  <cp:lastModifiedBy>Isadora Jimenez</cp:lastModifiedBy>
  <cp:revision>127</cp:revision>
  <cp:lastPrinted>2015-05-13T12:15:56Z</cp:lastPrinted>
  <dcterms:modified xsi:type="dcterms:W3CDTF">2015-07-24T07:36:21Z</dcterms:modified>
</cp:coreProperties>
</file>