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8" r:id="rId2"/>
    <p:sldId id="310" r:id="rId3"/>
    <p:sldId id="316" r:id="rId4"/>
    <p:sldId id="311" r:id="rId5"/>
    <p:sldId id="315" r:id="rId6"/>
    <p:sldId id="312" r:id="rId7"/>
    <p:sldId id="313" r:id="rId8"/>
    <p:sldId id="314" r:id="rId9"/>
    <p:sldId id="309" r:id="rId1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99B2"/>
    <a:srgbClr val="7C9DB5"/>
    <a:srgbClr val="144173"/>
    <a:srgbClr val="426DA9"/>
    <a:srgbClr val="424242"/>
    <a:srgbClr val="CD7983"/>
    <a:srgbClr val="7B9DCB"/>
    <a:srgbClr val="B4C8E2"/>
    <a:srgbClr val="EC613A"/>
    <a:srgbClr val="7FCB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979" autoAdjust="0"/>
  </p:normalViewPr>
  <p:slideViewPr>
    <p:cSldViewPr snapToGrid="0">
      <p:cViewPr varScale="1">
        <p:scale>
          <a:sx n="61" d="100"/>
          <a:sy n="61" d="100"/>
        </p:scale>
        <p:origin x="776" y="60"/>
      </p:cViewPr>
      <p:guideLst>
        <p:guide orient="horz" pos="3952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0" d="100"/>
          <a:sy n="50" d="100"/>
        </p:scale>
        <p:origin x="264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3E574-F3E4-445F-836D-3BC80B6B7FC2}" type="datetimeFigureOut">
              <a:rPr lang="en-GB" smtClean="0"/>
              <a:t>24/05/2019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24078-6EF0-4FBE-A189-5C9D521ECA0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09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s2s4e@bsc.es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24/05/2019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456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12192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-62845" y="530524"/>
            <a:ext cx="615884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sz="18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49429" y="1421222"/>
            <a:ext cx="5882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marta.terrado@bsc.es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68" y="508079"/>
            <a:ext cx="4157463" cy="1491371"/>
          </a:xfrm>
          <a:prstGeom prst="rect">
            <a:avLst/>
          </a:prstGeom>
        </p:spPr>
      </p:pic>
      <p:grpSp>
        <p:nvGrpSpPr>
          <p:cNvPr id="20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2331274" y="2908743"/>
            <a:ext cx="7400957" cy="2769715"/>
            <a:chOff x="1569467" y="2963279"/>
            <a:chExt cx="7400957" cy="2769715"/>
          </a:xfrm>
        </p:grpSpPr>
        <p:sp>
          <p:nvSpPr>
            <p:cNvPr id="24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2991888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60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will be available for download on our website: </a:t>
              </a:r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6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26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883186"/>
              <a:ext cx="5903963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600" b="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 </a:t>
              </a:r>
              <a:r>
                <a:rPr lang="fr-FR" sz="160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Albert Soret, </a:t>
              </a:r>
            </a:p>
            <a:p>
              <a:pPr algn="l"/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Barcelona Supercomputing Center (BSC)</a:t>
              </a:r>
            </a:p>
            <a:p>
              <a:pPr algn="l"/>
              <a:endParaRPr lang="fr-FR" sz="16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3"/>
              </a:endParaRPr>
            </a:p>
          </p:txBody>
        </p:sp>
        <p:sp>
          <p:nvSpPr>
            <p:cNvPr id="28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29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30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31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32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sp>
        <p:nvSpPr>
          <p:cNvPr id="33" name="Rectangle 20">
            <a:extLst>
              <a:ext uri="{FF2B5EF4-FFF2-40B4-BE49-F238E27FC236}">
                <a16:creationId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55284"/>
            <a:ext cx="1057548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1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1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1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1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4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2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9737" y="217894"/>
            <a:ext cx="1097279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19737" y="1215072"/>
            <a:ext cx="10972797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55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24/05/2019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44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659119" y="6055284"/>
            <a:ext cx="101181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1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1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1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1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736" y="3223970"/>
            <a:ext cx="11233483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738" y="4600844"/>
            <a:ext cx="1123348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3738" y="5345244"/>
            <a:ext cx="1123348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36" y="6127515"/>
            <a:ext cx="933376" cy="466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1"/>
            <a:ext cx="12192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2"/>
            <a:ext cx="12192000" cy="3029570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361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71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3067" y="402833"/>
            <a:ext cx="983215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23067" y="1696645"/>
            <a:ext cx="10033264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809948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47" y="6202639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5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165" y="6136258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93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9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3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32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2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5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7B83A-AD33-45B3-A28D-778A0678FCA6}" type="datetimeFigureOut">
              <a:rPr lang="pt-PT" smtClean="0"/>
              <a:t>24/05/2019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793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gif"/><Relationship Id="rId12" Type="http://schemas.openxmlformats.org/officeDocument/2006/relationships/image" Target="../media/image21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11" Type="http://schemas.openxmlformats.org/officeDocument/2006/relationships/image" Target="../media/image20.gif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2s4e@bsc.e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S2S4E 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decision support tool to visualize climate variability weeks and months ahead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>
          <a:xfrm>
            <a:off x="543738" y="4872279"/>
            <a:ext cx="11233481" cy="708714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Isadora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Christel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Soret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Fernando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Cucchietti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Luz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Calvo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Marta Terrado,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Dragana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Bojovic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Julia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Cannata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Llorenç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Lledó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Andrea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Manrique-Suñén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Support Tool</a:t>
            </a:r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87778"/>
            <a:ext cx="10258425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Co-production with industrial partners…</a:t>
            </a:r>
            <a:endParaRPr lang="en-GB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 txBox="1">
            <a:spLocks/>
          </p:cNvSpPr>
          <p:nvPr/>
        </p:nvSpPr>
        <p:spPr>
          <a:xfrm>
            <a:off x="1664735" y="6063303"/>
            <a:ext cx="7055432" cy="794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r-FR" sz="3200" dirty="0"/>
              <a:t>...and external stakeholders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647151" y="1613301"/>
            <a:ext cx="8329137" cy="4021269"/>
            <a:chOff x="186213" y="1576126"/>
            <a:chExt cx="8329137" cy="4021269"/>
          </a:xfrm>
        </p:grpSpPr>
        <p:sp>
          <p:nvSpPr>
            <p:cNvPr id="7" name="Elipse 6"/>
            <p:cNvSpPr/>
            <p:nvPr/>
          </p:nvSpPr>
          <p:spPr>
            <a:xfrm>
              <a:off x="2376425" y="1583395"/>
              <a:ext cx="4013002" cy="4014000"/>
            </a:xfrm>
            <a:prstGeom prst="ellipse">
              <a:avLst/>
            </a:prstGeom>
            <a:noFill/>
            <a:ln w="57150">
              <a:solidFill>
                <a:srgbClr val="10B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422" y="3150770"/>
              <a:ext cx="2510078" cy="83239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109" y="4025208"/>
              <a:ext cx="1867283" cy="609071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0730" y="3197444"/>
              <a:ext cx="1187511" cy="781090"/>
            </a:xfrm>
            <a:prstGeom prst="rect">
              <a:avLst/>
            </a:prstGeom>
          </p:spPr>
        </p:pic>
        <p:pic>
          <p:nvPicPr>
            <p:cNvPr id="11" name="Picture 2" descr="Image result for iberdrola renovable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2492" y="1757453"/>
              <a:ext cx="1364907" cy="73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7" descr="Image result for gas natural fenosa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2" t="15541" r="7772" b="8181"/>
            <a:stretch/>
          </p:blipFill>
          <p:spPr bwMode="auto">
            <a:xfrm>
              <a:off x="7259229" y="3389943"/>
              <a:ext cx="1256121" cy="5737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2" descr="Related image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9" t="38160" r="7875" b="38161"/>
            <a:stretch/>
          </p:blipFill>
          <p:spPr bwMode="auto">
            <a:xfrm>
              <a:off x="6647858" y="4900671"/>
              <a:ext cx="1517997" cy="31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02" y="4679878"/>
              <a:ext cx="758745" cy="758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3" descr="Image result for mepso macedonia tso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34" y="3675049"/>
              <a:ext cx="1271653" cy="451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4" descr="http://193.13.75.109/wp-content/uploads/2015/12/VRF-logo2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13" y="1713406"/>
              <a:ext cx="2682372" cy="273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Acorde 16"/>
            <p:cNvSpPr/>
            <p:nvPr/>
          </p:nvSpPr>
          <p:spPr>
            <a:xfrm>
              <a:off x="2375427" y="1576126"/>
              <a:ext cx="4014000" cy="4014000"/>
            </a:xfrm>
            <a:prstGeom prst="chord">
              <a:avLst>
                <a:gd name="adj1" fmla="val 12189789"/>
                <a:gd name="adj2" fmla="val 20217465"/>
              </a:avLst>
            </a:prstGeom>
            <a:solidFill>
              <a:srgbClr val="10BAB1"/>
            </a:solidFill>
            <a:ln>
              <a:solidFill>
                <a:srgbClr val="10B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3229641" y="1946779"/>
              <a:ext cx="23438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S2S4E</a:t>
              </a:r>
            </a:p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Industrial </a:t>
              </a:r>
              <a:r>
                <a:rPr lang="es-ES" b="1" dirty="0" err="1">
                  <a:solidFill>
                    <a:schemeClr val="bg1"/>
                  </a:solidFill>
                </a:rPr>
                <a:t>Partners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23" y="2593387"/>
              <a:ext cx="1826882" cy="546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219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Support Tool</a:t>
            </a:r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917739" y="1685900"/>
            <a:ext cx="9202031" cy="459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911225" y="1677518"/>
            <a:ext cx="9202031" cy="459628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985096" y="2389894"/>
            <a:ext cx="1441200" cy="954523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479050" y="2389894"/>
            <a:ext cx="6128080" cy="1501062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2557932" y="2389894"/>
            <a:ext cx="1740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Categories</a:t>
            </a:r>
          </a:p>
          <a:p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Essential Climate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Solar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Hydro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Energy Balance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714199" y="2434757"/>
            <a:ext cx="3963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Variables</a:t>
            </a:r>
          </a:p>
          <a:p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 variables (T, wind, precipitation,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Energy indicators (capacity factor, </a:t>
            </a:r>
            <a:r>
              <a:rPr lang="en-GB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demand,etc</a:t>
            </a: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05479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911225" y="1677518"/>
            <a:ext cx="9202031" cy="459628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643974" y="1925521"/>
            <a:ext cx="3035609" cy="530718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643973" y="2543630"/>
            <a:ext cx="1181039" cy="725295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2638103" y="2548096"/>
            <a:ext cx="124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Past forecasts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</a:p>
          <a:p>
            <a:pPr algn="ctr"/>
            <a:r>
              <a:rPr lang="en-GB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Backtesting</a:t>
            </a:r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865085" y="2543630"/>
            <a:ext cx="1814498" cy="725295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3962629" y="2583111"/>
            <a:ext cx="171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 for the: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 4 weeks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 3 months</a:t>
            </a:r>
          </a:p>
        </p:txBody>
      </p:sp>
    </p:spTree>
    <p:extLst>
      <p:ext uri="{BB962C8B-B14F-4D97-AF65-F5344CB8AC3E}">
        <p14:creationId xmlns:p14="http://schemas.microsoft.com/office/powerpoint/2010/main" val="1709852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911225" y="1677518"/>
            <a:ext cx="9202031" cy="459628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8863005" y="2765147"/>
            <a:ext cx="1169377" cy="1084071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6849565" y="2765147"/>
            <a:ext cx="1932565" cy="1084071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6944448" y="2765147"/>
            <a:ext cx="174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Probabilistic forecast</a:t>
            </a:r>
          </a:p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a measure of accuracy</a:t>
            </a:r>
          </a:p>
        </p:txBody>
      </p:sp>
    </p:spTree>
    <p:extLst>
      <p:ext uri="{BB962C8B-B14F-4D97-AF65-F5344CB8AC3E}">
        <p14:creationId xmlns:p14="http://schemas.microsoft.com/office/powerpoint/2010/main" val="102262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911225" y="1677518"/>
            <a:ext cx="9202031" cy="459628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976304" y="5887192"/>
            <a:ext cx="1481959" cy="325316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8863005" y="5957530"/>
            <a:ext cx="1185938" cy="254977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2532134" y="5684969"/>
            <a:ext cx="6266558" cy="553914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3411774" y="5864207"/>
            <a:ext cx="4563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Access to data, reports and advanced climate explanations</a:t>
            </a:r>
          </a:p>
        </p:txBody>
      </p:sp>
      <p:sp>
        <p:nvSpPr>
          <p:cNvPr id="9" name="Flecha derecha 8"/>
          <p:cNvSpPr/>
          <p:nvPr/>
        </p:nvSpPr>
        <p:spPr>
          <a:xfrm>
            <a:off x="8148686" y="5887192"/>
            <a:ext cx="483577" cy="25497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derecha 9"/>
          <p:cNvSpPr/>
          <p:nvPr/>
        </p:nvSpPr>
        <p:spPr>
          <a:xfrm rot="10800000">
            <a:off x="2631967" y="5892844"/>
            <a:ext cx="483577" cy="25497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649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2113282"/>
            <a:ext cx="12192000" cy="2796541"/>
          </a:xfrm>
          <a:prstGeom prst="rect">
            <a:avLst/>
          </a:prstGeom>
          <a:solidFill>
            <a:srgbClr val="B1CF4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dirty="0"/>
          </a:p>
          <a:p>
            <a:pPr algn="ctr"/>
            <a:r>
              <a:rPr lang="en-GB" sz="32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DST LAUNCH EVENT</a:t>
            </a:r>
          </a:p>
          <a:p>
            <a:pPr algn="ctr"/>
            <a:endParaRPr lang="en-GB" sz="2000" b="1" dirty="0">
              <a:solidFill>
                <a:srgbClr val="F269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Thursday, June 20</a:t>
            </a:r>
            <a:r>
              <a:rPr lang="en-GB" sz="2000" b="1" baseline="30000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14:00h</a:t>
            </a:r>
          </a:p>
          <a:p>
            <a:pPr algn="ctr"/>
            <a:r>
              <a:rPr lang="en-GB" dirty="0"/>
              <a:t>at</a:t>
            </a: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Norway House, Brussels</a:t>
            </a:r>
          </a:p>
          <a:p>
            <a:pPr algn="ctr"/>
            <a:r>
              <a:rPr lang="es-ES" dirty="0"/>
              <a:t>5 minutes </a:t>
            </a:r>
            <a:r>
              <a:rPr lang="es-ES" dirty="0" err="1"/>
              <a:t>walk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Berlaymont</a:t>
            </a:r>
            <a:endParaRPr lang="en-GB" sz="20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endParaRPr lang="es-ES" sz="2000" b="1" dirty="0">
              <a:solidFill>
                <a:srgbClr val="F269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9354" r="1"/>
          <a:stretch/>
        </p:blipFill>
        <p:spPr>
          <a:xfrm>
            <a:off x="-12700" y="0"/>
            <a:ext cx="12204700" cy="220992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0156" t="2298" r="33066" b="81610"/>
          <a:stretch/>
        </p:blipFill>
        <p:spPr>
          <a:xfrm>
            <a:off x="1993900" y="563878"/>
            <a:ext cx="4140200" cy="132842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9910" t="22482" r="29293" b="13728"/>
          <a:stretch/>
        </p:blipFill>
        <p:spPr>
          <a:xfrm>
            <a:off x="4019454" y="633730"/>
            <a:ext cx="4121246" cy="14097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689681" y="6249941"/>
            <a:ext cx="3082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Register at </a:t>
            </a:r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s2s4e@bsc.es</a:t>
            </a:r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0" y="1834004"/>
            <a:ext cx="3599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B1CF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Official EUSEW 2019 Side Event</a:t>
            </a:r>
            <a:endParaRPr lang="es-ES" dirty="0">
              <a:solidFill>
                <a:srgbClr val="B1CF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11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147</Words>
  <Application>Microsoft Office PowerPoint</Application>
  <PresentationFormat>Panorámica</PresentationFormat>
  <Paragraphs>38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Ebrima</vt:lpstr>
      <vt:lpstr>Gadugi</vt:lpstr>
      <vt:lpstr>Segoe UI</vt:lpstr>
      <vt:lpstr>Wingdings 3</vt:lpstr>
      <vt:lpstr>Tema do Office</vt:lpstr>
      <vt:lpstr>S2S4E - a decision support tool to visualize climate variability weeks and months ahead</vt:lpstr>
      <vt:lpstr>Decision Support Tool</vt:lpstr>
      <vt:lpstr>Co-production with industrial partners…</vt:lpstr>
      <vt:lpstr>Decision Support Tool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(Insert Title)</dc:title>
  <dc:subject/>
  <dc:creator>Celia Araujo | Leading.pt</dc:creator>
  <cp:keywords/>
  <dc:description/>
  <cp:lastModifiedBy>Marta Terrado Casanovas</cp:lastModifiedBy>
  <cp:revision>110</cp:revision>
  <dcterms:created xsi:type="dcterms:W3CDTF">2018-04-30T18:57:27Z</dcterms:created>
  <dcterms:modified xsi:type="dcterms:W3CDTF">2019-05-24T18:44:44Z</dcterms:modified>
  <cp:category/>
</cp:coreProperties>
</file>