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1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91BAC04-43E0-40EE-BB83-5DF52CC0B295}" type="slidenum"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30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880" cy="4112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 some information on resolution</a:t>
            </a:r>
          </a:p>
        </p:txBody>
      </p:sp>
      <p:sp>
        <p:nvSpPr>
          <p:cNvPr id="85" name="CustomShape 2"/>
          <p:cNvSpPr/>
          <p:nvPr/>
        </p:nvSpPr>
        <p:spPr>
          <a:xfrm>
            <a:off x="3884760" y="8685360"/>
            <a:ext cx="296928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381871C-6D50-49B9-8664-405BAEF8D6D9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880" cy="4112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 some information on resolution</a:t>
            </a:r>
          </a:p>
        </p:txBody>
      </p:sp>
      <p:sp>
        <p:nvSpPr>
          <p:cNvPr id="85" name="CustomShape 2"/>
          <p:cNvSpPr/>
          <p:nvPr/>
        </p:nvSpPr>
        <p:spPr>
          <a:xfrm>
            <a:off x="3884760" y="8685360"/>
            <a:ext cx="296928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381871C-6D50-49B9-8664-405BAEF8D6D9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>
            <a:off x="540000" y="1800000"/>
            <a:ext cx="8064000" cy="360"/>
          </a:xfrm>
          <a:prstGeom prst="line">
            <a:avLst/>
          </a:prstGeom>
          <a:ln w="10800">
            <a:solidFill>
              <a:srgbClr val="CED0D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Line 2"/>
          <p:cNvSpPr/>
          <p:nvPr/>
        </p:nvSpPr>
        <p:spPr>
          <a:xfrm>
            <a:off x="540000" y="6307200"/>
            <a:ext cx="8064000" cy="360"/>
          </a:xfrm>
          <a:prstGeom prst="line">
            <a:avLst/>
          </a:prstGeom>
          <a:ln w="10800">
            <a:solidFill>
              <a:srgbClr val="CED0D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540000" y="6307200"/>
            <a:ext cx="8064000" cy="360"/>
          </a:xfrm>
          <a:prstGeom prst="line">
            <a:avLst/>
          </a:prstGeom>
          <a:ln w="10800">
            <a:solidFill>
              <a:srgbClr val="CED0D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Picture 2"/>
          <p:cNvPicPr/>
          <p:nvPr/>
        </p:nvPicPr>
        <p:blipFill>
          <a:blip r:embed="rId14"/>
          <a:stretch/>
        </p:blipFill>
        <p:spPr>
          <a:xfrm>
            <a:off x="8021160" y="60120"/>
            <a:ext cx="1071720" cy="803520"/>
          </a:xfrm>
          <a:prstGeom prst="rect">
            <a:avLst/>
          </a:prstGeom>
          <a:ln>
            <a:noFill/>
          </a:ln>
        </p:spPr>
      </p:pic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wmf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kern="0" dirty="0" smtClean="0">
                <a:solidFill>
                  <a:sysClr val="windowText" lastClr="000000"/>
                </a:solidFill>
              </a:rPr>
              <a:t>INTAROS plans for model evaluation</a:t>
            </a:r>
            <a:endParaRPr lang="en-US" sz="44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Ralf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Doescher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(SMHI),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Yongqi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Gao (NERSC), </a:t>
            </a:r>
            <a:r>
              <a:rPr lang="en-US" sz="3200" b="1" i="1" dirty="0" err="1" smtClean="0">
                <a:solidFill>
                  <a:schemeClr val="bg1">
                    <a:lumMod val="50000"/>
                  </a:schemeClr>
                </a:solidFill>
              </a:rPr>
              <a:t>Virginie</a:t>
            </a:r>
            <a:r>
              <a:rPr lang="en-US" sz="32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bg1">
                    <a:lumMod val="50000"/>
                  </a:schemeClr>
                </a:solidFill>
              </a:rPr>
              <a:t>Guemas</a:t>
            </a:r>
            <a:r>
              <a:rPr lang="en-US" sz="3200" b="1" i="1" dirty="0" smtClean="0">
                <a:solidFill>
                  <a:schemeClr val="bg1">
                    <a:lumMod val="50000"/>
                  </a:schemeClr>
                </a:solidFill>
              </a:rPr>
              <a:t> (BSC),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Stein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Sandven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(NERSC) </a:t>
            </a:r>
          </a:p>
        </p:txBody>
      </p:sp>
      <p:pic>
        <p:nvPicPr>
          <p:cNvPr id="6" name="Picture 1"/>
          <p:cNvPicPr/>
          <p:nvPr/>
        </p:nvPicPr>
        <p:blipFill>
          <a:blip r:embed="rId2"/>
          <a:stretch/>
        </p:blipFill>
        <p:spPr>
          <a:xfrm>
            <a:off x="414000" y="0"/>
            <a:ext cx="1871640" cy="753480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/>
          <p:nvPr/>
        </p:nvPicPr>
        <p:blipFill>
          <a:blip r:embed="rId3"/>
          <a:stretch/>
        </p:blipFill>
        <p:spPr>
          <a:xfrm>
            <a:off x="2484000" y="72000"/>
            <a:ext cx="1474560" cy="67356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2732"/>
            <a:ext cx="1447800" cy="581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2732"/>
            <a:ext cx="2133600" cy="5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900360" y="914400"/>
            <a:ext cx="7343640" cy="86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Improving skill of climate predictions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104760" y="1872000"/>
            <a:ext cx="8751240" cy="438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Goal:</a:t>
            </a:r>
            <a:r>
              <a:rPr lang="en-GB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better prediction skill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1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Input</a:t>
            </a:r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</a:t>
            </a:r>
            <a:r>
              <a:rPr lang="en-GB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observations</a:t>
            </a:r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via reanalysis, either by “big” actors (ECMWF) or by individual institutes, with or without INTAROS data.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1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Means</a:t>
            </a:r>
            <a:r>
              <a:rPr lang="en-GB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 improved </a:t>
            </a:r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accuracy and </a:t>
            </a:r>
            <a:r>
              <a:rPr lang="en-GB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suitability of</a:t>
            </a:r>
            <a:r>
              <a:rPr lang="en-GB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GB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initial conditions</a:t>
            </a:r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in combination with global climate models and Arctic hydrological models.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T/S profiles or gridded (at least SST/SSS), sea ice concentrations.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Expected</a:t>
            </a:r>
            <a:r>
              <a:rPr lang="en-GB" sz="1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results</a:t>
            </a:r>
            <a:r>
              <a:rPr lang="en-GB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more skilful climate prediction. 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Formal distribution in 3 activities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Font typeface="StarSymbol"/>
              <a:buAutoNum type="arabicParenR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Understand dependence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climate simulations and variability on data availability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Font typeface="StarSymbol"/>
              <a:buAutoNum type="arabicParenR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Assessing the full effect of enhanced initialization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 climate prediction skill, and promote INTAROS data in the climate prediction community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Font typeface="StarSymbol"/>
              <a:buAutoNum type="arabicParenR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Improving 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hydrological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runoff predictions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" name="Picture 1"/>
          <p:cNvPicPr/>
          <p:nvPr/>
        </p:nvPicPr>
        <p:blipFill>
          <a:blip r:embed="rId2"/>
          <a:stretch/>
        </p:blipFill>
        <p:spPr>
          <a:xfrm>
            <a:off x="414000" y="0"/>
            <a:ext cx="1871640" cy="753480"/>
          </a:xfrm>
          <a:prstGeom prst="rect">
            <a:avLst/>
          </a:prstGeom>
          <a:ln>
            <a:noFill/>
          </a:ln>
        </p:spPr>
      </p:pic>
      <p:pic>
        <p:nvPicPr>
          <p:cNvPr id="5" name="Picture 2"/>
          <p:cNvPicPr/>
          <p:nvPr/>
        </p:nvPicPr>
        <p:blipFill>
          <a:blip r:embed="rId3"/>
          <a:stretch/>
        </p:blipFill>
        <p:spPr>
          <a:xfrm>
            <a:off x="2484000" y="72000"/>
            <a:ext cx="1474560" cy="67356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2732"/>
            <a:ext cx="1447800" cy="581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2732"/>
            <a:ext cx="2133600" cy="573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80960" y="667800"/>
            <a:ext cx="8381160" cy="5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9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Norwegian Climate Prediction Model (NorCPM)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Picture 1"/>
          <p:cNvPicPr/>
          <p:nvPr/>
        </p:nvPicPr>
        <p:blipFill>
          <a:blip r:embed="rId3"/>
          <a:stretch/>
        </p:blipFill>
        <p:spPr>
          <a:xfrm>
            <a:off x="899640" y="1866960"/>
            <a:ext cx="2076120" cy="186552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874440" y="2997000"/>
            <a:ext cx="958680" cy="785880"/>
          </a:xfrm>
          <a:prstGeom prst="ellipse">
            <a:avLst/>
          </a:prstGeom>
          <a:noFill/>
          <a:ln w="3816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4" name="Picture 13"/>
          <p:cNvPicPr/>
          <p:nvPr/>
        </p:nvPicPr>
        <p:blipFill>
          <a:blip r:embed="rId4"/>
          <a:srcRect b="16539"/>
          <a:stretch/>
        </p:blipFill>
        <p:spPr>
          <a:xfrm>
            <a:off x="4860000" y="1950840"/>
            <a:ext cx="4177440" cy="1907640"/>
          </a:xfrm>
          <a:prstGeom prst="rect">
            <a:avLst/>
          </a:prstGeom>
          <a:ln>
            <a:noFill/>
          </a:ln>
        </p:spPr>
      </p:pic>
      <p:pic>
        <p:nvPicPr>
          <p:cNvPr id="55" name="Picture 14"/>
          <p:cNvPicPr/>
          <p:nvPr/>
        </p:nvPicPr>
        <p:blipFill>
          <a:blip r:embed="rId5"/>
          <a:srcRect t="10978" b="9717"/>
          <a:stretch/>
        </p:blipFill>
        <p:spPr>
          <a:xfrm>
            <a:off x="5518440" y="5312880"/>
            <a:ext cx="1777320" cy="1008720"/>
          </a:xfrm>
          <a:prstGeom prst="rect">
            <a:avLst/>
          </a:prstGeom>
          <a:ln>
            <a:noFill/>
          </a:ln>
        </p:spPr>
      </p:pic>
      <p:sp>
        <p:nvSpPr>
          <p:cNvPr id="56" name="CustomShape 3"/>
          <p:cNvSpPr/>
          <p:nvPr/>
        </p:nvSpPr>
        <p:spPr>
          <a:xfrm>
            <a:off x="5522760" y="1407600"/>
            <a:ext cx="287172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 assimilation (EnKF)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926280" y="1412640"/>
            <a:ext cx="34797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Earth System model (NorESM)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6235200" y="4131720"/>
            <a:ext cx="163764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Observations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5456880" y="4569840"/>
            <a:ext cx="183420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Stochastic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HadISST2+ </a:t>
            </a:r>
            <a:r>
              <a:rPr lang="en-GB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icec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7"/>
          <p:cNvSpPr/>
          <p:nvPr/>
        </p:nvSpPr>
        <p:spPr>
          <a:xfrm>
            <a:off x="3450240" y="2277000"/>
            <a:ext cx="1551240" cy="1077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30 members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8"/>
          <p:cNvSpPr/>
          <p:nvPr/>
        </p:nvSpPr>
        <p:spPr>
          <a:xfrm>
            <a:off x="467640" y="1335600"/>
            <a:ext cx="4686120" cy="2810880"/>
          </a:xfrm>
          <a:prstGeom prst="rect">
            <a:avLst/>
          </a:prstGeom>
          <a:noFill/>
          <a:ln w="38160">
            <a:solidFill>
              <a:srgbClr val="3366FF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9"/>
          <p:cNvSpPr/>
          <p:nvPr/>
        </p:nvSpPr>
        <p:spPr>
          <a:xfrm>
            <a:off x="4788000" y="1340640"/>
            <a:ext cx="4249440" cy="264168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10"/>
          <p:cNvSpPr/>
          <p:nvPr/>
        </p:nvSpPr>
        <p:spPr>
          <a:xfrm>
            <a:off x="5508000" y="3861000"/>
            <a:ext cx="3457440" cy="2778120"/>
          </a:xfrm>
          <a:prstGeom prst="rect">
            <a:avLst/>
          </a:prstGeom>
          <a:noFill/>
          <a:ln w="3816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11"/>
          <p:cNvSpPr/>
          <p:nvPr/>
        </p:nvSpPr>
        <p:spPr>
          <a:xfrm>
            <a:off x="6876360" y="3504600"/>
            <a:ext cx="285480" cy="3538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solidFill>
              <a:srgbClr val="006E9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12"/>
          <p:cNvSpPr/>
          <p:nvPr/>
        </p:nvSpPr>
        <p:spPr>
          <a:xfrm>
            <a:off x="2535480" y="3676320"/>
            <a:ext cx="22971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atm 2°; ocean+ice 1°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13"/>
          <p:cNvSpPr/>
          <p:nvPr/>
        </p:nvSpPr>
        <p:spPr>
          <a:xfrm>
            <a:off x="480960" y="3785040"/>
            <a:ext cx="209304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Only update ocean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14"/>
          <p:cNvSpPr/>
          <p:nvPr/>
        </p:nvSpPr>
        <p:spPr>
          <a:xfrm>
            <a:off x="899640" y="2514600"/>
            <a:ext cx="958680" cy="1268280"/>
          </a:xfrm>
          <a:prstGeom prst="ellipse">
            <a:avLst/>
          </a:prstGeom>
          <a:noFill/>
          <a:ln w="38160">
            <a:solidFill>
              <a:srgbClr val="FF6600"/>
            </a:solidFill>
            <a:custDash>
              <a:ds d="400000" sp="3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8" name="Picture 7"/>
          <p:cNvPicPr/>
          <p:nvPr/>
        </p:nvPicPr>
        <p:blipFill>
          <a:blip r:embed="rId6"/>
          <a:srcRect b="8174"/>
          <a:stretch/>
        </p:blipFill>
        <p:spPr>
          <a:xfrm>
            <a:off x="8030160" y="5216400"/>
            <a:ext cx="935280" cy="1306440"/>
          </a:xfrm>
          <a:prstGeom prst="rect">
            <a:avLst/>
          </a:prstGeom>
          <a:ln>
            <a:noFill/>
          </a:ln>
        </p:spPr>
      </p:pic>
      <p:sp>
        <p:nvSpPr>
          <p:cNvPr id="69" name="CustomShape 15"/>
          <p:cNvSpPr/>
          <p:nvPr/>
        </p:nvSpPr>
        <p:spPr>
          <a:xfrm>
            <a:off x="7893000" y="4583880"/>
            <a:ext cx="103536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EN4 T-S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profiles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16"/>
          <p:cNvSpPr/>
          <p:nvPr/>
        </p:nvSpPr>
        <p:spPr>
          <a:xfrm>
            <a:off x="802080" y="4435560"/>
            <a:ext cx="3544920" cy="1185480"/>
          </a:xfrm>
          <a:prstGeom prst="rect">
            <a:avLst/>
          </a:prstGeom>
          <a:ln w="38160">
            <a:solidFill>
              <a:schemeClr val="accent6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 system :</a:t>
            </a: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SST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V1 system: </a:t>
            </a: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SST+T-S (+SSH?)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V2 system: </a:t>
            </a: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Ice-concentration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V3 system: </a:t>
            </a: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17"/>
          <p:cNvSpPr/>
          <p:nvPr/>
        </p:nvSpPr>
        <p:spPr>
          <a:xfrm>
            <a:off x="7318440" y="4596840"/>
            <a:ext cx="6483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SSH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Picture 26"/>
          <p:cNvPicPr/>
          <p:nvPr/>
        </p:nvPicPr>
        <p:blipFill>
          <a:blip r:embed="rId7"/>
          <a:stretch/>
        </p:blipFill>
        <p:spPr>
          <a:xfrm>
            <a:off x="7437960" y="5373360"/>
            <a:ext cx="519120" cy="519120"/>
          </a:xfrm>
          <a:prstGeom prst="rect">
            <a:avLst/>
          </a:prstGeom>
          <a:ln>
            <a:noFill/>
          </a:ln>
        </p:spPr>
      </p:pic>
      <p:sp>
        <p:nvSpPr>
          <p:cNvPr id="73" name="CustomShape 18"/>
          <p:cNvSpPr/>
          <p:nvPr/>
        </p:nvSpPr>
        <p:spPr>
          <a:xfrm>
            <a:off x="5518440" y="4596840"/>
            <a:ext cx="1793520" cy="1926000"/>
          </a:xfrm>
          <a:prstGeom prst="rect">
            <a:avLst/>
          </a:prstGeom>
          <a:noFill/>
          <a:ln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4" name="CustomShape 19"/>
          <p:cNvSpPr/>
          <p:nvPr/>
        </p:nvSpPr>
        <p:spPr>
          <a:xfrm>
            <a:off x="7973640" y="4596840"/>
            <a:ext cx="991440" cy="1926000"/>
          </a:xfrm>
          <a:prstGeom prst="rect">
            <a:avLst/>
          </a:prstGeom>
          <a:noFill/>
          <a:ln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" name="CustomShape 20"/>
          <p:cNvSpPr/>
          <p:nvPr/>
        </p:nvSpPr>
        <p:spPr>
          <a:xfrm>
            <a:off x="7314480" y="4596840"/>
            <a:ext cx="656640" cy="1926000"/>
          </a:xfrm>
          <a:prstGeom prst="rect">
            <a:avLst/>
          </a:prstGeom>
          <a:noFill/>
          <a:ln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76" name="Picture 1"/>
          <p:cNvPicPr/>
          <p:nvPr/>
        </p:nvPicPr>
        <p:blipFill>
          <a:blip r:embed="rId8"/>
          <a:stretch/>
        </p:blipFill>
        <p:spPr>
          <a:xfrm>
            <a:off x="414000" y="0"/>
            <a:ext cx="1871640" cy="753480"/>
          </a:xfrm>
          <a:prstGeom prst="rect">
            <a:avLst/>
          </a:prstGeom>
          <a:ln>
            <a:noFill/>
          </a:ln>
        </p:spPr>
      </p:pic>
      <p:pic>
        <p:nvPicPr>
          <p:cNvPr id="77" name="Picture 2"/>
          <p:cNvPicPr/>
          <p:nvPr/>
        </p:nvPicPr>
        <p:blipFill>
          <a:blip r:embed="rId9"/>
          <a:stretch/>
        </p:blipFill>
        <p:spPr>
          <a:xfrm>
            <a:off x="2484000" y="72000"/>
            <a:ext cx="1474560" cy="67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80960" y="667800"/>
            <a:ext cx="8381160" cy="5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900" b="1" strike="noStrike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Ec</a:t>
            </a:r>
            <a:r>
              <a:rPr lang="en-GB" sz="2900" b="1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-Earth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Picture 13"/>
          <p:cNvPicPr/>
          <p:nvPr/>
        </p:nvPicPr>
        <p:blipFill>
          <a:blip r:embed="rId3"/>
          <a:srcRect b="16539"/>
          <a:stretch/>
        </p:blipFill>
        <p:spPr>
          <a:xfrm>
            <a:off x="4860000" y="1950840"/>
            <a:ext cx="4177440" cy="1907640"/>
          </a:xfrm>
          <a:prstGeom prst="rect">
            <a:avLst/>
          </a:prstGeom>
          <a:ln>
            <a:noFill/>
          </a:ln>
        </p:spPr>
      </p:pic>
      <p:pic>
        <p:nvPicPr>
          <p:cNvPr id="55" name="Picture 14"/>
          <p:cNvPicPr/>
          <p:nvPr/>
        </p:nvPicPr>
        <p:blipFill>
          <a:blip r:embed="rId4"/>
          <a:srcRect t="10978" b="9717"/>
          <a:stretch/>
        </p:blipFill>
        <p:spPr>
          <a:xfrm>
            <a:off x="5518440" y="5312880"/>
            <a:ext cx="1777320" cy="1008720"/>
          </a:xfrm>
          <a:prstGeom prst="rect">
            <a:avLst/>
          </a:prstGeom>
          <a:ln>
            <a:noFill/>
          </a:ln>
        </p:spPr>
      </p:pic>
      <p:sp>
        <p:nvSpPr>
          <p:cNvPr id="56" name="CustomShape 3"/>
          <p:cNvSpPr/>
          <p:nvPr/>
        </p:nvSpPr>
        <p:spPr>
          <a:xfrm>
            <a:off x="4748280" y="1407600"/>
            <a:ext cx="287172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 assimilation (</a:t>
            </a:r>
            <a:r>
              <a:rPr lang="en-GB" sz="18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EnKF</a:t>
            </a:r>
            <a:r>
              <a:rPr lang="en-GB" sz="1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and nudging)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926280" y="1412640"/>
            <a:ext cx="34797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Earth System model </a:t>
            </a:r>
            <a:r>
              <a:rPr lang="en-GB" sz="1800" b="1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en-GB" b="1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Ec</a:t>
            </a:r>
            <a:r>
              <a:rPr lang="en-GB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-Earth</a:t>
            </a:r>
            <a:r>
              <a:rPr lang="en-GB" sz="1800" b="1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6235200" y="4131720"/>
            <a:ext cx="163764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Observations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5456880" y="4569840"/>
            <a:ext cx="183420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Stochastic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HadISST2+ </a:t>
            </a:r>
            <a:r>
              <a:rPr lang="en-GB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icec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7"/>
          <p:cNvSpPr/>
          <p:nvPr/>
        </p:nvSpPr>
        <p:spPr>
          <a:xfrm>
            <a:off x="3450240" y="2277000"/>
            <a:ext cx="1551240" cy="1077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25</a:t>
            </a:r>
            <a:r>
              <a:rPr lang="en-GB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GB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members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8"/>
          <p:cNvSpPr/>
          <p:nvPr/>
        </p:nvSpPr>
        <p:spPr>
          <a:xfrm>
            <a:off x="467640" y="1335600"/>
            <a:ext cx="4686120" cy="2810880"/>
          </a:xfrm>
          <a:prstGeom prst="rect">
            <a:avLst/>
          </a:prstGeom>
          <a:noFill/>
          <a:ln w="38160">
            <a:solidFill>
              <a:srgbClr val="3366FF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9"/>
          <p:cNvSpPr/>
          <p:nvPr/>
        </p:nvSpPr>
        <p:spPr>
          <a:xfrm>
            <a:off x="4788000" y="1340640"/>
            <a:ext cx="4249440" cy="264168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10"/>
          <p:cNvSpPr/>
          <p:nvPr/>
        </p:nvSpPr>
        <p:spPr>
          <a:xfrm>
            <a:off x="5508000" y="3861000"/>
            <a:ext cx="3457440" cy="2778120"/>
          </a:xfrm>
          <a:prstGeom prst="rect">
            <a:avLst/>
          </a:prstGeom>
          <a:noFill/>
          <a:ln w="3816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11"/>
          <p:cNvSpPr/>
          <p:nvPr/>
        </p:nvSpPr>
        <p:spPr>
          <a:xfrm>
            <a:off x="6876360" y="3504600"/>
            <a:ext cx="285480" cy="3538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solidFill>
              <a:srgbClr val="006E9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12"/>
          <p:cNvSpPr/>
          <p:nvPr/>
        </p:nvSpPr>
        <p:spPr>
          <a:xfrm>
            <a:off x="2535480" y="3676320"/>
            <a:ext cx="22971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atm 2°; ocean+ice 1°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Picture 7"/>
          <p:cNvPicPr/>
          <p:nvPr/>
        </p:nvPicPr>
        <p:blipFill>
          <a:blip r:embed="rId5"/>
          <a:srcRect b="8174"/>
          <a:stretch/>
        </p:blipFill>
        <p:spPr>
          <a:xfrm>
            <a:off x="8030160" y="5216400"/>
            <a:ext cx="935280" cy="1306440"/>
          </a:xfrm>
          <a:prstGeom prst="rect">
            <a:avLst/>
          </a:prstGeom>
          <a:ln>
            <a:noFill/>
          </a:ln>
        </p:spPr>
      </p:pic>
      <p:sp>
        <p:nvSpPr>
          <p:cNvPr id="69" name="CustomShape 15"/>
          <p:cNvSpPr/>
          <p:nvPr/>
        </p:nvSpPr>
        <p:spPr>
          <a:xfrm>
            <a:off x="7893000" y="4583880"/>
            <a:ext cx="103536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EN4 T-S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profiles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16"/>
          <p:cNvSpPr/>
          <p:nvPr/>
        </p:nvSpPr>
        <p:spPr>
          <a:xfrm>
            <a:off x="802080" y="5206680"/>
            <a:ext cx="4455720" cy="414360"/>
          </a:xfrm>
          <a:prstGeom prst="rect">
            <a:avLst/>
          </a:prstGeom>
          <a:ln w="38160">
            <a:solidFill>
              <a:schemeClr val="accent6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/>
          <a:lstStyle/>
          <a:p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V1 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system: </a:t>
            </a:r>
            <a:r>
              <a:rPr lang="en-GB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SST + T/S+ Ice-</a:t>
            </a:r>
            <a:r>
              <a:rPr lang="en-GB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conc</a:t>
            </a:r>
            <a:r>
              <a:rPr lang="en-GB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+ </a:t>
            </a:r>
            <a:r>
              <a:rPr lang="en-GB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atm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18"/>
          <p:cNvSpPr/>
          <p:nvPr/>
        </p:nvSpPr>
        <p:spPr>
          <a:xfrm>
            <a:off x="5518440" y="4596840"/>
            <a:ext cx="1793520" cy="1926000"/>
          </a:xfrm>
          <a:prstGeom prst="rect">
            <a:avLst/>
          </a:prstGeom>
          <a:noFill/>
          <a:ln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4" name="CustomShape 19"/>
          <p:cNvSpPr/>
          <p:nvPr/>
        </p:nvSpPr>
        <p:spPr>
          <a:xfrm>
            <a:off x="7973640" y="4596840"/>
            <a:ext cx="991440" cy="1926000"/>
          </a:xfrm>
          <a:prstGeom prst="rect">
            <a:avLst/>
          </a:prstGeom>
          <a:noFill/>
          <a:ln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" name="CustomShape 20"/>
          <p:cNvSpPr/>
          <p:nvPr/>
        </p:nvSpPr>
        <p:spPr>
          <a:xfrm>
            <a:off x="7314480" y="4596840"/>
            <a:ext cx="656640" cy="1926000"/>
          </a:xfrm>
          <a:prstGeom prst="rect">
            <a:avLst/>
          </a:prstGeom>
          <a:noFill/>
          <a:ln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9" name="Picture 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4" y="1728854"/>
            <a:ext cx="2934653" cy="194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4776"/>
            <a:ext cx="2133600" cy="573024"/>
          </a:xfrm>
          <a:prstGeom prst="rect">
            <a:avLst/>
          </a:prstGeom>
        </p:spPr>
      </p:pic>
      <p:pic>
        <p:nvPicPr>
          <p:cNvPr id="32" name="Picture 26"/>
          <p:cNvPicPr/>
          <p:nvPr/>
        </p:nvPicPr>
        <p:blipFill>
          <a:blip r:embed="rId8"/>
          <a:stretch/>
        </p:blipFill>
        <p:spPr>
          <a:xfrm>
            <a:off x="7437960" y="5373360"/>
            <a:ext cx="519120" cy="519120"/>
          </a:xfrm>
          <a:prstGeom prst="rect">
            <a:avLst/>
          </a:prstGeom>
          <a:ln>
            <a:noFill/>
          </a:ln>
        </p:spPr>
      </p:pic>
      <p:sp>
        <p:nvSpPr>
          <p:cNvPr id="33" name="CustomShape 17"/>
          <p:cNvSpPr/>
          <p:nvPr/>
        </p:nvSpPr>
        <p:spPr>
          <a:xfrm>
            <a:off x="7318440" y="4596840"/>
            <a:ext cx="6483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ESA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"/>
            <a:ext cx="1447800" cy="5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682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0" y="989385"/>
            <a:ext cx="9144000" cy="5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900" dirty="0" smtClean="0"/>
              <a:t>Climate Predictions</a:t>
            </a:r>
            <a:endParaRPr lang="en-US" altLang="en-US" sz="2900" dirty="0"/>
          </a:p>
        </p:txBody>
      </p:sp>
      <p:sp>
        <p:nvSpPr>
          <p:cNvPr id="138257" name="Freeform 17"/>
          <p:cNvSpPr>
            <a:spLocks/>
          </p:cNvSpPr>
          <p:nvPr/>
        </p:nvSpPr>
        <p:spPr bwMode="auto">
          <a:xfrm>
            <a:off x="456480" y="2841419"/>
            <a:ext cx="8426880" cy="3135209"/>
          </a:xfrm>
          <a:custGeom>
            <a:avLst/>
            <a:gdLst>
              <a:gd name="T0" fmla="*/ 0 w 5852"/>
              <a:gd name="T1" fmla="*/ 2177 h 2177"/>
              <a:gd name="T2" fmla="*/ 409 w 5852"/>
              <a:gd name="T3" fmla="*/ 1905 h 2177"/>
              <a:gd name="T4" fmla="*/ 726 w 5852"/>
              <a:gd name="T5" fmla="*/ 1950 h 2177"/>
              <a:gd name="T6" fmla="*/ 1044 w 5852"/>
              <a:gd name="T7" fmla="*/ 1996 h 2177"/>
              <a:gd name="T8" fmla="*/ 1815 w 5852"/>
              <a:gd name="T9" fmla="*/ 1678 h 2177"/>
              <a:gd name="T10" fmla="*/ 2586 w 5852"/>
              <a:gd name="T11" fmla="*/ 1723 h 2177"/>
              <a:gd name="T12" fmla="*/ 3584 w 5852"/>
              <a:gd name="T13" fmla="*/ 907 h 2177"/>
              <a:gd name="T14" fmla="*/ 4210 w 5852"/>
              <a:gd name="T15" fmla="*/ 665 h 2177"/>
              <a:gd name="T16" fmla="*/ 4763 w 5852"/>
              <a:gd name="T17" fmla="*/ 272 h 2177"/>
              <a:gd name="T18" fmla="*/ 5625 w 5852"/>
              <a:gd name="T19" fmla="*/ 181 h 2177"/>
              <a:gd name="T20" fmla="*/ 5852 w 5852"/>
              <a:gd name="T21" fmla="*/ 0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52" h="2177">
                <a:moveTo>
                  <a:pt x="0" y="2177"/>
                </a:moveTo>
                <a:cubicBezTo>
                  <a:pt x="144" y="2060"/>
                  <a:pt x="288" y="1943"/>
                  <a:pt x="409" y="1905"/>
                </a:cubicBezTo>
                <a:cubicBezTo>
                  <a:pt x="530" y="1867"/>
                  <a:pt x="620" y="1935"/>
                  <a:pt x="726" y="1950"/>
                </a:cubicBezTo>
                <a:cubicBezTo>
                  <a:pt x="832" y="1965"/>
                  <a:pt x="863" y="2041"/>
                  <a:pt x="1044" y="1996"/>
                </a:cubicBezTo>
                <a:cubicBezTo>
                  <a:pt x="1225" y="1951"/>
                  <a:pt x="1558" y="1724"/>
                  <a:pt x="1815" y="1678"/>
                </a:cubicBezTo>
                <a:cubicBezTo>
                  <a:pt x="2072" y="1632"/>
                  <a:pt x="2291" y="1851"/>
                  <a:pt x="2586" y="1723"/>
                </a:cubicBezTo>
                <a:cubicBezTo>
                  <a:pt x="2881" y="1595"/>
                  <a:pt x="3313" y="1083"/>
                  <a:pt x="3584" y="907"/>
                </a:cubicBezTo>
                <a:cubicBezTo>
                  <a:pt x="3855" y="731"/>
                  <a:pt x="4014" y="771"/>
                  <a:pt x="4210" y="665"/>
                </a:cubicBezTo>
                <a:cubicBezTo>
                  <a:pt x="4406" y="559"/>
                  <a:pt x="4527" y="353"/>
                  <a:pt x="4763" y="272"/>
                </a:cubicBezTo>
                <a:cubicBezTo>
                  <a:pt x="4999" y="191"/>
                  <a:pt x="5444" y="226"/>
                  <a:pt x="5625" y="181"/>
                </a:cubicBezTo>
                <a:cubicBezTo>
                  <a:pt x="5806" y="136"/>
                  <a:pt x="5814" y="30"/>
                  <a:pt x="5852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8258" name="Freeform 18"/>
          <p:cNvSpPr>
            <a:spLocks/>
          </p:cNvSpPr>
          <p:nvPr/>
        </p:nvSpPr>
        <p:spPr bwMode="auto">
          <a:xfrm>
            <a:off x="456481" y="5175903"/>
            <a:ext cx="2098080" cy="800724"/>
          </a:xfrm>
          <a:custGeom>
            <a:avLst/>
            <a:gdLst>
              <a:gd name="T0" fmla="*/ 0 w 1457"/>
              <a:gd name="T1" fmla="*/ 556 h 556"/>
              <a:gd name="T2" fmla="*/ 227 w 1457"/>
              <a:gd name="T3" fmla="*/ 239 h 556"/>
              <a:gd name="T4" fmla="*/ 454 w 1457"/>
              <a:gd name="T5" fmla="*/ 102 h 556"/>
              <a:gd name="T6" fmla="*/ 1065 w 1457"/>
              <a:gd name="T7" fmla="*/ 92 h 556"/>
              <a:gd name="T8" fmla="*/ 1457 w 1457"/>
              <a:gd name="T9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7" h="556">
                <a:moveTo>
                  <a:pt x="0" y="556"/>
                </a:moveTo>
                <a:cubicBezTo>
                  <a:pt x="75" y="435"/>
                  <a:pt x="151" y="315"/>
                  <a:pt x="227" y="239"/>
                </a:cubicBezTo>
                <a:cubicBezTo>
                  <a:pt x="303" y="163"/>
                  <a:pt x="315" y="126"/>
                  <a:pt x="454" y="102"/>
                </a:cubicBezTo>
                <a:cubicBezTo>
                  <a:pt x="593" y="78"/>
                  <a:pt x="898" y="109"/>
                  <a:pt x="1065" y="92"/>
                </a:cubicBezTo>
                <a:cubicBezTo>
                  <a:pt x="1232" y="75"/>
                  <a:pt x="1375" y="19"/>
                  <a:pt x="1457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8260" name="Freeform 20"/>
          <p:cNvSpPr>
            <a:spLocks/>
          </p:cNvSpPr>
          <p:nvPr/>
        </p:nvSpPr>
        <p:spPr bwMode="auto">
          <a:xfrm>
            <a:off x="456481" y="5723161"/>
            <a:ext cx="2098080" cy="253467"/>
          </a:xfrm>
          <a:custGeom>
            <a:avLst/>
            <a:gdLst>
              <a:gd name="T0" fmla="*/ 0 w 1457"/>
              <a:gd name="T1" fmla="*/ 176 h 176"/>
              <a:gd name="T2" fmla="*/ 182 w 1457"/>
              <a:gd name="T3" fmla="*/ 131 h 176"/>
              <a:gd name="T4" fmla="*/ 545 w 1457"/>
              <a:gd name="T5" fmla="*/ 131 h 176"/>
              <a:gd name="T6" fmla="*/ 1135 w 1457"/>
              <a:gd name="T7" fmla="*/ 35 h 176"/>
              <a:gd name="T8" fmla="*/ 1457 w 1457"/>
              <a:gd name="T9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7" h="176">
                <a:moveTo>
                  <a:pt x="0" y="176"/>
                </a:moveTo>
                <a:cubicBezTo>
                  <a:pt x="45" y="157"/>
                  <a:pt x="91" y="138"/>
                  <a:pt x="182" y="131"/>
                </a:cubicBezTo>
                <a:cubicBezTo>
                  <a:pt x="273" y="124"/>
                  <a:pt x="386" y="147"/>
                  <a:pt x="545" y="131"/>
                </a:cubicBezTo>
                <a:cubicBezTo>
                  <a:pt x="704" y="115"/>
                  <a:pt x="983" y="57"/>
                  <a:pt x="1135" y="35"/>
                </a:cubicBezTo>
                <a:cubicBezTo>
                  <a:pt x="1287" y="13"/>
                  <a:pt x="1390" y="7"/>
                  <a:pt x="1457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8261" name="Freeform 21"/>
          <p:cNvSpPr>
            <a:spLocks/>
          </p:cNvSpPr>
          <p:nvPr/>
        </p:nvSpPr>
        <p:spPr bwMode="auto">
          <a:xfrm>
            <a:off x="456481" y="4959881"/>
            <a:ext cx="2082240" cy="1016747"/>
          </a:xfrm>
          <a:custGeom>
            <a:avLst/>
            <a:gdLst>
              <a:gd name="T0" fmla="*/ 0 w 1446"/>
              <a:gd name="T1" fmla="*/ 706 h 706"/>
              <a:gd name="T2" fmla="*/ 408 w 1446"/>
              <a:gd name="T3" fmla="*/ 570 h 706"/>
              <a:gd name="T4" fmla="*/ 950 w 1446"/>
              <a:gd name="T5" fmla="*/ 392 h 706"/>
              <a:gd name="T6" fmla="*/ 1446 w 1446"/>
              <a:gd name="T7" fmla="*/ 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6" h="706">
                <a:moveTo>
                  <a:pt x="0" y="706"/>
                </a:moveTo>
                <a:cubicBezTo>
                  <a:pt x="128" y="664"/>
                  <a:pt x="250" y="622"/>
                  <a:pt x="408" y="570"/>
                </a:cubicBezTo>
                <a:cubicBezTo>
                  <a:pt x="566" y="518"/>
                  <a:pt x="777" y="487"/>
                  <a:pt x="950" y="392"/>
                </a:cubicBezTo>
                <a:cubicBezTo>
                  <a:pt x="1123" y="297"/>
                  <a:pt x="1343" y="82"/>
                  <a:pt x="1446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3461760" y="6303543"/>
            <a:ext cx="176400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Observations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8263" name="Line 23"/>
          <p:cNvSpPr>
            <a:spLocks noChangeShapeType="1"/>
          </p:cNvSpPr>
          <p:nvPr/>
        </p:nvSpPr>
        <p:spPr bwMode="auto">
          <a:xfrm flipH="1" flipV="1">
            <a:off x="3984480" y="5520100"/>
            <a:ext cx="391680" cy="7834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-64800" y="3937374"/>
            <a:ext cx="1697760" cy="11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10-member </a:t>
            </a: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prediction started 1 </a:t>
            </a: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May 1993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131041" y="6417314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</a:rPr>
              <a:t>1993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38271" name="Freeform 31"/>
          <p:cNvSpPr>
            <a:spLocks/>
          </p:cNvSpPr>
          <p:nvPr/>
        </p:nvSpPr>
        <p:spPr bwMode="auto">
          <a:xfrm>
            <a:off x="456481" y="5060691"/>
            <a:ext cx="2082240" cy="915936"/>
          </a:xfrm>
          <a:custGeom>
            <a:avLst/>
            <a:gdLst>
              <a:gd name="T0" fmla="*/ 0 w 1446"/>
              <a:gd name="T1" fmla="*/ 636 h 636"/>
              <a:gd name="T2" fmla="*/ 432 w 1446"/>
              <a:gd name="T3" fmla="*/ 426 h 636"/>
              <a:gd name="T4" fmla="*/ 697 w 1446"/>
              <a:gd name="T5" fmla="*/ 69 h 636"/>
              <a:gd name="T6" fmla="*/ 1111 w 1446"/>
              <a:gd name="T7" fmla="*/ 103 h 636"/>
              <a:gd name="T8" fmla="*/ 1446 w 144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6" h="636">
                <a:moveTo>
                  <a:pt x="0" y="636"/>
                </a:moveTo>
                <a:cubicBezTo>
                  <a:pt x="72" y="601"/>
                  <a:pt x="316" y="520"/>
                  <a:pt x="432" y="426"/>
                </a:cubicBezTo>
                <a:cubicBezTo>
                  <a:pt x="548" y="332"/>
                  <a:pt x="584" y="123"/>
                  <a:pt x="697" y="69"/>
                </a:cubicBezTo>
                <a:cubicBezTo>
                  <a:pt x="810" y="15"/>
                  <a:pt x="986" y="114"/>
                  <a:pt x="1111" y="103"/>
                </a:cubicBezTo>
                <a:cubicBezTo>
                  <a:pt x="1236" y="92"/>
                  <a:pt x="1376" y="21"/>
                  <a:pt x="1446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8272" name="Freeform 32"/>
          <p:cNvSpPr>
            <a:spLocks/>
          </p:cNvSpPr>
          <p:nvPr/>
        </p:nvSpPr>
        <p:spPr bwMode="auto">
          <a:xfrm>
            <a:off x="456481" y="5308398"/>
            <a:ext cx="2082240" cy="684072"/>
          </a:xfrm>
          <a:custGeom>
            <a:avLst/>
            <a:gdLst>
              <a:gd name="T0" fmla="*/ 0 w 1446"/>
              <a:gd name="T1" fmla="*/ 466 h 475"/>
              <a:gd name="T2" fmla="*/ 512 w 1446"/>
              <a:gd name="T3" fmla="*/ 438 h 475"/>
              <a:gd name="T4" fmla="*/ 1008 w 1446"/>
              <a:gd name="T5" fmla="*/ 242 h 475"/>
              <a:gd name="T6" fmla="*/ 1446 w 1446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6" h="475">
                <a:moveTo>
                  <a:pt x="0" y="466"/>
                </a:moveTo>
                <a:cubicBezTo>
                  <a:pt x="85" y="461"/>
                  <a:pt x="344" y="475"/>
                  <a:pt x="512" y="438"/>
                </a:cubicBezTo>
                <a:cubicBezTo>
                  <a:pt x="680" y="401"/>
                  <a:pt x="852" y="315"/>
                  <a:pt x="1008" y="242"/>
                </a:cubicBezTo>
                <a:cubicBezTo>
                  <a:pt x="1164" y="169"/>
                  <a:pt x="1355" y="50"/>
                  <a:pt x="1446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8274" name="Text Box 34"/>
          <p:cNvSpPr txBox="1">
            <a:spLocks noChangeArrowheads="1"/>
          </p:cNvSpPr>
          <p:nvPr/>
        </p:nvSpPr>
        <p:spPr bwMode="auto">
          <a:xfrm>
            <a:off x="131041" y="1795870"/>
            <a:ext cx="3526560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200" i="1" u="sng"/>
              <a:t>Experimental setup</a:t>
            </a:r>
            <a:endParaRPr lang="en-US" altLang="en-US" sz="2200" i="1" u="sng"/>
          </a:p>
        </p:txBody>
      </p:sp>
      <p:sp>
        <p:nvSpPr>
          <p:cNvPr id="138284" name="Text Box 44"/>
          <p:cNvSpPr txBox="1">
            <a:spLocks noChangeArrowheads="1"/>
          </p:cNvSpPr>
          <p:nvPr/>
        </p:nvSpPr>
        <p:spPr bwMode="auto">
          <a:xfrm>
            <a:off x="8426880" y="6368349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</a:rPr>
              <a:t>2017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38285" name="Text Box 45"/>
          <p:cNvSpPr txBox="1">
            <a:spLocks noChangeArrowheads="1"/>
          </p:cNvSpPr>
          <p:nvPr/>
        </p:nvSpPr>
        <p:spPr bwMode="auto">
          <a:xfrm>
            <a:off x="5944320" y="6368349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/>
              <a:t>2005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1"/>
          <p:cNvPicPr/>
          <p:nvPr/>
        </p:nvPicPr>
        <p:blipFill>
          <a:blip r:embed="rId2"/>
          <a:stretch/>
        </p:blipFill>
        <p:spPr>
          <a:xfrm>
            <a:off x="414000" y="0"/>
            <a:ext cx="1871640" cy="753480"/>
          </a:xfrm>
          <a:prstGeom prst="rect">
            <a:avLst/>
          </a:prstGeom>
          <a:ln>
            <a:noFill/>
          </a:ln>
        </p:spPr>
      </p:pic>
      <p:pic>
        <p:nvPicPr>
          <p:cNvPr id="19" name="Picture 2"/>
          <p:cNvPicPr/>
          <p:nvPr/>
        </p:nvPicPr>
        <p:blipFill>
          <a:blip r:embed="rId3"/>
          <a:stretch/>
        </p:blipFill>
        <p:spPr>
          <a:xfrm>
            <a:off x="2484000" y="72000"/>
            <a:ext cx="1474560" cy="673560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2732"/>
            <a:ext cx="1447800" cy="5815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2732"/>
            <a:ext cx="2133600" cy="5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Freeform 5"/>
          <p:cNvSpPr>
            <a:spLocks/>
          </p:cNvSpPr>
          <p:nvPr/>
        </p:nvSpPr>
        <p:spPr bwMode="auto">
          <a:xfrm>
            <a:off x="456480" y="2841419"/>
            <a:ext cx="8426880" cy="3135209"/>
          </a:xfrm>
          <a:custGeom>
            <a:avLst/>
            <a:gdLst>
              <a:gd name="T0" fmla="*/ 0 w 5852"/>
              <a:gd name="T1" fmla="*/ 2177 h 2177"/>
              <a:gd name="T2" fmla="*/ 409 w 5852"/>
              <a:gd name="T3" fmla="*/ 1905 h 2177"/>
              <a:gd name="T4" fmla="*/ 726 w 5852"/>
              <a:gd name="T5" fmla="*/ 1950 h 2177"/>
              <a:gd name="T6" fmla="*/ 1044 w 5852"/>
              <a:gd name="T7" fmla="*/ 1996 h 2177"/>
              <a:gd name="T8" fmla="*/ 1815 w 5852"/>
              <a:gd name="T9" fmla="*/ 1678 h 2177"/>
              <a:gd name="T10" fmla="*/ 2586 w 5852"/>
              <a:gd name="T11" fmla="*/ 1723 h 2177"/>
              <a:gd name="T12" fmla="*/ 3584 w 5852"/>
              <a:gd name="T13" fmla="*/ 907 h 2177"/>
              <a:gd name="T14" fmla="*/ 4210 w 5852"/>
              <a:gd name="T15" fmla="*/ 665 h 2177"/>
              <a:gd name="T16" fmla="*/ 4763 w 5852"/>
              <a:gd name="T17" fmla="*/ 272 h 2177"/>
              <a:gd name="T18" fmla="*/ 5625 w 5852"/>
              <a:gd name="T19" fmla="*/ 181 h 2177"/>
              <a:gd name="T20" fmla="*/ 5852 w 5852"/>
              <a:gd name="T21" fmla="*/ 0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52" h="2177">
                <a:moveTo>
                  <a:pt x="0" y="2177"/>
                </a:moveTo>
                <a:cubicBezTo>
                  <a:pt x="144" y="2060"/>
                  <a:pt x="288" y="1943"/>
                  <a:pt x="409" y="1905"/>
                </a:cubicBezTo>
                <a:cubicBezTo>
                  <a:pt x="530" y="1867"/>
                  <a:pt x="620" y="1935"/>
                  <a:pt x="726" y="1950"/>
                </a:cubicBezTo>
                <a:cubicBezTo>
                  <a:pt x="832" y="1965"/>
                  <a:pt x="863" y="2041"/>
                  <a:pt x="1044" y="1996"/>
                </a:cubicBezTo>
                <a:cubicBezTo>
                  <a:pt x="1225" y="1951"/>
                  <a:pt x="1558" y="1724"/>
                  <a:pt x="1815" y="1678"/>
                </a:cubicBezTo>
                <a:cubicBezTo>
                  <a:pt x="2072" y="1632"/>
                  <a:pt x="2291" y="1851"/>
                  <a:pt x="2586" y="1723"/>
                </a:cubicBezTo>
                <a:cubicBezTo>
                  <a:pt x="2881" y="1595"/>
                  <a:pt x="3313" y="1083"/>
                  <a:pt x="3584" y="907"/>
                </a:cubicBezTo>
                <a:cubicBezTo>
                  <a:pt x="3855" y="731"/>
                  <a:pt x="4014" y="771"/>
                  <a:pt x="4210" y="665"/>
                </a:cubicBezTo>
                <a:cubicBezTo>
                  <a:pt x="4406" y="559"/>
                  <a:pt x="4527" y="353"/>
                  <a:pt x="4763" y="272"/>
                </a:cubicBezTo>
                <a:cubicBezTo>
                  <a:pt x="4999" y="191"/>
                  <a:pt x="5444" y="226"/>
                  <a:pt x="5625" y="181"/>
                </a:cubicBezTo>
                <a:cubicBezTo>
                  <a:pt x="5806" y="136"/>
                  <a:pt x="5814" y="30"/>
                  <a:pt x="5852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9270" name="Freeform 6"/>
          <p:cNvSpPr>
            <a:spLocks/>
          </p:cNvSpPr>
          <p:nvPr/>
        </p:nvSpPr>
        <p:spPr bwMode="auto">
          <a:xfrm>
            <a:off x="456481" y="5175903"/>
            <a:ext cx="2098080" cy="800724"/>
          </a:xfrm>
          <a:custGeom>
            <a:avLst/>
            <a:gdLst>
              <a:gd name="T0" fmla="*/ 0 w 1457"/>
              <a:gd name="T1" fmla="*/ 556 h 556"/>
              <a:gd name="T2" fmla="*/ 227 w 1457"/>
              <a:gd name="T3" fmla="*/ 239 h 556"/>
              <a:gd name="T4" fmla="*/ 454 w 1457"/>
              <a:gd name="T5" fmla="*/ 102 h 556"/>
              <a:gd name="T6" fmla="*/ 1065 w 1457"/>
              <a:gd name="T7" fmla="*/ 92 h 556"/>
              <a:gd name="T8" fmla="*/ 1457 w 1457"/>
              <a:gd name="T9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7" h="556">
                <a:moveTo>
                  <a:pt x="0" y="556"/>
                </a:moveTo>
                <a:cubicBezTo>
                  <a:pt x="75" y="435"/>
                  <a:pt x="151" y="315"/>
                  <a:pt x="227" y="239"/>
                </a:cubicBezTo>
                <a:cubicBezTo>
                  <a:pt x="303" y="163"/>
                  <a:pt x="315" y="126"/>
                  <a:pt x="454" y="102"/>
                </a:cubicBezTo>
                <a:cubicBezTo>
                  <a:pt x="593" y="78"/>
                  <a:pt x="898" y="109"/>
                  <a:pt x="1065" y="92"/>
                </a:cubicBezTo>
                <a:cubicBezTo>
                  <a:pt x="1232" y="75"/>
                  <a:pt x="1375" y="19"/>
                  <a:pt x="1457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9271" name="Freeform 7"/>
          <p:cNvSpPr>
            <a:spLocks/>
          </p:cNvSpPr>
          <p:nvPr/>
        </p:nvSpPr>
        <p:spPr bwMode="auto">
          <a:xfrm>
            <a:off x="456481" y="5723161"/>
            <a:ext cx="2098080" cy="253467"/>
          </a:xfrm>
          <a:custGeom>
            <a:avLst/>
            <a:gdLst>
              <a:gd name="T0" fmla="*/ 0 w 1457"/>
              <a:gd name="T1" fmla="*/ 176 h 176"/>
              <a:gd name="T2" fmla="*/ 182 w 1457"/>
              <a:gd name="T3" fmla="*/ 131 h 176"/>
              <a:gd name="T4" fmla="*/ 545 w 1457"/>
              <a:gd name="T5" fmla="*/ 131 h 176"/>
              <a:gd name="T6" fmla="*/ 1135 w 1457"/>
              <a:gd name="T7" fmla="*/ 35 h 176"/>
              <a:gd name="T8" fmla="*/ 1457 w 1457"/>
              <a:gd name="T9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7" h="176">
                <a:moveTo>
                  <a:pt x="0" y="176"/>
                </a:moveTo>
                <a:cubicBezTo>
                  <a:pt x="45" y="157"/>
                  <a:pt x="91" y="138"/>
                  <a:pt x="182" y="131"/>
                </a:cubicBezTo>
                <a:cubicBezTo>
                  <a:pt x="273" y="124"/>
                  <a:pt x="386" y="147"/>
                  <a:pt x="545" y="131"/>
                </a:cubicBezTo>
                <a:cubicBezTo>
                  <a:pt x="704" y="115"/>
                  <a:pt x="983" y="57"/>
                  <a:pt x="1135" y="35"/>
                </a:cubicBezTo>
                <a:cubicBezTo>
                  <a:pt x="1287" y="13"/>
                  <a:pt x="1390" y="7"/>
                  <a:pt x="1457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9272" name="Freeform 8"/>
          <p:cNvSpPr>
            <a:spLocks/>
          </p:cNvSpPr>
          <p:nvPr/>
        </p:nvSpPr>
        <p:spPr bwMode="auto">
          <a:xfrm>
            <a:off x="456481" y="4959881"/>
            <a:ext cx="2082240" cy="1016747"/>
          </a:xfrm>
          <a:custGeom>
            <a:avLst/>
            <a:gdLst>
              <a:gd name="T0" fmla="*/ 0 w 1446"/>
              <a:gd name="T1" fmla="*/ 706 h 706"/>
              <a:gd name="T2" fmla="*/ 408 w 1446"/>
              <a:gd name="T3" fmla="*/ 570 h 706"/>
              <a:gd name="T4" fmla="*/ 950 w 1446"/>
              <a:gd name="T5" fmla="*/ 392 h 706"/>
              <a:gd name="T6" fmla="*/ 1446 w 1446"/>
              <a:gd name="T7" fmla="*/ 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6" h="706">
                <a:moveTo>
                  <a:pt x="0" y="706"/>
                </a:moveTo>
                <a:cubicBezTo>
                  <a:pt x="128" y="664"/>
                  <a:pt x="250" y="622"/>
                  <a:pt x="408" y="570"/>
                </a:cubicBezTo>
                <a:cubicBezTo>
                  <a:pt x="566" y="518"/>
                  <a:pt x="777" y="487"/>
                  <a:pt x="950" y="392"/>
                </a:cubicBezTo>
                <a:cubicBezTo>
                  <a:pt x="1123" y="297"/>
                  <a:pt x="1343" y="82"/>
                  <a:pt x="1446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461760" y="6303543"/>
            <a:ext cx="176400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Observations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9274" name="Line 10"/>
          <p:cNvSpPr>
            <a:spLocks noChangeShapeType="1"/>
          </p:cNvSpPr>
          <p:nvPr/>
        </p:nvSpPr>
        <p:spPr bwMode="auto">
          <a:xfrm flipH="1" flipV="1">
            <a:off x="3984480" y="5520100"/>
            <a:ext cx="391680" cy="7834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-64800" y="3937374"/>
            <a:ext cx="1697760" cy="11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10-member </a:t>
            </a: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prediction started 1 </a:t>
            </a: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May 1993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131041" y="6417314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</a:rPr>
              <a:t>1993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39277" name="Freeform 13"/>
          <p:cNvSpPr>
            <a:spLocks/>
          </p:cNvSpPr>
          <p:nvPr/>
        </p:nvSpPr>
        <p:spPr bwMode="auto">
          <a:xfrm>
            <a:off x="783360" y="4539357"/>
            <a:ext cx="2090880" cy="1176604"/>
          </a:xfrm>
          <a:custGeom>
            <a:avLst/>
            <a:gdLst>
              <a:gd name="T0" fmla="*/ 0 w 1452"/>
              <a:gd name="T1" fmla="*/ 817 h 817"/>
              <a:gd name="T2" fmla="*/ 272 w 1452"/>
              <a:gd name="T3" fmla="*/ 408 h 817"/>
              <a:gd name="T4" fmla="*/ 907 w 1452"/>
              <a:gd name="T5" fmla="*/ 136 h 817"/>
              <a:gd name="T6" fmla="*/ 1452 w 1452"/>
              <a:gd name="T7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2" h="817">
                <a:moveTo>
                  <a:pt x="0" y="817"/>
                </a:moveTo>
                <a:cubicBezTo>
                  <a:pt x="60" y="669"/>
                  <a:pt x="121" y="521"/>
                  <a:pt x="272" y="408"/>
                </a:cubicBezTo>
                <a:cubicBezTo>
                  <a:pt x="423" y="295"/>
                  <a:pt x="710" y="204"/>
                  <a:pt x="907" y="136"/>
                </a:cubicBezTo>
                <a:cubicBezTo>
                  <a:pt x="1104" y="68"/>
                  <a:pt x="1354" y="23"/>
                  <a:pt x="1452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9278" name="Freeform 14"/>
          <p:cNvSpPr>
            <a:spLocks/>
          </p:cNvSpPr>
          <p:nvPr/>
        </p:nvSpPr>
        <p:spPr bwMode="auto">
          <a:xfrm>
            <a:off x="783360" y="4789943"/>
            <a:ext cx="2090880" cy="926018"/>
          </a:xfrm>
          <a:custGeom>
            <a:avLst/>
            <a:gdLst>
              <a:gd name="T0" fmla="*/ 0 w 1452"/>
              <a:gd name="T1" fmla="*/ 643 h 643"/>
              <a:gd name="T2" fmla="*/ 998 w 1452"/>
              <a:gd name="T3" fmla="*/ 98 h 643"/>
              <a:gd name="T4" fmla="*/ 1452 w 1452"/>
              <a:gd name="T5" fmla="*/ 53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2" h="643">
                <a:moveTo>
                  <a:pt x="0" y="643"/>
                </a:moveTo>
                <a:cubicBezTo>
                  <a:pt x="378" y="419"/>
                  <a:pt x="756" y="196"/>
                  <a:pt x="998" y="98"/>
                </a:cubicBezTo>
                <a:cubicBezTo>
                  <a:pt x="1240" y="0"/>
                  <a:pt x="1377" y="68"/>
                  <a:pt x="1452" y="53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9279" name="Freeform 15"/>
          <p:cNvSpPr>
            <a:spLocks/>
          </p:cNvSpPr>
          <p:nvPr/>
        </p:nvSpPr>
        <p:spPr bwMode="auto">
          <a:xfrm>
            <a:off x="783360" y="5389046"/>
            <a:ext cx="2090880" cy="521335"/>
          </a:xfrm>
          <a:custGeom>
            <a:avLst/>
            <a:gdLst>
              <a:gd name="T0" fmla="*/ 0 w 1452"/>
              <a:gd name="T1" fmla="*/ 227 h 362"/>
              <a:gd name="T2" fmla="*/ 681 w 1452"/>
              <a:gd name="T3" fmla="*/ 272 h 362"/>
              <a:gd name="T4" fmla="*/ 1180 w 1452"/>
              <a:gd name="T5" fmla="*/ 317 h 362"/>
              <a:gd name="T6" fmla="*/ 1452 w 1452"/>
              <a:gd name="T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2" h="362">
                <a:moveTo>
                  <a:pt x="0" y="227"/>
                </a:moveTo>
                <a:cubicBezTo>
                  <a:pt x="242" y="242"/>
                  <a:pt x="484" y="257"/>
                  <a:pt x="681" y="272"/>
                </a:cubicBezTo>
                <a:cubicBezTo>
                  <a:pt x="878" y="287"/>
                  <a:pt x="1052" y="362"/>
                  <a:pt x="1180" y="317"/>
                </a:cubicBezTo>
                <a:cubicBezTo>
                  <a:pt x="1308" y="272"/>
                  <a:pt x="1407" y="53"/>
                  <a:pt x="1452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391680" y="6172488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</a:rPr>
              <a:t>1994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456480" y="2775172"/>
            <a:ext cx="1697760" cy="11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 smtClean="0">
                <a:solidFill>
                  <a:srgbClr val="CC0000"/>
                </a:solidFill>
              </a:rPr>
              <a:t>10-member </a:t>
            </a:r>
            <a:r>
              <a:rPr lang="en-GB" altLang="en-US" dirty="0">
                <a:solidFill>
                  <a:srgbClr val="CC0000"/>
                </a:solidFill>
              </a:rPr>
              <a:t>prediction started 1 </a:t>
            </a:r>
            <a:r>
              <a:rPr lang="en-GB" altLang="en-US" dirty="0" smtClean="0">
                <a:solidFill>
                  <a:srgbClr val="CC0000"/>
                </a:solidFill>
              </a:rPr>
              <a:t>May 1994</a:t>
            </a:r>
            <a:endParaRPr lang="en-US" altLang="en-US" dirty="0">
              <a:solidFill>
                <a:srgbClr val="CC0000"/>
              </a:solidFill>
            </a:endParaRPr>
          </a:p>
        </p:txBody>
      </p:sp>
      <p:sp>
        <p:nvSpPr>
          <p:cNvPr id="139282" name="Freeform 18"/>
          <p:cNvSpPr>
            <a:spLocks/>
          </p:cNvSpPr>
          <p:nvPr/>
        </p:nvSpPr>
        <p:spPr bwMode="auto">
          <a:xfrm>
            <a:off x="456481" y="5060691"/>
            <a:ext cx="2082240" cy="915936"/>
          </a:xfrm>
          <a:custGeom>
            <a:avLst/>
            <a:gdLst>
              <a:gd name="T0" fmla="*/ 0 w 1446"/>
              <a:gd name="T1" fmla="*/ 636 h 636"/>
              <a:gd name="T2" fmla="*/ 432 w 1446"/>
              <a:gd name="T3" fmla="*/ 426 h 636"/>
              <a:gd name="T4" fmla="*/ 697 w 1446"/>
              <a:gd name="T5" fmla="*/ 69 h 636"/>
              <a:gd name="T6" fmla="*/ 1111 w 1446"/>
              <a:gd name="T7" fmla="*/ 103 h 636"/>
              <a:gd name="T8" fmla="*/ 1446 w 144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6" h="636">
                <a:moveTo>
                  <a:pt x="0" y="636"/>
                </a:moveTo>
                <a:cubicBezTo>
                  <a:pt x="72" y="601"/>
                  <a:pt x="316" y="520"/>
                  <a:pt x="432" y="426"/>
                </a:cubicBezTo>
                <a:cubicBezTo>
                  <a:pt x="548" y="332"/>
                  <a:pt x="584" y="123"/>
                  <a:pt x="697" y="69"/>
                </a:cubicBezTo>
                <a:cubicBezTo>
                  <a:pt x="810" y="15"/>
                  <a:pt x="986" y="114"/>
                  <a:pt x="1111" y="103"/>
                </a:cubicBezTo>
                <a:cubicBezTo>
                  <a:pt x="1236" y="92"/>
                  <a:pt x="1376" y="21"/>
                  <a:pt x="1446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9283" name="Freeform 19"/>
          <p:cNvSpPr>
            <a:spLocks/>
          </p:cNvSpPr>
          <p:nvPr/>
        </p:nvSpPr>
        <p:spPr bwMode="auto">
          <a:xfrm>
            <a:off x="456481" y="5308398"/>
            <a:ext cx="2082240" cy="684072"/>
          </a:xfrm>
          <a:custGeom>
            <a:avLst/>
            <a:gdLst>
              <a:gd name="T0" fmla="*/ 0 w 1446"/>
              <a:gd name="T1" fmla="*/ 466 h 475"/>
              <a:gd name="T2" fmla="*/ 512 w 1446"/>
              <a:gd name="T3" fmla="*/ 438 h 475"/>
              <a:gd name="T4" fmla="*/ 1008 w 1446"/>
              <a:gd name="T5" fmla="*/ 242 h 475"/>
              <a:gd name="T6" fmla="*/ 1446 w 1446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6" h="475">
                <a:moveTo>
                  <a:pt x="0" y="466"/>
                </a:moveTo>
                <a:cubicBezTo>
                  <a:pt x="85" y="461"/>
                  <a:pt x="344" y="475"/>
                  <a:pt x="512" y="438"/>
                </a:cubicBezTo>
                <a:cubicBezTo>
                  <a:pt x="680" y="401"/>
                  <a:pt x="852" y="315"/>
                  <a:pt x="1008" y="242"/>
                </a:cubicBezTo>
                <a:cubicBezTo>
                  <a:pt x="1164" y="169"/>
                  <a:pt x="1355" y="50"/>
                  <a:pt x="1446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9284" name="Freeform 20"/>
          <p:cNvSpPr>
            <a:spLocks/>
          </p:cNvSpPr>
          <p:nvPr/>
        </p:nvSpPr>
        <p:spPr bwMode="auto">
          <a:xfrm>
            <a:off x="783360" y="4679052"/>
            <a:ext cx="2053440" cy="1036909"/>
          </a:xfrm>
          <a:custGeom>
            <a:avLst/>
            <a:gdLst>
              <a:gd name="T0" fmla="*/ 0 w 1426"/>
              <a:gd name="T1" fmla="*/ 720 h 720"/>
              <a:gd name="T2" fmla="*/ 596 w 1426"/>
              <a:gd name="T3" fmla="*/ 507 h 720"/>
              <a:gd name="T4" fmla="*/ 988 w 1426"/>
              <a:gd name="T5" fmla="*/ 219 h 720"/>
              <a:gd name="T6" fmla="*/ 1426 w 1426"/>
              <a:gd name="T7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6" h="720">
                <a:moveTo>
                  <a:pt x="0" y="720"/>
                </a:moveTo>
                <a:cubicBezTo>
                  <a:pt x="99" y="684"/>
                  <a:pt x="432" y="590"/>
                  <a:pt x="596" y="507"/>
                </a:cubicBezTo>
                <a:cubicBezTo>
                  <a:pt x="760" y="424"/>
                  <a:pt x="850" y="303"/>
                  <a:pt x="988" y="219"/>
                </a:cubicBezTo>
                <a:cubicBezTo>
                  <a:pt x="1126" y="135"/>
                  <a:pt x="1335" y="46"/>
                  <a:pt x="1426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131041" y="1795870"/>
            <a:ext cx="3526560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200" i="1" u="sng"/>
              <a:t>Experimental setup</a:t>
            </a:r>
            <a:endParaRPr lang="en-US" altLang="en-US" sz="2200" i="1" u="sng"/>
          </a:p>
        </p:txBody>
      </p:sp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8426880" y="6368349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</a:rPr>
              <a:t>2017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39294" name="Text Box 30"/>
          <p:cNvSpPr txBox="1">
            <a:spLocks noChangeArrowheads="1"/>
          </p:cNvSpPr>
          <p:nvPr/>
        </p:nvSpPr>
        <p:spPr bwMode="auto">
          <a:xfrm>
            <a:off x="5944320" y="6368349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/>
              <a:t>2005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39295" name="Freeform 31"/>
          <p:cNvSpPr>
            <a:spLocks/>
          </p:cNvSpPr>
          <p:nvPr/>
        </p:nvSpPr>
        <p:spPr bwMode="auto">
          <a:xfrm>
            <a:off x="783360" y="5062132"/>
            <a:ext cx="2090880" cy="653829"/>
          </a:xfrm>
          <a:custGeom>
            <a:avLst/>
            <a:gdLst>
              <a:gd name="T0" fmla="*/ 0 w 1452"/>
              <a:gd name="T1" fmla="*/ 454 h 454"/>
              <a:gd name="T2" fmla="*/ 454 w 1452"/>
              <a:gd name="T3" fmla="*/ 363 h 454"/>
              <a:gd name="T4" fmla="*/ 907 w 1452"/>
              <a:gd name="T5" fmla="*/ 363 h 454"/>
              <a:gd name="T6" fmla="*/ 1225 w 1452"/>
              <a:gd name="T7" fmla="*/ 272 h 454"/>
              <a:gd name="T8" fmla="*/ 1452 w 1452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454">
                <a:moveTo>
                  <a:pt x="0" y="454"/>
                </a:moveTo>
                <a:cubicBezTo>
                  <a:pt x="151" y="416"/>
                  <a:pt x="303" y="378"/>
                  <a:pt x="454" y="363"/>
                </a:cubicBezTo>
                <a:cubicBezTo>
                  <a:pt x="605" y="348"/>
                  <a:pt x="779" y="378"/>
                  <a:pt x="907" y="363"/>
                </a:cubicBezTo>
                <a:cubicBezTo>
                  <a:pt x="1035" y="348"/>
                  <a:pt x="1134" y="332"/>
                  <a:pt x="1225" y="272"/>
                </a:cubicBezTo>
                <a:cubicBezTo>
                  <a:pt x="1316" y="212"/>
                  <a:pt x="1414" y="45"/>
                  <a:pt x="1452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0" y="989385"/>
            <a:ext cx="9144000" cy="5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900" dirty="0" smtClean="0"/>
              <a:t>Climate Predictions</a:t>
            </a:r>
            <a:endParaRPr lang="en-US" altLang="en-US" sz="2900" dirty="0"/>
          </a:p>
        </p:txBody>
      </p:sp>
      <p:pic>
        <p:nvPicPr>
          <p:cNvPr id="27" name="Picture 1"/>
          <p:cNvPicPr/>
          <p:nvPr/>
        </p:nvPicPr>
        <p:blipFill>
          <a:blip r:embed="rId2"/>
          <a:stretch/>
        </p:blipFill>
        <p:spPr>
          <a:xfrm>
            <a:off x="414000" y="0"/>
            <a:ext cx="1871640" cy="753480"/>
          </a:xfrm>
          <a:prstGeom prst="rect">
            <a:avLst/>
          </a:prstGeom>
          <a:ln>
            <a:noFill/>
          </a:ln>
        </p:spPr>
      </p:pic>
      <p:pic>
        <p:nvPicPr>
          <p:cNvPr id="28" name="Picture 2"/>
          <p:cNvPicPr/>
          <p:nvPr/>
        </p:nvPicPr>
        <p:blipFill>
          <a:blip r:embed="rId3"/>
          <a:stretch/>
        </p:blipFill>
        <p:spPr>
          <a:xfrm>
            <a:off x="2484000" y="72000"/>
            <a:ext cx="1474560" cy="673560"/>
          </a:xfrm>
          <a:prstGeom prst="rect">
            <a:avLst/>
          </a:prstGeom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2732"/>
            <a:ext cx="1447800" cy="5815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2732"/>
            <a:ext cx="2133600" cy="5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Freeform 5"/>
          <p:cNvSpPr>
            <a:spLocks/>
          </p:cNvSpPr>
          <p:nvPr/>
        </p:nvSpPr>
        <p:spPr bwMode="auto">
          <a:xfrm>
            <a:off x="456480" y="2841419"/>
            <a:ext cx="8426880" cy="3135209"/>
          </a:xfrm>
          <a:custGeom>
            <a:avLst/>
            <a:gdLst>
              <a:gd name="T0" fmla="*/ 0 w 5852"/>
              <a:gd name="T1" fmla="*/ 2177 h 2177"/>
              <a:gd name="T2" fmla="*/ 409 w 5852"/>
              <a:gd name="T3" fmla="*/ 1905 h 2177"/>
              <a:gd name="T4" fmla="*/ 726 w 5852"/>
              <a:gd name="T5" fmla="*/ 1950 h 2177"/>
              <a:gd name="T6" fmla="*/ 1044 w 5852"/>
              <a:gd name="T7" fmla="*/ 1996 h 2177"/>
              <a:gd name="T8" fmla="*/ 1815 w 5852"/>
              <a:gd name="T9" fmla="*/ 1678 h 2177"/>
              <a:gd name="T10" fmla="*/ 2586 w 5852"/>
              <a:gd name="T11" fmla="*/ 1723 h 2177"/>
              <a:gd name="T12" fmla="*/ 3584 w 5852"/>
              <a:gd name="T13" fmla="*/ 907 h 2177"/>
              <a:gd name="T14" fmla="*/ 4210 w 5852"/>
              <a:gd name="T15" fmla="*/ 665 h 2177"/>
              <a:gd name="T16" fmla="*/ 4763 w 5852"/>
              <a:gd name="T17" fmla="*/ 272 h 2177"/>
              <a:gd name="T18" fmla="*/ 5625 w 5852"/>
              <a:gd name="T19" fmla="*/ 181 h 2177"/>
              <a:gd name="T20" fmla="*/ 5852 w 5852"/>
              <a:gd name="T21" fmla="*/ 0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52" h="2177">
                <a:moveTo>
                  <a:pt x="0" y="2177"/>
                </a:moveTo>
                <a:cubicBezTo>
                  <a:pt x="144" y="2060"/>
                  <a:pt x="288" y="1943"/>
                  <a:pt x="409" y="1905"/>
                </a:cubicBezTo>
                <a:cubicBezTo>
                  <a:pt x="530" y="1867"/>
                  <a:pt x="620" y="1935"/>
                  <a:pt x="726" y="1950"/>
                </a:cubicBezTo>
                <a:cubicBezTo>
                  <a:pt x="832" y="1965"/>
                  <a:pt x="863" y="2041"/>
                  <a:pt x="1044" y="1996"/>
                </a:cubicBezTo>
                <a:cubicBezTo>
                  <a:pt x="1225" y="1951"/>
                  <a:pt x="1558" y="1724"/>
                  <a:pt x="1815" y="1678"/>
                </a:cubicBezTo>
                <a:cubicBezTo>
                  <a:pt x="2072" y="1632"/>
                  <a:pt x="2291" y="1851"/>
                  <a:pt x="2586" y="1723"/>
                </a:cubicBezTo>
                <a:cubicBezTo>
                  <a:pt x="2881" y="1595"/>
                  <a:pt x="3313" y="1083"/>
                  <a:pt x="3584" y="907"/>
                </a:cubicBezTo>
                <a:cubicBezTo>
                  <a:pt x="3855" y="731"/>
                  <a:pt x="4014" y="771"/>
                  <a:pt x="4210" y="665"/>
                </a:cubicBezTo>
                <a:cubicBezTo>
                  <a:pt x="4406" y="559"/>
                  <a:pt x="4527" y="353"/>
                  <a:pt x="4763" y="272"/>
                </a:cubicBezTo>
                <a:cubicBezTo>
                  <a:pt x="4999" y="191"/>
                  <a:pt x="5444" y="226"/>
                  <a:pt x="5625" y="181"/>
                </a:cubicBezTo>
                <a:cubicBezTo>
                  <a:pt x="5806" y="136"/>
                  <a:pt x="5814" y="30"/>
                  <a:pt x="5852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18" name="Freeform 6"/>
          <p:cNvSpPr>
            <a:spLocks/>
          </p:cNvSpPr>
          <p:nvPr/>
        </p:nvSpPr>
        <p:spPr bwMode="auto">
          <a:xfrm>
            <a:off x="456481" y="5175903"/>
            <a:ext cx="2098080" cy="800724"/>
          </a:xfrm>
          <a:custGeom>
            <a:avLst/>
            <a:gdLst>
              <a:gd name="T0" fmla="*/ 0 w 1457"/>
              <a:gd name="T1" fmla="*/ 556 h 556"/>
              <a:gd name="T2" fmla="*/ 227 w 1457"/>
              <a:gd name="T3" fmla="*/ 239 h 556"/>
              <a:gd name="T4" fmla="*/ 454 w 1457"/>
              <a:gd name="T5" fmla="*/ 102 h 556"/>
              <a:gd name="T6" fmla="*/ 1065 w 1457"/>
              <a:gd name="T7" fmla="*/ 92 h 556"/>
              <a:gd name="T8" fmla="*/ 1457 w 1457"/>
              <a:gd name="T9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7" h="556">
                <a:moveTo>
                  <a:pt x="0" y="556"/>
                </a:moveTo>
                <a:cubicBezTo>
                  <a:pt x="75" y="435"/>
                  <a:pt x="151" y="315"/>
                  <a:pt x="227" y="239"/>
                </a:cubicBezTo>
                <a:cubicBezTo>
                  <a:pt x="303" y="163"/>
                  <a:pt x="315" y="126"/>
                  <a:pt x="454" y="102"/>
                </a:cubicBezTo>
                <a:cubicBezTo>
                  <a:pt x="593" y="78"/>
                  <a:pt x="898" y="109"/>
                  <a:pt x="1065" y="92"/>
                </a:cubicBezTo>
                <a:cubicBezTo>
                  <a:pt x="1232" y="75"/>
                  <a:pt x="1375" y="19"/>
                  <a:pt x="1457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19" name="Freeform 7"/>
          <p:cNvSpPr>
            <a:spLocks/>
          </p:cNvSpPr>
          <p:nvPr/>
        </p:nvSpPr>
        <p:spPr bwMode="auto">
          <a:xfrm>
            <a:off x="456481" y="5723161"/>
            <a:ext cx="2098080" cy="253467"/>
          </a:xfrm>
          <a:custGeom>
            <a:avLst/>
            <a:gdLst>
              <a:gd name="T0" fmla="*/ 0 w 1457"/>
              <a:gd name="T1" fmla="*/ 176 h 176"/>
              <a:gd name="T2" fmla="*/ 182 w 1457"/>
              <a:gd name="T3" fmla="*/ 131 h 176"/>
              <a:gd name="T4" fmla="*/ 545 w 1457"/>
              <a:gd name="T5" fmla="*/ 131 h 176"/>
              <a:gd name="T6" fmla="*/ 1135 w 1457"/>
              <a:gd name="T7" fmla="*/ 35 h 176"/>
              <a:gd name="T8" fmla="*/ 1457 w 1457"/>
              <a:gd name="T9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7" h="176">
                <a:moveTo>
                  <a:pt x="0" y="176"/>
                </a:moveTo>
                <a:cubicBezTo>
                  <a:pt x="45" y="157"/>
                  <a:pt x="91" y="138"/>
                  <a:pt x="182" y="131"/>
                </a:cubicBezTo>
                <a:cubicBezTo>
                  <a:pt x="273" y="124"/>
                  <a:pt x="386" y="147"/>
                  <a:pt x="545" y="131"/>
                </a:cubicBezTo>
                <a:cubicBezTo>
                  <a:pt x="704" y="115"/>
                  <a:pt x="983" y="57"/>
                  <a:pt x="1135" y="35"/>
                </a:cubicBezTo>
                <a:cubicBezTo>
                  <a:pt x="1287" y="13"/>
                  <a:pt x="1390" y="7"/>
                  <a:pt x="1457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20" name="Freeform 8"/>
          <p:cNvSpPr>
            <a:spLocks/>
          </p:cNvSpPr>
          <p:nvPr/>
        </p:nvSpPr>
        <p:spPr bwMode="auto">
          <a:xfrm>
            <a:off x="456481" y="4959881"/>
            <a:ext cx="2082240" cy="1016747"/>
          </a:xfrm>
          <a:custGeom>
            <a:avLst/>
            <a:gdLst>
              <a:gd name="T0" fmla="*/ 0 w 1446"/>
              <a:gd name="T1" fmla="*/ 706 h 706"/>
              <a:gd name="T2" fmla="*/ 408 w 1446"/>
              <a:gd name="T3" fmla="*/ 570 h 706"/>
              <a:gd name="T4" fmla="*/ 950 w 1446"/>
              <a:gd name="T5" fmla="*/ 392 h 706"/>
              <a:gd name="T6" fmla="*/ 1446 w 1446"/>
              <a:gd name="T7" fmla="*/ 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6" h="706">
                <a:moveTo>
                  <a:pt x="0" y="706"/>
                </a:moveTo>
                <a:cubicBezTo>
                  <a:pt x="128" y="664"/>
                  <a:pt x="250" y="622"/>
                  <a:pt x="408" y="570"/>
                </a:cubicBezTo>
                <a:cubicBezTo>
                  <a:pt x="566" y="518"/>
                  <a:pt x="777" y="487"/>
                  <a:pt x="950" y="392"/>
                </a:cubicBezTo>
                <a:cubicBezTo>
                  <a:pt x="1123" y="297"/>
                  <a:pt x="1343" y="82"/>
                  <a:pt x="1446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3461760" y="6303543"/>
            <a:ext cx="176400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Observations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 flipH="1" flipV="1">
            <a:off x="3984480" y="5520100"/>
            <a:ext cx="391680" cy="7834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-64800" y="3937374"/>
            <a:ext cx="1697760" cy="11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10-member </a:t>
            </a: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prediction started 1 </a:t>
            </a: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May 1993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131041" y="6417314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</a:rPr>
              <a:t>1993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41325" name="Freeform 13"/>
          <p:cNvSpPr>
            <a:spLocks/>
          </p:cNvSpPr>
          <p:nvPr/>
        </p:nvSpPr>
        <p:spPr bwMode="auto">
          <a:xfrm>
            <a:off x="783360" y="4539357"/>
            <a:ext cx="2090880" cy="1176604"/>
          </a:xfrm>
          <a:custGeom>
            <a:avLst/>
            <a:gdLst>
              <a:gd name="T0" fmla="*/ 0 w 1452"/>
              <a:gd name="T1" fmla="*/ 817 h 817"/>
              <a:gd name="T2" fmla="*/ 272 w 1452"/>
              <a:gd name="T3" fmla="*/ 408 h 817"/>
              <a:gd name="T4" fmla="*/ 907 w 1452"/>
              <a:gd name="T5" fmla="*/ 136 h 817"/>
              <a:gd name="T6" fmla="*/ 1452 w 1452"/>
              <a:gd name="T7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2" h="817">
                <a:moveTo>
                  <a:pt x="0" y="817"/>
                </a:moveTo>
                <a:cubicBezTo>
                  <a:pt x="60" y="669"/>
                  <a:pt x="121" y="521"/>
                  <a:pt x="272" y="408"/>
                </a:cubicBezTo>
                <a:cubicBezTo>
                  <a:pt x="423" y="295"/>
                  <a:pt x="710" y="204"/>
                  <a:pt x="907" y="136"/>
                </a:cubicBezTo>
                <a:cubicBezTo>
                  <a:pt x="1104" y="68"/>
                  <a:pt x="1354" y="23"/>
                  <a:pt x="1452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26" name="Freeform 14"/>
          <p:cNvSpPr>
            <a:spLocks/>
          </p:cNvSpPr>
          <p:nvPr/>
        </p:nvSpPr>
        <p:spPr bwMode="auto">
          <a:xfrm>
            <a:off x="783360" y="4789943"/>
            <a:ext cx="2090880" cy="926018"/>
          </a:xfrm>
          <a:custGeom>
            <a:avLst/>
            <a:gdLst>
              <a:gd name="T0" fmla="*/ 0 w 1452"/>
              <a:gd name="T1" fmla="*/ 643 h 643"/>
              <a:gd name="T2" fmla="*/ 998 w 1452"/>
              <a:gd name="T3" fmla="*/ 98 h 643"/>
              <a:gd name="T4" fmla="*/ 1452 w 1452"/>
              <a:gd name="T5" fmla="*/ 53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2" h="643">
                <a:moveTo>
                  <a:pt x="0" y="643"/>
                </a:moveTo>
                <a:cubicBezTo>
                  <a:pt x="378" y="419"/>
                  <a:pt x="756" y="196"/>
                  <a:pt x="998" y="98"/>
                </a:cubicBezTo>
                <a:cubicBezTo>
                  <a:pt x="1240" y="0"/>
                  <a:pt x="1377" y="68"/>
                  <a:pt x="1452" y="53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27" name="Freeform 15"/>
          <p:cNvSpPr>
            <a:spLocks/>
          </p:cNvSpPr>
          <p:nvPr/>
        </p:nvSpPr>
        <p:spPr bwMode="auto">
          <a:xfrm>
            <a:off x="783360" y="5389046"/>
            <a:ext cx="2090880" cy="521335"/>
          </a:xfrm>
          <a:custGeom>
            <a:avLst/>
            <a:gdLst>
              <a:gd name="T0" fmla="*/ 0 w 1452"/>
              <a:gd name="T1" fmla="*/ 227 h 362"/>
              <a:gd name="T2" fmla="*/ 681 w 1452"/>
              <a:gd name="T3" fmla="*/ 272 h 362"/>
              <a:gd name="T4" fmla="*/ 1180 w 1452"/>
              <a:gd name="T5" fmla="*/ 317 h 362"/>
              <a:gd name="T6" fmla="*/ 1452 w 1452"/>
              <a:gd name="T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2" h="362">
                <a:moveTo>
                  <a:pt x="0" y="227"/>
                </a:moveTo>
                <a:cubicBezTo>
                  <a:pt x="242" y="242"/>
                  <a:pt x="484" y="257"/>
                  <a:pt x="681" y="272"/>
                </a:cubicBezTo>
                <a:cubicBezTo>
                  <a:pt x="878" y="287"/>
                  <a:pt x="1052" y="362"/>
                  <a:pt x="1180" y="317"/>
                </a:cubicBezTo>
                <a:cubicBezTo>
                  <a:pt x="1308" y="272"/>
                  <a:pt x="1407" y="53"/>
                  <a:pt x="1452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391680" y="6172488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</a:rPr>
              <a:t>1994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456480" y="2775172"/>
            <a:ext cx="1697760" cy="11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 smtClean="0">
                <a:solidFill>
                  <a:srgbClr val="CC0000"/>
                </a:solidFill>
              </a:rPr>
              <a:t>10-member </a:t>
            </a:r>
            <a:r>
              <a:rPr lang="en-GB" altLang="en-US" dirty="0">
                <a:solidFill>
                  <a:srgbClr val="CC0000"/>
                </a:solidFill>
              </a:rPr>
              <a:t>prediction started 1 </a:t>
            </a:r>
            <a:r>
              <a:rPr lang="en-GB" altLang="en-US" dirty="0" smtClean="0">
                <a:solidFill>
                  <a:srgbClr val="CC0000"/>
                </a:solidFill>
              </a:rPr>
              <a:t>May 1994</a:t>
            </a:r>
            <a:endParaRPr lang="en-US" altLang="en-US" dirty="0">
              <a:solidFill>
                <a:srgbClr val="CC0000"/>
              </a:solidFill>
            </a:endParaRPr>
          </a:p>
        </p:txBody>
      </p:sp>
      <p:sp>
        <p:nvSpPr>
          <p:cNvPr id="141330" name="Freeform 18"/>
          <p:cNvSpPr>
            <a:spLocks/>
          </p:cNvSpPr>
          <p:nvPr/>
        </p:nvSpPr>
        <p:spPr bwMode="auto">
          <a:xfrm>
            <a:off x="456481" y="5060691"/>
            <a:ext cx="2082240" cy="915936"/>
          </a:xfrm>
          <a:custGeom>
            <a:avLst/>
            <a:gdLst>
              <a:gd name="T0" fmla="*/ 0 w 1446"/>
              <a:gd name="T1" fmla="*/ 636 h 636"/>
              <a:gd name="T2" fmla="*/ 432 w 1446"/>
              <a:gd name="T3" fmla="*/ 426 h 636"/>
              <a:gd name="T4" fmla="*/ 697 w 1446"/>
              <a:gd name="T5" fmla="*/ 69 h 636"/>
              <a:gd name="T6" fmla="*/ 1111 w 1446"/>
              <a:gd name="T7" fmla="*/ 103 h 636"/>
              <a:gd name="T8" fmla="*/ 1446 w 144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6" h="636">
                <a:moveTo>
                  <a:pt x="0" y="636"/>
                </a:moveTo>
                <a:cubicBezTo>
                  <a:pt x="72" y="601"/>
                  <a:pt x="316" y="520"/>
                  <a:pt x="432" y="426"/>
                </a:cubicBezTo>
                <a:cubicBezTo>
                  <a:pt x="548" y="332"/>
                  <a:pt x="584" y="123"/>
                  <a:pt x="697" y="69"/>
                </a:cubicBezTo>
                <a:cubicBezTo>
                  <a:pt x="810" y="15"/>
                  <a:pt x="986" y="114"/>
                  <a:pt x="1111" y="103"/>
                </a:cubicBezTo>
                <a:cubicBezTo>
                  <a:pt x="1236" y="92"/>
                  <a:pt x="1376" y="21"/>
                  <a:pt x="1446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31" name="Freeform 19"/>
          <p:cNvSpPr>
            <a:spLocks/>
          </p:cNvSpPr>
          <p:nvPr/>
        </p:nvSpPr>
        <p:spPr bwMode="auto">
          <a:xfrm>
            <a:off x="456481" y="5308398"/>
            <a:ext cx="2082240" cy="684072"/>
          </a:xfrm>
          <a:custGeom>
            <a:avLst/>
            <a:gdLst>
              <a:gd name="T0" fmla="*/ 0 w 1446"/>
              <a:gd name="T1" fmla="*/ 466 h 475"/>
              <a:gd name="T2" fmla="*/ 512 w 1446"/>
              <a:gd name="T3" fmla="*/ 438 h 475"/>
              <a:gd name="T4" fmla="*/ 1008 w 1446"/>
              <a:gd name="T5" fmla="*/ 242 h 475"/>
              <a:gd name="T6" fmla="*/ 1446 w 1446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6" h="475">
                <a:moveTo>
                  <a:pt x="0" y="466"/>
                </a:moveTo>
                <a:cubicBezTo>
                  <a:pt x="85" y="461"/>
                  <a:pt x="344" y="475"/>
                  <a:pt x="512" y="438"/>
                </a:cubicBezTo>
                <a:cubicBezTo>
                  <a:pt x="680" y="401"/>
                  <a:pt x="852" y="315"/>
                  <a:pt x="1008" y="242"/>
                </a:cubicBezTo>
                <a:cubicBezTo>
                  <a:pt x="1164" y="169"/>
                  <a:pt x="1355" y="50"/>
                  <a:pt x="1446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32" name="Freeform 20"/>
          <p:cNvSpPr>
            <a:spLocks/>
          </p:cNvSpPr>
          <p:nvPr/>
        </p:nvSpPr>
        <p:spPr bwMode="auto">
          <a:xfrm>
            <a:off x="783360" y="4679052"/>
            <a:ext cx="2053440" cy="1036909"/>
          </a:xfrm>
          <a:custGeom>
            <a:avLst/>
            <a:gdLst>
              <a:gd name="T0" fmla="*/ 0 w 1426"/>
              <a:gd name="T1" fmla="*/ 720 h 720"/>
              <a:gd name="T2" fmla="*/ 596 w 1426"/>
              <a:gd name="T3" fmla="*/ 507 h 720"/>
              <a:gd name="T4" fmla="*/ 988 w 1426"/>
              <a:gd name="T5" fmla="*/ 219 h 720"/>
              <a:gd name="T6" fmla="*/ 1426 w 1426"/>
              <a:gd name="T7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6" h="720">
                <a:moveTo>
                  <a:pt x="0" y="720"/>
                </a:moveTo>
                <a:cubicBezTo>
                  <a:pt x="99" y="684"/>
                  <a:pt x="432" y="590"/>
                  <a:pt x="596" y="507"/>
                </a:cubicBezTo>
                <a:cubicBezTo>
                  <a:pt x="760" y="424"/>
                  <a:pt x="850" y="303"/>
                  <a:pt x="988" y="219"/>
                </a:cubicBezTo>
                <a:cubicBezTo>
                  <a:pt x="1126" y="135"/>
                  <a:pt x="1335" y="46"/>
                  <a:pt x="1426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131041" y="1795870"/>
            <a:ext cx="3526560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200" i="1" u="sng"/>
              <a:t>Experimental setup</a:t>
            </a:r>
            <a:endParaRPr lang="en-US" altLang="en-US" sz="2200" i="1" u="sng"/>
          </a:p>
        </p:txBody>
      </p:sp>
      <p:sp>
        <p:nvSpPr>
          <p:cNvPr id="141334" name="Freeform 22"/>
          <p:cNvSpPr>
            <a:spLocks/>
          </p:cNvSpPr>
          <p:nvPr/>
        </p:nvSpPr>
        <p:spPr bwMode="auto">
          <a:xfrm>
            <a:off x="1306080" y="4604164"/>
            <a:ext cx="1893600" cy="980743"/>
          </a:xfrm>
          <a:custGeom>
            <a:avLst/>
            <a:gdLst>
              <a:gd name="T0" fmla="*/ 0 w 1315"/>
              <a:gd name="T1" fmla="*/ 681 h 681"/>
              <a:gd name="T2" fmla="*/ 680 w 1315"/>
              <a:gd name="T3" fmla="*/ 545 h 681"/>
              <a:gd name="T4" fmla="*/ 1315 w 1315"/>
              <a:gd name="T5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5" h="681">
                <a:moveTo>
                  <a:pt x="0" y="681"/>
                </a:moveTo>
                <a:cubicBezTo>
                  <a:pt x="230" y="669"/>
                  <a:pt x="461" y="658"/>
                  <a:pt x="680" y="545"/>
                </a:cubicBezTo>
                <a:cubicBezTo>
                  <a:pt x="899" y="432"/>
                  <a:pt x="1209" y="91"/>
                  <a:pt x="1315" y="0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35" name="Freeform 23"/>
          <p:cNvSpPr>
            <a:spLocks/>
          </p:cNvSpPr>
          <p:nvPr/>
        </p:nvSpPr>
        <p:spPr bwMode="auto">
          <a:xfrm>
            <a:off x="1306081" y="5584906"/>
            <a:ext cx="1828800" cy="466609"/>
          </a:xfrm>
          <a:custGeom>
            <a:avLst/>
            <a:gdLst>
              <a:gd name="T0" fmla="*/ 0 w 1270"/>
              <a:gd name="T1" fmla="*/ 0 h 324"/>
              <a:gd name="T2" fmla="*/ 907 w 1270"/>
              <a:gd name="T3" fmla="*/ 317 h 324"/>
              <a:gd name="T4" fmla="*/ 1270 w 1270"/>
              <a:gd name="T5" fmla="*/ 45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0" h="324">
                <a:moveTo>
                  <a:pt x="0" y="0"/>
                </a:moveTo>
                <a:cubicBezTo>
                  <a:pt x="347" y="155"/>
                  <a:pt x="695" y="310"/>
                  <a:pt x="907" y="317"/>
                </a:cubicBezTo>
                <a:cubicBezTo>
                  <a:pt x="1119" y="324"/>
                  <a:pt x="1210" y="90"/>
                  <a:pt x="1270" y="45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36" name="Freeform 24"/>
          <p:cNvSpPr>
            <a:spLocks/>
          </p:cNvSpPr>
          <p:nvPr/>
        </p:nvSpPr>
        <p:spPr bwMode="auto">
          <a:xfrm>
            <a:off x="1175040" y="5389046"/>
            <a:ext cx="1959840" cy="424845"/>
          </a:xfrm>
          <a:custGeom>
            <a:avLst/>
            <a:gdLst>
              <a:gd name="T0" fmla="*/ 0 w 1361"/>
              <a:gd name="T1" fmla="*/ 136 h 295"/>
              <a:gd name="T2" fmla="*/ 908 w 1361"/>
              <a:gd name="T3" fmla="*/ 272 h 295"/>
              <a:gd name="T4" fmla="*/ 1361 w 1361"/>
              <a:gd name="T5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1" h="295">
                <a:moveTo>
                  <a:pt x="0" y="136"/>
                </a:moveTo>
                <a:cubicBezTo>
                  <a:pt x="340" y="215"/>
                  <a:pt x="681" y="295"/>
                  <a:pt x="908" y="272"/>
                </a:cubicBezTo>
                <a:cubicBezTo>
                  <a:pt x="1135" y="249"/>
                  <a:pt x="1293" y="38"/>
                  <a:pt x="1361" y="0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37" name="Freeform 25"/>
          <p:cNvSpPr>
            <a:spLocks/>
          </p:cNvSpPr>
          <p:nvPr/>
        </p:nvSpPr>
        <p:spPr bwMode="auto">
          <a:xfrm>
            <a:off x="1175040" y="4997324"/>
            <a:ext cx="1958400" cy="587582"/>
          </a:xfrm>
          <a:custGeom>
            <a:avLst/>
            <a:gdLst>
              <a:gd name="T0" fmla="*/ 0 w 1360"/>
              <a:gd name="T1" fmla="*/ 408 h 408"/>
              <a:gd name="T2" fmla="*/ 1119 w 1360"/>
              <a:gd name="T3" fmla="*/ 170 h 408"/>
              <a:gd name="T4" fmla="*/ 1360 w 1360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0" h="408">
                <a:moveTo>
                  <a:pt x="0" y="408"/>
                </a:moveTo>
                <a:cubicBezTo>
                  <a:pt x="187" y="368"/>
                  <a:pt x="892" y="238"/>
                  <a:pt x="1119" y="170"/>
                </a:cubicBezTo>
                <a:cubicBezTo>
                  <a:pt x="1346" y="102"/>
                  <a:pt x="1310" y="35"/>
                  <a:pt x="1360" y="0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38" name="Freeform 26"/>
          <p:cNvSpPr>
            <a:spLocks/>
          </p:cNvSpPr>
          <p:nvPr/>
        </p:nvSpPr>
        <p:spPr bwMode="auto">
          <a:xfrm>
            <a:off x="1175040" y="5584907"/>
            <a:ext cx="1895040" cy="131054"/>
          </a:xfrm>
          <a:custGeom>
            <a:avLst/>
            <a:gdLst>
              <a:gd name="T0" fmla="*/ 0 w 1316"/>
              <a:gd name="T1" fmla="*/ 0 h 91"/>
              <a:gd name="T2" fmla="*/ 726 w 1316"/>
              <a:gd name="T3" fmla="*/ 45 h 91"/>
              <a:gd name="T4" fmla="*/ 1316 w 1316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6" h="91">
                <a:moveTo>
                  <a:pt x="0" y="0"/>
                </a:moveTo>
                <a:cubicBezTo>
                  <a:pt x="253" y="15"/>
                  <a:pt x="507" y="30"/>
                  <a:pt x="726" y="45"/>
                </a:cubicBezTo>
                <a:cubicBezTo>
                  <a:pt x="945" y="60"/>
                  <a:pt x="1210" y="83"/>
                  <a:pt x="1316" y="91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1339" name="Text Box 27"/>
          <p:cNvSpPr txBox="1">
            <a:spLocks noChangeArrowheads="1"/>
          </p:cNvSpPr>
          <p:nvPr/>
        </p:nvSpPr>
        <p:spPr bwMode="auto">
          <a:xfrm>
            <a:off x="718561" y="6417314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</a:rPr>
              <a:t>1995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41340" name="Text Box 28"/>
          <p:cNvSpPr txBox="1">
            <a:spLocks noChangeArrowheads="1"/>
          </p:cNvSpPr>
          <p:nvPr/>
        </p:nvSpPr>
        <p:spPr bwMode="auto">
          <a:xfrm>
            <a:off x="1828801" y="3158252"/>
            <a:ext cx="1697760" cy="11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 smtClean="0">
                <a:solidFill>
                  <a:srgbClr val="009900"/>
                </a:solidFill>
              </a:rPr>
              <a:t>10-member </a:t>
            </a:r>
            <a:r>
              <a:rPr lang="en-GB" altLang="en-US" dirty="0">
                <a:solidFill>
                  <a:srgbClr val="009900"/>
                </a:solidFill>
              </a:rPr>
              <a:t>prediction started 1 </a:t>
            </a:r>
            <a:r>
              <a:rPr lang="en-GB" altLang="en-US" dirty="0" smtClean="0">
                <a:solidFill>
                  <a:srgbClr val="009900"/>
                </a:solidFill>
              </a:rPr>
              <a:t>May 1995</a:t>
            </a:r>
            <a:endParaRPr lang="en-US" altLang="en-US" dirty="0">
              <a:solidFill>
                <a:srgbClr val="009900"/>
              </a:solidFill>
            </a:endParaRPr>
          </a:p>
        </p:txBody>
      </p:sp>
      <p:sp>
        <p:nvSpPr>
          <p:cNvPr id="141341" name="Text Box 29"/>
          <p:cNvSpPr txBox="1">
            <a:spLocks noChangeArrowheads="1"/>
          </p:cNvSpPr>
          <p:nvPr/>
        </p:nvSpPr>
        <p:spPr bwMode="auto">
          <a:xfrm>
            <a:off x="8426880" y="6368349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</a:rPr>
              <a:t>2017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41342" name="Text Box 30"/>
          <p:cNvSpPr txBox="1">
            <a:spLocks noChangeArrowheads="1"/>
          </p:cNvSpPr>
          <p:nvPr/>
        </p:nvSpPr>
        <p:spPr bwMode="auto">
          <a:xfrm>
            <a:off x="5944320" y="6368349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/>
              <a:t>2005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41343" name="Freeform 31"/>
          <p:cNvSpPr>
            <a:spLocks/>
          </p:cNvSpPr>
          <p:nvPr/>
        </p:nvSpPr>
        <p:spPr bwMode="auto">
          <a:xfrm>
            <a:off x="783360" y="5062132"/>
            <a:ext cx="2090880" cy="653829"/>
          </a:xfrm>
          <a:custGeom>
            <a:avLst/>
            <a:gdLst>
              <a:gd name="T0" fmla="*/ 0 w 1452"/>
              <a:gd name="T1" fmla="*/ 454 h 454"/>
              <a:gd name="T2" fmla="*/ 454 w 1452"/>
              <a:gd name="T3" fmla="*/ 363 h 454"/>
              <a:gd name="T4" fmla="*/ 907 w 1452"/>
              <a:gd name="T5" fmla="*/ 363 h 454"/>
              <a:gd name="T6" fmla="*/ 1225 w 1452"/>
              <a:gd name="T7" fmla="*/ 272 h 454"/>
              <a:gd name="T8" fmla="*/ 1452 w 1452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454">
                <a:moveTo>
                  <a:pt x="0" y="454"/>
                </a:moveTo>
                <a:cubicBezTo>
                  <a:pt x="151" y="416"/>
                  <a:pt x="303" y="378"/>
                  <a:pt x="454" y="363"/>
                </a:cubicBezTo>
                <a:cubicBezTo>
                  <a:pt x="605" y="348"/>
                  <a:pt x="779" y="378"/>
                  <a:pt x="907" y="363"/>
                </a:cubicBezTo>
                <a:cubicBezTo>
                  <a:pt x="1035" y="348"/>
                  <a:pt x="1134" y="332"/>
                  <a:pt x="1225" y="272"/>
                </a:cubicBezTo>
                <a:cubicBezTo>
                  <a:pt x="1316" y="212"/>
                  <a:pt x="1414" y="45"/>
                  <a:pt x="1452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0" y="989385"/>
            <a:ext cx="9144000" cy="5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900" dirty="0" smtClean="0"/>
              <a:t>Climate Predictions</a:t>
            </a:r>
            <a:endParaRPr lang="en-US" altLang="en-US" sz="2900" dirty="0"/>
          </a:p>
        </p:txBody>
      </p:sp>
      <p:pic>
        <p:nvPicPr>
          <p:cNvPr id="34" name="Picture 1"/>
          <p:cNvPicPr/>
          <p:nvPr/>
        </p:nvPicPr>
        <p:blipFill>
          <a:blip r:embed="rId2"/>
          <a:stretch/>
        </p:blipFill>
        <p:spPr>
          <a:xfrm>
            <a:off x="414000" y="0"/>
            <a:ext cx="1871640" cy="753480"/>
          </a:xfrm>
          <a:prstGeom prst="rect">
            <a:avLst/>
          </a:prstGeom>
          <a:ln>
            <a:noFill/>
          </a:ln>
        </p:spPr>
      </p:pic>
      <p:pic>
        <p:nvPicPr>
          <p:cNvPr id="35" name="Picture 2"/>
          <p:cNvPicPr/>
          <p:nvPr/>
        </p:nvPicPr>
        <p:blipFill>
          <a:blip r:embed="rId3"/>
          <a:stretch/>
        </p:blipFill>
        <p:spPr>
          <a:xfrm>
            <a:off x="2484000" y="72000"/>
            <a:ext cx="1474560" cy="67356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2732"/>
            <a:ext cx="1447800" cy="5815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2732"/>
            <a:ext cx="2133600" cy="5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Freeform 5"/>
          <p:cNvSpPr>
            <a:spLocks/>
          </p:cNvSpPr>
          <p:nvPr/>
        </p:nvSpPr>
        <p:spPr bwMode="auto">
          <a:xfrm>
            <a:off x="456480" y="2841419"/>
            <a:ext cx="8426880" cy="3135209"/>
          </a:xfrm>
          <a:custGeom>
            <a:avLst/>
            <a:gdLst>
              <a:gd name="T0" fmla="*/ 0 w 5852"/>
              <a:gd name="T1" fmla="*/ 2177 h 2177"/>
              <a:gd name="T2" fmla="*/ 409 w 5852"/>
              <a:gd name="T3" fmla="*/ 1905 h 2177"/>
              <a:gd name="T4" fmla="*/ 726 w 5852"/>
              <a:gd name="T5" fmla="*/ 1950 h 2177"/>
              <a:gd name="T6" fmla="*/ 1044 w 5852"/>
              <a:gd name="T7" fmla="*/ 1996 h 2177"/>
              <a:gd name="T8" fmla="*/ 1815 w 5852"/>
              <a:gd name="T9" fmla="*/ 1678 h 2177"/>
              <a:gd name="T10" fmla="*/ 2586 w 5852"/>
              <a:gd name="T11" fmla="*/ 1723 h 2177"/>
              <a:gd name="T12" fmla="*/ 3584 w 5852"/>
              <a:gd name="T13" fmla="*/ 907 h 2177"/>
              <a:gd name="T14" fmla="*/ 4210 w 5852"/>
              <a:gd name="T15" fmla="*/ 665 h 2177"/>
              <a:gd name="T16" fmla="*/ 4763 w 5852"/>
              <a:gd name="T17" fmla="*/ 272 h 2177"/>
              <a:gd name="T18" fmla="*/ 5625 w 5852"/>
              <a:gd name="T19" fmla="*/ 181 h 2177"/>
              <a:gd name="T20" fmla="*/ 5852 w 5852"/>
              <a:gd name="T21" fmla="*/ 0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52" h="2177">
                <a:moveTo>
                  <a:pt x="0" y="2177"/>
                </a:moveTo>
                <a:cubicBezTo>
                  <a:pt x="144" y="2060"/>
                  <a:pt x="288" y="1943"/>
                  <a:pt x="409" y="1905"/>
                </a:cubicBezTo>
                <a:cubicBezTo>
                  <a:pt x="530" y="1867"/>
                  <a:pt x="620" y="1935"/>
                  <a:pt x="726" y="1950"/>
                </a:cubicBezTo>
                <a:cubicBezTo>
                  <a:pt x="832" y="1965"/>
                  <a:pt x="863" y="2041"/>
                  <a:pt x="1044" y="1996"/>
                </a:cubicBezTo>
                <a:cubicBezTo>
                  <a:pt x="1225" y="1951"/>
                  <a:pt x="1558" y="1724"/>
                  <a:pt x="1815" y="1678"/>
                </a:cubicBezTo>
                <a:cubicBezTo>
                  <a:pt x="2072" y="1632"/>
                  <a:pt x="2291" y="1851"/>
                  <a:pt x="2586" y="1723"/>
                </a:cubicBezTo>
                <a:cubicBezTo>
                  <a:pt x="2881" y="1595"/>
                  <a:pt x="3313" y="1083"/>
                  <a:pt x="3584" y="907"/>
                </a:cubicBezTo>
                <a:cubicBezTo>
                  <a:pt x="3855" y="731"/>
                  <a:pt x="4014" y="771"/>
                  <a:pt x="4210" y="665"/>
                </a:cubicBezTo>
                <a:cubicBezTo>
                  <a:pt x="4406" y="559"/>
                  <a:pt x="4527" y="353"/>
                  <a:pt x="4763" y="272"/>
                </a:cubicBezTo>
                <a:cubicBezTo>
                  <a:pt x="4999" y="191"/>
                  <a:pt x="5444" y="226"/>
                  <a:pt x="5625" y="181"/>
                </a:cubicBezTo>
                <a:cubicBezTo>
                  <a:pt x="5806" y="136"/>
                  <a:pt x="5814" y="30"/>
                  <a:pt x="5852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294" name="Freeform 6"/>
          <p:cNvSpPr>
            <a:spLocks/>
          </p:cNvSpPr>
          <p:nvPr/>
        </p:nvSpPr>
        <p:spPr bwMode="auto">
          <a:xfrm>
            <a:off x="456481" y="5175903"/>
            <a:ext cx="2098080" cy="800724"/>
          </a:xfrm>
          <a:custGeom>
            <a:avLst/>
            <a:gdLst>
              <a:gd name="T0" fmla="*/ 0 w 1457"/>
              <a:gd name="T1" fmla="*/ 556 h 556"/>
              <a:gd name="T2" fmla="*/ 227 w 1457"/>
              <a:gd name="T3" fmla="*/ 239 h 556"/>
              <a:gd name="T4" fmla="*/ 454 w 1457"/>
              <a:gd name="T5" fmla="*/ 102 h 556"/>
              <a:gd name="T6" fmla="*/ 1065 w 1457"/>
              <a:gd name="T7" fmla="*/ 92 h 556"/>
              <a:gd name="T8" fmla="*/ 1457 w 1457"/>
              <a:gd name="T9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7" h="556">
                <a:moveTo>
                  <a:pt x="0" y="556"/>
                </a:moveTo>
                <a:cubicBezTo>
                  <a:pt x="75" y="435"/>
                  <a:pt x="151" y="315"/>
                  <a:pt x="227" y="239"/>
                </a:cubicBezTo>
                <a:cubicBezTo>
                  <a:pt x="303" y="163"/>
                  <a:pt x="315" y="126"/>
                  <a:pt x="454" y="102"/>
                </a:cubicBezTo>
                <a:cubicBezTo>
                  <a:pt x="593" y="78"/>
                  <a:pt x="898" y="109"/>
                  <a:pt x="1065" y="92"/>
                </a:cubicBezTo>
                <a:cubicBezTo>
                  <a:pt x="1232" y="75"/>
                  <a:pt x="1375" y="19"/>
                  <a:pt x="1457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295" name="Freeform 7"/>
          <p:cNvSpPr>
            <a:spLocks/>
          </p:cNvSpPr>
          <p:nvPr/>
        </p:nvSpPr>
        <p:spPr bwMode="auto">
          <a:xfrm>
            <a:off x="456481" y="5723161"/>
            <a:ext cx="2098080" cy="253467"/>
          </a:xfrm>
          <a:custGeom>
            <a:avLst/>
            <a:gdLst>
              <a:gd name="T0" fmla="*/ 0 w 1457"/>
              <a:gd name="T1" fmla="*/ 176 h 176"/>
              <a:gd name="T2" fmla="*/ 182 w 1457"/>
              <a:gd name="T3" fmla="*/ 131 h 176"/>
              <a:gd name="T4" fmla="*/ 545 w 1457"/>
              <a:gd name="T5" fmla="*/ 131 h 176"/>
              <a:gd name="T6" fmla="*/ 1135 w 1457"/>
              <a:gd name="T7" fmla="*/ 35 h 176"/>
              <a:gd name="T8" fmla="*/ 1457 w 1457"/>
              <a:gd name="T9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7" h="176">
                <a:moveTo>
                  <a:pt x="0" y="176"/>
                </a:moveTo>
                <a:cubicBezTo>
                  <a:pt x="45" y="157"/>
                  <a:pt x="91" y="138"/>
                  <a:pt x="182" y="131"/>
                </a:cubicBezTo>
                <a:cubicBezTo>
                  <a:pt x="273" y="124"/>
                  <a:pt x="386" y="147"/>
                  <a:pt x="545" y="131"/>
                </a:cubicBezTo>
                <a:cubicBezTo>
                  <a:pt x="704" y="115"/>
                  <a:pt x="983" y="57"/>
                  <a:pt x="1135" y="35"/>
                </a:cubicBezTo>
                <a:cubicBezTo>
                  <a:pt x="1287" y="13"/>
                  <a:pt x="1390" y="7"/>
                  <a:pt x="1457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296" name="Freeform 8"/>
          <p:cNvSpPr>
            <a:spLocks/>
          </p:cNvSpPr>
          <p:nvPr/>
        </p:nvSpPr>
        <p:spPr bwMode="auto">
          <a:xfrm>
            <a:off x="456481" y="4959881"/>
            <a:ext cx="2082240" cy="1016747"/>
          </a:xfrm>
          <a:custGeom>
            <a:avLst/>
            <a:gdLst>
              <a:gd name="T0" fmla="*/ 0 w 1446"/>
              <a:gd name="T1" fmla="*/ 706 h 706"/>
              <a:gd name="T2" fmla="*/ 408 w 1446"/>
              <a:gd name="T3" fmla="*/ 570 h 706"/>
              <a:gd name="T4" fmla="*/ 950 w 1446"/>
              <a:gd name="T5" fmla="*/ 392 h 706"/>
              <a:gd name="T6" fmla="*/ 1446 w 1446"/>
              <a:gd name="T7" fmla="*/ 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6" h="706">
                <a:moveTo>
                  <a:pt x="0" y="706"/>
                </a:moveTo>
                <a:cubicBezTo>
                  <a:pt x="128" y="664"/>
                  <a:pt x="250" y="622"/>
                  <a:pt x="408" y="570"/>
                </a:cubicBezTo>
                <a:cubicBezTo>
                  <a:pt x="566" y="518"/>
                  <a:pt x="777" y="487"/>
                  <a:pt x="950" y="392"/>
                </a:cubicBezTo>
                <a:cubicBezTo>
                  <a:pt x="1123" y="297"/>
                  <a:pt x="1343" y="82"/>
                  <a:pt x="1446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3461760" y="6303543"/>
            <a:ext cx="176400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Observations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 flipH="1" flipV="1">
            <a:off x="3984480" y="5520100"/>
            <a:ext cx="391680" cy="7834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-64800" y="3937374"/>
            <a:ext cx="1697760" cy="11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10-member </a:t>
            </a: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prediction started 1 </a:t>
            </a: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May 1993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131041" y="6417314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</a:rPr>
              <a:t>1993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40301" name="Freeform 13"/>
          <p:cNvSpPr>
            <a:spLocks/>
          </p:cNvSpPr>
          <p:nvPr/>
        </p:nvSpPr>
        <p:spPr bwMode="auto">
          <a:xfrm>
            <a:off x="783360" y="4539357"/>
            <a:ext cx="2090880" cy="1176604"/>
          </a:xfrm>
          <a:custGeom>
            <a:avLst/>
            <a:gdLst>
              <a:gd name="T0" fmla="*/ 0 w 1452"/>
              <a:gd name="T1" fmla="*/ 817 h 817"/>
              <a:gd name="T2" fmla="*/ 272 w 1452"/>
              <a:gd name="T3" fmla="*/ 408 h 817"/>
              <a:gd name="T4" fmla="*/ 907 w 1452"/>
              <a:gd name="T5" fmla="*/ 136 h 817"/>
              <a:gd name="T6" fmla="*/ 1452 w 1452"/>
              <a:gd name="T7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2" h="817">
                <a:moveTo>
                  <a:pt x="0" y="817"/>
                </a:moveTo>
                <a:cubicBezTo>
                  <a:pt x="60" y="669"/>
                  <a:pt x="121" y="521"/>
                  <a:pt x="272" y="408"/>
                </a:cubicBezTo>
                <a:cubicBezTo>
                  <a:pt x="423" y="295"/>
                  <a:pt x="710" y="204"/>
                  <a:pt x="907" y="136"/>
                </a:cubicBezTo>
                <a:cubicBezTo>
                  <a:pt x="1104" y="68"/>
                  <a:pt x="1354" y="23"/>
                  <a:pt x="1452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02" name="Freeform 14"/>
          <p:cNvSpPr>
            <a:spLocks/>
          </p:cNvSpPr>
          <p:nvPr/>
        </p:nvSpPr>
        <p:spPr bwMode="auto">
          <a:xfrm>
            <a:off x="783360" y="4789943"/>
            <a:ext cx="2090880" cy="926018"/>
          </a:xfrm>
          <a:custGeom>
            <a:avLst/>
            <a:gdLst>
              <a:gd name="T0" fmla="*/ 0 w 1452"/>
              <a:gd name="T1" fmla="*/ 643 h 643"/>
              <a:gd name="T2" fmla="*/ 998 w 1452"/>
              <a:gd name="T3" fmla="*/ 98 h 643"/>
              <a:gd name="T4" fmla="*/ 1452 w 1452"/>
              <a:gd name="T5" fmla="*/ 53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2" h="643">
                <a:moveTo>
                  <a:pt x="0" y="643"/>
                </a:moveTo>
                <a:cubicBezTo>
                  <a:pt x="378" y="419"/>
                  <a:pt x="756" y="196"/>
                  <a:pt x="998" y="98"/>
                </a:cubicBezTo>
                <a:cubicBezTo>
                  <a:pt x="1240" y="0"/>
                  <a:pt x="1377" y="68"/>
                  <a:pt x="1452" y="53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03" name="Freeform 15"/>
          <p:cNvSpPr>
            <a:spLocks/>
          </p:cNvSpPr>
          <p:nvPr/>
        </p:nvSpPr>
        <p:spPr bwMode="auto">
          <a:xfrm>
            <a:off x="783360" y="5389046"/>
            <a:ext cx="2090880" cy="521335"/>
          </a:xfrm>
          <a:custGeom>
            <a:avLst/>
            <a:gdLst>
              <a:gd name="T0" fmla="*/ 0 w 1452"/>
              <a:gd name="T1" fmla="*/ 227 h 362"/>
              <a:gd name="T2" fmla="*/ 681 w 1452"/>
              <a:gd name="T3" fmla="*/ 272 h 362"/>
              <a:gd name="T4" fmla="*/ 1180 w 1452"/>
              <a:gd name="T5" fmla="*/ 317 h 362"/>
              <a:gd name="T6" fmla="*/ 1452 w 1452"/>
              <a:gd name="T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2" h="362">
                <a:moveTo>
                  <a:pt x="0" y="227"/>
                </a:moveTo>
                <a:cubicBezTo>
                  <a:pt x="242" y="242"/>
                  <a:pt x="484" y="257"/>
                  <a:pt x="681" y="272"/>
                </a:cubicBezTo>
                <a:cubicBezTo>
                  <a:pt x="878" y="287"/>
                  <a:pt x="1052" y="362"/>
                  <a:pt x="1180" y="317"/>
                </a:cubicBezTo>
                <a:cubicBezTo>
                  <a:pt x="1308" y="272"/>
                  <a:pt x="1407" y="53"/>
                  <a:pt x="1452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391680" y="6172488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</a:rPr>
              <a:t>1994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456480" y="2775172"/>
            <a:ext cx="1697760" cy="11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 smtClean="0">
                <a:solidFill>
                  <a:srgbClr val="CC0000"/>
                </a:solidFill>
              </a:rPr>
              <a:t>10-member </a:t>
            </a:r>
            <a:r>
              <a:rPr lang="en-GB" altLang="en-US" dirty="0">
                <a:solidFill>
                  <a:srgbClr val="CC0000"/>
                </a:solidFill>
              </a:rPr>
              <a:t>prediction started 1 </a:t>
            </a:r>
            <a:r>
              <a:rPr lang="en-GB" altLang="en-US" dirty="0" smtClean="0">
                <a:solidFill>
                  <a:srgbClr val="CC0000"/>
                </a:solidFill>
              </a:rPr>
              <a:t>May 1994</a:t>
            </a:r>
            <a:endParaRPr lang="en-US" altLang="en-US" dirty="0">
              <a:solidFill>
                <a:srgbClr val="CC0000"/>
              </a:solidFill>
            </a:endParaRPr>
          </a:p>
        </p:txBody>
      </p:sp>
      <p:sp>
        <p:nvSpPr>
          <p:cNvPr id="140306" name="Freeform 18"/>
          <p:cNvSpPr>
            <a:spLocks/>
          </p:cNvSpPr>
          <p:nvPr/>
        </p:nvSpPr>
        <p:spPr bwMode="auto">
          <a:xfrm>
            <a:off x="456481" y="5060691"/>
            <a:ext cx="2082240" cy="915936"/>
          </a:xfrm>
          <a:custGeom>
            <a:avLst/>
            <a:gdLst>
              <a:gd name="T0" fmla="*/ 0 w 1446"/>
              <a:gd name="T1" fmla="*/ 636 h 636"/>
              <a:gd name="T2" fmla="*/ 432 w 1446"/>
              <a:gd name="T3" fmla="*/ 426 h 636"/>
              <a:gd name="T4" fmla="*/ 697 w 1446"/>
              <a:gd name="T5" fmla="*/ 69 h 636"/>
              <a:gd name="T6" fmla="*/ 1111 w 1446"/>
              <a:gd name="T7" fmla="*/ 103 h 636"/>
              <a:gd name="T8" fmla="*/ 1446 w 144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6" h="636">
                <a:moveTo>
                  <a:pt x="0" y="636"/>
                </a:moveTo>
                <a:cubicBezTo>
                  <a:pt x="72" y="601"/>
                  <a:pt x="316" y="520"/>
                  <a:pt x="432" y="426"/>
                </a:cubicBezTo>
                <a:cubicBezTo>
                  <a:pt x="548" y="332"/>
                  <a:pt x="584" y="123"/>
                  <a:pt x="697" y="69"/>
                </a:cubicBezTo>
                <a:cubicBezTo>
                  <a:pt x="810" y="15"/>
                  <a:pt x="986" y="114"/>
                  <a:pt x="1111" y="103"/>
                </a:cubicBezTo>
                <a:cubicBezTo>
                  <a:pt x="1236" y="92"/>
                  <a:pt x="1376" y="21"/>
                  <a:pt x="1446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07" name="Freeform 19"/>
          <p:cNvSpPr>
            <a:spLocks/>
          </p:cNvSpPr>
          <p:nvPr/>
        </p:nvSpPr>
        <p:spPr bwMode="auto">
          <a:xfrm>
            <a:off x="456481" y="5308398"/>
            <a:ext cx="2082240" cy="684072"/>
          </a:xfrm>
          <a:custGeom>
            <a:avLst/>
            <a:gdLst>
              <a:gd name="T0" fmla="*/ 0 w 1446"/>
              <a:gd name="T1" fmla="*/ 466 h 475"/>
              <a:gd name="T2" fmla="*/ 512 w 1446"/>
              <a:gd name="T3" fmla="*/ 438 h 475"/>
              <a:gd name="T4" fmla="*/ 1008 w 1446"/>
              <a:gd name="T5" fmla="*/ 242 h 475"/>
              <a:gd name="T6" fmla="*/ 1446 w 1446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6" h="475">
                <a:moveTo>
                  <a:pt x="0" y="466"/>
                </a:moveTo>
                <a:cubicBezTo>
                  <a:pt x="85" y="461"/>
                  <a:pt x="344" y="475"/>
                  <a:pt x="512" y="438"/>
                </a:cubicBezTo>
                <a:cubicBezTo>
                  <a:pt x="680" y="401"/>
                  <a:pt x="852" y="315"/>
                  <a:pt x="1008" y="242"/>
                </a:cubicBezTo>
                <a:cubicBezTo>
                  <a:pt x="1164" y="169"/>
                  <a:pt x="1355" y="50"/>
                  <a:pt x="1446" y="0"/>
                </a:cubicBezTo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08" name="Freeform 20"/>
          <p:cNvSpPr>
            <a:spLocks/>
          </p:cNvSpPr>
          <p:nvPr/>
        </p:nvSpPr>
        <p:spPr bwMode="auto">
          <a:xfrm>
            <a:off x="783360" y="4679052"/>
            <a:ext cx="2053440" cy="1036909"/>
          </a:xfrm>
          <a:custGeom>
            <a:avLst/>
            <a:gdLst>
              <a:gd name="T0" fmla="*/ 0 w 1426"/>
              <a:gd name="T1" fmla="*/ 720 h 720"/>
              <a:gd name="T2" fmla="*/ 596 w 1426"/>
              <a:gd name="T3" fmla="*/ 507 h 720"/>
              <a:gd name="T4" fmla="*/ 988 w 1426"/>
              <a:gd name="T5" fmla="*/ 219 h 720"/>
              <a:gd name="T6" fmla="*/ 1426 w 1426"/>
              <a:gd name="T7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6" h="720">
                <a:moveTo>
                  <a:pt x="0" y="720"/>
                </a:moveTo>
                <a:cubicBezTo>
                  <a:pt x="99" y="684"/>
                  <a:pt x="432" y="590"/>
                  <a:pt x="596" y="507"/>
                </a:cubicBezTo>
                <a:cubicBezTo>
                  <a:pt x="760" y="424"/>
                  <a:pt x="850" y="303"/>
                  <a:pt x="988" y="219"/>
                </a:cubicBezTo>
                <a:cubicBezTo>
                  <a:pt x="1126" y="135"/>
                  <a:pt x="1335" y="46"/>
                  <a:pt x="1426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131041" y="1795870"/>
            <a:ext cx="3526560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200" i="1" u="sng"/>
              <a:t>Experimental setup</a:t>
            </a:r>
            <a:endParaRPr lang="en-US" altLang="en-US" sz="2200" i="1" u="sng"/>
          </a:p>
        </p:txBody>
      </p:sp>
      <p:sp>
        <p:nvSpPr>
          <p:cNvPr id="140310" name="Freeform 22"/>
          <p:cNvSpPr>
            <a:spLocks/>
          </p:cNvSpPr>
          <p:nvPr/>
        </p:nvSpPr>
        <p:spPr bwMode="auto">
          <a:xfrm>
            <a:off x="1306080" y="4604164"/>
            <a:ext cx="1893600" cy="980743"/>
          </a:xfrm>
          <a:custGeom>
            <a:avLst/>
            <a:gdLst>
              <a:gd name="T0" fmla="*/ 0 w 1315"/>
              <a:gd name="T1" fmla="*/ 681 h 681"/>
              <a:gd name="T2" fmla="*/ 680 w 1315"/>
              <a:gd name="T3" fmla="*/ 545 h 681"/>
              <a:gd name="T4" fmla="*/ 1315 w 1315"/>
              <a:gd name="T5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5" h="681">
                <a:moveTo>
                  <a:pt x="0" y="681"/>
                </a:moveTo>
                <a:cubicBezTo>
                  <a:pt x="230" y="669"/>
                  <a:pt x="461" y="658"/>
                  <a:pt x="680" y="545"/>
                </a:cubicBezTo>
                <a:cubicBezTo>
                  <a:pt x="899" y="432"/>
                  <a:pt x="1209" y="91"/>
                  <a:pt x="1315" y="0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11" name="Freeform 23"/>
          <p:cNvSpPr>
            <a:spLocks/>
          </p:cNvSpPr>
          <p:nvPr/>
        </p:nvSpPr>
        <p:spPr bwMode="auto">
          <a:xfrm>
            <a:off x="1306081" y="5584906"/>
            <a:ext cx="1828800" cy="466609"/>
          </a:xfrm>
          <a:custGeom>
            <a:avLst/>
            <a:gdLst>
              <a:gd name="T0" fmla="*/ 0 w 1270"/>
              <a:gd name="T1" fmla="*/ 0 h 324"/>
              <a:gd name="T2" fmla="*/ 907 w 1270"/>
              <a:gd name="T3" fmla="*/ 317 h 324"/>
              <a:gd name="T4" fmla="*/ 1270 w 1270"/>
              <a:gd name="T5" fmla="*/ 45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0" h="324">
                <a:moveTo>
                  <a:pt x="0" y="0"/>
                </a:moveTo>
                <a:cubicBezTo>
                  <a:pt x="347" y="155"/>
                  <a:pt x="695" y="310"/>
                  <a:pt x="907" y="317"/>
                </a:cubicBezTo>
                <a:cubicBezTo>
                  <a:pt x="1119" y="324"/>
                  <a:pt x="1210" y="90"/>
                  <a:pt x="1270" y="45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12" name="Freeform 24"/>
          <p:cNvSpPr>
            <a:spLocks/>
          </p:cNvSpPr>
          <p:nvPr/>
        </p:nvSpPr>
        <p:spPr bwMode="auto">
          <a:xfrm>
            <a:off x="1175040" y="5389046"/>
            <a:ext cx="1959840" cy="424845"/>
          </a:xfrm>
          <a:custGeom>
            <a:avLst/>
            <a:gdLst>
              <a:gd name="T0" fmla="*/ 0 w 1361"/>
              <a:gd name="T1" fmla="*/ 136 h 295"/>
              <a:gd name="T2" fmla="*/ 908 w 1361"/>
              <a:gd name="T3" fmla="*/ 272 h 295"/>
              <a:gd name="T4" fmla="*/ 1361 w 1361"/>
              <a:gd name="T5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1" h="295">
                <a:moveTo>
                  <a:pt x="0" y="136"/>
                </a:moveTo>
                <a:cubicBezTo>
                  <a:pt x="340" y="215"/>
                  <a:pt x="681" y="295"/>
                  <a:pt x="908" y="272"/>
                </a:cubicBezTo>
                <a:cubicBezTo>
                  <a:pt x="1135" y="249"/>
                  <a:pt x="1293" y="38"/>
                  <a:pt x="1361" y="0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13" name="Freeform 25"/>
          <p:cNvSpPr>
            <a:spLocks/>
          </p:cNvSpPr>
          <p:nvPr/>
        </p:nvSpPr>
        <p:spPr bwMode="auto">
          <a:xfrm>
            <a:off x="1175040" y="4997324"/>
            <a:ext cx="1958400" cy="587582"/>
          </a:xfrm>
          <a:custGeom>
            <a:avLst/>
            <a:gdLst>
              <a:gd name="T0" fmla="*/ 0 w 1360"/>
              <a:gd name="T1" fmla="*/ 408 h 408"/>
              <a:gd name="T2" fmla="*/ 1119 w 1360"/>
              <a:gd name="T3" fmla="*/ 170 h 408"/>
              <a:gd name="T4" fmla="*/ 1360 w 1360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0" h="408">
                <a:moveTo>
                  <a:pt x="0" y="408"/>
                </a:moveTo>
                <a:cubicBezTo>
                  <a:pt x="187" y="368"/>
                  <a:pt x="892" y="238"/>
                  <a:pt x="1119" y="170"/>
                </a:cubicBezTo>
                <a:cubicBezTo>
                  <a:pt x="1346" y="102"/>
                  <a:pt x="1310" y="35"/>
                  <a:pt x="1360" y="0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14" name="Freeform 26"/>
          <p:cNvSpPr>
            <a:spLocks/>
          </p:cNvSpPr>
          <p:nvPr/>
        </p:nvSpPr>
        <p:spPr bwMode="auto">
          <a:xfrm>
            <a:off x="1175040" y="5584907"/>
            <a:ext cx="1895040" cy="131054"/>
          </a:xfrm>
          <a:custGeom>
            <a:avLst/>
            <a:gdLst>
              <a:gd name="T0" fmla="*/ 0 w 1316"/>
              <a:gd name="T1" fmla="*/ 0 h 91"/>
              <a:gd name="T2" fmla="*/ 726 w 1316"/>
              <a:gd name="T3" fmla="*/ 45 h 91"/>
              <a:gd name="T4" fmla="*/ 1316 w 1316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6" h="91">
                <a:moveTo>
                  <a:pt x="0" y="0"/>
                </a:moveTo>
                <a:cubicBezTo>
                  <a:pt x="253" y="15"/>
                  <a:pt x="507" y="30"/>
                  <a:pt x="726" y="45"/>
                </a:cubicBezTo>
                <a:cubicBezTo>
                  <a:pt x="945" y="60"/>
                  <a:pt x="1210" y="83"/>
                  <a:pt x="1316" y="91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15" name="Text Box 27"/>
          <p:cNvSpPr txBox="1">
            <a:spLocks noChangeArrowheads="1"/>
          </p:cNvSpPr>
          <p:nvPr/>
        </p:nvSpPr>
        <p:spPr bwMode="auto">
          <a:xfrm>
            <a:off x="718561" y="6417314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</a:rPr>
              <a:t>1995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40316" name="Text Box 28"/>
          <p:cNvSpPr txBox="1">
            <a:spLocks noChangeArrowheads="1"/>
          </p:cNvSpPr>
          <p:nvPr/>
        </p:nvSpPr>
        <p:spPr bwMode="auto">
          <a:xfrm>
            <a:off x="1828801" y="3158252"/>
            <a:ext cx="1697760" cy="11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 smtClean="0">
                <a:solidFill>
                  <a:srgbClr val="009900"/>
                </a:solidFill>
              </a:rPr>
              <a:t>10-member </a:t>
            </a:r>
            <a:r>
              <a:rPr lang="en-GB" altLang="en-US" dirty="0">
                <a:solidFill>
                  <a:srgbClr val="009900"/>
                </a:solidFill>
              </a:rPr>
              <a:t>prediction started 1 </a:t>
            </a:r>
            <a:r>
              <a:rPr lang="en-GB" altLang="en-US" dirty="0" smtClean="0">
                <a:solidFill>
                  <a:srgbClr val="009900"/>
                </a:solidFill>
              </a:rPr>
              <a:t>May 1995</a:t>
            </a:r>
            <a:endParaRPr lang="en-US" altLang="en-US" dirty="0">
              <a:solidFill>
                <a:srgbClr val="009900"/>
              </a:solidFill>
            </a:endParaRPr>
          </a:p>
        </p:txBody>
      </p:sp>
      <p:sp>
        <p:nvSpPr>
          <p:cNvPr id="140317" name="Text Box 29"/>
          <p:cNvSpPr txBox="1">
            <a:spLocks noChangeArrowheads="1"/>
          </p:cNvSpPr>
          <p:nvPr/>
        </p:nvSpPr>
        <p:spPr bwMode="auto">
          <a:xfrm>
            <a:off x="8426880" y="6368349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</a:rPr>
              <a:t>2017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40318" name="Text Box 30"/>
          <p:cNvSpPr txBox="1">
            <a:spLocks noChangeArrowheads="1"/>
          </p:cNvSpPr>
          <p:nvPr/>
        </p:nvSpPr>
        <p:spPr bwMode="auto">
          <a:xfrm>
            <a:off x="5944320" y="6368349"/>
            <a:ext cx="84816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 smtClean="0"/>
              <a:t>20</a:t>
            </a:r>
            <a:r>
              <a:rPr lang="en-GB" altLang="en-US" dirty="0" smtClean="0">
                <a:solidFill>
                  <a:schemeClr val="tx1"/>
                </a:solidFill>
              </a:rPr>
              <a:t>05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40319" name="Freeform 31"/>
          <p:cNvSpPr>
            <a:spLocks/>
          </p:cNvSpPr>
          <p:nvPr/>
        </p:nvSpPr>
        <p:spPr bwMode="auto">
          <a:xfrm>
            <a:off x="783360" y="5062132"/>
            <a:ext cx="2090880" cy="653829"/>
          </a:xfrm>
          <a:custGeom>
            <a:avLst/>
            <a:gdLst>
              <a:gd name="T0" fmla="*/ 0 w 1452"/>
              <a:gd name="T1" fmla="*/ 454 h 454"/>
              <a:gd name="T2" fmla="*/ 454 w 1452"/>
              <a:gd name="T3" fmla="*/ 363 h 454"/>
              <a:gd name="T4" fmla="*/ 907 w 1452"/>
              <a:gd name="T5" fmla="*/ 363 h 454"/>
              <a:gd name="T6" fmla="*/ 1225 w 1452"/>
              <a:gd name="T7" fmla="*/ 272 h 454"/>
              <a:gd name="T8" fmla="*/ 1452 w 1452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454">
                <a:moveTo>
                  <a:pt x="0" y="454"/>
                </a:moveTo>
                <a:cubicBezTo>
                  <a:pt x="151" y="416"/>
                  <a:pt x="303" y="378"/>
                  <a:pt x="454" y="363"/>
                </a:cubicBezTo>
                <a:cubicBezTo>
                  <a:pt x="605" y="348"/>
                  <a:pt x="779" y="378"/>
                  <a:pt x="907" y="363"/>
                </a:cubicBezTo>
                <a:cubicBezTo>
                  <a:pt x="1035" y="348"/>
                  <a:pt x="1134" y="332"/>
                  <a:pt x="1225" y="272"/>
                </a:cubicBezTo>
                <a:cubicBezTo>
                  <a:pt x="1316" y="212"/>
                  <a:pt x="1414" y="45"/>
                  <a:pt x="1452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20" name="Freeform 32"/>
          <p:cNvSpPr>
            <a:spLocks/>
          </p:cNvSpPr>
          <p:nvPr/>
        </p:nvSpPr>
        <p:spPr bwMode="auto">
          <a:xfrm>
            <a:off x="6204961" y="2711805"/>
            <a:ext cx="1045440" cy="1175163"/>
          </a:xfrm>
          <a:custGeom>
            <a:avLst/>
            <a:gdLst>
              <a:gd name="T0" fmla="*/ 0 w 726"/>
              <a:gd name="T1" fmla="*/ 816 h 816"/>
              <a:gd name="T2" fmla="*/ 181 w 726"/>
              <a:gd name="T3" fmla="*/ 453 h 816"/>
              <a:gd name="T4" fmla="*/ 544 w 726"/>
              <a:gd name="T5" fmla="*/ 136 h 816"/>
              <a:gd name="T6" fmla="*/ 726 w 726"/>
              <a:gd name="T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6" h="816">
                <a:moveTo>
                  <a:pt x="0" y="816"/>
                </a:moveTo>
                <a:cubicBezTo>
                  <a:pt x="45" y="691"/>
                  <a:pt x="90" y="566"/>
                  <a:pt x="181" y="453"/>
                </a:cubicBezTo>
                <a:cubicBezTo>
                  <a:pt x="272" y="340"/>
                  <a:pt x="453" y="211"/>
                  <a:pt x="544" y="136"/>
                </a:cubicBezTo>
                <a:cubicBezTo>
                  <a:pt x="635" y="61"/>
                  <a:pt x="696" y="15"/>
                  <a:pt x="726" y="0"/>
                </a:cubicBezTo>
              </a:path>
            </a:pathLst>
          </a:custGeom>
          <a:noFill/>
          <a:ln w="28575" cmpd="sng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21" name="Freeform 33"/>
          <p:cNvSpPr>
            <a:spLocks/>
          </p:cNvSpPr>
          <p:nvPr/>
        </p:nvSpPr>
        <p:spPr bwMode="auto">
          <a:xfrm>
            <a:off x="6269761" y="3542773"/>
            <a:ext cx="1018080" cy="365798"/>
          </a:xfrm>
          <a:custGeom>
            <a:avLst/>
            <a:gdLst>
              <a:gd name="T0" fmla="*/ 0 w 707"/>
              <a:gd name="T1" fmla="*/ 239 h 254"/>
              <a:gd name="T2" fmla="*/ 273 w 707"/>
              <a:gd name="T3" fmla="*/ 239 h 254"/>
              <a:gd name="T4" fmla="*/ 545 w 707"/>
              <a:gd name="T5" fmla="*/ 148 h 254"/>
              <a:gd name="T6" fmla="*/ 681 w 707"/>
              <a:gd name="T7" fmla="*/ 12 h 254"/>
              <a:gd name="T8" fmla="*/ 703 w 707"/>
              <a:gd name="T9" fmla="*/ 7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7" h="254">
                <a:moveTo>
                  <a:pt x="0" y="239"/>
                </a:moveTo>
                <a:cubicBezTo>
                  <a:pt x="91" y="246"/>
                  <a:pt x="182" y="254"/>
                  <a:pt x="273" y="239"/>
                </a:cubicBezTo>
                <a:cubicBezTo>
                  <a:pt x="364" y="224"/>
                  <a:pt x="477" y="186"/>
                  <a:pt x="545" y="148"/>
                </a:cubicBezTo>
                <a:cubicBezTo>
                  <a:pt x="613" y="110"/>
                  <a:pt x="655" y="24"/>
                  <a:pt x="681" y="12"/>
                </a:cubicBezTo>
                <a:cubicBezTo>
                  <a:pt x="707" y="0"/>
                  <a:pt x="699" y="61"/>
                  <a:pt x="703" y="74"/>
                </a:cubicBezTo>
              </a:path>
            </a:pathLst>
          </a:custGeom>
          <a:noFill/>
          <a:ln w="28575" cmpd="sng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22" name="Freeform 34"/>
          <p:cNvSpPr>
            <a:spLocks/>
          </p:cNvSpPr>
          <p:nvPr/>
        </p:nvSpPr>
        <p:spPr bwMode="auto">
          <a:xfrm>
            <a:off x="6204961" y="3364193"/>
            <a:ext cx="1045440" cy="738798"/>
          </a:xfrm>
          <a:custGeom>
            <a:avLst/>
            <a:gdLst>
              <a:gd name="T0" fmla="*/ 0 w 726"/>
              <a:gd name="T1" fmla="*/ 363 h 513"/>
              <a:gd name="T2" fmla="*/ 181 w 726"/>
              <a:gd name="T3" fmla="*/ 453 h 513"/>
              <a:gd name="T4" fmla="*/ 726 w 726"/>
              <a:gd name="T5" fmla="*/ 0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6" h="513">
                <a:moveTo>
                  <a:pt x="0" y="363"/>
                </a:moveTo>
                <a:cubicBezTo>
                  <a:pt x="30" y="438"/>
                  <a:pt x="60" y="513"/>
                  <a:pt x="181" y="453"/>
                </a:cubicBezTo>
                <a:cubicBezTo>
                  <a:pt x="302" y="393"/>
                  <a:pt x="635" y="76"/>
                  <a:pt x="726" y="0"/>
                </a:cubicBezTo>
              </a:path>
            </a:pathLst>
          </a:custGeom>
          <a:noFill/>
          <a:ln w="28575" cmpd="sng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23" name="Freeform 35"/>
          <p:cNvSpPr>
            <a:spLocks/>
          </p:cNvSpPr>
          <p:nvPr/>
        </p:nvSpPr>
        <p:spPr bwMode="auto">
          <a:xfrm>
            <a:off x="6204960" y="2971032"/>
            <a:ext cx="1110240" cy="915936"/>
          </a:xfrm>
          <a:custGeom>
            <a:avLst/>
            <a:gdLst>
              <a:gd name="T0" fmla="*/ 0 w 771"/>
              <a:gd name="T1" fmla="*/ 636 h 636"/>
              <a:gd name="T2" fmla="*/ 272 w 771"/>
              <a:gd name="T3" fmla="*/ 454 h 636"/>
              <a:gd name="T4" fmla="*/ 453 w 771"/>
              <a:gd name="T5" fmla="*/ 227 h 636"/>
              <a:gd name="T6" fmla="*/ 771 w 771"/>
              <a:gd name="T7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1" h="636">
                <a:moveTo>
                  <a:pt x="0" y="636"/>
                </a:moveTo>
                <a:cubicBezTo>
                  <a:pt x="98" y="579"/>
                  <a:pt x="197" y="522"/>
                  <a:pt x="272" y="454"/>
                </a:cubicBezTo>
                <a:cubicBezTo>
                  <a:pt x="347" y="386"/>
                  <a:pt x="370" y="303"/>
                  <a:pt x="453" y="227"/>
                </a:cubicBezTo>
                <a:cubicBezTo>
                  <a:pt x="536" y="151"/>
                  <a:pt x="718" y="30"/>
                  <a:pt x="771" y="0"/>
                </a:cubicBezTo>
              </a:path>
            </a:pathLst>
          </a:custGeom>
          <a:noFill/>
          <a:ln w="28575" cmpd="sng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24" name="Freeform 36"/>
          <p:cNvSpPr>
            <a:spLocks/>
          </p:cNvSpPr>
          <p:nvPr/>
        </p:nvSpPr>
        <p:spPr bwMode="auto">
          <a:xfrm>
            <a:off x="6204961" y="3886969"/>
            <a:ext cx="1045440" cy="205941"/>
          </a:xfrm>
          <a:custGeom>
            <a:avLst/>
            <a:gdLst>
              <a:gd name="T0" fmla="*/ 0 w 726"/>
              <a:gd name="T1" fmla="*/ 0 h 143"/>
              <a:gd name="T2" fmla="*/ 363 w 726"/>
              <a:gd name="T3" fmla="*/ 136 h 143"/>
              <a:gd name="T4" fmla="*/ 726 w 726"/>
              <a:gd name="T5" fmla="*/ 4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6" h="143">
                <a:moveTo>
                  <a:pt x="0" y="0"/>
                </a:moveTo>
                <a:cubicBezTo>
                  <a:pt x="121" y="64"/>
                  <a:pt x="242" y="129"/>
                  <a:pt x="363" y="136"/>
                </a:cubicBezTo>
                <a:cubicBezTo>
                  <a:pt x="484" y="143"/>
                  <a:pt x="666" y="60"/>
                  <a:pt x="726" y="45"/>
                </a:cubicBezTo>
              </a:path>
            </a:pathLst>
          </a:custGeom>
          <a:noFill/>
          <a:ln w="28575" cmpd="sng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0325" name="Text Box 37"/>
          <p:cNvSpPr txBox="1">
            <a:spLocks noChangeArrowheads="1"/>
          </p:cNvSpPr>
          <p:nvPr/>
        </p:nvSpPr>
        <p:spPr bwMode="auto">
          <a:xfrm>
            <a:off x="5160961" y="1795869"/>
            <a:ext cx="1697760" cy="11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 smtClean="0">
                <a:solidFill>
                  <a:srgbClr val="990099"/>
                </a:solidFill>
              </a:rPr>
              <a:t>10-member </a:t>
            </a:r>
            <a:r>
              <a:rPr lang="en-GB" altLang="en-US" dirty="0">
                <a:solidFill>
                  <a:srgbClr val="990099"/>
                </a:solidFill>
              </a:rPr>
              <a:t>prediction started 1 </a:t>
            </a:r>
            <a:r>
              <a:rPr lang="en-GB" altLang="en-US" dirty="0" smtClean="0">
                <a:solidFill>
                  <a:srgbClr val="990099"/>
                </a:solidFill>
              </a:rPr>
              <a:t>May 2005</a:t>
            </a:r>
            <a:endParaRPr lang="en-US" altLang="en-US" dirty="0">
              <a:solidFill>
                <a:srgbClr val="990099"/>
              </a:solidFill>
            </a:endParaRPr>
          </a:p>
        </p:txBody>
      </p:sp>
      <p:sp>
        <p:nvSpPr>
          <p:cNvPr id="140326" name="Text Box 38"/>
          <p:cNvSpPr txBox="1">
            <a:spLocks noChangeArrowheads="1"/>
          </p:cNvSpPr>
          <p:nvPr/>
        </p:nvSpPr>
        <p:spPr bwMode="auto">
          <a:xfrm>
            <a:off x="3592801" y="3151051"/>
            <a:ext cx="235152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…. every year …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0327" name="Text Box 39"/>
          <p:cNvSpPr txBox="1">
            <a:spLocks noChangeArrowheads="1"/>
          </p:cNvSpPr>
          <p:nvPr/>
        </p:nvSpPr>
        <p:spPr bwMode="auto">
          <a:xfrm>
            <a:off x="7250401" y="1713780"/>
            <a:ext cx="235152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… until </a:t>
            </a:r>
            <a:r>
              <a:rPr lang="en-GB" altLang="en-US" dirty="0" smtClean="0">
                <a:solidFill>
                  <a:schemeClr val="tx1"/>
                </a:solidFill>
              </a:rPr>
              <a:t>2017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0" y="989385"/>
            <a:ext cx="9144000" cy="5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900" dirty="0" smtClean="0"/>
              <a:t>Climate Predictions</a:t>
            </a:r>
            <a:endParaRPr lang="en-US" altLang="en-US" sz="2900" dirty="0"/>
          </a:p>
        </p:txBody>
      </p:sp>
      <p:pic>
        <p:nvPicPr>
          <p:cNvPr id="42" name="Picture 1"/>
          <p:cNvPicPr/>
          <p:nvPr/>
        </p:nvPicPr>
        <p:blipFill>
          <a:blip r:embed="rId2"/>
          <a:stretch/>
        </p:blipFill>
        <p:spPr>
          <a:xfrm>
            <a:off x="414000" y="0"/>
            <a:ext cx="1871640" cy="753480"/>
          </a:xfrm>
          <a:prstGeom prst="rect">
            <a:avLst/>
          </a:prstGeom>
          <a:ln>
            <a:noFill/>
          </a:ln>
        </p:spPr>
      </p:pic>
      <p:pic>
        <p:nvPicPr>
          <p:cNvPr id="43" name="Picture 2"/>
          <p:cNvPicPr/>
          <p:nvPr/>
        </p:nvPicPr>
        <p:blipFill>
          <a:blip r:embed="rId3"/>
          <a:stretch/>
        </p:blipFill>
        <p:spPr>
          <a:xfrm>
            <a:off x="2484000" y="72000"/>
            <a:ext cx="1474560" cy="673560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2732"/>
            <a:ext cx="1447800" cy="58157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2732"/>
            <a:ext cx="2133600" cy="5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6498720" y="6359400"/>
            <a:ext cx="21031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fld id="{AFF5518D-B729-4F4C-8AA7-FD4682380D9E}" type="slidenum">
              <a:rPr lang="en-GB" sz="800" b="0" strike="noStrike" spc="-1">
                <a:solidFill>
                  <a:srgbClr val="697078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245840" y="1100760"/>
            <a:ext cx="363096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9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INTAROS </a:t>
            </a:r>
            <a:r>
              <a:rPr lang="en-GB" sz="2900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evaluation </a:t>
            </a:r>
            <a:r>
              <a:rPr lang="en-GB" sz="2900" b="1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</a:t>
            </a:r>
            <a:r>
              <a:rPr lang="en-GB" sz="2900" b="1" strike="noStrike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orkplan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467640" y="1772640"/>
            <a:ext cx="8134920" cy="44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9000">
              <a:lnSpc>
                <a:spcPct val="100000"/>
              </a:lnSpc>
            </a:pPr>
            <a:r>
              <a:rPr lang="en-GB" sz="20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9000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467640" y="2413440"/>
            <a:ext cx="8134200" cy="26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Arctic climate prediction with </a:t>
            </a:r>
            <a:r>
              <a:rPr lang="en-GB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NorCPM</a:t>
            </a: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and EC-Earth 3.2 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by assimilating the additional data (sea ice, sea surface temperature) from INTAROS. The aim is to test the added-value of INTAROS data set. 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Data-deny experiments (under planning</a:t>
            </a: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Improve hydrological </a:t>
            </a:r>
            <a:r>
              <a:rPr lang="en-GB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runnoff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predictions</a:t>
            </a: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1"/>
          <p:cNvPicPr/>
          <p:nvPr/>
        </p:nvPicPr>
        <p:blipFill>
          <a:blip r:embed="rId2"/>
          <a:stretch/>
        </p:blipFill>
        <p:spPr>
          <a:xfrm>
            <a:off x="414000" y="0"/>
            <a:ext cx="1871640" cy="753480"/>
          </a:xfrm>
          <a:prstGeom prst="rect">
            <a:avLst/>
          </a:prstGeom>
          <a:ln>
            <a:noFill/>
          </a:ln>
        </p:spPr>
      </p:pic>
      <p:pic>
        <p:nvPicPr>
          <p:cNvPr id="9" name="Picture 2"/>
          <p:cNvPicPr/>
          <p:nvPr/>
        </p:nvPicPr>
        <p:blipFill>
          <a:blip r:embed="rId3"/>
          <a:stretch/>
        </p:blipFill>
        <p:spPr>
          <a:xfrm>
            <a:off x="2484000" y="72000"/>
            <a:ext cx="1474560" cy="67356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2732"/>
            <a:ext cx="1447800" cy="5815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2732"/>
            <a:ext cx="2133600" cy="573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Bjerknes_PPT</Template>
  <TotalTime>46809</TotalTime>
  <Words>430</Words>
  <Application>Microsoft Office PowerPoint</Application>
  <PresentationFormat>On-screen Show (4:3)</PresentationFormat>
  <Paragraphs>93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Camilla Aadland</dc:creator>
  <cp:lastModifiedBy>virginieguemas</cp:lastModifiedBy>
  <cp:revision>1839</cp:revision>
  <dcterms:created xsi:type="dcterms:W3CDTF">2014-06-25T12:03:13Z</dcterms:created>
  <dcterms:modified xsi:type="dcterms:W3CDTF">2017-05-19T20:05:49Z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UiB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