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75" r:id="rId6"/>
    <p:sldId id="265" r:id="rId7"/>
    <p:sldId id="266" r:id="rId8"/>
    <p:sldId id="271" r:id="rId9"/>
    <p:sldId id="270" r:id="rId10"/>
    <p:sldId id="272" r:id="rId11"/>
    <p:sldId id="274" r:id="rId12"/>
    <p:sldId id="828" r:id="rId13"/>
    <p:sldId id="838" r:id="rId14"/>
    <p:sldId id="829" r:id="rId15"/>
    <p:sldId id="830" r:id="rId16"/>
    <p:sldId id="831" r:id="rId17"/>
    <p:sldId id="267" r:id="rId18"/>
    <p:sldId id="833" r:id="rId19"/>
    <p:sldId id="836" r:id="rId20"/>
    <p:sldId id="835" r:id="rId21"/>
    <p:sldId id="837" r:id="rId22"/>
    <p:sldId id="278" r:id="rId23"/>
    <p:sldId id="279" r:id="rId24"/>
    <p:sldId id="268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214D"/>
    <a:srgbClr val="62A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5F1831-BD2D-412D-92C5-05C74C3EE478}" v="17" dt="2023-09-12T08:30:11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6"/>
    <p:restoredTop sz="95295"/>
  </p:normalViewPr>
  <p:slideViewPr>
    <p:cSldViewPr snapToGrid="0" snapToObjects="1">
      <p:cViewPr>
        <p:scale>
          <a:sx n="82" d="100"/>
          <a:sy n="82" d="100"/>
        </p:scale>
        <p:origin x="24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Brunswig Sikaneta" userId="aec1c2e4-748a-46cd-9cb1-95b8546ef6c2" providerId="ADAL" clId="{DC5F1831-BD2D-412D-92C5-05C74C3EE478}"/>
    <pc:docChg chg="undo custSel addSld delSld modSld">
      <pc:chgData name="Megan Brunswig Sikaneta" userId="aec1c2e4-748a-46cd-9cb1-95b8546ef6c2" providerId="ADAL" clId="{DC5F1831-BD2D-412D-92C5-05C74C3EE478}" dt="2023-09-13T07:30:00.180" v="344" actId="1076"/>
      <pc:docMkLst>
        <pc:docMk/>
      </pc:docMkLst>
      <pc:sldChg chg="modSp mod">
        <pc:chgData name="Megan Brunswig Sikaneta" userId="aec1c2e4-748a-46cd-9cb1-95b8546ef6c2" providerId="ADAL" clId="{DC5F1831-BD2D-412D-92C5-05C74C3EE478}" dt="2023-09-12T08:33:42.114" v="232" actId="20577"/>
        <pc:sldMkLst>
          <pc:docMk/>
          <pc:sldMk cId="3084261838" sldId="256"/>
        </pc:sldMkLst>
        <pc:spChg chg="mod">
          <ac:chgData name="Megan Brunswig Sikaneta" userId="aec1c2e4-748a-46cd-9cb1-95b8546ef6c2" providerId="ADAL" clId="{DC5F1831-BD2D-412D-92C5-05C74C3EE478}" dt="2023-09-12T08:33:37.595" v="213" actId="6549"/>
          <ac:spMkLst>
            <pc:docMk/>
            <pc:sldMk cId="3084261838" sldId="256"/>
            <ac:spMk id="2" creationId="{E4756BFB-C882-934C-979F-B2200AEE496F}"/>
          </ac:spMkLst>
        </pc:spChg>
        <pc:spChg chg="mod">
          <ac:chgData name="Megan Brunswig Sikaneta" userId="aec1c2e4-748a-46cd-9cb1-95b8546ef6c2" providerId="ADAL" clId="{DC5F1831-BD2D-412D-92C5-05C74C3EE478}" dt="2023-09-12T08:33:42.114" v="232" actId="20577"/>
          <ac:spMkLst>
            <pc:docMk/>
            <pc:sldMk cId="3084261838" sldId="256"/>
            <ac:spMk id="3" creationId="{C6346457-ADF5-3D41-91B9-7EC68FEA3BEE}"/>
          </ac:spMkLst>
        </pc:spChg>
      </pc:sldChg>
      <pc:sldChg chg="addSp delSp modSp del mod setBg">
        <pc:chgData name="Megan Brunswig Sikaneta" userId="aec1c2e4-748a-46cd-9cb1-95b8546ef6c2" providerId="ADAL" clId="{DC5F1831-BD2D-412D-92C5-05C74C3EE478}" dt="2023-09-12T08:26:01.028" v="54" actId="47"/>
        <pc:sldMkLst>
          <pc:docMk/>
          <pc:sldMk cId="70860305" sldId="259"/>
        </pc:sldMkLst>
        <pc:spChg chg="mod">
          <ac:chgData name="Megan Brunswig Sikaneta" userId="aec1c2e4-748a-46cd-9cb1-95b8546ef6c2" providerId="ADAL" clId="{DC5F1831-BD2D-412D-92C5-05C74C3EE478}" dt="2023-09-12T08:23:08.205" v="2" actId="26606"/>
          <ac:spMkLst>
            <pc:docMk/>
            <pc:sldMk cId="70860305" sldId="259"/>
            <ac:spMk id="2" creationId="{18DF1C0D-321A-5F47-A26A-852A13B97DF9}"/>
          </ac:spMkLst>
        </pc:spChg>
        <pc:spChg chg="del">
          <ac:chgData name="Megan Brunswig Sikaneta" userId="aec1c2e4-748a-46cd-9cb1-95b8546ef6c2" providerId="ADAL" clId="{DC5F1831-BD2D-412D-92C5-05C74C3EE478}" dt="2023-09-12T08:23:00.398" v="0" actId="478"/>
          <ac:spMkLst>
            <pc:docMk/>
            <pc:sldMk cId="70860305" sldId="259"/>
            <ac:spMk id="3" creationId="{E08B2A10-6DC9-9C44-993D-3AC25C4F69C6}"/>
          </ac:spMkLst>
        </pc:spChg>
        <pc:spChg chg="mod">
          <ac:chgData name="Megan Brunswig Sikaneta" userId="aec1c2e4-748a-46cd-9cb1-95b8546ef6c2" providerId="ADAL" clId="{DC5F1831-BD2D-412D-92C5-05C74C3EE478}" dt="2023-09-12T08:23:08.205" v="2" actId="26606"/>
          <ac:spMkLst>
            <pc:docMk/>
            <pc:sldMk cId="70860305" sldId="259"/>
            <ac:spMk id="4" creationId="{3612B586-4133-544C-8A6E-D7F7B6E0D112}"/>
          </ac:spMkLst>
        </pc:spChg>
        <pc:spChg chg="mod">
          <ac:chgData name="Megan Brunswig Sikaneta" userId="aec1c2e4-748a-46cd-9cb1-95b8546ef6c2" providerId="ADAL" clId="{DC5F1831-BD2D-412D-92C5-05C74C3EE478}" dt="2023-09-12T08:23:08.205" v="2" actId="26606"/>
          <ac:spMkLst>
            <pc:docMk/>
            <pc:sldMk cId="70860305" sldId="259"/>
            <ac:spMk id="5" creationId="{CC460651-B658-7D4F-9940-B3750ED25608}"/>
          </ac:spMkLst>
        </pc:spChg>
        <pc:spChg chg="add">
          <ac:chgData name="Megan Brunswig Sikaneta" userId="aec1c2e4-748a-46cd-9cb1-95b8546ef6c2" providerId="ADAL" clId="{DC5F1831-BD2D-412D-92C5-05C74C3EE478}" dt="2023-09-12T08:23:08.205" v="2" actId="26606"/>
          <ac:spMkLst>
            <pc:docMk/>
            <pc:sldMk cId="70860305" sldId="259"/>
            <ac:spMk id="11" creationId="{5F637E18-EF26-4327-9077-7FFC67B98B96}"/>
          </ac:spMkLst>
        </pc:spChg>
        <pc:spChg chg="add">
          <ac:chgData name="Megan Brunswig Sikaneta" userId="aec1c2e4-748a-46cd-9cb1-95b8546ef6c2" providerId="ADAL" clId="{DC5F1831-BD2D-412D-92C5-05C74C3EE478}" dt="2023-09-12T08:23:08.205" v="2" actId="26606"/>
          <ac:spMkLst>
            <pc:docMk/>
            <pc:sldMk cId="70860305" sldId="259"/>
            <ac:spMk id="13" creationId="{3EED6667-6BE8-A2AB-422A-5A1D89727E35}"/>
          </ac:spMkLst>
        </pc:spChg>
        <pc:graphicFrameChg chg="add del mod modGraphic">
          <ac:chgData name="Megan Brunswig Sikaneta" userId="aec1c2e4-748a-46cd-9cb1-95b8546ef6c2" providerId="ADAL" clId="{DC5F1831-BD2D-412D-92C5-05C74C3EE478}" dt="2023-09-12T08:25:50.741" v="51" actId="21"/>
          <ac:graphicFrameMkLst>
            <pc:docMk/>
            <pc:sldMk cId="70860305" sldId="259"/>
            <ac:graphicFrameMk id="6" creationId="{90BC474F-7AD5-41CA-9FB6-12D28DF358D9}"/>
          </ac:graphicFrameMkLst>
        </pc:graphicFrameChg>
      </pc:sldChg>
      <pc:sldChg chg="new del">
        <pc:chgData name="Megan Brunswig Sikaneta" userId="aec1c2e4-748a-46cd-9cb1-95b8546ef6c2" providerId="ADAL" clId="{DC5F1831-BD2D-412D-92C5-05C74C3EE478}" dt="2023-09-12T08:34:39.849" v="233" actId="47"/>
        <pc:sldMkLst>
          <pc:docMk/>
          <pc:sldMk cId="1226068057" sldId="259"/>
        </pc:sldMkLst>
      </pc:sldChg>
      <pc:sldChg chg="new">
        <pc:chgData name="Megan Brunswig Sikaneta" userId="aec1c2e4-748a-46cd-9cb1-95b8546ef6c2" providerId="ADAL" clId="{DC5F1831-BD2D-412D-92C5-05C74C3EE478}" dt="2023-09-12T08:34:50.853" v="238" actId="680"/>
        <pc:sldMkLst>
          <pc:docMk/>
          <pc:sldMk cId="2406269999" sldId="259"/>
        </pc:sldMkLst>
      </pc:sldChg>
      <pc:sldChg chg="new">
        <pc:chgData name="Megan Brunswig Sikaneta" userId="aec1c2e4-748a-46cd-9cb1-95b8546ef6c2" providerId="ADAL" clId="{DC5F1831-BD2D-412D-92C5-05C74C3EE478}" dt="2023-09-12T08:35:03.785" v="239" actId="680"/>
        <pc:sldMkLst>
          <pc:docMk/>
          <pc:sldMk cId="294663799" sldId="260"/>
        </pc:sldMkLst>
      </pc:sldChg>
      <pc:sldChg chg="new del">
        <pc:chgData name="Megan Brunswig Sikaneta" userId="aec1c2e4-748a-46cd-9cb1-95b8546ef6c2" providerId="ADAL" clId="{DC5F1831-BD2D-412D-92C5-05C74C3EE478}" dt="2023-09-12T08:34:42.781" v="235" actId="47"/>
        <pc:sldMkLst>
          <pc:docMk/>
          <pc:sldMk cId="2076840968" sldId="260"/>
        </pc:sldMkLst>
      </pc:sldChg>
      <pc:sldChg chg="del">
        <pc:chgData name="Megan Brunswig Sikaneta" userId="aec1c2e4-748a-46cd-9cb1-95b8546ef6c2" providerId="ADAL" clId="{DC5F1831-BD2D-412D-92C5-05C74C3EE478}" dt="2023-09-12T08:30:29.996" v="138" actId="47"/>
        <pc:sldMkLst>
          <pc:docMk/>
          <pc:sldMk cId="2335453573" sldId="260"/>
        </pc:sldMkLst>
      </pc:sldChg>
      <pc:sldChg chg="del">
        <pc:chgData name="Megan Brunswig Sikaneta" userId="aec1c2e4-748a-46cd-9cb1-95b8546ef6c2" providerId="ADAL" clId="{DC5F1831-BD2D-412D-92C5-05C74C3EE478}" dt="2023-09-12T08:30:34.960" v="141" actId="47"/>
        <pc:sldMkLst>
          <pc:docMk/>
          <pc:sldMk cId="2112075936" sldId="261"/>
        </pc:sldMkLst>
      </pc:sldChg>
      <pc:sldChg chg="new">
        <pc:chgData name="Megan Brunswig Sikaneta" userId="aec1c2e4-748a-46cd-9cb1-95b8546ef6c2" providerId="ADAL" clId="{DC5F1831-BD2D-412D-92C5-05C74C3EE478}" dt="2023-09-12T08:35:08.985" v="240" actId="680"/>
        <pc:sldMkLst>
          <pc:docMk/>
          <pc:sldMk cId="3235400270" sldId="261"/>
        </pc:sldMkLst>
      </pc:sldChg>
      <pc:sldChg chg="new del">
        <pc:chgData name="Megan Brunswig Sikaneta" userId="aec1c2e4-748a-46cd-9cb1-95b8546ef6c2" providerId="ADAL" clId="{DC5F1831-BD2D-412D-92C5-05C74C3EE478}" dt="2023-09-12T08:34:43.608" v="236" actId="47"/>
        <pc:sldMkLst>
          <pc:docMk/>
          <pc:sldMk cId="4188437039" sldId="261"/>
        </pc:sldMkLst>
      </pc:sldChg>
      <pc:sldChg chg="new">
        <pc:chgData name="Megan Brunswig Sikaneta" userId="aec1c2e4-748a-46cd-9cb1-95b8546ef6c2" providerId="ADAL" clId="{DC5F1831-BD2D-412D-92C5-05C74C3EE478}" dt="2023-09-12T08:35:14.032" v="241" actId="680"/>
        <pc:sldMkLst>
          <pc:docMk/>
          <pc:sldMk cId="561612220" sldId="262"/>
        </pc:sldMkLst>
      </pc:sldChg>
      <pc:sldChg chg="del">
        <pc:chgData name="Megan Brunswig Sikaneta" userId="aec1c2e4-748a-46cd-9cb1-95b8546ef6c2" providerId="ADAL" clId="{DC5F1831-BD2D-412D-92C5-05C74C3EE478}" dt="2023-09-12T08:30:31.565" v="139" actId="47"/>
        <pc:sldMkLst>
          <pc:docMk/>
          <pc:sldMk cId="2539634143" sldId="262"/>
        </pc:sldMkLst>
      </pc:sldChg>
      <pc:sldChg chg="new del">
        <pc:chgData name="Megan Brunswig Sikaneta" userId="aec1c2e4-748a-46cd-9cb1-95b8546ef6c2" providerId="ADAL" clId="{DC5F1831-BD2D-412D-92C5-05C74C3EE478}" dt="2023-09-12T08:34:45.599" v="237" actId="47"/>
        <pc:sldMkLst>
          <pc:docMk/>
          <pc:sldMk cId="3106419301" sldId="262"/>
        </pc:sldMkLst>
      </pc:sldChg>
      <pc:sldChg chg="new">
        <pc:chgData name="Megan Brunswig Sikaneta" userId="aec1c2e4-748a-46cd-9cb1-95b8546ef6c2" providerId="ADAL" clId="{DC5F1831-BD2D-412D-92C5-05C74C3EE478}" dt="2023-09-12T08:35:26.017" v="244" actId="680"/>
        <pc:sldMkLst>
          <pc:docMk/>
          <pc:sldMk cId="1442620201" sldId="263"/>
        </pc:sldMkLst>
      </pc:sldChg>
      <pc:sldChg chg="new del">
        <pc:chgData name="Megan Brunswig Sikaneta" userId="aec1c2e4-748a-46cd-9cb1-95b8546ef6c2" providerId="ADAL" clId="{DC5F1831-BD2D-412D-92C5-05C74C3EE478}" dt="2023-09-12T08:34:41.041" v="234" actId="47"/>
        <pc:sldMkLst>
          <pc:docMk/>
          <pc:sldMk cId="1776924374" sldId="263"/>
        </pc:sldMkLst>
      </pc:sldChg>
      <pc:sldChg chg="new del">
        <pc:chgData name="Megan Brunswig Sikaneta" userId="aec1c2e4-748a-46cd-9cb1-95b8546ef6c2" providerId="ADAL" clId="{DC5F1831-BD2D-412D-92C5-05C74C3EE478}" dt="2023-09-12T08:35:19.622" v="243" actId="680"/>
        <pc:sldMkLst>
          <pc:docMk/>
          <pc:sldMk cId="3176675010" sldId="263"/>
        </pc:sldMkLst>
      </pc:sldChg>
      <pc:sldChg chg="del">
        <pc:chgData name="Megan Brunswig Sikaneta" userId="aec1c2e4-748a-46cd-9cb1-95b8546ef6c2" providerId="ADAL" clId="{DC5F1831-BD2D-412D-92C5-05C74C3EE478}" dt="2023-09-12T08:30:36.823" v="142" actId="47"/>
        <pc:sldMkLst>
          <pc:docMk/>
          <pc:sldMk cId="4291179913" sldId="263"/>
        </pc:sldMkLst>
      </pc:sldChg>
      <pc:sldChg chg="new">
        <pc:chgData name="Megan Brunswig Sikaneta" userId="aec1c2e4-748a-46cd-9cb1-95b8546ef6c2" providerId="ADAL" clId="{DC5F1831-BD2D-412D-92C5-05C74C3EE478}" dt="2023-09-12T08:35:36.529" v="245" actId="680"/>
        <pc:sldMkLst>
          <pc:docMk/>
          <pc:sldMk cId="1900017183" sldId="264"/>
        </pc:sldMkLst>
      </pc:sldChg>
      <pc:sldChg chg="del">
        <pc:chgData name="Megan Brunswig Sikaneta" userId="aec1c2e4-748a-46cd-9cb1-95b8546ef6c2" providerId="ADAL" clId="{DC5F1831-BD2D-412D-92C5-05C74C3EE478}" dt="2023-09-12T08:30:33.106" v="140" actId="47"/>
        <pc:sldMkLst>
          <pc:docMk/>
          <pc:sldMk cId="3946154614" sldId="264"/>
        </pc:sldMkLst>
      </pc:sldChg>
      <pc:sldChg chg="modSp new mod">
        <pc:chgData name="Megan Brunswig Sikaneta" userId="aec1c2e4-748a-46cd-9cb1-95b8546ef6c2" providerId="ADAL" clId="{DC5F1831-BD2D-412D-92C5-05C74C3EE478}" dt="2023-09-13T07:30:00.180" v="344" actId="1076"/>
        <pc:sldMkLst>
          <pc:docMk/>
          <pc:sldMk cId="441983060" sldId="265"/>
        </pc:sldMkLst>
        <pc:spChg chg="mod">
          <ac:chgData name="Megan Brunswig Sikaneta" userId="aec1c2e4-748a-46cd-9cb1-95b8546ef6c2" providerId="ADAL" clId="{DC5F1831-BD2D-412D-92C5-05C74C3EE478}" dt="2023-09-13T07:30:00.180" v="344" actId="1076"/>
          <ac:spMkLst>
            <pc:docMk/>
            <pc:sldMk cId="441983060" sldId="265"/>
            <ac:spMk id="2" creationId="{21D7ADB3-EDAC-4D2C-8DFD-B45237361BEE}"/>
          </ac:spMkLst>
        </pc:spChg>
      </pc:sldChg>
      <pc:sldChg chg="new del">
        <pc:chgData name="Megan Brunswig Sikaneta" userId="aec1c2e4-748a-46cd-9cb1-95b8546ef6c2" providerId="ADAL" clId="{DC5F1831-BD2D-412D-92C5-05C74C3EE478}" dt="2023-09-13T07:28:42.851" v="247" actId="47"/>
        <pc:sldMkLst>
          <pc:docMk/>
          <pc:sldMk cId="1570849539" sldId="265"/>
        </pc:sldMkLst>
      </pc:sldChg>
      <pc:sldChg chg="modSp new del mod">
        <pc:chgData name="Megan Brunswig Sikaneta" userId="aec1c2e4-748a-46cd-9cb1-95b8546ef6c2" providerId="ADAL" clId="{DC5F1831-BD2D-412D-92C5-05C74C3EE478}" dt="2023-09-12T08:32:40.536" v="207" actId="47"/>
        <pc:sldMkLst>
          <pc:docMk/>
          <pc:sldMk cId="2052702298" sldId="265"/>
        </pc:sldMkLst>
        <pc:spChg chg="mod">
          <ac:chgData name="Megan Brunswig Sikaneta" userId="aec1c2e4-748a-46cd-9cb1-95b8546ef6c2" providerId="ADAL" clId="{DC5F1831-BD2D-412D-92C5-05C74C3EE478}" dt="2023-09-12T08:26:16.444" v="77" actId="20577"/>
          <ac:spMkLst>
            <pc:docMk/>
            <pc:sldMk cId="2052702298" sldId="265"/>
            <ac:spMk id="2" creationId="{E5A160A5-FDA8-4D72-A50B-56BA386360A5}"/>
          </ac:spMkLst>
        </pc:spChg>
        <pc:spChg chg="mod">
          <ac:chgData name="Megan Brunswig Sikaneta" userId="aec1c2e4-748a-46cd-9cb1-95b8546ef6c2" providerId="ADAL" clId="{DC5F1831-BD2D-412D-92C5-05C74C3EE478}" dt="2023-09-12T08:27:21.655" v="94" actId="12"/>
          <ac:spMkLst>
            <pc:docMk/>
            <pc:sldMk cId="2052702298" sldId="265"/>
            <ac:spMk id="3" creationId="{68D887F5-871C-48DE-AE30-85CF80B28780}"/>
          </ac:spMkLst>
        </pc:spChg>
      </pc:sldChg>
      <pc:sldChg chg="modSp new del mod">
        <pc:chgData name="Megan Brunswig Sikaneta" userId="aec1c2e4-748a-46cd-9cb1-95b8546ef6c2" providerId="ADAL" clId="{DC5F1831-BD2D-412D-92C5-05C74C3EE478}" dt="2023-09-12T08:32:40.536" v="207" actId="47"/>
        <pc:sldMkLst>
          <pc:docMk/>
          <pc:sldMk cId="1002259147" sldId="266"/>
        </pc:sldMkLst>
        <pc:spChg chg="mod">
          <ac:chgData name="Megan Brunswig Sikaneta" userId="aec1c2e4-748a-46cd-9cb1-95b8546ef6c2" providerId="ADAL" clId="{DC5F1831-BD2D-412D-92C5-05C74C3EE478}" dt="2023-09-12T08:26:44.906" v="89" actId="14100"/>
          <ac:spMkLst>
            <pc:docMk/>
            <pc:sldMk cId="1002259147" sldId="266"/>
            <ac:spMk id="2" creationId="{5F8C80D3-7D46-4C9D-A8E5-53F16758E250}"/>
          </ac:spMkLst>
        </pc:spChg>
        <pc:spChg chg="mod">
          <ac:chgData name="Megan Brunswig Sikaneta" userId="aec1c2e4-748a-46cd-9cb1-95b8546ef6c2" providerId="ADAL" clId="{DC5F1831-BD2D-412D-92C5-05C74C3EE478}" dt="2023-09-12T08:27:16.890" v="93" actId="12"/>
          <ac:spMkLst>
            <pc:docMk/>
            <pc:sldMk cId="1002259147" sldId="266"/>
            <ac:spMk id="3" creationId="{76BBF322-EA0F-4723-8B49-959481F626B6}"/>
          </ac:spMkLst>
        </pc:spChg>
      </pc:sldChg>
      <pc:sldChg chg="addSp delSp modSp new del mod">
        <pc:chgData name="Megan Brunswig Sikaneta" userId="aec1c2e4-748a-46cd-9cb1-95b8546ef6c2" providerId="ADAL" clId="{DC5F1831-BD2D-412D-92C5-05C74C3EE478}" dt="2023-09-12T08:32:40.536" v="207" actId="47"/>
        <pc:sldMkLst>
          <pc:docMk/>
          <pc:sldMk cId="2752051525" sldId="267"/>
        </pc:sldMkLst>
        <pc:spChg chg="mod">
          <ac:chgData name="Megan Brunswig Sikaneta" userId="aec1c2e4-748a-46cd-9cb1-95b8546ef6c2" providerId="ADAL" clId="{DC5F1831-BD2D-412D-92C5-05C74C3EE478}" dt="2023-09-12T08:27:36.137" v="101" actId="20577"/>
          <ac:spMkLst>
            <pc:docMk/>
            <pc:sldMk cId="2752051525" sldId="267"/>
            <ac:spMk id="2" creationId="{64360213-074B-4EDF-A0EE-6425C21C3987}"/>
          </ac:spMkLst>
        </pc:spChg>
        <pc:spChg chg="del">
          <ac:chgData name="Megan Brunswig Sikaneta" userId="aec1c2e4-748a-46cd-9cb1-95b8546ef6c2" providerId="ADAL" clId="{DC5F1831-BD2D-412D-92C5-05C74C3EE478}" dt="2023-09-12T08:25:57.990" v="52" actId="478"/>
          <ac:spMkLst>
            <pc:docMk/>
            <pc:sldMk cId="2752051525" sldId="267"/>
            <ac:spMk id="3" creationId="{8B91B27D-822D-44D1-BF58-E36BE146D403}"/>
          </ac:spMkLst>
        </pc:spChg>
        <pc:graphicFrameChg chg="add mod modGraphic">
          <ac:chgData name="Megan Brunswig Sikaneta" userId="aec1c2e4-748a-46cd-9cb1-95b8546ef6c2" providerId="ADAL" clId="{DC5F1831-BD2D-412D-92C5-05C74C3EE478}" dt="2023-09-12T08:30:27.717" v="137" actId="1076"/>
          <ac:graphicFrameMkLst>
            <pc:docMk/>
            <pc:sldMk cId="2752051525" sldId="267"/>
            <ac:graphicFrameMk id="6" creationId="{666791C5-C007-4FFD-90A0-D5BEF20FC073}"/>
          </ac:graphicFrameMkLst>
        </pc:graphicFrameChg>
      </pc:sldChg>
      <pc:sldChg chg="new del">
        <pc:chgData name="Megan Brunswig Sikaneta" userId="aec1c2e4-748a-46cd-9cb1-95b8546ef6c2" providerId="ADAL" clId="{DC5F1831-BD2D-412D-92C5-05C74C3EE478}" dt="2023-09-12T08:27:31.177" v="95" actId="47"/>
        <pc:sldMkLst>
          <pc:docMk/>
          <pc:sldMk cId="350096741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E005D-8967-D744-9BF2-7775D3E885E5}" type="datetimeFigureOut">
              <a:rPr lang="fr-FR" smtClean="0"/>
              <a:t>02/05/2024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1FD2E-C3F1-CE4E-B747-41D38F17AF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59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</a:t>
            </a:r>
            <a:r>
              <a:rPr lang="en-GB" dirty="0" err="1"/>
              <a:t>coloradoriverscience.org</a:t>
            </a:r>
            <a:r>
              <a:rPr lang="en-GB" dirty="0"/>
              <a:t>/</a:t>
            </a:r>
            <a:r>
              <a:rPr lang="en-GB" dirty="0" err="1"/>
              <a:t>Weather_and_climate_forecasts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1FD2E-C3F1-CE4E-B747-41D38F17AFF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05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18596B-1C95-14E0-85DC-F45A25188809}"/>
              </a:ext>
            </a:extLst>
          </p:cNvPr>
          <p:cNvSpPr/>
          <p:nvPr userDrawn="1"/>
        </p:nvSpPr>
        <p:spPr>
          <a:xfrm>
            <a:off x="2119029" y="2477622"/>
            <a:ext cx="8167972" cy="3331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3C242E-8A53-C21E-8A83-BD2510E0A1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261"/>
            <a:ext cx="12241368" cy="68985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2CDACD7-A166-CB46-B252-36AE998ADF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4599" y="2675964"/>
            <a:ext cx="7067999" cy="1653993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132850-97E9-D44F-89D1-CD2B5F4B1F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04600" y="4487863"/>
            <a:ext cx="7067999" cy="11334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More information about the </a:t>
            </a:r>
            <a:r>
              <a:rPr lang="fr-FR" dirty="0" err="1"/>
              <a:t>presentation</a:t>
            </a:r>
            <a:endParaRPr lang="fr-FR" dirty="0"/>
          </a:p>
          <a:p>
            <a:r>
              <a:rPr lang="fr-FR" dirty="0"/>
              <a:t>(</a:t>
            </a:r>
            <a:r>
              <a:rPr lang="fr-FR" dirty="0" err="1"/>
              <a:t>author</a:t>
            </a:r>
            <a:r>
              <a:rPr lang="fr-FR" dirty="0"/>
              <a:t>, team, date, …)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B963D2-18CB-987B-B575-F8B106BDA498}"/>
              </a:ext>
            </a:extLst>
          </p:cNvPr>
          <p:cNvSpPr/>
          <p:nvPr userDrawn="1"/>
        </p:nvSpPr>
        <p:spPr>
          <a:xfrm>
            <a:off x="10287001" y="5621338"/>
            <a:ext cx="1954367" cy="1256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accent1"/>
                </a:solidFill>
              </a:rPr>
              <a:t>Space</a:t>
            </a:r>
            <a:r>
              <a:rPr lang="fr-FR" sz="1100" dirty="0">
                <a:solidFill>
                  <a:schemeClr val="accent1"/>
                </a:solidFill>
              </a:rPr>
              <a:t> for </a:t>
            </a:r>
            <a:r>
              <a:rPr lang="fr-FR" sz="1100">
                <a:solidFill>
                  <a:schemeClr val="accent1"/>
                </a:solidFill>
              </a:rPr>
              <a:t>another</a:t>
            </a:r>
            <a:r>
              <a:rPr lang="fr-FR" sz="1100" dirty="0">
                <a:solidFill>
                  <a:schemeClr val="accent1"/>
                </a:solidFill>
              </a:rPr>
              <a:t> logo</a:t>
            </a:r>
          </a:p>
          <a:p>
            <a:pPr algn="ctr"/>
            <a:r>
              <a:rPr lang="fr-FR" sz="1100" dirty="0" err="1">
                <a:solidFill>
                  <a:schemeClr val="accent1"/>
                </a:solidFill>
              </a:rPr>
              <a:t>Remove</a:t>
            </a:r>
            <a:r>
              <a:rPr lang="fr-FR" sz="1100" dirty="0">
                <a:solidFill>
                  <a:schemeClr val="accent1"/>
                </a:solidFill>
              </a:rPr>
              <a:t> white bloc if not </a:t>
            </a:r>
            <a:r>
              <a:rPr lang="fr-FR" sz="1100" dirty="0" err="1">
                <a:solidFill>
                  <a:schemeClr val="accent1"/>
                </a:solidFill>
              </a:rPr>
              <a:t>needed</a:t>
            </a:r>
            <a:endParaRPr lang="fr-FR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5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21D5F6-C5F1-9347-A01D-1BBC3E24E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0461D5C-11A3-9241-B31D-F3381FC187C5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6256F11-431D-A54B-9CEA-E238F788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36755E6-959D-BF44-BAB9-99D3C1A24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C4FFFE-78E9-D576-E575-A097859EF1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9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318CB27-DF42-344D-94E8-94B7311E4203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C076245-5123-654E-82F5-18D34071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C35F5000-0D7B-BF44-9D65-FD0557C6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0204A2-9C9B-9A4F-E580-F51CE45711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82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5D5679-FD0F-6A48-BE1D-95A257B53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 err="1"/>
              <a:t>Paragraph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4B66F6-7207-B943-85B9-850687F454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5341937" cy="48736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429C58-01B2-CA4A-85A5-96E9723D819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B1512B3-F7D7-1945-B682-94CF0FAFD4DC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C5CEF1EE-FB4B-3642-BC0D-2CAA9550B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D0D77463-5F28-0642-9B85-99A49DAA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1E8B0D-C0DD-790D-597B-2FEBE3AFF9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08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DB376-0753-1242-B1BD-1537FF05C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 err="1"/>
              <a:t>Paragraph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64C3E61-98C5-3041-877B-E4CE84E45E4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534193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833ED2-2F6B-4C4E-8C14-0D0FFBC1C3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EF85167-4C0C-2340-924A-807A3D504D5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086DB16A-416E-9247-B82A-68D7C543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BD83EE2C-C2FB-B345-A202-AB1120C8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C2841E-459A-54EC-F869-1F6F7AD08D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8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5FD3EF-D17E-1841-845D-BC9585350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3B63A8-23CA-3944-A079-356BE8FF262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Cliquez pour modifier les styles du</a:t>
            </a: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024EE94-B54F-704C-AEE1-2C881A968170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29C56BF-F1AE-064A-B8BC-71F833F9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5BE313CC-2894-584A-950A-85200BD8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9BE89A-A5A8-363E-D9EF-12B2C0CAF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3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94E77C-5C38-4B4B-916B-C0A1C34B3032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1800225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60B8F7-9F9C-BE4C-B398-294A6ACA3AA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CD9F06E-4704-E14E-B96C-3782B153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5F0CEC99-8B56-244A-97E4-D77E981C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F95CE17-001F-E243-A8D7-7C3552865CF4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D081ED3-CEB0-24DE-E4E5-7F963DECEA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116A7D-9903-4914-2660-AA690EF45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2224"/>
            <a:ext cx="12152744" cy="68802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Section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More information, </a:t>
            </a:r>
            <a:r>
              <a:rPr lang="fr-FR" dirty="0" err="1"/>
              <a:t>subtitle</a:t>
            </a:r>
            <a:r>
              <a:rPr lang="fr-FR" dirty="0"/>
              <a:t>, …</a:t>
            </a:r>
          </a:p>
        </p:txBody>
      </p:sp>
      <p:pic>
        <p:nvPicPr>
          <p:cNvPr id="5" name="Image 4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5EEE1E66-1A3F-CB36-9624-85DF88BA81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681" y="309662"/>
            <a:ext cx="919320" cy="6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116A7D-9903-4914-2660-AA690EF45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2224"/>
            <a:ext cx="12152744" cy="68802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Section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More information, </a:t>
            </a:r>
            <a:r>
              <a:rPr lang="fr-FR" dirty="0" err="1"/>
              <a:t>subtitle</a:t>
            </a:r>
            <a:r>
              <a:rPr lang="fr-FR" dirty="0"/>
              <a:t>, …</a:t>
            </a:r>
          </a:p>
        </p:txBody>
      </p:sp>
      <p:pic>
        <p:nvPicPr>
          <p:cNvPr id="4" name="Image 3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AA1086EC-E2E5-48BA-BB03-4D4222CC50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681" y="309662"/>
            <a:ext cx="919320" cy="6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Titre de sec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116A7D-9903-4914-2660-AA690EF45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2224"/>
            <a:ext cx="12152744" cy="68802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Section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More information, </a:t>
            </a:r>
            <a:r>
              <a:rPr lang="fr-FR" dirty="0" err="1"/>
              <a:t>subtitle</a:t>
            </a:r>
            <a:r>
              <a:rPr lang="fr-FR" dirty="0"/>
              <a:t>, …</a:t>
            </a:r>
          </a:p>
        </p:txBody>
      </p:sp>
      <p:pic>
        <p:nvPicPr>
          <p:cNvPr id="4" name="Image 3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0BB99E39-EF25-3028-4FBE-AFBE55AF2B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681" y="309662"/>
            <a:ext cx="919320" cy="6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5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Titre de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116A7D-9903-4914-2660-AA690EF45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2224"/>
            <a:ext cx="12152744" cy="68802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Section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More information, </a:t>
            </a:r>
            <a:r>
              <a:rPr lang="fr-FR" dirty="0" err="1"/>
              <a:t>subtitle</a:t>
            </a:r>
            <a:r>
              <a:rPr lang="fr-FR" dirty="0"/>
              <a:t>, …</a:t>
            </a:r>
          </a:p>
        </p:txBody>
      </p:sp>
      <p:pic>
        <p:nvPicPr>
          <p:cNvPr id="4" name="Image 3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8D8A1489-38E8-2FCA-E451-67F1CFDA72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681" y="309662"/>
            <a:ext cx="919320" cy="6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3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More information, </a:t>
            </a:r>
            <a:r>
              <a:rPr lang="fr-FR" dirty="0" err="1"/>
              <a:t>subtitle</a:t>
            </a:r>
            <a:r>
              <a:rPr lang="fr-FR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0753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E3465A7-A89B-5737-E17C-81E18A1C7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8B7CA0-B665-EC4B-AF3A-E4F7390DE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774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03F439-89D5-284F-963B-B143F71267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 </a:t>
            </a:r>
            <a:r>
              <a:rPr lang="fr-BE" dirty="0" err="1"/>
              <a:t>Excepteur</a:t>
            </a:r>
            <a:r>
              <a:rPr lang="fr-BE" dirty="0"/>
              <a:t> </a:t>
            </a:r>
            <a:r>
              <a:rPr lang="fr-BE" dirty="0" err="1"/>
              <a:t>sint</a:t>
            </a:r>
            <a:r>
              <a:rPr lang="fr-BE" dirty="0"/>
              <a:t> </a:t>
            </a:r>
            <a:r>
              <a:rPr lang="fr-BE" dirty="0" err="1"/>
              <a:t>occaecat</a:t>
            </a:r>
            <a:r>
              <a:rPr lang="fr-BE" dirty="0"/>
              <a:t> </a:t>
            </a:r>
            <a:r>
              <a:rPr lang="fr-BE" dirty="0" err="1"/>
              <a:t>cupidatat</a:t>
            </a:r>
            <a:r>
              <a:rPr lang="fr-BE" dirty="0"/>
              <a:t> non </a:t>
            </a:r>
            <a:r>
              <a:rPr lang="fr-BE" dirty="0" err="1"/>
              <a:t>proident</a:t>
            </a:r>
            <a:r>
              <a:rPr lang="fr-BE" dirty="0"/>
              <a:t>, </a:t>
            </a:r>
            <a:r>
              <a:rPr lang="fr-BE" dirty="0" err="1"/>
              <a:t>sunt</a:t>
            </a:r>
            <a:r>
              <a:rPr lang="fr-BE" dirty="0"/>
              <a:t> in culpa qui officia </a:t>
            </a:r>
            <a:r>
              <a:rPr lang="fr-BE" dirty="0" err="1"/>
              <a:t>deserunt</a:t>
            </a:r>
            <a:r>
              <a:rPr lang="fr-BE" dirty="0"/>
              <a:t> mollit </a:t>
            </a:r>
            <a:r>
              <a:rPr lang="fr-BE" dirty="0" err="1"/>
              <a:t>anim</a:t>
            </a:r>
            <a:r>
              <a:rPr lang="fr-BE" dirty="0"/>
              <a:t> id est </a:t>
            </a:r>
            <a:r>
              <a:rPr lang="fr-BE" dirty="0" err="1"/>
              <a:t>laborum</a:t>
            </a:r>
            <a:r>
              <a:rPr lang="fr-BE" dirty="0"/>
              <a:t>.</a:t>
            </a:r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358F-7920-8A4A-8A22-47E2087CB38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55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0E30DC25-9B97-A14E-A696-316F23F25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0257AE7-DB4F-7447-A43F-FF2C6415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790700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2738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97203-9710-A847-AEA5-AB1A29A4E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8692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76DC66-298B-1248-A04F-1369E3DF14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675094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0FE87A-A30B-734C-8ACB-BA87911FA1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28448" y="1825625"/>
            <a:ext cx="4796678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E9B5FA7-F178-C04D-B598-29B75CDDEDF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728AF2-BBF0-5C49-B400-20C40669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39185DA2-D02E-4242-B03C-90754C32D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3B5FF7-59C2-F23C-A779-5DBEE3EC6B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EE3AD-7821-E046-801A-385C835CF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685337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placeholder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2FA7B6-2C51-1D4C-8777-6F7932A91E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4646612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err="1"/>
              <a:t>Paragraph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E77D96-147E-E541-92DF-7335DCB50D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4646612" cy="3684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29FD381-2082-C94B-92C0-E040CFFE49A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747658" y="1681163"/>
            <a:ext cx="4777468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err="1"/>
              <a:t>Paragraph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3FD1EA-20E2-3C46-9C99-4BA99DEDA6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747658" y="2505075"/>
            <a:ext cx="4777468" cy="368458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AD32EB5-9DF9-604C-861D-F13EA40699EA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F35DA11D-CEC6-F548-A7A4-CAFB3C9C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  <a:endParaRPr lang="fr-FR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8AE6DC3F-E2F6-4148-AC46-6DFE1C06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F63047-1B6D-E74F-6E73-349547E0D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92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7010BC-616D-C140-B947-383CC35E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86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89E52A-30ED-8E4D-BF4A-2CA65D48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686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C9846B-DE0C-8245-A20D-12FCC3C46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0683EC-13E7-7844-8884-5332C265A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026F68-AFB6-984F-B31C-90DBC6772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14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85F44-6D3E-264C-A74B-EBEF749B44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6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62" r:id="rId4"/>
    <p:sldLayoutId id="2147483663" r:id="rId5"/>
    <p:sldLayoutId id="2147483660" r:id="rId6"/>
    <p:sldLayoutId id="2147483650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756BFB-C882-934C-979F-B2200AEE49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fr-FR" sz="3800" dirty="0"/>
              <a:t>An introduction to </a:t>
            </a:r>
            <a:r>
              <a:rPr lang="fr-FR" sz="3800" dirty="0" err="1"/>
              <a:t>blending</a:t>
            </a:r>
            <a:r>
              <a:rPr lang="fr-FR" sz="3800" dirty="0"/>
              <a:t> </a:t>
            </a:r>
            <a:r>
              <a:rPr lang="fr-FR" sz="3800" dirty="0" err="1"/>
              <a:t>methodologies</a:t>
            </a: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346457-ADF5-3D41-91B9-7EC68FEA3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Pablo Ortega (BSC; </a:t>
            </a:r>
            <a:r>
              <a:rPr lang="fr-FR" dirty="0">
                <a:solidFill>
                  <a:schemeClr val="accent2"/>
                </a:solidFill>
              </a:rPr>
              <a:t>WP5</a:t>
            </a:r>
            <a:r>
              <a:rPr lang="fr-FR" dirty="0"/>
              <a:t>)</a:t>
            </a:r>
          </a:p>
        </p:txBody>
      </p:sp>
      <p:pic>
        <p:nvPicPr>
          <p:cNvPr id="1028" name="Picture 4" descr="ess_opers">
            <a:extLst>
              <a:ext uri="{FF2B5EF4-FFF2-40B4-BE49-F238E27FC236}">
                <a16:creationId xmlns:a16="http://schemas.microsoft.com/office/drawing/2014/main" id="{E452390A-60DD-B840-9C4E-FF8E4AA2A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077" y="6031079"/>
            <a:ext cx="2664000" cy="7152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4261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A0AC62-E13E-1F42-B869-687BAFF93BF7}"/>
              </a:ext>
            </a:extLst>
          </p:cNvPr>
          <p:cNvSpPr/>
          <p:nvPr/>
        </p:nvSpPr>
        <p:spPr>
          <a:xfrm>
            <a:off x="5720386" y="5522952"/>
            <a:ext cx="1280062" cy="173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F51F57-C78F-4041-A676-881075F57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8" t="8746"/>
          <a:stretch/>
        </p:blipFill>
        <p:spPr>
          <a:xfrm>
            <a:off x="1373155" y="1780673"/>
            <a:ext cx="10021862" cy="3963522"/>
          </a:xfrm>
          <a:prstGeom prst="rect">
            <a:avLst/>
          </a:prstGeom>
        </p:spPr>
      </p:pic>
      <p:sp>
        <p:nvSpPr>
          <p:cNvPr id="24" name="Google Shape;61;geec1ad7b94_0_304">
            <a:extLst>
              <a:ext uri="{FF2B5EF4-FFF2-40B4-BE49-F238E27FC236}">
                <a16:creationId xmlns:a16="http://schemas.microsoft.com/office/drawing/2014/main" id="{0034BB33-39CD-264C-AB8B-63D1B27F2B7A}"/>
              </a:ext>
            </a:extLst>
          </p:cNvPr>
          <p:cNvSpPr txBox="1"/>
          <p:nvPr/>
        </p:nvSpPr>
        <p:spPr>
          <a:xfrm rot="16200000">
            <a:off x="317880" y="2109498"/>
            <a:ext cx="159622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Predictions (FY10)</a:t>
            </a:r>
            <a:endParaRPr sz="1700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61;geec1ad7b94_0_304">
            <a:extLst>
              <a:ext uri="{FF2B5EF4-FFF2-40B4-BE49-F238E27FC236}">
                <a16:creationId xmlns:a16="http://schemas.microsoft.com/office/drawing/2014/main" id="{827B3BCB-B0B5-6745-9209-2CBDD850779B}"/>
              </a:ext>
            </a:extLst>
          </p:cNvPr>
          <p:cNvSpPr txBox="1"/>
          <p:nvPr/>
        </p:nvSpPr>
        <p:spPr>
          <a:xfrm rot="16200000">
            <a:off x="536606" y="3984301"/>
            <a:ext cx="131919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Historical</a:t>
            </a:r>
            <a:endParaRPr sz="1700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1;geec1ad7b94_0_304">
            <a:extLst>
              <a:ext uri="{FF2B5EF4-FFF2-40B4-BE49-F238E27FC236}">
                <a16:creationId xmlns:a16="http://schemas.microsoft.com/office/drawing/2014/main" id="{255198B2-98A0-9846-AB70-615633B14858}"/>
              </a:ext>
            </a:extLst>
          </p:cNvPr>
          <p:cNvSpPr txBox="1"/>
          <p:nvPr/>
        </p:nvSpPr>
        <p:spPr>
          <a:xfrm>
            <a:off x="1526134" y="1435817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CNRM-ESM2-1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61;geec1ad7b94_0_304">
            <a:extLst>
              <a:ext uri="{FF2B5EF4-FFF2-40B4-BE49-F238E27FC236}">
                <a16:creationId xmlns:a16="http://schemas.microsoft.com/office/drawing/2014/main" id="{A96D5FA2-19C1-F641-8340-807EF9DA50E4}"/>
              </a:ext>
            </a:extLst>
          </p:cNvPr>
          <p:cNvSpPr txBox="1"/>
          <p:nvPr/>
        </p:nvSpPr>
        <p:spPr>
          <a:xfrm>
            <a:off x="3995583" y="1453829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EC-Earth3-i2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61;geec1ad7b94_0_304">
            <a:extLst>
              <a:ext uri="{FF2B5EF4-FFF2-40B4-BE49-F238E27FC236}">
                <a16:creationId xmlns:a16="http://schemas.microsoft.com/office/drawing/2014/main" id="{9AA707E8-D6CA-1848-AE72-19B9878482A9}"/>
              </a:ext>
            </a:extLst>
          </p:cNvPr>
          <p:cNvSpPr txBox="1"/>
          <p:nvPr/>
        </p:nvSpPr>
        <p:spPr>
          <a:xfrm>
            <a:off x="6436141" y="1453829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EC-Earth3-i4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61;geec1ad7b94_0_304">
            <a:extLst>
              <a:ext uri="{FF2B5EF4-FFF2-40B4-BE49-F238E27FC236}">
                <a16:creationId xmlns:a16="http://schemas.microsoft.com/office/drawing/2014/main" id="{C046B0AE-5B00-1744-B920-2434F93F4AE1}"/>
              </a:ext>
            </a:extLst>
          </p:cNvPr>
          <p:cNvSpPr txBox="1"/>
          <p:nvPr/>
        </p:nvSpPr>
        <p:spPr>
          <a:xfrm>
            <a:off x="8783880" y="1461089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NorCMP1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5BF1D3-6115-F440-95CA-1B76BE27CC7C}"/>
              </a:ext>
            </a:extLst>
          </p:cNvPr>
          <p:cNvSpPr/>
          <p:nvPr/>
        </p:nvSpPr>
        <p:spPr>
          <a:xfrm>
            <a:off x="1500559" y="3268339"/>
            <a:ext cx="9373408" cy="233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Google Shape;61;geec1ad7b94_0_304">
            <a:extLst>
              <a:ext uri="{FF2B5EF4-FFF2-40B4-BE49-F238E27FC236}">
                <a16:creationId xmlns:a16="http://schemas.microsoft.com/office/drawing/2014/main" id="{1CCDC8E4-9418-6649-AAC1-B5AA09CDD3B5}"/>
              </a:ext>
            </a:extLst>
          </p:cNvPr>
          <p:cNvSpPr txBox="1"/>
          <p:nvPr/>
        </p:nvSpPr>
        <p:spPr>
          <a:xfrm>
            <a:off x="1846974" y="993311"/>
            <a:ext cx="83184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Mean inter-model ensemble spread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of sea surface temperature</a:t>
            </a:r>
            <a:endParaRPr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E997F0-B0F4-0F41-BB14-F6704F3CCAA7}"/>
              </a:ext>
            </a:extLst>
          </p:cNvPr>
          <p:cNvSpPr txBox="1"/>
          <p:nvPr/>
        </p:nvSpPr>
        <p:spPr>
          <a:xfrm>
            <a:off x="433138" y="240632"/>
            <a:ext cx="9668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REVEALING INCONSISTENCIES: </a:t>
            </a:r>
            <a:r>
              <a:rPr lang="en-GB" sz="3200" b="1" dirty="0">
                <a:solidFill>
                  <a:schemeClr val="accent2"/>
                </a:solidFill>
              </a:rPr>
              <a:t>Ensemble Spread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6B22B1-4F00-7242-ACF8-182B94F20686}"/>
              </a:ext>
            </a:extLst>
          </p:cNvPr>
          <p:cNvSpPr txBox="1"/>
          <p:nvPr/>
        </p:nvSpPr>
        <p:spPr>
          <a:xfrm>
            <a:off x="8012624" y="5718248"/>
            <a:ext cx="3872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/>
              <a:t>BSC: </a:t>
            </a:r>
            <a:r>
              <a:rPr lang="en-GB" sz="2000" i="1" dirty="0"/>
              <a:t>R. Bilbao and co-authors</a:t>
            </a:r>
          </a:p>
        </p:txBody>
      </p:sp>
    </p:spTree>
    <p:extLst>
      <p:ext uri="{BB962C8B-B14F-4D97-AF65-F5344CB8AC3E}">
        <p14:creationId xmlns:p14="http://schemas.microsoft.com/office/powerpoint/2010/main" val="53061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A0AC62-E13E-1F42-B869-687BAFF93BF7}"/>
              </a:ext>
            </a:extLst>
          </p:cNvPr>
          <p:cNvSpPr/>
          <p:nvPr/>
        </p:nvSpPr>
        <p:spPr>
          <a:xfrm>
            <a:off x="5720386" y="5522952"/>
            <a:ext cx="1280062" cy="173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Google Shape;61;geec1ad7b94_0_304">
            <a:extLst>
              <a:ext uri="{FF2B5EF4-FFF2-40B4-BE49-F238E27FC236}">
                <a16:creationId xmlns:a16="http://schemas.microsoft.com/office/drawing/2014/main" id="{1CCDC8E4-9418-6649-AAC1-B5AA09CDD3B5}"/>
              </a:ext>
            </a:extLst>
          </p:cNvPr>
          <p:cNvSpPr txBox="1"/>
          <p:nvPr/>
        </p:nvSpPr>
        <p:spPr>
          <a:xfrm>
            <a:off x="1401061" y="1009353"/>
            <a:ext cx="976751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Selected </a:t>
            </a:r>
            <a:r>
              <a:rPr lang="en-GB" sz="20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percentiles in the inter-model ensemble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of sea surface temperature</a:t>
            </a:r>
            <a:endParaRPr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B724C-5832-BC4F-B8BB-DBDF0FC02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" t="9548" r="2190"/>
          <a:stretch/>
        </p:blipFill>
        <p:spPr>
          <a:xfrm>
            <a:off x="1010653" y="1947667"/>
            <a:ext cx="10603832" cy="3606710"/>
          </a:xfrm>
          <a:prstGeom prst="rect">
            <a:avLst/>
          </a:prstGeom>
        </p:spPr>
      </p:pic>
      <p:sp>
        <p:nvSpPr>
          <p:cNvPr id="17" name="Google Shape;61;geec1ad7b94_0_304">
            <a:extLst>
              <a:ext uri="{FF2B5EF4-FFF2-40B4-BE49-F238E27FC236}">
                <a16:creationId xmlns:a16="http://schemas.microsoft.com/office/drawing/2014/main" id="{87AF4DC3-DF05-5242-AB4B-012271ECAF13}"/>
              </a:ext>
            </a:extLst>
          </p:cNvPr>
          <p:cNvSpPr txBox="1"/>
          <p:nvPr/>
        </p:nvSpPr>
        <p:spPr>
          <a:xfrm rot="16200000">
            <a:off x="-243592" y="2237834"/>
            <a:ext cx="159622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Predictions (FY10)</a:t>
            </a:r>
            <a:endParaRPr sz="1700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1;geec1ad7b94_0_304">
            <a:extLst>
              <a:ext uri="{FF2B5EF4-FFF2-40B4-BE49-F238E27FC236}">
                <a16:creationId xmlns:a16="http://schemas.microsoft.com/office/drawing/2014/main" id="{3B5B874C-0749-6646-995A-6A4EDD42E246}"/>
              </a:ext>
            </a:extLst>
          </p:cNvPr>
          <p:cNvSpPr txBox="1"/>
          <p:nvPr/>
        </p:nvSpPr>
        <p:spPr>
          <a:xfrm rot="16200000">
            <a:off x="-24866" y="4000343"/>
            <a:ext cx="131919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Historical</a:t>
            </a:r>
            <a:endParaRPr sz="1700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61;geec1ad7b94_0_304">
            <a:extLst>
              <a:ext uri="{FF2B5EF4-FFF2-40B4-BE49-F238E27FC236}">
                <a16:creationId xmlns:a16="http://schemas.microsoft.com/office/drawing/2014/main" id="{41A77D04-B554-BF41-8F20-9F4A72F4927C}"/>
              </a:ext>
            </a:extLst>
          </p:cNvPr>
          <p:cNvSpPr txBox="1"/>
          <p:nvPr/>
        </p:nvSpPr>
        <p:spPr>
          <a:xfrm>
            <a:off x="1125084" y="1593764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5</a:t>
            </a:r>
            <a:r>
              <a:rPr lang="en-GB" sz="1700" b="1" baseline="30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th</a:t>
            </a: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percentile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61;geec1ad7b94_0_304">
            <a:extLst>
              <a:ext uri="{FF2B5EF4-FFF2-40B4-BE49-F238E27FC236}">
                <a16:creationId xmlns:a16="http://schemas.microsoft.com/office/drawing/2014/main" id="{AC522216-C931-4E48-8A4F-F3BBC764EBB0}"/>
              </a:ext>
            </a:extLst>
          </p:cNvPr>
          <p:cNvSpPr txBox="1"/>
          <p:nvPr/>
        </p:nvSpPr>
        <p:spPr>
          <a:xfrm>
            <a:off x="3249392" y="1593764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20</a:t>
            </a:r>
            <a:r>
              <a:rPr lang="en-GB" sz="1700" b="1" baseline="30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th</a:t>
            </a: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percentile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61;geec1ad7b94_0_304">
            <a:extLst>
              <a:ext uri="{FF2B5EF4-FFF2-40B4-BE49-F238E27FC236}">
                <a16:creationId xmlns:a16="http://schemas.microsoft.com/office/drawing/2014/main" id="{18322394-F924-AC40-9071-9FDF22D117FA}"/>
              </a:ext>
            </a:extLst>
          </p:cNvPr>
          <p:cNvSpPr txBox="1"/>
          <p:nvPr/>
        </p:nvSpPr>
        <p:spPr>
          <a:xfrm>
            <a:off x="5347735" y="1593764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50</a:t>
            </a:r>
            <a:r>
              <a:rPr lang="en-GB" sz="1700" b="1" baseline="30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th</a:t>
            </a: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percentile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61;geec1ad7b94_0_304">
            <a:extLst>
              <a:ext uri="{FF2B5EF4-FFF2-40B4-BE49-F238E27FC236}">
                <a16:creationId xmlns:a16="http://schemas.microsoft.com/office/drawing/2014/main" id="{C7114418-E3A9-7547-956F-77A44010463B}"/>
              </a:ext>
            </a:extLst>
          </p:cNvPr>
          <p:cNvSpPr txBox="1"/>
          <p:nvPr/>
        </p:nvSpPr>
        <p:spPr>
          <a:xfrm>
            <a:off x="7453864" y="1593764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80</a:t>
            </a:r>
            <a:r>
              <a:rPr lang="en-GB" sz="1700" b="1" baseline="30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th</a:t>
            </a: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percentile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61;geec1ad7b94_0_304">
            <a:extLst>
              <a:ext uri="{FF2B5EF4-FFF2-40B4-BE49-F238E27FC236}">
                <a16:creationId xmlns:a16="http://schemas.microsoft.com/office/drawing/2014/main" id="{5A00A5DC-D381-D148-B947-32C6E25CD354}"/>
              </a:ext>
            </a:extLst>
          </p:cNvPr>
          <p:cNvSpPr txBox="1"/>
          <p:nvPr/>
        </p:nvSpPr>
        <p:spPr>
          <a:xfrm>
            <a:off x="9547948" y="1593764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95</a:t>
            </a:r>
            <a:r>
              <a:rPr lang="en-GB" sz="1700" b="1" baseline="30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th</a:t>
            </a: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percentile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DC867F-5420-A240-8253-43AC492FDE1D}"/>
              </a:ext>
            </a:extLst>
          </p:cNvPr>
          <p:cNvSpPr/>
          <p:nvPr/>
        </p:nvSpPr>
        <p:spPr>
          <a:xfrm>
            <a:off x="1500559" y="3316465"/>
            <a:ext cx="9680788" cy="20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637A4F-41AC-2042-ADBD-970DCD2BCA76}"/>
              </a:ext>
            </a:extLst>
          </p:cNvPr>
          <p:cNvSpPr txBox="1"/>
          <p:nvPr/>
        </p:nvSpPr>
        <p:spPr>
          <a:xfrm>
            <a:off x="4098759" y="5733637"/>
            <a:ext cx="307206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For </a:t>
            </a:r>
            <a:r>
              <a:rPr lang="en-GB" sz="18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EC-Earth3</a:t>
            </a:r>
            <a:r>
              <a:rPr lang="en-GB" sz="18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(i2)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911B2A-AE19-9141-8E64-C294D5C80090}"/>
              </a:ext>
            </a:extLst>
          </p:cNvPr>
          <p:cNvSpPr txBox="1"/>
          <p:nvPr/>
        </p:nvSpPr>
        <p:spPr>
          <a:xfrm>
            <a:off x="433138" y="240632"/>
            <a:ext cx="9668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REVEALING INCONSISTENCIES: </a:t>
            </a:r>
            <a:r>
              <a:rPr lang="en-GB" sz="3200" b="1" dirty="0">
                <a:solidFill>
                  <a:schemeClr val="accent2"/>
                </a:solidFill>
              </a:rPr>
              <a:t>Ensemble Spread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02CCF5-17E2-B143-96E6-8328DA341891}"/>
              </a:ext>
            </a:extLst>
          </p:cNvPr>
          <p:cNvSpPr txBox="1"/>
          <p:nvPr/>
        </p:nvSpPr>
        <p:spPr>
          <a:xfrm>
            <a:off x="8012624" y="5718248"/>
            <a:ext cx="3872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/>
              <a:t>BSC: </a:t>
            </a:r>
            <a:r>
              <a:rPr lang="en-GB" sz="2000" i="1" dirty="0"/>
              <a:t>R. Bilbao and co-authors</a:t>
            </a:r>
          </a:p>
        </p:txBody>
      </p:sp>
    </p:spTree>
    <p:extLst>
      <p:ext uri="{BB962C8B-B14F-4D97-AF65-F5344CB8AC3E}">
        <p14:creationId xmlns:p14="http://schemas.microsoft.com/office/powerpoint/2010/main" val="3720633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4DA1E1-F2E0-DD4F-BBF1-76C850E37264}"/>
              </a:ext>
            </a:extLst>
          </p:cNvPr>
          <p:cNvSpPr txBox="1"/>
          <p:nvPr/>
        </p:nvSpPr>
        <p:spPr>
          <a:xfrm>
            <a:off x="433138" y="240632"/>
            <a:ext cx="958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REVEALING INCONSISTENCIES: </a:t>
            </a:r>
            <a:r>
              <a:rPr lang="en-GB" sz="3200" b="1" dirty="0">
                <a:solidFill>
                  <a:schemeClr val="accent2"/>
                </a:solidFill>
              </a:rPr>
              <a:t>Long-term trends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E0735-FAAD-C74E-B7F0-DC3E4BDCF423}"/>
              </a:ext>
            </a:extLst>
          </p:cNvPr>
          <p:cNvSpPr txBox="1"/>
          <p:nvPr/>
        </p:nvSpPr>
        <p:spPr>
          <a:xfrm>
            <a:off x="6448926" y="5718248"/>
            <a:ext cx="5467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i="1" dirty="0"/>
              <a:t>CNRS-CERFACS: </a:t>
            </a:r>
            <a:r>
              <a:rPr lang="en-GB" sz="2000" i="1" dirty="0"/>
              <a:t>R. Bonnet and co-authors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A0AC62-E13E-1F42-B869-687BAFF93BF7}"/>
              </a:ext>
            </a:extLst>
          </p:cNvPr>
          <p:cNvSpPr/>
          <p:nvPr/>
        </p:nvSpPr>
        <p:spPr>
          <a:xfrm>
            <a:off x="5720386" y="5522952"/>
            <a:ext cx="1280062" cy="173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Google Shape;61;geec1ad7b94_0_304">
            <a:extLst>
              <a:ext uri="{FF2B5EF4-FFF2-40B4-BE49-F238E27FC236}">
                <a16:creationId xmlns:a16="http://schemas.microsoft.com/office/drawing/2014/main" id="{1CCDC8E4-9418-6649-AAC1-B5AA09CDD3B5}"/>
              </a:ext>
            </a:extLst>
          </p:cNvPr>
          <p:cNvSpPr txBox="1"/>
          <p:nvPr/>
        </p:nvSpPr>
        <p:spPr>
          <a:xfrm>
            <a:off x="627776" y="1153731"/>
            <a:ext cx="976751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Ensemble mean </a:t>
            </a:r>
            <a:r>
              <a:rPr lang="en-GB" sz="20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regional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surface temperature trends</a:t>
            </a:r>
            <a:endParaRPr sz="2000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61;geec1ad7b94_0_304">
            <a:extLst>
              <a:ext uri="{FF2B5EF4-FFF2-40B4-BE49-F238E27FC236}">
                <a16:creationId xmlns:a16="http://schemas.microsoft.com/office/drawing/2014/main" id="{41A77D04-B554-BF41-8F20-9F4A72F4927C}"/>
              </a:ext>
            </a:extLst>
          </p:cNvPr>
          <p:cNvSpPr txBox="1"/>
          <p:nvPr/>
        </p:nvSpPr>
        <p:spPr>
          <a:xfrm>
            <a:off x="1028832" y="1690016"/>
            <a:ext cx="2837316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West Central Europe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61;geec1ad7b94_0_304">
            <a:extLst>
              <a:ext uri="{FF2B5EF4-FFF2-40B4-BE49-F238E27FC236}">
                <a16:creationId xmlns:a16="http://schemas.microsoft.com/office/drawing/2014/main" id="{18322394-F924-AC40-9071-9FDF22D117FA}"/>
              </a:ext>
            </a:extLst>
          </p:cNvPr>
          <p:cNvSpPr txBox="1"/>
          <p:nvPr/>
        </p:nvSpPr>
        <p:spPr>
          <a:xfrm>
            <a:off x="5204563" y="1690016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Northern Europe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61;geec1ad7b94_0_304">
            <a:extLst>
              <a:ext uri="{FF2B5EF4-FFF2-40B4-BE49-F238E27FC236}">
                <a16:creationId xmlns:a16="http://schemas.microsoft.com/office/drawing/2014/main" id="{5A00A5DC-D381-D148-B947-32C6E25CD354}"/>
              </a:ext>
            </a:extLst>
          </p:cNvPr>
          <p:cNvSpPr txBox="1"/>
          <p:nvPr/>
        </p:nvSpPr>
        <p:spPr>
          <a:xfrm>
            <a:off x="8834591" y="1690016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Mediterranean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DC867F-5420-A240-8253-43AC492FDE1D}"/>
              </a:ext>
            </a:extLst>
          </p:cNvPr>
          <p:cNvSpPr/>
          <p:nvPr/>
        </p:nvSpPr>
        <p:spPr>
          <a:xfrm>
            <a:off x="1067425" y="3316465"/>
            <a:ext cx="9680788" cy="20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92AB86-493D-0D4F-90A3-81499D66C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31" y="2047771"/>
            <a:ext cx="11206060" cy="33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5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577FE-0F3A-8B45-A223-19B8AFEC8E45}"/>
              </a:ext>
            </a:extLst>
          </p:cNvPr>
          <p:cNvSpPr txBox="1"/>
          <p:nvPr/>
        </p:nvSpPr>
        <p:spPr>
          <a:xfrm>
            <a:off x="433138" y="240632"/>
            <a:ext cx="9789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REVEALING INCONSISTENCIES: </a:t>
            </a:r>
            <a:r>
              <a:rPr lang="en-GB" sz="3200" b="1" dirty="0">
                <a:solidFill>
                  <a:schemeClr val="accent2"/>
                </a:solidFill>
              </a:rPr>
              <a:t>Dynamical drivers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6CE38-D67D-9F40-891E-68CF0D26D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6" t="9397" r="1335"/>
          <a:stretch/>
        </p:blipFill>
        <p:spPr>
          <a:xfrm>
            <a:off x="1124180" y="1888539"/>
            <a:ext cx="9616146" cy="3755595"/>
          </a:xfrm>
          <a:prstGeom prst="rect">
            <a:avLst/>
          </a:prstGeom>
        </p:spPr>
      </p:pic>
      <p:sp>
        <p:nvSpPr>
          <p:cNvPr id="6" name="Google Shape;61;geec1ad7b94_0_304">
            <a:extLst>
              <a:ext uri="{FF2B5EF4-FFF2-40B4-BE49-F238E27FC236}">
                <a16:creationId xmlns:a16="http://schemas.microsoft.com/office/drawing/2014/main" id="{E68C8172-1497-2841-B8A0-0942CFCE9E2D}"/>
              </a:ext>
            </a:extLst>
          </p:cNvPr>
          <p:cNvSpPr txBox="1"/>
          <p:nvPr/>
        </p:nvSpPr>
        <p:spPr>
          <a:xfrm>
            <a:off x="451314" y="1025395"/>
            <a:ext cx="1097066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Mean </a:t>
            </a:r>
            <a:r>
              <a:rPr lang="en-GB" sz="20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relative frequency of main weather types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 the four I4C demonstrator cities</a:t>
            </a:r>
            <a:endParaRPr sz="2000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870E0-F310-5F49-967A-3E5B309767AA}"/>
              </a:ext>
            </a:extLst>
          </p:cNvPr>
          <p:cNvSpPr txBox="1"/>
          <p:nvPr/>
        </p:nvSpPr>
        <p:spPr>
          <a:xfrm>
            <a:off x="7764379" y="5718248"/>
            <a:ext cx="4120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/>
              <a:t>CSIC: </a:t>
            </a:r>
            <a:r>
              <a:rPr lang="en-GB" sz="2000" i="1" dirty="0"/>
              <a:t>S. Brands and co-authors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AA8A2-EE2D-3F4E-8D86-926164737FD0}"/>
              </a:ext>
            </a:extLst>
          </p:cNvPr>
          <p:cNvSpPr txBox="1"/>
          <p:nvPr/>
        </p:nvSpPr>
        <p:spPr>
          <a:xfrm>
            <a:off x="2205862" y="1519208"/>
            <a:ext cx="2845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Pure Anticyclonic WT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5C310-02AA-7948-A839-08BC5B1469AE}"/>
              </a:ext>
            </a:extLst>
          </p:cNvPr>
          <p:cNvSpPr txBox="1"/>
          <p:nvPr/>
        </p:nvSpPr>
        <p:spPr>
          <a:xfrm>
            <a:off x="6803754" y="1519208"/>
            <a:ext cx="3436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Pure Directional Westerly WT</a:t>
            </a:r>
          </a:p>
        </p:txBody>
      </p:sp>
    </p:spTree>
    <p:extLst>
      <p:ext uri="{BB962C8B-B14F-4D97-AF65-F5344CB8AC3E}">
        <p14:creationId xmlns:p14="http://schemas.microsoft.com/office/powerpoint/2010/main" val="223371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577FE-0F3A-8B45-A223-19B8AFEC8E45}"/>
              </a:ext>
            </a:extLst>
          </p:cNvPr>
          <p:cNvSpPr txBox="1"/>
          <p:nvPr/>
        </p:nvSpPr>
        <p:spPr>
          <a:xfrm>
            <a:off x="433138" y="240632"/>
            <a:ext cx="9996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REVEALING INCONSISTENCIES: </a:t>
            </a:r>
            <a:r>
              <a:rPr lang="en-GB" sz="3200" b="1" dirty="0">
                <a:solidFill>
                  <a:schemeClr val="accent2"/>
                </a:solidFill>
              </a:rPr>
              <a:t>Large-scale drivers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D99A96-E0DB-5741-8AF1-506753B65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8" t="34038" r="2428" b="3568"/>
          <a:stretch/>
        </p:blipFill>
        <p:spPr>
          <a:xfrm>
            <a:off x="817602" y="1776925"/>
            <a:ext cx="10423637" cy="3513313"/>
          </a:xfrm>
          <a:prstGeom prst="rect">
            <a:avLst/>
          </a:prstGeom>
        </p:spPr>
      </p:pic>
      <p:sp>
        <p:nvSpPr>
          <p:cNvPr id="7" name="Google Shape;61;geec1ad7b94_0_304">
            <a:extLst>
              <a:ext uri="{FF2B5EF4-FFF2-40B4-BE49-F238E27FC236}">
                <a16:creationId xmlns:a16="http://schemas.microsoft.com/office/drawing/2014/main" id="{1CC9A927-0079-FF45-AD54-22EAE0498822}"/>
              </a:ext>
            </a:extLst>
          </p:cNvPr>
          <p:cNvSpPr txBox="1"/>
          <p:nvPr/>
        </p:nvSpPr>
        <p:spPr>
          <a:xfrm>
            <a:off x="532337" y="1009353"/>
            <a:ext cx="1097066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Leading EOFs of the SST anomaly fields (in the member dimension)</a:t>
            </a:r>
            <a:endParaRPr sz="2000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15B09-406A-6348-827C-0CCF4B398AF4}"/>
              </a:ext>
            </a:extLst>
          </p:cNvPr>
          <p:cNvSpPr txBox="1"/>
          <p:nvPr/>
        </p:nvSpPr>
        <p:spPr>
          <a:xfrm>
            <a:off x="8012624" y="5718248"/>
            <a:ext cx="3872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/>
              <a:t>BSC: </a:t>
            </a:r>
            <a:r>
              <a:rPr lang="en-GB" sz="2000" i="1" dirty="0"/>
              <a:t>R. Bilbao and co-authors</a:t>
            </a:r>
          </a:p>
        </p:txBody>
      </p:sp>
      <p:sp>
        <p:nvSpPr>
          <p:cNvPr id="9" name="Google Shape;61;geec1ad7b94_0_304">
            <a:extLst>
              <a:ext uri="{FF2B5EF4-FFF2-40B4-BE49-F238E27FC236}">
                <a16:creationId xmlns:a16="http://schemas.microsoft.com/office/drawing/2014/main" id="{8819DC8D-E391-C34B-BFD3-73D7F6FDE8CA}"/>
              </a:ext>
            </a:extLst>
          </p:cNvPr>
          <p:cNvSpPr txBox="1"/>
          <p:nvPr/>
        </p:nvSpPr>
        <p:spPr>
          <a:xfrm rot="16200000">
            <a:off x="-163382" y="2233647"/>
            <a:ext cx="1596226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Predictions</a:t>
            </a:r>
            <a:endParaRPr sz="1700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1;geec1ad7b94_0_304">
            <a:extLst>
              <a:ext uri="{FF2B5EF4-FFF2-40B4-BE49-F238E27FC236}">
                <a16:creationId xmlns:a16="http://schemas.microsoft.com/office/drawing/2014/main" id="{D7374620-DBDB-B441-9F7A-08814E9E363C}"/>
              </a:ext>
            </a:extLst>
          </p:cNvPr>
          <p:cNvSpPr txBox="1"/>
          <p:nvPr/>
        </p:nvSpPr>
        <p:spPr>
          <a:xfrm rot="16200000">
            <a:off x="-24866" y="3855965"/>
            <a:ext cx="131919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Historical</a:t>
            </a:r>
            <a:endParaRPr sz="1700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76A5C-AACE-8942-9283-A40C913181B4}"/>
              </a:ext>
            </a:extLst>
          </p:cNvPr>
          <p:cNvSpPr txBox="1"/>
          <p:nvPr/>
        </p:nvSpPr>
        <p:spPr>
          <a:xfrm>
            <a:off x="4098759" y="5733637"/>
            <a:ext cx="307206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For </a:t>
            </a:r>
            <a:r>
              <a:rPr lang="en-GB" sz="18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EC-Earth3</a:t>
            </a:r>
            <a:r>
              <a:rPr lang="en-GB" sz="18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(i2)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2" name="Google Shape;61;geec1ad7b94_0_304">
            <a:extLst>
              <a:ext uri="{FF2B5EF4-FFF2-40B4-BE49-F238E27FC236}">
                <a16:creationId xmlns:a16="http://schemas.microsoft.com/office/drawing/2014/main" id="{8F22E036-0DB7-D04C-85B2-B0073EFE352C}"/>
              </a:ext>
            </a:extLst>
          </p:cNvPr>
          <p:cNvSpPr txBox="1"/>
          <p:nvPr/>
        </p:nvSpPr>
        <p:spPr>
          <a:xfrm>
            <a:off x="1512233" y="1471148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EOF1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1;geec1ad7b94_0_304">
            <a:extLst>
              <a:ext uri="{FF2B5EF4-FFF2-40B4-BE49-F238E27FC236}">
                <a16:creationId xmlns:a16="http://schemas.microsoft.com/office/drawing/2014/main" id="{786BFAA0-830B-8847-B81F-2FD1F7D0E791}"/>
              </a:ext>
            </a:extLst>
          </p:cNvPr>
          <p:cNvSpPr txBox="1"/>
          <p:nvPr/>
        </p:nvSpPr>
        <p:spPr>
          <a:xfrm>
            <a:off x="3533538" y="1471148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EOF2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1;geec1ad7b94_0_304">
            <a:extLst>
              <a:ext uri="{FF2B5EF4-FFF2-40B4-BE49-F238E27FC236}">
                <a16:creationId xmlns:a16="http://schemas.microsoft.com/office/drawing/2014/main" id="{74870F71-FFAD-7E4F-9E6B-4AE23CA43240}"/>
              </a:ext>
            </a:extLst>
          </p:cNvPr>
          <p:cNvSpPr txBox="1"/>
          <p:nvPr/>
        </p:nvSpPr>
        <p:spPr>
          <a:xfrm>
            <a:off x="5579977" y="1471148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EOF3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61;geec1ad7b94_0_304">
            <a:extLst>
              <a:ext uri="{FF2B5EF4-FFF2-40B4-BE49-F238E27FC236}">
                <a16:creationId xmlns:a16="http://schemas.microsoft.com/office/drawing/2014/main" id="{72EE77A0-DEDD-FF47-A1AE-E1631BFFD8CB}"/>
              </a:ext>
            </a:extLst>
          </p:cNvPr>
          <p:cNvSpPr txBox="1"/>
          <p:nvPr/>
        </p:nvSpPr>
        <p:spPr>
          <a:xfrm>
            <a:off x="7716385" y="1471148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EOF4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61;geec1ad7b94_0_304">
            <a:extLst>
              <a:ext uri="{FF2B5EF4-FFF2-40B4-BE49-F238E27FC236}">
                <a16:creationId xmlns:a16="http://schemas.microsoft.com/office/drawing/2014/main" id="{0B747F4D-57CF-C64B-9431-A37844A8821F}"/>
              </a:ext>
            </a:extLst>
          </p:cNvPr>
          <p:cNvSpPr txBox="1"/>
          <p:nvPr/>
        </p:nvSpPr>
        <p:spPr>
          <a:xfrm>
            <a:off x="9732745" y="1471148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EOF5</a:t>
            </a:r>
            <a:endParaRPr sz="17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61;geec1ad7b94_0_304">
            <a:extLst>
              <a:ext uri="{FF2B5EF4-FFF2-40B4-BE49-F238E27FC236}">
                <a16:creationId xmlns:a16="http://schemas.microsoft.com/office/drawing/2014/main" id="{4631EACD-7576-A447-B1EC-EA9F5B7AE68A}"/>
              </a:ext>
            </a:extLst>
          </p:cNvPr>
          <p:cNvSpPr txBox="1"/>
          <p:nvPr/>
        </p:nvSpPr>
        <p:spPr>
          <a:xfrm>
            <a:off x="950761" y="2574284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19.7%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1;geec1ad7b94_0_304">
            <a:extLst>
              <a:ext uri="{FF2B5EF4-FFF2-40B4-BE49-F238E27FC236}">
                <a16:creationId xmlns:a16="http://schemas.microsoft.com/office/drawing/2014/main" id="{0EF5FFA1-745A-C543-A8C6-F9CD7FEE6309}"/>
              </a:ext>
            </a:extLst>
          </p:cNvPr>
          <p:cNvSpPr txBox="1"/>
          <p:nvPr/>
        </p:nvSpPr>
        <p:spPr>
          <a:xfrm>
            <a:off x="966803" y="4204723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31.7%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61;geec1ad7b94_0_304">
            <a:extLst>
              <a:ext uri="{FF2B5EF4-FFF2-40B4-BE49-F238E27FC236}">
                <a16:creationId xmlns:a16="http://schemas.microsoft.com/office/drawing/2014/main" id="{1D09F787-32D7-4D47-AE7B-92715D739828}"/>
              </a:ext>
            </a:extLst>
          </p:cNvPr>
          <p:cNvSpPr txBox="1"/>
          <p:nvPr/>
        </p:nvSpPr>
        <p:spPr>
          <a:xfrm>
            <a:off x="3012171" y="2566264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12.2%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1;geec1ad7b94_0_304">
            <a:extLst>
              <a:ext uri="{FF2B5EF4-FFF2-40B4-BE49-F238E27FC236}">
                <a16:creationId xmlns:a16="http://schemas.microsoft.com/office/drawing/2014/main" id="{4F939CBF-A780-2B46-9C64-84D20A1AB4D1}"/>
              </a:ext>
            </a:extLst>
          </p:cNvPr>
          <p:cNvSpPr txBox="1"/>
          <p:nvPr/>
        </p:nvSpPr>
        <p:spPr>
          <a:xfrm>
            <a:off x="3028213" y="4196703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12.0%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61;geec1ad7b94_0_304">
            <a:extLst>
              <a:ext uri="{FF2B5EF4-FFF2-40B4-BE49-F238E27FC236}">
                <a16:creationId xmlns:a16="http://schemas.microsoft.com/office/drawing/2014/main" id="{B57A4366-8034-FA49-88CA-A0F655C55E6D}"/>
              </a:ext>
            </a:extLst>
          </p:cNvPr>
          <p:cNvSpPr txBox="1"/>
          <p:nvPr/>
        </p:nvSpPr>
        <p:spPr>
          <a:xfrm>
            <a:off x="5089625" y="2574285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4.7%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61;geec1ad7b94_0_304">
            <a:extLst>
              <a:ext uri="{FF2B5EF4-FFF2-40B4-BE49-F238E27FC236}">
                <a16:creationId xmlns:a16="http://schemas.microsoft.com/office/drawing/2014/main" id="{1473D6B3-90F8-BC47-A468-80FBBA2CEB80}"/>
              </a:ext>
            </a:extLst>
          </p:cNvPr>
          <p:cNvSpPr txBox="1"/>
          <p:nvPr/>
        </p:nvSpPr>
        <p:spPr>
          <a:xfrm>
            <a:off x="5105667" y="4204724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6.9%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1;geec1ad7b94_0_304">
            <a:extLst>
              <a:ext uri="{FF2B5EF4-FFF2-40B4-BE49-F238E27FC236}">
                <a16:creationId xmlns:a16="http://schemas.microsoft.com/office/drawing/2014/main" id="{C1B64216-D6B7-F745-8F82-65F1FC3CDC7C}"/>
              </a:ext>
            </a:extLst>
          </p:cNvPr>
          <p:cNvSpPr txBox="1"/>
          <p:nvPr/>
        </p:nvSpPr>
        <p:spPr>
          <a:xfrm>
            <a:off x="7151037" y="2566264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4.0%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61;geec1ad7b94_0_304">
            <a:extLst>
              <a:ext uri="{FF2B5EF4-FFF2-40B4-BE49-F238E27FC236}">
                <a16:creationId xmlns:a16="http://schemas.microsoft.com/office/drawing/2014/main" id="{65F4A838-2C46-AF4E-A439-B4A60EF122D8}"/>
              </a:ext>
            </a:extLst>
          </p:cNvPr>
          <p:cNvSpPr txBox="1"/>
          <p:nvPr/>
        </p:nvSpPr>
        <p:spPr>
          <a:xfrm>
            <a:off x="7167079" y="4196703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3.6%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61;geec1ad7b94_0_304">
            <a:extLst>
              <a:ext uri="{FF2B5EF4-FFF2-40B4-BE49-F238E27FC236}">
                <a16:creationId xmlns:a16="http://schemas.microsoft.com/office/drawing/2014/main" id="{E4539709-F9B8-C14A-A3AB-9AA8C8812144}"/>
              </a:ext>
            </a:extLst>
          </p:cNvPr>
          <p:cNvSpPr txBox="1"/>
          <p:nvPr/>
        </p:nvSpPr>
        <p:spPr>
          <a:xfrm>
            <a:off x="9228488" y="2574286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3.6%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61;geec1ad7b94_0_304">
            <a:extLst>
              <a:ext uri="{FF2B5EF4-FFF2-40B4-BE49-F238E27FC236}">
                <a16:creationId xmlns:a16="http://schemas.microsoft.com/office/drawing/2014/main" id="{25463BF4-E1A7-AB4D-814C-C36EBD144D53}"/>
              </a:ext>
            </a:extLst>
          </p:cNvPr>
          <p:cNvSpPr txBox="1"/>
          <p:nvPr/>
        </p:nvSpPr>
        <p:spPr>
          <a:xfrm>
            <a:off x="9244530" y="4204725"/>
            <a:ext cx="100851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2.6%</a:t>
            </a:r>
            <a:endParaRPr sz="17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8AE921-A171-D849-AAD3-052475019FCD}"/>
              </a:ext>
            </a:extLst>
          </p:cNvPr>
          <p:cNvSpPr/>
          <p:nvPr/>
        </p:nvSpPr>
        <p:spPr>
          <a:xfrm>
            <a:off x="1243887" y="3172087"/>
            <a:ext cx="9680788" cy="20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425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FB67C0D-9DCA-344E-903F-C72D745394E3}"/>
              </a:ext>
            </a:extLst>
          </p:cNvPr>
          <p:cNvSpPr/>
          <p:nvPr/>
        </p:nvSpPr>
        <p:spPr>
          <a:xfrm>
            <a:off x="6177837" y="1278434"/>
            <a:ext cx="5760000" cy="49136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4" name="Picture 9" descr="Details are in the caption following the image">
            <a:extLst>
              <a:ext uri="{FF2B5EF4-FFF2-40B4-BE49-F238E27FC236}">
                <a16:creationId xmlns:a16="http://schemas.microsoft.com/office/drawing/2014/main" id="{19650E46-18BB-8646-957C-43395728E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192362" y="1541731"/>
            <a:ext cx="376291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1CAAB6-9510-EE4E-88CA-7DCCE9BF9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" r="-1"/>
          <a:stretch/>
        </p:blipFill>
        <p:spPr>
          <a:xfrm>
            <a:off x="7347282" y="1633975"/>
            <a:ext cx="1764000" cy="52217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48CC2-34F0-8D40-B719-D1961811ED76}"/>
              </a:ext>
            </a:extLst>
          </p:cNvPr>
          <p:cNvSpPr txBox="1"/>
          <p:nvPr/>
        </p:nvSpPr>
        <p:spPr>
          <a:xfrm>
            <a:off x="481264" y="240632"/>
            <a:ext cx="6938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1D2254"/>
                </a:solidFill>
                <a:latin typeface="Century Gothic" panose="020F0302020204030204"/>
              </a:rPr>
              <a:t>EXAMPLES OF BLENDING METHODS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16EBA5-6058-8440-93AD-89B92695172D}"/>
              </a:ext>
            </a:extLst>
          </p:cNvPr>
          <p:cNvSpPr/>
          <p:nvPr/>
        </p:nvSpPr>
        <p:spPr>
          <a:xfrm>
            <a:off x="224589" y="1270324"/>
            <a:ext cx="5760000" cy="4913618"/>
          </a:xfrm>
          <a:prstGeom prst="rect">
            <a:avLst/>
          </a:prstGeom>
          <a:solidFill>
            <a:srgbClr val="E7E6E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23DE9-ED7D-C844-BDD9-09EAF16F405B}"/>
              </a:ext>
            </a:extLst>
          </p:cNvPr>
          <p:cNvSpPr/>
          <p:nvPr/>
        </p:nvSpPr>
        <p:spPr>
          <a:xfrm>
            <a:off x="224589" y="3766212"/>
            <a:ext cx="5760000" cy="2417729"/>
          </a:xfrm>
          <a:prstGeom prst="rect">
            <a:avLst/>
          </a:prstGeom>
          <a:solidFill>
            <a:srgbClr val="E7E6E6">
              <a:lumMod val="9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1AADCC-179E-2346-AE2C-D39A7A6AD665}"/>
              </a:ext>
            </a:extLst>
          </p:cNvPr>
          <p:cNvSpPr/>
          <p:nvPr/>
        </p:nvSpPr>
        <p:spPr>
          <a:xfrm>
            <a:off x="224589" y="4880800"/>
            <a:ext cx="5760000" cy="1303141"/>
          </a:xfrm>
          <a:prstGeom prst="rect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911F60-65BD-6643-93F4-1AF6F6FAC681}"/>
              </a:ext>
            </a:extLst>
          </p:cNvPr>
          <p:cNvSpPr txBox="1"/>
          <p:nvPr/>
        </p:nvSpPr>
        <p:spPr>
          <a:xfrm>
            <a:off x="1439091" y="839437"/>
            <a:ext cx="32252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200" b="1" kern="0" dirty="0">
                <a:solidFill>
                  <a:schemeClr val="accent2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Stitching methods</a:t>
            </a:r>
            <a:endParaRPr lang="en-ES" sz="2200" b="1" kern="0" dirty="0">
              <a:solidFill>
                <a:schemeClr val="accent2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8" name="Picture 7" descr="Details are in the caption following the image">
            <a:extLst>
              <a:ext uri="{FF2B5EF4-FFF2-40B4-BE49-F238E27FC236}">
                <a16:creationId xmlns:a16="http://schemas.microsoft.com/office/drawing/2014/main" id="{99D84069-3FCA-E943-AD22-4958C0214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/>
          <a:stretch/>
        </p:blipFill>
        <p:spPr bwMode="auto">
          <a:xfrm>
            <a:off x="821845" y="1525689"/>
            <a:ext cx="4485558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FE3E43-5B7E-2E4E-9800-CEA09D2782C1}"/>
              </a:ext>
            </a:extLst>
          </p:cNvPr>
          <p:cNvSpPr txBox="1"/>
          <p:nvPr/>
        </p:nvSpPr>
        <p:spPr>
          <a:xfrm>
            <a:off x="3558359" y="3005006"/>
            <a:ext cx="2071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i="1" kern="0" dirty="0" err="1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Befort</a:t>
            </a:r>
            <a:r>
              <a:rPr lang="en-GB" sz="1400" i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et al (2022)</a:t>
            </a:r>
            <a:endParaRPr lang="en-ES" sz="1400" i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C8F048-8062-0849-A344-53609E14DFB2}"/>
              </a:ext>
            </a:extLst>
          </p:cNvPr>
          <p:cNvSpPr txBox="1"/>
          <p:nvPr/>
        </p:nvSpPr>
        <p:spPr>
          <a:xfrm>
            <a:off x="373926" y="3857533"/>
            <a:ext cx="2470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kern="0" dirty="0">
                <a:solidFill>
                  <a:srgbClr val="1C214D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Advantages</a:t>
            </a:r>
            <a:endParaRPr lang="en-ES" kern="0" dirty="0">
              <a:solidFill>
                <a:srgbClr val="1C214D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0A9E14-78B7-194A-8FA6-70AB08DE8858}"/>
              </a:ext>
            </a:extLst>
          </p:cNvPr>
          <p:cNvSpPr txBox="1"/>
          <p:nvPr/>
        </p:nvSpPr>
        <p:spPr>
          <a:xfrm>
            <a:off x="373926" y="4966917"/>
            <a:ext cx="2470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kern="0" dirty="0">
                <a:solidFill>
                  <a:srgbClr val="1C214D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Limitations</a:t>
            </a:r>
            <a:endParaRPr lang="en-ES" kern="0" dirty="0">
              <a:solidFill>
                <a:srgbClr val="1C214D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99A6A3-BB18-2248-AB31-403674AEFA27}"/>
              </a:ext>
            </a:extLst>
          </p:cNvPr>
          <p:cNvSpPr txBox="1"/>
          <p:nvPr/>
        </p:nvSpPr>
        <p:spPr>
          <a:xfrm>
            <a:off x="345166" y="5334943"/>
            <a:ext cx="584238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GB" sz="1500" kern="0" dirty="0">
                <a:solidFill>
                  <a:srgbClr val="1C214D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Do 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not address physical consistency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GB" sz="1500" kern="0" dirty="0">
                <a:solidFill>
                  <a:srgbClr val="1C214D"/>
                </a:solidFill>
                <a:latin typeface="Century Gothic" panose="020B0502020202020204" pitchFamily="34" charset="0"/>
                <a:cs typeface="Arial"/>
                <a:sym typeface="Avenir"/>
              </a:rPr>
              <a:t>C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venir"/>
              </a:rPr>
              <a:t>annot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venir"/>
              </a:rPr>
              <a:t> be applied uniformly across variables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venir"/>
              </a:rPr>
              <a:t>Variance inflation not usable in non-gaussian variables</a:t>
            </a:r>
            <a:endParaRPr kumimoji="0" lang="en-ES" sz="1500" b="0" i="0" u="none" strike="noStrike" kern="0" cap="none" spc="0" normalizeH="0" baseline="0" noProof="0" dirty="0">
              <a:ln>
                <a:noFill/>
              </a:ln>
              <a:solidFill>
                <a:srgbClr val="1C214D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C9E800-09D5-B040-A116-EC345DA7A9CE}"/>
              </a:ext>
            </a:extLst>
          </p:cNvPr>
          <p:cNvSpPr txBox="1"/>
          <p:nvPr/>
        </p:nvSpPr>
        <p:spPr>
          <a:xfrm>
            <a:off x="345166" y="4252345"/>
            <a:ext cx="58423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Exploit full ensemble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Bias and variance correction largely improve reliability </a:t>
            </a:r>
            <a:endParaRPr kumimoji="0" lang="en-ES" sz="1500" b="0" i="0" u="none" strike="noStrike" kern="0" cap="none" spc="0" normalizeH="0" baseline="0" noProof="0" dirty="0">
              <a:ln>
                <a:noFill/>
              </a:ln>
              <a:solidFill>
                <a:srgbClr val="1C214D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369478-E7DB-BA40-83A6-9777307A4DFA}"/>
              </a:ext>
            </a:extLst>
          </p:cNvPr>
          <p:cNvSpPr/>
          <p:nvPr/>
        </p:nvSpPr>
        <p:spPr>
          <a:xfrm>
            <a:off x="6177837" y="3774322"/>
            <a:ext cx="5760000" cy="24177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05C683-CD34-094F-8EE9-A6F817051A7C}"/>
              </a:ext>
            </a:extLst>
          </p:cNvPr>
          <p:cNvSpPr/>
          <p:nvPr/>
        </p:nvSpPr>
        <p:spPr>
          <a:xfrm>
            <a:off x="6177837" y="4888910"/>
            <a:ext cx="5760000" cy="13031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7CA4B3-670A-C240-ACCA-98D89847F4DF}"/>
              </a:ext>
            </a:extLst>
          </p:cNvPr>
          <p:cNvSpPr txBox="1"/>
          <p:nvPr/>
        </p:nvSpPr>
        <p:spPr>
          <a:xfrm>
            <a:off x="7440465" y="847547"/>
            <a:ext cx="32252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200" b="1" kern="0" dirty="0">
                <a:solidFill>
                  <a:schemeClr val="accent2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Constraining methods</a:t>
            </a:r>
            <a:endParaRPr lang="en-ES" sz="2200" b="1" kern="0" dirty="0">
              <a:solidFill>
                <a:schemeClr val="accent2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FC3664-7CE2-B646-8554-8D2CBA855EB5}"/>
              </a:ext>
            </a:extLst>
          </p:cNvPr>
          <p:cNvSpPr txBox="1"/>
          <p:nvPr/>
        </p:nvSpPr>
        <p:spPr>
          <a:xfrm>
            <a:off x="9206809" y="2852696"/>
            <a:ext cx="2071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i="1" kern="0" dirty="0" err="1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Befort</a:t>
            </a:r>
            <a:r>
              <a:rPr lang="en-GB" sz="1400" i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et al (2020)</a:t>
            </a:r>
            <a:endParaRPr lang="en-ES" sz="1400" i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A868ED-E020-1943-9568-CFF083F4375D}"/>
              </a:ext>
            </a:extLst>
          </p:cNvPr>
          <p:cNvSpPr txBox="1"/>
          <p:nvPr/>
        </p:nvSpPr>
        <p:spPr>
          <a:xfrm>
            <a:off x="6327174" y="3865643"/>
            <a:ext cx="2470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kern="0" dirty="0">
                <a:solidFill>
                  <a:srgbClr val="1C214D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Advantages</a:t>
            </a:r>
            <a:endParaRPr lang="en-ES" kern="0" dirty="0">
              <a:solidFill>
                <a:srgbClr val="1C214D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AFD9F3-CA24-484D-9F48-55FB1938C916}"/>
              </a:ext>
            </a:extLst>
          </p:cNvPr>
          <p:cNvSpPr txBox="1"/>
          <p:nvPr/>
        </p:nvSpPr>
        <p:spPr>
          <a:xfrm>
            <a:off x="6327174" y="4975027"/>
            <a:ext cx="2470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kern="0" dirty="0">
                <a:solidFill>
                  <a:srgbClr val="1C214D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Limitations</a:t>
            </a:r>
            <a:endParaRPr lang="en-ES" kern="0" dirty="0">
              <a:solidFill>
                <a:srgbClr val="1C214D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B3DD4C-BE5F-0A45-90AD-01E79A6D2C72}"/>
              </a:ext>
            </a:extLst>
          </p:cNvPr>
          <p:cNvSpPr txBox="1"/>
          <p:nvPr/>
        </p:nvSpPr>
        <p:spPr>
          <a:xfrm>
            <a:off x="6298414" y="5343053"/>
            <a:ext cx="58423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0000"/>
              </a:buClr>
              <a:buFontTx/>
              <a:buChar char="-"/>
            </a:pPr>
            <a:r>
              <a:rPr lang="en-GB" sz="1500" kern="0" dirty="0">
                <a:solidFill>
                  <a:srgbClr val="1C214D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Currently work only with ensemble prediction means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1C214D"/>
              </a:solidFill>
              <a:effectLst/>
              <a:uLnTx/>
              <a:uFillTx/>
              <a:latin typeface="Century Gothic" panose="020B0502020202020204" pitchFamily="34" charset="0"/>
              <a:ea typeface="Avenir"/>
              <a:cs typeface="Avenir"/>
              <a:sym typeface="Avenir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GB" sz="1500" kern="0" dirty="0">
                <a:solidFill>
                  <a:srgbClr val="1C214D"/>
                </a:solidFill>
                <a:latin typeface="Century Gothic" panose="020B0502020202020204" pitchFamily="34" charset="0"/>
                <a:cs typeface="Arial"/>
                <a:sym typeface="Avenir"/>
              </a:rPr>
              <a:t>Probabilistic consistency is currently neglected</a:t>
            </a:r>
            <a:endParaRPr kumimoji="0" lang="en-ES" sz="1500" b="0" i="0" u="none" strike="noStrike" kern="0" cap="none" spc="0" normalizeH="0" baseline="0" noProof="0" dirty="0">
              <a:ln>
                <a:noFill/>
              </a:ln>
              <a:solidFill>
                <a:srgbClr val="1C214D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04DDD3-F8E9-D244-ACAE-B166EBD711E9}"/>
              </a:ext>
            </a:extLst>
          </p:cNvPr>
          <p:cNvSpPr txBox="1"/>
          <p:nvPr/>
        </p:nvSpPr>
        <p:spPr>
          <a:xfrm>
            <a:off x="6298414" y="4260455"/>
            <a:ext cx="58423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GB" sz="1500" kern="0" dirty="0">
                <a:solidFill>
                  <a:srgbClr val="1C214D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Can 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boost predictive skill in the projections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Constraints based on 1 variable but affect all system </a:t>
            </a:r>
          </a:p>
        </p:txBody>
      </p:sp>
      <p:pic>
        <p:nvPicPr>
          <p:cNvPr id="38" name="Picture 5" descr="EUCP Project - European Climate Prediction system">
            <a:extLst>
              <a:ext uri="{FF2B5EF4-FFF2-40B4-BE49-F238E27FC236}">
                <a16:creationId xmlns:a16="http://schemas.microsoft.com/office/drawing/2014/main" id="{66E9B1DE-D0A5-5B44-AFD1-D9B93D729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694" y="311832"/>
            <a:ext cx="1369556" cy="59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892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48CC2-34F0-8D40-B719-D1961811ED76}"/>
              </a:ext>
            </a:extLst>
          </p:cNvPr>
          <p:cNvSpPr txBox="1"/>
          <p:nvPr/>
        </p:nvSpPr>
        <p:spPr>
          <a:xfrm>
            <a:off x="481264" y="240632"/>
            <a:ext cx="10229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1D2254"/>
                </a:solidFill>
                <a:latin typeface="Century Gothic" panose="020F0302020204030204"/>
              </a:rPr>
              <a:t>I4C NEW BLENDING APPROACHES (</a:t>
            </a:r>
            <a:r>
              <a:rPr lang="en-GB" sz="3200" b="1" dirty="0">
                <a:solidFill>
                  <a:schemeClr val="accent2"/>
                </a:solidFill>
                <a:latin typeface="Century Gothic" panose="020F0302020204030204"/>
              </a:rPr>
              <a:t>Spatial </a:t>
            </a:r>
            <a:r>
              <a:rPr lang="en-GB" sz="3200" b="1" dirty="0" err="1">
                <a:solidFill>
                  <a:schemeClr val="accent2"/>
                </a:solidFill>
                <a:latin typeface="Century Gothic" panose="020F0302020204030204"/>
              </a:rPr>
              <a:t>analogs</a:t>
            </a:r>
            <a:r>
              <a:rPr lang="en-GB" sz="3200" b="1" dirty="0">
                <a:solidFill>
                  <a:srgbClr val="1D2254"/>
                </a:solidFill>
                <a:latin typeface="Century Gothic" panose="020F0302020204030204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B7005D-34B7-EB46-B9B5-03E72BD9C0C0}"/>
              </a:ext>
            </a:extLst>
          </p:cNvPr>
          <p:cNvSpPr txBox="1"/>
          <p:nvPr/>
        </p:nvSpPr>
        <p:spPr>
          <a:xfrm>
            <a:off x="358799" y="1097894"/>
            <a:ext cx="11672780" cy="95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Based on a methodology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developed to constrain future projections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with decadal predictions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Constrained predictions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show added predictive skill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for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20-year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 forecast horizons</a:t>
            </a:r>
            <a:endParaRPr kumimoji="0" lang="en-E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EC4FA99B-C7A2-8747-9E9B-2456CE7D8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5"/>
          <a:stretch/>
        </p:blipFill>
        <p:spPr bwMode="auto">
          <a:xfrm>
            <a:off x="810756" y="5505787"/>
            <a:ext cx="6350000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0C7238D8-049F-0745-90C0-0EFAD4579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b="47113"/>
          <a:stretch/>
        </p:blipFill>
        <p:spPr bwMode="auto">
          <a:xfrm>
            <a:off x="809122" y="2378193"/>
            <a:ext cx="6350000" cy="272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363E96-ABDC-394D-A2B7-E13FC159C2BE}"/>
              </a:ext>
            </a:extLst>
          </p:cNvPr>
          <p:cNvSpPr txBox="1"/>
          <p:nvPr/>
        </p:nvSpPr>
        <p:spPr>
          <a:xfrm>
            <a:off x="994612" y="2076427"/>
            <a:ext cx="1155031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62AEE6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start date 1</a:t>
            </a:r>
            <a:endParaRPr kumimoji="0" lang="en-ES" sz="1300" b="0" i="0" u="none" strike="noStrike" kern="0" cap="none" spc="0" normalizeH="0" baseline="0" noProof="0" dirty="0">
              <a:ln>
                <a:noFill/>
              </a:ln>
              <a:solidFill>
                <a:srgbClr val="62AEE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DB94FA-94A3-964D-BCF0-F307C951833B}"/>
              </a:ext>
            </a:extLst>
          </p:cNvPr>
          <p:cNvSpPr txBox="1"/>
          <p:nvPr/>
        </p:nvSpPr>
        <p:spPr>
          <a:xfrm>
            <a:off x="2478507" y="2076427"/>
            <a:ext cx="1155031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62AEE6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start date 2</a:t>
            </a:r>
            <a:endParaRPr kumimoji="0" lang="en-ES" sz="1300" b="0" i="0" u="none" strike="noStrike" kern="0" cap="none" spc="0" normalizeH="0" baseline="0" noProof="0" dirty="0">
              <a:ln>
                <a:noFill/>
              </a:ln>
              <a:solidFill>
                <a:srgbClr val="62AEE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232134-467A-6843-986B-998A4BA3F611}"/>
              </a:ext>
            </a:extLst>
          </p:cNvPr>
          <p:cNvSpPr txBox="1"/>
          <p:nvPr/>
        </p:nvSpPr>
        <p:spPr>
          <a:xfrm>
            <a:off x="4020720" y="2076427"/>
            <a:ext cx="1155031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62AEE6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start date 3 </a:t>
            </a:r>
            <a:endParaRPr kumimoji="0" lang="en-ES" sz="1300" b="0" i="0" u="none" strike="noStrike" kern="0" cap="none" spc="0" normalizeH="0" baseline="0" noProof="0" dirty="0">
              <a:ln>
                <a:noFill/>
              </a:ln>
              <a:solidFill>
                <a:srgbClr val="62AEE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3D07A8-34F0-AE4B-AACA-4BF00E9E00E9}"/>
              </a:ext>
            </a:extLst>
          </p:cNvPr>
          <p:cNvSpPr txBox="1"/>
          <p:nvPr/>
        </p:nvSpPr>
        <p:spPr>
          <a:xfrm>
            <a:off x="5875755" y="2076427"/>
            <a:ext cx="1155031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62AEE6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start date N</a:t>
            </a:r>
            <a:endParaRPr kumimoji="0" lang="en-ES" sz="1300" b="0" i="0" u="none" strike="noStrike" kern="0" cap="none" spc="0" normalizeH="0" baseline="0" noProof="0" dirty="0">
              <a:ln>
                <a:noFill/>
              </a:ln>
              <a:solidFill>
                <a:srgbClr val="62AEE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F84C28-DAFD-244C-B3D4-9C5A36162AC5}"/>
              </a:ext>
            </a:extLst>
          </p:cNvPr>
          <p:cNvSpPr txBox="1"/>
          <p:nvPr/>
        </p:nvSpPr>
        <p:spPr>
          <a:xfrm>
            <a:off x="3693577" y="5959029"/>
            <a:ext cx="46916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Mahmood et al. (2021, 2022)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83CE7-6AC0-0543-B292-B6B06417B354}"/>
              </a:ext>
            </a:extLst>
          </p:cNvPr>
          <p:cNvSpPr txBox="1"/>
          <p:nvPr/>
        </p:nvSpPr>
        <p:spPr>
          <a:xfrm rot="16200000">
            <a:off x="43230" y="2581865"/>
            <a:ext cx="1009934" cy="4117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/>
                <a:sym typeface="Arial"/>
              </a:rPr>
              <a:t>Ensemble mean</a:t>
            </a: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1C214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79C99C-F157-554F-ABBE-9A565608267B}"/>
              </a:ext>
            </a:extLst>
          </p:cNvPr>
          <p:cNvSpPr txBox="1"/>
          <p:nvPr/>
        </p:nvSpPr>
        <p:spPr>
          <a:xfrm rot="16200000">
            <a:off x="-24805" y="3584139"/>
            <a:ext cx="1155031" cy="4117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/>
                <a:sym typeface="Arial"/>
              </a:rPr>
              <a:t>1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/>
                <a:sym typeface="Arial"/>
              </a:rPr>
              <a:t>st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/>
                <a:sym typeface="Arial"/>
              </a:rPr>
              <a:t> analog</a:t>
            </a: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1C214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62D30B-3E31-1948-94D2-4C1A7736C8FE}"/>
              </a:ext>
            </a:extLst>
          </p:cNvPr>
          <p:cNvSpPr txBox="1"/>
          <p:nvPr/>
        </p:nvSpPr>
        <p:spPr>
          <a:xfrm rot="16200000">
            <a:off x="-84695" y="4570321"/>
            <a:ext cx="1267947" cy="4117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/>
                <a:sym typeface="Arial"/>
              </a:rPr>
              <a:t>2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/>
                <a:sym typeface="Arial"/>
              </a:rPr>
              <a:t>nd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214D"/>
                </a:solidFill>
                <a:effectLst/>
                <a:uLnTx/>
                <a:uFillTx/>
                <a:latin typeface="Avenir Book" panose="02000503020000020003" pitchFamily="2" charset="0"/>
                <a:cs typeface="Calibri" panose="020F0502020204030204"/>
                <a:sym typeface="Arial"/>
              </a:rPr>
              <a:t> analog</a:t>
            </a: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1C214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A9A737-260C-6144-8405-7CB0FA390374}"/>
              </a:ext>
            </a:extLst>
          </p:cNvPr>
          <p:cNvSpPr txBox="1"/>
          <p:nvPr/>
        </p:nvSpPr>
        <p:spPr>
          <a:xfrm>
            <a:off x="7354226" y="2501593"/>
            <a:ext cx="11550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12F7E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Decadal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12F7E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Predictions</a:t>
            </a:r>
            <a:endParaRPr kumimoji="0" lang="en-ES" sz="1400" i="0" u="none" strike="noStrike" kern="0" cap="none" spc="0" normalizeH="0" baseline="0" noProof="0" dirty="0">
              <a:ln>
                <a:noFill/>
              </a:ln>
              <a:solidFill>
                <a:srgbClr val="012F7E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8AB146-AC5B-CD45-9EEB-EC5EEEA32DDA}"/>
              </a:ext>
            </a:extLst>
          </p:cNvPr>
          <p:cNvSpPr txBox="1"/>
          <p:nvPr/>
        </p:nvSpPr>
        <p:spPr>
          <a:xfrm>
            <a:off x="7333670" y="4004660"/>
            <a:ext cx="135663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Ensemble of Projections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3385C2-F6EF-254E-9909-BB14A02ABA75}"/>
              </a:ext>
            </a:extLst>
          </p:cNvPr>
          <p:cNvSpPr/>
          <p:nvPr/>
        </p:nvSpPr>
        <p:spPr>
          <a:xfrm>
            <a:off x="754055" y="3176400"/>
            <a:ext cx="6506079" cy="2044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453FDB-ED51-FD40-B963-F70D5B3888B4}"/>
              </a:ext>
            </a:extLst>
          </p:cNvPr>
          <p:cNvSpPr/>
          <p:nvPr/>
        </p:nvSpPr>
        <p:spPr>
          <a:xfrm>
            <a:off x="848147" y="4132501"/>
            <a:ext cx="6506079" cy="2044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37BB5B2-2399-9749-B343-2B54D493A4CB}"/>
              </a:ext>
            </a:extLst>
          </p:cNvPr>
          <p:cNvSpPr/>
          <p:nvPr/>
        </p:nvSpPr>
        <p:spPr>
          <a:xfrm>
            <a:off x="777038" y="2378193"/>
            <a:ext cx="6506079" cy="834288"/>
          </a:xfrm>
          <a:prstGeom prst="rect">
            <a:avLst/>
          </a:prstGeom>
          <a:noFill/>
          <a:ln w="28575">
            <a:solidFill>
              <a:srgbClr val="012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348EF5-8CFB-684D-8AD7-11C45F2CB2C7}"/>
              </a:ext>
            </a:extLst>
          </p:cNvPr>
          <p:cNvSpPr/>
          <p:nvPr/>
        </p:nvSpPr>
        <p:spPr>
          <a:xfrm>
            <a:off x="777038" y="3300664"/>
            <a:ext cx="6506079" cy="218978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1DE8C7-4E45-3647-9B21-F55AEBC9E0DF}"/>
              </a:ext>
            </a:extLst>
          </p:cNvPr>
          <p:cNvSpPr txBox="1"/>
          <p:nvPr/>
        </p:nvSpPr>
        <p:spPr>
          <a:xfrm rot="5400000">
            <a:off x="1382688" y="5089082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/>
                <a:sym typeface="Arial"/>
              </a:rPr>
              <a:t>...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8B1659-9EE0-7D4B-9742-FDCD33945ADE}"/>
              </a:ext>
            </a:extLst>
          </p:cNvPr>
          <p:cNvSpPr txBox="1"/>
          <p:nvPr/>
        </p:nvSpPr>
        <p:spPr>
          <a:xfrm rot="5400000">
            <a:off x="2887202" y="5089082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/>
                <a:sym typeface="Arial"/>
              </a:rPr>
              <a:t>...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8A80A5-B80A-D243-8DD6-B2222682D96B}"/>
              </a:ext>
            </a:extLst>
          </p:cNvPr>
          <p:cNvSpPr txBox="1"/>
          <p:nvPr/>
        </p:nvSpPr>
        <p:spPr>
          <a:xfrm rot="5400000">
            <a:off x="4407758" y="5089082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/>
                <a:sym typeface="Arial"/>
              </a:rPr>
              <a:t>...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E58FE5-E70D-484C-B93D-C06BA387A885}"/>
              </a:ext>
            </a:extLst>
          </p:cNvPr>
          <p:cNvSpPr txBox="1"/>
          <p:nvPr/>
        </p:nvSpPr>
        <p:spPr>
          <a:xfrm rot="5400000">
            <a:off x="6235915" y="5089082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/>
                <a:sym typeface="Arial"/>
              </a:rPr>
              <a:t>... </a:t>
            </a:r>
          </a:p>
        </p:txBody>
      </p:sp>
      <p:pic>
        <p:nvPicPr>
          <p:cNvPr id="58" name="Picture 2" descr="Barcelona Supercomputing Center (BSC)">
            <a:extLst>
              <a:ext uri="{FF2B5EF4-FFF2-40B4-BE49-F238E27FC236}">
                <a16:creationId xmlns:a16="http://schemas.microsoft.com/office/drawing/2014/main" id="{0A8B88BC-01A5-F449-9994-123F8605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9" y="5808232"/>
            <a:ext cx="1648545" cy="4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E6BABF4-F99C-AB4E-B3B1-F189C3556E95}"/>
              </a:ext>
            </a:extLst>
          </p:cNvPr>
          <p:cNvSpPr/>
          <p:nvPr/>
        </p:nvSpPr>
        <p:spPr>
          <a:xfrm>
            <a:off x="8183315" y="4569390"/>
            <a:ext cx="3768053" cy="17128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2CACBAF-CA49-A644-8371-F5DA83CF3EB4}"/>
              </a:ext>
            </a:extLst>
          </p:cNvPr>
          <p:cNvSpPr txBox="1"/>
          <p:nvPr/>
        </p:nvSpPr>
        <p:spPr>
          <a:xfrm>
            <a:off x="8224439" y="4682076"/>
            <a:ext cx="370883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700" kern="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This methodology will be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700" kern="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adapted to do a seamless blending of both datasets that </a:t>
            </a:r>
            <a:r>
              <a:rPr lang="en-US" sz="1700" b="1" kern="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ensures both physical and probabilistic consistency</a:t>
            </a:r>
          </a:p>
        </p:txBody>
      </p:sp>
    </p:spTree>
    <p:extLst>
      <p:ext uri="{BB962C8B-B14F-4D97-AF65-F5344CB8AC3E}">
        <p14:creationId xmlns:p14="http://schemas.microsoft.com/office/powerpoint/2010/main" val="13841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48CC2-34F0-8D40-B719-D1961811ED76}"/>
              </a:ext>
            </a:extLst>
          </p:cNvPr>
          <p:cNvSpPr txBox="1"/>
          <p:nvPr/>
        </p:nvSpPr>
        <p:spPr>
          <a:xfrm>
            <a:off x="481264" y="240632"/>
            <a:ext cx="902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1D2254"/>
                </a:solidFill>
                <a:latin typeface="Century Gothic" panose="020F0302020204030204"/>
              </a:rPr>
              <a:t>I4C NEW BLENDING APPROACHES (</a:t>
            </a:r>
            <a:r>
              <a:rPr lang="en-GB" sz="3200" b="1" dirty="0">
                <a:solidFill>
                  <a:schemeClr val="accent2"/>
                </a:solidFill>
                <a:latin typeface="Century Gothic" panose="020F0302020204030204"/>
              </a:rPr>
              <a:t>Storylines</a:t>
            </a:r>
            <a:r>
              <a:rPr lang="en-GB" sz="3200" b="1" dirty="0">
                <a:solidFill>
                  <a:srgbClr val="1D2254"/>
                </a:solidFill>
                <a:latin typeface="Century Gothic" panose="020F0302020204030204"/>
              </a:rPr>
              <a:t>)</a:t>
            </a:r>
          </a:p>
        </p:txBody>
      </p:sp>
      <p:sp>
        <p:nvSpPr>
          <p:cNvPr id="39" name="ZoneTexte 11">
            <a:extLst>
              <a:ext uri="{FF2B5EF4-FFF2-40B4-BE49-F238E27FC236}">
                <a16:creationId xmlns:a16="http://schemas.microsoft.com/office/drawing/2014/main" id="{6E90A3A7-905F-8749-A542-7DE1FA26C354}"/>
              </a:ext>
            </a:extLst>
          </p:cNvPr>
          <p:cNvSpPr txBox="1"/>
          <p:nvPr/>
        </p:nvSpPr>
        <p:spPr>
          <a:xfrm>
            <a:off x="569655" y="1059685"/>
            <a:ext cx="11381711" cy="580265"/>
          </a:xfr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Storylines</a:t>
            </a:r>
            <a:r>
              <a:rPr lang="en-GB" sz="2000" dirty="0">
                <a:solidFill>
                  <a:schemeClr val="accent2"/>
                </a:solidFill>
                <a:latin typeface="Century Gothic" panose="020B0502020202020204" pitchFamily="34" charset="0"/>
              </a:rPr>
              <a:t>:</a:t>
            </a:r>
            <a:r>
              <a:rPr lang="en-GB" sz="2000" dirty="0">
                <a:solidFill>
                  <a:srgbClr val="65BFF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0" dirty="0">
                <a:solidFill>
                  <a:srgbClr val="1C214D"/>
                </a:solidFill>
                <a:latin typeface="Century Gothic" panose="020B0502020202020204" pitchFamily="34" charset="0"/>
              </a:rPr>
              <a:t>self-consistent and plausible physical trajectories of the climate system, </a:t>
            </a:r>
          </a:p>
          <a:p>
            <a:pPr algn="l">
              <a:spcAft>
                <a:spcPts val="300"/>
              </a:spcAft>
            </a:pPr>
            <a:r>
              <a:rPr lang="en-GB" sz="2000" b="0" dirty="0">
                <a:solidFill>
                  <a:srgbClr val="1C214D"/>
                </a:solidFill>
                <a:latin typeface="Century Gothic" panose="020B0502020202020204" pitchFamily="34" charset="0"/>
              </a:rPr>
              <a:t>according to the future state of </a:t>
            </a:r>
            <a:r>
              <a:rPr lang="en-GB" sz="2000" dirty="0">
                <a:solidFill>
                  <a:srgbClr val="1C214D"/>
                </a:solidFill>
                <a:latin typeface="Century Gothic" panose="020B0502020202020204" pitchFamily="34" charset="0"/>
              </a:rPr>
              <a:t>key selected</a:t>
            </a:r>
            <a:r>
              <a:rPr lang="en-GB" sz="2000" b="0" dirty="0">
                <a:solidFill>
                  <a:srgbClr val="1C214D"/>
                </a:solidFill>
                <a:latin typeface="Century Gothic" panose="020B0502020202020204" pitchFamily="34" charset="0"/>
              </a:rPr>
              <a:t> drivers of the regional variability</a:t>
            </a:r>
            <a:endParaRPr lang="en-GB" sz="2000" dirty="0">
              <a:solidFill>
                <a:srgbClr val="1C214D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Example study: </a:t>
            </a:r>
            <a:r>
              <a:rPr lang="en-GB" sz="2000" b="0" dirty="0">
                <a:solidFill>
                  <a:srgbClr val="1C214D"/>
                </a:solidFill>
                <a:latin typeface="Century Gothic" panose="020B0502020202020204" pitchFamily="34" charset="0"/>
              </a:rPr>
              <a:t>Role of internal variability in near-term projections of northern Europe (NEU) winter</a:t>
            </a:r>
            <a:r>
              <a:rPr lang="en-GB" sz="2000" dirty="0">
                <a:solidFill>
                  <a:srgbClr val="1C214D"/>
                </a:solidFill>
                <a:latin typeface="Century Gothic" panose="020B0502020202020204" pitchFamily="34" charset="0"/>
              </a:rPr>
              <a:t>time with large ensemble CMIP6 simulations</a:t>
            </a:r>
            <a:endParaRPr lang="en-GB" sz="2000" b="0" dirty="0">
              <a:solidFill>
                <a:srgbClr val="1C214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A6B16DB-9F1A-6441-8E41-044823F2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326" y="3458711"/>
            <a:ext cx="3087136" cy="2148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289002B-5E60-F548-83DC-83FD54CDC359}"/>
              </a:ext>
            </a:extLst>
          </p:cNvPr>
          <p:cNvSpPr txBox="1"/>
          <p:nvPr/>
        </p:nvSpPr>
        <p:spPr>
          <a:xfrm>
            <a:off x="575194" y="2675922"/>
            <a:ext cx="6483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62AEE6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Internal variability </a:t>
            </a:r>
            <a:r>
              <a:rPr lang="en-US" sz="2000" b="0" dirty="0">
                <a:solidFill>
                  <a:srgbClr val="1C214D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explains </a:t>
            </a:r>
            <a:r>
              <a:rPr lang="en-US" sz="2000" b="1" dirty="0">
                <a:solidFill>
                  <a:srgbClr val="62AEE6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81%</a:t>
            </a:r>
            <a:r>
              <a:rPr lang="en-US" sz="2000" b="0" dirty="0">
                <a:solidFill>
                  <a:srgbClr val="62AEE6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of total uncertainty </a:t>
            </a:r>
            <a:r>
              <a:rPr lang="en-US" sz="2000" b="0" dirty="0">
                <a:solidFill>
                  <a:srgbClr val="1C214D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in winter temperature projections (2020-2039)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B0E060-F70D-F54E-B23A-D23959943F99}"/>
              </a:ext>
            </a:extLst>
          </p:cNvPr>
          <p:cNvSpPr txBox="1"/>
          <p:nvPr/>
        </p:nvSpPr>
        <p:spPr>
          <a:xfrm>
            <a:off x="462900" y="5732356"/>
            <a:ext cx="7124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62AEE6"/>
                </a:solidFill>
                <a:effectLst/>
                <a:latin typeface="Century Gothic" panose="020B0502020202020204" pitchFamily="34" charset="0"/>
              </a:rPr>
              <a:t>AMV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 &amp; </a:t>
            </a:r>
            <a:r>
              <a:rPr lang="en-US" sz="2000" b="1" dirty="0">
                <a:solidFill>
                  <a:srgbClr val="62AEE6"/>
                </a:solidFill>
                <a:effectLst/>
                <a:latin typeface="Century Gothic" panose="020B0502020202020204" pitchFamily="34" charset="0"/>
              </a:rPr>
              <a:t>NAO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 are the main drivers (</a:t>
            </a:r>
            <a:r>
              <a:rPr lang="en-US" sz="2000" i="1" dirty="0" err="1">
                <a:effectLst/>
                <a:latin typeface="Century Gothic" panose="020B0502020202020204" pitchFamily="34" charset="0"/>
              </a:rPr>
              <a:t>Cusinato</a:t>
            </a:r>
            <a:r>
              <a:rPr lang="en-US" sz="2000" i="1" dirty="0">
                <a:effectLst/>
                <a:latin typeface="Century Gothic" panose="020B0502020202020204" pitchFamily="34" charset="0"/>
              </a:rPr>
              <a:t> et al. 2021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0FAD1F-1699-1347-BC68-B8671AEC8888}"/>
              </a:ext>
            </a:extLst>
          </p:cNvPr>
          <p:cNvSpPr txBox="1"/>
          <p:nvPr/>
        </p:nvSpPr>
        <p:spPr>
          <a:xfrm rot="16200000">
            <a:off x="5761960" y="3992824"/>
            <a:ext cx="3686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62AEE6"/>
                </a:solidFill>
                <a:effectLst/>
                <a:latin typeface="Century Gothic" panose="020B0502020202020204" pitchFamily="34" charset="0"/>
              </a:rPr>
              <a:t>4 storylines</a:t>
            </a:r>
            <a:r>
              <a:rPr lang="en-US" sz="200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for 2020-2039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A8FBE7-BC05-F54E-B166-22731C2F9ECA}"/>
              </a:ext>
            </a:extLst>
          </p:cNvPr>
          <p:cNvGrpSpPr/>
          <p:nvPr/>
        </p:nvGrpSpPr>
        <p:grpSpPr>
          <a:xfrm>
            <a:off x="7851973" y="2601037"/>
            <a:ext cx="3283061" cy="3183685"/>
            <a:chOff x="7180913" y="3429000"/>
            <a:chExt cx="3283061" cy="318368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1CC0B59-5B0C-5B4F-B37C-DBAD02503B71}"/>
                </a:ext>
              </a:extLst>
            </p:cNvPr>
            <p:cNvSpPr/>
            <p:nvPr/>
          </p:nvSpPr>
          <p:spPr>
            <a:xfrm>
              <a:off x="7180913" y="3429000"/>
              <a:ext cx="3236239" cy="31836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5BFF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CC8D160-E48C-0442-A840-646295B4E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0044"/>
            <a:stretch/>
          </p:blipFill>
          <p:spPr>
            <a:xfrm>
              <a:off x="7404820" y="3748858"/>
              <a:ext cx="1340891" cy="280455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E821F5A-A4F7-634D-B198-F2E52D6CF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270" r="-1"/>
            <a:stretch/>
          </p:blipFill>
          <p:spPr>
            <a:xfrm>
              <a:off x="8902399" y="3738155"/>
              <a:ext cx="1478809" cy="285181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26FBBDB-6B74-6E44-BDAB-E1C3DC067E50}"/>
                </a:ext>
              </a:extLst>
            </p:cNvPr>
            <p:cNvSpPr txBox="1"/>
            <p:nvPr/>
          </p:nvSpPr>
          <p:spPr>
            <a:xfrm>
              <a:off x="7478636" y="3473165"/>
              <a:ext cx="1340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1400" dirty="0">
                  <a:latin typeface="Avenir Book" panose="02000503020000020003" pitchFamily="2" charset="0"/>
                </a:rPr>
                <a:t>AMV-, NAO+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38BB75-2FE3-D544-B7CE-FBA89F70698C}"/>
                </a:ext>
              </a:extLst>
            </p:cNvPr>
            <p:cNvSpPr txBox="1"/>
            <p:nvPr/>
          </p:nvSpPr>
          <p:spPr>
            <a:xfrm>
              <a:off x="8956164" y="3472475"/>
              <a:ext cx="1507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1400" dirty="0">
                  <a:latin typeface="Avenir Book" panose="02000503020000020003" pitchFamily="2" charset="0"/>
                </a:rPr>
                <a:t>AMV+, NAO+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87CC4A-2F4A-DC42-B602-CA2C534EFEFA}"/>
                </a:ext>
              </a:extLst>
            </p:cNvPr>
            <p:cNvSpPr txBox="1"/>
            <p:nvPr/>
          </p:nvSpPr>
          <p:spPr>
            <a:xfrm>
              <a:off x="7509534" y="5027263"/>
              <a:ext cx="1340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1400" dirty="0">
                  <a:latin typeface="Avenir Book" panose="02000503020000020003" pitchFamily="2" charset="0"/>
                </a:rPr>
                <a:t>AMV-, NAO-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D91C161-9EC1-E646-82D9-D6DF002BD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270" t="53989" r="-1" b="1938"/>
            <a:stretch/>
          </p:blipFill>
          <p:spPr>
            <a:xfrm>
              <a:off x="8909386" y="5204761"/>
              <a:ext cx="1476122" cy="134864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5C8F0B-6007-F549-A1CD-1602800B5CBF}"/>
                </a:ext>
              </a:extLst>
            </p:cNvPr>
            <p:cNvSpPr txBox="1"/>
            <p:nvPr/>
          </p:nvSpPr>
          <p:spPr>
            <a:xfrm>
              <a:off x="8978657" y="5050872"/>
              <a:ext cx="134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1400" dirty="0">
                  <a:latin typeface="Avenir Book" panose="02000503020000020003" pitchFamily="2" charset="0"/>
                </a:rPr>
                <a:t>AMV+, NAO-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2B31DDE-552C-D946-BE1D-4DF076571BC0}"/>
              </a:ext>
            </a:extLst>
          </p:cNvPr>
          <p:cNvSpPr txBox="1"/>
          <p:nvPr/>
        </p:nvSpPr>
        <p:spPr>
          <a:xfrm>
            <a:off x="2553172" y="3559094"/>
            <a:ext cx="10378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0" dirty="0">
                <a:solidFill>
                  <a:schemeClr val="tx1"/>
                </a:solidFill>
                <a:latin typeface="Avenir Book" panose="02000503020000020003" pitchFamily="2" charset="0"/>
              </a:rPr>
              <a:t>NEU</a:t>
            </a:r>
            <a:endParaRPr lang="en-ES" sz="2200" dirty="0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9F9AF9-3A0F-394D-A4E5-9000F517127F}"/>
              </a:ext>
            </a:extLst>
          </p:cNvPr>
          <p:cNvSpPr txBox="1"/>
          <p:nvPr/>
        </p:nvSpPr>
        <p:spPr>
          <a:xfrm>
            <a:off x="8961387" y="5839908"/>
            <a:ext cx="2353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 err="1">
                <a:effectLst/>
                <a:latin typeface="Century Gothic" panose="020B0502020202020204" pitchFamily="34" charset="0"/>
              </a:rPr>
              <a:t>Liné</a:t>
            </a:r>
            <a:r>
              <a:rPr lang="en-US" i="1" dirty="0">
                <a:effectLst/>
                <a:latin typeface="Century Gothic" panose="020B0502020202020204" pitchFamily="34" charset="0"/>
              </a:rPr>
              <a:t> et al. (In prep</a:t>
            </a:r>
            <a:r>
              <a:rPr lang="en-US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55" name="Picture 2" descr="Cerfacs - Entrez dans le monde de la haute performance...">
            <a:extLst>
              <a:ext uri="{FF2B5EF4-FFF2-40B4-BE49-F238E27FC236}">
                <a16:creationId xmlns:a16="http://schemas.microsoft.com/office/drawing/2014/main" id="{B3CFFDB5-B621-8346-B076-A60CB078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0" y="5020436"/>
            <a:ext cx="1928140" cy="46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337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48CC2-34F0-8D40-B719-D1961811ED76}"/>
              </a:ext>
            </a:extLst>
          </p:cNvPr>
          <p:cNvSpPr txBox="1"/>
          <p:nvPr/>
        </p:nvSpPr>
        <p:spPr>
          <a:xfrm>
            <a:off x="481264" y="240632"/>
            <a:ext cx="4647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1D2254"/>
                </a:solidFill>
                <a:latin typeface="Century Gothic" panose="020F0302020204030204"/>
              </a:rPr>
              <a:t>TAKE HOME MESSAGES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B7005D-34B7-EB46-B9B5-03E72BD9C0C0}"/>
              </a:ext>
            </a:extLst>
          </p:cNvPr>
          <p:cNvSpPr txBox="1"/>
          <p:nvPr/>
        </p:nvSpPr>
        <p:spPr>
          <a:xfrm>
            <a:off x="320844" y="1274356"/>
            <a:ext cx="11871156" cy="445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Blending approaches seek to </a:t>
            </a:r>
            <a:r>
              <a:rPr lang="en-US" sz="2400" b="1" kern="0" dirty="0">
                <a:solidFill>
                  <a:srgbClr val="1C214D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produce seamless climate information from </a:t>
            </a:r>
            <a:r>
              <a:rPr lang="en-US" sz="2400" b="1" kern="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daily to multi-decadal scales</a:t>
            </a: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 through the merging of different products. 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/>
                <a:sym typeface="Arial"/>
              </a:rPr>
              <a:t>This implies </a:t>
            </a:r>
            <a:r>
              <a:rPr lang="en-US" sz="2400" b="1" kern="0" dirty="0">
                <a:solidFill>
                  <a:srgbClr val="1C214D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addressing important inconsistencies</a:t>
            </a:r>
            <a:r>
              <a:rPr lang="en-US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across those products that affect both their </a:t>
            </a:r>
            <a:r>
              <a:rPr lang="en-US" sz="2400" b="1" kern="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probabilistic properties</a:t>
            </a:r>
            <a:r>
              <a:rPr lang="en-US" sz="2400" kern="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, </a:t>
            </a:r>
            <a:r>
              <a:rPr lang="en-US" sz="2400" b="1" kern="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long-term trends </a:t>
            </a: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and </a:t>
            </a:r>
            <a:r>
              <a:rPr lang="en-US" sz="2400" b="1" kern="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the internal state of the main</a:t>
            </a: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 </a:t>
            </a:r>
            <a:r>
              <a:rPr lang="en-US" sz="2400" b="1" kern="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large-scale drivers </a:t>
            </a: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of regional variability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I4C is developing </a:t>
            </a:r>
            <a:r>
              <a:rPr lang="en-US" sz="2400" b="1" kern="0" dirty="0">
                <a:solidFill>
                  <a:srgbClr val="1C214D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new blending methods to solve such inconsistencies</a:t>
            </a: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, focusing on the merging of </a:t>
            </a:r>
            <a:r>
              <a:rPr lang="en-US" sz="2400" b="1" kern="0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decadal predictions &amp; climate projections</a:t>
            </a: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.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dirty="0">
                <a:solidFill>
                  <a:srgbClr val="1C214D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Stay tuned to WP5 </a:t>
            </a: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Arial"/>
              </a:rPr>
              <a:t>for future updates on these methodologies</a:t>
            </a:r>
            <a:endParaRPr kumimoji="0" lang="en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444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5338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A44B4-0FE0-EF4D-BF32-BBA705A1B98C}"/>
              </a:ext>
            </a:extLst>
          </p:cNvPr>
          <p:cNvSpPr txBox="1"/>
          <p:nvPr/>
        </p:nvSpPr>
        <p:spPr>
          <a:xfrm>
            <a:off x="737936" y="240632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MOTIVATION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7D91A4-8FA6-2C4D-8434-39A2403A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4" y="2114015"/>
            <a:ext cx="3489992" cy="31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647590-78E6-F444-AC30-EE6D1B33AAAF}"/>
              </a:ext>
            </a:extLst>
          </p:cNvPr>
          <p:cNvSpPr txBox="1"/>
          <p:nvPr/>
        </p:nvSpPr>
        <p:spPr>
          <a:xfrm>
            <a:off x="904520" y="5219869"/>
            <a:ext cx="22381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600" dirty="0">
                <a:solidFill>
                  <a:schemeClr val="accent2"/>
                </a:solidFill>
              </a:rPr>
              <a:t>Stakeholders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7E519-DB27-F746-8A37-4B1EE2A3B39C}"/>
              </a:ext>
            </a:extLst>
          </p:cNvPr>
          <p:cNvSpPr txBox="1"/>
          <p:nvPr/>
        </p:nvSpPr>
        <p:spPr>
          <a:xfrm>
            <a:off x="566262" y="1585543"/>
            <a:ext cx="28504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600" dirty="0">
                <a:solidFill>
                  <a:schemeClr val="accent2"/>
                </a:solidFill>
              </a:rPr>
              <a:t>Climate Services</a:t>
            </a:r>
          </a:p>
        </p:txBody>
      </p:sp>
      <p:sp>
        <p:nvSpPr>
          <p:cNvPr id="14" name="Google Shape;59;geec1ad7b94_0_304">
            <a:extLst>
              <a:ext uri="{FF2B5EF4-FFF2-40B4-BE49-F238E27FC236}">
                <a16:creationId xmlns:a16="http://schemas.microsoft.com/office/drawing/2014/main" id="{DFD862C0-BA50-4D45-96D6-48E88EF31FF7}"/>
              </a:ext>
            </a:extLst>
          </p:cNvPr>
          <p:cNvSpPr txBox="1"/>
          <p:nvPr/>
        </p:nvSpPr>
        <p:spPr>
          <a:xfrm>
            <a:off x="10218622" y="3769516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2">
                    <a:lumMod val="5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Centuries</a:t>
            </a:r>
            <a:endParaRPr sz="2100" b="1" dirty="0">
              <a:solidFill>
                <a:schemeClr val="accent2">
                  <a:lumMod val="5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60;geec1ad7b94_0_304">
            <a:extLst>
              <a:ext uri="{FF2B5EF4-FFF2-40B4-BE49-F238E27FC236}">
                <a16:creationId xmlns:a16="http://schemas.microsoft.com/office/drawing/2014/main" id="{985A9C9E-6179-334B-836F-1E970EE8D3EA}"/>
              </a:ext>
            </a:extLst>
          </p:cNvPr>
          <p:cNvSpPr txBox="1"/>
          <p:nvPr/>
        </p:nvSpPr>
        <p:spPr>
          <a:xfrm>
            <a:off x="3885972" y="3769516"/>
            <a:ext cx="7725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1C214D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Days</a:t>
            </a:r>
            <a:endParaRPr sz="2100" b="1" dirty="0">
              <a:solidFill>
                <a:srgbClr val="1C214D"/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61;geec1ad7b94_0_304">
            <a:extLst>
              <a:ext uri="{FF2B5EF4-FFF2-40B4-BE49-F238E27FC236}">
                <a16:creationId xmlns:a16="http://schemas.microsoft.com/office/drawing/2014/main" id="{81DE9981-1836-D14E-9A25-A7610660BE27}"/>
              </a:ext>
            </a:extLst>
          </p:cNvPr>
          <p:cNvSpPr txBox="1"/>
          <p:nvPr/>
        </p:nvSpPr>
        <p:spPr>
          <a:xfrm>
            <a:off x="5258258" y="3769516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2AEE6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Weeks</a:t>
            </a:r>
            <a:endParaRPr sz="2100" b="1" dirty="0">
              <a:solidFill>
                <a:srgbClr val="62AEE6"/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62;geec1ad7b94_0_304">
            <a:extLst>
              <a:ext uri="{FF2B5EF4-FFF2-40B4-BE49-F238E27FC236}">
                <a16:creationId xmlns:a16="http://schemas.microsoft.com/office/drawing/2014/main" id="{C6BAC094-774C-1445-AE31-078E0D19539C}"/>
              </a:ext>
            </a:extLst>
          </p:cNvPr>
          <p:cNvSpPr/>
          <p:nvPr/>
        </p:nvSpPr>
        <p:spPr>
          <a:xfrm>
            <a:off x="8893782" y="3782680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2">
                    <a:lumMod val="75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Decades</a:t>
            </a:r>
            <a:endParaRPr sz="2100" b="1" dirty="0">
              <a:solidFill>
                <a:schemeClr val="accent2">
                  <a:lumMod val="75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65;geec1ad7b94_0_304">
            <a:extLst>
              <a:ext uri="{FF2B5EF4-FFF2-40B4-BE49-F238E27FC236}">
                <a16:creationId xmlns:a16="http://schemas.microsoft.com/office/drawing/2014/main" id="{53D6867B-DEBB-DC41-B573-8E7ECF802C6D}"/>
              </a:ext>
            </a:extLst>
          </p:cNvPr>
          <p:cNvCxnSpPr>
            <a:cxnSpLocks/>
          </p:cNvCxnSpPr>
          <p:nvPr/>
        </p:nvCxnSpPr>
        <p:spPr>
          <a:xfrm>
            <a:off x="3609474" y="3713091"/>
            <a:ext cx="8293768" cy="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9" name="Google Shape;68;geec1ad7b94_0_304">
            <a:extLst>
              <a:ext uri="{FF2B5EF4-FFF2-40B4-BE49-F238E27FC236}">
                <a16:creationId xmlns:a16="http://schemas.microsoft.com/office/drawing/2014/main" id="{BC767CBC-291C-E243-8611-70E637CF9DCE}"/>
              </a:ext>
            </a:extLst>
          </p:cNvPr>
          <p:cNvSpPr txBox="1"/>
          <p:nvPr/>
        </p:nvSpPr>
        <p:spPr>
          <a:xfrm>
            <a:off x="6693782" y="3769516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3">
                    <a:lumMod val="50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Months</a:t>
            </a:r>
            <a:endParaRPr sz="2100" b="1" dirty="0">
              <a:solidFill>
                <a:schemeClr val="accent3">
                  <a:lumMod val="50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70;geec1ad7b94_0_304">
            <a:extLst>
              <a:ext uri="{FF2B5EF4-FFF2-40B4-BE49-F238E27FC236}">
                <a16:creationId xmlns:a16="http://schemas.microsoft.com/office/drawing/2014/main" id="{8705A5FD-935B-F440-8FCA-F979F7BD55D7}"/>
              </a:ext>
            </a:extLst>
          </p:cNvPr>
          <p:cNvSpPr txBox="1"/>
          <p:nvPr/>
        </p:nvSpPr>
        <p:spPr>
          <a:xfrm>
            <a:off x="8061760" y="3769516"/>
            <a:ext cx="9060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C00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Years</a:t>
            </a:r>
            <a:endParaRPr sz="2100" b="1" dirty="0">
              <a:solidFill>
                <a:srgbClr val="FFC000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523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077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CFB4BA3-A58F-DF4C-867C-755E5ED8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47" y="146991"/>
            <a:ext cx="8721558" cy="582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98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A44B4-0FE0-EF4D-BF32-BBA705A1B98C}"/>
              </a:ext>
            </a:extLst>
          </p:cNvPr>
          <p:cNvSpPr txBox="1"/>
          <p:nvPr/>
        </p:nvSpPr>
        <p:spPr>
          <a:xfrm>
            <a:off x="737936" y="240632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MOTIVATION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7D91A4-8FA6-2C4D-8434-39A2403A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4" y="2114015"/>
            <a:ext cx="3489992" cy="31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F7E519-DB27-F746-8A37-4B1EE2A3B39C}"/>
              </a:ext>
            </a:extLst>
          </p:cNvPr>
          <p:cNvSpPr txBox="1"/>
          <p:nvPr/>
        </p:nvSpPr>
        <p:spPr>
          <a:xfrm>
            <a:off x="566262" y="1585543"/>
            <a:ext cx="28504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600" dirty="0">
                <a:solidFill>
                  <a:schemeClr val="accent2"/>
                </a:solidFill>
              </a:rPr>
              <a:t>Climate Services</a:t>
            </a:r>
          </a:p>
        </p:txBody>
      </p:sp>
      <p:sp>
        <p:nvSpPr>
          <p:cNvPr id="14" name="Google Shape;59;geec1ad7b94_0_304">
            <a:extLst>
              <a:ext uri="{FF2B5EF4-FFF2-40B4-BE49-F238E27FC236}">
                <a16:creationId xmlns:a16="http://schemas.microsoft.com/office/drawing/2014/main" id="{DFD862C0-BA50-4D45-96D6-48E88EF31FF7}"/>
              </a:ext>
            </a:extLst>
          </p:cNvPr>
          <p:cNvSpPr txBox="1"/>
          <p:nvPr/>
        </p:nvSpPr>
        <p:spPr>
          <a:xfrm>
            <a:off x="10218622" y="3769516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2">
                    <a:lumMod val="5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Centuries</a:t>
            </a:r>
            <a:endParaRPr sz="2100" b="1" dirty="0">
              <a:solidFill>
                <a:schemeClr val="accent2">
                  <a:lumMod val="5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60;geec1ad7b94_0_304">
            <a:extLst>
              <a:ext uri="{FF2B5EF4-FFF2-40B4-BE49-F238E27FC236}">
                <a16:creationId xmlns:a16="http://schemas.microsoft.com/office/drawing/2014/main" id="{985A9C9E-6179-334B-836F-1E970EE8D3EA}"/>
              </a:ext>
            </a:extLst>
          </p:cNvPr>
          <p:cNvSpPr txBox="1"/>
          <p:nvPr/>
        </p:nvSpPr>
        <p:spPr>
          <a:xfrm>
            <a:off x="3885972" y="3769516"/>
            <a:ext cx="7725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1C214D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Days</a:t>
            </a:r>
            <a:endParaRPr sz="2100" b="1" dirty="0">
              <a:solidFill>
                <a:srgbClr val="1C214D"/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61;geec1ad7b94_0_304">
            <a:extLst>
              <a:ext uri="{FF2B5EF4-FFF2-40B4-BE49-F238E27FC236}">
                <a16:creationId xmlns:a16="http://schemas.microsoft.com/office/drawing/2014/main" id="{81DE9981-1836-D14E-9A25-A7610660BE27}"/>
              </a:ext>
            </a:extLst>
          </p:cNvPr>
          <p:cNvSpPr txBox="1"/>
          <p:nvPr/>
        </p:nvSpPr>
        <p:spPr>
          <a:xfrm>
            <a:off x="5258258" y="3769516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2AEE6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Weeks</a:t>
            </a:r>
            <a:endParaRPr sz="2100" b="1" dirty="0">
              <a:solidFill>
                <a:srgbClr val="62AEE6"/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62;geec1ad7b94_0_304">
            <a:extLst>
              <a:ext uri="{FF2B5EF4-FFF2-40B4-BE49-F238E27FC236}">
                <a16:creationId xmlns:a16="http://schemas.microsoft.com/office/drawing/2014/main" id="{C6BAC094-774C-1445-AE31-078E0D19539C}"/>
              </a:ext>
            </a:extLst>
          </p:cNvPr>
          <p:cNvSpPr/>
          <p:nvPr/>
        </p:nvSpPr>
        <p:spPr>
          <a:xfrm>
            <a:off x="8893782" y="3769516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2">
                    <a:lumMod val="75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Decades</a:t>
            </a:r>
            <a:endParaRPr sz="2100" b="1" dirty="0">
              <a:solidFill>
                <a:schemeClr val="accent2">
                  <a:lumMod val="75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65;geec1ad7b94_0_304">
            <a:extLst>
              <a:ext uri="{FF2B5EF4-FFF2-40B4-BE49-F238E27FC236}">
                <a16:creationId xmlns:a16="http://schemas.microsoft.com/office/drawing/2014/main" id="{53D6867B-DEBB-DC41-B573-8E7ECF802C6D}"/>
              </a:ext>
            </a:extLst>
          </p:cNvPr>
          <p:cNvCxnSpPr>
            <a:cxnSpLocks/>
          </p:cNvCxnSpPr>
          <p:nvPr/>
        </p:nvCxnSpPr>
        <p:spPr>
          <a:xfrm>
            <a:off x="3609474" y="3713091"/>
            <a:ext cx="8293768" cy="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9" name="Google Shape;68;geec1ad7b94_0_304">
            <a:extLst>
              <a:ext uri="{FF2B5EF4-FFF2-40B4-BE49-F238E27FC236}">
                <a16:creationId xmlns:a16="http://schemas.microsoft.com/office/drawing/2014/main" id="{BC767CBC-291C-E243-8611-70E637CF9DCE}"/>
              </a:ext>
            </a:extLst>
          </p:cNvPr>
          <p:cNvSpPr txBox="1"/>
          <p:nvPr/>
        </p:nvSpPr>
        <p:spPr>
          <a:xfrm>
            <a:off x="6693782" y="3769516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3">
                    <a:lumMod val="50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Months</a:t>
            </a:r>
            <a:endParaRPr sz="2100" b="1" dirty="0">
              <a:solidFill>
                <a:schemeClr val="accent3">
                  <a:lumMod val="50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70;geec1ad7b94_0_304">
            <a:extLst>
              <a:ext uri="{FF2B5EF4-FFF2-40B4-BE49-F238E27FC236}">
                <a16:creationId xmlns:a16="http://schemas.microsoft.com/office/drawing/2014/main" id="{8705A5FD-935B-F440-8FCA-F979F7BD55D7}"/>
              </a:ext>
            </a:extLst>
          </p:cNvPr>
          <p:cNvSpPr txBox="1"/>
          <p:nvPr/>
        </p:nvSpPr>
        <p:spPr>
          <a:xfrm>
            <a:off x="8061760" y="3769516"/>
            <a:ext cx="9060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C00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Years</a:t>
            </a:r>
            <a:endParaRPr sz="2100" b="1" dirty="0">
              <a:solidFill>
                <a:srgbClr val="FFC000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F42B2D-8ED9-BD40-B704-3082756C9CD9}"/>
              </a:ext>
            </a:extLst>
          </p:cNvPr>
          <p:cNvSpPr txBox="1"/>
          <p:nvPr/>
        </p:nvSpPr>
        <p:spPr>
          <a:xfrm>
            <a:off x="3759974" y="3018998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Weather </a:t>
            </a:r>
          </a:p>
          <a:p>
            <a:r>
              <a:rPr lang="en-GB" sz="1600" dirty="0"/>
              <a:t>forecasts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79FDA6-94EB-8C4A-9588-641D4EA08960}"/>
              </a:ext>
            </a:extLst>
          </p:cNvPr>
          <p:cNvSpPr txBox="1"/>
          <p:nvPr/>
        </p:nvSpPr>
        <p:spPr>
          <a:xfrm>
            <a:off x="4993127" y="3018998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Subseasonal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/>
              <a:t>Predictions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A5F38-1F99-6946-AB65-451CA791347E}"/>
              </a:ext>
            </a:extLst>
          </p:cNvPr>
          <p:cNvSpPr txBox="1"/>
          <p:nvPr/>
        </p:nvSpPr>
        <p:spPr>
          <a:xfrm>
            <a:off x="6607795" y="3018998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Seasonal </a:t>
            </a:r>
          </a:p>
          <a:p>
            <a:pPr algn="ctr"/>
            <a:r>
              <a:rPr lang="en-GB" sz="1600" dirty="0"/>
              <a:t>Predictions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EAA02F-E181-FB44-B36E-70D56B872367}"/>
              </a:ext>
            </a:extLst>
          </p:cNvPr>
          <p:cNvSpPr txBox="1"/>
          <p:nvPr/>
        </p:nvSpPr>
        <p:spPr>
          <a:xfrm>
            <a:off x="8009264" y="3018998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Decadal </a:t>
            </a:r>
          </a:p>
          <a:p>
            <a:pPr algn="ctr"/>
            <a:r>
              <a:rPr lang="en-GB" sz="1600" dirty="0"/>
              <a:t>Climate Predictions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820743-17CE-8B40-8430-25CBF23BC104}"/>
              </a:ext>
            </a:extLst>
          </p:cNvPr>
          <p:cNvSpPr txBox="1"/>
          <p:nvPr/>
        </p:nvSpPr>
        <p:spPr>
          <a:xfrm>
            <a:off x="10250706" y="3018998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Climate </a:t>
            </a:r>
          </a:p>
          <a:p>
            <a:pPr algn="ctr"/>
            <a:r>
              <a:rPr lang="en-GB" sz="1600" dirty="0"/>
              <a:t>Projections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9529628-041D-A94B-92F3-C3928616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457" y="1185593"/>
            <a:ext cx="2253725" cy="161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AACD91A-86E9-E848-82CF-94B91D9C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56" y="996577"/>
            <a:ext cx="2858525" cy="19430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00A00A2-475B-8A4F-A91A-400B6A97A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646" y="4400461"/>
            <a:ext cx="2406959" cy="1603411"/>
          </a:xfrm>
          <a:prstGeom prst="rect">
            <a:avLst/>
          </a:prstGeom>
        </p:spPr>
      </p:pic>
      <p:pic>
        <p:nvPicPr>
          <p:cNvPr id="32" name="Picture 6" descr="El Niño set to strengthen further | ECMWF">
            <a:extLst>
              <a:ext uri="{FF2B5EF4-FFF2-40B4-BE49-F238E27FC236}">
                <a16:creationId xmlns:a16="http://schemas.microsoft.com/office/drawing/2014/main" id="{67BC3EAC-E76D-EE4A-9094-AE9CBBBF1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84" y="4344204"/>
            <a:ext cx="2226254" cy="166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5F98B9C-3FD4-F946-84B6-42E6547B5189}"/>
              </a:ext>
            </a:extLst>
          </p:cNvPr>
          <p:cNvSpPr txBox="1"/>
          <p:nvPr/>
        </p:nvSpPr>
        <p:spPr>
          <a:xfrm>
            <a:off x="5940793" y="5977382"/>
            <a:ext cx="271993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accent3">
                    <a:lumMod val="50000"/>
                  </a:schemeClr>
                </a:solidFill>
              </a:rPr>
              <a:t>EUROSIP ENSO Plume Forecasts</a:t>
            </a:r>
            <a:endParaRPr lang="en-ES" sz="1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44527D-92E5-944C-9622-66614B933D57}"/>
              </a:ext>
            </a:extLst>
          </p:cNvPr>
          <p:cNvSpPr txBox="1"/>
          <p:nvPr/>
        </p:nvSpPr>
        <p:spPr>
          <a:xfrm>
            <a:off x="7876673" y="854732"/>
            <a:ext cx="239972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dirty="0">
                <a:solidFill>
                  <a:schemeClr val="accent2">
                    <a:lumMod val="75000"/>
                  </a:schemeClr>
                </a:solidFill>
              </a:rPr>
              <a:t>Predictions of SPG cooling</a:t>
            </a:r>
            <a:endParaRPr lang="en-ES" sz="1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0BBF0F-15C3-844D-9B0B-6BA1BFA4275F}"/>
              </a:ext>
            </a:extLst>
          </p:cNvPr>
          <p:cNvSpPr txBox="1"/>
          <p:nvPr/>
        </p:nvSpPr>
        <p:spPr>
          <a:xfrm>
            <a:off x="8488924" y="2339380"/>
            <a:ext cx="262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Robson et al. (2018)</a:t>
            </a:r>
            <a:endParaRPr lang="en-ES" sz="1100" i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8751C9-92D1-AB4F-B54B-A9C8D3A30257}"/>
              </a:ext>
            </a:extLst>
          </p:cNvPr>
          <p:cNvSpPr txBox="1"/>
          <p:nvPr/>
        </p:nvSpPr>
        <p:spPr>
          <a:xfrm>
            <a:off x="10042228" y="5914385"/>
            <a:ext cx="262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Meinshausen</a:t>
            </a:r>
            <a:r>
              <a:rPr lang="en-GB" sz="1100" i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et al. (2020)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5B5BBB-A1EE-D24D-9DC6-7BC2F8241DFC}"/>
              </a:ext>
            </a:extLst>
          </p:cNvPr>
          <p:cNvSpPr txBox="1"/>
          <p:nvPr/>
        </p:nvSpPr>
        <p:spPr>
          <a:xfrm>
            <a:off x="904520" y="5219869"/>
            <a:ext cx="22381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600" dirty="0">
                <a:solidFill>
                  <a:schemeClr val="accent2"/>
                </a:solidFill>
              </a:rPr>
              <a:t>Stakeholders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6DB2F4-4132-E64A-829B-0307C7208861}"/>
              </a:ext>
            </a:extLst>
          </p:cNvPr>
          <p:cNvSpPr/>
          <p:nvPr/>
        </p:nvSpPr>
        <p:spPr>
          <a:xfrm>
            <a:off x="10525125" y="4196254"/>
            <a:ext cx="736433" cy="295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24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4DA1E1-F2E0-DD4F-BBF1-76C850E37264}"/>
              </a:ext>
            </a:extLst>
          </p:cNvPr>
          <p:cNvSpPr txBox="1"/>
          <p:nvPr/>
        </p:nvSpPr>
        <p:spPr>
          <a:xfrm>
            <a:off x="481264" y="240632"/>
            <a:ext cx="5723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SOURCES OF PREDICTABILITY</a:t>
            </a:r>
          </a:p>
        </p:txBody>
      </p:sp>
      <p:sp>
        <p:nvSpPr>
          <p:cNvPr id="26" name="Google Shape;59;geec1ad7b94_0_304">
            <a:extLst>
              <a:ext uri="{FF2B5EF4-FFF2-40B4-BE49-F238E27FC236}">
                <a16:creationId xmlns:a16="http://schemas.microsoft.com/office/drawing/2014/main" id="{1C30D3F2-2B76-5E4B-8213-C19B10495C2C}"/>
              </a:ext>
            </a:extLst>
          </p:cNvPr>
          <p:cNvSpPr txBox="1"/>
          <p:nvPr/>
        </p:nvSpPr>
        <p:spPr>
          <a:xfrm>
            <a:off x="9207969" y="3769516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2">
                    <a:lumMod val="5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Centuries</a:t>
            </a:r>
            <a:endParaRPr sz="2100" b="1" dirty="0">
              <a:solidFill>
                <a:schemeClr val="accent2">
                  <a:lumMod val="5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60;geec1ad7b94_0_304">
            <a:extLst>
              <a:ext uri="{FF2B5EF4-FFF2-40B4-BE49-F238E27FC236}">
                <a16:creationId xmlns:a16="http://schemas.microsoft.com/office/drawing/2014/main" id="{8C196EF8-B99F-2F40-B707-C2773279DF63}"/>
              </a:ext>
            </a:extLst>
          </p:cNvPr>
          <p:cNvSpPr txBox="1"/>
          <p:nvPr/>
        </p:nvSpPr>
        <p:spPr>
          <a:xfrm>
            <a:off x="1078603" y="3769516"/>
            <a:ext cx="7725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1C214D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Days</a:t>
            </a:r>
            <a:endParaRPr sz="2100" b="1" dirty="0">
              <a:solidFill>
                <a:srgbClr val="1C214D"/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1;geec1ad7b94_0_304">
            <a:extLst>
              <a:ext uri="{FF2B5EF4-FFF2-40B4-BE49-F238E27FC236}">
                <a16:creationId xmlns:a16="http://schemas.microsoft.com/office/drawing/2014/main" id="{8BA1D5C3-3724-8442-9790-5088DA11AB71}"/>
              </a:ext>
            </a:extLst>
          </p:cNvPr>
          <p:cNvSpPr txBox="1"/>
          <p:nvPr/>
        </p:nvSpPr>
        <p:spPr>
          <a:xfrm>
            <a:off x="2842317" y="3769516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2AEE6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Weeks</a:t>
            </a:r>
            <a:endParaRPr sz="2100" b="1" dirty="0">
              <a:solidFill>
                <a:srgbClr val="62AEE6"/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62;geec1ad7b94_0_304">
            <a:extLst>
              <a:ext uri="{FF2B5EF4-FFF2-40B4-BE49-F238E27FC236}">
                <a16:creationId xmlns:a16="http://schemas.microsoft.com/office/drawing/2014/main" id="{6C558C37-DD35-4A48-BC0C-B1E8D6295157}"/>
              </a:ext>
            </a:extLst>
          </p:cNvPr>
          <p:cNvSpPr/>
          <p:nvPr/>
        </p:nvSpPr>
        <p:spPr>
          <a:xfrm>
            <a:off x="7026481" y="3769516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2">
                    <a:lumMod val="75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Decades</a:t>
            </a:r>
            <a:endParaRPr sz="2100" b="1" dirty="0">
              <a:solidFill>
                <a:schemeClr val="accent2">
                  <a:lumMod val="75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30" name="Google Shape;65;geec1ad7b94_0_304">
            <a:extLst>
              <a:ext uri="{FF2B5EF4-FFF2-40B4-BE49-F238E27FC236}">
                <a16:creationId xmlns:a16="http://schemas.microsoft.com/office/drawing/2014/main" id="{91D2A51F-C9FA-0040-B58E-50133E38EFB4}"/>
              </a:ext>
            </a:extLst>
          </p:cNvPr>
          <p:cNvCxnSpPr>
            <a:cxnSpLocks/>
          </p:cNvCxnSpPr>
          <p:nvPr/>
        </p:nvCxnSpPr>
        <p:spPr>
          <a:xfrm>
            <a:off x="786062" y="3713091"/>
            <a:ext cx="10080000" cy="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31" name="Google Shape;68;geec1ad7b94_0_304">
            <a:extLst>
              <a:ext uri="{FF2B5EF4-FFF2-40B4-BE49-F238E27FC236}">
                <a16:creationId xmlns:a16="http://schemas.microsoft.com/office/drawing/2014/main" id="{188A4C29-F1EB-C04C-AC60-852B8B19B893}"/>
              </a:ext>
            </a:extLst>
          </p:cNvPr>
          <p:cNvSpPr txBox="1"/>
          <p:nvPr/>
        </p:nvSpPr>
        <p:spPr>
          <a:xfrm>
            <a:off x="4605101" y="3769516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3">
                    <a:lumMod val="50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Months</a:t>
            </a:r>
            <a:endParaRPr sz="2100" b="1" dirty="0">
              <a:solidFill>
                <a:schemeClr val="accent3">
                  <a:lumMod val="50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70;geec1ad7b94_0_304">
            <a:extLst>
              <a:ext uri="{FF2B5EF4-FFF2-40B4-BE49-F238E27FC236}">
                <a16:creationId xmlns:a16="http://schemas.microsoft.com/office/drawing/2014/main" id="{4EB8A00B-2B2C-1640-AA1A-0A0BA094841D}"/>
              </a:ext>
            </a:extLst>
          </p:cNvPr>
          <p:cNvSpPr txBox="1"/>
          <p:nvPr/>
        </p:nvSpPr>
        <p:spPr>
          <a:xfrm>
            <a:off x="6155961" y="3769516"/>
            <a:ext cx="9060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C00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Years</a:t>
            </a:r>
            <a:endParaRPr sz="2100" b="1" dirty="0">
              <a:solidFill>
                <a:srgbClr val="FFC000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28C639-219F-B34C-AE6D-20804613BB37}"/>
              </a:ext>
            </a:extLst>
          </p:cNvPr>
          <p:cNvSpPr txBox="1"/>
          <p:nvPr/>
        </p:nvSpPr>
        <p:spPr>
          <a:xfrm>
            <a:off x="950267" y="3018998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Weather </a:t>
            </a:r>
          </a:p>
          <a:p>
            <a:r>
              <a:rPr lang="en-GB" sz="1600" dirty="0"/>
              <a:t>forecasts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0FAEB5-EB05-964E-A7D1-CFEADC115944}"/>
              </a:ext>
            </a:extLst>
          </p:cNvPr>
          <p:cNvSpPr txBox="1"/>
          <p:nvPr/>
        </p:nvSpPr>
        <p:spPr>
          <a:xfrm>
            <a:off x="2633184" y="3018998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Subseasonal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/>
              <a:t>Predictions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AB9687-9916-7445-9DB1-3FE6B3C94C31}"/>
              </a:ext>
            </a:extLst>
          </p:cNvPr>
          <p:cNvSpPr txBox="1"/>
          <p:nvPr/>
        </p:nvSpPr>
        <p:spPr>
          <a:xfrm>
            <a:off x="4537196" y="3018998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Seasonal </a:t>
            </a:r>
          </a:p>
          <a:p>
            <a:pPr algn="ctr"/>
            <a:r>
              <a:rPr lang="en-GB" sz="1600" dirty="0"/>
              <a:t>Predictions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BFFD0B-217A-EB4F-98EF-DDFC811EAC60}"/>
              </a:ext>
            </a:extLst>
          </p:cNvPr>
          <p:cNvSpPr txBox="1"/>
          <p:nvPr/>
        </p:nvSpPr>
        <p:spPr>
          <a:xfrm>
            <a:off x="6147798" y="3018998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Decadal </a:t>
            </a:r>
          </a:p>
          <a:p>
            <a:pPr algn="ctr"/>
            <a:r>
              <a:rPr lang="en-GB" sz="1600" dirty="0"/>
              <a:t>Climate Predictions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CF6CE2-74F4-0640-ACB4-116877274A9F}"/>
              </a:ext>
            </a:extLst>
          </p:cNvPr>
          <p:cNvSpPr txBox="1"/>
          <p:nvPr/>
        </p:nvSpPr>
        <p:spPr>
          <a:xfrm>
            <a:off x="9240052" y="3018998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Climate </a:t>
            </a:r>
          </a:p>
          <a:p>
            <a:pPr algn="ctr"/>
            <a:r>
              <a:rPr lang="en-GB" sz="1600" dirty="0"/>
              <a:t>Projections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56DC8D6-DCC1-FB43-B5A4-4B651416B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083" y="1095788"/>
            <a:ext cx="2406959" cy="16034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D8CD161-86BA-9E49-9E12-8D369DE3C399}"/>
              </a:ext>
            </a:extLst>
          </p:cNvPr>
          <p:cNvSpPr txBox="1"/>
          <p:nvPr/>
        </p:nvSpPr>
        <p:spPr>
          <a:xfrm>
            <a:off x="8919287" y="2545544"/>
            <a:ext cx="262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Meinshausen</a:t>
            </a:r>
            <a:r>
              <a:rPr lang="en-GB" sz="1100" i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et al. (2020)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D1AE905-697F-DC40-9526-063ACF437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741" y="1212835"/>
            <a:ext cx="2169978" cy="155729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19D35DB-94A5-554E-B76D-2B0B6977FA42}"/>
              </a:ext>
            </a:extLst>
          </p:cNvPr>
          <p:cNvSpPr txBox="1"/>
          <p:nvPr/>
        </p:nvSpPr>
        <p:spPr>
          <a:xfrm>
            <a:off x="6636652" y="2301634"/>
            <a:ext cx="262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Robson et al. (2018)</a:t>
            </a:r>
            <a:endParaRPr lang="en-ES" sz="1100" i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6" descr="El Niño set to strengthen further | ECMWF">
            <a:extLst>
              <a:ext uri="{FF2B5EF4-FFF2-40B4-BE49-F238E27FC236}">
                <a16:creationId xmlns:a16="http://schemas.microsoft.com/office/drawing/2014/main" id="{1145CBFF-3F5B-C748-9407-0C2457AA2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94" y="1223822"/>
            <a:ext cx="2002175" cy="14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B67A73-B25F-114C-8B67-976E4FC655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25" t="15462"/>
          <a:stretch/>
        </p:blipFill>
        <p:spPr>
          <a:xfrm>
            <a:off x="1219200" y="1293043"/>
            <a:ext cx="2637718" cy="16426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8B7EFC9-26BA-7842-A6E1-B4D40D55595F}"/>
              </a:ext>
            </a:extLst>
          </p:cNvPr>
          <p:cNvSpPr/>
          <p:nvPr/>
        </p:nvSpPr>
        <p:spPr>
          <a:xfrm>
            <a:off x="9489345" y="893361"/>
            <a:ext cx="736433" cy="295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00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Google Shape;59;geec1ad7b94_0_304">
            <a:extLst>
              <a:ext uri="{FF2B5EF4-FFF2-40B4-BE49-F238E27FC236}">
                <a16:creationId xmlns:a16="http://schemas.microsoft.com/office/drawing/2014/main" id="{4D88495F-B267-704E-9DEE-4F45FD0C9ED9}"/>
              </a:ext>
            </a:extLst>
          </p:cNvPr>
          <p:cNvSpPr txBox="1"/>
          <p:nvPr/>
        </p:nvSpPr>
        <p:spPr>
          <a:xfrm>
            <a:off x="9207969" y="3769516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Centuries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0;geec1ad7b94_0_304">
            <a:extLst>
              <a:ext uri="{FF2B5EF4-FFF2-40B4-BE49-F238E27FC236}">
                <a16:creationId xmlns:a16="http://schemas.microsoft.com/office/drawing/2014/main" id="{42D2F4DA-547E-1B43-AD38-E19749B1039E}"/>
              </a:ext>
            </a:extLst>
          </p:cNvPr>
          <p:cNvSpPr txBox="1"/>
          <p:nvPr/>
        </p:nvSpPr>
        <p:spPr>
          <a:xfrm>
            <a:off x="1078603" y="3769516"/>
            <a:ext cx="7725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1C214D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Days</a:t>
            </a:r>
            <a:endParaRPr sz="2100" b="1" dirty="0">
              <a:solidFill>
                <a:srgbClr val="1C214D"/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1;geec1ad7b94_0_304">
            <a:extLst>
              <a:ext uri="{FF2B5EF4-FFF2-40B4-BE49-F238E27FC236}">
                <a16:creationId xmlns:a16="http://schemas.microsoft.com/office/drawing/2014/main" id="{5FA488AC-5D52-BE4D-BB65-926BE6DBECE4}"/>
              </a:ext>
            </a:extLst>
          </p:cNvPr>
          <p:cNvSpPr txBox="1"/>
          <p:nvPr/>
        </p:nvSpPr>
        <p:spPr>
          <a:xfrm>
            <a:off x="2842317" y="3769516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2AEE6"/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Weeks</a:t>
            </a:r>
            <a:endParaRPr sz="2100" b="1" dirty="0">
              <a:solidFill>
                <a:srgbClr val="62AEE6"/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2;geec1ad7b94_0_304">
            <a:extLst>
              <a:ext uri="{FF2B5EF4-FFF2-40B4-BE49-F238E27FC236}">
                <a16:creationId xmlns:a16="http://schemas.microsoft.com/office/drawing/2014/main" id="{7FA248B3-2B3F-904C-A996-065372A96A3D}"/>
              </a:ext>
            </a:extLst>
          </p:cNvPr>
          <p:cNvSpPr/>
          <p:nvPr/>
        </p:nvSpPr>
        <p:spPr>
          <a:xfrm>
            <a:off x="7026481" y="3769516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Decades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5;geec1ad7b94_0_304">
            <a:extLst>
              <a:ext uri="{FF2B5EF4-FFF2-40B4-BE49-F238E27FC236}">
                <a16:creationId xmlns:a16="http://schemas.microsoft.com/office/drawing/2014/main" id="{44CF1AC6-FA06-5540-913F-BD9B1F6D94AA}"/>
              </a:ext>
            </a:extLst>
          </p:cNvPr>
          <p:cNvCxnSpPr>
            <a:cxnSpLocks/>
          </p:cNvCxnSpPr>
          <p:nvPr/>
        </p:nvCxnSpPr>
        <p:spPr>
          <a:xfrm>
            <a:off x="786062" y="3713091"/>
            <a:ext cx="10080000" cy="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0" name="Google Shape;68;geec1ad7b94_0_304">
            <a:extLst>
              <a:ext uri="{FF2B5EF4-FFF2-40B4-BE49-F238E27FC236}">
                <a16:creationId xmlns:a16="http://schemas.microsoft.com/office/drawing/2014/main" id="{CEF23EB8-C874-3440-BC6A-3AD5ACEBFC82}"/>
              </a:ext>
            </a:extLst>
          </p:cNvPr>
          <p:cNvSpPr txBox="1"/>
          <p:nvPr/>
        </p:nvSpPr>
        <p:spPr>
          <a:xfrm>
            <a:off x="4605101" y="3769516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Months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0;geec1ad7b94_0_304">
            <a:extLst>
              <a:ext uri="{FF2B5EF4-FFF2-40B4-BE49-F238E27FC236}">
                <a16:creationId xmlns:a16="http://schemas.microsoft.com/office/drawing/2014/main" id="{7CC2B2B7-7EE5-234C-9F37-FCE44A577810}"/>
              </a:ext>
            </a:extLst>
          </p:cNvPr>
          <p:cNvSpPr txBox="1"/>
          <p:nvPr/>
        </p:nvSpPr>
        <p:spPr>
          <a:xfrm>
            <a:off x="6155961" y="3769516"/>
            <a:ext cx="9060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Years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05EE02-434C-164F-86BA-C40041A64683}"/>
              </a:ext>
            </a:extLst>
          </p:cNvPr>
          <p:cNvSpPr txBox="1"/>
          <p:nvPr/>
        </p:nvSpPr>
        <p:spPr>
          <a:xfrm>
            <a:off x="950267" y="3018998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Weather </a:t>
            </a:r>
          </a:p>
          <a:p>
            <a:r>
              <a:rPr lang="en-GB" sz="1600" b="1" dirty="0"/>
              <a:t>forecasts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8934E-8567-6D43-95C7-923CB5CE2D07}"/>
              </a:ext>
            </a:extLst>
          </p:cNvPr>
          <p:cNvSpPr txBox="1"/>
          <p:nvPr/>
        </p:nvSpPr>
        <p:spPr>
          <a:xfrm>
            <a:off x="2633184" y="3018998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Subseasonal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/>
              <a:t>Predictions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4448E-A9C7-7F44-9EDF-38F4C24B2A15}"/>
              </a:ext>
            </a:extLst>
          </p:cNvPr>
          <p:cNvSpPr txBox="1"/>
          <p:nvPr/>
        </p:nvSpPr>
        <p:spPr>
          <a:xfrm>
            <a:off x="4537196" y="3018998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Seasonal </a:t>
            </a:r>
          </a:p>
          <a:p>
            <a:pPr algn="ctr"/>
            <a:r>
              <a:rPr lang="en-GB" sz="1600" dirty="0"/>
              <a:t>Predictions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53728-E215-FE47-8E51-9081D2BD7E66}"/>
              </a:ext>
            </a:extLst>
          </p:cNvPr>
          <p:cNvSpPr txBox="1"/>
          <p:nvPr/>
        </p:nvSpPr>
        <p:spPr>
          <a:xfrm>
            <a:off x="6147798" y="3018998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Decadal </a:t>
            </a:r>
          </a:p>
          <a:p>
            <a:pPr algn="ctr"/>
            <a:r>
              <a:rPr lang="en-GB" sz="1600" dirty="0"/>
              <a:t>Climate Predictions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79A6C-26B5-FB46-84FD-F9CB26B295E0}"/>
              </a:ext>
            </a:extLst>
          </p:cNvPr>
          <p:cNvSpPr txBox="1"/>
          <p:nvPr/>
        </p:nvSpPr>
        <p:spPr>
          <a:xfrm>
            <a:off x="9240052" y="3018998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Climate </a:t>
            </a:r>
          </a:p>
          <a:p>
            <a:pPr algn="ctr"/>
            <a:r>
              <a:rPr lang="en-GB" sz="1600" dirty="0"/>
              <a:t>Projections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4DA1E1-F2E0-DD4F-BBF1-76C850E37264}"/>
              </a:ext>
            </a:extLst>
          </p:cNvPr>
          <p:cNvSpPr txBox="1"/>
          <p:nvPr/>
        </p:nvSpPr>
        <p:spPr>
          <a:xfrm>
            <a:off x="481264" y="240632"/>
            <a:ext cx="5723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SOURCES OF PREDICTABILITY</a:t>
            </a:r>
          </a:p>
        </p:txBody>
      </p:sp>
      <p:sp>
        <p:nvSpPr>
          <p:cNvPr id="36" name="Rectángulo 18">
            <a:extLst>
              <a:ext uri="{FF2B5EF4-FFF2-40B4-BE49-F238E27FC236}">
                <a16:creationId xmlns:a16="http://schemas.microsoft.com/office/drawing/2014/main" id="{B6C2BC87-A3A8-C644-AF9D-337B479DA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860" y="5066931"/>
            <a:ext cx="4267199" cy="106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es-ES" altLang="en-ES" sz="2000" b="1" dirty="0" err="1">
                <a:solidFill>
                  <a:srgbClr val="1C214D"/>
                </a:solidFill>
                <a:latin typeface="Century Gothic" panose="020B0502020202020204" pitchFamily="34" charset="0"/>
              </a:rPr>
              <a:t>Initial</a:t>
            </a:r>
            <a:r>
              <a:rPr lang="es-ES" altLang="en-ES" sz="2000" b="1" dirty="0">
                <a:solidFill>
                  <a:srgbClr val="1C214D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b="1" dirty="0" err="1">
                <a:solidFill>
                  <a:srgbClr val="1C214D"/>
                </a:solidFill>
                <a:latin typeface="Century Gothic" panose="020B0502020202020204" pitchFamily="34" charset="0"/>
              </a:rPr>
              <a:t>Value</a:t>
            </a:r>
            <a:r>
              <a:rPr lang="es-ES" altLang="en-ES" sz="2000" b="1" dirty="0">
                <a:solidFill>
                  <a:srgbClr val="1C214D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b="1" dirty="0" err="1">
                <a:solidFill>
                  <a:srgbClr val="1C214D"/>
                </a:solidFill>
                <a:latin typeface="Century Gothic" panose="020B0502020202020204" pitchFamily="34" charset="0"/>
              </a:rPr>
              <a:t>Problem</a:t>
            </a:r>
            <a:endParaRPr lang="es-ES" altLang="en-ES" sz="2000" b="1" dirty="0">
              <a:solidFill>
                <a:srgbClr val="1C214D"/>
              </a:solidFill>
              <a:latin typeface="Century Gothic" panose="020B0502020202020204" pitchFamily="34" charset="0"/>
            </a:endParaRPr>
          </a:p>
          <a:p>
            <a:pPr eaLnBrk="1" hangingPunct="1">
              <a:spcAft>
                <a:spcPts val="400"/>
              </a:spcAft>
            </a:pP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Memory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from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internal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processes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in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the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climate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system</a:t>
            </a:r>
            <a:endParaRPr lang="es-ES" altLang="en-ES" sz="2000" dirty="0">
              <a:solidFill>
                <a:srgbClr val="62AEE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Google Shape;63;p8">
            <a:extLst>
              <a:ext uri="{FF2B5EF4-FFF2-40B4-BE49-F238E27FC236}">
                <a16:creationId xmlns:a16="http://schemas.microsoft.com/office/drawing/2014/main" id="{A0C266D5-ADCC-A640-B80C-05A86D1D1B7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7962"/>
          <a:stretch>
            <a:fillRect/>
          </a:stretch>
        </p:blipFill>
        <p:spPr bwMode="auto">
          <a:xfrm>
            <a:off x="309867" y="4440938"/>
            <a:ext cx="1846669" cy="163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Google Shape;64;p8">
            <a:extLst>
              <a:ext uri="{FF2B5EF4-FFF2-40B4-BE49-F238E27FC236}">
                <a16:creationId xmlns:a16="http://schemas.microsoft.com/office/drawing/2014/main" id="{7C20B24C-E2FB-6F4D-B7EF-E471B2E4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27" y="5841622"/>
            <a:ext cx="1799209" cy="41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n-ES" sz="1000">
                <a:solidFill>
                  <a:srgbClr val="FFFFFF"/>
                </a:solidFill>
              </a:rPr>
              <a:t>©</a:t>
            </a:r>
            <a:r>
              <a:rPr lang="en-US" altLang="en-ES" sz="1000">
                <a:solidFill>
                  <a:srgbClr val="FFFFFF"/>
                </a:solidFill>
                <a:sym typeface="Calibri" panose="020F0502020204030204" pitchFamily="34" charset="0"/>
              </a:rPr>
              <a:t>National Research Council</a:t>
            </a:r>
            <a:endParaRPr lang="es-ES" altLang="en-ES" sz="100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99816C-FE42-8543-8D20-844AD8331DB3}"/>
              </a:ext>
            </a:extLst>
          </p:cNvPr>
          <p:cNvSpPr txBox="1"/>
          <p:nvPr/>
        </p:nvSpPr>
        <p:spPr>
          <a:xfrm>
            <a:off x="6709997" y="5426004"/>
            <a:ext cx="3979603" cy="707886"/>
          </a:xfrm>
          <a:prstGeom prst="rect">
            <a:avLst/>
          </a:prstGeom>
          <a:solidFill>
            <a:srgbClr val="62AEE6"/>
          </a:solidFill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2000" u="none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Accurate constraint of the </a:t>
            </a:r>
            <a:r>
              <a:rPr lang="en-GB" sz="2000" b="1" u="none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current meteorological state</a:t>
            </a:r>
            <a:endParaRPr lang="en-GB" sz="2000" i="0" u="none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F27A929-7695-5141-A449-68E8164C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5" t="15462"/>
          <a:stretch/>
        </p:blipFill>
        <p:spPr>
          <a:xfrm>
            <a:off x="1219200" y="1293043"/>
            <a:ext cx="2637718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6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Google Shape;59;geec1ad7b94_0_304">
            <a:extLst>
              <a:ext uri="{FF2B5EF4-FFF2-40B4-BE49-F238E27FC236}">
                <a16:creationId xmlns:a16="http://schemas.microsoft.com/office/drawing/2014/main" id="{4D88495F-B267-704E-9DEE-4F45FD0C9ED9}"/>
              </a:ext>
            </a:extLst>
          </p:cNvPr>
          <p:cNvSpPr txBox="1"/>
          <p:nvPr/>
        </p:nvSpPr>
        <p:spPr>
          <a:xfrm>
            <a:off x="9207969" y="3769516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2">
                    <a:lumMod val="5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Centuries</a:t>
            </a:r>
            <a:endParaRPr sz="2100" b="1" dirty="0">
              <a:solidFill>
                <a:schemeClr val="accent2">
                  <a:lumMod val="5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0;geec1ad7b94_0_304">
            <a:extLst>
              <a:ext uri="{FF2B5EF4-FFF2-40B4-BE49-F238E27FC236}">
                <a16:creationId xmlns:a16="http://schemas.microsoft.com/office/drawing/2014/main" id="{42D2F4DA-547E-1B43-AD38-E19749B1039E}"/>
              </a:ext>
            </a:extLst>
          </p:cNvPr>
          <p:cNvSpPr txBox="1"/>
          <p:nvPr/>
        </p:nvSpPr>
        <p:spPr>
          <a:xfrm>
            <a:off x="1078603" y="3769516"/>
            <a:ext cx="7725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Days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1;geec1ad7b94_0_304">
            <a:extLst>
              <a:ext uri="{FF2B5EF4-FFF2-40B4-BE49-F238E27FC236}">
                <a16:creationId xmlns:a16="http://schemas.microsoft.com/office/drawing/2014/main" id="{5FA488AC-5D52-BE4D-BB65-926BE6DBECE4}"/>
              </a:ext>
            </a:extLst>
          </p:cNvPr>
          <p:cNvSpPr txBox="1"/>
          <p:nvPr/>
        </p:nvSpPr>
        <p:spPr>
          <a:xfrm>
            <a:off x="2842317" y="3769516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Weeks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2;geec1ad7b94_0_304">
            <a:extLst>
              <a:ext uri="{FF2B5EF4-FFF2-40B4-BE49-F238E27FC236}">
                <a16:creationId xmlns:a16="http://schemas.microsoft.com/office/drawing/2014/main" id="{7FA248B3-2B3F-904C-A996-065372A96A3D}"/>
              </a:ext>
            </a:extLst>
          </p:cNvPr>
          <p:cNvSpPr/>
          <p:nvPr/>
        </p:nvSpPr>
        <p:spPr>
          <a:xfrm>
            <a:off x="7026481" y="3769516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2">
                    <a:lumMod val="75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Decades</a:t>
            </a:r>
            <a:endParaRPr sz="2100" b="1" dirty="0">
              <a:solidFill>
                <a:schemeClr val="accent2">
                  <a:lumMod val="75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5;geec1ad7b94_0_304">
            <a:extLst>
              <a:ext uri="{FF2B5EF4-FFF2-40B4-BE49-F238E27FC236}">
                <a16:creationId xmlns:a16="http://schemas.microsoft.com/office/drawing/2014/main" id="{44CF1AC6-FA06-5540-913F-BD9B1F6D94AA}"/>
              </a:ext>
            </a:extLst>
          </p:cNvPr>
          <p:cNvCxnSpPr>
            <a:cxnSpLocks/>
          </p:cNvCxnSpPr>
          <p:nvPr/>
        </p:nvCxnSpPr>
        <p:spPr>
          <a:xfrm>
            <a:off x="786062" y="3713091"/>
            <a:ext cx="10080000" cy="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0" name="Google Shape;68;geec1ad7b94_0_304">
            <a:extLst>
              <a:ext uri="{FF2B5EF4-FFF2-40B4-BE49-F238E27FC236}">
                <a16:creationId xmlns:a16="http://schemas.microsoft.com/office/drawing/2014/main" id="{CEF23EB8-C874-3440-BC6A-3AD5ACEBFC82}"/>
              </a:ext>
            </a:extLst>
          </p:cNvPr>
          <p:cNvSpPr txBox="1"/>
          <p:nvPr/>
        </p:nvSpPr>
        <p:spPr>
          <a:xfrm>
            <a:off x="4605101" y="3769516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Months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0;geec1ad7b94_0_304">
            <a:extLst>
              <a:ext uri="{FF2B5EF4-FFF2-40B4-BE49-F238E27FC236}">
                <a16:creationId xmlns:a16="http://schemas.microsoft.com/office/drawing/2014/main" id="{7CC2B2B7-7EE5-234C-9F37-FCE44A577810}"/>
              </a:ext>
            </a:extLst>
          </p:cNvPr>
          <p:cNvSpPr txBox="1"/>
          <p:nvPr/>
        </p:nvSpPr>
        <p:spPr>
          <a:xfrm>
            <a:off x="6155961" y="3769516"/>
            <a:ext cx="9060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Years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05EE02-434C-164F-86BA-C40041A64683}"/>
              </a:ext>
            </a:extLst>
          </p:cNvPr>
          <p:cNvSpPr txBox="1"/>
          <p:nvPr/>
        </p:nvSpPr>
        <p:spPr>
          <a:xfrm>
            <a:off x="950267" y="3018998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Weather </a:t>
            </a:r>
          </a:p>
          <a:p>
            <a:r>
              <a:rPr lang="en-GB" sz="1600" dirty="0"/>
              <a:t>forecasts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8934E-8567-6D43-95C7-923CB5CE2D07}"/>
              </a:ext>
            </a:extLst>
          </p:cNvPr>
          <p:cNvSpPr txBox="1"/>
          <p:nvPr/>
        </p:nvSpPr>
        <p:spPr>
          <a:xfrm>
            <a:off x="2633184" y="3018998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Subseasonal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/>
              <a:t>Predictions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4448E-A9C7-7F44-9EDF-38F4C24B2A15}"/>
              </a:ext>
            </a:extLst>
          </p:cNvPr>
          <p:cNvSpPr txBox="1"/>
          <p:nvPr/>
        </p:nvSpPr>
        <p:spPr>
          <a:xfrm>
            <a:off x="4537196" y="3018998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Seasonal </a:t>
            </a:r>
          </a:p>
          <a:p>
            <a:pPr algn="ctr"/>
            <a:r>
              <a:rPr lang="en-GB" sz="1600" dirty="0"/>
              <a:t>Predictions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53728-E215-FE47-8E51-9081D2BD7E66}"/>
              </a:ext>
            </a:extLst>
          </p:cNvPr>
          <p:cNvSpPr txBox="1"/>
          <p:nvPr/>
        </p:nvSpPr>
        <p:spPr>
          <a:xfrm>
            <a:off x="6147798" y="3018998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Decadal </a:t>
            </a:r>
          </a:p>
          <a:p>
            <a:pPr algn="ctr"/>
            <a:r>
              <a:rPr lang="en-GB" sz="1600" dirty="0"/>
              <a:t>Climate Predictions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79A6C-26B5-FB46-84FD-F9CB26B295E0}"/>
              </a:ext>
            </a:extLst>
          </p:cNvPr>
          <p:cNvSpPr txBox="1"/>
          <p:nvPr/>
        </p:nvSpPr>
        <p:spPr>
          <a:xfrm>
            <a:off x="9240052" y="3018998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Climate </a:t>
            </a:r>
          </a:p>
          <a:p>
            <a:pPr algn="ctr"/>
            <a:r>
              <a:rPr lang="en-GB" sz="1600" b="1" dirty="0"/>
              <a:t>Projections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4DA1E1-F2E0-DD4F-BBF1-76C850E37264}"/>
              </a:ext>
            </a:extLst>
          </p:cNvPr>
          <p:cNvSpPr txBox="1"/>
          <p:nvPr/>
        </p:nvSpPr>
        <p:spPr>
          <a:xfrm>
            <a:off x="481264" y="240632"/>
            <a:ext cx="5723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SOURCES OF PREDICTABILITY</a:t>
            </a:r>
          </a:p>
        </p:txBody>
      </p:sp>
      <p:pic>
        <p:nvPicPr>
          <p:cNvPr id="27" name="Imagen 5">
            <a:extLst>
              <a:ext uri="{FF2B5EF4-FFF2-40B4-BE49-F238E27FC236}">
                <a16:creationId xmlns:a16="http://schemas.microsoft.com/office/drawing/2014/main" id="{E16C56BE-4405-AF42-B1E3-CA500E6A1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r="5603"/>
          <a:stretch>
            <a:fillRect/>
          </a:stretch>
        </p:blipFill>
        <p:spPr bwMode="auto">
          <a:xfrm>
            <a:off x="8585721" y="4477473"/>
            <a:ext cx="1502704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ángulo 13">
            <a:extLst>
              <a:ext uri="{FF2B5EF4-FFF2-40B4-BE49-F238E27FC236}">
                <a16:creationId xmlns:a16="http://schemas.microsoft.com/office/drawing/2014/main" id="{4A611B4E-23B6-4042-9CB3-5E80702C8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6388" y="5977576"/>
            <a:ext cx="1762419" cy="22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©</a:t>
            </a:r>
            <a:r>
              <a:rPr lang="es-ES" altLang="en-ES" sz="800" dirty="0" err="1">
                <a:solidFill>
                  <a:schemeClr val="bg2">
                    <a:lumMod val="10000"/>
                  </a:schemeClr>
                </a:solidFill>
              </a:rPr>
              <a:t>European</a:t>
            </a:r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altLang="en-ES" sz="800" dirty="0" err="1">
                <a:solidFill>
                  <a:schemeClr val="bg2">
                    <a:lumMod val="10000"/>
                  </a:schemeClr>
                </a:solidFill>
              </a:rPr>
              <a:t>Environment</a:t>
            </a:r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 Agency</a:t>
            </a:r>
          </a:p>
        </p:txBody>
      </p:sp>
      <p:sp>
        <p:nvSpPr>
          <p:cNvPr id="35" name="Rectángulo 24">
            <a:extLst>
              <a:ext uri="{FF2B5EF4-FFF2-40B4-BE49-F238E27FC236}">
                <a16:creationId xmlns:a16="http://schemas.microsoft.com/office/drawing/2014/main" id="{71EA03C4-2421-CD40-ACBF-79352D5DA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966" y="4400776"/>
            <a:ext cx="4572000" cy="10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ts val="400"/>
              </a:spcAft>
            </a:pPr>
            <a:r>
              <a:rPr lang="es-ES" altLang="en-ES" sz="19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Boundary</a:t>
            </a:r>
            <a:r>
              <a:rPr lang="es-ES" altLang="en-ES" sz="19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Value</a:t>
            </a:r>
            <a:r>
              <a:rPr lang="es-ES" altLang="en-ES" sz="19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Problem</a:t>
            </a:r>
            <a:endParaRPr lang="es-ES" altLang="en-ES" sz="19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 eaLnBrk="1" hangingPunct="1">
              <a:spcAft>
                <a:spcPts val="400"/>
              </a:spcAft>
            </a:pP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Effects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upon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climate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of </a:t>
            </a:r>
          </a:p>
          <a:p>
            <a:pPr algn="r" eaLnBrk="1" hangingPunct="1">
              <a:spcAft>
                <a:spcPts val="400"/>
              </a:spcAft>
            </a:pP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external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radiative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forcings</a:t>
            </a:r>
            <a:endParaRPr lang="es-ES" altLang="en-ES" sz="19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359FA4-168B-2F4D-BA40-4C322F2E6E15}"/>
              </a:ext>
            </a:extLst>
          </p:cNvPr>
          <p:cNvSpPr txBox="1"/>
          <p:nvPr/>
        </p:nvSpPr>
        <p:spPr>
          <a:xfrm>
            <a:off x="1191741" y="4811145"/>
            <a:ext cx="3979603" cy="66159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es-ES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Good</a:t>
            </a:r>
            <a:r>
              <a:rPr lang="es-ES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guess</a:t>
            </a:r>
            <a:r>
              <a:rPr lang="es-ES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of </a:t>
            </a:r>
            <a:r>
              <a:rPr lang="es-ES" sz="19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future</a:t>
            </a:r>
            <a:r>
              <a:rPr lang="es-ES" sz="1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changes</a:t>
            </a:r>
            <a:r>
              <a:rPr lang="es-ES" sz="1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es-ES" sz="19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ES" sz="1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forcing</a:t>
            </a:r>
            <a:r>
              <a:rPr lang="es-ES" sz="1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9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factors</a:t>
            </a:r>
            <a:endParaRPr lang="es-ES" sz="1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BE2A47D-83DD-5546-83D1-DB833B672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083" y="1095788"/>
            <a:ext cx="2406959" cy="16034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CE8E4C0-1C0F-F34F-9A1D-1A82A6424D9B}"/>
              </a:ext>
            </a:extLst>
          </p:cNvPr>
          <p:cNvSpPr txBox="1"/>
          <p:nvPr/>
        </p:nvSpPr>
        <p:spPr>
          <a:xfrm>
            <a:off x="8919287" y="2545544"/>
            <a:ext cx="262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Meinshausen</a:t>
            </a:r>
            <a:r>
              <a:rPr lang="en-GB" sz="1100" i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et al. (2020)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42F41F-2CF8-8B4E-A217-AD6D4449C6F8}"/>
              </a:ext>
            </a:extLst>
          </p:cNvPr>
          <p:cNvSpPr/>
          <p:nvPr/>
        </p:nvSpPr>
        <p:spPr>
          <a:xfrm>
            <a:off x="9489345" y="893361"/>
            <a:ext cx="736433" cy="295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Imagen 2">
            <a:extLst>
              <a:ext uri="{FF2B5EF4-FFF2-40B4-BE49-F238E27FC236}">
                <a16:creationId xmlns:a16="http://schemas.microsoft.com/office/drawing/2014/main" id="{6214C643-9A18-EC41-B460-3EAAD3E0C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41" y="4477473"/>
            <a:ext cx="1477475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ángulo 14">
            <a:extLst>
              <a:ext uri="{FF2B5EF4-FFF2-40B4-BE49-F238E27FC236}">
                <a16:creationId xmlns:a16="http://schemas.microsoft.com/office/drawing/2014/main" id="{25764568-7444-8B47-ADB0-A2AC07C48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5191" y="5977575"/>
            <a:ext cx="994839" cy="22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©NASA/SDO</a:t>
            </a:r>
          </a:p>
        </p:txBody>
      </p:sp>
    </p:spTree>
    <p:extLst>
      <p:ext uri="{BB962C8B-B14F-4D97-AF65-F5344CB8AC3E}">
        <p14:creationId xmlns:p14="http://schemas.microsoft.com/office/powerpoint/2010/main" val="371280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Google Shape;59;geec1ad7b94_0_304">
            <a:extLst>
              <a:ext uri="{FF2B5EF4-FFF2-40B4-BE49-F238E27FC236}">
                <a16:creationId xmlns:a16="http://schemas.microsoft.com/office/drawing/2014/main" id="{4D88495F-B267-704E-9DEE-4F45FD0C9ED9}"/>
              </a:ext>
            </a:extLst>
          </p:cNvPr>
          <p:cNvSpPr txBox="1"/>
          <p:nvPr/>
        </p:nvSpPr>
        <p:spPr>
          <a:xfrm>
            <a:off x="9207969" y="3769516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Centuries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0;geec1ad7b94_0_304">
            <a:extLst>
              <a:ext uri="{FF2B5EF4-FFF2-40B4-BE49-F238E27FC236}">
                <a16:creationId xmlns:a16="http://schemas.microsoft.com/office/drawing/2014/main" id="{42D2F4DA-547E-1B43-AD38-E19749B1039E}"/>
              </a:ext>
            </a:extLst>
          </p:cNvPr>
          <p:cNvSpPr txBox="1"/>
          <p:nvPr/>
        </p:nvSpPr>
        <p:spPr>
          <a:xfrm>
            <a:off x="1078603" y="3769516"/>
            <a:ext cx="7725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Days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1;geec1ad7b94_0_304">
            <a:extLst>
              <a:ext uri="{FF2B5EF4-FFF2-40B4-BE49-F238E27FC236}">
                <a16:creationId xmlns:a16="http://schemas.microsoft.com/office/drawing/2014/main" id="{5FA488AC-5D52-BE4D-BB65-926BE6DBECE4}"/>
              </a:ext>
            </a:extLst>
          </p:cNvPr>
          <p:cNvSpPr txBox="1"/>
          <p:nvPr/>
        </p:nvSpPr>
        <p:spPr>
          <a:xfrm>
            <a:off x="2842317" y="3769516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bg2">
                    <a:lumMod val="90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Weeks</a:t>
            </a:r>
            <a:endParaRPr sz="2100" b="1" dirty="0">
              <a:solidFill>
                <a:schemeClr val="bg2">
                  <a:lumMod val="90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2;geec1ad7b94_0_304">
            <a:extLst>
              <a:ext uri="{FF2B5EF4-FFF2-40B4-BE49-F238E27FC236}">
                <a16:creationId xmlns:a16="http://schemas.microsoft.com/office/drawing/2014/main" id="{7FA248B3-2B3F-904C-A996-065372A96A3D}"/>
              </a:ext>
            </a:extLst>
          </p:cNvPr>
          <p:cNvSpPr/>
          <p:nvPr/>
        </p:nvSpPr>
        <p:spPr>
          <a:xfrm>
            <a:off x="7026481" y="3769516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2">
                    <a:lumMod val="75000"/>
                  </a:schemeClr>
                </a:solidFill>
                <a:latin typeface="Avenir" panose="02000503020000020003" pitchFamily="2" charset="0"/>
                <a:ea typeface="Calibri"/>
                <a:cs typeface="Calibri"/>
                <a:sym typeface="Calibri"/>
              </a:rPr>
              <a:t>Decades</a:t>
            </a:r>
            <a:endParaRPr sz="2100" b="1" dirty="0">
              <a:solidFill>
                <a:schemeClr val="accent2">
                  <a:lumMod val="75000"/>
                </a:schemeClr>
              </a:solidFill>
              <a:latin typeface="Avenir" panose="02000503020000020003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5;geec1ad7b94_0_304">
            <a:extLst>
              <a:ext uri="{FF2B5EF4-FFF2-40B4-BE49-F238E27FC236}">
                <a16:creationId xmlns:a16="http://schemas.microsoft.com/office/drawing/2014/main" id="{44CF1AC6-FA06-5540-913F-BD9B1F6D94AA}"/>
              </a:ext>
            </a:extLst>
          </p:cNvPr>
          <p:cNvCxnSpPr>
            <a:cxnSpLocks/>
          </p:cNvCxnSpPr>
          <p:nvPr/>
        </p:nvCxnSpPr>
        <p:spPr>
          <a:xfrm>
            <a:off x="786062" y="3713091"/>
            <a:ext cx="10080000" cy="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0" name="Google Shape;68;geec1ad7b94_0_304">
            <a:extLst>
              <a:ext uri="{FF2B5EF4-FFF2-40B4-BE49-F238E27FC236}">
                <a16:creationId xmlns:a16="http://schemas.microsoft.com/office/drawing/2014/main" id="{CEF23EB8-C874-3440-BC6A-3AD5ACEBFC82}"/>
              </a:ext>
            </a:extLst>
          </p:cNvPr>
          <p:cNvSpPr txBox="1"/>
          <p:nvPr/>
        </p:nvSpPr>
        <p:spPr>
          <a:xfrm>
            <a:off x="4605101" y="3769516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3">
                    <a:lumMod val="50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Months</a:t>
            </a:r>
            <a:endParaRPr sz="2100" b="1" dirty="0">
              <a:solidFill>
                <a:schemeClr val="accent3">
                  <a:lumMod val="50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0;geec1ad7b94_0_304">
            <a:extLst>
              <a:ext uri="{FF2B5EF4-FFF2-40B4-BE49-F238E27FC236}">
                <a16:creationId xmlns:a16="http://schemas.microsoft.com/office/drawing/2014/main" id="{7CC2B2B7-7EE5-234C-9F37-FCE44A577810}"/>
              </a:ext>
            </a:extLst>
          </p:cNvPr>
          <p:cNvSpPr txBox="1"/>
          <p:nvPr/>
        </p:nvSpPr>
        <p:spPr>
          <a:xfrm>
            <a:off x="6155961" y="3769516"/>
            <a:ext cx="9060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C00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Years</a:t>
            </a:r>
            <a:endParaRPr sz="2100" b="1" dirty="0">
              <a:solidFill>
                <a:srgbClr val="FFC000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05EE02-434C-164F-86BA-C40041A64683}"/>
              </a:ext>
            </a:extLst>
          </p:cNvPr>
          <p:cNvSpPr txBox="1"/>
          <p:nvPr/>
        </p:nvSpPr>
        <p:spPr>
          <a:xfrm>
            <a:off x="950267" y="3018998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Weather </a:t>
            </a:r>
          </a:p>
          <a:p>
            <a:r>
              <a:rPr lang="en-GB" sz="1600" dirty="0"/>
              <a:t>forecasts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8934E-8567-6D43-95C7-923CB5CE2D07}"/>
              </a:ext>
            </a:extLst>
          </p:cNvPr>
          <p:cNvSpPr txBox="1"/>
          <p:nvPr/>
        </p:nvSpPr>
        <p:spPr>
          <a:xfrm>
            <a:off x="2633184" y="3018998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Subseasonal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/>
              <a:t>Predictions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4448E-A9C7-7F44-9EDF-38F4C24B2A15}"/>
              </a:ext>
            </a:extLst>
          </p:cNvPr>
          <p:cNvSpPr txBox="1"/>
          <p:nvPr/>
        </p:nvSpPr>
        <p:spPr>
          <a:xfrm>
            <a:off x="4537196" y="3018998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Seasonal </a:t>
            </a:r>
          </a:p>
          <a:p>
            <a:pPr algn="ctr"/>
            <a:r>
              <a:rPr lang="en-GB" sz="1600" b="1" dirty="0"/>
              <a:t>Predictions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53728-E215-FE47-8E51-9081D2BD7E66}"/>
              </a:ext>
            </a:extLst>
          </p:cNvPr>
          <p:cNvSpPr txBox="1"/>
          <p:nvPr/>
        </p:nvSpPr>
        <p:spPr>
          <a:xfrm>
            <a:off x="6147798" y="3018998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Decadal </a:t>
            </a:r>
          </a:p>
          <a:p>
            <a:pPr algn="ctr"/>
            <a:r>
              <a:rPr lang="en-GB" sz="1600" b="1" dirty="0"/>
              <a:t>Climate Predictions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79A6C-26B5-FB46-84FD-F9CB26B295E0}"/>
              </a:ext>
            </a:extLst>
          </p:cNvPr>
          <p:cNvSpPr txBox="1"/>
          <p:nvPr/>
        </p:nvSpPr>
        <p:spPr>
          <a:xfrm>
            <a:off x="9240052" y="3018998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Climate </a:t>
            </a:r>
          </a:p>
          <a:p>
            <a:pPr algn="ctr"/>
            <a:r>
              <a:rPr lang="en-GB" sz="1600" dirty="0"/>
              <a:t>Projections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4DA1E1-F2E0-DD4F-BBF1-76C850E37264}"/>
              </a:ext>
            </a:extLst>
          </p:cNvPr>
          <p:cNvSpPr txBox="1"/>
          <p:nvPr/>
        </p:nvSpPr>
        <p:spPr>
          <a:xfrm>
            <a:off x="481264" y="240632"/>
            <a:ext cx="5723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SOURCES OF PREDICTABILITY</a:t>
            </a:r>
          </a:p>
        </p:txBody>
      </p:sp>
      <p:pic>
        <p:nvPicPr>
          <p:cNvPr id="27" name="Imagen 5">
            <a:extLst>
              <a:ext uri="{FF2B5EF4-FFF2-40B4-BE49-F238E27FC236}">
                <a16:creationId xmlns:a16="http://schemas.microsoft.com/office/drawing/2014/main" id="{E16C56BE-4405-AF42-B1E3-CA500E6A1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r="5603"/>
          <a:stretch>
            <a:fillRect/>
          </a:stretch>
        </p:blipFill>
        <p:spPr bwMode="auto">
          <a:xfrm>
            <a:off x="8585721" y="4477473"/>
            <a:ext cx="1502704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ángulo 13">
            <a:extLst>
              <a:ext uri="{FF2B5EF4-FFF2-40B4-BE49-F238E27FC236}">
                <a16:creationId xmlns:a16="http://schemas.microsoft.com/office/drawing/2014/main" id="{4A611B4E-23B6-4042-9CB3-5E80702C8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6388" y="5977576"/>
            <a:ext cx="1762419" cy="22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©</a:t>
            </a:r>
            <a:r>
              <a:rPr lang="es-ES" altLang="en-ES" sz="800" dirty="0" err="1">
                <a:solidFill>
                  <a:schemeClr val="bg2">
                    <a:lumMod val="10000"/>
                  </a:schemeClr>
                </a:solidFill>
              </a:rPr>
              <a:t>European</a:t>
            </a:r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altLang="en-ES" sz="800" dirty="0" err="1">
                <a:solidFill>
                  <a:schemeClr val="bg2">
                    <a:lumMod val="10000"/>
                  </a:schemeClr>
                </a:solidFill>
              </a:rPr>
              <a:t>Environment</a:t>
            </a:r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 Agency</a:t>
            </a:r>
          </a:p>
        </p:txBody>
      </p:sp>
      <p:pic>
        <p:nvPicPr>
          <p:cNvPr id="30" name="Imagen 8">
            <a:extLst>
              <a:ext uri="{FF2B5EF4-FFF2-40B4-BE49-F238E27FC236}">
                <a16:creationId xmlns:a16="http://schemas.microsoft.com/office/drawing/2014/main" id="{EB2A8AEB-5C6E-514D-906E-5796F1D97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r="6290"/>
          <a:stretch>
            <a:fillRect/>
          </a:stretch>
        </p:blipFill>
        <p:spPr bwMode="auto">
          <a:xfrm>
            <a:off x="10249524" y="4477473"/>
            <a:ext cx="1442227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ángulo 20">
            <a:extLst>
              <a:ext uri="{FF2B5EF4-FFF2-40B4-BE49-F238E27FC236}">
                <a16:creationId xmlns:a16="http://schemas.microsoft.com/office/drawing/2014/main" id="{93F2514B-6311-5D49-B713-5ADF5081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3141" y="5977576"/>
            <a:ext cx="1474111" cy="22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©</a:t>
            </a:r>
            <a:r>
              <a:rPr lang="es-ES" altLang="en-ES" sz="800" dirty="0" err="1">
                <a:solidFill>
                  <a:schemeClr val="bg2">
                    <a:lumMod val="10000"/>
                  </a:schemeClr>
                </a:solidFill>
              </a:rPr>
              <a:t>Ulet</a:t>
            </a:r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altLang="en-ES" sz="800" dirty="0" err="1">
                <a:solidFill>
                  <a:schemeClr val="bg2">
                    <a:lumMod val="10000"/>
                  </a:schemeClr>
                </a:solidFill>
              </a:rPr>
              <a:t>IfansastiGetty</a:t>
            </a:r>
            <a:r>
              <a:rPr lang="es-ES" altLang="en-ES" sz="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altLang="en-ES" sz="800" dirty="0" err="1">
                <a:solidFill>
                  <a:schemeClr val="bg2">
                    <a:lumMod val="10000"/>
                  </a:schemeClr>
                </a:solidFill>
              </a:rPr>
              <a:t>Images</a:t>
            </a:r>
            <a:endParaRPr lang="es-ES" altLang="en-ES" sz="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765B950-E57B-0E45-969A-8A9650373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741" y="1212835"/>
            <a:ext cx="2169978" cy="155729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F3A9888-10D5-B141-A3C2-2DCD25FD9B6B}"/>
              </a:ext>
            </a:extLst>
          </p:cNvPr>
          <p:cNvSpPr txBox="1"/>
          <p:nvPr/>
        </p:nvSpPr>
        <p:spPr>
          <a:xfrm>
            <a:off x="6636652" y="2301634"/>
            <a:ext cx="262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Robson et al. (2018)</a:t>
            </a:r>
            <a:endParaRPr lang="en-ES" sz="1100" i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6" descr="El Niño set to strengthen further | ECMWF">
            <a:extLst>
              <a:ext uri="{FF2B5EF4-FFF2-40B4-BE49-F238E27FC236}">
                <a16:creationId xmlns:a16="http://schemas.microsoft.com/office/drawing/2014/main" id="{B2B30FEF-2579-A04C-8697-51907765D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94" y="1223822"/>
            <a:ext cx="2002175" cy="14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24">
            <a:extLst>
              <a:ext uri="{FF2B5EF4-FFF2-40B4-BE49-F238E27FC236}">
                <a16:creationId xmlns:a16="http://schemas.microsoft.com/office/drawing/2014/main" id="{B3A4EDEA-50F5-CC4A-8D76-6E430446E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966" y="4400776"/>
            <a:ext cx="4572000" cy="10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Aft>
                <a:spcPts val="400"/>
              </a:spcAft>
            </a:pPr>
            <a:r>
              <a:rPr lang="es-ES" altLang="en-ES" sz="19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Boundary</a:t>
            </a:r>
            <a:r>
              <a:rPr lang="es-ES" altLang="en-ES" sz="19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Value</a:t>
            </a:r>
            <a:r>
              <a:rPr lang="es-ES" altLang="en-ES" sz="19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Problem</a:t>
            </a:r>
            <a:endParaRPr lang="es-ES" altLang="en-ES" sz="19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 eaLnBrk="1" hangingPunct="1">
              <a:spcAft>
                <a:spcPts val="400"/>
              </a:spcAft>
            </a:pP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Effects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upon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climate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of </a:t>
            </a:r>
          </a:p>
          <a:p>
            <a:pPr algn="r" eaLnBrk="1" hangingPunct="1">
              <a:spcAft>
                <a:spcPts val="400"/>
              </a:spcAft>
            </a:pP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external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radiative</a:t>
            </a:r>
            <a:r>
              <a:rPr lang="es-ES" altLang="en-ES" sz="19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19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forcings</a:t>
            </a:r>
            <a:endParaRPr lang="es-ES" altLang="en-ES" sz="19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ángulo 18">
            <a:extLst>
              <a:ext uri="{FF2B5EF4-FFF2-40B4-BE49-F238E27FC236}">
                <a16:creationId xmlns:a16="http://schemas.microsoft.com/office/drawing/2014/main" id="{01492F58-A7B9-B146-AEB0-3889CB775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860" y="5066931"/>
            <a:ext cx="4267199" cy="106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es-ES" altLang="en-ES" sz="2000" b="1" dirty="0" err="1">
                <a:solidFill>
                  <a:srgbClr val="1C214D"/>
                </a:solidFill>
                <a:latin typeface="Century Gothic" panose="020B0502020202020204" pitchFamily="34" charset="0"/>
              </a:rPr>
              <a:t>Initial</a:t>
            </a:r>
            <a:r>
              <a:rPr lang="es-ES" altLang="en-ES" sz="2000" b="1" dirty="0">
                <a:solidFill>
                  <a:srgbClr val="1C214D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b="1" dirty="0" err="1">
                <a:solidFill>
                  <a:srgbClr val="1C214D"/>
                </a:solidFill>
                <a:latin typeface="Century Gothic" panose="020B0502020202020204" pitchFamily="34" charset="0"/>
              </a:rPr>
              <a:t>Value</a:t>
            </a:r>
            <a:r>
              <a:rPr lang="es-ES" altLang="en-ES" sz="2000" b="1" dirty="0">
                <a:solidFill>
                  <a:srgbClr val="1C214D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b="1" dirty="0" err="1">
                <a:solidFill>
                  <a:srgbClr val="1C214D"/>
                </a:solidFill>
                <a:latin typeface="Century Gothic" panose="020B0502020202020204" pitchFamily="34" charset="0"/>
              </a:rPr>
              <a:t>Problem</a:t>
            </a:r>
            <a:endParaRPr lang="es-ES" altLang="en-ES" sz="2000" b="1" dirty="0">
              <a:solidFill>
                <a:srgbClr val="1C214D"/>
              </a:solidFill>
              <a:latin typeface="Century Gothic" panose="020B0502020202020204" pitchFamily="34" charset="0"/>
            </a:endParaRPr>
          </a:p>
          <a:p>
            <a:pPr eaLnBrk="1" hangingPunct="1">
              <a:spcAft>
                <a:spcPts val="400"/>
              </a:spcAft>
            </a:pP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Memory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from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internal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processes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in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the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climate</a:t>
            </a:r>
            <a:r>
              <a:rPr lang="es-ES" altLang="en-ES" sz="2000" dirty="0">
                <a:solidFill>
                  <a:srgbClr val="62AEE6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ES" sz="2000" dirty="0" err="1">
                <a:solidFill>
                  <a:srgbClr val="62AEE6"/>
                </a:solidFill>
                <a:latin typeface="Century Gothic" panose="020B0502020202020204" pitchFamily="34" charset="0"/>
              </a:rPr>
              <a:t>system</a:t>
            </a:r>
            <a:endParaRPr lang="es-ES" altLang="en-ES" sz="2000" dirty="0">
              <a:solidFill>
                <a:srgbClr val="62AEE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Google Shape;63;p8">
            <a:extLst>
              <a:ext uri="{FF2B5EF4-FFF2-40B4-BE49-F238E27FC236}">
                <a16:creationId xmlns:a16="http://schemas.microsoft.com/office/drawing/2014/main" id="{251D00DC-4DEA-9341-9A45-8B0A2B45EED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7962"/>
          <a:stretch>
            <a:fillRect/>
          </a:stretch>
        </p:blipFill>
        <p:spPr bwMode="auto">
          <a:xfrm>
            <a:off x="309867" y="4440938"/>
            <a:ext cx="1846669" cy="163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41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4DA1E1-F2E0-DD4F-BBF1-76C850E37264}"/>
              </a:ext>
            </a:extLst>
          </p:cNvPr>
          <p:cNvSpPr txBox="1"/>
          <p:nvPr/>
        </p:nvSpPr>
        <p:spPr>
          <a:xfrm>
            <a:off x="433138" y="240632"/>
            <a:ext cx="597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REVEALING INCONSISTENCIES</a:t>
            </a:r>
          </a:p>
        </p:txBody>
      </p:sp>
      <p:graphicFrame>
        <p:nvGraphicFramePr>
          <p:cNvPr id="2" name="Table 16">
            <a:extLst>
              <a:ext uri="{FF2B5EF4-FFF2-40B4-BE49-F238E27FC236}">
                <a16:creationId xmlns:a16="http://schemas.microsoft.com/office/drawing/2014/main" id="{6473F0B5-22AA-4543-AE2D-4DA9B8C65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109157"/>
              </p:ext>
            </p:extLst>
          </p:nvPr>
        </p:nvGraphicFramePr>
        <p:xfrm>
          <a:off x="519362" y="1699382"/>
          <a:ext cx="8053138" cy="403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6569">
                  <a:extLst>
                    <a:ext uri="{9D8B030D-6E8A-4147-A177-3AD203B41FA5}">
                      <a16:colId xmlns:a16="http://schemas.microsoft.com/office/drawing/2014/main" val="2241399883"/>
                    </a:ext>
                  </a:extLst>
                </a:gridCol>
                <a:gridCol w="4026569">
                  <a:extLst>
                    <a:ext uri="{9D8B030D-6E8A-4147-A177-3AD203B41FA5}">
                      <a16:colId xmlns:a16="http://schemas.microsoft.com/office/drawing/2014/main" val="2173477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PREDICTIONS (decadal)</a:t>
                      </a:r>
                    </a:p>
                  </a:txBody>
                  <a:tcPr>
                    <a:solidFill>
                      <a:srgbClr val="1C2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PROJECTIONS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18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Initialized from </a:t>
                      </a:r>
                      <a:r>
                        <a:rPr lang="en-GB" sz="1600" b="1" dirty="0"/>
                        <a:t>observed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Based on </a:t>
                      </a:r>
                      <a:r>
                        <a:rPr lang="en-GB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uninitialized</a:t>
                      </a:r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ensembles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71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Subject to important </a:t>
                      </a:r>
                      <a:r>
                        <a:rPr lang="en-GB" sz="1600" b="1" dirty="0"/>
                        <a:t>model drifts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 is already in its </a:t>
                      </a:r>
                      <a:r>
                        <a:rPr lang="en-GB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preferred state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889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1" dirty="0"/>
                        <a:t>Ensemble</a:t>
                      </a:r>
                      <a:r>
                        <a:rPr lang="en-GB" sz="1600" b="0" dirty="0"/>
                        <a:t> </a:t>
                      </a:r>
                      <a:r>
                        <a:rPr lang="en-GB" sz="1600" b="0" i="1" dirty="0"/>
                        <a:t>mean</a:t>
                      </a:r>
                      <a:r>
                        <a:rPr lang="en-GB" sz="1600" b="0" dirty="0"/>
                        <a:t> captures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/>
                        <a:t>internal+forced</a:t>
                      </a:r>
                      <a:r>
                        <a:rPr lang="en-GB" sz="1600" b="1" dirty="0"/>
                        <a:t> predictability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Ensemble mean only captures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forced predictability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22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1" dirty="0"/>
                        <a:t>Ensemble</a:t>
                      </a:r>
                      <a:r>
                        <a:rPr lang="en-GB" sz="1600" b="0" dirty="0"/>
                        <a:t> </a:t>
                      </a:r>
                      <a:r>
                        <a:rPr lang="en-GB" sz="1600" b="0" i="1" dirty="0"/>
                        <a:t>spread</a:t>
                      </a:r>
                      <a:r>
                        <a:rPr lang="en-GB" sz="1600" b="0" dirty="0"/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constrained by the initial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Ensemble</a:t>
                      </a:r>
                      <a:r>
                        <a:rPr lang="en-GB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16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spread</a:t>
                      </a:r>
                      <a:r>
                        <a:rPr lang="en-GB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seeks to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include all internal variability phases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5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/>
                        <a:t>Retrospective predictions required with </a:t>
                      </a:r>
                      <a:r>
                        <a:rPr lang="en-GB" sz="1600" b="1" dirty="0"/>
                        <a:t>very high computational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Continuous simulations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(only a few members needed)</a:t>
                      </a:r>
                      <a:endParaRPr lang="en-GB" sz="1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867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Two temporal dimensions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/>
                        <a:t>(forecast time and initialization 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Only one temporal dimension </a:t>
                      </a:r>
                      <a:r>
                        <a:rPr lang="en-GB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(simulated year)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05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/>
                        <a:t>Only about </a:t>
                      </a:r>
                      <a:r>
                        <a:rPr lang="en-GB" sz="1600" b="1" dirty="0"/>
                        <a:t>a</a:t>
                      </a:r>
                      <a:r>
                        <a:rPr lang="en-GB" sz="1600" b="0" dirty="0"/>
                        <a:t> </a:t>
                      </a:r>
                      <a:r>
                        <a:rPr lang="en-GB" sz="1600" b="1" dirty="0"/>
                        <a:t>dozen modelling </a:t>
                      </a:r>
                      <a:r>
                        <a:rPr lang="en-GB" sz="1600" b="1" dirty="0" err="1"/>
                        <a:t>centers</a:t>
                      </a:r>
                      <a:r>
                        <a:rPr lang="en-GB" sz="1600" b="1" dirty="0"/>
                        <a:t> </a:t>
                      </a:r>
                      <a:r>
                        <a:rPr lang="en-GB" sz="1600" b="0" dirty="0"/>
                        <a:t>worldwide produce 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All major modelling </a:t>
                      </a:r>
                      <a:r>
                        <a:rPr lang="en-GB" sz="16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centers</a:t>
                      </a:r>
                      <a:r>
                        <a:rPr lang="en-GB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(&gt;40) </a:t>
                      </a:r>
                      <a:r>
                        <a:rPr lang="en-GB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worldwide produce them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102104"/>
                  </a:ext>
                </a:extLst>
              </a:tr>
            </a:tbl>
          </a:graphicData>
        </a:graphic>
      </p:graphicFrame>
      <p:pic>
        <p:nvPicPr>
          <p:cNvPr id="32" name="Picture 9" descr="Details are in the caption following the image">
            <a:extLst>
              <a:ext uri="{FF2B5EF4-FFF2-40B4-BE49-F238E27FC236}">
                <a16:creationId xmlns:a16="http://schemas.microsoft.com/office/drawing/2014/main" id="{B0BB12DE-0861-BD4B-A41A-347821CE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930693" y="4364332"/>
            <a:ext cx="3147839" cy="165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D5E108-27EF-A54A-BBDE-38B863B4D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" r="-1"/>
          <a:stretch/>
        </p:blipFill>
        <p:spPr>
          <a:xfrm>
            <a:off x="9062447" y="4348290"/>
            <a:ext cx="1620000" cy="47954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1CFF3B9-ADD2-5448-BFB3-B7D710FAE0EC}"/>
              </a:ext>
            </a:extLst>
          </p:cNvPr>
          <p:cNvSpPr txBox="1"/>
          <p:nvPr/>
        </p:nvSpPr>
        <p:spPr>
          <a:xfrm>
            <a:off x="9298234" y="989696"/>
            <a:ext cx="23205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Drift Illustration</a:t>
            </a:r>
          </a:p>
          <a:p>
            <a:pPr algn="ctr"/>
            <a:r>
              <a:rPr lang="en-GB" sz="1400" i="1" dirty="0">
                <a:solidFill>
                  <a:schemeClr val="bg2">
                    <a:lumMod val="10000"/>
                  </a:schemeClr>
                </a:solidFill>
              </a:rPr>
              <a:t>Courtesy of R. Bilbao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AB7B56-2CFA-F944-B0FE-00D18F8C049A}"/>
              </a:ext>
            </a:extLst>
          </p:cNvPr>
          <p:cNvSpPr txBox="1"/>
          <p:nvPr/>
        </p:nvSpPr>
        <p:spPr>
          <a:xfrm>
            <a:off x="9130773" y="3661843"/>
            <a:ext cx="27183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Ensemble Comparison</a:t>
            </a:r>
          </a:p>
          <a:p>
            <a:pPr algn="ctr"/>
            <a:r>
              <a:rPr lang="en-GB" sz="1400" i="1" dirty="0" err="1">
                <a:solidFill>
                  <a:schemeClr val="bg2">
                    <a:lumMod val="10000"/>
                  </a:schemeClr>
                </a:solidFill>
              </a:rPr>
              <a:t>Befort</a:t>
            </a:r>
            <a:r>
              <a:rPr lang="en-GB" sz="1400" i="1" dirty="0">
                <a:solidFill>
                  <a:schemeClr val="bg2">
                    <a:lumMod val="10000"/>
                  </a:schemeClr>
                </a:solidFill>
              </a:rPr>
              <a:t> et al.(2020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2D176BF-DC33-5C49-BC05-61F33B805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2" r="67763" b="55461"/>
          <a:stretch/>
        </p:blipFill>
        <p:spPr bwMode="auto">
          <a:xfrm>
            <a:off x="8708858" y="1574541"/>
            <a:ext cx="3261307" cy="18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0672B1D-D387-9545-B03F-4CED12BDC70E}"/>
              </a:ext>
            </a:extLst>
          </p:cNvPr>
          <p:cNvSpPr txBox="1"/>
          <p:nvPr/>
        </p:nvSpPr>
        <p:spPr>
          <a:xfrm>
            <a:off x="9368588" y="1676919"/>
            <a:ext cx="2337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C214D"/>
                </a:solidFill>
              </a:rPr>
              <a:t>Global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2501034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92AC-EAE1-4B56-AA54-D95A7AD3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 </a:t>
            </a:r>
            <a:r>
              <a:rPr lang="fr-FR" sz="1400" b="1" dirty="0"/>
              <a:t>I4C </a:t>
            </a:r>
            <a:r>
              <a:rPr lang="fr-FR" sz="1400" b="1" dirty="0" err="1"/>
              <a:t>Seminar</a:t>
            </a:r>
            <a:r>
              <a:rPr lang="fr-FR" sz="1400" b="1" dirty="0"/>
              <a:t> </a:t>
            </a:r>
            <a:r>
              <a:rPr lang="fr-FR" sz="1400" b="1" dirty="0" err="1"/>
              <a:t>Series</a:t>
            </a:r>
            <a:r>
              <a:rPr lang="fr-FR" sz="1400" b="1" dirty="0"/>
              <a:t> #2 </a:t>
            </a:r>
            <a:r>
              <a:rPr lang="fr-FR" sz="1400" dirty="0"/>
              <a:t>| An introduction to </a:t>
            </a:r>
            <a:r>
              <a:rPr lang="fr-FR" sz="1400" dirty="0" err="1"/>
              <a:t>blending</a:t>
            </a:r>
            <a:r>
              <a:rPr lang="fr-FR" sz="1400" dirty="0"/>
              <a:t> </a:t>
            </a:r>
            <a:r>
              <a:rPr lang="fr-FR" sz="1400" dirty="0" err="1"/>
              <a:t>methodologies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415A3-EB3D-4C25-BCA2-09B435B1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A0AC62-E13E-1F42-B869-687BAFF93BF7}"/>
              </a:ext>
            </a:extLst>
          </p:cNvPr>
          <p:cNvSpPr/>
          <p:nvPr/>
        </p:nvSpPr>
        <p:spPr>
          <a:xfrm>
            <a:off x="5720386" y="5522952"/>
            <a:ext cx="1280062" cy="173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Google Shape;61;geec1ad7b94_0_304">
            <a:extLst>
              <a:ext uri="{FF2B5EF4-FFF2-40B4-BE49-F238E27FC236}">
                <a16:creationId xmlns:a16="http://schemas.microsoft.com/office/drawing/2014/main" id="{255198B2-98A0-9846-AB70-615633B14858}"/>
              </a:ext>
            </a:extLst>
          </p:cNvPr>
          <p:cNvSpPr txBox="1"/>
          <p:nvPr/>
        </p:nvSpPr>
        <p:spPr>
          <a:xfrm>
            <a:off x="4379336" y="4671595"/>
            <a:ext cx="3619303" cy="4000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NCAR Large Ensembles</a:t>
            </a:r>
            <a:endParaRPr sz="2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5BF1D3-6115-F440-95CA-1B76BE27CC7C}"/>
              </a:ext>
            </a:extLst>
          </p:cNvPr>
          <p:cNvSpPr/>
          <p:nvPr/>
        </p:nvSpPr>
        <p:spPr>
          <a:xfrm>
            <a:off x="1500559" y="3330331"/>
            <a:ext cx="9373408" cy="233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Google Shape;61;geec1ad7b94_0_304">
            <a:extLst>
              <a:ext uri="{FF2B5EF4-FFF2-40B4-BE49-F238E27FC236}">
                <a16:creationId xmlns:a16="http://schemas.microsoft.com/office/drawing/2014/main" id="{1CCDC8E4-9418-6649-AAC1-B5AA09CDD3B5}"/>
              </a:ext>
            </a:extLst>
          </p:cNvPr>
          <p:cNvSpPr txBox="1"/>
          <p:nvPr/>
        </p:nvSpPr>
        <p:spPr>
          <a:xfrm>
            <a:off x="1846974" y="1163791"/>
            <a:ext cx="83184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Mean inter-model ensemble spread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of surface air temperature</a:t>
            </a:r>
            <a:endParaRPr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ABBD75-3BCB-8144-AD73-6FC8E38D0726}"/>
              </a:ext>
            </a:extLst>
          </p:cNvPr>
          <p:cNvSpPr txBox="1"/>
          <p:nvPr/>
        </p:nvSpPr>
        <p:spPr>
          <a:xfrm>
            <a:off x="7966130" y="5718248"/>
            <a:ext cx="3918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/>
              <a:t>DMI: </a:t>
            </a:r>
            <a:r>
              <a:rPr lang="en-GB" sz="2000" i="1" dirty="0"/>
              <a:t>Christensen et al (2023)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E997F0-B0F4-0F41-BB14-F6704F3CCAA7}"/>
              </a:ext>
            </a:extLst>
          </p:cNvPr>
          <p:cNvSpPr txBox="1"/>
          <p:nvPr/>
        </p:nvSpPr>
        <p:spPr>
          <a:xfrm>
            <a:off x="433138" y="240632"/>
            <a:ext cx="9668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REVEALING INCONSISTENCIES: </a:t>
            </a:r>
            <a:r>
              <a:rPr lang="en-GB" sz="3200" b="1" dirty="0">
                <a:solidFill>
                  <a:schemeClr val="accent2"/>
                </a:solidFill>
              </a:rPr>
              <a:t>Ensemble Spread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74891-B069-5C48-83EF-053457E7B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9" y="2076123"/>
            <a:ext cx="3771900" cy="2362200"/>
          </a:xfrm>
          <a:prstGeom prst="rect">
            <a:avLst/>
          </a:prstGeom>
        </p:spPr>
      </p:pic>
      <p:sp>
        <p:nvSpPr>
          <p:cNvPr id="36" name="Google Shape;61;geec1ad7b94_0_304">
            <a:extLst>
              <a:ext uri="{FF2B5EF4-FFF2-40B4-BE49-F238E27FC236}">
                <a16:creationId xmlns:a16="http://schemas.microsoft.com/office/drawing/2014/main" id="{3BA85117-7948-754B-9FBD-7364244EE6FB}"/>
              </a:ext>
            </a:extLst>
          </p:cNvPr>
          <p:cNvSpPr txBox="1"/>
          <p:nvPr/>
        </p:nvSpPr>
        <p:spPr>
          <a:xfrm>
            <a:off x="1277817" y="1717882"/>
            <a:ext cx="1993835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1C214D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Historical</a:t>
            </a:r>
            <a:endParaRPr sz="1700" b="1" dirty="0">
              <a:solidFill>
                <a:srgbClr val="1C214D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79652E-5B07-4345-829C-DC5DDDDC5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" t="8824"/>
          <a:stretch/>
        </p:blipFill>
        <p:spPr>
          <a:xfrm>
            <a:off x="4195886" y="2088201"/>
            <a:ext cx="3918615" cy="2362200"/>
          </a:xfrm>
          <a:prstGeom prst="rect">
            <a:avLst/>
          </a:prstGeom>
        </p:spPr>
      </p:pic>
      <p:sp>
        <p:nvSpPr>
          <p:cNvPr id="37" name="Google Shape;61;geec1ad7b94_0_304">
            <a:extLst>
              <a:ext uri="{FF2B5EF4-FFF2-40B4-BE49-F238E27FC236}">
                <a16:creationId xmlns:a16="http://schemas.microsoft.com/office/drawing/2014/main" id="{18E03984-3C0C-6D40-A9DA-02541A13BC36}"/>
              </a:ext>
            </a:extLst>
          </p:cNvPr>
          <p:cNvSpPr txBox="1"/>
          <p:nvPr/>
        </p:nvSpPr>
        <p:spPr>
          <a:xfrm>
            <a:off x="4532644" y="1717882"/>
            <a:ext cx="3343698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1C214D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Prediction (FY1) - Historical</a:t>
            </a:r>
            <a:endParaRPr sz="1700" b="1" dirty="0">
              <a:solidFill>
                <a:srgbClr val="1C214D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29606A-F9D6-8845-B272-BCCE8FB7C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99" y="2069304"/>
            <a:ext cx="3708400" cy="2336800"/>
          </a:xfrm>
          <a:prstGeom prst="rect">
            <a:avLst/>
          </a:prstGeom>
        </p:spPr>
      </p:pic>
      <p:sp>
        <p:nvSpPr>
          <p:cNvPr id="38" name="Google Shape;61;geec1ad7b94_0_304">
            <a:extLst>
              <a:ext uri="{FF2B5EF4-FFF2-40B4-BE49-F238E27FC236}">
                <a16:creationId xmlns:a16="http://schemas.microsoft.com/office/drawing/2014/main" id="{ABC0A7D9-F32B-1247-B5B7-7982AD037952}"/>
              </a:ext>
            </a:extLst>
          </p:cNvPr>
          <p:cNvSpPr txBox="1"/>
          <p:nvPr/>
        </p:nvSpPr>
        <p:spPr>
          <a:xfrm>
            <a:off x="8382826" y="1717882"/>
            <a:ext cx="3343698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1C214D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Prediction (FY10) - Historical</a:t>
            </a:r>
            <a:endParaRPr sz="1700" b="1" dirty="0">
              <a:solidFill>
                <a:srgbClr val="1C214D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0338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I4C 1">
      <a:dk1>
        <a:srgbClr val="1D2254"/>
      </a:dk1>
      <a:lt1>
        <a:srgbClr val="FFFFFF"/>
      </a:lt1>
      <a:dk2>
        <a:srgbClr val="44546A"/>
      </a:dk2>
      <a:lt2>
        <a:srgbClr val="E7E6E6"/>
      </a:lt2>
      <a:accent1>
        <a:srgbClr val="1D2254"/>
      </a:accent1>
      <a:accent2>
        <a:srgbClr val="FF5422"/>
      </a:accent2>
      <a:accent3>
        <a:srgbClr val="F1EB71"/>
      </a:accent3>
      <a:accent4>
        <a:srgbClr val="69CBAE"/>
      </a:accent4>
      <a:accent5>
        <a:srgbClr val="63AFE7"/>
      </a:accent5>
      <a:accent6>
        <a:srgbClr val="FEFFFE"/>
      </a:accent6>
      <a:hlink>
        <a:srgbClr val="69CBAE"/>
      </a:hlink>
      <a:folHlink>
        <a:srgbClr val="FE542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906932c-45bb-403d-9f03-2060ef27584d">
      <UserInfo>
        <DisplayName>Gunn Janne Myrseth</DisplayName>
        <AccountId>93</AccountId>
        <AccountType/>
      </UserInfo>
      <UserInfo>
        <DisplayName>Andreas R. Graven</DisplayName>
        <AccountId>94</AccountId>
        <AccountType/>
      </UserInfo>
    </SharedWithUsers>
    <lcf76f155ced4ddcb4097134ff3c332f xmlns="bc30be4e-49a1-49f2-b643-7717672463b1">
      <Terms xmlns="http://schemas.microsoft.com/office/infopath/2007/PartnerControls"/>
    </lcf76f155ced4ddcb4097134ff3c332f>
    <TaxCatchAll xmlns="f906932c-45bb-403d-9f03-2060ef27584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743A019FC540428A39829B4A6EDC84" ma:contentTypeVersion="16" ma:contentTypeDescription="Create a new document." ma:contentTypeScope="" ma:versionID="c09c5cd643ba76c0551961a7c2c992da">
  <xsd:schema xmlns:xsd="http://www.w3.org/2001/XMLSchema" xmlns:xs="http://www.w3.org/2001/XMLSchema" xmlns:p="http://schemas.microsoft.com/office/2006/metadata/properties" xmlns:ns2="bc30be4e-49a1-49f2-b643-7717672463b1" xmlns:ns3="f906932c-45bb-403d-9f03-2060ef27584d" targetNamespace="http://schemas.microsoft.com/office/2006/metadata/properties" ma:root="true" ma:fieldsID="28934306489ea62c16829351702efe10" ns2:_="" ns3:_="">
    <xsd:import namespace="bc30be4e-49a1-49f2-b643-7717672463b1"/>
    <xsd:import namespace="f906932c-45bb-403d-9f03-2060ef2758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0be4e-49a1-49f2-b643-7717672463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ff8ec43-5215-498a-a147-96446220f2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6932c-45bb-403d-9f03-2060ef27584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080d3f3-1ae3-4ac1-89ca-e20593001154}" ma:internalName="TaxCatchAll" ma:showField="CatchAllData" ma:web="f906932c-45bb-403d-9f03-2060ef2758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37325C-87DC-4B96-B5F7-20D61B1092E4}">
  <ds:schemaRefs>
    <ds:schemaRef ds:uri="http://schemas.microsoft.com/office/2006/metadata/properties"/>
    <ds:schemaRef ds:uri="http://schemas.microsoft.com/office/infopath/2007/PartnerControls"/>
    <ds:schemaRef ds:uri="f906932c-45bb-403d-9f03-2060ef27584d"/>
    <ds:schemaRef ds:uri="bc30be4e-49a1-49f2-b643-7717672463b1"/>
  </ds:schemaRefs>
</ds:datastoreItem>
</file>

<file path=customXml/itemProps2.xml><?xml version="1.0" encoding="utf-8"?>
<ds:datastoreItem xmlns:ds="http://schemas.openxmlformats.org/officeDocument/2006/customXml" ds:itemID="{C493FB7E-7009-460E-A850-AD133EEC52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1E504C-6571-45A5-BE76-9C8889C9F6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30be4e-49a1-49f2-b643-7717672463b1"/>
    <ds:schemaRef ds:uri="f906932c-45bb-403d-9f03-2060ef2758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7946</TotalTime>
  <Words>1239</Words>
  <Application>Microsoft Macintosh PowerPoint</Application>
  <PresentationFormat>Widescreen</PresentationFormat>
  <Paragraphs>310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</vt:lpstr>
      <vt:lpstr>Avenir Book</vt:lpstr>
      <vt:lpstr>Calibri</vt:lpstr>
      <vt:lpstr>Century Gothic</vt:lpstr>
      <vt:lpstr>Thème Office</vt:lpstr>
      <vt:lpstr>An introduction to blending methodologies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van Kan</dc:creator>
  <cp:lastModifiedBy>Pablo Ortega Montilla</cp:lastModifiedBy>
  <cp:revision>41</cp:revision>
  <dcterms:created xsi:type="dcterms:W3CDTF">2022-01-26T10:18:43Z</dcterms:created>
  <dcterms:modified xsi:type="dcterms:W3CDTF">2024-05-07T13:41:51Z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0x010100CC743A019FC540428A39829B4A6EDC84</vt:lpwstr>
  </property>
  <property fmtid="{D5CDD505-2E9C-101B-9397-08002B2CF9AE}" pid="3" name="MediaServiceImageTags">
    <vt:lpwstr/>
  </property>
</Properties>
</file>