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0" r:id="rId2"/>
    <p:sldId id="303" r:id="rId3"/>
    <p:sldId id="257" r:id="rId4"/>
    <p:sldId id="304" r:id="rId5"/>
    <p:sldId id="298" r:id="rId6"/>
    <p:sldId id="293" r:id="rId7"/>
    <p:sldId id="294" r:id="rId8"/>
    <p:sldId id="302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9115" autoAdjust="0"/>
  </p:normalViewPr>
  <p:slideViewPr>
    <p:cSldViewPr snapToGrid="0" snapToObjects="1">
      <p:cViewPr>
        <p:scale>
          <a:sx n="75" d="100"/>
          <a:sy n="75" d="100"/>
        </p:scale>
        <p:origin x="-266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50" y="1324429"/>
            <a:ext cx="8395750" cy="411842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8050" y="214085"/>
            <a:ext cx="8395750" cy="9144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680200" y="6305324"/>
            <a:ext cx="2133600" cy="365125"/>
          </a:xfrm>
        </p:spPr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418050" y="5849938"/>
            <a:ext cx="2133600" cy="304800"/>
          </a:xfrm>
        </p:spPr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418050" y="6337300"/>
            <a:ext cx="45720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050" y="214085"/>
            <a:ext cx="818166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29" y="1647373"/>
            <a:ext cx="7677331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E83105-9863-BF4E-83A9-5D2B435BB7E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16" y="5797438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NTAROS_v1-white-negativ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37" y="5960064"/>
            <a:ext cx="1210056" cy="74599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900" y="579966"/>
            <a:ext cx="8026400" cy="1409699"/>
          </a:xfrm>
        </p:spPr>
        <p:txBody>
          <a:bodyPr/>
          <a:lstStyle/>
          <a:p>
            <a:pPr algn="ctr"/>
            <a:r>
              <a:rPr lang="en-US" dirty="0"/>
              <a:t>INTAROS – Integrated Arctic </a:t>
            </a:r>
            <a:r>
              <a:rPr lang="en-US" dirty="0" smtClean="0"/>
              <a:t>Observation </a:t>
            </a:r>
            <a:r>
              <a:rPr lang="en-US" dirty="0"/>
              <a:t>System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96900" y="2286003"/>
            <a:ext cx="8026400" cy="4076700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en-US" sz="2800" dirty="0" smtClean="0"/>
              <a:t>A project funded by EC - </a:t>
            </a:r>
            <a:r>
              <a:rPr lang="en-US" sz="2800" dirty="0"/>
              <a:t>H2020-BG-09-</a:t>
            </a:r>
            <a:r>
              <a:rPr lang="en-US" sz="2800" dirty="0" smtClean="0"/>
              <a:t>2016</a:t>
            </a:r>
          </a:p>
          <a:p>
            <a:pPr marL="18288" indent="0" algn="ctr">
              <a:buNone/>
            </a:pPr>
            <a:endParaRPr lang="en-US" dirty="0"/>
          </a:p>
          <a:p>
            <a:pPr marL="18288" indent="0" algn="ctr">
              <a:buNone/>
            </a:pPr>
            <a:r>
              <a:rPr lang="en-US" dirty="0" smtClean="0"/>
              <a:t>Coordinator: Stein </a:t>
            </a:r>
            <a:r>
              <a:rPr lang="en-US" dirty="0" err="1" smtClean="0"/>
              <a:t>Sandven</a:t>
            </a:r>
            <a:endParaRPr lang="en-US" dirty="0" smtClean="0"/>
          </a:p>
          <a:p>
            <a:pPr marL="18288" indent="0" algn="ctr">
              <a:buNone/>
            </a:pPr>
            <a:r>
              <a:rPr lang="en-US" dirty="0" smtClean="0"/>
              <a:t>Nansen Environmental and Remote Sensing Center, Norway</a:t>
            </a:r>
          </a:p>
          <a:p>
            <a:pPr marL="18288" indent="0" algn="ctr">
              <a:buNone/>
            </a:pPr>
            <a:endParaRPr lang="en-US" dirty="0"/>
          </a:p>
          <a:p>
            <a:pPr marL="18288" indent="0" algn="ctr">
              <a:buNone/>
            </a:pPr>
            <a:r>
              <a:rPr lang="en-US" dirty="0" smtClean="0"/>
              <a:t>Total budget: 15.5 </a:t>
            </a:r>
            <a:r>
              <a:rPr lang="en-US" dirty="0" err="1" smtClean="0"/>
              <a:t>mEuro</a:t>
            </a:r>
            <a:r>
              <a:rPr lang="en-US" dirty="0"/>
              <a:t> </a:t>
            </a:r>
            <a:r>
              <a:rPr lang="en-US" dirty="0" smtClean="0"/>
              <a:t>- 49 partners from 20 countries</a:t>
            </a:r>
          </a:p>
          <a:p>
            <a:pPr marL="18288" indent="0" algn="ctr">
              <a:buNone/>
            </a:pPr>
            <a:r>
              <a:rPr lang="en-US" dirty="0" smtClean="0"/>
              <a:t>Start date: 01 December 2016 - Duration: 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36444" y="1008161"/>
            <a:ext cx="4007555" cy="552631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GB" sz="2800" dirty="0" smtClean="0">
                <a:effectLst/>
              </a:rPr>
              <a:t>to develop </a:t>
            </a:r>
            <a:r>
              <a:rPr lang="en-GB" sz="2800" dirty="0">
                <a:effectLst/>
              </a:rPr>
              <a:t>an efficient integrated Arctic Observation </a:t>
            </a:r>
            <a:r>
              <a:rPr lang="en-GB" sz="2800" dirty="0" smtClean="0">
                <a:effectLst/>
              </a:rPr>
              <a:t>System 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FFFF00"/>
                </a:solidFill>
                <a:effectLst/>
              </a:rPr>
              <a:t>extending</a:t>
            </a:r>
            <a:r>
              <a:rPr lang="en-GB" sz="2800" dirty="0">
                <a:solidFill>
                  <a:srgbClr val="FFFF00"/>
                </a:solidFill>
                <a:effectLst/>
              </a:rPr>
              <a:t>, </a:t>
            </a:r>
            <a:endParaRPr lang="en-GB" sz="2800" dirty="0" smtClean="0">
              <a:solidFill>
                <a:srgbClr val="FFFF00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FFFF00"/>
                </a:solidFill>
                <a:effectLst/>
              </a:rPr>
              <a:t>improving 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FFFF00"/>
                </a:solidFill>
                <a:effectLst/>
              </a:rPr>
              <a:t>unifying </a:t>
            </a:r>
          </a:p>
          <a:p>
            <a:pPr marL="18288" indent="0">
              <a:buNone/>
            </a:pPr>
            <a:r>
              <a:rPr lang="en-GB" sz="2800" dirty="0" smtClean="0">
                <a:effectLst/>
              </a:rPr>
              <a:t>existing and evolving systems </a:t>
            </a:r>
            <a:r>
              <a:rPr lang="en-GB" sz="2800" dirty="0">
                <a:effectLst/>
              </a:rPr>
              <a:t>in the different regions of the </a:t>
            </a:r>
            <a:r>
              <a:rPr lang="en-GB" sz="2800" dirty="0" smtClean="0">
                <a:effectLst/>
              </a:rPr>
              <a:t>Arctic 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762000"/>
          </a:xfrm>
        </p:spPr>
        <p:txBody>
          <a:bodyPr/>
          <a:lstStyle/>
          <a:p>
            <a:r>
              <a:rPr lang="en-US" sz="4000" dirty="0" smtClean="0"/>
              <a:t>INTAROS overall objective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6" y="1237544"/>
            <a:ext cx="4711420" cy="463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6"/>
          <p:cNvSpPr>
            <a:spLocks noGrp="1"/>
          </p:cNvSpPr>
          <p:nvPr>
            <p:ph idx="1"/>
          </p:nvPr>
        </p:nvSpPr>
        <p:spPr>
          <a:xfrm>
            <a:off x="220133" y="321729"/>
            <a:ext cx="8923867" cy="6129866"/>
          </a:xfrm>
        </p:spPr>
        <p:txBody>
          <a:bodyPr>
            <a:noAutofit/>
          </a:bodyPr>
          <a:lstStyle/>
          <a:p>
            <a:pPr>
              <a:buSzPct val="100000"/>
              <a:buFont typeface="Wingdings" charset="2"/>
              <a:buChar char="q"/>
            </a:pPr>
            <a:r>
              <a:rPr lang="en-US" sz="2400" dirty="0" smtClean="0">
                <a:effectLst/>
              </a:rPr>
              <a:t> Establish </a:t>
            </a:r>
            <a:r>
              <a:rPr lang="en-US" sz="2400" dirty="0">
                <a:effectLst/>
              </a:rPr>
              <a:t>a </a:t>
            </a:r>
            <a:r>
              <a:rPr lang="en-US" sz="2400" i="1" dirty="0">
                <a:effectLst/>
              </a:rPr>
              <a:t>Pan-Arctic </a:t>
            </a:r>
            <a:r>
              <a:rPr lang="en-US" sz="2400" dirty="0" smtClean="0">
                <a:effectLst/>
              </a:rPr>
              <a:t>forum for collaboration across EU and non-EU countries and transnational </a:t>
            </a:r>
            <a:r>
              <a:rPr lang="en-US" sz="2400" dirty="0" err="1" smtClean="0">
                <a:effectLst/>
              </a:rPr>
              <a:t>organisations</a:t>
            </a:r>
            <a:r>
              <a:rPr lang="en-US" sz="2400" dirty="0" smtClean="0">
                <a:effectLst/>
              </a:rPr>
              <a:t> (WP1)  </a:t>
            </a:r>
          </a:p>
          <a:p>
            <a:pPr>
              <a:buSzPct val="100000"/>
              <a:buFont typeface="Wingdings" charset="2"/>
              <a:buChar char="q"/>
            </a:pPr>
            <a:r>
              <a:rPr lang="en-GB" sz="2400" dirty="0" smtClean="0">
                <a:effectLst/>
              </a:rPr>
              <a:t> Develop a </a:t>
            </a:r>
            <a:r>
              <a:rPr lang="en-GB" sz="2400" i="1" dirty="0" smtClean="0">
                <a:effectLst/>
              </a:rPr>
              <a:t>Roadmap</a:t>
            </a:r>
            <a:r>
              <a:rPr lang="en-GB" sz="2400" dirty="0" smtClean="0">
                <a:effectLst/>
              </a:rPr>
              <a:t> for building a sustainable Arctic observing system</a:t>
            </a:r>
            <a:r>
              <a:rPr lang="en-GB" sz="2400" i="1" dirty="0" smtClean="0">
                <a:effectLst/>
              </a:rPr>
              <a:t> </a:t>
            </a:r>
            <a:r>
              <a:rPr lang="en-GB" sz="2400" dirty="0" smtClean="0">
                <a:effectLst/>
              </a:rPr>
              <a:t>(WP1)</a:t>
            </a:r>
          </a:p>
          <a:p>
            <a:pPr>
              <a:buSzPct val="100000"/>
              <a:buFont typeface="Wingdings" charset="2"/>
              <a:buChar char="q"/>
            </a:pPr>
            <a:r>
              <a:rPr lang="en-GB" sz="2400" i="1" dirty="0" smtClean="0">
                <a:effectLst/>
              </a:rPr>
              <a:t> Exploit existing </a:t>
            </a:r>
            <a:r>
              <a:rPr lang="en-GB" sz="2400" i="1" dirty="0">
                <a:effectLst/>
              </a:rPr>
              <a:t>observing systems and databases </a:t>
            </a:r>
            <a:r>
              <a:rPr lang="pt-PT" sz="2400" i="1" dirty="0" smtClean="0">
                <a:effectLst/>
              </a:rPr>
              <a:t> </a:t>
            </a:r>
            <a:r>
              <a:rPr lang="en-GB" sz="2400" dirty="0">
                <a:effectLst/>
              </a:rPr>
              <a:t>(</a:t>
            </a:r>
            <a:r>
              <a:rPr lang="en-GB" sz="2400" dirty="0" smtClean="0">
                <a:effectLst/>
              </a:rPr>
              <a:t>WP2)</a:t>
            </a:r>
          </a:p>
          <a:p>
            <a:pPr>
              <a:buSzPct val="100000"/>
              <a:buFont typeface="Wingdings" charset="2"/>
              <a:buChar char="q"/>
            </a:pPr>
            <a:r>
              <a:rPr lang="en-GB" sz="2400" i="1" dirty="0">
                <a:effectLst/>
              </a:rPr>
              <a:t> </a:t>
            </a:r>
            <a:r>
              <a:rPr lang="en-GB" sz="2400" i="1" dirty="0" smtClean="0">
                <a:effectLst/>
              </a:rPr>
              <a:t>Fill gaps </a:t>
            </a:r>
            <a:r>
              <a:rPr lang="en-GB" sz="2400" dirty="0" smtClean="0">
                <a:effectLst/>
              </a:rPr>
              <a:t>of the present in situ observing systems (WP3)</a:t>
            </a:r>
            <a:endParaRPr lang="en-US" sz="2400" dirty="0">
              <a:effectLst/>
            </a:endParaRPr>
          </a:p>
          <a:p>
            <a:pPr>
              <a:buSzPct val="100000"/>
              <a:buFont typeface="Wingdings" charset="2"/>
              <a:buChar char="q"/>
            </a:pP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Enhance </a:t>
            </a:r>
            <a:r>
              <a:rPr lang="en-US" sz="2400" i="1" dirty="0">
                <a:effectLst/>
              </a:rPr>
              <a:t>community-based</a:t>
            </a:r>
            <a:r>
              <a:rPr lang="en-US" sz="2400" dirty="0">
                <a:effectLst/>
              </a:rPr>
              <a:t> observing </a:t>
            </a:r>
            <a:r>
              <a:rPr lang="en-US" sz="2400" dirty="0" err="1">
                <a:effectLst/>
              </a:rPr>
              <a:t>programmes</a:t>
            </a:r>
            <a:r>
              <a:rPr lang="en-US" sz="2400" dirty="0">
                <a:effectLst/>
              </a:rPr>
              <a:t> </a:t>
            </a:r>
            <a:r>
              <a:rPr lang="en-GB" sz="2400" dirty="0">
                <a:effectLst/>
              </a:rPr>
              <a:t>(WP4)</a:t>
            </a:r>
            <a:r>
              <a:rPr lang="en-US" sz="2400" dirty="0">
                <a:effectLst/>
              </a:rPr>
              <a:t>  </a:t>
            </a:r>
            <a:endParaRPr lang="en-GB" sz="2400" dirty="0">
              <a:effectLst/>
            </a:endParaRPr>
          </a:p>
          <a:p>
            <a:pPr>
              <a:buSzPct val="100000"/>
              <a:buFont typeface="Wingdings" charset="2"/>
              <a:buChar char="q"/>
            </a:pP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Develop </a:t>
            </a:r>
            <a:r>
              <a:rPr lang="en-US" sz="2400" dirty="0">
                <a:effectLst/>
              </a:rPr>
              <a:t>and implement </a:t>
            </a:r>
            <a:r>
              <a:rPr lang="en-US" sz="2400" i="1" dirty="0">
                <a:effectLst/>
              </a:rPr>
              <a:t>the </a:t>
            </a:r>
            <a:r>
              <a:rPr lang="en-US" sz="2400" i="1" dirty="0" err="1">
                <a:effectLst/>
              </a:rPr>
              <a:t>iAOS</a:t>
            </a:r>
            <a:r>
              <a:rPr lang="en-US" sz="2400" i="1" dirty="0">
                <a:effectLst/>
              </a:rPr>
              <a:t> platform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for integration of multidisciplinary data from distributed repositories </a:t>
            </a:r>
            <a:r>
              <a:rPr lang="en-GB" sz="2400" dirty="0" smtClean="0">
                <a:effectLst/>
              </a:rPr>
              <a:t>(</a:t>
            </a:r>
            <a:r>
              <a:rPr lang="en-GB" sz="2400" dirty="0">
                <a:effectLst/>
              </a:rPr>
              <a:t>WP5</a:t>
            </a:r>
            <a:r>
              <a:rPr lang="en-GB" sz="2400" dirty="0" smtClean="0">
                <a:effectLst/>
              </a:rPr>
              <a:t>)</a:t>
            </a:r>
            <a:endParaRPr lang="en-US" sz="2400" dirty="0">
              <a:effectLst/>
            </a:endParaRPr>
          </a:p>
          <a:p>
            <a:pPr>
              <a:buSzPct val="100000"/>
              <a:buFont typeface="Wingdings" charset="2"/>
              <a:buChar char="q"/>
            </a:pPr>
            <a:r>
              <a:rPr lang="en-GB" sz="2400" i="1" dirty="0" smtClean="0">
                <a:effectLst/>
              </a:rPr>
              <a:t> </a:t>
            </a:r>
            <a:r>
              <a:rPr lang="en-GB" sz="2400" dirty="0" smtClean="0">
                <a:effectLst/>
              </a:rPr>
              <a:t>Demonstrate</a:t>
            </a:r>
            <a:r>
              <a:rPr lang="en-GB" sz="2400" i="1" dirty="0" smtClean="0">
                <a:effectLst/>
              </a:rPr>
              <a:t> assimilation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>
                <a:effectLst/>
              </a:rPr>
              <a:t>into </a:t>
            </a:r>
            <a:r>
              <a:rPr lang="en-GB" sz="2400" dirty="0" smtClean="0">
                <a:effectLst/>
              </a:rPr>
              <a:t>climate models (collaboration with BLUE ACTION)</a:t>
            </a:r>
            <a:endParaRPr lang="en-US" sz="2400" dirty="0">
              <a:effectLst/>
            </a:endParaRPr>
          </a:p>
          <a:p>
            <a:pPr>
              <a:buSzPct val="100000"/>
              <a:buFont typeface="Wingdings" charset="2"/>
              <a:buChar char="q"/>
            </a:pPr>
            <a:r>
              <a:rPr lang="en-US" sz="2400" dirty="0" smtClean="0">
                <a:effectLst/>
              </a:rPr>
              <a:t> Conduct case studies using </a:t>
            </a:r>
            <a:r>
              <a:rPr lang="en-US" sz="2400" dirty="0" err="1" smtClean="0">
                <a:effectLst/>
              </a:rPr>
              <a:t>iAOS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to selected stakeholders </a:t>
            </a:r>
            <a:endParaRPr lang="en-GB" sz="3200" i="1" dirty="0">
              <a:effectLst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728133"/>
          </a:xfrm>
        </p:spPr>
        <p:txBody>
          <a:bodyPr/>
          <a:lstStyle/>
          <a:p>
            <a:r>
              <a:rPr lang="en-US" sz="4000" dirty="0" smtClean="0"/>
              <a:t>INTAROS objectives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99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9120" y="124744"/>
            <a:ext cx="8234680" cy="142748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120" y="1552224"/>
            <a:ext cx="8234680" cy="4428872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endParaRPr lang="en-US" dirty="0" smtClean="0">
              <a:effectLst/>
            </a:endParaRPr>
          </a:p>
          <a:p>
            <a:pPr marL="800100" indent="-255588">
              <a:buFont typeface="Wingdings" charset="2"/>
              <a:buChar char="Ø"/>
            </a:pPr>
            <a:r>
              <a:rPr lang="en-US" sz="3300" dirty="0" smtClean="0">
                <a:effectLst/>
              </a:rPr>
              <a:t>Atmosphere</a:t>
            </a:r>
          </a:p>
          <a:p>
            <a:pPr marL="800100" indent="-255588">
              <a:buFont typeface="Wingdings" charset="2"/>
              <a:buChar char="Ø"/>
            </a:pPr>
            <a:r>
              <a:rPr lang="en-US" sz="3300" dirty="0" smtClean="0">
                <a:effectLst/>
              </a:rPr>
              <a:t>Ocean</a:t>
            </a:r>
          </a:p>
          <a:p>
            <a:pPr marL="800100" indent="-255588">
              <a:buFont typeface="Wingdings" charset="2"/>
              <a:buChar char="Ø"/>
            </a:pPr>
            <a:r>
              <a:rPr lang="en-US" sz="3300" dirty="0" smtClean="0">
                <a:effectLst/>
              </a:rPr>
              <a:t>Terrestrial themes</a:t>
            </a:r>
          </a:p>
          <a:p>
            <a:pPr>
              <a:buFont typeface="Wingdings" charset="2"/>
              <a:buChar char="Ø"/>
            </a:pPr>
            <a:endParaRPr lang="en-US" sz="2800" dirty="0">
              <a:effectLst/>
            </a:endParaRPr>
          </a:p>
          <a:p>
            <a:pPr marL="18288" indent="0">
              <a:spcAft>
                <a:spcPts val="1200"/>
              </a:spcAft>
              <a:buNone/>
            </a:pPr>
            <a:r>
              <a:rPr lang="en-US" sz="2400" dirty="0" smtClean="0">
                <a:effectLst/>
              </a:rPr>
              <a:t>at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appropriate temporal and </a:t>
            </a:r>
            <a:r>
              <a:rPr lang="en-US" sz="2800" dirty="0" smtClean="0">
                <a:effectLst/>
              </a:rPr>
              <a:t>spatial scales and resolution. </a:t>
            </a:r>
          </a:p>
          <a:p>
            <a:pPr marL="18288" indent="0">
              <a:spcAft>
                <a:spcPts val="1200"/>
              </a:spcAft>
              <a:buNone/>
            </a:pPr>
            <a:r>
              <a:rPr lang="en-US" sz="2600" dirty="0" smtClean="0">
                <a:effectLst/>
              </a:rPr>
              <a:t>The largest gaps are in the in-situ observation network, which should provide</a:t>
            </a:r>
          </a:p>
          <a:p>
            <a:pPr marL="18288" indent="0">
              <a:buNone/>
            </a:pPr>
            <a:r>
              <a:rPr lang="en-US" sz="2600" dirty="0" smtClean="0">
                <a:effectLst/>
              </a:rPr>
              <a:t> 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600" dirty="0" smtClean="0">
                <a:effectLst/>
              </a:rPr>
              <a:t>data not obtained from remote sensing and numerical models 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600" dirty="0" smtClean="0">
                <a:effectLst/>
              </a:rPr>
              <a:t>data needed for validation of </a:t>
            </a:r>
            <a:r>
              <a:rPr lang="en-US" sz="2400" dirty="0" smtClean="0">
                <a:effectLst/>
              </a:rPr>
              <a:t>remote </a:t>
            </a:r>
            <a:r>
              <a:rPr lang="en-US" sz="2400" dirty="0">
                <a:effectLst/>
              </a:rPr>
              <a:t>sensing </a:t>
            </a:r>
            <a:r>
              <a:rPr lang="en-US" sz="2400" dirty="0" smtClean="0">
                <a:effectLst/>
              </a:rPr>
              <a:t>and numerical </a:t>
            </a:r>
            <a:r>
              <a:rPr lang="en-US" sz="2400" dirty="0">
                <a:effectLst/>
              </a:rPr>
              <a:t>models </a:t>
            </a:r>
            <a:endParaRPr lang="en-US" sz="2200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050" y="30642"/>
            <a:ext cx="8395750" cy="914400"/>
          </a:xfrm>
        </p:spPr>
        <p:txBody>
          <a:bodyPr/>
          <a:lstStyle/>
          <a:p>
            <a:r>
              <a:rPr lang="en-US" sz="3200" i="1" dirty="0" smtClean="0">
                <a:effectLst/>
              </a:rPr>
              <a:t/>
            </a:r>
            <a:br>
              <a:rPr lang="en-US" sz="3200" i="1" dirty="0" smtClean="0">
                <a:effectLst/>
              </a:rPr>
            </a:br>
            <a:endParaRPr lang="en-US" sz="3200" dirty="0"/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742406" y="487842"/>
            <a:ext cx="807139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effectLst/>
                <a:latin typeface="Arial"/>
                <a:cs typeface="Arial"/>
              </a:rPr>
              <a:t>An integrated </a:t>
            </a:r>
            <a:r>
              <a:rPr lang="en-US" sz="3600" dirty="0">
                <a:effectLst/>
                <a:latin typeface="Arial"/>
                <a:cs typeface="Arial"/>
              </a:rPr>
              <a:t>Arctic Observing System needs to cover 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5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30016" y="332359"/>
            <a:ext cx="7543800" cy="618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i="1" dirty="0" smtClean="0">
                <a:latin typeface="Arial"/>
                <a:cs typeface="Arial"/>
              </a:rPr>
              <a:t>In situ</a:t>
            </a:r>
            <a:r>
              <a:rPr lang="en-US" sz="2800" b="1" dirty="0" smtClean="0">
                <a:latin typeface="Arial"/>
                <a:cs typeface="Arial"/>
              </a:rPr>
              <a:t> observing system deployments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56" y="1104880"/>
            <a:ext cx="3067379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sz="1900" dirty="0">
              <a:solidFill>
                <a:srgbClr val="00FF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900" dirty="0" smtClean="0"/>
              <a:t>Coastal Greenland</a:t>
            </a:r>
          </a:p>
          <a:p>
            <a:pPr>
              <a:spcAft>
                <a:spcPts val="600"/>
              </a:spcAft>
            </a:pPr>
            <a:endParaRPr lang="en-US" sz="1900" dirty="0" smtClean="0"/>
          </a:p>
          <a:p>
            <a:pPr>
              <a:spcAft>
                <a:spcPts val="600"/>
              </a:spcAft>
            </a:pPr>
            <a:r>
              <a:rPr lang="en-US" sz="1900" dirty="0" smtClean="0"/>
              <a:t>North of Svalbard towards</a:t>
            </a:r>
            <a:br>
              <a:rPr lang="en-US" sz="1900" dirty="0" smtClean="0"/>
            </a:br>
            <a:r>
              <a:rPr lang="en-US" sz="1900" dirty="0" smtClean="0"/>
              <a:t>the deep Nansen Basin</a:t>
            </a:r>
          </a:p>
          <a:p>
            <a:pPr>
              <a:spcAft>
                <a:spcPts val="600"/>
              </a:spcAft>
            </a:pPr>
            <a:endParaRPr lang="en-US" sz="1900" dirty="0" smtClean="0"/>
          </a:p>
          <a:p>
            <a:pPr>
              <a:spcAft>
                <a:spcPts val="600"/>
              </a:spcAft>
            </a:pPr>
            <a:r>
              <a:rPr lang="en-US" sz="1900" dirty="0" err="1" smtClean="0"/>
              <a:t>Fram</a:t>
            </a:r>
            <a:r>
              <a:rPr lang="en-US" sz="1900" dirty="0" smtClean="0"/>
              <a:t> Strait - </a:t>
            </a:r>
            <a:r>
              <a:rPr lang="en-US" sz="1900" dirty="0" err="1" smtClean="0"/>
              <a:t>Kongsfjorden</a:t>
            </a:r>
            <a:endParaRPr lang="en-US" sz="1900" dirty="0" smtClean="0"/>
          </a:p>
          <a:p>
            <a:pPr>
              <a:spcAft>
                <a:spcPts val="600"/>
              </a:spcAft>
            </a:pPr>
            <a:endParaRPr lang="en-US" sz="1900" dirty="0" smtClean="0"/>
          </a:p>
          <a:p>
            <a:pPr>
              <a:spcAft>
                <a:spcPts val="600"/>
              </a:spcAft>
            </a:pPr>
            <a:r>
              <a:rPr lang="en-US" sz="1900" dirty="0" smtClean="0"/>
              <a:t>Central Arctic Ocean</a:t>
            </a:r>
          </a:p>
          <a:p>
            <a:pPr>
              <a:spcAft>
                <a:spcPts val="600"/>
              </a:spcAft>
            </a:pPr>
            <a:endParaRPr lang="en-US" sz="1900" dirty="0"/>
          </a:p>
          <a:p>
            <a:pPr>
              <a:spcAft>
                <a:spcPts val="600"/>
              </a:spcAft>
            </a:pPr>
            <a:r>
              <a:rPr lang="en-US" sz="1900" dirty="0" smtClean="0"/>
              <a:t>Selected sites across Arctic </a:t>
            </a:r>
          </a:p>
          <a:p>
            <a:pPr>
              <a:spcAft>
                <a:spcPts val="600"/>
              </a:spcAft>
            </a:pPr>
            <a:r>
              <a:rPr lang="en-US" sz="1900" dirty="0" smtClean="0"/>
              <a:t>land areas </a:t>
            </a:r>
          </a:p>
        </p:txBody>
      </p:sp>
      <p:pic>
        <p:nvPicPr>
          <p:cNvPr id="6" name="Picture 5" descr="Scheme_Arctic_INTAROS_regions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99" y="1056849"/>
            <a:ext cx="5495049" cy="54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5644" y="68777"/>
            <a:ext cx="298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Atmosphere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Title 7"/>
          <p:cNvSpPr>
            <a:spLocks noGrp="1"/>
          </p:cNvSpPr>
          <p:nvPr>
            <p:ph type="title"/>
          </p:nvPr>
        </p:nvSpPr>
        <p:spPr>
          <a:xfrm>
            <a:off x="403470" y="999457"/>
            <a:ext cx="4504536" cy="1679942"/>
          </a:xfrm>
          <a:noFill/>
          <a:ln>
            <a:noFill/>
          </a:ln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000" dirty="0" smtClean="0">
                <a:effectLst/>
              </a:rPr>
              <a:t>Observing system using in-situ observations from supersites, field campaigns, buoys, research vessels, aircraft and satellites</a:t>
            </a:r>
            <a:br>
              <a:rPr lang="en-US" sz="2000" dirty="0" smtClean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endParaRPr lang="en-US" sz="1600" dirty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508" y="3150839"/>
            <a:ext cx="1392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Arctic Ocean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57845" y="3055542"/>
            <a:ext cx="109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Sodankylä</a:t>
            </a:r>
            <a:r>
              <a:rPr lang="en-US" sz="1200" b="1" dirty="0" smtClean="0"/>
              <a:t>, Finland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19106" y="3085449"/>
            <a:ext cx="139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Ny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Ålesund</a:t>
            </a:r>
            <a:r>
              <a:rPr lang="en-US" sz="1200" b="1" dirty="0" smtClean="0"/>
              <a:t>, </a:t>
            </a:r>
            <a:r>
              <a:rPr lang="en-US" sz="1200" b="1" dirty="0"/>
              <a:t>S</a:t>
            </a:r>
            <a:r>
              <a:rPr lang="en-US" sz="1200" b="1" dirty="0" smtClean="0"/>
              <a:t>valbard</a:t>
            </a:r>
            <a:endParaRPr lang="en-US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9" y="2737740"/>
            <a:ext cx="5002001" cy="3713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91" y="1074390"/>
            <a:ext cx="3769340" cy="53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8061" y="262928"/>
            <a:ext cx="482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Cryosphere and land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178570"/>
            <a:ext cx="27989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n-situ </a:t>
            </a:r>
            <a:r>
              <a:rPr lang="en-US" dirty="0" err="1" smtClean="0">
                <a:latin typeface="Arial"/>
                <a:cs typeface="Arial"/>
              </a:rPr>
              <a:t>cryospheric</a:t>
            </a:r>
            <a:r>
              <a:rPr lang="en-US" dirty="0" smtClean="0">
                <a:latin typeface="Arial"/>
                <a:cs typeface="Arial"/>
              </a:rPr>
              <a:t> and land observations from past and new campaigns and research stations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Use of satellite snow, hydrological, and ice mass change products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700" y="1346200"/>
            <a:ext cx="6235802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1" y="3903129"/>
            <a:ext cx="2676134" cy="260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44492"/>
            <a:ext cx="9144000" cy="618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sz="3200" b="1" dirty="0" smtClean="0">
                <a:latin typeface="Arial"/>
                <a:cs typeface="Arial"/>
              </a:rPr>
              <a:t>Central Arctic Ocean 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02" y="721340"/>
            <a:ext cx="890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ice-tethered platforms (WHOI) for measurements of ocean physical variables combined </a:t>
            </a:r>
            <a:r>
              <a:rPr lang="en-US" sz="2400" dirty="0">
                <a:latin typeface="Arial"/>
                <a:cs typeface="Arial"/>
              </a:rPr>
              <a:t>w</a:t>
            </a:r>
            <a:r>
              <a:rPr lang="en-US" sz="2400" dirty="0" smtClean="0">
                <a:latin typeface="Arial"/>
                <a:cs typeface="Arial"/>
              </a:rPr>
              <a:t>ith biogeochemical sensors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" y="1642349"/>
            <a:ext cx="2209799" cy="4411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679698"/>
            <a:ext cx="2590667" cy="2633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4860390"/>
            <a:ext cx="675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Proposed sensors: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Customized </a:t>
            </a:r>
            <a:r>
              <a:rPr lang="en-US" sz="2000" dirty="0">
                <a:latin typeface="Arial"/>
                <a:cs typeface="Arial"/>
              </a:rPr>
              <a:t>‘triplet’ </a:t>
            </a:r>
            <a:r>
              <a:rPr lang="en-US" sz="2000" dirty="0" err="1">
                <a:latin typeface="Arial"/>
                <a:cs typeface="Arial"/>
              </a:rPr>
              <a:t>fluorometer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to </a:t>
            </a:r>
            <a:r>
              <a:rPr lang="en-US" sz="2000" dirty="0">
                <a:latin typeface="Arial"/>
                <a:cs typeface="Arial"/>
              </a:rPr>
              <a:t>measure chlorophyll fluorescence</a:t>
            </a:r>
            <a:r>
              <a:rPr lang="en-US" sz="2000" dirty="0" smtClean="0">
                <a:latin typeface="Arial"/>
                <a:cs typeface="Arial"/>
              </a:rPr>
              <a:t>, dissolved </a:t>
            </a:r>
            <a:r>
              <a:rPr lang="en-US" sz="2000" dirty="0">
                <a:latin typeface="Arial"/>
                <a:cs typeface="Arial"/>
              </a:rPr>
              <a:t>organic matter fluorescence, and </a:t>
            </a:r>
            <a:r>
              <a:rPr lang="en-US" sz="2000" dirty="0" smtClean="0">
                <a:latin typeface="Arial"/>
                <a:cs typeface="Arial"/>
              </a:rPr>
              <a:t>optical scatter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Radiometer </a:t>
            </a:r>
            <a:r>
              <a:rPr lang="en-US" sz="2000" dirty="0">
                <a:latin typeface="Arial"/>
                <a:cs typeface="Arial"/>
              </a:rPr>
              <a:t>(light levels)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Copper </a:t>
            </a:r>
            <a:r>
              <a:rPr lang="en-US" sz="2000" dirty="0">
                <a:latin typeface="Arial"/>
                <a:cs typeface="Arial"/>
              </a:rPr>
              <a:t>shutter: for </a:t>
            </a:r>
            <a:r>
              <a:rPr lang="en-US" sz="2000" dirty="0" err="1" smtClean="0">
                <a:latin typeface="Arial"/>
                <a:cs typeface="Arial"/>
              </a:rPr>
              <a:t>biofouling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574" y="4284504"/>
            <a:ext cx="341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Laney et al., 2014, 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574" y="1694286"/>
            <a:ext cx="3809625" cy="26185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196" y="5686920"/>
            <a:ext cx="167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Toole et al., 2011</a:t>
            </a:r>
          </a:p>
        </p:txBody>
      </p:sp>
    </p:spTree>
    <p:extLst>
      <p:ext uri="{BB962C8B-B14F-4D97-AF65-F5344CB8AC3E}">
        <p14:creationId xmlns:p14="http://schemas.microsoft.com/office/powerpoint/2010/main" val="1927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2425" y="7938"/>
            <a:ext cx="8528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" algn="ctr">
              <a:spcBef>
                <a:spcPts val="60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Integrated Arctic Observing system: conceptual architecture</a:t>
            </a:r>
            <a:endParaRPr lang="nb-NO" altLang="en-US" sz="2800" dirty="0">
              <a:solidFill>
                <a:srgbClr val="FFFFFF"/>
              </a:solidFill>
              <a:latin typeface="Arial"/>
              <a:ea typeface="Palatino Linotype" pitchFamily="18" charset="0"/>
              <a:cs typeface="Arial"/>
              <a:sym typeface="Palatino Linotype" pitchFamily="18" charset="0"/>
            </a:endParaRPr>
          </a:p>
        </p:txBody>
      </p:sp>
      <p:pic>
        <p:nvPicPr>
          <p:cNvPr id="1028" name="Picture 4" descr="J:\INTAROS\WP_Presentations\intaros-conceptual-architecture-20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296" y="1002999"/>
            <a:ext cx="7660243" cy="574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6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7942</TotalTime>
  <Words>369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INTAROS – Integrated Arctic Observation System</vt:lpstr>
      <vt:lpstr>INTAROS overall objective</vt:lpstr>
      <vt:lpstr>INTAROS objectives </vt:lpstr>
      <vt:lpstr> </vt:lpstr>
      <vt:lpstr>PowerPoint Presentation</vt:lpstr>
      <vt:lpstr>Observing system using in-situ observations from supersites, field campaigns, buoys, research vessels, aircraft and satellites  </vt:lpstr>
      <vt:lpstr>PowerPoint Presentation</vt:lpstr>
      <vt:lpstr>PowerPoint Presentation</vt:lpstr>
      <vt:lpstr>PowerPoint Presentation</vt:lpstr>
    </vt:vector>
  </TitlesOfParts>
  <Company>NERSC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INTAROS – Integrated Arctic Observing System</dc:title>
  <dc:creator>Hanne Sagen</dc:creator>
  <cp:lastModifiedBy>virginieguemas</cp:lastModifiedBy>
  <cp:revision>141</cp:revision>
  <dcterms:created xsi:type="dcterms:W3CDTF">2016-08-18T13:13:13Z</dcterms:created>
  <dcterms:modified xsi:type="dcterms:W3CDTF">2017-05-21T20:16:15Z</dcterms:modified>
</cp:coreProperties>
</file>