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7" r:id="rId2"/>
    <p:sldMasterId id="2147483700" r:id="rId3"/>
  </p:sldMasterIdLst>
  <p:notesMasterIdLst>
    <p:notesMasterId r:id="rId17"/>
  </p:notesMasterIdLst>
  <p:sldIdLst>
    <p:sldId id="333" r:id="rId4"/>
    <p:sldId id="334" r:id="rId5"/>
    <p:sldId id="339" r:id="rId6"/>
    <p:sldId id="341" r:id="rId7"/>
    <p:sldId id="340" r:id="rId8"/>
    <p:sldId id="335" r:id="rId9"/>
    <p:sldId id="342" r:id="rId10"/>
    <p:sldId id="344" r:id="rId11"/>
    <p:sldId id="258" r:id="rId12"/>
    <p:sldId id="338" r:id="rId13"/>
    <p:sldId id="337" r:id="rId14"/>
    <p:sldId id="343" r:id="rId15"/>
    <p:sldId id="345" r:id="rId16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3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5590-0709-4DDC-BDE9-DFE0FD24B26C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C95B8-38E2-4639-B236-2EA0EC7FC9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1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8B2C5-8337-41B3-89BF-E32B2CC4E74C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353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0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65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98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3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3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153040" y="405864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3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42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31" y="1768686"/>
            <a:ext cx="9072166" cy="438421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38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9072166" cy="43842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47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4427141" cy="43842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3025" y="1768686"/>
            <a:ext cx="4427141" cy="43842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409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089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31" y="301593"/>
            <a:ext cx="9072166" cy="585091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505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31" y="4058811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3025" y="1768686"/>
            <a:ext cx="4427141" cy="43842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81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3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4427141" cy="43842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3025" y="1768686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3025" y="4058811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68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3025" y="1768686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31" y="4058811"/>
            <a:ext cx="9072166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55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9072166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31" y="4058811"/>
            <a:ext cx="9072166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549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3025" y="1768686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3025" y="4058811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31" y="4058811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265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2921000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71478" y="1768686"/>
            <a:ext cx="2921000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38925" y="1768686"/>
            <a:ext cx="2921000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638925" y="4058811"/>
            <a:ext cx="2921000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71478" y="4058811"/>
            <a:ext cx="2921000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504031" y="4058811"/>
            <a:ext cx="2921000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5552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3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04031" y="1768686"/>
            <a:ext cx="9072166" cy="438421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500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9072166" cy="43842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268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4427141" cy="43842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3025" y="1768686"/>
            <a:ext cx="4427141" cy="43842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537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53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3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04031" y="301593"/>
            <a:ext cx="9072166" cy="585091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711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4031" y="4058811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53025" y="1768686"/>
            <a:ext cx="4427141" cy="43842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66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4427141" cy="43842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3025" y="1768686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153025" y="4058811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266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3025" y="1768686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31" y="4058811"/>
            <a:ext cx="9072166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649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9072166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4031" y="4058811"/>
            <a:ext cx="9072166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822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3025" y="1768686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153025" y="4058811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04031" y="4058811"/>
            <a:ext cx="4427141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0408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8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2921000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71478" y="1768686"/>
            <a:ext cx="2921000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38925" y="1768686"/>
            <a:ext cx="2921000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638925" y="4058811"/>
            <a:ext cx="2921000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571478" y="4058811"/>
            <a:ext cx="2921000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504031" y="4058811"/>
            <a:ext cx="2921000" cy="20909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2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28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3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3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36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3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3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3040" y="405864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3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52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3040" y="17686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36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52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3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7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504000" y="688644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447360" y="6886440"/>
            <a:ext cx="3195360" cy="5209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7227720" y="688644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3ABC2B3E-EAFA-45C4-B927-E8963711984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‹Nº›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360341" y="6719182"/>
            <a:ext cx="6717109" cy="534138"/>
          </a:xfrm>
          <a:prstGeom prst="rect">
            <a:avLst/>
          </a:prstGeom>
          <a:solidFill>
            <a:schemeClr val="lt1">
              <a:alpha val="745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0" y="6719182"/>
            <a:ext cx="3357166" cy="534138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8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31" y="1768686"/>
            <a:ext cx="9072166" cy="43842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527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952387" lvl="1" indent="-357145">
              <a:spcBef>
                <a:spcPts val="12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086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428581" lvl="2" indent="-317462">
              <a:spcBef>
                <a:spcPts val="9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46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904774" lvl="3" indent="-238097">
              <a:spcBef>
                <a:spcPts val="6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380968" lvl="4" indent="-238097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857162" lvl="5" indent="-238097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333355" lvl="6" indent="-238097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35725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94" indent="-357145" algn="l" defTabSz="1007943" rtl="0" eaLnBrk="1" latinLnBrk="0" hangingPunct="1">
        <a:lnSpc>
          <a:spcPct val="90000"/>
        </a:lnSpc>
        <a:spcBef>
          <a:spcPts val="1562"/>
        </a:spcBef>
        <a:buClr>
          <a:srgbClr val="000000"/>
        </a:buClr>
        <a:buSzPct val="45000"/>
        <a:buFont typeface="Wingdings" charset="2"/>
        <a:buChar char="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7"/>
          <p:cNvPicPr/>
          <p:nvPr/>
        </p:nvPicPr>
        <p:blipFill>
          <a:blip r:embed="rId14"/>
          <a:stretch/>
        </p:blipFill>
        <p:spPr>
          <a:xfrm>
            <a:off x="477044" y="6869979"/>
            <a:ext cx="2067322" cy="502788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31" y="301593"/>
            <a:ext cx="9072166" cy="126193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8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31" y="1768686"/>
            <a:ext cx="9072166" cy="438421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527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952387" lvl="1" indent="-357145">
              <a:spcBef>
                <a:spcPts val="12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086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428581" lvl="2" indent="-317462">
              <a:spcBef>
                <a:spcPts val="93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46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904774" lvl="3" indent="-238097">
              <a:spcBef>
                <a:spcPts val="6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380968" lvl="4" indent="-238097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857162" lvl="5" indent="-238097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333355" lvl="6" indent="-238097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62438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194" indent="-357145" algn="l" defTabSz="1007943" rtl="0" eaLnBrk="1" latinLnBrk="0" hangingPunct="1">
        <a:lnSpc>
          <a:spcPct val="90000"/>
        </a:lnSpc>
        <a:spcBef>
          <a:spcPts val="1562"/>
        </a:spcBef>
        <a:buClr>
          <a:srgbClr val="000000"/>
        </a:buClr>
        <a:buSzPct val="45000"/>
        <a:buFont typeface="Wingdings" charset="2"/>
        <a:buChar char="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481948" y="2438694"/>
            <a:ext cx="6597354" cy="3302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defTabSz="1007943"/>
            <a:r>
              <a:rPr lang="es-ES" sz="3858" b="1" spc="-1" dirty="0" err="1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Analysis</a:t>
            </a:r>
            <a:r>
              <a:rPr lang="es-ES" sz="3858" b="1" spc="-1" dirty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858" b="1" spc="-1" dirty="0" err="1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of</a:t>
            </a:r>
            <a:r>
              <a:rPr lang="es-ES" sz="3858" b="1" spc="-1" dirty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858" b="1" spc="-1" dirty="0" err="1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stratospheric</a:t>
            </a:r>
            <a:r>
              <a:rPr lang="es-ES" sz="3858" b="1" spc="-1" dirty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858" b="1" spc="-1" dirty="0" err="1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variability</a:t>
            </a:r>
            <a:r>
              <a:rPr lang="es-ES" sz="3858" b="1" spc="-1" dirty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in </a:t>
            </a:r>
            <a:r>
              <a:rPr lang="es-ES" sz="3858" b="1" spc="-1" dirty="0" err="1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the</a:t>
            </a:r>
            <a:r>
              <a:rPr lang="es-ES" sz="3858" b="1" spc="-1" dirty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ENSO/PDO </a:t>
            </a:r>
            <a:r>
              <a:rPr lang="es-ES" sz="3858" b="1" spc="-1" dirty="0" err="1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sensitivity</a:t>
            </a:r>
            <a:r>
              <a:rPr lang="es-ES" sz="3858" b="1" spc="-1" dirty="0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858" b="1" spc="-1" dirty="0" err="1">
                <a:solidFill>
                  <a:srgbClr val="00489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experiments</a:t>
            </a:r>
            <a:endParaRPr lang="en-US" sz="385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583537" y="5026642"/>
            <a:ext cx="6495765" cy="1428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defTabSz="1007943"/>
            <a:r>
              <a:rPr lang="en-US" sz="352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Froila M. Palmeiro</a:t>
            </a:r>
          </a:p>
          <a:p>
            <a:pPr defTabSz="1007943"/>
            <a:endParaRPr lang="en-US" sz="3527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269979" y="6719181"/>
            <a:ext cx="2688149" cy="534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3583537" y="6971171"/>
            <a:ext cx="5890991" cy="534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100796" rIns="99208" bIns="100796" anchor="ctr"/>
          <a:lstStyle/>
          <a:p>
            <a:pPr defTabSz="1007943"/>
            <a:r>
              <a:rPr lang="en-US" sz="154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MEDSCOPE GA , Milan, 15-17 May 2019</a:t>
            </a:r>
            <a:endParaRPr lang="en-US" sz="154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https://www.medscope-project.eu/wp-content/uploads/2017/12/logo_medscope_600x312.png">
            <a:extLst>
              <a:ext uri="{FF2B5EF4-FFF2-40B4-BE49-F238E27FC236}">
                <a16:creationId xmlns:a16="http://schemas.microsoft.com/office/drawing/2014/main" id="{C10024DF-4DF2-447C-AA6F-90270C65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81" y="1724195"/>
            <a:ext cx="2087876" cy="109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Picture 54">
            <a:extLst>
              <a:ext uri="{FF2B5EF4-FFF2-40B4-BE49-F238E27FC236}">
                <a16:creationId xmlns:a16="http://schemas.microsoft.com/office/drawing/2014/main" id="{91C09E4E-2545-46D8-BC90-35E46A0D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65" y="1976267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>
            <a:extLst>
              <a:ext uri="{FF2B5EF4-FFF2-40B4-BE49-F238E27FC236}">
                <a16:creationId xmlns:a16="http://schemas.microsoft.com/office/drawing/2014/main" id="{EEF9DE1E-6116-4AA9-A065-404E0B7D0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31" y="609187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>
            <a:extLst>
              <a:ext uri="{FF2B5EF4-FFF2-40B4-BE49-F238E27FC236}">
                <a16:creationId xmlns:a16="http://schemas.microsoft.com/office/drawing/2014/main" id="{BDB663A6-5A40-4BA8-96FD-E64B0ABC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31" y="3339622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>
            <a:extLst>
              <a:ext uri="{FF2B5EF4-FFF2-40B4-BE49-F238E27FC236}">
                <a16:creationId xmlns:a16="http://schemas.microsoft.com/office/drawing/2014/main" id="{3AEEA5ED-713F-4638-9630-C89FC43F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31" y="4748432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>
            <a:extLst>
              <a:ext uri="{FF2B5EF4-FFF2-40B4-BE49-F238E27FC236}">
                <a16:creationId xmlns:a16="http://schemas.microsoft.com/office/drawing/2014/main" id="{E20EC913-C861-4099-9DFC-216D17E5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631" y="6118444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>
            <a:extLst>
              <a:ext uri="{FF2B5EF4-FFF2-40B4-BE49-F238E27FC236}">
                <a16:creationId xmlns:a16="http://schemas.microsoft.com/office/drawing/2014/main" id="{51D5C0A7-70F9-44C5-9291-F8E2F568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67" y="6085107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>
            <a:extLst>
              <a:ext uri="{FF2B5EF4-FFF2-40B4-BE49-F238E27FC236}">
                <a16:creationId xmlns:a16="http://schemas.microsoft.com/office/drawing/2014/main" id="{FB388885-A0EF-4BAF-97D5-DB0C558E6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09" y="4748431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>
            <a:extLst>
              <a:ext uri="{FF2B5EF4-FFF2-40B4-BE49-F238E27FC236}">
                <a16:creationId xmlns:a16="http://schemas.microsoft.com/office/drawing/2014/main" id="{834D1D3B-B4BD-4732-A6C7-A5F04A8A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76" y="3358883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>
            <a:extLst>
              <a:ext uri="{FF2B5EF4-FFF2-40B4-BE49-F238E27FC236}">
                <a16:creationId xmlns:a16="http://schemas.microsoft.com/office/drawing/2014/main" id="{7A25FFEA-4153-431C-95B2-824A84DF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43" y="1995528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>
            <a:extLst>
              <a:ext uri="{FF2B5EF4-FFF2-40B4-BE49-F238E27FC236}">
                <a16:creationId xmlns:a16="http://schemas.microsoft.com/office/drawing/2014/main" id="{FC1B4D6A-ECEA-42D4-82E7-5453E2CD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76" y="593313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>
            <a:extLst>
              <a:ext uri="{FF2B5EF4-FFF2-40B4-BE49-F238E27FC236}">
                <a16:creationId xmlns:a16="http://schemas.microsoft.com/office/drawing/2014/main" id="{90CB58B0-5DB2-4293-9D4C-B6E55B17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69" y="627853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>
            <a:extLst>
              <a:ext uri="{FF2B5EF4-FFF2-40B4-BE49-F238E27FC236}">
                <a16:creationId xmlns:a16="http://schemas.microsoft.com/office/drawing/2014/main" id="{EE0805D8-DAB5-4FE5-8757-AF28910B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54" y="1992177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>
            <a:extLst>
              <a:ext uri="{FF2B5EF4-FFF2-40B4-BE49-F238E27FC236}">
                <a16:creationId xmlns:a16="http://schemas.microsoft.com/office/drawing/2014/main" id="{CBEBA3BA-8704-476B-8068-90053EF2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69" y="3358883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>
            <a:extLst>
              <a:ext uri="{FF2B5EF4-FFF2-40B4-BE49-F238E27FC236}">
                <a16:creationId xmlns:a16="http://schemas.microsoft.com/office/drawing/2014/main" id="{383375CE-CB22-4983-B4A1-B303918C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99" y="4718898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>
            <a:extLst>
              <a:ext uri="{FF2B5EF4-FFF2-40B4-BE49-F238E27FC236}">
                <a16:creationId xmlns:a16="http://schemas.microsoft.com/office/drawing/2014/main" id="{41956018-5810-453C-9EB3-228FE74D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87" y="6118283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>
            <a:extLst>
              <a:ext uri="{FF2B5EF4-FFF2-40B4-BE49-F238E27FC236}">
                <a16:creationId xmlns:a16="http://schemas.microsoft.com/office/drawing/2014/main" id="{12F50280-C747-4E64-860C-44D10BBA0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23" y="6135907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>
            <a:extLst>
              <a:ext uri="{FF2B5EF4-FFF2-40B4-BE49-F238E27FC236}">
                <a16:creationId xmlns:a16="http://schemas.microsoft.com/office/drawing/2014/main" id="{9D437724-4544-41E1-890B-0A7A760E0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1" y="4744575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>
            <a:extLst>
              <a:ext uri="{FF2B5EF4-FFF2-40B4-BE49-F238E27FC236}">
                <a16:creationId xmlns:a16="http://schemas.microsoft.com/office/drawing/2014/main" id="{B62C181C-D4CF-45B0-AD42-7F9ABB7A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23" y="3358883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>
            <a:extLst>
              <a:ext uri="{FF2B5EF4-FFF2-40B4-BE49-F238E27FC236}">
                <a16:creationId xmlns:a16="http://schemas.microsoft.com/office/drawing/2014/main" id="{96440F8E-978B-42B6-8623-DB45DD2B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14" y="2007718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>
            <a:extLst>
              <a:ext uri="{FF2B5EF4-FFF2-40B4-BE49-F238E27FC236}">
                <a16:creationId xmlns:a16="http://schemas.microsoft.com/office/drawing/2014/main" id="{8D6441D9-761A-4B5F-9BE0-5F99A83A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42" y="627852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>
            <a:extLst>
              <a:ext uri="{FF2B5EF4-FFF2-40B4-BE49-F238E27FC236}">
                <a16:creationId xmlns:a16="http://schemas.microsoft.com/office/drawing/2014/main" id="{42F9ECA1-1A2C-4A98-BE04-6A9A9E12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54" y="609186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>
            <a:extLst>
              <a:ext uri="{FF2B5EF4-FFF2-40B4-BE49-F238E27FC236}">
                <a16:creationId xmlns:a16="http://schemas.microsoft.com/office/drawing/2014/main" id="{5CADB3A3-3780-4379-BDD1-F6105980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68" y="1971539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>
            <a:extLst>
              <a:ext uri="{FF2B5EF4-FFF2-40B4-BE49-F238E27FC236}">
                <a16:creationId xmlns:a16="http://schemas.microsoft.com/office/drawing/2014/main" id="{46B5F495-76C2-4BDC-B25A-EE94FFB3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92" y="3371721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>
            <a:extLst>
              <a:ext uri="{FF2B5EF4-FFF2-40B4-BE49-F238E27FC236}">
                <a16:creationId xmlns:a16="http://schemas.microsoft.com/office/drawing/2014/main" id="{BB9037CE-4A7C-4167-B82A-F7BF1650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43" y="4791142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>
            <a:extLst>
              <a:ext uri="{FF2B5EF4-FFF2-40B4-BE49-F238E27FC236}">
                <a16:creationId xmlns:a16="http://schemas.microsoft.com/office/drawing/2014/main" id="{2CCF1648-D987-4E65-8062-5362819B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92" y="6135907"/>
            <a:ext cx="1571229" cy="13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Shape 1">
            <a:extLst>
              <a:ext uri="{FF2B5EF4-FFF2-40B4-BE49-F238E27FC236}">
                <a16:creationId xmlns:a16="http://schemas.microsoft.com/office/drawing/2014/main" id="{46110148-43F3-41DB-A72D-9D77B6FBCD7D}"/>
              </a:ext>
            </a:extLst>
          </p:cNvPr>
          <p:cNvSpPr txBox="1"/>
          <p:nvPr/>
        </p:nvSpPr>
        <p:spPr>
          <a:xfrm>
            <a:off x="3554367" y="127322"/>
            <a:ext cx="1881360" cy="79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EN/PDO+</a:t>
            </a:r>
          </a:p>
        </p:txBody>
      </p:sp>
      <p:sp>
        <p:nvSpPr>
          <p:cNvPr id="57" name="TextShape 4">
            <a:extLst>
              <a:ext uri="{FF2B5EF4-FFF2-40B4-BE49-F238E27FC236}">
                <a16:creationId xmlns:a16="http://schemas.microsoft.com/office/drawing/2014/main" id="{C88E376B-4F6B-4B8F-B493-3105F6A50377}"/>
              </a:ext>
            </a:extLst>
          </p:cNvPr>
          <p:cNvSpPr txBox="1"/>
          <p:nvPr/>
        </p:nvSpPr>
        <p:spPr>
          <a:xfrm>
            <a:off x="5436087" y="154322"/>
            <a:ext cx="1758240" cy="9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EN/PDO-</a:t>
            </a:r>
          </a:p>
        </p:txBody>
      </p:sp>
      <p:sp>
        <p:nvSpPr>
          <p:cNvPr id="58" name="TextShape 5">
            <a:extLst>
              <a:ext uri="{FF2B5EF4-FFF2-40B4-BE49-F238E27FC236}">
                <a16:creationId xmlns:a16="http://schemas.microsoft.com/office/drawing/2014/main" id="{55B485A8-3AFA-44A1-8563-8F3DEC32CDE9}"/>
              </a:ext>
            </a:extLst>
          </p:cNvPr>
          <p:cNvSpPr txBox="1"/>
          <p:nvPr/>
        </p:nvSpPr>
        <p:spPr>
          <a:xfrm>
            <a:off x="7247247" y="154322"/>
            <a:ext cx="132048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PDO+</a:t>
            </a:r>
          </a:p>
        </p:txBody>
      </p:sp>
      <p:sp>
        <p:nvSpPr>
          <p:cNvPr id="59" name="TextShape 6">
            <a:extLst>
              <a:ext uri="{FF2B5EF4-FFF2-40B4-BE49-F238E27FC236}">
                <a16:creationId xmlns:a16="http://schemas.microsoft.com/office/drawing/2014/main" id="{2397D262-301D-4557-9165-17C39ED583FD}"/>
              </a:ext>
            </a:extLst>
          </p:cNvPr>
          <p:cNvSpPr txBox="1"/>
          <p:nvPr/>
        </p:nvSpPr>
        <p:spPr>
          <a:xfrm>
            <a:off x="8527740" y="176332"/>
            <a:ext cx="132012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PDO-</a:t>
            </a:r>
          </a:p>
        </p:txBody>
      </p:sp>
      <p:sp>
        <p:nvSpPr>
          <p:cNvPr id="60" name="TextShape 7">
            <a:extLst>
              <a:ext uri="{FF2B5EF4-FFF2-40B4-BE49-F238E27FC236}">
                <a16:creationId xmlns:a16="http://schemas.microsoft.com/office/drawing/2014/main" id="{2526844C-8490-47BC-A525-D8D67FC85AE0}"/>
              </a:ext>
            </a:extLst>
          </p:cNvPr>
          <p:cNvSpPr txBox="1"/>
          <p:nvPr/>
        </p:nvSpPr>
        <p:spPr>
          <a:xfrm>
            <a:off x="2337567" y="154322"/>
            <a:ext cx="1320840" cy="45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B552960-F4A8-4C66-8383-5CF0633639AD}"/>
              </a:ext>
            </a:extLst>
          </p:cNvPr>
          <p:cNvSpPr txBox="1"/>
          <p:nvPr/>
        </p:nvSpPr>
        <p:spPr>
          <a:xfrm rot="16200000">
            <a:off x="-1554333" y="2545338"/>
            <a:ext cx="5250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CNRM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60F6CB9-6040-4BE8-95BE-A5CB344098E1}"/>
              </a:ext>
            </a:extLst>
          </p:cNvPr>
          <p:cNvSpPr txBox="1"/>
          <p:nvPr/>
        </p:nvSpPr>
        <p:spPr>
          <a:xfrm>
            <a:off x="232765" y="6610073"/>
            <a:ext cx="144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Contours</a:t>
            </a:r>
            <a:r>
              <a:rPr lang="es-ES" dirty="0"/>
              <a:t> </a:t>
            </a:r>
            <a:r>
              <a:rPr lang="es-ES" dirty="0" err="1"/>
              <a:t>every</a:t>
            </a:r>
            <a:r>
              <a:rPr lang="es-ES" dirty="0"/>
              <a:t> 5m/s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1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08730" y="133983"/>
            <a:ext cx="9070023" cy="92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algn="ctr" defTabSz="1007943"/>
            <a:r>
              <a:rPr lang="en-U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Monthly influence on the Vortex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3F538D-A4B9-48C1-B3A2-516049CF4ABF}"/>
              </a:ext>
            </a:extLst>
          </p:cNvPr>
          <p:cNvSpPr txBox="1"/>
          <p:nvPr/>
        </p:nvSpPr>
        <p:spPr>
          <a:xfrm>
            <a:off x="1097280" y="1126156"/>
            <a:ext cx="8181473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zonally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symmetric</a:t>
            </a:r>
          </a:p>
          <a:p>
            <a:endParaRPr lang="es-E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/Late Winter, DJF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averages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recommended</a:t>
            </a:r>
          </a:p>
          <a:p>
            <a:pPr marL="285750" indent="-285750">
              <a:buFontTx/>
              <a:buChar char="-"/>
            </a:pPr>
            <a:endParaRPr lang="es-E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Model-dependent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responses,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stronger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in CNRM,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feaures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Tx/>
              <a:buChar char="-"/>
            </a:pP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Weaker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5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stronger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) polar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vortex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25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2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) Winter</a:t>
            </a:r>
          </a:p>
          <a:p>
            <a:pPr lvl="1"/>
            <a:endParaRPr lang="es-E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QUESTIONS: </a:t>
            </a:r>
          </a:p>
          <a:p>
            <a:pPr lvl="1"/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seasonal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evolution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Z?,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barotropic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response?</a:t>
            </a:r>
          </a:p>
          <a:p>
            <a:pPr lvl="1"/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QBO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influencing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/>
            <a:endParaRPr lang="es-E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s-E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1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BA71D30A-77B7-4977-9280-F34E2C9A01D5}"/>
              </a:ext>
            </a:extLst>
          </p:cNvPr>
          <p:cNvSpPr/>
          <p:nvPr/>
        </p:nvSpPr>
        <p:spPr>
          <a:xfrm>
            <a:off x="505300" y="-67244"/>
            <a:ext cx="9070023" cy="92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algn="ctr" defTabSz="1007943"/>
            <a:r>
              <a:rPr lang="es-E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</a:t>
            </a:r>
            <a:r>
              <a:rPr lang="en-US" sz="3858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tratosphere</a:t>
            </a:r>
            <a:r>
              <a:rPr lang="en-U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-Troposphere coupling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DAF7820-620A-4E75-9C75-27EDAEEF9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09" y="4709142"/>
            <a:ext cx="3037079" cy="15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BE2F915-9511-46B8-AA19-9C22CF5A1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10" y="1232889"/>
            <a:ext cx="3037079" cy="15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9AB20C3-8273-490D-875F-D36D6E25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10" y="2948294"/>
            <a:ext cx="3037079" cy="15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AE2B47E-9F51-43F5-9101-AE4D4EF1E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89" y="1230403"/>
            <a:ext cx="3037079" cy="15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27D10BB-FF2F-4CD3-961F-18099B18A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23" y="2943322"/>
            <a:ext cx="3037079" cy="15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A1B637-A0B9-424D-8D98-F826BD902A93}"/>
              </a:ext>
            </a:extLst>
          </p:cNvPr>
          <p:cNvSpPr txBox="1"/>
          <p:nvPr/>
        </p:nvSpPr>
        <p:spPr>
          <a:xfrm>
            <a:off x="5117429" y="4878661"/>
            <a:ext cx="43093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SSWs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PDO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winters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show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stronger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S-T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coupling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seasonal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forecast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25DBB1-ADA7-4B22-A9EE-FA9B31E2652E}"/>
              </a:ext>
            </a:extLst>
          </p:cNvPr>
          <p:cNvSpPr txBox="1"/>
          <p:nvPr/>
        </p:nvSpPr>
        <p:spPr>
          <a:xfrm>
            <a:off x="2982790" y="686169"/>
            <a:ext cx="462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SSW composites </a:t>
            </a:r>
            <a:r>
              <a:rPr lang="es-ES" dirty="0" err="1"/>
              <a:t>using</a:t>
            </a:r>
            <a:r>
              <a:rPr lang="es-ES" dirty="0"/>
              <a:t> ~NAM </a:t>
            </a:r>
            <a:r>
              <a:rPr lang="es-ES" dirty="0" err="1"/>
              <a:t>index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A0CEC7-A553-426A-89D7-BF9AA76B136A}"/>
              </a:ext>
            </a:extLst>
          </p:cNvPr>
          <p:cNvSpPr txBox="1"/>
          <p:nvPr/>
        </p:nvSpPr>
        <p:spPr>
          <a:xfrm>
            <a:off x="7841229" y="7028761"/>
            <a:ext cx="283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Contours</a:t>
            </a:r>
            <a:r>
              <a:rPr lang="es-ES" dirty="0"/>
              <a:t> </a:t>
            </a:r>
            <a:r>
              <a:rPr lang="es-ES" dirty="0" err="1"/>
              <a:t>every</a:t>
            </a:r>
            <a:r>
              <a:rPr lang="es-ES" dirty="0"/>
              <a:t> 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1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BA71D30A-77B7-4977-9280-F34E2C9A01D5}"/>
              </a:ext>
            </a:extLst>
          </p:cNvPr>
          <p:cNvSpPr/>
          <p:nvPr/>
        </p:nvSpPr>
        <p:spPr>
          <a:xfrm>
            <a:off x="505300" y="-67244"/>
            <a:ext cx="9070023" cy="92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algn="ctr" defTabSz="1007943"/>
            <a:r>
              <a:rPr lang="es-E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</a:t>
            </a:r>
            <a:r>
              <a:rPr lang="en-US" sz="3858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tratosphere</a:t>
            </a:r>
            <a:r>
              <a:rPr lang="en-U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-Troposphere coupling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DAF7820-620A-4E75-9C75-27EDAEEF9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91" y="4301517"/>
            <a:ext cx="3037079" cy="15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BE2F915-9511-46B8-AA19-9C22CF5A1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92" y="825264"/>
            <a:ext cx="3037079" cy="15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9AB20C3-8273-490D-875F-D36D6E25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92" y="2540669"/>
            <a:ext cx="3037079" cy="15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AE2B47E-9F51-43F5-9101-AE4D4EF1E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71" y="822778"/>
            <a:ext cx="3037079" cy="15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27D10BB-FF2F-4CD3-961F-18099B18A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05" y="2535697"/>
            <a:ext cx="3037079" cy="15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A1B637-A0B9-424D-8D98-F826BD902A93}"/>
              </a:ext>
            </a:extLst>
          </p:cNvPr>
          <p:cNvSpPr txBox="1"/>
          <p:nvPr/>
        </p:nvSpPr>
        <p:spPr>
          <a:xfrm>
            <a:off x="5040311" y="4471036"/>
            <a:ext cx="43093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SSWs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PDO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winters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show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stronger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S-T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coupling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seasonal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forecast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7542D3-DB2D-445F-960E-90723118741C}"/>
              </a:ext>
            </a:extLst>
          </p:cNvPr>
          <p:cNvSpPr txBox="1"/>
          <p:nvPr/>
        </p:nvSpPr>
        <p:spPr>
          <a:xfrm>
            <a:off x="2060154" y="5964605"/>
            <a:ext cx="7205032" cy="124649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s-ES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SSWs</a:t>
            </a:r>
            <a:r>
              <a:rPr lang="es-ES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es-ES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predictable</a:t>
            </a:r>
            <a:r>
              <a:rPr lang="es-ES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s-ES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EN/PDO?</a:t>
            </a:r>
          </a:p>
          <a:p>
            <a:pPr marL="342900" indent="-342900">
              <a:buFontTx/>
              <a:buChar char="-"/>
            </a:pPr>
            <a:r>
              <a:rPr lang="es-ES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s-ES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s-ES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s-ES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more/les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impact on the troposphere</a:t>
            </a:r>
          </a:p>
          <a:p>
            <a:pPr marL="342900" indent="-342900">
              <a:buFontTx/>
              <a:buChar char="-"/>
            </a:pP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this depend on the date thy occur?</a:t>
            </a:r>
          </a:p>
        </p:txBody>
      </p:sp>
    </p:spTree>
    <p:extLst>
      <p:ext uri="{BB962C8B-B14F-4D97-AF65-F5344CB8AC3E}">
        <p14:creationId xmlns:p14="http://schemas.microsoft.com/office/powerpoint/2010/main" val="153654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05300" y="0"/>
            <a:ext cx="9070023" cy="92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algn="ctr" defTabSz="1007943"/>
            <a:r>
              <a:rPr lang="es-ES" sz="3858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Stratospheric</a:t>
            </a:r>
            <a:r>
              <a:rPr lang="es-E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Polar </a:t>
            </a:r>
            <a:r>
              <a:rPr lang="es-ES" sz="3858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Vortex</a:t>
            </a:r>
            <a:r>
              <a:rPr lang="es-E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858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strength</a:t>
            </a:r>
            <a:r>
              <a:rPr lang="es-E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endParaRPr lang="en-US" sz="3858" b="1" spc="-1" dirty="0">
              <a:solidFill>
                <a:srgbClr val="124484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AE78BA-194C-4B0F-A5CE-AD140FC3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23" y="1521551"/>
            <a:ext cx="6682467" cy="41047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ACA952A-D229-45D5-9139-1E0424CB0EDF}"/>
              </a:ext>
            </a:extLst>
          </p:cNvPr>
          <p:cNvSpPr txBox="1"/>
          <p:nvPr/>
        </p:nvSpPr>
        <p:spPr>
          <a:xfrm>
            <a:off x="1710047" y="1626920"/>
            <a:ext cx="17812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ERAI</a:t>
            </a:r>
          </a:p>
          <a:p>
            <a:r>
              <a:rPr lang="es-ES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EC-EARTH</a:t>
            </a:r>
          </a:p>
          <a:p>
            <a:r>
              <a:rPr lang="es-ES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CNRM</a:t>
            </a:r>
            <a:endParaRPr lang="en-US" sz="2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C27DAC-2A52-4CE9-B5B5-419E338B4450}"/>
              </a:ext>
            </a:extLst>
          </p:cNvPr>
          <p:cNvSpPr txBox="1"/>
          <p:nvPr/>
        </p:nvSpPr>
        <p:spPr>
          <a:xfrm>
            <a:off x="3795238" y="915537"/>
            <a:ext cx="53913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U10 @ 65 </a:t>
            </a:r>
            <a:r>
              <a:rPr lang="es-ES" sz="2600" dirty="0" err="1">
                <a:latin typeface="+mj-lt"/>
                <a:cs typeface="Calibri" panose="020F0502020204030204" pitchFamily="34" charset="0"/>
              </a:rPr>
              <a:t>º</a:t>
            </a:r>
            <a:r>
              <a:rPr lang="es-E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6FADEA-2AA7-48D9-ABCA-36B9AA9B12FE}"/>
              </a:ext>
            </a:extLst>
          </p:cNvPr>
          <p:cNvSpPr txBox="1"/>
          <p:nvPr/>
        </p:nvSpPr>
        <p:spPr>
          <a:xfrm>
            <a:off x="1496291" y="5830784"/>
            <a:ext cx="74458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-&gt; CNRM shows a positive </a:t>
            </a:r>
            <a:r>
              <a:rPr lang="es-E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vortex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strength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 in late Winter </a:t>
            </a:r>
            <a:r>
              <a:rPr lang="es-E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 ERA-</a:t>
            </a:r>
            <a:r>
              <a:rPr lang="es-E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Interim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5423D16-7C50-42AA-A00F-1A3B5F15370E}"/>
              </a:ext>
            </a:extLst>
          </p:cNvPr>
          <p:cNvSpPr/>
          <p:nvPr/>
        </p:nvSpPr>
        <p:spPr>
          <a:xfrm>
            <a:off x="8134597" y="4698247"/>
            <a:ext cx="1851025" cy="711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CONTROL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8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6B98277B-8E4E-4EA9-B9C0-96D98E31556E}"/>
              </a:ext>
            </a:extLst>
          </p:cNvPr>
          <p:cNvSpPr/>
          <p:nvPr/>
        </p:nvSpPr>
        <p:spPr>
          <a:xfrm>
            <a:off x="505300" y="105878"/>
            <a:ext cx="9070023" cy="92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algn="ctr" defTabSz="1007943"/>
            <a:r>
              <a:rPr lang="es-ES" sz="3858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Sudden</a:t>
            </a:r>
            <a:r>
              <a:rPr lang="es-E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858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Stratospheric</a:t>
            </a:r>
            <a:r>
              <a:rPr lang="es-E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858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Warmings</a:t>
            </a:r>
            <a:r>
              <a:rPr lang="es-E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in Control </a:t>
            </a:r>
            <a:endParaRPr lang="en-US" sz="3858" b="1" spc="-1" dirty="0">
              <a:solidFill>
                <a:srgbClr val="124484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9" name="Imagen 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2DE1B739-7323-4DAF-B83E-A198E393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73" y="1405289"/>
            <a:ext cx="6213707" cy="412923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2E639C9-14F7-48E1-A195-0082AC1633E0}"/>
              </a:ext>
            </a:extLst>
          </p:cNvPr>
          <p:cNvSpPr txBox="1"/>
          <p:nvPr/>
        </p:nvSpPr>
        <p:spPr>
          <a:xfrm>
            <a:off x="1619480" y="5761822"/>
            <a:ext cx="66762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-&gt; CNRM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shifted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late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winter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2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6B98277B-8E4E-4EA9-B9C0-96D98E31556E}"/>
              </a:ext>
            </a:extLst>
          </p:cNvPr>
          <p:cNvSpPr/>
          <p:nvPr/>
        </p:nvSpPr>
        <p:spPr>
          <a:xfrm>
            <a:off x="505300" y="105878"/>
            <a:ext cx="9070023" cy="92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algn="ctr" defTabSz="1007943"/>
            <a:r>
              <a:rPr lang="es-ES" sz="3858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Sudden</a:t>
            </a:r>
            <a:r>
              <a:rPr lang="es-E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858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Stratospheric</a:t>
            </a:r>
            <a:r>
              <a:rPr lang="es-E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858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Warmings</a:t>
            </a:r>
            <a:r>
              <a:rPr lang="es-E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in Control </a:t>
            </a:r>
            <a:endParaRPr lang="en-US" sz="3858" b="1" spc="-1" dirty="0">
              <a:solidFill>
                <a:srgbClr val="124484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9" name="Imagen 8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2DE1B739-7323-4DAF-B83E-A198E393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4" y="2285030"/>
            <a:ext cx="4796347" cy="3187349"/>
          </a:xfrm>
          <a:prstGeom prst="rect">
            <a:avLst/>
          </a:prstGeom>
        </p:spPr>
      </p:pic>
      <p:pic>
        <p:nvPicPr>
          <p:cNvPr id="11" name="Imagen 10" descr="Imagen que contiene mapa, texto&#10;&#10;Descripción generada automáticamente">
            <a:extLst>
              <a:ext uri="{FF2B5EF4-FFF2-40B4-BE49-F238E27FC236}">
                <a16:creationId xmlns:a16="http://schemas.microsoft.com/office/drawing/2014/main" id="{4EF98A7A-A2B7-4FD2-908B-C2CF35DC7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2285030"/>
            <a:ext cx="4858035" cy="31873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F28E3B-3E34-45F7-9521-A92352326CF9}"/>
              </a:ext>
            </a:extLst>
          </p:cNvPr>
          <p:cNvSpPr txBox="1"/>
          <p:nvPr/>
        </p:nvSpPr>
        <p:spPr>
          <a:xfrm>
            <a:off x="5750658" y="1460915"/>
            <a:ext cx="3922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Eddy </a:t>
            </a:r>
            <a:r>
              <a:rPr lang="es-E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Heat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 Flux </a:t>
            </a:r>
            <a:r>
              <a:rPr lang="es-E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climatology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@[45-75]</a:t>
            </a:r>
            <a:r>
              <a:rPr lang="es-ES" sz="2600" dirty="0" err="1">
                <a:latin typeface="+mj-lt"/>
                <a:cs typeface="Calibri" panose="020F0502020204030204" pitchFamily="34" charset="0"/>
              </a:rPr>
              <a:t>º</a:t>
            </a:r>
            <a:r>
              <a:rPr lang="es-E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 and 100hPa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F46657-28E6-4E88-B003-A6FCF408E27B}"/>
              </a:ext>
            </a:extLst>
          </p:cNvPr>
          <p:cNvSpPr txBox="1"/>
          <p:nvPr/>
        </p:nvSpPr>
        <p:spPr>
          <a:xfrm>
            <a:off x="1058779" y="5775158"/>
            <a:ext cx="7921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climatologies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eddy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heat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flux can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SSW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seasonal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84460A-AE8A-4189-92FC-2D5344DC2ACE}"/>
              </a:ext>
            </a:extLst>
          </p:cNvPr>
          <p:cNvSpPr txBox="1"/>
          <p:nvPr/>
        </p:nvSpPr>
        <p:spPr>
          <a:xfrm>
            <a:off x="1602969" y="1660969"/>
            <a:ext cx="39227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>
                <a:latin typeface="Calibri" panose="020F0502020204030204" pitchFamily="34" charset="0"/>
                <a:cs typeface="Calibri" panose="020F0502020204030204" pitchFamily="34" charset="0"/>
              </a:rPr>
              <a:t>SSW </a:t>
            </a:r>
            <a:r>
              <a:rPr lang="es-E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occurrence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4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18C5217B-708F-43EB-A469-0E442C2DE246}"/>
              </a:ext>
            </a:extLst>
          </p:cNvPr>
          <p:cNvSpPr/>
          <p:nvPr/>
        </p:nvSpPr>
        <p:spPr>
          <a:xfrm>
            <a:off x="191374" y="269507"/>
            <a:ext cx="9697479" cy="92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algn="ctr" defTabSz="1007943"/>
            <a:r>
              <a:rPr lang="es-ES" sz="3500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Impact</a:t>
            </a:r>
            <a:r>
              <a:rPr lang="es-E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500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on</a:t>
            </a:r>
            <a:r>
              <a:rPr lang="es-E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500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Sudden</a:t>
            </a:r>
            <a:r>
              <a:rPr lang="es-E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500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Stratospheric</a:t>
            </a:r>
            <a:r>
              <a:rPr lang="es-E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500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Warmings</a:t>
            </a:r>
            <a:r>
              <a:rPr lang="es-E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(</a:t>
            </a:r>
            <a:r>
              <a:rPr lang="es-ES" sz="3500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SSWs</a:t>
            </a:r>
            <a:r>
              <a:rPr lang="es-E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)</a:t>
            </a:r>
            <a:endParaRPr lang="en-US" sz="3500" b="1" spc="-1" dirty="0">
              <a:solidFill>
                <a:srgbClr val="124484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pic>
        <p:nvPicPr>
          <p:cNvPr id="6" name="Imagen 5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003DE514-6811-434A-AAC8-C9BF2D6EB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98" y="1511934"/>
            <a:ext cx="6683705" cy="44268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B32CCF-F166-4D54-9857-39AD3E0057C0}"/>
              </a:ext>
            </a:extLst>
          </p:cNvPr>
          <p:cNvSpPr txBox="1"/>
          <p:nvPr/>
        </p:nvSpPr>
        <p:spPr>
          <a:xfrm>
            <a:off x="1246598" y="5569824"/>
            <a:ext cx="87251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show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SSWs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PDO,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non-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linearly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in EN/PDO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s-ES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Much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larger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response in CNRM!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7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04503" y="3408225"/>
            <a:ext cx="9070023" cy="92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algn="ctr" defTabSz="1007943"/>
            <a:r>
              <a:rPr lang="es-ES" sz="3500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</a:t>
            </a:r>
            <a:r>
              <a:rPr lang="en-US" sz="3500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ddy</a:t>
            </a:r>
            <a:r>
              <a:rPr lang="en-US" sz="3500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heat flux differences EXP-CTRL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7BEB27-DE5A-4F43-B218-147C4B49E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922" y="4148956"/>
            <a:ext cx="4003310" cy="26265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57D902-E045-4FFF-8E6E-7AB2B5AE9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4" y="4147136"/>
            <a:ext cx="4003512" cy="26283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CC2B95-060D-4472-8A38-0D3693897B1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546874" y="1149914"/>
            <a:ext cx="4003310" cy="2343533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B60795F-DE85-4988-B9DB-186626A9B61F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4977922" y="1149914"/>
            <a:ext cx="4003310" cy="2343533"/>
          </a:xfrm>
          <a:prstGeom prst="rect">
            <a:avLst/>
          </a:prstGeom>
          <a:ln>
            <a:noFill/>
          </a:ln>
        </p:spPr>
      </p:pic>
      <p:sp>
        <p:nvSpPr>
          <p:cNvPr id="12" name="TextShape 1">
            <a:extLst>
              <a:ext uri="{FF2B5EF4-FFF2-40B4-BE49-F238E27FC236}">
                <a16:creationId xmlns:a16="http://schemas.microsoft.com/office/drawing/2014/main" id="{E64F2DAD-6477-4CD5-9FE5-64CEDD3EEF04}"/>
              </a:ext>
            </a:extLst>
          </p:cNvPr>
          <p:cNvSpPr txBox="1"/>
          <p:nvPr/>
        </p:nvSpPr>
        <p:spPr>
          <a:xfrm>
            <a:off x="2214672" y="784154"/>
            <a:ext cx="201168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CNRM</a:t>
            </a:r>
          </a:p>
        </p:txBody>
      </p:sp>
      <p:sp>
        <p:nvSpPr>
          <p:cNvPr id="13" name="TextShape 2">
            <a:extLst>
              <a:ext uri="{FF2B5EF4-FFF2-40B4-BE49-F238E27FC236}">
                <a16:creationId xmlns:a16="http://schemas.microsoft.com/office/drawing/2014/main" id="{6D795705-B0F0-4FBE-96D7-8BD3FC2F11D1}"/>
              </a:ext>
            </a:extLst>
          </p:cNvPr>
          <p:cNvSpPr txBox="1"/>
          <p:nvPr/>
        </p:nvSpPr>
        <p:spPr>
          <a:xfrm>
            <a:off x="6969552" y="806474"/>
            <a:ext cx="201168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EC-EARTH</a:t>
            </a: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E64C9336-3B7A-4E9D-9A68-21627E33C18F}"/>
              </a:ext>
            </a:extLst>
          </p:cNvPr>
          <p:cNvSpPr/>
          <p:nvPr/>
        </p:nvSpPr>
        <p:spPr>
          <a:xfrm>
            <a:off x="304503" y="17401"/>
            <a:ext cx="9070023" cy="92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algn="ctr" defTabSz="1007943"/>
            <a:r>
              <a:rPr lang="es-ES" sz="3500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SSW </a:t>
            </a:r>
            <a:r>
              <a:rPr lang="es-ES" sz="3500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seasonal</a:t>
            </a:r>
            <a:r>
              <a:rPr lang="es-ES" sz="3500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500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distribution</a:t>
            </a:r>
            <a:endParaRPr lang="en-US" sz="3500" spc="-1" dirty="0">
              <a:solidFill>
                <a:srgbClr val="124484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5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18C5217B-708F-43EB-A469-0E442C2DE246}"/>
              </a:ext>
            </a:extLst>
          </p:cNvPr>
          <p:cNvSpPr/>
          <p:nvPr/>
        </p:nvSpPr>
        <p:spPr>
          <a:xfrm>
            <a:off x="191374" y="269507"/>
            <a:ext cx="9697479" cy="92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algn="ctr" defTabSz="1007943"/>
            <a:r>
              <a:rPr lang="es-ES" sz="3500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Impact</a:t>
            </a:r>
            <a:r>
              <a:rPr lang="es-E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500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on</a:t>
            </a:r>
            <a:r>
              <a:rPr lang="es-E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SSW date </a:t>
            </a:r>
            <a:r>
              <a:rPr lang="es-ES" sz="3500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of</a:t>
            </a:r>
            <a:r>
              <a:rPr lang="es-E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</a:t>
            </a:r>
            <a:r>
              <a:rPr lang="es-ES" sz="3500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occurrence</a:t>
            </a:r>
            <a:endParaRPr lang="en-US" sz="3500" b="1" spc="-1" dirty="0">
              <a:solidFill>
                <a:srgbClr val="124484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B32CCF-F166-4D54-9857-39AD3E0057C0}"/>
              </a:ext>
            </a:extLst>
          </p:cNvPr>
          <p:cNvSpPr txBox="1"/>
          <p:nvPr/>
        </p:nvSpPr>
        <p:spPr>
          <a:xfrm>
            <a:off x="996341" y="5738302"/>
            <a:ext cx="872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-&gt; In general,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PDO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tends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advance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SSW </a:t>
            </a:r>
            <a:r>
              <a:rPr 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occurrence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493901-70FC-4163-8C45-E05027F4449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21470" y="1618746"/>
            <a:ext cx="6612555" cy="40425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4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08730" y="1202619"/>
            <a:ext cx="9070023" cy="92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algn="ctr" defTabSz="1007943"/>
            <a:r>
              <a:rPr lang="en-US" sz="3858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Monthly influence on the Vortex</a:t>
            </a: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5D686C35-D364-4E8B-A0D9-903F04FE39C2}"/>
              </a:ext>
            </a:extLst>
          </p:cNvPr>
          <p:cNvSpPr/>
          <p:nvPr/>
        </p:nvSpPr>
        <p:spPr>
          <a:xfrm>
            <a:off x="326537" y="2758230"/>
            <a:ext cx="9070023" cy="922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208" tIns="49604" rIns="99208" bIns="49604" anchor="ctr"/>
          <a:lstStyle/>
          <a:p>
            <a:pPr algn="ctr" defTabSz="1007943"/>
            <a:r>
              <a:rPr lang="es-ES" sz="3500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Zonal </a:t>
            </a:r>
            <a:r>
              <a:rPr lang="es-ES" sz="3500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wind</a:t>
            </a:r>
            <a:r>
              <a:rPr lang="es-ES" sz="3500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at 10 hPa, </a:t>
            </a:r>
            <a:r>
              <a:rPr lang="en-US" sz="3500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differences EXP-CTRL</a:t>
            </a:r>
          </a:p>
        </p:txBody>
      </p:sp>
    </p:spTree>
    <p:extLst>
      <p:ext uri="{BB962C8B-B14F-4D97-AF65-F5344CB8AC3E}">
        <p14:creationId xmlns:p14="http://schemas.microsoft.com/office/powerpoint/2010/main" val="43987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2650680" y="-27000"/>
            <a:ext cx="1881360" cy="79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EN/PDO+</a:t>
            </a:r>
          </a:p>
        </p:txBody>
      </p:sp>
      <p:sp>
        <p:nvSpPr>
          <p:cNvPr id="123" name="TextShape 2"/>
          <p:cNvSpPr txBox="1"/>
          <p:nvPr/>
        </p:nvSpPr>
        <p:spPr>
          <a:xfrm>
            <a:off x="7200360" y="-1823760"/>
            <a:ext cx="3240360" cy="80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Shading: 90% significance</a:t>
            </a:r>
          </a:p>
        </p:txBody>
      </p:sp>
      <p:sp>
        <p:nvSpPr>
          <p:cNvPr id="124" name="TextShape 3"/>
          <p:cNvSpPr txBox="1"/>
          <p:nvPr/>
        </p:nvSpPr>
        <p:spPr>
          <a:xfrm>
            <a:off x="-72000" y="-1911960"/>
            <a:ext cx="5904360" cy="1144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 minus CTRL U@10hPa</a:t>
            </a:r>
          </a:p>
        </p:txBody>
      </p:sp>
      <p:sp>
        <p:nvSpPr>
          <p:cNvPr id="125" name="TextShape 4"/>
          <p:cNvSpPr txBox="1"/>
          <p:nvPr/>
        </p:nvSpPr>
        <p:spPr>
          <a:xfrm>
            <a:off x="4532400" y="0"/>
            <a:ext cx="1758240" cy="9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EN/PDO-</a:t>
            </a:r>
          </a:p>
        </p:txBody>
      </p:sp>
      <p:sp>
        <p:nvSpPr>
          <p:cNvPr id="126" name="TextShape 5"/>
          <p:cNvSpPr txBox="1"/>
          <p:nvPr/>
        </p:nvSpPr>
        <p:spPr>
          <a:xfrm>
            <a:off x="6343560" y="0"/>
            <a:ext cx="132048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PDO+</a:t>
            </a:r>
          </a:p>
        </p:txBody>
      </p:sp>
      <p:sp>
        <p:nvSpPr>
          <p:cNvPr id="127" name="TextShape 6"/>
          <p:cNvSpPr txBox="1"/>
          <p:nvPr/>
        </p:nvSpPr>
        <p:spPr>
          <a:xfrm>
            <a:off x="8186400" y="0"/>
            <a:ext cx="1320120" cy="77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PDO-</a:t>
            </a:r>
          </a:p>
        </p:txBody>
      </p:sp>
      <p:pic>
        <p:nvPicPr>
          <p:cNvPr id="128" name="Imagen 127"/>
          <p:cNvPicPr/>
          <p:nvPr/>
        </p:nvPicPr>
        <p:blipFill>
          <a:blip r:embed="rId2"/>
          <a:stretch/>
        </p:blipFill>
        <p:spPr>
          <a:xfrm>
            <a:off x="7977960" y="4633920"/>
            <a:ext cx="1670400" cy="1415160"/>
          </a:xfrm>
          <a:prstGeom prst="rect">
            <a:avLst/>
          </a:prstGeom>
          <a:ln>
            <a:noFill/>
          </a:ln>
        </p:spPr>
      </p:pic>
      <p:pic>
        <p:nvPicPr>
          <p:cNvPr id="129" name="Imagen 128"/>
          <p:cNvPicPr/>
          <p:nvPr/>
        </p:nvPicPr>
        <p:blipFill>
          <a:blip r:embed="rId3"/>
          <a:stretch/>
        </p:blipFill>
        <p:spPr>
          <a:xfrm>
            <a:off x="7977600" y="1798200"/>
            <a:ext cx="1669680" cy="1415520"/>
          </a:xfrm>
          <a:prstGeom prst="rect">
            <a:avLst/>
          </a:prstGeom>
          <a:ln>
            <a:noFill/>
          </a:ln>
        </p:spPr>
      </p:pic>
      <p:pic>
        <p:nvPicPr>
          <p:cNvPr id="130" name="Imagen 129"/>
          <p:cNvPicPr/>
          <p:nvPr/>
        </p:nvPicPr>
        <p:blipFill>
          <a:blip r:embed="rId4"/>
          <a:stretch/>
        </p:blipFill>
        <p:spPr>
          <a:xfrm>
            <a:off x="7977600" y="3192120"/>
            <a:ext cx="1670400" cy="1414080"/>
          </a:xfrm>
          <a:prstGeom prst="rect">
            <a:avLst/>
          </a:prstGeom>
          <a:ln>
            <a:noFill/>
          </a:ln>
        </p:spPr>
      </p:pic>
      <p:pic>
        <p:nvPicPr>
          <p:cNvPr id="131" name="Imagen 130"/>
          <p:cNvPicPr/>
          <p:nvPr/>
        </p:nvPicPr>
        <p:blipFill>
          <a:blip r:embed="rId5"/>
          <a:stretch/>
        </p:blipFill>
        <p:spPr>
          <a:xfrm>
            <a:off x="7977600" y="6013800"/>
            <a:ext cx="1670400" cy="1414440"/>
          </a:xfrm>
          <a:prstGeom prst="rect">
            <a:avLst/>
          </a:prstGeom>
          <a:ln>
            <a:noFill/>
          </a:ln>
        </p:spPr>
      </p:pic>
      <p:pic>
        <p:nvPicPr>
          <p:cNvPr id="132" name="Imagen 131"/>
          <p:cNvPicPr/>
          <p:nvPr/>
        </p:nvPicPr>
        <p:blipFill>
          <a:blip r:embed="rId6"/>
          <a:stretch/>
        </p:blipFill>
        <p:spPr>
          <a:xfrm>
            <a:off x="7936200" y="383760"/>
            <a:ext cx="1669320" cy="1414440"/>
          </a:xfrm>
          <a:prstGeom prst="rect">
            <a:avLst/>
          </a:prstGeom>
          <a:ln>
            <a:noFill/>
          </a:ln>
        </p:spPr>
      </p:pic>
      <p:pic>
        <p:nvPicPr>
          <p:cNvPr id="133" name="Imagen 132"/>
          <p:cNvPicPr/>
          <p:nvPr/>
        </p:nvPicPr>
        <p:blipFill>
          <a:blip r:embed="rId7"/>
          <a:stretch/>
        </p:blipFill>
        <p:spPr>
          <a:xfrm>
            <a:off x="6202800" y="417240"/>
            <a:ext cx="1670760" cy="1414440"/>
          </a:xfrm>
          <a:prstGeom prst="rect">
            <a:avLst/>
          </a:prstGeom>
          <a:ln>
            <a:noFill/>
          </a:ln>
        </p:spPr>
      </p:pic>
      <p:pic>
        <p:nvPicPr>
          <p:cNvPr id="134" name="Imagen 133"/>
          <p:cNvPicPr/>
          <p:nvPr/>
        </p:nvPicPr>
        <p:blipFill>
          <a:blip r:embed="rId8"/>
          <a:stretch/>
        </p:blipFill>
        <p:spPr>
          <a:xfrm>
            <a:off x="6203160" y="1798200"/>
            <a:ext cx="1670400" cy="1416600"/>
          </a:xfrm>
          <a:prstGeom prst="rect">
            <a:avLst/>
          </a:prstGeom>
          <a:ln>
            <a:noFill/>
          </a:ln>
        </p:spPr>
      </p:pic>
      <p:pic>
        <p:nvPicPr>
          <p:cNvPr id="135" name="Imagen 134"/>
          <p:cNvPicPr/>
          <p:nvPr/>
        </p:nvPicPr>
        <p:blipFill>
          <a:blip r:embed="rId9"/>
          <a:stretch/>
        </p:blipFill>
        <p:spPr>
          <a:xfrm>
            <a:off x="6203160" y="3218760"/>
            <a:ext cx="1670040" cy="1415160"/>
          </a:xfrm>
          <a:prstGeom prst="rect">
            <a:avLst/>
          </a:prstGeom>
          <a:ln>
            <a:noFill/>
          </a:ln>
        </p:spPr>
      </p:pic>
      <p:pic>
        <p:nvPicPr>
          <p:cNvPr id="136" name="Imagen 135"/>
          <p:cNvPicPr/>
          <p:nvPr/>
        </p:nvPicPr>
        <p:blipFill>
          <a:blip r:embed="rId10"/>
          <a:stretch/>
        </p:blipFill>
        <p:spPr>
          <a:xfrm>
            <a:off x="6203160" y="4633920"/>
            <a:ext cx="1670040" cy="1415160"/>
          </a:xfrm>
          <a:prstGeom prst="rect">
            <a:avLst/>
          </a:prstGeom>
          <a:ln>
            <a:noFill/>
          </a:ln>
        </p:spPr>
      </p:pic>
      <p:pic>
        <p:nvPicPr>
          <p:cNvPr id="137" name="Imagen 136"/>
          <p:cNvPicPr/>
          <p:nvPr/>
        </p:nvPicPr>
        <p:blipFill>
          <a:blip r:embed="rId11"/>
          <a:stretch/>
        </p:blipFill>
        <p:spPr>
          <a:xfrm>
            <a:off x="6202080" y="6010560"/>
            <a:ext cx="1671120" cy="1414080"/>
          </a:xfrm>
          <a:prstGeom prst="rect">
            <a:avLst/>
          </a:prstGeom>
          <a:ln>
            <a:noFill/>
          </a:ln>
        </p:spPr>
      </p:pic>
      <p:pic>
        <p:nvPicPr>
          <p:cNvPr id="138" name="Imagen 137"/>
          <p:cNvPicPr/>
          <p:nvPr/>
        </p:nvPicPr>
        <p:blipFill>
          <a:blip r:embed="rId12"/>
          <a:stretch/>
        </p:blipFill>
        <p:spPr>
          <a:xfrm>
            <a:off x="1188720" y="409680"/>
            <a:ext cx="1670400" cy="1415160"/>
          </a:xfrm>
          <a:prstGeom prst="rect">
            <a:avLst/>
          </a:prstGeom>
          <a:ln>
            <a:noFill/>
          </a:ln>
        </p:spPr>
      </p:pic>
      <p:pic>
        <p:nvPicPr>
          <p:cNvPr id="139" name="Imagen 138"/>
          <p:cNvPicPr/>
          <p:nvPr/>
        </p:nvPicPr>
        <p:blipFill>
          <a:blip r:embed="rId13"/>
          <a:stretch/>
        </p:blipFill>
        <p:spPr>
          <a:xfrm>
            <a:off x="1187640" y="1829160"/>
            <a:ext cx="1670400" cy="1415160"/>
          </a:xfrm>
          <a:prstGeom prst="rect">
            <a:avLst/>
          </a:prstGeom>
          <a:ln>
            <a:noFill/>
          </a:ln>
        </p:spPr>
      </p:pic>
      <p:pic>
        <p:nvPicPr>
          <p:cNvPr id="140" name="Imagen 139"/>
          <p:cNvPicPr/>
          <p:nvPr/>
        </p:nvPicPr>
        <p:blipFill>
          <a:blip r:embed="rId14"/>
          <a:stretch/>
        </p:blipFill>
        <p:spPr>
          <a:xfrm>
            <a:off x="1188720" y="3192840"/>
            <a:ext cx="1669680" cy="1414440"/>
          </a:xfrm>
          <a:prstGeom prst="rect">
            <a:avLst/>
          </a:prstGeom>
          <a:ln>
            <a:noFill/>
          </a:ln>
        </p:spPr>
      </p:pic>
      <p:pic>
        <p:nvPicPr>
          <p:cNvPr id="141" name="Imagen 140"/>
          <p:cNvPicPr/>
          <p:nvPr/>
        </p:nvPicPr>
        <p:blipFill>
          <a:blip r:embed="rId15"/>
          <a:stretch/>
        </p:blipFill>
        <p:spPr>
          <a:xfrm>
            <a:off x="1191960" y="6010560"/>
            <a:ext cx="1670040" cy="1414080"/>
          </a:xfrm>
          <a:prstGeom prst="rect">
            <a:avLst/>
          </a:prstGeom>
          <a:ln>
            <a:noFill/>
          </a:ln>
        </p:spPr>
      </p:pic>
      <p:pic>
        <p:nvPicPr>
          <p:cNvPr id="142" name="Imagen 141"/>
          <p:cNvPicPr/>
          <p:nvPr/>
        </p:nvPicPr>
        <p:blipFill>
          <a:blip r:embed="rId16"/>
          <a:stretch/>
        </p:blipFill>
        <p:spPr>
          <a:xfrm>
            <a:off x="1188720" y="4596120"/>
            <a:ext cx="1669680" cy="1414080"/>
          </a:xfrm>
          <a:prstGeom prst="rect">
            <a:avLst/>
          </a:prstGeom>
          <a:ln>
            <a:noFill/>
          </a:ln>
        </p:spPr>
      </p:pic>
      <p:sp>
        <p:nvSpPr>
          <p:cNvPr id="143" name="TextShape 7"/>
          <p:cNvSpPr txBox="1"/>
          <p:nvPr/>
        </p:nvSpPr>
        <p:spPr>
          <a:xfrm>
            <a:off x="1433880" y="0"/>
            <a:ext cx="1320840" cy="45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</a:t>
            </a:r>
          </a:p>
        </p:txBody>
      </p:sp>
      <p:pic>
        <p:nvPicPr>
          <p:cNvPr id="144" name="Imagen 143"/>
          <p:cNvPicPr/>
          <p:nvPr/>
        </p:nvPicPr>
        <p:blipFill>
          <a:blip r:embed="rId17"/>
          <a:stretch/>
        </p:blipFill>
        <p:spPr>
          <a:xfrm>
            <a:off x="2755080" y="409680"/>
            <a:ext cx="1671120" cy="1414080"/>
          </a:xfrm>
          <a:prstGeom prst="rect">
            <a:avLst/>
          </a:prstGeom>
          <a:ln>
            <a:noFill/>
          </a:ln>
        </p:spPr>
      </p:pic>
      <p:pic>
        <p:nvPicPr>
          <p:cNvPr id="145" name="Imagen 144"/>
          <p:cNvPicPr/>
          <p:nvPr/>
        </p:nvPicPr>
        <p:blipFill>
          <a:blip r:embed="rId18"/>
          <a:stretch/>
        </p:blipFill>
        <p:spPr>
          <a:xfrm>
            <a:off x="2859480" y="1823760"/>
            <a:ext cx="1670040" cy="1415520"/>
          </a:xfrm>
          <a:prstGeom prst="rect">
            <a:avLst/>
          </a:prstGeom>
          <a:ln>
            <a:noFill/>
          </a:ln>
        </p:spPr>
      </p:pic>
      <p:pic>
        <p:nvPicPr>
          <p:cNvPr id="146" name="Imagen 145"/>
          <p:cNvPicPr/>
          <p:nvPr/>
        </p:nvPicPr>
        <p:blipFill>
          <a:blip r:embed="rId19"/>
          <a:stretch/>
        </p:blipFill>
        <p:spPr>
          <a:xfrm>
            <a:off x="2859480" y="3218760"/>
            <a:ext cx="1671120" cy="1414440"/>
          </a:xfrm>
          <a:prstGeom prst="rect">
            <a:avLst/>
          </a:prstGeom>
          <a:ln>
            <a:noFill/>
          </a:ln>
        </p:spPr>
      </p:pic>
      <p:pic>
        <p:nvPicPr>
          <p:cNvPr id="147" name="Imagen 146"/>
          <p:cNvPicPr/>
          <p:nvPr/>
        </p:nvPicPr>
        <p:blipFill>
          <a:blip r:embed="rId20"/>
          <a:stretch/>
        </p:blipFill>
        <p:spPr>
          <a:xfrm>
            <a:off x="2862000" y="4596120"/>
            <a:ext cx="1671120" cy="1414440"/>
          </a:xfrm>
          <a:prstGeom prst="rect">
            <a:avLst/>
          </a:prstGeom>
          <a:ln>
            <a:noFill/>
          </a:ln>
        </p:spPr>
      </p:pic>
      <p:pic>
        <p:nvPicPr>
          <p:cNvPr id="148" name="Imagen 147"/>
          <p:cNvPicPr/>
          <p:nvPr/>
        </p:nvPicPr>
        <p:blipFill>
          <a:blip r:embed="rId21"/>
          <a:stretch/>
        </p:blipFill>
        <p:spPr>
          <a:xfrm>
            <a:off x="2963880" y="6048720"/>
            <a:ext cx="1670400" cy="1414080"/>
          </a:xfrm>
          <a:prstGeom prst="rect">
            <a:avLst/>
          </a:prstGeom>
          <a:ln>
            <a:noFill/>
          </a:ln>
        </p:spPr>
      </p:pic>
      <p:pic>
        <p:nvPicPr>
          <p:cNvPr id="149" name="Imagen 148"/>
          <p:cNvPicPr/>
          <p:nvPr/>
        </p:nvPicPr>
        <p:blipFill>
          <a:blip r:embed="rId22"/>
          <a:stretch/>
        </p:blipFill>
        <p:spPr>
          <a:xfrm>
            <a:off x="4532400" y="383040"/>
            <a:ext cx="1670760" cy="1415160"/>
          </a:xfrm>
          <a:prstGeom prst="rect">
            <a:avLst/>
          </a:prstGeom>
          <a:ln>
            <a:noFill/>
          </a:ln>
        </p:spPr>
      </p:pic>
      <p:pic>
        <p:nvPicPr>
          <p:cNvPr id="150" name="Imagen 149"/>
          <p:cNvPicPr/>
          <p:nvPr/>
        </p:nvPicPr>
        <p:blipFill>
          <a:blip r:embed="rId23"/>
          <a:stretch/>
        </p:blipFill>
        <p:spPr>
          <a:xfrm>
            <a:off x="4532400" y="1803960"/>
            <a:ext cx="1670760" cy="1415160"/>
          </a:xfrm>
          <a:prstGeom prst="rect">
            <a:avLst/>
          </a:prstGeom>
          <a:ln>
            <a:noFill/>
          </a:ln>
        </p:spPr>
      </p:pic>
      <p:pic>
        <p:nvPicPr>
          <p:cNvPr id="151" name="Imagen 150"/>
          <p:cNvPicPr/>
          <p:nvPr/>
        </p:nvPicPr>
        <p:blipFill>
          <a:blip r:embed="rId24"/>
          <a:stretch/>
        </p:blipFill>
        <p:spPr>
          <a:xfrm>
            <a:off x="4527720" y="3234600"/>
            <a:ext cx="1669680" cy="1414440"/>
          </a:xfrm>
          <a:prstGeom prst="rect">
            <a:avLst/>
          </a:prstGeom>
          <a:ln>
            <a:noFill/>
          </a:ln>
        </p:spPr>
      </p:pic>
      <p:pic>
        <p:nvPicPr>
          <p:cNvPr id="152" name="Imagen 151"/>
          <p:cNvPicPr/>
          <p:nvPr/>
        </p:nvPicPr>
        <p:blipFill>
          <a:blip r:embed="rId25"/>
          <a:stretch/>
        </p:blipFill>
        <p:spPr>
          <a:xfrm>
            <a:off x="4533480" y="4596120"/>
            <a:ext cx="1670760" cy="1415160"/>
          </a:xfrm>
          <a:prstGeom prst="rect">
            <a:avLst/>
          </a:prstGeom>
          <a:ln>
            <a:noFill/>
          </a:ln>
        </p:spPr>
      </p:pic>
      <p:pic>
        <p:nvPicPr>
          <p:cNvPr id="153" name="Imagen 152"/>
          <p:cNvPicPr/>
          <p:nvPr/>
        </p:nvPicPr>
        <p:blipFill>
          <a:blip r:embed="rId26"/>
          <a:stretch/>
        </p:blipFill>
        <p:spPr>
          <a:xfrm>
            <a:off x="4530960" y="6010560"/>
            <a:ext cx="1669320" cy="1414080"/>
          </a:xfrm>
          <a:prstGeom prst="rect">
            <a:avLst/>
          </a:prstGeom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1E7B910-CF9C-4031-BB9B-0F7BEEDB7C60}"/>
              </a:ext>
            </a:extLst>
          </p:cNvPr>
          <p:cNvSpPr txBox="1"/>
          <p:nvPr/>
        </p:nvSpPr>
        <p:spPr>
          <a:xfrm rot="16200000">
            <a:off x="-2051033" y="1828145"/>
            <a:ext cx="52502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Calibri" panose="020F0502020204030204" pitchFamily="34" charset="0"/>
                <a:cs typeface="Calibri" panose="020F0502020204030204" pitchFamily="34" charset="0"/>
              </a:rPr>
              <a:t>EC-EARTH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3419190-DD89-4B5A-B738-D6EE571FB685}"/>
              </a:ext>
            </a:extLst>
          </p:cNvPr>
          <p:cNvSpPr txBox="1"/>
          <p:nvPr/>
        </p:nvSpPr>
        <p:spPr>
          <a:xfrm>
            <a:off x="15525" y="6754145"/>
            <a:ext cx="144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Contours</a:t>
            </a:r>
            <a:r>
              <a:rPr lang="es-ES" dirty="0"/>
              <a:t> </a:t>
            </a:r>
            <a:r>
              <a:rPr lang="es-ES" dirty="0" err="1"/>
              <a:t>every</a:t>
            </a:r>
            <a:r>
              <a:rPr lang="es-ES" dirty="0"/>
              <a:t> 1m/s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365</Words>
  <Application>Microsoft Office PowerPoint</Application>
  <PresentationFormat>Personalizado</PresentationFormat>
  <Paragraphs>68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Office Theme</vt:lpstr>
      <vt:lpstr>1_Office Theme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Froila Mª Palmeiro</dc:creator>
  <dc:description/>
  <cp:lastModifiedBy>Froila Mª Palmeiro</cp:lastModifiedBy>
  <cp:revision>32</cp:revision>
  <dcterms:created xsi:type="dcterms:W3CDTF">2019-05-07T17:26:04Z</dcterms:created>
  <dcterms:modified xsi:type="dcterms:W3CDTF">2019-05-15T09:29:55Z</dcterms:modified>
  <dc:language>en-US</dc:language>
</cp:coreProperties>
</file>