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
  </p:notesMasterIdLst>
  <p:handoutMasterIdLst>
    <p:handoutMasterId r:id="rId10"/>
  </p:handoutMasterIdLst>
  <p:sldIdLst>
    <p:sldId id="280" r:id="rId2"/>
    <p:sldId id="471" r:id="rId3"/>
    <p:sldId id="475" r:id="rId4"/>
    <p:sldId id="477" r:id="rId5"/>
    <p:sldId id="486" r:id="rId6"/>
    <p:sldId id="479" r:id="rId7"/>
    <p:sldId id="484" r:id="rId8"/>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84"/>
    <a:srgbClr val="F5B783"/>
    <a:srgbClr val="DE7558"/>
    <a:srgbClr val="A50021"/>
    <a:srgbClr val="FF6969"/>
    <a:srgbClr val="3C84E4"/>
    <a:srgbClr val="EAEDF2"/>
    <a:srgbClr val="1E2B33"/>
    <a:srgbClr val="2F5597"/>
    <a:srgbClr val="6BA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15" autoAdjust="0"/>
    <p:restoredTop sz="91418" autoAdjust="0"/>
  </p:normalViewPr>
  <p:slideViewPr>
    <p:cSldViewPr snapToGrid="0">
      <p:cViewPr varScale="1">
        <p:scale>
          <a:sx n="95" d="100"/>
          <a:sy n="95" d="100"/>
        </p:scale>
        <p:origin x="1062" y="66"/>
      </p:cViewPr>
      <p:guideLst>
        <p:guide orient="horz" pos="2115"/>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A31F8031-2876-4C49-B2AB-FA63CCCA4B46}" type="datetimeFigureOut">
              <a:rPr lang="en-US" smtClean="0"/>
              <a:t>4/12/2019</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350C2212-AB90-4CCA-9B10-8B2494265CDF}" type="slidenum">
              <a:rPr lang="en-US" smtClean="0"/>
              <a:t>‹Nº›</a:t>
            </a:fld>
            <a:endParaRPr lang="en-US"/>
          </a:p>
        </p:txBody>
      </p:sp>
    </p:spTree>
    <p:extLst>
      <p:ext uri="{BB962C8B-B14F-4D97-AF65-F5344CB8AC3E}">
        <p14:creationId xmlns:p14="http://schemas.microsoft.com/office/powerpoint/2010/main" val="48217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D880A98B-92B9-4661-8148-70A28B87BFA7}" type="datetimeFigureOut">
              <a:rPr lang="es-ES" smtClean="0"/>
              <a:t>12/04/2019</a:t>
            </a:fld>
            <a:endParaRPr lang="es-ES"/>
          </a:p>
        </p:txBody>
      </p:sp>
      <p:sp>
        <p:nvSpPr>
          <p:cNvPr id="4" name="Marcador de imagen de diapositiva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F710EC59-92A8-49D9-A266-1F666DA847F6}" type="slidenum">
              <a:rPr lang="es-ES" smtClean="0"/>
              <a:t>‹Nº›</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1</a:t>
            </a:fld>
            <a:endParaRPr lang="es-ES"/>
          </a:p>
        </p:txBody>
      </p:sp>
    </p:spTree>
    <p:extLst>
      <p:ext uri="{BB962C8B-B14F-4D97-AF65-F5344CB8AC3E}">
        <p14:creationId xmlns:p14="http://schemas.microsoft.com/office/powerpoint/2010/main" val="75540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3 Marcador de número de diapositiva"/>
          <p:cNvSpPr>
            <a:spLocks noGrp="1"/>
          </p:cNvSpPr>
          <p:nvPr>
            <p:ph type="sldNum" sz="quarter" idx="10"/>
          </p:nvPr>
        </p:nvSpPr>
        <p:spPr/>
        <p:txBody>
          <a:bodyPr/>
          <a:lstStyle/>
          <a:p>
            <a:fld id="{90799E72-CB38-4F12-87EF-E621BD195274}" type="slidenum">
              <a:rPr lang="es-ES" smtClean="0"/>
              <a:t>2</a:t>
            </a:fld>
            <a:endParaRPr lang="es-ES"/>
          </a:p>
        </p:txBody>
      </p:sp>
    </p:spTree>
    <p:extLst>
      <p:ext uri="{BB962C8B-B14F-4D97-AF65-F5344CB8AC3E}">
        <p14:creationId xmlns:p14="http://schemas.microsoft.com/office/powerpoint/2010/main" val="35970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PlaceHolder 1"/>
          <p:cNvSpPr>
            <a:spLocks noGrp="1"/>
          </p:cNvSpPr>
          <p:nvPr>
            <p:ph type="body"/>
          </p:nvPr>
        </p:nvSpPr>
        <p:spPr>
          <a:xfrm>
            <a:off x="679680" y="4752000"/>
            <a:ext cx="5437800" cy="3887640"/>
          </a:xfrm>
          <a:prstGeom prst="rect">
            <a:avLst/>
          </a:prstGeom>
        </p:spPr>
        <p:txBody>
          <a:bodyPr/>
          <a:lstStyle/>
          <a:p>
            <a:r>
              <a:rPr lang="es-ES" sz="2000" b="0" strike="noStrike" spc="-1">
                <a:solidFill>
                  <a:srgbClr val="000000"/>
                </a:solidFill>
                <a:uFill>
                  <a:solidFill>
                    <a:srgbClr val="FFFFFF"/>
                  </a:solidFill>
                </a:uFill>
                <a:latin typeface="Arial"/>
              </a:rPr>
              <a:t>Sand and dust storms (SDS) are an important threat to life, health, property, environment and economy in many countries, and play a significant role in different aspects of weather, climate and atmospheric chemistry. There is an increasing need for SDS accurate information and predictions to support early warning systems, and preparedness and mitigation plans.</a:t>
            </a:r>
          </a:p>
          <a:p>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Arial"/>
              </a:rPr>
              <a:t>In alignment with the mission of the WMO Sand and Dust Storm Warning Advisory and Assessment System, the Dust Storms Assessment for the development of user-oriented Climate services in Northern Africa, the Middle East and Europe“ (DustClim) will make a major step forward in the way SDS affects society by producing and delivering an advanced dust regional model reanalysis for Northern Africa, Middle East and Europe covering the satellite era of quantitative aerosol information, and by developing dust-related services tailored to specific socio-economic sectors.</a:t>
            </a:r>
          </a:p>
          <a:p>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Arial"/>
              </a:rPr>
              <a:t>The novelties of the DustClim reanalysis include its unprecedented high-resolution, the assimilation of satellite products over dust source regions with specific dust observational constraints, and a thorough evaluation using a wide variety of observations and data from experimental campaigns. There is currently a very limited integration of dust information into practice and policy. In this context, DustClim will not only provide reliable information on SDS trends and current conditions, but will also develop dust impact assessment pilot studies for three key economic sectors (air quality, aviation and solar energy). Since the beginning of the project, there will be a continuous exchange between the scientific teams (from observational and modelling communities) and the main user communities. This collaboration is fundamental for better defining the dust parameters to be investigated and to design and optimise the future provision of dust services.</a:t>
            </a:r>
          </a:p>
        </p:txBody>
      </p:sp>
      <p:sp>
        <p:nvSpPr>
          <p:cNvPr id="672" name="TextShape 2"/>
          <p:cNvSpPr txBox="1"/>
          <p:nvPr/>
        </p:nvSpPr>
        <p:spPr>
          <a:xfrm>
            <a:off x="3850560" y="9378720"/>
            <a:ext cx="2945160" cy="495000"/>
          </a:xfrm>
          <a:prstGeom prst="rect">
            <a:avLst/>
          </a:prstGeom>
          <a:noFill/>
          <a:ln>
            <a:noFill/>
          </a:ln>
        </p:spPr>
        <p:txBody>
          <a:bodyPr anchor="b"/>
          <a:lstStyle/>
          <a:p>
            <a:pPr algn="r">
              <a:lnSpc>
                <a:spcPct val="100000"/>
              </a:lnSpc>
            </a:pPr>
            <a:fld id="{CE16DD24-5902-4CFE-AA82-E76FA67870CD}" type="slidenum">
              <a:rPr lang="es-ES" sz="1200" b="0" strike="noStrike" spc="-1">
                <a:solidFill>
                  <a:srgbClr val="000000"/>
                </a:solidFill>
                <a:uFill>
                  <a:solidFill>
                    <a:srgbClr val="FFFFFF"/>
                  </a:solidFill>
                </a:uFill>
                <a:latin typeface="+mn-lt"/>
                <a:ea typeface="+mn-ea"/>
              </a:rPr>
              <a:t>3</a:t>
            </a:fld>
            <a:endParaRPr lang="es-E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911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PlaceHolder 1"/>
          <p:cNvSpPr>
            <a:spLocks noGrp="1"/>
          </p:cNvSpPr>
          <p:nvPr>
            <p:ph type="body"/>
          </p:nvPr>
        </p:nvSpPr>
        <p:spPr>
          <a:xfrm>
            <a:off x="679680" y="4752000"/>
            <a:ext cx="5437800" cy="3887640"/>
          </a:xfrm>
          <a:prstGeom prst="rect">
            <a:avLst/>
          </a:prstGeom>
        </p:spPr>
        <p:txBody>
          <a:bodyPr/>
          <a:lstStyle/>
          <a:p>
            <a:endParaRPr lang="es-ES" sz="2000" b="0" strike="noStrike" spc="-1">
              <a:solidFill>
                <a:srgbClr val="000000"/>
              </a:solidFill>
              <a:uFill>
                <a:solidFill>
                  <a:srgbClr val="FFFFFF"/>
                </a:solidFill>
              </a:uFill>
              <a:latin typeface="Arial"/>
            </a:endParaRPr>
          </a:p>
        </p:txBody>
      </p:sp>
      <p:sp>
        <p:nvSpPr>
          <p:cNvPr id="674" name="TextShape 2"/>
          <p:cNvSpPr txBox="1"/>
          <p:nvPr/>
        </p:nvSpPr>
        <p:spPr>
          <a:xfrm>
            <a:off x="3850560" y="9378720"/>
            <a:ext cx="2945160" cy="495000"/>
          </a:xfrm>
          <a:prstGeom prst="rect">
            <a:avLst/>
          </a:prstGeom>
          <a:noFill/>
          <a:ln>
            <a:noFill/>
          </a:ln>
        </p:spPr>
        <p:txBody>
          <a:bodyPr anchor="b"/>
          <a:lstStyle/>
          <a:p>
            <a:pPr algn="r">
              <a:lnSpc>
                <a:spcPct val="100000"/>
              </a:lnSpc>
            </a:pPr>
            <a:fld id="{4A0283AB-20A7-474E-871B-3856A48FE5AC}" type="slidenum">
              <a:rPr lang="es-ES" sz="1200" b="0" strike="noStrike" spc="-1">
                <a:solidFill>
                  <a:srgbClr val="000000"/>
                </a:solidFill>
                <a:uFill>
                  <a:solidFill>
                    <a:srgbClr val="FFFFFF"/>
                  </a:solidFill>
                </a:uFill>
                <a:latin typeface="+mn-lt"/>
                <a:ea typeface="+mn-ea"/>
              </a:rPr>
              <a:t>4</a:t>
            </a:fld>
            <a:endParaRPr lang="es-E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6712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p:cNvSpPr>
          <p:nvPr>
            <p:ph type="body"/>
          </p:nvPr>
        </p:nvSpPr>
        <p:spPr>
          <a:xfrm>
            <a:off x="679680" y="4752000"/>
            <a:ext cx="5437800" cy="3887640"/>
          </a:xfrm>
          <a:prstGeom prst="rect">
            <a:avLst/>
          </a:prstGeom>
        </p:spPr>
        <p:txBody>
          <a:bodyPr/>
          <a:lstStyle/>
          <a:p>
            <a:r>
              <a:rPr lang="es-ES" sz="2000" b="0" strike="noStrike" spc="-1">
                <a:solidFill>
                  <a:srgbClr val="000000"/>
                </a:solidFill>
                <a:uFill>
                  <a:solidFill>
                    <a:srgbClr val="FFFFFF"/>
                  </a:solidFill>
                </a:uFill>
                <a:latin typeface="Arial"/>
              </a:rPr>
              <a:t>Sand and dust storms (SDS) are an important threat to life, health, property, environment and economy in many countries, and play a significant role in different aspects of weather, climate and atmospheric chemistry. There is an increasing need for SDS accurate information and predictions to support early warning systems, and preparedness and mitigation plans.</a:t>
            </a:r>
          </a:p>
          <a:p>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Arial"/>
              </a:rPr>
              <a:t>In alignment with the mission of the WMO Sand and Dust Storm Warning Advisory and Assessment System, the Dust Storms Assessment for the development of user-oriented Climate services in Northern Africa, the Middle East and Europe“ (DustClim) will make a major step forward in the way SDS affects society by producing and delivering an advanced dust regional model reanalysis for Northern Africa, Middle East and Europe covering the satellite era of quantitative aerosol information, and by developing dust-related services tailored to specific socio-economic sectors.</a:t>
            </a:r>
          </a:p>
          <a:p>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Arial"/>
              </a:rPr>
              <a:t>The novelties of the DustClim reanalysis include its unprecedented high-resolution, the assimilation of satellite products over dust source regions with specific dust observational constraints, and a thorough evaluation using a wide variety of observations and data from experimental campaigns. There is currently a very limited integration of dust information into practice and policy. In this context, DustClim will not only provide reliable information on SDS trends and current conditions, but will also develop dust impact assessment pilot studies for three key economic sectors (air quality, aviation and solar energy). Since the beginning of the project, there will be a continuous exchange between the scientific teams (from observational and modelling communities) and the main user communities. This collaboration is fundamental for better defining the dust parameters to be investigated and to design and optimise the future provision of dust services.</a:t>
            </a:r>
          </a:p>
        </p:txBody>
      </p:sp>
      <p:sp>
        <p:nvSpPr>
          <p:cNvPr id="682" name="TextShape 2"/>
          <p:cNvSpPr txBox="1"/>
          <p:nvPr/>
        </p:nvSpPr>
        <p:spPr>
          <a:xfrm>
            <a:off x="3850560" y="9378720"/>
            <a:ext cx="2945160" cy="495000"/>
          </a:xfrm>
          <a:prstGeom prst="rect">
            <a:avLst/>
          </a:prstGeom>
          <a:noFill/>
          <a:ln>
            <a:noFill/>
          </a:ln>
        </p:spPr>
        <p:txBody>
          <a:bodyPr anchor="b"/>
          <a:lstStyle/>
          <a:p>
            <a:pPr algn="r">
              <a:lnSpc>
                <a:spcPct val="100000"/>
              </a:lnSpc>
            </a:pPr>
            <a:fld id="{B2D2C528-1115-4B0A-9B38-5A1E4BBBFCF9}" type="slidenum">
              <a:rPr lang="es-ES" sz="1200" b="0" strike="noStrike" spc="-1">
                <a:solidFill>
                  <a:srgbClr val="000000"/>
                </a:solidFill>
                <a:uFill>
                  <a:solidFill>
                    <a:srgbClr val="FFFFFF"/>
                  </a:solidFill>
                </a:uFill>
                <a:latin typeface="+mn-lt"/>
                <a:ea typeface="+mn-ea"/>
              </a:rPr>
              <a:t>5</a:t>
            </a:fld>
            <a:endParaRPr lang="es-E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0317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PlaceHolder 1"/>
          <p:cNvSpPr>
            <a:spLocks noGrp="1"/>
          </p:cNvSpPr>
          <p:nvPr>
            <p:ph type="body"/>
          </p:nvPr>
        </p:nvSpPr>
        <p:spPr>
          <a:xfrm>
            <a:off x="679680" y="4752000"/>
            <a:ext cx="5437800" cy="3887640"/>
          </a:xfrm>
          <a:prstGeom prst="rect">
            <a:avLst/>
          </a:prstGeom>
        </p:spPr>
        <p:txBody>
          <a:bodyPr/>
          <a:lstStyle/>
          <a:p>
            <a:r>
              <a:rPr lang="es-ES" sz="2000" b="0" strike="noStrike" spc="-1">
                <a:solidFill>
                  <a:srgbClr val="000000"/>
                </a:solidFill>
                <a:uFill>
                  <a:solidFill>
                    <a:srgbClr val="FFFFFF"/>
                  </a:solidFill>
                </a:uFill>
                <a:latin typeface="Arial"/>
              </a:rPr>
              <a:t>daily exceed the limit of PM10 established by the European</a:t>
            </a:r>
          </a:p>
          <a:p>
            <a:r>
              <a:rPr lang="es-ES" sz="2000" b="0" strike="noStrike" spc="-1">
                <a:solidFill>
                  <a:srgbClr val="000000"/>
                </a:solidFill>
                <a:uFill>
                  <a:solidFill>
                    <a:srgbClr val="FFFFFF"/>
                  </a:solidFill>
                </a:uFill>
                <a:latin typeface="Arial"/>
              </a:rPr>
              <a:t>Commission (50 μg/m3) for the protection of human health (</a:t>
            </a:r>
          </a:p>
          <a:p>
            <a:r>
              <a:rPr lang="es-ES" sz="2000" b="0" strike="noStrike" spc="-1">
                <a:solidFill>
                  <a:srgbClr val="000000"/>
                </a:solidFill>
                <a:uFill>
                  <a:solidFill>
                    <a:srgbClr val="FFFFFF"/>
                  </a:solidFill>
                </a:uFill>
                <a:latin typeface="Arial"/>
              </a:rPr>
              <a:t>The novelties of the DustClim reanalysis include its unprecedented high-resolution, the assimilation of satellite products over dust source regions with specific dust observational constraints, and a thorough evaluation using a wide variety of observations and data from experimental campaigns. There is currently a very limited integration of dust information into practice and policy. In this context, DustClim will not only provide reliable information on SDS trends and current conditions, but will also develop dust impact assessment pilot studies for three key economic sectors (air quality, aviation and solar energy). Since the beginning of the project, there will be a continuous exchange between the scientific teams (from observational and modelling communities) and the main user communities. This collaboration is fundamental for better defining the dust parameters to be investigated and to design and optimise the future provision of dust services.</a:t>
            </a:r>
          </a:p>
        </p:txBody>
      </p:sp>
      <p:sp>
        <p:nvSpPr>
          <p:cNvPr id="678" name="TextShape 2"/>
          <p:cNvSpPr txBox="1"/>
          <p:nvPr/>
        </p:nvSpPr>
        <p:spPr>
          <a:xfrm>
            <a:off x="3850560" y="9378720"/>
            <a:ext cx="2945160" cy="495000"/>
          </a:xfrm>
          <a:prstGeom prst="rect">
            <a:avLst/>
          </a:prstGeom>
          <a:noFill/>
          <a:ln>
            <a:noFill/>
          </a:ln>
        </p:spPr>
        <p:txBody>
          <a:bodyPr anchor="b"/>
          <a:lstStyle/>
          <a:p>
            <a:pPr algn="r">
              <a:lnSpc>
                <a:spcPct val="100000"/>
              </a:lnSpc>
            </a:pPr>
            <a:fld id="{A5355358-FBFD-4ABE-9B9A-945F02206B68}" type="slidenum">
              <a:rPr lang="es-ES" sz="1200" b="0" strike="noStrike" spc="-1">
                <a:solidFill>
                  <a:srgbClr val="000000"/>
                </a:solidFill>
                <a:uFill>
                  <a:solidFill>
                    <a:srgbClr val="FFFFFF"/>
                  </a:solidFill>
                </a:uFill>
                <a:latin typeface="+mn-lt"/>
                <a:ea typeface="+mn-ea"/>
              </a:rPr>
              <a:t>6</a:t>
            </a:fld>
            <a:endParaRPr lang="es-E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3412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048000" y="6095685"/>
            <a:ext cx="6096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p:nvPr>
        </p:nvSpPr>
        <p:spPr>
          <a:xfrm>
            <a:off x="3722916" y="1631730"/>
            <a:ext cx="5026945" cy="2998826"/>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3722916" y="4900141"/>
            <a:ext cx="5026945"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095685"/>
            <a:ext cx="3048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244475" y="6095685"/>
            <a:ext cx="2441575" cy="487533"/>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3722916" y="6095684"/>
            <a:ext cx="5026946" cy="487533"/>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2787109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03" y="217893"/>
            <a:ext cx="8229598"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464803" y="1215072"/>
            <a:ext cx="8229598" cy="4833258"/>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09" y="6232144"/>
            <a:ext cx="1876425" cy="457200"/>
          </a:xfrm>
          <a:prstGeom prst="rect">
            <a:avLst/>
          </a:prstGeom>
        </p:spPr>
      </p:pic>
    </p:spTree>
    <p:extLst>
      <p:ext uri="{BB962C8B-B14F-4D97-AF65-F5344CB8AC3E}">
        <p14:creationId xmlns:p14="http://schemas.microsoft.com/office/powerpoint/2010/main" val="1085546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2000" y="877500"/>
            <a:ext cx="6840000" cy="3960000"/>
          </a:xfrm>
          <a:prstGeom prst="rect">
            <a:avLst/>
          </a:prstGeom>
        </p:spPr>
        <p:txBody>
          <a:bodyPr anchor="ctr"/>
          <a:lstStyle>
            <a:lvl1pPr algn="ctr">
              <a:defRPr sz="6000" b="1">
                <a:latin typeface="+mn-lt"/>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201753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userDrawn="1"/>
        </p:nvSpPr>
        <p:spPr>
          <a:xfrm>
            <a:off x="1991225" y="2636182"/>
            <a:ext cx="5161550" cy="901825"/>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a:r>
              <a:rPr lang="es-ES" sz="7200" dirty="0" smtClean="0">
                <a:solidFill>
                  <a:schemeClr val="bg1"/>
                </a:solidFill>
              </a:rPr>
              <a:t>THANK YOU!</a:t>
            </a:r>
            <a:endParaRPr lang="es-ES" sz="7200" dirty="0">
              <a:solidFill>
                <a:schemeClr val="bg1"/>
              </a:solidFill>
            </a:endParaRPr>
          </a:p>
        </p:txBody>
      </p:sp>
      <p:sp>
        <p:nvSpPr>
          <p:cNvPr id="5" name="CuadroTexto 4"/>
          <p:cNvSpPr txBox="1"/>
          <p:nvPr userDrawn="1"/>
        </p:nvSpPr>
        <p:spPr>
          <a:xfrm>
            <a:off x="3360099" y="5922083"/>
            <a:ext cx="2407901" cy="534158"/>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a:r>
              <a:rPr lang="es-ES" sz="3600" dirty="0" smtClean="0">
                <a:solidFill>
                  <a:schemeClr val="bg1"/>
                </a:solidFill>
              </a:rPr>
              <a:t>www.bsc.es</a:t>
            </a:r>
            <a:endParaRPr lang="es-ES" sz="3600" dirty="0">
              <a:solidFill>
                <a:schemeClr val="bg1"/>
              </a:solidFill>
            </a:endParaRPr>
          </a:p>
        </p:txBody>
      </p:sp>
      <p:sp>
        <p:nvSpPr>
          <p:cNvPr id="2" name="Título 1"/>
          <p:cNvSpPr>
            <a:spLocks noGrp="1"/>
          </p:cNvSpPr>
          <p:nvPr>
            <p:ph type="title" hasCustomPrompt="1"/>
          </p:nvPr>
        </p:nvSpPr>
        <p:spPr>
          <a:xfrm>
            <a:off x="910318" y="4101711"/>
            <a:ext cx="7323364" cy="688936"/>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407056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7"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‹Nº›</a:t>
            </a:fld>
            <a:endParaRPr lang="es-ES" dirty="0"/>
          </a:p>
        </p:txBody>
      </p:sp>
    </p:spTree>
    <p:extLst>
      <p:ext uri="{BB962C8B-B14F-4D97-AF65-F5344CB8AC3E}">
        <p14:creationId xmlns:p14="http://schemas.microsoft.com/office/powerpoint/2010/main" val="35546299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0045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 id="2147483654" r:id="rId4"/>
    <p:sldLayoutId id="2147483658"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ra.basart@bs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541137" y="2565795"/>
            <a:ext cx="5255547" cy="2998826"/>
          </a:xfrm>
        </p:spPr>
        <p:txBody>
          <a:bodyPr>
            <a:normAutofit fontScale="90000"/>
          </a:bodyPr>
          <a:lstStyle/>
          <a:p>
            <a:r>
              <a:rPr lang="en-GB" sz="4000" dirty="0" smtClean="0"/>
              <a:t>Towards the development of dust user-oriented products: </a:t>
            </a:r>
            <a:r>
              <a:rPr lang="en-GB" sz="4000" b="0" dirty="0" err="1" smtClean="0"/>
              <a:t>DustClim</a:t>
            </a:r>
            <a:r>
              <a:rPr lang="en-GB" sz="4000" b="0" dirty="0" smtClean="0"/>
              <a:t> and </a:t>
            </a:r>
            <a:r>
              <a:rPr lang="en-GB" sz="4000" b="0" dirty="0" err="1" smtClean="0"/>
              <a:t>inDust</a:t>
            </a:r>
            <a:r>
              <a:rPr lang="en-GB" sz="4000" b="0" dirty="0" smtClean="0"/>
              <a:t> </a:t>
            </a:r>
            <a:r>
              <a:rPr lang="en-US" sz="4000" b="0" i="1" dirty="0"/>
              <a:t/>
            </a:r>
            <a:br>
              <a:rPr lang="en-US" sz="4000" b="0" i="1" dirty="0"/>
            </a:br>
            <a:r>
              <a:rPr lang="en-US" dirty="0"/>
              <a:t/>
            </a:r>
            <a:br>
              <a:rPr lang="en-US" dirty="0"/>
            </a:br>
            <a:r>
              <a:rPr lang="es-ES" dirty="0" smtClean="0"/>
              <a:t/>
            </a:r>
            <a:br>
              <a:rPr lang="es-ES" dirty="0" smtClean="0"/>
            </a:br>
            <a:endParaRPr lang="es-ES" b="0" dirty="0"/>
          </a:p>
        </p:txBody>
      </p:sp>
      <p:sp>
        <p:nvSpPr>
          <p:cNvPr id="3" name="Marcador de texto 2"/>
          <p:cNvSpPr>
            <a:spLocks noGrp="1"/>
          </p:cNvSpPr>
          <p:nvPr>
            <p:ph type="body" sz="quarter" idx="11"/>
          </p:nvPr>
        </p:nvSpPr>
        <p:spPr/>
        <p:txBody>
          <a:bodyPr/>
          <a:lstStyle/>
          <a:p>
            <a:r>
              <a:rPr lang="en-US" sz="1800" i="1" dirty="0"/>
              <a:t>Sand and Dust Storms (SDS) Project Technical Scoping Meeting, Geneva 15-16 </a:t>
            </a:r>
            <a:r>
              <a:rPr lang="en-US" sz="1800" i="1" dirty="0" smtClean="0"/>
              <a:t>April 2019</a:t>
            </a:r>
            <a:endParaRPr lang="es-ES" sz="1800" i="1" dirty="0"/>
          </a:p>
        </p:txBody>
      </p:sp>
      <p:sp>
        <p:nvSpPr>
          <p:cNvPr id="5" name="Marcador de texto 2"/>
          <p:cNvSpPr>
            <a:spLocks noGrp="1"/>
          </p:cNvSpPr>
          <p:nvPr>
            <p:ph type="body" sz="quarter" idx="11"/>
          </p:nvPr>
        </p:nvSpPr>
        <p:spPr>
          <a:xfrm>
            <a:off x="3612270" y="4682330"/>
            <a:ext cx="5026946" cy="487533"/>
          </a:xfrm>
        </p:spPr>
        <p:txBody>
          <a:bodyPr/>
          <a:lstStyle/>
          <a:p>
            <a:r>
              <a:rPr lang="es-ES" sz="1800" b="1" i="1" dirty="0" smtClean="0"/>
              <a:t>Sara </a:t>
            </a:r>
            <a:r>
              <a:rPr lang="es-ES" sz="1800" b="1" i="1" dirty="0" err="1" smtClean="0"/>
              <a:t>Basart</a:t>
            </a:r>
            <a:r>
              <a:rPr lang="es-ES" sz="1800" b="1" i="1" dirty="0" smtClean="0"/>
              <a:t> (</a:t>
            </a:r>
            <a:r>
              <a:rPr lang="es-ES" sz="1800" b="1" i="1" dirty="0" smtClean="0">
                <a:hlinkClick r:id="rId3"/>
              </a:rPr>
              <a:t>sara.basart@bsc.es</a:t>
            </a:r>
            <a:r>
              <a:rPr lang="es-ES" sz="1800" b="1" i="1" dirty="0" smtClean="0"/>
              <a:t>)</a:t>
            </a:r>
          </a:p>
          <a:p>
            <a:r>
              <a:rPr lang="es-ES" sz="1800" i="1" dirty="0" err="1" smtClean="0"/>
              <a:t>Atmospheric</a:t>
            </a:r>
            <a:r>
              <a:rPr lang="es-ES" sz="1800" i="1" dirty="0" smtClean="0"/>
              <a:t> </a:t>
            </a:r>
            <a:r>
              <a:rPr lang="es-ES" sz="1800" i="1" dirty="0" err="1" smtClean="0"/>
              <a:t>Composition</a:t>
            </a:r>
            <a:r>
              <a:rPr lang="es-ES" sz="1800" i="1" dirty="0" smtClean="0"/>
              <a:t> </a:t>
            </a:r>
            <a:r>
              <a:rPr lang="es-ES" sz="1800" i="1" dirty="0" err="1" smtClean="0"/>
              <a:t>Group</a:t>
            </a:r>
            <a:r>
              <a:rPr lang="es-ES" sz="1800" i="1" dirty="0" smtClean="0"/>
              <a:t> at </a:t>
            </a:r>
            <a:r>
              <a:rPr lang="es-ES" sz="1800" i="1" dirty="0" err="1" smtClean="0"/>
              <a:t>Earth</a:t>
            </a:r>
            <a:r>
              <a:rPr lang="es-ES" sz="1800" i="1" dirty="0" smtClean="0"/>
              <a:t> </a:t>
            </a:r>
            <a:r>
              <a:rPr lang="es-ES" sz="1800" i="1" dirty="0" err="1" smtClean="0"/>
              <a:t>Sciences</a:t>
            </a:r>
            <a:r>
              <a:rPr lang="es-ES" sz="1800" i="1" dirty="0" smtClean="0"/>
              <a:t> </a:t>
            </a:r>
            <a:r>
              <a:rPr lang="es-ES" sz="1800" i="1" dirty="0" err="1" smtClean="0"/>
              <a:t>Deparment</a:t>
            </a:r>
            <a:r>
              <a:rPr lang="es-ES" sz="1800" i="1" dirty="0" smtClean="0"/>
              <a:t> </a:t>
            </a:r>
          </a:p>
          <a:p>
            <a:r>
              <a:rPr lang="es-ES" sz="1800" i="1" dirty="0" err="1" smtClean="0"/>
              <a:t>On</a:t>
            </a:r>
            <a:r>
              <a:rPr lang="es-ES" sz="1800" i="1" dirty="0" smtClean="0"/>
              <a:t> </a:t>
            </a:r>
            <a:r>
              <a:rPr lang="es-ES" sz="1800" i="1" dirty="0" err="1" smtClean="0"/>
              <a:t>behalf</a:t>
            </a:r>
            <a:r>
              <a:rPr lang="es-ES" sz="1800" i="1" dirty="0" smtClean="0"/>
              <a:t> of </a:t>
            </a:r>
            <a:r>
              <a:rPr lang="es-ES" sz="1800" i="1" dirty="0" err="1" smtClean="0"/>
              <a:t>inDust</a:t>
            </a:r>
            <a:r>
              <a:rPr lang="es-ES" sz="1800" i="1" dirty="0" smtClean="0"/>
              <a:t> and </a:t>
            </a:r>
            <a:r>
              <a:rPr lang="es-ES" sz="1800" i="1" dirty="0" err="1" smtClean="0"/>
              <a:t>DustClim</a:t>
            </a:r>
            <a:r>
              <a:rPr lang="es-ES" sz="1800" i="1" dirty="0" smtClean="0"/>
              <a:t> </a:t>
            </a:r>
            <a:r>
              <a:rPr lang="es-ES" sz="1800" i="1" dirty="0" err="1" smtClean="0"/>
              <a:t>consortium</a:t>
            </a:r>
            <a:r>
              <a:rPr lang="es-ES" sz="1800" i="1" dirty="0" smtClean="0"/>
              <a:t> </a:t>
            </a:r>
            <a:r>
              <a:rPr lang="es-ES" sz="1800" i="1" dirty="0" err="1" smtClean="0"/>
              <a:t>members</a:t>
            </a:r>
            <a:r>
              <a:rPr lang="es-ES" sz="1800" i="1" dirty="0" smtClean="0"/>
              <a:t> </a:t>
            </a:r>
            <a:endParaRPr lang="es-ES" sz="1800" i="1" dirty="0"/>
          </a:p>
        </p:txBody>
      </p:sp>
      <p:pic>
        <p:nvPicPr>
          <p:cNvPr id="6" name="Imagen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9668" y="0"/>
            <a:ext cx="2036457" cy="554169"/>
          </a:xfrm>
          <a:prstGeom prst="rect">
            <a:avLst/>
          </a:prstGeom>
        </p:spPr>
      </p:pic>
    </p:spTree>
    <p:extLst>
      <p:ext uri="{BB962C8B-B14F-4D97-AF65-F5344CB8AC3E}">
        <p14:creationId xmlns:p14="http://schemas.microsoft.com/office/powerpoint/2010/main" val="305463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64803" y="217893"/>
            <a:ext cx="8229598" cy="83839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r>
              <a:rPr lang="en-US" altLang="ca-ES" sz="3500" b="1" dirty="0"/>
              <a:t>WMO Dust </a:t>
            </a:r>
            <a:r>
              <a:rPr lang="en-US" altLang="ca-ES" sz="3500" b="1" dirty="0" smtClean="0"/>
              <a:t>Centers at Barcelona </a:t>
            </a:r>
            <a:endParaRPr lang="en-US" altLang="ca-ES" sz="3500" b="1" dirty="0"/>
          </a:p>
        </p:txBody>
      </p:sp>
      <p:sp>
        <p:nvSpPr>
          <p:cNvPr id="2" name="Slide Number Placeholder 1"/>
          <p:cNvSpPr>
            <a:spLocks noGrp="1"/>
          </p:cNvSpPr>
          <p:nvPr>
            <p:ph type="sldNum" sz="quarter" idx="4294967295"/>
          </p:nvPr>
        </p:nvSpPr>
        <p:spPr/>
        <p:txBody>
          <a:bodyPr/>
          <a:lstStyle/>
          <a:p>
            <a:endParaRPr lang="es-ES" dirty="0"/>
          </a:p>
        </p:txBody>
      </p:sp>
      <p:pic>
        <p:nvPicPr>
          <p:cNvPr id="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151563"/>
            <a:ext cx="2398713" cy="7064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hape 149"/>
          <p:cNvSpPr/>
          <p:nvPr/>
        </p:nvSpPr>
        <p:spPr>
          <a:xfrm>
            <a:off x="421049" y="990600"/>
            <a:ext cx="5951151" cy="4912501"/>
          </a:xfrm>
          <a:prstGeom prst="rect">
            <a:avLst/>
          </a:prstGeom>
          <a:noFill/>
          <a:ln w="9525" cap="flat" cmpd="sng">
            <a:noFill/>
            <a:prstDash val="solid"/>
            <a:round/>
            <a:headEnd type="none" w="med" len="med"/>
            <a:tailEnd type="none" w="med" len="med"/>
          </a:ln>
        </p:spPr>
        <p:txBody>
          <a:bodyPr lIns="91425" tIns="91425" rIns="91425" bIns="91425" anchor="t" anchorCtr="0">
            <a:noAutofit/>
          </a:bodyPr>
          <a:lstStyle/>
          <a:p>
            <a:endParaRPr lang="en-US" sz="2000" b="1" dirty="0" smtClean="0">
              <a:solidFill>
                <a:srgbClr val="000000"/>
              </a:solidFill>
              <a:latin typeface="Calibri" panose="020F0502020204030204" pitchFamily="34" charset="0"/>
            </a:endParaRPr>
          </a:p>
          <a:p>
            <a:pPr lvl="0"/>
            <a:r>
              <a:rPr lang="en-US" sz="2000" b="1" dirty="0" smtClean="0">
                <a:solidFill>
                  <a:srgbClr val="000000"/>
                </a:solidFill>
                <a:latin typeface="Calibri" panose="020F0502020204030204" pitchFamily="34" charset="0"/>
              </a:rPr>
              <a:t>Barcelona </a:t>
            </a:r>
            <a:r>
              <a:rPr lang="en-US" sz="2000" b="1" dirty="0">
                <a:solidFill>
                  <a:srgbClr val="000000"/>
                </a:solidFill>
                <a:latin typeface="Calibri" panose="020F0502020204030204" pitchFamily="34" charset="0"/>
              </a:rPr>
              <a:t>Dust Forecast Center</a:t>
            </a:r>
            <a:r>
              <a:rPr lang="en-US" sz="2000" dirty="0">
                <a:solidFill>
                  <a:srgbClr val="000000"/>
                </a:solidFill>
                <a:latin typeface="Calibri" panose="020F0502020204030204" pitchFamily="34" charset="0"/>
              </a:rPr>
              <a:t>. </a:t>
            </a:r>
          </a:p>
          <a:p>
            <a:pPr lvl="0"/>
            <a:r>
              <a:rPr lang="en-US" sz="2000" dirty="0" smtClean="0">
                <a:solidFill>
                  <a:srgbClr val="000000"/>
                </a:solidFill>
                <a:latin typeface="Calibri" panose="020F0502020204030204" pitchFamily="34" charset="0"/>
              </a:rPr>
              <a:t>Unique </a:t>
            </a:r>
            <a:r>
              <a:rPr lang="en-US" sz="2000" dirty="0">
                <a:solidFill>
                  <a:srgbClr val="000000"/>
                </a:solidFill>
                <a:latin typeface="Calibri" panose="020F0502020204030204" pitchFamily="34" charset="0"/>
              </a:rPr>
              <a:t>specialized WMO Center for </a:t>
            </a:r>
            <a:endParaRPr lang="en-US" sz="2000" dirty="0" smtClean="0">
              <a:solidFill>
                <a:srgbClr val="000000"/>
              </a:solidFill>
              <a:latin typeface="Calibri" panose="020F0502020204030204" pitchFamily="34" charset="0"/>
            </a:endParaRPr>
          </a:p>
          <a:p>
            <a:pPr lvl="0"/>
            <a:r>
              <a:rPr lang="en-US" sz="2000" dirty="0" smtClean="0">
                <a:solidFill>
                  <a:srgbClr val="000000"/>
                </a:solidFill>
                <a:latin typeface="Calibri" panose="020F0502020204030204" pitchFamily="34" charset="0"/>
              </a:rPr>
              <a:t>mineral </a:t>
            </a:r>
            <a:r>
              <a:rPr lang="en-US" sz="2000" dirty="0">
                <a:solidFill>
                  <a:srgbClr val="000000"/>
                </a:solidFill>
                <a:latin typeface="Calibri" panose="020F0502020204030204" pitchFamily="34" charset="0"/>
              </a:rPr>
              <a:t>dust </a:t>
            </a:r>
            <a:r>
              <a:rPr lang="en-US" sz="2000" dirty="0" smtClean="0">
                <a:solidFill>
                  <a:srgbClr val="000000"/>
                </a:solidFill>
                <a:latin typeface="Calibri" panose="020F0502020204030204" pitchFamily="34" charset="0"/>
              </a:rPr>
              <a:t>prediction in Europe</a:t>
            </a:r>
            <a:endParaRPr lang="en-US" sz="2000" dirty="0">
              <a:solidFill>
                <a:srgbClr val="000000"/>
              </a:solidFill>
              <a:latin typeface="Calibri" panose="020F0502020204030204" pitchFamily="34" charset="0"/>
            </a:endParaRPr>
          </a:p>
          <a:p>
            <a:pPr lvl="0"/>
            <a:r>
              <a:rPr lang="en-US" sz="2000" b="1" dirty="0">
                <a:solidFill>
                  <a:srgbClr val="000000"/>
                </a:solidFill>
                <a:latin typeface="Calibri" panose="020F0502020204030204" pitchFamily="34" charset="0"/>
              </a:rPr>
              <a:t>http://dust.aemet.es </a:t>
            </a:r>
            <a:endParaRPr lang="en-US" sz="2000" b="1" dirty="0" smtClean="0">
              <a:solidFill>
                <a:srgbClr val="000000"/>
              </a:solidFill>
              <a:latin typeface="Calibri" panose="020F0502020204030204" pitchFamily="34" charset="0"/>
            </a:endParaRPr>
          </a:p>
          <a:p>
            <a:pPr lvl="0"/>
            <a:r>
              <a:rPr lang="en-US" sz="2000" dirty="0" smtClean="0">
                <a:solidFill>
                  <a:srgbClr val="000000"/>
                </a:solidFill>
                <a:latin typeface="Calibri" panose="020F0502020204030204" pitchFamily="34" charset="0"/>
              </a:rPr>
              <a:t>started </a:t>
            </a:r>
            <a:r>
              <a:rPr lang="en-US" sz="2000" dirty="0">
                <a:solidFill>
                  <a:srgbClr val="000000"/>
                </a:solidFill>
                <a:latin typeface="Calibri" panose="020F0502020204030204" pitchFamily="34" charset="0"/>
              </a:rPr>
              <a:t>in 2014  - </a:t>
            </a:r>
            <a:r>
              <a:rPr lang="en-US" sz="2000" b="1" dirty="0" smtClean="0">
                <a:solidFill>
                  <a:srgbClr val="FF0000"/>
                </a:solidFill>
                <a:latin typeface="Calibri" panose="020F0502020204030204" pitchFamily="34" charset="0"/>
              </a:rPr>
              <a:t>Operations</a:t>
            </a:r>
          </a:p>
          <a:p>
            <a:pPr lvl="0"/>
            <a:r>
              <a:rPr lang="en-US" sz="2000" dirty="0" smtClean="0">
                <a:solidFill>
                  <a:srgbClr val="FF0000"/>
                </a:solidFill>
                <a:latin typeface="Calibri" panose="020F0502020204030204" pitchFamily="34" charset="0"/>
              </a:rPr>
              <a:t>MONARCH is the reference model</a:t>
            </a:r>
          </a:p>
          <a:p>
            <a:pPr lvl="0"/>
            <a:endParaRPr lang="en-US" sz="2000" dirty="0" smtClean="0">
              <a:solidFill>
                <a:srgbClr val="FF0000"/>
              </a:solidFill>
              <a:latin typeface="Calibri" panose="020F0502020204030204" pitchFamily="34" charset="0"/>
            </a:endParaRPr>
          </a:p>
          <a:p>
            <a:pPr lvl="0"/>
            <a:endParaRPr lang="en-US" sz="2000" dirty="0">
              <a:solidFill>
                <a:srgbClr val="FF0000"/>
              </a:solidFill>
              <a:latin typeface="Calibri" panose="020F0502020204030204" pitchFamily="34" charset="0"/>
            </a:endParaRPr>
          </a:p>
          <a:p>
            <a:pPr lvl="0"/>
            <a:endParaRPr lang="en-US" sz="2000" dirty="0">
              <a:solidFill>
                <a:srgbClr val="FF0000"/>
              </a:solidFill>
              <a:latin typeface="Calibri" panose="020F0502020204030204" pitchFamily="34" charset="0"/>
            </a:endParaRPr>
          </a:p>
          <a:p>
            <a:pPr lvl="0"/>
            <a:r>
              <a:rPr lang="en-US" sz="2000" b="1" dirty="0" smtClean="0">
                <a:solidFill>
                  <a:srgbClr val="000000"/>
                </a:solidFill>
                <a:latin typeface="Calibri" panose="020F0502020204030204" pitchFamily="34" charset="0"/>
              </a:rPr>
              <a:t>SDS-WAS</a:t>
            </a:r>
            <a:r>
              <a:rPr lang="en-US" sz="2000" b="1" dirty="0">
                <a:solidFill>
                  <a:srgbClr val="000000"/>
                </a:solidFill>
                <a:latin typeface="Calibri" panose="020F0502020204030204" pitchFamily="34" charset="0"/>
              </a:rPr>
              <a:t>. North Africa, Middle East and Europe </a:t>
            </a:r>
          </a:p>
          <a:p>
            <a:pPr lvl="0"/>
            <a:r>
              <a:rPr lang="en-US" sz="2000" b="1" dirty="0">
                <a:solidFill>
                  <a:srgbClr val="000000"/>
                </a:solidFill>
                <a:latin typeface="Calibri" panose="020F0502020204030204" pitchFamily="34" charset="0"/>
              </a:rPr>
              <a:t>Regional Center</a:t>
            </a:r>
            <a:r>
              <a:rPr lang="en-US" sz="2000" dirty="0">
                <a:solidFill>
                  <a:srgbClr val="000000"/>
                </a:solidFill>
                <a:latin typeface="Calibri" panose="020F0502020204030204" pitchFamily="34" charset="0"/>
              </a:rPr>
              <a:t>. </a:t>
            </a:r>
            <a:endParaRPr lang="en-US" sz="2000" dirty="0" smtClean="0">
              <a:solidFill>
                <a:srgbClr val="000000"/>
              </a:solidFill>
              <a:latin typeface="Calibri" panose="020F0502020204030204" pitchFamily="34" charset="0"/>
            </a:endParaRPr>
          </a:p>
          <a:p>
            <a:pPr lvl="0"/>
            <a:r>
              <a:rPr lang="en-US" sz="2000" b="1" dirty="0" smtClean="0">
                <a:solidFill>
                  <a:srgbClr val="000000"/>
                </a:solidFill>
                <a:latin typeface="Calibri" panose="020F0502020204030204" pitchFamily="34" charset="0"/>
              </a:rPr>
              <a:t>http</a:t>
            </a:r>
            <a:r>
              <a:rPr lang="en-US" sz="2000" b="1" dirty="0">
                <a:solidFill>
                  <a:srgbClr val="000000"/>
                </a:solidFill>
                <a:latin typeface="Calibri" panose="020F0502020204030204" pitchFamily="34" charset="0"/>
              </a:rPr>
              <a:t>://sds-was.aemet.es </a:t>
            </a:r>
          </a:p>
          <a:p>
            <a:pPr lvl="0"/>
            <a:r>
              <a:rPr lang="en-US" sz="2000" dirty="0">
                <a:solidFill>
                  <a:srgbClr val="000000"/>
                </a:solidFill>
                <a:latin typeface="Calibri" panose="020F0502020204030204" pitchFamily="34" charset="0"/>
              </a:rPr>
              <a:t>started in </a:t>
            </a:r>
            <a:r>
              <a:rPr lang="en-US" sz="2000" dirty="0" smtClean="0">
                <a:solidFill>
                  <a:srgbClr val="000000"/>
                </a:solidFill>
                <a:latin typeface="Calibri" panose="020F0502020204030204" pitchFamily="34" charset="0"/>
              </a:rPr>
              <a:t>2010 – </a:t>
            </a:r>
            <a:r>
              <a:rPr lang="en-US" sz="2000" b="1" dirty="0" smtClean="0">
                <a:solidFill>
                  <a:srgbClr val="FF0000"/>
                </a:solidFill>
                <a:latin typeface="Calibri" panose="020F0502020204030204" pitchFamily="34" charset="0"/>
              </a:rPr>
              <a:t>Research </a:t>
            </a:r>
          </a:p>
          <a:p>
            <a:pPr lvl="0"/>
            <a:r>
              <a:rPr lang="en-US" sz="2000" dirty="0" smtClean="0">
                <a:solidFill>
                  <a:srgbClr val="FF0000"/>
                </a:solidFill>
                <a:latin typeface="Calibri" panose="020F0502020204030204" pitchFamily="34" charset="0"/>
              </a:rPr>
              <a:t>MONARCH is contributing to the model ensemble</a:t>
            </a:r>
          </a:p>
          <a:p>
            <a:pPr lvl="0"/>
            <a:endParaRPr lang="en-US" sz="2000" dirty="0" smtClean="0">
              <a:solidFill>
                <a:srgbClr val="FF0000"/>
              </a:solidFill>
              <a:latin typeface="Calibri" panose="020F0502020204030204" pitchFamily="34" charset="0"/>
            </a:endParaRPr>
          </a:p>
          <a:p>
            <a:pPr lvl="0"/>
            <a:endParaRPr lang="en-US" sz="2000" b="1" dirty="0">
              <a:solidFill>
                <a:srgbClr val="000000"/>
              </a:solidFill>
              <a:latin typeface="Calibri" panose="020F0502020204030204" pitchFamily="34" charset="0"/>
            </a:endParaRPr>
          </a:p>
          <a:p>
            <a:pPr lvl="0"/>
            <a:endParaRPr lang="en-US" sz="2000" dirty="0" smtClean="0">
              <a:solidFill>
                <a:srgbClr val="000000"/>
              </a:solidFill>
              <a:latin typeface="Calibri" panose="020F0502020204030204" pitchFamily="34" charset="0"/>
            </a:endParaRPr>
          </a:p>
          <a:p>
            <a:pPr lvl="0"/>
            <a:endParaRPr lang="en-US" sz="2000" dirty="0">
              <a:solidFill>
                <a:srgbClr val="000000"/>
              </a:solidFill>
              <a:latin typeface="Calibri" panose="020F0502020204030204" pitchFamily="34" charset="0"/>
            </a:endParaRPr>
          </a:p>
        </p:txBody>
      </p:sp>
      <p:pic>
        <p:nvPicPr>
          <p:cNvPr id="6" name="Shape 15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32260" y="6318275"/>
            <a:ext cx="462825" cy="505499"/>
          </a:xfrm>
          <a:prstGeom prst="rect">
            <a:avLst/>
          </a:prstGeom>
          <a:noFill/>
          <a:ln>
            <a:noFill/>
          </a:ln>
        </p:spPr>
      </p:pic>
      <p:pic>
        <p:nvPicPr>
          <p:cNvPr id="8" name="Shape 155"/>
          <p:cNvPicPr preferRelativeResize="0"/>
          <p:nvPr/>
        </p:nvPicPr>
        <p:blipFill>
          <a:blip r:embed="rId5">
            <a:alphaModFix/>
          </a:blip>
          <a:stretch>
            <a:fillRect/>
          </a:stretch>
        </p:blipFill>
        <p:spPr>
          <a:xfrm>
            <a:off x="5966606" y="6318274"/>
            <a:ext cx="3139400" cy="505499"/>
          </a:xfrm>
          <a:prstGeom prst="rect">
            <a:avLst/>
          </a:prstGeom>
          <a:noFill/>
          <a:ln>
            <a:noFill/>
          </a:ln>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8359" t="11687" r="20212" b="4780"/>
          <a:stretch/>
        </p:blipFill>
        <p:spPr>
          <a:xfrm>
            <a:off x="5088003" y="1460738"/>
            <a:ext cx="2568393" cy="2182863"/>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8702" t="11402" r="19091" b="3610"/>
          <a:stretch/>
        </p:blipFill>
        <p:spPr>
          <a:xfrm>
            <a:off x="5966606" y="3751383"/>
            <a:ext cx="2551241" cy="2178409"/>
          </a:xfrm>
          <a:prstGeom prst="rect">
            <a:avLst/>
          </a:prstGeom>
        </p:spPr>
      </p:pic>
      <p:sp>
        <p:nvSpPr>
          <p:cNvPr id="10" name="Text Box 6"/>
          <p:cNvSpPr txBox="1">
            <a:spLocks noChangeArrowheads="1"/>
          </p:cNvSpPr>
          <p:nvPr/>
        </p:nvSpPr>
        <p:spPr bwMode="auto">
          <a:xfrm>
            <a:off x="421049" y="808338"/>
            <a:ext cx="8394700" cy="5385706"/>
          </a:xfrm>
          <a:prstGeom prst="rect">
            <a:avLst/>
          </a:prstGeom>
          <a:solidFill>
            <a:srgbClr val="00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Unicode MS" panose="020B0604020202020204" pitchFamily="32"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Unicode MS" panose="020B0604020202020204" pitchFamily="32"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Unicode MS" panose="020B0604020202020204" pitchFamily="32"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Unicode MS" panose="020B0604020202020204" pitchFamily="32"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Unicode MS" panose="020B0604020202020204"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Unicode MS" panose="020B0604020202020204"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Unicode MS" panose="020B0604020202020204"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Unicode MS" panose="020B0604020202020204"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Unicode MS" panose="020B0604020202020204" pitchFamily="32" charset="0"/>
              </a:defRPr>
            </a:lvl9pPr>
          </a:lstStyle>
          <a:p>
            <a:pPr marL="360" algn="ctr">
              <a:lnSpc>
                <a:spcPct val="100000"/>
              </a:lnSpc>
              <a:spcBef>
                <a:spcPts val="1001"/>
              </a:spcBef>
              <a:buClr>
                <a:schemeClr val="bg1"/>
              </a:buClr>
            </a:pPr>
            <a:endParaRPr lang="en-US" sz="1200" b="1" spc="-1" dirty="0" smtClean="0">
              <a:solidFill>
                <a:schemeClr val="bg1"/>
              </a:solidFill>
              <a:uFill>
                <a:solidFill>
                  <a:srgbClr val="FFFFFF"/>
                </a:solidFill>
              </a:uFill>
              <a:latin typeface="Arial"/>
              <a:ea typeface="Arial"/>
            </a:endParaRPr>
          </a:p>
          <a:p>
            <a:pPr marL="360" algn="ctr">
              <a:lnSpc>
                <a:spcPct val="100000"/>
              </a:lnSpc>
              <a:spcBef>
                <a:spcPts val="1001"/>
              </a:spcBef>
              <a:buClr>
                <a:schemeClr val="bg1"/>
              </a:buClr>
            </a:pPr>
            <a:r>
              <a:rPr lang="en-US" sz="2800" b="1" spc="-1" dirty="0" smtClean="0">
                <a:solidFill>
                  <a:schemeClr val="bg1"/>
                </a:solidFill>
                <a:uFill>
                  <a:solidFill>
                    <a:srgbClr val="FFFFFF"/>
                  </a:solidFill>
                </a:uFill>
                <a:latin typeface="Arial"/>
                <a:ea typeface="Arial"/>
              </a:rPr>
              <a:t>LESSONS LEARNT</a:t>
            </a:r>
          </a:p>
          <a:p>
            <a:pPr marL="343260" indent="-342900">
              <a:lnSpc>
                <a:spcPct val="100000"/>
              </a:lnSpc>
              <a:spcBef>
                <a:spcPts val="1001"/>
              </a:spcBef>
              <a:buClr>
                <a:schemeClr val="bg1"/>
              </a:buClr>
              <a:buFont typeface="Arial" panose="020B0604020202020204" pitchFamily="34" charset="0"/>
              <a:buChar char="•"/>
            </a:pPr>
            <a:r>
              <a:rPr lang="en-US" sz="2400" spc="-1" dirty="0" smtClean="0">
                <a:solidFill>
                  <a:schemeClr val="bg1"/>
                </a:solidFill>
                <a:uFill>
                  <a:solidFill>
                    <a:srgbClr val="FFFFFF"/>
                  </a:solidFill>
                </a:uFill>
                <a:latin typeface="Arial"/>
                <a:ea typeface="Arial"/>
              </a:rPr>
              <a:t>Advertise </a:t>
            </a:r>
            <a:r>
              <a:rPr lang="en-US" sz="2400" spc="-1" dirty="0">
                <a:solidFill>
                  <a:schemeClr val="bg1"/>
                </a:solidFill>
                <a:uFill>
                  <a:solidFill>
                    <a:srgbClr val="FFFFFF"/>
                  </a:solidFill>
                </a:uFill>
                <a:latin typeface="Arial"/>
                <a:ea typeface="Arial"/>
              </a:rPr>
              <a:t>about Sand and Dust Storms</a:t>
            </a:r>
            <a:endParaRPr lang="en-US" sz="2400" spc="-1" dirty="0">
              <a:solidFill>
                <a:schemeClr val="bg1"/>
              </a:solidFill>
              <a:uFill>
                <a:solidFill>
                  <a:srgbClr val="FFFFFF"/>
                </a:solidFill>
              </a:uFill>
              <a:latin typeface="Calibri"/>
            </a:endParaRPr>
          </a:p>
          <a:p>
            <a:pPr marL="800460" lvl="1" indent="-342900">
              <a:lnSpc>
                <a:spcPct val="100000"/>
              </a:lnSpc>
              <a:spcBef>
                <a:spcPts val="499"/>
              </a:spcBef>
              <a:buClr>
                <a:schemeClr val="bg1"/>
              </a:buClr>
              <a:buFont typeface="Arial" panose="020B0604020202020204" pitchFamily="34" charset="0"/>
              <a:buChar char="•"/>
            </a:pPr>
            <a:r>
              <a:rPr lang="en-US" sz="2000" spc="-1" dirty="0">
                <a:solidFill>
                  <a:schemeClr val="bg1"/>
                </a:solidFill>
                <a:uFill>
                  <a:solidFill>
                    <a:srgbClr val="FFFFFF"/>
                  </a:solidFill>
                </a:uFill>
                <a:latin typeface="Arial"/>
                <a:ea typeface="Arial"/>
              </a:rPr>
              <a:t>Enhance the visibility of the dust impacts to the society at large and the most affected socio-economic sectors in particular</a:t>
            </a:r>
            <a:endParaRPr lang="en-US" sz="2000" spc="-1" dirty="0">
              <a:solidFill>
                <a:schemeClr val="bg1"/>
              </a:solidFill>
              <a:uFill>
                <a:solidFill>
                  <a:srgbClr val="FFFFFF"/>
                </a:solidFill>
              </a:uFill>
              <a:latin typeface="Calibri"/>
            </a:endParaRPr>
          </a:p>
          <a:p>
            <a:pPr marL="343260" indent="-342900">
              <a:lnSpc>
                <a:spcPct val="100000"/>
              </a:lnSpc>
              <a:spcBef>
                <a:spcPts val="1001"/>
              </a:spcBef>
              <a:buClr>
                <a:schemeClr val="bg1"/>
              </a:buClr>
              <a:buFont typeface="Arial" panose="020B0604020202020204" pitchFamily="34" charset="0"/>
              <a:buChar char="•"/>
            </a:pPr>
            <a:r>
              <a:rPr lang="en-US" sz="2400" spc="-1" dirty="0">
                <a:solidFill>
                  <a:schemeClr val="bg1"/>
                </a:solidFill>
                <a:uFill>
                  <a:solidFill>
                    <a:srgbClr val="FFFFFF"/>
                  </a:solidFill>
                </a:uFill>
                <a:latin typeface="Arial"/>
                <a:ea typeface="Arial"/>
              </a:rPr>
              <a:t>Not “really” tailored user-oriented products</a:t>
            </a:r>
            <a:endParaRPr lang="en-US" sz="2400" spc="-1" dirty="0">
              <a:solidFill>
                <a:schemeClr val="bg1"/>
              </a:solidFill>
              <a:uFill>
                <a:solidFill>
                  <a:srgbClr val="FFFFFF"/>
                </a:solidFill>
              </a:uFill>
              <a:latin typeface="Calibri"/>
            </a:endParaRPr>
          </a:p>
          <a:p>
            <a:pPr marL="800460" lvl="1" indent="-342900">
              <a:lnSpc>
                <a:spcPct val="100000"/>
              </a:lnSpc>
              <a:spcBef>
                <a:spcPts val="499"/>
              </a:spcBef>
              <a:buClr>
                <a:schemeClr val="bg1"/>
              </a:buClr>
              <a:buFont typeface="Arial" panose="020B0604020202020204" pitchFamily="34" charset="0"/>
              <a:buChar char="•"/>
            </a:pPr>
            <a:r>
              <a:rPr lang="en-US" sz="2000" spc="-1" dirty="0">
                <a:solidFill>
                  <a:schemeClr val="bg1"/>
                </a:solidFill>
                <a:uFill>
                  <a:solidFill>
                    <a:srgbClr val="FFFFFF"/>
                  </a:solidFill>
                </a:uFill>
                <a:latin typeface="Arial"/>
                <a:ea typeface="Arial"/>
              </a:rPr>
              <a:t>Few existing channels of communication between scientific research and user (socio-economic) communities</a:t>
            </a:r>
            <a:r>
              <a:rPr lang="en-US" sz="2000" spc="-1" dirty="0" smtClean="0">
                <a:solidFill>
                  <a:schemeClr val="bg1"/>
                </a:solidFill>
                <a:uFill>
                  <a:solidFill>
                    <a:srgbClr val="FFFFFF"/>
                  </a:solidFill>
                </a:uFill>
                <a:latin typeface="Arial"/>
                <a:ea typeface="Arial"/>
              </a:rPr>
              <a:t>. </a:t>
            </a:r>
          </a:p>
          <a:p>
            <a:pPr marL="800460" lvl="1" indent="-342900">
              <a:lnSpc>
                <a:spcPct val="100000"/>
              </a:lnSpc>
              <a:spcBef>
                <a:spcPts val="499"/>
              </a:spcBef>
              <a:buClr>
                <a:schemeClr val="bg1"/>
              </a:buClr>
              <a:buFont typeface="Arial" panose="020B0604020202020204" pitchFamily="34" charset="0"/>
              <a:buChar char="•"/>
            </a:pPr>
            <a:r>
              <a:rPr lang="en-US" sz="2000" spc="-1" dirty="0" smtClean="0">
                <a:solidFill>
                  <a:schemeClr val="bg1"/>
                </a:solidFill>
                <a:uFill>
                  <a:solidFill>
                    <a:srgbClr val="FFFFFF"/>
                  </a:solidFill>
                </a:uFill>
                <a:latin typeface="Arial"/>
                <a:ea typeface="Arial"/>
              </a:rPr>
              <a:t>Measurement </a:t>
            </a:r>
            <a:r>
              <a:rPr lang="en-US" sz="2000" spc="-1" dirty="0">
                <a:solidFill>
                  <a:schemeClr val="bg1"/>
                </a:solidFill>
                <a:uFill>
                  <a:solidFill>
                    <a:srgbClr val="FFFFFF"/>
                  </a:solidFill>
                </a:uFill>
                <a:latin typeface="Arial"/>
                <a:ea typeface="Arial"/>
              </a:rPr>
              <a:t>products lack </a:t>
            </a:r>
            <a:r>
              <a:rPr lang="en-US" sz="2000" spc="-1" dirty="0" err="1">
                <a:solidFill>
                  <a:schemeClr val="bg1"/>
                </a:solidFill>
                <a:uFill>
                  <a:solidFill>
                    <a:srgbClr val="FFFFFF"/>
                  </a:solidFill>
                </a:uFill>
                <a:latin typeface="Arial"/>
                <a:ea typeface="Arial"/>
              </a:rPr>
              <a:t>harmonised</a:t>
            </a:r>
            <a:r>
              <a:rPr lang="en-US" sz="2000" spc="-1" dirty="0">
                <a:solidFill>
                  <a:schemeClr val="bg1"/>
                </a:solidFill>
                <a:uFill>
                  <a:solidFill>
                    <a:srgbClr val="FFFFFF"/>
                  </a:solidFill>
                </a:uFill>
                <a:latin typeface="Arial"/>
                <a:ea typeface="Arial"/>
              </a:rPr>
              <a:t> quality controls, data formats and measurements </a:t>
            </a:r>
            <a:r>
              <a:rPr lang="en-US" sz="2000" spc="-1" dirty="0" smtClean="0">
                <a:solidFill>
                  <a:schemeClr val="bg1"/>
                </a:solidFill>
                <a:uFill>
                  <a:solidFill>
                    <a:srgbClr val="FFFFFF"/>
                  </a:solidFill>
                </a:uFill>
                <a:latin typeface="Arial"/>
                <a:ea typeface="Arial"/>
              </a:rPr>
              <a:t>schedules.</a:t>
            </a:r>
            <a:endParaRPr lang="en-US" sz="2000" spc="-1" dirty="0">
              <a:solidFill>
                <a:schemeClr val="bg1"/>
              </a:solidFill>
              <a:uFill>
                <a:solidFill>
                  <a:srgbClr val="FFFFFF"/>
                </a:solidFill>
              </a:uFill>
              <a:latin typeface="Calibri"/>
            </a:endParaRPr>
          </a:p>
          <a:p>
            <a:pPr marL="800460" lvl="1" indent="-342900">
              <a:lnSpc>
                <a:spcPct val="100000"/>
              </a:lnSpc>
              <a:spcBef>
                <a:spcPts val="499"/>
              </a:spcBef>
              <a:buClr>
                <a:schemeClr val="bg1"/>
              </a:buClr>
              <a:buFont typeface="Arial" panose="020B0604020202020204" pitchFamily="34" charset="0"/>
              <a:buChar char="•"/>
            </a:pPr>
            <a:endParaRPr lang="en-US" sz="2000" spc="-1" dirty="0">
              <a:solidFill>
                <a:schemeClr val="bg1"/>
              </a:solidFill>
              <a:uFill>
                <a:solidFill>
                  <a:srgbClr val="FFFFFF"/>
                </a:solidFill>
              </a:uFill>
              <a:latin typeface="Calibri"/>
            </a:endParaRPr>
          </a:p>
        </p:txBody>
      </p:sp>
    </p:spTree>
    <p:extLst>
      <p:ext uri="{BB962C8B-B14F-4D97-AF65-F5344CB8AC3E}">
        <p14:creationId xmlns:p14="http://schemas.microsoft.com/office/powerpoint/2010/main" val="171900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extShape 1"/>
          <p:cNvSpPr txBox="1"/>
          <p:nvPr/>
        </p:nvSpPr>
        <p:spPr>
          <a:xfrm>
            <a:off x="8604360" y="6357600"/>
            <a:ext cx="442080" cy="412560"/>
          </a:xfrm>
          <a:prstGeom prst="rect">
            <a:avLst/>
          </a:prstGeom>
          <a:noFill/>
          <a:ln>
            <a:noFill/>
          </a:ln>
        </p:spPr>
        <p:txBody>
          <a:bodyPr lIns="90000" tIns="45000" rIns="90000" bIns="45000" anchor="b"/>
          <a:lstStyle/>
          <a:p>
            <a:pPr algn="r">
              <a:lnSpc>
                <a:spcPct val="100000"/>
              </a:lnSpc>
            </a:pPr>
            <a:fld id="{E7C20AAA-259D-4280-956E-0B4C27071F85}" type="slidenum">
              <a:rPr lang="es-ES" sz="1100" b="0" strike="noStrike" spc="-1">
                <a:solidFill>
                  <a:srgbClr val="004990"/>
                </a:solidFill>
                <a:uFill>
                  <a:solidFill>
                    <a:srgbClr val="FFFFFF"/>
                  </a:solidFill>
                </a:uFill>
                <a:latin typeface="Calibri"/>
              </a:rPr>
              <a:t>3</a:t>
            </a:fld>
            <a:endParaRPr lang="es-ES" sz="1100" b="0" strike="noStrike" spc="-1">
              <a:solidFill>
                <a:srgbClr val="000000"/>
              </a:solidFill>
              <a:uFill>
                <a:solidFill>
                  <a:srgbClr val="FFFFFF"/>
                </a:solidFill>
              </a:uFill>
              <a:latin typeface="Times New Roman"/>
            </a:endParaRPr>
          </a:p>
        </p:txBody>
      </p:sp>
      <p:sp>
        <p:nvSpPr>
          <p:cNvPr id="538" name="CustomShape 2"/>
          <p:cNvSpPr/>
          <p:nvPr/>
        </p:nvSpPr>
        <p:spPr>
          <a:xfrm>
            <a:off x="547200" y="4607640"/>
            <a:ext cx="3950640" cy="1368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s-ES" sz="1800" b="0" strike="noStrike" spc="-1">
                <a:solidFill>
                  <a:srgbClr val="FFFFFF"/>
                </a:solidFill>
                <a:uFill>
                  <a:solidFill>
                    <a:srgbClr val="FFFFFF"/>
                  </a:solidFill>
                </a:uFill>
                <a:latin typeface="Calibri"/>
              </a:rPr>
              <a:t>           </a:t>
            </a:r>
            <a:endParaRPr lang="es-ES" sz="1800" b="0" strike="noStrike" spc="-1">
              <a:solidFill>
                <a:srgbClr val="000000"/>
              </a:solidFill>
              <a:uFill>
                <a:solidFill>
                  <a:srgbClr val="FFFFFF"/>
                </a:solidFill>
              </a:uFill>
              <a:latin typeface="Arial"/>
            </a:endParaRPr>
          </a:p>
        </p:txBody>
      </p:sp>
      <p:sp>
        <p:nvSpPr>
          <p:cNvPr id="539" name="CustomShape 3"/>
          <p:cNvSpPr/>
          <p:nvPr/>
        </p:nvSpPr>
        <p:spPr>
          <a:xfrm>
            <a:off x="535320" y="4705560"/>
            <a:ext cx="3999960" cy="11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800" b="0" strike="noStrike" spc="-1">
                <a:solidFill>
                  <a:srgbClr val="FF0000"/>
                </a:solidFill>
                <a:uFill>
                  <a:solidFill>
                    <a:srgbClr val="FFFFFF"/>
                  </a:solidFill>
                </a:uFill>
                <a:latin typeface="Calibri"/>
              </a:rPr>
              <a:t>GOAL: </a:t>
            </a:r>
            <a:r>
              <a:rPr lang="es-ES" sz="1800" b="0" strike="noStrike" spc="-1">
                <a:solidFill>
                  <a:srgbClr val="FFFFFF"/>
                </a:solidFill>
                <a:uFill>
                  <a:solidFill>
                    <a:srgbClr val="FFFFFF"/>
                  </a:solidFill>
                </a:uFill>
                <a:latin typeface="Calibri"/>
              </a:rPr>
              <a:t>Develop </a:t>
            </a:r>
            <a:r>
              <a:rPr lang="es-ES" sz="1800" b="1" strike="noStrike" spc="-1">
                <a:solidFill>
                  <a:srgbClr val="FFFFFF"/>
                </a:solidFill>
                <a:uFill>
                  <a:solidFill>
                    <a:srgbClr val="FFFFFF"/>
                  </a:solidFill>
                </a:uFill>
                <a:latin typeface="Calibri"/>
              </a:rPr>
              <a:t>dust-related services</a:t>
            </a:r>
            <a:r>
              <a:rPr lang="es-ES" sz="1800" b="0" strike="noStrike" spc="-1">
                <a:solidFill>
                  <a:srgbClr val="FFFFFF"/>
                </a:solidFill>
                <a:uFill>
                  <a:solidFill>
                    <a:srgbClr val="FFFFFF"/>
                  </a:solidFill>
                </a:uFill>
                <a:latin typeface="Calibri"/>
              </a:rPr>
              <a:t> to specific socio-economic sectors based on an advanced </a:t>
            </a:r>
            <a:r>
              <a:rPr lang="es-ES" sz="1800" b="1" strike="noStrike" spc="-1">
                <a:solidFill>
                  <a:srgbClr val="FFFFFF"/>
                </a:solidFill>
                <a:uFill>
                  <a:solidFill>
                    <a:srgbClr val="FFFFFF"/>
                  </a:solidFill>
                </a:uFill>
                <a:latin typeface="Calibri"/>
              </a:rPr>
              <a:t>dust reanalysis </a:t>
            </a:r>
            <a:r>
              <a:rPr lang="es-ES" sz="1800" b="0" strike="noStrike" spc="-1">
                <a:solidFill>
                  <a:srgbClr val="FFFFFF"/>
                </a:solidFill>
                <a:uFill>
                  <a:solidFill>
                    <a:srgbClr val="FFFFFF"/>
                  </a:solidFill>
                </a:uFill>
                <a:latin typeface="Calibri"/>
              </a:rPr>
              <a:t>for  the NAMEE region   </a:t>
            </a:r>
            <a:endParaRPr lang="es-ES" sz="1800" b="0" strike="noStrike" spc="-1">
              <a:solidFill>
                <a:srgbClr val="000000"/>
              </a:solidFill>
              <a:uFill>
                <a:solidFill>
                  <a:srgbClr val="FFFFFF"/>
                </a:solidFill>
              </a:uFill>
              <a:latin typeface="Arial"/>
            </a:endParaRPr>
          </a:p>
        </p:txBody>
      </p:sp>
      <p:pic>
        <p:nvPicPr>
          <p:cNvPr id="540" name="Imagen 36"/>
          <p:cNvPicPr/>
          <p:nvPr/>
        </p:nvPicPr>
        <p:blipFill>
          <a:blip r:embed="rId3"/>
          <a:stretch/>
        </p:blipFill>
        <p:spPr>
          <a:xfrm>
            <a:off x="611280" y="3104640"/>
            <a:ext cx="3862080" cy="1450800"/>
          </a:xfrm>
          <a:prstGeom prst="rect">
            <a:avLst/>
          </a:prstGeom>
          <a:ln>
            <a:noFill/>
          </a:ln>
        </p:spPr>
      </p:pic>
      <p:sp>
        <p:nvSpPr>
          <p:cNvPr id="541" name="CustomShape 4"/>
          <p:cNvSpPr/>
          <p:nvPr/>
        </p:nvSpPr>
        <p:spPr>
          <a:xfrm>
            <a:off x="671760" y="1844640"/>
            <a:ext cx="3801600" cy="106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s-ES" sz="1600" b="0" strike="noStrike" spc="-1">
                <a:solidFill>
                  <a:srgbClr val="000000"/>
                </a:solidFill>
                <a:uFill>
                  <a:solidFill>
                    <a:srgbClr val="FFFFFF"/>
                  </a:solidFill>
                </a:uFill>
                <a:latin typeface="Calibri"/>
                <a:ea typeface="MS UI Gothic"/>
              </a:rPr>
              <a:t>SDS is a serious hazard for life, health, environment and economy  </a:t>
            </a:r>
            <a:endParaRPr lang="es-ES" sz="16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s-ES" sz="1600" b="0" strike="noStrike" spc="-1">
                <a:solidFill>
                  <a:srgbClr val="000000"/>
                </a:solidFill>
                <a:uFill>
                  <a:solidFill>
                    <a:srgbClr val="FFFFFF"/>
                  </a:solidFill>
                </a:uFill>
                <a:latin typeface="Calibri"/>
                <a:ea typeface="MS UI Gothic"/>
              </a:rPr>
              <a:t>Lack of dust observations (past trends and current conditions)</a:t>
            </a:r>
            <a:endParaRPr lang="es-ES" sz="1600" b="0" strike="noStrike" spc="-1">
              <a:solidFill>
                <a:srgbClr val="000000"/>
              </a:solidFill>
              <a:uFill>
                <a:solidFill>
                  <a:srgbClr val="FFFFFF"/>
                </a:solidFill>
              </a:uFill>
              <a:latin typeface="Arial"/>
            </a:endParaRPr>
          </a:p>
        </p:txBody>
      </p:sp>
      <p:sp>
        <p:nvSpPr>
          <p:cNvPr id="542" name="CustomShape 5"/>
          <p:cNvSpPr/>
          <p:nvPr/>
        </p:nvSpPr>
        <p:spPr>
          <a:xfrm>
            <a:off x="701640" y="1039680"/>
            <a:ext cx="81417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1" strike="noStrike" spc="-1">
                <a:solidFill>
                  <a:srgbClr val="000000"/>
                </a:solidFill>
                <a:uFill>
                  <a:solidFill>
                    <a:srgbClr val="FFFFFF"/>
                  </a:solidFill>
                </a:uFill>
                <a:latin typeface="Calibri"/>
                <a:ea typeface="MS UI Gothic"/>
              </a:rPr>
              <a:t>Dust </a:t>
            </a:r>
            <a:r>
              <a:rPr lang="es-ES" sz="1800" b="0" strike="noStrike" spc="-1">
                <a:solidFill>
                  <a:srgbClr val="000000"/>
                </a:solidFill>
                <a:uFill>
                  <a:solidFill>
                    <a:srgbClr val="FFFFFF"/>
                  </a:solidFill>
                </a:uFill>
                <a:latin typeface="Calibri"/>
                <a:ea typeface="MS UI Gothic"/>
              </a:rPr>
              <a:t>Storms Assessment for the development of user-oriented </a:t>
            </a:r>
            <a:r>
              <a:rPr lang="es-ES" sz="1800" b="1" strike="noStrike" spc="-1">
                <a:solidFill>
                  <a:srgbClr val="000000"/>
                </a:solidFill>
                <a:uFill>
                  <a:solidFill>
                    <a:srgbClr val="FFFFFF"/>
                  </a:solidFill>
                </a:uFill>
                <a:latin typeface="Calibri"/>
                <a:ea typeface="MS UI Gothic"/>
              </a:rPr>
              <a:t>Clim</a:t>
            </a:r>
            <a:r>
              <a:rPr lang="es-ES" sz="1800" b="0" strike="noStrike" spc="-1">
                <a:solidFill>
                  <a:srgbClr val="000000"/>
                </a:solidFill>
                <a:uFill>
                  <a:solidFill>
                    <a:srgbClr val="FFFFFF"/>
                  </a:solidFill>
                </a:uFill>
                <a:latin typeface="Calibri"/>
                <a:ea typeface="MS UI Gothic"/>
              </a:rPr>
              <a:t>ate Services in Northern Africa, Middle East and Europe</a:t>
            </a:r>
            <a:endParaRPr lang="es-ES" sz="1800" b="0" strike="noStrike" spc="-1">
              <a:solidFill>
                <a:srgbClr val="000000"/>
              </a:solidFill>
              <a:uFill>
                <a:solidFill>
                  <a:srgbClr val="FFFFFF"/>
                </a:solidFill>
              </a:uFill>
              <a:latin typeface="Arial"/>
            </a:endParaRPr>
          </a:p>
        </p:txBody>
      </p:sp>
      <p:pic>
        <p:nvPicPr>
          <p:cNvPr id="543" name="Picture 2"/>
          <p:cNvPicPr/>
          <p:nvPr/>
        </p:nvPicPr>
        <p:blipFill>
          <a:blip r:embed="rId4"/>
          <a:stretch/>
        </p:blipFill>
        <p:spPr>
          <a:xfrm>
            <a:off x="3925800" y="1821960"/>
            <a:ext cx="5679360" cy="4135320"/>
          </a:xfrm>
          <a:prstGeom prst="rect">
            <a:avLst/>
          </a:prstGeom>
          <a:ln>
            <a:noFill/>
          </a:ln>
        </p:spPr>
      </p:pic>
      <p:sp>
        <p:nvSpPr>
          <p:cNvPr id="544" name="CustomShape 6"/>
          <p:cNvSpPr/>
          <p:nvPr/>
        </p:nvSpPr>
        <p:spPr>
          <a:xfrm>
            <a:off x="4687920" y="1694160"/>
            <a:ext cx="4155480" cy="4317480"/>
          </a:xfrm>
          <a:prstGeom prst="rect">
            <a:avLst/>
          </a:prstGeom>
          <a:noFill/>
          <a:ln>
            <a:solidFill>
              <a:schemeClr val="tx1">
                <a:lumMod val="65000"/>
                <a:lumOff val="35000"/>
              </a:schemeClr>
            </a:solidFill>
            <a:custDash>
              <a:ds d="400000" sp="300000"/>
            </a:custDash>
          </a:ln>
        </p:spPr>
        <p:style>
          <a:lnRef idx="2">
            <a:schemeClr val="accent1">
              <a:shade val="50000"/>
            </a:schemeClr>
          </a:lnRef>
          <a:fillRef idx="1">
            <a:schemeClr val="accent1"/>
          </a:fillRef>
          <a:effectRef idx="0">
            <a:schemeClr val="accent1"/>
          </a:effectRef>
          <a:fontRef idx="minor"/>
        </p:style>
      </p:sp>
      <p:sp>
        <p:nvSpPr>
          <p:cNvPr id="545" name="CustomShape 7"/>
          <p:cNvSpPr/>
          <p:nvPr/>
        </p:nvSpPr>
        <p:spPr>
          <a:xfrm>
            <a:off x="431280" y="1694160"/>
            <a:ext cx="4182120" cy="4317480"/>
          </a:xfrm>
          <a:prstGeom prst="rect">
            <a:avLst/>
          </a:prstGeom>
          <a:noFill/>
          <a:ln>
            <a:solidFill>
              <a:schemeClr val="tx1">
                <a:lumMod val="65000"/>
                <a:lumOff val="35000"/>
              </a:schemeClr>
            </a:solidFill>
            <a:custDash>
              <a:ds d="400000" sp="300000"/>
            </a:custDash>
          </a:ln>
        </p:spPr>
        <p:style>
          <a:lnRef idx="2">
            <a:schemeClr val="accent1">
              <a:shade val="50000"/>
            </a:schemeClr>
          </a:lnRef>
          <a:fillRef idx="1">
            <a:schemeClr val="accent1"/>
          </a:fillRef>
          <a:effectRef idx="0">
            <a:schemeClr val="accent1"/>
          </a:effectRef>
          <a:fontRef idx="minor"/>
        </p:style>
      </p:sp>
      <p:pic>
        <p:nvPicPr>
          <p:cNvPr id="546" name="Imagen 3"/>
          <p:cNvPicPr/>
          <p:nvPr/>
        </p:nvPicPr>
        <p:blipFill>
          <a:blip r:embed="rId5"/>
          <a:stretch/>
        </p:blipFill>
        <p:spPr>
          <a:xfrm>
            <a:off x="2707200" y="0"/>
            <a:ext cx="4323600" cy="1185840"/>
          </a:xfrm>
          <a:prstGeom prst="rect">
            <a:avLst/>
          </a:prstGeom>
          <a:ln>
            <a:noFill/>
          </a:ln>
        </p:spPr>
      </p:pic>
      <p:pic>
        <p:nvPicPr>
          <p:cNvPr id="547" name="Picture 4"/>
          <p:cNvPicPr/>
          <p:nvPr/>
        </p:nvPicPr>
        <p:blipFill>
          <a:blip r:embed="rId6"/>
          <a:stretch/>
        </p:blipFill>
        <p:spPr>
          <a:xfrm>
            <a:off x="271800" y="6311160"/>
            <a:ext cx="2762280" cy="474840"/>
          </a:xfrm>
          <a:prstGeom prst="rect">
            <a:avLst/>
          </a:prstGeom>
          <a:ln>
            <a:noFill/>
          </a:ln>
        </p:spPr>
      </p:pic>
    </p:spTree>
    <p:extLst>
      <p:ext uri="{BB962C8B-B14F-4D97-AF65-F5344CB8AC3E}">
        <p14:creationId xmlns:p14="http://schemas.microsoft.com/office/powerpoint/2010/main" val="3494897604"/>
      </p:ext>
    </p:extLst>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500"/>
                                  </p:stCondLst>
                                  <p:childTnLst>
                                    <p:set>
                                      <p:cBhvr>
                                        <p:cTn id="6" dur="1" fill="hold">
                                          <p:stCondLst>
                                            <p:cond delay="0"/>
                                          </p:stCondLst>
                                        </p:cTn>
                                        <p:tgtEl>
                                          <p:spTgt spid="539"/>
                                        </p:tgtEl>
                                        <p:attrNameLst>
                                          <p:attrName>style.visibility</p:attrName>
                                        </p:attrNameLst>
                                      </p:cBhvr>
                                      <p:to>
                                        <p:strVal val="visible"/>
                                      </p:to>
                                    </p:set>
                                    <p:animEffect transition="in" filter="fade">
                                      <p:cBhvr additive="repl">
                                        <p:cTn id="7" dur="500"/>
                                        <p:tgtEl>
                                          <p:spTgt spid="539"/>
                                        </p:tgtEl>
                                      </p:cBhvr>
                                    </p:animEffect>
                                  </p:childTnLst>
                                </p:cTn>
                              </p:par>
                              <p:par>
                                <p:cTn id="8" presetID="10" presetClass="entr" fill="hold" nodeType="withEffect">
                                  <p:stCondLst>
                                    <p:cond delay="0"/>
                                  </p:stCondLst>
                                  <p:childTnLst>
                                    <p:set>
                                      <p:cBhvr>
                                        <p:cTn id="9" dur="1" fill="hold">
                                          <p:stCondLst>
                                            <p:cond delay="0"/>
                                          </p:stCondLst>
                                        </p:cTn>
                                        <p:tgtEl>
                                          <p:spTgt spid="538"/>
                                        </p:tgtEl>
                                        <p:attrNameLst>
                                          <p:attrName>style.visibility</p:attrName>
                                        </p:attrNameLst>
                                      </p:cBhvr>
                                      <p:to>
                                        <p:strVal val="visible"/>
                                      </p:to>
                                    </p:set>
                                    <p:animEffect transition="in" filter="fade">
                                      <p:cBhvr additive="repl">
                                        <p:cTn id="10" dur="10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TextShape 1"/>
          <p:cNvSpPr txBox="1"/>
          <p:nvPr/>
        </p:nvSpPr>
        <p:spPr>
          <a:xfrm>
            <a:off x="8604360" y="6357600"/>
            <a:ext cx="442080" cy="412560"/>
          </a:xfrm>
          <a:prstGeom prst="rect">
            <a:avLst/>
          </a:prstGeom>
          <a:noFill/>
          <a:ln>
            <a:noFill/>
          </a:ln>
        </p:spPr>
        <p:txBody>
          <a:bodyPr lIns="90000" tIns="45000" rIns="90000" bIns="45000" anchor="b"/>
          <a:lstStyle/>
          <a:p>
            <a:pPr algn="r">
              <a:lnSpc>
                <a:spcPct val="100000"/>
              </a:lnSpc>
            </a:pPr>
            <a:fld id="{B4A05CCE-C82A-4FCC-8130-EEA99BA36915}" type="slidenum">
              <a:rPr lang="es-ES" sz="1100" b="0" strike="noStrike" spc="-1">
                <a:solidFill>
                  <a:srgbClr val="004990"/>
                </a:solidFill>
                <a:uFill>
                  <a:solidFill>
                    <a:srgbClr val="FFFFFF"/>
                  </a:solidFill>
                </a:uFill>
                <a:latin typeface="Calibri"/>
              </a:rPr>
              <a:t>4</a:t>
            </a:fld>
            <a:endParaRPr lang="es-ES" sz="1100" b="0" strike="noStrike" spc="-1">
              <a:solidFill>
                <a:srgbClr val="000000"/>
              </a:solidFill>
              <a:uFill>
                <a:solidFill>
                  <a:srgbClr val="FFFFFF"/>
                </a:solidFill>
              </a:uFill>
              <a:latin typeface="Times New Roman"/>
            </a:endParaRPr>
          </a:p>
        </p:txBody>
      </p:sp>
      <p:pic>
        <p:nvPicPr>
          <p:cNvPr id="564" name="Imagen 3"/>
          <p:cNvPicPr/>
          <p:nvPr/>
        </p:nvPicPr>
        <p:blipFill>
          <a:blip r:embed="rId3"/>
          <a:stretch/>
        </p:blipFill>
        <p:spPr>
          <a:xfrm>
            <a:off x="2707200" y="0"/>
            <a:ext cx="4323600" cy="1185840"/>
          </a:xfrm>
          <a:prstGeom prst="rect">
            <a:avLst/>
          </a:prstGeom>
          <a:ln>
            <a:noFill/>
          </a:ln>
        </p:spPr>
      </p:pic>
      <p:pic>
        <p:nvPicPr>
          <p:cNvPr id="565" name="Picture 4"/>
          <p:cNvPicPr/>
          <p:nvPr/>
        </p:nvPicPr>
        <p:blipFill>
          <a:blip r:embed="rId4"/>
          <a:stretch/>
        </p:blipFill>
        <p:spPr>
          <a:xfrm>
            <a:off x="271800" y="6311160"/>
            <a:ext cx="2762280" cy="474840"/>
          </a:xfrm>
          <a:prstGeom prst="rect">
            <a:avLst/>
          </a:prstGeom>
          <a:ln>
            <a:noFill/>
          </a:ln>
        </p:spPr>
      </p:pic>
      <p:sp>
        <p:nvSpPr>
          <p:cNvPr id="566" name="CustomShape 2"/>
          <p:cNvSpPr/>
          <p:nvPr/>
        </p:nvSpPr>
        <p:spPr>
          <a:xfrm>
            <a:off x="2780042" y="1303821"/>
            <a:ext cx="5600283"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b="1" spc="-1" dirty="0">
                <a:solidFill>
                  <a:srgbClr val="000000"/>
                </a:solidFill>
                <a:uFill>
                  <a:solidFill>
                    <a:srgbClr val="FFFFFF"/>
                  </a:solidFill>
                </a:uFill>
                <a:ea typeface="MS UI Gothic"/>
              </a:rPr>
              <a:t>OBSERVATIONS: </a:t>
            </a:r>
            <a:r>
              <a:rPr lang="es-ES" spc="-1" dirty="0" err="1">
                <a:solidFill>
                  <a:srgbClr val="000000"/>
                </a:solidFill>
                <a:uFill>
                  <a:solidFill>
                    <a:srgbClr val="FFFFFF"/>
                  </a:solidFill>
                </a:uFill>
                <a:ea typeface="ＭＳ Ｐゴシック"/>
              </a:rPr>
              <a:t>Our</a:t>
            </a:r>
            <a:r>
              <a:rPr lang="es-ES" spc="-1" dirty="0">
                <a:solidFill>
                  <a:srgbClr val="000000"/>
                </a:solidFill>
                <a:uFill>
                  <a:solidFill>
                    <a:srgbClr val="FFFFFF"/>
                  </a:solidFill>
                </a:uFill>
                <a:ea typeface="ＭＳ Ｐゴシック"/>
              </a:rPr>
              <a:t> </a:t>
            </a:r>
            <a:r>
              <a:rPr lang="es-ES" spc="-1" dirty="0" err="1">
                <a:solidFill>
                  <a:srgbClr val="000000"/>
                </a:solidFill>
                <a:uFill>
                  <a:solidFill>
                    <a:srgbClr val="FFFFFF"/>
                  </a:solidFill>
                </a:uFill>
                <a:ea typeface="ＭＳ Ｐゴシック"/>
              </a:rPr>
              <a:t>simulations</a:t>
            </a:r>
            <a:r>
              <a:rPr lang="es-ES" spc="-1" dirty="0">
                <a:solidFill>
                  <a:srgbClr val="000000"/>
                </a:solidFill>
                <a:uFill>
                  <a:solidFill>
                    <a:srgbClr val="FFFFFF"/>
                  </a:solidFill>
                </a:uFill>
                <a:ea typeface="ＭＳ Ｐゴシック"/>
              </a:rPr>
              <a:t>, </a:t>
            </a:r>
            <a:r>
              <a:rPr lang="es-ES" spc="-1" dirty="0" err="1">
                <a:solidFill>
                  <a:srgbClr val="000000"/>
                </a:solidFill>
                <a:uFill>
                  <a:solidFill>
                    <a:srgbClr val="FFFFFF"/>
                  </a:solidFill>
                </a:uFill>
                <a:ea typeface="ＭＳ Ｐゴシック"/>
              </a:rPr>
              <a:t>predictions</a:t>
            </a:r>
            <a:r>
              <a:rPr lang="es-ES" spc="-1" dirty="0">
                <a:solidFill>
                  <a:srgbClr val="000000"/>
                </a:solidFill>
                <a:uFill>
                  <a:solidFill>
                    <a:srgbClr val="FFFFFF"/>
                  </a:solidFill>
                </a:uFill>
                <a:ea typeface="ＭＳ Ｐゴシック"/>
              </a:rPr>
              <a:t> and </a:t>
            </a:r>
            <a:r>
              <a:rPr lang="es-ES" spc="-1" dirty="0" err="1">
                <a:solidFill>
                  <a:srgbClr val="000000"/>
                </a:solidFill>
                <a:uFill>
                  <a:solidFill>
                    <a:srgbClr val="FFFFFF"/>
                  </a:solidFill>
                </a:uFill>
                <a:ea typeface="ＭＳ Ｐゴシック"/>
              </a:rPr>
              <a:t>services</a:t>
            </a:r>
            <a:r>
              <a:rPr lang="es-ES" spc="-1" dirty="0">
                <a:solidFill>
                  <a:srgbClr val="000000"/>
                </a:solidFill>
                <a:uFill>
                  <a:solidFill>
                    <a:srgbClr val="FFFFFF"/>
                  </a:solidFill>
                </a:uFill>
                <a:ea typeface="ＭＳ Ｐゴシック"/>
              </a:rPr>
              <a:t> are </a:t>
            </a:r>
            <a:r>
              <a:rPr lang="es-ES" spc="-1" dirty="0" err="1">
                <a:solidFill>
                  <a:srgbClr val="000000"/>
                </a:solidFill>
                <a:uFill>
                  <a:solidFill>
                    <a:srgbClr val="FFFFFF"/>
                  </a:solidFill>
                </a:uFill>
                <a:ea typeface="ＭＳ Ｐゴシック"/>
              </a:rPr>
              <a:t>enhanced</a:t>
            </a:r>
            <a:r>
              <a:rPr lang="es-ES" spc="-1" dirty="0">
                <a:solidFill>
                  <a:srgbClr val="000000"/>
                </a:solidFill>
                <a:uFill>
                  <a:solidFill>
                    <a:srgbClr val="FFFFFF"/>
                  </a:solidFill>
                </a:uFill>
                <a:ea typeface="ＭＳ Ｐゴシック"/>
              </a:rPr>
              <a:t> </a:t>
            </a:r>
            <a:r>
              <a:rPr lang="es-ES" spc="-1" dirty="0" err="1">
                <a:solidFill>
                  <a:srgbClr val="000000"/>
                </a:solidFill>
                <a:uFill>
                  <a:solidFill>
                    <a:srgbClr val="FFFFFF"/>
                  </a:solidFill>
                </a:uFill>
                <a:ea typeface="ＭＳ Ｐゴシック"/>
              </a:rPr>
              <a:t>by</a:t>
            </a:r>
            <a:r>
              <a:rPr lang="es-ES" spc="-1" dirty="0">
                <a:solidFill>
                  <a:srgbClr val="000000"/>
                </a:solidFill>
                <a:uFill>
                  <a:solidFill>
                    <a:srgbClr val="FFFFFF"/>
                  </a:solidFill>
                </a:uFill>
                <a:ea typeface="ＭＳ Ｐゴシック"/>
              </a:rPr>
              <a:t>/</a:t>
            </a:r>
            <a:r>
              <a:rPr lang="es-ES" spc="-1" dirty="0" err="1">
                <a:solidFill>
                  <a:srgbClr val="000000"/>
                </a:solidFill>
                <a:uFill>
                  <a:solidFill>
                    <a:srgbClr val="FFFFFF"/>
                  </a:solidFill>
                </a:uFill>
                <a:ea typeface="ＭＳ Ｐゴシック"/>
              </a:rPr>
              <a:t>verified</a:t>
            </a:r>
            <a:r>
              <a:rPr lang="es-ES" spc="-1" dirty="0">
                <a:solidFill>
                  <a:srgbClr val="000000"/>
                </a:solidFill>
                <a:uFill>
                  <a:solidFill>
                    <a:srgbClr val="FFFFFF"/>
                  </a:solidFill>
                </a:uFill>
                <a:ea typeface="ＭＳ Ｐゴシック"/>
              </a:rPr>
              <a:t> </a:t>
            </a:r>
            <a:r>
              <a:rPr lang="es-ES" spc="-1" dirty="0" err="1">
                <a:solidFill>
                  <a:srgbClr val="000000"/>
                </a:solidFill>
                <a:uFill>
                  <a:solidFill>
                    <a:srgbClr val="FFFFFF"/>
                  </a:solidFill>
                </a:uFill>
                <a:ea typeface="ＭＳ Ｐゴシック"/>
              </a:rPr>
              <a:t>with</a:t>
            </a:r>
            <a:r>
              <a:rPr lang="es-ES" spc="-1" dirty="0">
                <a:solidFill>
                  <a:srgbClr val="000000"/>
                </a:solidFill>
                <a:uFill>
                  <a:solidFill>
                    <a:srgbClr val="FFFFFF"/>
                  </a:solidFill>
                </a:uFill>
                <a:ea typeface="ＭＳ Ｐゴシック"/>
              </a:rPr>
              <a:t> </a:t>
            </a:r>
            <a:r>
              <a:rPr lang="es-ES" spc="-1" dirty="0" err="1">
                <a:solidFill>
                  <a:srgbClr val="000000"/>
                </a:solidFill>
                <a:uFill>
                  <a:solidFill>
                    <a:srgbClr val="FFFFFF"/>
                  </a:solidFill>
                </a:uFill>
                <a:ea typeface="ＭＳ Ｐゴシック"/>
              </a:rPr>
              <a:t>an</a:t>
            </a:r>
            <a:r>
              <a:rPr lang="es-ES" spc="-1" dirty="0">
                <a:solidFill>
                  <a:srgbClr val="000000"/>
                </a:solidFill>
                <a:uFill>
                  <a:solidFill>
                    <a:srgbClr val="FFFFFF"/>
                  </a:solidFill>
                </a:uFill>
                <a:ea typeface="ＭＳ Ｐゴシック"/>
              </a:rPr>
              <a:t> </a:t>
            </a:r>
            <a:r>
              <a:rPr lang="es-ES" spc="-1" dirty="0" err="1">
                <a:solidFill>
                  <a:srgbClr val="000000"/>
                </a:solidFill>
                <a:uFill>
                  <a:solidFill>
                    <a:srgbClr val="FFFFFF"/>
                  </a:solidFill>
                </a:uFill>
                <a:ea typeface="ＭＳ Ｐゴシック"/>
              </a:rPr>
              <a:t>intensive</a:t>
            </a:r>
            <a:r>
              <a:rPr lang="es-ES" spc="-1" dirty="0">
                <a:solidFill>
                  <a:srgbClr val="000000"/>
                </a:solidFill>
                <a:uFill>
                  <a:solidFill>
                    <a:srgbClr val="FFFFFF"/>
                  </a:solidFill>
                </a:uFill>
                <a:ea typeface="ＭＳ Ｐゴシック"/>
              </a:rPr>
              <a:t> use of in-situ and </a:t>
            </a:r>
            <a:r>
              <a:rPr lang="es-ES" spc="-1" dirty="0" err="1">
                <a:solidFill>
                  <a:srgbClr val="000000"/>
                </a:solidFill>
                <a:uFill>
                  <a:solidFill>
                    <a:srgbClr val="FFFFFF"/>
                  </a:solidFill>
                </a:uFill>
                <a:ea typeface="ＭＳ Ｐゴシック"/>
              </a:rPr>
              <a:t>satellite</a:t>
            </a:r>
            <a:r>
              <a:rPr lang="es-ES" spc="-1" dirty="0">
                <a:solidFill>
                  <a:srgbClr val="DE7558"/>
                </a:solidFill>
                <a:uFill>
                  <a:solidFill>
                    <a:srgbClr val="FFFFFF"/>
                  </a:solidFill>
                </a:uFill>
                <a:ea typeface="ＭＳ Ｐゴシック"/>
              </a:rPr>
              <a:t> </a:t>
            </a:r>
            <a:r>
              <a:rPr lang="es-ES" spc="-1" dirty="0" err="1">
                <a:solidFill>
                  <a:srgbClr val="FF0000"/>
                </a:solidFill>
                <a:uFill>
                  <a:solidFill>
                    <a:srgbClr val="FFFFFF"/>
                  </a:solidFill>
                </a:uFill>
                <a:ea typeface="ＭＳ Ｐゴシック"/>
              </a:rPr>
              <a:t>filtered-dust</a:t>
            </a:r>
            <a:r>
              <a:rPr lang="es-ES" spc="-1" dirty="0">
                <a:solidFill>
                  <a:srgbClr val="DE7558"/>
                </a:solidFill>
                <a:uFill>
                  <a:solidFill>
                    <a:srgbClr val="FFFFFF"/>
                  </a:solidFill>
                </a:uFill>
                <a:ea typeface="ＭＳ Ｐゴシック"/>
              </a:rPr>
              <a:t> </a:t>
            </a:r>
            <a:r>
              <a:rPr lang="es-ES" spc="-1" dirty="0" err="1">
                <a:solidFill>
                  <a:srgbClr val="000000"/>
                </a:solidFill>
                <a:uFill>
                  <a:solidFill>
                    <a:srgbClr val="FFFFFF"/>
                  </a:solidFill>
                </a:uFill>
                <a:ea typeface="ＭＳ Ｐゴシック"/>
              </a:rPr>
              <a:t>observations</a:t>
            </a:r>
            <a:endParaRPr lang="es-ES" spc="-1" dirty="0">
              <a:solidFill>
                <a:srgbClr val="000000"/>
              </a:solidFill>
              <a:uFill>
                <a:solidFill>
                  <a:srgbClr val="FFFFFF"/>
                </a:solidFill>
              </a:uFill>
              <a:latin typeface="Arial"/>
            </a:endParaRPr>
          </a:p>
        </p:txBody>
      </p:sp>
      <p:pic>
        <p:nvPicPr>
          <p:cNvPr id="568" name="Picture 6"/>
          <p:cNvPicPr/>
          <p:nvPr/>
        </p:nvPicPr>
        <p:blipFill>
          <a:blip r:embed="rId5"/>
          <a:stretch/>
        </p:blipFill>
        <p:spPr>
          <a:xfrm>
            <a:off x="193125" y="1186192"/>
            <a:ext cx="2586917" cy="1513257"/>
          </a:xfrm>
          <a:prstGeom prst="rect">
            <a:avLst/>
          </a:prstGeom>
          <a:ln>
            <a:noFill/>
          </a:ln>
        </p:spPr>
      </p:pic>
      <p:pic>
        <p:nvPicPr>
          <p:cNvPr id="2" name="Imagen 1"/>
          <p:cNvPicPr>
            <a:picLocks noChangeAspect="1"/>
          </p:cNvPicPr>
          <p:nvPr/>
        </p:nvPicPr>
        <p:blipFill>
          <a:blip r:embed="rId6"/>
          <a:stretch>
            <a:fillRect/>
          </a:stretch>
        </p:blipFill>
        <p:spPr>
          <a:xfrm>
            <a:off x="3034080" y="3320351"/>
            <a:ext cx="5841520" cy="3243529"/>
          </a:xfrm>
          <a:prstGeom prst="rect">
            <a:avLst/>
          </a:prstGeom>
        </p:spPr>
      </p:pic>
      <p:sp>
        <p:nvSpPr>
          <p:cNvPr id="10" name="CustomShape 2"/>
          <p:cNvSpPr/>
          <p:nvPr/>
        </p:nvSpPr>
        <p:spPr>
          <a:xfrm>
            <a:off x="3127557" y="2563370"/>
            <a:ext cx="5918883"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b="1" spc="-1" dirty="0" smtClean="0">
                <a:solidFill>
                  <a:srgbClr val="000000"/>
                </a:solidFill>
                <a:uFill>
                  <a:solidFill>
                    <a:srgbClr val="FFFFFF"/>
                  </a:solidFill>
                </a:uFill>
                <a:ea typeface="MS UI Gothic"/>
              </a:rPr>
              <a:t>REANALISYS: </a:t>
            </a:r>
            <a:r>
              <a:rPr lang="en-US" spc="-1" dirty="0">
                <a:solidFill>
                  <a:srgbClr val="000000"/>
                </a:solidFill>
                <a:uFill>
                  <a:solidFill>
                    <a:srgbClr val="FFFFFF"/>
                  </a:solidFill>
                </a:uFill>
                <a:ea typeface="MS UI Gothic"/>
              </a:rPr>
              <a:t>Climatology </a:t>
            </a:r>
            <a:r>
              <a:rPr lang="en-US" spc="-1" dirty="0" smtClean="0">
                <a:solidFill>
                  <a:srgbClr val="000000"/>
                </a:solidFill>
                <a:uFill>
                  <a:solidFill>
                    <a:srgbClr val="FFFFFF"/>
                  </a:solidFill>
                </a:uFill>
                <a:ea typeface="MS UI Gothic"/>
              </a:rPr>
              <a:t>(2002-2016) of </a:t>
            </a:r>
            <a:r>
              <a:rPr lang="en-US" spc="-1" dirty="0">
                <a:solidFill>
                  <a:srgbClr val="000000"/>
                </a:solidFill>
                <a:uFill>
                  <a:solidFill>
                    <a:srgbClr val="FFFFFF"/>
                  </a:solidFill>
                </a:uFill>
                <a:ea typeface="MS UI Gothic"/>
              </a:rPr>
              <a:t>sand and dust storms (SDS) in high spatial-temporal </a:t>
            </a:r>
            <a:r>
              <a:rPr lang="en-US" spc="-1" dirty="0" smtClean="0">
                <a:solidFill>
                  <a:srgbClr val="000000"/>
                </a:solidFill>
                <a:uFill>
                  <a:solidFill>
                    <a:srgbClr val="FFFFFF"/>
                  </a:solidFill>
                </a:uFill>
                <a:ea typeface="MS UI Gothic"/>
              </a:rPr>
              <a:t>detail (10km, 3-hourly) </a:t>
            </a:r>
            <a:endParaRPr lang="en-US" spc="-1" dirty="0">
              <a:solidFill>
                <a:srgbClr val="000000"/>
              </a:solidFill>
              <a:uFill>
                <a:solidFill>
                  <a:srgbClr val="FFFFFF"/>
                </a:solidFill>
              </a:uFill>
              <a:ea typeface="MS UI Gothic"/>
            </a:endParaRPr>
          </a:p>
          <a:p>
            <a:pPr algn="ctr">
              <a:lnSpc>
                <a:spcPct val="100000"/>
              </a:lnSpc>
            </a:pPr>
            <a:endParaRPr lang="es-ES"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3621687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Shape 1"/>
          <p:cNvSpPr txBox="1"/>
          <p:nvPr/>
        </p:nvSpPr>
        <p:spPr>
          <a:xfrm>
            <a:off x="8604360" y="6357600"/>
            <a:ext cx="442080" cy="412560"/>
          </a:xfrm>
          <a:prstGeom prst="rect">
            <a:avLst/>
          </a:prstGeom>
          <a:noFill/>
          <a:ln>
            <a:noFill/>
          </a:ln>
        </p:spPr>
        <p:txBody>
          <a:bodyPr lIns="90000" tIns="45000" rIns="90000" bIns="45000" anchor="b"/>
          <a:lstStyle/>
          <a:p>
            <a:pPr algn="r">
              <a:lnSpc>
                <a:spcPct val="100000"/>
              </a:lnSpc>
            </a:pPr>
            <a:fld id="{45610D58-31B0-4770-BD06-F05A0E5B29F9}" type="slidenum">
              <a:rPr lang="es-ES" sz="1100" b="0" strike="noStrike" spc="-1">
                <a:solidFill>
                  <a:srgbClr val="004990"/>
                </a:solidFill>
                <a:uFill>
                  <a:solidFill>
                    <a:srgbClr val="FFFFFF"/>
                  </a:solidFill>
                </a:uFill>
                <a:latin typeface="Calibri"/>
              </a:rPr>
              <a:t>5</a:t>
            </a:fld>
            <a:endParaRPr lang="es-ES" sz="1100" b="0" strike="noStrike" spc="-1">
              <a:solidFill>
                <a:srgbClr val="000000"/>
              </a:solidFill>
              <a:uFill>
                <a:solidFill>
                  <a:srgbClr val="FFFFFF"/>
                </a:solidFill>
              </a:uFill>
              <a:latin typeface="Times New Roman"/>
            </a:endParaRPr>
          </a:p>
        </p:txBody>
      </p:sp>
      <p:pic>
        <p:nvPicPr>
          <p:cNvPr id="600" name="Imagen 3"/>
          <p:cNvPicPr/>
          <p:nvPr/>
        </p:nvPicPr>
        <p:blipFill>
          <a:blip r:embed="rId3"/>
          <a:stretch/>
        </p:blipFill>
        <p:spPr>
          <a:xfrm>
            <a:off x="0" y="-130278"/>
            <a:ext cx="4323600" cy="1185840"/>
          </a:xfrm>
          <a:prstGeom prst="rect">
            <a:avLst/>
          </a:prstGeom>
          <a:ln>
            <a:noFill/>
          </a:ln>
        </p:spPr>
      </p:pic>
      <p:pic>
        <p:nvPicPr>
          <p:cNvPr id="603" name="Picture 4"/>
          <p:cNvPicPr/>
          <p:nvPr/>
        </p:nvPicPr>
        <p:blipFill>
          <a:blip r:embed="rId4"/>
          <a:stretch/>
        </p:blipFill>
        <p:spPr>
          <a:xfrm>
            <a:off x="6284160" y="6332507"/>
            <a:ext cx="2762280" cy="474840"/>
          </a:xfrm>
          <a:prstGeom prst="rect">
            <a:avLst/>
          </a:prstGeom>
          <a:ln>
            <a:noFill/>
          </a:ln>
        </p:spPr>
      </p:pic>
      <p:pic>
        <p:nvPicPr>
          <p:cNvPr id="2" name="Imagen 1"/>
          <p:cNvPicPr>
            <a:picLocks noChangeAspect="1"/>
          </p:cNvPicPr>
          <p:nvPr/>
        </p:nvPicPr>
        <p:blipFill>
          <a:blip r:embed="rId5"/>
          <a:stretch>
            <a:fillRect/>
          </a:stretch>
        </p:blipFill>
        <p:spPr>
          <a:xfrm>
            <a:off x="755222" y="3577893"/>
            <a:ext cx="7097107" cy="3248879"/>
          </a:xfrm>
          <a:prstGeom prst="rect">
            <a:avLst/>
          </a:prstGeom>
        </p:spPr>
      </p:pic>
      <p:pic>
        <p:nvPicPr>
          <p:cNvPr id="5" name="Imagen 4"/>
          <p:cNvPicPr>
            <a:picLocks noChangeAspect="1"/>
          </p:cNvPicPr>
          <p:nvPr/>
        </p:nvPicPr>
        <p:blipFill>
          <a:blip r:embed="rId6"/>
          <a:stretch>
            <a:fillRect/>
          </a:stretch>
        </p:blipFill>
        <p:spPr>
          <a:xfrm>
            <a:off x="1075747" y="1399288"/>
            <a:ext cx="3228029" cy="2178605"/>
          </a:xfrm>
          <a:prstGeom prst="rect">
            <a:avLst/>
          </a:prstGeom>
        </p:spPr>
      </p:pic>
      <p:pic>
        <p:nvPicPr>
          <p:cNvPr id="30" name="Imagen 7"/>
          <p:cNvPicPr/>
          <p:nvPr/>
        </p:nvPicPr>
        <p:blipFill>
          <a:blip r:embed="rId7"/>
          <a:srcRect t="544"/>
          <a:stretch/>
        </p:blipFill>
        <p:spPr>
          <a:xfrm>
            <a:off x="4424732" y="1399287"/>
            <a:ext cx="3172609" cy="2170249"/>
          </a:xfrm>
          <a:prstGeom prst="rect">
            <a:avLst/>
          </a:prstGeom>
          <a:ln>
            <a:noFill/>
          </a:ln>
        </p:spPr>
      </p:pic>
      <p:sp>
        <p:nvSpPr>
          <p:cNvPr id="31" name="CustomShape 2"/>
          <p:cNvSpPr/>
          <p:nvPr/>
        </p:nvSpPr>
        <p:spPr>
          <a:xfrm>
            <a:off x="4585882" y="229166"/>
            <a:ext cx="4239518"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s-ES" sz="1800" b="1" strike="noStrike" spc="-1" dirty="0" smtClean="0">
                <a:solidFill>
                  <a:srgbClr val="000000"/>
                </a:solidFill>
                <a:uFill>
                  <a:solidFill>
                    <a:srgbClr val="FFFFFF"/>
                  </a:solidFill>
                </a:uFill>
                <a:ea typeface="MS UI Gothic"/>
              </a:rPr>
              <a:t>AVIATION: </a:t>
            </a:r>
            <a:r>
              <a:rPr lang="es-ES" spc="-1" dirty="0" err="1" smtClean="0">
                <a:solidFill>
                  <a:srgbClr val="000000"/>
                </a:solidFill>
                <a:uFill>
                  <a:solidFill>
                    <a:srgbClr val="FFFFFF"/>
                  </a:solidFill>
                </a:uFill>
                <a:ea typeface="MS UI Gothic"/>
              </a:rPr>
              <a:t>How</a:t>
            </a:r>
            <a:r>
              <a:rPr lang="es-ES" spc="-1" dirty="0" smtClean="0">
                <a:solidFill>
                  <a:srgbClr val="000000"/>
                </a:solidFill>
                <a:uFill>
                  <a:solidFill>
                    <a:srgbClr val="FFFFFF"/>
                  </a:solidFill>
                </a:uFill>
                <a:ea typeface="MS UI Gothic"/>
              </a:rPr>
              <a:t> </a:t>
            </a:r>
            <a:r>
              <a:rPr lang="es-ES" spc="-1" dirty="0" err="1">
                <a:solidFill>
                  <a:srgbClr val="000000"/>
                </a:solidFill>
                <a:uFill>
                  <a:solidFill>
                    <a:srgbClr val="FFFFFF"/>
                  </a:solidFill>
                </a:uFill>
                <a:ea typeface="MS UI Gothic"/>
              </a:rPr>
              <a:t>much</a:t>
            </a:r>
            <a:r>
              <a:rPr lang="es-ES" spc="-1" dirty="0">
                <a:solidFill>
                  <a:srgbClr val="000000"/>
                </a:solidFill>
                <a:uFill>
                  <a:solidFill>
                    <a:srgbClr val="FFFFFF"/>
                  </a:solidFill>
                </a:uFill>
                <a:ea typeface="MS UI Gothic"/>
              </a:rPr>
              <a:t> </a:t>
            </a:r>
            <a:r>
              <a:rPr lang="es-ES" spc="-1" dirty="0" err="1">
                <a:solidFill>
                  <a:srgbClr val="000000"/>
                </a:solidFill>
                <a:uFill>
                  <a:solidFill>
                    <a:srgbClr val="FFFFFF"/>
                  </a:solidFill>
                </a:uFill>
                <a:ea typeface="MS UI Gothic"/>
              </a:rPr>
              <a:t>dust</a:t>
            </a:r>
            <a:r>
              <a:rPr lang="es-ES" spc="-1" dirty="0">
                <a:solidFill>
                  <a:srgbClr val="000000"/>
                </a:solidFill>
                <a:uFill>
                  <a:solidFill>
                    <a:srgbClr val="FFFFFF"/>
                  </a:solidFill>
                </a:uFill>
                <a:ea typeface="MS UI Gothic"/>
              </a:rPr>
              <a:t> </a:t>
            </a:r>
            <a:r>
              <a:rPr lang="es-ES" spc="-1" dirty="0" err="1">
                <a:solidFill>
                  <a:srgbClr val="000000"/>
                </a:solidFill>
                <a:uFill>
                  <a:solidFill>
                    <a:srgbClr val="FFFFFF"/>
                  </a:solidFill>
                </a:uFill>
                <a:ea typeface="MS UI Gothic"/>
              </a:rPr>
              <a:t>is</a:t>
            </a:r>
            <a:r>
              <a:rPr lang="es-ES" spc="-1" dirty="0">
                <a:solidFill>
                  <a:srgbClr val="000000"/>
                </a:solidFill>
                <a:uFill>
                  <a:solidFill>
                    <a:srgbClr val="FFFFFF"/>
                  </a:solidFill>
                </a:uFill>
                <a:ea typeface="MS UI Gothic"/>
              </a:rPr>
              <a:t> </a:t>
            </a:r>
            <a:r>
              <a:rPr lang="es-ES" spc="-1" dirty="0" err="1">
                <a:solidFill>
                  <a:srgbClr val="000000"/>
                </a:solidFill>
                <a:uFill>
                  <a:solidFill>
                    <a:srgbClr val="FFFFFF"/>
                  </a:solidFill>
                </a:uFill>
                <a:ea typeface="MS UI Gothic"/>
              </a:rPr>
              <a:t>needed</a:t>
            </a:r>
            <a:r>
              <a:rPr lang="es-ES" spc="-1" dirty="0">
                <a:solidFill>
                  <a:srgbClr val="000000"/>
                </a:solidFill>
                <a:uFill>
                  <a:solidFill>
                    <a:srgbClr val="FFFFFF"/>
                  </a:solidFill>
                </a:uFill>
                <a:ea typeface="MS UI Gothic"/>
              </a:rPr>
              <a:t> to </a:t>
            </a:r>
            <a:r>
              <a:rPr lang="es-ES" spc="-1" dirty="0" err="1">
                <a:solidFill>
                  <a:srgbClr val="000000"/>
                </a:solidFill>
                <a:uFill>
                  <a:solidFill>
                    <a:srgbClr val="FFFFFF"/>
                  </a:solidFill>
                </a:uFill>
                <a:ea typeface="MS UI Gothic"/>
              </a:rPr>
              <a:t>significantly</a:t>
            </a:r>
            <a:r>
              <a:rPr lang="es-ES" spc="-1" dirty="0">
                <a:solidFill>
                  <a:srgbClr val="000000"/>
                </a:solidFill>
                <a:uFill>
                  <a:solidFill>
                    <a:srgbClr val="FFFFFF"/>
                  </a:solidFill>
                </a:uFill>
                <a:ea typeface="MS UI Gothic"/>
              </a:rPr>
              <a:t> </a:t>
            </a:r>
            <a:r>
              <a:rPr lang="es-ES" spc="-1" dirty="0" err="1">
                <a:solidFill>
                  <a:srgbClr val="000000"/>
                </a:solidFill>
                <a:uFill>
                  <a:solidFill>
                    <a:srgbClr val="FFFFFF"/>
                  </a:solidFill>
                </a:uFill>
                <a:ea typeface="MS UI Gothic"/>
              </a:rPr>
              <a:t>damage</a:t>
            </a:r>
            <a:r>
              <a:rPr lang="es-ES" spc="-1" dirty="0">
                <a:solidFill>
                  <a:srgbClr val="000000"/>
                </a:solidFill>
                <a:uFill>
                  <a:solidFill>
                    <a:srgbClr val="FFFFFF"/>
                  </a:solidFill>
                </a:uFill>
                <a:ea typeface="MS UI Gothic"/>
              </a:rPr>
              <a:t> gas turbine </a:t>
            </a:r>
            <a:r>
              <a:rPr lang="es-ES" spc="-1" dirty="0" err="1" smtClean="0">
                <a:solidFill>
                  <a:srgbClr val="000000"/>
                </a:solidFill>
                <a:uFill>
                  <a:solidFill>
                    <a:srgbClr val="FFFFFF"/>
                  </a:solidFill>
                </a:uFill>
                <a:ea typeface="MS UI Gothic"/>
              </a:rPr>
              <a:t>engines</a:t>
            </a:r>
            <a:r>
              <a:rPr lang="es-ES" spc="-1" dirty="0" smtClean="0">
                <a:solidFill>
                  <a:srgbClr val="000000"/>
                </a:solidFill>
                <a:uFill>
                  <a:solidFill>
                    <a:srgbClr val="FFFFFF"/>
                  </a:solidFill>
                </a:uFill>
                <a:ea typeface="MS UI Gothic"/>
              </a:rPr>
              <a:t>?</a:t>
            </a:r>
            <a:r>
              <a:rPr lang="es-ES" spc="-1" dirty="0">
                <a:solidFill>
                  <a:srgbClr val="000000"/>
                </a:solidFill>
                <a:uFill>
                  <a:solidFill>
                    <a:srgbClr val="FFFFFF"/>
                  </a:solidFill>
                </a:uFill>
              </a:rPr>
              <a:t> </a:t>
            </a:r>
            <a:r>
              <a:rPr lang="es-ES" spc="-1" dirty="0" err="1" smtClean="0">
                <a:solidFill>
                  <a:srgbClr val="000000"/>
                </a:solidFill>
                <a:uFill>
                  <a:solidFill>
                    <a:srgbClr val="FFFFFF"/>
                  </a:solidFill>
                </a:uFill>
              </a:rPr>
              <a:t>Or</a:t>
            </a:r>
            <a:r>
              <a:rPr lang="es-ES" spc="-1" dirty="0" smtClean="0">
                <a:solidFill>
                  <a:srgbClr val="000000"/>
                </a:solidFill>
                <a:uFill>
                  <a:solidFill>
                    <a:srgbClr val="FFFFFF"/>
                  </a:solidFill>
                </a:uFill>
              </a:rPr>
              <a:t> to </a:t>
            </a:r>
            <a:r>
              <a:rPr lang="es-ES" spc="-1" dirty="0" err="1" smtClean="0">
                <a:solidFill>
                  <a:srgbClr val="000000"/>
                </a:solidFill>
                <a:uFill>
                  <a:solidFill>
                    <a:srgbClr val="FFFFFF"/>
                  </a:solidFill>
                </a:uFill>
              </a:rPr>
              <a:t>disturb</a:t>
            </a:r>
            <a:r>
              <a:rPr lang="es-ES" spc="-1" dirty="0" smtClean="0">
                <a:solidFill>
                  <a:srgbClr val="000000"/>
                </a:solidFill>
                <a:uFill>
                  <a:solidFill>
                    <a:srgbClr val="FFFFFF"/>
                  </a:solidFill>
                </a:uFill>
              </a:rPr>
              <a:t> </a:t>
            </a:r>
            <a:r>
              <a:rPr lang="es-ES" spc="-1" dirty="0" err="1" smtClean="0">
                <a:solidFill>
                  <a:srgbClr val="000000"/>
                </a:solidFill>
                <a:uFill>
                  <a:solidFill>
                    <a:srgbClr val="FFFFFF"/>
                  </a:solidFill>
                </a:uFill>
              </a:rPr>
              <a:t>operations</a:t>
            </a:r>
            <a:r>
              <a:rPr lang="es-ES" spc="-1" dirty="0" smtClean="0">
                <a:solidFill>
                  <a:srgbClr val="000000"/>
                </a:solidFill>
                <a:uFill>
                  <a:solidFill>
                    <a:srgbClr val="FFFFFF"/>
                  </a:solidFill>
                </a:uFill>
              </a:rPr>
              <a:t>?</a:t>
            </a:r>
            <a:endParaRPr lang="es-ES" spc="-1" dirty="0">
              <a:solidFill>
                <a:srgbClr val="000000"/>
              </a:solidFill>
              <a:uFill>
                <a:solidFill>
                  <a:srgbClr val="FFFFFF"/>
                </a:solidFill>
              </a:uFill>
            </a:endParaRPr>
          </a:p>
        </p:txBody>
      </p:sp>
    </p:spTree>
    <p:extLst>
      <p:ext uri="{BB962C8B-B14F-4D97-AF65-F5344CB8AC3E}">
        <p14:creationId xmlns:p14="http://schemas.microsoft.com/office/powerpoint/2010/main" val="12635377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TextShape 1"/>
          <p:cNvSpPr txBox="1"/>
          <p:nvPr/>
        </p:nvSpPr>
        <p:spPr>
          <a:xfrm>
            <a:off x="8604360" y="6357600"/>
            <a:ext cx="442080" cy="412560"/>
          </a:xfrm>
          <a:prstGeom prst="rect">
            <a:avLst/>
          </a:prstGeom>
          <a:noFill/>
          <a:ln>
            <a:noFill/>
          </a:ln>
        </p:spPr>
        <p:txBody>
          <a:bodyPr lIns="90000" tIns="45000" rIns="90000" bIns="45000" anchor="b"/>
          <a:lstStyle/>
          <a:p>
            <a:pPr algn="r">
              <a:lnSpc>
                <a:spcPct val="100000"/>
              </a:lnSpc>
            </a:pPr>
            <a:fld id="{ECF95D7E-EFB2-431F-B68C-5273BDEB6B72}" type="slidenum">
              <a:rPr lang="es-ES" sz="1100" b="0" strike="noStrike" spc="-1">
                <a:solidFill>
                  <a:srgbClr val="004990"/>
                </a:solidFill>
                <a:uFill>
                  <a:solidFill>
                    <a:srgbClr val="FFFFFF"/>
                  </a:solidFill>
                </a:uFill>
                <a:latin typeface="Calibri"/>
              </a:rPr>
              <a:t>6</a:t>
            </a:fld>
            <a:endParaRPr lang="es-ES" sz="1100" b="0" strike="noStrike" spc="-1">
              <a:solidFill>
                <a:srgbClr val="000000"/>
              </a:solidFill>
              <a:uFill>
                <a:solidFill>
                  <a:srgbClr val="FFFFFF"/>
                </a:solidFill>
              </a:uFill>
              <a:latin typeface="Times New Roman"/>
            </a:endParaRPr>
          </a:p>
        </p:txBody>
      </p:sp>
      <p:pic>
        <p:nvPicPr>
          <p:cNvPr id="585" name="Imagen 3"/>
          <p:cNvPicPr/>
          <p:nvPr/>
        </p:nvPicPr>
        <p:blipFill>
          <a:blip r:embed="rId3"/>
          <a:stretch/>
        </p:blipFill>
        <p:spPr>
          <a:xfrm>
            <a:off x="128884" y="-94140"/>
            <a:ext cx="4323600" cy="1185840"/>
          </a:xfrm>
          <a:prstGeom prst="rect">
            <a:avLst/>
          </a:prstGeom>
          <a:ln>
            <a:noFill/>
          </a:ln>
        </p:spPr>
      </p:pic>
      <p:sp>
        <p:nvSpPr>
          <p:cNvPr id="586" name="CustomShape 2"/>
          <p:cNvSpPr/>
          <p:nvPr/>
        </p:nvSpPr>
        <p:spPr>
          <a:xfrm>
            <a:off x="206280" y="957240"/>
            <a:ext cx="81417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1" strike="noStrike" spc="-1" dirty="0">
                <a:solidFill>
                  <a:srgbClr val="000000"/>
                </a:solidFill>
                <a:uFill>
                  <a:solidFill>
                    <a:srgbClr val="FFFFFF"/>
                  </a:solidFill>
                </a:uFill>
                <a:latin typeface="Calibri"/>
                <a:ea typeface="MS UI Gothic"/>
              </a:rPr>
              <a:t>AIR QUALITY: </a:t>
            </a:r>
            <a:r>
              <a:rPr lang="es-ES" sz="1800" b="0" strike="noStrike" spc="-1" dirty="0" err="1">
                <a:solidFill>
                  <a:srgbClr val="000000"/>
                </a:solidFill>
                <a:uFill>
                  <a:solidFill>
                    <a:srgbClr val="FFFFFF"/>
                  </a:solidFill>
                </a:uFill>
                <a:latin typeface="Calibri"/>
                <a:ea typeface="MS UI Gothic"/>
              </a:rPr>
              <a:t>Design</a:t>
            </a:r>
            <a:r>
              <a:rPr lang="es-ES" sz="1800" b="0" strike="noStrike" spc="-1" dirty="0">
                <a:solidFill>
                  <a:srgbClr val="000000"/>
                </a:solidFill>
                <a:uFill>
                  <a:solidFill>
                    <a:srgbClr val="FFFFFF"/>
                  </a:solidFill>
                </a:uFill>
                <a:latin typeface="Calibri"/>
                <a:ea typeface="MS UI Gothic"/>
              </a:rPr>
              <a:t> of AQ </a:t>
            </a:r>
            <a:r>
              <a:rPr lang="es-ES" sz="1800" b="0" strike="noStrike" spc="-1" dirty="0" err="1">
                <a:solidFill>
                  <a:srgbClr val="000000"/>
                </a:solidFill>
                <a:uFill>
                  <a:solidFill>
                    <a:srgbClr val="FFFFFF"/>
                  </a:solidFill>
                </a:uFill>
                <a:latin typeface="Calibri"/>
                <a:ea typeface="MS UI Gothic"/>
              </a:rPr>
              <a:t>Early</a:t>
            </a:r>
            <a:r>
              <a:rPr lang="es-ES" sz="1800" b="0" strike="noStrike" spc="-1" dirty="0">
                <a:solidFill>
                  <a:srgbClr val="000000"/>
                </a:solidFill>
                <a:uFill>
                  <a:solidFill>
                    <a:srgbClr val="FFFFFF"/>
                  </a:solidFill>
                </a:uFill>
                <a:latin typeface="Calibri"/>
                <a:ea typeface="MS UI Gothic"/>
              </a:rPr>
              <a:t> </a:t>
            </a:r>
            <a:r>
              <a:rPr lang="es-ES" sz="1800" b="0" strike="noStrike" spc="-1" dirty="0" err="1">
                <a:solidFill>
                  <a:srgbClr val="000000"/>
                </a:solidFill>
                <a:uFill>
                  <a:solidFill>
                    <a:srgbClr val="FFFFFF"/>
                  </a:solidFill>
                </a:uFill>
                <a:latin typeface="Calibri"/>
                <a:ea typeface="MS UI Gothic"/>
              </a:rPr>
              <a:t>warning</a:t>
            </a:r>
            <a:r>
              <a:rPr lang="es-ES" sz="1800" b="0" strike="noStrike" spc="-1" dirty="0">
                <a:solidFill>
                  <a:srgbClr val="000000"/>
                </a:solidFill>
                <a:uFill>
                  <a:solidFill>
                    <a:srgbClr val="FFFFFF"/>
                  </a:solidFill>
                </a:uFill>
                <a:latin typeface="Calibri"/>
                <a:ea typeface="MS UI Gothic"/>
              </a:rPr>
              <a:t> </a:t>
            </a:r>
            <a:r>
              <a:rPr lang="es-ES" sz="1800" b="0" strike="noStrike" spc="-1" dirty="0" err="1">
                <a:solidFill>
                  <a:srgbClr val="000000"/>
                </a:solidFill>
                <a:uFill>
                  <a:solidFill>
                    <a:srgbClr val="FFFFFF"/>
                  </a:solidFill>
                </a:uFill>
                <a:latin typeface="Calibri"/>
                <a:ea typeface="MS UI Gothic"/>
              </a:rPr>
              <a:t>systems</a:t>
            </a:r>
            <a:r>
              <a:rPr lang="es-ES" sz="1800" b="0" strike="noStrike" spc="-1" dirty="0">
                <a:solidFill>
                  <a:srgbClr val="000000"/>
                </a:solidFill>
                <a:uFill>
                  <a:solidFill>
                    <a:srgbClr val="FFFFFF"/>
                  </a:solidFill>
                </a:uFill>
                <a:latin typeface="Calibri"/>
                <a:ea typeface="MS UI Gothic"/>
              </a:rPr>
              <a:t> – </a:t>
            </a:r>
            <a:endParaRPr lang="es-ES" sz="1800" b="0" strike="noStrike" spc="-1" dirty="0" smtClean="0">
              <a:solidFill>
                <a:srgbClr val="000000"/>
              </a:solidFill>
              <a:uFill>
                <a:solidFill>
                  <a:srgbClr val="FFFFFF"/>
                </a:solidFill>
              </a:uFill>
              <a:latin typeface="Calibri"/>
              <a:ea typeface="MS UI Gothic"/>
            </a:endParaRPr>
          </a:p>
          <a:p>
            <a:pPr algn="ctr">
              <a:lnSpc>
                <a:spcPct val="100000"/>
              </a:lnSpc>
            </a:pPr>
            <a:r>
              <a:rPr lang="es-ES" sz="1800" b="0" strike="noStrike" spc="-1" dirty="0" err="1" smtClean="0">
                <a:solidFill>
                  <a:srgbClr val="000000"/>
                </a:solidFill>
                <a:uFill>
                  <a:solidFill>
                    <a:srgbClr val="FFFFFF"/>
                  </a:solidFill>
                </a:uFill>
                <a:latin typeface="Calibri"/>
                <a:ea typeface="MS UI Gothic"/>
              </a:rPr>
              <a:t>First</a:t>
            </a:r>
            <a:r>
              <a:rPr lang="es-ES" sz="1800" b="0" strike="noStrike" spc="-1" dirty="0" smtClean="0">
                <a:solidFill>
                  <a:srgbClr val="000000"/>
                </a:solidFill>
                <a:uFill>
                  <a:solidFill>
                    <a:srgbClr val="FFFFFF"/>
                  </a:solidFill>
                </a:uFill>
                <a:latin typeface="Calibri"/>
                <a:ea typeface="MS UI Gothic"/>
              </a:rPr>
              <a:t> </a:t>
            </a:r>
            <a:r>
              <a:rPr lang="es-ES" sz="1800" b="0" strike="noStrike" spc="-1" dirty="0" err="1">
                <a:solidFill>
                  <a:srgbClr val="000000"/>
                </a:solidFill>
                <a:uFill>
                  <a:solidFill>
                    <a:srgbClr val="FFFFFF"/>
                  </a:solidFill>
                </a:uFill>
                <a:latin typeface="Calibri"/>
                <a:ea typeface="MS UI Gothic"/>
              </a:rPr>
              <a:t>tests</a:t>
            </a:r>
            <a:r>
              <a:rPr lang="es-ES" sz="1800" b="0" strike="noStrike" spc="-1" dirty="0">
                <a:solidFill>
                  <a:srgbClr val="000000"/>
                </a:solidFill>
                <a:uFill>
                  <a:solidFill>
                    <a:srgbClr val="FFFFFF"/>
                  </a:solidFill>
                </a:uFill>
                <a:latin typeface="Calibri"/>
                <a:ea typeface="MS UI Gothic"/>
              </a:rPr>
              <a:t> </a:t>
            </a:r>
            <a:r>
              <a:rPr lang="es-ES" sz="1800" b="0" strike="noStrike" spc="-1" dirty="0" err="1">
                <a:solidFill>
                  <a:srgbClr val="000000"/>
                </a:solidFill>
                <a:uFill>
                  <a:solidFill>
                    <a:srgbClr val="FFFFFF"/>
                  </a:solidFill>
                </a:uFill>
                <a:latin typeface="Calibri"/>
                <a:ea typeface="MS UI Gothic"/>
              </a:rPr>
              <a:t>based</a:t>
            </a:r>
            <a:r>
              <a:rPr lang="es-ES" sz="1800" b="0" strike="noStrike" spc="-1" dirty="0">
                <a:solidFill>
                  <a:srgbClr val="000000"/>
                </a:solidFill>
                <a:uFill>
                  <a:solidFill>
                    <a:srgbClr val="FFFFFF"/>
                  </a:solidFill>
                </a:uFill>
                <a:latin typeface="Calibri"/>
                <a:ea typeface="MS UI Gothic"/>
              </a:rPr>
              <a:t> </a:t>
            </a:r>
            <a:r>
              <a:rPr lang="es-ES" sz="1800" b="0" strike="noStrike" spc="-1" dirty="0" err="1">
                <a:solidFill>
                  <a:srgbClr val="000000"/>
                </a:solidFill>
                <a:uFill>
                  <a:solidFill>
                    <a:srgbClr val="FFFFFF"/>
                  </a:solidFill>
                </a:uFill>
                <a:latin typeface="Calibri"/>
                <a:ea typeface="MS UI Gothic"/>
              </a:rPr>
              <a:t>on</a:t>
            </a:r>
            <a:r>
              <a:rPr lang="es-ES" sz="1800" b="0" strike="noStrike" spc="-1" dirty="0">
                <a:solidFill>
                  <a:srgbClr val="000000"/>
                </a:solidFill>
                <a:uFill>
                  <a:solidFill>
                    <a:srgbClr val="FFFFFF"/>
                  </a:solidFill>
                </a:uFill>
                <a:latin typeface="Calibri"/>
                <a:ea typeface="MS UI Gothic"/>
              </a:rPr>
              <a:t> NMMB-MONARCH </a:t>
            </a:r>
            <a:r>
              <a:rPr lang="es-ES" sz="1800" b="0" strike="noStrike" spc="-1" dirty="0" err="1">
                <a:solidFill>
                  <a:srgbClr val="000000"/>
                </a:solidFill>
                <a:uFill>
                  <a:solidFill>
                    <a:srgbClr val="FFFFFF"/>
                  </a:solidFill>
                </a:uFill>
                <a:latin typeface="Calibri"/>
                <a:ea typeface="MS UI Gothic"/>
              </a:rPr>
              <a:t>simulations</a:t>
            </a:r>
            <a:r>
              <a:rPr lang="es-ES" sz="1800" b="0" strike="noStrike" spc="-1" dirty="0">
                <a:solidFill>
                  <a:srgbClr val="000000"/>
                </a:solidFill>
                <a:uFill>
                  <a:solidFill>
                    <a:srgbClr val="FFFFFF"/>
                  </a:solidFill>
                </a:uFill>
                <a:latin typeface="Calibri"/>
                <a:ea typeface="MS UI Gothic"/>
              </a:rPr>
              <a:t> </a:t>
            </a:r>
            <a:r>
              <a:rPr lang="es-ES" sz="1800" b="1" strike="noStrike" spc="-1" dirty="0">
                <a:solidFill>
                  <a:srgbClr val="000000"/>
                </a:solidFill>
                <a:uFill>
                  <a:solidFill>
                    <a:srgbClr val="FFFFFF"/>
                  </a:solidFill>
                </a:uFill>
                <a:latin typeface="Calibri"/>
                <a:ea typeface="MS UI Gothic"/>
              </a:rPr>
              <a:t> </a:t>
            </a:r>
            <a:endParaRPr lang="es-ES" sz="1800" b="0" strike="noStrike" spc="-1" dirty="0">
              <a:solidFill>
                <a:srgbClr val="000000"/>
              </a:solidFill>
              <a:uFill>
                <a:solidFill>
                  <a:srgbClr val="FFFFFF"/>
                </a:solidFill>
              </a:uFill>
              <a:latin typeface="Arial"/>
            </a:endParaRPr>
          </a:p>
        </p:txBody>
      </p:sp>
      <p:sp>
        <p:nvSpPr>
          <p:cNvPr id="587" name="CustomShape 3"/>
          <p:cNvSpPr/>
          <p:nvPr/>
        </p:nvSpPr>
        <p:spPr>
          <a:xfrm>
            <a:off x="3171600" y="6034320"/>
            <a:ext cx="53344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400" b="0" i="1" strike="noStrike" spc="-1">
                <a:solidFill>
                  <a:srgbClr val="000000"/>
                </a:solidFill>
                <a:uFill>
                  <a:solidFill>
                    <a:srgbClr val="FFFFFF"/>
                  </a:solidFill>
                </a:uFill>
                <a:latin typeface="Calibri"/>
              </a:rPr>
              <a:t>(Courtesy F. Barnaba, CNR-ISAC)</a:t>
            </a:r>
            <a:endParaRPr lang="es-ES" sz="1400" b="0" strike="noStrike" spc="-1">
              <a:solidFill>
                <a:srgbClr val="000000"/>
              </a:solidFill>
              <a:uFill>
                <a:solidFill>
                  <a:srgbClr val="FFFFFF"/>
                </a:solidFill>
              </a:uFill>
              <a:latin typeface="Arial"/>
            </a:endParaRPr>
          </a:p>
        </p:txBody>
      </p:sp>
      <p:pic>
        <p:nvPicPr>
          <p:cNvPr id="588" name="Picture 4"/>
          <p:cNvPicPr/>
          <p:nvPr/>
        </p:nvPicPr>
        <p:blipFill>
          <a:blip r:embed="rId4"/>
          <a:stretch/>
        </p:blipFill>
        <p:spPr>
          <a:xfrm>
            <a:off x="271800" y="6311160"/>
            <a:ext cx="2762280" cy="474840"/>
          </a:xfrm>
          <a:prstGeom prst="rect">
            <a:avLst/>
          </a:prstGeom>
          <a:ln>
            <a:noFill/>
          </a:ln>
        </p:spPr>
      </p:pic>
      <p:pic>
        <p:nvPicPr>
          <p:cNvPr id="589" name="Imagen 4"/>
          <p:cNvPicPr/>
          <p:nvPr/>
        </p:nvPicPr>
        <p:blipFill>
          <a:blip r:embed="rId5"/>
          <a:stretch/>
        </p:blipFill>
        <p:spPr>
          <a:xfrm>
            <a:off x="271800" y="1746360"/>
            <a:ext cx="3216600" cy="2210400"/>
          </a:xfrm>
          <a:prstGeom prst="rect">
            <a:avLst/>
          </a:prstGeom>
          <a:ln>
            <a:noFill/>
          </a:ln>
        </p:spPr>
      </p:pic>
      <p:pic>
        <p:nvPicPr>
          <p:cNvPr id="590" name="Imagen 5"/>
          <p:cNvPicPr/>
          <p:nvPr/>
        </p:nvPicPr>
        <p:blipFill>
          <a:blip r:embed="rId6"/>
          <a:stretch/>
        </p:blipFill>
        <p:spPr>
          <a:xfrm>
            <a:off x="400320" y="3922200"/>
            <a:ext cx="2977560" cy="2265480"/>
          </a:xfrm>
          <a:prstGeom prst="rect">
            <a:avLst/>
          </a:prstGeom>
          <a:ln>
            <a:noFill/>
          </a:ln>
        </p:spPr>
      </p:pic>
      <p:pic>
        <p:nvPicPr>
          <p:cNvPr id="591" name="Imagen 6"/>
          <p:cNvPicPr/>
          <p:nvPr/>
        </p:nvPicPr>
        <p:blipFill>
          <a:blip r:embed="rId7"/>
          <a:stretch/>
        </p:blipFill>
        <p:spPr>
          <a:xfrm>
            <a:off x="3446640" y="1739520"/>
            <a:ext cx="5257440" cy="4266360"/>
          </a:xfrm>
          <a:prstGeom prst="rect">
            <a:avLst/>
          </a:prstGeom>
          <a:ln>
            <a:noFill/>
          </a:ln>
        </p:spPr>
      </p:pic>
      <p:sp>
        <p:nvSpPr>
          <p:cNvPr id="592" name="CustomShape 4"/>
          <p:cNvSpPr/>
          <p:nvPr/>
        </p:nvSpPr>
        <p:spPr>
          <a:xfrm>
            <a:off x="206280" y="6111360"/>
            <a:ext cx="349668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000" b="0" i="1" strike="noStrike" spc="-1">
                <a:solidFill>
                  <a:srgbClr val="000000"/>
                </a:solidFill>
                <a:uFill>
                  <a:solidFill>
                    <a:srgbClr val="FFFFFF"/>
                  </a:solidFill>
                </a:uFill>
                <a:latin typeface="Calibri"/>
              </a:rPr>
              <a:t>Number of days that exceed the EU limit of PM10 (i.e 50 μg/m3)</a:t>
            </a:r>
            <a:endParaRPr lang="es-ES" sz="1000" b="0" strike="noStrike" spc="-1">
              <a:solidFill>
                <a:srgbClr val="000000"/>
              </a:solidFill>
              <a:uFill>
                <a:solidFill>
                  <a:srgbClr val="FFFFFF"/>
                </a:solidFill>
              </a:uFill>
              <a:latin typeface="Arial"/>
            </a:endParaRPr>
          </a:p>
        </p:txBody>
      </p:sp>
      <p:pic>
        <p:nvPicPr>
          <p:cNvPr id="11" name="Imagen 2"/>
          <p:cNvPicPr/>
          <p:nvPr/>
        </p:nvPicPr>
        <p:blipFill>
          <a:blip r:embed="rId8"/>
          <a:stretch/>
        </p:blipFill>
        <p:spPr>
          <a:xfrm>
            <a:off x="6924584" y="309797"/>
            <a:ext cx="1900816" cy="1324406"/>
          </a:xfrm>
          <a:prstGeom prst="rect">
            <a:avLst/>
          </a:prstGeom>
          <a:ln>
            <a:noFill/>
          </a:ln>
        </p:spPr>
      </p:pic>
    </p:spTree>
    <p:extLst>
      <p:ext uri="{BB962C8B-B14F-4D97-AF65-F5344CB8AC3E}">
        <p14:creationId xmlns:p14="http://schemas.microsoft.com/office/powerpoint/2010/main" val="13864465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881" y="1801"/>
            <a:ext cx="9142560" cy="6855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t="20261"/>
          <a:stretch>
            <a:fillRect/>
          </a:stretch>
        </p:blipFill>
        <p:spPr bwMode="auto">
          <a:xfrm>
            <a:off x="1088266" y="832798"/>
            <a:ext cx="6793714" cy="604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stretch>
            <a:fillRect/>
          </a:stretch>
        </p:blipFill>
        <p:spPr>
          <a:xfrm>
            <a:off x="50241" y="2458"/>
            <a:ext cx="2176530" cy="807656"/>
          </a:xfrm>
          <a:prstGeom prst="rect">
            <a:avLst/>
          </a:prstGeom>
        </p:spPr>
      </p:pic>
      <p:sp>
        <p:nvSpPr>
          <p:cNvPr id="3" name="Rectángulo 2"/>
          <p:cNvSpPr/>
          <p:nvPr/>
        </p:nvSpPr>
        <p:spPr>
          <a:xfrm>
            <a:off x="2509756" y="94134"/>
            <a:ext cx="6302460" cy="646331"/>
          </a:xfrm>
          <a:prstGeom prst="rect">
            <a:avLst/>
          </a:prstGeom>
        </p:spPr>
        <p:txBody>
          <a:bodyPr wrap="square">
            <a:spAutoFit/>
          </a:bodyPr>
          <a:lstStyle/>
          <a:p>
            <a:pPr eaLnBrk="1"/>
            <a:r>
              <a:rPr lang="en-GB" altLang="es-ES" i="1" dirty="0"/>
              <a:t>International Network to Encourage the Use of Monitoring and Forecasting Dust Products</a:t>
            </a:r>
            <a:endParaRPr lang="en-GB" altLang="es-ES" i="1" dirty="0"/>
          </a:p>
        </p:txBody>
      </p:sp>
    </p:spTree>
    <p:extLst>
      <p:ext uri="{BB962C8B-B14F-4D97-AF65-F5344CB8AC3E}">
        <p14:creationId xmlns:p14="http://schemas.microsoft.com/office/powerpoint/2010/main" val="32494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8694</TotalTime>
  <Words>1149</Words>
  <Application>Microsoft Office PowerPoint</Application>
  <PresentationFormat>Presentación en pantalla (4:3)</PresentationFormat>
  <Paragraphs>66</Paragraphs>
  <Slides>7</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MS PGothic</vt:lpstr>
      <vt:lpstr>MS UI Gothic</vt:lpstr>
      <vt:lpstr>Arial</vt:lpstr>
      <vt:lpstr>Arial Unicode MS</vt:lpstr>
      <vt:lpstr>Calibri</vt:lpstr>
      <vt:lpstr>Times New Roman</vt:lpstr>
      <vt:lpstr>Tema de Office</vt:lpstr>
      <vt:lpstr>Towards the development of dust user-oriented products: DustClim and inDust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BSC</cp:lastModifiedBy>
  <cp:revision>420</cp:revision>
  <cp:lastPrinted>2017-10-20T14:15:59Z</cp:lastPrinted>
  <dcterms:created xsi:type="dcterms:W3CDTF">2016-07-07T10:13:32Z</dcterms:created>
  <dcterms:modified xsi:type="dcterms:W3CDTF">2019-04-14T19:34:03Z</dcterms:modified>
</cp:coreProperties>
</file>