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</p:sldMasterIdLst>
  <p:notesMasterIdLst>
    <p:notesMasterId r:id="rId17"/>
  </p:notesMasterIdLst>
  <p:handoutMasterIdLst>
    <p:handoutMasterId r:id="rId18"/>
  </p:handoutMasterIdLst>
  <p:sldIdLst>
    <p:sldId id="317" r:id="rId3"/>
    <p:sldId id="469" r:id="rId4"/>
    <p:sldId id="453" r:id="rId5"/>
    <p:sldId id="457" r:id="rId6"/>
    <p:sldId id="480" r:id="rId7"/>
    <p:sldId id="473" r:id="rId8"/>
    <p:sldId id="481" r:id="rId9"/>
    <p:sldId id="471" r:id="rId10"/>
    <p:sldId id="472" r:id="rId11"/>
    <p:sldId id="482" r:id="rId12"/>
    <p:sldId id="470" r:id="rId13"/>
    <p:sldId id="483" r:id="rId14"/>
    <p:sldId id="468" r:id="rId15"/>
    <p:sldId id="484" r:id="rId16"/>
  </p:sldIdLst>
  <p:sldSz cx="9144000" cy="6858000" type="screen4x3"/>
  <p:notesSz cx="10234613" cy="7099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90"/>
    <a:srgbClr val="BF9000"/>
    <a:srgbClr val="A0A004"/>
    <a:srgbClr val="EAB200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2" autoAdjust="0"/>
    <p:restoredTop sz="93588"/>
  </p:normalViewPr>
  <p:slideViewPr>
    <p:cSldViewPr snapToGrid="0">
      <p:cViewPr>
        <p:scale>
          <a:sx n="112" d="100"/>
          <a:sy n="112" d="100"/>
        </p:scale>
        <p:origin x="464" y="3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11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797247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32A7EB00-FE13-433A-8C23-5838151B05C5}" type="datetimeFigureOut">
              <a:rPr lang="es-ES" smtClean="0"/>
              <a:t>30/5/18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797247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B909CFE7-3190-493A-9E9C-0E9B519C173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1814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434890" cy="354799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796451" y="1"/>
            <a:ext cx="4436527" cy="354799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C10F7DCB-4DC3-408D-9762-3CCA63DC6727}" type="datetimeFigureOut">
              <a:rPr lang="es-ES" smtClean="0"/>
              <a:t>30/5/18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1022807" y="3372251"/>
            <a:ext cx="8189000" cy="3194851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742844"/>
            <a:ext cx="4434890" cy="354799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796451" y="6742844"/>
            <a:ext cx="4436527" cy="354799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1E505B7E-3C25-48B8-8DBC-8A93571A147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685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CM2.5-FLOR has high enough resolution to adequately resolve tropical cyclone </a:t>
            </a:r>
            <a:r>
              <a:rPr lang="en-US" dirty="0" err="1" smtClean="0"/>
              <a:t>vorticies</a:t>
            </a:r>
            <a:r>
              <a:rPr lang="en-US" dirty="0" smtClean="0"/>
              <a:t>.</a:t>
            </a:r>
            <a:r>
              <a:rPr lang="en-US" baseline="0" dirty="0" smtClean="0"/>
              <a:t> Track density is the number of days with a tropical-cyclone-like vortex present in a 10x10 degrees box centered on every 1 degree model grid. Each panel shows the t</a:t>
            </a:r>
            <a:r>
              <a:rPr lang="en-US" dirty="0" smtClean="0"/>
              <a:t>ropical cyclone lifetime-track density (days</a:t>
            </a:r>
            <a:r>
              <a:rPr lang="en-US" baseline="0" dirty="0" smtClean="0"/>
              <a:t> with storm present per year) with increasing scattering. The shading denotes percent change (2x(</a:t>
            </a:r>
            <a:r>
              <a:rPr lang="en-US" baseline="0" dirty="0" err="1" smtClean="0"/>
              <a:t>density_hidut-density_lowdu</a:t>
            </a:r>
            <a:r>
              <a:rPr lang="en-US" baseline="0" dirty="0" smtClean="0"/>
              <a:t>)/(</a:t>
            </a:r>
            <a:r>
              <a:rPr lang="en-US" baseline="0" dirty="0" err="1" smtClean="0"/>
              <a:t>density_hidu+density_lowdu</a:t>
            </a:r>
            <a:r>
              <a:rPr lang="en-US" baseline="0" dirty="0" smtClean="0"/>
              <a:t>), and contours represent the absolute anomaly.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05B7E-3C25-48B8-8DBC-8A93571A147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21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s://www.linkedin.com/company/barcelona-supercomputing-center" TargetMode="External"/><Relationship Id="rId5" Type="http://schemas.openxmlformats.org/officeDocument/2006/relationships/image" Target="../media/image7.png"/><Relationship Id="rId6" Type="http://schemas.openxmlformats.org/officeDocument/2006/relationships/hyperlink" Target="https://www.facebook.com/BSCCNS" TargetMode="External"/><Relationship Id="rId7" Type="http://schemas.openxmlformats.org/officeDocument/2006/relationships/image" Target="../media/image8.png"/><Relationship Id="rId8" Type="http://schemas.openxmlformats.org/officeDocument/2006/relationships/hyperlink" Target="https://twitter.com/bsc_cns" TargetMode="External"/><Relationship Id="rId9" Type="http://schemas.openxmlformats.org/officeDocument/2006/relationships/image" Target="../media/image9.png"/><Relationship Id="rId10" Type="http://schemas.openxmlformats.org/officeDocument/2006/relationships/hyperlink" Target="https://www.youtube.com/user/BSCCNS" TargetMode="External"/><Relationship Id="rId11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6393" y="1495504"/>
            <a:ext cx="4818380" cy="35345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7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6393" y="5292892"/>
            <a:ext cx="4818380" cy="11495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clic para editar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2796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</a:rPr>
              <a:t>FUTURE PLANS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62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</a:rPr>
              <a:t>www.bsc.es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5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0975"/>
            <a:ext cx="3306763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1450"/>
            <a:ext cx="8302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457200" y="3103715"/>
            <a:ext cx="8229600" cy="650570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6720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47813"/>
            <a:ext cx="619125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651000"/>
            <a:ext cx="15557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</a:rPr>
              <a:t>www.bsc.es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sp>
        <p:nvSpPr>
          <p:cNvPr id="9" name="8 Título"/>
          <p:cNvSpPr>
            <a:spLocks noGrp="1" noChangeAspect="1"/>
          </p:cNvSpPr>
          <p:nvPr>
            <p:ph type="title"/>
          </p:nvPr>
        </p:nvSpPr>
        <p:spPr>
          <a:xfrm>
            <a:off x="3819339" y="4695246"/>
            <a:ext cx="4762872" cy="703470"/>
          </a:xfrm>
          <a:prstGeom prst="rect">
            <a:avLst/>
          </a:prstGeom>
        </p:spPr>
        <p:txBody>
          <a:bodyPr/>
          <a:lstStyle>
            <a:lvl1pPr algn="r"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8707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Shape 3"/>
          <p:cNvSpPr txBox="1">
            <a:spLocks noChangeAspect="1"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dirty="0" smtClean="0">
                <a:solidFill>
                  <a:srgbClr val="FFFFFF"/>
                </a:solidFill>
              </a:rPr>
              <a:t>www.bsc.es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70088"/>
            <a:ext cx="33067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60563"/>
            <a:ext cx="8302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2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49037" y="210010"/>
            <a:ext cx="8229598" cy="745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49037" y="1175657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176963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7" y="1519996"/>
            <a:ext cx="4916348" cy="31499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6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4892258"/>
            <a:ext cx="4916348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Fecha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4916349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smtClean="0"/>
              <a:t>Lugar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5303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defRPr/>
            </a:pPr>
            <a:fld id="{65C5D62A-1D45-BB45-82A1-5138E828C1E8}" type="slidenum">
              <a:rPr lang="en-US" sz="1000" smtClean="0">
                <a:solidFill>
                  <a:srgbClr val="23589C"/>
                </a:solidFill>
              </a:rPr>
              <a:pPr algn="r" eaLnBrk="1" hangingPunct="1">
                <a:defRPr/>
              </a:pPr>
              <a:t>‹#›</a:t>
            </a:fld>
            <a:endParaRPr lang="en-US" smtClean="0">
              <a:latin typeface="Calibri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1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6" y="122521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66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093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1"/>
          <p:cNvSpPr>
            <a:spLocks noChangeAspect="1"/>
          </p:cNvSpPr>
          <p:nvPr userDrawn="1"/>
        </p:nvSpPr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S" altLang="es-ES" sz="1800" smtClean="0">
              <a:solidFill>
                <a:srgbClr val="004990"/>
              </a:solidFill>
            </a:endParaRPr>
          </a:p>
        </p:txBody>
      </p:sp>
      <p:sp>
        <p:nvSpPr>
          <p:cNvPr id="3" name="TextShape 5"/>
          <p:cNvSpPr txBox="1">
            <a:spLocks noChangeArrowheads="1"/>
          </p:cNvSpPr>
          <p:nvPr userDrawn="1"/>
        </p:nvSpPr>
        <p:spPr bwMode="auto">
          <a:xfrm>
            <a:off x="76200" y="177800"/>
            <a:ext cx="1600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1800" smtClean="0">
                <a:solidFill>
                  <a:srgbClr val="FFFFFF"/>
                </a:solidFill>
              </a:rPr>
              <a:t>www.bsc.es</a:t>
            </a:r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4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11213"/>
            <a:ext cx="46037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001713"/>
            <a:ext cx="10128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6238875"/>
            <a:ext cx="4254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242050"/>
            <a:ext cx="3937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/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238875"/>
            <a:ext cx="447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0"/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238875"/>
            <a:ext cx="7635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05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3"/>
          <p:cNvSpPr txBox="1">
            <a:spLocks noChangeArrowheads="1"/>
          </p:cNvSpPr>
          <p:nvPr userDrawn="1"/>
        </p:nvSpPr>
        <p:spPr bwMode="auto">
          <a:xfrm>
            <a:off x="8458200" y="6354763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7162722B-26FF-44B0-B530-90FDC6D278B1}" type="slidenum">
              <a:rPr lang="en-US" alt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6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8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2238"/>
            <a:ext cx="574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7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4763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983D525-59FE-4BEE-9749-DEA20F5D59E2}" type="slidenum">
              <a:rPr lang="en-US" alt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8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2238"/>
            <a:ext cx="574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 noChangeAspect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7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hart Placeholder 3"/>
          <p:cNvSpPr>
            <a:spLocks noGrp="1" noChangeAspect="1"/>
          </p:cNvSpPr>
          <p:nvPr>
            <p:ph type="chart" sz="quarter" idx="11"/>
          </p:nvPr>
        </p:nvSpPr>
        <p:spPr>
          <a:xfrm>
            <a:off x="4572000" y="1951712"/>
            <a:ext cx="4152900" cy="4502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chart</a:t>
            </a:r>
            <a:endParaRPr lang="es-E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3382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4763"/>
            <a:ext cx="533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51F25DC-D3BB-47F2-8D5D-4D5D7BAFB676}" type="slidenum">
              <a:rPr lang="en-US" alt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288"/>
            <a:ext cx="19367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22238"/>
            <a:ext cx="57467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74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15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ture-pl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>
            <a:spLocks noChangeArrowheads="1"/>
          </p:cNvSpPr>
          <p:nvPr userDrawn="1"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smtClean="0">
                <a:solidFill>
                  <a:srgbClr val="FFFFFF"/>
                </a:solidFill>
              </a:rPr>
              <a:t>FUTURE PLANS</a:t>
            </a:r>
            <a:endParaRPr lang="en-US" altLang="en-US" sz="1800" smtClean="0">
              <a:solidFill>
                <a:srgbClr val="004990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Shape 1"/>
          <p:cNvSpPr txBox="1">
            <a:spLocks noChangeAspect="1" noChangeArrowheads="1"/>
          </p:cNvSpPr>
          <p:nvPr userDrawn="1"/>
        </p:nvSpPr>
        <p:spPr bwMode="auto">
          <a:xfrm>
            <a:off x="838200" y="22796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altLang="en-US" sz="2800" dirty="0" smtClean="0">
                <a:solidFill>
                  <a:srgbClr val="FFFFFF"/>
                </a:solidFill>
              </a:rPr>
              <a:t>MAIN RESEARCH LINES &amp; RESULTS</a:t>
            </a:r>
            <a:endParaRPr lang="en-US" altLang="en-US" sz="1800" dirty="0" smtClean="0">
              <a:solidFill>
                <a:srgbClr val="00499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4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8" r:id="rId3"/>
    <p:sldLayoutId id="214748367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30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tiff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jpg"/><Relationship Id="rId14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Relationship Id="rId3" Type="http://schemas.openxmlformats.org/officeDocument/2006/relationships/image" Target="../media/image13.png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6" Type="http://schemas.openxmlformats.org/officeDocument/2006/relationships/image" Target="../media/image33.tiff"/><Relationship Id="rId7" Type="http://schemas.openxmlformats.org/officeDocument/2006/relationships/image" Target="../media/image34.jpeg"/><Relationship Id="rId8" Type="http://schemas.openxmlformats.org/officeDocument/2006/relationships/image" Target="../media/image35.png"/><Relationship Id="rId9" Type="http://schemas.openxmlformats.org/officeDocument/2006/relationships/image" Target="../media/image36.jpg"/><Relationship Id="rId10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039035" y="2012847"/>
            <a:ext cx="6369050" cy="181147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Impact of soil dust aerosols upon weather and climate</a:t>
            </a:r>
            <a:endParaRPr lang="ca-ES" sz="3000" dirty="0">
              <a:solidFill>
                <a:schemeClr val="accent1"/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438150" y="3021852"/>
            <a:ext cx="5485880" cy="1995055"/>
          </a:xfrm>
        </p:spPr>
        <p:txBody>
          <a:bodyPr/>
          <a:lstStyle/>
          <a:p>
            <a:pPr algn="ctr"/>
            <a:r>
              <a:rPr lang="ca-ES" sz="2000" b="1" dirty="0"/>
              <a:t>Carlos Pérez </a:t>
            </a:r>
            <a:r>
              <a:rPr lang="ca-ES" sz="2000" b="1" dirty="0" smtClean="0"/>
              <a:t>García-</a:t>
            </a:r>
            <a:r>
              <a:rPr lang="ca-ES" sz="2000" b="1" dirty="0" err="1" smtClean="0"/>
              <a:t>Pando</a:t>
            </a:r>
            <a:r>
              <a:rPr lang="ca-ES" sz="2000" b="1" dirty="0" smtClean="0"/>
              <a:t>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a-ES" sz="1800" dirty="0" err="1" smtClean="0">
                <a:solidFill>
                  <a:schemeClr val="accent1"/>
                </a:solidFill>
              </a:rPr>
              <a:t>Atmospheric</a:t>
            </a:r>
            <a:r>
              <a:rPr lang="ca-ES" sz="1800" dirty="0" smtClean="0">
                <a:solidFill>
                  <a:schemeClr val="accent1"/>
                </a:solidFill>
              </a:rPr>
              <a:t> </a:t>
            </a:r>
            <a:r>
              <a:rPr lang="ca-ES" sz="1800" dirty="0" err="1" smtClean="0">
                <a:solidFill>
                  <a:schemeClr val="accent1"/>
                </a:solidFill>
              </a:rPr>
              <a:t>Composition</a:t>
            </a:r>
            <a:r>
              <a:rPr lang="ca-ES" sz="1800" dirty="0" smtClean="0">
                <a:solidFill>
                  <a:schemeClr val="accent1"/>
                </a:solidFill>
              </a:rPr>
              <a:t> Group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a-ES" sz="1800" dirty="0" err="1" smtClean="0">
                <a:solidFill>
                  <a:schemeClr val="accent1"/>
                </a:solidFill>
              </a:rPr>
              <a:t>Earth</a:t>
            </a:r>
            <a:r>
              <a:rPr lang="ca-ES" sz="1800" dirty="0" smtClean="0">
                <a:solidFill>
                  <a:schemeClr val="accent1"/>
                </a:solidFill>
              </a:rPr>
              <a:t> </a:t>
            </a:r>
            <a:r>
              <a:rPr lang="ca-ES" sz="1800" dirty="0" err="1" smtClean="0">
                <a:solidFill>
                  <a:schemeClr val="accent1"/>
                </a:solidFill>
              </a:rPr>
              <a:t>Sciences</a:t>
            </a:r>
            <a:r>
              <a:rPr lang="ca-ES" sz="1800" dirty="0" smtClean="0">
                <a:solidFill>
                  <a:schemeClr val="accent1"/>
                </a:solidFill>
              </a:rPr>
              <a:t> </a:t>
            </a:r>
            <a:r>
              <a:rPr lang="ca-ES" sz="1800" dirty="0" err="1" smtClean="0">
                <a:solidFill>
                  <a:schemeClr val="accent1"/>
                </a:solidFill>
              </a:rPr>
              <a:t>Department</a:t>
            </a:r>
            <a:endParaRPr lang="ca-ES" sz="1800" dirty="0" smtClean="0">
              <a:solidFill>
                <a:schemeClr val="accent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a-ES" sz="1800" dirty="0" smtClean="0">
                <a:solidFill>
                  <a:schemeClr val="accent1"/>
                </a:solidFill>
              </a:rPr>
              <a:t>Barcelona </a:t>
            </a:r>
            <a:r>
              <a:rPr lang="ca-ES" sz="1800" dirty="0" err="1" smtClean="0">
                <a:solidFill>
                  <a:schemeClr val="accent1"/>
                </a:solidFill>
              </a:rPr>
              <a:t>Supercomputing</a:t>
            </a:r>
            <a:r>
              <a:rPr lang="ca-ES" sz="1800" dirty="0" smtClean="0">
                <a:solidFill>
                  <a:schemeClr val="accent1"/>
                </a:solidFill>
              </a:rPr>
              <a:t> </a:t>
            </a:r>
            <a:r>
              <a:rPr lang="ca-ES" sz="1800" dirty="0" err="1" smtClean="0">
                <a:solidFill>
                  <a:schemeClr val="accent1"/>
                </a:solidFill>
              </a:rPr>
              <a:t>Center</a:t>
            </a:r>
            <a:endParaRPr lang="ca-ES" sz="1800" dirty="0" smtClean="0">
              <a:solidFill>
                <a:schemeClr val="accent1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a-ES" sz="2200" dirty="0" smtClean="0"/>
              <a:t>31</a:t>
            </a:r>
            <a:r>
              <a:rPr lang="ca-ES" sz="2200" dirty="0" smtClean="0"/>
              <a:t>/05/2018</a:t>
            </a:r>
            <a:endParaRPr lang="ca-ES" sz="2200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>
          <a:xfrm>
            <a:off x="2827068" y="5686194"/>
            <a:ext cx="6534102" cy="1313987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ca-ES" sz="1800" dirty="0" smtClean="0"/>
              <a:t>2</a:t>
            </a:r>
            <a:r>
              <a:rPr lang="ca-ES" sz="1800" baseline="30000" dirty="0" smtClean="0"/>
              <a:t>ND</a:t>
            </a:r>
            <a:r>
              <a:rPr lang="ca-ES" sz="1800" dirty="0" smtClean="0"/>
              <a:t> </a:t>
            </a:r>
            <a:r>
              <a:rPr lang="ca-ES" sz="1800" dirty="0"/>
              <a:t>WMO WORKSHOP ON </a:t>
            </a:r>
            <a:r>
              <a:rPr lang="ca-ES" sz="1800" dirty="0" smtClean="0"/>
              <a:t>OPERATIONAL </a:t>
            </a:r>
            <a:r>
              <a:rPr lang="ca-ES" sz="1800" dirty="0"/>
              <a:t>CLIMATE </a:t>
            </a:r>
            <a:r>
              <a:rPr lang="ca-ES" sz="1800" dirty="0" smtClean="0"/>
              <a:t>PREDICTION</a:t>
            </a:r>
          </a:p>
          <a:p>
            <a:pPr algn="ctr">
              <a:spcBef>
                <a:spcPts val="0"/>
              </a:spcBef>
            </a:pPr>
            <a:r>
              <a:rPr lang="ca-ES" sz="1800" dirty="0" smtClean="0"/>
              <a:t>30 </a:t>
            </a:r>
            <a:r>
              <a:rPr lang="ca-ES" sz="1800" dirty="0"/>
              <a:t>May - 1 </a:t>
            </a:r>
            <a:r>
              <a:rPr lang="ca-ES" sz="1800" dirty="0" err="1"/>
              <a:t>June</a:t>
            </a:r>
            <a:r>
              <a:rPr lang="ca-ES" sz="1800" dirty="0"/>
              <a:t> 2018, Barcelona, Spain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87188" y="4833322"/>
            <a:ext cx="4872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Acknowledgements: </a:t>
            </a:r>
            <a:r>
              <a:rPr lang="en-US" i="1" dirty="0" err="1" smtClean="0"/>
              <a:t>María</a:t>
            </a:r>
            <a:r>
              <a:rPr lang="en-US" i="1" dirty="0" smtClean="0"/>
              <a:t> </a:t>
            </a:r>
            <a:r>
              <a:rPr lang="en-US" i="1" dirty="0" err="1" smtClean="0"/>
              <a:t>Gonçalves</a:t>
            </a:r>
            <a:r>
              <a:rPr lang="en-US" i="1" dirty="0" smtClean="0"/>
              <a:t>, Ron Miller, </a:t>
            </a:r>
          </a:p>
          <a:p>
            <a:pPr algn="ctr"/>
            <a:r>
              <a:rPr lang="en-US" i="1" dirty="0" smtClean="0"/>
              <a:t>Paul </a:t>
            </a:r>
            <a:r>
              <a:rPr lang="en-US" i="1" dirty="0" err="1" smtClean="0"/>
              <a:t>Ginoux</a:t>
            </a:r>
            <a:r>
              <a:rPr lang="en-US" i="1" dirty="0" smtClean="0"/>
              <a:t>, Angela Benedetti, </a:t>
            </a:r>
            <a:r>
              <a:rPr lang="en-US" i="1" dirty="0" err="1"/>
              <a:t>Frédéric</a:t>
            </a:r>
            <a:r>
              <a:rPr lang="en-US" i="1" dirty="0"/>
              <a:t> </a:t>
            </a:r>
            <a:r>
              <a:rPr lang="en-US" i="1" dirty="0" err="1"/>
              <a:t>Vitart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813" y="1353697"/>
            <a:ext cx="2626467" cy="4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6382" y="166327"/>
            <a:ext cx="609481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200" dirty="0" smtClean="0">
                <a:solidFill>
                  <a:schemeClr val="bg1"/>
                </a:solidFill>
              </a:rPr>
              <a:t>Uncertain optical properties (absorption/scattering)</a:t>
            </a:r>
            <a:endParaRPr lang="en-US" altLang="x-none" sz="2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313" y="1317669"/>
            <a:ext cx="2543675" cy="5177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803401"/>
            <a:ext cx="183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Miller et al., 2014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21" y="1258651"/>
            <a:ext cx="2690691" cy="52368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1313" y="837256"/>
            <a:ext cx="232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Precipitation response</a:t>
            </a:r>
            <a:endParaRPr lang="en-US" b="1"/>
          </a:p>
        </p:txBody>
      </p:sp>
      <p:sp>
        <p:nvSpPr>
          <p:cNvPr id="10" name="TextBox 9"/>
          <p:cNvSpPr txBox="1"/>
          <p:nvPr/>
        </p:nvSpPr>
        <p:spPr>
          <a:xfrm>
            <a:off x="2556655" y="840122"/>
            <a:ext cx="129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TOA forcing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0983" y="1874520"/>
            <a:ext cx="1671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scattering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8426" y="5341620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absorption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3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6737"/>
            <a:ext cx="9144000" cy="3712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990600"/>
            <a:ext cx="2022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Shading: % changes</a:t>
            </a:r>
          </a:p>
          <a:p>
            <a:r>
              <a:rPr lang="en-US" dirty="0" smtClean="0"/>
              <a:t>Contours: day/year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2630" y="1083468"/>
            <a:ext cx="5944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Tropical Cyclone Track </a:t>
            </a:r>
            <a:r>
              <a:rPr lang="en-US" dirty="0" smtClean="0"/>
              <a:t>Density changes between 60’s and 90’s</a:t>
            </a:r>
          </a:p>
          <a:p>
            <a:r>
              <a:rPr lang="en-US" dirty="0" smtClean="0"/>
              <a:t>Strong et al., 2018 in press</a:t>
            </a:r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3042" y="194626"/>
            <a:ext cx="609481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200" dirty="0" smtClean="0">
                <a:solidFill>
                  <a:schemeClr val="bg1"/>
                </a:solidFill>
              </a:rPr>
              <a:t>Uncertain optical properties (absorption/scattering)</a:t>
            </a:r>
            <a:endParaRPr lang="en-US" altLang="x-none" sz="2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" y="6069330"/>
            <a:ext cx="218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Paul </a:t>
            </a:r>
            <a:r>
              <a:rPr lang="en-US" dirty="0" err="1" smtClean="0"/>
              <a:t>Ginoux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0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87691" y="-17627"/>
            <a:ext cx="6781800" cy="962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905" y="89318"/>
            <a:ext cx="588301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FRAGMENT: </a:t>
            </a:r>
            <a:r>
              <a:rPr lang="en-US" sz="2300" u="sng" dirty="0" err="1" smtClean="0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FR</a:t>
            </a:r>
            <a:r>
              <a:rPr lang="en-US" sz="23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ontiers</a:t>
            </a:r>
            <a:r>
              <a:rPr lang="en-US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 dust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miner</a:t>
            </a:r>
            <a:r>
              <a:rPr lang="en-US" sz="2300" u="sng" dirty="0" err="1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lo</a:t>
            </a:r>
            <a:r>
              <a:rPr lang="en-US" sz="2300" u="sng" dirty="0" err="1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ical</a:t>
            </a:r>
            <a:r>
              <a:rPr lang="en-US" sz="23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</a:t>
            </a:r>
            <a:r>
              <a:rPr lang="en-US" sz="2300" u="sng" dirty="0" err="1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position</a:t>
            </a:r>
            <a:r>
              <a:rPr lang="en-US" sz="23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its </a:t>
            </a:r>
            <a:r>
              <a:rPr lang="en-US" sz="2300" u="sng" dirty="0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ffects 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upo</a:t>
            </a:r>
            <a:r>
              <a:rPr lang="en-US" sz="2300" u="sng" dirty="0" err="1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3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3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clima</a:t>
            </a:r>
            <a:r>
              <a:rPr lang="en-US" sz="2300" u="sng" dirty="0" err="1" smtClean="0">
                <a:solidFill>
                  <a:srgbClr val="FF4C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3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4109" y="18018"/>
            <a:ext cx="2177452" cy="77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433" y="825136"/>
            <a:ext cx="1844803" cy="317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43000"/>
            <a:ext cx="46927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charset="0"/>
                <a:ea typeface="Times New Roman" charset="0"/>
                <a:cs typeface="Times New Roman" charset="0"/>
              </a:rPr>
              <a:t>OBJECTIVES</a:t>
            </a:r>
          </a:p>
          <a:p>
            <a:pPr algn="ctr"/>
            <a:endParaRPr lang="en-US" sz="700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5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300" b="1" dirty="0" err="1" smtClean="0">
                <a:latin typeface="Times New Roman" charset="0"/>
                <a:ea typeface="Times New Roman" charset="0"/>
                <a:cs typeface="Times New Roman" charset="0"/>
              </a:rPr>
              <a:t>FRAGMENTation</a:t>
            </a:r>
            <a:r>
              <a:rPr lang="en-US" sz="1300" b="1" dirty="0" smtClean="0">
                <a:latin typeface="Times New Roman" charset="0"/>
                <a:ea typeface="Times New Roman" charset="0"/>
                <a:cs typeface="Times New Roman" charset="0"/>
              </a:rPr>
              <a:t> of soil aggregates: </a:t>
            </a:r>
            <a:r>
              <a:rPr lang="en-US" sz="1300" dirty="0" smtClean="0">
                <a:latin typeface="Times New Roman" charset="0"/>
                <a:ea typeface="Times New Roman" charset="0"/>
                <a:cs typeface="Times New Roman" charset="0"/>
              </a:rPr>
              <a:t>We will 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1300" dirty="0" smtClean="0">
                <a:latin typeface="Times New Roman" charset="0"/>
                <a:ea typeface="Times New Roman" charset="0"/>
                <a:cs typeface="Times New Roman" charset="0"/>
              </a:rPr>
              <a:t>ontribute 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new fundamental understanding </a:t>
            </a:r>
            <a:r>
              <a:rPr lang="en-US" sz="1300" dirty="0" smtClean="0"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the emitted dust PSD </a:t>
            </a:r>
            <a:r>
              <a:rPr lang="en-US" sz="1300" dirty="0" smtClean="0">
                <a:latin typeface="Times New Roman" charset="0"/>
                <a:ea typeface="Times New Roman" charset="0"/>
                <a:cs typeface="Times New Roman" charset="0"/>
              </a:rPr>
              <a:t>and mineralogy 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and its relationship with the parent soil </a:t>
            </a:r>
            <a:r>
              <a:rPr lang="en-US" sz="1300" dirty="0" smtClean="0">
                <a:latin typeface="Times New Roman" charset="0"/>
                <a:ea typeface="Times New Roman" charset="0"/>
                <a:cs typeface="Times New Roman" charset="0"/>
              </a:rPr>
              <a:t>based 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on an unprecedented ensemble of coordinated measurement campaigns and laboratory analyses. </a:t>
            </a:r>
            <a:endParaRPr lang="en-US" sz="13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3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5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300" b="1" dirty="0" smtClean="0">
                <a:latin typeface="Times New Roman" charset="0"/>
                <a:ea typeface="Times New Roman" charset="0"/>
                <a:cs typeface="Times New Roman" charset="0"/>
              </a:rPr>
              <a:t>Global soil mineral content: </a:t>
            </a:r>
            <a:r>
              <a:rPr lang="en-US" sz="1300" dirty="0" smtClean="0">
                <a:latin typeface="Times New Roman" charset="0"/>
                <a:ea typeface="Times New Roman" charset="0"/>
                <a:cs typeface="Times New Roman" charset="0"/>
              </a:rPr>
              <a:t>We will evaluate 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and use </a:t>
            </a:r>
            <a:r>
              <a:rPr lang="en-US" sz="1300" dirty="0" smtClean="0">
                <a:latin typeface="Times New Roman" charset="0"/>
                <a:ea typeface="Times New Roman" charset="0"/>
                <a:cs typeface="Times New Roman" charset="0"/>
              </a:rPr>
              <a:t>currently available 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airborne and </a:t>
            </a:r>
            <a:r>
              <a:rPr lang="en-US" sz="1300" dirty="0" err="1">
                <a:latin typeface="Times New Roman" charset="0"/>
                <a:ea typeface="Times New Roman" charset="0"/>
                <a:cs typeface="Times New Roman" charset="0"/>
              </a:rPr>
              <a:t>spaceborne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 hyperspectral </a:t>
            </a:r>
            <a:r>
              <a:rPr lang="en-US" sz="1300" dirty="0" smtClean="0">
                <a:latin typeface="Times New Roman" charset="0"/>
                <a:ea typeface="Times New Roman" charset="0"/>
                <a:cs typeface="Times New Roman" charset="0"/>
              </a:rPr>
              <a:t>imaging to anticipate 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the coming innovation of retrieving soil mineralogy through high-quality </a:t>
            </a:r>
            <a:r>
              <a:rPr lang="en-US" sz="1300" dirty="0" err="1">
                <a:latin typeface="Times New Roman" charset="0"/>
                <a:ea typeface="Times New Roman" charset="0"/>
                <a:cs typeface="Times New Roman" charset="0"/>
              </a:rPr>
              <a:t>spaceborne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 hyperspectral </a:t>
            </a:r>
            <a:r>
              <a:rPr lang="en-US" sz="1300" dirty="0" smtClean="0">
                <a:latin typeface="Times New Roman" charset="0"/>
                <a:ea typeface="Times New Roman" charset="0"/>
                <a:cs typeface="Times New Roman" charset="0"/>
              </a:rPr>
              <a:t>measurements (NASA´s EMIT).</a:t>
            </a:r>
          </a:p>
          <a:p>
            <a:pPr marL="285750" indent="-285750">
              <a:buFont typeface="Arial" charset="0"/>
              <a:buChar char="•"/>
            </a:pPr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5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300" b="1" dirty="0" smtClean="0">
                <a:latin typeface="Times New Roman" charset="0"/>
                <a:ea typeface="Times New Roman" charset="0"/>
                <a:cs typeface="Times New Roman" charset="0"/>
              </a:rPr>
              <a:t>Role of mineralogy upon radiation, chemistry </a:t>
            </a:r>
            <a:r>
              <a:rPr lang="en-US" sz="1300" b="1" dirty="0">
                <a:latin typeface="Times New Roman" charset="0"/>
                <a:ea typeface="Times New Roman" charset="0"/>
                <a:cs typeface="Times New Roman" charset="0"/>
              </a:rPr>
              <a:t>and clouds: </a:t>
            </a:r>
            <a:r>
              <a:rPr lang="en-US" sz="1300" dirty="0" smtClean="0">
                <a:latin typeface="Times New Roman" charset="0"/>
                <a:ea typeface="Times New Roman" charset="0"/>
                <a:cs typeface="Times New Roman" charset="0"/>
              </a:rPr>
              <a:t>We will 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sz="1300" dirty="0" smtClean="0">
                <a:latin typeface="Times New Roman" charset="0"/>
                <a:ea typeface="Times New Roman" charset="0"/>
                <a:cs typeface="Times New Roman" charset="0"/>
              </a:rPr>
              <a:t>enerate </a:t>
            </a:r>
            <a:r>
              <a:rPr lang="en-US" sz="1300" dirty="0">
                <a:latin typeface="Times New Roman" charset="0"/>
                <a:ea typeface="Times New Roman" charset="0"/>
                <a:cs typeface="Times New Roman" charset="0"/>
              </a:rPr>
              <a:t>integrated and quantitative knowledge regarding the influence of dust mineral composition upon atmospheric radiation, chemistry and clouds based on modelling experiments constrained with our theoretical innovations and field measurements.</a:t>
            </a:r>
          </a:p>
          <a:p>
            <a:pPr marL="228600" indent="-228600">
              <a:buAutoNum type="arabicParenR"/>
            </a:pPr>
            <a:endParaRPr lang="en-US" sz="12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2730" y="1491696"/>
            <a:ext cx="1047069" cy="115105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72730" y="2819400"/>
            <a:ext cx="1047069" cy="1171396"/>
            <a:chOff x="2913509" y="360391"/>
            <a:chExt cx="4241052" cy="52645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3509" y="360391"/>
              <a:ext cx="4241052" cy="526454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7765" y="802711"/>
              <a:ext cx="1326796" cy="168245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6192521" y="2213388"/>
            <a:ext cx="2875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EC6F29"/>
                </a:solidFill>
                <a:latin typeface="Times New Roman" charset="0"/>
                <a:ea typeface="Times New Roman" charset="0"/>
                <a:cs typeface="Times New Roman" charset="0"/>
              </a:rPr>
              <a:t>Experimental</a:t>
            </a:r>
          </a:p>
          <a:p>
            <a:pPr algn="ctr"/>
            <a:r>
              <a:rPr lang="en-US" sz="1600" b="1" i="1" dirty="0">
                <a:solidFill>
                  <a:srgbClr val="EC6F29"/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1600" b="1" i="1" dirty="0" smtClean="0">
                <a:solidFill>
                  <a:srgbClr val="EC6F29"/>
                </a:solidFill>
                <a:latin typeface="Times New Roman" charset="0"/>
                <a:ea typeface="Times New Roman" charset="0"/>
                <a:cs typeface="Times New Roman" charset="0"/>
              </a:rPr>
              <a:t>ampaigns </a:t>
            </a:r>
            <a:r>
              <a:rPr lang="en-US" sz="1600" b="1" i="1" dirty="0">
                <a:solidFill>
                  <a:srgbClr val="EC6F29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1600" b="1" i="1" dirty="0" smtClean="0">
                <a:solidFill>
                  <a:srgbClr val="EC6F29"/>
                </a:solidFill>
                <a:latin typeface="Times New Roman" charset="0"/>
                <a:ea typeface="Times New Roman" charset="0"/>
                <a:cs typeface="Times New Roman" charset="0"/>
              </a:rPr>
              <a:t>Aragon (Spain), Zagora (Morocco) </a:t>
            </a:r>
            <a:r>
              <a:rPr lang="en-US" sz="1600" b="1" i="1" dirty="0">
                <a:solidFill>
                  <a:srgbClr val="EC6F29"/>
                </a:solidFill>
                <a:latin typeface="Times New Roman" charset="0"/>
                <a:ea typeface="Times New Roman" charset="0"/>
                <a:cs typeface="Times New Roman" charset="0"/>
              </a:rPr>
              <a:t>and the Salton Sea (US</a:t>
            </a:r>
            <a:r>
              <a:rPr lang="en-US" sz="1600" b="1" i="1" dirty="0" smtClean="0">
                <a:solidFill>
                  <a:srgbClr val="EC6F29"/>
                </a:solidFill>
                <a:latin typeface="Times New Roman" charset="0"/>
                <a:ea typeface="Times New Roman" charset="0"/>
                <a:cs typeface="Times New Roman" charset="0"/>
              </a:rPr>
              <a:t>).</a:t>
            </a:r>
            <a:endParaRPr lang="en-US" sz="1600" b="1" i="1" dirty="0">
              <a:solidFill>
                <a:srgbClr val="EC6F29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48401" y="3812829"/>
            <a:ext cx="2854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EC6F29"/>
                </a:solidFill>
                <a:latin typeface="Times New Roman" charset="0"/>
                <a:ea typeface="Times New Roman" charset="0"/>
                <a:cs typeface="Times New Roman" charset="0"/>
              </a:rPr>
              <a:t>Supporting </a:t>
            </a:r>
            <a:r>
              <a:rPr lang="en-US" sz="1600" b="1" i="1" dirty="0">
                <a:solidFill>
                  <a:srgbClr val="EC6F29"/>
                </a:solidFill>
                <a:latin typeface="Times New Roman" charset="0"/>
                <a:ea typeface="Times New Roman" charset="0"/>
                <a:cs typeface="Times New Roman" charset="0"/>
              </a:rPr>
              <a:t>NASA´s Earth Surface Mineral Dust Source Investigation (EMIT)</a:t>
            </a:r>
          </a:p>
        </p:txBody>
      </p:sp>
      <p:pic>
        <p:nvPicPr>
          <p:cNvPr id="15" name="Picture 4" descr="esultado de imagen de NASA 3D aerosol model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7616" y="4176510"/>
            <a:ext cx="1042183" cy="115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066800" y="5562600"/>
            <a:ext cx="7080910" cy="1332236"/>
            <a:chOff x="450273" y="1037728"/>
            <a:chExt cx="8023607" cy="162927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199" y="1079729"/>
              <a:ext cx="2489535" cy="6728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273" y="1905000"/>
              <a:ext cx="1510247" cy="4816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522" y="1885849"/>
              <a:ext cx="1265078" cy="55255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3873" y="1701480"/>
              <a:ext cx="2080007" cy="96552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9499" y="1037728"/>
              <a:ext cx="1862501" cy="80543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7072" y="1143000"/>
              <a:ext cx="2738998" cy="54031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4258" y="1770890"/>
              <a:ext cx="2686163" cy="833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485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0050" y="177165"/>
            <a:ext cx="13680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Key points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050" y="1474470"/>
            <a:ext cx="84696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Benefits of prognostic aerosols in sub-seasonal forecasts</a:t>
            </a:r>
          </a:p>
          <a:p>
            <a:endParaRPr lang="en-US" dirty="0"/>
          </a:p>
          <a:p>
            <a:r>
              <a:rPr lang="en-US" dirty="0" smtClean="0"/>
              <a:t>These benefits decrease when compared with more accurate/recent </a:t>
            </a:r>
            <a:r>
              <a:rPr lang="en-US" dirty="0" err="1" smtClean="0"/>
              <a:t>climatologies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Negative impact of initialization with reanalysis compared with a mean aerosol state initialization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Seasonal predictions significantly improve with updated </a:t>
            </a:r>
            <a:r>
              <a:rPr lang="en-US" dirty="0" err="1" smtClean="0"/>
              <a:t>climatologies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Lack of capabilities/skill in seasonal dust forecasts in addition to </a:t>
            </a:r>
          </a:p>
          <a:p>
            <a:r>
              <a:rPr lang="en-US" dirty="0" smtClean="0"/>
              <a:t>vegetation/wind controls; needs much more research</a:t>
            </a:r>
          </a:p>
          <a:p>
            <a:endParaRPr lang="en-US" dirty="0"/>
          </a:p>
          <a:p>
            <a:r>
              <a:rPr lang="en-US" dirty="0" smtClean="0"/>
              <a:t>Dust optical properties are key and uncertain; constraining them regionally may have a larger benefits than prognostic seasonal fields at a much smaller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54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440" y="2114550"/>
            <a:ext cx="2305050" cy="3227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25" y="2114550"/>
            <a:ext cx="560658" cy="313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027" t="7897" r="9038"/>
          <a:stretch/>
        </p:blipFill>
        <p:spPr>
          <a:xfrm>
            <a:off x="300965" y="2819400"/>
            <a:ext cx="4739640" cy="232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2052650" y="2677601"/>
            <a:ext cx="2855921" cy="1190625"/>
            <a:chOff x="1221" y="1546"/>
            <a:chExt cx="1799" cy="750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1221" y="1546"/>
              <a:ext cx="137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000" dirty="0" err="1" smtClean="0">
                  <a:solidFill>
                    <a:srgbClr val="0033CC"/>
                  </a:solidFill>
                </a:rPr>
                <a:t>Atmospheric</a:t>
              </a:r>
              <a:r>
                <a:rPr lang="es-ES" sz="1000" dirty="0" smtClean="0">
                  <a:solidFill>
                    <a:srgbClr val="0033CC"/>
                  </a:solidFill>
                </a:rPr>
                <a:t> </a:t>
              </a:r>
              <a:r>
                <a:rPr lang="es-ES" sz="1000" dirty="0" err="1" smtClean="0">
                  <a:solidFill>
                    <a:srgbClr val="0033CC"/>
                  </a:solidFill>
                </a:rPr>
                <a:t>dynamics</a:t>
              </a:r>
              <a:r>
                <a:rPr lang="es-ES" sz="1000" dirty="0" smtClean="0">
                  <a:solidFill>
                    <a:srgbClr val="0033CC"/>
                  </a:solidFill>
                </a:rPr>
                <a:t> and </a:t>
              </a:r>
              <a:r>
                <a:rPr lang="es-ES" sz="1000" dirty="0" err="1" smtClean="0">
                  <a:solidFill>
                    <a:srgbClr val="0033CC"/>
                  </a:solidFill>
                </a:rPr>
                <a:t>physics</a:t>
              </a:r>
              <a:endParaRPr lang="es-ES" sz="1000" dirty="0">
                <a:solidFill>
                  <a:srgbClr val="0033CC"/>
                </a:solidFill>
              </a:endParaRPr>
            </a:p>
          </p:txBody>
        </p:sp>
        <p:cxnSp>
          <p:nvCxnSpPr>
            <p:cNvPr id="6" name="AutoShape 11"/>
            <p:cNvCxnSpPr>
              <a:cxnSpLocks noChangeShapeType="1"/>
            </p:cNvCxnSpPr>
            <p:nvPr/>
          </p:nvCxnSpPr>
          <p:spPr bwMode="auto">
            <a:xfrm rot="16200000" flipV="1">
              <a:off x="2645" y="1530"/>
              <a:ext cx="282" cy="468"/>
            </a:xfrm>
            <a:prstGeom prst="bentConnector2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Line 12"/>
            <p:cNvSpPr>
              <a:spLocks noChangeShapeType="1"/>
            </p:cNvSpPr>
            <p:nvPr/>
          </p:nvSpPr>
          <p:spPr bwMode="auto">
            <a:xfrm>
              <a:off x="2245" y="1752"/>
              <a:ext cx="0" cy="5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1050926" y="2788726"/>
            <a:ext cx="1039814" cy="1187450"/>
            <a:chOff x="590" y="1616"/>
            <a:chExt cx="655" cy="748"/>
          </a:xfrm>
        </p:grpSpPr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590" y="1864"/>
              <a:ext cx="49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000" dirty="0" err="1" smtClean="0">
                  <a:solidFill>
                    <a:srgbClr val="0033CC"/>
                  </a:solidFill>
                </a:rPr>
                <a:t>Wind</a:t>
              </a:r>
              <a:r>
                <a:rPr lang="es-ES" sz="1000" dirty="0" smtClean="0">
                  <a:solidFill>
                    <a:srgbClr val="0033CC"/>
                  </a:solidFill>
                </a:rPr>
                <a:t> &amp;</a:t>
              </a:r>
              <a:endParaRPr lang="es-ES" sz="1000" dirty="0">
                <a:solidFill>
                  <a:srgbClr val="0033CC"/>
                </a:solidFill>
              </a:endParaRPr>
            </a:p>
            <a:p>
              <a:pPr algn="ctr" eaLnBrk="1" hangingPunct="1"/>
              <a:r>
                <a:rPr lang="es-ES" sz="1000" dirty="0" err="1" smtClean="0">
                  <a:solidFill>
                    <a:srgbClr val="0033CC"/>
                  </a:solidFill>
                </a:rPr>
                <a:t>turbulence</a:t>
              </a:r>
              <a:endParaRPr lang="es-ES" sz="1000" dirty="0">
                <a:solidFill>
                  <a:srgbClr val="0033CC"/>
                </a:solidFill>
              </a:endParaRPr>
            </a:p>
          </p:txBody>
        </p:sp>
        <p:cxnSp>
          <p:nvCxnSpPr>
            <p:cNvPr id="10" name="AutoShape 20"/>
            <p:cNvCxnSpPr>
              <a:cxnSpLocks noChangeShapeType="1"/>
            </p:cNvCxnSpPr>
            <p:nvPr/>
          </p:nvCxnSpPr>
          <p:spPr bwMode="auto">
            <a:xfrm rot="10800000" flipV="1">
              <a:off x="834" y="1616"/>
              <a:ext cx="411" cy="248"/>
            </a:xfrm>
            <a:prstGeom prst="bentConnector2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897" y="2053"/>
              <a:ext cx="248" cy="373"/>
            </a:xfrm>
            <a:prstGeom prst="bentConnector2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260351" y="2169601"/>
            <a:ext cx="2255840" cy="2549525"/>
            <a:chOff x="92" y="1226"/>
            <a:chExt cx="1421" cy="1606"/>
          </a:xfrm>
        </p:grpSpPr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92" y="2386"/>
              <a:ext cx="594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000" dirty="0" err="1" smtClean="0">
                  <a:solidFill>
                    <a:srgbClr val="0033CC"/>
                  </a:solidFill>
                </a:rPr>
                <a:t>Sources</a:t>
              </a:r>
              <a:r>
                <a:rPr lang="es-ES" sz="1000" dirty="0" smtClean="0">
                  <a:solidFill>
                    <a:srgbClr val="0033CC"/>
                  </a:solidFill>
                </a:rPr>
                <a:t>,</a:t>
              </a:r>
              <a:endParaRPr lang="es-ES" sz="1000" dirty="0">
                <a:solidFill>
                  <a:srgbClr val="0033CC"/>
                </a:solidFill>
              </a:endParaRPr>
            </a:p>
            <a:p>
              <a:pPr algn="ctr" eaLnBrk="1" hangingPunct="1"/>
              <a:r>
                <a:rPr lang="es-ES" sz="1000" dirty="0" err="1" smtClean="0">
                  <a:solidFill>
                    <a:srgbClr val="0033CC"/>
                  </a:solidFill>
                </a:rPr>
                <a:t>Vegetation</a:t>
              </a:r>
              <a:r>
                <a:rPr lang="es-ES" sz="1000" dirty="0" smtClean="0">
                  <a:solidFill>
                    <a:srgbClr val="0033CC"/>
                  </a:solidFill>
                </a:rPr>
                <a:t>,</a:t>
              </a:r>
              <a:endParaRPr lang="es-ES" sz="1000" dirty="0">
                <a:solidFill>
                  <a:srgbClr val="0033CC"/>
                </a:solidFill>
              </a:endParaRPr>
            </a:p>
            <a:p>
              <a:pPr algn="ctr" eaLnBrk="1" hangingPunct="1"/>
              <a:r>
                <a:rPr lang="es-ES" sz="1000" dirty="0" err="1">
                  <a:solidFill>
                    <a:srgbClr val="0033CC"/>
                  </a:solidFill>
                </a:rPr>
                <a:t>H</a:t>
              </a:r>
              <a:r>
                <a:rPr lang="es-ES" sz="1000" dirty="0" err="1" smtClean="0">
                  <a:solidFill>
                    <a:srgbClr val="0033CC"/>
                  </a:solidFill>
                </a:rPr>
                <a:t>umidity</a:t>
              </a:r>
              <a:endParaRPr lang="es-ES" sz="1000" dirty="0">
                <a:solidFill>
                  <a:srgbClr val="0033CC"/>
                </a:solidFill>
              </a:endParaRPr>
            </a:p>
            <a:p>
              <a:pPr algn="ctr" eaLnBrk="1" hangingPunct="1"/>
              <a:r>
                <a:rPr lang="es-ES" sz="1000" dirty="0" err="1" smtClean="0">
                  <a:solidFill>
                    <a:srgbClr val="0033CC"/>
                  </a:solidFill>
                </a:rPr>
                <a:t>Soil</a:t>
              </a:r>
              <a:r>
                <a:rPr lang="es-ES" sz="1000" dirty="0" smtClean="0">
                  <a:solidFill>
                    <a:srgbClr val="0033CC"/>
                  </a:solidFill>
                </a:rPr>
                <a:t> </a:t>
              </a:r>
              <a:r>
                <a:rPr lang="es-ES" sz="1000" dirty="0" err="1" smtClean="0">
                  <a:solidFill>
                    <a:srgbClr val="0033CC"/>
                  </a:solidFill>
                </a:rPr>
                <a:t>cohesion</a:t>
              </a:r>
              <a:endParaRPr lang="es-ES" sz="1000" dirty="0">
                <a:solidFill>
                  <a:srgbClr val="0033CC"/>
                </a:solidFill>
              </a:endParaRPr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flipH="1">
              <a:off x="1360" y="1343"/>
              <a:ext cx="0" cy="227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cxnSp>
          <p:nvCxnSpPr>
            <p:cNvPr id="15" name="AutoShape 17"/>
            <p:cNvCxnSpPr>
              <a:cxnSpLocks noChangeShapeType="1"/>
            </p:cNvCxnSpPr>
            <p:nvPr/>
          </p:nvCxnSpPr>
          <p:spPr bwMode="auto">
            <a:xfrm rot="10800000" flipV="1">
              <a:off x="388" y="1226"/>
              <a:ext cx="743" cy="1160"/>
            </a:xfrm>
            <a:prstGeom prst="bentConnector2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26"/>
            <p:cNvCxnSpPr>
              <a:cxnSpLocks noChangeShapeType="1"/>
            </p:cNvCxnSpPr>
            <p:nvPr/>
          </p:nvCxnSpPr>
          <p:spPr bwMode="auto">
            <a:xfrm flipV="1">
              <a:off x="683" y="2441"/>
              <a:ext cx="830" cy="168"/>
            </a:xfrm>
            <a:prstGeom prst="bentConnector2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" name="Group 39"/>
          <p:cNvGrpSpPr>
            <a:grpSpLocks/>
          </p:cNvGrpSpPr>
          <p:nvPr/>
        </p:nvGrpSpPr>
        <p:grpSpPr bwMode="auto">
          <a:xfrm>
            <a:off x="2168526" y="3852351"/>
            <a:ext cx="6061079" cy="246063"/>
            <a:chOff x="1294" y="2286"/>
            <a:chExt cx="3818" cy="155"/>
          </a:xfrm>
        </p:grpSpPr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1294" y="2286"/>
              <a:ext cx="443" cy="15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000" dirty="0" err="1" smtClean="0">
                  <a:solidFill>
                    <a:srgbClr val="000066"/>
                  </a:solidFill>
                </a:rPr>
                <a:t>Emission</a:t>
              </a:r>
              <a:endParaRPr lang="es-ES" sz="1000" dirty="0">
                <a:solidFill>
                  <a:srgbClr val="000066"/>
                </a:solidFill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2160" y="2286"/>
              <a:ext cx="740" cy="15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000" dirty="0" err="1" smtClean="0">
                  <a:solidFill>
                    <a:srgbClr val="000066"/>
                  </a:solidFill>
                </a:rPr>
                <a:t>Transport</a:t>
              </a:r>
              <a:endParaRPr lang="es-ES" sz="1000" dirty="0">
                <a:solidFill>
                  <a:srgbClr val="000066"/>
                </a:solidFill>
              </a:endParaRPr>
            </a:p>
          </p:txBody>
        </p:sp>
        <p:cxnSp>
          <p:nvCxnSpPr>
            <p:cNvPr id="20" name="AutoShape 8"/>
            <p:cNvCxnSpPr>
              <a:cxnSpLocks noChangeShapeType="1"/>
            </p:cNvCxnSpPr>
            <p:nvPr/>
          </p:nvCxnSpPr>
          <p:spPr bwMode="auto">
            <a:xfrm>
              <a:off x="1780" y="2364"/>
              <a:ext cx="341" cy="1"/>
            </a:xfrm>
            <a:prstGeom prst="straightConnector1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 Box 30"/>
            <p:cNvSpPr txBox="1">
              <a:spLocks noChangeArrowheads="1"/>
            </p:cNvSpPr>
            <p:nvPr/>
          </p:nvSpPr>
          <p:spPr bwMode="auto">
            <a:xfrm>
              <a:off x="4616" y="2286"/>
              <a:ext cx="496" cy="15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000" dirty="0" err="1" smtClean="0">
                  <a:solidFill>
                    <a:srgbClr val="000066"/>
                  </a:solidFill>
                </a:rPr>
                <a:t>Deposition</a:t>
              </a:r>
              <a:endParaRPr lang="es-ES" sz="1000" dirty="0">
                <a:solidFill>
                  <a:srgbClr val="000066"/>
                </a:solidFill>
              </a:endParaRPr>
            </a:p>
          </p:txBody>
        </p:sp>
        <p:sp>
          <p:nvSpPr>
            <p:cNvPr id="22" name="Line 31"/>
            <p:cNvSpPr>
              <a:spLocks noChangeShapeType="1"/>
            </p:cNvSpPr>
            <p:nvPr/>
          </p:nvSpPr>
          <p:spPr bwMode="auto">
            <a:xfrm>
              <a:off x="2880" y="2387"/>
              <a:ext cx="1588" cy="0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23" name="Group 41"/>
          <p:cNvGrpSpPr>
            <a:grpSpLocks/>
          </p:cNvGrpSpPr>
          <p:nvPr/>
        </p:nvGrpSpPr>
        <p:grpSpPr bwMode="auto">
          <a:xfrm>
            <a:off x="6450013" y="2104514"/>
            <a:ext cx="2665412" cy="1736725"/>
            <a:chOff x="3991" y="1185"/>
            <a:chExt cx="1679" cy="1094"/>
          </a:xfrm>
        </p:grpSpPr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3991" y="1197"/>
              <a:ext cx="88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000" dirty="0" err="1" smtClean="0">
                  <a:solidFill>
                    <a:srgbClr val="0033CC"/>
                  </a:solidFill>
                </a:rPr>
                <a:t>Ocean</a:t>
              </a:r>
              <a:r>
                <a:rPr lang="es-ES" sz="1000" dirty="0" smtClean="0">
                  <a:solidFill>
                    <a:srgbClr val="0033CC"/>
                  </a:solidFill>
                </a:rPr>
                <a:t> </a:t>
              </a:r>
              <a:r>
                <a:rPr lang="es-ES" sz="1000" dirty="0" err="1" smtClean="0">
                  <a:solidFill>
                    <a:srgbClr val="0033CC"/>
                  </a:solidFill>
                </a:rPr>
                <a:t>Fertilization</a:t>
              </a:r>
              <a:endParaRPr lang="es-ES" sz="1000" dirty="0">
                <a:solidFill>
                  <a:srgbClr val="0033CC"/>
                </a:solidFill>
              </a:endParaRPr>
            </a:p>
          </p:txBody>
        </p:sp>
        <p:sp>
          <p:nvSpPr>
            <p:cNvPr id="25" name="Text Box 29"/>
            <p:cNvSpPr txBox="1">
              <a:spLocks noChangeArrowheads="1"/>
            </p:cNvSpPr>
            <p:nvPr/>
          </p:nvSpPr>
          <p:spPr bwMode="auto">
            <a:xfrm>
              <a:off x="4876" y="1185"/>
              <a:ext cx="79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000" dirty="0" smtClean="0">
                  <a:solidFill>
                    <a:srgbClr val="0033CC"/>
                  </a:solidFill>
                </a:rPr>
                <a:t>Snow albedo </a:t>
              </a:r>
              <a:r>
                <a:rPr lang="es-ES" sz="1000" dirty="0" err="1" smtClean="0">
                  <a:solidFill>
                    <a:srgbClr val="0033CC"/>
                  </a:solidFill>
                </a:rPr>
                <a:t>modification</a:t>
              </a:r>
              <a:endParaRPr lang="es-ES" sz="1000" dirty="0">
                <a:solidFill>
                  <a:srgbClr val="0033CC"/>
                </a:solidFill>
              </a:endParaRPr>
            </a:p>
          </p:txBody>
        </p:sp>
        <p:cxnSp>
          <p:nvCxnSpPr>
            <p:cNvPr id="26" name="AutoShape 32"/>
            <p:cNvCxnSpPr>
              <a:cxnSpLocks noChangeShapeType="1"/>
            </p:cNvCxnSpPr>
            <p:nvPr/>
          </p:nvCxnSpPr>
          <p:spPr bwMode="auto">
            <a:xfrm rot="16200000" flipV="1">
              <a:off x="4213" y="1629"/>
              <a:ext cx="871" cy="429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33"/>
            <p:cNvCxnSpPr>
              <a:cxnSpLocks noChangeShapeType="1"/>
            </p:cNvCxnSpPr>
            <p:nvPr/>
          </p:nvCxnSpPr>
          <p:spPr bwMode="auto">
            <a:xfrm rot="5400000" flipH="1" flipV="1">
              <a:off x="4670" y="1630"/>
              <a:ext cx="842" cy="455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40"/>
          <p:cNvGrpSpPr>
            <a:grpSpLocks/>
          </p:cNvGrpSpPr>
          <p:nvPr/>
        </p:nvGrpSpPr>
        <p:grpSpPr bwMode="auto">
          <a:xfrm>
            <a:off x="4516447" y="3147501"/>
            <a:ext cx="2268260" cy="885825"/>
            <a:chOff x="2773" y="1842"/>
            <a:chExt cx="1425" cy="558"/>
          </a:xfrm>
        </p:grpSpPr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2773" y="1905"/>
              <a:ext cx="49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100" dirty="0" err="1" smtClean="0">
                  <a:solidFill>
                    <a:srgbClr val="0033CC"/>
                  </a:solidFill>
                </a:rPr>
                <a:t>Radiation</a:t>
              </a:r>
              <a:endParaRPr lang="es-ES" sz="1100" dirty="0">
                <a:solidFill>
                  <a:srgbClr val="0033CC"/>
                </a:solidFill>
              </a:endParaRPr>
            </a:p>
          </p:txBody>
        </p:sp>
        <p:cxnSp>
          <p:nvCxnSpPr>
            <p:cNvPr id="30" name="AutoShape 10"/>
            <p:cNvCxnSpPr>
              <a:cxnSpLocks noChangeShapeType="1"/>
            </p:cNvCxnSpPr>
            <p:nvPr/>
          </p:nvCxnSpPr>
          <p:spPr bwMode="auto">
            <a:xfrm flipV="1">
              <a:off x="2900" y="2070"/>
              <a:ext cx="120" cy="286"/>
            </a:xfrm>
            <a:prstGeom prst="bentConnector2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Text Box 24"/>
            <p:cNvSpPr txBox="1">
              <a:spLocks noChangeArrowheads="1"/>
            </p:cNvSpPr>
            <p:nvPr/>
          </p:nvSpPr>
          <p:spPr bwMode="auto">
            <a:xfrm>
              <a:off x="3385" y="1842"/>
              <a:ext cx="81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000" dirty="0" smtClean="0">
                  <a:solidFill>
                    <a:srgbClr val="0033CC"/>
                  </a:solidFill>
                </a:rPr>
                <a:t>Cloud </a:t>
              </a:r>
              <a:r>
                <a:rPr lang="es-ES" sz="1000" dirty="0" err="1" smtClean="0">
                  <a:solidFill>
                    <a:srgbClr val="0033CC"/>
                  </a:solidFill>
                </a:rPr>
                <a:t>microphysics</a:t>
              </a:r>
              <a:endParaRPr lang="es-ES" sz="1000" dirty="0">
                <a:solidFill>
                  <a:srgbClr val="0033CC"/>
                </a:solidFill>
              </a:endParaRPr>
            </a:p>
          </p:txBody>
        </p:sp>
        <p:cxnSp>
          <p:nvCxnSpPr>
            <p:cNvPr id="32" name="AutoShape 36"/>
            <p:cNvCxnSpPr>
              <a:cxnSpLocks noChangeShapeType="1"/>
            </p:cNvCxnSpPr>
            <p:nvPr/>
          </p:nvCxnSpPr>
          <p:spPr bwMode="auto">
            <a:xfrm rot="16200000" flipV="1">
              <a:off x="3641" y="2241"/>
              <a:ext cx="306" cy="12"/>
            </a:xfrm>
            <a:prstGeom prst="bentConnector3">
              <a:avLst>
                <a:gd name="adj1" fmla="val 5882"/>
              </a:avLst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3" name="Group 45"/>
          <p:cNvGrpSpPr>
            <a:grpSpLocks/>
          </p:cNvGrpSpPr>
          <p:nvPr/>
        </p:nvGrpSpPr>
        <p:grpSpPr bwMode="auto">
          <a:xfrm>
            <a:off x="1909765" y="2039426"/>
            <a:ext cx="6646864" cy="1196975"/>
            <a:chOff x="1131" y="1144"/>
            <a:chExt cx="4187" cy="754"/>
          </a:xfrm>
        </p:grpSpPr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1131" y="1144"/>
              <a:ext cx="39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s-ES" sz="1100" dirty="0" err="1" smtClean="0">
                  <a:solidFill>
                    <a:srgbClr val="0033CC"/>
                  </a:solidFill>
                </a:rPr>
                <a:t>climate</a:t>
              </a:r>
              <a:endParaRPr lang="es-ES" sz="1100" dirty="0">
                <a:solidFill>
                  <a:srgbClr val="0033CC"/>
                </a:solidFill>
              </a:endParaRPr>
            </a:p>
          </p:txBody>
        </p:sp>
        <p:cxnSp>
          <p:nvCxnSpPr>
            <p:cNvPr id="35" name="AutoShape 14"/>
            <p:cNvCxnSpPr>
              <a:cxnSpLocks noChangeShapeType="1"/>
            </p:cNvCxnSpPr>
            <p:nvPr/>
          </p:nvCxnSpPr>
          <p:spPr bwMode="auto">
            <a:xfrm rot="16200000" flipV="1">
              <a:off x="1939" y="817"/>
              <a:ext cx="671" cy="1491"/>
            </a:xfrm>
            <a:prstGeom prst="bentConnector2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AutoShape 34"/>
            <p:cNvCxnSpPr>
              <a:cxnSpLocks noChangeShapeType="1"/>
            </p:cNvCxnSpPr>
            <p:nvPr/>
          </p:nvCxnSpPr>
          <p:spPr bwMode="auto">
            <a:xfrm rot="16200000" flipV="1">
              <a:off x="2831" y="-357"/>
              <a:ext cx="102" cy="3103"/>
            </a:xfrm>
            <a:prstGeom prst="bentConnector3">
              <a:avLst>
                <a:gd name="adj1" fmla="val 241463"/>
              </a:avLst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35"/>
            <p:cNvCxnSpPr>
              <a:cxnSpLocks noChangeShapeType="1"/>
            </p:cNvCxnSpPr>
            <p:nvPr/>
          </p:nvCxnSpPr>
          <p:spPr bwMode="auto">
            <a:xfrm rot="16200000" flipV="1">
              <a:off x="3307" y="-833"/>
              <a:ext cx="34" cy="3988"/>
            </a:xfrm>
            <a:prstGeom prst="bentConnector3">
              <a:avLst>
                <a:gd name="adj1" fmla="val 526125"/>
              </a:avLst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AutoShape 37"/>
            <p:cNvCxnSpPr>
              <a:cxnSpLocks noChangeShapeType="1"/>
            </p:cNvCxnSpPr>
            <p:nvPr/>
          </p:nvCxnSpPr>
          <p:spPr bwMode="auto">
            <a:xfrm rot="16200000" flipV="1">
              <a:off x="2213" y="261"/>
              <a:ext cx="691" cy="2458"/>
            </a:xfrm>
            <a:prstGeom prst="bentConnector3">
              <a:avLst>
                <a:gd name="adj1" fmla="val 120847"/>
              </a:avLst>
            </a:prstGeom>
            <a:noFill/>
            <a:ln w="25400">
              <a:solidFill>
                <a:schemeClr val="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9" name="Group 53"/>
          <p:cNvGrpSpPr>
            <a:grpSpLocks/>
          </p:cNvGrpSpPr>
          <p:nvPr/>
        </p:nvGrpSpPr>
        <p:grpSpPr bwMode="auto">
          <a:xfrm>
            <a:off x="346075" y="1009139"/>
            <a:ext cx="3375031" cy="4805362"/>
            <a:chOff x="146" y="495"/>
            <a:chExt cx="2126" cy="3027"/>
          </a:xfrm>
        </p:grpSpPr>
        <p:sp>
          <p:nvSpPr>
            <p:cNvPr id="40" name="Line 49"/>
            <p:cNvSpPr>
              <a:spLocks noChangeShapeType="1"/>
            </p:cNvSpPr>
            <p:nvPr/>
          </p:nvSpPr>
          <p:spPr bwMode="auto">
            <a:xfrm>
              <a:off x="1247" y="618"/>
              <a:ext cx="0" cy="54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50"/>
            <p:cNvSpPr txBox="1">
              <a:spLocks noChangeArrowheads="1"/>
            </p:cNvSpPr>
            <p:nvPr/>
          </p:nvSpPr>
          <p:spPr bwMode="auto">
            <a:xfrm>
              <a:off x="1247" y="495"/>
              <a:ext cx="1025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100" dirty="0" err="1" smtClean="0">
                  <a:solidFill>
                    <a:srgbClr val="FF0000"/>
                  </a:solidFill>
                </a:rPr>
                <a:t>Anthropogenic</a:t>
              </a:r>
              <a:r>
                <a:rPr lang="es-ES" sz="1100" dirty="0" smtClean="0">
                  <a:solidFill>
                    <a:srgbClr val="FF0000"/>
                  </a:solidFill>
                </a:rPr>
                <a:t> </a:t>
              </a:r>
              <a:r>
                <a:rPr lang="es-ES" sz="1100" dirty="0" err="1" smtClean="0">
                  <a:solidFill>
                    <a:srgbClr val="FF0000"/>
                  </a:solidFill>
                </a:rPr>
                <a:t>sources</a:t>
              </a:r>
              <a:endParaRPr lang="es-ES" sz="1100" dirty="0">
                <a:solidFill>
                  <a:srgbClr val="FF0000"/>
                </a:solidFill>
              </a:endParaRPr>
            </a:p>
          </p:txBody>
        </p:sp>
        <p:sp>
          <p:nvSpPr>
            <p:cNvPr id="42" name="Line 51"/>
            <p:cNvSpPr>
              <a:spLocks noChangeShapeType="1"/>
            </p:cNvSpPr>
            <p:nvPr/>
          </p:nvSpPr>
          <p:spPr bwMode="auto">
            <a:xfrm flipV="1">
              <a:off x="385" y="3022"/>
              <a:ext cx="0" cy="363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52"/>
            <p:cNvSpPr txBox="1">
              <a:spLocks noChangeArrowheads="1"/>
            </p:cNvSpPr>
            <p:nvPr/>
          </p:nvSpPr>
          <p:spPr bwMode="auto">
            <a:xfrm>
              <a:off x="146" y="3367"/>
              <a:ext cx="132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000" dirty="0" err="1" smtClean="0">
                  <a:solidFill>
                    <a:srgbClr val="FF0000"/>
                  </a:solidFill>
                </a:rPr>
                <a:t>Land</a:t>
              </a:r>
              <a:r>
                <a:rPr lang="es-ES" sz="1000" dirty="0" smtClean="0">
                  <a:solidFill>
                    <a:srgbClr val="FF0000"/>
                  </a:solidFill>
                </a:rPr>
                <a:t> use </a:t>
              </a:r>
              <a:r>
                <a:rPr lang="es-ES" sz="1000" dirty="0" err="1" smtClean="0">
                  <a:solidFill>
                    <a:srgbClr val="FF0000"/>
                  </a:solidFill>
                </a:rPr>
                <a:t>change</a:t>
              </a:r>
              <a:r>
                <a:rPr lang="es-ES" sz="1000" dirty="0" smtClean="0">
                  <a:solidFill>
                    <a:srgbClr val="FF0000"/>
                  </a:solidFill>
                </a:rPr>
                <a:t>: </a:t>
              </a:r>
              <a:r>
                <a:rPr lang="es-ES" sz="1000" dirty="0" err="1">
                  <a:solidFill>
                    <a:srgbClr val="FF0000"/>
                  </a:solidFill>
                </a:rPr>
                <a:t>e.g</a:t>
              </a:r>
              <a:r>
                <a:rPr lang="es-ES" sz="1000" dirty="0">
                  <a:solidFill>
                    <a:srgbClr val="FF0000"/>
                  </a:solidFill>
                </a:rPr>
                <a:t>. </a:t>
              </a:r>
              <a:r>
                <a:rPr lang="es-ES" sz="1000" dirty="0" err="1" smtClean="0">
                  <a:solidFill>
                    <a:srgbClr val="FF0000"/>
                  </a:solidFill>
                </a:rPr>
                <a:t>agriculture</a:t>
              </a:r>
              <a:r>
                <a:rPr lang="es-ES" sz="1000" dirty="0" smtClean="0">
                  <a:solidFill>
                    <a:srgbClr val="FF0000"/>
                  </a:solidFill>
                </a:rPr>
                <a:t> </a:t>
              </a:r>
              <a:endParaRPr lang="es-ES" sz="1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367574" y="178222"/>
            <a:ext cx="324319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200" dirty="0" smtClean="0">
                <a:solidFill>
                  <a:schemeClr val="bg1"/>
                </a:solidFill>
              </a:rPr>
              <a:t>Dust effects </a:t>
            </a:r>
            <a:r>
              <a:rPr lang="en-US" altLang="x-none" sz="2200" smtClean="0">
                <a:solidFill>
                  <a:schemeClr val="bg1"/>
                </a:solidFill>
              </a:rPr>
              <a:t>and feedbacks</a:t>
            </a:r>
            <a:endParaRPr lang="en-US" altLang="x-none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7211" y="2042131"/>
            <a:ext cx="80938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Forecast/prediction horizons: short-medium </a:t>
            </a: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range to </a:t>
            </a: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multi-decadal</a:t>
            </a:r>
            <a:endParaRPr lang="en-US" sz="2200" dirty="0"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s-ES" sz="2200" dirty="0" err="1">
                <a:latin typeface="Calibri" charset="0"/>
                <a:ea typeface="Calibri" charset="0"/>
                <a:cs typeface="Times New Roman" charset="0"/>
              </a:rPr>
              <a:t>Climatology</a:t>
            </a:r>
            <a:r>
              <a:rPr lang="es-ES" sz="2200" dirty="0">
                <a:latin typeface="Calibri" charset="0"/>
                <a:ea typeface="Calibri" charset="0"/>
                <a:cs typeface="Times New Roman" charset="0"/>
              </a:rPr>
              <a:t> vs </a:t>
            </a:r>
            <a:r>
              <a:rPr lang="es-ES" sz="2200" dirty="0" err="1">
                <a:latin typeface="Calibri" charset="0"/>
                <a:ea typeface="Calibri" charset="0"/>
                <a:cs typeface="Times New Roman" charset="0"/>
              </a:rPr>
              <a:t>P</a:t>
            </a:r>
            <a:r>
              <a:rPr lang="es-ES" sz="2200" dirty="0" err="1" smtClean="0">
                <a:latin typeface="Calibri" charset="0"/>
                <a:ea typeface="Calibri" charset="0"/>
                <a:cs typeface="Times New Roman" charset="0"/>
              </a:rPr>
              <a:t>rognostic</a:t>
            </a:r>
            <a:r>
              <a:rPr lang="es-ES" sz="2200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s-ES" sz="2200" dirty="0" err="1" smtClean="0">
                <a:latin typeface="Calibri" charset="0"/>
                <a:ea typeface="Calibri" charset="0"/>
                <a:cs typeface="Times New Roman" charset="0"/>
              </a:rPr>
              <a:t>aerosols</a:t>
            </a:r>
            <a:endParaRPr lang="en-US" sz="2200" dirty="0"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Dust variability: winds, precipitation, vegetation, land use change</a:t>
            </a:r>
          </a:p>
          <a:p>
            <a:pPr>
              <a:spcAft>
                <a:spcPts val="0"/>
              </a:spcAft>
            </a:pP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s-ES" sz="2200" dirty="0" err="1" smtClean="0">
                <a:latin typeface="Calibri" charset="0"/>
                <a:ea typeface="Calibri" charset="0"/>
                <a:cs typeface="Times New Roman" charset="0"/>
              </a:rPr>
              <a:t>Uncertain</a:t>
            </a:r>
            <a:r>
              <a:rPr lang="es-ES" sz="2200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s-ES" sz="2200" dirty="0" err="1" smtClean="0">
                <a:latin typeface="Calibri" charset="0"/>
                <a:ea typeface="Calibri" charset="0"/>
                <a:cs typeface="Times New Roman" charset="0"/>
              </a:rPr>
              <a:t>dust</a:t>
            </a:r>
            <a:r>
              <a:rPr lang="es-ES" sz="2200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s-ES" sz="2200" dirty="0" err="1" smtClean="0">
                <a:latin typeface="Calibri" charset="0"/>
                <a:ea typeface="Calibri" charset="0"/>
                <a:cs typeface="Times New Roman" charset="0"/>
              </a:rPr>
              <a:t>optical</a:t>
            </a:r>
            <a:r>
              <a:rPr lang="es-ES" sz="2200" dirty="0" smtClean="0"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es-ES" sz="2200" dirty="0" err="1">
                <a:latin typeface="Calibri" charset="0"/>
                <a:ea typeface="Calibri" charset="0"/>
                <a:cs typeface="Times New Roman" charset="0"/>
              </a:rPr>
              <a:t>properties</a:t>
            </a:r>
            <a:endParaRPr lang="en-US" sz="2200" dirty="0">
              <a:latin typeface="Calibri" charset="0"/>
              <a:ea typeface="Calibri" charset="0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s-ES" sz="2200" dirty="0">
                <a:latin typeface="Calibri" charset="0"/>
                <a:ea typeface="Calibri" charset="0"/>
                <a:cs typeface="Times New Roman" charset="0"/>
              </a:rPr>
              <a:t> </a:t>
            </a:r>
            <a:endParaRPr lang="en-US" sz="2200" dirty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7211" y="189652"/>
            <a:ext cx="85209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200" dirty="0" smtClean="0">
                <a:solidFill>
                  <a:schemeClr val="bg1"/>
                </a:solidFill>
              </a:rPr>
              <a:t>Today</a:t>
            </a:r>
            <a:endParaRPr lang="en-US" altLang="x-none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ig3a_OD200204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6" y="1320803"/>
            <a:ext cx="3532772" cy="214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W2002041112_med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504" y="1383708"/>
            <a:ext cx="4366399" cy="196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3043" y="196056"/>
            <a:ext cx="48568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200" dirty="0" smtClean="0">
                <a:solidFill>
                  <a:schemeClr val="bg1"/>
                </a:solidFill>
              </a:rPr>
              <a:t>Benefits of dust in short range forecasts?</a:t>
            </a:r>
            <a:endParaRPr lang="en-US" altLang="x-none" sz="2200" dirty="0">
              <a:solidFill>
                <a:schemeClr val="bg1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391318" y="6426991"/>
            <a:ext cx="112712" cy="119064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pic>
        <p:nvPicPr>
          <p:cNvPr id="11" name="Picture 9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6" y="3719037"/>
            <a:ext cx="1624013" cy="245347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6418262" y="1819280"/>
            <a:ext cx="88900" cy="889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2459036" y="1754982"/>
            <a:ext cx="88900" cy="889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96886" y="6325392"/>
            <a:ext cx="16241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1400" i="1" dirty="0">
                <a:solidFill>
                  <a:srgbClr val="FF0000"/>
                </a:solidFill>
              </a:rPr>
              <a:t>Napoli Raman Lidar</a:t>
            </a:r>
          </a:p>
        </p:txBody>
      </p:sp>
      <p:pic>
        <p:nvPicPr>
          <p:cNvPr id="16" name="Picture 15" descr="TEMPFORbias buen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4" r="50075"/>
          <a:stretch/>
        </p:blipFill>
        <p:spPr bwMode="auto">
          <a:xfrm>
            <a:off x="2345067" y="3676055"/>
            <a:ext cx="1620135" cy="264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043" y="880650"/>
            <a:ext cx="1563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Pérez et al. 2006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334417" y="3719037"/>
            <a:ext cx="472957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 smtClean="0"/>
              <a:t>Issues:</a:t>
            </a:r>
          </a:p>
          <a:p>
            <a:endParaRPr lang="en-US" sz="1500" u="sng" dirty="0" smtClean="0"/>
          </a:p>
          <a:p>
            <a:r>
              <a:rPr lang="en-US" sz="1500" dirty="0" smtClean="0"/>
              <a:t>Prognostic dust (aerosols) superior to climatology overall? 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Not clear</a:t>
            </a:r>
          </a:p>
          <a:p>
            <a:endParaRPr lang="en-US" sz="1500" dirty="0"/>
          </a:p>
          <a:p>
            <a:r>
              <a:rPr lang="en-US" sz="1500" dirty="0" smtClean="0"/>
              <a:t>Small errors in the dust plume location and intensity may induce double penalty errors in the effects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Ensembles and dust data assimilation should help</a:t>
            </a:r>
          </a:p>
          <a:p>
            <a:endParaRPr lang="en-US" sz="1500" dirty="0"/>
          </a:p>
          <a:p>
            <a:r>
              <a:rPr lang="en-US" sz="1500" dirty="0" smtClean="0"/>
              <a:t>Is it worth the cost compared to other model upgrades, e.g., model resolution?</a:t>
            </a:r>
          </a:p>
        </p:txBody>
      </p:sp>
    </p:spTree>
    <p:extLst>
      <p:ext uri="{BB962C8B-B14F-4D97-AF65-F5344CB8AC3E}">
        <p14:creationId xmlns:p14="http://schemas.microsoft.com/office/powerpoint/2010/main" val="84390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51830" y="221110"/>
            <a:ext cx="6291081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200" b="1" dirty="0" smtClean="0">
                <a:solidFill>
                  <a:schemeClr val="bg1"/>
                </a:solidFill>
              </a:rPr>
              <a:t>Short-medium range dust variability and forecast skills</a:t>
            </a:r>
            <a:endParaRPr lang="en-US" altLang="x-none" sz="2200" b="1" dirty="0">
              <a:solidFill>
                <a:schemeClr val="bg1"/>
              </a:solidFill>
            </a:endParaRPr>
          </a:p>
        </p:txBody>
      </p:sp>
      <p:sp>
        <p:nvSpPr>
          <p:cNvPr id="7" name="Marcador de contenido 2"/>
          <p:cNvSpPr>
            <a:spLocks/>
          </p:cNvSpPr>
          <p:nvPr/>
        </p:nvSpPr>
        <p:spPr bwMode="auto">
          <a:xfrm>
            <a:off x="3896219" y="1583959"/>
            <a:ext cx="4653421" cy="496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52475" lvl="1" indent="-220663" defTabSz="4572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s-ES_tradnl" b="1" dirty="0" err="1" smtClean="0">
                <a:latin typeface="Calibri" pitchFamily="34" charset="0"/>
              </a:rPr>
              <a:t>Synoptic</a:t>
            </a:r>
            <a:r>
              <a:rPr lang="es-ES_tradnl" b="1" dirty="0" smtClean="0">
                <a:latin typeface="Calibri" pitchFamily="34" charset="0"/>
              </a:rPr>
              <a:t> </a:t>
            </a:r>
            <a:r>
              <a:rPr lang="es-ES_tradnl" b="1" dirty="0" err="1">
                <a:latin typeface="Calibri" pitchFamily="34" charset="0"/>
              </a:rPr>
              <a:t>dust</a:t>
            </a:r>
            <a:r>
              <a:rPr lang="es-ES_tradnl" b="1" dirty="0">
                <a:latin typeface="Calibri" pitchFamily="34" charset="0"/>
              </a:rPr>
              <a:t> </a:t>
            </a:r>
            <a:r>
              <a:rPr lang="es-ES_tradnl" b="1" dirty="0" err="1" smtClean="0">
                <a:latin typeface="Calibri" pitchFamily="34" charset="0"/>
              </a:rPr>
              <a:t>storms</a:t>
            </a:r>
            <a:endParaRPr lang="es-ES_tradnl" dirty="0">
              <a:latin typeface="Calibri" pitchFamily="34" charset="0"/>
            </a:endParaRPr>
          </a:p>
          <a:p>
            <a:pPr marL="752475" lvl="1" indent="-220663" defTabSz="4572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s-ES_tradnl" dirty="0" err="1">
                <a:latin typeface="Calibri" pitchFamily="34" charset="0"/>
              </a:rPr>
              <a:t>Prefrontal</a:t>
            </a:r>
            <a:r>
              <a:rPr lang="es-ES_tradnl" dirty="0">
                <a:latin typeface="Calibri" pitchFamily="34" charset="0"/>
              </a:rPr>
              <a:t> </a:t>
            </a:r>
            <a:r>
              <a:rPr lang="es-ES_tradnl" dirty="0" err="1">
                <a:latin typeface="Calibri" pitchFamily="34" charset="0"/>
              </a:rPr>
              <a:t>winds</a:t>
            </a:r>
            <a:endParaRPr lang="es-ES_tradnl" dirty="0">
              <a:latin typeface="Calibri" pitchFamily="34" charset="0"/>
            </a:endParaRPr>
          </a:p>
          <a:p>
            <a:pPr marL="752475" lvl="1" indent="-220663" defTabSz="4572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s-ES_tradnl" dirty="0" err="1">
                <a:latin typeface="Calibri" pitchFamily="34" charset="0"/>
              </a:rPr>
              <a:t>Postprontal</a:t>
            </a:r>
            <a:r>
              <a:rPr lang="es-ES_tradnl" dirty="0">
                <a:latin typeface="Calibri" pitchFamily="34" charset="0"/>
              </a:rPr>
              <a:t> </a:t>
            </a:r>
            <a:r>
              <a:rPr lang="es-ES_tradnl" dirty="0" err="1">
                <a:latin typeface="Calibri" pitchFamily="34" charset="0"/>
              </a:rPr>
              <a:t>winds</a:t>
            </a:r>
            <a:endParaRPr lang="es-ES_tradnl" dirty="0">
              <a:latin typeface="Calibri" pitchFamily="34" charset="0"/>
            </a:endParaRPr>
          </a:p>
          <a:p>
            <a:pPr marL="752475" lvl="1" indent="-220663" defTabSz="4572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s-ES_tradnl" dirty="0" err="1">
                <a:latin typeface="Calibri" pitchFamily="34" charset="0"/>
              </a:rPr>
              <a:t>Large-scale</a:t>
            </a:r>
            <a:r>
              <a:rPr lang="es-ES_tradnl" dirty="0">
                <a:latin typeface="Calibri" pitchFamily="34" charset="0"/>
              </a:rPr>
              <a:t> </a:t>
            </a:r>
            <a:r>
              <a:rPr lang="es-ES_tradnl" dirty="0" err="1">
                <a:latin typeface="Calibri" pitchFamily="34" charset="0"/>
              </a:rPr>
              <a:t>Trade</a:t>
            </a:r>
            <a:r>
              <a:rPr lang="es-ES_tradnl" dirty="0">
                <a:latin typeface="Calibri" pitchFamily="34" charset="0"/>
              </a:rPr>
              <a:t> </a:t>
            </a:r>
            <a:r>
              <a:rPr lang="es-ES_tradnl" dirty="0" err="1">
                <a:latin typeface="Calibri" pitchFamily="34" charset="0"/>
              </a:rPr>
              <a:t>winds</a:t>
            </a:r>
            <a:endParaRPr lang="es-ES_tradnl" dirty="0">
              <a:latin typeface="Calibri" pitchFamily="34" charset="0"/>
            </a:endParaRPr>
          </a:p>
          <a:p>
            <a:pPr marL="752475" lvl="1" indent="-220663" defTabSz="4572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s-ES_tradnl" dirty="0">
                <a:latin typeface="Calibri" pitchFamily="34" charset="0"/>
              </a:rPr>
              <a:t>…</a:t>
            </a:r>
          </a:p>
          <a:p>
            <a:pPr algn="l" defTabSz="4572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None/>
            </a:pPr>
            <a:endParaRPr lang="es-ES_tradnl" b="1" dirty="0">
              <a:latin typeface="Calibri" pitchFamily="34" charset="0"/>
            </a:endParaRPr>
          </a:p>
          <a:p>
            <a:pPr algn="l" defTabSz="4572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None/>
            </a:pPr>
            <a:endParaRPr lang="es-ES_tradnl" b="1" dirty="0" smtClean="0">
              <a:latin typeface="Calibri" pitchFamily="34" charset="0"/>
            </a:endParaRPr>
          </a:p>
          <a:p>
            <a:pPr algn="l" defTabSz="4572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None/>
            </a:pPr>
            <a:endParaRPr lang="es-ES_tradnl" b="1" dirty="0" smtClean="0">
              <a:latin typeface="Calibri" pitchFamily="34" charset="0"/>
            </a:endParaRPr>
          </a:p>
          <a:p>
            <a:pPr algn="l" defTabSz="4572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None/>
            </a:pPr>
            <a:endParaRPr lang="es-ES_tradnl" b="1" dirty="0">
              <a:latin typeface="Calibri" pitchFamily="34" charset="0"/>
            </a:endParaRPr>
          </a:p>
          <a:p>
            <a:pPr algn="l" defTabSz="4572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None/>
            </a:pPr>
            <a:endParaRPr lang="es-ES_tradnl" b="1" dirty="0" smtClean="0">
              <a:latin typeface="Calibri" pitchFamily="34" charset="0"/>
            </a:endParaRPr>
          </a:p>
          <a:p>
            <a:pPr algn="l" defTabSz="4572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None/>
            </a:pPr>
            <a:r>
              <a:rPr lang="es-ES_tradnl" sz="1800" b="1" i="0" dirty="0" smtClean="0">
                <a:latin typeface="Calibri" pitchFamily="34" charset="0"/>
              </a:rPr>
              <a:t>           </a:t>
            </a:r>
            <a:r>
              <a:rPr lang="es-ES_tradnl" sz="1800" b="1" i="0" dirty="0" err="1" smtClean="0">
                <a:latin typeface="Calibri" pitchFamily="34" charset="0"/>
              </a:rPr>
              <a:t>Mesoscale</a:t>
            </a:r>
            <a:r>
              <a:rPr lang="es-ES_tradnl" sz="1800" b="1" i="0" dirty="0" smtClean="0">
                <a:latin typeface="Calibri" pitchFamily="34" charset="0"/>
              </a:rPr>
              <a:t> </a:t>
            </a:r>
            <a:r>
              <a:rPr lang="es-ES_tradnl" sz="1800" b="1" i="0" dirty="0" err="1">
                <a:latin typeface="Calibri" pitchFamily="34" charset="0"/>
              </a:rPr>
              <a:t>dust</a:t>
            </a:r>
            <a:r>
              <a:rPr lang="es-ES_tradnl" sz="1800" b="1" i="0" dirty="0">
                <a:latin typeface="Calibri" pitchFamily="34" charset="0"/>
              </a:rPr>
              <a:t> </a:t>
            </a:r>
            <a:r>
              <a:rPr lang="es-ES_tradnl" sz="1800" b="1" i="0" dirty="0" err="1">
                <a:latin typeface="Calibri" pitchFamily="34" charset="0"/>
              </a:rPr>
              <a:t>storms</a:t>
            </a:r>
            <a:endParaRPr lang="es-ES_tradnl" sz="1800" b="1" i="0" dirty="0">
              <a:latin typeface="Calibri" pitchFamily="34" charset="0"/>
            </a:endParaRPr>
          </a:p>
          <a:p>
            <a:pPr algn="l" defTabSz="4572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None/>
            </a:pPr>
            <a:endParaRPr lang="es-ES_tradnl" sz="1800" i="0" dirty="0">
              <a:latin typeface="Calibri" pitchFamily="34" charset="0"/>
            </a:endParaRPr>
          </a:p>
          <a:p>
            <a:pPr marL="752475" lvl="1" indent="-220663" algn="l" defTabSz="4572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s-ES_tradnl" dirty="0" err="1" smtClean="0">
                <a:latin typeface="Calibri" pitchFamily="34" charset="0"/>
              </a:rPr>
              <a:t>Downslope</a:t>
            </a:r>
            <a:r>
              <a:rPr lang="es-ES_tradnl" dirty="0" smtClean="0">
                <a:latin typeface="Calibri" pitchFamily="34" charset="0"/>
              </a:rPr>
              <a:t> </a:t>
            </a:r>
            <a:r>
              <a:rPr lang="es-ES_tradnl" dirty="0" err="1" smtClean="0">
                <a:latin typeface="Calibri" pitchFamily="34" charset="0"/>
              </a:rPr>
              <a:t>winds</a:t>
            </a:r>
            <a:endParaRPr lang="es-ES_tradnl" dirty="0" smtClean="0">
              <a:latin typeface="Calibri" pitchFamily="34" charset="0"/>
            </a:endParaRPr>
          </a:p>
          <a:p>
            <a:pPr marL="752475" lvl="1" indent="-220663" algn="l" defTabSz="4572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s-ES_tradnl" dirty="0" smtClean="0">
                <a:latin typeface="Calibri" pitchFamily="34" charset="0"/>
              </a:rPr>
              <a:t>Gap </a:t>
            </a:r>
            <a:r>
              <a:rPr lang="es-ES_tradnl" dirty="0" err="1" smtClean="0">
                <a:latin typeface="Calibri" pitchFamily="34" charset="0"/>
              </a:rPr>
              <a:t>flow</a:t>
            </a:r>
            <a:endParaRPr lang="es-ES_tradnl" dirty="0" smtClean="0">
              <a:latin typeface="Calibri" pitchFamily="34" charset="0"/>
            </a:endParaRPr>
          </a:p>
          <a:p>
            <a:pPr marL="752475" lvl="1" indent="-220663" defTabSz="4572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s-ES_tradnl" dirty="0" err="1" smtClean="0">
                <a:latin typeface="Calibri" pitchFamily="34" charset="0"/>
              </a:rPr>
              <a:t>Convection</a:t>
            </a:r>
            <a:r>
              <a:rPr lang="es-ES_tradnl" dirty="0" smtClean="0">
                <a:latin typeface="Calibri" pitchFamily="34" charset="0"/>
              </a:rPr>
              <a:t> (</a:t>
            </a:r>
            <a:r>
              <a:rPr lang="es-ES_tradnl" dirty="0" err="1" smtClean="0">
                <a:latin typeface="Calibri" pitchFamily="34" charset="0"/>
              </a:rPr>
              <a:t>dust</a:t>
            </a:r>
            <a:r>
              <a:rPr lang="es-ES_tradnl" dirty="0" smtClean="0">
                <a:latin typeface="Calibri" pitchFamily="34" charset="0"/>
              </a:rPr>
              <a:t> </a:t>
            </a:r>
            <a:r>
              <a:rPr lang="es-ES_tradnl" dirty="0" err="1" smtClean="0">
                <a:latin typeface="Calibri" pitchFamily="34" charset="0"/>
              </a:rPr>
              <a:t>devils</a:t>
            </a:r>
            <a:r>
              <a:rPr lang="es-ES_tradnl" dirty="0" smtClean="0">
                <a:latin typeface="Calibri" pitchFamily="34" charset="0"/>
              </a:rPr>
              <a:t> and </a:t>
            </a:r>
            <a:r>
              <a:rPr lang="es-ES_tradnl" dirty="0" err="1" smtClean="0">
                <a:latin typeface="Calibri" pitchFamily="34" charset="0"/>
              </a:rPr>
              <a:t>Haboobs</a:t>
            </a:r>
            <a:r>
              <a:rPr lang="es-ES_tradnl" dirty="0" smtClean="0">
                <a:latin typeface="Calibri" pitchFamily="34" charset="0"/>
              </a:rPr>
              <a:t>)</a:t>
            </a:r>
            <a:endParaRPr lang="es-ES_tradnl" sz="1800" i="0" dirty="0">
              <a:latin typeface="Calibri" pitchFamily="34" charset="0"/>
            </a:endParaRPr>
          </a:p>
          <a:p>
            <a:pPr marL="752475" lvl="1" indent="-220663" algn="l" defTabSz="4572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s-ES_tradnl" sz="1800" i="0" dirty="0" err="1">
                <a:latin typeface="Calibri" pitchFamily="34" charset="0"/>
              </a:rPr>
              <a:t>Inversion</a:t>
            </a:r>
            <a:r>
              <a:rPr lang="es-ES_tradnl" sz="1800" i="0" dirty="0">
                <a:latin typeface="Calibri" pitchFamily="34" charset="0"/>
              </a:rPr>
              <a:t> </a:t>
            </a:r>
            <a:r>
              <a:rPr lang="es-ES_tradnl" sz="1800" i="0" dirty="0" err="1" smtClean="0">
                <a:latin typeface="Calibri" pitchFamily="34" charset="0"/>
              </a:rPr>
              <a:t>downburst</a:t>
            </a:r>
            <a:r>
              <a:rPr lang="es-ES_tradnl" sz="1800" i="0" dirty="0" smtClean="0">
                <a:latin typeface="Calibri" pitchFamily="34" charset="0"/>
              </a:rPr>
              <a:t> </a:t>
            </a:r>
            <a:r>
              <a:rPr lang="es-ES_tradnl" dirty="0" err="1">
                <a:latin typeface="Calibri" pitchFamily="34" charset="0"/>
              </a:rPr>
              <a:t>s</a:t>
            </a:r>
            <a:r>
              <a:rPr lang="es-ES_tradnl" sz="1800" i="0" dirty="0" err="1" smtClean="0">
                <a:latin typeface="Calibri" pitchFamily="34" charset="0"/>
              </a:rPr>
              <a:t>torms</a:t>
            </a:r>
            <a:endParaRPr lang="es-ES_tradnl" sz="1800" i="0" dirty="0">
              <a:latin typeface="Calibri" pitchFamily="34" charset="0"/>
            </a:endParaRPr>
          </a:p>
          <a:p>
            <a:pPr marL="752475" lvl="1" indent="-220663" algn="l" defTabSz="4572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s-ES_tradnl" sz="1800" dirty="0" smtClean="0">
                <a:latin typeface="Calibri" pitchFamily="34" charset="0"/>
              </a:rPr>
              <a:t>…</a:t>
            </a:r>
            <a:endParaRPr lang="es-ES_tradnl" sz="1800" dirty="0">
              <a:latin typeface="Calibri" pitchFamily="34" charset="0"/>
            </a:endParaRPr>
          </a:p>
          <a:p>
            <a:pPr marL="752475" lvl="1" indent="-220663" algn="l" defTabSz="4572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None/>
            </a:pPr>
            <a:endParaRPr lang="es-ES_tradnl" sz="1600" i="0" dirty="0">
              <a:latin typeface="Calibri" pitchFamily="34" charset="0"/>
            </a:endParaRPr>
          </a:p>
          <a:p>
            <a:pPr marL="752475" lvl="1" indent="-220663" algn="l" defTabSz="45720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None/>
            </a:pPr>
            <a:endParaRPr lang="es-ES_tradnl" sz="1600" i="0" dirty="0">
              <a:latin typeface="Calibri" pitchFamily="34" charset="0"/>
            </a:endParaRPr>
          </a:p>
          <a:p>
            <a:pPr marL="752475" lvl="1" indent="-220663" algn="l" defTabSz="4572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</a:pPr>
            <a:endParaRPr lang="es-ES_tradnl" sz="1600" dirty="0">
              <a:latin typeface="Calibri" pitchFamily="34" charset="0"/>
            </a:endParaRPr>
          </a:p>
        </p:txBody>
      </p:sp>
      <p:pic>
        <p:nvPicPr>
          <p:cNvPr id="8" name="Picture 2" descr="MSG Dust RGB from 12 UTC 8 March 2006 showing huge, continental-scale dust outbreaks over northern Africa with arrows indicating wind direction and a convergence line overlaid on th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59" y="1489606"/>
            <a:ext cx="3082860" cy="231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" y="4334510"/>
            <a:ext cx="3107549" cy="199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6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8743" y="181767"/>
            <a:ext cx="659949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200" dirty="0" smtClean="0">
                <a:solidFill>
                  <a:schemeClr val="bg1"/>
                </a:solidFill>
              </a:rPr>
              <a:t>Benefits of dust (and aerosols) in sub-seasonal forecasts</a:t>
            </a:r>
            <a:endParaRPr lang="en-US" altLang="x-none" sz="2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743" y="868570"/>
            <a:ext cx="4045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Courtesy Angela </a:t>
            </a:r>
            <a:r>
              <a:rPr lang="en-US" sz="1600" dirty="0"/>
              <a:t>Benedetti and </a:t>
            </a:r>
            <a:r>
              <a:rPr lang="en-US" sz="1600" dirty="0" err="1"/>
              <a:t>Frédéric</a:t>
            </a:r>
            <a:r>
              <a:rPr lang="en-US" sz="1600" dirty="0"/>
              <a:t> </a:t>
            </a:r>
            <a:r>
              <a:rPr lang="en-US" sz="1600" dirty="0" err="1"/>
              <a:t>Vitart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" y="2537460"/>
            <a:ext cx="4343493" cy="3794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429" y="2537460"/>
            <a:ext cx="4344841" cy="37947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4630" y="1275704"/>
            <a:ext cx="86845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PROG1  Prognostic </a:t>
            </a:r>
            <a:r>
              <a:rPr lang="en-US" sz="1600" dirty="0"/>
              <a:t>aerosols initialized with CAMS Interim Reanalysis </a:t>
            </a:r>
            <a:endParaRPr lang="en-US" sz="1600" dirty="0" smtClean="0"/>
          </a:p>
          <a:p>
            <a:r>
              <a:rPr lang="en-US" sz="1600" dirty="0" smtClean="0"/>
              <a:t>PROG2  </a:t>
            </a:r>
            <a:r>
              <a:rPr lang="en-US" sz="1600" dirty="0"/>
              <a:t>Prognostic aerosols initialized </a:t>
            </a:r>
            <a:r>
              <a:rPr lang="en-US" sz="1600" dirty="0" smtClean="0"/>
              <a:t>with average </a:t>
            </a:r>
            <a:r>
              <a:rPr lang="en-US" sz="1600" dirty="0"/>
              <a:t>aerosol state from a free-running model </a:t>
            </a:r>
            <a:r>
              <a:rPr lang="en-US" sz="1600" dirty="0" smtClean="0"/>
              <a:t>simulation</a:t>
            </a:r>
          </a:p>
          <a:p>
            <a:r>
              <a:rPr lang="en-US" sz="1600" dirty="0" smtClean="0"/>
              <a:t>CONTROL1   </a:t>
            </a:r>
            <a:r>
              <a:rPr lang="en-US" sz="1600" dirty="0" err="1" smtClean="0"/>
              <a:t>Tegen</a:t>
            </a:r>
            <a:r>
              <a:rPr lang="en-US" sz="1600" dirty="0" smtClean="0"/>
              <a:t> et al. 1997 Climatology</a:t>
            </a:r>
          </a:p>
          <a:p>
            <a:r>
              <a:rPr lang="en-US" sz="1600" dirty="0" smtClean="0"/>
              <a:t>CONTROL2   </a:t>
            </a:r>
            <a:r>
              <a:rPr lang="en-US" sz="1600" dirty="0" err="1" smtClean="0"/>
              <a:t>Bozzo</a:t>
            </a:r>
            <a:r>
              <a:rPr lang="en-US" sz="1600" dirty="0" smtClean="0"/>
              <a:t> et al. 2017 Climatology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19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56" y="1554590"/>
            <a:ext cx="3886112" cy="4857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1603" y="810187"/>
            <a:ext cx="4045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Angela </a:t>
            </a:r>
            <a:r>
              <a:rPr lang="en-US" sz="1600" dirty="0"/>
              <a:t>Benedetti and </a:t>
            </a:r>
            <a:r>
              <a:rPr lang="en-US" sz="1600" dirty="0" err="1"/>
              <a:t>Frédéric</a:t>
            </a:r>
            <a:r>
              <a:rPr lang="en-US" sz="1600" dirty="0"/>
              <a:t> </a:t>
            </a:r>
            <a:r>
              <a:rPr lang="en-US" sz="1600" dirty="0" err="1"/>
              <a:t>Vitart</a:t>
            </a:r>
            <a:endParaRPr lang="en-US" sz="1600" dirty="0"/>
          </a:p>
        </p:txBody>
      </p:sp>
      <p:sp>
        <p:nvSpPr>
          <p:cNvPr id="9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1603" y="226942"/>
            <a:ext cx="544245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200" b="1" dirty="0" smtClean="0">
                <a:solidFill>
                  <a:schemeClr val="bg1"/>
                </a:solidFill>
              </a:rPr>
              <a:t>Sub-seasonal dust variability and forecast skills</a:t>
            </a:r>
            <a:endParaRPr lang="en-US" altLang="x-none" sz="2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34940" y="2201394"/>
            <a:ext cx="3577590" cy="3087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4400" indent="-37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MJO modulation of </a:t>
            </a: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aerosol fields seems the most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likely mechanism through which this aerosol impact is delivered as it explains most of the aerosol variance at the monthly scale</a:t>
            </a: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</a:t>
            </a:r>
          </a:p>
          <a:p>
            <a:pPr marL="374400" indent="-37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74400" indent="-37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Prediction of aerosol fields at the monthly scales is possible and show a good degree of skill.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8034" y="6490424"/>
            <a:ext cx="194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</a:t>
            </a:r>
            <a:r>
              <a:rPr lang="en-US" smtClean="0"/>
              <a:t>MJO phases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1520" y="2298864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Phase 2</a:t>
            </a:r>
            <a:endParaRPr lang="en-US" sz="1600"/>
          </a:p>
        </p:txBody>
      </p:sp>
      <p:sp>
        <p:nvSpPr>
          <p:cNvPr id="10" name="TextBox 9"/>
          <p:cNvSpPr txBox="1"/>
          <p:nvPr/>
        </p:nvSpPr>
        <p:spPr>
          <a:xfrm>
            <a:off x="2701290" y="2287324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Phase 3</a:t>
            </a:r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731520" y="3416988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Phase 4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701290" y="3416988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Phase 5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31519" y="4579567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Phase 6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701289" y="4590295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Phase 7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02917" y="5861634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Phase 8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703403" y="5821132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Phase 1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85216" y="1249330"/>
            <a:ext cx="2120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PROG1 dust anomalies</a:t>
            </a:r>
            <a:endParaRPr lang="en-US" sz="1600" b="1"/>
          </a:p>
        </p:txBody>
      </p:sp>
      <p:sp>
        <p:nvSpPr>
          <p:cNvPr id="19" name="TextBox 18"/>
          <p:cNvSpPr txBox="1"/>
          <p:nvPr/>
        </p:nvSpPr>
        <p:spPr>
          <a:xfrm>
            <a:off x="2652201" y="1266267"/>
            <a:ext cx="2304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CAMSIRa</a:t>
            </a:r>
            <a:r>
              <a:rPr lang="en-US" sz="1600" b="1" dirty="0" smtClean="0"/>
              <a:t> dust anomalies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9367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57"/>
          <a:stretch/>
        </p:blipFill>
        <p:spPr bwMode="auto">
          <a:xfrm>
            <a:off x="2617325" y="1695452"/>
            <a:ext cx="6024563" cy="365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7"/>
          <a:stretch/>
        </p:blipFill>
        <p:spPr bwMode="auto">
          <a:xfrm>
            <a:off x="183753" y="1612149"/>
            <a:ext cx="2472862" cy="119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22199" y="979290"/>
            <a:ext cx="42148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x-none" sz="1400" b="0" dirty="0"/>
              <a:t>Seasonal integrations for 40 </a:t>
            </a:r>
            <a:r>
              <a:rPr lang="en-US" altLang="x-none" sz="1400" b="0"/>
              <a:t>December–February </a:t>
            </a:r>
            <a:r>
              <a:rPr lang="en-US" altLang="x-none" sz="1400" b="0" smtClean="0"/>
              <a:t>and </a:t>
            </a:r>
            <a:r>
              <a:rPr lang="en-US" altLang="x-none" sz="1400" b="0"/>
              <a:t>June–August seasons for the period 1962 to 2001.</a:t>
            </a:r>
            <a:endParaRPr lang="es-ES" altLang="x-none" sz="14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212393" y="979290"/>
            <a:ext cx="222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Rodwell</a:t>
            </a:r>
            <a:r>
              <a:rPr lang="en-US" sz="1600" dirty="0" smtClean="0"/>
              <a:t> and Jung (2008)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986417" y="5434035"/>
            <a:ext cx="5655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Significant improvements in mean model errors of </a:t>
            </a:r>
            <a:r>
              <a:rPr lang="en-US" dirty="0" err="1" smtClean="0"/>
              <a:t>precip</a:t>
            </a:r>
            <a:r>
              <a:rPr lang="en-US" dirty="0" smtClean="0"/>
              <a:t>, winds and geopotential height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Seasonal dust prediction possible/skillful?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710" y="2999841"/>
            <a:ext cx="146648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Updating </a:t>
            </a:r>
            <a:r>
              <a:rPr lang="en-US" sz="1400" smtClean="0"/>
              <a:t>aerosol </a:t>
            </a:r>
          </a:p>
          <a:p>
            <a:r>
              <a:rPr lang="en-US" sz="1400" dirty="0" err="1" smtClean="0"/>
              <a:t>climatologies</a:t>
            </a:r>
            <a:endParaRPr lang="en-US" sz="14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8" b="14240"/>
          <a:stretch/>
        </p:blipFill>
        <p:spPr bwMode="auto">
          <a:xfrm>
            <a:off x="223043" y="3686730"/>
            <a:ext cx="2472862" cy="232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85883" y="185807"/>
            <a:ext cx="60881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200" dirty="0" smtClean="0">
                <a:solidFill>
                  <a:schemeClr val="bg1"/>
                </a:solidFill>
              </a:rPr>
              <a:t>Benefits of dust (and aerosols) in seasonal forecasts</a:t>
            </a:r>
            <a:endParaRPr lang="en-US" altLang="x-none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5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tp://pastglobalchanges.org/download/docs/magazine/2014-2/images/Prospero_PAGES%20Fig1_FNL_o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01" y="1307751"/>
            <a:ext cx="3045300" cy="200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0149" y="4627"/>
            <a:ext cx="52901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200" dirty="0" smtClean="0">
                <a:solidFill>
                  <a:schemeClr val="bg1"/>
                </a:solidFill>
              </a:rPr>
              <a:t>Variability at seasonal and longer time scales</a:t>
            </a:r>
          </a:p>
          <a:p>
            <a:pPr algn="l"/>
            <a:r>
              <a:rPr lang="en-US" altLang="x-none" sz="2200" dirty="0" smtClean="0">
                <a:solidFill>
                  <a:schemeClr val="bg1"/>
                </a:solidFill>
              </a:rPr>
              <a:t>The vegetation vs wind discussion</a:t>
            </a:r>
            <a:endParaRPr lang="en-US" altLang="x-none" sz="2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1853" y="3326596"/>
            <a:ext cx="1601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Prospero, 2014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4646" y="864489"/>
            <a:ext cx="5009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Sahel June-October Precipitation Anomalies (SPA)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24" y="4094088"/>
            <a:ext cx="5087814" cy="22386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6288" y="6406656"/>
            <a:ext cx="182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Wang et al.,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5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9_Office Theme">
  <a:themeElements>
    <a:clrScheme name="BSC">
      <a:dk1>
        <a:srgbClr val="004990"/>
      </a:dk1>
      <a:lt1>
        <a:srgbClr val="004990"/>
      </a:lt1>
      <a:dk2>
        <a:srgbClr val="004990"/>
      </a:dk2>
      <a:lt2>
        <a:srgbClr val="004990"/>
      </a:lt2>
      <a:accent1>
        <a:srgbClr val="FFFFFF"/>
      </a:accent1>
      <a:accent2>
        <a:srgbClr val="004990"/>
      </a:accent2>
      <a:accent3>
        <a:srgbClr val="004990"/>
      </a:accent3>
      <a:accent4>
        <a:srgbClr val="8DB3E2"/>
      </a:accent4>
      <a:accent5>
        <a:srgbClr val="548DD4"/>
      </a:accent5>
      <a:accent6>
        <a:srgbClr val="0070C0"/>
      </a:accent6>
      <a:hlink>
        <a:srgbClr val="95B3D7"/>
      </a:hlink>
      <a:folHlink>
        <a:srgbClr val="366092"/>
      </a:folHlink>
    </a:clrScheme>
    <a:fontScheme name="BSC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15085</TotalTime>
  <Words>790</Words>
  <Application>Microsoft Macintosh PowerPoint</Application>
  <PresentationFormat>On-screen Show (4:3)</PresentationFormat>
  <Paragraphs>146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Calibri</vt:lpstr>
      <vt:lpstr>Calibri Light</vt:lpstr>
      <vt:lpstr>DejaVu Sans</vt:lpstr>
      <vt:lpstr>MS PGothic</vt:lpstr>
      <vt:lpstr>ＭＳ Ｐゴシック</vt:lpstr>
      <vt:lpstr>Arial</vt:lpstr>
      <vt:lpstr>Times</vt:lpstr>
      <vt:lpstr>Times New Roman</vt:lpstr>
      <vt:lpstr>Tema de Office</vt:lpstr>
      <vt:lpstr>19_Office Theme</vt:lpstr>
      <vt:lpstr>Impact of soil dust aerosols upon weather and climate</vt:lpstr>
      <vt:lpstr>PowerPoint Presentation</vt:lpstr>
      <vt:lpstr>PowerPoint Presentation</vt:lpstr>
      <vt:lpstr>PowerPoint Presentation</vt:lpstr>
      <vt:lpstr>Short-medium range dust variability and forecast skills</vt:lpstr>
      <vt:lpstr>PowerPoint Presentation</vt:lpstr>
      <vt:lpstr>Sub-seasonal dust variability and forecast skills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motor para la ciencia y la ingeniería</dc:title>
  <dc:creator>Cristian</dc:creator>
  <cp:lastModifiedBy>Carlos Pérez García-Pando</cp:lastModifiedBy>
  <cp:revision>252</cp:revision>
  <cp:lastPrinted>2016-09-08T13:03:29Z</cp:lastPrinted>
  <dcterms:created xsi:type="dcterms:W3CDTF">2016-07-07T10:13:32Z</dcterms:created>
  <dcterms:modified xsi:type="dcterms:W3CDTF">2018-05-31T01:38:24Z</dcterms:modified>
</cp:coreProperties>
</file>