
<file path=[Content_Types].xml><?xml version="1.0" encoding="utf-8"?>
<Types xmlns="http://schemas.openxmlformats.org/package/2006/content-types">
  <Default Extension="fntdata" ContentType="application/x-fontdata"/>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6" r:id="rId1"/>
  </p:sldMasterIdLst>
  <p:notesMasterIdLst>
    <p:notesMasterId r:id="rId27"/>
  </p:notesMasterIdLst>
  <p:sldIdLst>
    <p:sldId id="256" r:id="rId2"/>
    <p:sldId id="286" r:id="rId3"/>
    <p:sldId id="344" r:id="rId4"/>
    <p:sldId id="360" r:id="rId5"/>
    <p:sldId id="361" r:id="rId6"/>
    <p:sldId id="362" r:id="rId7"/>
    <p:sldId id="363" r:id="rId8"/>
    <p:sldId id="366" r:id="rId9"/>
    <p:sldId id="345" r:id="rId10"/>
    <p:sldId id="367" r:id="rId11"/>
    <p:sldId id="364" r:id="rId12"/>
    <p:sldId id="370" r:id="rId13"/>
    <p:sldId id="387" r:id="rId14"/>
    <p:sldId id="374" r:id="rId15"/>
    <p:sldId id="376" r:id="rId16"/>
    <p:sldId id="378" r:id="rId17"/>
    <p:sldId id="380" r:id="rId18"/>
    <p:sldId id="377" r:id="rId19"/>
    <p:sldId id="381" r:id="rId20"/>
    <p:sldId id="383" r:id="rId21"/>
    <p:sldId id="384" r:id="rId22"/>
    <p:sldId id="385" r:id="rId23"/>
    <p:sldId id="386" r:id="rId24"/>
    <p:sldId id="382" r:id="rId25"/>
    <p:sldId id="282" r:id="rId26"/>
  </p:sldIdLst>
  <p:sldSz cx="9144000" cy="5143500" type="screen16x9"/>
  <p:notesSz cx="6858000" cy="9144000"/>
  <p:embeddedFontLst>
    <p:embeddedFont>
      <p:font typeface="Calibri" panose="020F0502020204030204" pitchFamily="34" charset="0"/>
      <p:regular r:id="rId28"/>
      <p:bold r:id="rId29"/>
      <p:italic r:id="rId30"/>
      <p:boldItalic r:id="rId31"/>
    </p:embeddedFont>
    <p:embeddedFont>
      <p:font typeface="Quattrocento Sans" panose="020B0604020202020204" charset="0"/>
      <p:regular r:id="rId32"/>
      <p:bold r:id="rId33"/>
      <p:italic r:id="rId34"/>
      <p:boldItalic r:id="rId35"/>
    </p:embeddedFont>
    <p:embeddedFont>
      <p:font typeface="Roboto" panose="02000000000000000000" pitchFamily="2" charset="0"/>
      <p:regular r:id="rId36"/>
    </p:embeddedFont>
    <p:embeddedFont>
      <p:font typeface="Segoe UI" panose="020B0502040204020203" pitchFamily="34" charset="0"/>
      <p:regular r:id="rId37"/>
      <p:bold r:id="rId38"/>
      <p:italic r:id="rId39"/>
      <p:boldItalic r:id="rId40"/>
    </p:embeddedFont>
    <p:embeddedFont>
      <p:font typeface="Segoe UI Historic" panose="020B0502040204020203" pitchFamily="34" charset="0"/>
      <p:regular r:id="rId41"/>
    </p:embeddedFont>
    <p:embeddedFont>
      <p:font typeface="Segoe UI Symbol" panose="020B0502040204020203" pitchFamily="34" charset="0"/>
      <p:regular r:id="rId42"/>
    </p:embeddedFont>
    <p:embeddedFont>
      <p:font typeface="Wingdings 3" panose="05040102010807070707" pitchFamily="18" charset="2"/>
      <p:regular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A700"/>
    <a:srgbClr val="FC5413"/>
    <a:srgbClr val="00B7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1A3258B-1B43-47B1-AA6C-45C2D6663B3D}">
  <a:tblStyle styleId="{91A3258B-1B43-47B1-AA6C-45C2D6663B3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35"/>
    <p:restoredTop sz="76708"/>
  </p:normalViewPr>
  <p:slideViewPr>
    <p:cSldViewPr snapToGrid="0" snapToObjects="1" showGuides="1">
      <p:cViewPr varScale="1">
        <p:scale>
          <a:sx n="69" d="100"/>
          <a:sy n="69" d="100"/>
        </p:scale>
        <p:origin x="684" y="6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63223adef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63223adef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s-ES" dirty="0">
                <a:solidFill>
                  <a:schemeClr val="tx2">
                    <a:lumMod val="90000"/>
                  </a:schemeClr>
                </a:solidFill>
                <a:latin typeface="Roboto" panose="02000000000000000000" pitchFamily="2" charset="0"/>
              </a:rPr>
              <a:t>“Sub-</a:t>
            </a:r>
            <a:r>
              <a:rPr lang="es-ES" dirty="0" err="1">
                <a:solidFill>
                  <a:schemeClr val="tx2">
                    <a:lumMod val="90000"/>
                  </a:schemeClr>
                </a:solidFill>
                <a:latin typeface="Roboto" panose="02000000000000000000" pitchFamily="2" charset="0"/>
              </a:rPr>
              <a:t>seasonal</a:t>
            </a:r>
            <a:r>
              <a:rPr lang="es-ES" dirty="0">
                <a:solidFill>
                  <a:schemeClr val="tx2">
                    <a:lumMod val="90000"/>
                  </a:schemeClr>
                </a:solidFill>
                <a:latin typeface="Roboto" panose="02000000000000000000" pitchFamily="2" charset="0"/>
              </a:rPr>
              <a:t> to </a:t>
            </a:r>
            <a:r>
              <a:rPr lang="es-ES" dirty="0" err="1">
                <a:solidFill>
                  <a:schemeClr val="tx2">
                    <a:lumMod val="90000"/>
                  </a:schemeClr>
                </a:solidFill>
                <a:latin typeface="Roboto" panose="02000000000000000000" pitchFamily="2" charset="0"/>
              </a:rPr>
              <a:t>Seasonal</a:t>
            </a:r>
            <a:r>
              <a:rPr lang="es-ES" dirty="0">
                <a:solidFill>
                  <a:schemeClr val="tx2">
                    <a:lumMod val="90000"/>
                  </a:schemeClr>
                </a:solidFill>
                <a:latin typeface="Roboto" panose="02000000000000000000" pitchFamily="2" charset="0"/>
              </a:rPr>
              <a:t> </a:t>
            </a:r>
            <a:r>
              <a:rPr lang="es-ES" dirty="0" err="1">
                <a:solidFill>
                  <a:schemeClr val="tx2">
                    <a:lumMod val="90000"/>
                  </a:schemeClr>
                </a:solidFill>
                <a:latin typeface="Roboto" panose="02000000000000000000" pitchFamily="2" charset="0"/>
              </a:rPr>
              <a:t>Climate</a:t>
            </a:r>
            <a:r>
              <a:rPr lang="es-ES" dirty="0">
                <a:solidFill>
                  <a:schemeClr val="tx2">
                    <a:lumMod val="90000"/>
                  </a:schemeClr>
                </a:solidFill>
                <a:latin typeface="Roboto" panose="02000000000000000000" pitchFamily="2" charset="0"/>
              </a:rPr>
              <a:t> </a:t>
            </a:r>
            <a:r>
              <a:rPr lang="es-ES" dirty="0" err="1">
                <a:solidFill>
                  <a:schemeClr val="tx2">
                    <a:lumMod val="90000"/>
                  </a:schemeClr>
                </a:solidFill>
                <a:latin typeface="Roboto" panose="02000000000000000000" pitchFamily="2" charset="0"/>
              </a:rPr>
              <a:t>Predictions</a:t>
            </a:r>
            <a:r>
              <a:rPr lang="es-ES" dirty="0">
                <a:solidFill>
                  <a:schemeClr val="tx2">
                    <a:lumMod val="90000"/>
                  </a:schemeClr>
                </a:solidFill>
                <a:latin typeface="Roboto" panose="02000000000000000000" pitchFamily="2" charset="0"/>
              </a:rPr>
              <a:t> </a:t>
            </a:r>
            <a:r>
              <a:rPr lang="es-ES" dirty="0" err="1">
                <a:solidFill>
                  <a:schemeClr val="tx2">
                    <a:lumMod val="90000"/>
                  </a:schemeClr>
                </a:solidFill>
                <a:latin typeface="Roboto" panose="02000000000000000000" pitchFamily="2" charset="0"/>
              </a:rPr>
              <a:t>for</a:t>
            </a:r>
            <a:r>
              <a:rPr lang="es-ES" dirty="0">
                <a:solidFill>
                  <a:schemeClr val="tx2">
                    <a:lumMod val="90000"/>
                  </a:schemeClr>
                </a:solidFill>
                <a:latin typeface="Roboto" panose="02000000000000000000" pitchFamily="2" charset="0"/>
              </a:rPr>
              <a:t> </a:t>
            </a:r>
            <a:r>
              <a:rPr lang="es-ES" dirty="0" err="1">
                <a:solidFill>
                  <a:schemeClr val="tx2">
                    <a:lumMod val="90000"/>
                  </a:schemeClr>
                </a:solidFill>
                <a:latin typeface="Roboto" panose="02000000000000000000" pitchFamily="2" charset="0"/>
              </a:rPr>
              <a:t>Energy</a:t>
            </a:r>
            <a:r>
              <a:rPr lang="es-ES" dirty="0">
                <a:solidFill>
                  <a:schemeClr val="tx2">
                    <a:lumMod val="90000"/>
                  </a:schemeClr>
                </a:solidFill>
                <a:latin typeface="Roboto" panose="02000000000000000000" pitchFamily="2" charset="0"/>
              </a:rPr>
              <a:t>”</a:t>
            </a:r>
          </a:p>
          <a:p>
            <a:r>
              <a:rPr lang="es-ES" dirty="0" err="1">
                <a:solidFill>
                  <a:schemeClr val="tx2">
                    <a:lumMod val="90000"/>
                  </a:schemeClr>
                </a:solidFill>
                <a:latin typeface="Roboto" panose="02000000000000000000" pitchFamily="2" charset="0"/>
              </a:rPr>
              <a:t>Discuss</a:t>
            </a:r>
            <a:r>
              <a:rPr lang="es-ES" dirty="0">
                <a:solidFill>
                  <a:schemeClr val="tx2">
                    <a:lumMod val="90000"/>
                  </a:schemeClr>
                </a:solidFill>
                <a:latin typeface="Roboto" panose="02000000000000000000" pitchFamily="2" charset="0"/>
              </a:rPr>
              <a:t> </a:t>
            </a:r>
            <a:r>
              <a:rPr lang="es-ES" dirty="0" err="1">
                <a:solidFill>
                  <a:schemeClr val="tx2">
                    <a:lumMod val="90000"/>
                  </a:schemeClr>
                </a:solidFill>
                <a:latin typeface="Roboto" panose="02000000000000000000" pitchFamily="2" charset="0"/>
              </a:rPr>
              <a:t>the</a:t>
            </a:r>
            <a:r>
              <a:rPr lang="es-ES" dirty="0">
                <a:solidFill>
                  <a:schemeClr val="tx2">
                    <a:lumMod val="90000"/>
                  </a:schemeClr>
                </a:solidFill>
                <a:latin typeface="Roboto" panose="02000000000000000000" pitchFamily="2" charset="0"/>
              </a:rPr>
              <a:t> </a:t>
            </a:r>
            <a:r>
              <a:rPr lang="es-ES" dirty="0" err="1">
                <a:solidFill>
                  <a:schemeClr val="tx2">
                    <a:lumMod val="90000"/>
                  </a:schemeClr>
                </a:solidFill>
                <a:latin typeface="Roboto" panose="02000000000000000000" pitchFamily="2" charset="0"/>
              </a:rPr>
              <a:t>development</a:t>
            </a:r>
            <a:r>
              <a:rPr lang="es-ES" dirty="0">
                <a:solidFill>
                  <a:schemeClr val="tx2">
                    <a:lumMod val="90000"/>
                  </a:schemeClr>
                </a:solidFill>
                <a:latin typeface="Roboto" panose="02000000000000000000" pitchFamily="2" charset="0"/>
              </a:rPr>
              <a:t> of </a:t>
            </a:r>
            <a:r>
              <a:rPr lang="es-ES" dirty="0" err="1">
                <a:solidFill>
                  <a:schemeClr val="tx2">
                    <a:lumMod val="90000"/>
                  </a:schemeClr>
                </a:solidFill>
                <a:latin typeface="Roboto" panose="02000000000000000000" pitchFamily="2" charset="0"/>
              </a:rPr>
              <a:t>this</a:t>
            </a:r>
            <a:r>
              <a:rPr lang="es-ES" dirty="0">
                <a:solidFill>
                  <a:schemeClr val="tx2">
                    <a:lumMod val="90000"/>
                  </a:schemeClr>
                </a:solidFill>
                <a:latin typeface="Roboto" panose="02000000000000000000" pitchFamily="2" charset="0"/>
              </a:rPr>
              <a:t> </a:t>
            </a:r>
            <a:r>
              <a:rPr lang="es-ES" dirty="0" err="1">
                <a:solidFill>
                  <a:schemeClr val="tx2">
                    <a:lumMod val="90000"/>
                  </a:schemeClr>
                </a:solidFill>
                <a:latin typeface="Roboto" panose="02000000000000000000" pitchFamily="2" charset="0"/>
              </a:rPr>
              <a:t>user-oriented</a:t>
            </a:r>
            <a:r>
              <a:rPr lang="es-ES" dirty="0">
                <a:solidFill>
                  <a:schemeClr val="tx2">
                    <a:lumMod val="90000"/>
                  </a:schemeClr>
                </a:solidFill>
                <a:latin typeface="Roboto" panose="02000000000000000000" pitchFamily="2" charset="0"/>
              </a:rPr>
              <a:t> </a:t>
            </a:r>
            <a:r>
              <a:rPr lang="es-ES" dirty="0" err="1">
                <a:solidFill>
                  <a:schemeClr val="tx2">
                    <a:lumMod val="90000"/>
                  </a:schemeClr>
                </a:solidFill>
                <a:latin typeface="Roboto" panose="02000000000000000000" pitchFamily="2" charset="0"/>
              </a:rPr>
              <a:t>service</a:t>
            </a:r>
            <a:r>
              <a:rPr lang="es-ES" dirty="0">
                <a:solidFill>
                  <a:schemeClr val="tx2">
                    <a:lumMod val="90000"/>
                  </a:schemeClr>
                </a:solidFill>
                <a:latin typeface="Roboto" panose="02000000000000000000" pitchFamily="2" charset="0"/>
              </a:rPr>
              <a:t> </a:t>
            </a:r>
            <a:r>
              <a:rPr lang="es-ES" dirty="0" err="1">
                <a:solidFill>
                  <a:schemeClr val="tx2">
                    <a:lumMod val="90000"/>
                  </a:schemeClr>
                </a:solidFill>
                <a:latin typeface="Roboto" panose="02000000000000000000" pitchFamily="2" charset="0"/>
              </a:rPr>
              <a:t>for</a:t>
            </a:r>
            <a:r>
              <a:rPr lang="es-ES" dirty="0">
                <a:solidFill>
                  <a:schemeClr val="tx2">
                    <a:lumMod val="90000"/>
                  </a:schemeClr>
                </a:solidFill>
                <a:latin typeface="Roboto" panose="02000000000000000000" pitchFamily="2" charset="0"/>
              </a:rPr>
              <a:t> </a:t>
            </a:r>
            <a:r>
              <a:rPr lang="es-ES" dirty="0" err="1">
                <a:solidFill>
                  <a:schemeClr val="tx2">
                    <a:lumMod val="90000"/>
                  </a:schemeClr>
                </a:solidFill>
                <a:latin typeface="Roboto" panose="02000000000000000000" pitchFamily="2" charset="0"/>
              </a:rPr>
              <a:t>the</a:t>
            </a:r>
            <a:r>
              <a:rPr lang="es-ES" dirty="0">
                <a:solidFill>
                  <a:schemeClr val="tx2">
                    <a:lumMod val="90000"/>
                  </a:schemeClr>
                </a:solidFill>
                <a:latin typeface="Roboto" panose="02000000000000000000" pitchFamily="2" charset="0"/>
              </a:rPr>
              <a:t> </a:t>
            </a:r>
            <a:r>
              <a:rPr lang="es-ES" dirty="0" err="1">
                <a:solidFill>
                  <a:schemeClr val="tx2">
                    <a:lumMod val="90000"/>
                  </a:schemeClr>
                </a:solidFill>
                <a:latin typeface="Roboto" panose="02000000000000000000" pitchFamily="2" charset="0"/>
              </a:rPr>
              <a:t>energy</a:t>
            </a:r>
            <a:r>
              <a:rPr lang="es-ES" dirty="0">
                <a:solidFill>
                  <a:schemeClr val="tx2">
                    <a:lumMod val="90000"/>
                  </a:schemeClr>
                </a:solidFill>
                <a:latin typeface="Roboto" panose="02000000000000000000" pitchFamily="2" charset="0"/>
              </a:rPr>
              <a:t> sector</a:t>
            </a:r>
            <a:endParaRPr lang="en-GB" dirty="0">
              <a:solidFill>
                <a:schemeClr val="tx2">
                  <a:lumMod val="90000"/>
                </a:schemeClr>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fr-FR" sz="1100" dirty="0"/>
              <a:t>8 </a:t>
            </a:r>
            <a:r>
              <a:rPr lang="fr-FR" sz="1100" b="1" dirty="0"/>
              <a:t>case </a:t>
            </a:r>
            <a:r>
              <a:rPr lang="fr-FR" sz="1100" b="1" dirty="0" err="1"/>
              <a:t>studies</a:t>
            </a:r>
            <a:r>
              <a:rPr lang="fr-FR" sz="1100" b="1" dirty="0"/>
              <a:t> </a:t>
            </a:r>
            <a:r>
              <a:rPr lang="fr-FR" sz="1100" dirty="0" err="1"/>
              <a:t>prepared</a:t>
            </a:r>
            <a:r>
              <a:rPr lang="fr-FR" sz="1100" dirty="0"/>
              <a:t> </a:t>
            </a:r>
            <a:r>
              <a:rPr lang="fr-FR" sz="1100" dirty="0" err="1"/>
              <a:t>demonstrate</a:t>
            </a:r>
            <a:r>
              <a:rPr lang="fr-FR" sz="1100" dirty="0"/>
              <a:t> the </a:t>
            </a:r>
            <a:r>
              <a:rPr lang="fr-FR" sz="1100" dirty="0" err="1"/>
              <a:t>potential</a:t>
            </a:r>
            <a:r>
              <a:rPr lang="fr-FR" sz="1100" dirty="0"/>
              <a:t> of the </a:t>
            </a:r>
            <a:r>
              <a:rPr lang="fr-FR" sz="1100" dirty="0" err="1"/>
              <a:t>forecasts</a:t>
            </a:r>
            <a:r>
              <a:rPr lang="fr-FR" sz="1100" dirty="0"/>
              <a:t> </a:t>
            </a:r>
            <a:r>
              <a:rPr lang="fr-FR" sz="1100" dirty="0" err="1"/>
              <a:t>used</a:t>
            </a:r>
            <a:r>
              <a:rPr lang="fr-FR" sz="1100" dirty="0"/>
              <a:t> in real cases in the </a:t>
            </a:r>
            <a:r>
              <a:rPr lang="fr-FR" sz="1100" dirty="0" err="1"/>
              <a:t>past</a:t>
            </a:r>
            <a:r>
              <a:rPr lang="fr-FR" sz="1100" dirty="0"/>
              <a:t>, </a:t>
            </a:r>
            <a:r>
              <a:rPr lang="fr-FR" sz="1100" dirty="0" err="1"/>
              <a:t>that</a:t>
            </a:r>
            <a:r>
              <a:rPr lang="fr-FR" sz="1100" dirty="0"/>
              <a:t> </a:t>
            </a:r>
            <a:r>
              <a:rPr lang="fr-FR" sz="1100" dirty="0" err="1"/>
              <a:t>energy</a:t>
            </a:r>
            <a:r>
              <a:rPr lang="fr-FR" sz="1100" dirty="0"/>
              <a:t> </a:t>
            </a:r>
            <a:r>
              <a:rPr lang="fr-FR" sz="1100" dirty="0" err="1"/>
              <a:t>users</a:t>
            </a:r>
            <a:r>
              <a:rPr lang="fr-FR" sz="1100" dirty="0"/>
              <a:t> </a:t>
            </a:r>
            <a:r>
              <a:rPr lang="fr-FR" sz="1100" dirty="0" err="1"/>
              <a:t>noted</a:t>
            </a:r>
            <a:r>
              <a:rPr lang="fr-FR" sz="1100" dirty="0"/>
              <a:t> as </a:t>
            </a:r>
            <a:r>
              <a:rPr lang="fr-FR" sz="1100" dirty="0" err="1"/>
              <a:t>events</a:t>
            </a:r>
            <a:r>
              <a:rPr lang="fr-FR" sz="1100" dirty="0"/>
              <a:t> </a:t>
            </a:r>
            <a:r>
              <a:rPr lang="fr-FR" sz="1100" dirty="0" err="1"/>
              <a:t>that</a:t>
            </a:r>
            <a:r>
              <a:rPr lang="fr-FR" sz="1100" dirty="0"/>
              <a:t> </a:t>
            </a:r>
            <a:r>
              <a:rPr lang="fr-FR" sz="1100" dirty="0" err="1"/>
              <a:t>could</a:t>
            </a:r>
            <a:r>
              <a:rPr lang="fr-FR" sz="1100" dirty="0"/>
              <a:t> have </a:t>
            </a:r>
            <a:r>
              <a:rPr lang="fr-FR" sz="1100" dirty="0" err="1"/>
              <a:t>used</a:t>
            </a:r>
            <a:r>
              <a:rPr lang="fr-FR" sz="1100" dirty="0"/>
              <a:t> extra help </a:t>
            </a:r>
            <a:r>
              <a:rPr lang="fr-FR" sz="1100" dirty="0" err="1"/>
              <a:t>with</a:t>
            </a:r>
            <a:r>
              <a:rPr lang="fr-FR" sz="1100" dirty="0"/>
              <a:t> </a:t>
            </a:r>
            <a:r>
              <a:rPr lang="fr-FR" sz="1100" dirty="0" err="1"/>
              <a:t>decision</a:t>
            </a:r>
            <a:r>
              <a:rPr lang="fr-FR" sz="1100" dirty="0"/>
              <a:t> </a:t>
            </a:r>
            <a:r>
              <a:rPr lang="fr-FR" sz="1100" dirty="0" err="1"/>
              <a:t>making</a:t>
            </a:r>
            <a:endParaRPr lang="fr-FR" sz="1100" dirty="0"/>
          </a:p>
          <a:p>
            <a:endParaRPr lang="en-GB" dirty="0"/>
          </a:p>
          <a:p>
            <a:endParaRPr lang="en-GB" dirty="0"/>
          </a:p>
        </p:txBody>
      </p:sp>
    </p:spTree>
    <p:extLst>
      <p:ext uri="{BB962C8B-B14F-4D97-AF65-F5344CB8AC3E}">
        <p14:creationId xmlns:p14="http://schemas.microsoft.com/office/powerpoint/2010/main" val="4063128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17500" algn="l" rtl="0">
              <a:spcBef>
                <a:spcPts val="0"/>
              </a:spcBef>
              <a:spcAft>
                <a:spcPts val="0"/>
              </a:spcAft>
              <a:buClr>
                <a:srgbClr val="F9C327"/>
              </a:buClr>
              <a:buSzPts val="1400"/>
              <a:buChar char="●"/>
            </a:pPr>
            <a:r>
              <a:rPr lang="en-GB" b="1" dirty="0" err="1">
                <a:solidFill>
                  <a:srgbClr val="144173"/>
                </a:solidFill>
              </a:rPr>
              <a:t>Probailistic</a:t>
            </a:r>
            <a:r>
              <a:rPr lang="en-GB" b="1" dirty="0">
                <a:solidFill>
                  <a:srgbClr val="144173"/>
                </a:solidFill>
              </a:rPr>
              <a:t> forecasts demonstrating the probability of forecasts of different climate conditions for the next 4 weeks and 3 months will be above, below, and at normal conditions compared to climatology.</a:t>
            </a:r>
          </a:p>
          <a:p>
            <a:pPr marL="457200" lvl="0" indent="-317500" algn="l" rtl="0">
              <a:spcBef>
                <a:spcPts val="0"/>
              </a:spcBef>
              <a:spcAft>
                <a:spcPts val="0"/>
              </a:spcAft>
              <a:buClr>
                <a:srgbClr val="F9C327"/>
              </a:buClr>
              <a:buSzPts val="1400"/>
              <a:buChar char="●"/>
            </a:pPr>
            <a:r>
              <a:rPr lang="en-GB" b="1" dirty="0">
                <a:solidFill>
                  <a:srgbClr val="144173"/>
                </a:solidFill>
              </a:rPr>
              <a:t>Essential climate variables:</a:t>
            </a:r>
          </a:p>
          <a:p>
            <a:pPr marL="457200" lvl="0" indent="0" algn="l" rtl="0">
              <a:spcBef>
                <a:spcPts val="1000"/>
              </a:spcBef>
              <a:spcAft>
                <a:spcPts val="0"/>
              </a:spcAft>
              <a:buNone/>
            </a:pPr>
            <a:r>
              <a:rPr lang="en-GB" dirty="0">
                <a:solidFill>
                  <a:srgbClr val="144173"/>
                </a:solidFill>
              </a:rPr>
              <a:t> (per grid point / country aggregated):</a:t>
            </a:r>
          </a:p>
          <a:p>
            <a:pPr marL="914400" lvl="1" indent="-317500" algn="l" rtl="0">
              <a:spcBef>
                <a:spcPts val="0"/>
              </a:spcBef>
              <a:spcAft>
                <a:spcPts val="0"/>
              </a:spcAft>
              <a:buClr>
                <a:srgbClr val="144173"/>
              </a:buClr>
              <a:buSzPts val="1400"/>
              <a:buChar char="○"/>
            </a:pPr>
            <a:r>
              <a:rPr lang="en-GB" dirty="0">
                <a:solidFill>
                  <a:srgbClr val="144173"/>
                </a:solidFill>
              </a:rPr>
              <a:t>Wind speed</a:t>
            </a:r>
          </a:p>
          <a:p>
            <a:pPr marL="914400" lvl="1" indent="-317500" algn="l" rtl="0">
              <a:spcBef>
                <a:spcPts val="0"/>
              </a:spcBef>
              <a:spcAft>
                <a:spcPts val="0"/>
              </a:spcAft>
              <a:buClr>
                <a:srgbClr val="144173"/>
              </a:buClr>
              <a:buSzPts val="1400"/>
              <a:buChar char="○"/>
            </a:pPr>
            <a:r>
              <a:rPr lang="en-GB" dirty="0">
                <a:solidFill>
                  <a:srgbClr val="144173"/>
                </a:solidFill>
              </a:rPr>
              <a:t>Temperature (</a:t>
            </a:r>
            <a:r>
              <a:rPr lang="en-GB" dirty="0" err="1">
                <a:solidFill>
                  <a:srgbClr val="144173"/>
                </a:solidFill>
              </a:rPr>
              <a:t>Tmean</a:t>
            </a:r>
            <a:r>
              <a:rPr lang="en-GB" dirty="0">
                <a:solidFill>
                  <a:srgbClr val="144173"/>
                </a:solidFill>
              </a:rPr>
              <a:t>/</a:t>
            </a:r>
            <a:r>
              <a:rPr lang="en-GB" dirty="0" err="1">
                <a:solidFill>
                  <a:srgbClr val="144173"/>
                </a:solidFill>
              </a:rPr>
              <a:t>Tmax</a:t>
            </a:r>
            <a:r>
              <a:rPr lang="en-GB" dirty="0">
                <a:solidFill>
                  <a:srgbClr val="144173"/>
                </a:solidFill>
              </a:rPr>
              <a:t>/</a:t>
            </a:r>
            <a:r>
              <a:rPr lang="en-GB" dirty="0" err="1">
                <a:solidFill>
                  <a:srgbClr val="144173"/>
                </a:solidFill>
              </a:rPr>
              <a:t>Tmin</a:t>
            </a:r>
            <a:r>
              <a:rPr lang="en-GB" dirty="0">
                <a:solidFill>
                  <a:srgbClr val="144173"/>
                </a:solidFill>
              </a:rPr>
              <a:t>)</a:t>
            </a:r>
          </a:p>
          <a:p>
            <a:pPr marL="914400" lvl="1" indent="-317500" algn="l" rtl="0">
              <a:spcBef>
                <a:spcPts val="0"/>
              </a:spcBef>
              <a:spcAft>
                <a:spcPts val="0"/>
              </a:spcAft>
              <a:buClr>
                <a:srgbClr val="144173"/>
              </a:buClr>
              <a:buSzPts val="1400"/>
              <a:buChar char="○"/>
            </a:pPr>
            <a:r>
              <a:rPr lang="en-GB" dirty="0">
                <a:solidFill>
                  <a:srgbClr val="144173"/>
                </a:solidFill>
              </a:rPr>
              <a:t>Solar radiation</a:t>
            </a:r>
          </a:p>
          <a:p>
            <a:pPr marL="914400" lvl="1" indent="-317500" algn="l" rtl="0">
              <a:spcBef>
                <a:spcPts val="0"/>
              </a:spcBef>
              <a:spcAft>
                <a:spcPts val="0"/>
              </a:spcAft>
              <a:buClr>
                <a:srgbClr val="144173"/>
              </a:buClr>
              <a:buSzPts val="1400"/>
              <a:buChar char="○"/>
            </a:pPr>
            <a:r>
              <a:rPr lang="en-GB" dirty="0">
                <a:solidFill>
                  <a:srgbClr val="144173"/>
                </a:solidFill>
              </a:rPr>
              <a:t>Precipitation</a:t>
            </a:r>
          </a:p>
          <a:p>
            <a:pPr marL="914400" lvl="1" indent="-317500" algn="l" rtl="0">
              <a:spcBef>
                <a:spcPts val="0"/>
              </a:spcBef>
              <a:spcAft>
                <a:spcPts val="0"/>
              </a:spcAft>
              <a:buClr>
                <a:srgbClr val="144173"/>
              </a:buClr>
              <a:buSzPts val="1400"/>
              <a:buChar char="○"/>
            </a:pPr>
            <a:r>
              <a:rPr lang="en-GB" dirty="0">
                <a:solidFill>
                  <a:srgbClr val="144173"/>
                </a:solidFill>
              </a:rPr>
              <a:t>Mean sea level pressure</a:t>
            </a:r>
            <a:endParaRPr lang="en-GB" b="1" dirty="0">
              <a:solidFill>
                <a:srgbClr val="144173"/>
              </a:solidFill>
            </a:endParaRPr>
          </a:p>
          <a:p>
            <a:pPr marL="457200" lvl="0" indent="-317500" algn="l" rtl="0">
              <a:spcBef>
                <a:spcPts val="0"/>
              </a:spcBef>
              <a:spcAft>
                <a:spcPts val="0"/>
              </a:spcAft>
              <a:buClr>
                <a:srgbClr val="F9C327"/>
              </a:buClr>
              <a:buSzPts val="1400"/>
              <a:buChar char="●"/>
            </a:pPr>
            <a:r>
              <a:rPr lang="en-GB" b="1" dirty="0">
                <a:solidFill>
                  <a:srgbClr val="144173"/>
                </a:solidFill>
              </a:rPr>
              <a:t>Energy Indicators (coming soon): </a:t>
            </a:r>
          </a:p>
          <a:p>
            <a:pPr marL="914400" lvl="1" indent="-317500" algn="l" rtl="0">
              <a:spcBef>
                <a:spcPts val="1000"/>
              </a:spcBef>
              <a:spcAft>
                <a:spcPts val="0"/>
              </a:spcAft>
              <a:buClr>
                <a:srgbClr val="144173"/>
              </a:buClr>
              <a:buSzPts val="1400"/>
              <a:buChar char="○"/>
            </a:pPr>
            <a:r>
              <a:rPr lang="en-GB" dirty="0">
                <a:solidFill>
                  <a:srgbClr val="144173"/>
                </a:solidFill>
              </a:rPr>
              <a:t>Wind capacity factor</a:t>
            </a:r>
          </a:p>
          <a:p>
            <a:pPr marL="914400" lvl="1" indent="-317500" algn="l" rtl="0">
              <a:spcBef>
                <a:spcPts val="0"/>
              </a:spcBef>
              <a:spcAft>
                <a:spcPts val="0"/>
              </a:spcAft>
              <a:buClr>
                <a:srgbClr val="144173"/>
              </a:buClr>
              <a:buSzPts val="1400"/>
              <a:buChar char="○"/>
            </a:pPr>
            <a:r>
              <a:rPr lang="en-GB" dirty="0">
                <a:solidFill>
                  <a:srgbClr val="144173"/>
                </a:solidFill>
              </a:rPr>
              <a:t>Solar capacity factor</a:t>
            </a:r>
          </a:p>
          <a:p>
            <a:pPr marL="914400" lvl="1" indent="-317500" algn="l" rtl="0">
              <a:spcBef>
                <a:spcPts val="0"/>
              </a:spcBef>
              <a:spcAft>
                <a:spcPts val="0"/>
              </a:spcAft>
              <a:buClr>
                <a:srgbClr val="144173"/>
              </a:buClr>
              <a:buSzPts val="1400"/>
              <a:buChar char="○"/>
            </a:pPr>
            <a:r>
              <a:rPr lang="en-GB" dirty="0">
                <a:solidFill>
                  <a:srgbClr val="144173"/>
                </a:solidFill>
              </a:rPr>
              <a:t>Electricity demand at country level</a:t>
            </a:r>
          </a:p>
          <a:p>
            <a:pPr marL="914400" lvl="1" indent="-317500" algn="l" rtl="0">
              <a:spcBef>
                <a:spcPts val="0"/>
              </a:spcBef>
              <a:spcAft>
                <a:spcPts val="0"/>
              </a:spcAft>
              <a:buClr>
                <a:srgbClr val="144173"/>
              </a:buClr>
              <a:buSzPts val="1400"/>
              <a:buChar char="○"/>
            </a:pPr>
            <a:r>
              <a:rPr lang="en-GB" dirty="0">
                <a:solidFill>
                  <a:srgbClr val="144173"/>
                </a:solidFill>
              </a:rPr>
              <a:t>Hydro power (inflow/ annual snow max anomaly)</a:t>
            </a:r>
          </a:p>
          <a:p>
            <a:pPr marL="914400" lvl="1" indent="-317500" algn="l" rtl="0">
              <a:spcBef>
                <a:spcPts val="0"/>
              </a:spcBef>
              <a:spcAft>
                <a:spcPts val="0"/>
              </a:spcAft>
              <a:buClr>
                <a:srgbClr val="144173"/>
              </a:buClr>
              <a:buSzPts val="1400"/>
              <a:buChar char="○"/>
            </a:pPr>
            <a:endParaRPr lang="en-GB" dirty="0">
              <a:solidFill>
                <a:srgbClr val="144173"/>
              </a:solidFill>
            </a:endParaRPr>
          </a:p>
          <a:p>
            <a:pPr marL="914400" lvl="1" indent="-317500" algn="l" rtl="0">
              <a:spcBef>
                <a:spcPts val="0"/>
              </a:spcBef>
              <a:spcAft>
                <a:spcPts val="0"/>
              </a:spcAft>
              <a:buClr>
                <a:srgbClr val="144173"/>
              </a:buClr>
              <a:buSzPts val="1400"/>
              <a:buChar char="○"/>
            </a:pPr>
            <a:endParaRPr lang="en-GB" dirty="0">
              <a:solidFill>
                <a:srgbClr val="144173"/>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aseline="0" noProof="0" dirty="0"/>
              <a:t>and they have been highly involved in the creation of the tool and in finding the  best ways of presenting the information. Additional stakeholder, including REE, also contributed in this process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baseline="0" noProof="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The DST is co-developed together with</a:t>
            </a:r>
            <a:r>
              <a:rPr lang="en-GB" baseline="0" dirty="0"/>
              <a:t> industrial partners and other stakeholders. EDPR, EDF and EnBW are energy companies that take part in the project as partners and they have been highly involved in the creation of the tool and in finding the best way to visualise the information. Additional stakeholders external to the project have also contributed in this process</a:t>
            </a:r>
            <a:endParaRPr lang="en-GB" dirty="0"/>
          </a:p>
          <a:p>
            <a:pPr marL="914400" lvl="1" indent="-317500" algn="l" rtl="0">
              <a:spcBef>
                <a:spcPts val="0"/>
              </a:spcBef>
              <a:spcAft>
                <a:spcPts val="0"/>
              </a:spcAft>
              <a:buClr>
                <a:srgbClr val="144173"/>
              </a:buClr>
              <a:buSzPts val="1400"/>
              <a:buChar char="○"/>
            </a:pPr>
            <a:endParaRPr lang="en-GB" dirty="0">
              <a:solidFill>
                <a:srgbClr val="144173"/>
              </a:solidFill>
            </a:endParaRPr>
          </a:p>
          <a:p>
            <a:endParaRPr lang="en-GB" dirty="0"/>
          </a:p>
        </p:txBody>
      </p:sp>
    </p:spTree>
    <p:extLst>
      <p:ext uri="{BB962C8B-B14F-4D97-AF65-F5344CB8AC3E}">
        <p14:creationId xmlns:p14="http://schemas.microsoft.com/office/powerpoint/2010/main" val="1600491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Forecast outlooks providing an overview 1-4 weeks and next 3 month selecting specific patterns that are relevant to energy users. </a:t>
            </a:r>
          </a:p>
        </p:txBody>
      </p:sp>
    </p:spTree>
    <p:extLst>
      <p:ext uri="{BB962C8B-B14F-4D97-AF65-F5344CB8AC3E}">
        <p14:creationId xmlns:p14="http://schemas.microsoft.com/office/powerpoint/2010/main" val="3432905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Another climate service we are providing is webinars, to connect with users better explain the science behind the DST to and maximize the the tool </a:t>
            </a:r>
          </a:p>
          <a:p>
            <a:r>
              <a:rPr lang="en-GB" dirty="0"/>
              <a:t>In our last webinar we maxed out registration with 100 registered participants and more than 50 attended. </a:t>
            </a:r>
          </a:p>
        </p:txBody>
      </p:sp>
    </p:spTree>
    <p:extLst>
      <p:ext uri="{BB962C8B-B14F-4D97-AF65-F5344CB8AC3E}">
        <p14:creationId xmlns:p14="http://schemas.microsoft.com/office/powerpoint/2010/main" val="1700329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17500" algn="l" rtl="0">
              <a:spcBef>
                <a:spcPts val="0"/>
              </a:spcBef>
              <a:spcAft>
                <a:spcPts val="0"/>
              </a:spcAft>
              <a:buClr>
                <a:srgbClr val="F9C327"/>
              </a:buClr>
              <a:buSzPts val="1400"/>
              <a:buChar char="●"/>
            </a:pPr>
            <a:r>
              <a:rPr lang="en-GB" b="1" dirty="0">
                <a:solidFill>
                  <a:srgbClr val="144173"/>
                </a:solidFill>
              </a:rPr>
              <a:t>Essential climate variables:</a:t>
            </a:r>
          </a:p>
          <a:p>
            <a:pPr marL="457200" lvl="0" indent="0" algn="l" rtl="0">
              <a:spcBef>
                <a:spcPts val="1000"/>
              </a:spcBef>
              <a:spcAft>
                <a:spcPts val="0"/>
              </a:spcAft>
              <a:buNone/>
            </a:pPr>
            <a:r>
              <a:rPr lang="en-GB" dirty="0">
                <a:solidFill>
                  <a:srgbClr val="144173"/>
                </a:solidFill>
              </a:rPr>
              <a:t> (per grid point / country aggregated):</a:t>
            </a:r>
          </a:p>
          <a:p>
            <a:pPr marL="914400" lvl="1" indent="-317500" algn="l" rtl="0">
              <a:spcBef>
                <a:spcPts val="0"/>
              </a:spcBef>
              <a:spcAft>
                <a:spcPts val="0"/>
              </a:spcAft>
              <a:buClr>
                <a:srgbClr val="144173"/>
              </a:buClr>
              <a:buSzPts val="1400"/>
              <a:buChar char="○"/>
            </a:pPr>
            <a:r>
              <a:rPr lang="en-GB" dirty="0">
                <a:solidFill>
                  <a:srgbClr val="144173"/>
                </a:solidFill>
              </a:rPr>
              <a:t>Wind speed</a:t>
            </a:r>
          </a:p>
          <a:p>
            <a:pPr marL="914400" lvl="1" indent="-317500" algn="l" rtl="0">
              <a:spcBef>
                <a:spcPts val="0"/>
              </a:spcBef>
              <a:spcAft>
                <a:spcPts val="0"/>
              </a:spcAft>
              <a:buClr>
                <a:srgbClr val="144173"/>
              </a:buClr>
              <a:buSzPts val="1400"/>
              <a:buChar char="○"/>
            </a:pPr>
            <a:r>
              <a:rPr lang="en-GB" dirty="0">
                <a:solidFill>
                  <a:srgbClr val="144173"/>
                </a:solidFill>
              </a:rPr>
              <a:t>Temperature (</a:t>
            </a:r>
            <a:r>
              <a:rPr lang="en-GB" dirty="0" err="1">
                <a:solidFill>
                  <a:srgbClr val="144173"/>
                </a:solidFill>
              </a:rPr>
              <a:t>Tmean</a:t>
            </a:r>
            <a:r>
              <a:rPr lang="en-GB" dirty="0">
                <a:solidFill>
                  <a:srgbClr val="144173"/>
                </a:solidFill>
              </a:rPr>
              <a:t>/</a:t>
            </a:r>
            <a:r>
              <a:rPr lang="en-GB" dirty="0" err="1">
                <a:solidFill>
                  <a:srgbClr val="144173"/>
                </a:solidFill>
              </a:rPr>
              <a:t>Tmax</a:t>
            </a:r>
            <a:r>
              <a:rPr lang="en-GB" dirty="0">
                <a:solidFill>
                  <a:srgbClr val="144173"/>
                </a:solidFill>
              </a:rPr>
              <a:t>/</a:t>
            </a:r>
            <a:r>
              <a:rPr lang="en-GB" dirty="0" err="1">
                <a:solidFill>
                  <a:srgbClr val="144173"/>
                </a:solidFill>
              </a:rPr>
              <a:t>Tmin</a:t>
            </a:r>
            <a:r>
              <a:rPr lang="en-GB" dirty="0">
                <a:solidFill>
                  <a:srgbClr val="144173"/>
                </a:solidFill>
              </a:rPr>
              <a:t>)</a:t>
            </a:r>
          </a:p>
          <a:p>
            <a:pPr marL="914400" lvl="1" indent="-317500" algn="l" rtl="0">
              <a:spcBef>
                <a:spcPts val="0"/>
              </a:spcBef>
              <a:spcAft>
                <a:spcPts val="0"/>
              </a:spcAft>
              <a:buClr>
                <a:srgbClr val="144173"/>
              </a:buClr>
              <a:buSzPts val="1400"/>
              <a:buChar char="○"/>
            </a:pPr>
            <a:r>
              <a:rPr lang="en-GB" dirty="0">
                <a:solidFill>
                  <a:srgbClr val="144173"/>
                </a:solidFill>
              </a:rPr>
              <a:t>Solar radiation</a:t>
            </a:r>
          </a:p>
          <a:p>
            <a:pPr marL="914400" lvl="1" indent="-317500" algn="l" rtl="0">
              <a:spcBef>
                <a:spcPts val="0"/>
              </a:spcBef>
              <a:spcAft>
                <a:spcPts val="0"/>
              </a:spcAft>
              <a:buClr>
                <a:srgbClr val="144173"/>
              </a:buClr>
              <a:buSzPts val="1400"/>
              <a:buChar char="○"/>
            </a:pPr>
            <a:r>
              <a:rPr lang="en-GB" dirty="0">
                <a:solidFill>
                  <a:srgbClr val="144173"/>
                </a:solidFill>
              </a:rPr>
              <a:t>Precipitation</a:t>
            </a:r>
          </a:p>
          <a:p>
            <a:pPr marL="914400" lvl="1" indent="-317500" algn="l" rtl="0">
              <a:spcBef>
                <a:spcPts val="0"/>
              </a:spcBef>
              <a:spcAft>
                <a:spcPts val="0"/>
              </a:spcAft>
              <a:buClr>
                <a:srgbClr val="144173"/>
              </a:buClr>
              <a:buSzPts val="1400"/>
              <a:buChar char="○"/>
            </a:pPr>
            <a:r>
              <a:rPr lang="en-GB" dirty="0">
                <a:solidFill>
                  <a:srgbClr val="144173"/>
                </a:solidFill>
              </a:rPr>
              <a:t>Mean sea level pressure</a:t>
            </a:r>
            <a:endParaRPr lang="en-GB" b="1" dirty="0">
              <a:solidFill>
                <a:srgbClr val="144173"/>
              </a:solidFill>
            </a:endParaRPr>
          </a:p>
          <a:p>
            <a:pPr marL="457200" lvl="0" indent="-317500" algn="l" rtl="0">
              <a:spcBef>
                <a:spcPts val="0"/>
              </a:spcBef>
              <a:spcAft>
                <a:spcPts val="0"/>
              </a:spcAft>
              <a:buClr>
                <a:srgbClr val="F9C327"/>
              </a:buClr>
              <a:buSzPts val="1400"/>
              <a:buChar char="●"/>
            </a:pPr>
            <a:r>
              <a:rPr lang="en-GB" b="1" dirty="0">
                <a:solidFill>
                  <a:srgbClr val="144173"/>
                </a:solidFill>
              </a:rPr>
              <a:t>Energy Indicators (coming soon): </a:t>
            </a:r>
          </a:p>
          <a:p>
            <a:pPr marL="914400" lvl="1" indent="-317500" algn="l" rtl="0">
              <a:spcBef>
                <a:spcPts val="1000"/>
              </a:spcBef>
              <a:spcAft>
                <a:spcPts val="0"/>
              </a:spcAft>
              <a:buClr>
                <a:srgbClr val="144173"/>
              </a:buClr>
              <a:buSzPts val="1400"/>
              <a:buChar char="○"/>
            </a:pPr>
            <a:r>
              <a:rPr lang="en-GB" dirty="0">
                <a:solidFill>
                  <a:srgbClr val="144173"/>
                </a:solidFill>
              </a:rPr>
              <a:t>Wind capacity factor</a:t>
            </a:r>
          </a:p>
          <a:p>
            <a:pPr marL="914400" lvl="1" indent="-317500" algn="l" rtl="0">
              <a:spcBef>
                <a:spcPts val="0"/>
              </a:spcBef>
              <a:spcAft>
                <a:spcPts val="0"/>
              </a:spcAft>
              <a:buClr>
                <a:srgbClr val="144173"/>
              </a:buClr>
              <a:buSzPts val="1400"/>
              <a:buChar char="○"/>
            </a:pPr>
            <a:r>
              <a:rPr lang="en-GB" dirty="0">
                <a:solidFill>
                  <a:srgbClr val="144173"/>
                </a:solidFill>
              </a:rPr>
              <a:t>Solar capacity factor</a:t>
            </a:r>
          </a:p>
          <a:p>
            <a:pPr marL="914400" lvl="1" indent="-317500" algn="l" rtl="0">
              <a:spcBef>
                <a:spcPts val="0"/>
              </a:spcBef>
              <a:spcAft>
                <a:spcPts val="0"/>
              </a:spcAft>
              <a:buClr>
                <a:srgbClr val="144173"/>
              </a:buClr>
              <a:buSzPts val="1400"/>
              <a:buChar char="○"/>
            </a:pPr>
            <a:r>
              <a:rPr lang="en-GB" dirty="0">
                <a:solidFill>
                  <a:srgbClr val="144173"/>
                </a:solidFill>
              </a:rPr>
              <a:t>Electricity demand at country level</a:t>
            </a:r>
          </a:p>
          <a:p>
            <a:pPr marL="914400" lvl="1" indent="-317500" algn="l" rtl="0">
              <a:spcBef>
                <a:spcPts val="0"/>
              </a:spcBef>
              <a:spcAft>
                <a:spcPts val="0"/>
              </a:spcAft>
              <a:buClr>
                <a:srgbClr val="144173"/>
              </a:buClr>
              <a:buSzPts val="1400"/>
              <a:buChar char="○"/>
            </a:pPr>
            <a:r>
              <a:rPr lang="en-GB" dirty="0">
                <a:solidFill>
                  <a:srgbClr val="144173"/>
                </a:solidFill>
              </a:rPr>
              <a:t>Hydro power (inflow/ annual snow max anomaly)</a:t>
            </a:r>
          </a:p>
          <a:p>
            <a:pPr marL="914400" lvl="1" indent="-317500" algn="l" rtl="0">
              <a:spcBef>
                <a:spcPts val="0"/>
              </a:spcBef>
              <a:spcAft>
                <a:spcPts val="0"/>
              </a:spcAft>
              <a:buClr>
                <a:srgbClr val="144173"/>
              </a:buClr>
              <a:buSzPts val="1400"/>
              <a:buChar char="○"/>
            </a:pPr>
            <a:endParaRPr lang="en-GB" dirty="0">
              <a:solidFill>
                <a:srgbClr val="144173"/>
              </a:solidFill>
            </a:endParaRPr>
          </a:p>
          <a:p>
            <a:pPr marL="914400" lvl="1" indent="-317500" algn="l" rtl="0">
              <a:spcBef>
                <a:spcPts val="0"/>
              </a:spcBef>
              <a:spcAft>
                <a:spcPts val="0"/>
              </a:spcAft>
              <a:buClr>
                <a:srgbClr val="144173"/>
              </a:buClr>
              <a:buSzPts val="1400"/>
              <a:buChar char="○"/>
            </a:pPr>
            <a:endParaRPr lang="en-GB" dirty="0">
              <a:solidFill>
                <a:srgbClr val="144173"/>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aseline="0" noProof="0" dirty="0"/>
              <a:t>and they have been highly involved in the creation of the tool and in finding the  best ways of presenting the information. Additional stakeholder, including REE, also contributed in this process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baseline="0" noProof="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The DST is co-developed together with</a:t>
            </a:r>
            <a:r>
              <a:rPr lang="en-GB" baseline="0" dirty="0"/>
              <a:t> industrial partners and other stakeholders. EDPR, EDF and EnBW are energy companies that take part in the project as partners and they have been highly involved in the creation of the tool and in finding the best way to visualise the information. Additional stakeholders external to the project have also contributed in this process</a:t>
            </a:r>
            <a:endParaRPr lang="en-GB" dirty="0"/>
          </a:p>
          <a:p>
            <a:pPr marL="914400" lvl="1" indent="-317500" algn="l" rtl="0">
              <a:spcBef>
                <a:spcPts val="0"/>
              </a:spcBef>
              <a:spcAft>
                <a:spcPts val="0"/>
              </a:spcAft>
              <a:buClr>
                <a:srgbClr val="144173"/>
              </a:buClr>
              <a:buSzPts val="1400"/>
              <a:buChar char="○"/>
            </a:pPr>
            <a:endParaRPr lang="en-GB" dirty="0">
              <a:solidFill>
                <a:srgbClr val="144173"/>
              </a:solidFill>
            </a:endParaRPr>
          </a:p>
          <a:p>
            <a:endParaRPr lang="en-GB" dirty="0"/>
          </a:p>
        </p:txBody>
      </p:sp>
    </p:spTree>
    <p:extLst>
      <p:ext uri="{BB962C8B-B14F-4D97-AF65-F5344CB8AC3E}">
        <p14:creationId xmlns:p14="http://schemas.microsoft.com/office/powerpoint/2010/main" val="32370504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3352973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95994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7321485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6868330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345707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62deb79bd8_3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62deb79bd8_3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3617139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1528555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62deb79bd8_9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62deb79bd8_9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9795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158750" indent="0">
              <a:buFontTx/>
              <a:buNone/>
            </a:pPr>
            <a:r>
              <a:rPr lang="es-ES" dirty="0"/>
              <a:t>As </a:t>
            </a:r>
            <a:r>
              <a:rPr lang="es-ES" dirty="0" err="1"/>
              <a:t>most</a:t>
            </a:r>
            <a:r>
              <a:rPr lang="es-ES" dirty="0"/>
              <a:t> of </a:t>
            </a:r>
            <a:r>
              <a:rPr lang="es-ES" dirty="0" err="1"/>
              <a:t>us</a:t>
            </a:r>
            <a:r>
              <a:rPr lang="es-ES" dirty="0"/>
              <a:t> </a:t>
            </a:r>
            <a:r>
              <a:rPr lang="es-ES" dirty="0" err="1"/>
              <a:t>know</a:t>
            </a:r>
            <a:r>
              <a:rPr lang="es-ES" dirty="0"/>
              <a:t>, </a:t>
            </a:r>
            <a:r>
              <a:rPr lang="es-ES" dirty="0" err="1"/>
              <a:t>the</a:t>
            </a:r>
            <a:r>
              <a:rPr lang="es-ES" dirty="0"/>
              <a:t> EU </a:t>
            </a:r>
            <a:r>
              <a:rPr lang="es-ES" dirty="0" err="1"/>
              <a:t>is</a:t>
            </a:r>
            <a:r>
              <a:rPr lang="es-ES" dirty="0"/>
              <a:t> </a:t>
            </a:r>
            <a:r>
              <a:rPr lang="es-ES" dirty="0" err="1"/>
              <a:t>attempting</a:t>
            </a:r>
            <a:r>
              <a:rPr lang="es-ES" dirty="0"/>
              <a:t> to </a:t>
            </a:r>
            <a:r>
              <a:rPr lang="es-ES" dirty="0" err="1"/>
              <a:t>increase</a:t>
            </a:r>
            <a:r>
              <a:rPr lang="es-ES" dirty="0"/>
              <a:t> </a:t>
            </a:r>
            <a:r>
              <a:rPr lang="es-ES" dirty="0" err="1"/>
              <a:t>its</a:t>
            </a:r>
            <a:r>
              <a:rPr lang="es-ES" dirty="0"/>
              <a:t> share of </a:t>
            </a:r>
            <a:r>
              <a:rPr lang="es-ES" dirty="0" err="1"/>
              <a:t>renewable</a:t>
            </a:r>
            <a:r>
              <a:rPr lang="es-ES" dirty="0"/>
              <a:t> </a:t>
            </a:r>
            <a:r>
              <a:rPr lang="es-ES" dirty="0" err="1"/>
              <a:t>energy</a:t>
            </a:r>
            <a:r>
              <a:rPr lang="es-ES" dirty="0"/>
              <a:t> in </a:t>
            </a:r>
            <a:r>
              <a:rPr lang="es-ES" dirty="0" err="1"/>
              <a:t>the</a:t>
            </a:r>
            <a:r>
              <a:rPr lang="es-ES" dirty="0"/>
              <a:t> </a:t>
            </a:r>
            <a:r>
              <a:rPr lang="es-ES" dirty="0" err="1"/>
              <a:t>energy</a:t>
            </a:r>
            <a:r>
              <a:rPr lang="es-ES" dirty="0"/>
              <a:t> mix, so </a:t>
            </a:r>
            <a:r>
              <a:rPr lang="es-ES" dirty="0" err="1"/>
              <a:t>that</a:t>
            </a:r>
            <a:r>
              <a:rPr lang="es-ES" dirty="0"/>
              <a:t> </a:t>
            </a:r>
            <a:r>
              <a:rPr lang="es-ES" dirty="0" err="1"/>
              <a:t>we</a:t>
            </a:r>
            <a:r>
              <a:rPr lang="es-ES" dirty="0"/>
              <a:t> can reduce </a:t>
            </a:r>
            <a:r>
              <a:rPr lang="es-ES" dirty="0" err="1"/>
              <a:t>greenhouse</a:t>
            </a:r>
            <a:r>
              <a:rPr lang="es-ES" dirty="0"/>
              <a:t> gas </a:t>
            </a:r>
            <a:r>
              <a:rPr lang="es-ES" dirty="0" err="1"/>
              <a:t>emissions</a:t>
            </a:r>
            <a:r>
              <a:rPr lang="es-ES" dirty="0"/>
              <a:t> and </a:t>
            </a:r>
            <a:r>
              <a:rPr lang="es-ES" dirty="0" err="1"/>
              <a:t>minimize</a:t>
            </a:r>
            <a:r>
              <a:rPr lang="es-ES" dirty="0"/>
              <a:t> </a:t>
            </a:r>
            <a:r>
              <a:rPr lang="es-ES" dirty="0" err="1"/>
              <a:t>minimize</a:t>
            </a:r>
            <a:r>
              <a:rPr lang="es-ES" dirty="0"/>
              <a:t> </a:t>
            </a:r>
            <a:r>
              <a:rPr lang="es-ES" dirty="0" err="1"/>
              <a:t>the</a:t>
            </a:r>
            <a:r>
              <a:rPr lang="es-ES" dirty="0"/>
              <a:t> </a:t>
            </a:r>
            <a:r>
              <a:rPr lang="es-ES" dirty="0" err="1"/>
              <a:t>consequences</a:t>
            </a:r>
            <a:r>
              <a:rPr lang="es-ES" dirty="0"/>
              <a:t> of a </a:t>
            </a:r>
            <a:r>
              <a:rPr lang="es-ES" dirty="0" err="1"/>
              <a:t>warming</a:t>
            </a:r>
            <a:r>
              <a:rPr lang="es-ES" dirty="0"/>
              <a:t> </a:t>
            </a:r>
            <a:r>
              <a:rPr lang="es-ES" dirty="0" err="1"/>
              <a:t>planet</a:t>
            </a:r>
            <a:r>
              <a:rPr lang="es-ES" dirty="0"/>
              <a:t>. </a:t>
            </a:r>
          </a:p>
          <a:p>
            <a:pPr marL="158750" indent="0">
              <a:buFontTx/>
              <a:buNone/>
            </a:pPr>
            <a:endParaRPr lang="es-ES" baseline="0" dirty="0"/>
          </a:p>
          <a:p>
            <a:endParaRPr lang="en-GB" dirty="0"/>
          </a:p>
        </p:txBody>
      </p:sp>
      <p:sp>
        <p:nvSpPr>
          <p:cNvPr id="4" name="Marcador de número de diapositiva 3"/>
          <p:cNvSpPr>
            <a:spLocks noGrp="1"/>
          </p:cNvSpPr>
          <p:nvPr>
            <p:ph type="sldNum" sz="quarter" idx="10"/>
          </p:nvPr>
        </p:nvSpPr>
        <p:spPr/>
        <p:txBody>
          <a:bodyPr/>
          <a:lstStyle/>
          <a:p>
            <a:fld id="{B7D24078-6EF0-4FBE-A189-5C9D521ECA0B}" type="slidenum">
              <a:rPr lang="en-GB" smtClean="0"/>
              <a:t>3</a:t>
            </a:fld>
            <a:endParaRPr lang="en-GB"/>
          </a:p>
        </p:txBody>
      </p:sp>
    </p:spTree>
    <p:extLst>
      <p:ext uri="{BB962C8B-B14F-4D97-AF65-F5344CB8AC3E}">
        <p14:creationId xmlns:p14="http://schemas.microsoft.com/office/powerpoint/2010/main" val="2989035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a:t>However, increasing our share of renewable energy faces two major challenges: 1. renewable energy is dependent on an increasingly variable climate that makes it difficult to manage supply and demand. 2. Current energy systems are not fully prepared for this variability, bringing some mistrust to the renewable energies as a power source. </a:t>
            </a:r>
          </a:p>
        </p:txBody>
      </p:sp>
    </p:spTree>
    <p:extLst>
      <p:ext uri="{BB962C8B-B14F-4D97-AF65-F5344CB8AC3E}">
        <p14:creationId xmlns:p14="http://schemas.microsoft.com/office/powerpoint/2010/main" val="2816665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62deb79bd8_3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62deb79bd8_3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46337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So S2S4E is attempting to fill this gap by developing a tool specifically designed for the energy sector, by tailoring climate science to a meaningful service that helps helps RE stakeholders better prepare and plan for climate variability</a:t>
            </a:r>
            <a:r>
              <a:rPr lang="en-GB" noProof="0"/>
              <a:t>. </a:t>
            </a:r>
            <a:endParaRPr lang="en-GB" noProof="0" dirty="0"/>
          </a:p>
        </p:txBody>
      </p:sp>
      <p:sp>
        <p:nvSpPr>
          <p:cNvPr id="4" name="Marcador de número de diapositiva 3"/>
          <p:cNvSpPr>
            <a:spLocks noGrp="1"/>
          </p:cNvSpPr>
          <p:nvPr>
            <p:ph type="sldNum" sz="quarter" idx="10"/>
          </p:nvPr>
        </p:nvSpPr>
        <p:spPr/>
        <p:txBody>
          <a:bodyPr/>
          <a:lstStyle/>
          <a:p>
            <a:fld id="{80C187AC-FE14-432B-B657-8CCEE4CDB902}" type="slidenum">
              <a:rPr lang="fr-FR" smtClean="0"/>
              <a:t>6</a:t>
            </a:fld>
            <a:endParaRPr lang="fr-FR" dirty="0"/>
          </a:p>
        </p:txBody>
      </p:sp>
    </p:spTree>
    <p:extLst>
      <p:ext uri="{BB962C8B-B14F-4D97-AF65-F5344CB8AC3E}">
        <p14:creationId xmlns:p14="http://schemas.microsoft.com/office/powerpoint/2010/main" val="4243946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noProof="0" dirty="0"/>
              <a:t>So, what better way to create a usable tool for RE users, than develop the tool with RE users themselves? And that’s what we have been doing throughout the process of S2S4E. The main users we have been working with is EDPR, EDF, and ENBW, who are directly part of the S2S4E consortium. </a:t>
            </a:r>
          </a:p>
        </p:txBody>
      </p:sp>
    </p:spTree>
    <p:extLst>
      <p:ext uri="{BB962C8B-B14F-4D97-AF65-F5344CB8AC3E}">
        <p14:creationId xmlns:p14="http://schemas.microsoft.com/office/powerpoint/2010/main" val="167502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62deb79bd8_3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62deb79bd8_3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32835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noProof="0" dirty="0"/>
              <a:t>With the insight and co-development with these users, we have defined: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noProof="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noProof="0" dirty="0"/>
              <a:t>Climate predictions are most useful for the upcoming 4 weeks and 3 months, part of the “sub-seasonal” and “seasonal” timescale.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noProof="0" dirty="0"/>
              <a:t>That the climate variables studied would be oriented towards wind power, solar power, hydropower, and energy demand.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noProof="0" dirty="0"/>
              <a:t>Altogether, this makes S2S4E ultimately an innovative projects as </a:t>
            </a:r>
            <a:r>
              <a:rPr lang="en-GB" sz="1100" baseline="0" noProof="0" dirty="0"/>
              <a:t>it integrates for the </a:t>
            </a:r>
            <a:r>
              <a:rPr lang="en-GB" sz="1100" dirty="0"/>
              <a:t>for the</a:t>
            </a:r>
            <a:r>
              <a:rPr lang="en-GB" sz="1100" dirty="0">
                <a:solidFill>
                  <a:srgbClr val="0E4878"/>
                </a:solidFill>
              </a:rPr>
              <a:t> first time</a:t>
            </a:r>
            <a:r>
              <a:rPr lang="en-GB" sz="1100" dirty="0"/>
              <a:t> </a:t>
            </a:r>
            <a:r>
              <a:rPr lang="en-GB" sz="1100" dirty="0">
                <a:solidFill>
                  <a:srgbClr val="0E4878"/>
                </a:solidFill>
              </a:rPr>
              <a:t>sub-seasonal to seasonal (S2S) climate predictions with RE production and electricity demand.</a:t>
            </a:r>
            <a:endParaRPr lang="en-GB" sz="110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aseline="0" noProof="0" dirty="0"/>
          </a:p>
        </p:txBody>
      </p:sp>
      <p:sp>
        <p:nvSpPr>
          <p:cNvPr id="4" name="Marcador de número de diapositiva 3"/>
          <p:cNvSpPr>
            <a:spLocks noGrp="1"/>
          </p:cNvSpPr>
          <p:nvPr>
            <p:ph type="sldNum" sz="quarter" idx="10"/>
          </p:nvPr>
        </p:nvSpPr>
        <p:spPr/>
        <p:txBody>
          <a:bodyPr/>
          <a:lstStyle/>
          <a:p>
            <a:fld id="{B7D24078-6EF0-4FBE-A189-5C9D521ECA0B}" type="slidenum">
              <a:rPr lang="en-GB" smtClean="0"/>
              <a:t>9</a:t>
            </a:fld>
            <a:endParaRPr lang="en-GB"/>
          </a:p>
        </p:txBody>
      </p:sp>
    </p:spTree>
    <p:extLst>
      <p:ext uri="{BB962C8B-B14F-4D97-AF65-F5344CB8AC3E}">
        <p14:creationId xmlns:p14="http://schemas.microsoft.com/office/powerpoint/2010/main" val="552049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1_Diapositive de titre">
  <p:cSld name="1_Diapositive de titre">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p:nvPr/>
        </p:nvSpPr>
        <p:spPr>
          <a:xfrm>
            <a:off x="1265549" y="4452576"/>
            <a:ext cx="7218574" cy="64633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900"/>
              <a:buFont typeface="Arial"/>
              <a:buNone/>
            </a:pPr>
            <a:r>
              <a:rPr lang="en-GB" sz="900" b="0" i="1" u="none" strike="noStrike" cap="none">
                <a:solidFill>
                  <a:schemeClr val="dk1"/>
                </a:solidFill>
                <a:latin typeface="Arial"/>
                <a:ea typeface="Arial"/>
                <a:cs typeface="Arial"/>
                <a:sym typeface="Arial"/>
              </a:rPr>
              <a:t>This project has received funding from the Horizon 2020 programme under grant agreement n°776787. </a:t>
            </a:r>
            <a:endParaRPr sz="1100"/>
          </a:p>
          <a:p>
            <a:pPr marL="0" marR="0" lvl="0" indent="0" algn="l" rtl="0">
              <a:lnSpc>
                <a:spcPct val="100000"/>
              </a:lnSpc>
              <a:spcBef>
                <a:spcPts val="0"/>
              </a:spcBef>
              <a:spcAft>
                <a:spcPts val="0"/>
              </a:spcAft>
              <a:buClr>
                <a:schemeClr val="dk1"/>
              </a:buClr>
              <a:buSzPts val="900"/>
              <a:buFont typeface="Arial"/>
              <a:buNone/>
            </a:pPr>
            <a:r>
              <a:rPr lang="en-GB" sz="900" b="0" i="1" u="none" strike="noStrike" cap="none">
                <a:solidFill>
                  <a:schemeClr val="dk1"/>
                </a:solidFill>
                <a:latin typeface="Arial"/>
                <a:ea typeface="Arial"/>
                <a:cs typeface="Arial"/>
                <a:sym typeface="Arial"/>
              </a:rPr>
              <a:t>The content of this presentation reflects only the author’s view. The European Commission is not responsible for any use that may be made of the information it contains.</a:t>
            </a:r>
            <a:endParaRPr sz="900" b="0" i="1"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100" b="0" i="1" u="none" strike="noStrike" cap="none">
              <a:solidFill>
                <a:schemeClr val="dk1"/>
              </a:solidFill>
              <a:latin typeface="Arial"/>
              <a:ea typeface="Arial"/>
              <a:cs typeface="Arial"/>
              <a:sym typeface="Arial"/>
            </a:endParaRPr>
          </a:p>
        </p:txBody>
      </p:sp>
      <p:sp>
        <p:nvSpPr>
          <p:cNvPr id="52" name="Google Shape;52;p13"/>
          <p:cNvSpPr txBox="1">
            <a:spLocks noGrp="1"/>
          </p:cNvSpPr>
          <p:nvPr>
            <p:ph type="title"/>
          </p:nvPr>
        </p:nvSpPr>
        <p:spPr>
          <a:xfrm>
            <a:off x="615099" y="2729062"/>
            <a:ext cx="7869025" cy="649955"/>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rgbClr val="0E4878"/>
              </a:buClr>
              <a:buSzPts val="3300"/>
              <a:buFont typeface="Quattrocento Sans"/>
              <a:buNone/>
              <a:defRPr sz="3300" b="1" i="0" u="none" strike="noStrike" cap="none">
                <a:solidFill>
                  <a:srgbClr val="0E4878"/>
                </a:solidFill>
                <a:latin typeface="Quattrocento Sans"/>
                <a:ea typeface="Quattrocento Sans"/>
                <a:cs typeface="Quattrocento Sans"/>
                <a:sym typeface="Quattrocento Sans"/>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3" name="Google Shape;53;p13"/>
          <p:cNvSpPr txBox="1">
            <a:spLocks noGrp="1"/>
          </p:cNvSpPr>
          <p:nvPr>
            <p:ph type="body" idx="1"/>
          </p:nvPr>
        </p:nvSpPr>
        <p:spPr>
          <a:xfrm>
            <a:off x="615099" y="3450633"/>
            <a:ext cx="7869025" cy="513623"/>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0E4878"/>
              </a:buClr>
              <a:buSzPts val="2400"/>
              <a:buFont typeface="Arial"/>
              <a:buNone/>
              <a:defRPr sz="2400" b="1" i="0" u="none" strike="noStrike" cap="none">
                <a:solidFill>
                  <a:srgbClr val="0E4878"/>
                </a:solidFill>
                <a:latin typeface="Quattrocento Sans"/>
                <a:ea typeface="Quattrocento Sans"/>
                <a:cs typeface="Quattrocento Sans"/>
                <a:sym typeface="Quattrocento Sans"/>
              </a:defRPr>
            </a:lvl1pPr>
            <a:lvl2pPr marL="914400" marR="0" lvl="1"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16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1600"/>
              </a:spcBef>
              <a:spcAft>
                <a:spcPts val="160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body" idx="2"/>
          </p:nvPr>
        </p:nvSpPr>
        <p:spPr>
          <a:xfrm>
            <a:off x="615099" y="4008933"/>
            <a:ext cx="7869025" cy="325041"/>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16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1600"/>
              </a:spcBef>
              <a:spcAft>
                <a:spcPts val="160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5" name="Google Shape;55;p13"/>
          <p:cNvSpPr/>
          <p:nvPr/>
        </p:nvSpPr>
        <p:spPr>
          <a:xfrm>
            <a:off x="0" y="-13481"/>
            <a:ext cx="9144000" cy="1944278"/>
          </a:xfrm>
          <a:prstGeom prst="rect">
            <a:avLst/>
          </a:prstGeom>
          <a:solidFill>
            <a:srgbClr val="EDEDED"/>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56" name="Google Shape;56;p13"/>
          <p:cNvPicPr preferRelativeResize="0"/>
          <p:nvPr/>
        </p:nvPicPr>
        <p:blipFill rotWithShape="1">
          <a:blip r:embed="rId2">
            <a:alphaModFix/>
          </a:blip>
          <a:srcRect/>
          <a:stretch/>
        </p:blipFill>
        <p:spPr>
          <a:xfrm>
            <a:off x="612836" y="4524868"/>
            <a:ext cx="574943" cy="383199"/>
          </a:xfrm>
          <a:prstGeom prst="rect">
            <a:avLst/>
          </a:prstGeom>
          <a:noFill/>
          <a:ln>
            <a:noFill/>
          </a:ln>
        </p:spPr>
      </p:pic>
      <p:pic>
        <p:nvPicPr>
          <p:cNvPr id="57" name="Google Shape;57;p13"/>
          <p:cNvPicPr preferRelativeResize="0"/>
          <p:nvPr/>
        </p:nvPicPr>
        <p:blipFill rotWithShape="1">
          <a:blip r:embed="rId3">
            <a:alphaModFix/>
          </a:blip>
          <a:srcRect/>
          <a:stretch/>
        </p:blipFill>
        <p:spPr>
          <a:xfrm>
            <a:off x="2837476" y="183706"/>
            <a:ext cx="3424269" cy="1228359"/>
          </a:xfrm>
          <a:prstGeom prst="rect">
            <a:avLst/>
          </a:prstGeom>
          <a:noFill/>
          <a:ln>
            <a:noFill/>
          </a:ln>
        </p:spPr>
      </p:pic>
      <p:pic>
        <p:nvPicPr>
          <p:cNvPr id="58" name="Google Shape;58;p13"/>
          <p:cNvPicPr preferRelativeResize="0"/>
          <p:nvPr/>
        </p:nvPicPr>
        <p:blipFill rotWithShape="1">
          <a:blip r:embed="rId4">
            <a:alphaModFix/>
          </a:blip>
          <a:srcRect/>
          <a:stretch/>
        </p:blipFill>
        <p:spPr>
          <a:xfrm>
            <a:off x="0" y="0"/>
            <a:ext cx="9144000" cy="2664306"/>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sposition personnalisée">
  <p:cSld name="Disposition personnalisée">
    <p:spTree>
      <p:nvGrpSpPr>
        <p:cNvPr id="1" name="Shape 68"/>
        <p:cNvGrpSpPr/>
        <p:nvPr/>
      </p:nvGrpSpPr>
      <p:grpSpPr>
        <a:xfrm>
          <a:off x="0" y="0"/>
          <a:ext cx="0" cy="0"/>
          <a:chOff x="0" y="0"/>
          <a:chExt cx="0" cy="0"/>
        </a:xfrm>
      </p:grpSpPr>
      <p:sp>
        <p:nvSpPr>
          <p:cNvPr id="69" name="Google Shape;69;p16"/>
          <p:cNvSpPr/>
          <p:nvPr/>
        </p:nvSpPr>
        <p:spPr>
          <a:xfrm>
            <a:off x="2383817" y="3495064"/>
            <a:ext cx="4392891" cy="752375"/>
          </a:xfrm>
          <a:prstGeom prst="rect">
            <a:avLst/>
          </a:prstGeom>
          <a:solidFill>
            <a:srgbClr val="F9C327"/>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70" name="Google Shape;70;p16"/>
          <p:cNvSpPr/>
          <p:nvPr/>
        </p:nvSpPr>
        <p:spPr>
          <a:xfrm>
            <a:off x="0" y="0"/>
            <a:ext cx="9144000" cy="3655243"/>
          </a:xfrm>
          <a:prstGeom prst="rect">
            <a:avLst/>
          </a:prstGeom>
          <a:solidFill>
            <a:srgbClr val="F9C327"/>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71" name="Google Shape;71;p16"/>
          <p:cNvPicPr preferRelativeResize="0"/>
          <p:nvPr/>
        </p:nvPicPr>
        <p:blipFill rotWithShape="1">
          <a:blip r:embed="rId2">
            <a:alphaModFix/>
          </a:blip>
          <a:srcRect/>
          <a:stretch/>
        </p:blipFill>
        <p:spPr>
          <a:xfrm>
            <a:off x="0" y="2075227"/>
            <a:ext cx="9160524" cy="2753963"/>
          </a:xfrm>
          <a:prstGeom prst="rect">
            <a:avLst/>
          </a:prstGeom>
          <a:noFill/>
          <a:ln>
            <a:noFill/>
          </a:ln>
        </p:spPr>
      </p:pic>
      <p:sp>
        <p:nvSpPr>
          <p:cNvPr id="72" name="Google Shape;72;p16"/>
          <p:cNvSpPr txBox="1">
            <a:spLocks noGrp="1"/>
          </p:cNvSpPr>
          <p:nvPr>
            <p:ph type="title"/>
          </p:nvPr>
        </p:nvSpPr>
        <p:spPr>
          <a:xfrm>
            <a:off x="628650" y="273845"/>
            <a:ext cx="7886700" cy="616989"/>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lt1"/>
              </a:buClr>
              <a:buSzPts val="3300"/>
              <a:buFont typeface="Quattrocento Sans"/>
              <a:buNone/>
              <a:defRPr sz="3300" b="1" i="0" u="none" strike="noStrike" cap="none">
                <a:solidFill>
                  <a:schemeClr val="lt1"/>
                </a:solidFill>
                <a:latin typeface="Quattrocento Sans"/>
                <a:ea typeface="Quattrocento Sans"/>
                <a:cs typeface="Quattrocento Sans"/>
                <a:sym typeface="Quattrocento Sans"/>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73" name="Google Shape;73;p16"/>
          <p:cNvSpPr txBox="1">
            <a:spLocks noGrp="1"/>
          </p:cNvSpPr>
          <p:nvPr>
            <p:ph type="body" idx="1"/>
          </p:nvPr>
        </p:nvSpPr>
        <p:spPr>
          <a:xfrm>
            <a:off x="628650" y="1046560"/>
            <a:ext cx="7886700" cy="565423"/>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F9C327"/>
              </a:buClr>
              <a:buSzPts val="2400"/>
              <a:buFont typeface="Arial"/>
              <a:buNone/>
              <a:defRPr sz="2400" b="0" i="0" u="none" strike="noStrike" cap="none">
                <a:solidFill>
                  <a:schemeClr val="lt1"/>
                </a:solidFill>
                <a:latin typeface="Quattrocento Sans"/>
                <a:ea typeface="Quattrocento Sans"/>
                <a:cs typeface="Quattrocento Sans"/>
                <a:sym typeface="Quattrocento Sans"/>
              </a:defRPr>
            </a:lvl1pPr>
            <a:lvl2pPr marL="914400" marR="0" lvl="1"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16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1600"/>
              </a:spcBef>
              <a:spcAft>
                <a:spcPts val="160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74" name="Google Shape;74;p16"/>
          <p:cNvPicPr preferRelativeResize="0"/>
          <p:nvPr/>
        </p:nvPicPr>
        <p:blipFill rotWithShape="1">
          <a:blip r:embed="rId3">
            <a:alphaModFix/>
          </a:blip>
          <a:srcRect/>
          <a:stretch/>
        </p:blipFill>
        <p:spPr>
          <a:xfrm>
            <a:off x="301906" y="4512248"/>
            <a:ext cx="1119185" cy="40147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Disposition personnalisée">
  <p:cSld name="1_Disposition personnalisée">
    <p:spTree>
      <p:nvGrpSpPr>
        <p:cNvPr id="1" name="Shape 75"/>
        <p:cNvGrpSpPr/>
        <p:nvPr/>
      </p:nvGrpSpPr>
      <p:grpSpPr>
        <a:xfrm>
          <a:off x="0" y="0"/>
          <a:ext cx="0" cy="0"/>
          <a:chOff x="0" y="0"/>
          <a:chExt cx="0" cy="0"/>
        </a:xfrm>
      </p:grpSpPr>
      <p:sp>
        <p:nvSpPr>
          <p:cNvPr id="76" name="Google Shape;76;p17"/>
          <p:cNvSpPr/>
          <p:nvPr/>
        </p:nvSpPr>
        <p:spPr>
          <a:xfrm>
            <a:off x="2383817" y="3495064"/>
            <a:ext cx="4392891" cy="752375"/>
          </a:xfrm>
          <a:prstGeom prst="rect">
            <a:avLst/>
          </a:prstGeom>
          <a:solidFill>
            <a:srgbClr val="0E487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77" name="Google Shape;77;p17"/>
          <p:cNvSpPr/>
          <p:nvPr/>
        </p:nvSpPr>
        <p:spPr>
          <a:xfrm>
            <a:off x="0" y="0"/>
            <a:ext cx="9144000" cy="3655243"/>
          </a:xfrm>
          <a:prstGeom prst="rect">
            <a:avLst/>
          </a:prstGeom>
          <a:solidFill>
            <a:srgbClr val="0E487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78" name="Google Shape;78;p17"/>
          <p:cNvPicPr preferRelativeResize="0"/>
          <p:nvPr/>
        </p:nvPicPr>
        <p:blipFill rotWithShape="1">
          <a:blip r:embed="rId2">
            <a:alphaModFix/>
          </a:blip>
          <a:srcRect/>
          <a:stretch/>
        </p:blipFill>
        <p:spPr>
          <a:xfrm>
            <a:off x="-16524" y="1972558"/>
            <a:ext cx="9160524" cy="2753963"/>
          </a:xfrm>
          <a:prstGeom prst="rect">
            <a:avLst/>
          </a:prstGeom>
          <a:noFill/>
          <a:ln>
            <a:noFill/>
          </a:ln>
        </p:spPr>
      </p:pic>
      <p:sp>
        <p:nvSpPr>
          <p:cNvPr id="79" name="Google Shape;79;p17"/>
          <p:cNvSpPr txBox="1">
            <a:spLocks noGrp="1"/>
          </p:cNvSpPr>
          <p:nvPr>
            <p:ph type="title"/>
          </p:nvPr>
        </p:nvSpPr>
        <p:spPr>
          <a:xfrm>
            <a:off x="628650" y="273845"/>
            <a:ext cx="7886700" cy="616989"/>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lt1"/>
              </a:buClr>
              <a:buSzPts val="3300"/>
              <a:buFont typeface="Quattrocento Sans"/>
              <a:buNone/>
              <a:defRPr sz="3300" b="1" i="0" u="none" strike="noStrike" cap="none">
                <a:solidFill>
                  <a:schemeClr val="lt1"/>
                </a:solidFill>
                <a:latin typeface="Quattrocento Sans"/>
                <a:ea typeface="Quattrocento Sans"/>
                <a:cs typeface="Quattrocento Sans"/>
                <a:sym typeface="Quattrocento Sans"/>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80" name="Google Shape;80;p17"/>
          <p:cNvSpPr txBox="1">
            <a:spLocks noGrp="1"/>
          </p:cNvSpPr>
          <p:nvPr>
            <p:ph type="body" idx="1"/>
          </p:nvPr>
        </p:nvSpPr>
        <p:spPr>
          <a:xfrm>
            <a:off x="628650" y="1046560"/>
            <a:ext cx="7886700" cy="565423"/>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F9C327"/>
              </a:buClr>
              <a:buSzPts val="2400"/>
              <a:buFont typeface="Arial"/>
              <a:buNone/>
              <a:defRPr sz="2400" b="0" i="0" u="none" strike="noStrike" cap="none">
                <a:solidFill>
                  <a:schemeClr val="lt1"/>
                </a:solidFill>
                <a:latin typeface="Quattrocento Sans"/>
                <a:ea typeface="Quattrocento Sans"/>
                <a:cs typeface="Quattrocento Sans"/>
                <a:sym typeface="Quattrocento Sans"/>
              </a:defRPr>
            </a:lvl1pPr>
            <a:lvl2pPr marL="914400" marR="0" lvl="1"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16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1600"/>
              </a:spcBef>
              <a:spcAft>
                <a:spcPts val="160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81" name="Google Shape;81;p17"/>
          <p:cNvPicPr preferRelativeResize="0"/>
          <p:nvPr/>
        </p:nvPicPr>
        <p:blipFill rotWithShape="1">
          <a:blip r:embed="rId3">
            <a:alphaModFix/>
          </a:blip>
          <a:srcRect/>
          <a:stretch/>
        </p:blipFill>
        <p:spPr>
          <a:xfrm>
            <a:off x="301906" y="4512248"/>
            <a:ext cx="1119185" cy="40147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_Disposition personnalisée">
  <p:cSld name="3_Disposition personnalisée">
    <p:spTree>
      <p:nvGrpSpPr>
        <p:cNvPr id="1" name="Shape 89"/>
        <p:cNvGrpSpPr/>
        <p:nvPr/>
      </p:nvGrpSpPr>
      <p:grpSpPr>
        <a:xfrm>
          <a:off x="0" y="0"/>
          <a:ext cx="0" cy="0"/>
          <a:chOff x="0" y="0"/>
          <a:chExt cx="0" cy="0"/>
        </a:xfrm>
      </p:grpSpPr>
      <p:sp>
        <p:nvSpPr>
          <p:cNvPr id="90" name="Google Shape;90;p19"/>
          <p:cNvSpPr/>
          <p:nvPr/>
        </p:nvSpPr>
        <p:spPr>
          <a:xfrm>
            <a:off x="2383817" y="3495064"/>
            <a:ext cx="4392891" cy="752375"/>
          </a:xfrm>
          <a:prstGeom prst="rect">
            <a:avLst/>
          </a:prstGeom>
          <a:solidFill>
            <a:srgbClr val="F2694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91" name="Google Shape;91;p19"/>
          <p:cNvSpPr/>
          <p:nvPr/>
        </p:nvSpPr>
        <p:spPr>
          <a:xfrm>
            <a:off x="0" y="0"/>
            <a:ext cx="9144000" cy="3655243"/>
          </a:xfrm>
          <a:prstGeom prst="rect">
            <a:avLst/>
          </a:prstGeom>
          <a:solidFill>
            <a:srgbClr val="F2694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92" name="Google Shape;92;p19"/>
          <p:cNvPicPr preferRelativeResize="0"/>
          <p:nvPr/>
        </p:nvPicPr>
        <p:blipFill rotWithShape="1">
          <a:blip r:embed="rId2">
            <a:alphaModFix/>
          </a:blip>
          <a:srcRect/>
          <a:stretch/>
        </p:blipFill>
        <p:spPr>
          <a:xfrm>
            <a:off x="0" y="1972558"/>
            <a:ext cx="9160524" cy="2753963"/>
          </a:xfrm>
          <a:prstGeom prst="rect">
            <a:avLst/>
          </a:prstGeom>
          <a:noFill/>
          <a:ln>
            <a:noFill/>
          </a:ln>
        </p:spPr>
      </p:pic>
      <p:sp>
        <p:nvSpPr>
          <p:cNvPr id="93" name="Google Shape;93;p19"/>
          <p:cNvSpPr txBox="1">
            <a:spLocks noGrp="1"/>
          </p:cNvSpPr>
          <p:nvPr>
            <p:ph type="title"/>
          </p:nvPr>
        </p:nvSpPr>
        <p:spPr>
          <a:xfrm>
            <a:off x="628650" y="273845"/>
            <a:ext cx="7886700" cy="616989"/>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lt1"/>
              </a:buClr>
              <a:buSzPts val="3300"/>
              <a:buFont typeface="Quattrocento Sans"/>
              <a:buNone/>
              <a:defRPr sz="3300" b="1" i="0" u="none" strike="noStrike" cap="none">
                <a:solidFill>
                  <a:schemeClr val="lt1"/>
                </a:solidFill>
                <a:latin typeface="Quattrocento Sans"/>
                <a:ea typeface="Quattrocento Sans"/>
                <a:cs typeface="Quattrocento Sans"/>
                <a:sym typeface="Quattrocento Sans"/>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94" name="Google Shape;94;p19"/>
          <p:cNvSpPr txBox="1">
            <a:spLocks noGrp="1"/>
          </p:cNvSpPr>
          <p:nvPr>
            <p:ph type="body" idx="1"/>
          </p:nvPr>
        </p:nvSpPr>
        <p:spPr>
          <a:xfrm>
            <a:off x="628650" y="1046560"/>
            <a:ext cx="7886700" cy="565423"/>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F9C327"/>
              </a:buClr>
              <a:buSzPts val="2400"/>
              <a:buFont typeface="Arial"/>
              <a:buNone/>
              <a:defRPr sz="2400" b="0" i="0" u="none" strike="noStrike" cap="none">
                <a:solidFill>
                  <a:schemeClr val="lt1"/>
                </a:solidFill>
                <a:latin typeface="Quattrocento Sans"/>
                <a:ea typeface="Quattrocento Sans"/>
                <a:cs typeface="Quattrocento Sans"/>
                <a:sym typeface="Quattrocento Sans"/>
              </a:defRPr>
            </a:lvl1pPr>
            <a:lvl2pPr marL="914400" marR="0" lvl="1"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16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1600"/>
              </a:spcBef>
              <a:spcAft>
                <a:spcPts val="160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95" name="Google Shape;95;p19"/>
          <p:cNvPicPr preferRelativeResize="0"/>
          <p:nvPr/>
        </p:nvPicPr>
        <p:blipFill rotWithShape="1">
          <a:blip r:embed="rId3">
            <a:alphaModFix/>
          </a:blip>
          <a:srcRect/>
          <a:stretch/>
        </p:blipFill>
        <p:spPr>
          <a:xfrm>
            <a:off x="301906" y="4512248"/>
            <a:ext cx="1119185" cy="40147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2_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62C3D8-28EE-494B-A594-C3CEEE15DF70}"/>
              </a:ext>
            </a:extLst>
          </p:cNvPr>
          <p:cNvSpPr>
            <a:spLocks noGrp="1"/>
          </p:cNvSpPr>
          <p:nvPr>
            <p:ph type="title" hasCustomPrompt="1"/>
          </p:nvPr>
        </p:nvSpPr>
        <p:spPr>
          <a:xfrm>
            <a:off x="628650" y="273845"/>
            <a:ext cx="7886700" cy="616989"/>
          </a:xfrm>
          <a:prstGeom prst="rect">
            <a:avLst/>
          </a:prstGeom>
        </p:spPr>
        <p:txBody>
          <a:bodyPr/>
          <a:lstStyle>
            <a:lvl1pPr>
              <a:defRPr b="1">
                <a:solidFill>
                  <a:srgbClr val="144173"/>
                </a:solidFill>
                <a:latin typeface="Segoe UI" panose="020B0502040204020203" pitchFamily="34" charset="0"/>
                <a:cs typeface="Segoe UI" panose="020B0502040204020203" pitchFamily="34" charset="0"/>
              </a:defRPr>
            </a:lvl1pPr>
          </a:lstStyle>
          <a:p>
            <a:r>
              <a:rPr lang="fr-FR" dirty="0"/>
              <a:t>Cliquez pour ajouter un titre</a:t>
            </a:r>
          </a:p>
        </p:txBody>
      </p:sp>
      <p:sp>
        <p:nvSpPr>
          <p:cNvPr id="4" name="Espace réservé du texte 3">
            <a:extLst>
              <a:ext uri="{FF2B5EF4-FFF2-40B4-BE49-F238E27FC236}">
                <a16:creationId xmlns:a16="http://schemas.microsoft.com/office/drawing/2014/main" id="{98909327-CDB7-4F69-9809-B5841D54DF05}"/>
              </a:ext>
            </a:extLst>
          </p:cNvPr>
          <p:cNvSpPr>
            <a:spLocks noGrp="1"/>
          </p:cNvSpPr>
          <p:nvPr>
            <p:ph type="body" sz="quarter" idx="10" hasCustomPrompt="1"/>
          </p:nvPr>
        </p:nvSpPr>
        <p:spPr>
          <a:xfrm>
            <a:off x="628650" y="1046560"/>
            <a:ext cx="7886700" cy="565424"/>
          </a:xfrm>
          <a:prstGeom prst="rect">
            <a:avLst/>
          </a:prstGeom>
        </p:spPr>
        <p:txBody>
          <a:bodyPr/>
          <a:lstStyle>
            <a:lvl1pPr marL="342900" indent="-342900">
              <a:buClr>
                <a:srgbClr val="F9C327"/>
              </a:buClr>
              <a:buFont typeface="Wingdings 3" panose="05040102010807070707" pitchFamily="18" charset="2"/>
              <a:buChar char="u"/>
              <a:defRPr sz="2400">
                <a:solidFill>
                  <a:srgbClr val="0E4878"/>
                </a:solidFill>
                <a:latin typeface="Segoe UI" panose="020B0502040204020203" pitchFamily="34" charset="0"/>
                <a:cs typeface="Segoe UI" panose="020B0502040204020203" pitchFamily="34" charset="0"/>
              </a:defRPr>
            </a:lvl1pPr>
          </a:lstStyle>
          <a:p>
            <a:pPr lvl="0"/>
            <a:r>
              <a:rPr lang="fr-FR" dirty="0"/>
              <a:t>Cliquez pour ajouter un sous-titre</a:t>
            </a:r>
          </a:p>
        </p:txBody>
      </p:sp>
      <p:pic>
        <p:nvPicPr>
          <p:cNvPr id="5" name="Image 11">
            <a:extLst>
              <a:ext uri="{FF2B5EF4-FFF2-40B4-BE49-F238E27FC236}">
                <a16:creationId xmlns:a16="http://schemas.microsoft.com/office/drawing/2014/main" id="{2A8A7301-3683-4E4C-9EE0-AFFE158546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78874" y="4602194"/>
            <a:ext cx="1006034" cy="360886"/>
          </a:xfrm>
          <a:prstGeom prst="rect">
            <a:avLst/>
          </a:prstGeom>
        </p:spPr>
      </p:pic>
    </p:spTree>
    <p:extLst>
      <p:ext uri="{BB962C8B-B14F-4D97-AF65-F5344CB8AC3E}">
        <p14:creationId xmlns:p14="http://schemas.microsoft.com/office/powerpoint/2010/main" val="22877359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3_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62C3D8-28EE-494B-A594-C3CEEE15DF70}"/>
              </a:ext>
            </a:extLst>
          </p:cNvPr>
          <p:cNvSpPr>
            <a:spLocks noGrp="1"/>
          </p:cNvSpPr>
          <p:nvPr>
            <p:ph type="title" hasCustomPrompt="1"/>
          </p:nvPr>
        </p:nvSpPr>
        <p:spPr>
          <a:xfrm>
            <a:off x="628650" y="273845"/>
            <a:ext cx="7886700" cy="616989"/>
          </a:xfrm>
          <a:prstGeom prst="rect">
            <a:avLst/>
          </a:prstGeom>
        </p:spPr>
        <p:txBody>
          <a:bodyPr/>
          <a:lstStyle>
            <a:lvl1pPr>
              <a:defRPr b="1">
                <a:solidFill>
                  <a:srgbClr val="144173"/>
                </a:solidFill>
                <a:latin typeface="Segoe UI" panose="020B0502040204020203" pitchFamily="34" charset="0"/>
                <a:cs typeface="Segoe UI" panose="020B0502040204020203" pitchFamily="34" charset="0"/>
              </a:defRPr>
            </a:lvl1pPr>
          </a:lstStyle>
          <a:p>
            <a:r>
              <a:rPr lang="fr-FR" dirty="0"/>
              <a:t>Cliquez pour ajouter un titre</a:t>
            </a:r>
          </a:p>
        </p:txBody>
      </p:sp>
      <p:sp>
        <p:nvSpPr>
          <p:cNvPr id="4" name="Espace réservé du texte 3">
            <a:extLst>
              <a:ext uri="{FF2B5EF4-FFF2-40B4-BE49-F238E27FC236}">
                <a16:creationId xmlns:a16="http://schemas.microsoft.com/office/drawing/2014/main" id="{98909327-CDB7-4F69-9809-B5841D54DF05}"/>
              </a:ext>
            </a:extLst>
          </p:cNvPr>
          <p:cNvSpPr>
            <a:spLocks noGrp="1"/>
          </p:cNvSpPr>
          <p:nvPr>
            <p:ph type="body" sz="quarter" idx="10" hasCustomPrompt="1"/>
          </p:nvPr>
        </p:nvSpPr>
        <p:spPr>
          <a:xfrm>
            <a:off x="628650" y="1046560"/>
            <a:ext cx="7886700" cy="565424"/>
          </a:xfrm>
          <a:prstGeom prst="rect">
            <a:avLst/>
          </a:prstGeom>
        </p:spPr>
        <p:txBody>
          <a:bodyPr/>
          <a:lstStyle>
            <a:lvl1pPr marL="342900" indent="-342900">
              <a:buClr>
                <a:srgbClr val="F9C327"/>
              </a:buClr>
              <a:buFont typeface="Wingdings 3" panose="05040102010807070707" pitchFamily="18" charset="2"/>
              <a:buChar char="u"/>
              <a:defRPr sz="2400">
                <a:solidFill>
                  <a:srgbClr val="0E4878"/>
                </a:solidFill>
                <a:latin typeface="Segoe UI" panose="020B0502040204020203" pitchFamily="34" charset="0"/>
                <a:cs typeface="Segoe UI" panose="020B0502040204020203" pitchFamily="34" charset="0"/>
              </a:defRPr>
            </a:lvl1pPr>
          </a:lstStyle>
          <a:p>
            <a:pPr lvl="0"/>
            <a:r>
              <a:rPr lang="fr-FR" dirty="0"/>
              <a:t>Cliquez pour ajouter un sous-titre</a:t>
            </a:r>
          </a:p>
        </p:txBody>
      </p:sp>
      <p:pic>
        <p:nvPicPr>
          <p:cNvPr id="5" name="Image 11">
            <a:extLst>
              <a:ext uri="{FF2B5EF4-FFF2-40B4-BE49-F238E27FC236}">
                <a16:creationId xmlns:a16="http://schemas.microsoft.com/office/drawing/2014/main" id="{2A8A7301-3683-4E4C-9EE0-AFFE158546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78874" y="4602194"/>
            <a:ext cx="1006034" cy="360886"/>
          </a:xfrm>
          <a:prstGeom prst="rect">
            <a:avLst/>
          </a:prstGeom>
        </p:spPr>
      </p:pic>
    </p:spTree>
    <p:extLst>
      <p:ext uri="{BB962C8B-B14F-4D97-AF65-F5344CB8AC3E}">
        <p14:creationId xmlns:p14="http://schemas.microsoft.com/office/powerpoint/2010/main" val="21230319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0_Titre de se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2436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re de section">
  <p:cSld name="1_Titre de section">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628650" y="273845"/>
            <a:ext cx="7756492" cy="616989"/>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rgbClr val="144173"/>
              </a:buClr>
              <a:buSzPts val="3300"/>
              <a:buFont typeface="Quattrocento Sans"/>
              <a:buNone/>
              <a:defRPr sz="3300" b="1" i="0" u="none" strike="noStrike" cap="none">
                <a:solidFill>
                  <a:srgbClr val="144173"/>
                </a:solidFill>
                <a:latin typeface="Quattrocento Sans"/>
                <a:ea typeface="Quattrocento Sans"/>
                <a:cs typeface="Quattrocento Sans"/>
                <a:sym typeface="Quattrocento Sans"/>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66" name="Google Shape;66;p15"/>
          <p:cNvSpPr txBox="1">
            <a:spLocks noGrp="1"/>
          </p:cNvSpPr>
          <p:nvPr>
            <p:ph type="body" idx="1"/>
          </p:nvPr>
        </p:nvSpPr>
        <p:spPr>
          <a:xfrm>
            <a:off x="628650" y="1046560"/>
            <a:ext cx="7756492" cy="565423"/>
          </a:xfrm>
          <a:prstGeom prst="rect">
            <a:avLst/>
          </a:prstGeom>
          <a:noFill/>
          <a:ln>
            <a:noFill/>
          </a:ln>
        </p:spPr>
        <p:txBody>
          <a:bodyPr spcFirstLastPara="1" wrap="square" lIns="68575" tIns="34275" rIns="68575" bIns="34275" anchor="t" anchorCtr="0">
            <a:noAutofit/>
          </a:bodyPr>
          <a:lstStyle>
            <a:lvl1pPr marL="457200" marR="0" lvl="0" indent="-381000" algn="l" rtl="0">
              <a:lnSpc>
                <a:spcPct val="90000"/>
              </a:lnSpc>
              <a:spcBef>
                <a:spcPts val="800"/>
              </a:spcBef>
              <a:spcAft>
                <a:spcPts val="0"/>
              </a:spcAft>
              <a:buClr>
                <a:srgbClr val="F9C327"/>
              </a:buClr>
              <a:buSzPts val="2400"/>
              <a:buFont typeface="Noto Sans Symbols"/>
              <a:buChar char="►"/>
              <a:defRPr sz="2400" b="0" i="0" u="none" strike="noStrike" cap="none">
                <a:solidFill>
                  <a:srgbClr val="0E4878"/>
                </a:solidFill>
                <a:latin typeface="Quattrocento Sans"/>
                <a:ea typeface="Quattrocento Sans"/>
                <a:cs typeface="Quattrocento Sans"/>
                <a:sym typeface="Quattrocento Sans"/>
              </a:defRPr>
            </a:lvl1pPr>
            <a:lvl2pPr marL="914400" marR="0" lvl="1"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16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1600"/>
              </a:spcBef>
              <a:spcAft>
                <a:spcPts val="160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67" name="Google Shape;67;p15"/>
          <p:cNvPicPr preferRelativeResize="0"/>
          <p:nvPr/>
        </p:nvPicPr>
        <p:blipFill rotWithShape="1">
          <a:blip r:embed="rId2">
            <a:alphaModFix/>
          </a:blip>
          <a:srcRect/>
          <a:stretch/>
        </p:blipFill>
        <p:spPr>
          <a:xfrm>
            <a:off x="7825550" y="4561739"/>
            <a:ext cx="1119185" cy="401475"/>
          </a:xfrm>
          <a:prstGeom prst="rect">
            <a:avLst/>
          </a:prstGeom>
          <a:noFill/>
          <a:ln>
            <a:noFill/>
          </a:ln>
        </p:spPr>
      </p:pic>
    </p:spTree>
    <p:extLst>
      <p:ext uri="{BB962C8B-B14F-4D97-AF65-F5344CB8AC3E}">
        <p14:creationId xmlns:p14="http://schemas.microsoft.com/office/powerpoint/2010/main" val="684869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9" r:id="rId11"/>
    <p:sldLayoutId id="2147483662" r:id="rId12"/>
    <p:sldLayoutId id="2147483663" r:id="rId13"/>
    <p:sldLayoutId id="2147483665" r:id="rId14"/>
    <p:sldLayoutId id="2147483677" r:id="rId15"/>
    <p:sldLayoutId id="2147483678" r:id="rId16"/>
    <p:sldLayoutId id="2147483693" r:id="rId17"/>
    <p:sldLayoutId id="2147483694"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hyperlink" Target="http://www.s2s4e.eu/"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hyperlink" Target="http://www.s2s4e.eu/"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hyperlink" Target="https://s2s4e.eu/climate-services/case-studies" TargetMode="External"/><Relationship Id="rId2" Type="http://schemas.openxmlformats.org/officeDocument/2006/relationships/hyperlink" Target="https://s2s4e.eu/climate-services/outlooks" TargetMode="Externa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8" Type="http://schemas.openxmlformats.org/officeDocument/2006/relationships/hyperlink" Target="https://www.linkedin.com/company/s2s4e" TargetMode="External"/><Relationship Id="rId13"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hyperlink" Target="mailto:s2s4e@bsc.es" TargetMode="External"/><Relationship Id="rId12" Type="http://schemas.openxmlformats.org/officeDocument/2006/relationships/hyperlink" Target="https://www.facebook.com/s2s4e/" TargetMode="External"/><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hyperlink" Target="http://www.s2s4e.eu/" TargetMode="External"/><Relationship Id="rId11" Type="http://schemas.openxmlformats.org/officeDocument/2006/relationships/image" Target="../media/image38.png"/><Relationship Id="rId5" Type="http://schemas.openxmlformats.org/officeDocument/2006/relationships/image" Target="../media/image36.png"/><Relationship Id="rId10" Type="http://schemas.openxmlformats.org/officeDocument/2006/relationships/hyperlink" Target="https://twitter.com/s2s4e" TargetMode="External"/><Relationship Id="rId4" Type="http://schemas.openxmlformats.org/officeDocument/2006/relationships/hyperlink" Target="https://s2s4e.eu/" TargetMode="External"/><Relationship Id="rId9" Type="http://schemas.openxmlformats.org/officeDocument/2006/relationships/image" Target="../media/image37.png"/><Relationship Id="rId1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10.jp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8.gif"/><Relationship Id="rId13" Type="http://schemas.openxmlformats.org/officeDocument/2006/relationships/image" Target="../media/image22.png"/><Relationship Id="rId3" Type="http://schemas.openxmlformats.org/officeDocument/2006/relationships/image" Target="../media/image13.jfif"/><Relationship Id="rId7" Type="http://schemas.openxmlformats.org/officeDocument/2006/relationships/image" Target="../media/image17.jpeg"/><Relationship Id="rId12" Type="http://schemas.openxmlformats.org/officeDocument/2006/relationships/image" Target="../media/image21.gif"/><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0" Type="http://schemas.microsoft.com/office/2007/relationships/hdphoto" Target="../media/hdphoto1.wdp"/><Relationship Id="rId4" Type="http://schemas.openxmlformats.org/officeDocument/2006/relationships/image" Target="../media/image14.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0"/>
          <p:cNvSpPr txBox="1">
            <a:spLocks noGrp="1"/>
          </p:cNvSpPr>
          <p:nvPr>
            <p:ph type="body" idx="1"/>
          </p:nvPr>
        </p:nvSpPr>
        <p:spPr>
          <a:xfrm>
            <a:off x="396608" y="3572231"/>
            <a:ext cx="8108414" cy="513600"/>
          </a:xfrm>
          <a:prstGeom prst="rect">
            <a:avLst/>
          </a:prstGeom>
        </p:spPr>
        <p:txBody>
          <a:bodyPr spcFirstLastPara="1" wrap="square" lIns="68575" tIns="34275" rIns="68575" bIns="34275" anchor="t" anchorCtr="0">
            <a:noAutofit/>
          </a:bodyPr>
          <a:lstStyle/>
          <a:p>
            <a:pPr algn="ctr"/>
            <a:r>
              <a:rPr lang="en-GB" sz="1100" b="0" dirty="0">
                <a:latin typeface="Segoe UI Historic" panose="020B0502040204020203" pitchFamily="34" charset="0"/>
                <a:ea typeface="Segoe UI Historic" panose="020B0502040204020203" pitchFamily="34" charset="0"/>
                <a:cs typeface="Segoe UI Historic" panose="020B0502040204020203" pitchFamily="34" charset="0"/>
              </a:rPr>
              <a:t>Julia </a:t>
            </a:r>
            <a:r>
              <a:rPr lang="en-GB" sz="1100" b="0" dirty="0" err="1">
                <a:latin typeface="Segoe UI Historic" panose="020B0502040204020203" pitchFamily="34" charset="0"/>
                <a:ea typeface="Segoe UI Historic" panose="020B0502040204020203" pitchFamily="34" charset="0"/>
                <a:cs typeface="Segoe UI Historic" panose="020B0502040204020203" pitchFamily="34" charset="0"/>
              </a:rPr>
              <a:t>Cannata</a:t>
            </a:r>
            <a:r>
              <a:rPr lang="en-GB" sz="1100" b="0" dirty="0">
                <a:latin typeface="Segoe UI Historic" panose="020B0502040204020203" pitchFamily="34" charset="0"/>
                <a:ea typeface="Segoe UI Historic" panose="020B0502040204020203" pitchFamily="34" charset="0"/>
                <a:cs typeface="Segoe UI Historic" panose="020B0502040204020203" pitchFamily="34" charset="0"/>
              </a:rPr>
              <a:t>, Isadora Christel, Albert </a:t>
            </a:r>
            <a:r>
              <a:rPr lang="en-GB" sz="1100" b="0" dirty="0" err="1">
                <a:latin typeface="Segoe UI Historic" panose="020B0502040204020203" pitchFamily="34" charset="0"/>
                <a:ea typeface="Segoe UI Historic" panose="020B0502040204020203" pitchFamily="34" charset="0"/>
                <a:cs typeface="Segoe UI Historic" panose="020B0502040204020203" pitchFamily="34" charset="0"/>
              </a:rPr>
              <a:t>Soret</a:t>
            </a:r>
            <a:r>
              <a:rPr lang="en-GB" sz="1100" b="0" dirty="0">
                <a:latin typeface="Segoe UI Historic" panose="020B0502040204020203" pitchFamily="34" charset="0"/>
                <a:ea typeface="Segoe UI Historic" panose="020B0502040204020203" pitchFamily="34" charset="0"/>
                <a:cs typeface="Segoe UI Historic" panose="020B0502040204020203" pitchFamily="34" charset="0"/>
              </a:rPr>
              <a:t>, Ilaria Vigo, Marta </a:t>
            </a:r>
            <a:r>
              <a:rPr lang="en-GB" sz="1100" b="0" dirty="0" err="1">
                <a:latin typeface="Segoe UI Historic" panose="020B0502040204020203" pitchFamily="34" charset="0"/>
                <a:ea typeface="Segoe UI Historic" panose="020B0502040204020203" pitchFamily="34" charset="0"/>
                <a:cs typeface="Segoe UI Historic" panose="020B0502040204020203" pitchFamily="34" charset="0"/>
              </a:rPr>
              <a:t>Terrado</a:t>
            </a:r>
            <a:r>
              <a:rPr lang="en-GB" sz="1100" b="0" dirty="0">
                <a:latin typeface="Segoe UI Historic" panose="020B0502040204020203" pitchFamily="34" charset="0"/>
                <a:ea typeface="Segoe UI Historic" panose="020B0502040204020203" pitchFamily="34" charset="0"/>
                <a:cs typeface="Segoe UI Historic" panose="020B0502040204020203" pitchFamily="34" charset="0"/>
              </a:rPr>
              <a:t>, Andrea Manrique, Fernando </a:t>
            </a:r>
            <a:r>
              <a:rPr lang="en-GB" sz="1100" b="0" dirty="0" err="1">
                <a:latin typeface="Segoe UI Historic" panose="020B0502040204020203" pitchFamily="34" charset="0"/>
                <a:ea typeface="Segoe UI Historic" panose="020B0502040204020203" pitchFamily="34" charset="0"/>
                <a:cs typeface="Segoe UI Historic" panose="020B0502040204020203" pitchFamily="34" charset="0"/>
              </a:rPr>
              <a:t>Cucchietti</a:t>
            </a:r>
            <a:r>
              <a:rPr lang="en-GB" sz="1100" b="0" dirty="0">
                <a:latin typeface="Segoe UI Historic" panose="020B0502040204020203" pitchFamily="34" charset="0"/>
                <a:ea typeface="Segoe UI Historic" panose="020B0502040204020203" pitchFamily="34" charset="0"/>
                <a:cs typeface="Segoe UI Historic" panose="020B0502040204020203" pitchFamily="34" charset="0"/>
              </a:rPr>
              <a:t>, </a:t>
            </a:r>
            <a:r>
              <a:rPr lang="en-GB" sz="1100" b="0" dirty="0" err="1">
                <a:latin typeface="Segoe UI Historic" panose="020B0502040204020203" pitchFamily="34" charset="0"/>
                <a:ea typeface="Segoe UI Historic" panose="020B0502040204020203" pitchFamily="34" charset="0"/>
                <a:cs typeface="Segoe UI Historic" panose="020B0502040204020203" pitchFamily="34" charset="0"/>
              </a:rPr>
              <a:t>Lluis</a:t>
            </a:r>
            <a:r>
              <a:rPr lang="en-GB" sz="1100" b="0" dirty="0">
                <a:latin typeface="Segoe UI Historic" panose="020B0502040204020203" pitchFamily="34" charset="0"/>
                <a:ea typeface="Segoe UI Historic" panose="020B0502040204020203" pitchFamily="34" charset="0"/>
                <a:cs typeface="Segoe UI Historic" panose="020B0502040204020203" pitchFamily="34" charset="0"/>
              </a:rPr>
              <a:t> Palma, Luz Calvo, </a:t>
            </a:r>
            <a:r>
              <a:rPr lang="en-GB" sz="1100" b="0" dirty="0" err="1">
                <a:latin typeface="Segoe UI Historic" panose="020B0502040204020203" pitchFamily="34" charset="0"/>
                <a:ea typeface="Segoe UI Historic" panose="020B0502040204020203" pitchFamily="34" charset="0"/>
                <a:cs typeface="Segoe UI Historic" panose="020B0502040204020203" pitchFamily="34" charset="0"/>
              </a:rPr>
              <a:t>Dragana</a:t>
            </a:r>
            <a:r>
              <a:rPr lang="en-GB" sz="1100" b="0" dirty="0">
                <a:latin typeface="Segoe UI Historic" panose="020B0502040204020203" pitchFamily="34" charset="0"/>
                <a:ea typeface="Segoe UI Historic" panose="020B0502040204020203" pitchFamily="34" charset="0"/>
                <a:cs typeface="Segoe UI Historic" panose="020B0502040204020203" pitchFamily="34" charset="0"/>
              </a:rPr>
              <a:t> </a:t>
            </a:r>
            <a:r>
              <a:rPr lang="en-GB" sz="1100" b="0" dirty="0" err="1">
                <a:latin typeface="Segoe UI Historic" panose="020B0502040204020203" pitchFamily="34" charset="0"/>
                <a:ea typeface="Segoe UI Historic" panose="020B0502040204020203" pitchFamily="34" charset="0"/>
                <a:cs typeface="Segoe UI Historic" panose="020B0502040204020203" pitchFamily="34" charset="0"/>
              </a:rPr>
              <a:t>Bojovic</a:t>
            </a:r>
            <a:r>
              <a:rPr lang="en-GB" sz="1100" b="0" dirty="0">
                <a:latin typeface="Segoe UI Historic" panose="020B0502040204020203" pitchFamily="34" charset="0"/>
                <a:ea typeface="Segoe UI Historic" panose="020B0502040204020203" pitchFamily="34" charset="0"/>
                <a:cs typeface="Segoe UI Historic" panose="020B0502040204020203" pitchFamily="34" charset="0"/>
              </a:rPr>
              <a:t>, </a:t>
            </a:r>
            <a:r>
              <a:rPr lang="en-GB" sz="1100" b="0" dirty="0" err="1">
                <a:latin typeface="Segoe UI Historic" panose="020B0502040204020203" pitchFamily="34" charset="0"/>
                <a:ea typeface="Segoe UI Historic" panose="020B0502040204020203" pitchFamily="34" charset="0"/>
                <a:cs typeface="Segoe UI Historic" panose="020B0502040204020203" pitchFamily="34" charset="0"/>
              </a:rPr>
              <a:t>Llorenç</a:t>
            </a:r>
            <a:r>
              <a:rPr lang="en-GB" sz="1100" b="0" dirty="0">
                <a:latin typeface="Segoe UI Historic" panose="020B0502040204020203" pitchFamily="34" charset="0"/>
                <a:ea typeface="Segoe UI Historic" panose="020B0502040204020203" pitchFamily="34" charset="0"/>
                <a:cs typeface="Segoe UI Historic" panose="020B0502040204020203" pitchFamily="34" charset="0"/>
              </a:rPr>
              <a:t> </a:t>
            </a:r>
            <a:r>
              <a:rPr lang="en-GB" sz="1100" b="0" dirty="0" err="1">
                <a:latin typeface="Segoe UI Historic" panose="020B0502040204020203" pitchFamily="34" charset="0"/>
                <a:ea typeface="Segoe UI Historic" panose="020B0502040204020203" pitchFamily="34" charset="0"/>
                <a:cs typeface="Segoe UI Historic" panose="020B0502040204020203" pitchFamily="34" charset="0"/>
              </a:rPr>
              <a:t>Lledó</a:t>
            </a:r>
            <a:endParaRPr b="0" dirty="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6" name="Titre 1">
            <a:extLst>
              <a:ext uri="{FF2B5EF4-FFF2-40B4-BE49-F238E27FC236}">
                <a16:creationId xmlns:a16="http://schemas.microsoft.com/office/drawing/2014/main" id="{7292D389-55EB-A941-A977-6F6DC3083CD0}"/>
              </a:ext>
            </a:extLst>
          </p:cNvPr>
          <p:cNvSpPr>
            <a:spLocks noGrp="1"/>
          </p:cNvSpPr>
          <p:nvPr>
            <p:ph type="title"/>
          </p:nvPr>
        </p:nvSpPr>
        <p:spPr>
          <a:xfrm>
            <a:off x="484920" y="2693074"/>
            <a:ext cx="8425112" cy="1017265"/>
          </a:xfrm>
        </p:spPr>
        <p:txBody>
          <a:bodyPr>
            <a:normAutofit fontScale="90000"/>
          </a:bodyPr>
          <a:lstStyle/>
          <a:p>
            <a:pPr algn="ctr"/>
            <a:r>
              <a:rPr lang="fr-FR" sz="4000" dirty="0">
                <a:latin typeface="Segoe UI Historic" panose="020B0502040204020203" pitchFamily="34" charset="0"/>
                <a:ea typeface="Segoe UI Historic" panose="020B0502040204020203" pitchFamily="34" charset="0"/>
                <a:cs typeface="Segoe UI Historic" panose="020B0502040204020203" pitchFamily="34" charset="0"/>
              </a:rPr>
              <a:t>S2S4E: </a:t>
            </a:r>
            <a:br>
              <a:rPr lang="fr-FR" sz="2700" b="0" dirty="0">
                <a:latin typeface="Segoe UI Historic" panose="020B0502040204020203" pitchFamily="34" charset="0"/>
                <a:ea typeface="Segoe UI Historic" panose="020B0502040204020203" pitchFamily="34" charset="0"/>
                <a:cs typeface="Segoe UI Historic" panose="020B0502040204020203" pitchFamily="34" charset="0"/>
              </a:rPr>
            </a:br>
            <a:r>
              <a:rPr lang="fr-FR" sz="2700" b="0" dirty="0" err="1">
                <a:latin typeface="Segoe UI Historic" panose="020B0502040204020203" pitchFamily="34" charset="0"/>
                <a:ea typeface="Segoe UI Historic" panose="020B0502040204020203" pitchFamily="34" charset="0"/>
                <a:cs typeface="Segoe UI Historic" panose="020B0502040204020203" pitchFamily="34" charset="0"/>
              </a:rPr>
              <a:t>Development</a:t>
            </a:r>
            <a:r>
              <a:rPr lang="fr-FR" sz="2700" b="0" dirty="0">
                <a:latin typeface="Segoe UI Historic" panose="020B0502040204020203" pitchFamily="34" charset="0"/>
                <a:ea typeface="Segoe UI Historic" panose="020B0502040204020203" pitchFamily="34" charset="0"/>
                <a:cs typeface="Segoe UI Historic" panose="020B0502040204020203" pitchFamily="34" charset="0"/>
              </a:rPr>
              <a:t> of user-</a:t>
            </a:r>
            <a:r>
              <a:rPr lang="fr-FR" sz="2700" b="0" dirty="0" err="1">
                <a:latin typeface="Segoe UI Historic" panose="020B0502040204020203" pitchFamily="34" charset="0"/>
                <a:ea typeface="Segoe UI Historic" panose="020B0502040204020203" pitchFamily="34" charset="0"/>
                <a:cs typeface="Segoe UI Historic" panose="020B0502040204020203" pitchFamily="34" charset="0"/>
              </a:rPr>
              <a:t>oriented</a:t>
            </a:r>
            <a:r>
              <a:rPr lang="fr-FR" sz="2700" b="0" dirty="0">
                <a:latin typeface="Segoe UI Historic" panose="020B0502040204020203" pitchFamily="34" charset="0"/>
                <a:ea typeface="Segoe UI Historic" panose="020B0502040204020203" pitchFamily="34" charset="0"/>
                <a:cs typeface="Segoe UI Historic" panose="020B0502040204020203" pitchFamily="34" charset="0"/>
              </a:rPr>
              <a:t> services in the </a:t>
            </a:r>
            <a:r>
              <a:rPr lang="fr-FR" sz="2700" b="0" dirty="0" err="1">
                <a:latin typeface="Segoe UI Historic" panose="020B0502040204020203" pitchFamily="34" charset="0"/>
                <a:ea typeface="Segoe UI Historic" panose="020B0502040204020203" pitchFamily="34" charset="0"/>
                <a:cs typeface="Segoe UI Historic" panose="020B0502040204020203" pitchFamily="34" charset="0"/>
              </a:rPr>
              <a:t>energy</a:t>
            </a:r>
            <a:r>
              <a:rPr lang="fr-FR" sz="2700" b="0" dirty="0">
                <a:latin typeface="Segoe UI Historic" panose="020B0502040204020203" pitchFamily="34" charset="0"/>
                <a:ea typeface="Segoe UI Historic" panose="020B0502040204020203" pitchFamily="34" charset="0"/>
                <a:cs typeface="Segoe UI Historic" panose="020B0502040204020203" pitchFamily="34" charset="0"/>
              </a:rPr>
              <a:t> </a:t>
            </a:r>
            <a:r>
              <a:rPr lang="fr-FR" sz="2700" b="0" dirty="0" err="1">
                <a:latin typeface="Segoe UI Historic" panose="020B0502040204020203" pitchFamily="34" charset="0"/>
                <a:ea typeface="Segoe UI Historic" panose="020B0502040204020203" pitchFamily="34" charset="0"/>
                <a:cs typeface="Segoe UI Historic" panose="020B0502040204020203" pitchFamily="34" charset="0"/>
              </a:rPr>
              <a:t>sector</a:t>
            </a:r>
            <a:endParaRPr lang="fr-FR" sz="2700" b="0" dirty="0">
              <a:latin typeface="Segoe UI Historic" panose="020B0502040204020203" pitchFamily="34" charset="0"/>
              <a:ea typeface="Segoe UI Historic" panose="020B0502040204020203" pitchFamily="34" charset="0"/>
              <a:cs typeface="Segoe UI Historic" panose="020B0502040204020203" pitchFamily="34" charset="0"/>
            </a:endParaRPr>
          </a:p>
        </p:txBody>
      </p:sp>
      <p:pic>
        <p:nvPicPr>
          <p:cNvPr id="8" name="Picture 7">
            <a:extLst>
              <a:ext uri="{FF2B5EF4-FFF2-40B4-BE49-F238E27FC236}">
                <a16:creationId xmlns:a16="http://schemas.microsoft.com/office/drawing/2014/main" id="{5FE2FF11-124B-1B4B-AAF6-9BB6620359F4}"/>
              </a:ext>
            </a:extLst>
          </p:cNvPr>
          <p:cNvPicPr>
            <a:picLocks noChangeAspect="1"/>
          </p:cNvPicPr>
          <p:nvPr/>
        </p:nvPicPr>
        <p:blipFill>
          <a:blip r:embed="rId3"/>
          <a:stretch>
            <a:fillRect/>
          </a:stretch>
        </p:blipFill>
        <p:spPr>
          <a:xfrm>
            <a:off x="4822740" y="4120187"/>
            <a:ext cx="976982" cy="244246"/>
          </a:xfrm>
          <a:prstGeom prst="rect">
            <a:avLst/>
          </a:prstGeom>
        </p:spPr>
      </p:pic>
      <p:pic>
        <p:nvPicPr>
          <p:cNvPr id="14" name="Picture 13">
            <a:extLst>
              <a:ext uri="{FF2B5EF4-FFF2-40B4-BE49-F238E27FC236}">
                <a16:creationId xmlns:a16="http://schemas.microsoft.com/office/drawing/2014/main" id="{C6120530-BD5A-F04A-A1EB-1F5329590DF1}"/>
              </a:ext>
            </a:extLst>
          </p:cNvPr>
          <p:cNvPicPr>
            <a:picLocks noChangeAspect="1"/>
          </p:cNvPicPr>
          <p:nvPr/>
        </p:nvPicPr>
        <p:blipFill>
          <a:blip r:embed="rId4"/>
          <a:stretch>
            <a:fillRect/>
          </a:stretch>
        </p:blipFill>
        <p:spPr>
          <a:xfrm>
            <a:off x="3788883" y="4127500"/>
            <a:ext cx="783117" cy="23114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0FDD0-1F4D-7A45-A45D-5A516BD8C51A}"/>
              </a:ext>
            </a:extLst>
          </p:cNvPr>
          <p:cNvSpPr>
            <a:spLocks noGrp="1"/>
          </p:cNvSpPr>
          <p:nvPr>
            <p:ph type="title"/>
          </p:nvPr>
        </p:nvSpPr>
        <p:spPr/>
        <p:txBody>
          <a:bodyPr/>
          <a:lstStyle/>
          <a:p>
            <a:pPr algn="ctr"/>
            <a:r>
              <a:rPr lang="en-GB" dirty="0">
                <a:latin typeface="Segoe UI Historic" panose="020B0502040204020203" pitchFamily="34" charset="0"/>
                <a:ea typeface="Segoe UI Historic" panose="020B0502040204020203" pitchFamily="34" charset="0"/>
                <a:cs typeface="Segoe UI Historic" panose="020B0502040204020203" pitchFamily="34" charset="0"/>
              </a:rPr>
              <a:t>Case studies &amp; factsheets</a:t>
            </a:r>
          </a:p>
        </p:txBody>
      </p:sp>
      <p:pic>
        <p:nvPicPr>
          <p:cNvPr id="8" name="Picture 7">
            <a:extLst>
              <a:ext uri="{FF2B5EF4-FFF2-40B4-BE49-F238E27FC236}">
                <a16:creationId xmlns:a16="http://schemas.microsoft.com/office/drawing/2014/main" id="{1F5F051F-4AFF-FF42-BB68-C0FA2C310BF1}"/>
              </a:ext>
            </a:extLst>
          </p:cNvPr>
          <p:cNvPicPr>
            <a:picLocks noChangeAspect="1"/>
          </p:cNvPicPr>
          <p:nvPr/>
        </p:nvPicPr>
        <p:blipFill>
          <a:blip r:embed="rId3"/>
          <a:stretch>
            <a:fillRect/>
          </a:stretch>
        </p:blipFill>
        <p:spPr>
          <a:xfrm rot="613079">
            <a:off x="6421711" y="1106083"/>
            <a:ext cx="2253813" cy="3192331"/>
          </a:xfrm>
          <a:prstGeom prst="rect">
            <a:avLst/>
          </a:prstGeom>
        </p:spPr>
      </p:pic>
      <p:pic>
        <p:nvPicPr>
          <p:cNvPr id="4" name="Imagen 2">
            <a:extLst>
              <a:ext uri="{FF2B5EF4-FFF2-40B4-BE49-F238E27FC236}">
                <a16:creationId xmlns:a16="http://schemas.microsoft.com/office/drawing/2014/main" id="{7008D47C-FFBB-EE40-8C97-57D082E5AC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19804">
            <a:off x="4382610" y="1157833"/>
            <a:ext cx="2211767" cy="3171818"/>
          </a:xfrm>
          <a:prstGeom prst="rect">
            <a:avLst/>
          </a:prstGeom>
        </p:spPr>
      </p:pic>
      <p:pic>
        <p:nvPicPr>
          <p:cNvPr id="10" name="Picture 9">
            <a:extLst>
              <a:ext uri="{FF2B5EF4-FFF2-40B4-BE49-F238E27FC236}">
                <a16:creationId xmlns:a16="http://schemas.microsoft.com/office/drawing/2014/main" id="{965992AC-6063-B241-99E8-780C22935784}"/>
              </a:ext>
            </a:extLst>
          </p:cNvPr>
          <p:cNvPicPr>
            <a:picLocks noChangeAspect="1"/>
          </p:cNvPicPr>
          <p:nvPr/>
        </p:nvPicPr>
        <p:blipFill>
          <a:blip r:embed="rId5"/>
          <a:stretch>
            <a:fillRect/>
          </a:stretch>
        </p:blipFill>
        <p:spPr>
          <a:xfrm>
            <a:off x="1037943" y="1615440"/>
            <a:ext cx="2394197" cy="3243580"/>
          </a:xfrm>
          <a:prstGeom prst="rect">
            <a:avLst/>
          </a:prstGeom>
        </p:spPr>
      </p:pic>
      <p:pic>
        <p:nvPicPr>
          <p:cNvPr id="11" name="Picture 10">
            <a:extLst>
              <a:ext uri="{FF2B5EF4-FFF2-40B4-BE49-F238E27FC236}">
                <a16:creationId xmlns:a16="http://schemas.microsoft.com/office/drawing/2014/main" id="{E81A28ED-0F63-D34C-922E-614157519DE3}"/>
              </a:ext>
            </a:extLst>
          </p:cNvPr>
          <p:cNvPicPr>
            <a:picLocks noChangeAspect="1"/>
          </p:cNvPicPr>
          <p:nvPr/>
        </p:nvPicPr>
        <p:blipFill>
          <a:blip r:embed="rId5"/>
          <a:stretch>
            <a:fillRect/>
          </a:stretch>
        </p:blipFill>
        <p:spPr>
          <a:xfrm>
            <a:off x="722983" y="1087120"/>
            <a:ext cx="2394197" cy="3243580"/>
          </a:xfrm>
          <a:prstGeom prst="rect">
            <a:avLst/>
          </a:prstGeom>
        </p:spPr>
      </p:pic>
      <p:cxnSp>
        <p:nvCxnSpPr>
          <p:cNvPr id="12" name="Straight Arrow Connector 11">
            <a:extLst>
              <a:ext uri="{FF2B5EF4-FFF2-40B4-BE49-F238E27FC236}">
                <a16:creationId xmlns:a16="http://schemas.microsoft.com/office/drawing/2014/main" id="{A6B266E8-359B-2D46-93EB-F334BFF6085D}"/>
              </a:ext>
            </a:extLst>
          </p:cNvPr>
          <p:cNvCxnSpPr>
            <a:cxnSpLocks/>
          </p:cNvCxnSpPr>
          <p:nvPr/>
        </p:nvCxnSpPr>
        <p:spPr>
          <a:xfrm>
            <a:off x="3627120" y="3322320"/>
            <a:ext cx="701040"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89707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48AAF8-5C31-3742-9D46-F466A8568D0B}"/>
              </a:ext>
            </a:extLst>
          </p:cNvPr>
          <p:cNvPicPr>
            <a:picLocks noChangeAspect="1"/>
          </p:cNvPicPr>
          <p:nvPr/>
        </p:nvPicPr>
        <p:blipFill>
          <a:blip r:embed="rId3"/>
          <a:stretch>
            <a:fillRect/>
          </a:stretch>
        </p:blipFill>
        <p:spPr>
          <a:xfrm>
            <a:off x="0" y="858046"/>
            <a:ext cx="9144000" cy="4285454"/>
          </a:xfrm>
          <a:prstGeom prst="rect">
            <a:avLst/>
          </a:prstGeom>
        </p:spPr>
      </p:pic>
      <p:sp>
        <p:nvSpPr>
          <p:cNvPr id="2" name="Title 1">
            <a:extLst>
              <a:ext uri="{FF2B5EF4-FFF2-40B4-BE49-F238E27FC236}">
                <a16:creationId xmlns:a16="http://schemas.microsoft.com/office/drawing/2014/main" id="{50986A38-D28E-9342-B03F-826BCCEDA066}"/>
              </a:ext>
            </a:extLst>
          </p:cNvPr>
          <p:cNvSpPr>
            <a:spLocks noGrp="1"/>
          </p:cNvSpPr>
          <p:nvPr>
            <p:ph type="title"/>
          </p:nvPr>
        </p:nvSpPr>
        <p:spPr>
          <a:xfrm>
            <a:off x="639667" y="163676"/>
            <a:ext cx="7886700" cy="310049"/>
          </a:xfrm>
        </p:spPr>
        <p:txBody>
          <a:bodyPr/>
          <a:lstStyle/>
          <a:p>
            <a:pPr algn="ctr"/>
            <a:r>
              <a:rPr lang="en-GB" sz="2400" dirty="0">
                <a:latin typeface="Segoe UI Historic" panose="020B0502040204020203" pitchFamily="34" charset="0"/>
                <a:ea typeface="Segoe UI Historic" panose="020B0502040204020203" pitchFamily="34" charset="0"/>
                <a:cs typeface="Segoe UI Historic" panose="020B0502040204020203" pitchFamily="34" charset="0"/>
              </a:rPr>
              <a:t>The S2S4E Decision Support Tool (DST)</a:t>
            </a:r>
          </a:p>
        </p:txBody>
      </p:sp>
      <p:sp>
        <p:nvSpPr>
          <p:cNvPr id="8" name="Rectángulo redondeado 1">
            <a:extLst>
              <a:ext uri="{FF2B5EF4-FFF2-40B4-BE49-F238E27FC236}">
                <a16:creationId xmlns:a16="http://schemas.microsoft.com/office/drawing/2014/main" id="{AE5B4DBC-5D1B-1146-8B87-7FC81BD034B5}"/>
              </a:ext>
            </a:extLst>
          </p:cNvPr>
          <p:cNvSpPr/>
          <p:nvPr/>
        </p:nvSpPr>
        <p:spPr>
          <a:xfrm>
            <a:off x="1" y="1499011"/>
            <a:ext cx="1806766" cy="1014488"/>
          </a:xfrm>
          <a:prstGeom prst="roundRect">
            <a:avLst/>
          </a:prstGeom>
          <a:noFill/>
          <a:ln w="28575">
            <a:solidFill>
              <a:srgbClr val="F269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9" name="Rectángulo 3">
            <a:extLst>
              <a:ext uri="{FF2B5EF4-FFF2-40B4-BE49-F238E27FC236}">
                <a16:creationId xmlns:a16="http://schemas.microsoft.com/office/drawing/2014/main" id="{8F1139BB-8CDA-6D4E-90A4-39A70C9388BB}"/>
              </a:ext>
            </a:extLst>
          </p:cNvPr>
          <p:cNvSpPr/>
          <p:nvPr/>
        </p:nvSpPr>
        <p:spPr>
          <a:xfrm>
            <a:off x="2069504" y="1499010"/>
            <a:ext cx="5713056" cy="1125797"/>
          </a:xfrm>
          <a:prstGeom prst="rect">
            <a:avLst/>
          </a:prstGeom>
          <a:solidFill>
            <a:srgbClr val="F26944">
              <a:alpha val="8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 sz="105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10" name="CuadroTexto 2">
            <a:extLst>
              <a:ext uri="{FF2B5EF4-FFF2-40B4-BE49-F238E27FC236}">
                <a16:creationId xmlns:a16="http://schemas.microsoft.com/office/drawing/2014/main" id="{0CDFAE51-B817-E44B-8C6E-BC58BF540451}"/>
              </a:ext>
            </a:extLst>
          </p:cNvPr>
          <p:cNvSpPr txBox="1"/>
          <p:nvPr/>
        </p:nvSpPr>
        <p:spPr>
          <a:xfrm>
            <a:off x="2128666" y="1555641"/>
            <a:ext cx="1305726" cy="1061829"/>
          </a:xfrm>
          <a:prstGeom prst="rect">
            <a:avLst/>
          </a:prstGeom>
          <a:noFill/>
        </p:spPr>
        <p:txBody>
          <a:bodyPr wrap="square" rtlCol="0">
            <a:spAutoFit/>
          </a:bodyPr>
          <a:lstStyle/>
          <a:p>
            <a:r>
              <a:rPr lang="en-GB" sz="900" b="1">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Categories</a:t>
            </a:r>
          </a:p>
          <a:p>
            <a:endParaRPr lang="en-GB" sz="900" b="1">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endParaRPr>
          </a:p>
          <a:p>
            <a:pPr marL="214313" indent="-214313">
              <a:buFont typeface="Arial" panose="020B0604020202020204" pitchFamily="34" charset="0"/>
              <a:buChar char="•"/>
            </a:pPr>
            <a:r>
              <a:rPr lang="en-GB" sz="900" b="1">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Essential Climate</a:t>
            </a:r>
          </a:p>
          <a:p>
            <a:pPr marL="214313" indent="-214313">
              <a:buFont typeface="Arial" panose="020B0604020202020204" pitchFamily="34" charset="0"/>
              <a:buChar char="•"/>
            </a:pPr>
            <a:r>
              <a:rPr lang="en-GB" sz="900" b="1">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Wind Energy</a:t>
            </a:r>
          </a:p>
          <a:p>
            <a:pPr marL="214313" indent="-214313">
              <a:buFont typeface="Arial" panose="020B0604020202020204" pitchFamily="34" charset="0"/>
              <a:buChar char="•"/>
            </a:pPr>
            <a:r>
              <a:rPr lang="en-GB" sz="900" b="1">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Solar Energy</a:t>
            </a:r>
          </a:p>
          <a:p>
            <a:pPr marL="214313" indent="-214313">
              <a:buFont typeface="Arial" panose="020B0604020202020204" pitchFamily="34" charset="0"/>
              <a:buChar char="•"/>
            </a:pPr>
            <a:r>
              <a:rPr lang="en-GB" sz="900" b="1">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Hydro Energy</a:t>
            </a:r>
          </a:p>
          <a:p>
            <a:pPr marL="214313" indent="-214313">
              <a:buFont typeface="Arial" panose="020B0604020202020204" pitchFamily="34" charset="0"/>
              <a:buChar char="•"/>
            </a:pPr>
            <a:r>
              <a:rPr lang="en-GB" sz="900" b="1">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Energy Balance</a:t>
            </a:r>
          </a:p>
        </p:txBody>
      </p:sp>
      <p:sp>
        <p:nvSpPr>
          <p:cNvPr id="11" name="CuadroTexto 9">
            <a:extLst>
              <a:ext uri="{FF2B5EF4-FFF2-40B4-BE49-F238E27FC236}">
                <a16:creationId xmlns:a16="http://schemas.microsoft.com/office/drawing/2014/main" id="{84BF3071-91CC-4F4F-94D7-8E25111D32D6}"/>
              </a:ext>
            </a:extLst>
          </p:cNvPr>
          <p:cNvSpPr txBox="1"/>
          <p:nvPr/>
        </p:nvSpPr>
        <p:spPr>
          <a:xfrm>
            <a:off x="3745866" y="1532658"/>
            <a:ext cx="3650613" cy="646331"/>
          </a:xfrm>
          <a:prstGeom prst="rect">
            <a:avLst/>
          </a:prstGeom>
          <a:noFill/>
        </p:spPr>
        <p:txBody>
          <a:bodyPr wrap="square" rtlCol="0">
            <a:spAutoFit/>
          </a:bodyPr>
          <a:lstStyle/>
          <a:p>
            <a:r>
              <a:rPr lang="en-GB" sz="90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Variables</a:t>
            </a:r>
          </a:p>
          <a:p>
            <a:endParaRPr lang="en-GB" sz="90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endParaRPr>
          </a:p>
          <a:p>
            <a:pPr marL="214313" indent="-214313">
              <a:buFont typeface="Arial" panose="020B0604020202020204" pitchFamily="34" charset="0"/>
              <a:buChar char="•"/>
            </a:pPr>
            <a:r>
              <a:rPr lang="en-GB" sz="90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Climate variables (temp, wind speed, </a:t>
            </a:r>
            <a:r>
              <a:rPr lang="en-GB" sz="900" b="1" dirty="0" err="1">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precip</a:t>
            </a:r>
            <a:r>
              <a:rPr lang="en-GB" sz="90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 solar radiation.)</a:t>
            </a:r>
          </a:p>
          <a:p>
            <a:pPr marL="214313" indent="-214313">
              <a:buFont typeface="Arial" panose="020B0604020202020204" pitchFamily="34" charset="0"/>
              <a:buChar char="•"/>
            </a:pPr>
            <a:r>
              <a:rPr lang="en-GB" sz="90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Energy indicators (capacity factor, </a:t>
            </a:r>
            <a:r>
              <a:rPr lang="en-GB" sz="900" b="1" dirty="0" err="1">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demand,etc</a:t>
            </a:r>
            <a:r>
              <a:rPr lang="en-GB" sz="90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a:t>
            </a:r>
          </a:p>
        </p:txBody>
      </p:sp>
      <p:sp>
        <p:nvSpPr>
          <p:cNvPr id="12" name="Rectangle 11">
            <a:extLst>
              <a:ext uri="{FF2B5EF4-FFF2-40B4-BE49-F238E27FC236}">
                <a16:creationId xmlns:a16="http://schemas.microsoft.com/office/drawing/2014/main" id="{F4532C8C-FC1E-7A48-A83E-8C52ECB5A1CD}"/>
              </a:ext>
            </a:extLst>
          </p:cNvPr>
          <p:cNvSpPr/>
          <p:nvPr/>
        </p:nvSpPr>
        <p:spPr>
          <a:xfrm>
            <a:off x="3922929" y="3372902"/>
            <a:ext cx="1688283" cy="307777"/>
          </a:xfrm>
          <a:prstGeom prst="rect">
            <a:avLst/>
          </a:prstGeom>
          <a:solidFill>
            <a:schemeClr val="bg1"/>
          </a:solidFill>
        </p:spPr>
        <p:txBody>
          <a:bodyPr wrap="none">
            <a:spAutoFit/>
          </a:bodyPr>
          <a:lstStyle/>
          <a:p>
            <a:pPr lvl="0"/>
            <a:r>
              <a:rPr lang="en-GB" dirty="0">
                <a:latin typeface="Segoe UI Historic" panose="020B0502040204020203" pitchFamily="34" charset="0"/>
                <a:ea typeface="Segoe UI Historic" panose="020B0502040204020203" pitchFamily="34" charset="0"/>
                <a:cs typeface="Segoe UI Historic" panose="020B0502040204020203" pitchFamily="34" charset="0"/>
              </a:rPr>
              <a:t> </a:t>
            </a:r>
            <a:r>
              <a:rPr lang="en-GB" u="sng" dirty="0">
                <a:solidFill>
                  <a:schemeClr val="hlink"/>
                </a:solidFill>
                <a:latin typeface="Segoe UI Historic" panose="020B0502040204020203" pitchFamily="34" charset="0"/>
                <a:ea typeface="Segoe UI Historic" panose="020B0502040204020203" pitchFamily="34" charset="0"/>
                <a:cs typeface="Segoe UI Historic" panose="020B0502040204020203" pitchFamily="34" charset="0"/>
                <a:hlinkClick r:id="rId4"/>
              </a:rPr>
              <a:t>www.s2s4e.eu</a:t>
            </a:r>
            <a:r>
              <a:rPr lang="en-GB" u="sng" dirty="0">
                <a:solidFill>
                  <a:schemeClr val="hlink"/>
                </a:solidFill>
                <a:latin typeface="Segoe UI Historic" panose="020B0502040204020203" pitchFamily="34" charset="0"/>
                <a:ea typeface="Segoe UI Historic" panose="020B0502040204020203" pitchFamily="34" charset="0"/>
                <a:cs typeface="Segoe UI Historic" panose="020B0502040204020203" pitchFamily="34" charset="0"/>
              </a:rPr>
              <a:t>/</a:t>
            </a:r>
            <a:r>
              <a:rPr lang="en-GB" u="sng" dirty="0" err="1">
                <a:solidFill>
                  <a:schemeClr val="hlink"/>
                </a:solidFill>
                <a:latin typeface="Segoe UI Historic" panose="020B0502040204020203" pitchFamily="34" charset="0"/>
                <a:ea typeface="Segoe UI Historic" panose="020B0502040204020203" pitchFamily="34" charset="0"/>
                <a:cs typeface="Segoe UI Historic" panose="020B0502040204020203" pitchFamily="34" charset="0"/>
              </a:rPr>
              <a:t>dst</a:t>
            </a:r>
            <a:endParaRPr lang="en-GB" dirty="0">
              <a:latin typeface="Segoe UI Historic" panose="020B0502040204020203" pitchFamily="34" charset="0"/>
              <a:ea typeface="Segoe UI Historic" panose="020B0502040204020203" pitchFamily="34" charset="0"/>
              <a:cs typeface="Segoe UI Historic" panose="020B0502040204020203" pitchFamily="34" charset="0"/>
            </a:endParaRPr>
          </a:p>
        </p:txBody>
      </p:sp>
    </p:spTree>
    <p:extLst>
      <p:ext uri="{BB962C8B-B14F-4D97-AF65-F5344CB8AC3E}">
        <p14:creationId xmlns:p14="http://schemas.microsoft.com/office/powerpoint/2010/main" val="10218601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86A38-D28E-9342-B03F-826BCCEDA066}"/>
              </a:ext>
            </a:extLst>
          </p:cNvPr>
          <p:cNvSpPr>
            <a:spLocks noGrp="1"/>
          </p:cNvSpPr>
          <p:nvPr>
            <p:ph type="title"/>
          </p:nvPr>
        </p:nvSpPr>
        <p:spPr>
          <a:xfrm>
            <a:off x="639667" y="163676"/>
            <a:ext cx="7886700" cy="310049"/>
          </a:xfrm>
        </p:spPr>
        <p:txBody>
          <a:bodyPr/>
          <a:lstStyle/>
          <a:p>
            <a:pPr algn="ctr"/>
            <a:r>
              <a:rPr lang="en-GB" sz="2400" dirty="0">
                <a:latin typeface="Segoe UI Historic" panose="020B0502040204020203" pitchFamily="34" charset="0"/>
                <a:ea typeface="Segoe UI Historic" panose="020B0502040204020203" pitchFamily="34" charset="0"/>
                <a:cs typeface="Segoe UI Historic" panose="020B0502040204020203" pitchFamily="34" charset="0"/>
              </a:rPr>
              <a:t>Forecast Outlooks</a:t>
            </a:r>
          </a:p>
        </p:txBody>
      </p:sp>
      <p:pic>
        <p:nvPicPr>
          <p:cNvPr id="3" name="Picture 2">
            <a:extLst>
              <a:ext uri="{FF2B5EF4-FFF2-40B4-BE49-F238E27FC236}">
                <a16:creationId xmlns:a16="http://schemas.microsoft.com/office/drawing/2014/main" id="{9F4309B6-D4B9-644C-BA9D-C3CA9D52ADD2}"/>
              </a:ext>
            </a:extLst>
          </p:cNvPr>
          <p:cNvPicPr>
            <a:picLocks noChangeAspect="1"/>
          </p:cNvPicPr>
          <p:nvPr/>
        </p:nvPicPr>
        <p:blipFill>
          <a:blip r:embed="rId3"/>
          <a:stretch>
            <a:fillRect/>
          </a:stretch>
        </p:blipFill>
        <p:spPr>
          <a:xfrm>
            <a:off x="1655664" y="744279"/>
            <a:ext cx="5898193" cy="4167963"/>
          </a:xfrm>
          <a:prstGeom prst="rect">
            <a:avLst/>
          </a:prstGeom>
        </p:spPr>
      </p:pic>
    </p:spTree>
    <p:extLst>
      <p:ext uri="{BB962C8B-B14F-4D97-AF65-F5344CB8AC3E}">
        <p14:creationId xmlns:p14="http://schemas.microsoft.com/office/powerpoint/2010/main" val="874852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05A43-1126-DB4D-B7B8-08D136C43E3D}"/>
              </a:ext>
            </a:extLst>
          </p:cNvPr>
          <p:cNvSpPr>
            <a:spLocks noGrp="1"/>
          </p:cNvSpPr>
          <p:nvPr>
            <p:ph type="title"/>
          </p:nvPr>
        </p:nvSpPr>
        <p:spPr/>
        <p:txBody>
          <a:bodyPr/>
          <a:lstStyle/>
          <a:p>
            <a:pPr algn="ctr"/>
            <a:r>
              <a:rPr lang="en-GB" dirty="0">
                <a:latin typeface="Segoe UI Historic" panose="020B0502040204020203" pitchFamily="34" charset="0"/>
                <a:ea typeface="Segoe UI Historic" panose="020B0502040204020203" pitchFamily="34" charset="0"/>
                <a:cs typeface="Segoe UI Historic" panose="020B0502040204020203" pitchFamily="34" charset="0"/>
              </a:rPr>
              <a:t>Webinars </a:t>
            </a:r>
          </a:p>
        </p:txBody>
      </p:sp>
      <p:pic>
        <p:nvPicPr>
          <p:cNvPr id="14" name="Google Shape;108;p21">
            <a:extLst>
              <a:ext uri="{FF2B5EF4-FFF2-40B4-BE49-F238E27FC236}">
                <a16:creationId xmlns:a16="http://schemas.microsoft.com/office/drawing/2014/main" id="{4C9A475E-D290-EC40-8DCF-E6300979D34B}"/>
              </a:ext>
            </a:extLst>
          </p:cNvPr>
          <p:cNvPicPr preferRelativeResize="0"/>
          <p:nvPr/>
        </p:nvPicPr>
        <p:blipFill>
          <a:blip r:embed="rId3">
            <a:alphaModFix/>
          </a:blip>
          <a:stretch>
            <a:fillRect/>
          </a:stretch>
        </p:blipFill>
        <p:spPr>
          <a:xfrm>
            <a:off x="1418238" y="2594500"/>
            <a:ext cx="6307525" cy="2305925"/>
          </a:xfrm>
          <a:prstGeom prst="rect">
            <a:avLst/>
          </a:prstGeom>
          <a:noFill/>
          <a:ln>
            <a:noFill/>
          </a:ln>
        </p:spPr>
      </p:pic>
      <p:sp>
        <p:nvSpPr>
          <p:cNvPr id="15" name="Google Shape;109;p21">
            <a:extLst>
              <a:ext uri="{FF2B5EF4-FFF2-40B4-BE49-F238E27FC236}">
                <a16:creationId xmlns:a16="http://schemas.microsoft.com/office/drawing/2014/main" id="{E43FE2D8-6A80-BD4D-A59E-61BE8B7B543B}"/>
              </a:ext>
            </a:extLst>
          </p:cNvPr>
          <p:cNvSpPr txBox="1"/>
          <p:nvPr/>
        </p:nvSpPr>
        <p:spPr>
          <a:xfrm>
            <a:off x="3028475" y="4173600"/>
            <a:ext cx="1606200" cy="3966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000">
                <a:solidFill>
                  <a:srgbClr val="144173"/>
                </a:solidFill>
                <a:latin typeface="Segoe UI Historic" panose="020B0502040204020203" pitchFamily="34" charset="0"/>
                <a:ea typeface="Segoe UI Historic" panose="020B0502040204020203" pitchFamily="34" charset="0"/>
                <a:cs typeface="Segoe UI Historic" panose="020B0502040204020203" pitchFamily="34" charset="0"/>
                <a:sym typeface="Calibri"/>
              </a:rPr>
              <a:t>Climate Prediction Researcher at BSC</a:t>
            </a:r>
            <a:endParaRPr sz="1000">
              <a:solidFill>
                <a:srgbClr val="144173"/>
              </a:solidFill>
              <a:latin typeface="Segoe UI Historic" panose="020B0502040204020203" pitchFamily="34" charset="0"/>
              <a:ea typeface="Segoe UI Historic" panose="020B0502040204020203" pitchFamily="34" charset="0"/>
              <a:cs typeface="Segoe UI Historic" panose="020B0502040204020203" pitchFamily="34" charset="0"/>
              <a:sym typeface="Calibri"/>
            </a:endParaRPr>
          </a:p>
        </p:txBody>
      </p:sp>
      <p:sp>
        <p:nvSpPr>
          <p:cNvPr id="16" name="Google Shape;110;p21">
            <a:extLst>
              <a:ext uri="{FF2B5EF4-FFF2-40B4-BE49-F238E27FC236}">
                <a16:creationId xmlns:a16="http://schemas.microsoft.com/office/drawing/2014/main" id="{9DAD09AA-BFE8-E548-9E02-67BD0AFC1B36}"/>
              </a:ext>
            </a:extLst>
          </p:cNvPr>
          <p:cNvSpPr txBox="1"/>
          <p:nvPr/>
        </p:nvSpPr>
        <p:spPr>
          <a:xfrm>
            <a:off x="4554975" y="4450750"/>
            <a:ext cx="1541700" cy="5898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000">
                <a:solidFill>
                  <a:srgbClr val="0E4878"/>
                </a:solidFill>
                <a:latin typeface="Segoe UI Historic" panose="020B0502040204020203" pitchFamily="34" charset="0"/>
                <a:ea typeface="Segoe UI Historic" panose="020B0502040204020203" pitchFamily="34" charset="0"/>
                <a:cs typeface="Segoe UI Historic" panose="020B0502040204020203" pitchFamily="34" charset="0"/>
                <a:sym typeface="Calibri"/>
              </a:rPr>
              <a:t>Climate Prediction Researcher at BSC</a:t>
            </a:r>
            <a:endParaRPr sz="1000">
              <a:solidFill>
                <a:srgbClr val="0E4878"/>
              </a:solidFill>
              <a:latin typeface="Segoe UI Historic" panose="020B0502040204020203" pitchFamily="34" charset="0"/>
              <a:ea typeface="Segoe UI Historic" panose="020B0502040204020203" pitchFamily="34" charset="0"/>
              <a:cs typeface="Segoe UI Historic" panose="020B0502040204020203" pitchFamily="34" charset="0"/>
              <a:sym typeface="Calibri"/>
            </a:endParaRPr>
          </a:p>
        </p:txBody>
      </p:sp>
      <p:sp>
        <p:nvSpPr>
          <p:cNvPr id="17" name="Google Shape;111;p21">
            <a:extLst>
              <a:ext uri="{FF2B5EF4-FFF2-40B4-BE49-F238E27FC236}">
                <a16:creationId xmlns:a16="http://schemas.microsoft.com/office/drawing/2014/main" id="{ABB02615-AADA-B049-ABB1-FA8D54832A1B}"/>
              </a:ext>
            </a:extLst>
          </p:cNvPr>
          <p:cNvSpPr/>
          <p:nvPr/>
        </p:nvSpPr>
        <p:spPr>
          <a:xfrm>
            <a:off x="1643375" y="4497700"/>
            <a:ext cx="1385100" cy="396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18" name="Google Shape;112;p21">
            <a:extLst>
              <a:ext uri="{FF2B5EF4-FFF2-40B4-BE49-F238E27FC236}">
                <a16:creationId xmlns:a16="http://schemas.microsoft.com/office/drawing/2014/main" id="{F5376E96-A701-FE40-A7DD-D8EF924DDD27}"/>
              </a:ext>
            </a:extLst>
          </p:cNvPr>
          <p:cNvSpPr/>
          <p:nvPr/>
        </p:nvSpPr>
        <p:spPr>
          <a:xfrm>
            <a:off x="6246000" y="4421350"/>
            <a:ext cx="1385100" cy="3966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solidFill>
                  <a:srgbClr val="144173"/>
                </a:solidFill>
                <a:latin typeface="Segoe UI Historic" panose="020B0502040204020203" pitchFamily="34" charset="0"/>
                <a:ea typeface="Segoe UI Historic" panose="020B0502040204020203" pitchFamily="34" charset="0"/>
                <a:cs typeface="Segoe UI Historic" panose="020B0502040204020203" pitchFamily="34" charset="0"/>
                <a:sym typeface="Calibri"/>
              </a:rPr>
              <a:t>Communication Specialist at BSC</a:t>
            </a:r>
            <a:endParaRPr sz="1000">
              <a:solidFill>
                <a:srgbClr val="144173"/>
              </a:solidFill>
              <a:latin typeface="Segoe UI Historic" panose="020B0502040204020203" pitchFamily="34" charset="0"/>
              <a:ea typeface="Segoe UI Historic" panose="020B0502040204020203" pitchFamily="34" charset="0"/>
              <a:cs typeface="Segoe UI Historic" panose="020B0502040204020203" pitchFamily="34" charset="0"/>
              <a:sym typeface="Calibri"/>
            </a:endParaRPr>
          </a:p>
        </p:txBody>
      </p:sp>
      <p:sp>
        <p:nvSpPr>
          <p:cNvPr id="19" name="Google Shape;113;p21">
            <a:extLst>
              <a:ext uri="{FF2B5EF4-FFF2-40B4-BE49-F238E27FC236}">
                <a16:creationId xmlns:a16="http://schemas.microsoft.com/office/drawing/2014/main" id="{77CD1A67-470E-EE4A-9D68-A07F9C6927A4}"/>
              </a:ext>
            </a:extLst>
          </p:cNvPr>
          <p:cNvSpPr txBox="1"/>
          <p:nvPr/>
        </p:nvSpPr>
        <p:spPr>
          <a:xfrm>
            <a:off x="1643375" y="4450750"/>
            <a:ext cx="1264800" cy="3378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000">
                <a:solidFill>
                  <a:srgbClr val="144173"/>
                </a:solidFill>
                <a:latin typeface="Segoe UI Historic" panose="020B0502040204020203" pitchFamily="34" charset="0"/>
                <a:ea typeface="Segoe UI Historic" panose="020B0502040204020203" pitchFamily="34" charset="0"/>
                <a:cs typeface="Segoe UI Historic" panose="020B0502040204020203" pitchFamily="34" charset="0"/>
                <a:sym typeface="Calibri"/>
              </a:rPr>
              <a:t>Commercial Director at Nnergix</a:t>
            </a:r>
            <a:endParaRPr sz="1000">
              <a:solidFill>
                <a:srgbClr val="144173"/>
              </a:solidFill>
              <a:latin typeface="Segoe UI Historic" panose="020B0502040204020203" pitchFamily="34" charset="0"/>
              <a:ea typeface="Segoe UI Historic" panose="020B0502040204020203" pitchFamily="34" charset="0"/>
              <a:cs typeface="Segoe UI Historic" panose="020B0502040204020203" pitchFamily="34" charset="0"/>
              <a:sym typeface="Calibri"/>
            </a:endParaRPr>
          </a:p>
        </p:txBody>
      </p:sp>
      <p:sp>
        <p:nvSpPr>
          <p:cNvPr id="20" name="Google Shape;100;p20">
            <a:extLst>
              <a:ext uri="{FF2B5EF4-FFF2-40B4-BE49-F238E27FC236}">
                <a16:creationId xmlns:a16="http://schemas.microsoft.com/office/drawing/2014/main" id="{A5A13F27-A190-604C-93CE-109F931DA0C8}"/>
              </a:ext>
            </a:extLst>
          </p:cNvPr>
          <p:cNvSpPr txBox="1">
            <a:spLocks/>
          </p:cNvSpPr>
          <p:nvPr/>
        </p:nvSpPr>
        <p:spPr>
          <a:xfrm>
            <a:off x="0" y="1337130"/>
            <a:ext cx="9144000" cy="6501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rgbClr val="144173"/>
                </a:solidFill>
                <a:latin typeface="Segoe UI" panose="020B0502040204020203" pitchFamily="34" charset="0"/>
                <a:ea typeface="Arial"/>
                <a:cs typeface="Segoe UI" panose="020B0502040204020203" pitchFamily="34" charset="0"/>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GB" sz="3000" dirty="0">
                <a:solidFill>
                  <a:srgbClr val="00B7B0"/>
                </a:solidFill>
                <a:latin typeface="Segoe UI Historic" panose="020B0502040204020203" pitchFamily="34" charset="0"/>
                <a:ea typeface="Segoe UI Historic" panose="020B0502040204020203" pitchFamily="34" charset="0"/>
                <a:cs typeface="Segoe UI Historic" panose="020B0502040204020203" pitchFamily="34" charset="0"/>
              </a:rPr>
              <a:t>Technical and Hands-On Introduction: </a:t>
            </a:r>
          </a:p>
          <a:p>
            <a:pPr algn="ctr">
              <a:spcBef>
                <a:spcPts val="600"/>
              </a:spcBef>
              <a:spcAft>
                <a:spcPts val="600"/>
              </a:spcAft>
            </a:pPr>
            <a:r>
              <a:rPr lang="en-GB" sz="2400" b="0" dirty="0">
                <a:solidFill>
                  <a:srgbClr val="00B7B0"/>
                </a:solidFill>
                <a:latin typeface="Segoe UI Historic" panose="020B0502040204020203" pitchFamily="34" charset="0"/>
                <a:ea typeface="Segoe UI Historic" panose="020B0502040204020203" pitchFamily="34" charset="0"/>
                <a:cs typeface="Segoe UI Historic" panose="020B0502040204020203" pitchFamily="34" charset="0"/>
              </a:rPr>
              <a:t>S2S4E Decision Support Tool (DST)</a:t>
            </a:r>
          </a:p>
        </p:txBody>
      </p:sp>
      <p:cxnSp>
        <p:nvCxnSpPr>
          <p:cNvPr id="23" name="Straight Arrow Connector 22">
            <a:extLst>
              <a:ext uri="{FF2B5EF4-FFF2-40B4-BE49-F238E27FC236}">
                <a16:creationId xmlns:a16="http://schemas.microsoft.com/office/drawing/2014/main" id="{6F7171F1-A2C4-5246-9388-5B984200D362}"/>
              </a:ext>
            </a:extLst>
          </p:cNvPr>
          <p:cNvCxnSpPr>
            <a:cxnSpLocks/>
          </p:cNvCxnSpPr>
          <p:nvPr/>
        </p:nvCxnSpPr>
        <p:spPr>
          <a:xfrm>
            <a:off x="589280" y="1828800"/>
            <a:ext cx="701040"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2B34930-6C3D-AC4F-B096-FED73DB00D76}"/>
              </a:ext>
            </a:extLst>
          </p:cNvPr>
          <p:cNvSpPr txBox="1"/>
          <p:nvPr/>
        </p:nvSpPr>
        <p:spPr>
          <a:xfrm>
            <a:off x="0" y="1656080"/>
            <a:ext cx="995680" cy="523220"/>
          </a:xfrm>
          <a:prstGeom prst="rect">
            <a:avLst/>
          </a:prstGeom>
          <a:noFill/>
        </p:spPr>
        <p:txBody>
          <a:bodyPr wrap="square" rtlCol="0">
            <a:spAutoFit/>
          </a:bodyPr>
          <a:lstStyle/>
          <a:p>
            <a:r>
              <a:rPr lang="en-GB" dirty="0">
                <a:solidFill>
                  <a:srgbClr val="FFA700"/>
                </a:solidFill>
                <a:latin typeface="Segoe UI Historic" panose="020B0502040204020203" pitchFamily="34" charset="0"/>
                <a:ea typeface="Segoe UI Historic" panose="020B0502040204020203" pitchFamily="34" charset="0"/>
                <a:cs typeface="Segoe UI Historic" panose="020B0502040204020203" pitchFamily="34" charset="0"/>
              </a:rPr>
              <a:t>First webinar</a:t>
            </a:r>
          </a:p>
        </p:txBody>
      </p:sp>
    </p:spTree>
    <p:extLst>
      <p:ext uri="{BB962C8B-B14F-4D97-AF65-F5344CB8AC3E}">
        <p14:creationId xmlns:p14="http://schemas.microsoft.com/office/powerpoint/2010/main" val="24998177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FCCD8-18CC-854C-A7A7-ADAB263E50D6}"/>
              </a:ext>
            </a:extLst>
          </p:cNvPr>
          <p:cNvSpPr>
            <a:spLocks noGrp="1"/>
          </p:cNvSpPr>
          <p:nvPr>
            <p:ph type="title"/>
          </p:nvPr>
        </p:nvSpPr>
        <p:spPr/>
        <p:txBody>
          <a:bodyPr/>
          <a:lstStyle/>
          <a:p>
            <a:pPr algn="ctr"/>
            <a:r>
              <a:rPr lang="en-GB" dirty="0">
                <a:latin typeface="Segoe UI Historic" panose="020B0502040204020203" pitchFamily="34" charset="0"/>
                <a:ea typeface="Segoe UI Historic" panose="020B0502040204020203" pitchFamily="34" charset="0"/>
                <a:cs typeface="Segoe UI Historic" panose="020B0502040204020203" pitchFamily="34" charset="0"/>
              </a:rPr>
              <a:t>Done?</a:t>
            </a:r>
          </a:p>
        </p:txBody>
      </p:sp>
      <p:pic>
        <p:nvPicPr>
          <p:cNvPr id="5" name="Picture 4">
            <a:extLst>
              <a:ext uri="{FF2B5EF4-FFF2-40B4-BE49-F238E27FC236}">
                <a16:creationId xmlns:a16="http://schemas.microsoft.com/office/drawing/2014/main" id="{147B7DAA-2387-1543-B8C7-6BEE7572C247}"/>
              </a:ext>
            </a:extLst>
          </p:cNvPr>
          <p:cNvPicPr>
            <a:picLocks noChangeAspect="1"/>
          </p:cNvPicPr>
          <p:nvPr/>
        </p:nvPicPr>
        <p:blipFill>
          <a:blip r:embed="rId2"/>
          <a:stretch>
            <a:fillRect/>
          </a:stretch>
        </p:blipFill>
        <p:spPr>
          <a:xfrm>
            <a:off x="1747520" y="865430"/>
            <a:ext cx="5872554" cy="3919930"/>
          </a:xfrm>
          <a:prstGeom prst="rect">
            <a:avLst/>
          </a:prstGeom>
        </p:spPr>
      </p:pic>
      <p:sp>
        <p:nvSpPr>
          <p:cNvPr id="6" name="TextBox 5">
            <a:extLst>
              <a:ext uri="{FF2B5EF4-FFF2-40B4-BE49-F238E27FC236}">
                <a16:creationId xmlns:a16="http://schemas.microsoft.com/office/drawing/2014/main" id="{6DBE8F32-67E0-B94B-9C41-DB75DC35C234}"/>
              </a:ext>
            </a:extLst>
          </p:cNvPr>
          <p:cNvSpPr txBox="1"/>
          <p:nvPr/>
        </p:nvSpPr>
        <p:spPr>
          <a:xfrm>
            <a:off x="1683700" y="4810654"/>
            <a:ext cx="2390660" cy="215444"/>
          </a:xfrm>
          <a:prstGeom prst="rect">
            <a:avLst/>
          </a:prstGeom>
          <a:noFill/>
        </p:spPr>
        <p:txBody>
          <a:bodyPr wrap="square" rtlCol="0">
            <a:spAutoFit/>
          </a:bodyPr>
          <a:lstStyle/>
          <a:p>
            <a:r>
              <a:rPr lang="en-GB" sz="800" dirty="0">
                <a:solidFill>
                  <a:schemeClr val="tx2">
                    <a:lumMod val="90000"/>
                  </a:schemeClr>
                </a:solidFill>
                <a:latin typeface="Segoe UI Historic" panose="020B0502040204020203" pitchFamily="34" charset="0"/>
                <a:ea typeface="Segoe UI Historic" panose="020B0502040204020203" pitchFamily="34" charset="0"/>
                <a:cs typeface="Segoe UI Historic" panose="020B0502040204020203" pitchFamily="34" charset="0"/>
              </a:rPr>
              <a:t>Source: Medium</a:t>
            </a:r>
          </a:p>
        </p:txBody>
      </p:sp>
    </p:spTree>
    <p:extLst>
      <p:ext uri="{BB962C8B-B14F-4D97-AF65-F5344CB8AC3E}">
        <p14:creationId xmlns:p14="http://schemas.microsoft.com/office/powerpoint/2010/main" val="1186153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91D3F-41AD-D349-B15D-7355625679BD}"/>
              </a:ext>
            </a:extLst>
          </p:cNvPr>
          <p:cNvSpPr>
            <a:spLocks noGrp="1"/>
          </p:cNvSpPr>
          <p:nvPr>
            <p:ph type="title"/>
          </p:nvPr>
        </p:nvSpPr>
        <p:spPr/>
        <p:txBody>
          <a:bodyPr/>
          <a:lstStyle/>
          <a:p>
            <a:pPr algn="ctr"/>
            <a:r>
              <a:rPr lang="en-GB" dirty="0">
                <a:latin typeface="Segoe UI Symbol" panose="020B0502040204020203" pitchFamily="34" charset="0"/>
                <a:ea typeface="Segoe UI Symbol" panose="020B0502040204020203" pitchFamily="34" charset="0"/>
              </a:rPr>
              <a:t>Not yet…</a:t>
            </a:r>
          </a:p>
        </p:txBody>
      </p:sp>
      <p:pic>
        <p:nvPicPr>
          <p:cNvPr id="5" name="Picture 4">
            <a:extLst>
              <a:ext uri="{FF2B5EF4-FFF2-40B4-BE49-F238E27FC236}">
                <a16:creationId xmlns:a16="http://schemas.microsoft.com/office/drawing/2014/main" id="{7D1A1C20-5376-B448-B73D-D614FD2CC8CE}"/>
              </a:ext>
            </a:extLst>
          </p:cNvPr>
          <p:cNvPicPr>
            <a:picLocks noChangeAspect="1"/>
          </p:cNvPicPr>
          <p:nvPr/>
        </p:nvPicPr>
        <p:blipFill rotWithShape="1">
          <a:blip r:embed="rId2"/>
          <a:srcRect t="16861" b="8250"/>
          <a:stretch/>
        </p:blipFill>
        <p:spPr>
          <a:xfrm>
            <a:off x="0" y="1117600"/>
            <a:ext cx="9144000" cy="3423920"/>
          </a:xfrm>
          <a:prstGeom prst="rect">
            <a:avLst/>
          </a:prstGeom>
        </p:spPr>
      </p:pic>
    </p:spTree>
    <p:extLst>
      <p:ext uri="{BB962C8B-B14F-4D97-AF65-F5344CB8AC3E}">
        <p14:creationId xmlns:p14="http://schemas.microsoft.com/office/powerpoint/2010/main" val="1145264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E0082F-7519-9E4A-998A-4794009D92D6}"/>
              </a:ext>
            </a:extLst>
          </p:cNvPr>
          <p:cNvPicPr>
            <a:picLocks noChangeAspect="1"/>
          </p:cNvPicPr>
          <p:nvPr/>
        </p:nvPicPr>
        <p:blipFill>
          <a:blip r:embed="rId3"/>
          <a:stretch>
            <a:fillRect/>
          </a:stretch>
        </p:blipFill>
        <p:spPr>
          <a:xfrm>
            <a:off x="0" y="858046"/>
            <a:ext cx="9144000" cy="4285454"/>
          </a:xfrm>
          <a:prstGeom prst="rect">
            <a:avLst/>
          </a:prstGeom>
        </p:spPr>
      </p:pic>
      <p:sp>
        <p:nvSpPr>
          <p:cNvPr id="2" name="Title 1">
            <a:extLst>
              <a:ext uri="{FF2B5EF4-FFF2-40B4-BE49-F238E27FC236}">
                <a16:creationId xmlns:a16="http://schemas.microsoft.com/office/drawing/2014/main" id="{50986A38-D28E-9342-B03F-826BCCEDA066}"/>
              </a:ext>
            </a:extLst>
          </p:cNvPr>
          <p:cNvSpPr>
            <a:spLocks noGrp="1"/>
          </p:cNvSpPr>
          <p:nvPr>
            <p:ph type="title"/>
          </p:nvPr>
        </p:nvSpPr>
        <p:spPr>
          <a:xfrm>
            <a:off x="639667" y="163676"/>
            <a:ext cx="7886700" cy="310049"/>
          </a:xfrm>
        </p:spPr>
        <p:txBody>
          <a:bodyPr/>
          <a:lstStyle/>
          <a:p>
            <a:pPr algn="ctr"/>
            <a:r>
              <a:rPr lang="en-GB" sz="2400" dirty="0">
                <a:latin typeface="Segoe UI Historic" panose="020B0502040204020203" pitchFamily="34" charset="0"/>
                <a:ea typeface="Segoe UI Historic" panose="020B0502040204020203" pitchFamily="34" charset="0"/>
                <a:cs typeface="Segoe UI Historic" panose="020B0502040204020203" pitchFamily="34" charset="0"/>
              </a:rPr>
              <a:t>Changes to the DST</a:t>
            </a:r>
          </a:p>
        </p:txBody>
      </p:sp>
      <p:sp>
        <p:nvSpPr>
          <p:cNvPr id="8" name="Rectángulo redondeado 1">
            <a:extLst>
              <a:ext uri="{FF2B5EF4-FFF2-40B4-BE49-F238E27FC236}">
                <a16:creationId xmlns:a16="http://schemas.microsoft.com/office/drawing/2014/main" id="{AE5B4DBC-5D1B-1146-8B87-7FC81BD034B5}"/>
              </a:ext>
            </a:extLst>
          </p:cNvPr>
          <p:cNvSpPr/>
          <p:nvPr/>
        </p:nvSpPr>
        <p:spPr>
          <a:xfrm>
            <a:off x="4998721" y="1182370"/>
            <a:ext cx="1806766" cy="396240"/>
          </a:xfrm>
          <a:prstGeom prst="roundRect">
            <a:avLst/>
          </a:prstGeom>
          <a:noFill/>
          <a:ln w="28575">
            <a:solidFill>
              <a:srgbClr val="F269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10" name="CuadroTexto 2">
            <a:extLst>
              <a:ext uri="{FF2B5EF4-FFF2-40B4-BE49-F238E27FC236}">
                <a16:creationId xmlns:a16="http://schemas.microsoft.com/office/drawing/2014/main" id="{0CDFAE51-B817-E44B-8C6E-BC58BF540451}"/>
              </a:ext>
            </a:extLst>
          </p:cNvPr>
          <p:cNvSpPr txBox="1"/>
          <p:nvPr/>
        </p:nvSpPr>
        <p:spPr>
          <a:xfrm>
            <a:off x="2128666" y="1453291"/>
            <a:ext cx="1305726" cy="1061829"/>
          </a:xfrm>
          <a:prstGeom prst="rect">
            <a:avLst/>
          </a:prstGeom>
          <a:noFill/>
        </p:spPr>
        <p:txBody>
          <a:bodyPr wrap="square" rtlCol="0">
            <a:spAutoFit/>
          </a:bodyPr>
          <a:lstStyle/>
          <a:p>
            <a:r>
              <a:rPr lang="en-GB" sz="900" b="1">
                <a:solidFill>
                  <a:schemeClr val="bg1"/>
                </a:solidFill>
                <a:latin typeface="Segoe UI" panose="020B0502040204020203" pitchFamily="34" charset="0"/>
                <a:cs typeface="Segoe UI" panose="020B0502040204020203" pitchFamily="34" charset="0"/>
              </a:rPr>
              <a:t>Categories</a:t>
            </a:r>
          </a:p>
          <a:p>
            <a:endParaRPr lang="en-GB" sz="900" b="1">
              <a:solidFill>
                <a:schemeClr val="bg1"/>
              </a:solidFill>
              <a:latin typeface="Segoe UI" panose="020B0502040204020203" pitchFamily="34" charset="0"/>
              <a:cs typeface="Segoe UI" panose="020B0502040204020203" pitchFamily="34" charset="0"/>
            </a:endParaRPr>
          </a:p>
          <a:p>
            <a:pPr marL="214313" indent="-214313">
              <a:buFont typeface="Arial" panose="020B0604020202020204" pitchFamily="34" charset="0"/>
              <a:buChar char="•"/>
            </a:pPr>
            <a:r>
              <a:rPr lang="en-GB" sz="900" b="1">
                <a:solidFill>
                  <a:schemeClr val="bg1"/>
                </a:solidFill>
                <a:latin typeface="Segoe UI" panose="020B0502040204020203" pitchFamily="34" charset="0"/>
                <a:cs typeface="Segoe UI" panose="020B0502040204020203" pitchFamily="34" charset="0"/>
              </a:rPr>
              <a:t>Essential Climate</a:t>
            </a:r>
          </a:p>
          <a:p>
            <a:pPr marL="214313" indent="-214313">
              <a:buFont typeface="Arial" panose="020B0604020202020204" pitchFamily="34" charset="0"/>
              <a:buChar char="•"/>
            </a:pPr>
            <a:r>
              <a:rPr lang="en-GB" sz="900" b="1">
                <a:solidFill>
                  <a:schemeClr val="bg1"/>
                </a:solidFill>
                <a:latin typeface="Segoe UI" panose="020B0502040204020203" pitchFamily="34" charset="0"/>
                <a:cs typeface="Segoe UI" panose="020B0502040204020203" pitchFamily="34" charset="0"/>
              </a:rPr>
              <a:t>Wind Energy</a:t>
            </a:r>
          </a:p>
          <a:p>
            <a:pPr marL="214313" indent="-214313">
              <a:buFont typeface="Arial" panose="020B0604020202020204" pitchFamily="34" charset="0"/>
              <a:buChar char="•"/>
            </a:pPr>
            <a:r>
              <a:rPr lang="en-GB" sz="900" b="1">
                <a:solidFill>
                  <a:schemeClr val="bg1"/>
                </a:solidFill>
                <a:latin typeface="Segoe UI" panose="020B0502040204020203" pitchFamily="34" charset="0"/>
                <a:cs typeface="Segoe UI" panose="020B0502040204020203" pitchFamily="34" charset="0"/>
              </a:rPr>
              <a:t>Solar Energy</a:t>
            </a:r>
          </a:p>
          <a:p>
            <a:pPr marL="214313" indent="-214313">
              <a:buFont typeface="Arial" panose="020B0604020202020204" pitchFamily="34" charset="0"/>
              <a:buChar char="•"/>
            </a:pPr>
            <a:r>
              <a:rPr lang="en-GB" sz="900" b="1">
                <a:solidFill>
                  <a:schemeClr val="bg1"/>
                </a:solidFill>
                <a:latin typeface="Segoe UI" panose="020B0502040204020203" pitchFamily="34" charset="0"/>
                <a:cs typeface="Segoe UI" panose="020B0502040204020203" pitchFamily="34" charset="0"/>
              </a:rPr>
              <a:t>Hydro Energy</a:t>
            </a:r>
          </a:p>
          <a:p>
            <a:pPr marL="214313" indent="-214313">
              <a:buFont typeface="Arial" panose="020B0604020202020204" pitchFamily="34" charset="0"/>
              <a:buChar char="•"/>
            </a:pPr>
            <a:r>
              <a:rPr lang="en-GB" sz="900" b="1">
                <a:solidFill>
                  <a:schemeClr val="bg1"/>
                </a:solidFill>
                <a:latin typeface="Segoe UI" panose="020B0502040204020203" pitchFamily="34" charset="0"/>
                <a:cs typeface="Segoe UI" panose="020B0502040204020203" pitchFamily="34" charset="0"/>
              </a:rPr>
              <a:t>Energy Balance</a:t>
            </a:r>
          </a:p>
        </p:txBody>
      </p:sp>
      <p:sp>
        <p:nvSpPr>
          <p:cNvPr id="11" name="CuadroTexto 9">
            <a:extLst>
              <a:ext uri="{FF2B5EF4-FFF2-40B4-BE49-F238E27FC236}">
                <a16:creationId xmlns:a16="http://schemas.microsoft.com/office/drawing/2014/main" id="{84BF3071-91CC-4F4F-94D7-8E25111D32D6}"/>
              </a:ext>
            </a:extLst>
          </p:cNvPr>
          <p:cNvSpPr txBox="1"/>
          <p:nvPr/>
        </p:nvSpPr>
        <p:spPr>
          <a:xfrm>
            <a:off x="3745867" y="1486938"/>
            <a:ext cx="2972452" cy="646331"/>
          </a:xfrm>
          <a:prstGeom prst="rect">
            <a:avLst/>
          </a:prstGeom>
          <a:noFill/>
        </p:spPr>
        <p:txBody>
          <a:bodyPr wrap="square" rtlCol="0">
            <a:spAutoFit/>
          </a:bodyPr>
          <a:lstStyle/>
          <a:p>
            <a:r>
              <a:rPr lang="en-GB" sz="900" b="1" dirty="0">
                <a:solidFill>
                  <a:schemeClr val="bg1"/>
                </a:solidFill>
                <a:latin typeface="Segoe UI" panose="020B0502040204020203" pitchFamily="34" charset="0"/>
                <a:cs typeface="Segoe UI" panose="020B0502040204020203" pitchFamily="34" charset="0"/>
              </a:rPr>
              <a:t>Variables</a:t>
            </a:r>
          </a:p>
          <a:p>
            <a:endParaRPr lang="en-GB" sz="900" b="1" dirty="0">
              <a:solidFill>
                <a:schemeClr val="bg1"/>
              </a:solidFill>
              <a:latin typeface="Segoe UI" panose="020B0502040204020203" pitchFamily="34" charset="0"/>
              <a:cs typeface="Segoe UI" panose="020B0502040204020203" pitchFamily="34" charset="0"/>
            </a:endParaRPr>
          </a:p>
          <a:p>
            <a:pPr marL="214313" indent="-214313">
              <a:buFont typeface="Arial" panose="020B0604020202020204" pitchFamily="34" charset="0"/>
              <a:buChar char="•"/>
            </a:pPr>
            <a:r>
              <a:rPr lang="en-GB" sz="900" b="1" dirty="0">
                <a:solidFill>
                  <a:schemeClr val="bg1"/>
                </a:solidFill>
                <a:latin typeface="Segoe UI" panose="020B0502040204020203" pitchFamily="34" charset="0"/>
                <a:cs typeface="Segoe UI" panose="020B0502040204020203" pitchFamily="34" charset="0"/>
              </a:rPr>
              <a:t>Climate variables (T, wind, precipitation, etc.)</a:t>
            </a:r>
          </a:p>
          <a:p>
            <a:pPr marL="214313" indent="-214313">
              <a:buFont typeface="Arial" panose="020B0604020202020204" pitchFamily="34" charset="0"/>
              <a:buChar char="•"/>
            </a:pPr>
            <a:r>
              <a:rPr lang="en-GB" sz="900" b="1" dirty="0">
                <a:solidFill>
                  <a:schemeClr val="bg1"/>
                </a:solidFill>
                <a:latin typeface="Segoe UI" panose="020B0502040204020203" pitchFamily="34" charset="0"/>
                <a:cs typeface="Segoe UI" panose="020B0502040204020203" pitchFamily="34" charset="0"/>
              </a:rPr>
              <a:t>Energy indicators (capacity factor, </a:t>
            </a:r>
            <a:r>
              <a:rPr lang="en-GB" sz="900" b="1" dirty="0" err="1">
                <a:solidFill>
                  <a:schemeClr val="bg1"/>
                </a:solidFill>
                <a:latin typeface="Segoe UI" panose="020B0502040204020203" pitchFamily="34" charset="0"/>
                <a:cs typeface="Segoe UI" panose="020B0502040204020203" pitchFamily="34" charset="0"/>
              </a:rPr>
              <a:t>demand,etc</a:t>
            </a:r>
            <a:r>
              <a:rPr lang="en-GB" sz="900" b="1" dirty="0">
                <a:solidFill>
                  <a:schemeClr val="bg1"/>
                </a:solidFill>
                <a:latin typeface="Segoe UI" panose="020B0502040204020203" pitchFamily="34" charset="0"/>
                <a:cs typeface="Segoe UI" panose="020B0502040204020203" pitchFamily="34" charset="0"/>
              </a:rPr>
              <a:t>.)</a:t>
            </a:r>
          </a:p>
        </p:txBody>
      </p:sp>
      <p:sp>
        <p:nvSpPr>
          <p:cNvPr id="12" name="Rectángulo redondeado 1">
            <a:extLst>
              <a:ext uri="{FF2B5EF4-FFF2-40B4-BE49-F238E27FC236}">
                <a16:creationId xmlns:a16="http://schemas.microsoft.com/office/drawing/2014/main" id="{2A8AB04A-B5BB-4E48-8D02-94932CCF9E45}"/>
              </a:ext>
            </a:extLst>
          </p:cNvPr>
          <p:cNvSpPr/>
          <p:nvPr/>
        </p:nvSpPr>
        <p:spPr>
          <a:xfrm>
            <a:off x="4314191" y="2396490"/>
            <a:ext cx="1026159" cy="958850"/>
          </a:xfrm>
          <a:prstGeom prst="ellipse">
            <a:avLst/>
          </a:prstGeom>
          <a:noFill/>
          <a:ln w="28575">
            <a:solidFill>
              <a:srgbClr val="F269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13" name="Rectángulo redondeado 1">
            <a:extLst>
              <a:ext uri="{FF2B5EF4-FFF2-40B4-BE49-F238E27FC236}">
                <a16:creationId xmlns:a16="http://schemas.microsoft.com/office/drawing/2014/main" id="{B38BAC4F-46A6-8E42-9933-28D2B9F22559}"/>
              </a:ext>
            </a:extLst>
          </p:cNvPr>
          <p:cNvSpPr/>
          <p:nvPr/>
        </p:nvSpPr>
        <p:spPr>
          <a:xfrm>
            <a:off x="0" y="3488690"/>
            <a:ext cx="1869440" cy="822960"/>
          </a:xfrm>
          <a:prstGeom prst="roundRect">
            <a:avLst/>
          </a:prstGeom>
          <a:noFill/>
          <a:ln w="28575">
            <a:solidFill>
              <a:srgbClr val="F269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14" name="Rectangle 13">
            <a:extLst>
              <a:ext uri="{FF2B5EF4-FFF2-40B4-BE49-F238E27FC236}">
                <a16:creationId xmlns:a16="http://schemas.microsoft.com/office/drawing/2014/main" id="{A23B7EC3-1A40-4340-A9E8-B241D3DD73C7}"/>
              </a:ext>
            </a:extLst>
          </p:cNvPr>
          <p:cNvSpPr/>
          <p:nvPr/>
        </p:nvSpPr>
        <p:spPr>
          <a:xfrm>
            <a:off x="6767729" y="294422"/>
            <a:ext cx="1688283" cy="307777"/>
          </a:xfrm>
          <a:prstGeom prst="rect">
            <a:avLst/>
          </a:prstGeom>
          <a:solidFill>
            <a:schemeClr val="bg1"/>
          </a:solidFill>
        </p:spPr>
        <p:txBody>
          <a:bodyPr wrap="none">
            <a:spAutoFit/>
          </a:bodyPr>
          <a:lstStyle/>
          <a:p>
            <a:pPr lvl="0"/>
            <a:r>
              <a:rPr lang="en-GB" dirty="0">
                <a:latin typeface="Segoe UI Historic" panose="020B0502040204020203" pitchFamily="34" charset="0"/>
                <a:ea typeface="Segoe UI Historic" panose="020B0502040204020203" pitchFamily="34" charset="0"/>
                <a:cs typeface="Segoe UI Historic" panose="020B0502040204020203" pitchFamily="34" charset="0"/>
              </a:rPr>
              <a:t> </a:t>
            </a:r>
            <a:r>
              <a:rPr lang="en-GB" u="sng" dirty="0">
                <a:solidFill>
                  <a:schemeClr val="hlink"/>
                </a:solidFill>
                <a:latin typeface="Segoe UI Historic" panose="020B0502040204020203" pitchFamily="34" charset="0"/>
                <a:ea typeface="Segoe UI Historic" panose="020B0502040204020203" pitchFamily="34" charset="0"/>
                <a:cs typeface="Segoe UI Historic" panose="020B0502040204020203" pitchFamily="34" charset="0"/>
                <a:hlinkClick r:id="rId4"/>
              </a:rPr>
              <a:t>www.s2s4e.eu</a:t>
            </a:r>
            <a:r>
              <a:rPr lang="en-GB" u="sng" dirty="0">
                <a:solidFill>
                  <a:schemeClr val="hlink"/>
                </a:solidFill>
                <a:latin typeface="Segoe UI Historic" panose="020B0502040204020203" pitchFamily="34" charset="0"/>
                <a:ea typeface="Segoe UI Historic" panose="020B0502040204020203" pitchFamily="34" charset="0"/>
                <a:cs typeface="Segoe UI Historic" panose="020B0502040204020203" pitchFamily="34" charset="0"/>
              </a:rPr>
              <a:t>/</a:t>
            </a:r>
            <a:r>
              <a:rPr lang="en-GB" u="sng" dirty="0" err="1">
                <a:solidFill>
                  <a:schemeClr val="hlink"/>
                </a:solidFill>
                <a:latin typeface="Segoe UI Historic" panose="020B0502040204020203" pitchFamily="34" charset="0"/>
                <a:ea typeface="Segoe UI Historic" panose="020B0502040204020203" pitchFamily="34" charset="0"/>
                <a:cs typeface="Segoe UI Historic" panose="020B0502040204020203" pitchFamily="34" charset="0"/>
              </a:rPr>
              <a:t>dst</a:t>
            </a:r>
            <a:endParaRPr lang="en-GB" dirty="0">
              <a:latin typeface="Segoe UI Historic" panose="020B0502040204020203" pitchFamily="34" charset="0"/>
              <a:ea typeface="Segoe UI Historic" panose="020B0502040204020203" pitchFamily="34" charset="0"/>
              <a:cs typeface="Segoe UI Historic" panose="020B0502040204020203" pitchFamily="34" charset="0"/>
            </a:endParaRPr>
          </a:p>
        </p:txBody>
      </p:sp>
    </p:spTree>
    <p:extLst>
      <p:ext uri="{BB962C8B-B14F-4D97-AF65-F5344CB8AC3E}">
        <p14:creationId xmlns:p14="http://schemas.microsoft.com/office/powerpoint/2010/main" val="16842861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86A38-D28E-9342-B03F-826BCCEDA066}"/>
              </a:ext>
            </a:extLst>
          </p:cNvPr>
          <p:cNvSpPr>
            <a:spLocks noGrp="1"/>
          </p:cNvSpPr>
          <p:nvPr>
            <p:ph type="title"/>
          </p:nvPr>
        </p:nvSpPr>
        <p:spPr>
          <a:xfrm>
            <a:off x="639667" y="163676"/>
            <a:ext cx="7886700" cy="310049"/>
          </a:xfrm>
        </p:spPr>
        <p:txBody>
          <a:bodyPr/>
          <a:lstStyle/>
          <a:p>
            <a:pPr algn="ctr"/>
            <a:r>
              <a:rPr lang="en-GB" sz="2400" dirty="0">
                <a:latin typeface="Segoe UI Historic" panose="020B0502040204020203" pitchFamily="34" charset="0"/>
                <a:ea typeface="Segoe UI Historic" panose="020B0502040204020203" pitchFamily="34" charset="0"/>
                <a:cs typeface="Segoe UI Historic" panose="020B0502040204020203" pitchFamily="34" charset="0"/>
              </a:rPr>
              <a:t>Changes behind the scenes</a:t>
            </a:r>
          </a:p>
        </p:txBody>
      </p:sp>
      <p:pic>
        <p:nvPicPr>
          <p:cNvPr id="9" name="Picture 8">
            <a:extLst>
              <a:ext uri="{FF2B5EF4-FFF2-40B4-BE49-F238E27FC236}">
                <a16:creationId xmlns:a16="http://schemas.microsoft.com/office/drawing/2014/main" id="{A72C22C1-6EAE-9846-88EF-D676A7640AF8}"/>
              </a:ext>
            </a:extLst>
          </p:cNvPr>
          <p:cNvPicPr>
            <a:picLocks noChangeAspect="1"/>
          </p:cNvPicPr>
          <p:nvPr/>
        </p:nvPicPr>
        <p:blipFill>
          <a:blip r:embed="rId3"/>
          <a:stretch>
            <a:fillRect/>
          </a:stretch>
        </p:blipFill>
        <p:spPr>
          <a:xfrm>
            <a:off x="2539365" y="883920"/>
            <a:ext cx="4065270" cy="4065270"/>
          </a:xfrm>
          <a:prstGeom prst="rect">
            <a:avLst/>
          </a:prstGeom>
        </p:spPr>
      </p:pic>
      <p:pic>
        <p:nvPicPr>
          <p:cNvPr id="14" name="Picture 13">
            <a:extLst>
              <a:ext uri="{FF2B5EF4-FFF2-40B4-BE49-F238E27FC236}">
                <a16:creationId xmlns:a16="http://schemas.microsoft.com/office/drawing/2014/main" id="{52751BC2-92ED-9F49-8491-51A5D5A8EF24}"/>
              </a:ext>
            </a:extLst>
          </p:cNvPr>
          <p:cNvPicPr>
            <a:picLocks noChangeAspect="1"/>
          </p:cNvPicPr>
          <p:nvPr/>
        </p:nvPicPr>
        <p:blipFill>
          <a:blip r:embed="rId4"/>
          <a:stretch>
            <a:fillRect/>
          </a:stretch>
        </p:blipFill>
        <p:spPr>
          <a:xfrm>
            <a:off x="3811585" y="1310135"/>
            <a:ext cx="1478920" cy="714245"/>
          </a:xfrm>
          <a:prstGeom prst="rect">
            <a:avLst/>
          </a:prstGeom>
        </p:spPr>
      </p:pic>
      <p:sp>
        <p:nvSpPr>
          <p:cNvPr id="15" name="Rectángulo redondeado 1">
            <a:extLst>
              <a:ext uri="{FF2B5EF4-FFF2-40B4-BE49-F238E27FC236}">
                <a16:creationId xmlns:a16="http://schemas.microsoft.com/office/drawing/2014/main" id="{7EBFA554-6B8D-7249-97B9-1F102FDCF38D}"/>
              </a:ext>
            </a:extLst>
          </p:cNvPr>
          <p:cNvSpPr/>
          <p:nvPr/>
        </p:nvSpPr>
        <p:spPr>
          <a:xfrm>
            <a:off x="4195446" y="2265912"/>
            <a:ext cx="477519" cy="469436"/>
          </a:xfrm>
          <a:prstGeom prst="ellipse">
            <a:avLst/>
          </a:prstGeom>
          <a:noFill/>
          <a:ln w="28575">
            <a:solidFill>
              <a:srgbClr val="FC54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16" name="Rectángulo redondeado 1">
            <a:extLst>
              <a:ext uri="{FF2B5EF4-FFF2-40B4-BE49-F238E27FC236}">
                <a16:creationId xmlns:a16="http://schemas.microsoft.com/office/drawing/2014/main" id="{829C2A88-CF05-C946-BD06-3E2C062F91D2}"/>
              </a:ext>
            </a:extLst>
          </p:cNvPr>
          <p:cNvSpPr/>
          <p:nvPr/>
        </p:nvSpPr>
        <p:spPr>
          <a:xfrm>
            <a:off x="3077845" y="3037840"/>
            <a:ext cx="1239520" cy="822960"/>
          </a:xfrm>
          <a:prstGeom prst="roundRect">
            <a:avLst/>
          </a:prstGeom>
          <a:noFill/>
          <a:ln w="28575">
            <a:solidFill>
              <a:srgbClr val="F269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17" name="Rectángulo redondeado 1">
            <a:extLst>
              <a:ext uri="{FF2B5EF4-FFF2-40B4-BE49-F238E27FC236}">
                <a16:creationId xmlns:a16="http://schemas.microsoft.com/office/drawing/2014/main" id="{BB47CEA1-6415-C34D-8B92-4DED7B691210}"/>
              </a:ext>
            </a:extLst>
          </p:cNvPr>
          <p:cNvSpPr/>
          <p:nvPr/>
        </p:nvSpPr>
        <p:spPr>
          <a:xfrm>
            <a:off x="4845686" y="2672080"/>
            <a:ext cx="853439" cy="690880"/>
          </a:xfrm>
          <a:prstGeom prst="roundRect">
            <a:avLst/>
          </a:prstGeom>
          <a:noFill/>
          <a:ln w="28575">
            <a:solidFill>
              <a:srgbClr val="F269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latin typeface="Segoe UI Historic" panose="020B0502040204020203" pitchFamily="34" charset="0"/>
              <a:ea typeface="Segoe UI Historic" panose="020B0502040204020203" pitchFamily="34" charset="0"/>
              <a:cs typeface="Segoe UI Historic" panose="020B0502040204020203" pitchFamily="34" charset="0"/>
            </a:endParaRPr>
          </a:p>
        </p:txBody>
      </p:sp>
    </p:spTree>
    <p:extLst>
      <p:ext uri="{BB962C8B-B14F-4D97-AF65-F5344CB8AC3E}">
        <p14:creationId xmlns:p14="http://schemas.microsoft.com/office/powerpoint/2010/main" val="4066236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86A38-D28E-9342-B03F-826BCCEDA066}"/>
              </a:ext>
            </a:extLst>
          </p:cNvPr>
          <p:cNvSpPr>
            <a:spLocks noGrp="1"/>
          </p:cNvSpPr>
          <p:nvPr>
            <p:ph type="title"/>
          </p:nvPr>
        </p:nvSpPr>
        <p:spPr>
          <a:xfrm>
            <a:off x="639667" y="163676"/>
            <a:ext cx="7886700" cy="310049"/>
          </a:xfrm>
        </p:spPr>
        <p:txBody>
          <a:bodyPr/>
          <a:lstStyle/>
          <a:p>
            <a:pPr algn="ctr"/>
            <a:r>
              <a:rPr lang="en-GB" sz="2400" dirty="0">
                <a:latin typeface="Segoe UI Historic" panose="020B0502040204020203" pitchFamily="34" charset="0"/>
                <a:ea typeface="Segoe UI Historic" panose="020B0502040204020203" pitchFamily="34" charset="0"/>
                <a:cs typeface="Segoe UI Historic" panose="020B0502040204020203" pitchFamily="34" charset="0"/>
              </a:rPr>
              <a:t>Old Forecast Outlooks</a:t>
            </a:r>
          </a:p>
        </p:txBody>
      </p:sp>
      <p:pic>
        <p:nvPicPr>
          <p:cNvPr id="3" name="Picture 2">
            <a:extLst>
              <a:ext uri="{FF2B5EF4-FFF2-40B4-BE49-F238E27FC236}">
                <a16:creationId xmlns:a16="http://schemas.microsoft.com/office/drawing/2014/main" id="{9F4309B6-D4B9-644C-BA9D-C3CA9D52ADD2}"/>
              </a:ext>
            </a:extLst>
          </p:cNvPr>
          <p:cNvPicPr>
            <a:picLocks noChangeAspect="1"/>
          </p:cNvPicPr>
          <p:nvPr/>
        </p:nvPicPr>
        <p:blipFill>
          <a:blip r:embed="rId3"/>
          <a:stretch>
            <a:fillRect/>
          </a:stretch>
        </p:blipFill>
        <p:spPr>
          <a:xfrm>
            <a:off x="1696304" y="754439"/>
            <a:ext cx="5898193" cy="4167963"/>
          </a:xfrm>
          <a:prstGeom prst="rect">
            <a:avLst/>
          </a:prstGeom>
        </p:spPr>
      </p:pic>
    </p:spTree>
    <p:extLst>
      <p:ext uri="{BB962C8B-B14F-4D97-AF65-F5344CB8AC3E}">
        <p14:creationId xmlns:p14="http://schemas.microsoft.com/office/powerpoint/2010/main" val="5647118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FB1C0C-2DC2-FA42-AEA7-1179C8EFF1F7}"/>
              </a:ext>
            </a:extLst>
          </p:cNvPr>
          <p:cNvPicPr>
            <a:picLocks noChangeAspect="1"/>
          </p:cNvPicPr>
          <p:nvPr/>
        </p:nvPicPr>
        <p:blipFill>
          <a:blip r:embed="rId3"/>
          <a:stretch>
            <a:fillRect/>
          </a:stretch>
        </p:blipFill>
        <p:spPr>
          <a:xfrm>
            <a:off x="1651947" y="741680"/>
            <a:ext cx="5805493" cy="4123141"/>
          </a:xfrm>
          <a:prstGeom prst="rect">
            <a:avLst/>
          </a:prstGeom>
        </p:spPr>
      </p:pic>
      <p:cxnSp>
        <p:nvCxnSpPr>
          <p:cNvPr id="8" name="Straight Arrow Connector 7">
            <a:extLst>
              <a:ext uri="{FF2B5EF4-FFF2-40B4-BE49-F238E27FC236}">
                <a16:creationId xmlns:a16="http://schemas.microsoft.com/office/drawing/2014/main" id="{31B0F8D6-2372-6B45-A5CD-65231FAA52F9}"/>
              </a:ext>
            </a:extLst>
          </p:cNvPr>
          <p:cNvCxnSpPr>
            <a:cxnSpLocks/>
          </p:cNvCxnSpPr>
          <p:nvPr/>
        </p:nvCxnSpPr>
        <p:spPr>
          <a:xfrm>
            <a:off x="965200" y="965200"/>
            <a:ext cx="1595120"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CA08EDED-6C5B-5245-B5A2-2E9A43883319}"/>
              </a:ext>
            </a:extLst>
          </p:cNvPr>
          <p:cNvSpPr>
            <a:spLocks noGrp="1"/>
          </p:cNvSpPr>
          <p:nvPr>
            <p:ph type="title"/>
          </p:nvPr>
        </p:nvSpPr>
        <p:spPr>
          <a:xfrm>
            <a:off x="639667" y="163676"/>
            <a:ext cx="7886700" cy="310049"/>
          </a:xfrm>
        </p:spPr>
        <p:txBody>
          <a:bodyPr/>
          <a:lstStyle/>
          <a:p>
            <a:pPr algn="ctr"/>
            <a:r>
              <a:rPr lang="en-GB" sz="2400" dirty="0">
                <a:latin typeface="Segoe UI Historic" panose="020B0502040204020203" pitchFamily="34" charset="0"/>
                <a:ea typeface="Segoe UI Historic" panose="020B0502040204020203" pitchFamily="34" charset="0"/>
                <a:cs typeface="Segoe UI Historic" panose="020B0502040204020203" pitchFamily="34" charset="0"/>
              </a:rPr>
              <a:t>New Forecast Outlooks</a:t>
            </a:r>
          </a:p>
        </p:txBody>
      </p:sp>
    </p:spTree>
    <p:extLst>
      <p:ext uri="{BB962C8B-B14F-4D97-AF65-F5344CB8AC3E}">
        <p14:creationId xmlns:p14="http://schemas.microsoft.com/office/powerpoint/2010/main" val="258116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50"/>
          <p:cNvSpPr txBox="1">
            <a:spLocks noGrp="1"/>
          </p:cNvSpPr>
          <p:nvPr>
            <p:ph type="title"/>
          </p:nvPr>
        </p:nvSpPr>
        <p:spPr>
          <a:xfrm>
            <a:off x="0" y="1364725"/>
            <a:ext cx="9144000" cy="617100"/>
          </a:xfrm>
          <a:prstGeom prst="rect">
            <a:avLst/>
          </a:prstGeom>
        </p:spPr>
        <p:txBody>
          <a:bodyPr spcFirstLastPara="1" wrap="square" lIns="68575" tIns="34275" rIns="68575" bIns="34275" anchor="t" anchorCtr="0">
            <a:noAutofit/>
          </a:bodyPr>
          <a:lstStyle/>
          <a:p>
            <a:pPr marL="0" lvl="0" indent="0" algn="ctr" rtl="0">
              <a:spcBef>
                <a:spcPts val="0"/>
              </a:spcBef>
              <a:spcAft>
                <a:spcPts val="0"/>
              </a:spcAft>
              <a:buNone/>
            </a:pPr>
            <a:r>
              <a:rPr lang="es-ES" dirty="0">
                <a:latin typeface="Segoe UI Historic" panose="020B0502040204020203" pitchFamily="34" charset="0"/>
                <a:ea typeface="Segoe UI Historic" panose="020B0502040204020203" pitchFamily="34" charset="0"/>
                <a:cs typeface="Segoe UI Historic" panose="020B0502040204020203" pitchFamily="34" charset="0"/>
              </a:rPr>
              <a:t>Project </a:t>
            </a:r>
            <a:r>
              <a:rPr lang="es-ES" dirty="0" err="1">
                <a:latin typeface="Segoe UI Historic" panose="020B0502040204020203" pitchFamily="34" charset="0"/>
                <a:ea typeface="Segoe UI Historic" panose="020B0502040204020203" pitchFamily="34" charset="0"/>
                <a:cs typeface="Segoe UI Historic" panose="020B0502040204020203" pitchFamily="34" charset="0"/>
              </a:rPr>
              <a:t>background</a:t>
            </a:r>
            <a:endParaRPr dirty="0">
              <a:latin typeface="Segoe UI Historic" panose="020B0502040204020203" pitchFamily="34" charset="0"/>
              <a:ea typeface="Segoe UI Historic" panose="020B0502040204020203" pitchFamily="34" charset="0"/>
              <a:cs typeface="Segoe UI Historic" panose="020B0502040204020203"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FB1C0C-2DC2-FA42-AEA7-1179C8EFF1F7}"/>
              </a:ext>
            </a:extLst>
          </p:cNvPr>
          <p:cNvPicPr>
            <a:picLocks noChangeAspect="1"/>
          </p:cNvPicPr>
          <p:nvPr/>
        </p:nvPicPr>
        <p:blipFill>
          <a:blip r:embed="rId3"/>
          <a:stretch>
            <a:fillRect/>
          </a:stretch>
        </p:blipFill>
        <p:spPr>
          <a:xfrm>
            <a:off x="1651947" y="741680"/>
            <a:ext cx="5805493" cy="4123141"/>
          </a:xfrm>
          <a:prstGeom prst="rect">
            <a:avLst/>
          </a:prstGeom>
        </p:spPr>
      </p:pic>
      <p:sp>
        <p:nvSpPr>
          <p:cNvPr id="2" name="Title 1">
            <a:extLst>
              <a:ext uri="{FF2B5EF4-FFF2-40B4-BE49-F238E27FC236}">
                <a16:creationId xmlns:a16="http://schemas.microsoft.com/office/drawing/2014/main" id="{50986A38-D28E-9342-B03F-826BCCEDA066}"/>
              </a:ext>
            </a:extLst>
          </p:cNvPr>
          <p:cNvSpPr>
            <a:spLocks noGrp="1"/>
          </p:cNvSpPr>
          <p:nvPr>
            <p:ph type="title"/>
          </p:nvPr>
        </p:nvSpPr>
        <p:spPr>
          <a:xfrm>
            <a:off x="639667" y="163676"/>
            <a:ext cx="7886700" cy="310049"/>
          </a:xfrm>
        </p:spPr>
        <p:txBody>
          <a:bodyPr/>
          <a:lstStyle/>
          <a:p>
            <a:pPr algn="ctr"/>
            <a:r>
              <a:rPr lang="en-GB" sz="2400" dirty="0">
                <a:latin typeface="Segoe UI Historic" panose="020B0502040204020203" pitchFamily="34" charset="0"/>
                <a:ea typeface="Segoe UI Historic" panose="020B0502040204020203" pitchFamily="34" charset="0"/>
                <a:cs typeface="Segoe UI Historic" panose="020B0502040204020203" pitchFamily="34" charset="0"/>
              </a:rPr>
              <a:t>New Forecast Outlooks</a:t>
            </a:r>
          </a:p>
        </p:txBody>
      </p:sp>
      <p:cxnSp>
        <p:nvCxnSpPr>
          <p:cNvPr id="10" name="Straight Arrow Connector 9">
            <a:extLst>
              <a:ext uri="{FF2B5EF4-FFF2-40B4-BE49-F238E27FC236}">
                <a16:creationId xmlns:a16="http://schemas.microsoft.com/office/drawing/2014/main" id="{3630EF4C-CC42-4642-AF84-59E91590B6F4}"/>
              </a:ext>
            </a:extLst>
          </p:cNvPr>
          <p:cNvCxnSpPr>
            <a:cxnSpLocks/>
          </p:cNvCxnSpPr>
          <p:nvPr/>
        </p:nvCxnSpPr>
        <p:spPr>
          <a:xfrm>
            <a:off x="965200" y="1554480"/>
            <a:ext cx="690880"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41799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FB1C0C-2DC2-FA42-AEA7-1179C8EFF1F7}"/>
              </a:ext>
            </a:extLst>
          </p:cNvPr>
          <p:cNvPicPr>
            <a:picLocks noChangeAspect="1"/>
          </p:cNvPicPr>
          <p:nvPr/>
        </p:nvPicPr>
        <p:blipFill>
          <a:blip r:embed="rId3"/>
          <a:stretch>
            <a:fillRect/>
          </a:stretch>
        </p:blipFill>
        <p:spPr>
          <a:xfrm>
            <a:off x="1651947" y="741680"/>
            <a:ext cx="5805493" cy="4123141"/>
          </a:xfrm>
          <a:prstGeom prst="rect">
            <a:avLst/>
          </a:prstGeom>
        </p:spPr>
      </p:pic>
      <p:sp>
        <p:nvSpPr>
          <p:cNvPr id="2" name="Title 1">
            <a:extLst>
              <a:ext uri="{FF2B5EF4-FFF2-40B4-BE49-F238E27FC236}">
                <a16:creationId xmlns:a16="http://schemas.microsoft.com/office/drawing/2014/main" id="{50986A38-D28E-9342-B03F-826BCCEDA066}"/>
              </a:ext>
            </a:extLst>
          </p:cNvPr>
          <p:cNvSpPr>
            <a:spLocks noGrp="1"/>
          </p:cNvSpPr>
          <p:nvPr>
            <p:ph type="title"/>
          </p:nvPr>
        </p:nvSpPr>
        <p:spPr>
          <a:xfrm>
            <a:off x="639667" y="163676"/>
            <a:ext cx="7886700" cy="310049"/>
          </a:xfrm>
        </p:spPr>
        <p:txBody>
          <a:bodyPr/>
          <a:lstStyle/>
          <a:p>
            <a:pPr algn="ctr"/>
            <a:r>
              <a:rPr lang="en-GB" sz="2400" dirty="0">
                <a:latin typeface="Segoe UI Historic" panose="020B0502040204020203" pitchFamily="34" charset="0"/>
                <a:ea typeface="Segoe UI Historic" panose="020B0502040204020203" pitchFamily="34" charset="0"/>
                <a:cs typeface="Segoe UI Historic" panose="020B0502040204020203" pitchFamily="34" charset="0"/>
              </a:rPr>
              <a:t>New Forecast Outlooks</a:t>
            </a:r>
          </a:p>
        </p:txBody>
      </p:sp>
      <p:cxnSp>
        <p:nvCxnSpPr>
          <p:cNvPr id="12" name="Straight Arrow Connector 11">
            <a:extLst>
              <a:ext uri="{FF2B5EF4-FFF2-40B4-BE49-F238E27FC236}">
                <a16:creationId xmlns:a16="http://schemas.microsoft.com/office/drawing/2014/main" id="{E03808E5-F2CC-614C-971E-E0EAAE867F6E}"/>
              </a:ext>
            </a:extLst>
          </p:cNvPr>
          <p:cNvCxnSpPr>
            <a:cxnSpLocks/>
          </p:cNvCxnSpPr>
          <p:nvPr/>
        </p:nvCxnSpPr>
        <p:spPr>
          <a:xfrm>
            <a:off x="965200" y="1788160"/>
            <a:ext cx="690880"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38272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FB1C0C-2DC2-FA42-AEA7-1179C8EFF1F7}"/>
              </a:ext>
            </a:extLst>
          </p:cNvPr>
          <p:cNvPicPr>
            <a:picLocks noChangeAspect="1"/>
          </p:cNvPicPr>
          <p:nvPr/>
        </p:nvPicPr>
        <p:blipFill>
          <a:blip r:embed="rId3"/>
          <a:stretch>
            <a:fillRect/>
          </a:stretch>
        </p:blipFill>
        <p:spPr>
          <a:xfrm>
            <a:off x="1651947" y="741680"/>
            <a:ext cx="5805493" cy="4123141"/>
          </a:xfrm>
          <a:prstGeom prst="rect">
            <a:avLst/>
          </a:prstGeom>
        </p:spPr>
      </p:pic>
      <p:sp>
        <p:nvSpPr>
          <p:cNvPr id="2" name="Title 1">
            <a:extLst>
              <a:ext uri="{FF2B5EF4-FFF2-40B4-BE49-F238E27FC236}">
                <a16:creationId xmlns:a16="http://schemas.microsoft.com/office/drawing/2014/main" id="{50986A38-D28E-9342-B03F-826BCCEDA066}"/>
              </a:ext>
            </a:extLst>
          </p:cNvPr>
          <p:cNvSpPr>
            <a:spLocks noGrp="1"/>
          </p:cNvSpPr>
          <p:nvPr>
            <p:ph type="title"/>
          </p:nvPr>
        </p:nvSpPr>
        <p:spPr>
          <a:xfrm>
            <a:off x="639667" y="163676"/>
            <a:ext cx="7886700" cy="310049"/>
          </a:xfrm>
        </p:spPr>
        <p:txBody>
          <a:bodyPr/>
          <a:lstStyle/>
          <a:p>
            <a:pPr algn="ctr"/>
            <a:r>
              <a:rPr lang="en-GB" sz="2400" dirty="0">
                <a:latin typeface="Segoe UI Historic" panose="020B0502040204020203" pitchFamily="34" charset="0"/>
                <a:ea typeface="Segoe UI Historic" panose="020B0502040204020203" pitchFamily="34" charset="0"/>
                <a:cs typeface="Segoe UI Historic" panose="020B0502040204020203" pitchFamily="34" charset="0"/>
              </a:rPr>
              <a:t>New Forecast Outlooks</a:t>
            </a:r>
          </a:p>
        </p:txBody>
      </p:sp>
      <p:cxnSp>
        <p:nvCxnSpPr>
          <p:cNvPr id="13" name="Straight Arrow Connector 12">
            <a:extLst>
              <a:ext uri="{FF2B5EF4-FFF2-40B4-BE49-F238E27FC236}">
                <a16:creationId xmlns:a16="http://schemas.microsoft.com/office/drawing/2014/main" id="{1737C921-9749-C945-9922-1935BC8456C1}"/>
              </a:ext>
            </a:extLst>
          </p:cNvPr>
          <p:cNvCxnSpPr>
            <a:cxnSpLocks/>
          </p:cNvCxnSpPr>
          <p:nvPr/>
        </p:nvCxnSpPr>
        <p:spPr>
          <a:xfrm>
            <a:off x="965200" y="2143760"/>
            <a:ext cx="1869440"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57439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FB1C0C-2DC2-FA42-AEA7-1179C8EFF1F7}"/>
              </a:ext>
            </a:extLst>
          </p:cNvPr>
          <p:cNvPicPr>
            <a:picLocks noChangeAspect="1"/>
          </p:cNvPicPr>
          <p:nvPr/>
        </p:nvPicPr>
        <p:blipFill>
          <a:blip r:embed="rId3"/>
          <a:stretch>
            <a:fillRect/>
          </a:stretch>
        </p:blipFill>
        <p:spPr>
          <a:xfrm>
            <a:off x="1651947" y="741680"/>
            <a:ext cx="5805493" cy="4123141"/>
          </a:xfrm>
          <a:prstGeom prst="rect">
            <a:avLst/>
          </a:prstGeom>
        </p:spPr>
      </p:pic>
      <p:sp>
        <p:nvSpPr>
          <p:cNvPr id="2" name="Title 1">
            <a:extLst>
              <a:ext uri="{FF2B5EF4-FFF2-40B4-BE49-F238E27FC236}">
                <a16:creationId xmlns:a16="http://schemas.microsoft.com/office/drawing/2014/main" id="{50986A38-D28E-9342-B03F-826BCCEDA066}"/>
              </a:ext>
            </a:extLst>
          </p:cNvPr>
          <p:cNvSpPr>
            <a:spLocks noGrp="1"/>
          </p:cNvSpPr>
          <p:nvPr>
            <p:ph type="title"/>
          </p:nvPr>
        </p:nvSpPr>
        <p:spPr>
          <a:xfrm>
            <a:off x="639667" y="163676"/>
            <a:ext cx="7886700" cy="310049"/>
          </a:xfrm>
        </p:spPr>
        <p:txBody>
          <a:bodyPr/>
          <a:lstStyle/>
          <a:p>
            <a:pPr algn="ctr"/>
            <a:r>
              <a:rPr lang="en-GB" sz="2400" dirty="0">
                <a:latin typeface="Segoe UI Historic" panose="020B0502040204020203" pitchFamily="34" charset="0"/>
                <a:ea typeface="Segoe UI Historic" panose="020B0502040204020203" pitchFamily="34" charset="0"/>
                <a:cs typeface="Segoe UI Historic" panose="020B0502040204020203" pitchFamily="34" charset="0"/>
              </a:rPr>
              <a:t>New Forecast Outlooks</a:t>
            </a:r>
          </a:p>
        </p:txBody>
      </p:sp>
      <p:cxnSp>
        <p:nvCxnSpPr>
          <p:cNvPr id="15" name="Straight Arrow Connector 14">
            <a:extLst>
              <a:ext uri="{FF2B5EF4-FFF2-40B4-BE49-F238E27FC236}">
                <a16:creationId xmlns:a16="http://schemas.microsoft.com/office/drawing/2014/main" id="{A4B5E3BB-4DDC-F841-A22E-918E497EADBD}"/>
              </a:ext>
            </a:extLst>
          </p:cNvPr>
          <p:cNvCxnSpPr>
            <a:cxnSpLocks/>
          </p:cNvCxnSpPr>
          <p:nvPr/>
        </p:nvCxnSpPr>
        <p:spPr>
          <a:xfrm>
            <a:off x="985520" y="2743200"/>
            <a:ext cx="1412240"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0426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53;p45">
            <a:extLst>
              <a:ext uri="{FF2B5EF4-FFF2-40B4-BE49-F238E27FC236}">
                <a16:creationId xmlns:a16="http://schemas.microsoft.com/office/drawing/2014/main" id="{A5DAC22F-C080-6641-8DF6-66E9894A2B42}"/>
              </a:ext>
            </a:extLst>
          </p:cNvPr>
          <p:cNvSpPr txBox="1"/>
          <p:nvPr/>
        </p:nvSpPr>
        <p:spPr>
          <a:xfrm>
            <a:off x="1132060" y="599440"/>
            <a:ext cx="7890020" cy="3000000"/>
          </a:xfrm>
          <a:prstGeom prst="rect">
            <a:avLst/>
          </a:prstGeom>
          <a:noFill/>
          <a:ln>
            <a:noFill/>
          </a:ln>
        </p:spPr>
        <p:txBody>
          <a:bodyPr spcFirstLastPara="1" wrap="square" lIns="91425" tIns="91425" rIns="91425" bIns="91425" anchor="t" anchorCtr="0">
            <a:noAutofit/>
          </a:bodyPr>
          <a:lstStyle/>
          <a:p>
            <a:pPr marL="457200" lvl="0" indent="-342900">
              <a:lnSpc>
                <a:spcPct val="200000"/>
              </a:lnSpc>
              <a:buClr>
                <a:srgbClr val="F9C327"/>
              </a:buClr>
              <a:buSzPts val="1800"/>
              <a:buFont typeface="Noto Sans Symbols"/>
              <a:buChar char="●"/>
            </a:pPr>
            <a:r>
              <a:rPr lang="en-GB" sz="1800" dirty="0">
                <a:solidFill>
                  <a:srgbClr val="0E4878"/>
                </a:solidFill>
                <a:latin typeface="Quattrocento Sans"/>
                <a:ea typeface="Quattrocento Sans"/>
                <a:cs typeface="Quattrocento Sans"/>
                <a:sym typeface="Quattrocento Sans"/>
              </a:rPr>
              <a:t>More improvements to the DST</a:t>
            </a:r>
          </a:p>
          <a:p>
            <a:pPr marL="914400" lvl="1" indent="-317500">
              <a:lnSpc>
                <a:spcPct val="200000"/>
              </a:lnSpc>
              <a:buClr>
                <a:srgbClr val="0E4878"/>
              </a:buClr>
              <a:buSzPts val="1400"/>
              <a:buFont typeface="Quattrocento Sans"/>
              <a:buChar char="○"/>
            </a:pPr>
            <a:r>
              <a:rPr lang="en-GB" u="sng" dirty="0">
                <a:solidFill>
                  <a:schemeClr val="hlink"/>
                </a:solidFill>
                <a:latin typeface="Quattrocento Sans"/>
                <a:ea typeface="Quattrocento Sans"/>
                <a:cs typeface="Quattrocento Sans"/>
                <a:sym typeface="Quattrocento Sans"/>
              </a:rPr>
              <a:t>https://s2s4e.eu/</a:t>
            </a:r>
            <a:r>
              <a:rPr lang="en-GB" u="sng" dirty="0" err="1">
                <a:solidFill>
                  <a:schemeClr val="hlink"/>
                </a:solidFill>
                <a:latin typeface="Quattrocento Sans"/>
                <a:ea typeface="Quattrocento Sans"/>
                <a:cs typeface="Quattrocento Sans"/>
                <a:sym typeface="Quattrocento Sans"/>
              </a:rPr>
              <a:t>dst</a:t>
            </a:r>
            <a:endParaRPr lang="en-GB" sz="1800" dirty="0">
              <a:solidFill>
                <a:srgbClr val="0E4878"/>
              </a:solidFill>
              <a:latin typeface="Quattrocento Sans"/>
              <a:ea typeface="Quattrocento Sans"/>
              <a:cs typeface="Quattrocento Sans"/>
              <a:sym typeface="Quattrocento Sans"/>
            </a:endParaRPr>
          </a:p>
          <a:p>
            <a:pPr marL="457200" lvl="0" indent="-342900">
              <a:lnSpc>
                <a:spcPct val="200000"/>
              </a:lnSpc>
              <a:buClr>
                <a:srgbClr val="F9C327"/>
              </a:buClr>
              <a:buSzPts val="1800"/>
              <a:buFont typeface="Noto Sans Symbols"/>
              <a:buChar char="●"/>
            </a:pPr>
            <a:r>
              <a:rPr lang="en-GB" sz="1800" dirty="0">
                <a:solidFill>
                  <a:srgbClr val="0E4878"/>
                </a:solidFill>
                <a:latin typeface="Quattrocento Sans"/>
                <a:ea typeface="Quattrocento Sans"/>
                <a:cs typeface="Quattrocento Sans"/>
                <a:sym typeface="Quattrocento Sans"/>
              </a:rPr>
              <a:t>At least 5 more webinars, next planned for end of November:</a:t>
            </a:r>
          </a:p>
          <a:p>
            <a:pPr marL="914400" lvl="1" indent="-317500">
              <a:lnSpc>
                <a:spcPct val="200000"/>
              </a:lnSpc>
              <a:buClr>
                <a:srgbClr val="0E4878"/>
              </a:buClr>
              <a:buSzPts val="1400"/>
              <a:buFont typeface="Quattrocento Sans"/>
              <a:buChar char="○"/>
            </a:pPr>
            <a:r>
              <a:rPr lang="en-GB" u="sng" dirty="0">
                <a:solidFill>
                  <a:schemeClr val="hlink"/>
                </a:solidFill>
                <a:latin typeface="Quattrocento Sans"/>
                <a:ea typeface="Quattrocento Sans"/>
                <a:cs typeface="Quattrocento Sans"/>
                <a:sym typeface="Quattrocento Sans"/>
              </a:rPr>
              <a:t>https://s2s4e.eu/climate-services/webinar-series</a:t>
            </a:r>
            <a:endParaRPr sz="1800" dirty="0">
              <a:solidFill>
                <a:srgbClr val="0E4878"/>
              </a:solidFill>
              <a:latin typeface="Quattrocento Sans"/>
              <a:ea typeface="Quattrocento Sans"/>
              <a:cs typeface="Quattrocento Sans"/>
              <a:sym typeface="Quattrocento Sans"/>
            </a:endParaRPr>
          </a:p>
          <a:p>
            <a:pPr marL="457200" lvl="0" indent="-342900" algn="l" rtl="0">
              <a:lnSpc>
                <a:spcPct val="200000"/>
              </a:lnSpc>
              <a:spcBef>
                <a:spcPts val="0"/>
              </a:spcBef>
              <a:spcAft>
                <a:spcPts val="0"/>
              </a:spcAft>
              <a:buClr>
                <a:srgbClr val="F9C327"/>
              </a:buClr>
              <a:buSzPts val="1800"/>
              <a:buFont typeface="Noto Sans Symbols"/>
              <a:buChar char="●"/>
            </a:pPr>
            <a:r>
              <a:rPr lang="en-GB" sz="1800" dirty="0">
                <a:solidFill>
                  <a:srgbClr val="0E4878"/>
                </a:solidFill>
                <a:latin typeface="Quattrocento Sans"/>
                <a:ea typeface="Quattrocento Sans"/>
                <a:cs typeface="Quattrocento Sans"/>
                <a:sym typeface="Quattrocento Sans"/>
              </a:rPr>
              <a:t>Monthly </a:t>
            </a:r>
            <a:r>
              <a:rPr lang="en-GB" sz="1800" dirty="0" err="1">
                <a:solidFill>
                  <a:srgbClr val="0E4878"/>
                </a:solidFill>
                <a:latin typeface="Quattrocento Sans"/>
                <a:ea typeface="Quattrocento Sans"/>
                <a:cs typeface="Quattrocento Sans"/>
                <a:sym typeface="Quattrocento Sans"/>
              </a:rPr>
              <a:t>subseasonal</a:t>
            </a:r>
            <a:r>
              <a:rPr lang="en-GB" sz="1800" dirty="0">
                <a:solidFill>
                  <a:srgbClr val="0E4878"/>
                </a:solidFill>
                <a:latin typeface="Quattrocento Sans"/>
                <a:ea typeface="Quattrocento Sans"/>
                <a:cs typeface="Quattrocento Sans"/>
                <a:sym typeface="Quattrocento Sans"/>
              </a:rPr>
              <a:t> to seasonal outlooks, published mid-month:</a:t>
            </a:r>
            <a:endParaRPr sz="1800" dirty="0">
              <a:solidFill>
                <a:srgbClr val="0E4878"/>
              </a:solidFill>
              <a:latin typeface="Quattrocento Sans"/>
              <a:ea typeface="Quattrocento Sans"/>
              <a:cs typeface="Quattrocento Sans"/>
              <a:sym typeface="Quattrocento Sans"/>
            </a:endParaRPr>
          </a:p>
          <a:p>
            <a:pPr marL="914400" lvl="1" indent="-317500" algn="l" rtl="0">
              <a:lnSpc>
                <a:spcPct val="200000"/>
              </a:lnSpc>
              <a:spcBef>
                <a:spcPts val="0"/>
              </a:spcBef>
              <a:spcAft>
                <a:spcPts val="0"/>
              </a:spcAft>
              <a:buClr>
                <a:srgbClr val="0E4878"/>
              </a:buClr>
              <a:buSzPts val="1400"/>
              <a:buFont typeface="Quattrocento Sans"/>
              <a:buChar char="○"/>
            </a:pPr>
            <a:r>
              <a:rPr lang="en-GB" u="sng" dirty="0">
                <a:solidFill>
                  <a:schemeClr val="hlink"/>
                </a:solidFill>
                <a:latin typeface="Quattrocento Sans"/>
                <a:ea typeface="Quattrocento Sans"/>
                <a:cs typeface="Quattrocento Sans"/>
                <a:sym typeface="Quattrocento Sans"/>
                <a:hlinkClick r:id="rId2"/>
              </a:rPr>
              <a:t>https://s2s4e.eu/climate-services/outlooks</a:t>
            </a:r>
            <a:endParaRPr dirty="0">
              <a:solidFill>
                <a:srgbClr val="0E4878"/>
              </a:solidFill>
              <a:latin typeface="Quattrocento Sans"/>
              <a:ea typeface="Quattrocento Sans"/>
              <a:cs typeface="Quattrocento Sans"/>
              <a:sym typeface="Quattrocento Sans"/>
            </a:endParaRPr>
          </a:p>
          <a:p>
            <a:pPr marL="457200" lvl="0" indent="-342900" algn="l" rtl="0">
              <a:lnSpc>
                <a:spcPct val="200000"/>
              </a:lnSpc>
              <a:spcBef>
                <a:spcPts val="0"/>
              </a:spcBef>
              <a:spcAft>
                <a:spcPts val="0"/>
              </a:spcAft>
              <a:buClr>
                <a:srgbClr val="F9C327"/>
              </a:buClr>
              <a:buSzPts val="1800"/>
              <a:buFont typeface="Noto Sans Symbols"/>
              <a:buChar char="●"/>
            </a:pPr>
            <a:r>
              <a:rPr lang="en-GB" sz="1800" dirty="0">
                <a:solidFill>
                  <a:srgbClr val="0E4878"/>
                </a:solidFill>
                <a:latin typeface="Quattrocento Sans"/>
                <a:ea typeface="Quattrocento Sans"/>
                <a:cs typeface="Quattrocento Sans"/>
                <a:sym typeface="Quattrocento Sans"/>
              </a:rPr>
              <a:t>More factsheets demonstrating the potential of the forecasts in the DST</a:t>
            </a:r>
            <a:endParaRPr sz="1800" dirty="0">
              <a:solidFill>
                <a:srgbClr val="0E4878"/>
              </a:solidFill>
              <a:latin typeface="Quattrocento Sans"/>
              <a:ea typeface="Quattrocento Sans"/>
              <a:cs typeface="Quattrocento Sans"/>
              <a:sym typeface="Quattrocento Sans"/>
            </a:endParaRPr>
          </a:p>
          <a:p>
            <a:pPr marL="914400" lvl="1" indent="-317500" algn="l" rtl="0">
              <a:lnSpc>
                <a:spcPct val="200000"/>
              </a:lnSpc>
              <a:spcBef>
                <a:spcPts val="0"/>
              </a:spcBef>
              <a:spcAft>
                <a:spcPts val="0"/>
              </a:spcAft>
              <a:buClr>
                <a:schemeClr val="dk1"/>
              </a:buClr>
              <a:buSzPts val="1400"/>
              <a:buChar char="○"/>
            </a:pPr>
            <a:r>
              <a:rPr lang="en-GB" u="sng" dirty="0">
                <a:solidFill>
                  <a:schemeClr val="hlink"/>
                </a:solidFill>
                <a:latin typeface="Quattrocento Sans"/>
                <a:ea typeface="Quattrocento Sans"/>
                <a:cs typeface="Quattrocento Sans"/>
                <a:sym typeface="Quattrocento Sans"/>
                <a:hlinkClick r:id="rId3"/>
              </a:rPr>
              <a:t>https://s2s4e.eu/climate-services/case-studies</a:t>
            </a:r>
            <a:endParaRPr dirty="0">
              <a:solidFill>
                <a:srgbClr val="0E4878"/>
              </a:solidFill>
              <a:latin typeface="Quattrocento Sans"/>
              <a:ea typeface="Quattrocento Sans"/>
              <a:cs typeface="Quattrocento Sans"/>
              <a:sym typeface="Quattrocento Sans"/>
            </a:endParaRPr>
          </a:p>
        </p:txBody>
      </p:sp>
      <p:sp>
        <p:nvSpPr>
          <p:cNvPr id="9" name="Title 1">
            <a:extLst>
              <a:ext uri="{FF2B5EF4-FFF2-40B4-BE49-F238E27FC236}">
                <a16:creationId xmlns:a16="http://schemas.microsoft.com/office/drawing/2014/main" id="{EBDCF2D3-DEB0-4443-962C-92091048DA25}"/>
              </a:ext>
            </a:extLst>
          </p:cNvPr>
          <p:cNvSpPr>
            <a:spLocks noGrp="1"/>
          </p:cNvSpPr>
          <p:nvPr>
            <p:ph type="title"/>
          </p:nvPr>
        </p:nvSpPr>
        <p:spPr>
          <a:xfrm>
            <a:off x="639667" y="163676"/>
            <a:ext cx="7886700" cy="310049"/>
          </a:xfrm>
        </p:spPr>
        <p:txBody>
          <a:bodyPr/>
          <a:lstStyle/>
          <a:p>
            <a:pPr algn="ctr"/>
            <a:r>
              <a:rPr lang="en-GB" sz="2400" dirty="0">
                <a:latin typeface="Segoe UI Historic" panose="020B0502040204020203" pitchFamily="34" charset="0"/>
                <a:ea typeface="Segoe UI Historic" panose="020B0502040204020203" pitchFamily="34" charset="0"/>
                <a:cs typeface="Segoe UI Historic" panose="020B0502040204020203" pitchFamily="34" charset="0"/>
              </a:rPr>
              <a:t>Next steps... </a:t>
            </a:r>
          </a:p>
        </p:txBody>
      </p:sp>
    </p:spTree>
    <p:extLst>
      <p:ext uri="{BB962C8B-B14F-4D97-AF65-F5344CB8AC3E}">
        <p14:creationId xmlns:p14="http://schemas.microsoft.com/office/powerpoint/2010/main" val="20414750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46"/>
          <p:cNvSpPr txBox="1">
            <a:spLocks noGrp="1"/>
          </p:cNvSpPr>
          <p:nvPr>
            <p:ph type="title"/>
          </p:nvPr>
        </p:nvSpPr>
        <p:spPr>
          <a:xfrm>
            <a:off x="592025" y="398994"/>
            <a:ext cx="7756500" cy="617100"/>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Clr>
                <a:srgbClr val="144173"/>
              </a:buClr>
              <a:buSzPts val="3300"/>
              <a:buFont typeface="Quattrocento Sans"/>
              <a:buNone/>
            </a:pPr>
            <a:r>
              <a:rPr lang="en-GB" sz="3600">
                <a:solidFill>
                  <a:srgbClr val="10BAB1"/>
                </a:solidFill>
                <a:latin typeface="Segoe UI Historic" panose="020B0502040204020203" pitchFamily="34" charset="0"/>
                <a:ea typeface="Segoe UI Historic" panose="020B0502040204020203" pitchFamily="34" charset="0"/>
                <a:cs typeface="Segoe UI Historic" panose="020B0502040204020203" pitchFamily="34" charset="0"/>
              </a:rPr>
              <a:t>Thank you</a:t>
            </a:r>
            <a:endParaRPr sz="3600" u="sng">
              <a:solidFill>
                <a:srgbClr val="10BAB1"/>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pic>
        <p:nvPicPr>
          <p:cNvPr id="360" name="Google Shape;360;p46"/>
          <p:cNvPicPr preferRelativeResize="0"/>
          <p:nvPr/>
        </p:nvPicPr>
        <p:blipFill>
          <a:blip r:embed="rId3">
            <a:alphaModFix/>
          </a:blip>
          <a:stretch>
            <a:fillRect/>
          </a:stretch>
        </p:blipFill>
        <p:spPr>
          <a:xfrm>
            <a:off x="1401150" y="4336575"/>
            <a:ext cx="5825625" cy="617100"/>
          </a:xfrm>
          <a:prstGeom prst="rect">
            <a:avLst/>
          </a:prstGeom>
          <a:noFill/>
          <a:ln>
            <a:noFill/>
          </a:ln>
        </p:spPr>
      </p:pic>
      <p:pic>
        <p:nvPicPr>
          <p:cNvPr id="361" name="Google Shape;361;p46">
            <a:hlinkClick r:id="rId4"/>
          </p:cNvPr>
          <p:cNvPicPr preferRelativeResize="0"/>
          <p:nvPr/>
        </p:nvPicPr>
        <p:blipFill>
          <a:blip r:embed="rId5">
            <a:alphaModFix/>
          </a:blip>
          <a:stretch>
            <a:fillRect/>
          </a:stretch>
        </p:blipFill>
        <p:spPr>
          <a:xfrm>
            <a:off x="1056100" y="885618"/>
            <a:ext cx="5934888" cy="2722012"/>
          </a:xfrm>
          <a:prstGeom prst="rect">
            <a:avLst/>
          </a:prstGeom>
          <a:noFill/>
          <a:ln>
            <a:noFill/>
          </a:ln>
        </p:spPr>
      </p:pic>
      <p:sp>
        <p:nvSpPr>
          <p:cNvPr id="362" name="Google Shape;362;p46"/>
          <p:cNvSpPr txBox="1"/>
          <p:nvPr/>
        </p:nvSpPr>
        <p:spPr>
          <a:xfrm>
            <a:off x="2667100" y="1094680"/>
            <a:ext cx="5715000" cy="6453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dirty="0">
                <a:solidFill>
                  <a:srgbClr val="144173"/>
                </a:solidFill>
                <a:latin typeface="Segoe UI Historic" panose="020B0502040204020203" pitchFamily="34" charset="0"/>
                <a:ea typeface="Segoe UI Historic" panose="020B0502040204020203" pitchFamily="34" charset="0"/>
                <a:cs typeface="Segoe UI Historic" panose="020B0502040204020203" pitchFamily="34" charset="0"/>
              </a:rPr>
              <a:t>Public reports of the project are available for download on the S2S4E website</a:t>
            </a:r>
            <a:r>
              <a:rPr lang="en-GB" dirty="0">
                <a:latin typeface="Segoe UI Historic" panose="020B0502040204020203" pitchFamily="34" charset="0"/>
                <a:ea typeface="Segoe UI Historic" panose="020B0502040204020203" pitchFamily="34" charset="0"/>
                <a:cs typeface="Segoe UI Historic" panose="020B0502040204020203" pitchFamily="34" charset="0"/>
              </a:rPr>
              <a:t>: </a:t>
            </a:r>
            <a:r>
              <a:rPr lang="en-GB" u="sng" dirty="0">
                <a:solidFill>
                  <a:schemeClr val="hlink"/>
                </a:solidFill>
                <a:latin typeface="Segoe UI Historic" panose="020B0502040204020203" pitchFamily="34" charset="0"/>
                <a:ea typeface="Segoe UI Historic" panose="020B0502040204020203" pitchFamily="34" charset="0"/>
                <a:cs typeface="Segoe UI Historic" panose="020B0502040204020203" pitchFamily="34" charset="0"/>
                <a:hlinkClick r:id="rId6"/>
              </a:rPr>
              <a:t>www.s2s4e.eu</a:t>
            </a:r>
            <a:endParaRPr dirty="0">
              <a:latin typeface="Segoe UI Historic" panose="020B0502040204020203" pitchFamily="34" charset="0"/>
              <a:ea typeface="Segoe UI Historic" panose="020B0502040204020203" pitchFamily="34" charset="0"/>
              <a:cs typeface="Segoe UI Historic" panose="020B0502040204020203" pitchFamily="34" charset="0"/>
            </a:endParaRPr>
          </a:p>
          <a:p>
            <a:pPr marL="0" lvl="0" indent="0" algn="l" rtl="0">
              <a:spcBef>
                <a:spcPts val="0"/>
              </a:spcBef>
              <a:spcAft>
                <a:spcPts val="0"/>
              </a:spcAft>
              <a:buNone/>
            </a:pPr>
            <a:endParaRPr dirty="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363" name="Google Shape;363;p46"/>
          <p:cNvSpPr txBox="1"/>
          <p:nvPr/>
        </p:nvSpPr>
        <p:spPr>
          <a:xfrm>
            <a:off x="2667100" y="2000180"/>
            <a:ext cx="5715000" cy="6453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b="1" dirty="0">
                <a:solidFill>
                  <a:srgbClr val="144173"/>
                </a:solidFill>
                <a:latin typeface="Segoe UI Historic" panose="020B0502040204020203" pitchFamily="34" charset="0"/>
                <a:ea typeface="Segoe UI Historic" panose="020B0502040204020203" pitchFamily="34" charset="0"/>
                <a:cs typeface="Segoe UI Historic" panose="020B0502040204020203" pitchFamily="34" charset="0"/>
              </a:rPr>
              <a:t>Project coordinator:</a:t>
            </a:r>
            <a:r>
              <a:rPr lang="en-GB" dirty="0">
                <a:solidFill>
                  <a:srgbClr val="144173"/>
                </a:solidFill>
                <a:latin typeface="Segoe UI Historic" panose="020B0502040204020203" pitchFamily="34" charset="0"/>
                <a:ea typeface="Segoe UI Historic" panose="020B0502040204020203" pitchFamily="34" charset="0"/>
                <a:cs typeface="Segoe UI Historic" panose="020B0502040204020203" pitchFamily="34" charset="0"/>
              </a:rPr>
              <a:t> Albert </a:t>
            </a:r>
            <a:r>
              <a:rPr lang="en-GB" dirty="0" err="1">
                <a:solidFill>
                  <a:srgbClr val="144173"/>
                </a:solidFill>
                <a:latin typeface="Segoe UI Historic" panose="020B0502040204020203" pitchFamily="34" charset="0"/>
                <a:ea typeface="Segoe UI Historic" panose="020B0502040204020203" pitchFamily="34" charset="0"/>
                <a:cs typeface="Segoe UI Historic" panose="020B0502040204020203" pitchFamily="34" charset="0"/>
              </a:rPr>
              <a:t>Soret</a:t>
            </a:r>
            <a:r>
              <a:rPr lang="en-GB" dirty="0">
                <a:solidFill>
                  <a:srgbClr val="144173"/>
                </a:solidFill>
                <a:latin typeface="Segoe UI Historic" panose="020B0502040204020203" pitchFamily="34" charset="0"/>
                <a:ea typeface="Segoe UI Historic" panose="020B0502040204020203" pitchFamily="34" charset="0"/>
                <a:cs typeface="Segoe UI Historic" panose="020B0502040204020203" pitchFamily="34" charset="0"/>
              </a:rPr>
              <a:t>, Barcelona Supercomputing </a:t>
            </a:r>
            <a:r>
              <a:rPr lang="en-GB" dirty="0" err="1">
                <a:solidFill>
                  <a:srgbClr val="144173"/>
                </a:solidFill>
                <a:latin typeface="Segoe UI Historic" panose="020B0502040204020203" pitchFamily="34" charset="0"/>
                <a:ea typeface="Segoe UI Historic" panose="020B0502040204020203" pitchFamily="34" charset="0"/>
                <a:cs typeface="Segoe UI Historic" panose="020B0502040204020203" pitchFamily="34" charset="0"/>
              </a:rPr>
              <a:t>Center</a:t>
            </a:r>
            <a:br>
              <a:rPr lang="en-GB" dirty="0">
                <a:solidFill>
                  <a:srgbClr val="144173"/>
                </a:solidFill>
                <a:latin typeface="Segoe UI Historic" panose="020B0502040204020203" pitchFamily="34" charset="0"/>
                <a:ea typeface="Segoe UI Historic" panose="020B0502040204020203" pitchFamily="34" charset="0"/>
                <a:cs typeface="Segoe UI Historic" panose="020B0502040204020203" pitchFamily="34" charset="0"/>
              </a:rPr>
            </a:br>
            <a:r>
              <a:rPr lang="en-GB" b="1" dirty="0">
                <a:solidFill>
                  <a:srgbClr val="144173"/>
                </a:solidFill>
                <a:latin typeface="Segoe UI Historic" panose="020B0502040204020203" pitchFamily="34" charset="0"/>
                <a:ea typeface="Segoe UI Historic" panose="020B0502040204020203" pitchFamily="34" charset="0"/>
                <a:cs typeface="Segoe UI Historic" panose="020B0502040204020203" pitchFamily="34" charset="0"/>
              </a:rPr>
              <a:t>Project contact email:</a:t>
            </a:r>
            <a:r>
              <a:rPr lang="en-GB" dirty="0">
                <a:solidFill>
                  <a:srgbClr val="144173"/>
                </a:solidFill>
                <a:latin typeface="Segoe UI Historic" panose="020B0502040204020203" pitchFamily="34" charset="0"/>
                <a:ea typeface="Segoe UI Historic" panose="020B0502040204020203" pitchFamily="34" charset="0"/>
                <a:cs typeface="Segoe UI Historic" panose="020B0502040204020203" pitchFamily="34" charset="0"/>
              </a:rPr>
              <a:t> </a:t>
            </a:r>
            <a:r>
              <a:rPr lang="en-GB" u="sng" dirty="0">
                <a:solidFill>
                  <a:schemeClr val="hlink"/>
                </a:solidFill>
                <a:latin typeface="Segoe UI Historic" panose="020B0502040204020203" pitchFamily="34" charset="0"/>
                <a:ea typeface="Segoe UI Historic" panose="020B0502040204020203" pitchFamily="34" charset="0"/>
                <a:cs typeface="Segoe UI Historic" panose="020B0502040204020203" pitchFamily="34" charset="0"/>
                <a:hlinkClick r:id="rId7"/>
              </a:rPr>
              <a:t>s2s4e@bsc.es</a:t>
            </a:r>
            <a:endParaRPr dirty="0">
              <a:latin typeface="Segoe UI Historic" panose="020B0502040204020203" pitchFamily="34" charset="0"/>
              <a:ea typeface="Segoe UI Historic" panose="020B0502040204020203" pitchFamily="34" charset="0"/>
              <a:cs typeface="Segoe UI Historic" panose="020B0502040204020203" pitchFamily="34" charset="0"/>
            </a:endParaRPr>
          </a:p>
          <a:p>
            <a:pPr marL="0" lvl="0" indent="0" algn="l" rtl="0">
              <a:spcBef>
                <a:spcPts val="0"/>
              </a:spcBef>
              <a:spcAft>
                <a:spcPts val="0"/>
              </a:spcAft>
              <a:buNone/>
            </a:pPr>
            <a:endParaRPr dirty="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364" name="Google Shape;364;p46"/>
          <p:cNvSpPr txBox="1"/>
          <p:nvPr/>
        </p:nvSpPr>
        <p:spPr>
          <a:xfrm>
            <a:off x="2667100" y="2876580"/>
            <a:ext cx="5715000" cy="6171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144173"/>
                </a:solidFill>
                <a:latin typeface="Segoe UI Historic" panose="020B0502040204020203" pitchFamily="34" charset="0"/>
                <a:ea typeface="Segoe UI Historic" panose="020B0502040204020203" pitchFamily="34" charset="0"/>
                <a:cs typeface="Segoe UI Historic" panose="020B0502040204020203" pitchFamily="34" charset="0"/>
              </a:rPr>
              <a:t>Stay connected by following us on LinkedIn, Twitter, and Facebook.</a:t>
            </a:r>
            <a:endParaRPr>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365" name="Google Shape;365;p46"/>
          <p:cNvSpPr/>
          <p:nvPr/>
        </p:nvSpPr>
        <p:spPr>
          <a:xfrm>
            <a:off x="963075" y="2673755"/>
            <a:ext cx="1575900" cy="831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Segoe UI Historic" panose="020B0502040204020203" pitchFamily="34" charset="0"/>
              <a:ea typeface="Segoe UI Historic" panose="020B0502040204020203" pitchFamily="34" charset="0"/>
              <a:cs typeface="Segoe UI Historic" panose="020B0502040204020203" pitchFamily="34" charset="0"/>
            </a:endParaRPr>
          </a:p>
        </p:txBody>
      </p:sp>
      <p:pic>
        <p:nvPicPr>
          <p:cNvPr id="366" name="Google Shape;366;p46">
            <a:hlinkClick r:id="rId8"/>
          </p:cNvPr>
          <p:cNvPicPr preferRelativeResize="0"/>
          <p:nvPr/>
        </p:nvPicPr>
        <p:blipFill>
          <a:blip r:embed="rId9">
            <a:alphaModFix/>
          </a:blip>
          <a:stretch>
            <a:fillRect/>
          </a:stretch>
        </p:blipFill>
        <p:spPr>
          <a:xfrm>
            <a:off x="1357250" y="2917530"/>
            <a:ext cx="344050" cy="344050"/>
          </a:xfrm>
          <a:prstGeom prst="rect">
            <a:avLst/>
          </a:prstGeom>
          <a:noFill/>
          <a:ln>
            <a:noFill/>
          </a:ln>
        </p:spPr>
      </p:pic>
      <p:pic>
        <p:nvPicPr>
          <p:cNvPr id="367" name="Google Shape;367;p46">
            <a:hlinkClick r:id="rId10"/>
          </p:cNvPr>
          <p:cNvPicPr preferRelativeResize="0"/>
          <p:nvPr/>
        </p:nvPicPr>
        <p:blipFill>
          <a:blip r:embed="rId11">
            <a:alphaModFix/>
          </a:blip>
          <a:stretch>
            <a:fillRect/>
          </a:stretch>
        </p:blipFill>
        <p:spPr>
          <a:xfrm>
            <a:off x="1710400" y="2857705"/>
            <a:ext cx="463700" cy="463700"/>
          </a:xfrm>
          <a:prstGeom prst="rect">
            <a:avLst/>
          </a:prstGeom>
          <a:noFill/>
          <a:ln>
            <a:noFill/>
          </a:ln>
        </p:spPr>
      </p:pic>
      <p:pic>
        <p:nvPicPr>
          <p:cNvPr id="368" name="Google Shape;368;p46">
            <a:hlinkClick r:id="rId12"/>
          </p:cNvPr>
          <p:cNvPicPr preferRelativeResize="0"/>
          <p:nvPr/>
        </p:nvPicPr>
        <p:blipFill>
          <a:blip r:embed="rId13">
            <a:alphaModFix/>
          </a:blip>
          <a:stretch>
            <a:fillRect/>
          </a:stretch>
        </p:blipFill>
        <p:spPr>
          <a:xfrm>
            <a:off x="2172374" y="2917529"/>
            <a:ext cx="344050" cy="344050"/>
          </a:xfrm>
          <a:prstGeom prst="rect">
            <a:avLst/>
          </a:prstGeom>
          <a:noFill/>
          <a:ln>
            <a:noFill/>
          </a:ln>
        </p:spPr>
      </p:pic>
      <p:sp>
        <p:nvSpPr>
          <p:cNvPr id="2" name="Rectangle 1">
            <a:extLst>
              <a:ext uri="{FF2B5EF4-FFF2-40B4-BE49-F238E27FC236}">
                <a16:creationId xmlns:a16="http://schemas.microsoft.com/office/drawing/2014/main" id="{279C5DCF-1480-9B43-9876-4A0FBD0FC8EC}"/>
              </a:ext>
            </a:extLst>
          </p:cNvPr>
          <p:cNvSpPr/>
          <p:nvPr/>
        </p:nvSpPr>
        <p:spPr>
          <a:xfrm>
            <a:off x="2671815" y="3728502"/>
            <a:ext cx="2310248" cy="307777"/>
          </a:xfrm>
          <a:prstGeom prst="rect">
            <a:avLst/>
          </a:prstGeom>
        </p:spPr>
        <p:txBody>
          <a:bodyPr wrap="none">
            <a:spAutoFit/>
          </a:bodyPr>
          <a:lstStyle/>
          <a:p>
            <a:pPr lvl="0"/>
            <a:r>
              <a:rPr lang="en-GB" b="1" dirty="0">
                <a:solidFill>
                  <a:srgbClr val="144173"/>
                </a:solidFill>
                <a:latin typeface="Segoe UI Historic" panose="020B0502040204020203" pitchFamily="34" charset="0"/>
                <a:ea typeface="Segoe UI Historic" panose="020B0502040204020203" pitchFamily="34" charset="0"/>
                <a:cs typeface="Segoe UI Historic" panose="020B0502040204020203" pitchFamily="34" charset="0"/>
              </a:rPr>
              <a:t>My email:</a:t>
            </a:r>
            <a:r>
              <a:rPr lang="en-GB" dirty="0">
                <a:solidFill>
                  <a:srgbClr val="144173"/>
                </a:solidFill>
                <a:latin typeface="Segoe UI Historic" panose="020B0502040204020203" pitchFamily="34" charset="0"/>
                <a:ea typeface="Segoe UI Historic" panose="020B0502040204020203" pitchFamily="34" charset="0"/>
                <a:cs typeface="Segoe UI Historic" panose="020B0502040204020203" pitchFamily="34" charset="0"/>
              </a:rPr>
              <a:t> </a:t>
            </a:r>
            <a:r>
              <a:rPr lang="en-GB" u="sng" dirty="0">
                <a:solidFill>
                  <a:schemeClr val="hlink"/>
                </a:solidFill>
                <a:latin typeface="Segoe UI Historic" panose="020B0502040204020203" pitchFamily="34" charset="0"/>
                <a:ea typeface="Segoe UI Historic" panose="020B0502040204020203" pitchFamily="34" charset="0"/>
                <a:cs typeface="Segoe UI Historic" panose="020B0502040204020203" pitchFamily="34" charset="0"/>
                <a:hlinkClick r:id="rId7"/>
              </a:rPr>
              <a:t>jcannata@bsc.es</a:t>
            </a:r>
            <a:endParaRPr lang="en-GB" dirty="0">
              <a:latin typeface="Segoe UI Historic" panose="020B0502040204020203" pitchFamily="34" charset="0"/>
              <a:ea typeface="Segoe UI Historic" panose="020B0502040204020203" pitchFamily="34" charset="0"/>
              <a:cs typeface="Segoe UI Historic" panose="020B0502040204020203" pitchFamily="34" charset="0"/>
            </a:endParaRPr>
          </a:p>
        </p:txBody>
      </p:sp>
      <p:pic>
        <p:nvPicPr>
          <p:cNvPr id="14" name="Picture 13">
            <a:extLst>
              <a:ext uri="{FF2B5EF4-FFF2-40B4-BE49-F238E27FC236}">
                <a16:creationId xmlns:a16="http://schemas.microsoft.com/office/drawing/2014/main" id="{312B2150-7ACD-9F48-9B12-77EBE9CBAF22}"/>
              </a:ext>
            </a:extLst>
          </p:cNvPr>
          <p:cNvPicPr>
            <a:picLocks noChangeAspect="1"/>
          </p:cNvPicPr>
          <p:nvPr/>
        </p:nvPicPr>
        <p:blipFill>
          <a:blip r:embed="rId14"/>
          <a:stretch>
            <a:fillRect/>
          </a:stretch>
        </p:blipFill>
        <p:spPr>
          <a:xfrm>
            <a:off x="283683" y="4503420"/>
            <a:ext cx="783117" cy="231140"/>
          </a:xfrm>
          <a:prstGeom prst="rect">
            <a:avLst/>
          </a:prstGeom>
        </p:spPr>
      </p:pic>
    </p:spTree>
    <p:extLst>
      <p:ext uri="{BB962C8B-B14F-4D97-AF65-F5344CB8AC3E}">
        <p14:creationId xmlns:p14="http://schemas.microsoft.com/office/powerpoint/2010/main" val="212647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1"/>
                                        </p:tgtEl>
                                        <p:attrNameLst>
                                          <p:attrName>style.visibility</p:attrName>
                                        </p:attrNameLst>
                                      </p:cBhvr>
                                      <p:to>
                                        <p:strVal val="visible"/>
                                      </p:to>
                                    </p:set>
                                    <p:animEffect transition="in" filter="fade">
                                      <p:cBhvr>
                                        <p:cTn id="7" dur="1000"/>
                                        <p:tgtEl>
                                          <p:spTgt spid="3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9903" y="1013552"/>
            <a:ext cx="5150386" cy="3862790"/>
          </a:xfrm>
          <a:prstGeom prst="rect">
            <a:avLst/>
          </a:prstGeom>
        </p:spPr>
      </p:pic>
      <p:sp>
        <p:nvSpPr>
          <p:cNvPr id="8" name="Title 7">
            <a:extLst>
              <a:ext uri="{FF2B5EF4-FFF2-40B4-BE49-F238E27FC236}">
                <a16:creationId xmlns:a16="http://schemas.microsoft.com/office/drawing/2014/main" id="{7187C331-B3F3-3B46-9B70-D0C067391CB4}"/>
              </a:ext>
            </a:extLst>
          </p:cNvPr>
          <p:cNvSpPr>
            <a:spLocks noGrp="1"/>
          </p:cNvSpPr>
          <p:nvPr>
            <p:ph type="title"/>
          </p:nvPr>
        </p:nvSpPr>
        <p:spPr/>
        <p:txBody>
          <a:bodyPr/>
          <a:lstStyle/>
          <a:p>
            <a:pPr algn="ctr"/>
            <a:r>
              <a:rPr lang="en-GB" dirty="0">
                <a:latin typeface="Segoe UI Historic" panose="020B0502040204020203" pitchFamily="34" charset="0"/>
                <a:ea typeface="Segoe UI Historic" panose="020B0502040204020203" pitchFamily="34" charset="0"/>
                <a:cs typeface="Segoe UI Historic" panose="020B0502040204020203" pitchFamily="34" charset="0"/>
              </a:rPr>
              <a:t>Increasing renewable energy use</a:t>
            </a:r>
          </a:p>
        </p:txBody>
      </p:sp>
    </p:spTree>
    <p:extLst>
      <p:ext uri="{BB962C8B-B14F-4D97-AF65-F5344CB8AC3E}">
        <p14:creationId xmlns:p14="http://schemas.microsoft.com/office/powerpoint/2010/main" val="1585701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9FAD5-3073-D943-B254-F0C1ACB7D4DB}"/>
              </a:ext>
            </a:extLst>
          </p:cNvPr>
          <p:cNvSpPr>
            <a:spLocks noGrp="1"/>
          </p:cNvSpPr>
          <p:nvPr>
            <p:ph type="title"/>
          </p:nvPr>
        </p:nvSpPr>
        <p:spPr/>
        <p:txBody>
          <a:bodyPr/>
          <a:lstStyle/>
          <a:p>
            <a:pPr algn="ctr"/>
            <a:r>
              <a:rPr lang="en-GB" dirty="0">
                <a:latin typeface="Segoe UI Historic" panose="020B0502040204020203" pitchFamily="34" charset="0"/>
                <a:ea typeface="Segoe UI Historic" panose="020B0502040204020203" pitchFamily="34" charset="0"/>
                <a:cs typeface="Segoe UI Historic" panose="020B0502040204020203" pitchFamily="34" charset="0"/>
              </a:rPr>
              <a:t>Challenges of integrating renewable energy</a:t>
            </a:r>
          </a:p>
        </p:txBody>
      </p:sp>
      <p:pic>
        <p:nvPicPr>
          <p:cNvPr id="9" name="Picture 8">
            <a:extLst>
              <a:ext uri="{FF2B5EF4-FFF2-40B4-BE49-F238E27FC236}">
                <a16:creationId xmlns:a16="http://schemas.microsoft.com/office/drawing/2014/main" id="{065DCFE4-562A-8744-80D3-8297B36AB25B}"/>
              </a:ext>
            </a:extLst>
          </p:cNvPr>
          <p:cNvPicPr>
            <a:picLocks noChangeAspect="1"/>
          </p:cNvPicPr>
          <p:nvPr/>
        </p:nvPicPr>
        <p:blipFill rotWithShape="1">
          <a:blip r:embed="rId3"/>
          <a:srcRect r="9218"/>
          <a:stretch/>
        </p:blipFill>
        <p:spPr>
          <a:xfrm>
            <a:off x="4252510" y="1299987"/>
            <a:ext cx="4605051" cy="2853369"/>
          </a:xfrm>
          <a:prstGeom prst="rect">
            <a:avLst/>
          </a:prstGeom>
        </p:spPr>
      </p:pic>
      <p:pic>
        <p:nvPicPr>
          <p:cNvPr id="7" name="Picture 6">
            <a:extLst>
              <a:ext uri="{FF2B5EF4-FFF2-40B4-BE49-F238E27FC236}">
                <a16:creationId xmlns:a16="http://schemas.microsoft.com/office/drawing/2014/main" id="{BD07CC37-DF96-B845-8CF8-53EE7063D72B}"/>
              </a:ext>
            </a:extLst>
          </p:cNvPr>
          <p:cNvPicPr>
            <a:picLocks noChangeAspect="1"/>
          </p:cNvPicPr>
          <p:nvPr/>
        </p:nvPicPr>
        <p:blipFill rotWithShape="1">
          <a:blip r:embed="rId4"/>
          <a:srcRect b="81580"/>
          <a:stretch/>
        </p:blipFill>
        <p:spPr>
          <a:xfrm>
            <a:off x="4223495" y="1299990"/>
            <a:ext cx="3644384" cy="504480"/>
          </a:xfrm>
          <a:prstGeom prst="rect">
            <a:avLst/>
          </a:prstGeom>
        </p:spPr>
      </p:pic>
      <p:pic>
        <p:nvPicPr>
          <p:cNvPr id="8" name="Picture 7">
            <a:extLst>
              <a:ext uri="{FF2B5EF4-FFF2-40B4-BE49-F238E27FC236}">
                <a16:creationId xmlns:a16="http://schemas.microsoft.com/office/drawing/2014/main" id="{97E91E54-2B13-D143-9EA5-458E0FB40C28}"/>
              </a:ext>
            </a:extLst>
          </p:cNvPr>
          <p:cNvPicPr>
            <a:picLocks noChangeAspect="1"/>
          </p:cNvPicPr>
          <p:nvPr/>
        </p:nvPicPr>
        <p:blipFill rotWithShape="1">
          <a:blip r:embed="rId4"/>
          <a:srcRect t="74333"/>
          <a:stretch/>
        </p:blipFill>
        <p:spPr>
          <a:xfrm>
            <a:off x="4221659" y="1805389"/>
            <a:ext cx="3644384" cy="702948"/>
          </a:xfrm>
          <a:prstGeom prst="rect">
            <a:avLst/>
          </a:prstGeom>
        </p:spPr>
      </p:pic>
      <p:sp>
        <p:nvSpPr>
          <p:cNvPr id="10" name="TextBox 9">
            <a:extLst>
              <a:ext uri="{FF2B5EF4-FFF2-40B4-BE49-F238E27FC236}">
                <a16:creationId xmlns:a16="http://schemas.microsoft.com/office/drawing/2014/main" id="{21C16EA0-6632-DF49-87C0-0CB7941CC23B}"/>
              </a:ext>
            </a:extLst>
          </p:cNvPr>
          <p:cNvSpPr txBox="1"/>
          <p:nvPr/>
        </p:nvSpPr>
        <p:spPr>
          <a:xfrm>
            <a:off x="4186410" y="4274542"/>
            <a:ext cx="2390660" cy="215444"/>
          </a:xfrm>
          <a:prstGeom prst="rect">
            <a:avLst/>
          </a:prstGeom>
          <a:noFill/>
        </p:spPr>
        <p:txBody>
          <a:bodyPr wrap="square" rtlCol="0">
            <a:spAutoFit/>
          </a:bodyPr>
          <a:lstStyle/>
          <a:p>
            <a:r>
              <a:rPr lang="en-GB" sz="800" dirty="0">
                <a:solidFill>
                  <a:schemeClr val="tx2">
                    <a:lumMod val="90000"/>
                  </a:schemeClr>
                </a:solidFill>
                <a:latin typeface="Segoe UI Historic" panose="020B0502040204020203" pitchFamily="34" charset="0"/>
                <a:ea typeface="Segoe UI Historic" panose="020B0502040204020203" pitchFamily="34" charset="0"/>
                <a:cs typeface="Segoe UI Historic" panose="020B0502040204020203" pitchFamily="34" charset="0"/>
              </a:rPr>
              <a:t>Source: The National</a:t>
            </a:r>
          </a:p>
        </p:txBody>
      </p:sp>
      <p:pic>
        <p:nvPicPr>
          <p:cNvPr id="12" name="Picture 11">
            <a:extLst>
              <a:ext uri="{FF2B5EF4-FFF2-40B4-BE49-F238E27FC236}">
                <a16:creationId xmlns:a16="http://schemas.microsoft.com/office/drawing/2014/main" id="{377495DB-441F-7A4B-934B-EF98BAB84164}"/>
              </a:ext>
            </a:extLst>
          </p:cNvPr>
          <p:cNvPicPr>
            <a:picLocks noChangeAspect="1"/>
          </p:cNvPicPr>
          <p:nvPr/>
        </p:nvPicPr>
        <p:blipFill>
          <a:blip r:embed="rId5"/>
          <a:stretch>
            <a:fillRect/>
          </a:stretch>
        </p:blipFill>
        <p:spPr>
          <a:xfrm>
            <a:off x="294701" y="1322021"/>
            <a:ext cx="3804492" cy="2853369"/>
          </a:xfrm>
          <a:prstGeom prst="rect">
            <a:avLst/>
          </a:prstGeom>
        </p:spPr>
      </p:pic>
      <p:sp>
        <p:nvSpPr>
          <p:cNvPr id="13" name="TextBox 12">
            <a:extLst>
              <a:ext uri="{FF2B5EF4-FFF2-40B4-BE49-F238E27FC236}">
                <a16:creationId xmlns:a16="http://schemas.microsoft.com/office/drawing/2014/main" id="{76E85EB4-1FDA-C548-833E-4D749D79F778}"/>
              </a:ext>
            </a:extLst>
          </p:cNvPr>
          <p:cNvSpPr txBox="1"/>
          <p:nvPr/>
        </p:nvSpPr>
        <p:spPr>
          <a:xfrm>
            <a:off x="273586" y="4250672"/>
            <a:ext cx="2390660" cy="215444"/>
          </a:xfrm>
          <a:prstGeom prst="rect">
            <a:avLst/>
          </a:prstGeom>
          <a:noFill/>
        </p:spPr>
        <p:txBody>
          <a:bodyPr wrap="square" rtlCol="0">
            <a:spAutoFit/>
          </a:bodyPr>
          <a:lstStyle/>
          <a:p>
            <a:r>
              <a:rPr lang="en-GB" sz="800" dirty="0">
                <a:solidFill>
                  <a:schemeClr val="tx2">
                    <a:lumMod val="90000"/>
                  </a:schemeClr>
                </a:solidFill>
                <a:latin typeface="Segoe UI Historic" panose="020B0502040204020203" pitchFamily="34" charset="0"/>
                <a:ea typeface="Segoe UI Historic" panose="020B0502040204020203" pitchFamily="34" charset="0"/>
                <a:cs typeface="Segoe UI Historic" panose="020B0502040204020203" pitchFamily="34" charset="0"/>
              </a:rPr>
              <a:t>Source: </a:t>
            </a:r>
            <a:r>
              <a:rPr lang="en-GB" sz="800" dirty="0" err="1">
                <a:solidFill>
                  <a:schemeClr val="tx2">
                    <a:lumMod val="90000"/>
                  </a:schemeClr>
                </a:solidFill>
                <a:latin typeface="Segoe UI Historic" panose="020B0502040204020203" pitchFamily="34" charset="0"/>
                <a:ea typeface="Segoe UI Historic" panose="020B0502040204020203" pitchFamily="34" charset="0"/>
                <a:cs typeface="Segoe UI Historic" panose="020B0502040204020203" pitchFamily="34" charset="0"/>
              </a:rPr>
              <a:t>IceWind</a:t>
            </a:r>
            <a:endParaRPr lang="en-GB" sz="800" dirty="0">
              <a:solidFill>
                <a:schemeClr val="tx2">
                  <a:lumMod val="90000"/>
                </a:schemeClr>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Tree>
    <p:extLst>
      <p:ext uri="{BB962C8B-B14F-4D97-AF65-F5344CB8AC3E}">
        <p14:creationId xmlns:p14="http://schemas.microsoft.com/office/powerpoint/2010/main" val="2486687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50"/>
          <p:cNvSpPr txBox="1">
            <a:spLocks noGrp="1"/>
          </p:cNvSpPr>
          <p:nvPr>
            <p:ph type="title"/>
          </p:nvPr>
        </p:nvSpPr>
        <p:spPr>
          <a:xfrm>
            <a:off x="0" y="1364725"/>
            <a:ext cx="9144000" cy="617100"/>
          </a:xfrm>
          <a:prstGeom prst="rect">
            <a:avLst/>
          </a:prstGeom>
        </p:spPr>
        <p:txBody>
          <a:bodyPr spcFirstLastPara="1" wrap="square" lIns="68575" tIns="34275" rIns="68575" bIns="34275" anchor="t" anchorCtr="0">
            <a:noAutofit/>
          </a:bodyPr>
          <a:lstStyle/>
          <a:p>
            <a:pPr marL="0" lvl="0" indent="0" algn="ctr" rtl="0">
              <a:spcBef>
                <a:spcPts val="0"/>
              </a:spcBef>
              <a:spcAft>
                <a:spcPts val="0"/>
              </a:spcAft>
              <a:buNone/>
            </a:pPr>
            <a:r>
              <a:rPr lang="es-ES" dirty="0">
                <a:latin typeface="Segoe UI Historic" panose="020B0502040204020203" pitchFamily="34" charset="0"/>
                <a:ea typeface="Segoe UI Historic" panose="020B0502040204020203" pitchFamily="34" charset="0"/>
                <a:cs typeface="Segoe UI Historic" panose="020B0502040204020203" pitchFamily="34" charset="0"/>
              </a:rPr>
              <a:t>Project </a:t>
            </a:r>
            <a:r>
              <a:rPr lang="es-ES" dirty="0" err="1">
                <a:latin typeface="Segoe UI Historic" panose="020B0502040204020203" pitchFamily="34" charset="0"/>
                <a:ea typeface="Segoe UI Historic" panose="020B0502040204020203" pitchFamily="34" charset="0"/>
                <a:cs typeface="Segoe UI Historic" panose="020B0502040204020203" pitchFamily="34" charset="0"/>
              </a:rPr>
              <a:t>purpose</a:t>
            </a:r>
            <a:endParaRPr dirty="0">
              <a:latin typeface="Segoe UI Historic" panose="020B0502040204020203" pitchFamily="34" charset="0"/>
              <a:ea typeface="Segoe UI Historic" panose="020B0502040204020203" pitchFamily="34" charset="0"/>
              <a:cs typeface="Segoe UI Historic" panose="020B0502040204020203" pitchFamily="34" charset="0"/>
            </a:endParaRPr>
          </a:p>
        </p:txBody>
      </p:sp>
    </p:spTree>
    <p:extLst>
      <p:ext uri="{BB962C8B-B14F-4D97-AF65-F5344CB8AC3E}">
        <p14:creationId xmlns:p14="http://schemas.microsoft.com/office/powerpoint/2010/main" val="4060752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0"/>
            <a:ext cx="9144000" cy="2117035"/>
          </a:xfrm>
          <a:prstGeom prst="rect">
            <a:avLst/>
          </a:prstGeom>
          <a:solidFill>
            <a:srgbClr val="94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050"/>
          </a:p>
        </p:txBody>
      </p:sp>
      <p:pic>
        <p:nvPicPr>
          <p:cNvPr id="5" name="Picture 2" descr="http://n.sinaimg.cn/translate/405/w800h405/20180319/KmB4-fyskeuc2487790.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6244"/>
          <a:stretch/>
        </p:blipFill>
        <p:spPr bwMode="auto">
          <a:xfrm>
            <a:off x="0" y="1888435"/>
            <a:ext cx="9144000" cy="32550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n.sinaimg.cn/translate/405/w800h405/20180319/KmB4-fyskeuc2487790.pn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287618" y="324468"/>
            <a:ext cx="1391478" cy="977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n.sinaimg.cn/translate/405/w800h405/20180319/KmB4-fyskeuc2487790.pn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426266" y="569738"/>
            <a:ext cx="830142" cy="583202"/>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0" y="1839217"/>
            <a:ext cx="9144000" cy="507831"/>
          </a:xfrm>
          <a:prstGeom prst="rect">
            <a:avLst/>
          </a:prstGeom>
          <a:noFill/>
        </p:spPr>
        <p:txBody>
          <a:bodyPr wrap="square" rtlCol="0">
            <a:spAutoFit/>
          </a:bodyPr>
          <a:lstStyle/>
          <a:p>
            <a:pPr algn="ctr"/>
            <a:r>
              <a:rPr lang="es-ES_tradnl" sz="2700" b="1" dirty="0">
                <a:solidFill>
                  <a:srgbClr val="144A6D"/>
                </a:solidFill>
                <a:latin typeface="Segoe UI Historic" panose="020B0502040204020203" pitchFamily="34" charset="0"/>
                <a:ea typeface="Segoe UI Historic" panose="020B0502040204020203" pitchFamily="34" charset="0"/>
                <a:cs typeface="Segoe UI Historic" panose="020B0502040204020203" pitchFamily="34" charset="0"/>
              </a:rPr>
              <a:t>CLIMATE SERVICES</a:t>
            </a:r>
          </a:p>
        </p:txBody>
      </p:sp>
    </p:spTree>
    <p:extLst>
      <p:ext uri="{BB962C8B-B14F-4D97-AF65-F5344CB8AC3E}">
        <p14:creationId xmlns:p14="http://schemas.microsoft.com/office/powerpoint/2010/main" val="2497711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ipse 1">
            <a:extLst>
              <a:ext uri="{FF2B5EF4-FFF2-40B4-BE49-F238E27FC236}">
                <a16:creationId xmlns:a16="http://schemas.microsoft.com/office/drawing/2014/main" id="{FDFB1BF0-7FCE-7749-AD47-ACC49AE63775}"/>
              </a:ext>
            </a:extLst>
          </p:cNvPr>
          <p:cNvSpPr/>
          <p:nvPr/>
        </p:nvSpPr>
        <p:spPr>
          <a:xfrm>
            <a:off x="3123625" y="1187546"/>
            <a:ext cx="3009752" cy="3010500"/>
          </a:xfrm>
          <a:prstGeom prst="ellipse">
            <a:avLst/>
          </a:prstGeom>
          <a:noFill/>
          <a:ln w="57150">
            <a:solidFill>
              <a:srgbClr val="10B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dirty="0">
              <a:latin typeface="Segoe UI Historic" panose="020B0502040204020203" pitchFamily="34" charset="0"/>
              <a:ea typeface="Segoe UI Historic" panose="020B0502040204020203" pitchFamily="34" charset="0"/>
              <a:cs typeface="Segoe UI Historic" panose="020B0502040204020203" pitchFamily="34" charset="0"/>
            </a:endParaRPr>
          </a:p>
        </p:txBody>
      </p:sp>
      <p:pic>
        <p:nvPicPr>
          <p:cNvPr id="5" name="Imagen 2">
            <a:extLst>
              <a:ext uri="{FF2B5EF4-FFF2-40B4-BE49-F238E27FC236}">
                <a16:creationId xmlns:a16="http://schemas.microsoft.com/office/drawing/2014/main" id="{3AAEC94A-46A8-1946-966E-AB17C10B62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6372" y="2363078"/>
            <a:ext cx="1882559" cy="624293"/>
          </a:xfrm>
          <a:prstGeom prst="rect">
            <a:avLst/>
          </a:prstGeom>
        </p:spPr>
      </p:pic>
      <p:pic>
        <p:nvPicPr>
          <p:cNvPr id="6" name="Imagen 5">
            <a:extLst>
              <a:ext uri="{FF2B5EF4-FFF2-40B4-BE49-F238E27FC236}">
                <a16:creationId xmlns:a16="http://schemas.microsoft.com/office/drawing/2014/main" id="{FD28F6FF-DCA3-5840-BB05-DEDBCB2609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1638" y="3018907"/>
            <a:ext cx="1400462" cy="456803"/>
          </a:xfrm>
          <a:prstGeom prst="rect">
            <a:avLst/>
          </a:prstGeom>
        </p:spPr>
      </p:pic>
      <p:pic>
        <p:nvPicPr>
          <p:cNvPr id="7" name="Imagen 6">
            <a:extLst>
              <a:ext uri="{FF2B5EF4-FFF2-40B4-BE49-F238E27FC236}">
                <a16:creationId xmlns:a16="http://schemas.microsoft.com/office/drawing/2014/main" id="{B56AF523-995D-8C49-ABFE-534981B26F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9354" y="2398083"/>
            <a:ext cx="890633" cy="585818"/>
          </a:xfrm>
          <a:prstGeom prst="rect">
            <a:avLst/>
          </a:prstGeom>
        </p:spPr>
      </p:pic>
      <p:sp>
        <p:nvSpPr>
          <p:cNvPr id="8" name="Titre 1">
            <a:extLst>
              <a:ext uri="{FF2B5EF4-FFF2-40B4-BE49-F238E27FC236}">
                <a16:creationId xmlns:a16="http://schemas.microsoft.com/office/drawing/2014/main" id="{12B08A26-B892-DD48-82E3-84331704ADAF}"/>
              </a:ext>
            </a:extLst>
          </p:cNvPr>
          <p:cNvSpPr>
            <a:spLocks noGrp="1"/>
          </p:cNvSpPr>
          <p:nvPr>
            <p:ph type="title"/>
          </p:nvPr>
        </p:nvSpPr>
        <p:spPr>
          <a:xfrm>
            <a:off x="1282660" y="267251"/>
            <a:ext cx="6691964" cy="616989"/>
          </a:xfrm>
        </p:spPr>
        <p:txBody>
          <a:bodyPr/>
          <a:lstStyle/>
          <a:p>
            <a:pPr algn="ctr"/>
            <a:r>
              <a:rPr lang="fr-FR" sz="2700" dirty="0">
                <a:latin typeface="Segoe UI Historic" panose="020B0502040204020203" pitchFamily="34" charset="0"/>
                <a:ea typeface="Segoe UI Historic" panose="020B0502040204020203" pitchFamily="34" charset="0"/>
                <a:cs typeface="Segoe UI Historic" panose="020B0502040204020203" pitchFamily="34" charset="0"/>
              </a:rPr>
              <a:t>Co-</a:t>
            </a:r>
            <a:r>
              <a:rPr lang="fr-FR" sz="2700" dirty="0" err="1">
                <a:latin typeface="Segoe UI Historic" panose="020B0502040204020203" pitchFamily="34" charset="0"/>
                <a:ea typeface="Segoe UI Historic" panose="020B0502040204020203" pitchFamily="34" charset="0"/>
                <a:cs typeface="Segoe UI Historic" panose="020B0502040204020203" pitchFamily="34" charset="0"/>
              </a:rPr>
              <a:t>produced</a:t>
            </a:r>
            <a:r>
              <a:rPr lang="fr-FR" sz="2700" dirty="0">
                <a:latin typeface="Segoe UI Historic" panose="020B0502040204020203" pitchFamily="34" charset="0"/>
                <a:ea typeface="Segoe UI Historic" panose="020B0502040204020203" pitchFamily="34" charset="0"/>
                <a:cs typeface="Segoe UI Historic" panose="020B0502040204020203" pitchFamily="34" charset="0"/>
              </a:rPr>
              <a:t> </a:t>
            </a:r>
            <a:r>
              <a:rPr lang="fr-FR" sz="2700" dirty="0" err="1">
                <a:latin typeface="Segoe UI Historic" panose="020B0502040204020203" pitchFamily="34" charset="0"/>
                <a:ea typeface="Segoe UI Historic" panose="020B0502040204020203" pitchFamily="34" charset="0"/>
                <a:cs typeface="Segoe UI Historic" panose="020B0502040204020203" pitchFamily="34" charset="0"/>
              </a:rPr>
              <a:t>with</a:t>
            </a:r>
            <a:r>
              <a:rPr lang="fr-FR" sz="2700" dirty="0">
                <a:latin typeface="Segoe UI Historic" panose="020B0502040204020203" pitchFamily="34" charset="0"/>
                <a:ea typeface="Segoe UI Historic" panose="020B0502040204020203" pitchFamily="34" charset="0"/>
                <a:cs typeface="Segoe UI Historic" panose="020B0502040204020203" pitchFamily="34" charset="0"/>
              </a:rPr>
              <a:t> </a:t>
            </a:r>
            <a:r>
              <a:rPr lang="fr-FR" sz="2700" dirty="0" err="1">
                <a:latin typeface="Segoe UI Historic" panose="020B0502040204020203" pitchFamily="34" charset="0"/>
                <a:ea typeface="Segoe UI Historic" panose="020B0502040204020203" pitchFamily="34" charset="0"/>
                <a:cs typeface="Segoe UI Historic" panose="020B0502040204020203" pitchFamily="34" charset="0"/>
              </a:rPr>
              <a:t>users</a:t>
            </a:r>
            <a:r>
              <a:rPr lang="fr-FR" sz="2700" dirty="0">
                <a:latin typeface="Segoe UI Historic" panose="020B0502040204020203" pitchFamily="34" charset="0"/>
                <a:ea typeface="Segoe UI Historic" panose="020B0502040204020203" pitchFamily="34" charset="0"/>
                <a:cs typeface="Segoe UI Historic" panose="020B0502040204020203" pitchFamily="34" charset="0"/>
              </a:rPr>
              <a:t> </a:t>
            </a:r>
            <a:r>
              <a:rPr lang="fr-FR" sz="2700" dirty="0" err="1">
                <a:latin typeface="Segoe UI Historic" panose="020B0502040204020203" pitchFamily="34" charset="0"/>
                <a:ea typeface="Segoe UI Historic" panose="020B0502040204020203" pitchFamily="34" charset="0"/>
                <a:cs typeface="Segoe UI Historic" panose="020B0502040204020203" pitchFamily="34" charset="0"/>
              </a:rPr>
              <a:t>themselves</a:t>
            </a:r>
            <a:r>
              <a:rPr lang="fr-FR" sz="2700" dirty="0">
                <a:latin typeface="Segoe UI Historic" panose="020B0502040204020203" pitchFamily="34" charset="0"/>
                <a:ea typeface="Segoe UI Historic" panose="020B0502040204020203" pitchFamily="34" charset="0"/>
                <a:cs typeface="Segoe UI Historic" panose="020B0502040204020203" pitchFamily="34" charset="0"/>
              </a:rPr>
              <a:t> </a:t>
            </a:r>
          </a:p>
        </p:txBody>
      </p:sp>
      <p:pic>
        <p:nvPicPr>
          <p:cNvPr id="9" name="Picture 2" descr="Image result for iberdrola renovables">
            <a:extLst>
              <a:ext uri="{FF2B5EF4-FFF2-40B4-BE49-F238E27FC236}">
                <a16:creationId xmlns:a16="http://schemas.microsoft.com/office/drawing/2014/main" id="{C9802AA5-529A-B14B-A4D7-17AF76FB7D5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63176" y="1318090"/>
            <a:ext cx="1023680" cy="5481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7" descr="Image result for gas natural fenosa">
            <a:extLst>
              <a:ext uri="{FF2B5EF4-FFF2-40B4-BE49-F238E27FC236}">
                <a16:creationId xmlns:a16="http://schemas.microsoft.com/office/drawing/2014/main" id="{CA829625-35AB-1349-94AA-1EE99071A3D3}"/>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902" t="15541" r="7772" b="8181"/>
          <a:stretch/>
        </p:blipFill>
        <p:spPr bwMode="auto">
          <a:xfrm>
            <a:off x="6785728" y="2542457"/>
            <a:ext cx="942091" cy="4303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2" descr="Related image">
            <a:extLst>
              <a:ext uri="{FF2B5EF4-FFF2-40B4-BE49-F238E27FC236}">
                <a16:creationId xmlns:a16="http://schemas.microsoft.com/office/drawing/2014/main" id="{918B6C75-0BBA-8040-AC01-7F1BF982EAB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9569" t="38160" r="7875" b="38161"/>
          <a:stretch/>
        </p:blipFill>
        <p:spPr bwMode="auto">
          <a:xfrm>
            <a:off x="6327200" y="3675504"/>
            <a:ext cx="1138498" cy="2378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0">
            <a:extLst>
              <a:ext uri="{FF2B5EF4-FFF2-40B4-BE49-F238E27FC236}">
                <a16:creationId xmlns:a16="http://schemas.microsoft.com/office/drawing/2014/main" id="{20DCC627-E929-C24F-A17C-37E74AFAA3DA}"/>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799172" y="3509909"/>
            <a:ext cx="569059" cy="569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3" descr="Image result for mepso macedonia tso">
            <a:extLst>
              <a:ext uri="{FF2B5EF4-FFF2-40B4-BE49-F238E27FC236}">
                <a16:creationId xmlns:a16="http://schemas.microsoft.com/office/drawing/2014/main" id="{EDBDE871-9F19-6641-982A-6B9F5AA29FE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73221" y="2756287"/>
            <a:ext cx="953740" cy="33857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http://193.13.75.109/wp-content/uploads/2015/12/VRF-logo2.gif">
            <a:extLst>
              <a:ext uri="{FF2B5EF4-FFF2-40B4-BE49-F238E27FC236}">
                <a16:creationId xmlns:a16="http://schemas.microsoft.com/office/drawing/2014/main" id="{8BB4FA6E-ADE1-894A-B5CA-F55892B75BD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92830" y="1285055"/>
            <a:ext cx="2011779" cy="205407"/>
          </a:xfrm>
          <a:prstGeom prst="rect">
            <a:avLst/>
          </a:prstGeom>
          <a:noFill/>
          <a:extLst>
            <a:ext uri="{909E8E84-426E-40DD-AFC4-6F175D3DCCD1}">
              <a14:hiddenFill xmlns:a14="http://schemas.microsoft.com/office/drawing/2010/main">
                <a:solidFill>
                  <a:srgbClr val="FFFFFF"/>
                </a:solidFill>
              </a14:hiddenFill>
            </a:ext>
          </a:extLst>
        </p:spPr>
      </p:pic>
      <p:sp>
        <p:nvSpPr>
          <p:cNvPr id="15" name="Acorde 3">
            <a:extLst>
              <a:ext uri="{FF2B5EF4-FFF2-40B4-BE49-F238E27FC236}">
                <a16:creationId xmlns:a16="http://schemas.microsoft.com/office/drawing/2014/main" id="{50D2549E-511D-0A44-8A16-C0628785132D}"/>
              </a:ext>
            </a:extLst>
          </p:cNvPr>
          <p:cNvSpPr/>
          <p:nvPr/>
        </p:nvSpPr>
        <p:spPr>
          <a:xfrm>
            <a:off x="3122876" y="1182095"/>
            <a:ext cx="3010500" cy="3010500"/>
          </a:xfrm>
          <a:prstGeom prst="chord">
            <a:avLst>
              <a:gd name="adj1" fmla="val 12189789"/>
              <a:gd name="adj2" fmla="val 20217465"/>
            </a:avLst>
          </a:prstGeom>
          <a:solidFill>
            <a:srgbClr val="10BAB1"/>
          </a:solidFill>
          <a:ln>
            <a:solidFill>
              <a:srgbClr val="10B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16" name="CuadroTexto 7">
            <a:extLst>
              <a:ext uri="{FF2B5EF4-FFF2-40B4-BE49-F238E27FC236}">
                <a16:creationId xmlns:a16="http://schemas.microsoft.com/office/drawing/2014/main" id="{7551DC77-7F91-8348-8F52-23C217ADC885}"/>
              </a:ext>
            </a:extLst>
          </p:cNvPr>
          <p:cNvSpPr txBox="1"/>
          <p:nvPr/>
        </p:nvSpPr>
        <p:spPr>
          <a:xfrm>
            <a:off x="3763537" y="1460084"/>
            <a:ext cx="1757855" cy="415498"/>
          </a:xfrm>
          <a:prstGeom prst="rect">
            <a:avLst/>
          </a:prstGeom>
          <a:noFill/>
        </p:spPr>
        <p:txBody>
          <a:bodyPr wrap="square" rtlCol="0">
            <a:spAutoFit/>
          </a:bodyPr>
          <a:lstStyle/>
          <a:p>
            <a:pPr algn="ctr"/>
            <a:r>
              <a:rPr lang="es-ES" sz="105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S2S4E</a:t>
            </a:r>
          </a:p>
          <a:p>
            <a:pPr algn="ctr"/>
            <a:r>
              <a:rPr lang="es-ES" sz="105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Industrial </a:t>
            </a:r>
            <a:r>
              <a:rPr lang="es-ES" sz="1050" b="1" dirty="0" err="1">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Partners</a:t>
            </a:r>
            <a:endParaRPr lang="es-ES" sz="105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pic>
        <p:nvPicPr>
          <p:cNvPr id="17" name="Imagen 4">
            <a:extLst>
              <a:ext uri="{FF2B5EF4-FFF2-40B4-BE49-F238E27FC236}">
                <a16:creationId xmlns:a16="http://schemas.microsoft.com/office/drawing/2014/main" id="{0F5AA074-2092-3644-9A80-C2A1B29ED52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55087" y="1945041"/>
            <a:ext cx="1370162" cy="410048"/>
          </a:xfrm>
          <a:prstGeom prst="rect">
            <a:avLst/>
          </a:prstGeom>
        </p:spPr>
      </p:pic>
      <p:sp>
        <p:nvSpPr>
          <p:cNvPr id="18" name="Titre 1">
            <a:extLst>
              <a:ext uri="{FF2B5EF4-FFF2-40B4-BE49-F238E27FC236}">
                <a16:creationId xmlns:a16="http://schemas.microsoft.com/office/drawing/2014/main" id="{CC56FDC6-79AA-BA4C-9A5F-F239678C5E46}"/>
              </a:ext>
            </a:extLst>
          </p:cNvPr>
          <p:cNvSpPr txBox="1">
            <a:spLocks/>
          </p:cNvSpPr>
          <p:nvPr/>
        </p:nvSpPr>
        <p:spPr>
          <a:xfrm>
            <a:off x="0" y="4442478"/>
            <a:ext cx="9144000" cy="596023"/>
          </a:xfrm>
          <a:prstGeom prst="rect">
            <a:avLst/>
          </a:prstGeom>
        </p:spPr>
        <p:txBody>
          <a:bodyPr/>
          <a:lstStyle>
            <a:lvl1pPr algn="l" defTabSz="914400" rtl="0" eaLnBrk="1" latinLnBrk="0" hangingPunct="1">
              <a:lnSpc>
                <a:spcPct val="90000"/>
              </a:lnSpc>
              <a:spcBef>
                <a:spcPct val="0"/>
              </a:spcBef>
              <a:buNone/>
              <a:defRPr sz="4400" b="1" kern="1200">
                <a:solidFill>
                  <a:srgbClr val="144173"/>
                </a:solidFill>
                <a:latin typeface="Segoe UI" panose="020B0502040204020203" pitchFamily="34" charset="0"/>
                <a:ea typeface="+mj-ea"/>
                <a:cs typeface="Segoe UI" panose="020B0502040204020203" pitchFamily="34" charset="0"/>
              </a:defRPr>
            </a:lvl1pPr>
          </a:lstStyle>
          <a:p>
            <a:pPr algn="ctr"/>
            <a:r>
              <a:rPr lang="fr-FR" sz="2400" dirty="0">
                <a:latin typeface="Segoe UI Historic" panose="020B0502040204020203" pitchFamily="34" charset="0"/>
                <a:ea typeface="Segoe UI Historic" panose="020B0502040204020203" pitchFamily="34" charset="0"/>
                <a:cs typeface="Segoe UI Historic" panose="020B0502040204020203" pitchFamily="34" charset="0"/>
              </a:rPr>
              <a:t>...and </a:t>
            </a:r>
            <a:r>
              <a:rPr lang="fr-FR" sz="2400" dirty="0" err="1">
                <a:latin typeface="Segoe UI Historic" panose="020B0502040204020203" pitchFamily="34" charset="0"/>
                <a:ea typeface="Segoe UI Historic" panose="020B0502040204020203" pitchFamily="34" charset="0"/>
                <a:cs typeface="Segoe UI Historic" panose="020B0502040204020203" pitchFamily="34" charset="0"/>
              </a:rPr>
              <a:t>external</a:t>
            </a:r>
            <a:r>
              <a:rPr lang="fr-FR" sz="2400" dirty="0">
                <a:latin typeface="Segoe UI Historic" panose="020B0502040204020203" pitchFamily="34" charset="0"/>
                <a:ea typeface="Segoe UI Historic" panose="020B0502040204020203" pitchFamily="34" charset="0"/>
                <a:cs typeface="Segoe UI Historic" panose="020B0502040204020203" pitchFamily="34" charset="0"/>
              </a:rPr>
              <a:t> </a:t>
            </a:r>
            <a:r>
              <a:rPr lang="fr-FR" sz="2400" dirty="0" err="1">
                <a:latin typeface="Segoe UI Historic" panose="020B0502040204020203" pitchFamily="34" charset="0"/>
                <a:ea typeface="Segoe UI Historic" panose="020B0502040204020203" pitchFamily="34" charset="0"/>
                <a:cs typeface="Segoe UI Historic" panose="020B0502040204020203" pitchFamily="34" charset="0"/>
              </a:rPr>
              <a:t>stakeholders</a:t>
            </a:r>
            <a:endParaRPr lang="fr-FR" sz="2400" dirty="0">
              <a:latin typeface="Segoe UI Historic" panose="020B0502040204020203" pitchFamily="34" charset="0"/>
              <a:ea typeface="Segoe UI Historic" panose="020B0502040204020203" pitchFamily="34" charset="0"/>
              <a:cs typeface="Segoe UI Historic" panose="020B0502040204020203" pitchFamily="34" charset="0"/>
            </a:endParaRPr>
          </a:p>
        </p:txBody>
      </p:sp>
    </p:spTree>
    <p:extLst>
      <p:ext uri="{BB962C8B-B14F-4D97-AF65-F5344CB8AC3E}">
        <p14:creationId xmlns:p14="http://schemas.microsoft.com/office/powerpoint/2010/main" val="4797782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50"/>
          <p:cNvSpPr txBox="1">
            <a:spLocks noGrp="1"/>
          </p:cNvSpPr>
          <p:nvPr>
            <p:ph type="title"/>
          </p:nvPr>
        </p:nvSpPr>
        <p:spPr>
          <a:xfrm>
            <a:off x="0" y="1364725"/>
            <a:ext cx="9144000" cy="617100"/>
          </a:xfrm>
          <a:prstGeom prst="rect">
            <a:avLst/>
          </a:prstGeom>
        </p:spPr>
        <p:txBody>
          <a:bodyPr spcFirstLastPara="1" wrap="square" lIns="68575" tIns="34275" rIns="68575" bIns="34275" anchor="t" anchorCtr="0">
            <a:noAutofit/>
          </a:bodyPr>
          <a:lstStyle/>
          <a:p>
            <a:pPr marL="0" lvl="0" indent="0" algn="ctr" rtl="0">
              <a:spcBef>
                <a:spcPts val="0"/>
              </a:spcBef>
              <a:spcAft>
                <a:spcPts val="0"/>
              </a:spcAft>
              <a:buNone/>
            </a:pPr>
            <a:r>
              <a:rPr lang="es-ES" dirty="0" err="1">
                <a:latin typeface="Segoe UI Historic" panose="020B0502040204020203" pitchFamily="34" charset="0"/>
                <a:ea typeface="Segoe UI Historic" panose="020B0502040204020203" pitchFamily="34" charset="0"/>
                <a:cs typeface="Segoe UI Historic" panose="020B0502040204020203" pitchFamily="34" charset="0"/>
              </a:rPr>
              <a:t>Developing</a:t>
            </a:r>
            <a:r>
              <a:rPr lang="es-ES" dirty="0">
                <a:latin typeface="Segoe UI Historic" panose="020B0502040204020203" pitchFamily="34" charset="0"/>
                <a:ea typeface="Segoe UI Historic" panose="020B0502040204020203" pitchFamily="34" charset="0"/>
                <a:cs typeface="Segoe UI Historic" panose="020B0502040204020203" pitchFamily="34" charset="0"/>
              </a:rPr>
              <a:t> </a:t>
            </a:r>
            <a:r>
              <a:rPr lang="es-ES" dirty="0" err="1">
                <a:latin typeface="Segoe UI Historic" panose="020B0502040204020203" pitchFamily="34" charset="0"/>
                <a:ea typeface="Segoe UI Historic" panose="020B0502040204020203" pitchFamily="34" charset="0"/>
                <a:cs typeface="Segoe UI Historic" panose="020B0502040204020203" pitchFamily="34" charset="0"/>
              </a:rPr>
              <a:t>the</a:t>
            </a:r>
            <a:r>
              <a:rPr lang="es-ES" dirty="0">
                <a:latin typeface="Segoe UI Historic" panose="020B0502040204020203" pitchFamily="34" charset="0"/>
                <a:ea typeface="Segoe UI Historic" panose="020B0502040204020203" pitchFamily="34" charset="0"/>
                <a:cs typeface="Segoe UI Historic" panose="020B0502040204020203" pitchFamily="34" charset="0"/>
              </a:rPr>
              <a:t> </a:t>
            </a:r>
            <a:r>
              <a:rPr lang="es-ES" dirty="0" err="1">
                <a:latin typeface="Segoe UI Historic" panose="020B0502040204020203" pitchFamily="34" charset="0"/>
                <a:ea typeface="Segoe UI Historic" panose="020B0502040204020203" pitchFamily="34" charset="0"/>
                <a:cs typeface="Segoe UI Historic" panose="020B0502040204020203" pitchFamily="34" charset="0"/>
              </a:rPr>
              <a:t>climate</a:t>
            </a:r>
            <a:r>
              <a:rPr lang="es-ES" dirty="0">
                <a:latin typeface="Segoe UI Historic" panose="020B0502040204020203" pitchFamily="34" charset="0"/>
                <a:ea typeface="Segoe UI Historic" panose="020B0502040204020203" pitchFamily="34" charset="0"/>
                <a:cs typeface="Segoe UI Historic" panose="020B0502040204020203" pitchFamily="34" charset="0"/>
              </a:rPr>
              <a:t> </a:t>
            </a:r>
            <a:r>
              <a:rPr lang="es-ES" dirty="0" err="1">
                <a:latin typeface="Segoe UI Historic" panose="020B0502040204020203" pitchFamily="34" charset="0"/>
                <a:ea typeface="Segoe UI Historic" panose="020B0502040204020203" pitchFamily="34" charset="0"/>
                <a:cs typeface="Segoe UI Historic" panose="020B0502040204020203" pitchFamily="34" charset="0"/>
              </a:rPr>
              <a:t>service</a:t>
            </a:r>
            <a:endParaRPr dirty="0">
              <a:latin typeface="Segoe UI Historic" panose="020B0502040204020203" pitchFamily="34" charset="0"/>
              <a:ea typeface="Segoe UI Historic" panose="020B0502040204020203" pitchFamily="34" charset="0"/>
              <a:cs typeface="Segoe UI Historic" panose="020B0502040204020203" pitchFamily="34" charset="0"/>
            </a:endParaRPr>
          </a:p>
        </p:txBody>
      </p:sp>
    </p:spTree>
    <p:extLst>
      <p:ext uri="{BB962C8B-B14F-4D97-AF65-F5344CB8AC3E}">
        <p14:creationId xmlns:p14="http://schemas.microsoft.com/office/powerpoint/2010/main" val="11800911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5F9FBF-E2E9-EC40-B982-8D0D15DE5C7D}"/>
              </a:ext>
            </a:extLst>
          </p:cNvPr>
          <p:cNvSpPr>
            <a:spLocks noGrp="1"/>
          </p:cNvSpPr>
          <p:nvPr>
            <p:ph type="title"/>
          </p:nvPr>
        </p:nvSpPr>
        <p:spPr>
          <a:xfrm>
            <a:off x="628650" y="273845"/>
            <a:ext cx="7886700" cy="616989"/>
          </a:xfrm>
        </p:spPr>
        <p:txBody>
          <a:bodyPr/>
          <a:lstStyle/>
          <a:p>
            <a:pPr algn="ctr"/>
            <a:r>
              <a:rPr lang="en-GB" dirty="0">
                <a:latin typeface="Segoe UI Historic" panose="020B0502040204020203" pitchFamily="34" charset="0"/>
                <a:ea typeface="Segoe UI Historic" panose="020B0502040204020203" pitchFamily="34" charset="0"/>
                <a:cs typeface="Segoe UI Historic" panose="020B0502040204020203" pitchFamily="34" charset="0"/>
              </a:rPr>
              <a:t>From climate science to climate service </a:t>
            </a:r>
          </a:p>
        </p:txBody>
      </p:sp>
      <p:sp>
        <p:nvSpPr>
          <p:cNvPr id="7" name="17 Rectángulo">
            <a:extLst>
              <a:ext uri="{FF2B5EF4-FFF2-40B4-BE49-F238E27FC236}">
                <a16:creationId xmlns:a16="http://schemas.microsoft.com/office/drawing/2014/main" id="{94C3AEA3-36A0-2E46-BBC1-7317FFAB489E}"/>
              </a:ext>
            </a:extLst>
          </p:cNvPr>
          <p:cNvSpPr/>
          <p:nvPr/>
        </p:nvSpPr>
        <p:spPr>
          <a:xfrm>
            <a:off x="1323975" y="974643"/>
            <a:ext cx="1737499" cy="539354"/>
          </a:xfrm>
          <a:prstGeom prst="snip1Rect">
            <a:avLst/>
          </a:prstGeom>
          <a:solidFill>
            <a:schemeClr val="bg1"/>
          </a:solidFill>
          <a:ln>
            <a:solidFill>
              <a:srgbClr val="10BAB1"/>
            </a:solidFill>
          </a:ln>
        </p:spPr>
        <p:style>
          <a:lnRef idx="2">
            <a:schemeClr val="accent4">
              <a:shade val="50000"/>
            </a:schemeClr>
          </a:lnRef>
          <a:fillRef idx="1">
            <a:schemeClr val="accent4"/>
          </a:fillRef>
          <a:effectRef idx="0">
            <a:schemeClr val="accent4"/>
          </a:effectRef>
          <a:fontRef idx="minor">
            <a:schemeClr val="lt1"/>
          </a:fontRef>
        </p:style>
        <p:txBody>
          <a:bodyPr anchor="t"/>
          <a:lstStyle/>
          <a:p>
            <a:pPr algn="ctr" eaLnBrk="1" hangingPunct="1">
              <a:defRPr/>
            </a:pPr>
            <a:r>
              <a:rPr lang="es-ES" sz="1050" b="1" dirty="0" err="1">
                <a:solidFill>
                  <a:srgbClr val="0E4878"/>
                </a:solidFill>
                <a:latin typeface="Segoe UI Historic" panose="020B0502040204020203" pitchFamily="34" charset="0"/>
                <a:ea typeface="Segoe UI Historic" panose="020B0502040204020203" pitchFamily="34" charset="0"/>
                <a:cs typeface="Segoe UI Historic" panose="020B0502040204020203" pitchFamily="34" charset="0"/>
              </a:rPr>
              <a:t>Weather</a:t>
            </a:r>
            <a:r>
              <a:rPr lang="es-ES" sz="1050" b="1" dirty="0">
                <a:solidFill>
                  <a:srgbClr val="0E4878"/>
                </a:solidFill>
                <a:latin typeface="Segoe UI Historic" panose="020B0502040204020203" pitchFamily="34" charset="0"/>
                <a:ea typeface="Segoe UI Historic" panose="020B0502040204020203" pitchFamily="34" charset="0"/>
                <a:cs typeface="Segoe UI Historic" panose="020B0502040204020203" pitchFamily="34" charset="0"/>
              </a:rPr>
              <a:t> </a:t>
            </a:r>
            <a:r>
              <a:rPr lang="es-ES" sz="1050" b="1" dirty="0" err="1">
                <a:solidFill>
                  <a:srgbClr val="0E4878"/>
                </a:solidFill>
                <a:latin typeface="Segoe UI Historic" panose="020B0502040204020203" pitchFamily="34" charset="0"/>
                <a:ea typeface="Segoe UI Historic" panose="020B0502040204020203" pitchFamily="34" charset="0"/>
                <a:cs typeface="Segoe UI Historic" panose="020B0502040204020203" pitchFamily="34" charset="0"/>
              </a:rPr>
              <a:t>Forecast</a:t>
            </a:r>
            <a:endParaRPr lang="es-ES" sz="1050" b="1" dirty="0">
              <a:solidFill>
                <a:srgbClr val="0E4878"/>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8" name="15 Rectángulo">
            <a:extLst>
              <a:ext uri="{FF2B5EF4-FFF2-40B4-BE49-F238E27FC236}">
                <a16:creationId xmlns:a16="http://schemas.microsoft.com/office/drawing/2014/main" id="{E7BD0B60-436D-8549-87D1-7F59C7886EA0}"/>
              </a:ext>
            </a:extLst>
          </p:cNvPr>
          <p:cNvSpPr/>
          <p:nvPr/>
        </p:nvSpPr>
        <p:spPr>
          <a:xfrm>
            <a:off x="3131051" y="974643"/>
            <a:ext cx="3051424" cy="539354"/>
          </a:xfrm>
          <a:prstGeom prst="snip1Rect">
            <a:avLst/>
          </a:prstGeom>
          <a:solidFill>
            <a:schemeClr val="bg1"/>
          </a:solidFill>
          <a:ln>
            <a:solidFill>
              <a:srgbClr val="10BAB1"/>
            </a:solidFill>
          </a:ln>
        </p:spPr>
        <p:style>
          <a:lnRef idx="2">
            <a:schemeClr val="accent4">
              <a:shade val="50000"/>
            </a:schemeClr>
          </a:lnRef>
          <a:fillRef idx="1">
            <a:schemeClr val="accent4"/>
          </a:fillRef>
          <a:effectRef idx="0">
            <a:schemeClr val="accent4"/>
          </a:effectRef>
          <a:fontRef idx="minor">
            <a:schemeClr val="lt1"/>
          </a:fontRef>
        </p:style>
        <p:txBody>
          <a:bodyPr anchor="t"/>
          <a:lstStyle/>
          <a:p>
            <a:pPr algn="ctr" eaLnBrk="1" hangingPunct="1">
              <a:defRPr/>
            </a:pPr>
            <a:r>
              <a:rPr lang="es-ES" sz="1050" b="1" dirty="0" err="1">
                <a:solidFill>
                  <a:srgbClr val="0E4878"/>
                </a:solidFill>
                <a:latin typeface="Segoe UI Historic" panose="020B0502040204020203" pitchFamily="34" charset="0"/>
                <a:ea typeface="Segoe UI Historic" panose="020B0502040204020203" pitchFamily="34" charset="0"/>
                <a:cs typeface="Segoe UI Historic" panose="020B0502040204020203" pitchFamily="34" charset="0"/>
              </a:rPr>
              <a:t>Climate</a:t>
            </a:r>
            <a:r>
              <a:rPr lang="es-ES" sz="1050" b="1" dirty="0">
                <a:solidFill>
                  <a:srgbClr val="0E4878"/>
                </a:solidFill>
                <a:latin typeface="Segoe UI Historic" panose="020B0502040204020203" pitchFamily="34" charset="0"/>
                <a:ea typeface="Segoe UI Historic" panose="020B0502040204020203" pitchFamily="34" charset="0"/>
                <a:cs typeface="Segoe UI Historic" panose="020B0502040204020203" pitchFamily="34" charset="0"/>
              </a:rPr>
              <a:t> </a:t>
            </a:r>
            <a:r>
              <a:rPr lang="es-ES" sz="1050" b="1" dirty="0" err="1">
                <a:solidFill>
                  <a:srgbClr val="0E4878"/>
                </a:solidFill>
                <a:latin typeface="Segoe UI Historic" panose="020B0502040204020203" pitchFamily="34" charset="0"/>
                <a:ea typeface="Segoe UI Historic" panose="020B0502040204020203" pitchFamily="34" charset="0"/>
                <a:cs typeface="Segoe UI Historic" panose="020B0502040204020203" pitchFamily="34" charset="0"/>
              </a:rPr>
              <a:t>Predictions</a:t>
            </a:r>
            <a:endParaRPr lang="es-ES" sz="1050" b="1" dirty="0">
              <a:solidFill>
                <a:srgbClr val="0E4878"/>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9" name="16 Rectángulo">
            <a:extLst>
              <a:ext uri="{FF2B5EF4-FFF2-40B4-BE49-F238E27FC236}">
                <a16:creationId xmlns:a16="http://schemas.microsoft.com/office/drawing/2014/main" id="{0366CBA9-7834-3446-934C-ECB60443C041}"/>
              </a:ext>
            </a:extLst>
          </p:cNvPr>
          <p:cNvSpPr/>
          <p:nvPr/>
        </p:nvSpPr>
        <p:spPr>
          <a:xfrm>
            <a:off x="6252051" y="974643"/>
            <a:ext cx="1497728" cy="539354"/>
          </a:xfrm>
          <a:prstGeom prst="snip1Rect">
            <a:avLst/>
          </a:prstGeom>
          <a:solidFill>
            <a:schemeClr val="bg1"/>
          </a:solidFill>
          <a:ln>
            <a:solidFill>
              <a:srgbClr val="10BAB1"/>
            </a:solidFill>
          </a:ln>
        </p:spPr>
        <p:style>
          <a:lnRef idx="2">
            <a:schemeClr val="accent4">
              <a:shade val="50000"/>
            </a:schemeClr>
          </a:lnRef>
          <a:fillRef idx="1">
            <a:schemeClr val="accent4"/>
          </a:fillRef>
          <a:effectRef idx="0">
            <a:schemeClr val="accent4"/>
          </a:effectRef>
          <a:fontRef idx="minor">
            <a:schemeClr val="lt1"/>
          </a:fontRef>
        </p:style>
        <p:txBody>
          <a:bodyPr anchor="t"/>
          <a:lstStyle/>
          <a:p>
            <a:pPr algn="ctr" eaLnBrk="1" hangingPunct="1">
              <a:defRPr/>
            </a:pPr>
            <a:r>
              <a:rPr lang="es-ES" sz="1050" b="1" dirty="0" err="1">
                <a:solidFill>
                  <a:srgbClr val="0E4878"/>
                </a:solidFill>
                <a:latin typeface="Segoe UI Historic" panose="020B0502040204020203" pitchFamily="34" charset="0"/>
                <a:ea typeface="Segoe UI Historic" panose="020B0502040204020203" pitchFamily="34" charset="0"/>
                <a:cs typeface="Segoe UI Historic" panose="020B0502040204020203" pitchFamily="34" charset="0"/>
              </a:rPr>
              <a:t>Multidecadal</a:t>
            </a:r>
            <a:r>
              <a:rPr lang="es-ES" sz="1050" b="1" dirty="0">
                <a:solidFill>
                  <a:srgbClr val="0E4878"/>
                </a:solidFill>
                <a:latin typeface="Segoe UI Historic" panose="020B0502040204020203" pitchFamily="34" charset="0"/>
                <a:ea typeface="Segoe UI Historic" panose="020B0502040204020203" pitchFamily="34" charset="0"/>
                <a:cs typeface="Segoe UI Historic" panose="020B0502040204020203" pitchFamily="34" charset="0"/>
              </a:rPr>
              <a:t> and </a:t>
            </a:r>
            <a:r>
              <a:rPr lang="es-ES" sz="1050" b="1" dirty="0" err="1">
                <a:solidFill>
                  <a:srgbClr val="0E4878"/>
                </a:solidFill>
                <a:latin typeface="Segoe UI Historic" panose="020B0502040204020203" pitchFamily="34" charset="0"/>
                <a:ea typeface="Segoe UI Historic" panose="020B0502040204020203" pitchFamily="34" charset="0"/>
                <a:cs typeface="Segoe UI Historic" panose="020B0502040204020203" pitchFamily="34" charset="0"/>
              </a:rPr>
              <a:t>Projections</a:t>
            </a:r>
            <a:endParaRPr lang="es-ES" sz="1050" b="1" dirty="0">
              <a:solidFill>
                <a:srgbClr val="0E4878"/>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cxnSp>
        <p:nvCxnSpPr>
          <p:cNvPr id="10" name="3 Conector recto">
            <a:extLst>
              <a:ext uri="{FF2B5EF4-FFF2-40B4-BE49-F238E27FC236}">
                <a16:creationId xmlns:a16="http://schemas.microsoft.com/office/drawing/2014/main" id="{47D74398-A979-7448-B45C-1354DCD05813}"/>
              </a:ext>
            </a:extLst>
          </p:cNvPr>
          <p:cNvCxnSpPr>
            <a:cxnSpLocks/>
          </p:cNvCxnSpPr>
          <p:nvPr/>
        </p:nvCxnSpPr>
        <p:spPr>
          <a:xfrm>
            <a:off x="1323975" y="1789170"/>
            <a:ext cx="6387832" cy="0"/>
          </a:xfrm>
          <a:prstGeom prst="line">
            <a:avLst/>
          </a:prstGeom>
          <a:ln w="254000">
            <a:solidFill>
              <a:srgbClr val="10BAB1"/>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sp>
        <p:nvSpPr>
          <p:cNvPr id="12" name="TextBox 13">
            <a:extLst>
              <a:ext uri="{FF2B5EF4-FFF2-40B4-BE49-F238E27FC236}">
                <a16:creationId xmlns:a16="http://schemas.microsoft.com/office/drawing/2014/main" id="{CBEE2A8C-11AE-8543-8F30-29CC3780DD2B}"/>
              </a:ext>
            </a:extLst>
          </p:cNvPr>
          <p:cNvSpPr txBox="1"/>
          <p:nvPr/>
        </p:nvSpPr>
        <p:spPr>
          <a:xfrm>
            <a:off x="1938313" y="1650671"/>
            <a:ext cx="201706" cy="253916"/>
          </a:xfrm>
          <a:prstGeom prst="rect">
            <a:avLst/>
          </a:prstGeom>
          <a:noFill/>
        </p:spPr>
        <p:txBody>
          <a:bodyPr wrap="square" rtlCol="0">
            <a:spAutoFit/>
          </a:bodyPr>
          <a:lstStyle/>
          <a:p>
            <a:r>
              <a:rPr lang="es-ES" sz="1050" dirty="0">
                <a:solidFill>
                  <a:srgbClr val="0E4878"/>
                </a:solidFill>
                <a:latin typeface="Segoe UI Historic" panose="020B0502040204020203" pitchFamily="34" charset="0"/>
                <a:ea typeface="Segoe UI Historic" panose="020B0502040204020203" pitchFamily="34" charset="0"/>
                <a:cs typeface="Segoe UI Historic" panose="020B0502040204020203" pitchFamily="34" charset="0"/>
              </a:rPr>
              <a:t>●</a:t>
            </a:r>
            <a:endParaRPr lang="en-GB" sz="1050" dirty="0">
              <a:solidFill>
                <a:srgbClr val="0E4878"/>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13" name="TextBox 16">
            <a:extLst>
              <a:ext uri="{FF2B5EF4-FFF2-40B4-BE49-F238E27FC236}">
                <a16:creationId xmlns:a16="http://schemas.microsoft.com/office/drawing/2014/main" id="{8AF380E6-881B-E74A-B807-168A45BE09EF}"/>
              </a:ext>
            </a:extLst>
          </p:cNvPr>
          <p:cNvSpPr txBox="1"/>
          <p:nvPr/>
        </p:nvSpPr>
        <p:spPr>
          <a:xfrm>
            <a:off x="3453525" y="1637430"/>
            <a:ext cx="201706" cy="253916"/>
          </a:xfrm>
          <a:prstGeom prst="rect">
            <a:avLst/>
          </a:prstGeom>
          <a:noFill/>
        </p:spPr>
        <p:txBody>
          <a:bodyPr wrap="square" rtlCol="0">
            <a:spAutoFit/>
          </a:bodyPr>
          <a:lstStyle/>
          <a:p>
            <a:r>
              <a:rPr lang="es-ES" sz="1050" dirty="0">
                <a:solidFill>
                  <a:srgbClr val="004890"/>
                </a:solidFill>
                <a:latin typeface="Segoe UI Historic" panose="020B0502040204020203" pitchFamily="34" charset="0"/>
                <a:ea typeface="Segoe UI Historic" panose="020B0502040204020203" pitchFamily="34" charset="0"/>
                <a:cs typeface="Segoe UI Historic" panose="020B0502040204020203" pitchFamily="34" charset="0"/>
              </a:rPr>
              <a:t>●</a:t>
            </a:r>
            <a:endParaRPr lang="en-GB" sz="1050" dirty="0">
              <a:solidFill>
                <a:srgbClr val="004890"/>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14" name="TextBox 17">
            <a:extLst>
              <a:ext uri="{FF2B5EF4-FFF2-40B4-BE49-F238E27FC236}">
                <a16:creationId xmlns:a16="http://schemas.microsoft.com/office/drawing/2014/main" id="{AFED9F84-DF2D-AE43-A15A-BAB4B4E88AC9}"/>
              </a:ext>
            </a:extLst>
          </p:cNvPr>
          <p:cNvSpPr txBox="1"/>
          <p:nvPr/>
        </p:nvSpPr>
        <p:spPr>
          <a:xfrm>
            <a:off x="4695827" y="1635743"/>
            <a:ext cx="201706" cy="253916"/>
          </a:xfrm>
          <a:prstGeom prst="rect">
            <a:avLst/>
          </a:prstGeom>
          <a:noFill/>
        </p:spPr>
        <p:txBody>
          <a:bodyPr wrap="square" rtlCol="0">
            <a:spAutoFit/>
          </a:bodyPr>
          <a:lstStyle/>
          <a:p>
            <a:r>
              <a:rPr lang="es-ES" sz="1050" dirty="0">
                <a:solidFill>
                  <a:srgbClr val="0E4878"/>
                </a:solidFill>
                <a:latin typeface="Segoe UI Historic" panose="020B0502040204020203" pitchFamily="34" charset="0"/>
                <a:ea typeface="Segoe UI Historic" panose="020B0502040204020203" pitchFamily="34" charset="0"/>
                <a:cs typeface="Segoe UI Historic" panose="020B0502040204020203" pitchFamily="34" charset="0"/>
              </a:rPr>
              <a:t>●</a:t>
            </a:r>
            <a:endParaRPr lang="en-GB" sz="1050" dirty="0">
              <a:solidFill>
                <a:srgbClr val="0E4878"/>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15" name="TextBox 18">
            <a:extLst>
              <a:ext uri="{FF2B5EF4-FFF2-40B4-BE49-F238E27FC236}">
                <a16:creationId xmlns:a16="http://schemas.microsoft.com/office/drawing/2014/main" id="{B98B55FD-CB38-BD49-BC23-B8098936C47C}"/>
              </a:ext>
            </a:extLst>
          </p:cNvPr>
          <p:cNvSpPr txBox="1"/>
          <p:nvPr/>
        </p:nvSpPr>
        <p:spPr>
          <a:xfrm>
            <a:off x="5778855" y="1637430"/>
            <a:ext cx="201706" cy="253916"/>
          </a:xfrm>
          <a:prstGeom prst="rect">
            <a:avLst/>
          </a:prstGeom>
          <a:noFill/>
        </p:spPr>
        <p:txBody>
          <a:bodyPr wrap="square" rtlCol="0">
            <a:spAutoFit/>
          </a:bodyPr>
          <a:lstStyle/>
          <a:p>
            <a:r>
              <a:rPr lang="es-ES" sz="1050" dirty="0">
                <a:solidFill>
                  <a:srgbClr val="004890"/>
                </a:solidFill>
                <a:latin typeface="Segoe UI Historic" panose="020B0502040204020203" pitchFamily="34" charset="0"/>
                <a:ea typeface="Segoe UI Historic" panose="020B0502040204020203" pitchFamily="34" charset="0"/>
                <a:cs typeface="Segoe UI Historic" panose="020B0502040204020203" pitchFamily="34" charset="0"/>
              </a:rPr>
              <a:t>●</a:t>
            </a:r>
            <a:endParaRPr lang="en-GB" sz="1050" dirty="0">
              <a:solidFill>
                <a:srgbClr val="004890"/>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16" name="TextBox 22">
            <a:extLst>
              <a:ext uri="{FF2B5EF4-FFF2-40B4-BE49-F238E27FC236}">
                <a16:creationId xmlns:a16="http://schemas.microsoft.com/office/drawing/2014/main" id="{3496C213-D314-0B4D-9553-A04FDFD15740}"/>
              </a:ext>
            </a:extLst>
          </p:cNvPr>
          <p:cNvSpPr txBox="1"/>
          <p:nvPr/>
        </p:nvSpPr>
        <p:spPr>
          <a:xfrm>
            <a:off x="6774532" y="1635743"/>
            <a:ext cx="201706" cy="253916"/>
          </a:xfrm>
          <a:prstGeom prst="rect">
            <a:avLst/>
          </a:prstGeom>
          <a:noFill/>
        </p:spPr>
        <p:txBody>
          <a:bodyPr wrap="square" rtlCol="0">
            <a:spAutoFit/>
          </a:bodyPr>
          <a:lstStyle/>
          <a:p>
            <a:r>
              <a:rPr lang="es-ES" sz="1050" dirty="0">
                <a:solidFill>
                  <a:srgbClr val="004890"/>
                </a:solidFill>
                <a:latin typeface="Segoe UI Historic" panose="020B0502040204020203" pitchFamily="34" charset="0"/>
                <a:ea typeface="Segoe UI Historic" panose="020B0502040204020203" pitchFamily="34" charset="0"/>
                <a:cs typeface="Segoe UI Historic" panose="020B0502040204020203" pitchFamily="34" charset="0"/>
              </a:rPr>
              <a:t>●</a:t>
            </a:r>
            <a:endParaRPr lang="en-GB" sz="1050" dirty="0">
              <a:solidFill>
                <a:srgbClr val="004890"/>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17" name="TextBox 23">
            <a:extLst>
              <a:ext uri="{FF2B5EF4-FFF2-40B4-BE49-F238E27FC236}">
                <a16:creationId xmlns:a16="http://schemas.microsoft.com/office/drawing/2014/main" id="{84B667F5-1B56-4B46-8D8F-982833B9FE24}"/>
              </a:ext>
            </a:extLst>
          </p:cNvPr>
          <p:cNvSpPr txBox="1"/>
          <p:nvPr/>
        </p:nvSpPr>
        <p:spPr>
          <a:xfrm>
            <a:off x="2954303" y="1481624"/>
            <a:ext cx="1200150" cy="253916"/>
          </a:xfrm>
          <a:prstGeom prst="rect">
            <a:avLst/>
          </a:prstGeom>
          <a:noFill/>
        </p:spPr>
        <p:txBody>
          <a:bodyPr wrap="square" rtlCol="0">
            <a:spAutoFit/>
          </a:bodyPr>
          <a:lstStyle/>
          <a:p>
            <a:pPr algn="ctr"/>
            <a:r>
              <a:rPr lang="en-US" sz="1050" dirty="0">
                <a:solidFill>
                  <a:schemeClr val="accent1">
                    <a:lumMod val="50000"/>
                  </a:schemeClr>
                </a:solidFill>
                <a:latin typeface="Segoe UI Historic" panose="020B0502040204020203" pitchFamily="34" charset="0"/>
                <a:ea typeface="Segoe UI Historic" panose="020B0502040204020203" pitchFamily="34" charset="0"/>
                <a:cs typeface="Segoe UI Historic" panose="020B0502040204020203" pitchFamily="34" charset="0"/>
              </a:rPr>
              <a:t>10 d-1 month</a:t>
            </a:r>
          </a:p>
        </p:txBody>
      </p:sp>
      <p:sp>
        <p:nvSpPr>
          <p:cNvPr id="18" name="Rectangle 25">
            <a:extLst>
              <a:ext uri="{FF2B5EF4-FFF2-40B4-BE49-F238E27FC236}">
                <a16:creationId xmlns:a16="http://schemas.microsoft.com/office/drawing/2014/main" id="{F9B2D3AD-5D9F-CA42-B2D5-F17F822F5DF5}"/>
              </a:ext>
            </a:extLst>
          </p:cNvPr>
          <p:cNvSpPr/>
          <p:nvPr/>
        </p:nvSpPr>
        <p:spPr>
          <a:xfrm>
            <a:off x="4133408" y="1481624"/>
            <a:ext cx="1292341" cy="253916"/>
          </a:xfrm>
          <a:prstGeom prst="rect">
            <a:avLst/>
          </a:prstGeom>
        </p:spPr>
        <p:txBody>
          <a:bodyPr wrap="square">
            <a:spAutoFit/>
          </a:bodyPr>
          <a:lstStyle/>
          <a:p>
            <a:pPr lvl="0" algn="ctr"/>
            <a:r>
              <a:rPr lang="en-US" sz="1050" dirty="0">
                <a:solidFill>
                  <a:srgbClr val="124484">
                    <a:lumMod val="50000"/>
                  </a:srgbClr>
                </a:solidFill>
                <a:latin typeface="Segoe UI Historic" panose="020B0502040204020203" pitchFamily="34" charset="0"/>
                <a:ea typeface="Segoe UI Historic" panose="020B0502040204020203" pitchFamily="34" charset="0"/>
                <a:cs typeface="Segoe UI Historic" panose="020B0502040204020203" pitchFamily="34" charset="0"/>
              </a:rPr>
              <a:t>1  </a:t>
            </a:r>
            <a:r>
              <a:rPr lang="en-US" sz="1050" dirty="0">
                <a:solidFill>
                  <a:srgbClr val="0E4878"/>
                </a:solidFill>
                <a:latin typeface="Segoe UI Historic" panose="020B0502040204020203" pitchFamily="34" charset="0"/>
                <a:ea typeface="Segoe UI Historic" panose="020B0502040204020203" pitchFamily="34" charset="0"/>
                <a:cs typeface="Segoe UI Historic" panose="020B0502040204020203" pitchFamily="34" charset="0"/>
              </a:rPr>
              <a:t>month–7</a:t>
            </a:r>
            <a:r>
              <a:rPr lang="en-US" sz="1050" dirty="0">
                <a:solidFill>
                  <a:srgbClr val="124484">
                    <a:lumMod val="50000"/>
                  </a:srgbClr>
                </a:solidFill>
                <a:latin typeface="Segoe UI Historic" panose="020B0502040204020203" pitchFamily="34" charset="0"/>
                <a:ea typeface="Segoe UI Historic" panose="020B0502040204020203" pitchFamily="34" charset="0"/>
                <a:cs typeface="Segoe UI Historic" panose="020B0502040204020203" pitchFamily="34" charset="0"/>
              </a:rPr>
              <a:t> month</a:t>
            </a:r>
          </a:p>
        </p:txBody>
      </p:sp>
      <p:sp>
        <p:nvSpPr>
          <p:cNvPr id="19" name="TextBox 26">
            <a:extLst>
              <a:ext uri="{FF2B5EF4-FFF2-40B4-BE49-F238E27FC236}">
                <a16:creationId xmlns:a16="http://schemas.microsoft.com/office/drawing/2014/main" id="{F1ACF178-F9E3-1B4A-8095-1B01BF612EF1}"/>
              </a:ext>
            </a:extLst>
          </p:cNvPr>
          <p:cNvSpPr txBox="1"/>
          <p:nvPr/>
        </p:nvSpPr>
        <p:spPr>
          <a:xfrm>
            <a:off x="5327392" y="1481624"/>
            <a:ext cx="1085849" cy="253916"/>
          </a:xfrm>
          <a:prstGeom prst="rect">
            <a:avLst/>
          </a:prstGeom>
          <a:noFill/>
        </p:spPr>
        <p:txBody>
          <a:bodyPr wrap="square" rtlCol="0">
            <a:spAutoFit/>
          </a:bodyPr>
          <a:lstStyle/>
          <a:p>
            <a:pPr algn="ctr"/>
            <a:r>
              <a:rPr lang="en-US" sz="1050" dirty="0">
                <a:solidFill>
                  <a:schemeClr val="accent1">
                    <a:lumMod val="50000"/>
                  </a:schemeClr>
                </a:solidFill>
                <a:latin typeface="Segoe UI Historic" panose="020B0502040204020203" pitchFamily="34" charset="0"/>
                <a:ea typeface="Segoe UI Historic" panose="020B0502040204020203" pitchFamily="34" charset="0"/>
                <a:cs typeface="Segoe UI Historic" panose="020B0502040204020203" pitchFamily="34" charset="0"/>
              </a:rPr>
              <a:t>2-30 years</a:t>
            </a:r>
          </a:p>
        </p:txBody>
      </p:sp>
      <p:sp>
        <p:nvSpPr>
          <p:cNvPr id="20" name="TextBox 27">
            <a:extLst>
              <a:ext uri="{FF2B5EF4-FFF2-40B4-BE49-F238E27FC236}">
                <a16:creationId xmlns:a16="http://schemas.microsoft.com/office/drawing/2014/main" id="{2CD37D12-A810-3942-823B-32F948906A28}"/>
              </a:ext>
            </a:extLst>
          </p:cNvPr>
          <p:cNvSpPr txBox="1"/>
          <p:nvPr/>
        </p:nvSpPr>
        <p:spPr>
          <a:xfrm>
            <a:off x="6410132" y="1481624"/>
            <a:ext cx="1085849" cy="253916"/>
          </a:xfrm>
          <a:prstGeom prst="rect">
            <a:avLst/>
          </a:prstGeom>
          <a:noFill/>
        </p:spPr>
        <p:txBody>
          <a:bodyPr wrap="square" rtlCol="0">
            <a:spAutoFit/>
          </a:bodyPr>
          <a:lstStyle/>
          <a:p>
            <a:pPr algn="ctr"/>
            <a:r>
              <a:rPr lang="en-US" sz="1050" dirty="0">
                <a:solidFill>
                  <a:srgbClr val="0E4878"/>
                </a:solidFill>
                <a:latin typeface="Segoe UI Historic" panose="020B0502040204020203" pitchFamily="34" charset="0"/>
                <a:ea typeface="Segoe UI Historic" panose="020B0502040204020203" pitchFamily="34" charset="0"/>
                <a:cs typeface="Segoe UI Historic" panose="020B0502040204020203" pitchFamily="34" charset="0"/>
              </a:rPr>
              <a:t>20-100</a:t>
            </a:r>
            <a:r>
              <a:rPr lang="en-US" sz="1050" dirty="0">
                <a:solidFill>
                  <a:schemeClr val="accent1">
                    <a:lumMod val="50000"/>
                  </a:schemeClr>
                </a:solidFill>
                <a:latin typeface="Segoe UI Historic" panose="020B0502040204020203" pitchFamily="34" charset="0"/>
                <a:ea typeface="Segoe UI Historic" panose="020B0502040204020203" pitchFamily="34" charset="0"/>
                <a:cs typeface="Segoe UI Historic" panose="020B0502040204020203" pitchFamily="34" charset="0"/>
              </a:rPr>
              <a:t> years</a:t>
            </a:r>
          </a:p>
        </p:txBody>
      </p:sp>
      <p:pic>
        <p:nvPicPr>
          <p:cNvPr id="21" name="Imagen 18">
            <a:extLst>
              <a:ext uri="{FF2B5EF4-FFF2-40B4-BE49-F238E27FC236}">
                <a16:creationId xmlns:a16="http://schemas.microsoft.com/office/drawing/2014/main" id="{4C3CBC04-08EA-C04E-BA5A-B0EC215ECC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8253" y="3005392"/>
            <a:ext cx="6150166" cy="1771385"/>
          </a:xfrm>
          <a:prstGeom prst="rect">
            <a:avLst/>
          </a:prstGeom>
          <a:solidFill>
            <a:srgbClr val="F9C327"/>
          </a:solidFill>
          <a:ln>
            <a:noFill/>
          </a:ln>
        </p:spPr>
      </p:pic>
      <p:cxnSp>
        <p:nvCxnSpPr>
          <p:cNvPr id="23" name="Conector recto 22">
            <a:extLst>
              <a:ext uri="{FF2B5EF4-FFF2-40B4-BE49-F238E27FC236}">
                <a16:creationId xmlns:a16="http://schemas.microsoft.com/office/drawing/2014/main" id="{391B7DEA-CDA1-F54B-B0C0-8C48C9CB1126}"/>
              </a:ext>
            </a:extLst>
          </p:cNvPr>
          <p:cNvCxnSpPr>
            <a:cxnSpLocks/>
          </p:cNvCxnSpPr>
          <p:nvPr/>
        </p:nvCxnSpPr>
        <p:spPr>
          <a:xfrm>
            <a:off x="1308253" y="4782346"/>
            <a:ext cx="6150166" cy="0"/>
          </a:xfrm>
          <a:prstGeom prst="line">
            <a:avLst/>
          </a:prstGeom>
          <a:ln w="38100" cmpd="sng">
            <a:solidFill>
              <a:srgbClr val="F9C327"/>
            </a:solidFill>
            <a:headEnd w="lg" len="lg"/>
          </a:ln>
        </p:spPr>
        <p:style>
          <a:lnRef idx="2">
            <a:schemeClr val="accent4"/>
          </a:lnRef>
          <a:fillRef idx="0">
            <a:schemeClr val="accent4"/>
          </a:fillRef>
          <a:effectRef idx="1">
            <a:schemeClr val="accent4"/>
          </a:effectRef>
          <a:fontRef idx="minor">
            <a:schemeClr val="tx1"/>
          </a:fontRef>
        </p:style>
      </p:cxnSp>
      <p:cxnSp>
        <p:nvCxnSpPr>
          <p:cNvPr id="24" name="Conector recto 23">
            <a:extLst>
              <a:ext uri="{FF2B5EF4-FFF2-40B4-BE49-F238E27FC236}">
                <a16:creationId xmlns:a16="http://schemas.microsoft.com/office/drawing/2014/main" id="{DE5F831D-7EC4-044B-A362-61F0297A65D8}"/>
              </a:ext>
            </a:extLst>
          </p:cNvPr>
          <p:cNvCxnSpPr>
            <a:cxnSpLocks/>
          </p:cNvCxnSpPr>
          <p:nvPr/>
        </p:nvCxnSpPr>
        <p:spPr>
          <a:xfrm>
            <a:off x="1308253" y="2983359"/>
            <a:ext cx="6128133" cy="0"/>
          </a:xfrm>
          <a:prstGeom prst="line">
            <a:avLst/>
          </a:prstGeom>
          <a:ln w="38100" cmpd="sng">
            <a:solidFill>
              <a:srgbClr val="F9C327"/>
            </a:solidFill>
            <a:headEnd w="lg" len="lg"/>
          </a:ln>
        </p:spPr>
        <p:style>
          <a:lnRef idx="2">
            <a:schemeClr val="accent4"/>
          </a:lnRef>
          <a:fillRef idx="0">
            <a:schemeClr val="accent4"/>
          </a:fillRef>
          <a:effectRef idx="1">
            <a:schemeClr val="accent4"/>
          </a:effectRef>
          <a:fontRef idx="minor">
            <a:schemeClr val="tx1"/>
          </a:fontRef>
        </p:style>
      </p:cxnSp>
      <p:sp>
        <p:nvSpPr>
          <p:cNvPr id="25" name="TextBox 23">
            <a:extLst>
              <a:ext uri="{FF2B5EF4-FFF2-40B4-BE49-F238E27FC236}">
                <a16:creationId xmlns:a16="http://schemas.microsoft.com/office/drawing/2014/main" id="{84E61B8F-CC8D-424E-97E6-E7C86E85A4E1}"/>
              </a:ext>
            </a:extLst>
          </p:cNvPr>
          <p:cNvSpPr txBox="1"/>
          <p:nvPr/>
        </p:nvSpPr>
        <p:spPr>
          <a:xfrm>
            <a:off x="1463981" y="1481624"/>
            <a:ext cx="1200150" cy="253916"/>
          </a:xfrm>
          <a:prstGeom prst="rect">
            <a:avLst/>
          </a:prstGeom>
          <a:noFill/>
        </p:spPr>
        <p:txBody>
          <a:bodyPr wrap="square" rtlCol="0">
            <a:spAutoFit/>
          </a:bodyPr>
          <a:lstStyle/>
          <a:p>
            <a:pPr algn="ctr"/>
            <a:r>
              <a:rPr lang="en-US" sz="1050" dirty="0">
                <a:solidFill>
                  <a:schemeClr val="accent1">
                    <a:lumMod val="50000"/>
                  </a:schemeClr>
                </a:solidFill>
                <a:latin typeface="Segoe UI Historic" panose="020B0502040204020203" pitchFamily="34" charset="0"/>
                <a:ea typeface="Segoe UI Historic" panose="020B0502040204020203" pitchFamily="34" charset="0"/>
                <a:cs typeface="Segoe UI Historic" panose="020B0502040204020203" pitchFamily="34" charset="0"/>
              </a:rPr>
              <a:t>Present-15d</a:t>
            </a:r>
          </a:p>
        </p:txBody>
      </p:sp>
      <p:sp>
        <p:nvSpPr>
          <p:cNvPr id="35" name="TextBox 34">
            <a:extLst>
              <a:ext uri="{FF2B5EF4-FFF2-40B4-BE49-F238E27FC236}">
                <a16:creationId xmlns:a16="http://schemas.microsoft.com/office/drawing/2014/main" id="{EA62DCBB-2D70-8A4C-ABE7-13E0436E3B40}"/>
              </a:ext>
            </a:extLst>
          </p:cNvPr>
          <p:cNvSpPr txBox="1"/>
          <p:nvPr/>
        </p:nvSpPr>
        <p:spPr>
          <a:xfrm>
            <a:off x="3404213" y="2302526"/>
            <a:ext cx="1608463" cy="307777"/>
          </a:xfrm>
          <a:prstGeom prst="rect">
            <a:avLst/>
          </a:prstGeom>
          <a:noFill/>
        </p:spPr>
        <p:txBody>
          <a:bodyPr wrap="square" rtlCol="0">
            <a:spAutoFit/>
          </a:bodyPr>
          <a:lstStyle/>
          <a:p>
            <a:r>
              <a:rPr lang="en-GB" dirty="0">
                <a:solidFill>
                  <a:srgbClr val="FC5413"/>
                </a:solidFill>
                <a:latin typeface="Segoe UI Historic" panose="020B0502040204020203" pitchFamily="34" charset="0"/>
                <a:ea typeface="Segoe UI Historic" panose="020B0502040204020203" pitchFamily="34" charset="0"/>
                <a:cs typeface="Segoe UI Historic" panose="020B0502040204020203" pitchFamily="34" charset="0"/>
              </a:rPr>
              <a:t>The S2S4E Project</a:t>
            </a:r>
          </a:p>
        </p:txBody>
      </p:sp>
      <p:sp>
        <p:nvSpPr>
          <p:cNvPr id="36" name="Google Shape;254;p37">
            <a:extLst>
              <a:ext uri="{FF2B5EF4-FFF2-40B4-BE49-F238E27FC236}">
                <a16:creationId xmlns:a16="http://schemas.microsoft.com/office/drawing/2014/main" id="{03C63E9E-43B1-3A4A-8205-2B2C128A5C22}"/>
              </a:ext>
            </a:extLst>
          </p:cNvPr>
          <p:cNvSpPr/>
          <p:nvPr/>
        </p:nvSpPr>
        <p:spPr>
          <a:xfrm rot="-5400000">
            <a:off x="4074570" y="1507638"/>
            <a:ext cx="234702" cy="1266937"/>
          </a:xfrm>
          <a:prstGeom prst="leftBrace">
            <a:avLst>
              <a:gd name="adj1" fmla="val 8333"/>
              <a:gd name="adj2" fmla="val 50000"/>
            </a:avLst>
          </a:prstGeom>
          <a:noFill/>
          <a:ln w="9525" cap="flat" cmpd="sng">
            <a:solidFill>
              <a:srgbClr val="FC541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C5413"/>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39" name="TextBox 38">
            <a:extLst>
              <a:ext uri="{FF2B5EF4-FFF2-40B4-BE49-F238E27FC236}">
                <a16:creationId xmlns:a16="http://schemas.microsoft.com/office/drawing/2014/main" id="{21242B3D-0AE6-9642-A232-E8FE97DA24D3}"/>
              </a:ext>
            </a:extLst>
          </p:cNvPr>
          <p:cNvSpPr txBox="1"/>
          <p:nvPr/>
        </p:nvSpPr>
        <p:spPr>
          <a:xfrm>
            <a:off x="3314242" y="2609162"/>
            <a:ext cx="1786568" cy="255223"/>
          </a:xfrm>
          <a:prstGeom prst="rect">
            <a:avLst/>
          </a:prstGeom>
          <a:noFill/>
        </p:spPr>
        <p:txBody>
          <a:bodyPr wrap="square" rtlCol="0">
            <a:spAutoFit/>
          </a:bodyPr>
          <a:lstStyle/>
          <a:p>
            <a:r>
              <a:rPr lang="en-GB" sz="1000" dirty="0">
                <a:solidFill>
                  <a:srgbClr val="FC5413"/>
                </a:solidFill>
                <a:latin typeface="Segoe UI Historic" panose="020B0502040204020203" pitchFamily="34" charset="0"/>
                <a:ea typeface="Segoe UI Historic" panose="020B0502040204020203" pitchFamily="34" charset="0"/>
                <a:cs typeface="Segoe UI Historic" panose="020B0502040204020203" pitchFamily="34" charset="0"/>
              </a:rPr>
              <a:t>Next 4 weeks and 3 months</a:t>
            </a:r>
          </a:p>
        </p:txBody>
      </p:sp>
    </p:spTree>
    <p:extLst>
      <p:ext uri="{BB962C8B-B14F-4D97-AF65-F5344CB8AC3E}">
        <p14:creationId xmlns:p14="http://schemas.microsoft.com/office/powerpoint/2010/main" val="2488957325"/>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2682</TotalTime>
  <Words>1176</Words>
  <Application>Microsoft Office PowerPoint</Application>
  <PresentationFormat>On-screen Show (16:9)</PresentationFormat>
  <Paragraphs>143</Paragraphs>
  <Slides>25</Slides>
  <Notes>22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Quattrocento Sans</vt:lpstr>
      <vt:lpstr>Segoe UI Symbol</vt:lpstr>
      <vt:lpstr>Roboto</vt:lpstr>
      <vt:lpstr>Wingdings 3</vt:lpstr>
      <vt:lpstr>Segoe UI Historic</vt:lpstr>
      <vt:lpstr>Arial</vt:lpstr>
      <vt:lpstr>Calibri</vt:lpstr>
      <vt:lpstr>Noto Sans Symbols</vt:lpstr>
      <vt:lpstr>Segoe UI</vt:lpstr>
      <vt:lpstr>Simple Light</vt:lpstr>
      <vt:lpstr>S2S4E:  Development of user-oriented services in the energy sector</vt:lpstr>
      <vt:lpstr>Project background</vt:lpstr>
      <vt:lpstr>Increasing renewable energy use</vt:lpstr>
      <vt:lpstr>Challenges of integrating renewable energy</vt:lpstr>
      <vt:lpstr>Project purpose</vt:lpstr>
      <vt:lpstr>PowerPoint Presentation</vt:lpstr>
      <vt:lpstr>Co-produced with users themselves </vt:lpstr>
      <vt:lpstr>Developing the climate service</vt:lpstr>
      <vt:lpstr>From climate science to climate service </vt:lpstr>
      <vt:lpstr>Case studies &amp; factsheets</vt:lpstr>
      <vt:lpstr>The S2S4E Decision Support Tool (DST)</vt:lpstr>
      <vt:lpstr>Forecast Outlooks</vt:lpstr>
      <vt:lpstr>Webinars </vt:lpstr>
      <vt:lpstr>Done?</vt:lpstr>
      <vt:lpstr>Not yet…</vt:lpstr>
      <vt:lpstr>Changes to the DST</vt:lpstr>
      <vt:lpstr>Changes behind the scenes</vt:lpstr>
      <vt:lpstr>Old Forecast Outlooks</vt:lpstr>
      <vt:lpstr>New Forecast Outlooks</vt:lpstr>
      <vt:lpstr>New Forecast Outlooks</vt:lpstr>
      <vt:lpstr>New Forecast Outlooks</vt:lpstr>
      <vt:lpstr>New Forecast Outlooks</vt:lpstr>
      <vt:lpstr>New Forecast Outlooks</vt:lpstr>
      <vt:lpstr>Next steps...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and Hands-On Introduction:  S2S4E Decision Support Tool (DST)</dc:title>
  <dc:creator>jcannata</dc:creator>
  <cp:lastModifiedBy>jcannata</cp:lastModifiedBy>
  <cp:revision>56</cp:revision>
  <cp:lastPrinted>2019-10-23T09:20:57Z</cp:lastPrinted>
  <dcterms:modified xsi:type="dcterms:W3CDTF">2019-11-08T09:55:46Z</dcterms:modified>
</cp:coreProperties>
</file>