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7" r:id="rId2"/>
    <p:sldMasterId id="2147483670" r:id="rId3"/>
    <p:sldMasterId id="2147483680" r:id="rId4"/>
  </p:sldMasterIdLst>
  <p:notesMasterIdLst>
    <p:notesMasterId r:id="rId32"/>
  </p:notesMasterIdLst>
  <p:sldIdLst>
    <p:sldId id="457" r:id="rId5"/>
    <p:sldId id="547" r:id="rId6"/>
    <p:sldId id="512" r:id="rId7"/>
    <p:sldId id="463" r:id="rId8"/>
    <p:sldId id="548" r:id="rId9"/>
    <p:sldId id="557" r:id="rId10"/>
    <p:sldId id="562" r:id="rId11"/>
    <p:sldId id="570" r:id="rId12"/>
    <p:sldId id="551" r:id="rId13"/>
    <p:sldId id="553" r:id="rId14"/>
    <p:sldId id="555" r:id="rId15"/>
    <p:sldId id="559" r:id="rId16"/>
    <p:sldId id="560" r:id="rId17"/>
    <p:sldId id="563" r:id="rId18"/>
    <p:sldId id="534" r:id="rId19"/>
    <p:sldId id="564" r:id="rId20"/>
    <p:sldId id="540" r:id="rId21"/>
    <p:sldId id="566" r:id="rId22"/>
    <p:sldId id="565" r:id="rId23"/>
    <p:sldId id="571" r:id="rId24"/>
    <p:sldId id="572" r:id="rId25"/>
    <p:sldId id="533" r:id="rId26"/>
    <p:sldId id="567" r:id="rId27"/>
    <p:sldId id="568" r:id="rId28"/>
    <p:sldId id="569" r:id="rId29"/>
    <p:sldId id="549" r:id="rId30"/>
    <p:sldId id="573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 userDrawn="1">
          <p15:clr>
            <a:srgbClr val="A4A3A4"/>
          </p15:clr>
        </p15:guide>
        <p15:guide id="3" orient="horz">
          <p15:clr>
            <a:srgbClr val="A4A3A4"/>
          </p15:clr>
        </p15:guide>
        <p15:guide id="4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4141"/>
    <a:srgbClr val="04347D"/>
    <a:srgbClr val="C7A859"/>
    <a:srgbClr val="9C092F"/>
    <a:srgbClr val="1AA8FE"/>
    <a:srgbClr val="8FAADC"/>
    <a:srgbClr val="6082AD"/>
    <a:srgbClr val="004890"/>
    <a:srgbClr val="EAEDF2"/>
    <a:srgbClr val="1E2B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61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2016" y="60"/>
      </p:cViewPr>
      <p:guideLst>
        <p:guide pos="2880"/>
        <p:guide orient="horz"/>
        <p:guide/>
        <p:guide orient="horz" pos="2160"/>
        <p:guide pos="290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-1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06/10/2020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3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615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59882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15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21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911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6ADE76-BE54-4DA1-B3AC-7DF9523F5318}" type="slidenum">
              <a:rPr lang="es-ES" altLang="en-US" smtClean="0">
                <a:solidFill>
                  <a:srgbClr val="000000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16</a:t>
            </a:fld>
            <a:endParaRPr lang="es-ES" alt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195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17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529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18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55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19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56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21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35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7461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9d74c913fe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g9d74c913f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135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445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5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8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6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282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0EC59-92A8-49D9-A266-1F666DA847F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9849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9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52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10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96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11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89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n-US" smtClean="0">
              <a:ea typeface="ＭＳ Ｐゴシック" pitchFamily="34" charset="-128"/>
            </a:endParaRPr>
          </a:p>
        </p:txBody>
      </p:sp>
      <p:sp>
        <p:nvSpPr>
          <p:cNvPr id="77828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6744205-0476-4D52-9178-0D372C704DD9}" type="slidenum">
              <a:rPr lang="es-ES" altLang="en-US">
                <a:solidFill>
                  <a:srgbClr val="000000"/>
                </a:solidFill>
              </a:rPr>
              <a:pPr eaLnBrk="1" hangingPunct="1"/>
              <a:t>12</a:t>
            </a:fld>
            <a:endParaRPr lang="es-E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66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6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smtClean="0"/>
              <a:t>Haga </a:t>
            </a:r>
            <a:r>
              <a:rPr lang="es-ES" dirty="0" err="1" smtClean="0"/>
              <a:t>click</a:t>
            </a:r>
            <a:r>
              <a:rPr lang="es-ES" dirty="0" smtClean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6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7" y="6095686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 smtClean="0"/>
              <a:t>day</a:t>
            </a:r>
            <a:r>
              <a:rPr lang="es-ES" dirty="0" smtClean="0"/>
              <a:t>/</a:t>
            </a:r>
            <a:r>
              <a:rPr lang="es-ES" dirty="0" err="1" smtClean="0"/>
              <a:t>month</a:t>
            </a:r>
            <a:r>
              <a:rPr lang="es-ES" dirty="0" smtClean="0"/>
              <a:t>/</a:t>
            </a:r>
            <a:r>
              <a:rPr lang="es-ES" dirty="0" err="1" smtClean="0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 smtClean="0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1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88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3722760" y="1724040"/>
            <a:ext cx="5026680" cy="137160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412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75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5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35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44440" y="6350409"/>
            <a:ext cx="244116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98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1495800" y="6095880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149580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244440" y="6350409"/>
            <a:ext cx="119124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56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106992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895400" y="6095880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189540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106992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244440" y="6350409"/>
            <a:ext cx="785880" cy="23220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43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/>
          <p:cNvSpPr/>
          <p:nvPr userDrawn="1"/>
        </p:nvSpPr>
        <p:spPr>
          <a:xfrm>
            <a:off x="3048000" y="6094969"/>
            <a:ext cx="6096000" cy="488528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7" name="Rectángulo 12"/>
          <p:cNvSpPr/>
          <p:nvPr userDrawn="1"/>
        </p:nvSpPr>
        <p:spPr>
          <a:xfrm>
            <a:off x="0" y="6094969"/>
            <a:ext cx="3048000" cy="488528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8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22918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s-ES" dirty="0" smtClean="0"/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/>
          </p:nvPr>
        </p:nvSpPr>
        <p:spPr>
          <a:xfrm>
            <a:off x="244478" y="6095691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5238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5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92" y="6231446"/>
            <a:ext cx="1876425" cy="45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9822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51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981016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3"/>
          <p:cNvSpPr txBox="1"/>
          <p:nvPr userDrawn="1"/>
        </p:nvSpPr>
        <p:spPr>
          <a:xfrm>
            <a:off x="1990725" y="2487617"/>
            <a:ext cx="5162550" cy="1200383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7200" dirty="0">
                <a:solidFill>
                  <a:prstClr val="white"/>
                </a:solidFill>
                <a:ea typeface="ＭＳ Ｐゴシック" pitchFamily="34" charset="-128"/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0034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uadroTexto 4"/>
          <p:cNvSpPr txBox="1"/>
          <p:nvPr userDrawn="1"/>
        </p:nvSpPr>
        <p:spPr>
          <a:xfrm>
            <a:off x="3360738" y="5865436"/>
            <a:ext cx="2406650" cy="64671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s-ES" sz="3600" dirty="0">
                <a:solidFill>
                  <a:prstClr val="white"/>
                </a:solidFill>
                <a:ea typeface="ＭＳ Ｐゴシック" pitchFamily="34" charset="-128"/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318" y="4101717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911718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-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D:\OLD\MisDocumentos\JASMINA\BSC-Corporative Design\BSC Template\cabecera2012-1600px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3"/>
            <a:ext cx="9290050" cy="82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Shape 3"/>
          <p:cNvSpPr txBox="1">
            <a:spLocks noChangeArrowheads="1"/>
          </p:cNvSpPr>
          <p:nvPr userDrawn="1"/>
        </p:nvSpPr>
        <p:spPr bwMode="auto">
          <a:xfrm>
            <a:off x="8458200" y="6355514"/>
            <a:ext cx="533400" cy="50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E0E8C09-F9C9-4CB9-962F-B81940FEB92B}" type="slidenum">
              <a:rPr lang="en-US" sz="1000" smtClean="0">
                <a:solidFill>
                  <a:srgbClr val="23589C"/>
                </a:solidFill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800" smtClean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7" name="Picture 11" descr="C:\Users\lbermude\Documents\Laura\PWP BSC\img_ok\logo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141133"/>
            <a:ext cx="1936750" cy="567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9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80" y="122523"/>
            <a:ext cx="574675" cy="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96876" y="141100"/>
            <a:ext cx="6191348" cy="680868"/>
          </a:xfrm>
          <a:prstGeom prst="rect">
            <a:avLst/>
          </a:prstGeom>
        </p:spPr>
        <p:txBody>
          <a:bodyPr/>
          <a:lstStyle>
            <a:lvl1pPr algn="l">
              <a:defRPr sz="2800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572000" y="3147612"/>
            <a:ext cx="4152900" cy="33063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Text Placeholder 10"/>
          <p:cNvSpPr>
            <a:spLocks noGrp="1" noChangeAspect="1"/>
          </p:cNvSpPr>
          <p:nvPr>
            <p:ph type="body" sz="quarter" idx="10"/>
          </p:nvPr>
        </p:nvSpPr>
        <p:spPr>
          <a:xfrm>
            <a:off x="395538" y="962661"/>
            <a:ext cx="8329365" cy="539285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8681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722917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762500"/>
            <a:ext cx="5026945" cy="1085850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 err="1"/>
              <a:t>Name</a:t>
            </a:r>
            <a:endParaRPr lang="es-ES" dirty="0"/>
          </a:p>
          <a:p>
            <a:r>
              <a:rPr lang="es-ES" dirty="0"/>
              <a:t>Position</a:t>
            </a:r>
          </a:p>
        </p:txBody>
      </p:sp>
      <p:sp>
        <p:nvSpPr>
          <p:cNvPr id="8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6" y="6095687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9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6095686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42207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, sub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446714" y="1569412"/>
            <a:ext cx="8247687" cy="456627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057276"/>
            <a:ext cx="9144000" cy="5127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s-ES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2520951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2744" y="3028529"/>
            <a:ext cx="8238513" cy="800945"/>
          </a:xfrm>
        </p:spPr>
        <p:txBody>
          <a:bodyPr/>
          <a:lstStyle>
            <a:lvl1pPr>
              <a:defRPr/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799794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7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722917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80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7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7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s-ES" sz="1600">
              <a:solidFill>
                <a:prstClr val="white"/>
              </a:solidFill>
            </a:endParaRPr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7" y="6095686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/>
              <a:t>YourEmail@bsc.es</a:t>
            </a:r>
          </a:p>
        </p:txBody>
      </p:sp>
    </p:spTree>
    <p:extLst>
      <p:ext uri="{BB962C8B-B14F-4D97-AF65-F5344CB8AC3E}">
        <p14:creationId xmlns:p14="http://schemas.microsoft.com/office/powerpoint/2010/main" val="419440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16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5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486932"/>
            <a:ext cx="5161550" cy="1200329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</a:rPr>
              <a:t>THANK YOU!</a:t>
            </a:r>
            <a:endParaRPr lang="es-ES" sz="72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3360101" y="5865998"/>
            <a:ext cx="2407901" cy="646331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 smtClean="0">
                <a:solidFill>
                  <a:schemeClr val="bg1"/>
                </a:solidFill>
              </a:rPr>
              <a:t>www.bsc.es</a:t>
            </a:r>
            <a:endParaRPr lang="es-ES" sz="3600" dirty="0">
              <a:solidFill>
                <a:schemeClr val="bg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2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s-ES" dirty="0" smtClean="0"/>
              <a:t>YOUR-EMAIL@bsc.es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8542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146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244440" y="5886720"/>
            <a:ext cx="2441160" cy="90540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680" cy="299844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244440" y="6095880"/>
            <a:ext cx="2441160" cy="487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688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8.jp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  <p:sldLayoutId id="2147483654" r:id="rId5"/>
    <p:sldLayoutId id="2147483656" r:id="rId6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stomShape 1"/>
          <p:cNvSpPr/>
          <p:nvPr/>
        </p:nvSpPr>
        <p:spPr>
          <a:xfrm>
            <a:off x="3048000" y="6096521"/>
            <a:ext cx="6096000" cy="48697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7" name="PlaceHolder 2"/>
          <p:cNvSpPr>
            <a:spLocks noGrp="1"/>
          </p:cNvSpPr>
          <p:nvPr>
            <p:ph type="title"/>
          </p:nvPr>
        </p:nvSpPr>
        <p:spPr bwMode="auto">
          <a:xfrm>
            <a:off x="3722691" y="1631528"/>
            <a:ext cx="5026025" cy="29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" name="CustomShape 3"/>
          <p:cNvSpPr/>
          <p:nvPr/>
        </p:nvSpPr>
        <p:spPr>
          <a:xfrm>
            <a:off x="0" y="6096521"/>
            <a:ext cx="3048000" cy="486977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9" name="PlaceHolder 4"/>
          <p:cNvSpPr>
            <a:spLocks noGrp="1"/>
          </p:cNvSpPr>
          <p:nvPr>
            <p:ph type="body"/>
          </p:nvPr>
        </p:nvSpPr>
        <p:spPr bwMode="auto">
          <a:xfrm>
            <a:off x="244480" y="6096521"/>
            <a:ext cx="244157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day/month/year</a:t>
            </a:r>
          </a:p>
        </p:txBody>
      </p:sp>
      <p:sp>
        <p:nvSpPr>
          <p:cNvPr id="1030" name="PlaceHolder 5"/>
          <p:cNvSpPr>
            <a:spLocks noGrp="1"/>
          </p:cNvSpPr>
          <p:nvPr>
            <p:ph type="body"/>
          </p:nvPr>
        </p:nvSpPr>
        <p:spPr bwMode="auto">
          <a:xfrm>
            <a:off x="3722691" y="6094970"/>
            <a:ext cx="5026025" cy="48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5000" rIns="90000" bIns="4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Venue</a:t>
            </a:r>
          </a:p>
        </p:txBody>
      </p:sp>
    </p:spTree>
    <p:extLst>
      <p:ext uri="{BB962C8B-B14F-4D97-AF65-F5344CB8AC3E}">
        <p14:creationId xmlns:p14="http://schemas.microsoft.com/office/powerpoint/2010/main" val="326915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  <a:ea typeface="DejaVu Sans" pitchFamily="34" charset="0"/>
          <a:cs typeface="DejaVu Sans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441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0" y="256069"/>
            <a:ext cx="9144000" cy="8009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2743" y="1514475"/>
            <a:ext cx="8238514" cy="4662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07946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3" r:id="rId2"/>
    <p:sldLayoutId id="2147483684" r:id="rId3"/>
    <p:sldLayoutId id="2147483685" r:id="rId4"/>
    <p:sldLayoutId id="2147483686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 baseline="0">
          <a:solidFill>
            <a:srgbClr val="124484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TextShape 1"/>
          <p:cNvSpPr txBox="1"/>
          <p:nvPr/>
        </p:nvSpPr>
        <p:spPr>
          <a:xfrm>
            <a:off x="3087059" y="1890166"/>
            <a:ext cx="6030451" cy="2997855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r>
              <a:rPr lang="en-GB" altLang="es-ES" sz="40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Contributions of the Barcelona Supercomputing </a:t>
            </a:r>
            <a:r>
              <a:rPr lang="en-GB" altLang="es-ES" sz="4000" b="1" spc="-1" dirty="0" err="1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Center</a:t>
            </a:r>
            <a:r>
              <a:rPr lang="en-GB" altLang="es-ES" sz="40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 to the Copernicus Services</a:t>
            </a:r>
          </a:p>
          <a:p>
            <a:pPr defTabSz="914400">
              <a:defRPr/>
            </a:pPr>
            <a:endParaRPr lang="en-GB" altLang="es-ES" sz="2800" b="1" spc="-1" dirty="0">
              <a:solidFill>
                <a:srgbClr val="00489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  <a:p>
            <a:pPr defTabSz="914400">
              <a:defRPr/>
            </a:pPr>
            <a:r>
              <a:rPr lang="en-GB" altLang="es-ES" sz="28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ＭＳ Ｐゴシック" pitchFamily="34" charset="-128"/>
              </a:rPr>
              <a:t>Francisco J. Doblas-Reyes</a:t>
            </a:r>
            <a:endParaRPr lang="en-GB" altLang="es-ES" sz="2800" b="1" spc="-1" dirty="0">
              <a:solidFill>
                <a:srgbClr val="00489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2" name="TextShape 3"/>
          <p:cNvSpPr txBox="1"/>
          <p:nvPr/>
        </p:nvSpPr>
        <p:spPr>
          <a:xfrm>
            <a:off x="244481" y="6096522"/>
            <a:ext cx="244157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833" name="TextShape 4"/>
          <p:cNvSpPr txBox="1"/>
          <p:nvPr/>
        </p:nvSpPr>
        <p:spPr>
          <a:xfrm>
            <a:off x="3722693" y="6094971"/>
            <a:ext cx="5026025" cy="48697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defTabSz="914400">
              <a:defRPr/>
            </a:pPr>
            <a:endParaRPr lang="en-US" sz="24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  <a:ea typeface="ＭＳ Ｐゴシック" pitchFamily="34" charset="-128"/>
            </a:endParaRPr>
          </a:p>
        </p:txBody>
      </p:sp>
      <p:sp>
        <p:nvSpPr>
          <p:cNvPr id="6" name="TextShape 1"/>
          <p:cNvSpPr txBox="1">
            <a:spLocks noChangeArrowheads="1"/>
          </p:cNvSpPr>
          <p:nvPr/>
        </p:nvSpPr>
        <p:spPr bwMode="auto">
          <a:xfrm>
            <a:off x="6402391" y="5"/>
            <a:ext cx="2714625" cy="40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ES" sz="1400" b="1" spc="-1" dirty="0" smtClean="0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6 October 2020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783" y="4558827"/>
            <a:ext cx="1220681" cy="5045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304" y="6222461"/>
            <a:ext cx="4238802" cy="622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24" y="6322540"/>
            <a:ext cx="1164279" cy="457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43" y="5883393"/>
            <a:ext cx="1250737" cy="41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4667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CAMS_50: Air quality regional forecasts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2311" y="1701986"/>
            <a:ext cx="1845795" cy="1352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09207" y="4944792"/>
            <a:ext cx="5169032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266700" indent="-215900">
              <a:buFont typeface="Arial" panose="020B0604020202020204" pitchFamily="34" charset="0"/>
              <a:buChar char="•"/>
              <a:tabLst>
                <a:tab pos="633413" algn="l"/>
              </a:tabLst>
              <a:defRPr sz="24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r>
              <a:rPr lang="en-GB" sz="2000" dirty="0"/>
              <a:t>NRT individual and ensemble 4-day forecasts</a:t>
            </a:r>
          </a:p>
          <a:p>
            <a:r>
              <a:rPr lang="en-GB" sz="2000" dirty="0"/>
              <a:t>NRT individual and ensemble analyses (DD-1)</a:t>
            </a:r>
          </a:p>
          <a:p>
            <a:r>
              <a:rPr lang="en-GB" sz="2000" dirty="0"/>
              <a:t>NRT validation and statistics products</a:t>
            </a:r>
          </a:p>
          <a:p>
            <a:r>
              <a:rPr lang="en-GB" sz="2000" dirty="0"/>
              <a:t>Reanalyses (2014-2017)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311" y="1811397"/>
            <a:ext cx="1845795" cy="10772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Inputs</a:t>
            </a:r>
            <a:endParaRPr lang="en-GB" sz="1600" b="1" dirty="0">
              <a:solidFill>
                <a:schemeClr val="bg1"/>
              </a:solidFill>
            </a:endParaRPr>
          </a:p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Global products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</a:rPr>
              <a:t>R</a:t>
            </a:r>
            <a:r>
              <a:rPr lang="en-GB" sz="1600" b="1" dirty="0" smtClean="0">
                <a:solidFill>
                  <a:schemeClr val="bg1"/>
                </a:solidFill>
              </a:rPr>
              <a:t>egional emissions</a:t>
            </a:r>
          </a:p>
          <a:p>
            <a:pPr algn="ctr"/>
            <a:r>
              <a:rPr lang="en-GB" sz="1600" b="1" dirty="0" smtClean="0">
                <a:solidFill>
                  <a:schemeClr val="bg1"/>
                </a:solidFill>
              </a:rPr>
              <a:t>In situ observations</a:t>
            </a:r>
            <a:endParaRPr lang="en-GB" sz="1600" b="1" dirty="0">
              <a:solidFill>
                <a:schemeClr val="bg1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93" y="5564866"/>
            <a:ext cx="2412329" cy="6544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124" y="1239351"/>
            <a:ext cx="6754534" cy="3115869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20" idx="3"/>
          </p:cNvCxnSpPr>
          <p:nvPr/>
        </p:nvCxnSpPr>
        <p:spPr>
          <a:xfrm>
            <a:off x="1988106" y="2350006"/>
            <a:ext cx="3690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094" y="4195330"/>
            <a:ext cx="2305457" cy="87607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74463" y="3826003"/>
            <a:ext cx="3093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New operational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models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58871" y="5215125"/>
            <a:ext cx="3093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r>
              <a:rPr lang="en-GB" dirty="0"/>
              <a:t>New </a:t>
            </a:r>
            <a:r>
              <a:rPr lang="en-GB" dirty="0" smtClean="0"/>
              <a:t>candidate </a:t>
            </a:r>
            <a:r>
              <a:rPr lang="en-GB" dirty="0" smtClean="0"/>
              <a:t>models</a:t>
            </a:r>
            <a:endParaRPr lang="en-GB" dirty="0"/>
          </a:p>
        </p:txBody>
      </p:sp>
      <p:sp>
        <p:nvSpPr>
          <p:cNvPr id="27" name="TextBox 26"/>
          <p:cNvSpPr txBox="1"/>
          <p:nvPr/>
        </p:nvSpPr>
        <p:spPr>
          <a:xfrm>
            <a:off x="2495550" y="1537749"/>
            <a:ext cx="26098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2F5597"/>
                </a:solidFill>
              </a:rPr>
              <a:t>7 operational AQ models</a:t>
            </a:r>
            <a:endParaRPr lang="en-GB" b="1" dirty="0">
              <a:solidFill>
                <a:srgbClr val="2F559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CAMS_61 and 43: Development and DA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9209D811-5566-CE47-B4CE-FE91F8302E58}"/>
              </a:ext>
            </a:extLst>
          </p:cNvPr>
          <p:cNvSpPr/>
          <p:nvPr/>
        </p:nvSpPr>
        <p:spPr>
          <a:xfrm>
            <a:off x="237706" y="853154"/>
            <a:ext cx="8686162" cy="216982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b="1" dirty="0" smtClean="0">
                <a:solidFill>
                  <a:srgbClr val="414141"/>
                </a:solidFill>
              </a:rPr>
              <a:t>Objective:</a:t>
            </a:r>
            <a:r>
              <a:rPr lang="en-US" sz="2000" dirty="0" smtClean="0">
                <a:solidFill>
                  <a:srgbClr val="414141"/>
                </a:solidFill>
              </a:rPr>
              <a:t> Deliver development plans, guidelines, working examples and tools for the continuous upgrade of the CAMS regional service (CAMS_50):</a:t>
            </a:r>
          </a:p>
          <a:p>
            <a:pPr marL="266700" lvl="1" indent="-215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an in-depth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assessment of the CAMS regional forecasts and a prioritized list of proposed model developments</a:t>
            </a:r>
          </a:p>
          <a:p>
            <a:pPr marL="266700" lvl="1" indent="-215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best practices for coupling forecasts to analyses</a:t>
            </a:r>
          </a:p>
          <a:p>
            <a:pPr marL="266700" lvl="1" indent="-215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model-agnostic tools for the data assimilation of Sentinel-4 and 5p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observations</a:t>
            </a:r>
            <a:endParaRPr lang="en-US" sz="1400" b="1" dirty="0" smtClean="0"/>
          </a:p>
        </p:txBody>
      </p:sp>
      <p:grpSp>
        <p:nvGrpSpPr>
          <p:cNvPr id="28" name="Grupo 10"/>
          <p:cNvGrpSpPr/>
          <p:nvPr/>
        </p:nvGrpSpPr>
        <p:grpSpPr>
          <a:xfrm>
            <a:off x="4089055" y="3620705"/>
            <a:ext cx="4834813" cy="2951692"/>
            <a:chOff x="3944830" y="3275666"/>
            <a:chExt cx="4834813" cy="2951692"/>
          </a:xfrm>
        </p:grpSpPr>
        <p:pic>
          <p:nvPicPr>
            <p:cNvPr id="29" name="Imagen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4831" y="3586734"/>
              <a:ext cx="4834812" cy="2640624"/>
            </a:xfrm>
            <a:prstGeom prst="rect">
              <a:avLst/>
            </a:prstGeom>
          </p:spPr>
        </p:pic>
        <p:sp>
          <p:nvSpPr>
            <p:cNvPr id="30" name="CuadroTexto 7"/>
            <p:cNvSpPr txBox="1"/>
            <p:nvPr/>
          </p:nvSpPr>
          <p:spPr>
            <a:xfrm>
              <a:off x="3944830" y="3275666"/>
              <a:ext cx="483481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Development of 1D-Var for radiance assimilation</a:t>
              </a:r>
              <a:endParaRPr lang="en-US" sz="1600" dirty="0"/>
            </a:p>
          </p:txBody>
        </p:sp>
      </p:grpSp>
      <p:sp>
        <p:nvSpPr>
          <p:cNvPr id="31" name="Rectangle 22">
            <a:extLst>
              <a:ext uri="{FF2B5EF4-FFF2-40B4-BE49-F238E27FC236}">
                <a16:creationId xmlns:a16="http://schemas.microsoft.com/office/drawing/2014/main" id="{9209D811-5566-CE47-B4CE-FE91F8302E58}"/>
              </a:ext>
            </a:extLst>
          </p:cNvPr>
          <p:cNvSpPr/>
          <p:nvPr/>
        </p:nvSpPr>
        <p:spPr>
          <a:xfrm>
            <a:off x="1" y="3127278"/>
            <a:ext cx="4089056" cy="30162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000" dirty="0" smtClean="0">
                <a:solidFill>
                  <a:srgbClr val="414141"/>
                </a:solidFill>
              </a:rPr>
              <a:t>Involvement </a:t>
            </a:r>
            <a:r>
              <a:rPr lang="en-US" sz="2000" dirty="0">
                <a:solidFill>
                  <a:srgbClr val="414141"/>
                </a:solidFill>
              </a:rPr>
              <a:t>in two main activities:</a:t>
            </a:r>
          </a:p>
          <a:p>
            <a:pPr marL="266700" lvl="1" indent="-215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Assessment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of the CAMS_50 models to reproduce the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long-range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transport of mineral dust and formation of ozone in Southern Europe</a:t>
            </a:r>
          </a:p>
          <a:p>
            <a:pPr marL="266700" lvl="1" indent="-21590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Production of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 synthetic Sentinel-4 dataset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for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further development of data assimilation tools</a:t>
            </a:r>
          </a:p>
        </p:txBody>
      </p:sp>
    </p:spTree>
    <p:extLst>
      <p:ext uri="{BB962C8B-B14F-4D97-AF65-F5344CB8AC3E}">
        <p14:creationId xmlns:p14="http://schemas.microsoft.com/office/powerpoint/2010/main" val="428929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308585" y="218675"/>
            <a:ext cx="8582195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CAMS_84: Evaluation and quality assurance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9209D811-5566-CE47-B4CE-FE91F8302E58}"/>
              </a:ext>
            </a:extLst>
          </p:cNvPr>
          <p:cNvSpPr/>
          <p:nvPr/>
        </p:nvSpPr>
        <p:spPr>
          <a:xfrm>
            <a:off x="271571" y="790287"/>
            <a:ext cx="8686162" cy="192360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>
              <a:spcAft>
                <a:spcPts val="600"/>
              </a:spcAft>
            </a:pPr>
            <a:r>
              <a:rPr lang="en-GB" sz="2000" b="1" dirty="0" smtClean="0">
                <a:solidFill>
                  <a:srgbClr val="414141"/>
                </a:solidFill>
              </a:rPr>
              <a:t>Objective</a:t>
            </a:r>
            <a:r>
              <a:rPr lang="en-GB" sz="2000" dirty="0" smtClean="0">
                <a:solidFill>
                  <a:srgbClr val="414141"/>
                </a:solidFill>
              </a:rPr>
              <a:t>: Validation </a:t>
            </a:r>
            <a:r>
              <a:rPr lang="en-GB" sz="2000" dirty="0">
                <a:solidFill>
                  <a:srgbClr val="414141"/>
                </a:solidFill>
              </a:rPr>
              <a:t>of CAMS global </a:t>
            </a:r>
            <a:r>
              <a:rPr lang="en-GB" sz="2000" dirty="0" smtClean="0">
                <a:solidFill>
                  <a:srgbClr val="414141"/>
                </a:solidFill>
              </a:rPr>
              <a:t>products, which include </a:t>
            </a:r>
            <a:r>
              <a:rPr lang="en-GB" sz="2000" dirty="0">
                <a:solidFill>
                  <a:srgbClr val="414141"/>
                </a:solidFill>
              </a:rPr>
              <a:t>CAMS-IFS (o-suite), upgrades (e-suite) and CAMS reanalysis as well as checks on how the CAMS-50 models are implementing the </a:t>
            </a:r>
            <a:r>
              <a:rPr lang="en-GB" sz="2000" dirty="0" smtClean="0">
                <a:solidFill>
                  <a:srgbClr val="414141"/>
                </a:solidFill>
              </a:rPr>
              <a:t>boundaries.</a:t>
            </a:r>
            <a:endParaRPr lang="en-GB" sz="2000" dirty="0">
              <a:solidFill>
                <a:srgbClr val="414141"/>
              </a:solidFill>
            </a:endParaRPr>
          </a:p>
          <a:p>
            <a:pPr marL="742950" lvl="1" indent="-285750" defTabSz="324000" fontAlgn="base">
              <a:buFont typeface="Arial" panose="020B0604020202020204" pitchFamily="34" charset="0"/>
              <a:buChar char="•"/>
            </a:pPr>
            <a:endParaRPr lang="en-GB" dirty="0"/>
          </a:p>
          <a:p>
            <a:pPr marL="742950" lvl="1" indent="-285750" defTabSz="324000" fontAlgn="base">
              <a:buFont typeface="Arial" panose="020B0604020202020204" pitchFamily="34" charset="0"/>
              <a:buChar char="•"/>
            </a:pPr>
            <a:endParaRPr lang="en-GB" dirty="0" smtClean="0"/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  <p:pic>
        <p:nvPicPr>
          <p:cNvPr id="14" name="Picture 2" descr="https://lh5.googleusercontent.com/wS6pYj3D5Wnj_qmQgKgbXTUbNfvgpxExcz906JtAxTj3KgZddx2FSLzoAL4_3aH1SpWGcTSqSpRwLbxP30UAEPzu87giogBL7Ql1Buol91_zCKa2TVDet1XlGuzXo01O7pe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t="12423" r="1800" b="1777"/>
          <a:stretch/>
        </p:blipFill>
        <p:spPr bwMode="auto">
          <a:xfrm>
            <a:off x="2477928" y="1842867"/>
            <a:ext cx="6570548" cy="342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74449" y="5211688"/>
            <a:ext cx="8817756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1" indent="-215900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BSC is also contributing to the CAMS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server (under development)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266700" lvl="1" indent="-215900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The WMO SDS-WAS website is considered in the selected CAMS verification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websites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38" y="2868802"/>
            <a:ext cx="2317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fontAlgn="base"/>
            <a:r>
              <a:rPr lang="en-GB" sz="2000" dirty="0">
                <a:solidFill>
                  <a:srgbClr val="414141"/>
                </a:solidFill>
              </a:rPr>
              <a:t>BSC is part of the aerosol global group</a:t>
            </a:r>
          </a:p>
        </p:txBody>
      </p:sp>
    </p:spTree>
    <p:extLst>
      <p:ext uri="{BB962C8B-B14F-4D97-AF65-F5344CB8AC3E}">
        <p14:creationId xmlns:p14="http://schemas.microsoft.com/office/powerpoint/2010/main" val="38884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2882" y="189757"/>
            <a:ext cx="8792308" cy="83839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s-ES" sz="3419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CAMS-81: </a:t>
            </a:r>
            <a:r>
              <a:rPr lang="en-GB" sz="3419" dirty="0"/>
              <a:t>G</a:t>
            </a:r>
            <a:r>
              <a:rPr lang="en-GB" sz="3419" kern="1200" dirty="0" smtClean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lobal </a:t>
            </a:r>
            <a:r>
              <a:rPr lang="en-GB" sz="3419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and regional emissions</a:t>
            </a:r>
            <a:r>
              <a:rPr lang="es-ES" sz="3419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81" y="889084"/>
            <a:ext cx="89833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Aft>
                <a:spcPts val="600"/>
              </a:spcAft>
            </a:pPr>
            <a:r>
              <a:rPr lang="en-GB" sz="2000" b="1" dirty="0" smtClean="0">
                <a:solidFill>
                  <a:srgbClr val="414141"/>
                </a:solidFill>
              </a:rPr>
              <a:t>Objective</a:t>
            </a:r>
            <a:r>
              <a:rPr lang="en-GB" sz="2000" dirty="0" smtClean="0">
                <a:solidFill>
                  <a:srgbClr val="414141"/>
                </a:solidFill>
              </a:rPr>
              <a:t>: To </a:t>
            </a:r>
            <a:r>
              <a:rPr lang="en-GB" sz="2000" dirty="0">
                <a:solidFill>
                  <a:srgbClr val="414141"/>
                </a:solidFill>
              </a:rPr>
              <a:t>provide gridded distributions of annual anthropogenic (global and Europe) and natural emissions and deliver monthly, weekly and diurnal temporal profiles </a:t>
            </a:r>
            <a:r>
              <a:rPr lang="en-US" sz="2000" dirty="0">
                <a:solidFill>
                  <a:srgbClr val="414141"/>
                </a:solidFill>
              </a:rPr>
              <a:t>to be combined with the global and regional anthropogenic CAMS emission inventories for air quality modelling.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CD079D0-CFBE-1742-8105-F652A8BA0C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78" y="2150106"/>
            <a:ext cx="6804968" cy="227417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E1739F3-647D-CA41-B88A-02F53EC8FEDC}"/>
              </a:ext>
            </a:extLst>
          </p:cNvPr>
          <p:cNvSpPr/>
          <p:nvPr/>
        </p:nvSpPr>
        <p:spPr>
          <a:xfrm>
            <a:off x="7120205" y="2535984"/>
            <a:ext cx="174244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414141"/>
                </a:solidFill>
              </a:rPr>
              <a:t>Fertilizers: </a:t>
            </a:r>
            <a:r>
              <a:rPr lang="en-GB" sz="2000" dirty="0" smtClean="0">
                <a:solidFill>
                  <a:srgbClr val="414141"/>
                </a:solidFill>
              </a:rPr>
              <a:t>influence </a:t>
            </a:r>
            <a:r>
              <a:rPr lang="en-GB" sz="2000" dirty="0">
                <a:solidFill>
                  <a:srgbClr val="414141"/>
                </a:solidFill>
              </a:rPr>
              <a:t>of national crop calendars</a:t>
            </a:r>
            <a:endParaRPr lang="en-ES" sz="2000" dirty="0">
              <a:solidFill>
                <a:srgbClr val="414141"/>
              </a:solidFill>
            </a:endParaRPr>
          </a:p>
        </p:txBody>
      </p:sp>
      <p:pic>
        <p:nvPicPr>
          <p:cNvPr id="6" name="Picture 5" descr="Archer:Users:granier:Desktop:a1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611" y="4464553"/>
            <a:ext cx="4336753" cy="23115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32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9037" y="190112"/>
            <a:ext cx="8229598" cy="745215"/>
          </a:xfrm>
        </p:spPr>
        <p:txBody>
          <a:bodyPr/>
          <a:lstStyle/>
          <a:p>
            <a:r>
              <a:rPr lang="en-GB" sz="3600" dirty="0" smtClean="0"/>
              <a:t>CAMS COP_066</a:t>
            </a:r>
            <a:endParaRPr lang="es-ES" sz="3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09D811-5566-CE47-B4CE-FE91F8302E58}"/>
              </a:ext>
            </a:extLst>
          </p:cNvPr>
          <p:cNvSpPr/>
          <p:nvPr/>
        </p:nvSpPr>
        <p:spPr>
          <a:xfrm>
            <a:off x="155748" y="758415"/>
            <a:ext cx="8866599" cy="278537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 fontAlgn="base">
              <a:spcAft>
                <a:spcPts val="600"/>
              </a:spcAft>
            </a:pPr>
            <a:r>
              <a:rPr lang="en-US" sz="2000" b="1" dirty="0" smtClean="0">
                <a:solidFill>
                  <a:srgbClr val="414141"/>
                </a:solidFill>
              </a:rPr>
              <a:t>Objective</a:t>
            </a:r>
            <a:r>
              <a:rPr lang="en-US" sz="2000" dirty="0" smtClean="0">
                <a:solidFill>
                  <a:srgbClr val="414141"/>
                </a:solidFill>
              </a:rPr>
              <a:t>: </a:t>
            </a:r>
            <a:r>
              <a:rPr lang="en-US" sz="2000" dirty="0">
                <a:solidFill>
                  <a:srgbClr val="414141"/>
                </a:solidFill>
              </a:rPr>
              <a:t>Development</a:t>
            </a:r>
            <a:r>
              <a:rPr lang="en-US" sz="2000" dirty="0" smtClean="0">
                <a:solidFill>
                  <a:srgbClr val="414141"/>
                </a:solidFill>
              </a:rPr>
              <a:t> </a:t>
            </a:r>
            <a:r>
              <a:rPr lang="en-US" sz="2000" dirty="0">
                <a:solidFill>
                  <a:srgbClr val="414141"/>
                </a:solidFill>
              </a:rPr>
              <a:t>of time-, sector- and country-dependent European emission reduction factors attributable to the COVID-19 </a:t>
            </a:r>
            <a:r>
              <a:rPr lang="en-US" sz="2000" dirty="0" smtClean="0">
                <a:solidFill>
                  <a:srgbClr val="414141"/>
                </a:solidFill>
              </a:rPr>
              <a:t>lockdown, </a:t>
            </a:r>
            <a:r>
              <a:rPr lang="en-US" sz="2000" dirty="0">
                <a:solidFill>
                  <a:srgbClr val="414141"/>
                </a:solidFill>
              </a:rPr>
              <a:t>to </a:t>
            </a:r>
            <a:r>
              <a:rPr lang="en-US" sz="2000" dirty="0" smtClean="0">
                <a:solidFill>
                  <a:srgbClr val="414141"/>
                </a:solidFill>
              </a:rPr>
              <a:t>quantify </a:t>
            </a:r>
            <a:r>
              <a:rPr lang="en-US" sz="2000" dirty="0">
                <a:solidFill>
                  <a:srgbClr val="414141"/>
                </a:solidFill>
              </a:rPr>
              <a:t>the reduction of European emissions and to perform air quality modelling studies:</a:t>
            </a:r>
          </a:p>
          <a:p>
            <a:pPr marL="266700" lvl="1" indent="-215900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Sectors covered: road transport, aviation, manufacturing industry, energy industry, residential and commercial combustion and shipping </a:t>
            </a:r>
          </a:p>
          <a:p>
            <a:pPr marL="266700" lvl="1" indent="-215900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Time period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covered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21/02/2020 to 31/07/2020</a:t>
            </a:r>
          </a:p>
          <a:p>
            <a:pPr marL="266700" lvl="1" indent="-215900" fontAlgn="base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Gathering of evidence from a wide range of information sources, including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measured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activity data, proxy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indicators and use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of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machine learning models</a:t>
            </a:r>
            <a:endParaRPr lang="en-US" sz="1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A8DF0E-2D7E-8E4A-A45F-C48E7D9004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258" y="3869582"/>
            <a:ext cx="4188986" cy="25116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ED9BA-FF25-D64F-925B-C48C09921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817" y="3869582"/>
            <a:ext cx="4188986" cy="251168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38DCA79-37D8-A847-B300-8A9A6C7B2F1C}"/>
              </a:ext>
            </a:extLst>
          </p:cNvPr>
          <p:cNvSpPr/>
          <p:nvPr/>
        </p:nvSpPr>
        <p:spPr>
          <a:xfrm>
            <a:off x="645989" y="3536143"/>
            <a:ext cx="39260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414141"/>
                </a:solidFill>
              </a:rPr>
              <a:t>Road </a:t>
            </a:r>
            <a:r>
              <a:rPr lang="en-GB" sz="1600" dirty="0" smtClean="0">
                <a:solidFill>
                  <a:srgbClr val="414141"/>
                </a:solidFill>
              </a:rPr>
              <a:t>transport from </a:t>
            </a:r>
            <a:r>
              <a:rPr lang="en-GB" sz="1600" dirty="0">
                <a:solidFill>
                  <a:srgbClr val="414141"/>
                </a:solidFill>
              </a:rPr>
              <a:t>Google mobility reports</a:t>
            </a:r>
            <a:endParaRPr lang="en-ES" sz="1600" dirty="0">
              <a:solidFill>
                <a:srgbClr val="41414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752907-BF62-8B4E-A068-4189A1D23836}"/>
              </a:ext>
            </a:extLst>
          </p:cNvPr>
          <p:cNvSpPr/>
          <p:nvPr/>
        </p:nvSpPr>
        <p:spPr>
          <a:xfrm>
            <a:off x="5279797" y="3550383"/>
            <a:ext cx="34281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 smtClean="0">
                <a:solidFill>
                  <a:srgbClr val="414141"/>
                </a:solidFill>
              </a:rPr>
              <a:t>Aviation from EUROCONTROL </a:t>
            </a:r>
            <a:r>
              <a:rPr lang="en-GB" sz="1600" dirty="0">
                <a:solidFill>
                  <a:srgbClr val="414141"/>
                </a:solidFill>
              </a:rPr>
              <a:t>statistics</a:t>
            </a:r>
            <a:endParaRPr lang="en-ES" sz="1600" dirty="0">
              <a:solidFill>
                <a:srgbClr val="41414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50995" y="6430061"/>
            <a:ext cx="2201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Guevara et al. (2020 ACPD)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51954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dirty="0" smtClean="0"/>
              <a:t>C3S_512: Evaluation and quality control</a:t>
            </a:r>
          </a:p>
        </p:txBody>
      </p:sp>
      <p:sp>
        <p:nvSpPr>
          <p:cNvPr id="55299" name="Marcador de contenido 2"/>
          <p:cNvSpPr txBox="1">
            <a:spLocks/>
          </p:cNvSpPr>
          <p:nvPr/>
        </p:nvSpPr>
        <p:spPr bwMode="auto">
          <a:xfrm>
            <a:off x="385763" y="829771"/>
            <a:ext cx="8416925" cy="2031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2857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BSC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leads the contract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responsible of the development of the evaluation and quality control (EQC) function of the climate data store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(CDS) of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the </a:t>
            </a:r>
            <a:r>
              <a:rPr lang="en-US" altLang="en-US" sz="2000" dirty="0" smtClean="0">
                <a:solidFill>
                  <a:srgbClr val="414141"/>
                </a:solidFill>
                <a:latin typeface="Calibri" pitchFamily="34" charset="0"/>
              </a:rPr>
              <a:t>Copernicus Climate Change Service (C3S) </a:t>
            </a:r>
            <a:r>
              <a:rPr lang="en-US" altLang="en-US" sz="2000" dirty="0">
                <a:solidFill>
                  <a:srgbClr val="414141"/>
                </a:solidFill>
                <a:latin typeface="Calibri" pitchFamily="34" charset="0"/>
              </a:rPr>
              <a:t>to:</a:t>
            </a:r>
            <a:endParaRPr lang="en-US" altLang="es-ES" sz="2000" dirty="0">
              <a:solidFill>
                <a:srgbClr val="414141"/>
              </a:solidFill>
              <a:latin typeface="Calibri" pitchFamily="34" charset="0"/>
            </a:endParaRPr>
          </a:p>
          <a:p>
            <a:pPr marL="342900" indent="-3429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414141"/>
                </a:solidFill>
                <a:latin typeface="Calibri" pitchFamily="34" charset="0"/>
              </a:rPr>
              <a:t>Provide a user-led overarching EQC service for the whole CDS</a:t>
            </a:r>
          </a:p>
          <a:p>
            <a:pPr marL="342900" indent="-342900" eaLnBrk="1" fontAlgn="base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altLang="en-US" sz="2000" dirty="0">
                <a:solidFill>
                  <a:srgbClr val="414141"/>
                </a:solidFill>
                <a:latin typeface="Calibri" pitchFamily="34" charset="0"/>
              </a:rPr>
              <a:t>Provide an independent quality assessment</a:t>
            </a:r>
          </a:p>
        </p:txBody>
      </p:sp>
      <p:pic>
        <p:nvPicPr>
          <p:cNvPr id="48132" name="Imagen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4" y="2799343"/>
            <a:ext cx="3074987" cy="3047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Imagen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" y="2674787"/>
            <a:ext cx="942975" cy="434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Imagen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" y="3681310"/>
            <a:ext cx="958850" cy="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0" y="5308184"/>
            <a:ext cx="812800" cy="45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3" t="27310" r="23248" b="25652"/>
          <a:stretch>
            <a:fillRect/>
          </a:stretch>
        </p:blipFill>
        <p:spPr bwMode="auto">
          <a:xfrm>
            <a:off x="131931" y="4492420"/>
            <a:ext cx="769937" cy="595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/>
          <p:nvPr/>
        </p:nvSpPr>
        <p:spPr>
          <a:xfrm>
            <a:off x="987593" y="2554352"/>
            <a:ext cx="5097463" cy="360868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/>
          <a:p>
            <a:pPr marL="285750" lvl="1" indent="-285750" defTabSz="4572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CDS </a:t>
            </a:r>
            <a:r>
              <a:rPr lang="it-IT" sz="17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datasets</a:t>
            </a: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: provide information about the technical and scientific quality and fitness-for-purpose, </a:t>
            </a:r>
            <a:r>
              <a:rPr lang="it-IT" sz="17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and an </a:t>
            </a:r>
            <a:r>
              <a:rPr lang="en-US" sz="1700" dirty="0" smtClean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assessment </a:t>
            </a:r>
            <a:r>
              <a:rPr lang="en-US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of the datasets</a:t>
            </a:r>
          </a:p>
          <a:p>
            <a:pPr marL="285750" lvl="1" indent="-285750" defTabSz="4572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CDS </a:t>
            </a:r>
            <a:r>
              <a:rPr lang="it-IT" sz="17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toolbox</a:t>
            </a: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: </a:t>
            </a:r>
            <a:r>
              <a:rPr lang="en-US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assessment of maturity and fitness for purpose of the software provided to explore the datasets</a:t>
            </a:r>
          </a:p>
          <a:p>
            <a:pPr marL="285750" lvl="1" indent="-285750" defTabSz="4572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CDS </a:t>
            </a:r>
            <a:r>
              <a:rPr lang="it-IT" sz="17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service</a:t>
            </a: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: performance assessment of the CDS infrastructure (e.g. speed, responsiveness, system availability)</a:t>
            </a:r>
          </a:p>
          <a:p>
            <a:pPr marL="285750" lvl="1" indent="-285750" defTabSz="457200">
              <a:spcBef>
                <a:spcPts val="300"/>
              </a:spcBef>
              <a:buFont typeface="Arial" pitchFamily="34" charset="0"/>
              <a:buChar char="•"/>
              <a:defRPr/>
            </a:pP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CDS </a:t>
            </a:r>
            <a:r>
              <a:rPr lang="it-IT" sz="1700" dirty="0">
                <a:solidFill>
                  <a:srgbClr val="FF0000"/>
                </a:solidFill>
                <a:latin typeface="Calibri" panose="020F0502020204030204" pitchFamily="34" charset="0"/>
                <a:ea typeface="+mn-ea"/>
              </a:rPr>
              <a:t>users</a:t>
            </a:r>
            <a:r>
              <a:rPr lang="it-IT" sz="1700" dirty="0">
                <a:solidFill>
                  <a:srgbClr val="414141"/>
                </a:solidFill>
                <a:latin typeface="Calibri" panose="020F0502020204030204" pitchFamily="34" charset="0"/>
                <a:ea typeface="+mn-ea"/>
              </a:rPr>
              <a:t>: user requirement assessment to measure users’ satisfaction with the CDS. Map evolving user needs into viable user requirements to ensure a user-oriented evolution of the CDS</a:t>
            </a:r>
          </a:p>
        </p:txBody>
      </p:sp>
    </p:spTree>
    <p:extLst>
      <p:ext uri="{BB962C8B-B14F-4D97-AF65-F5344CB8AC3E}">
        <p14:creationId xmlns:p14="http://schemas.microsoft.com/office/powerpoint/2010/main" val="413194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3600" dirty="0" smtClean="0"/>
              <a:t>C3S_512: Evaluation and 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93" y="963098"/>
            <a:ext cx="7053975" cy="52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825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190539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C3S_34c: Global decadal climate predictions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827926"/>
            <a:ext cx="9144000" cy="1338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BSC, as one of the WMO recognised global producing centres of decadal predictions, contributes with the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definition of standards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for decadal predictions data and products, the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evaluation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of the European multi-model and the illustration of the decadal prediction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use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in the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agricultural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sector (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in collaboration with JRC-</a:t>
            </a:r>
            <a:r>
              <a:rPr lang="en-GB" sz="2000" dirty="0" err="1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Ispra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).</a:t>
            </a:r>
          </a:p>
        </p:txBody>
      </p:sp>
      <p:pic>
        <p:nvPicPr>
          <p:cNvPr id="6" name="Google Shape;57;p13"/>
          <p:cNvPicPr preferRelativeResize="0"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44" y="3127104"/>
            <a:ext cx="4009431" cy="2953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0;p13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625" y="3235569"/>
            <a:ext cx="4340852" cy="27130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38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190539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C3S_34c: Global decadal climate predictions</a:t>
            </a:r>
          </a:p>
        </p:txBody>
      </p:sp>
      <p:pic>
        <p:nvPicPr>
          <p:cNvPr id="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9280" y="4670075"/>
            <a:ext cx="3055203" cy="2187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1;p14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3740" t="4672" r="50924" b="65832"/>
          <a:stretch/>
        </p:blipFill>
        <p:spPr>
          <a:xfrm>
            <a:off x="273858" y="2268124"/>
            <a:ext cx="4073058" cy="2038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3;p14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49917" t="4672" r="1782" b="65832"/>
          <a:stretch/>
        </p:blipFill>
        <p:spPr>
          <a:xfrm>
            <a:off x="4816145" y="2298320"/>
            <a:ext cx="4215311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76;p14"/>
          <p:cNvSpPr txBox="1"/>
          <p:nvPr/>
        </p:nvSpPr>
        <p:spPr>
          <a:xfrm>
            <a:off x="5838091" y="4299424"/>
            <a:ext cx="2926077" cy="424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Wheat </a:t>
            </a:r>
            <a:r>
              <a:rPr lang="e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harvesting month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2" name="Google Shape;79;p14"/>
          <p:cNvSpPr txBox="1"/>
          <p:nvPr/>
        </p:nvSpPr>
        <p:spPr>
          <a:xfrm>
            <a:off x="1884948" y="1928065"/>
            <a:ext cx="880965" cy="356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SPEI6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3" name="Google Shape;80;p14"/>
          <p:cNvSpPr txBox="1"/>
          <p:nvPr/>
        </p:nvSpPr>
        <p:spPr>
          <a:xfrm>
            <a:off x="6502863" y="1908602"/>
            <a:ext cx="950565" cy="473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HMDI3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4" name="Google Shape;81;p14"/>
          <p:cNvSpPr txBox="1"/>
          <p:nvPr/>
        </p:nvSpPr>
        <p:spPr>
          <a:xfrm>
            <a:off x="342929" y="4406400"/>
            <a:ext cx="4777709" cy="1684911"/>
          </a:xfrm>
          <a:prstGeom prst="rect">
            <a:avLst/>
          </a:prstGeom>
          <a:noFill/>
          <a:ln w="9525" cap="flat" cmpd="sng">
            <a:noFill/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Indicators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Drought</a:t>
            </a:r>
            <a:r>
              <a:rPr lang="e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: Standardized Precipitation Evapotranspiration Index (SPEI6) 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  <a:p>
            <a:pPr marL="342900" lvl="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Heat Stress: Heat Magnitude Day Index (HMDI3)</a:t>
            </a:r>
            <a:endParaRPr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827926"/>
            <a:ext cx="9144000" cy="13384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BSC, as one of the WMO recognised global producing centres of decadal predictions, contributes with the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definition of standards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for decadal predictions data and products, the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evaluation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of the European multi-model and the illustration of the decadal prediction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use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in the agricultural sector (in collaboration with JRC-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Ispra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).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119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591;p79"/>
          <p:cNvPicPr preferRelativeResize="0"/>
          <p:nvPr/>
        </p:nvPicPr>
        <p:blipFill rotWithShape="1">
          <a:blip r:embed="rId3">
            <a:alphaModFix/>
          </a:blip>
          <a:srcRect t="4450" b="2638"/>
          <a:stretch/>
        </p:blipFill>
        <p:spPr>
          <a:xfrm>
            <a:off x="942368" y="2363246"/>
            <a:ext cx="7379824" cy="392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125703" y="190539"/>
            <a:ext cx="8933888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CMEMS: Mixed precision and high resolution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0" y="827926"/>
            <a:ext cx="9144000" cy="51892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accent1"/>
              </a:buClr>
              <a:buSzPts val="1600"/>
              <a:buNone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Mixed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precision in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the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NEMO ocean model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may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allow to achieve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1 SYPD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with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3 km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global resolution on current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architectures, but needs something close to </a:t>
            </a:r>
            <a:r>
              <a:rPr lang="en-GB" sz="2000" dirty="0" err="1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exascale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for production.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Up to x1.9 speedup on memory bandwidth bound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configurations. NEMO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memory usage is not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scaling though. Data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is an issue: restarts of ~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1 Tb.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44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redondeado 26"/>
          <p:cNvSpPr/>
          <p:nvPr/>
        </p:nvSpPr>
        <p:spPr>
          <a:xfrm>
            <a:off x="3292567" y="5447543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3292567" y="4903846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3292567" y="4360149"/>
            <a:ext cx="5148646" cy="45720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>
                <a:alpha val="75000"/>
              </a:srgbClr>
            </a:solidFill>
          </a:ln>
          <a:effectLst>
            <a:outerShdw blurRad="50800" dist="25400" dir="2700000" algn="tl" rotWithShape="0">
              <a:schemeClr val="tx2">
                <a:lumMod val="60000"/>
                <a:lumOff val="40000"/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500"/>
              </a:lnSpc>
            </a:pPr>
            <a:r>
              <a:rPr lang="es-ES" altLang="es-ES" sz="3100" dirty="0"/>
              <a:t>Barcelona </a:t>
            </a:r>
            <a:r>
              <a:rPr lang="es-ES" altLang="es-ES" sz="3100" dirty="0" err="1"/>
              <a:t>Supercomputing</a:t>
            </a:r>
            <a:r>
              <a:rPr lang="es-ES" altLang="es-ES" sz="3100" dirty="0"/>
              <a:t> Center</a:t>
            </a:r>
            <a:br>
              <a:rPr lang="es-ES" altLang="es-ES" sz="3100" dirty="0"/>
            </a:br>
            <a:r>
              <a:rPr lang="es-ES" altLang="es-ES" sz="3100" dirty="0"/>
              <a:t>Centro Nacional de Supercomputación</a:t>
            </a:r>
            <a:endParaRPr lang="es-ES" sz="3100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3445943" y="4241973"/>
            <a:ext cx="4079664" cy="1777613"/>
          </a:xfrm>
          <a:prstGeom prst="rect">
            <a:avLst/>
          </a:prstGeom>
        </p:spPr>
        <p:txBody>
          <a:bodyPr wrap="square" lIns="0" tIns="32150" rIns="0" bIns="321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Spanish Government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     </a:t>
            </a:r>
            <a:r>
              <a:rPr kumimoji="0" lang="en-US" altLang="en-US" sz="15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                        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60%</a:t>
            </a:r>
            <a:endParaRPr kumimoji="0" lang="en-US" alt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Catalonian Government    </a:t>
            </a:r>
            <a:r>
              <a:rPr kumimoji="0" lang="en-US" alt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		         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30%</a:t>
            </a:r>
            <a:endParaRPr kumimoji="0" lang="en-US" alt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Univ. </a:t>
            </a:r>
            <a:r>
              <a:rPr kumimoji="0" lang="en-US" altLang="en-US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Politècnica</a:t>
            </a: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de </a:t>
            </a:r>
            <a:r>
              <a:rPr kumimoji="0" lang="en-US" altLang="en-US" sz="15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Catalunya</a:t>
            </a:r>
            <a:r>
              <a:rPr kumimoji="0" lang="en-US" altLang="en-US" sz="15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 (UPC)      </a:t>
            </a: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124484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+mn-cs"/>
              </a:rPr>
              <a:t>10%</a:t>
            </a:r>
            <a:endParaRPr kumimoji="0" lang="en-US" altLang="en-US" sz="1500" b="1" i="0" u="none" strike="noStrike" kern="0" cap="none" spc="0" normalizeH="0" baseline="0" noProof="0" dirty="0" smtClean="0">
              <a:ln>
                <a:noFill/>
              </a:ln>
              <a:solidFill>
                <a:srgbClr val="124484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317" y="4446648"/>
            <a:ext cx="1033463" cy="2842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194" y="5564154"/>
            <a:ext cx="1056779" cy="235255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266" y="5022197"/>
            <a:ext cx="1084507" cy="224881"/>
          </a:xfrm>
          <a:prstGeom prst="rect">
            <a:avLst/>
          </a:prstGeom>
        </p:spPr>
      </p:pic>
      <p:grpSp>
        <p:nvGrpSpPr>
          <p:cNvPr id="36" name="Grupo 35"/>
          <p:cNvGrpSpPr/>
          <p:nvPr/>
        </p:nvGrpSpPr>
        <p:grpSpPr>
          <a:xfrm>
            <a:off x="717322" y="4235038"/>
            <a:ext cx="2505720" cy="1727861"/>
            <a:chOff x="840892" y="4267990"/>
            <a:chExt cx="2505720" cy="1727861"/>
          </a:xfrm>
        </p:grpSpPr>
        <p:sp>
          <p:nvSpPr>
            <p:cNvPr id="20" name="Flecha derecha 19"/>
            <p:cNvSpPr/>
            <p:nvPr/>
          </p:nvSpPr>
          <p:spPr>
            <a:xfrm>
              <a:off x="2224216" y="4480783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Flecha derecha 20"/>
            <p:cNvSpPr/>
            <p:nvPr/>
          </p:nvSpPr>
          <p:spPr>
            <a:xfrm>
              <a:off x="2224216" y="5016242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lecha derecha 21"/>
            <p:cNvSpPr/>
            <p:nvPr/>
          </p:nvSpPr>
          <p:spPr>
            <a:xfrm>
              <a:off x="2224216" y="5568177"/>
              <a:ext cx="1122396" cy="302530"/>
            </a:xfrm>
            <a:prstGeom prst="rightArrow">
              <a:avLst>
                <a:gd name="adj1" fmla="val 50000"/>
                <a:gd name="adj2" fmla="val 69061"/>
              </a:avLst>
            </a:prstGeom>
            <a:solidFill>
              <a:srgbClr val="BDD2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Elipse 18"/>
            <p:cNvSpPr/>
            <p:nvPr/>
          </p:nvSpPr>
          <p:spPr>
            <a:xfrm>
              <a:off x="840892" y="4267990"/>
              <a:ext cx="1727861" cy="1727861"/>
            </a:xfrm>
            <a:prstGeom prst="ellipse">
              <a:avLst/>
            </a:prstGeom>
            <a:solidFill>
              <a:srgbClr val="BDD2E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Elipse 22"/>
            <p:cNvSpPr/>
            <p:nvPr/>
          </p:nvSpPr>
          <p:spPr>
            <a:xfrm>
              <a:off x="913821" y="4340919"/>
              <a:ext cx="1584000" cy="1584000"/>
            </a:xfrm>
            <a:prstGeom prst="ellipse">
              <a:avLst/>
            </a:prstGeom>
            <a:solidFill>
              <a:srgbClr val="EBF0F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986872" y="4678493"/>
              <a:ext cx="140294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BSC-CNS </a:t>
              </a:r>
              <a:r>
                <a:rPr kumimoji="0" lang="en-US" altLang="en-US" sz="1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is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a consortium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489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that includes</a:t>
              </a:r>
              <a:endParaRPr kumimoji="0" lang="en-US" altLang="en-US" sz="1700" b="1" i="0" u="none" strike="noStrike" kern="0" cap="none" spc="0" normalizeH="0" baseline="0" noProof="0" dirty="0">
                <a:ln>
                  <a:noFill/>
                </a:ln>
                <a:solidFill>
                  <a:srgbClr val="00489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</p:grpSp>
      <p:grpSp>
        <p:nvGrpSpPr>
          <p:cNvPr id="35" name="Grupo 34"/>
          <p:cNvGrpSpPr/>
          <p:nvPr/>
        </p:nvGrpSpPr>
        <p:grpSpPr>
          <a:xfrm>
            <a:off x="628567" y="1393784"/>
            <a:ext cx="7936216" cy="2461526"/>
            <a:chOff x="628567" y="1385546"/>
            <a:chExt cx="7936216" cy="2461526"/>
          </a:xfrm>
        </p:grpSpPr>
        <p:sp>
          <p:nvSpPr>
            <p:cNvPr id="31" name="Redondear rectángulo de esquina del mismo lado 30"/>
            <p:cNvSpPr/>
            <p:nvPr/>
          </p:nvSpPr>
          <p:spPr>
            <a:xfrm rot="10800000">
              <a:off x="6188783" y="2793924"/>
              <a:ext cx="2376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dondear rectángulo de esquina del mismo lado 28"/>
            <p:cNvSpPr/>
            <p:nvPr/>
          </p:nvSpPr>
          <p:spPr>
            <a:xfrm rot="10800000">
              <a:off x="3560912" y="2793924"/>
              <a:ext cx="2376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dondear rectángulo de esquina del mismo lado 27"/>
            <p:cNvSpPr/>
            <p:nvPr/>
          </p:nvSpPr>
          <p:spPr>
            <a:xfrm rot="10800000">
              <a:off x="628567" y="2793924"/>
              <a:ext cx="2664000" cy="1053148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3"/>
            <p:cNvSpPr txBox="1">
              <a:spLocks noChangeArrowheads="1"/>
            </p:cNvSpPr>
            <p:nvPr/>
          </p:nvSpPr>
          <p:spPr>
            <a:xfrm>
              <a:off x="1645546" y="1385546"/>
              <a:ext cx="5852909" cy="378296"/>
            </a:xfrm>
            <a:prstGeom prst="rect">
              <a:avLst/>
            </a:prstGeom>
          </p:spPr>
          <p:txBody>
            <a:bodyPr lIns="0" tIns="32150" rIns="0" bIns="32150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16800" marR="0" lvl="0" indent="0" algn="ctr" defTabSz="449263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BSC-CNS objectives</a:t>
              </a:r>
            </a:p>
          </p:txBody>
        </p:sp>
        <p:sp>
          <p:nvSpPr>
            <p:cNvPr id="3" name="CuadroTexto 2"/>
            <p:cNvSpPr txBox="1"/>
            <p:nvPr/>
          </p:nvSpPr>
          <p:spPr>
            <a:xfrm>
              <a:off x="741643" y="2883545"/>
              <a:ext cx="2437848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Supercomputing 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services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to 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Spanish 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and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EU researchers</a:t>
              </a:r>
              <a:endParaRPr kumimoji="0" lang="en-US" alt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endParaRPr>
            </a:p>
          </p:txBody>
        </p:sp>
        <p:sp>
          <p:nvSpPr>
            <p:cNvPr id="14" name="CuadroTexto 13"/>
            <p:cNvSpPr txBox="1"/>
            <p:nvPr/>
          </p:nvSpPr>
          <p:spPr>
            <a:xfrm>
              <a:off x="3720424" y="2884625"/>
              <a:ext cx="2056973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R&amp;D in 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Computer,</a:t>
              </a:r>
            </a:p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Life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, Earth 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and</a:t>
              </a:r>
            </a:p>
            <a:p>
              <a:pPr marL="0" marR="0" lvl="0" indent="-28575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Engineering 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Sciences</a:t>
              </a:r>
            </a:p>
          </p:txBody>
        </p:sp>
        <p:sp>
          <p:nvSpPr>
            <p:cNvPr id="15" name="CuadroTexto 14"/>
            <p:cNvSpPr txBox="1"/>
            <p:nvPr/>
          </p:nvSpPr>
          <p:spPr>
            <a:xfrm>
              <a:off x="6386096" y="2876508"/>
              <a:ext cx="1981376" cy="8771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PhD </a:t>
              </a:r>
              <a:r>
                <a:rPr kumimoji="0" lang="en-US" altLang="en-US" sz="17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programme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,</a:t>
              </a:r>
            </a:p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technology 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transfer</a:t>
              </a: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,</a:t>
              </a:r>
            </a:p>
            <a:p>
              <a:pPr marL="0" marR="0" lvl="0" indent="0" algn="ctr" defTabSz="4492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7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 </a:t>
              </a:r>
              <a:r>
                <a:rPr kumimoji="0" lang="en-US" alt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ＭＳ Ｐゴシック" pitchFamily="34" charset="-128"/>
                  <a:cs typeface="+mn-cs"/>
                </a:rPr>
                <a:t>public engagement</a:t>
              </a:r>
            </a:p>
          </p:txBody>
        </p:sp>
        <p:sp>
          <p:nvSpPr>
            <p:cNvPr id="32" name="Redondear rectángulo de esquina del mismo lado 31"/>
            <p:cNvSpPr/>
            <p:nvPr/>
          </p:nvSpPr>
          <p:spPr>
            <a:xfrm>
              <a:off x="628567" y="1969789"/>
              <a:ext cx="2664000" cy="822837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dondear rectángulo de esquina del mismo lado 32"/>
            <p:cNvSpPr/>
            <p:nvPr/>
          </p:nvSpPr>
          <p:spPr>
            <a:xfrm>
              <a:off x="3560911" y="1969789"/>
              <a:ext cx="2376001" cy="822837"/>
            </a:xfrm>
            <a:prstGeom prst="round2SameRect">
              <a:avLst/>
            </a:prstGeom>
            <a:blipFill dpi="0" rotWithShape="1">
              <a:blip r:embed="rId6"/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dondear rectángulo de esquina del mismo lado 33"/>
            <p:cNvSpPr/>
            <p:nvPr/>
          </p:nvSpPr>
          <p:spPr>
            <a:xfrm>
              <a:off x="6188782" y="1969789"/>
              <a:ext cx="2376001" cy="822837"/>
            </a:xfrm>
            <a:prstGeom prst="round2SameRect">
              <a:avLst/>
            </a:prstGeom>
            <a:blipFill dpi="0" rotWithShape="1">
              <a:blip r:embed="rId7"/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6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6" grpId="0" animBg="1"/>
      <p:bldP spid="25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 a user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3074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252314" y="218675"/>
            <a:ext cx="8694737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Air quality: CAMS boundaries and emissions</a:t>
            </a:r>
          </a:p>
        </p:txBody>
      </p:sp>
      <p:pic>
        <p:nvPicPr>
          <p:cNvPr id="6" name="Picture 19"/>
          <p:cNvPicPr/>
          <p:nvPr/>
        </p:nvPicPr>
        <p:blipFill rotWithShape="1">
          <a:blip r:embed="rId3"/>
          <a:srcRect l="8735" t="7962" r="9685" b="5436"/>
          <a:stretch/>
        </p:blipFill>
        <p:spPr>
          <a:xfrm>
            <a:off x="440626" y="878243"/>
            <a:ext cx="2124948" cy="173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0"/>
          <p:cNvPicPr/>
          <p:nvPr/>
        </p:nvPicPr>
        <p:blipFill rotWithShape="1">
          <a:blip r:embed="rId4"/>
          <a:srcRect l="14432" t="10213" r="14828" b="10205"/>
          <a:stretch/>
        </p:blipFill>
        <p:spPr>
          <a:xfrm>
            <a:off x="2775082" y="929350"/>
            <a:ext cx="1842586" cy="1591314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1"/>
          <p:cNvPicPr/>
          <p:nvPr/>
        </p:nvPicPr>
        <p:blipFill rotWithShape="1">
          <a:blip r:embed="rId5"/>
          <a:srcRect l="20181" t="9999" r="21081" b="9694"/>
          <a:stretch/>
        </p:blipFill>
        <p:spPr>
          <a:xfrm>
            <a:off x="4934720" y="920159"/>
            <a:ext cx="1530127" cy="1605779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stomShape 2"/>
          <p:cNvSpPr/>
          <p:nvPr/>
        </p:nvSpPr>
        <p:spPr>
          <a:xfrm>
            <a:off x="809555" y="2899751"/>
            <a:ext cx="7269206" cy="294370"/>
          </a:xfrm>
          <a:prstGeom prst="leftRightArrow">
            <a:avLst>
              <a:gd name="adj1" fmla="val 73149"/>
              <a:gd name="adj2" fmla="val 50302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/>
          </a:gradFill>
          <a:ln w="9360">
            <a:solidFill>
              <a:srgbClr val="0070C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5720" rIns="87924" bIns="45720" anchor="ctr"/>
          <a:lstStyle/>
          <a:p>
            <a:pPr algn="ctr">
              <a:lnSpc>
                <a:spcPct val="100000"/>
              </a:lnSpc>
            </a:pPr>
            <a:r>
              <a:rPr lang="en-US" sz="1400" b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CALIOPE system</a:t>
            </a:r>
            <a:r>
              <a:rPr lang="en-US" sz="1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: air quality forecasts from </a:t>
            </a:r>
            <a:r>
              <a:rPr lang="en-US" sz="14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regional to local </a:t>
            </a:r>
            <a:r>
              <a:rPr lang="en-US" sz="1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scales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5475527" y="3787606"/>
            <a:ext cx="3268513" cy="575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b="1" spc="-1" dirty="0" smtClean="0">
                <a:solidFill>
                  <a:srgbClr val="414141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HERMESv3 emission model</a:t>
            </a:r>
            <a:endParaRPr lang="en-US" sz="1758" b="1" spc="-1" dirty="0">
              <a:solidFill>
                <a:srgbClr val="41414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4"/>
          <p:cNvSpPr/>
          <p:nvPr/>
        </p:nvSpPr>
        <p:spPr>
          <a:xfrm>
            <a:off x="1085290" y="3736207"/>
            <a:ext cx="2345458" cy="3057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b="1" spc="-1" dirty="0" smtClean="0">
                <a:solidFill>
                  <a:srgbClr val="414141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MONARCH model</a:t>
            </a:r>
            <a:endParaRPr lang="en-US" sz="1758" b="1" spc="-1" dirty="0">
              <a:solidFill>
                <a:srgbClr val="41414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1077196" y="1561588"/>
            <a:ext cx="359082" cy="356972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6"/>
          <p:cNvSpPr/>
          <p:nvPr/>
        </p:nvSpPr>
        <p:spPr>
          <a:xfrm>
            <a:off x="4010693" y="1186329"/>
            <a:ext cx="444192" cy="482527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7"/>
          <p:cNvSpPr/>
          <p:nvPr/>
        </p:nvSpPr>
        <p:spPr>
          <a:xfrm>
            <a:off x="5652059" y="1740250"/>
            <a:ext cx="312306" cy="287336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CustomShape 9"/>
          <p:cNvSpPr/>
          <p:nvPr/>
        </p:nvSpPr>
        <p:spPr>
          <a:xfrm>
            <a:off x="1201696" y="952802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12km</a:t>
            </a:r>
            <a:endParaRPr lang="en-US" sz="1758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CustomShape 10"/>
          <p:cNvSpPr/>
          <p:nvPr/>
        </p:nvSpPr>
        <p:spPr>
          <a:xfrm>
            <a:off x="3445166" y="892311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4km</a:t>
            </a:r>
            <a:endParaRPr lang="en-US" sz="1758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11"/>
          <p:cNvSpPr/>
          <p:nvPr/>
        </p:nvSpPr>
        <p:spPr>
          <a:xfrm>
            <a:off x="5433655" y="913764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1km</a:t>
            </a:r>
            <a:endParaRPr lang="en-US" sz="1758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12"/>
          <p:cNvSpPr/>
          <p:nvPr/>
        </p:nvSpPr>
        <p:spPr>
          <a:xfrm flipV="1">
            <a:off x="1436629" y="1716335"/>
            <a:ext cx="1307606" cy="228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13"/>
          <p:cNvSpPr/>
          <p:nvPr/>
        </p:nvSpPr>
        <p:spPr>
          <a:xfrm flipV="1">
            <a:off x="4455237" y="1425834"/>
            <a:ext cx="471624" cy="10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" name="Google Shape;50;p9"/>
          <p:cNvPicPr/>
          <p:nvPr/>
        </p:nvPicPr>
        <p:blipFill>
          <a:blip r:embed="rId6"/>
          <a:srcRect r="726" b="9492"/>
          <a:stretch/>
        </p:blipFill>
        <p:spPr>
          <a:xfrm>
            <a:off x="6841495" y="941548"/>
            <a:ext cx="1746874" cy="1541132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50995" y="2562162"/>
            <a:ext cx="2201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Benavides et al. (2019 GMD)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845971" y="2554729"/>
            <a:ext cx="1611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Pay et al. (2014 GMD)</a:t>
            </a:r>
            <a:endParaRPr lang="en-GB" sz="1200" dirty="0"/>
          </a:p>
        </p:txBody>
      </p:sp>
      <p:sp>
        <p:nvSpPr>
          <p:cNvPr id="24" name="TextBox 26"/>
          <p:cNvSpPr txBox="1"/>
          <p:nvPr/>
        </p:nvSpPr>
        <p:spPr>
          <a:xfrm>
            <a:off x="2801271" y="2567429"/>
            <a:ext cx="18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/>
              <a:t>Baldasano</a:t>
            </a:r>
            <a:r>
              <a:rPr lang="en-GB" sz="1200" dirty="0" smtClean="0"/>
              <a:t> et al. (2012 AE)</a:t>
            </a:r>
            <a:endParaRPr lang="en-GB" sz="1200" dirty="0"/>
          </a:p>
        </p:txBody>
      </p:sp>
      <p:sp>
        <p:nvSpPr>
          <p:cNvPr id="25" name="TextBox 26"/>
          <p:cNvSpPr txBox="1"/>
          <p:nvPr/>
        </p:nvSpPr>
        <p:spPr>
          <a:xfrm>
            <a:off x="578771" y="2580129"/>
            <a:ext cx="18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Pay et al. (2011; 2012 AE) </a:t>
            </a:r>
            <a:endParaRPr lang="en-GB" sz="1200" dirty="0"/>
          </a:p>
        </p:txBody>
      </p:sp>
      <p:sp>
        <p:nvSpPr>
          <p:cNvPr id="26" name="CustomShape 4"/>
          <p:cNvSpPr/>
          <p:nvPr/>
        </p:nvSpPr>
        <p:spPr>
          <a:xfrm>
            <a:off x="2665627" y="3409615"/>
            <a:ext cx="3685407" cy="380981"/>
          </a:xfrm>
          <a:prstGeom prst="rect">
            <a:avLst/>
          </a:prstGeom>
          <a:noFill/>
          <a:ln w="38100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In-house model developments</a:t>
            </a:r>
          </a:p>
        </p:txBody>
      </p:sp>
      <p:pic>
        <p:nvPicPr>
          <p:cNvPr id="27" name="Imagen 2" descr="ButterflySizeFINAL-mobil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1" y="3776256"/>
            <a:ext cx="333078" cy="251614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412" y="4574548"/>
            <a:ext cx="3618727" cy="1698214"/>
          </a:xfrm>
          <a:prstGeom prst="rect">
            <a:avLst/>
          </a:prstGeom>
        </p:spPr>
      </p:pic>
      <p:sp>
        <p:nvSpPr>
          <p:cNvPr id="29" name="Rectángulo 38"/>
          <p:cNvSpPr/>
          <p:nvPr/>
        </p:nvSpPr>
        <p:spPr>
          <a:xfrm>
            <a:off x="4956755" y="4021651"/>
            <a:ext cx="4216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414141"/>
                </a:solidFill>
              </a:rPr>
              <a:t>A </a:t>
            </a:r>
            <a:r>
              <a:rPr lang="en-GB" sz="1200" b="1" dirty="0">
                <a:solidFill>
                  <a:srgbClr val="414141"/>
                </a:solidFill>
              </a:rPr>
              <a:t>python-based, open source, parallel and </a:t>
            </a:r>
            <a:r>
              <a:rPr lang="en-GB" sz="1200" b="1" dirty="0" smtClean="0">
                <a:solidFill>
                  <a:srgbClr val="414141"/>
                </a:solidFill>
              </a:rPr>
              <a:t>multiscale</a:t>
            </a:r>
            <a:r>
              <a:rPr lang="en-GB" sz="1200" dirty="0" smtClean="0">
                <a:solidFill>
                  <a:srgbClr val="414141"/>
                </a:solidFill>
              </a:rPr>
              <a:t> emission modelling framework </a:t>
            </a:r>
            <a:r>
              <a:rPr lang="en-GB" sz="1200" dirty="0">
                <a:solidFill>
                  <a:srgbClr val="414141"/>
                </a:solidFill>
              </a:rPr>
              <a:t>that </a:t>
            </a:r>
            <a:r>
              <a:rPr lang="en-GB" sz="1200" b="1" dirty="0">
                <a:solidFill>
                  <a:srgbClr val="414141"/>
                </a:solidFill>
              </a:rPr>
              <a:t>processes and estimates gas and aerosol emissions </a:t>
            </a:r>
            <a:r>
              <a:rPr lang="en-GB" sz="1200" dirty="0">
                <a:solidFill>
                  <a:srgbClr val="414141"/>
                </a:solidFill>
              </a:rPr>
              <a:t>for use </a:t>
            </a:r>
            <a:r>
              <a:rPr lang="en-GB" sz="1200" dirty="0" smtClean="0">
                <a:solidFill>
                  <a:srgbClr val="414141"/>
                </a:solidFill>
              </a:rPr>
              <a:t>in atmospheric </a:t>
            </a:r>
            <a:r>
              <a:rPr lang="en-GB" sz="1200" dirty="0">
                <a:solidFill>
                  <a:srgbClr val="414141"/>
                </a:solidFill>
              </a:rPr>
              <a:t>chemistry </a:t>
            </a:r>
            <a:r>
              <a:rPr lang="en-GB" sz="1200" dirty="0" smtClean="0">
                <a:solidFill>
                  <a:srgbClr val="414141"/>
                </a:solidFill>
              </a:rPr>
              <a:t>models.</a:t>
            </a:r>
            <a:endParaRPr lang="es-ES" sz="1200" dirty="0">
              <a:solidFill>
                <a:srgbClr val="414141"/>
              </a:solidFill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6745581" y="6257445"/>
            <a:ext cx="2201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Guevara et al. (2019, 2020)</a:t>
            </a:r>
            <a:endParaRPr lang="en-GB" sz="1200" dirty="0"/>
          </a:p>
        </p:txBody>
      </p:sp>
      <p:pic>
        <p:nvPicPr>
          <p:cNvPr id="31" name="Imagen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49" y="4484931"/>
            <a:ext cx="4371583" cy="2339765"/>
          </a:xfrm>
          <a:prstGeom prst="rect">
            <a:avLst/>
          </a:prstGeom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55745" y="3961494"/>
            <a:ext cx="5019765" cy="126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7924" tIns="62918" rIns="87924" bIns="4396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GB" sz="1200" b="1" dirty="0" smtClean="0">
                <a:solidFill>
                  <a:srgbClr val="414141"/>
                </a:solidFill>
                <a:latin typeface="+mn-lt"/>
              </a:rPr>
              <a:t>Multiscale Online Nonhydrostatic Atmosphere Chemistry model</a:t>
            </a:r>
            <a:endParaRPr lang="en-GB" sz="1200" dirty="0">
              <a:solidFill>
                <a:srgbClr val="414141"/>
              </a:solidFill>
              <a:latin typeface="+mn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GB" sz="1200" b="1" dirty="0" smtClean="0">
                <a:solidFill>
                  <a:srgbClr val="414141"/>
                </a:solidFill>
                <a:latin typeface="+mn-lt"/>
              </a:rPr>
              <a:t>Multiscale</a:t>
            </a:r>
            <a:r>
              <a:rPr lang="en-GB" sz="1200" dirty="0" smtClean="0">
                <a:solidFill>
                  <a:srgbClr val="414141"/>
                </a:solidFill>
                <a:latin typeface="+mn-lt"/>
              </a:rPr>
              <a:t>: </a:t>
            </a:r>
            <a:r>
              <a:rPr lang="en-GB" sz="1200" dirty="0">
                <a:solidFill>
                  <a:srgbClr val="414141"/>
                </a:solidFill>
                <a:latin typeface="+mn-lt"/>
              </a:rPr>
              <a:t>global to regional (up to 1km) scales allowed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200" dirty="0" smtClean="0">
                <a:solidFill>
                  <a:srgbClr val="414141"/>
                </a:solidFill>
                <a:latin typeface="+mn-lt"/>
              </a:rPr>
              <a:t>Fully </a:t>
            </a:r>
            <a:r>
              <a:rPr lang="en-GB" sz="1200" b="1" dirty="0">
                <a:solidFill>
                  <a:srgbClr val="414141"/>
                </a:solidFill>
                <a:latin typeface="+mn-lt"/>
              </a:rPr>
              <a:t>on-line</a:t>
            </a:r>
            <a:r>
              <a:rPr lang="en-GB" sz="1200" dirty="0">
                <a:solidFill>
                  <a:srgbClr val="414141"/>
                </a:solidFill>
                <a:latin typeface="+mn-lt"/>
              </a:rPr>
              <a:t> coupling: weather-chemistry feedback processes allowed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200" dirty="0" smtClean="0">
                <a:solidFill>
                  <a:srgbClr val="414141"/>
                </a:solidFill>
                <a:latin typeface="+mn-lt"/>
              </a:rPr>
              <a:t>Enhancement </a:t>
            </a:r>
            <a:r>
              <a:rPr lang="en-GB" sz="1200" dirty="0">
                <a:solidFill>
                  <a:srgbClr val="414141"/>
                </a:solidFill>
                <a:latin typeface="+mn-lt"/>
              </a:rPr>
              <a:t>with a </a:t>
            </a:r>
            <a:r>
              <a:rPr lang="en-GB" sz="1200" b="1" dirty="0">
                <a:solidFill>
                  <a:srgbClr val="414141"/>
                </a:solidFill>
                <a:latin typeface="+mn-lt"/>
              </a:rPr>
              <a:t>data assimilation</a:t>
            </a:r>
            <a:r>
              <a:rPr lang="en-GB" sz="1200" dirty="0">
                <a:solidFill>
                  <a:srgbClr val="414141"/>
                </a:solidFill>
                <a:latin typeface="+mn-lt"/>
              </a:rPr>
              <a:t> </a:t>
            </a:r>
            <a:r>
              <a:rPr lang="en-GB" sz="1200" dirty="0" smtClean="0">
                <a:solidFill>
                  <a:srgbClr val="414141"/>
                </a:solidFill>
                <a:latin typeface="+mn-lt"/>
              </a:rPr>
              <a:t>system and machine learning techniques</a:t>
            </a:r>
          </a:p>
          <a:p>
            <a:pPr>
              <a:defRPr/>
            </a:pPr>
            <a:endParaRPr lang="en-GB" sz="2100" dirty="0">
              <a:solidFill>
                <a:srgbClr val="414141"/>
              </a:solidFill>
              <a:latin typeface="+mn-lt"/>
            </a:endParaRPr>
          </a:p>
        </p:txBody>
      </p:sp>
      <p:sp>
        <p:nvSpPr>
          <p:cNvPr id="33" name="CustomShape 13"/>
          <p:cNvSpPr/>
          <p:nvPr/>
        </p:nvSpPr>
        <p:spPr>
          <a:xfrm flipV="1">
            <a:off x="5985377" y="1818823"/>
            <a:ext cx="853314" cy="8397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TextBox 12"/>
          <p:cNvSpPr txBox="1"/>
          <p:nvPr/>
        </p:nvSpPr>
        <p:spPr>
          <a:xfrm>
            <a:off x="155745" y="5722048"/>
            <a:ext cx="227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The dust </a:t>
            </a:r>
            <a:r>
              <a:rPr lang="en-US" sz="1400" dirty="0">
                <a:solidFill>
                  <a:srgbClr val="FF0000"/>
                </a:solidFill>
              </a:rPr>
              <a:t>module is known as </a:t>
            </a:r>
            <a:r>
              <a:rPr lang="en-US" sz="1400" b="1" dirty="0">
                <a:solidFill>
                  <a:srgbClr val="FF0000"/>
                </a:solidFill>
              </a:rPr>
              <a:t>NMMB/BSC-Dust</a:t>
            </a:r>
          </a:p>
        </p:txBody>
      </p:sp>
    </p:spTree>
    <p:extLst>
      <p:ext uri="{BB962C8B-B14F-4D97-AF65-F5344CB8AC3E}">
        <p14:creationId xmlns:p14="http://schemas.microsoft.com/office/powerpoint/2010/main" val="273077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125065" y="6077183"/>
            <a:ext cx="60575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Publicly available (under registration) from http</a:t>
            </a:r>
            <a:r>
              <a:rPr lang="en-US" dirty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://</a:t>
            </a:r>
            <a:r>
              <a:rPr lang="en-US" dirty="0" smtClean="0">
                <a:solidFill>
                  <a:srgbClr val="002548"/>
                </a:solidFill>
                <a:ea typeface="ＭＳ Ｐゴシック" pitchFamily="34" charset="-128"/>
                <a:cs typeface="ＭＳ Ｐゴシック" charset="0"/>
              </a:rPr>
              <a:t>s2s4e.eu/dst 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1938"/>
            <a:ext cx="9144000" cy="3970873"/>
          </a:xfrm>
          <a:prstGeom prst="rect">
            <a:avLst/>
          </a:prstGeom>
        </p:spPr>
      </p:pic>
      <p:sp>
        <p:nvSpPr>
          <p:cNvPr id="7" name="14 Rectángulo"/>
          <p:cNvSpPr/>
          <p:nvPr/>
        </p:nvSpPr>
        <p:spPr>
          <a:xfrm>
            <a:off x="-1587" y="939390"/>
            <a:ext cx="9144000" cy="1089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Climate service for the renewable energy sector based on </a:t>
            </a:r>
            <a:r>
              <a:rPr lang="en-US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C3S </a:t>
            </a: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forecasts </a:t>
            </a:r>
            <a:r>
              <a:rPr lang="en-US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processed </a:t>
            </a: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and displayed operationally for the industry using user engagement practices.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4803" y="175689"/>
            <a:ext cx="8229598" cy="838397"/>
          </a:xfrm>
        </p:spPr>
        <p:txBody>
          <a:bodyPr/>
          <a:lstStyle/>
          <a:p>
            <a:r>
              <a:rPr lang="en-GB" dirty="0" smtClean="0"/>
              <a:t>Prototypical services: energy services</a:t>
            </a:r>
            <a:endParaRPr lang="en-GB" dirty="0"/>
          </a:p>
        </p:txBody>
      </p:sp>
      <p:pic>
        <p:nvPicPr>
          <p:cNvPr id="8" name="Picture 2" descr="https://s2s4e.eu/sites/default/files/logo-s2s4e-transp-resize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6491749"/>
            <a:ext cx="1047750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18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4803" y="175689"/>
            <a:ext cx="8229598" cy="838397"/>
          </a:xfrm>
        </p:spPr>
        <p:txBody>
          <a:bodyPr/>
          <a:lstStyle/>
          <a:p>
            <a:pPr lvl="0"/>
            <a:r>
              <a:rPr lang="en-GB" dirty="0" smtClean="0">
                <a:sym typeface="Quattrocento Sans"/>
              </a:rPr>
              <a:t>Economic assessment: energy services</a:t>
            </a:r>
            <a:endParaRPr lang="en-GB" dirty="0"/>
          </a:p>
        </p:txBody>
      </p:sp>
      <p:pic>
        <p:nvPicPr>
          <p:cNvPr id="11" name="Picture 2" descr="https://s2s4e.eu/sites/default/files/logo-s2s4e-transp-resiz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6491749"/>
            <a:ext cx="1047750" cy="37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89" y="1766689"/>
            <a:ext cx="5867960" cy="432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78103" y="905058"/>
            <a:ext cx="86392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Final and power futures settlement prices in Germany and France for week 3 in </a:t>
            </a:r>
            <a:r>
              <a:rPr lang="en-US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2017 during </a:t>
            </a: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 severe cold spell period.</a:t>
            </a:r>
            <a:endParaRPr lang="en-GB" sz="24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49" y="2289897"/>
            <a:ext cx="3133509" cy="422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25884" y="6473206"/>
            <a:ext cx="24233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/>
              <a:t>Orlov</a:t>
            </a:r>
            <a:r>
              <a:rPr lang="en-GB" sz="1200" dirty="0" smtClean="0"/>
              <a:t> et al. (2020 Nature Energy)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67780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42531" y="147553"/>
            <a:ext cx="7301132" cy="838397"/>
          </a:xfrm>
        </p:spPr>
        <p:txBody>
          <a:bodyPr/>
          <a:lstStyle/>
          <a:p>
            <a:r>
              <a:rPr lang="en-US" dirty="0" smtClean="0"/>
              <a:t>Indicators: wine production services</a:t>
            </a:r>
            <a:endParaRPr lang="en-GB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43" y="6338621"/>
            <a:ext cx="992531" cy="49264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08" y="6307312"/>
            <a:ext cx="472989" cy="529747"/>
          </a:xfrm>
          <a:prstGeom prst="rect">
            <a:avLst/>
          </a:prstGeom>
        </p:spPr>
      </p:pic>
      <p:sp>
        <p:nvSpPr>
          <p:cNvPr id="6" name="Rectangle 2"/>
          <p:cNvSpPr/>
          <p:nvPr/>
        </p:nvSpPr>
        <p:spPr>
          <a:xfrm>
            <a:off x="108714" y="803773"/>
            <a:ext cx="897901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Clr>
                <a:srgbClr val="F9C327"/>
              </a:buClr>
              <a:buSzPts val="2000"/>
              <a:defRPr/>
            </a:pP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In 2011 the Douro valley experienced mild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temperatures during the whole 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grape growth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cycle 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leading to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 relatively late bud-break and a smooth, regular vegetative growth with hardly any disease pressure. 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3"/>
          <a:stretch/>
        </p:blipFill>
        <p:spPr>
          <a:xfrm>
            <a:off x="4218400" y="1787962"/>
            <a:ext cx="4707712" cy="452252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2441" y="3372650"/>
            <a:ext cx="4201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rgbClr val="F9C327"/>
              </a:buClr>
              <a:buSzPts val="2000"/>
              <a:defRPr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Probability of the most likely </a:t>
            </a:r>
            <a:r>
              <a:rPr lang="en-GB" sz="2000" dirty="0" err="1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tercile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of growing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season average temperature.</a:t>
            </a:r>
          </a:p>
          <a:p>
            <a:pPr algn="ctr">
              <a:lnSpc>
                <a:spcPct val="90000"/>
              </a:lnSpc>
              <a:buClr>
                <a:srgbClr val="F9C327"/>
              </a:buClr>
              <a:buSzPts val="2000"/>
              <a:defRPr/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Start date 2011, C3S SEAS5, bias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adjusted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data.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954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98807" y="217893"/>
            <a:ext cx="7188591" cy="838397"/>
          </a:xfrm>
        </p:spPr>
        <p:txBody>
          <a:bodyPr/>
          <a:lstStyle/>
          <a:p>
            <a:r>
              <a:rPr lang="en-US" dirty="0" smtClean="0"/>
              <a:t>Full chain: logistics services</a:t>
            </a:r>
            <a:endParaRPr lang="en-GB" dirty="0"/>
          </a:p>
        </p:txBody>
      </p:sp>
      <p:sp>
        <p:nvSpPr>
          <p:cNvPr id="6" name="Rectangle 2"/>
          <p:cNvSpPr/>
          <p:nvPr/>
        </p:nvSpPr>
        <p:spPr>
          <a:xfrm>
            <a:off x="267289" y="866689"/>
            <a:ext cx="865963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90000"/>
              </a:lnSpc>
              <a:spcAft>
                <a:spcPts val="600"/>
              </a:spcAft>
              <a:buClr>
                <a:srgbClr val="F9C327"/>
              </a:buClr>
              <a:buSzPts val="2000"/>
            </a:pPr>
            <a:r>
              <a:rPr lang="en-US" sz="2000" dirty="0">
                <a:solidFill>
                  <a:srgbClr val="414141"/>
                </a:solidFill>
              </a:rPr>
              <a:t>Logistics and selling of seasonal products are heavily affected by climate variability. The objective of the </a:t>
            </a:r>
            <a:r>
              <a:rPr lang="en-US" sz="2000" dirty="0" smtClean="0">
                <a:solidFill>
                  <a:srgbClr val="414141"/>
                </a:solidFill>
              </a:rPr>
              <a:t>research agreement to shape the service </a:t>
            </a:r>
            <a:r>
              <a:rPr lang="en-US" sz="2000" dirty="0">
                <a:solidFill>
                  <a:srgbClr val="414141"/>
                </a:solidFill>
              </a:rPr>
              <a:t>is twofold: </a:t>
            </a:r>
          </a:p>
          <a:p>
            <a:pPr marL="266700" lvl="1" indent="-215900" fontAlgn="base">
              <a:lnSpc>
                <a:spcPct val="90000"/>
              </a:lnSpc>
              <a:spcAft>
                <a:spcPts val="600"/>
              </a:spcAft>
              <a:buClr>
                <a:srgbClr val="414141"/>
              </a:buClr>
              <a:buSzPct val="150000"/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Work with historical data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(pool of business and ERA5 climate data)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to understand how climate variability affects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 range of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decisions.</a:t>
            </a:r>
          </a:p>
          <a:p>
            <a:pPr marL="266700" lvl="1" indent="-215900" fontAlgn="base">
              <a:lnSpc>
                <a:spcPct val="90000"/>
              </a:lnSpc>
              <a:spcAft>
                <a:spcPts val="600"/>
              </a:spcAft>
              <a:buClr>
                <a:srgbClr val="414141"/>
              </a:buClr>
              <a:buSzPct val="150000"/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Translate this knowledge into </a:t>
            </a:r>
            <a:r>
              <a:rPr lang="en-U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 prototype of action-oriented service based on CFSv2 </a:t>
            </a:r>
            <a:r>
              <a:rPr lang="en-U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for sub-seasonal time-scales and </a:t>
            </a:r>
            <a:r>
              <a:rPr lang="en-GB" altLang="es-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C3S </a:t>
            </a:r>
            <a:r>
              <a:rPr lang="en-GB" altLang="es-ES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SEAS5 for seasonal time-scales</a:t>
            </a:r>
            <a:r>
              <a:rPr lang="en-GB" altLang="es-ES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 marL="266700" lvl="1" indent="-215900" fontAlgn="base">
              <a:lnSpc>
                <a:spcPct val="90000"/>
              </a:lnSpc>
              <a:spcAft>
                <a:spcPts val="600"/>
              </a:spcAft>
              <a:buClr>
                <a:srgbClr val="414141"/>
              </a:buClr>
              <a:buSzPct val="150000"/>
              <a:buFont typeface="Arial" panose="020B0604020202020204" pitchFamily="34" charset="0"/>
              <a:buChar char="•"/>
              <a:tabLst>
                <a:tab pos="633413" algn="l"/>
              </a:tabLst>
            </a:pP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Walk along the path towards climate adaptation across the jungle of climate data and information.</a:t>
            </a:r>
            <a:endParaRPr lang="en-US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sp>
        <p:nvSpPr>
          <p:cNvPr id="3" name="AutoShape 2" descr="data:image/png;base64,iVBORw0KGgoAAAANSUhEUgAAAVYAAACTCAMAAADiI8ECAAAApVBMVEXNADn////MADLcbILMADXVPl/KACfKACT10NnvxMrcZ3/zyNPNADjLAC/hfpLMADP88PTLACvwwcvZUG7jlaDcY37++/zporHKACHbbn/JAB399ff76/D44ufji5z43uXQG0frr7vRKU/nl6jgeI7PAD/YUW70zdbWSGbqq7f11t3ge5DVN1zaWnbfbYjUOVzjh5nnnazWQGPuuMTQKEzRDEjaa3x7L728AAAMZUlEQVR4nO2dbVvquhKGQ6mtG1NLdYEIqIhLXbL0+LrP//9ph4JCoc080zadxsszn4EmN+lkMm9Rnf9LA6KOHw+AzBefn72HHyXk7WnwcnZ91J+gEf3nucZTGDI/yj2yy3/k45CHtRf5tMTjw8/P/jMCHyV/JvaiJAlHt3fH731qRKdoQDVldJJ7ZBBzvxyPDguGXIC16ykg4QZrgD7KEB1HwXh+uTCO6DS28BRCghzW+5D/7eTSTawr0VEwPzOoA3msNwn/2/Gdw1iX4if6uFAZyGP94/O/rROWcm0NazrC4KZgjOJY+7Eu8fUwv+O5hTUFO8sPUhzrUQnVqlR04zzWpSoI/7aO9TIq8/X4zzfAulywz3saVhzrvIRqXQ5YkeahI1iV8tRVq1inXhnVusRx/y2wKj/a4SqN9aTkrBKOcnUAq/LVtEWsx6VU63K0j98Eq4pnmaOBNNZyqjXdDRjK1QmsKjptDet0XPoHGJarG1hVeNYW1vfSk0pevg1WFVy0hLVbUrUuVdbB98HqbVwYsliH83LmVSoj6DN2But2trJYL0qdXIt+wW2s/kcrWK8rzImhXJ3BqsKTNrAO4PTzwlCu7mCNT9vAOitpta4kgparO1j16EIe61WJwEDmJ96/D9avMJEo1tdKWKNjYaxxkJEkicq8Ynouj7WKal1ur3NZrPHg6GQrZzcvb0kYsQ3D4Eoca1LealVphHOaJ9kg1oK3Y3E5C5hrNnmVxno4Mn+OAg4t18axLg8yDzPeAdF7WmGt9F5mhV6BYQYJpVqp4xdUrgJYO53JgHWW0dEKa+JRgt9a7ZM/MM5gvTNOXs8eCORQuYpg7XRuiLdtK1t/i1nweANePs9SJr7xT/L/XFFDHgPLVQhr55hjyQT/YBQ9PF5WJD+VezO56HeHmi2yXKWwdp4ZOxEnTGQT6y/zfx1cd96InXZJ3Q2sC8ZZAg3WNtYD81+9nDQV5EIBLTGsnQFernFPFGvfrFpVMKSdWyFtucphZeTk+G+iWIn5pCc+8v1aKgk3sHZuoW2kZ6JYiSwhr7u0E6iUN6CvBLHiJ+lbnOVoESth8K82TyrUDVaAINYzaGPpWBJrnwhlB2lG0F/qcJiQNrYg1kP4dVmsVJZQkO5I5DqgLVdBrBeOYSUWo/bTDyyocxatXAWxDqEXThbro1l1risE+tR4tXIEK3ZuimKdEgZftA5UHFAezTGlXCWxQgtL/4tpWMNKZQl9Kk7yWcm1I1j/Re5sHMywiJWYuP50pVG+QRVRR0KnVqvPyMu3hpWwSvXtOh2IPBj6c0JjOaVbvf/KYb0gVmL8eYiekF7ikFCuglgnEKukB+uBmMxmGmRKcfLgBNYr+HVJfys1740fhYRD+dsEseKvM1LxrGGlgmLhV6EzWQ1LuQUEsV5Cn0Bgrtu2jXVB7UbR12Z0T844uTL+vCBWmACgAwYPS1ip877//PWpKbkdJGfGn5fD2odu7JhTmmMJK5UlFHU3HyNtQm/gAFbsF2S1QLCDdUjlaGRW4RP1NJ04gBXXP7HKHu1gJZ1TwXYcdEbhyLgXiGHF2eRfZxsJrCSu0Ta3gq7cNCtXKawTkBmlSFVlHSu1fWZdflNytZpHLIV1gLPbQobVaglrn/qT46ftB4cf1GrwjbE3IayXOPlCz1hdUKxgPaSskp2z3hNpFY5MlqsM1ktGxuA6u1UGK3l62nlr6DOMUblKYO3fMRKFdMDrh2YFKxFvWZpNWc8UXRIbnxoe0DzW4avmZA0HvMVqBeuEmsiuMpqSvkGj8dI01qNjzaqP8T94i9UK1iNqSHs9bmgLxuTFsFyScXe2lZvL8/mYW5Ex4hwFbGF9oV6faLf0kt6zTBuC5QIiP8lI5LHrhwJe6z5LWIkEzFzSGvkXGHvjuVHuFrGaS9nCOgmpN2jPaKLPWTp0GGtERdvsYyVJ6Xh3FwIxjQ0c97BGc44zwB5WMmUtF/2lNwdDnMgBrMlBCao2sD5TKt/bD1O+kXuW91T4iNax6jEj3GoVK+0+ycVT6RaEWhfqr7axRgoWkdvGSrsoc07fa9r9XuwkbherF3Q5jRDtYv1N/sJ4XyOB/NHol2NYdTQemGOXzWEl41P6dv/jfTrHqbjxaDtYb5X2QnXMqMW0j5W2mLx8TgXd47m48Wg7WJPgdvBeZv+3iJVMAywymP7STyy0XFvBGt0w8iyawkpPOMyX3YI9q9BybWe1evPz10VLq5VWrVFeMZFRWkP7ppa2LN9LAn33UNYMsICVrGdXfkFe1ZA+Z+mwwHJt0xKIg6jH9Qdaw0qr1sJ9nSwh2EkrcAFrKt7ooKSarYuVzFMpTqz5TUc3ooLeeG2fslQcdksp2ZpYJ7QVWljERmUYq+IV3jrW5QqZlbFfa2IlEzCVGhUNhQx/LyXIrwsHsKo4YXdXqY2VTqrSqujNod3ehXkjLmBVugTXmlhpN5+h1AZUPkV5hewEVuXDNmiWsE7o1GVDTQjtnFF+3nJ1A6vy2MGselhBlbihMhA0eNR+zv62HXnd6+UVE+1Qdh9iThi3iRVci2OITIF9ruCJdrHqx95gR94+Il6HweLNwjrWP7QSGBeHKqdgceSt3caThabvz2AjXUvAuoeqJtYhPRRjKTPIJM/X6kqktp3cwmcsp+QJYAXX4nhdw/dAm1cd7O+4IomY/TmjZRun1q0uVjpFxVzFiMpJcmOXyW+d4hT3Ir+8dawVnCYrQT28cvMWysZ+xx0xtWo8G7sPDCXPZD0Pwcy3BXKyWDuPWA3wLvytgxVci6PVL5OgVgj795FIYWVc9EPUOlrCim4c01ESFQvSYfvKVQorcLGn0nwB0axSg3GO7E9crNwN4+B0aqmF9aL0HU5s2VeuYljpYEcqvKs+a2Atf+MYX/Z8RWJYLwL4BnJaY9fBChxRtWQvrCCGdYgVm8HRYQ0r7nRaXaLd25XlKrSBl2MpAdFTxgLWi9KXOZaQvUi4HFb8CrIupq2OFWSn1JPdIjlBrHjParhNA/5mHdlVrnJY8T7MaYNVHeuw0o1jbNkdvBzWe1hOzDoPVMZKZwnVll2rWw7rBZxWvO+wsIoV94qpJ+Os5SqHdQg34maxNn5hVFa5CvbBwqdXRvvWyljJXkI2ZCe0IIgVziuft28R6wKf8uqJzipXQaywY1OjWMmGF1Yk23jUKaxNNsNrWrXuFsoJYoWn10axsqLqtSTTQ+/HYMVWc23J6rCfghVkCdkQnWk8Koi1h11YjIShilix/6y+ZPpmCGI9h08KGOGBalgn/Et8q0vGcv0hWE+aV607zQl/CFaQJWRJtm1e3MLKKNiuhhU3j9VY0E9kLNefgXWK/RFRRN5lvMqBRj+y9Wz+DKzQhe4/TvpIJjBstO2j5xZWRqlmJawoS0hF5/jJjGDYpqzLLayMiHYlrLdItbK6nIJSbZVJI3MLa0OrdQo96KwUBfKG0pVs2je5hbWhq8mhai1qI1AgIOs44xYQxEo2S1tJU1jhHFmeXs5NtV+NR93CykhrqYB1+IFWmamx5Z4wUh1exbGCsnzFSxyugBXHfJPCZlY5wd7Fry7wglhx2IOT1lIBK15k9F24G8HBY5WIY8UXO9F37lXGSje8WH2F2dEAXlL5VQAhiBUvGmO5WS2sOEtIz5iVoedYj71KY8VJWM1c8Ygv6+Pc2LkSrMc+lasgVvqqNO70ymMFZesql/NrFsbt6uuW+U7d+N7M9blYtSbcZqdTRnXZQhjrFS7KKO4xWxMrTmdhHV1XgjP110aiIFb6Yr+V5JqnWsCK+gKZ27EXCH0LQSrr9k2StxLjMB1j2ZTGircZn3MH4lqwnl73m5DEiiMfDLO8NNY77NRn2HWfAhoSrOawEMbK2DvwMassVkZVKKsUZC19rKhXvyaJlWH1YQurLFbUCkDxvOefMsRv3GoOklgZxZG3MKRdFivOEtIJuwkX541ToTBWTn0m7CxSFit5Lc5Kslc6QmGkyaYt8yWx0vclrsR/s4wV9VpSbGfrWhh7VqpcJbGiBj2pQFugJFZGlhDT2boWRoVn+jeJYmUoVx0BNVASKyNLiOls/RS8+tM7jESxTjit8cInMgmjJFa8c/Pq7TeCzeB0AKqXxCBFZrzBOkbpNAFwBf0NYEbO8nlkjWYvgOPNYJ3CIXse647pjbygKcRecNlRr70ukM0NIYsB+mgPBKOm8Bfgj9zg8Wa6beMhd3sFra0JuYfP7/aOO/8DjhIO3dLKJQI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2" name="Picture 4" descr="https://lh6.googleusercontent.com/EeY-Px7baLWR2aYbekLUzbamFSCIsko_pWcwSFQrwhf-bPc5I0iv2oDtOpMMPHfXwWWXJlzg7NHxgdtwGo_J1eKq52ue3nRzzVU0LFDzd6uL8XPc9UVQWO30n_IYV96je1ms0AtUYn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3814" y="4875037"/>
            <a:ext cx="3624010" cy="13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lh6.googleusercontent.com/S6BK4cNOx90oIP4nHeLfv51icqEaPwX6vz0KnjaDAkez0leRsQP_2wf_Jd1CRf3OKcdZfmD2nBySNoZGleifSOLdgWPu2YrKzdU0p_idd-vH1wJBD2c4v3-Xw4mvahuTnZOIQdh63bw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2670" y="3727400"/>
            <a:ext cx="3725154" cy="114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Novedades Wed'ze (Decatlhon) 2019-20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824" y="3590872"/>
            <a:ext cx="3518328" cy="264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7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n-GB" dirty="0" smtClean="0"/>
              <a:t>C3S data download for project partners</a:t>
            </a:r>
            <a:endParaRPr lang="en-GB" sz="3500" b="1" i="0" u="none" strike="noStrike" cap="none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84974" y="801332"/>
            <a:ext cx="9044957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 algn="just" defTabSz="457200">
              <a:spcBef>
                <a:spcPts val="480"/>
              </a:spcBef>
              <a:spcAft>
                <a:spcPts val="600"/>
              </a:spcAft>
              <a:buClr>
                <a:srgbClr val="F9C327"/>
              </a:buClr>
              <a:buSzPts val="2000"/>
              <a:buNone/>
            </a:pPr>
            <a:r>
              <a:rPr lang="en-GB" sz="2000" dirty="0">
                <a:solidFill>
                  <a:srgbClr val="414141"/>
                </a:solidFill>
              </a:rPr>
              <a:t>Extensive use of seasonal forecasts from the Climate Data Store (CDS) requires an easy and automatic way of downloading the whole datasets, in a format compliant with the verification tool (</a:t>
            </a:r>
            <a:r>
              <a:rPr lang="en-GB" sz="2000" dirty="0" err="1">
                <a:solidFill>
                  <a:srgbClr val="414141"/>
                </a:solidFill>
              </a:rPr>
              <a:t>CSTool</a:t>
            </a:r>
            <a:r>
              <a:rPr lang="en-GB" sz="2000" dirty="0">
                <a:solidFill>
                  <a:srgbClr val="414141"/>
                </a:solidFill>
              </a:rPr>
              <a:t>) developed within the </a:t>
            </a:r>
            <a:r>
              <a:rPr lang="en-GB" sz="2000" dirty="0" smtClean="0">
                <a:solidFill>
                  <a:srgbClr val="414141"/>
                </a:solidFill>
              </a:rPr>
              <a:t>project. A </a:t>
            </a:r>
            <a:r>
              <a:rPr lang="en-GB" sz="2000" dirty="0">
                <a:solidFill>
                  <a:srgbClr val="414141"/>
                </a:solidFill>
              </a:rPr>
              <a:t>python package generating the data in standardized </a:t>
            </a:r>
            <a:r>
              <a:rPr lang="en-GB" sz="2000" dirty="0" err="1" smtClean="0">
                <a:solidFill>
                  <a:srgbClr val="414141"/>
                </a:solidFill>
              </a:rPr>
              <a:t>netCDF</a:t>
            </a:r>
            <a:r>
              <a:rPr lang="en-GB" sz="2000" dirty="0" smtClean="0">
                <a:solidFill>
                  <a:srgbClr val="414141"/>
                </a:solidFill>
              </a:rPr>
              <a:t> format has been created. The script works </a:t>
            </a:r>
            <a:r>
              <a:rPr lang="en-GB" sz="2000" dirty="0">
                <a:solidFill>
                  <a:srgbClr val="414141"/>
                </a:solidFill>
              </a:rPr>
              <a:t>from a configuration file instead of the manual downloads from the CDS</a:t>
            </a:r>
            <a:r>
              <a:rPr lang="en-GB" sz="2000" dirty="0" smtClean="0">
                <a:solidFill>
                  <a:srgbClr val="414141"/>
                </a:solidFill>
              </a:rPr>
              <a:t>.</a:t>
            </a:r>
            <a:endParaRPr lang="en-GB" sz="2000" dirty="0">
              <a:solidFill>
                <a:srgbClr val="414141"/>
              </a:solidFill>
            </a:endParaRPr>
          </a:p>
        </p:txBody>
      </p:sp>
      <p:pic>
        <p:nvPicPr>
          <p:cNvPr id="43" name="Google Shape;43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200" y="2307102"/>
            <a:ext cx="9087731" cy="3770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4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17315" y="6217918"/>
            <a:ext cx="932991" cy="6225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72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35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449268" y="3669942"/>
            <a:ext cx="2452687" cy="2453495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2239970" y="2488167"/>
            <a:ext cx="2452687" cy="2451944"/>
          </a:xfrm>
          <a:prstGeom prst="ellipse">
            <a:avLst/>
          </a:prstGeom>
          <a:blipFill dpi="0"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481519" y="2472658"/>
            <a:ext cx="2452687" cy="2451944"/>
          </a:xfrm>
          <a:prstGeom prst="ellipse">
            <a:avLst/>
          </a:prstGeom>
          <a:blipFill dpi="0"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6226175" y="3655984"/>
            <a:ext cx="2452688" cy="2453495"/>
          </a:xfrm>
          <a:prstGeom prst="ellipse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BSC’s Earth Sciences Department</a:t>
            </a:r>
          </a:p>
        </p:txBody>
      </p:sp>
      <p:sp>
        <p:nvSpPr>
          <p:cNvPr id="21" name="TextBox 30"/>
          <p:cNvSpPr txBox="1">
            <a:spLocks noChangeArrowheads="1"/>
          </p:cNvSpPr>
          <p:nvPr/>
        </p:nvSpPr>
        <p:spPr bwMode="auto">
          <a:xfrm>
            <a:off x="393705" y="4530679"/>
            <a:ext cx="2562225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Computational Earth Sciences</a:t>
            </a:r>
          </a:p>
        </p:txBody>
      </p:sp>
      <p:sp>
        <p:nvSpPr>
          <p:cNvPr id="23" name="TextBox 30"/>
          <p:cNvSpPr txBox="1">
            <a:spLocks noChangeArrowheads="1"/>
          </p:cNvSpPr>
          <p:nvPr/>
        </p:nvSpPr>
        <p:spPr bwMode="auto">
          <a:xfrm>
            <a:off x="2366967" y="3235695"/>
            <a:ext cx="2058987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Climate Prediction</a:t>
            </a:r>
          </a:p>
        </p:txBody>
      </p:sp>
      <p:sp>
        <p:nvSpPr>
          <p:cNvPr id="25" name="TextBox 30"/>
          <p:cNvSpPr txBox="1">
            <a:spLocks noChangeArrowheads="1"/>
          </p:cNvSpPr>
          <p:nvPr/>
        </p:nvSpPr>
        <p:spPr bwMode="auto">
          <a:xfrm>
            <a:off x="4572000" y="3235695"/>
            <a:ext cx="2239963" cy="830997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Atmospheric Composition</a:t>
            </a:r>
          </a:p>
        </p:txBody>
      </p:sp>
      <p:sp>
        <p:nvSpPr>
          <p:cNvPr id="27" name="TextBox 30"/>
          <p:cNvSpPr txBox="1">
            <a:spLocks noChangeArrowheads="1"/>
          </p:cNvSpPr>
          <p:nvPr/>
        </p:nvSpPr>
        <p:spPr bwMode="auto">
          <a:xfrm>
            <a:off x="6477000" y="4530679"/>
            <a:ext cx="1951038" cy="831273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sz="2400" b="1" dirty="0" smtClean="0">
                <a:solidFill>
                  <a:prstClr val="white"/>
                </a:solidFill>
                <a:latin typeface="Calibri" panose="020F0502020204030204" pitchFamily="34" charset="0"/>
              </a:rPr>
              <a:t>Earth  System Services</a:t>
            </a:r>
          </a:p>
        </p:txBody>
      </p:sp>
      <p:sp>
        <p:nvSpPr>
          <p:cNvPr id="23563" name="Marcador de contenido 2"/>
          <p:cNvSpPr txBox="1">
            <a:spLocks/>
          </p:cNvSpPr>
          <p:nvPr/>
        </p:nvSpPr>
        <p:spPr bwMode="auto">
          <a:xfrm>
            <a:off x="112281" y="888648"/>
            <a:ext cx="8940279" cy="17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Environmental modelling and forecasting 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using process-based and artificial intelligence models, with a particular focus on </a:t>
            </a:r>
            <a:r>
              <a:rPr lang="en-US" altLang="es-ES" sz="2400" dirty="0" smtClean="0">
                <a:solidFill>
                  <a:srgbClr val="FF0000"/>
                </a:solidFill>
                <a:latin typeface="Calibri" pitchFamily="34" charset="0"/>
              </a:rPr>
              <a:t>weather, climate and air quality</a:t>
            </a:r>
            <a:r>
              <a:rPr lang="en-US" altLang="es-ES" sz="2400" dirty="0" smtClean="0">
                <a:solidFill>
                  <a:srgbClr val="414141"/>
                </a:solidFill>
                <a:latin typeface="Calibri" pitchFamily="34" charset="0"/>
              </a:rPr>
              <a:t>.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</a:rPr>
              <a:t>This includes </a:t>
            </a:r>
            <a:r>
              <a:rPr lang="en-GB" sz="2400" dirty="0" smtClean="0">
                <a:solidFill>
                  <a:srgbClr val="FF0000"/>
                </a:solidFill>
                <a:latin typeface="Calibri" pitchFamily="34" charset="0"/>
              </a:rPr>
              <a:t>transferring solutions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</a:rPr>
              <a:t>to support the main societal 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environmental challenges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</a:rPr>
              <a:t>through 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</a:rPr>
              <a:t>data </a:t>
            </a:r>
            <a:r>
              <a:rPr lang="en-GB" sz="2400" dirty="0">
                <a:solidFill>
                  <a:srgbClr val="414141"/>
                </a:solidFill>
                <a:latin typeface="Calibri" pitchFamily="34" charset="0"/>
              </a:rPr>
              <a:t>applications </a:t>
            </a:r>
            <a:endParaRPr lang="en-US" altLang="es-ES" sz="2400" dirty="0">
              <a:solidFill>
                <a:srgbClr val="414141"/>
              </a:solidFill>
              <a:latin typeface="Calibri" pitchFamily="34" charset="0"/>
            </a:endParaRPr>
          </a:p>
        </p:txBody>
      </p:sp>
      <p:cxnSp>
        <p:nvCxnSpPr>
          <p:cNvPr id="50" name="Conector recto 11"/>
          <p:cNvCxnSpPr/>
          <p:nvPr/>
        </p:nvCxnSpPr>
        <p:spPr>
          <a:xfrm>
            <a:off x="2730500" y="6295289"/>
            <a:ext cx="361950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9"/>
          <p:cNvCxnSpPr/>
          <p:nvPr/>
        </p:nvCxnSpPr>
        <p:spPr>
          <a:xfrm>
            <a:off x="2725738" y="5943870"/>
            <a:ext cx="363537" cy="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8"/>
          <p:cNvCxnSpPr/>
          <p:nvPr/>
        </p:nvCxnSpPr>
        <p:spPr>
          <a:xfrm flipH="1">
            <a:off x="2725738" y="5677428"/>
            <a:ext cx="4762" cy="625401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ángulo 23"/>
          <p:cNvSpPr/>
          <p:nvPr/>
        </p:nvSpPr>
        <p:spPr>
          <a:xfrm>
            <a:off x="2632526" y="5691076"/>
            <a:ext cx="6557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~120 people</a:t>
            </a:r>
          </a:p>
          <a:p>
            <a:pPr marL="623888" indent="-216000"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Funding from EC, Copernicus, private sector, ESA, Spanish and regional governments</a:t>
            </a:r>
          </a:p>
        </p:txBody>
      </p:sp>
    </p:spTree>
    <p:extLst>
      <p:ext uri="{BB962C8B-B14F-4D97-AF65-F5344CB8AC3E}">
        <p14:creationId xmlns:p14="http://schemas.microsoft.com/office/powerpoint/2010/main" val="181389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803" y="175689"/>
            <a:ext cx="8229598" cy="838397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GB" sz="3600" dirty="0"/>
              <a:t>From research to services</a:t>
            </a:r>
          </a:p>
        </p:txBody>
      </p:sp>
      <p:grpSp>
        <p:nvGrpSpPr>
          <p:cNvPr id="36" name="Group 4"/>
          <p:cNvGrpSpPr/>
          <p:nvPr/>
        </p:nvGrpSpPr>
        <p:grpSpPr>
          <a:xfrm rot="16200000">
            <a:off x="3701227" y="-148110"/>
            <a:ext cx="1807312" cy="5423501"/>
            <a:chOff x="-1976515" y="3224740"/>
            <a:chExt cx="1946313" cy="2153740"/>
          </a:xfrm>
        </p:grpSpPr>
        <p:cxnSp>
          <p:nvCxnSpPr>
            <p:cNvPr id="38" name="Conector recto 9"/>
            <p:cNvCxnSpPr/>
            <p:nvPr/>
          </p:nvCxnSpPr>
          <p:spPr>
            <a:xfrm rot="5400000" flipH="1" flipV="1">
              <a:off x="-1011989" y="3329339"/>
              <a:ext cx="3522" cy="1926808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recto 8"/>
            <p:cNvCxnSpPr/>
            <p:nvPr/>
          </p:nvCxnSpPr>
          <p:spPr>
            <a:xfrm rot="5400000">
              <a:off x="-1121326" y="4301490"/>
              <a:ext cx="2153500" cy="0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recto 13"/>
            <p:cNvCxnSpPr/>
            <p:nvPr/>
          </p:nvCxnSpPr>
          <p:spPr>
            <a:xfrm rot="5400000" flipV="1">
              <a:off x="-993937" y="2263136"/>
              <a:ext cx="0" cy="1927471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cto 14"/>
            <p:cNvCxnSpPr/>
            <p:nvPr/>
          </p:nvCxnSpPr>
          <p:spPr>
            <a:xfrm rot="5400000" flipV="1">
              <a:off x="-1018320" y="4420285"/>
              <a:ext cx="0" cy="1916389"/>
            </a:xfrm>
            <a:prstGeom prst="line">
              <a:avLst/>
            </a:prstGeom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4430553" y="3286288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45981" y="3276101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50" name="17 Rectángulo"/>
          <p:cNvSpPr/>
          <p:nvPr/>
        </p:nvSpPr>
        <p:spPr>
          <a:xfrm>
            <a:off x="957299" y="1904358"/>
            <a:ext cx="1871663" cy="516355"/>
          </a:xfrm>
          <a:prstGeom prst="snip1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b="1" dirty="0" smtClean="0">
                <a:solidFill>
                  <a:schemeClr val="accent1"/>
                </a:solidFill>
              </a:rPr>
              <a:t>Climate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51" name="17 Rectángulo"/>
          <p:cNvSpPr/>
          <p:nvPr/>
        </p:nvSpPr>
        <p:spPr>
          <a:xfrm>
            <a:off x="3642288" y="1904358"/>
            <a:ext cx="1871663" cy="516355"/>
          </a:xfrm>
          <a:prstGeom prst="snip1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b="1" dirty="0" smtClean="0">
                <a:solidFill>
                  <a:schemeClr val="accent1"/>
                </a:solidFill>
              </a:rPr>
              <a:t>Mineral Dust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52" name="17 Rectángulo"/>
          <p:cNvSpPr/>
          <p:nvPr/>
        </p:nvSpPr>
        <p:spPr>
          <a:xfrm>
            <a:off x="6268219" y="1904358"/>
            <a:ext cx="1871663" cy="516355"/>
          </a:xfrm>
          <a:prstGeom prst="snip1Rect">
            <a:avLst/>
          </a:prstGeom>
          <a:solidFill>
            <a:schemeClr val="bg2"/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en-GB" b="1" dirty="0" smtClean="0">
                <a:solidFill>
                  <a:schemeClr val="accent1"/>
                </a:solidFill>
              </a:rPr>
              <a:t>Air Quality</a:t>
            </a:r>
            <a:endParaRPr lang="en-GB" b="1" dirty="0">
              <a:solidFill>
                <a:schemeClr val="accent1"/>
              </a:solidFill>
            </a:endParaRPr>
          </a:p>
        </p:txBody>
      </p:sp>
      <p:sp>
        <p:nvSpPr>
          <p:cNvPr id="53" name="18 Rectángulo"/>
          <p:cNvSpPr/>
          <p:nvPr/>
        </p:nvSpPr>
        <p:spPr>
          <a:xfrm>
            <a:off x="957297" y="2664586"/>
            <a:ext cx="7188558" cy="365567"/>
          </a:xfrm>
          <a:prstGeom prst="snip1Rect">
            <a:avLst/>
          </a:prstGeom>
          <a:solidFill>
            <a:srgbClr val="6082AD"/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Service user sectors</a:t>
            </a:r>
            <a:endParaRPr lang="en-GB" sz="2000" b="1" dirty="0"/>
          </a:p>
        </p:txBody>
      </p:sp>
      <p:sp>
        <p:nvSpPr>
          <p:cNvPr id="54" name="18 Rectángulo"/>
          <p:cNvSpPr/>
          <p:nvPr/>
        </p:nvSpPr>
        <p:spPr>
          <a:xfrm>
            <a:off x="3387819" y="1181815"/>
            <a:ext cx="2383566" cy="365567"/>
          </a:xfrm>
          <a:prstGeom prst="snip1Rect">
            <a:avLst/>
          </a:prstGeom>
          <a:solidFill>
            <a:srgbClr val="6082AD"/>
          </a:solidFill>
          <a:ln>
            <a:solidFill>
              <a:schemeClr val="accent1">
                <a:shade val="50000"/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/>
              <a:t>Research field</a:t>
            </a:r>
            <a:endParaRPr lang="en-GB" sz="2000" b="1" dirty="0"/>
          </a:p>
        </p:txBody>
      </p:sp>
      <p:grpSp>
        <p:nvGrpSpPr>
          <p:cNvPr id="55" name="50 Grupo"/>
          <p:cNvGrpSpPr/>
          <p:nvPr/>
        </p:nvGrpSpPr>
        <p:grpSpPr>
          <a:xfrm>
            <a:off x="6593044" y="3570320"/>
            <a:ext cx="2094302" cy="1966828"/>
            <a:chOff x="1042793" y="3696932"/>
            <a:chExt cx="2094302" cy="1966828"/>
          </a:xfrm>
        </p:grpSpPr>
        <p:sp>
          <p:nvSpPr>
            <p:cNvPr id="66" name="CuadroTexto 36"/>
            <p:cNvSpPr txBox="1"/>
            <p:nvPr/>
          </p:nvSpPr>
          <p:spPr>
            <a:xfrm>
              <a:off x="1807066" y="3720046"/>
              <a:ext cx="1330029" cy="64171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sz="1400" dirty="0" smtClean="0">
                  <a:solidFill>
                    <a:srgbClr val="004890"/>
                  </a:solidFill>
                </a:rPr>
                <a:t>Air quality and mobility planning</a:t>
              </a:r>
              <a:endParaRPr lang="en-GB" sz="1400" dirty="0">
                <a:solidFill>
                  <a:srgbClr val="004890"/>
                </a:solidFill>
              </a:endParaRPr>
            </a:p>
          </p:txBody>
        </p:sp>
        <p:sp>
          <p:nvSpPr>
            <p:cNvPr id="67" name="CuadroTexto 39"/>
            <p:cNvSpPr txBox="1"/>
            <p:nvPr/>
          </p:nvSpPr>
          <p:spPr>
            <a:xfrm>
              <a:off x="1782848" y="4543418"/>
              <a:ext cx="670376" cy="2770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altLang="es-ES" sz="1400" dirty="0" smtClean="0">
                  <a:solidFill>
                    <a:srgbClr val="004890"/>
                  </a:solidFill>
                </a:rPr>
                <a:t>Health</a:t>
              </a:r>
              <a:endParaRPr lang="en-GB" sz="1400" dirty="0">
                <a:solidFill>
                  <a:srgbClr val="004890"/>
                </a:solidFill>
              </a:endParaRPr>
            </a:p>
          </p:txBody>
        </p:sp>
        <p:sp>
          <p:nvSpPr>
            <p:cNvPr id="68" name="CuadroTexto 39"/>
            <p:cNvSpPr txBox="1"/>
            <p:nvPr/>
          </p:nvSpPr>
          <p:spPr>
            <a:xfrm>
              <a:off x="1780501" y="5120901"/>
              <a:ext cx="1048460" cy="458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altLang="es-ES" sz="1400" dirty="0" smtClean="0">
                  <a:solidFill>
                    <a:srgbClr val="004890"/>
                  </a:solidFill>
                </a:rPr>
                <a:t>Heavy industry</a:t>
              </a:r>
              <a:endParaRPr lang="en-GB" sz="1400" dirty="0">
                <a:solidFill>
                  <a:srgbClr val="004890"/>
                </a:solidFill>
              </a:endParaRPr>
            </a:p>
          </p:txBody>
        </p:sp>
        <p:pic>
          <p:nvPicPr>
            <p:cNvPr id="71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0019" y="4333420"/>
              <a:ext cx="699251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7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2793" y="5015760"/>
              <a:ext cx="836271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1052" y="3696932"/>
              <a:ext cx="832080" cy="60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4" name="54 Grupo"/>
          <p:cNvGrpSpPr/>
          <p:nvPr/>
        </p:nvGrpSpPr>
        <p:grpSpPr>
          <a:xfrm>
            <a:off x="957297" y="3526501"/>
            <a:ext cx="2146900" cy="3233023"/>
            <a:chOff x="957297" y="3624977"/>
            <a:chExt cx="2146900" cy="3233023"/>
          </a:xfrm>
        </p:grpSpPr>
        <p:sp>
          <p:nvSpPr>
            <p:cNvPr id="75" name="53 Rectángulo"/>
            <p:cNvSpPr/>
            <p:nvPr/>
          </p:nvSpPr>
          <p:spPr>
            <a:xfrm>
              <a:off x="957297" y="3668796"/>
              <a:ext cx="2146900" cy="31892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76" name="52 Grupo"/>
            <p:cNvGrpSpPr/>
            <p:nvPr/>
          </p:nvGrpSpPr>
          <p:grpSpPr>
            <a:xfrm>
              <a:off x="1079075" y="3624977"/>
              <a:ext cx="2025122" cy="3160664"/>
              <a:chOff x="6429560" y="3676604"/>
              <a:chExt cx="2025122" cy="3160664"/>
            </a:xfrm>
            <a:solidFill>
              <a:schemeClr val="bg1"/>
            </a:solidFill>
          </p:grpSpPr>
          <p:sp>
            <p:nvSpPr>
              <p:cNvPr id="77" name="CuadroTexto 41"/>
              <p:cNvSpPr txBox="1"/>
              <p:nvPr/>
            </p:nvSpPr>
            <p:spPr>
              <a:xfrm>
                <a:off x="7251508" y="3811609"/>
                <a:ext cx="991362" cy="458587"/>
              </a:xfrm>
              <a:prstGeom prst="rect">
                <a:avLst/>
              </a:prstGeom>
              <a:grp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GB" altLang="es-ES" sz="1400" dirty="0" smtClean="0">
                    <a:solidFill>
                      <a:srgbClr val="004890"/>
                    </a:solidFill>
                  </a:rPr>
                  <a:t>Renewable</a:t>
                </a:r>
              </a:p>
              <a:p>
                <a:pPr>
                  <a:lnSpc>
                    <a:spcPct val="85000"/>
                  </a:lnSpc>
                </a:pPr>
                <a:r>
                  <a:rPr lang="en-GB" altLang="es-ES" sz="1400" dirty="0" smtClean="0">
                    <a:solidFill>
                      <a:srgbClr val="004890"/>
                    </a:solidFill>
                  </a:rPr>
                  <a:t>energy</a:t>
                </a:r>
                <a:endParaRPr lang="en-GB" sz="1400" dirty="0">
                  <a:solidFill>
                    <a:srgbClr val="004890"/>
                  </a:solidFill>
                </a:endParaRPr>
              </a:p>
            </p:txBody>
          </p:sp>
          <p:sp>
            <p:nvSpPr>
              <p:cNvPr id="78" name="CuadroTexto 42"/>
              <p:cNvSpPr txBox="1"/>
              <p:nvPr/>
            </p:nvSpPr>
            <p:spPr>
              <a:xfrm>
                <a:off x="7251508" y="4502016"/>
                <a:ext cx="995016" cy="275460"/>
              </a:xfrm>
              <a:prstGeom prst="rect">
                <a:avLst/>
              </a:prstGeom>
              <a:grp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GB" sz="1400" dirty="0" smtClean="0">
                    <a:solidFill>
                      <a:srgbClr val="004890"/>
                    </a:solidFill>
                  </a:rPr>
                  <a:t>Agriculture</a:t>
                </a:r>
                <a:endParaRPr lang="en-GB" sz="1400" dirty="0">
                  <a:solidFill>
                    <a:srgbClr val="004890"/>
                  </a:solidFill>
                </a:endParaRPr>
              </a:p>
            </p:txBody>
          </p:sp>
          <p:sp>
            <p:nvSpPr>
              <p:cNvPr id="79" name="CuadroTexto 43"/>
              <p:cNvSpPr txBox="1"/>
              <p:nvPr/>
            </p:nvSpPr>
            <p:spPr>
              <a:xfrm>
                <a:off x="7251508" y="5113988"/>
                <a:ext cx="894347" cy="275460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GB" altLang="es-ES" sz="1400" dirty="0" smtClean="0">
                    <a:solidFill>
                      <a:srgbClr val="004890"/>
                    </a:solidFill>
                  </a:rPr>
                  <a:t>Insurance</a:t>
                </a:r>
                <a:endParaRPr lang="en-GB" sz="1400" dirty="0">
                  <a:solidFill>
                    <a:srgbClr val="004890"/>
                  </a:solidFill>
                </a:endParaRPr>
              </a:p>
            </p:txBody>
          </p:sp>
          <p:sp>
            <p:nvSpPr>
              <p:cNvPr id="80" name="CuadroTexto 43"/>
              <p:cNvSpPr txBox="1"/>
              <p:nvPr/>
            </p:nvSpPr>
            <p:spPr>
              <a:xfrm>
                <a:off x="7249159" y="5667839"/>
                <a:ext cx="1205523" cy="45858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GB" altLang="es-ES" sz="1400" dirty="0" smtClean="0">
                    <a:solidFill>
                      <a:srgbClr val="004890"/>
                    </a:solidFill>
                  </a:rPr>
                  <a:t>Water management</a:t>
                </a:r>
                <a:endParaRPr lang="en-GB" sz="1400" dirty="0">
                  <a:solidFill>
                    <a:srgbClr val="004890"/>
                  </a:solidFill>
                </a:endParaRPr>
              </a:p>
            </p:txBody>
          </p:sp>
          <p:sp>
            <p:nvSpPr>
              <p:cNvPr id="81" name="CuadroTexto 43"/>
              <p:cNvSpPr txBox="1"/>
              <p:nvPr/>
            </p:nvSpPr>
            <p:spPr>
              <a:xfrm>
                <a:off x="7263228" y="6371239"/>
                <a:ext cx="994631" cy="27706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GB" altLang="es-ES" sz="1400" dirty="0" smtClean="0">
                    <a:solidFill>
                      <a:srgbClr val="004890"/>
                    </a:solidFill>
                  </a:rPr>
                  <a:t>Forest fires</a:t>
                </a:r>
                <a:endParaRPr lang="en-GB" sz="1400" dirty="0">
                  <a:solidFill>
                    <a:srgbClr val="004890"/>
                  </a:solidFill>
                </a:endParaRPr>
              </a:p>
            </p:txBody>
          </p:sp>
          <p:pic>
            <p:nvPicPr>
              <p:cNvPr id="82" name="Picture 3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02092" y="4321988"/>
                <a:ext cx="717311" cy="720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3" name="Picture 8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5406" y="4945420"/>
                <a:ext cx="749029" cy="612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4" name="Picture 9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80517" y="3676604"/>
                <a:ext cx="687733" cy="612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5" name="Picture 11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9560" y="5589214"/>
                <a:ext cx="822709" cy="756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6" name="Picture 5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5406" y="6190792"/>
                <a:ext cx="764229" cy="64647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87" name="51 Grupo"/>
          <p:cNvGrpSpPr/>
          <p:nvPr/>
        </p:nvGrpSpPr>
        <p:grpSpPr>
          <a:xfrm>
            <a:off x="3809238" y="3542184"/>
            <a:ext cx="1563347" cy="1922964"/>
            <a:chOff x="3809236" y="3696932"/>
            <a:chExt cx="1563347" cy="1922964"/>
          </a:xfrm>
        </p:grpSpPr>
        <p:sp>
          <p:nvSpPr>
            <p:cNvPr id="88" name="CuadroTexto 38"/>
            <p:cNvSpPr txBox="1"/>
            <p:nvPr/>
          </p:nvSpPr>
          <p:spPr>
            <a:xfrm>
              <a:off x="4586982" y="3811609"/>
              <a:ext cx="685572" cy="45858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sz="1400" dirty="0" smtClean="0">
                  <a:solidFill>
                    <a:srgbClr val="004890"/>
                  </a:solidFill>
                </a:rPr>
                <a:t>Solar</a:t>
              </a:r>
            </a:p>
            <a:p>
              <a:pPr>
                <a:lnSpc>
                  <a:spcPct val="85000"/>
                </a:lnSpc>
              </a:pPr>
              <a:r>
                <a:rPr lang="en-GB" sz="1400" dirty="0" smtClean="0">
                  <a:solidFill>
                    <a:srgbClr val="004890"/>
                  </a:solidFill>
                </a:rPr>
                <a:t>energy</a:t>
              </a:r>
              <a:endParaRPr lang="en-GB" sz="1400" dirty="0">
                <a:solidFill>
                  <a:srgbClr val="004890"/>
                </a:solidFill>
              </a:endParaRPr>
            </a:p>
          </p:txBody>
        </p:sp>
        <p:sp>
          <p:nvSpPr>
            <p:cNvPr id="89" name="CuadroTexto 40"/>
            <p:cNvSpPr txBox="1"/>
            <p:nvPr/>
          </p:nvSpPr>
          <p:spPr>
            <a:xfrm>
              <a:off x="4586983" y="4543418"/>
              <a:ext cx="785600" cy="27706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altLang="es-ES" sz="1400" dirty="0" smtClean="0">
                  <a:solidFill>
                    <a:srgbClr val="004890"/>
                  </a:solidFill>
                </a:rPr>
                <a:t>Aviation</a:t>
              </a:r>
              <a:endParaRPr lang="en-GB" sz="1400" dirty="0">
                <a:solidFill>
                  <a:srgbClr val="004890"/>
                </a:solidFill>
              </a:endParaRPr>
            </a:p>
          </p:txBody>
        </p:sp>
        <p:sp>
          <p:nvSpPr>
            <p:cNvPr id="90" name="CuadroTexto 40"/>
            <p:cNvSpPr txBox="1"/>
            <p:nvPr/>
          </p:nvSpPr>
          <p:spPr>
            <a:xfrm>
              <a:off x="4598703" y="5197594"/>
              <a:ext cx="670376" cy="2770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GB" altLang="es-ES" sz="1400" dirty="0" smtClean="0">
                  <a:solidFill>
                    <a:srgbClr val="004890"/>
                  </a:solidFill>
                </a:rPr>
                <a:t>Health</a:t>
              </a:r>
              <a:endParaRPr lang="en-GB" sz="1400" dirty="0">
                <a:solidFill>
                  <a:srgbClr val="004890"/>
                </a:solidFill>
              </a:endParaRPr>
            </a:p>
          </p:txBody>
        </p:sp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236" y="4350124"/>
              <a:ext cx="803234" cy="6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6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7588" y="5007896"/>
              <a:ext cx="660404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9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6318" y="3696932"/>
              <a:ext cx="687733" cy="6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4" name="TextBox 59"/>
          <p:cNvSpPr txBox="1"/>
          <p:nvPr/>
        </p:nvSpPr>
        <p:spPr>
          <a:xfrm>
            <a:off x="1733835" y="3257260"/>
            <a:ext cx="268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4890"/>
                </a:solidFill>
              </a:rPr>
              <a:t>●</a:t>
            </a:r>
            <a:endParaRPr lang="en-GB" dirty="0">
              <a:solidFill>
                <a:srgbClr val="00489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25976" y="5670306"/>
            <a:ext cx="5796839" cy="1061829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/>
            <a:r>
              <a:rPr lang="en-GB" sz="21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 Earth System Services group facilitates technology transfer of state-of-the-art research from local, national to international levels</a:t>
            </a:r>
            <a:endParaRPr lang="en-GB" sz="21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14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Copernicus services at the BSC</a:t>
            </a:r>
          </a:p>
        </p:txBody>
      </p:sp>
      <p:sp>
        <p:nvSpPr>
          <p:cNvPr id="23563" name="Marcador de contenido 2"/>
          <p:cNvSpPr txBox="1">
            <a:spLocks/>
          </p:cNvSpPr>
          <p:nvPr/>
        </p:nvSpPr>
        <p:spPr bwMode="auto">
          <a:xfrm>
            <a:off x="112281" y="888648"/>
            <a:ext cx="8940279" cy="171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GB" altLang="es-ES" sz="2400" dirty="0" smtClean="0">
                <a:solidFill>
                  <a:srgbClr val="414141"/>
                </a:solidFill>
                <a:latin typeface="Calibri" pitchFamily="34" charset="0"/>
              </a:rPr>
              <a:t>The BSC is involved in the Copernicus services in two different ways: as a </a:t>
            </a:r>
            <a:r>
              <a:rPr lang="en-GB" altLang="es-ES" sz="2400" dirty="0" smtClean="0">
                <a:solidFill>
                  <a:srgbClr val="FF0000"/>
                </a:solidFill>
                <a:latin typeface="Calibri" pitchFamily="34" charset="0"/>
              </a:rPr>
              <a:t>contractor</a:t>
            </a:r>
            <a:r>
              <a:rPr lang="en-GB" altLang="es-ES" sz="2400" dirty="0" smtClean="0">
                <a:solidFill>
                  <a:srgbClr val="414141"/>
                </a:solidFill>
                <a:latin typeface="Calibri" pitchFamily="34" charset="0"/>
              </a:rPr>
              <a:t> that contributes to the development of the services and as a </a:t>
            </a:r>
            <a:r>
              <a:rPr lang="en-GB" altLang="es-ES" sz="2400" dirty="0" smtClean="0">
                <a:solidFill>
                  <a:srgbClr val="FF0000"/>
                </a:solidFill>
                <a:latin typeface="Calibri" pitchFamily="34" charset="0"/>
              </a:rPr>
              <a:t>user</a:t>
            </a:r>
            <a:r>
              <a:rPr lang="en-GB" altLang="es-ES" sz="2400" dirty="0" smtClean="0">
                <a:solidFill>
                  <a:srgbClr val="414141"/>
                </a:solidFill>
                <a:latin typeface="Calibri" pitchFamily="34" charset="0"/>
              </a:rPr>
              <a:t> for research and technology transfer.</a:t>
            </a:r>
            <a:endParaRPr lang="en-GB" altLang="es-ES" sz="2400" dirty="0">
              <a:solidFill>
                <a:srgbClr val="414141"/>
              </a:solidFill>
              <a:latin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87" y="2359855"/>
            <a:ext cx="4924425" cy="3657600"/>
          </a:xfrm>
          <a:prstGeom prst="rect">
            <a:avLst/>
          </a:prstGeom>
        </p:spPr>
      </p:pic>
      <p:sp>
        <p:nvSpPr>
          <p:cNvPr id="17" name="Rectángulo 23"/>
          <p:cNvSpPr/>
          <p:nvPr/>
        </p:nvSpPr>
        <p:spPr>
          <a:xfrm>
            <a:off x="5261319" y="2503121"/>
            <a:ext cx="37701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indent="-215900">
              <a:buFont typeface="Arial" panose="020B0604020202020204" pitchFamily="34" charset="0"/>
              <a:buChar char="•"/>
              <a:tabLst>
                <a:tab pos="633413" algn="l"/>
              </a:tabLst>
              <a:defRPr/>
            </a:pP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As contractor, contracts worth 4 </a:t>
            </a:r>
            <a:r>
              <a:rPr lang="en-GB" sz="24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Meuros</a:t>
            </a: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.</a:t>
            </a:r>
          </a:p>
          <a:p>
            <a:pPr marL="266700" indent="-215900">
              <a:buFont typeface="Arial" panose="020B0604020202020204" pitchFamily="34" charset="0"/>
              <a:buChar char="•"/>
              <a:tabLst>
                <a:tab pos="633413" algn="l"/>
              </a:tabLst>
              <a:defRPr/>
            </a:pPr>
            <a:r>
              <a:rPr lang="en-GB" sz="24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As user, data from the services employed in tens of European and national projects and several collaboration agreements with private companies.</a:t>
            </a:r>
            <a:endParaRPr lang="en-GB" sz="24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985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Air quality forecasting at the BSC</a:t>
            </a:r>
          </a:p>
        </p:txBody>
      </p:sp>
      <p:pic>
        <p:nvPicPr>
          <p:cNvPr id="6" name="Picture 19"/>
          <p:cNvPicPr/>
          <p:nvPr/>
        </p:nvPicPr>
        <p:blipFill rotWithShape="1">
          <a:blip r:embed="rId3"/>
          <a:srcRect l="8735" t="7962" r="9685" b="5436"/>
          <a:stretch/>
        </p:blipFill>
        <p:spPr>
          <a:xfrm>
            <a:off x="440626" y="878243"/>
            <a:ext cx="2124948" cy="1731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0"/>
          <p:cNvPicPr/>
          <p:nvPr/>
        </p:nvPicPr>
        <p:blipFill rotWithShape="1">
          <a:blip r:embed="rId4"/>
          <a:srcRect l="14432" t="10213" r="14828" b="10205"/>
          <a:stretch/>
        </p:blipFill>
        <p:spPr>
          <a:xfrm>
            <a:off x="2775082" y="929350"/>
            <a:ext cx="1842586" cy="1591314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1"/>
          <p:cNvPicPr/>
          <p:nvPr/>
        </p:nvPicPr>
        <p:blipFill rotWithShape="1">
          <a:blip r:embed="rId5"/>
          <a:srcRect l="20181" t="9999" r="21081" b="9694"/>
          <a:stretch/>
        </p:blipFill>
        <p:spPr>
          <a:xfrm>
            <a:off x="4934720" y="920159"/>
            <a:ext cx="1530127" cy="1605779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CustomShape 2"/>
          <p:cNvSpPr/>
          <p:nvPr/>
        </p:nvSpPr>
        <p:spPr>
          <a:xfrm>
            <a:off x="809555" y="2899751"/>
            <a:ext cx="7269206" cy="294370"/>
          </a:xfrm>
          <a:prstGeom prst="leftRightArrow">
            <a:avLst>
              <a:gd name="adj1" fmla="val 73149"/>
              <a:gd name="adj2" fmla="val 50302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/>
          </a:gradFill>
          <a:ln w="9360">
            <a:solidFill>
              <a:srgbClr val="0070C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5720" rIns="87924" bIns="45720" anchor="ctr"/>
          <a:lstStyle/>
          <a:p>
            <a:pPr algn="ctr">
              <a:lnSpc>
                <a:spcPct val="100000"/>
              </a:lnSpc>
            </a:pPr>
            <a:r>
              <a:rPr lang="en-US" sz="1400" b="1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CALIOPE system</a:t>
            </a:r>
            <a:r>
              <a:rPr lang="en-US" sz="1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: air quality forecasts from </a:t>
            </a:r>
            <a:r>
              <a:rPr lang="en-US" sz="1400" spc="-1" dirty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regional to local </a:t>
            </a:r>
            <a:r>
              <a:rPr lang="en-US" sz="1400" spc="-1" dirty="0" smtClean="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ea typeface="ＭＳ Ｐゴシック"/>
              </a:rPr>
              <a:t>scales</a:t>
            </a:r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5475527" y="3787606"/>
            <a:ext cx="3268513" cy="5759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b="1" spc="-1" dirty="0" smtClean="0">
                <a:solidFill>
                  <a:srgbClr val="414141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HERMESv3 emission model</a:t>
            </a:r>
            <a:endParaRPr lang="en-US" sz="1758" b="1" spc="-1" dirty="0">
              <a:solidFill>
                <a:srgbClr val="41414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CustomShape 4"/>
          <p:cNvSpPr/>
          <p:nvPr/>
        </p:nvSpPr>
        <p:spPr>
          <a:xfrm>
            <a:off x="1085290" y="3736207"/>
            <a:ext cx="2345458" cy="3057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b="1" spc="-1" dirty="0" smtClean="0">
                <a:solidFill>
                  <a:srgbClr val="414141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MONARCH model</a:t>
            </a:r>
            <a:endParaRPr lang="en-US" sz="1758" b="1" spc="-1" dirty="0">
              <a:solidFill>
                <a:srgbClr val="41414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5"/>
          <p:cNvSpPr/>
          <p:nvPr/>
        </p:nvSpPr>
        <p:spPr>
          <a:xfrm>
            <a:off x="1077196" y="1561588"/>
            <a:ext cx="359082" cy="356972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" name="CustomShape 6"/>
          <p:cNvSpPr/>
          <p:nvPr/>
        </p:nvSpPr>
        <p:spPr>
          <a:xfrm>
            <a:off x="4010693" y="1186329"/>
            <a:ext cx="444192" cy="482527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" name="CustomShape 7"/>
          <p:cNvSpPr/>
          <p:nvPr/>
        </p:nvSpPr>
        <p:spPr>
          <a:xfrm>
            <a:off x="5652059" y="1740250"/>
            <a:ext cx="312306" cy="287336"/>
          </a:xfrm>
          <a:prstGeom prst="rect">
            <a:avLst/>
          </a:prstGeom>
          <a:noFill/>
          <a:ln w="2844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" name="CustomShape 9"/>
          <p:cNvSpPr/>
          <p:nvPr/>
        </p:nvSpPr>
        <p:spPr>
          <a:xfrm>
            <a:off x="1201696" y="952802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12km</a:t>
            </a:r>
            <a:endParaRPr lang="en-US" sz="1758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CustomShape 10"/>
          <p:cNvSpPr/>
          <p:nvPr/>
        </p:nvSpPr>
        <p:spPr>
          <a:xfrm>
            <a:off x="3445166" y="892311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4km</a:t>
            </a:r>
            <a:endParaRPr lang="en-US" sz="1758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CustomShape 11"/>
          <p:cNvSpPr/>
          <p:nvPr/>
        </p:nvSpPr>
        <p:spPr>
          <a:xfrm>
            <a:off x="5433655" y="913764"/>
            <a:ext cx="973495" cy="3562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>
              <a:lnSpc>
                <a:spcPct val="100000"/>
              </a:lnSpc>
            </a:pPr>
            <a:r>
              <a:rPr lang="en-US" sz="1758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1km</a:t>
            </a:r>
            <a:endParaRPr lang="en-US" sz="1758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CustomShape 12"/>
          <p:cNvSpPr/>
          <p:nvPr/>
        </p:nvSpPr>
        <p:spPr>
          <a:xfrm flipV="1">
            <a:off x="1436629" y="1716335"/>
            <a:ext cx="1307606" cy="228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" name="CustomShape 13"/>
          <p:cNvSpPr/>
          <p:nvPr/>
        </p:nvSpPr>
        <p:spPr>
          <a:xfrm flipV="1">
            <a:off x="4455237" y="1425834"/>
            <a:ext cx="471624" cy="105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" name="Google Shape;50;p9"/>
          <p:cNvPicPr/>
          <p:nvPr/>
        </p:nvPicPr>
        <p:blipFill>
          <a:blip r:embed="rId6"/>
          <a:srcRect r="726" b="9492"/>
          <a:stretch/>
        </p:blipFill>
        <p:spPr>
          <a:xfrm>
            <a:off x="6841495" y="941548"/>
            <a:ext cx="1746874" cy="1541132"/>
          </a:xfrm>
          <a:prstGeom prst="rect">
            <a:avLst/>
          </a:prstGeom>
          <a:ln w="28440">
            <a:solidFill>
              <a:srgbClr val="FF0000"/>
            </a:solidFill>
            <a:rou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TextBox 21"/>
          <p:cNvSpPr txBox="1"/>
          <p:nvPr/>
        </p:nvSpPr>
        <p:spPr>
          <a:xfrm>
            <a:off x="6650995" y="2562162"/>
            <a:ext cx="2201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Benavides et al. (2019 GMD)</a:t>
            </a:r>
            <a:endParaRPr lang="en-GB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845971" y="2554729"/>
            <a:ext cx="1611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Pay et al. (2014 GMD)</a:t>
            </a:r>
            <a:endParaRPr lang="en-GB" sz="1200" dirty="0"/>
          </a:p>
        </p:txBody>
      </p:sp>
      <p:sp>
        <p:nvSpPr>
          <p:cNvPr id="24" name="TextBox 26"/>
          <p:cNvSpPr txBox="1"/>
          <p:nvPr/>
        </p:nvSpPr>
        <p:spPr>
          <a:xfrm>
            <a:off x="2801271" y="2567429"/>
            <a:ext cx="18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 smtClean="0"/>
              <a:t>Baldasano</a:t>
            </a:r>
            <a:r>
              <a:rPr lang="en-GB" sz="1200" dirty="0" smtClean="0"/>
              <a:t> et al. (2012 AE)</a:t>
            </a:r>
            <a:endParaRPr lang="en-GB" sz="1200" dirty="0"/>
          </a:p>
        </p:txBody>
      </p:sp>
      <p:sp>
        <p:nvSpPr>
          <p:cNvPr id="25" name="TextBox 26"/>
          <p:cNvSpPr txBox="1"/>
          <p:nvPr/>
        </p:nvSpPr>
        <p:spPr>
          <a:xfrm>
            <a:off x="578771" y="2580129"/>
            <a:ext cx="187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Pay et al. (2011; 2012 AE) </a:t>
            </a:r>
            <a:endParaRPr lang="en-GB" sz="1200" dirty="0"/>
          </a:p>
        </p:txBody>
      </p:sp>
      <p:sp>
        <p:nvSpPr>
          <p:cNvPr id="26" name="CustomShape 4"/>
          <p:cNvSpPr/>
          <p:nvPr/>
        </p:nvSpPr>
        <p:spPr>
          <a:xfrm>
            <a:off x="2665627" y="3409615"/>
            <a:ext cx="3685407" cy="380981"/>
          </a:xfrm>
          <a:prstGeom prst="rect">
            <a:avLst/>
          </a:prstGeom>
          <a:noFill/>
          <a:ln w="38100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7924" tIns="43962" rIns="87924" bIns="43962"/>
          <a:lstStyle/>
          <a:p>
            <a:pPr algn="ctr">
              <a:lnSpc>
                <a:spcPct val="100000"/>
              </a:lnSpc>
            </a:pPr>
            <a:r>
              <a:rPr lang="en-US" sz="2000" b="1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In-house model developments</a:t>
            </a:r>
          </a:p>
        </p:txBody>
      </p:sp>
      <p:pic>
        <p:nvPicPr>
          <p:cNvPr id="27" name="Imagen 2" descr="ButterflySizeFINAL-mobil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51" y="3776256"/>
            <a:ext cx="333078" cy="251614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5412" y="4574548"/>
            <a:ext cx="3618727" cy="1698214"/>
          </a:xfrm>
          <a:prstGeom prst="rect">
            <a:avLst/>
          </a:prstGeom>
        </p:spPr>
      </p:pic>
      <p:sp>
        <p:nvSpPr>
          <p:cNvPr id="29" name="Rectángulo 38"/>
          <p:cNvSpPr/>
          <p:nvPr/>
        </p:nvSpPr>
        <p:spPr>
          <a:xfrm>
            <a:off x="4956755" y="4021651"/>
            <a:ext cx="42165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rgbClr val="414141"/>
                </a:solidFill>
              </a:rPr>
              <a:t>A </a:t>
            </a:r>
            <a:r>
              <a:rPr lang="en-GB" sz="1200" b="1" dirty="0">
                <a:solidFill>
                  <a:srgbClr val="414141"/>
                </a:solidFill>
              </a:rPr>
              <a:t>python-based, open source, parallel and </a:t>
            </a:r>
            <a:r>
              <a:rPr lang="en-GB" sz="1200" b="1" dirty="0" smtClean="0">
                <a:solidFill>
                  <a:srgbClr val="414141"/>
                </a:solidFill>
              </a:rPr>
              <a:t>multiscale</a:t>
            </a:r>
            <a:r>
              <a:rPr lang="en-GB" sz="1200" dirty="0" smtClean="0">
                <a:solidFill>
                  <a:srgbClr val="414141"/>
                </a:solidFill>
              </a:rPr>
              <a:t> emission modelling framework </a:t>
            </a:r>
            <a:r>
              <a:rPr lang="en-GB" sz="1200" dirty="0">
                <a:solidFill>
                  <a:srgbClr val="414141"/>
                </a:solidFill>
              </a:rPr>
              <a:t>that </a:t>
            </a:r>
            <a:r>
              <a:rPr lang="en-GB" sz="1200" b="1" dirty="0">
                <a:solidFill>
                  <a:srgbClr val="414141"/>
                </a:solidFill>
              </a:rPr>
              <a:t>processes and estimates gas and aerosol emissions </a:t>
            </a:r>
            <a:r>
              <a:rPr lang="en-GB" sz="1200" dirty="0">
                <a:solidFill>
                  <a:srgbClr val="414141"/>
                </a:solidFill>
              </a:rPr>
              <a:t>for use </a:t>
            </a:r>
            <a:r>
              <a:rPr lang="en-GB" sz="1200" dirty="0" smtClean="0">
                <a:solidFill>
                  <a:srgbClr val="414141"/>
                </a:solidFill>
              </a:rPr>
              <a:t>in atmospheric </a:t>
            </a:r>
            <a:r>
              <a:rPr lang="en-GB" sz="1200" dirty="0">
                <a:solidFill>
                  <a:srgbClr val="414141"/>
                </a:solidFill>
              </a:rPr>
              <a:t>chemistry </a:t>
            </a:r>
            <a:r>
              <a:rPr lang="en-GB" sz="1200" dirty="0" smtClean="0">
                <a:solidFill>
                  <a:srgbClr val="414141"/>
                </a:solidFill>
              </a:rPr>
              <a:t>models.</a:t>
            </a:r>
            <a:endParaRPr lang="es-ES" sz="1200" dirty="0">
              <a:solidFill>
                <a:srgbClr val="414141"/>
              </a:solidFill>
            </a:endParaRPr>
          </a:p>
        </p:txBody>
      </p:sp>
      <p:sp>
        <p:nvSpPr>
          <p:cNvPr id="30" name="TextBox 1"/>
          <p:cNvSpPr txBox="1"/>
          <p:nvPr/>
        </p:nvSpPr>
        <p:spPr>
          <a:xfrm>
            <a:off x="6745581" y="6257445"/>
            <a:ext cx="2201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/>
              <a:t>Guevara et al. (2019, 2020)</a:t>
            </a:r>
            <a:endParaRPr lang="en-GB" sz="1200" dirty="0"/>
          </a:p>
        </p:txBody>
      </p:sp>
      <p:pic>
        <p:nvPicPr>
          <p:cNvPr id="31" name="Imagen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949" y="4484931"/>
            <a:ext cx="4371583" cy="2339765"/>
          </a:xfrm>
          <a:prstGeom prst="rect">
            <a:avLst/>
          </a:prstGeom>
        </p:spPr>
      </p:pic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155745" y="3961494"/>
            <a:ext cx="5019765" cy="1268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7924" tIns="62918" rIns="87924" bIns="43962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GB" sz="1200" b="1" dirty="0" smtClean="0">
                <a:solidFill>
                  <a:srgbClr val="414141"/>
                </a:solidFill>
                <a:latin typeface="+mn-lt"/>
              </a:rPr>
              <a:t>Multiscale Online Nonhydrostatic Atmosphere Chemistry model</a:t>
            </a:r>
            <a:endParaRPr lang="en-GB" sz="1200" dirty="0">
              <a:solidFill>
                <a:srgbClr val="414141"/>
              </a:solidFill>
              <a:latin typeface="+mn-lt"/>
            </a:endParaRPr>
          </a:p>
          <a:p>
            <a:pPr marL="171450" indent="-171450">
              <a:buFont typeface="Arial"/>
              <a:buChar char="•"/>
              <a:defRPr/>
            </a:pPr>
            <a:r>
              <a:rPr lang="en-GB" sz="1200" b="1" dirty="0" smtClean="0">
                <a:solidFill>
                  <a:srgbClr val="414141"/>
                </a:solidFill>
                <a:latin typeface="+mn-lt"/>
              </a:rPr>
              <a:t>Multiscale</a:t>
            </a:r>
            <a:r>
              <a:rPr lang="en-GB" sz="1200" dirty="0" smtClean="0">
                <a:solidFill>
                  <a:srgbClr val="414141"/>
                </a:solidFill>
                <a:latin typeface="+mn-lt"/>
              </a:rPr>
              <a:t>: </a:t>
            </a:r>
            <a:r>
              <a:rPr lang="en-GB" sz="1200" dirty="0">
                <a:solidFill>
                  <a:srgbClr val="414141"/>
                </a:solidFill>
                <a:latin typeface="+mn-lt"/>
              </a:rPr>
              <a:t>global to regional (up to 1km) scales allowed 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200" dirty="0" smtClean="0">
                <a:solidFill>
                  <a:srgbClr val="414141"/>
                </a:solidFill>
                <a:latin typeface="+mn-lt"/>
              </a:rPr>
              <a:t>Fully </a:t>
            </a:r>
            <a:r>
              <a:rPr lang="en-GB" sz="1200" b="1" dirty="0">
                <a:solidFill>
                  <a:srgbClr val="414141"/>
                </a:solidFill>
                <a:latin typeface="+mn-lt"/>
              </a:rPr>
              <a:t>on-line</a:t>
            </a:r>
            <a:r>
              <a:rPr lang="en-GB" sz="1200" dirty="0">
                <a:solidFill>
                  <a:srgbClr val="414141"/>
                </a:solidFill>
                <a:latin typeface="+mn-lt"/>
              </a:rPr>
              <a:t> coupling: weather-chemistry feedback processes allowed</a:t>
            </a:r>
          </a:p>
          <a:p>
            <a:pPr marL="171450" indent="-171450">
              <a:buFont typeface="Arial"/>
              <a:buChar char="•"/>
              <a:defRPr/>
            </a:pPr>
            <a:r>
              <a:rPr lang="en-GB" sz="1200" dirty="0" smtClean="0">
                <a:solidFill>
                  <a:srgbClr val="414141"/>
                </a:solidFill>
                <a:latin typeface="+mn-lt"/>
              </a:rPr>
              <a:t>Enhancement </a:t>
            </a:r>
            <a:r>
              <a:rPr lang="en-GB" sz="1200" dirty="0">
                <a:solidFill>
                  <a:srgbClr val="414141"/>
                </a:solidFill>
                <a:latin typeface="+mn-lt"/>
              </a:rPr>
              <a:t>with a </a:t>
            </a:r>
            <a:r>
              <a:rPr lang="en-GB" sz="1200" b="1" dirty="0">
                <a:solidFill>
                  <a:srgbClr val="414141"/>
                </a:solidFill>
                <a:latin typeface="+mn-lt"/>
              </a:rPr>
              <a:t>data assimilation</a:t>
            </a:r>
            <a:r>
              <a:rPr lang="en-GB" sz="1200" dirty="0">
                <a:solidFill>
                  <a:srgbClr val="414141"/>
                </a:solidFill>
                <a:latin typeface="+mn-lt"/>
              </a:rPr>
              <a:t> </a:t>
            </a:r>
            <a:r>
              <a:rPr lang="en-GB" sz="1200" dirty="0" smtClean="0">
                <a:solidFill>
                  <a:srgbClr val="414141"/>
                </a:solidFill>
                <a:latin typeface="+mn-lt"/>
              </a:rPr>
              <a:t>system and machine learning techniques</a:t>
            </a:r>
          </a:p>
          <a:p>
            <a:pPr>
              <a:defRPr/>
            </a:pPr>
            <a:endParaRPr lang="en-GB" sz="2100" dirty="0">
              <a:solidFill>
                <a:srgbClr val="414141"/>
              </a:solidFill>
              <a:latin typeface="+mn-lt"/>
            </a:endParaRPr>
          </a:p>
        </p:txBody>
      </p:sp>
      <p:sp>
        <p:nvSpPr>
          <p:cNvPr id="33" name="CustomShape 13"/>
          <p:cNvSpPr/>
          <p:nvPr/>
        </p:nvSpPr>
        <p:spPr>
          <a:xfrm flipV="1">
            <a:off x="5985377" y="1818823"/>
            <a:ext cx="853314" cy="8397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FF0000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" name="TextBox 12"/>
          <p:cNvSpPr txBox="1"/>
          <p:nvPr/>
        </p:nvSpPr>
        <p:spPr>
          <a:xfrm>
            <a:off x="155745" y="5722048"/>
            <a:ext cx="2279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The dust </a:t>
            </a:r>
            <a:r>
              <a:rPr lang="en-US" sz="1400" dirty="0">
                <a:solidFill>
                  <a:srgbClr val="FF0000"/>
                </a:solidFill>
              </a:rPr>
              <a:t>module is known as </a:t>
            </a:r>
            <a:r>
              <a:rPr lang="en-US" sz="1400" b="1" dirty="0">
                <a:solidFill>
                  <a:srgbClr val="FF0000"/>
                </a:solidFill>
              </a:rPr>
              <a:t>NMMB/BSC-Dust</a:t>
            </a:r>
          </a:p>
        </p:txBody>
      </p:sp>
    </p:spTree>
    <p:extLst>
      <p:ext uri="{BB962C8B-B14F-4D97-AF65-F5344CB8AC3E}">
        <p14:creationId xmlns:p14="http://schemas.microsoft.com/office/powerpoint/2010/main" val="121385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4803" y="189757"/>
            <a:ext cx="8229598" cy="838397"/>
          </a:xfrm>
        </p:spPr>
        <p:txBody>
          <a:bodyPr/>
          <a:lstStyle/>
          <a:p>
            <a:r>
              <a:rPr lang="en-US" dirty="0" smtClean="0"/>
              <a:t>Global climate modelling</a:t>
            </a:r>
            <a:endParaRPr lang="en-GB" dirty="0"/>
          </a:p>
        </p:txBody>
      </p:sp>
      <p:pic>
        <p:nvPicPr>
          <p:cNvPr id="8" name="Shape 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168" y="5213684"/>
            <a:ext cx="2277624" cy="91163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45"/>
          <p:cNvSpPr/>
          <p:nvPr/>
        </p:nvSpPr>
        <p:spPr>
          <a:xfrm>
            <a:off x="1207148" y="4763048"/>
            <a:ext cx="1022350" cy="1714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UltraHighResolution_OceanAndAtmosphere_with_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1182" y="3085454"/>
            <a:ext cx="6594960" cy="3709665"/>
          </a:xfrm>
          <a:prstGeom prst="rect">
            <a:avLst/>
          </a:prstGeom>
        </p:spPr>
      </p:pic>
      <p:pic>
        <p:nvPicPr>
          <p:cNvPr id="18" name="Google Shape;335;g6e3e2ead57_1_7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3475177"/>
            <a:ext cx="2238375" cy="17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Espace réservé du texte 2">
            <a:extLst>
              <a:ext uri="{FF2B5EF4-FFF2-40B4-BE49-F238E27FC236}">
                <a16:creationId xmlns:a16="http://schemas.microsoft.com/office/drawing/2014/main" id="{DE005E42-9F5E-4C53-8F0C-28B769DB37FF}"/>
              </a:ext>
            </a:extLst>
          </p:cNvPr>
          <p:cNvSpPr txBox="1">
            <a:spLocks/>
          </p:cNvSpPr>
          <p:nvPr/>
        </p:nvSpPr>
        <p:spPr>
          <a:xfrm>
            <a:off x="96252" y="933246"/>
            <a:ext cx="8967537" cy="5318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Developers of a </a:t>
            </a:r>
            <a:r>
              <a:rPr lang="en-GB" sz="20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global high-resolution Earth system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model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with a high-resolution configuration (10 </a:t>
            </a:r>
            <a:r>
              <a:rPr lang="en-GB" sz="2000" dirty="0" err="1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kms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).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The objective is to understand and </a:t>
            </a:r>
            <a:r>
              <a:rPr lang="en-GB" sz="2000" dirty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predict global climate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 in time scales of one month to 100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  <a:sym typeface="Calibri"/>
              </a:rPr>
              <a:t>years</a:t>
            </a:r>
            <a:endParaRPr lang="en-GB" sz="2000" dirty="0">
              <a:solidFill>
                <a:srgbClr val="414141"/>
              </a:solidFill>
              <a:latin typeface="Calibri" pitchFamily="34" charset="0"/>
              <a:ea typeface="ＭＳ Ｐゴシック" pitchFamily="34" charset="-128"/>
              <a:sym typeface="Calibri"/>
            </a:endParaRP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...and how </a:t>
            </a:r>
            <a:r>
              <a:rPr lang="en-GB" sz="2000" dirty="0" smtClean="0">
                <a:solidFill>
                  <a:srgbClr val="FF0000"/>
                </a:solidFill>
                <a:latin typeface="Calibri" pitchFamily="34" charset="0"/>
                <a:ea typeface="ＭＳ Ｐゴシック" pitchFamily="34" charset="-128"/>
              </a:rPr>
              <a:t>carbon fluxes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 will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evolve (to inform future actions regarding the Paris Agreement)</a:t>
            </a:r>
          </a:p>
          <a:p>
            <a:pPr marL="342900" lvl="0" indent="-342900"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Explore the effectiveness of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natural-based climate mitigation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strategies,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such </a:t>
            </a:r>
            <a:r>
              <a:rPr lang="en-GB" sz="2000" dirty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as </a:t>
            </a:r>
            <a:r>
              <a:rPr lang="en-GB" sz="2000" dirty="0" smtClean="0">
                <a:solidFill>
                  <a:srgbClr val="414141"/>
                </a:solidFill>
                <a:latin typeface="Calibri" pitchFamily="34" charset="0"/>
                <a:ea typeface="ＭＳ Ｐゴシック" pitchFamily="34" charset="-128"/>
              </a:rPr>
              <a:t>reforestation.</a:t>
            </a:r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293278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As a contractor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7282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Título 1"/>
          <p:cNvSpPr>
            <a:spLocks noGrp="1"/>
          </p:cNvSpPr>
          <p:nvPr>
            <p:ph type="title"/>
          </p:nvPr>
        </p:nvSpPr>
        <p:spPr bwMode="auto">
          <a:xfrm>
            <a:off x="449263" y="218675"/>
            <a:ext cx="8229600" cy="74442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GB" altLang="en-US" sz="3600" dirty="0" smtClean="0"/>
              <a:t>Participation in CAMS contracts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5198" y="1058046"/>
            <a:ext cx="3577240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200" dirty="0" smtClean="0">
                <a:solidFill>
                  <a:srgbClr val="FF0000"/>
                </a:solidFill>
              </a:rPr>
              <a:t>CAMS_50</a:t>
            </a:r>
          </a:p>
          <a:p>
            <a:pPr algn="ctr"/>
            <a:endParaRPr lang="en-GB" sz="1600" kern="1200" dirty="0" smtClean="0">
              <a:solidFill>
                <a:schemeClr val="accent1"/>
              </a:solidFill>
            </a:endParaRPr>
          </a:p>
          <a:p>
            <a:pPr algn="ctr"/>
            <a:r>
              <a:rPr lang="en-GB" sz="1600" b="1" kern="1200" dirty="0" smtClean="0">
                <a:solidFill>
                  <a:schemeClr val="accent1"/>
                </a:solidFill>
              </a:rPr>
              <a:t>Regional production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95199" y="2099482"/>
            <a:ext cx="3560306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000" b="1" kern="1200" dirty="0" smtClean="0">
                <a:solidFill>
                  <a:srgbClr val="FF0000"/>
                </a:solidFill>
              </a:rPr>
              <a:t>CAMS_81, CAMS_COP_066</a:t>
            </a:r>
            <a:endParaRPr lang="es-ES" sz="1600" b="1" kern="1200" dirty="0" smtClean="0">
              <a:solidFill>
                <a:srgbClr val="FF0000"/>
              </a:solidFill>
            </a:endParaRPr>
          </a:p>
          <a:p>
            <a:pPr algn="ctr"/>
            <a:endParaRPr lang="es-ES" sz="1600" kern="1200" dirty="0">
              <a:solidFill>
                <a:schemeClr val="accent1"/>
              </a:solidFill>
            </a:endParaRPr>
          </a:p>
          <a:p>
            <a:pPr algn="ctr"/>
            <a:r>
              <a:rPr lang="en-GB" sz="1600" b="1" kern="1200" dirty="0" smtClean="0">
                <a:solidFill>
                  <a:schemeClr val="accent1"/>
                </a:solidFill>
              </a:rPr>
              <a:t>Global and </a:t>
            </a:r>
            <a:r>
              <a:rPr lang="en-GB" sz="1600" b="1" kern="1200" dirty="0">
                <a:solidFill>
                  <a:schemeClr val="accent1"/>
                </a:solidFill>
              </a:rPr>
              <a:t>regional </a:t>
            </a:r>
            <a:r>
              <a:rPr lang="en-GB" sz="1600" b="1" kern="1200" dirty="0" smtClean="0">
                <a:solidFill>
                  <a:schemeClr val="accent1"/>
                </a:solidFill>
              </a:rPr>
              <a:t>emissions</a:t>
            </a:r>
            <a:r>
              <a:rPr lang="es-ES" sz="1600" b="1" kern="1200" dirty="0" smtClean="0">
                <a:solidFill>
                  <a:schemeClr val="accent1"/>
                </a:solidFill>
              </a:rPr>
              <a:t> </a:t>
            </a:r>
            <a:endParaRPr lang="en-GB" sz="1600" b="1" kern="12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198" y="4178838"/>
            <a:ext cx="3560306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200" dirty="0" smtClean="0">
                <a:solidFill>
                  <a:srgbClr val="FF0000"/>
                </a:solidFill>
                <a:sym typeface="Calibri"/>
              </a:rPr>
              <a:t>CAMS_84, CAMS_61</a:t>
            </a:r>
          </a:p>
          <a:p>
            <a:pPr algn="ctr"/>
            <a:r>
              <a:rPr lang="en-GB" sz="1600" b="1" kern="1200" dirty="0" smtClean="0">
                <a:solidFill>
                  <a:schemeClr val="accent1"/>
                </a:solidFill>
              </a:rPr>
              <a:t>Global and regional a </a:t>
            </a:r>
            <a:r>
              <a:rPr lang="en-GB" sz="1600" b="1" kern="1200" dirty="0">
                <a:solidFill>
                  <a:schemeClr val="accent1"/>
                </a:solidFill>
              </a:rPr>
              <a:t>posteriori </a:t>
            </a:r>
            <a:endParaRPr lang="en-GB" sz="1600" b="1" kern="1200" dirty="0" smtClean="0">
              <a:solidFill>
                <a:schemeClr val="accent1"/>
              </a:solidFill>
            </a:endParaRPr>
          </a:p>
          <a:p>
            <a:pPr algn="ctr"/>
            <a:r>
              <a:rPr lang="en-GB" sz="1600" b="1" kern="1200" dirty="0" smtClean="0">
                <a:solidFill>
                  <a:schemeClr val="accent1"/>
                </a:solidFill>
              </a:rPr>
              <a:t>validation</a:t>
            </a:r>
            <a:endParaRPr lang="en-GB" sz="1600" b="1" kern="1200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95198" y="3113760"/>
            <a:ext cx="3560306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kern="1200" dirty="0" smtClean="0">
                <a:solidFill>
                  <a:srgbClr val="FF0000"/>
                </a:solidFill>
              </a:rPr>
              <a:t>CAMS_43, CAMS_61</a:t>
            </a:r>
            <a:endParaRPr lang="en-GB" sz="1600" b="1" kern="1200" dirty="0" smtClean="0">
              <a:solidFill>
                <a:srgbClr val="FF0000"/>
              </a:solidFill>
            </a:endParaRPr>
          </a:p>
          <a:p>
            <a:pPr algn="ctr"/>
            <a:endParaRPr lang="en-GB" sz="1600" kern="1200" dirty="0" smtClean="0">
              <a:solidFill>
                <a:schemeClr val="accent1"/>
              </a:solidFill>
            </a:endParaRPr>
          </a:p>
          <a:p>
            <a:pPr algn="ctr"/>
            <a:r>
              <a:rPr lang="en-GB" sz="1600" b="1" kern="1200" dirty="0" smtClean="0">
                <a:solidFill>
                  <a:schemeClr val="accent1"/>
                </a:solidFill>
              </a:rPr>
              <a:t>Aerosol aspects and data assimilation</a:t>
            </a:r>
            <a:endParaRPr lang="en-US" sz="1600" b="1" kern="1200" dirty="0">
              <a:solidFill>
                <a:schemeClr val="accent1"/>
              </a:solidFill>
            </a:endParaRPr>
          </a:p>
        </p:txBody>
      </p:sp>
      <p:sp>
        <p:nvSpPr>
          <p:cNvPr id="10" name="Google Shape;116;p12"/>
          <p:cNvSpPr txBox="1"/>
          <p:nvPr/>
        </p:nvSpPr>
        <p:spPr>
          <a:xfrm>
            <a:off x="395198" y="5230872"/>
            <a:ext cx="3544808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000" kern="1200">
                <a:solidFill>
                  <a:schemeClr val="accent1"/>
                </a:solidFill>
              </a:defRPr>
            </a:lvl1pPr>
          </a:lstStyle>
          <a:p>
            <a:r>
              <a:rPr lang="en-GB" b="1" dirty="0" smtClean="0">
                <a:solidFill>
                  <a:srgbClr val="FF0000"/>
                </a:solidFill>
                <a:sym typeface="Calibri"/>
              </a:rPr>
              <a:t>CAMS_95</a:t>
            </a:r>
            <a:r>
              <a:rPr lang="en-GB" dirty="0" smtClean="0">
                <a:sym typeface="Calibri"/>
              </a:rPr>
              <a:t> </a:t>
            </a:r>
          </a:p>
          <a:p>
            <a:r>
              <a:rPr lang="en-GB" sz="1600" b="1" dirty="0" err="1" smtClean="0">
                <a:sym typeface="Calibri"/>
              </a:rPr>
              <a:t>AsSISt</a:t>
            </a:r>
            <a:r>
              <a:rPr lang="en-GB" sz="1600" b="1" dirty="0" smtClean="0">
                <a:sym typeface="Calibri"/>
              </a:rPr>
              <a:t>:  Aircraft </a:t>
            </a:r>
            <a:r>
              <a:rPr lang="en-GB" sz="1600" b="1" dirty="0">
                <a:sym typeface="Calibri"/>
              </a:rPr>
              <a:t>Support &amp; </a:t>
            </a:r>
            <a:r>
              <a:rPr lang="en-GB" sz="1600" b="1" dirty="0" smtClean="0">
                <a:sym typeface="Calibri"/>
              </a:rPr>
              <a:t>Maintenance Services</a:t>
            </a:r>
            <a:endParaRPr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279582" y="1071609"/>
            <a:ext cx="4453419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Development of a 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multiscale modeling and forecasting system</a:t>
            </a:r>
          </a:p>
          <a:p>
            <a:pPr algn="ctr"/>
            <a:r>
              <a:rPr lang="en-US" sz="1800" dirty="0" smtClean="0">
                <a:solidFill>
                  <a:srgbClr val="FF0000"/>
                </a:solidFill>
              </a:rPr>
              <a:t>MONARCH, SDS-WAS, CALIOPE, ICAP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9583" y="2109709"/>
            <a:ext cx="4453418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Development of top down and bottom up </a:t>
            </a:r>
          </a:p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emission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inventories and models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HERMES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79581" y="3175051"/>
            <a:ext cx="4453419" cy="86177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Model data assimilation</a:t>
            </a:r>
          </a:p>
          <a:p>
            <a:endParaRPr lang="en-US" dirty="0" smtClean="0"/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LETKF DA system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79582" y="4181479"/>
            <a:ext cx="4453417" cy="9541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Model Evaluation</a:t>
            </a:r>
            <a:endParaRPr lang="en-US" dirty="0" smtClean="0"/>
          </a:p>
          <a:p>
            <a:pPr algn="ctr"/>
            <a:r>
              <a:rPr lang="en-US" sz="2000" dirty="0" smtClean="0">
                <a:solidFill>
                  <a:srgbClr val="FF0000"/>
                </a:solidFill>
              </a:rPr>
              <a:t>BSC model evaluation tool and </a:t>
            </a:r>
            <a:r>
              <a:rPr lang="en-US" sz="2000" dirty="0" err="1" smtClean="0">
                <a:solidFill>
                  <a:srgbClr val="FF0000"/>
                </a:solidFill>
              </a:rPr>
              <a:t>harmonisation</a:t>
            </a:r>
            <a:r>
              <a:rPr lang="en-US" sz="2000" dirty="0" smtClean="0">
                <a:solidFill>
                  <a:srgbClr val="FF0000"/>
                </a:solidFill>
              </a:rPr>
              <a:t> of observational dataset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79583" y="5234619"/>
            <a:ext cx="4453416" cy="89255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Development of </a:t>
            </a:r>
            <a:r>
              <a:rPr lang="en-US" sz="1600" i="1" dirty="0" smtClean="0">
                <a:solidFill>
                  <a:schemeClr val="accent1">
                    <a:lumMod val="75000"/>
                  </a:schemeClr>
                </a:solidFill>
              </a:rPr>
              <a:t>user-oriented</a:t>
            </a:r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 services for a variety of socio-economic sectors</a:t>
            </a:r>
          </a:p>
          <a:p>
            <a:pPr algn="ctr"/>
            <a:r>
              <a:rPr lang="en-US" sz="2000" dirty="0" err="1" smtClean="0">
                <a:solidFill>
                  <a:srgbClr val="FF0000"/>
                </a:solidFill>
              </a:rPr>
              <a:t>InDust</a:t>
            </a:r>
            <a:r>
              <a:rPr lang="en-US" sz="2000" dirty="0" smtClean="0">
                <a:solidFill>
                  <a:srgbClr val="FF0000"/>
                </a:solidFill>
              </a:rPr>
              <a:t>, </a:t>
            </a:r>
            <a:r>
              <a:rPr lang="en-US" sz="2000" dirty="0" err="1" smtClean="0">
                <a:solidFill>
                  <a:srgbClr val="FF0000"/>
                </a:solidFill>
              </a:rPr>
              <a:t>DustClim</a:t>
            </a:r>
            <a:r>
              <a:rPr lang="en-US" sz="2000" dirty="0" smtClean="0">
                <a:solidFill>
                  <a:srgbClr val="FF0000"/>
                </a:solidFill>
              </a:rPr>
              <a:t>, SOLWATT, AQ-WATCH</a:t>
            </a:r>
          </a:p>
        </p:txBody>
      </p:sp>
    </p:spTree>
    <p:extLst>
      <p:ext uri="{BB962C8B-B14F-4D97-AF65-F5344CB8AC3E}">
        <p14:creationId xmlns:p14="http://schemas.microsoft.com/office/powerpoint/2010/main" val="158502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19871</TotalTime>
  <Words>1804</Words>
  <Application>Microsoft Office PowerPoint</Application>
  <PresentationFormat>On-screen Show (4:3)</PresentationFormat>
  <Paragraphs>223</Paragraphs>
  <Slides>27</Slides>
  <Notes>19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MS PGothic</vt:lpstr>
      <vt:lpstr>MS PGothic</vt:lpstr>
      <vt:lpstr>Arial</vt:lpstr>
      <vt:lpstr>Calibri</vt:lpstr>
      <vt:lpstr>Calibri Light</vt:lpstr>
      <vt:lpstr>DejaVu Sans</vt:lpstr>
      <vt:lpstr>Quattrocento Sans</vt:lpstr>
      <vt:lpstr>Tema de Office</vt:lpstr>
      <vt:lpstr>1_Office Theme</vt:lpstr>
      <vt:lpstr>1_Tema de Office</vt:lpstr>
      <vt:lpstr>Diseño personalizado</vt:lpstr>
      <vt:lpstr>PowerPoint Presentation</vt:lpstr>
      <vt:lpstr>Barcelona Supercomputing Center Centro Nacional de Supercomputación</vt:lpstr>
      <vt:lpstr>BSC’s Earth Sciences Department</vt:lpstr>
      <vt:lpstr>From research to services</vt:lpstr>
      <vt:lpstr>Copernicus services at the BSC</vt:lpstr>
      <vt:lpstr>Air quality forecasting at the BSC</vt:lpstr>
      <vt:lpstr>Global climate modelling</vt:lpstr>
      <vt:lpstr>As a contractor</vt:lpstr>
      <vt:lpstr>Participation in CAMS contracts</vt:lpstr>
      <vt:lpstr>CAMS_50: Air quality regional forecasts</vt:lpstr>
      <vt:lpstr>CAMS_61 and 43: Development and DA</vt:lpstr>
      <vt:lpstr>CAMS_84: Evaluation and quality assurance</vt:lpstr>
      <vt:lpstr>CAMS-81: Global and regional emissions </vt:lpstr>
      <vt:lpstr>CAMS COP_066</vt:lpstr>
      <vt:lpstr>C3S_512: Evaluation and quality control</vt:lpstr>
      <vt:lpstr>C3S_512: Evaluation and quality control</vt:lpstr>
      <vt:lpstr>C3S_34c: Global decadal climate predictions</vt:lpstr>
      <vt:lpstr>C3S_34c: Global decadal climate predictions</vt:lpstr>
      <vt:lpstr>CMEMS: Mixed precision and high resolution</vt:lpstr>
      <vt:lpstr>As a user</vt:lpstr>
      <vt:lpstr>Air quality: CAMS boundaries and emissions</vt:lpstr>
      <vt:lpstr>Prototypical services: energy services</vt:lpstr>
      <vt:lpstr>Economic assessment: energy services</vt:lpstr>
      <vt:lpstr>Indicators: wine production services</vt:lpstr>
      <vt:lpstr>Full chain: logistics services</vt:lpstr>
      <vt:lpstr>C3S data download for project partners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Francisco Doblas-Reyes</cp:lastModifiedBy>
  <cp:revision>606</cp:revision>
  <dcterms:created xsi:type="dcterms:W3CDTF">2016-07-07T10:13:32Z</dcterms:created>
  <dcterms:modified xsi:type="dcterms:W3CDTF">2020-10-06T09:45:47Z</dcterms:modified>
</cp:coreProperties>
</file>