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6"/>
  </p:notesMasterIdLst>
  <p:sldIdLst>
    <p:sldId id="451" r:id="rId3"/>
    <p:sldId id="438" r:id="rId4"/>
    <p:sldId id="456" r:id="rId5"/>
    <p:sldId id="457" r:id="rId6"/>
    <p:sldId id="485" r:id="rId7"/>
    <p:sldId id="489" r:id="rId8"/>
    <p:sldId id="498" r:id="rId9"/>
    <p:sldId id="459" r:id="rId10"/>
    <p:sldId id="455" r:id="rId11"/>
    <p:sldId id="452" r:id="rId12"/>
    <p:sldId id="460" r:id="rId13"/>
    <p:sldId id="462" r:id="rId14"/>
    <p:sldId id="464" r:id="rId15"/>
    <p:sldId id="465" r:id="rId16"/>
    <p:sldId id="461" r:id="rId17"/>
    <p:sldId id="466" r:id="rId18"/>
    <p:sldId id="481" r:id="rId19"/>
    <p:sldId id="493" r:id="rId20"/>
    <p:sldId id="468" r:id="rId21"/>
    <p:sldId id="496" r:id="rId22"/>
    <p:sldId id="473" r:id="rId23"/>
    <p:sldId id="490" r:id="rId24"/>
    <p:sldId id="491" r:id="rId25"/>
    <p:sldId id="469" r:id="rId26"/>
    <p:sldId id="474" r:id="rId27"/>
    <p:sldId id="488" r:id="rId28"/>
    <p:sldId id="470" r:id="rId29"/>
    <p:sldId id="471" r:id="rId30"/>
    <p:sldId id="410" r:id="rId31"/>
    <p:sldId id="446" r:id="rId32"/>
    <p:sldId id="422" r:id="rId33"/>
    <p:sldId id="487" r:id="rId34"/>
    <p:sldId id="436" r:id="rId35"/>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Droid Sans Fallback" charset="0"/>
        <a:cs typeface="Droid Sans Fallback" charset="0"/>
      </a:defRPr>
    </a:lvl1pPr>
    <a:lvl2pPr marL="742950" indent="-285750" algn="l" defTabSz="449263" rtl="0" eaLnBrk="0" fontAlgn="base" hangingPunct="0">
      <a:spcBef>
        <a:spcPct val="0"/>
      </a:spcBef>
      <a:spcAft>
        <a:spcPct val="0"/>
      </a:spcAft>
      <a:defRPr kern="1200">
        <a:solidFill>
          <a:schemeClr val="tx1"/>
        </a:solidFill>
        <a:latin typeface="Arial" charset="0"/>
        <a:ea typeface="Droid Sans Fallback" charset="0"/>
        <a:cs typeface="Droid Sans Fallback" charset="0"/>
      </a:defRPr>
    </a:lvl2pPr>
    <a:lvl3pPr marL="1143000" indent="-228600" algn="l" defTabSz="449263" rtl="0" eaLnBrk="0" fontAlgn="base" hangingPunct="0">
      <a:spcBef>
        <a:spcPct val="0"/>
      </a:spcBef>
      <a:spcAft>
        <a:spcPct val="0"/>
      </a:spcAft>
      <a:defRPr kern="1200">
        <a:solidFill>
          <a:schemeClr val="tx1"/>
        </a:solidFill>
        <a:latin typeface="Arial" charset="0"/>
        <a:ea typeface="Droid Sans Fallback" charset="0"/>
        <a:cs typeface="Droid Sans Fallback" charset="0"/>
      </a:defRPr>
    </a:lvl3pPr>
    <a:lvl4pPr marL="1600200" indent="-228600" algn="l" defTabSz="449263" rtl="0" eaLnBrk="0" fontAlgn="base" hangingPunct="0">
      <a:spcBef>
        <a:spcPct val="0"/>
      </a:spcBef>
      <a:spcAft>
        <a:spcPct val="0"/>
      </a:spcAft>
      <a:defRPr kern="1200">
        <a:solidFill>
          <a:schemeClr val="tx1"/>
        </a:solidFill>
        <a:latin typeface="Arial" charset="0"/>
        <a:ea typeface="Droid Sans Fallback" charset="0"/>
        <a:cs typeface="Droid Sans Fallback" charset="0"/>
      </a:defRPr>
    </a:lvl4pPr>
    <a:lvl5pPr marL="2057400" indent="-228600" algn="l" defTabSz="449263" rtl="0" eaLnBrk="0" fontAlgn="base" hangingPunct="0">
      <a:spcBef>
        <a:spcPct val="0"/>
      </a:spcBef>
      <a:spcAft>
        <a:spcPct val="0"/>
      </a:spcAft>
      <a:defRPr kern="1200">
        <a:solidFill>
          <a:schemeClr val="tx1"/>
        </a:solidFill>
        <a:latin typeface="Arial" charset="0"/>
        <a:ea typeface="Droid Sans Fallback" charset="0"/>
        <a:cs typeface="Droid Sans Fallback" charset="0"/>
      </a:defRPr>
    </a:lvl5pPr>
    <a:lvl6pPr marL="2286000" algn="l" defTabSz="914400" rtl="0" eaLnBrk="1" latinLnBrk="0" hangingPunct="1">
      <a:defRPr kern="1200">
        <a:solidFill>
          <a:schemeClr val="tx1"/>
        </a:solidFill>
        <a:latin typeface="Arial" charset="0"/>
        <a:ea typeface="Droid Sans Fallback" charset="0"/>
        <a:cs typeface="Droid Sans Fallback" charset="0"/>
      </a:defRPr>
    </a:lvl6pPr>
    <a:lvl7pPr marL="2743200" algn="l" defTabSz="914400" rtl="0" eaLnBrk="1" latinLnBrk="0" hangingPunct="1">
      <a:defRPr kern="1200">
        <a:solidFill>
          <a:schemeClr val="tx1"/>
        </a:solidFill>
        <a:latin typeface="Arial" charset="0"/>
        <a:ea typeface="Droid Sans Fallback" charset="0"/>
        <a:cs typeface="Droid Sans Fallback" charset="0"/>
      </a:defRPr>
    </a:lvl7pPr>
    <a:lvl8pPr marL="3200400" algn="l" defTabSz="914400" rtl="0" eaLnBrk="1" latinLnBrk="0" hangingPunct="1">
      <a:defRPr kern="1200">
        <a:solidFill>
          <a:schemeClr val="tx1"/>
        </a:solidFill>
        <a:latin typeface="Arial" charset="0"/>
        <a:ea typeface="Droid Sans Fallback" charset="0"/>
        <a:cs typeface="Droid Sans Fallback" charset="0"/>
      </a:defRPr>
    </a:lvl8pPr>
    <a:lvl9pPr marL="3657600" algn="l" defTabSz="914400" rtl="0" eaLnBrk="1" latinLnBrk="0" hangingPunct="1">
      <a:defRPr kern="1200">
        <a:solidFill>
          <a:schemeClr val="tx1"/>
        </a:solidFill>
        <a:latin typeface="Arial" charset="0"/>
        <a:ea typeface="Droid Sans Fallback" charset="0"/>
        <a:cs typeface="Droid Sans Fallback" charset="0"/>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579A"/>
    <a:srgbClr val="005EA4"/>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8"/>
    <p:restoredTop sz="74314"/>
  </p:normalViewPr>
  <p:slideViewPr>
    <p:cSldViewPr showGuides="1">
      <p:cViewPr>
        <p:scale>
          <a:sx n="64" d="100"/>
          <a:sy n="64" d="100"/>
        </p:scale>
        <p:origin x="2152" y="248"/>
      </p:cViewPr>
      <p:guideLst>
        <p:guide orient="horz" pos="2112"/>
        <p:guide pos="2880"/>
      </p:guideLst>
    </p:cSldViewPr>
  </p:slideViewPr>
  <p:outlineViewPr>
    <p:cViewPr varScale="1">
      <p:scale>
        <a:sx n="170" d="200"/>
        <a:sy n="170" d="200"/>
      </p:scale>
      <p:origin x="-780" y="-84"/>
    </p:cViewPr>
  </p:outlineViewPr>
  <p:notesTextViewPr>
    <p:cViewPr>
      <p:scale>
        <a:sx n="85" d="100"/>
        <a:sy n="85" d="100"/>
      </p:scale>
      <p:origin x="0" y="0"/>
    </p:cViewPr>
  </p:notesTextViewPr>
  <p:notesViewPr>
    <p:cSldViewPr showGuides="1">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307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endParaRPr lang="en-GB" altLang="en-US"/>
          </a:p>
        </p:txBody>
      </p:sp>
      <p:sp>
        <p:nvSpPr>
          <p:cNvPr id="307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endParaRPr lang="en-GB" altLang="en-US"/>
          </a:p>
        </p:txBody>
      </p:sp>
      <p:sp>
        <p:nvSpPr>
          <p:cNvPr id="307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endParaRPr lang="en-GB" alt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DejaVu Sans" charset="0"/>
                <a:cs typeface="DejaVu Sans" charset="0"/>
              </a:defRPr>
            </a:lvl1pPr>
          </a:lstStyle>
          <a:p>
            <a:fld id="{153ED9C0-FB90-ED42-B6CF-D3B32C4A40E3}" type="slidenum">
              <a:rPr lang="en-GB" altLang="en-US"/>
              <a:pPr/>
              <a:t>‹#›</a:t>
            </a:fld>
            <a:endParaRPr lang="en-GB" altLang="en-US"/>
          </a:p>
        </p:txBody>
      </p:sp>
    </p:spTree>
    <p:extLst>
      <p:ext uri="{BB962C8B-B14F-4D97-AF65-F5344CB8AC3E}">
        <p14:creationId xmlns:p14="http://schemas.microsoft.com/office/powerpoint/2010/main" val="21911661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0418"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60419"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F7718BDD-8884-ED43-BFB4-5F51E4D22608}" type="slidenum">
              <a:rPr lang="en-GB" altLang="en-US">
                <a:solidFill>
                  <a:srgbClr val="000000"/>
                </a:solidFill>
                <a:latin typeface="Times New Roman" charset="0"/>
                <a:ea typeface="DejaVu Sans" charset="0"/>
                <a:cs typeface="DejaVu Sans" charset="0"/>
              </a:rPr>
              <a:pPr/>
              <a:t>4</a:t>
            </a:fld>
            <a:endParaRPr lang="en-GB" altLang="en-US">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190602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2226"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52227"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57BD56BD-5156-DC45-ADFE-0E85CA4B2BCC}" type="slidenum">
              <a:rPr lang="en-GB" altLang="en-US">
                <a:solidFill>
                  <a:srgbClr val="000000"/>
                </a:solidFill>
                <a:latin typeface="Times New Roman" charset="0"/>
                <a:ea typeface="DejaVu Sans" charset="0"/>
                <a:cs typeface="DejaVu Sans" charset="0"/>
              </a:rPr>
              <a:pPr/>
              <a:t>29</a:t>
            </a:fld>
            <a:endParaRPr lang="en-GB" altLang="en-US">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48786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4"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a:latin typeface="Times New Roman" charset="0"/>
              </a:rPr>
              <a:t>The reliability can varied within the toymodel by changing the forecast error and any level or reliability can be achieved. Reliability is shown here using the measure of the trend and with a confidence bound using bootstrapping, showing how uncertain realibility is! You see that perfect reliability is not when having a forecast error of zero… Depending how much time is left I’ll show why this is.</a:t>
            </a:r>
          </a:p>
        </p:txBody>
      </p:sp>
      <p:sp>
        <p:nvSpPr>
          <p:cNvPr id="54275"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7B960FAD-145B-5944-99FD-BAC169AA275A}" type="slidenum">
              <a:rPr lang="en-GB" altLang="en-US">
                <a:solidFill>
                  <a:srgbClr val="000000"/>
                </a:solidFill>
                <a:latin typeface="Times New Roman" charset="0"/>
                <a:ea typeface="DejaVu Sans" charset="0"/>
                <a:cs typeface="DejaVu Sans" charset="0"/>
              </a:rPr>
              <a:pPr/>
              <a:t>30</a:t>
            </a:fld>
            <a:endParaRPr lang="en-GB" altLang="en-US">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46289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AE01F60F-F7DD-FF48-AF1E-BB4316DD94BA}" type="slidenum">
              <a:rPr lang="en-GB" altLang="en-US">
                <a:solidFill>
                  <a:srgbClr val="000000"/>
                </a:solidFill>
                <a:latin typeface="Times New Roman" charset="0"/>
                <a:ea typeface="DejaVu Sans" charset="0"/>
                <a:cs typeface="DejaVu Sans" charset="0"/>
              </a:rPr>
              <a:pPr/>
              <a:t>5</a:t>
            </a:fld>
            <a:endParaRPr lang="en-GB" altLang="en-US">
              <a:solidFill>
                <a:srgbClr val="000000"/>
              </a:solidFill>
              <a:latin typeface="Times New Roman" charset="0"/>
              <a:ea typeface="DejaVu Sans" charset="0"/>
              <a:cs typeface="DejaVu Sans" charset="0"/>
            </a:endParaRPr>
          </a:p>
        </p:txBody>
      </p:sp>
      <p:sp>
        <p:nvSpPr>
          <p:cNvPr id="53249"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
        <p:nvSpPr>
          <p:cNvPr id="5325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pPr algn="r" eaLnBrk="1">
              <a:lnSpc>
                <a:spcPct val="93000"/>
              </a:lnSpc>
            </a:pPr>
            <a:fld id="{A9890121-E7FA-EE45-B427-ED6E398E02C5}" type="slidenum">
              <a:rPr lang="en-GB" altLang="en-US" sz="1400">
                <a:solidFill>
                  <a:srgbClr val="000000"/>
                </a:solidFill>
                <a:latin typeface="Times New Roman" charset="0"/>
                <a:ea typeface="DejaVu Sans" charset="0"/>
                <a:cs typeface="DejaVu Sans" charset="0"/>
              </a:rPr>
              <a:pPr algn="r" eaLnBrk="1">
                <a:lnSpc>
                  <a:spcPct val="93000"/>
                </a:lnSpc>
              </a:pPr>
              <a:t>5</a:t>
            </a:fld>
            <a:endParaRPr lang="en-GB" altLang="en-US" sz="1400">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59513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6259"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Times New Roman" charset="0"/>
              </a:rPr>
              <a:t>To show that this is also true when taking a real system I’m going to use here the MetOffice attribution prototype which is being developed in the EUCLEIA project. </a:t>
            </a:r>
          </a:p>
        </p:txBody>
      </p:sp>
      <p:sp>
        <p:nvSpPr>
          <p:cNvPr id="96260" name="Slide Number Placeholder 3"/>
          <p:cNvSpPr>
            <a:spLocks noGrp="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A7B92B71-BA3F-9E40-81E1-5345216BA8C7}" type="slidenum">
              <a:rPr lang="en-GB" altLang="en-US">
                <a:solidFill>
                  <a:srgbClr val="000000"/>
                </a:solidFill>
                <a:latin typeface="Times New Roman" charset="0"/>
                <a:ea typeface="DejaVu Sans" charset="0"/>
                <a:cs typeface="DejaVu Sans" charset="0"/>
              </a:rPr>
              <a:pPr/>
              <a:t>8</a:t>
            </a:fld>
            <a:endParaRPr lang="en-GB" altLang="en-US">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159381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11E85618-EB2B-454B-B23E-A566E0573F2E}" type="slidenum">
              <a:rPr lang="en-GB" altLang="en-US">
                <a:solidFill>
                  <a:srgbClr val="000000"/>
                </a:solidFill>
                <a:latin typeface="Times New Roman" charset="0"/>
                <a:ea typeface="DejaVu Sans" charset="0"/>
                <a:cs typeface="DejaVu Sans" charset="0"/>
              </a:rPr>
              <a:pPr/>
              <a:t>9</a:t>
            </a:fld>
            <a:endParaRPr lang="en-GB" altLang="en-US">
              <a:solidFill>
                <a:srgbClr val="000000"/>
              </a:solidFill>
              <a:latin typeface="Times New Roman" charset="0"/>
              <a:ea typeface="DejaVu Sans" charset="0"/>
              <a:cs typeface="DejaVu Sans" charset="0"/>
            </a:endParaRPr>
          </a:p>
        </p:txBody>
      </p:sp>
      <p:sp>
        <p:nvSpPr>
          <p:cNvPr id="43009"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a:p>
        </p:txBody>
      </p:sp>
    </p:spTree>
    <p:extLst>
      <p:ext uri="{BB962C8B-B14F-4D97-AF65-F5344CB8AC3E}">
        <p14:creationId xmlns:p14="http://schemas.microsoft.com/office/powerpoint/2010/main" val="161559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1442"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61443"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45C2A8BD-499D-A945-9820-FD610E3D1C13}" type="slidenum">
              <a:rPr lang="en-GB" altLang="en-US">
                <a:solidFill>
                  <a:srgbClr val="000000"/>
                </a:solidFill>
                <a:latin typeface="Times New Roman" charset="0"/>
                <a:ea typeface="DejaVu Sans" charset="0"/>
                <a:cs typeface="DejaVu Sans" charset="0"/>
              </a:rPr>
              <a:pPr/>
              <a:t>11</a:t>
            </a:fld>
            <a:endParaRPr lang="en-GB" altLang="en-US">
              <a:solidFill>
                <a:srgbClr val="000000"/>
              </a:solidFill>
              <a:latin typeface="Times New Roman" charset="0"/>
              <a:ea typeface="DejaVu Sans" charset="0"/>
              <a:cs typeface="DejaVu Sans" charset="0"/>
            </a:endParaRPr>
          </a:p>
        </p:txBody>
      </p:sp>
    </p:spTree>
    <p:extLst>
      <p:ext uri="{BB962C8B-B14F-4D97-AF65-F5344CB8AC3E}">
        <p14:creationId xmlns:p14="http://schemas.microsoft.com/office/powerpoint/2010/main" val="52174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75CC32DA-368A-434D-9AAA-846044452A89}" type="slidenum">
              <a:rPr lang="en-GB" altLang="en-US">
                <a:solidFill>
                  <a:srgbClr val="000000"/>
                </a:solidFill>
                <a:latin typeface="Times New Roman" charset="0"/>
                <a:ea typeface="DejaVu Sans" charset="0"/>
                <a:cs typeface="DejaVu Sans" charset="0"/>
              </a:rPr>
              <a:pPr/>
              <a:t>22</a:t>
            </a:fld>
            <a:endParaRPr lang="en-GB" altLang="en-US">
              <a:solidFill>
                <a:srgbClr val="000000"/>
              </a:solidFill>
              <a:latin typeface="Times New Roman" charset="0"/>
              <a:ea typeface="DejaVu Sans" charset="0"/>
              <a:cs typeface="DejaVu Sans" charset="0"/>
            </a:endParaRPr>
          </a:p>
        </p:txBody>
      </p:sp>
      <p:sp>
        <p:nvSpPr>
          <p:cNvPr id="47105"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a:p>
        </p:txBody>
      </p:sp>
    </p:spTree>
    <p:extLst>
      <p:ext uri="{BB962C8B-B14F-4D97-AF65-F5344CB8AC3E}">
        <p14:creationId xmlns:p14="http://schemas.microsoft.com/office/powerpoint/2010/main" val="83374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DA57554F-953D-6B42-BFF6-D870C73CD291}" type="slidenum">
              <a:rPr lang="en-GB" altLang="en-US">
                <a:solidFill>
                  <a:srgbClr val="000000"/>
                </a:solidFill>
                <a:latin typeface="Times New Roman" charset="0"/>
                <a:ea typeface="DejaVu Sans" charset="0"/>
                <a:cs typeface="DejaVu Sans" charset="0"/>
              </a:rPr>
              <a:pPr/>
              <a:t>26</a:t>
            </a:fld>
            <a:endParaRPr lang="en-GB" altLang="en-US">
              <a:solidFill>
                <a:srgbClr val="000000"/>
              </a:solidFill>
              <a:latin typeface="Times New Roman" charset="0"/>
              <a:ea typeface="DejaVu Sans" charset="0"/>
              <a:cs typeface="DejaVu Sans" charset="0"/>
            </a:endParaRPr>
          </a:p>
        </p:txBody>
      </p:sp>
      <p:sp>
        <p:nvSpPr>
          <p:cNvPr id="40961"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Grp="1" noChangeArrowheads="1"/>
          </p:cNvSpPr>
          <p:nvPr>
            <p:ph type="body" idx="1"/>
          </p:nvPr>
        </p:nvSpPr>
        <p:spPr>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a:p>
        </p:txBody>
      </p:sp>
    </p:spTree>
    <p:extLst>
      <p:ext uri="{BB962C8B-B14F-4D97-AF65-F5344CB8AC3E}">
        <p14:creationId xmlns:p14="http://schemas.microsoft.com/office/powerpoint/2010/main" val="42955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0727A630-690B-8144-844B-A837A8649463}" type="slidenum">
              <a:rPr lang="en-GB" altLang="en-US">
                <a:solidFill>
                  <a:srgbClr val="000000"/>
                </a:solidFill>
                <a:latin typeface="Times New Roman" charset="0"/>
                <a:ea typeface="DejaVu Sans" charset="0"/>
                <a:cs typeface="DejaVu Sans" charset="0"/>
              </a:rPr>
              <a:pPr/>
              <a:t>27</a:t>
            </a:fld>
            <a:endParaRPr lang="en-GB" altLang="en-US">
              <a:solidFill>
                <a:srgbClr val="000000"/>
              </a:solidFill>
              <a:latin typeface="Times New Roman" charset="0"/>
              <a:ea typeface="DejaVu Sans" charset="0"/>
              <a:cs typeface="DejaVu Sans" charset="0"/>
            </a:endParaRPr>
          </a:p>
        </p:txBody>
      </p:sp>
      <p:sp>
        <p:nvSpPr>
          <p:cNvPr id="57345"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a:p>
        </p:txBody>
      </p:sp>
    </p:spTree>
    <p:extLst>
      <p:ext uri="{BB962C8B-B14F-4D97-AF65-F5344CB8AC3E}">
        <p14:creationId xmlns:p14="http://schemas.microsoft.com/office/powerpoint/2010/main" val="180327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fld id="{7D05C43F-AC9D-334F-8994-81843DF6DF54}" type="slidenum">
              <a:rPr lang="en-GB" altLang="en-US">
                <a:solidFill>
                  <a:srgbClr val="000000"/>
                </a:solidFill>
                <a:latin typeface="Times New Roman" charset="0"/>
                <a:ea typeface="DejaVu Sans" charset="0"/>
                <a:cs typeface="DejaVu Sans" charset="0"/>
              </a:rPr>
              <a:pPr/>
              <a:t>28</a:t>
            </a:fld>
            <a:endParaRPr lang="en-GB" altLang="en-US">
              <a:solidFill>
                <a:srgbClr val="000000"/>
              </a:solidFill>
              <a:latin typeface="Times New Roman" charset="0"/>
              <a:ea typeface="DejaVu Sans" charset="0"/>
              <a:cs typeface="DejaVu Sans" charset="0"/>
            </a:endParaRPr>
          </a:p>
        </p:txBody>
      </p:sp>
      <p:sp>
        <p:nvSpPr>
          <p:cNvPr id="58369" name="Text Box 1"/>
          <p:cNvSpPr txBox="1">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a:p>
        </p:txBody>
      </p:sp>
    </p:spTree>
    <p:extLst>
      <p:ext uri="{BB962C8B-B14F-4D97-AF65-F5344CB8AC3E}">
        <p14:creationId xmlns:p14="http://schemas.microsoft.com/office/powerpoint/2010/main" val="14275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95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1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1288" y="1604963"/>
            <a:ext cx="2011362" cy="3976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5881688" cy="3976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068638"/>
            <a:ext cx="7770813" cy="746125"/>
          </a:xfrm>
        </p:spPr>
        <p:txBody>
          <a:bodyPr/>
          <a:lstStyle/>
          <a:p>
            <a:r>
              <a:rPr lang="en-US" smtClean="0"/>
              <a:t>Click to edit Master title style</a:t>
            </a:r>
            <a:endParaRPr lang="en-US"/>
          </a:p>
        </p:txBody>
      </p:sp>
    </p:spTree>
    <p:extLst>
      <p:ext uri="{BB962C8B-B14F-4D97-AF65-F5344CB8AC3E}">
        <p14:creationId xmlns:p14="http://schemas.microsoft.com/office/powerpoint/2010/main" val="136971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fld id="{D4105FEB-06E2-604D-9470-76390B148EA8}" type="slidenum">
              <a:rPr lang="en-GB" altLang="en-US"/>
              <a:pPr/>
              <a:t>‹#›</a:t>
            </a:fld>
            <a:endParaRPr lang="en-GB" altLang="en-US"/>
          </a:p>
        </p:txBody>
      </p:sp>
    </p:spTree>
    <p:extLst>
      <p:ext uri="{BB962C8B-B14F-4D97-AF65-F5344CB8AC3E}">
        <p14:creationId xmlns:p14="http://schemas.microsoft.com/office/powerpoint/2010/main" val="212286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1C0EE4E5-36AC-E44E-8B2E-FDB3E91F2861}" type="slidenum">
              <a:rPr lang="en-GB" altLang="en-US"/>
              <a:pPr/>
              <a:t>‹#›</a:t>
            </a:fld>
            <a:endParaRPr lang="en-GB" altLang="en-US"/>
          </a:p>
        </p:txBody>
      </p:sp>
    </p:spTree>
    <p:extLst>
      <p:ext uri="{BB962C8B-B14F-4D97-AF65-F5344CB8AC3E}">
        <p14:creationId xmlns:p14="http://schemas.microsoft.com/office/powerpoint/2010/main" val="66961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fld id="{78D7A7BA-24BD-2C46-99C9-C1E2369B8B52}" type="slidenum">
              <a:rPr lang="en-GB" altLang="en-US"/>
              <a:pPr/>
              <a:t>‹#›</a:t>
            </a:fld>
            <a:endParaRPr lang="en-GB" altLang="en-US"/>
          </a:p>
        </p:txBody>
      </p:sp>
    </p:spTree>
    <p:extLst>
      <p:ext uri="{BB962C8B-B14F-4D97-AF65-F5344CB8AC3E}">
        <p14:creationId xmlns:p14="http://schemas.microsoft.com/office/powerpoint/2010/main" val="144215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 y="981075"/>
            <a:ext cx="4386263"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81075"/>
            <a:ext cx="438785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fld id="{0F361E9B-3980-694F-890B-ECC94DE11A26}" type="slidenum">
              <a:rPr lang="en-GB" altLang="en-US"/>
              <a:pPr/>
              <a:t>‹#›</a:t>
            </a:fld>
            <a:endParaRPr lang="en-GB" altLang="en-US"/>
          </a:p>
        </p:txBody>
      </p:sp>
    </p:spTree>
    <p:extLst>
      <p:ext uri="{BB962C8B-B14F-4D97-AF65-F5344CB8AC3E}">
        <p14:creationId xmlns:p14="http://schemas.microsoft.com/office/powerpoint/2010/main" val="179859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fld id="{1C30D5D4-2F2D-7646-8FE8-717B05455B6D}" type="slidenum">
              <a:rPr lang="en-GB" altLang="en-US"/>
              <a:pPr/>
              <a:t>‹#›</a:t>
            </a:fld>
            <a:endParaRPr lang="en-GB" altLang="en-US"/>
          </a:p>
        </p:txBody>
      </p:sp>
    </p:spTree>
    <p:extLst>
      <p:ext uri="{BB962C8B-B14F-4D97-AF65-F5344CB8AC3E}">
        <p14:creationId xmlns:p14="http://schemas.microsoft.com/office/powerpoint/2010/main" val="99856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fld id="{9C52F87D-A506-0B42-B0B2-4975FA386FA1}" type="slidenum">
              <a:rPr lang="en-GB" altLang="en-US"/>
              <a:pPr/>
              <a:t>‹#›</a:t>
            </a:fld>
            <a:endParaRPr lang="en-GB" altLang="en-US"/>
          </a:p>
        </p:txBody>
      </p:sp>
    </p:spTree>
    <p:extLst>
      <p:ext uri="{BB962C8B-B14F-4D97-AF65-F5344CB8AC3E}">
        <p14:creationId xmlns:p14="http://schemas.microsoft.com/office/powerpoint/2010/main" val="350817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fld id="{021A32AB-71D0-7447-A1EA-4489BE5E5919}" type="slidenum">
              <a:rPr lang="en-GB" altLang="en-US"/>
              <a:pPr/>
              <a:t>‹#›</a:t>
            </a:fld>
            <a:endParaRPr lang="en-GB" altLang="en-US"/>
          </a:p>
        </p:txBody>
      </p:sp>
    </p:spTree>
    <p:extLst>
      <p:ext uri="{BB962C8B-B14F-4D97-AF65-F5344CB8AC3E}">
        <p14:creationId xmlns:p14="http://schemas.microsoft.com/office/powerpoint/2010/main" val="134885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18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29C5B1F5-E63A-6F48-8ED6-B5AA719C2073}" type="slidenum">
              <a:rPr lang="en-GB" altLang="en-US"/>
              <a:pPr/>
              <a:t>‹#›</a:t>
            </a:fld>
            <a:endParaRPr lang="en-GB" altLang="en-US"/>
          </a:p>
        </p:txBody>
      </p:sp>
    </p:spTree>
    <p:extLst>
      <p:ext uri="{BB962C8B-B14F-4D97-AF65-F5344CB8AC3E}">
        <p14:creationId xmlns:p14="http://schemas.microsoft.com/office/powerpoint/2010/main" val="144277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7B3E7298-6C86-D140-B1C5-8D3454AC03CF}" type="slidenum">
              <a:rPr lang="en-GB" altLang="en-US"/>
              <a:pPr/>
              <a:t>‹#›</a:t>
            </a:fld>
            <a:endParaRPr lang="en-GB" altLang="en-US"/>
          </a:p>
        </p:txBody>
      </p:sp>
    </p:spTree>
    <p:extLst>
      <p:ext uri="{BB962C8B-B14F-4D97-AF65-F5344CB8AC3E}">
        <p14:creationId xmlns:p14="http://schemas.microsoft.com/office/powerpoint/2010/main" val="1507768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83C0C1BC-E544-014D-8259-DFB8649584A2}" type="slidenum">
              <a:rPr lang="en-GB" altLang="en-US"/>
              <a:pPr/>
              <a:t>‹#›</a:t>
            </a:fld>
            <a:endParaRPr lang="en-GB" altLang="en-US"/>
          </a:p>
        </p:txBody>
      </p:sp>
    </p:spTree>
    <p:extLst>
      <p:ext uri="{BB962C8B-B14F-4D97-AF65-F5344CB8AC3E}">
        <p14:creationId xmlns:p14="http://schemas.microsoft.com/office/powerpoint/2010/main" val="763792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44450"/>
            <a:ext cx="2230438" cy="6119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 y="44450"/>
            <a:ext cx="6543675" cy="6119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9E455AA5-E32A-C249-89A9-EF6B5E2FDF84}" type="slidenum">
              <a:rPr lang="en-GB" altLang="en-US"/>
              <a:pPr/>
              <a:t>‹#›</a:t>
            </a:fld>
            <a:endParaRPr lang="en-GB" altLang="en-US"/>
          </a:p>
        </p:txBody>
      </p:sp>
    </p:spTree>
    <p:extLst>
      <p:ext uri="{BB962C8B-B14F-4D97-AF65-F5344CB8AC3E}">
        <p14:creationId xmlns:p14="http://schemas.microsoft.com/office/powerpoint/2010/main" val="154325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14720" y="1036910"/>
            <a:ext cx="8187840" cy="1104596"/>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089150" cy="433387"/>
          </a:xfrm>
          <a:prstGeom prst="rect">
            <a:avLst/>
          </a:prstGeom>
        </p:spPr>
        <p:txBody>
          <a:bodyPr vert="horz" wrap="square" lIns="82945" tIns="41473" rIns="82945" bIns="41473" numCol="1" anchor="t" anchorCtr="0" compatLnSpc="1">
            <a:prstTxWarp prst="textNoShape">
              <a:avLst/>
            </a:prstTxWarp>
          </a:bodyPr>
          <a:lstStyle>
            <a:lvl1pPr eaLnBrk="1">
              <a:lnSpc>
                <a:spcPct val="93000"/>
              </a:lnSpc>
              <a:buClr>
                <a:srgbClr val="000000"/>
              </a:buClr>
              <a:buSzPct val="100000"/>
              <a:buFont typeface="Times New Roman" charset="0"/>
              <a:buNone/>
              <a:defRPr/>
            </a:lvl1pPr>
          </a:lstStyle>
          <a:p>
            <a:endParaRPr lang="en-US" altLang="en-US"/>
          </a:p>
        </p:txBody>
      </p:sp>
      <p:sp>
        <p:nvSpPr>
          <p:cNvPr id="4" name="Footer Placeholder 3"/>
          <p:cNvSpPr>
            <a:spLocks noGrp="1"/>
          </p:cNvSpPr>
          <p:nvPr>
            <p:ph type="ftr" idx="11"/>
          </p:nvPr>
        </p:nvSpPr>
        <p:spPr>
          <a:xfrm>
            <a:off x="3127375" y="6246813"/>
            <a:ext cx="2859088" cy="433387"/>
          </a:xfrm>
          <a:prstGeom prst="rect">
            <a:avLst/>
          </a:prstGeom>
        </p:spPr>
        <p:txBody>
          <a:bodyPr vert="horz" wrap="square" lIns="82945" tIns="41473" rIns="82945" bIns="41473" numCol="1" anchor="t" anchorCtr="0" compatLnSpc="1">
            <a:prstTxWarp prst="textNoShape">
              <a:avLst/>
            </a:prstTxWarp>
          </a:bodyPr>
          <a:lstStyle>
            <a:lvl1pPr eaLnBrk="1">
              <a:lnSpc>
                <a:spcPct val="93000"/>
              </a:lnSpc>
              <a:buClr>
                <a:srgbClr val="000000"/>
              </a:buClr>
              <a:buSzPct val="100000"/>
              <a:buFont typeface="Times New Roman" charset="0"/>
              <a:buNone/>
              <a:defRPr/>
            </a:lvl1pPr>
          </a:lstStyle>
          <a:p>
            <a:endParaRPr lang="en-US" altLang="en-US"/>
          </a:p>
        </p:txBody>
      </p:sp>
      <p:sp>
        <p:nvSpPr>
          <p:cNvPr id="5" name="Slide Number Placeholder 4"/>
          <p:cNvSpPr>
            <a:spLocks noGrp="1"/>
          </p:cNvSpPr>
          <p:nvPr>
            <p:ph type="sldNum" idx="12"/>
          </p:nvPr>
        </p:nvSpPr>
        <p:spPr>
          <a:xfrm>
            <a:off x="6554788" y="6246813"/>
            <a:ext cx="2089150" cy="433387"/>
          </a:xfrm>
        </p:spPr>
        <p:txBody>
          <a:bodyPr/>
          <a:lstStyle>
            <a:lvl1pPr>
              <a:defRPr/>
            </a:lvl1pPr>
          </a:lstStyle>
          <a:p>
            <a:fld id="{07400534-4EF9-D343-9628-875BB2A60D4A}" type="slidenum">
              <a:rPr lang="en-US" altLang="en-US"/>
              <a:pPr/>
              <a:t>‹#›</a:t>
            </a:fld>
            <a:endParaRPr lang="en-US" altLang="en-US"/>
          </a:p>
        </p:txBody>
      </p:sp>
    </p:spTree>
    <p:extLst>
      <p:ext uri="{BB962C8B-B14F-4D97-AF65-F5344CB8AC3E}">
        <p14:creationId xmlns:p14="http://schemas.microsoft.com/office/powerpoint/2010/main" val="26072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07504" y="44624"/>
            <a:ext cx="8928992" cy="792088"/>
          </a:xfrm>
          <a:prstGeom prst="rect">
            <a:avLst/>
          </a:prstGeom>
        </p:spPr>
        <p:txBody>
          <a:bodyPr rtlCol="0">
            <a:noAutofit/>
          </a:bodyPr>
          <a:lstStyle>
            <a:lvl1pPr>
              <a:lnSpc>
                <a:spcPts val="3000"/>
              </a:lnSpc>
              <a:defRPr sz="4000"/>
            </a:lvl1pPr>
          </a:lstStyle>
          <a:p>
            <a:r>
              <a:rPr lang="es-ES" dirty="0" smtClean="0"/>
              <a:t>Haga clic para modificar el estilo de título del patrón</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rtlCol="0">
            <a:normAutofit/>
          </a:bodyPr>
          <a:lstStyle>
            <a:lvl1pPr>
              <a:defRPr sz="2800"/>
            </a:lvl1pPr>
            <a:lvl2pPr>
              <a:defRPr sz="2800"/>
            </a:lvl2pPr>
            <a:lvl3pPr>
              <a:defRPr sz="2400"/>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Footer Placeholder 4"/>
          <p:cNvSpPr>
            <a:spLocks noGrp="1"/>
          </p:cNvSpPr>
          <p:nvPr>
            <p:ph type="ftr" sz="quarter" idx="10"/>
          </p:nvPr>
        </p:nvSpPr>
        <p:spPr>
          <a:xfrm>
            <a:off x="2195513" y="6356350"/>
            <a:ext cx="6337300" cy="414338"/>
          </a:xfrm>
          <a:prstGeom prst="rect">
            <a:avLst/>
          </a:prstGeom>
        </p:spPr>
        <p:txBody>
          <a:bodyPr vert="horz" wrap="square" lIns="91440" tIns="45720" rIns="91440" bIns="45720" numCol="1" anchor="ctr" anchorCtr="0" compatLnSpc="1">
            <a:prstTxWarp prst="textNoShape">
              <a:avLst/>
            </a:prstTxWarp>
          </a:bodyPr>
          <a:lstStyle>
            <a:lvl1pPr algn="ctr" eaLnBrk="1">
              <a:lnSpc>
                <a:spcPct val="93000"/>
              </a:lnSpc>
              <a:buClr>
                <a:srgbClr val="000000"/>
              </a:buClr>
              <a:buSzPct val="100000"/>
              <a:buFont typeface="Times New Roman" charset="0"/>
              <a:buNone/>
              <a:defRPr sz="1200">
                <a:solidFill>
                  <a:srgbClr val="898989"/>
                </a:solidFill>
              </a:defRPr>
            </a:lvl1pPr>
          </a:lstStyle>
          <a:p>
            <a:endParaRPr lang="es-ES" altLang="en-US"/>
          </a:p>
        </p:txBody>
      </p:sp>
      <p:sp>
        <p:nvSpPr>
          <p:cNvPr id="5" name="Slide Number Placeholder 5"/>
          <p:cNvSpPr>
            <a:spLocks noGrp="1"/>
          </p:cNvSpPr>
          <p:nvPr>
            <p:ph type="sldNum" sz="quarter" idx="11"/>
          </p:nvPr>
        </p:nvSpPr>
        <p:spPr>
          <a:xfrm>
            <a:off x="8604250" y="6357938"/>
            <a:ext cx="442913" cy="412750"/>
          </a:xfrm>
        </p:spPr>
        <p:txBody>
          <a:bodyPr/>
          <a:lstStyle>
            <a:lvl1pPr algn="r">
              <a:defRPr/>
            </a:lvl1pPr>
          </a:lstStyle>
          <a:p>
            <a:fld id="{A8728066-5B42-3D4F-B535-CA85FE810F82}" type="slidenum">
              <a:rPr lang="es-ES" altLang="en-US"/>
              <a:pPr/>
              <a:t>‹#›</a:t>
            </a:fld>
            <a:endParaRPr lang="es-ES" altLang="en-US"/>
          </a:p>
        </p:txBody>
      </p:sp>
    </p:spTree>
    <p:extLst>
      <p:ext uri="{BB962C8B-B14F-4D97-AF65-F5344CB8AC3E}">
        <p14:creationId xmlns:p14="http://schemas.microsoft.com/office/powerpoint/2010/main" val="116278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982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3946525"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604963"/>
            <a:ext cx="3946525"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29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041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48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1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390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70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emf"/><Relationship Id="rId16" Type="http://schemas.openxmlformats.org/officeDocument/2006/relationships/image" Target="../media/image3.jpeg"/><Relationship Id="rId17"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308725"/>
            <a:ext cx="1878013" cy="46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9" name="Rectangle 4"/>
          <p:cNvSpPr>
            <a:spLocks noGrp="1" noChangeArrowheads="1"/>
          </p:cNvSpPr>
          <p:nvPr>
            <p:ph type="title"/>
          </p:nvPr>
        </p:nvSpPr>
        <p:spPr bwMode="auto">
          <a:xfrm>
            <a:off x="685800" y="3068638"/>
            <a:ext cx="7770813"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altLang="en-US"/>
              <a:t>Click to edit the title text formatCLICK TO EDIT MASTER TITLE STYLE</a:t>
            </a:r>
          </a:p>
        </p:txBody>
      </p:sp>
      <p:pic>
        <p:nvPicPr>
          <p:cNvPr id="103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4375" y="1196975"/>
            <a:ext cx="4972050" cy="1223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AutoShape 6"/>
          <p:cNvSpPr>
            <a:spLocks noChangeArrowheads="1"/>
          </p:cNvSpPr>
          <p:nvPr/>
        </p:nvSpPr>
        <p:spPr bwMode="auto">
          <a:xfrm>
            <a:off x="252413" y="188913"/>
            <a:ext cx="3894137" cy="395287"/>
          </a:xfrm>
          <a:custGeom>
            <a:avLst/>
            <a:gdLst>
              <a:gd name="G0" fmla="*/ 10817 1 2"/>
              <a:gd name="G1" fmla="*/ 1099 1 2"/>
              <a:gd name="G2" fmla="+- 1099 0 0"/>
              <a:gd name="G3" fmla="+- 10817 0 0"/>
            </a:gdLst>
            <a:ahLst/>
            <a:cxnLst>
              <a:cxn ang="0">
                <a:pos x="r" y="vc"/>
              </a:cxn>
              <a:cxn ang="5400000">
                <a:pos x="hc" y="b"/>
              </a:cxn>
              <a:cxn ang="10800000">
                <a:pos x="l" y="vc"/>
              </a:cxn>
              <a:cxn ang="16200000">
                <a:pos x="hc" y="t"/>
              </a:cxn>
            </a:cxnLst>
            <a:rect l="0" t="0" r="0" b="0"/>
            <a:pathLst>
              <a:path>
                <a:moveTo>
                  <a:pt x="0" y="0"/>
                </a:moveTo>
                <a:lnTo>
                  <a:pt x="10817" y="0"/>
                </a:lnTo>
                <a:lnTo>
                  <a:pt x="10817" y="1099"/>
                </a:lnTo>
                <a:lnTo>
                  <a:pt x="0" y="10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9pPr>
          </a:lstStyle>
          <a:p>
            <a:pPr eaLnBrk="1" hangingPunct="1">
              <a:buClr>
                <a:srgbClr val="000000"/>
              </a:buClr>
              <a:buSzPct val="100000"/>
              <a:buFont typeface="Times New Roman" pitchFamily="16" charset="0"/>
              <a:buNone/>
              <a:defRPr/>
            </a:pPr>
            <a:r>
              <a:rPr lang="en-GB" altLang="en-US" sz="2000" smtClean="0">
                <a:solidFill>
                  <a:srgbClr val="FFFFFF"/>
                </a:solidFill>
              </a:rPr>
              <a:t>www.bsc.es</a:t>
            </a:r>
          </a:p>
        </p:txBody>
      </p:sp>
      <p:sp>
        <p:nvSpPr>
          <p:cNvPr id="1032" name="Rectangle 7"/>
          <p:cNvSpPr>
            <a:spLocks noGrp="1" noChangeArrowheads="1"/>
          </p:cNvSpPr>
          <p:nvPr>
            <p:ph type="body" idx="1"/>
          </p:nvPr>
        </p:nvSpPr>
        <p:spPr bwMode="auto">
          <a:xfrm>
            <a:off x="457200" y="1604963"/>
            <a:ext cx="8045450"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116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2400">
          <a:solidFill>
            <a:srgbClr val="00499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charset="0"/>
        <a:defRPr>
          <a:solidFill>
            <a:srgbClr val="00499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charset="0"/>
        <a:defRPr sz="1600">
          <a:solidFill>
            <a:srgbClr val="00499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charset="0"/>
        <a:defRPr sz="1600">
          <a:solidFill>
            <a:srgbClr val="00499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5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6308725"/>
            <a:ext cx="1878013" cy="46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2" name="Text Box 3"/>
          <p:cNvSpPr txBox="1">
            <a:spLocks noChangeArrowheads="1"/>
          </p:cNvSpPr>
          <p:nvPr/>
        </p:nvSpPr>
        <p:spPr bwMode="auto">
          <a:xfrm>
            <a:off x="2195513" y="6356350"/>
            <a:ext cx="6335712"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en-US" altLang="en-US"/>
          </a:p>
        </p:txBody>
      </p:sp>
      <p:sp>
        <p:nvSpPr>
          <p:cNvPr id="2" name="Rectangle 4"/>
          <p:cNvSpPr>
            <a:spLocks noGrp="1" noChangeArrowheads="1"/>
          </p:cNvSpPr>
          <p:nvPr>
            <p:ph type="sldNum"/>
          </p:nvPr>
        </p:nvSpPr>
        <p:spPr bwMode="auto">
          <a:xfrm>
            <a:off x="8604250" y="6357938"/>
            <a:ext cx="43973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lvl1pPr eaLnBrk="1" hangingPunct="1">
              <a:buClr>
                <a:srgbClr val="000000"/>
              </a:buClr>
              <a:buSzPct val="100000"/>
              <a:buFont typeface="Times New Roman" charset="0"/>
              <a:buNone/>
              <a:defRPr sz="1100">
                <a:solidFill>
                  <a:srgbClr val="004990"/>
                </a:solidFill>
                <a:ea typeface="DejaVu Sans" charset="0"/>
                <a:cs typeface="DejaVu Sans" charset="0"/>
              </a:defRPr>
            </a:lvl1pPr>
          </a:lstStyle>
          <a:p>
            <a:fld id="{3AD43162-874B-D447-A549-49B0A3629BA6}" type="slidenum">
              <a:rPr lang="en-GB" altLang="en-US"/>
              <a:pPr/>
              <a:t>‹#›</a:t>
            </a:fld>
            <a:endParaRPr lang="en-GB" altLang="en-US"/>
          </a:p>
        </p:txBody>
      </p:sp>
      <p:sp>
        <p:nvSpPr>
          <p:cNvPr id="2054" name="Rectangle 5"/>
          <p:cNvSpPr>
            <a:spLocks noGrp="1" noChangeArrowheads="1"/>
          </p:cNvSpPr>
          <p:nvPr>
            <p:ph type="title"/>
          </p:nvPr>
        </p:nvSpPr>
        <p:spPr bwMode="auto">
          <a:xfrm>
            <a:off x="107950" y="44450"/>
            <a:ext cx="8926513"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altLang="en-US"/>
              <a:t>Click to edit the title text formatHaga clic para modificar el estilo de título del patrón</a:t>
            </a:r>
          </a:p>
        </p:txBody>
      </p:sp>
      <p:sp>
        <p:nvSpPr>
          <p:cNvPr id="2055" name="Rectangle 6"/>
          <p:cNvSpPr>
            <a:spLocks noGrp="1" noChangeArrowheads="1"/>
          </p:cNvSpPr>
          <p:nvPr>
            <p:ph type="body" idx="1"/>
          </p:nvPr>
        </p:nvSpPr>
        <p:spPr bwMode="auto">
          <a:xfrm>
            <a:off x="107950" y="981075"/>
            <a:ext cx="8926513" cy="518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0"/>
            <a:r>
              <a:rPr lang="en-GB" altLang="en-US"/>
              <a:t>Seventh Outline LevelHaga clic para modificar el estilo de texto del patrón</a:t>
            </a:r>
          </a:p>
          <a:p>
            <a:pPr lvl="1"/>
            <a:r>
              <a:rPr lang="en-GB" altLang="en-US"/>
              <a:t>Segundo nivel</a:t>
            </a:r>
          </a:p>
          <a:p>
            <a:pPr lvl="1"/>
            <a:r>
              <a:rPr lang="en-GB" altLang="en-US"/>
              <a:t>Tercer nivel</a:t>
            </a:r>
          </a:p>
          <a:p>
            <a:pPr lvl="2"/>
            <a:r>
              <a:rPr lang="en-GB" altLang="en-US"/>
              <a:t>Cuarto nivel</a:t>
            </a:r>
          </a:p>
          <a:p>
            <a:pPr lvl="3"/>
            <a:r>
              <a:rPr lang="en-GB" altLang="en-US"/>
              <a:t>Quinto nivel</a:t>
            </a:r>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2400">
          <a:solidFill>
            <a:srgbClr val="00499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charset="0"/>
        <a:defRPr>
          <a:solidFill>
            <a:srgbClr val="00499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charset="0"/>
        <a:defRPr sz="1600">
          <a:solidFill>
            <a:srgbClr val="00499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charset="0"/>
        <a:defRPr sz="1600">
          <a:solidFill>
            <a:srgbClr val="00499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499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7770813" cy="512763"/>
          </a:xfrm>
        </p:spPr>
        <p:txBody>
          <a:bodyPr/>
          <a:lstStyle/>
          <a:p>
            <a:pPr algn="ctr"/>
            <a:r>
              <a:rPr lang="en-US" altLang="en-US" sz="3200">
                <a:solidFill>
                  <a:schemeClr val="bg1"/>
                </a:solidFill>
              </a:rPr>
              <a:t>Towards reliable extreme event attribution</a:t>
            </a:r>
            <a:br>
              <a:rPr lang="en-US" altLang="en-US" sz="3200">
                <a:solidFill>
                  <a:schemeClr val="bg1"/>
                </a:solidFill>
              </a:rPr>
            </a:br>
            <a:r>
              <a:rPr lang="en-US" altLang="en-US" sz="3200">
                <a:solidFill>
                  <a:schemeClr val="bg1"/>
                </a:solidFill>
              </a:rPr>
              <a:t/>
            </a:r>
            <a:br>
              <a:rPr lang="en-US" altLang="en-US" sz="3200">
                <a:solidFill>
                  <a:schemeClr val="bg1"/>
                </a:solidFill>
              </a:rPr>
            </a:br>
            <a:r>
              <a:rPr lang="en-US" altLang="en-US" sz="3200">
                <a:solidFill>
                  <a:schemeClr val="bg1"/>
                </a:solidFill>
              </a:rPr>
              <a:t/>
            </a:r>
            <a:br>
              <a:rPr lang="en-US" altLang="en-US" sz="3200">
                <a:solidFill>
                  <a:schemeClr val="bg1"/>
                </a:solidFill>
              </a:rPr>
            </a:br>
            <a:r>
              <a:rPr lang="en-US" altLang="en-US" sz="3200">
                <a:solidFill>
                  <a:schemeClr val="bg1"/>
                </a:solidFill>
              </a:rPr>
              <a:t/>
            </a:r>
            <a:br>
              <a:rPr lang="en-US" altLang="en-US" sz="3200">
                <a:solidFill>
                  <a:schemeClr val="bg1"/>
                </a:solidFill>
              </a:rPr>
            </a:br>
            <a:r>
              <a:rPr lang="en-US" altLang="en-US" sz="2000">
                <a:solidFill>
                  <a:schemeClr val="bg1"/>
                </a:solidFill>
              </a:rPr>
              <a:t>Omar Bellprat, Virginie Guemas, Francisco Doblas-Reyes</a:t>
            </a:r>
          </a:p>
        </p:txBody>
      </p:sp>
      <p:pic>
        <p:nvPicPr>
          <p:cNvPr id="593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188075"/>
            <a:ext cx="167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3200" dirty="0" smtClean="0">
                <a:solidFill>
                  <a:srgbClr val="FFFFFF"/>
                </a:solidFill>
              </a:rPr>
              <a:t>Attribution of hot summers in Sudan</a:t>
            </a:r>
          </a:p>
        </p:txBody>
      </p:sp>
      <p:sp>
        <p:nvSpPr>
          <p:cNvPr id="6" name="Text Box 5"/>
          <p:cNvSpPr txBox="1">
            <a:spLocks noChangeArrowheads="1"/>
          </p:cNvSpPr>
          <p:nvPr/>
        </p:nvSpPr>
        <p:spPr bwMode="auto">
          <a:xfrm>
            <a:off x="304800" y="947738"/>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smtClean="0">
                <a:solidFill>
                  <a:srgbClr val="00579A"/>
                </a:solidFill>
              </a:rPr>
              <a:t>Model </a:t>
            </a:r>
            <a:r>
              <a:rPr lang="de-CH" altLang="en-US" sz="2200" dirty="0" err="1" smtClean="0">
                <a:solidFill>
                  <a:srgbClr val="00579A"/>
                </a:solidFill>
              </a:rPr>
              <a:t>has</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correct</a:t>
            </a:r>
            <a:r>
              <a:rPr lang="de-CH" altLang="en-US" sz="2200" dirty="0" smtClean="0">
                <a:solidFill>
                  <a:srgbClr val="00579A"/>
                </a:solidFill>
              </a:rPr>
              <a:t> </a:t>
            </a:r>
            <a:r>
              <a:rPr lang="de-CH" altLang="en-US" sz="2200" dirty="0" err="1" smtClean="0">
                <a:solidFill>
                  <a:srgbClr val="00579A"/>
                </a:solidFill>
              </a:rPr>
              <a:t>variability</a:t>
            </a:r>
            <a:r>
              <a:rPr lang="de-CH" altLang="en-US" sz="2200" dirty="0" smtClean="0">
                <a:solidFill>
                  <a:srgbClr val="00579A"/>
                </a:solidFill>
              </a:rPr>
              <a:t>/</a:t>
            </a:r>
            <a:r>
              <a:rPr lang="de-CH" altLang="en-US" sz="2200" dirty="0" err="1" smtClean="0">
                <a:solidFill>
                  <a:srgbClr val="00579A"/>
                </a:solidFill>
              </a:rPr>
              <a:t>trend</a:t>
            </a:r>
            <a:r>
              <a:rPr lang="de-CH" altLang="en-US" sz="2200" dirty="0" smtClean="0">
                <a:solidFill>
                  <a:srgbClr val="00579A"/>
                </a:solidFill>
              </a:rPr>
              <a:t> but </a:t>
            </a:r>
            <a:r>
              <a:rPr lang="de-CH" altLang="en-US" sz="2200" dirty="0" err="1" smtClean="0">
                <a:solidFill>
                  <a:srgbClr val="00579A"/>
                </a:solidFill>
              </a:rPr>
              <a:t>ensemble</a:t>
            </a:r>
            <a:r>
              <a:rPr lang="de-CH" altLang="en-US" sz="2200" dirty="0" smtClean="0">
                <a:solidFill>
                  <a:srgbClr val="00579A"/>
                </a:solidFill>
              </a:rPr>
              <a:t> </a:t>
            </a:r>
            <a:r>
              <a:rPr lang="de-CH" altLang="en-US" sz="2200" dirty="0" err="1" smtClean="0">
                <a:solidFill>
                  <a:srgbClr val="00579A"/>
                </a:solidFill>
              </a:rPr>
              <a:t>is</a:t>
            </a:r>
            <a:r>
              <a:rPr lang="de-CH" altLang="en-US" sz="2200" dirty="0" smtClean="0">
                <a:solidFill>
                  <a:srgbClr val="00579A"/>
                </a:solidFill>
              </a:rPr>
              <a:t> </a:t>
            </a:r>
            <a:r>
              <a:rPr lang="de-CH" altLang="en-US" sz="2200" dirty="0" err="1" smtClean="0">
                <a:solidFill>
                  <a:srgbClr val="00579A"/>
                </a:solidFill>
              </a:rPr>
              <a:t>overconfident</a:t>
            </a:r>
            <a:endParaRPr lang="de-CH" altLang="en-US" sz="2200" dirty="0" smtClean="0">
              <a:solidFill>
                <a:srgbClr val="00579A"/>
              </a:solidFill>
            </a:endParaRPr>
          </a:p>
        </p:txBody>
      </p:sp>
      <p:pic>
        <p:nvPicPr>
          <p:cNvPr id="286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209800"/>
            <a:ext cx="5630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1676400" y="4648200"/>
            <a:ext cx="11290300" cy="1627188"/>
            <a:chOff x="1828800" y="4724400"/>
            <a:chExt cx="11289619" cy="1627062"/>
          </a:xfrm>
        </p:grpSpPr>
        <p:pic>
          <p:nvPicPr>
            <p:cNvPr id="286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724400"/>
              <a:ext cx="1966947" cy="1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038467" y="5333953"/>
              <a:ext cx="9079952" cy="792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r>
                <a:rPr lang="de-CH" altLang="en-US" i="1">
                  <a:solidFill>
                    <a:srgbClr val="00579A"/>
                  </a:solidFill>
                </a:rPr>
                <a:t>Ranked histogram: </a:t>
              </a:r>
              <a:r>
                <a:rPr lang="de-CH" altLang="en-US">
                  <a:solidFill>
                    <a:srgbClr val="00579A"/>
                  </a:solidFill>
                </a:rPr>
                <a:t>counts the position of the </a:t>
              </a:r>
            </a:p>
            <a:p>
              <a:r>
                <a:rPr lang="de-CH" altLang="en-US">
                  <a:solidFill>
                    <a:srgbClr val="00579A"/>
                  </a:solidFill>
                </a:rPr>
                <a:t>observations in the ensemble. </a:t>
              </a:r>
            </a:p>
            <a:p>
              <a:endParaRPr lang="de-CH" altLang="en-US">
                <a:solidFill>
                  <a:srgbClr val="00579A"/>
                </a:solidFill>
              </a:endParaRPr>
            </a:p>
            <a:p>
              <a:r>
                <a:rPr lang="de-CH" altLang="en-US">
                  <a:solidFill>
                    <a:srgbClr val="00579A"/>
                  </a:solidFill>
                </a:rPr>
                <a:t>Typical case of </a:t>
              </a:r>
              <a:r>
                <a:rPr lang="de-CH" altLang="en-US" i="1">
                  <a:solidFill>
                    <a:srgbClr val="00579A"/>
                  </a:solidFill>
                </a:rPr>
                <a:t>unreliable </a:t>
              </a:r>
              <a:r>
                <a:rPr lang="de-CH" altLang="en-US" i="1">
                  <a:solidFill>
                    <a:srgbClr val="005EA4"/>
                  </a:solidFill>
                </a:rPr>
                <a:t>probabilites</a:t>
              </a:r>
              <a:endParaRPr lang="de-CH" altLang="en-US" i="1">
                <a:solidFill>
                  <a:srgbClr val="00579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04800" y="947738"/>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Overconfident</a:t>
            </a:r>
            <a:r>
              <a:rPr lang="de-CH" altLang="en-US" sz="2200" dirty="0" smtClean="0">
                <a:solidFill>
                  <a:srgbClr val="00579A"/>
                </a:solidFill>
              </a:rPr>
              <a:t> </a:t>
            </a:r>
            <a:r>
              <a:rPr lang="de-CH" altLang="en-US" sz="2200" dirty="0" err="1" smtClean="0">
                <a:solidFill>
                  <a:srgbClr val="00579A"/>
                </a:solidFill>
              </a:rPr>
              <a:t>ensemble</a:t>
            </a:r>
            <a:r>
              <a:rPr lang="de-CH" altLang="en-US" sz="2200" dirty="0" smtClean="0">
                <a:solidFill>
                  <a:srgbClr val="00579A"/>
                </a:solidFill>
              </a:rPr>
              <a:t> </a:t>
            </a:r>
            <a:r>
              <a:rPr lang="de-CH" altLang="en-US" sz="2200" dirty="0" err="1" smtClean="0">
                <a:solidFill>
                  <a:srgbClr val="00579A"/>
                </a:solidFill>
              </a:rPr>
              <a:t>leads</a:t>
            </a:r>
            <a:r>
              <a:rPr lang="de-CH" altLang="en-US" sz="2200" dirty="0" smtClean="0">
                <a:solidFill>
                  <a:srgbClr val="00579A"/>
                </a:solidFill>
              </a:rPr>
              <a:t> </a:t>
            </a:r>
            <a:r>
              <a:rPr lang="de-CH" altLang="en-US" sz="2200" dirty="0" err="1" smtClean="0">
                <a:solidFill>
                  <a:srgbClr val="00579A"/>
                </a:solidFill>
              </a:rPr>
              <a:t>to</a:t>
            </a:r>
            <a:r>
              <a:rPr lang="de-CH" altLang="en-US" sz="2200" dirty="0" smtClean="0">
                <a:solidFill>
                  <a:srgbClr val="00579A"/>
                </a:solidFill>
              </a:rPr>
              <a:t> </a:t>
            </a:r>
            <a:r>
              <a:rPr lang="de-CH" altLang="en-US" sz="2200" dirty="0" err="1" smtClean="0">
                <a:solidFill>
                  <a:srgbClr val="00579A"/>
                </a:solidFill>
              </a:rPr>
              <a:t>overestimation</a:t>
            </a:r>
            <a:r>
              <a:rPr lang="de-CH" altLang="en-US" sz="2200" dirty="0" smtClean="0">
                <a:solidFill>
                  <a:srgbClr val="00579A"/>
                </a:solidFill>
              </a:rPr>
              <a:t> </a:t>
            </a:r>
            <a:r>
              <a:rPr lang="de-CH" altLang="en-US" sz="2200" dirty="0" err="1" smtClean="0">
                <a:solidFill>
                  <a:srgbClr val="00579A"/>
                </a:solidFill>
              </a:rPr>
              <a:t>attributable</a:t>
            </a:r>
            <a:r>
              <a:rPr lang="de-CH" altLang="en-US" sz="2200" dirty="0" smtClean="0">
                <a:solidFill>
                  <a:srgbClr val="00579A"/>
                </a:solidFill>
              </a:rPr>
              <a:t> </a:t>
            </a:r>
            <a:r>
              <a:rPr lang="de-CH" altLang="en-US" sz="2200" dirty="0" err="1" smtClean="0">
                <a:solidFill>
                  <a:srgbClr val="00579A"/>
                </a:solidFill>
              </a:rPr>
              <a:t>risk</a:t>
            </a:r>
            <a:endParaRPr lang="de-CH" altLang="en-US" sz="2200" dirty="0" smtClean="0">
              <a:solidFill>
                <a:srgbClr val="00579A"/>
              </a:solidFill>
            </a:endParaRPr>
          </a:p>
        </p:txBody>
      </p:sp>
      <p:sp>
        <p:nvSpPr>
          <p:cNvPr id="6" name="Text Box 5"/>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3200" dirty="0" smtClean="0">
                <a:solidFill>
                  <a:srgbClr val="FFFFFF"/>
                </a:solidFill>
              </a:rPr>
              <a:t>Attribution of hot summers in Sudan</a:t>
            </a:r>
          </a:p>
        </p:txBody>
      </p:sp>
      <p:pic>
        <p:nvPicPr>
          <p:cNvPr id="296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56895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3200" dirty="0" smtClean="0">
                <a:solidFill>
                  <a:srgbClr val="FFFFFF"/>
                </a:solidFill>
              </a:rPr>
              <a:t>Ensemble calibration </a:t>
            </a:r>
          </a:p>
        </p:txBody>
      </p:sp>
      <p:sp>
        <p:nvSpPr>
          <p:cNvPr id="4" name="Text Box 5"/>
          <p:cNvSpPr txBox="1">
            <a:spLocks noChangeArrowheads="1"/>
          </p:cNvSpPr>
          <p:nvPr/>
        </p:nvSpPr>
        <p:spPr bwMode="auto">
          <a:xfrm>
            <a:off x="209550" y="1420813"/>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EA4"/>
                </a:solidFill>
              </a:rPr>
              <a:t>Unreliable</a:t>
            </a:r>
            <a:r>
              <a:rPr lang="de-CH" altLang="en-US" sz="2200" dirty="0" smtClean="0">
                <a:solidFill>
                  <a:srgbClr val="005EA4"/>
                </a:solidFill>
              </a:rPr>
              <a:t> </a:t>
            </a:r>
            <a:r>
              <a:rPr lang="de-CH" altLang="en-US" sz="2200" dirty="0" err="1" smtClean="0">
                <a:solidFill>
                  <a:srgbClr val="005EA4"/>
                </a:solidFill>
              </a:rPr>
              <a:t>ensembles</a:t>
            </a:r>
            <a:r>
              <a:rPr lang="de-CH" altLang="en-US" sz="2200" dirty="0" smtClean="0">
                <a:solidFill>
                  <a:srgbClr val="005EA4"/>
                </a:solidFill>
              </a:rPr>
              <a:t> </a:t>
            </a:r>
            <a:r>
              <a:rPr lang="de-CH" altLang="en-US" sz="2200" dirty="0" err="1" smtClean="0">
                <a:solidFill>
                  <a:srgbClr val="005EA4"/>
                </a:solidFill>
              </a:rPr>
              <a:t>are</a:t>
            </a:r>
            <a:r>
              <a:rPr lang="de-CH" altLang="en-US" sz="2200" dirty="0" smtClean="0">
                <a:solidFill>
                  <a:srgbClr val="005EA4"/>
                </a:solidFill>
              </a:rPr>
              <a:t> a </a:t>
            </a:r>
            <a:r>
              <a:rPr lang="de-CH" altLang="en-US" sz="2200" dirty="0" err="1" smtClean="0">
                <a:solidFill>
                  <a:srgbClr val="005EA4"/>
                </a:solidFill>
              </a:rPr>
              <a:t>pervasive</a:t>
            </a:r>
            <a:r>
              <a:rPr lang="de-CH" altLang="en-US" sz="2200" dirty="0" smtClean="0">
                <a:solidFill>
                  <a:srgbClr val="005EA4"/>
                </a:solidFill>
              </a:rPr>
              <a:t> </a:t>
            </a:r>
            <a:r>
              <a:rPr lang="de-CH" altLang="en-US" sz="2200" dirty="0" err="1" smtClean="0">
                <a:solidFill>
                  <a:srgbClr val="005EA4"/>
                </a:solidFill>
              </a:rPr>
              <a:t>problem</a:t>
            </a:r>
            <a:r>
              <a:rPr lang="de-CH" altLang="en-US" sz="2200" dirty="0" smtClean="0">
                <a:solidFill>
                  <a:srgbClr val="005EA4"/>
                </a:solidFill>
              </a:rPr>
              <a:t> in </a:t>
            </a:r>
            <a:r>
              <a:rPr lang="de-CH" altLang="en-US" sz="2200" dirty="0" err="1" smtClean="0">
                <a:solidFill>
                  <a:srgbClr val="005EA4"/>
                </a:solidFill>
              </a:rPr>
              <a:t>weather</a:t>
            </a:r>
            <a:r>
              <a:rPr lang="de-CH" altLang="en-US" sz="2200" dirty="0" smtClean="0">
                <a:solidFill>
                  <a:srgbClr val="005EA4"/>
                </a:solidFill>
              </a:rPr>
              <a:t> </a:t>
            </a:r>
            <a:r>
              <a:rPr lang="de-CH" altLang="en-US" sz="2200" dirty="0" err="1" smtClean="0">
                <a:solidFill>
                  <a:srgbClr val="005EA4"/>
                </a:solidFill>
              </a:rPr>
              <a:t>and</a:t>
            </a:r>
            <a:r>
              <a:rPr lang="de-CH" altLang="en-US" sz="2200" dirty="0" smtClean="0">
                <a:solidFill>
                  <a:srgbClr val="005EA4"/>
                </a:solidFill>
              </a:rPr>
              <a:t> </a:t>
            </a:r>
            <a:r>
              <a:rPr lang="de-CH" altLang="en-US" sz="2200" dirty="0" err="1" smtClean="0">
                <a:solidFill>
                  <a:srgbClr val="005EA4"/>
                </a:solidFill>
              </a:rPr>
              <a:t>climate</a:t>
            </a:r>
            <a:r>
              <a:rPr lang="de-CH" altLang="en-US" sz="2200" dirty="0" smtClean="0">
                <a:solidFill>
                  <a:srgbClr val="005EA4"/>
                </a:solidFill>
              </a:rPr>
              <a:t> </a:t>
            </a:r>
            <a:r>
              <a:rPr lang="de-CH" altLang="en-US" sz="2200" dirty="0" err="1" smtClean="0">
                <a:solidFill>
                  <a:srgbClr val="005EA4"/>
                </a:solidFill>
              </a:rPr>
              <a:t>forecasting</a:t>
            </a:r>
            <a:r>
              <a:rPr lang="de-CH" altLang="en-US" sz="2200" dirty="0" smtClean="0">
                <a:solidFill>
                  <a:srgbClr val="005EA4"/>
                </a:solidFill>
              </a:rPr>
              <a:t> </a:t>
            </a:r>
            <a:r>
              <a:rPr lang="de-CH" altLang="en-US" sz="2200" dirty="0" err="1" smtClean="0">
                <a:solidFill>
                  <a:srgbClr val="005EA4"/>
                </a:solidFill>
              </a:rPr>
              <a:t>and</a:t>
            </a:r>
            <a:r>
              <a:rPr lang="de-CH" altLang="en-US" sz="2200" dirty="0" smtClean="0">
                <a:solidFill>
                  <a:srgbClr val="005EA4"/>
                </a:solidFill>
              </a:rPr>
              <a:t> </a:t>
            </a:r>
            <a:r>
              <a:rPr lang="de-CH" altLang="en-US" sz="2200" dirty="0" err="1" smtClean="0">
                <a:solidFill>
                  <a:srgbClr val="005EA4"/>
                </a:solidFill>
              </a:rPr>
              <a:t>calibration</a:t>
            </a:r>
            <a:r>
              <a:rPr lang="de-CH" altLang="en-US" sz="2200" dirty="0" smtClean="0">
                <a:solidFill>
                  <a:srgbClr val="005EA4"/>
                </a:solidFill>
              </a:rPr>
              <a:t> </a:t>
            </a:r>
            <a:r>
              <a:rPr lang="de-CH" altLang="en-US" sz="2200" dirty="0" err="1" smtClean="0">
                <a:solidFill>
                  <a:srgbClr val="005EA4"/>
                </a:solidFill>
              </a:rPr>
              <a:t>methods</a:t>
            </a:r>
            <a:r>
              <a:rPr lang="de-CH" altLang="en-US" sz="2200" dirty="0" smtClean="0">
                <a:solidFill>
                  <a:srgbClr val="005EA4"/>
                </a:solidFill>
              </a:rPr>
              <a:t> </a:t>
            </a:r>
            <a:r>
              <a:rPr lang="de-CH" altLang="en-US" sz="2200" dirty="0" err="1" smtClean="0">
                <a:solidFill>
                  <a:srgbClr val="005EA4"/>
                </a:solidFill>
              </a:rPr>
              <a:t>have</a:t>
            </a:r>
            <a:r>
              <a:rPr lang="de-CH" altLang="en-US" sz="2200" dirty="0" smtClean="0">
                <a:solidFill>
                  <a:srgbClr val="005EA4"/>
                </a:solidFill>
              </a:rPr>
              <a:t> </a:t>
            </a:r>
            <a:r>
              <a:rPr lang="de-CH" altLang="en-US" sz="2200" dirty="0" err="1" smtClean="0">
                <a:solidFill>
                  <a:srgbClr val="005EA4"/>
                </a:solidFill>
              </a:rPr>
              <a:t>been</a:t>
            </a:r>
            <a:r>
              <a:rPr lang="de-CH" altLang="en-US" sz="2200" dirty="0" smtClean="0">
                <a:solidFill>
                  <a:srgbClr val="005EA4"/>
                </a:solidFill>
              </a:rPr>
              <a:t> </a:t>
            </a:r>
            <a:r>
              <a:rPr lang="de-CH" altLang="en-US" sz="2200" dirty="0" err="1" smtClean="0">
                <a:solidFill>
                  <a:srgbClr val="005EA4"/>
                </a:solidFill>
              </a:rPr>
              <a:t>developed</a:t>
            </a:r>
            <a:endParaRPr lang="de-CH" altLang="en-US" sz="2200" dirty="0" smtClean="0">
              <a:solidFill>
                <a:srgbClr val="005EA4"/>
              </a:solidFill>
            </a:endParaRPr>
          </a:p>
        </p:txBody>
      </p:sp>
      <p:sp>
        <p:nvSpPr>
          <p:cNvPr id="11" name="Text Box 11"/>
          <p:cNvSpPr txBox="1">
            <a:spLocks noChangeArrowheads="1"/>
          </p:cNvSpPr>
          <p:nvPr/>
        </p:nvSpPr>
        <p:spPr bwMode="auto">
          <a:xfrm>
            <a:off x="3487738" y="2266950"/>
            <a:ext cx="258921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endParaRPr lang="en-US" altLang="en-US">
              <a:solidFill>
                <a:srgbClr val="000000"/>
              </a:solidFill>
            </a:endParaRPr>
          </a:p>
        </p:txBody>
      </p:sp>
      <p:sp>
        <p:nvSpPr>
          <p:cNvPr id="17" name="TextBox 16"/>
          <p:cNvSpPr txBox="1">
            <a:spLocks noRot="1" noChangeAspect="1" noMove="1" noResize="1" noEditPoints="1" noAdjustHandles="1" noChangeArrowheads="1" noChangeShapeType="1" noTextEdit="1"/>
          </p:cNvSpPr>
          <p:nvPr/>
        </p:nvSpPr>
        <p:spPr>
          <a:xfrm>
            <a:off x="2010229" y="3352800"/>
            <a:ext cx="4506686" cy="430887"/>
          </a:xfrm>
          <a:prstGeom prst="rect">
            <a:avLst/>
          </a:prstGeom>
          <a:blipFill rotWithShape="0">
            <a:blip r:embed="rId2"/>
            <a:stretch>
              <a:fillRect/>
            </a:stretch>
          </a:blipFill>
        </p:spPr>
        <p:txBody>
          <a:bodyPr/>
          <a:lstStyle/>
          <a:p>
            <a:r>
              <a:rPr lang="en-US">
                <a:noFill/>
              </a:rPr>
              <a:t> </a:t>
            </a:r>
          </a:p>
        </p:txBody>
      </p:sp>
      <p:sp>
        <p:nvSpPr>
          <p:cNvPr id="30725" name="TextBox 5"/>
          <p:cNvSpPr txBox="1">
            <a:spLocks noChangeArrowheads="1"/>
          </p:cNvSpPr>
          <p:nvPr/>
        </p:nvSpPr>
        <p:spPr bwMode="auto">
          <a:xfrm>
            <a:off x="2219325" y="63246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Ensemble Inflation: von Storch (1999),  Doblas-Reyes et al., (2005)</a:t>
            </a:r>
          </a:p>
        </p:txBody>
      </p:sp>
      <p:grpSp>
        <p:nvGrpSpPr>
          <p:cNvPr id="30726" name="Group 44"/>
          <p:cNvGrpSpPr>
            <a:grpSpLocks/>
          </p:cNvGrpSpPr>
          <p:nvPr/>
        </p:nvGrpSpPr>
        <p:grpSpPr bwMode="auto">
          <a:xfrm>
            <a:off x="3124200" y="3927475"/>
            <a:ext cx="3363913" cy="446088"/>
            <a:chOff x="3124200" y="3813173"/>
            <a:chExt cx="3363686" cy="445343"/>
          </a:xfrm>
        </p:grpSpPr>
        <p:cxnSp>
          <p:nvCxnSpPr>
            <p:cNvPr id="32" name="AutoShape 14"/>
            <p:cNvCxnSpPr>
              <a:cxnSpLocks noChangeShapeType="1"/>
            </p:cNvCxnSpPr>
            <p:nvPr/>
          </p:nvCxnSpPr>
          <p:spPr bwMode="auto">
            <a:xfrm flipV="1">
              <a:off x="3124200" y="3827437"/>
              <a:ext cx="380974" cy="399382"/>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4" name="AutoShape 14"/>
            <p:cNvCxnSpPr>
              <a:cxnSpLocks noChangeShapeType="1"/>
            </p:cNvCxnSpPr>
            <p:nvPr/>
          </p:nvCxnSpPr>
          <p:spPr bwMode="auto">
            <a:xfrm flipH="1" flipV="1">
              <a:off x="4741754" y="3827437"/>
              <a:ext cx="7936" cy="431079"/>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7" name="AutoShape 14"/>
            <p:cNvCxnSpPr>
              <a:cxnSpLocks noChangeShapeType="1"/>
            </p:cNvCxnSpPr>
            <p:nvPr/>
          </p:nvCxnSpPr>
          <p:spPr bwMode="auto">
            <a:xfrm flipH="1" flipV="1">
              <a:off x="6029129" y="3813173"/>
              <a:ext cx="458757" cy="413646"/>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43" name="Text Box 5"/>
          <p:cNvSpPr txBox="1">
            <a:spLocks noChangeArrowheads="1"/>
          </p:cNvSpPr>
          <p:nvPr/>
        </p:nvSpPr>
        <p:spPr bwMode="auto">
          <a:xfrm>
            <a:off x="1489075" y="4075113"/>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000" dirty="0" err="1" smtClean="0">
                <a:solidFill>
                  <a:srgbClr val="005EA4"/>
                </a:solidFill>
              </a:rPr>
              <a:t>ensemble</a:t>
            </a:r>
            <a:r>
              <a:rPr lang="de-CH" altLang="en-US" sz="2000" dirty="0" smtClean="0">
                <a:solidFill>
                  <a:srgbClr val="005EA4"/>
                </a:solidFill>
              </a:rPr>
              <a:t> </a:t>
            </a:r>
            <a:r>
              <a:rPr lang="de-CH" altLang="en-US" sz="2000" dirty="0" err="1" smtClean="0">
                <a:solidFill>
                  <a:srgbClr val="005EA4"/>
                </a:solidFill>
              </a:rPr>
              <a:t>mean</a:t>
            </a:r>
            <a:r>
              <a:rPr lang="de-CH" altLang="en-US" sz="2000" dirty="0" smtClean="0">
                <a:solidFill>
                  <a:srgbClr val="005EA4"/>
                </a:solidFill>
              </a:rPr>
              <a:t>            </a:t>
            </a:r>
            <a:r>
              <a:rPr lang="de-CH" altLang="en-US" sz="2000" dirty="0" err="1" smtClean="0">
                <a:solidFill>
                  <a:srgbClr val="005EA4"/>
                </a:solidFill>
              </a:rPr>
              <a:t>ensemble</a:t>
            </a:r>
            <a:r>
              <a:rPr lang="de-CH" altLang="en-US" sz="2000" dirty="0" smtClean="0">
                <a:solidFill>
                  <a:srgbClr val="005EA4"/>
                </a:solidFill>
              </a:rPr>
              <a:t> </a:t>
            </a:r>
            <a:r>
              <a:rPr lang="de-CH" altLang="en-US" sz="2000" dirty="0" err="1" smtClean="0">
                <a:solidFill>
                  <a:srgbClr val="005EA4"/>
                </a:solidFill>
              </a:rPr>
              <a:t>spread</a:t>
            </a:r>
            <a:r>
              <a:rPr lang="de-CH" altLang="en-US" sz="2000" dirty="0" smtClean="0">
                <a:solidFill>
                  <a:srgbClr val="005EA4"/>
                </a:solidFill>
              </a:rPr>
              <a:t>       </a:t>
            </a:r>
            <a:r>
              <a:rPr lang="de-CH" altLang="en-US" sz="2000" dirty="0" err="1" smtClean="0">
                <a:solidFill>
                  <a:srgbClr val="005EA4"/>
                </a:solidFill>
              </a:rPr>
              <a:t>long</a:t>
            </a:r>
            <a:r>
              <a:rPr lang="de-CH" altLang="en-US" sz="2000" dirty="0" smtClean="0">
                <a:solidFill>
                  <a:srgbClr val="005EA4"/>
                </a:solidFill>
              </a:rPr>
              <a:t>-term </a:t>
            </a:r>
            <a:r>
              <a:rPr lang="de-CH" altLang="en-US" sz="2000" dirty="0" err="1" smtClean="0">
                <a:solidFill>
                  <a:srgbClr val="005EA4"/>
                </a:solidFill>
              </a:rPr>
              <a:t>trend</a:t>
            </a:r>
            <a:r>
              <a:rPr lang="de-CH" altLang="en-US" sz="2000" dirty="0" smtClean="0">
                <a:solidFill>
                  <a:srgbClr val="005EA4"/>
                </a:solidFill>
              </a:rPr>
              <a:t> </a:t>
            </a:r>
          </a:p>
        </p:txBody>
      </p:sp>
      <p:sp>
        <p:nvSpPr>
          <p:cNvPr id="44" name="Text Box 5"/>
          <p:cNvSpPr txBox="1">
            <a:spLocks noChangeArrowheads="1"/>
          </p:cNvSpPr>
          <p:nvPr/>
        </p:nvSpPr>
        <p:spPr bwMode="auto">
          <a:xfrm>
            <a:off x="474663" y="2212975"/>
            <a:ext cx="90805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pPr algn="ctr"/>
            <a:endParaRPr lang="de-CH" altLang="en-US" sz="2000" b="1">
              <a:solidFill>
                <a:srgbClr val="005EA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1119188"/>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smtClean="0">
                <a:solidFill>
                  <a:srgbClr val="00579A"/>
                </a:solidFill>
              </a:rPr>
              <a:t>Ensemble </a:t>
            </a:r>
            <a:r>
              <a:rPr lang="de-CH" altLang="en-US" sz="2200" dirty="0" err="1" smtClean="0">
                <a:solidFill>
                  <a:srgbClr val="00579A"/>
                </a:solidFill>
              </a:rPr>
              <a:t>calibration</a:t>
            </a:r>
            <a:r>
              <a:rPr lang="de-CH" altLang="en-US" sz="2200" dirty="0" smtClean="0">
                <a:solidFill>
                  <a:srgbClr val="00579A"/>
                </a:solidFill>
              </a:rPr>
              <a:t> </a:t>
            </a:r>
            <a:r>
              <a:rPr lang="de-CH" altLang="en-US" sz="2200" b="1" dirty="0" err="1" smtClean="0">
                <a:solidFill>
                  <a:srgbClr val="00579A"/>
                </a:solidFill>
              </a:rPr>
              <a:t>reduces</a:t>
            </a:r>
            <a:r>
              <a:rPr lang="de-CH" altLang="en-US" sz="2200" b="1" dirty="0" smtClean="0">
                <a:solidFill>
                  <a:srgbClr val="00579A"/>
                </a:solidFill>
              </a:rPr>
              <a:t> </a:t>
            </a:r>
            <a:r>
              <a:rPr lang="de-CH" altLang="en-US" sz="2200" b="1" dirty="0" err="1" smtClean="0">
                <a:solidFill>
                  <a:srgbClr val="00579A"/>
                </a:solidFill>
              </a:rPr>
              <a:t>attributable</a:t>
            </a:r>
            <a:r>
              <a:rPr lang="de-CH" altLang="en-US" sz="2200" b="1" dirty="0" smtClean="0">
                <a:solidFill>
                  <a:srgbClr val="00579A"/>
                </a:solidFill>
              </a:rPr>
              <a:t> </a:t>
            </a:r>
            <a:r>
              <a:rPr lang="de-CH" altLang="en-US" sz="2200" b="1" dirty="0" err="1" smtClean="0">
                <a:solidFill>
                  <a:srgbClr val="00579A"/>
                </a:solidFill>
              </a:rPr>
              <a:t>risk</a:t>
            </a:r>
            <a:r>
              <a:rPr lang="de-CH" altLang="en-US" sz="2200" dirty="0" smtClean="0">
                <a:solidFill>
                  <a:srgbClr val="00579A"/>
                </a:solidFill>
              </a:rPr>
              <a:t>. </a:t>
            </a:r>
            <a:r>
              <a:rPr lang="de-CH" altLang="en-US" sz="2200" dirty="0" err="1" smtClean="0">
                <a:solidFill>
                  <a:srgbClr val="00579A"/>
                </a:solidFill>
              </a:rPr>
              <a:t>Effect</a:t>
            </a:r>
            <a:r>
              <a:rPr lang="de-CH" altLang="en-US" sz="2200" dirty="0" smtClean="0">
                <a:solidFill>
                  <a:srgbClr val="00579A"/>
                </a:solidFill>
              </a:rPr>
              <a:t> </a:t>
            </a:r>
            <a:r>
              <a:rPr lang="de-CH" altLang="en-US" sz="2200" dirty="0" err="1" smtClean="0">
                <a:solidFill>
                  <a:srgbClr val="00579A"/>
                </a:solidFill>
              </a:rPr>
              <a:t>small</a:t>
            </a:r>
            <a:r>
              <a:rPr lang="de-CH" altLang="en-US" sz="2200" dirty="0" smtClean="0">
                <a:solidFill>
                  <a:srgbClr val="00579A"/>
                </a:solidFill>
              </a:rPr>
              <a:t> </a:t>
            </a:r>
            <a:r>
              <a:rPr lang="de-CH" altLang="en-US" sz="2200" dirty="0" err="1" smtClean="0">
                <a:solidFill>
                  <a:srgbClr val="00579A"/>
                </a:solidFill>
              </a:rPr>
              <a:t>because</a:t>
            </a:r>
            <a:r>
              <a:rPr lang="de-CH" altLang="en-US" sz="2200" dirty="0" smtClean="0">
                <a:solidFill>
                  <a:srgbClr val="00579A"/>
                </a:solidFill>
              </a:rPr>
              <a:t> </a:t>
            </a:r>
            <a:r>
              <a:rPr lang="de-CH" altLang="en-US" sz="2200" dirty="0" err="1" smtClean="0">
                <a:solidFill>
                  <a:srgbClr val="00579A"/>
                </a:solidFill>
              </a:rPr>
              <a:t>climate</a:t>
            </a:r>
            <a:r>
              <a:rPr lang="de-CH" altLang="en-US" sz="2200" dirty="0" smtClean="0">
                <a:solidFill>
                  <a:srgbClr val="00579A"/>
                </a:solidFill>
              </a:rPr>
              <a:t> </a:t>
            </a:r>
            <a:r>
              <a:rPr lang="de-CH" altLang="en-US" sz="2200" dirty="0" err="1" smtClean="0">
                <a:solidFill>
                  <a:srgbClr val="00579A"/>
                </a:solidFill>
              </a:rPr>
              <a:t>change</a:t>
            </a:r>
            <a:r>
              <a:rPr lang="de-CH" altLang="en-US" sz="2200" dirty="0" smtClean="0">
                <a:solidFill>
                  <a:srgbClr val="00579A"/>
                </a:solidFill>
              </a:rPr>
              <a:t> </a:t>
            </a:r>
            <a:r>
              <a:rPr lang="de-CH" altLang="en-US" sz="2200" dirty="0" err="1" smtClean="0">
                <a:solidFill>
                  <a:srgbClr val="00579A"/>
                </a:solidFill>
              </a:rPr>
              <a:t>indeed</a:t>
            </a:r>
            <a:r>
              <a:rPr lang="de-CH" altLang="en-US" sz="2200" dirty="0" smtClean="0">
                <a:solidFill>
                  <a:srgbClr val="00579A"/>
                </a:solidFill>
              </a:rPr>
              <a:t> </a:t>
            </a:r>
            <a:r>
              <a:rPr lang="de-CH" altLang="en-US" sz="2200" dirty="0" err="1" smtClean="0">
                <a:solidFill>
                  <a:srgbClr val="00579A"/>
                </a:solidFill>
              </a:rPr>
              <a:t>strongly</a:t>
            </a:r>
            <a:r>
              <a:rPr lang="de-CH" altLang="en-US" sz="2200" dirty="0" smtClean="0">
                <a:solidFill>
                  <a:srgbClr val="00579A"/>
                </a:solidFill>
              </a:rPr>
              <a:t> </a:t>
            </a:r>
            <a:r>
              <a:rPr lang="de-CH" altLang="en-US" sz="2200" dirty="0" err="1" smtClean="0">
                <a:solidFill>
                  <a:srgbClr val="00579A"/>
                </a:solidFill>
              </a:rPr>
              <a:t>favours</a:t>
            </a:r>
            <a:r>
              <a:rPr lang="de-CH" altLang="en-US" sz="2200" dirty="0" smtClean="0">
                <a:solidFill>
                  <a:srgbClr val="00579A"/>
                </a:solidFill>
              </a:rPr>
              <a:t> </a:t>
            </a:r>
            <a:r>
              <a:rPr lang="de-CH" altLang="en-US" sz="2200" dirty="0" err="1" smtClean="0">
                <a:solidFill>
                  <a:srgbClr val="00579A"/>
                </a:solidFill>
              </a:rPr>
              <a:t>hot</a:t>
            </a:r>
            <a:r>
              <a:rPr lang="de-CH" altLang="en-US" sz="2200" dirty="0" smtClean="0">
                <a:solidFill>
                  <a:srgbClr val="00579A"/>
                </a:solidFill>
              </a:rPr>
              <a:t> </a:t>
            </a:r>
            <a:r>
              <a:rPr lang="de-CH" altLang="en-US" sz="2200" dirty="0" err="1" smtClean="0">
                <a:solidFill>
                  <a:srgbClr val="00579A"/>
                </a:solidFill>
              </a:rPr>
              <a:t>events</a:t>
            </a:r>
            <a:endParaRPr lang="de-CH" altLang="en-US" sz="2200" dirty="0" smtClean="0">
              <a:solidFill>
                <a:srgbClr val="00579A"/>
              </a:solidFill>
            </a:endParaRPr>
          </a:p>
        </p:txBody>
      </p:sp>
      <p:pic>
        <p:nvPicPr>
          <p:cNvPr id="31746" name="image10.png" descr="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2590800"/>
            <a:ext cx="7731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Effect of calibration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6.png" descr="attribution_timeser_prec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2590800"/>
            <a:ext cx="7707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28600" y="1066800"/>
            <a:ext cx="90805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Effect</a:t>
            </a:r>
            <a:r>
              <a:rPr lang="de-CH" altLang="en-US" sz="2200" dirty="0" smtClean="0">
                <a:solidFill>
                  <a:srgbClr val="00579A"/>
                </a:solidFill>
              </a:rPr>
              <a:t> </a:t>
            </a:r>
            <a:r>
              <a:rPr lang="de-CH" altLang="en-US" sz="2200" dirty="0" err="1" smtClean="0">
                <a:solidFill>
                  <a:srgbClr val="00579A"/>
                </a:solidFill>
              </a:rPr>
              <a:t>is</a:t>
            </a:r>
            <a:r>
              <a:rPr lang="de-CH" altLang="en-US" sz="2200" dirty="0" smtClean="0">
                <a:solidFill>
                  <a:srgbClr val="00579A"/>
                </a:solidFill>
              </a:rPr>
              <a:t> larger on </a:t>
            </a:r>
            <a:r>
              <a:rPr lang="de-CH" altLang="en-US" sz="2200" b="1" dirty="0" smtClean="0">
                <a:solidFill>
                  <a:srgbClr val="00579A"/>
                </a:solidFill>
              </a:rPr>
              <a:t>dry </a:t>
            </a:r>
            <a:r>
              <a:rPr lang="de-CH" altLang="en-US" sz="2200" b="1" dirty="0" err="1" smtClean="0">
                <a:solidFill>
                  <a:srgbClr val="00579A"/>
                </a:solidFill>
              </a:rPr>
              <a:t>precipitation</a:t>
            </a:r>
            <a:r>
              <a:rPr lang="de-CH" altLang="en-US" sz="2200" b="1" dirty="0" smtClean="0">
                <a:solidFill>
                  <a:srgbClr val="00579A"/>
                </a:solidFill>
              </a:rPr>
              <a:t> </a:t>
            </a:r>
            <a:r>
              <a:rPr lang="de-CH" altLang="en-US" sz="2200" dirty="0" err="1" smtClean="0">
                <a:solidFill>
                  <a:srgbClr val="00579A"/>
                </a:solidFill>
              </a:rPr>
              <a:t>case</a:t>
            </a:r>
            <a:r>
              <a:rPr lang="de-CH" altLang="en-US" sz="2200" dirty="0" smtClean="0">
                <a:solidFill>
                  <a:srgbClr val="00579A"/>
                </a:solidFill>
              </a:rPr>
              <a:t> (</a:t>
            </a:r>
            <a:r>
              <a:rPr lang="de-CH" altLang="en-US" sz="2200" dirty="0" err="1" smtClean="0">
                <a:solidFill>
                  <a:srgbClr val="00579A"/>
                </a:solidFill>
              </a:rPr>
              <a:t>lower</a:t>
            </a:r>
            <a:r>
              <a:rPr lang="de-CH" altLang="en-US" sz="2200" dirty="0" smtClean="0">
                <a:solidFill>
                  <a:srgbClr val="00579A"/>
                </a:solidFill>
              </a:rPr>
              <a:t> signal-</a:t>
            </a:r>
            <a:r>
              <a:rPr lang="de-CH" altLang="en-US" sz="2200" dirty="0" err="1" smtClean="0">
                <a:solidFill>
                  <a:srgbClr val="00579A"/>
                </a:solidFill>
              </a:rPr>
              <a:t>to</a:t>
            </a:r>
            <a:r>
              <a:rPr lang="de-CH" altLang="en-US" sz="2200" dirty="0" smtClean="0">
                <a:solidFill>
                  <a:srgbClr val="00579A"/>
                </a:solidFill>
              </a:rPr>
              <a:t>-</a:t>
            </a:r>
            <a:r>
              <a:rPr lang="de-CH" altLang="en-US" sz="2200" dirty="0" err="1" smtClean="0">
                <a:solidFill>
                  <a:srgbClr val="00579A"/>
                </a:solidFill>
              </a:rPr>
              <a:t>noise</a:t>
            </a:r>
            <a:r>
              <a:rPr lang="de-CH" altLang="en-US" sz="2200" dirty="0" smtClean="0">
                <a:solidFill>
                  <a:srgbClr val="00579A"/>
                </a:solidFill>
              </a:rPr>
              <a:t> </a:t>
            </a:r>
            <a:r>
              <a:rPr lang="de-CH" altLang="en-US" sz="2200" dirty="0" err="1" smtClean="0">
                <a:solidFill>
                  <a:srgbClr val="00579A"/>
                </a:solidFill>
              </a:rPr>
              <a:t>ratio</a:t>
            </a:r>
            <a:r>
              <a:rPr lang="de-CH" altLang="en-US" sz="2200" dirty="0" smtClean="0">
                <a:solidFill>
                  <a:srgbClr val="00579A"/>
                </a:solidFill>
              </a:rPr>
              <a:t>) </a:t>
            </a:r>
          </a:p>
        </p:txBody>
      </p:sp>
      <p:sp>
        <p:nvSpPr>
          <p:cNvPr id="7"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Effect of calibration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3200" dirty="0" smtClean="0">
                <a:solidFill>
                  <a:srgbClr val="FFFFFF"/>
                </a:solidFill>
              </a:rPr>
              <a:t>Reliability of HadGEM3-A for hot summers</a:t>
            </a:r>
          </a:p>
        </p:txBody>
      </p:sp>
      <p:sp>
        <p:nvSpPr>
          <p:cNvPr id="7" name="Text Box 5"/>
          <p:cNvSpPr txBox="1">
            <a:spLocks noChangeArrowheads="1"/>
          </p:cNvSpPr>
          <p:nvPr/>
        </p:nvSpPr>
        <p:spPr bwMode="auto">
          <a:xfrm>
            <a:off x="122238" y="1231900"/>
            <a:ext cx="90805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Reliability</a:t>
            </a:r>
            <a:r>
              <a:rPr lang="de-CH" altLang="en-US" sz="2200" dirty="0" smtClean="0">
                <a:solidFill>
                  <a:srgbClr val="00579A"/>
                </a:solidFill>
              </a:rPr>
              <a:t> </a:t>
            </a:r>
            <a:r>
              <a:rPr lang="de-CH" altLang="en-US" sz="2200" dirty="0" err="1" smtClean="0">
                <a:solidFill>
                  <a:srgbClr val="00579A"/>
                </a:solidFill>
              </a:rPr>
              <a:t>is</a:t>
            </a:r>
            <a:r>
              <a:rPr lang="de-CH" altLang="en-US" sz="2200" dirty="0" smtClean="0">
                <a:solidFill>
                  <a:srgbClr val="00579A"/>
                </a:solidFill>
              </a:rPr>
              <a:t> a </a:t>
            </a:r>
            <a:r>
              <a:rPr lang="de-CH" altLang="en-US" sz="2200" dirty="0" err="1" smtClean="0">
                <a:solidFill>
                  <a:srgbClr val="00579A"/>
                </a:solidFill>
              </a:rPr>
              <a:t>concern</a:t>
            </a:r>
            <a:r>
              <a:rPr lang="de-CH" altLang="en-US" sz="2200" dirty="0" smtClean="0">
                <a:solidFill>
                  <a:srgbClr val="00579A"/>
                </a:solidFill>
              </a:rPr>
              <a:t> </a:t>
            </a:r>
            <a:r>
              <a:rPr lang="de-CH" altLang="en-US" sz="2200" dirty="0" err="1" smtClean="0">
                <a:solidFill>
                  <a:srgbClr val="00579A"/>
                </a:solidFill>
              </a:rPr>
              <a:t>over</a:t>
            </a:r>
            <a:r>
              <a:rPr lang="de-CH" altLang="en-US" sz="2200" dirty="0" smtClean="0">
                <a:solidFill>
                  <a:srgbClr val="00579A"/>
                </a:solidFill>
              </a:rPr>
              <a:t> </a:t>
            </a:r>
            <a:r>
              <a:rPr lang="de-CH" altLang="en-US" sz="2200" dirty="0" err="1" smtClean="0">
                <a:solidFill>
                  <a:srgbClr val="00579A"/>
                </a:solidFill>
              </a:rPr>
              <a:t>many</a:t>
            </a:r>
            <a:r>
              <a:rPr lang="de-CH" altLang="en-US" sz="2200" dirty="0" smtClean="0">
                <a:solidFill>
                  <a:srgbClr val="00579A"/>
                </a:solidFill>
              </a:rPr>
              <a:t> </a:t>
            </a:r>
            <a:r>
              <a:rPr lang="de-CH" altLang="en-US" sz="2200" dirty="0" err="1" smtClean="0">
                <a:solidFill>
                  <a:srgbClr val="00579A"/>
                </a:solidFill>
              </a:rPr>
              <a:t>regions</a:t>
            </a:r>
            <a:r>
              <a:rPr lang="de-CH" altLang="en-US" sz="2200" dirty="0" smtClean="0">
                <a:solidFill>
                  <a:srgbClr val="00579A"/>
                </a:solidFill>
              </a:rPr>
              <a:t> </a:t>
            </a:r>
            <a:r>
              <a:rPr lang="de-CH" altLang="en-US" sz="2200" dirty="0" err="1" smtClean="0">
                <a:solidFill>
                  <a:srgbClr val="00579A"/>
                </a:solidFill>
              </a:rPr>
              <a:t>and</a:t>
            </a:r>
            <a:r>
              <a:rPr lang="de-CH" altLang="en-US" sz="2200" dirty="0" smtClean="0">
                <a:solidFill>
                  <a:srgbClr val="00579A"/>
                </a:solidFill>
              </a:rPr>
              <a:t> </a:t>
            </a:r>
            <a:r>
              <a:rPr lang="de-CH" altLang="en-US" sz="2200" dirty="0" err="1" smtClean="0">
                <a:solidFill>
                  <a:srgbClr val="00579A"/>
                </a:solidFill>
              </a:rPr>
              <a:t>calibration</a:t>
            </a:r>
            <a:r>
              <a:rPr lang="de-CH" altLang="en-US" sz="2200" dirty="0" smtClean="0">
                <a:solidFill>
                  <a:srgbClr val="00579A"/>
                </a:solidFill>
              </a:rPr>
              <a:t> </a:t>
            </a:r>
            <a:r>
              <a:rPr lang="de-CH" altLang="en-US" sz="2200" dirty="0" err="1" smtClean="0">
                <a:solidFill>
                  <a:srgbClr val="00579A"/>
                </a:solidFill>
              </a:rPr>
              <a:t>improves</a:t>
            </a:r>
            <a:r>
              <a:rPr lang="de-CH" altLang="en-US" sz="2200" dirty="0" smtClean="0">
                <a:solidFill>
                  <a:srgbClr val="00579A"/>
                </a:solidFill>
              </a:rPr>
              <a:t> </a:t>
            </a:r>
            <a:r>
              <a:rPr lang="de-CH" altLang="en-US" sz="2200" dirty="0" err="1" smtClean="0">
                <a:solidFill>
                  <a:srgbClr val="00579A"/>
                </a:solidFill>
              </a:rPr>
              <a:t>it</a:t>
            </a:r>
            <a:endParaRPr lang="de-CH" altLang="en-US" sz="2200" dirty="0" smtClean="0">
              <a:solidFill>
                <a:srgbClr val="00579A"/>
              </a:solidFill>
            </a:endParaRPr>
          </a:p>
        </p:txBody>
      </p:sp>
      <p:pic>
        <p:nvPicPr>
          <p:cNvPr id="3379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8" y="2443163"/>
            <a:ext cx="4125912"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3163"/>
            <a:ext cx="4271963"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3.png" descr="fig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057400"/>
            <a:ext cx="57340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85800" y="909638"/>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Effect</a:t>
            </a:r>
            <a:r>
              <a:rPr lang="de-CH" altLang="en-US" sz="2200" dirty="0" smtClean="0">
                <a:solidFill>
                  <a:srgbClr val="00579A"/>
                </a:solidFill>
              </a:rPr>
              <a:t> </a:t>
            </a:r>
            <a:r>
              <a:rPr lang="de-CH" altLang="en-US" sz="2200" dirty="0" err="1" smtClean="0">
                <a:solidFill>
                  <a:srgbClr val="00579A"/>
                </a:solidFill>
              </a:rPr>
              <a:t>can</a:t>
            </a:r>
            <a:r>
              <a:rPr lang="de-CH" altLang="en-US" sz="2200" dirty="0" smtClean="0">
                <a:solidFill>
                  <a:srgbClr val="00579A"/>
                </a:solidFill>
              </a:rPr>
              <a:t> </a:t>
            </a:r>
            <a:r>
              <a:rPr lang="de-CH" altLang="en-US" sz="2200" dirty="0" err="1" smtClean="0">
                <a:solidFill>
                  <a:srgbClr val="00579A"/>
                </a:solidFill>
              </a:rPr>
              <a:t>be</a:t>
            </a:r>
            <a:r>
              <a:rPr lang="de-CH" altLang="en-US" sz="2200" dirty="0" smtClean="0">
                <a:solidFill>
                  <a:srgbClr val="00579A"/>
                </a:solidFill>
              </a:rPr>
              <a:t> </a:t>
            </a:r>
            <a:r>
              <a:rPr lang="de-CH" altLang="en-US" sz="2200" dirty="0" err="1" smtClean="0">
                <a:solidFill>
                  <a:srgbClr val="00579A"/>
                </a:solidFill>
              </a:rPr>
              <a:t>quite</a:t>
            </a:r>
            <a:r>
              <a:rPr lang="de-CH" altLang="en-US" sz="2200" dirty="0" smtClean="0">
                <a:solidFill>
                  <a:srgbClr val="00579A"/>
                </a:solidFill>
              </a:rPr>
              <a:t> large </a:t>
            </a:r>
            <a:r>
              <a:rPr lang="de-CH" altLang="en-US" sz="2200" dirty="0" err="1" smtClean="0">
                <a:solidFill>
                  <a:srgbClr val="00579A"/>
                </a:solidFill>
              </a:rPr>
              <a:t>even</a:t>
            </a:r>
            <a:r>
              <a:rPr lang="de-CH" altLang="en-US" sz="2200" dirty="0" smtClean="0">
                <a:solidFill>
                  <a:srgbClr val="00579A"/>
                </a:solidFill>
              </a:rPr>
              <a:t> </a:t>
            </a:r>
            <a:r>
              <a:rPr lang="de-CH" altLang="en-US" sz="2200" dirty="0" err="1" smtClean="0">
                <a:solidFill>
                  <a:srgbClr val="00579A"/>
                </a:solidFill>
              </a:rPr>
              <a:t>for</a:t>
            </a:r>
            <a:r>
              <a:rPr lang="de-CH" altLang="en-US" sz="2200" dirty="0" smtClean="0">
                <a:solidFill>
                  <a:srgbClr val="00579A"/>
                </a:solidFill>
              </a:rPr>
              <a:t> </a:t>
            </a:r>
            <a:r>
              <a:rPr lang="de-CH" altLang="en-US" sz="2200" dirty="0" err="1" smtClean="0">
                <a:solidFill>
                  <a:srgbClr val="00579A"/>
                </a:solidFill>
              </a:rPr>
              <a:t>hot</a:t>
            </a:r>
            <a:r>
              <a:rPr lang="de-CH" altLang="en-US" sz="2200" dirty="0" smtClean="0">
                <a:solidFill>
                  <a:srgbClr val="00579A"/>
                </a:solidFill>
              </a:rPr>
              <a:t> </a:t>
            </a:r>
            <a:r>
              <a:rPr lang="de-CH" altLang="en-US" sz="2200" dirty="0" err="1" smtClean="0">
                <a:solidFill>
                  <a:srgbClr val="00579A"/>
                </a:solidFill>
              </a:rPr>
              <a:t>summer</a:t>
            </a:r>
            <a:r>
              <a:rPr lang="de-CH" altLang="en-US" sz="2200" dirty="0" smtClean="0">
                <a:solidFill>
                  <a:srgbClr val="00579A"/>
                </a:solidFill>
              </a:rPr>
              <a:t> </a:t>
            </a:r>
            <a:r>
              <a:rPr lang="de-CH" altLang="en-US" sz="2200" dirty="0" err="1" smtClean="0">
                <a:solidFill>
                  <a:srgbClr val="00579A"/>
                </a:solidFill>
              </a:rPr>
              <a:t>attribution</a:t>
            </a:r>
            <a:r>
              <a:rPr lang="de-CH" altLang="en-US" sz="2200" dirty="0" smtClean="0">
                <a:solidFill>
                  <a:srgbClr val="00579A"/>
                </a:solidFill>
              </a:rPr>
              <a:t> </a:t>
            </a:r>
            <a:r>
              <a:rPr lang="de-CH" altLang="en-US" sz="2200" dirty="0" err="1" smtClean="0">
                <a:solidFill>
                  <a:srgbClr val="00579A"/>
                </a:solidFill>
              </a:rPr>
              <a:t>cases</a:t>
            </a:r>
            <a:endParaRPr lang="de-CH" altLang="en-US" sz="2200" dirty="0" smtClean="0">
              <a:solidFill>
                <a:srgbClr val="00579A"/>
              </a:solidFill>
            </a:endParaRPr>
          </a:p>
        </p:txBody>
      </p:sp>
      <p:sp>
        <p:nvSpPr>
          <p:cNvPr id="6"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Overestimation globally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8580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00013" y="1328738"/>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Coupled</a:t>
            </a:r>
            <a:r>
              <a:rPr lang="de-CH" altLang="en-US" sz="2200" dirty="0" smtClean="0">
                <a:solidFill>
                  <a:srgbClr val="00579A"/>
                </a:solidFill>
              </a:rPr>
              <a:t> </a:t>
            </a:r>
            <a:r>
              <a:rPr lang="de-CH" altLang="en-US" sz="2200" dirty="0" err="1" smtClean="0">
                <a:solidFill>
                  <a:srgbClr val="00579A"/>
                </a:solidFill>
              </a:rPr>
              <a:t>predictions</a:t>
            </a:r>
            <a:r>
              <a:rPr lang="de-CH" altLang="en-US" sz="2200" dirty="0" smtClean="0">
                <a:solidFill>
                  <a:srgbClr val="00579A"/>
                </a:solidFill>
              </a:rPr>
              <a:t> </a:t>
            </a:r>
            <a:r>
              <a:rPr lang="de-CH" altLang="en-US" sz="2200" dirty="0" err="1" smtClean="0">
                <a:solidFill>
                  <a:srgbClr val="00579A"/>
                </a:solidFill>
              </a:rPr>
              <a:t>where</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climate</a:t>
            </a:r>
            <a:r>
              <a:rPr lang="de-CH" altLang="en-US" sz="2200" dirty="0" smtClean="0">
                <a:solidFill>
                  <a:srgbClr val="00579A"/>
                </a:solidFill>
              </a:rPr>
              <a:t> </a:t>
            </a:r>
            <a:r>
              <a:rPr lang="de-CH" altLang="en-US" sz="2200" dirty="0" err="1" smtClean="0">
                <a:solidFill>
                  <a:srgbClr val="00579A"/>
                </a:solidFill>
              </a:rPr>
              <a:t>change</a:t>
            </a:r>
            <a:r>
              <a:rPr lang="de-CH" altLang="en-US" sz="2200" dirty="0" smtClean="0">
                <a:solidFill>
                  <a:srgbClr val="00579A"/>
                </a:solidFill>
              </a:rPr>
              <a:t> </a:t>
            </a:r>
            <a:r>
              <a:rPr lang="de-CH" altLang="en-US" sz="2200" dirty="0" err="1" smtClean="0">
                <a:solidFill>
                  <a:srgbClr val="00579A"/>
                </a:solidFill>
              </a:rPr>
              <a:t>signal</a:t>
            </a:r>
            <a:r>
              <a:rPr lang="de-CH" altLang="en-US" sz="2200" dirty="0" smtClean="0">
                <a:solidFill>
                  <a:srgbClr val="00579A"/>
                </a:solidFill>
              </a:rPr>
              <a:t> </a:t>
            </a:r>
            <a:r>
              <a:rPr lang="de-CH" altLang="en-US" sz="2200" dirty="0" err="1" smtClean="0">
                <a:solidFill>
                  <a:srgbClr val="00579A"/>
                </a:solidFill>
              </a:rPr>
              <a:t>is</a:t>
            </a:r>
            <a:r>
              <a:rPr lang="de-CH" altLang="en-US" sz="2200" dirty="0" smtClean="0">
                <a:solidFill>
                  <a:srgbClr val="00579A"/>
                </a:solidFill>
              </a:rPr>
              <a:t> </a:t>
            </a:r>
            <a:r>
              <a:rPr lang="de-CH" altLang="en-US" sz="2200" dirty="0" err="1" smtClean="0">
                <a:solidFill>
                  <a:srgbClr val="00579A"/>
                </a:solidFill>
              </a:rPr>
              <a:t>removed</a:t>
            </a:r>
            <a:r>
              <a:rPr lang="de-CH" altLang="en-US" sz="2200" dirty="0" smtClean="0">
                <a:solidFill>
                  <a:srgbClr val="00579A"/>
                </a:solidFill>
              </a:rPr>
              <a:t> in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assimiliation</a:t>
            </a:r>
            <a:r>
              <a:rPr lang="de-CH" altLang="en-US" sz="2200" dirty="0" smtClean="0">
                <a:solidFill>
                  <a:srgbClr val="00579A"/>
                </a:solidFill>
              </a:rPr>
              <a:t>? </a:t>
            </a:r>
            <a:r>
              <a:rPr lang="de-CH" altLang="en-US" sz="2200" dirty="0" err="1" smtClean="0">
                <a:solidFill>
                  <a:srgbClr val="00579A"/>
                </a:solidFill>
              </a:rPr>
              <a:t>Would</a:t>
            </a:r>
            <a:r>
              <a:rPr lang="de-CH" altLang="en-US" sz="2200" dirty="0" smtClean="0">
                <a:solidFill>
                  <a:srgbClr val="00579A"/>
                </a:solidFill>
              </a:rPr>
              <a:t> </a:t>
            </a:r>
            <a:r>
              <a:rPr lang="de-CH" altLang="en-US" sz="2200" dirty="0" err="1" smtClean="0">
                <a:solidFill>
                  <a:srgbClr val="00579A"/>
                </a:solidFill>
              </a:rPr>
              <a:t>allow</a:t>
            </a:r>
            <a:r>
              <a:rPr lang="de-CH" altLang="en-US" sz="2200" dirty="0" smtClean="0">
                <a:solidFill>
                  <a:srgbClr val="00579A"/>
                </a:solidFill>
              </a:rPr>
              <a:t> </a:t>
            </a:r>
            <a:r>
              <a:rPr lang="de-CH" altLang="en-US" sz="2200" dirty="0" err="1" smtClean="0">
                <a:solidFill>
                  <a:srgbClr val="00579A"/>
                </a:solidFill>
              </a:rPr>
              <a:t>prediction</a:t>
            </a:r>
            <a:r>
              <a:rPr lang="de-CH" altLang="en-US" sz="2200" dirty="0" smtClean="0">
                <a:solidFill>
                  <a:srgbClr val="00579A"/>
                </a:solidFill>
              </a:rPr>
              <a:t> </a:t>
            </a:r>
            <a:r>
              <a:rPr lang="de-CH" altLang="en-US" sz="2200" dirty="0" err="1" smtClean="0">
                <a:solidFill>
                  <a:srgbClr val="00579A"/>
                </a:solidFill>
              </a:rPr>
              <a:t>and</a:t>
            </a:r>
            <a:r>
              <a:rPr lang="de-CH" altLang="en-US" sz="2200" dirty="0" smtClean="0">
                <a:solidFill>
                  <a:srgbClr val="00579A"/>
                </a:solidFill>
              </a:rPr>
              <a:t> </a:t>
            </a:r>
            <a:r>
              <a:rPr lang="de-CH" altLang="en-US" sz="2200" dirty="0" err="1" smtClean="0">
                <a:solidFill>
                  <a:srgbClr val="00579A"/>
                </a:solidFill>
              </a:rPr>
              <a:t>attribution</a:t>
            </a:r>
            <a:r>
              <a:rPr lang="de-CH" altLang="en-US" sz="2200" dirty="0" smtClean="0">
                <a:solidFill>
                  <a:srgbClr val="00579A"/>
                </a:solidFill>
              </a:rPr>
              <a:t> at </a:t>
            </a:r>
            <a:r>
              <a:rPr lang="de-CH" altLang="en-US" sz="2200" dirty="0" err="1" smtClean="0">
                <a:solidFill>
                  <a:srgbClr val="00579A"/>
                </a:solidFill>
              </a:rPr>
              <a:t>the</a:t>
            </a:r>
            <a:r>
              <a:rPr lang="de-CH" altLang="en-US" sz="2200" dirty="0" smtClean="0">
                <a:solidFill>
                  <a:srgbClr val="00579A"/>
                </a:solidFill>
              </a:rPr>
              <a:t> same time  </a:t>
            </a:r>
          </a:p>
        </p:txBody>
      </p:sp>
      <p:sp>
        <p:nvSpPr>
          <p:cNvPr id="6"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A coupled event attribution approach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Weather and climate prediction</a:t>
            </a:r>
          </a:p>
        </p:txBody>
      </p:sp>
      <p:sp>
        <p:nvSpPr>
          <p:cNvPr id="5" name="Text Box 5"/>
          <p:cNvSpPr txBox="1">
            <a:spLocks noGrp="1" noChangeArrowheads="1"/>
          </p:cNvSpPr>
          <p:nvPr>
            <p:ph type="title"/>
          </p:nvPr>
        </p:nvSpPr>
        <p:spPr>
          <a:xfrm>
            <a:off x="609600" y="4343400"/>
            <a:ext cx="8188325" cy="1104900"/>
          </a:xfrm>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ltLang="en-US" sz="2200" b="1">
                <a:solidFill>
                  <a:srgbClr val="CCCCCC"/>
                </a:solidFill>
              </a:rPr>
              <a:t>Q1: </a:t>
            </a:r>
            <a:r>
              <a:rPr lang="de-CH" altLang="en-US" sz="2200">
                <a:solidFill>
                  <a:srgbClr val="CCCCCC"/>
                </a:solidFill>
              </a:rPr>
              <a:t>Can we the reliability assessment from weather and climate prediction to assess simulated probabilities in the context of event attribution?</a:t>
            </a: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b="1">
                <a:solidFill>
                  <a:srgbClr val="00579A"/>
                </a:solidFill>
              </a:rPr>
              <a:t>Q2:</a:t>
            </a:r>
            <a:r>
              <a:rPr lang="de-CH" altLang="en-US" sz="2200">
                <a:solidFill>
                  <a:srgbClr val="00579A"/>
                </a:solidFill>
              </a:rPr>
              <a:t> Can we evaluate the forced climate response from the reliability of initialized model simulations?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endParaRPr lang="de-CH" altLang="en-US" sz="2200">
              <a:solidFill>
                <a:srgbClr val="00579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96850" y="1219200"/>
            <a:ext cx="907891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Should</a:t>
            </a:r>
            <a:r>
              <a:rPr lang="de-CH" altLang="en-US" sz="2200" dirty="0" smtClean="0">
                <a:solidFill>
                  <a:srgbClr val="00579A"/>
                </a:solidFill>
              </a:rPr>
              <a:t> </a:t>
            </a:r>
            <a:r>
              <a:rPr lang="de-CH" altLang="en-US" sz="2200" dirty="0" err="1" smtClean="0">
                <a:solidFill>
                  <a:srgbClr val="00579A"/>
                </a:solidFill>
              </a:rPr>
              <a:t>we</a:t>
            </a:r>
            <a:r>
              <a:rPr lang="de-CH" altLang="en-US" sz="2200" dirty="0" smtClean="0">
                <a:solidFill>
                  <a:srgbClr val="00579A"/>
                </a:solidFill>
              </a:rPr>
              <a:t> </a:t>
            </a:r>
            <a:r>
              <a:rPr lang="de-CH" altLang="en-US" sz="2200" dirty="0" err="1" smtClean="0">
                <a:solidFill>
                  <a:srgbClr val="00579A"/>
                </a:solidFill>
              </a:rPr>
              <a:t>trust</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forced</a:t>
            </a:r>
            <a:r>
              <a:rPr lang="de-CH" altLang="en-US" sz="2200" dirty="0" smtClean="0">
                <a:solidFill>
                  <a:srgbClr val="00579A"/>
                </a:solidFill>
              </a:rPr>
              <a:t> </a:t>
            </a:r>
            <a:r>
              <a:rPr lang="de-CH" altLang="en-US" sz="2200" dirty="0" err="1" smtClean="0">
                <a:solidFill>
                  <a:srgbClr val="00579A"/>
                </a:solidFill>
              </a:rPr>
              <a:t>climate</a:t>
            </a:r>
            <a:r>
              <a:rPr lang="de-CH" altLang="en-US" sz="2200" dirty="0" smtClean="0">
                <a:solidFill>
                  <a:srgbClr val="00579A"/>
                </a:solidFill>
              </a:rPr>
              <a:t> </a:t>
            </a:r>
            <a:r>
              <a:rPr lang="de-CH" altLang="en-US" sz="2200" dirty="0" err="1" smtClean="0">
                <a:solidFill>
                  <a:srgbClr val="00579A"/>
                </a:solidFill>
              </a:rPr>
              <a:t>response</a:t>
            </a:r>
            <a:r>
              <a:rPr lang="de-CH" altLang="en-US" sz="2200" dirty="0" smtClean="0">
                <a:solidFill>
                  <a:srgbClr val="00579A"/>
                </a:solidFill>
              </a:rPr>
              <a:t> in </a:t>
            </a:r>
            <a:r>
              <a:rPr lang="de-CH" altLang="en-US" sz="2200" dirty="0" err="1" smtClean="0">
                <a:solidFill>
                  <a:srgbClr val="00579A"/>
                </a:solidFill>
              </a:rPr>
              <a:t>simulations</a:t>
            </a:r>
            <a:r>
              <a:rPr lang="de-CH" altLang="en-US" sz="2200" dirty="0" smtClean="0">
                <a:solidFill>
                  <a:srgbClr val="00579A"/>
                </a:solidFill>
              </a:rPr>
              <a:t> </a:t>
            </a:r>
            <a:r>
              <a:rPr lang="de-CH" altLang="en-US" sz="2200" dirty="0" err="1" smtClean="0">
                <a:solidFill>
                  <a:srgbClr val="00579A"/>
                </a:solidFill>
              </a:rPr>
              <a:t>which</a:t>
            </a:r>
            <a:r>
              <a:rPr lang="de-CH" altLang="en-US" sz="2200" dirty="0" smtClean="0">
                <a:solidFill>
                  <a:srgbClr val="00579A"/>
                </a:solidFill>
              </a:rPr>
              <a:t> </a:t>
            </a:r>
            <a:r>
              <a:rPr lang="de-CH" altLang="en-US" sz="2200" dirty="0" err="1" smtClean="0">
                <a:solidFill>
                  <a:srgbClr val="00579A"/>
                </a:solidFill>
              </a:rPr>
              <a:t>give</a:t>
            </a:r>
            <a:r>
              <a:rPr lang="de-CH" altLang="en-US" sz="2200" dirty="0" smtClean="0">
                <a:solidFill>
                  <a:srgbClr val="00579A"/>
                </a:solidFill>
              </a:rPr>
              <a:t> </a:t>
            </a:r>
            <a:r>
              <a:rPr lang="de-CH" altLang="en-US" sz="2200" dirty="0" err="1" smtClean="0">
                <a:solidFill>
                  <a:srgbClr val="00579A"/>
                </a:solidFill>
              </a:rPr>
              <a:t>unreliable</a:t>
            </a:r>
            <a:r>
              <a:rPr lang="de-CH" altLang="en-US" sz="2200" dirty="0" smtClean="0">
                <a:solidFill>
                  <a:srgbClr val="00579A"/>
                </a:solidFill>
              </a:rPr>
              <a:t> </a:t>
            </a:r>
            <a:r>
              <a:rPr lang="de-CH" altLang="en-US" sz="2200" dirty="0" err="1" smtClean="0">
                <a:solidFill>
                  <a:srgbClr val="00579A"/>
                </a:solidFill>
              </a:rPr>
              <a:t>probabilities</a:t>
            </a:r>
            <a:r>
              <a:rPr lang="de-CH" altLang="en-US" sz="2200" dirty="0" smtClean="0">
                <a:solidFill>
                  <a:srgbClr val="00579A"/>
                </a:solidFill>
              </a:rPr>
              <a:t> in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first</a:t>
            </a:r>
            <a:r>
              <a:rPr lang="de-CH" altLang="en-US" sz="2200" dirty="0" smtClean="0">
                <a:solidFill>
                  <a:srgbClr val="00579A"/>
                </a:solidFill>
              </a:rPr>
              <a:t> </a:t>
            </a:r>
            <a:r>
              <a:rPr lang="de-CH" altLang="en-US" sz="2200" dirty="0" err="1" smtClean="0">
                <a:solidFill>
                  <a:srgbClr val="00579A"/>
                </a:solidFill>
              </a:rPr>
              <a:t>place</a:t>
            </a:r>
            <a:r>
              <a:rPr lang="de-CH" altLang="en-US" sz="2200" dirty="0" smtClean="0">
                <a:solidFill>
                  <a:srgbClr val="00579A"/>
                </a:solidFill>
              </a:rPr>
              <a:t>?</a:t>
            </a:r>
          </a:p>
        </p:txBody>
      </p:sp>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1628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5"/>
          <p:cNvSpPr txBox="1">
            <a:spLocks noChangeArrowheads="1"/>
          </p:cNvSpPr>
          <p:nvPr/>
        </p:nvSpPr>
        <p:spPr bwMode="auto">
          <a:xfrm>
            <a:off x="5562600" y="6503988"/>
            <a:ext cx="617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i="1"/>
              <a:t>Weisheimer and Palmer et al., (2014)</a:t>
            </a:r>
          </a:p>
        </p:txBody>
      </p:sp>
      <p:sp>
        <p:nvSpPr>
          <p:cNvPr id="7"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Reliability from initialized predictions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4229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Recent heat wave over Europe</a:t>
            </a:r>
          </a:p>
        </p:txBody>
      </p:sp>
      <p:sp>
        <p:nvSpPr>
          <p:cNvPr id="17411" name="Rectangle 3"/>
          <p:cNvSpPr>
            <a:spLocks noChangeArrowheads="1"/>
          </p:cNvSpPr>
          <p:nvPr/>
        </p:nvSpPr>
        <p:spPr bwMode="auto">
          <a:xfrm>
            <a:off x="588963" y="6781800"/>
            <a:ext cx="5257800" cy="1524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a:lnSpc>
                <a:spcPct val="93000"/>
              </a:lnSpc>
              <a:buClr>
                <a:srgbClr val="000000"/>
              </a:buClr>
              <a:buSzPct val="100000"/>
              <a:buFont typeface="Times New Roman" charset="0"/>
              <a:buNone/>
            </a:pPr>
            <a:endParaRPr lang="en-US" altLang="en-US"/>
          </a:p>
        </p:txBody>
      </p:sp>
      <p:sp>
        <p:nvSpPr>
          <p:cNvPr id="17412" name="Textfeld 6"/>
          <p:cNvSpPr txBox="1">
            <a:spLocks noChangeArrowheads="1"/>
          </p:cNvSpPr>
          <p:nvPr/>
        </p:nvSpPr>
        <p:spPr bwMode="auto">
          <a:xfrm>
            <a:off x="5776913" y="1295400"/>
            <a:ext cx="33353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CH" altLang="en-US" sz="2400"/>
          </a:p>
          <a:p>
            <a:r>
              <a:rPr lang="de-CH" altLang="en-US" sz="2400" b="1">
                <a:solidFill>
                  <a:srgbClr val="00579A"/>
                </a:solidFill>
              </a:rPr>
              <a:t>What has been the role of climate change? </a:t>
            </a:r>
          </a:p>
          <a:p>
            <a:endParaRPr lang="de-CH" altLang="en-US" sz="2400" b="1">
              <a:solidFill>
                <a:srgbClr val="00579A"/>
              </a:solidFill>
            </a:endParaRPr>
          </a:p>
          <a:p>
            <a:endParaRPr lang="en-GB" altLang="en-US" sz="2400"/>
          </a:p>
          <a:p>
            <a:endParaRPr lang="en-GB" alt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590800"/>
            <a:ext cx="41163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47950"/>
            <a:ext cx="3873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p:cNvSpPr txBox="1">
            <a:spLocks noChangeArrowheads="1"/>
          </p:cNvSpPr>
          <p:nvPr/>
        </p:nvSpPr>
        <p:spPr bwMode="auto">
          <a:xfrm>
            <a:off x="1139825" y="5218113"/>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579A"/>
                </a:solidFill>
              </a:rPr>
              <a:t>MODEL</a:t>
            </a:r>
          </a:p>
        </p:txBody>
      </p:sp>
      <p:sp>
        <p:nvSpPr>
          <p:cNvPr id="38916" name="TextBox 5"/>
          <p:cNvSpPr txBox="1">
            <a:spLocks noChangeArrowheads="1"/>
          </p:cNvSpPr>
          <p:nvPr/>
        </p:nvSpPr>
        <p:spPr bwMode="auto">
          <a:xfrm>
            <a:off x="5935663" y="5218113"/>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579A"/>
                </a:solidFill>
              </a:rPr>
              <a:t>REALITY</a:t>
            </a:r>
          </a:p>
        </p:txBody>
      </p:sp>
      <p:sp>
        <p:nvSpPr>
          <p:cNvPr id="7" name="Text Box 5"/>
          <p:cNvSpPr txBox="1">
            <a:spLocks noChangeArrowheads="1"/>
          </p:cNvSpPr>
          <p:nvPr/>
        </p:nvSpPr>
        <p:spPr bwMode="auto">
          <a:xfrm>
            <a:off x="107950" y="990600"/>
            <a:ext cx="907891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Initialization</a:t>
            </a:r>
            <a:r>
              <a:rPr lang="de-CH" altLang="en-US" sz="2200" dirty="0" smtClean="0">
                <a:solidFill>
                  <a:srgbClr val="00579A"/>
                </a:solidFill>
              </a:rPr>
              <a:t> </a:t>
            </a:r>
            <a:r>
              <a:rPr lang="de-CH" altLang="en-US" sz="2200" dirty="0" err="1" smtClean="0">
                <a:solidFill>
                  <a:srgbClr val="00579A"/>
                </a:solidFill>
              </a:rPr>
              <a:t>could</a:t>
            </a:r>
            <a:r>
              <a:rPr lang="de-CH" altLang="en-US" sz="2200" dirty="0" smtClean="0">
                <a:solidFill>
                  <a:srgbClr val="00579A"/>
                </a:solidFill>
              </a:rPr>
              <a:t> </a:t>
            </a:r>
            <a:r>
              <a:rPr lang="de-CH" altLang="en-US" sz="2200" dirty="0" err="1" smtClean="0">
                <a:solidFill>
                  <a:srgbClr val="00579A"/>
                </a:solidFill>
              </a:rPr>
              <a:t>tell</a:t>
            </a:r>
            <a:r>
              <a:rPr lang="de-CH" altLang="en-US" sz="2200" dirty="0" smtClean="0">
                <a:solidFill>
                  <a:srgbClr val="00579A"/>
                </a:solidFill>
              </a:rPr>
              <a:t> </a:t>
            </a:r>
            <a:r>
              <a:rPr lang="de-CH" altLang="en-US" sz="2200" dirty="0" err="1" smtClean="0">
                <a:solidFill>
                  <a:srgbClr val="00579A"/>
                </a:solidFill>
              </a:rPr>
              <a:t>about</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trustworthiness</a:t>
            </a:r>
            <a:r>
              <a:rPr lang="de-CH" altLang="en-US" sz="2200" dirty="0" smtClean="0">
                <a:solidFill>
                  <a:srgbClr val="00579A"/>
                </a:solidFill>
              </a:rPr>
              <a:t> </a:t>
            </a:r>
            <a:r>
              <a:rPr lang="de-CH" altLang="en-US" sz="2200" dirty="0" err="1" smtClean="0">
                <a:solidFill>
                  <a:srgbClr val="00579A"/>
                </a:solidFill>
              </a:rPr>
              <a:t>of</a:t>
            </a:r>
            <a:r>
              <a:rPr lang="de-CH" altLang="en-US" sz="2200" dirty="0" smtClean="0">
                <a:solidFill>
                  <a:srgbClr val="00579A"/>
                </a:solidFill>
              </a:rPr>
              <a:t> </a:t>
            </a:r>
            <a:r>
              <a:rPr lang="de-CH" altLang="en-US" sz="2200" dirty="0" err="1" smtClean="0">
                <a:solidFill>
                  <a:srgbClr val="00579A"/>
                </a:solidFill>
              </a:rPr>
              <a:t>the</a:t>
            </a:r>
            <a:r>
              <a:rPr lang="de-CH" altLang="en-US" sz="2200" dirty="0" smtClean="0">
                <a:solidFill>
                  <a:srgbClr val="00579A"/>
                </a:solidFill>
              </a:rPr>
              <a:t> </a:t>
            </a:r>
            <a:r>
              <a:rPr lang="de-CH" altLang="en-US" sz="2200" dirty="0" err="1" smtClean="0">
                <a:solidFill>
                  <a:srgbClr val="00579A"/>
                </a:solidFill>
              </a:rPr>
              <a:t>forced</a:t>
            </a:r>
            <a:r>
              <a:rPr lang="de-CH" altLang="en-US" sz="2200" dirty="0" smtClean="0">
                <a:solidFill>
                  <a:srgbClr val="00579A"/>
                </a:solidFill>
              </a:rPr>
              <a:t> </a:t>
            </a:r>
            <a:r>
              <a:rPr lang="de-CH" altLang="en-US" sz="2200" dirty="0" err="1" smtClean="0">
                <a:solidFill>
                  <a:srgbClr val="00579A"/>
                </a:solidFill>
              </a:rPr>
              <a:t>response</a:t>
            </a:r>
            <a:r>
              <a:rPr lang="de-CH" altLang="en-US" sz="2200" dirty="0" smtClean="0">
                <a:solidFill>
                  <a:srgbClr val="00579A"/>
                </a:solidFill>
              </a:rPr>
              <a:t> </a:t>
            </a:r>
          </a:p>
        </p:txBody>
      </p:sp>
      <p:sp>
        <p:nvSpPr>
          <p:cNvPr id="8"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Reliability from initialized predictions</a:t>
            </a:r>
          </a:p>
        </p:txBody>
      </p:sp>
      <p:sp>
        <p:nvSpPr>
          <p:cNvPr id="38919" name="TextBox 8"/>
          <p:cNvSpPr txBox="1">
            <a:spLocks noChangeArrowheads="1"/>
          </p:cNvSpPr>
          <p:nvPr/>
        </p:nvSpPr>
        <p:spPr bwMode="auto">
          <a:xfrm>
            <a:off x="6965950" y="6516688"/>
            <a:ext cx="617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i="1"/>
              <a:t>Palmer et al., (1999)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2057400"/>
            <a:ext cx="4648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219200" y="944563"/>
            <a:ext cx="90805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de-CH" altLang="en-US" sz="2200" dirty="0" err="1" smtClean="0">
                <a:solidFill>
                  <a:srgbClr val="00579A"/>
                </a:solidFill>
              </a:rPr>
              <a:t>What</a:t>
            </a:r>
            <a:r>
              <a:rPr lang="de-CH" altLang="en-US" sz="2200" dirty="0" smtClean="0">
                <a:solidFill>
                  <a:srgbClr val="00579A"/>
                </a:solidFill>
              </a:rPr>
              <a:t> </a:t>
            </a:r>
            <a:r>
              <a:rPr lang="de-CH" altLang="en-US" sz="2200" dirty="0" err="1" smtClean="0">
                <a:solidFill>
                  <a:srgbClr val="00579A"/>
                </a:solidFill>
              </a:rPr>
              <a:t>should</a:t>
            </a:r>
            <a:r>
              <a:rPr lang="de-CH" altLang="en-US" sz="2200" dirty="0" smtClean="0">
                <a:solidFill>
                  <a:srgbClr val="00579A"/>
                </a:solidFill>
              </a:rPr>
              <a:t> </a:t>
            </a:r>
            <a:r>
              <a:rPr lang="de-CH" altLang="en-US" sz="2200" dirty="0" err="1" smtClean="0">
                <a:solidFill>
                  <a:srgbClr val="00579A"/>
                </a:solidFill>
              </a:rPr>
              <a:t>be</a:t>
            </a:r>
            <a:r>
              <a:rPr lang="de-CH" altLang="en-US" sz="2200" dirty="0" smtClean="0">
                <a:solidFill>
                  <a:srgbClr val="00579A"/>
                </a:solidFill>
              </a:rPr>
              <a:t> </a:t>
            </a:r>
            <a:r>
              <a:rPr lang="de-CH" altLang="en-US" sz="2200" dirty="0" err="1" smtClean="0">
                <a:solidFill>
                  <a:srgbClr val="00579A"/>
                </a:solidFill>
              </a:rPr>
              <a:t>our</a:t>
            </a:r>
            <a:r>
              <a:rPr lang="de-CH" altLang="en-US" sz="2200" dirty="0" smtClean="0">
                <a:solidFill>
                  <a:srgbClr val="00579A"/>
                </a:solidFill>
              </a:rPr>
              <a:t> </a:t>
            </a:r>
            <a:r>
              <a:rPr lang="de-CH" altLang="en-US" sz="2200" dirty="0" err="1" smtClean="0">
                <a:solidFill>
                  <a:srgbClr val="00579A"/>
                </a:solidFill>
              </a:rPr>
              <a:t>guidline</a:t>
            </a:r>
            <a:r>
              <a:rPr lang="de-CH" altLang="en-US" sz="2200" dirty="0" smtClean="0">
                <a:solidFill>
                  <a:srgbClr val="00579A"/>
                </a:solidFill>
              </a:rPr>
              <a:t> </a:t>
            </a:r>
            <a:r>
              <a:rPr lang="de-CH" altLang="en-US" sz="2200" dirty="0" err="1" smtClean="0">
                <a:solidFill>
                  <a:srgbClr val="00579A"/>
                </a:solidFill>
              </a:rPr>
              <a:t>for</a:t>
            </a:r>
            <a:r>
              <a:rPr lang="de-CH" altLang="en-US" sz="2200" dirty="0" smtClean="0">
                <a:solidFill>
                  <a:srgbClr val="00579A"/>
                </a:solidFill>
              </a:rPr>
              <a:t> </a:t>
            </a:r>
            <a:r>
              <a:rPr lang="de-CH" altLang="en-US" sz="2200" dirty="0" err="1" smtClean="0">
                <a:solidFill>
                  <a:srgbClr val="00579A"/>
                </a:solidFill>
              </a:rPr>
              <a:t>event</a:t>
            </a:r>
            <a:r>
              <a:rPr lang="de-CH" altLang="en-US" sz="2200" dirty="0" smtClean="0">
                <a:solidFill>
                  <a:srgbClr val="00579A"/>
                </a:solidFill>
              </a:rPr>
              <a:t> </a:t>
            </a:r>
            <a:r>
              <a:rPr lang="de-CH" altLang="en-US" sz="2200" dirty="0" err="1" smtClean="0">
                <a:solidFill>
                  <a:srgbClr val="00579A"/>
                </a:solidFill>
              </a:rPr>
              <a:t>attribution</a:t>
            </a:r>
            <a:r>
              <a:rPr lang="de-CH" altLang="en-US" sz="2200" dirty="0" smtClean="0">
                <a:solidFill>
                  <a:srgbClr val="00579A"/>
                </a:solidFill>
              </a:rPr>
              <a:t>?</a:t>
            </a:r>
          </a:p>
        </p:txBody>
      </p:sp>
      <p:sp>
        <p:nvSpPr>
          <p:cNvPr id="6" name="Text Box 5"/>
          <p:cNvSpPr txBox="1">
            <a:spLocks noChangeArrowheads="1"/>
          </p:cNvSpPr>
          <p:nvPr/>
        </p:nvSpPr>
        <p:spPr bwMode="auto">
          <a:xfrm>
            <a:off x="347663" y="-16827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pPr>
              <a:lnSpc>
                <a:spcPct val="93000"/>
              </a:lnSpc>
            </a:pPr>
            <a:endParaRPr lang="en-US" altLang="en-US" sz="3200">
              <a:solidFill>
                <a:srgbClr val="FFFFFF"/>
              </a:solidFill>
            </a:endParaRPr>
          </a:p>
        </p:txBody>
      </p:sp>
      <p:sp>
        <p:nvSpPr>
          <p:cNvPr id="8"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Recommendations on event attribution</a:t>
            </a:r>
          </a:p>
        </p:txBody>
      </p:sp>
      <p:sp>
        <p:nvSpPr>
          <p:cNvPr id="39941" name="TextBox 8"/>
          <p:cNvSpPr txBox="1">
            <a:spLocks noChangeArrowheads="1"/>
          </p:cNvSpPr>
          <p:nvPr/>
        </p:nvSpPr>
        <p:spPr bwMode="auto">
          <a:xfrm>
            <a:off x="7478713" y="6450013"/>
            <a:ext cx="179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NAS (2016)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4000" dirty="0" smtClean="0">
                <a:solidFill>
                  <a:srgbClr val="FFFFFF"/>
                </a:solidFill>
              </a:rPr>
              <a:t>Summary</a:t>
            </a:r>
          </a:p>
        </p:txBody>
      </p:sp>
      <p:sp>
        <p:nvSpPr>
          <p:cNvPr id="15362" name="Text Box 2"/>
          <p:cNvSpPr txBox="1">
            <a:spLocks noChangeArrowheads="1"/>
          </p:cNvSpPr>
          <p:nvPr/>
        </p:nvSpPr>
        <p:spPr bwMode="auto">
          <a:xfrm>
            <a:off x="231775" y="1447800"/>
            <a:ext cx="8928100"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tx1"/>
                </a:solidFill>
                <a:latin typeface="Arial" charset="0"/>
                <a:ea typeface="Droid Sans Fallback" charset="0"/>
                <a:cs typeface="Droid Sans Fallback" charset="0"/>
              </a:defRPr>
            </a:lvl9pPr>
          </a:lstStyle>
          <a:p>
            <a:pPr eaLnBrk="1" hangingPunct="1">
              <a:spcBef>
                <a:spcPts val="563"/>
              </a:spcBef>
              <a:spcAft>
                <a:spcPts val="1425"/>
              </a:spcAft>
              <a:buSzPct val="111000"/>
              <a:buFont typeface="Times New Roman" charset="0"/>
              <a:buBlip>
                <a:blip r:embed="rId3"/>
              </a:buBlip>
            </a:pPr>
            <a:r>
              <a:rPr lang="es-ES" altLang="en-US" sz="2400">
                <a:solidFill>
                  <a:srgbClr val="00579A"/>
                </a:solidFill>
              </a:rPr>
              <a:t>Reliability is a concern in event attribution and past studies might have overestimated the attributable risk</a:t>
            </a:r>
          </a:p>
          <a:p>
            <a:pPr eaLnBrk="1" hangingPunct="1">
              <a:spcBef>
                <a:spcPts val="563"/>
              </a:spcBef>
              <a:spcAft>
                <a:spcPts val="1425"/>
              </a:spcAft>
              <a:buSzPct val="111000"/>
              <a:buFont typeface="Times New Roman" charset="0"/>
              <a:buBlip>
                <a:blip r:embed="rId3"/>
              </a:buBlip>
            </a:pPr>
            <a:endParaRPr lang="es-ES" altLang="en-US" sz="2400">
              <a:solidFill>
                <a:srgbClr val="00579A"/>
              </a:solidFill>
            </a:endParaRPr>
          </a:p>
          <a:p>
            <a:pPr eaLnBrk="1" hangingPunct="1">
              <a:spcBef>
                <a:spcPts val="563"/>
              </a:spcBef>
              <a:spcAft>
                <a:spcPts val="1425"/>
              </a:spcAft>
              <a:buSzPct val="111000"/>
              <a:buFont typeface="Times New Roman" charset="0"/>
              <a:buBlip>
                <a:blip r:embed="rId3"/>
              </a:buBlip>
            </a:pPr>
            <a:r>
              <a:rPr lang="es-ES" altLang="en-US" sz="2400">
                <a:solidFill>
                  <a:srgbClr val="00579A"/>
                </a:solidFill>
              </a:rPr>
              <a:t>Simulated probabilities can be calibrated as done in weather and climate forecasting to improve trustworthiness</a:t>
            </a:r>
          </a:p>
          <a:p>
            <a:pPr eaLnBrk="1" hangingPunct="1">
              <a:spcBef>
                <a:spcPts val="563"/>
              </a:spcBef>
              <a:spcAft>
                <a:spcPts val="1425"/>
              </a:spcAft>
              <a:buSzPct val="111000"/>
            </a:pPr>
            <a:endParaRPr lang="es-ES" altLang="en-US" sz="2400">
              <a:solidFill>
                <a:srgbClr val="00579A"/>
              </a:solidFill>
            </a:endParaRPr>
          </a:p>
          <a:p>
            <a:pPr eaLnBrk="1" hangingPunct="1">
              <a:spcBef>
                <a:spcPts val="563"/>
              </a:spcBef>
              <a:spcAft>
                <a:spcPts val="1425"/>
              </a:spcAft>
              <a:buSzPct val="111000"/>
              <a:buFont typeface="Times New Roman" charset="0"/>
              <a:buBlip>
                <a:blip r:embed="rId3"/>
              </a:buBlip>
            </a:pPr>
            <a:r>
              <a:rPr lang="de-CH" altLang="en-US" sz="2400">
                <a:solidFill>
                  <a:srgbClr val="00579A"/>
                </a:solidFill>
              </a:rPr>
              <a:t>What should be our guideline on which kind of events we have enough confidence?</a:t>
            </a:r>
            <a:endParaRPr lang="es-ES" altLang="en-US" sz="2800">
              <a:solidFill>
                <a:srgbClr val="00579A"/>
              </a:solidFill>
            </a:endParaRPr>
          </a:p>
          <a:p>
            <a:pPr eaLnBrk="1" hangingPunct="1">
              <a:spcBef>
                <a:spcPts val="563"/>
              </a:spcBef>
              <a:spcAft>
                <a:spcPts val="1425"/>
              </a:spcAft>
              <a:buSzPct val="111000"/>
            </a:pPr>
            <a:endParaRPr lang="es-ES" altLang="en-US" sz="2800">
              <a:solidFill>
                <a:srgbClr val="00579A"/>
              </a:solidFill>
            </a:endParaRPr>
          </a:p>
          <a:p>
            <a:pPr eaLnBrk="1" hangingPunct="1">
              <a:spcBef>
                <a:spcPts val="563"/>
              </a:spcBef>
              <a:spcAft>
                <a:spcPts val="1425"/>
              </a:spcAft>
              <a:buSzPct val="111000"/>
            </a:pPr>
            <a:endParaRPr lang="es-ES" altLang="en-US" sz="2800">
              <a:solidFill>
                <a:srgbClr val="00579A"/>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4000" dirty="0" smtClean="0">
                <a:solidFill>
                  <a:srgbClr val="FFFFFF"/>
                </a:solidFill>
              </a:rPr>
              <a:t>Extra slides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age7.png" descr="fig4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1219200"/>
            <a:ext cx="38417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381000" y="-15240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lnSpc>
                <a:spcPct val="93000"/>
              </a:lnSpc>
              <a:defRPr/>
            </a:pPr>
            <a:r>
              <a:rPr lang="en-US" altLang="en-US" sz="3200" dirty="0" smtClean="0">
                <a:solidFill>
                  <a:srgbClr val="FFFFFF"/>
                </a:solidFill>
              </a:rPr>
              <a:t>Impact of ensemble and trend correction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80085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200150"/>
            <a:ext cx="4800600" cy="509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Text Box 3"/>
          <p:cNvSpPr txBox="1">
            <a:spLocks noChangeArrowheads="1"/>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3200" dirty="0" smtClean="0">
                <a:solidFill>
                  <a:srgbClr val="FFFFFF"/>
                </a:solidFill>
              </a:rPr>
              <a:t>Calibration in a statistical model</a:t>
            </a:r>
          </a:p>
        </p:txBody>
      </p:sp>
      <p:sp>
        <p:nvSpPr>
          <p:cNvPr id="9220" name="Text Box 4"/>
          <p:cNvSpPr txBox="1">
            <a:spLocks noChangeArrowheads="1"/>
          </p:cNvSpPr>
          <p:nvPr/>
        </p:nvSpPr>
        <p:spPr bwMode="auto">
          <a:xfrm>
            <a:off x="6153150" y="6478588"/>
            <a:ext cx="102870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charset="0"/>
                <a:ea typeface="Droid Sans Fallback" charset="0"/>
                <a:cs typeface="Droid Sans Fallback" charset="0"/>
              </a:defRPr>
            </a:lvl9pPr>
          </a:lstStyle>
          <a:p>
            <a:pPr>
              <a:defRPr/>
            </a:pPr>
            <a:r>
              <a:rPr lang="en-US" altLang="en-US" sz="1400" i="1" dirty="0" err="1" smtClean="0"/>
              <a:t>Bellprat</a:t>
            </a:r>
            <a:r>
              <a:rPr lang="en-US" altLang="en-US" sz="1400" i="1" dirty="0" smtClean="0"/>
              <a:t> and </a:t>
            </a:r>
            <a:r>
              <a:rPr lang="en-US" altLang="en-US" sz="1400" i="1" dirty="0" err="1" smtClean="0"/>
              <a:t>Doblas</a:t>
            </a:r>
            <a:r>
              <a:rPr lang="en-US" altLang="en-US" sz="1400" i="1" dirty="0" smtClean="0"/>
              <a:t>-Reyes (2016)</a:t>
            </a:r>
          </a:p>
        </p:txBody>
      </p:sp>
      <p:sp>
        <p:nvSpPr>
          <p:cNvPr id="9221" name="Rectangle 5"/>
          <p:cNvSpPr>
            <a:spLocks noChangeArrowheads="1"/>
          </p:cNvSpPr>
          <p:nvPr/>
        </p:nvSpPr>
        <p:spPr bwMode="auto">
          <a:xfrm>
            <a:off x="2247900" y="3581400"/>
            <a:ext cx="4648200" cy="500063"/>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
        <p:nvSpPr>
          <p:cNvPr id="9222" name="Rectangle 6"/>
          <p:cNvSpPr>
            <a:spLocks noChangeArrowheads="1"/>
          </p:cNvSpPr>
          <p:nvPr/>
        </p:nvSpPr>
        <p:spPr bwMode="auto">
          <a:xfrm>
            <a:off x="2259013" y="6161088"/>
            <a:ext cx="4648200" cy="30480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
        <p:nvSpPr>
          <p:cNvPr id="9223" name="Rectangle 7"/>
          <p:cNvSpPr>
            <a:spLocks noChangeArrowheads="1"/>
          </p:cNvSpPr>
          <p:nvPr/>
        </p:nvSpPr>
        <p:spPr bwMode="auto">
          <a:xfrm rot="16200000">
            <a:off x="-342900" y="3852863"/>
            <a:ext cx="4648200" cy="30480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
        <p:nvSpPr>
          <p:cNvPr id="9224" name="Rectangle 8"/>
          <p:cNvSpPr>
            <a:spLocks noChangeArrowheads="1"/>
          </p:cNvSpPr>
          <p:nvPr/>
        </p:nvSpPr>
        <p:spPr bwMode="auto">
          <a:xfrm rot="16200000">
            <a:off x="2133600" y="3549650"/>
            <a:ext cx="4648200" cy="30480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grpSp>
        <p:nvGrpSpPr>
          <p:cNvPr id="45065" name="Group 10"/>
          <p:cNvGrpSpPr>
            <a:grpSpLocks/>
          </p:cNvGrpSpPr>
          <p:nvPr/>
        </p:nvGrpSpPr>
        <p:grpSpPr bwMode="auto">
          <a:xfrm>
            <a:off x="1709738" y="1319213"/>
            <a:ext cx="342900" cy="3862387"/>
            <a:chOff x="1077" y="831"/>
            <a:chExt cx="216" cy="2433"/>
          </a:xfrm>
        </p:grpSpPr>
        <p:sp>
          <p:nvSpPr>
            <p:cNvPr id="9227" name="Text Box 11"/>
            <p:cNvSpPr txBox="1">
              <a:spLocks noChangeArrowheads="1"/>
            </p:cNvSpPr>
            <p:nvPr/>
          </p:nvSpPr>
          <p:spPr bwMode="auto">
            <a:xfrm rot="16200000">
              <a:off x="671" y="2643"/>
              <a:ext cx="103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600" smtClean="0"/>
                <a:t>FAR</a:t>
              </a:r>
            </a:p>
          </p:txBody>
        </p:sp>
        <p:sp>
          <p:nvSpPr>
            <p:cNvPr id="9228" name="Text Box 12"/>
            <p:cNvSpPr txBox="1">
              <a:spLocks noChangeArrowheads="1"/>
            </p:cNvSpPr>
            <p:nvPr/>
          </p:nvSpPr>
          <p:spPr bwMode="auto">
            <a:xfrm rot="16200000">
              <a:off x="667" y="1241"/>
              <a:ext cx="103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600" smtClean="0"/>
                <a:t>Reliability</a:t>
              </a:r>
            </a:p>
          </p:txBody>
        </p:sp>
      </p:grpSp>
      <p:grpSp>
        <p:nvGrpSpPr>
          <p:cNvPr id="45066" name="Group 13"/>
          <p:cNvGrpSpPr>
            <a:grpSpLocks/>
          </p:cNvGrpSpPr>
          <p:nvPr/>
        </p:nvGrpSpPr>
        <p:grpSpPr bwMode="auto">
          <a:xfrm>
            <a:off x="2754313" y="6153150"/>
            <a:ext cx="4151312" cy="320675"/>
            <a:chOff x="1735" y="3876"/>
            <a:chExt cx="2615" cy="202"/>
          </a:xfrm>
        </p:grpSpPr>
        <p:sp>
          <p:nvSpPr>
            <p:cNvPr id="9230" name="Text Box 14"/>
            <p:cNvSpPr txBox="1">
              <a:spLocks noChangeArrowheads="1"/>
            </p:cNvSpPr>
            <p:nvPr/>
          </p:nvSpPr>
          <p:spPr bwMode="auto">
            <a:xfrm>
              <a:off x="1735" y="3876"/>
              <a:ext cx="1031"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400" smtClean="0"/>
                <a:t>Model error</a:t>
              </a:r>
            </a:p>
          </p:txBody>
        </p:sp>
        <p:sp>
          <p:nvSpPr>
            <p:cNvPr id="9231" name="Text Box 15"/>
            <p:cNvSpPr txBox="1">
              <a:spLocks noChangeArrowheads="1"/>
            </p:cNvSpPr>
            <p:nvPr/>
          </p:nvSpPr>
          <p:spPr bwMode="auto">
            <a:xfrm>
              <a:off x="3319" y="3885"/>
              <a:ext cx="1031"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400" smtClean="0"/>
                <a:t>Model error</a:t>
              </a:r>
            </a:p>
          </p:txBody>
        </p:sp>
      </p:grpSp>
      <p:sp>
        <p:nvSpPr>
          <p:cNvPr id="9232" name="Text Box 16"/>
          <p:cNvSpPr txBox="1">
            <a:spLocks noChangeArrowheads="1"/>
          </p:cNvSpPr>
          <p:nvPr/>
        </p:nvSpPr>
        <p:spPr bwMode="auto">
          <a:xfrm>
            <a:off x="2819400" y="3487738"/>
            <a:ext cx="16383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400" smtClean="0"/>
              <a:t>Model error</a:t>
            </a:r>
          </a:p>
        </p:txBody>
      </p:sp>
      <p:sp>
        <p:nvSpPr>
          <p:cNvPr id="9233" name="Text Box 17"/>
          <p:cNvSpPr txBox="1">
            <a:spLocks noChangeArrowheads="1"/>
          </p:cNvSpPr>
          <p:nvPr/>
        </p:nvSpPr>
        <p:spPr bwMode="auto">
          <a:xfrm>
            <a:off x="5334000" y="3502025"/>
            <a:ext cx="16383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400" smtClean="0"/>
              <a:t>Model error</a:t>
            </a:r>
          </a:p>
        </p:txBody>
      </p:sp>
      <p:grpSp>
        <p:nvGrpSpPr>
          <p:cNvPr id="45069" name="Group 18"/>
          <p:cNvGrpSpPr>
            <a:grpSpLocks/>
          </p:cNvGrpSpPr>
          <p:nvPr/>
        </p:nvGrpSpPr>
        <p:grpSpPr bwMode="auto">
          <a:xfrm>
            <a:off x="4284663" y="1377950"/>
            <a:ext cx="342900" cy="3863975"/>
            <a:chOff x="2699" y="868"/>
            <a:chExt cx="216" cy="2434"/>
          </a:xfrm>
        </p:grpSpPr>
        <p:sp>
          <p:nvSpPr>
            <p:cNvPr id="9235" name="Text Box 19"/>
            <p:cNvSpPr txBox="1">
              <a:spLocks noChangeArrowheads="1"/>
            </p:cNvSpPr>
            <p:nvPr/>
          </p:nvSpPr>
          <p:spPr bwMode="auto">
            <a:xfrm rot="16200000">
              <a:off x="2293" y="2681"/>
              <a:ext cx="103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600" smtClean="0"/>
                <a:t>FAR</a:t>
              </a:r>
            </a:p>
          </p:txBody>
        </p:sp>
        <p:sp>
          <p:nvSpPr>
            <p:cNvPr id="9236" name="Text Box 20"/>
            <p:cNvSpPr txBox="1">
              <a:spLocks noChangeArrowheads="1"/>
            </p:cNvSpPr>
            <p:nvPr/>
          </p:nvSpPr>
          <p:spPr bwMode="auto">
            <a:xfrm rot="16200000">
              <a:off x="2289" y="1278"/>
              <a:ext cx="103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600" smtClean="0"/>
                <a:t>Reliability</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25701" y="625475"/>
            <a:ext cx="4419600" cy="637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Text Box 2"/>
          <p:cNvSpPr txBox="1">
            <a:spLocks noChangeArrowheads="1"/>
          </p:cNvSpPr>
          <p:nvPr/>
        </p:nvSpPr>
        <p:spPr bwMode="auto">
          <a:xfrm>
            <a:off x="184150" y="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4000" smtClean="0">
                <a:solidFill>
                  <a:srgbClr val="FFFFFF"/>
                </a:solidFill>
              </a:rPr>
              <a:t>Raw FAR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16968" y="631032"/>
            <a:ext cx="4386263" cy="632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Text Box 2"/>
          <p:cNvSpPr txBox="1">
            <a:spLocks noChangeArrowheads="1"/>
          </p:cNvSpPr>
          <p:nvPr/>
        </p:nvSpPr>
        <p:spPr bwMode="auto">
          <a:xfrm>
            <a:off x="184150" y="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eaLnBrk="1" hangingPunct="1">
              <a:lnSpc>
                <a:spcPts val="2988"/>
              </a:lnSpc>
              <a:defRPr/>
            </a:pPr>
            <a:r>
              <a:rPr lang="en-US" altLang="en-US" sz="4000" smtClean="0">
                <a:solidFill>
                  <a:srgbClr val="FFFFFF"/>
                </a:solidFill>
              </a:rPr>
              <a:t>Calibrated FAR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44450"/>
            <a:ext cx="8928100" cy="792163"/>
          </a:xfrm>
        </p:spPr>
        <p:txBody>
          <a:bodyPr/>
          <a:lstStyle/>
          <a:p>
            <a:endParaRPr lang="en-US" altLang="en-US"/>
          </a:p>
        </p:txBody>
      </p:sp>
      <p:sp>
        <p:nvSpPr>
          <p:cNvPr id="4" name="Title 1"/>
          <p:cNvSpPr txBox="1">
            <a:spLocks/>
          </p:cNvSpPr>
          <p:nvPr/>
        </p:nvSpPr>
        <p:spPr bwMode="auto">
          <a:xfrm>
            <a:off x="219075" y="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a:lstStyle>
          <a:p>
            <a:pPr eaLnBrk="1" hangingPunct="1">
              <a:defRPr/>
            </a:pPr>
            <a:r>
              <a:rPr lang="en-US" sz="3600" kern="0" dirty="0" smtClean="0">
                <a:solidFill>
                  <a:schemeClr val="bg1"/>
                </a:solidFill>
              </a:rPr>
              <a:t>How to correct reliability</a:t>
            </a:r>
          </a:p>
        </p:txBody>
      </p:sp>
      <p:sp>
        <p:nvSpPr>
          <p:cNvPr id="51203" name="TextBox 9"/>
          <p:cNvSpPr txBox="1">
            <a:spLocks noChangeArrowheads="1"/>
          </p:cNvSpPr>
          <p:nvPr/>
        </p:nvSpPr>
        <p:spPr bwMode="auto">
          <a:xfrm>
            <a:off x="4113213" y="6446838"/>
            <a:ext cx="561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Von Storch (1999), Doblas-Reyes et al. (2005)</a:t>
            </a:r>
          </a:p>
        </p:txBody>
      </p:sp>
      <p:sp>
        <p:nvSpPr>
          <p:cNvPr id="51204" name="Textfeld 6"/>
          <p:cNvSpPr txBox="1">
            <a:spLocks noChangeArrowheads="1"/>
          </p:cNvSpPr>
          <p:nvPr/>
        </p:nvSpPr>
        <p:spPr bwMode="auto">
          <a:xfrm>
            <a:off x="914400" y="1362075"/>
            <a:ext cx="865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en-US" sz="2400"/>
              <a:t>Reliability can be corrected by ensemble inflation</a:t>
            </a:r>
            <a:endParaRPr lang="en-GB" altLang="en-US" sz="2400"/>
          </a:p>
        </p:txBody>
      </p:sp>
      <p:grpSp>
        <p:nvGrpSpPr>
          <p:cNvPr id="51205" name="Group 25"/>
          <p:cNvGrpSpPr>
            <a:grpSpLocks/>
          </p:cNvGrpSpPr>
          <p:nvPr/>
        </p:nvGrpSpPr>
        <p:grpSpPr bwMode="auto">
          <a:xfrm>
            <a:off x="701675" y="2266950"/>
            <a:ext cx="7740650" cy="3660775"/>
            <a:chOff x="567625" y="2651293"/>
            <a:chExt cx="7740111" cy="3662779"/>
          </a:xfrm>
        </p:grpSpPr>
        <p:sp>
          <p:nvSpPr>
            <p:cNvPr id="51206" name="TextBox 18"/>
            <p:cNvSpPr txBox="1">
              <a:spLocks noChangeArrowheads="1"/>
            </p:cNvSpPr>
            <p:nvPr/>
          </p:nvSpPr>
          <p:spPr bwMode="auto">
            <a:xfrm>
              <a:off x="3120325" y="5667741"/>
              <a:ext cx="198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Variability</a:t>
              </a:r>
            </a:p>
            <a:p>
              <a:r>
                <a:rPr lang="en-US" altLang="en-US"/>
                <a:t>Mean Forecast</a:t>
              </a:r>
            </a:p>
          </p:txBody>
        </p:sp>
        <p:grpSp>
          <p:nvGrpSpPr>
            <p:cNvPr id="51207" name="Group 22"/>
            <p:cNvGrpSpPr>
              <a:grpSpLocks/>
            </p:cNvGrpSpPr>
            <p:nvPr/>
          </p:nvGrpSpPr>
          <p:grpSpPr bwMode="auto">
            <a:xfrm>
              <a:off x="567625" y="2651293"/>
              <a:ext cx="7740111" cy="3576309"/>
              <a:chOff x="567625" y="2651293"/>
              <a:chExt cx="7740111" cy="3576309"/>
            </a:xfrm>
          </p:grpSpPr>
          <p:sp>
            <p:nvSpPr>
              <p:cNvPr id="7" name="TextBox 6"/>
              <p:cNvSpPr txBox="1">
                <a:spLocks noRot="1" noChangeAspect="1" noMove="1" noResize="1" noEditPoints="1" noAdjustHandles="1" noChangeArrowheads="1" noChangeShapeType="1" noTextEdit="1"/>
              </p:cNvSpPr>
              <p:nvPr/>
            </p:nvSpPr>
            <p:spPr>
              <a:xfrm>
                <a:off x="2667000" y="3252006"/>
                <a:ext cx="3962400" cy="527067"/>
              </a:xfrm>
              <a:prstGeom prst="rect">
                <a:avLst/>
              </a:prstGeom>
              <a:blipFill rotWithShape="0">
                <a:blip r:embed="rId3"/>
                <a:stretch>
                  <a:fillRect/>
                </a:stretch>
              </a:blipFill>
            </p:spPr>
            <p:txBody>
              <a:bodyPr/>
              <a:lstStyle/>
              <a:p>
                <a:pPr>
                  <a:defRPr/>
                </a:pPr>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949325" y="4241833"/>
                <a:ext cx="3962400" cy="805413"/>
              </a:xfrm>
              <a:prstGeom prst="rect">
                <a:avLst/>
              </a:prstGeom>
              <a:blipFill rotWithShape="0">
                <a:blip r:embed="rId4"/>
                <a:stretch>
                  <a:fillRect/>
                </a:stretch>
              </a:blipFill>
            </p:spPr>
            <p:txBody>
              <a:bodyPr/>
              <a:lstStyle/>
              <a:p>
                <a:pPr>
                  <a:defRPr/>
                </a:pPr>
                <a:r>
                  <a:rPr lang="en-US">
                    <a:noFill/>
                  </a:rPr>
                  <a:t> </a:t>
                </a:r>
              </a:p>
            </p:txBody>
          </p:sp>
          <p:sp>
            <p:nvSpPr>
              <p:cNvPr id="9" name="TextBox 8"/>
              <p:cNvSpPr txBox="1">
                <a:spLocks noRot="1" noChangeAspect="1" noMove="1" noResize="1" noEditPoints="1" noAdjustHandles="1" noChangeArrowheads="1" noChangeShapeType="1" noTextEdit="1"/>
              </p:cNvSpPr>
              <p:nvPr/>
            </p:nvSpPr>
            <p:spPr>
              <a:xfrm>
                <a:off x="3810000" y="4263789"/>
                <a:ext cx="3962400" cy="807722"/>
              </a:xfrm>
              <a:prstGeom prst="rect">
                <a:avLst/>
              </a:prstGeom>
              <a:blipFill rotWithShape="0">
                <a:blip r:embed="rId5"/>
                <a:stretch>
                  <a:fillRect/>
                </a:stretch>
              </a:blipFill>
            </p:spPr>
            <p:txBody>
              <a:bodyPr/>
              <a:lstStyle/>
              <a:p>
                <a:pPr>
                  <a:defRPr/>
                </a:pPr>
                <a:r>
                  <a:rPr lang="en-US">
                    <a:noFill/>
                  </a:rPr>
                  <a:t> </a:t>
                </a:r>
              </a:p>
            </p:txBody>
          </p:sp>
          <p:sp>
            <p:nvSpPr>
              <p:cNvPr id="51211" name="TextBox 13"/>
              <p:cNvSpPr txBox="1">
                <a:spLocks noChangeArrowheads="1"/>
              </p:cNvSpPr>
              <p:nvPr/>
            </p:nvSpPr>
            <p:spPr bwMode="auto">
              <a:xfrm>
                <a:off x="3352626" y="2651293"/>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Calibrated Hindcast</a:t>
                </a:r>
              </a:p>
            </p:txBody>
          </p:sp>
          <p:cxnSp>
            <p:nvCxnSpPr>
              <p:cNvPr id="51212" name="Straight Arrow Connector 20"/>
              <p:cNvCxnSpPr>
                <a:cxnSpLocks noChangeShapeType="1"/>
              </p:cNvCxnSpPr>
              <p:nvPr/>
            </p:nvCxnSpPr>
            <p:spPr bwMode="auto">
              <a:xfrm flipV="1">
                <a:off x="3505200" y="5257800"/>
                <a:ext cx="0" cy="40994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3" name="TextBox 23"/>
              <p:cNvSpPr txBox="1">
                <a:spLocks noChangeArrowheads="1"/>
              </p:cNvSpPr>
              <p:nvPr/>
            </p:nvSpPr>
            <p:spPr bwMode="auto">
              <a:xfrm>
                <a:off x="567625" y="3549334"/>
                <a:ext cx="198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Variability</a:t>
                </a:r>
              </a:p>
              <a:p>
                <a:r>
                  <a:rPr lang="en-US" altLang="en-US"/>
                  <a:t>Observations</a:t>
                </a:r>
              </a:p>
            </p:txBody>
          </p:sp>
          <p:cxnSp>
            <p:nvCxnSpPr>
              <p:cNvPr id="51214" name="Straight Arrow Connector 24"/>
              <p:cNvCxnSpPr>
                <a:cxnSpLocks noChangeShapeType="1"/>
              </p:cNvCxnSpPr>
              <p:nvPr/>
            </p:nvCxnSpPr>
            <p:spPr bwMode="auto">
              <a:xfrm>
                <a:off x="2286000" y="3984044"/>
                <a:ext cx="834325" cy="25778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5" name="TextBox 26"/>
              <p:cNvSpPr txBox="1">
                <a:spLocks noChangeArrowheads="1"/>
              </p:cNvSpPr>
              <p:nvPr/>
            </p:nvSpPr>
            <p:spPr bwMode="auto">
              <a:xfrm>
                <a:off x="6322661" y="5581271"/>
                <a:ext cx="198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Variability</a:t>
                </a:r>
              </a:p>
              <a:p>
                <a:r>
                  <a:rPr lang="en-US" altLang="en-US"/>
                  <a:t>Esemble</a:t>
                </a:r>
              </a:p>
            </p:txBody>
          </p:sp>
          <p:cxnSp>
            <p:nvCxnSpPr>
              <p:cNvPr id="51216" name="Straight Arrow Connector 27"/>
              <p:cNvCxnSpPr>
                <a:cxnSpLocks noChangeShapeType="1"/>
              </p:cNvCxnSpPr>
              <p:nvPr/>
            </p:nvCxnSpPr>
            <p:spPr bwMode="auto">
              <a:xfrm flipV="1">
                <a:off x="6707536" y="5171330"/>
                <a:ext cx="0" cy="40994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Attribution of extreme events</a:t>
            </a:r>
          </a:p>
        </p:txBody>
      </p:sp>
      <p:sp>
        <p:nvSpPr>
          <p:cNvPr id="18434" name="Textfeld 6"/>
          <p:cNvSpPr txBox="1">
            <a:spLocks noChangeArrowheads="1"/>
          </p:cNvSpPr>
          <p:nvPr/>
        </p:nvSpPr>
        <p:spPr bwMode="auto">
          <a:xfrm>
            <a:off x="304800" y="814388"/>
            <a:ext cx="89916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CH" altLang="en-US" sz="2400"/>
          </a:p>
          <a:p>
            <a:r>
              <a:rPr lang="de-CH" altLang="en-US" sz="2200">
                <a:solidFill>
                  <a:srgbClr val="00579A"/>
                </a:solidFill>
              </a:rPr>
              <a:t>The attribution question: </a:t>
            </a:r>
            <a:r>
              <a:rPr lang="de-CH" altLang="en-US" sz="2200" b="1">
                <a:solidFill>
                  <a:srgbClr val="00579A"/>
                </a:solidFill>
              </a:rPr>
              <a:t>has climate change increased the probability and intensity of a </a:t>
            </a:r>
            <a:r>
              <a:rPr lang="de-CH" altLang="en-US" sz="2200" b="1" i="1">
                <a:solidFill>
                  <a:srgbClr val="00579A"/>
                </a:solidFill>
              </a:rPr>
              <a:t>class of events</a:t>
            </a:r>
            <a:r>
              <a:rPr lang="de-CH" altLang="en-US" sz="2200" b="1">
                <a:solidFill>
                  <a:srgbClr val="00579A"/>
                </a:solidFill>
              </a:rPr>
              <a:t>?</a:t>
            </a: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r>
              <a:rPr lang="de-CH" altLang="en-US" sz="2400" b="1">
                <a:solidFill>
                  <a:srgbClr val="00579A"/>
                </a:solidFill>
              </a:rPr>
              <a:t>   </a:t>
            </a:r>
            <a:endParaRPr lang="en-GB" altLang="en-US" sz="2400" b="1">
              <a:solidFill>
                <a:srgbClr val="00579A"/>
              </a:solidFill>
            </a:endParaRPr>
          </a:p>
          <a:p>
            <a:endParaRPr lang="en-GB" altLang="en-US" sz="2400"/>
          </a:p>
          <a:p>
            <a:endParaRPr lang="en-GB" altLang="en-US" sz="2400"/>
          </a:p>
        </p:txBody>
      </p:sp>
      <p:pic>
        <p:nvPicPr>
          <p:cNvPr id="184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509428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5703888" y="2724150"/>
            <a:ext cx="3287712"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en-US" sz="2000" b="1">
                <a:solidFill>
                  <a:srgbClr val="00579A"/>
                </a:solidFill>
              </a:rPr>
              <a:t>P</a:t>
            </a:r>
            <a:r>
              <a:rPr lang="de-CH" altLang="en-US" sz="2000" b="1" baseline="-25000">
                <a:solidFill>
                  <a:srgbClr val="00579A"/>
                </a:solidFill>
              </a:rPr>
              <a:t>ALL</a:t>
            </a:r>
            <a:r>
              <a:rPr lang="de-CH" altLang="en-US" sz="2000" b="1">
                <a:solidFill>
                  <a:srgbClr val="00579A"/>
                </a:solidFill>
              </a:rPr>
              <a:t>= Probability under present day condtions</a:t>
            </a:r>
          </a:p>
          <a:p>
            <a:endParaRPr lang="de-CH" altLang="en-US" sz="2000" b="1">
              <a:solidFill>
                <a:srgbClr val="00579A"/>
              </a:solidFill>
            </a:endParaRPr>
          </a:p>
          <a:p>
            <a:endParaRPr lang="de-CH" altLang="en-US" sz="2000" b="1" baseline="-25000">
              <a:solidFill>
                <a:srgbClr val="00579A"/>
              </a:solidFill>
            </a:endParaRPr>
          </a:p>
          <a:p>
            <a:endParaRPr lang="de-CH" altLang="en-US" sz="2000" b="1" baseline="-25000">
              <a:solidFill>
                <a:srgbClr val="00579A"/>
              </a:solidFill>
            </a:endParaRPr>
          </a:p>
          <a:p>
            <a:r>
              <a:rPr lang="de-CH" altLang="en-US" sz="2000" b="1">
                <a:solidFill>
                  <a:srgbClr val="92D050"/>
                </a:solidFill>
              </a:rPr>
              <a:t>P</a:t>
            </a:r>
            <a:r>
              <a:rPr lang="de-CH" altLang="en-US" sz="2000" b="1" baseline="-25000">
                <a:solidFill>
                  <a:srgbClr val="92D050"/>
                </a:solidFill>
              </a:rPr>
              <a:t>NAT</a:t>
            </a:r>
            <a:r>
              <a:rPr lang="de-CH" altLang="en-US" sz="2000" b="1">
                <a:solidFill>
                  <a:srgbClr val="92D050"/>
                </a:solidFill>
              </a:rPr>
              <a:t>= Probability in past or „no climate change conditions“</a:t>
            </a:r>
          </a:p>
          <a:p>
            <a:endParaRPr lang="de-CH" altLang="en-US" sz="1600" b="1">
              <a:solidFill>
                <a:srgbClr val="92D050"/>
              </a:solidFill>
            </a:endParaRPr>
          </a:p>
          <a:p>
            <a:endParaRPr lang="de-CH" altLang="en-US" sz="1600" b="1">
              <a:solidFill>
                <a:srgbClr val="92D050"/>
              </a:solidFill>
            </a:endParaRPr>
          </a:p>
          <a:p>
            <a:r>
              <a:rPr lang="de-CH" altLang="en-US" sz="2000" b="1">
                <a:solidFill>
                  <a:srgbClr val="005EA4"/>
                </a:solidFill>
              </a:rPr>
              <a:t>FAR= 1 </a:t>
            </a:r>
            <a:r>
              <a:rPr lang="mr-IN" altLang="en-US" sz="2000" b="1">
                <a:solidFill>
                  <a:srgbClr val="005EA4"/>
                </a:solidFill>
              </a:rPr>
              <a:t>–</a:t>
            </a:r>
            <a:r>
              <a:rPr lang="de-CH" altLang="en-US" sz="2000" b="1">
                <a:solidFill>
                  <a:srgbClr val="005EA4"/>
                </a:solidFill>
              </a:rPr>
              <a:t> P</a:t>
            </a:r>
            <a:r>
              <a:rPr lang="de-CH" altLang="en-US" sz="2000" b="1" baseline="-25000">
                <a:solidFill>
                  <a:srgbClr val="005EA4"/>
                </a:solidFill>
              </a:rPr>
              <a:t>NAT</a:t>
            </a:r>
            <a:r>
              <a:rPr lang="de-CH" altLang="en-US" sz="2000" b="1">
                <a:solidFill>
                  <a:srgbClr val="005EA4"/>
                </a:solidFill>
              </a:rPr>
              <a:t> / P</a:t>
            </a:r>
            <a:r>
              <a:rPr lang="de-CH" altLang="en-US" sz="2000" b="1" baseline="-25000">
                <a:solidFill>
                  <a:srgbClr val="005EA4"/>
                </a:solidFill>
              </a:rPr>
              <a:t>ALL</a:t>
            </a:r>
            <a:endParaRPr lang="de-CH" altLang="en-US" sz="2000" b="1">
              <a:solidFill>
                <a:srgbClr val="005EA4"/>
              </a:solidFill>
            </a:endParaRPr>
          </a:p>
          <a:p>
            <a:r>
              <a:rPr lang="de-CH" altLang="en-US" sz="1600" b="1">
                <a:solidFill>
                  <a:srgbClr val="92D050"/>
                </a:solidFill>
              </a:rPr>
              <a:t> </a:t>
            </a:r>
          </a:p>
          <a:p>
            <a:endParaRPr lang="de-CH" altLang="en-US" sz="1600" b="1" baseline="-25000">
              <a:solidFill>
                <a:srgbClr val="00579A"/>
              </a:solidFill>
            </a:endParaRPr>
          </a:p>
          <a:p>
            <a:endParaRPr lang="en-US" altLang="en-US" sz="1600"/>
          </a:p>
        </p:txBody>
      </p:sp>
      <p:sp>
        <p:nvSpPr>
          <p:cNvPr id="18437" name="TextBox 5"/>
          <p:cNvSpPr txBox="1">
            <a:spLocks noChangeArrowheads="1"/>
          </p:cNvSpPr>
          <p:nvPr/>
        </p:nvSpPr>
        <p:spPr bwMode="auto">
          <a:xfrm>
            <a:off x="7086600" y="64881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Otto et al., (2012)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5"/>
          <p:cNvSpPr txBox="1">
            <a:spLocks noChangeArrowheads="1"/>
          </p:cNvSpPr>
          <p:nvPr/>
        </p:nvSpPr>
        <p:spPr bwMode="auto">
          <a:xfrm>
            <a:off x="246063" y="1123950"/>
            <a:ext cx="9677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t>Reliability can be varied at any level, 0</a:t>
            </a:r>
            <a:r>
              <a:rPr lang="en-US" altLang="en-US" sz="2400" i="1"/>
              <a:t>=</a:t>
            </a:r>
            <a:r>
              <a:rPr lang="en-US" altLang="en-US" sz="2400"/>
              <a:t>no reliability, 1=perfect </a:t>
            </a:r>
          </a:p>
        </p:txBody>
      </p:sp>
      <p:pic>
        <p:nvPicPr>
          <p:cNvPr id="53250"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755775"/>
            <a:ext cx="100584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2"/>
          <p:cNvSpPr/>
          <p:nvPr/>
        </p:nvSpPr>
        <p:spPr bwMode="auto">
          <a:xfrm>
            <a:off x="-3200400" y="1600200"/>
            <a:ext cx="5324475" cy="4792663"/>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eaLnBrk="1">
              <a:lnSpc>
                <a:spcPct val="104000"/>
              </a:lnSpc>
              <a:buClr>
                <a:srgbClr val="000000"/>
              </a:buClr>
              <a:buSzPct val="100000"/>
              <a:buFont typeface="Times New Roman" charset="0"/>
              <a:buNone/>
            </a:pPr>
            <a:endParaRPr lang="en-US" altLang="en-US">
              <a:solidFill>
                <a:schemeClr val="bg1"/>
              </a:solidFill>
              <a:ea typeface="DejaVu Sans" charset="0"/>
              <a:cs typeface="DejaVu Sans" charset="0"/>
            </a:endParaRPr>
          </a:p>
        </p:txBody>
      </p:sp>
      <p:sp>
        <p:nvSpPr>
          <p:cNvPr id="5" name="Title 1"/>
          <p:cNvSpPr txBox="1">
            <a:spLocks/>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a:lstStyle>
          <a:p>
            <a:pPr eaLnBrk="1" hangingPunct="1">
              <a:defRPr/>
            </a:pPr>
            <a:r>
              <a:rPr lang="en-US" sz="3600" kern="0" dirty="0" smtClean="0">
                <a:solidFill>
                  <a:schemeClr val="bg1"/>
                </a:solidFill>
              </a:rPr>
              <a:t>Reliability and sample size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ChangeArrowheads="1"/>
          </p:cNvSpPr>
          <p:nvPr/>
        </p:nvSpPr>
        <p:spPr bwMode="auto">
          <a:xfrm>
            <a:off x="2819400" y="1493838"/>
            <a:ext cx="3276600" cy="182562"/>
          </a:xfrm>
          <a:prstGeom prst="rect">
            <a:avLst/>
          </a:prstGeom>
          <a:solidFill>
            <a:schemeClr val="bg1"/>
          </a:solidFill>
          <a:ln w="9525">
            <a:solidFill>
              <a:schemeClr val="bg1"/>
            </a:solidFill>
            <a:round/>
            <a:headEnd/>
            <a:tailEnd/>
          </a:ln>
        </p:spPr>
        <p:txBody>
          <a:bodyPr/>
          <a:lstStyle/>
          <a:p>
            <a:pPr eaLnBrk="1">
              <a:lnSpc>
                <a:spcPct val="93000"/>
              </a:lnSpc>
              <a:buClr>
                <a:srgbClr val="000000"/>
              </a:buClr>
              <a:buSzPct val="100000"/>
              <a:buFont typeface="Times New Roman" charset="0"/>
              <a:buNone/>
            </a:pPr>
            <a:endParaRPr lang="en-US" altLang="en-US"/>
          </a:p>
        </p:txBody>
      </p:sp>
      <p:pic>
        <p:nvPicPr>
          <p:cNvPr id="552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6619" y="1518444"/>
            <a:ext cx="4602162"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07950" y="4445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gn="l" defTabSz="449263" rtl="0" eaLnBrk="0" fontAlgn="base" hangingPunct="0">
              <a:lnSpc>
                <a:spcPts val="3000"/>
              </a:lnSpc>
              <a:spcBef>
                <a:spcPct val="0"/>
              </a:spcBef>
              <a:spcAft>
                <a:spcPct val="0"/>
              </a:spcAft>
              <a:buClr>
                <a:srgbClr val="000000"/>
              </a:buClr>
              <a:buSzPct val="100000"/>
              <a:buFont typeface="Times New Roman" charset="0"/>
              <a:defRPr sz="4000">
                <a:solidFill>
                  <a:srgbClr val="0058A9"/>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a:lstStyle>
          <a:p>
            <a:pPr eaLnBrk="1" hangingPunct="1">
              <a:defRPr/>
            </a:pPr>
            <a:r>
              <a:rPr lang="en-US" altLang="en-US" kern="0" dirty="0" smtClean="0">
                <a:solidFill>
                  <a:schemeClr val="bg1"/>
                </a:solidFill>
              </a:rPr>
              <a:t>Is the change significant?</a:t>
            </a:r>
            <a:endParaRPr lang="en-US" altLang="en-US" kern="0" dirty="0">
              <a:solidFill>
                <a:schemeClr val="bg1"/>
              </a:solidFill>
            </a:endParaRPr>
          </a:p>
        </p:txBody>
      </p:sp>
      <p:sp>
        <p:nvSpPr>
          <p:cNvPr id="55300" name="Textfeld 6"/>
          <p:cNvSpPr txBox="1">
            <a:spLocks noChangeArrowheads="1"/>
          </p:cNvSpPr>
          <p:nvPr/>
        </p:nvSpPr>
        <p:spPr bwMode="auto">
          <a:xfrm>
            <a:off x="558800" y="1263650"/>
            <a:ext cx="805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en-US" sz="2400"/>
              <a:t>Boot-strapping uncertainty of calibration due to limited sample size and uncertain inflation parameters</a:t>
            </a:r>
            <a:endParaRPr lang="en-GB" altLang="en-U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1036638"/>
            <a:ext cx="8188325" cy="1104900"/>
          </a:xfrm>
        </p:spPr>
        <p:txBody>
          <a:bodyPr/>
          <a:lstStyle/>
          <a:p>
            <a:endParaRPr lang="en-US" altLang="en-US"/>
          </a:p>
        </p:txBody>
      </p:sp>
      <p:pic>
        <p:nvPicPr>
          <p:cNvPr id="634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8" y="1039813"/>
            <a:ext cx="792480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24113" y="623887"/>
            <a:ext cx="44196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84150" y="0"/>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gn="l" defTabSz="449263" rtl="0" eaLnBrk="0" fontAlgn="base" hangingPunct="0">
              <a:lnSpc>
                <a:spcPts val="3000"/>
              </a:lnSpc>
              <a:spcBef>
                <a:spcPct val="0"/>
              </a:spcBef>
              <a:spcAft>
                <a:spcPct val="0"/>
              </a:spcAft>
              <a:buClr>
                <a:srgbClr val="000000"/>
              </a:buClr>
              <a:buSzPct val="100000"/>
              <a:buFont typeface="Times New Roman" charset="0"/>
              <a:defRPr sz="4000">
                <a:solidFill>
                  <a:srgbClr val="0058A9"/>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a:solidFill>
                  <a:srgbClr val="0058A9"/>
                </a:solidFill>
                <a:latin typeface="Arial" charset="0"/>
                <a:ea typeface="Droid Sans Fallback" charset="0"/>
                <a:cs typeface="Droid Sans Fallback"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58A9"/>
                </a:solidFill>
                <a:latin typeface="Arial" charset="0"/>
                <a:ea typeface="Droid Sans Fallback" charset="0"/>
                <a:cs typeface="Droid Sans Fallback" charset="0"/>
              </a:defRPr>
            </a:lvl9pPr>
          </a:lstStyle>
          <a:p>
            <a:pPr eaLnBrk="1" hangingPunct="1">
              <a:defRPr/>
            </a:pPr>
            <a:r>
              <a:rPr lang="en-US" altLang="en-US" kern="0" smtClean="0">
                <a:solidFill>
                  <a:schemeClr val="bg1"/>
                </a:solidFill>
              </a:rPr>
              <a:t>Raw FAR</a:t>
            </a:r>
            <a:endParaRPr lang="en-US" altLang="en-US" kern="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Accuracy of attribution statements</a:t>
            </a:r>
          </a:p>
        </p:txBody>
      </p:sp>
      <p:sp>
        <p:nvSpPr>
          <p:cNvPr id="19458" name="Textfeld 6"/>
          <p:cNvSpPr txBox="1">
            <a:spLocks noChangeArrowheads="1"/>
          </p:cNvSpPr>
          <p:nvPr/>
        </p:nvSpPr>
        <p:spPr bwMode="auto">
          <a:xfrm>
            <a:off x="152400" y="790575"/>
            <a:ext cx="8991600" cy="1154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CH" altLang="en-US" sz="2400"/>
          </a:p>
          <a:p>
            <a:r>
              <a:rPr lang="de-CH" altLang="en-US" sz="2400">
                <a:solidFill>
                  <a:srgbClr val="00579A"/>
                </a:solidFill>
              </a:rPr>
              <a:t>How much can we trust </a:t>
            </a:r>
            <a:r>
              <a:rPr lang="de-CH" altLang="en-US" sz="2400" b="1">
                <a:solidFill>
                  <a:srgbClr val="00579A"/>
                </a:solidFill>
              </a:rPr>
              <a:t>P</a:t>
            </a:r>
            <a:r>
              <a:rPr lang="de-CH" altLang="en-US" sz="2400" b="1" baseline="-25000">
                <a:solidFill>
                  <a:srgbClr val="00579A"/>
                </a:solidFill>
              </a:rPr>
              <a:t>ALL</a:t>
            </a:r>
            <a:r>
              <a:rPr lang="de-CH" altLang="en-US" sz="2400" b="1">
                <a:solidFill>
                  <a:srgbClr val="00579A"/>
                </a:solidFill>
              </a:rPr>
              <a:t> </a:t>
            </a:r>
            <a:r>
              <a:rPr lang="de-CH" altLang="en-US" sz="2400">
                <a:solidFill>
                  <a:srgbClr val="00579A"/>
                </a:solidFill>
              </a:rPr>
              <a:t>and</a:t>
            </a:r>
            <a:r>
              <a:rPr lang="de-CH" altLang="en-US" sz="2400" b="1">
                <a:solidFill>
                  <a:srgbClr val="00579A"/>
                </a:solidFill>
              </a:rPr>
              <a:t> P</a:t>
            </a:r>
            <a:r>
              <a:rPr lang="de-CH" altLang="en-US" sz="2400" b="1" baseline="-25000">
                <a:solidFill>
                  <a:srgbClr val="00579A"/>
                </a:solidFill>
              </a:rPr>
              <a:t>NAT </a:t>
            </a:r>
            <a:r>
              <a:rPr lang="de-CH" altLang="en-US" sz="2400">
                <a:solidFill>
                  <a:srgbClr val="00579A"/>
                </a:solidFill>
              </a:rPr>
              <a:t>simulated by a model?</a:t>
            </a: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8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endParaRPr lang="de-CH" altLang="en-US" sz="2400" b="1">
              <a:solidFill>
                <a:srgbClr val="00579A"/>
              </a:solidFill>
            </a:endParaRPr>
          </a:p>
          <a:p>
            <a:r>
              <a:rPr lang="de-CH" altLang="en-US" sz="2400" b="1">
                <a:solidFill>
                  <a:srgbClr val="00579A"/>
                </a:solidFill>
              </a:rPr>
              <a:t>   </a:t>
            </a:r>
            <a:endParaRPr lang="en-GB" altLang="en-US" sz="2400" b="1">
              <a:solidFill>
                <a:srgbClr val="00579A"/>
              </a:solidFill>
            </a:endParaRPr>
          </a:p>
          <a:p>
            <a:endParaRPr lang="en-GB" altLang="en-US" sz="2400"/>
          </a:p>
          <a:p>
            <a:endParaRPr lang="en-GB" altLang="en-US" sz="2400"/>
          </a:p>
        </p:txBody>
      </p:sp>
      <p:pic>
        <p:nvPicPr>
          <p:cNvPr id="19459" name="Imag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60198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p:cNvSpPr>
            <a:spLocks noChangeArrowheads="1"/>
          </p:cNvSpPr>
          <p:nvPr/>
        </p:nvSpPr>
        <p:spPr bwMode="auto">
          <a:xfrm>
            <a:off x="-1066800" y="6019800"/>
            <a:ext cx="8153400" cy="2667000"/>
          </a:xfrm>
          <a:prstGeom prst="rect">
            <a:avLst/>
          </a:prstGeom>
          <a:solidFill>
            <a:schemeClr val="bg1"/>
          </a:solidFill>
          <a:ln w="9525">
            <a:solidFill>
              <a:schemeClr val="bg1"/>
            </a:solidFill>
            <a:round/>
            <a:headEnd/>
            <a:tailEnd/>
          </a:ln>
        </p:spPr>
        <p:txBody>
          <a:bodyPr/>
          <a:lstStyle/>
          <a:p>
            <a:pPr eaLnBrk="1">
              <a:lnSpc>
                <a:spcPct val="93000"/>
              </a:lnSpc>
              <a:buClr>
                <a:srgbClr val="000000"/>
              </a:buClr>
              <a:buSzPct val="100000"/>
              <a:buFont typeface="Times New Roman" charset="0"/>
              <a:buNone/>
            </a:pPr>
            <a:endParaRPr lang="en-US" altLang="en-US"/>
          </a:p>
        </p:txBody>
      </p:sp>
      <p:sp>
        <p:nvSpPr>
          <p:cNvPr id="19461" name="TextBox 5"/>
          <p:cNvSpPr txBox="1">
            <a:spLocks noChangeArrowheads="1"/>
          </p:cNvSpPr>
          <p:nvPr/>
        </p:nvSpPr>
        <p:spPr bwMode="auto">
          <a:xfrm>
            <a:off x="6348413" y="3319463"/>
            <a:ext cx="617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5EA4"/>
                </a:solidFill>
              </a:rPr>
              <a:t>Assumption is made here</a:t>
            </a:r>
          </a:p>
          <a:p>
            <a:r>
              <a:rPr lang="en-US" altLang="en-US">
                <a:solidFill>
                  <a:srgbClr val="005EA4"/>
                </a:solidFill>
              </a:rPr>
              <a:t>that a correct climatology</a:t>
            </a:r>
          </a:p>
          <a:p>
            <a:r>
              <a:rPr lang="en-US" altLang="en-US">
                <a:solidFill>
                  <a:srgbClr val="005EA4"/>
                </a:solidFill>
              </a:rPr>
              <a:t>gives correct simulated</a:t>
            </a:r>
          </a:p>
          <a:p>
            <a:r>
              <a:rPr lang="de-CH" altLang="en-US" b="1">
                <a:solidFill>
                  <a:srgbClr val="005EA4"/>
                </a:solidFill>
              </a:rPr>
              <a:t>P</a:t>
            </a:r>
            <a:r>
              <a:rPr lang="de-CH" altLang="en-US" b="1" baseline="-25000">
                <a:solidFill>
                  <a:srgbClr val="005EA4"/>
                </a:solidFill>
              </a:rPr>
              <a:t>ALL </a:t>
            </a:r>
            <a:r>
              <a:rPr lang="de-CH" altLang="en-US">
                <a:solidFill>
                  <a:srgbClr val="005EA4"/>
                </a:solidFill>
              </a:rPr>
              <a:t>and </a:t>
            </a:r>
            <a:r>
              <a:rPr lang="de-CH" altLang="en-US" b="1">
                <a:solidFill>
                  <a:srgbClr val="005EA4"/>
                </a:solidFill>
              </a:rPr>
              <a:t>P</a:t>
            </a:r>
            <a:r>
              <a:rPr lang="de-CH" altLang="en-US" b="1" baseline="-25000">
                <a:solidFill>
                  <a:srgbClr val="005EA4"/>
                </a:solidFill>
              </a:rPr>
              <a:t>NAT</a:t>
            </a:r>
          </a:p>
          <a:p>
            <a:endParaRPr lang="de-CH" altLang="en-US" b="1" baseline="-25000">
              <a:solidFill>
                <a:srgbClr val="005EA4"/>
              </a:solidFill>
            </a:endParaRPr>
          </a:p>
        </p:txBody>
      </p:sp>
      <p:sp>
        <p:nvSpPr>
          <p:cNvPr id="19462" name="TextBox 5"/>
          <p:cNvSpPr txBox="1">
            <a:spLocks noChangeArrowheads="1"/>
          </p:cNvSpPr>
          <p:nvPr/>
        </p:nvSpPr>
        <p:spPr bwMode="auto">
          <a:xfrm>
            <a:off x="6705600" y="63754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Vautard et al., (2017)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l="11600" b="23027"/>
          <a:stretch>
            <a:fillRect/>
          </a:stretch>
        </p:blipFill>
        <p:spPr bwMode="auto">
          <a:xfrm>
            <a:off x="519113" y="2438400"/>
            <a:ext cx="8135937" cy="3443288"/>
          </a:xfrm>
          <a:prstGeom prst="rect">
            <a:avLst/>
          </a:prstGeom>
          <a:noFill/>
          <a:ln>
            <a:noFill/>
          </a:ln>
          <a:effectLst/>
          <a:extLst>
            <a:ext uri="{909E8E84-426E-40DD-AFC4-6F175D3DCCD1}">
              <a14:hiddenFill xmlns:a14="http://schemas.microsoft.com/office/drawing/2010/main">
                <a:blipFill dpi="0" rotWithShape="0">
                  <a:blip/>
                  <a:srcRect l="11600" b="2302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Text Box 2"/>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pPr>
              <a:lnSpc>
                <a:spcPct val="93000"/>
              </a:lnSpc>
            </a:pPr>
            <a:endParaRPr lang="en-US" altLang="en-US" sz="4000">
              <a:solidFill>
                <a:srgbClr val="FFFFFF"/>
              </a:solidFill>
            </a:endParaRPr>
          </a:p>
        </p:txBody>
      </p:sp>
      <p:sp>
        <p:nvSpPr>
          <p:cNvPr id="21507" name="Text Box 3"/>
          <p:cNvSpPr txBox="1">
            <a:spLocks noChangeArrowheads="1"/>
          </p:cNvSpPr>
          <p:nvPr/>
        </p:nvSpPr>
        <p:spPr bwMode="auto">
          <a:xfrm>
            <a:off x="5715000" y="6437313"/>
            <a:ext cx="617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i="1" dirty="0" err="1" smtClean="0"/>
              <a:t>Weisheimer</a:t>
            </a:r>
            <a:r>
              <a:rPr lang="en-US" altLang="en-US" i="1" dirty="0" smtClean="0"/>
              <a:t> and Palmer (2014)</a:t>
            </a:r>
          </a:p>
        </p:txBody>
      </p:sp>
      <p:sp>
        <p:nvSpPr>
          <p:cNvPr id="21508" name="Text Box 4"/>
          <p:cNvSpPr txBox="1">
            <a:spLocks noChangeArrowheads="1"/>
          </p:cNvSpPr>
          <p:nvPr/>
        </p:nvSpPr>
        <p:spPr bwMode="auto">
          <a:xfrm>
            <a:off x="304800" y="1252538"/>
            <a:ext cx="8745538"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r>
              <a:rPr lang="en-GB" altLang="en-US" sz="2400" dirty="0">
                <a:solidFill>
                  <a:srgbClr val="005EA4"/>
                </a:solidFill>
              </a:rPr>
              <a:t>When rain &gt; 100 mm is simulated with 80% probability does </a:t>
            </a:r>
          </a:p>
          <a:p>
            <a:r>
              <a:rPr lang="en-GB" altLang="en-US" sz="2400" dirty="0">
                <a:solidFill>
                  <a:srgbClr val="005EA4"/>
                </a:solidFill>
              </a:rPr>
              <a:t>it actually rain &gt; 100 mm in 80% of the </a:t>
            </a:r>
            <a:r>
              <a:rPr lang="en-GB" altLang="en-US" sz="2400" dirty="0" smtClean="0">
                <a:solidFill>
                  <a:srgbClr val="005EA4"/>
                </a:solidFill>
              </a:rPr>
              <a:t>time?</a:t>
            </a:r>
            <a:endParaRPr lang="en-GB" altLang="en-US" sz="2400" dirty="0">
              <a:solidFill>
                <a:srgbClr val="005EA4"/>
              </a:solidFill>
            </a:endParaRPr>
          </a:p>
          <a:p>
            <a:endParaRPr lang="en-GB" altLang="en-US" sz="2500" dirty="0">
              <a:solidFill>
                <a:srgbClr val="000000"/>
              </a:solidFill>
            </a:endParaRPr>
          </a:p>
          <a:p>
            <a:endParaRPr lang="en-GB" altLang="en-US" sz="2500" dirty="0">
              <a:solidFill>
                <a:srgbClr val="000000"/>
              </a:solidFill>
            </a:endParaRPr>
          </a:p>
        </p:txBody>
      </p:sp>
      <p:sp>
        <p:nvSpPr>
          <p:cNvPr id="6" name="Title 1"/>
          <p:cNvSpPr txBox="1">
            <a:spLocks/>
          </p:cNvSpPr>
          <p:nvPr/>
        </p:nvSpPr>
        <p:spPr bwMode="auto">
          <a:xfrm>
            <a:off x="195263" y="20638"/>
            <a:ext cx="89281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Evaluating simulated probabilities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Weather and climate prediction</a:t>
            </a:r>
          </a:p>
        </p:txBody>
      </p:sp>
      <p:sp>
        <p:nvSpPr>
          <p:cNvPr id="5" name="Text Box 5"/>
          <p:cNvSpPr txBox="1">
            <a:spLocks noGrp="1" noChangeArrowheads="1"/>
          </p:cNvSpPr>
          <p:nvPr>
            <p:ph type="title"/>
          </p:nvPr>
        </p:nvSpPr>
        <p:spPr>
          <a:xfrm>
            <a:off x="609600" y="4343400"/>
            <a:ext cx="8188325" cy="1104900"/>
          </a:xfrm>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ltLang="en-US" sz="2200" b="1">
                <a:solidFill>
                  <a:srgbClr val="00579A"/>
                </a:solidFill>
              </a:rPr>
              <a:t>Q1: </a:t>
            </a:r>
            <a:r>
              <a:rPr lang="de-CH" altLang="en-US" sz="2200">
                <a:solidFill>
                  <a:srgbClr val="00579A"/>
                </a:solidFill>
              </a:rPr>
              <a:t>Can we the reliability assessment from weather and climate prediction to assess simulated probabilities in the context of event attribution?</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b="1">
                <a:solidFill>
                  <a:srgbClr val="00579A"/>
                </a:solidFill>
              </a:rPr>
              <a:t>Q2:</a:t>
            </a:r>
            <a:r>
              <a:rPr lang="de-CH" altLang="en-US" sz="2200">
                <a:solidFill>
                  <a:srgbClr val="00579A"/>
                </a:solidFill>
              </a:rPr>
              <a:t> Can we use the initialized model simulations (seasonal forecasts) to judge the models ability to simulate the forced response of extreme events? </a:t>
            </a:r>
            <a:br>
              <a:rPr lang="de-CH" altLang="en-US" sz="2200">
                <a:solidFill>
                  <a:srgbClr val="00579A"/>
                </a:solidFill>
              </a:rPr>
            </a:br>
            <a:r>
              <a:rPr lang="de-CH" altLang="en-US" sz="2200">
                <a:solidFill>
                  <a:srgbClr val="00579A"/>
                </a:solidFill>
              </a:rPr>
              <a:t/>
            </a:r>
            <a:br>
              <a:rPr lang="de-CH" altLang="en-US" sz="2200">
                <a:solidFill>
                  <a:srgbClr val="00579A"/>
                </a:solidFill>
              </a:rPr>
            </a:br>
            <a:endParaRPr lang="de-CH" altLang="en-US" sz="2200">
              <a:solidFill>
                <a:srgbClr val="00579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lvl1pPr>
              <a:lnSpc>
                <a:spcPct val="93000"/>
              </a:lnSpc>
              <a:spcAft>
                <a:spcPts val="1425"/>
              </a:spcAft>
              <a:buClr>
                <a:srgbClr val="000000"/>
              </a:buClr>
              <a:buSzPct val="100000"/>
              <a:buFont typeface="Times New Roman" charset="0"/>
              <a:defRPr sz="2400">
                <a:solidFill>
                  <a:srgbClr val="004990"/>
                </a:solidFill>
                <a:latin typeface="Arial" charset="0"/>
                <a:ea typeface="Droid Sans Fallback" charset="0"/>
                <a:cs typeface="Droid Sans Fallback" charset="0"/>
              </a:defRPr>
            </a:lvl1pPr>
            <a:lvl2pPr>
              <a:lnSpc>
                <a:spcPct val="93000"/>
              </a:lnSpc>
              <a:spcAft>
                <a:spcPts val="1138"/>
              </a:spcAft>
              <a:buClr>
                <a:srgbClr val="000000"/>
              </a:buClr>
              <a:buSzPct val="100000"/>
              <a:buFont typeface="Times New Roman" charset="0"/>
              <a:defRPr>
                <a:solidFill>
                  <a:srgbClr val="004990"/>
                </a:solidFill>
                <a:latin typeface="Arial" charset="0"/>
                <a:ea typeface="Droid Sans Fallback" charset="0"/>
                <a:cs typeface="Droid Sans Fallback" charset="0"/>
              </a:defRPr>
            </a:lvl2pPr>
            <a:lvl3pPr>
              <a:lnSpc>
                <a:spcPct val="93000"/>
              </a:lnSpc>
              <a:spcAft>
                <a:spcPts val="850"/>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3pPr>
            <a:lvl4pPr>
              <a:lnSpc>
                <a:spcPct val="93000"/>
              </a:lnSpc>
              <a:spcAft>
                <a:spcPts val="575"/>
              </a:spcAft>
              <a:buClr>
                <a:srgbClr val="000000"/>
              </a:buClr>
              <a:buSzPct val="100000"/>
              <a:buFont typeface="Times New Roman" charset="0"/>
              <a:defRPr sz="1600">
                <a:solidFill>
                  <a:srgbClr val="004990"/>
                </a:solidFill>
                <a:latin typeface="Arial" charset="0"/>
                <a:ea typeface="Droid Sans Fallback" charset="0"/>
                <a:cs typeface="Droid Sans Fallback" charset="0"/>
              </a:defRPr>
            </a:lvl4pPr>
            <a:lvl5pPr>
              <a:lnSpc>
                <a:spcPct val="93000"/>
              </a:lnSpc>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charset="0"/>
              <a:defRPr sz="2000">
                <a:solidFill>
                  <a:srgbClr val="004990"/>
                </a:solidFill>
                <a:latin typeface="Arial" charset="0"/>
                <a:ea typeface="Droid Sans Fallback" charset="0"/>
                <a:cs typeface="Droid Sans Fallback" charset="0"/>
              </a:defRPr>
            </a:lvl9pPr>
          </a:lstStyle>
          <a:p>
            <a:pPr>
              <a:spcAft>
                <a:spcPct val="0"/>
              </a:spcAft>
              <a:defRPr/>
            </a:pPr>
            <a:r>
              <a:rPr lang="en-US" altLang="en-US" sz="3600" dirty="0" smtClean="0">
                <a:solidFill>
                  <a:schemeClr val="bg1"/>
                </a:solidFill>
              </a:rPr>
              <a:t>Weather and climate prediction</a:t>
            </a:r>
          </a:p>
        </p:txBody>
      </p:sp>
      <p:sp>
        <p:nvSpPr>
          <p:cNvPr id="5" name="Text Box 5"/>
          <p:cNvSpPr txBox="1">
            <a:spLocks noGrp="1" noChangeArrowheads="1"/>
          </p:cNvSpPr>
          <p:nvPr>
            <p:ph type="title"/>
          </p:nvPr>
        </p:nvSpPr>
        <p:spPr>
          <a:xfrm>
            <a:off x="609600" y="4343400"/>
            <a:ext cx="8188325" cy="1104900"/>
          </a:xfrm>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ltLang="en-US" sz="2200" b="1">
                <a:solidFill>
                  <a:srgbClr val="00579A"/>
                </a:solidFill>
              </a:rPr>
              <a:t>Q1: </a:t>
            </a:r>
            <a:r>
              <a:rPr lang="de-CH" altLang="en-US" sz="2200">
                <a:solidFill>
                  <a:srgbClr val="00579A"/>
                </a:solidFill>
              </a:rPr>
              <a:t>Can we the reliability assessment from weather and climate prediction to assess simulated probabilities in the context of event attribution?</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r>
              <a:rPr lang="de-CH" altLang="en-US" sz="2200" b="1">
                <a:solidFill>
                  <a:srgbClr val="B3B3B3"/>
                </a:solidFill>
              </a:rPr>
              <a:t>Q2:</a:t>
            </a:r>
            <a:r>
              <a:rPr lang="de-CH" altLang="en-US" sz="2200">
                <a:solidFill>
                  <a:srgbClr val="B3B3B3"/>
                </a:solidFill>
              </a:rPr>
              <a:t> Can we use the initialized model simulations (seasonal forecasts) to judge the models ability to simulate the forced response of extreme events? </a:t>
            </a:r>
            <a:r>
              <a:rPr lang="de-CH" altLang="en-US" sz="2200">
                <a:solidFill>
                  <a:srgbClr val="00579A"/>
                </a:solidFill>
              </a:rPr>
              <a:t/>
            </a:r>
            <a:br>
              <a:rPr lang="de-CH" altLang="en-US" sz="2200">
                <a:solidFill>
                  <a:srgbClr val="00579A"/>
                </a:solidFill>
              </a:rPr>
            </a:br>
            <a:r>
              <a:rPr lang="de-CH" altLang="en-US" sz="2200">
                <a:solidFill>
                  <a:srgbClr val="00579A"/>
                </a:solidFill>
              </a:rPr>
              <a:t/>
            </a:r>
            <a:br>
              <a:rPr lang="de-CH" altLang="en-US" sz="2200">
                <a:solidFill>
                  <a:srgbClr val="00579A"/>
                </a:solidFill>
              </a:rPr>
            </a:br>
            <a:endParaRPr lang="de-CH" altLang="en-US" sz="2200">
              <a:solidFill>
                <a:srgbClr val="00579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950" y="44450"/>
            <a:ext cx="8928100" cy="792163"/>
          </a:xfrm>
        </p:spPr>
        <p:txBody>
          <a:bodyPr/>
          <a:lstStyle/>
          <a:p>
            <a:pPr eaLnBrk="1" hangingPunct="1">
              <a:defRPr/>
            </a:pPr>
            <a:r>
              <a:rPr lang="en-US" altLang="en-US" sz="3600" dirty="0" smtClean="0">
                <a:solidFill>
                  <a:schemeClr val="bg1"/>
                </a:solidFill>
              </a:rPr>
              <a:t>The EUCLEIA prototype</a:t>
            </a:r>
            <a:endParaRPr lang="en-US" altLang="en-US" sz="3600" dirty="0">
              <a:solidFill>
                <a:schemeClr val="bg1"/>
              </a:solidFill>
            </a:endParaRPr>
          </a:p>
        </p:txBody>
      </p:sp>
      <p:sp>
        <p:nvSpPr>
          <p:cNvPr id="24578" name="CustomShape 4"/>
          <p:cNvSpPr>
            <a:spLocks noChangeArrowheads="1"/>
          </p:cNvSpPr>
          <p:nvPr/>
        </p:nvSpPr>
        <p:spPr bwMode="auto">
          <a:xfrm>
            <a:off x="342900" y="1765300"/>
            <a:ext cx="8458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eaLnBrk="1">
              <a:buClr>
                <a:srgbClr val="000000"/>
              </a:buClr>
              <a:buSzPct val="100000"/>
              <a:buFont typeface="Times New Roman" charset="0"/>
              <a:buNone/>
            </a:pPr>
            <a:endParaRPr lang="en-GB" altLang="en-US" sz="2000">
              <a:solidFill>
                <a:srgbClr val="000308"/>
              </a:solidFill>
            </a:endParaRPr>
          </a:p>
          <a:p>
            <a:pPr eaLnBrk="1">
              <a:lnSpc>
                <a:spcPct val="93000"/>
              </a:lnSpc>
              <a:buClr>
                <a:srgbClr val="000000"/>
              </a:buClr>
              <a:buSzPct val="100000"/>
              <a:buFont typeface="Times New Roman" charset="0"/>
              <a:buNone/>
            </a:pPr>
            <a:endParaRPr lang="en-US" altLang="en-US" sz="2400"/>
          </a:p>
          <a:p>
            <a:pPr eaLnBrk="1">
              <a:lnSpc>
                <a:spcPct val="93000"/>
              </a:lnSpc>
              <a:buClr>
                <a:srgbClr val="000000"/>
              </a:buClr>
              <a:buSzPct val="100000"/>
              <a:buFont typeface="Times New Roman" charset="0"/>
              <a:buNone/>
            </a:pPr>
            <a:endParaRPr lang="en-US" altLang="en-US" sz="2400"/>
          </a:p>
        </p:txBody>
      </p:sp>
      <p:pic>
        <p:nvPicPr>
          <p:cNvPr id="24579" name="Picture 20"/>
          <p:cNvPicPr>
            <a:picLocks noChangeAspect="1" noChangeArrowheads="1"/>
          </p:cNvPicPr>
          <p:nvPr/>
        </p:nvPicPr>
        <p:blipFill>
          <a:blip r:embed="rId3">
            <a:extLst>
              <a:ext uri="{28A0092B-C50C-407E-A947-70E740481C1C}">
                <a14:useLocalDpi xmlns:a14="http://schemas.microsoft.com/office/drawing/2010/main" val="0"/>
              </a:ext>
            </a:extLst>
          </a:blip>
          <a:srcRect l="24091" b="8717"/>
          <a:stretch>
            <a:fillRect/>
          </a:stretch>
        </p:blipFill>
        <p:spPr bwMode="auto">
          <a:xfrm>
            <a:off x="436563" y="2057400"/>
            <a:ext cx="3868737" cy="2095500"/>
          </a:xfrm>
          <a:prstGeom prst="rect">
            <a:avLst/>
          </a:prstGeom>
          <a:noFill/>
          <a:ln w="2556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Box 10"/>
          <p:cNvSpPr txBox="1">
            <a:spLocks noChangeArrowheads="1"/>
          </p:cNvSpPr>
          <p:nvPr/>
        </p:nvSpPr>
        <p:spPr bwMode="auto">
          <a:xfrm>
            <a:off x="354013" y="2690813"/>
            <a:ext cx="32496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charset="0"/>
              <a:buNone/>
            </a:pPr>
            <a:endParaRPr lang="en-US" altLang="en-US"/>
          </a:p>
        </p:txBody>
      </p:sp>
      <p:sp>
        <p:nvSpPr>
          <p:cNvPr id="13" name="CustomShape 3"/>
          <p:cNvSpPr/>
          <p:nvPr/>
        </p:nvSpPr>
        <p:spPr>
          <a:xfrm>
            <a:off x="4800600" y="3792538"/>
            <a:ext cx="5105400" cy="23050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eaLnBrk="1">
              <a:buClr>
                <a:srgbClr val="000000"/>
              </a:buClr>
              <a:buSzPct val="100000"/>
              <a:buFont typeface="Times New Roman" charset="0"/>
              <a:buNone/>
            </a:pPr>
            <a:endParaRPr lang="en-GB" altLang="en-US" sz="2400">
              <a:solidFill>
                <a:srgbClr val="005EA4"/>
              </a:solidFill>
              <a:ea typeface="ＭＳ Ｐゴシック" charset="-128"/>
              <a:cs typeface="ＭＳ Ｐゴシック" charset="-128"/>
            </a:endParaRPr>
          </a:p>
          <a:p>
            <a:pPr eaLnBrk="1">
              <a:buClr>
                <a:srgbClr val="000000"/>
              </a:buClr>
              <a:buSzPct val="100000"/>
            </a:pPr>
            <a:r>
              <a:rPr lang="en-US" altLang="en-US" sz="2400" b="1">
                <a:solidFill>
                  <a:srgbClr val="005EA4"/>
                </a:solidFill>
              </a:rPr>
              <a:t>SST forced HadGEM3-A</a:t>
            </a:r>
          </a:p>
          <a:p>
            <a:pPr eaLnBrk="1">
              <a:buClr>
                <a:srgbClr val="000000"/>
              </a:buClr>
              <a:buSzPct val="100000"/>
            </a:pPr>
            <a:r>
              <a:rPr lang="en-US" altLang="en-US" sz="2400" b="1">
                <a:solidFill>
                  <a:srgbClr val="005EA4"/>
                </a:solidFill>
              </a:rPr>
              <a:t>Period: </a:t>
            </a:r>
            <a:r>
              <a:rPr lang="en-GB" altLang="en-US" sz="2400" b="1">
                <a:solidFill>
                  <a:srgbClr val="005EA4"/>
                </a:solidFill>
                <a:ea typeface="ＭＳ Ｐゴシック" charset="-128"/>
                <a:cs typeface="ＭＳ Ｐゴシック" charset="-128"/>
              </a:rPr>
              <a:t>1960 –2013 </a:t>
            </a:r>
            <a:endParaRPr lang="en-US" altLang="en-US" sz="2400" b="1">
              <a:solidFill>
                <a:srgbClr val="005EA4"/>
              </a:solidFill>
            </a:endParaRPr>
          </a:p>
          <a:p>
            <a:pPr eaLnBrk="1">
              <a:buClr>
                <a:srgbClr val="000000"/>
              </a:buClr>
              <a:buSzPct val="100000"/>
              <a:buFont typeface="Times New Roman" charset="0"/>
              <a:buNone/>
            </a:pPr>
            <a:r>
              <a:rPr lang="en-GB" altLang="en-US" sz="2400" b="1">
                <a:solidFill>
                  <a:srgbClr val="005EA4"/>
                </a:solidFill>
                <a:ea typeface="ＭＳ Ｐゴシック" charset="-128"/>
                <a:cs typeface="ＭＳ Ｐゴシック" charset="-128"/>
              </a:rPr>
              <a:t>Ensemble: 15 members</a:t>
            </a:r>
          </a:p>
          <a:p>
            <a:pPr eaLnBrk="1">
              <a:buClr>
                <a:srgbClr val="000000"/>
              </a:buClr>
              <a:buSzPct val="100000"/>
              <a:buFont typeface="Times New Roman" charset="0"/>
              <a:buNone/>
            </a:pPr>
            <a:endParaRPr lang="en-GB" altLang="en-US" sz="2000">
              <a:solidFill>
                <a:srgbClr val="005EA4"/>
              </a:solidFill>
              <a:ea typeface="ＭＳ Ｐゴシック" charset="-128"/>
              <a:cs typeface="ＭＳ Ｐゴシック" charset="-128"/>
            </a:endParaRPr>
          </a:p>
          <a:p>
            <a:pPr eaLnBrk="1">
              <a:buClr>
                <a:srgbClr val="000000"/>
              </a:buClr>
              <a:buSzPct val="100000"/>
              <a:buFont typeface="Times New Roman" charset="0"/>
              <a:buNone/>
            </a:pPr>
            <a:r>
              <a:rPr lang="en-GB" altLang="en-US" sz="2000">
                <a:solidFill>
                  <a:srgbClr val="005EA4"/>
                </a:solidFill>
                <a:ea typeface="ＭＳ Ｐゴシック" charset="-128"/>
                <a:cs typeface="ＭＳ Ｐゴシック" charset="-128"/>
              </a:rPr>
              <a:t>ALL: forcings. HadISST</a:t>
            </a:r>
            <a:endParaRPr lang="en-US" altLang="en-US" sz="2000">
              <a:solidFill>
                <a:srgbClr val="005EA4"/>
              </a:solidFill>
            </a:endParaRPr>
          </a:p>
          <a:p>
            <a:pPr eaLnBrk="1">
              <a:buClr>
                <a:srgbClr val="000000"/>
              </a:buClr>
              <a:buSzPct val="100000"/>
              <a:buFont typeface="Times New Roman" charset="0"/>
              <a:buNone/>
            </a:pPr>
            <a:r>
              <a:rPr lang="en-GB" altLang="en-US" sz="2000">
                <a:solidFill>
                  <a:srgbClr val="005EA4"/>
                </a:solidFill>
                <a:ea typeface="ＭＳ Ｐゴシック" charset="-128"/>
                <a:cs typeface="ＭＳ Ｐゴシック" charset="-128"/>
              </a:rPr>
              <a:t>NAT: forcings. HadISST </a:t>
            </a:r>
            <a:r>
              <a:rPr lang="mr-IN" altLang="en-US" sz="2000">
                <a:solidFill>
                  <a:srgbClr val="005EA4"/>
                </a:solidFill>
                <a:ea typeface="ＭＳ Ｐゴシック" charset="-128"/>
                <a:cs typeface="ＭＳ Ｐゴシック" charset="-128"/>
              </a:rPr>
              <a:t>–</a:t>
            </a:r>
            <a:r>
              <a:rPr lang="en-GB" altLang="en-US" sz="2000">
                <a:solidFill>
                  <a:srgbClr val="005EA4"/>
                </a:solidFill>
                <a:ea typeface="ＭＳ Ｐゴシック" charset="-128"/>
                <a:cs typeface="ＭＳ Ｐゴシック" charset="-128"/>
              </a:rPr>
              <a:t> </a:t>
            </a:r>
            <a:r>
              <a:rPr lang="el-GR" altLang="en-US" sz="2000">
                <a:solidFill>
                  <a:srgbClr val="005EA4"/>
                </a:solidFill>
                <a:ea typeface="ＭＳ Ｐゴシック" charset="-128"/>
                <a:cs typeface="ＭＳ Ｐゴシック" charset="-128"/>
              </a:rPr>
              <a:t>Δ</a:t>
            </a:r>
            <a:r>
              <a:rPr lang="en-US" altLang="en-US" sz="2000">
                <a:solidFill>
                  <a:srgbClr val="005EA4"/>
                </a:solidFill>
                <a:ea typeface="ＭＳ Ｐゴシック" charset="-128"/>
                <a:cs typeface="ＭＳ Ｐゴシック" charset="-128"/>
              </a:rPr>
              <a:t>t</a:t>
            </a:r>
            <a:r>
              <a:rPr lang="en-GB" altLang="en-US" sz="2000" baseline="-25000">
                <a:solidFill>
                  <a:srgbClr val="005EA4"/>
                </a:solidFill>
                <a:ea typeface="ＭＳ Ｐゴシック" charset="-128"/>
                <a:cs typeface="ＭＳ Ｐゴシック" charset="-128"/>
              </a:rPr>
              <a:t>anth</a:t>
            </a:r>
          </a:p>
          <a:p>
            <a:pPr eaLnBrk="1">
              <a:buClr>
                <a:srgbClr val="000000"/>
              </a:buClr>
              <a:buSzPct val="100000"/>
              <a:buFont typeface="Times New Roman" charset="0"/>
              <a:buNone/>
            </a:pPr>
            <a:endParaRPr lang="en-GB" altLang="en-US" sz="2000" baseline="-25000">
              <a:solidFill>
                <a:srgbClr val="005EA4"/>
              </a:solidFill>
              <a:ea typeface="ＭＳ Ｐゴシック" charset="-128"/>
              <a:cs typeface="ＭＳ Ｐゴシック" charset="-128"/>
            </a:endParaRPr>
          </a:p>
          <a:p>
            <a:pPr eaLnBrk="1">
              <a:buClr>
                <a:srgbClr val="000000"/>
              </a:buClr>
              <a:buSzPct val="100000"/>
              <a:buFont typeface="Times New Roman" charset="0"/>
              <a:buNone/>
            </a:pPr>
            <a:endParaRPr lang="en-GB" altLang="en-US" sz="2000" baseline="-25000">
              <a:solidFill>
                <a:srgbClr val="005EA4"/>
              </a:solidFill>
              <a:ea typeface="ＭＳ Ｐゴシック" charset="-128"/>
              <a:cs typeface="ＭＳ Ｐゴシック" charset="-128"/>
            </a:endParaRPr>
          </a:p>
          <a:p>
            <a:pPr eaLnBrk="1">
              <a:buClr>
                <a:srgbClr val="000000"/>
              </a:buClr>
              <a:buSzPct val="100000"/>
              <a:buFont typeface="Times New Roman" charset="0"/>
              <a:buNone/>
            </a:pPr>
            <a:r>
              <a:rPr lang="en-GB" altLang="en-US" sz="2400" baseline="-25000">
                <a:solidFill>
                  <a:srgbClr val="005EA4"/>
                </a:solidFill>
                <a:ea typeface="ＭＳ Ｐゴシック" charset="-128"/>
                <a:cs typeface="ＭＳ Ｐゴシック" charset="-128"/>
              </a:rPr>
              <a:t>As weather@home (Massey et al., 2015) or </a:t>
            </a:r>
            <a:br>
              <a:rPr lang="en-GB" altLang="en-US" sz="2400" baseline="-25000">
                <a:solidFill>
                  <a:srgbClr val="005EA4"/>
                </a:solidFill>
                <a:ea typeface="ＭＳ Ｐゴシック" charset="-128"/>
                <a:cs typeface="ＭＳ Ｐゴシック" charset="-128"/>
              </a:rPr>
            </a:br>
            <a:r>
              <a:rPr lang="en-GB" altLang="en-US" sz="2400" baseline="-25000">
                <a:solidFill>
                  <a:srgbClr val="005EA4"/>
                </a:solidFill>
                <a:ea typeface="ＭＳ Ｐゴシック" charset="-128"/>
                <a:cs typeface="ＭＳ Ｐゴシック" charset="-128"/>
              </a:rPr>
              <a:t>CLIVAR C20C+ (Folland et al., 2013)</a:t>
            </a:r>
            <a:r>
              <a:rPr lang="en-GB" altLang="en-US" sz="2000">
                <a:ea typeface="ＭＳ Ｐゴシック" charset="-128"/>
                <a:cs typeface="ＭＳ Ｐゴシック" charset="-128"/>
              </a:rPr>
              <a:t>	</a:t>
            </a:r>
            <a:endParaRPr lang="en-GB" altLang="en-US" sz="2400"/>
          </a:p>
          <a:p>
            <a:pPr eaLnBrk="1">
              <a:buClr>
                <a:srgbClr val="000000"/>
              </a:buClr>
              <a:buSzPct val="100000"/>
              <a:buFont typeface="Times New Roman" charset="0"/>
              <a:buNone/>
            </a:pPr>
            <a:r>
              <a:rPr lang="en-GB" altLang="en-US" sz="2400">
                <a:ea typeface="ＭＳ Ｐゴシック" charset="-128"/>
                <a:cs typeface="ＭＳ Ｐゴシック" charset="-128"/>
              </a:rPr>
              <a:t> </a:t>
            </a:r>
          </a:p>
          <a:p>
            <a:pPr eaLnBrk="1">
              <a:buClr>
                <a:srgbClr val="000000"/>
              </a:buClr>
              <a:buSzPct val="100000"/>
              <a:buFont typeface="Times New Roman" charset="0"/>
              <a:buNone/>
            </a:pPr>
            <a:endParaRPr lang="en-GB" altLang="en-US" sz="2400">
              <a:ea typeface="ＭＳ Ｐゴシック" charset="-128"/>
              <a:cs typeface="ＭＳ Ｐゴシック" charset="-128"/>
            </a:endParaRPr>
          </a:p>
          <a:p>
            <a:pPr eaLnBrk="1">
              <a:buClr>
                <a:srgbClr val="000000"/>
              </a:buClr>
              <a:buSzPct val="100000"/>
              <a:buFont typeface="Times New Roman" charset="0"/>
              <a:buNone/>
            </a:pPr>
            <a:endParaRPr lang="en-US" altLang="en-US" sz="1600"/>
          </a:p>
        </p:txBody>
      </p:sp>
      <p:pic>
        <p:nvPicPr>
          <p:cNvPr id="24582" name="Picture 8" descr="http://www.climateprediction.net/wp-content/uploads/2014/02/GREEN-EUCLEIA-e13923089037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75" y="3578225"/>
            <a:ext cx="15621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a:spLocks noChangeArrowheads="1"/>
          </p:cNvSpPr>
          <p:nvPr/>
        </p:nvSpPr>
        <p:spPr bwMode="auto">
          <a:xfrm>
            <a:off x="404813" y="4408488"/>
            <a:ext cx="31480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pPr>
            <a:r>
              <a:rPr lang="en-GB" altLang="en-US" sz="2000">
                <a:solidFill>
                  <a:srgbClr val="005EA4"/>
                </a:solidFill>
                <a:ea typeface="ＭＳ Ｐゴシック" charset="-128"/>
                <a:cs typeface="ＭＳ Ｐゴシック" charset="-128"/>
              </a:rPr>
              <a:t>60km resolution, 85 levels</a:t>
            </a:r>
            <a:endParaRPr lang="en-GB" altLang="en-US" sz="2000">
              <a:solidFill>
                <a:srgbClr val="005EA4"/>
              </a:solidFill>
            </a:endParaRPr>
          </a:p>
        </p:txBody>
      </p:sp>
      <p:sp>
        <p:nvSpPr>
          <p:cNvPr id="24584" name="TextBox 5"/>
          <p:cNvSpPr txBox="1">
            <a:spLocks noChangeArrowheads="1"/>
          </p:cNvSpPr>
          <p:nvPr/>
        </p:nvSpPr>
        <p:spPr bwMode="auto">
          <a:xfrm>
            <a:off x="6248400" y="6364288"/>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t>Ciavarella et al., (2017)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58013"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6626" name="Group 2"/>
          <p:cNvGrpSpPr>
            <a:grpSpLocks/>
          </p:cNvGrpSpPr>
          <p:nvPr/>
        </p:nvGrpSpPr>
        <p:grpSpPr bwMode="auto">
          <a:xfrm>
            <a:off x="1524000" y="1262063"/>
            <a:ext cx="6845300" cy="488950"/>
            <a:chOff x="960" y="795"/>
            <a:chExt cx="4312" cy="308"/>
          </a:xfrm>
        </p:grpSpPr>
        <p:sp>
          <p:nvSpPr>
            <p:cNvPr id="11267" name="Rectangle 3"/>
            <p:cNvSpPr>
              <a:spLocks noChangeArrowheads="1"/>
            </p:cNvSpPr>
            <p:nvPr/>
          </p:nvSpPr>
          <p:spPr bwMode="auto">
            <a:xfrm>
              <a:off x="1056" y="912"/>
              <a:ext cx="3937" cy="191"/>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
          <p:nvSpPr>
            <p:cNvPr id="11268" name="Text Box 4"/>
            <p:cNvSpPr txBox="1">
              <a:spLocks noChangeArrowheads="1"/>
            </p:cNvSpPr>
            <p:nvPr/>
          </p:nvSpPr>
          <p:spPr bwMode="auto">
            <a:xfrm>
              <a:off x="960" y="795"/>
              <a:ext cx="431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i="1" dirty="0" err="1" smtClean="0">
                  <a:solidFill>
                    <a:srgbClr val="005EA4"/>
                  </a:solidFill>
                </a:rPr>
                <a:t>Detrended</a:t>
              </a:r>
              <a:r>
                <a:rPr lang="en-US" altLang="en-US" dirty="0" smtClean="0">
                  <a:solidFill>
                    <a:srgbClr val="005EA4"/>
                  </a:solidFill>
                </a:rPr>
                <a:t> ensemble mean correlation mean JJA temperature</a:t>
              </a:r>
            </a:p>
          </p:txBody>
        </p:sp>
      </p:grpSp>
      <p:sp>
        <p:nvSpPr>
          <p:cNvPr id="11269" name="Text Box 5"/>
          <p:cNvSpPr txBox="1">
            <a:spLocks noChangeArrowheads="1"/>
          </p:cNvSpPr>
          <p:nvPr/>
        </p:nvSpPr>
        <p:spPr bwMode="auto">
          <a:xfrm>
            <a:off x="122238" y="22225"/>
            <a:ext cx="8928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Droid Sans Fallback" charset="0"/>
                <a:cs typeface="Droid Sans Fallback" charset="0"/>
              </a:defRPr>
            </a:lvl9pPr>
          </a:lstStyle>
          <a:p>
            <a:pPr>
              <a:lnSpc>
                <a:spcPct val="93000"/>
              </a:lnSpc>
            </a:pPr>
            <a:r>
              <a:rPr lang="en-US" altLang="en-US" sz="3200">
                <a:solidFill>
                  <a:srgbClr val="FFFFFF"/>
                </a:solidFill>
              </a:rPr>
              <a:t>HadGEM3-A has “skill”</a:t>
            </a:r>
          </a:p>
        </p:txBody>
      </p:sp>
      <p:sp>
        <p:nvSpPr>
          <p:cNvPr id="11270" name="Text Box 6"/>
          <p:cNvSpPr txBox="1">
            <a:spLocks noChangeArrowheads="1"/>
          </p:cNvSpPr>
          <p:nvPr/>
        </p:nvSpPr>
        <p:spPr bwMode="auto">
          <a:xfrm>
            <a:off x="4191000" y="6373813"/>
            <a:ext cx="3581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defRPr/>
            </a:pPr>
            <a:r>
              <a:rPr lang="en-US" altLang="en-US" sz="1600" smtClean="0"/>
              <a:t>Correlation</a:t>
            </a:r>
          </a:p>
        </p:txBody>
      </p:sp>
      <p:grpSp>
        <p:nvGrpSpPr>
          <p:cNvPr id="4" name="Group 3"/>
          <p:cNvGrpSpPr>
            <a:grpSpLocks/>
          </p:cNvGrpSpPr>
          <p:nvPr/>
        </p:nvGrpSpPr>
        <p:grpSpPr bwMode="auto">
          <a:xfrm>
            <a:off x="5187950" y="3636963"/>
            <a:ext cx="2032000" cy="1587500"/>
            <a:chOff x="5187157" y="3637062"/>
            <a:chExt cx="2032000" cy="1586715"/>
          </a:xfrm>
        </p:grpSpPr>
        <p:cxnSp>
          <p:nvCxnSpPr>
            <p:cNvPr id="26630" name="Straight Arrow Connector 15"/>
            <p:cNvCxnSpPr>
              <a:cxnSpLocks noChangeShapeType="1"/>
            </p:cNvCxnSpPr>
            <p:nvPr/>
          </p:nvCxnSpPr>
          <p:spPr bwMode="auto">
            <a:xfrm flipH="1" flipV="1">
              <a:off x="5334002" y="3637062"/>
              <a:ext cx="647698" cy="940384"/>
            </a:xfrm>
            <a:prstGeom prst="straightConnector1">
              <a:avLst/>
            </a:prstGeom>
            <a:noFill/>
            <a:ln w="9525">
              <a:solidFill>
                <a:srgbClr val="00579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1" name="TextBox 5"/>
            <p:cNvSpPr txBox="1">
              <a:spLocks noChangeArrowheads="1"/>
            </p:cNvSpPr>
            <p:nvPr/>
          </p:nvSpPr>
          <p:spPr bwMode="auto">
            <a:xfrm>
              <a:off x="5187157" y="4577446"/>
              <a:ext cx="20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en-US">
                  <a:solidFill>
                    <a:srgbClr val="005EA4"/>
                  </a:solidFill>
                </a:rPr>
                <a:t>Sudan: grid-point</a:t>
              </a:r>
            </a:p>
            <a:p>
              <a:r>
                <a:rPr lang="de-CH" altLang="en-US">
                  <a:solidFill>
                    <a:srgbClr val="005EA4"/>
                  </a:solidFill>
                </a:rPr>
                <a:t>of next example</a:t>
              </a:r>
              <a:endParaRPr lang="en-US" altLang="en-US">
                <a:solidFill>
                  <a:srgbClr val="005EA4"/>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liability_attribution" id="{4CD9CFD2-D893-6D4A-9B8B-742161412195}" vid="{B86ABF8F-2E9C-134E-B439-B732762C378C}"/>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liability_attribution" id="{4CD9CFD2-D893-6D4A-9B8B-742161412195}" vid="{B8AF7F78-3CE9-524E-9ECA-46090236DEC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813</Words>
  <Application>Microsoft Macintosh PowerPoint</Application>
  <PresentationFormat>On-screen Show (4:3)</PresentationFormat>
  <Paragraphs>180</Paragraphs>
  <Slides>33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Droid Sans Fallback</vt:lpstr>
      <vt:lpstr>Times New Roman</vt:lpstr>
      <vt:lpstr>DejaVu Sans</vt:lpstr>
      <vt:lpstr>ＭＳ Ｐゴシック</vt:lpstr>
      <vt:lpstr>Office Theme</vt:lpstr>
      <vt:lpstr>1_Office Theme</vt:lpstr>
      <vt:lpstr>Towards reliable extreme event attribution    Omar Bellprat, Virginie Guemas, Francisco Doblas-Reyes</vt:lpstr>
      <vt:lpstr>PowerPoint Presentation</vt:lpstr>
      <vt:lpstr>PowerPoint Presentation</vt:lpstr>
      <vt:lpstr>PowerPoint Presentation</vt:lpstr>
      <vt:lpstr>PowerPoint Presentation</vt:lpstr>
      <vt:lpstr>Q1: Can we the reliability assessment from weather and climate prediction to assess simulated probabilities in the context of event attribution?    Q2: Can we use the initialized model simulations (seasonal forecasts) to judge the models ability to simulate the forced response of extreme events?   </vt:lpstr>
      <vt:lpstr>Q1: Can we the reliability assessment from weather and climate prediction to assess simulated probabilities in the context of event attribution?    Q2: Can we use the initialized model simulations (seasonal forecasts) to judge the models ability to simulate the forced response of extreme events?   </vt:lpstr>
      <vt:lpstr>The EUCLEIA prototype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Q1: Can we the reliability assessment from weather and climate prediction to assess simulated probabilities in the context of event attribution?    Q2: Can we evaluate the forced climate response from the reliability of initialized model simulations?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reliable extreme event attribution    Omar Bellprat, Virginie Guemas, Francisco Doblas-Reyes</dc:title>
  <dc:creator>Omar Bellprat</dc:creator>
  <cp:lastModifiedBy>Omar Bellprat</cp:lastModifiedBy>
  <cp:revision>1</cp:revision>
  <cp:lastPrinted>2017-06-29T08:54:49Z</cp:lastPrinted>
  <dcterms:created xsi:type="dcterms:W3CDTF">2017-06-29T08:47:31Z</dcterms:created>
  <dcterms:modified xsi:type="dcterms:W3CDTF">2017-06-29T08:55:57Z</dcterms:modified>
</cp:coreProperties>
</file>