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45"/>
  </p:notesMasterIdLst>
  <p:sldIdLst>
    <p:sldId id="256" r:id="rId2"/>
    <p:sldId id="257" r:id="rId3"/>
    <p:sldId id="797" r:id="rId4"/>
    <p:sldId id="798" r:id="rId5"/>
    <p:sldId id="800" r:id="rId6"/>
    <p:sldId id="801" r:id="rId7"/>
    <p:sldId id="802" r:id="rId8"/>
    <p:sldId id="803" r:id="rId9"/>
    <p:sldId id="804" r:id="rId10"/>
    <p:sldId id="805" r:id="rId11"/>
    <p:sldId id="806" r:id="rId12"/>
    <p:sldId id="808" r:id="rId13"/>
    <p:sldId id="809" r:id="rId14"/>
    <p:sldId id="807" r:id="rId15"/>
    <p:sldId id="810" r:id="rId16"/>
    <p:sldId id="811" r:id="rId17"/>
    <p:sldId id="812" r:id="rId18"/>
    <p:sldId id="813" r:id="rId19"/>
    <p:sldId id="814" r:id="rId20"/>
    <p:sldId id="816" r:id="rId21"/>
    <p:sldId id="817" r:id="rId22"/>
    <p:sldId id="824" r:id="rId23"/>
    <p:sldId id="827" r:id="rId24"/>
    <p:sldId id="828" r:id="rId25"/>
    <p:sldId id="829" r:id="rId26"/>
    <p:sldId id="830" r:id="rId27"/>
    <p:sldId id="834" r:id="rId28"/>
    <p:sldId id="831" r:id="rId29"/>
    <p:sldId id="262" r:id="rId30"/>
    <p:sldId id="739" r:id="rId31"/>
    <p:sldId id="819" r:id="rId32"/>
    <p:sldId id="820" r:id="rId33"/>
    <p:sldId id="821" r:id="rId34"/>
    <p:sldId id="815" r:id="rId35"/>
    <p:sldId id="822" r:id="rId36"/>
    <p:sldId id="823" r:id="rId37"/>
    <p:sldId id="761" r:id="rId38"/>
    <p:sldId id="547" r:id="rId39"/>
    <p:sldId id="826" r:id="rId40"/>
    <p:sldId id="571" r:id="rId41"/>
    <p:sldId id="572" r:id="rId42"/>
    <p:sldId id="781" r:id="rId43"/>
    <p:sldId id="708"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597"/>
    <a:srgbClr val="8FAADC"/>
    <a:srgbClr val="1E2B33"/>
    <a:srgbClr val="EAEDF2"/>
    <a:srgbClr val="6BA072"/>
    <a:srgbClr val="31681E"/>
    <a:srgbClr val="477A2E"/>
    <a:srgbClr val="58A539"/>
    <a:srgbClr val="DCEFD5"/>
    <a:srgbClr val="1F41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46" autoAdjust="0"/>
    <p:restoredTop sz="70679"/>
  </p:normalViewPr>
  <p:slideViewPr>
    <p:cSldViewPr snapToGrid="0">
      <p:cViewPr varScale="1">
        <p:scale>
          <a:sx n="77" d="100"/>
          <a:sy n="77" d="100"/>
        </p:scale>
        <p:origin x="2464" y="184"/>
      </p:cViewPr>
      <p:guideLst>
        <p:guide orient="horz" pos="2115"/>
        <p:guide pos="2880"/>
      </p:guideLst>
    </p:cSldViewPr>
  </p:slideViewPr>
  <p:notesTextViewPr>
    <p:cViewPr>
      <p:scale>
        <a:sx n="3" d="2"/>
        <a:sy n="3" d="2"/>
      </p:scale>
      <p:origin x="0" y="-112"/>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80A98B-92B9-4661-8148-70A28B87BFA7}" type="datetimeFigureOut">
              <a:rPr lang="es-ES" smtClean="0"/>
              <a:t>25/4/19</a:t>
            </a:fld>
            <a:endParaRPr lang="es-ES"/>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10EC59-92A8-49D9-A266-1F666DA847F6}" type="slidenum">
              <a:rPr lang="es-ES" smtClean="0"/>
              <a:t>‹N›</a:t>
            </a:fld>
            <a:endParaRPr lang="es-ES"/>
          </a:p>
        </p:txBody>
      </p:sp>
    </p:spTree>
    <p:extLst>
      <p:ext uri="{BB962C8B-B14F-4D97-AF65-F5344CB8AC3E}">
        <p14:creationId xmlns:p14="http://schemas.microsoft.com/office/powerpoint/2010/main" val="3049826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No. Several reports, ranging from popular media through to peer-reviewed scientific literature, have led to a shared perception that fires have increased or aggravated in recent years. However, the quantitative evidence available indicated that fires are decreasing (Turco et al 2016). We analysed fire trends in Portugal, Spain, southern France, Italy and Greece, building on a homogenized fire database integrating official fire statistics provided by several national/EU agencies. During the period 1985-2011, the total annual burned area (BA) displayed a general decreasing trend, with the exception of Portugal, where a heterogeneous signal was found. Considering all countries globally, we found that BA decreased by about 3020 km</a:t>
            </a:r>
            <a:r>
              <a:rPr lang="en-GB" sz="1200" kern="1200" baseline="30000" dirty="0">
                <a:solidFill>
                  <a:schemeClr val="tx1"/>
                </a:solidFill>
                <a:effectLst/>
                <a:latin typeface="+mn-lt"/>
                <a:ea typeface="+mn-ea"/>
                <a:cs typeface="+mn-cs"/>
              </a:rPr>
              <a:t>2</a:t>
            </a:r>
            <a:r>
              <a:rPr lang="en-GB" sz="1200" kern="1200" dirty="0">
                <a:solidFill>
                  <a:schemeClr val="tx1"/>
                </a:solidFill>
                <a:effectLst/>
                <a:latin typeface="+mn-lt"/>
                <a:ea typeface="+mn-ea"/>
                <a:cs typeface="+mn-cs"/>
              </a:rPr>
              <a:t> over the 27-year-long study period (i.e. about -66% of the mean historical value). Similar overall results were found for the annual number of fires (NF), which globally decreased by about 12600 in the study period (about -59%).</a:t>
            </a:r>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5"/>
          </p:nvPr>
        </p:nvSpPr>
        <p:spPr/>
        <p:txBody>
          <a:bodyPr/>
          <a:lstStyle/>
          <a:p>
            <a:fld id="{F710EC59-92A8-49D9-A266-1F666DA847F6}" type="slidenum">
              <a:rPr lang="es-ES" smtClean="0"/>
              <a:t>3</a:t>
            </a:fld>
            <a:endParaRPr lang="es-ES"/>
          </a:p>
        </p:txBody>
      </p:sp>
    </p:spTree>
    <p:extLst>
      <p:ext uri="{BB962C8B-B14F-4D97-AF65-F5344CB8AC3E}">
        <p14:creationId xmlns:p14="http://schemas.microsoft.com/office/powerpoint/2010/main" val="30196875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5"/>
          </p:nvPr>
        </p:nvSpPr>
        <p:spPr/>
        <p:txBody>
          <a:bodyPr/>
          <a:lstStyle/>
          <a:p>
            <a:fld id="{F710EC59-92A8-49D9-A266-1F666DA847F6}" type="slidenum">
              <a:rPr lang="es-ES" smtClean="0"/>
              <a:t>12</a:t>
            </a:fld>
            <a:endParaRPr lang="es-ES"/>
          </a:p>
        </p:txBody>
      </p:sp>
    </p:spTree>
    <p:extLst>
      <p:ext uri="{BB962C8B-B14F-4D97-AF65-F5344CB8AC3E}">
        <p14:creationId xmlns:p14="http://schemas.microsoft.com/office/powerpoint/2010/main" val="2852852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5"/>
          </p:nvPr>
        </p:nvSpPr>
        <p:spPr/>
        <p:txBody>
          <a:bodyPr/>
          <a:lstStyle/>
          <a:p>
            <a:fld id="{F710EC59-92A8-49D9-A266-1F666DA847F6}" type="slidenum">
              <a:rPr lang="es-ES" smtClean="0"/>
              <a:t>13</a:t>
            </a:fld>
            <a:endParaRPr lang="es-ES"/>
          </a:p>
        </p:txBody>
      </p:sp>
    </p:spTree>
    <p:extLst>
      <p:ext uri="{BB962C8B-B14F-4D97-AF65-F5344CB8AC3E}">
        <p14:creationId xmlns:p14="http://schemas.microsoft.com/office/powerpoint/2010/main" val="949881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5"/>
          </p:nvPr>
        </p:nvSpPr>
        <p:spPr/>
        <p:txBody>
          <a:bodyPr/>
          <a:lstStyle/>
          <a:p>
            <a:fld id="{F710EC59-92A8-49D9-A266-1F666DA847F6}" type="slidenum">
              <a:rPr lang="es-ES" smtClean="0"/>
              <a:t>14</a:t>
            </a:fld>
            <a:endParaRPr lang="es-ES"/>
          </a:p>
        </p:txBody>
      </p:sp>
    </p:spTree>
    <p:extLst>
      <p:ext uri="{BB962C8B-B14F-4D97-AF65-F5344CB8AC3E}">
        <p14:creationId xmlns:p14="http://schemas.microsoft.com/office/powerpoint/2010/main" val="4100753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5"/>
          </p:nvPr>
        </p:nvSpPr>
        <p:spPr/>
        <p:txBody>
          <a:bodyPr/>
          <a:lstStyle/>
          <a:p>
            <a:fld id="{F710EC59-92A8-49D9-A266-1F666DA847F6}" type="slidenum">
              <a:rPr lang="es-ES" smtClean="0"/>
              <a:t>15</a:t>
            </a:fld>
            <a:endParaRPr lang="es-ES"/>
          </a:p>
        </p:txBody>
      </p:sp>
    </p:spTree>
    <p:extLst>
      <p:ext uri="{BB962C8B-B14F-4D97-AF65-F5344CB8AC3E}">
        <p14:creationId xmlns:p14="http://schemas.microsoft.com/office/powerpoint/2010/main" val="24793158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5"/>
          </p:nvPr>
        </p:nvSpPr>
        <p:spPr/>
        <p:txBody>
          <a:bodyPr/>
          <a:lstStyle/>
          <a:p>
            <a:fld id="{F710EC59-92A8-49D9-A266-1F666DA847F6}" type="slidenum">
              <a:rPr lang="es-ES" smtClean="0"/>
              <a:t>16</a:t>
            </a:fld>
            <a:endParaRPr lang="es-ES"/>
          </a:p>
        </p:txBody>
      </p:sp>
    </p:spTree>
    <p:extLst>
      <p:ext uri="{BB962C8B-B14F-4D97-AF65-F5344CB8AC3E}">
        <p14:creationId xmlns:p14="http://schemas.microsoft.com/office/powerpoint/2010/main" val="33860508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200" kern="1200" dirty="0">
                <a:solidFill>
                  <a:schemeClr val="tx1"/>
                </a:solidFill>
                <a:effectLst/>
                <a:latin typeface="+mn-lt"/>
                <a:ea typeface="+mn-ea"/>
                <a:cs typeface="+mn-cs"/>
              </a:rPr>
              <a:t>Sensitivity of burned area to SPEI variations. This sensitivity is represented by the coefficients β2 of Eq. 1 </a:t>
            </a:r>
            <a:endParaRPr lang="it-I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 sz="1200" kern="1200" dirty="0">
                <a:solidFill>
                  <a:schemeClr val="tx1"/>
                </a:solidFill>
                <a:effectLst/>
                <a:latin typeface="+mn-lt"/>
                <a:ea typeface="+mn-ea"/>
                <a:cs typeface="+mn-cs"/>
              </a:rPr>
              <a:t>The response of BA to SPEI variations (i.e., the parameter β2, that is the fingerprint of climate on BA), is negative (Fig. 1). Because negative SPEI values correspond to hot and dry conditions, this result indicates that overall, the mechanism by which drought affects BA is straightforward: warmer and drier summers lead to larger fires. However, the drought-fire relation- ship is more complex. Already by visual inspection of Fig. 1, we observe that the generally higher absolute values of the parameter β2 (i.e., a higher BA sensitivity to SPEI variation) are in the northern region. The statistical analysis that follows provides a confirmation. </a:t>
            </a:r>
            <a:endParaRPr lang="e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 dirty="0"/>
          </a:p>
        </p:txBody>
      </p:sp>
      <p:sp>
        <p:nvSpPr>
          <p:cNvPr id="4" name="Segnaposto numero diapositiva 3"/>
          <p:cNvSpPr>
            <a:spLocks noGrp="1"/>
          </p:cNvSpPr>
          <p:nvPr>
            <p:ph type="sldNum" sz="quarter" idx="5"/>
          </p:nvPr>
        </p:nvSpPr>
        <p:spPr/>
        <p:txBody>
          <a:bodyPr/>
          <a:lstStyle/>
          <a:p>
            <a:fld id="{F710EC59-92A8-49D9-A266-1F666DA847F6}" type="slidenum">
              <a:rPr lang="es-ES" smtClean="0"/>
              <a:t>17</a:t>
            </a:fld>
            <a:endParaRPr lang="es-ES"/>
          </a:p>
        </p:txBody>
      </p:sp>
    </p:spTree>
    <p:extLst>
      <p:ext uri="{BB962C8B-B14F-4D97-AF65-F5344CB8AC3E}">
        <p14:creationId xmlns:p14="http://schemas.microsoft.com/office/powerpoint/2010/main" val="12911057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200" kern="1200" dirty="0">
                <a:solidFill>
                  <a:schemeClr val="tx1"/>
                </a:solidFill>
                <a:effectLst/>
                <a:latin typeface="+mn-lt"/>
                <a:ea typeface="+mn-ea"/>
                <a:cs typeface="+mn-cs"/>
              </a:rPr>
              <a:t>Relationship between the long-term average of annual temperature (Ty) versus the sensitivity of burned area to SPEI (β2) for the different eco- regions. The </a:t>
            </a:r>
            <a:r>
              <a:rPr lang="en" sz="1200" kern="1200" dirty="0" err="1">
                <a:solidFill>
                  <a:schemeClr val="tx1"/>
                </a:solidFill>
                <a:effectLst/>
                <a:latin typeface="+mn-lt"/>
                <a:ea typeface="+mn-ea"/>
                <a:cs typeface="+mn-cs"/>
              </a:rPr>
              <a:t>colours</a:t>
            </a:r>
            <a:r>
              <a:rPr lang="en" sz="1200" kern="1200" dirty="0">
                <a:solidFill>
                  <a:schemeClr val="tx1"/>
                </a:solidFill>
                <a:effectLst/>
                <a:latin typeface="+mn-lt"/>
                <a:ea typeface="+mn-ea"/>
                <a:cs typeface="+mn-cs"/>
              </a:rPr>
              <a:t> of the points indicate the latitude of the centroid of the sub-region. Grey bars enclose 95% confidence intervals of the individual β2 values. The black line indicates the best linear fit, while dashed lines indicate the 95% confidence interval of the linear regression model of Eq. 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 sz="1200" kern="1200" dirty="0">
                <a:solidFill>
                  <a:schemeClr val="tx1"/>
                </a:solidFill>
                <a:effectLst/>
                <a:latin typeface="+mn-lt"/>
                <a:ea typeface="+mn-ea"/>
                <a:cs typeface="+mn-cs"/>
              </a:rPr>
              <a:t>The regression coefficients are estimated using a robust regression procedure that adopts iteratively reweighted least squares with a </a:t>
            </a:r>
            <a:r>
              <a:rPr lang="en" sz="1200" kern="1200" dirty="0" err="1">
                <a:solidFill>
                  <a:schemeClr val="tx1"/>
                </a:solidFill>
                <a:effectLst/>
                <a:latin typeface="+mn-lt"/>
                <a:ea typeface="+mn-ea"/>
                <a:cs typeface="+mn-cs"/>
              </a:rPr>
              <a:t>bisquare</a:t>
            </a:r>
            <a:r>
              <a:rPr lang="en" sz="1200" kern="1200" dirty="0">
                <a:solidFill>
                  <a:schemeClr val="tx1"/>
                </a:solidFill>
                <a:effectLst/>
                <a:latin typeface="+mn-lt"/>
                <a:ea typeface="+mn-ea"/>
                <a:cs typeface="+mn-cs"/>
              </a:rPr>
              <a:t> weighting function. We estimate the uncertainty of the parameters of the SPEI-BA model using bootstrap resampling, where the predictand and predictor pairs are drawn randomly with replacement 1000 times and new regression models are fit to the data. To account for the spatial dependence structure of the data, we use the same resampling sequence for all grid points within each bootstrap iteration. </a:t>
            </a:r>
            <a:endParaRPr lang="e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5"/>
          </p:nvPr>
        </p:nvSpPr>
        <p:spPr/>
        <p:txBody>
          <a:bodyPr/>
          <a:lstStyle/>
          <a:p>
            <a:fld id="{F710EC59-92A8-49D9-A266-1F666DA847F6}" type="slidenum">
              <a:rPr lang="es-ES" smtClean="0"/>
              <a:t>18</a:t>
            </a:fld>
            <a:endParaRPr lang="es-ES"/>
          </a:p>
        </p:txBody>
      </p:sp>
    </p:spTree>
    <p:extLst>
      <p:ext uri="{BB962C8B-B14F-4D97-AF65-F5344CB8AC3E}">
        <p14:creationId xmlns:p14="http://schemas.microsoft.com/office/powerpoint/2010/main" val="33546341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 sz="1200" kern="1200" dirty="0">
                <a:solidFill>
                  <a:schemeClr val="tx1"/>
                </a:solidFill>
                <a:effectLst/>
                <a:latin typeface="+mn-lt"/>
                <a:ea typeface="+mn-ea"/>
                <a:cs typeface="+mn-cs"/>
              </a:rPr>
              <a:t>We interpret this spatial variation as a surrogate for potential non-stationarity in the BA-SPEI links. That is, the value of β2 in southern regions may serve as an analogue for the BA-SPEI relation in the northern regions that will experience an increase in temperature. </a:t>
            </a:r>
            <a:endParaRPr lang="en" dirty="0"/>
          </a:p>
        </p:txBody>
      </p:sp>
      <p:sp>
        <p:nvSpPr>
          <p:cNvPr id="4" name="Segnaposto numero diapositiva 3"/>
          <p:cNvSpPr>
            <a:spLocks noGrp="1"/>
          </p:cNvSpPr>
          <p:nvPr>
            <p:ph type="sldNum" sz="quarter" idx="5"/>
          </p:nvPr>
        </p:nvSpPr>
        <p:spPr/>
        <p:txBody>
          <a:bodyPr/>
          <a:lstStyle/>
          <a:p>
            <a:fld id="{F710EC59-92A8-49D9-A266-1F666DA847F6}" type="slidenum">
              <a:rPr lang="es-ES" smtClean="0"/>
              <a:t>19</a:t>
            </a:fld>
            <a:endParaRPr lang="es-ES"/>
          </a:p>
        </p:txBody>
      </p:sp>
    </p:spTree>
    <p:extLst>
      <p:ext uri="{BB962C8B-B14F-4D97-AF65-F5344CB8AC3E}">
        <p14:creationId xmlns:p14="http://schemas.microsoft.com/office/powerpoint/2010/main" val="36449709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200" kern="1200" dirty="0">
                <a:solidFill>
                  <a:schemeClr val="tx1"/>
                </a:solidFill>
                <a:effectLst/>
                <a:latin typeface="+mn-lt"/>
                <a:ea typeface="+mn-ea"/>
                <a:cs typeface="+mn-cs"/>
              </a:rPr>
              <a:t>Four main conclusions can be drawn from this analysis. </a:t>
            </a:r>
            <a:endParaRPr lang="en" dirty="0"/>
          </a:p>
          <a:p>
            <a:pPr marL="0" marR="0" lvl="0" indent="0" algn="l" defTabSz="914400" rtl="0" eaLnBrk="1" fontAlgn="auto" latinLnBrk="0" hangingPunct="1">
              <a:lnSpc>
                <a:spcPct val="100000"/>
              </a:lnSpc>
              <a:spcBef>
                <a:spcPts val="0"/>
              </a:spcBef>
              <a:spcAft>
                <a:spcPts val="0"/>
              </a:spcAft>
              <a:buClrTx/>
              <a:buSzTx/>
              <a:buFontTx/>
              <a:buNone/>
              <a:tabLst/>
              <a:defRPr/>
            </a:pPr>
            <a:r>
              <a:rPr lang="en" sz="1200" kern="1200" dirty="0">
                <a:solidFill>
                  <a:schemeClr val="tx1"/>
                </a:solidFill>
                <a:effectLst/>
                <a:latin typeface="+mn-lt"/>
                <a:ea typeface="+mn-ea"/>
                <a:cs typeface="+mn-cs"/>
              </a:rPr>
              <a:t>First, a robust increase in BA is projected over Mediterranean Europe. Second, this increase is much higher for 2 °C (with values between 62 to 87% depending on the model specifications) and 3 °C of global warming (with values between 96 to 187%) compared to the 1.5 °C target (with values between 40 to 54%). Third, the results indicate that NSM (non-stationary) models generally led to lower impacts, especially for larger temperature variations. For the +3 °C case, BA shows increases of 175 to 187% (depending on considering only the RCMs or the model + RCMs spread) with SM and of +96% to +97% with the NSM approach. </a:t>
            </a:r>
          </a:p>
          <a:p>
            <a:pPr marL="0" marR="0" lvl="0" indent="0" algn="l" defTabSz="914400" rtl="0" eaLnBrk="1" fontAlgn="auto" latinLnBrk="0" hangingPunct="1">
              <a:lnSpc>
                <a:spcPct val="100000"/>
              </a:lnSpc>
              <a:spcBef>
                <a:spcPts val="0"/>
              </a:spcBef>
              <a:spcAft>
                <a:spcPts val="0"/>
              </a:spcAft>
              <a:buClrTx/>
              <a:buSzTx/>
              <a:buFontTx/>
              <a:buNone/>
              <a:tabLst/>
              <a:defRPr/>
            </a:pPr>
            <a:r>
              <a:rPr lang="en" sz="1200" kern="1200" dirty="0">
                <a:solidFill>
                  <a:schemeClr val="tx1"/>
                </a:solidFill>
                <a:effectLst/>
                <a:latin typeface="+mn-lt"/>
                <a:ea typeface="+mn-ea"/>
                <a:cs typeface="+mn-cs"/>
              </a:rPr>
              <a:t>Finally, we note that the overall uncertainty is dominated by the RCM spread rather than by the uncertainties related to the climate-fire model. Indeed, there are only minor differences between the (N)SM- RCM boxes (RCM model uncertainty, as given by the </a:t>
            </a:r>
            <a:r>
              <a:rPr lang="en" sz="1200" kern="1200" dirty="0" err="1">
                <a:solidFill>
                  <a:schemeClr val="tx1"/>
                </a:solidFill>
                <a:effectLst/>
                <a:latin typeface="+mn-lt"/>
                <a:ea typeface="+mn-ea"/>
                <a:cs typeface="+mn-cs"/>
              </a:rPr>
              <a:t>multimodel</a:t>
            </a:r>
            <a:r>
              <a:rPr lang="en" sz="1200" kern="1200" dirty="0">
                <a:solidFill>
                  <a:schemeClr val="tx1"/>
                </a:solidFill>
                <a:effectLst/>
                <a:latin typeface="+mn-lt"/>
                <a:ea typeface="+mn-ea"/>
                <a:cs typeface="+mn-cs"/>
              </a:rPr>
              <a:t> spread) and between the (N)SM-ALL boxes (RCM + model parameter estimation uncertainty, estimated by the spread of 1000 bootstrap model replications for each RCM). </a:t>
            </a:r>
            <a:endParaRPr lang="e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5"/>
          </p:nvPr>
        </p:nvSpPr>
        <p:spPr/>
        <p:txBody>
          <a:bodyPr/>
          <a:lstStyle/>
          <a:p>
            <a:fld id="{F710EC59-92A8-49D9-A266-1F666DA847F6}" type="slidenum">
              <a:rPr lang="es-ES" smtClean="0"/>
              <a:t>20</a:t>
            </a:fld>
            <a:endParaRPr lang="es-ES"/>
          </a:p>
        </p:txBody>
      </p:sp>
    </p:spTree>
    <p:extLst>
      <p:ext uri="{BB962C8B-B14F-4D97-AF65-F5344CB8AC3E}">
        <p14:creationId xmlns:p14="http://schemas.microsoft.com/office/powerpoint/2010/main" val="558637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At regional or global scale, fires are determined by climate variability, human activities and vegetation distribution, and in turn they feed back on vegetation distribution and structure, the carbon cycle, and climate. The role of human actions on fires is essential. The main anthropogenic drivers controlling fire activity are either direct, via ignition and suppression, or indirect, via fuel management and prevention measures (including changes in population behaviour). We argue that this increased effort in fire management may explain at least part of the observed negative fire trends. However, anthropogenic effects usually have a limited interannual variability on the scales of decades. Among the potential drivers of fires at regional scale, only climatic factors have a large interannual variability, analogous to that of fire itself (Turco et al 2012, 2014, 2016). </a:t>
            </a:r>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5"/>
          </p:nvPr>
        </p:nvSpPr>
        <p:spPr/>
        <p:txBody>
          <a:bodyPr/>
          <a:lstStyle/>
          <a:p>
            <a:fld id="{F710EC59-92A8-49D9-A266-1F666DA847F6}" type="slidenum">
              <a:rPr lang="es-ES" smtClean="0"/>
              <a:t>21</a:t>
            </a:fld>
            <a:endParaRPr lang="es-ES"/>
          </a:p>
        </p:txBody>
      </p:sp>
    </p:spTree>
    <p:extLst>
      <p:ext uri="{BB962C8B-B14F-4D97-AF65-F5344CB8AC3E}">
        <p14:creationId xmlns:p14="http://schemas.microsoft.com/office/powerpoint/2010/main" val="825109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5"/>
          </p:nvPr>
        </p:nvSpPr>
        <p:spPr/>
        <p:txBody>
          <a:bodyPr/>
          <a:lstStyle/>
          <a:p>
            <a:fld id="{F710EC59-92A8-49D9-A266-1F666DA847F6}" type="slidenum">
              <a:rPr lang="es-ES" smtClean="0"/>
              <a:t>4</a:t>
            </a:fld>
            <a:endParaRPr lang="es-ES"/>
          </a:p>
        </p:txBody>
      </p:sp>
    </p:spTree>
    <p:extLst>
      <p:ext uri="{BB962C8B-B14F-4D97-AF65-F5344CB8AC3E}">
        <p14:creationId xmlns:p14="http://schemas.microsoft.com/office/powerpoint/2010/main" val="23993762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At regional or global scale, fires are determined by climate variability, human activities and vegetation distribution, and in turn they feed back on vegetation distribution and structure, the carbon cycle, and climate. The role of human actions on fires is essential. The main anthropogenic drivers controlling fire activity are either direct, via ignition and suppression, or indirect, via fuel management and prevention measures (including changes in population behaviour). We argue that this increased effort in fire management may explain at least part of the observed negative fire trends. However, anthropogenic effects usually have a limited interannual variability on the scales of decades. Among the potential drivers of fires at regional scale, only climatic factors have a large interannual variability, analogous to that of fire itself (Turco et al 2012, 2014, 2016). </a:t>
            </a:r>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5"/>
          </p:nvPr>
        </p:nvSpPr>
        <p:spPr/>
        <p:txBody>
          <a:bodyPr/>
          <a:lstStyle/>
          <a:p>
            <a:fld id="{F710EC59-92A8-49D9-A266-1F666DA847F6}" type="slidenum">
              <a:rPr lang="es-ES" smtClean="0"/>
              <a:t>22</a:t>
            </a:fld>
            <a:endParaRPr lang="es-ES"/>
          </a:p>
        </p:txBody>
      </p:sp>
    </p:spTree>
    <p:extLst>
      <p:ext uri="{BB962C8B-B14F-4D97-AF65-F5344CB8AC3E}">
        <p14:creationId xmlns:p14="http://schemas.microsoft.com/office/powerpoint/2010/main" val="41243871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At regional or global scale, fires are determined by climate variability, human activities and vegetation distribution, and in turn they feed back on vegetation distribution and structure, the carbon cycle, and climate. The role of human actions on fires is essential. The main anthropogenic drivers controlling fire activity are either direct, via ignition and suppression, or indirect, via fuel management and prevention measures (including changes in population behaviour). We argue that this increased effort in fire management may explain at least part of the observed negative fire trends. However, anthropogenic effects usually have a limited interannual variability on the scales of decades. Among the potential drivers of fires at regional scale, only climatic factors have a large interannual variability, analogous to that of fire itself (Turco et al 2012, 2014, 2016). </a:t>
            </a:r>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5"/>
          </p:nvPr>
        </p:nvSpPr>
        <p:spPr/>
        <p:txBody>
          <a:bodyPr/>
          <a:lstStyle/>
          <a:p>
            <a:fld id="{F710EC59-92A8-49D9-A266-1F666DA847F6}" type="slidenum">
              <a:rPr lang="es-ES" smtClean="0"/>
              <a:t>23</a:t>
            </a:fld>
            <a:endParaRPr lang="es-ES"/>
          </a:p>
        </p:txBody>
      </p:sp>
    </p:spTree>
    <p:extLst>
      <p:ext uri="{BB962C8B-B14F-4D97-AF65-F5344CB8AC3E}">
        <p14:creationId xmlns:p14="http://schemas.microsoft.com/office/powerpoint/2010/main" val="24034217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At regional or global scale, fires are determined by climate variability, human activities and vegetation distribution, and in turn they feed back on vegetation distribution and structure, the carbon cycle, and climate. The role of human actions on fires is essential. The main anthropogenic drivers controlling fire activity are either direct, via ignition and suppression, or indirect, via fuel management and prevention measures (including changes in population behaviour). We argue that this increased effort in fire management may explain at least part of the observed negative fire trends. However, anthropogenic effects usually have a limited interannual variability on the scales of decades. Among the potential drivers of fires at regional scale, only climatic factors have a large interannual variability, analogous to that of fire itself (Turco et al 2012, 2014, 2016). </a:t>
            </a:r>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5"/>
          </p:nvPr>
        </p:nvSpPr>
        <p:spPr/>
        <p:txBody>
          <a:bodyPr/>
          <a:lstStyle/>
          <a:p>
            <a:fld id="{F710EC59-92A8-49D9-A266-1F666DA847F6}" type="slidenum">
              <a:rPr lang="es-ES" smtClean="0"/>
              <a:t>24</a:t>
            </a:fld>
            <a:endParaRPr lang="es-ES"/>
          </a:p>
        </p:txBody>
      </p:sp>
    </p:spTree>
    <p:extLst>
      <p:ext uri="{BB962C8B-B14F-4D97-AF65-F5344CB8AC3E}">
        <p14:creationId xmlns:p14="http://schemas.microsoft.com/office/powerpoint/2010/main" val="7645039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At regional or global scale, fires are determined by climate variability, human activities and vegetation distribution, and in turn they feed back on vegetation distribution and structure, the carbon cycle, and climate. The role of human actions on fires is essential. The main anthropogenic drivers controlling fire activity are either direct, via ignition and suppression, or indirect, via fuel management and prevention measures (including changes in population behaviour). We argue that this increased effort in fire management may explain at least part of the observed negative fire trends. However, anthropogenic effects usually have a limited interannual variability on the scales of decades. Among the potential drivers of fires at regional scale, only climatic factors have a large interannual variability, analogous to that of fire itself (Turco et al 2012, 2014, 2016). </a:t>
            </a:r>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5"/>
          </p:nvPr>
        </p:nvSpPr>
        <p:spPr/>
        <p:txBody>
          <a:bodyPr/>
          <a:lstStyle/>
          <a:p>
            <a:fld id="{F710EC59-92A8-49D9-A266-1F666DA847F6}" type="slidenum">
              <a:rPr lang="es-ES" smtClean="0"/>
              <a:t>25</a:t>
            </a:fld>
            <a:endParaRPr lang="es-ES"/>
          </a:p>
        </p:txBody>
      </p:sp>
    </p:spTree>
    <p:extLst>
      <p:ext uri="{BB962C8B-B14F-4D97-AF65-F5344CB8AC3E}">
        <p14:creationId xmlns:p14="http://schemas.microsoft.com/office/powerpoint/2010/main" val="5138526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At regional or global scale, fires are determined by climate variability, human activities and vegetation distribution, and in turn they feed back on vegetation distribution and structure, the carbon cycle, and climate. The role of human actions on fires is essential. The main anthropogenic drivers controlling fire activity are either direct, via ignition and suppression, or indirect, via fuel management and prevention measures (including changes in population behaviour). We argue that this increased effort in fire management may explain at least part of the observed negative fire trends. However, anthropogenic effects usually have a limited interannual variability on the scales of decades. Among the potential drivers of fires at regional scale, only climatic factors have a large interannual variability, analogous to that of fire itself (Turco et al 2012, 2014, 2016). </a:t>
            </a:r>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5"/>
          </p:nvPr>
        </p:nvSpPr>
        <p:spPr/>
        <p:txBody>
          <a:bodyPr/>
          <a:lstStyle/>
          <a:p>
            <a:fld id="{F710EC59-92A8-49D9-A266-1F666DA847F6}" type="slidenum">
              <a:rPr lang="es-ES" smtClean="0"/>
              <a:t>26</a:t>
            </a:fld>
            <a:endParaRPr lang="es-ES"/>
          </a:p>
        </p:txBody>
      </p:sp>
    </p:spTree>
    <p:extLst>
      <p:ext uri="{BB962C8B-B14F-4D97-AF65-F5344CB8AC3E}">
        <p14:creationId xmlns:p14="http://schemas.microsoft.com/office/powerpoint/2010/main" val="17672299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lang="en" dirty="0">
                <a:solidFill>
                  <a:srgbClr val="2F5597"/>
                </a:solidFill>
              </a:rPr>
              <a:t>Despite there are several sources of uncertainty, which are larger for longer time horizons, a consistent pattern emerges from the analysis of the available data, supporting the robustness of the results. </a:t>
            </a:r>
          </a:p>
          <a:p>
            <a:pPr marL="285750" indent="-285750">
              <a:buFont typeface="Arial" charset="0"/>
              <a:buChar char="•"/>
            </a:pPr>
            <a:r>
              <a:rPr lang="en" dirty="0">
                <a:solidFill>
                  <a:srgbClr val="2F5597"/>
                </a:solidFill>
              </a:rPr>
              <a:t>DISCAIMER: As a word of caution, we note that the methodology employed here has some limitations. Presumably, the complex relationships between climate, vegetation and fires hamper the applicability of fire impact models to conditions that are very different from the current ones. In the future, it is expected that a warmer and drier climate can affect wildfire activity not only by leading to more </a:t>
            </a:r>
            <a:r>
              <a:rPr lang="en" dirty="0" err="1">
                <a:solidFill>
                  <a:srgbClr val="2F5597"/>
                </a:solidFill>
              </a:rPr>
              <a:t>favourable</a:t>
            </a:r>
            <a:r>
              <a:rPr lang="en" dirty="0">
                <a:solidFill>
                  <a:srgbClr val="2F5597"/>
                </a:solidFill>
              </a:rPr>
              <a:t> conditions for burning, but also modifying the structure of the fuel (availability and continuity) to be burned. In addition, other drivers and feedbacks could become relevant. Unfortunately, to realistically simulate the complex interactions existing between climate, vegetation, humans and fire regime changes remains a challenge </a:t>
            </a:r>
          </a:p>
        </p:txBody>
      </p:sp>
      <p:sp>
        <p:nvSpPr>
          <p:cNvPr id="4" name="Segnaposto numero diapositiva 3"/>
          <p:cNvSpPr>
            <a:spLocks noGrp="1"/>
          </p:cNvSpPr>
          <p:nvPr>
            <p:ph type="sldNum" sz="quarter" idx="5"/>
          </p:nvPr>
        </p:nvSpPr>
        <p:spPr/>
        <p:txBody>
          <a:bodyPr/>
          <a:lstStyle/>
          <a:p>
            <a:fld id="{F710EC59-92A8-49D9-A266-1F666DA847F6}" type="slidenum">
              <a:rPr lang="es-ES" smtClean="0"/>
              <a:t>27</a:t>
            </a:fld>
            <a:endParaRPr lang="es-ES"/>
          </a:p>
        </p:txBody>
      </p:sp>
    </p:spTree>
    <p:extLst>
      <p:ext uri="{BB962C8B-B14F-4D97-AF65-F5344CB8AC3E}">
        <p14:creationId xmlns:p14="http://schemas.microsoft.com/office/powerpoint/2010/main" val="24886624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lang="en" dirty="0">
                <a:solidFill>
                  <a:srgbClr val="2F5597"/>
                </a:solidFill>
              </a:rPr>
              <a:t>Despite there are several sources of uncertainty, which are larger for longer time horizons, a consistent pattern emerges from the analysis of the available data, supporting the robustness of the results. </a:t>
            </a:r>
          </a:p>
          <a:p>
            <a:pPr marL="285750" indent="-285750">
              <a:buFont typeface="Arial" charset="0"/>
              <a:buChar char="•"/>
            </a:pPr>
            <a:r>
              <a:rPr lang="en" dirty="0">
                <a:solidFill>
                  <a:srgbClr val="2F5597"/>
                </a:solidFill>
              </a:rPr>
              <a:t>DISCAIMER: As a word of caution, we note that the methodology employed here has some limitations. Presumably, the complex relationships between climate, vegetation and fires hamper the applicability of fire impact models to conditions that are very different from the current ones. In the future, it is expected that a warmer and drier climate can affect wildfire activity not only by leading to more </a:t>
            </a:r>
            <a:r>
              <a:rPr lang="en" dirty="0" err="1">
                <a:solidFill>
                  <a:srgbClr val="2F5597"/>
                </a:solidFill>
              </a:rPr>
              <a:t>favourable</a:t>
            </a:r>
            <a:r>
              <a:rPr lang="en" dirty="0">
                <a:solidFill>
                  <a:srgbClr val="2F5597"/>
                </a:solidFill>
              </a:rPr>
              <a:t> conditions for burning, but also modifying the structure of the fuel (availability and continuity) to be burned. In addition, other drivers and feedbacks could become relevant. Unfortunately, to realistically simulate the complex interactions existing between climate, vegetation, humans and fire regime changes remains a challenge </a:t>
            </a:r>
          </a:p>
        </p:txBody>
      </p:sp>
      <p:sp>
        <p:nvSpPr>
          <p:cNvPr id="4" name="Segnaposto numero diapositiva 3"/>
          <p:cNvSpPr>
            <a:spLocks noGrp="1"/>
          </p:cNvSpPr>
          <p:nvPr>
            <p:ph type="sldNum" sz="quarter" idx="5"/>
          </p:nvPr>
        </p:nvSpPr>
        <p:spPr/>
        <p:txBody>
          <a:bodyPr/>
          <a:lstStyle/>
          <a:p>
            <a:fld id="{F710EC59-92A8-49D9-A266-1F666DA847F6}" type="slidenum">
              <a:rPr lang="es-ES" smtClean="0"/>
              <a:t>28</a:t>
            </a:fld>
            <a:endParaRPr lang="es-ES"/>
          </a:p>
        </p:txBody>
      </p:sp>
    </p:spTree>
    <p:extLst>
      <p:ext uri="{BB962C8B-B14F-4D97-AF65-F5344CB8AC3E}">
        <p14:creationId xmlns:p14="http://schemas.microsoft.com/office/powerpoint/2010/main" val="5178924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F710EC59-92A8-49D9-A266-1F666DA847F6}" type="slidenum">
              <a:rPr lang="es-ES" smtClean="0"/>
              <a:t>29</a:t>
            </a:fld>
            <a:endParaRPr lang="es-ES"/>
          </a:p>
        </p:txBody>
      </p:sp>
    </p:spTree>
    <p:extLst>
      <p:ext uri="{BB962C8B-B14F-4D97-AF65-F5344CB8AC3E}">
        <p14:creationId xmlns:p14="http://schemas.microsoft.com/office/powerpoint/2010/main" val="11845224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5538" name="Marcador de nota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it-IT">
              <a:latin typeface="Calibri" charset="0"/>
            </a:endParaRPr>
          </a:p>
        </p:txBody>
      </p:sp>
      <p:sp>
        <p:nvSpPr>
          <p:cNvPr id="65539" name="Marcador de número de diapositiva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9DADD55-44AF-C341-BDFA-B3F76AECE9B0}" type="slidenum">
              <a:rPr lang="es-ES" sz="1200">
                <a:latin typeface="Calibri" charset="0"/>
                <a:cs typeface="Arial" charset="0"/>
              </a:rPr>
              <a:pPr eaLnBrk="1" hangingPunct="1"/>
              <a:t>30</a:t>
            </a:fld>
            <a:endParaRPr lang="es-ES" sz="1200">
              <a:latin typeface="Calibri" charset="0"/>
              <a:cs typeface="Arial" charset="0"/>
            </a:endParaRPr>
          </a:p>
        </p:txBody>
      </p:sp>
    </p:spTree>
    <p:extLst>
      <p:ext uri="{BB962C8B-B14F-4D97-AF65-F5344CB8AC3E}">
        <p14:creationId xmlns:p14="http://schemas.microsoft.com/office/powerpoint/2010/main" val="2197294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At regional or global scale, fires are determined by climate variability, human activities and vegetation distribution, and in turn they feed back on vegetation distribution and structure, the carbon cycle, and climate. The role of human actions on fires is essential. The main anthropogenic drivers controlling fire activity are either direct, via ignition and suppression, or indirect, via fuel management and prevention measures (including changes in population behaviour). We argue that this increased effort in fire management may explain at least part of the observed negative fire trends. However, anthropogenic effects usually have a limited interannual variability on the scales of decades. Among the potential drivers of fires at regional scale, only climatic factors have a large interannual variability, analogous to that of fire itself (Turco et al 2012, 2014, 2016). </a:t>
            </a:r>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5"/>
          </p:nvPr>
        </p:nvSpPr>
        <p:spPr/>
        <p:txBody>
          <a:bodyPr/>
          <a:lstStyle/>
          <a:p>
            <a:fld id="{F710EC59-92A8-49D9-A266-1F666DA847F6}" type="slidenum">
              <a:rPr lang="es-ES" smtClean="0"/>
              <a:t>31</a:t>
            </a:fld>
            <a:endParaRPr lang="es-ES"/>
          </a:p>
        </p:txBody>
      </p:sp>
    </p:spTree>
    <p:extLst>
      <p:ext uri="{BB962C8B-B14F-4D97-AF65-F5344CB8AC3E}">
        <p14:creationId xmlns:p14="http://schemas.microsoft.com/office/powerpoint/2010/main" val="4075401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At regional or global scale, fires are determined by climate variability, human activities and vegetation distribution, and in turn they feed back on vegetation distribution and structure, the carbon cycle, and climate. The role of human actions on fires is essential. The main anthropogenic drivers controlling fire activity are either direct, via ignition and suppression, or indirect, via fuel management and prevention measures (including changes in population behaviour). We argue that this increased effort in fire management may explain at least part of the observed negative fire trends. However, anthropogenic effects usually have a limited interannual variability on the scales of decades. Among the potential drivers of fires at regional scale, only climatic factors have a large interannual variability, analogous to that of fire itself (Turco et al 2012, 2014, 2016). </a:t>
            </a:r>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5"/>
          </p:nvPr>
        </p:nvSpPr>
        <p:spPr/>
        <p:txBody>
          <a:bodyPr/>
          <a:lstStyle/>
          <a:p>
            <a:fld id="{F710EC59-92A8-49D9-A266-1F666DA847F6}" type="slidenum">
              <a:rPr lang="es-ES" smtClean="0"/>
              <a:t>5</a:t>
            </a:fld>
            <a:endParaRPr lang="es-ES"/>
          </a:p>
        </p:txBody>
      </p:sp>
    </p:spTree>
    <p:extLst>
      <p:ext uri="{BB962C8B-B14F-4D97-AF65-F5344CB8AC3E}">
        <p14:creationId xmlns:p14="http://schemas.microsoft.com/office/powerpoint/2010/main" val="39573809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 sz="1200" kern="1200" dirty="0">
                <a:solidFill>
                  <a:schemeClr val="tx1"/>
                </a:solidFill>
                <a:effectLst/>
                <a:latin typeface="+mn-lt"/>
                <a:ea typeface="+mn-ea"/>
                <a:cs typeface="+mn-cs"/>
              </a:rPr>
              <a:t>if eco-regions with temperature projections exceed the range of historical values used for fitting the relationship of Eq. 2 are excluded (i.e., without extrapolation) and if predictors are constrained to historical extremes </a:t>
            </a:r>
            <a:endParaRPr lang="en" dirty="0"/>
          </a:p>
        </p:txBody>
      </p:sp>
      <p:sp>
        <p:nvSpPr>
          <p:cNvPr id="4" name="Segnaposto numero diapositiva 3"/>
          <p:cNvSpPr>
            <a:spLocks noGrp="1"/>
          </p:cNvSpPr>
          <p:nvPr>
            <p:ph type="sldNum" sz="quarter" idx="5"/>
          </p:nvPr>
        </p:nvSpPr>
        <p:spPr/>
        <p:txBody>
          <a:bodyPr/>
          <a:lstStyle/>
          <a:p>
            <a:fld id="{F710EC59-92A8-49D9-A266-1F666DA847F6}" type="slidenum">
              <a:rPr lang="es-ES" smtClean="0"/>
              <a:t>32</a:t>
            </a:fld>
            <a:endParaRPr lang="es-ES"/>
          </a:p>
        </p:txBody>
      </p:sp>
    </p:spTree>
    <p:extLst>
      <p:ext uri="{BB962C8B-B14F-4D97-AF65-F5344CB8AC3E}">
        <p14:creationId xmlns:p14="http://schemas.microsoft.com/office/powerpoint/2010/main" val="30099569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5"/>
          </p:nvPr>
        </p:nvSpPr>
        <p:spPr/>
        <p:txBody>
          <a:bodyPr/>
          <a:lstStyle/>
          <a:p>
            <a:fld id="{F710EC59-92A8-49D9-A266-1F666DA847F6}" type="slidenum">
              <a:rPr lang="es-ES" smtClean="0"/>
              <a:t>33</a:t>
            </a:fld>
            <a:endParaRPr lang="es-ES"/>
          </a:p>
        </p:txBody>
      </p:sp>
    </p:spTree>
    <p:extLst>
      <p:ext uri="{BB962C8B-B14F-4D97-AF65-F5344CB8AC3E}">
        <p14:creationId xmlns:p14="http://schemas.microsoft.com/office/powerpoint/2010/main" val="20460085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At regional or global scale, fires are determined by climate variability, human activities and vegetation distribution, and in turn they feed back on vegetation distribution and structure, the carbon cycle, and climate. The role of human actions on fires is essential. The main anthropogenic drivers controlling fire activity are either direct, via ignition and suppression, or indirect, via fuel management and prevention measures (including changes in population behaviour). We argue that this increased effort in fire management may explain at least part of the observed negative fire trends. However, anthropogenic effects usually have a limited interannual variability on the scales of decades. Among the potential drivers of fires at regional scale, only climatic factors have a large interannual variability, analogous to that of fire itself (Turco et al 2012, 2014, 2016). </a:t>
            </a:r>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5"/>
          </p:nvPr>
        </p:nvSpPr>
        <p:spPr/>
        <p:txBody>
          <a:bodyPr/>
          <a:lstStyle/>
          <a:p>
            <a:fld id="{F710EC59-92A8-49D9-A266-1F666DA847F6}" type="slidenum">
              <a:rPr lang="es-ES" smtClean="0"/>
              <a:t>34</a:t>
            </a:fld>
            <a:endParaRPr lang="es-ES"/>
          </a:p>
        </p:txBody>
      </p:sp>
    </p:spTree>
    <p:extLst>
      <p:ext uri="{BB962C8B-B14F-4D97-AF65-F5344CB8AC3E}">
        <p14:creationId xmlns:p14="http://schemas.microsoft.com/office/powerpoint/2010/main" val="30375475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At regional or global scale, fires are determined by climate variability, human activities and vegetation distribution, and in turn they feed back on vegetation distribution and structure, the carbon cycle, and climate. The role of human actions on fires is essential. The main anthropogenic drivers controlling fire activity are either direct, via ignition and suppression, or indirect, via fuel management and prevention measures (including changes in population behaviour). We argue that this increased effort in fire management may explain at least part of the observed negative fire trends. However, anthropogenic effects usually have a limited interannual variability on the scales of decades. Among the potential drivers of fires at regional scale, only climatic factors have a large interannual variability, analogous to that of fire itself (Turco et al 2012, 2014, 2016). </a:t>
            </a:r>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5"/>
          </p:nvPr>
        </p:nvSpPr>
        <p:spPr/>
        <p:txBody>
          <a:bodyPr/>
          <a:lstStyle/>
          <a:p>
            <a:fld id="{F710EC59-92A8-49D9-A266-1F666DA847F6}" type="slidenum">
              <a:rPr lang="es-ES" smtClean="0"/>
              <a:t>35</a:t>
            </a:fld>
            <a:endParaRPr lang="es-ES"/>
          </a:p>
        </p:txBody>
      </p:sp>
    </p:spTree>
    <p:extLst>
      <p:ext uri="{BB962C8B-B14F-4D97-AF65-F5344CB8AC3E}">
        <p14:creationId xmlns:p14="http://schemas.microsoft.com/office/powerpoint/2010/main" val="31068356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At regional or global scale, fires are determined by climate variability, human activities and vegetation distribution, and in turn they feed back on vegetation distribution and structure, the carbon cycle, and climate. The role of human actions on fires is essential. The main anthropogenic drivers controlling fire activity are either direct, via ignition and suppression, or indirect, via fuel management and prevention measures (including changes in population behaviour). We argue that this increased effort in fire management may explain at least part of the observed negative fire trends. However, anthropogenic effects usually have a limited interannual variability on the scales of decades. Among the potential drivers of fires at regional scale, only climatic factors have a large interannual variability, analogous to that of fire itself (Turco et al 2012, 2014, 2016). </a:t>
            </a:r>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5"/>
          </p:nvPr>
        </p:nvSpPr>
        <p:spPr/>
        <p:txBody>
          <a:bodyPr/>
          <a:lstStyle/>
          <a:p>
            <a:fld id="{F710EC59-92A8-49D9-A266-1F666DA847F6}" type="slidenum">
              <a:rPr lang="es-ES" smtClean="0"/>
              <a:t>36</a:t>
            </a:fld>
            <a:endParaRPr lang="es-ES"/>
          </a:p>
        </p:txBody>
      </p:sp>
    </p:spTree>
    <p:extLst>
      <p:ext uri="{BB962C8B-B14F-4D97-AF65-F5344CB8AC3E}">
        <p14:creationId xmlns:p14="http://schemas.microsoft.com/office/powerpoint/2010/main" val="127787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3010" name="2 Marcador de notas"/>
          <p:cNvSpPr>
            <a:spLocks noGrp="1"/>
          </p:cNvSpPr>
          <p:nvPr>
            <p:ph type="body" idx="1"/>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defRPr/>
            </a:pPr>
            <a:r>
              <a:rPr lang="en-US" dirty="0">
                <a:latin typeface="Arial"/>
                <a:cs typeface="Arial"/>
              </a:rPr>
              <a:t>We focus on the regional year-to-year variability of climate and fire. </a:t>
            </a:r>
          </a:p>
          <a:p>
            <a:pPr>
              <a:defRPr/>
            </a:pPr>
            <a:r>
              <a:rPr lang="en-US" dirty="0">
                <a:latin typeface="Arial"/>
                <a:cs typeface="Arial"/>
              </a:rPr>
              <a:t>That is,</a:t>
            </a:r>
          </a:p>
          <a:p>
            <a:pPr>
              <a:defRPr/>
            </a:pPr>
            <a:r>
              <a:rPr lang="en-US" dirty="0">
                <a:latin typeface="Arial"/>
                <a:cs typeface="Arial"/>
              </a:rPr>
              <a:t>our question is:</a:t>
            </a:r>
          </a:p>
          <a:p>
            <a:pPr>
              <a:defRPr/>
            </a:pPr>
            <a:r>
              <a:rPr lang="es-ES" dirty="0">
                <a:latin typeface="Arial"/>
                <a:cs typeface="Arial"/>
              </a:rPr>
              <a:t>Can </a:t>
            </a:r>
            <a:r>
              <a:rPr lang="es-ES" dirty="0" err="1">
                <a:latin typeface="Arial"/>
                <a:cs typeface="Arial"/>
              </a:rPr>
              <a:t>we</a:t>
            </a:r>
            <a:r>
              <a:rPr lang="es-ES" dirty="0">
                <a:latin typeface="Arial"/>
                <a:cs typeface="Arial"/>
              </a:rPr>
              <a:t> </a:t>
            </a:r>
            <a:r>
              <a:rPr lang="es-ES" dirty="0" err="1">
                <a:latin typeface="Arial"/>
                <a:cs typeface="Arial"/>
              </a:rPr>
              <a:t>model</a:t>
            </a:r>
            <a:r>
              <a:rPr lang="es-ES" dirty="0">
                <a:latin typeface="Arial"/>
                <a:cs typeface="Arial"/>
              </a:rPr>
              <a:t> </a:t>
            </a:r>
            <a:r>
              <a:rPr lang="es-ES" dirty="0" err="1">
                <a:latin typeface="Arial"/>
                <a:cs typeface="Arial"/>
              </a:rPr>
              <a:t>the</a:t>
            </a:r>
            <a:r>
              <a:rPr lang="es-ES" dirty="0">
                <a:latin typeface="Arial"/>
                <a:cs typeface="Arial"/>
              </a:rPr>
              <a:t> </a:t>
            </a:r>
            <a:r>
              <a:rPr lang="es-ES" dirty="0" err="1">
                <a:latin typeface="Arial"/>
                <a:cs typeface="Arial"/>
              </a:rPr>
              <a:t>year-to-year</a:t>
            </a:r>
            <a:r>
              <a:rPr lang="es-ES" dirty="0">
                <a:latin typeface="Arial"/>
                <a:cs typeface="Arial"/>
              </a:rPr>
              <a:t> </a:t>
            </a:r>
            <a:r>
              <a:rPr lang="es-ES" dirty="0" err="1">
                <a:latin typeface="Arial"/>
                <a:cs typeface="Arial"/>
              </a:rPr>
              <a:t>changes</a:t>
            </a:r>
            <a:r>
              <a:rPr lang="es-ES" dirty="0">
                <a:latin typeface="Arial"/>
                <a:cs typeface="Arial"/>
              </a:rPr>
              <a:t> in </a:t>
            </a:r>
            <a:r>
              <a:rPr lang="es-ES" dirty="0" err="1">
                <a:latin typeface="Arial"/>
                <a:cs typeface="Arial"/>
              </a:rPr>
              <a:t>fires</a:t>
            </a:r>
            <a:r>
              <a:rPr lang="es-ES" dirty="0">
                <a:latin typeface="Arial"/>
                <a:cs typeface="Arial"/>
              </a:rPr>
              <a:t> </a:t>
            </a:r>
          </a:p>
          <a:p>
            <a:pPr>
              <a:defRPr/>
            </a:pPr>
            <a:r>
              <a:rPr lang="es-ES" dirty="0" err="1">
                <a:latin typeface="Arial"/>
                <a:cs typeface="Arial"/>
              </a:rPr>
              <a:t>with</a:t>
            </a:r>
            <a:r>
              <a:rPr lang="es-ES" dirty="0">
                <a:latin typeface="Arial"/>
                <a:cs typeface="Arial"/>
              </a:rPr>
              <a:t> </a:t>
            </a:r>
            <a:r>
              <a:rPr lang="es-ES" dirty="0" err="1">
                <a:latin typeface="Arial"/>
                <a:cs typeface="Arial"/>
              </a:rPr>
              <a:t>temperature</a:t>
            </a:r>
            <a:r>
              <a:rPr lang="es-ES" dirty="0">
                <a:latin typeface="Arial"/>
                <a:cs typeface="Arial"/>
              </a:rPr>
              <a:t> and </a:t>
            </a:r>
            <a:r>
              <a:rPr lang="es-ES" dirty="0" err="1">
                <a:latin typeface="Arial"/>
                <a:cs typeface="Arial"/>
              </a:rPr>
              <a:t>precipitation</a:t>
            </a:r>
            <a:r>
              <a:rPr lang="es-ES" dirty="0">
                <a:latin typeface="Arial"/>
                <a:cs typeface="Arial"/>
              </a:rPr>
              <a:t> data?</a:t>
            </a:r>
            <a:endParaRPr lang="en-US" dirty="0">
              <a:latin typeface="Arial"/>
              <a:cs typeface="Arial"/>
            </a:endParaRPr>
          </a:p>
          <a:p>
            <a:pPr>
              <a:defRPr/>
            </a:pPr>
            <a:endParaRPr lang="en-US" dirty="0">
              <a:latin typeface="Arial"/>
              <a:cs typeface="Arial"/>
            </a:endParaRPr>
          </a:p>
          <a:p>
            <a:pPr>
              <a:defRPr/>
            </a:pPr>
            <a:r>
              <a:rPr lang="en-US" dirty="0">
                <a:latin typeface="Arial"/>
                <a:cs typeface="Arial"/>
              </a:rPr>
              <a:t>Our procedure to develop the statistical model is based</a:t>
            </a:r>
          </a:p>
          <a:p>
            <a:pPr>
              <a:defRPr/>
            </a:pPr>
            <a:r>
              <a:rPr lang="en-US" dirty="0">
                <a:latin typeface="Arial"/>
                <a:cs typeface="Arial"/>
              </a:rPr>
              <a:t>on the following </a:t>
            </a:r>
            <a:r>
              <a:rPr lang="es-ES" dirty="0" err="1">
                <a:latin typeface="Arial"/>
                <a:cs typeface="Arial"/>
              </a:rPr>
              <a:t>steps</a:t>
            </a:r>
            <a:r>
              <a:rPr lang="es-ES" dirty="0">
                <a:latin typeface="Arial"/>
                <a:cs typeface="Arial"/>
              </a:rPr>
              <a:t>:</a:t>
            </a:r>
          </a:p>
          <a:p>
            <a:pPr>
              <a:defRPr/>
            </a:pPr>
            <a:endParaRPr lang="es-ES" dirty="0">
              <a:latin typeface="Arial"/>
              <a:cs typeface="Arial"/>
            </a:endParaRPr>
          </a:p>
          <a:p>
            <a:pPr marL="228600" indent="-228600">
              <a:buFontTx/>
              <a:buAutoNum type="arabicPeriod"/>
              <a:defRPr/>
            </a:pPr>
            <a:r>
              <a:rPr lang="es-ES" dirty="0" err="1">
                <a:latin typeface="Arial"/>
                <a:cs typeface="Arial"/>
              </a:rPr>
              <a:t>We</a:t>
            </a:r>
            <a:r>
              <a:rPr lang="es-ES" dirty="0">
                <a:latin typeface="Arial"/>
                <a:cs typeface="Arial"/>
              </a:rPr>
              <a:t> </a:t>
            </a:r>
            <a:r>
              <a:rPr lang="es-ES" dirty="0" err="1">
                <a:latin typeface="Arial"/>
                <a:cs typeface="Arial"/>
              </a:rPr>
              <a:t>detrend</a:t>
            </a:r>
            <a:r>
              <a:rPr lang="es-ES" dirty="0">
                <a:latin typeface="Arial"/>
                <a:cs typeface="Arial"/>
              </a:rPr>
              <a:t> </a:t>
            </a:r>
            <a:r>
              <a:rPr lang="es-ES" dirty="0" err="1">
                <a:latin typeface="Arial"/>
                <a:cs typeface="Arial"/>
              </a:rPr>
              <a:t>the</a:t>
            </a:r>
            <a:r>
              <a:rPr lang="es-ES" dirty="0">
                <a:latin typeface="Arial"/>
                <a:cs typeface="Arial"/>
              </a:rPr>
              <a:t> data</a:t>
            </a:r>
          </a:p>
          <a:p>
            <a:pPr marL="228600" indent="-228600">
              <a:buFontTx/>
              <a:buAutoNum type="arabicPeriod"/>
              <a:defRPr/>
            </a:pPr>
            <a:r>
              <a:rPr lang="es-ES" dirty="0" err="1">
                <a:latin typeface="Arial"/>
                <a:cs typeface="Arial"/>
              </a:rPr>
              <a:t>We</a:t>
            </a:r>
            <a:r>
              <a:rPr lang="es-ES" dirty="0">
                <a:latin typeface="Arial"/>
                <a:cs typeface="Arial"/>
              </a:rPr>
              <a:t> </a:t>
            </a:r>
            <a:r>
              <a:rPr lang="es-ES" dirty="0" err="1">
                <a:latin typeface="Arial"/>
                <a:cs typeface="Arial"/>
              </a:rPr>
              <a:t>select</a:t>
            </a:r>
            <a:r>
              <a:rPr lang="es-ES" dirty="0">
                <a:latin typeface="Arial"/>
                <a:cs typeface="Arial"/>
              </a:rPr>
              <a:t> </a:t>
            </a:r>
            <a:r>
              <a:rPr lang="es-ES" dirty="0" err="1">
                <a:latin typeface="Arial"/>
                <a:cs typeface="Arial"/>
              </a:rPr>
              <a:t>the</a:t>
            </a:r>
            <a:r>
              <a:rPr lang="es-ES" dirty="0">
                <a:latin typeface="Arial"/>
                <a:cs typeface="Arial"/>
              </a:rPr>
              <a:t> </a:t>
            </a:r>
            <a:r>
              <a:rPr lang="es-ES" dirty="0" err="1">
                <a:latin typeface="Arial"/>
                <a:cs typeface="Arial"/>
              </a:rPr>
              <a:t>key</a:t>
            </a:r>
            <a:r>
              <a:rPr lang="es-ES" dirty="0">
                <a:latin typeface="Arial"/>
                <a:cs typeface="Arial"/>
              </a:rPr>
              <a:t> </a:t>
            </a:r>
            <a:r>
              <a:rPr lang="es-ES" dirty="0" err="1">
                <a:latin typeface="Arial"/>
                <a:cs typeface="Arial"/>
              </a:rPr>
              <a:t>climate</a:t>
            </a:r>
            <a:r>
              <a:rPr lang="es-ES" dirty="0">
                <a:latin typeface="Arial"/>
                <a:cs typeface="Arial"/>
              </a:rPr>
              <a:t> variables </a:t>
            </a:r>
            <a:r>
              <a:rPr lang="es-ES" dirty="0" err="1">
                <a:latin typeface="Arial"/>
                <a:cs typeface="Arial"/>
              </a:rPr>
              <a:t>through</a:t>
            </a:r>
            <a:r>
              <a:rPr lang="es-ES" dirty="0">
                <a:latin typeface="Arial"/>
                <a:cs typeface="Arial"/>
              </a:rPr>
              <a:t> </a:t>
            </a:r>
            <a:r>
              <a:rPr lang="es-ES" dirty="0" err="1">
                <a:latin typeface="Arial"/>
                <a:cs typeface="Arial"/>
              </a:rPr>
              <a:t>cross-correlation</a:t>
            </a:r>
            <a:r>
              <a:rPr lang="es-ES" dirty="0">
                <a:latin typeface="Arial"/>
                <a:cs typeface="Arial"/>
              </a:rPr>
              <a:t> </a:t>
            </a:r>
            <a:r>
              <a:rPr lang="es-ES" dirty="0" err="1">
                <a:latin typeface="Arial"/>
                <a:cs typeface="Arial"/>
              </a:rPr>
              <a:t>analysis</a:t>
            </a:r>
            <a:endParaRPr lang="es-ES" dirty="0">
              <a:latin typeface="Arial"/>
              <a:cs typeface="Arial"/>
            </a:endParaRPr>
          </a:p>
          <a:p>
            <a:pPr>
              <a:defRPr/>
            </a:pPr>
            <a:r>
              <a:rPr lang="es-ES" dirty="0">
                <a:latin typeface="Arial"/>
                <a:cs typeface="Arial"/>
              </a:rPr>
              <a:t>3.  </a:t>
            </a:r>
            <a:r>
              <a:rPr lang="es-ES" dirty="0" err="1">
                <a:latin typeface="Arial"/>
                <a:cs typeface="Arial"/>
              </a:rPr>
              <a:t>We</a:t>
            </a:r>
            <a:r>
              <a:rPr lang="es-ES" dirty="0">
                <a:latin typeface="Arial"/>
                <a:cs typeface="Arial"/>
              </a:rPr>
              <a:t> </a:t>
            </a:r>
            <a:r>
              <a:rPr lang="es-ES" dirty="0" err="1">
                <a:latin typeface="Arial"/>
                <a:cs typeface="Arial"/>
              </a:rPr>
              <a:t>develop</a:t>
            </a:r>
            <a:r>
              <a:rPr lang="es-ES" dirty="0">
                <a:latin typeface="Arial"/>
                <a:cs typeface="Arial"/>
              </a:rPr>
              <a:t> a </a:t>
            </a:r>
            <a:r>
              <a:rPr lang="es-ES" dirty="0" err="1">
                <a:latin typeface="Arial"/>
                <a:cs typeface="Arial"/>
              </a:rPr>
              <a:t>multiple</a:t>
            </a:r>
            <a:r>
              <a:rPr lang="es-ES" dirty="0">
                <a:latin typeface="Arial"/>
                <a:cs typeface="Arial"/>
              </a:rPr>
              <a:t> linear </a:t>
            </a:r>
            <a:r>
              <a:rPr lang="es-ES" dirty="0" err="1">
                <a:latin typeface="Arial"/>
                <a:cs typeface="Arial"/>
              </a:rPr>
              <a:t>regression</a:t>
            </a:r>
            <a:r>
              <a:rPr lang="es-ES" dirty="0">
                <a:latin typeface="Arial"/>
                <a:cs typeface="Arial"/>
              </a:rPr>
              <a:t> </a:t>
            </a:r>
            <a:r>
              <a:rPr lang="es-ES" dirty="0" err="1">
                <a:latin typeface="Arial"/>
                <a:cs typeface="Arial"/>
              </a:rPr>
              <a:t>model</a:t>
            </a:r>
            <a:r>
              <a:rPr lang="es-ES" dirty="0">
                <a:latin typeface="Arial"/>
                <a:cs typeface="Arial"/>
              </a:rPr>
              <a:t> </a:t>
            </a:r>
            <a:r>
              <a:rPr lang="es-ES" dirty="0" err="1">
                <a:latin typeface="Arial"/>
                <a:cs typeface="Arial"/>
              </a:rPr>
              <a:t>through</a:t>
            </a:r>
            <a:r>
              <a:rPr lang="es-ES" dirty="0">
                <a:latin typeface="Arial"/>
                <a:cs typeface="Arial"/>
              </a:rPr>
              <a:t> a </a:t>
            </a:r>
            <a:r>
              <a:rPr lang="es-ES" dirty="0" err="1">
                <a:latin typeface="Arial"/>
                <a:cs typeface="Arial"/>
              </a:rPr>
              <a:t>stepwise</a:t>
            </a:r>
            <a:r>
              <a:rPr lang="es-ES" dirty="0">
                <a:latin typeface="Arial"/>
                <a:cs typeface="Arial"/>
              </a:rPr>
              <a:t> </a:t>
            </a:r>
            <a:r>
              <a:rPr lang="es-ES" dirty="0" err="1">
                <a:latin typeface="Arial"/>
                <a:cs typeface="Arial"/>
              </a:rPr>
              <a:t>regression</a:t>
            </a:r>
            <a:r>
              <a:rPr lang="es-ES" dirty="0">
                <a:latin typeface="Arial"/>
                <a:cs typeface="Arial"/>
              </a:rPr>
              <a:t> </a:t>
            </a:r>
            <a:r>
              <a:rPr lang="es-ES" dirty="0" err="1">
                <a:latin typeface="Arial"/>
                <a:cs typeface="Arial"/>
              </a:rPr>
              <a:t>process</a:t>
            </a:r>
            <a:r>
              <a:rPr lang="es-ES" dirty="0">
                <a:latin typeface="Arial"/>
                <a:cs typeface="Arial"/>
              </a:rPr>
              <a:t>.</a:t>
            </a:r>
          </a:p>
          <a:p>
            <a:pPr>
              <a:defRPr/>
            </a:pPr>
            <a:endParaRPr lang="es-ES" dirty="0">
              <a:latin typeface="Arial"/>
              <a:cs typeface="Arial"/>
            </a:endParaRPr>
          </a:p>
        </p:txBody>
      </p:sp>
      <p:sp>
        <p:nvSpPr>
          <p:cNvPr id="61443" name="3 Marcador de número de diapositiva"/>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FFD6C4-C9F0-E647-ABD5-FF3B8CBF6840}" type="slidenum">
              <a:rPr lang="es-ES" sz="1200">
                <a:latin typeface="Calibri" charset="0"/>
                <a:cs typeface="Arial" charset="0"/>
              </a:rPr>
              <a:pPr eaLnBrk="1" hangingPunct="1"/>
              <a:t>37</a:t>
            </a:fld>
            <a:endParaRPr lang="es-ES" sz="1200">
              <a:latin typeface="Calibri" charset="0"/>
              <a:cs typeface="Arial" charset="0"/>
            </a:endParaRPr>
          </a:p>
        </p:txBody>
      </p:sp>
    </p:spTree>
    <p:extLst>
      <p:ext uri="{BB962C8B-B14F-4D97-AF65-F5344CB8AC3E}">
        <p14:creationId xmlns:p14="http://schemas.microsoft.com/office/powerpoint/2010/main" val="20508037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Marcador de imagen d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9458" name="Marcador de nota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s-ES">
              <a:latin typeface="Calibri" charset="0"/>
            </a:endParaRPr>
          </a:p>
        </p:txBody>
      </p:sp>
      <p:sp>
        <p:nvSpPr>
          <p:cNvPr id="19459" name="Marcador de número de diapositiva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CC6F00B-2E7D-0C4B-8136-4119CEA293E9}" type="slidenum">
              <a:rPr lang="en-US" sz="1200">
                <a:cs typeface="DejaVu Sans" charset="0"/>
              </a:rPr>
              <a:pPr eaLnBrk="1" hangingPunct="1"/>
              <a:t>38</a:t>
            </a:fld>
            <a:endParaRPr lang="en-US" sz="1200">
              <a:cs typeface="DejaVu Sans" charset="0"/>
            </a:endParaRPr>
          </a:p>
        </p:txBody>
      </p:sp>
    </p:spTree>
    <p:extLst>
      <p:ext uri="{BB962C8B-B14F-4D97-AF65-F5344CB8AC3E}">
        <p14:creationId xmlns:p14="http://schemas.microsoft.com/office/powerpoint/2010/main" val="35623030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5"/>
          </p:nvPr>
        </p:nvSpPr>
        <p:spPr/>
        <p:txBody>
          <a:bodyPr/>
          <a:lstStyle/>
          <a:p>
            <a:fld id="{F710EC59-92A8-49D9-A266-1F666DA847F6}" type="slidenum">
              <a:rPr lang="es-ES" smtClean="0"/>
              <a:t>39</a:t>
            </a:fld>
            <a:endParaRPr lang="es-ES"/>
          </a:p>
        </p:txBody>
      </p:sp>
    </p:spTree>
    <p:extLst>
      <p:ext uri="{BB962C8B-B14F-4D97-AF65-F5344CB8AC3E}">
        <p14:creationId xmlns:p14="http://schemas.microsoft.com/office/powerpoint/2010/main" val="38932633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Marcador de imagen d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9458" name="Marcador de nota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s-ES">
              <a:latin typeface="Calibri" charset="0"/>
            </a:endParaRPr>
          </a:p>
        </p:txBody>
      </p:sp>
      <p:sp>
        <p:nvSpPr>
          <p:cNvPr id="19459" name="Marcador de número de diapositiva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CC6F00B-2E7D-0C4B-8136-4119CEA293E9}" type="slidenum">
              <a:rPr lang="en-US" sz="1200">
                <a:cs typeface="DejaVu Sans" charset="0"/>
              </a:rPr>
              <a:pPr eaLnBrk="1" hangingPunct="1"/>
              <a:t>40</a:t>
            </a:fld>
            <a:endParaRPr lang="en-US" sz="1200">
              <a:cs typeface="DejaVu Sans" charset="0"/>
            </a:endParaRPr>
          </a:p>
        </p:txBody>
      </p:sp>
    </p:spTree>
    <p:extLst>
      <p:ext uri="{BB962C8B-B14F-4D97-AF65-F5344CB8AC3E}">
        <p14:creationId xmlns:p14="http://schemas.microsoft.com/office/powerpoint/2010/main" val="11512633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Marcador de imagen d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9458" name="Marcador de nota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s-ES">
              <a:latin typeface="Calibri" charset="0"/>
            </a:endParaRPr>
          </a:p>
        </p:txBody>
      </p:sp>
      <p:sp>
        <p:nvSpPr>
          <p:cNvPr id="19459" name="Marcador de número de diapositiva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CC6F00B-2E7D-0C4B-8136-4119CEA293E9}" type="slidenum">
              <a:rPr lang="en-US" sz="1200">
                <a:cs typeface="DejaVu Sans" charset="0"/>
              </a:rPr>
              <a:pPr eaLnBrk="1" hangingPunct="1"/>
              <a:t>41</a:t>
            </a:fld>
            <a:endParaRPr lang="en-US" sz="1200">
              <a:cs typeface="DejaVu Sans" charset="0"/>
            </a:endParaRPr>
          </a:p>
        </p:txBody>
      </p:sp>
    </p:spTree>
    <p:extLst>
      <p:ext uri="{BB962C8B-B14F-4D97-AF65-F5344CB8AC3E}">
        <p14:creationId xmlns:p14="http://schemas.microsoft.com/office/powerpoint/2010/main" val="1503987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At regional or global scale, fires are determined by climate variability, human activities and vegetation distribution, and in turn they feed back on vegetation distribution and structure, the carbon cycle, and climate. The role of human actions on fires is essential. The main anthropogenic drivers controlling fire activity are either direct, via ignition and suppression, or indirect, via fuel management and prevention measures (including changes in population behaviour). We argue that this increased effort in fire management may explain at least part of the observed negative fire trends. However, anthropogenic effects usually have a limited interannual variability on the scales of decades. Among the potential drivers of fires at regional scale, only climatic factors have a large interannual variability, analogous to that of fire itself (Turco et al 2012, 2014, 2016). </a:t>
            </a:r>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5"/>
          </p:nvPr>
        </p:nvSpPr>
        <p:spPr/>
        <p:txBody>
          <a:bodyPr/>
          <a:lstStyle/>
          <a:p>
            <a:fld id="{F710EC59-92A8-49D9-A266-1F666DA847F6}" type="slidenum">
              <a:rPr lang="es-ES" smtClean="0"/>
              <a:t>6</a:t>
            </a:fld>
            <a:endParaRPr lang="es-ES"/>
          </a:p>
        </p:txBody>
      </p:sp>
    </p:spTree>
    <p:extLst>
      <p:ext uri="{BB962C8B-B14F-4D97-AF65-F5344CB8AC3E}">
        <p14:creationId xmlns:p14="http://schemas.microsoft.com/office/powerpoint/2010/main" val="17764002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3010" name="2 Marcador de notas"/>
          <p:cNvSpPr>
            <a:spLocks noGrp="1"/>
          </p:cNvSpPr>
          <p:nvPr>
            <p:ph type="body" idx="1"/>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defRPr/>
            </a:pPr>
            <a:endParaRPr lang="es-ES" dirty="0">
              <a:latin typeface="Arial"/>
              <a:cs typeface="Arial"/>
            </a:endParaRPr>
          </a:p>
        </p:txBody>
      </p:sp>
      <p:sp>
        <p:nvSpPr>
          <p:cNvPr id="45059" name="3 Marcador de número de diapositiva"/>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66A4A7D-F224-3D40-AE2D-69F5FD2912F4}" type="slidenum">
              <a:rPr lang="es-ES" sz="1200">
                <a:latin typeface="Calibri" charset="0"/>
                <a:cs typeface="Arial" charset="0"/>
              </a:rPr>
              <a:pPr eaLnBrk="1" hangingPunct="1"/>
              <a:t>42</a:t>
            </a:fld>
            <a:endParaRPr lang="es-ES" sz="1200">
              <a:latin typeface="Calibri" charset="0"/>
              <a:cs typeface="Arial" charset="0"/>
            </a:endParaRPr>
          </a:p>
        </p:txBody>
      </p:sp>
    </p:spTree>
    <p:extLst>
      <p:ext uri="{BB962C8B-B14F-4D97-AF65-F5344CB8AC3E}">
        <p14:creationId xmlns:p14="http://schemas.microsoft.com/office/powerpoint/2010/main" val="31375186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3490" name="Marcador de nota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it-IT">
              <a:latin typeface="Calibri" charset="0"/>
            </a:endParaRPr>
          </a:p>
        </p:txBody>
      </p:sp>
      <p:sp>
        <p:nvSpPr>
          <p:cNvPr id="63491" name="Marcador de número de diapositiva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C75A2BB-9843-A648-AA24-5AE160EFDE8A}" type="slidenum">
              <a:rPr lang="es-ES" sz="1200">
                <a:latin typeface="Calibri" charset="0"/>
                <a:cs typeface="Arial" charset="0"/>
              </a:rPr>
              <a:pPr eaLnBrk="1" hangingPunct="1"/>
              <a:t>43</a:t>
            </a:fld>
            <a:endParaRPr lang="es-ES" sz="1200">
              <a:latin typeface="Calibri" charset="0"/>
              <a:cs typeface="Arial" charset="0"/>
            </a:endParaRPr>
          </a:p>
        </p:txBody>
      </p:sp>
    </p:spTree>
    <p:extLst>
      <p:ext uri="{BB962C8B-B14F-4D97-AF65-F5344CB8AC3E}">
        <p14:creationId xmlns:p14="http://schemas.microsoft.com/office/powerpoint/2010/main" val="953570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At regional or global scale, fires are determined by climate variability, human activities and vegetation distribution, and in turn they feed back on vegetation distribution and structure, the carbon cycle, and climate. The role of human actions on fires is essential. The main anthropogenic drivers controlling fire activity are either direct, via ignition and suppression, or indirect, via fuel management and prevention measures (including changes in population behaviour). We argue that this increased effort in fire management may explain at least part of the observed negative fire trends. However, anthropogenic effects usually have a limited interannual variability on the scales of decades. Among the potential drivers of fires at regional scale, only climatic factors have a large interannual variability, analogous to that of fire itself (Turco et al 2012, 2014, 2016). </a:t>
            </a:r>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5"/>
          </p:nvPr>
        </p:nvSpPr>
        <p:spPr/>
        <p:txBody>
          <a:bodyPr/>
          <a:lstStyle/>
          <a:p>
            <a:fld id="{F710EC59-92A8-49D9-A266-1F666DA847F6}" type="slidenum">
              <a:rPr lang="es-ES" smtClean="0"/>
              <a:t>7</a:t>
            </a:fld>
            <a:endParaRPr lang="es-ES"/>
          </a:p>
        </p:txBody>
      </p:sp>
    </p:spTree>
    <p:extLst>
      <p:ext uri="{BB962C8B-B14F-4D97-AF65-F5344CB8AC3E}">
        <p14:creationId xmlns:p14="http://schemas.microsoft.com/office/powerpoint/2010/main" val="2113236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5"/>
          </p:nvPr>
        </p:nvSpPr>
        <p:spPr/>
        <p:txBody>
          <a:bodyPr/>
          <a:lstStyle/>
          <a:p>
            <a:fld id="{F710EC59-92A8-49D9-A266-1F666DA847F6}" type="slidenum">
              <a:rPr lang="es-ES" smtClean="0"/>
              <a:t>8</a:t>
            </a:fld>
            <a:endParaRPr lang="es-ES"/>
          </a:p>
        </p:txBody>
      </p:sp>
    </p:spTree>
    <p:extLst>
      <p:ext uri="{BB962C8B-B14F-4D97-AF65-F5344CB8AC3E}">
        <p14:creationId xmlns:p14="http://schemas.microsoft.com/office/powerpoint/2010/main" val="1857967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5"/>
          </p:nvPr>
        </p:nvSpPr>
        <p:spPr/>
        <p:txBody>
          <a:bodyPr/>
          <a:lstStyle/>
          <a:p>
            <a:fld id="{F710EC59-92A8-49D9-A266-1F666DA847F6}" type="slidenum">
              <a:rPr lang="es-ES" smtClean="0"/>
              <a:t>9</a:t>
            </a:fld>
            <a:endParaRPr lang="es-ES"/>
          </a:p>
        </p:txBody>
      </p:sp>
    </p:spTree>
    <p:extLst>
      <p:ext uri="{BB962C8B-B14F-4D97-AF65-F5344CB8AC3E}">
        <p14:creationId xmlns:p14="http://schemas.microsoft.com/office/powerpoint/2010/main" val="7549693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5"/>
          </p:nvPr>
        </p:nvSpPr>
        <p:spPr/>
        <p:txBody>
          <a:bodyPr/>
          <a:lstStyle/>
          <a:p>
            <a:fld id="{F710EC59-92A8-49D9-A266-1F666DA847F6}" type="slidenum">
              <a:rPr lang="es-ES" smtClean="0"/>
              <a:t>10</a:t>
            </a:fld>
            <a:endParaRPr lang="es-ES"/>
          </a:p>
        </p:txBody>
      </p:sp>
    </p:spTree>
    <p:extLst>
      <p:ext uri="{BB962C8B-B14F-4D97-AF65-F5344CB8AC3E}">
        <p14:creationId xmlns:p14="http://schemas.microsoft.com/office/powerpoint/2010/main" val="753991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5"/>
          </p:nvPr>
        </p:nvSpPr>
        <p:spPr/>
        <p:txBody>
          <a:bodyPr/>
          <a:lstStyle/>
          <a:p>
            <a:fld id="{F710EC59-92A8-49D9-A266-1F666DA847F6}" type="slidenum">
              <a:rPr lang="es-ES" smtClean="0"/>
              <a:t>11</a:t>
            </a:fld>
            <a:endParaRPr lang="es-ES"/>
          </a:p>
        </p:txBody>
      </p:sp>
    </p:spTree>
    <p:extLst>
      <p:ext uri="{BB962C8B-B14F-4D97-AF65-F5344CB8AC3E}">
        <p14:creationId xmlns:p14="http://schemas.microsoft.com/office/powerpoint/2010/main" val="16186635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SC2017-Fir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ángulo 9"/>
          <p:cNvSpPr/>
          <p:nvPr userDrawn="1"/>
        </p:nvSpPr>
        <p:spPr>
          <a:xfrm>
            <a:off x="3048000" y="6095685"/>
            <a:ext cx="6096000" cy="48753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itle 1"/>
          <p:cNvSpPr>
            <a:spLocks noGrp="1"/>
          </p:cNvSpPr>
          <p:nvPr>
            <p:ph type="ctrTitle"/>
          </p:nvPr>
        </p:nvSpPr>
        <p:spPr>
          <a:xfrm>
            <a:off x="3722916" y="1631730"/>
            <a:ext cx="5026945" cy="2998826"/>
          </a:xfrm>
          <a:prstGeom prst="rect">
            <a:avLst/>
          </a:prstGeom>
        </p:spPr>
        <p:txBody>
          <a:bodyPr anchor="ctr">
            <a:normAutofit/>
          </a:bodyPr>
          <a:lstStyle>
            <a:lvl1pPr algn="l">
              <a:defRPr sz="5200" b="1">
                <a:solidFill>
                  <a:srgbClr val="004890"/>
                </a:solidFill>
                <a:latin typeface="+mn-lt"/>
              </a:defRPr>
            </a:lvl1pPr>
          </a:lstStyle>
          <a:p>
            <a:r>
              <a:rPr lang="es-ES" dirty="0"/>
              <a:t>Haga clic para modificar el estilo de título del patrón</a:t>
            </a:r>
            <a:endParaRPr lang="en-US" dirty="0"/>
          </a:p>
        </p:txBody>
      </p:sp>
      <p:sp>
        <p:nvSpPr>
          <p:cNvPr id="3" name="Subtitle 2"/>
          <p:cNvSpPr>
            <a:spLocks noGrp="1"/>
          </p:cNvSpPr>
          <p:nvPr>
            <p:ph type="subTitle" idx="1" hasCustomPrompt="1"/>
          </p:nvPr>
        </p:nvSpPr>
        <p:spPr>
          <a:xfrm>
            <a:off x="3722916" y="4900141"/>
            <a:ext cx="5026945" cy="822742"/>
          </a:xfrm>
          <a:prstGeom prst="rect">
            <a:avLst/>
          </a:prstGeom>
          <a:noFill/>
          <a:effectLst/>
        </p:spPr>
        <p:txBody>
          <a:bodyPr anchor="ctr">
            <a:noAutofit/>
          </a:bodyPr>
          <a:lstStyle>
            <a:lvl1pPr marL="0" indent="0" algn="l">
              <a:buNone/>
              <a:defRPr sz="320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a:t>
            </a:r>
            <a:r>
              <a:rPr lang="es-ES" dirty="0" err="1"/>
              <a:t>click</a:t>
            </a:r>
            <a:r>
              <a:rPr lang="es-ES" dirty="0"/>
              <a:t> aquí para modificar el subtítulo</a:t>
            </a:r>
          </a:p>
        </p:txBody>
      </p:sp>
      <p:sp>
        <p:nvSpPr>
          <p:cNvPr id="13" name="Rectángulo 12"/>
          <p:cNvSpPr/>
          <p:nvPr userDrawn="1"/>
        </p:nvSpPr>
        <p:spPr>
          <a:xfrm>
            <a:off x="1" y="6095685"/>
            <a:ext cx="3048000" cy="487533"/>
          </a:xfrm>
          <a:prstGeom prst="rect">
            <a:avLst/>
          </a:prstGeom>
          <a:solidFill>
            <a:srgbClr val="0048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a:solidFill>
                <a:schemeClr val="bg1"/>
              </a:solidFill>
            </a:endParaRPr>
          </a:p>
        </p:txBody>
      </p:sp>
      <p:sp>
        <p:nvSpPr>
          <p:cNvPr id="15" name="Marcador de texto 14"/>
          <p:cNvSpPr>
            <a:spLocks noGrp="1"/>
          </p:cNvSpPr>
          <p:nvPr>
            <p:ph type="body" sz="quarter" idx="10" hasCustomPrompt="1"/>
          </p:nvPr>
        </p:nvSpPr>
        <p:spPr>
          <a:xfrm>
            <a:off x="244475" y="6095685"/>
            <a:ext cx="2441575" cy="487533"/>
          </a:xfrm>
          <a:prstGeom prst="rect">
            <a:avLst/>
          </a:prstGeom>
        </p:spPr>
        <p:txBody>
          <a:bodyPr anchor="ctr"/>
          <a:lstStyle>
            <a:lvl1pPr marL="0" indent="0" algn="ctr">
              <a:buNone/>
              <a:defRPr>
                <a:solidFill>
                  <a:schemeClr val="bg1"/>
                </a:solidFill>
              </a:defRPr>
            </a:lvl1pPr>
          </a:lstStyle>
          <a:p>
            <a:pPr lvl="0"/>
            <a:r>
              <a:rPr lang="es-ES" dirty="0" err="1"/>
              <a:t>day</a:t>
            </a:r>
            <a:r>
              <a:rPr lang="es-ES" dirty="0"/>
              <a:t>/</a:t>
            </a:r>
            <a:r>
              <a:rPr lang="es-ES" dirty="0" err="1"/>
              <a:t>month</a:t>
            </a:r>
            <a:r>
              <a:rPr lang="es-ES" dirty="0"/>
              <a:t>/</a:t>
            </a:r>
            <a:r>
              <a:rPr lang="es-ES" dirty="0" err="1"/>
              <a:t>year</a:t>
            </a:r>
            <a:endParaRPr lang="es-ES" dirty="0"/>
          </a:p>
        </p:txBody>
      </p:sp>
      <p:sp>
        <p:nvSpPr>
          <p:cNvPr id="17" name="Marcador de texto 16"/>
          <p:cNvSpPr>
            <a:spLocks noGrp="1"/>
          </p:cNvSpPr>
          <p:nvPr>
            <p:ph type="body" sz="quarter" idx="11" hasCustomPrompt="1"/>
          </p:nvPr>
        </p:nvSpPr>
        <p:spPr>
          <a:xfrm>
            <a:off x="3722916" y="6095684"/>
            <a:ext cx="5026946" cy="487533"/>
          </a:xfrm>
          <a:prstGeom prst="rect">
            <a:avLst/>
          </a:prstGeom>
        </p:spPr>
        <p:txBody>
          <a:bodyPr anchor="ctr"/>
          <a:lstStyle>
            <a:lvl1pPr marL="0" indent="0" algn="l">
              <a:buNone/>
              <a:defRPr>
                <a:solidFill>
                  <a:srgbClr val="004890"/>
                </a:solidFill>
              </a:defRPr>
            </a:lvl1pPr>
          </a:lstStyle>
          <a:p>
            <a:pPr lvl="0"/>
            <a:r>
              <a:rPr lang="es-ES" dirty="0" err="1"/>
              <a:t>Venue</a:t>
            </a:r>
            <a:endParaRPr lang="es-ES" dirty="0"/>
          </a:p>
        </p:txBody>
      </p:sp>
    </p:spTree>
    <p:extLst>
      <p:ext uri="{BB962C8B-B14F-4D97-AF65-F5344CB8AC3E}">
        <p14:creationId xmlns:p14="http://schemas.microsoft.com/office/powerpoint/2010/main" val="2787109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SC2017-Generic">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64803" y="217893"/>
            <a:ext cx="8229598" cy="838397"/>
          </a:xfrm>
          <a:prstGeom prst="rect">
            <a:avLst/>
          </a:prstGeom>
        </p:spPr>
        <p:txBody>
          <a:bodyPr vert="horz" lIns="91440" tIns="45720" rIns="91440" bIns="45720" rtlCol="0" anchor="ctr">
            <a:noAutofit/>
          </a:bodyPr>
          <a:lstStyle>
            <a:lvl1pPr algn="ctr">
              <a:defRPr sz="3500" b="1"/>
            </a:lvl1pPr>
          </a:lstStyle>
          <a:p>
            <a:r>
              <a:rPr lang="es-ES" dirty="0"/>
              <a:t>Haga clic para modificar el estilo de título del patrón</a:t>
            </a:r>
            <a:endParaRPr lang="en-US" dirty="0"/>
          </a:p>
        </p:txBody>
      </p:sp>
      <p:sp>
        <p:nvSpPr>
          <p:cNvPr id="7" name="Text Placeholder 2"/>
          <p:cNvSpPr>
            <a:spLocks noGrp="1"/>
          </p:cNvSpPr>
          <p:nvPr>
            <p:ph idx="1"/>
          </p:nvPr>
        </p:nvSpPr>
        <p:spPr>
          <a:xfrm>
            <a:off x="464803" y="1215072"/>
            <a:ext cx="8229598" cy="4833258"/>
          </a:xfrm>
          <a:prstGeom prst="rect">
            <a:avLst/>
          </a:prstGeom>
        </p:spPr>
        <p:txBody>
          <a:bodyPr vert="horz" lIns="91440" tIns="45720" rIns="91440" bIns="45720" rtlCol="0">
            <a:normAutofit/>
          </a:bodyPr>
          <a:lstStyle>
            <a:lvl1pPr>
              <a:buClr>
                <a:srgbClr val="0070C0"/>
              </a:buClr>
              <a:defRPr/>
            </a:lvl1pPr>
            <a:lvl2pPr>
              <a:buClr>
                <a:srgbClr val="0070C0"/>
              </a:buClr>
              <a:defRPr/>
            </a:lvl2pPr>
            <a:lvl3pPr>
              <a:buClr>
                <a:srgbClr val="0070C0"/>
              </a:buClr>
              <a:defRPr/>
            </a:lvl3pPr>
            <a:lvl4pPr>
              <a:buClr>
                <a:srgbClr val="0070C0"/>
              </a:buClr>
              <a:defRPr/>
            </a:lvl4pPr>
            <a:lvl5pPr>
              <a:buClr>
                <a:srgbClr val="0070C0"/>
              </a:buClr>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pic>
        <p:nvPicPr>
          <p:cNvPr id="8" name="Imagen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709" y="6232144"/>
            <a:ext cx="1876425" cy="457200"/>
          </a:xfrm>
          <a:prstGeom prst="rect">
            <a:avLst/>
          </a:prstGeom>
        </p:spPr>
      </p:pic>
    </p:spTree>
    <p:extLst>
      <p:ext uri="{BB962C8B-B14F-4D97-AF65-F5344CB8AC3E}">
        <p14:creationId xmlns:p14="http://schemas.microsoft.com/office/powerpoint/2010/main" val="1085546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seño personalizado">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152000" y="877500"/>
            <a:ext cx="6840000" cy="3960000"/>
          </a:xfrm>
          <a:prstGeom prst="rect">
            <a:avLst/>
          </a:prstGeom>
        </p:spPr>
        <p:txBody>
          <a:bodyPr anchor="ctr"/>
          <a:lstStyle>
            <a:lvl1pPr algn="ctr">
              <a:defRPr sz="6000" b="1">
                <a:latin typeface="+mn-lt"/>
              </a:defRPr>
            </a:lvl1pPr>
          </a:lstStyle>
          <a:p>
            <a:r>
              <a:rPr lang="es-ES" dirty="0"/>
              <a:t>Haga clic para modificar el estilo de título del patrón</a:t>
            </a:r>
          </a:p>
        </p:txBody>
      </p:sp>
    </p:spTree>
    <p:extLst>
      <p:ext uri="{BB962C8B-B14F-4D97-AF65-F5344CB8AC3E}">
        <p14:creationId xmlns:p14="http://schemas.microsoft.com/office/powerpoint/2010/main" val="1201753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SC2017-Last">
    <p:spTree>
      <p:nvGrpSpPr>
        <p:cNvPr id="1" name=""/>
        <p:cNvGrpSpPr/>
        <p:nvPr/>
      </p:nvGrpSpPr>
      <p:grpSpPr>
        <a:xfrm>
          <a:off x="0" y="0"/>
          <a:ext cx="0" cy="0"/>
          <a:chOff x="0" y="0"/>
          <a:chExt cx="0" cy="0"/>
        </a:xfrm>
      </p:grpSpPr>
      <p:pic>
        <p:nvPicPr>
          <p:cNvPr id="3" name="Imagen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uadroTexto 3"/>
          <p:cNvSpPr txBox="1"/>
          <p:nvPr userDrawn="1"/>
        </p:nvSpPr>
        <p:spPr>
          <a:xfrm>
            <a:off x="1991225" y="2636182"/>
            <a:ext cx="5161550" cy="901825"/>
          </a:xfrm>
          <a:prstGeom prst="rect">
            <a:avLst/>
          </a:prstGeom>
          <a:effectLst>
            <a:outerShdw blurRad="127000" algn="ctr" rotWithShape="0">
              <a:schemeClr val="accent1">
                <a:lumMod val="50000"/>
                <a:alpha val="85000"/>
              </a:schemeClr>
            </a:outerShdw>
          </a:effectLst>
        </p:spPr>
        <p:txBody>
          <a:bodyPr wrap="square" rtlCol="0" anchor="ctr">
            <a:spAutoFit/>
          </a:bodyPr>
          <a:lstStyle/>
          <a:p>
            <a:pPr algn="ctr"/>
            <a:r>
              <a:rPr lang="es-ES" sz="7200" dirty="0">
                <a:solidFill>
                  <a:schemeClr val="bg1"/>
                </a:solidFill>
              </a:rPr>
              <a:t>THANK YOU!</a:t>
            </a:r>
          </a:p>
        </p:txBody>
      </p:sp>
      <p:sp>
        <p:nvSpPr>
          <p:cNvPr id="5" name="CuadroTexto 4"/>
          <p:cNvSpPr txBox="1"/>
          <p:nvPr userDrawn="1"/>
        </p:nvSpPr>
        <p:spPr>
          <a:xfrm>
            <a:off x="3360099" y="5922083"/>
            <a:ext cx="2407901" cy="534158"/>
          </a:xfrm>
          <a:prstGeom prst="rect">
            <a:avLst/>
          </a:prstGeom>
          <a:noFill/>
          <a:effectLst>
            <a:outerShdw blurRad="127000" algn="ctr" rotWithShape="0">
              <a:schemeClr val="accent1">
                <a:lumMod val="50000"/>
                <a:alpha val="85000"/>
              </a:schemeClr>
            </a:outerShdw>
          </a:effectLst>
        </p:spPr>
        <p:txBody>
          <a:bodyPr wrap="square" rtlCol="0" anchor="ctr">
            <a:spAutoFit/>
          </a:bodyPr>
          <a:lstStyle/>
          <a:p>
            <a:pPr algn="ctr"/>
            <a:r>
              <a:rPr lang="es-ES" sz="3600" dirty="0">
                <a:solidFill>
                  <a:schemeClr val="bg1"/>
                </a:solidFill>
              </a:rPr>
              <a:t>www.bsc.es</a:t>
            </a:r>
          </a:p>
        </p:txBody>
      </p:sp>
      <p:sp>
        <p:nvSpPr>
          <p:cNvPr id="2" name="Título 1"/>
          <p:cNvSpPr>
            <a:spLocks noGrp="1"/>
          </p:cNvSpPr>
          <p:nvPr>
            <p:ph type="title" hasCustomPrompt="1"/>
          </p:nvPr>
        </p:nvSpPr>
        <p:spPr>
          <a:xfrm>
            <a:off x="910318" y="4101711"/>
            <a:ext cx="7323364" cy="688936"/>
          </a:xfrm>
          <a:prstGeom prst="rect">
            <a:avLst/>
          </a:prstGeom>
        </p:spPr>
        <p:txBody>
          <a:bodyPr/>
          <a:lstStyle>
            <a:lvl1pPr algn="ctr">
              <a:defRPr sz="3600">
                <a:solidFill>
                  <a:schemeClr val="bg1"/>
                </a:solidFill>
              </a:defRPr>
            </a:lvl1pPr>
          </a:lstStyle>
          <a:p>
            <a:r>
              <a:rPr lang="es-ES" dirty="0"/>
              <a:t>YOUR-EMAIL@bsc.es</a:t>
            </a:r>
          </a:p>
        </p:txBody>
      </p:sp>
    </p:spTree>
    <p:extLst>
      <p:ext uri="{BB962C8B-B14F-4D97-AF65-F5344CB8AC3E}">
        <p14:creationId xmlns:p14="http://schemas.microsoft.com/office/powerpoint/2010/main" val="407056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pPr>
              <a:defRPr/>
            </a:pPr>
            <a:fld id="{69076EE1-46F8-CC4E-AE35-2CA31FE206D1}" type="datetime1">
              <a:rPr lang="it-IT"/>
              <a:pPr>
                <a:defRPr/>
              </a:pPr>
              <a:t>25/04/19</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B15D63EF-254D-3944-9E34-B1609A6EC4D4}" type="slidenum">
              <a:rPr lang="es-ES"/>
              <a:pPr>
                <a:defRPr/>
              </a:pPr>
              <a:t>‹N›</a:t>
            </a:fld>
            <a:endParaRPr lang="es-ES"/>
          </a:p>
        </p:txBody>
      </p:sp>
    </p:spTree>
    <p:extLst>
      <p:ext uri="{BB962C8B-B14F-4D97-AF65-F5344CB8AC3E}">
        <p14:creationId xmlns:p14="http://schemas.microsoft.com/office/powerpoint/2010/main" val="945384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ext-picture">
    <p:spTree>
      <p:nvGrpSpPr>
        <p:cNvPr id="1" name=""/>
        <p:cNvGrpSpPr/>
        <p:nvPr/>
      </p:nvGrpSpPr>
      <p:grpSpPr>
        <a:xfrm>
          <a:off x="0" y="0"/>
          <a:ext cx="0" cy="0"/>
          <a:chOff x="0" y="0"/>
          <a:chExt cx="0" cy="0"/>
        </a:xfrm>
      </p:grpSpPr>
      <p:pic>
        <p:nvPicPr>
          <p:cNvPr id="5" name="Picture 13" descr="D:\OLD\MisDocumentos\JASMINA\BSC-Corporative Design\BSC Template\cabecera2012-1600px.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 y="1"/>
            <a:ext cx="9290050" cy="8219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Shape 3"/>
          <p:cNvSpPr txBox="1">
            <a:spLocks noChangeArrowheads="1"/>
          </p:cNvSpPr>
          <p:nvPr userDrawn="1"/>
        </p:nvSpPr>
        <p:spPr bwMode="auto">
          <a:xfrm>
            <a:off x="8458200" y="6355514"/>
            <a:ext cx="533400" cy="5024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ＭＳ Ｐゴシック" charset="0"/>
                <a:cs typeface="DejaVu Sans" charset="0"/>
              </a:defRPr>
            </a:lvl1pPr>
            <a:lvl2pPr marL="742950" indent="-285750" eaLnBrk="0" hangingPunct="0">
              <a:defRPr>
                <a:solidFill>
                  <a:schemeClr val="tx1"/>
                </a:solidFill>
                <a:latin typeface="Arial" charset="0"/>
                <a:ea typeface="DejaVu Sans" charset="0"/>
                <a:cs typeface="DejaVu Sans" charset="0"/>
              </a:defRPr>
            </a:lvl2pPr>
            <a:lvl3pPr marL="1143000" indent="-228600" eaLnBrk="0" hangingPunct="0">
              <a:defRPr>
                <a:solidFill>
                  <a:schemeClr val="tx1"/>
                </a:solidFill>
                <a:latin typeface="Arial" charset="0"/>
                <a:ea typeface="DejaVu Sans" charset="0"/>
                <a:cs typeface="DejaVu Sans" charset="0"/>
              </a:defRPr>
            </a:lvl3pPr>
            <a:lvl4pPr marL="1600200" indent="-228600" eaLnBrk="0" hangingPunct="0">
              <a:defRPr>
                <a:solidFill>
                  <a:schemeClr val="tx1"/>
                </a:solidFill>
                <a:latin typeface="Arial" charset="0"/>
                <a:ea typeface="DejaVu Sans" charset="0"/>
                <a:cs typeface="DejaVu Sans" charset="0"/>
              </a:defRPr>
            </a:lvl4pPr>
            <a:lvl5pPr marL="2057400" indent="-228600" eaLnBrk="0" hangingPunct="0">
              <a:defRPr>
                <a:solidFill>
                  <a:schemeClr val="tx1"/>
                </a:solidFill>
                <a:latin typeface="Arial" charset="0"/>
                <a:ea typeface="DejaVu Sans" charset="0"/>
                <a:cs typeface="DejaVu Sans" charset="0"/>
              </a:defRPr>
            </a:lvl5pPr>
            <a:lvl6pPr marL="2514600" indent="-228600" eaLnBrk="0" fontAlgn="base" hangingPunct="0">
              <a:spcBef>
                <a:spcPct val="0"/>
              </a:spcBef>
              <a:spcAft>
                <a:spcPct val="0"/>
              </a:spcAft>
              <a:defRPr>
                <a:solidFill>
                  <a:schemeClr val="tx1"/>
                </a:solidFill>
                <a:latin typeface="Arial" charset="0"/>
                <a:ea typeface="DejaVu Sans" charset="0"/>
                <a:cs typeface="DejaVu Sans" charset="0"/>
              </a:defRPr>
            </a:lvl6pPr>
            <a:lvl7pPr marL="2971800" indent="-228600" eaLnBrk="0" fontAlgn="base" hangingPunct="0">
              <a:spcBef>
                <a:spcPct val="0"/>
              </a:spcBef>
              <a:spcAft>
                <a:spcPct val="0"/>
              </a:spcAft>
              <a:defRPr>
                <a:solidFill>
                  <a:schemeClr val="tx1"/>
                </a:solidFill>
                <a:latin typeface="Arial" charset="0"/>
                <a:ea typeface="DejaVu Sans" charset="0"/>
                <a:cs typeface="DejaVu Sans" charset="0"/>
              </a:defRPr>
            </a:lvl7pPr>
            <a:lvl8pPr marL="3429000" indent="-228600" eaLnBrk="0" fontAlgn="base" hangingPunct="0">
              <a:spcBef>
                <a:spcPct val="0"/>
              </a:spcBef>
              <a:spcAft>
                <a:spcPct val="0"/>
              </a:spcAft>
              <a:defRPr>
                <a:solidFill>
                  <a:schemeClr val="tx1"/>
                </a:solidFill>
                <a:latin typeface="Arial" charset="0"/>
                <a:ea typeface="DejaVu Sans" charset="0"/>
                <a:cs typeface="DejaVu Sans" charset="0"/>
              </a:defRPr>
            </a:lvl8pPr>
            <a:lvl9pPr marL="3886200" indent="-228600" eaLnBrk="0" fontAlgn="base" hangingPunct="0">
              <a:spcBef>
                <a:spcPct val="0"/>
              </a:spcBef>
              <a:spcAft>
                <a:spcPct val="0"/>
              </a:spcAft>
              <a:defRPr>
                <a:solidFill>
                  <a:schemeClr val="tx1"/>
                </a:solidFill>
                <a:latin typeface="Arial" charset="0"/>
                <a:ea typeface="DejaVu Sans" charset="0"/>
                <a:cs typeface="DejaVu Sans" charset="0"/>
              </a:defRPr>
            </a:lvl9pPr>
          </a:lstStyle>
          <a:p>
            <a:pPr algn="r" eaLnBrk="1" hangingPunct="1">
              <a:defRPr/>
            </a:pPr>
            <a:fld id="{33BE5916-4277-7049-9B42-6F2CAC3F53A8}" type="slidenum">
              <a:rPr lang="en-US" sz="977" smtClean="0">
                <a:solidFill>
                  <a:srgbClr val="23589C"/>
                </a:solidFill>
              </a:rPr>
              <a:pPr algn="r" eaLnBrk="1" hangingPunct="1">
                <a:defRPr/>
              </a:pPr>
              <a:t>‹N›</a:t>
            </a:fld>
            <a:endParaRPr lang="en-US" sz="1758">
              <a:latin typeface="Calibri" charset="0"/>
            </a:endParaRPr>
          </a:p>
        </p:txBody>
      </p:sp>
      <p:pic>
        <p:nvPicPr>
          <p:cNvPr id="7" name="Picture 11" descr="C:\Users\lbermude\Documents\Laura\PWP BSC\img_ok\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732588" y="141131"/>
            <a:ext cx="1936750" cy="5676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45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45476" y="122521"/>
            <a:ext cx="574675" cy="293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Title 16"/>
          <p:cNvSpPr>
            <a:spLocks noGrp="1"/>
          </p:cNvSpPr>
          <p:nvPr>
            <p:ph type="title"/>
          </p:nvPr>
        </p:nvSpPr>
        <p:spPr>
          <a:xfrm>
            <a:off x="396876" y="141100"/>
            <a:ext cx="6191348" cy="680868"/>
          </a:xfrm>
          <a:prstGeom prst="rect">
            <a:avLst/>
          </a:prstGeom>
        </p:spPr>
        <p:txBody>
          <a:bodyPr/>
          <a:lstStyle>
            <a:lvl1pPr algn="l">
              <a:defRPr sz="2735" baseline="0">
                <a:solidFill>
                  <a:schemeClr val="accent1"/>
                </a:solidFill>
                <a:latin typeface="+mj-lt"/>
              </a:defRPr>
            </a:lvl1pPr>
          </a:lstStyle>
          <a:p>
            <a:r>
              <a:rPr lang="en-US" dirty="0"/>
              <a:t>Click to edit Master title style</a:t>
            </a:r>
          </a:p>
        </p:txBody>
      </p:sp>
      <p:sp>
        <p:nvSpPr>
          <p:cNvPr id="10" name="Picture Placeholder 9"/>
          <p:cNvSpPr>
            <a:spLocks noGrp="1" noChangeAspect="1"/>
          </p:cNvSpPr>
          <p:nvPr>
            <p:ph type="pic" sz="quarter" idx="11"/>
          </p:nvPr>
        </p:nvSpPr>
        <p:spPr>
          <a:xfrm>
            <a:off x="4572000" y="3147612"/>
            <a:ext cx="4152900" cy="3306310"/>
          </a:xfrm>
          <a:prstGeom prst="rect">
            <a:avLst/>
          </a:prstGeom>
        </p:spPr>
        <p:txBody>
          <a:bodyPr/>
          <a:lstStyle>
            <a:lvl1pPr marL="0" indent="0">
              <a:buNone/>
              <a:defRPr sz="1172"/>
            </a:lvl1pPr>
          </a:lstStyle>
          <a:p>
            <a:pPr lvl="0"/>
            <a:r>
              <a:rPr lang="en-US" noProof="0"/>
              <a:t>Click icon to add picture</a:t>
            </a:r>
            <a:endParaRPr lang="en-US" noProof="0" dirty="0"/>
          </a:p>
        </p:txBody>
      </p:sp>
      <p:sp>
        <p:nvSpPr>
          <p:cNvPr id="9" name="Text Placeholder 10"/>
          <p:cNvSpPr>
            <a:spLocks noGrp="1" noChangeAspect="1"/>
          </p:cNvSpPr>
          <p:nvPr>
            <p:ph type="body" sz="quarter" idx="10"/>
          </p:nvPr>
        </p:nvSpPr>
        <p:spPr>
          <a:xfrm>
            <a:off x="395536" y="962661"/>
            <a:ext cx="8329365" cy="5392853"/>
          </a:xfrm>
          <a:prstGeom prst="rect">
            <a:avLst/>
          </a:prstGeom>
        </p:spPr>
        <p:txBody>
          <a:bodyPr/>
          <a:lstStyle>
            <a:lvl1pPr>
              <a:defRPr sz="2345"/>
            </a:lvl1pPr>
            <a:lvl2pPr>
              <a:defRPr sz="1954"/>
            </a:lvl2pPr>
            <a:lvl3pPr>
              <a:defRPr sz="1758"/>
            </a:lvl3pPr>
            <a:lvl4pPr>
              <a:defRPr sz="1563"/>
            </a:lvl4pPr>
            <a:lvl5pPr>
              <a:defRPr sz="136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057030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3900457"/>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5" r:id="rId3"/>
    <p:sldLayoutId id="2147483654" r:id="rId4"/>
    <p:sldLayoutId id="2147483657" r:id="rId5"/>
    <p:sldLayoutId id="2147483659" r:id="rId6"/>
  </p:sldLayoutIdLst>
  <p:hf sldNum="0" hdr="0" ftr="0"/>
  <p:txStyles>
    <p:title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p:txBody>
          <a:bodyPr>
            <a:normAutofit/>
          </a:bodyPr>
          <a:lstStyle/>
          <a:p>
            <a:r>
              <a:rPr lang="en-GB" dirty="0"/>
              <a:t>Current and future drought impacts on forest fire risk</a:t>
            </a:r>
          </a:p>
        </p:txBody>
      </p:sp>
      <p:sp>
        <p:nvSpPr>
          <p:cNvPr id="5" name="Subtítulo 4"/>
          <p:cNvSpPr>
            <a:spLocks noGrp="1"/>
          </p:cNvSpPr>
          <p:nvPr>
            <p:ph type="subTitle" idx="1"/>
          </p:nvPr>
        </p:nvSpPr>
        <p:spPr>
          <a:xfrm>
            <a:off x="3722916" y="4812632"/>
            <a:ext cx="5026945" cy="1129777"/>
          </a:xfrm>
        </p:spPr>
        <p:txBody>
          <a:bodyPr/>
          <a:lstStyle/>
          <a:p>
            <a:r>
              <a:rPr lang="en-GB" sz="2000"/>
              <a:t>Marco Turco - Postdoctoral researcher</a:t>
            </a:r>
          </a:p>
        </p:txBody>
      </p:sp>
      <p:sp>
        <p:nvSpPr>
          <p:cNvPr id="2" name="Marcador de texto 1"/>
          <p:cNvSpPr>
            <a:spLocks noGrp="1"/>
          </p:cNvSpPr>
          <p:nvPr>
            <p:ph type="body" sz="quarter" idx="10"/>
          </p:nvPr>
        </p:nvSpPr>
        <p:spPr/>
        <p:txBody>
          <a:bodyPr/>
          <a:lstStyle/>
          <a:p>
            <a:r>
              <a:rPr lang="en-GB" dirty="0"/>
              <a:t>25.04.2019</a:t>
            </a:r>
          </a:p>
        </p:txBody>
      </p:sp>
      <p:sp>
        <p:nvSpPr>
          <p:cNvPr id="3" name="CasellaDiTesto 2">
            <a:extLst>
              <a:ext uri="{FF2B5EF4-FFF2-40B4-BE49-F238E27FC236}">
                <a16:creationId xmlns:a16="http://schemas.microsoft.com/office/drawing/2014/main" id="{4A0F532E-C7F7-3046-A4CA-325D04CD0264}"/>
              </a:ext>
            </a:extLst>
          </p:cNvPr>
          <p:cNvSpPr txBox="1"/>
          <p:nvPr/>
        </p:nvSpPr>
        <p:spPr>
          <a:xfrm>
            <a:off x="3722916" y="6177790"/>
            <a:ext cx="3279616" cy="369332"/>
          </a:xfrm>
          <a:prstGeom prst="rect">
            <a:avLst/>
          </a:prstGeom>
          <a:noFill/>
        </p:spPr>
        <p:txBody>
          <a:bodyPr wrap="none" rtlCol="0">
            <a:spAutoFit/>
          </a:bodyPr>
          <a:lstStyle/>
          <a:p>
            <a:r>
              <a:rPr lang="en-GB"/>
              <a:t>MISTRALS workshop on droughts</a:t>
            </a:r>
          </a:p>
        </p:txBody>
      </p:sp>
    </p:spTree>
    <p:extLst>
      <p:ext uri="{BB962C8B-B14F-4D97-AF65-F5344CB8AC3E}">
        <p14:creationId xmlns:p14="http://schemas.microsoft.com/office/powerpoint/2010/main" val="29670868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4803" y="236936"/>
            <a:ext cx="8229598" cy="922237"/>
          </a:xfrm>
        </p:spPr>
        <p:txBody>
          <a:bodyPr/>
          <a:lstStyle/>
          <a:p>
            <a:r>
              <a:rPr lang="en-GB" dirty="0"/>
              <a:t>Which is the link between climate and fires?</a:t>
            </a:r>
            <a:endParaRPr lang="it-IT" dirty="0"/>
          </a:p>
        </p:txBody>
      </p:sp>
      <p:pic>
        <p:nvPicPr>
          <p:cNvPr id="18" name="Imagen 7" descr="BA_NF_eumed.pdf">
            <a:extLst>
              <a:ext uri="{FF2B5EF4-FFF2-40B4-BE49-F238E27FC236}">
                <a16:creationId xmlns:a16="http://schemas.microsoft.com/office/drawing/2014/main" id="{2A76F27E-9EA4-BB43-9482-6CE4E448F9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137" y="1599977"/>
            <a:ext cx="5487068" cy="4084819"/>
          </a:xfrm>
          <a:prstGeom prst="rect">
            <a:avLst/>
          </a:prstGeom>
          <a:solidFill>
            <a:srgbClr val="FFFFFF"/>
          </a:solidFill>
        </p:spPr>
      </p:pic>
      <p:cxnSp>
        <p:nvCxnSpPr>
          <p:cNvPr id="4" name="Conector recto 6">
            <a:extLst>
              <a:ext uri="{FF2B5EF4-FFF2-40B4-BE49-F238E27FC236}">
                <a16:creationId xmlns:a16="http://schemas.microsoft.com/office/drawing/2014/main" id="{91A22EB9-A62C-9644-BD5F-017D7AE990BD}"/>
              </a:ext>
            </a:extLst>
          </p:cNvPr>
          <p:cNvCxnSpPr>
            <a:cxnSpLocks noChangeShapeType="1"/>
          </p:cNvCxnSpPr>
          <p:nvPr/>
        </p:nvCxnSpPr>
        <p:spPr bwMode="auto">
          <a:xfrm>
            <a:off x="1054648" y="3358653"/>
            <a:ext cx="3869087" cy="1266247"/>
          </a:xfrm>
          <a:prstGeom prst="line">
            <a:avLst/>
          </a:prstGeom>
          <a:noFill/>
          <a:ln w="25400">
            <a:solidFill>
              <a:srgbClr val="000000"/>
            </a:solidFill>
            <a:prstDash val="dash"/>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5" name="Rectángulo 8">
            <a:extLst>
              <a:ext uri="{FF2B5EF4-FFF2-40B4-BE49-F238E27FC236}">
                <a16:creationId xmlns:a16="http://schemas.microsoft.com/office/drawing/2014/main" id="{1FD7682F-FFCD-A846-873F-CE948A1429FC}"/>
              </a:ext>
            </a:extLst>
          </p:cNvPr>
          <p:cNvSpPr/>
          <p:nvPr/>
        </p:nvSpPr>
        <p:spPr>
          <a:xfrm>
            <a:off x="5767900" y="1645329"/>
            <a:ext cx="3306310" cy="4877938"/>
          </a:xfrm>
          <a:prstGeom prst="rect">
            <a:avLst/>
          </a:prstGeom>
        </p:spPr>
        <p:txBody>
          <a:bodyPr wrap="square">
            <a:spAutoFit/>
          </a:bodyPr>
          <a:lstStyle/>
          <a:p>
            <a:r>
              <a:rPr lang="en-GB" dirty="0">
                <a:solidFill>
                  <a:srgbClr val="2F5597"/>
                </a:solidFill>
                <a:latin typeface="Calibri" panose="020F0502020204030204" pitchFamily="34" charset="0"/>
                <a:cs typeface="Calibri" panose="020F0502020204030204" pitchFamily="34" charset="0"/>
              </a:rPr>
              <a:t>Two main working hypotheses :</a:t>
            </a:r>
          </a:p>
          <a:p>
            <a:pPr>
              <a:buFontTx/>
              <a:buAutoNum type="arabicPeriod"/>
            </a:pPr>
            <a:endParaRPr lang="en-GB" dirty="0">
              <a:solidFill>
                <a:srgbClr val="2F5597"/>
              </a:solidFill>
              <a:latin typeface="Calibri" panose="020F0502020204030204" pitchFamily="34" charset="0"/>
              <a:cs typeface="Calibri" panose="020F0502020204030204" pitchFamily="34" charset="0"/>
            </a:endParaRPr>
          </a:p>
          <a:p>
            <a:pPr>
              <a:buFontTx/>
              <a:buAutoNum type="arabicPeriod"/>
            </a:pPr>
            <a:r>
              <a:rPr lang="en-GB" dirty="0">
                <a:solidFill>
                  <a:srgbClr val="2F5597"/>
                </a:solidFill>
                <a:latin typeface="Calibri" panose="020F0502020204030204" pitchFamily="34" charset="0"/>
                <a:cs typeface="Calibri" panose="020F0502020204030204" pitchFamily="34" charset="0"/>
              </a:rPr>
              <a:t> </a:t>
            </a:r>
            <a:r>
              <a:rPr lang="en-GB" b="1" dirty="0">
                <a:solidFill>
                  <a:srgbClr val="2F5597"/>
                </a:solidFill>
                <a:latin typeface="Calibri" panose="020F0502020204030204" pitchFamily="34" charset="0"/>
                <a:cs typeface="Calibri" panose="020F0502020204030204" pitchFamily="34" charset="0"/>
              </a:rPr>
              <a:t>Anthropogenic effects </a:t>
            </a:r>
            <a:r>
              <a:rPr lang="en-GB" dirty="0">
                <a:solidFill>
                  <a:srgbClr val="2F5597"/>
                </a:solidFill>
                <a:latin typeface="Calibri" panose="020F0502020204030204" pitchFamily="34" charset="0"/>
                <a:cs typeface="Calibri" panose="020F0502020204030204" pitchFamily="34" charset="0"/>
              </a:rPr>
              <a:t>and </a:t>
            </a:r>
            <a:r>
              <a:rPr lang="en-GB" b="1" dirty="0">
                <a:solidFill>
                  <a:srgbClr val="2F5597"/>
                </a:solidFill>
                <a:latin typeface="Calibri" panose="020F0502020204030204" pitchFamily="34" charset="0"/>
                <a:cs typeface="Calibri" panose="020F0502020204030204" pitchFamily="34" charset="0"/>
              </a:rPr>
              <a:t>climate trends </a:t>
            </a:r>
          </a:p>
          <a:p>
            <a:r>
              <a:rPr lang="en-GB" dirty="0">
                <a:solidFill>
                  <a:srgbClr val="2F5597"/>
                </a:solidFill>
                <a:latin typeface="Calibri" panose="020F0502020204030204" pitchFamily="34" charset="0"/>
                <a:cs typeface="Calibri" panose="020F0502020204030204" pitchFamily="34" charset="0"/>
              </a:rPr>
              <a:t>are “</a:t>
            </a:r>
            <a:r>
              <a:rPr lang="en-GB" altLang="ja-JP" b="1" dirty="0">
                <a:solidFill>
                  <a:srgbClr val="2F5597"/>
                </a:solidFill>
                <a:latin typeface="Calibri" panose="020F0502020204030204" pitchFamily="34" charset="0"/>
                <a:cs typeface="Calibri" panose="020F0502020204030204" pitchFamily="34" charset="0"/>
              </a:rPr>
              <a:t>slowly changing factors</a:t>
            </a:r>
            <a:r>
              <a:rPr lang="en-GB" dirty="0">
                <a:solidFill>
                  <a:srgbClr val="2F5597"/>
                </a:solidFill>
                <a:latin typeface="Calibri" panose="020F0502020204030204" pitchFamily="34" charset="0"/>
                <a:cs typeface="Calibri" panose="020F0502020204030204" pitchFamily="34" charset="0"/>
              </a:rPr>
              <a:t>”</a:t>
            </a:r>
            <a:r>
              <a:rPr lang="en-GB" altLang="ja-JP" dirty="0">
                <a:solidFill>
                  <a:srgbClr val="2F5597"/>
                </a:solidFill>
                <a:latin typeface="Calibri" panose="020F0502020204030204" pitchFamily="34" charset="0"/>
                <a:cs typeface="Calibri" panose="020F0502020204030204" pitchFamily="34" charset="0"/>
              </a:rPr>
              <a:t>. </a:t>
            </a:r>
          </a:p>
          <a:p>
            <a:r>
              <a:rPr lang="en-GB" dirty="0">
                <a:solidFill>
                  <a:srgbClr val="2F5597"/>
                </a:solidFill>
                <a:latin typeface="Calibri" panose="020F0502020204030204" pitchFamily="34" charset="0"/>
                <a:cs typeface="Calibri" panose="020F0502020204030204" pitchFamily="34" charset="0"/>
              </a:rPr>
              <a:t>They drive variations </a:t>
            </a:r>
          </a:p>
          <a:p>
            <a:r>
              <a:rPr lang="en-GB" dirty="0">
                <a:solidFill>
                  <a:srgbClr val="2F5597"/>
                </a:solidFill>
                <a:latin typeface="Calibri" panose="020F0502020204030204" pitchFamily="34" charset="0"/>
                <a:cs typeface="Calibri" panose="020F0502020204030204" pitchFamily="34" charset="0"/>
              </a:rPr>
              <a:t>on the scales of decades </a:t>
            </a:r>
          </a:p>
          <a:p>
            <a:endParaRPr lang="en-GB" dirty="0">
              <a:solidFill>
                <a:srgbClr val="2F5597"/>
              </a:solidFill>
              <a:latin typeface="Calibri" panose="020F0502020204030204" pitchFamily="34" charset="0"/>
              <a:cs typeface="Calibri" panose="020F0502020204030204" pitchFamily="34" charset="0"/>
            </a:endParaRPr>
          </a:p>
          <a:p>
            <a:pPr>
              <a:lnSpc>
                <a:spcPct val="90000"/>
              </a:lnSpc>
            </a:pPr>
            <a:r>
              <a:rPr lang="en-GB" dirty="0">
                <a:solidFill>
                  <a:srgbClr val="2F5597"/>
                </a:solidFill>
                <a:latin typeface="Calibri" panose="020F0502020204030204" pitchFamily="34" charset="0"/>
                <a:cs typeface="Calibri" panose="020F0502020204030204" pitchFamily="34" charset="0"/>
              </a:rPr>
              <a:t>2. Although most fires are ignited by people, </a:t>
            </a:r>
          </a:p>
          <a:p>
            <a:pPr>
              <a:lnSpc>
                <a:spcPct val="90000"/>
              </a:lnSpc>
            </a:pPr>
            <a:r>
              <a:rPr lang="en-GB" dirty="0">
                <a:solidFill>
                  <a:srgbClr val="2F5597"/>
                </a:solidFill>
                <a:latin typeface="Calibri" panose="020F0502020204030204" pitchFamily="34" charset="0"/>
                <a:cs typeface="Calibri" panose="020F0502020204030204" pitchFamily="34" charset="0"/>
              </a:rPr>
              <a:t>the </a:t>
            </a:r>
            <a:r>
              <a:rPr lang="en-GB" b="1" dirty="0">
                <a:solidFill>
                  <a:srgbClr val="2F5597"/>
                </a:solidFill>
                <a:latin typeface="Calibri" panose="020F0502020204030204" pitchFamily="34" charset="0"/>
                <a:cs typeface="Calibri" panose="020F0502020204030204" pitchFamily="34" charset="0"/>
              </a:rPr>
              <a:t>year-to-year changes </a:t>
            </a:r>
            <a:r>
              <a:rPr lang="en-GB" dirty="0">
                <a:solidFill>
                  <a:srgbClr val="2F5597"/>
                </a:solidFill>
                <a:latin typeface="Calibri" panose="020F0502020204030204" pitchFamily="34" charset="0"/>
                <a:cs typeface="Calibri" panose="020F0502020204030204" pitchFamily="34" charset="0"/>
              </a:rPr>
              <a:t>in the ease of ignition </a:t>
            </a:r>
          </a:p>
          <a:p>
            <a:pPr>
              <a:lnSpc>
                <a:spcPct val="90000"/>
              </a:lnSpc>
            </a:pPr>
            <a:r>
              <a:rPr lang="en-GB" dirty="0">
                <a:solidFill>
                  <a:srgbClr val="2F5597"/>
                </a:solidFill>
                <a:latin typeface="Calibri" panose="020F0502020204030204" pitchFamily="34" charset="0"/>
                <a:cs typeface="Calibri" panose="020F0502020204030204" pitchFamily="34" charset="0"/>
              </a:rPr>
              <a:t>and in the burned areas, </a:t>
            </a:r>
          </a:p>
          <a:p>
            <a:pPr>
              <a:lnSpc>
                <a:spcPct val="90000"/>
              </a:lnSpc>
            </a:pPr>
            <a:r>
              <a:rPr lang="en-GB" dirty="0">
                <a:solidFill>
                  <a:srgbClr val="2F5597"/>
                </a:solidFill>
                <a:latin typeface="Calibri" panose="020F0502020204030204" pitchFamily="34" charset="0"/>
                <a:cs typeface="Calibri" panose="020F0502020204030204" pitchFamily="34" charset="0"/>
              </a:rPr>
              <a:t>are mainly related to the </a:t>
            </a:r>
            <a:r>
              <a:rPr lang="en-GB" b="1" dirty="0">
                <a:solidFill>
                  <a:srgbClr val="2F5597"/>
                </a:solidFill>
                <a:latin typeface="Calibri" panose="020F0502020204030204" pitchFamily="34" charset="0"/>
                <a:cs typeface="Calibri" panose="020F0502020204030204" pitchFamily="34" charset="0"/>
              </a:rPr>
              <a:t>interannual climate variability</a:t>
            </a:r>
          </a:p>
          <a:p>
            <a:endParaRPr lang="en-GB" dirty="0">
              <a:solidFill>
                <a:srgbClr val="2F5597"/>
              </a:solidFill>
              <a:latin typeface="Calibri" panose="020F0502020204030204" pitchFamily="34" charset="0"/>
              <a:cs typeface="Calibri" panose="020F0502020204030204" pitchFamily="34" charset="0"/>
            </a:endParaRPr>
          </a:p>
          <a:p>
            <a:endParaRPr lang="en-GB" dirty="0">
              <a:solidFill>
                <a:srgbClr val="2F5597"/>
              </a:solidFill>
              <a:latin typeface="Calibri" panose="020F0502020204030204" pitchFamily="34" charset="0"/>
              <a:cs typeface="Calibri" panose="020F0502020204030204" pitchFamily="34" charset="0"/>
            </a:endParaRPr>
          </a:p>
          <a:p>
            <a:endParaRPr lang="en-GB" sz="1758" dirty="0">
              <a:cs typeface="Arial" charset="0"/>
            </a:endParaRPr>
          </a:p>
        </p:txBody>
      </p:sp>
      <p:sp>
        <p:nvSpPr>
          <p:cNvPr id="3" name="Rettangolo 2">
            <a:extLst>
              <a:ext uri="{FF2B5EF4-FFF2-40B4-BE49-F238E27FC236}">
                <a16:creationId xmlns:a16="http://schemas.microsoft.com/office/drawing/2014/main" id="{8BDBCADF-AB15-6342-98B2-2AEB89A3C1C0}"/>
              </a:ext>
            </a:extLst>
          </p:cNvPr>
          <p:cNvSpPr/>
          <p:nvPr/>
        </p:nvSpPr>
        <p:spPr>
          <a:xfrm>
            <a:off x="2514600" y="6125600"/>
            <a:ext cx="6179801" cy="461665"/>
          </a:xfrm>
          <a:prstGeom prst="rect">
            <a:avLst/>
          </a:prstGeom>
        </p:spPr>
        <p:txBody>
          <a:bodyPr wrap="square">
            <a:spAutoFit/>
          </a:bodyPr>
          <a:lstStyle/>
          <a:p>
            <a:r>
              <a:rPr lang="es-ES" sz="1200" dirty="0">
                <a:solidFill>
                  <a:srgbClr val="2F5597"/>
                </a:solidFill>
                <a:latin typeface="Calibri" panose="020F0502020204030204" pitchFamily="34" charset="0"/>
                <a:cs typeface="Calibri" panose="020F0502020204030204" pitchFamily="34" charset="0"/>
              </a:rPr>
              <a:t>Turco M., </a:t>
            </a:r>
            <a:r>
              <a:rPr lang="es-ES" sz="1200" dirty="0" err="1">
                <a:solidFill>
                  <a:srgbClr val="2F5597"/>
                </a:solidFill>
                <a:latin typeface="Calibri" panose="020F0502020204030204" pitchFamily="34" charset="0"/>
                <a:cs typeface="Calibri" panose="020F0502020204030204" pitchFamily="34" charset="0"/>
              </a:rPr>
              <a:t>Llasat</a:t>
            </a:r>
            <a:r>
              <a:rPr lang="es-ES" sz="1200" dirty="0">
                <a:solidFill>
                  <a:srgbClr val="2F5597"/>
                </a:solidFill>
                <a:latin typeface="Calibri" panose="020F0502020204030204" pitchFamily="34" charset="0"/>
                <a:cs typeface="Calibri" panose="020F0502020204030204" pitchFamily="34" charset="0"/>
              </a:rPr>
              <a:t> M. C., von </a:t>
            </a:r>
            <a:r>
              <a:rPr lang="es-ES" sz="1200" dirty="0" err="1">
                <a:solidFill>
                  <a:srgbClr val="2F5597"/>
                </a:solidFill>
                <a:latin typeface="Calibri" panose="020F0502020204030204" pitchFamily="34" charset="0"/>
                <a:cs typeface="Calibri" panose="020F0502020204030204" pitchFamily="34" charset="0"/>
              </a:rPr>
              <a:t>Hardenberg</a:t>
            </a:r>
            <a:r>
              <a:rPr lang="es-ES" sz="1200" dirty="0">
                <a:solidFill>
                  <a:srgbClr val="2F5597"/>
                </a:solidFill>
                <a:latin typeface="Calibri" panose="020F0502020204030204" pitchFamily="34" charset="0"/>
                <a:cs typeface="Calibri" panose="020F0502020204030204" pitchFamily="34" charset="0"/>
              </a:rPr>
              <a:t> J., </a:t>
            </a:r>
            <a:r>
              <a:rPr lang="es-ES" sz="1200" dirty="0" err="1">
                <a:solidFill>
                  <a:srgbClr val="2F5597"/>
                </a:solidFill>
                <a:latin typeface="Calibri" panose="020F0502020204030204" pitchFamily="34" charset="0"/>
                <a:cs typeface="Calibri" panose="020F0502020204030204" pitchFamily="34" charset="0"/>
              </a:rPr>
              <a:t>Provenzale</a:t>
            </a:r>
            <a:r>
              <a:rPr lang="es-ES" sz="1200" dirty="0">
                <a:solidFill>
                  <a:srgbClr val="2F5597"/>
                </a:solidFill>
                <a:latin typeface="Calibri" panose="020F0502020204030204" pitchFamily="34" charset="0"/>
                <a:cs typeface="Calibri" panose="020F0502020204030204" pitchFamily="34" charset="0"/>
              </a:rPr>
              <a:t> A. </a:t>
            </a:r>
            <a:r>
              <a:rPr lang="es-ES" sz="1200" dirty="0" err="1">
                <a:solidFill>
                  <a:srgbClr val="2F5597"/>
                </a:solidFill>
                <a:latin typeface="Calibri" panose="020F0502020204030204" pitchFamily="34" charset="0"/>
                <a:cs typeface="Calibri" panose="020F0502020204030204" pitchFamily="34" charset="0"/>
              </a:rPr>
              <a:t>Impact</a:t>
            </a:r>
            <a:r>
              <a:rPr lang="es-ES" sz="1200" dirty="0">
                <a:solidFill>
                  <a:srgbClr val="2F5597"/>
                </a:solidFill>
                <a:latin typeface="Calibri" panose="020F0502020204030204" pitchFamily="34" charset="0"/>
                <a:cs typeface="Calibri" panose="020F0502020204030204" pitchFamily="34" charset="0"/>
              </a:rPr>
              <a:t> of </a:t>
            </a:r>
            <a:r>
              <a:rPr lang="es-ES" sz="1200" dirty="0" err="1">
                <a:solidFill>
                  <a:srgbClr val="2F5597"/>
                </a:solidFill>
                <a:latin typeface="Calibri" panose="020F0502020204030204" pitchFamily="34" charset="0"/>
                <a:cs typeface="Calibri" panose="020F0502020204030204" pitchFamily="34" charset="0"/>
              </a:rPr>
              <a:t>climate</a:t>
            </a:r>
            <a:r>
              <a:rPr lang="es-ES" sz="1200" dirty="0">
                <a:solidFill>
                  <a:srgbClr val="2F5597"/>
                </a:solidFill>
                <a:latin typeface="Calibri" panose="020F0502020204030204" pitchFamily="34" charset="0"/>
                <a:cs typeface="Calibri" panose="020F0502020204030204" pitchFamily="34" charset="0"/>
              </a:rPr>
              <a:t> </a:t>
            </a:r>
            <a:r>
              <a:rPr lang="es-ES" sz="1200" dirty="0" err="1">
                <a:solidFill>
                  <a:srgbClr val="2F5597"/>
                </a:solidFill>
                <a:latin typeface="Calibri" panose="020F0502020204030204" pitchFamily="34" charset="0"/>
                <a:cs typeface="Calibri" panose="020F0502020204030204" pitchFamily="34" charset="0"/>
              </a:rPr>
              <a:t>variability</a:t>
            </a:r>
            <a:r>
              <a:rPr lang="es-ES" sz="1200" dirty="0">
                <a:solidFill>
                  <a:srgbClr val="2F5597"/>
                </a:solidFill>
                <a:latin typeface="Calibri" panose="020F0502020204030204" pitchFamily="34" charset="0"/>
                <a:cs typeface="Calibri" panose="020F0502020204030204" pitchFamily="34" charset="0"/>
              </a:rPr>
              <a:t> </a:t>
            </a:r>
            <a:r>
              <a:rPr lang="es-ES" sz="1200" dirty="0" err="1">
                <a:solidFill>
                  <a:srgbClr val="2F5597"/>
                </a:solidFill>
                <a:latin typeface="Calibri" panose="020F0502020204030204" pitchFamily="34" charset="0"/>
                <a:cs typeface="Calibri" panose="020F0502020204030204" pitchFamily="34" charset="0"/>
              </a:rPr>
              <a:t>on</a:t>
            </a:r>
            <a:r>
              <a:rPr lang="es-ES" sz="1200" dirty="0">
                <a:solidFill>
                  <a:srgbClr val="2F5597"/>
                </a:solidFill>
                <a:latin typeface="Calibri" panose="020F0502020204030204" pitchFamily="34" charset="0"/>
                <a:cs typeface="Calibri" panose="020F0502020204030204" pitchFamily="34" charset="0"/>
              </a:rPr>
              <a:t> </a:t>
            </a:r>
            <a:r>
              <a:rPr lang="es-ES" sz="1200" dirty="0" err="1">
                <a:solidFill>
                  <a:srgbClr val="2F5597"/>
                </a:solidFill>
                <a:latin typeface="Calibri" panose="020F0502020204030204" pitchFamily="34" charset="0"/>
                <a:cs typeface="Calibri" panose="020F0502020204030204" pitchFamily="34" charset="0"/>
              </a:rPr>
              <a:t>summer</a:t>
            </a:r>
            <a:r>
              <a:rPr lang="es-ES" sz="1200" dirty="0">
                <a:solidFill>
                  <a:srgbClr val="2F5597"/>
                </a:solidFill>
                <a:latin typeface="Calibri" panose="020F0502020204030204" pitchFamily="34" charset="0"/>
                <a:cs typeface="Calibri" panose="020F0502020204030204" pitchFamily="34" charset="0"/>
              </a:rPr>
              <a:t> </a:t>
            </a:r>
            <a:r>
              <a:rPr lang="es-ES" sz="1200" dirty="0" err="1">
                <a:solidFill>
                  <a:srgbClr val="2F5597"/>
                </a:solidFill>
                <a:latin typeface="Calibri" panose="020F0502020204030204" pitchFamily="34" charset="0"/>
                <a:cs typeface="Calibri" panose="020F0502020204030204" pitchFamily="34" charset="0"/>
              </a:rPr>
              <a:t>fires</a:t>
            </a:r>
            <a:r>
              <a:rPr lang="es-ES" sz="1200" dirty="0">
                <a:solidFill>
                  <a:srgbClr val="2F5597"/>
                </a:solidFill>
                <a:latin typeface="Calibri" panose="020F0502020204030204" pitchFamily="34" charset="0"/>
                <a:cs typeface="Calibri" panose="020F0502020204030204" pitchFamily="34" charset="0"/>
              </a:rPr>
              <a:t> in a </a:t>
            </a:r>
            <a:r>
              <a:rPr lang="es-ES" sz="1200" dirty="0" err="1">
                <a:solidFill>
                  <a:srgbClr val="2F5597"/>
                </a:solidFill>
                <a:latin typeface="Calibri" panose="020F0502020204030204" pitchFamily="34" charset="0"/>
                <a:cs typeface="Calibri" panose="020F0502020204030204" pitchFamily="34" charset="0"/>
              </a:rPr>
              <a:t>Mediterranean</a:t>
            </a:r>
            <a:r>
              <a:rPr lang="es-ES" sz="1200" dirty="0">
                <a:solidFill>
                  <a:srgbClr val="2F5597"/>
                </a:solidFill>
                <a:latin typeface="Calibri" panose="020F0502020204030204" pitchFamily="34" charset="0"/>
                <a:cs typeface="Calibri" panose="020F0502020204030204" pitchFamily="34" charset="0"/>
              </a:rPr>
              <a:t> </a:t>
            </a:r>
            <a:r>
              <a:rPr lang="es-ES" sz="1200" dirty="0" err="1">
                <a:solidFill>
                  <a:srgbClr val="2F5597"/>
                </a:solidFill>
                <a:latin typeface="Calibri" panose="020F0502020204030204" pitchFamily="34" charset="0"/>
                <a:cs typeface="Calibri" panose="020F0502020204030204" pitchFamily="34" charset="0"/>
              </a:rPr>
              <a:t>environment</a:t>
            </a:r>
            <a:r>
              <a:rPr lang="es-ES" sz="1200" dirty="0">
                <a:solidFill>
                  <a:srgbClr val="2F5597"/>
                </a:solidFill>
                <a:latin typeface="Calibri" panose="020F0502020204030204" pitchFamily="34" charset="0"/>
                <a:cs typeface="Calibri" panose="020F0502020204030204" pitchFamily="34" charset="0"/>
              </a:rPr>
              <a:t> (</a:t>
            </a:r>
            <a:r>
              <a:rPr lang="es-ES" sz="1200" dirty="0" err="1">
                <a:solidFill>
                  <a:srgbClr val="2F5597"/>
                </a:solidFill>
                <a:latin typeface="Calibri" panose="020F0502020204030204" pitchFamily="34" charset="0"/>
                <a:cs typeface="Calibri" panose="020F0502020204030204" pitchFamily="34" charset="0"/>
              </a:rPr>
              <a:t>northeastern</a:t>
            </a:r>
            <a:r>
              <a:rPr lang="es-ES" sz="1200" dirty="0">
                <a:solidFill>
                  <a:srgbClr val="2F5597"/>
                </a:solidFill>
                <a:latin typeface="Calibri" panose="020F0502020204030204" pitchFamily="34" charset="0"/>
                <a:cs typeface="Calibri" panose="020F0502020204030204" pitchFamily="34" charset="0"/>
              </a:rPr>
              <a:t> </a:t>
            </a:r>
            <a:r>
              <a:rPr lang="es-ES" sz="1200" dirty="0" err="1">
                <a:solidFill>
                  <a:srgbClr val="2F5597"/>
                </a:solidFill>
                <a:latin typeface="Calibri" panose="020F0502020204030204" pitchFamily="34" charset="0"/>
                <a:cs typeface="Calibri" panose="020F0502020204030204" pitchFamily="34" charset="0"/>
              </a:rPr>
              <a:t>Iberian</a:t>
            </a:r>
            <a:r>
              <a:rPr lang="es-ES" sz="1200" dirty="0">
                <a:solidFill>
                  <a:srgbClr val="2F5597"/>
                </a:solidFill>
                <a:latin typeface="Calibri" panose="020F0502020204030204" pitchFamily="34" charset="0"/>
                <a:cs typeface="Calibri" panose="020F0502020204030204" pitchFamily="34" charset="0"/>
              </a:rPr>
              <a:t> </a:t>
            </a:r>
            <a:r>
              <a:rPr lang="es-ES" sz="1200" dirty="0" err="1">
                <a:solidFill>
                  <a:srgbClr val="2F5597"/>
                </a:solidFill>
                <a:latin typeface="Calibri" panose="020F0502020204030204" pitchFamily="34" charset="0"/>
                <a:cs typeface="Calibri" panose="020F0502020204030204" pitchFamily="34" charset="0"/>
              </a:rPr>
              <a:t>Peninsula</a:t>
            </a:r>
            <a:r>
              <a:rPr lang="es-ES" sz="1200" dirty="0">
                <a:solidFill>
                  <a:srgbClr val="2F5597"/>
                </a:solidFill>
                <a:latin typeface="Calibri" panose="020F0502020204030204" pitchFamily="34" charset="0"/>
                <a:cs typeface="Calibri" panose="020F0502020204030204" pitchFamily="34" charset="0"/>
              </a:rPr>
              <a:t>). </a:t>
            </a:r>
            <a:r>
              <a:rPr lang="es-ES" sz="1200" dirty="0" err="1">
                <a:solidFill>
                  <a:srgbClr val="2F5597"/>
                </a:solidFill>
                <a:latin typeface="Calibri" panose="020F0502020204030204" pitchFamily="34" charset="0"/>
                <a:cs typeface="Calibri" panose="020F0502020204030204" pitchFamily="34" charset="0"/>
              </a:rPr>
              <a:t>Climatic</a:t>
            </a:r>
            <a:r>
              <a:rPr lang="es-ES" sz="1200" dirty="0">
                <a:solidFill>
                  <a:srgbClr val="2F5597"/>
                </a:solidFill>
                <a:latin typeface="Calibri" panose="020F0502020204030204" pitchFamily="34" charset="0"/>
                <a:cs typeface="Calibri" panose="020F0502020204030204" pitchFamily="34" charset="0"/>
              </a:rPr>
              <a:t> </a:t>
            </a:r>
            <a:r>
              <a:rPr lang="es-ES" sz="1200" dirty="0" err="1">
                <a:solidFill>
                  <a:srgbClr val="2F5597"/>
                </a:solidFill>
                <a:latin typeface="Calibri" panose="020F0502020204030204" pitchFamily="34" charset="0"/>
                <a:cs typeface="Calibri" panose="020F0502020204030204" pitchFamily="34" charset="0"/>
              </a:rPr>
              <a:t>Change</a:t>
            </a:r>
            <a:r>
              <a:rPr lang="es-ES" sz="1200" dirty="0">
                <a:solidFill>
                  <a:srgbClr val="2F5597"/>
                </a:solidFill>
                <a:latin typeface="Calibri" panose="020F0502020204030204" pitchFamily="34" charset="0"/>
                <a:cs typeface="Calibri" panose="020F0502020204030204" pitchFamily="34" charset="0"/>
              </a:rPr>
              <a:t>, 2013</a:t>
            </a:r>
          </a:p>
        </p:txBody>
      </p:sp>
      <p:grpSp>
        <p:nvGrpSpPr>
          <p:cNvPr id="7" name="Agrupar 8">
            <a:extLst>
              <a:ext uri="{FF2B5EF4-FFF2-40B4-BE49-F238E27FC236}">
                <a16:creationId xmlns:a16="http://schemas.microsoft.com/office/drawing/2014/main" id="{CE5FA312-8280-334E-9C5A-476C7E999A64}"/>
              </a:ext>
            </a:extLst>
          </p:cNvPr>
          <p:cNvGrpSpPr>
            <a:grpSpLocks/>
          </p:cNvGrpSpPr>
          <p:nvPr/>
        </p:nvGrpSpPr>
        <p:grpSpPr bwMode="auto">
          <a:xfrm>
            <a:off x="2883671" y="3429000"/>
            <a:ext cx="492429" cy="1125261"/>
            <a:chOff x="6300192" y="4365104"/>
            <a:chExt cx="288032" cy="1296144"/>
          </a:xfrm>
        </p:grpSpPr>
        <p:cxnSp>
          <p:nvCxnSpPr>
            <p:cNvPr id="8" name="Conector recto de flecha 10">
              <a:extLst>
                <a:ext uri="{FF2B5EF4-FFF2-40B4-BE49-F238E27FC236}">
                  <a16:creationId xmlns:a16="http://schemas.microsoft.com/office/drawing/2014/main" id="{4F8F1EDB-9B6C-214E-8E2E-EC097EB346C8}"/>
                </a:ext>
              </a:extLst>
            </p:cNvPr>
            <p:cNvCxnSpPr>
              <a:cxnSpLocks noChangeShapeType="1"/>
            </p:cNvCxnSpPr>
            <p:nvPr/>
          </p:nvCxnSpPr>
          <p:spPr bwMode="auto">
            <a:xfrm flipV="1">
              <a:off x="6445267" y="4365104"/>
              <a:ext cx="0" cy="1296144"/>
            </a:xfrm>
            <a:prstGeom prst="straightConnector1">
              <a:avLst/>
            </a:prstGeom>
            <a:noFill/>
            <a:ln w="25400">
              <a:solidFill>
                <a:srgbClr val="000000"/>
              </a:solidFill>
              <a:round/>
              <a:headEnd type="arrow" w="med" len="me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9" name="Conector recto 11">
              <a:extLst>
                <a:ext uri="{FF2B5EF4-FFF2-40B4-BE49-F238E27FC236}">
                  <a16:creationId xmlns:a16="http://schemas.microsoft.com/office/drawing/2014/main" id="{C8771493-AD4E-094D-9BD6-52D342FB5441}"/>
                </a:ext>
              </a:extLst>
            </p:cNvPr>
            <p:cNvCxnSpPr>
              <a:cxnSpLocks noChangeShapeType="1"/>
            </p:cNvCxnSpPr>
            <p:nvPr/>
          </p:nvCxnSpPr>
          <p:spPr bwMode="auto">
            <a:xfrm>
              <a:off x="6300192" y="4365104"/>
              <a:ext cx="288032" cy="0"/>
            </a:xfrm>
            <a:prstGeom prst="line">
              <a:avLst/>
            </a:prstGeom>
            <a:noFill/>
            <a:ln w="25400">
              <a:solidFill>
                <a:srgbClr val="000000"/>
              </a:solidFill>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10" name="Conector recto 12">
              <a:extLst>
                <a:ext uri="{FF2B5EF4-FFF2-40B4-BE49-F238E27FC236}">
                  <a16:creationId xmlns:a16="http://schemas.microsoft.com/office/drawing/2014/main" id="{D3A1B072-3FA2-F540-9DD0-DA3ECC8EA2DC}"/>
                </a:ext>
              </a:extLst>
            </p:cNvPr>
            <p:cNvCxnSpPr>
              <a:cxnSpLocks noChangeShapeType="1"/>
            </p:cNvCxnSpPr>
            <p:nvPr/>
          </p:nvCxnSpPr>
          <p:spPr bwMode="auto">
            <a:xfrm>
              <a:off x="6300192" y="5661248"/>
              <a:ext cx="288032" cy="0"/>
            </a:xfrm>
            <a:prstGeom prst="line">
              <a:avLst/>
            </a:prstGeom>
            <a:noFill/>
            <a:ln w="25400">
              <a:solidFill>
                <a:srgbClr val="000000"/>
              </a:solidFill>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grpSp>
    </p:spTree>
    <p:extLst>
      <p:ext uri="{BB962C8B-B14F-4D97-AF65-F5344CB8AC3E}">
        <p14:creationId xmlns:p14="http://schemas.microsoft.com/office/powerpoint/2010/main" val="689845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4803" y="236936"/>
            <a:ext cx="8229598" cy="922237"/>
          </a:xfrm>
        </p:spPr>
        <p:txBody>
          <a:bodyPr/>
          <a:lstStyle/>
          <a:p>
            <a:r>
              <a:rPr lang="en-GB" dirty="0"/>
              <a:t>Data-driven climate-fire model</a:t>
            </a:r>
            <a:endParaRPr lang="it-IT" dirty="0"/>
          </a:p>
        </p:txBody>
      </p:sp>
      <p:sp>
        <p:nvSpPr>
          <p:cNvPr id="6" name="Rettangolo 5">
            <a:extLst>
              <a:ext uri="{FF2B5EF4-FFF2-40B4-BE49-F238E27FC236}">
                <a16:creationId xmlns:a16="http://schemas.microsoft.com/office/drawing/2014/main" id="{DFCDD403-724F-174A-81DC-2766B0782192}"/>
              </a:ext>
            </a:extLst>
          </p:cNvPr>
          <p:cNvSpPr/>
          <p:nvPr/>
        </p:nvSpPr>
        <p:spPr>
          <a:xfrm>
            <a:off x="1855191" y="1199386"/>
            <a:ext cx="5448821" cy="369332"/>
          </a:xfrm>
          <a:prstGeom prst="rect">
            <a:avLst/>
          </a:prstGeom>
        </p:spPr>
        <p:txBody>
          <a:bodyPr wrap="square">
            <a:spAutoFit/>
          </a:bodyPr>
          <a:lstStyle/>
          <a:p>
            <a:r>
              <a:rPr lang="es-ES" dirty="0">
                <a:latin typeface="Calibri" panose="020F0502020204030204" pitchFamily="34" charset="0"/>
                <a:cs typeface="Calibri" panose="020F0502020204030204" pitchFamily="34" charset="0"/>
              </a:rPr>
              <a:t> </a:t>
            </a:r>
            <a:endParaRPr lang="it-IT" baseline="-25000" dirty="0"/>
          </a:p>
        </p:txBody>
      </p:sp>
      <p:sp>
        <p:nvSpPr>
          <p:cNvPr id="13" name="Rettangolo 12">
            <a:extLst>
              <a:ext uri="{FF2B5EF4-FFF2-40B4-BE49-F238E27FC236}">
                <a16:creationId xmlns:a16="http://schemas.microsoft.com/office/drawing/2014/main" id="{044947C9-F3C3-154C-94B0-CF0A69E285F8}"/>
              </a:ext>
            </a:extLst>
          </p:cNvPr>
          <p:cNvSpPr/>
          <p:nvPr/>
        </p:nvSpPr>
        <p:spPr>
          <a:xfrm>
            <a:off x="464803" y="1384052"/>
            <a:ext cx="8658289" cy="2862322"/>
          </a:xfrm>
          <a:prstGeom prst="rect">
            <a:avLst/>
          </a:prstGeom>
        </p:spPr>
        <p:txBody>
          <a:bodyPr wrap="square">
            <a:spAutoFit/>
          </a:bodyPr>
          <a:lstStyle/>
          <a:p>
            <a:pPr marL="502469" indent="-502469"/>
            <a:r>
              <a:rPr lang="en-GB" dirty="0">
                <a:solidFill>
                  <a:srgbClr val="2F5597"/>
                </a:solidFill>
                <a:latin typeface="Calibri" panose="020F0502020204030204" pitchFamily="34" charset="0"/>
                <a:cs typeface="Calibri" panose="020F0502020204030204" pitchFamily="34" charset="0"/>
              </a:rPr>
              <a:t>We aim to model BA(</a:t>
            </a:r>
            <a:r>
              <a:rPr lang="en-GB" i="1" dirty="0" err="1">
                <a:solidFill>
                  <a:srgbClr val="2F5597"/>
                </a:solidFill>
                <a:latin typeface="Calibri" panose="020F0502020204030204" pitchFamily="34" charset="0"/>
                <a:cs typeface="Calibri" panose="020F0502020204030204" pitchFamily="34" charset="0"/>
              </a:rPr>
              <a:t>i,t</a:t>
            </a:r>
            <a:r>
              <a:rPr lang="en-GB" dirty="0">
                <a:solidFill>
                  <a:srgbClr val="2F5597"/>
                </a:solidFill>
                <a:latin typeface="Calibri" panose="020F0502020204030204" pitchFamily="34" charset="0"/>
                <a:cs typeface="Calibri" panose="020F0502020204030204" pitchFamily="34" charset="0"/>
              </a:rPr>
              <a:t>): the Burned Area in the </a:t>
            </a:r>
            <a:r>
              <a:rPr lang="en-GB" dirty="0" err="1">
                <a:solidFill>
                  <a:srgbClr val="2F5597"/>
                </a:solidFill>
                <a:latin typeface="Calibri" panose="020F0502020204030204" pitchFamily="34" charset="0"/>
                <a:cs typeface="Calibri" panose="020F0502020204030204" pitchFamily="34" charset="0"/>
              </a:rPr>
              <a:t>ith</a:t>
            </a:r>
            <a:r>
              <a:rPr lang="en-GB" dirty="0">
                <a:solidFill>
                  <a:srgbClr val="2F5597"/>
                </a:solidFill>
                <a:latin typeface="Calibri" panose="020F0502020204030204" pitchFamily="34" charset="0"/>
                <a:cs typeface="Calibri" panose="020F0502020204030204" pitchFamily="34" charset="0"/>
              </a:rPr>
              <a:t> eco-region and summer </a:t>
            </a:r>
            <a:r>
              <a:rPr lang="en-GB" i="1" dirty="0">
                <a:solidFill>
                  <a:srgbClr val="2F5597"/>
                </a:solidFill>
                <a:latin typeface="Calibri" panose="020F0502020204030204" pitchFamily="34" charset="0"/>
                <a:cs typeface="Calibri" panose="020F0502020204030204" pitchFamily="34" charset="0"/>
              </a:rPr>
              <a:t>t </a:t>
            </a:r>
            <a:r>
              <a:rPr lang="en-GB" dirty="0">
                <a:solidFill>
                  <a:srgbClr val="2F5597"/>
                </a:solidFill>
                <a:latin typeface="Calibri" panose="020F0502020204030204" pitchFamily="34" charset="0"/>
                <a:cs typeface="Calibri" panose="020F0502020204030204" pitchFamily="34" charset="0"/>
              </a:rPr>
              <a:t>(total BA June-September)</a:t>
            </a:r>
          </a:p>
          <a:p>
            <a:pPr marL="502469" indent="-502469"/>
            <a:endParaRPr lang="es-ES" dirty="0">
              <a:solidFill>
                <a:srgbClr val="2F5597"/>
              </a:solidFill>
              <a:latin typeface="Calibri" panose="020F0502020204030204" pitchFamily="34" charset="0"/>
              <a:cs typeface="Calibri" panose="020F0502020204030204" pitchFamily="34" charset="0"/>
            </a:endParaRPr>
          </a:p>
          <a:p>
            <a:pPr marL="502469" indent="-502469"/>
            <a:endParaRPr lang="es-ES" dirty="0">
              <a:solidFill>
                <a:srgbClr val="2F5597"/>
              </a:solidFill>
              <a:latin typeface="Calibri" panose="020F0502020204030204" pitchFamily="34" charset="0"/>
              <a:cs typeface="Calibri" panose="020F0502020204030204" pitchFamily="34" charset="0"/>
            </a:endParaRPr>
          </a:p>
          <a:p>
            <a:pPr marL="502469" indent="-502469"/>
            <a:endParaRPr lang="es-ES" dirty="0">
              <a:solidFill>
                <a:srgbClr val="2F5597"/>
              </a:solidFill>
              <a:latin typeface="Calibri" panose="020F0502020204030204" pitchFamily="34" charset="0"/>
              <a:cs typeface="Calibri" panose="020F0502020204030204" pitchFamily="34" charset="0"/>
            </a:endParaRPr>
          </a:p>
          <a:p>
            <a:pPr marL="502469" indent="-502469"/>
            <a:endParaRPr lang="es-ES" dirty="0">
              <a:solidFill>
                <a:srgbClr val="2F5597"/>
              </a:solidFill>
              <a:latin typeface="Calibri" panose="020F0502020204030204" pitchFamily="34" charset="0"/>
              <a:cs typeface="Calibri" panose="020F0502020204030204" pitchFamily="34" charset="0"/>
            </a:endParaRPr>
          </a:p>
          <a:p>
            <a:pPr marL="502469" indent="-502469"/>
            <a:endParaRPr lang="es-ES" dirty="0">
              <a:solidFill>
                <a:srgbClr val="2F5597"/>
              </a:solidFill>
              <a:latin typeface="Calibri" panose="020F0502020204030204" pitchFamily="34" charset="0"/>
              <a:cs typeface="Calibri" panose="020F0502020204030204" pitchFamily="34" charset="0"/>
            </a:endParaRPr>
          </a:p>
          <a:p>
            <a:pPr marL="502469" indent="-502469"/>
            <a:endParaRPr lang="es-ES" dirty="0">
              <a:solidFill>
                <a:srgbClr val="2F5597"/>
              </a:solidFill>
              <a:latin typeface="Calibri" panose="020F0502020204030204" pitchFamily="34" charset="0"/>
              <a:cs typeface="Calibri" panose="020F0502020204030204" pitchFamily="34" charset="0"/>
            </a:endParaRPr>
          </a:p>
          <a:p>
            <a:pPr marL="502469" indent="-502469"/>
            <a:endParaRPr lang="es-ES" dirty="0">
              <a:solidFill>
                <a:srgbClr val="2F5597"/>
              </a:solidFill>
              <a:latin typeface="Calibri" panose="020F0502020204030204" pitchFamily="34" charset="0"/>
              <a:cs typeface="Calibri" panose="020F0502020204030204" pitchFamily="34" charset="0"/>
            </a:endParaRPr>
          </a:p>
          <a:p>
            <a:pPr marL="502469" indent="-502469"/>
            <a:endParaRPr lang="es-ES" dirty="0">
              <a:solidFill>
                <a:srgbClr val="2F5597"/>
              </a:solidFill>
              <a:latin typeface="Calibri" panose="020F0502020204030204" pitchFamily="34" charset="0"/>
              <a:cs typeface="Calibri" panose="020F0502020204030204" pitchFamily="34" charset="0"/>
            </a:endParaRPr>
          </a:p>
        </p:txBody>
      </p:sp>
      <p:sp>
        <p:nvSpPr>
          <p:cNvPr id="14" name="Rettangolo 13">
            <a:extLst>
              <a:ext uri="{FF2B5EF4-FFF2-40B4-BE49-F238E27FC236}">
                <a16:creationId xmlns:a16="http://schemas.microsoft.com/office/drawing/2014/main" id="{63793030-CE23-E148-8FEF-99F2440E864D}"/>
              </a:ext>
            </a:extLst>
          </p:cNvPr>
          <p:cNvSpPr/>
          <p:nvPr/>
        </p:nvSpPr>
        <p:spPr>
          <a:xfrm>
            <a:off x="2587290" y="5790067"/>
            <a:ext cx="5780096" cy="830997"/>
          </a:xfrm>
          <a:prstGeom prst="rect">
            <a:avLst/>
          </a:prstGeom>
        </p:spPr>
        <p:txBody>
          <a:bodyPr wrap="square">
            <a:spAutoFit/>
          </a:bodyPr>
          <a:lstStyle/>
          <a:p>
            <a:r>
              <a:rPr lang="en" sz="1200" dirty="0">
                <a:solidFill>
                  <a:srgbClr val="2F5597"/>
                </a:solidFill>
                <a:latin typeface="Calibri" panose="020F0502020204030204" pitchFamily="34" charset="0"/>
                <a:cs typeface="Calibri" panose="020F0502020204030204" pitchFamily="34" charset="0"/>
              </a:rPr>
              <a:t>Turco, M. et al. On the key role of droughts in the dynamics of summer fires in Mediterranean Europe. Sci. Rep. 7, 81 (2017)</a:t>
            </a:r>
          </a:p>
          <a:p>
            <a:r>
              <a:rPr lang="en-GB" sz="1200" dirty="0">
                <a:solidFill>
                  <a:srgbClr val="2F5597"/>
                </a:solidFill>
                <a:latin typeface="Calibri" panose="020F0502020204030204" pitchFamily="34" charset="0"/>
                <a:cs typeface="Calibri" panose="020F0502020204030204" pitchFamily="34" charset="0"/>
              </a:rPr>
              <a:t>Turco, M. et al. Exacerbated fires in Mediterranean Europe due to anthropogenic warming projected with non-stationary climate-fire models. Nat </a:t>
            </a:r>
            <a:r>
              <a:rPr lang="en-GB" sz="1200" dirty="0" err="1">
                <a:solidFill>
                  <a:srgbClr val="2F5597"/>
                </a:solidFill>
                <a:latin typeface="Calibri" panose="020F0502020204030204" pitchFamily="34" charset="0"/>
                <a:cs typeface="Calibri" panose="020F0502020204030204" pitchFamily="34" charset="0"/>
              </a:rPr>
              <a:t>Commun</a:t>
            </a:r>
            <a:r>
              <a:rPr lang="en-GB" sz="1200" dirty="0">
                <a:solidFill>
                  <a:srgbClr val="2F5597"/>
                </a:solidFill>
                <a:latin typeface="Calibri" panose="020F0502020204030204" pitchFamily="34" charset="0"/>
                <a:cs typeface="Calibri" panose="020F0502020204030204" pitchFamily="34" charset="0"/>
              </a:rPr>
              <a:t>, 9(1), 3821 (2018a)</a:t>
            </a:r>
            <a:endParaRPr lang="en" sz="1200" dirty="0">
              <a:solidFill>
                <a:srgbClr val="2F5597"/>
              </a:solidFill>
              <a:latin typeface="Calibri" panose="020F0502020204030204" pitchFamily="34" charset="0"/>
              <a:cs typeface="Calibri" panose="020F0502020204030204" pitchFamily="34" charset="0"/>
            </a:endParaRPr>
          </a:p>
        </p:txBody>
      </p:sp>
      <p:sp>
        <p:nvSpPr>
          <p:cNvPr id="12" name="Rettangolo 11">
            <a:extLst>
              <a:ext uri="{FF2B5EF4-FFF2-40B4-BE49-F238E27FC236}">
                <a16:creationId xmlns:a16="http://schemas.microsoft.com/office/drawing/2014/main" id="{84DB8DC7-3239-634A-BA31-45EE7CD0116A}"/>
              </a:ext>
            </a:extLst>
          </p:cNvPr>
          <p:cNvSpPr/>
          <p:nvPr/>
        </p:nvSpPr>
        <p:spPr>
          <a:xfrm>
            <a:off x="4391502" y="3244334"/>
            <a:ext cx="237566" cy="369332"/>
          </a:xfrm>
          <a:prstGeom prst="rect">
            <a:avLst/>
          </a:prstGeom>
        </p:spPr>
        <p:txBody>
          <a:bodyPr wrap="none">
            <a:spAutoFit/>
          </a:bodyPr>
          <a:lstStyle/>
          <a:p>
            <a:r>
              <a:rPr lang="el-GR" dirty="0">
                <a:latin typeface="AdvOT7d6df7ab.I+03"/>
              </a:rPr>
              <a:t> </a:t>
            </a:r>
            <a:endParaRPr lang="el-GR" dirty="0"/>
          </a:p>
        </p:txBody>
      </p:sp>
      <p:pic>
        <p:nvPicPr>
          <p:cNvPr id="16" name="Immagine 15">
            <a:extLst>
              <a:ext uri="{FF2B5EF4-FFF2-40B4-BE49-F238E27FC236}">
                <a16:creationId xmlns:a16="http://schemas.microsoft.com/office/drawing/2014/main" id="{DAFE9BB2-5647-FB42-8573-2F9A74F0BC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03" y="2221771"/>
            <a:ext cx="7902583" cy="3252177"/>
          </a:xfrm>
          <a:prstGeom prst="rect">
            <a:avLst/>
          </a:prstGeom>
        </p:spPr>
      </p:pic>
    </p:spTree>
    <p:extLst>
      <p:ext uri="{BB962C8B-B14F-4D97-AF65-F5344CB8AC3E}">
        <p14:creationId xmlns:p14="http://schemas.microsoft.com/office/powerpoint/2010/main" val="34215628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4803" y="236936"/>
            <a:ext cx="8229598" cy="922237"/>
          </a:xfrm>
        </p:spPr>
        <p:txBody>
          <a:bodyPr/>
          <a:lstStyle/>
          <a:p>
            <a:r>
              <a:rPr lang="en-GB" dirty="0"/>
              <a:t>Data-driven climate-fire model</a:t>
            </a:r>
            <a:endParaRPr lang="it-IT" dirty="0"/>
          </a:p>
        </p:txBody>
      </p:sp>
      <p:sp>
        <p:nvSpPr>
          <p:cNvPr id="6" name="Rettangolo 5">
            <a:extLst>
              <a:ext uri="{FF2B5EF4-FFF2-40B4-BE49-F238E27FC236}">
                <a16:creationId xmlns:a16="http://schemas.microsoft.com/office/drawing/2014/main" id="{DFCDD403-724F-174A-81DC-2766B0782192}"/>
              </a:ext>
            </a:extLst>
          </p:cNvPr>
          <p:cNvSpPr/>
          <p:nvPr/>
        </p:nvSpPr>
        <p:spPr>
          <a:xfrm>
            <a:off x="1847589" y="1534446"/>
            <a:ext cx="5448821" cy="646331"/>
          </a:xfrm>
          <a:prstGeom prst="rect">
            <a:avLst/>
          </a:prstGeom>
        </p:spPr>
        <p:txBody>
          <a:bodyPr wrap="square">
            <a:spAutoFit/>
          </a:bodyPr>
          <a:lstStyle/>
          <a:p>
            <a:r>
              <a:rPr lang="it-IT" dirty="0">
                <a:solidFill>
                  <a:srgbClr val="2F5597"/>
                </a:solidFill>
                <a:latin typeface="Calibri" panose="020F0502020204030204" pitchFamily="34" charset="0"/>
                <a:cs typeface="Calibri" panose="020F0502020204030204" pitchFamily="34" charset="0"/>
              </a:rPr>
              <a:t>log[BA(</a:t>
            </a:r>
            <a:r>
              <a:rPr lang="it-IT" i="1" dirty="0" err="1">
                <a:solidFill>
                  <a:srgbClr val="2F5597"/>
                </a:solidFill>
                <a:latin typeface="Calibri" panose="020F0502020204030204" pitchFamily="34" charset="0"/>
                <a:cs typeface="Calibri" panose="020F0502020204030204" pitchFamily="34" charset="0"/>
              </a:rPr>
              <a:t>i,t</a:t>
            </a:r>
            <a:r>
              <a:rPr lang="it-IT" dirty="0">
                <a:solidFill>
                  <a:srgbClr val="2F5597"/>
                </a:solidFill>
                <a:latin typeface="Calibri" panose="020F0502020204030204" pitchFamily="34" charset="0"/>
                <a:cs typeface="Calibri" panose="020F0502020204030204" pitchFamily="34" charset="0"/>
              </a:rPr>
              <a:t>)] = </a:t>
            </a:r>
            <a:r>
              <a:rPr lang="el-GR" dirty="0">
                <a:solidFill>
                  <a:srgbClr val="2F5597"/>
                </a:solidFill>
                <a:latin typeface="Calibri" panose="020F0502020204030204" pitchFamily="34" charset="0"/>
                <a:cs typeface="Calibri" panose="020F0502020204030204" pitchFamily="34" charset="0"/>
              </a:rPr>
              <a:t>β</a:t>
            </a:r>
            <a:r>
              <a:rPr lang="es-ES" baseline="-25000" dirty="0">
                <a:solidFill>
                  <a:srgbClr val="2F5597"/>
                </a:solidFill>
                <a:latin typeface="Calibri" panose="020F0502020204030204" pitchFamily="34" charset="0"/>
                <a:cs typeface="Calibri" panose="020F0502020204030204" pitchFamily="34" charset="0"/>
              </a:rPr>
              <a:t>1</a:t>
            </a:r>
            <a:r>
              <a:rPr lang="es-ES" dirty="0">
                <a:solidFill>
                  <a:srgbClr val="2F5597"/>
                </a:solidFill>
                <a:latin typeface="Calibri" panose="020F0502020204030204" pitchFamily="34" charset="0"/>
                <a:cs typeface="Calibri" panose="020F0502020204030204" pitchFamily="34" charset="0"/>
              </a:rPr>
              <a:t>(</a:t>
            </a:r>
            <a:r>
              <a:rPr lang="es-ES" i="1" dirty="0">
                <a:solidFill>
                  <a:srgbClr val="2F5597"/>
                </a:solidFill>
                <a:latin typeface="Calibri" panose="020F0502020204030204" pitchFamily="34" charset="0"/>
                <a:cs typeface="Calibri" panose="020F0502020204030204" pitchFamily="34" charset="0"/>
              </a:rPr>
              <a:t>i</a:t>
            </a:r>
            <a:r>
              <a:rPr lang="es-ES" dirty="0">
                <a:solidFill>
                  <a:srgbClr val="2F5597"/>
                </a:solidFill>
                <a:latin typeface="Calibri" panose="020F0502020204030204" pitchFamily="34" charset="0"/>
                <a:cs typeface="Calibri" panose="020F0502020204030204" pitchFamily="34" charset="0"/>
              </a:rPr>
              <a:t>) + </a:t>
            </a:r>
            <a:r>
              <a:rPr lang="el-GR" dirty="0">
                <a:solidFill>
                  <a:srgbClr val="2F5597"/>
                </a:solidFill>
                <a:latin typeface="Calibri" panose="020F0502020204030204" pitchFamily="34" charset="0"/>
                <a:cs typeface="Calibri" panose="020F0502020204030204" pitchFamily="34" charset="0"/>
              </a:rPr>
              <a:t>β</a:t>
            </a:r>
            <a:r>
              <a:rPr lang="es-ES" baseline="-25000" dirty="0">
                <a:solidFill>
                  <a:srgbClr val="2F5597"/>
                </a:solidFill>
                <a:latin typeface="Calibri" panose="020F0502020204030204" pitchFamily="34" charset="0"/>
                <a:cs typeface="Calibri" panose="020F0502020204030204" pitchFamily="34" charset="0"/>
              </a:rPr>
              <a:t>2</a:t>
            </a:r>
            <a:r>
              <a:rPr lang="es-ES" dirty="0">
                <a:solidFill>
                  <a:srgbClr val="2F5597"/>
                </a:solidFill>
                <a:latin typeface="Calibri" panose="020F0502020204030204" pitchFamily="34" charset="0"/>
                <a:cs typeface="Calibri" panose="020F0502020204030204" pitchFamily="34" charset="0"/>
              </a:rPr>
              <a:t>(</a:t>
            </a:r>
            <a:r>
              <a:rPr lang="es-ES" i="1" dirty="0">
                <a:solidFill>
                  <a:srgbClr val="2F5597"/>
                </a:solidFill>
                <a:latin typeface="Calibri" panose="020F0502020204030204" pitchFamily="34" charset="0"/>
                <a:cs typeface="Calibri" panose="020F0502020204030204" pitchFamily="34" charset="0"/>
              </a:rPr>
              <a:t>i</a:t>
            </a:r>
            <a:r>
              <a:rPr lang="es-ES" dirty="0">
                <a:solidFill>
                  <a:srgbClr val="2F5597"/>
                </a:solidFill>
                <a:latin typeface="Calibri" panose="020F0502020204030204" pitchFamily="34" charset="0"/>
                <a:cs typeface="Calibri" panose="020F0502020204030204" pitchFamily="34" charset="0"/>
              </a:rPr>
              <a:t>) </a:t>
            </a:r>
            <a:r>
              <a:rPr lang="es-ES" i="1" dirty="0">
                <a:solidFill>
                  <a:srgbClr val="2F5597"/>
                </a:solidFill>
                <a:latin typeface="Calibri" panose="020F0502020204030204" pitchFamily="34" charset="0"/>
                <a:cs typeface="Calibri" panose="020F0502020204030204" pitchFamily="34" charset="0"/>
              </a:rPr>
              <a:t>SPEI</a:t>
            </a:r>
            <a:r>
              <a:rPr lang="es-ES" i="1" baseline="-25000" dirty="0">
                <a:solidFill>
                  <a:srgbClr val="2F5597"/>
                </a:solidFill>
                <a:latin typeface="Calibri" panose="020F0502020204030204" pitchFamily="34" charset="0"/>
                <a:cs typeface="Calibri" panose="020F0502020204030204" pitchFamily="34" charset="0"/>
              </a:rPr>
              <a:t> </a:t>
            </a:r>
            <a:r>
              <a:rPr lang="es-ES" i="1" baseline="-25000" dirty="0" err="1">
                <a:solidFill>
                  <a:srgbClr val="2F5597"/>
                </a:solidFill>
                <a:latin typeface="Calibri" panose="020F0502020204030204" pitchFamily="34" charset="0"/>
                <a:cs typeface="Calibri" panose="020F0502020204030204" pitchFamily="34" charset="0"/>
              </a:rPr>
              <a:t>sc,m</a:t>
            </a:r>
            <a:r>
              <a:rPr lang="es-ES" dirty="0">
                <a:solidFill>
                  <a:srgbClr val="2F5597"/>
                </a:solidFill>
                <a:latin typeface="Calibri" panose="020F0502020204030204" pitchFamily="34" charset="0"/>
                <a:cs typeface="Calibri" panose="020F0502020204030204" pitchFamily="34" charset="0"/>
              </a:rPr>
              <a:t>(</a:t>
            </a:r>
            <a:r>
              <a:rPr lang="es-ES" i="1" dirty="0" err="1">
                <a:solidFill>
                  <a:srgbClr val="2F5597"/>
                </a:solidFill>
                <a:latin typeface="Calibri" panose="020F0502020204030204" pitchFamily="34" charset="0"/>
                <a:cs typeface="Calibri" panose="020F0502020204030204" pitchFamily="34" charset="0"/>
              </a:rPr>
              <a:t>i,t</a:t>
            </a:r>
            <a:r>
              <a:rPr lang="es-ES" dirty="0">
                <a:solidFill>
                  <a:srgbClr val="2F5597"/>
                </a:solidFill>
                <a:latin typeface="Calibri" panose="020F0502020204030204" pitchFamily="34" charset="0"/>
                <a:cs typeface="Calibri" panose="020F0502020204030204" pitchFamily="34" charset="0"/>
              </a:rPr>
              <a:t>) + </a:t>
            </a:r>
            <a:r>
              <a:rPr lang="el-GR" dirty="0">
                <a:solidFill>
                  <a:srgbClr val="2F5597"/>
                </a:solidFill>
                <a:latin typeface="Calibri" panose="020F0502020204030204" pitchFamily="34" charset="0"/>
                <a:cs typeface="Calibri" panose="020F0502020204030204" pitchFamily="34" charset="0"/>
              </a:rPr>
              <a:t>β</a:t>
            </a:r>
            <a:r>
              <a:rPr lang="es-ES" baseline="-25000" dirty="0">
                <a:solidFill>
                  <a:srgbClr val="2F5597"/>
                </a:solidFill>
                <a:latin typeface="Calibri" panose="020F0502020204030204" pitchFamily="34" charset="0"/>
                <a:cs typeface="Calibri" panose="020F0502020204030204" pitchFamily="34" charset="0"/>
              </a:rPr>
              <a:t>3</a:t>
            </a:r>
            <a:r>
              <a:rPr lang="es-ES" dirty="0">
                <a:solidFill>
                  <a:srgbClr val="2F5597"/>
                </a:solidFill>
                <a:latin typeface="Calibri" panose="020F0502020204030204" pitchFamily="34" charset="0"/>
                <a:cs typeface="Calibri" panose="020F0502020204030204" pitchFamily="34" charset="0"/>
              </a:rPr>
              <a:t>(</a:t>
            </a:r>
            <a:r>
              <a:rPr lang="es-ES" i="1" dirty="0">
                <a:solidFill>
                  <a:srgbClr val="2F5597"/>
                </a:solidFill>
                <a:latin typeface="Calibri" panose="020F0502020204030204" pitchFamily="34" charset="0"/>
                <a:cs typeface="Calibri" panose="020F0502020204030204" pitchFamily="34" charset="0"/>
              </a:rPr>
              <a:t>i</a:t>
            </a:r>
            <a:r>
              <a:rPr lang="es-ES" dirty="0">
                <a:solidFill>
                  <a:srgbClr val="2F5597"/>
                </a:solidFill>
                <a:latin typeface="Calibri" panose="020F0502020204030204" pitchFamily="34" charset="0"/>
                <a:cs typeface="Calibri" panose="020F0502020204030204" pitchFamily="34" charset="0"/>
              </a:rPr>
              <a:t>) </a:t>
            </a:r>
            <a:r>
              <a:rPr lang="es-ES" i="1" dirty="0">
                <a:solidFill>
                  <a:srgbClr val="2F5597"/>
                </a:solidFill>
                <a:latin typeface="Calibri" panose="020F0502020204030204" pitchFamily="34" charset="0"/>
                <a:cs typeface="Calibri" panose="020F0502020204030204" pitchFamily="34" charset="0"/>
              </a:rPr>
              <a:t>T</a:t>
            </a:r>
            <a:r>
              <a:rPr lang="es-ES" dirty="0">
                <a:solidFill>
                  <a:srgbClr val="2F5597"/>
                </a:solidFill>
                <a:latin typeface="Calibri" panose="020F0502020204030204" pitchFamily="34" charset="0"/>
                <a:cs typeface="Calibri" panose="020F0502020204030204" pitchFamily="34" charset="0"/>
              </a:rPr>
              <a:t>(</a:t>
            </a:r>
            <a:r>
              <a:rPr lang="es-ES" i="1" dirty="0">
                <a:solidFill>
                  <a:srgbClr val="2F5597"/>
                </a:solidFill>
                <a:latin typeface="Calibri" panose="020F0502020204030204" pitchFamily="34" charset="0"/>
                <a:cs typeface="Calibri" panose="020F0502020204030204" pitchFamily="34" charset="0"/>
              </a:rPr>
              <a:t>t</a:t>
            </a:r>
            <a:r>
              <a:rPr lang="es-ES" dirty="0">
                <a:solidFill>
                  <a:srgbClr val="2F5597"/>
                </a:solidFill>
                <a:latin typeface="Calibri" panose="020F0502020204030204" pitchFamily="34" charset="0"/>
                <a:cs typeface="Calibri" panose="020F0502020204030204" pitchFamily="34" charset="0"/>
              </a:rPr>
              <a:t>) + </a:t>
            </a:r>
            <a:r>
              <a:rPr lang="el-GR" dirty="0">
                <a:solidFill>
                  <a:srgbClr val="2F5597"/>
                </a:solidFill>
                <a:latin typeface="Calibri" panose="020F0502020204030204" pitchFamily="34" charset="0"/>
                <a:cs typeface="Calibri" panose="020F0502020204030204" pitchFamily="34" charset="0"/>
              </a:rPr>
              <a:t>ε</a:t>
            </a:r>
            <a:r>
              <a:rPr lang="it-IT" dirty="0">
                <a:solidFill>
                  <a:srgbClr val="2F5597"/>
                </a:solidFill>
                <a:latin typeface="Calibri" panose="020F0502020204030204" pitchFamily="34" charset="0"/>
                <a:cs typeface="Calibri" panose="020F0502020204030204" pitchFamily="34" charset="0"/>
              </a:rPr>
              <a:t>(</a:t>
            </a:r>
            <a:r>
              <a:rPr lang="it-IT" i="1" dirty="0" err="1">
                <a:solidFill>
                  <a:srgbClr val="2F5597"/>
                </a:solidFill>
                <a:latin typeface="Calibri" panose="020F0502020204030204" pitchFamily="34" charset="0"/>
                <a:cs typeface="Calibri" panose="020F0502020204030204" pitchFamily="34" charset="0"/>
              </a:rPr>
              <a:t>i,t</a:t>
            </a:r>
            <a:r>
              <a:rPr lang="it-IT" dirty="0">
                <a:solidFill>
                  <a:srgbClr val="2F5597"/>
                </a:solidFill>
                <a:latin typeface="Calibri" panose="020F0502020204030204" pitchFamily="34" charset="0"/>
                <a:cs typeface="Calibri" panose="020F0502020204030204" pitchFamily="34" charset="0"/>
              </a:rPr>
              <a:t>)</a:t>
            </a:r>
          </a:p>
          <a:p>
            <a:r>
              <a:rPr lang="es-ES" dirty="0">
                <a:latin typeface="Calibri" panose="020F0502020204030204" pitchFamily="34" charset="0"/>
                <a:cs typeface="Calibri" panose="020F0502020204030204" pitchFamily="34" charset="0"/>
              </a:rPr>
              <a:t> </a:t>
            </a:r>
            <a:endParaRPr lang="it-IT" baseline="-25000" dirty="0">
              <a:latin typeface="Calibri" panose="020F0502020204030204" pitchFamily="34" charset="0"/>
              <a:cs typeface="Calibri" panose="020F0502020204030204" pitchFamily="34" charset="0"/>
            </a:endParaRPr>
          </a:p>
        </p:txBody>
      </p:sp>
      <p:sp>
        <p:nvSpPr>
          <p:cNvPr id="13" name="Rettangolo 12">
            <a:extLst>
              <a:ext uri="{FF2B5EF4-FFF2-40B4-BE49-F238E27FC236}">
                <a16:creationId xmlns:a16="http://schemas.microsoft.com/office/drawing/2014/main" id="{044947C9-F3C3-154C-94B0-CF0A69E285F8}"/>
              </a:ext>
            </a:extLst>
          </p:cNvPr>
          <p:cNvSpPr/>
          <p:nvPr/>
        </p:nvSpPr>
        <p:spPr>
          <a:xfrm>
            <a:off x="464803" y="2556050"/>
            <a:ext cx="8229598" cy="3416320"/>
          </a:xfrm>
          <a:prstGeom prst="rect">
            <a:avLst/>
          </a:prstGeom>
        </p:spPr>
        <p:txBody>
          <a:bodyPr wrap="square">
            <a:spAutoFit/>
          </a:bodyPr>
          <a:lstStyle/>
          <a:p>
            <a:pPr marL="502469" indent="-502469"/>
            <a:r>
              <a:rPr lang="en-GB" dirty="0">
                <a:solidFill>
                  <a:srgbClr val="2F5597"/>
                </a:solidFill>
                <a:latin typeface="Calibri" panose="020F0502020204030204" pitchFamily="34" charset="0"/>
                <a:cs typeface="Calibri" panose="020F0502020204030204" pitchFamily="34" charset="0"/>
              </a:rPr>
              <a:t>β1</a:t>
            </a:r>
            <a:r>
              <a:rPr lang="en-GB" baseline="-25000" dirty="0">
                <a:solidFill>
                  <a:srgbClr val="2F5597"/>
                </a:solidFill>
                <a:latin typeface="Calibri" panose="020F0502020204030204" pitchFamily="34" charset="0"/>
                <a:cs typeface="Calibri" panose="020F0502020204030204" pitchFamily="34" charset="0"/>
              </a:rPr>
              <a:t> </a:t>
            </a:r>
            <a:r>
              <a:rPr lang="en-GB" dirty="0">
                <a:solidFill>
                  <a:srgbClr val="2F5597"/>
                </a:solidFill>
                <a:latin typeface="Calibri" panose="020F0502020204030204" pitchFamily="34" charset="0"/>
                <a:cs typeface="Calibri" panose="020F0502020204030204" pitchFamily="34" charset="0"/>
              </a:rPr>
              <a:t>is the intercept</a:t>
            </a:r>
          </a:p>
          <a:p>
            <a:pPr marL="502469" indent="-502469"/>
            <a:r>
              <a:rPr lang="en-GB" dirty="0">
                <a:solidFill>
                  <a:srgbClr val="2F5597"/>
                </a:solidFill>
                <a:latin typeface="Calibri" panose="020F0502020204030204" pitchFamily="34" charset="0"/>
                <a:cs typeface="Calibri" panose="020F0502020204030204" pitchFamily="34" charset="0"/>
              </a:rPr>
              <a:t>β2 represents the sensitivity of BA in each region to the SPEI</a:t>
            </a:r>
          </a:p>
          <a:p>
            <a:pPr marL="502469" indent="-502469"/>
            <a:r>
              <a:rPr lang="en-GB" dirty="0">
                <a:solidFill>
                  <a:srgbClr val="2F5597"/>
                </a:solidFill>
                <a:latin typeface="Calibri" panose="020F0502020204030204" pitchFamily="34" charset="0"/>
                <a:cs typeface="Calibri" panose="020F0502020204030204" pitchFamily="34" charset="0"/>
              </a:rPr>
              <a:t>β3 is the coefficient of the time term T (in years) that characterizes the temporal trends of BA, thus taking into account the possible influence of slowly changing factors over the study period </a:t>
            </a:r>
          </a:p>
          <a:p>
            <a:pPr marL="502469" indent="-502469"/>
            <a:r>
              <a:rPr lang="en-GB" dirty="0" err="1">
                <a:solidFill>
                  <a:srgbClr val="2F5597"/>
                </a:solidFill>
                <a:latin typeface="Calibri" panose="020F0502020204030204" pitchFamily="34" charset="0"/>
                <a:cs typeface="Calibri" panose="020F0502020204030204" pitchFamily="34" charset="0"/>
              </a:rPr>
              <a:t>ε</a:t>
            </a:r>
            <a:r>
              <a:rPr lang="en-GB" dirty="0">
                <a:solidFill>
                  <a:srgbClr val="2F5597"/>
                </a:solidFill>
                <a:latin typeface="Calibri" panose="020F0502020204030204" pitchFamily="34" charset="0"/>
                <a:cs typeface="Calibri" panose="020F0502020204030204" pitchFamily="34" charset="0"/>
              </a:rPr>
              <a:t> is a stochastic noise term </a:t>
            </a:r>
          </a:p>
          <a:p>
            <a:pPr marL="502469" indent="-502469"/>
            <a:endParaRPr lang="en-GB" dirty="0">
              <a:solidFill>
                <a:srgbClr val="2F5597"/>
              </a:solidFill>
              <a:latin typeface="Calibri" panose="020F0502020204030204" pitchFamily="34" charset="0"/>
              <a:cs typeface="Calibri" panose="020F0502020204030204" pitchFamily="34" charset="0"/>
            </a:endParaRPr>
          </a:p>
          <a:p>
            <a:pPr marL="502469" indent="-502469"/>
            <a:r>
              <a:rPr lang="es-ES" i="1" dirty="0">
                <a:solidFill>
                  <a:srgbClr val="2F5597"/>
                </a:solidFill>
                <a:latin typeface="Calibri" panose="020F0502020204030204" pitchFamily="34" charset="0"/>
                <a:cs typeface="Calibri" panose="020F0502020204030204" pitchFamily="34" charset="0"/>
              </a:rPr>
              <a:t>SPEI</a:t>
            </a:r>
            <a:r>
              <a:rPr lang="es-ES" i="1" baseline="-25000" dirty="0">
                <a:solidFill>
                  <a:srgbClr val="2F5597"/>
                </a:solidFill>
                <a:latin typeface="Calibri" panose="020F0502020204030204" pitchFamily="34" charset="0"/>
                <a:cs typeface="Calibri" panose="020F0502020204030204" pitchFamily="34" charset="0"/>
              </a:rPr>
              <a:t> </a:t>
            </a:r>
            <a:r>
              <a:rPr lang="es-ES" i="1" baseline="-25000" dirty="0" err="1">
                <a:solidFill>
                  <a:srgbClr val="2F5597"/>
                </a:solidFill>
                <a:latin typeface="Calibri" panose="020F0502020204030204" pitchFamily="34" charset="0"/>
                <a:cs typeface="Calibri" panose="020F0502020204030204" pitchFamily="34" charset="0"/>
              </a:rPr>
              <a:t>sc,m</a:t>
            </a:r>
            <a:r>
              <a:rPr lang="en" dirty="0">
                <a:solidFill>
                  <a:srgbClr val="2F5597"/>
                </a:solidFill>
                <a:latin typeface="Calibri" panose="020F0502020204030204" pitchFamily="34" charset="0"/>
                <a:cs typeface="Calibri" panose="020F0502020204030204" pitchFamily="34" charset="0"/>
              </a:rPr>
              <a:t>: m is the month for which the SPEI is computed (which we allow to vary from previous spring to coincident summer months) and </a:t>
            </a:r>
            <a:r>
              <a:rPr lang="en" dirty="0" err="1">
                <a:solidFill>
                  <a:srgbClr val="2F5597"/>
                </a:solidFill>
                <a:latin typeface="Calibri" panose="020F0502020204030204" pitchFamily="34" charset="0"/>
                <a:cs typeface="Calibri" panose="020F0502020204030204" pitchFamily="34" charset="0"/>
              </a:rPr>
              <a:t>sc</a:t>
            </a:r>
            <a:r>
              <a:rPr lang="en" dirty="0">
                <a:solidFill>
                  <a:srgbClr val="2F5597"/>
                </a:solidFill>
                <a:latin typeface="Calibri" panose="020F0502020204030204" pitchFamily="34" charset="0"/>
                <a:cs typeface="Calibri" panose="020F0502020204030204" pitchFamily="34" charset="0"/>
              </a:rPr>
              <a:t> is the time scale (number of months) used to compute the SPEI (we consider periods of 3, 6, and 12 months) </a:t>
            </a:r>
          </a:p>
          <a:p>
            <a:pPr marL="502469" indent="-502469"/>
            <a:endParaRPr lang="en-GB" dirty="0">
              <a:solidFill>
                <a:srgbClr val="2F5597"/>
              </a:solidFill>
              <a:latin typeface="Calibri" panose="020F0502020204030204" pitchFamily="34" charset="0"/>
              <a:cs typeface="Calibri" panose="020F0502020204030204" pitchFamily="34" charset="0"/>
            </a:endParaRPr>
          </a:p>
        </p:txBody>
      </p:sp>
      <p:sp>
        <p:nvSpPr>
          <p:cNvPr id="14" name="Rettangolo 13">
            <a:extLst>
              <a:ext uri="{FF2B5EF4-FFF2-40B4-BE49-F238E27FC236}">
                <a16:creationId xmlns:a16="http://schemas.microsoft.com/office/drawing/2014/main" id="{63793030-CE23-E148-8FEF-99F2440E864D}"/>
              </a:ext>
            </a:extLst>
          </p:cNvPr>
          <p:cNvSpPr/>
          <p:nvPr/>
        </p:nvSpPr>
        <p:spPr>
          <a:xfrm>
            <a:off x="2791326" y="6159399"/>
            <a:ext cx="5780096" cy="461665"/>
          </a:xfrm>
          <a:prstGeom prst="rect">
            <a:avLst/>
          </a:prstGeom>
        </p:spPr>
        <p:txBody>
          <a:bodyPr wrap="square">
            <a:spAutoFit/>
          </a:bodyPr>
          <a:lstStyle/>
          <a:p>
            <a:r>
              <a:rPr lang="en" sz="1200" dirty="0">
                <a:solidFill>
                  <a:srgbClr val="2F5597"/>
                </a:solidFill>
                <a:latin typeface="Calibri" panose="020F0502020204030204" pitchFamily="34" charset="0"/>
                <a:cs typeface="Calibri" panose="020F0502020204030204" pitchFamily="34" charset="0"/>
              </a:rPr>
              <a:t>Turco, M. et al. On the key role of droughts in the dynamics of summer fires in Mediterranean Europe. Sci. Rep. 7, 81 (2017). </a:t>
            </a:r>
          </a:p>
        </p:txBody>
      </p:sp>
    </p:spTree>
    <p:extLst>
      <p:ext uri="{BB962C8B-B14F-4D97-AF65-F5344CB8AC3E}">
        <p14:creationId xmlns:p14="http://schemas.microsoft.com/office/powerpoint/2010/main" val="9199237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4803" y="236936"/>
            <a:ext cx="8229598" cy="922237"/>
          </a:xfrm>
        </p:spPr>
        <p:txBody>
          <a:bodyPr/>
          <a:lstStyle/>
          <a:p>
            <a:r>
              <a:rPr lang="en-GB" dirty="0"/>
              <a:t>Coincident vs antecedent climate</a:t>
            </a:r>
            <a:endParaRPr lang="it-IT" dirty="0"/>
          </a:p>
        </p:txBody>
      </p:sp>
      <p:sp>
        <p:nvSpPr>
          <p:cNvPr id="14" name="Rettangolo 13">
            <a:extLst>
              <a:ext uri="{FF2B5EF4-FFF2-40B4-BE49-F238E27FC236}">
                <a16:creationId xmlns:a16="http://schemas.microsoft.com/office/drawing/2014/main" id="{63793030-CE23-E148-8FEF-99F2440E864D}"/>
              </a:ext>
            </a:extLst>
          </p:cNvPr>
          <p:cNvSpPr/>
          <p:nvPr/>
        </p:nvSpPr>
        <p:spPr>
          <a:xfrm>
            <a:off x="2645343" y="5916193"/>
            <a:ext cx="6351738" cy="1015663"/>
          </a:xfrm>
          <a:prstGeom prst="rect">
            <a:avLst/>
          </a:prstGeom>
        </p:spPr>
        <p:txBody>
          <a:bodyPr wrap="square">
            <a:spAutoFit/>
          </a:bodyPr>
          <a:lstStyle/>
          <a:p>
            <a:r>
              <a:rPr lang="en" sz="1200" dirty="0">
                <a:solidFill>
                  <a:srgbClr val="2F5597"/>
                </a:solidFill>
                <a:latin typeface="Calibri" panose="020F0502020204030204" pitchFamily="34" charset="0"/>
                <a:cs typeface="Calibri" panose="020F0502020204030204" pitchFamily="34" charset="0"/>
              </a:rPr>
              <a:t>Turco, M. et al. On the key role of droughts in the dynamics of summer fires in Mediterranean Europe. Sci. Rep. 7, 81 (2017). </a:t>
            </a:r>
          </a:p>
          <a:p>
            <a:r>
              <a:rPr lang="en" sz="1200" dirty="0">
                <a:solidFill>
                  <a:srgbClr val="2F5597"/>
                </a:solidFill>
                <a:latin typeface="Calibri" panose="020F0502020204030204" pitchFamily="34" charset="0"/>
                <a:cs typeface="Calibri" panose="020F0502020204030204" pitchFamily="34" charset="0"/>
              </a:rPr>
              <a:t>Ventura, V., </a:t>
            </a:r>
            <a:r>
              <a:rPr lang="en" sz="1200" dirty="0" err="1">
                <a:solidFill>
                  <a:srgbClr val="2F5597"/>
                </a:solidFill>
                <a:latin typeface="Calibri" panose="020F0502020204030204" pitchFamily="34" charset="0"/>
                <a:cs typeface="Calibri" panose="020F0502020204030204" pitchFamily="34" charset="0"/>
              </a:rPr>
              <a:t>Paciorek</a:t>
            </a:r>
            <a:r>
              <a:rPr lang="en" sz="1200" dirty="0">
                <a:solidFill>
                  <a:srgbClr val="2F5597"/>
                </a:solidFill>
                <a:latin typeface="Calibri" panose="020F0502020204030204" pitchFamily="34" charset="0"/>
                <a:cs typeface="Calibri" panose="020F0502020204030204" pitchFamily="34" charset="0"/>
              </a:rPr>
              <a:t>, C. J. &amp; </a:t>
            </a:r>
            <a:r>
              <a:rPr lang="en" sz="1200" dirty="0" err="1">
                <a:solidFill>
                  <a:srgbClr val="2F5597"/>
                </a:solidFill>
                <a:latin typeface="Calibri" panose="020F0502020204030204" pitchFamily="34" charset="0"/>
                <a:cs typeface="Calibri" panose="020F0502020204030204" pitchFamily="34" charset="0"/>
              </a:rPr>
              <a:t>Risbey</a:t>
            </a:r>
            <a:r>
              <a:rPr lang="en" sz="1200" dirty="0">
                <a:solidFill>
                  <a:srgbClr val="2F5597"/>
                </a:solidFill>
                <a:latin typeface="Calibri" panose="020F0502020204030204" pitchFamily="34" charset="0"/>
                <a:cs typeface="Calibri" panose="020F0502020204030204" pitchFamily="34" charset="0"/>
              </a:rPr>
              <a:t>, J. S. Controlling the proportion of falsely rejected hypotheses when conducting multiple tests with climatological data. Journal of Climate 17, 4343–4356 (2004). </a:t>
            </a:r>
          </a:p>
          <a:p>
            <a:endParaRPr lang="en" sz="1200" dirty="0">
              <a:solidFill>
                <a:srgbClr val="2F5597"/>
              </a:solidFill>
              <a:latin typeface="Calibri" panose="020F0502020204030204" pitchFamily="34" charset="0"/>
              <a:cs typeface="Calibri" panose="020F0502020204030204" pitchFamily="34" charset="0"/>
            </a:endParaRPr>
          </a:p>
        </p:txBody>
      </p:sp>
      <p:pic>
        <p:nvPicPr>
          <p:cNvPr id="5" name="Immagine 4">
            <a:extLst>
              <a:ext uri="{FF2B5EF4-FFF2-40B4-BE49-F238E27FC236}">
                <a16:creationId xmlns:a16="http://schemas.microsoft.com/office/drawing/2014/main" id="{F6154D24-973A-2349-B8CC-44ADBEF8E0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9173"/>
            <a:ext cx="9144000" cy="3899082"/>
          </a:xfrm>
          <a:prstGeom prst="rect">
            <a:avLst/>
          </a:prstGeom>
        </p:spPr>
      </p:pic>
      <p:sp>
        <p:nvSpPr>
          <p:cNvPr id="7" name="Ovale 6">
            <a:extLst>
              <a:ext uri="{FF2B5EF4-FFF2-40B4-BE49-F238E27FC236}">
                <a16:creationId xmlns:a16="http://schemas.microsoft.com/office/drawing/2014/main" id="{9DCC6C39-7AA4-8642-8EAC-A4275C538774}"/>
              </a:ext>
            </a:extLst>
          </p:cNvPr>
          <p:cNvSpPr/>
          <p:nvPr/>
        </p:nvSpPr>
        <p:spPr>
          <a:xfrm>
            <a:off x="1111348" y="5187227"/>
            <a:ext cx="168812" cy="1547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a:extLst>
              <a:ext uri="{FF2B5EF4-FFF2-40B4-BE49-F238E27FC236}">
                <a16:creationId xmlns:a16="http://schemas.microsoft.com/office/drawing/2014/main" id="{3D7C345E-3C88-D348-827A-72393C8DBD46}"/>
              </a:ext>
            </a:extLst>
          </p:cNvPr>
          <p:cNvSpPr txBox="1"/>
          <p:nvPr/>
        </p:nvSpPr>
        <p:spPr>
          <a:xfrm>
            <a:off x="1390622" y="5079933"/>
            <a:ext cx="1400704" cy="369332"/>
          </a:xfrm>
          <a:prstGeom prst="rect">
            <a:avLst/>
          </a:prstGeom>
          <a:noFill/>
        </p:spPr>
        <p:txBody>
          <a:bodyPr wrap="none" rtlCol="0">
            <a:spAutoFit/>
          </a:bodyPr>
          <a:lstStyle/>
          <a:p>
            <a:r>
              <a:rPr lang="it-IT" dirty="0" err="1">
                <a:solidFill>
                  <a:srgbClr val="2F5597"/>
                </a:solidFill>
              </a:rPr>
              <a:t>p-value</a:t>
            </a:r>
            <a:r>
              <a:rPr lang="it-IT" dirty="0">
                <a:solidFill>
                  <a:srgbClr val="2F5597"/>
                </a:solidFill>
              </a:rPr>
              <a:t>&lt;0.05</a:t>
            </a:r>
          </a:p>
        </p:txBody>
      </p:sp>
      <p:sp>
        <p:nvSpPr>
          <p:cNvPr id="11" name="Ovale 10">
            <a:extLst>
              <a:ext uri="{FF2B5EF4-FFF2-40B4-BE49-F238E27FC236}">
                <a16:creationId xmlns:a16="http://schemas.microsoft.com/office/drawing/2014/main" id="{30341C95-2521-B14E-B4AB-DEBBB57F41DE}"/>
              </a:ext>
            </a:extLst>
          </p:cNvPr>
          <p:cNvSpPr/>
          <p:nvPr/>
        </p:nvSpPr>
        <p:spPr>
          <a:xfrm>
            <a:off x="1111348" y="5468861"/>
            <a:ext cx="168812" cy="1547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11">
            <a:extLst>
              <a:ext uri="{FF2B5EF4-FFF2-40B4-BE49-F238E27FC236}">
                <a16:creationId xmlns:a16="http://schemas.microsoft.com/office/drawing/2014/main" id="{3A428BE8-B3A4-4742-9417-71FB96451C66}"/>
              </a:ext>
            </a:extLst>
          </p:cNvPr>
          <p:cNvSpPr txBox="1"/>
          <p:nvPr/>
        </p:nvSpPr>
        <p:spPr>
          <a:xfrm>
            <a:off x="1403732" y="5334176"/>
            <a:ext cx="7740268" cy="923330"/>
          </a:xfrm>
          <a:prstGeom prst="rect">
            <a:avLst/>
          </a:prstGeom>
          <a:noFill/>
        </p:spPr>
        <p:txBody>
          <a:bodyPr wrap="square" rtlCol="0">
            <a:spAutoFit/>
          </a:bodyPr>
          <a:lstStyle/>
          <a:p>
            <a:r>
              <a:rPr lang="it-IT" dirty="0" err="1">
                <a:solidFill>
                  <a:srgbClr val="2F5597"/>
                </a:solidFill>
              </a:rPr>
              <a:t>p-value</a:t>
            </a:r>
            <a:r>
              <a:rPr lang="it-IT" dirty="0">
                <a:solidFill>
                  <a:srgbClr val="2F5597"/>
                </a:solidFill>
              </a:rPr>
              <a:t>&lt;0.05 &amp; </a:t>
            </a:r>
            <a:r>
              <a:rPr lang="en" dirty="0">
                <a:solidFill>
                  <a:srgbClr val="2F5597"/>
                </a:solidFill>
              </a:rPr>
              <a:t>collectively significant with a </a:t>
            </a:r>
            <a:r>
              <a:rPr lang="it-IT" dirty="0">
                <a:solidFill>
                  <a:srgbClr val="2F5597"/>
                </a:solidFill>
              </a:rPr>
              <a:t>False </a:t>
            </a:r>
            <a:r>
              <a:rPr lang="it-IT" dirty="0" err="1">
                <a:solidFill>
                  <a:srgbClr val="2F5597"/>
                </a:solidFill>
              </a:rPr>
              <a:t>Discovery</a:t>
            </a:r>
            <a:r>
              <a:rPr lang="it-IT" dirty="0">
                <a:solidFill>
                  <a:srgbClr val="2F5597"/>
                </a:solidFill>
              </a:rPr>
              <a:t> Rate </a:t>
            </a:r>
            <a:r>
              <a:rPr lang="en" dirty="0">
                <a:solidFill>
                  <a:srgbClr val="2F5597"/>
                </a:solidFill>
              </a:rPr>
              <a:t>test (Ventura et al. 2004)</a:t>
            </a:r>
          </a:p>
          <a:p>
            <a:endParaRPr lang="it-IT" dirty="0">
              <a:solidFill>
                <a:srgbClr val="2F5597"/>
              </a:solidFill>
            </a:endParaRPr>
          </a:p>
        </p:txBody>
      </p:sp>
      <p:sp>
        <p:nvSpPr>
          <p:cNvPr id="9" name="Anello 8">
            <a:extLst>
              <a:ext uri="{FF2B5EF4-FFF2-40B4-BE49-F238E27FC236}">
                <a16:creationId xmlns:a16="http://schemas.microsoft.com/office/drawing/2014/main" id="{4F97791B-8D1B-B946-9799-195080CCCD3A}"/>
              </a:ext>
            </a:extLst>
          </p:cNvPr>
          <p:cNvSpPr/>
          <p:nvPr/>
        </p:nvSpPr>
        <p:spPr>
          <a:xfrm>
            <a:off x="1076178" y="5418544"/>
            <a:ext cx="239151" cy="255377"/>
          </a:xfrm>
          <a:prstGeom prst="donut">
            <a:avLst>
              <a:gd name="adj" fmla="val 398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tx1"/>
              </a:solidFill>
            </a:endParaRPr>
          </a:p>
        </p:txBody>
      </p:sp>
      <p:pic>
        <p:nvPicPr>
          <p:cNvPr id="16" name="Immagine 15">
            <a:extLst>
              <a:ext uri="{FF2B5EF4-FFF2-40B4-BE49-F238E27FC236}">
                <a16:creationId xmlns:a16="http://schemas.microsoft.com/office/drawing/2014/main" id="{DB7B430D-22EA-9F41-98A9-FDD3DFBB1114}"/>
              </a:ext>
            </a:extLst>
          </p:cNvPr>
          <p:cNvPicPr>
            <a:picLocks noChangeAspect="1"/>
          </p:cNvPicPr>
          <p:nvPr/>
        </p:nvPicPr>
        <p:blipFill rotWithShape="1">
          <a:blip r:embed="rId4">
            <a:extLst>
              <a:ext uri="{28A0092B-C50C-407E-A947-70E740481C1C}">
                <a14:useLocalDpi xmlns:a14="http://schemas.microsoft.com/office/drawing/2010/main" val="0"/>
              </a:ext>
            </a:extLst>
          </a:blip>
          <a:srcRect l="29440" t="12284" r="52835" b="42664"/>
          <a:stretch/>
        </p:blipFill>
        <p:spPr>
          <a:xfrm>
            <a:off x="3171296" y="1159173"/>
            <a:ext cx="1400704" cy="1465170"/>
          </a:xfrm>
          <a:prstGeom prst="rect">
            <a:avLst/>
          </a:prstGeom>
        </p:spPr>
      </p:pic>
    </p:spTree>
    <p:extLst>
      <p:ext uri="{BB962C8B-B14F-4D97-AF65-F5344CB8AC3E}">
        <p14:creationId xmlns:p14="http://schemas.microsoft.com/office/powerpoint/2010/main" val="30716078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tangolo 13">
            <a:extLst>
              <a:ext uri="{FF2B5EF4-FFF2-40B4-BE49-F238E27FC236}">
                <a16:creationId xmlns:a16="http://schemas.microsoft.com/office/drawing/2014/main" id="{63793030-CE23-E148-8FEF-99F2440E864D}"/>
              </a:ext>
            </a:extLst>
          </p:cNvPr>
          <p:cNvSpPr/>
          <p:nvPr/>
        </p:nvSpPr>
        <p:spPr>
          <a:xfrm>
            <a:off x="2705982" y="6293293"/>
            <a:ext cx="5780096" cy="461665"/>
          </a:xfrm>
          <a:prstGeom prst="rect">
            <a:avLst/>
          </a:prstGeom>
        </p:spPr>
        <p:txBody>
          <a:bodyPr wrap="square">
            <a:spAutoFit/>
          </a:bodyPr>
          <a:lstStyle/>
          <a:p>
            <a:r>
              <a:rPr lang="en" sz="1200" dirty="0">
                <a:solidFill>
                  <a:srgbClr val="2F5597"/>
                </a:solidFill>
                <a:latin typeface="Calibri" panose="020F0502020204030204" pitchFamily="34" charset="0"/>
                <a:cs typeface="Calibri" panose="020F0502020204030204" pitchFamily="34" charset="0"/>
              </a:rPr>
              <a:t>Turco, M. et al. On the key role of droughts in the dynamics of summer fires in Mediterranean Europe. Sci. Rep. 7, 81 (2017). </a:t>
            </a:r>
          </a:p>
        </p:txBody>
      </p:sp>
      <p:pic>
        <p:nvPicPr>
          <p:cNvPr id="7" name="Immagine 6">
            <a:extLst>
              <a:ext uri="{FF2B5EF4-FFF2-40B4-BE49-F238E27FC236}">
                <a16:creationId xmlns:a16="http://schemas.microsoft.com/office/drawing/2014/main" id="{3E3DEF76-887C-0D45-B22D-881B46AFD0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6302" y="236936"/>
            <a:ext cx="7156450" cy="5904427"/>
          </a:xfrm>
          <a:prstGeom prst="rect">
            <a:avLst/>
          </a:prstGeom>
        </p:spPr>
      </p:pic>
      <p:pic>
        <p:nvPicPr>
          <p:cNvPr id="10" name="Immagine 9">
            <a:extLst>
              <a:ext uri="{FF2B5EF4-FFF2-40B4-BE49-F238E27FC236}">
                <a16:creationId xmlns:a16="http://schemas.microsoft.com/office/drawing/2014/main" id="{E197A303-F81E-7848-885D-88C30BF5D4E4}"/>
              </a:ext>
            </a:extLst>
          </p:cNvPr>
          <p:cNvPicPr>
            <a:picLocks noChangeAspect="1"/>
          </p:cNvPicPr>
          <p:nvPr/>
        </p:nvPicPr>
        <p:blipFill rotWithShape="1">
          <a:blip r:embed="rId4">
            <a:extLst>
              <a:ext uri="{28A0092B-C50C-407E-A947-70E740481C1C}">
                <a14:useLocalDpi xmlns:a14="http://schemas.microsoft.com/office/drawing/2010/main" val="0"/>
              </a:ext>
            </a:extLst>
          </a:blip>
          <a:srcRect l="29440" t="12284" r="52835" b="42664"/>
          <a:stretch/>
        </p:blipFill>
        <p:spPr>
          <a:xfrm>
            <a:off x="6121760" y="3952626"/>
            <a:ext cx="1400704" cy="1465170"/>
          </a:xfrm>
          <a:prstGeom prst="rect">
            <a:avLst/>
          </a:prstGeom>
        </p:spPr>
      </p:pic>
      <p:sp>
        <p:nvSpPr>
          <p:cNvPr id="11" name="Rettangolo 10">
            <a:extLst>
              <a:ext uri="{FF2B5EF4-FFF2-40B4-BE49-F238E27FC236}">
                <a16:creationId xmlns:a16="http://schemas.microsoft.com/office/drawing/2014/main" id="{04684F3C-439D-9341-8D70-FB6E4DC28677}"/>
              </a:ext>
            </a:extLst>
          </p:cNvPr>
          <p:cNvSpPr/>
          <p:nvPr/>
        </p:nvSpPr>
        <p:spPr>
          <a:xfrm>
            <a:off x="1146302" y="3441192"/>
            <a:ext cx="280162" cy="1256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a:extLst>
              <a:ext uri="{FF2B5EF4-FFF2-40B4-BE49-F238E27FC236}">
                <a16:creationId xmlns:a16="http://schemas.microsoft.com/office/drawing/2014/main" id="{EEEF9EBE-2031-AD4A-9A11-C381EF91785D}"/>
              </a:ext>
            </a:extLst>
          </p:cNvPr>
          <p:cNvSpPr/>
          <p:nvPr/>
        </p:nvSpPr>
        <p:spPr>
          <a:xfrm rot="5400000">
            <a:off x="4827844" y="-251088"/>
            <a:ext cx="280162" cy="1256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11">
            <a:extLst>
              <a:ext uri="{FF2B5EF4-FFF2-40B4-BE49-F238E27FC236}">
                <a16:creationId xmlns:a16="http://schemas.microsoft.com/office/drawing/2014/main" id="{734A3B6E-EE48-024F-935F-F9F69A18001B}"/>
              </a:ext>
            </a:extLst>
          </p:cNvPr>
          <p:cNvSpPr txBox="1"/>
          <p:nvPr/>
        </p:nvSpPr>
        <p:spPr>
          <a:xfrm>
            <a:off x="1825529" y="716637"/>
            <a:ext cx="3326334" cy="1200329"/>
          </a:xfrm>
          <a:prstGeom prst="rect">
            <a:avLst/>
          </a:prstGeom>
          <a:noFill/>
        </p:spPr>
        <p:txBody>
          <a:bodyPr wrap="square" rtlCol="0">
            <a:spAutoFit/>
          </a:bodyPr>
          <a:lstStyle/>
          <a:p>
            <a:r>
              <a:rPr lang="it-IT" dirty="0"/>
              <a:t>log[BA]=7.50-0.79 SPEI</a:t>
            </a:r>
            <a:r>
              <a:rPr lang="it-IT" baseline="-25000" dirty="0"/>
              <a:t>3</a:t>
            </a:r>
            <a:r>
              <a:rPr lang="it-IT" dirty="0"/>
              <a:t>(August)</a:t>
            </a:r>
          </a:p>
          <a:p>
            <a:r>
              <a:rPr lang="it-IT" dirty="0" err="1"/>
              <a:t>rhoIN</a:t>
            </a:r>
            <a:r>
              <a:rPr lang="it-IT" dirty="0"/>
              <a:t>=0.64; </a:t>
            </a:r>
            <a:r>
              <a:rPr lang="it-IT" dirty="0" err="1"/>
              <a:t>rhoOUT</a:t>
            </a:r>
            <a:r>
              <a:rPr lang="it-IT" dirty="0"/>
              <a:t>=0.53</a:t>
            </a:r>
            <a:br>
              <a:rPr lang="it-IT" dirty="0"/>
            </a:br>
            <a:endParaRPr lang="it-IT" dirty="0"/>
          </a:p>
          <a:p>
            <a:endParaRPr lang="it-IT" dirty="0"/>
          </a:p>
        </p:txBody>
      </p:sp>
    </p:spTree>
    <p:extLst>
      <p:ext uri="{BB962C8B-B14F-4D97-AF65-F5344CB8AC3E}">
        <p14:creationId xmlns:p14="http://schemas.microsoft.com/office/powerpoint/2010/main" val="12053315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tangolo 13">
            <a:extLst>
              <a:ext uri="{FF2B5EF4-FFF2-40B4-BE49-F238E27FC236}">
                <a16:creationId xmlns:a16="http://schemas.microsoft.com/office/drawing/2014/main" id="{63793030-CE23-E148-8FEF-99F2440E864D}"/>
              </a:ext>
            </a:extLst>
          </p:cNvPr>
          <p:cNvSpPr/>
          <p:nvPr/>
        </p:nvSpPr>
        <p:spPr>
          <a:xfrm>
            <a:off x="2705982" y="6293293"/>
            <a:ext cx="5780096" cy="461665"/>
          </a:xfrm>
          <a:prstGeom prst="rect">
            <a:avLst/>
          </a:prstGeom>
        </p:spPr>
        <p:txBody>
          <a:bodyPr wrap="square">
            <a:spAutoFit/>
          </a:bodyPr>
          <a:lstStyle/>
          <a:p>
            <a:r>
              <a:rPr lang="en-GB" sz="1200" dirty="0">
                <a:solidFill>
                  <a:srgbClr val="2F5597"/>
                </a:solidFill>
                <a:latin typeface="Calibri" panose="020F0502020204030204" pitchFamily="34" charset="0"/>
                <a:cs typeface="Calibri" panose="020F0502020204030204" pitchFamily="34" charset="0"/>
              </a:rPr>
              <a:t>Turco, M. et al. Exacerbated fires in Mediterranean Europe due to anthropogenic warming projected with non-stationary climate-fire models. Nat </a:t>
            </a:r>
            <a:r>
              <a:rPr lang="en-GB" sz="1200" dirty="0" err="1">
                <a:solidFill>
                  <a:srgbClr val="2F5597"/>
                </a:solidFill>
                <a:latin typeface="Calibri" panose="020F0502020204030204" pitchFamily="34" charset="0"/>
                <a:cs typeface="Calibri" panose="020F0502020204030204" pitchFamily="34" charset="0"/>
              </a:rPr>
              <a:t>Commun</a:t>
            </a:r>
            <a:r>
              <a:rPr lang="en-GB" sz="1200" dirty="0">
                <a:solidFill>
                  <a:srgbClr val="2F5597"/>
                </a:solidFill>
                <a:latin typeface="Calibri" panose="020F0502020204030204" pitchFamily="34" charset="0"/>
                <a:cs typeface="Calibri" panose="020F0502020204030204" pitchFamily="34" charset="0"/>
              </a:rPr>
              <a:t>, 9(1), 3821 (2018a)</a:t>
            </a:r>
            <a:endParaRPr lang="en" sz="1200" dirty="0">
              <a:solidFill>
                <a:srgbClr val="2F5597"/>
              </a:solidFill>
              <a:latin typeface="Calibri" panose="020F0502020204030204" pitchFamily="34" charset="0"/>
              <a:cs typeface="Calibri" panose="020F0502020204030204" pitchFamily="34" charset="0"/>
            </a:endParaRPr>
          </a:p>
        </p:txBody>
      </p:sp>
      <p:pic>
        <p:nvPicPr>
          <p:cNvPr id="3" name="Immagine 2">
            <a:extLst>
              <a:ext uri="{FF2B5EF4-FFF2-40B4-BE49-F238E27FC236}">
                <a16:creationId xmlns:a16="http://schemas.microsoft.com/office/drawing/2014/main" id="{569BA963-FCBC-1240-9AD1-28BE9AA8C6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11456"/>
            <a:ext cx="9144000" cy="2835088"/>
          </a:xfrm>
          <a:prstGeom prst="rect">
            <a:avLst/>
          </a:prstGeom>
        </p:spPr>
      </p:pic>
      <p:sp>
        <p:nvSpPr>
          <p:cNvPr id="12" name="Título 1">
            <a:extLst>
              <a:ext uri="{FF2B5EF4-FFF2-40B4-BE49-F238E27FC236}">
                <a16:creationId xmlns:a16="http://schemas.microsoft.com/office/drawing/2014/main" id="{E89A50ED-CD9D-CF42-91F2-4C2957407476}"/>
              </a:ext>
            </a:extLst>
          </p:cNvPr>
          <p:cNvSpPr>
            <a:spLocks noGrp="1"/>
          </p:cNvSpPr>
          <p:nvPr>
            <p:ph type="title"/>
          </p:nvPr>
        </p:nvSpPr>
        <p:spPr>
          <a:xfrm>
            <a:off x="464803" y="236936"/>
            <a:ext cx="8229598" cy="922237"/>
          </a:xfrm>
        </p:spPr>
        <p:txBody>
          <a:bodyPr/>
          <a:lstStyle/>
          <a:p>
            <a:r>
              <a:rPr lang="en" dirty="0"/>
              <a:t>Correlation between modelled and observed log(BA) for each eco-region </a:t>
            </a:r>
          </a:p>
        </p:txBody>
      </p:sp>
    </p:spTree>
    <p:extLst>
      <p:ext uri="{BB962C8B-B14F-4D97-AF65-F5344CB8AC3E}">
        <p14:creationId xmlns:p14="http://schemas.microsoft.com/office/powerpoint/2010/main" val="2609937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tangolo 13">
            <a:extLst>
              <a:ext uri="{FF2B5EF4-FFF2-40B4-BE49-F238E27FC236}">
                <a16:creationId xmlns:a16="http://schemas.microsoft.com/office/drawing/2014/main" id="{63793030-CE23-E148-8FEF-99F2440E864D}"/>
              </a:ext>
            </a:extLst>
          </p:cNvPr>
          <p:cNvSpPr/>
          <p:nvPr/>
        </p:nvSpPr>
        <p:spPr>
          <a:xfrm>
            <a:off x="2705982" y="6293293"/>
            <a:ext cx="5780096" cy="461665"/>
          </a:xfrm>
          <a:prstGeom prst="rect">
            <a:avLst/>
          </a:prstGeom>
        </p:spPr>
        <p:txBody>
          <a:bodyPr wrap="square">
            <a:spAutoFit/>
          </a:bodyPr>
          <a:lstStyle/>
          <a:p>
            <a:r>
              <a:rPr lang="en-GB" sz="1200" dirty="0">
                <a:solidFill>
                  <a:srgbClr val="2F5597"/>
                </a:solidFill>
                <a:latin typeface="Calibri" panose="020F0502020204030204" pitchFamily="34" charset="0"/>
                <a:cs typeface="Calibri" panose="020F0502020204030204" pitchFamily="34" charset="0"/>
              </a:rPr>
              <a:t>Turco, M. et al. Exacerbated fires in Mediterranean Europe due to anthropogenic warming projected with non-stationary climate-fire models. Nat </a:t>
            </a:r>
            <a:r>
              <a:rPr lang="en-GB" sz="1200" dirty="0" err="1">
                <a:solidFill>
                  <a:srgbClr val="2F5597"/>
                </a:solidFill>
                <a:latin typeface="Calibri" panose="020F0502020204030204" pitchFamily="34" charset="0"/>
                <a:cs typeface="Calibri" panose="020F0502020204030204" pitchFamily="34" charset="0"/>
              </a:rPr>
              <a:t>Commun</a:t>
            </a:r>
            <a:r>
              <a:rPr lang="en-GB" sz="1200" dirty="0">
                <a:solidFill>
                  <a:srgbClr val="2F5597"/>
                </a:solidFill>
                <a:latin typeface="Calibri" panose="020F0502020204030204" pitchFamily="34" charset="0"/>
                <a:cs typeface="Calibri" panose="020F0502020204030204" pitchFamily="34" charset="0"/>
              </a:rPr>
              <a:t>, 9(1), 3821 (2018a)</a:t>
            </a:r>
            <a:endParaRPr lang="en" sz="1200" dirty="0">
              <a:solidFill>
                <a:srgbClr val="2F5597"/>
              </a:solidFill>
              <a:latin typeface="Calibri" panose="020F0502020204030204" pitchFamily="34" charset="0"/>
              <a:cs typeface="Calibri" panose="020F0502020204030204" pitchFamily="34" charset="0"/>
            </a:endParaRPr>
          </a:p>
        </p:txBody>
      </p:sp>
      <p:sp>
        <p:nvSpPr>
          <p:cNvPr id="12" name="Título 1">
            <a:extLst>
              <a:ext uri="{FF2B5EF4-FFF2-40B4-BE49-F238E27FC236}">
                <a16:creationId xmlns:a16="http://schemas.microsoft.com/office/drawing/2014/main" id="{E89A50ED-CD9D-CF42-91F2-4C2957407476}"/>
              </a:ext>
            </a:extLst>
          </p:cNvPr>
          <p:cNvSpPr>
            <a:spLocks noGrp="1"/>
          </p:cNvSpPr>
          <p:nvPr>
            <p:ph type="title"/>
          </p:nvPr>
        </p:nvSpPr>
        <p:spPr>
          <a:xfrm>
            <a:off x="464803" y="236936"/>
            <a:ext cx="8229598" cy="922237"/>
          </a:xfrm>
        </p:spPr>
        <p:txBody>
          <a:bodyPr/>
          <a:lstStyle/>
          <a:p>
            <a:r>
              <a:rPr lang="en-GB" dirty="0"/>
              <a:t>Current drought impacts on forest fire risk</a:t>
            </a:r>
            <a:endParaRPr lang="en" dirty="0"/>
          </a:p>
        </p:txBody>
      </p:sp>
      <p:pic>
        <p:nvPicPr>
          <p:cNvPr id="4" name="Immagine 3">
            <a:extLst>
              <a:ext uri="{FF2B5EF4-FFF2-40B4-BE49-F238E27FC236}">
                <a16:creationId xmlns:a16="http://schemas.microsoft.com/office/drawing/2014/main" id="{08E55B53-D32B-DD4C-B424-5E7DD56712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2974" y="928336"/>
            <a:ext cx="5405263" cy="5321820"/>
          </a:xfrm>
          <a:prstGeom prst="rect">
            <a:avLst/>
          </a:prstGeom>
        </p:spPr>
      </p:pic>
      <p:sp>
        <p:nvSpPr>
          <p:cNvPr id="5" name="CasellaDiTesto 4">
            <a:extLst>
              <a:ext uri="{FF2B5EF4-FFF2-40B4-BE49-F238E27FC236}">
                <a16:creationId xmlns:a16="http://schemas.microsoft.com/office/drawing/2014/main" id="{44E5D56D-BA90-C148-9172-0A30C15977D9}"/>
              </a:ext>
            </a:extLst>
          </p:cNvPr>
          <p:cNvSpPr txBox="1"/>
          <p:nvPr/>
        </p:nvSpPr>
        <p:spPr>
          <a:xfrm>
            <a:off x="464803" y="1246193"/>
            <a:ext cx="3684519" cy="923330"/>
          </a:xfrm>
          <a:prstGeom prst="rect">
            <a:avLst/>
          </a:prstGeom>
          <a:noFill/>
        </p:spPr>
        <p:txBody>
          <a:bodyPr wrap="square" rtlCol="0">
            <a:spAutoFit/>
          </a:bodyPr>
          <a:lstStyle/>
          <a:p>
            <a:r>
              <a:rPr lang="it-IT" dirty="0" err="1">
                <a:solidFill>
                  <a:srgbClr val="2F5597"/>
                </a:solidFill>
              </a:rPr>
              <a:t>Correlation</a:t>
            </a:r>
            <a:r>
              <a:rPr lang="it-IT" dirty="0">
                <a:solidFill>
                  <a:srgbClr val="2F5597"/>
                </a:solidFill>
              </a:rPr>
              <a:t> </a:t>
            </a:r>
            <a:r>
              <a:rPr lang="it-IT" dirty="0" err="1">
                <a:solidFill>
                  <a:srgbClr val="2F5597"/>
                </a:solidFill>
              </a:rPr>
              <a:t>between</a:t>
            </a:r>
            <a:r>
              <a:rPr lang="it-IT" dirty="0">
                <a:solidFill>
                  <a:srgbClr val="2F5597"/>
                </a:solidFill>
              </a:rPr>
              <a:t> </a:t>
            </a:r>
            <a:r>
              <a:rPr lang="it-IT" dirty="0" err="1">
                <a:solidFill>
                  <a:srgbClr val="2F5597"/>
                </a:solidFill>
              </a:rPr>
              <a:t>detrended</a:t>
            </a:r>
            <a:r>
              <a:rPr lang="it-IT" dirty="0">
                <a:solidFill>
                  <a:srgbClr val="2F5597"/>
                </a:solidFill>
              </a:rPr>
              <a:t>[log(BA)] and </a:t>
            </a:r>
            <a:r>
              <a:rPr lang="it-IT" dirty="0" err="1">
                <a:solidFill>
                  <a:srgbClr val="2F5597"/>
                </a:solidFill>
              </a:rPr>
              <a:t>detrended</a:t>
            </a:r>
            <a:r>
              <a:rPr lang="it-IT" dirty="0">
                <a:solidFill>
                  <a:srgbClr val="2F5597"/>
                </a:solidFill>
              </a:rPr>
              <a:t>(</a:t>
            </a:r>
            <a:r>
              <a:rPr lang="it-IT" i="1" dirty="0" err="1">
                <a:solidFill>
                  <a:srgbClr val="2F5597"/>
                </a:solidFill>
              </a:rPr>
              <a:t>SPEI</a:t>
            </a:r>
            <a:r>
              <a:rPr lang="it-IT" i="1" baseline="-25000" dirty="0" err="1">
                <a:solidFill>
                  <a:srgbClr val="2F5597"/>
                </a:solidFill>
              </a:rPr>
              <a:t>sc,m</a:t>
            </a:r>
            <a:r>
              <a:rPr lang="it-IT" dirty="0">
                <a:solidFill>
                  <a:srgbClr val="2F5597"/>
                </a:solidFill>
              </a:rPr>
              <a:t>)</a:t>
            </a:r>
          </a:p>
        </p:txBody>
      </p:sp>
      <p:sp>
        <p:nvSpPr>
          <p:cNvPr id="6" name="CasellaDiTesto 5">
            <a:extLst>
              <a:ext uri="{FF2B5EF4-FFF2-40B4-BE49-F238E27FC236}">
                <a16:creationId xmlns:a16="http://schemas.microsoft.com/office/drawing/2014/main" id="{BAD93DB8-8B1A-9F45-9AF9-3B9B829A4630}"/>
              </a:ext>
            </a:extLst>
          </p:cNvPr>
          <p:cNvSpPr txBox="1"/>
          <p:nvPr/>
        </p:nvSpPr>
        <p:spPr>
          <a:xfrm>
            <a:off x="518643" y="2942915"/>
            <a:ext cx="2344331" cy="1200329"/>
          </a:xfrm>
          <a:prstGeom prst="rect">
            <a:avLst/>
          </a:prstGeom>
          <a:noFill/>
        </p:spPr>
        <p:txBody>
          <a:bodyPr wrap="square" rtlCol="0">
            <a:spAutoFit/>
          </a:bodyPr>
          <a:lstStyle/>
          <a:p>
            <a:r>
              <a:rPr lang="it-IT" dirty="0">
                <a:solidFill>
                  <a:srgbClr val="2F5597"/>
                </a:solidFill>
              </a:rPr>
              <a:t>sc: time scale of the SPEI </a:t>
            </a:r>
            <a:r>
              <a:rPr lang="it-IT" dirty="0" err="1">
                <a:solidFill>
                  <a:srgbClr val="2F5597"/>
                </a:solidFill>
              </a:rPr>
              <a:t>index</a:t>
            </a:r>
            <a:r>
              <a:rPr lang="it-IT" dirty="0">
                <a:solidFill>
                  <a:srgbClr val="2F5597"/>
                </a:solidFill>
              </a:rPr>
              <a:t> (3, 6 or 12 </a:t>
            </a:r>
            <a:r>
              <a:rPr lang="it-IT" dirty="0" err="1">
                <a:solidFill>
                  <a:srgbClr val="2F5597"/>
                </a:solidFill>
              </a:rPr>
              <a:t>months</a:t>
            </a:r>
            <a:r>
              <a:rPr lang="it-IT" dirty="0">
                <a:solidFill>
                  <a:srgbClr val="2F5597"/>
                </a:solidFill>
              </a:rPr>
              <a:t>)</a:t>
            </a:r>
          </a:p>
          <a:p>
            <a:endParaRPr lang="it-IT" dirty="0"/>
          </a:p>
        </p:txBody>
      </p:sp>
      <p:sp>
        <p:nvSpPr>
          <p:cNvPr id="7" name="Rettangolo 6">
            <a:extLst>
              <a:ext uri="{FF2B5EF4-FFF2-40B4-BE49-F238E27FC236}">
                <a16:creationId xmlns:a16="http://schemas.microsoft.com/office/drawing/2014/main" id="{CCEFF251-82BE-1945-ABE2-2F761B677B20}"/>
              </a:ext>
            </a:extLst>
          </p:cNvPr>
          <p:cNvSpPr/>
          <p:nvPr/>
        </p:nvSpPr>
        <p:spPr>
          <a:xfrm>
            <a:off x="576974" y="4688478"/>
            <a:ext cx="2286000" cy="1200329"/>
          </a:xfrm>
          <a:prstGeom prst="rect">
            <a:avLst/>
          </a:prstGeom>
        </p:spPr>
        <p:txBody>
          <a:bodyPr wrap="square">
            <a:spAutoFit/>
          </a:bodyPr>
          <a:lstStyle/>
          <a:p>
            <a:r>
              <a:rPr lang="it-IT" dirty="0">
                <a:solidFill>
                  <a:srgbClr val="2F5597"/>
                </a:solidFill>
              </a:rPr>
              <a:t>m: </a:t>
            </a:r>
            <a:r>
              <a:rPr lang="en" dirty="0">
                <a:solidFill>
                  <a:srgbClr val="2F5597"/>
                </a:solidFill>
              </a:rPr>
              <a:t>final month of accumulation of the SPEI </a:t>
            </a:r>
          </a:p>
          <a:p>
            <a:endParaRPr lang="it-IT" dirty="0">
              <a:solidFill>
                <a:srgbClr val="2F5597"/>
              </a:solidFill>
            </a:endParaRPr>
          </a:p>
        </p:txBody>
      </p:sp>
    </p:spTree>
    <p:extLst>
      <p:ext uri="{BB962C8B-B14F-4D97-AF65-F5344CB8AC3E}">
        <p14:creationId xmlns:p14="http://schemas.microsoft.com/office/powerpoint/2010/main" val="35068485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tangolo 13">
            <a:extLst>
              <a:ext uri="{FF2B5EF4-FFF2-40B4-BE49-F238E27FC236}">
                <a16:creationId xmlns:a16="http://schemas.microsoft.com/office/drawing/2014/main" id="{63793030-CE23-E148-8FEF-99F2440E864D}"/>
              </a:ext>
            </a:extLst>
          </p:cNvPr>
          <p:cNvSpPr/>
          <p:nvPr/>
        </p:nvSpPr>
        <p:spPr>
          <a:xfrm>
            <a:off x="2705982" y="6293293"/>
            <a:ext cx="5780096" cy="461665"/>
          </a:xfrm>
          <a:prstGeom prst="rect">
            <a:avLst/>
          </a:prstGeom>
        </p:spPr>
        <p:txBody>
          <a:bodyPr wrap="square">
            <a:spAutoFit/>
          </a:bodyPr>
          <a:lstStyle/>
          <a:p>
            <a:r>
              <a:rPr lang="en-GB" sz="1200" dirty="0">
                <a:solidFill>
                  <a:srgbClr val="2F5597"/>
                </a:solidFill>
                <a:latin typeface="Calibri" panose="020F0502020204030204" pitchFamily="34" charset="0"/>
                <a:cs typeface="Calibri" panose="020F0502020204030204" pitchFamily="34" charset="0"/>
              </a:rPr>
              <a:t>Turco, M. et al. Exacerbated fires in Mediterranean Europe due to anthropogenic warming projected with non-stationary climate-fire models. Nat </a:t>
            </a:r>
            <a:r>
              <a:rPr lang="en-GB" sz="1200" dirty="0" err="1">
                <a:solidFill>
                  <a:srgbClr val="2F5597"/>
                </a:solidFill>
                <a:latin typeface="Calibri" panose="020F0502020204030204" pitchFamily="34" charset="0"/>
                <a:cs typeface="Calibri" panose="020F0502020204030204" pitchFamily="34" charset="0"/>
              </a:rPr>
              <a:t>Commun</a:t>
            </a:r>
            <a:r>
              <a:rPr lang="en-GB" sz="1200" dirty="0">
                <a:solidFill>
                  <a:srgbClr val="2F5597"/>
                </a:solidFill>
                <a:latin typeface="Calibri" panose="020F0502020204030204" pitchFamily="34" charset="0"/>
                <a:cs typeface="Calibri" panose="020F0502020204030204" pitchFamily="34" charset="0"/>
              </a:rPr>
              <a:t>, 9(1), 3821 (2018a)</a:t>
            </a:r>
            <a:endParaRPr lang="en" sz="1200" dirty="0">
              <a:solidFill>
                <a:srgbClr val="2F5597"/>
              </a:solidFill>
              <a:latin typeface="Calibri" panose="020F0502020204030204" pitchFamily="34" charset="0"/>
              <a:cs typeface="Calibri" panose="020F0502020204030204" pitchFamily="34" charset="0"/>
            </a:endParaRPr>
          </a:p>
        </p:txBody>
      </p:sp>
      <p:sp>
        <p:nvSpPr>
          <p:cNvPr id="12" name="Título 1">
            <a:extLst>
              <a:ext uri="{FF2B5EF4-FFF2-40B4-BE49-F238E27FC236}">
                <a16:creationId xmlns:a16="http://schemas.microsoft.com/office/drawing/2014/main" id="{E89A50ED-CD9D-CF42-91F2-4C2957407476}"/>
              </a:ext>
            </a:extLst>
          </p:cNvPr>
          <p:cNvSpPr>
            <a:spLocks noGrp="1"/>
          </p:cNvSpPr>
          <p:nvPr>
            <p:ph type="title"/>
          </p:nvPr>
        </p:nvSpPr>
        <p:spPr>
          <a:xfrm>
            <a:off x="464803" y="236936"/>
            <a:ext cx="8229598" cy="922237"/>
          </a:xfrm>
        </p:spPr>
        <p:txBody>
          <a:bodyPr/>
          <a:lstStyle/>
          <a:p>
            <a:r>
              <a:rPr lang="en-GB" dirty="0"/>
              <a:t>Current drought impacts on forest fire risk</a:t>
            </a:r>
            <a:endParaRPr lang="en" dirty="0"/>
          </a:p>
        </p:txBody>
      </p:sp>
      <p:pic>
        <p:nvPicPr>
          <p:cNvPr id="3" name="Immagine 2">
            <a:extLst>
              <a:ext uri="{FF2B5EF4-FFF2-40B4-BE49-F238E27FC236}">
                <a16:creationId xmlns:a16="http://schemas.microsoft.com/office/drawing/2014/main" id="{5C13458B-FDAD-D548-9E56-CCE816A23A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03" y="1308994"/>
            <a:ext cx="8318500" cy="2540000"/>
          </a:xfrm>
          <a:prstGeom prst="rect">
            <a:avLst/>
          </a:prstGeom>
        </p:spPr>
      </p:pic>
      <p:sp>
        <p:nvSpPr>
          <p:cNvPr id="8" name="Rettangolo 7">
            <a:extLst>
              <a:ext uri="{FF2B5EF4-FFF2-40B4-BE49-F238E27FC236}">
                <a16:creationId xmlns:a16="http://schemas.microsoft.com/office/drawing/2014/main" id="{DD07F383-2CA6-9444-92FE-872E11A606F7}"/>
              </a:ext>
            </a:extLst>
          </p:cNvPr>
          <p:cNvSpPr/>
          <p:nvPr/>
        </p:nvSpPr>
        <p:spPr>
          <a:xfrm>
            <a:off x="464803" y="4101647"/>
            <a:ext cx="8229598" cy="1477328"/>
          </a:xfrm>
          <a:prstGeom prst="rect">
            <a:avLst/>
          </a:prstGeom>
        </p:spPr>
        <p:txBody>
          <a:bodyPr wrap="square">
            <a:spAutoFit/>
          </a:bodyPr>
          <a:lstStyle/>
          <a:p>
            <a:r>
              <a:rPr lang="en" dirty="0">
                <a:solidFill>
                  <a:srgbClr val="2F5597"/>
                </a:solidFill>
              </a:rPr>
              <a:t>Sensitivity of burned area to SPEI variations. </a:t>
            </a:r>
          </a:p>
          <a:p>
            <a:endParaRPr lang="en" dirty="0">
              <a:solidFill>
                <a:srgbClr val="2F5597"/>
              </a:solidFill>
            </a:endParaRPr>
          </a:p>
          <a:p>
            <a:r>
              <a:rPr lang="en" dirty="0">
                <a:solidFill>
                  <a:srgbClr val="2F5597"/>
                </a:solidFill>
              </a:rPr>
              <a:t>This sensitivity is represented by the coefficients β2 of Eq.: </a:t>
            </a:r>
          </a:p>
          <a:p>
            <a:r>
              <a:rPr lang="it-IT" dirty="0">
                <a:solidFill>
                  <a:srgbClr val="2F5597"/>
                </a:solidFill>
                <a:latin typeface="Calibri" panose="020F0502020204030204" pitchFamily="34" charset="0"/>
                <a:cs typeface="Calibri" panose="020F0502020204030204" pitchFamily="34" charset="0"/>
              </a:rPr>
              <a:t>log[BA(</a:t>
            </a:r>
            <a:r>
              <a:rPr lang="it-IT" i="1" dirty="0" err="1">
                <a:solidFill>
                  <a:srgbClr val="2F5597"/>
                </a:solidFill>
                <a:latin typeface="Calibri" panose="020F0502020204030204" pitchFamily="34" charset="0"/>
                <a:cs typeface="Calibri" panose="020F0502020204030204" pitchFamily="34" charset="0"/>
              </a:rPr>
              <a:t>i,t</a:t>
            </a:r>
            <a:r>
              <a:rPr lang="it-IT" dirty="0">
                <a:solidFill>
                  <a:srgbClr val="2F5597"/>
                </a:solidFill>
                <a:latin typeface="Calibri" panose="020F0502020204030204" pitchFamily="34" charset="0"/>
                <a:cs typeface="Calibri" panose="020F0502020204030204" pitchFamily="34" charset="0"/>
              </a:rPr>
              <a:t>)] = </a:t>
            </a:r>
            <a:r>
              <a:rPr lang="el-GR" dirty="0">
                <a:solidFill>
                  <a:srgbClr val="2F5597"/>
                </a:solidFill>
                <a:latin typeface="Calibri" panose="020F0502020204030204" pitchFamily="34" charset="0"/>
                <a:cs typeface="Calibri" panose="020F0502020204030204" pitchFamily="34" charset="0"/>
              </a:rPr>
              <a:t>β</a:t>
            </a:r>
            <a:r>
              <a:rPr lang="es-ES" baseline="-25000" dirty="0">
                <a:solidFill>
                  <a:srgbClr val="2F5597"/>
                </a:solidFill>
                <a:latin typeface="Calibri" panose="020F0502020204030204" pitchFamily="34" charset="0"/>
                <a:cs typeface="Calibri" panose="020F0502020204030204" pitchFamily="34" charset="0"/>
              </a:rPr>
              <a:t>1</a:t>
            </a:r>
            <a:r>
              <a:rPr lang="es-ES" dirty="0">
                <a:solidFill>
                  <a:srgbClr val="2F5597"/>
                </a:solidFill>
                <a:latin typeface="Calibri" panose="020F0502020204030204" pitchFamily="34" charset="0"/>
                <a:cs typeface="Calibri" panose="020F0502020204030204" pitchFamily="34" charset="0"/>
              </a:rPr>
              <a:t>(</a:t>
            </a:r>
            <a:r>
              <a:rPr lang="es-ES" i="1" dirty="0">
                <a:solidFill>
                  <a:srgbClr val="2F5597"/>
                </a:solidFill>
                <a:latin typeface="Calibri" panose="020F0502020204030204" pitchFamily="34" charset="0"/>
                <a:cs typeface="Calibri" panose="020F0502020204030204" pitchFamily="34" charset="0"/>
              </a:rPr>
              <a:t>i</a:t>
            </a:r>
            <a:r>
              <a:rPr lang="es-ES" dirty="0">
                <a:solidFill>
                  <a:srgbClr val="2F5597"/>
                </a:solidFill>
                <a:latin typeface="Calibri" panose="020F0502020204030204" pitchFamily="34" charset="0"/>
                <a:cs typeface="Calibri" panose="020F0502020204030204" pitchFamily="34" charset="0"/>
              </a:rPr>
              <a:t>) + </a:t>
            </a:r>
            <a:r>
              <a:rPr lang="el-GR" dirty="0">
                <a:solidFill>
                  <a:srgbClr val="2F5597"/>
                </a:solidFill>
                <a:latin typeface="Calibri" panose="020F0502020204030204" pitchFamily="34" charset="0"/>
                <a:cs typeface="Calibri" panose="020F0502020204030204" pitchFamily="34" charset="0"/>
              </a:rPr>
              <a:t>β</a:t>
            </a:r>
            <a:r>
              <a:rPr lang="es-ES" baseline="-25000" dirty="0">
                <a:solidFill>
                  <a:srgbClr val="2F5597"/>
                </a:solidFill>
                <a:latin typeface="Calibri" panose="020F0502020204030204" pitchFamily="34" charset="0"/>
                <a:cs typeface="Calibri" panose="020F0502020204030204" pitchFamily="34" charset="0"/>
              </a:rPr>
              <a:t>2</a:t>
            </a:r>
            <a:r>
              <a:rPr lang="es-ES" dirty="0">
                <a:solidFill>
                  <a:srgbClr val="2F5597"/>
                </a:solidFill>
                <a:latin typeface="Calibri" panose="020F0502020204030204" pitchFamily="34" charset="0"/>
                <a:cs typeface="Calibri" panose="020F0502020204030204" pitchFamily="34" charset="0"/>
              </a:rPr>
              <a:t>(</a:t>
            </a:r>
            <a:r>
              <a:rPr lang="es-ES" i="1" dirty="0">
                <a:solidFill>
                  <a:srgbClr val="2F5597"/>
                </a:solidFill>
                <a:latin typeface="Calibri" panose="020F0502020204030204" pitchFamily="34" charset="0"/>
                <a:cs typeface="Calibri" panose="020F0502020204030204" pitchFamily="34" charset="0"/>
              </a:rPr>
              <a:t>i</a:t>
            </a:r>
            <a:r>
              <a:rPr lang="es-ES" dirty="0">
                <a:solidFill>
                  <a:srgbClr val="2F5597"/>
                </a:solidFill>
                <a:latin typeface="Calibri" panose="020F0502020204030204" pitchFamily="34" charset="0"/>
                <a:cs typeface="Calibri" panose="020F0502020204030204" pitchFamily="34" charset="0"/>
              </a:rPr>
              <a:t>) </a:t>
            </a:r>
            <a:r>
              <a:rPr lang="es-ES" i="1" dirty="0">
                <a:solidFill>
                  <a:srgbClr val="2F5597"/>
                </a:solidFill>
                <a:latin typeface="Calibri" panose="020F0502020204030204" pitchFamily="34" charset="0"/>
                <a:cs typeface="Calibri" panose="020F0502020204030204" pitchFamily="34" charset="0"/>
              </a:rPr>
              <a:t>SPEI</a:t>
            </a:r>
            <a:r>
              <a:rPr lang="es-ES" i="1" baseline="-25000" dirty="0">
                <a:solidFill>
                  <a:srgbClr val="2F5597"/>
                </a:solidFill>
                <a:latin typeface="Calibri" panose="020F0502020204030204" pitchFamily="34" charset="0"/>
                <a:cs typeface="Calibri" panose="020F0502020204030204" pitchFamily="34" charset="0"/>
              </a:rPr>
              <a:t> </a:t>
            </a:r>
            <a:r>
              <a:rPr lang="es-ES" i="1" baseline="-25000" dirty="0" err="1">
                <a:solidFill>
                  <a:srgbClr val="2F5597"/>
                </a:solidFill>
                <a:latin typeface="Calibri" panose="020F0502020204030204" pitchFamily="34" charset="0"/>
                <a:cs typeface="Calibri" panose="020F0502020204030204" pitchFamily="34" charset="0"/>
              </a:rPr>
              <a:t>sc,m</a:t>
            </a:r>
            <a:r>
              <a:rPr lang="es-ES" dirty="0">
                <a:solidFill>
                  <a:srgbClr val="2F5597"/>
                </a:solidFill>
                <a:latin typeface="Calibri" panose="020F0502020204030204" pitchFamily="34" charset="0"/>
                <a:cs typeface="Calibri" panose="020F0502020204030204" pitchFamily="34" charset="0"/>
              </a:rPr>
              <a:t>(</a:t>
            </a:r>
            <a:r>
              <a:rPr lang="es-ES" i="1" dirty="0" err="1">
                <a:solidFill>
                  <a:srgbClr val="2F5597"/>
                </a:solidFill>
                <a:latin typeface="Calibri" panose="020F0502020204030204" pitchFamily="34" charset="0"/>
                <a:cs typeface="Calibri" panose="020F0502020204030204" pitchFamily="34" charset="0"/>
              </a:rPr>
              <a:t>i,t</a:t>
            </a:r>
            <a:r>
              <a:rPr lang="es-ES" dirty="0">
                <a:solidFill>
                  <a:srgbClr val="2F5597"/>
                </a:solidFill>
                <a:latin typeface="Calibri" panose="020F0502020204030204" pitchFamily="34" charset="0"/>
                <a:cs typeface="Calibri" panose="020F0502020204030204" pitchFamily="34" charset="0"/>
              </a:rPr>
              <a:t>) + </a:t>
            </a:r>
            <a:r>
              <a:rPr lang="el-GR" dirty="0">
                <a:solidFill>
                  <a:srgbClr val="2F5597"/>
                </a:solidFill>
                <a:latin typeface="Calibri" panose="020F0502020204030204" pitchFamily="34" charset="0"/>
                <a:cs typeface="Calibri" panose="020F0502020204030204" pitchFamily="34" charset="0"/>
              </a:rPr>
              <a:t>β</a:t>
            </a:r>
            <a:r>
              <a:rPr lang="es-ES" baseline="-25000" dirty="0">
                <a:solidFill>
                  <a:srgbClr val="2F5597"/>
                </a:solidFill>
                <a:latin typeface="Calibri" panose="020F0502020204030204" pitchFamily="34" charset="0"/>
                <a:cs typeface="Calibri" panose="020F0502020204030204" pitchFamily="34" charset="0"/>
              </a:rPr>
              <a:t>3</a:t>
            </a:r>
            <a:r>
              <a:rPr lang="es-ES" dirty="0">
                <a:solidFill>
                  <a:srgbClr val="2F5597"/>
                </a:solidFill>
                <a:latin typeface="Calibri" panose="020F0502020204030204" pitchFamily="34" charset="0"/>
                <a:cs typeface="Calibri" panose="020F0502020204030204" pitchFamily="34" charset="0"/>
              </a:rPr>
              <a:t>(</a:t>
            </a:r>
            <a:r>
              <a:rPr lang="es-ES" i="1" dirty="0">
                <a:solidFill>
                  <a:srgbClr val="2F5597"/>
                </a:solidFill>
                <a:latin typeface="Calibri" panose="020F0502020204030204" pitchFamily="34" charset="0"/>
                <a:cs typeface="Calibri" panose="020F0502020204030204" pitchFamily="34" charset="0"/>
              </a:rPr>
              <a:t>i</a:t>
            </a:r>
            <a:r>
              <a:rPr lang="es-ES" dirty="0">
                <a:solidFill>
                  <a:srgbClr val="2F5597"/>
                </a:solidFill>
                <a:latin typeface="Calibri" panose="020F0502020204030204" pitchFamily="34" charset="0"/>
                <a:cs typeface="Calibri" panose="020F0502020204030204" pitchFamily="34" charset="0"/>
              </a:rPr>
              <a:t>) </a:t>
            </a:r>
            <a:r>
              <a:rPr lang="es-ES" i="1" dirty="0">
                <a:solidFill>
                  <a:srgbClr val="2F5597"/>
                </a:solidFill>
                <a:latin typeface="Calibri" panose="020F0502020204030204" pitchFamily="34" charset="0"/>
                <a:cs typeface="Calibri" panose="020F0502020204030204" pitchFamily="34" charset="0"/>
              </a:rPr>
              <a:t>T</a:t>
            </a:r>
            <a:r>
              <a:rPr lang="es-ES" dirty="0">
                <a:solidFill>
                  <a:srgbClr val="2F5597"/>
                </a:solidFill>
                <a:latin typeface="Calibri" panose="020F0502020204030204" pitchFamily="34" charset="0"/>
                <a:cs typeface="Calibri" panose="020F0502020204030204" pitchFamily="34" charset="0"/>
              </a:rPr>
              <a:t>(</a:t>
            </a:r>
            <a:r>
              <a:rPr lang="es-ES" i="1" dirty="0">
                <a:solidFill>
                  <a:srgbClr val="2F5597"/>
                </a:solidFill>
                <a:latin typeface="Calibri" panose="020F0502020204030204" pitchFamily="34" charset="0"/>
                <a:cs typeface="Calibri" panose="020F0502020204030204" pitchFamily="34" charset="0"/>
              </a:rPr>
              <a:t>t</a:t>
            </a:r>
            <a:r>
              <a:rPr lang="es-ES" dirty="0">
                <a:solidFill>
                  <a:srgbClr val="2F5597"/>
                </a:solidFill>
                <a:latin typeface="Calibri" panose="020F0502020204030204" pitchFamily="34" charset="0"/>
                <a:cs typeface="Calibri" panose="020F0502020204030204" pitchFamily="34" charset="0"/>
              </a:rPr>
              <a:t>) + </a:t>
            </a:r>
            <a:r>
              <a:rPr lang="el-GR" dirty="0">
                <a:solidFill>
                  <a:srgbClr val="2F5597"/>
                </a:solidFill>
                <a:latin typeface="Calibri" panose="020F0502020204030204" pitchFamily="34" charset="0"/>
                <a:cs typeface="Calibri" panose="020F0502020204030204" pitchFamily="34" charset="0"/>
              </a:rPr>
              <a:t>ε</a:t>
            </a:r>
            <a:r>
              <a:rPr lang="it-IT" dirty="0">
                <a:solidFill>
                  <a:srgbClr val="2F5597"/>
                </a:solidFill>
                <a:latin typeface="Calibri" panose="020F0502020204030204" pitchFamily="34" charset="0"/>
                <a:cs typeface="Calibri" panose="020F0502020204030204" pitchFamily="34" charset="0"/>
              </a:rPr>
              <a:t>(</a:t>
            </a:r>
            <a:r>
              <a:rPr lang="it-IT" i="1" dirty="0" err="1">
                <a:solidFill>
                  <a:srgbClr val="2F5597"/>
                </a:solidFill>
                <a:latin typeface="Calibri" panose="020F0502020204030204" pitchFamily="34" charset="0"/>
                <a:cs typeface="Calibri" panose="020F0502020204030204" pitchFamily="34" charset="0"/>
              </a:rPr>
              <a:t>i,t</a:t>
            </a:r>
            <a:r>
              <a:rPr lang="it-IT" dirty="0">
                <a:solidFill>
                  <a:srgbClr val="2F5597"/>
                </a:solidFill>
                <a:latin typeface="Calibri" panose="020F0502020204030204" pitchFamily="34" charset="0"/>
                <a:cs typeface="Calibri" panose="020F0502020204030204" pitchFamily="34" charset="0"/>
              </a:rPr>
              <a:t>)</a:t>
            </a:r>
          </a:p>
          <a:p>
            <a:r>
              <a:rPr lang="en" dirty="0">
                <a:solidFill>
                  <a:srgbClr val="2F5597"/>
                </a:solidFill>
              </a:rPr>
              <a:t> </a:t>
            </a:r>
          </a:p>
        </p:txBody>
      </p:sp>
    </p:spTree>
    <p:extLst>
      <p:ext uri="{BB962C8B-B14F-4D97-AF65-F5344CB8AC3E}">
        <p14:creationId xmlns:p14="http://schemas.microsoft.com/office/powerpoint/2010/main" val="39127931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tangolo 13">
            <a:extLst>
              <a:ext uri="{FF2B5EF4-FFF2-40B4-BE49-F238E27FC236}">
                <a16:creationId xmlns:a16="http://schemas.microsoft.com/office/drawing/2014/main" id="{63793030-CE23-E148-8FEF-99F2440E864D}"/>
              </a:ext>
            </a:extLst>
          </p:cNvPr>
          <p:cNvSpPr/>
          <p:nvPr/>
        </p:nvSpPr>
        <p:spPr>
          <a:xfrm>
            <a:off x="2705982" y="6293293"/>
            <a:ext cx="5780096" cy="461665"/>
          </a:xfrm>
          <a:prstGeom prst="rect">
            <a:avLst/>
          </a:prstGeom>
        </p:spPr>
        <p:txBody>
          <a:bodyPr wrap="square">
            <a:spAutoFit/>
          </a:bodyPr>
          <a:lstStyle/>
          <a:p>
            <a:r>
              <a:rPr lang="en-GB" sz="1200" dirty="0">
                <a:solidFill>
                  <a:srgbClr val="2F5597"/>
                </a:solidFill>
                <a:latin typeface="Calibri" panose="020F0502020204030204" pitchFamily="34" charset="0"/>
                <a:cs typeface="Calibri" panose="020F0502020204030204" pitchFamily="34" charset="0"/>
              </a:rPr>
              <a:t>Turco, M. et al. Exacerbated fires in Mediterranean Europe due to anthropogenic warming projected with non-stationary climate-fire models. Nat </a:t>
            </a:r>
            <a:r>
              <a:rPr lang="en-GB" sz="1200" dirty="0" err="1">
                <a:solidFill>
                  <a:srgbClr val="2F5597"/>
                </a:solidFill>
                <a:latin typeface="Calibri" panose="020F0502020204030204" pitchFamily="34" charset="0"/>
                <a:cs typeface="Calibri" panose="020F0502020204030204" pitchFamily="34" charset="0"/>
              </a:rPr>
              <a:t>Commun</a:t>
            </a:r>
            <a:r>
              <a:rPr lang="en-GB" sz="1200" dirty="0">
                <a:solidFill>
                  <a:srgbClr val="2F5597"/>
                </a:solidFill>
                <a:latin typeface="Calibri" panose="020F0502020204030204" pitchFamily="34" charset="0"/>
                <a:cs typeface="Calibri" panose="020F0502020204030204" pitchFamily="34" charset="0"/>
              </a:rPr>
              <a:t>, 9(1), 3821 (2018a)</a:t>
            </a:r>
            <a:endParaRPr lang="en" sz="1200" dirty="0">
              <a:solidFill>
                <a:srgbClr val="2F5597"/>
              </a:solidFill>
              <a:latin typeface="Calibri" panose="020F0502020204030204" pitchFamily="34" charset="0"/>
              <a:cs typeface="Calibri" panose="020F0502020204030204" pitchFamily="34" charset="0"/>
            </a:endParaRPr>
          </a:p>
        </p:txBody>
      </p:sp>
      <p:sp>
        <p:nvSpPr>
          <p:cNvPr id="12" name="Título 1">
            <a:extLst>
              <a:ext uri="{FF2B5EF4-FFF2-40B4-BE49-F238E27FC236}">
                <a16:creationId xmlns:a16="http://schemas.microsoft.com/office/drawing/2014/main" id="{E89A50ED-CD9D-CF42-91F2-4C2957407476}"/>
              </a:ext>
            </a:extLst>
          </p:cNvPr>
          <p:cNvSpPr>
            <a:spLocks noGrp="1"/>
          </p:cNvSpPr>
          <p:nvPr>
            <p:ph type="title"/>
          </p:nvPr>
        </p:nvSpPr>
        <p:spPr>
          <a:xfrm>
            <a:off x="464803" y="236936"/>
            <a:ext cx="8229598" cy="922237"/>
          </a:xfrm>
        </p:spPr>
        <p:txBody>
          <a:bodyPr/>
          <a:lstStyle/>
          <a:p>
            <a:r>
              <a:rPr lang="en-GB" dirty="0"/>
              <a:t>Current drought impacts on forest fire risk</a:t>
            </a:r>
            <a:endParaRPr lang="en" dirty="0"/>
          </a:p>
        </p:txBody>
      </p:sp>
      <p:sp>
        <p:nvSpPr>
          <p:cNvPr id="8" name="Rettangolo 7">
            <a:extLst>
              <a:ext uri="{FF2B5EF4-FFF2-40B4-BE49-F238E27FC236}">
                <a16:creationId xmlns:a16="http://schemas.microsoft.com/office/drawing/2014/main" id="{DD07F383-2CA6-9444-92FE-872E11A606F7}"/>
              </a:ext>
            </a:extLst>
          </p:cNvPr>
          <p:cNvSpPr/>
          <p:nvPr/>
        </p:nvSpPr>
        <p:spPr>
          <a:xfrm>
            <a:off x="464803" y="5445327"/>
            <a:ext cx="8498893" cy="646331"/>
          </a:xfrm>
          <a:prstGeom prst="rect">
            <a:avLst/>
          </a:prstGeom>
        </p:spPr>
        <p:txBody>
          <a:bodyPr wrap="square">
            <a:spAutoFit/>
          </a:bodyPr>
          <a:lstStyle/>
          <a:p>
            <a:r>
              <a:rPr lang="en" dirty="0">
                <a:solidFill>
                  <a:srgbClr val="2F5597"/>
                </a:solidFill>
              </a:rPr>
              <a:t>Relationship between the long-term average of annual temperature (</a:t>
            </a:r>
            <a:r>
              <a:rPr lang="en" i="1" dirty="0">
                <a:solidFill>
                  <a:srgbClr val="2F5597"/>
                </a:solidFill>
              </a:rPr>
              <a:t>T</a:t>
            </a:r>
            <a:r>
              <a:rPr lang="en" i="1" baseline="-25000" dirty="0">
                <a:solidFill>
                  <a:srgbClr val="2F5597"/>
                </a:solidFill>
              </a:rPr>
              <a:t>y</a:t>
            </a:r>
            <a:r>
              <a:rPr lang="en" dirty="0">
                <a:solidFill>
                  <a:srgbClr val="2F5597"/>
                </a:solidFill>
              </a:rPr>
              <a:t>) versus the sensitivity of burned area to SPEI (β</a:t>
            </a:r>
            <a:r>
              <a:rPr lang="en" baseline="-25000" dirty="0">
                <a:solidFill>
                  <a:srgbClr val="2F5597"/>
                </a:solidFill>
              </a:rPr>
              <a:t>2</a:t>
            </a:r>
            <a:r>
              <a:rPr lang="en" dirty="0">
                <a:solidFill>
                  <a:srgbClr val="2F5597"/>
                </a:solidFill>
              </a:rPr>
              <a:t>) for the different eco- regions. </a:t>
            </a:r>
          </a:p>
        </p:txBody>
      </p:sp>
      <p:pic>
        <p:nvPicPr>
          <p:cNvPr id="4" name="Immagine 3">
            <a:extLst>
              <a:ext uri="{FF2B5EF4-FFF2-40B4-BE49-F238E27FC236}">
                <a16:creationId xmlns:a16="http://schemas.microsoft.com/office/drawing/2014/main" id="{7DCC0785-F16A-3C4F-9106-3B35DB3CE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3762" y="1272616"/>
            <a:ext cx="5362316" cy="4059267"/>
          </a:xfrm>
          <a:prstGeom prst="rect">
            <a:avLst/>
          </a:prstGeom>
        </p:spPr>
      </p:pic>
      <p:sp>
        <p:nvSpPr>
          <p:cNvPr id="10" name="Rettangolo 9">
            <a:extLst>
              <a:ext uri="{FF2B5EF4-FFF2-40B4-BE49-F238E27FC236}">
                <a16:creationId xmlns:a16="http://schemas.microsoft.com/office/drawing/2014/main" id="{66E18AE0-9DEB-3746-A480-246BEA6AAE93}"/>
              </a:ext>
            </a:extLst>
          </p:cNvPr>
          <p:cNvSpPr/>
          <p:nvPr/>
        </p:nvSpPr>
        <p:spPr>
          <a:xfrm>
            <a:off x="657922" y="1702036"/>
            <a:ext cx="2465840" cy="646331"/>
          </a:xfrm>
          <a:prstGeom prst="rect">
            <a:avLst/>
          </a:prstGeom>
        </p:spPr>
        <p:txBody>
          <a:bodyPr wrap="square">
            <a:spAutoFit/>
          </a:bodyPr>
          <a:lstStyle/>
          <a:p>
            <a:r>
              <a:rPr lang="el-GR" dirty="0">
                <a:solidFill>
                  <a:srgbClr val="2F5597"/>
                </a:solidFill>
                <a:latin typeface="Calibri" panose="020F0502020204030204" pitchFamily="34" charset="0"/>
                <a:cs typeface="Calibri" panose="020F0502020204030204" pitchFamily="34" charset="0"/>
              </a:rPr>
              <a:t>β</a:t>
            </a:r>
            <a:r>
              <a:rPr lang="es-ES" baseline="-25000" dirty="0">
                <a:solidFill>
                  <a:srgbClr val="2F5597"/>
                </a:solidFill>
                <a:latin typeface="Calibri" panose="020F0502020204030204" pitchFamily="34" charset="0"/>
                <a:cs typeface="Calibri" panose="020F0502020204030204" pitchFamily="34" charset="0"/>
              </a:rPr>
              <a:t>2</a:t>
            </a:r>
            <a:r>
              <a:rPr lang="es-ES" dirty="0">
                <a:solidFill>
                  <a:srgbClr val="2F5597"/>
                </a:solidFill>
                <a:latin typeface="Calibri" panose="020F0502020204030204" pitchFamily="34" charset="0"/>
                <a:cs typeface="Calibri" panose="020F0502020204030204" pitchFamily="34" charset="0"/>
              </a:rPr>
              <a:t>(</a:t>
            </a:r>
            <a:r>
              <a:rPr lang="es-ES" i="1" dirty="0">
                <a:solidFill>
                  <a:srgbClr val="2F5597"/>
                </a:solidFill>
                <a:latin typeface="Calibri" panose="020F0502020204030204" pitchFamily="34" charset="0"/>
                <a:cs typeface="Calibri" panose="020F0502020204030204" pitchFamily="34" charset="0"/>
              </a:rPr>
              <a:t>i</a:t>
            </a:r>
            <a:r>
              <a:rPr lang="es-ES" dirty="0">
                <a:solidFill>
                  <a:srgbClr val="2F5597"/>
                </a:solidFill>
                <a:latin typeface="Calibri" panose="020F0502020204030204" pitchFamily="34" charset="0"/>
                <a:cs typeface="Calibri" panose="020F0502020204030204" pitchFamily="34" charset="0"/>
              </a:rPr>
              <a:t>) = -1.62</a:t>
            </a:r>
            <a:r>
              <a:rPr lang="es-ES" baseline="-25000" dirty="0">
                <a:solidFill>
                  <a:srgbClr val="2F5597"/>
                </a:solidFill>
                <a:latin typeface="Calibri" panose="020F0502020204030204" pitchFamily="34" charset="0"/>
                <a:cs typeface="Calibri" panose="020F0502020204030204" pitchFamily="34" charset="0"/>
              </a:rPr>
              <a:t> </a:t>
            </a:r>
            <a:r>
              <a:rPr lang="es-ES" dirty="0">
                <a:solidFill>
                  <a:srgbClr val="2F5597"/>
                </a:solidFill>
                <a:latin typeface="Calibri" panose="020F0502020204030204" pitchFamily="34" charset="0"/>
                <a:cs typeface="Calibri" panose="020F0502020204030204" pitchFamily="34" charset="0"/>
              </a:rPr>
              <a:t>+ 0.057 </a:t>
            </a:r>
            <a:r>
              <a:rPr lang="es-ES" i="1" dirty="0" err="1">
                <a:solidFill>
                  <a:srgbClr val="2F5597"/>
                </a:solidFill>
                <a:latin typeface="Calibri" panose="020F0502020204030204" pitchFamily="34" charset="0"/>
                <a:cs typeface="Calibri" panose="020F0502020204030204" pitchFamily="34" charset="0"/>
              </a:rPr>
              <a:t>T</a:t>
            </a:r>
            <a:r>
              <a:rPr lang="es-ES" i="1" baseline="-25000" dirty="0" err="1">
                <a:solidFill>
                  <a:srgbClr val="2F5597"/>
                </a:solidFill>
                <a:latin typeface="Calibri" panose="020F0502020204030204" pitchFamily="34" charset="0"/>
                <a:cs typeface="Calibri" panose="020F0502020204030204" pitchFamily="34" charset="0"/>
              </a:rPr>
              <a:t>y</a:t>
            </a:r>
            <a:r>
              <a:rPr lang="es-ES" i="1" dirty="0">
                <a:solidFill>
                  <a:srgbClr val="2F5597"/>
                </a:solidFill>
                <a:latin typeface="Calibri" panose="020F0502020204030204" pitchFamily="34" charset="0"/>
                <a:cs typeface="Calibri" panose="020F0502020204030204" pitchFamily="34" charset="0"/>
              </a:rPr>
              <a:t>(i)</a:t>
            </a:r>
            <a:endParaRPr lang="es-ES" i="1" baseline="-25000" dirty="0">
              <a:solidFill>
                <a:srgbClr val="2F5597"/>
              </a:solidFill>
              <a:latin typeface="Calibri" panose="020F0502020204030204" pitchFamily="34" charset="0"/>
              <a:cs typeface="Calibri" panose="020F0502020204030204" pitchFamily="34" charset="0"/>
            </a:endParaRPr>
          </a:p>
          <a:p>
            <a:r>
              <a:rPr lang="es-ES" dirty="0">
                <a:solidFill>
                  <a:srgbClr val="2F5597"/>
                </a:solidFill>
                <a:latin typeface="Calibri" panose="020F0502020204030204" pitchFamily="34" charset="0"/>
                <a:cs typeface="Calibri" panose="020F0502020204030204" pitchFamily="34" charset="0"/>
              </a:rPr>
              <a:t>rho = 0.64</a:t>
            </a:r>
            <a:r>
              <a:rPr lang="es-ES" baseline="-25000" dirty="0">
                <a:solidFill>
                  <a:srgbClr val="2F5597"/>
                </a:solidFill>
                <a:latin typeface="Calibri" panose="020F0502020204030204" pitchFamily="34" charset="0"/>
                <a:cs typeface="Calibri" panose="020F0502020204030204" pitchFamily="34" charset="0"/>
              </a:rPr>
              <a:t> </a:t>
            </a:r>
            <a:r>
              <a:rPr lang="el-GR" dirty="0">
                <a:solidFill>
                  <a:srgbClr val="2F5597"/>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5603495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tangolo 13">
            <a:extLst>
              <a:ext uri="{FF2B5EF4-FFF2-40B4-BE49-F238E27FC236}">
                <a16:creationId xmlns:a16="http://schemas.microsoft.com/office/drawing/2014/main" id="{63793030-CE23-E148-8FEF-99F2440E864D}"/>
              </a:ext>
            </a:extLst>
          </p:cNvPr>
          <p:cNvSpPr/>
          <p:nvPr/>
        </p:nvSpPr>
        <p:spPr>
          <a:xfrm>
            <a:off x="2435921" y="5373059"/>
            <a:ext cx="6419319" cy="1384995"/>
          </a:xfrm>
          <a:prstGeom prst="rect">
            <a:avLst/>
          </a:prstGeom>
        </p:spPr>
        <p:txBody>
          <a:bodyPr wrap="square">
            <a:spAutoFit/>
          </a:bodyPr>
          <a:lstStyle/>
          <a:p>
            <a:r>
              <a:rPr lang="it-IT" sz="1200" dirty="0">
                <a:solidFill>
                  <a:srgbClr val="2F5597"/>
                </a:solidFill>
                <a:latin typeface="Calibri" panose="020F0502020204030204" pitchFamily="34" charset="0"/>
                <a:cs typeface="Calibri" panose="020F0502020204030204" pitchFamily="34" charset="0"/>
              </a:rPr>
              <a:t>Butler, E. E. &amp; </a:t>
            </a:r>
            <a:r>
              <a:rPr lang="it-IT" sz="1200" dirty="0" err="1">
                <a:solidFill>
                  <a:srgbClr val="2F5597"/>
                </a:solidFill>
                <a:latin typeface="Calibri" panose="020F0502020204030204" pitchFamily="34" charset="0"/>
                <a:cs typeface="Calibri" panose="020F0502020204030204" pitchFamily="34" charset="0"/>
              </a:rPr>
              <a:t>Huybers</a:t>
            </a:r>
            <a:r>
              <a:rPr lang="it-IT" sz="1200" dirty="0">
                <a:solidFill>
                  <a:srgbClr val="2F5597"/>
                </a:solidFill>
                <a:latin typeface="Calibri" panose="020F0502020204030204" pitchFamily="34" charset="0"/>
                <a:cs typeface="Calibri" panose="020F0502020204030204" pitchFamily="34" charset="0"/>
              </a:rPr>
              <a:t>, P. Adaptation of US </a:t>
            </a:r>
            <a:r>
              <a:rPr lang="it-IT" sz="1200" dirty="0" err="1">
                <a:solidFill>
                  <a:srgbClr val="2F5597"/>
                </a:solidFill>
                <a:latin typeface="Calibri" panose="020F0502020204030204" pitchFamily="34" charset="0"/>
                <a:cs typeface="Calibri" panose="020F0502020204030204" pitchFamily="34" charset="0"/>
              </a:rPr>
              <a:t>maize</a:t>
            </a:r>
            <a:r>
              <a:rPr lang="it-IT" sz="1200" dirty="0">
                <a:solidFill>
                  <a:srgbClr val="2F5597"/>
                </a:solidFill>
                <a:latin typeface="Calibri" panose="020F0502020204030204" pitchFamily="34" charset="0"/>
                <a:cs typeface="Calibri" panose="020F0502020204030204" pitchFamily="34" charset="0"/>
              </a:rPr>
              <a:t> to temperature </a:t>
            </a:r>
            <a:r>
              <a:rPr lang="it-IT" sz="1200" dirty="0" err="1">
                <a:solidFill>
                  <a:srgbClr val="2F5597"/>
                </a:solidFill>
                <a:latin typeface="Calibri" panose="020F0502020204030204" pitchFamily="34" charset="0"/>
                <a:cs typeface="Calibri" panose="020F0502020204030204" pitchFamily="34" charset="0"/>
              </a:rPr>
              <a:t>variations</a:t>
            </a:r>
            <a:r>
              <a:rPr lang="it-IT" sz="1200" dirty="0">
                <a:solidFill>
                  <a:srgbClr val="2F5597"/>
                </a:solidFill>
                <a:latin typeface="Calibri" panose="020F0502020204030204" pitchFamily="34" charset="0"/>
                <a:cs typeface="Calibri" panose="020F0502020204030204" pitchFamily="34" charset="0"/>
              </a:rPr>
              <a:t>. </a:t>
            </a:r>
            <a:r>
              <a:rPr lang="it-IT" sz="1200" dirty="0" err="1">
                <a:solidFill>
                  <a:srgbClr val="2F5597"/>
                </a:solidFill>
                <a:latin typeface="Calibri" panose="020F0502020204030204" pitchFamily="34" charset="0"/>
                <a:cs typeface="Calibri" panose="020F0502020204030204" pitchFamily="34" charset="0"/>
              </a:rPr>
              <a:t>Nat</a:t>
            </a:r>
            <a:r>
              <a:rPr lang="it-IT" sz="1200" dirty="0">
                <a:solidFill>
                  <a:srgbClr val="2F5597"/>
                </a:solidFill>
                <a:latin typeface="Calibri" panose="020F0502020204030204" pitchFamily="34" charset="0"/>
                <a:cs typeface="Calibri" panose="020F0502020204030204" pitchFamily="34" charset="0"/>
              </a:rPr>
              <a:t>. </a:t>
            </a:r>
            <a:r>
              <a:rPr lang="it-IT" sz="1200" dirty="0" err="1">
                <a:solidFill>
                  <a:srgbClr val="2F5597"/>
                </a:solidFill>
                <a:latin typeface="Calibri" panose="020F0502020204030204" pitchFamily="34" charset="0"/>
                <a:cs typeface="Calibri" panose="020F0502020204030204" pitchFamily="34" charset="0"/>
              </a:rPr>
              <a:t>Clim</a:t>
            </a:r>
            <a:r>
              <a:rPr lang="it-IT" sz="1200" dirty="0">
                <a:solidFill>
                  <a:srgbClr val="2F5597"/>
                </a:solidFill>
                <a:latin typeface="Calibri" panose="020F0502020204030204" pitchFamily="34" charset="0"/>
                <a:cs typeface="Calibri" panose="020F0502020204030204" pitchFamily="34" charset="0"/>
              </a:rPr>
              <a:t>. </a:t>
            </a:r>
            <a:r>
              <a:rPr lang="it-IT" sz="1200" dirty="0" err="1">
                <a:solidFill>
                  <a:srgbClr val="2F5597"/>
                </a:solidFill>
                <a:latin typeface="Calibri" panose="020F0502020204030204" pitchFamily="34" charset="0"/>
                <a:cs typeface="Calibri" panose="020F0502020204030204" pitchFamily="34" charset="0"/>
              </a:rPr>
              <a:t>Chang</a:t>
            </a:r>
            <a:r>
              <a:rPr lang="it-IT" sz="1200" dirty="0">
                <a:solidFill>
                  <a:srgbClr val="2F5597"/>
                </a:solidFill>
                <a:latin typeface="Calibri" panose="020F0502020204030204" pitchFamily="34" charset="0"/>
                <a:cs typeface="Calibri" panose="020F0502020204030204" pitchFamily="34" charset="0"/>
              </a:rPr>
              <a:t>. 3, 68–72 (2013).</a:t>
            </a:r>
            <a:br>
              <a:rPr lang="it-IT" sz="1200" dirty="0">
                <a:solidFill>
                  <a:srgbClr val="2F5597"/>
                </a:solidFill>
                <a:latin typeface="Calibri" panose="020F0502020204030204" pitchFamily="34" charset="0"/>
                <a:cs typeface="Calibri" panose="020F0502020204030204" pitchFamily="34" charset="0"/>
              </a:rPr>
            </a:br>
            <a:r>
              <a:rPr lang="it-IT" sz="1200" dirty="0" err="1">
                <a:solidFill>
                  <a:srgbClr val="2F5597"/>
                </a:solidFill>
                <a:latin typeface="Calibri" panose="020F0502020204030204" pitchFamily="34" charset="0"/>
                <a:cs typeface="Calibri" panose="020F0502020204030204" pitchFamily="34" charset="0"/>
              </a:rPr>
              <a:t>Carleton</a:t>
            </a:r>
            <a:r>
              <a:rPr lang="it-IT" sz="1200" dirty="0">
                <a:solidFill>
                  <a:srgbClr val="2F5597"/>
                </a:solidFill>
                <a:latin typeface="Calibri" panose="020F0502020204030204" pitchFamily="34" charset="0"/>
                <a:cs typeface="Calibri" panose="020F0502020204030204" pitchFamily="34" charset="0"/>
              </a:rPr>
              <a:t>, T. A. &amp; </a:t>
            </a:r>
            <a:r>
              <a:rPr lang="it-IT" sz="1200" dirty="0" err="1">
                <a:solidFill>
                  <a:srgbClr val="2F5597"/>
                </a:solidFill>
                <a:latin typeface="Calibri" panose="020F0502020204030204" pitchFamily="34" charset="0"/>
                <a:cs typeface="Calibri" panose="020F0502020204030204" pitchFamily="34" charset="0"/>
              </a:rPr>
              <a:t>Hsiang</a:t>
            </a:r>
            <a:r>
              <a:rPr lang="it-IT" sz="1200" dirty="0">
                <a:solidFill>
                  <a:srgbClr val="2F5597"/>
                </a:solidFill>
                <a:latin typeface="Calibri" panose="020F0502020204030204" pitchFamily="34" charset="0"/>
                <a:cs typeface="Calibri" panose="020F0502020204030204" pitchFamily="34" charset="0"/>
              </a:rPr>
              <a:t>, S. M. Social and </a:t>
            </a:r>
            <a:r>
              <a:rPr lang="it-IT" sz="1200" dirty="0" err="1">
                <a:solidFill>
                  <a:srgbClr val="2F5597"/>
                </a:solidFill>
                <a:latin typeface="Calibri" panose="020F0502020204030204" pitchFamily="34" charset="0"/>
                <a:cs typeface="Calibri" panose="020F0502020204030204" pitchFamily="34" charset="0"/>
              </a:rPr>
              <a:t>economic</a:t>
            </a:r>
            <a:r>
              <a:rPr lang="it-IT" sz="1200" dirty="0">
                <a:solidFill>
                  <a:srgbClr val="2F5597"/>
                </a:solidFill>
                <a:latin typeface="Calibri" panose="020F0502020204030204" pitchFamily="34" charset="0"/>
                <a:cs typeface="Calibri" panose="020F0502020204030204" pitchFamily="34" charset="0"/>
              </a:rPr>
              <a:t> </a:t>
            </a:r>
            <a:r>
              <a:rPr lang="it-IT" sz="1200" dirty="0" err="1">
                <a:solidFill>
                  <a:srgbClr val="2F5597"/>
                </a:solidFill>
                <a:latin typeface="Calibri" panose="020F0502020204030204" pitchFamily="34" charset="0"/>
                <a:cs typeface="Calibri" panose="020F0502020204030204" pitchFamily="34" charset="0"/>
              </a:rPr>
              <a:t>impacts</a:t>
            </a:r>
            <a:r>
              <a:rPr lang="it-IT" sz="1200" dirty="0">
                <a:solidFill>
                  <a:srgbClr val="2F5597"/>
                </a:solidFill>
                <a:latin typeface="Calibri" panose="020F0502020204030204" pitchFamily="34" charset="0"/>
                <a:cs typeface="Calibri" panose="020F0502020204030204" pitchFamily="34" charset="0"/>
              </a:rPr>
              <a:t> of </a:t>
            </a:r>
            <a:r>
              <a:rPr lang="it-IT" sz="1200" dirty="0" err="1">
                <a:solidFill>
                  <a:srgbClr val="2F5597"/>
                </a:solidFill>
                <a:latin typeface="Calibri" panose="020F0502020204030204" pitchFamily="34" charset="0"/>
                <a:cs typeface="Calibri" panose="020F0502020204030204" pitchFamily="34" charset="0"/>
              </a:rPr>
              <a:t>climate</a:t>
            </a:r>
            <a:r>
              <a:rPr lang="it-IT" sz="1200" dirty="0">
                <a:solidFill>
                  <a:srgbClr val="2F5597"/>
                </a:solidFill>
                <a:latin typeface="Calibri" panose="020F0502020204030204" pitchFamily="34" charset="0"/>
                <a:cs typeface="Calibri" panose="020F0502020204030204" pitchFamily="34" charset="0"/>
              </a:rPr>
              <a:t>. Science 353, aad9837 (2016).</a:t>
            </a:r>
            <a:br>
              <a:rPr lang="it-IT" dirty="0"/>
            </a:br>
            <a:r>
              <a:rPr lang="it-IT" sz="1200" dirty="0">
                <a:solidFill>
                  <a:srgbClr val="2F5597"/>
                </a:solidFill>
                <a:latin typeface="Calibri" panose="020F0502020204030204" pitchFamily="34" charset="0"/>
                <a:cs typeface="Calibri" panose="020F0502020204030204" pitchFamily="34" charset="0"/>
              </a:rPr>
              <a:t>Moore, </a:t>
            </a:r>
            <a:r>
              <a:rPr lang="it-IT" sz="1200" dirty="0" err="1">
                <a:solidFill>
                  <a:srgbClr val="2F5597"/>
                </a:solidFill>
                <a:latin typeface="Calibri" panose="020F0502020204030204" pitchFamily="34" charset="0"/>
                <a:cs typeface="Calibri" panose="020F0502020204030204" pitchFamily="34" charset="0"/>
              </a:rPr>
              <a:t>F</a:t>
            </a:r>
            <a:r>
              <a:rPr lang="it-IT" sz="1200" dirty="0">
                <a:solidFill>
                  <a:srgbClr val="2F5597"/>
                </a:solidFill>
                <a:latin typeface="Calibri" panose="020F0502020204030204" pitchFamily="34" charset="0"/>
                <a:cs typeface="Calibri" panose="020F0502020204030204" pitchFamily="34" charset="0"/>
              </a:rPr>
              <a:t>. C. &amp; </a:t>
            </a:r>
            <a:r>
              <a:rPr lang="it-IT" sz="1200" dirty="0" err="1">
                <a:solidFill>
                  <a:srgbClr val="2F5597"/>
                </a:solidFill>
                <a:latin typeface="Calibri" panose="020F0502020204030204" pitchFamily="34" charset="0"/>
                <a:cs typeface="Calibri" panose="020F0502020204030204" pitchFamily="34" charset="0"/>
              </a:rPr>
              <a:t>Lobell</a:t>
            </a:r>
            <a:r>
              <a:rPr lang="it-IT" sz="1200" dirty="0">
                <a:solidFill>
                  <a:srgbClr val="2F5597"/>
                </a:solidFill>
                <a:latin typeface="Calibri" panose="020F0502020204030204" pitchFamily="34" charset="0"/>
                <a:cs typeface="Calibri" panose="020F0502020204030204" pitchFamily="34" charset="0"/>
              </a:rPr>
              <a:t>, D. B. Adaptation </a:t>
            </a:r>
            <a:r>
              <a:rPr lang="it-IT" sz="1200" dirty="0" err="1">
                <a:solidFill>
                  <a:srgbClr val="2F5597"/>
                </a:solidFill>
                <a:latin typeface="Calibri" panose="020F0502020204030204" pitchFamily="34" charset="0"/>
                <a:cs typeface="Calibri" panose="020F0502020204030204" pitchFamily="34" charset="0"/>
              </a:rPr>
              <a:t>potential</a:t>
            </a:r>
            <a:r>
              <a:rPr lang="it-IT" sz="1200" dirty="0">
                <a:solidFill>
                  <a:srgbClr val="2F5597"/>
                </a:solidFill>
                <a:latin typeface="Calibri" panose="020F0502020204030204" pitchFamily="34" charset="0"/>
                <a:cs typeface="Calibri" panose="020F0502020204030204" pitchFamily="34" charset="0"/>
              </a:rPr>
              <a:t> of </a:t>
            </a:r>
            <a:r>
              <a:rPr lang="it-IT" sz="1200" dirty="0" err="1">
                <a:solidFill>
                  <a:srgbClr val="2F5597"/>
                </a:solidFill>
                <a:latin typeface="Calibri" panose="020F0502020204030204" pitchFamily="34" charset="0"/>
                <a:cs typeface="Calibri" panose="020F0502020204030204" pitchFamily="34" charset="0"/>
              </a:rPr>
              <a:t>European</a:t>
            </a:r>
            <a:r>
              <a:rPr lang="it-IT" sz="1200" dirty="0">
                <a:solidFill>
                  <a:srgbClr val="2F5597"/>
                </a:solidFill>
                <a:latin typeface="Calibri" panose="020F0502020204030204" pitchFamily="34" charset="0"/>
                <a:cs typeface="Calibri" panose="020F0502020204030204" pitchFamily="34" charset="0"/>
              </a:rPr>
              <a:t> </a:t>
            </a:r>
            <a:r>
              <a:rPr lang="it-IT" sz="1200" dirty="0" err="1">
                <a:solidFill>
                  <a:srgbClr val="2F5597"/>
                </a:solidFill>
                <a:latin typeface="Calibri" panose="020F0502020204030204" pitchFamily="34" charset="0"/>
                <a:cs typeface="Calibri" panose="020F0502020204030204" pitchFamily="34" charset="0"/>
              </a:rPr>
              <a:t>agriculture</a:t>
            </a:r>
            <a:r>
              <a:rPr lang="it-IT" sz="1200" dirty="0">
                <a:solidFill>
                  <a:srgbClr val="2F5597"/>
                </a:solidFill>
                <a:latin typeface="Calibri" panose="020F0502020204030204" pitchFamily="34" charset="0"/>
                <a:cs typeface="Calibri" panose="020F0502020204030204" pitchFamily="34" charset="0"/>
              </a:rPr>
              <a:t> in </a:t>
            </a:r>
            <a:r>
              <a:rPr lang="it-IT" sz="1200" dirty="0" err="1">
                <a:solidFill>
                  <a:srgbClr val="2F5597"/>
                </a:solidFill>
                <a:latin typeface="Calibri" panose="020F0502020204030204" pitchFamily="34" charset="0"/>
                <a:cs typeface="Calibri" panose="020F0502020204030204" pitchFamily="34" charset="0"/>
              </a:rPr>
              <a:t>response</a:t>
            </a:r>
            <a:r>
              <a:rPr lang="it-IT" sz="1200" dirty="0">
                <a:solidFill>
                  <a:srgbClr val="2F5597"/>
                </a:solidFill>
                <a:latin typeface="Calibri" panose="020F0502020204030204" pitchFamily="34" charset="0"/>
                <a:cs typeface="Calibri" panose="020F0502020204030204" pitchFamily="34" charset="0"/>
              </a:rPr>
              <a:t> to </a:t>
            </a:r>
            <a:r>
              <a:rPr lang="it-IT" sz="1200" dirty="0" err="1">
                <a:solidFill>
                  <a:srgbClr val="2F5597"/>
                </a:solidFill>
                <a:latin typeface="Calibri" panose="020F0502020204030204" pitchFamily="34" charset="0"/>
                <a:cs typeface="Calibri" panose="020F0502020204030204" pitchFamily="34" charset="0"/>
              </a:rPr>
              <a:t>climate</a:t>
            </a:r>
            <a:r>
              <a:rPr lang="it-IT" sz="1200" dirty="0">
                <a:solidFill>
                  <a:srgbClr val="2F5597"/>
                </a:solidFill>
                <a:latin typeface="Calibri" panose="020F0502020204030204" pitchFamily="34" charset="0"/>
                <a:cs typeface="Calibri" panose="020F0502020204030204" pitchFamily="34" charset="0"/>
              </a:rPr>
              <a:t> </a:t>
            </a:r>
            <a:r>
              <a:rPr lang="it-IT" sz="1200" dirty="0" err="1">
                <a:solidFill>
                  <a:srgbClr val="2F5597"/>
                </a:solidFill>
                <a:latin typeface="Calibri" panose="020F0502020204030204" pitchFamily="34" charset="0"/>
                <a:cs typeface="Calibri" panose="020F0502020204030204" pitchFamily="34" charset="0"/>
              </a:rPr>
              <a:t>change</a:t>
            </a:r>
            <a:r>
              <a:rPr lang="it-IT" sz="1200" dirty="0">
                <a:solidFill>
                  <a:srgbClr val="2F5597"/>
                </a:solidFill>
                <a:latin typeface="Calibri" panose="020F0502020204030204" pitchFamily="34" charset="0"/>
                <a:cs typeface="Calibri" panose="020F0502020204030204" pitchFamily="34" charset="0"/>
              </a:rPr>
              <a:t>. </a:t>
            </a:r>
            <a:r>
              <a:rPr lang="it-IT" sz="1200" dirty="0" err="1">
                <a:solidFill>
                  <a:srgbClr val="2F5597"/>
                </a:solidFill>
                <a:latin typeface="Calibri" panose="020F0502020204030204" pitchFamily="34" charset="0"/>
                <a:cs typeface="Calibri" panose="020F0502020204030204" pitchFamily="34" charset="0"/>
              </a:rPr>
              <a:t>Nat</a:t>
            </a:r>
            <a:r>
              <a:rPr lang="it-IT" sz="1200" dirty="0">
                <a:solidFill>
                  <a:srgbClr val="2F5597"/>
                </a:solidFill>
                <a:latin typeface="Calibri" panose="020F0502020204030204" pitchFamily="34" charset="0"/>
                <a:cs typeface="Calibri" panose="020F0502020204030204" pitchFamily="34" charset="0"/>
              </a:rPr>
              <a:t>. </a:t>
            </a:r>
            <a:r>
              <a:rPr lang="it-IT" sz="1200" dirty="0" err="1">
                <a:solidFill>
                  <a:srgbClr val="2F5597"/>
                </a:solidFill>
                <a:latin typeface="Calibri" panose="020F0502020204030204" pitchFamily="34" charset="0"/>
                <a:cs typeface="Calibri" panose="020F0502020204030204" pitchFamily="34" charset="0"/>
              </a:rPr>
              <a:t>Clim</a:t>
            </a:r>
            <a:r>
              <a:rPr lang="it-IT" sz="1200" dirty="0">
                <a:solidFill>
                  <a:srgbClr val="2F5597"/>
                </a:solidFill>
                <a:latin typeface="Calibri" panose="020F0502020204030204" pitchFamily="34" charset="0"/>
                <a:cs typeface="Calibri" panose="020F0502020204030204" pitchFamily="34" charset="0"/>
              </a:rPr>
              <a:t>. </a:t>
            </a:r>
            <a:r>
              <a:rPr lang="it-IT" sz="1200" dirty="0" err="1">
                <a:solidFill>
                  <a:srgbClr val="2F5597"/>
                </a:solidFill>
                <a:latin typeface="Calibri" panose="020F0502020204030204" pitchFamily="34" charset="0"/>
                <a:cs typeface="Calibri" panose="020F0502020204030204" pitchFamily="34" charset="0"/>
              </a:rPr>
              <a:t>Chang</a:t>
            </a:r>
            <a:r>
              <a:rPr lang="it-IT" sz="1200" dirty="0">
                <a:solidFill>
                  <a:srgbClr val="2F5597"/>
                </a:solidFill>
                <a:latin typeface="Calibri" panose="020F0502020204030204" pitchFamily="34" charset="0"/>
                <a:cs typeface="Calibri" panose="020F0502020204030204" pitchFamily="34" charset="0"/>
              </a:rPr>
              <a:t>. 4, 610–614 (2014).</a:t>
            </a:r>
            <a:br>
              <a:rPr lang="it-IT" sz="1200" dirty="0">
                <a:solidFill>
                  <a:srgbClr val="2F5597"/>
                </a:solidFill>
                <a:latin typeface="Calibri" panose="020F0502020204030204" pitchFamily="34" charset="0"/>
                <a:cs typeface="Calibri" panose="020F0502020204030204" pitchFamily="34" charset="0"/>
              </a:rPr>
            </a:br>
            <a:r>
              <a:rPr lang="en-GB" sz="1200" dirty="0">
                <a:solidFill>
                  <a:srgbClr val="2F5597"/>
                </a:solidFill>
                <a:latin typeface="Calibri" panose="020F0502020204030204" pitchFamily="34" charset="0"/>
                <a:cs typeface="Calibri" panose="020F0502020204030204" pitchFamily="34" charset="0"/>
              </a:rPr>
              <a:t>Turco, M. et al. Exacerbated fires in Mediterranean Europe due to anthropogenic warming projected with non-stationary climate-fire models. Nat </a:t>
            </a:r>
            <a:r>
              <a:rPr lang="en-GB" sz="1200" dirty="0" err="1">
                <a:solidFill>
                  <a:srgbClr val="2F5597"/>
                </a:solidFill>
                <a:latin typeface="Calibri" panose="020F0502020204030204" pitchFamily="34" charset="0"/>
                <a:cs typeface="Calibri" panose="020F0502020204030204" pitchFamily="34" charset="0"/>
              </a:rPr>
              <a:t>Commun</a:t>
            </a:r>
            <a:r>
              <a:rPr lang="en-GB" sz="1200" dirty="0">
                <a:solidFill>
                  <a:srgbClr val="2F5597"/>
                </a:solidFill>
                <a:latin typeface="Calibri" panose="020F0502020204030204" pitchFamily="34" charset="0"/>
                <a:cs typeface="Calibri" panose="020F0502020204030204" pitchFamily="34" charset="0"/>
              </a:rPr>
              <a:t>, 9(1), 3821 (2018a)</a:t>
            </a:r>
          </a:p>
        </p:txBody>
      </p:sp>
      <p:sp>
        <p:nvSpPr>
          <p:cNvPr id="12" name="Título 1">
            <a:extLst>
              <a:ext uri="{FF2B5EF4-FFF2-40B4-BE49-F238E27FC236}">
                <a16:creationId xmlns:a16="http://schemas.microsoft.com/office/drawing/2014/main" id="{E89A50ED-CD9D-CF42-91F2-4C2957407476}"/>
              </a:ext>
            </a:extLst>
          </p:cNvPr>
          <p:cNvSpPr>
            <a:spLocks noGrp="1"/>
          </p:cNvSpPr>
          <p:nvPr>
            <p:ph type="title"/>
          </p:nvPr>
        </p:nvSpPr>
        <p:spPr>
          <a:xfrm>
            <a:off x="464803" y="236936"/>
            <a:ext cx="8229598" cy="922237"/>
          </a:xfrm>
        </p:spPr>
        <p:txBody>
          <a:bodyPr/>
          <a:lstStyle/>
          <a:p>
            <a:r>
              <a:rPr lang="en-GB" dirty="0"/>
              <a:t>Space for time: non-stationary model</a:t>
            </a:r>
            <a:endParaRPr lang="en" dirty="0"/>
          </a:p>
        </p:txBody>
      </p:sp>
      <p:sp>
        <p:nvSpPr>
          <p:cNvPr id="2" name="CasellaDiTesto 1">
            <a:extLst>
              <a:ext uri="{FF2B5EF4-FFF2-40B4-BE49-F238E27FC236}">
                <a16:creationId xmlns:a16="http://schemas.microsoft.com/office/drawing/2014/main" id="{0E543D6C-39B6-D742-B8D3-59B4318E85F2}"/>
              </a:ext>
            </a:extLst>
          </p:cNvPr>
          <p:cNvSpPr txBox="1"/>
          <p:nvPr/>
        </p:nvSpPr>
        <p:spPr>
          <a:xfrm>
            <a:off x="1005400" y="1120676"/>
            <a:ext cx="7354998" cy="2308324"/>
          </a:xfrm>
          <a:prstGeom prst="rect">
            <a:avLst/>
          </a:prstGeom>
          <a:noFill/>
        </p:spPr>
        <p:txBody>
          <a:bodyPr wrap="square" rtlCol="0">
            <a:spAutoFit/>
          </a:bodyPr>
          <a:lstStyle/>
          <a:p>
            <a:r>
              <a:rPr lang="en-GB" dirty="0">
                <a:solidFill>
                  <a:srgbClr val="2F5597"/>
                </a:solidFill>
                <a:latin typeface="Calibri" panose="020F0502020204030204" pitchFamily="34" charset="0"/>
                <a:cs typeface="Calibri" panose="020F0502020204030204" pitchFamily="34" charset="0"/>
              </a:rPr>
              <a:t>Stationary model: </a:t>
            </a:r>
          </a:p>
          <a:p>
            <a:r>
              <a:rPr lang="en-GB" dirty="0">
                <a:solidFill>
                  <a:srgbClr val="2F5597"/>
                </a:solidFill>
                <a:latin typeface="Calibri" panose="020F0502020204030204" pitchFamily="34" charset="0"/>
                <a:cs typeface="Calibri" panose="020F0502020204030204" pitchFamily="34" charset="0"/>
              </a:rPr>
              <a:t>log[BA(</a:t>
            </a:r>
            <a:r>
              <a:rPr lang="en-GB" i="1" dirty="0" err="1">
                <a:solidFill>
                  <a:srgbClr val="2F5597"/>
                </a:solidFill>
                <a:latin typeface="Calibri" panose="020F0502020204030204" pitchFamily="34" charset="0"/>
                <a:cs typeface="Calibri" panose="020F0502020204030204" pitchFamily="34" charset="0"/>
              </a:rPr>
              <a:t>i,t</a:t>
            </a:r>
            <a:r>
              <a:rPr lang="en-GB" dirty="0">
                <a:solidFill>
                  <a:srgbClr val="2F5597"/>
                </a:solidFill>
                <a:latin typeface="Calibri" panose="020F0502020204030204" pitchFamily="34" charset="0"/>
                <a:cs typeface="Calibri" panose="020F0502020204030204" pitchFamily="34" charset="0"/>
              </a:rPr>
              <a:t>)]</a:t>
            </a:r>
            <a:r>
              <a:rPr lang="en-GB" baseline="-25000" dirty="0">
                <a:solidFill>
                  <a:srgbClr val="2F5597"/>
                </a:solidFill>
                <a:latin typeface="Calibri" panose="020F0502020204030204" pitchFamily="34" charset="0"/>
                <a:cs typeface="Calibri" panose="020F0502020204030204" pitchFamily="34" charset="0"/>
              </a:rPr>
              <a:t>climate</a:t>
            </a:r>
            <a:r>
              <a:rPr lang="en-GB" dirty="0">
                <a:solidFill>
                  <a:srgbClr val="2F5597"/>
                </a:solidFill>
                <a:latin typeface="Calibri" panose="020F0502020204030204" pitchFamily="34" charset="0"/>
                <a:cs typeface="Calibri" panose="020F0502020204030204" pitchFamily="34" charset="0"/>
              </a:rPr>
              <a:t> = β</a:t>
            </a:r>
            <a:r>
              <a:rPr lang="en-GB" baseline="-25000" dirty="0">
                <a:solidFill>
                  <a:srgbClr val="2F5597"/>
                </a:solidFill>
                <a:latin typeface="Calibri" panose="020F0502020204030204" pitchFamily="34" charset="0"/>
                <a:cs typeface="Calibri" panose="020F0502020204030204" pitchFamily="34" charset="0"/>
              </a:rPr>
              <a:t>1</a:t>
            </a:r>
            <a:r>
              <a:rPr lang="en-GB" dirty="0">
                <a:solidFill>
                  <a:srgbClr val="2F5597"/>
                </a:solidFill>
                <a:latin typeface="Calibri" panose="020F0502020204030204" pitchFamily="34" charset="0"/>
                <a:cs typeface="Calibri" panose="020F0502020204030204" pitchFamily="34" charset="0"/>
              </a:rPr>
              <a:t>(</a:t>
            </a:r>
            <a:r>
              <a:rPr lang="en-GB" i="1" dirty="0" err="1">
                <a:solidFill>
                  <a:srgbClr val="2F5597"/>
                </a:solidFill>
                <a:latin typeface="Calibri" panose="020F0502020204030204" pitchFamily="34" charset="0"/>
                <a:cs typeface="Calibri" panose="020F0502020204030204" pitchFamily="34" charset="0"/>
              </a:rPr>
              <a:t>i</a:t>
            </a:r>
            <a:r>
              <a:rPr lang="en-GB" dirty="0">
                <a:solidFill>
                  <a:srgbClr val="2F5597"/>
                </a:solidFill>
                <a:latin typeface="Calibri" panose="020F0502020204030204" pitchFamily="34" charset="0"/>
                <a:cs typeface="Calibri" panose="020F0502020204030204" pitchFamily="34" charset="0"/>
              </a:rPr>
              <a:t>) + β</a:t>
            </a:r>
            <a:r>
              <a:rPr lang="en-GB" baseline="-25000" dirty="0">
                <a:solidFill>
                  <a:srgbClr val="2F5597"/>
                </a:solidFill>
                <a:latin typeface="Calibri" panose="020F0502020204030204" pitchFamily="34" charset="0"/>
                <a:cs typeface="Calibri" panose="020F0502020204030204" pitchFamily="34" charset="0"/>
              </a:rPr>
              <a:t>2</a:t>
            </a:r>
            <a:r>
              <a:rPr lang="en-GB" dirty="0">
                <a:solidFill>
                  <a:srgbClr val="2F5597"/>
                </a:solidFill>
                <a:latin typeface="Calibri" panose="020F0502020204030204" pitchFamily="34" charset="0"/>
                <a:cs typeface="Calibri" panose="020F0502020204030204" pitchFamily="34" charset="0"/>
              </a:rPr>
              <a:t>(</a:t>
            </a:r>
            <a:r>
              <a:rPr lang="en-GB" i="1" dirty="0" err="1">
                <a:solidFill>
                  <a:srgbClr val="2F5597"/>
                </a:solidFill>
                <a:latin typeface="Calibri" panose="020F0502020204030204" pitchFamily="34" charset="0"/>
                <a:cs typeface="Calibri" panose="020F0502020204030204" pitchFamily="34" charset="0"/>
              </a:rPr>
              <a:t>i</a:t>
            </a:r>
            <a:r>
              <a:rPr lang="en-GB" dirty="0">
                <a:solidFill>
                  <a:srgbClr val="2F5597"/>
                </a:solidFill>
                <a:latin typeface="Calibri" panose="020F0502020204030204" pitchFamily="34" charset="0"/>
                <a:cs typeface="Calibri" panose="020F0502020204030204" pitchFamily="34" charset="0"/>
              </a:rPr>
              <a:t>) </a:t>
            </a:r>
            <a:r>
              <a:rPr lang="en-GB" i="1" dirty="0">
                <a:solidFill>
                  <a:srgbClr val="2F5597"/>
                </a:solidFill>
                <a:latin typeface="Calibri" panose="020F0502020204030204" pitchFamily="34" charset="0"/>
                <a:cs typeface="Calibri" panose="020F0502020204030204" pitchFamily="34" charset="0"/>
              </a:rPr>
              <a:t>SPEI</a:t>
            </a:r>
            <a:r>
              <a:rPr lang="en-GB" i="1" baseline="-25000" dirty="0">
                <a:solidFill>
                  <a:srgbClr val="2F5597"/>
                </a:solidFill>
                <a:latin typeface="Calibri" panose="020F0502020204030204" pitchFamily="34" charset="0"/>
                <a:cs typeface="Calibri" panose="020F0502020204030204" pitchFamily="34" charset="0"/>
              </a:rPr>
              <a:t> </a:t>
            </a:r>
            <a:r>
              <a:rPr lang="en-GB" i="1" baseline="-25000" dirty="0" err="1">
                <a:solidFill>
                  <a:srgbClr val="2F5597"/>
                </a:solidFill>
                <a:latin typeface="Calibri" panose="020F0502020204030204" pitchFamily="34" charset="0"/>
                <a:cs typeface="Calibri" panose="020F0502020204030204" pitchFamily="34" charset="0"/>
              </a:rPr>
              <a:t>sc,m</a:t>
            </a:r>
            <a:r>
              <a:rPr lang="en-GB" dirty="0">
                <a:solidFill>
                  <a:srgbClr val="2F5597"/>
                </a:solidFill>
                <a:latin typeface="Calibri" panose="020F0502020204030204" pitchFamily="34" charset="0"/>
                <a:cs typeface="Calibri" panose="020F0502020204030204" pitchFamily="34" charset="0"/>
              </a:rPr>
              <a:t>(</a:t>
            </a:r>
            <a:r>
              <a:rPr lang="en-GB" i="1" dirty="0" err="1">
                <a:solidFill>
                  <a:srgbClr val="2F5597"/>
                </a:solidFill>
                <a:latin typeface="Calibri" panose="020F0502020204030204" pitchFamily="34" charset="0"/>
                <a:cs typeface="Calibri" panose="020F0502020204030204" pitchFamily="34" charset="0"/>
              </a:rPr>
              <a:t>i,t</a:t>
            </a:r>
            <a:r>
              <a:rPr lang="en-GB" dirty="0">
                <a:solidFill>
                  <a:srgbClr val="2F5597"/>
                </a:solidFill>
                <a:latin typeface="Calibri" panose="020F0502020204030204" pitchFamily="34" charset="0"/>
                <a:cs typeface="Calibri" panose="020F0502020204030204" pitchFamily="34" charset="0"/>
              </a:rPr>
              <a:t>) + </a:t>
            </a:r>
            <a:r>
              <a:rPr lang="en-GB" dirty="0" err="1">
                <a:solidFill>
                  <a:srgbClr val="2F5597"/>
                </a:solidFill>
                <a:latin typeface="Calibri" panose="020F0502020204030204" pitchFamily="34" charset="0"/>
                <a:cs typeface="Calibri" panose="020F0502020204030204" pitchFamily="34" charset="0"/>
              </a:rPr>
              <a:t>ε</a:t>
            </a:r>
            <a:r>
              <a:rPr lang="en-GB" dirty="0">
                <a:solidFill>
                  <a:srgbClr val="2F5597"/>
                </a:solidFill>
                <a:latin typeface="Calibri" panose="020F0502020204030204" pitchFamily="34" charset="0"/>
                <a:cs typeface="Calibri" panose="020F0502020204030204" pitchFamily="34" charset="0"/>
              </a:rPr>
              <a:t>(</a:t>
            </a:r>
            <a:r>
              <a:rPr lang="en-GB" i="1" dirty="0" err="1">
                <a:solidFill>
                  <a:srgbClr val="2F5597"/>
                </a:solidFill>
                <a:latin typeface="Calibri" panose="020F0502020204030204" pitchFamily="34" charset="0"/>
                <a:cs typeface="Calibri" panose="020F0502020204030204" pitchFamily="34" charset="0"/>
              </a:rPr>
              <a:t>i,t</a:t>
            </a:r>
            <a:r>
              <a:rPr lang="en-GB" dirty="0">
                <a:solidFill>
                  <a:srgbClr val="2F5597"/>
                </a:solidFill>
                <a:latin typeface="Calibri" panose="020F0502020204030204" pitchFamily="34" charset="0"/>
                <a:cs typeface="Calibri" panose="020F0502020204030204" pitchFamily="34" charset="0"/>
              </a:rPr>
              <a:t>)</a:t>
            </a:r>
          </a:p>
          <a:p>
            <a:endParaRPr lang="en-GB" dirty="0">
              <a:solidFill>
                <a:srgbClr val="2F5597"/>
              </a:solidFill>
              <a:latin typeface="Calibri" panose="020F0502020204030204" pitchFamily="34" charset="0"/>
              <a:cs typeface="Calibri" panose="020F0502020204030204" pitchFamily="34" charset="0"/>
            </a:endParaRPr>
          </a:p>
          <a:p>
            <a:endParaRPr lang="en-GB" dirty="0">
              <a:solidFill>
                <a:srgbClr val="2F5597"/>
              </a:solidFill>
              <a:latin typeface="Calibri" panose="020F0502020204030204" pitchFamily="34" charset="0"/>
              <a:cs typeface="Calibri" panose="020F0502020204030204" pitchFamily="34" charset="0"/>
            </a:endParaRPr>
          </a:p>
          <a:p>
            <a:r>
              <a:rPr lang="en-GB" dirty="0">
                <a:solidFill>
                  <a:srgbClr val="2F5597"/>
                </a:solidFill>
                <a:latin typeface="Calibri" panose="020F0502020204030204" pitchFamily="34" charset="0"/>
                <a:cs typeface="Calibri" panose="020F0502020204030204" pitchFamily="34" charset="0"/>
              </a:rPr>
              <a:t>Non-stationary model: </a:t>
            </a:r>
          </a:p>
          <a:p>
            <a:r>
              <a:rPr lang="en-GB" dirty="0">
                <a:solidFill>
                  <a:srgbClr val="2F5597"/>
                </a:solidFill>
                <a:latin typeface="Calibri" panose="020F0502020204030204" pitchFamily="34" charset="0"/>
                <a:cs typeface="Calibri" panose="020F0502020204030204" pitchFamily="34" charset="0"/>
              </a:rPr>
              <a:t>log[BA(</a:t>
            </a:r>
            <a:r>
              <a:rPr lang="en-GB" i="1" dirty="0" err="1">
                <a:solidFill>
                  <a:srgbClr val="2F5597"/>
                </a:solidFill>
                <a:latin typeface="Calibri" panose="020F0502020204030204" pitchFamily="34" charset="0"/>
                <a:cs typeface="Calibri" panose="020F0502020204030204" pitchFamily="34" charset="0"/>
              </a:rPr>
              <a:t>i,t</a:t>
            </a:r>
            <a:r>
              <a:rPr lang="en-GB" dirty="0">
                <a:solidFill>
                  <a:srgbClr val="2F5597"/>
                </a:solidFill>
                <a:latin typeface="Calibri" panose="020F0502020204030204" pitchFamily="34" charset="0"/>
                <a:cs typeface="Calibri" panose="020F0502020204030204" pitchFamily="34" charset="0"/>
              </a:rPr>
              <a:t>)]</a:t>
            </a:r>
            <a:r>
              <a:rPr lang="en-GB" baseline="-25000" dirty="0">
                <a:solidFill>
                  <a:srgbClr val="2F5597"/>
                </a:solidFill>
                <a:latin typeface="Calibri" panose="020F0502020204030204" pitchFamily="34" charset="0"/>
                <a:cs typeface="Calibri" panose="020F0502020204030204" pitchFamily="34" charset="0"/>
              </a:rPr>
              <a:t>climate</a:t>
            </a:r>
            <a:r>
              <a:rPr lang="en-GB" dirty="0">
                <a:solidFill>
                  <a:srgbClr val="2F5597"/>
                </a:solidFill>
                <a:latin typeface="Calibri" panose="020F0502020204030204" pitchFamily="34" charset="0"/>
                <a:cs typeface="Calibri" panose="020F0502020204030204" pitchFamily="34" charset="0"/>
              </a:rPr>
              <a:t> = β</a:t>
            </a:r>
            <a:r>
              <a:rPr lang="en-GB" baseline="-25000" dirty="0">
                <a:solidFill>
                  <a:srgbClr val="2F5597"/>
                </a:solidFill>
                <a:latin typeface="Calibri" panose="020F0502020204030204" pitchFamily="34" charset="0"/>
                <a:cs typeface="Calibri" panose="020F0502020204030204" pitchFamily="34" charset="0"/>
              </a:rPr>
              <a:t>1</a:t>
            </a:r>
            <a:r>
              <a:rPr lang="en-GB" dirty="0">
                <a:solidFill>
                  <a:srgbClr val="2F5597"/>
                </a:solidFill>
                <a:latin typeface="Calibri" panose="020F0502020204030204" pitchFamily="34" charset="0"/>
                <a:cs typeface="Calibri" panose="020F0502020204030204" pitchFamily="34" charset="0"/>
              </a:rPr>
              <a:t>(</a:t>
            </a:r>
            <a:r>
              <a:rPr lang="en-GB" i="1" dirty="0" err="1">
                <a:solidFill>
                  <a:srgbClr val="2F5597"/>
                </a:solidFill>
                <a:latin typeface="Calibri" panose="020F0502020204030204" pitchFamily="34" charset="0"/>
                <a:cs typeface="Calibri" panose="020F0502020204030204" pitchFamily="34" charset="0"/>
              </a:rPr>
              <a:t>i</a:t>
            </a:r>
            <a:r>
              <a:rPr lang="en-GB" dirty="0">
                <a:solidFill>
                  <a:srgbClr val="2F5597"/>
                </a:solidFill>
                <a:latin typeface="Calibri" panose="020F0502020204030204" pitchFamily="34" charset="0"/>
                <a:cs typeface="Calibri" panose="020F0502020204030204" pitchFamily="34" charset="0"/>
              </a:rPr>
              <a:t>) + [-1.62</a:t>
            </a:r>
            <a:r>
              <a:rPr lang="en-GB" baseline="-25000" dirty="0">
                <a:solidFill>
                  <a:srgbClr val="2F5597"/>
                </a:solidFill>
                <a:latin typeface="Calibri" panose="020F0502020204030204" pitchFamily="34" charset="0"/>
                <a:cs typeface="Calibri" panose="020F0502020204030204" pitchFamily="34" charset="0"/>
              </a:rPr>
              <a:t> </a:t>
            </a:r>
            <a:r>
              <a:rPr lang="en-GB" dirty="0">
                <a:solidFill>
                  <a:srgbClr val="2F5597"/>
                </a:solidFill>
                <a:latin typeface="Calibri" panose="020F0502020204030204" pitchFamily="34" charset="0"/>
                <a:cs typeface="Calibri" panose="020F0502020204030204" pitchFamily="34" charset="0"/>
              </a:rPr>
              <a:t>+ 0.057 </a:t>
            </a:r>
            <a:r>
              <a:rPr lang="en-GB" i="1" dirty="0">
                <a:solidFill>
                  <a:srgbClr val="2F5597"/>
                </a:solidFill>
                <a:latin typeface="Calibri" panose="020F0502020204030204" pitchFamily="34" charset="0"/>
                <a:cs typeface="Calibri" panose="020F0502020204030204" pitchFamily="34" charset="0"/>
              </a:rPr>
              <a:t>T</a:t>
            </a:r>
            <a:r>
              <a:rPr lang="en-GB" i="1" baseline="-25000" dirty="0">
                <a:solidFill>
                  <a:srgbClr val="2F5597"/>
                </a:solidFill>
                <a:latin typeface="Calibri" panose="020F0502020204030204" pitchFamily="34" charset="0"/>
                <a:cs typeface="Calibri" panose="020F0502020204030204" pitchFamily="34" charset="0"/>
              </a:rPr>
              <a:t>y</a:t>
            </a:r>
            <a:r>
              <a:rPr lang="en-GB" i="1" dirty="0">
                <a:solidFill>
                  <a:srgbClr val="2F5597"/>
                </a:solidFill>
                <a:latin typeface="Calibri" panose="020F0502020204030204" pitchFamily="34" charset="0"/>
                <a:cs typeface="Calibri" panose="020F0502020204030204" pitchFamily="34" charset="0"/>
              </a:rPr>
              <a:t>(</a:t>
            </a:r>
            <a:r>
              <a:rPr lang="en-GB" i="1" dirty="0" err="1">
                <a:solidFill>
                  <a:srgbClr val="2F5597"/>
                </a:solidFill>
                <a:latin typeface="Calibri" panose="020F0502020204030204" pitchFamily="34" charset="0"/>
                <a:cs typeface="Calibri" panose="020F0502020204030204" pitchFamily="34" charset="0"/>
              </a:rPr>
              <a:t>i</a:t>
            </a:r>
            <a:r>
              <a:rPr lang="en-GB" i="1" dirty="0">
                <a:solidFill>
                  <a:srgbClr val="2F5597"/>
                </a:solidFill>
                <a:latin typeface="Calibri" panose="020F0502020204030204" pitchFamily="34" charset="0"/>
                <a:cs typeface="Calibri" panose="020F0502020204030204" pitchFamily="34" charset="0"/>
              </a:rPr>
              <a:t>)</a:t>
            </a:r>
            <a:r>
              <a:rPr lang="en-GB" dirty="0">
                <a:solidFill>
                  <a:srgbClr val="2F5597"/>
                </a:solidFill>
                <a:latin typeface="Calibri" panose="020F0502020204030204" pitchFamily="34" charset="0"/>
                <a:cs typeface="Calibri" panose="020F0502020204030204" pitchFamily="34" charset="0"/>
              </a:rPr>
              <a:t>] </a:t>
            </a:r>
            <a:r>
              <a:rPr lang="en-GB" i="1" dirty="0">
                <a:solidFill>
                  <a:srgbClr val="2F5597"/>
                </a:solidFill>
                <a:latin typeface="Calibri" panose="020F0502020204030204" pitchFamily="34" charset="0"/>
                <a:cs typeface="Calibri" panose="020F0502020204030204" pitchFamily="34" charset="0"/>
              </a:rPr>
              <a:t>SPEI</a:t>
            </a:r>
            <a:r>
              <a:rPr lang="en-GB" i="1" baseline="-25000" dirty="0">
                <a:solidFill>
                  <a:srgbClr val="2F5597"/>
                </a:solidFill>
                <a:latin typeface="Calibri" panose="020F0502020204030204" pitchFamily="34" charset="0"/>
                <a:cs typeface="Calibri" panose="020F0502020204030204" pitchFamily="34" charset="0"/>
              </a:rPr>
              <a:t> </a:t>
            </a:r>
            <a:r>
              <a:rPr lang="en-GB" i="1" baseline="-25000" dirty="0" err="1">
                <a:solidFill>
                  <a:srgbClr val="2F5597"/>
                </a:solidFill>
                <a:latin typeface="Calibri" panose="020F0502020204030204" pitchFamily="34" charset="0"/>
                <a:cs typeface="Calibri" panose="020F0502020204030204" pitchFamily="34" charset="0"/>
              </a:rPr>
              <a:t>sc,m</a:t>
            </a:r>
            <a:r>
              <a:rPr lang="en-GB" dirty="0">
                <a:solidFill>
                  <a:srgbClr val="2F5597"/>
                </a:solidFill>
                <a:latin typeface="Calibri" panose="020F0502020204030204" pitchFamily="34" charset="0"/>
                <a:cs typeface="Calibri" panose="020F0502020204030204" pitchFamily="34" charset="0"/>
              </a:rPr>
              <a:t>(</a:t>
            </a:r>
            <a:r>
              <a:rPr lang="en-GB" i="1" dirty="0" err="1">
                <a:solidFill>
                  <a:srgbClr val="2F5597"/>
                </a:solidFill>
                <a:latin typeface="Calibri" panose="020F0502020204030204" pitchFamily="34" charset="0"/>
                <a:cs typeface="Calibri" panose="020F0502020204030204" pitchFamily="34" charset="0"/>
              </a:rPr>
              <a:t>i,t</a:t>
            </a:r>
            <a:r>
              <a:rPr lang="en-GB" dirty="0">
                <a:solidFill>
                  <a:srgbClr val="2F5597"/>
                </a:solidFill>
                <a:latin typeface="Calibri" panose="020F0502020204030204" pitchFamily="34" charset="0"/>
                <a:cs typeface="Calibri" panose="020F0502020204030204" pitchFamily="34" charset="0"/>
              </a:rPr>
              <a:t>) + β</a:t>
            </a:r>
            <a:r>
              <a:rPr lang="en-GB" baseline="-25000" dirty="0">
                <a:solidFill>
                  <a:srgbClr val="2F5597"/>
                </a:solidFill>
                <a:latin typeface="Calibri" panose="020F0502020204030204" pitchFamily="34" charset="0"/>
                <a:cs typeface="Calibri" panose="020F0502020204030204" pitchFamily="34" charset="0"/>
              </a:rPr>
              <a:t>3</a:t>
            </a:r>
            <a:r>
              <a:rPr lang="en-GB" dirty="0">
                <a:solidFill>
                  <a:srgbClr val="2F5597"/>
                </a:solidFill>
                <a:latin typeface="Calibri" panose="020F0502020204030204" pitchFamily="34" charset="0"/>
                <a:cs typeface="Calibri" panose="020F0502020204030204" pitchFamily="34" charset="0"/>
              </a:rPr>
              <a:t>(</a:t>
            </a:r>
            <a:r>
              <a:rPr lang="en-GB" i="1" dirty="0" err="1">
                <a:solidFill>
                  <a:srgbClr val="2F5597"/>
                </a:solidFill>
                <a:latin typeface="Calibri" panose="020F0502020204030204" pitchFamily="34" charset="0"/>
                <a:cs typeface="Calibri" panose="020F0502020204030204" pitchFamily="34" charset="0"/>
              </a:rPr>
              <a:t>i</a:t>
            </a:r>
            <a:r>
              <a:rPr lang="en-GB" dirty="0">
                <a:solidFill>
                  <a:srgbClr val="2F5597"/>
                </a:solidFill>
                <a:latin typeface="Calibri" panose="020F0502020204030204" pitchFamily="34" charset="0"/>
                <a:cs typeface="Calibri" panose="020F0502020204030204" pitchFamily="34" charset="0"/>
              </a:rPr>
              <a:t>) </a:t>
            </a:r>
            <a:r>
              <a:rPr lang="en-GB" i="1" dirty="0">
                <a:solidFill>
                  <a:srgbClr val="2F5597"/>
                </a:solidFill>
                <a:latin typeface="Calibri" panose="020F0502020204030204" pitchFamily="34" charset="0"/>
                <a:cs typeface="Calibri" panose="020F0502020204030204" pitchFamily="34" charset="0"/>
              </a:rPr>
              <a:t>T</a:t>
            </a:r>
            <a:r>
              <a:rPr lang="en-GB" dirty="0">
                <a:solidFill>
                  <a:srgbClr val="2F5597"/>
                </a:solidFill>
                <a:latin typeface="Calibri" panose="020F0502020204030204" pitchFamily="34" charset="0"/>
                <a:cs typeface="Calibri" panose="020F0502020204030204" pitchFamily="34" charset="0"/>
              </a:rPr>
              <a:t>(</a:t>
            </a:r>
            <a:r>
              <a:rPr lang="en-GB" i="1" dirty="0">
                <a:solidFill>
                  <a:srgbClr val="2F5597"/>
                </a:solidFill>
                <a:latin typeface="Calibri" panose="020F0502020204030204" pitchFamily="34" charset="0"/>
                <a:cs typeface="Calibri" panose="020F0502020204030204" pitchFamily="34" charset="0"/>
              </a:rPr>
              <a:t>t</a:t>
            </a:r>
            <a:r>
              <a:rPr lang="en-GB" dirty="0">
                <a:solidFill>
                  <a:srgbClr val="2F5597"/>
                </a:solidFill>
                <a:latin typeface="Calibri" panose="020F0502020204030204" pitchFamily="34" charset="0"/>
                <a:cs typeface="Calibri" panose="020F0502020204030204" pitchFamily="34" charset="0"/>
              </a:rPr>
              <a:t>) + </a:t>
            </a:r>
            <a:r>
              <a:rPr lang="en-GB" dirty="0" err="1">
                <a:solidFill>
                  <a:srgbClr val="2F5597"/>
                </a:solidFill>
                <a:latin typeface="Calibri" panose="020F0502020204030204" pitchFamily="34" charset="0"/>
                <a:cs typeface="Calibri" panose="020F0502020204030204" pitchFamily="34" charset="0"/>
              </a:rPr>
              <a:t>ε</a:t>
            </a:r>
            <a:r>
              <a:rPr lang="en-GB" dirty="0">
                <a:solidFill>
                  <a:srgbClr val="2F5597"/>
                </a:solidFill>
                <a:latin typeface="Calibri" panose="020F0502020204030204" pitchFamily="34" charset="0"/>
                <a:cs typeface="Calibri" panose="020F0502020204030204" pitchFamily="34" charset="0"/>
              </a:rPr>
              <a:t>(</a:t>
            </a:r>
            <a:r>
              <a:rPr lang="en-GB" i="1" dirty="0" err="1">
                <a:solidFill>
                  <a:srgbClr val="2F5597"/>
                </a:solidFill>
                <a:latin typeface="Calibri" panose="020F0502020204030204" pitchFamily="34" charset="0"/>
                <a:cs typeface="Calibri" panose="020F0502020204030204" pitchFamily="34" charset="0"/>
              </a:rPr>
              <a:t>i,t</a:t>
            </a:r>
            <a:r>
              <a:rPr lang="en-GB" dirty="0">
                <a:solidFill>
                  <a:srgbClr val="2F5597"/>
                </a:solidFill>
                <a:latin typeface="Calibri" panose="020F0502020204030204" pitchFamily="34" charset="0"/>
                <a:cs typeface="Calibri" panose="020F0502020204030204" pitchFamily="34" charset="0"/>
              </a:rPr>
              <a:t>)</a:t>
            </a:r>
          </a:p>
          <a:p>
            <a:endParaRPr lang="en-GB" dirty="0">
              <a:solidFill>
                <a:srgbClr val="2F5597"/>
              </a:solidFill>
              <a:latin typeface="Calibri" panose="020F0502020204030204" pitchFamily="34" charset="0"/>
              <a:cs typeface="Calibri" panose="020F0502020204030204" pitchFamily="34" charset="0"/>
            </a:endParaRPr>
          </a:p>
          <a:p>
            <a:endParaRPr lang="en-GB" dirty="0">
              <a:solidFill>
                <a:srgbClr val="2F5597"/>
              </a:solidFill>
              <a:latin typeface="Calibri" panose="020F0502020204030204" pitchFamily="34" charset="0"/>
              <a:cs typeface="Calibri" panose="020F0502020204030204" pitchFamily="34" charset="0"/>
            </a:endParaRPr>
          </a:p>
        </p:txBody>
      </p:sp>
      <p:pic>
        <p:nvPicPr>
          <p:cNvPr id="9" name="Immagine 8">
            <a:extLst>
              <a:ext uri="{FF2B5EF4-FFF2-40B4-BE49-F238E27FC236}">
                <a16:creationId xmlns:a16="http://schemas.microsoft.com/office/drawing/2014/main" id="{E24B99BC-F2C3-C045-9EBC-C310032B51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1307" y="3209428"/>
            <a:ext cx="6077321" cy="1855671"/>
          </a:xfrm>
          <a:prstGeom prst="rect">
            <a:avLst/>
          </a:prstGeom>
        </p:spPr>
      </p:pic>
    </p:spTree>
    <p:extLst>
      <p:ext uri="{BB962C8B-B14F-4D97-AF65-F5344CB8AC3E}">
        <p14:creationId xmlns:p14="http://schemas.microsoft.com/office/powerpoint/2010/main" val="8444304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4803" y="236936"/>
            <a:ext cx="8229598" cy="922237"/>
          </a:xfrm>
        </p:spPr>
        <p:txBody>
          <a:bodyPr/>
          <a:lstStyle/>
          <a:p>
            <a:pPr>
              <a:lnSpc>
                <a:spcPts val="3500"/>
              </a:lnSpc>
            </a:pPr>
            <a:r>
              <a:rPr lang="en-GB" altLang="es-ES" sz="3600" dirty="0"/>
              <a:t>Questions</a:t>
            </a:r>
            <a:endParaRPr lang="en-GB" sz="3600" dirty="0"/>
          </a:p>
        </p:txBody>
      </p:sp>
      <p:sp>
        <p:nvSpPr>
          <p:cNvPr id="3" name="Rettangolo 2">
            <a:extLst>
              <a:ext uri="{FF2B5EF4-FFF2-40B4-BE49-F238E27FC236}">
                <a16:creationId xmlns:a16="http://schemas.microsoft.com/office/drawing/2014/main" id="{D6342A42-3DBC-BD4F-B161-AC18B6B47FE6}"/>
              </a:ext>
            </a:extLst>
          </p:cNvPr>
          <p:cNvSpPr/>
          <p:nvPr/>
        </p:nvSpPr>
        <p:spPr>
          <a:xfrm>
            <a:off x="1299409" y="1066346"/>
            <a:ext cx="6894096" cy="4832092"/>
          </a:xfrm>
          <a:prstGeom prst="rect">
            <a:avLst/>
          </a:prstGeom>
        </p:spPr>
        <p:txBody>
          <a:bodyPr wrap="square">
            <a:spAutoFit/>
          </a:bodyPr>
          <a:lstStyle/>
          <a:p>
            <a:endParaRPr lang="en" sz="2800" dirty="0">
              <a:solidFill>
                <a:srgbClr val="2F5597"/>
              </a:solidFill>
            </a:endParaRPr>
          </a:p>
          <a:p>
            <a:r>
              <a:rPr lang="en-GB" sz="2800" dirty="0">
                <a:solidFill>
                  <a:srgbClr val="2F5597"/>
                </a:solidFill>
              </a:rPr>
              <a:t>Higher temperatures and drier conditions cause larger fires in Mediterranean Europe. </a:t>
            </a:r>
          </a:p>
          <a:p>
            <a:endParaRPr lang="en-GB" sz="2800" dirty="0">
              <a:solidFill>
                <a:srgbClr val="2F5597"/>
              </a:solidFill>
            </a:endParaRPr>
          </a:p>
          <a:p>
            <a:r>
              <a:rPr lang="en-GB" sz="2800" dirty="0">
                <a:solidFill>
                  <a:srgbClr val="2F5597"/>
                </a:solidFill>
              </a:rPr>
              <a:t>It is so simple?</a:t>
            </a:r>
            <a:endParaRPr lang="it-IT" sz="2800" dirty="0">
              <a:solidFill>
                <a:srgbClr val="2F5597"/>
              </a:solidFill>
            </a:endParaRPr>
          </a:p>
          <a:p>
            <a:r>
              <a:rPr lang="en-GB" sz="2800" dirty="0">
                <a:solidFill>
                  <a:srgbClr val="2F5597"/>
                </a:solidFill>
              </a:rPr>
              <a:t>  </a:t>
            </a:r>
            <a:endParaRPr lang="it-IT" sz="2800" dirty="0">
              <a:solidFill>
                <a:srgbClr val="2F5597"/>
              </a:solidFill>
            </a:endParaRPr>
          </a:p>
          <a:p>
            <a:r>
              <a:rPr lang="en-GB" sz="2800" dirty="0">
                <a:solidFill>
                  <a:srgbClr val="2F5597"/>
                </a:solidFill>
              </a:rPr>
              <a:t>The short answer is </a:t>
            </a:r>
            <a:r>
              <a:rPr lang="en-GB" sz="2800" b="1" dirty="0">
                <a:solidFill>
                  <a:srgbClr val="2F5597"/>
                </a:solidFill>
              </a:rPr>
              <a:t>YES</a:t>
            </a:r>
            <a:r>
              <a:rPr lang="en-GB" sz="2800" dirty="0">
                <a:solidFill>
                  <a:srgbClr val="2F5597"/>
                </a:solidFill>
              </a:rPr>
              <a:t>. </a:t>
            </a:r>
          </a:p>
          <a:p>
            <a:endParaRPr lang="en-GB" sz="2800" dirty="0">
              <a:solidFill>
                <a:srgbClr val="2F5597"/>
              </a:solidFill>
            </a:endParaRPr>
          </a:p>
          <a:p>
            <a:r>
              <a:rPr lang="en" sz="2800" dirty="0">
                <a:solidFill>
                  <a:srgbClr val="2F5597"/>
                </a:solidFill>
              </a:rPr>
              <a:t>But in order to arrive and give strength to this conclusion we have previously analyzed several important issues.</a:t>
            </a:r>
            <a:endParaRPr lang="it-IT" sz="2800" dirty="0">
              <a:solidFill>
                <a:srgbClr val="2F5597"/>
              </a:solidFill>
            </a:endParaRPr>
          </a:p>
        </p:txBody>
      </p:sp>
    </p:spTree>
    <p:extLst>
      <p:ext uri="{BB962C8B-B14F-4D97-AF65-F5344CB8AC3E}">
        <p14:creationId xmlns:p14="http://schemas.microsoft.com/office/powerpoint/2010/main" val="40312719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tangolo 13">
            <a:extLst>
              <a:ext uri="{FF2B5EF4-FFF2-40B4-BE49-F238E27FC236}">
                <a16:creationId xmlns:a16="http://schemas.microsoft.com/office/drawing/2014/main" id="{63793030-CE23-E148-8FEF-99F2440E864D}"/>
              </a:ext>
            </a:extLst>
          </p:cNvPr>
          <p:cNvSpPr/>
          <p:nvPr/>
        </p:nvSpPr>
        <p:spPr>
          <a:xfrm>
            <a:off x="2705982" y="6293293"/>
            <a:ext cx="5780096" cy="461665"/>
          </a:xfrm>
          <a:prstGeom prst="rect">
            <a:avLst/>
          </a:prstGeom>
        </p:spPr>
        <p:txBody>
          <a:bodyPr wrap="square">
            <a:spAutoFit/>
          </a:bodyPr>
          <a:lstStyle/>
          <a:p>
            <a:r>
              <a:rPr lang="en-GB" sz="1200" dirty="0">
                <a:solidFill>
                  <a:srgbClr val="2F5597"/>
                </a:solidFill>
                <a:latin typeface="Calibri" panose="020F0502020204030204" pitchFamily="34" charset="0"/>
                <a:cs typeface="Calibri" panose="020F0502020204030204" pitchFamily="34" charset="0"/>
              </a:rPr>
              <a:t>Turco, M. et al. Exacerbated fires in Mediterranean Europe due to anthropogenic warming projected with non-stationary climate-fire models. Nat </a:t>
            </a:r>
            <a:r>
              <a:rPr lang="en-GB" sz="1200" dirty="0" err="1">
                <a:solidFill>
                  <a:srgbClr val="2F5597"/>
                </a:solidFill>
                <a:latin typeface="Calibri" panose="020F0502020204030204" pitchFamily="34" charset="0"/>
                <a:cs typeface="Calibri" panose="020F0502020204030204" pitchFamily="34" charset="0"/>
              </a:rPr>
              <a:t>Commun</a:t>
            </a:r>
            <a:r>
              <a:rPr lang="en-GB" sz="1200" dirty="0">
                <a:solidFill>
                  <a:srgbClr val="2F5597"/>
                </a:solidFill>
                <a:latin typeface="Calibri" panose="020F0502020204030204" pitchFamily="34" charset="0"/>
                <a:cs typeface="Calibri" panose="020F0502020204030204" pitchFamily="34" charset="0"/>
              </a:rPr>
              <a:t>, 9(1), 3821 (2018a)</a:t>
            </a:r>
            <a:endParaRPr lang="en" sz="1200" dirty="0">
              <a:solidFill>
                <a:srgbClr val="2F5597"/>
              </a:solidFill>
              <a:latin typeface="Calibri" panose="020F0502020204030204" pitchFamily="34" charset="0"/>
              <a:cs typeface="Calibri" panose="020F0502020204030204" pitchFamily="34" charset="0"/>
            </a:endParaRPr>
          </a:p>
        </p:txBody>
      </p:sp>
      <p:sp>
        <p:nvSpPr>
          <p:cNvPr id="12" name="Título 1">
            <a:extLst>
              <a:ext uri="{FF2B5EF4-FFF2-40B4-BE49-F238E27FC236}">
                <a16:creationId xmlns:a16="http://schemas.microsoft.com/office/drawing/2014/main" id="{E89A50ED-CD9D-CF42-91F2-4C2957407476}"/>
              </a:ext>
            </a:extLst>
          </p:cNvPr>
          <p:cNvSpPr>
            <a:spLocks noGrp="1"/>
          </p:cNvSpPr>
          <p:nvPr>
            <p:ph type="title"/>
          </p:nvPr>
        </p:nvSpPr>
        <p:spPr>
          <a:xfrm>
            <a:off x="464803" y="236936"/>
            <a:ext cx="8229598" cy="922237"/>
          </a:xfrm>
        </p:spPr>
        <p:txBody>
          <a:bodyPr/>
          <a:lstStyle/>
          <a:p>
            <a:r>
              <a:rPr lang="en-GB" dirty="0"/>
              <a:t>Future drought impacts on forest fire risk</a:t>
            </a:r>
            <a:endParaRPr lang="en" dirty="0"/>
          </a:p>
        </p:txBody>
      </p:sp>
      <p:pic>
        <p:nvPicPr>
          <p:cNvPr id="2" name="Immagine 1">
            <a:extLst>
              <a:ext uri="{FF2B5EF4-FFF2-40B4-BE49-F238E27FC236}">
                <a16:creationId xmlns:a16="http://schemas.microsoft.com/office/drawing/2014/main" id="{E658B266-2EDC-204B-8F40-82D72C9D20BC}"/>
              </a:ext>
            </a:extLst>
          </p:cNvPr>
          <p:cNvPicPr>
            <a:picLocks noChangeAspect="1"/>
          </p:cNvPicPr>
          <p:nvPr/>
        </p:nvPicPr>
        <p:blipFill>
          <a:blip r:embed="rId3"/>
          <a:stretch>
            <a:fillRect/>
          </a:stretch>
        </p:blipFill>
        <p:spPr>
          <a:xfrm>
            <a:off x="1173077" y="1053735"/>
            <a:ext cx="6426558" cy="3293177"/>
          </a:xfrm>
          <a:prstGeom prst="rect">
            <a:avLst/>
          </a:prstGeom>
        </p:spPr>
      </p:pic>
      <p:sp>
        <p:nvSpPr>
          <p:cNvPr id="3" name="CasellaDiTesto 2">
            <a:extLst>
              <a:ext uri="{FF2B5EF4-FFF2-40B4-BE49-F238E27FC236}">
                <a16:creationId xmlns:a16="http://schemas.microsoft.com/office/drawing/2014/main" id="{3BACA594-82F1-E342-AB4B-73927BAE8883}"/>
              </a:ext>
            </a:extLst>
          </p:cNvPr>
          <p:cNvSpPr txBox="1"/>
          <p:nvPr/>
        </p:nvSpPr>
        <p:spPr>
          <a:xfrm>
            <a:off x="310774" y="4409038"/>
            <a:ext cx="8383627" cy="2308324"/>
          </a:xfrm>
          <a:prstGeom prst="rect">
            <a:avLst/>
          </a:prstGeom>
          <a:noFill/>
        </p:spPr>
        <p:txBody>
          <a:bodyPr wrap="square" rtlCol="0">
            <a:spAutoFit/>
          </a:bodyPr>
          <a:lstStyle/>
          <a:p>
            <a:r>
              <a:rPr lang="en-GB" dirty="0">
                <a:solidFill>
                  <a:srgbClr val="2F5597"/>
                </a:solidFill>
              </a:rPr>
              <a:t>SM: stationary model</a:t>
            </a:r>
          </a:p>
          <a:p>
            <a:r>
              <a:rPr lang="en-GB" dirty="0">
                <a:solidFill>
                  <a:srgbClr val="2F5597"/>
                </a:solidFill>
              </a:rPr>
              <a:t>NSM: non-stationary model</a:t>
            </a:r>
          </a:p>
          <a:p>
            <a:r>
              <a:rPr lang="en-GB" dirty="0">
                <a:solidFill>
                  <a:srgbClr val="2F5597"/>
                </a:solidFill>
              </a:rPr>
              <a:t>RCM: uncertainty from the ensemble of RCM projections (2 ensembles of 9 EURO-CORDEX RCMS) </a:t>
            </a:r>
          </a:p>
          <a:p>
            <a:r>
              <a:rPr lang="en-GB" dirty="0">
                <a:solidFill>
                  <a:srgbClr val="2F5597"/>
                </a:solidFill>
              </a:rPr>
              <a:t>ALL: accounting for both RCM and regression model uncertainties (1000 bootstrap replications × the ensemble of RCMs)</a:t>
            </a:r>
          </a:p>
          <a:p>
            <a:endParaRPr lang="en-GB" dirty="0">
              <a:solidFill>
                <a:srgbClr val="2F5597"/>
              </a:solidFill>
            </a:endParaRPr>
          </a:p>
          <a:p>
            <a:endParaRPr lang="en-GB" dirty="0">
              <a:solidFill>
                <a:srgbClr val="2F5597"/>
              </a:solidFill>
            </a:endParaRPr>
          </a:p>
        </p:txBody>
      </p:sp>
    </p:spTree>
    <p:extLst>
      <p:ext uri="{BB962C8B-B14F-4D97-AF65-F5344CB8AC3E}">
        <p14:creationId xmlns:p14="http://schemas.microsoft.com/office/powerpoint/2010/main" val="193885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tangolo 13">
            <a:extLst>
              <a:ext uri="{FF2B5EF4-FFF2-40B4-BE49-F238E27FC236}">
                <a16:creationId xmlns:a16="http://schemas.microsoft.com/office/drawing/2014/main" id="{63793030-CE23-E148-8FEF-99F2440E864D}"/>
              </a:ext>
            </a:extLst>
          </p:cNvPr>
          <p:cNvSpPr/>
          <p:nvPr/>
        </p:nvSpPr>
        <p:spPr>
          <a:xfrm>
            <a:off x="2705982" y="6293293"/>
            <a:ext cx="5780096" cy="461665"/>
          </a:xfrm>
          <a:prstGeom prst="rect">
            <a:avLst/>
          </a:prstGeom>
        </p:spPr>
        <p:txBody>
          <a:bodyPr wrap="square">
            <a:spAutoFit/>
          </a:bodyPr>
          <a:lstStyle/>
          <a:p>
            <a:r>
              <a:rPr lang="en-GB" sz="1200" dirty="0">
                <a:solidFill>
                  <a:srgbClr val="2F5597"/>
                </a:solidFill>
                <a:latin typeface="Calibri" panose="020F0502020204030204" pitchFamily="34" charset="0"/>
                <a:cs typeface="Calibri" panose="020F0502020204030204" pitchFamily="34" charset="0"/>
              </a:rPr>
              <a:t>Turco, M. et al. Exacerbated fires in Mediterranean Europe due to anthropogenic warming projected with non-stationary climate-fire models. Nat </a:t>
            </a:r>
            <a:r>
              <a:rPr lang="en-GB" sz="1200" dirty="0" err="1">
                <a:solidFill>
                  <a:srgbClr val="2F5597"/>
                </a:solidFill>
                <a:latin typeface="Calibri" panose="020F0502020204030204" pitchFamily="34" charset="0"/>
                <a:cs typeface="Calibri" panose="020F0502020204030204" pitchFamily="34" charset="0"/>
              </a:rPr>
              <a:t>Commun</a:t>
            </a:r>
            <a:r>
              <a:rPr lang="en-GB" sz="1200" dirty="0">
                <a:solidFill>
                  <a:srgbClr val="2F5597"/>
                </a:solidFill>
                <a:latin typeface="Calibri" panose="020F0502020204030204" pitchFamily="34" charset="0"/>
                <a:cs typeface="Calibri" panose="020F0502020204030204" pitchFamily="34" charset="0"/>
              </a:rPr>
              <a:t>, 9(1), 3821 (2018a)</a:t>
            </a:r>
            <a:endParaRPr lang="en" sz="1200" dirty="0">
              <a:solidFill>
                <a:srgbClr val="2F5597"/>
              </a:solidFill>
              <a:latin typeface="Calibri" panose="020F0502020204030204" pitchFamily="34" charset="0"/>
              <a:cs typeface="Calibri" panose="020F0502020204030204" pitchFamily="34" charset="0"/>
            </a:endParaRPr>
          </a:p>
        </p:txBody>
      </p:sp>
      <p:sp>
        <p:nvSpPr>
          <p:cNvPr id="12" name="Título 1">
            <a:extLst>
              <a:ext uri="{FF2B5EF4-FFF2-40B4-BE49-F238E27FC236}">
                <a16:creationId xmlns:a16="http://schemas.microsoft.com/office/drawing/2014/main" id="{E89A50ED-CD9D-CF42-91F2-4C2957407476}"/>
              </a:ext>
            </a:extLst>
          </p:cNvPr>
          <p:cNvSpPr>
            <a:spLocks noGrp="1"/>
          </p:cNvSpPr>
          <p:nvPr>
            <p:ph type="title"/>
          </p:nvPr>
        </p:nvSpPr>
        <p:spPr>
          <a:xfrm>
            <a:off x="464803" y="236936"/>
            <a:ext cx="8229598" cy="922237"/>
          </a:xfrm>
        </p:spPr>
        <p:txBody>
          <a:bodyPr/>
          <a:lstStyle/>
          <a:p>
            <a:r>
              <a:rPr lang="en-GB" dirty="0"/>
              <a:t>Future drought impacts on forest fire risk</a:t>
            </a:r>
            <a:endParaRPr lang="en" dirty="0"/>
          </a:p>
        </p:txBody>
      </p:sp>
      <p:pic>
        <p:nvPicPr>
          <p:cNvPr id="5" name="Immagine 4">
            <a:extLst>
              <a:ext uri="{FF2B5EF4-FFF2-40B4-BE49-F238E27FC236}">
                <a16:creationId xmlns:a16="http://schemas.microsoft.com/office/drawing/2014/main" id="{752297D3-8F85-BD49-B51B-A8513EEAF8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269" y="918864"/>
            <a:ext cx="8860665" cy="5020272"/>
          </a:xfrm>
          <a:prstGeom prst="rect">
            <a:avLst/>
          </a:prstGeom>
        </p:spPr>
      </p:pic>
    </p:spTree>
    <p:extLst>
      <p:ext uri="{BB962C8B-B14F-4D97-AF65-F5344CB8AC3E}">
        <p14:creationId xmlns:p14="http://schemas.microsoft.com/office/powerpoint/2010/main" val="14773433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ítulo 1">
            <a:extLst>
              <a:ext uri="{FF2B5EF4-FFF2-40B4-BE49-F238E27FC236}">
                <a16:creationId xmlns:a16="http://schemas.microsoft.com/office/drawing/2014/main" id="{E89A50ED-CD9D-CF42-91F2-4C2957407476}"/>
              </a:ext>
            </a:extLst>
          </p:cNvPr>
          <p:cNvSpPr>
            <a:spLocks noGrp="1"/>
          </p:cNvSpPr>
          <p:nvPr>
            <p:ph type="title"/>
          </p:nvPr>
        </p:nvSpPr>
        <p:spPr>
          <a:xfrm>
            <a:off x="457201" y="2643252"/>
            <a:ext cx="8229598" cy="922237"/>
          </a:xfrm>
        </p:spPr>
        <p:txBody>
          <a:bodyPr/>
          <a:lstStyle/>
          <a:p>
            <a:r>
              <a:rPr lang="en-GB" dirty="0"/>
              <a:t>At global scale?</a:t>
            </a:r>
            <a:endParaRPr lang="en" dirty="0"/>
          </a:p>
        </p:txBody>
      </p:sp>
    </p:spTree>
    <p:extLst>
      <p:ext uri="{BB962C8B-B14F-4D97-AF65-F5344CB8AC3E}">
        <p14:creationId xmlns:p14="http://schemas.microsoft.com/office/powerpoint/2010/main" val="7349994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tangolo 13">
            <a:extLst>
              <a:ext uri="{FF2B5EF4-FFF2-40B4-BE49-F238E27FC236}">
                <a16:creationId xmlns:a16="http://schemas.microsoft.com/office/drawing/2014/main" id="{63793030-CE23-E148-8FEF-99F2440E864D}"/>
              </a:ext>
            </a:extLst>
          </p:cNvPr>
          <p:cNvSpPr/>
          <p:nvPr/>
        </p:nvSpPr>
        <p:spPr>
          <a:xfrm>
            <a:off x="2705982" y="6293293"/>
            <a:ext cx="5780096" cy="646331"/>
          </a:xfrm>
          <a:prstGeom prst="rect">
            <a:avLst/>
          </a:prstGeom>
        </p:spPr>
        <p:txBody>
          <a:bodyPr wrap="square">
            <a:spAutoFit/>
          </a:bodyPr>
          <a:lstStyle/>
          <a:p>
            <a:r>
              <a:rPr lang="en" sz="1200" dirty="0">
                <a:solidFill>
                  <a:srgbClr val="2F5597"/>
                </a:solidFill>
              </a:rPr>
              <a:t>Turco, M. et al. </a:t>
            </a:r>
            <a:r>
              <a:rPr lang="en" sz="1200" dirty="0" err="1">
                <a:solidFill>
                  <a:srgbClr val="2F5597"/>
                </a:solidFill>
              </a:rPr>
              <a:t>Skilful</a:t>
            </a:r>
            <a:r>
              <a:rPr lang="en" sz="1200" dirty="0">
                <a:solidFill>
                  <a:srgbClr val="2F5597"/>
                </a:solidFill>
              </a:rPr>
              <a:t> forecasting of global fire activity using seasonal climate </a:t>
            </a:r>
          </a:p>
          <a:p>
            <a:r>
              <a:rPr lang="en" sz="1200" dirty="0">
                <a:solidFill>
                  <a:srgbClr val="2F5597"/>
                </a:solidFill>
              </a:rPr>
              <a:t>predictions. Nat. </a:t>
            </a:r>
            <a:r>
              <a:rPr lang="en" sz="1200" dirty="0" err="1">
                <a:solidFill>
                  <a:srgbClr val="2F5597"/>
                </a:solidFill>
              </a:rPr>
              <a:t>Commun</a:t>
            </a:r>
            <a:r>
              <a:rPr lang="en" sz="1200" dirty="0">
                <a:solidFill>
                  <a:srgbClr val="2F5597"/>
                </a:solidFill>
              </a:rPr>
              <a:t>. 9, 2718 (2018).</a:t>
            </a:r>
            <a:br>
              <a:rPr lang="en" sz="1200" dirty="0">
                <a:solidFill>
                  <a:srgbClr val="2F5597"/>
                </a:solidFill>
              </a:rPr>
            </a:br>
            <a:endParaRPr lang="en" sz="1200" dirty="0">
              <a:solidFill>
                <a:srgbClr val="2F5597"/>
              </a:solidFill>
            </a:endParaRPr>
          </a:p>
        </p:txBody>
      </p:sp>
      <p:sp>
        <p:nvSpPr>
          <p:cNvPr id="12" name="Título 1">
            <a:extLst>
              <a:ext uri="{FF2B5EF4-FFF2-40B4-BE49-F238E27FC236}">
                <a16:creationId xmlns:a16="http://schemas.microsoft.com/office/drawing/2014/main" id="{E89A50ED-CD9D-CF42-91F2-4C2957407476}"/>
              </a:ext>
            </a:extLst>
          </p:cNvPr>
          <p:cNvSpPr>
            <a:spLocks noGrp="1"/>
          </p:cNvSpPr>
          <p:nvPr>
            <p:ph type="title"/>
          </p:nvPr>
        </p:nvSpPr>
        <p:spPr>
          <a:xfrm>
            <a:off x="464803" y="236936"/>
            <a:ext cx="8229598" cy="922237"/>
          </a:xfrm>
        </p:spPr>
        <p:txBody>
          <a:bodyPr/>
          <a:lstStyle/>
          <a:p>
            <a:r>
              <a:rPr lang="en-GB" dirty="0" err="1"/>
              <a:t>SPEI</a:t>
            </a:r>
            <a:r>
              <a:rPr lang="en-GB" baseline="-25000" dirty="0" err="1"/>
              <a:t>m,t</a:t>
            </a:r>
            <a:r>
              <a:rPr lang="en-GB" dirty="0"/>
              <a:t>- BA global links</a:t>
            </a:r>
            <a:endParaRPr lang="en" dirty="0"/>
          </a:p>
        </p:txBody>
      </p:sp>
      <p:pic>
        <p:nvPicPr>
          <p:cNvPr id="2" name="Immagine 1">
            <a:extLst>
              <a:ext uri="{FF2B5EF4-FFF2-40B4-BE49-F238E27FC236}">
                <a16:creationId xmlns:a16="http://schemas.microsoft.com/office/drawing/2014/main" id="{5EE3440A-BCEE-7349-9E98-9FE09B3BCEEB}"/>
              </a:ext>
            </a:extLst>
          </p:cNvPr>
          <p:cNvPicPr>
            <a:picLocks noChangeAspect="1"/>
          </p:cNvPicPr>
          <p:nvPr/>
        </p:nvPicPr>
        <p:blipFill>
          <a:blip r:embed="rId3"/>
          <a:stretch>
            <a:fillRect/>
          </a:stretch>
        </p:blipFill>
        <p:spPr>
          <a:xfrm>
            <a:off x="716971" y="1159173"/>
            <a:ext cx="7429501" cy="4903471"/>
          </a:xfrm>
          <a:prstGeom prst="rect">
            <a:avLst/>
          </a:prstGeom>
        </p:spPr>
      </p:pic>
    </p:spTree>
    <p:extLst>
      <p:ext uri="{BB962C8B-B14F-4D97-AF65-F5344CB8AC3E}">
        <p14:creationId xmlns:p14="http://schemas.microsoft.com/office/powerpoint/2010/main" val="33636707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ítulo 1">
            <a:extLst>
              <a:ext uri="{FF2B5EF4-FFF2-40B4-BE49-F238E27FC236}">
                <a16:creationId xmlns:a16="http://schemas.microsoft.com/office/drawing/2014/main" id="{E89A50ED-CD9D-CF42-91F2-4C2957407476}"/>
              </a:ext>
            </a:extLst>
          </p:cNvPr>
          <p:cNvSpPr>
            <a:spLocks noGrp="1"/>
          </p:cNvSpPr>
          <p:nvPr>
            <p:ph type="title"/>
          </p:nvPr>
        </p:nvSpPr>
        <p:spPr>
          <a:xfrm>
            <a:off x="464803" y="236936"/>
            <a:ext cx="8229598" cy="922237"/>
          </a:xfrm>
        </p:spPr>
        <p:txBody>
          <a:bodyPr/>
          <a:lstStyle/>
          <a:p>
            <a:r>
              <a:rPr lang="en-GB" dirty="0"/>
              <a:t>SPEI-BA model reconstructions: correlation</a:t>
            </a:r>
            <a:endParaRPr lang="en" dirty="0"/>
          </a:p>
        </p:txBody>
      </p:sp>
      <p:pic>
        <p:nvPicPr>
          <p:cNvPr id="6" name="Immagine 5">
            <a:extLst>
              <a:ext uri="{FF2B5EF4-FFF2-40B4-BE49-F238E27FC236}">
                <a16:creationId xmlns:a16="http://schemas.microsoft.com/office/drawing/2014/main" id="{793965A3-D567-4643-A0E1-4F98C5182C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7661" y="1348309"/>
            <a:ext cx="6978441" cy="4262400"/>
          </a:xfrm>
          <a:prstGeom prst="rect">
            <a:avLst/>
          </a:prstGeom>
        </p:spPr>
      </p:pic>
      <p:sp>
        <p:nvSpPr>
          <p:cNvPr id="9" name="Rettangolo 8">
            <a:extLst>
              <a:ext uri="{FF2B5EF4-FFF2-40B4-BE49-F238E27FC236}">
                <a16:creationId xmlns:a16="http://schemas.microsoft.com/office/drawing/2014/main" id="{B0852005-D79B-2B43-B644-A85207B24A94}"/>
              </a:ext>
            </a:extLst>
          </p:cNvPr>
          <p:cNvSpPr/>
          <p:nvPr/>
        </p:nvSpPr>
        <p:spPr>
          <a:xfrm>
            <a:off x="2705982" y="6293293"/>
            <a:ext cx="5780096" cy="646331"/>
          </a:xfrm>
          <a:prstGeom prst="rect">
            <a:avLst/>
          </a:prstGeom>
        </p:spPr>
        <p:txBody>
          <a:bodyPr wrap="square">
            <a:spAutoFit/>
          </a:bodyPr>
          <a:lstStyle/>
          <a:p>
            <a:r>
              <a:rPr lang="en" sz="1200" dirty="0">
                <a:solidFill>
                  <a:srgbClr val="2F5597"/>
                </a:solidFill>
              </a:rPr>
              <a:t>Turco, M. et al. </a:t>
            </a:r>
            <a:r>
              <a:rPr lang="en" sz="1200" dirty="0" err="1">
                <a:solidFill>
                  <a:srgbClr val="2F5597"/>
                </a:solidFill>
              </a:rPr>
              <a:t>Skilful</a:t>
            </a:r>
            <a:r>
              <a:rPr lang="en" sz="1200" dirty="0">
                <a:solidFill>
                  <a:srgbClr val="2F5597"/>
                </a:solidFill>
              </a:rPr>
              <a:t> forecasting of global fire activity using seasonal climate </a:t>
            </a:r>
          </a:p>
          <a:p>
            <a:r>
              <a:rPr lang="en" sz="1200" dirty="0">
                <a:solidFill>
                  <a:srgbClr val="2F5597"/>
                </a:solidFill>
              </a:rPr>
              <a:t>predictions. Nat. </a:t>
            </a:r>
            <a:r>
              <a:rPr lang="en" sz="1200" dirty="0" err="1">
                <a:solidFill>
                  <a:srgbClr val="2F5597"/>
                </a:solidFill>
              </a:rPr>
              <a:t>Commun</a:t>
            </a:r>
            <a:r>
              <a:rPr lang="en" sz="1200" dirty="0">
                <a:solidFill>
                  <a:srgbClr val="2F5597"/>
                </a:solidFill>
              </a:rPr>
              <a:t>. 9, 2718 (2018).</a:t>
            </a:r>
            <a:br>
              <a:rPr lang="en" sz="1200" dirty="0">
                <a:solidFill>
                  <a:srgbClr val="2F5597"/>
                </a:solidFill>
              </a:rPr>
            </a:br>
            <a:endParaRPr lang="en" sz="1200" dirty="0">
              <a:solidFill>
                <a:srgbClr val="2F5597"/>
              </a:solidFill>
            </a:endParaRPr>
          </a:p>
        </p:txBody>
      </p:sp>
    </p:spTree>
    <p:extLst>
      <p:ext uri="{BB962C8B-B14F-4D97-AF65-F5344CB8AC3E}">
        <p14:creationId xmlns:p14="http://schemas.microsoft.com/office/powerpoint/2010/main" val="15858841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ítulo 1">
            <a:extLst>
              <a:ext uri="{FF2B5EF4-FFF2-40B4-BE49-F238E27FC236}">
                <a16:creationId xmlns:a16="http://schemas.microsoft.com/office/drawing/2014/main" id="{E89A50ED-CD9D-CF42-91F2-4C2957407476}"/>
              </a:ext>
            </a:extLst>
          </p:cNvPr>
          <p:cNvSpPr>
            <a:spLocks noGrp="1"/>
          </p:cNvSpPr>
          <p:nvPr>
            <p:ph type="title"/>
          </p:nvPr>
        </p:nvSpPr>
        <p:spPr>
          <a:xfrm>
            <a:off x="464803" y="236936"/>
            <a:ext cx="8229598" cy="922237"/>
          </a:xfrm>
        </p:spPr>
        <p:txBody>
          <a:bodyPr/>
          <a:lstStyle/>
          <a:p>
            <a:r>
              <a:rPr lang="en-GB" dirty="0"/>
              <a:t>SPEI-BA model predictions: correlation</a:t>
            </a:r>
            <a:endParaRPr lang="en" dirty="0"/>
          </a:p>
        </p:txBody>
      </p:sp>
      <p:sp>
        <p:nvSpPr>
          <p:cNvPr id="9" name="Rettangolo 8">
            <a:extLst>
              <a:ext uri="{FF2B5EF4-FFF2-40B4-BE49-F238E27FC236}">
                <a16:creationId xmlns:a16="http://schemas.microsoft.com/office/drawing/2014/main" id="{B0852005-D79B-2B43-B644-A85207B24A94}"/>
              </a:ext>
            </a:extLst>
          </p:cNvPr>
          <p:cNvSpPr/>
          <p:nvPr/>
        </p:nvSpPr>
        <p:spPr>
          <a:xfrm>
            <a:off x="2705982" y="6293293"/>
            <a:ext cx="5780096" cy="646331"/>
          </a:xfrm>
          <a:prstGeom prst="rect">
            <a:avLst/>
          </a:prstGeom>
        </p:spPr>
        <p:txBody>
          <a:bodyPr wrap="square">
            <a:spAutoFit/>
          </a:bodyPr>
          <a:lstStyle/>
          <a:p>
            <a:r>
              <a:rPr lang="en" sz="1200" dirty="0">
                <a:solidFill>
                  <a:srgbClr val="2F5597"/>
                </a:solidFill>
              </a:rPr>
              <a:t>Turco, M. et al. </a:t>
            </a:r>
            <a:r>
              <a:rPr lang="en" sz="1200" dirty="0" err="1">
                <a:solidFill>
                  <a:srgbClr val="2F5597"/>
                </a:solidFill>
              </a:rPr>
              <a:t>Skilful</a:t>
            </a:r>
            <a:r>
              <a:rPr lang="en" sz="1200" dirty="0">
                <a:solidFill>
                  <a:srgbClr val="2F5597"/>
                </a:solidFill>
              </a:rPr>
              <a:t> forecasting of global fire activity using seasonal climate </a:t>
            </a:r>
          </a:p>
          <a:p>
            <a:r>
              <a:rPr lang="en" sz="1200" dirty="0">
                <a:solidFill>
                  <a:srgbClr val="2F5597"/>
                </a:solidFill>
              </a:rPr>
              <a:t>predictions. Nat. </a:t>
            </a:r>
            <a:r>
              <a:rPr lang="en" sz="1200" dirty="0" err="1">
                <a:solidFill>
                  <a:srgbClr val="2F5597"/>
                </a:solidFill>
              </a:rPr>
              <a:t>Commun</a:t>
            </a:r>
            <a:r>
              <a:rPr lang="en" sz="1200" dirty="0">
                <a:solidFill>
                  <a:srgbClr val="2F5597"/>
                </a:solidFill>
              </a:rPr>
              <a:t>. 9, 2718 (2018).</a:t>
            </a:r>
            <a:br>
              <a:rPr lang="en" sz="1200" dirty="0">
                <a:solidFill>
                  <a:srgbClr val="2F5597"/>
                </a:solidFill>
              </a:rPr>
            </a:br>
            <a:endParaRPr lang="en" sz="1200" dirty="0">
              <a:solidFill>
                <a:srgbClr val="2F5597"/>
              </a:solidFill>
            </a:endParaRPr>
          </a:p>
        </p:txBody>
      </p:sp>
      <p:pic>
        <p:nvPicPr>
          <p:cNvPr id="7" name="Immagine 6">
            <a:extLst>
              <a:ext uri="{FF2B5EF4-FFF2-40B4-BE49-F238E27FC236}">
                <a16:creationId xmlns:a16="http://schemas.microsoft.com/office/drawing/2014/main" id="{5772A295-EE32-FC4A-A1C4-792026596B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907" y="1345928"/>
            <a:ext cx="6978441" cy="4262400"/>
          </a:xfrm>
          <a:prstGeom prst="rect">
            <a:avLst/>
          </a:prstGeom>
        </p:spPr>
      </p:pic>
    </p:spTree>
    <p:extLst>
      <p:ext uri="{BB962C8B-B14F-4D97-AF65-F5344CB8AC3E}">
        <p14:creationId xmlns:p14="http://schemas.microsoft.com/office/powerpoint/2010/main" val="14785595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ítulo 1">
            <a:extLst>
              <a:ext uri="{FF2B5EF4-FFF2-40B4-BE49-F238E27FC236}">
                <a16:creationId xmlns:a16="http://schemas.microsoft.com/office/drawing/2014/main" id="{E89A50ED-CD9D-CF42-91F2-4C2957407476}"/>
              </a:ext>
            </a:extLst>
          </p:cNvPr>
          <p:cNvSpPr>
            <a:spLocks noGrp="1"/>
          </p:cNvSpPr>
          <p:nvPr>
            <p:ph type="title"/>
          </p:nvPr>
        </p:nvSpPr>
        <p:spPr>
          <a:xfrm>
            <a:off x="464803" y="236936"/>
            <a:ext cx="8229598" cy="922237"/>
          </a:xfrm>
        </p:spPr>
        <p:txBody>
          <a:bodyPr/>
          <a:lstStyle/>
          <a:p>
            <a:r>
              <a:rPr lang="en-GB" dirty="0"/>
              <a:t>SPEI-BA model predictions skill</a:t>
            </a:r>
            <a:endParaRPr lang="en" dirty="0"/>
          </a:p>
        </p:txBody>
      </p:sp>
      <p:sp>
        <p:nvSpPr>
          <p:cNvPr id="9" name="Rettangolo 8">
            <a:extLst>
              <a:ext uri="{FF2B5EF4-FFF2-40B4-BE49-F238E27FC236}">
                <a16:creationId xmlns:a16="http://schemas.microsoft.com/office/drawing/2014/main" id="{B0852005-D79B-2B43-B644-A85207B24A94}"/>
              </a:ext>
            </a:extLst>
          </p:cNvPr>
          <p:cNvSpPr/>
          <p:nvPr/>
        </p:nvSpPr>
        <p:spPr>
          <a:xfrm>
            <a:off x="2705982" y="6293293"/>
            <a:ext cx="5780096" cy="646331"/>
          </a:xfrm>
          <a:prstGeom prst="rect">
            <a:avLst/>
          </a:prstGeom>
        </p:spPr>
        <p:txBody>
          <a:bodyPr wrap="square">
            <a:spAutoFit/>
          </a:bodyPr>
          <a:lstStyle/>
          <a:p>
            <a:r>
              <a:rPr lang="en" sz="1200" dirty="0">
                <a:solidFill>
                  <a:srgbClr val="2F5597"/>
                </a:solidFill>
              </a:rPr>
              <a:t>Turco, M. et al. </a:t>
            </a:r>
            <a:r>
              <a:rPr lang="en" sz="1200" dirty="0" err="1">
                <a:solidFill>
                  <a:srgbClr val="2F5597"/>
                </a:solidFill>
              </a:rPr>
              <a:t>Skilful</a:t>
            </a:r>
            <a:r>
              <a:rPr lang="en" sz="1200" dirty="0">
                <a:solidFill>
                  <a:srgbClr val="2F5597"/>
                </a:solidFill>
              </a:rPr>
              <a:t> forecasting of global fire activity using seasonal climate </a:t>
            </a:r>
          </a:p>
          <a:p>
            <a:r>
              <a:rPr lang="en" sz="1200" dirty="0">
                <a:solidFill>
                  <a:srgbClr val="2F5597"/>
                </a:solidFill>
              </a:rPr>
              <a:t>predictions. Nat. </a:t>
            </a:r>
            <a:r>
              <a:rPr lang="en" sz="1200" dirty="0" err="1">
                <a:solidFill>
                  <a:srgbClr val="2F5597"/>
                </a:solidFill>
              </a:rPr>
              <a:t>Commun</a:t>
            </a:r>
            <a:r>
              <a:rPr lang="en" sz="1200" dirty="0">
                <a:solidFill>
                  <a:srgbClr val="2F5597"/>
                </a:solidFill>
              </a:rPr>
              <a:t>. 9, 2718 (2018).</a:t>
            </a:r>
            <a:br>
              <a:rPr lang="en" sz="1200" dirty="0">
                <a:solidFill>
                  <a:srgbClr val="2F5597"/>
                </a:solidFill>
              </a:rPr>
            </a:br>
            <a:endParaRPr lang="en" sz="1200" dirty="0">
              <a:solidFill>
                <a:srgbClr val="2F5597"/>
              </a:solidFill>
            </a:endParaRPr>
          </a:p>
        </p:txBody>
      </p:sp>
      <p:pic>
        <p:nvPicPr>
          <p:cNvPr id="3" name="Immagine 2">
            <a:extLst>
              <a:ext uri="{FF2B5EF4-FFF2-40B4-BE49-F238E27FC236}">
                <a16:creationId xmlns:a16="http://schemas.microsoft.com/office/drawing/2014/main" id="{05FA7A84-FF91-3D41-B857-E04344BB85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950" y="1159173"/>
            <a:ext cx="6870700" cy="4800600"/>
          </a:xfrm>
          <a:prstGeom prst="rect">
            <a:avLst/>
          </a:prstGeom>
        </p:spPr>
      </p:pic>
      <p:sp>
        <p:nvSpPr>
          <p:cNvPr id="2" name="Rettangolo 1">
            <a:extLst>
              <a:ext uri="{FF2B5EF4-FFF2-40B4-BE49-F238E27FC236}">
                <a16:creationId xmlns:a16="http://schemas.microsoft.com/office/drawing/2014/main" id="{9D058EF7-7ACA-8C4F-8C94-3CAB2FB9B399}"/>
              </a:ext>
            </a:extLst>
          </p:cNvPr>
          <p:cNvSpPr/>
          <p:nvPr/>
        </p:nvSpPr>
        <p:spPr>
          <a:xfrm>
            <a:off x="7346866" y="2346104"/>
            <a:ext cx="1797134" cy="1477328"/>
          </a:xfrm>
          <a:prstGeom prst="rect">
            <a:avLst/>
          </a:prstGeom>
        </p:spPr>
        <p:txBody>
          <a:bodyPr wrap="square">
            <a:spAutoFit/>
          </a:bodyPr>
          <a:lstStyle/>
          <a:p>
            <a:r>
              <a:rPr lang="en-GB" dirty="0">
                <a:solidFill>
                  <a:srgbClr val="2F5597"/>
                </a:solidFill>
                <a:latin typeface="AdvOTea1a7398"/>
              </a:rPr>
              <a:t>% of global burnable area with skilful burned area predictions</a:t>
            </a:r>
            <a:endParaRPr lang="en-GB" dirty="0">
              <a:solidFill>
                <a:srgbClr val="2F5597"/>
              </a:solidFill>
            </a:endParaRPr>
          </a:p>
        </p:txBody>
      </p:sp>
    </p:spTree>
    <p:extLst>
      <p:ext uri="{BB962C8B-B14F-4D97-AF65-F5344CB8AC3E}">
        <p14:creationId xmlns:p14="http://schemas.microsoft.com/office/powerpoint/2010/main" val="8279561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ítulo 1">
            <a:extLst>
              <a:ext uri="{FF2B5EF4-FFF2-40B4-BE49-F238E27FC236}">
                <a16:creationId xmlns:a16="http://schemas.microsoft.com/office/drawing/2014/main" id="{E89A50ED-CD9D-CF42-91F2-4C2957407476}"/>
              </a:ext>
            </a:extLst>
          </p:cNvPr>
          <p:cNvSpPr>
            <a:spLocks noGrp="1"/>
          </p:cNvSpPr>
          <p:nvPr>
            <p:ph type="title"/>
          </p:nvPr>
        </p:nvSpPr>
        <p:spPr>
          <a:xfrm>
            <a:off x="464803" y="236936"/>
            <a:ext cx="8229598" cy="922237"/>
          </a:xfrm>
        </p:spPr>
        <p:txBody>
          <a:bodyPr/>
          <a:lstStyle/>
          <a:p>
            <a:r>
              <a:rPr lang="en-GB" dirty="0"/>
              <a:t>Limitations</a:t>
            </a:r>
            <a:endParaRPr lang="en" dirty="0"/>
          </a:p>
        </p:txBody>
      </p:sp>
      <p:sp>
        <p:nvSpPr>
          <p:cNvPr id="2" name="Rettangolo 1">
            <a:extLst>
              <a:ext uri="{FF2B5EF4-FFF2-40B4-BE49-F238E27FC236}">
                <a16:creationId xmlns:a16="http://schemas.microsoft.com/office/drawing/2014/main" id="{F6CCB613-29E7-A147-997A-1485953C25FA}"/>
              </a:ext>
            </a:extLst>
          </p:cNvPr>
          <p:cNvSpPr/>
          <p:nvPr/>
        </p:nvSpPr>
        <p:spPr>
          <a:xfrm>
            <a:off x="419982" y="1354013"/>
            <a:ext cx="8274419" cy="5355312"/>
          </a:xfrm>
          <a:prstGeom prst="rect">
            <a:avLst/>
          </a:prstGeom>
        </p:spPr>
        <p:txBody>
          <a:bodyPr wrap="square">
            <a:spAutoFit/>
          </a:bodyPr>
          <a:lstStyle/>
          <a:p>
            <a:pPr marL="285750" indent="-285750" algn="just">
              <a:buFont typeface="Arial" charset="0"/>
              <a:buChar char="•"/>
            </a:pPr>
            <a:r>
              <a:rPr lang="en-GB" dirty="0">
                <a:solidFill>
                  <a:srgbClr val="2F5597"/>
                </a:solidFill>
              </a:rPr>
              <a:t>Fire data availability and quality </a:t>
            </a:r>
            <a:r>
              <a:rPr lang="en-GB" dirty="0">
                <a:solidFill>
                  <a:srgbClr val="2F5597"/>
                </a:solidFill>
                <a:sym typeface="Wingdings" pitchFamily="2" charset="2"/>
              </a:rPr>
              <a:t> </a:t>
            </a:r>
            <a:r>
              <a:rPr lang="en-GB" dirty="0">
                <a:solidFill>
                  <a:srgbClr val="2F5597"/>
                </a:solidFill>
              </a:rPr>
              <a:t>few studies analysed the temporal relationship between climate and fires at global scale</a:t>
            </a:r>
          </a:p>
          <a:p>
            <a:pPr marL="285750" indent="-285750" algn="just">
              <a:buFont typeface="Arial" charset="0"/>
              <a:buChar char="•"/>
            </a:pPr>
            <a:endParaRPr lang="en" dirty="0">
              <a:solidFill>
                <a:srgbClr val="2F5597"/>
              </a:solidFill>
            </a:endParaRPr>
          </a:p>
          <a:p>
            <a:pPr marL="285750" indent="-285750" algn="just">
              <a:buFont typeface="Arial" charset="0"/>
              <a:buChar char="•"/>
            </a:pPr>
            <a:r>
              <a:rPr lang="en" dirty="0">
                <a:solidFill>
                  <a:srgbClr val="2F5597"/>
                </a:solidFill>
              </a:rPr>
              <a:t>Presumably, the complex relationships between climate, vegetation and fires hamper the applicability of fire impact models to conditions that are very different from the current ones</a:t>
            </a:r>
          </a:p>
          <a:p>
            <a:pPr marL="285750" indent="-285750" algn="just">
              <a:buFont typeface="Arial" charset="0"/>
              <a:buChar char="•"/>
            </a:pPr>
            <a:endParaRPr lang="en" dirty="0">
              <a:solidFill>
                <a:srgbClr val="2F5597"/>
              </a:solidFill>
            </a:endParaRPr>
          </a:p>
          <a:p>
            <a:pPr marL="285750" indent="-285750" algn="just">
              <a:buFont typeface="Arial" charset="0"/>
              <a:buChar char="•"/>
            </a:pPr>
            <a:r>
              <a:rPr lang="en" dirty="0">
                <a:solidFill>
                  <a:srgbClr val="2F5597"/>
                </a:solidFill>
              </a:rPr>
              <a:t>In the future, it is expected that a warmer and drier climate can affect wildfire activity not only by leading to more </a:t>
            </a:r>
            <a:r>
              <a:rPr lang="it-IT" dirty="0" err="1">
                <a:solidFill>
                  <a:srgbClr val="2F5597"/>
                </a:solidFill>
              </a:rPr>
              <a:t>favorable</a:t>
            </a:r>
            <a:r>
              <a:rPr lang="en" dirty="0">
                <a:solidFill>
                  <a:srgbClr val="2F5597"/>
                </a:solidFill>
              </a:rPr>
              <a:t> conditions for burning, but also modifying the structure of the fuel (availability and continuity) to be burned</a:t>
            </a:r>
          </a:p>
          <a:p>
            <a:pPr marL="285750" indent="-285750" algn="just">
              <a:buFont typeface="Arial" charset="0"/>
              <a:buChar char="•"/>
            </a:pPr>
            <a:endParaRPr lang="en" dirty="0">
              <a:solidFill>
                <a:srgbClr val="2F5597"/>
              </a:solidFill>
            </a:endParaRPr>
          </a:p>
          <a:p>
            <a:pPr marL="285750" indent="-285750" algn="just">
              <a:buFont typeface="Arial" charset="0"/>
              <a:buChar char="•"/>
            </a:pPr>
            <a:r>
              <a:rPr lang="en" dirty="0">
                <a:solidFill>
                  <a:srgbClr val="2F5597"/>
                </a:solidFill>
              </a:rPr>
              <a:t>Coming down from the ivory tower: </a:t>
            </a:r>
            <a:r>
              <a:rPr lang="en-GB" dirty="0">
                <a:solidFill>
                  <a:srgbClr val="2F5597"/>
                </a:solidFill>
              </a:rPr>
              <a:t>make weather/climate information action oriented </a:t>
            </a:r>
            <a:r>
              <a:rPr lang="en-GB" dirty="0">
                <a:solidFill>
                  <a:srgbClr val="2F5597"/>
                </a:solidFill>
                <a:sym typeface="Wingdings" pitchFamily="2" charset="2"/>
              </a:rPr>
              <a:t>--&gt; </a:t>
            </a:r>
            <a:r>
              <a:rPr lang="en" dirty="0">
                <a:solidFill>
                  <a:srgbClr val="2F5597"/>
                </a:solidFill>
              </a:rPr>
              <a:t>the co-production of customized climate services allows fire-risk outlooks to be translated into usable information for fire management (see our latest study: Turco et al. Seasonal prediction of climate-driven fire risk for decision-making and operational applications in a Mediterranean region. Science of The Total Environment, available online 23 April 2019)</a:t>
            </a:r>
          </a:p>
          <a:p>
            <a:pPr marL="285750" indent="-285750" algn="just">
              <a:buFont typeface="Arial" charset="0"/>
              <a:buChar char="•"/>
            </a:pPr>
            <a:endParaRPr lang="en-GB" dirty="0">
              <a:solidFill>
                <a:srgbClr val="2F5597"/>
              </a:solidFill>
            </a:endParaRPr>
          </a:p>
          <a:p>
            <a:pPr marL="285750" indent="-285750" algn="just">
              <a:buFont typeface="Arial" charset="0"/>
              <a:buChar char="•"/>
            </a:pPr>
            <a:endParaRPr lang="en-GB" dirty="0">
              <a:solidFill>
                <a:srgbClr val="2F5597"/>
              </a:solidFill>
            </a:endParaRPr>
          </a:p>
        </p:txBody>
      </p:sp>
    </p:spTree>
    <p:extLst>
      <p:ext uri="{BB962C8B-B14F-4D97-AF65-F5344CB8AC3E}">
        <p14:creationId xmlns:p14="http://schemas.microsoft.com/office/powerpoint/2010/main" val="27589885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ítulo 1">
            <a:extLst>
              <a:ext uri="{FF2B5EF4-FFF2-40B4-BE49-F238E27FC236}">
                <a16:creationId xmlns:a16="http://schemas.microsoft.com/office/drawing/2014/main" id="{E89A50ED-CD9D-CF42-91F2-4C2957407476}"/>
              </a:ext>
            </a:extLst>
          </p:cNvPr>
          <p:cNvSpPr>
            <a:spLocks noGrp="1"/>
          </p:cNvSpPr>
          <p:nvPr>
            <p:ph type="title"/>
          </p:nvPr>
        </p:nvSpPr>
        <p:spPr>
          <a:xfrm>
            <a:off x="464803" y="236936"/>
            <a:ext cx="8229598" cy="922237"/>
          </a:xfrm>
        </p:spPr>
        <p:txBody>
          <a:bodyPr/>
          <a:lstStyle/>
          <a:p>
            <a:r>
              <a:rPr lang="en-GB" dirty="0"/>
              <a:t>Conclusions</a:t>
            </a:r>
            <a:endParaRPr lang="en" dirty="0"/>
          </a:p>
        </p:txBody>
      </p:sp>
      <p:sp>
        <p:nvSpPr>
          <p:cNvPr id="2" name="Rettangolo 1">
            <a:extLst>
              <a:ext uri="{FF2B5EF4-FFF2-40B4-BE49-F238E27FC236}">
                <a16:creationId xmlns:a16="http://schemas.microsoft.com/office/drawing/2014/main" id="{F6CCB613-29E7-A147-997A-1485953C25FA}"/>
              </a:ext>
            </a:extLst>
          </p:cNvPr>
          <p:cNvSpPr/>
          <p:nvPr/>
        </p:nvSpPr>
        <p:spPr>
          <a:xfrm>
            <a:off x="419982" y="1354013"/>
            <a:ext cx="8274419" cy="4524315"/>
          </a:xfrm>
          <a:prstGeom prst="rect">
            <a:avLst/>
          </a:prstGeom>
        </p:spPr>
        <p:txBody>
          <a:bodyPr wrap="square">
            <a:spAutoFit/>
          </a:bodyPr>
          <a:lstStyle/>
          <a:p>
            <a:pPr marL="285750" indent="-285750" algn="just">
              <a:buFont typeface="Arial" charset="0"/>
              <a:buChar char="•"/>
            </a:pPr>
            <a:r>
              <a:rPr lang="en-GB" dirty="0">
                <a:solidFill>
                  <a:srgbClr val="2F5597"/>
                </a:solidFill>
              </a:rPr>
              <a:t>Fires are not increasing in Mediterranean Europe --&gt;</a:t>
            </a:r>
            <a:r>
              <a:rPr lang="en-GB" dirty="0">
                <a:solidFill>
                  <a:srgbClr val="2F5597"/>
                </a:solidFill>
                <a:sym typeface="Wingdings" pitchFamily="2" charset="2"/>
              </a:rPr>
              <a:t> </a:t>
            </a:r>
            <a:r>
              <a:rPr lang="en" dirty="0">
                <a:solidFill>
                  <a:srgbClr val="2F5597"/>
                </a:solidFill>
              </a:rPr>
              <a:t>the negative trends can be explained, at least in part, by an increased effort in fire management and prevention </a:t>
            </a:r>
          </a:p>
          <a:p>
            <a:pPr algn="just"/>
            <a:endParaRPr lang="en-GB" dirty="0">
              <a:solidFill>
                <a:srgbClr val="2F5597"/>
              </a:solidFill>
            </a:endParaRPr>
          </a:p>
          <a:p>
            <a:pPr marL="285750" indent="-285750" algn="just">
              <a:buFont typeface="Arial" charset="0"/>
              <a:buChar char="•"/>
            </a:pPr>
            <a:r>
              <a:rPr lang="en-GB" dirty="0">
                <a:solidFill>
                  <a:srgbClr val="2F5597"/>
                </a:solidFill>
              </a:rPr>
              <a:t>There is a strong evidence that the same-summer-drought is related to fires</a:t>
            </a:r>
          </a:p>
          <a:p>
            <a:pPr algn="just"/>
            <a:endParaRPr lang="en" dirty="0">
              <a:solidFill>
                <a:srgbClr val="2F5597"/>
              </a:solidFill>
            </a:endParaRPr>
          </a:p>
          <a:p>
            <a:pPr marL="285750" indent="-285750" algn="just">
              <a:buFont typeface="Arial" charset="0"/>
              <a:buChar char="•"/>
            </a:pPr>
            <a:r>
              <a:rPr lang="en" dirty="0">
                <a:solidFill>
                  <a:srgbClr val="2F5597"/>
                </a:solidFill>
              </a:rPr>
              <a:t>Overall, we found that the projected increase in drought conditions leads to larger burned area values and that limiting global warming to 1.5°C can strongly reduce the increase of burned area</a:t>
            </a:r>
          </a:p>
          <a:p>
            <a:pPr marL="285750" indent="-285750" algn="just">
              <a:buFont typeface="Arial" charset="0"/>
              <a:buChar char="•"/>
            </a:pPr>
            <a:endParaRPr lang="en" dirty="0">
              <a:solidFill>
                <a:srgbClr val="2F5597"/>
              </a:solidFill>
            </a:endParaRPr>
          </a:p>
          <a:p>
            <a:pPr marL="285750" indent="-285750" algn="just">
              <a:buFont typeface="Arial" charset="0"/>
              <a:buChar char="•"/>
            </a:pPr>
            <a:r>
              <a:rPr lang="en-GB" dirty="0">
                <a:solidFill>
                  <a:srgbClr val="2F5597"/>
                </a:solidFill>
              </a:rPr>
              <a:t>These results, in combination with the increase in societal exposure to large wildfires in recent years, call for a rethinking of current management strategies</a:t>
            </a:r>
            <a:r>
              <a:rPr lang="it-IT" dirty="0">
                <a:solidFill>
                  <a:srgbClr val="2F5597"/>
                </a:solidFill>
              </a:rPr>
              <a:t> </a:t>
            </a:r>
            <a:endParaRPr lang="en" dirty="0">
              <a:solidFill>
                <a:srgbClr val="2F5597"/>
              </a:solidFill>
            </a:endParaRPr>
          </a:p>
          <a:p>
            <a:pPr marL="285750" indent="-285750" algn="just">
              <a:buFont typeface="Arial" charset="0"/>
              <a:buChar char="•"/>
            </a:pPr>
            <a:endParaRPr lang="en" dirty="0">
              <a:solidFill>
                <a:srgbClr val="2F5597"/>
              </a:solidFill>
            </a:endParaRPr>
          </a:p>
          <a:p>
            <a:pPr marL="285750" indent="-285750" algn="just">
              <a:buFont typeface="Arial" charset="0"/>
              <a:buChar char="•"/>
            </a:pPr>
            <a:r>
              <a:rPr lang="en" dirty="0">
                <a:solidFill>
                  <a:srgbClr val="2F5597"/>
                </a:solidFill>
              </a:rPr>
              <a:t>Substantial BA predictability exists based on antecedent and forecasted climate conditions that can be exploited for fire risk management months ahead </a:t>
            </a:r>
          </a:p>
          <a:p>
            <a:pPr marL="285750" indent="-285750" algn="just">
              <a:buFont typeface="Arial" charset="0"/>
              <a:buChar char="•"/>
            </a:pPr>
            <a:endParaRPr lang="en" dirty="0">
              <a:solidFill>
                <a:srgbClr val="2F5597"/>
              </a:solidFill>
            </a:endParaRPr>
          </a:p>
        </p:txBody>
      </p:sp>
    </p:spTree>
    <p:extLst>
      <p:ext uri="{BB962C8B-B14F-4D97-AF65-F5344CB8AC3E}">
        <p14:creationId xmlns:p14="http://schemas.microsoft.com/office/powerpoint/2010/main" val="36098943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3461655" y="1884276"/>
            <a:ext cx="5026945" cy="2998826"/>
          </a:xfrm>
        </p:spPr>
        <p:txBody>
          <a:bodyPr>
            <a:noAutofit/>
          </a:bodyPr>
          <a:lstStyle/>
          <a:p>
            <a:pPr algn="ctr"/>
            <a:r>
              <a:rPr lang="es-ES" sz="8000" b="0" dirty="0" err="1"/>
              <a:t>Thank</a:t>
            </a:r>
            <a:r>
              <a:rPr lang="es-ES" sz="8000" b="0" dirty="0"/>
              <a:t> </a:t>
            </a:r>
            <a:r>
              <a:rPr lang="es-ES" sz="8000" b="0" dirty="0" err="1"/>
              <a:t>you</a:t>
            </a:r>
            <a:r>
              <a:rPr lang="es-ES" sz="8000" b="0" dirty="0"/>
              <a:t> </a:t>
            </a:r>
          </a:p>
        </p:txBody>
      </p:sp>
      <p:sp>
        <p:nvSpPr>
          <p:cNvPr id="2" name="Subtítulo 1"/>
          <p:cNvSpPr>
            <a:spLocks noGrp="1"/>
          </p:cNvSpPr>
          <p:nvPr>
            <p:ph type="subTitle" idx="1"/>
          </p:nvPr>
        </p:nvSpPr>
        <p:spPr>
          <a:xfrm>
            <a:off x="2736791" y="6143340"/>
            <a:ext cx="6707997" cy="464416"/>
          </a:xfrm>
        </p:spPr>
        <p:txBody>
          <a:bodyPr/>
          <a:lstStyle/>
          <a:p>
            <a:pPr algn="ctr"/>
            <a:r>
              <a:rPr lang="es-ES" sz="2800" dirty="0" err="1">
                <a:solidFill>
                  <a:srgbClr val="004890"/>
                </a:solidFill>
                <a:ea typeface="+mj-ea"/>
                <a:cs typeface="+mj-cs"/>
              </a:rPr>
              <a:t>marco.turco@bsc.es</a:t>
            </a:r>
            <a:endParaRPr lang="es-ES" sz="2800" dirty="0">
              <a:solidFill>
                <a:srgbClr val="004890"/>
              </a:solidFill>
              <a:ea typeface="+mj-ea"/>
              <a:cs typeface="+mj-cs"/>
            </a:endParaRPr>
          </a:p>
        </p:txBody>
      </p:sp>
    </p:spTree>
    <p:extLst>
      <p:ext uri="{BB962C8B-B14F-4D97-AF65-F5344CB8AC3E}">
        <p14:creationId xmlns:p14="http://schemas.microsoft.com/office/powerpoint/2010/main" val="3302183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4803" y="236936"/>
            <a:ext cx="8229598" cy="922237"/>
          </a:xfrm>
        </p:spPr>
        <p:txBody>
          <a:bodyPr/>
          <a:lstStyle/>
          <a:p>
            <a:pPr>
              <a:lnSpc>
                <a:spcPts val="3500"/>
              </a:lnSpc>
            </a:pPr>
            <a:br>
              <a:rPr lang="en-GB" altLang="es-ES" sz="3600" dirty="0"/>
            </a:br>
            <a:r>
              <a:rPr lang="en-GB" dirty="0"/>
              <a:t>Are fires increasing? </a:t>
            </a:r>
            <a:br>
              <a:rPr lang="it-IT" dirty="0"/>
            </a:br>
            <a:endParaRPr lang="en-GB" sz="3600" dirty="0"/>
          </a:p>
        </p:txBody>
      </p:sp>
      <p:pic>
        <p:nvPicPr>
          <p:cNvPr id="4" name="Imagen 7" descr="BA_NF_eumed.pdf">
            <a:extLst>
              <a:ext uri="{FF2B5EF4-FFF2-40B4-BE49-F238E27FC236}">
                <a16:creationId xmlns:a16="http://schemas.microsoft.com/office/drawing/2014/main" id="{3CF6B9EC-39FC-B54D-B4FF-EB09224503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794" y="1281850"/>
            <a:ext cx="5768456" cy="4294297"/>
          </a:xfrm>
          <a:prstGeom prst="rect">
            <a:avLst/>
          </a:prstGeom>
          <a:solidFill>
            <a:srgbClr val="FFFFFF"/>
          </a:solidFill>
        </p:spPr>
      </p:pic>
      <p:sp>
        <p:nvSpPr>
          <p:cNvPr id="5" name="Rettangolo 4">
            <a:extLst>
              <a:ext uri="{FF2B5EF4-FFF2-40B4-BE49-F238E27FC236}">
                <a16:creationId xmlns:a16="http://schemas.microsoft.com/office/drawing/2014/main" id="{474D1722-799B-A048-84DA-E49EAFAFBB99}"/>
              </a:ext>
            </a:extLst>
          </p:cNvPr>
          <p:cNvSpPr/>
          <p:nvPr/>
        </p:nvSpPr>
        <p:spPr>
          <a:xfrm>
            <a:off x="6087979" y="1641980"/>
            <a:ext cx="3056021" cy="2862322"/>
          </a:xfrm>
          <a:prstGeom prst="rect">
            <a:avLst/>
          </a:prstGeom>
        </p:spPr>
        <p:txBody>
          <a:bodyPr wrap="square">
            <a:spAutoFit/>
          </a:bodyPr>
          <a:lstStyle/>
          <a:p>
            <a:pPr algn="just">
              <a:spcAft>
                <a:spcPts val="0"/>
              </a:spcAft>
            </a:pPr>
            <a:r>
              <a:rPr lang="en-GB" dirty="0">
                <a:solidFill>
                  <a:srgbClr val="2F5597"/>
                </a:solidFill>
              </a:rPr>
              <a:t>BA decreased by about 3020 km2 over the 27-year-long study period (i.e. about </a:t>
            </a:r>
            <a:r>
              <a:rPr lang="en-GB" b="1" dirty="0">
                <a:solidFill>
                  <a:srgbClr val="2F5597"/>
                </a:solidFill>
              </a:rPr>
              <a:t>-66% </a:t>
            </a:r>
            <a:r>
              <a:rPr lang="en-GB" dirty="0">
                <a:solidFill>
                  <a:srgbClr val="2F5597"/>
                </a:solidFill>
              </a:rPr>
              <a:t>of the mean historical value). </a:t>
            </a:r>
          </a:p>
          <a:p>
            <a:pPr algn="just">
              <a:spcAft>
                <a:spcPts val="0"/>
              </a:spcAft>
            </a:pPr>
            <a:endParaRPr lang="en-GB" dirty="0">
              <a:solidFill>
                <a:srgbClr val="2F5597"/>
              </a:solidFill>
            </a:endParaRPr>
          </a:p>
          <a:p>
            <a:pPr algn="just">
              <a:spcAft>
                <a:spcPts val="0"/>
              </a:spcAft>
            </a:pPr>
            <a:r>
              <a:rPr lang="en-GB" dirty="0">
                <a:solidFill>
                  <a:srgbClr val="2F5597"/>
                </a:solidFill>
              </a:rPr>
              <a:t>Similar overall results were found for the annual number of fires (NF), which globally decreased by about 12600 in the study period (about </a:t>
            </a:r>
            <a:r>
              <a:rPr lang="en-GB" b="1" dirty="0">
                <a:solidFill>
                  <a:srgbClr val="2F5597"/>
                </a:solidFill>
              </a:rPr>
              <a:t>-59%</a:t>
            </a:r>
            <a:r>
              <a:rPr lang="en-GB" dirty="0">
                <a:solidFill>
                  <a:srgbClr val="2F5597"/>
                </a:solidFill>
              </a:rPr>
              <a:t>).</a:t>
            </a:r>
            <a:endParaRPr lang="it-IT" dirty="0">
              <a:solidFill>
                <a:srgbClr val="2F5597"/>
              </a:solidFill>
            </a:endParaRPr>
          </a:p>
        </p:txBody>
      </p:sp>
      <p:sp>
        <p:nvSpPr>
          <p:cNvPr id="6" name="Rettangolo 5">
            <a:extLst>
              <a:ext uri="{FF2B5EF4-FFF2-40B4-BE49-F238E27FC236}">
                <a16:creationId xmlns:a16="http://schemas.microsoft.com/office/drawing/2014/main" id="{83A0EABF-D780-444C-AAE4-579B5586FB5F}"/>
              </a:ext>
            </a:extLst>
          </p:cNvPr>
          <p:cNvSpPr/>
          <p:nvPr/>
        </p:nvSpPr>
        <p:spPr>
          <a:xfrm>
            <a:off x="2522200" y="6058954"/>
            <a:ext cx="6489453" cy="646331"/>
          </a:xfrm>
          <a:prstGeom prst="rect">
            <a:avLst/>
          </a:prstGeom>
        </p:spPr>
        <p:txBody>
          <a:bodyPr wrap="square">
            <a:spAutoFit/>
          </a:bodyPr>
          <a:lstStyle/>
          <a:p>
            <a:r>
              <a:rPr lang="en-GB" dirty="0">
                <a:solidFill>
                  <a:srgbClr val="004990"/>
                </a:solidFill>
              </a:rPr>
              <a:t>Turco M. et al. Decreasing Fires in Mediterranean Europe. </a:t>
            </a:r>
            <a:r>
              <a:rPr lang="en-GB" dirty="0" err="1">
                <a:solidFill>
                  <a:srgbClr val="004990"/>
                </a:solidFill>
              </a:rPr>
              <a:t>Plos</a:t>
            </a:r>
            <a:r>
              <a:rPr lang="en-GB" dirty="0">
                <a:solidFill>
                  <a:srgbClr val="004990"/>
                </a:solidFill>
              </a:rPr>
              <a:t> One 2016</a:t>
            </a:r>
          </a:p>
        </p:txBody>
      </p:sp>
    </p:spTree>
    <p:extLst>
      <p:ext uri="{BB962C8B-B14F-4D97-AF65-F5344CB8AC3E}">
        <p14:creationId xmlns:p14="http://schemas.microsoft.com/office/powerpoint/2010/main" val="23385277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1 Título"/>
          <p:cNvSpPr>
            <a:spLocks noGrp="1"/>
          </p:cNvSpPr>
          <p:nvPr>
            <p:ph type="title"/>
          </p:nvPr>
        </p:nvSpPr>
        <p:spPr>
          <a:xfrm>
            <a:off x="2066379" y="2286000"/>
            <a:ext cx="5011242" cy="1143000"/>
          </a:xfrm>
        </p:spPr>
        <p:txBody>
          <a:bodyPr/>
          <a:lstStyle/>
          <a:p>
            <a:pPr eaLnBrk="1" hangingPunct="1"/>
            <a:r>
              <a:rPr lang="en-GB" sz="7200" dirty="0">
                <a:solidFill>
                  <a:srgbClr val="2F5597"/>
                </a:solidFill>
                <a:latin typeface="Arial" charset="0"/>
                <a:cs typeface="Arial" charset="0"/>
              </a:rPr>
              <a:t>Extra slides</a:t>
            </a:r>
          </a:p>
        </p:txBody>
      </p:sp>
    </p:spTree>
    <p:extLst>
      <p:ext uri="{BB962C8B-B14F-4D97-AF65-F5344CB8AC3E}">
        <p14:creationId xmlns:p14="http://schemas.microsoft.com/office/powerpoint/2010/main" val="13895336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tangolo 13">
            <a:extLst>
              <a:ext uri="{FF2B5EF4-FFF2-40B4-BE49-F238E27FC236}">
                <a16:creationId xmlns:a16="http://schemas.microsoft.com/office/drawing/2014/main" id="{63793030-CE23-E148-8FEF-99F2440E864D}"/>
              </a:ext>
            </a:extLst>
          </p:cNvPr>
          <p:cNvSpPr/>
          <p:nvPr/>
        </p:nvSpPr>
        <p:spPr>
          <a:xfrm>
            <a:off x="2705982" y="6293293"/>
            <a:ext cx="5780096" cy="461665"/>
          </a:xfrm>
          <a:prstGeom prst="rect">
            <a:avLst/>
          </a:prstGeom>
        </p:spPr>
        <p:txBody>
          <a:bodyPr wrap="square">
            <a:spAutoFit/>
          </a:bodyPr>
          <a:lstStyle/>
          <a:p>
            <a:r>
              <a:rPr lang="en-GB" sz="1200" dirty="0">
                <a:solidFill>
                  <a:srgbClr val="2F5597"/>
                </a:solidFill>
                <a:latin typeface="Calibri" panose="020F0502020204030204" pitchFamily="34" charset="0"/>
                <a:cs typeface="Calibri" panose="020F0502020204030204" pitchFamily="34" charset="0"/>
              </a:rPr>
              <a:t>Turco, M. et al. Exacerbated fires in Mediterranean Europe due to anthropogenic warming projected with non-stationary climate-fire models. Nat </a:t>
            </a:r>
            <a:r>
              <a:rPr lang="en-GB" sz="1200" dirty="0" err="1">
                <a:solidFill>
                  <a:srgbClr val="2F5597"/>
                </a:solidFill>
                <a:latin typeface="Calibri" panose="020F0502020204030204" pitchFamily="34" charset="0"/>
                <a:cs typeface="Calibri" panose="020F0502020204030204" pitchFamily="34" charset="0"/>
              </a:rPr>
              <a:t>Commun</a:t>
            </a:r>
            <a:r>
              <a:rPr lang="en-GB" sz="1200" dirty="0">
                <a:solidFill>
                  <a:srgbClr val="2F5597"/>
                </a:solidFill>
                <a:latin typeface="Calibri" panose="020F0502020204030204" pitchFamily="34" charset="0"/>
                <a:cs typeface="Calibri" panose="020F0502020204030204" pitchFamily="34" charset="0"/>
              </a:rPr>
              <a:t>, 9(1), 3821 (2018a)</a:t>
            </a:r>
            <a:endParaRPr lang="en" sz="1200" dirty="0">
              <a:solidFill>
                <a:srgbClr val="2F5597"/>
              </a:solidFill>
              <a:latin typeface="Calibri" panose="020F0502020204030204" pitchFamily="34" charset="0"/>
              <a:cs typeface="Calibri" panose="020F0502020204030204" pitchFamily="34" charset="0"/>
            </a:endParaRPr>
          </a:p>
        </p:txBody>
      </p:sp>
      <p:sp>
        <p:nvSpPr>
          <p:cNvPr id="12" name="Título 1">
            <a:extLst>
              <a:ext uri="{FF2B5EF4-FFF2-40B4-BE49-F238E27FC236}">
                <a16:creationId xmlns:a16="http://schemas.microsoft.com/office/drawing/2014/main" id="{E89A50ED-CD9D-CF42-91F2-4C2957407476}"/>
              </a:ext>
            </a:extLst>
          </p:cNvPr>
          <p:cNvSpPr>
            <a:spLocks noGrp="1"/>
          </p:cNvSpPr>
          <p:nvPr>
            <p:ph type="title"/>
          </p:nvPr>
        </p:nvSpPr>
        <p:spPr>
          <a:xfrm>
            <a:off x="464803" y="236936"/>
            <a:ext cx="8229598" cy="922237"/>
          </a:xfrm>
        </p:spPr>
        <p:txBody>
          <a:bodyPr/>
          <a:lstStyle/>
          <a:p>
            <a:r>
              <a:rPr lang="en-GB" dirty="0"/>
              <a:t>Future drought impacts on forest fire risk</a:t>
            </a:r>
            <a:endParaRPr lang="en" dirty="0"/>
          </a:p>
        </p:txBody>
      </p:sp>
      <p:pic>
        <p:nvPicPr>
          <p:cNvPr id="3" name="Immagine 2">
            <a:extLst>
              <a:ext uri="{FF2B5EF4-FFF2-40B4-BE49-F238E27FC236}">
                <a16:creationId xmlns:a16="http://schemas.microsoft.com/office/drawing/2014/main" id="{B20612D3-9A14-224A-A5FB-7F0D9C7ACE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550" y="1168400"/>
            <a:ext cx="8724900" cy="4521200"/>
          </a:xfrm>
          <a:prstGeom prst="rect">
            <a:avLst/>
          </a:prstGeom>
        </p:spPr>
      </p:pic>
    </p:spTree>
    <p:extLst>
      <p:ext uri="{BB962C8B-B14F-4D97-AF65-F5344CB8AC3E}">
        <p14:creationId xmlns:p14="http://schemas.microsoft.com/office/powerpoint/2010/main" val="34276544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tangolo 13">
            <a:extLst>
              <a:ext uri="{FF2B5EF4-FFF2-40B4-BE49-F238E27FC236}">
                <a16:creationId xmlns:a16="http://schemas.microsoft.com/office/drawing/2014/main" id="{63793030-CE23-E148-8FEF-99F2440E864D}"/>
              </a:ext>
            </a:extLst>
          </p:cNvPr>
          <p:cNvSpPr/>
          <p:nvPr/>
        </p:nvSpPr>
        <p:spPr>
          <a:xfrm>
            <a:off x="2705982" y="6293293"/>
            <a:ext cx="5780096" cy="461665"/>
          </a:xfrm>
          <a:prstGeom prst="rect">
            <a:avLst/>
          </a:prstGeom>
        </p:spPr>
        <p:txBody>
          <a:bodyPr wrap="square">
            <a:spAutoFit/>
          </a:bodyPr>
          <a:lstStyle/>
          <a:p>
            <a:r>
              <a:rPr lang="en-GB" sz="1200" dirty="0">
                <a:solidFill>
                  <a:srgbClr val="2F5597"/>
                </a:solidFill>
                <a:latin typeface="Calibri" panose="020F0502020204030204" pitchFamily="34" charset="0"/>
                <a:cs typeface="Calibri" panose="020F0502020204030204" pitchFamily="34" charset="0"/>
              </a:rPr>
              <a:t>Turco, M. et al. Exacerbated fires in Mediterranean Europe due to anthropogenic warming projected with non-stationary climate-fire models. Nat </a:t>
            </a:r>
            <a:r>
              <a:rPr lang="en-GB" sz="1200" dirty="0" err="1">
                <a:solidFill>
                  <a:srgbClr val="2F5597"/>
                </a:solidFill>
                <a:latin typeface="Calibri" panose="020F0502020204030204" pitchFamily="34" charset="0"/>
                <a:cs typeface="Calibri" panose="020F0502020204030204" pitchFamily="34" charset="0"/>
              </a:rPr>
              <a:t>Commun</a:t>
            </a:r>
            <a:r>
              <a:rPr lang="en-GB" sz="1200" dirty="0">
                <a:solidFill>
                  <a:srgbClr val="2F5597"/>
                </a:solidFill>
                <a:latin typeface="Calibri" panose="020F0502020204030204" pitchFamily="34" charset="0"/>
                <a:cs typeface="Calibri" panose="020F0502020204030204" pitchFamily="34" charset="0"/>
              </a:rPr>
              <a:t>, 9(1), 3821 (2018a)</a:t>
            </a:r>
            <a:endParaRPr lang="en" sz="1200" dirty="0">
              <a:solidFill>
                <a:srgbClr val="2F5597"/>
              </a:solidFill>
              <a:latin typeface="Calibri" panose="020F0502020204030204" pitchFamily="34" charset="0"/>
              <a:cs typeface="Calibri" panose="020F0502020204030204" pitchFamily="34" charset="0"/>
            </a:endParaRPr>
          </a:p>
        </p:txBody>
      </p:sp>
      <p:sp>
        <p:nvSpPr>
          <p:cNvPr id="12" name="Título 1">
            <a:extLst>
              <a:ext uri="{FF2B5EF4-FFF2-40B4-BE49-F238E27FC236}">
                <a16:creationId xmlns:a16="http://schemas.microsoft.com/office/drawing/2014/main" id="{E89A50ED-CD9D-CF42-91F2-4C2957407476}"/>
              </a:ext>
            </a:extLst>
          </p:cNvPr>
          <p:cNvSpPr>
            <a:spLocks noGrp="1"/>
          </p:cNvSpPr>
          <p:nvPr>
            <p:ph type="title"/>
          </p:nvPr>
        </p:nvSpPr>
        <p:spPr>
          <a:xfrm>
            <a:off x="464803" y="236936"/>
            <a:ext cx="8229598" cy="922237"/>
          </a:xfrm>
        </p:spPr>
        <p:txBody>
          <a:bodyPr/>
          <a:lstStyle/>
          <a:p>
            <a:r>
              <a:rPr lang="en-GB" dirty="0"/>
              <a:t>Future drought impacts on forest fire risk</a:t>
            </a:r>
            <a:endParaRPr lang="en" dirty="0"/>
          </a:p>
        </p:txBody>
      </p:sp>
      <p:pic>
        <p:nvPicPr>
          <p:cNvPr id="4" name="Immagine 3">
            <a:extLst>
              <a:ext uri="{FF2B5EF4-FFF2-40B4-BE49-F238E27FC236}">
                <a16:creationId xmlns:a16="http://schemas.microsoft.com/office/drawing/2014/main" id="{D07A4406-62D1-8042-BC9F-1C43C3AADF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800" y="1244600"/>
            <a:ext cx="8788400" cy="4368800"/>
          </a:xfrm>
          <a:prstGeom prst="rect">
            <a:avLst/>
          </a:prstGeom>
        </p:spPr>
      </p:pic>
    </p:spTree>
    <p:extLst>
      <p:ext uri="{BB962C8B-B14F-4D97-AF65-F5344CB8AC3E}">
        <p14:creationId xmlns:p14="http://schemas.microsoft.com/office/powerpoint/2010/main" val="21315840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tangolo 13">
            <a:extLst>
              <a:ext uri="{FF2B5EF4-FFF2-40B4-BE49-F238E27FC236}">
                <a16:creationId xmlns:a16="http://schemas.microsoft.com/office/drawing/2014/main" id="{63793030-CE23-E148-8FEF-99F2440E864D}"/>
              </a:ext>
            </a:extLst>
          </p:cNvPr>
          <p:cNvSpPr/>
          <p:nvPr/>
        </p:nvSpPr>
        <p:spPr>
          <a:xfrm>
            <a:off x="2705982" y="6293293"/>
            <a:ext cx="5780096" cy="461665"/>
          </a:xfrm>
          <a:prstGeom prst="rect">
            <a:avLst/>
          </a:prstGeom>
        </p:spPr>
        <p:txBody>
          <a:bodyPr wrap="square">
            <a:spAutoFit/>
          </a:bodyPr>
          <a:lstStyle/>
          <a:p>
            <a:r>
              <a:rPr lang="en-GB" sz="1200" dirty="0">
                <a:solidFill>
                  <a:srgbClr val="2F5597"/>
                </a:solidFill>
                <a:latin typeface="Calibri" panose="020F0502020204030204" pitchFamily="34" charset="0"/>
                <a:cs typeface="Calibri" panose="020F0502020204030204" pitchFamily="34" charset="0"/>
              </a:rPr>
              <a:t>Turco, M. et al. Exacerbated fires in Mediterranean Europe due to anthropogenic warming projected with non-stationary climate-fire models. Nat </a:t>
            </a:r>
            <a:r>
              <a:rPr lang="en-GB" sz="1200" dirty="0" err="1">
                <a:solidFill>
                  <a:srgbClr val="2F5597"/>
                </a:solidFill>
                <a:latin typeface="Calibri" panose="020F0502020204030204" pitchFamily="34" charset="0"/>
                <a:cs typeface="Calibri" panose="020F0502020204030204" pitchFamily="34" charset="0"/>
              </a:rPr>
              <a:t>Commun</a:t>
            </a:r>
            <a:r>
              <a:rPr lang="en-GB" sz="1200" dirty="0">
                <a:solidFill>
                  <a:srgbClr val="2F5597"/>
                </a:solidFill>
                <a:latin typeface="Calibri" panose="020F0502020204030204" pitchFamily="34" charset="0"/>
                <a:cs typeface="Calibri" panose="020F0502020204030204" pitchFamily="34" charset="0"/>
              </a:rPr>
              <a:t>, 9(1), 3821 (2018a)</a:t>
            </a:r>
            <a:endParaRPr lang="en" sz="1200" dirty="0">
              <a:solidFill>
                <a:srgbClr val="2F5597"/>
              </a:solidFill>
              <a:latin typeface="Calibri" panose="020F0502020204030204" pitchFamily="34" charset="0"/>
              <a:cs typeface="Calibri" panose="020F0502020204030204" pitchFamily="34" charset="0"/>
            </a:endParaRPr>
          </a:p>
        </p:txBody>
      </p:sp>
      <p:sp>
        <p:nvSpPr>
          <p:cNvPr id="12" name="Título 1">
            <a:extLst>
              <a:ext uri="{FF2B5EF4-FFF2-40B4-BE49-F238E27FC236}">
                <a16:creationId xmlns:a16="http://schemas.microsoft.com/office/drawing/2014/main" id="{E89A50ED-CD9D-CF42-91F2-4C2957407476}"/>
              </a:ext>
            </a:extLst>
          </p:cNvPr>
          <p:cNvSpPr>
            <a:spLocks noGrp="1"/>
          </p:cNvSpPr>
          <p:nvPr>
            <p:ph type="title"/>
          </p:nvPr>
        </p:nvSpPr>
        <p:spPr>
          <a:xfrm>
            <a:off x="464803" y="236936"/>
            <a:ext cx="8229598" cy="922237"/>
          </a:xfrm>
        </p:spPr>
        <p:txBody>
          <a:bodyPr/>
          <a:lstStyle/>
          <a:p>
            <a:r>
              <a:rPr lang="en-GB" dirty="0"/>
              <a:t>Future drought impacts on forest fire risk</a:t>
            </a:r>
            <a:endParaRPr lang="en" dirty="0"/>
          </a:p>
        </p:txBody>
      </p:sp>
      <p:pic>
        <p:nvPicPr>
          <p:cNvPr id="3" name="Immagine 2">
            <a:extLst>
              <a:ext uri="{FF2B5EF4-FFF2-40B4-BE49-F238E27FC236}">
                <a16:creationId xmlns:a16="http://schemas.microsoft.com/office/drawing/2014/main" id="{00ABEB03-B29F-FD47-BBB9-8D116FCD87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300" y="1244600"/>
            <a:ext cx="8661400" cy="4368800"/>
          </a:xfrm>
          <a:prstGeom prst="rect">
            <a:avLst/>
          </a:prstGeom>
        </p:spPr>
      </p:pic>
    </p:spTree>
    <p:extLst>
      <p:ext uri="{BB962C8B-B14F-4D97-AF65-F5344CB8AC3E}">
        <p14:creationId xmlns:p14="http://schemas.microsoft.com/office/powerpoint/2010/main" val="706809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tangolo 13">
            <a:extLst>
              <a:ext uri="{FF2B5EF4-FFF2-40B4-BE49-F238E27FC236}">
                <a16:creationId xmlns:a16="http://schemas.microsoft.com/office/drawing/2014/main" id="{63793030-CE23-E148-8FEF-99F2440E864D}"/>
              </a:ext>
            </a:extLst>
          </p:cNvPr>
          <p:cNvSpPr/>
          <p:nvPr/>
        </p:nvSpPr>
        <p:spPr>
          <a:xfrm>
            <a:off x="2705982" y="6293293"/>
            <a:ext cx="5780096" cy="461665"/>
          </a:xfrm>
          <a:prstGeom prst="rect">
            <a:avLst/>
          </a:prstGeom>
        </p:spPr>
        <p:txBody>
          <a:bodyPr wrap="square">
            <a:spAutoFit/>
          </a:bodyPr>
          <a:lstStyle/>
          <a:p>
            <a:r>
              <a:rPr lang="en-GB" sz="1200" dirty="0">
                <a:solidFill>
                  <a:srgbClr val="2F5597"/>
                </a:solidFill>
                <a:latin typeface="Calibri" panose="020F0502020204030204" pitchFamily="34" charset="0"/>
                <a:cs typeface="Calibri" panose="020F0502020204030204" pitchFamily="34" charset="0"/>
              </a:rPr>
              <a:t>Turco, M. et al. Exacerbated fires in Mediterranean Europe due to anthropogenic warming projected with non-stationary climate-fire models. Nat </a:t>
            </a:r>
            <a:r>
              <a:rPr lang="en-GB" sz="1200" dirty="0" err="1">
                <a:solidFill>
                  <a:srgbClr val="2F5597"/>
                </a:solidFill>
                <a:latin typeface="Calibri" panose="020F0502020204030204" pitchFamily="34" charset="0"/>
                <a:cs typeface="Calibri" panose="020F0502020204030204" pitchFamily="34" charset="0"/>
              </a:rPr>
              <a:t>Commun</a:t>
            </a:r>
            <a:r>
              <a:rPr lang="en-GB" sz="1200" dirty="0">
                <a:solidFill>
                  <a:srgbClr val="2F5597"/>
                </a:solidFill>
                <a:latin typeface="Calibri" panose="020F0502020204030204" pitchFamily="34" charset="0"/>
                <a:cs typeface="Calibri" panose="020F0502020204030204" pitchFamily="34" charset="0"/>
              </a:rPr>
              <a:t>, 9(1), 3821 (2018a)</a:t>
            </a:r>
            <a:endParaRPr lang="en" sz="1200" dirty="0">
              <a:solidFill>
                <a:srgbClr val="2F5597"/>
              </a:solidFill>
              <a:latin typeface="Calibri" panose="020F0502020204030204" pitchFamily="34" charset="0"/>
              <a:cs typeface="Calibri" panose="020F0502020204030204" pitchFamily="34" charset="0"/>
            </a:endParaRPr>
          </a:p>
        </p:txBody>
      </p:sp>
      <p:sp>
        <p:nvSpPr>
          <p:cNvPr id="12" name="Título 1">
            <a:extLst>
              <a:ext uri="{FF2B5EF4-FFF2-40B4-BE49-F238E27FC236}">
                <a16:creationId xmlns:a16="http://schemas.microsoft.com/office/drawing/2014/main" id="{E89A50ED-CD9D-CF42-91F2-4C2957407476}"/>
              </a:ext>
            </a:extLst>
          </p:cNvPr>
          <p:cNvSpPr>
            <a:spLocks noGrp="1"/>
          </p:cNvSpPr>
          <p:nvPr>
            <p:ph type="title"/>
          </p:nvPr>
        </p:nvSpPr>
        <p:spPr>
          <a:xfrm>
            <a:off x="464803" y="236936"/>
            <a:ext cx="8229598" cy="922237"/>
          </a:xfrm>
        </p:spPr>
        <p:txBody>
          <a:bodyPr/>
          <a:lstStyle/>
          <a:p>
            <a:r>
              <a:rPr lang="en" dirty="0">
                <a:solidFill>
                  <a:srgbClr val="2F5597"/>
                </a:solidFill>
                <a:latin typeface="Calibri" panose="020F0502020204030204" pitchFamily="34" charset="0"/>
                <a:cs typeface="Calibri" panose="020F0502020204030204" pitchFamily="34" charset="0"/>
              </a:rPr>
              <a:t>Ensemble mean SPEI changes</a:t>
            </a:r>
            <a:r>
              <a:rPr lang="en-GB" dirty="0"/>
              <a:t> </a:t>
            </a:r>
            <a:endParaRPr lang="en" dirty="0"/>
          </a:p>
        </p:txBody>
      </p:sp>
      <p:pic>
        <p:nvPicPr>
          <p:cNvPr id="2" name="Immagine 1">
            <a:extLst>
              <a:ext uri="{FF2B5EF4-FFF2-40B4-BE49-F238E27FC236}">
                <a16:creationId xmlns:a16="http://schemas.microsoft.com/office/drawing/2014/main" id="{30325D35-9DD5-6444-82ED-77A37FF47237}"/>
              </a:ext>
            </a:extLst>
          </p:cNvPr>
          <p:cNvPicPr>
            <a:picLocks noChangeAspect="1"/>
          </p:cNvPicPr>
          <p:nvPr/>
        </p:nvPicPr>
        <p:blipFill>
          <a:blip r:embed="rId3"/>
          <a:stretch>
            <a:fillRect/>
          </a:stretch>
        </p:blipFill>
        <p:spPr>
          <a:xfrm>
            <a:off x="2337317" y="1380148"/>
            <a:ext cx="4676156" cy="4411013"/>
          </a:xfrm>
          <a:prstGeom prst="rect">
            <a:avLst/>
          </a:prstGeom>
        </p:spPr>
      </p:pic>
      <p:sp>
        <p:nvSpPr>
          <p:cNvPr id="5" name="CasellaDiTesto 4">
            <a:extLst>
              <a:ext uri="{FF2B5EF4-FFF2-40B4-BE49-F238E27FC236}">
                <a16:creationId xmlns:a16="http://schemas.microsoft.com/office/drawing/2014/main" id="{832619D8-35EA-E043-B3BA-7EE678A8C794}"/>
              </a:ext>
            </a:extLst>
          </p:cNvPr>
          <p:cNvSpPr txBox="1"/>
          <p:nvPr/>
        </p:nvSpPr>
        <p:spPr>
          <a:xfrm>
            <a:off x="1017431" y="3429000"/>
            <a:ext cx="522900" cy="369332"/>
          </a:xfrm>
          <a:prstGeom prst="rect">
            <a:avLst/>
          </a:prstGeom>
          <a:noFill/>
        </p:spPr>
        <p:txBody>
          <a:bodyPr wrap="none" rtlCol="0">
            <a:spAutoFit/>
          </a:bodyPr>
          <a:lstStyle/>
          <a:p>
            <a:r>
              <a:rPr lang="it-IT" dirty="0">
                <a:solidFill>
                  <a:srgbClr val="2F5597"/>
                </a:solidFill>
              </a:rPr>
              <a:t>2ºC</a:t>
            </a:r>
          </a:p>
        </p:txBody>
      </p:sp>
      <p:sp>
        <p:nvSpPr>
          <p:cNvPr id="11" name="CasellaDiTesto 10">
            <a:extLst>
              <a:ext uri="{FF2B5EF4-FFF2-40B4-BE49-F238E27FC236}">
                <a16:creationId xmlns:a16="http://schemas.microsoft.com/office/drawing/2014/main" id="{AD8C1057-B5FE-7547-93B8-D0141584FDCB}"/>
              </a:ext>
            </a:extLst>
          </p:cNvPr>
          <p:cNvSpPr txBox="1"/>
          <p:nvPr/>
        </p:nvSpPr>
        <p:spPr>
          <a:xfrm>
            <a:off x="1018514" y="4714741"/>
            <a:ext cx="522900" cy="369332"/>
          </a:xfrm>
          <a:prstGeom prst="rect">
            <a:avLst/>
          </a:prstGeom>
          <a:noFill/>
        </p:spPr>
        <p:txBody>
          <a:bodyPr wrap="none" rtlCol="0">
            <a:spAutoFit/>
          </a:bodyPr>
          <a:lstStyle/>
          <a:p>
            <a:r>
              <a:rPr lang="it-IT" dirty="0">
                <a:solidFill>
                  <a:srgbClr val="2F5597"/>
                </a:solidFill>
              </a:rPr>
              <a:t>3ºC</a:t>
            </a:r>
          </a:p>
        </p:txBody>
      </p:sp>
      <p:sp>
        <p:nvSpPr>
          <p:cNvPr id="13" name="CasellaDiTesto 12">
            <a:extLst>
              <a:ext uri="{FF2B5EF4-FFF2-40B4-BE49-F238E27FC236}">
                <a16:creationId xmlns:a16="http://schemas.microsoft.com/office/drawing/2014/main" id="{6D1C67C7-9D46-DD44-BBD4-E310BAAD44F9}"/>
              </a:ext>
            </a:extLst>
          </p:cNvPr>
          <p:cNvSpPr txBox="1"/>
          <p:nvPr/>
        </p:nvSpPr>
        <p:spPr>
          <a:xfrm>
            <a:off x="1017430" y="2075582"/>
            <a:ext cx="697627" cy="369332"/>
          </a:xfrm>
          <a:prstGeom prst="rect">
            <a:avLst/>
          </a:prstGeom>
          <a:noFill/>
        </p:spPr>
        <p:txBody>
          <a:bodyPr wrap="none" rtlCol="0">
            <a:spAutoFit/>
          </a:bodyPr>
          <a:lstStyle/>
          <a:p>
            <a:r>
              <a:rPr lang="it-IT" dirty="0">
                <a:solidFill>
                  <a:srgbClr val="2F5597"/>
                </a:solidFill>
              </a:rPr>
              <a:t>1.5ºC</a:t>
            </a:r>
          </a:p>
        </p:txBody>
      </p:sp>
    </p:spTree>
    <p:extLst>
      <p:ext uri="{BB962C8B-B14F-4D97-AF65-F5344CB8AC3E}">
        <p14:creationId xmlns:p14="http://schemas.microsoft.com/office/powerpoint/2010/main" val="2861581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tangolo 13">
            <a:extLst>
              <a:ext uri="{FF2B5EF4-FFF2-40B4-BE49-F238E27FC236}">
                <a16:creationId xmlns:a16="http://schemas.microsoft.com/office/drawing/2014/main" id="{63793030-CE23-E148-8FEF-99F2440E864D}"/>
              </a:ext>
            </a:extLst>
          </p:cNvPr>
          <p:cNvSpPr/>
          <p:nvPr/>
        </p:nvSpPr>
        <p:spPr>
          <a:xfrm>
            <a:off x="2705982" y="6293293"/>
            <a:ext cx="5780096" cy="461665"/>
          </a:xfrm>
          <a:prstGeom prst="rect">
            <a:avLst/>
          </a:prstGeom>
        </p:spPr>
        <p:txBody>
          <a:bodyPr wrap="square">
            <a:spAutoFit/>
          </a:bodyPr>
          <a:lstStyle/>
          <a:p>
            <a:r>
              <a:rPr lang="en-GB" sz="1200" dirty="0">
                <a:solidFill>
                  <a:srgbClr val="2F5597"/>
                </a:solidFill>
                <a:latin typeface="Calibri" panose="020F0502020204030204" pitchFamily="34" charset="0"/>
                <a:cs typeface="Calibri" panose="020F0502020204030204" pitchFamily="34" charset="0"/>
              </a:rPr>
              <a:t>Turco, M. et al. Exacerbated fires in Mediterranean Europe due to anthropogenic warming projected with non-stationary climate-fire models. Nat </a:t>
            </a:r>
            <a:r>
              <a:rPr lang="en-GB" sz="1200" dirty="0" err="1">
                <a:solidFill>
                  <a:srgbClr val="2F5597"/>
                </a:solidFill>
                <a:latin typeface="Calibri" panose="020F0502020204030204" pitchFamily="34" charset="0"/>
                <a:cs typeface="Calibri" panose="020F0502020204030204" pitchFamily="34" charset="0"/>
              </a:rPr>
              <a:t>Commun</a:t>
            </a:r>
            <a:r>
              <a:rPr lang="en-GB" sz="1200" dirty="0">
                <a:solidFill>
                  <a:srgbClr val="2F5597"/>
                </a:solidFill>
                <a:latin typeface="Calibri" panose="020F0502020204030204" pitchFamily="34" charset="0"/>
                <a:cs typeface="Calibri" panose="020F0502020204030204" pitchFamily="34" charset="0"/>
              </a:rPr>
              <a:t>, 9(1), 3821 (2018a)</a:t>
            </a:r>
            <a:endParaRPr lang="en" sz="1200" dirty="0">
              <a:solidFill>
                <a:srgbClr val="2F5597"/>
              </a:solidFill>
              <a:latin typeface="Calibri" panose="020F0502020204030204" pitchFamily="34" charset="0"/>
              <a:cs typeface="Calibri" panose="020F0502020204030204" pitchFamily="34" charset="0"/>
            </a:endParaRPr>
          </a:p>
        </p:txBody>
      </p:sp>
      <p:sp>
        <p:nvSpPr>
          <p:cNvPr id="12" name="Título 1">
            <a:extLst>
              <a:ext uri="{FF2B5EF4-FFF2-40B4-BE49-F238E27FC236}">
                <a16:creationId xmlns:a16="http://schemas.microsoft.com/office/drawing/2014/main" id="{E89A50ED-CD9D-CF42-91F2-4C2957407476}"/>
              </a:ext>
            </a:extLst>
          </p:cNvPr>
          <p:cNvSpPr>
            <a:spLocks noGrp="1"/>
          </p:cNvSpPr>
          <p:nvPr>
            <p:ph type="title"/>
          </p:nvPr>
        </p:nvSpPr>
        <p:spPr>
          <a:xfrm>
            <a:off x="464803" y="236936"/>
            <a:ext cx="8229598" cy="922237"/>
          </a:xfrm>
        </p:spPr>
        <p:txBody>
          <a:bodyPr/>
          <a:lstStyle/>
          <a:p>
            <a:r>
              <a:rPr lang="en-GB" dirty="0"/>
              <a:t>PET changes</a:t>
            </a:r>
            <a:endParaRPr lang="en" dirty="0"/>
          </a:p>
        </p:txBody>
      </p:sp>
      <p:pic>
        <p:nvPicPr>
          <p:cNvPr id="4" name="Immagine 3">
            <a:extLst>
              <a:ext uri="{FF2B5EF4-FFF2-40B4-BE49-F238E27FC236}">
                <a16:creationId xmlns:a16="http://schemas.microsoft.com/office/drawing/2014/main" id="{E679FBDD-D90D-6043-9BB4-3EEDF864FF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8668" y="1159173"/>
            <a:ext cx="5273168" cy="5040000"/>
          </a:xfrm>
          <a:prstGeom prst="rect">
            <a:avLst/>
          </a:prstGeom>
        </p:spPr>
      </p:pic>
    </p:spTree>
    <p:extLst>
      <p:ext uri="{BB962C8B-B14F-4D97-AF65-F5344CB8AC3E}">
        <p14:creationId xmlns:p14="http://schemas.microsoft.com/office/powerpoint/2010/main" val="9082218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tangolo 13">
            <a:extLst>
              <a:ext uri="{FF2B5EF4-FFF2-40B4-BE49-F238E27FC236}">
                <a16:creationId xmlns:a16="http://schemas.microsoft.com/office/drawing/2014/main" id="{63793030-CE23-E148-8FEF-99F2440E864D}"/>
              </a:ext>
            </a:extLst>
          </p:cNvPr>
          <p:cNvSpPr/>
          <p:nvPr/>
        </p:nvSpPr>
        <p:spPr>
          <a:xfrm>
            <a:off x="2705982" y="6293293"/>
            <a:ext cx="5780096" cy="461665"/>
          </a:xfrm>
          <a:prstGeom prst="rect">
            <a:avLst/>
          </a:prstGeom>
        </p:spPr>
        <p:txBody>
          <a:bodyPr wrap="square">
            <a:spAutoFit/>
          </a:bodyPr>
          <a:lstStyle/>
          <a:p>
            <a:r>
              <a:rPr lang="en-GB" sz="1200" dirty="0">
                <a:solidFill>
                  <a:srgbClr val="2F5597"/>
                </a:solidFill>
                <a:latin typeface="Calibri" panose="020F0502020204030204" pitchFamily="34" charset="0"/>
                <a:cs typeface="Calibri" panose="020F0502020204030204" pitchFamily="34" charset="0"/>
              </a:rPr>
              <a:t>Turco, M. et al. Exacerbated fires in Mediterranean Europe due to anthropogenic warming projected with non-stationary climate-fire models. Nat </a:t>
            </a:r>
            <a:r>
              <a:rPr lang="en-GB" sz="1200" dirty="0" err="1">
                <a:solidFill>
                  <a:srgbClr val="2F5597"/>
                </a:solidFill>
                <a:latin typeface="Calibri" panose="020F0502020204030204" pitchFamily="34" charset="0"/>
                <a:cs typeface="Calibri" panose="020F0502020204030204" pitchFamily="34" charset="0"/>
              </a:rPr>
              <a:t>Commun</a:t>
            </a:r>
            <a:r>
              <a:rPr lang="en-GB" sz="1200" dirty="0">
                <a:solidFill>
                  <a:srgbClr val="2F5597"/>
                </a:solidFill>
                <a:latin typeface="Calibri" panose="020F0502020204030204" pitchFamily="34" charset="0"/>
                <a:cs typeface="Calibri" panose="020F0502020204030204" pitchFamily="34" charset="0"/>
              </a:rPr>
              <a:t>, 9(1), 3821 (2018a)</a:t>
            </a:r>
            <a:endParaRPr lang="en" sz="1200" dirty="0">
              <a:solidFill>
                <a:srgbClr val="2F5597"/>
              </a:solidFill>
              <a:latin typeface="Calibri" panose="020F0502020204030204" pitchFamily="34" charset="0"/>
              <a:cs typeface="Calibri" panose="020F0502020204030204" pitchFamily="34" charset="0"/>
            </a:endParaRPr>
          </a:p>
        </p:txBody>
      </p:sp>
      <p:sp>
        <p:nvSpPr>
          <p:cNvPr id="12" name="Título 1">
            <a:extLst>
              <a:ext uri="{FF2B5EF4-FFF2-40B4-BE49-F238E27FC236}">
                <a16:creationId xmlns:a16="http://schemas.microsoft.com/office/drawing/2014/main" id="{E89A50ED-CD9D-CF42-91F2-4C2957407476}"/>
              </a:ext>
            </a:extLst>
          </p:cNvPr>
          <p:cNvSpPr>
            <a:spLocks noGrp="1"/>
          </p:cNvSpPr>
          <p:nvPr>
            <p:ph type="title"/>
          </p:nvPr>
        </p:nvSpPr>
        <p:spPr>
          <a:xfrm>
            <a:off x="464803" y="236936"/>
            <a:ext cx="8229598" cy="922237"/>
          </a:xfrm>
        </p:spPr>
        <p:txBody>
          <a:bodyPr/>
          <a:lstStyle/>
          <a:p>
            <a:r>
              <a:rPr lang="en-GB" dirty="0"/>
              <a:t>PRE changes</a:t>
            </a:r>
            <a:endParaRPr lang="en" dirty="0"/>
          </a:p>
        </p:txBody>
      </p:sp>
      <p:pic>
        <p:nvPicPr>
          <p:cNvPr id="3" name="Immagine 2">
            <a:extLst>
              <a:ext uri="{FF2B5EF4-FFF2-40B4-BE49-F238E27FC236}">
                <a16:creationId xmlns:a16="http://schemas.microsoft.com/office/drawing/2014/main" id="{6B1F169C-89CB-CD4C-8EDC-64ED740904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022" y="909000"/>
            <a:ext cx="5411955" cy="5040000"/>
          </a:xfrm>
          <a:prstGeom prst="rect">
            <a:avLst/>
          </a:prstGeom>
        </p:spPr>
      </p:pic>
    </p:spTree>
    <p:extLst>
      <p:ext uri="{BB962C8B-B14F-4D97-AF65-F5344CB8AC3E}">
        <p14:creationId xmlns:p14="http://schemas.microsoft.com/office/powerpoint/2010/main" val="34332560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1 Título"/>
          <p:cNvSpPr>
            <a:spLocks noGrp="1"/>
          </p:cNvSpPr>
          <p:nvPr>
            <p:ph type="title"/>
          </p:nvPr>
        </p:nvSpPr>
        <p:spPr>
          <a:xfrm>
            <a:off x="457200" y="44450"/>
            <a:ext cx="8229600" cy="1143000"/>
          </a:xfrm>
        </p:spPr>
        <p:txBody>
          <a:bodyPr/>
          <a:lstStyle/>
          <a:p>
            <a:pPr eaLnBrk="1" hangingPunct="1"/>
            <a:r>
              <a:rPr lang="es-ES" sz="3600" b="1">
                <a:solidFill>
                  <a:srgbClr val="2F5597"/>
                </a:solidFill>
                <a:latin typeface="Arial" charset="0"/>
                <a:cs typeface="Arial" charset="0"/>
              </a:rPr>
              <a:t>Attribution model</a:t>
            </a:r>
          </a:p>
        </p:txBody>
      </p:sp>
      <p:sp>
        <p:nvSpPr>
          <p:cNvPr id="60418" name="2 Marcador de contenido"/>
          <p:cNvSpPr>
            <a:spLocks noGrp="1"/>
          </p:cNvSpPr>
          <p:nvPr>
            <p:ph idx="1"/>
          </p:nvPr>
        </p:nvSpPr>
        <p:spPr>
          <a:xfrm>
            <a:off x="684213" y="1412875"/>
            <a:ext cx="7632700" cy="3456285"/>
          </a:xfrm>
          <a:solidFill>
            <a:srgbClr val="FFFFFF"/>
          </a:solidFill>
          <a:ln>
            <a:solidFill>
              <a:srgbClr val="000000"/>
            </a:solidFill>
            <a:miter lim="800000"/>
            <a:headEnd/>
            <a:tailEnd/>
          </a:ln>
        </p:spPr>
        <p:txBody>
          <a:bodyPr/>
          <a:lstStyle/>
          <a:p>
            <a:pPr marL="514350" indent="-514350" eaLnBrk="1" hangingPunct="1">
              <a:buFont typeface="Arial" charset="0"/>
              <a:buNone/>
            </a:pPr>
            <a:r>
              <a:rPr lang="es-ES" sz="2000" dirty="0">
                <a:solidFill>
                  <a:srgbClr val="2F5597"/>
                </a:solidFill>
                <a:latin typeface="Arial" charset="0"/>
                <a:cs typeface="Arial" charset="0"/>
              </a:rPr>
              <a:t>    </a:t>
            </a:r>
          </a:p>
          <a:p>
            <a:pPr marL="514350" indent="-514350" algn="ctr" eaLnBrk="1" hangingPunct="1">
              <a:buNone/>
            </a:pPr>
            <a:r>
              <a:rPr lang="es-ES" sz="2000" dirty="0">
                <a:solidFill>
                  <a:srgbClr val="2F5597"/>
                </a:solidFill>
                <a:latin typeface="Arial" charset="0"/>
                <a:cs typeface="Arial" charset="0"/>
              </a:rPr>
              <a:t>    </a:t>
            </a:r>
            <a:r>
              <a:rPr lang="es-ES" sz="2000" i="1" dirty="0">
                <a:solidFill>
                  <a:srgbClr val="2F5597"/>
                </a:solidFill>
                <a:latin typeface="Arial" charset="0"/>
                <a:cs typeface="Arial" charset="0"/>
              </a:rPr>
              <a:t> Y = a CC + b AC + c T + </a:t>
            </a:r>
            <a:r>
              <a:rPr lang="en-GB" sz="2000" i="1" dirty="0" err="1">
                <a:solidFill>
                  <a:srgbClr val="2F5597"/>
                </a:solidFill>
                <a:latin typeface="Arial" charset="0"/>
                <a:cs typeface="Arial" charset="0"/>
              </a:rPr>
              <a:t>ε</a:t>
            </a:r>
            <a:endParaRPr lang="es-ES" sz="2000" i="1" dirty="0">
              <a:solidFill>
                <a:srgbClr val="2F5597"/>
              </a:solidFill>
              <a:latin typeface="Arial" charset="0"/>
              <a:cs typeface="Arial" charset="0"/>
            </a:endParaRPr>
          </a:p>
          <a:p>
            <a:pPr marL="514350" indent="-514350" algn="ctr" eaLnBrk="1" hangingPunct="1">
              <a:buFont typeface="Arial" charset="0"/>
              <a:buNone/>
            </a:pPr>
            <a:endParaRPr lang="es-ES" sz="2000" i="1" dirty="0">
              <a:solidFill>
                <a:srgbClr val="2F5597"/>
              </a:solidFill>
              <a:latin typeface="Arial" charset="0"/>
              <a:cs typeface="Arial" charset="0"/>
            </a:endParaRPr>
          </a:p>
          <a:p>
            <a:pPr marL="514350" indent="-514350" eaLnBrk="1" hangingPunct="1">
              <a:buFont typeface="Arial" charset="0"/>
              <a:buNone/>
            </a:pPr>
            <a:r>
              <a:rPr lang="es-ES" sz="2000" dirty="0" err="1">
                <a:solidFill>
                  <a:srgbClr val="2F5597"/>
                </a:solidFill>
                <a:latin typeface="Arial" charset="0"/>
                <a:cs typeface="Arial" charset="0"/>
              </a:rPr>
              <a:t>where</a:t>
            </a:r>
            <a:r>
              <a:rPr lang="es-ES" sz="2000" dirty="0">
                <a:solidFill>
                  <a:srgbClr val="2F5597"/>
                </a:solidFill>
                <a:latin typeface="Arial" charset="0"/>
                <a:cs typeface="Arial" charset="0"/>
              </a:rPr>
              <a:t> </a:t>
            </a:r>
            <a:r>
              <a:rPr lang="es-ES" sz="2000" i="1" dirty="0">
                <a:solidFill>
                  <a:srgbClr val="2F5597"/>
                </a:solidFill>
                <a:latin typeface="Arial" charset="0"/>
                <a:cs typeface="Arial" charset="0"/>
              </a:rPr>
              <a:t>Y = log(BA)  </a:t>
            </a:r>
            <a:r>
              <a:rPr lang="es-ES" sz="2000" dirty="0" err="1">
                <a:solidFill>
                  <a:srgbClr val="2F5597"/>
                </a:solidFill>
                <a:latin typeface="Arial" charset="0"/>
                <a:cs typeface="Arial" charset="0"/>
              </a:rPr>
              <a:t>or</a:t>
            </a:r>
            <a:r>
              <a:rPr lang="es-ES" sz="2000" i="1" dirty="0">
                <a:solidFill>
                  <a:srgbClr val="2F5597"/>
                </a:solidFill>
                <a:latin typeface="Arial" charset="0"/>
                <a:cs typeface="Arial" charset="0"/>
              </a:rPr>
              <a:t> log(NF) </a:t>
            </a:r>
          </a:p>
          <a:p>
            <a:pPr marL="514350" indent="-514350" eaLnBrk="1" hangingPunct="1">
              <a:buFont typeface="Arial" charset="0"/>
              <a:buNone/>
            </a:pPr>
            <a:r>
              <a:rPr lang="es-ES" sz="2000" i="1" dirty="0">
                <a:solidFill>
                  <a:srgbClr val="2F5597"/>
                </a:solidFill>
                <a:latin typeface="Arial" charset="0"/>
                <a:cs typeface="Arial" charset="0"/>
              </a:rPr>
              <a:t>CC </a:t>
            </a:r>
            <a:r>
              <a:rPr lang="es-ES" sz="2000" dirty="0">
                <a:solidFill>
                  <a:srgbClr val="2F5597"/>
                </a:solidFill>
                <a:latin typeface="Arial" charset="0"/>
                <a:cs typeface="Arial" charset="0"/>
              </a:rPr>
              <a:t>= </a:t>
            </a:r>
            <a:r>
              <a:rPr lang="es-ES" sz="2000" dirty="0" err="1">
                <a:solidFill>
                  <a:srgbClr val="2F5597"/>
                </a:solidFill>
                <a:latin typeface="Arial" charset="0"/>
                <a:cs typeface="Arial" charset="0"/>
              </a:rPr>
              <a:t>Coincident</a:t>
            </a:r>
            <a:r>
              <a:rPr lang="es-ES" sz="2000" dirty="0">
                <a:solidFill>
                  <a:srgbClr val="2F5597"/>
                </a:solidFill>
                <a:latin typeface="Arial" charset="0"/>
                <a:cs typeface="Arial" charset="0"/>
              </a:rPr>
              <a:t> </a:t>
            </a:r>
            <a:r>
              <a:rPr lang="es-ES" sz="2000" dirty="0" err="1">
                <a:solidFill>
                  <a:srgbClr val="2F5597"/>
                </a:solidFill>
                <a:latin typeface="Arial" charset="0"/>
                <a:cs typeface="Arial" charset="0"/>
              </a:rPr>
              <a:t>Climate</a:t>
            </a:r>
            <a:endParaRPr lang="es-ES" sz="2000" dirty="0">
              <a:solidFill>
                <a:srgbClr val="2F5597"/>
              </a:solidFill>
              <a:latin typeface="Arial" charset="0"/>
              <a:cs typeface="Arial" charset="0"/>
            </a:endParaRPr>
          </a:p>
          <a:p>
            <a:pPr marL="514350" indent="-514350" eaLnBrk="1" hangingPunct="1">
              <a:buFont typeface="Arial" charset="0"/>
              <a:buNone/>
            </a:pPr>
            <a:r>
              <a:rPr lang="es-ES" sz="2000" i="1" dirty="0">
                <a:solidFill>
                  <a:srgbClr val="2F5597"/>
                </a:solidFill>
                <a:latin typeface="Arial" charset="0"/>
                <a:cs typeface="Arial" charset="0"/>
              </a:rPr>
              <a:t>AC </a:t>
            </a:r>
            <a:r>
              <a:rPr lang="es-ES" sz="2000" dirty="0">
                <a:solidFill>
                  <a:srgbClr val="2F5597"/>
                </a:solidFill>
                <a:latin typeface="Arial" charset="0"/>
                <a:cs typeface="Arial" charset="0"/>
              </a:rPr>
              <a:t>= </a:t>
            </a:r>
            <a:r>
              <a:rPr lang="es-ES" sz="2000" dirty="0" err="1">
                <a:solidFill>
                  <a:srgbClr val="2F5597"/>
                </a:solidFill>
                <a:latin typeface="Arial" charset="0"/>
                <a:cs typeface="Arial" charset="0"/>
              </a:rPr>
              <a:t>Antecedent</a:t>
            </a:r>
            <a:r>
              <a:rPr lang="es-ES" sz="2000" dirty="0">
                <a:solidFill>
                  <a:srgbClr val="2F5597"/>
                </a:solidFill>
                <a:latin typeface="Arial" charset="0"/>
                <a:cs typeface="Arial" charset="0"/>
              </a:rPr>
              <a:t> </a:t>
            </a:r>
            <a:r>
              <a:rPr lang="es-ES" sz="2000" dirty="0" err="1">
                <a:solidFill>
                  <a:srgbClr val="2F5597"/>
                </a:solidFill>
                <a:latin typeface="Arial" charset="0"/>
                <a:cs typeface="Arial" charset="0"/>
              </a:rPr>
              <a:t>Climate</a:t>
            </a:r>
            <a:r>
              <a:rPr lang="es-ES" sz="2000" dirty="0">
                <a:solidFill>
                  <a:srgbClr val="2F5597"/>
                </a:solidFill>
                <a:latin typeface="Arial" charset="0"/>
                <a:cs typeface="Arial" charset="0"/>
              </a:rPr>
              <a:t>; </a:t>
            </a:r>
          </a:p>
          <a:p>
            <a:pPr marL="514350" indent="-514350" eaLnBrk="1" hangingPunct="1">
              <a:buFont typeface="Arial" charset="0"/>
              <a:buNone/>
            </a:pPr>
            <a:endParaRPr lang="es-ES" sz="2000" dirty="0">
              <a:solidFill>
                <a:srgbClr val="2F5597"/>
              </a:solidFill>
              <a:latin typeface="Arial" charset="0"/>
              <a:cs typeface="Arial" charset="0"/>
            </a:endParaRPr>
          </a:p>
          <a:p>
            <a:pPr marL="514350" indent="-514350" eaLnBrk="1" hangingPunct="1">
              <a:buFont typeface="Arial" charset="0"/>
              <a:buNone/>
            </a:pPr>
            <a:r>
              <a:rPr lang="es-ES" sz="2000" b="1" i="1" dirty="0">
                <a:solidFill>
                  <a:srgbClr val="2F5597"/>
                </a:solidFill>
                <a:latin typeface="Arial" charset="0"/>
                <a:cs typeface="Arial" charset="0"/>
              </a:rPr>
              <a:t>T = </a:t>
            </a:r>
            <a:r>
              <a:rPr lang="es-ES" sz="2000" b="1" dirty="0">
                <a:solidFill>
                  <a:srgbClr val="2F5597"/>
                </a:solidFill>
                <a:latin typeface="Arial" charset="0"/>
                <a:cs typeface="Arial" charset="0"/>
              </a:rPr>
              <a:t>Time</a:t>
            </a:r>
            <a:r>
              <a:rPr lang="es-ES" sz="2000" b="1" i="1" dirty="0">
                <a:solidFill>
                  <a:srgbClr val="2F5597"/>
                </a:solidFill>
                <a:latin typeface="Arial" charset="0"/>
                <a:cs typeface="Arial" charset="0"/>
              </a:rPr>
              <a:t>;    </a:t>
            </a:r>
          </a:p>
          <a:p>
            <a:pPr marL="514350" indent="-514350" eaLnBrk="1" hangingPunct="1">
              <a:buFont typeface="Arial" charset="0"/>
              <a:buNone/>
            </a:pPr>
            <a:r>
              <a:rPr lang="es-ES" sz="2000" b="1" i="1" dirty="0">
                <a:solidFill>
                  <a:srgbClr val="2F5597"/>
                </a:solidFill>
                <a:latin typeface="Arial" charset="0"/>
                <a:cs typeface="Arial" charset="0"/>
              </a:rPr>
              <a:t>c</a:t>
            </a:r>
            <a:r>
              <a:rPr lang="es-ES" sz="2000" b="1" dirty="0">
                <a:solidFill>
                  <a:srgbClr val="2F5597"/>
                </a:solidFill>
                <a:latin typeface="Arial" charset="0"/>
                <a:cs typeface="Arial" charset="0"/>
              </a:rPr>
              <a:t> </a:t>
            </a:r>
            <a:r>
              <a:rPr lang="es-ES" sz="2000" b="1" dirty="0" err="1">
                <a:solidFill>
                  <a:srgbClr val="2F5597"/>
                </a:solidFill>
                <a:latin typeface="Arial" charset="0"/>
                <a:cs typeface="Arial" charset="0"/>
              </a:rPr>
              <a:t>is</a:t>
            </a:r>
            <a:r>
              <a:rPr lang="es-ES" sz="2000" b="1" dirty="0">
                <a:solidFill>
                  <a:srgbClr val="2F5597"/>
                </a:solidFill>
                <a:latin typeface="Arial" charset="0"/>
                <a:cs typeface="Arial" charset="0"/>
              </a:rPr>
              <a:t> </a:t>
            </a:r>
            <a:r>
              <a:rPr lang="es-ES" sz="2000" b="1" dirty="0" err="1">
                <a:solidFill>
                  <a:srgbClr val="2F5597"/>
                </a:solidFill>
                <a:latin typeface="Arial" charset="0"/>
                <a:cs typeface="Arial" charset="0"/>
              </a:rPr>
              <a:t>the</a:t>
            </a:r>
            <a:r>
              <a:rPr lang="es-ES" sz="2000" b="1" dirty="0">
                <a:solidFill>
                  <a:srgbClr val="2F5597"/>
                </a:solidFill>
                <a:latin typeface="Arial" charset="0"/>
                <a:cs typeface="Arial" charset="0"/>
              </a:rPr>
              <a:t> </a:t>
            </a:r>
            <a:r>
              <a:rPr lang="es-ES" sz="2000" b="1" dirty="0" err="1">
                <a:solidFill>
                  <a:srgbClr val="2F5597"/>
                </a:solidFill>
                <a:latin typeface="Arial" charset="0"/>
                <a:cs typeface="Arial" charset="0"/>
              </a:rPr>
              <a:t>trend</a:t>
            </a:r>
            <a:r>
              <a:rPr lang="es-ES" sz="2000" b="1" dirty="0">
                <a:solidFill>
                  <a:srgbClr val="2F5597"/>
                </a:solidFill>
                <a:latin typeface="Arial" charset="0"/>
                <a:cs typeface="Arial" charset="0"/>
              </a:rPr>
              <a:t> </a:t>
            </a:r>
            <a:r>
              <a:rPr lang="es-ES" sz="2000" b="1" dirty="0" err="1">
                <a:solidFill>
                  <a:srgbClr val="2F5597"/>
                </a:solidFill>
                <a:latin typeface="Arial" charset="0"/>
                <a:cs typeface="Arial" charset="0"/>
              </a:rPr>
              <a:t>slope</a:t>
            </a:r>
            <a:r>
              <a:rPr lang="es-ES" sz="2000" b="1" dirty="0">
                <a:solidFill>
                  <a:srgbClr val="2F5597"/>
                </a:solidFill>
                <a:latin typeface="Arial" charset="0"/>
                <a:cs typeface="Arial" charset="0"/>
              </a:rPr>
              <a:t>, </a:t>
            </a:r>
            <a:r>
              <a:rPr lang="es-ES" sz="2000" b="1" i="1" dirty="0">
                <a:solidFill>
                  <a:srgbClr val="2F5597"/>
                </a:solidFill>
                <a:latin typeface="Arial" charset="0"/>
                <a:cs typeface="Arial" charset="0"/>
              </a:rPr>
              <a:t>f(human </a:t>
            </a:r>
            <a:r>
              <a:rPr lang="es-ES" sz="2000" b="1" i="1" dirty="0" err="1">
                <a:solidFill>
                  <a:srgbClr val="2F5597"/>
                </a:solidFill>
                <a:latin typeface="Arial" charset="0"/>
                <a:cs typeface="Arial" charset="0"/>
              </a:rPr>
              <a:t>activity</a:t>
            </a:r>
            <a:r>
              <a:rPr lang="es-ES" sz="2000" b="1" i="1" dirty="0">
                <a:solidFill>
                  <a:srgbClr val="2F5597"/>
                </a:solidFill>
                <a:latin typeface="Arial" charset="0"/>
                <a:cs typeface="Arial" charset="0"/>
              </a:rPr>
              <a:t>, </a:t>
            </a:r>
            <a:r>
              <a:rPr lang="es-ES" sz="2000" b="1" i="1" dirty="0" err="1">
                <a:solidFill>
                  <a:srgbClr val="2F5597"/>
                </a:solidFill>
                <a:latin typeface="Arial" charset="0"/>
                <a:cs typeface="Arial" charset="0"/>
              </a:rPr>
              <a:t>climate</a:t>
            </a:r>
            <a:r>
              <a:rPr lang="es-ES" sz="2000" b="1" i="1" dirty="0">
                <a:solidFill>
                  <a:srgbClr val="2F5597"/>
                </a:solidFill>
                <a:latin typeface="Arial" charset="0"/>
                <a:cs typeface="Arial" charset="0"/>
              </a:rPr>
              <a:t>, etc.)</a:t>
            </a:r>
            <a:endParaRPr lang="es-ES" sz="2000" b="1" dirty="0">
              <a:solidFill>
                <a:srgbClr val="2F5597"/>
              </a:solidFill>
              <a:latin typeface="Arial" charset="0"/>
              <a:cs typeface="Arial" charset="0"/>
            </a:endParaRPr>
          </a:p>
          <a:p>
            <a:pPr marL="514350" indent="-514350" eaLnBrk="1" hangingPunct="1">
              <a:buFont typeface="Arial" charset="0"/>
              <a:buNone/>
            </a:pPr>
            <a:endParaRPr lang="es-ES" sz="2000" dirty="0">
              <a:solidFill>
                <a:srgbClr val="2F5597"/>
              </a:solidFill>
              <a:latin typeface="Arial" charset="0"/>
              <a:cs typeface="Arial" charset="0"/>
            </a:endParaRPr>
          </a:p>
          <a:p>
            <a:pPr marL="514350" indent="-514350" algn="ctr" eaLnBrk="1" hangingPunct="1">
              <a:buFont typeface="Arial" charset="0"/>
              <a:buNone/>
            </a:pPr>
            <a:endParaRPr lang="es-ES" sz="2000" i="1" dirty="0">
              <a:solidFill>
                <a:srgbClr val="2F5597"/>
              </a:solidFill>
              <a:latin typeface="Arial" charset="0"/>
              <a:cs typeface="Arial" charset="0"/>
            </a:endParaRPr>
          </a:p>
        </p:txBody>
      </p:sp>
      <p:sp>
        <p:nvSpPr>
          <p:cNvPr id="5" name="Rectángulo 1"/>
          <p:cNvSpPr>
            <a:spLocks noChangeArrowheads="1"/>
          </p:cNvSpPr>
          <p:nvPr/>
        </p:nvSpPr>
        <p:spPr bwMode="auto">
          <a:xfrm>
            <a:off x="0" y="6167263"/>
            <a:ext cx="91440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s-ES" sz="1200" dirty="0">
                <a:solidFill>
                  <a:srgbClr val="2F5597"/>
                </a:solidFill>
                <a:cs typeface="Arial" charset="0"/>
              </a:rPr>
              <a:t>More </a:t>
            </a:r>
            <a:r>
              <a:rPr lang="es-ES" sz="1200" dirty="0" err="1">
                <a:solidFill>
                  <a:srgbClr val="2F5597"/>
                </a:solidFill>
                <a:cs typeface="Arial" charset="0"/>
              </a:rPr>
              <a:t>details</a:t>
            </a:r>
            <a:r>
              <a:rPr lang="es-ES" sz="1200" dirty="0">
                <a:solidFill>
                  <a:srgbClr val="2F5597"/>
                </a:solidFill>
                <a:cs typeface="Arial" charset="0"/>
              </a:rPr>
              <a:t> at:</a:t>
            </a:r>
          </a:p>
          <a:p>
            <a:r>
              <a:rPr lang="es-ES" sz="1200" dirty="0">
                <a:solidFill>
                  <a:srgbClr val="2F5597"/>
                </a:solidFill>
                <a:cs typeface="Arial" charset="0"/>
              </a:rPr>
              <a:t>Turco, M., Llasat, M. C., </a:t>
            </a:r>
            <a:r>
              <a:rPr lang="es-ES" sz="1200" dirty="0" err="1">
                <a:solidFill>
                  <a:srgbClr val="2F5597"/>
                </a:solidFill>
                <a:cs typeface="Arial" charset="0"/>
              </a:rPr>
              <a:t>Hardenberg</a:t>
            </a:r>
            <a:r>
              <a:rPr lang="es-ES" sz="1200" dirty="0">
                <a:solidFill>
                  <a:srgbClr val="2F5597"/>
                </a:solidFill>
                <a:cs typeface="Arial" charset="0"/>
              </a:rPr>
              <a:t>, J. and Provenzale, A. </a:t>
            </a:r>
            <a:r>
              <a:rPr lang="es-ES" sz="1200" dirty="0" err="1">
                <a:solidFill>
                  <a:srgbClr val="2F5597"/>
                </a:solidFill>
                <a:cs typeface="Arial" charset="0"/>
              </a:rPr>
              <a:t>Climate</a:t>
            </a:r>
            <a:r>
              <a:rPr lang="es-ES" sz="1200" dirty="0">
                <a:solidFill>
                  <a:srgbClr val="2F5597"/>
                </a:solidFill>
                <a:cs typeface="Arial" charset="0"/>
              </a:rPr>
              <a:t> </a:t>
            </a:r>
            <a:r>
              <a:rPr lang="es-ES" sz="1200" dirty="0" err="1">
                <a:solidFill>
                  <a:srgbClr val="2F5597"/>
                </a:solidFill>
                <a:cs typeface="Arial" charset="0"/>
              </a:rPr>
              <a:t>change</a:t>
            </a:r>
            <a:r>
              <a:rPr lang="es-ES" sz="1200" dirty="0">
                <a:solidFill>
                  <a:srgbClr val="2F5597"/>
                </a:solidFill>
                <a:cs typeface="Arial" charset="0"/>
              </a:rPr>
              <a:t> </a:t>
            </a:r>
            <a:r>
              <a:rPr lang="es-ES" sz="1200" dirty="0" err="1">
                <a:solidFill>
                  <a:srgbClr val="2F5597"/>
                </a:solidFill>
                <a:cs typeface="Arial" charset="0"/>
              </a:rPr>
              <a:t>impacts</a:t>
            </a:r>
            <a:r>
              <a:rPr lang="es-ES" sz="1200" dirty="0">
                <a:solidFill>
                  <a:srgbClr val="2F5597"/>
                </a:solidFill>
                <a:cs typeface="Arial" charset="0"/>
              </a:rPr>
              <a:t> </a:t>
            </a:r>
            <a:r>
              <a:rPr lang="es-ES" sz="1200" dirty="0" err="1">
                <a:solidFill>
                  <a:srgbClr val="2F5597"/>
                </a:solidFill>
                <a:cs typeface="Arial" charset="0"/>
              </a:rPr>
              <a:t>on</a:t>
            </a:r>
            <a:r>
              <a:rPr lang="es-ES" sz="1200" dirty="0">
                <a:solidFill>
                  <a:srgbClr val="2F5597"/>
                </a:solidFill>
                <a:cs typeface="Arial" charset="0"/>
              </a:rPr>
              <a:t> </a:t>
            </a:r>
            <a:r>
              <a:rPr lang="es-ES" sz="1200" dirty="0" err="1">
                <a:solidFill>
                  <a:srgbClr val="2F5597"/>
                </a:solidFill>
                <a:cs typeface="Arial" charset="0"/>
              </a:rPr>
              <a:t>wildfires</a:t>
            </a:r>
            <a:r>
              <a:rPr lang="es-ES" sz="1200" dirty="0">
                <a:solidFill>
                  <a:srgbClr val="2F5597"/>
                </a:solidFill>
                <a:cs typeface="Arial" charset="0"/>
              </a:rPr>
              <a:t> in a </a:t>
            </a:r>
            <a:r>
              <a:rPr lang="es-ES" sz="1200" dirty="0" err="1">
                <a:solidFill>
                  <a:srgbClr val="2F5597"/>
                </a:solidFill>
                <a:cs typeface="Arial" charset="0"/>
              </a:rPr>
              <a:t>Mediterranean</a:t>
            </a:r>
            <a:r>
              <a:rPr lang="es-ES" sz="1200" dirty="0">
                <a:solidFill>
                  <a:srgbClr val="2F5597"/>
                </a:solidFill>
                <a:cs typeface="Arial" charset="0"/>
              </a:rPr>
              <a:t> </a:t>
            </a:r>
            <a:r>
              <a:rPr lang="es-ES" sz="1200" dirty="0" err="1">
                <a:solidFill>
                  <a:srgbClr val="2F5597"/>
                </a:solidFill>
                <a:cs typeface="Arial" charset="0"/>
              </a:rPr>
              <a:t>environment</a:t>
            </a:r>
            <a:r>
              <a:rPr lang="es-ES" sz="1200" dirty="0">
                <a:solidFill>
                  <a:srgbClr val="2F5597"/>
                </a:solidFill>
                <a:cs typeface="Arial" charset="0"/>
              </a:rPr>
              <a:t>. Clim. </a:t>
            </a:r>
            <a:r>
              <a:rPr lang="es-ES" sz="1200" dirty="0" err="1">
                <a:solidFill>
                  <a:srgbClr val="2F5597"/>
                </a:solidFill>
                <a:cs typeface="Arial" charset="0"/>
              </a:rPr>
              <a:t>Change</a:t>
            </a:r>
            <a:r>
              <a:rPr lang="es-ES" sz="1200" dirty="0">
                <a:solidFill>
                  <a:srgbClr val="2F5597"/>
                </a:solidFill>
                <a:cs typeface="Arial" charset="0"/>
              </a:rPr>
              <a:t> 125 (3-4), 369-380 (2014)</a:t>
            </a:r>
          </a:p>
        </p:txBody>
      </p:sp>
    </p:spTree>
    <p:extLst>
      <p:ext uri="{BB962C8B-B14F-4D97-AF65-F5344CB8AC3E}">
        <p14:creationId xmlns:p14="http://schemas.microsoft.com/office/powerpoint/2010/main" val="27167584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ángulo 1"/>
          <p:cNvSpPr>
            <a:spLocks noChangeArrowheads="1"/>
          </p:cNvSpPr>
          <p:nvPr/>
        </p:nvSpPr>
        <p:spPr bwMode="auto">
          <a:xfrm>
            <a:off x="492865" y="6167265"/>
            <a:ext cx="8088916" cy="511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r>
              <a:rPr lang="es-ES" sz="1368" dirty="0"/>
              <a:t>Turco M., Llasat M. C., von </a:t>
            </a:r>
            <a:r>
              <a:rPr lang="es-ES" sz="1368" dirty="0" err="1"/>
              <a:t>Hardenberg</a:t>
            </a:r>
            <a:r>
              <a:rPr lang="es-ES" sz="1368" dirty="0"/>
              <a:t> J., Provenzale A. </a:t>
            </a:r>
            <a:r>
              <a:rPr lang="es-ES" sz="1368" dirty="0" err="1">
                <a:solidFill>
                  <a:srgbClr val="004990"/>
                </a:solidFill>
                <a:cs typeface="Arial" charset="0"/>
              </a:rPr>
              <a:t>Climate</a:t>
            </a:r>
            <a:r>
              <a:rPr lang="es-ES" sz="1368" dirty="0">
                <a:solidFill>
                  <a:srgbClr val="004990"/>
                </a:solidFill>
                <a:cs typeface="Arial" charset="0"/>
              </a:rPr>
              <a:t> </a:t>
            </a:r>
            <a:r>
              <a:rPr lang="es-ES" sz="1368" dirty="0" err="1">
                <a:solidFill>
                  <a:srgbClr val="004990"/>
                </a:solidFill>
                <a:cs typeface="Arial" charset="0"/>
              </a:rPr>
              <a:t>change</a:t>
            </a:r>
            <a:r>
              <a:rPr lang="es-ES" sz="1368" dirty="0">
                <a:solidFill>
                  <a:srgbClr val="004990"/>
                </a:solidFill>
                <a:cs typeface="Arial" charset="0"/>
              </a:rPr>
              <a:t> </a:t>
            </a:r>
            <a:r>
              <a:rPr lang="es-ES" sz="1368" dirty="0" err="1">
                <a:solidFill>
                  <a:srgbClr val="004990"/>
                </a:solidFill>
                <a:cs typeface="Arial" charset="0"/>
              </a:rPr>
              <a:t>impacts</a:t>
            </a:r>
            <a:r>
              <a:rPr lang="es-ES" sz="1368" dirty="0">
                <a:solidFill>
                  <a:srgbClr val="004990"/>
                </a:solidFill>
                <a:cs typeface="Arial" charset="0"/>
              </a:rPr>
              <a:t> </a:t>
            </a:r>
            <a:r>
              <a:rPr lang="es-ES" sz="1368" dirty="0" err="1">
                <a:solidFill>
                  <a:srgbClr val="004990"/>
                </a:solidFill>
                <a:cs typeface="Arial" charset="0"/>
              </a:rPr>
              <a:t>on</a:t>
            </a:r>
            <a:r>
              <a:rPr lang="es-ES" sz="1368" dirty="0">
                <a:solidFill>
                  <a:srgbClr val="004990"/>
                </a:solidFill>
                <a:cs typeface="Arial" charset="0"/>
              </a:rPr>
              <a:t> </a:t>
            </a:r>
            <a:r>
              <a:rPr lang="es-ES" sz="1368" dirty="0" err="1">
                <a:solidFill>
                  <a:srgbClr val="004990"/>
                </a:solidFill>
                <a:cs typeface="Arial" charset="0"/>
              </a:rPr>
              <a:t>wildfires</a:t>
            </a:r>
            <a:r>
              <a:rPr lang="es-ES" sz="1368" dirty="0">
                <a:solidFill>
                  <a:srgbClr val="004990"/>
                </a:solidFill>
                <a:cs typeface="Arial" charset="0"/>
              </a:rPr>
              <a:t> in a </a:t>
            </a:r>
            <a:r>
              <a:rPr lang="es-ES" sz="1368" dirty="0" err="1">
                <a:solidFill>
                  <a:srgbClr val="004990"/>
                </a:solidFill>
                <a:cs typeface="Arial" charset="0"/>
              </a:rPr>
              <a:t>Mediterranean</a:t>
            </a:r>
            <a:r>
              <a:rPr lang="es-ES" sz="1368" dirty="0">
                <a:solidFill>
                  <a:srgbClr val="004990"/>
                </a:solidFill>
                <a:cs typeface="Arial" charset="0"/>
              </a:rPr>
              <a:t> </a:t>
            </a:r>
            <a:r>
              <a:rPr lang="es-ES" sz="1368" dirty="0" err="1">
                <a:solidFill>
                  <a:srgbClr val="004990"/>
                </a:solidFill>
                <a:cs typeface="Arial" charset="0"/>
              </a:rPr>
              <a:t>environment</a:t>
            </a:r>
            <a:r>
              <a:rPr lang="es-ES" sz="1368" dirty="0">
                <a:solidFill>
                  <a:srgbClr val="004990"/>
                </a:solidFill>
                <a:cs typeface="Arial" charset="0"/>
              </a:rPr>
              <a:t>. </a:t>
            </a:r>
            <a:r>
              <a:rPr lang="es-ES" sz="1368" dirty="0" err="1">
                <a:solidFill>
                  <a:srgbClr val="004990"/>
                </a:solidFill>
                <a:cs typeface="Arial" charset="0"/>
              </a:rPr>
              <a:t>Climatic</a:t>
            </a:r>
            <a:r>
              <a:rPr lang="es-ES" sz="1368" dirty="0">
                <a:solidFill>
                  <a:srgbClr val="004990"/>
                </a:solidFill>
                <a:cs typeface="Arial" charset="0"/>
              </a:rPr>
              <a:t> </a:t>
            </a:r>
            <a:r>
              <a:rPr lang="es-ES" sz="1368" dirty="0" err="1">
                <a:solidFill>
                  <a:srgbClr val="004990"/>
                </a:solidFill>
                <a:cs typeface="Arial" charset="0"/>
              </a:rPr>
              <a:t>Change</a:t>
            </a:r>
            <a:r>
              <a:rPr lang="es-ES" sz="1368" dirty="0">
                <a:solidFill>
                  <a:srgbClr val="004990"/>
                </a:solidFill>
                <a:cs typeface="Arial" charset="0"/>
              </a:rPr>
              <a:t>, 2014</a:t>
            </a:r>
          </a:p>
        </p:txBody>
      </p:sp>
      <p:sp>
        <p:nvSpPr>
          <p:cNvPr id="6" name="1 Título"/>
          <p:cNvSpPr txBox="1">
            <a:spLocks/>
          </p:cNvSpPr>
          <p:nvPr/>
        </p:nvSpPr>
        <p:spPr>
          <a:xfrm>
            <a:off x="632566" y="826160"/>
            <a:ext cx="8194933" cy="1470026"/>
          </a:xfrm>
          <a:prstGeom prst="rect">
            <a:avLst/>
          </a:prstGeom>
        </p:spPr>
        <p:txBody>
          <a:bodyPr/>
          <a:lstStyle>
            <a:lvl1pPr algn="l" rtl="0" eaLnBrk="0" fontAlgn="base" hangingPunct="0">
              <a:spcBef>
                <a:spcPct val="0"/>
              </a:spcBef>
              <a:spcAft>
                <a:spcPct val="0"/>
              </a:spcAft>
              <a:defRPr sz="2800" baseline="0">
                <a:solidFill>
                  <a:schemeClr val="accent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a:lstStyle>
          <a:p>
            <a:r>
              <a:rPr lang="en-GB" sz="2735" dirty="0">
                <a:solidFill>
                  <a:srgbClr val="004990"/>
                </a:solidFill>
                <a:latin typeface="Arial" charset="0"/>
                <a:cs typeface="Arial" charset="0"/>
              </a:rPr>
              <a:t>Fire response to recent climate trends in Catalonia </a:t>
            </a:r>
          </a:p>
        </p:txBody>
      </p:sp>
      <p:sp>
        <p:nvSpPr>
          <p:cNvPr id="7" name="9 CuadroTexto"/>
          <p:cNvSpPr txBox="1">
            <a:spLocks noChangeArrowheads="1"/>
          </p:cNvSpPr>
          <p:nvPr/>
        </p:nvSpPr>
        <p:spPr bwMode="auto">
          <a:xfrm>
            <a:off x="4923735" y="2725530"/>
            <a:ext cx="3658045" cy="1715470"/>
          </a:xfrm>
          <a:prstGeom prst="rect">
            <a:avLst/>
          </a:prstGeom>
          <a:solidFill>
            <a:srgbClr val="FFFFFF"/>
          </a:solid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758" b="1" dirty="0">
                <a:solidFill>
                  <a:srgbClr val="004990"/>
                </a:solidFill>
                <a:cs typeface="Arial" charset="0"/>
              </a:rPr>
              <a:t>Climate drivers </a:t>
            </a:r>
            <a:r>
              <a:rPr lang="en-GB" sz="1758" dirty="0">
                <a:solidFill>
                  <a:srgbClr val="004990"/>
                </a:solidFill>
                <a:cs typeface="Arial" charset="0"/>
              </a:rPr>
              <a:t>= both interannual variability and trend are driven by climate</a:t>
            </a:r>
          </a:p>
          <a:p>
            <a:pPr eaLnBrk="1" hangingPunct="1"/>
            <a:r>
              <a:rPr lang="en-GB" sz="1758" b="1" dirty="0">
                <a:solidFill>
                  <a:srgbClr val="004990"/>
                </a:solidFill>
                <a:cs typeface="Arial" charset="0"/>
              </a:rPr>
              <a:t>All  drivers </a:t>
            </a:r>
            <a:r>
              <a:rPr lang="en-GB" sz="1758" dirty="0">
                <a:solidFill>
                  <a:srgbClr val="004990"/>
                </a:solidFill>
                <a:cs typeface="Arial" charset="0"/>
              </a:rPr>
              <a:t>= MLR considers the year-to-year climate variation + overall trend</a:t>
            </a:r>
          </a:p>
        </p:txBody>
      </p:sp>
      <p:sp>
        <p:nvSpPr>
          <p:cNvPr id="9" name="Rectángulo 8"/>
          <p:cNvSpPr/>
          <p:nvPr/>
        </p:nvSpPr>
        <p:spPr bwMode="auto">
          <a:xfrm>
            <a:off x="491873" y="5259724"/>
            <a:ext cx="8086299" cy="631422"/>
          </a:xfrm>
          <a:prstGeom prst="rect">
            <a:avLst/>
          </a:prstGeom>
        </p:spPr>
        <p:txBody>
          <a:bodyPr>
            <a:spAutoFit/>
          </a:bodyPr>
          <a:lstStyle/>
          <a:p>
            <a:pPr>
              <a:defRPr/>
            </a:pPr>
            <a:r>
              <a:rPr lang="en-GB" sz="1758" dirty="0">
                <a:latin typeface="Arial"/>
                <a:cs typeface="Arial"/>
              </a:rPr>
              <a:t>While the actual trend is negative, climate forcing alone would have led to a positive trend in the total number of fires series. </a:t>
            </a:r>
            <a:endParaRPr lang="en-GB" sz="1758" dirty="0">
              <a:solidFill>
                <a:srgbClr val="004990"/>
              </a:solidFill>
              <a:latin typeface="Arial"/>
              <a:cs typeface="Arial"/>
            </a:endParaRPr>
          </a:p>
        </p:txBody>
      </p:sp>
      <p:pic>
        <p:nvPicPr>
          <p:cNvPr id="12" name="Imagen 1" descr="attribution_rev_color2.pdf"/>
          <p:cNvPicPr>
            <a:picLocks noChangeAspect="1"/>
          </p:cNvPicPr>
          <p:nvPr/>
        </p:nvPicPr>
        <p:blipFill rotWithShape="1">
          <a:blip r:embed="rId3">
            <a:extLst>
              <a:ext uri="{28A0092B-C50C-407E-A947-70E740481C1C}">
                <a14:useLocalDpi xmlns:a14="http://schemas.microsoft.com/office/drawing/2010/main" val="0"/>
              </a:ext>
            </a:extLst>
          </a:blip>
          <a:srcRect r="48822"/>
          <a:stretch/>
        </p:blipFill>
        <p:spPr bwMode="auto">
          <a:xfrm>
            <a:off x="470572" y="1599978"/>
            <a:ext cx="4212193" cy="3384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CuadroTexto 3"/>
          <p:cNvSpPr txBox="1">
            <a:spLocks noChangeArrowheads="1"/>
          </p:cNvSpPr>
          <p:nvPr/>
        </p:nvSpPr>
        <p:spPr bwMode="auto">
          <a:xfrm>
            <a:off x="4410005" y="1599977"/>
            <a:ext cx="703470" cy="362856"/>
          </a:xfrm>
          <a:prstGeom prst="rect">
            <a:avLst/>
          </a:prstGeom>
          <a:solidFill>
            <a:srgbClr val="FFFFFF"/>
          </a:solid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GB" sz="1758" dirty="0">
              <a:solidFill>
                <a:srgbClr val="004990"/>
              </a:solidFill>
              <a:cs typeface="Arial" charset="0"/>
            </a:endParaRPr>
          </a:p>
        </p:txBody>
      </p:sp>
      <p:sp>
        <p:nvSpPr>
          <p:cNvPr id="14" name="CuadroTexto 3"/>
          <p:cNvSpPr txBox="1">
            <a:spLocks noChangeArrowheads="1"/>
          </p:cNvSpPr>
          <p:nvPr/>
        </p:nvSpPr>
        <p:spPr bwMode="auto">
          <a:xfrm>
            <a:off x="118836" y="1511478"/>
            <a:ext cx="703470" cy="362856"/>
          </a:xfrm>
          <a:prstGeom prst="rect">
            <a:avLst/>
          </a:prstGeom>
          <a:solidFill>
            <a:srgbClr val="FFFFFF"/>
          </a:solid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GB" sz="1758" dirty="0">
              <a:solidFill>
                <a:srgbClr val="004990"/>
              </a:solidFill>
              <a:cs typeface="Arial" charset="0"/>
            </a:endParaRPr>
          </a:p>
        </p:txBody>
      </p:sp>
      <p:pic>
        <p:nvPicPr>
          <p:cNvPr id="15" name="Imagen 1" descr="attribution_rev_color2.pdf"/>
          <p:cNvPicPr>
            <a:picLocks noChangeAspect="1"/>
          </p:cNvPicPr>
          <p:nvPr/>
        </p:nvPicPr>
        <p:blipFill rotWithShape="1">
          <a:blip r:embed="rId3">
            <a:extLst>
              <a:ext uri="{28A0092B-C50C-407E-A947-70E740481C1C}">
                <a14:useLocalDpi xmlns:a14="http://schemas.microsoft.com/office/drawing/2010/main" val="0"/>
              </a:ext>
            </a:extLst>
          </a:blip>
          <a:srcRect l="57069" t="66864" r="22832" b="11750"/>
          <a:stretch/>
        </p:blipFill>
        <p:spPr bwMode="auto">
          <a:xfrm>
            <a:off x="5064429" y="1931384"/>
            <a:ext cx="1654273" cy="7237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Título 1"/>
          <p:cNvSpPr>
            <a:spLocks noGrp="1"/>
          </p:cNvSpPr>
          <p:nvPr>
            <p:ph type="title"/>
          </p:nvPr>
        </p:nvSpPr>
        <p:spPr>
          <a:xfrm>
            <a:off x="493180" y="141131"/>
            <a:ext cx="6118883" cy="680837"/>
          </a:xfrm>
        </p:spPr>
        <p:txBody>
          <a:bodyPr/>
          <a:lstStyle/>
          <a:p>
            <a:pPr>
              <a:defRPr/>
            </a:pPr>
            <a:r>
              <a:rPr lang="en-GB" dirty="0"/>
              <a:t>Climate change impacts on forest fires</a:t>
            </a:r>
          </a:p>
        </p:txBody>
      </p:sp>
    </p:spTree>
    <p:extLst>
      <p:ext uri="{BB962C8B-B14F-4D97-AF65-F5344CB8AC3E}">
        <p14:creationId xmlns:p14="http://schemas.microsoft.com/office/powerpoint/2010/main" val="38941107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ítulo 1">
            <a:extLst>
              <a:ext uri="{FF2B5EF4-FFF2-40B4-BE49-F238E27FC236}">
                <a16:creationId xmlns:a16="http://schemas.microsoft.com/office/drawing/2014/main" id="{E89A50ED-CD9D-CF42-91F2-4C2957407476}"/>
              </a:ext>
            </a:extLst>
          </p:cNvPr>
          <p:cNvSpPr>
            <a:spLocks noGrp="1"/>
          </p:cNvSpPr>
          <p:nvPr>
            <p:ph type="title"/>
          </p:nvPr>
        </p:nvSpPr>
        <p:spPr>
          <a:xfrm>
            <a:off x="464803" y="236936"/>
            <a:ext cx="8229598" cy="922237"/>
          </a:xfrm>
        </p:spPr>
        <p:txBody>
          <a:bodyPr/>
          <a:lstStyle/>
          <a:p>
            <a:r>
              <a:rPr lang="en-GB" dirty="0"/>
              <a:t>SPEI-BA global links</a:t>
            </a:r>
            <a:endParaRPr lang="en" dirty="0"/>
          </a:p>
        </p:txBody>
      </p:sp>
      <p:pic>
        <p:nvPicPr>
          <p:cNvPr id="4" name="Immagine 3">
            <a:extLst>
              <a:ext uri="{FF2B5EF4-FFF2-40B4-BE49-F238E27FC236}">
                <a16:creationId xmlns:a16="http://schemas.microsoft.com/office/drawing/2014/main" id="{032A3480-2E58-B74C-9A2D-D8646C4134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67233"/>
            <a:ext cx="9004300" cy="4318000"/>
          </a:xfrm>
          <a:prstGeom prst="rect">
            <a:avLst/>
          </a:prstGeom>
        </p:spPr>
      </p:pic>
      <p:pic>
        <p:nvPicPr>
          <p:cNvPr id="6" name="Immagine 5">
            <a:extLst>
              <a:ext uri="{FF2B5EF4-FFF2-40B4-BE49-F238E27FC236}">
                <a16:creationId xmlns:a16="http://schemas.microsoft.com/office/drawing/2014/main" id="{793965A3-D567-4643-A0E1-4F98C5182C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4001" y="8308433"/>
            <a:ext cx="4470400" cy="2730500"/>
          </a:xfrm>
          <a:prstGeom prst="rect">
            <a:avLst/>
          </a:prstGeom>
        </p:spPr>
      </p:pic>
      <p:sp>
        <p:nvSpPr>
          <p:cNvPr id="9" name="Rettangolo 8">
            <a:extLst>
              <a:ext uri="{FF2B5EF4-FFF2-40B4-BE49-F238E27FC236}">
                <a16:creationId xmlns:a16="http://schemas.microsoft.com/office/drawing/2014/main" id="{B0852005-D79B-2B43-B644-A85207B24A94}"/>
              </a:ext>
            </a:extLst>
          </p:cNvPr>
          <p:cNvSpPr/>
          <p:nvPr/>
        </p:nvSpPr>
        <p:spPr>
          <a:xfrm>
            <a:off x="2705982" y="6293293"/>
            <a:ext cx="5780096" cy="646331"/>
          </a:xfrm>
          <a:prstGeom prst="rect">
            <a:avLst/>
          </a:prstGeom>
        </p:spPr>
        <p:txBody>
          <a:bodyPr wrap="square">
            <a:spAutoFit/>
          </a:bodyPr>
          <a:lstStyle/>
          <a:p>
            <a:r>
              <a:rPr lang="en" sz="1200" dirty="0">
                <a:solidFill>
                  <a:srgbClr val="2F5597"/>
                </a:solidFill>
              </a:rPr>
              <a:t>Turco, M. et al. </a:t>
            </a:r>
            <a:r>
              <a:rPr lang="en" sz="1200" dirty="0" err="1">
                <a:solidFill>
                  <a:srgbClr val="2F5597"/>
                </a:solidFill>
              </a:rPr>
              <a:t>Skilful</a:t>
            </a:r>
            <a:r>
              <a:rPr lang="en" sz="1200" dirty="0">
                <a:solidFill>
                  <a:srgbClr val="2F5597"/>
                </a:solidFill>
              </a:rPr>
              <a:t> forecasting of global fire activity using seasonal climate </a:t>
            </a:r>
          </a:p>
          <a:p>
            <a:r>
              <a:rPr lang="en" sz="1200" dirty="0">
                <a:solidFill>
                  <a:srgbClr val="2F5597"/>
                </a:solidFill>
              </a:rPr>
              <a:t>predictions. Nat. </a:t>
            </a:r>
            <a:r>
              <a:rPr lang="en" sz="1200" dirty="0" err="1">
                <a:solidFill>
                  <a:srgbClr val="2F5597"/>
                </a:solidFill>
              </a:rPr>
              <a:t>Commun</a:t>
            </a:r>
            <a:r>
              <a:rPr lang="en" sz="1200" dirty="0">
                <a:solidFill>
                  <a:srgbClr val="2F5597"/>
                </a:solidFill>
              </a:rPr>
              <a:t>. 9, 2718 (2018).</a:t>
            </a:r>
            <a:br>
              <a:rPr lang="en" sz="1200" dirty="0">
                <a:solidFill>
                  <a:srgbClr val="2F5597"/>
                </a:solidFill>
              </a:rPr>
            </a:br>
            <a:endParaRPr lang="en" sz="1200" dirty="0">
              <a:solidFill>
                <a:srgbClr val="2F5597"/>
              </a:solidFill>
            </a:endParaRPr>
          </a:p>
        </p:txBody>
      </p:sp>
    </p:spTree>
    <p:extLst>
      <p:ext uri="{BB962C8B-B14F-4D97-AF65-F5344CB8AC3E}">
        <p14:creationId xmlns:p14="http://schemas.microsoft.com/office/powerpoint/2010/main" val="21045022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1E4F1A3B-ADB1-8246-B0EF-A6897FEA082D}"/>
              </a:ext>
            </a:extLst>
          </p:cNvPr>
          <p:cNvSpPr>
            <a:spLocks noGrp="1"/>
          </p:cNvSpPr>
          <p:nvPr>
            <p:ph type="title"/>
          </p:nvPr>
        </p:nvSpPr>
        <p:spPr>
          <a:xfrm>
            <a:off x="0" y="505014"/>
            <a:ext cx="9143999" cy="838397"/>
          </a:xfrm>
        </p:spPr>
        <p:txBody>
          <a:bodyPr/>
          <a:lstStyle/>
          <a:p>
            <a:r>
              <a:rPr lang="en-GB" sz="3600" dirty="0">
                <a:solidFill>
                  <a:srgbClr val="004990"/>
                </a:solidFill>
              </a:rPr>
              <a:t>Annual Burned Area trends for the period 1985-2011</a:t>
            </a:r>
            <a:br>
              <a:rPr lang="en-GB" sz="3600" dirty="0">
                <a:solidFill>
                  <a:srgbClr val="004990"/>
                </a:solidFill>
              </a:rPr>
            </a:br>
            <a:endParaRPr lang="it-IT" dirty="0"/>
          </a:p>
        </p:txBody>
      </p:sp>
      <p:pic>
        <p:nvPicPr>
          <p:cNvPr id="8" name="Imagen 19" descr="REDATALL_TREND_BA_MK_sen_mean.png">
            <a:extLst>
              <a:ext uri="{FF2B5EF4-FFF2-40B4-BE49-F238E27FC236}">
                <a16:creationId xmlns:a16="http://schemas.microsoft.com/office/drawing/2014/main" id="{1308EDC2-E24C-0848-B708-13F248C0C8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531" t="22760" r="3640" b="23909"/>
          <a:stretch/>
        </p:blipFill>
        <p:spPr>
          <a:xfrm>
            <a:off x="544834" y="1238864"/>
            <a:ext cx="8054238" cy="3885789"/>
          </a:xfrm>
          <a:prstGeom prst="rect">
            <a:avLst/>
          </a:prstGeom>
        </p:spPr>
      </p:pic>
      <p:sp>
        <p:nvSpPr>
          <p:cNvPr id="10" name="CuadroTexto 21">
            <a:extLst>
              <a:ext uri="{FF2B5EF4-FFF2-40B4-BE49-F238E27FC236}">
                <a16:creationId xmlns:a16="http://schemas.microsoft.com/office/drawing/2014/main" id="{FD230254-268B-CB49-858B-7B7EA45ECB1A}"/>
              </a:ext>
            </a:extLst>
          </p:cNvPr>
          <p:cNvSpPr txBox="1"/>
          <p:nvPr/>
        </p:nvSpPr>
        <p:spPr>
          <a:xfrm>
            <a:off x="210919" y="5037151"/>
            <a:ext cx="8933080" cy="923330"/>
          </a:xfrm>
          <a:prstGeom prst="rect">
            <a:avLst/>
          </a:prstGeom>
          <a:noFill/>
        </p:spPr>
        <p:txBody>
          <a:bodyPr wrap="square" rtlCol="0">
            <a:spAutoFit/>
          </a:bodyPr>
          <a:lstStyle/>
          <a:p>
            <a:r>
              <a:rPr lang="en-GB" dirty="0">
                <a:solidFill>
                  <a:srgbClr val="004990"/>
                </a:solidFill>
              </a:rPr>
              <a:t>Significant trends (p &lt; 0.05) are indicated by the filled black circles. Trends are shown as the percentages of the total trend for the available period (e.g., ha per 27 years) divided by the historical mean calculated over the same period (e.g. 1985-2011) .</a:t>
            </a:r>
          </a:p>
        </p:txBody>
      </p:sp>
      <p:sp>
        <p:nvSpPr>
          <p:cNvPr id="12" name="Rettangolo 11">
            <a:extLst>
              <a:ext uri="{FF2B5EF4-FFF2-40B4-BE49-F238E27FC236}">
                <a16:creationId xmlns:a16="http://schemas.microsoft.com/office/drawing/2014/main" id="{61B8EDA2-9AE2-7644-BE6F-F8EEE0E18A83}"/>
              </a:ext>
            </a:extLst>
          </p:cNvPr>
          <p:cNvSpPr/>
          <p:nvPr/>
        </p:nvSpPr>
        <p:spPr>
          <a:xfrm>
            <a:off x="2510168" y="6119114"/>
            <a:ext cx="6489453" cy="646331"/>
          </a:xfrm>
          <a:prstGeom prst="rect">
            <a:avLst/>
          </a:prstGeom>
        </p:spPr>
        <p:txBody>
          <a:bodyPr wrap="square">
            <a:spAutoFit/>
          </a:bodyPr>
          <a:lstStyle/>
          <a:p>
            <a:r>
              <a:rPr lang="en-GB" dirty="0">
                <a:solidFill>
                  <a:srgbClr val="004990"/>
                </a:solidFill>
              </a:rPr>
              <a:t>Turco M. et al. Decreasing Fires in Mediterranean Europe. </a:t>
            </a:r>
            <a:r>
              <a:rPr lang="en-GB" dirty="0" err="1">
                <a:solidFill>
                  <a:srgbClr val="004990"/>
                </a:solidFill>
              </a:rPr>
              <a:t>Plos</a:t>
            </a:r>
            <a:r>
              <a:rPr lang="en-GB" dirty="0">
                <a:solidFill>
                  <a:srgbClr val="004990"/>
                </a:solidFill>
              </a:rPr>
              <a:t> One 2016</a:t>
            </a:r>
          </a:p>
        </p:txBody>
      </p:sp>
    </p:spTree>
    <p:extLst>
      <p:ext uri="{BB962C8B-B14F-4D97-AF65-F5344CB8AC3E}">
        <p14:creationId xmlns:p14="http://schemas.microsoft.com/office/powerpoint/2010/main" val="33645964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fig0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873" y="1740672"/>
            <a:ext cx="1867607" cy="4273165"/>
          </a:xfrm>
          <a:prstGeom prst="rect">
            <a:avLst/>
          </a:prstGeom>
        </p:spPr>
      </p:pic>
      <p:sp>
        <p:nvSpPr>
          <p:cNvPr id="6" name="1 Título"/>
          <p:cNvSpPr txBox="1">
            <a:spLocks/>
          </p:cNvSpPr>
          <p:nvPr/>
        </p:nvSpPr>
        <p:spPr>
          <a:xfrm>
            <a:off x="632566" y="826160"/>
            <a:ext cx="8194933" cy="1470026"/>
          </a:xfrm>
          <a:prstGeom prst="rect">
            <a:avLst/>
          </a:prstGeom>
        </p:spPr>
        <p:txBody>
          <a:bodyPr/>
          <a:lstStyle>
            <a:lvl1pPr algn="l" rtl="0" eaLnBrk="0" fontAlgn="base" hangingPunct="0">
              <a:spcBef>
                <a:spcPct val="0"/>
              </a:spcBef>
              <a:spcAft>
                <a:spcPct val="0"/>
              </a:spcAft>
              <a:defRPr sz="2800" baseline="0">
                <a:solidFill>
                  <a:schemeClr val="accent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a:lstStyle>
          <a:p>
            <a:r>
              <a:rPr lang="en-GB" sz="2735" dirty="0">
                <a:solidFill>
                  <a:srgbClr val="004990"/>
                </a:solidFill>
                <a:latin typeface="Arial" charset="0"/>
                <a:cs typeface="Arial" charset="0"/>
              </a:rPr>
              <a:t>Drier conditions </a:t>
            </a:r>
            <a:r>
              <a:rPr lang="en-GB" sz="2735" dirty="0">
                <a:solidFill>
                  <a:srgbClr val="004990"/>
                </a:solidFill>
                <a:latin typeface="Arial" charset="0"/>
                <a:cs typeface="Arial" charset="0"/>
                <a:sym typeface="Wingdings"/>
              </a:rPr>
              <a:t>lead to more fires? </a:t>
            </a:r>
          </a:p>
          <a:p>
            <a:r>
              <a:rPr lang="en-GB" sz="2735" dirty="0">
                <a:solidFill>
                  <a:srgbClr val="004990"/>
                </a:solidFill>
                <a:latin typeface="Arial" charset="0"/>
                <a:cs typeface="Arial" charset="0"/>
                <a:sym typeface="Wingdings"/>
              </a:rPr>
              <a:t>It depends on where and when</a:t>
            </a:r>
            <a:endParaRPr lang="en-GB" sz="2735" dirty="0">
              <a:solidFill>
                <a:srgbClr val="004990"/>
              </a:solidFill>
              <a:latin typeface="Arial" charset="0"/>
              <a:cs typeface="Arial" charset="0"/>
            </a:endParaRPr>
          </a:p>
        </p:txBody>
      </p:sp>
      <p:sp>
        <p:nvSpPr>
          <p:cNvPr id="3" name="Rectángulo 2"/>
          <p:cNvSpPr/>
          <p:nvPr/>
        </p:nvSpPr>
        <p:spPr>
          <a:xfrm>
            <a:off x="351178" y="5891147"/>
            <a:ext cx="8230602" cy="932099"/>
          </a:xfrm>
          <a:prstGeom prst="rect">
            <a:avLst/>
          </a:prstGeom>
        </p:spPr>
        <p:txBody>
          <a:bodyPr wrap="square">
            <a:spAutoFit/>
          </a:bodyPr>
          <a:lstStyle/>
          <a:p>
            <a:r>
              <a:rPr lang="en-GB" sz="1368" dirty="0"/>
              <a:t>Vicente-Serrano, S. M., Beguería, S., López-Moreno, J. I. A </a:t>
            </a:r>
            <a:r>
              <a:rPr lang="en-GB" sz="1368" dirty="0" err="1"/>
              <a:t>multiscalar</a:t>
            </a:r>
            <a:r>
              <a:rPr lang="en-GB" sz="1368" dirty="0"/>
              <a:t> drought index sensitive to global warming: The standardized precipitation evapotranspiration index. Journal of Climate, 2010</a:t>
            </a:r>
          </a:p>
          <a:p>
            <a:r>
              <a:rPr lang="en-GB" sz="1368" dirty="0"/>
              <a:t>Turco, M., Levin, N., </a:t>
            </a:r>
            <a:r>
              <a:rPr lang="en-GB" sz="1368" dirty="0" err="1"/>
              <a:t>Tessler</a:t>
            </a:r>
            <a:r>
              <a:rPr lang="en-GB" sz="1368" dirty="0"/>
              <a:t>, N., Hadas, S. Recent changes and relations among drought, vegetation and wildfires in the Eastern Mediterranean: the case of Israel. Global Planetary Change, 2016</a:t>
            </a:r>
          </a:p>
        </p:txBody>
      </p:sp>
      <p:sp>
        <p:nvSpPr>
          <p:cNvPr id="11" name="Rectángulo 10"/>
          <p:cNvSpPr/>
          <p:nvPr/>
        </p:nvSpPr>
        <p:spPr>
          <a:xfrm>
            <a:off x="2531936" y="4132471"/>
            <a:ext cx="6190539" cy="1713861"/>
          </a:xfrm>
          <a:prstGeom prst="rect">
            <a:avLst/>
          </a:prstGeom>
        </p:spPr>
        <p:txBody>
          <a:bodyPr wrap="square">
            <a:spAutoFit/>
          </a:bodyPr>
          <a:lstStyle/>
          <a:p>
            <a:r>
              <a:rPr lang="en-US" sz="1758" dirty="0"/>
              <a:t>Negative SPEI values </a:t>
            </a:r>
            <a:r>
              <a:rPr lang="en-US" sz="1758" dirty="0">
                <a:sym typeface="Wingdings"/>
              </a:rPr>
              <a:t> </a:t>
            </a:r>
            <a:r>
              <a:rPr lang="en-US" sz="1758" dirty="0"/>
              <a:t>dry conditions </a:t>
            </a:r>
          </a:p>
          <a:p>
            <a:pPr marL="279149" indent="-279149">
              <a:buFont typeface="Arial"/>
              <a:buChar char="•"/>
            </a:pPr>
            <a:r>
              <a:rPr lang="en-US" sz="1758" dirty="0"/>
              <a:t>thus negative correlations in MAM and SON </a:t>
            </a:r>
            <a:r>
              <a:rPr lang="en-US" sz="1758" dirty="0">
                <a:sym typeface="Wingdings"/>
              </a:rPr>
              <a:t> </a:t>
            </a:r>
            <a:r>
              <a:rPr lang="en-US" sz="1758" dirty="0"/>
              <a:t>dry conditions lead to more fires</a:t>
            </a:r>
          </a:p>
          <a:p>
            <a:endParaRPr lang="en-US" sz="1758" dirty="0"/>
          </a:p>
          <a:p>
            <a:r>
              <a:rPr lang="en-US" sz="1758" dirty="0"/>
              <a:t>SPEI: Standard Precipitation and Evaporation index (</a:t>
            </a:r>
            <a:r>
              <a:rPr lang="es-ES" sz="1758" dirty="0"/>
              <a:t>Vicente-Serrano et al. 2010)</a:t>
            </a:r>
            <a:endParaRPr lang="en-US" sz="1758" dirty="0"/>
          </a:p>
        </p:txBody>
      </p:sp>
      <p:sp>
        <p:nvSpPr>
          <p:cNvPr id="9" name="Título 1"/>
          <p:cNvSpPr>
            <a:spLocks noGrp="1"/>
          </p:cNvSpPr>
          <p:nvPr>
            <p:ph type="title"/>
          </p:nvPr>
        </p:nvSpPr>
        <p:spPr>
          <a:xfrm>
            <a:off x="493180" y="141131"/>
            <a:ext cx="6118883" cy="680837"/>
          </a:xfrm>
        </p:spPr>
        <p:txBody>
          <a:bodyPr/>
          <a:lstStyle/>
          <a:p>
            <a:pPr>
              <a:defRPr/>
            </a:pPr>
            <a:r>
              <a:rPr lang="en-GB" dirty="0"/>
              <a:t>Climate change impacts on forest fires</a:t>
            </a:r>
          </a:p>
        </p:txBody>
      </p:sp>
      <p:graphicFrame>
        <p:nvGraphicFramePr>
          <p:cNvPr id="2" name="Tabla 1"/>
          <p:cNvGraphicFramePr>
            <a:graphicFrameLocks noGrp="1"/>
          </p:cNvGraphicFramePr>
          <p:nvPr>
            <p:extLst/>
          </p:nvPr>
        </p:nvGraphicFramePr>
        <p:xfrm>
          <a:off x="2602284" y="2588790"/>
          <a:ext cx="6049844" cy="1146908"/>
        </p:xfrm>
        <a:graphic>
          <a:graphicData uri="http://schemas.openxmlformats.org/drawingml/2006/table">
            <a:tbl>
              <a:tblPr firstRow="1" firstCol="1" bandRow="1">
                <a:tableStyleId>{5940675A-B579-460E-94D1-54222C63F5DA}</a:tableStyleId>
              </a:tblPr>
              <a:tblGrid>
                <a:gridCol w="1718224">
                  <a:extLst>
                    <a:ext uri="{9D8B030D-6E8A-4147-A177-3AD203B41FA5}">
                      <a16:colId xmlns:a16="http://schemas.microsoft.com/office/drawing/2014/main" val="20000"/>
                    </a:ext>
                  </a:extLst>
                </a:gridCol>
                <a:gridCol w="1445121">
                  <a:extLst>
                    <a:ext uri="{9D8B030D-6E8A-4147-A177-3AD203B41FA5}">
                      <a16:colId xmlns:a16="http://schemas.microsoft.com/office/drawing/2014/main" val="20001"/>
                    </a:ext>
                  </a:extLst>
                </a:gridCol>
                <a:gridCol w="1400491">
                  <a:extLst>
                    <a:ext uri="{9D8B030D-6E8A-4147-A177-3AD203B41FA5}">
                      <a16:colId xmlns:a16="http://schemas.microsoft.com/office/drawing/2014/main" val="20002"/>
                    </a:ext>
                  </a:extLst>
                </a:gridCol>
                <a:gridCol w="1486008">
                  <a:extLst>
                    <a:ext uri="{9D8B030D-6E8A-4147-A177-3AD203B41FA5}">
                      <a16:colId xmlns:a16="http://schemas.microsoft.com/office/drawing/2014/main" val="20003"/>
                    </a:ext>
                  </a:extLst>
                </a:gridCol>
              </a:tblGrid>
              <a:tr h="280399">
                <a:tc>
                  <a:txBody>
                    <a:bodyPr/>
                    <a:lstStyle/>
                    <a:p>
                      <a:pPr algn="ctr" fontAlgn="ctr"/>
                      <a:r>
                        <a:rPr lang="it-IT" sz="1800" u="none" strike="noStrike" dirty="0">
                          <a:effectLst/>
                        </a:rPr>
                        <a:t> </a:t>
                      </a:r>
                      <a:endParaRPr lang="it-IT" sz="1800" b="1" i="0" u="none" strike="noStrike" dirty="0">
                        <a:solidFill>
                          <a:srgbClr val="000000"/>
                        </a:solidFill>
                        <a:effectLst/>
                        <a:latin typeface="Arial"/>
                        <a:cs typeface="Arial"/>
                      </a:endParaRPr>
                    </a:p>
                  </a:txBody>
                  <a:tcPr marL="12407" marR="12407" marT="12407" marB="0" anchor="ctr"/>
                </a:tc>
                <a:tc>
                  <a:txBody>
                    <a:bodyPr/>
                    <a:lstStyle/>
                    <a:p>
                      <a:pPr algn="ctr" fontAlgn="ctr"/>
                      <a:r>
                        <a:rPr lang="it-IT" sz="1800" b="1" u="none" strike="noStrike" dirty="0">
                          <a:effectLst/>
                        </a:rPr>
                        <a:t>MAM</a:t>
                      </a:r>
                      <a:endParaRPr lang="it-IT" sz="1800" b="1" i="0" u="none" strike="noStrike" dirty="0">
                        <a:solidFill>
                          <a:srgbClr val="000000"/>
                        </a:solidFill>
                        <a:effectLst/>
                        <a:latin typeface="Arial"/>
                        <a:cs typeface="Arial"/>
                      </a:endParaRPr>
                    </a:p>
                  </a:txBody>
                  <a:tcPr marL="12407" marR="12407" marT="12407" marB="0" anchor="ctr"/>
                </a:tc>
                <a:tc>
                  <a:txBody>
                    <a:bodyPr/>
                    <a:lstStyle/>
                    <a:p>
                      <a:pPr algn="ctr" fontAlgn="ctr"/>
                      <a:r>
                        <a:rPr lang="it-IT" sz="1800" b="1" u="none" strike="noStrike" dirty="0">
                          <a:effectLst/>
                        </a:rPr>
                        <a:t>JJA</a:t>
                      </a:r>
                      <a:endParaRPr lang="it-IT" sz="1800" b="1" i="0" u="none" strike="noStrike" dirty="0">
                        <a:solidFill>
                          <a:srgbClr val="000000"/>
                        </a:solidFill>
                        <a:effectLst/>
                        <a:latin typeface="Arial"/>
                        <a:cs typeface="Arial"/>
                      </a:endParaRPr>
                    </a:p>
                  </a:txBody>
                  <a:tcPr marL="12407" marR="12407" marT="12407" marB="0" anchor="ctr"/>
                </a:tc>
                <a:tc>
                  <a:txBody>
                    <a:bodyPr/>
                    <a:lstStyle/>
                    <a:p>
                      <a:pPr algn="ctr" fontAlgn="ctr"/>
                      <a:r>
                        <a:rPr lang="it-IT" sz="1800" b="1" u="none" strike="noStrike" dirty="0">
                          <a:effectLst/>
                        </a:rPr>
                        <a:t>SON</a:t>
                      </a:r>
                      <a:endParaRPr lang="it-IT" sz="1800" b="1" i="0" u="none" strike="noStrike" dirty="0">
                        <a:solidFill>
                          <a:srgbClr val="000000"/>
                        </a:solidFill>
                        <a:effectLst/>
                        <a:latin typeface="Arial"/>
                        <a:cs typeface="Arial"/>
                      </a:endParaRPr>
                    </a:p>
                  </a:txBody>
                  <a:tcPr marL="148885" marR="12407" marT="12407" marB="0" anchor="ctr"/>
                </a:tc>
                <a:extLst>
                  <a:ext uri="{0D108BD9-81ED-4DB2-BD59-A6C34878D82A}">
                    <a16:rowId xmlns:a16="http://schemas.microsoft.com/office/drawing/2014/main" val="10000"/>
                  </a:ext>
                </a:extLst>
              </a:tr>
              <a:tr h="280399">
                <a:tc>
                  <a:txBody>
                    <a:bodyPr/>
                    <a:lstStyle/>
                    <a:p>
                      <a:pPr algn="ctr" fontAlgn="ctr"/>
                      <a:r>
                        <a:rPr lang="it-IT" sz="1800" b="1" u="none" strike="noStrike" dirty="0">
                          <a:effectLst/>
                        </a:rPr>
                        <a:t>SPEI</a:t>
                      </a:r>
                      <a:r>
                        <a:rPr lang="it-IT" sz="1800" b="1" u="none" strike="noStrike" baseline="-25000" dirty="0">
                          <a:effectLst/>
                        </a:rPr>
                        <a:t>3</a:t>
                      </a:r>
                      <a:r>
                        <a:rPr lang="it-IT" sz="1800" b="1" u="none" strike="noStrike" dirty="0">
                          <a:effectLst/>
                        </a:rPr>
                        <a:t> vs. NF</a:t>
                      </a:r>
                      <a:endParaRPr lang="it-IT" sz="1800" b="1" i="0" u="none" strike="noStrike" dirty="0">
                        <a:solidFill>
                          <a:srgbClr val="000000"/>
                        </a:solidFill>
                        <a:effectLst/>
                        <a:latin typeface="Arial"/>
                        <a:cs typeface="Arial"/>
                      </a:endParaRPr>
                    </a:p>
                  </a:txBody>
                  <a:tcPr marL="12407" marR="12407" marT="12407" marB="0" anchor="ctr"/>
                </a:tc>
                <a:tc>
                  <a:txBody>
                    <a:bodyPr/>
                    <a:lstStyle/>
                    <a:p>
                      <a:pPr algn="l" fontAlgn="ctr"/>
                      <a:r>
                        <a:rPr lang="it-IT" sz="1800" u="none" strike="noStrike" dirty="0">
                          <a:effectLst/>
                        </a:rPr>
                        <a:t>        -0.61**</a:t>
                      </a:r>
                      <a:endParaRPr lang="it-IT" sz="1800" b="0" i="0" u="none" strike="noStrike" dirty="0">
                        <a:solidFill>
                          <a:srgbClr val="000000"/>
                        </a:solidFill>
                        <a:effectLst/>
                        <a:latin typeface="Arial"/>
                        <a:cs typeface="Arial"/>
                      </a:endParaRPr>
                    </a:p>
                  </a:txBody>
                  <a:tcPr marL="12407" marR="12407" marT="12407" marB="0" anchor="ctr"/>
                </a:tc>
                <a:tc>
                  <a:txBody>
                    <a:bodyPr/>
                    <a:lstStyle/>
                    <a:p>
                      <a:endParaRPr lang="es-ES" sz="1800" dirty="0"/>
                    </a:p>
                  </a:txBody>
                  <a:tcPr marL="12407" marR="12407" marT="12407" marB="0" anchor="ctr"/>
                </a:tc>
                <a:tc>
                  <a:txBody>
                    <a:bodyPr/>
                    <a:lstStyle/>
                    <a:p>
                      <a:pPr algn="l" fontAlgn="ctr"/>
                      <a:r>
                        <a:rPr lang="it-IT" sz="1800" u="none" strike="noStrike" dirty="0">
                          <a:effectLst/>
                        </a:rPr>
                        <a:t>        -0.51**</a:t>
                      </a:r>
                      <a:endParaRPr lang="it-IT" sz="1800" b="0" i="0" u="none" strike="noStrike" dirty="0">
                        <a:solidFill>
                          <a:srgbClr val="000000"/>
                        </a:solidFill>
                        <a:effectLst/>
                        <a:latin typeface="Arial"/>
                        <a:cs typeface="Arial"/>
                      </a:endParaRPr>
                    </a:p>
                  </a:txBody>
                  <a:tcPr marL="12407" marR="12407" marT="12407" marB="0" anchor="ctr"/>
                </a:tc>
                <a:extLst>
                  <a:ext uri="{0D108BD9-81ED-4DB2-BD59-A6C34878D82A}">
                    <a16:rowId xmlns:a16="http://schemas.microsoft.com/office/drawing/2014/main" val="10001"/>
                  </a:ext>
                </a:extLst>
              </a:tr>
              <a:tr h="280399">
                <a:tc>
                  <a:txBody>
                    <a:bodyPr/>
                    <a:lstStyle/>
                    <a:p>
                      <a:pPr algn="ctr" fontAlgn="ctr"/>
                      <a:r>
                        <a:rPr lang="it-IT" sz="1800" b="1" u="none" strike="noStrike" dirty="0">
                          <a:effectLst/>
                        </a:rPr>
                        <a:t>SPEI</a:t>
                      </a:r>
                      <a:r>
                        <a:rPr lang="it-IT" sz="1800" b="1" u="none" strike="noStrike" baseline="-25000" dirty="0">
                          <a:effectLst/>
                        </a:rPr>
                        <a:t>6</a:t>
                      </a:r>
                      <a:r>
                        <a:rPr lang="it-IT" sz="1800" b="1" u="none" strike="noStrike" dirty="0">
                          <a:effectLst/>
                        </a:rPr>
                        <a:t> vs. NF</a:t>
                      </a:r>
                      <a:endParaRPr lang="it-IT" sz="1800" b="1" i="0" u="none" strike="noStrike" dirty="0">
                        <a:solidFill>
                          <a:srgbClr val="000000"/>
                        </a:solidFill>
                        <a:effectLst/>
                        <a:latin typeface="Arial"/>
                        <a:cs typeface="Arial"/>
                      </a:endParaRPr>
                    </a:p>
                  </a:txBody>
                  <a:tcPr marL="12407" marR="12407" marT="12407" marB="0" anchor="ctr"/>
                </a:tc>
                <a:tc>
                  <a:txBody>
                    <a:bodyPr/>
                    <a:lstStyle/>
                    <a:p>
                      <a:pPr algn="l" fontAlgn="ctr"/>
                      <a:r>
                        <a:rPr lang="it-IT" sz="1800" u="none" strike="noStrike" dirty="0">
                          <a:effectLst/>
                        </a:rPr>
                        <a:t>        -0.39*</a:t>
                      </a:r>
                      <a:endParaRPr lang="it-IT" sz="1800" b="0" i="0" u="none" strike="noStrike" dirty="0">
                        <a:solidFill>
                          <a:srgbClr val="000000"/>
                        </a:solidFill>
                        <a:effectLst/>
                        <a:latin typeface="Arial"/>
                        <a:cs typeface="Arial"/>
                      </a:endParaRPr>
                    </a:p>
                  </a:txBody>
                  <a:tcPr marL="12407" marR="12407" marT="12407" marB="0" anchor="ctr"/>
                </a:tc>
                <a:tc>
                  <a:txBody>
                    <a:bodyPr/>
                    <a:lstStyle/>
                    <a:p>
                      <a:endParaRPr lang="es-ES" sz="1800"/>
                    </a:p>
                  </a:txBody>
                  <a:tcPr marL="12407" marR="12407" marT="12407" marB="0" anchor="ctr"/>
                </a:tc>
                <a:tc>
                  <a:txBody>
                    <a:bodyPr/>
                    <a:lstStyle/>
                    <a:p>
                      <a:pPr algn="l" fontAlgn="ctr"/>
                      <a:r>
                        <a:rPr lang="it-IT" sz="1800" u="none" strike="noStrike" dirty="0">
                          <a:effectLst/>
                        </a:rPr>
                        <a:t>        -0.53**</a:t>
                      </a:r>
                      <a:endParaRPr lang="it-IT" sz="1800" b="0" i="0" u="none" strike="noStrike" dirty="0">
                        <a:solidFill>
                          <a:srgbClr val="000000"/>
                        </a:solidFill>
                        <a:effectLst/>
                        <a:latin typeface="Arial"/>
                        <a:cs typeface="Arial"/>
                      </a:endParaRPr>
                    </a:p>
                  </a:txBody>
                  <a:tcPr marL="12407" marR="12407" marT="12407" marB="0" anchor="ctr"/>
                </a:tc>
                <a:extLst>
                  <a:ext uri="{0D108BD9-81ED-4DB2-BD59-A6C34878D82A}">
                    <a16:rowId xmlns:a16="http://schemas.microsoft.com/office/drawing/2014/main" val="10002"/>
                  </a:ext>
                </a:extLst>
              </a:tr>
              <a:tr h="280399">
                <a:tc>
                  <a:txBody>
                    <a:bodyPr/>
                    <a:lstStyle/>
                    <a:p>
                      <a:pPr algn="ctr" fontAlgn="ctr"/>
                      <a:r>
                        <a:rPr lang="it-IT" sz="1800" b="1" u="none" strike="noStrike" dirty="0">
                          <a:effectLst/>
                        </a:rPr>
                        <a:t>SPEI</a:t>
                      </a:r>
                      <a:r>
                        <a:rPr lang="it-IT" sz="1800" b="1" u="none" strike="noStrike" baseline="-25000" dirty="0">
                          <a:effectLst/>
                        </a:rPr>
                        <a:t>12</a:t>
                      </a:r>
                      <a:r>
                        <a:rPr lang="it-IT" sz="1800" b="1" u="none" strike="noStrike" dirty="0">
                          <a:effectLst/>
                        </a:rPr>
                        <a:t> vs. NF</a:t>
                      </a:r>
                      <a:endParaRPr lang="it-IT" sz="1800" b="1" i="0" u="none" strike="noStrike" dirty="0">
                        <a:solidFill>
                          <a:srgbClr val="000000"/>
                        </a:solidFill>
                        <a:effectLst/>
                        <a:latin typeface="Arial"/>
                        <a:cs typeface="Arial"/>
                      </a:endParaRPr>
                    </a:p>
                  </a:txBody>
                  <a:tcPr marL="12407" marR="12407" marT="12407" marB="0" anchor="ctr"/>
                </a:tc>
                <a:tc>
                  <a:txBody>
                    <a:bodyPr/>
                    <a:lstStyle/>
                    <a:p>
                      <a:pPr algn="l" fontAlgn="ctr"/>
                      <a:r>
                        <a:rPr lang="it-IT" sz="1800" u="none" strike="noStrike" dirty="0">
                          <a:effectLst/>
                        </a:rPr>
                        <a:t>        -0.31</a:t>
                      </a:r>
                      <a:endParaRPr lang="it-IT" sz="1800" b="0" i="0" u="none" strike="noStrike" dirty="0">
                        <a:solidFill>
                          <a:srgbClr val="000000"/>
                        </a:solidFill>
                        <a:effectLst/>
                        <a:latin typeface="Arial"/>
                        <a:cs typeface="Arial"/>
                      </a:endParaRPr>
                    </a:p>
                  </a:txBody>
                  <a:tcPr marL="12407" marR="12407" marT="12407" marB="0" anchor="ctr"/>
                </a:tc>
                <a:tc>
                  <a:txBody>
                    <a:bodyPr/>
                    <a:lstStyle/>
                    <a:p>
                      <a:endParaRPr lang="es-ES" sz="1800" dirty="0"/>
                    </a:p>
                  </a:txBody>
                  <a:tcPr marL="12407" marR="12407" marT="12407" marB="0" anchor="ctr"/>
                </a:tc>
                <a:tc>
                  <a:txBody>
                    <a:bodyPr/>
                    <a:lstStyle/>
                    <a:p>
                      <a:pPr algn="l" fontAlgn="ctr"/>
                      <a:r>
                        <a:rPr lang="it-IT" sz="1800" u="none" strike="noStrike" dirty="0">
                          <a:effectLst/>
                        </a:rPr>
                        <a:t>        -0.07</a:t>
                      </a:r>
                      <a:endParaRPr lang="it-IT" sz="1800" b="0" i="0" u="none" strike="noStrike" dirty="0">
                        <a:solidFill>
                          <a:srgbClr val="000000"/>
                        </a:solidFill>
                        <a:effectLst/>
                        <a:latin typeface="Arial"/>
                        <a:cs typeface="Arial"/>
                      </a:endParaRPr>
                    </a:p>
                  </a:txBody>
                  <a:tcPr marL="12407" marR="12407" marT="12407" marB="0" anchor="ctr"/>
                </a:tc>
                <a:extLst>
                  <a:ext uri="{0D108BD9-81ED-4DB2-BD59-A6C34878D82A}">
                    <a16:rowId xmlns:a16="http://schemas.microsoft.com/office/drawing/2014/main" val="10003"/>
                  </a:ext>
                </a:extLst>
              </a:tr>
            </a:tbl>
          </a:graphicData>
        </a:graphic>
      </p:graphicFrame>
      <p:sp>
        <p:nvSpPr>
          <p:cNvPr id="7" name="Rectángulo 6"/>
          <p:cNvSpPr/>
          <p:nvPr/>
        </p:nvSpPr>
        <p:spPr>
          <a:xfrm>
            <a:off x="3566837" y="2022060"/>
            <a:ext cx="3139129" cy="362856"/>
          </a:xfrm>
          <a:prstGeom prst="rect">
            <a:avLst/>
          </a:prstGeom>
        </p:spPr>
        <p:txBody>
          <a:bodyPr wrap="none">
            <a:spAutoFit/>
          </a:bodyPr>
          <a:lstStyle/>
          <a:p>
            <a:r>
              <a:rPr lang="en-GB" sz="1758" dirty="0">
                <a:solidFill>
                  <a:srgbClr val="004990"/>
                </a:solidFill>
                <a:cs typeface="Arial" charset="0"/>
                <a:sym typeface="Wingdings"/>
              </a:rPr>
              <a:t>Correlations: drought against NF</a:t>
            </a:r>
            <a:endParaRPr lang="en-GB" sz="1758" dirty="0">
              <a:solidFill>
                <a:srgbClr val="004990"/>
              </a:solidFill>
              <a:cs typeface="Arial" charset="0"/>
            </a:endParaRPr>
          </a:p>
        </p:txBody>
      </p:sp>
      <p:sp>
        <p:nvSpPr>
          <p:cNvPr id="4" name="Rectángulo 3"/>
          <p:cNvSpPr/>
          <p:nvPr/>
        </p:nvSpPr>
        <p:spPr>
          <a:xfrm>
            <a:off x="6794420" y="3710388"/>
            <a:ext cx="1754006" cy="302840"/>
          </a:xfrm>
          <a:prstGeom prst="rect">
            <a:avLst/>
          </a:prstGeom>
        </p:spPr>
        <p:txBody>
          <a:bodyPr wrap="none">
            <a:spAutoFit/>
          </a:bodyPr>
          <a:lstStyle/>
          <a:p>
            <a:r>
              <a:rPr lang="en-US" sz="1368" dirty="0"/>
              <a:t>* p &lt; 0.05, ** p &lt; 0.01</a:t>
            </a:r>
            <a:endParaRPr lang="es-ES" sz="1368" dirty="0"/>
          </a:p>
        </p:txBody>
      </p:sp>
    </p:spTree>
    <p:extLst>
      <p:ext uri="{BB962C8B-B14F-4D97-AF65-F5344CB8AC3E}">
        <p14:creationId xmlns:p14="http://schemas.microsoft.com/office/powerpoint/2010/main" val="39803973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txBox="1">
            <a:spLocks/>
          </p:cNvSpPr>
          <p:nvPr/>
        </p:nvSpPr>
        <p:spPr>
          <a:xfrm>
            <a:off x="632566" y="826160"/>
            <a:ext cx="8194933" cy="1470026"/>
          </a:xfrm>
          <a:prstGeom prst="rect">
            <a:avLst/>
          </a:prstGeom>
        </p:spPr>
        <p:txBody>
          <a:bodyPr/>
          <a:lstStyle>
            <a:lvl1pPr algn="l" rtl="0" eaLnBrk="0" fontAlgn="base" hangingPunct="0">
              <a:spcBef>
                <a:spcPct val="0"/>
              </a:spcBef>
              <a:spcAft>
                <a:spcPct val="0"/>
              </a:spcAft>
              <a:defRPr sz="2800" baseline="0">
                <a:solidFill>
                  <a:schemeClr val="accent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a:lstStyle>
          <a:p>
            <a:r>
              <a:rPr lang="en-GB" sz="2735" dirty="0">
                <a:solidFill>
                  <a:srgbClr val="004990"/>
                </a:solidFill>
                <a:latin typeface="Arial" charset="0"/>
                <a:cs typeface="Arial" charset="0"/>
              </a:rPr>
              <a:t>Drier conditions </a:t>
            </a:r>
            <a:r>
              <a:rPr lang="en-GB" sz="2735" dirty="0">
                <a:solidFill>
                  <a:srgbClr val="004990"/>
                </a:solidFill>
                <a:latin typeface="Arial" charset="0"/>
                <a:cs typeface="Arial" charset="0"/>
                <a:sym typeface="Wingdings"/>
              </a:rPr>
              <a:t>lead to more fires? </a:t>
            </a:r>
          </a:p>
          <a:p>
            <a:r>
              <a:rPr lang="en-GB" sz="2735" dirty="0">
                <a:solidFill>
                  <a:srgbClr val="004990"/>
                </a:solidFill>
                <a:latin typeface="Arial" charset="0"/>
                <a:cs typeface="Arial" charset="0"/>
                <a:sym typeface="Wingdings"/>
              </a:rPr>
              <a:t>It depends on where and when</a:t>
            </a:r>
            <a:endParaRPr lang="en-GB" sz="2735" dirty="0">
              <a:solidFill>
                <a:srgbClr val="004990"/>
              </a:solidFill>
              <a:latin typeface="Arial" charset="0"/>
              <a:cs typeface="Arial" charset="0"/>
            </a:endParaRPr>
          </a:p>
        </p:txBody>
      </p:sp>
      <p:pic>
        <p:nvPicPr>
          <p:cNvPr id="5" name="Imagen 4" descr="fig0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873" y="1740672"/>
            <a:ext cx="1867607" cy="4273165"/>
          </a:xfrm>
          <a:prstGeom prst="rect">
            <a:avLst/>
          </a:prstGeom>
        </p:spPr>
      </p:pic>
      <p:sp>
        <p:nvSpPr>
          <p:cNvPr id="11" name="Rectángulo 10"/>
          <p:cNvSpPr/>
          <p:nvPr/>
        </p:nvSpPr>
        <p:spPr>
          <a:xfrm>
            <a:off x="2531936" y="4132471"/>
            <a:ext cx="6190539" cy="1713861"/>
          </a:xfrm>
          <a:prstGeom prst="rect">
            <a:avLst/>
          </a:prstGeom>
        </p:spPr>
        <p:txBody>
          <a:bodyPr wrap="square">
            <a:spAutoFit/>
          </a:bodyPr>
          <a:lstStyle/>
          <a:p>
            <a:r>
              <a:rPr lang="en-US" sz="1758" dirty="0"/>
              <a:t>Negative SPEI values </a:t>
            </a:r>
            <a:r>
              <a:rPr lang="en-US" sz="1758" dirty="0">
                <a:sym typeface="Wingdings"/>
              </a:rPr>
              <a:t> </a:t>
            </a:r>
            <a:r>
              <a:rPr lang="en-US" sz="1758" dirty="0"/>
              <a:t>dry conditions </a:t>
            </a:r>
          </a:p>
          <a:p>
            <a:pPr marL="279149" indent="-279149">
              <a:buFont typeface="Arial"/>
              <a:buChar char="•"/>
            </a:pPr>
            <a:r>
              <a:rPr lang="en-US" sz="1758" dirty="0"/>
              <a:t>thus negative correlations in MAM and SON </a:t>
            </a:r>
            <a:r>
              <a:rPr lang="en-US" sz="1758" dirty="0">
                <a:sym typeface="Wingdings"/>
              </a:rPr>
              <a:t> </a:t>
            </a:r>
            <a:r>
              <a:rPr lang="en-US" sz="1758" dirty="0"/>
              <a:t>dry conditions lead to more fires</a:t>
            </a:r>
          </a:p>
          <a:p>
            <a:pPr marL="279149" indent="-279149">
              <a:buFont typeface="Arial"/>
              <a:buChar char="•"/>
            </a:pPr>
            <a:r>
              <a:rPr lang="en-US" sz="1758" dirty="0"/>
              <a:t>positive correlations in JJA indicate that above normal wet conditions are related to above normal NF in summer</a:t>
            </a:r>
          </a:p>
          <a:p>
            <a:pPr marL="279149" indent="-279149">
              <a:buFont typeface="Arial"/>
              <a:buChar char="•"/>
            </a:pPr>
            <a:endParaRPr lang="en-US" sz="1758" dirty="0"/>
          </a:p>
        </p:txBody>
      </p:sp>
      <p:sp>
        <p:nvSpPr>
          <p:cNvPr id="9" name="Título 1"/>
          <p:cNvSpPr>
            <a:spLocks noGrp="1"/>
          </p:cNvSpPr>
          <p:nvPr>
            <p:ph type="title"/>
          </p:nvPr>
        </p:nvSpPr>
        <p:spPr>
          <a:xfrm>
            <a:off x="493180" y="141131"/>
            <a:ext cx="6118883" cy="680837"/>
          </a:xfrm>
        </p:spPr>
        <p:txBody>
          <a:bodyPr/>
          <a:lstStyle/>
          <a:p>
            <a:pPr>
              <a:defRPr/>
            </a:pPr>
            <a:r>
              <a:rPr lang="en-GB" dirty="0"/>
              <a:t>Climate change impacts on forest fires</a:t>
            </a:r>
          </a:p>
        </p:txBody>
      </p:sp>
      <p:graphicFrame>
        <p:nvGraphicFramePr>
          <p:cNvPr id="2" name="Tabla 1"/>
          <p:cNvGraphicFramePr>
            <a:graphicFrameLocks noGrp="1"/>
          </p:cNvGraphicFramePr>
          <p:nvPr>
            <p:extLst/>
          </p:nvPr>
        </p:nvGraphicFramePr>
        <p:xfrm>
          <a:off x="2602284" y="2588790"/>
          <a:ext cx="6049844" cy="1146908"/>
        </p:xfrm>
        <a:graphic>
          <a:graphicData uri="http://schemas.openxmlformats.org/drawingml/2006/table">
            <a:tbl>
              <a:tblPr firstRow="1" firstCol="1" bandRow="1">
                <a:tableStyleId>{5940675A-B579-460E-94D1-54222C63F5DA}</a:tableStyleId>
              </a:tblPr>
              <a:tblGrid>
                <a:gridCol w="1718224">
                  <a:extLst>
                    <a:ext uri="{9D8B030D-6E8A-4147-A177-3AD203B41FA5}">
                      <a16:colId xmlns:a16="http://schemas.microsoft.com/office/drawing/2014/main" val="20000"/>
                    </a:ext>
                  </a:extLst>
                </a:gridCol>
                <a:gridCol w="1445121">
                  <a:extLst>
                    <a:ext uri="{9D8B030D-6E8A-4147-A177-3AD203B41FA5}">
                      <a16:colId xmlns:a16="http://schemas.microsoft.com/office/drawing/2014/main" val="20001"/>
                    </a:ext>
                  </a:extLst>
                </a:gridCol>
                <a:gridCol w="1400491">
                  <a:extLst>
                    <a:ext uri="{9D8B030D-6E8A-4147-A177-3AD203B41FA5}">
                      <a16:colId xmlns:a16="http://schemas.microsoft.com/office/drawing/2014/main" val="20002"/>
                    </a:ext>
                  </a:extLst>
                </a:gridCol>
                <a:gridCol w="1486008">
                  <a:extLst>
                    <a:ext uri="{9D8B030D-6E8A-4147-A177-3AD203B41FA5}">
                      <a16:colId xmlns:a16="http://schemas.microsoft.com/office/drawing/2014/main" val="20003"/>
                    </a:ext>
                  </a:extLst>
                </a:gridCol>
              </a:tblGrid>
              <a:tr h="280399">
                <a:tc>
                  <a:txBody>
                    <a:bodyPr/>
                    <a:lstStyle/>
                    <a:p>
                      <a:pPr algn="ctr" fontAlgn="ctr"/>
                      <a:r>
                        <a:rPr lang="it-IT" sz="1800" u="none" strike="noStrike" dirty="0">
                          <a:effectLst/>
                        </a:rPr>
                        <a:t> </a:t>
                      </a:r>
                      <a:endParaRPr lang="it-IT" sz="1800" b="1" i="0" u="none" strike="noStrike" dirty="0">
                        <a:solidFill>
                          <a:srgbClr val="000000"/>
                        </a:solidFill>
                        <a:effectLst/>
                        <a:latin typeface="Arial"/>
                        <a:cs typeface="Arial"/>
                      </a:endParaRPr>
                    </a:p>
                  </a:txBody>
                  <a:tcPr marL="12407" marR="12407" marT="12407" marB="0" anchor="ctr"/>
                </a:tc>
                <a:tc>
                  <a:txBody>
                    <a:bodyPr/>
                    <a:lstStyle/>
                    <a:p>
                      <a:pPr algn="ctr" fontAlgn="ctr"/>
                      <a:r>
                        <a:rPr lang="it-IT" sz="1800" b="1" u="none" strike="noStrike" dirty="0">
                          <a:effectLst/>
                        </a:rPr>
                        <a:t>MAM</a:t>
                      </a:r>
                      <a:endParaRPr lang="it-IT" sz="1800" b="1" i="0" u="none" strike="noStrike" dirty="0">
                        <a:solidFill>
                          <a:srgbClr val="000000"/>
                        </a:solidFill>
                        <a:effectLst/>
                        <a:latin typeface="Arial"/>
                        <a:cs typeface="Arial"/>
                      </a:endParaRPr>
                    </a:p>
                  </a:txBody>
                  <a:tcPr marL="12407" marR="12407" marT="12407" marB="0" anchor="ctr"/>
                </a:tc>
                <a:tc>
                  <a:txBody>
                    <a:bodyPr/>
                    <a:lstStyle/>
                    <a:p>
                      <a:pPr algn="ctr" fontAlgn="ctr"/>
                      <a:r>
                        <a:rPr lang="it-IT" sz="1800" b="1" u="none" strike="noStrike" dirty="0">
                          <a:effectLst/>
                        </a:rPr>
                        <a:t>JJA</a:t>
                      </a:r>
                      <a:endParaRPr lang="it-IT" sz="1800" b="1" i="0" u="none" strike="noStrike" dirty="0">
                        <a:solidFill>
                          <a:srgbClr val="000000"/>
                        </a:solidFill>
                        <a:effectLst/>
                        <a:latin typeface="Arial"/>
                        <a:cs typeface="Arial"/>
                      </a:endParaRPr>
                    </a:p>
                  </a:txBody>
                  <a:tcPr marL="12407" marR="12407" marT="12407" marB="0" anchor="ctr"/>
                </a:tc>
                <a:tc>
                  <a:txBody>
                    <a:bodyPr/>
                    <a:lstStyle/>
                    <a:p>
                      <a:pPr algn="ctr" fontAlgn="ctr"/>
                      <a:r>
                        <a:rPr lang="it-IT" sz="1800" b="1" u="none" strike="noStrike" dirty="0">
                          <a:effectLst/>
                        </a:rPr>
                        <a:t>SON</a:t>
                      </a:r>
                      <a:endParaRPr lang="it-IT" sz="1800" b="1" i="0" u="none" strike="noStrike" dirty="0">
                        <a:solidFill>
                          <a:srgbClr val="000000"/>
                        </a:solidFill>
                        <a:effectLst/>
                        <a:latin typeface="Arial"/>
                        <a:cs typeface="Arial"/>
                      </a:endParaRPr>
                    </a:p>
                  </a:txBody>
                  <a:tcPr marL="148885" marR="12407" marT="12407" marB="0" anchor="ctr"/>
                </a:tc>
                <a:extLst>
                  <a:ext uri="{0D108BD9-81ED-4DB2-BD59-A6C34878D82A}">
                    <a16:rowId xmlns:a16="http://schemas.microsoft.com/office/drawing/2014/main" val="10000"/>
                  </a:ext>
                </a:extLst>
              </a:tr>
              <a:tr h="280399">
                <a:tc>
                  <a:txBody>
                    <a:bodyPr/>
                    <a:lstStyle/>
                    <a:p>
                      <a:pPr algn="ctr" fontAlgn="ctr"/>
                      <a:r>
                        <a:rPr lang="it-IT" sz="1800" b="1" u="none" strike="noStrike" dirty="0">
                          <a:effectLst/>
                        </a:rPr>
                        <a:t>SPEI</a:t>
                      </a:r>
                      <a:r>
                        <a:rPr lang="it-IT" sz="1800" b="1" u="none" strike="noStrike" baseline="-25000" dirty="0">
                          <a:effectLst/>
                        </a:rPr>
                        <a:t>3</a:t>
                      </a:r>
                      <a:r>
                        <a:rPr lang="it-IT" sz="1800" b="1" u="none" strike="noStrike" dirty="0">
                          <a:effectLst/>
                        </a:rPr>
                        <a:t> vs. NF</a:t>
                      </a:r>
                      <a:endParaRPr lang="it-IT" sz="1800" b="1" i="0" u="none" strike="noStrike" dirty="0">
                        <a:solidFill>
                          <a:srgbClr val="000000"/>
                        </a:solidFill>
                        <a:effectLst/>
                        <a:latin typeface="Arial"/>
                        <a:cs typeface="Arial"/>
                      </a:endParaRPr>
                    </a:p>
                  </a:txBody>
                  <a:tcPr marL="12407" marR="12407" marT="12407" marB="0" anchor="ctr"/>
                </a:tc>
                <a:tc>
                  <a:txBody>
                    <a:bodyPr/>
                    <a:lstStyle/>
                    <a:p>
                      <a:pPr algn="l" fontAlgn="ctr"/>
                      <a:r>
                        <a:rPr lang="it-IT" sz="1800" u="none" strike="noStrike" dirty="0">
                          <a:effectLst/>
                        </a:rPr>
                        <a:t>        -0.61**</a:t>
                      </a:r>
                      <a:endParaRPr lang="it-IT" sz="1800" b="0" i="0" u="none" strike="noStrike" dirty="0">
                        <a:solidFill>
                          <a:srgbClr val="000000"/>
                        </a:solidFill>
                        <a:effectLst/>
                        <a:latin typeface="Arial"/>
                        <a:cs typeface="Arial"/>
                      </a:endParaRPr>
                    </a:p>
                  </a:txBody>
                  <a:tcPr marL="12407" marR="12407" marT="12407" marB="0" anchor="ctr"/>
                </a:tc>
                <a:tc>
                  <a:txBody>
                    <a:bodyPr/>
                    <a:lstStyle/>
                    <a:p>
                      <a:pPr algn="l" fontAlgn="ctr"/>
                      <a:r>
                        <a:rPr lang="it-IT" sz="1800" u="none" strike="noStrike" dirty="0">
                          <a:effectLst/>
                        </a:rPr>
                        <a:t>        -0.2</a:t>
                      </a:r>
                      <a:endParaRPr lang="it-IT" sz="1800" b="0" i="0" u="none" strike="noStrike" dirty="0">
                        <a:solidFill>
                          <a:srgbClr val="000000"/>
                        </a:solidFill>
                        <a:effectLst/>
                        <a:latin typeface="Arial"/>
                        <a:cs typeface="Arial"/>
                      </a:endParaRPr>
                    </a:p>
                  </a:txBody>
                  <a:tcPr marL="12407" marR="12407" marT="12407" marB="0" anchor="ctr"/>
                </a:tc>
                <a:tc>
                  <a:txBody>
                    <a:bodyPr/>
                    <a:lstStyle/>
                    <a:p>
                      <a:pPr algn="l" fontAlgn="ctr"/>
                      <a:r>
                        <a:rPr lang="it-IT" sz="1800" u="none" strike="noStrike" dirty="0">
                          <a:effectLst/>
                        </a:rPr>
                        <a:t>        -0.51**</a:t>
                      </a:r>
                      <a:endParaRPr lang="it-IT" sz="1800" b="0" i="0" u="none" strike="noStrike" dirty="0">
                        <a:solidFill>
                          <a:srgbClr val="000000"/>
                        </a:solidFill>
                        <a:effectLst/>
                        <a:latin typeface="Arial"/>
                        <a:cs typeface="Arial"/>
                      </a:endParaRPr>
                    </a:p>
                  </a:txBody>
                  <a:tcPr marL="12407" marR="12407" marT="12407" marB="0" anchor="ctr"/>
                </a:tc>
                <a:extLst>
                  <a:ext uri="{0D108BD9-81ED-4DB2-BD59-A6C34878D82A}">
                    <a16:rowId xmlns:a16="http://schemas.microsoft.com/office/drawing/2014/main" val="10001"/>
                  </a:ext>
                </a:extLst>
              </a:tr>
              <a:tr h="280399">
                <a:tc>
                  <a:txBody>
                    <a:bodyPr/>
                    <a:lstStyle/>
                    <a:p>
                      <a:pPr algn="ctr" fontAlgn="ctr"/>
                      <a:r>
                        <a:rPr lang="it-IT" sz="1800" b="1" u="none" strike="noStrike" dirty="0">
                          <a:effectLst/>
                        </a:rPr>
                        <a:t>SPEI</a:t>
                      </a:r>
                      <a:r>
                        <a:rPr lang="it-IT" sz="1800" b="1" u="none" strike="noStrike" baseline="-25000" dirty="0">
                          <a:effectLst/>
                        </a:rPr>
                        <a:t>6</a:t>
                      </a:r>
                      <a:r>
                        <a:rPr lang="it-IT" sz="1800" b="1" u="none" strike="noStrike" dirty="0">
                          <a:effectLst/>
                        </a:rPr>
                        <a:t> vs. NF</a:t>
                      </a:r>
                      <a:endParaRPr lang="it-IT" sz="1800" b="1" i="0" u="none" strike="noStrike" dirty="0">
                        <a:solidFill>
                          <a:srgbClr val="000000"/>
                        </a:solidFill>
                        <a:effectLst/>
                        <a:latin typeface="Arial"/>
                        <a:cs typeface="Arial"/>
                      </a:endParaRPr>
                    </a:p>
                  </a:txBody>
                  <a:tcPr marL="12407" marR="12407" marT="12407" marB="0" anchor="ctr"/>
                </a:tc>
                <a:tc>
                  <a:txBody>
                    <a:bodyPr/>
                    <a:lstStyle/>
                    <a:p>
                      <a:pPr algn="l" fontAlgn="ctr"/>
                      <a:r>
                        <a:rPr lang="it-IT" sz="1800" u="none" strike="noStrike" dirty="0">
                          <a:effectLst/>
                        </a:rPr>
                        <a:t>        -0.39*</a:t>
                      </a:r>
                      <a:endParaRPr lang="it-IT" sz="1800" b="0" i="0" u="none" strike="noStrike" dirty="0">
                        <a:solidFill>
                          <a:srgbClr val="000000"/>
                        </a:solidFill>
                        <a:effectLst/>
                        <a:latin typeface="Arial"/>
                        <a:cs typeface="Arial"/>
                      </a:endParaRPr>
                    </a:p>
                  </a:txBody>
                  <a:tcPr marL="12407" marR="12407" marT="12407" marB="0" anchor="ctr"/>
                </a:tc>
                <a:tc>
                  <a:txBody>
                    <a:bodyPr/>
                    <a:lstStyle/>
                    <a:p>
                      <a:pPr algn="l" fontAlgn="ctr"/>
                      <a:r>
                        <a:rPr lang="it-IT" sz="1800" u="none" strike="noStrike" dirty="0">
                          <a:effectLst/>
                        </a:rPr>
                        <a:t>        +0.14</a:t>
                      </a:r>
                      <a:endParaRPr lang="it-IT" sz="1800" b="0" i="0" u="none" strike="noStrike" dirty="0">
                        <a:solidFill>
                          <a:srgbClr val="000000"/>
                        </a:solidFill>
                        <a:effectLst/>
                        <a:latin typeface="Arial"/>
                        <a:cs typeface="Arial"/>
                      </a:endParaRPr>
                    </a:p>
                  </a:txBody>
                  <a:tcPr marL="12407" marR="12407" marT="12407" marB="0" anchor="ctr"/>
                </a:tc>
                <a:tc>
                  <a:txBody>
                    <a:bodyPr/>
                    <a:lstStyle/>
                    <a:p>
                      <a:pPr algn="l" fontAlgn="ctr"/>
                      <a:r>
                        <a:rPr lang="it-IT" sz="1800" u="none" strike="noStrike" dirty="0">
                          <a:effectLst/>
                        </a:rPr>
                        <a:t>        -0.53**</a:t>
                      </a:r>
                      <a:endParaRPr lang="it-IT" sz="1800" b="0" i="0" u="none" strike="noStrike" dirty="0">
                        <a:solidFill>
                          <a:srgbClr val="000000"/>
                        </a:solidFill>
                        <a:effectLst/>
                        <a:latin typeface="Arial"/>
                        <a:cs typeface="Arial"/>
                      </a:endParaRPr>
                    </a:p>
                  </a:txBody>
                  <a:tcPr marL="12407" marR="12407" marT="12407" marB="0" anchor="ctr"/>
                </a:tc>
                <a:extLst>
                  <a:ext uri="{0D108BD9-81ED-4DB2-BD59-A6C34878D82A}">
                    <a16:rowId xmlns:a16="http://schemas.microsoft.com/office/drawing/2014/main" val="10002"/>
                  </a:ext>
                </a:extLst>
              </a:tr>
              <a:tr h="280399">
                <a:tc>
                  <a:txBody>
                    <a:bodyPr/>
                    <a:lstStyle/>
                    <a:p>
                      <a:pPr algn="ctr" fontAlgn="ctr"/>
                      <a:r>
                        <a:rPr lang="it-IT" sz="1800" b="1" u="none" strike="noStrike" dirty="0">
                          <a:effectLst/>
                        </a:rPr>
                        <a:t>SPEI</a:t>
                      </a:r>
                      <a:r>
                        <a:rPr lang="it-IT" sz="1800" b="1" u="none" strike="noStrike" baseline="-25000" dirty="0">
                          <a:effectLst/>
                        </a:rPr>
                        <a:t>12</a:t>
                      </a:r>
                      <a:r>
                        <a:rPr lang="it-IT" sz="1800" b="1" u="none" strike="noStrike" dirty="0">
                          <a:effectLst/>
                        </a:rPr>
                        <a:t> vs. NF</a:t>
                      </a:r>
                      <a:endParaRPr lang="it-IT" sz="1800" b="1" i="0" u="none" strike="noStrike" dirty="0">
                        <a:solidFill>
                          <a:srgbClr val="000000"/>
                        </a:solidFill>
                        <a:effectLst/>
                        <a:latin typeface="Arial"/>
                        <a:cs typeface="Arial"/>
                      </a:endParaRPr>
                    </a:p>
                  </a:txBody>
                  <a:tcPr marL="12407" marR="12407" marT="12407" marB="0" anchor="ctr"/>
                </a:tc>
                <a:tc>
                  <a:txBody>
                    <a:bodyPr/>
                    <a:lstStyle/>
                    <a:p>
                      <a:pPr algn="l" fontAlgn="ctr"/>
                      <a:r>
                        <a:rPr lang="it-IT" sz="1800" u="none" strike="noStrike" dirty="0">
                          <a:effectLst/>
                        </a:rPr>
                        <a:t>        -0.31</a:t>
                      </a:r>
                      <a:endParaRPr lang="it-IT" sz="1800" b="0" i="0" u="none" strike="noStrike" dirty="0">
                        <a:solidFill>
                          <a:srgbClr val="000000"/>
                        </a:solidFill>
                        <a:effectLst/>
                        <a:latin typeface="Arial"/>
                        <a:cs typeface="Arial"/>
                      </a:endParaRPr>
                    </a:p>
                  </a:txBody>
                  <a:tcPr marL="12407" marR="12407" marT="12407" marB="0" anchor="ctr"/>
                </a:tc>
                <a:tc>
                  <a:txBody>
                    <a:bodyPr/>
                    <a:lstStyle/>
                    <a:p>
                      <a:pPr algn="l" fontAlgn="ctr"/>
                      <a:r>
                        <a:rPr lang="it-IT" sz="1800" u="none" strike="noStrike" dirty="0">
                          <a:effectLst/>
                        </a:rPr>
                        <a:t>        +0.44*</a:t>
                      </a:r>
                      <a:endParaRPr lang="it-IT" sz="1800" b="0" i="0" u="none" strike="noStrike" dirty="0">
                        <a:solidFill>
                          <a:srgbClr val="000000"/>
                        </a:solidFill>
                        <a:effectLst/>
                        <a:latin typeface="Arial"/>
                        <a:cs typeface="Arial"/>
                      </a:endParaRPr>
                    </a:p>
                  </a:txBody>
                  <a:tcPr marL="12407" marR="12407" marT="12407" marB="0" anchor="ctr"/>
                </a:tc>
                <a:tc>
                  <a:txBody>
                    <a:bodyPr/>
                    <a:lstStyle/>
                    <a:p>
                      <a:pPr algn="l" fontAlgn="ctr"/>
                      <a:r>
                        <a:rPr lang="it-IT" sz="1800" u="none" strike="noStrike" dirty="0">
                          <a:effectLst/>
                        </a:rPr>
                        <a:t>        -0.07</a:t>
                      </a:r>
                      <a:endParaRPr lang="it-IT" sz="1800" b="0" i="0" u="none" strike="noStrike" dirty="0">
                        <a:solidFill>
                          <a:srgbClr val="000000"/>
                        </a:solidFill>
                        <a:effectLst/>
                        <a:latin typeface="Arial"/>
                        <a:cs typeface="Arial"/>
                      </a:endParaRPr>
                    </a:p>
                  </a:txBody>
                  <a:tcPr marL="12407" marR="12407" marT="12407" marB="0" anchor="ctr"/>
                </a:tc>
                <a:extLst>
                  <a:ext uri="{0D108BD9-81ED-4DB2-BD59-A6C34878D82A}">
                    <a16:rowId xmlns:a16="http://schemas.microsoft.com/office/drawing/2014/main" val="10003"/>
                  </a:ext>
                </a:extLst>
              </a:tr>
            </a:tbl>
          </a:graphicData>
        </a:graphic>
      </p:graphicFrame>
      <p:sp>
        <p:nvSpPr>
          <p:cNvPr id="7" name="Rectángulo 6"/>
          <p:cNvSpPr/>
          <p:nvPr/>
        </p:nvSpPr>
        <p:spPr>
          <a:xfrm>
            <a:off x="3566837" y="2022060"/>
            <a:ext cx="3139129" cy="362856"/>
          </a:xfrm>
          <a:prstGeom prst="rect">
            <a:avLst/>
          </a:prstGeom>
        </p:spPr>
        <p:txBody>
          <a:bodyPr wrap="none">
            <a:spAutoFit/>
          </a:bodyPr>
          <a:lstStyle/>
          <a:p>
            <a:r>
              <a:rPr lang="en-GB" sz="1758" dirty="0">
                <a:solidFill>
                  <a:srgbClr val="004990"/>
                </a:solidFill>
                <a:cs typeface="Arial" charset="0"/>
                <a:sym typeface="Wingdings"/>
              </a:rPr>
              <a:t>Correlations: drought against NF</a:t>
            </a:r>
            <a:endParaRPr lang="en-GB" sz="1758" dirty="0">
              <a:solidFill>
                <a:srgbClr val="004990"/>
              </a:solidFill>
              <a:cs typeface="Arial" charset="0"/>
            </a:endParaRPr>
          </a:p>
        </p:txBody>
      </p:sp>
      <p:sp>
        <p:nvSpPr>
          <p:cNvPr id="4" name="Rectángulo 3"/>
          <p:cNvSpPr/>
          <p:nvPr/>
        </p:nvSpPr>
        <p:spPr>
          <a:xfrm>
            <a:off x="6794420" y="3710388"/>
            <a:ext cx="1750800" cy="302840"/>
          </a:xfrm>
          <a:prstGeom prst="rect">
            <a:avLst/>
          </a:prstGeom>
        </p:spPr>
        <p:txBody>
          <a:bodyPr wrap="none">
            <a:spAutoFit/>
          </a:bodyPr>
          <a:lstStyle/>
          <a:p>
            <a:r>
              <a:rPr lang="en-US" sz="1368" dirty="0"/>
              <a:t>* p &lt; 0.05, ** p &lt; 0.01</a:t>
            </a:r>
            <a:endParaRPr lang="es-ES" sz="1368" dirty="0"/>
          </a:p>
        </p:txBody>
      </p:sp>
      <p:sp>
        <p:nvSpPr>
          <p:cNvPr id="10" name="Rectángulo 9"/>
          <p:cNvSpPr/>
          <p:nvPr/>
        </p:nvSpPr>
        <p:spPr>
          <a:xfrm>
            <a:off x="351178" y="5891147"/>
            <a:ext cx="8230602" cy="932099"/>
          </a:xfrm>
          <a:prstGeom prst="rect">
            <a:avLst/>
          </a:prstGeom>
        </p:spPr>
        <p:txBody>
          <a:bodyPr wrap="square">
            <a:spAutoFit/>
          </a:bodyPr>
          <a:lstStyle/>
          <a:p>
            <a:r>
              <a:rPr lang="en-GB" sz="1368" dirty="0">
                <a:solidFill>
                  <a:schemeClr val="accent1"/>
                </a:solidFill>
              </a:rPr>
              <a:t>Vicente-Serrano, S. M., Beguería, S., López-Moreno, J. I. A </a:t>
            </a:r>
            <a:r>
              <a:rPr lang="en-GB" sz="1368" dirty="0" err="1">
                <a:solidFill>
                  <a:schemeClr val="accent1"/>
                </a:solidFill>
              </a:rPr>
              <a:t>multiscalar</a:t>
            </a:r>
            <a:r>
              <a:rPr lang="en-GB" sz="1368" dirty="0">
                <a:solidFill>
                  <a:schemeClr val="accent1"/>
                </a:solidFill>
              </a:rPr>
              <a:t> drought index sensitive to global warming: The standardized precipitation evapotranspiration index. Journal of Climate, 2010</a:t>
            </a:r>
          </a:p>
          <a:p>
            <a:r>
              <a:rPr lang="en-GB" sz="1368" dirty="0"/>
              <a:t>Turco, M., Levin, N., </a:t>
            </a:r>
            <a:r>
              <a:rPr lang="en-GB" sz="1368" dirty="0" err="1"/>
              <a:t>Tessler</a:t>
            </a:r>
            <a:r>
              <a:rPr lang="en-GB" sz="1368" dirty="0"/>
              <a:t>, N., Hadas, S. Recent changes and relations among drought, vegetation and wildfires in the Eastern Mediterranean: the case of Israel. Global Planetary Change, 2016</a:t>
            </a:r>
          </a:p>
        </p:txBody>
      </p:sp>
    </p:spTree>
    <p:extLst>
      <p:ext uri="{BB962C8B-B14F-4D97-AF65-F5344CB8AC3E}">
        <p14:creationId xmlns:p14="http://schemas.microsoft.com/office/powerpoint/2010/main" val="28993339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1 Título"/>
          <p:cNvSpPr>
            <a:spLocks noGrp="1"/>
          </p:cNvSpPr>
          <p:nvPr>
            <p:ph type="title"/>
          </p:nvPr>
        </p:nvSpPr>
        <p:spPr>
          <a:xfrm>
            <a:off x="457200" y="-26988"/>
            <a:ext cx="8229600" cy="1143001"/>
          </a:xfrm>
        </p:spPr>
        <p:txBody>
          <a:bodyPr/>
          <a:lstStyle/>
          <a:p>
            <a:pPr eaLnBrk="1" hangingPunct="1"/>
            <a:r>
              <a:rPr lang="en-GB" sz="3600" b="1" dirty="0">
                <a:solidFill>
                  <a:srgbClr val="2F5597"/>
                </a:solidFill>
                <a:latin typeface="Arial" charset="0"/>
                <a:cs typeface="Arial" charset="0"/>
              </a:rPr>
              <a:t>Drought variables identification</a:t>
            </a:r>
          </a:p>
        </p:txBody>
      </p:sp>
      <p:sp>
        <p:nvSpPr>
          <p:cNvPr id="44035" name="7 Rectángulo"/>
          <p:cNvSpPr>
            <a:spLocks noChangeArrowheads="1"/>
          </p:cNvSpPr>
          <p:nvPr/>
        </p:nvSpPr>
        <p:spPr bwMode="auto">
          <a:xfrm>
            <a:off x="683568" y="3068662"/>
            <a:ext cx="7632700" cy="646112"/>
          </a:xfrm>
          <a:prstGeom prst="rect">
            <a:avLst/>
          </a:prstGeom>
          <a:solidFill>
            <a:srgbClr val="FFFFFF"/>
          </a:solidFill>
          <a:ln w="9525">
            <a:solidFill>
              <a:srgbClr val="000000"/>
            </a:solidFill>
            <a:miter lim="800000"/>
            <a:headEnd/>
            <a:tailEnd/>
          </a:ln>
        </p:spPr>
        <p:txBody>
          <a:bodyPr>
            <a:spAutoFit/>
          </a:bodyPr>
          <a:lstStyle/>
          <a:p>
            <a:pPr marL="514350" indent="-514350" algn="just"/>
            <a:r>
              <a:rPr lang="en-GB" dirty="0">
                <a:solidFill>
                  <a:srgbClr val="2F5597"/>
                </a:solidFill>
                <a:cs typeface="Arial" charset="0"/>
              </a:rPr>
              <a:t>3. We remove the influence of slow-changing factors by performing a </a:t>
            </a:r>
            <a:r>
              <a:rPr lang="en-GB" b="1" u="sng" dirty="0">
                <a:solidFill>
                  <a:srgbClr val="2F5597"/>
                </a:solidFill>
                <a:cs typeface="Arial" charset="0"/>
              </a:rPr>
              <a:t>detrending</a:t>
            </a:r>
            <a:r>
              <a:rPr lang="en-GB" dirty="0">
                <a:solidFill>
                  <a:srgbClr val="2F5597"/>
                </a:solidFill>
                <a:cs typeface="Arial" charset="0"/>
              </a:rPr>
              <a:t> of the data (both </a:t>
            </a:r>
            <a:r>
              <a:rPr lang="en-GB" dirty="0" err="1">
                <a:solidFill>
                  <a:srgbClr val="2F5597"/>
                </a:solidFill>
                <a:cs typeface="Arial" charset="0"/>
              </a:rPr>
              <a:t>ln</a:t>
            </a:r>
            <a:r>
              <a:rPr lang="en-GB" dirty="0">
                <a:solidFill>
                  <a:srgbClr val="2F5597"/>
                </a:solidFill>
                <a:cs typeface="Arial" charset="0"/>
              </a:rPr>
              <a:t>(BA) and drought indicators)</a:t>
            </a:r>
          </a:p>
        </p:txBody>
      </p:sp>
      <p:sp>
        <p:nvSpPr>
          <p:cNvPr id="44036" name="8 Rectángulo"/>
          <p:cNvSpPr>
            <a:spLocks noChangeArrowheads="1"/>
          </p:cNvSpPr>
          <p:nvPr/>
        </p:nvSpPr>
        <p:spPr bwMode="auto">
          <a:xfrm>
            <a:off x="684213" y="2204864"/>
            <a:ext cx="7632700" cy="646331"/>
          </a:xfrm>
          <a:prstGeom prst="rect">
            <a:avLst/>
          </a:prstGeom>
          <a:solidFill>
            <a:srgbClr val="FFFFFF"/>
          </a:solidFill>
          <a:ln w="9525">
            <a:solidFill>
              <a:srgbClr val="000000"/>
            </a:solidFill>
            <a:miter lim="800000"/>
            <a:headEnd/>
            <a:tailEnd/>
          </a:ln>
        </p:spPr>
        <p:txBody>
          <a:bodyPr>
            <a:spAutoFit/>
          </a:bodyPr>
          <a:lstStyle/>
          <a:p>
            <a:pPr marL="514350" indent="-514350" algn="just"/>
            <a:r>
              <a:rPr lang="en-GB" dirty="0">
                <a:solidFill>
                  <a:srgbClr val="2F5597"/>
                </a:solidFill>
                <a:cs typeface="Arial" charset="0"/>
              </a:rPr>
              <a:t>2. </a:t>
            </a:r>
            <a:r>
              <a:rPr lang="en-GB" dirty="0">
                <a:solidFill>
                  <a:srgbClr val="2F5597"/>
                </a:solidFill>
              </a:rPr>
              <a:t>Since BA follows approximate log-normal distributions we normalize this variable by applying a </a:t>
            </a:r>
            <a:r>
              <a:rPr lang="en-GB" b="1" u="sng" dirty="0">
                <a:solidFill>
                  <a:srgbClr val="2F5597"/>
                </a:solidFill>
              </a:rPr>
              <a:t>log transformation</a:t>
            </a:r>
            <a:r>
              <a:rPr lang="en-GB" dirty="0">
                <a:solidFill>
                  <a:srgbClr val="2F5597"/>
                </a:solidFill>
              </a:rPr>
              <a:t> (i.e. Y = </a:t>
            </a:r>
            <a:r>
              <a:rPr lang="en-GB" dirty="0" err="1">
                <a:solidFill>
                  <a:srgbClr val="2F5597"/>
                </a:solidFill>
              </a:rPr>
              <a:t>ln</a:t>
            </a:r>
            <a:r>
              <a:rPr lang="en-GB" dirty="0">
                <a:solidFill>
                  <a:srgbClr val="2F5597"/>
                </a:solidFill>
              </a:rPr>
              <a:t>(BA))</a:t>
            </a:r>
          </a:p>
        </p:txBody>
      </p:sp>
      <p:sp>
        <p:nvSpPr>
          <p:cNvPr id="7" name="7 Rectángulo"/>
          <p:cNvSpPr>
            <a:spLocks noChangeArrowheads="1"/>
          </p:cNvSpPr>
          <p:nvPr/>
        </p:nvSpPr>
        <p:spPr bwMode="auto">
          <a:xfrm>
            <a:off x="683568" y="3933056"/>
            <a:ext cx="7632700" cy="923330"/>
          </a:xfrm>
          <a:prstGeom prst="rect">
            <a:avLst/>
          </a:prstGeom>
          <a:solidFill>
            <a:srgbClr val="FFFFFF"/>
          </a:solidFill>
          <a:ln w="9525">
            <a:solidFill>
              <a:srgbClr val="000000"/>
            </a:solidFill>
            <a:miter lim="800000"/>
            <a:headEnd/>
            <a:tailEnd/>
          </a:ln>
        </p:spPr>
        <p:txBody>
          <a:bodyPr>
            <a:spAutoFit/>
          </a:bodyPr>
          <a:lstStyle/>
          <a:p>
            <a:pPr marL="514350" indent="-514350" algn="just"/>
            <a:r>
              <a:rPr lang="en-GB" dirty="0">
                <a:solidFill>
                  <a:srgbClr val="2F5597"/>
                </a:solidFill>
                <a:cs typeface="Arial" charset="0"/>
              </a:rPr>
              <a:t>4. We calculate the </a:t>
            </a:r>
            <a:r>
              <a:rPr lang="en-GB" b="1" u="sng" dirty="0">
                <a:solidFill>
                  <a:srgbClr val="2F5597"/>
                </a:solidFill>
                <a:cs typeface="Arial" charset="0"/>
              </a:rPr>
              <a:t>cross-correlation</a:t>
            </a:r>
            <a:r>
              <a:rPr lang="en-GB" dirty="0">
                <a:solidFill>
                  <a:srgbClr val="2F5597"/>
                </a:solidFill>
                <a:cs typeface="Arial" charset="0"/>
              </a:rPr>
              <a:t> (and partial correlations) among detrended </a:t>
            </a:r>
            <a:r>
              <a:rPr lang="en-GB" dirty="0" err="1">
                <a:solidFill>
                  <a:srgbClr val="2F5597"/>
                </a:solidFill>
                <a:cs typeface="Arial" charset="0"/>
              </a:rPr>
              <a:t>ln</a:t>
            </a:r>
            <a:r>
              <a:rPr lang="en-GB" dirty="0">
                <a:solidFill>
                  <a:srgbClr val="2F5597"/>
                </a:solidFill>
                <a:cs typeface="Arial" charset="0"/>
              </a:rPr>
              <a:t>(BA) and drought indicators for different time and accumulation period</a:t>
            </a:r>
          </a:p>
        </p:txBody>
      </p:sp>
      <p:sp>
        <p:nvSpPr>
          <p:cNvPr id="8" name="8 Rectángulo"/>
          <p:cNvSpPr>
            <a:spLocks noChangeArrowheads="1"/>
          </p:cNvSpPr>
          <p:nvPr/>
        </p:nvSpPr>
        <p:spPr bwMode="auto">
          <a:xfrm>
            <a:off x="683716" y="1412776"/>
            <a:ext cx="7632700" cy="646331"/>
          </a:xfrm>
          <a:prstGeom prst="rect">
            <a:avLst/>
          </a:prstGeom>
          <a:solidFill>
            <a:srgbClr val="FFFFFF"/>
          </a:solidFill>
          <a:ln w="9525">
            <a:solidFill>
              <a:srgbClr val="000000"/>
            </a:solidFill>
            <a:miter lim="800000"/>
            <a:headEnd/>
            <a:tailEnd/>
          </a:ln>
        </p:spPr>
        <p:txBody>
          <a:bodyPr>
            <a:spAutoFit/>
          </a:bodyPr>
          <a:lstStyle/>
          <a:p>
            <a:pPr marL="514350" indent="-514350" algn="just"/>
            <a:r>
              <a:rPr lang="en-GB" dirty="0">
                <a:solidFill>
                  <a:srgbClr val="2F5597"/>
                </a:solidFill>
                <a:cs typeface="Arial" charset="0"/>
              </a:rPr>
              <a:t>1. </a:t>
            </a:r>
            <a:r>
              <a:rPr lang="en-GB" b="1" u="sng" dirty="0">
                <a:solidFill>
                  <a:srgbClr val="2F5597"/>
                </a:solidFill>
              </a:rPr>
              <a:t>Domain</a:t>
            </a:r>
            <a:r>
              <a:rPr lang="en-GB" dirty="0">
                <a:solidFill>
                  <a:srgbClr val="2F5597"/>
                </a:solidFill>
              </a:rPr>
              <a:t>: Mediterranean Europe, at NUTS2 level (i.e. regions); Fire season: from </a:t>
            </a:r>
            <a:r>
              <a:rPr lang="en-GB" b="1" u="sng" dirty="0">
                <a:solidFill>
                  <a:srgbClr val="2F5597"/>
                </a:solidFill>
              </a:rPr>
              <a:t>June to September</a:t>
            </a:r>
          </a:p>
        </p:txBody>
      </p:sp>
      <p:sp>
        <p:nvSpPr>
          <p:cNvPr id="9" name="7 Rectángulo"/>
          <p:cNvSpPr>
            <a:spLocks noChangeArrowheads="1"/>
          </p:cNvSpPr>
          <p:nvPr/>
        </p:nvSpPr>
        <p:spPr bwMode="auto">
          <a:xfrm>
            <a:off x="683568" y="5036983"/>
            <a:ext cx="7632700" cy="923330"/>
          </a:xfrm>
          <a:prstGeom prst="rect">
            <a:avLst/>
          </a:prstGeom>
          <a:solidFill>
            <a:srgbClr val="FFFFFF"/>
          </a:solidFill>
          <a:ln w="9525">
            <a:solidFill>
              <a:srgbClr val="000000"/>
            </a:solidFill>
            <a:miter lim="800000"/>
            <a:headEnd/>
            <a:tailEnd/>
          </a:ln>
        </p:spPr>
        <p:txBody>
          <a:bodyPr>
            <a:spAutoFit/>
          </a:bodyPr>
          <a:lstStyle/>
          <a:p>
            <a:pPr marL="514350" indent="-514350" algn="just"/>
            <a:r>
              <a:rPr lang="en-GB" dirty="0">
                <a:solidFill>
                  <a:srgbClr val="2F5597"/>
                </a:solidFill>
                <a:cs typeface="Arial" charset="0"/>
              </a:rPr>
              <a:t>5. We consider only correlation maps with </a:t>
            </a:r>
            <a:r>
              <a:rPr lang="en-GB" b="1" u="sng" dirty="0">
                <a:solidFill>
                  <a:srgbClr val="2F5597"/>
                </a:solidFill>
                <a:cs typeface="Arial" charset="0"/>
              </a:rPr>
              <a:t>field significance</a:t>
            </a:r>
            <a:r>
              <a:rPr lang="en-GB" dirty="0">
                <a:solidFill>
                  <a:srgbClr val="2F5597"/>
                </a:solidFill>
                <a:cs typeface="Arial" charset="0"/>
              </a:rPr>
              <a:t> at least greater than 95% (see Turco and Llasat 2011 for details on the field significance test)</a:t>
            </a:r>
          </a:p>
        </p:txBody>
      </p:sp>
    </p:spTree>
    <p:extLst>
      <p:ext uri="{BB962C8B-B14F-4D97-AF65-F5344CB8AC3E}">
        <p14:creationId xmlns:p14="http://schemas.microsoft.com/office/powerpoint/2010/main" val="26471768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ángulo 19"/>
          <p:cNvSpPr>
            <a:spLocks noChangeArrowheads="1"/>
          </p:cNvSpPr>
          <p:nvPr/>
        </p:nvSpPr>
        <p:spPr bwMode="auto">
          <a:xfrm>
            <a:off x="2954338" y="260648"/>
            <a:ext cx="246093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s-ES" sz="3600" b="1" dirty="0" err="1">
                <a:solidFill>
                  <a:srgbClr val="2F5597"/>
                </a:solidFill>
                <a:cs typeface="Arial" charset="0"/>
              </a:rPr>
              <a:t>Conclusions</a:t>
            </a:r>
            <a:endParaRPr lang="es-ES" sz="3600" dirty="0">
              <a:solidFill>
                <a:srgbClr val="2F5597"/>
              </a:solidFill>
              <a:cs typeface="Arial" charset="0"/>
            </a:endParaRPr>
          </a:p>
        </p:txBody>
      </p:sp>
      <p:sp>
        <p:nvSpPr>
          <p:cNvPr id="5" name="Rectángulo 4"/>
          <p:cNvSpPr/>
          <p:nvPr/>
        </p:nvSpPr>
        <p:spPr>
          <a:xfrm>
            <a:off x="467544" y="869228"/>
            <a:ext cx="8640960" cy="4524315"/>
          </a:xfrm>
          <a:prstGeom prst="rect">
            <a:avLst/>
          </a:prstGeom>
          <a:noFill/>
          <a:ln>
            <a:noFill/>
          </a:ln>
        </p:spPr>
        <p:txBody>
          <a:bodyPr wrap="square">
            <a:spAutoFit/>
          </a:bodyPr>
          <a:lstStyle/>
          <a:p>
            <a:pPr marL="285750" indent="-285750">
              <a:buFont typeface="Arial" charset="0"/>
              <a:buChar char="•"/>
            </a:pPr>
            <a:r>
              <a:rPr lang="en" sz="2400" dirty="0">
                <a:solidFill>
                  <a:srgbClr val="2F5597"/>
                </a:solidFill>
              </a:rPr>
              <a:t>this increase is much higher for 2 °C (with values between 62 to 87% depending on the model specifications) and 3 °C of global warming (with values between 96 to 187%) compared to the 1.5 °C target </a:t>
            </a:r>
          </a:p>
          <a:p>
            <a:pPr marL="285750" indent="-285750">
              <a:buFont typeface="Arial" charset="0"/>
              <a:buChar char="•"/>
            </a:pPr>
            <a:r>
              <a:rPr lang="en" sz="2400" dirty="0">
                <a:solidFill>
                  <a:srgbClr val="2F5597"/>
                </a:solidFill>
              </a:rPr>
              <a:t> the results indicate that NSM (non-stationary) models generally led to lower impacts, especially for larger temperature variations. For the +3 °C case, BA shows increases of 175 to 187% (depending on considering only the RCMs or the model + RCMs spread) with SM and of +96% to +97% with the NSM </a:t>
            </a:r>
            <a:r>
              <a:rPr lang="en" sz="2400" dirty="0" err="1">
                <a:solidFill>
                  <a:srgbClr val="2F5597"/>
                </a:solidFill>
              </a:rPr>
              <a:t>approac</a:t>
            </a:r>
            <a:r>
              <a:rPr lang="en" sz="2400" dirty="0">
                <a:solidFill>
                  <a:srgbClr val="2F5597"/>
                </a:solidFill>
              </a:rPr>
              <a:t> </a:t>
            </a:r>
          </a:p>
          <a:p>
            <a:pPr marL="285750" indent="-285750">
              <a:buFont typeface="Arial" charset="0"/>
              <a:buChar char="•"/>
            </a:pPr>
            <a:r>
              <a:rPr lang="en" sz="2400" dirty="0">
                <a:solidFill>
                  <a:srgbClr val="2F5597"/>
                </a:solidFill>
              </a:rPr>
              <a:t>we note that the overall uncertainty is dominated by the RCM spread rather than by the uncertainties related to the climate-fire model </a:t>
            </a:r>
          </a:p>
        </p:txBody>
      </p:sp>
    </p:spTree>
    <p:extLst>
      <p:ext uri="{BB962C8B-B14F-4D97-AF65-F5344CB8AC3E}">
        <p14:creationId xmlns:p14="http://schemas.microsoft.com/office/powerpoint/2010/main" val="770957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4803" y="236936"/>
            <a:ext cx="8229598" cy="922237"/>
          </a:xfrm>
        </p:spPr>
        <p:txBody>
          <a:bodyPr/>
          <a:lstStyle/>
          <a:p>
            <a:r>
              <a:rPr lang="en-GB" dirty="0"/>
              <a:t>Which is the link between climate and fires?</a:t>
            </a:r>
            <a:endParaRPr lang="it-IT" dirty="0"/>
          </a:p>
        </p:txBody>
      </p:sp>
      <p:sp>
        <p:nvSpPr>
          <p:cNvPr id="4" name="Rectángulo 29695">
            <a:extLst>
              <a:ext uri="{FF2B5EF4-FFF2-40B4-BE49-F238E27FC236}">
                <a16:creationId xmlns:a16="http://schemas.microsoft.com/office/drawing/2014/main" id="{6D8FE5A9-9D35-6642-AE4B-D3A286062E2B}"/>
              </a:ext>
            </a:extLst>
          </p:cNvPr>
          <p:cNvSpPr/>
          <p:nvPr/>
        </p:nvSpPr>
        <p:spPr>
          <a:xfrm>
            <a:off x="1161746" y="1125945"/>
            <a:ext cx="5976664" cy="489654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2F5597"/>
              </a:solidFill>
              <a:latin typeface="Calibri" panose="020F0502020204030204" pitchFamily="34" charset="0"/>
              <a:cs typeface="Calibri" panose="020F0502020204030204" pitchFamily="34" charset="0"/>
            </a:endParaRPr>
          </a:p>
        </p:txBody>
      </p:sp>
      <p:sp>
        <p:nvSpPr>
          <p:cNvPr id="5" name="Rectángulo 11">
            <a:extLst>
              <a:ext uri="{FF2B5EF4-FFF2-40B4-BE49-F238E27FC236}">
                <a16:creationId xmlns:a16="http://schemas.microsoft.com/office/drawing/2014/main" id="{C8E80297-6C6C-AB4D-AC21-A506592E679E}"/>
              </a:ext>
            </a:extLst>
          </p:cNvPr>
          <p:cNvSpPr/>
          <p:nvPr/>
        </p:nvSpPr>
        <p:spPr>
          <a:xfrm>
            <a:off x="2483768" y="6022489"/>
            <a:ext cx="6660232" cy="646331"/>
          </a:xfrm>
          <a:prstGeom prst="rect">
            <a:avLst/>
          </a:prstGeom>
          <a:noFill/>
          <a:ln>
            <a:noFill/>
          </a:ln>
        </p:spPr>
        <p:txBody>
          <a:bodyPr wrap="square">
            <a:spAutoFit/>
          </a:bodyPr>
          <a:lstStyle/>
          <a:p>
            <a:r>
              <a:rPr lang="en-GB" sz="1200" dirty="0">
                <a:solidFill>
                  <a:srgbClr val="2F5597"/>
                </a:solidFill>
                <a:latin typeface="Calibri" panose="020F0502020204030204" pitchFamily="34" charset="0"/>
                <a:cs typeface="Calibri" panose="020F0502020204030204" pitchFamily="34" charset="0"/>
              </a:rPr>
              <a:t>Adapted from Pausas J.G. &amp; </a:t>
            </a:r>
            <a:r>
              <a:rPr lang="en-GB" sz="1200" dirty="0" err="1">
                <a:solidFill>
                  <a:srgbClr val="2F5597"/>
                </a:solidFill>
                <a:latin typeface="Calibri" panose="020F0502020204030204" pitchFamily="34" charset="0"/>
                <a:cs typeface="Calibri" panose="020F0502020204030204" pitchFamily="34" charset="0"/>
              </a:rPr>
              <a:t>Bradstock</a:t>
            </a:r>
            <a:r>
              <a:rPr lang="en-GB" sz="1200" dirty="0">
                <a:solidFill>
                  <a:srgbClr val="2F5597"/>
                </a:solidFill>
                <a:latin typeface="Calibri" panose="020F0502020204030204" pitchFamily="34" charset="0"/>
                <a:cs typeface="Calibri" panose="020F0502020204030204" pitchFamily="34" charset="0"/>
              </a:rPr>
              <a:t> R.A. 2007. Fire persistence traits of plants along a productivity and disturbance gradient in Mediterranean </a:t>
            </a:r>
            <a:r>
              <a:rPr lang="en-GB" sz="1200" dirty="0" err="1">
                <a:solidFill>
                  <a:srgbClr val="2F5597"/>
                </a:solidFill>
                <a:latin typeface="Calibri" panose="020F0502020204030204" pitchFamily="34" charset="0"/>
                <a:cs typeface="Calibri" panose="020F0502020204030204" pitchFamily="34" charset="0"/>
              </a:rPr>
              <a:t>shrublands</a:t>
            </a:r>
            <a:r>
              <a:rPr lang="en-GB" sz="1200" dirty="0">
                <a:solidFill>
                  <a:srgbClr val="2F5597"/>
                </a:solidFill>
                <a:latin typeface="Calibri" panose="020F0502020204030204" pitchFamily="34" charset="0"/>
                <a:cs typeface="Calibri" panose="020F0502020204030204" pitchFamily="34" charset="0"/>
              </a:rPr>
              <a:t> of SE Australia. Global Ecology &amp; Biogeography 16: 330-340.</a:t>
            </a:r>
          </a:p>
        </p:txBody>
      </p:sp>
      <p:sp>
        <p:nvSpPr>
          <p:cNvPr id="6" name="Rectángulo 9">
            <a:extLst>
              <a:ext uri="{FF2B5EF4-FFF2-40B4-BE49-F238E27FC236}">
                <a16:creationId xmlns:a16="http://schemas.microsoft.com/office/drawing/2014/main" id="{DE9A9F58-B542-1646-90FB-C242611FE7BE}"/>
              </a:ext>
            </a:extLst>
          </p:cNvPr>
          <p:cNvSpPr/>
          <p:nvPr/>
        </p:nvSpPr>
        <p:spPr>
          <a:xfrm flipH="1">
            <a:off x="4546122" y="1269961"/>
            <a:ext cx="2304256" cy="1224056"/>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GB" dirty="0">
                <a:solidFill>
                  <a:srgbClr val="2F5597"/>
                </a:solidFill>
                <a:latin typeface="Calibri" panose="020F0502020204030204" pitchFamily="34" charset="0"/>
                <a:cs typeface="Calibri" panose="020F0502020204030204" pitchFamily="34" charset="0"/>
              </a:rPr>
              <a:t>Fire limited by</a:t>
            </a:r>
          </a:p>
          <a:p>
            <a:pPr algn="r"/>
            <a:r>
              <a:rPr lang="en-GB" dirty="0">
                <a:solidFill>
                  <a:srgbClr val="2F5597"/>
                </a:solidFill>
                <a:latin typeface="Calibri" panose="020F0502020204030204" pitchFamily="34" charset="0"/>
                <a:cs typeface="Calibri" panose="020F0502020204030204" pitchFamily="34" charset="0"/>
              </a:rPr>
              <a:t> fuel flammability </a:t>
            </a:r>
          </a:p>
          <a:p>
            <a:pPr algn="r"/>
            <a:endParaRPr lang="en-GB" dirty="0">
              <a:solidFill>
                <a:srgbClr val="2F5597"/>
              </a:solidFill>
              <a:latin typeface="Calibri" panose="020F0502020204030204" pitchFamily="34" charset="0"/>
              <a:cs typeface="Calibri" panose="020F0502020204030204" pitchFamily="34" charset="0"/>
            </a:endParaRPr>
          </a:p>
        </p:txBody>
      </p:sp>
      <p:pic>
        <p:nvPicPr>
          <p:cNvPr id="7" name="6 Imagen" descr="images (1).jpg">
            <a:extLst>
              <a:ext uri="{FF2B5EF4-FFF2-40B4-BE49-F238E27FC236}">
                <a16:creationId xmlns:a16="http://schemas.microsoft.com/office/drawing/2014/main" id="{D6EF02E4-9148-5547-AFCD-66DC410A2F6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01906" y="4222289"/>
            <a:ext cx="1325689" cy="863476"/>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8" name="4 Imagen" descr="canadianforest.jpg">
            <a:extLst>
              <a:ext uri="{FF2B5EF4-FFF2-40B4-BE49-F238E27FC236}">
                <a16:creationId xmlns:a16="http://schemas.microsoft.com/office/drawing/2014/main" id="{A147C315-3570-9243-A237-6AD4879D664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90138" y="4222289"/>
            <a:ext cx="1287106" cy="864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cxnSp>
        <p:nvCxnSpPr>
          <p:cNvPr id="9" name="Conector recto 12">
            <a:extLst>
              <a:ext uri="{FF2B5EF4-FFF2-40B4-BE49-F238E27FC236}">
                <a16:creationId xmlns:a16="http://schemas.microsoft.com/office/drawing/2014/main" id="{6633B190-FDC6-DD47-96C3-93C06BD3A9ED}"/>
              </a:ext>
            </a:extLst>
          </p:cNvPr>
          <p:cNvCxnSpPr/>
          <p:nvPr/>
        </p:nvCxnSpPr>
        <p:spPr>
          <a:xfrm>
            <a:off x="2169858" y="5230401"/>
            <a:ext cx="417646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0" name="Rectángulo 18">
            <a:extLst>
              <a:ext uri="{FF2B5EF4-FFF2-40B4-BE49-F238E27FC236}">
                <a16:creationId xmlns:a16="http://schemas.microsoft.com/office/drawing/2014/main" id="{BF479031-96AD-8844-A8CC-529A0E62258C}"/>
              </a:ext>
            </a:extLst>
          </p:cNvPr>
          <p:cNvSpPr/>
          <p:nvPr/>
        </p:nvSpPr>
        <p:spPr>
          <a:xfrm flipH="1">
            <a:off x="3754034" y="5302409"/>
            <a:ext cx="1512168" cy="28803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a:solidFill>
                  <a:srgbClr val="2F5597"/>
                </a:solidFill>
                <a:latin typeface="Calibri" panose="020F0502020204030204" pitchFamily="34" charset="0"/>
                <a:cs typeface="Calibri" panose="020F0502020204030204" pitchFamily="34" charset="0"/>
              </a:rPr>
              <a:t>Aridity</a:t>
            </a:r>
          </a:p>
        </p:txBody>
      </p:sp>
      <p:cxnSp>
        <p:nvCxnSpPr>
          <p:cNvPr id="11" name="Conector recto de flecha 19">
            <a:extLst>
              <a:ext uri="{FF2B5EF4-FFF2-40B4-BE49-F238E27FC236}">
                <a16:creationId xmlns:a16="http://schemas.microsoft.com/office/drawing/2014/main" id="{C9C9C095-98B3-6E4E-98E0-176CB96D9EAA}"/>
              </a:ext>
            </a:extLst>
          </p:cNvPr>
          <p:cNvCxnSpPr/>
          <p:nvPr/>
        </p:nvCxnSpPr>
        <p:spPr>
          <a:xfrm flipH="1">
            <a:off x="2457890" y="5662449"/>
            <a:ext cx="3312368"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 name="Conector recto de flecha 25">
            <a:extLst>
              <a:ext uri="{FF2B5EF4-FFF2-40B4-BE49-F238E27FC236}">
                <a16:creationId xmlns:a16="http://schemas.microsoft.com/office/drawing/2014/main" id="{09874F92-4137-3340-B6C6-53E75162A7B2}"/>
              </a:ext>
            </a:extLst>
          </p:cNvPr>
          <p:cNvCxnSpPr/>
          <p:nvPr/>
        </p:nvCxnSpPr>
        <p:spPr>
          <a:xfrm flipV="1">
            <a:off x="1881826" y="2062049"/>
            <a:ext cx="0" cy="273630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3" name="Rectángulo 28">
            <a:extLst>
              <a:ext uri="{FF2B5EF4-FFF2-40B4-BE49-F238E27FC236}">
                <a16:creationId xmlns:a16="http://schemas.microsoft.com/office/drawing/2014/main" id="{E6301C38-0F10-A043-9460-C9CB26CF44B7}"/>
              </a:ext>
            </a:extLst>
          </p:cNvPr>
          <p:cNvSpPr/>
          <p:nvPr/>
        </p:nvSpPr>
        <p:spPr>
          <a:xfrm rot="16200000" flipH="1">
            <a:off x="837710" y="3322189"/>
            <a:ext cx="1512168" cy="28803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a:solidFill>
                  <a:srgbClr val="2F5597"/>
                </a:solidFill>
                <a:latin typeface="Calibri" panose="020F0502020204030204" pitchFamily="34" charset="0"/>
                <a:cs typeface="Calibri" panose="020F0502020204030204" pitchFamily="34" charset="0"/>
              </a:rPr>
              <a:t>Fire activity</a:t>
            </a:r>
          </a:p>
        </p:txBody>
      </p:sp>
      <p:sp>
        <p:nvSpPr>
          <p:cNvPr id="14" name="Rectángulo 20">
            <a:extLst>
              <a:ext uri="{FF2B5EF4-FFF2-40B4-BE49-F238E27FC236}">
                <a16:creationId xmlns:a16="http://schemas.microsoft.com/office/drawing/2014/main" id="{39234384-8FB7-B542-8030-283AD96E1C2C}"/>
              </a:ext>
            </a:extLst>
          </p:cNvPr>
          <p:cNvSpPr/>
          <p:nvPr/>
        </p:nvSpPr>
        <p:spPr>
          <a:xfrm flipH="1">
            <a:off x="2169858" y="1341969"/>
            <a:ext cx="2016224" cy="7200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dirty="0">
                <a:solidFill>
                  <a:srgbClr val="2F5597"/>
                </a:solidFill>
                <a:latin typeface="Calibri" panose="020F0502020204030204" pitchFamily="34" charset="0"/>
                <a:cs typeface="Calibri" panose="020F0502020204030204" pitchFamily="34" charset="0"/>
              </a:rPr>
              <a:t>Fire limited by</a:t>
            </a:r>
          </a:p>
          <a:p>
            <a:r>
              <a:rPr lang="en-GB" dirty="0">
                <a:solidFill>
                  <a:srgbClr val="2F5597"/>
                </a:solidFill>
                <a:latin typeface="Calibri" panose="020F0502020204030204" pitchFamily="34" charset="0"/>
                <a:cs typeface="Calibri" panose="020F0502020204030204" pitchFamily="34" charset="0"/>
              </a:rPr>
              <a:t>fuel availability</a:t>
            </a:r>
          </a:p>
        </p:txBody>
      </p:sp>
      <p:cxnSp>
        <p:nvCxnSpPr>
          <p:cNvPr id="15" name="Conector recto 5">
            <a:extLst>
              <a:ext uri="{FF2B5EF4-FFF2-40B4-BE49-F238E27FC236}">
                <a16:creationId xmlns:a16="http://schemas.microsoft.com/office/drawing/2014/main" id="{2513F9E6-2888-6E44-AE9A-83E5BA322765}"/>
              </a:ext>
            </a:extLst>
          </p:cNvPr>
          <p:cNvCxnSpPr/>
          <p:nvPr/>
        </p:nvCxnSpPr>
        <p:spPr>
          <a:xfrm>
            <a:off x="2169858" y="1413977"/>
            <a:ext cx="0" cy="381642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7" name="Arco de bloque 30">
            <a:extLst>
              <a:ext uri="{FF2B5EF4-FFF2-40B4-BE49-F238E27FC236}">
                <a16:creationId xmlns:a16="http://schemas.microsoft.com/office/drawing/2014/main" id="{5E480D5A-265D-804A-9841-413A121C81C3}"/>
              </a:ext>
            </a:extLst>
          </p:cNvPr>
          <p:cNvSpPr/>
          <p:nvPr/>
        </p:nvSpPr>
        <p:spPr>
          <a:xfrm>
            <a:off x="2277870" y="2710121"/>
            <a:ext cx="3960440" cy="5040560"/>
          </a:xfrm>
          <a:prstGeom prst="blockArc">
            <a:avLst>
              <a:gd name="adj1" fmla="val 10862358"/>
              <a:gd name="adj2" fmla="val 21393189"/>
              <a:gd name="adj3" fmla="val 0"/>
            </a:avLst>
          </a:prstGeom>
          <a:noFill/>
          <a:ln w="127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latin typeface="Arial"/>
              <a:cs typeface="Arial"/>
            </a:endParaRPr>
          </a:p>
        </p:txBody>
      </p:sp>
    </p:spTree>
    <p:extLst>
      <p:ext uri="{BB962C8B-B14F-4D97-AF65-F5344CB8AC3E}">
        <p14:creationId xmlns:p14="http://schemas.microsoft.com/office/powerpoint/2010/main" val="89538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4803" y="236936"/>
            <a:ext cx="8229598" cy="922237"/>
          </a:xfrm>
        </p:spPr>
        <p:txBody>
          <a:bodyPr/>
          <a:lstStyle/>
          <a:p>
            <a:r>
              <a:rPr lang="en-GB" dirty="0"/>
              <a:t>Which is the link between climate and fires?</a:t>
            </a:r>
            <a:endParaRPr lang="it-IT" dirty="0"/>
          </a:p>
        </p:txBody>
      </p:sp>
      <p:sp>
        <p:nvSpPr>
          <p:cNvPr id="4" name="Rectángulo 29695">
            <a:extLst>
              <a:ext uri="{FF2B5EF4-FFF2-40B4-BE49-F238E27FC236}">
                <a16:creationId xmlns:a16="http://schemas.microsoft.com/office/drawing/2014/main" id="{6D8FE5A9-9D35-6642-AE4B-D3A286062E2B}"/>
              </a:ext>
            </a:extLst>
          </p:cNvPr>
          <p:cNvSpPr/>
          <p:nvPr/>
        </p:nvSpPr>
        <p:spPr>
          <a:xfrm>
            <a:off x="1161746" y="1125945"/>
            <a:ext cx="5976664" cy="489654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2F5597"/>
              </a:solidFill>
              <a:latin typeface="Calibri" panose="020F0502020204030204" pitchFamily="34" charset="0"/>
              <a:cs typeface="Calibri" panose="020F0502020204030204" pitchFamily="34" charset="0"/>
            </a:endParaRPr>
          </a:p>
        </p:txBody>
      </p:sp>
      <p:sp>
        <p:nvSpPr>
          <p:cNvPr id="5" name="Rectángulo 11">
            <a:extLst>
              <a:ext uri="{FF2B5EF4-FFF2-40B4-BE49-F238E27FC236}">
                <a16:creationId xmlns:a16="http://schemas.microsoft.com/office/drawing/2014/main" id="{C8E80297-6C6C-AB4D-AC21-A506592E679E}"/>
              </a:ext>
            </a:extLst>
          </p:cNvPr>
          <p:cNvSpPr/>
          <p:nvPr/>
        </p:nvSpPr>
        <p:spPr>
          <a:xfrm>
            <a:off x="2483768" y="6022489"/>
            <a:ext cx="6660232" cy="646331"/>
          </a:xfrm>
          <a:prstGeom prst="rect">
            <a:avLst/>
          </a:prstGeom>
          <a:noFill/>
          <a:ln>
            <a:noFill/>
          </a:ln>
        </p:spPr>
        <p:txBody>
          <a:bodyPr wrap="square">
            <a:spAutoFit/>
          </a:bodyPr>
          <a:lstStyle/>
          <a:p>
            <a:r>
              <a:rPr lang="en-GB" sz="1200" dirty="0">
                <a:solidFill>
                  <a:srgbClr val="2F5597"/>
                </a:solidFill>
                <a:latin typeface="Calibri" panose="020F0502020204030204" pitchFamily="34" charset="0"/>
                <a:cs typeface="Calibri" panose="020F0502020204030204" pitchFamily="34" charset="0"/>
              </a:rPr>
              <a:t>Adapted from Pausas J.G. &amp; </a:t>
            </a:r>
            <a:r>
              <a:rPr lang="en-GB" sz="1200" dirty="0" err="1">
                <a:solidFill>
                  <a:srgbClr val="2F5597"/>
                </a:solidFill>
                <a:latin typeface="Calibri" panose="020F0502020204030204" pitchFamily="34" charset="0"/>
                <a:cs typeface="Calibri" panose="020F0502020204030204" pitchFamily="34" charset="0"/>
              </a:rPr>
              <a:t>Bradstock</a:t>
            </a:r>
            <a:r>
              <a:rPr lang="en-GB" sz="1200" dirty="0">
                <a:solidFill>
                  <a:srgbClr val="2F5597"/>
                </a:solidFill>
                <a:latin typeface="Calibri" panose="020F0502020204030204" pitchFamily="34" charset="0"/>
                <a:cs typeface="Calibri" panose="020F0502020204030204" pitchFamily="34" charset="0"/>
              </a:rPr>
              <a:t> R.A. 2007. Fire persistence traits of plants along a productivity and disturbance gradient in Mediterranean </a:t>
            </a:r>
            <a:r>
              <a:rPr lang="en-GB" sz="1200" dirty="0" err="1">
                <a:solidFill>
                  <a:srgbClr val="2F5597"/>
                </a:solidFill>
                <a:latin typeface="Calibri" panose="020F0502020204030204" pitchFamily="34" charset="0"/>
                <a:cs typeface="Calibri" panose="020F0502020204030204" pitchFamily="34" charset="0"/>
              </a:rPr>
              <a:t>shrublands</a:t>
            </a:r>
            <a:r>
              <a:rPr lang="en-GB" sz="1200" dirty="0">
                <a:solidFill>
                  <a:srgbClr val="2F5597"/>
                </a:solidFill>
                <a:latin typeface="Calibri" panose="020F0502020204030204" pitchFamily="34" charset="0"/>
                <a:cs typeface="Calibri" panose="020F0502020204030204" pitchFamily="34" charset="0"/>
              </a:rPr>
              <a:t> of SE Australia. Global Ecology &amp; Biogeography 16: 330-340.</a:t>
            </a:r>
          </a:p>
        </p:txBody>
      </p:sp>
      <p:sp>
        <p:nvSpPr>
          <p:cNvPr id="6" name="Rectángulo 9">
            <a:extLst>
              <a:ext uri="{FF2B5EF4-FFF2-40B4-BE49-F238E27FC236}">
                <a16:creationId xmlns:a16="http://schemas.microsoft.com/office/drawing/2014/main" id="{DE9A9F58-B542-1646-90FB-C242611FE7BE}"/>
              </a:ext>
            </a:extLst>
          </p:cNvPr>
          <p:cNvSpPr/>
          <p:nvPr/>
        </p:nvSpPr>
        <p:spPr>
          <a:xfrm flipH="1">
            <a:off x="4517449" y="1619386"/>
            <a:ext cx="2304256" cy="1224056"/>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GB" dirty="0">
                <a:solidFill>
                  <a:srgbClr val="2F5597"/>
                </a:solidFill>
                <a:latin typeface="Calibri" panose="020F0502020204030204" pitchFamily="34" charset="0"/>
                <a:cs typeface="Calibri" panose="020F0502020204030204" pitchFamily="34" charset="0"/>
              </a:rPr>
              <a:t>Fire limited by</a:t>
            </a:r>
          </a:p>
          <a:p>
            <a:pPr algn="r"/>
            <a:r>
              <a:rPr lang="en-GB" dirty="0">
                <a:solidFill>
                  <a:srgbClr val="2F5597"/>
                </a:solidFill>
                <a:latin typeface="Calibri" panose="020F0502020204030204" pitchFamily="34" charset="0"/>
                <a:cs typeface="Calibri" panose="020F0502020204030204" pitchFamily="34" charset="0"/>
              </a:rPr>
              <a:t> fuel flammability</a:t>
            </a:r>
            <a:r>
              <a:rPr lang="en-GB" dirty="0">
                <a:solidFill>
                  <a:srgbClr val="2F5597"/>
                </a:solidFill>
                <a:latin typeface="Arial"/>
                <a:cs typeface="Arial"/>
                <a:sym typeface="Wingdings"/>
              </a:rPr>
              <a:t> same-period (coincident) climate</a:t>
            </a:r>
            <a:endParaRPr lang="en-GB" dirty="0">
              <a:solidFill>
                <a:srgbClr val="2F5597"/>
              </a:solidFill>
              <a:latin typeface="Arial"/>
              <a:cs typeface="Arial"/>
            </a:endParaRPr>
          </a:p>
          <a:p>
            <a:pPr algn="r"/>
            <a:r>
              <a:rPr lang="en-GB" dirty="0">
                <a:solidFill>
                  <a:srgbClr val="2F5597"/>
                </a:solidFill>
                <a:latin typeface="Calibri" panose="020F0502020204030204" pitchFamily="34" charset="0"/>
                <a:cs typeface="Calibri" panose="020F0502020204030204" pitchFamily="34" charset="0"/>
              </a:rPr>
              <a:t> </a:t>
            </a:r>
          </a:p>
          <a:p>
            <a:pPr algn="r"/>
            <a:endParaRPr lang="en-GB" dirty="0">
              <a:solidFill>
                <a:srgbClr val="2F5597"/>
              </a:solidFill>
              <a:latin typeface="Calibri" panose="020F0502020204030204" pitchFamily="34" charset="0"/>
              <a:cs typeface="Calibri" panose="020F0502020204030204" pitchFamily="34" charset="0"/>
            </a:endParaRPr>
          </a:p>
        </p:txBody>
      </p:sp>
      <p:pic>
        <p:nvPicPr>
          <p:cNvPr id="7" name="6 Imagen" descr="images (1).jpg">
            <a:extLst>
              <a:ext uri="{FF2B5EF4-FFF2-40B4-BE49-F238E27FC236}">
                <a16:creationId xmlns:a16="http://schemas.microsoft.com/office/drawing/2014/main" id="{D6EF02E4-9148-5547-AFCD-66DC410A2F6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01906" y="4222289"/>
            <a:ext cx="1325689" cy="863476"/>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8" name="4 Imagen" descr="canadianforest.jpg">
            <a:extLst>
              <a:ext uri="{FF2B5EF4-FFF2-40B4-BE49-F238E27FC236}">
                <a16:creationId xmlns:a16="http://schemas.microsoft.com/office/drawing/2014/main" id="{A147C315-3570-9243-A237-6AD4879D664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90138" y="4222289"/>
            <a:ext cx="1287106" cy="864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cxnSp>
        <p:nvCxnSpPr>
          <p:cNvPr id="9" name="Conector recto 12">
            <a:extLst>
              <a:ext uri="{FF2B5EF4-FFF2-40B4-BE49-F238E27FC236}">
                <a16:creationId xmlns:a16="http://schemas.microsoft.com/office/drawing/2014/main" id="{6633B190-FDC6-DD47-96C3-93C06BD3A9ED}"/>
              </a:ext>
            </a:extLst>
          </p:cNvPr>
          <p:cNvCxnSpPr/>
          <p:nvPr/>
        </p:nvCxnSpPr>
        <p:spPr>
          <a:xfrm>
            <a:off x="2169858" y="5230401"/>
            <a:ext cx="417646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0" name="Rectángulo 18">
            <a:extLst>
              <a:ext uri="{FF2B5EF4-FFF2-40B4-BE49-F238E27FC236}">
                <a16:creationId xmlns:a16="http://schemas.microsoft.com/office/drawing/2014/main" id="{BF479031-96AD-8844-A8CC-529A0E62258C}"/>
              </a:ext>
            </a:extLst>
          </p:cNvPr>
          <p:cNvSpPr/>
          <p:nvPr/>
        </p:nvSpPr>
        <p:spPr>
          <a:xfrm flipH="1">
            <a:off x="3754034" y="5302409"/>
            <a:ext cx="1512168" cy="28803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a:solidFill>
                  <a:srgbClr val="2F5597"/>
                </a:solidFill>
                <a:latin typeface="Calibri" panose="020F0502020204030204" pitchFamily="34" charset="0"/>
                <a:cs typeface="Calibri" panose="020F0502020204030204" pitchFamily="34" charset="0"/>
              </a:rPr>
              <a:t>Aridity</a:t>
            </a:r>
          </a:p>
        </p:txBody>
      </p:sp>
      <p:cxnSp>
        <p:nvCxnSpPr>
          <p:cNvPr id="11" name="Conector recto de flecha 19">
            <a:extLst>
              <a:ext uri="{FF2B5EF4-FFF2-40B4-BE49-F238E27FC236}">
                <a16:creationId xmlns:a16="http://schemas.microsoft.com/office/drawing/2014/main" id="{C9C9C095-98B3-6E4E-98E0-176CB96D9EAA}"/>
              </a:ext>
            </a:extLst>
          </p:cNvPr>
          <p:cNvCxnSpPr/>
          <p:nvPr/>
        </p:nvCxnSpPr>
        <p:spPr>
          <a:xfrm flipH="1">
            <a:off x="2457890" y="5662449"/>
            <a:ext cx="3312368"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 name="Conector recto de flecha 25">
            <a:extLst>
              <a:ext uri="{FF2B5EF4-FFF2-40B4-BE49-F238E27FC236}">
                <a16:creationId xmlns:a16="http://schemas.microsoft.com/office/drawing/2014/main" id="{09874F92-4137-3340-B6C6-53E75162A7B2}"/>
              </a:ext>
            </a:extLst>
          </p:cNvPr>
          <p:cNvCxnSpPr/>
          <p:nvPr/>
        </p:nvCxnSpPr>
        <p:spPr>
          <a:xfrm flipV="1">
            <a:off x="1881826" y="2062049"/>
            <a:ext cx="0" cy="273630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3" name="Rectángulo 28">
            <a:extLst>
              <a:ext uri="{FF2B5EF4-FFF2-40B4-BE49-F238E27FC236}">
                <a16:creationId xmlns:a16="http://schemas.microsoft.com/office/drawing/2014/main" id="{E6301C38-0F10-A043-9460-C9CB26CF44B7}"/>
              </a:ext>
            </a:extLst>
          </p:cNvPr>
          <p:cNvSpPr/>
          <p:nvPr/>
        </p:nvSpPr>
        <p:spPr>
          <a:xfrm rot="16200000" flipH="1">
            <a:off x="837710" y="3322189"/>
            <a:ext cx="1512168" cy="28803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a:solidFill>
                  <a:srgbClr val="2F5597"/>
                </a:solidFill>
                <a:latin typeface="Calibri" panose="020F0502020204030204" pitchFamily="34" charset="0"/>
                <a:cs typeface="Calibri" panose="020F0502020204030204" pitchFamily="34" charset="0"/>
              </a:rPr>
              <a:t>Fire activity</a:t>
            </a:r>
          </a:p>
        </p:txBody>
      </p:sp>
      <p:sp>
        <p:nvSpPr>
          <p:cNvPr id="14" name="Rectángulo 20">
            <a:extLst>
              <a:ext uri="{FF2B5EF4-FFF2-40B4-BE49-F238E27FC236}">
                <a16:creationId xmlns:a16="http://schemas.microsoft.com/office/drawing/2014/main" id="{39234384-8FB7-B542-8030-283AD96E1C2C}"/>
              </a:ext>
            </a:extLst>
          </p:cNvPr>
          <p:cNvSpPr/>
          <p:nvPr/>
        </p:nvSpPr>
        <p:spPr>
          <a:xfrm flipH="1">
            <a:off x="2169859" y="1619386"/>
            <a:ext cx="2016224" cy="7200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dirty="0">
                <a:solidFill>
                  <a:srgbClr val="2F5597"/>
                </a:solidFill>
                <a:latin typeface="Calibri" panose="020F0502020204030204" pitchFamily="34" charset="0"/>
                <a:cs typeface="Calibri" panose="020F0502020204030204" pitchFamily="34" charset="0"/>
              </a:rPr>
              <a:t>Fire limited by</a:t>
            </a:r>
          </a:p>
          <a:p>
            <a:r>
              <a:rPr lang="en-GB" dirty="0">
                <a:solidFill>
                  <a:srgbClr val="2F5597"/>
                </a:solidFill>
                <a:latin typeface="Calibri" panose="020F0502020204030204" pitchFamily="34" charset="0"/>
                <a:cs typeface="Calibri" panose="020F0502020204030204" pitchFamily="34" charset="0"/>
              </a:rPr>
              <a:t>fuel availability</a:t>
            </a:r>
          </a:p>
          <a:p>
            <a:r>
              <a:rPr lang="en-GB" dirty="0">
                <a:solidFill>
                  <a:srgbClr val="2F5597"/>
                </a:solidFill>
                <a:latin typeface="Arial"/>
                <a:cs typeface="Arial"/>
                <a:sym typeface="Wingdings"/>
              </a:rPr>
              <a:t> </a:t>
            </a:r>
            <a:r>
              <a:rPr lang="en-GB" dirty="0" err="1">
                <a:solidFill>
                  <a:srgbClr val="2F5597"/>
                </a:solidFill>
                <a:latin typeface="Arial"/>
                <a:cs typeface="Arial"/>
                <a:sym typeface="Wingdings"/>
              </a:rPr>
              <a:t>antecent</a:t>
            </a:r>
            <a:r>
              <a:rPr lang="en-GB" dirty="0">
                <a:solidFill>
                  <a:srgbClr val="2F5597"/>
                </a:solidFill>
                <a:latin typeface="Arial"/>
                <a:cs typeface="Arial"/>
                <a:sym typeface="Wingdings"/>
              </a:rPr>
              <a:t> climate</a:t>
            </a:r>
            <a:endParaRPr lang="en-GB" dirty="0">
              <a:solidFill>
                <a:srgbClr val="2F5597"/>
              </a:solidFill>
              <a:latin typeface="Arial"/>
              <a:cs typeface="Arial"/>
            </a:endParaRPr>
          </a:p>
          <a:p>
            <a:endParaRPr lang="en-GB" dirty="0">
              <a:solidFill>
                <a:srgbClr val="2F5597"/>
              </a:solidFill>
              <a:latin typeface="Calibri" panose="020F0502020204030204" pitchFamily="34" charset="0"/>
              <a:cs typeface="Calibri" panose="020F0502020204030204" pitchFamily="34" charset="0"/>
            </a:endParaRPr>
          </a:p>
        </p:txBody>
      </p:sp>
      <p:cxnSp>
        <p:nvCxnSpPr>
          <p:cNvPr id="15" name="Conector recto 5">
            <a:extLst>
              <a:ext uri="{FF2B5EF4-FFF2-40B4-BE49-F238E27FC236}">
                <a16:creationId xmlns:a16="http://schemas.microsoft.com/office/drawing/2014/main" id="{2513F9E6-2888-6E44-AE9A-83E5BA322765}"/>
              </a:ext>
            </a:extLst>
          </p:cNvPr>
          <p:cNvCxnSpPr/>
          <p:nvPr/>
        </p:nvCxnSpPr>
        <p:spPr>
          <a:xfrm>
            <a:off x="2169858" y="1413977"/>
            <a:ext cx="0" cy="381642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7" name="Arco de bloque 30">
            <a:extLst>
              <a:ext uri="{FF2B5EF4-FFF2-40B4-BE49-F238E27FC236}">
                <a16:creationId xmlns:a16="http://schemas.microsoft.com/office/drawing/2014/main" id="{5E480D5A-265D-804A-9841-413A121C81C3}"/>
              </a:ext>
            </a:extLst>
          </p:cNvPr>
          <p:cNvSpPr/>
          <p:nvPr/>
        </p:nvSpPr>
        <p:spPr>
          <a:xfrm>
            <a:off x="2277870" y="2710121"/>
            <a:ext cx="3960440" cy="5040560"/>
          </a:xfrm>
          <a:prstGeom prst="blockArc">
            <a:avLst>
              <a:gd name="adj1" fmla="val 10862358"/>
              <a:gd name="adj2" fmla="val 21393189"/>
              <a:gd name="adj3" fmla="val 0"/>
            </a:avLst>
          </a:prstGeom>
          <a:noFill/>
          <a:ln w="127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latin typeface="Arial"/>
              <a:cs typeface="Arial"/>
            </a:endParaRPr>
          </a:p>
        </p:txBody>
      </p:sp>
    </p:spTree>
    <p:extLst>
      <p:ext uri="{BB962C8B-B14F-4D97-AF65-F5344CB8AC3E}">
        <p14:creationId xmlns:p14="http://schemas.microsoft.com/office/powerpoint/2010/main" val="29429899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4803" y="236936"/>
            <a:ext cx="8229598" cy="922237"/>
          </a:xfrm>
        </p:spPr>
        <p:txBody>
          <a:bodyPr/>
          <a:lstStyle/>
          <a:p>
            <a:r>
              <a:rPr lang="en-GB" dirty="0"/>
              <a:t>Which is the link between climate and fires?</a:t>
            </a:r>
            <a:endParaRPr lang="it-IT" dirty="0"/>
          </a:p>
        </p:txBody>
      </p:sp>
      <p:sp>
        <p:nvSpPr>
          <p:cNvPr id="4" name="Rectángulo 29695">
            <a:extLst>
              <a:ext uri="{FF2B5EF4-FFF2-40B4-BE49-F238E27FC236}">
                <a16:creationId xmlns:a16="http://schemas.microsoft.com/office/drawing/2014/main" id="{6D8FE5A9-9D35-6642-AE4B-D3A286062E2B}"/>
              </a:ext>
            </a:extLst>
          </p:cNvPr>
          <p:cNvSpPr/>
          <p:nvPr/>
        </p:nvSpPr>
        <p:spPr>
          <a:xfrm>
            <a:off x="1161746" y="1125945"/>
            <a:ext cx="5976664" cy="489654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2F5597"/>
              </a:solidFill>
              <a:latin typeface="Calibri" panose="020F0502020204030204" pitchFamily="34" charset="0"/>
              <a:cs typeface="Calibri" panose="020F0502020204030204" pitchFamily="34" charset="0"/>
            </a:endParaRPr>
          </a:p>
        </p:txBody>
      </p:sp>
      <p:sp>
        <p:nvSpPr>
          <p:cNvPr id="5" name="Rectángulo 11">
            <a:extLst>
              <a:ext uri="{FF2B5EF4-FFF2-40B4-BE49-F238E27FC236}">
                <a16:creationId xmlns:a16="http://schemas.microsoft.com/office/drawing/2014/main" id="{C8E80297-6C6C-AB4D-AC21-A506592E679E}"/>
              </a:ext>
            </a:extLst>
          </p:cNvPr>
          <p:cNvSpPr/>
          <p:nvPr/>
        </p:nvSpPr>
        <p:spPr>
          <a:xfrm>
            <a:off x="2483768" y="6022489"/>
            <a:ext cx="6660232" cy="646331"/>
          </a:xfrm>
          <a:prstGeom prst="rect">
            <a:avLst/>
          </a:prstGeom>
          <a:noFill/>
          <a:ln>
            <a:noFill/>
          </a:ln>
        </p:spPr>
        <p:txBody>
          <a:bodyPr wrap="square">
            <a:spAutoFit/>
          </a:bodyPr>
          <a:lstStyle/>
          <a:p>
            <a:r>
              <a:rPr lang="en-GB" sz="1200" dirty="0">
                <a:solidFill>
                  <a:srgbClr val="2F5597"/>
                </a:solidFill>
                <a:latin typeface="Calibri" panose="020F0502020204030204" pitchFamily="34" charset="0"/>
                <a:cs typeface="Calibri" panose="020F0502020204030204" pitchFamily="34" charset="0"/>
              </a:rPr>
              <a:t>Adapted from Pausas J.G. &amp; </a:t>
            </a:r>
            <a:r>
              <a:rPr lang="en-GB" sz="1200" dirty="0" err="1">
                <a:solidFill>
                  <a:srgbClr val="2F5597"/>
                </a:solidFill>
                <a:latin typeface="Calibri" panose="020F0502020204030204" pitchFamily="34" charset="0"/>
                <a:cs typeface="Calibri" panose="020F0502020204030204" pitchFamily="34" charset="0"/>
              </a:rPr>
              <a:t>Bradstock</a:t>
            </a:r>
            <a:r>
              <a:rPr lang="en-GB" sz="1200" dirty="0">
                <a:solidFill>
                  <a:srgbClr val="2F5597"/>
                </a:solidFill>
                <a:latin typeface="Calibri" panose="020F0502020204030204" pitchFamily="34" charset="0"/>
                <a:cs typeface="Calibri" panose="020F0502020204030204" pitchFamily="34" charset="0"/>
              </a:rPr>
              <a:t> R.A. 2007. Fire persistence traits of plants along a productivity and disturbance gradient in Mediterranean </a:t>
            </a:r>
            <a:r>
              <a:rPr lang="en-GB" sz="1200" dirty="0" err="1">
                <a:solidFill>
                  <a:srgbClr val="2F5597"/>
                </a:solidFill>
                <a:latin typeface="Calibri" panose="020F0502020204030204" pitchFamily="34" charset="0"/>
                <a:cs typeface="Calibri" panose="020F0502020204030204" pitchFamily="34" charset="0"/>
              </a:rPr>
              <a:t>shrublands</a:t>
            </a:r>
            <a:r>
              <a:rPr lang="en-GB" sz="1200" dirty="0">
                <a:solidFill>
                  <a:srgbClr val="2F5597"/>
                </a:solidFill>
                <a:latin typeface="Calibri" panose="020F0502020204030204" pitchFamily="34" charset="0"/>
                <a:cs typeface="Calibri" panose="020F0502020204030204" pitchFamily="34" charset="0"/>
              </a:rPr>
              <a:t> of SE Australia. Global Ecology &amp; Biogeography 16: 330-340.</a:t>
            </a:r>
          </a:p>
        </p:txBody>
      </p:sp>
      <p:sp>
        <p:nvSpPr>
          <p:cNvPr id="6" name="Rectángulo 9">
            <a:extLst>
              <a:ext uri="{FF2B5EF4-FFF2-40B4-BE49-F238E27FC236}">
                <a16:creationId xmlns:a16="http://schemas.microsoft.com/office/drawing/2014/main" id="{DE9A9F58-B542-1646-90FB-C242611FE7BE}"/>
              </a:ext>
            </a:extLst>
          </p:cNvPr>
          <p:cNvSpPr/>
          <p:nvPr/>
        </p:nvSpPr>
        <p:spPr>
          <a:xfrm flipH="1">
            <a:off x="4517449" y="1619386"/>
            <a:ext cx="2304256" cy="1224056"/>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GB" dirty="0">
                <a:solidFill>
                  <a:srgbClr val="2F5597"/>
                </a:solidFill>
                <a:latin typeface="Calibri" panose="020F0502020204030204" pitchFamily="34" charset="0"/>
                <a:cs typeface="Calibri" panose="020F0502020204030204" pitchFamily="34" charset="0"/>
              </a:rPr>
              <a:t>Fire limited by</a:t>
            </a:r>
          </a:p>
          <a:p>
            <a:pPr algn="r"/>
            <a:r>
              <a:rPr lang="en-GB" dirty="0">
                <a:solidFill>
                  <a:srgbClr val="2F5597"/>
                </a:solidFill>
                <a:latin typeface="Calibri" panose="020F0502020204030204" pitchFamily="34" charset="0"/>
                <a:cs typeface="Calibri" panose="020F0502020204030204" pitchFamily="34" charset="0"/>
              </a:rPr>
              <a:t> fuel flammability</a:t>
            </a:r>
            <a:r>
              <a:rPr lang="en-GB" dirty="0">
                <a:solidFill>
                  <a:srgbClr val="2F5597"/>
                </a:solidFill>
                <a:latin typeface="Arial"/>
                <a:cs typeface="Arial"/>
                <a:sym typeface="Wingdings"/>
              </a:rPr>
              <a:t> same-period (coincident) climate</a:t>
            </a:r>
            <a:endParaRPr lang="en-GB" dirty="0">
              <a:solidFill>
                <a:srgbClr val="2F5597"/>
              </a:solidFill>
              <a:latin typeface="Arial"/>
              <a:cs typeface="Arial"/>
            </a:endParaRPr>
          </a:p>
          <a:p>
            <a:pPr algn="r"/>
            <a:r>
              <a:rPr lang="en-GB" dirty="0">
                <a:solidFill>
                  <a:srgbClr val="2F5597"/>
                </a:solidFill>
                <a:latin typeface="Calibri" panose="020F0502020204030204" pitchFamily="34" charset="0"/>
                <a:cs typeface="Calibri" panose="020F0502020204030204" pitchFamily="34" charset="0"/>
              </a:rPr>
              <a:t> </a:t>
            </a:r>
          </a:p>
          <a:p>
            <a:pPr algn="r"/>
            <a:endParaRPr lang="en-GB" dirty="0">
              <a:solidFill>
                <a:srgbClr val="2F5597"/>
              </a:solidFill>
              <a:latin typeface="Calibri" panose="020F0502020204030204" pitchFamily="34" charset="0"/>
              <a:cs typeface="Calibri" panose="020F0502020204030204" pitchFamily="34" charset="0"/>
            </a:endParaRPr>
          </a:p>
        </p:txBody>
      </p:sp>
      <p:pic>
        <p:nvPicPr>
          <p:cNvPr id="7" name="6 Imagen" descr="images (1).jpg">
            <a:extLst>
              <a:ext uri="{FF2B5EF4-FFF2-40B4-BE49-F238E27FC236}">
                <a16:creationId xmlns:a16="http://schemas.microsoft.com/office/drawing/2014/main" id="{D6EF02E4-9148-5547-AFCD-66DC410A2F6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01906" y="4222289"/>
            <a:ext cx="1325689" cy="863476"/>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8" name="4 Imagen" descr="canadianforest.jpg">
            <a:extLst>
              <a:ext uri="{FF2B5EF4-FFF2-40B4-BE49-F238E27FC236}">
                <a16:creationId xmlns:a16="http://schemas.microsoft.com/office/drawing/2014/main" id="{A147C315-3570-9243-A237-6AD4879D664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90138" y="4222289"/>
            <a:ext cx="1287106" cy="864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cxnSp>
        <p:nvCxnSpPr>
          <p:cNvPr id="9" name="Conector recto 12">
            <a:extLst>
              <a:ext uri="{FF2B5EF4-FFF2-40B4-BE49-F238E27FC236}">
                <a16:creationId xmlns:a16="http://schemas.microsoft.com/office/drawing/2014/main" id="{6633B190-FDC6-DD47-96C3-93C06BD3A9ED}"/>
              </a:ext>
            </a:extLst>
          </p:cNvPr>
          <p:cNvCxnSpPr/>
          <p:nvPr/>
        </p:nvCxnSpPr>
        <p:spPr>
          <a:xfrm>
            <a:off x="2169858" y="5230401"/>
            <a:ext cx="417646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0" name="Rectángulo 18">
            <a:extLst>
              <a:ext uri="{FF2B5EF4-FFF2-40B4-BE49-F238E27FC236}">
                <a16:creationId xmlns:a16="http://schemas.microsoft.com/office/drawing/2014/main" id="{BF479031-96AD-8844-A8CC-529A0E62258C}"/>
              </a:ext>
            </a:extLst>
          </p:cNvPr>
          <p:cNvSpPr/>
          <p:nvPr/>
        </p:nvSpPr>
        <p:spPr>
          <a:xfrm flipH="1">
            <a:off x="3754034" y="5302409"/>
            <a:ext cx="1512168" cy="28803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a:solidFill>
                  <a:srgbClr val="2F5597"/>
                </a:solidFill>
                <a:latin typeface="Calibri" panose="020F0502020204030204" pitchFamily="34" charset="0"/>
                <a:cs typeface="Calibri" panose="020F0502020204030204" pitchFamily="34" charset="0"/>
              </a:rPr>
              <a:t>Aridity</a:t>
            </a:r>
          </a:p>
        </p:txBody>
      </p:sp>
      <p:cxnSp>
        <p:nvCxnSpPr>
          <p:cNvPr id="11" name="Conector recto de flecha 19">
            <a:extLst>
              <a:ext uri="{FF2B5EF4-FFF2-40B4-BE49-F238E27FC236}">
                <a16:creationId xmlns:a16="http://schemas.microsoft.com/office/drawing/2014/main" id="{C9C9C095-98B3-6E4E-98E0-176CB96D9EAA}"/>
              </a:ext>
            </a:extLst>
          </p:cNvPr>
          <p:cNvCxnSpPr/>
          <p:nvPr/>
        </p:nvCxnSpPr>
        <p:spPr>
          <a:xfrm flipH="1">
            <a:off x="2457890" y="5662449"/>
            <a:ext cx="3312368"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 name="Conector recto de flecha 25">
            <a:extLst>
              <a:ext uri="{FF2B5EF4-FFF2-40B4-BE49-F238E27FC236}">
                <a16:creationId xmlns:a16="http://schemas.microsoft.com/office/drawing/2014/main" id="{09874F92-4137-3340-B6C6-53E75162A7B2}"/>
              </a:ext>
            </a:extLst>
          </p:cNvPr>
          <p:cNvCxnSpPr/>
          <p:nvPr/>
        </p:nvCxnSpPr>
        <p:spPr>
          <a:xfrm flipV="1">
            <a:off x="1881826" y="2062049"/>
            <a:ext cx="0" cy="273630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3" name="Rectángulo 28">
            <a:extLst>
              <a:ext uri="{FF2B5EF4-FFF2-40B4-BE49-F238E27FC236}">
                <a16:creationId xmlns:a16="http://schemas.microsoft.com/office/drawing/2014/main" id="{E6301C38-0F10-A043-9460-C9CB26CF44B7}"/>
              </a:ext>
            </a:extLst>
          </p:cNvPr>
          <p:cNvSpPr/>
          <p:nvPr/>
        </p:nvSpPr>
        <p:spPr>
          <a:xfrm rot="16200000" flipH="1">
            <a:off x="837710" y="3322189"/>
            <a:ext cx="1512168" cy="28803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a:solidFill>
                  <a:srgbClr val="2F5597"/>
                </a:solidFill>
                <a:latin typeface="Calibri" panose="020F0502020204030204" pitchFamily="34" charset="0"/>
                <a:cs typeface="Calibri" panose="020F0502020204030204" pitchFamily="34" charset="0"/>
              </a:rPr>
              <a:t>Fire activity</a:t>
            </a:r>
          </a:p>
        </p:txBody>
      </p:sp>
      <p:sp>
        <p:nvSpPr>
          <p:cNvPr id="14" name="Rectángulo 20">
            <a:extLst>
              <a:ext uri="{FF2B5EF4-FFF2-40B4-BE49-F238E27FC236}">
                <a16:creationId xmlns:a16="http://schemas.microsoft.com/office/drawing/2014/main" id="{39234384-8FB7-B542-8030-283AD96E1C2C}"/>
              </a:ext>
            </a:extLst>
          </p:cNvPr>
          <p:cNvSpPr/>
          <p:nvPr/>
        </p:nvSpPr>
        <p:spPr>
          <a:xfrm flipH="1">
            <a:off x="2169859" y="1619386"/>
            <a:ext cx="2016224" cy="7200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dirty="0">
                <a:solidFill>
                  <a:srgbClr val="2F5597"/>
                </a:solidFill>
                <a:latin typeface="Calibri" panose="020F0502020204030204" pitchFamily="34" charset="0"/>
                <a:cs typeface="Calibri" panose="020F0502020204030204" pitchFamily="34" charset="0"/>
              </a:rPr>
              <a:t>Fire limited by</a:t>
            </a:r>
          </a:p>
          <a:p>
            <a:r>
              <a:rPr lang="en-GB" dirty="0">
                <a:solidFill>
                  <a:srgbClr val="2F5597"/>
                </a:solidFill>
                <a:latin typeface="Calibri" panose="020F0502020204030204" pitchFamily="34" charset="0"/>
                <a:cs typeface="Calibri" panose="020F0502020204030204" pitchFamily="34" charset="0"/>
              </a:rPr>
              <a:t>fuel availability</a:t>
            </a:r>
          </a:p>
          <a:p>
            <a:r>
              <a:rPr lang="en-GB" dirty="0">
                <a:solidFill>
                  <a:srgbClr val="2F5597"/>
                </a:solidFill>
                <a:latin typeface="Arial"/>
                <a:cs typeface="Arial"/>
                <a:sym typeface="Wingdings"/>
              </a:rPr>
              <a:t> </a:t>
            </a:r>
            <a:r>
              <a:rPr lang="en-GB" dirty="0" err="1">
                <a:solidFill>
                  <a:srgbClr val="2F5597"/>
                </a:solidFill>
                <a:latin typeface="Arial"/>
                <a:cs typeface="Arial"/>
                <a:sym typeface="Wingdings"/>
              </a:rPr>
              <a:t>antecent</a:t>
            </a:r>
            <a:r>
              <a:rPr lang="en-GB" dirty="0">
                <a:solidFill>
                  <a:srgbClr val="2F5597"/>
                </a:solidFill>
                <a:latin typeface="Arial"/>
                <a:cs typeface="Arial"/>
                <a:sym typeface="Wingdings"/>
              </a:rPr>
              <a:t> climate</a:t>
            </a:r>
            <a:endParaRPr lang="en-GB" dirty="0">
              <a:solidFill>
                <a:srgbClr val="2F5597"/>
              </a:solidFill>
              <a:latin typeface="Arial"/>
              <a:cs typeface="Arial"/>
            </a:endParaRPr>
          </a:p>
          <a:p>
            <a:endParaRPr lang="en-GB" dirty="0">
              <a:solidFill>
                <a:srgbClr val="2F5597"/>
              </a:solidFill>
              <a:latin typeface="Calibri" panose="020F0502020204030204" pitchFamily="34" charset="0"/>
              <a:cs typeface="Calibri" panose="020F0502020204030204" pitchFamily="34" charset="0"/>
            </a:endParaRPr>
          </a:p>
        </p:txBody>
      </p:sp>
      <p:cxnSp>
        <p:nvCxnSpPr>
          <p:cNvPr id="15" name="Conector recto 5">
            <a:extLst>
              <a:ext uri="{FF2B5EF4-FFF2-40B4-BE49-F238E27FC236}">
                <a16:creationId xmlns:a16="http://schemas.microsoft.com/office/drawing/2014/main" id="{2513F9E6-2888-6E44-AE9A-83E5BA322765}"/>
              </a:ext>
            </a:extLst>
          </p:cNvPr>
          <p:cNvCxnSpPr/>
          <p:nvPr/>
        </p:nvCxnSpPr>
        <p:spPr>
          <a:xfrm>
            <a:off x="2169858" y="1413977"/>
            <a:ext cx="0" cy="381642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7" name="Arco de bloque 30">
            <a:extLst>
              <a:ext uri="{FF2B5EF4-FFF2-40B4-BE49-F238E27FC236}">
                <a16:creationId xmlns:a16="http://schemas.microsoft.com/office/drawing/2014/main" id="{5E480D5A-265D-804A-9841-413A121C81C3}"/>
              </a:ext>
            </a:extLst>
          </p:cNvPr>
          <p:cNvSpPr/>
          <p:nvPr/>
        </p:nvSpPr>
        <p:spPr>
          <a:xfrm>
            <a:off x="2277870" y="2710121"/>
            <a:ext cx="3960440" cy="5040560"/>
          </a:xfrm>
          <a:prstGeom prst="blockArc">
            <a:avLst>
              <a:gd name="adj1" fmla="val 10862358"/>
              <a:gd name="adj2" fmla="val 21393189"/>
              <a:gd name="adj3" fmla="val 0"/>
            </a:avLst>
          </a:prstGeom>
          <a:noFill/>
          <a:ln w="127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latin typeface="Arial"/>
              <a:cs typeface="Arial"/>
            </a:endParaRPr>
          </a:p>
        </p:txBody>
      </p:sp>
      <p:pic>
        <p:nvPicPr>
          <p:cNvPr id="16" name="Imagen 10">
            <a:extLst>
              <a:ext uri="{FF2B5EF4-FFF2-40B4-BE49-F238E27FC236}">
                <a16:creationId xmlns:a16="http://schemas.microsoft.com/office/drawing/2014/main" id="{6FE6D495-1802-E74B-9497-58F6D1A772C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36744" y="3087272"/>
            <a:ext cx="1370915" cy="972653"/>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8236453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4803" y="236936"/>
            <a:ext cx="8229598" cy="922237"/>
          </a:xfrm>
        </p:spPr>
        <p:txBody>
          <a:bodyPr/>
          <a:lstStyle/>
          <a:p>
            <a:r>
              <a:rPr lang="en-GB" dirty="0"/>
              <a:t>Which is the link between climate and fires?</a:t>
            </a:r>
            <a:endParaRPr lang="it-IT" dirty="0"/>
          </a:p>
        </p:txBody>
      </p:sp>
      <p:pic>
        <p:nvPicPr>
          <p:cNvPr id="18" name="Imagen 7" descr="BA_NF_eumed.pdf">
            <a:extLst>
              <a:ext uri="{FF2B5EF4-FFF2-40B4-BE49-F238E27FC236}">
                <a16:creationId xmlns:a16="http://schemas.microsoft.com/office/drawing/2014/main" id="{2A76F27E-9EA4-BB43-9482-6CE4E448F9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137" y="1599977"/>
            <a:ext cx="5487068" cy="4084819"/>
          </a:xfrm>
          <a:prstGeom prst="rect">
            <a:avLst/>
          </a:prstGeom>
          <a:solidFill>
            <a:srgbClr val="FFFFFF"/>
          </a:solidFill>
        </p:spPr>
      </p:pic>
    </p:spTree>
    <p:extLst>
      <p:ext uri="{BB962C8B-B14F-4D97-AF65-F5344CB8AC3E}">
        <p14:creationId xmlns:p14="http://schemas.microsoft.com/office/powerpoint/2010/main" val="16005447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4803" y="236936"/>
            <a:ext cx="8229598" cy="922237"/>
          </a:xfrm>
        </p:spPr>
        <p:txBody>
          <a:bodyPr/>
          <a:lstStyle/>
          <a:p>
            <a:r>
              <a:rPr lang="en-GB" dirty="0"/>
              <a:t>Which is the link between climate and fires?</a:t>
            </a:r>
            <a:endParaRPr lang="it-IT" dirty="0"/>
          </a:p>
        </p:txBody>
      </p:sp>
      <p:pic>
        <p:nvPicPr>
          <p:cNvPr id="18" name="Imagen 7" descr="BA_NF_eumed.pdf">
            <a:extLst>
              <a:ext uri="{FF2B5EF4-FFF2-40B4-BE49-F238E27FC236}">
                <a16:creationId xmlns:a16="http://schemas.microsoft.com/office/drawing/2014/main" id="{2A76F27E-9EA4-BB43-9482-6CE4E448F9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137" y="1599977"/>
            <a:ext cx="5487068" cy="4084819"/>
          </a:xfrm>
          <a:prstGeom prst="rect">
            <a:avLst/>
          </a:prstGeom>
          <a:solidFill>
            <a:srgbClr val="FFFFFF"/>
          </a:solidFill>
        </p:spPr>
      </p:pic>
      <p:cxnSp>
        <p:nvCxnSpPr>
          <p:cNvPr id="4" name="Conector recto 6">
            <a:extLst>
              <a:ext uri="{FF2B5EF4-FFF2-40B4-BE49-F238E27FC236}">
                <a16:creationId xmlns:a16="http://schemas.microsoft.com/office/drawing/2014/main" id="{91A22EB9-A62C-9644-BD5F-017D7AE990BD}"/>
              </a:ext>
            </a:extLst>
          </p:cNvPr>
          <p:cNvCxnSpPr>
            <a:cxnSpLocks noChangeShapeType="1"/>
          </p:cNvCxnSpPr>
          <p:nvPr/>
        </p:nvCxnSpPr>
        <p:spPr bwMode="auto">
          <a:xfrm>
            <a:off x="1054648" y="3358653"/>
            <a:ext cx="3869087" cy="1266247"/>
          </a:xfrm>
          <a:prstGeom prst="line">
            <a:avLst/>
          </a:prstGeom>
          <a:noFill/>
          <a:ln w="25400">
            <a:solidFill>
              <a:srgbClr val="000000"/>
            </a:solidFill>
            <a:prstDash val="dash"/>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5" name="Rectángulo 8">
            <a:extLst>
              <a:ext uri="{FF2B5EF4-FFF2-40B4-BE49-F238E27FC236}">
                <a16:creationId xmlns:a16="http://schemas.microsoft.com/office/drawing/2014/main" id="{1FD7682F-FFCD-A846-873F-CE948A1429FC}"/>
              </a:ext>
            </a:extLst>
          </p:cNvPr>
          <p:cNvSpPr/>
          <p:nvPr/>
        </p:nvSpPr>
        <p:spPr>
          <a:xfrm>
            <a:off x="5767900" y="1645329"/>
            <a:ext cx="3306310" cy="2578847"/>
          </a:xfrm>
          <a:prstGeom prst="rect">
            <a:avLst/>
          </a:prstGeom>
        </p:spPr>
        <p:txBody>
          <a:bodyPr wrap="square">
            <a:spAutoFit/>
          </a:bodyPr>
          <a:lstStyle/>
          <a:p>
            <a:r>
              <a:rPr lang="en-GB" dirty="0">
                <a:solidFill>
                  <a:srgbClr val="2F5597"/>
                </a:solidFill>
                <a:latin typeface="Calibri" panose="020F0502020204030204" pitchFamily="34" charset="0"/>
                <a:cs typeface="Calibri" panose="020F0502020204030204" pitchFamily="34" charset="0"/>
              </a:rPr>
              <a:t>Two main working hypotheses :</a:t>
            </a:r>
          </a:p>
          <a:p>
            <a:pPr>
              <a:buFontTx/>
              <a:buAutoNum type="arabicPeriod"/>
            </a:pPr>
            <a:endParaRPr lang="en-GB" dirty="0">
              <a:solidFill>
                <a:srgbClr val="2F5597"/>
              </a:solidFill>
              <a:latin typeface="Calibri" panose="020F0502020204030204" pitchFamily="34" charset="0"/>
              <a:cs typeface="Calibri" panose="020F0502020204030204" pitchFamily="34" charset="0"/>
            </a:endParaRPr>
          </a:p>
          <a:p>
            <a:pPr>
              <a:buFontTx/>
              <a:buAutoNum type="arabicPeriod"/>
            </a:pPr>
            <a:r>
              <a:rPr lang="en-GB" dirty="0">
                <a:solidFill>
                  <a:srgbClr val="2F5597"/>
                </a:solidFill>
                <a:latin typeface="Calibri" panose="020F0502020204030204" pitchFamily="34" charset="0"/>
                <a:cs typeface="Calibri" panose="020F0502020204030204" pitchFamily="34" charset="0"/>
              </a:rPr>
              <a:t> Anthropogenic effects and climate trends </a:t>
            </a:r>
          </a:p>
          <a:p>
            <a:r>
              <a:rPr lang="en-GB" dirty="0">
                <a:solidFill>
                  <a:srgbClr val="2F5597"/>
                </a:solidFill>
                <a:latin typeface="Calibri" panose="020F0502020204030204" pitchFamily="34" charset="0"/>
                <a:cs typeface="Calibri" panose="020F0502020204030204" pitchFamily="34" charset="0"/>
              </a:rPr>
              <a:t>are “</a:t>
            </a:r>
            <a:r>
              <a:rPr lang="en-GB" altLang="ja-JP" dirty="0">
                <a:solidFill>
                  <a:srgbClr val="2F5597"/>
                </a:solidFill>
                <a:latin typeface="Calibri" panose="020F0502020204030204" pitchFamily="34" charset="0"/>
                <a:cs typeface="Calibri" panose="020F0502020204030204" pitchFamily="34" charset="0"/>
              </a:rPr>
              <a:t>slowly changing factors</a:t>
            </a:r>
            <a:r>
              <a:rPr lang="en-GB" dirty="0">
                <a:solidFill>
                  <a:srgbClr val="2F5597"/>
                </a:solidFill>
                <a:latin typeface="Calibri" panose="020F0502020204030204" pitchFamily="34" charset="0"/>
                <a:cs typeface="Calibri" panose="020F0502020204030204" pitchFamily="34" charset="0"/>
              </a:rPr>
              <a:t>”</a:t>
            </a:r>
            <a:r>
              <a:rPr lang="en-GB" altLang="ja-JP" dirty="0">
                <a:solidFill>
                  <a:srgbClr val="2F5597"/>
                </a:solidFill>
                <a:latin typeface="Calibri" panose="020F0502020204030204" pitchFamily="34" charset="0"/>
                <a:cs typeface="Calibri" panose="020F0502020204030204" pitchFamily="34" charset="0"/>
              </a:rPr>
              <a:t>. </a:t>
            </a:r>
          </a:p>
          <a:p>
            <a:r>
              <a:rPr lang="en-GB" dirty="0">
                <a:solidFill>
                  <a:srgbClr val="2F5597"/>
                </a:solidFill>
                <a:latin typeface="Calibri" panose="020F0502020204030204" pitchFamily="34" charset="0"/>
                <a:cs typeface="Calibri" panose="020F0502020204030204" pitchFamily="34" charset="0"/>
              </a:rPr>
              <a:t>They drive variations </a:t>
            </a:r>
          </a:p>
          <a:p>
            <a:r>
              <a:rPr lang="en-GB" dirty="0">
                <a:solidFill>
                  <a:srgbClr val="2F5597"/>
                </a:solidFill>
                <a:latin typeface="Calibri" panose="020F0502020204030204" pitchFamily="34" charset="0"/>
                <a:cs typeface="Calibri" panose="020F0502020204030204" pitchFamily="34" charset="0"/>
              </a:rPr>
              <a:t>on the scales of decades </a:t>
            </a:r>
          </a:p>
          <a:p>
            <a:endParaRPr lang="en-GB" dirty="0">
              <a:solidFill>
                <a:srgbClr val="2F5597"/>
              </a:solidFill>
              <a:latin typeface="Calibri" panose="020F0502020204030204" pitchFamily="34" charset="0"/>
              <a:cs typeface="Calibri" panose="020F0502020204030204" pitchFamily="34" charset="0"/>
            </a:endParaRPr>
          </a:p>
          <a:p>
            <a:endParaRPr lang="en-GB" sz="1758" dirty="0">
              <a:cs typeface="Arial" charset="0"/>
            </a:endParaRPr>
          </a:p>
        </p:txBody>
      </p:sp>
      <p:sp>
        <p:nvSpPr>
          <p:cNvPr id="3" name="Rettangolo 2">
            <a:extLst>
              <a:ext uri="{FF2B5EF4-FFF2-40B4-BE49-F238E27FC236}">
                <a16:creationId xmlns:a16="http://schemas.microsoft.com/office/drawing/2014/main" id="{8BDBCADF-AB15-6342-98B2-2AEB89A3C1C0}"/>
              </a:ext>
            </a:extLst>
          </p:cNvPr>
          <p:cNvSpPr/>
          <p:nvPr/>
        </p:nvSpPr>
        <p:spPr>
          <a:xfrm>
            <a:off x="2514600" y="6125600"/>
            <a:ext cx="6179801" cy="461665"/>
          </a:xfrm>
          <a:prstGeom prst="rect">
            <a:avLst/>
          </a:prstGeom>
        </p:spPr>
        <p:txBody>
          <a:bodyPr wrap="square">
            <a:spAutoFit/>
          </a:bodyPr>
          <a:lstStyle/>
          <a:p>
            <a:r>
              <a:rPr lang="es-ES" sz="1200" dirty="0">
                <a:solidFill>
                  <a:srgbClr val="2F5597"/>
                </a:solidFill>
                <a:latin typeface="Calibri" panose="020F0502020204030204" pitchFamily="34" charset="0"/>
                <a:cs typeface="Calibri" panose="020F0502020204030204" pitchFamily="34" charset="0"/>
              </a:rPr>
              <a:t>Turco M., </a:t>
            </a:r>
            <a:r>
              <a:rPr lang="es-ES" sz="1200" dirty="0" err="1">
                <a:solidFill>
                  <a:srgbClr val="2F5597"/>
                </a:solidFill>
                <a:latin typeface="Calibri" panose="020F0502020204030204" pitchFamily="34" charset="0"/>
                <a:cs typeface="Calibri" panose="020F0502020204030204" pitchFamily="34" charset="0"/>
              </a:rPr>
              <a:t>Llasat</a:t>
            </a:r>
            <a:r>
              <a:rPr lang="es-ES" sz="1200" dirty="0">
                <a:solidFill>
                  <a:srgbClr val="2F5597"/>
                </a:solidFill>
                <a:latin typeface="Calibri" panose="020F0502020204030204" pitchFamily="34" charset="0"/>
                <a:cs typeface="Calibri" panose="020F0502020204030204" pitchFamily="34" charset="0"/>
              </a:rPr>
              <a:t> M. C., von </a:t>
            </a:r>
            <a:r>
              <a:rPr lang="es-ES" sz="1200" dirty="0" err="1">
                <a:solidFill>
                  <a:srgbClr val="2F5597"/>
                </a:solidFill>
                <a:latin typeface="Calibri" panose="020F0502020204030204" pitchFamily="34" charset="0"/>
                <a:cs typeface="Calibri" panose="020F0502020204030204" pitchFamily="34" charset="0"/>
              </a:rPr>
              <a:t>Hardenberg</a:t>
            </a:r>
            <a:r>
              <a:rPr lang="es-ES" sz="1200" dirty="0">
                <a:solidFill>
                  <a:srgbClr val="2F5597"/>
                </a:solidFill>
                <a:latin typeface="Calibri" panose="020F0502020204030204" pitchFamily="34" charset="0"/>
                <a:cs typeface="Calibri" panose="020F0502020204030204" pitchFamily="34" charset="0"/>
              </a:rPr>
              <a:t> J., </a:t>
            </a:r>
            <a:r>
              <a:rPr lang="es-ES" sz="1200" dirty="0" err="1">
                <a:solidFill>
                  <a:srgbClr val="2F5597"/>
                </a:solidFill>
                <a:latin typeface="Calibri" panose="020F0502020204030204" pitchFamily="34" charset="0"/>
                <a:cs typeface="Calibri" panose="020F0502020204030204" pitchFamily="34" charset="0"/>
              </a:rPr>
              <a:t>Provenzale</a:t>
            </a:r>
            <a:r>
              <a:rPr lang="es-ES" sz="1200" dirty="0">
                <a:solidFill>
                  <a:srgbClr val="2F5597"/>
                </a:solidFill>
                <a:latin typeface="Calibri" panose="020F0502020204030204" pitchFamily="34" charset="0"/>
                <a:cs typeface="Calibri" panose="020F0502020204030204" pitchFamily="34" charset="0"/>
              </a:rPr>
              <a:t> A. </a:t>
            </a:r>
            <a:r>
              <a:rPr lang="es-ES" sz="1200" dirty="0" err="1">
                <a:solidFill>
                  <a:srgbClr val="2F5597"/>
                </a:solidFill>
                <a:latin typeface="Calibri" panose="020F0502020204030204" pitchFamily="34" charset="0"/>
                <a:cs typeface="Calibri" panose="020F0502020204030204" pitchFamily="34" charset="0"/>
              </a:rPr>
              <a:t>Impact</a:t>
            </a:r>
            <a:r>
              <a:rPr lang="es-ES" sz="1200" dirty="0">
                <a:solidFill>
                  <a:srgbClr val="2F5597"/>
                </a:solidFill>
                <a:latin typeface="Calibri" panose="020F0502020204030204" pitchFamily="34" charset="0"/>
                <a:cs typeface="Calibri" panose="020F0502020204030204" pitchFamily="34" charset="0"/>
              </a:rPr>
              <a:t> of </a:t>
            </a:r>
            <a:r>
              <a:rPr lang="es-ES" sz="1200" dirty="0" err="1">
                <a:solidFill>
                  <a:srgbClr val="2F5597"/>
                </a:solidFill>
                <a:latin typeface="Calibri" panose="020F0502020204030204" pitchFamily="34" charset="0"/>
                <a:cs typeface="Calibri" panose="020F0502020204030204" pitchFamily="34" charset="0"/>
              </a:rPr>
              <a:t>climate</a:t>
            </a:r>
            <a:r>
              <a:rPr lang="es-ES" sz="1200" dirty="0">
                <a:solidFill>
                  <a:srgbClr val="2F5597"/>
                </a:solidFill>
                <a:latin typeface="Calibri" panose="020F0502020204030204" pitchFamily="34" charset="0"/>
                <a:cs typeface="Calibri" panose="020F0502020204030204" pitchFamily="34" charset="0"/>
              </a:rPr>
              <a:t> </a:t>
            </a:r>
            <a:r>
              <a:rPr lang="es-ES" sz="1200" dirty="0" err="1">
                <a:solidFill>
                  <a:srgbClr val="2F5597"/>
                </a:solidFill>
                <a:latin typeface="Calibri" panose="020F0502020204030204" pitchFamily="34" charset="0"/>
                <a:cs typeface="Calibri" panose="020F0502020204030204" pitchFamily="34" charset="0"/>
              </a:rPr>
              <a:t>variability</a:t>
            </a:r>
            <a:r>
              <a:rPr lang="es-ES" sz="1200" dirty="0">
                <a:solidFill>
                  <a:srgbClr val="2F5597"/>
                </a:solidFill>
                <a:latin typeface="Calibri" panose="020F0502020204030204" pitchFamily="34" charset="0"/>
                <a:cs typeface="Calibri" panose="020F0502020204030204" pitchFamily="34" charset="0"/>
              </a:rPr>
              <a:t> </a:t>
            </a:r>
            <a:r>
              <a:rPr lang="es-ES" sz="1200" dirty="0" err="1">
                <a:solidFill>
                  <a:srgbClr val="2F5597"/>
                </a:solidFill>
                <a:latin typeface="Calibri" panose="020F0502020204030204" pitchFamily="34" charset="0"/>
                <a:cs typeface="Calibri" panose="020F0502020204030204" pitchFamily="34" charset="0"/>
              </a:rPr>
              <a:t>on</a:t>
            </a:r>
            <a:r>
              <a:rPr lang="es-ES" sz="1200" dirty="0">
                <a:solidFill>
                  <a:srgbClr val="2F5597"/>
                </a:solidFill>
                <a:latin typeface="Calibri" panose="020F0502020204030204" pitchFamily="34" charset="0"/>
                <a:cs typeface="Calibri" panose="020F0502020204030204" pitchFamily="34" charset="0"/>
              </a:rPr>
              <a:t> </a:t>
            </a:r>
            <a:r>
              <a:rPr lang="es-ES" sz="1200" dirty="0" err="1">
                <a:solidFill>
                  <a:srgbClr val="2F5597"/>
                </a:solidFill>
                <a:latin typeface="Calibri" panose="020F0502020204030204" pitchFamily="34" charset="0"/>
                <a:cs typeface="Calibri" panose="020F0502020204030204" pitchFamily="34" charset="0"/>
              </a:rPr>
              <a:t>summer</a:t>
            </a:r>
            <a:r>
              <a:rPr lang="es-ES" sz="1200" dirty="0">
                <a:solidFill>
                  <a:srgbClr val="2F5597"/>
                </a:solidFill>
                <a:latin typeface="Calibri" panose="020F0502020204030204" pitchFamily="34" charset="0"/>
                <a:cs typeface="Calibri" panose="020F0502020204030204" pitchFamily="34" charset="0"/>
              </a:rPr>
              <a:t> </a:t>
            </a:r>
            <a:r>
              <a:rPr lang="es-ES" sz="1200" dirty="0" err="1">
                <a:solidFill>
                  <a:srgbClr val="2F5597"/>
                </a:solidFill>
                <a:latin typeface="Calibri" panose="020F0502020204030204" pitchFamily="34" charset="0"/>
                <a:cs typeface="Calibri" panose="020F0502020204030204" pitchFamily="34" charset="0"/>
              </a:rPr>
              <a:t>fires</a:t>
            </a:r>
            <a:r>
              <a:rPr lang="es-ES" sz="1200" dirty="0">
                <a:solidFill>
                  <a:srgbClr val="2F5597"/>
                </a:solidFill>
                <a:latin typeface="Calibri" panose="020F0502020204030204" pitchFamily="34" charset="0"/>
                <a:cs typeface="Calibri" panose="020F0502020204030204" pitchFamily="34" charset="0"/>
              </a:rPr>
              <a:t> in a </a:t>
            </a:r>
            <a:r>
              <a:rPr lang="es-ES" sz="1200" dirty="0" err="1">
                <a:solidFill>
                  <a:srgbClr val="2F5597"/>
                </a:solidFill>
                <a:latin typeface="Calibri" panose="020F0502020204030204" pitchFamily="34" charset="0"/>
                <a:cs typeface="Calibri" panose="020F0502020204030204" pitchFamily="34" charset="0"/>
              </a:rPr>
              <a:t>Mediterranean</a:t>
            </a:r>
            <a:r>
              <a:rPr lang="es-ES" sz="1200" dirty="0">
                <a:solidFill>
                  <a:srgbClr val="2F5597"/>
                </a:solidFill>
                <a:latin typeface="Calibri" panose="020F0502020204030204" pitchFamily="34" charset="0"/>
                <a:cs typeface="Calibri" panose="020F0502020204030204" pitchFamily="34" charset="0"/>
              </a:rPr>
              <a:t> </a:t>
            </a:r>
            <a:r>
              <a:rPr lang="es-ES" sz="1200" dirty="0" err="1">
                <a:solidFill>
                  <a:srgbClr val="2F5597"/>
                </a:solidFill>
                <a:latin typeface="Calibri" panose="020F0502020204030204" pitchFamily="34" charset="0"/>
                <a:cs typeface="Calibri" panose="020F0502020204030204" pitchFamily="34" charset="0"/>
              </a:rPr>
              <a:t>environment</a:t>
            </a:r>
            <a:r>
              <a:rPr lang="es-ES" sz="1200" dirty="0">
                <a:solidFill>
                  <a:srgbClr val="2F5597"/>
                </a:solidFill>
                <a:latin typeface="Calibri" panose="020F0502020204030204" pitchFamily="34" charset="0"/>
                <a:cs typeface="Calibri" panose="020F0502020204030204" pitchFamily="34" charset="0"/>
              </a:rPr>
              <a:t> (</a:t>
            </a:r>
            <a:r>
              <a:rPr lang="es-ES" sz="1200" dirty="0" err="1">
                <a:solidFill>
                  <a:srgbClr val="2F5597"/>
                </a:solidFill>
                <a:latin typeface="Calibri" panose="020F0502020204030204" pitchFamily="34" charset="0"/>
                <a:cs typeface="Calibri" panose="020F0502020204030204" pitchFamily="34" charset="0"/>
              </a:rPr>
              <a:t>northeastern</a:t>
            </a:r>
            <a:r>
              <a:rPr lang="es-ES" sz="1200" dirty="0">
                <a:solidFill>
                  <a:srgbClr val="2F5597"/>
                </a:solidFill>
                <a:latin typeface="Calibri" panose="020F0502020204030204" pitchFamily="34" charset="0"/>
                <a:cs typeface="Calibri" panose="020F0502020204030204" pitchFamily="34" charset="0"/>
              </a:rPr>
              <a:t> </a:t>
            </a:r>
            <a:r>
              <a:rPr lang="es-ES" sz="1200" dirty="0" err="1">
                <a:solidFill>
                  <a:srgbClr val="2F5597"/>
                </a:solidFill>
                <a:latin typeface="Calibri" panose="020F0502020204030204" pitchFamily="34" charset="0"/>
                <a:cs typeface="Calibri" panose="020F0502020204030204" pitchFamily="34" charset="0"/>
              </a:rPr>
              <a:t>Iberian</a:t>
            </a:r>
            <a:r>
              <a:rPr lang="es-ES" sz="1200" dirty="0">
                <a:solidFill>
                  <a:srgbClr val="2F5597"/>
                </a:solidFill>
                <a:latin typeface="Calibri" panose="020F0502020204030204" pitchFamily="34" charset="0"/>
                <a:cs typeface="Calibri" panose="020F0502020204030204" pitchFamily="34" charset="0"/>
              </a:rPr>
              <a:t> </a:t>
            </a:r>
            <a:r>
              <a:rPr lang="es-ES" sz="1200" dirty="0" err="1">
                <a:solidFill>
                  <a:srgbClr val="2F5597"/>
                </a:solidFill>
                <a:latin typeface="Calibri" panose="020F0502020204030204" pitchFamily="34" charset="0"/>
                <a:cs typeface="Calibri" panose="020F0502020204030204" pitchFamily="34" charset="0"/>
              </a:rPr>
              <a:t>Peninsula</a:t>
            </a:r>
            <a:r>
              <a:rPr lang="es-ES" sz="1200" dirty="0">
                <a:solidFill>
                  <a:srgbClr val="2F5597"/>
                </a:solidFill>
                <a:latin typeface="Calibri" panose="020F0502020204030204" pitchFamily="34" charset="0"/>
                <a:cs typeface="Calibri" panose="020F0502020204030204" pitchFamily="34" charset="0"/>
              </a:rPr>
              <a:t>). </a:t>
            </a:r>
            <a:r>
              <a:rPr lang="es-ES" sz="1200" dirty="0" err="1">
                <a:solidFill>
                  <a:srgbClr val="2F5597"/>
                </a:solidFill>
                <a:latin typeface="Calibri" panose="020F0502020204030204" pitchFamily="34" charset="0"/>
                <a:cs typeface="Calibri" panose="020F0502020204030204" pitchFamily="34" charset="0"/>
              </a:rPr>
              <a:t>Climatic</a:t>
            </a:r>
            <a:r>
              <a:rPr lang="es-ES" sz="1200" dirty="0">
                <a:solidFill>
                  <a:srgbClr val="2F5597"/>
                </a:solidFill>
                <a:latin typeface="Calibri" panose="020F0502020204030204" pitchFamily="34" charset="0"/>
                <a:cs typeface="Calibri" panose="020F0502020204030204" pitchFamily="34" charset="0"/>
              </a:rPr>
              <a:t> </a:t>
            </a:r>
            <a:r>
              <a:rPr lang="es-ES" sz="1200" dirty="0" err="1">
                <a:solidFill>
                  <a:srgbClr val="2F5597"/>
                </a:solidFill>
                <a:latin typeface="Calibri" panose="020F0502020204030204" pitchFamily="34" charset="0"/>
                <a:cs typeface="Calibri" panose="020F0502020204030204" pitchFamily="34" charset="0"/>
              </a:rPr>
              <a:t>Change</a:t>
            </a:r>
            <a:r>
              <a:rPr lang="es-ES" sz="1200" dirty="0">
                <a:solidFill>
                  <a:srgbClr val="2F5597"/>
                </a:solidFill>
                <a:latin typeface="Calibri" panose="020F0502020204030204" pitchFamily="34" charset="0"/>
                <a:cs typeface="Calibri" panose="020F0502020204030204" pitchFamily="34" charset="0"/>
              </a:rPr>
              <a:t>, 2013</a:t>
            </a:r>
          </a:p>
        </p:txBody>
      </p:sp>
    </p:spTree>
    <p:extLst>
      <p:ext uri="{BB962C8B-B14F-4D97-AF65-F5344CB8AC3E}">
        <p14:creationId xmlns:p14="http://schemas.microsoft.com/office/powerpoint/2010/main" val="1527350672"/>
      </p:ext>
    </p:extLst>
  </p:cSld>
  <p:clrMapOvr>
    <a:masterClrMapping/>
  </p:clrMapOvr>
</p:sld>
</file>

<file path=ppt/theme/theme1.xml><?xml version="1.0" encoding="utf-8"?>
<a:theme xmlns:a="http://schemas.openxmlformats.org/drawingml/2006/main" name="Tema de Office">
  <a:themeElements>
    <a:clrScheme name="Personalizado 1">
      <a:dk1>
        <a:sysClr val="windowText" lastClr="000000"/>
      </a:dk1>
      <a:lt1>
        <a:sysClr val="window" lastClr="FFFFFF"/>
      </a:lt1>
      <a:dk2>
        <a:srgbClr val="44546A"/>
      </a:dk2>
      <a:lt2>
        <a:srgbClr val="E7E6E6"/>
      </a:lt2>
      <a:accent1>
        <a:srgbClr val="124484"/>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5174</TotalTime>
  <Words>6327</Words>
  <Application>Microsoft Macintosh PowerPoint</Application>
  <PresentationFormat>Presentazione su schermo (4:3)</PresentationFormat>
  <Paragraphs>349</Paragraphs>
  <Slides>43</Slides>
  <Notes>41</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43</vt:i4>
      </vt:variant>
    </vt:vector>
  </HeadingPairs>
  <TitlesOfParts>
    <vt:vector size="49" baseType="lpstr">
      <vt:lpstr>AdvOT7d6df7ab.I+03</vt:lpstr>
      <vt:lpstr>AdvOTea1a7398</vt:lpstr>
      <vt:lpstr>Arial</vt:lpstr>
      <vt:lpstr>Calibri</vt:lpstr>
      <vt:lpstr>Calibri Light</vt:lpstr>
      <vt:lpstr>Tema de Office</vt:lpstr>
      <vt:lpstr>Current and future drought impacts on forest fire risk</vt:lpstr>
      <vt:lpstr>Questions</vt:lpstr>
      <vt:lpstr> Are fires increasing?  </vt:lpstr>
      <vt:lpstr>Annual Burned Area trends for the period 1985-2011 </vt:lpstr>
      <vt:lpstr>Which is the link between climate and fires?</vt:lpstr>
      <vt:lpstr>Which is the link between climate and fires?</vt:lpstr>
      <vt:lpstr>Which is the link between climate and fires?</vt:lpstr>
      <vt:lpstr>Which is the link between climate and fires?</vt:lpstr>
      <vt:lpstr>Which is the link between climate and fires?</vt:lpstr>
      <vt:lpstr>Which is the link between climate and fires?</vt:lpstr>
      <vt:lpstr>Data-driven climate-fire model</vt:lpstr>
      <vt:lpstr>Data-driven climate-fire model</vt:lpstr>
      <vt:lpstr>Coincident vs antecedent climate</vt:lpstr>
      <vt:lpstr>Presentazione standard di PowerPoint</vt:lpstr>
      <vt:lpstr>Correlation between modelled and observed log(BA) for each eco-region </vt:lpstr>
      <vt:lpstr>Current drought impacts on forest fire risk</vt:lpstr>
      <vt:lpstr>Current drought impacts on forest fire risk</vt:lpstr>
      <vt:lpstr>Current drought impacts on forest fire risk</vt:lpstr>
      <vt:lpstr>Space for time: non-stationary model</vt:lpstr>
      <vt:lpstr>Future drought impacts on forest fire risk</vt:lpstr>
      <vt:lpstr>Future drought impacts on forest fire risk</vt:lpstr>
      <vt:lpstr>At global scale?</vt:lpstr>
      <vt:lpstr>SPEIm,t- BA global links</vt:lpstr>
      <vt:lpstr>SPEI-BA model reconstructions: correlation</vt:lpstr>
      <vt:lpstr>SPEI-BA model predictions: correlation</vt:lpstr>
      <vt:lpstr>SPEI-BA model predictions skill</vt:lpstr>
      <vt:lpstr>Limitations</vt:lpstr>
      <vt:lpstr>Conclusions</vt:lpstr>
      <vt:lpstr>Thank you </vt:lpstr>
      <vt:lpstr>Extra slides</vt:lpstr>
      <vt:lpstr>Future drought impacts on forest fire risk</vt:lpstr>
      <vt:lpstr>Future drought impacts on forest fire risk</vt:lpstr>
      <vt:lpstr>Future drought impacts on forest fire risk</vt:lpstr>
      <vt:lpstr>Ensemble mean SPEI changes </vt:lpstr>
      <vt:lpstr>PET changes</vt:lpstr>
      <vt:lpstr>PRE changes</vt:lpstr>
      <vt:lpstr>Attribution model</vt:lpstr>
      <vt:lpstr>Climate change impacts on forest fires</vt:lpstr>
      <vt:lpstr>SPEI-BA global links</vt:lpstr>
      <vt:lpstr>Climate change impacts on forest fires</vt:lpstr>
      <vt:lpstr>Climate change impacts on forest fires</vt:lpstr>
      <vt:lpstr>Drought variables identification</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BSC Slides v.1</dc:title>
  <dc:creator>BSC-CNS</dc:creator>
  <cp:lastModifiedBy>Microsoft Office User</cp:lastModifiedBy>
  <cp:revision>516</cp:revision>
  <dcterms:created xsi:type="dcterms:W3CDTF">2016-07-07T10:13:32Z</dcterms:created>
  <dcterms:modified xsi:type="dcterms:W3CDTF">2019-04-25T08:00:50Z</dcterms:modified>
</cp:coreProperties>
</file>