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5"/>
  </p:notesMasterIdLst>
  <p:sldIdLst>
    <p:sldId id="256" r:id="rId2"/>
    <p:sldId id="273" r:id="rId3"/>
    <p:sldId id="292" r:id="rId4"/>
    <p:sldId id="285" r:id="rId5"/>
    <p:sldId id="274" r:id="rId6"/>
    <p:sldId id="286" r:id="rId7"/>
    <p:sldId id="279" r:id="rId8"/>
    <p:sldId id="297" r:id="rId9"/>
    <p:sldId id="276" r:id="rId10"/>
    <p:sldId id="293" r:id="rId11"/>
    <p:sldId id="295" r:id="rId12"/>
    <p:sldId id="296" r:id="rId13"/>
    <p:sldId id="298" r:id="rId14"/>
    <p:sldId id="280" r:id="rId15"/>
    <p:sldId id="277" r:id="rId16"/>
    <p:sldId id="288" r:id="rId17"/>
    <p:sldId id="294" r:id="rId18"/>
    <p:sldId id="291" r:id="rId19"/>
    <p:sldId id="283" r:id="rId20"/>
    <p:sldId id="299" r:id="rId21"/>
    <p:sldId id="300" r:id="rId22"/>
    <p:sldId id="301" r:id="rId23"/>
    <p:sldId id="26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66CCFF"/>
    <a:srgbClr val="0099FF"/>
    <a:srgbClr val="FF7C80"/>
    <a:srgbClr val="CCFF66"/>
    <a:srgbClr val="D60093"/>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3979" autoAdjust="0"/>
  </p:normalViewPr>
  <p:slideViewPr>
    <p:cSldViewPr snapToGrid="0">
      <p:cViewPr varScale="1">
        <p:scale>
          <a:sx n="69" d="100"/>
          <a:sy n="69" d="100"/>
        </p:scale>
        <p:origin x="1392" y="44"/>
      </p:cViewPr>
      <p:guideLst>
        <p:guide orient="horz" pos="2115"/>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A98B-92B9-4661-8148-70A28B87BFA7}" type="datetimeFigureOut">
              <a:rPr lang="es-ES" smtClean="0"/>
              <a:t>28/04/2019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0EC59-92A8-49D9-A266-1F666DA847F6}" type="slidenum">
              <a:rPr lang="es-ES" smtClean="0"/>
              <a:t>‹Nº›</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a:t>
            </a:fld>
            <a:endParaRPr lang="es-ES"/>
          </a:p>
        </p:txBody>
      </p:sp>
    </p:spTree>
    <p:extLst>
      <p:ext uri="{BB962C8B-B14F-4D97-AF65-F5344CB8AC3E}">
        <p14:creationId xmlns:p14="http://schemas.microsoft.com/office/powerpoint/2010/main" val="129592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third</a:t>
            </a:r>
            <a:r>
              <a:rPr lang="es-ES" dirty="0" smtClean="0"/>
              <a:t> </a:t>
            </a:r>
            <a:r>
              <a:rPr lang="es-ES" dirty="0" err="1" smtClean="0"/>
              <a:t>source</a:t>
            </a:r>
            <a:r>
              <a:rPr lang="es-ES" dirty="0" smtClean="0"/>
              <a:t> of error </a:t>
            </a:r>
            <a:r>
              <a:rPr lang="es-ES" dirty="0" err="1" smtClean="0"/>
              <a:t>is</a:t>
            </a:r>
            <a:r>
              <a:rPr lang="es-ES" dirty="0" smtClean="0"/>
              <a:t> </a:t>
            </a:r>
            <a:r>
              <a:rPr lang="es-ES" dirty="0" err="1" smtClean="0"/>
              <a:t>the</a:t>
            </a:r>
            <a:r>
              <a:rPr lang="es-ES" dirty="0" smtClean="0"/>
              <a:t> </a:t>
            </a:r>
            <a:r>
              <a:rPr lang="es-ES" dirty="0" err="1" smtClean="0"/>
              <a:t>incompatibility</a:t>
            </a:r>
            <a:r>
              <a:rPr lang="es-ES" dirty="0" smtClean="0"/>
              <a:t> </a:t>
            </a:r>
            <a:r>
              <a:rPr lang="es-ES" dirty="0" err="1" smtClean="0"/>
              <a:t>between</a:t>
            </a:r>
            <a:r>
              <a:rPr lang="es-ES" dirty="0" smtClean="0"/>
              <a:t> </a:t>
            </a:r>
            <a:r>
              <a:rPr lang="es-ES" dirty="0" err="1" smtClean="0"/>
              <a:t>the</a:t>
            </a:r>
            <a:r>
              <a:rPr lang="es-ES" dirty="0" smtClean="0"/>
              <a:t> </a:t>
            </a:r>
            <a:r>
              <a:rPr lang="es-ES" dirty="0" err="1" smtClean="0"/>
              <a:t>initial</a:t>
            </a:r>
            <a:r>
              <a:rPr lang="es-ES" dirty="0" smtClean="0"/>
              <a:t> </a:t>
            </a:r>
            <a:r>
              <a:rPr lang="es-ES" dirty="0" err="1" smtClean="0"/>
              <a:t>conditions</a:t>
            </a:r>
            <a:r>
              <a:rPr lang="es-ES" dirty="0" smtClean="0"/>
              <a:t> of </a:t>
            </a:r>
            <a:r>
              <a:rPr lang="es-ES" dirty="0" err="1" smtClean="0"/>
              <a:t>the</a:t>
            </a:r>
            <a:r>
              <a:rPr lang="es-ES" dirty="0" smtClean="0"/>
              <a:t> </a:t>
            </a:r>
            <a:r>
              <a:rPr lang="es-ES" dirty="0" err="1" smtClean="0"/>
              <a:t>ocean</a:t>
            </a:r>
            <a:r>
              <a:rPr lang="es-ES" dirty="0" smtClean="0"/>
              <a:t> and </a:t>
            </a:r>
            <a:r>
              <a:rPr lang="es-ES" dirty="0" err="1" smtClean="0"/>
              <a:t>the</a:t>
            </a:r>
            <a:r>
              <a:rPr lang="es-ES" dirty="0" smtClean="0"/>
              <a:t> sea ice,</a:t>
            </a:r>
            <a:r>
              <a:rPr lang="es-ES" baseline="0" dirty="0" smtClean="0"/>
              <a:t> so </a:t>
            </a:r>
            <a:r>
              <a:rPr lang="es-ES" baseline="0" dirty="0" err="1" smtClean="0"/>
              <a:t>between</a:t>
            </a:r>
            <a:r>
              <a:rPr lang="es-ES" baseline="0" dirty="0" smtClean="0"/>
              <a:t> ORAS4 and </a:t>
            </a:r>
            <a:r>
              <a:rPr lang="es-ES" baseline="0" dirty="0" err="1" smtClean="0"/>
              <a:t>the</a:t>
            </a:r>
            <a:r>
              <a:rPr lang="es-ES" baseline="0" dirty="0" smtClean="0"/>
              <a:t> </a:t>
            </a:r>
            <a:r>
              <a:rPr lang="es-ES" baseline="0" dirty="0" err="1" smtClean="0"/>
              <a:t>assimilation</a:t>
            </a:r>
            <a:r>
              <a:rPr lang="es-ES" baseline="0" dirty="0" smtClean="0"/>
              <a:t> run. In </a:t>
            </a:r>
            <a:r>
              <a:rPr lang="es-ES" baseline="0" dirty="0" err="1" smtClean="0"/>
              <a:t>order</a:t>
            </a:r>
            <a:r>
              <a:rPr lang="es-ES" baseline="0" dirty="0" smtClean="0"/>
              <a:t> to compare </a:t>
            </a:r>
            <a:r>
              <a:rPr lang="es-ES" baseline="0" dirty="0" err="1" smtClean="0"/>
              <a:t>them</a:t>
            </a:r>
            <a:r>
              <a:rPr lang="es-ES" baseline="0" dirty="0" smtClean="0"/>
              <a:t> (</a:t>
            </a:r>
            <a:r>
              <a:rPr lang="es-ES" baseline="0" dirty="0" err="1" smtClean="0"/>
              <a:t>since</a:t>
            </a:r>
            <a:r>
              <a:rPr lang="es-ES" baseline="0" dirty="0" smtClean="0"/>
              <a:t> </a:t>
            </a:r>
            <a:r>
              <a:rPr lang="es-ES" baseline="0" dirty="0" err="1" smtClean="0"/>
              <a:t>we</a:t>
            </a:r>
            <a:r>
              <a:rPr lang="es-ES" baseline="0" dirty="0" smtClean="0"/>
              <a:t> are </a:t>
            </a:r>
            <a:r>
              <a:rPr lang="es-ES" baseline="0" dirty="0" err="1" smtClean="0"/>
              <a:t>trying</a:t>
            </a:r>
            <a:r>
              <a:rPr lang="es-ES" baseline="0" dirty="0" smtClean="0"/>
              <a:t> to </a:t>
            </a:r>
            <a:r>
              <a:rPr lang="es-ES" baseline="0" dirty="0" err="1" smtClean="0"/>
              <a:t>assess</a:t>
            </a:r>
            <a:r>
              <a:rPr lang="es-ES" baseline="0" dirty="0" smtClean="0"/>
              <a:t> </a:t>
            </a:r>
            <a:r>
              <a:rPr lang="es-ES" baseline="0" dirty="0" err="1" smtClean="0"/>
              <a:t>the</a:t>
            </a:r>
            <a:r>
              <a:rPr lang="es-ES" baseline="0" dirty="0" smtClean="0"/>
              <a:t> sea ice), </a:t>
            </a:r>
            <a:r>
              <a:rPr lang="es-ES" baseline="0" dirty="0" err="1" smtClean="0"/>
              <a:t>we</a:t>
            </a:r>
            <a:r>
              <a:rPr lang="es-ES" baseline="0" dirty="0" smtClean="0"/>
              <a:t> </a:t>
            </a:r>
            <a:r>
              <a:rPr lang="es-ES" baseline="0" dirty="0" err="1" smtClean="0"/>
              <a:t>used</a:t>
            </a:r>
            <a:r>
              <a:rPr lang="es-ES" baseline="0" dirty="0" smtClean="0"/>
              <a:t> </a:t>
            </a:r>
            <a:r>
              <a:rPr lang="es-ES" baseline="0" dirty="0" err="1" smtClean="0"/>
              <a:t>the</a:t>
            </a:r>
            <a:r>
              <a:rPr lang="es-ES" baseline="0" dirty="0" smtClean="0"/>
              <a:t> </a:t>
            </a:r>
            <a:r>
              <a:rPr lang="es-ES" baseline="0" dirty="0" err="1" smtClean="0"/>
              <a:t>correspondent</a:t>
            </a:r>
            <a:r>
              <a:rPr lang="es-ES" baseline="0" dirty="0" smtClean="0"/>
              <a:t> sea ice </a:t>
            </a:r>
            <a:r>
              <a:rPr lang="es-ES" baseline="0" dirty="0" err="1" smtClean="0"/>
              <a:t>concentration</a:t>
            </a:r>
            <a:r>
              <a:rPr lang="es-ES" baseline="0" dirty="0" smtClean="0"/>
              <a:t> </a:t>
            </a:r>
            <a:r>
              <a:rPr lang="es-ES" baseline="0" dirty="0" err="1" smtClean="0"/>
              <a:t>used</a:t>
            </a:r>
            <a:r>
              <a:rPr lang="es-ES" baseline="0" dirty="0" smtClean="0"/>
              <a:t> </a:t>
            </a:r>
            <a:r>
              <a:rPr lang="es-ES" baseline="0" dirty="0" err="1" smtClean="0"/>
              <a:t>by</a:t>
            </a:r>
            <a:r>
              <a:rPr lang="es-ES" baseline="0" dirty="0" smtClean="0"/>
              <a:t> ORAS4.</a:t>
            </a:r>
          </a:p>
          <a:p>
            <a:endParaRPr lang="es-ES" dirty="0" smtClean="0"/>
          </a:p>
          <a:p>
            <a:r>
              <a:rPr lang="es-ES" dirty="0" err="1" smtClean="0"/>
              <a:t>The</a:t>
            </a:r>
            <a:r>
              <a:rPr lang="es-ES" dirty="0" smtClean="0"/>
              <a:t> </a:t>
            </a:r>
            <a:r>
              <a:rPr lang="es-ES" dirty="0" err="1" smtClean="0"/>
              <a:t>assimilation</a:t>
            </a:r>
            <a:r>
              <a:rPr lang="es-ES" dirty="0" smtClean="0"/>
              <a:t> run</a:t>
            </a:r>
            <a:r>
              <a:rPr lang="es-ES" baseline="0" dirty="0" smtClean="0"/>
              <a:t> </a:t>
            </a:r>
            <a:r>
              <a:rPr lang="es-ES" baseline="0" dirty="0" err="1" smtClean="0"/>
              <a:t>simulates</a:t>
            </a:r>
            <a:r>
              <a:rPr lang="es-ES" baseline="0" dirty="0" smtClean="0"/>
              <a:t> sea ice </a:t>
            </a:r>
            <a:r>
              <a:rPr lang="es-ES" baseline="0" dirty="0" err="1" smtClean="0"/>
              <a:t>along</a:t>
            </a:r>
            <a:r>
              <a:rPr lang="es-ES" baseline="0" dirty="0" smtClean="0"/>
              <a:t> </a:t>
            </a:r>
            <a:r>
              <a:rPr lang="es-ES" baseline="0" dirty="0" err="1" smtClean="0"/>
              <a:t>the</a:t>
            </a:r>
            <a:r>
              <a:rPr lang="es-ES" baseline="0" dirty="0" smtClean="0"/>
              <a:t> </a:t>
            </a:r>
            <a:r>
              <a:rPr lang="es-ES" baseline="0" dirty="0" err="1" smtClean="0"/>
              <a:t>Greendland</a:t>
            </a:r>
            <a:r>
              <a:rPr lang="es-ES" baseline="0" dirty="0" smtClean="0"/>
              <a:t> Sea, </a:t>
            </a:r>
            <a:r>
              <a:rPr lang="es-ES" baseline="0" dirty="0" err="1" smtClean="0"/>
              <a:t>where</a:t>
            </a:r>
            <a:r>
              <a:rPr lang="es-ES" baseline="0" dirty="0" smtClean="0"/>
              <a:t> ORAS4 </a:t>
            </a:r>
            <a:r>
              <a:rPr lang="es-ES" baseline="0" dirty="0" err="1" smtClean="0"/>
              <a:t>does</a:t>
            </a:r>
            <a:r>
              <a:rPr lang="es-ES" baseline="0" dirty="0" smtClean="0"/>
              <a:t> </a:t>
            </a:r>
            <a:r>
              <a:rPr lang="es-ES" baseline="0" dirty="0" err="1" smtClean="0"/>
              <a:t>not</a:t>
            </a:r>
            <a:r>
              <a:rPr lang="es-ES" baseline="0" dirty="0" smtClean="0"/>
              <a:t>. </a:t>
            </a:r>
            <a:r>
              <a:rPr lang="es-ES" baseline="0" dirty="0" err="1" smtClean="0"/>
              <a:t>This</a:t>
            </a:r>
            <a:r>
              <a:rPr lang="es-ES" baseline="0" dirty="0" smtClean="0"/>
              <a:t> </a:t>
            </a:r>
            <a:r>
              <a:rPr lang="es-ES" baseline="0" dirty="0" err="1" smtClean="0"/>
              <a:t>seems</a:t>
            </a:r>
            <a:r>
              <a:rPr lang="es-ES" baseline="0" dirty="0" smtClean="0"/>
              <a:t> </a:t>
            </a:r>
            <a:r>
              <a:rPr lang="es-ES" baseline="0" dirty="0" err="1" smtClean="0"/>
              <a:t>directly</a:t>
            </a:r>
            <a:r>
              <a:rPr lang="es-ES" baseline="0" dirty="0" smtClean="0"/>
              <a:t> </a:t>
            </a:r>
            <a:r>
              <a:rPr lang="es-ES" baseline="0" dirty="0" err="1" smtClean="0"/>
              <a:t>related</a:t>
            </a:r>
            <a:r>
              <a:rPr lang="es-ES" baseline="0" dirty="0" smtClean="0"/>
              <a:t> to </a:t>
            </a:r>
            <a:r>
              <a:rPr lang="es-ES" baseline="0" dirty="0" err="1" smtClean="0"/>
              <a:t>the</a:t>
            </a:r>
            <a:r>
              <a:rPr lang="es-ES" baseline="0" dirty="0" smtClean="0"/>
              <a:t> </a:t>
            </a:r>
            <a:r>
              <a:rPr lang="es-ES" baseline="0" dirty="0" err="1" smtClean="0"/>
              <a:t>bad</a:t>
            </a:r>
            <a:r>
              <a:rPr lang="es-ES" baseline="0" dirty="0" smtClean="0"/>
              <a:t> ESA </a:t>
            </a:r>
            <a:r>
              <a:rPr lang="es-ES" baseline="0" dirty="0" err="1" smtClean="0"/>
              <a:t>assimilation</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EnKF</a:t>
            </a:r>
            <a:r>
              <a:rPr lang="es-ES" baseline="0" dirty="0" smtClean="0"/>
              <a:t>. </a:t>
            </a:r>
            <a:r>
              <a:rPr lang="es-ES" baseline="0" dirty="0" err="1" smtClean="0"/>
              <a:t>If</a:t>
            </a:r>
            <a:r>
              <a:rPr lang="es-ES" baseline="0" dirty="0" smtClean="0"/>
              <a:t> </a:t>
            </a:r>
            <a:r>
              <a:rPr lang="es-ES" baseline="0" dirty="0" err="1" smtClean="0"/>
              <a:t>the</a:t>
            </a:r>
            <a:r>
              <a:rPr lang="es-ES" baseline="0" dirty="0" smtClean="0"/>
              <a:t> sea ice in </a:t>
            </a:r>
            <a:r>
              <a:rPr lang="es-ES" baseline="0" dirty="0" err="1" smtClean="0"/>
              <a:t>the</a:t>
            </a:r>
            <a:r>
              <a:rPr lang="es-ES" baseline="0" dirty="0" smtClean="0"/>
              <a:t> </a:t>
            </a:r>
            <a:r>
              <a:rPr lang="es-ES" baseline="0" dirty="0" err="1" smtClean="0"/>
              <a:t>assimilation</a:t>
            </a:r>
            <a:r>
              <a:rPr lang="es-ES" baseline="0" dirty="0" smtClean="0"/>
              <a:t> run </a:t>
            </a:r>
            <a:r>
              <a:rPr lang="es-ES" baseline="0" dirty="0" err="1" smtClean="0"/>
              <a:t>was</a:t>
            </a:r>
            <a:r>
              <a:rPr lang="es-ES" baseline="0" dirty="0" smtClean="0"/>
              <a:t> </a:t>
            </a:r>
            <a:r>
              <a:rPr lang="es-ES" baseline="0" dirty="0" err="1" smtClean="0"/>
              <a:t>closer</a:t>
            </a:r>
            <a:r>
              <a:rPr lang="es-ES" baseline="0" dirty="0" smtClean="0"/>
              <a:t> to </a:t>
            </a:r>
            <a:r>
              <a:rPr lang="es-ES" baseline="0" dirty="0" err="1" smtClean="0"/>
              <a:t>the</a:t>
            </a:r>
            <a:r>
              <a:rPr lang="es-ES" baseline="0" dirty="0" smtClean="0"/>
              <a:t> </a:t>
            </a:r>
            <a:r>
              <a:rPr lang="es-ES" baseline="0" dirty="0" err="1" smtClean="0"/>
              <a:t>observations</a:t>
            </a:r>
            <a:r>
              <a:rPr lang="es-ES" baseline="0" dirty="0" smtClean="0"/>
              <a:t> of ESA, </a:t>
            </a:r>
            <a:r>
              <a:rPr lang="es-ES" baseline="0" dirty="0" err="1" smtClean="0"/>
              <a:t>the</a:t>
            </a:r>
            <a:r>
              <a:rPr lang="es-ES" baseline="0" dirty="0" smtClean="0"/>
              <a:t> </a:t>
            </a:r>
            <a:r>
              <a:rPr lang="es-ES" baseline="0" dirty="0" err="1" smtClean="0"/>
              <a:t>differences</a:t>
            </a:r>
            <a:r>
              <a:rPr lang="es-ES" baseline="0" dirty="0" smtClean="0"/>
              <a:t> </a:t>
            </a:r>
            <a:r>
              <a:rPr lang="es-ES" baseline="0" dirty="0" err="1" smtClean="0"/>
              <a:t>wouldn’t</a:t>
            </a:r>
            <a:r>
              <a:rPr lang="es-ES" baseline="0" dirty="0" smtClean="0"/>
              <a:t> be so </a:t>
            </a:r>
            <a:r>
              <a:rPr lang="es-ES" baseline="0" dirty="0" err="1" smtClean="0"/>
              <a:t>high</a:t>
            </a:r>
            <a:r>
              <a:rPr lang="es-ES" baseline="0" dirty="0" smtClean="0"/>
              <a:t>. </a:t>
            </a:r>
            <a:r>
              <a:rPr lang="es-ES" baseline="0" dirty="0" err="1" smtClean="0"/>
              <a:t>This</a:t>
            </a:r>
            <a:r>
              <a:rPr lang="es-ES" baseline="0" dirty="0" smtClean="0"/>
              <a:t> has </a:t>
            </a:r>
            <a:r>
              <a:rPr lang="es-ES" baseline="0" dirty="0" err="1" smtClean="0"/>
              <a:t>been</a:t>
            </a:r>
            <a:r>
              <a:rPr lang="es-ES" baseline="0" dirty="0" smtClean="0"/>
              <a:t> </a:t>
            </a:r>
            <a:r>
              <a:rPr lang="es-ES" baseline="0" dirty="0" err="1" smtClean="0"/>
              <a:t>checked</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SST (</a:t>
            </a:r>
            <a:r>
              <a:rPr lang="es-ES" baseline="0" dirty="0" err="1" smtClean="0"/>
              <a:t>monthly</a:t>
            </a:r>
            <a:r>
              <a:rPr lang="es-ES" baseline="0" dirty="0" smtClean="0"/>
              <a:t> outputs and </a:t>
            </a:r>
            <a:r>
              <a:rPr lang="es-ES" baseline="0" dirty="0" err="1" smtClean="0"/>
              <a:t>restarts</a:t>
            </a:r>
            <a:r>
              <a:rPr lang="es-ES" baseline="0" dirty="0" smtClean="0"/>
              <a:t> </a:t>
            </a:r>
            <a:r>
              <a:rPr lang="es-ES" baseline="0" dirty="0" err="1" smtClean="0"/>
              <a:t>used</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initialization</a:t>
            </a:r>
            <a:r>
              <a:rPr lang="es-ES" baseline="0" dirty="0" smtClean="0"/>
              <a:t>).</a:t>
            </a:r>
          </a:p>
          <a:p>
            <a:endParaRPr lang="es-ES" baseline="0"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10</a:t>
            </a:fld>
            <a:endParaRPr lang="es-ES"/>
          </a:p>
        </p:txBody>
      </p:sp>
    </p:spTree>
    <p:extLst>
      <p:ext uri="{BB962C8B-B14F-4D97-AF65-F5344CB8AC3E}">
        <p14:creationId xmlns:p14="http://schemas.microsoft.com/office/powerpoint/2010/main" val="317786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third</a:t>
            </a:r>
            <a:r>
              <a:rPr lang="es-ES" dirty="0" smtClean="0"/>
              <a:t> </a:t>
            </a:r>
            <a:r>
              <a:rPr lang="es-ES" dirty="0" err="1" smtClean="0"/>
              <a:t>source</a:t>
            </a:r>
            <a:r>
              <a:rPr lang="es-ES" dirty="0" smtClean="0"/>
              <a:t> of error </a:t>
            </a:r>
            <a:r>
              <a:rPr lang="es-ES" dirty="0" err="1" smtClean="0"/>
              <a:t>is</a:t>
            </a:r>
            <a:r>
              <a:rPr lang="es-ES" dirty="0" smtClean="0"/>
              <a:t> </a:t>
            </a:r>
            <a:r>
              <a:rPr lang="es-ES" dirty="0" err="1" smtClean="0"/>
              <a:t>the</a:t>
            </a:r>
            <a:r>
              <a:rPr lang="es-ES" dirty="0" smtClean="0"/>
              <a:t> </a:t>
            </a:r>
            <a:r>
              <a:rPr lang="es-ES" dirty="0" err="1" smtClean="0"/>
              <a:t>incompatibility</a:t>
            </a:r>
            <a:r>
              <a:rPr lang="es-ES" dirty="0" smtClean="0"/>
              <a:t> </a:t>
            </a:r>
            <a:r>
              <a:rPr lang="es-ES" dirty="0" err="1" smtClean="0"/>
              <a:t>between</a:t>
            </a:r>
            <a:r>
              <a:rPr lang="es-ES" dirty="0" smtClean="0"/>
              <a:t> </a:t>
            </a:r>
            <a:r>
              <a:rPr lang="es-ES" dirty="0" err="1" smtClean="0"/>
              <a:t>the</a:t>
            </a:r>
            <a:r>
              <a:rPr lang="es-ES" dirty="0" smtClean="0"/>
              <a:t> </a:t>
            </a:r>
            <a:r>
              <a:rPr lang="es-ES" dirty="0" err="1" smtClean="0"/>
              <a:t>initial</a:t>
            </a:r>
            <a:r>
              <a:rPr lang="es-ES" dirty="0" smtClean="0"/>
              <a:t> </a:t>
            </a:r>
            <a:r>
              <a:rPr lang="es-ES" dirty="0" err="1" smtClean="0"/>
              <a:t>conditions</a:t>
            </a:r>
            <a:r>
              <a:rPr lang="es-ES" dirty="0" smtClean="0"/>
              <a:t> of </a:t>
            </a:r>
            <a:r>
              <a:rPr lang="es-ES" dirty="0" err="1" smtClean="0"/>
              <a:t>the</a:t>
            </a:r>
            <a:r>
              <a:rPr lang="es-ES" dirty="0" smtClean="0"/>
              <a:t> </a:t>
            </a:r>
            <a:r>
              <a:rPr lang="es-ES" dirty="0" err="1" smtClean="0"/>
              <a:t>ocean</a:t>
            </a:r>
            <a:r>
              <a:rPr lang="es-ES" dirty="0" smtClean="0"/>
              <a:t> and </a:t>
            </a:r>
            <a:r>
              <a:rPr lang="es-ES" dirty="0" err="1" smtClean="0"/>
              <a:t>the</a:t>
            </a:r>
            <a:r>
              <a:rPr lang="es-ES" dirty="0" smtClean="0"/>
              <a:t> sea ice,</a:t>
            </a:r>
            <a:r>
              <a:rPr lang="es-ES" baseline="0" dirty="0" smtClean="0"/>
              <a:t> so </a:t>
            </a:r>
            <a:r>
              <a:rPr lang="es-ES" baseline="0" dirty="0" err="1" smtClean="0"/>
              <a:t>between</a:t>
            </a:r>
            <a:r>
              <a:rPr lang="es-ES" baseline="0" dirty="0" smtClean="0"/>
              <a:t> ORAS4 and </a:t>
            </a:r>
            <a:r>
              <a:rPr lang="es-ES" baseline="0" dirty="0" err="1" smtClean="0"/>
              <a:t>the</a:t>
            </a:r>
            <a:r>
              <a:rPr lang="es-ES" baseline="0" dirty="0" smtClean="0"/>
              <a:t> </a:t>
            </a:r>
            <a:r>
              <a:rPr lang="es-ES" baseline="0" dirty="0" err="1" smtClean="0"/>
              <a:t>assimilation</a:t>
            </a:r>
            <a:r>
              <a:rPr lang="es-ES" baseline="0" dirty="0" smtClean="0"/>
              <a:t> run. In </a:t>
            </a:r>
            <a:r>
              <a:rPr lang="es-ES" baseline="0" dirty="0" err="1" smtClean="0"/>
              <a:t>order</a:t>
            </a:r>
            <a:r>
              <a:rPr lang="es-ES" baseline="0" dirty="0" smtClean="0"/>
              <a:t> to compare </a:t>
            </a:r>
            <a:r>
              <a:rPr lang="es-ES" baseline="0" dirty="0" err="1" smtClean="0"/>
              <a:t>them</a:t>
            </a:r>
            <a:r>
              <a:rPr lang="es-ES" baseline="0" dirty="0" smtClean="0"/>
              <a:t> (</a:t>
            </a:r>
            <a:r>
              <a:rPr lang="es-ES" baseline="0" dirty="0" err="1" smtClean="0"/>
              <a:t>since</a:t>
            </a:r>
            <a:r>
              <a:rPr lang="es-ES" baseline="0" dirty="0" smtClean="0"/>
              <a:t> </a:t>
            </a:r>
            <a:r>
              <a:rPr lang="es-ES" baseline="0" dirty="0" err="1" smtClean="0"/>
              <a:t>we</a:t>
            </a:r>
            <a:r>
              <a:rPr lang="es-ES" baseline="0" dirty="0" smtClean="0"/>
              <a:t> are </a:t>
            </a:r>
            <a:r>
              <a:rPr lang="es-ES" baseline="0" dirty="0" err="1" smtClean="0"/>
              <a:t>trying</a:t>
            </a:r>
            <a:r>
              <a:rPr lang="es-ES" baseline="0" dirty="0" smtClean="0"/>
              <a:t> to </a:t>
            </a:r>
            <a:r>
              <a:rPr lang="es-ES" baseline="0" dirty="0" err="1" smtClean="0"/>
              <a:t>assess</a:t>
            </a:r>
            <a:r>
              <a:rPr lang="es-ES" baseline="0" dirty="0" smtClean="0"/>
              <a:t> </a:t>
            </a:r>
            <a:r>
              <a:rPr lang="es-ES" baseline="0" dirty="0" err="1" smtClean="0"/>
              <a:t>the</a:t>
            </a:r>
            <a:r>
              <a:rPr lang="es-ES" baseline="0" dirty="0" smtClean="0"/>
              <a:t> sea ice), </a:t>
            </a:r>
            <a:r>
              <a:rPr lang="es-ES" baseline="0" dirty="0" err="1" smtClean="0"/>
              <a:t>we</a:t>
            </a:r>
            <a:r>
              <a:rPr lang="es-ES" baseline="0" dirty="0" smtClean="0"/>
              <a:t> </a:t>
            </a:r>
            <a:r>
              <a:rPr lang="es-ES" baseline="0" dirty="0" err="1" smtClean="0"/>
              <a:t>used</a:t>
            </a:r>
            <a:r>
              <a:rPr lang="es-ES" baseline="0" dirty="0" smtClean="0"/>
              <a:t> </a:t>
            </a:r>
            <a:r>
              <a:rPr lang="es-ES" baseline="0" dirty="0" err="1" smtClean="0"/>
              <a:t>the</a:t>
            </a:r>
            <a:r>
              <a:rPr lang="es-ES" baseline="0" dirty="0" smtClean="0"/>
              <a:t> </a:t>
            </a:r>
            <a:r>
              <a:rPr lang="es-ES" baseline="0" dirty="0" err="1" smtClean="0"/>
              <a:t>correspondent</a:t>
            </a:r>
            <a:r>
              <a:rPr lang="es-ES" baseline="0" dirty="0" smtClean="0"/>
              <a:t> sea ice </a:t>
            </a:r>
            <a:r>
              <a:rPr lang="es-ES" baseline="0" dirty="0" err="1" smtClean="0"/>
              <a:t>concentration</a:t>
            </a:r>
            <a:r>
              <a:rPr lang="es-ES" baseline="0" dirty="0" smtClean="0"/>
              <a:t> </a:t>
            </a:r>
            <a:r>
              <a:rPr lang="es-ES" baseline="0" dirty="0" err="1" smtClean="0"/>
              <a:t>used</a:t>
            </a:r>
            <a:r>
              <a:rPr lang="es-ES" baseline="0" dirty="0" smtClean="0"/>
              <a:t> </a:t>
            </a:r>
            <a:r>
              <a:rPr lang="es-ES" baseline="0" dirty="0" err="1" smtClean="0"/>
              <a:t>by</a:t>
            </a:r>
            <a:r>
              <a:rPr lang="es-ES" baseline="0" dirty="0" smtClean="0"/>
              <a:t> ORAS4.</a:t>
            </a:r>
          </a:p>
          <a:p>
            <a:endParaRPr lang="es-ES" dirty="0" smtClean="0"/>
          </a:p>
          <a:p>
            <a:r>
              <a:rPr lang="es-ES" dirty="0" err="1" smtClean="0"/>
              <a:t>The</a:t>
            </a:r>
            <a:r>
              <a:rPr lang="es-ES" dirty="0" smtClean="0"/>
              <a:t> </a:t>
            </a:r>
            <a:r>
              <a:rPr lang="es-ES" dirty="0" err="1" smtClean="0"/>
              <a:t>assimilation</a:t>
            </a:r>
            <a:r>
              <a:rPr lang="es-ES" dirty="0" smtClean="0"/>
              <a:t> run</a:t>
            </a:r>
            <a:r>
              <a:rPr lang="es-ES" baseline="0" dirty="0" smtClean="0"/>
              <a:t> </a:t>
            </a:r>
            <a:r>
              <a:rPr lang="es-ES" baseline="0" dirty="0" err="1" smtClean="0"/>
              <a:t>simulates</a:t>
            </a:r>
            <a:r>
              <a:rPr lang="es-ES" baseline="0" dirty="0" smtClean="0"/>
              <a:t> sea ice </a:t>
            </a:r>
            <a:r>
              <a:rPr lang="es-ES" baseline="0" dirty="0" err="1" smtClean="0"/>
              <a:t>along</a:t>
            </a:r>
            <a:r>
              <a:rPr lang="es-ES" baseline="0" dirty="0" smtClean="0"/>
              <a:t> </a:t>
            </a:r>
            <a:r>
              <a:rPr lang="es-ES" baseline="0" dirty="0" err="1" smtClean="0"/>
              <a:t>the</a:t>
            </a:r>
            <a:r>
              <a:rPr lang="es-ES" baseline="0" dirty="0" smtClean="0"/>
              <a:t> </a:t>
            </a:r>
            <a:r>
              <a:rPr lang="es-ES" baseline="0" dirty="0" err="1" smtClean="0"/>
              <a:t>Greendland</a:t>
            </a:r>
            <a:r>
              <a:rPr lang="es-ES" baseline="0" dirty="0" smtClean="0"/>
              <a:t> Sea, </a:t>
            </a:r>
            <a:r>
              <a:rPr lang="es-ES" baseline="0" dirty="0" err="1" smtClean="0"/>
              <a:t>where</a:t>
            </a:r>
            <a:r>
              <a:rPr lang="es-ES" baseline="0" dirty="0" smtClean="0"/>
              <a:t> ORAS4 </a:t>
            </a:r>
            <a:r>
              <a:rPr lang="es-ES" baseline="0" dirty="0" err="1" smtClean="0"/>
              <a:t>does</a:t>
            </a:r>
            <a:r>
              <a:rPr lang="es-ES" baseline="0" dirty="0" smtClean="0"/>
              <a:t> </a:t>
            </a:r>
            <a:r>
              <a:rPr lang="es-ES" baseline="0" dirty="0" err="1" smtClean="0"/>
              <a:t>not</a:t>
            </a:r>
            <a:r>
              <a:rPr lang="es-ES" baseline="0" dirty="0" smtClean="0"/>
              <a:t>. </a:t>
            </a:r>
            <a:r>
              <a:rPr lang="es-ES" baseline="0" dirty="0" err="1" smtClean="0"/>
              <a:t>This</a:t>
            </a:r>
            <a:r>
              <a:rPr lang="es-ES" baseline="0" dirty="0" smtClean="0"/>
              <a:t> </a:t>
            </a:r>
            <a:r>
              <a:rPr lang="es-ES" baseline="0" dirty="0" err="1" smtClean="0"/>
              <a:t>seems</a:t>
            </a:r>
            <a:r>
              <a:rPr lang="es-ES" baseline="0" dirty="0" smtClean="0"/>
              <a:t> </a:t>
            </a:r>
            <a:r>
              <a:rPr lang="es-ES" baseline="0" dirty="0" err="1" smtClean="0"/>
              <a:t>directly</a:t>
            </a:r>
            <a:r>
              <a:rPr lang="es-ES" baseline="0" dirty="0" smtClean="0"/>
              <a:t> </a:t>
            </a:r>
            <a:r>
              <a:rPr lang="es-ES" baseline="0" dirty="0" err="1" smtClean="0"/>
              <a:t>related</a:t>
            </a:r>
            <a:r>
              <a:rPr lang="es-ES" baseline="0" dirty="0" smtClean="0"/>
              <a:t> to </a:t>
            </a:r>
            <a:r>
              <a:rPr lang="es-ES" baseline="0" dirty="0" err="1" smtClean="0"/>
              <a:t>the</a:t>
            </a:r>
            <a:r>
              <a:rPr lang="es-ES" baseline="0" dirty="0" smtClean="0"/>
              <a:t> </a:t>
            </a:r>
            <a:r>
              <a:rPr lang="es-ES" baseline="0" dirty="0" err="1" smtClean="0"/>
              <a:t>bad</a:t>
            </a:r>
            <a:r>
              <a:rPr lang="es-ES" baseline="0" dirty="0" smtClean="0"/>
              <a:t> ESA </a:t>
            </a:r>
            <a:r>
              <a:rPr lang="es-ES" baseline="0" dirty="0" err="1" smtClean="0"/>
              <a:t>assimilation</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EnKF</a:t>
            </a:r>
            <a:r>
              <a:rPr lang="es-ES" baseline="0" dirty="0" smtClean="0"/>
              <a:t>. </a:t>
            </a:r>
            <a:r>
              <a:rPr lang="es-ES" baseline="0" dirty="0" err="1" smtClean="0"/>
              <a:t>If</a:t>
            </a:r>
            <a:r>
              <a:rPr lang="es-ES" baseline="0" dirty="0" smtClean="0"/>
              <a:t> </a:t>
            </a:r>
            <a:r>
              <a:rPr lang="es-ES" baseline="0" dirty="0" err="1" smtClean="0"/>
              <a:t>the</a:t>
            </a:r>
            <a:r>
              <a:rPr lang="es-ES" baseline="0" dirty="0" smtClean="0"/>
              <a:t> sea ice in </a:t>
            </a:r>
            <a:r>
              <a:rPr lang="es-ES" baseline="0" dirty="0" err="1" smtClean="0"/>
              <a:t>the</a:t>
            </a:r>
            <a:r>
              <a:rPr lang="es-ES" baseline="0" dirty="0" smtClean="0"/>
              <a:t> </a:t>
            </a:r>
            <a:r>
              <a:rPr lang="es-ES" baseline="0" dirty="0" err="1" smtClean="0"/>
              <a:t>assimilation</a:t>
            </a:r>
            <a:r>
              <a:rPr lang="es-ES" baseline="0" dirty="0" smtClean="0"/>
              <a:t> run </a:t>
            </a:r>
            <a:r>
              <a:rPr lang="es-ES" baseline="0" dirty="0" err="1" smtClean="0"/>
              <a:t>was</a:t>
            </a:r>
            <a:r>
              <a:rPr lang="es-ES" baseline="0" dirty="0" smtClean="0"/>
              <a:t> </a:t>
            </a:r>
            <a:r>
              <a:rPr lang="es-ES" baseline="0" dirty="0" err="1" smtClean="0"/>
              <a:t>closer</a:t>
            </a:r>
            <a:r>
              <a:rPr lang="es-ES" baseline="0" dirty="0" smtClean="0"/>
              <a:t> to </a:t>
            </a:r>
            <a:r>
              <a:rPr lang="es-ES" baseline="0" dirty="0" err="1" smtClean="0"/>
              <a:t>the</a:t>
            </a:r>
            <a:r>
              <a:rPr lang="es-ES" baseline="0" dirty="0" smtClean="0"/>
              <a:t> </a:t>
            </a:r>
            <a:r>
              <a:rPr lang="es-ES" baseline="0" dirty="0" err="1" smtClean="0"/>
              <a:t>observations</a:t>
            </a:r>
            <a:r>
              <a:rPr lang="es-ES" baseline="0" dirty="0" smtClean="0"/>
              <a:t> of ESA, </a:t>
            </a:r>
            <a:r>
              <a:rPr lang="es-ES" baseline="0" dirty="0" err="1" smtClean="0"/>
              <a:t>the</a:t>
            </a:r>
            <a:r>
              <a:rPr lang="es-ES" baseline="0" dirty="0" smtClean="0"/>
              <a:t> </a:t>
            </a:r>
            <a:r>
              <a:rPr lang="es-ES" baseline="0" dirty="0" err="1" smtClean="0"/>
              <a:t>differences</a:t>
            </a:r>
            <a:r>
              <a:rPr lang="es-ES" baseline="0" dirty="0" smtClean="0"/>
              <a:t> </a:t>
            </a:r>
            <a:r>
              <a:rPr lang="es-ES" baseline="0" dirty="0" err="1" smtClean="0"/>
              <a:t>wouldn’t</a:t>
            </a:r>
            <a:r>
              <a:rPr lang="es-ES" baseline="0" dirty="0" smtClean="0"/>
              <a:t> be so </a:t>
            </a:r>
            <a:r>
              <a:rPr lang="es-ES" baseline="0" dirty="0" err="1" smtClean="0"/>
              <a:t>high</a:t>
            </a:r>
            <a:r>
              <a:rPr lang="es-ES" baseline="0" dirty="0" smtClean="0"/>
              <a:t>. </a:t>
            </a:r>
            <a:r>
              <a:rPr lang="es-ES" baseline="0" dirty="0" err="1" smtClean="0"/>
              <a:t>This</a:t>
            </a:r>
            <a:r>
              <a:rPr lang="es-ES" baseline="0" dirty="0" smtClean="0"/>
              <a:t> has </a:t>
            </a:r>
            <a:r>
              <a:rPr lang="es-ES" baseline="0" dirty="0" err="1" smtClean="0"/>
              <a:t>been</a:t>
            </a:r>
            <a:r>
              <a:rPr lang="es-ES" baseline="0" dirty="0" smtClean="0"/>
              <a:t> </a:t>
            </a:r>
            <a:r>
              <a:rPr lang="es-ES" baseline="0" dirty="0" err="1" smtClean="0"/>
              <a:t>checked</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SST (</a:t>
            </a:r>
            <a:r>
              <a:rPr lang="es-ES" baseline="0" dirty="0" err="1" smtClean="0"/>
              <a:t>monthly</a:t>
            </a:r>
            <a:r>
              <a:rPr lang="es-ES" baseline="0" dirty="0" smtClean="0"/>
              <a:t> outputs and </a:t>
            </a:r>
            <a:r>
              <a:rPr lang="es-ES" baseline="0" dirty="0" err="1" smtClean="0"/>
              <a:t>restarts</a:t>
            </a:r>
            <a:r>
              <a:rPr lang="es-ES" baseline="0" dirty="0" smtClean="0"/>
              <a:t> </a:t>
            </a:r>
            <a:r>
              <a:rPr lang="es-ES" baseline="0" dirty="0" err="1" smtClean="0"/>
              <a:t>used</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initialization</a:t>
            </a:r>
            <a:r>
              <a:rPr lang="es-ES" baseline="0" dirty="0" smtClean="0"/>
              <a:t>).</a:t>
            </a:r>
          </a:p>
          <a:p>
            <a:endParaRPr lang="es-ES" baseline="0"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11</a:t>
            </a:fld>
            <a:endParaRPr lang="es-ES"/>
          </a:p>
        </p:txBody>
      </p:sp>
    </p:spTree>
    <p:extLst>
      <p:ext uri="{BB962C8B-B14F-4D97-AF65-F5344CB8AC3E}">
        <p14:creationId xmlns:p14="http://schemas.microsoft.com/office/powerpoint/2010/main" val="80120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third</a:t>
            </a:r>
            <a:r>
              <a:rPr lang="es-ES" dirty="0" smtClean="0"/>
              <a:t> </a:t>
            </a:r>
            <a:r>
              <a:rPr lang="es-ES" dirty="0" err="1" smtClean="0"/>
              <a:t>source</a:t>
            </a:r>
            <a:r>
              <a:rPr lang="es-ES" dirty="0" smtClean="0"/>
              <a:t> of error </a:t>
            </a:r>
            <a:r>
              <a:rPr lang="es-ES" dirty="0" err="1" smtClean="0"/>
              <a:t>is</a:t>
            </a:r>
            <a:r>
              <a:rPr lang="es-ES" dirty="0" smtClean="0"/>
              <a:t> </a:t>
            </a:r>
            <a:r>
              <a:rPr lang="es-ES" dirty="0" err="1" smtClean="0"/>
              <a:t>the</a:t>
            </a:r>
            <a:r>
              <a:rPr lang="es-ES" dirty="0" smtClean="0"/>
              <a:t> </a:t>
            </a:r>
            <a:r>
              <a:rPr lang="es-ES" dirty="0" err="1" smtClean="0"/>
              <a:t>incompatibility</a:t>
            </a:r>
            <a:r>
              <a:rPr lang="es-ES" dirty="0" smtClean="0"/>
              <a:t> </a:t>
            </a:r>
            <a:r>
              <a:rPr lang="es-ES" dirty="0" err="1" smtClean="0"/>
              <a:t>between</a:t>
            </a:r>
            <a:r>
              <a:rPr lang="es-ES" dirty="0" smtClean="0"/>
              <a:t> </a:t>
            </a:r>
            <a:r>
              <a:rPr lang="es-ES" dirty="0" err="1" smtClean="0"/>
              <a:t>the</a:t>
            </a:r>
            <a:r>
              <a:rPr lang="es-ES" dirty="0" smtClean="0"/>
              <a:t> </a:t>
            </a:r>
            <a:r>
              <a:rPr lang="es-ES" dirty="0" err="1" smtClean="0"/>
              <a:t>initial</a:t>
            </a:r>
            <a:r>
              <a:rPr lang="es-ES" dirty="0" smtClean="0"/>
              <a:t> </a:t>
            </a:r>
            <a:r>
              <a:rPr lang="es-ES" dirty="0" err="1" smtClean="0"/>
              <a:t>conditions</a:t>
            </a:r>
            <a:r>
              <a:rPr lang="es-ES" dirty="0" smtClean="0"/>
              <a:t> of </a:t>
            </a:r>
            <a:r>
              <a:rPr lang="es-ES" dirty="0" err="1" smtClean="0"/>
              <a:t>the</a:t>
            </a:r>
            <a:r>
              <a:rPr lang="es-ES" dirty="0" smtClean="0"/>
              <a:t> </a:t>
            </a:r>
            <a:r>
              <a:rPr lang="es-ES" dirty="0" err="1" smtClean="0"/>
              <a:t>ocean</a:t>
            </a:r>
            <a:r>
              <a:rPr lang="es-ES" dirty="0" smtClean="0"/>
              <a:t> and </a:t>
            </a:r>
            <a:r>
              <a:rPr lang="es-ES" dirty="0" err="1" smtClean="0"/>
              <a:t>the</a:t>
            </a:r>
            <a:r>
              <a:rPr lang="es-ES" dirty="0" smtClean="0"/>
              <a:t> sea ice,</a:t>
            </a:r>
            <a:r>
              <a:rPr lang="es-ES" baseline="0" dirty="0" smtClean="0"/>
              <a:t> so </a:t>
            </a:r>
            <a:r>
              <a:rPr lang="es-ES" baseline="0" dirty="0" err="1" smtClean="0"/>
              <a:t>between</a:t>
            </a:r>
            <a:r>
              <a:rPr lang="es-ES" baseline="0" dirty="0" smtClean="0"/>
              <a:t> ORAS4 and </a:t>
            </a:r>
            <a:r>
              <a:rPr lang="es-ES" baseline="0" dirty="0" err="1" smtClean="0"/>
              <a:t>the</a:t>
            </a:r>
            <a:r>
              <a:rPr lang="es-ES" baseline="0" dirty="0" smtClean="0"/>
              <a:t> </a:t>
            </a:r>
            <a:r>
              <a:rPr lang="es-ES" baseline="0" dirty="0" err="1" smtClean="0"/>
              <a:t>assimilation</a:t>
            </a:r>
            <a:r>
              <a:rPr lang="es-ES" baseline="0" dirty="0" smtClean="0"/>
              <a:t> run. In </a:t>
            </a:r>
            <a:r>
              <a:rPr lang="es-ES" baseline="0" dirty="0" err="1" smtClean="0"/>
              <a:t>order</a:t>
            </a:r>
            <a:r>
              <a:rPr lang="es-ES" baseline="0" dirty="0" smtClean="0"/>
              <a:t> to compare </a:t>
            </a:r>
            <a:r>
              <a:rPr lang="es-ES" baseline="0" dirty="0" err="1" smtClean="0"/>
              <a:t>them</a:t>
            </a:r>
            <a:r>
              <a:rPr lang="es-ES" baseline="0" dirty="0" smtClean="0"/>
              <a:t> (</a:t>
            </a:r>
            <a:r>
              <a:rPr lang="es-ES" baseline="0" dirty="0" err="1" smtClean="0"/>
              <a:t>since</a:t>
            </a:r>
            <a:r>
              <a:rPr lang="es-ES" baseline="0" dirty="0" smtClean="0"/>
              <a:t> </a:t>
            </a:r>
            <a:r>
              <a:rPr lang="es-ES" baseline="0" dirty="0" err="1" smtClean="0"/>
              <a:t>we</a:t>
            </a:r>
            <a:r>
              <a:rPr lang="es-ES" baseline="0" dirty="0" smtClean="0"/>
              <a:t> are </a:t>
            </a:r>
            <a:r>
              <a:rPr lang="es-ES" baseline="0" dirty="0" err="1" smtClean="0"/>
              <a:t>trying</a:t>
            </a:r>
            <a:r>
              <a:rPr lang="es-ES" baseline="0" dirty="0" smtClean="0"/>
              <a:t> to </a:t>
            </a:r>
            <a:r>
              <a:rPr lang="es-ES" baseline="0" dirty="0" err="1" smtClean="0"/>
              <a:t>assess</a:t>
            </a:r>
            <a:r>
              <a:rPr lang="es-ES" baseline="0" dirty="0" smtClean="0"/>
              <a:t> </a:t>
            </a:r>
            <a:r>
              <a:rPr lang="es-ES" baseline="0" dirty="0" err="1" smtClean="0"/>
              <a:t>the</a:t>
            </a:r>
            <a:r>
              <a:rPr lang="es-ES" baseline="0" dirty="0" smtClean="0"/>
              <a:t> sea ice), </a:t>
            </a:r>
            <a:r>
              <a:rPr lang="es-ES" baseline="0" dirty="0" err="1" smtClean="0"/>
              <a:t>we</a:t>
            </a:r>
            <a:r>
              <a:rPr lang="es-ES" baseline="0" dirty="0" smtClean="0"/>
              <a:t> </a:t>
            </a:r>
            <a:r>
              <a:rPr lang="es-ES" baseline="0" dirty="0" err="1" smtClean="0"/>
              <a:t>used</a:t>
            </a:r>
            <a:r>
              <a:rPr lang="es-ES" baseline="0" dirty="0" smtClean="0"/>
              <a:t> </a:t>
            </a:r>
            <a:r>
              <a:rPr lang="es-ES" baseline="0" dirty="0" err="1" smtClean="0"/>
              <a:t>the</a:t>
            </a:r>
            <a:r>
              <a:rPr lang="es-ES" baseline="0" dirty="0" smtClean="0"/>
              <a:t> </a:t>
            </a:r>
            <a:r>
              <a:rPr lang="es-ES" baseline="0" dirty="0" err="1" smtClean="0"/>
              <a:t>correspondent</a:t>
            </a:r>
            <a:r>
              <a:rPr lang="es-ES" baseline="0" dirty="0" smtClean="0"/>
              <a:t> sea ice </a:t>
            </a:r>
            <a:r>
              <a:rPr lang="es-ES" baseline="0" dirty="0" err="1" smtClean="0"/>
              <a:t>concentration</a:t>
            </a:r>
            <a:r>
              <a:rPr lang="es-ES" baseline="0" dirty="0" smtClean="0"/>
              <a:t> </a:t>
            </a:r>
            <a:r>
              <a:rPr lang="es-ES" baseline="0" dirty="0" err="1" smtClean="0"/>
              <a:t>used</a:t>
            </a:r>
            <a:r>
              <a:rPr lang="es-ES" baseline="0" dirty="0" smtClean="0"/>
              <a:t> </a:t>
            </a:r>
            <a:r>
              <a:rPr lang="es-ES" baseline="0" dirty="0" err="1" smtClean="0"/>
              <a:t>by</a:t>
            </a:r>
            <a:r>
              <a:rPr lang="es-ES" baseline="0" dirty="0" smtClean="0"/>
              <a:t> ORAS4.</a:t>
            </a:r>
          </a:p>
          <a:p>
            <a:endParaRPr lang="es-ES" dirty="0" smtClean="0"/>
          </a:p>
          <a:p>
            <a:r>
              <a:rPr lang="es-ES" dirty="0" err="1" smtClean="0"/>
              <a:t>The</a:t>
            </a:r>
            <a:r>
              <a:rPr lang="es-ES" dirty="0" smtClean="0"/>
              <a:t> </a:t>
            </a:r>
            <a:r>
              <a:rPr lang="es-ES" dirty="0" err="1" smtClean="0"/>
              <a:t>assimilation</a:t>
            </a:r>
            <a:r>
              <a:rPr lang="es-ES" dirty="0" smtClean="0"/>
              <a:t> run</a:t>
            </a:r>
            <a:r>
              <a:rPr lang="es-ES" baseline="0" dirty="0" smtClean="0"/>
              <a:t> </a:t>
            </a:r>
            <a:r>
              <a:rPr lang="es-ES" baseline="0" dirty="0" err="1" smtClean="0"/>
              <a:t>simulates</a:t>
            </a:r>
            <a:r>
              <a:rPr lang="es-ES" baseline="0" dirty="0" smtClean="0"/>
              <a:t> sea ice </a:t>
            </a:r>
            <a:r>
              <a:rPr lang="es-ES" baseline="0" dirty="0" err="1" smtClean="0"/>
              <a:t>along</a:t>
            </a:r>
            <a:r>
              <a:rPr lang="es-ES" baseline="0" dirty="0" smtClean="0"/>
              <a:t> </a:t>
            </a:r>
            <a:r>
              <a:rPr lang="es-ES" baseline="0" dirty="0" err="1" smtClean="0"/>
              <a:t>the</a:t>
            </a:r>
            <a:r>
              <a:rPr lang="es-ES" baseline="0" dirty="0" smtClean="0"/>
              <a:t> </a:t>
            </a:r>
            <a:r>
              <a:rPr lang="es-ES" baseline="0" dirty="0" err="1" smtClean="0"/>
              <a:t>Greendland</a:t>
            </a:r>
            <a:r>
              <a:rPr lang="es-ES" baseline="0" dirty="0" smtClean="0"/>
              <a:t> Sea, </a:t>
            </a:r>
            <a:r>
              <a:rPr lang="es-ES" baseline="0" dirty="0" err="1" smtClean="0"/>
              <a:t>where</a:t>
            </a:r>
            <a:r>
              <a:rPr lang="es-ES" baseline="0" dirty="0" smtClean="0"/>
              <a:t> ORAS4 </a:t>
            </a:r>
            <a:r>
              <a:rPr lang="es-ES" baseline="0" dirty="0" err="1" smtClean="0"/>
              <a:t>does</a:t>
            </a:r>
            <a:r>
              <a:rPr lang="es-ES" baseline="0" dirty="0" smtClean="0"/>
              <a:t> </a:t>
            </a:r>
            <a:r>
              <a:rPr lang="es-ES" baseline="0" dirty="0" err="1" smtClean="0"/>
              <a:t>not</a:t>
            </a:r>
            <a:r>
              <a:rPr lang="es-ES" baseline="0" dirty="0" smtClean="0"/>
              <a:t>. </a:t>
            </a:r>
            <a:r>
              <a:rPr lang="es-ES" baseline="0" dirty="0" err="1" smtClean="0"/>
              <a:t>This</a:t>
            </a:r>
            <a:r>
              <a:rPr lang="es-ES" baseline="0" dirty="0" smtClean="0"/>
              <a:t> </a:t>
            </a:r>
            <a:r>
              <a:rPr lang="es-ES" baseline="0" dirty="0" err="1" smtClean="0"/>
              <a:t>seems</a:t>
            </a:r>
            <a:r>
              <a:rPr lang="es-ES" baseline="0" dirty="0" smtClean="0"/>
              <a:t> </a:t>
            </a:r>
            <a:r>
              <a:rPr lang="es-ES" baseline="0" dirty="0" err="1" smtClean="0"/>
              <a:t>directly</a:t>
            </a:r>
            <a:r>
              <a:rPr lang="es-ES" baseline="0" dirty="0" smtClean="0"/>
              <a:t> </a:t>
            </a:r>
            <a:r>
              <a:rPr lang="es-ES" baseline="0" dirty="0" err="1" smtClean="0"/>
              <a:t>related</a:t>
            </a:r>
            <a:r>
              <a:rPr lang="es-ES" baseline="0" dirty="0" smtClean="0"/>
              <a:t> to </a:t>
            </a:r>
            <a:r>
              <a:rPr lang="es-ES" baseline="0" dirty="0" err="1" smtClean="0"/>
              <a:t>the</a:t>
            </a:r>
            <a:r>
              <a:rPr lang="es-ES" baseline="0" dirty="0" smtClean="0"/>
              <a:t> </a:t>
            </a:r>
            <a:r>
              <a:rPr lang="es-ES" baseline="0" dirty="0" err="1" smtClean="0"/>
              <a:t>bad</a:t>
            </a:r>
            <a:r>
              <a:rPr lang="es-ES" baseline="0" dirty="0" smtClean="0"/>
              <a:t> ESA </a:t>
            </a:r>
            <a:r>
              <a:rPr lang="es-ES" baseline="0" dirty="0" err="1" smtClean="0"/>
              <a:t>assimilation</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EnKF</a:t>
            </a:r>
            <a:r>
              <a:rPr lang="es-ES" baseline="0" dirty="0" smtClean="0"/>
              <a:t>. </a:t>
            </a:r>
            <a:r>
              <a:rPr lang="es-ES" baseline="0" dirty="0" err="1" smtClean="0"/>
              <a:t>If</a:t>
            </a:r>
            <a:r>
              <a:rPr lang="es-ES" baseline="0" dirty="0" smtClean="0"/>
              <a:t> </a:t>
            </a:r>
            <a:r>
              <a:rPr lang="es-ES" baseline="0" dirty="0" err="1" smtClean="0"/>
              <a:t>the</a:t>
            </a:r>
            <a:r>
              <a:rPr lang="es-ES" baseline="0" dirty="0" smtClean="0"/>
              <a:t> sea ice in </a:t>
            </a:r>
            <a:r>
              <a:rPr lang="es-ES" baseline="0" dirty="0" err="1" smtClean="0"/>
              <a:t>the</a:t>
            </a:r>
            <a:r>
              <a:rPr lang="es-ES" baseline="0" dirty="0" smtClean="0"/>
              <a:t> </a:t>
            </a:r>
            <a:r>
              <a:rPr lang="es-ES" baseline="0" dirty="0" err="1" smtClean="0"/>
              <a:t>assimilation</a:t>
            </a:r>
            <a:r>
              <a:rPr lang="es-ES" baseline="0" dirty="0" smtClean="0"/>
              <a:t> run </a:t>
            </a:r>
            <a:r>
              <a:rPr lang="es-ES" baseline="0" dirty="0" err="1" smtClean="0"/>
              <a:t>was</a:t>
            </a:r>
            <a:r>
              <a:rPr lang="es-ES" baseline="0" dirty="0" smtClean="0"/>
              <a:t> </a:t>
            </a:r>
            <a:r>
              <a:rPr lang="es-ES" baseline="0" dirty="0" err="1" smtClean="0"/>
              <a:t>closer</a:t>
            </a:r>
            <a:r>
              <a:rPr lang="es-ES" baseline="0" dirty="0" smtClean="0"/>
              <a:t> to </a:t>
            </a:r>
            <a:r>
              <a:rPr lang="es-ES" baseline="0" dirty="0" err="1" smtClean="0"/>
              <a:t>the</a:t>
            </a:r>
            <a:r>
              <a:rPr lang="es-ES" baseline="0" dirty="0" smtClean="0"/>
              <a:t> </a:t>
            </a:r>
            <a:r>
              <a:rPr lang="es-ES" baseline="0" dirty="0" err="1" smtClean="0"/>
              <a:t>observations</a:t>
            </a:r>
            <a:r>
              <a:rPr lang="es-ES" baseline="0" dirty="0" smtClean="0"/>
              <a:t> of ESA, </a:t>
            </a:r>
            <a:r>
              <a:rPr lang="es-ES" baseline="0" dirty="0" err="1" smtClean="0"/>
              <a:t>the</a:t>
            </a:r>
            <a:r>
              <a:rPr lang="es-ES" baseline="0" dirty="0" smtClean="0"/>
              <a:t> </a:t>
            </a:r>
            <a:r>
              <a:rPr lang="es-ES" baseline="0" dirty="0" err="1" smtClean="0"/>
              <a:t>differences</a:t>
            </a:r>
            <a:r>
              <a:rPr lang="es-ES" baseline="0" dirty="0" smtClean="0"/>
              <a:t> </a:t>
            </a:r>
            <a:r>
              <a:rPr lang="es-ES" baseline="0" dirty="0" err="1" smtClean="0"/>
              <a:t>wouldn’t</a:t>
            </a:r>
            <a:r>
              <a:rPr lang="es-ES" baseline="0" dirty="0" smtClean="0"/>
              <a:t> be so </a:t>
            </a:r>
            <a:r>
              <a:rPr lang="es-ES" baseline="0" dirty="0" err="1" smtClean="0"/>
              <a:t>high</a:t>
            </a:r>
            <a:r>
              <a:rPr lang="es-ES" baseline="0" dirty="0" smtClean="0"/>
              <a:t>. </a:t>
            </a:r>
            <a:r>
              <a:rPr lang="es-ES" baseline="0" dirty="0" err="1" smtClean="0"/>
              <a:t>This</a:t>
            </a:r>
            <a:r>
              <a:rPr lang="es-ES" baseline="0" dirty="0" smtClean="0"/>
              <a:t> has </a:t>
            </a:r>
            <a:r>
              <a:rPr lang="es-ES" baseline="0" dirty="0" err="1" smtClean="0"/>
              <a:t>been</a:t>
            </a:r>
            <a:r>
              <a:rPr lang="es-ES" baseline="0" dirty="0" smtClean="0"/>
              <a:t> </a:t>
            </a:r>
            <a:r>
              <a:rPr lang="es-ES" baseline="0" dirty="0" err="1" smtClean="0"/>
              <a:t>checked</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SST (</a:t>
            </a:r>
            <a:r>
              <a:rPr lang="es-ES" baseline="0" dirty="0" err="1" smtClean="0"/>
              <a:t>monthly</a:t>
            </a:r>
            <a:r>
              <a:rPr lang="es-ES" baseline="0" dirty="0" smtClean="0"/>
              <a:t> outputs and </a:t>
            </a:r>
            <a:r>
              <a:rPr lang="es-ES" baseline="0" dirty="0" err="1" smtClean="0"/>
              <a:t>restarts</a:t>
            </a:r>
            <a:r>
              <a:rPr lang="es-ES" baseline="0" dirty="0" smtClean="0"/>
              <a:t> </a:t>
            </a:r>
            <a:r>
              <a:rPr lang="es-ES" baseline="0" dirty="0" err="1" smtClean="0"/>
              <a:t>used</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initialization</a:t>
            </a:r>
            <a:r>
              <a:rPr lang="es-ES" baseline="0" dirty="0" smtClean="0"/>
              <a:t>).</a:t>
            </a:r>
          </a:p>
          <a:p>
            <a:endParaRPr lang="es-ES" baseline="0"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12</a:t>
            </a:fld>
            <a:endParaRPr lang="es-ES"/>
          </a:p>
        </p:txBody>
      </p:sp>
    </p:spTree>
    <p:extLst>
      <p:ext uri="{BB962C8B-B14F-4D97-AF65-F5344CB8AC3E}">
        <p14:creationId xmlns:p14="http://schemas.microsoft.com/office/powerpoint/2010/main" val="73395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third</a:t>
            </a:r>
            <a:r>
              <a:rPr lang="es-ES" dirty="0" smtClean="0"/>
              <a:t> </a:t>
            </a:r>
            <a:r>
              <a:rPr lang="es-ES" dirty="0" err="1" smtClean="0"/>
              <a:t>source</a:t>
            </a:r>
            <a:r>
              <a:rPr lang="es-ES" dirty="0" smtClean="0"/>
              <a:t> of error </a:t>
            </a:r>
            <a:r>
              <a:rPr lang="es-ES" dirty="0" err="1" smtClean="0"/>
              <a:t>is</a:t>
            </a:r>
            <a:r>
              <a:rPr lang="es-ES" dirty="0" smtClean="0"/>
              <a:t> </a:t>
            </a:r>
            <a:r>
              <a:rPr lang="es-ES" dirty="0" err="1" smtClean="0"/>
              <a:t>the</a:t>
            </a:r>
            <a:r>
              <a:rPr lang="es-ES" dirty="0" smtClean="0"/>
              <a:t> </a:t>
            </a:r>
            <a:r>
              <a:rPr lang="es-ES" dirty="0" err="1" smtClean="0"/>
              <a:t>incompatibility</a:t>
            </a:r>
            <a:r>
              <a:rPr lang="es-ES" dirty="0" smtClean="0"/>
              <a:t> </a:t>
            </a:r>
            <a:r>
              <a:rPr lang="es-ES" dirty="0" err="1" smtClean="0"/>
              <a:t>between</a:t>
            </a:r>
            <a:r>
              <a:rPr lang="es-ES" dirty="0" smtClean="0"/>
              <a:t> </a:t>
            </a:r>
            <a:r>
              <a:rPr lang="es-ES" dirty="0" err="1" smtClean="0"/>
              <a:t>the</a:t>
            </a:r>
            <a:r>
              <a:rPr lang="es-ES" dirty="0" smtClean="0"/>
              <a:t> </a:t>
            </a:r>
            <a:r>
              <a:rPr lang="es-ES" dirty="0" err="1" smtClean="0"/>
              <a:t>initial</a:t>
            </a:r>
            <a:r>
              <a:rPr lang="es-ES" dirty="0" smtClean="0"/>
              <a:t> </a:t>
            </a:r>
            <a:r>
              <a:rPr lang="es-ES" dirty="0" err="1" smtClean="0"/>
              <a:t>conditions</a:t>
            </a:r>
            <a:r>
              <a:rPr lang="es-ES" dirty="0" smtClean="0"/>
              <a:t> of </a:t>
            </a:r>
            <a:r>
              <a:rPr lang="es-ES" dirty="0" err="1" smtClean="0"/>
              <a:t>the</a:t>
            </a:r>
            <a:r>
              <a:rPr lang="es-ES" dirty="0" smtClean="0"/>
              <a:t> </a:t>
            </a:r>
            <a:r>
              <a:rPr lang="es-ES" dirty="0" err="1" smtClean="0"/>
              <a:t>ocean</a:t>
            </a:r>
            <a:r>
              <a:rPr lang="es-ES" dirty="0" smtClean="0"/>
              <a:t> and </a:t>
            </a:r>
            <a:r>
              <a:rPr lang="es-ES" dirty="0" err="1" smtClean="0"/>
              <a:t>the</a:t>
            </a:r>
            <a:r>
              <a:rPr lang="es-ES" dirty="0" smtClean="0"/>
              <a:t> sea ice,</a:t>
            </a:r>
            <a:r>
              <a:rPr lang="es-ES" baseline="0" dirty="0" smtClean="0"/>
              <a:t> so </a:t>
            </a:r>
            <a:r>
              <a:rPr lang="es-ES" baseline="0" dirty="0" err="1" smtClean="0"/>
              <a:t>between</a:t>
            </a:r>
            <a:r>
              <a:rPr lang="es-ES" baseline="0" dirty="0" smtClean="0"/>
              <a:t> ORAS4 and </a:t>
            </a:r>
            <a:r>
              <a:rPr lang="es-ES" baseline="0" dirty="0" err="1" smtClean="0"/>
              <a:t>the</a:t>
            </a:r>
            <a:r>
              <a:rPr lang="es-ES" baseline="0" dirty="0" smtClean="0"/>
              <a:t> </a:t>
            </a:r>
            <a:r>
              <a:rPr lang="es-ES" baseline="0" dirty="0" err="1" smtClean="0"/>
              <a:t>assimilation</a:t>
            </a:r>
            <a:r>
              <a:rPr lang="es-ES" baseline="0" dirty="0" smtClean="0"/>
              <a:t> run. In </a:t>
            </a:r>
            <a:r>
              <a:rPr lang="es-ES" baseline="0" dirty="0" err="1" smtClean="0"/>
              <a:t>order</a:t>
            </a:r>
            <a:r>
              <a:rPr lang="es-ES" baseline="0" dirty="0" smtClean="0"/>
              <a:t> to compare </a:t>
            </a:r>
            <a:r>
              <a:rPr lang="es-ES" baseline="0" dirty="0" err="1" smtClean="0"/>
              <a:t>them</a:t>
            </a:r>
            <a:r>
              <a:rPr lang="es-ES" baseline="0" dirty="0" smtClean="0"/>
              <a:t> (</a:t>
            </a:r>
            <a:r>
              <a:rPr lang="es-ES" baseline="0" dirty="0" err="1" smtClean="0"/>
              <a:t>since</a:t>
            </a:r>
            <a:r>
              <a:rPr lang="es-ES" baseline="0" dirty="0" smtClean="0"/>
              <a:t> </a:t>
            </a:r>
            <a:r>
              <a:rPr lang="es-ES" baseline="0" dirty="0" err="1" smtClean="0"/>
              <a:t>we</a:t>
            </a:r>
            <a:r>
              <a:rPr lang="es-ES" baseline="0" dirty="0" smtClean="0"/>
              <a:t> are </a:t>
            </a:r>
            <a:r>
              <a:rPr lang="es-ES" baseline="0" dirty="0" err="1" smtClean="0"/>
              <a:t>trying</a:t>
            </a:r>
            <a:r>
              <a:rPr lang="es-ES" baseline="0" dirty="0" smtClean="0"/>
              <a:t> to </a:t>
            </a:r>
            <a:r>
              <a:rPr lang="es-ES" baseline="0" dirty="0" err="1" smtClean="0"/>
              <a:t>assess</a:t>
            </a:r>
            <a:r>
              <a:rPr lang="es-ES" baseline="0" dirty="0" smtClean="0"/>
              <a:t> </a:t>
            </a:r>
            <a:r>
              <a:rPr lang="es-ES" baseline="0" dirty="0" err="1" smtClean="0"/>
              <a:t>the</a:t>
            </a:r>
            <a:r>
              <a:rPr lang="es-ES" baseline="0" dirty="0" smtClean="0"/>
              <a:t> sea ice), </a:t>
            </a:r>
            <a:r>
              <a:rPr lang="es-ES" baseline="0" dirty="0" err="1" smtClean="0"/>
              <a:t>we</a:t>
            </a:r>
            <a:r>
              <a:rPr lang="es-ES" baseline="0" dirty="0" smtClean="0"/>
              <a:t> </a:t>
            </a:r>
            <a:r>
              <a:rPr lang="es-ES" baseline="0" dirty="0" err="1" smtClean="0"/>
              <a:t>used</a:t>
            </a:r>
            <a:r>
              <a:rPr lang="es-ES" baseline="0" dirty="0" smtClean="0"/>
              <a:t> </a:t>
            </a:r>
            <a:r>
              <a:rPr lang="es-ES" baseline="0" dirty="0" err="1" smtClean="0"/>
              <a:t>the</a:t>
            </a:r>
            <a:r>
              <a:rPr lang="es-ES" baseline="0" dirty="0" smtClean="0"/>
              <a:t> </a:t>
            </a:r>
            <a:r>
              <a:rPr lang="es-ES" baseline="0" dirty="0" err="1" smtClean="0"/>
              <a:t>correspondent</a:t>
            </a:r>
            <a:r>
              <a:rPr lang="es-ES" baseline="0" dirty="0" smtClean="0"/>
              <a:t> sea ice </a:t>
            </a:r>
            <a:r>
              <a:rPr lang="es-ES" baseline="0" dirty="0" err="1" smtClean="0"/>
              <a:t>concentration</a:t>
            </a:r>
            <a:r>
              <a:rPr lang="es-ES" baseline="0" dirty="0" smtClean="0"/>
              <a:t> </a:t>
            </a:r>
            <a:r>
              <a:rPr lang="es-ES" baseline="0" dirty="0" err="1" smtClean="0"/>
              <a:t>used</a:t>
            </a:r>
            <a:r>
              <a:rPr lang="es-ES" baseline="0" dirty="0" smtClean="0"/>
              <a:t> </a:t>
            </a:r>
            <a:r>
              <a:rPr lang="es-ES" baseline="0" dirty="0" err="1" smtClean="0"/>
              <a:t>by</a:t>
            </a:r>
            <a:r>
              <a:rPr lang="es-ES" baseline="0" dirty="0" smtClean="0"/>
              <a:t> ORAS4.</a:t>
            </a:r>
          </a:p>
          <a:p>
            <a:endParaRPr lang="es-ES" dirty="0" smtClean="0"/>
          </a:p>
          <a:p>
            <a:r>
              <a:rPr lang="es-ES" dirty="0" err="1" smtClean="0"/>
              <a:t>The</a:t>
            </a:r>
            <a:r>
              <a:rPr lang="es-ES" dirty="0" smtClean="0"/>
              <a:t> </a:t>
            </a:r>
            <a:r>
              <a:rPr lang="es-ES" dirty="0" err="1" smtClean="0"/>
              <a:t>assimilation</a:t>
            </a:r>
            <a:r>
              <a:rPr lang="es-ES" dirty="0" smtClean="0"/>
              <a:t> run</a:t>
            </a:r>
            <a:r>
              <a:rPr lang="es-ES" baseline="0" dirty="0" smtClean="0"/>
              <a:t> </a:t>
            </a:r>
            <a:r>
              <a:rPr lang="es-ES" baseline="0" dirty="0" err="1" smtClean="0"/>
              <a:t>simulates</a:t>
            </a:r>
            <a:r>
              <a:rPr lang="es-ES" baseline="0" dirty="0" smtClean="0"/>
              <a:t> sea ice </a:t>
            </a:r>
            <a:r>
              <a:rPr lang="es-ES" baseline="0" dirty="0" err="1" smtClean="0"/>
              <a:t>along</a:t>
            </a:r>
            <a:r>
              <a:rPr lang="es-ES" baseline="0" dirty="0" smtClean="0"/>
              <a:t> </a:t>
            </a:r>
            <a:r>
              <a:rPr lang="es-ES" baseline="0" dirty="0" err="1" smtClean="0"/>
              <a:t>the</a:t>
            </a:r>
            <a:r>
              <a:rPr lang="es-ES" baseline="0" dirty="0" smtClean="0"/>
              <a:t> </a:t>
            </a:r>
            <a:r>
              <a:rPr lang="es-ES" baseline="0" dirty="0" err="1" smtClean="0"/>
              <a:t>Greendland</a:t>
            </a:r>
            <a:r>
              <a:rPr lang="es-ES" baseline="0" dirty="0" smtClean="0"/>
              <a:t> Sea, </a:t>
            </a:r>
            <a:r>
              <a:rPr lang="es-ES" baseline="0" dirty="0" err="1" smtClean="0"/>
              <a:t>where</a:t>
            </a:r>
            <a:r>
              <a:rPr lang="es-ES" baseline="0" dirty="0" smtClean="0"/>
              <a:t> ORAS4 </a:t>
            </a:r>
            <a:r>
              <a:rPr lang="es-ES" baseline="0" dirty="0" err="1" smtClean="0"/>
              <a:t>does</a:t>
            </a:r>
            <a:r>
              <a:rPr lang="es-ES" baseline="0" dirty="0" smtClean="0"/>
              <a:t> </a:t>
            </a:r>
            <a:r>
              <a:rPr lang="es-ES" baseline="0" dirty="0" err="1" smtClean="0"/>
              <a:t>not</a:t>
            </a:r>
            <a:r>
              <a:rPr lang="es-ES" baseline="0" dirty="0" smtClean="0"/>
              <a:t>. </a:t>
            </a:r>
            <a:r>
              <a:rPr lang="es-ES" baseline="0" dirty="0" err="1" smtClean="0"/>
              <a:t>This</a:t>
            </a:r>
            <a:r>
              <a:rPr lang="es-ES" baseline="0" dirty="0" smtClean="0"/>
              <a:t> </a:t>
            </a:r>
            <a:r>
              <a:rPr lang="es-ES" baseline="0" dirty="0" err="1" smtClean="0"/>
              <a:t>seems</a:t>
            </a:r>
            <a:r>
              <a:rPr lang="es-ES" baseline="0" dirty="0" smtClean="0"/>
              <a:t> </a:t>
            </a:r>
            <a:r>
              <a:rPr lang="es-ES" baseline="0" dirty="0" err="1" smtClean="0"/>
              <a:t>directly</a:t>
            </a:r>
            <a:r>
              <a:rPr lang="es-ES" baseline="0" dirty="0" smtClean="0"/>
              <a:t> </a:t>
            </a:r>
            <a:r>
              <a:rPr lang="es-ES" baseline="0" dirty="0" err="1" smtClean="0"/>
              <a:t>related</a:t>
            </a:r>
            <a:r>
              <a:rPr lang="es-ES" baseline="0" dirty="0" smtClean="0"/>
              <a:t> to </a:t>
            </a:r>
            <a:r>
              <a:rPr lang="es-ES" baseline="0" dirty="0" err="1" smtClean="0"/>
              <a:t>the</a:t>
            </a:r>
            <a:r>
              <a:rPr lang="es-ES" baseline="0" dirty="0" smtClean="0"/>
              <a:t> </a:t>
            </a:r>
            <a:r>
              <a:rPr lang="es-ES" baseline="0" dirty="0" err="1" smtClean="0"/>
              <a:t>bad</a:t>
            </a:r>
            <a:r>
              <a:rPr lang="es-ES" baseline="0" dirty="0" smtClean="0"/>
              <a:t> ESA </a:t>
            </a:r>
            <a:r>
              <a:rPr lang="es-ES" baseline="0" dirty="0" err="1" smtClean="0"/>
              <a:t>assimilation</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EnKF</a:t>
            </a:r>
            <a:r>
              <a:rPr lang="es-ES" baseline="0" dirty="0" smtClean="0"/>
              <a:t>. </a:t>
            </a:r>
            <a:r>
              <a:rPr lang="es-ES" baseline="0" dirty="0" err="1" smtClean="0"/>
              <a:t>If</a:t>
            </a:r>
            <a:r>
              <a:rPr lang="es-ES" baseline="0" dirty="0" smtClean="0"/>
              <a:t> </a:t>
            </a:r>
            <a:r>
              <a:rPr lang="es-ES" baseline="0" dirty="0" err="1" smtClean="0"/>
              <a:t>the</a:t>
            </a:r>
            <a:r>
              <a:rPr lang="es-ES" baseline="0" dirty="0" smtClean="0"/>
              <a:t> sea ice in </a:t>
            </a:r>
            <a:r>
              <a:rPr lang="es-ES" baseline="0" dirty="0" err="1" smtClean="0"/>
              <a:t>the</a:t>
            </a:r>
            <a:r>
              <a:rPr lang="es-ES" baseline="0" dirty="0" smtClean="0"/>
              <a:t> </a:t>
            </a:r>
            <a:r>
              <a:rPr lang="es-ES" baseline="0" dirty="0" err="1" smtClean="0"/>
              <a:t>assimilation</a:t>
            </a:r>
            <a:r>
              <a:rPr lang="es-ES" baseline="0" dirty="0" smtClean="0"/>
              <a:t> run </a:t>
            </a:r>
            <a:r>
              <a:rPr lang="es-ES" baseline="0" dirty="0" err="1" smtClean="0"/>
              <a:t>was</a:t>
            </a:r>
            <a:r>
              <a:rPr lang="es-ES" baseline="0" dirty="0" smtClean="0"/>
              <a:t> </a:t>
            </a:r>
            <a:r>
              <a:rPr lang="es-ES" baseline="0" dirty="0" err="1" smtClean="0"/>
              <a:t>closer</a:t>
            </a:r>
            <a:r>
              <a:rPr lang="es-ES" baseline="0" dirty="0" smtClean="0"/>
              <a:t> to </a:t>
            </a:r>
            <a:r>
              <a:rPr lang="es-ES" baseline="0" dirty="0" err="1" smtClean="0"/>
              <a:t>the</a:t>
            </a:r>
            <a:r>
              <a:rPr lang="es-ES" baseline="0" dirty="0" smtClean="0"/>
              <a:t> </a:t>
            </a:r>
            <a:r>
              <a:rPr lang="es-ES" baseline="0" dirty="0" err="1" smtClean="0"/>
              <a:t>observations</a:t>
            </a:r>
            <a:r>
              <a:rPr lang="es-ES" baseline="0" dirty="0" smtClean="0"/>
              <a:t> of ESA, </a:t>
            </a:r>
            <a:r>
              <a:rPr lang="es-ES" baseline="0" dirty="0" err="1" smtClean="0"/>
              <a:t>the</a:t>
            </a:r>
            <a:r>
              <a:rPr lang="es-ES" baseline="0" dirty="0" smtClean="0"/>
              <a:t> </a:t>
            </a:r>
            <a:r>
              <a:rPr lang="es-ES" baseline="0" dirty="0" err="1" smtClean="0"/>
              <a:t>differences</a:t>
            </a:r>
            <a:r>
              <a:rPr lang="es-ES" baseline="0" dirty="0" smtClean="0"/>
              <a:t> </a:t>
            </a:r>
            <a:r>
              <a:rPr lang="es-ES" baseline="0" dirty="0" err="1" smtClean="0"/>
              <a:t>wouldn’t</a:t>
            </a:r>
            <a:r>
              <a:rPr lang="es-ES" baseline="0" dirty="0" smtClean="0"/>
              <a:t> be so </a:t>
            </a:r>
            <a:r>
              <a:rPr lang="es-ES" baseline="0" dirty="0" err="1" smtClean="0"/>
              <a:t>high</a:t>
            </a:r>
            <a:r>
              <a:rPr lang="es-ES" baseline="0" dirty="0" smtClean="0"/>
              <a:t>. </a:t>
            </a:r>
            <a:r>
              <a:rPr lang="es-ES" baseline="0" dirty="0" err="1" smtClean="0"/>
              <a:t>This</a:t>
            </a:r>
            <a:r>
              <a:rPr lang="es-ES" baseline="0" dirty="0" smtClean="0"/>
              <a:t> has </a:t>
            </a:r>
            <a:r>
              <a:rPr lang="es-ES" baseline="0" dirty="0" err="1" smtClean="0"/>
              <a:t>been</a:t>
            </a:r>
            <a:r>
              <a:rPr lang="es-ES" baseline="0" dirty="0" smtClean="0"/>
              <a:t> </a:t>
            </a:r>
            <a:r>
              <a:rPr lang="es-ES" baseline="0" dirty="0" err="1" smtClean="0"/>
              <a:t>checked</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SST (</a:t>
            </a:r>
            <a:r>
              <a:rPr lang="es-ES" baseline="0" dirty="0" err="1" smtClean="0"/>
              <a:t>monthly</a:t>
            </a:r>
            <a:r>
              <a:rPr lang="es-ES" baseline="0" dirty="0" smtClean="0"/>
              <a:t> outputs and </a:t>
            </a:r>
            <a:r>
              <a:rPr lang="es-ES" baseline="0" dirty="0" err="1" smtClean="0"/>
              <a:t>restarts</a:t>
            </a:r>
            <a:r>
              <a:rPr lang="es-ES" baseline="0" dirty="0" smtClean="0"/>
              <a:t> </a:t>
            </a:r>
            <a:r>
              <a:rPr lang="es-ES" baseline="0" dirty="0" err="1" smtClean="0"/>
              <a:t>used</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initialization</a:t>
            </a:r>
            <a:r>
              <a:rPr lang="es-ES" baseline="0" dirty="0" smtClean="0"/>
              <a:t>).</a:t>
            </a:r>
          </a:p>
          <a:p>
            <a:endParaRPr lang="es-ES" baseline="0"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13</a:t>
            </a:fld>
            <a:endParaRPr lang="es-ES"/>
          </a:p>
        </p:txBody>
      </p:sp>
    </p:spTree>
    <p:extLst>
      <p:ext uri="{BB962C8B-B14F-4D97-AF65-F5344CB8AC3E}">
        <p14:creationId xmlns:p14="http://schemas.microsoft.com/office/powerpoint/2010/main" val="381305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smtClean="0"/>
              <a:t>For understanding</a:t>
            </a:r>
            <a:r>
              <a:rPr lang="en-GB" baseline="0" dirty="0" smtClean="0"/>
              <a:t> how the errors develop we have plotted the sea ice area during the first month for all start dates for the predictions, the assimilation run and the historical simulation.</a:t>
            </a:r>
          </a:p>
          <a:p>
            <a:r>
              <a:rPr lang="en-GB" baseline="0" dirty="0" smtClean="0"/>
              <a:t>We can see how the prediction drifts towards its own attractor really fast (about 1 week). </a:t>
            </a:r>
          </a:p>
          <a:p>
            <a:endParaRPr lang="en-GB" baseline="0" dirty="0" smtClean="0"/>
          </a:p>
          <a:p>
            <a:r>
              <a:rPr lang="en-GB" baseline="0" dirty="0" smtClean="0"/>
              <a:t>An important difference between May and November forecasts concerns the growing/shrinking trend due to the seasonal cycle. In May, the ICs incompatibility and the drift go in the same direction as the seasonal trend (to melt), so the impact of both sources of error is small.</a:t>
            </a:r>
          </a:p>
          <a:p>
            <a:endParaRPr lang="en-GB" baseline="0" dirty="0" smtClean="0"/>
          </a:p>
          <a:p>
            <a:r>
              <a:rPr lang="en-GB" baseline="0" dirty="0" smtClean="0"/>
              <a:t>However, in November, the effect of the incompatibility of ICs hampers the seasonal trend, but pushes the forecast towards its climatology faster, being negatively biased the rest of the prediction (7 months).</a:t>
            </a:r>
          </a:p>
          <a:p>
            <a:endParaRPr lang="en-GB" baseline="0"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14</a:t>
            </a:fld>
            <a:endParaRPr lang="es-ES"/>
          </a:p>
        </p:txBody>
      </p:sp>
    </p:spTree>
    <p:extLst>
      <p:ext uri="{BB962C8B-B14F-4D97-AF65-F5344CB8AC3E}">
        <p14:creationId xmlns:p14="http://schemas.microsoft.com/office/powerpoint/2010/main" val="329520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err="1" smtClean="0"/>
              <a:t>Because</a:t>
            </a:r>
            <a:r>
              <a:rPr lang="es-ES" sz="1200" dirty="0" smtClean="0"/>
              <a:t> of </a:t>
            </a:r>
            <a:r>
              <a:rPr lang="es-ES" sz="1200" dirty="0" err="1" smtClean="0"/>
              <a:t>these</a:t>
            </a:r>
            <a:r>
              <a:rPr lang="es-ES" sz="1200" baseline="0" dirty="0" smtClean="0"/>
              <a:t> </a:t>
            </a:r>
            <a:r>
              <a:rPr lang="es-ES" sz="1200" baseline="0" dirty="0" err="1" smtClean="0"/>
              <a:t>two</a:t>
            </a:r>
            <a:r>
              <a:rPr lang="es-ES" sz="1200" baseline="0" dirty="0" smtClean="0"/>
              <a:t> </a:t>
            </a:r>
            <a:r>
              <a:rPr lang="es-ES" sz="1200" baseline="0" dirty="0" err="1" smtClean="0"/>
              <a:t>last</a:t>
            </a:r>
            <a:r>
              <a:rPr lang="es-ES" sz="1200" baseline="0" dirty="0" smtClean="0"/>
              <a:t> </a:t>
            </a:r>
            <a:r>
              <a:rPr lang="es-ES" sz="1200" baseline="0" dirty="0" err="1" smtClean="0"/>
              <a:t>reasons</a:t>
            </a:r>
            <a:r>
              <a:rPr lang="es-ES" sz="1200" baseline="0" dirty="0" smtClean="0"/>
              <a:t> (</a:t>
            </a:r>
            <a:r>
              <a:rPr lang="es-ES" sz="1200" baseline="0" dirty="0" err="1" smtClean="0"/>
              <a:t>the</a:t>
            </a:r>
            <a:r>
              <a:rPr lang="es-ES" sz="1200" baseline="0" dirty="0" smtClean="0"/>
              <a:t> </a:t>
            </a:r>
            <a:r>
              <a:rPr lang="es-ES" sz="1200" baseline="0" dirty="0" err="1" smtClean="0"/>
              <a:t>initial</a:t>
            </a:r>
            <a:r>
              <a:rPr lang="es-ES" sz="1200" baseline="0" dirty="0" smtClean="0"/>
              <a:t> </a:t>
            </a:r>
            <a:r>
              <a:rPr lang="es-ES" sz="1200" baseline="0" dirty="0" err="1" smtClean="0"/>
              <a:t>conditions</a:t>
            </a:r>
            <a:r>
              <a:rPr lang="es-ES" sz="1200" baseline="0" dirty="0" smtClean="0"/>
              <a:t> </a:t>
            </a:r>
            <a:r>
              <a:rPr lang="es-ES" sz="1200" baseline="0" dirty="0" err="1" smtClean="0"/>
              <a:t>incompatibility</a:t>
            </a:r>
            <a:r>
              <a:rPr lang="es-ES" sz="1200" baseline="0" dirty="0" smtClean="0"/>
              <a:t> and </a:t>
            </a:r>
            <a:r>
              <a:rPr lang="es-ES" sz="1200" baseline="0" dirty="0" err="1" smtClean="0"/>
              <a:t>the</a:t>
            </a:r>
            <a:r>
              <a:rPr lang="es-ES" sz="1200" baseline="0" dirty="0" smtClean="0"/>
              <a:t> </a:t>
            </a:r>
            <a:r>
              <a:rPr lang="es-ES" sz="1200" baseline="0" dirty="0" err="1" smtClean="0"/>
              <a:t>drift</a:t>
            </a:r>
            <a:r>
              <a:rPr lang="es-ES" sz="1200" baseline="0" dirty="0" smtClean="0"/>
              <a:t>)</a:t>
            </a:r>
            <a:r>
              <a:rPr lang="es-ES" sz="1200" dirty="0" smtClean="0"/>
              <a:t>, </a:t>
            </a:r>
            <a:r>
              <a:rPr lang="es-ES" sz="1200" dirty="0" err="1" smtClean="0"/>
              <a:t>we</a:t>
            </a:r>
            <a:r>
              <a:rPr lang="es-ES" sz="1200" baseline="0" dirty="0" smtClean="0"/>
              <a:t> </a:t>
            </a:r>
            <a:r>
              <a:rPr lang="es-ES" sz="1200" baseline="0" dirty="0" err="1" smtClean="0"/>
              <a:t>see</a:t>
            </a:r>
            <a:r>
              <a:rPr lang="es-ES" sz="1200" baseline="0" dirty="0" smtClean="0"/>
              <a:t> a </a:t>
            </a:r>
            <a:r>
              <a:rPr lang="es-ES" sz="1200" baseline="0" dirty="0" err="1" smtClean="0"/>
              <a:t>fast</a:t>
            </a:r>
            <a:r>
              <a:rPr lang="es-ES" sz="1200" baseline="0" dirty="0" smtClean="0"/>
              <a:t> response in </a:t>
            </a:r>
            <a:r>
              <a:rPr lang="es-ES" sz="1200" baseline="0" dirty="0" err="1" smtClean="0"/>
              <a:t>which</a:t>
            </a:r>
            <a:r>
              <a:rPr lang="es-ES" sz="1200" baseline="0" dirty="0" smtClean="0"/>
              <a:t> </a:t>
            </a:r>
            <a:r>
              <a:rPr lang="es-ES" sz="1200" baseline="0" dirty="0" err="1" smtClean="0"/>
              <a:t>the</a:t>
            </a:r>
            <a:r>
              <a:rPr lang="es-ES" sz="1200" baseline="0" dirty="0" smtClean="0"/>
              <a:t> </a:t>
            </a:r>
            <a:r>
              <a:rPr lang="es-ES" sz="1200" baseline="0" dirty="0" err="1" smtClean="0"/>
              <a:t>warmer</a:t>
            </a:r>
            <a:r>
              <a:rPr lang="es-ES" sz="1200" baseline="0" dirty="0" smtClean="0"/>
              <a:t> </a:t>
            </a:r>
            <a:r>
              <a:rPr lang="es-ES" sz="1200" baseline="0" dirty="0" err="1" smtClean="0"/>
              <a:t>ocean</a:t>
            </a:r>
            <a:r>
              <a:rPr lang="es-ES" sz="1200" baseline="0" dirty="0" smtClean="0"/>
              <a:t> of ORAS4 </a:t>
            </a:r>
            <a:r>
              <a:rPr lang="es-ES" sz="1200" baseline="0" dirty="0" err="1" smtClean="0"/>
              <a:t>melts</a:t>
            </a:r>
            <a:r>
              <a:rPr lang="es-ES" sz="1200" baseline="0" dirty="0" smtClean="0"/>
              <a:t> </a:t>
            </a:r>
            <a:r>
              <a:rPr lang="es-ES" sz="1200" baseline="0" dirty="0" err="1" smtClean="0"/>
              <a:t>the</a:t>
            </a:r>
            <a:r>
              <a:rPr lang="es-ES" sz="1200" baseline="0" dirty="0" smtClean="0"/>
              <a:t> sea ice </a:t>
            </a:r>
            <a:r>
              <a:rPr lang="es-ES" sz="1200" baseline="0" dirty="0" err="1" smtClean="0"/>
              <a:t>that</a:t>
            </a:r>
            <a:r>
              <a:rPr lang="es-ES" sz="1200" baseline="0" dirty="0" smtClean="0"/>
              <a:t> </a:t>
            </a:r>
            <a:r>
              <a:rPr lang="es-ES" sz="1200" baseline="0" dirty="0" err="1" smtClean="0"/>
              <a:t>is</a:t>
            </a:r>
            <a:r>
              <a:rPr lang="es-ES" sz="1200" baseline="0" dirty="0" smtClean="0"/>
              <a:t> </a:t>
            </a:r>
            <a:r>
              <a:rPr lang="es-ES" sz="1200" baseline="0" dirty="0" err="1" smtClean="0"/>
              <a:t>over</a:t>
            </a:r>
            <a:r>
              <a:rPr lang="es-ES" sz="1200" baseline="0" dirty="0" smtClean="0"/>
              <a:t> </a:t>
            </a:r>
            <a:r>
              <a:rPr lang="es-ES" sz="1200" baseline="0" dirty="0" err="1" smtClean="0"/>
              <a:t>it</a:t>
            </a:r>
            <a:r>
              <a:rPr lang="es-ES" sz="1200" baseline="0" dirty="0" smtClean="0"/>
              <a:t>, as </a:t>
            </a:r>
            <a:r>
              <a:rPr lang="es-ES" sz="1200" baseline="0" dirty="0" err="1" smtClean="0"/>
              <a:t>you</a:t>
            </a:r>
            <a:r>
              <a:rPr lang="es-ES" sz="1200" baseline="0" dirty="0" smtClean="0"/>
              <a:t> can </a:t>
            </a:r>
            <a:r>
              <a:rPr lang="es-ES" sz="1200" baseline="0" dirty="0" err="1" smtClean="0"/>
              <a:t>see</a:t>
            </a:r>
            <a:r>
              <a:rPr lang="es-ES" sz="1200" baseline="0" dirty="0" smtClean="0"/>
              <a:t> </a:t>
            </a:r>
            <a:r>
              <a:rPr lang="es-ES" sz="1200" baseline="0" dirty="0" err="1" smtClean="0"/>
              <a:t>when</a:t>
            </a:r>
            <a:r>
              <a:rPr lang="es-ES" sz="1200" baseline="0" dirty="0" smtClean="0"/>
              <a:t> </a:t>
            </a:r>
            <a:r>
              <a:rPr lang="es-ES" sz="1200" baseline="0" dirty="0" err="1" smtClean="0"/>
              <a:t>we</a:t>
            </a:r>
            <a:r>
              <a:rPr lang="es-ES" sz="1200" baseline="0" dirty="0" smtClean="0"/>
              <a:t> compare </a:t>
            </a:r>
            <a:r>
              <a:rPr lang="es-ES" sz="1200" baseline="0" dirty="0" err="1" smtClean="0"/>
              <a:t>the</a:t>
            </a:r>
            <a:r>
              <a:rPr lang="es-ES" sz="1200" baseline="0" dirty="0" smtClean="0"/>
              <a:t> </a:t>
            </a:r>
            <a:r>
              <a:rPr lang="es-ES" sz="1200" baseline="0" dirty="0" err="1" smtClean="0"/>
              <a:t>forecasts</a:t>
            </a:r>
            <a:r>
              <a:rPr lang="es-ES" sz="1200" baseline="0" dirty="0" smtClean="0"/>
              <a:t> </a:t>
            </a:r>
            <a:r>
              <a:rPr lang="es-ES" sz="1200" baseline="0" dirty="0" err="1" smtClean="0"/>
              <a:t>with</a:t>
            </a:r>
            <a:r>
              <a:rPr lang="es-ES" sz="1200" baseline="0" dirty="0" smtClean="0"/>
              <a:t> </a:t>
            </a:r>
            <a:r>
              <a:rPr lang="es-ES" sz="1200" baseline="0" dirty="0" err="1" smtClean="0"/>
              <a:t>its</a:t>
            </a:r>
            <a:r>
              <a:rPr lang="es-ES" sz="1200" baseline="0" dirty="0" smtClean="0"/>
              <a:t> sea ice </a:t>
            </a:r>
            <a:r>
              <a:rPr lang="es-ES" sz="1200" baseline="0" dirty="0" err="1" smtClean="0"/>
              <a:t>initial</a:t>
            </a:r>
            <a:r>
              <a:rPr lang="es-ES" sz="1200" baseline="0" dirty="0" smtClean="0"/>
              <a:t> </a:t>
            </a:r>
            <a:r>
              <a:rPr lang="es-ES" sz="1200" baseline="0" dirty="0" err="1" smtClean="0"/>
              <a:t>conditions</a:t>
            </a:r>
            <a:r>
              <a:rPr lang="es-ES" sz="1200" baseline="0" dirty="0" smtClean="0"/>
              <a:t> in </a:t>
            </a:r>
            <a:r>
              <a:rPr lang="es-ES" sz="1200" baseline="0" dirty="0" err="1" smtClean="0"/>
              <a:t>May</a:t>
            </a:r>
            <a:r>
              <a:rPr lang="es-ES" sz="1200" baseline="0" dirty="0" smtClean="0"/>
              <a:t>.</a:t>
            </a:r>
            <a:endParaRPr lang="es-ES" sz="1200"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15</a:t>
            </a:fld>
            <a:endParaRPr lang="es-ES"/>
          </a:p>
        </p:txBody>
      </p:sp>
    </p:spTree>
    <p:extLst>
      <p:ext uri="{BB962C8B-B14F-4D97-AF65-F5344CB8AC3E}">
        <p14:creationId xmlns:p14="http://schemas.microsoft.com/office/powerpoint/2010/main" val="422614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And more </a:t>
            </a:r>
            <a:r>
              <a:rPr lang="es-ES" dirty="0" err="1" smtClean="0"/>
              <a:t>significant</a:t>
            </a:r>
            <a:r>
              <a:rPr lang="es-ES" baseline="0" dirty="0" smtClean="0"/>
              <a:t> in </a:t>
            </a:r>
            <a:r>
              <a:rPr lang="es-ES" baseline="0" dirty="0" err="1" smtClean="0"/>
              <a:t>November</a:t>
            </a:r>
            <a:r>
              <a:rPr lang="es-ES" baseline="0" dirty="0" smtClean="0"/>
              <a:t>. </a:t>
            </a:r>
          </a:p>
          <a:p>
            <a:endParaRPr lang="es-ES" baseline="0" dirty="0" smtClean="0"/>
          </a:p>
          <a:p>
            <a:endParaRPr lang="es-ES" baseline="0" dirty="0" smtClean="0"/>
          </a:p>
          <a:p>
            <a:r>
              <a:rPr lang="es-ES" baseline="0" dirty="0" smtClean="0"/>
              <a:t>%%% </a:t>
            </a:r>
            <a:r>
              <a:rPr lang="es-ES" baseline="0" dirty="0" err="1" smtClean="0"/>
              <a:t>But</a:t>
            </a:r>
            <a:r>
              <a:rPr lang="es-ES" baseline="0" dirty="0" smtClean="0"/>
              <a:t>, </a:t>
            </a:r>
            <a:r>
              <a:rPr lang="es-ES" baseline="0" dirty="0" err="1" smtClean="0"/>
              <a:t>is</a:t>
            </a:r>
            <a:r>
              <a:rPr lang="es-ES" baseline="0" dirty="0" smtClean="0"/>
              <a:t> </a:t>
            </a:r>
            <a:r>
              <a:rPr lang="es-ES" baseline="0" dirty="0" err="1" smtClean="0"/>
              <a:t>this</a:t>
            </a:r>
            <a:r>
              <a:rPr lang="es-ES" baseline="0" dirty="0" smtClean="0"/>
              <a:t> response </a:t>
            </a:r>
            <a:r>
              <a:rPr lang="es-ES" baseline="0" dirty="0" err="1" smtClean="0"/>
              <a:t>originated</a:t>
            </a:r>
            <a:r>
              <a:rPr lang="es-ES" baseline="0" dirty="0" smtClean="0"/>
              <a:t> </a:t>
            </a:r>
            <a:r>
              <a:rPr lang="es-ES" baseline="0" dirty="0" err="1" smtClean="0"/>
              <a:t>just</a:t>
            </a:r>
            <a:r>
              <a:rPr lang="es-ES" baseline="0" dirty="0" smtClean="0"/>
              <a:t> </a:t>
            </a:r>
            <a:r>
              <a:rPr lang="es-ES" baseline="0" dirty="0" err="1" smtClean="0"/>
              <a:t>because</a:t>
            </a:r>
            <a:r>
              <a:rPr lang="es-ES" baseline="0" dirty="0" smtClean="0"/>
              <a:t> of </a:t>
            </a:r>
            <a:r>
              <a:rPr lang="es-ES" baseline="0" dirty="0" err="1" smtClean="0"/>
              <a:t>the</a:t>
            </a:r>
            <a:r>
              <a:rPr lang="es-ES" baseline="0" dirty="0" smtClean="0"/>
              <a:t> </a:t>
            </a:r>
            <a:r>
              <a:rPr lang="es-ES" baseline="0" dirty="0" err="1" smtClean="0"/>
              <a:t>initial</a:t>
            </a:r>
            <a:r>
              <a:rPr lang="es-ES" baseline="0" dirty="0" smtClean="0"/>
              <a:t> </a:t>
            </a:r>
            <a:r>
              <a:rPr lang="es-ES" baseline="0" dirty="0" err="1" smtClean="0"/>
              <a:t>incompatibility</a:t>
            </a:r>
            <a:r>
              <a:rPr lang="es-ES" baseline="0" dirty="0" smtClean="0"/>
              <a:t> </a:t>
            </a:r>
            <a:r>
              <a:rPr lang="es-ES" baseline="0" dirty="0" err="1" smtClean="0"/>
              <a:t>between</a:t>
            </a:r>
            <a:r>
              <a:rPr lang="es-ES" baseline="0" dirty="0" smtClean="0"/>
              <a:t> </a:t>
            </a:r>
            <a:r>
              <a:rPr lang="es-ES" baseline="0" dirty="0" err="1" smtClean="0"/>
              <a:t>ocean</a:t>
            </a:r>
            <a:r>
              <a:rPr lang="es-ES" baseline="0" dirty="0" smtClean="0"/>
              <a:t> and sea ice?</a:t>
            </a:r>
            <a:endParaRPr lang="es-ES"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16</a:t>
            </a:fld>
            <a:endParaRPr lang="es-ES"/>
          </a:p>
        </p:txBody>
      </p:sp>
    </p:spTree>
    <p:extLst>
      <p:ext uri="{BB962C8B-B14F-4D97-AF65-F5344CB8AC3E}">
        <p14:creationId xmlns:p14="http://schemas.microsoft.com/office/powerpoint/2010/main" val="3110822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And more </a:t>
            </a:r>
            <a:r>
              <a:rPr lang="es-ES" dirty="0" err="1" smtClean="0"/>
              <a:t>significant</a:t>
            </a:r>
            <a:r>
              <a:rPr lang="es-ES" baseline="0" dirty="0" smtClean="0"/>
              <a:t> in </a:t>
            </a:r>
            <a:r>
              <a:rPr lang="es-ES" baseline="0" dirty="0" err="1" smtClean="0"/>
              <a:t>November</a:t>
            </a:r>
            <a:r>
              <a:rPr lang="es-ES" baseline="0" dirty="0" smtClean="0"/>
              <a:t>. </a:t>
            </a:r>
          </a:p>
          <a:p>
            <a:endParaRPr lang="es-ES" baseline="0" dirty="0" smtClean="0"/>
          </a:p>
          <a:p>
            <a:endParaRPr lang="es-ES" baseline="0" dirty="0" smtClean="0"/>
          </a:p>
          <a:p>
            <a:r>
              <a:rPr lang="es-ES" baseline="0" dirty="0" smtClean="0"/>
              <a:t>%%% </a:t>
            </a:r>
            <a:r>
              <a:rPr lang="es-ES" baseline="0" dirty="0" err="1" smtClean="0"/>
              <a:t>But</a:t>
            </a:r>
            <a:r>
              <a:rPr lang="es-ES" baseline="0" dirty="0" smtClean="0"/>
              <a:t>, </a:t>
            </a:r>
            <a:r>
              <a:rPr lang="es-ES" baseline="0" dirty="0" err="1" smtClean="0"/>
              <a:t>is</a:t>
            </a:r>
            <a:r>
              <a:rPr lang="es-ES" baseline="0" dirty="0" smtClean="0"/>
              <a:t> </a:t>
            </a:r>
            <a:r>
              <a:rPr lang="es-ES" baseline="0" dirty="0" err="1" smtClean="0"/>
              <a:t>this</a:t>
            </a:r>
            <a:r>
              <a:rPr lang="es-ES" baseline="0" dirty="0" smtClean="0"/>
              <a:t> response </a:t>
            </a:r>
            <a:r>
              <a:rPr lang="es-ES" baseline="0" dirty="0" err="1" smtClean="0"/>
              <a:t>originated</a:t>
            </a:r>
            <a:r>
              <a:rPr lang="es-ES" baseline="0" dirty="0" smtClean="0"/>
              <a:t> </a:t>
            </a:r>
            <a:r>
              <a:rPr lang="es-ES" baseline="0" dirty="0" err="1" smtClean="0"/>
              <a:t>just</a:t>
            </a:r>
            <a:r>
              <a:rPr lang="es-ES" baseline="0" dirty="0" smtClean="0"/>
              <a:t> </a:t>
            </a:r>
            <a:r>
              <a:rPr lang="es-ES" baseline="0" dirty="0" err="1" smtClean="0"/>
              <a:t>because</a:t>
            </a:r>
            <a:r>
              <a:rPr lang="es-ES" baseline="0" dirty="0" smtClean="0"/>
              <a:t> of </a:t>
            </a:r>
            <a:r>
              <a:rPr lang="es-ES" baseline="0" dirty="0" err="1" smtClean="0"/>
              <a:t>the</a:t>
            </a:r>
            <a:r>
              <a:rPr lang="es-ES" baseline="0" dirty="0" smtClean="0"/>
              <a:t> </a:t>
            </a:r>
            <a:r>
              <a:rPr lang="es-ES" baseline="0" dirty="0" err="1" smtClean="0"/>
              <a:t>initial</a:t>
            </a:r>
            <a:r>
              <a:rPr lang="es-ES" baseline="0" dirty="0" smtClean="0"/>
              <a:t> </a:t>
            </a:r>
            <a:r>
              <a:rPr lang="es-ES" baseline="0" dirty="0" err="1" smtClean="0"/>
              <a:t>incompatibility</a:t>
            </a:r>
            <a:r>
              <a:rPr lang="es-ES" baseline="0" dirty="0" smtClean="0"/>
              <a:t> </a:t>
            </a:r>
            <a:r>
              <a:rPr lang="es-ES" baseline="0" dirty="0" err="1" smtClean="0"/>
              <a:t>between</a:t>
            </a:r>
            <a:r>
              <a:rPr lang="es-ES" baseline="0" dirty="0" smtClean="0"/>
              <a:t> </a:t>
            </a:r>
            <a:r>
              <a:rPr lang="es-ES" baseline="0" dirty="0" err="1" smtClean="0"/>
              <a:t>ocean</a:t>
            </a:r>
            <a:r>
              <a:rPr lang="es-ES" baseline="0" dirty="0" smtClean="0"/>
              <a:t> and sea ice?</a:t>
            </a:r>
            <a:endParaRPr lang="es-ES"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17</a:t>
            </a:fld>
            <a:endParaRPr lang="es-ES"/>
          </a:p>
        </p:txBody>
      </p:sp>
    </p:spTree>
    <p:extLst>
      <p:ext uri="{BB962C8B-B14F-4D97-AF65-F5344CB8AC3E}">
        <p14:creationId xmlns:p14="http://schemas.microsoft.com/office/powerpoint/2010/main" val="2241715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In </a:t>
            </a:r>
            <a:r>
              <a:rPr lang="es-ES" dirty="0" err="1" smtClean="0"/>
              <a:t>order</a:t>
            </a:r>
            <a:r>
              <a:rPr lang="es-ES" baseline="0" dirty="0" smtClean="0"/>
              <a:t> to </a:t>
            </a:r>
            <a:r>
              <a:rPr lang="es-ES" baseline="0" dirty="0" err="1" smtClean="0"/>
              <a:t>characterize</a:t>
            </a:r>
            <a:r>
              <a:rPr lang="es-ES" baseline="0" dirty="0" smtClean="0"/>
              <a:t> </a:t>
            </a:r>
            <a:r>
              <a:rPr lang="es-ES" baseline="0" dirty="0" err="1" smtClean="0"/>
              <a:t>the</a:t>
            </a:r>
            <a:r>
              <a:rPr lang="es-ES" baseline="0" dirty="0" smtClean="0"/>
              <a:t> </a:t>
            </a:r>
            <a:r>
              <a:rPr lang="es-ES" baseline="0" dirty="0" err="1" smtClean="0"/>
              <a:t>timescale</a:t>
            </a:r>
            <a:r>
              <a:rPr lang="es-ES" baseline="0" dirty="0" smtClean="0"/>
              <a:t> </a:t>
            </a:r>
            <a:r>
              <a:rPr lang="es-ES" baseline="0" dirty="0" err="1" smtClean="0"/>
              <a:t>for</a:t>
            </a:r>
            <a:r>
              <a:rPr lang="es-ES" baseline="0" dirty="0" smtClean="0"/>
              <a:t> </a:t>
            </a:r>
            <a:r>
              <a:rPr lang="es-ES" baseline="0" dirty="0" err="1" smtClean="0"/>
              <a:t>which</a:t>
            </a:r>
            <a:r>
              <a:rPr lang="es-ES" baseline="0" dirty="0" smtClean="0"/>
              <a:t> </a:t>
            </a:r>
            <a:r>
              <a:rPr lang="es-ES" baseline="0" dirty="0" err="1" smtClean="0"/>
              <a:t>the</a:t>
            </a:r>
            <a:r>
              <a:rPr lang="es-ES" baseline="0" dirty="0" smtClean="0"/>
              <a:t> </a:t>
            </a:r>
            <a:r>
              <a:rPr lang="es-ES" baseline="0" dirty="0" err="1" smtClean="0"/>
              <a:t>initial</a:t>
            </a:r>
            <a:r>
              <a:rPr lang="es-ES" baseline="0" dirty="0" smtClean="0"/>
              <a:t> </a:t>
            </a:r>
            <a:r>
              <a:rPr lang="es-ES" baseline="0" dirty="0" err="1" smtClean="0"/>
              <a:t>conditions</a:t>
            </a:r>
            <a:r>
              <a:rPr lang="es-ES" baseline="0" dirty="0" smtClean="0"/>
              <a:t> </a:t>
            </a:r>
            <a:r>
              <a:rPr lang="es-ES" baseline="0" dirty="0" err="1" smtClean="0"/>
              <a:t>incompatibility</a:t>
            </a:r>
            <a:r>
              <a:rPr lang="es-ES" baseline="0" dirty="0" smtClean="0"/>
              <a:t> has </a:t>
            </a:r>
            <a:r>
              <a:rPr lang="es-ES" baseline="0" dirty="0" err="1" smtClean="0"/>
              <a:t>an</a:t>
            </a:r>
            <a:r>
              <a:rPr lang="es-ES" baseline="0" dirty="0" smtClean="0"/>
              <a:t> </a:t>
            </a:r>
            <a:r>
              <a:rPr lang="es-ES" baseline="0" dirty="0" err="1" smtClean="0"/>
              <a:t>effect</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forecast</a:t>
            </a:r>
            <a:r>
              <a:rPr lang="es-ES" baseline="0" dirty="0" smtClean="0"/>
              <a:t> error, </a:t>
            </a:r>
            <a:r>
              <a:rPr lang="es-ES" baseline="0" dirty="0" err="1" smtClean="0"/>
              <a:t>we</a:t>
            </a:r>
            <a:r>
              <a:rPr lang="es-ES" baseline="0" dirty="0" smtClean="0"/>
              <a:t> </a:t>
            </a:r>
            <a:r>
              <a:rPr lang="es-ES" baseline="0" dirty="0" err="1" smtClean="0"/>
              <a:t>correlated</a:t>
            </a:r>
            <a:r>
              <a:rPr lang="es-ES" baseline="0" dirty="0" smtClean="0"/>
              <a:t> </a:t>
            </a:r>
            <a:r>
              <a:rPr lang="es-ES" baseline="0" dirty="0" err="1" smtClean="0"/>
              <a:t>the</a:t>
            </a:r>
            <a:r>
              <a:rPr lang="es-ES" baseline="0" dirty="0" smtClean="0"/>
              <a:t> </a:t>
            </a:r>
            <a:r>
              <a:rPr lang="es-ES" baseline="0" dirty="0" err="1" smtClean="0"/>
              <a:t>incompatibility</a:t>
            </a:r>
            <a:r>
              <a:rPr lang="es-ES" baseline="0" dirty="0" smtClean="0"/>
              <a:t> of SIC </a:t>
            </a:r>
            <a:r>
              <a:rPr lang="es-ES" baseline="0" dirty="0" err="1" smtClean="0"/>
              <a:t>the</a:t>
            </a:r>
            <a:r>
              <a:rPr lang="es-ES" baseline="0" dirty="0" smtClean="0"/>
              <a:t> </a:t>
            </a:r>
            <a:r>
              <a:rPr lang="es-ES" baseline="0" dirty="0" err="1" smtClean="0"/>
              <a:t>day</a:t>
            </a:r>
            <a:r>
              <a:rPr lang="es-ES" baseline="0" dirty="0" smtClean="0"/>
              <a:t> 0 and </a:t>
            </a:r>
            <a:r>
              <a:rPr lang="es-ES" baseline="0" dirty="0" err="1" smtClean="0"/>
              <a:t>the</a:t>
            </a:r>
            <a:r>
              <a:rPr lang="es-ES" baseline="0" dirty="0" smtClean="0"/>
              <a:t> shock </a:t>
            </a:r>
            <a:r>
              <a:rPr lang="es-ES" baseline="0" dirty="0" err="1" smtClean="0"/>
              <a:t>bias</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31 </a:t>
            </a:r>
            <a:r>
              <a:rPr lang="es-ES" baseline="0" dirty="0" err="1" smtClean="0"/>
              <a:t>days</a:t>
            </a:r>
            <a:r>
              <a:rPr lang="es-ES" baseline="0" dirty="0" smtClean="0"/>
              <a:t>. </a:t>
            </a:r>
            <a:r>
              <a:rPr lang="es-ES" baseline="0" dirty="0" err="1" smtClean="0"/>
              <a:t>We</a:t>
            </a:r>
            <a:r>
              <a:rPr lang="es-ES" baseline="0" dirty="0" smtClean="0"/>
              <a:t> </a:t>
            </a:r>
            <a:r>
              <a:rPr lang="es-ES" baseline="0" dirty="0" err="1" smtClean="0"/>
              <a:t>also</a:t>
            </a:r>
            <a:r>
              <a:rPr lang="es-ES" baseline="0" dirty="0" smtClean="0"/>
              <a:t> </a:t>
            </a:r>
            <a:r>
              <a:rPr lang="es-ES" baseline="0" dirty="0" err="1" smtClean="0"/>
              <a:t>calculated</a:t>
            </a:r>
            <a:r>
              <a:rPr lang="es-ES" baseline="0" dirty="0" smtClean="0"/>
              <a:t> </a:t>
            </a:r>
            <a:r>
              <a:rPr lang="es-ES" baseline="0" dirty="0" err="1" smtClean="0"/>
              <a:t>the</a:t>
            </a:r>
            <a:r>
              <a:rPr lang="es-ES" baseline="0" dirty="0" smtClean="0"/>
              <a:t> </a:t>
            </a:r>
            <a:r>
              <a:rPr lang="es-ES" baseline="0" dirty="0" err="1" smtClean="0"/>
              <a:t>synchronous</a:t>
            </a:r>
            <a:r>
              <a:rPr lang="es-ES" baseline="0" dirty="0" smtClean="0"/>
              <a:t> </a:t>
            </a:r>
            <a:r>
              <a:rPr lang="es-ES" baseline="0" dirty="0" err="1" smtClean="0"/>
              <a:t>correlation</a:t>
            </a:r>
            <a:r>
              <a:rPr lang="es-ES" baseline="0" dirty="0" smtClean="0"/>
              <a:t> </a:t>
            </a:r>
            <a:r>
              <a:rPr lang="es-ES" baseline="0" dirty="0" err="1" smtClean="0"/>
              <a:t>between</a:t>
            </a:r>
            <a:r>
              <a:rPr lang="es-ES" baseline="0" dirty="0" smtClean="0"/>
              <a:t> </a:t>
            </a:r>
            <a:r>
              <a:rPr lang="es-ES" baseline="0" dirty="0" err="1" smtClean="0"/>
              <a:t>the</a:t>
            </a:r>
            <a:r>
              <a:rPr lang="es-ES" baseline="0" dirty="0" smtClean="0"/>
              <a:t> </a:t>
            </a:r>
            <a:r>
              <a:rPr lang="es-ES" baseline="0" dirty="0" err="1" smtClean="0"/>
              <a:t>systematic</a:t>
            </a:r>
            <a:r>
              <a:rPr lang="es-ES" baseline="0" dirty="0" smtClean="0"/>
              <a:t> </a:t>
            </a:r>
            <a:r>
              <a:rPr lang="es-ES" baseline="0" dirty="0" err="1" smtClean="0"/>
              <a:t>bias</a:t>
            </a:r>
            <a:r>
              <a:rPr lang="es-ES" baseline="0" dirty="0" smtClean="0"/>
              <a:t> and </a:t>
            </a:r>
            <a:r>
              <a:rPr lang="es-ES" baseline="0" dirty="0" err="1" smtClean="0"/>
              <a:t>the</a:t>
            </a:r>
            <a:r>
              <a:rPr lang="es-ES" baseline="0" dirty="0" smtClean="0"/>
              <a:t> shock </a:t>
            </a:r>
            <a:r>
              <a:rPr lang="es-ES" baseline="0" dirty="0" err="1" smtClean="0"/>
              <a:t>bias</a:t>
            </a:r>
            <a:r>
              <a:rPr lang="es-ES" baseline="0" dirty="0" smtClean="0"/>
              <a:t> </a:t>
            </a:r>
            <a:r>
              <a:rPr lang="es-ES" baseline="0" dirty="0" err="1" smtClean="0"/>
              <a:t>during</a:t>
            </a:r>
            <a:r>
              <a:rPr lang="es-ES" baseline="0" dirty="0" smtClean="0"/>
              <a:t> </a:t>
            </a:r>
            <a:r>
              <a:rPr lang="es-ES" baseline="0" dirty="0" err="1" smtClean="0"/>
              <a:t>the</a:t>
            </a:r>
            <a:r>
              <a:rPr lang="es-ES" baseline="0" dirty="0" smtClean="0"/>
              <a:t> </a:t>
            </a:r>
            <a:r>
              <a:rPr lang="es-ES" baseline="0" dirty="0" err="1" smtClean="0"/>
              <a:t>first</a:t>
            </a:r>
            <a:r>
              <a:rPr lang="es-ES" baseline="0" dirty="0" smtClean="0"/>
              <a:t> </a:t>
            </a:r>
            <a:r>
              <a:rPr lang="es-ES" baseline="0" dirty="0" err="1" smtClean="0"/>
              <a:t>month</a:t>
            </a:r>
            <a:r>
              <a:rPr lang="es-ES" baseline="0" dirty="0" smtClean="0"/>
              <a:t>.</a:t>
            </a:r>
          </a:p>
          <a:p>
            <a:endParaRPr lang="es-ES" baseline="0" dirty="0" smtClean="0"/>
          </a:p>
          <a:p>
            <a:r>
              <a:rPr lang="es-ES" baseline="0" dirty="0" err="1" smtClean="0"/>
              <a:t>After</a:t>
            </a:r>
            <a:r>
              <a:rPr lang="es-ES" baseline="0" dirty="0" smtClean="0"/>
              <a:t> 26(21 </a:t>
            </a:r>
            <a:r>
              <a:rPr lang="es-ES" baseline="0" dirty="0" err="1" smtClean="0"/>
              <a:t>days</a:t>
            </a:r>
            <a:r>
              <a:rPr lang="es-ES" baseline="0" dirty="0" smtClean="0"/>
              <a:t>) </a:t>
            </a:r>
            <a:r>
              <a:rPr lang="es-ES" baseline="0" dirty="0" err="1" smtClean="0"/>
              <a:t>the</a:t>
            </a:r>
            <a:r>
              <a:rPr lang="es-ES" baseline="0" dirty="0" smtClean="0"/>
              <a:t> </a:t>
            </a:r>
            <a:r>
              <a:rPr lang="es-ES" baseline="0" dirty="0" err="1" smtClean="0"/>
              <a:t>systematic</a:t>
            </a:r>
            <a:r>
              <a:rPr lang="es-ES" baseline="0" dirty="0" smtClean="0"/>
              <a:t> error </a:t>
            </a:r>
            <a:r>
              <a:rPr lang="es-ES" baseline="0" dirty="0" err="1" smtClean="0"/>
              <a:t>becomes</a:t>
            </a:r>
            <a:r>
              <a:rPr lang="es-ES" baseline="0" dirty="0" smtClean="0"/>
              <a:t> </a:t>
            </a:r>
            <a:r>
              <a:rPr lang="es-ES" baseline="0" dirty="0" err="1" smtClean="0"/>
              <a:t>the</a:t>
            </a:r>
            <a:r>
              <a:rPr lang="es-ES" baseline="0" dirty="0" smtClean="0"/>
              <a:t> </a:t>
            </a:r>
            <a:r>
              <a:rPr lang="es-ES" baseline="0" dirty="0" err="1" smtClean="0"/>
              <a:t>largest</a:t>
            </a:r>
            <a:r>
              <a:rPr lang="es-ES" baseline="0" dirty="0" smtClean="0"/>
              <a:t> </a:t>
            </a:r>
            <a:r>
              <a:rPr lang="es-ES" baseline="0" dirty="0" err="1" smtClean="0"/>
              <a:t>contributor</a:t>
            </a:r>
            <a:r>
              <a:rPr lang="es-ES" baseline="0" dirty="0" smtClean="0"/>
              <a:t> to </a:t>
            </a:r>
            <a:r>
              <a:rPr lang="es-ES" baseline="0" dirty="0" err="1" smtClean="0"/>
              <a:t>the</a:t>
            </a:r>
            <a:r>
              <a:rPr lang="es-ES" baseline="0" dirty="0" smtClean="0"/>
              <a:t> </a:t>
            </a:r>
            <a:r>
              <a:rPr lang="es-ES" baseline="0" dirty="0" err="1" smtClean="0"/>
              <a:t>forecast</a:t>
            </a:r>
            <a:r>
              <a:rPr lang="es-ES" baseline="0" dirty="0" smtClean="0"/>
              <a:t> error in </a:t>
            </a:r>
            <a:r>
              <a:rPr lang="es-ES" baseline="0" dirty="0" err="1" smtClean="0"/>
              <a:t>May</a:t>
            </a:r>
            <a:r>
              <a:rPr lang="es-ES" baseline="0" dirty="0" smtClean="0"/>
              <a:t> (Nov)</a:t>
            </a:r>
            <a:endParaRPr lang="es-ES"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18</a:t>
            </a:fld>
            <a:endParaRPr lang="es-ES"/>
          </a:p>
        </p:txBody>
      </p:sp>
    </p:spTree>
    <p:extLst>
      <p:ext uri="{BB962C8B-B14F-4D97-AF65-F5344CB8AC3E}">
        <p14:creationId xmlns:p14="http://schemas.microsoft.com/office/powerpoint/2010/main" val="3780335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19</a:t>
            </a:fld>
            <a:endParaRPr lang="es-ES"/>
          </a:p>
        </p:txBody>
      </p:sp>
    </p:spTree>
    <p:extLst>
      <p:ext uri="{BB962C8B-B14F-4D97-AF65-F5344CB8AC3E}">
        <p14:creationId xmlns:p14="http://schemas.microsoft.com/office/powerpoint/2010/main" val="286250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Our</a:t>
            </a:r>
            <a:r>
              <a:rPr lang="es-ES" dirty="0" smtClean="0"/>
              <a:t> </a:t>
            </a:r>
            <a:r>
              <a:rPr lang="es-ES" dirty="0" err="1" smtClean="0"/>
              <a:t>analysis</a:t>
            </a:r>
            <a:r>
              <a:rPr lang="es-ES" dirty="0" smtClean="0"/>
              <a:t> </a:t>
            </a:r>
            <a:r>
              <a:rPr lang="es-ES" dirty="0" err="1" smtClean="0"/>
              <a:t>focus</a:t>
            </a:r>
            <a:r>
              <a:rPr lang="es-ES" dirty="0" smtClean="0"/>
              <a:t> </a:t>
            </a:r>
            <a:r>
              <a:rPr lang="es-ES" dirty="0" err="1" smtClean="0"/>
              <a:t>on</a:t>
            </a:r>
            <a:r>
              <a:rPr lang="es-ES" dirty="0" smtClean="0"/>
              <a:t> a set of 10 </a:t>
            </a:r>
            <a:r>
              <a:rPr lang="es-ES" dirty="0" err="1" smtClean="0"/>
              <a:t>members-seasonal</a:t>
            </a:r>
            <a:r>
              <a:rPr lang="es-ES" baseline="0" dirty="0" smtClean="0"/>
              <a:t> </a:t>
            </a:r>
            <a:r>
              <a:rPr lang="es-ES" dirty="0" err="1" smtClean="0"/>
              <a:t>predictions</a:t>
            </a:r>
            <a:r>
              <a:rPr lang="es-ES" dirty="0" smtClean="0"/>
              <a:t> of</a:t>
            </a:r>
            <a:r>
              <a:rPr lang="es-ES" baseline="0" dirty="0" smtClean="0"/>
              <a:t> 7 </a:t>
            </a:r>
            <a:r>
              <a:rPr lang="es-ES" baseline="0" dirty="0" err="1" smtClean="0"/>
              <a:t>months-long</a:t>
            </a:r>
            <a:r>
              <a:rPr lang="es-ES" baseline="0" dirty="0" smtClean="0"/>
              <a:t>, </a:t>
            </a:r>
            <a:r>
              <a:rPr lang="es-ES" baseline="0" dirty="0" err="1" smtClean="0"/>
              <a:t>with</a:t>
            </a:r>
            <a:r>
              <a:rPr lang="es-ES" baseline="0" dirty="0" smtClean="0"/>
              <a:t> </a:t>
            </a:r>
            <a:r>
              <a:rPr lang="es-ES" baseline="0" dirty="0" err="1" smtClean="0"/>
              <a:t>start</a:t>
            </a:r>
            <a:r>
              <a:rPr lang="es-ES" baseline="0" dirty="0" smtClean="0"/>
              <a:t> dates in </a:t>
            </a:r>
            <a:r>
              <a:rPr lang="es-ES" baseline="0" dirty="0" err="1" smtClean="0"/>
              <a:t>May</a:t>
            </a:r>
            <a:r>
              <a:rPr lang="es-ES" baseline="0" dirty="0" smtClean="0"/>
              <a:t> and </a:t>
            </a:r>
            <a:r>
              <a:rPr lang="es-ES" baseline="0" dirty="0" err="1" smtClean="0"/>
              <a:t>November</a:t>
            </a:r>
            <a:r>
              <a:rPr lang="es-ES" baseline="0" dirty="0" smtClean="0"/>
              <a:t> and </a:t>
            </a:r>
            <a:r>
              <a:rPr lang="es-ES" baseline="0" dirty="0" err="1" smtClean="0"/>
              <a:t>covering</a:t>
            </a:r>
            <a:r>
              <a:rPr lang="es-ES" baseline="0" dirty="0" smtClean="0"/>
              <a:t> </a:t>
            </a:r>
            <a:r>
              <a:rPr lang="es-ES" baseline="0" dirty="0" err="1" smtClean="0"/>
              <a:t>the</a:t>
            </a:r>
            <a:r>
              <a:rPr lang="es-ES" baseline="0" dirty="0" smtClean="0"/>
              <a:t> </a:t>
            </a:r>
            <a:r>
              <a:rPr lang="es-ES" baseline="0" dirty="0" err="1" smtClean="0"/>
              <a:t>period</a:t>
            </a:r>
            <a:r>
              <a:rPr lang="es-ES" baseline="0" dirty="0" smtClean="0"/>
              <a:t> 1993-2008, run of </a:t>
            </a:r>
            <a:r>
              <a:rPr lang="es-ES" baseline="0" dirty="0" err="1" smtClean="0"/>
              <a:t>course</a:t>
            </a:r>
            <a:r>
              <a:rPr lang="es-ES" baseline="0" dirty="0" smtClean="0"/>
              <a:t> </a:t>
            </a:r>
            <a:r>
              <a:rPr lang="es-ES" baseline="0" dirty="0" err="1" smtClean="0"/>
              <a:t>with</a:t>
            </a:r>
            <a:r>
              <a:rPr lang="es-ES" baseline="0" dirty="0" smtClean="0"/>
              <a:t> EC-</a:t>
            </a:r>
            <a:r>
              <a:rPr lang="es-ES" baseline="0" dirty="0" err="1" smtClean="0"/>
              <a:t>Earth</a:t>
            </a:r>
            <a:r>
              <a:rPr lang="es-ES" baseline="0" dirty="0" smtClean="0"/>
              <a:t>.</a:t>
            </a:r>
          </a:p>
          <a:p>
            <a:endParaRPr lang="es-ES" baseline="0" dirty="0" smtClean="0"/>
          </a:p>
          <a:p>
            <a:r>
              <a:rPr lang="es-ES" baseline="0" dirty="0" err="1" smtClean="0"/>
              <a:t>Since</a:t>
            </a:r>
            <a:r>
              <a:rPr lang="es-ES" baseline="0" dirty="0" smtClean="0"/>
              <a:t> I </a:t>
            </a:r>
            <a:r>
              <a:rPr lang="es-ES" baseline="0" dirty="0" err="1" smtClean="0"/>
              <a:t>consider</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 </a:t>
            </a:r>
            <a:r>
              <a:rPr lang="es-ES" baseline="0" dirty="0" err="1" smtClean="0"/>
              <a:t>key</a:t>
            </a:r>
            <a:r>
              <a:rPr lang="es-ES" baseline="0" dirty="0" smtClean="0"/>
              <a:t> </a:t>
            </a:r>
            <a:r>
              <a:rPr lang="es-ES" baseline="0" dirty="0" err="1" smtClean="0"/>
              <a:t>point</a:t>
            </a:r>
            <a:r>
              <a:rPr lang="es-ES" baseline="0" dirty="0" smtClean="0"/>
              <a:t> of </a:t>
            </a:r>
            <a:r>
              <a:rPr lang="es-ES" baseline="0" dirty="0" err="1" smtClean="0"/>
              <a:t>the</a:t>
            </a:r>
            <a:r>
              <a:rPr lang="es-ES" baseline="0" dirty="0" smtClean="0"/>
              <a:t> </a:t>
            </a:r>
            <a:r>
              <a:rPr lang="es-ES" baseline="0" dirty="0" err="1" smtClean="0"/>
              <a:t>study</a:t>
            </a:r>
            <a:r>
              <a:rPr lang="es-ES" baseline="0" dirty="0" smtClean="0"/>
              <a:t>, I </a:t>
            </a:r>
            <a:r>
              <a:rPr lang="es-ES" baseline="0" dirty="0" err="1" smtClean="0"/>
              <a:t>would</a:t>
            </a:r>
            <a:r>
              <a:rPr lang="es-ES" baseline="0" dirty="0" smtClean="0"/>
              <a:t> </a:t>
            </a:r>
            <a:r>
              <a:rPr lang="es-ES" baseline="0" dirty="0" err="1" smtClean="0"/>
              <a:t>like</a:t>
            </a:r>
            <a:r>
              <a:rPr lang="es-ES" baseline="0" dirty="0" smtClean="0"/>
              <a:t> to </a:t>
            </a:r>
            <a:r>
              <a:rPr lang="es-ES" baseline="0" dirty="0" err="1" smtClean="0"/>
              <a:t>explain</a:t>
            </a:r>
            <a:r>
              <a:rPr lang="es-ES" baseline="0" dirty="0" smtClean="0"/>
              <a:t> </a:t>
            </a:r>
            <a:r>
              <a:rPr lang="es-ES" baseline="0" dirty="0" err="1" smtClean="0"/>
              <a:t>briefly</a:t>
            </a:r>
            <a:r>
              <a:rPr lang="es-ES" baseline="0" dirty="0" smtClean="0"/>
              <a:t> </a:t>
            </a:r>
            <a:r>
              <a:rPr lang="es-ES" baseline="0" dirty="0" err="1" smtClean="0"/>
              <a:t>the</a:t>
            </a:r>
            <a:r>
              <a:rPr lang="es-ES" baseline="0" dirty="0" smtClean="0"/>
              <a:t> </a:t>
            </a:r>
            <a:r>
              <a:rPr lang="es-ES" baseline="0" dirty="0" err="1" smtClean="0"/>
              <a:t>initial</a:t>
            </a:r>
            <a:r>
              <a:rPr lang="es-ES" baseline="0" dirty="0" smtClean="0"/>
              <a:t> </a:t>
            </a:r>
            <a:r>
              <a:rPr lang="es-ES" baseline="0" dirty="0" err="1" smtClean="0"/>
              <a:t>conditions</a:t>
            </a:r>
            <a:r>
              <a:rPr lang="es-ES" baseline="0" dirty="0" smtClean="0"/>
              <a:t> of </a:t>
            </a:r>
            <a:r>
              <a:rPr lang="es-ES" baseline="0" dirty="0" err="1" smtClean="0"/>
              <a:t>each</a:t>
            </a:r>
            <a:r>
              <a:rPr lang="es-ES" baseline="0" dirty="0" smtClean="0"/>
              <a:t> </a:t>
            </a:r>
            <a:r>
              <a:rPr lang="es-ES" baseline="0" dirty="0" err="1" smtClean="0"/>
              <a:t>model</a:t>
            </a:r>
            <a:r>
              <a:rPr lang="es-ES" baseline="0" dirty="0" smtClean="0"/>
              <a:t> </a:t>
            </a:r>
            <a:r>
              <a:rPr lang="es-ES" baseline="0" dirty="0" err="1" smtClean="0"/>
              <a:t>component</a:t>
            </a:r>
            <a:r>
              <a:rPr lang="es-ES" baseline="0" dirty="0" smtClean="0"/>
              <a:t>.</a:t>
            </a:r>
          </a:p>
          <a:p>
            <a:endParaRPr lang="es-ES" baseline="0" dirty="0" smtClean="0"/>
          </a:p>
          <a:p>
            <a:r>
              <a:rPr lang="es-ES" baseline="0" dirty="0" err="1" smtClean="0"/>
              <a:t>Atmosphere</a:t>
            </a:r>
            <a:r>
              <a:rPr lang="es-ES" baseline="0" dirty="0" smtClean="0"/>
              <a:t> </a:t>
            </a:r>
            <a:r>
              <a:rPr lang="es-ES" baseline="0" dirty="0" err="1" smtClean="0"/>
              <a:t>was</a:t>
            </a:r>
            <a:r>
              <a:rPr lang="es-ES" baseline="0" dirty="0" smtClean="0"/>
              <a:t> </a:t>
            </a:r>
            <a:r>
              <a:rPr lang="es-ES" baseline="0" dirty="0" err="1" smtClean="0"/>
              <a:t>initialized</a:t>
            </a:r>
            <a:r>
              <a:rPr lang="es-ES" baseline="0" dirty="0" smtClean="0"/>
              <a:t> </a:t>
            </a:r>
            <a:r>
              <a:rPr lang="es-ES" baseline="0" dirty="0" err="1" smtClean="0"/>
              <a:t>from</a:t>
            </a:r>
            <a:r>
              <a:rPr lang="es-ES" baseline="0" dirty="0" smtClean="0"/>
              <a:t> ERA-</a:t>
            </a:r>
            <a:r>
              <a:rPr lang="es-ES" baseline="0" dirty="0" err="1" smtClean="0"/>
              <a:t>Interim</a:t>
            </a:r>
            <a:r>
              <a:rPr lang="es-ES" baseline="0" dirty="0" smtClean="0"/>
              <a:t>.</a:t>
            </a:r>
          </a:p>
          <a:p>
            <a:r>
              <a:rPr lang="es-ES" baseline="0" dirty="0" err="1" smtClean="0"/>
              <a:t>For</a:t>
            </a:r>
            <a:r>
              <a:rPr lang="es-ES" baseline="0" dirty="0" smtClean="0"/>
              <a:t> </a:t>
            </a:r>
            <a:r>
              <a:rPr lang="es-ES" baseline="0" dirty="0" err="1" smtClean="0"/>
              <a:t>the</a:t>
            </a:r>
            <a:r>
              <a:rPr lang="es-ES" baseline="0" dirty="0" smtClean="0"/>
              <a:t> </a:t>
            </a:r>
            <a:r>
              <a:rPr lang="es-ES" baseline="0" dirty="0" err="1" smtClean="0"/>
              <a:t>ocean</a:t>
            </a:r>
            <a:r>
              <a:rPr lang="es-ES" baseline="0" dirty="0" smtClean="0"/>
              <a:t>, </a:t>
            </a:r>
            <a:r>
              <a:rPr lang="es-ES" baseline="0" dirty="0" err="1" smtClean="0"/>
              <a:t>we</a:t>
            </a:r>
            <a:r>
              <a:rPr lang="es-ES" baseline="0" dirty="0" smtClean="0"/>
              <a:t> </a:t>
            </a:r>
            <a:r>
              <a:rPr lang="es-ES" baseline="0" dirty="0" err="1" smtClean="0"/>
              <a:t>used</a:t>
            </a:r>
            <a:r>
              <a:rPr lang="es-ES" baseline="0" dirty="0" smtClean="0"/>
              <a:t> ORAS4 as </a:t>
            </a:r>
            <a:r>
              <a:rPr lang="es-ES" baseline="0" dirty="0" err="1" smtClean="0"/>
              <a:t>initial</a:t>
            </a:r>
            <a:r>
              <a:rPr lang="es-ES" baseline="0" dirty="0" smtClean="0"/>
              <a:t> </a:t>
            </a:r>
            <a:r>
              <a:rPr lang="es-ES" baseline="0" dirty="0" err="1" smtClean="0"/>
              <a:t>conditions</a:t>
            </a:r>
            <a:r>
              <a:rPr lang="es-ES" baseline="0" dirty="0" smtClean="0"/>
              <a:t>. And </a:t>
            </a:r>
            <a:r>
              <a:rPr lang="es-ES" baseline="0" dirty="0" err="1" smtClean="0"/>
              <a:t>finally</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sea ice </a:t>
            </a:r>
            <a:r>
              <a:rPr lang="es-ES" baseline="0" dirty="0" err="1" smtClean="0"/>
              <a:t>we</a:t>
            </a:r>
            <a:r>
              <a:rPr lang="es-ES" baseline="0" dirty="0" smtClean="0"/>
              <a:t> </a:t>
            </a:r>
            <a:r>
              <a:rPr lang="es-ES" baseline="0" dirty="0" err="1" smtClean="0"/>
              <a:t>used</a:t>
            </a:r>
            <a:r>
              <a:rPr lang="es-ES" baseline="0" dirty="0" smtClean="0"/>
              <a:t> a NEMO-LIM </a:t>
            </a:r>
            <a:r>
              <a:rPr lang="es-ES" baseline="0" dirty="0" err="1" smtClean="0"/>
              <a:t>standalone</a:t>
            </a:r>
            <a:r>
              <a:rPr lang="es-ES" baseline="0" dirty="0" smtClean="0"/>
              <a:t> </a:t>
            </a:r>
            <a:r>
              <a:rPr lang="es-ES" baseline="0" dirty="0" err="1" smtClean="0"/>
              <a:t>reconstruction</a:t>
            </a:r>
            <a:r>
              <a:rPr lang="es-ES" baseline="0" dirty="0" smtClean="0"/>
              <a:t> </a:t>
            </a:r>
            <a:r>
              <a:rPr lang="es-ES" baseline="0" dirty="0" err="1" smtClean="0"/>
              <a:t>that</a:t>
            </a:r>
            <a:r>
              <a:rPr lang="es-ES" baseline="0" dirty="0" smtClean="0"/>
              <a:t> </a:t>
            </a:r>
            <a:r>
              <a:rPr lang="es-ES" baseline="0" dirty="0" err="1" smtClean="0"/>
              <a:t>assimilates</a:t>
            </a:r>
            <a:r>
              <a:rPr lang="es-ES" baseline="0" dirty="0" smtClean="0"/>
              <a:t> SIC </a:t>
            </a:r>
            <a:r>
              <a:rPr lang="es-ES" baseline="0" dirty="0" err="1" smtClean="0"/>
              <a:t>from</a:t>
            </a:r>
            <a:r>
              <a:rPr lang="es-ES" baseline="0" dirty="0" smtClean="0"/>
              <a:t> ESA </a:t>
            </a:r>
            <a:r>
              <a:rPr lang="es-ES" baseline="0" dirty="0" err="1" smtClean="0"/>
              <a:t>the</a:t>
            </a:r>
            <a:r>
              <a:rPr lang="es-ES" baseline="0" dirty="0" smtClean="0"/>
              <a:t> </a:t>
            </a:r>
            <a:r>
              <a:rPr lang="es-ES" baseline="0" dirty="0" err="1" smtClean="0"/>
              <a:t>last</a:t>
            </a:r>
            <a:r>
              <a:rPr lang="es-ES" baseline="0" dirty="0" smtClean="0"/>
              <a:t> </a:t>
            </a:r>
            <a:r>
              <a:rPr lang="es-ES" baseline="0" dirty="0" err="1" smtClean="0"/>
              <a:t>day</a:t>
            </a:r>
            <a:r>
              <a:rPr lang="es-ES" baseline="0" dirty="0" smtClean="0"/>
              <a:t> of </a:t>
            </a:r>
            <a:r>
              <a:rPr lang="es-ES" baseline="0" dirty="0" err="1" smtClean="0"/>
              <a:t>every</a:t>
            </a:r>
            <a:r>
              <a:rPr lang="es-ES" baseline="0" dirty="0" smtClean="0"/>
              <a:t> </a:t>
            </a:r>
            <a:r>
              <a:rPr lang="es-ES" baseline="0" dirty="0" err="1" smtClean="0"/>
              <a:t>month</a:t>
            </a:r>
            <a:r>
              <a:rPr lang="es-ES" baseline="0" dirty="0" smtClean="0"/>
              <a:t> </a:t>
            </a:r>
            <a:r>
              <a:rPr lang="es-ES" baseline="0" dirty="0" err="1" smtClean="0"/>
              <a:t>via</a:t>
            </a:r>
            <a:r>
              <a:rPr lang="es-ES" baseline="0" dirty="0" smtClean="0"/>
              <a:t> </a:t>
            </a:r>
            <a:r>
              <a:rPr lang="es-ES" baseline="0" dirty="0" err="1" smtClean="0"/>
              <a:t>ensemble</a:t>
            </a:r>
            <a:r>
              <a:rPr lang="es-ES" baseline="0" dirty="0" smtClean="0"/>
              <a:t> </a:t>
            </a:r>
            <a:r>
              <a:rPr lang="es-ES" baseline="0" dirty="0" err="1" smtClean="0"/>
              <a:t>Kalman</a:t>
            </a:r>
            <a:r>
              <a:rPr lang="es-ES" baseline="0" dirty="0" smtClean="0"/>
              <a:t> </a:t>
            </a:r>
            <a:r>
              <a:rPr lang="es-ES" baseline="0" dirty="0" err="1" smtClean="0"/>
              <a:t>Filter</a:t>
            </a:r>
            <a:r>
              <a:rPr lang="es-ES" baseline="0" dirty="0" smtClean="0"/>
              <a:t>. </a:t>
            </a:r>
            <a:r>
              <a:rPr lang="es-ES" baseline="0" dirty="0" err="1" smtClean="0"/>
              <a:t>Why</a:t>
            </a:r>
            <a:r>
              <a:rPr lang="es-ES" baseline="0" dirty="0" smtClean="0"/>
              <a:t> </a:t>
            </a:r>
            <a:r>
              <a:rPr lang="es-ES" baseline="0" dirty="0" err="1" smtClean="0"/>
              <a:t>is</a:t>
            </a:r>
            <a:r>
              <a:rPr lang="es-ES" baseline="0" dirty="0" smtClean="0"/>
              <a:t> </a:t>
            </a:r>
            <a:r>
              <a:rPr lang="es-ES" baseline="0" dirty="0" err="1" smtClean="0"/>
              <a:t>this</a:t>
            </a:r>
            <a:r>
              <a:rPr lang="es-ES" baseline="0" dirty="0" smtClean="0"/>
              <a:t> a </a:t>
            </a:r>
            <a:r>
              <a:rPr lang="es-ES" baseline="0" dirty="0" err="1" smtClean="0"/>
              <a:t>key</a:t>
            </a:r>
            <a:r>
              <a:rPr lang="es-ES" baseline="0" dirty="0" smtClean="0"/>
              <a:t> </a:t>
            </a:r>
            <a:r>
              <a:rPr lang="es-ES" baseline="0" dirty="0" err="1" smtClean="0"/>
              <a:t>question</a:t>
            </a:r>
            <a:r>
              <a:rPr lang="es-ES" baseline="0" dirty="0" smtClean="0"/>
              <a:t>? I </a:t>
            </a:r>
            <a:r>
              <a:rPr lang="es-ES" baseline="0" dirty="0" err="1" smtClean="0"/>
              <a:t>will</a:t>
            </a:r>
            <a:r>
              <a:rPr lang="es-ES" baseline="0" dirty="0" smtClean="0"/>
              <a:t> </a:t>
            </a:r>
            <a:r>
              <a:rPr lang="es-ES" baseline="0" dirty="0" err="1" smtClean="0"/>
              <a:t>explain</a:t>
            </a:r>
            <a:r>
              <a:rPr lang="es-ES" baseline="0" dirty="0" smtClean="0"/>
              <a:t> in a </a:t>
            </a:r>
            <a:r>
              <a:rPr lang="es-ES" baseline="0" dirty="0" err="1" smtClean="0"/>
              <a:t>while</a:t>
            </a:r>
            <a:r>
              <a:rPr lang="es-ES" baseline="0" dirty="0" smtClean="0"/>
              <a:t>…</a:t>
            </a:r>
            <a:endParaRPr lang="es-ES" dirty="0" smtClean="0"/>
          </a:p>
          <a:p>
            <a:endParaRPr lang="es-ES" dirty="0" smtClean="0"/>
          </a:p>
          <a:p>
            <a:endParaRPr lang="es-ES"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2</a:t>
            </a:fld>
            <a:endParaRPr lang="es-ES"/>
          </a:p>
        </p:txBody>
      </p:sp>
    </p:spTree>
    <p:extLst>
      <p:ext uri="{BB962C8B-B14F-4D97-AF65-F5344CB8AC3E}">
        <p14:creationId xmlns:p14="http://schemas.microsoft.com/office/powerpoint/2010/main" val="77703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20</a:t>
            </a:fld>
            <a:endParaRPr lang="es-ES"/>
          </a:p>
        </p:txBody>
      </p:sp>
    </p:spTree>
    <p:extLst>
      <p:ext uri="{BB962C8B-B14F-4D97-AF65-F5344CB8AC3E}">
        <p14:creationId xmlns:p14="http://schemas.microsoft.com/office/powerpoint/2010/main" val="37816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21</a:t>
            </a:fld>
            <a:endParaRPr lang="es-ES"/>
          </a:p>
        </p:txBody>
      </p:sp>
    </p:spTree>
    <p:extLst>
      <p:ext uri="{BB962C8B-B14F-4D97-AF65-F5344CB8AC3E}">
        <p14:creationId xmlns:p14="http://schemas.microsoft.com/office/powerpoint/2010/main" val="1972356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22</a:t>
            </a:fld>
            <a:endParaRPr lang="es-ES"/>
          </a:p>
        </p:txBody>
      </p:sp>
    </p:spTree>
    <p:extLst>
      <p:ext uri="{BB962C8B-B14F-4D97-AF65-F5344CB8AC3E}">
        <p14:creationId xmlns:p14="http://schemas.microsoft.com/office/powerpoint/2010/main" val="320646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main</a:t>
            </a:r>
            <a:r>
              <a:rPr lang="es-ES" dirty="0" smtClean="0"/>
              <a:t> </a:t>
            </a:r>
            <a:r>
              <a:rPr lang="es-ES" dirty="0" err="1" smtClean="0"/>
              <a:t>motivation</a:t>
            </a:r>
            <a:r>
              <a:rPr lang="es-ES" dirty="0" smtClean="0"/>
              <a:t> </a:t>
            </a:r>
            <a:r>
              <a:rPr lang="es-ES" dirty="0" err="1" smtClean="0"/>
              <a:t>was</a:t>
            </a:r>
            <a:r>
              <a:rPr lang="es-ES" dirty="0" smtClean="0"/>
              <a:t> </a:t>
            </a:r>
            <a:r>
              <a:rPr lang="es-ES" dirty="0" err="1" smtClean="0"/>
              <a:t>the</a:t>
            </a:r>
            <a:r>
              <a:rPr lang="es-ES" dirty="0" smtClean="0"/>
              <a:t> </a:t>
            </a:r>
            <a:r>
              <a:rPr lang="es-ES" dirty="0" err="1" smtClean="0"/>
              <a:t>large</a:t>
            </a:r>
            <a:r>
              <a:rPr lang="es-ES" dirty="0" smtClean="0"/>
              <a:t> SIC </a:t>
            </a:r>
            <a:r>
              <a:rPr lang="es-ES" dirty="0" err="1" smtClean="0"/>
              <a:t>bias</a:t>
            </a:r>
            <a:r>
              <a:rPr lang="es-ES" dirty="0" smtClean="0"/>
              <a:t> </a:t>
            </a:r>
            <a:r>
              <a:rPr lang="es-ES" dirty="0" err="1" smtClean="0"/>
              <a:t>that</a:t>
            </a:r>
            <a:r>
              <a:rPr lang="es-ES" dirty="0" smtClean="0"/>
              <a:t> </a:t>
            </a:r>
            <a:r>
              <a:rPr lang="es-ES" dirty="0" err="1" smtClean="0"/>
              <a:t>we</a:t>
            </a:r>
            <a:r>
              <a:rPr lang="es-ES" dirty="0" smtClean="0"/>
              <a:t> </a:t>
            </a:r>
            <a:r>
              <a:rPr lang="es-ES" dirty="0" err="1" smtClean="0"/>
              <a:t>found</a:t>
            </a:r>
            <a:r>
              <a:rPr lang="es-ES" dirty="0" smtClean="0"/>
              <a:t> </a:t>
            </a:r>
            <a:r>
              <a:rPr lang="es-ES" dirty="0" err="1" smtClean="0"/>
              <a:t>during</a:t>
            </a:r>
            <a:r>
              <a:rPr lang="es-ES" dirty="0" smtClean="0"/>
              <a:t> </a:t>
            </a:r>
            <a:r>
              <a:rPr lang="es-ES" dirty="0" err="1" smtClean="0"/>
              <a:t>the</a:t>
            </a:r>
            <a:r>
              <a:rPr lang="es-ES" dirty="0" smtClean="0"/>
              <a:t> </a:t>
            </a:r>
            <a:r>
              <a:rPr lang="es-ES" dirty="0" err="1" smtClean="0"/>
              <a:t>first</a:t>
            </a:r>
            <a:r>
              <a:rPr lang="es-ES" dirty="0" smtClean="0"/>
              <a:t> </a:t>
            </a:r>
            <a:r>
              <a:rPr lang="es-ES" dirty="0" err="1" smtClean="0"/>
              <a:t>forecast</a:t>
            </a:r>
            <a:r>
              <a:rPr lang="es-ES" dirty="0" smtClean="0"/>
              <a:t> </a:t>
            </a:r>
            <a:r>
              <a:rPr lang="es-ES" dirty="0" err="1" smtClean="0"/>
              <a:t>day</a:t>
            </a:r>
            <a:r>
              <a:rPr lang="es-ES" dirty="0" smtClean="0"/>
              <a:t>. </a:t>
            </a:r>
            <a:r>
              <a:rPr lang="es-ES" dirty="0" err="1" smtClean="0"/>
              <a:t>This</a:t>
            </a:r>
            <a:r>
              <a:rPr lang="es-ES" dirty="0" smtClean="0"/>
              <a:t> </a:t>
            </a:r>
            <a:r>
              <a:rPr lang="es-ES" dirty="0" err="1" smtClean="0"/>
              <a:t>is</a:t>
            </a:r>
            <a:r>
              <a:rPr lang="es-ES" dirty="0" smtClean="0"/>
              <a:t> </a:t>
            </a:r>
            <a:r>
              <a:rPr lang="es-ES" dirty="0" err="1" smtClean="0"/>
              <a:t>the</a:t>
            </a:r>
            <a:r>
              <a:rPr lang="es-ES" dirty="0" smtClean="0"/>
              <a:t> SIC</a:t>
            </a:r>
            <a:r>
              <a:rPr lang="es-ES" baseline="0" dirty="0" smtClean="0"/>
              <a:t> </a:t>
            </a:r>
            <a:r>
              <a:rPr lang="es-ES" baseline="0" dirty="0" err="1" smtClean="0"/>
              <a:t>bias</a:t>
            </a:r>
            <a:r>
              <a:rPr lang="es-ES" baseline="0" dirty="0" smtClean="0"/>
              <a:t> in </a:t>
            </a:r>
            <a:r>
              <a:rPr lang="es-ES" baseline="0" dirty="0" err="1" smtClean="0"/>
              <a:t>comparison</a:t>
            </a:r>
            <a:r>
              <a:rPr lang="es-ES" baseline="0" dirty="0" smtClean="0"/>
              <a:t> </a:t>
            </a:r>
            <a:r>
              <a:rPr lang="es-ES" baseline="0" dirty="0" err="1" smtClean="0"/>
              <a:t>with</a:t>
            </a:r>
            <a:r>
              <a:rPr lang="es-ES" baseline="0" dirty="0" smtClean="0"/>
              <a:t> NSIDC data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period</a:t>
            </a:r>
            <a:r>
              <a:rPr lang="es-ES" baseline="0" dirty="0" smtClean="0"/>
              <a:t> 1993 to 2008. As </a:t>
            </a:r>
            <a:r>
              <a:rPr lang="es-ES" baseline="0" dirty="0" err="1" smtClean="0"/>
              <a:t>you</a:t>
            </a:r>
            <a:r>
              <a:rPr lang="es-ES" baseline="0" dirty="0" smtClean="0"/>
              <a:t> can </a:t>
            </a:r>
            <a:r>
              <a:rPr lang="es-ES" baseline="0" dirty="0" err="1" smtClean="0"/>
              <a:t>see</a:t>
            </a:r>
            <a:r>
              <a:rPr lang="es-ES" baseline="0" dirty="0" smtClean="0"/>
              <a:t>, </a:t>
            </a:r>
            <a:r>
              <a:rPr lang="es-ES" baseline="0" dirty="0" err="1" smtClean="0"/>
              <a:t>the</a:t>
            </a:r>
            <a:r>
              <a:rPr lang="es-ES" baseline="0" dirty="0" smtClean="0"/>
              <a:t> </a:t>
            </a:r>
            <a:r>
              <a:rPr lang="es-ES" baseline="0" dirty="0" err="1" smtClean="0"/>
              <a:t>largest</a:t>
            </a:r>
            <a:r>
              <a:rPr lang="es-ES" baseline="0" dirty="0" smtClean="0"/>
              <a:t> positive </a:t>
            </a:r>
            <a:r>
              <a:rPr lang="es-ES" baseline="0" dirty="0" err="1" smtClean="0"/>
              <a:t>bias</a:t>
            </a:r>
            <a:r>
              <a:rPr lang="es-ES" baseline="0" dirty="0" smtClean="0"/>
              <a:t> </a:t>
            </a:r>
            <a:r>
              <a:rPr lang="es-ES" baseline="0" dirty="0" err="1" smtClean="0"/>
              <a:t>is</a:t>
            </a:r>
            <a:r>
              <a:rPr lang="es-ES" baseline="0" dirty="0" smtClean="0"/>
              <a:t> </a:t>
            </a:r>
            <a:r>
              <a:rPr lang="es-ES" baseline="0" dirty="0" err="1" smtClean="0"/>
              <a:t>along</a:t>
            </a:r>
            <a:r>
              <a:rPr lang="es-ES" baseline="0" dirty="0" smtClean="0"/>
              <a:t> </a:t>
            </a:r>
            <a:r>
              <a:rPr lang="es-ES" baseline="0" dirty="0" err="1" smtClean="0"/>
              <a:t>the</a:t>
            </a:r>
            <a:r>
              <a:rPr lang="es-ES" baseline="0" dirty="0" smtClean="0"/>
              <a:t> </a:t>
            </a:r>
            <a:r>
              <a:rPr lang="es-ES" baseline="0" dirty="0" err="1" smtClean="0"/>
              <a:t>Greenland</a:t>
            </a:r>
            <a:r>
              <a:rPr lang="es-ES" baseline="0" dirty="0" smtClean="0"/>
              <a:t> Sea, </a:t>
            </a:r>
            <a:r>
              <a:rPr lang="es-ES" baseline="0" dirty="0" err="1" smtClean="0"/>
              <a:t>although</a:t>
            </a:r>
            <a:r>
              <a:rPr lang="es-ES" baseline="0" dirty="0" smtClean="0"/>
              <a:t> </a:t>
            </a:r>
            <a:r>
              <a:rPr lang="es-ES" baseline="0" dirty="0" err="1" smtClean="0"/>
              <a:t>also</a:t>
            </a:r>
            <a:r>
              <a:rPr lang="es-ES" baseline="0" dirty="0" smtClean="0"/>
              <a:t> </a:t>
            </a:r>
            <a:r>
              <a:rPr lang="es-ES" baseline="0" dirty="0" err="1" smtClean="0"/>
              <a:t>across</a:t>
            </a:r>
            <a:r>
              <a:rPr lang="es-ES" baseline="0" dirty="0" smtClean="0"/>
              <a:t> </a:t>
            </a:r>
            <a:r>
              <a:rPr lang="es-ES" baseline="0" dirty="0" err="1" smtClean="0"/>
              <a:t>the</a:t>
            </a:r>
            <a:r>
              <a:rPr lang="es-ES" baseline="0" dirty="0" smtClean="0"/>
              <a:t> interior </a:t>
            </a:r>
            <a:r>
              <a:rPr lang="es-ES" baseline="0" dirty="0" err="1" smtClean="0"/>
              <a:t>Arctic</a:t>
            </a:r>
            <a:r>
              <a:rPr lang="es-ES" baseline="0" dirty="0" smtClean="0"/>
              <a:t> </a:t>
            </a:r>
            <a:r>
              <a:rPr lang="es-ES" baseline="0" dirty="0" err="1" smtClean="0"/>
              <a:t>ocean</a:t>
            </a:r>
            <a:r>
              <a:rPr lang="es-ES" baseline="0" dirty="0" smtClean="0"/>
              <a:t>.</a:t>
            </a:r>
            <a:endParaRPr lang="es-ES"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3</a:t>
            </a:fld>
            <a:endParaRPr lang="es-ES"/>
          </a:p>
        </p:txBody>
      </p:sp>
    </p:spTree>
    <p:extLst>
      <p:ext uri="{BB962C8B-B14F-4D97-AF65-F5344CB8AC3E}">
        <p14:creationId xmlns:p14="http://schemas.microsoft.com/office/powerpoint/2010/main" val="176999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We</a:t>
            </a:r>
            <a:r>
              <a:rPr lang="es-ES" dirty="0" smtClean="0"/>
              <a:t> </a:t>
            </a:r>
            <a:r>
              <a:rPr lang="es-ES" dirty="0" err="1" smtClean="0"/>
              <a:t>tried</a:t>
            </a:r>
            <a:r>
              <a:rPr lang="es-ES" dirty="0" smtClean="0"/>
              <a:t> to </a:t>
            </a:r>
            <a:r>
              <a:rPr lang="es-ES" dirty="0" err="1" smtClean="0"/>
              <a:t>disentangle</a:t>
            </a:r>
            <a:r>
              <a:rPr lang="es-ES" dirty="0" smtClean="0"/>
              <a:t> </a:t>
            </a:r>
            <a:r>
              <a:rPr lang="es-ES" dirty="0" err="1" smtClean="0"/>
              <a:t>some</a:t>
            </a:r>
            <a:r>
              <a:rPr lang="es-ES" dirty="0" smtClean="0"/>
              <a:t> of </a:t>
            </a:r>
            <a:r>
              <a:rPr lang="es-ES" dirty="0" err="1" smtClean="0"/>
              <a:t>the</a:t>
            </a:r>
            <a:r>
              <a:rPr lang="es-ES" dirty="0" smtClean="0"/>
              <a:t> </a:t>
            </a:r>
            <a:r>
              <a:rPr lang="es-ES" dirty="0" err="1" smtClean="0"/>
              <a:t>sources</a:t>
            </a:r>
            <a:r>
              <a:rPr lang="es-ES" dirty="0" smtClean="0"/>
              <a:t> of error</a:t>
            </a:r>
            <a:r>
              <a:rPr lang="es-ES" baseline="0" dirty="0" smtClean="0"/>
              <a:t> in </a:t>
            </a:r>
            <a:r>
              <a:rPr lang="es-ES" baseline="0" dirty="0" err="1" smtClean="0"/>
              <a:t>the</a:t>
            </a:r>
            <a:r>
              <a:rPr lang="es-ES" baseline="0" dirty="0" smtClean="0"/>
              <a:t> </a:t>
            </a:r>
            <a:r>
              <a:rPr lang="es-ES" baseline="0" dirty="0" err="1" smtClean="0"/>
              <a:t>predictions</a:t>
            </a:r>
            <a:r>
              <a:rPr lang="es-ES" baseline="0" dirty="0" smtClean="0"/>
              <a:t> and </a:t>
            </a:r>
            <a:r>
              <a:rPr lang="es-ES" baseline="0" dirty="0" err="1" smtClean="0"/>
              <a:t>we</a:t>
            </a:r>
            <a:r>
              <a:rPr lang="es-ES" baseline="0" dirty="0" smtClean="0"/>
              <a:t> </a:t>
            </a:r>
            <a:r>
              <a:rPr lang="es-ES" baseline="0" dirty="0" err="1" smtClean="0"/>
              <a:t>came</a:t>
            </a:r>
            <a:r>
              <a:rPr lang="es-ES" baseline="0" dirty="0" smtClean="0"/>
              <a:t> </a:t>
            </a:r>
            <a:r>
              <a:rPr lang="es-ES" baseline="0" dirty="0" err="1" smtClean="0"/>
              <a:t>out</a:t>
            </a:r>
            <a:r>
              <a:rPr lang="es-ES" baseline="0" dirty="0" smtClean="0"/>
              <a:t> </a:t>
            </a:r>
            <a:r>
              <a:rPr lang="es-ES" baseline="0" dirty="0" err="1" smtClean="0"/>
              <a:t>with</a:t>
            </a:r>
            <a:r>
              <a:rPr lang="es-ES" baseline="0" dirty="0" smtClean="0"/>
              <a:t> 3 </a:t>
            </a:r>
            <a:r>
              <a:rPr lang="es-ES" baseline="0" dirty="0" err="1" smtClean="0"/>
              <a:t>main</a:t>
            </a:r>
            <a:r>
              <a:rPr lang="es-ES" baseline="0" dirty="0" smtClean="0"/>
              <a:t> </a:t>
            </a:r>
            <a:r>
              <a:rPr lang="es-ES" baseline="0" dirty="0" err="1" smtClean="0"/>
              <a:t>contributions</a:t>
            </a:r>
            <a:r>
              <a:rPr lang="es-ES" baseline="0" dirty="0" smtClean="0"/>
              <a:t>:</a:t>
            </a:r>
          </a:p>
          <a:p>
            <a:endParaRPr lang="es-ES" dirty="0" smtClean="0"/>
          </a:p>
          <a:p>
            <a:r>
              <a:rPr lang="es-ES" dirty="0" err="1" smtClean="0"/>
              <a:t>The</a:t>
            </a:r>
            <a:r>
              <a:rPr lang="es-ES" dirty="0" smtClean="0"/>
              <a:t> </a:t>
            </a:r>
            <a:r>
              <a:rPr lang="es-ES" dirty="0" err="1" smtClean="0"/>
              <a:t>first</a:t>
            </a:r>
            <a:r>
              <a:rPr lang="es-ES" dirty="0" smtClean="0"/>
              <a:t> </a:t>
            </a:r>
            <a:r>
              <a:rPr lang="es-ES" dirty="0" err="1" smtClean="0"/>
              <a:t>one</a:t>
            </a:r>
            <a:r>
              <a:rPr lang="es-ES" dirty="0" smtClean="0"/>
              <a:t> </a:t>
            </a:r>
            <a:r>
              <a:rPr lang="es-ES" dirty="0" err="1" smtClean="0"/>
              <a:t>is</a:t>
            </a:r>
            <a:r>
              <a:rPr lang="es-ES" dirty="0" smtClean="0"/>
              <a:t> </a:t>
            </a:r>
            <a:r>
              <a:rPr lang="es-ES" dirty="0" err="1" smtClean="0"/>
              <a:t>the</a:t>
            </a:r>
            <a:r>
              <a:rPr lang="es-ES" baseline="0" dirty="0" smtClean="0"/>
              <a:t> </a:t>
            </a:r>
            <a:r>
              <a:rPr lang="es-ES" baseline="0" dirty="0" err="1" smtClean="0"/>
              <a:t>limitation</a:t>
            </a:r>
            <a:r>
              <a:rPr lang="es-ES" baseline="0" dirty="0" smtClean="0"/>
              <a:t> </a:t>
            </a:r>
            <a:r>
              <a:rPr lang="es-ES" baseline="0" dirty="0" err="1" smtClean="0"/>
              <a:t>when</a:t>
            </a:r>
            <a:r>
              <a:rPr lang="es-ES" baseline="0" dirty="0" smtClean="0"/>
              <a:t> </a:t>
            </a:r>
            <a:r>
              <a:rPr lang="es-ES" baseline="0" dirty="0" err="1" smtClean="0"/>
              <a:t>assimilating</a:t>
            </a:r>
            <a:r>
              <a:rPr lang="es-ES" baseline="0" dirty="0" smtClean="0"/>
              <a:t> </a:t>
            </a:r>
            <a:r>
              <a:rPr lang="es-ES" baseline="0" dirty="0" err="1" smtClean="0"/>
              <a:t>observational</a:t>
            </a:r>
            <a:r>
              <a:rPr lang="es-ES" baseline="0" dirty="0" smtClean="0"/>
              <a:t> data.</a:t>
            </a:r>
            <a:endParaRPr lang="es-ES" dirty="0" smtClean="0"/>
          </a:p>
          <a:p>
            <a:r>
              <a:rPr lang="es-ES" dirty="0" err="1" smtClean="0"/>
              <a:t>These</a:t>
            </a:r>
            <a:r>
              <a:rPr lang="es-ES" dirty="0" smtClean="0"/>
              <a:t> figures </a:t>
            </a:r>
            <a:r>
              <a:rPr lang="es-ES" dirty="0" err="1" smtClean="0"/>
              <a:t>illustrate</a:t>
            </a:r>
            <a:r>
              <a:rPr lang="es-ES" dirty="0" smtClean="0"/>
              <a:t> </a:t>
            </a:r>
            <a:r>
              <a:rPr lang="es-ES" dirty="0" err="1" smtClean="0"/>
              <a:t>the</a:t>
            </a:r>
            <a:r>
              <a:rPr lang="es-ES" dirty="0" smtClean="0"/>
              <a:t> </a:t>
            </a:r>
            <a:r>
              <a:rPr lang="es-ES" dirty="0" err="1" smtClean="0"/>
              <a:t>discontinuous</a:t>
            </a:r>
            <a:r>
              <a:rPr lang="es-ES" dirty="0" smtClean="0"/>
              <a:t> </a:t>
            </a:r>
            <a:r>
              <a:rPr lang="es-ES" dirty="0" err="1" smtClean="0"/>
              <a:t>assimilation</a:t>
            </a:r>
            <a:r>
              <a:rPr lang="es-ES" dirty="0" smtClean="0"/>
              <a:t> of ESA</a:t>
            </a:r>
            <a:r>
              <a:rPr lang="es-ES" baseline="0" dirty="0" smtClean="0"/>
              <a:t> </a:t>
            </a:r>
            <a:r>
              <a:rPr lang="es-ES" baseline="0" dirty="0" err="1" smtClean="0"/>
              <a:t>from</a:t>
            </a:r>
            <a:r>
              <a:rPr lang="es-ES" dirty="0" smtClean="0"/>
              <a:t> </a:t>
            </a:r>
            <a:r>
              <a:rPr lang="es-ES" dirty="0" err="1" smtClean="0"/>
              <a:t>the</a:t>
            </a:r>
            <a:r>
              <a:rPr lang="es-ES" dirty="0" smtClean="0"/>
              <a:t> </a:t>
            </a:r>
            <a:r>
              <a:rPr lang="es-ES" dirty="0" err="1" smtClean="0"/>
              <a:t>EnKF</a:t>
            </a:r>
            <a:r>
              <a:rPr lang="es-ES" baseline="0" dirty="0" smtClean="0"/>
              <a:t> </a:t>
            </a:r>
            <a:r>
              <a:rPr lang="es-ES" dirty="0" err="1" smtClean="0"/>
              <a:t>reconstruction</a:t>
            </a:r>
            <a:r>
              <a:rPr lang="es-ES" dirty="0" smtClean="0"/>
              <a:t> </a:t>
            </a:r>
            <a:r>
              <a:rPr lang="es-ES" dirty="0" err="1" smtClean="0"/>
              <a:t>that</a:t>
            </a:r>
            <a:r>
              <a:rPr lang="es-ES" baseline="0" dirty="0" smtClean="0"/>
              <a:t> </a:t>
            </a:r>
            <a:r>
              <a:rPr lang="es-ES" baseline="0" dirty="0" err="1" smtClean="0"/>
              <a:t>was</a:t>
            </a:r>
            <a:r>
              <a:rPr lang="es-ES" baseline="0" dirty="0" smtClean="0"/>
              <a:t> </a:t>
            </a:r>
            <a:r>
              <a:rPr lang="es-ES" baseline="0" dirty="0" err="1" smtClean="0"/>
              <a:t>used</a:t>
            </a:r>
            <a:r>
              <a:rPr lang="es-ES" baseline="0" dirty="0" smtClean="0"/>
              <a:t> as </a:t>
            </a:r>
            <a:r>
              <a:rPr lang="es-ES" dirty="0" err="1" smtClean="0"/>
              <a:t>the</a:t>
            </a:r>
            <a:r>
              <a:rPr lang="es-ES" dirty="0" smtClean="0"/>
              <a:t> sea ice </a:t>
            </a:r>
            <a:r>
              <a:rPr lang="es-ES" dirty="0" err="1" smtClean="0"/>
              <a:t>initial</a:t>
            </a:r>
            <a:r>
              <a:rPr lang="es-ES" dirty="0" smtClean="0"/>
              <a:t> </a:t>
            </a:r>
            <a:r>
              <a:rPr lang="es-ES" dirty="0" err="1" smtClean="0"/>
              <a:t>conditions</a:t>
            </a:r>
            <a:r>
              <a:rPr lang="es-ES" dirty="0" smtClean="0"/>
              <a:t>. As </a:t>
            </a:r>
            <a:r>
              <a:rPr lang="es-ES" dirty="0" err="1" smtClean="0"/>
              <a:t>you</a:t>
            </a:r>
            <a:r>
              <a:rPr lang="es-ES" dirty="0" smtClean="0"/>
              <a:t> can </a:t>
            </a:r>
            <a:r>
              <a:rPr lang="es-ES" dirty="0" err="1" smtClean="0"/>
              <a:t>see</a:t>
            </a:r>
            <a:r>
              <a:rPr lang="es-ES" dirty="0" smtClean="0"/>
              <a:t> </a:t>
            </a:r>
            <a:r>
              <a:rPr lang="es-ES" dirty="0" err="1" smtClean="0"/>
              <a:t>the</a:t>
            </a:r>
            <a:r>
              <a:rPr lang="es-ES" dirty="0" smtClean="0"/>
              <a:t> </a:t>
            </a:r>
            <a:r>
              <a:rPr lang="es-ES" dirty="0" err="1" smtClean="0"/>
              <a:t>large</a:t>
            </a:r>
            <a:r>
              <a:rPr lang="es-ES" dirty="0" smtClean="0"/>
              <a:t> </a:t>
            </a:r>
            <a:r>
              <a:rPr lang="es-ES" dirty="0" err="1" smtClean="0"/>
              <a:t>differences</a:t>
            </a:r>
            <a:r>
              <a:rPr lang="es-ES" dirty="0" smtClean="0"/>
              <a:t> </a:t>
            </a:r>
            <a:r>
              <a:rPr lang="es-ES" dirty="0" err="1" smtClean="0"/>
              <a:t>become</a:t>
            </a:r>
            <a:r>
              <a:rPr lang="es-ES" dirty="0" smtClean="0"/>
              <a:t> </a:t>
            </a:r>
            <a:r>
              <a:rPr lang="es-ES" dirty="0" err="1" smtClean="0"/>
              <a:t>apparent</a:t>
            </a:r>
            <a:r>
              <a:rPr lang="es-ES" dirty="0" smtClean="0"/>
              <a:t> in </a:t>
            </a:r>
            <a:r>
              <a:rPr lang="es-ES" dirty="0" err="1" smtClean="0"/>
              <a:t>the</a:t>
            </a:r>
            <a:r>
              <a:rPr lang="es-ES" dirty="0" smtClean="0"/>
              <a:t> </a:t>
            </a:r>
            <a:r>
              <a:rPr lang="es-ES" dirty="0" err="1" smtClean="0"/>
              <a:t>same</a:t>
            </a:r>
            <a:r>
              <a:rPr lang="es-ES" dirty="0" smtClean="0"/>
              <a:t> </a:t>
            </a:r>
            <a:r>
              <a:rPr lang="es-ES" dirty="0" err="1" smtClean="0"/>
              <a:t>regions</a:t>
            </a:r>
            <a:r>
              <a:rPr lang="es-ES" dirty="0" smtClean="0"/>
              <a:t> </a:t>
            </a:r>
            <a:r>
              <a:rPr lang="es-ES" dirty="0" err="1" smtClean="0"/>
              <a:t>where</a:t>
            </a:r>
            <a:r>
              <a:rPr lang="es-ES" dirty="0" smtClean="0"/>
              <a:t> </a:t>
            </a:r>
            <a:r>
              <a:rPr lang="es-ES" dirty="0" err="1" smtClean="0"/>
              <a:t>the</a:t>
            </a:r>
            <a:r>
              <a:rPr lang="es-ES" dirty="0" smtClean="0"/>
              <a:t> </a:t>
            </a:r>
            <a:r>
              <a:rPr lang="es-ES" dirty="0" err="1" smtClean="0"/>
              <a:t>initial</a:t>
            </a:r>
            <a:r>
              <a:rPr lang="es-ES" dirty="0" smtClean="0"/>
              <a:t> </a:t>
            </a:r>
            <a:r>
              <a:rPr lang="es-ES" dirty="0" err="1" smtClean="0"/>
              <a:t>errors</a:t>
            </a:r>
            <a:r>
              <a:rPr lang="es-ES" dirty="0" smtClean="0"/>
              <a:t> </a:t>
            </a:r>
            <a:r>
              <a:rPr lang="es-ES" dirty="0" err="1" smtClean="0"/>
              <a:t>that</a:t>
            </a:r>
            <a:r>
              <a:rPr lang="es-ES" dirty="0" smtClean="0"/>
              <a:t> I </a:t>
            </a:r>
            <a:r>
              <a:rPr lang="es-ES" dirty="0" err="1" smtClean="0"/>
              <a:t>have</a:t>
            </a:r>
            <a:r>
              <a:rPr lang="es-ES" dirty="0" smtClean="0"/>
              <a:t> </a:t>
            </a:r>
            <a:r>
              <a:rPr lang="es-ES" dirty="0" err="1" smtClean="0"/>
              <a:t>shown</a:t>
            </a:r>
            <a:r>
              <a:rPr lang="es-ES" baseline="0" dirty="0" smtClean="0"/>
              <a:t> in </a:t>
            </a:r>
            <a:r>
              <a:rPr lang="es-ES" baseline="0" dirty="0" err="1" smtClean="0"/>
              <a:t>the</a:t>
            </a:r>
            <a:r>
              <a:rPr lang="es-ES" baseline="0" dirty="0" smtClean="0"/>
              <a:t> </a:t>
            </a:r>
            <a:r>
              <a:rPr lang="es-ES" baseline="0" dirty="0" err="1" smtClean="0"/>
              <a:t>previous</a:t>
            </a:r>
            <a:r>
              <a:rPr lang="es-ES" baseline="0" dirty="0" smtClean="0"/>
              <a:t> figure emerge. </a:t>
            </a:r>
            <a:r>
              <a:rPr lang="es-ES" baseline="0" dirty="0" err="1" smtClean="0"/>
              <a:t>This</a:t>
            </a:r>
            <a:r>
              <a:rPr lang="es-ES" baseline="0" dirty="0" smtClean="0"/>
              <a:t> </a:t>
            </a:r>
            <a:r>
              <a:rPr lang="es-ES" baseline="0" dirty="0" err="1" smtClean="0"/>
              <a:t>means</a:t>
            </a:r>
            <a:r>
              <a:rPr lang="es-ES" baseline="0" dirty="0" smtClean="0"/>
              <a:t> </a:t>
            </a:r>
            <a:r>
              <a:rPr lang="es-ES" baseline="0" dirty="0" err="1" smtClean="0"/>
              <a:t>that</a:t>
            </a:r>
            <a:r>
              <a:rPr lang="es-ES" baseline="0" dirty="0" smtClean="0"/>
              <a:t> ESA SIC has </a:t>
            </a:r>
            <a:r>
              <a:rPr lang="es-ES" baseline="0" dirty="0" err="1" smtClean="0"/>
              <a:t>been</a:t>
            </a:r>
            <a:r>
              <a:rPr lang="es-ES" baseline="0" dirty="0" smtClean="0"/>
              <a:t> </a:t>
            </a:r>
            <a:r>
              <a:rPr lang="es-ES" baseline="0" dirty="0" err="1" smtClean="0"/>
              <a:t>weakly</a:t>
            </a:r>
            <a:r>
              <a:rPr lang="es-ES" baseline="0" dirty="0" smtClean="0"/>
              <a:t> </a:t>
            </a:r>
            <a:r>
              <a:rPr lang="es-ES" baseline="0" dirty="0" err="1" smtClean="0"/>
              <a:t>assimilated</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EnFK</a:t>
            </a:r>
            <a:r>
              <a:rPr lang="es-ES" baseline="0" dirty="0" smtClean="0"/>
              <a:t> </a:t>
            </a:r>
            <a:r>
              <a:rPr lang="es-ES" baseline="0" dirty="0" err="1" smtClean="0"/>
              <a:t>over</a:t>
            </a:r>
            <a:r>
              <a:rPr lang="es-ES" baseline="0" dirty="0" smtClean="0"/>
              <a:t> </a:t>
            </a:r>
            <a:r>
              <a:rPr lang="es-ES" baseline="0" dirty="0" err="1" smtClean="0"/>
              <a:t>those</a:t>
            </a:r>
            <a:r>
              <a:rPr lang="es-ES" baseline="0" dirty="0" smtClean="0"/>
              <a:t> áreas.</a:t>
            </a:r>
            <a:endParaRPr lang="es-ES"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4</a:t>
            </a:fld>
            <a:endParaRPr lang="es-ES"/>
          </a:p>
        </p:txBody>
      </p:sp>
    </p:spTree>
    <p:extLst>
      <p:ext uri="{BB962C8B-B14F-4D97-AF65-F5344CB8AC3E}">
        <p14:creationId xmlns:p14="http://schemas.microsoft.com/office/powerpoint/2010/main" val="23909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solidFill>
                  <a:schemeClr val="tx1"/>
                </a:solidFill>
              </a:rPr>
              <a:t>To </a:t>
            </a:r>
            <a:r>
              <a:rPr lang="es-ES" dirty="0" err="1" smtClean="0">
                <a:solidFill>
                  <a:schemeClr val="tx1"/>
                </a:solidFill>
              </a:rPr>
              <a:t>understand</a:t>
            </a:r>
            <a:r>
              <a:rPr lang="es-ES" dirty="0" smtClean="0">
                <a:solidFill>
                  <a:schemeClr val="tx1"/>
                </a:solidFill>
              </a:rPr>
              <a:t> </a:t>
            </a:r>
            <a:r>
              <a:rPr lang="es-ES" dirty="0" err="1" smtClean="0">
                <a:solidFill>
                  <a:schemeClr val="tx1"/>
                </a:solidFill>
              </a:rPr>
              <a:t>this</a:t>
            </a:r>
            <a:r>
              <a:rPr lang="es-ES" dirty="0" smtClean="0">
                <a:solidFill>
                  <a:schemeClr val="tx1"/>
                </a:solidFill>
              </a:rPr>
              <a:t> </a:t>
            </a:r>
            <a:r>
              <a:rPr lang="es-ES" dirty="0" err="1" smtClean="0">
                <a:solidFill>
                  <a:schemeClr val="tx1"/>
                </a:solidFill>
              </a:rPr>
              <a:t>differences</a:t>
            </a:r>
            <a:r>
              <a:rPr lang="es-ES" dirty="0" smtClean="0">
                <a:solidFill>
                  <a:schemeClr val="tx1"/>
                </a:solidFill>
              </a:rPr>
              <a:t> </a:t>
            </a:r>
            <a:r>
              <a:rPr lang="es-ES" dirty="0" err="1" smtClean="0">
                <a:solidFill>
                  <a:schemeClr val="tx1"/>
                </a:solidFill>
              </a:rPr>
              <a:t>it’s</a:t>
            </a:r>
            <a:r>
              <a:rPr lang="es-ES" dirty="0" smtClean="0">
                <a:solidFill>
                  <a:schemeClr val="tx1"/>
                </a:solidFill>
              </a:rPr>
              <a:t> </a:t>
            </a:r>
            <a:r>
              <a:rPr lang="es-ES" dirty="0" err="1" smtClean="0">
                <a:solidFill>
                  <a:schemeClr val="tx1"/>
                </a:solidFill>
              </a:rPr>
              <a:t>important</a:t>
            </a:r>
            <a:r>
              <a:rPr lang="es-ES" dirty="0" smtClean="0">
                <a:solidFill>
                  <a:schemeClr val="tx1"/>
                </a:solidFill>
              </a:rPr>
              <a:t> to </a:t>
            </a:r>
            <a:r>
              <a:rPr lang="es-ES" dirty="0" err="1" smtClean="0">
                <a:solidFill>
                  <a:schemeClr val="tx1"/>
                </a:solidFill>
              </a:rPr>
              <a:t>understand</a:t>
            </a:r>
            <a:r>
              <a:rPr lang="es-ES" baseline="0" dirty="0" smtClean="0">
                <a:solidFill>
                  <a:schemeClr val="tx1"/>
                </a:solidFill>
              </a:rPr>
              <a:t> </a:t>
            </a:r>
            <a:r>
              <a:rPr lang="es-ES" baseline="0" dirty="0" err="1" smtClean="0">
                <a:solidFill>
                  <a:schemeClr val="tx1"/>
                </a:solidFill>
              </a:rPr>
              <a:t>how</a:t>
            </a:r>
            <a:r>
              <a:rPr lang="es-ES" baseline="0" dirty="0" smtClean="0">
                <a:solidFill>
                  <a:schemeClr val="tx1"/>
                </a:solidFill>
              </a:rPr>
              <a:t> </a:t>
            </a:r>
            <a:r>
              <a:rPr lang="es-ES" baseline="0" dirty="0" err="1" smtClean="0">
                <a:solidFill>
                  <a:schemeClr val="tx1"/>
                </a:solidFill>
              </a:rPr>
              <a:t>the</a:t>
            </a:r>
            <a:r>
              <a:rPr lang="es-ES" baseline="0" dirty="0" smtClean="0">
                <a:solidFill>
                  <a:schemeClr val="tx1"/>
                </a:solidFill>
              </a:rPr>
              <a:t> </a:t>
            </a:r>
            <a:r>
              <a:rPr lang="es-ES" baseline="0" dirty="0" err="1" smtClean="0">
                <a:solidFill>
                  <a:schemeClr val="tx1"/>
                </a:solidFill>
              </a:rPr>
              <a:t>EnKF</a:t>
            </a:r>
            <a:r>
              <a:rPr lang="es-ES" baseline="0" dirty="0" smtClean="0">
                <a:solidFill>
                  <a:schemeClr val="tx1"/>
                </a:solidFill>
              </a:rPr>
              <a:t> </a:t>
            </a:r>
            <a:r>
              <a:rPr lang="es-ES" baseline="0" dirty="0" err="1" smtClean="0">
                <a:solidFill>
                  <a:schemeClr val="tx1"/>
                </a:solidFill>
              </a:rPr>
              <a:t>works</a:t>
            </a:r>
            <a:r>
              <a:rPr lang="es-ES" baseline="0" dirty="0" smtClean="0">
                <a:solidFill>
                  <a:schemeClr val="tx1"/>
                </a:solidFill>
              </a:rPr>
              <a:t>. </a:t>
            </a:r>
            <a:r>
              <a:rPr lang="es-ES" baseline="0" dirty="0" err="1" smtClean="0">
                <a:solidFill>
                  <a:schemeClr val="tx1"/>
                </a:solidFill>
              </a:rPr>
              <a:t>The</a:t>
            </a:r>
            <a:r>
              <a:rPr lang="es-ES" baseline="0" dirty="0" smtClean="0">
                <a:solidFill>
                  <a:schemeClr val="tx1"/>
                </a:solidFill>
              </a:rPr>
              <a:t> </a:t>
            </a:r>
            <a:r>
              <a:rPr lang="es-ES" baseline="0" dirty="0" err="1" smtClean="0">
                <a:solidFill>
                  <a:schemeClr val="tx1"/>
                </a:solidFill>
              </a:rPr>
              <a:t>assimilation</a:t>
            </a:r>
            <a:r>
              <a:rPr lang="es-ES" baseline="0" dirty="0" smtClean="0">
                <a:solidFill>
                  <a:schemeClr val="tx1"/>
                </a:solidFill>
              </a:rPr>
              <a:t> </a:t>
            </a:r>
            <a:r>
              <a:rPr lang="es-ES" baseline="0" dirty="0" err="1" smtClean="0">
                <a:solidFill>
                  <a:schemeClr val="tx1"/>
                </a:solidFill>
              </a:rPr>
              <a:t>will</a:t>
            </a:r>
            <a:r>
              <a:rPr lang="es-ES" baseline="0" dirty="0" smtClean="0">
                <a:solidFill>
                  <a:schemeClr val="tx1"/>
                </a:solidFill>
              </a:rPr>
              <a:t> </a:t>
            </a:r>
            <a:r>
              <a:rPr lang="es-ES" baseline="0" dirty="0" err="1" smtClean="0">
                <a:solidFill>
                  <a:schemeClr val="tx1"/>
                </a:solidFill>
              </a:rPr>
              <a:t>depend</a:t>
            </a:r>
            <a:r>
              <a:rPr lang="es-ES" baseline="0" dirty="0" smtClean="0">
                <a:solidFill>
                  <a:schemeClr val="tx1"/>
                </a:solidFill>
              </a:rPr>
              <a:t> </a:t>
            </a:r>
            <a:r>
              <a:rPr lang="es-ES" baseline="0" dirty="0" err="1" smtClean="0">
                <a:solidFill>
                  <a:schemeClr val="tx1"/>
                </a:solidFill>
              </a:rPr>
              <a:t>on</a:t>
            </a:r>
            <a:r>
              <a:rPr lang="es-ES" baseline="0" dirty="0" smtClean="0">
                <a:solidFill>
                  <a:schemeClr val="tx1"/>
                </a:solidFill>
              </a:rPr>
              <a:t> </a:t>
            </a:r>
            <a:r>
              <a:rPr lang="es-ES" baseline="0" dirty="0" err="1" smtClean="0">
                <a:solidFill>
                  <a:schemeClr val="tx1"/>
                </a:solidFill>
              </a:rPr>
              <a:t>the</a:t>
            </a:r>
            <a:r>
              <a:rPr lang="es-ES" baseline="0" dirty="0" smtClean="0">
                <a:solidFill>
                  <a:schemeClr val="tx1"/>
                </a:solidFill>
              </a:rPr>
              <a:t> </a:t>
            </a:r>
            <a:r>
              <a:rPr lang="es-ES" baseline="0" dirty="0" err="1" smtClean="0">
                <a:solidFill>
                  <a:schemeClr val="tx1"/>
                </a:solidFill>
              </a:rPr>
              <a:t>observational</a:t>
            </a:r>
            <a:r>
              <a:rPr lang="es-ES" baseline="0" dirty="0" smtClean="0">
                <a:solidFill>
                  <a:schemeClr val="tx1"/>
                </a:solidFill>
              </a:rPr>
              <a:t> </a:t>
            </a:r>
            <a:r>
              <a:rPr lang="es-ES" baseline="0" dirty="0" err="1" smtClean="0">
                <a:solidFill>
                  <a:schemeClr val="tx1"/>
                </a:solidFill>
              </a:rPr>
              <a:t>uncertainty</a:t>
            </a:r>
            <a:r>
              <a:rPr lang="es-ES" baseline="0" dirty="0" smtClean="0">
                <a:solidFill>
                  <a:schemeClr val="tx1"/>
                </a:solidFill>
              </a:rPr>
              <a:t> and </a:t>
            </a:r>
            <a:r>
              <a:rPr lang="es-ES" baseline="0" dirty="0" err="1" smtClean="0">
                <a:solidFill>
                  <a:schemeClr val="tx1"/>
                </a:solidFill>
              </a:rPr>
              <a:t>the</a:t>
            </a:r>
            <a:r>
              <a:rPr lang="es-ES" baseline="0" dirty="0" smtClean="0">
                <a:solidFill>
                  <a:schemeClr val="tx1"/>
                </a:solidFill>
              </a:rPr>
              <a:t> </a:t>
            </a:r>
            <a:r>
              <a:rPr lang="es-ES" baseline="0" dirty="0" err="1" smtClean="0">
                <a:solidFill>
                  <a:schemeClr val="tx1"/>
                </a:solidFill>
              </a:rPr>
              <a:t>simulated</a:t>
            </a:r>
            <a:r>
              <a:rPr lang="es-ES" baseline="0" dirty="0" smtClean="0">
                <a:solidFill>
                  <a:schemeClr val="tx1"/>
                </a:solidFill>
              </a:rPr>
              <a:t> </a:t>
            </a:r>
            <a:r>
              <a:rPr lang="es-ES" baseline="0" dirty="0" err="1" smtClean="0">
                <a:solidFill>
                  <a:schemeClr val="tx1"/>
                </a:solidFill>
              </a:rPr>
              <a:t>ensemble</a:t>
            </a:r>
            <a:r>
              <a:rPr lang="es-ES" baseline="0" dirty="0" smtClean="0">
                <a:solidFill>
                  <a:schemeClr val="tx1"/>
                </a:solidFill>
              </a:rPr>
              <a:t> spread. </a:t>
            </a:r>
            <a:r>
              <a:rPr lang="es-ES" baseline="0" dirty="0" err="1" smtClean="0">
                <a:solidFill>
                  <a:schemeClr val="tx1"/>
                </a:solidFill>
              </a:rPr>
              <a:t>Regions</a:t>
            </a:r>
            <a:r>
              <a:rPr lang="es-ES" baseline="0" dirty="0" smtClean="0">
                <a:solidFill>
                  <a:schemeClr val="tx1"/>
                </a:solidFill>
              </a:rPr>
              <a:t> </a:t>
            </a:r>
            <a:r>
              <a:rPr lang="es-ES" baseline="0" dirty="0" err="1" smtClean="0">
                <a:solidFill>
                  <a:schemeClr val="tx1"/>
                </a:solidFill>
              </a:rPr>
              <a:t>with</a:t>
            </a:r>
            <a:r>
              <a:rPr lang="es-ES" baseline="0" dirty="0" smtClean="0">
                <a:solidFill>
                  <a:schemeClr val="tx1"/>
                </a:solidFill>
              </a:rPr>
              <a:t> </a:t>
            </a:r>
            <a:r>
              <a:rPr lang="es-ES" baseline="0" dirty="0" err="1" smtClean="0">
                <a:solidFill>
                  <a:schemeClr val="tx1"/>
                </a:solidFill>
              </a:rPr>
              <a:t>high</a:t>
            </a:r>
            <a:r>
              <a:rPr lang="es-ES" baseline="0" dirty="0" smtClean="0">
                <a:solidFill>
                  <a:schemeClr val="tx1"/>
                </a:solidFill>
              </a:rPr>
              <a:t> </a:t>
            </a:r>
            <a:r>
              <a:rPr lang="es-ES" baseline="0" dirty="0" err="1" smtClean="0">
                <a:solidFill>
                  <a:schemeClr val="tx1"/>
                </a:solidFill>
              </a:rPr>
              <a:t>observational</a:t>
            </a:r>
            <a:r>
              <a:rPr lang="es-ES" baseline="0" dirty="0" smtClean="0">
                <a:solidFill>
                  <a:schemeClr val="tx1"/>
                </a:solidFill>
              </a:rPr>
              <a:t> </a:t>
            </a:r>
            <a:r>
              <a:rPr lang="es-ES" baseline="0" dirty="0" err="1" smtClean="0">
                <a:solidFill>
                  <a:schemeClr val="tx1"/>
                </a:solidFill>
              </a:rPr>
              <a:t>uncertainty</a:t>
            </a:r>
            <a:r>
              <a:rPr lang="es-ES" baseline="0" dirty="0" smtClean="0">
                <a:solidFill>
                  <a:schemeClr val="tx1"/>
                </a:solidFill>
              </a:rPr>
              <a:t> </a:t>
            </a:r>
            <a:r>
              <a:rPr lang="es-ES" baseline="0" dirty="0" err="1" smtClean="0">
                <a:solidFill>
                  <a:schemeClr val="tx1"/>
                </a:solidFill>
              </a:rPr>
              <a:t>will</a:t>
            </a:r>
            <a:r>
              <a:rPr lang="es-ES" baseline="0" dirty="0" smtClean="0">
                <a:solidFill>
                  <a:schemeClr val="tx1"/>
                </a:solidFill>
              </a:rPr>
              <a:t> </a:t>
            </a:r>
            <a:r>
              <a:rPr lang="es-ES" baseline="0" dirty="0" err="1" smtClean="0">
                <a:solidFill>
                  <a:schemeClr val="tx1"/>
                </a:solidFill>
              </a:rPr>
              <a:t>remain</a:t>
            </a:r>
            <a:r>
              <a:rPr lang="es-ES" baseline="0" dirty="0" smtClean="0">
                <a:solidFill>
                  <a:schemeClr val="tx1"/>
                </a:solidFill>
              </a:rPr>
              <a:t> </a:t>
            </a:r>
            <a:r>
              <a:rPr lang="es-ES" baseline="0" dirty="0" err="1" smtClean="0">
                <a:solidFill>
                  <a:schemeClr val="tx1"/>
                </a:solidFill>
              </a:rPr>
              <a:t>close</a:t>
            </a:r>
            <a:r>
              <a:rPr lang="es-ES" baseline="0" dirty="0" smtClean="0">
                <a:solidFill>
                  <a:schemeClr val="tx1"/>
                </a:solidFill>
              </a:rPr>
              <a:t> to </a:t>
            </a:r>
            <a:r>
              <a:rPr lang="es-ES" baseline="0" dirty="0" err="1" smtClean="0">
                <a:solidFill>
                  <a:schemeClr val="tx1"/>
                </a:solidFill>
              </a:rPr>
              <a:t>the</a:t>
            </a:r>
            <a:r>
              <a:rPr lang="es-ES" baseline="0" dirty="0" smtClean="0">
                <a:solidFill>
                  <a:schemeClr val="tx1"/>
                </a:solidFill>
              </a:rPr>
              <a:t> </a:t>
            </a:r>
            <a:r>
              <a:rPr lang="es-ES" baseline="0" dirty="0" err="1" smtClean="0">
                <a:solidFill>
                  <a:schemeClr val="tx1"/>
                </a:solidFill>
              </a:rPr>
              <a:t>model</a:t>
            </a:r>
            <a:r>
              <a:rPr lang="es-ES" baseline="0" dirty="0" smtClean="0">
                <a:solidFill>
                  <a:schemeClr val="tx1"/>
                </a:solidFill>
              </a:rPr>
              <a:t> </a:t>
            </a:r>
            <a:r>
              <a:rPr lang="es-ES" baseline="0" dirty="0" err="1" smtClean="0">
                <a:solidFill>
                  <a:schemeClr val="tx1"/>
                </a:solidFill>
              </a:rPr>
              <a:t>state</a:t>
            </a:r>
            <a:r>
              <a:rPr lang="es-ES" baseline="0" dirty="0" smtClean="0">
                <a:solidFill>
                  <a:schemeClr val="tx1"/>
                </a:solidFill>
              </a:rPr>
              <a:t>. </a:t>
            </a:r>
            <a:r>
              <a:rPr lang="es-ES" baseline="0" dirty="0" err="1" smtClean="0">
                <a:solidFill>
                  <a:schemeClr val="tx1"/>
                </a:solidFill>
              </a:rPr>
              <a:t>This</a:t>
            </a:r>
            <a:r>
              <a:rPr lang="es-ES" baseline="0" dirty="0" smtClean="0">
                <a:solidFill>
                  <a:schemeClr val="tx1"/>
                </a:solidFill>
              </a:rPr>
              <a:t> </a:t>
            </a:r>
            <a:r>
              <a:rPr lang="es-ES" baseline="0" dirty="0" err="1" smtClean="0">
                <a:solidFill>
                  <a:schemeClr val="tx1"/>
                </a:solidFill>
              </a:rPr>
              <a:t>happens</a:t>
            </a:r>
            <a:r>
              <a:rPr lang="es-ES" baseline="0" dirty="0" smtClean="0">
                <a:solidFill>
                  <a:schemeClr val="tx1"/>
                </a:solidFill>
              </a:rPr>
              <a:t> </a:t>
            </a:r>
            <a:r>
              <a:rPr lang="es-ES" baseline="0" dirty="0" err="1" smtClean="0">
                <a:solidFill>
                  <a:schemeClr val="tx1"/>
                </a:solidFill>
              </a:rPr>
              <a:t>for</a:t>
            </a:r>
            <a:r>
              <a:rPr lang="es-ES" baseline="0" dirty="0" smtClean="0">
                <a:solidFill>
                  <a:schemeClr val="tx1"/>
                </a:solidFill>
              </a:rPr>
              <a:t> </a:t>
            </a:r>
            <a:r>
              <a:rPr lang="es-ES" baseline="0" dirty="0" err="1" smtClean="0">
                <a:solidFill>
                  <a:schemeClr val="tx1"/>
                </a:solidFill>
              </a:rPr>
              <a:t>example</a:t>
            </a:r>
            <a:r>
              <a:rPr lang="es-ES" baseline="0" dirty="0" smtClean="0">
                <a:solidFill>
                  <a:schemeClr val="tx1"/>
                </a:solidFill>
              </a:rPr>
              <a:t> in </a:t>
            </a:r>
            <a:r>
              <a:rPr lang="es-ES" baseline="0" dirty="0" err="1" smtClean="0">
                <a:solidFill>
                  <a:schemeClr val="tx1"/>
                </a:solidFill>
              </a:rPr>
              <a:t>the</a:t>
            </a:r>
            <a:r>
              <a:rPr lang="es-ES" baseline="0" dirty="0" smtClean="0">
                <a:solidFill>
                  <a:schemeClr val="tx1"/>
                </a:solidFill>
              </a:rPr>
              <a:t> </a:t>
            </a:r>
            <a:r>
              <a:rPr lang="es-ES" baseline="0" dirty="0" err="1" smtClean="0">
                <a:solidFill>
                  <a:schemeClr val="tx1"/>
                </a:solidFill>
              </a:rPr>
              <a:t>Greenland</a:t>
            </a:r>
            <a:r>
              <a:rPr lang="es-ES" baseline="0" dirty="0" smtClean="0">
                <a:solidFill>
                  <a:schemeClr val="tx1"/>
                </a:solidFill>
              </a:rPr>
              <a:t> Sea.</a:t>
            </a:r>
          </a:p>
          <a:p>
            <a:endParaRPr lang="es-ES" baseline="0" dirty="0" smtClean="0">
              <a:solidFill>
                <a:schemeClr val="tx1"/>
              </a:solidFill>
            </a:endParaRPr>
          </a:p>
          <a:p>
            <a:r>
              <a:rPr lang="en-US" sz="1200" kern="1200" dirty="0" smtClean="0">
                <a:solidFill>
                  <a:schemeClr val="tx1"/>
                </a:solidFill>
                <a:latin typeface="+mn-lt"/>
                <a:ea typeface="+mn-ea"/>
                <a:cs typeface="+mn-cs"/>
              </a:rPr>
              <a:t>By contrast, large model spread with well</a:t>
            </a:r>
          </a:p>
          <a:p>
            <a:r>
              <a:rPr lang="en-US" sz="1200" kern="1200" dirty="0" smtClean="0">
                <a:solidFill>
                  <a:schemeClr val="tx1"/>
                </a:solidFill>
                <a:latin typeface="+mn-lt"/>
                <a:ea typeface="+mn-ea"/>
                <a:cs typeface="+mn-cs"/>
              </a:rPr>
              <a:t>constrained observations lead to large </a:t>
            </a:r>
            <a:r>
              <a:rPr lang="en-US" sz="1200" kern="1200" dirty="0" err="1" smtClean="0">
                <a:solidFill>
                  <a:schemeClr val="tx1"/>
                </a:solidFill>
                <a:latin typeface="+mn-lt"/>
                <a:ea typeface="+mn-ea"/>
                <a:cs typeface="+mn-cs"/>
              </a:rPr>
              <a:t>EnKF</a:t>
            </a:r>
            <a:r>
              <a:rPr lang="en-US" sz="1200" kern="1200" dirty="0" smtClean="0">
                <a:solidFill>
                  <a:schemeClr val="tx1"/>
                </a:solidFill>
                <a:latin typeface="+mn-lt"/>
                <a:ea typeface="+mn-ea"/>
                <a:cs typeface="+mn-cs"/>
              </a:rPr>
              <a:t> increments and therefore closer values</a:t>
            </a:r>
          </a:p>
          <a:p>
            <a:r>
              <a:rPr lang="es-ES" sz="1200" kern="1200" dirty="0" smtClean="0">
                <a:solidFill>
                  <a:schemeClr val="tx1"/>
                </a:solidFill>
                <a:latin typeface="+mn-lt"/>
                <a:ea typeface="+mn-ea"/>
                <a:cs typeface="+mn-cs"/>
              </a:rPr>
              <a:t>to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assimilated</a:t>
            </a:r>
            <a:r>
              <a:rPr lang="es-ES" sz="1200" kern="1200" dirty="0" smtClean="0">
                <a:solidFill>
                  <a:schemeClr val="tx1"/>
                </a:solidFill>
                <a:latin typeface="+mn-lt"/>
                <a:ea typeface="+mn-ea"/>
                <a:cs typeface="+mn-cs"/>
              </a:rPr>
              <a:t> data, </a:t>
            </a:r>
            <a:r>
              <a:rPr lang="es-ES" sz="1200" kern="1200" dirty="0" err="1" smtClean="0">
                <a:solidFill>
                  <a:schemeClr val="tx1"/>
                </a:solidFill>
                <a:latin typeface="+mn-lt"/>
                <a:ea typeface="+mn-ea"/>
                <a:cs typeface="+mn-cs"/>
              </a:rPr>
              <a:t>like</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November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Kara</a:t>
            </a:r>
            <a:r>
              <a:rPr lang="es-ES" sz="1200" kern="1200" baseline="0" dirty="0" smtClean="0">
                <a:solidFill>
                  <a:schemeClr val="tx1"/>
                </a:solidFill>
                <a:latin typeface="+mn-lt"/>
                <a:ea typeface="+mn-ea"/>
                <a:cs typeface="+mn-cs"/>
              </a:rPr>
              <a:t> Sea.</a:t>
            </a:r>
            <a:endParaRPr lang="es-ES" dirty="0" smtClean="0">
              <a:solidFill>
                <a:schemeClr val="tx1"/>
              </a:solidFill>
            </a:endParaRPr>
          </a:p>
          <a:p>
            <a:endParaRPr lang="es-ES" dirty="0" smtClean="0">
              <a:solidFill>
                <a:schemeClr val="tx1"/>
              </a:solidFill>
            </a:endParaRPr>
          </a:p>
          <a:p>
            <a:r>
              <a:rPr lang="es-ES" dirty="0" smtClean="0">
                <a:solidFill>
                  <a:schemeClr val="tx1"/>
                </a:solidFill>
              </a:rPr>
              <a:t>I</a:t>
            </a:r>
            <a:r>
              <a:rPr lang="en-US" sz="1200" kern="1200" dirty="0" smtClean="0">
                <a:solidFill>
                  <a:schemeClr val="tx1"/>
                </a:solidFill>
                <a:latin typeface="+mn-lt"/>
                <a:ea typeface="+mn-ea"/>
                <a:cs typeface="+mn-cs"/>
              </a:rPr>
              <a:t>n regions exhibiting both important</a:t>
            </a:r>
          </a:p>
          <a:p>
            <a:r>
              <a:rPr lang="en-US" sz="1200" kern="1200" dirty="0" smtClean="0">
                <a:solidFill>
                  <a:schemeClr val="tx1"/>
                </a:solidFill>
                <a:latin typeface="+mn-lt"/>
                <a:ea typeface="+mn-ea"/>
                <a:cs typeface="+mn-cs"/>
              </a:rPr>
              <a:t>observational uncertainties and large </a:t>
            </a:r>
            <a:r>
              <a:rPr lang="en-US" sz="1200" kern="1200" dirty="0" err="1" smtClean="0">
                <a:solidFill>
                  <a:schemeClr val="tx1"/>
                </a:solidFill>
                <a:latin typeface="+mn-lt"/>
                <a:ea typeface="+mn-ea"/>
                <a:cs typeface="+mn-cs"/>
              </a:rPr>
              <a:t>EnKF</a:t>
            </a:r>
            <a:r>
              <a:rPr lang="en-US" sz="1200" kern="1200" dirty="0" smtClean="0">
                <a:solidFill>
                  <a:schemeClr val="tx1"/>
                </a:solidFill>
                <a:latin typeface="+mn-lt"/>
                <a:ea typeface="+mn-ea"/>
                <a:cs typeface="+mn-cs"/>
              </a:rPr>
              <a:t> spread the strength of the assimilation</a:t>
            </a:r>
          </a:p>
          <a:p>
            <a:r>
              <a:rPr lang="en-US" sz="1200" kern="1200" dirty="0" smtClean="0">
                <a:solidFill>
                  <a:schemeClr val="tx1"/>
                </a:solidFill>
                <a:latin typeface="+mn-lt"/>
                <a:ea typeface="+mn-ea"/>
                <a:cs typeface="+mn-cs"/>
              </a:rPr>
              <a:t>will depend on the weights the </a:t>
            </a:r>
            <a:r>
              <a:rPr lang="en-US" sz="1200" kern="1200" dirty="0" err="1" smtClean="0">
                <a:solidFill>
                  <a:schemeClr val="tx1"/>
                </a:solidFill>
                <a:latin typeface="+mn-lt"/>
                <a:ea typeface="+mn-ea"/>
                <a:cs typeface="+mn-cs"/>
              </a:rPr>
              <a:t>EnKF</a:t>
            </a:r>
            <a:r>
              <a:rPr lang="en-US" sz="1200" kern="1200" dirty="0" smtClean="0">
                <a:solidFill>
                  <a:schemeClr val="tx1"/>
                </a:solidFill>
                <a:latin typeface="+mn-lt"/>
                <a:ea typeface="+mn-ea"/>
                <a:cs typeface="+mn-cs"/>
              </a:rPr>
              <a:t> associates to each of them.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this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suggests that in the assessment of forecast errors it is important to take into account observational uncertainty</a:t>
            </a:r>
            <a:r>
              <a:rPr lang="en-US" sz="1200" kern="1200" baseline="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to </a:t>
            </a:r>
            <a:r>
              <a:rPr lang="es-ES" sz="1200" kern="1200" dirty="0" err="1" smtClean="0">
                <a:solidFill>
                  <a:schemeClr val="tx1"/>
                </a:solidFill>
                <a:latin typeface="+mn-lt"/>
                <a:ea typeface="+mn-ea"/>
                <a:cs typeface="+mn-cs"/>
              </a:rPr>
              <a:t>overemphasize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errors</a:t>
            </a:r>
            <a:r>
              <a:rPr lang="es-ES" sz="1200" kern="1200" dirty="0" smtClean="0">
                <a:solidFill>
                  <a:schemeClr val="tx1"/>
                </a:solidFill>
                <a:latin typeface="+mn-lt"/>
                <a:ea typeface="+mn-ea"/>
                <a:cs typeface="+mn-cs"/>
              </a:rPr>
              <a:t>.</a:t>
            </a:r>
          </a:p>
          <a:p>
            <a:endParaRPr lang="es-ES" dirty="0" smtClean="0">
              <a:solidFill>
                <a:schemeClr val="tx1"/>
              </a:solidFill>
            </a:endParaRPr>
          </a:p>
        </p:txBody>
      </p:sp>
      <p:sp>
        <p:nvSpPr>
          <p:cNvPr id="4" name="3 Marcador de número de diapositiva"/>
          <p:cNvSpPr>
            <a:spLocks noGrp="1"/>
          </p:cNvSpPr>
          <p:nvPr>
            <p:ph type="sldNum" sz="quarter" idx="10"/>
          </p:nvPr>
        </p:nvSpPr>
        <p:spPr/>
        <p:txBody>
          <a:bodyPr/>
          <a:lstStyle/>
          <a:p>
            <a:fld id="{A004CEE8-66DD-4D35-B12F-C15617637114}" type="slidenum">
              <a:rPr lang="es-ES" smtClean="0"/>
              <a:t>5</a:t>
            </a:fld>
            <a:endParaRPr lang="es-ES"/>
          </a:p>
        </p:txBody>
      </p:sp>
    </p:spTree>
    <p:extLst>
      <p:ext uri="{BB962C8B-B14F-4D97-AF65-F5344CB8AC3E}">
        <p14:creationId xmlns:p14="http://schemas.microsoft.com/office/powerpoint/2010/main" val="164766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smtClean="0">
                <a:solidFill>
                  <a:schemeClr val="tx1"/>
                </a:solidFill>
              </a:rPr>
              <a:t>For this reason</a:t>
            </a:r>
            <a:r>
              <a:rPr lang="en-GB" baseline="0" dirty="0" smtClean="0">
                <a:solidFill>
                  <a:schemeClr val="tx1"/>
                </a:solidFill>
              </a:rPr>
              <a:t> and g</a:t>
            </a:r>
            <a:r>
              <a:rPr lang="en-GB" dirty="0" smtClean="0">
                <a:solidFill>
                  <a:schemeClr val="tx1"/>
                </a:solidFill>
              </a:rPr>
              <a:t>iven the large magnitude of the initial forecast biases, the rest of</a:t>
            </a:r>
            <a:r>
              <a:rPr lang="en-GB" baseline="0" dirty="0" smtClean="0">
                <a:solidFill>
                  <a:schemeClr val="tx1"/>
                </a:solidFill>
              </a:rPr>
              <a:t> </a:t>
            </a:r>
            <a:r>
              <a:rPr lang="en-GB" dirty="0" smtClean="0">
                <a:solidFill>
                  <a:schemeClr val="tx1"/>
                </a:solidFill>
              </a:rPr>
              <a:t>errors will be quantified relative to the </a:t>
            </a:r>
            <a:r>
              <a:rPr lang="en-GB" dirty="0" err="1" smtClean="0">
                <a:solidFill>
                  <a:schemeClr val="tx1"/>
                </a:solidFill>
              </a:rPr>
              <a:t>EnKF</a:t>
            </a:r>
            <a:r>
              <a:rPr lang="en-GB" baseline="0" dirty="0" smtClean="0">
                <a:solidFill>
                  <a:schemeClr val="tx1"/>
                </a:solidFill>
              </a:rPr>
              <a:t> reconstruction (sea ice ICs), and not to observational data</a:t>
            </a:r>
            <a:r>
              <a:rPr lang="en-GB" dirty="0" smtClean="0">
                <a:solidFill>
                  <a:schemeClr val="tx1"/>
                </a:solidFill>
              </a:rPr>
              <a:t>. Since</a:t>
            </a:r>
            <a:r>
              <a:rPr lang="en-GB" baseline="0" dirty="0" smtClean="0">
                <a:solidFill>
                  <a:schemeClr val="tx1"/>
                </a:solidFill>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reconstruction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assimilates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satellite</a:t>
            </a:r>
            <a:r>
              <a:rPr lang="es-ES" sz="1200" kern="1200" dirty="0" smtClean="0">
                <a:solidFill>
                  <a:schemeClr val="tx1"/>
                </a:solidFill>
                <a:latin typeface="+mn-lt"/>
                <a:ea typeface="+mn-ea"/>
                <a:cs typeface="+mn-cs"/>
              </a:rPr>
              <a:t> data </a:t>
            </a:r>
            <a:r>
              <a:rPr lang="en-US" sz="1200" kern="1200" dirty="0" smtClean="0">
                <a:solidFill>
                  <a:schemeClr val="tx1"/>
                </a:solidFill>
                <a:latin typeface="+mn-lt"/>
                <a:ea typeface="+mn-ea"/>
                <a:cs typeface="+mn-cs"/>
              </a:rPr>
              <a:t>the last day of each month which disrupts the evolution of the </a:t>
            </a:r>
            <a:r>
              <a:rPr lang="en-US" sz="1200" kern="1200" dirty="0" err="1" smtClean="0">
                <a:solidFill>
                  <a:schemeClr val="tx1"/>
                </a:solidFill>
                <a:latin typeface="+mn-lt"/>
                <a:ea typeface="+mn-ea"/>
                <a:cs typeface="+mn-cs"/>
              </a:rPr>
              <a:t>EnKF</a:t>
            </a:r>
            <a:r>
              <a:rPr lang="en-US" sz="1200" kern="1200" dirty="0" smtClean="0">
                <a:solidFill>
                  <a:schemeClr val="tx1"/>
                </a:solidFill>
                <a:latin typeface="+mn-lt"/>
                <a:ea typeface="+mn-ea"/>
                <a:cs typeface="+mn-cs"/>
              </a:rPr>
              <a:t> simulation in free-running mode, we will just focus on the ﬁrst 31 forecast days, i.e. May and </a:t>
            </a:r>
            <a:r>
              <a:rPr lang="es-ES" sz="1200" kern="1200" dirty="0" err="1" smtClean="0">
                <a:solidFill>
                  <a:schemeClr val="tx1"/>
                </a:solidFill>
                <a:latin typeface="+mn-lt"/>
                <a:ea typeface="+mn-ea"/>
                <a:cs typeface="+mn-cs"/>
              </a:rPr>
              <a:t>November</a:t>
            </a:r>
            <a:r>
              <a:rPr lang="es-ES" sz="1200" kern="1200" dirty="0" smtClean="0">
                <a:solidFill>
                  <a:schemeClr val="tx1"/>
                </a:solidFill>
                <a:latin typeface="+mn-lt"/>
                <a:ea typeface="+mn-ea"/>
                <a:cs typeface="+mn-cs"/>
              </a:rPr>
              <a:t>.</a:t>
            </a:r>
            <a:endParaRPr lang="es-ES" dirty="0" smtClean="0">
              <a:solidFill>
                <a:schemeClr val="tx1"/>
              </a:solidFill>
            </a:endParaRPr>
          </a:p>
        </p:txBody>
      </p:sp>
      <p:sp>
        <p:nvSpPr>
          <p:cNvPr id="4" name="3 Marcador de número de diapositiva"/>
          <p:cNvSpPr>
            <a:spLocks noGrp="1"/>
          </p:cNvSpPr>
          <p:nvPr>
            <p:ph type="sldNum" sz="quarter" idx="10"/>
          </p:nvPr>
        </p:nvSpPr>
        <p:spPr/>
        <p:txBody>
          <a:bodyPr/>
          <a:lstStyle/>
          <a:p>
            <a:fld id="{A004CEE8-66DD-4D35-B12F-C15617637114}" type="slidenum">
              <a:rPr lang="es-ES" smtClean="0"/>
              <a:t>6</a:t>
            </a:fld>
            <a:endParaRPr lang="es-ES"/>
          </a:p>
        </p:txBody>
      </p:sp>
    </p:spTree>
    <p:extLst>
      <p:ext uri="{BB962C8B-B14F-4D97-AF65-F5344CB8AC3E}">
        <p14:creationId xmlns:p14="http://schemas.microsoft.com/office/powerpoint/2010/main" val="380320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smtClean="0"/>
              <a:t>The second source of errors is the model drift. The model adjusts towards its</a:t>
            </a:r>
            <a:r>
              <a:rPr lang="en-GB" baseline="0" dirty="0" smtClean="0"/>
              <a:t> own (and biased) climatological state. The analysis of a historical experiment allows us to determine the systematic model bias.</a:t>
            </a:r>
          </a:p>
        </p:txBody>
      </p:sp>
      <p:sp>
        <p:nvSpPr>
          <p:cNvPr id="4" name="3 Marcador de número de diapositiva"/>
          <p:cNvSpPr>
            <a:spLocks noGrp="1"/>
          </p:cNvSpPr>
          <p:nvPr>
            <p:ph type="sldNum" sz="quarter" idx="10"/>
          </p:nvPr>
        </p:nvSpPr>
        <p:spPr/>
        <p:txBody>
          <a:bodyPr/>
          <a:lstStyle/>
          <a:p>
            <a:fld id="{A004CEE8-66DD-4D35-B12F-C15617637114}" type="slidenum">
              <a:rPr lang="es-ES" smtClean="0"/>
              <a:t>7</a:t>
            </a:fld>
            <a:endParaRPr lang="es-ES"/>
          </a:p>
        </p:txBody>
      </p:sp>
    </p:spTree>
    <p:extLst>
      <p:ext uri="{BB962C8B-B14F-4D97-AF65-F5344CB8AC3E}">
        <p14:creationId xmlns:p14="http://schemas.microsoft.com/office/powerpoint/2010/main" val="289525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smtClean="0"/>
              <a:t>The second source of errors is the model drift. The model adjusts towards its</a:t>
            </a:r>
            <a:r>
              <a:rPr lang="en-GB" baseline="0" dirty="0" smtClean="0"/>
              <a:t> own (and biased) climatological state. The analysis of a historical experiment allows us to determine the systematic model bias.</a:t>
            </a:r>
          </a:p>
        </p:txBody>
      </p:sp>
      <p:sp>
        <p:nvSpPr>
          <p:cNvPr id="4" name="3 Marcador de número de diapositiva"/>
          <p:cNvSpPr>
            <a:spLocks noGrp="1"/>
          </p:cNvSpPr>
          <p:nvPr>
            <p:ph type="sldNum" sz="quarter" idx="10"/>
          </p:nvPr>
        </p:nvSpPr>
        <p:spPr/>
        <p:txBody>
          <a:bodyPr/>
          <a:lstStyle/>
          <a:p>
            <a:fld id="{A004CEE8-66DD-4D35-B12F-C15617637114}" type="slidenum">
              <a:rPr lang="es-ES" smtClean="0"/>
              <a:t>8</a:t>
            </a:fld>
            <a:endParaRPr lang="es-ES"/>
          </a:p>
        </p:txBody>
      </p:sp>
    </p:spTree>
    <p:extLst>
      <p:ext uri="{BB962C8B-B14F-4D97-AF65-F5344CB8AC3E}">
        <p14:creationId xmlns:p14="http://schemas.microsoft.com/office/powerpoint/2010/main" val="114751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third</a:t>
            </a:r>
            <a:r>
              <a:rPr lang="es-ES" dirty="0" smtClean="0"/>
              <a:t> </a:t>
            </a:r>
            <a:r>
              <a:rPr lang="es-ES" dirty="0" err="1" smtClean="0"/>
              <a:t>source</a:t>
            </a:r>
            <a:r>
              <a:rPr lang="es-ES" dirty="0" smtClean="0"/>
              <a:t> of error </a:t>
            </a:r>
            <a:r>
              <a:rPr lang="es-ES" dirty="0" err="1" smtClean="0"/>
              <a:t>is</a:t>
            </a:r>
            <a:r>
              <a:rPr lang="es-ES" dirty="0" smtClean="0"/>
              <a:t> </a:t>
            </a:r>
            <a:r>
              <a:rPr lang="es-ES" dirty="0" err="1" smtClean="0"/>
              <a:t>the</a:t>
            </a:r>
            <a:r>
              <a:rPr lang="es-ES" dirty="0" smtClean="0"/>
              <a:t> </a:t>
            </a:r>
            <a:r>
              <a:rPr lang="es-ES" dirty="0" err="1" smtClean="0"/>
              <a:t>incompatibility</a:t>
            </a:r>
            <a:r>
              <a:rPr lang="es-ES" dirty="0" smtClean="0"/>
              <a:t> </a:t>
            </a:r>
            <a:r>
              <a:rPr lang="es-ES" dirty="0" err="1" smtClean="0"/>
              <a:t>between</a:t>
            </a:r>
            <a:r>
              <a:rPr lang="es-ES" dirty="0" smtClean="0"/>
              <a:t> </a:t>
            </a:r>
            <a:r>
              <a:rPr lang="es-ES" dirty="0" err="1" smtClean="0"/>
              <a:t>the</a:t>
            </a:r>
            <a:r>
              <a:rPr lang="es-ES" dirty="0" smtClean="0"/>
              <a:t> </a:t>
            </a:r>
            <a:r>
              <a:rPr lang="es-ES" dirty="0" err="1" smtClean="0"/>
              <a:t>initial</a:t>
            </a:r>
            <a:r>
              <a:rPr lang="es-ES" dirty="0" smtClean="0"/>
              <a:t> </a:t>
            </a:r>
            <a:r>
              <a:rPr lang="es-ES" dirty="0" err="1" smtClean="0"/>
              <a:t>conditions</a:t>
            </a:r>
            <a:r>
              <a:rPr lang="es-ES" dirty="0" smtClean="0"/>
              <a:t> of </a:t>
            </a:r>
            <a:r>
              <a:rPr lang="es-ES" dirty="0" err="1" smtClean="0"/>
              <a:t>the</a:t>
            </a:r>
            <a:r>
              <a:rPr lang="es-ES" dirty="0" smtClean="0"/>
              <a:t> </a:t>
            </a:r>
            <a:r>
              <a:rPr lang="es-ES" dirty="0" err="1" smtClean="0"/>
              <a:t>ocean</a:t>
            </a:r>
            <a:r>
              <a:rPr lang="es-ES" dirty="0" smtClean="0"/>
              <a:t> and </a:t>
            </a:r>
            <a:r>
              <a:rPr lang="es-ES" dirty="0" err="1" smtClean="0"/>
              <a:t>the</a:t>
            </a:r>
            <a:r>
              <a:rPr lang="es-ES" dirty="0" smtClean="0"/>
              <a:t> sea ice,</a:t>
            </a:r>
            <a:r>
              <a:rPr lang="es-ES" baseline="0" dirty="0" smtClean="0"/>
              <a:t> so </a:t>
            </a:r>
            <a:r>
              <a:rPr lang="es-ES" baseline="0" dirty="0" err="1" smtClean="0"/>
              <a:t>between</a:t>
            </a:r>
            <a:r>
              <a:rPr lang="es-ES" baseline="0" dirty="0" smtClean="0"/>
              <a:t> ORAS4 and </a:t>
            </a:r>
            <a:r>
              <a:rPr lang="es-ES" baseline="0" dirty="0" err="1" smtClean="0"/>
              <a:t>the</a:t>
            </a:r>
            <a:r>
              <a:rPr lang="es-ES" baseline="0" dirty="0" smtClean="0"/>
              <a:t> </a:t>
            </a:r>
            <a:r>
              <a:rPr lang="es-ES" baseline="0" dirty="0" err="1" smtClean="0"/>
              <a:t>assimilation</a:t>
            </a:r>
            <a:r>
              <a:rPr lang="es-ES" baseline="0" dirty="0" smtClean="0"/>
              <a:t> run. In </a:t>
            </a:r>
            <a:r>
              <a:rPr lang="es-ES" baseline="0" dirty="0" err="1" smtClean="0"/>
              <a:t>order</a:t>
            </a:r>
            <a:r>
              <a:rPr lang="es-ES" baseline="0" dirty="0" smtClean="0"/>
              <a:t> to compare </a:t>
            </a:r>
            <a:r>
              <a:rPr lang="es-ES" baseline="0" dirty="0" err="1" smtClean="0"/>
              <a:t>them</a:t>
            </a:r>
            <a:r>
              <a:rPr lang="es-ES" baseline="0" dirty="0" smtClean="0"/>
              <a:t> (</a:t>
            </a:r>
            <a:r>
              <a:rPr lang="es-ES" baseline="0" dirty="0" err="1" smtClean="0"/>
              <a:t>since</a:t>
            </a:r>
            <a:r>
              <a:rPr lang="es-ES" baseline="0" dirty="0" smtClean="0"/>
              <a:t> </a:t>
            </a:r>
            <a:r>
              <a:rPr lang="es-ES" baseline="0" dirty="0" err="1" smtClean="0"/>
              <a:t>we</a:t>
            </a:r>
            <a:r>
              <a:rPr lang="es-ES" baseline="0" dirty="0" smtClean="0"/>
              <a:t> are </a:t>
            </a:r>
            <a:r>
              <a:rPr lang="es-ES" baseline="0" dirty="0" err="1" smtClean="0"/>
              <a:t>trying</a:t>
            </a:r>
            <a:r>
              <a:rPr lang="es-ES" baseline="0" dirty="0" smtClean="0"/>
              <a:t> to </a:t>
            </a:r>
            <a:r>
              <a:rPr lang="es-ES" baseline="0" dirty="0" err="1" smtClean="0"/>
              <a:t>assess</a:t>
            </a:r>
            <a:r>
              <a:rPr lang="es-ES" baseline="0" dirty="0" smtClean="0"/>
              <a:t> </a:t>
            </a:r>
            <a:r>
              <a:rPr lang="es-ES" baseline="0" dirty="0" err="1" smtClean="0"/>
              <a:t>the</a:t>
            </a:r>
            <a:r>
              <a:rPr lang="es-ES" baseline="0" dirty="0" smtClean="0"/>
              <a:t> sea ice), </a:t>
            </a:r>
            <a:r>
              <a:rPr lang="es-ES" baseline="0" dirty="0" err="1" smtClean="0"/>
              <a:t>we</a:t>
            </a:r>
            <a:r>
              <a:rPr lang="es-ES" baseline="0" dirty="0" smtClean="0"/>
              <a:t> </a:t>
            </a:r>
            <a:r>
              <a:rPr lang="es-ES" baseline="0" dirty="0" err="1" smtClean="0"/>
              <a:t>used</a:t>
            </a:r>
            <a:r>
              <a:rPr lang="es-ES" baseline="0" dirty="0" smtClean="0"/>
              <a:t> </a:t>
            </a:r>
            <a:r>
              <a:rPr lang="es-ES" baseline="0" dirty="0" err="1" smtClean="0"/>
              <a:t>the</a:t>
            </a:r>
            <a:r>
              <a:rPr lang="es-ES" baseline="0" dirty="0" smtClean="0"/>
              <a:t> </a:t>
            </a:r>
            <a:r>
              <a:rPr lang="es-ES" baseline="0" dirty="0" err="1" smtClean="0"/>
              <a:t>correspondent</a:t>
            </a:r>
            <a:r>
              <a:rPr lang="es-ES" baseline="0" dirty="0" smtClean="0"/>
              <a:t> sea ice </a:t>
            </a:r>
            <a:r>
              <a:rPr lang="es-ES" baseline="0" dirty="0" err="1" smtClean="0"/>
              <a:t>concentration</a:t>
            </a:r>
            <a:r>
              <a:rPr lang="es-ES" baseline="0" dirty="0" smtClean="0"/>
              <a:t> </a:t>
            </a:r>
            <a:r>
              <a:rPr lang="es-ES" baseline="0" dirty="0" err="1" smtClean="0"/>
              <a:t>used</a:t>
            </a:r>
            <a:r>
              <a:rPr lang="es-ES" baseline="0" dirty="0" smtClean="0"/>
              <a:t> </a:t>
            </a:r>
            <a:r>
              <a:rPr lang="es-ES" baseline="0" dirty="0" err="1" smtClean="0"/>
              <a:t>by</a:t>
            </a:r>
            <a:r>
              <a:rPr lang="es-ES" baseline="0" dirty="0" smtClean="0"/>
              <a:t> ORAS4.</a:t>
            </a:r>
          </a:p>
          <a:p>
            <a:endParaRPr lang="es-ES" dirty="0" smtClean="0"/>
          </a:p>
          <a:p>
            <a:r>
              <a:rPr lang="es-ES" dirty="0" err="1" smtClean="0"/>
              <a:t>The</a:t>
            </a:r>
            <a:r>
              <a:rPr lang="es-ES" dirty="0" smtClean="0"/>
              <a:t> </a:t>
            </a:r>
            <a:r>
              <a:rPr lang="es-ES" dirty="0" err="1" smtClean="0"/>
              <a:t>assimilation</a:t>
            </a:r>
            <a:r>
              <a:rPr lang="es-ES" dirty="0" smtClean="0"/>
              <a:t> run</a:t>
            </a:r>
            <a:r>
              <a:rPr lang="es-ES" baseline="0" dirty="0" smtClean="0"/>
              <a:t> </a:t>
            </a:r>
            <a:r>
              <a:rPr lang="es-ES" baseline="0" dirty="0" err="1" smtClean="0"/>
              <a:t>simulates</a:t>
            </a:r>
            <a:r>
              <a:rPr lang="es-ES" baseline="0" dirty="0" smtClean="0"/>
              <a:t> sea ice </a:t>
            </a:r>
            <a:r>
              <a:rPr lang="es-ES" baseline="0" dirty="0" err="1" smtClean="0"/>
              <a:t>along</a:t>
            </a:r>
            <a:r>
              <a:rPr lang="es-ES" baseline="0" dirty="0" smtClean="0"/>
              <a:t> </a:t>
            </a:r>
            <a:r>
              <a:rPr lang="es-ES" baseline="0" dirty="0" err="1" smtClean="0"/>
              <a:t>the</a:t>
            </a:r>
            <a:r>
              <a:rPr lang="es-ES" baseline="0" dirty="0" smtClean="0"/>
              <a:t> </a:t>
            </a:r>
            <a:r>
              <a:rPr lang="es-ES" baseline="0" dirty="0" err="1" smtClean="0"/>
              <a:t>Greendland</a:t>
            </a:r>
            <a:r>
              <a:rPr lang="es-ES" baseline="0" dirty="0" smtClean="0"/>
              <a:t> Sea, </a:t>
            </a:r>
            <a:r>
              <a:rPr lang="es-ES" baseline="0" dirty="0" err="1" smtClean="0"/>
              <a:t>where</a:t>
            </a:r>
            <a:r>
              <a:rPr lang="es-ES" baseline="0" dirty="0" smtClean="0"/>
              <a:t> ORAS4 </a:t>
            </a:r>
            <a:r>
              <a:rPr lang="es-ES" baseline="0" dirty="0" err="1" smtClean="0"/>
              <a:t>does</a:t>
            </a:r>
            <a:r>
              <a:rPr lang="es-ES" baseline="0" dirty="0" smtClean="0"/>
              <a:t> </a:t>
            </a:r>
            <a:r>
              <a:rPr lang="es-ES" baseline="0" dirty="0" err="1" smtClean="0"/>
              <a:t>not</a:t>
            </a:r>
            <a:r>
              <a:rPr lang="es-ES" baseline="0" dirty="0" smtClean="0"/>
              <a:t>. </a:t>
            </a:r>
            <a:r>
              <a:rPr lang="es-ES" baseline="0" dirty="0" err="1" smtClean="0"/>
              <a:t>This</a:t>
            </a:r>
            <a:r>
              <a:rPr lang="es-ES" baseline="0" dirty="0" smtClean="0"/>
              <a:t> </a:t>
            </a:r>
            <a:r>
              <a:rPr lang="es-ES" baseline="0" dirty="0" err="1" smtClean="0"/>
              <a:t>seems</a:t>
            </a:r>
            <a:r>
              <a:rPr lang="es-ES" baseline="0" dirty="0" smtClean="0"/>
              <a:t> </a:t>
            </a:r>
            <a:r>
              <a:rPr lang="es-ES" baseline="0" dirty="0" err="1" smtClean="0"/>
              <a:t>directly</a:t>
            </a:r>
            <a:r>
              <a:rPr lang="es-ES" baseline="0" dirty="0" smtClean="0"/>
              <a:t> </a:t>
            </a:r>
            <a:r>
              <a:rPr lang="es-ES" baseline="0" dirty="0" err="1" smtClean="0"/>
              <a:t>related</a:t>
            </a:r>
            <a:r>
              <a:rPr lang="es-ES" baseline="0" dirty="0" smtClean="0"/>
              <a:t> to </a:t>
            </a:r>
            <a:r>
              <a:rPr lang="es-ES" baseline="0" dirty="0" err="1" smtClean="0"/>
              <a:t>the</a:t>
            </a:r>
            <a:r>
              <a:rPr lang="es-ES" baseline="0" dirty="0" smtClean="0"/>
              <a:t> </a:t>
            </a:r>
            <a:r>
              <a:rPr lang="es-ES" baseline="0" dirty="0" err="1" smtClean="0"/>
              <a:t>bad</a:t>
            </a:r>
            <a:r>
              <a:rPr lang="es-ES" baseline="0" dirty="0" smtClean="0"/>
              <a:t> ESA </a:t>
            </a:r>
            <a:r>
              <a:rPr lang="es-ES" baseline="0" dirty="0" err="1" smtClean="0"/>
              <a:t>assimilation</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EnKF</a:t>
            </a:r>
            <a:r>
              <a:rPr lang="es-ES" baseline="0" dirty="0" smtClean="0"/>
              <a:t>. </a:t>
            </a:r>
            <a:r>
              <a:rPr lang="es-ES" baseline="0" dirty="0" err="1" smtClean="0"/>
              <a:t>If</a:t>
            </a:r>
            <a:r>
              <a:rPr lang="es-ES" baseline="0" dirty="0" smtClean="0"/>
              <a:t> </a:t>
            </a:r>
            <a:r>
              <a:rPr lang="es-ES" baseline="0" dirty="0" err="1" smtClean="0"/>
              <a:t>the</a:t>
            </a:r>
            <a:r>
              <a:rPr lang="es-ES" baseline="0" dirty="0" smtClean="0"/>
              <a:t> sea ice in </a:t>
            </a:r>
            <a:r>
              <a:rPr lang="es-ES" baseline="0" dirty="0" err="1" smtClean="0"/>
              <a:t>the</a:t>
            </a:r>
            <a:r>
              <a:rPr lang="es-ES" baseline="0" dirty="0" smtClean="0"/>
              <a:t> </a:t>
            </a:r>
            <a:r>
              <a:rPr lang="es-ES" baseline="0" dirty="0" err="1" smtClean="0"/>
              <a:t>assimilation</a:t>
            </a:r>
            <a:r>
              <a:rPr lang="es-ES" baseline="0" dirty="0" smtClean="0"/>
              <a:t> run </a:t>
            </a:r>
            <a:r>
              <a:rPr lang="es-ES" baseline="0" dirty="0" err="1" smtClean="0"/>
              <a:t>was</a:t>
            </a:r>
            <a:r>
              <a:rPr lang="es-ES" baseline="0" dirty="0" smtClean="0"/>
              <a:t> </a:t>
            </a:r>
            <a:r>
              <a:rPr lang="es-ES" baseline="0" dirty="0" err="1" smtClean="0"/>
              <a:t>closer</a:t>
            </a:r>
            <a:r>
              <a:rPr lang="es-ES" baseline="0" dirty="0" smtClean="0"/>
              <a:t> to </a:t>
            </a:r>
            <a:r>
              <a:rPr lang="es-ES" baseline="0" dirty="0" err="1" smtClean="0"/>
              <a:t>the</a:t>
            </a:r>
            <a:r>
              <a:rPr lang="es-ES" baseline="0" dirty="0" smtClean="0"/>
              <a:t> </a:t>
            </a:r>
            <a:r>
              <a:rPr lang="es-ES" baseline="0" dirty="0" err="1" smtClean="0"/>
              <a:t>observations</a:t>
            </a:r>
            <a:r>
              <a:rPr lang="es-ES" baseline="0" dirty="0" smtClean="0"/>
              <a:t> of ESA, </a:t>
            </a:r>
            <a:r>
              <a:rPr lang="es-ES" baseline="0" dirty="0" err="1" smtClean="0"/>
              <a:t>the</a:t>
            </a:r>
            <a:r>
              <a:rPr lang="es-ES" baseline="0" dirty="0" smtClean="0"/>
              <a:t> </a:t>
            </a:r>
            <a:r>
              <a:rPr lang="es-ES" baseline="0" dirty="0" err="1" smtClean="0"/>
              <a:t>differences</a:t>
            </a:r>
            <a:r>
              <a:rPr lang="es-ES" baseline="0" dirty="0" smtClean="0"/>
              <a:t> </a:t>
            </a:r>
            <a:r>
              <a:rPr lang="es-ES" baseline="0" dirty="0" err="1" smtClean="0"/>
              <a:t>wouldn’t</a:t>
            </a:r>
            <a:r>
              <a:rPr lang="es-ES" baseline="0" dirty="0" smtClean="0"/>
              <a:t> be so </a:t>
            </a:r>
            <a:r>
              <a:rPr lang="es-ES" baseline="0" dirty="0" err="1" smtClean="0"/>
              <a:t>high</a:t>
            </a:r>
            <a:r>
              <a:rPr lang="es-ES" baseline="0" dirty="0" smtClean="0"/>
              <a:t>. </a:t>
            </a:r>
            <a:r>
              <a:rPr lang="es-ES" baseline="0" dirty="0" err="1" smtClean="0"/>
              <a:t>This</a:t>
            </a:r>
            <a:r>
              <a:rPr lang="es-ES" baseline="0" dirty="0" smtClean="0"/>
              <a:t> has </a:t>
            </a:r>
            <a:r>
              <a:rPr lang="es-ES" baseline="0" dirty="0" err="1" smtClean="0"/>
              <a:t>been</a:t>
            </a:r>
            <a:r>
              <a:rPr lang="es-ES" baseline="0" dirty="0" smtClean="0"/>
              <a:t> </a:t>
            </a:r>
            <a:r>
              <a:rPr lang="es-ES" baseline="0" dirty="0" err="1" smtClean="0"/>
              <a:t>checked</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SST (</a:t>
            </a:r>
            <a:r>
              <a:rPr lang="es-ES" baseline="0" dirty="0" err="1" smtClean="0"/>
              <a:t>monthly</a:t>
            </a:r>
            <a:r>
              <a:rPr lang="es-ES" baseline="0" dirty="0" smtClean="0"/>
              <a:t> outputs and </a:t>
            </a:r>
            <a:r>
              <a:rPr lang="es-ES" baseline="0" dirty="0" err="1" smtClean="0"/>
              <a:t>restarts</a:t>
            </a:r>
            <a:r>
              <a:rPr lang="es-ES" baseline="0" dirty="0" smtClean="0"/>
              <a:t> </a:t>
            </a:r>
            <a:r>
              <a:rPr lang="es-ES" baseline="0" dirty="0" err="1" smtClean="0"/>
              <a:t>used</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initialization</a:t>
            </a:r>
            <a:r>
              <a:rPr lang="es-ES" baseline="0" dirty="0" smtClean="0"/>
              <a:t>).</a:t>
            </a:r>
          </a:p>
          <a:p>
            <a:endParaRPr lang="es-ES" baseline="0" dirty="0" smtClean="0"/>
          </a:p>
        </p:txBody>
      </p:sp>
      <p:sp>
        <p:nvSpPr>
          <p:cNvPr id="4" name="3 Marcador de número de diapositiva"/>
          <p:cNvSpPr>
            <a:spLocks noGrp="1"/>
          </p:cNvSpPr>
          <p:nvPr>
            <p:ph type="sldNum" sz="quarter" idx="10"/>
          </p:nvPr>
        </p:nvSpPr>
        <p:spPr/>
        <p:txBody>
          <a:bodyPr/>
          <a:lstStyle/>
          <a:p>
            <a:fld id="{A004CEE8-66DD-4D35-B12F-C15617637114}" type="slidenum">
              <a:rPr lang="es-ES" smtClean="0"/>
              <a:t>9</a:t>
            </a:fld>
            <a:endParaRPr lang="es-ES"/>
          </a:p>
        </p:txBody>
      </p:sp>
    </p:spTree>
    <p:extLst>
      <p:ext uri="{BB962C8B-B14F-4D97-AF65-F5344CB8AC3E}">
        <p14:creationId xmlns:p14="http://schemas.microsoft.com/office/powerpoint/2010/main" val="3818299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095685"/>
            <a:ext cx="6096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722916" y="1631730"/>
            <a:ext cx="5026945"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6" y="4900141"/>
            <a:ext cx="5026945"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5"/>
            <a:ext cx="3048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244475" y="6095685"/>
            <a:ext cx="2441575"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095684"/>
            <a:ext cx="5026946"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2787109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03" y="217893"/>
            <a:ext cx="8229598"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464803" y="1215072"/>
            <a:ext cx="8229598"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232144"/>
            <a:ext cx="1876425" cy="457200"/>
          </a:xfrm>
          <a:prstGeom prst="rect">
            <a:avLst/>
          </a:prstGeom>
        </p:spPr>
      </p:pic>
    </p:spTree>
    <p:extLst>
      <p:ext uri="{BB962C8B-B14F-4D97-AF65-F5344CB8AC3E}">
        <p14:creationId xmlns:p14="http://schemas.microsoft.com/office/powerpoint/2010/main" val="1085546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2000" y="877500"/>
            <a:ext cx="6840000" cy="3960000"/>
          </a:xfrm>
          <a:prstGeom prst="rect">
            <a:avLst/>
          </a:prstGeom>
        </p:spPr>
        <p:txBody>
          <a:bodyPr anchor="ctr"/>
          <a:lstStyle>
            <a:lvl1pPr algn="ctr">
              <a:defRPr sz="6000" b="1">
                <a:latin typeface="+mn-lt"/>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201753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userDrawn="1"/>
        </p:nvSpPr>
        <p:spPr>
          <a:xfrm>
            <a:off x="1991225" y="2636182"/>
            <a:ext cx="5161550" cy="901825"/>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3360099" y="5922083"/>
            <a:ext cx="2407901" cy="534158"/>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910318" y="4101711"/>
            <a:ext cx="7323364"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CD31B6-760F-43B6-B00E-6E77A7106873}" type="slidenum">
              <a:rPr lang="es-ES" smtClean="0"/>
              <a:t>‹Nº›</a:t>
            </a:fld>
            <a:endParaRPr lang="es-ES"/>
          </a:p>
        </p:txBody>
      </p:sp>
    </p:spTree>
    <p:extLst>
      <p:ext uri="{BB962C8B-B14F-4D97-AF65-F5344CB8AC3E}">
        <p14:creationId xmlns:p14="http://schemas.microsoft.com/office/powerpoint/2010/main" val="1439663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004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4" r:id="rId4"/>
    <p:sldLayoutId id="2147483656" r:id="rId5"/>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490546" y="1631730"/>
            <a:ext cx="5259315" cy="2998826"/>
          </a:xfrm>
        </p:spPr>
        <p:txBody>
          <a:bodyPr>
            <a:noAutofit/>
          </a:bodyPr>
          <a:lstStyle/>
          <a:p>
            <a:r>
              <a:rPr lang="es-ES" sz="4400" dirty="0" err="1" smtClean="0"/>
              <a:t>An</a:t>
            </a:r>
            <a:r>
              <a:rPr lang="es-ES" sz="4400" dirty="0" smtClean="0"/>
              <a:t> </a:t>
            </a:r>
            <a:r>
              <a:rPr lang="es-ES" sz="4400" dirty="0" err="1" smtClean="0"/>
              <a:t>anatomy</a:t>
            </a:r>
            <a:r>
              <a:rPr lang="es-ES" sz="4400" dirty="0" smtClean="0"/>
              <a:t> of </a:t>
            </a:r>
            <a:r>
              <a:rPr lang="es-ES" sz="4400" dirty="0" err="1" smtClean="0"/>
              <a:t>the</a:t>
            </a:r>
            <a:r>
              <a:rPr lang="es-ES" sz="4400" dirty="0" smtClean="0"/>
              <a:t> </a:t>
            </a:r>
            <a:r>
              <a:rPr lang="es-ES" sz="4400" dirty="0" err="1" smtClean="0"/>
              <a:t>forecast</a:t>
            </a:r>
            <a:r>
              <a:rPr lang="es-ES" sz="4400" dirty="0" smtClean="0"/>
              <a:t> </a:t>
            </a:r>
            <a:r>
              <a:rPr lang="es-ES" sz="4400" dirty="0" err="1" smtClean="0"/>
              <a:t>errors</a:t>
            </a:r>
            <a:r>
              <a:rPr lang="es-ES" sz="4400" dirty="0" smtClean="0"/>
              <a:t> in </a:t>
            </a:r>
            <a:r>
              <a:rPr lang="es-ES" sz="4400" dirty="0" err="1" smtClean="0"/>
              <a:t>the</a:t>
            </a:r>
            <a:r>
              <a:rPr lang="es-ES" sz="4400" dirty="0" smtClean="0"/>
              <a:t> </a:t>
            </a:r>
            <a:r>
              <a:rPr lang="es-ES" sz="4400" dirty="0" err="1" smtClean="0"/>
              <a:t>seasonal</a:t>
            </a:r>
            <a:r>
              <a:rPr lang="es-ES" sz="4400" dirty="0" smtClean="0"/>
              <a:t> </a:t>
            </a:r>
            <a:r>
              <a:rPr lang="es-ES" sz="4400" dirty="0" err="1" smtClean="0"/>
              <a:t>prediction</a:t>
            </a:r>
            <a:r>
              <a:rPr lang="es-ES" sz="4400" dirty="0" smtClean="0"/>
              <a:t> </a:t>
            </a:r>
            <a:r>
              <a:rPr lang="es-ES" sz="4400" dirty="0" err="1" smtClean="0"/>
              <a:t>system</a:t>
            </a:r>
            <a:r>
              <a:rPr lang="es-ES" sz="4400" dirty="0" smtClean="0"/>
              <a:t> </a:t>
            </a:r>
            <a:r>
              <a:rPr lang="es-ES" sz="4400" dirty="0" err="1" smtClean="0"/>
              <a:t>with</a:t>
            </a:r>
            <a:r>
              <a:rPr lang="es-ES" sz="4400" dirty="0" smtClean="0"/>
              <a:t> EC-</a:t>
            </a:r>
            <a:r>
              <a:rPr lang="es-ES" sz="4400" dirty="0" err="1" smtClean="0"/>
              <a:t>Earth</a:t>
            </a:r>
            <a:endParaRPr lang="es-ES" sz="4400" dirty="0"/>
          </a:p>
        </p:txBody>
      </p:sp>
      <p:sp>
        <p:nvSpPr>
          <p:cNvPr id="5" name="Subtítulo 4"/>
          <p:cNvSpPr>
            <a:spLocks noGrp="1"/>
          </p:cNvSpPr>
          <p:nvPr>
            <p:ph type="subTitle" idx="1"/>
          </p:nvPr>
        </p:nvSpPr>
        <p:spPr>
          <a:xfrm>
            <a:off x="3555869" y="5225450"/>
            <a:ext cx="4673732" cy="822742"/>
          </a:xfrm>
        </p:spPr>
        <p:txBody>
          <a:bodyPr/>
          <a:lstStyle/>
          <a:p>
            <a:r>
              <a:rPr lang="es-ES" sz="2800" b="1" i="1" dirty="0" smtClean="0"/>
              <a:t>R. Cruz-García</a:t>
            </a:r>
            <a:r>
              <a:rPr lang="es-ES" sz="2800" i="1" dirty="0" smtClean="0"/>
              <a:t>, P. Ortega, J.C. Acosta-Navarro, F. Massonnet, F.J. Doblas-Reyes</a:t>
            </a:r>
          </a:p>
          <a:p>
            <a:r>
              <a:rPr lang="es-ES" dirty="0" smtClean="0"/>
              <a:t>	</a:t>
            </a:r>
            <a:endParaRPr lang="es-ES" dirty="0"/>
          </a:p>
        </p:txBody>
      </p:sp>
      <p:sp>
        <p:nvSpPr>
          <p:cNvPr id="2" name="Marcador de texto 1"/>
          <p:cNvSpPr>
            <a:spLocks noGrp="1"/>
          </p:cNvSpPr>
          <p:nvPr>
            <p:ph type="body" sz="quarter" idx="10"/>
          </p:nvPr>
        </p:nvSpPr>
        <p:spPr/>
        <p:txBody>
          <a:bodyPr/>
          <a:lstStyle/>
          <a:p>
            <a:r>
              <a:rPr lang="es-ES" dirty="0" smtClean="0"/>
              <a:t>29</a:t>
            </a:r>
            <a:r>
              <a:rPr lang="es-ES" sz="2000" dirty="0" smtClean="0"/>
              <a:t>th</a:t>
            </a:r>
            <a:r>
              <a:rPr lang="es-ES" dirty="0" smtClean="0"/>
              <a:t>/</a:t>
            </a:r>
            <a:r>
              <a:rPr lang="es-ES" dirty="0" err="1" smtClean="0"/>
              <a:t>April</a:t>
            </a:r>
            <a:r>
              <a:rPr lang="es-ES" dirty="0" smtClean="0"/>
              <a:t>/2019</a:t>
            </a:r>
            <a:endParaRPr lang="es-ES" dirty="0"/>
          </a:p>
        </p:txBody>
      </p:sp>
      <p:sp>
        <p:nvSpPr>
          <p:cNvPr id="3" name="Marcador de texto 2"/>
          <p:cNvSpPr>
            <a:spLocks noGrp="1"/>
          </p:cNvSpPr>
          <p:nvPr>
            <p:ph type="body" sz="quarter" idx="11"/>
          </p:nvPr>
        </p:nvSpPr>
        <p:spPr>
          <a:xfrm>
            <a:off x="3555869" y="6095684"/>
            <a:ext cx="5996539" cy="487533"/>
          </a:xfrm>
        </p:spPr>
        <p:txBody>
          <a:bodyPr/>
          <a:lstStyle/>
          <a:p>
            <a:r>
              <a:rPr lang="es-ES" sz="2000" dirty="0" smtClean="0"/>
              <a:t>ELIC </a:t>
            </a:r>
            <a:r>
              <a:rPr lang="es-ES" sz="2000" dirty="0" err="1" smtClean="0"/>
              <a:t>Seminars-UCLouvain</a:t>
            </a:r>
            <a:r>
              <a:rPr lang="es-ES" sz="2000" dirty="0" smtClean="0"/>
              <a:t>. </a:t>
            </a:r>
            <a:r>
              <a:rPr lang="es-ES" sz="2000" dirty="0" err="1" smtClean="0"/>
              <a:t>Louvain</a:t>
            </a:r>
            <a:r>
              <a:rPr lang="es-ES" sz="2000" dirty="0" smtClean="0"/>
              <a:t>-la-</a:t>
            </a:r>
            <a:r>
              <a:rPr lang="es-ES" sz="2000" dirty="0" err="1" smtClean="0"/>
              <a:t>Neuve</a:t>
            </a:r>
            <a:r>
              <a:rPr lang="es-ES" sz="2000" dirty="0" smtClean="0"/>
              <a:t>.</a:t>
            </a:r>
            <a:endParaRPr lang="es-ES" sz="2000" dirty="0"/>
          </a:p>
        </p:txBody>
      </p:sp>
    </p:spTree>
    <p:extLst>
      <p:ext uri="{BB962C8B-B14F-4D97-AF65-F5344CB8AC3E}">
        <p14:creationId xmlns:p14="http://schemas.microsoft.com/office/powerpoint/2010/main" val="296708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089388" y="3014384"/>
            <a:ext cx="1267200" cy="633600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000463" y="2549762"/>
            <a:ext cx="3217006" cy="3418069"/>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068955" y="2584370"/>
            <a:ext cx="3217006" cy="3418069"/>
          </a:xfrm>
          <a:prstGeom prst="rect">
            <a:avLst/>
          </a:prstGeom>
        </p:spPr>
      </p:pic>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0" name="TextBox 9"/>
          <p:cNvSpPr txBox="1"/>
          <p:nvPr/>
        </p:nvSpPr>
        <p:spPr>
          <a:xfrm>
            <a:off x="2123728" y="2417499"/>
            <a:ext cx="1408744" cy="400110"/>
          </a:xfrm>
          <a:prstGeom prst="rect">
            <a:avLst/>
          </a:prstGeom>
          <a:noFill/>
        </p:spPr>
        <p:txBody>
          <a:bodyPr wrap="square" rtlCol="0">
            <a:spAutoFit/>
          </a:bodyPr>
          <a:lstStyle/>
          <a:p>
            <a:r>
              <a:rPr lang="en-GB" sz="2000" b="1" dirty="0" smtClean="0"/>
              <a:t>April 30th</a:t>
            </a:r>
            <a:endParaRPr lang="en-GB" sz="2000" b="1" dirty="0"/>
          </a:p>
        </p:txBody>
      </p:sp>
      <p:sp>
        <p:nvSpPr>
          <p:cNvPr id="11" name="TextBox 10"/>
          <p:cNvSpPr txBox="1"/>
          <p:nvPr/>
        </p:nvSpPr>
        <p:spPr>
          <a:xfrm>
            <a:off x="6084168" y="2404425"/>
            <a:ext cx="1224136" cy="400110"/>
          </a:xfrm>
          <a:prstGeom prst="rect">
            <a:avLst/>
          </a:prstGeom>
          <a:noFill/>
        </p:spPr>
        <p:txBody>
          <a:bodyPr wrap="square" rtlCol="0">
            <a:spAutoFit/>
          </a:bodyPr>
          <a:lstStyle/>
          <a:p>
            <a:r>
              <a:rPr lang="en-GB" sz="2000" b="1" dirty="0" smtClean="0"/>
              <a:t>Oct 31st</a:t>
            </a:r>
            <a:endParaRPr lang="en-GB" sz="2000" b="1" dirty="0"/>
          </a:p>
        </p:txBody>
      </p:sp>
      <p:sp>
        <p:nvSpPr>
          <p:cNvPr id="17" name="Content Placeholder 6"/>
          <p:cNvSpPr txBox="1">
            <a:spLocks/>
          </p:cNvSpPr>
          <p:nvPr/>
        </p:nvSpPr>
        <p:spPr>
          <a:xfrm>
            <a:off x="331912" y="1453658"/>
            <a:ext cx="8712968" cy="91631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2600" dirty="0" smtClean="0"/>
              <a:t>This incompatibility agrees with the SST difference for the restarts on April 30 and October 31.</a:t>
            </a:r>
          </a:p>
        </p:txBody>
      </p:sp>
      <p:sp>
        <p:nvSpPr>
          <p:cNvPr id="13"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3.3 Inconsistency between the initialization products</a:t>
            </a:r>
            <a:endParaRPr lang="es-ES" sz="4000" b="1" dirty="0"/>
          </a:p>
        </p:txBody>
      </p:sp>
      <p:sp>
        <p:nvSpPr>
          <p:cNvPr id="19" name="TextBox 18"/>
          <p:cNvSpPr txBox="1"/>
          <p:nvPr/>
        </p:nvSpPr>
        <p:spPr>
          <a:xfrm>
            <a:off x="3273778" y="5445193"/>
            <a:ext cx="2898421" cy="400110"/>
          </a:xfrm>
          <a:prstGeom prst="rect">
            <a:avLst/>
          </a:prstGeom>
          <a:noFill/>
        </p:spPr>
        <p:txBody>
          <a:bodyPr wrap="square" rtlCol="0">
            <a:spAutoFit/>
          </a:bodyPr>
          <a:lstStyle/>
          <a:p>
            <a:r>
              <a:rPr lang="en-GB" sz="2000" b="1" dirty="0">
                <a:solidFill>
                  <a:schemeClr val="accent2"/>
                </a:solidFill>
              </a:rPr>
              <a:t>ORAS4 </a:t>
            </a:r>
            <a:r>
              <a:rPr lang="en-GB" sz="2000" b="1" dirty="0" smtClean="0">
                <a:solidFill>
                  <a:schemeClr val="accent2"/>
                </a:solidFill>
              </a:rPr>
              <a:t>- </a:t>
            </a:r>
            <a:r>
              <a:rPr lang="en-GB" sz="2000" b="1" dirty="0">
                <a:solidFill>
                  <a:schemeClr val="accent2"/>
                </a:solidFill>
              </a:rPr>
              <a:t>Assimilation </a:t>
            </a:r>
            <a:r>
              <a:rPr lang="en-GB" sz="2000" b="1" dirty="0" smtClean="0">
                <a:solidFill>
                  <a:schemeClr val="accent2"/>
                </a:solidFill>
              </a:rPr>
              <a:t>run</a:t>
            </a:r>
            <a:endParaRPr lang="en-GB" sz="2000" b="1" dirty="0">
              <a:solidFill>
                <a:schemeClr val="accent2"/>
              </a:solidFill>
            </a:endParaRPr>
          </a:p>
        </p:txBody>
      </p:sp>
      <p:cxnSp>
        <p:nvCxnSpPr>
          <p:cNvPr id="16" name="Straight Connector 15"/>
          <p:cNvCxnSpPr/>
          <p:nvPr/>
        </p:nvCxnSpPr>
        <p:spPr>
          <a:xfrm>
            <a:off x="7982502" y="5000625"/>
            <a:ext cx="864842" cy="0"/>
          </a:xfrm>
          <a:prstGeom prst="line">
            <a:avLst/>
          </a:prstGeom>
          <a:ln w="22225">
            <a:solidFill>
              <a:srgbClr val="56F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82502" y="4667250"/>
            <a:ext cx="864842" cy="0"/>
          </a:xfrm>
          <a:prstGeom prst="line">
            <a:avLst/>
          </a:prstGeom>
          <a:ln w="22225">
            <a:solidFill>
              <a:srgbClr val="F62ABC"/>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4627" y="4071543"/>
            <a:ext cx="923373" cy="338554"/>
          </a:xfrm>
          <a:prstGeom prst="rect">
            <a:avLst/>
          </a:prstGeom>
          <a:noFill/>
        </p:spPr>
        <p:txBody>
          <a:bodyPr wrap="square" rtlCol="0">
            <a:spAutoFit/>
          </a:bodyPr>
          <a:lstStyle/>
          <a:p>
            <a:r>
              <a:rPr lang="en-GB" sz="1600" b="1" dirty="0" smtClean="0"/>
              <a:t>15% SIC</a:t>
            </a:r>
            <a:endParaRPr lang="en-GB" sz="1600" b="1" dirty="0"/>
          </a:p>
        </p:txBody>
      </p:sp>
      <p:sp>
        <p:nvSpPr>
          <p:cNvPr id="21" name="TextBox 20"/>
          <p:cNvSpPr txBox="1"/>
          <p:nvPr/>
        </p:nvSpPr>
        <p:spPr>
          <a:xfrm>
            <a:off x="7960721" y="4406997"/>
            <a:ext cx="923373" cy="307777"/>
          </a:xfrm>
          <a:prstGeom prst="rect">
            <a:avLst/>
          </a:prstGeom>
          <a:noFill/>
        </p:spPr>
        <p:txBody>
          <a:bodyPr wrap="square" rtlCol="0">
            <a:spAutoFit/>
          </a:bodyPr>
          <a:lstStyle/>
          <a:p>
            <a:pPr algn="ctr"/>
            <a:r>
              <a:rPr lang="en-GB" sz="1400" dirty="0" smtClean="0"/>
              <a:t>ORAS4</a:t>
            </a:r>
            <a:endParaRPr lang="en-GB" dirty="0"/>
          </a:p>
        </p:txBody>
      </p:sp>
      <p:sp>
        <p:nvSpPr>
          <p:cNvPr id="22" name="TextBox 21"/>
          <p:cNvSpPr txBox="1"/>
          <p:nvPr/>
        </p:nvSpPr>
        <p:spPr>
          <a:xfrm>
            <a:off x="7933025" y="4747889"/>
            <a:ext cx="976687" cy="307777"/>
          </a:xfrm>
          <a:prstGeom prst="rect">
            <a:avLst/>
          </a:prstGeom>
          <a:noFill/>
        </p:spPr>
        <p:txBody>
          <a:bodyPr wrap="square" rtlCol="0">
            <a:spAutoFit/>
          </a:bodyPr>
          <a:lstStyle/>
          <a:p>
            <a:pPr algn="ctr"/>
            <a:r>
              <a:rPr lang="en-GB" sz="1400" dirty="0" err="1" smtClean="0"/>
              <a:t>Assim</a:t>
            </a:r>
            <a:r>
              <a:rPr lang="en-GB" sz="1400" dirty="0" smtClean="0"/>
              <a:t>. Run</a:t>
            </a:r>
            <a:endParaRPr lang="en-GB"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8</a:t>
            </a:r>
            <a:r>
              <a:rPr lang="es-ES" dirty="0" smtClean="0"/>
              <a:t>/16</a:t>
            </a:r>
            <a:endParaRPr lang="es-ES" dirty="0"/>
          </a:p>
        </p:txBody>
      </p:sp>
    </p:spTree>
    <p:extLst>
      <p:ext uri="{BB962C8B-B14F-4D97-AF65-F5344CB8AC3E}">
        <p14:creationId xmlns:p14="http://schemas.microsoft.com/office/powerpoint/2010/main" val="3346476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3"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3.3 Inconsistency between the initialization products</a:t>
            </a:r>
            <a:endParaRPr lang="es-ES" sz="4000" b="1"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9</a:t>
            </a:r>
            <a:r>
              <a:rPr lang="es-ES" dirty="0" smtClean="0"/>
              <a:t>/16</a:t>
            </a:r>
            <a:endParaRPr lang="es-ES"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57" y="2130990"/>
            <a:ext cx="6948090" cy="4212000"/>
          </a:xfrm>
          <a:prstGeom prst="rect">
            <a:avLst/>
          </a:prstGeom>
        </p:spPr>
      </p:pic>
      <p:sp>
        <p:nvSpPr>
          <p:cNvPr id="3" name="CuadroTexto 2"/>
          <p:cNvSpPr txBox="1"/>
          <p:nvPr/>
        </p:nvSpPr>
        <p:spPr>
          <a:xfrm>
            <a:off x="1105557" y="1745673"/>
            <a:ext cx="6948090" cy="369332"/>
          </a:xfrm>
          <a:prstGeom prst="rect">
            <a:avLst/>
          </a:prstGeom>
          <a:noFill/>
        </p:spPr>
        <p:txBody>
          <a:bodyPr wrap="square" rtlCol="0">
            <a:spAutoFit/>
          </a:bodyPr>
          <a:lstStyle/>
          <a:p>
            <a:r>
              <a:rPr lang="es-ES" b="1" i="1" dirty="0" err="1" smtClean="0">
                <a:solidFill>
                  <a:schemeClr val="accent6">
                    <a:lumMod val="75000"/>
                  </a:schemeClr>
                </a:solidFill>
              </a:rPr>
              <a:t>Consistent</a:t>
            </a:r>
            <a:r>
              <a:rPr lang="es-ES" i="1" dirty="0" smtClean="0">
                <a:solidFill>
                  <a:schemeClr val="tx2">
                    <a:lumMod val="75000"/>
                  </a:schemeClr>
                </a:solidFill>
              </a:rPr>
              <a:t> </a:t>
            </a:r>
            <a:r>
              <a:rPr lang="es-ES" i="1" dirty="0" err="1" smtClean="0">
                <a:solidFill>
                  <a:schemeClr val="tx2">
                    <a:lumMod val="75000"/>
                  </a:schemeClr>
                </a:solidFill>
              </a:rPr>
              <a:t>ocean</a:t>
            </a:r>
            <a:r>
              <a:rPr lang="es-ES" i="1" dirty="0" smtClean="0">
                <a:solidFill>
                  <a:schemeClr val="tx2">
                    <a:lumMod val="75000"/>
                  </a:schemeClr>
                </a:solidFill>
              </a:rPr>
              <a:t>-sea ice </a:t>
            </a:r>
            <a:r>
              <a:rPr lang="es-ES" i="1" dirty="0" err="1" smtClean="0">
                <a:solidFill>
                  <a:schemeClr val="tx2">
                    <a:lumMod val="75000"/>
                  </a:schemeClr>
                </a:solidFill>
              </a:rPr>
              <a:t>initial</a:t>
            </a:r>
            <a:r>
              <a:rPr lang="es-ES" i="1" dirty="0" smtClean="0">
                <a:solidFill>
                  <a:schemeClr val="tx2">
                    <a:lumMod val="75000"/>
                  </a:schemeClr>
                </a:solidFill>
              </a:rPr>
              <a:t> </a:t>
            </a:r>
            <a:r>
              <a:rPr lang="es-ES" i="1" dirty="0" err="1" smtClean="0">
                <a:solidFill>
                  <a:schemeClr val="tx2">
                    <a:lumMod val="75000"/>
                  </a:schemeClr>
                </a:solidFill>
              </a:rPr>
              <a:t>conditions</a:t>
            </a:r>
            <a:r>
              <a:rPr lang="es-ES" i="1" dirty="0" smtClean="0">
                <a:solidFill>
                  <a:schemeClr val="tx2">
                    <a:lumMod val="75000"/>
                  </a:schemeClr>
                </a:solidFill>
              </a:rPr>
              <a:t>.</a:t>
            </a:r>
            <a:endParaRPr lang="es-ES" i="1" dirty="0">
              <a:solidFill>
                <a:schemeClr val="tx2">
                  <a:lumMod val="75000"/>
                </a:schemeClr>
              </a:solidFill>
            </a:endParaRPr>
          </a:p>
        </p:txBody>
      </p:sp>
    </p:spTree>
    <p:extLst>
      <p:ext uri="{BB962C8B-B14F-4D97-AF65-F5344CB8AC3E}">
        <p14:creationId xmlns:p14="http://schemas.microsoft.com/office/powerpoint/2010/main" val="412966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57" y="2130990"/>
            <a:ext cx="6948090" cy="4212000"/>
          </a:xfrm>
          <a:prstGeom prst="rect">
            <a:avLst/>
          </a:prstGeom>
        </p:spPr>
      </p:pic>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3"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3.3 Inconsistency between the initialization products</a:t>
            </a:r>
            <a:endParaRPr lang="es-ES" sz="4000" b="1"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10</a:t>
            </a:r>
            <a:r>
              <a:rPr lang="es-ES" dirty="0" smtClean="0"/>
              <a:t>/16</a:t>
            </a:r>
            <a:endParaRPr lang="es-ES" dirty="0"/>
          </a:p>
        </p:txBody>
      </p:sp>
      <p:sp>
        <p:nvSpPr>
          <p:cNvPr id="6" name="CuadroTexto 5"/>
          <p:cNvSpPr txBox="1"/>
          <p:nvPr/>
        </p:nvSpPr>
        <p:spPr>
          <a:xfrm>
            <a:off x="1105557" y="1745673"/>
            <a:ext cx="6948090" cy="369332"/>
          </a:xfrm>
          <a:prstGeom prst="rect">
            <a:avLst/>
          </a:prstGeom>
          <a:noFill/>
        </p:spPr>
        <p:txBody>
          <a:bodyPr wrap="square" rtlCol="0">
            <a:spAutoFit/>
          </a:bodyPr>
          <a:lstStyle/>
          <a:p>
            <a:r>
              <a:rPr lang="es-ES" b="1" i="1" dirty="0" err="1" smtClean="0">
                <a:solidFill>
                  <a:srgbClr val="FF0000"/>
                </a:solidFill>
              </a:rPr>
              <a:t>Inconsistent</a:t>
            </a:r>
            <a:r>
              <a:rPr lang="es-ES" i="1" dirty="0" smtClean="0">
                <a:solidFill>
                  <a:schemeClr val="tx2">
                    <a:lumMod val="75000"/>
                  </a:schemeClr>
                </a:solidFill>
              </a:rPr>
              <a:t> </a:t>
            </a:r>
            <a:r>
              <a:rPr lang="es-ES" i="1" dirty="0" err="1" smtClean="0">
                <a:solidFill>
                  <a:schemeClr val="tx2">
                    <a:lumMod val="75000"/>
                  </a:schemeClr>
                </a:solidFill>
              </a:rPr>
              <a:t>ocean</a:t>
            </a:r>
            <a:r>
              <a:rPr lang="es-ES" i="1" dirty="0" smtClean="0">
                <a:solidFill>
                  <a:schemeClr val="tx2">
                    <a:lumMod val="75000"/>
                  </a:schemeClr>
                </a:solidFill>
              </a:rPr>
              <a:t>-sea ice </a:t>
            </a:r>
            <a:r>
              <a:rPr lang="es-ES" i="1" dirty="0" err="1" smtClean="0">
                <a:solidFill>
                  <a:schemeClr val="tx2">
                    <a:lumMod val="75000"/>
                  </a:schemeClr>
                </a:solidFill>
              </a:rPr>
              <a:t>initial</a:t>
            </a:r>
            <a:r>
              <a:rPr lang="es-ES" i="1" dirty="0" smtClean="0">
                <a:solidFill>
                  <a:schemeClr val="tx2">
                    <a:lumMod val="75000"/>
                  </a:schemeClr>
                </a:solidFill>
              </a:rPr>
              <a:t> </a:t>
            </a:r>
            <a:r>
              <a:rPr lang="es-ES" i="1" dirty="0" err="1" smtClean="0">
                <a:solidFill>
                  <a:schemeClr val="tx2">
                    <a:lumMod val="75000"/>
                  </a:schemeClr>
                </a:solidFill>
              </a:rPr>
              <a:t>conditions</a:t>
            </a:r>
            <a:r>
              <a:rPr lang="es-ES" i="1" dirty="0" smtClean="0">
                <a:solidFill>
                  <a:schemeClr val="tx2">
                    <a:lumMod val="75000"/>
                  </a:schemeClr>
                </a:solidFill>
              </a:rPr>
              <a:t>.</a:t>
            </a:r>
            <a:endParaRPr lang="es-ES" i="1" dirty="0">
              <a:solidFill>
                <a:schemeClr val="tx2">
                  <a:lumMod val="75000"/>
                </a:schemeClr>
              </a:solidFill>
            </a:endParaRPr>
          </a:p>
        </p:txBody>
      </p:sp>
    </p:spTree>
    <p:extLst>
      <p:ext uri="{BB962C8B-B14F-4D97-AF65-F5344CB8AC3E}">
        <p14:creationId xmlns:p14="http://schemas.microsoft.com/office/powerpoint/2010/main" val="325526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57" y="2130990"/>
            <a:ext cx="6948090" cy="4212000"/>
          </a:xfrm>
          <a:prstGeom prst="rect">
            <a:avLst/>
          </a:prstGeom>
        </p:spPr>
      </p:pic>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3"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3.3 Inconsistency between the initialization products</a:t>
            </a:r>
            <a:endParaRPr lang="es-ES" sz="4000" b="1"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10</a:t>
            </a:r>
            <a:r>
              <a:rPr lang="es-ES" dirty="0" smtClean="0"/>
              <a:t>/16</a:t>
            </a:r>
            <a:endParaRPr lang="es-ES" dirty="0"/>
          </a:p>
        </p:txBody>
      </p:sp>
      <p:pic>
        <p:nvPicPr>
          <p:cNvPr id="6"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3305" t="9195" r="10428" b="9444"/>
          <a:stretch/>
        </p:blipFill>
        <p:spPr>
          <a:xfrm>
            <a:off x="86627" y="4338320"/>
            <a:ext cx="2509520" cy="2519680"/>
          </a:xfrm>
          <a:prstGeom prst="rect">
            <a:avLst/>
          </a:prstGeom>
        </p:spPr>
      </p:pic>
      <p:cxnSp>
        <p:nvCxnSpPr>
          <p:cNvPr id="4" name="Conector recto de flecha 3"/>
          <p:cNvCxnSpPr/>
          <p:nvPr/>
        </p:nvCxnSpPr>
        <p:spPr>
          <a:xfrm flipH="1">
            <a:off x="1424539" y="4167739"/>
            <a:ext cx="2579570" cy="16651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2714324" y="6413364"/>
            <a:ext cx="4504623" cy="369332"/>
          </a:xfrm>
          <a:prstGeom prst="rect">
            <a:avLst/>
          </a:prstGeom>
          <a:noFill/>
        </p:spPr>
        <p:txBody>
          <a:bodyPr wrap="square" rtlCol="0">
            <a:spAutoFit/>
          </a:bodyPr>
          <a:lstStyle/>
          <a:p>
            <a:r>
              <a:rPr lang="es-ES" i="1" dirty="0" smtClean="0"/>
              <a:t>Nov 1st Sea Ice </a:t>
            </a:r>
            <a:r>
              <a:rPr lang="es-ES" i="1" dirty="0" err="1" smtClean="0"/>
              <a:t>Concentration</a:t>
            </a:r>
            <a:r>
              <a:rPr lang="es-ES" i="1" dirty="0" smtClean="0"/>
              <a:t> </a:t>
            </a:r>
            <a:r>
              <a:rPr lang="es-ES" i="1" dirty="0" err="1" smtClean="0"/>
              <a:t>Differences</a:t>
            </a:r>
            <a:endParaRPr lang="es-ES" i="1" dirty="0"/>
          </a:p>
        </p:txBody>
      </p:sp>
      <p:sp>
        <p:nvSpPr>
          <p:cNvPr id="9" name="CuadroTexto 8"/>
          <p:cNvSpPr txBox="1"/>
          <p:nvPr/>
        </p:nvSpPr>
        <p:spPr>
          <a:xfrm>
            <a:off x="1105557" y="1745673"/>
            <a:ext cx="6948090" cy="369332"/>
          </a:xfrm>
          <a:prstGeom prst="rect">
            <a:avLst/>
          </a:prstGeom>
          <a:noFill/>
        </p:spPr>
        <p:txBody>
          <a:bodyPr wrap="square" rtlCol="0">
            <a:spAutoFit/>
          </a:bodyPr>
          <a:lstStyle/>
          <a:p>
            <a:r>
              <a:rPr lang="es-ES" b="1" i="1" dirty="0" err="1" smtClean="0">
                <a:solidFill>
                  <a:srgbClr val="FF0000"/>
                </a:solidFill>
              </a:rPr>
              <a:t>Inconsistent</a:t>
            </a:r>
            <a:r>
              <a:rPr lang="es-ES" i="1" dirty="0" smtClean="0">
                <a:solidFill>
                  <a:schemeClr val="tx2">
                    <a:lumMod val="75000"/>
                  </a:schemeClr>
                </a:solidFill>
              </a:rPr>
              <a:t> </a:t>
            </a:r>
            <a:r>
              <a:rPr lang="es-ES" i="1" dirty="0" err="1" smtClean="0">
                <a:solidFill>
                  <a:schemeClr val="tx2">
                    <a:lumMod val="75000"/>
                  </a:schemeClr>
                </a:solidFill>
              </a:rPr>
              <a:t>ocean</a:t>
            </a:r>
            <a:r>
              <a:rPr lang="es-ES" i="1" dirty="0" smtClean="0">
                <a:solidFill>
                  <a:schemeClr val="tx2">
                    <a:lumMod val="75000"/>
                  </a:schemeClr>
                </a:solidFill>
              </a:rPr>
              <a:t>-sea ice </a:t>
            </a:r>
            <a:r>
              <a:rPr lang="es-ES" i="1" dirty="0" err="1" smtClean="0">
                <a:solidFill>
                  <a:schemeClr val="tx2">
                    <a:lumMod val="75000"/>
                  </a:schemeClr>
                </a:solidFill>
              </a:rPr>
              <a:t>initial</a:t>
            </a:r>
            <a:r>
              <a:rPr lang="es-ES" i="1" dirty="0" smtClean="0">
                <a:solidFill>
                  <a:schemeClr val="tx2">
                    <a:lumMod val="75000"/>
                  </a:schemeClr>
                </a:solidFill>
              </a:rPr>
              <a:t> </a:t>
            </a:r>
            <a:r>
              <a:rPr lang="es-ES" i="1" dirty="0" err="1" smtClean="0">
                <a:solidFill>
                  <a:schemeClr val="tx2">
                    <a:lumMod val="75000"/>
                  </a:schemeClr>
                </a:solidFill>
              </a:rPr>
              <a:t>conditions</a:t>
            </a:r>
            <a:r>
              <a:rPr lang="es-ES" i="1" dirty="0" smtClean="0">
                <a:solidFill>
                  <a:schemeClr val="tx2">
                    <a:lumMod val="75000"/>
                  </a:schemeClr>
                </a:solidFill>
              </a:rPr>
              <a:t>.</a:t>
            </a:r>
            <a:endParaRPr lang="es-ES" i="1" dirty="0">
              <a:solidFill>
                <a:schemeClr val="tx2">
                  <a:lumMod val="75000"/>
                </a:schemeClr>
              </a:solidFill>
            </a:endParaRPr>
          </a:p>
        </p:txBody>
      </p:sp>
    </p:spTree>
    <p:extLst>
      <p:ext uri="{BB962C8B-B14F-4D97-AF65-F5344CB8AC3E}">
        <p14:creationId xmlns:p14="http://schemas.microsoft.com/office/powerpoint/2010/main" val="92287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7" name="Content Placeholder 6"/>
          <p:cNvSpPr txBox="1">
            <a:spLocks/>
          </p:cNvSpPr>
          <p:nvPr/>
        </p:nvSpPr>
        <p:spPr>
          <a:xfrm>
            <a:off x="331912" y="1453658"/>
            <a:ext cx="8712968" cy="1036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endParaRPr lang="en-GB" sz="2400" dirty="0" smtClean="0"/>
          </a:p>
          <a:p>
            <a:endParaRPr lang="en-GB" sz="2400" dirty="0" smtClean="0"/>
          </a:p>
          <a:p>
            <a:endParaRPr lang="en-GB" sz="2400" dirty="0" smtClean="0"/>
          </a:p>
        </p:txBody>
      </p:sp>
      <p:sp>
        <p:nvSpPr>
          <p:cNvPr id="10" name="Content Placeholder 6"/>
          <p:cNvSpPr txBox="1">
            <a:spLocks/>
          </p:cNvSpPr>
          <p:nvPr/>
        </p:nvSpPr>
        <p:spPr>
          <a:xfrm>
            <a:off x="331911" y="1442199"/>
            <a:ext cx="8097713" cy="142772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4500" dirty="0" smtClean="0"/>
              <a:t>The forecasts drift towards their model attractor in ~1 week.</a:t>
            </a:r>
          </a:p>
          <a:p>
            <a:pPr marL="0" indent="0">
              <a:buClr>
                <a:srgbClr val="0070C0"/>
              </a:buClr>
              <a:buNone/>
            </a:pPr>
            <a:endParaRPr lang="en-GB" sz="4500" dirty="0" smtClean="0"/>
          </a:p>
          <a:p>
            <a:pPr>
              <a:buClr>
                <a:srgbClr val="0070C0"/>
              </a:buClr>
            </a:pPr>
            <a:r>
              <a:rPr lang="en-GB" sz="4500" dirty="0"/>
              <a:t>The </a:t>
            </a:r>
            <a:r>
              <a:rPr lang="en-GB" sz="4500" dirty="0">
                <a:solidFill>
                  <a:schemeClr val="accent4">
                    <a:lumMod val="75000"/>
                  </a:schemeClr>
                </a:solidFill>
              </a:rPr>
              <a:t>shrinking</a:t>
            </a:r>
            <a:r>
              <a:rPr lang="en-GB" sz="4500" dirty="0"/>
              <a:t> </a:t>
            </a:r>
            <a:r>
              <a:rPr lang="en-GB" sz="4500" dirty="0" smtClean="0"/>
              <a:t>(</a:t>
            </a:r>
            <a:r>
              <a:rPr lang="en-GB" sz="4500" dirty="0" smtClean="0">
                <a:solidFill>
                  <a:srgbClr val="D60093"/>
                </a:solidFill>
              </a:rPr>
              <a:t>growing</a:t>
            </a:r>
            <a:r>
              <a:rPr lang="en-GB" sz="4500" dirty="0" smtClean="0"/>
              <a:t>) trend in </a:t>
            </a:r>
            <a:r>
              <a:rPr lang="en-GB" sz="4500" dirty="0" smtClean="0">
                <a:solidFill>
                  <a:schemeClr val="accent4">
                    <a:lumMod val="75000"/>
                  </a:schemeClr>
                </a:solidFill>
              </a:rPr>
              <a:t>May</a:t>
            </a:r>
            <a:r>
              <a:rPr lang="en-GB" sz="4500" dirty="0" smtClean="0"/>
              <a:t> (</a:t>
            </a:r>
            <a:r>
              <a:rPr lang="en-GB" sz="4500" dirty="0" smtClean="0">
                <a:solidFill>
                  <a:srgbClr val="D60093"/>
                </a:solidFill>
              </a:rPr>
              <a:t>November</a:t>
            </a:r>
            <a:r>
              <a:rPr lang="en-GB" sz="4500" dirty="0" smtClean="0"/>
              <a:t>) </a:t>
            </a:r>
            <a:r>
              <a:rPr lang="en-GB" sz="4500" dirty="0" smtClean="0">
                <a:solidFill>
                  <a:schemeClr val="accent4">
                    <a:lumMod val="75000"/>
                  </a:schemeClr>
                </a:solidFill>
              </a:rPr>
              <a:t>favours</a:t>
            </a:r>
            <a:r>
              <a:rPr lang="en-GB" sz="4500" dirty="0" smtClean="0"/>
              <a:t> (</a:t>
            </a:r>
            <a:r>
              <a:rPr lang="en-GB" sz="4500" dirty="0" smtClean="0">
                <a:solidFill>
                  <a:srgbClr val="D60093"/>
                </a:solidFill>
              </a:rPr>
              <a:t>hampers</a:t>
            </a:r>
            <a:r>
              <a:rPr lang="en-GB" sz="4500" dirty="0" smtClean="0"/>
              <a:t>) the </a:t>
            </a:r>
            <a:r>
              <a:rPr lang="en-GB" sz="4500" i="1" dirty="0" smtClean="0"/>
              <a:t>absorption</a:t>
            </a:r>
            <a:r>
              <a:rPr lang="en-GB" sz="4500" dirty="0" smtClean="0"/>
              <a:t> of the initialization shock.</a:t>
            </a:r>
          </a:p>
          <a:p>
            <a:endParaRPr lang="en-GB" sz="2400" dirty="0" smtClean="0"/>
          </a:p>
          <a:p>
            <a:pPr marL="0" indent="0">
              <a:buNone/>
            </a:pPr>
            <a:endParaRPr lang="en-GB" sz="2400" dirty="0" smtClean="0"/>
          </a:p>
        </p:txBody>
      </p:sp>
      <p:sp>
        <p:nvSpPr>
          <p:cNvPr id="11"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sz="4000" b="1" dirty="0" smtClean="0"/>
              <a:t>4.1 Error evolution in the Sea Ice Area</a:t>
            </a:r>
            <a:endParaRPr lang="es-ES" sz="40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7954" y="2615439"/>
            <a:ext cx="3290400" cy="43186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86603" y="2614408"/>
            <a:ext cx="3290400" cy="4318649"/>
          </a:xfrm>
          <a:prstGeom prst="rect">
            <a:avLst/>
          </a:prstGeom>
        </p:spPr>
      </p:pic>
      <p:sp>
        <p:nvSpPr>
          <p:cNvPr id="14"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11</a:t>
            </a:r>
            <a:r>
              <a:rPr lang="es-ES" dirty="0" smtClean="0"/>
              <a:t>/16</a:t>
            </a:r>
            <a:endParaRPr lang="es-ES" dirty="0"/>
          </a:p>
        </p:txBody>
      </p:sp>
    </p:spTree>
    <p:extLst>
      <p:ext uri="{BB962C8B-B14F-4D97-AF65-F5344CB8AC3E}">
        <p14:creationId xmlns:p14="http://schemas.microsoft.com/office/powerpoint/2010/main" val="378340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0" name="TextBox 9"/>
          <p:cNvSpPr txBox="1"/>
          <p:nvPr/>
        </p:nvSpPr>
        <p:spPr>
          <a:xfrm>
            <a:off x="1619672" y="2924944"/>
            <a:ext cx="1224136" cy="400110"/>
          </a:xfrm>
          <a:prstGeom prst="rect">
            <a:avLst/>
          </a:prstGeom>
          <a:noFill/>
        </p:spPr>
        <p:txBody>
          <a:bodyPr wrap="square" rtlCol="0">
            <a:spAutoFit/>
          </a:bodyPr>
          <a:lstStyle/>
          <a:p>
            <a:r>
              <a:rPr lang="en-GB" sz="2000" b="1" dirty="0" smtClean="0"/>
              <a:t>May 1st</a:t>
            </a:r>
            <a:endParaRPr lang="en-GB" sz="20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156" y="5454337"/>
            <a:ext cx="6335688" cy="1267138"/>
          </a:xfrm>
          <a:prstGeom prst="rect">
            <a:avLst/>
          </a:prstGeom>
        </p:spPr>
      </p:pic>
      <p:sp>
        <p:nvSpPr>
          <p:cNvPr id="17" name="Content Placeholder 6"/>
          <p:cNvSpPr txBox="1">
            <a:spLocks/>
          </p:cNvSpPr>
          <p:nvPr/>
        </p:nvSpPr>
        <p:spPr>
          <a:xfrm>
            <a:off x="331912" y="1453658"/>
            <a:ext cx="8712968" cy="122327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2600" dirty="0" smtClean="0"/>
              <a:t>We expect a fast response in the forecasts in which the warmer ocean below degrades the overly extensive sea ice conditions from the assimilation.</a:t>
            </a:r>
            <a:endParaRPr lang="en-GB" sz="2400" dirty="0" smtClean="0"/>
          </a:p>
          <a:p>
            <a:endParaRPr lang="en-GB" sz="2400"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266439"/>
            <a:ext cx="2486250" cy="2340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1446" y="3238746"/>
            <a:ext cx="2486250" cy="2340000"/>
          </a:xfrm>
          <a:prstGeom prst="rect">
            <a:avLst/>
          </a:prstGeom>
        </p:spPr>
      </p:pic>
      <p:sp>
        <p:nvSpPr>
          <p:cNvPr id="16" name="TextBox 15"/>
          <p:cNvSpPr txBox="1"/>
          <p:nvPr/>
        </p:nvSpPr>
        <p:spPr>
          <a:xfrm>
            <a:off x="4067944" y="2924944"/>
            <a:ext cx="1224136" cy="400110"/>
          </a:xfrm>
          <a:prstGeom prst="rect">
            <a:avLst/>
          </a:prstGeom>
          <a:noFill/>
        </p:spPr>
        <p:txBody>
          <a:bodyPr wrap="square" rtlCol="0">
            <a:spAutoFit/>
          </a:bodyPr>
          <a:lstStyle/>
          <a:p>
            <a:r>
              <a:rPr lang="en-GB" sz="2000" b="1" dirty="0" smtClean="0"/>
              <a:t>May 3rd</a:t>
            </a:r>
            <a:endParaRPr lang="en-GB" sz="2000" b="1" dirty="0"/>
          </a:p>
        </p:txBody>
      </p:sp>
      <p:sp>
        <p:nvSpPr>
          <p:cNvPr id="19" name="TextBox 18"/>
          <p:cNvSpPr txBox="1"/>
          <p:nvPr/>
        </p:nvSpPr>
        <p:spPr>
          <a:xfrm>
            <a:off x="2957976" y="5454337"/>
            <a:ext cx="3400785" cy="400110"/>
          </a:xfrm>
          <a:prstGeom prst="rect">
            <a:avLst/>
          </a:prstGeom>
          <a:noFill/>
        </p:spPr>
        <p:txBody>
          <a:bodyPr wrap="square" rtlCol="0">
            <a:spAutoFit/>
          </a:bodyPr>
          <a:lstStyle/>
          <a:p>
            <a:r>
              <a:rPr lang="en-GB" sz="2000" b="1" dirty="0" smtClean="0">
                <a:solidFill>
                  <a:schemeClr val="accent2"/>
                </a:solidFill>
              </a:rPr>
              <a:t>Prediction –  Assimilation run</a:t>
            </a:r>
            <a:endParaRPr lang="en-GB" sz="2000" b="1" dirty="0">
              <a:solidFill>
                <a:schemeClr val="accent2"/>
              </a:solidFill>
            </a:endParaRPr>
          </a:p>
        </p:txBody>
      </p:sp>
      <p:sp>
        <p:nvSpPr>
          <p:cNvPr id="18"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4.2 Spatial evolution of the forecast errors</a:t>
            </a:r>
            <a:endParaRPr lang="es-ES" sz="4000" b="1"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0034" y="3234689"/>
            <a:ext cx="2487600" cy="2341271"/>
          </a:xfrm>
          <a:prstGeom prst="rect">
            <a:avLst/>
          </a:prstGeom>
        </p:spPr>
      </p:pic>
      <p:cxnSp>
        <p:nvCxnSpPr>
          <p:cNvPr id="20" name="Straight Arrow Connector 19"/>
          <p:cNvCxnSpPr/>
          <p:nvPr/>
        </p:nvCxnSpPr>
        <p:spPr>
          <a:xfrm flipV="1">
            <a:off x="3171825" y="4436439"/>
            <a:ext cx="419100" cy="2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82610" y="4436439"/>
            <a:ext cx="419100" cy="2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0232" y="2924944"/>
            <a:ext cx="1224136" cy="400110"/>
          </a:xfrm>
          <a:prstGeom prst="rect">
            <a:avLst/>
          </a:prstGeom>
          <a:noFill/>
        </p:spPr>
        <p:txBody>
          <a:bodyPr wrap="square" rtlCol="0">
            <a:spAutoFit/>
          </a:bodyPr>
          <a:lstStyle/>
          <a:p>
            <a:r>
              <a:rPr lang="en-GB" sz="2000" b="1" dirty="0" smtClean="0"/>
              <a:t>May 5th</a:t>
            </a:r>
            <a:endParaRPr lang="en-GB" sz="2000" b="1" dirty="0"/>
          </a:p>
        </p:txBody>
      </p:sp>
      <p:sp>
        <p:nvSpPr>
          <p:cNvPr id="22"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12</a:t>
            </a:r>
            <a:r>
              <a:rPr lang="es-ES" dirty="0" smtClean="0"/>
              <a:t>/16</a:t>
            </a:r>
            <a:endParaRPr lang="es-ES" dirty="0"/>
          </a:p>
        </p:txBody>
      </p:sp>
    </p:spTree>
    <p:extLst>
      <p:ext uri="{BB962C8B-B14F-4D97-AF65-F5344CB8AC3E}">
        <p14:creationId xmlns:p14="http://schemas.microsoft.com/office/powerpoint/2010/main" val="1441386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0" name="TextBox 9"/>
          <p:cNvSpPr txBox="1"/>
          <p:nvPr/>
        </p:nvSpPr>
        <p:spPr>
          <a:xfrm>
            <a:off x="1619672" y="2924944"/>
            <a:ext cx="1224136" cy="400110"/>
          </a:xfrm>
          <a:prstGeom prst="rect">
            <a:avLst/>
          </a:prstGeom>
          <a:noFill/>
        </p:spPr>
        <p:txBody>
          <a:bodyPr wrap="square" rtlCol="0">
            <a:spAutoFit/>
          </a:bodyPr>
          <a:lstStyle/>
          <a:p>
            <a:r>
              <a:rPr lang="en-GB" sz="2000" b="1" dirty="0" smtClean="0"/>
              <a:t>Nov 1st</a:t>
            </a:r>
            <a:endParaRPr lang="en-GB" sz="20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156" y="5454337"/>
            <a:ext cx="6335688" cy="1267138"/>
          </a:xfrm>
          <a:prstGeom prst="rect">
            <a:avLst/>
          </a:prstGeom>
        </p:spPr>
      </p:pic>
      <p:sp>
        <p:nvSpPr>
          <p:cNvPr id="17" name="Content Placeholder 6"/>
          <p:cNvSpPr txBox="1">
            <a:spLocks/>
          </p:cNvSpPr>
          <p:nvPr/>
        </p:nvSpPr>
        <p:spPr>
          <a:xfrm>
            <a:off x="331912" y="1453658"/>
            <a:ext cx="8712968" cy="121375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2600" dirty="0" smtClean="0"/>
              <a:t>We expect a fast response in the forecasts in which the warmer ocean below degrades the overly extensive sea ice conditions from the assimilation.</a:t>
            </a:r>
            <a:endParaRPr lang="en-GB" sz="2400" dirty="0" smtClean="0"/>
          </a:p>
          <a:p>
            <a:endParaRPr lang="en-GB" sz="2400" dirty="0" smtClean="0"/>
          </a:p>
        </p:txBody>
      </p:sp>
      <p:sp>
        <p:nvSpPr>
          <p:cNvPr id="16" name="TextBox 15"/>
          <p:cNvSpPr txBox="1"/>
          <p:nvPr/>
        </p:nvSpPr>
        <p:spPr>
          <a:xfrm>
            <a:off x="4067944" y="2924944"/>
            <a:ext cx="1224136" cy="400110"/>
          </a:xfrm>
          <a:prstGeom prst="rect">
            <a:avLst/>
          </a:prstGeom>
          <a:noFill/>
        </p:spPr>
        <p:txBody>
          <a:bodyPr wrap="square" rtlCol="0">
            <a:spAutoFit/>
          </a:bodyPr>
          <a:lstStyle/>
          <a:p>
            <a:r>
              <a:rPr lang="en-GB" sz="2000" b="1" dirty="0" smtClean="0"/>
              <a:t>Nov 3rd</a:t>
            </a:r>
            <a:endParaRPr lang="en-GB" sz="2000" b="1" dirty="0"/>
          </a:p>
        </p:txBody>
      </p:sp>
      <p:sp>
        <p:nvSpPr>
          <p:cNvPr id="18"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a:t>4.2 Spatial evolution of the forecast errors</a:t>
            </a:r>
            <a:endParaRPr lang="es-ES" sz="4000" b="1"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40" y="3266439"/>
            <a:ext cx="2486250" cy="234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027" y="3256914"/>
            <a:ext cx="2486250" cy="2340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4039" y="3266439"/>
            <a:ext cx="2487600" cy="2341271"/>
          </a:xfrm>
          <a:prstGeom prst="rect">
            <a:avLst/>
          </a:prstGeom>
        </p:spPr>
      </p:pic>
      <p:sp>
        <p:nvSpPr>
          <p:cNvPr id="19" name="TextBox 18"/>
          <p:cNvSpPr txBox="1"/>
          <p:nvPr/>
        </p:nvSpPr>
        <p:spPr>
          <a:xfrm>
            <a:off x="2957976" y="5454337"/>
            <a:ext cx="3400785" cy="400110"/>
          </a:xfrm>
          <a:prstGeom prst="rect">
            <a:avLst/>
          </a:prstGeom>
          <a:noFill/>
        </p:spPr>
        <p:txBody>
          <a:bodyPr wrap="square" rtlCol="0">
            <a:spAutoFit/>
          </a:bodyPr>
          <a:lstStyle/>
          <a:p>
            <a:r>
              <a:rPr lang="en-GB" sz="2000" b="1" dirty="0" smtClean="0">
                <a:solidFill>
                  <a:schemeClr val="accent2"/>
                </a:solidFill>
              </a:rPr>
              <a:t>Prediction –  Assimilation run</a:t>
            </a:r>
            <a:endParaRPr lang="en-GB" sz="2000" b="1" dirty="0">
              <a:solidFill>
                <a:schemeClr val="accent2"/>
              </a:solidFill>
            </a:endParaRPr>
          </a:p>
        </p:txBody>
      </p:sp>
      <p:cxnSp>
        <p:nvCxnSpPr>
          <p:cNvPr id="4" name="Straight Arrow Connector 3"/>
          <p:cNvCxnSpPr/>
          <p:nvPr/>
        </p:nvCxnSpPr>
        <p:spPr>
          <a:xfrm flipV="1">
            <a:off x="3171825" y="4436439"/>
            <a:ext cx="419100" cy="2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82610" y="4436439"/>
            <a:ext cx="419100" cy="2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0232" y="2924944"/>
            <a:ext cx="1224136" cy="400110"/>
          </a:xfrm>
          <a:prstGeom prst="rect">
            <a:avLst/>
          </a:prstGeom>
          <a:noFill/>
        </p:spPr>
        <p:txBody>
          <a:bodyPr wrap="square" rtlCol="0">
            <a:spAutoFit/>
          </a:bodyPr>
          <a:lstStyle/>
          <a:p>
            <a:r>
              <a:rPr lang="en-GB" sz="2000" b="1" dirty="0" smtClean="0"/>
              <a:t>Nov 5th</a:t>
            </a:r>
            <a:endParaRPr lang="en-GB" sz="2000" b="1"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13</a:t>
            </a:r>
            <a:r>
              <a:rPr lang="es-ES" dirty="0" smtClean="0"/>
              <a:t>/16</a:t>
            </a:r>
            <a:endParaRPr lang="es-ES" dirty="0"/>
          </a:p>
        </p:txBody>
      </p:sp>
    </p:spTree>
    <p:extLst>
      <p:ext uri="{BB962C8B-B14F-4D97-AF65-F5344CB8AC3E}">
        <p14:creationId xmlns:p14="http://schemas.microsoft.com/office/powerpoint/2010/main" val="2160802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5051" y="11231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7" name="Content Placeholder 6"/>
          <p:cNvSpPr txBox="1">
            <a:spLocks/>
          </p:cNvSpPr>
          <p:nvPr/>
        </p:nvSpPr>
        <p:spPr>
          <a:xfrm>
            <a:off x="3339790" y="1034636"/>
            <a:ext cx="5089835" cy="121375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2600" dirty="0" smtClean="0"/>
              <a:t>While the initialization shock in Greenland Sea decreases, the systematic error in Hudson Bay arises.</a:t>
            </a:r>
            <a:endParaRPr lang="en-GB" sz="2400" dirty="0" smtClean="0"/>
          </a:p>
        </p:txBody>
      </p:sp>
      <p:sp>
        <p:nvSpPr>
          <p:cNvPr id="18" name="Título 1"/>
          <p:cNvSpPr txBox="1">
            <a:spLocks/>
          </p:cNvSpPr>
          <p:nvPr/>
        </p:nvSpPr>
        <p:spPr>
          <a:xfrm>
            <a:off x="464803" y="10545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a:t>4.2 Spatial evolution of the forecast </a:t>
            </a:r>
            <a:r>
              <a:rPr lang="en-US" altLang="ca-ES" sz="4000" b="1" dirty="0" smtClean="0"/>
              <a:t>errors: </a:t>
            </a:r>
            <a:r>
              <a:rPr lang="en-US" altLang="ca-ES" sz="4000" b="1" u="sng" dirty="0" smtClean="0"/>
              <a:t>May</a:t>
            </a:r>
            <a:endParaRPr lang="es-ES" sz="4000" b="1" u="sng"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14/16</a:t>
            </a:r>
            <a:endParaRPr lang="es-ES" dirty="0"/>
          </a:p>
        </p:txBody>
      </p:sp>
      <p:grpSp>
        <p:nvGrpSpPr>
          <p:cNvPr id="3" name="Grupo 2"/>
          <p:cNvGrpSpPr/>
          <p:nvPr/>
        </p:nvGrpSpPr>
        <p:grpSpPr>
          <a:xfrm>
            <a:off x="1372928" y="2561830"/>
            <a:ext cx="6875147" cy="4359177"/>
            <a:chOff x="2462217" y="2903831"/>
            <a:chExt cx="4147558" cy="2872384"/>
          </a:xfrm>
        </p:grpSpPr>
        <p:grpSp>
          <p:nvGrpSpPr>
            <p:cNvPr id="20" name="Group 100"/>
            <p:cNvGrpSpPr/>
            <p:nvPr/>
          </p:nvGrpSpPr>
          <p:grpSpPr>
            <a:xfrm>
              <a:off x="2462217" y="2903831"/>
              <a:ext cx="4147558" cy="2872384"/>
              <a:chOff x="1205742" y="28485651"/>
              <a:chExt cx="14231005" cy="7589987"/>
            </a:xfrm>
          </p:grpSpPr>
          <p:grpSp>
            <p:nvGrpSpPr>
              <p:cNvPr id="21" name="Group 93"/>
              <p:cNvGrpSpPr/>
              <p:nvPr/>
            </p:nvGrpSpPr>
            <p:grpSpPr>
              <a:xfrm>
                <a:off x="1205742" y="28485651"/>
                <a:ext cx="14231005" cy="7065563"/>
                <a:chOff x="1210867" y="29147512"/>
                <a:chExt cx="14801019" cy="8769918"/>
              </a:xfrm>
            </p:grpSpPr>
            <p:grpSp>
              <p:nvGrpSpPr>
                <p:cNvPr id="29" name="Group 91"/>
                <p:cNvGrpSpPr/>
                <p:nvPr/>
              </p:nvGrpSpPr>
              <p:grpSpPr>
                <a:xfrm>
                  <a:off x="1210867" y="29147512"/>
                  <a:ext cx="13120168" cy="8769918"/>
                  <a:chOff x="1210867" y="29147512"/>
                  <a:chExt cx="13120168" cy="8769918"/>
                </a:xfrm>
              </p:grpSpPr>
              <p:pic>
                <p:nvPicPr>
                  <p:cNvPr id="31"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2673" t="9375" r="10170" b="9184"/>
                  <a:stretch/>
                </p:blipFill>
                <p:spPr>
                  <a:xfrm>
                    <a:off x="1210867" y="29147512"/>
                    <a:ext cx="4419974" cy="4384958"/>
                  </a:xfrm>
                  <a:prstGeom prst="rect">
                    <a:avLst/>
                  </a:prstGeom>
                </p:spPr>
              </p:pic>
              <p:pic>
                <p:nvPicPr>
                  <p:cNvPr id="32"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3194" t="9561" r="10156" b="9267"/>
                  <a:stretch/>
                </p:blipFill>
                <p:spPr>
                  <a:xfrm>
                    <a:off x="5593435" y="29149157"/>
                    <a:ext cx="4443613" cy="4383314"/>
                  </a:xfrm>
                  <a:prstGeom prst="rect">
                    <a:avLst/>
                  </a:prstGeom>
                </p:spPr>
              </p:pic>
              <p:pic>
                <p:nvPicPr>
                  <p:cNvPr id="33" name="Picture 51"/>
                  <p:cNvPicPr>
                    <a:picLocks noChangeAspect="1"/>
                  </p:cNvPicPr>
                  <p:nvPr/>
                </p:nvPicPr>
                <p:blipFill rotWithShape="1">
                  <a:blip r:embed="rId5" cstate="print">
                    <a:extLst>
                      <a:ext uri="{28A0092B-C50C-407E-A947-70E740481C1C}">
                        <a14:useLocalDpi xmlns:a14="http://schemas.microsoft.com/office/drawing/2010/main" val="0"/>
                      </a:ext>
                    </a:extLst>
                  </a:blip>
                  <a:srcRect l="13150" t="9438" r="10200" b="8852"/>
                  <a:stretch/>
                </p:blipFill>
                <p:spPr>
                  <a:xfrm>
                    <a:off x="10037048" y="29153877"/>
                    <a:ext cx="4293987" cy="4382682"/>
                  </a:xfrm>
                  <a:prstGeom prst="rect">
                    <a:avLst/>
                  </a:prstGeom>
                </p:spPr>
              </p:pic>
              <p:pic>
                <p:nvPicPr>
                  <p:cNvPr id="34" name="Picture 64"/>
                  <p:cNvPicPr>
                    <a:picLocks noChangeAspect="1"/>
                  </p:cNvPicPr>
                  <p:nvPr/>
                </p:nvPicPr>
                <p:blipFill rotWithShape="1">
                  <a:blip r:embed="rId6" cstate="print">
                    <a:extLst>
                      <a:ext uri="{28A0092B-C50C-407E-A947-70E740481C1C}">
                        <a14:useLocalDpi xmlns:a14="http://schemas.microsoft.com/office/drawing/2010/main" val="0"/>
                      </a:ext>
                    </a:extLst>
                  </a:blip>
                  <a:srcRect l="13282" t="9506" r="10573" b="9323"/>
                  <a:stretch/>
                </p:blipFill>
                <p:spPr>
                  <a:xfrm>
                    <a:off x="5593435" y="33534115"/>
                    <a:ext cx="4368800" cy="4383315"/>
                  </a:xfrm>
                  <a:prstGeom prst="rect">
                    <a:avLst/>
                  </a:prstGeom>
                </p:spPr>
              </p:pic>
              <p:pic>
                <p:nvPicPr>
                  <p:cNvPr id="35" name="Picture 89"/>
                  <p:cNvPicPr>
                    <a:picLocks noChangeAspect="1"/>
                  </p:cNvPicPr>
                  <p:nvPr/>
                </p:nvPicPr>
                <p:blipFill rotWithShape="1">
                  <a:blip r:embed="rId7" cstate="print">
                    <a:extLst>
                      <a:ext uri="{28A0092B-C50C-407E-A947-70E740481C1C}">
                        <a14:useLocalDpi xmlns:a14="http://schemas.microsoft.com/office/drawing/2010/main" val="0"/>
                      </a:ext>
                    </a:extLst>
                  </a:blip>
                  <a:srcRect l="13299" t="9698" r="10556" b="9399"/>
                  <a:stretch/>
                </p:blipFill>
                <p:spPr>
                  <a:xfrm>
                    <a:off x="9962235" y="33530826"/>
                    <a:ext cx="4368800" cy="4386604"/>
                  </a:xfrm>
                  <a:prstGeom prst="rect">
                    <a:avLst/>
                  </a:prstGeom>
                </p:spPr>
              </p:pic>
              <p:pic>
                <p:nvPicPr>
                  <p:cNvPr id="36" name="Picture 53"/>
                  <p:cNvPicPr>
                    <a:picLocks noChangeAspect="1"/>
                  </p:cNvPicPr>
                  <p:nvPr/>
                </p:nvPicPr>
                <p:blipFill rotWithShape="1">
                  <a:blip r:embed="rId8" cstate="print">
                    <a:extLst>
                      <a:ext uri="{28A0092B-C50C-407E-A947-70E740481C1C}">
                        <a14:useLocalDpi xmlns:a14="http://schemas.microsoft.com/office/drawing/2010/main" val="0"/>
                      </a:ext>
                    </a:extLst>
                  </a:blip>
                  <a:srcRect l="12968" t="9399" r="10382" b="9429"/>
                  <a:stretch/>
                </p:blipFill>
                <p:spPr>
                  <a:xfrm>
                    <a:off x="1210868" y="33534116"/>
                    <a:ext cx="4382568" cy="4383314"/>
                  </a:xfrm>
                  <a:prstGeom prst="rect">
                    <a:avLst/>
                  </a:prstGeom>
                </p:spPr>
              </p:pic>
            </p:grpSp>
            <p:pic>
              <p:nvPicPr>
                <p:cNvPr id="30" name="Picture 92"/>
                <p:cNvPicPr>
                  <a:picLocks noChangeAspect="1"/>
                </p:cNvPicPr>
                <p:nvPr/>
              </p:nvPicPr>
              <p:blipFill rotWithShape="1">
                <a:blip r:embed="rId9" cstate="print">
                  <a:extLst>
                    <a:ext uri="{28A0092B-C50C-407E-A947-70E740481C1C}">
                      <a14:useLocalDpi xmlns:a14="http://schemas.microsoft.com/office/drawing/2010/main" val="0"/>
                    </a:ext>
                  </a:extLst>
                </a:blip>
                <a:srcRect l="11083" t="3661" b="3724"/>
                <a:stretch/>
              </p:blipFill>
              <p:spPr>
                <a:xfrm>
                  <a:off x="14327909" y="29147512"/>
                  <a:ext cx="1683977" cy="8769918"/>
                </a:xfrm>
                <a:prstGeom prst="rect">
                  <a:avLst/>
                </a:prstGeom>
              </p:spPr>
            </p:pic>
          </p:grpSp>
          <p:grpSp>
            <p:nvGrpSpPr>
              <p:cNvPr id="24" name="Group 99"/>
              <p:cNvGrpSpPr/>
              <p:nvPr/>
            </p:nvGrpSpPr>
            <p:grpSpPr>
              <a:xfrm>
                <a:off x="1205743" y="35458228"/>
                <a:ext cx="14231003" cy="617410"/>
                <a:chOff x="1205743" y="35458228"/>
                <a:chExt cx="14231003" cy="617410"/>
              </a:xfrm>
            </p:grpSpPr>
            <p:sp>
              <p:nvSpPr>
                <p:cNvPr id="26" name="Rectangle 94"/>
                <p:cNvSpPr/>
                <p:nvPr/>
              </p:nvSpPr>
              <p:spPr>
                <a:xfrm>
                  <a:off x="1205743" y="35548562"/>
                  <a:ext cx="14231003" cy="42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err="1" smtClean="0"/>
                </a:p>
              </p:txBody>
            </p:sp>
            <p:sp>
              <p:nvSpPr>
                <p:cNvPr id="27" name="TextBox 95"/>
                <p:cNvSpPr txBox="1"/>
                <p:nvPr/>
              </p:nvSpPr>
              <p:spPr>
                <a:xfrm>
                  <a:off x="2165896" y="35458228"/>
                  <a:ext cx="2686814" cy="617410"/>
                </a:xfrm>
                <a:prstGeom prst="rect">
                  <a:avLst/>
                </a:prstGeom>
                <a:noFill/>
              </p:spPr>
              <p:txBody>
                <a:bodyPr wrap="square" rtlCol="0">
                  <a:spAutoFit/>
                </a:bodyPr>
                <a:lstStyle/>
                <a:p>
                  <a:r>
                    <a:rPr lang="en-GB" sz="1600" b="1" dirty="0" smtClean="0"/>
                    <a:t>May 10th</a:t>
                  </a:r>
                </a:p>
              </p:txBody>
            </p:sp>
          </p:grpSp>
        </p:grpSp>
        <p:sp>
          <p:nvSpPr>
            <p:cNvPr id="37" name="TextBox 95"/>
            <p:cNvSpPr txBox="1"/>
            <p:nvPr/>
          </p:nvSpPr>
          <p:spPr>
            <a:xfrm>
              <a:off x="3949563" y="5542559"/>
              <a:ext cx="783059" cy="233655"/>
            </a:xfrm>
            <a:prstGeom prst="rect">
              <a:avLst/>
            </a:prstGeom>
            <a:noFill/>
          </p:spPr>
          <p:txBody>
            <a:bodyPr wrap="square" rtlCol="0">
              <a:spAutoFit/>
            </a:bodyPr>
            <a:lstStyle/>
            <a:p>
              <a:r>
                <a:rPr lang="en-GB" sz="1600" b="1" dirty="0" smtClean="0"/>
                <a:t>May 20th</a:t>
              </a:r>
            </a:p>
          </p:txBody>
        </p:sp>
        <p:sp>
          <p:nvSpPr>
            <p:cNvPr id="38" name="TextBox 95"/>
            <p:cNvSpPr txBox="1"/>
            <p:nvPr/>
          </p:nvSpPr>
          <p:spPr>
            <a:xfrm>
              <a:off x="5270214" y="5542559"/>
              <a:ext cx="783059" cy="233655"/>
            </a:xfrm>
            <a:prstGeom prst="rect">
              <a:avLst/>
            </a:prstGeom>
            <a:noFill/>
          </p:spPr>
          <p:txBody>
            <a:bodyPr wrap="square" rtlCol="0">
              <a:spAutoFit/>
            </a:bodyPr>
            <a:lstStyle/>
            <a:p>
              <a:r>
                <a:rPr lang="en-GB" sz="1600" b="1" dirty="0" smtClean="0"/>
                <a:t>May 30th</a:t>
              </a:r>
            </a:p>
          </p:txBody>
        </p:sp>
      </p:grpSp>
      <p:sp>
        <p:nvSpPr>
          <p:cNvPr id="39" name="TextBox 101"/>
          <p:cNvSpPr txBox="1"/>
          <p:nvPr/>
        </p:nvSpPr>
        <p:spPr>
          <a:xfrm rot="19400337">
            <a:off x="24703" y="3254910"/>
            <a:ext cx="1342333" cy="707886"/>
          </a:xfrm>
          <a:prstGeom prst="rect">
            <a:avLst/>
          </a:prstGeom>
          <a:noFill/>
        </p:spPr>
        <p:txBody>
          <a:bodyPr wrap="square" rtlCol="0">
            <a:spAutoFit/>
          </a:bodyPr>
          <a:lstStyle/>
          <a:p>
            <a:pPr algn="ctr"/>
            <a:r>
              <a:rPr lang="en-GB" sz="2000" b="1" i="1" dirty="0" smtClean="0">
                <a:solidFill>
                  <a:schemeClr val="accent1">
                    <a:lumMod val="60000"/>
                    <a:lumOff val="40000"/>
                  </a:schemeClr>
                </a:solidFill>
              </a:rPr>
              <a:t>Forecast Error</a:t>
            </a:r>
          </a:p>
        </p:txBody>
      </p:sp>
      <p:sp>
        <p:nvSpPr>
          <p:cNvPr id="40" name="TextBox 101"/>
          <p:cNvSpPr txBox="1"/>
          <p:nvPr/>
        </p:nvSpPr>
        <p:spPr>
          <a:xfrm rot="19400337">
            <a:off x="63867" y="5191006"/>
            <a:ext cx="1342333" cy="707886"/>
          </a:xfrm>
          <a:prstGeom prst="rect">
            <a:avLst/>
          </a:prstGeom>
          <a:noFill/>
        </p:spPr>
        <p:txBody>
          <a:bodyPr wrap="square" rtlCol="0">
            <a:spAutoFit/>
          </a:bodyPr>
          <a:lstStyle/>
          <a:p>
            <a:pPr algn="ctr"/>
            <a:r>
              <a:rPr lang="en-GB" sz="2000" b="1" i="1" dirty="0" smtClean="0">
                <a:solidFill>
                  <a:schemeClr val="accent1">
                    <a:lumMod val="60000"/>
                    <a:lumOff val="40000"/>
                  </a:schemeClr>
                </a:solidFill>
              </a:rPr>
              <a:t>Systematic </a:t>
            </a:r>
            <a:r>
              <a:rPr lang="en-GB" sz="2000" b="1" i="1" dirty="0">
                <a:solidFill>
                  <a:schemeClr val="accent1">
                    <a:lumMod val="60000"/>
                    <a:lumOff val="40000"/>
                  </a:schemeClr>
                </a:solidFill>
              </a:rPr>
              <a:t>E</a:t>
            </a:r>
            <a:r>
              <a:rPr lang="en-GB" sz="2000" b="1" i="1" dirty="0" smtClean="0">
                <a:solidFill>
                  <a:schemeClr val="accent1">
                    <a:lumMod val="60000"/>
                    <a:lumOff val="40000"/>
                  </a:schemeClr>
                </a:solidFill>
              </a:rPr>
              <a:t>rror</a:t>
            </a:r>
          </a:p>
        </p:txBody>
      </p:sp>
      <p:pic>
        <p:nvPicPr>
          <p:cNvPr id="41"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12903" t="9153" r="10315" b="9266"/>
          <a:stretch/>
        </p:blipFill>
        <p:spPr>
          <a:xfrm>
            <a:off x="1628448" y="1025061"/>
            <a:ext cx="1524683" cy="1524683"/>
          </a:xfrm>
          <a:prstGeom prst="rect">
            <a:avLst/>
          </a:prstGeom>
        </p:spPr>
      </p:pic>
      <p:sp>
        <p:nvSpPr>
          <p:cNvPr id="42" name="TextBox 101"/>
          <p:cNvSpPr txBox="1"/>
          <p:nvPr/>
        </p:nvSpPr>
        <p:spPr>
          <a:xfrm rot="19400337">
            <a:off x="-164052" y="1528278"/>
            <a:ext cx="1586887" cy="707886"/>
          </a:xfrm>
          <a:prstGeom prst="rect">
            <a:avLst/>
          </a:prstGeom>
          <a:noFill/>
        </p:spPr>
        <p:txBody>
          <a:bodyPr wrap="square" rtlCol="0">
            <a:spAutoFit/>
          </a:bodyPr>
          <a:lstStyle/>
          <a:p>
            <a:pPr algn="ctr"/>
            <a:r>
              <a:rPr lang="en-GB" sz="2000" b="1" i="1" dirty="0" smtClean="0">
                <a:solidFill>
                  <a:schemeClr val="accent1">
                    <a:lumMod val="60000"/>
                    <a:lumOff val="40000"/>
                  </a:schemeClr>
                </a:solidFill>
              </a:rPr>
              <a:t>Initial Inconsistency</a:t>
            </a:r>
          </a:p>
        </p:txBody>
      </p:sp>
    </p:spTree>
    <p:extLst>
      <p:ext uri="{BB962C8B-B14F-4D97-AF65-F5344CB8AC3E}">
        <p14:creationId xmlns:p14="http://schemas.microsoft.com/office/powerpoint/2010/main" val="3129607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7" name="Content Placeholder 6"/>
          <p:cNvSpPr txBox="1">
            <a:spLocks/>
          </p:cNvSpPr>
          <p:nvPr/>
        </p:nvSpPr>
        <p:spPr>
          <a:xfrm>
            <a:off x="331912" y="1453658"/>
            <a:ext cx="8712968" cy="1036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endParaRPr lang="en-GB" sz="2400" dirty="0" smtClean="0"/>
          </a:p>
          <a:p>
            <a:endParaRPr lang="en-GB" sz="2400" dirty="0" smtClean="0"/>
          </a:p>
          <a:p>
            <a:endParaRPr lang="en-GB" sz="2400" dirty="0" smtClean="0"/>
          </a:p>
        </p:txBody>
      </p:sp>
      <p:sp>
        <p:nvSpPr>
          <p:cNvPr id="10" name="Content Placeholder 6"/>
          <p:cNvSpPr txBox="1">
            <a:spLocks/>
          </p:cNvSpPr>
          <p:nvPr/>
        </p:nvSpPr>
        <p:spPr>
          <a:xfrm>
            <a:off x="331911" y="1700808"/>
            <a:ext cx="8097713" cy="142772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2600" dirty="0" smtClean="0"/>
              <a:t>After </a:t>
            </a:r>
            <a:r>
              <a:rPr lang="en-GB" sz="2600" dirty="0" smtClean="0">
                <a:solidFill>
                  <a:schemeClr val="accent4">
                    <a:lumMod val="75000"/>
                  </a:schemeClr>
                </a:solidFill>
              </a:rPr>
              <a:t>25</a:t>
            </a:r>
            <a:r>
              <a:rPr lang="en-GB" sz="2600" dirty="0" smtClean="0"/>
              <a:t> (</a:t>
            </a:r>
            <a:r>
              <a:rPr lang="en-GB" sz="2600" dirty="0" smtClean="0">
                <a:solidFill>
                  <a:srgbClr val="D60093"/>
                </a:solidFill>
              </a:rPr>
              <a:t>19</a:t>
            </a:r>
            <a:r>
              <a:rPr lang="en-GB" sz="2600" dirty="0" smtClean="0"/>
              <a:t>) </a:t>
            </a:r>
            <a:r>
              <a:rPr lang="en-GB" sz="2600" dirty="0" smtClean="0"/>
              <a:t>days the systematic model error becomes the largest contributor to the forecast error in </a:t>
            </a:r>
            <a:r>
              <a:rPr lang="en-GB" sz="2600" dirty="0" smtClean="0">
                <a:solidFill>
                  <a:schemeClr val="accent4">
                    <a:lumMod val="75000"/>
                  </a:schemeClr>
                </a:solidFill>
              </a:rPr>
              <a:t>May </a:t>
            </a:r>
            <a:r>
              <a:rPr lang="en-GB" sz="2600" dirty="0" smtClean="0"/>
              <a:t>(</a:t>
            </a:r>
            <a:r>
              <a:rPr lang="en-GB" sz="2600" dirty="0" smtClean="0">
                <a:solidFill>
                  <a:srgbClr val="D60093"/>
                </a:solidFill>
              </a:rPr>
              <a:t>November</a:t>
            </a:r>
            <a:r>
              <a:rPr lang="en-GB" sz="2600" dirty="0" smtClean="0"/>
              <a:t>).</a:t>
            </a:r>
          </a:p>
          <a:p>
            <a:endParaRPr lang="en-GB" sz="2400" dirty="0" smtClean="0"/>
          </a:p>
          <a:p>
            <a:pPr marL="0" indent="0">
              <a:buNone/>
            </a:pPr>
            <a:endParaRPr lang="en-GB" sz="2400" dirty="0" smtClean="0"/>
          </a:p>
        </p:txBody>
      </p:sp>
      <p:sp>
        <p:nvSpPr>
          <p:cNvPr id="11"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a:t>4.2 Spatial evolution of the forecast </a:t>
            </a:r>
            <a:r>
              <a:rPr lang="en-US" altLang="ca-ES" sz="4000" b="1" dirty="0" smtClean="0"/>
              <a:t>errors</a:t>
            </a:r>
            <a:endParaRPr lang="es-ES" sz="4000" b="1" u="sng"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6036" y="2614408"/>
            <a:ext cx="3290400" cy="431864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50282" y="2614248"/>
            <a:ext cx="3291429" cy="4320000"/>
          </a:xfrm>
          <a:prstGeom prst="rect">
            <a:avLst/>
          </a:prstGeom>
        </p:spPr>
      </p:pic>
      <p:sp>
        <p:nvSpPr>
          <p:cNvPr id="12"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15/16</a:t>
            </a:r>
            <a:endParaRPr lang="es-ES" dirty="0"/>
          </a:p>
        </p:txBody>
      </p:sp>
    </p:spTree>
    <p:extLst>
      <p:ext uri="{BB962C8B-B14F-4D97-AF65-F5344CB8AC3E}">
        <p14:creationId xmlns:p14="http://schemas.microsoft.com/office/powerpoint/2010/main" val="2961903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340768"/>
            <a:ext cx="8784976" cy="5247590"/>
          </a:xfrm>
          <a:prstGeom prst="rect">
            <a:avLst/>
          </a:prstGeom>
          <a:noFill/>
        </p:spPr>
        <p:txBody>
          <a:bodyPr wrap="square" rtlCol="0">
            <a:spAutoFit/>
          </a:bodyPr>
          <a:lstStyle/>
          <a:p>
            <a:pPr marL="342900" indent="-342900">
              <a:buClr>
                <a:srgbClr val="0070C0"/>
              </a:buClr>
              <a:buFont typeface="Arial" pitchFamily="34" charset="0"/>
              <a:buChar char="•"/>
            </a:pPr>
            <a:r>
              <a:rPr lang="en-GB" sz="2400" b="1" dirty="0" smtClean="0"/>
              <a:t>Inconsistent </a:t>
            </a:r>
            <a:r>
              <a:rPr lang="en-GB" sz="2400" b="1" dirty="0"/>
              <a:t>initialization products (generally a too warm ocean) </a:t>
            </a:r>
            <a:r>
              <a:rPr lang="en-GB" sz="2400" b="1" dirty="0" smtClean="0"/>
              <a:t>impact </a:t>
            </a:r>
            <a:r>
              <a:rPr lang="en-GB" sz="2400" b="1" dirty="0" smtClean="0"/>
              <a:t>the </a:t>
            </a:r>
            <a:r>
              <a:rPr lang="en-GB" sz="2400" b="1" dirty="0" smtClean="0"/>
              <a:t>predictions (leading to an extensive sea ice melting the first days). </a:t>
            </a:r>
            <a:endParaRPr lang="en-GB" sz="2400" b="1" dirty="0" smtClean="0"/>
          </a:p>
          <a:p>
            <a:pPr marL="342900" indent="-342900">
              <a:buClr>
                <a:srgbClr val="0070C0"/>
              </a:buClr>
              <a:buFont typeface="Arial" pitchFamily="34" charset="0"/>
              <a:buChar char="•"/>
            </a:pPr>
            <a:endParaRPr lang="en-GB" sz="2400" b="1" dirty="0"/>
          </a:p>
          <a:p>
            <a:pPr marL="342900" indent="-342900">
              <a:buClr>
                <a:srgbClr val="0070C0"/>
              </a:buClr>
              <a:buFont typeface="Arial" pitchFamily="34" charset="0"/>
              <a:buChar char="•"/>
            </a:pPr>
            <a:r>
              <a:rPr lang="en-GB" sz="2400" dirty="0" smtClean="0"/>
              <a:t>The impact of initialization incompatibilities depends on the initialization date and the seasonality of the systematic error.</a:t>
            </a:r>
          </a:p>
          <a:p>
            <a:pPr marL="342900" indent="-342900">
              <a:buClr>
                <a:srgbClr val="0070C0"/>
              </a:buClr>
              <a:buFont typeface="Arial" pitchFamily="34" charset="0"/>
              <a:buChar char="•"/>
            </a:pPr>
            <a:endParaRPr lang="en-GB" sz="2400" dirty="0" smtClean="0"/>
          </a:p>
          <a:p>
            <a:pPr marL="342900" indent="-342900">
              <a:buClr>
                <a:srgbClr val="0070C0"/>
              </a:buClr>
              <a:buFont typeface="Arial" pitchFamily="34" charset="0"/>
              <a:buChar char="•"/>
            </a:pPr>
            <a:r>
              <a:rPr lang="en-US" sz="2400" dirty="0" smtClean="0"/>
              <a:t>Forecast errors do not reach the systematic bias by the end of the month. Model drift takes more than one month to settle.</a:t>
            </a:r>
          </a:p>
          <a:p>
            <a:pPr marL="342900" indent="-342900">
              <a:buClr>
                <a:srgbClr val="0070C0"/>
              </a:buClr>
              <a:buFont typeface="Arial" pitchFamily="34" charset="0"/>
              <a:buChar char="•"/>
            </a:pPr>
            <a:endParaRPr lang="en-GB" sz="2400" dirty="0"/>
          </a:p>
          <a:p>
            <a:pPr marL="342900" indent="-342900">
              <a:buClr>
                <a:srgbClr val="0070C0"/>
              </a:buClr>
              <a:buFont typeface="Arial" pitchFamily="34" charset="0"/>
              <a:buChar char="•"/>
            </a:pPr>
            <a:r>
              <a:rPr lang="en-GB" sz="2400" dirty="0" smtClean="0"/>
              <a:t>The initialization shock dominates the forecast error the first </a:t>
            </a:r>
            <a:r>
              <a:rPr lang="en-GB" sz="2400" dirty="0" smtClean="0"/>
              <a:t>25 (19) days in May (Nov.). </a:t>
            </a:r>
            <a:r>
              <a:rPr lang="en-GB" sz="2400" dirty="0" smtClean="0"/>
              <a:t>After that, it is the systematic error the major contributor to the total forecast error.</a:t>
            </a:r>
          </a:p>
          <a:p>
            <a:pPr marL="342900" indent="-342900">
              <a:buFont typeface="Arial" pitchFamily="34" charset="0"/>
              <a:buChar char="•"/>
            </a:pPr>
            <a:endParaRPr lang="en-GB" sz="2300" dirty="0"/>
          </a:p>
        </p:txBody>
      </p:sp>
      <p:sp>
        <p:nvSpPr>
          <p:cNvPr id="6"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Conclusions</a:t>
            </a:r>
            <a:endParaRPr lang="es-ES" sz="4000" b="1" dirty="0"/>
          </a:p>
        </p:txBody>
      </p:sp>
      <p:sp>
        <p:nvSpPr>
          <p:cNvPr id="7"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16/16</a:t>
            </a:r>
            <a:endParaRPr lang="es-ES" dirty="0"/>
          </a:p>
        </p:txBody>
      </p:sp>
    </p:spTree>
    <p:extLst>
      <p:ext uri="{BB962C8B-B14F-4D97-AF65-F5344CB8AC3E}">
        <p14:creationId xmlns:p14="http://schemas.microsoft.com/office/powerpoint/2010/main" val="116478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464803" y="428713"/>
            <a:ext cx="8229598" cy="838397"/>
          </a:xfrm>
        </p:spPr>
        <p:txBody>
          <a:bodyPr/>
          <a:lstStyle/>
          <a:p>
            <a:pPr algn="ctr"/>
            <a:r>
              <a:rPr lang="en-US" altLang="ca-ES" sz="4000" b="1" dirty="0" smtClean="0"/>
              <a:t>1. Experimental setup</a:t>
            </a:r>
            <a:endParaRPr lang="es-ES" sz="4000" b="1" dirty="0"/>
          </a:p>
        </p:txBody>
      </p:sp>
      <p:sp>
        <p:nvSpPr>
          <p:cNvPr id="15" name="Marcador de contenido 2"/>
          <p:cNvSpPr txBox="1">
            <a:spLocks/>
          </p:cNvSpPr>
          <p:nvPr/>
        </p:nvSpPr>
        <p:spPr>
          <a:xfrm>
            <a:off x="464803" y="1375305"/>
            <a:ext cx="8094733" cy="624183"/>
          </a:xfrm>
          <a:solidFill>
            <a:schemeClr val="bg1">
              <a:alpha val="60000"/>
            </a:schemeClr>
          </a:solidFill>
        </p:spPr>
        <p:txBody>
          <a:bodyPr lIns="144000" tIns="180000" rIns="180000" bIns="1800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GB" dirty="0" smtClean="0"/>
              <a:t>7-months seasonal predictions starting in </a:t>
            </a:r>
            <a:r>
              <a:rPr lang="en-GB" i="1" dirty="0" smtClean="0"/>
              <a:t>May</a:t>
            </a:r>
            <a:r>
              <a:rPr lang="en-GB" dirty="0" smtClean="0"/>
              <a:t> and </a:t>
            </a:r>
            <a:r>
              <a:rPr lang="en-GB" i="1" dirty="0" smtClean="0"/>
              <a:t>November</a:t>
            </a:r>
            <a:r>
              <a:rPr lang="en-GB" dirty="0" smtClean="0"/>
              <a:t>. 10 members. Period 1993-2008. EC-Earth3.2</a:t>
            </a:r>
            <a:endParaRPr lang="en-GB" dirty="0"/>
          </a:p>
        </p:txBody>
      </p:sp>
      <p:sp>
        <p:nvSpPr>
          <p:cNvPr id="16"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1/16</a:t>
            </a:r>
            <a:endParaRPr lang="es-ES" dirty="0"/>
          </a:p>
        </p:txBody>
      </p:sp>
      <p:sp>
        <p:nvSpPr>
          <p:cNvPr id="11" name="Rectángulo 10"/>
          <p:cNvSpPr/>
          <p:nvPr/>
        </p:nvSpPr>
        <p:spPr>
          <a:xfrm>
            <a:off x="584461" y="2510370"/>
            <a:ext cx="7975077" cy="1529743"/>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p:cNvSpPr/>
          <p:nvPr/>
        </p:nvSpPr>
        <p:spPr>
          <a:xfrm>
            <a:off x="584461" y="4061860"/>
            <a:ext cx="7975077" cy="86052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p:cNvSpPr/>
          <p:nvPr/>
        </p:nvSpPr>
        <p:spPr>
          <a:xfrm>
            <a:off x="584459" y="4944137"/>
            <a:ext cx="7975077" cy="145573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584460" y="2030332"/>
            <a:ext cx="2920740" cy="400110"/>
          </a:xfrm>
          <a:prstGeom prst="rect">
            <a:avLst/>
          </a:prstGeom>
          <a:noFill/>
        </p:spPr>
        <p:txBody>
          <a:bodyPr wrap="square" rtlCol="0">
            <a:spAutoFit/>
          </a:bodyPr>
          <a:lstStyle/>
          <a:p>
            <a:r>
              <a:rPr lang="es-ES" sz="2000" b="1" dirty="0" err="1" smtClean="0">
                <a:solidFill>
                  <a:srgbClr val="FF0000"/>
                </a:solidFill>
              </a:rPr>
              <a:t>Initial</a:t>
            </a:r>
            <a:r>
              <a:rPr lang="es-ES" sz="2000" b="1" dirty="0" smtClean="0">
                <a:solidFill>
                  <a:srgbClr val="FF0000"/>
                </a:solidFill>
              </a:rPr>
              <a:t> </a:t>
            </a:r>
            <a:r>
              <a:rPr lang="es-ES" sz="2000" b="1" dirty="0" err="1" smtClean="0">
                <a:solidFill>
                  <a:srgbClr val="FF0000"/>
                </a:solidFill>
              </a:rPr>
              <a:t>conditions</a:t>
            </a:r>
            <a:r>
              <a:rPr lang="es-ES" sz="2000" b="1" dirty="0" smtClean="0">
                <a:solidFill>
                  <a:srgbClr val="FF0000"/>
                </a:solidFill>
              </a:rPr>
              <a:t>:</a:t>
            </a:r>
            <a:endParaRPr lang="es-ES" sz="2000" b="1" dirty="0">
              <a:solidFill>
                <a:srgbClr val="FF0000"/>
              </a:solidFill>
            </a:endParaRPr>
          </a:p>
        </p:txBody>
      </p:sp>
      <p:sp>
        <p:nvSpPr>
          <p:cNvPr id="13" name="CuadroTexto 12"/>
          <p:cNvSpPr txBox="1"/>
          <p:nvPr/>
        </p:nvSpPr>
        <p:spPr>
          <a:xfrm rot="19842674">
            <a:off x="467167" y="2710243"/>
            <a:ext cx="1376413" cy="369332"/>
          </a:xfrm>
          <a:prstGeom prst="rect">
            <a:avLst/>
          </a:prstGeom>
          <a:noFill/>
        </p:spPr>
        <p:txBody>
          <a:bodyPr wrap="square" rtlCol="0">
            <a:spAutoFit/>
          </a:bodyPr>
          <a:lstStyle/>
          <a:p>
            <a:r>
              <a:rPr lang="es-ES" dirty="0" err="1" smtClean="0">
                <a:solidFill>
                  <a:srgbClr val="FFFF00"/>
                </a:solidFill>
              </a:rPr>
              <a:t>Atmosphere</a:t>
            </a:r>
            <a:endParaRPr lang="es-ES" dirty="0">
              <a:solidFill>
                <a:srgbClr val="FFFF00"/>
              </a:solidFill>
            </a:endParaRPr>
          </a:p>
        </p:txBody>
      </p:sp>
      <p:sp>
        <p:nvSpPr>
          <p:cNvPr id="33" name="CuadroTexto 32"/>
          <p:cNvSpPr txBox="1"/>
          <p:nvPr/>
        </p:nvSpPr>
        <p:spPr>
          <a:xfrm rot="19842674">
            <a:off x="499059" y="4099370"/>
            <a:ext cx="877468" cy="369332"/>
          </a:xfrm>
          <a:prstGeom prst="rect">
            <a:avLst/>
          </a:prstGeom>
          <a:noFill/>
        </p:spPr>
        <p:txBody>
          <a:bodyPr wrap="square" rtlCol="0">
            <a:spAutoFit/>
          </a:bodyPr>
          <a:lstStyle/>
          <a:p>
            <a:r>
              <a:rPr lang="es-ES" dirty="0" smtClean="0">
                <a:solidFill>
                  <a:srgbClr val="FF9900"/>
                </a:solidFill>
              </a:rPr>
              <a:t>Sea Ice</a:t>
            </a:r>
            <a:endParaRPr lang="es-ES" dirty="0">
              <a:solidFill>
                <a:srgbClr val="FF9900"/>
              </a:solidFill>
            </a:endParaRPr>
          </a:p>
        </p:txBody>
      </p:sp>
      <p:sp>
        <p:nvSpPr>
          <p:cNvPr id="34" name="CuadroTexto 33"/>
          <p:cNvSpPr txBox="1"/>
          <p:nvPr/>
        </p:nvSpPr>
        <p:spPr>
          <a:xfrm rot="19842674">
            <a:off x="499058" y="4976350"/>
            <a:ext cx="877468" cy="369332"/>
          </a:xfrm>
          <a:prstGeom prst="rect">
            <a:avLst/>
          </a:prstGeom>
          <a:noFill/>
        </p:spPr>
        <p:txBody>
          <a:bodyPr wrap="square" rtlCol="0">
            <a:spAutoFit/>
          </a:bodyPr>
          <a:lstStyle/>
          <a:p>
            <a:r>
              <a:rPr lang="es-ES" dirty="0" err="1" smtClean="0">
                <a:solidFill>
                  <a:schemeClr val="bg1"/>
                </a:solidFill>
              </a:rPr>
              <a:t>Ocean</a:t>
            </a:r>
            <a:endParaRPr lang="es-ES" dirty="0">
              <a:solidFill>
                <a:schemeClr val="bg1"/>
              </a:solidFill>
            </a:endParaRPr>
          </a:p>
        </p:txBody>
      </p:sp>
      <p:sp>
        <p:nvSpPr>
          <p:cNvPr id="35" name="CuadroTexto 34"/>
          <p:cNvSpPr txBox="1"/>
          <p:nvPr/>
        </p:nvSpPr>
        <p:spPr>
          <a:xfrm>
            <a:off x="3585407" y="2981138"/>
            <a:ext cx="1973179" cy="523220"/>
          </a:xfrm>
          <a:prstGeom prst="rect">
            <a:avLst/>
          </a:prstGeom>
          <a:noFill/>
        </p:spPr>
        <p:txBody>
          <a:bodyPr wrap="square" rtlCol="0">
            <a:spAutoFit/>
          </a:bodyPr>
          <a:lstStyle/>
          <a:p>
            <a:r>
              <a:rPr lang="es-ES" sz="2800" dirty="0" smtClean="0"/>
              <a:t>ERA-</a:t>
            </a:r>
            <a:r>
              <a:rPr lang="es-ES" sz="2800" dirty="0" err="1" smtClean="0"/>
              <a:t>Interim</a:t>
            </a:r>
            <a:endParaRPr lang="es-ES" sz="2800" dirty="0"/>
          </a:p>
        </p:txBody>
      </p:sp>
      <p:sp>
        <p:nvSpPr>
          <p:cNvPr id="36" name="CuadroTexto 35"/>
          <p:cNvSpPr txBox="1"/>
          <p:nvPr/>
        </p:nvSpPr>
        <p:spPr>
          <a:xfrm>
            <a:off x="1845944" y="4079869"/>
            <a:ext cx="6713592" cy="830997"/>
          </a:xfrm>
          <a:prstGeom prst="rect">
            <a:avLst/>
          </a:prstGeom>
          <a:noFill/>
        </p:spPr>
        <p:txBody>
          <a:bodyPr wrap="square" rtlCol="0">
            <a:spAutoFit/>
          </a:bodyPr>
          <a:lstStyle/>
          <a:p>
            <a:pPr algn="ctr"/>
            <a:r>
              <a:rPr lang="es-ES" sz="2400" dirty="0" smtClean="0"/>
              <a:t>NEMO-LIM </a:t>
            </a:r>
            <a:r>
              <a:rPr lang="es-ES" sz="2400" dirty="0" err="1"/>
              <a:t>S</a:t>
            </a:r>
            <a:r>
              <a:rPr lang="es-ES" sz="2400" dirty="0" err="1" smtClean="0"/>
              <a:t>tandalone</a:t>
            </a:r>
            <a:r>
              <a:rPr lang="es-ES" sz="2400" dirty="0" smtClean="0"/>
              <a:t> </a:t>
            </a:r>
            <a:r>
              <a:rPr lang="es-ES" sz="2400" dirty="0" err="1" smtClean="0"/>
              <a:t>Reconstruction</a:t>
            </a:r>
            <a:r>
              <a:rPr lang="es-ES" sz="2400" dirty="0" smtClean="0"/>
              <a:t> </a:t>
            </a:r>
            <a:r>
              <a:rPr lang="es-ES" sz="2400" dirty="0" err="1" smtClean="0"/>
              <a:t>with</a:t>
            </a:r>
            <a:r>
              <a:rPr lang="es-ES" sz="2400" dirty="0" smtClean="0"/>
              <a:t> </a:t>
            </a:r>
            <a:r>
              <a:rPr lang="es-ES" sz="2400" dirty="0" err="1" smtClean="0"/>
              <a:t>assimilation</a:t>
            </a:r>
            <a:r>
              <a:rPr lang="es-ES" sz="2400" dirty="0" smtClean="0"/>
              <a:t> of Sea Ice </a:t>
            </a:r>
            <a:r>
              <a:rPr lang="es-ES" sz="2400" dirty="0" err="1" smtClean="0"/>
              <a:t>Concentration</a:t>
            </a:r>
            <a:r>
              <a:rPr lang="es-ES" sz="2400" dirty="0" smtClean="0"/>
              <a:t> </a:t>
            </a:r>
            <a:r>
              <a:rPr lang="es-ES" sz="2400" dirty="0" err="1" smtClean="0"/>
              <a:t>from</a:t>
            </a:r>
            <a:r>
              <a:rPr lang="es-ES" sz="2400" dirty="0" smtClean="0"/>
              <a:t> ESA</a:t>
            </a:r>
            <a:endParaRPr lang="es-ES" sz="2400" dirty="0"/>
          </a:p>
        </p:txBody>
      </p:sp>
      <p:sp>
        <p:nvSpPr>
          <p:cNvPr id="37" name="CuadroTexto 36"/>
          <p:cNvSpPr txBox="1"/>
          <p:nvPr/>
        </p:nvSpPr>
        <p:spPr>
          <a:xfrm>
            <a:off x="3950541" y="5409039"/>
            <a:ext cx="1258121" cy="523220"/>
          </a:xfrm>
          <a:prstGeom prst="rect">
            <a:avLst/>
          </a:prstGeom>
          <a:noFill/>
        </p:spPr>
        <p:txBody>
          <a:bodyPr wrap="square" rtlCol="0">
            <a:spAutoFit/>
          </a:bodyPr>
          <a:lstStyle/>
          <a:p>
            <a:r>
              <a:rPr lang="es-ES" sz="2800" dirty="0" smtClean="0">
                <a:solidFill>
                  <a:schemeClr val="bg1"/>
                </a:solidFill>
              </a:rPr>
              <a:t>ORAS4</a:t>
            </a:r>
            <a:endParaRPr lang="es-ES" sz="2800" dirty="0">
              <a:solidFill>
                <a:schemeClr val="bg1"/>
              </a:solidFill>
            </a:endParaRPr>
          </a:p>
        </p:txBody>
      </p:sp>
    </p:spTree>
    <p:extLst>
      <p:ext uri="{BB962C8B-B14F-4D97-AF65-F5344CB8AC3E}">
        <p14:creationId xmlns:p14="http://schemas.microsoft.com/office/powerpoint/2010/main" val="4183396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340768"/>
            <a:ext cx="8784976" cy="5247590"/>
          </a:xfrm>
          <a:prstGeom prst="rect">
            <a:avLst/>
          </a:prstGeom>
          <a:noFill/>
        </p:spPr>
        <p:txBody>
          <a:bodyPr wrap="square" rtlCol="0">
            <a:spAutoFit/>
          </a:bodyPr>
          <a:lstStyle/>
          <a:p>
            <a:pPr marL="342900" indent="-342900">
              <a:buClr>
                <a:srgbClr val="0070C0"/>
              </a:buClr>
              <a:buFont typeface="Arial" pitchFamily="34" charset="0"/>
              <a:buChar char="•"/>
            </a:pPr>
            <a:r>
              <a:rPr lang="en-GB" sz="2400" dirty="0" smtClean="0"/>
              <a:t>Inconsistent </a:t>
            </a:r>
            <a:r>
              <a:rPr lang="en-GB" sz="2400" dirty="0"/>
              <a:t>initialization products (generally a too warm ocean) </a:t>
            </a:r>
            <a:r>
              <a:rPr lang="en-GB" sz="2400" dirty="0" smtClean="0"/>
              <a:t>impact </a:t>
            </a:r>
            <a:r>
              <a:rPr lang="en-GB" sz="2400" dirty="0" smtClean="0"/>
              <a:t>the </a:t>
            </a:r>
            <a:r>
              <a:rPr lang="en-GB" sz="2400" dirty="0" smtClean="0"/>
              <a:t>predictions (leading to an extensive sea ice melting the first days). </a:t>
            </a:r>
            <a:endParaRPr lang="en-GB" sz="2400" dirty="0" smtClean="0"/>
          </a:p>
          <a:p>
            <a:pPr marL="342900" indent="-342900">
              <a:buClr>
                <a:srgbClr val="0070C0"/>
              </a:buClr>
              <a:buFont typeface="Arial" pitchFamily="34" charset="0"/>
              <a:buChar char="•"/>
            </a:pPr>
            <a:endParaRPr lang="en-GB" sz="2400" b="1" dirty="0"/>
          </a:p>
          <a:p>
            <a:pPr marL="342900" indent="-342900">
              <a:buClr>
                <a:srgbClr val="0070C0"/>
              </a:buClr>
              <a:buFont typeface="Arial" pitchFamily="34" charset="0"/>
              <a:buChar char="•"/>
            </a:pPr>
            <a:r>
              <a:rPr lang="en-GB" sz="2400" b="1" dirty="0" smtClean="0"/>
              <a:t>The impact of initialization incompatibilities depends on the initialization date and the seasonality of the systematic error.</a:t>
            </a:r>
          </a:p>
          <a:p>
            <a:pPr marL="342900" indent="-342900">
              <a:buClr>
                <a:srgbClr val="0070C0"/>
              </a:buClr>
              <a:buFont typeface="Arial" pitchFamily="34" charset="0"/>
              <a:buChar char="•"/>
            </a:pPr>
            <a:endParaRPr lang="en-GB" sz="2400" b="1" dirty="0" smtClean="0"/>
          </a:p>
          <a:p>
            <a:pPr marL="342900" indent="-342900">
              <a:buClr>
                <a:srgbClr val="0070C0"/>
              </a:buClr>
              <a:buFont typeface="Arial" pitchFamily="34" charset="0"/>
              <a:buChar char="•"/>
            </a:pPr>
            <a:r>
              <a:rPr lang="en-US" sz="2400" dirty="0" smtClean="0"/>
              <a:t>Forecast errors do not reach the systematic bias by the end of the month. Model drift takes more than one month to settle.</a:t>
            </a:r>
          </a:p>
          <a:p>
            <a:pPr marL="342900" indent="-342900">
              <a:buClr>
                <a:srgbClr val="0070C0"/>
              </a:buClr>
              <a:buFont typeface="Arial" pitchFamily="34" charset="0"/>
              <a:buChar char="•"/>
            </a:pPr>
            <a:endParaRPr lang="en-GB" sz="2400" dirty="0"/>
          </a:p>
          <a:p>
            <a:pPr marL="342900" indent="-342900">
              <a:buClr>
                <a:srgbClr val="0070C0"/>
              </a:buClr>
              <a:buFont typeface="Arial" pitchFamily="34" charset="0"/>
              <a:buChar char="•"/>
            </a:pPr>
            <a:r>
              <a:rPr lang="en-GB" sz="2400" dirty="0" smtClean="0"/>
              <a:t>The initialization shock dominates the forecast error the first </a:t>
            </a:r>
            <a:r>
              <a:rPr lang="en-GB" sz="2400" dirty="0" smtClean="0"/>
              <a:t>25 (19) days in May (Nov.). </a:t>
            </a:r>
            <a:r>
              <a:rPr lang="en-GB" sz="2400" dirty="0" smtClean="0"/>
              <a:t>After that, it is the systematic error the major contributor to the total forecast error.</a:t>
            </a:r>
          </a:p>
          <a:p>
            <a:pPr marL="342900" indent="-342900">
              <a:buFont typeface="Arial" pitchFamily="34" charset="0"/>
              <a:buChar char="•"/>
            </a:pPr>
            <a:endParaRPr lang="en-GB" sz="2300" dirty="0"/>
          </a:p>
        </p:txBody>
      </p:sp>
      <p:sp>
        <p:nvSpPr>
          <p:cNvPr id="6"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Conclusions</a:t>
            </a:r>
            <a:endParaRPr lang="es-ES" sz="4000" b="1" dirty="0"/>
          </a:p>
        </p:txBody>
      </p:sp>
      <p:sp>
        <p:nvSpPr>
          <p:cNvPr id="7"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16/16</a:t>
            </a:r>
            <a:endParaRPr lang="es-ES" dirty="0"/>
          </a:p>
        </p:txBody>
      </p:sp>
    </p:spTree>
    <p:extLst>
      <p:ext uri="{BB962C8B-B14F-4D97-AF65-F5344CB8AC3E}">
        <p14:creationId xmlns:p14="http://schemas.microsoft.com/office/powerpoint/2010/main" val="3190660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340768"/>
            <a:ext cx="8784976" cy="5247590"/>
          </a:xfrm>
          <a:prstGeom prst="rect">
            <a:avLst/>
          </a:prstGeom>
          <a:noFill/>
        </p:spPr>
        <p:txBody>
          <a:bodyPr wrap="square" rtlCol="0">
            <a:spAutoFit/>
          </a:bodyPr>
          <a:lstStyle/>
          <a:p>
            <a:pPr marL="342900" indent="-342900">
              <a:buClr>
                <a:srgbClr val="0070C0"/>
              </a:buClr>
              <a:buFont typeface="Arial" pitchFamily="34" charset="0"/>
              <a:buChar char="•"/>
            </a:pPr>
            <a:r>
              <a:rPr lang="en-GB" sz="2400" dirty="0" smtClean="0"/>
              <a:t>Inconsistent </a:t>
            </a:r>
            <a:r>
              <a:rPr lang="en-GB" sz="2400" dirty="0"/>
              <a:t>initialization products (generally a too warm ocean) </a:t>
            </a:r>
            <a:r>
              <a:rPr lang="en-GB" sz="2400" dirty="0" smtClean="0"/>
              <a:t>impact </a:t>
            </a:r>
            <a:r>
              <a:rPr lang="en-GB" sz="2400" dirty="0" smtClean="0"/>
              <a:t>the </a:t>
            </a:r>
            <a:r>
              <a:rPr lang="en-GB" sz="2400" dirty="0" smtClean="0"/>
              <a:t>predictions (leading to an extensive sea ice melting the first days). </a:t>
            </a:r>
            <a:endParaRPr lang="en-GB" sz="2400" dirty="0" smtClean="0"/>
          </a:p>
          <a:p>
            <a:pPr marL="342900" indent="-342900">
              <a:buClr>
                <a:srgbClr val="0070C0"/>
              </a:buClr>
              <a:buFont typeface="Arial" pitchFamily="34" charset="0"/>
              <a:buChar char="•"/>
            </a:pPr>
            <a:endParaRPr lang="en-GB" sz="2400" b="1" dirty="0"/>
          </a:p>
          <a:p>
            <a:pPr marL="342900" indent="-342900">
              <a:buClr>
                <a:srgbClr val="0070C0"/>
              </a:buClr>
              <a:buFont typeface="Arial" pitchFamily="34" charset="0"/>
              <a:buChar char="•"/>
            </a:pPr>
            <a:r>
              <a:rPr lang="en-GB" sz="2400" dirty="0" smtClean="0"/>
              <a:t>The impact of initialization incompatibilities depends on the initialization date and the seasonality of the systematic error.</a:t>
            </a:r>
          </a:p>
          <a:p>
            <a:pPr marL="342900" indent="-342900">
              <a:buClr>
                <a:srgbClr val="0070C0"/>
              </a:buClr>
              <a:buFont typeface="Arial" pitchFamily="34" charset="0"/>
              <a:buChar char="•"/>
            </a:pPr>
            <a:endParaRPr lang="en-GB" sz="2400" b="1" dirty="0" smtClean="0"/>
          </a:p>
          <a:p>
            <a:pPr marL="342900" indent="-342900">
              <a:buClr>
                <a:srgbClr val="0070C0"/>
              </a:buClr>
              <a:buFont typeface="Arial" pitchFamily="34" charset="0"/>
              <a:buChar char="•"/>
            </a:pPr>
            <a:r>
              <a:rPr lang="en-US" sz="2400" b="1" dirty="0" smtClean="0"/>
              <a:t>Forecast errors do not reach the systematic bias by the end of the month. Model drift takes more than one month to settle.</a:t>
            </a:r>
          </a:p>
          <a:p>
            <a:pPr marL="342900" indent="-342900">
              <a:buClr>
                <a:srgbClr val="0070C0"/>
              </a:buClr>
              <a:buFont typeface="Arial" pitchFamily="34" charset="0"/>
              <a:buChar char="•"/>
            </a:pPr>
            <a:endParaRPr lang="en-GB" sz="2400" dirty="0"/>
          </a:p>
          <a:p>
            <a:pPr marL="342900" indent="-342900">
              <a:buClr>
                <a:srgbClr val="0070C0"/>
              </a:buClr>
              <a:buFont typeface="Arial" pitchFamily="34" charset="0"/>
              <a:buChar char="•"/>
            </a:pPr>
            <a:r>
              <a:rPr lang="en-GB" sz="2400" dirty="0" smtClean="0"/>
              <a:t>The initialization shock dominates the forecast error the first </a:t>
            </a:r>
            <a:r>
              <a:rPr lang="en-GB" sz="2400" dirty="0" smtClean="0"/>
              <a:t>25 (19) days in May (Nov.). </a:t>
            </a:r>
            <a:r>
              <a:rPr lang="en-GB" sz="2400" dirty="0" smtClean="0"/>
              <a:t>After that, it is the systematic error the major contributor to the total forecast error.</a:t>
            </a:r>
          </a:p>
          <a:p>
            <a:pPr marL="342900" indent="-342900">
              <a:buFont typeface="Arial" pitchFamily="34" charset="0"/>
              <a:buChar char="•"/>
            </a:pPr>
            <a:endParaRPr lang="en-GB" sz="2300" dirty="0"/>
          </a:p>
        </p:txBody>
      </p:sp>
      <p:sp>
        <p:nvSpPr>
          <p:cNvPr id="6"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Conclusions</a:t>
            </a:r>
            <a:endParaRPr lang="es-ES" sz="4000" b="1" dirty="0"/>
          </a:p>
        </p:txBody>
      </p:sp>
      <p:sp>
        <p:nvSpPr>
          <p:cNvPr id="7"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16/16</a:t>
            </a:r>
            <a:endParaRPr lang="es-ES" dirty="0"/>
          </a:p>
        </p:txBody>
      </p:sp>
    </p:spTree>
    <p:extLst>
      <p:ext uri="{BB962C8B-B14F-4D97-AF65-F5344CB8AC3E}">
        <p14:creationId xmlns:p14="http://schemas.microsoft.com/office/powerpoint/2010/main" val="229934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340768"/>
            <a:ext cx="8784976" cy="5247590"/>
          </a:xfrm>
          <a:prstGeom prst="rect">
            <a:avLst/>
          </a:prstGeom>
          <a:noFill/>
        </p:spPr>
        <p:txBody>
          <a:bodyPr wrap="square" rtlCol="0">
            <a:spAutoFit/>
          </a:bodyPr>
          <a:lstStyle/>
          <a:p>
            <a:pPr marL="342900" indent="-342900">
              <a:buClr>
                <a:srgbClr val="0070C0"/>
              </a:buClr>
              <a:buFont typeface="Arial" pitchFamily="34" charset="0"/>
              <a:buChar char="•"/>
            </a:pPr>
            <a:r>
              <a:rPr lang="en-GB" sz="2400" dirty="0" smtClean="0"/>
              <a:t>Inconsistent </a:t>
            </a:r>
            <a:r>
              <a:rPr lang="en-GB" sz="2400" dirty="0"/>
              <a:t>initialization products (generally a too warm ocean) </a:t>
            </a:r>
            <a:r>
              <a:rPr lang="en-GB" sz="2400" dirty="0" smtClean="0"/>
              <a:t>impact </a:t>
            </a:r>
            <a:r>
              <a:rPr lang="en-GB" sz="2400" dirty="0" smtClean="0"/>
              <a:t>the </a:t>
            </a:r>
            <a:r>
              <a:rPr lang="en-GB" sz="2400" dirty="0" smtClean="0"/>
              <a:t>predictions (leading to an extensive sea ice melting the first days). </a:t>
            </a:r>
            <a:endParaRPr lang="en-GB" sz="2400" dirty="0" smtClean="0"/>
          </a:p>
          <a:p>
            <a:pPr marL="342900" indent="-342900">
              <a:buClr>
                <a:srgbClr val="0070C0"/>
              </a:buClr>
              <a:buFont typeface="Arial" pitchFamily="34" charset="0"/>
              <a:buChar char="•"/>
            </a:pPr>
            <a:endParaRPr lang="en-GB" sz="2400" b="1" dirty="0"/>
          </a:p>
          <a:p>
            <a:pPr marL="342900" indent="-342900">
              <a:buClr>
                <a:srgbClr val="0070C0"/>
              </a:buClr>
              <a:buFont typeface="Arial" pitchFamily="34" charset="0"/>
              <a:buChar char="•"/>
            </a:pPr>
            <a:r>
              <a:rPr lang="en-GB" sz="2400" dirty="0" smtClean="0"/>
              <a:t>The impact of initialization incompatibilities depends on the initialization date and the seasonality of the systematic error.</a:t>
            </a:r>
          </a:p>
          <a:p>
            <a:pPr marL="342900" indent="-342900">
              <a:buClr>
                <a:srgbClr val="0070C0"/>
              </a:buClr>
              <a:buFont typeface="Arial" pitchFamily="34" charset="0"/>
              <a:buChar char="•"/>
            </a:pPr>
            <a:endParaRPr lang="en-GB" sz="2400" b="1" dirty="0" smtClean="0"/>
          </a:p>
          <a:p>
            <a:pPr marL="342900" indent="-342900">
              <a:buClr>
                <a:srgbClr val="0070C0"/>
              </a:buClr>
              <a:buFont typeface="Arial" pitchFamily="34" charset="0"/>
              <a:buChar char="•"/>
            </a:pPr>
            <a:r>
              <a:rPr lang="en-US" sz="2400" dirty="0" smtClean="0"/>
              <a:t>Forecast errors do not reach the systematic bias by the end of the month. Model drift takes more than one month to settle.</a:t>
            </a:r>
          </a:p>
          <a:p>
            <a:pPr marL="342900" indent="-342900">
              <a:buClr>
                <a:srgbClr val="0070C0"/>
              </a:buClr>
              <a:buFont typeface="Arial" pitchFamily="34" charset="0"/>
              <a:buChar char="•"/>
            </a:pPr>
            <a:endParaRPr lang="en-GB" sz="2400" dirty="0"/>
          </a:p>
          <a:p>
            <a:pPr marL="342900" indent="-342900">
              <a:buClr>
                <a:srgbClr val="0070C0"/>
              </a:buClr>
              <a:buFont typeface="Arial" pitchFamily="34" charset="0"/>
              <a:buChar char="•"/>
            </a:pPr>
            <a:r>
              <a:rPr lang="en-GB" sz="2400" b="1" dirty="0" smtClean="0"/>
              <a:t>The initialization shock dominates the forecast error the first </a:t>
            </a:r>
            <a:r>
              <a:rPr lang="en-GB" sz="2400" b="1" dirty="0" smtClean="0"/>
              <a:t>25 (19) days in May (Nov.). </a:t>
            </a:r>
            <a:r>
              <a:rPr lang="en-GB" sz="2400" b="1" dirty="0" smtClean="0"/>
              <a:t>After that, it is the systematic error the major contributor to the total forecast error.</a:t>
            </a:r>
          </a:p>
          <a:p>
            <a:pPr marL="342900" indent="-342900">
              <a:buFont typeface="Arial" pitchFamily="34" charset="0"/>
              <a:buChar char="•"/>
            </a:pPr>
            <a:endParaRPr lang="en-GB" sz="2300" dirty="0"/>
          </a:p>
        </p:txBody>
      </p:sp>
      <p:sp>
        <p:nvSpPr>
          <p:cNvPr id="6"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Conclusions</a:t>
            </a:r>
            <a:endParaRPr lang="es-ES" sz="4000" b="1" dirty="0"/>
          </a:p>
        </p:txBody>
      </p:sp>
      <p:sp>
        <p:nvSpPr>
          <p:cNvPr id="7"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16/16</a:t>
            </a:r>
            <a:endParaRPr lang="es-ES" dirty="0"/>
          </a:p>
        </p:txBody>
      </p:sp>
    </p:spTree>
    <p:extLst>
      <p:ext uri="{BB962C8B-B14F-4D97-AF65-F5344CB8AC3E}">
        <p14:creationId xmlns:p14="http://schemas.microsoft.com/office/powerpoint/2010/main" val="3134237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461655" y="2479703"/>
            <a:ext cx="5026945" cy="2998826"/>
          </a:xfrm>
        </p:spPr>
        <p:txBody>
          <a:bodyPr>
            <a:noAutofit/>
          </a:bodyPr>
          <a:lstStyle/>
          <a:p>
            <a:pPr algn="ctr"/>
            <a:r>
              <a:rPr lang="es-ES" sz="8000" b="0" dirty="0" err="1" smtClean="0"/>
              <a:t>Thank</a:t>
            </a:r>
            <a:r>
              <a:rPr lang="es-ES" sz="8000" b="0" dirty="0" smtClean="0"/>
              <a:t> </a:t>
            </a:r>
            <a:r>
              <a:rPr lang="es-ES" sz="8000" b="0" dirty="0" err="1" smtClean="0"/>
              <a:t>you</a:t>
            </a:r>
            <a:r>
              <a:rPr lang="es-ES" sz="8000" b="0" dirty="0" smtClean="0"/>
              <a:t> </a:t>
            </a:r>
            <a:endParaRPr lang="es-ES" sz="8000" b="0" dirty="0"/>
          </a:p>
        </p:txBody>
      </p:sp>
      <p:sp>
        <p:nvSpPr>
          <p:cNvPr id="2" name="Subtítulo 1"/>
          <p:cNvSpPr>
            <a:spLocks noGrp="1"/>
          </p:cNvSpPr>
          <p:nvPr>
            <p:ph type="subTitle" idx="1"/>
          </p:nvPr>
        </p:nvSpPr>
        <p:spPr>
          <a:xfrm>
            <a:off x="3603066" y="6107242"/>
            <a:ext cx="4569950" cy="464416"/>
          </a:xfrm>
        </p:spPr>
        <p:txBody>
          <a:bodyPr/>
          <a:lstStyle/>
          <a:p>
            <a:pPr algn="ctr"/>
            <a:r>
              <a:rPr lang="es-ES" sz="2800" dirty="0">
                <a:solidFill>
                  <a:srgbClr val="004890"/>
                </a:solidFill>
                <a:ea typeface="+mj-ea"/>
                <a:cs typeface="+mj-cs"/>
              </a:rPr>
              <a:t>r</a:t>
            </a:r>
            <a:r>
              <a:rPr lang="es-ES" sz="2800" dirty="0" smtClean="0">
                <a:solidFill>
                  <a:srgbClr val="004890"/>
                </a:solidFill>
                <a:ea typeface="+mj-ea"/>
                <a:cs typeface="+mj-cs"/>
              </a:rPr>
              <a:t>uben.cruzgarcia@bsc.es</a:t>
            </a:r>
            <a:endParaRPr lang="es-ES" sz="2800" dirty="0">
              <a:solidFill>
                <a:srgbClr val="004890"/>
              </a:solidFill>
              <a:ea typeface="+mj-ea"/>
              <a:cs typeface="+mj-cs"/>
            </a:endParaRPr>
          </a:p>
        </p:txBody>
      </p:sp>
      <p:pic>
        <p:nvPicPr>
          <p:cNvPr id="1026" name="Picture 2" descr="Resultado de imagen de applicate 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117" y="1328678"/>
            <a:ext cx="2374348" cy="111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1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464803" y="428713"/>
            <a:ext cx="8229598" cy="838397"/>
          </a:xfrm>
        </p:spPr>
        <p:txBody>
          <a:bodyPr/>
          <a:lstStyle/>
          <a:p>
            <a:pPr algn="ctr"/>
            <a:r>
              <a:rPr lang="en-US" altLang="ca-ES" sz="4000" b="1" dirty="0"/>
              <a:t>2</a:t>
            </a:r>
            <a:r>
              <a:rPr lang="en-US" altLang="ca-ES" sz="4000" b="1" dirty="0" smtClean="0"/>
              <a:t>. Motivation</a:t>
            </a:r>
            <a:endParaRPr lang="es-ES" sz="4000" b="1" dirty="0"/>
          </a:p>
        </p:txBody>
      </p:sp>
      <p:sp>
        <p:nvSpPr>
          <p:cNvPr id="15" name="Marcador de contenido 2"/>
          <p:cNvSpPr txBox="1">
            <a:spLocks/>
          </p:cNvSpPr>
          <p:nvPr/>
        </p:nvSpPr>
        <p:spPr>
          <a:xfrm>
            <a:off x="855183" y="1375305"/>
            <a:ext cx="7433637" cy="624183"/>
          </a:xfrm>
          <a:solidFill>
            <a:schemeClr val="bg1">
              <a:alpha val="60000"/>
            </a:schemeClr>
          </a:solidFill>
        </p:spPr>
        <p:txBody>
          <a:bodyPr lIns="144000" tIns="180000" rIns="180000" bIns="1800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GB" dirty="0" smtClean="0"/>
              <a:t>Large SIC bias from the first prediction day (vs NSIDC): </a:t>
            </a:r>
            <a:endParaRPr lang="en-GB" dirty="0"/>
          </a:p>
        </p:txBody>
      </p:sp>
      <p:sp>
        <p:nvSpPr>
          <p:cNvPr id="16"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2/16</a:t>
            </a:r>
            <a:endParaRPr lang="es-E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27" y="2547210"/>
            <a:ext cx="3289500" cy="30960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450" y="2548165"/>
            <a:ext cx="3289500" cy="30960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3871" y="5340930"/>
            <a:ext cx="6335688" cy="1267138"/>
          </a:xfrm>
          <a:prstGeom prst="rect">
            <a:avLst/>
          </a:prstGeom>
        </p:spPr>
      </p:pic>
      <p:sp>
        <p:nvSpPr>
          <p:cNvPr id="20" name="TextBox 19"/>
          <p:cNvSpPr txBox="1"/>
          <p:nvPr/>
        </p:nvSpPr>
        <p:spPr>
          <a:xfrm>
            <a:off x="2123728" y="2239699"/>
            <a:ext cx="1224136" cy="400110"/>
          </a:xfrm>
          <a:prstGeom prst="rect">
            <a:avLst/>
          </a:prstGeom>
          <a:noFill/>
        </p:spPr>
        <p:txBody>
          <a:bodyPr wrap="square" rtlCol="0">
            <a:spAutoFit/>
          </a:bodyPr>
          <a:lstStyle/>
          <a:p>
            <a:r>
              <a:rPr lang="en-GB" sz="2000" b="1" dirty="0" smtClean="0"/>
              <a:t>May 1st</a:t>
            </a:r>
            <a:endParaRPr lang="en-GB" sz="2000" b="1" dirty="0"/>
          </a:p>
        </p:txBody>
      </p:sp>
      <p:sp>
        <p:nvSpPr>
          <p:cNvPr id="21" name="TextBox 20"/>
          <p:cNvSpPr txBox="1"/>
          <p:nvPr/>
        </p:nvSpPr>
        <p:spPr>
          <a:xfrm>
            <a:off x="6071468" y="2237638"/>
            <a:ext cx="1224136" cy="400110"/>
          </a:xfrm>
          <a:prstGeom prst="rect">
            <a:avLst/>
          </a:prstGeom>
          <a:noFill/>
        </p:spPr>
        <p:txBody>
          <a:bodyPr wrap="square" rtlCol="0">
            <a:spAutoFit/>
          </a:bodyPr>
          <a:lstStyle/>
          <a:p>
            <a:r>
              <a:rPr lang="en-GB" sz="2000" b="1" dirty="0" smtClean="0"/>
              <a:t>Nov 1st</a:t>
            </a:r>
            <a:endParaRPr lang="en-GB" sz="2000" b="1" dirty="0"/>
          </a:p>
        </p:txBody>
      </p:sp>
      <p:sp>
        <p:nvSpPr>
          <p:cNvPr id="22" name="TextBox 21"/>
          <p:cNvSpPr txBox="1"/>
          <p:nvPr/>
        </p:nvSpPr>
        <p:spPr>
          <a:xfrm>
            <a:off x="3576063" y="5140875"/>
            <a:ext cx="2171305" cy="400110"/>
          </a:xfrm>
          <a:prstGeom prst="rect">
            <a:avLst/>
          </a:prstGeom>
          <a:noFill/>
        </p:spPr>
        <p:txBody>
          <a:bodyPr wrap="square" rtlCol="0">
            <a:spAutoFit/>
          </a:bodyPr>
          <a:lstStyle/>
          <a:p>
            <a:r>
              <a:rPr lang="en-GB" sz="2000" b="1" dirty="0" smtClean="0">
                <a:solidFill>
                  <a:schemeClr val="accent2"/>
                </a:solidFill>
              </a:rPr>
              <a:t>Prediction - NSIDC</a:t>
            </a:r>
            <a:endParaRPr lang="en-GB" sz="2000" b="1" dirty="0">
              <a:solidFill>
                <a:schemeClr val="accent2"/>
              </a:solidFill>
            </a:endParaRPr>
          </a:p>
        </p:txBody>
      </p:sp>
      <p:sp>
        <p:nvSpPr>
          <p:cNvPr id="23" name="TextBox 22"/>
          <p:cNvSpPr txBox="1"/>
          <p:nvPr/>
        </p:nvSpPr>
        <p:spPr>
          <a:xfrm>
            <a:off x="7614358" y="5269671"/>
            <a:ext cx="1368152" cy="369332"/>
          </a:xfrm>
          <a:prstGeom prst="rect">
            <a:avLst/>
          </a:prstGeom>
          <a:noFill/>
        </p:spPr>
        <p:txBody>
          <a:bodyPr wrap="square" rtlCol="0">
            <a:spAutoFit/>
          </a:bodyPr>
          <a:lstStyle/>
          <a:p>
            <a:r>
              <a:rPr lang="en-GB" dirty="0" smtClean="0">
                <a:solidFill>
                  <a:srgbClr val="0070C0"/>
                </a:solidFill>
              </a:rPr>
              <a:t>1993-2008</a:t>
            </a:r>
            <a:endParaRPr lang="en-GB" dirty="0">
              <a:solidFill>
                <a:srgbClr val="0070C0"/>
              </a:solidFill>
            </a:endParaRPr>
          </a:p>
        </p:txBody>
      </p:sp>
      <p:cxnSp>
        <p:nvCxnSpPr>
          <p:cNvPr id="24" name="Straight Connector 23"/>
          <p:cNvCxnSpPr/>
          <p:nvPr/>
        </p:nvCxnSpPr>
        <p:spPr>
          <a:xfrm>
            <a:off x="7982502" y="5000625"/>
            <a:ext cx="864842" cy="0"/>
          </a:xfrm>
          <a:prstGeom prst="line">
            <a:avLst/>
          </a:prstGeom>
          <a:ln w="22225">
            <a:solidFill>
              <a:srgbClr val="56FD0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82502" y="4667250"/>
            <a:ext cx="864842" cy="0"/>
          </a:xfrm>
          <a:prstGeom prst="line">
            <a:avLst/>
          </a:prstGeom>
          <a:ln w="22225">
            <a:solidFill>
              <a:srgbClr val="F62ABC"/>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04627" y="4071543"/>
            <a:ext cx="923373" cy="338554"/>
          </a:xfrm>
          <a:prstGeom prst="rect">
            <a:avLst/>
          </a:prstGeom>
          <a:noFill/>
        </p:spPr>
        <p:txBody>
          <a:bodyPr wrap="square" rtlCol="0">
            <a:spAutoFit/>
          </a:bodyPr>
          <a:lstStyle/>
          <a:p>
            <a:r>
              <a:rPr lang="en-GB" sz="1600" b="1" dirty="0" smtClean="0"/>
              <a:t>15% SIC</a:t>
            </a:r>
            <a:endParaRPr lang="en-GB" sz="1600" b="1" dirty="0"/>
          </a:p>
        </p:txBody>
      </p:sp>
      <p:sp>
        <p:nvSpPr>
          <p:cNvPr id="28" name="TextBox 27"/>
          <p:cNvSpPr txBox="1"/>
          <p:nvPr/>
        </p:nvSpPr>
        <p:spPr>
          <a:xfrm>
            <a:off x="7960721" y="4406997"/>
            <a:ext cx="923373" cy="307777"/>
          </a:xfrm>
          <a:prstGeom prst="rect">
            <a:avLst/>
          </a:prstGeom>
          <a:noFill/>
        </p:spPr>
        <p:txBody>
          <a:bodyPr wrap="square" rtlCol="0">
            <a:spAutoFit/>
          </a:bodyPr>
          <a:lstStyle/>
          <a:p>
            <a:r>
              <a:rPr lang="en-GB" sz="1400" dirty="0" smtClean="0"/>
              <a:t>Prediction</a:t>
            </a:r>
            <a:endParaRPr lang="en-GB" dirty="0"/>
          </a:p>
        </p:txBody>
      </p:sp>
      <p:sp>
        <p:nvSpPr>
          <p:cNvPr id="29" name="TextBox 28"/>
          <p:cNvSpPr txBox="1"/>
          <p:nvPr/>
        </p:nvSpPr>
        <p:spPr>
          <a:xfrm>
            <a:off x="7951313" y="4747889"/>
            <a:ext cx="923373" cy="307777"/>
          </a:xfrm>
          <a:prstGeom prst="rect">
            <a:avLst/>
          </a:prstGeom>
          <a:noFill/>
        </p:spPr>
        <p:txBody>
          <a:bodyPr wrap="square" rtlCol="0">
            <a:spAutoFit/>
          </a:bodyPr>
          <a:lstStyle/>
          <a:p>
            <a:pPr algn="ctr"/>
            <a:r>
              <a:rPr lang="en-GB" sz="1400" dirty="0" smtClean="0"/>
              <a:t>NSIDC</a:t>
            </a:r>
            <a:endParaRPr lang="en-GB" dirty="0"/>
          </a:p>
        </p:txBody>
      </p:sp>
    </p:spTree>
    <p:extLst>
      <p:ext uri="{BB962C8B-B14F-4D97-AF65-F5344CB8AC3E}">
        <p14:creationId xmlns:p14="http://schemas.microsoft.com/office/powerpoint/2010/main" val="288441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fontScale="85000" lnSpcReduction="10000"/>
          </a:bodyPr>
          <a:lstStyle/>
          <a:p>
            <a:endParaRPr lang="en-GB" sz="2000" dirty="0" smtClean="0"/>
          </a:p>
          <a:p>
            <a:pPr>
              <a:buClr>
                <a:srgbClr val="0070C0"/>
              </a:buClr>
            </a:pPr>
            <a:r>
              <a:rPr lang="en-GB" sz="2600" dirty="0" smtClean="0"/>
              <a:t>The sea ice initial conditions (</a:t>
            </a:r>
            <a:r>
              <a:rPr lang="en-GB" sz="2600" dirty="0" err="1" smtClean="0">
                <a:solidFill>
                  <a:srgbClr val="0000FF"/>
                </a:solidFill>
              </a:rPr>
              <a:t>EnKF</a:t>
            </a:r>
            <a:r>
              <a:rPr lang="en-GB" sz="2600" dirty="0" smtClean="0">
                <a:solidFill>
                  <a:srgbClr val="0000FF"/>
                </a:solidFill>
              </a:rPr>
              <a:t> reconstruction</a:t>
            </a:r>
            <a:r>
              <a:rPr lang="en-GB" sz="2600" dirty="0" smtClean="0"/>
              <a:t>) do not assimilate the target observations (</a:t>
            </a:r>
            <a:r>
              <a:rPr lang="en-GB" sz="2600" dirty="0" smtClean="0">
                <a:solidFill>
                  <a:srgbClr val="0000FF"/>
                </a:solidFill>
              </a:rPr>
              <a:t>ESA</a:t>
            </a:r>
            <a:r>
              <a:rPr lang="en-GB" sz="2600" dirty="0" smtClean="0"/>
              <a:t>) </a:t>
            </a:r>
            <a:r>
              <a:rPr lang="en-GB" sz="2600" dirty="0" smtClean="0"/>
              <a:t>adequately in some regions:</a:t>
            </a:r>
            <a:endParaRPr lang="en-GB" sz="2600" dirty="0" smtClean="0"/>
          </a:p>
          <a:p>
            <a:endParaRPr lang="en-GB" sz="2400" dirty="0" smtClean="0"/>
          </a:p>
          <a:p>
            <a:endParaRPr lang="en-GB" sz="2400" dirty="0" smtClean="0"/>
          </a:p>
          <a:p>
            <a:endParaRPr lang="en-GB" sz="24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156" y="5454337"/>
            <a:ext cx="6335688" cy="1267138"/>
          </a:xfrm>
          <a:prstGeom prst="rect">
            <a:avLst/>
          </a:prstGeom>
        </p:spPr>
      </p:pic>
      <p:sp>
        <p:nvSpPr>
          <p:cNvPr id="10" name="TextBox 9"/>
          <p:cNvSpPr txBox="1"/>
          <p:nvPr/>
        </p:nvSpPr>
        <p:spPr>
          <a:xfrm>
            <a:off x="2123728" y="2417499"/>
            <a:ext cx="1224136" cy="400110"/>
          </a:xfrm>
          <a:prstGeom prst="rect">
            <a:avLst/>
          </a:prstGeom>
          <a:noFill/>
        </p:spPr>
        <p:txBody>
          <a:bodyPr wrap="square" rtlCol="0">
            <a:spAutoFit/>
          </a:bodyPr>
          <a:lstStyle/>
          <a:p>
            <a:r>
              <a:rPr lang="en-GB" sz="2000" b="1" dirty="0" smtClean="0"/>
              <a:t>May 1st</a:t>
            </a:r>
            <a:endParaRPr lang="en-GB" sz="2000" b="1" dirty="0"/>
          </a:p>
        </p:txBody>
      </p:sp>
      <p:sp>
        <p:nvSpPr>
          <p:cNvPr id="11" name="TextBox 10"/>
          <p:cNvSpPr txBox="1"/>
          <p:nvPr/>
        </p:nvSpPr>
        <p:spPr>
          <a:xfrm>
            <a:off x="6084168" y="2404425"/>
            <a:ext cx="1224136" cy="400110"/>
          </a:xfrm>
          <a:prstGeom prst="rect">
            <a:avLst/>
          </a:prstGeom>
          <a:noFill/>
        </p:spPr>
        <p:txBody>
          <a:bodyPr wrap="square" rtlCol="0">
            <a:spAutoFit/>
          </a:bodyPr>
          <a:lstStyle/>
          <a:p>
            <a:r>
              <a:rPr lang="en-GB" sz="2000" b="1" dirty="0" smtClean="0"/>
              <a:t>Nov 1st</a:t>
            </a:r>
            <a:endParaRPr lang="en-GB" sz="2000" b="1" dirty="0"/>
          </a:p>
        </p:txBody>
      </p:sp>
      <p:sp>
        <p:nvSpPr>
          <p:cNvPr id="13"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a:t>3</a:t>
            </a:r>
            <a:r>
              <a:rPr lang="en-US" altLang="ca-ES" sz="4000" b="1" dirty="0" smtClean="0"/>
              <a:t>.1 Particularities in the assimilation procedure</a:t>
            </a:r>
            <a:endParaRPr lang="es-ES" sz="4000" b="1" dirty="0"/>
          </a:p>
        </p:txBody>
      </p:sp>
      <p:sp>
        <p:nvSpPr>
          <p:cNvPr id="14"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3</a:t>
            </a:r>
            <a:r>
              <a:rPr lang="es-ES" dirty="0" smtClean="0"/>
              <a:t>/16</a:t>
            </a:r>
            <a:endParaRPr lang="es-E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691" y="2742063"/>
            <a:ext cx="3290400" cy="30968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335" y="2742062"/>
            <a:ext cx="3290400" cy="3096847"/>
          </a:xfrm>
          <a:prstGeom prst="rect">
            <a:avLst/>
          </a:prstGeom>
        </p:spPr>
      </p:pic>
      <p:sp>
        <p:nvSpPr>
          <p:cNvPr id="12" name="TextBox 11"/>
          <p:cNvSpPr txBox="1"/>
          <p:nvPr/>
        </p:nvSpPr>
        <p:spPr>
          <a:xfrm>
            <a:off x="3348792" y="5298141"/>
            <a:ext cx="2559956" cy="400110"/>
          </a:xfrm>
          <a:prstGeom prst="rect">
            <a:avLst/>
          </a:prstGeom>
          <a:noFill/>
        </p:spPr>
        <p:txBody>
          <a:bodyPr wrap="square" rtlCol="0">
            <a:spAutoFit/>
          </a:bodyPr>
          <a:lstStyle/>
          <a:p>
            <a:r>
              <a:rPr lang="en-GB" sz="2000" b="1" dirty="0" smtClean="0">
                <a:solidFill>
                  <a:schemeClr val="accent2"/>
                </a:solidFill>
              </a:rPr>
              <a:t>Assimilation run – ESA</a:t>
            </a:r>
            <a:endParaRPr lang="en-GB" sz="2000" b="1" dirty="0">
              <a:solidFill>
                <a:schemeClr val="accent2"/>
              </a:solidFill>
            </a:endParaRPr>
          </a:p>
        </p:txBody>
      </p:sp>
      <p:cxnSp>
        <p:nvCxnSpPr>
          <p:cNvPr id="15" name="Straight Connector 14"/>
          <p:cNvCxnSpPr/>
          <p:nvPr/>
        </p:nvCxnSpPr>
        <p:spPr>
          <a:xfrm>
            <a:off x="7982502" y="5000625"/>
            <a:ext cx="864842" cy="0"/>
          </a:xfrm>
          <a:prstGeom prst="line">
            <a:avLst/>
          </a:prstGeom>
          <a:ln w="22225">
            <a:solidFill>
              <a:srgbClr val="56FD0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82502" y="4667250"/>
            <a:ext cx="864842" cy="0"/>
          </a:xfrm>
          <a:prstGeom prst="line">
            <a:avLst/>
          </a:prstGeom>
          <a:ln w="22225">
            <a:solidFill>
              <a:srgbClr val="F62AB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04627" y="4071543"/>
            <a:ext cx="923373" cy="338554"/>
          </a:xfrm>
          <a:prstGeom prst="rect">
            <a:avLst/>
          </a:prstGeom>
          <a:noFill/>
        </p:spPr>
        <p:txBody>
          <a:bodyPr wrap="square" rtlCol="0">
            <a:spAutoFit/>
          </a:bodyPr>
          <a:lstStyle/>
          <a:p>
            <a:r>
              <a:rPr lang="en-GB" sz="1600" b="1" dirty="0" smtClean="0"/>
              <a:t>15% SIC</a:t>
            </a:r>
            <a:endParaRPr lang="en-GB" sz="1600" b="1" dirty="0"/>
          </a:p>
        </p:txBody>
      </p:sp>
      <p:sp>
        <p:nvSpPr>
          <p:cNvPr id="18" name="TextBox 17"/>
          <p:cNvSpPr txBox="1"/>
          <p:nvPr/>
        </p:nvSpPr>
        <p:spPr>
          <a:xfrm>
            <a:off x="7915001" y="4406997"/>
            <a:ext cx="1036975" cy="307777"/>
          </a:xfrm>
          <a:prstGeom prst="rect">
            <a:avLst/>
          </a:prstGeom>
          <a:noFill/>
        </p:spPr>
        <p:txBody>
          <a:bodyPr wrap="square" rtlCol="0">
            <a:spAutoFit/>
          </a:bodyPr>
          <a:lstStyle/>
          <a:p>
            <a:pPr algn="ctr"/>
            <a:r>
              <a:rPr lang="en-GB" sz="1400" dirty="0" err="1" smtClean="0"/>
              <a:t>Assim</a:t>
            </a:r>
            <a:r>
              <a:rPr lang="en-GB" sz="1400" dirty="0" smtClean="0"/>
              <a:t>. Run</a:t>
            </a:r>
            <a:endParaRPr lang="en-GB" dirty="0"/>
          </a:p>
        </p:txBody>
      </p:sp>
      <p:sp>
        <p:nvSpPr>
          <p:cNvPr id="19" name="TextBox 18"/>
          <p:cNvSpPr txBox="1"/>
          <p:nvPr/>
        </p:nvSpPr>
        <p:spPr>
          <a:xfrm>
            <a:off x="7951313" y="4747889"/>
            <a:ext cx="976687" cy="307777"/>
          </a:xfrm>
          <a:prstGeom prst="rect">
            <a:avLst/>
          </a:prstGeom>
          <a:noFill/>
        </p:spPr>
        <p:txBody>
          <a:bodyPr wrap="square" rtlCol="0">
            <a:spAutoFit/>
          </a:bodyPr>
          <a:lstStyle/>
          <a:p>
            <a:pPr algn="ctr"/>
            <a:r>
              <a:rPr lang="en-GB" sz="1400" dirty="0" smtClean="0"/>
              <a:t>ESA</a:t>
            </a:r>
            <a:endParaRPr lang="en-GB" dirty="0"/>
          </a:p>
        </p:txBody>
      </p:sp>
    </p:spTree>
    <p:extLst>
      <p:ext uri="{BB962C8B-B14F-4D97-AF65-F5344CB8AC3E}">
        <p14:creationId xmlns:p14="http://schemas.microsoft.com/office/powerpoint/2010/main" val="877221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fontScale="92500" lnSpcReduction="10000"/>
          </a:bodyPr>
          <a:lstStyle/>
          <a:p>
            <a:endParaRPr lang="en-GB" sz="2000" dirty="0" smtClean="0"/>
          </a:p>
          <a:p>
            <a:pPr>
              <a:buClr>
                <a:srgbClr val="0070C0"/>
              </a:buClr>
            </a:pPr>
            <a:r>
              <a:rPr lang="en-GB" sz="2600" dirty="0" smtClean="0"/>
              <a:t>The locations </a:t>
            </a:r>
            <a:r>
              <a:rPr lang="en-GB" sz="2600" dirty="0" smtClean="0"/>
              <a:t>with a weak </a:t>
            </a:r>
            <a:r>
              <a:rPr lang="en-GB" sz="2600" dirty="0" smtClean="0"/>
              <a:t>assimilation </a:t>
            </a:r>
            <a:r>
              <a:rPr lang="en-GB" sz="2600" dirty="0" smtClean="0"/>
              <a:t>agree with </a:t>
            </a:r>
            <a:r>
              <a:rPr lang="en-GB" sz="2600" dirty="0" smtClean="0"/>
              <a:t>the places with </a:t>
            </a:r>
            <a:r>
              <a:rPr lang="en-GB" sz="2600" dirty="0" smtClean="0"/>
              <a:t>a larger </a:t>
            </a:r>
            <a:r>
              <a:rPr lang="en-GB" sz="2600" dirty="0" smtClean="0"/>
              <a:t>observational uncertainty.</a:t>
            </a:r>
          </a:p>
          <a:p>
            <a:endParaRPr lang="en-GB" sz="2400" dirty="0" smtClean="0"/>
          </a:p>
          <a:p>
            <a:endParaRPr lang="en-GB" sz="2400" dirty="0" smtClean="0"/>
          </a:p>
          <a:p>
            <a:endParaRPr lang="en-GB" sz="2400" dirty="0" smtClean="0"/>
          </a:p>
        </p:txBody>
      </p:sp>
      <p:sp>
        <p:nvSpPr>
          <p:cNvPr id="10" name="TextBox 9"/>
          <p:cNvSpPr txBox="1"/>
          <p:nvPr/>
        </p:nvSpPr>
        <p:spPr>
          <a:xfrm>
            <a:off x="2123728" y="2417499"/>
            <a:ext cx="1224136" cy="400110"/>
          </a:xfrm>
          <a:prstGeom prst="rect">
            <a:avLst/>
          </a:prstGeom>
          <a:noFill/>
        </p:spPr>
        <p:txBody>
          <a:bodyPr wrap="square" rtlCol="0">
            <a:spAutoFit/>
          </a:bodyPr>
          <a:lstStyle/>
          <a:p>
            <a:r>
              <a:rPr lang="en-GB" sz="2000" b="1" dirty="0" smtClean="0"/>
              <a:t>May 1st</a:t>
            </a:r>
            <a:endParaRPr lang="en-GB" sz="2000" b="1" dirty="0"/>
          </a:p>
        </p:txBody>
      </p:sp>
      <p:sp>
        <p:nvSpPr>
          <p:cNvPr id="11" name="TextBox 10"/>
          <p:cNvSpPr txBox="1"/>
          <p:nvPr/>
        </p:nvSpPr>
        <p:spPr>
          <a:xfrm>
            <a:off x="6084168" y="2404425"/>
            <a:ext cx="1224136" cy="400110"/>
          </a:xfrm>
          <a:prstGeom prst="rect">
            <a:avLst/>
          </a:prstGeom>
          <a:noFill/>
        </p:spPr>
        <p:txBody>
          <a:bodyPr wrap="square" rtlCol="0">
            <a:spAutoFit/>
          </a:bodyPr>
          <a:lstStyle/>
          <a:p>
            <a:r>
              <a:rPr lang="en-GB" sz="2000" b="1" dirty="0" smtClean="0"/>
              <a:t>Nov 1st</a:t>
            </a:r>
            <a:endParaRPr lang="en-GB"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156" y="5474230"/>
            <a:ext cx="6335688" cy="12671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2756000"/>
            <a:ext cx="3289500" cy="3096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2749862"/>
            <a:ext cx="3289500" cy="3096000"/>
          </a:xfrm>
          <a:prstGeom prst="rect">
            <a:avLst/>
          </a:prstGeom>
        </p:spPr>
      </p:pic>
      <p:sp>
        <p:nvSpPr>
          <p:cNvPr id="14" name="TextBox 13"/>
          <p:cNvSpPr txBox="1"/>
          <p:nvPr/>
        </p:nvSpPr>
        <p:spPr>
          <a:xfrm>
            <a:off x="3714946" y="5276490"/>
            <a:ext cx="2387329" cy="400110"/>
          </a:xfrm>
          <a:prstGeom prst="rect">
            <a:avLst/>
          </a:prstGeom>
          <a:noFill/>
        </p:spPr>
        <p:txBody>
          <a:bodyPr wrap="square" rtlCol="0">
            <a:spAutoFit/>
          </a:bodyPr>
          <a:lstStyle/>
          <a:p>
            <a:r>
              <a:rPr lang="en-GB" sz="2000" b="1" dirty="0" smtClean="0">
                <a:solidFill>
                  <a:schemeClr val="accent6">
                    <a:lumMod val="75000"/>
                  </a:schemeClr>
                </a:solidFill>
              </a:rPr>
              <a:t>ESA uncertainty</a:t>
            </a:r>
            <a:endParaRPr lang="en-GB" sz="2000" b="1" dirty="0">
              <a:solidFill>
                <a:schemeClr val="accent6">
                  <a:lumMod val="75000"/>
                </a:schemeClr>
              </a:solidFill>
            </a:endParaRPr>
          </a:p>
        </p:txBody>
      </p:sp>
      <p:sp>
        <p:nvSpPr>
          <p:cNvPr id="15"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a:t>3.1 Particularities </a:t>
            </a:r>
            <a:r>
              <a:rPr lang="en-US" altLang="ca-ES" sz="4000" b="1" dirty="0" smtClean="0"/>
              <a:t>in the assimilation procedure</a:t>
            </a:r>
            <a:endParaRPr lang="es-ES" sz="4000" b="1" dirty="0"/>
          </a:p>
        </p:txBody>
      </p:sp>
      <p:sp>
        <p:nvSpPr>
          <p:cNvPr id="12"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4</a:t>
            </a:r>
            <a:r>
              <a:rPr lang="es-ES" dirty="0" smtClean="0"/>
              <a:t>/16</a:t>
            </a:r>
            <a:endParaRPr lang="es-ES" dirty="0"/>
          </a:p>
        </p:txBody>
      </p:sp>
    </p:spTree>
    <p:extLst>
      <p:ext uri="{BB962C8B-B14F-4D97-AF65-F5344CB8AC3E}">
        <p14:creationId xmlns:p14="http://schemas.microsoft.com/office/powerpoint/2010/main" val="123012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fontScale="92500" lnSpcReduction="10000"/>
          </a:bodyPr>
          <a:lstStyle/>
          <a:p>
            <a:endParaRPr lang="en-GB" sz="2000" dirty="0" smtClean="0"/>
          </a:p>
          <a:p>
            <a:r>
              <a:rPr lang="en-GB" sz="2600" dirty="0" smtClean="0"/>
              <a:t>The locations where assimilation does not work properly match the places with large observational uncertainty.</a:t>
            </a:r>
          </a:p>
          <a:p>
            <a:endParaRPr lang="en-GB" sz="2400" dirty="0" smtClean="0"/>
          </a:p>
          <a:p>
            <a:endParaRPr lang="en-GB" sz="2400" dirty="0" smtClean="0"/>
          </a:p>
          <a:p>
            <a:endParaRPr lang="en-GB" sz="2400" dirty="0" smtClean="0"/>
          </a:p>
        </p:txBody>
      </p:sp>
      <p:sp>
        <p:nvSpPr>
          <p:cNvPr id="10" name="TextBox 9"/>
          <p:cNvSpPr txBox="1"/>
          <p:nvPr/>
        </p:nvSpPr>
        <p:spPr>
          <a:xfrm>
            <a:off x="2123728" y="2417499"/>
            <a:ext cx="1224136" cy="400110"/>
          </a:xfrm>
          <a:prstGeom prst="rect">
            <a:avLst/>
          </a:prstGeom>
          <a:noFill/>
        </p:spPr>
        <p:txBody>
          <a:bodyPr wrap="square" rtlCol="0">
            <a:spAutoFit/>
          </a:bodyPr>
          <a:lstStyle/>
          <a:p>
            <a:r>
              <a:rPr lang="en-GB" sz="2000" b="1" dirty="0" smtClean="0"/>
              <a:t>May 1st</a:t>
            </a:r>
            <a:endParaRPr lang="en-GB" sz="2000" b="1" dirty="0"/>
          </a:p>
        </p:txBody>
      </p:sp>
      <p:sp>
        <p:nvSpPr>
          <p:cNvPr id="11" name="TextBox 10"/>
          <p:cNvSpPr txBox="1"/>
          <p:nvPr/>
        </p:nvSpPr>
        <p:spPr>
          <a:xfrm>
            <a:off x="6084168" y="2404425"/>
            <a:ext cx="1224136" cy="400110"/>
          </a:xfrm>
          <a:prstGeom prst="rect">
            <a:avLst/>
          </a:prstGeom>
          <a:noFill/>
        </p:spPr>
        <p:txBody>
          <a:bodyPr wrap="square" rtlCol="0">
            <a:spAutoFit/>
          </a:bodyPr>
          <a:lstStyle/>
          <a:p>
            <a:r>
              <a:rPr lang="en-GB" sz="2000" b="1" dirty="0" smtClean="0"/>
              <a:t>Nov 1st</a:t>
            </a:r>
            <a:endParaRPr lang="en-GB"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156" y="5474230"/>
            <a:ext cx="6335688" cy="12671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2756000"/>
            <a:ext cx="3289500" cy="3096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2749862"/>
            <a:ext cx="3289500" cy="3096000"/>
          </a:xfrm>
          <a:prstGeom prst="rect">
            <a:avLst/>
          </a:prstGeom>
        </p:spPr>
      </p:pic>
      <p:sp>
        <p:nvSpPr>
          <p:cNvPr id="15"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a:t>3.1 Particularities </a:t>
            </a:r>
            <a:r>
              <a:rPr lang="en-US" altLang="ca-ES" sz="4000" b="1" dirty="0" smtClean="0"/>
              <a:t>in the assimilation procedure</a:t>
            </a:r>
            <a:endParaRPr lang="es-ES" sz="4000" b="1" dirty="0"/>
          </a:p>
        </p:txBody>
      </p:sp>
      <p:sp>
        <p:nvSpPr>
          <p:cNvPr id="12" name="TextBox 11"/>
          <p:cNvSpPr txBox="1"/>
          <p:nvPr/>
        </p:nvSpPr>
        <p:spPr>
          <a:xfrm>
            <a:off x="233499" y="1556792"/>
            <a:ext cx="8658981" cy="830997"/>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dirty="0">
                <a:solidFill>
                  <a:srgbClr val="FF0000"/>
                </a:solidFill>
              </a:rPr>
              <a:t>Given the large magnitude of this error, the rest of the </a:t>
            </a:r>
            <a:r>
              <a:rPr lang="en-GB" sz="2400" dirty="0" smtClean="0">
                <a:solidFill>
                  <a:srgbClr val="FF0000"/>
                </a:solidFill>
              </a:rPr>
              <a:t>errors </a:t>
            </a:r>
            <a:r>
              <a:rPr lang="en-GB" sz="2400" dirty="0">
                <a:solidFill>
                  <a:srgbClr val="FF0000"/>
                </a:solidFill>
              </a:rPr>
              <a:t>will be quantified relative to the </a:t>
            </a:r>
            <a:r>
              <a:rPr lang="en-GB" sz="2400" dirty="0">
                <a:solidFill>
                  <a:srgbClr val="FF0000"/>
                </a:solidFill>
              </a:rPr>
              <a:t>assimilation run (initial conditions).</a:t>
            </a:r>
            <a:endParaRPr lang="en-GB" sz="2400" dirty="0">
              <a:solidFill>
                <a:srgbClr val="FF0000"/>
              </a:solidFill>
            </a:endParaRPr>
          </a:p>
        </p:txBody>
      </p:sp>
      <p:sp>
        <p:nvSpPr>
          <p:cNvPr id="16" name="TextBox 15"/>
          <p:cNvSpPr txBox="1"/>
          <p:nvPr/>
        </p:nvSpPr>
        <p:spPr>
          <a:xfrm>
            <a:off x="3714946" y="5276490"/>
            <a:ext cx="2387329" cy="400110"/>
          </a:xfrm>
          <a:prstGeom prst="rect">
            <a:avLst/>
          </a:prstGeom>
          <a:noFill/>
        </p:spPr>
        <p:txBody>
          <a:bodyPr wrap="square" rtlCol="0">
            <a:spAutoFit/>
          </a:bodyPr>
          <a:lstStyle/>
          <a:p>
            <a:r>
              <a:rPr lang="en-GB" sz="2000" b="1" dirty="0" smtClean="0">
                <a:solidFill>
                  <a:schemeClr val="accent6">
                    <a:lumMod val="75000"/>
                  </a:schemeClr>
                </a:solidFill>
              </a:rPr>
              <a:t>ESA uncertainty</a:t>
            </a:r>
            <a:endParaRPr lang="en-GB" sz="2000" b="1" dirty="0">
              <a:solidFill>
                <a:schemeClr val="accent6">
                  <a:lumMod val="75000"/>
                </a:schemeClr>
              </a:solidFill>
            </a:endParaRPr>
          </a:p>
        </p:txBody>
      </p:sp>
      <p:sp>
        <p:nvSpPr>
          <p:cNvPr id="17"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a:t>4</a:t>
            </a:r>
            <a:r>
              <a:rPr lang="es-ES" dirty="0" smtClean="0"/>
              <a:t>/16</a:t>
            </a:r>
            <a:endParaRPr lang="es-ES" dirty="0"/>
          </a:p>
        </p:txBody>
      </p:sp>
    </p:spTree>
    <p:extLst>
      <p:ext uri="{BB962C8B-B14F-4D97-AF65-F5344CB8AC3E}">
        <p14:creationId xmlns:p14="http://schemas.microsoft.com/office/powerpoint/2010/main" val="355621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echa derecha 27"/>
          <p:cNvSpPr/>
          <p:nvPr/>
        </p:nvSpPr>
        <p:spPr>
          <a:xfrm rot="2838100">
            <a:off x="8190772" y="5899667"/>
            <a:ext cx="317647" cy="247152"/>
          </a:xfrm>
          <a:prstGeom prst="rightArrow">
            <a:avLst>
              <a:gd name="adj1" fmla="val 10227"/>
              <a:gd name="adj2" fmla="val 59571"/>
            </a:avLst>
          </a:prstGeom>
          <a:solidFill>
            <a:srgbClr val="FF99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7" name="Content Placeholder 6"/>
          <p:cNvSpPr txBox="1">
            <a:spLocks/>
          </p:cNvSpPr>
          <p:nvPr/>
        </p:nvSpPr>
        <p:spPr>
          <a:xfrm>
            <a:off x="331912" y="1453658"/>
            <a:ext cx="8712968" cy="1036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endParaRPr lang="en-GB" sz="2400" dirty="0" smtClean="0"/>
          </a:p>
          <a:p>
            <a:endParaRPr lang="en-GB" sz="2400" dirty="0" smtClean="0"/>
          </a:p>
          <a:p>
            <a:endParaRPr lang="en-GB" sz="2400" dirty="0" smtClean="0"/>
          </a:p>
        </p:txBody>
      </p:sp>
      <p:sp>
        <p:nvSpPr>
          <p:cNvPr id="20" name="Content Placeholder 6"/>
          <p:cNvSpPr txBox="1">
            <a:spLocks/>
          </p:cNvSpPr>
          <p:nvPr/>
        </p:nvSpPr>
        <p:spPr>
          <a:xfrm>
            <a:off x="161106" y="1183048"/>
            <a:ext cx="8712968" cy="103671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2600" dirty="0" smtClean="0"/>
              <a:t>The analysis </a:t>
            </a:r>
            <a:r>
              <a:rPr lang="en-GB" sz="2600" dirty="0" smtClean="0"/>
              <a:t>of historical </a:t>
            </a:r>
            <a:r>
              <a:rPr lang="en-GB" sz="2600" dirty="0" smtClean="0"/>
              <a:t>(and therefore uninitialized) simulations allows us to determine the systematic model bias.</a:t>
            </a:r>
          </a:p>
        </p:txBody>
      </p:sp>
      <p:sp>
        <p:nvSpPr>
          <p:cNvPr id="14"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3.2 Model drift</a:t>
            </a:r>
            <a:endParaRPr lang="es-ES" sz="4000" b="1"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5/16</a:t>
            </a:r>
            <a:endParaRPr lang="es-ES" dirty="0"/>
          </a:p>
        </p:txBody>
      </p:sp>
      <p:sp>
        <p:nvSpPr>
          <p:cNvPr id="2" name="Forma libre 1"/>
          <p:cNvSpPr/>
          <p:nvPr/>
        </p:nvSpPr>
        <p:spPr>
          <a:xfrm rot="10800000">
            <a:off x="744535" y="3239468"/>
            <a:ext cx="7546109" cy="739161"/>
          </a:xfrm>
          <a:custGeom>
            <a:avLst/>
            <a:gdLst>
              <a:gd name="connsiteX0" fmla="*/ 0 w 7546109"/>
              <a:gd name="connsiteY0" fmla="*/ 249384 h 739161"/>
              <a:gd name="connsiteX1" fmla="*/ 1699490 w 7546109"/>
              <a:gd name="connsiteY1" fmla="*/ 720438 h 739161"/>
              <a:gd name="connsiteX2" fmla="*/ 2724727 w 7546109"/>
              <a:gd name="connsiteY2" fmla="*/ 92366 h 739161"/>
              <a:gd name="connsiteX3" fmla="*/ 3943927 w 7546109"/>
              <a:gd name="connsiteY3" fmla="*/ 729675 h 739161"/>
              <a:gd name="connsiteX4" fmla="*/ 4969163 w 7546109"/>
              <a:gd name="connsiteY4" fmla="*/ 2 h 739161"/>
              <a:gd name="connsiteX5" fmla="*/ 6068290 w 7546109"/>
              <a:gd name="connsiteY5" fmla="*/ 738911 h 739161"/>
              <a:gd name="connsiteX6" fmla="*/ 7241309 w 7546109"/>
              <a:gd name="connsiteY6" fmla="*/ 83129 h 739161"/>
              <a:gd name="connsiteX7" fmla="*/ 7546109 w 7546109"/>
              <a:gd name="connsiteY7" fmla="*/ 110838 h 7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6109" h="739161">
                <a:moveTo>
                  <a:pt x="0" y="249384"/>
                </a:moveTo>
                <a:cubicBezTo>
                  <a:pt x="622684" y="497996"/>
                  <a:pt x="1245369" y="746608"/>
                  <a:pt x="1699490" y="720438"/>
                </a:cubicBezTo>
                <a:cubicBezTo>
                  <a:pt x="2153611" y="694268"/>
                  <a:pt x="2350654" y="90827"/>
                  <a:pt x="2724727" y="92366"/>
                </a:cubicBezTo>
                <a:cubicBezTo>
                  <a:pt x="3098800" y="93905"/>
                  <a:pt x="3569854" y="745069"/>
                  <a:pt x="3943927" y="729675"/>
                </a:cubicBezTo>
                <a:cubicBezTo>
                  <a:pt x="4318000" y="714281"/>
                  <a:pt x="4615103" y="-1537"/>
                  <a:pt x="4969163" y="2"/>
                </a:cubicBezTo>
                <a:cubicBezTo>
                  <a:pt x="5323223" y="1541"/>
                  <a:pt x="5689599" y="725057"/>
                  <a:pt x="6068290" y="738911"/>
                </a:cubicBezTo>
                <a:cubicBezTo>
                  <a:pt x="6446981" y="752765"/>
                  <a:pt x="6995006" y="187808"/>
                  <a:pt x="7241309" y="83129"/>
                </a:cubicBezTo>
                <a:cubicBezTo>
                  <a:pt x="7487612" y="-21550"/>
                  <a:pt x="7479915" y="86208"/>
                  <a:pt x="7546109" y="11083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orma libre 2"/>
          <p:cNvSpPr/>
          <p:nvPr/>
        </p:nvSpPr>
        <p:spPr>
          <a:xfrm>
            <a:off x="775855" y="5105985"/>
            <a:ext cx="7555345" cy="897640"/>
          </a:xfrm>
          <a:custGeom>
            <a:avLst/>
            <a:gdLst>
              <a:gd name="connsiteX0" fmla="*/ 0 w 7555345"/>
              <a:gd name="connsiteY0" fmla="*/ 694440 h 897640"/>
              <a:gd name="connsiteX1" fmla="*/ 1440872 w 7555345"/>
              <a:gd name="connsiteY1" fmla="*/ 121785 h 897640"/>
              <a:gd name="connsiteX2" fmla="*/ 2309090 w 7555345"/>
              <a:gd name="connsiteY2" fmla="*/ 879167 h 897640"/>
              <a:gd name="connsiteX3" fmla="*/ 3740727 w 7555345"/>
              <a:gd name="connsiteY3" fmla="*/ 131022 h 897640"/>
              <a:gd name="connsiteX4" fmla="*/ 5680363 w 7555345"/>
              <a:gd name="connsiteY4" fmla="*/ 657494 h 897640"/>
              <a:gd name="connsiteX5" fmla="*/ 6456218 w 7555345"/>
              <a:gd name="connsiteY5" fmla="*/ 1713 h 897640"/>
              <a:gd name="connsiteX6" fmla="*/ 7555345 w 7555345"/>
              <a:gd name="connsiteY6" fmla="*/ 897640 h 89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345" h="897640">
                <a:moveTo>
                  <a:pt x="0" y="694440"/>
                </a:moveTo>
                <a:cubicBezTo>
                  <a:pt x="528012" y="392718"/>
                  <a:pt x="1056024" y="90997"/>
                  <a:pt x="1440872" y="121785"/>
                </a:cubicBezTo>
                <a:cubicBezTo>
                  <a:pt x="1825720" y="152573"/>
                  <a:pt x="1925781" y="877628"/>
                  <a:pt x="2309090" y="879167"/>
                </a:cubicBezTo>
                <a:cubicBezTo>
                  <a:pt x="2692399" y="880706"/>
                  <a:pt x="3178848" y="167968"/>
                  <a:pt x="3740727" y="131022"/>
                </a:cubicBezTo>
                <a:cubicBezTo>
                  <a:pt x="4302606" y="94076"/>
                  <a:pt x="5227781" y="679045"/>
                  <a:pt x="5680363" y="657494"/>
                </a:cubicBezTo>
                <a:cubicBezTo>
                  <a:pt x="6132945" y="635943"/>
                  <a:pt x="6143721" y="-38311"/>
                  <a:pt x="6456218" y="1713"/>
                </a:cubicBezTo>
                <a:cubicBezTo>
                  <a:pt x="6768715" y="41737"/>
                  <a:pt x="7162030" y="469688"/>
                  <a:pt x="7555345" y="897640"/>
                </a:cubicBez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674253" y="4758490"/>
            <a:ext cx="2207489" cy="461665"/>
          </a:xfrm>
          <a:prstGeom prst="rect">
            <a:avLst/>
          </a:prstGeom>
          <a:noFill/>
        </p:spPr>
        <p:txBody>
          <a:bodyPr wrap="square" rtlCol="0">
            <a:spAutoFit/>
          </a:bodyPr>
          <a:lstStyle/>
          <a:p>
            <a:r>
              <a:rPr lang="es-ES" sz="2400" b="1" i="1" dirty="0" err="1" smtClean="0"/>
              <a:t>Model</a:t>
            </a:r>
            <a:r>
              <a:rPr lang="es-ES" sz="2400" b="1" i="1" dirty="0" smtClean="0"/>
              <a:t> </a:t>
            </a:r>
            <a:r>
              <a:rPr lang="es-ES" sz="2400" b="1" i="1" dirty="0" err="1" smtClean="0"/>
              <a:t>climate</a:t>
            </a:r>
            <a:endParaRPr lang="es-ES" sz="2400" b="1" i="1" dirty="0"/>
          </a:p>
        </p:txBody>
      </p:sp>
      <p:sp>
        <p:nvSpPr>
          <p:cNvPr id="24" name="CuadroTexto 23"/>
          <p:cNvSpPr txBox="1"/>
          <p:nvPr/>
        </p:nvSpPr>
        <p:spPr>
          <a:xfrm>
            <a:off x="674254" y="2738025"/>
            <a:ext cx="2207489" cy="461665"/>
          </a:xfrm>
          <a:prstGeom prst="rect">
            <a:avLst/>
          </a:prstGeom>
          <a:noFill/>
        </p:spPr>
        <p:txBody>
          <a:bodyPr wrap="square" rtlCol="0">
            <a:spAutoFit/>
          </a:bodyPr>
          <a:lstStyle/>
          <a:p>
            <a:r>
              <a:rPr lang="es-ES" sz="2400" b="1" i="1" dirty="0" err="1" smtClean="0"/>
              <a:t>Nature</a:t>
            </a:r>
            <a:r>
              <a:rPr lang="es-ES" sz="2400" b="1" i="1" dirty="0" smtClean="0"/>
              <a:t> </a:t>
            </a:r>
            <a:r>
              <a:rPr lang="es-ES" sz="2400" b="1" i="1" dirty="0" err="1" smtClean="0"/>
              <a:t>climate</a:t>
            </a:r>
            <a:endParaRPr lang="es-ES" sz="2400" b="1" i="1" dirty="0"/>
          </a:p>
        </p:txBody>
      </p:sp>
      <p:sp>
        <p:nvSpPr>
          <p:cNvPr id="25" name="Forma libre 24"/>
          <p:cNvSpPr/>
          <p:nvPr/>
        </p:nvSpPr>
        <p:spPr>
          <a:xfrm>
            <a:off x="1625600" y="3450277"/>
            <a:ext cx="6613236" cy="2359396"/>
          </a:xfrm>
          <a:custGeom>
            <a:avLst/>
            <a:gdLst>
              <a:gd name="connsiteX0" fmla="*/ 0 w 6613236"/>
              <a:gd name="connsiteY0" fmla="*/ 87250 h 2359396"/>
              <a:gd name="connsiteX1" fmla="*/ 461818 w 6613236"/>
              <a:gd name="connsiteY1" fmla="*/ 41068 h 2359396"/>
              <a:gd name="connsiteX2" fmla="*/ 1163782 w 6613236"/>
              <a:gd name="connsiteY2" fmla="*/ 604487 h 2359396"/>
              <a:gd name="connsiteX3" fmla="*/ 1902691 w 6613236"/>
              <a:gd name="connsiteY3" fmla="*/ 927759 h 2359396"/>
              <a:gd name="connsiteX4" fmla="*/ 2484582 w 6613236"/>
              <a:gd name="connsiteY4" fmla="*/ 558305 h 2359396"/>
              <a:gd name="connsiteX5" fmla="*/ 3639127 w 6613236"/>
              <a:gd name="connsiteY5" fmla="*/ 1287978 h 2359396"/>
              <a:gd name="connsiteX6" fmla="*/ 4470400 w 6613236"/>
              <a:gd name="connsiteY6" fmla="*/ 1223323 h 2359396"/>
              <a:gd name="connsiteX7" fmla="*/ 4969164 w 6613236"/>
              <a:gd name="connsiteY7" fmla="*/ 927759 h 2359396"/>
              <a:gd name="connsiteX8" fmla="*/ 5874327 w 6613236"/>
              <a:gd name="connsiteY8" fmla="*/ 1481941 h 2359396"/>
              <a:gd name="connsiteX9" fmla="*/ 6613236 w 6613236"/>
              <a:gd name="connsiteY9" fmla="*/ 2359396 h 23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236" h="2359396">
                <a:moveTo>
                  <a:pt x="0" y="87250"/>
                </a:moveTo>
                <a:cubicBezTo>
                  <a:pt x="133927" y="21056"/>
                  <a:pt x="267854" y="-45138"/>
                  <a:pt x="461818" y="41068"/>
                </a:cubicBezTo>
                <a:cubicBezTo>
                  <a:pt x="655782" y="127274"/>
                  <a:pt x="923637" y="456705"/>
                  <a:pt x="1163782" y="604487"/>
                </a:cubicBezTo>
                <a:cubicBezTo>
                  <a:pt x="1403928" y="752269"/>
                  <a:pt x="1682558" y="935456"/>
                  <a:pt x="1902691" y="927759"/>
                </a:cubicBezTo>
                <a:cubicBezTo>
                  <a:pt x="2122824" y="920062"/>
                  <a:pt x="2195176" y="498269"/>
                  <a:pt x="2484582" y="558305"/>
                </a:cubicBezTo>
                <a:cubicBezTo>
                  <a:pt x="2773988" y="618341"/>
                  <a:pt x="3308157" y="1177142"/>
                  <a:pt x="3639127" y="1287978"/>
                </a:cubicBezTo>
                <a:cubicBezTo>
                  <a:pt x="3970097" y="1398814"/>
                  <a:pt x="4248727" y="1283359"/>
                  <a:pt x="4470400" y="1223323"/>
                </a:cubicBezTo>
                <a:cubicBezTo>
                  <a:pt x="4692073" y="1163287"/>
                  <a:pt x="4735176" y="884656"/>
                  <a:pt x="4969164" y="927759"/>
                </a:cubicBezTo>
                <a:cubicBezTo>
                  <a:pt x="5203152" y="970862"/>
                  <a:pt x="5600315" y="1243335"/>
                  <a:pt x="5874327" y="1481941"/>
                </a:cubicBezTo>
                <a:cubicBezTo>
                  <a:pt x="6148339" y="1720547"/>
                  <a:pt x="6380787" y="2039971"/>
                  <a:pt x="6613236" y="2359396"/>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echa derecha 25"/>
          <p:cNvSpPr/>
          <p:nvPr/>
        </p:nvSpPr>
        <p:spPr>
          <a:xfrm rot="1261165">
            <a:off x="8229604" y="3643875"/>
            <a:ext cx="317647" cy="247152"/>
          </a:xfrm>
          <a:prstGeom prst="rightArrow">
            <a:avLst>
              <a:gd name="adj1" fmla="val 10227"/>
              <a:gd name="adj2" fmla="val 5957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derecha 26"/>
          <p:cNvSpPr/>
          <p:nvPr/>
        </p:nvSpPr>
        <p:spPr>
          <a:xfrm rot="3241211">
            <a:off x="8103461" y="5718162"/>
            <a:ext cx="317647" cy="247152"/>
          </a:xfrm>
          <a:prstGeom prst="rightArrow">
            <a:avLst>
              <a:gd name="adj1" fmla="val 10227"/>
              <a:gd name="adj2" fmla="val 5957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p:cNvSpPr txBox="1"/>
          <p:nvPr/>
        </p:nvSpPr>
        <p:spPr>
          <a:xfrm>
            <a:off x="6681451" y="4045007"/>
            <a:ext cx="2587677" cy="461665"/>
          </a:xfrm>
          <a:prstGeom prst="rect">
            <a:avLst/>
          </a:prstGeom>
          <a:noFill/>
        </p:spPr>
        <p:txBody>
          <a:bodyPr wrap="square" rtlCol="0">
            <a:spAutoFit/>
          </a:bodyPr>
          <a:lstStyle/>
          <a:p>
            <a:r>
              <a:rPr lang="es-ES" sz="2400" b="1" i="1" dirty="0" err="1" smtClean="0"/>
              <a:t>Initialized</a:t>
            </a:r>
            <a:r>
              <a:rPr lang="es-ES" sz="2400" b="1" i="1" dirty="0" smtClean="0"/>
              <a:t> </a:t>
            </a:r>
            <a:r>
              <a:rPr lang="es-ES" sz="2400" b="1" i="1" dirty="0" err="1" smtClean="0"/>
              <a:t>forecast</a:t>
            </a:r>
            <a:endParaRPr lang="es-ES" sz="2400" b="1" i="1" dirty="0"/>
          </a:p>
        </p:txBody>
      </p:sp>
    </p:spTree>
    <p:extLst>
      <p:ext uri="{BB962C8B-B14F-4D97-AF65-F5344CB8AC3E}">
        <p14:creationId xmlns:p14="http://schemas.microsoft.com/office/powerpoint/2010/main" val="1307644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0" name="TextBox 9"/>
          <p:cNvSpPr txBox="1"/>
          <p:nvPr/>
        </p:nvSpPr>
        <p:spPr>
          <a:xfrm>
            <a:off x="2177068" y="2366325"/>
            <a:ext cx="1224136" cy="400110"/>
          </a:xfrm>
          <a:prstGeom prst="rect">
            <a:avLst/>
          </a:prstGeom>
          <a:noFill/>
        </p:spPr>
        <p:txBody>
          <a:bodyPr wrap="square" rtlCol="0">
            <a:spAutoFit/>
          </a:bodyPr>
          <a:lstStyle/>
          <a:p>
            <a:r>
              <a:rPr lang="en-GB" sz="2000" b="1" dirty="0" smtClean="0"/>
              <a:t>May 1st</a:t>
            </a:r>
            <a:endParaRPr lang="en-GB" sz="2000" b="1" dirty="0"/>
          </a:p>
        </p:txBody>
      </p:sp>
      <p:sp>
        <p:nvSpPr>
          <p:cNvPr id="11" name="TextBox 10"/>
          <p:cNvSpPr txBox="1"/>
          <p:nvPr/>
        </p:nvSpPr>
        <p:spPr>
          <a:xfrm>
            <a:off x="6084168" y="2366325"/>
            <a:ext cx="1224136" cy="400110"/>
          </a:xfrm>
          <a:prstGeom prst="rect">
            <a:avLst/>
          </a:prstGeom>
          <a:noFill/>
        </p:spPr>
        <p:txBody>
          <a:bodyPr wrap="square" rtlCol="0">
            <a:spAutoFit/>
          </a:bodyPr>
          <a:lstStyle/>
          <a:p>
            <a:r>
              <a:rPr lang="en-GB" sz="2000" b="1" dirty="0" smtClean="0"/>
              <a:t>Nov 1st</a:t>
            </a:r>
            <a:endParaRPr lang="en-GB" sz="20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156" y="5454337"/>
            <a:ext cx="6335688" cy="1267138"/>
          </a:xfrm>
          <a:prstGeom prst="rect">
            <a:avLst/>
          </a:prstGeom>
        </p:spPr>
      </p:pic>
      <p:sp>
        <p:nvSpPr>
          <p:cNvPr id="17" name="Content Placeholder 6"/>
          <p:cNvSpPr txBox="1">
            <a:spLocks/>
          </p:cNvSpPr>
          <p:nvPr/>
        </p:nvSpPr>
        <p:spPr>
          <a:xfrm>
            <a:off x="331912" y="1453658"/>
            <a:ext cx="8712968" cy="1036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endParaRPr lang="en-GB" sz="2400" dirty="0" smtClean="0"/>
          </a:p>
          <a:p>
            <a:endParaRPr lang="en-GB" sz="2400" dirty="0" smtClean="0"/>
          </a:p>
          <a:p>
            <a:endParaRPr lang="en-GB" sz="2400"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92" y="2727669"/>
            <a:ext cx="3289500" cy="3096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623" y="2675035"/>
            <a:ext cx="3289500" cy="3096000"/>
          </a:xfrm>
          <a:prstGeom prst="rect">
            <a:avLst/>
          </a:prstGeom>
        </p:spPr>
      </p:pic>
      <p:sp>
        <p:nvSpPr>
          <p:cNvPr id="15" name="TextBox 14"/>
          <p:cNvSpPr txBox="1"/>
          <p:nvPr/>
        </p:nvSpPr>
        <p:spPr>
          <a:xfrm>
            <a:off x="3260529" y="5444068"/>
            <a:ext cx="3287418" cy="400110"/>
          </a:xfrm>
          <a:prstGeom prst="rect">
            <a:avLst/>
          </a:prstGeom>
          <a:noFill/>
        </p:spPr>
        <p:txBody>
          <a:bodyPr wrap="square" rtlCol="0">
            <a:spAutoFit/>
          </a:bodyPr>
          <a:lstStyle/>
          <a:p>
            <a:r>
              <a:rPr lang="en-GB" sz="2000" b="1" dirty="0" smtClean="0">
                <a:solidFill>
                  <a:schemeClr val="accent2"/>
                </a:solidFill>
              </a:rPr>
              <a:t>Historical –  Assimilation run</a:t>
            </a:r>
            <a:endParaRPr lang="en-GB" sz="2000" b="1" dirty="0">
              <a:solidFill>
                <a:schemeClr val="accent2"/>
              </a:solidFill>
            </a:endParaRPr>
          </a:p>
        </p:txBody>
      </p:sp>
      <p:sp>
        <p:nvSpPr>
          <p:cNvPr id="20" name="Content Placeholder 6"/>
          <p:cNvSpPr txBox="1">
            <a:spLocks/>
          </p:cNvSpPr>
          <p:nvPr/>
        </p:nvSpPr>
        <p:spPr>
          <a:xfrm>
            <a:off x="161106" y="1183048"/>
            <a:ext cx="8712968" cy="103671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dirty="0"/>
          </a:p>
          <a:p>
            <a:pPr>
              <a:buClr>
                <a:srgbClr val="0070C0"/>
              </a:buClr>
            </a:pPr>
            <a:r>
              <a:rPr lang="en-GB" sz="2600" dirty="0"/>
              <a:t>The analysis of historical (and therefore uninitialized) simulations allows us to determine the systematic model bias.</a:t>
            </a:r>
          </a:p>
        </p:txBody>
      </p:sp>
      <p:sp>
        <p:nvSpPr>
          <p:cNvPr id="14"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3.2 Model drift</a:t>
            </a:r>
            <a:endParaRPr lang="es-ES" sz="4000" b="1" dirty="0"/>
          </a:p>
        </p:txBody>
      </p:sp>
      <p:cxnSp>
        <p:nvCxnSpPr>
          <p:cNvPr id="16" name="Straight Connector 15"/>
          <p:cNvCxnSpPr/>
          <p:nvPr/>
        </p:nvCxnSpPr>
        <p:spPr>
          <a:xfrm>
            <a:off x="7982502" y="5000625"/>
            <a:ext cx="864842" cy="0"/>
          </a:xfrm>
          <a:prstGeom prst="line">
            <a:avLst/>
          </a:prstGeom>
          <a:ln w="22225">
            <a:solidFill>
              <a:srgbClr val="56F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82502" y="4667250"/>
            <a:ext cx="864842" cy="0"/>
          </a:xfrm>
          <a:prstGeom prst="line">
            <a:avLst/>
          </a:prstGeom>
          <a:ln w="22225">
            <a:solidFill>
              <a:srgbClr val="F62AB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04627" y="4071543"/>
            <a:ext cx="923373" cy="338554"/>
          </a:xfrm>
          <a:prstGeom prst="rect">
            <a:avLst/>
          </a:prstGeom>
          <a:noFill/>
        </p:spPr>
        <p:txBody>
          <a:bodyPr wrap="square" rtlCol="0">
            <a:spAutoFit/>
          </a:bodyPr>
          <a:lstStyle/>
          <a:p>
            <a:r>
              <a:rPr lang="en-GB" sz="1600" b="1" dirty="0" smtClean="0"/>
              <a:t>15% SIC</a:t>
            </a:r>
            <a:endParaRPr lang="en-GB" sz="1600" b="1" dirty="0"/>
          </a:p>
        </p:txBody>
      </p:sp>
      <p:sp>
        <p:nvSpPr>
          <p:cNvPr id="21" name="TextBox 20"/>
          <p:cNvSpPr txBox="1"/>
          <p:nvPr/>
        </p:nvSpPr>
        <p:spPr>
          <a:xfrm>
            <a:off x="7859508" y="4405091"/>
            <a:ext cx="1129879" cy="307777"/>
          </a:xfrm>
          <a:prstGeom prst="rect">
            <a:avLst/>
          </a:prstGeom>
          <a:noFill/>
        </p:spPr>
        <p:txBody>
          <a:bodyPr wrap="square" rtlCol="0">
            <a:spAutoFit/>
          </a:bodyPr>
          <a:lstStyle/>
          <a:p>
            <a:pPr algn="ctr"/>
            <a:r>
              <a:rPr lang="en-GB" sz="1400" dirty="0" smtClean="0"/>
              <a:t>Historical</a:t>
            </a:r>
            <a:endParaRPr lang="en-GB" sz="1600" dirty="0"/>
          </a:p>
        </p:txBody>
      </p:sp>
      <p:sp>
        <p:nvSpPr>
          <p:cNvPr id="22" name="TextBox 21"/>
          <p:cNvSpPr txBox="1"/>
          <p:nvPr/>
        </p:nvSpPr>
        <p:spPr>
          <a:xfrm>
            <a:off x="7951313" y="4747889"/>
            <a:ext cx="976687" cy="307777"/>
          </a:xfrm>
          <a:prstGeom prst="rect">
            <a:avLst/>
          </a:prstGeom>
          <a:noFill/>
        </p:spPr>
        <p:txBody>
          <a:bodyPr wrap="square" rtlCol="0">
            <a:spAutoFit/>
          </a:bodyPr>
          <a:lstStyle/>
          <a:p>
            <a:pPr algn="ctr"/>
            <a:r>
              <a:rPr lang="en-GB" sz="1400" dirty="0" err="1"/>
              <a:t>Assim</a:t>
            </a:r>
            <a:r>
              <a:rPr lang="en-GB" sz="1400" dirty="0"/>
              <a:t>. Run</a:t>
            </a:r>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6</a:t>
            </a:r>
            <a:r>
              <a:rPr lang="es-ES" dirty="0" smtClean="0"/>
              <a:t>/16</a:t>
            </a:r>
            <a:endParaRPr lang="es-ES" dirty="0"/>
          </a:p>
        </p:txBody>
      </p:sp>
    </p:spTree>
    <p:extLst>
      <p:ext uri="{BB962C8B-B14F-4D97-AF65-F5344CB8AC3E}">
        <p14:creationId xmlns:p14="http://schemas.microsoft.com/office/powerpoint/2010/main" val="382700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1301258"/>
            <a:ext cx="8712968" cy="1036711"/>
          </a:xfrm>
        </p:spPr>
        <p:txBody>
          <a:bodyPr>
            <a:normAutofit/>
          </a:bodyPr>
          <a:lstStyle/>
          <a:p>
            <a:endParaRPr lang="en-GB" sz="2000" dirty="0" smtClean="0"/>
          </a:p>
          <a:p>
            <a:endParaRPr lang="en-GB" sz="2400" dirty="0" smtClean="0"/>
          </a:p>
          <a:p>
            <a:endParaRPr lang="en-GB" sz="2400" dirty="0" smtClean="0"/>
          </a:p>
          <a:p>
            <a:endParaRPr lang="en-GB" sz="2400" dirty="0" smtClean="0"/>
          </a:p>
        </p:txBody>
      </p:sp>
      <p:sp>
        <p:nvSpPr>
          <p:cNvPr id="10" name="TextBox 9"/>
          <p:cNvSpPr txBox="1"/>
          <p:nvPr/>
        </p:nvSpPr>
        <p:spPr>
          <a:xfrm>
            <a:off x="2123728" y="2417499"/>
            <a:ext cx="1224136" cy="400110"/>
          </a:xfrm>
          <a:prstGeom prst="rect">
            <a:avLst/>
          </a:prstGeom>
          <a:noFill/>
        </p:spPr>
        <p:txBody>
          <a:bodyPr wrap="square" rtlCol="0">
            <a:spAutoFit/>
          </a:bodyPr>
          <a:lstStyle/>
          <a:p>
            <a:r>
              <a:rPr lang="en-GB" sz="2000" b="1" dirty="0" smtClean="0"/>
              <a:t>May 1st</a:t>
            </a:r>
            <a:endParaRPr lang="en-GB" sz="2000" b="1" dirty="0"/>
          </a:p>
        </p:txBody>
      </p:sp>
      <p:sp>
        <p:nvSpPr>
          <p:cNvPr id="11" name="TextBox 10"/>
          <p:cNvSpPr txBox="1"/>
          <p:nvPr/>
        </p:nvSpPr>
        <p:spPr>
          <a:xfrm>
            <a:off x="6084168" y="2404425"/>
            <a:ext cx="1224136" cy="400110"/>
          </a:xfrm>
          <a:prstGeom prst="rect">
            <a:avLst/>
          </a:prstGeom>
          <a:noFill/>
        </p:spPr>
        <p:txBody>
          <a:bodyPr wrap="square" rtlCol="0">
            <a:spAutoFit/>
          </a:bodyPr>
          <a:lstStyle/>
          <a:p>
            <a:r>
              <a:rPr lang="en-GB" sz="2000" b="1" dirty="0" smtClean="0"/>
              <a:t>Nov 1st</a:t>
            </a:r>
            <a:endParaRPr lang="en-GB" sz="20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156" y="5454337"/>
            <a:ext cx="6335688" cy="1267138"/>
          </a:xfrm>
          <a:prstGeom prst="rect">
            <a:avLst/>
          </a:prstGeom>
        </p:spPr>
      </p:pic>
      <p:sp>
        <p:nvSpPr>
          <p:cNvPr id="17" name="Content Placeholder 6"/>
          <p:cNvSpPr txBox="1">
            <a:spLocks/>
          </p:cNvSpPr>
          <p:nvPr/>
        </p:nvSpPr>
        <p:spPr>
          <a:xfrm>
            <a:off x="331912" y="1453658"/>
            <a:ext cx="8712968" cy="91631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pPr>
              <a:buClr>
                <a:srgbClr val="0070C0"/>
              </a:buClr>
            </a:pPr>
            <a:r>
              <a:rPr lang="en-GB" sz="2600" dirty="0" smtClean="0"/>
              <a:t>Incompatibility between the sea ice of ORAS4 (</a:t>
            </a:r>
            <a:r>
              <a:rPr lang="en-GB" sz="2600" dirty="0" smtClean="0">
                <a:solidFill>
                  <a:srgbClr val="0000FF"/>
                </a:solidFill>
              </a:rPr>
              <a:t>ocean ICs</a:t>
            </a:r>
            <a:r>
              <a:rPr lang="en-GB" sz="2600" dirty="0"/>
              <a:t>) and the sea ice in the assimilation run (</a:t>
            </a:r>
            <a:r>
              <a:rPr lang="en-GB" sz="2600" dirty="0">
                <a:solidFill>
                  <a:srgbClr val="0000FF"/>
                </a:solidFill>
              </a:rPr>
              <a:t>sea ice ICs</a:t>
            </a:r>
            <a:r>
              <a:rPr lang="en-GB" sz="2600" dirty="0" smtClean="0"/>
              <a:t>).</a:t>
            </a:r>
          </a:p>
        </p:txBody>
      </p:sp>
      <p:sp>
        <p:nvSpPr>
          <p:cNvPr id="13" name="Título 1"/>
          <p:cNvSpPr txBox="1">
            <a:spLocks/>
          </p:cNvSpPr>
          <p:nvPr/>
        </p:nvSpPr>
        <p:spPr>
          <a:xfrm>
            <a:off x="464803" y="428713"/>
            <a:ext cx="8229598" cy="838397"/>
          </a:xfr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4000" b="1" dirty="0" smtClean="0"/>
              <a:t>3.3 Inconsistency between the initialization products</a:t>
            </a:r>
            <a:endParaRPr lang="es-ES" sz="40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64" y="2781272"/>
            <a:ext cx="3290400" cy="30968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111" y="2781271"/>
            <a:ext cx="3290400" cy="3096847"/>
          </a:xfrm>
          <a:prstGeom prst="rect">
            <a:avLst/>
          </a:prstGeom>
        </p:spPr>
      </p:pic>
      <p:sp>
        <p:nvSpPr>
          <p:cNvPr id="19" name="TextBox 18"/>
          <p:cNvSpPr txBox="1"/>
          <p:nvPr/>
        </p:nvSpPr>
        <p:spPr>
          <a:xfrm>
            <a:off x="3273778" y="5445193"/>
            <a:ext cx="2898421" cy="400110"/>
          </a:xfrm>
          <a:prstGeom prst="rect">
            <a:avLst/>
          </a:prstGeom>
          <a:noFill/>
        </p:spPr>
        <p:txBody>
          <a:bodyPr wrap="square" rtlCol="0">
            <a:spAutoFit/>
          </a:bodyPr>
          <a:lstStyle/>
          <a:p>
            <a:r>
              <a:rPr lang="en-GB" sz="2000" b="1" dirty="0">
                <a:solidFill>
                  <a:schemeClr val="accent2"/>
                </a:solidFill>
              </a:rPr>
              <a:t>ORAS4 </a:t>
            </a:r>
            <a:r>
              <a:rPr lang="en-GB" sz="2000" b="1" dirty="0" smtClean="0">
                <a:solidFill>
                  <a:schemeClr val="accent2"/>
                </a:solidFill>
              </a:rPr>
              <a:t>- </a:t>
            </a:r>
            <a:r>
              <a:rPr lang="en-GB" sz="2000" b="1" dirty="0">
                <a:solidFill>
                  <a:schemeClr val="accent2"/>
                </a:solidFill>
              </a:rPr>
              <a:t>Assimilation </a:t>
            </a:r>
            <a:r>
              <a:rPr lang="en-GB" sz="2000" b="1" dirty="0" smtClean="0">
                <a:solidFill>
                  <a:schemeClr val="accent2"/>
                </a:solidFill>
              </a:rPr>
              <a:t>run</a:t>
            </a:r>
            <a:endParaRPr lang="en-GB" sz="2000" b="1" dirty="0">
              <a:solidFill>
                <a:schemeClr val="accent2"/>
              </a:solidFill>
            </a:endParaRPr>
          </a:p>
        </p:txBody>
      </p:sp>
      <p:cxnSp>
        <p:nvCxnSpPr>
          <p:cNvPr id="16" name="Straight Connector 15"/>
          <p:cNvCxnSpPr/>
          <p:nvPr/>
        </p:nvCxnSpPr>
        <p:spPr>
          <a:xfrm>
            <a:off x="7982502" y="5000625"/>
            <a:ext cx="864842" cy="0"/>
          </a:xfrm>
          <a:prstGeom prst="line">
            <a:avLst/>
          </a:prstGeom>
          <a:ln w="22225">
            <a:solidFill>
              <a:srgbClr val="56F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82502" y="4667250"/>
            <a:ext cx="864842" cy="0"/>
          </a:xfrm>
          <a:prstGeom prst="line">
            <a:avLst/>
          </a:prstGeom>
          <a:ln w="22225">
            <a:solidFill>
              <a:srgbClr val="F62ABC"/>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4627" y="4071543"/>
            <a:ext cx="923373" cy="338554"/>
          </a:xfrm>
          <a:prstGeom prst="rect">
            <a:avLst/>
          </a:prstGeom>
          <a:noFill/>
        </p:spPr>
        <p:txBody>
          <a:bodyPr wrap="square" rtlCol="0">
            <a:spAutoFit/>
          </a:bodyPr>
          <a:lstStyle/>
          <a:p>
            <a:r>
              <a:rPr lang="en-GB" sz="1600" b="1" dirty="0" smtClean="0"/>
              <a:t>15% SIC</a:t>
            </a:r>
            <a:endParaRPr lang="en-GB" sz="1600" b="1" dirty="0"/>
          </a:p>
        </p:txBody>
      </p:sp>
      <p:sp>
        <p:nvSpPr>
          <p:cNvPr id="21" name="TextBox 20"/>
          <p:cNvSpPr txBox="1"/>
          <p:nvPr/>
        </p:nvSpPr>
        <p:spPr>
          <a:xfrm>
            <a:off x="7960721" y="4406997"/>
            <a:ext cx="923373" cy="307777"/>
          </a:xfrm>
          <a:prstGeom prst="rect">
            <a:avLst/>
          </a:prstGeom>
          <a:noFill/>
        </p:spPr>
        <p:txBody>
          <a:bodyPr wrap="square" rtlCol="0">
            <a:spAutoFit/>
          </a:bodyPr>
          <a:lstStyle/>
          <a:p>
            <a:pPr algn="ctr"/>
            <a:r>
              <a:rPr lang="en-GB" sz="1400" dirty="0" smtClean="0"/>
              <a:t>ORAS4</a:t>
            </a:r>
            <a:endParaRPr lang="en-GB" dirty="0"/>
          </a:p>
        </p:txBody>
      </p:sp>
      <p:sp>
        <p:nvSpPr>
          <p:cNvPr id="22" name="TextBox 21"/>
          <p:cNvSpPr txBox="1"/>
          <p:nvPr/>
        </p:nvSpPr>
        <p:spPr>
          <a:xfrm>
            <a:off x="7933025" y="4747889"/>
            <a:ext cx="976687" cy="307777"/>
          </a:xfrm>
          <a:prstGeom prst="rect">
            <a:avLst/>
          </a:prstGeom>
          <a:noFill/>
        </p:spPr>
        <p:txBody>
          <a:bodyPr wrap="square" rtlCol="0">
            <a:spAutoFit/>
          </a:bodyPr>
          <a:lstStyle/>
          <a:p>
            <a:pPr algn="ctr"/>
            <a:r>
              <a:rPr lang="en-GB" sz="1400" dirty="0" err="1" smtClean="0"/>
              <a:t>Assim</a:t>
            </a:r>
            <a:r>
              <a:rPr lang="en-GB" sz="1400" dirty="0" smtClean="0"/>
              <a:t>. Run</a:t>
            </a:r>
            <a:endParaRPr lang="en-GB" dirty="0"/>
          </a:p>
        </p:txBody>
      </p:sp>
      <p:sp>
        <p:nvSpPr>
          <p:cNvPr id="23" name="3 Marcador de número de diapositiva"/>
          <p:cNvSpPr txBox="1">
            <a:spLocks/>
          </p:cNvSpPr>
          <p:nvPr/>
        </p:nvSpPr>
        <p:spPr>
          <a:xfrm>
            <a:off x="8429625" y="634299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smtClean="0"/>
              <a:t>7</a:t>
            </a:r>
            <a:r>
              <a:rPr lang="es-ES" dirty="0" smtClean="0"/>
              <a:t>/16</a:t>
            </a:r>
            <a:endParaRPr lang="es-ES" dirty="0"/>
          </a:p>
        </p:txBody>
      </p:sp>
      <p:sp>
        <p:nvSpPr>
          <p:cNvPr id="2" name="CuadroTexto 1"/>
          <p:cNvSpPr txBox="1"/>
          <p:nvPr/>
        </p:nvSpPr>
        <p:spPr>
          <a:xfrm>
            <a:off x="-48936" y="5454337"/>
            <a:ext cx="1526621" cy="1077218"/>
          </a:xfrm>
          <a:prstGeom prst="rect">
            <a:avLst/>
          </a:prstGeom>
          <a:noFill/>
        </p:spPr>
        <p:txBody>
          <a:bodyPr wrap="square" rtlCol="0">
            <a:spAutoFit/>
          </a:bodyPr>
          <a:lstStyle/>
          <a:p>
            <a:pPr algn="ctr"/>
            <a:r>
              <a:rPr lang="es-ES" sz="1600" i="1" dirty="0" err="1" smtClean="0"/>
              <a:t>Thanks</a:t>
            </a:r>
            <a:r>
              <a:rPr lang="es-ES" sz="1600" i="1" dirty="0" smtClean="0"/>
              <a:t> to </a:t>
            </a:r>
          </a:p>
          <a:p>
            <a:pPr algn="ctr"/>
            <a:r>
              <a:rPr lang="es-ES" sz="1600" i="1" dirty="0" smtClean="0"/>
              <a:t>M. </a:t>
            </a:r>
            <a:r>
              <a:rPr lang="es-ES" sz="1600" i="1" dirty="0" err="1" smtClean="0"/>
              <a:t>Balmaseda</a:t>
            </a:r>
            <a:r>
              <a:rPr lang="es-ES" sz="1600" i="1" dirty="0" smtClean="0"/>
              <a:t> </a:t>
            </a:r>
            <a:r>
              <a:rPr lang="es-ES" sz="1600" i="1" dirty="0" err="1" smtClean="0"/>
              <a:t>for</a:t>
            </a:r>
            <a:r>
              <a:rPr lang="es-ES" sz="1600" i="1" dirty="0" smtClean="0"/>
              <a:t> </a:t>
            </a:r>
            <a:r>
              <a:rPr lang="es-ES" sz="1600" i="1" dirty="0" err="1" smtClean="0"/>
              <a:t>the</a:t>
            </a:r>
            <a:r>
              <a:rPr lang="es-ES" sz="1600" i="1" dirty="0" smtClean="0"/>
              <a:t> ORAS4 sea ice data</a:t>
            </a:r>
            <a:endParaRPr lang="es-ES" sz="1600" i="1" dirty="0"/>
          </a:p>
        </p:txBody>
      </p:sp>
    </p:spTree>
    <p:extLst>
      <p:ext uri="{BB962C8B-B14F-4D97-AF65-F5344CB8AC3E}">
        <p14:creationId xmlns:p14="http://schemas.microsoft.com/office/powerpoint/2010/main" val="1406983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4704</TotalTime>
  <Words>2596</Words>
  <Application>Microsoft Office PowerPoint</Application>
  <PresentationFormat>Presentación en pantalla (4:3)</PresentationFormat>
  <Paragraphs>288</Paragraphs>
  <Slides>23</Slides>
  <Notes>22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Tema de Office</vt:lpstr>
      <vt:lpstr>An anatomy of the forecast errors in the seasonal prediction system with EC-Earth</vt:lpstr>
      <vt:lpstr>1. Experimental setup</vt:lpstr>
      <vt:lpstr>2. Motivation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Rubén Cruz García</cp:lastModifiedBy>
  <cp:revision>425</cp:revision>
  <dcterms:created xsi:type="dcterms:W3CDTF">2016-07-07T10:13:32Z</dcterms:created>
  <dcterms:modified xsi:type="dcterms:W3CDTF">2019-04-28T18:16:24Z</dcterms:modified>
</cp:coreProperties>
</file>