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0"/>
  </p:notesMasterIdLst>
  <p:sldIdLst>
    <p:sldId id="256" r:id="rId2"/>
    <p:sldId id="291" r:id="rId3"/>
    <p:sldId id="286" r:id="rId4"/>
    <p:sldId id="306" r:id="rId5"/>
    <p:sldId id="277" r:id="rId6"/>
    <p:sldId id="283" r:id="rId7"/>
    <p:sldId id="289" r:id="rId8"/>
    <p:sldId id="288" r:id="rId9"/>
    <p:sldId id="285" r:id="rId10"/>
    <p:sldId id="307" r:id="rId11"/>
    <p:sldId id="294" r:id="rId12"/>
    <p:sldId id="296" r:id="rId13"/>
    <p:sldId id="309" r:id="rId14"/>
    <p:sldId id="297" r:id="rId15"/>
    <p:sldId id="301" r:id="rId16"/>
    <p:sldId id="302" r:id="rId17"/>
    <p:sldId id="300" r:id="rId18"/>
    <p:sldId id="31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9999"/>
    <a:srgbClr val="00CC99"/>
    <a:srgbClr val="00FFCC"/>
    <a:srgbClr val="2F5597"/>
    <a:srgbClr val="EAEDF2"/>
    <a:srgbClr val="1E2B33"/>
    <a:srgbClr val="6BA072"/>
    <a:srgbClr val="8FAADC"/>
    <a:srgbClr val="3168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69261" autoAdjust="0"/>
  </p:normalViewPr>
  <p:slideViewPr>
    <p:cSldViewPr snapToGrid="0">
      <p:cViewPr varScale="1">
        <p:scale>
          <a:sx n="66" d="100"/>
          <a:sy n="66" d="100"/>
        </p:scale>
        <p:origin x="2004" y="78"/>
      </p:cViewPr>
      <p:guideLst>
        <p:guide orient="horz" pos="2115"/>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0A98B-92B9-4661-8148-70A28B87BFA7}" type="datetimeFigureOut">
              <a:rPr lang="es-ES" smtClean="0"/>
              <a:t>02/04/2019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0EC59-92A8-49D9-A266-1F666DA847F6}" type="slidenum">
              <a:rPr lang="es-ES" smtClean="0"/>
              <a:t>‹Nº›</a:t>
            </a:fld>
            <a:endParaRPr lang="es-ES"/>
          </a:p>
        </p:txBody>
      </p:sp>
    </p:spTree>
    <p:extLst>
      <p:ext uri="{BB962C8B-B14F-4D97-AF65-F5344CB8AC3E}">
        <p14:creationId xmlns:p14="http://schemas.microsoft.com/office/powerpoint/2010/main" val="304982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n-US" dirty="0" smtClean="0"/>
              <a:t>In this talk, I will present an update of the work done with the in-house MONARCH air quality model to predict</a:t>
            </a:r>
            <a:r>
              <a:rPr lang="en-US" baseline="0" dirty="0" smtClean="0"/>
              <a:t> the air quality at the European scale.</a:t>
            </a:r>
            <a:endParaRPr lang="en-US" dirty="0" smtClean="0"/>
          </a:p>
          <a:p>
            <a:pPr marL="171450" indent="-171450">
              <a:buFont typeface="Arial" panose="020B0604020202020204" pitchFamily="34" charset="0"/>
              <a:buChar char="•"/>
            </a:pPr>
            <a:r>
              <a:rPr lang="en-US" dirty="0" smtClean="0"/>
              <a:t>MONARCH</a:t>
            </a:r>
            <a:r>
              <a:rPr lang="en-US" baseline="0" dirty="0" smtClean="0"/>
              <a:t> is a group project with around 20 people involved with different profiles.</a:t>
            </a:r>
          </a:p>
        </p:txBody>
      </p:sp>
      <p:sp>
        <p:nvSpPr>
          <p:cNvPr id="4" name="Marcador de número de diapositiva 3"/>
          <p:cNvSpPr>
            <a:spLocks noGrp="1"/>
          </p:cNvSpPr>
          <p:nvPr>
            <p:ph type="sldNum" sz="quarter" idx="10"/>
          </p:nvPr>
        </p:nvSpPr>
        <p:spPr/>
        <p:txBody>
          <a:bodyPr/>
          <a:lstStyle/>
          <a:p>
            <a:fld id="{F710EC59-92A8-49D9-A266-1F666DA847F6}" type="slidenum">
              <a:rPr lang="es-ES" smtClean="0"/>
              <a:t>1</a:t>
            </a:fld>
            <a:endParaRPr lang="es-ES"/>
          </a:p>
        </p:txBody>
      </p:sp>
    </p:spTree>
    <p:extLst>
      <p:ext uri="{BB962C8B-B14F-4D97-AF65-F5344CB8AC3E}">
        <p14:creationId xmlns:p14="http://schemas.microsoft.com/office/powerpoint/2010/main" val="4278749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n-US" dirty="0" smtClean="0"/>
              <a:t>Time series</a:t>
            </a:r>
            <a:r>
              <a:rPr lang="en-US" baseline="0" dirty="0" smtClean="0"/>
              <a:t> of the distribution of the O3 (first row) and NO2 (second row) concentrations by monthly chunks for observation in grey and models in red (MONARCH on the left and CALIOPE on the right).</a:t>
            </a:r>
          </a:p>
          <a:p>
            <a:pPr marL="171450" indent="-171450">
              <a:buFont typeface="Arial" panose="020B0604020202020204" pitchFamily="34" charset="0"/>
              <a:buChar char="•"/>
            </a:pPr>
            <a:r>
              <a:rPr lang="en-US" baseline="0" dirty="0" smtClean="0"/>
              <a:t>Note that both models used C-IFS, same emission and BC.</a:t>
            </a:r>
          </a:p>
          <a:p>
            <a:pPr marL="171450" indent="-171450">
              <a:buFont typeface="Arial" panose="020B0604020202020204" pitchFamily="34" charset="0"/>
              <a:buChar char="•"/>
            </a:pPr>
            <a:r>
              <a:rPr lang="en-US" baseline="0" dirty="0" smtClean="0"/>
              <a:t>Validated EIONET measurements for all stations type.</a:t>
            </a:r>
          </a:p>
          <a:p>
            <a:pPr marL="171450" indent="-171450">
              <a:buFont typeface="Arial" panose="020B0604020202020204" pitchFamily="34" charset="0"/>
              <a:buChar char="•"/>
            </a:pPr>
            <a:r>
              <a:rPr lang="en-US" baseline="0" dirty="0" smtClean="0"/>
              <a:t>For O3, MONARCH shows </a:t>
            </a:r>
            <a:r>
              <a:rPr lang="en-US" b="1" baseline="0" dirty="0" smtClean="0"/>
              <a:t>lower bias </a:t>
            </a:r>
            <a:r>
              <a:rPr lang="en-US" baseline="0" dirty="0" smtClean="0"/>
              <a:t>than CALIOPE. Both agree in showing lowest </a:t>
            </a:r>
            <a:r>
              <a:rPr lang="en-US" b="1" baseline="0" dirty="0" smtClean="0"/>
              <a:t>bias in warmer months</a:t>
            </a:r>
            <a:r>
              <a:rPr lang="en-US" baseline="0" dirty="0" smtClean="0"/>
              <a:t>, when O3 chemistry is enhanced, and </a:t>
            </a:r>
            <a:r>
              <a:rPr lang="en-US" b="1" baseline="0" dirty="0" smtClean="0"/>
              <a:t>higher bias in cold months</a:t>
            </a:r>
            <a:r>
              <a:rPr lang="en-US" baseline="0" dirty="0" smtClean="0"/>
              <a:t> when long-range transport control O3 concentration.</a:t>
            </a:r>
          </a:p>
          <a:p>
            <a:pPr marL="628650" lvl="1" indent="-171450">
              <a:buFont typeface="Arial" panose="020B0604020202020204" pitchFamily="34" charset="0"/>
              <a:buChar char="•"/>
            </a:pPr>
            <a:r>
              <a:rPr lang="en-US" baseline="0" dirty="0" smtClean="0"/>
              <a:t>Note the better skills of MONARCH reproducing the </a:t>
            </a:r>
            <a:r>
              <a:rPr lang="en-US" b="1" baseline="0" dirty="0" smtClean="0"/>
              <a:t>annual cycle</a:t>
            </a:r>
            <a:r>
              <a:rPr lang="en-US" baseline="0" dirty="0" smtClean="0"/>
              <a:t>.</a:t>
            </a:r>
          </a:p>
          <a:p>
            <a:pPr marL="171450" indent="-171450">
              <a:buFont typeface="Arial" panose="020B0604020202020204" pitchFamily="34" charset="0"/>
              <a:buChar char="•"/>
            </a:pPr>
            <a:r>
              <a:rPr lang="en-US" baseline="0" dirty="0" smtClean="0"/>
              <a:t>For NO2, both models show positive bias, higher in winter than in summer.</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endParaRPr lang="en-US"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11</a:t>
            </a:fld>
            <a:endParaRPr lang="es-ES"/>
          </a:p>
        </p:txBody>
      </p:sp>
    </p:spTree>
    <p:extLst>
      <p:ext uri="{BB962C8B-B14F-4D97-AF65-F5344CB8AC3E}">
        <p14:creationId xmlns:p14="http://schemas.microsoft.com/office/powerpoint/2010/main" val="1666972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n-US" dirty="0" smtClean="0"/>
              <a:t>The evaluation of the</a:t>
            </a:r>
            <a:r>
              <a:rPr lang="en-US" baseline="0" dirty="0" smtClean="0"/>
              <a:t> models according the station type provide more insight in the model behavior.</a:t>
            </a:r>
          </a:p>
          <a:p>
            <a:pPr marL="171450" indent="-171450">
              <a:buFont typeface="Arial" panose="020B0604020202020204" pitchFamily="34" charset="0"/>
              <a:buChar char="•"/>
            </a:pPr>
            <a:r>
              <a:rPr lang="en-US" baseline="0" dirty="0" smtClean="0"/>
              <a:t>Plot shows by category (all, rural, suburban and urban), the different statistics (correlation-star, MB-diamond, Mod mean-filled dot, </a:t>
            </a:r>
            <a:r>
              <a:rPr lang="en-US" baseline="0" dirty="0" err="1" smtClean="0"/>
              <a:t>Obs</a:t>
            </a:r>
            <a:r>
              <a:rPr lang="en-US" baseline="0" dirty="0" smtClean="0"/>
              <a:t> mean-empty dot, color box RMSE), read color indicates MONARCH, blue color is for CALIOPE.</a:t>
            </a:r>
          </a:p>
          <a:p>
            <a:pPr marL="171450" indent="-171450">
              <a:buFont typeface="Arial" panose="020B0604020202020204" pitchFamily="34" charset="0"/>
              <a:buChar char="•"/>
            </a:pPr>
            <a:r>
              <a:rPr lang="en-US" baseline="0" dirty="0" smtClean="0"/>
              <a:t>For O3:</a:t>
            </a:r>
          </a:p>
          <a:p>
            <a:pPr marL="628650" lvl="1" indent="-171450">
              <a:buFont typeface="Arial" panose="020B0604020202020204" pitchFamily="34" charset="0"/>
              <a:buChar char="•"/>
            </a:pPr>
            <a:r>
              <a:rPr lang="en-US" b="1" baseline="0" dirty="0" smtClean="0"/>
              <a:t>Correlation doesn’t change </a:t>
            </a:r>
            <a:r>
              <a:rPr lang="en-US" baseline="0" dirty="0" smtClean="0"/>
              <a:t>to much between models neither station category (0.6-0.7), although it is slightly higher for MONARCH than for CMAQ.</a:t>
            </a:r>
          </a:p>
          <a:p>
            <a:pPr marL="628650" lvl="1" indent="-171450">
              <a:buFont typeface="Arial" panose="020B0604020202020204" pitchFamily="34" charset="0"/>
              <a:buChar char="•"/>
            </a:pPr>
            <a:r>
              <a:rPr lang="en-US" baseline="0" dirty="0" smtClean="0"/>
              <a:t>Main different pattern between models are shown in MB. They are higher in CMAQ than in MONARCH, more positive and higher absolute value.</a:t>
            </a:r>
          </a:p>
          <a:p>
            <a:pPr marL="628650" lvl="1" indent="-171450">
              <a:buFont typeface="Arial" panose="020B0604020202020204" pitchFamily="34" charset="0"/>
              <a:buChar char="•"/>
            </a:pPr>
            <a:r>
              <a:rPr lang="en-US" baseline="0" dirty="0" smtClean="0"/>
              <a:t>MONARCH shows lower RMSE than CMAQ with a very well balanced MB.</a:t>
            </a:r>
          </a:p>
          <a:p>
            <a:pPr marL="628650" lvl="1"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For NO2: </a:t>
            </a:r>
          </a:p>
          <a:p>
            <a:pPr marL="628650" lvl="1" indent="-171450">
              <a:buFont typeface="Arial" panose="020B0604020202020204" pitchFamily="34" charset="0"/>
              <a:buChar char="•"/>
            </a:pPr>
            <a:r>
              <a:rPr lang="en-US" baseline="0" dirty="0" smtClean="0"/>
              <a:t>Correlation does not change between station category. Higher correlation for CMAQ than for MONARCH. </a:t>
            </a:r>
          </a:p>
          <a:p>
            <a:pPr marL="628650" lvl="1" indent="-171450">
              <a:buFont typeface="Arial" panose="020B0604020202020204" pitchFamily="34" charset="0"/>
              <a:buChar char="•"/>
            </a:pPr>
            <a:r>
              <a:rPr lang="en-US" baseline="0" dirty="0" smtClean="0"/>
              <a:t>MB increases when moving from rural to urban in both models. MONARCH tends to slightly overestimate NO2 in rural stations compared with CMAQ, while for suburban and urban both models underestimate.</a:t>
            </a:r>
          </a:p>
          <a:p>
            <a:pPr marL="628650" lvl="1" indent="-171450">
              <a:buFont typeface="Arial" panose="020B0604020202020204" pitchFamily="34" charset="0"/>
              <a:buChar char="•"/>
            </a:pPr>
            <a:r>
              <a:rPr lang="en-US" baseline="0" dirty="0" smtClean="0"/>
              <a:t>RMSE does not change too much between models.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For PM2.5: </a:t>
            </a:r>
          </a:p>
          <a:p>
            <a:pPr marL="628650" lvl="1" indent="-171450">
              <a:buFont typeface="Arial" panose="020B0604020202020204" pitchFamily="34" charset="0"/>
              <a:buChar char="•"/>
            </a:pPr>
            <a:r>
              <a:rPr lang="en-US" baseline="0" dirty="0" smtClean="0"/>
              <a:t>Both models underestimates in all the categories</a:t>
            </a:r>
          </a:p>
          <a:p>
            <a:pPr marL="628650" lvl="1" indent="-171450">
              <a:buFont typeface="Arial" panose="020B0604020202020204" pitchFamily="34" charset="0"/>
              <a:buChar char="•"/>
            </a:pPr>
            <a:r>
              <a:rPr lang="en-US" baseline="0" dirty="0" smtClean="0"/>
              <a:t>RMSE is very similar for both models, being slightly larger in MONARCH for rural stations.</a:t>
            </a:r>
          </a:p>
          <a:p>
            <a:pPr marL="628650" lvl="1" indent="-171450">
              <a:buFont typeface="Arial" panose="020B0604020202020204" pitchFamily="34" charset="0"/>
              <a:buChar char="•"/>
            </a:pPr>
            <a:r>
              <a:rPr lang="en-US" baseline="0" dirty="0" smtClean="0"/>
              <a:t>The correlation is significantly lower in MONARCH than in CMAQ.</a:t>
            </a:r>
          </a:p>
          <a:p>
            <a:pPr marL="628650" lvl="1" indent="-171450">
              <a:buFont typeface="Arial" panose="020B0604020202020204" pitchFamily="34" charset="0"/>
              <a:buChar char="•"/>
            </a:pPr>
            <a:r>
              <a:rPr lang="en-US" baseline="0" dirty="0" smtClean="0"/>
              <a:t>This results show that there’s still improvements to do in MONARCH with particles, specially in secondary organic aerosols.</a:t>
            </a:r>
            <a:endParaRPr lang="en-US" dirty="0" smtClean="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12</a:t>
            </a:fld>
            <a:endParaRPr lang="es-ES"/>
          </a:p>
        </p:txBody>
      </p:sp>
    </p:spTree>
    <p:extLst>
      <p:ext uri="{BB962C8B-B14F-4D97-AF65-F5344CB8AC3E}">
        <p14:creationId xmlns:p14="http://schemas.microsoft.com/office/powerpoint/2010/main" val="3306335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n-US" dirty="0" smtClean="0"/>
              <a:t>EBAS</a:t>
            </a:r>
            <a:r>
              <a:rPr lang="en-US" baseline="0" dirty="0" smtClean="0"/>
              <a:t> stations: rural background</a:t>
            </a:r>
            <a:endParaRPr lang="en-US" dirty="0" smtClean="0"/>
          </a:p>
          <a:p>
            <a:pPr marL="171450" indent="-171450">
              <a:buFont typeface="Arial" panose="020B0604020202020204" pitchFamily="34" charset="0"/>
              <a:buChar char="•"/>
            </a:pPr>
            <a:r>
              <a:rPr lang="en-US" dirty="0" smtClean="0"/>
              <a:t>For</a:t>
            </a:r>
            <a:r>
              <a:rPr lang="en-US" baseline="0" dirty="0" smtClean="0"/>
              <a:t> O3 MB:</a:t>
            </a:r>
          </a:p>
          <a:p>
            <a:pPr marL="628650" lvl="1" indent="-171450">
              <a:buFont typeface="Arial" panose="020B0604020202020204" pitchFamily="34" charset="0"/>
              <a:buChar char="•"/>
            </a:pPr>
            <a:r>
              <a:rPr lang="en-US" dirty="0" smtClean="0"/>
              <a:t>MONARCH</a:t>
            </a:r>
            <a:r>
              <a:rPr lang="en-US" baseline="0" dirty="0" smtClean="0"/>
              <a:t> shows lower MB than </a:t>
            </a:r>
            <a:r>
              <a:rPr lang="en-US" baseline="0" dirty="0" err="1" smtClean="0"/>
              <a:t>CAMS_ens</a:t>
            </a:r>
            <a:r>
              <a:rPr lang="en-US" baseline="0" dirty="0" smtClean="0"/>
              <a:t>: median ~2ppb vs. 5ppb, especially shown in the northern countries.</a:t>
            </a:r>
          </a:p>
          <a:p>
            <a:pPr marL="628650" lvl="1" indent="-171450">
              <a:buFont typeface="Arial" panose="020B0604020202020204" pitchFamily="34" charset="0"/>
              <a:buChar char="•"/>
            </a:pPr>
            <a:r>
              <a:rPr lang="en-US" baseline="0" dirty="0" smtClean="0"/>
              <a:t>Both systems agree on having highest MB in high altitude stations near big mountains.</a:t>
            </a:r>
          </a:p>
          <a:p>
            <a:pPr marL="171450" lvl="0" indent="-171450">
              <a:buFont typeface="Arial" panose="020B0604020202020204" pitchFamily="34" charset="0"/>
              <a:buChar char="•"/>
            </a:pPr>
            <a:r>
              <a:rPr lang="en-US" baseline="0" dirty="0" smtClean="0"/>
              <a:t>For O3 PCC:</a:t>
            </a:r>
          </a:p>
          <a:p>
            <a:pPr marL="628650" lvl="1" indent="-171450">
              <a:buFont typeface="Arial" panose="020B0604020202020204" pitchFamily="34" charset="0"/>
              <a:buChar char="•"/>
            </a:pPr>
            <a:r>
              <a:rPr lang="en-US" baseline="0" dirty="0" smtClean="0"/>
              <a:t>Still </a:t>
            </a:r>
            <a:r>
              <a:rPr lang="en-US" baseline="0" dirty="0" err="1" smtClean="0"/>
              <a:t>CAMS_ens</a:t>
            </a:r>
            <a:r>
              <a:rPr lang="en-US" baseline="0" dirty="0" smtClean="0"/>
              <a:t> shows higher PCC than MONARCH: median ~0.7 vs. 0.6, but spatial distribution is very similar in both systems.</a:t>
            </a:r>
          </a:p>
          <a:p>
            <a:pPr marL="171450" indent="-171450">
              <a:buFont typeface="Arial" panose="020B0604020202020204" pitchFamily="34" charset="0"/>
              <a:buChar char="•"/>
            </a:pPr>
            <a:endParaRPr lang="en-US"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14</a:t>
            </a:fld>
            <a:endParaRPr lang="es-ES"/>
          </a:p>
        </p:txBody>
      </p:sp>
    </p:spTree>
    <p:extLst>
      <p:ext uri="{BB962C8B-B14F-4D97-AF65-F5344CB8AC3E}">
        <p14:creationId xmlns:p14="http://schemas.microsoft.com/office/powerpoint/2010/main" val="126602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MONARCH</a:t>
            </a:r>
            <a:r>
              <a:rPr lang="en-GB" baseline="0" dirty="0" smtClean="0"/>
              <a:t> </a:t>
            </a:r>
            <a:r>
              <a:rPr lang="en-GB" dirty="0" smtClean="0"/>
              <a:t>in read, ensemble</a:t>
            </a:r>
            <a:r>
              <a:rPr lang="en-GB" baseline="0" dirty="0" smtClean="0"/>
              <a:t> in green, individual CAMS </a:t>
            </a:r>
            <a:r>
              <a:rPr lang="en-GB" baseline="0" dirty="0" err="1" smtClean="0"/>
              <a:t>ens</a:t>
            </a:r>
            <a:r>
              <a:rPr lang="en-GB" baseline="0" dirty="0" smtClean="0"/>
              <a:t> in blue colours. Individual models’ names are hidden</a:t>
            </a:r>
          </a:p>
          <a:p>
            <a:pPr marL="171450" indent="-171450">
              <a:buFont typeface="Arial" panose="020B0604020202020204" pitchFamily="34" charset="0"/>
              <a:buChar char="•"/>
            </a:pPr>
            <a:r>
              <a:rPr lang="en-GB" dirty="0" smtClean="0"/>
              <a:t>Errors (absolute and relative): MONARCH</a:t>
            </a:r>
            <a:r>
              <a:rPr lang="en-GB" baseline="0" dirty="0" smtClean="0"/>
              <a:t> shows </a:t>
            </a:r>
            <a:r>
              <a:rPr lang="en-GB" b="1" baseline="0" dirty="0" smtClean="0"/>
              <a:t>errors which are in the range of the individual models and the ens</a:t>
            </a:r>
            <a:r>
              <a:rPr lang="en-GB" baseline="0" dirty="0" smtClean="0"/>
              <a:t>.</a:t>
            </a: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Bias</a:t>
            </a:r>
            <a:r>
              <a:rPr lang="en-GB" baseline="0" dirty="0" smtClean="0"/>
              <a:t> (absolute and relative):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MONARCH shows </a:t>
            </a:r>
            <a:r>
              <a:rPr lang="en-GB" b="1" baseline="0" dirty="0" smtClean="0"/>
              <a:t>less overestimation than the individual models and the ensemble</a:t>
            </a:r>
            <a:r>
              <a:rPr lang="en-GB" baseline="0" dirty="0" smtClean="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Main </a:t>
            </a:r>
            <a:r>
              <a:rPr lang="en-GB" b="1" baseline="0" dirty="0" smtClean="0"/>
              <a:t>problem in the early morning</a:t>
            </a:r>
            <a:r>
              <a:rPr lang="en-GB" baseline="0" dirty="0" smtClean="0"/>
              <a:t> (~6 am)</a:t>
            </a:r>
            <a:endParaRPr lang="en-GB" dirty="0" smtClean="0"/>
          </a:p>
          <a:p>
            <a:pPr marL="171450" indent="-171450">
              <a:buFont typeface="Arial" panose="020B0604020202020204" pitchFamily="34" charset="0"/>
              <a:buChar char="•"/>
            </a:pPr>
            <a:r>
              <a:rPr lang="en-GB" b="1" dirty="0" smtClean="0"/>
              <a:t>PCC close to the ensemble,</a:t>
            </a:r>
            <a:r>
              <a:rPr lang="en-GB" b="1" baseline="0" dirty="0" smtClean="0"/>
              <a:t> but slightly lower, within other models</a:t>
            </a:r>
            <a:r>
              <a:rPr lang="en-GB" baseline="0" dirty="0" smtClean="0"/>
              <a:t>.</a:t>
            </a:r>
          </a:p>
          <a:p>
            <a:pPr marL="171450" indent="-171450">
              <a:buFont typeface="Arial" panose="020B0604020202020204" pitchFamily="34" charset="0"/>
              <a:buChar char="•"/>
            </a:pPr>
            <a:r>
              <a:rPr lang="en-GB" baseline="0" dirty="0" smtClean="0"/>
              <a:t>Overall, MONARCH shows very good results for O3 for this two month period.</a:t>
            </a:r>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15</a:t>
            </a:fld>
            <a:endParaRPr lang="es-ES"/>
          </a:p>
        </p:txBody>
      </p:sp>
    </p:spTree>
    <p:extLst>
      <p:ext uri="{BB962C8B-B14F-4D97-AF65-F5344CB8AC3E}">
        <p14:creationId xmlns:p14="http://schemas.microsoft.com/office/powerpoint/2010/main" val="2239698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MONARCH</a:t>
            </a:r>
            <a:r>
              <a:rPr lang="en-GB" baseline="0" dirty="0" smtClean="0"/>
              <a:t> </a:t>
            </a:r>
            <a:r>
              <a:rPr lang="en-GB" dirty="0" smtClean="0"/>
              <a:t>in read, ensemble</a:t>
            </a:r>
            <a:r>
              <a:rPr lang="en-GB" baseline="0" dirty="0" smtClean="0"/>
              <a:t> in green, individual CAMS </a:t>
            </a:r>
            <a:r>
              <a:rPr lang="en-GB" baseline="0" dirty="0" err="1" smtClean="0"/>
              <a:t>ens</a:t>
            </a:r>
            <a:r>
              <a:rPr lang="en-GB" baseline="0" dirty="0" smtClean="0"/>
              <a:t> in blue colours.</a:t>
            </a:r>
            <a:endParaRPr lang="en-GB" dirty="0" smtClean="0"/>
          </a:p>
          <a:p>
            <a:pPr marL="171450" indent="-171450">
              <a:buFont typeface="Arial" panose="020B0604020202020204" pitchFamily="34" charset="0"/>
              <a:buChar char="•"/>
            </a:pPr>
            <a:r>
              <a:rPr lang="en-GB" dirty="0" smtClean="0"/>
              <a:t>Errors (absolute and relative): </a:t>
            </a:r>
            <a:r>
              <a:rPr lang="en-GB" b="1" baseline="0" dirty="0" smtClean="0"/>
              <a:t>upper range of the individual models. Although the shape of that daily cycle error is similar to the other models</a:t>
            </a:r>
            <a:endParaRPr lang="en-GB" b="1" dirty="0" smtClean="0"/>
          </a:p>
          <a:p>
            <a:pPr marL="628650" lvl="1" indent="-171450">
              <a:buFont typeface="Arial" panose="020B0604020202020204" pitchFamily="34" charset="0"/>
              <a:buChar char="•"/>
            </a:pPr>
            <a:r>
              <a:rPr lang="en-GB" dirty="0" smtClean="0"/>
              <a:t>MONARCH</a:t>
            </a:r>
            <a:r>
              <a:rPr lang="en-GB" baseline="0" dirty="0" smtClean="0"/>
              <a:t> is in the.</a:t>
            </a:r>
          </a:p>
          <a:p>
            <a:pPr marL="628650" lvl="1" indent="-171450">
              <a:buFont typeface="Arial" panose="020B0604020202020204" pitchFamily="34" charset="0"/>
              <a:buChar char="•"/>
            </a:pPr>
            <a:r>
              <a:rPr lang="en-GB" b="1" baseline="0" dirty="0" smtClean="0"/>
              <a:t>As seen in 2015 results, MONARCH tends to overestimate NO2 in rural stations but this performance is changed in suburban and urban, where the model </a:t>
            </a:r>
            <a:r>
              <a:rPr lang="en-GB" b="1" baseline="0" dirty="0" err="1" smtClean="0"/>
              <a:t>understimates</a:t>
            </a:r>
            <a:r>
              <a:rPr lang="en-GB" b="1" baseline="0" dirty="0" smtClean="0"/>
              <a:t> NO2</a:t>
            </a:r>
            <a:r>
              <a:rPr lang="en-GB" baseline="0" dirty="0" smtClean="0"/>
              <a:t>.</a:t>
            </a: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Bias</a:t>
            </a:r>
            <a:r>
              <a:rPr lang="en-GB" baseline="0" dirty="0" smtClean="0"/>
              <a:t> (absolute and relative):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MONARCH shows </a:t>
            </a:r>
            <a:r>
              <a:rPr lang="en-GB" b="1" baseline="0" dirty="0" smtClean="0"/>
              <a:t>general overestimation, in the whole cycle, and higher bias than the individual models and the ensemble</a:t>
            </a:r>
            <a:r>
              <a:rPr lang="en-GB" baseline="0" dirty="0" smtClean="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MONARCH highest </a:t>
            </a:r>
            <a:r>
              <a:rPr lang="en-GB" b="1" baseline="0" dirty="0" smtClean="0"/>
              <a:t>overestimations in the early morning (~3-6 am) collocated with the O3 </a:t>
            </a:r>
            <a:r>
              <a:rPr lang="en-GB" b="1" baseline="0" dirty="0" err="1" smtClean="0"/>
              <a:t>understimation</a:t>
            </a:r>
            <a:r>
              <a:rPr lang="en-GB"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Our current hypothesis for this behaviour are: too strong nocturnal stable conditions (low winds, low PBL), impact of new emissions like soil NO, or diffusion of the model under stable conditions.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p>
          <a:p>
            <a:pPr marL="171450" indent="-171450">
              <a:buFont typeface="Arial" panose="020B0604020202020204" pitchFamily="34" charset="0"/>
              <a:buChar char="•"/>
            </a:pPr>
            <a:r>
              <a:rPr lang="en-GB" dirty="0" smtClean="0"/>
              <a:t>PCC close to the ensemble at night,</a:t>
            </a:r>
            <a:r>
              <a:rPr lang="en-GB" baseline="0" dirty="0" smtClean="0"/>
              <a:t> but slightly lower during the rest of the day.</a:t>
            </a:r>
            <a:endParaRPr lang="en-GB" dirty="0" smtClean="0"/>
          </a:p>
          <a:p>
            <a:endParaRPr lang="en-GB" dirty="0" smtClean="0"/>
          </a:p>
          <a:p>
            <a:r>
              <a:rPr lang="en-GB" baseline="0" dirty="0" smtClean="0"/>
              <a:t>NOTE: Rural background stations, low concentrations (high NMB and NRMSE). Need for further analysis on urban -suburban stations.</a:t>
            </a:r>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16</a:t>
            </a:fld>
            <a:endParaRPr lang="es-ES"/>
          </a:p>
        </p:txBody>
      </p:sp>
    </p:spTree>
    <p:extLst>
      <p:ext uri="{BB962C8B-B14F-4D97-AF65-F5344CB8AC3E}">
        <p14:creationId xmlns:p14="http://schemas.microsoft.com/office/powerpoint/2010/main" val="4222691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General overestimation in rural stations (not a limitations or critical issue).</a:t>
            </a:r>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17</a:t>
            </a:fld>
            <a:endParaRPr lang="es-ES"/>
          </a:p>
        </p:txBody>
      </p:sp>
    </p:spTree>
    <p:extLst>
      <p:ext uri="{BB962C8B-B14F-4D97-AF65-F5344CB8AC3E}">
        <p14:creationId xmlns:p14="http://schemas.microsoft.com/office/powerpoint/2010/main" val="285657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18</a:t>
            </a:fld>
            <a:endParaRPr lang="es-ES"/>
          </a:p>
        </p:txBody>
      </p:sp>
    </p:spTree>
    <p:extLst>
      <p:ext uri="{BB962C8B-B14F-4D97-AF65-F5344CB8AC3E}">
        <p14:creationId xmlns:p14="http://schemas.microsoft.com/office/powerpoint/2010/main" val="143391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n-US" b="1" baseline="0" dirty="0" smtClean="0"/>
              <a:t>Where MONARCH was born?</a:t>
            </a:r>
            <a:r>
              <a:rPr lang="en-US" baseline="0" dirty="0" smtClean="0"/>
              <a:t> The Earth Sciences Department @BSC </a:t>
            </a:r>
          </a:p>
          <a:p>
            <a:pPr marL="171450" indent="-171450">
              <a:buFont typeface="Arial" panose="020B0604020202020204" pitchFamily="34" charset="0"/>
              <a:buChar char="•"/>
            </a:pPr>
            <a:r>
              <a:rPr lang="en-US" b="1" baseline="0" dirty="0" smtClean="0"/>
              <a:t>BSC-ES objective: </a:t>
            </a:r>
            <a:r>
              <a:rPr lang="en-US" baseline="0" dirty="0" smtClean="0"/>
              <a:t>has as main objective doing research on climate and atmospheric composition.</a:t>
            </a:r>
          </a:p>
          <a:p>
            <a:pPr marL="171450" indent="-171450">
              <a:buFont typeface="Arial" panose="020B0604020202020204" pitchFamily="34" charset="0"/>
              <a:buChar char="•"/>
            </a:pPr>
            <a:r>
              <a:rPr lang="en-US" b="1" baseline="0" dirty="0" smtClean="0"/>
              <a:t>Tools:</a:t>
            </a:r>
            <a:r>
              <a:rPr lang="en-US" baseline="0" dirty="0" smtClean="0"/>
              <a:t> We maintain air quality forecasts and climate prediction systems both for research and services deployment. </a:t>
            </a:r>
          </a:p>
          <a:p>
            <a:pPr marL="171450" indent="-171450">
              <a:buFont typeface="Arial" panose="020B0604020202020204" pitchFamily="34" charset="0"/>
              <a:buChar char="•"/>
            </a:pPr>
            <a:r>
              <a:rPr lang="en-US" baseline="0" dirty="0" smtClean="0"/>
              <a:t>Indeed, there is a third group in the Department doing the transition of our research outcomes to other economic sectors like in energy or urban development, the Earth System Services group.  </a:t>
            </a:r>
            <a:endParaRPr lang="en-US"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2</a:t>
            </a:fld>
            <a:endParaRPr lang="es-ES"/>
          </a:p>
        </p:txBody>
      </p:sp>
    </p:spTree>
    <p:extLst>
      <p:ext uri="{BB962C8B-B14F-4D97-AF65-F5344CB8AC3E}">
        <p14:creationId xmlns:p14="http://schemas.microsoft.com/office/powerpoint/2010/main" val="116493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p:cNvSpPr>
          <p:nvPr>
            <p:ph type="body"/>
          </p:nvPr>
        </p:nvSpPr>
        <p:spPr>
          <a:xfrm>
            <a:off x="755640" y="5078520"/>
            <a:ext cx="6046560" cy="4809600"/>
          </a:xfrm>
          <a:prstGeom prst="rect">
            <a:avLst/>
          </a:prstGeom>
        </p:spPr>
        <p:txBody>
          <a:bodyPr lIns="0" tIns="0" rIns="0" bIns="0"/>
          <a:lstStyle/>
          <a:p>
            <a:pPr marL="342900" indent="-342900">
              <a:buFont typeface="Arial" panose="020B0604020202020204" pitchFamily="34" charset="0"/>
              <a:buChar char="•"/>
            </a:pPr>
            <a:r>
              <a:rPr lang="en-US" sz="2000" b="1" strike="noStrike" spc="-1" dirty="0" smtClean="0">
                <a:solidFill>
                  <a:srgbClr val="000000"/>
                </a:solidFill>
                <a:uFill>
                  <a:solidFill>
                    <a:srgbClr val="FFFFFF"/>
                  </a:solidFill>
                </a:uFill>
                <a:latin typeface="Arial"/>
              </a:rPr>
              <a:t>When:</a:t>
            </a:r>
            <a:r>
              <a:rPr lang="en-US" sz="2000" b="0" strike="noStrike" spc="-1" dirty="0" smtClean="0">
                <a:solidFill>
                  <a:srgbClr val="000000"/>
                </a:solidFill>
                <a:uFill>
                  <a:solidFill>
                    <a:srgbClr val="FFFFFF"/>
                  </a:solidFill>
                </a:uFill>
                <a:latin typeface="Arial"/>
              </a:rPr>
              <a:t> The</a:t>
            </a:r>
            <a:r>
              <a:rPr lang="en-US" sz="2000" b="0" strike="noStrike" spc="-1" baseline="0" dirty="0" smtClean="0">
                <a:solidFill>
                  <a:srgbClr val="000000"/>
                </a:solidFill>
                <a:uFill>
                  <a:solidFill>
                    <a:srgbClr val="FFFFFF"/>
                  </a:solidFill>
                </a:uFill>
                <a:latin typeface="Arial"/>
              </a:rPr>
              <a:t> Department runs an air quality forecast system, named CALIOPE, s</a:t>
            </a:r>
            <a:r>
              <a:rPr lang="en-US" sz="2000" b="0" strike="noStrike" spc="-1" dirty="0" smtClean="0">
                <a:solidFill>
                  <a:srgbClr val="000000"/>
                </a:solidFill>
                <a:uFill>
                  <a:solidFill>
                    <a:srgbClr val="FFFFFF"/>
                  </a:solidFill>
                </a:uFill>
                <a:latin typeface="Arial"/>
              </a:rPr>
              <a:t>ince</a:t>
            </a:r>
            <a:r>
              <a:rPr lang="en-US" sz="2000" b="0" strike="noStrike" spc="-1" baseline="0" dirty="0" smtClean="0">
                <a:solidFill>
                  <a:srgbClr val="000000"/>
                </a:solidFill>
                <a:uFill>
                  <a:solidFill>
                    <a:srgbClr val="FFFFFF"/>
                  </a:solidFill>
                </a:uFill>
                <a:latin typeface="Arial"/>
              </a:rPr>
              <a:t> </a:t>
            </a:r>
            <a:r>
              <a:rPr lang="en-US" sz="2000" b="0" strike="noStrike" spc="-1" dirty="0" smtClean="0">
                <a:solidFill>
                  <a:srgbClr val="000000"/>
                </a:solidFill>
                <a:uFill>
                  <a:solidFill>
                    <a:srgbClr val="FFFFFF"/>
                  </a:solidFill>
                </a:uFill>
                <a:latin typeface="Arial"/>
              </a:rPr>
              <a:t>2006 (around</a:t>
            </a:r>
            <a:r>
              <a:rPr lang="en-US" sz="2000" b="0" strike="noStrike" spc="-1" baseline="0" dirty="0" smtClean="0">
                <a:solidFill>
                  <a:srgbClr val="000000"/>
                </a:solidFill>
                <a:uFill>
                  <a:solidFill>
                    <a:srgbClr val="FFFFFF"/>
                  </a:solidFill>
                </a:uFill>
                <a:latin typeface="Arial"/>
              </a:rPr>
              <a:t> 13 years</a:t>
            </a:r>
            <a:r>
              <a:rPr lang="en-US" sz="2000" b="0" strike="noStrike" spc="-1" dirty="0" smtClean="0">
                <a:solidFill>
                  <a:srgbClr val="000000"/>
                </a:solidFill>
                <a:uFill>
                  <a:solidFill>
                    <a:srgbClr val="FFFFFF"/>
                  </a:solidFill>
                </a:uFill>
                <a:latin typeface="Arial"/>
              </a:rPr>
              <a:t>). It’s based on the</a:t>
            </a:r>
            <a:r>
              <a:rPr lang="en-US" sz="2000" b="0" strike="noStrike" spc="-1" baseline="0" dirty="0" smtClean="0">
                <a:solidFill>
                  <a:srgbClr val="000000"/>
                </a:solidFill>
                <a:uFill>
                  <a:solidFill>
                    <a:srgbClr val="FFFFFF"/>
                  </a:solidFill>
                </a:uFill>
                <a:latin typeface="Arial"/>
              </a:rPr>
              <a:t> WRF </a:t>
            </a:r>
            <a:r>
              <a:rPr lang="en-US" sz="2000" b="0" strike="noStrike" spc="-1" baseline="0" dirty="0" err="1" smtClean="0">
                <a:solidFill>
                  <a:srgbClr val="000000"/>
                </a:solidFill>
                <a:uFill>
                  <a:solidFill>
                    <a:srgbClr val="FFFFFF"/>
                  </a:solidFill>
                </a:uFill>
                <a:latin typeface="Arial"/>
              </a:rPr>
              <a:t>meteo</a:t>
            </a:r>
            <a:r>
              <a:rPr lang="en-US" sz="2000" b="0" strike="noStrike" spc="-1" baseline="0" dirty="0" smtClean="0">
                <a:solidFill>
                  <a:srgbClr val="000000"/>
                </a:solidFill>
                <a:uFill>
                  <a:solidFill>
                    <a:srgbClr val="FFFFFF"/>
                  </a:solidFill>
                </a:uFill>
                <a:latin typeface="Arial"/>
              </a:rPr>
              <a:t> model, the CMAQ, and HERMES. </a:t>
            </a:r>
            <a:endParaRPr lang="en-US" sz="2000" b="0" strike="noStrike" spc="-1" dirty="0" smtClean="0">
              <a:solidFill>
                <a:srgbClr val="000000"/>
              </a:solidFill>
              <a:uFill>
                <a:solidFill>
                  <a:srgbClr val="FFFFFF"/>
                </a:solidFill>
              </a:uFill>
              <a:latin typeface="Arial"/>
            </a:endParaRPr>
          </a:p>
          <a:p>
            <a:pPr marL="342900" indent="-342900">
              <a:buFont typeface="Arial" panose="020B0604020202020204" pitchFamily="34" charset="0"/>
              <a:buChar char="•"/>
            </a:pPr>
            <a:r>
              <a:rPr lang="en-US" sz="2000" b="1" strike="noStrike" spc="-1" dirty="0" smtClean="0">
                <a:solidFill>
                  <a:srgbClr val="000000"/>
                </a:solidFill>
                <a:uFill>
                  <a:solidFill>
                    <a:srgbClr val="FFFFFF"/>
                  </a:solidFill>
                </a:uFill>
                <a:latin typeface="Arial"/>
              </a:rPr>
              <a:t>Objective:</a:t>
            </a:r>
            <a:r>
              <a:rPr lang="en-US" sz="2000" b="1" strike="noStrike" spc="-1" baseline="0" dirty="0" smtClean="0">
                <a:solidFill>
                  <a:srgbClr val="000000"/>
                </a:solidFill>
                <a:uFill>
                  <a:solidFill>
                    <a:srgbClr val="FFFFFF"/>
                  </a:solidFill>
                </a:uFill>
                <a:latin typeface="Arial"/>
              </a:rPr>
              <a:t> </a:t>
            </a:r>
            <a:r>
              <a:rPr lang="en-US" sz="2000" b="0" strike="noStrike" spc="-1" dirty="0" smtClean="0">
                <a:solidFill>
                  <a:srgbClr val="000000"/>
                </a:solidFill>
                <a:uFill>
                  <a:solidFill>
                    <a:srgbClr val="FFFFFF"/>
                  </a:solidFill>
                </a:uFill>
                <a:latin typeface="Arial"/>
              </a:rPr>
              <a:t>The CALIOPE’s objective is to provide air quality forecast in:  (1) Spain</a:t>
            </a:r>
            <a:r>
              <a:rPr lang="en-US" sz="2000" b="0" strike="noStrike" spc="-1" baseline="0" dirty="0" smtClean="0">
                <a:solidFill>
                  <a:srgbClr val="000000"/>
                </a:solidFill>
                <a:uFill>
                  <a:solidFill>
                    <a:srgbClr val="FFFFFF"/>
                  </a:solidFill>
                </a:uFill>
                <a:latin typeface="Arial"/>
              </a:rPr>
              <a:t> and hot spots areas at 1km with nesting of the mesoscale models and (2) urban areas with CALIOPE urban model.</a:t>
            </a:r>
          </a:p>
          <a:p>
            <a:pPr marL="342900" indent="-342900">
              <a:buFont typeface="Arial" panose="020B0604020202020204" pitchFamily="34" charset="0"/>
              <a:buChar char="•"/>
            </a:pPr>
            <a:r>
              <a:rPr lang="en-US" sz="2000" b="1" strike="noStrike" spc="-1" baseline="0" dirty="0" smtClean="0">
                <a:solidFill>
                  <a:srgbClr val="000000"/>
                </a:solidFill>
                <a:uFill>
                  <a:solidFill>
                    <a:srgbClr val="FFFFFF"/>
                  </a:solidFill>
                </a:uFill>
                <a:latin typeface="Arial"/>
              </a:rPr>
              <a:t>Free products:</a:t>
            </a:r>
            <a:r>
              <a:rPr lang="en-US" sz="2000" b="0" strike="noStrike" spc="-1" baseline="0" dirty="0" smtClean="0">
                <a:solidFill>
                  <a:srgbClr val="000000"/>
                </a:solidFill>
                <a:uFill>
                  <a:solidFill>
                    <a:srgbClr val="FFFFFF"/>
                  </a:solidFill>
                </a:uFill>
                <a:latin typeface="Arial"/>
              </a:rPr>
              <a:t> Since the begging CALIOPE products has been disseminated  without restriction through the website. </a:t>
            </a:r>
          </a:p>
          <a:p>
            <a:pPr marL="342900" indent="-342900">
              <a:buFont typeface="Arial" panose="020B0604020202020204" pitchFamily="34" charset="0"/>
              <a:buChar char="•"/>
            </a:pPr>
            <a:r>
              <a:rPr lang="en-US" sz="2000" b="1" strike="noStrike" spc="-1" baseline="0" dirty="0" smtClean="0">
                <a:solidFill>
                  <a:srgbClr val="000000"/>
                </a:solidFill>
                <a:uFill>
                  <a:solidFill>
                    <a:srgbClr val="FFFFFF"/>
                  </a:solidFill>
                </a:uFill>
                <a:latin typeface="Arial"/>
              </a:rPr>
              <a:t>Main users</a:t>
            </a:r>
            <a:r>
              <a:rPr lang="en-US" sz="2000" b="0" strike="noStrike" spc="-1" baseline="0" dirty="0" smtClean="0">
                <a:solidFill>
                  <a:srgbClr val="000000"/>
                </a:solidFill>
                <a:uFill>
                  <a:solidFill>
                    <a:srgbClr val="FFFFFF"/>
                  </a:solidFill>
                </a:uFill>
                <a:latin typeface="Arial"/>
              </a:rPr>
              <a:t> so far: national and regional administration, citizen, and the media.</a:t>
            </a:r>
            <a:endParaRPr lang="en-US" sz="2000" b="0" strike="noStrike" spc="-1" dirty="0">
              <a:solidFill>
                <a:srgbClr val="000000"/>
              </a:solidFill>
              <a:uFill>
                <a:solidFill>
                  <a:srgbClr val="FFFFFF"/>
                </a:solidFill>
              </a:uFill>
              <a:latin typeface="Arial"/>
            </a:endParaRPr>
          </a:p>
        </p:txBody>
      </p:sp>
      <p:sp>
        <p:nvSpPr>
          <p:cNvPr id="298" name="TextShape 2"/>
          <p:cNvSpPr txBox="1"/>
          <p:nvPr/>
        </p:nvSpPr>
        <p:spPr>
          <a:xfrm>
            <a:off x="4278240" y="10156680"/>
            <a:ext cx="3279240" cy="533160"/>
          </a:xfrm>
          <a:prstGeom prst="rect">
            <a:avLst/>
          </a:prstGeom>
          <a:noFill/>
          <a:ln>
            <a:noFill/>
          </a:ln>
        </p:spPr>
        <p:txBody>
          <a:bodyPr lIns="0" tIns="0" rIns="0" bIns="0" anchor="b"/>
          <a:lstStyle/>
          <a:p>
            <a:pPr>
              <a:lnSpc>
                <a:spcPct val="100000"/>
              </a:lnSpc>
            </a:pPr>
            <a:fld id="{117079A0-4B34-4877-86A3-3BE567F9E5C2}" type="slidenum">
              <a:rPr lang="en-US" sz="1400" b="0" strike="noStrike" spc="-1">
                <a:solidFill>
                  <a:srgbClr val="000000"/>
                </a:solidFill>
                <a:uFill>
                  <a:solidFill>
                    <a:srgbClr val="FFFFFF"/>
                  </a:solidFill>
                </a:uFill>
                <a:latin typeface="Calibri"/>
                <a:ea typeface="Arial"/>
              </a:rPr>
              <a:t>3</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59291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r>
              <a:rPr lang="en-GB" dirty="0" smtClean="0"/>
              <a:t>An</a:t>
            </a:r>
            <a:r>
              <a:rPr lang="en-GB" baseline="0" dirty="0" smtClean="0"/>
              <a:t> important area of work in our department is the deployment of </a:t>
            </a:r>
            <a:r>
              <a:rPr lang="en-GB" b="1" baseline="0" dirty="0" smtClean="0"/>
              <a:t>mineral dust services</a:t>
            </a:r>
            <a:r>
              <a:rPr lang="en-GB" baseline="0" dirty="0" smtClean="0"/>
              <a:t>. </a:t>
            </a:r>
          </a:p>
          <a:p>
            <a:pPr marL="171450" indent="-171450">
              <a:buFont typeface="Arial" panose="020B0604020202020204" pitchFamily="34" charset="0"/>
              <a:buChar char="•"/>
            </a:pPr>
            <a:r>
              <a:rPr lang="en-GB" baseline="0" dirty="0" smtClean="0"/>
              <a:t>Our department is managing this task in </a:t>
            </a:r>
            <a:r>
              <a:rPr lang="en-GB" b="1" baseline="0" dirty="0" smtClean="0"/>
              <a:t>collaboration</a:t>
            </a:r>
            <a:r>
              <a:rPr lang="en-GB" baseline="0" dirty="0" smtClean="0"/>
              <a:t> with the Spanish </a:t>
            </a:r>
            <a:r>
              <a:rPr lang="en-GB" baseline="0" dirty="0" err="1" smtClean="0"/>
              <a:t>metoffice</a:t>
            </a:r>
            <a:r>
              <a:rPr lang="en-GB" baseline="0" dirty="0" smtClean="0"/>
              <a:t> under the mandate of the WMO.</a:t>
            </a:r>
          </a:p>
          <a:p>
            <a:pPr marL="171450" indent="-171450">
              <a:buFont typeface="Arial" panose="020B0604020202020204" pitchFamily="34" charset="0"/>
              <a:buChar char="•"/>
            </a:pPr>
            <a:r>
              <a:rPr lang="en-GB" baseline="0" dirty="0" smtClean="0"/>
              <a:t>Two main </a:t>
            </a:r>
            <a:r>
              <a:rPr lang="en-GB" baseline="0" dirty="0" err="1" smtClean="0"/>
              <a:t>centers</a:t>
            </a:r>
            <a:r>
              <a:rPr lang="en-GB" baseline="0" dirty="0" smtClean="0"/>
              <a:t> have been established </a:t>
            </a:r>
          </a:p>
          <a:p>
            <a:pPr marL="171450" indent="-171450">
              <a:buFont typeface="Arial" panose="020B0604020202020204" pitchFamily="34" charset="0"/>
              <a:buChar char="•"/>
            </a:pPr>
            <a:r>
              <a:rPr lang="en-GB" baseline="0" dirty="0" smtClean="0"/>
              <a:t>1) the Barcelona Dust forecast </a:t>
            </a:r>
            <a:r>
              <a:rPr lang="en-GB" baseline="0" dirty="0" err="1" smtClean="0"/>
              <a:t>center</a:t>
            </a:r>
            <a:r>
              <a:rPr lang="en-GB" baseline="0" dirty="0" smtClean="0"/>
              <a:t>, is a unique WMO </a:t>
            </a:r>
            <a:r>
              <a:rPr lang="en-GB" baseline="0" dirty="0" err="1" smtClean="0"/>
              <a:t>center</a:t>
            </a:r>
            <a:r>
              <a:rPr lang="en-GB" baseline="0" dirty="0" smtClean="0"/>
              <a:t> specialized in providing operational mineral dust forecast for the Northern Africa, Middle East and Europe domain since 2014. The main objective of the </a:t>
            </a:r>
            <a:r>
              <a:rPr lang="en-GB" baseline="0" dirty="0" err="1" smtClean="0"/>
              <a:t>center</a:t>
            </a:r>
            <a:r>
              <a:rPr lang="en-GB" baseline="0" dirty="0" smtClean="0"/>
              <a:t> is to provide operational mineral dust forecasts with the MONARCH model, previously known as NMMB/BSC-Dust.</a:t>
            </a:r>
          </a:p>
          <a:p>
            <a:pPr marL="171450" indent="-171450">
              <a:buFont typeface="Arial" panose="020B0604020202020204" pitchFamily="34" charset="0"/>
              <a:buChar char="•"/>
            </a:pPr>
            <a:r>
              <a:rPr lang="en-GB" baseline="0" dirty="0" smtClean="0"/>
              <a:t>2) The second </a:t>
            </a:r>
            <a:r>
              <a:rPr lang="en-GB" baseline="0" dirty="0" err="1" smtClean="0"/>
              <a:t>center</a:t>
            </a:r>
            <a:r>
              <a:rPr lang="en-GB" baseline="0" dirty="0" smtClean="0"/>
              <a:t>, mainly focused in research activities, is the Sand and Dust Storm Warning Advisory and Assessment System. It maintains a research ensemble forecast based on 11 models.</a:t>
            </a:r>
          </a:p>
          <a:p>
            <a:pPr marL="171450" indent="-171450">
              <a:buFont typeface="Arial" panose="020B0604020202020204" pitchFamily="34" charset="0"/>
              <a:buChar char="•"/>
            </a:pPr>
            <a:r>
              <a:rPr lang="en-GB" baseline="0" dirty="0" smtClean="0"/>
              <a:t>MONARCH is the reference model in the operational centre and contribute to the ensemble in the warning alert system.</a:t>
            </a:r>
            <a:endParaRPr lang="en-GB" dirty="0"/>
          </a:p>
        </p:txBody>
      </p:sp>
      <p:sp>
        <p:nvSpPr>
          <p:cNvPr id="4" name="3 Marcador de número de diapositiva"/>
          <p:cNvSpPr>
            <a:spLocks noGrp="1"/>
          </p:cNvSpPr>
          <p:nvPr>
            <p:ph type="sldNum" sz="quarter" idx="10"/>
          </p:nvPr>
        </p:nvSpPr>
        <p:spPr/>
        <p:txBody>
          <a:bodyPr/>
          <a:lstStyle/>
          <a:p>
            <a:fld id="{90799E72-CB38-4F12-87EF-E621BD195274}" type="slidenum">
              <a:rPr lang="es-ES" smtClean="0"/>
              <a:t>4</a:t>
            </a:fld>
            <a:endParaRPr lang="es-ES"/>
          </a:p>
        </p:txBody>
      </p:sp>
    </p:spTree>
    <p:extLst>
      <p:ext uri="{BB962C8B-B14F-4D97-AF65-F5344CB8AC3E}">
        <p14:creationId xmlns:p14="http://schemas.microsoft.com/office/powerpoint/2010/main" val="54458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n-GB" dirty="0" smtClean="0"/>
              <a:t>Another</a:t>
            </a:r>
            <a:r>
              <a:rPr lang="en-GB" baseline="0" dirty="0" smtClean="0"/>
              <a:t> important project in which we are involved is the air quality regional production for the Copernicus Atmosphere Monitoring Service, in this second phase of CAMS50 that started last</a:t>
            </a:r>
            <a:r>
              <a:rPr lang="en-US" baseline="0" dirty="0" smtClean="0"/>
              <a:t> October. </a:t>
            </a:r>
            <a:endParaRPr lang="en-US" dirty="0" smtClean="0"/>
          </a:p>
          <a:p>
            <a:pPr marL="171450" indent="-171450">
              <a:buFont typeface="Arial" panose="020B0604020202020204" pitchFamily="34" charset="0"/>
              <a:buChar char="•"/>
            </a:pPr>
            <a:r>
              <a:rPr lang="en-US" b="1" dirty="0" smtClean="0"/>
              <a:t>Involvement</a:t>
            </a:r>
            <a:r>
              <a:rPr lang="en-US" dirty="0" smtClean="0"/>
              <a:t>:</a:t>
            </a:r>
            <a:r>
              <a:rPr lang="en-US" baseline="0" dirty="0" smtClean="0"/>
              <a:t> </a:t>
            </a:r>
            <a:r>
              <a:rPr lang="en-US" dirty="0" smtClean="0"/>
              <a:t>Our group is involved</a:t>
            </a:r>
            <a:r>
              <a:rPr lang="en-US" baseline="0" dirty="0" smtClean="0"/>
              <a:t> with the participation of the </a:t>
            </a:r>
            <a:r>
              <a:rPr lang="en-US" dirty="0" smtClean="0"/>
              <a:t>MONARCH</a:t>
            </a:r>
            <a:r>
              <a:rPr lang="en-US" baseline="0" dirty="0" smtClean="0"/>
              <a:t> model as a new candidate model to be part of the multi-model ensemble of regional CAMS (set by 9 models) in three years. </a:t>
            </a:r>
          </a:p>
          <a:p>
            <a:pPr marL="171450" indent="-171450">
              <a:buFont typeface="Arial" panose="020B0604020202020204" pitchFamily="34" charset="0"/>
              <a:buChar char="•"/>
            </a:pPr>
            <a:r>
              <a:rPr lang="en-US" b="1" baseline="0" dirty="0" smtClean="0"/>
              <a:t>Objective</a:t>
            </a:r>
            <a:r>
              <a:rPr lang="en-US" baseline="0" dirty="0" smtClean="0"/>
              <a:t>: Our efforts are focused to adapt our system to the CAMS50 requirements and make the ensemble more robust (in terms of uncertainty and reliability). We are not committed to be operational, but be ready to it at the end of the project.</a:t>
            </a:r>
            <a:endParaRPr lang="en-US"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t>5</a:t>
            </a:fld>
            <a:endParaRPr lang="es-ES"/>
          </a:p>
        </p:txBody>
      </p:sp>
    </p:spTree>
    <p:extLst>
      <p:ext uri="{BB962C8B-B14F-4D97-AF65-F5344CB8AC3E}">
        <p14:creationId xmlns:p14="http://schemas.microsoft.com/office/powerpoint/2010/main" val="2096785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p:cNvSpPr>
          <p:nvPr>
            <p:ph type="body"/>
          </p:nvPr>
        </p:nvSpPr>
        <p:spPr>
          <a:xfrm>
            <a:off x="755640" y="5078520"/>
            <a:ext cx="6046560" cy="4809600"/>
          </a:xfrm>
          <a:prstGeom prst="rect">
            <a:avLst/>
          </a:prstGeom>
        </p:spPr>
        <p:txBody>
          <a:bodyPr lIns="0" tIns="0" rIns="0" bIns="0"/>
          <a:lstStyle/>
          <a:p>
            <a:pPr marL="342900" indent="-342900">
              <a:buFont typeface="Arial" panose="020B0604020202020204" pitchFamily="34" charset="0"/>
              <a:buChar char="•"/>
            </a:pPr>
            <a:r>
              <a:rPr lang="en-US" sz="2000" b="0" strike="noStrike" spc="-1" dirty="0" smtClean="0">
                <a:solidFill>
                  <a:srgbClr val="000000"/>
                </a:solidFill>
                <a:uFill>
                  <a:solidFill>
                    <a:srgbClr val="FFFFFF"/>
                  </a:solidFill>
                </a:uFill>
                <a:latin typeface="Arial"/>
              </a:rPr>
              <a:t>MONARCH is a</a:t>
            </a:r>
            <a:r>
              <a:rPr lang="en-US" sz="2000" b="0" strike="noStrike" spc="-1" baseline="0" dirty="0" smtClean="0">
                <a:solidFill>
                  <a:srgbClr val="000000"/>
                </a:solidFill>
                <a:uFill>
                  <a:solidFill>
                    <a:srgbClr val="FFFFFF"/>
                  </a:solidFill>
                </a:uFill>
                <a:latin typeface="Arial"/>
              </a:rPr>
              <a:t> fully </a:t>
            </a:r>
            <a:r>
              <a:rPr lang="en-US" sz="2000" b="1" strike="noStrike" spc="-1" baseline="0" dirty="0" smtClean="0">
                <a:solidFill>
                  <a:srgbClr val="000000"/>
                </a:solidFill>
                <a:uFill>
                  <a:solidFill>
                    <a:srgbClr val="FFFFFF"/>
                  </a:solidFill>
                </a:uFill>
                <a:latin typeface="Arial"/>
              </a:rPr>
              <a:t>on-line coupled meteorology </a:t>
            </a:r>
            <a:r>
              <a:rPr lang="mr-IN" sz="2000" b="1" strike="noStrike" spc="-1" baseline="0" dirty="0" smtClean="0">
                <a:solidFill>
                  <a:srgbClr val="000000"/>
                </a:solidFill>
                <a:uFill>
                  <a:solidFill>
                    <a:srgbClr val="FFFFFF"/>
                  </a:solidFill>
                </a:uFill>
                <a:latin typeface="Arial"/>
              </a:rPr>
              <a:t>–</a:t>
            </a:r>
            <a:r>
              <a:rPr lang="en-US" sz="2000" b="1" strike="noStrike" spc="-1" baseline="0" dirty="0" smtClean="0">
                <a:solidFill>
                  <a:srgbClr val="000000"/>
                </a:solidFill>
                <a:uFill>
                  <a:solidFill>
                    <a:srgbClr val="FFFFFF"/>
                  </a:solidFill>
                </a:uFill>
                <a:latin typeface="Arial"/>
              </a:rPr>
              <a:t> chemistry model </a:t>
            </a:r>
            <a:r>
              <a:rPr lang="en-US" sz="2000" b="0" strike="noStrike" spc="-1" baseline="0" dirty="0" smtClean="0">
                <a:solidFill>
                  <a:srgbClr val="000000"/>
                </a:solidFill>
                <a:uFill>
                  <a:solidFill>
                    <a:srgbClr val="FFFFFF"/>
                  </a:solidFill>
                </a:uFill>
                <a:latin typeface="Arial"/>
              </a:rPr>
              <a:t>with the option to solve feedback processes.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strike="noStrike" spc="-1" baseline="0" dirty="0" smtClean="0">
                <a:solidFill>
                  <a:srgbClr val="000000"/>
                </a:solidFill>
                <a:uFill>
                  <a:solidFill>
                    <a:srgbClr val="FFFFFF"/>
                  </a:solidFill>
                </a:uFill>
                <a:latin typeface="Arial"/>
              </a:rPr>
              <a:t>The </a:t>
            </a:r>
            <a:r>
              <a:rPr lang="en-US" sz="2000" b="1" strike="noStrike" spc="-1" baseline="0" dirty="0" smtClean="0">
                <a:solidFill>
                  <a:srgbClr val="000000"/>
                </a:solidFill>
                <a:uFill>
                  <a:solidFill>
                    <a:srgbClr val="FFFFFF"/>
                  </a:solidFill>
                </a:uFill>
                <a:latin typeface="Arial"/>
              </a:rPr>
              <a:t>meteorological driver </a:t>
            </a:r>
            <a:r>
              <a:rPr lang="en-US" sz="2000" b="0" strike="noStrike" spc="-1" baseline="0" dirty="0" smtClean="0">
                <a:solidFill>
                  <a:srgbClr val="000000"/>
                </a:solidFill>
                <a:uFill>
                  <a:solidFill>
                    <a:srgbClr val="FFFFFF"/>
                  </a:solidFill>
                </a:uFill>
                <a:latin typeface="Arial"/>
              </a:rPr>
              <a:t>is the NCEP NMMB</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strike="noStrike" spc="-1" baseline="0" dirty="0" smtClean="0">
                <a:solidFill>
                  <a:srgbClr val="000000"/>
                </a:solidFill>
                <a:uFill>
                  <a:solidFill>
                    <a:srgbClr val="FFFFFF"/>
                  </a:solidFill>
                </a:uFill>
                <a:latin typeface="Arial"/>
              </a:rPr>
              <a:t>The </a:t>
            </a:r>
            <a:r>
              <a:rPr lang="en-US" sz="2000" b="1" strike="noStrike" spc="-1" baseline="0" dirty="0" smtClean="0">
                <a:solidFill>
                  <a:srgbClr val="000000"/>
                </a:solidFill>
                <a:uFill>
                  <a:solidFill>
                    <a:srgbClr val="FFFFFF"/>
                  </a:solidFill>
                </a:uFill>
                <a:latin typeface="Arial"/>
              </a:rPr>
              <a:t>chemistry and aerosol schemes</a:t>
            </a:r>
            <a:r>
              <a:rPr lang="en-US" sz="2000" b="0" strike="noStrike" spc="-1" baseline="0" dirty="0" smtClean="0">
                <a:solidFill>
                  <a:srgbClr val="000000"/>
                </a:solidFill>
                <a:uFill>
                  <a:solidFill>
                    <a:srgbClr val="FFFFFF"/>
                  </a:solidFill>
                </a:uFill>
                <a:latin typeface="Arial"/>
              </a:rPr>
              <a:t> are in-house implemented and developed.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strike="noStrike" spc="-1" baseline="0" dirty="0" smtClean="0">
                <a:solidFill>
                  <a:srgbClr val="000000"/>
                </a:solidFill>
                <a:uFill>
                  <a:solidFill>
                    <a:srgbClr val="FFFFFF"/>
                  </a:solidFill>
                </a:uFill>
                <a:latin typeface="Arial"/>
              </a:rPr>
              <a:t>Motivation</a:t>
            </a:r>
            <a:r>
              <a:rPr lang="en-US" sz="2000" b="0" strike="noStrike" spc="-1" baseline="0" dirty="0" smtClean="0">
                <a:solidFill>
                  <a:srgbClr val="000000"/>
                </a:solidFill>
                <a:uFill>
                  <a:solidFill>
                    <a:srgbClr val="FFFFFF"/>
                  </a:solidFill>
                </a:uFill>
                <a:latin typeface="Arial"/>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strike="noStrike" spc="-1" baseline="0" dirty="0" smtClean="0">
                <a:solidFill>
                  <a:srgbClr val="000000"/>
                </a:solidFill>
                <a:uFill>
                  <a:solidFill>
                    <a:srgbClr val="FFFFFF"/>
                  </a:solidFill>
                </a:uFill>
                <a:latin typeface="Arial"/>
              </a:rPr>
              <a:t>(1) further development of mineral dust model dream (since 2006) towards to fully couple online </a:t>
            </a:r>
            <a:r>
              <a:rPr lang="en-US" sz="2000" b="0" strike="noStrike" spc="-1" baseline="0" dirty="0" err="1" smtClean="0">
                <a:solidFill>
                  <a:srgbClr val="000000"/>
                </a:solidFill>
                <a:uFill>
                  <a:solidFill>
                    <a:srgbClr val="FFFFFF"/>
                  </a:solidFill>
                </a:uFill>
                <a:latin typeface="Arial"/>
              </a:rPr>
              <a:t>meteo-chem</a:t>
            </a:r>
            <a:r>
              <a:rPr lang="en-US" sz="2000" b="0" strike="noStrike" spc="-1" baseline="0" dirty="0" smtClean="0">
                <a:solidFill>
                  <a:srgbClr val="000000"/>
                </a:solidFill>
                <a:uFill>
                  <a:solidFill>
                    <a:srgbClr val="FFFFFF"/>
                  </a:solidFill>
                </a:uFill>
                <a:latin typeface="Arial"/>
              </a:rPr>
              <a:t> system (since 2008),</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strike="noStrike" spc="-1" baseline="0" dirty="0" smtClean="0">
                <a:solidFill>
                  <a:srgbClr val="000000"/>
                </a:solidFill>
                <a:uFill>
                  <a:solidFill>
                    <a:srgbClr val="FFFFFF"/>
                  </a:solidFill>
                </a:uFill>
                <a:latin typeface="Arial"/>
              </a:rPr>
              <a:t>(2) extend the area of application from regional to global scales.</a:t>
            </a:r>
          </a:p>
          <a:p>
            <a:pPr marL="342900" indent="-342900">
              <a:buFont typeface="Arial" panose="020B0604020202020204" pitchFamily="34" charset="0"/>
              <a:buChar char="•"/>
            </a:pPr>
            <a:r>
              <a:rPr lang="en-US" sz="2000" b="0" strike="noStrike" spc="-1" baseline="0" dirty="0" smtClean="0">
                <a:solidFill>
                  <a:srgbClr val="000000"/>
                </a:solidFill>
                <a:uFill>
                  <a:solidFill>
                    <a:srgbClr val="FFFFFF"/>
                  </a:solidFill>
                </a:uFill>
                <a:latin typeface="Arial"/>
              </a:rPr>
              <a:t>It runs from global to regional domain up to 1km with telescoping nesting capability.</a:t>
            </a:r>
          </a:p>
          <a:p>
            <a:pPr marL="342900" indent="-342900">
              <a:buFont typeface="Arial" panose="020B0604020202020204" pitchFamily="34" charset="0"/>
              <a:buChar char="•"/>
            </a:pPr>
            <a:r>
              <a:rPr lang="en-US" sz="2000" b="0" strike="noStrike" spc="-1" baseline="0" dirty="0" smtClean="0">
                <a:solidFill>
                  <a:srgbClr val="000000"/>
                </a:solidFill>
                <a:uFill>
                  <a:solidFill>
                    <a:srgbClr val="FFFFFF"/>
                  </a:solidFill>
                </a:uFill>
                <a:latin typeface="Arial"/>
              </a:rPr>
              <a:t>Data assimilation system for aerosols based on the </a:t>
            </a:r>
            <a:r>
              <a:rPr lang="en-US" sz="2000" b="0" strike="noStrike" spc="-1" baseline="0" dirty="0" err="1" smtClean="0">
                <a:solidFill>
                  <a:srgbClr val="000000"/>
                </a:solidFill>
                <a:uFill>
                  <a:solidFill>
                    <a:srgbClr val="FFFFFF"/>
                  </a:solidFill>
                </a:uFill>
                <a:latin typeface="Arial"/>
              </a:rPr>
              <a:t>EnKF</a:t>
            </a:r>
            <a:r>
              <a:rPr lang="en-US" sz="2000" b="0" strike="noStrike" spc="-1" baseline="0" dirty="0" smtClean="0">
                <a:solidFill>
                  <a:srgbClr val="000000"/>
                </a:solidFill>
                <a:uFill>
                  <a:solidFill>
                    <a:srgbClr val="FFFFFF"/>
                  </a:solidFill>
                </a:uFill>
                <a:latin typeface="Arial"/>
              </a:rPr>
              <a:t> approach.</a:t>
            </a:r>
          </a:p>
          <a:p>
            <a:endParaRPr lang="en-US" sz="2000" b="0" strike="noStrike" spc="-1" dirty="0">
              <a:solidFill>
                <a:srgbClr val="000000"/>
              </a:solidFill>
              <a:uFill>
                <a:solidFill>
                  <a:srgbClr val="FFFFFF"/>
                </a:solidFill>
              </a:uFill>
              <a:latin typeface="Arial"/>
            </a:endParaRPr>
          </a:p>
        </p:txBody>
      </p:sp>
      <p:sp>
        <p:nvSpPr>
          <p:cNvPr id="290" name="TextShape 2"/>
          <p:cNvSpPr txBox="1"/>
          <p:nvPr/>
        </p:nvSpPr>
        <p:spPr>
          <a:xfrm>
            <a:off x="4278240" y="10156680"/>
            <a:ext cx="3279240" cy="533160"/>
          </a:xfrm>
          <a:prstGeom prst="rect">
            <a:avLst/>
          </a:prstGeom>
          <a:noFill/>
          <a:ln>
            <a:noFill/>
          </a:ln>
        </p:spPr>
        <p:txBody>
          <a:bodyPr lIns="0" tIns="0" rIns="0" bIns="0" anchor="b"/>
          <a:lstStyle/>
          <a:p>
            <a:pPr>
              <a:lnSpc>
                <a:spcPct val="100000"/>
              </a:lnSpc>
            </a:pPr>
            <a:fld id="{59CFFFEE-2889-41B4-83A2-F800AEC8EAE9}" type="slidenum">
              <a:rPr lang="en-US" sz="1400" b="0" strike="noStrike" spc="-1">
                <a:solidFill>
                  <a:srgbClr val="000000"/>
                </a:solidFill>
                <a:uFill>
                  <a:solidFill>
                    <a:srgbClr val="FFFFFF"/>
                  </a:solidFill>
                </a:uFill>
                <a:latin typeface="Arial"/>
                <a:ea typeface="Arial"/>
              </a:rPr>
              <a:t>6</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198898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n-US" dirty="0" smtClean="0"/>
              <a:t>The emissions used in MONARCH are based on the</a:t>
            </a:r>
            <a:r>
              <a:rPr lang="en-US" baseline="0" dirty="0" smtClean="0"/>
              <a:t> last version of HERMESv3 (presented yesterday by Marc Guevara).</a:t>
            </a:r>
          </a:p>
          <a:p>
            <a:pPr marL="171450" indent="-171450">
              <a:buFont typeface="Arial" panose="020B0604020202020204" pitchFamily="34" charset="0"/>
              <a:buChar char="•"/>
            </a:pPr>
            <a:r>
              <a:rPr lang="en-US" baseline="0" dirty="0" smtClean="0"/>
              <a:t>MONARCH uses </a:t>
            </a:r>
            <a:r>
              <a:rPr lang="en-US" baseline="0" noProof="0" dirty="0" smtClean="0"/>
              <a:t>HERMES</a:t>
            </a:r>
            <a:r>
              <a:rPr lang="en-US" baseline="0" dirty="0" smtClean="0"/>
              <a:t> for anthropogenic and some natural emissions. Meanwhile for biogenic emissions it uses MEGAN.</a:t>
            </a:r>
          </a:p>
          <a:p>
            <a:pPr marL="171450" indent="-171450">
              <a:buFont typeface="Arial" panose="020B0604020202020204" pitchFamily="34" charset="0"/>
              <a:buChar char="•"/>
            </a:pPr>
            <a:r>
              <a:rPr lang="en-US" b="1" baseline="0" dirty="0" smtClean="0"/>
              <a:t>At global/regional scale</a:t>
            </a:r>
            <a:r>
              <a:rPr lang="en-US" baseline="0" dirty="0" smtClean="0"/>
              <a:t>, HERMES estimate emissions fluxes from a combination of existing inventories. </a:t>
            </a:r>
          </a:p>
          <a:p>
            <a:pPr marL="171450" indent="-171450">
              <a:buFont typeface="Arial" panose="020B0604020202020204" pitchFamily="34" charset="0"/>
              <a:buChar char="•"/>
            </a:pPr>
            <a:r>
              <a:rPr lang="en-US" b="1" baseline="0" dirty="0" smtClean="0"/>
              <a:t>At the Spanish level</a:t>
            </a:r>
            <a:r>
              <a:rPr lang="en-US" baseline="0" dirty="0" smtClean="0"/>
              <a:t>, it estimates emissions based on a bottom-up approach.</a:t>
            </a:r>
            <a:endParaRPr lang="en-US"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solidFill>
                  <a:prstClr val="black"/>
                </a:solidFill>
                <a:latin typeface="Calibri"/>
              </a:rPr>
              <a:pPr/>
              <a:t>7</a:t>
            </a:fld>
            <a:endParaRPr lang="es-ES">
              <a:solidFill>
                <a:prstClr val="black"/>
              </a:solidFill>
              <a:latin typeface="Calibri"/>
            </a:endParaRPr>
          </a:p>
        </p:txBody>
      </p:sp>
    </p:spTree>
    <p:extLst>
      <p:ext uri="{BB962C8B-B14F-4D97-AF65-F5344CB8AC3E}">
        <p14:creationId xmlns:p14="http://schemas.microsoft.com/office/powerpoint/2010/main" val="143253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8075" y="812800"/>
            <a:ext cx="5340350" cy="4006850"/>
          </a:xfrm>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r>
              <a:rPr lang="en-GB" dirty="0" smtClean="0"/>
              <a:t>This</a:t>
            </a:r>
            <a:r>
              <a:rPr lang="en-GB" baseline="0" dirty="0" smtClean="0"/>
              <a:t> diagram summaries the </a:t>
            </a:r>
            <a:r>
              <a:rPr lang="en-GB" b="1" baseline="0" dirty="0" smtClean="0"/>
              <a:t>ongoing forecast activities </a:t>
            </a:r>
            <a:r>
              <a:rPr lang="en-GB" baseline="0" dirty="0" smtClean="0"/>
              <a:t>conducted by our group with MONARCH.</a:t>
            </a:r>
          </a:p>
          <a:p>
            <a:pPr marL="171450" indent="-171450">
              <a:buFont typeface="Arial" panose="020B0604020202020204" pitchFamily="34" charset="0"/>
              <a:buChar char="•"/>
            </a:pPr>
            <a:r>
              <a:rPr lang="en-GB" dirty="0" smtClean="0"/>
              <a:t>At</a:t>
            </a:r>
            <a:r>
              <a:rPr lang="en-GB" baseline="0" dirty="0" smtClean="0"/>
              <a:t> the </a:t>
            </a:r>
            <a:r>
              <a:rPr lang="en-GB" b="1" baseline="0" dirty="0" smtClean="0"/>
              <a:t>global scale</a:t>
            </a:r>
            <a:r>
              <a:rPr lang="en-GB" baseline="0" dirty="0" smtClean="0"/>
              <a:t>, MONARCH is providing aerosol forecast for the ICAP (International Consensus on Aerosol Prediction) initiative, an international forum for global aerosol forecast.</a:t>
            </a:r>
          </a:p>
          <a:p>
            <a:pPr marL="171450" indent="-171450">
              <a:buFont typeface="Arial" panose="020B0604020202020204" pitchFamily="34" charset="0"/>
              <a:buChar char="•"/>
            </a:pPr>
            <a:r>
              <a:rPr lang="en-GB" baseline="0" dirty="0" smtClean="0"/>
              <a:t>At regional scale, MONARCH is a consolidated system providing mineral dust services as mentioned before. </a:t>
            </a:r>
          </a:p>
          <a:p>
            <a:pPr marL="171450" indent="-171450">
              <a:buFont typeface="Arial" panose="020B0604020202020204" pitchFamily="34" charset="0"/>
              <a:buChar char="•"/>
            </a:pPr>
            <a:r>
              <a:rPr lang="en-GB" baseline="0" dirty="0" smtClean="0"/>
              <a:t>For regional air quality services, it is as a candidate of the CAMS_50.II ensemble and the replacement of the </a:t>
            </a:r>
            <a:r>
              <a:rPr lang="en-GB" baseline="0" dirty="0" err="1" smtClean="0"/>
              <a:t>meteo</a:t>
            </a:r>
            <a:r>
              <a:rPr lang="en-GB" baseline="0" dirty="0" smtClean="0"/>
              <a:t> and </a:t>
            </a:r>
            <a:r>
              <a:rPr lang="en-GB" baseline="0" dirty="0" err="1" smtClean="0"/>
              <a:t>chem</a:t>
            </a:r>
            <a:r>
              <a:rPr lang="en-GB" baseline="0" dirty="0" smtClean="0"/>
              <a:t> modules in the CALIOPE system for Spain.  In this presentation we show the assessment of MONARCH for both purposes.</a:t>
            </a:r>
            <a:endParaRPr lang="en-GB" dirty="0"/>
          </a:p>
        </p:txBody>
      </p:sp>
      <p:sp>
        <p:nvSpPr>
          <p:cNvPr id="4" name="3 Marcador de número de diapositiva"/>
          <p:cNvSpPr>
            <a:spLocks noGrp="1"/>
          </p:cNvSpPr>
          <p:nvPr>
            <p:ph type="sldNum" sz="quarter" idx="10"/>
          </p:nvPr>
        </p:nvSpPr>
        <p:spPr/>
        <p:txBody>
          <a:bodyPr/>
          <a:lstStyle/>
          <a:p>
            <a:fld id="{90799E72-CB38-4F12-87EF-E621BD195274}" type="slidenum">
              <a:rPr lang="es-ES" smtClean="0"/>
              <a:t>8</a:t>
            </a:fld>
            <a:endParaRPr lang="es-ES"/>
          </a:p>
        </p:txBody>
      </p:sp>
    </p:spTree>
    <p:extLst>
      <p:ext uri="{BB962C8B-B14F-4D97-AF65-F5344CB8AC3E}">
        <p14:creationId xmlns:p14="http://schemas.microsoft.com/office/powerpoint/2010/main" val="22100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t>This table shows the different configuration of</a:t>
            </a:r>
            <a:r>
              <a:rPr lang="en-GB" sz="1200" b="0" baseline="0" dirty="0" smtClean="0"/>
              <a:t> MONARCH experiments to forecast air quality for the project CALIPOE and CAMS. (in the future efforts will converge to the same configuration)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t>The MONARCH configuration in the CALIOPE project tried to follow the configuration of the current system and started 1 year ago and set 2015 as a reference year.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t>The MONARCH configuration for CAMS are defined by the project and it focused on the year 2016.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t>Domain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t>Gas phase and aerosols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t>Emissions.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t>IC-BC:</a:t>
            </a:r>
            <a:r>
              <a:rPr lang="en-GB" sz="1200" b="0" baseline="0" dirty="0" smtClean="0"/>
              <a:t> </a:t>
            </a:r>
            <a:r>
              <a:rPr lang="en-US" dirty="0" smtClean="0"/>
              <a:t>Copernicus global forecasting system </a:t>
            </a:r>
            <a:r>
              <a:rPr lang="en-US" dirty="0" smtClean="0">
                <a:solidFill>
                  <a:srgbClr val="FF0000"/>
                </a:solidFill>
              </a:rPr>
              <a:t>C-IFS. </a:t>
            </a:r>
            <a:r>
              <a:rPr lang="en-US" dirty="0" smtClean="0"/>
              <a:t>Global forecast of the National Centers of Environmental Prediction (</a:t>
            </a:r>
            <a:r>
              <a:rPr lang="en-US" dirty="0" smtClean="0">
                <a:solidFill>
                  <a:srgbClr val="FF0000"/>
                </a:solidFill>
              </a:rPr>
              <a:t>GFS</a:t>
            </a:r>
            <a:r>
              <a:rPr lang="en-US" dirty="0" smtClean="0"/>
              <a:t>/NCEP). The coupling</a:t>
            </a:r>
            <a:r>
              <a:rPr lang="en-US" baseline="0" dirty="0" smtClean="0"/>
              <a:t> of MONARCH with the IFS/ECMWF is still under development, and here we presents only results using GFS data.</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Evaluation method: quality</a:t>
            </a:r>
            <a:r>
              <a:rPr lang="en-US" baseline="0" dirty="0" smtClean="0"/>
              <a:t> control of the measurements that take into account the measurement technique, redundancy, detection limit by technique, calibration problems. </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9</a:t>
            </a:fld>
            <a:endParaRPr lang="es-ES"/>
          </a:p>
        </p:txBody>
      </p:sp>
    </p:spTree>
    <p:extLst>
      <p:ext uri="{BB962C8B-B14F-4D97-AF65-F5344CB8AC3E}">
        <p14:creationId xmlns:p14="http://schemas.microsoft.com/office/powerpoint/2010/main" val="937048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SC2017-Fir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3048000" y="6095685"/>
            <a:ext cx="6096000" cy="4875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p:nvPr>
        </p:nvSpPr>
        <p:spPr>
          <a:xfrm>
            <a:off x="3722916" y="1631730"/>
            <a:ext cx="5026945" cy="2998826"/>
          </a:xfrm>
          <a:prstGeom prst="rect">
            <a:avLst/>
          </a:prstGeom>
        </p:spPr>
        <p:txBody>
          <a:bodyPr anchor="ctr">
            <a:normAutofit/>
          </a:bodyPr>
          <a:lstStyle>
            <a:lvl1pPr algn="l">
              <a:defRPr sz="5200" b="1">
                <a:solidFill>
                  <a:srgbClr val="004890"/>
                </a:solidFill>
                <a:latin typeface="+mn-lt"/>
              </a:defRPr>
            </a:lvl1pPr>
          </a:lstStyle>
          <a:p>
            <a:r>
              <a:rPr lang="es-ES" dirty="0" smtClean="0"/>
              <a:t>Haga clic para modificar el estilo de título del patrón</a:t>
            </a:r>
            <a:endParaRPr lang="en-US" dirty="0"/>
          </a:p>
        </p:txBody>
      </p:sp>
      <p:sp>
        <p:nvSpPr>
          <p:cNvPr id="3" name="Subtitle 2"/>
          <p:cNvSpPr>
            <a:spLocks noGrp="1"/>
          </p:cNvSpPr>
          <p:nvPr>
            <p:ph type="subTitle" idx="1" hasCustomPrompt="1"/>
          </p:nvPr>
        </p:nvSpPr>
        <p:spPr>
          <a:xfrm>
            <a:off x="3722916" y="4900141"/>
            <a:ext cx="5026945" cy="822742"/>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a:t>
            </a:r>
            <a:r>
              <a:rPr lang="es-ES" dirty="0" err="1" smtClean="0"/>
              <a:t>click</a:t>
            </a:r>
            <a:r>
              <a:rPr lang="es-ES" dirty="0" smtClean="0"/>
              <a:t> aquí para modificar el subtítulo</a:t>
            </a:r>
          </a:p>
        </p:txBody>
      </p:sp>
      <p:sp>
        <p:nvSpPr>
          <p:cNvPr id="13" name="Rectángulo 12"/>
          <p:cNvSpPr/>
          <p:nvPr userDrawn="1"/>
        </p:nvSpPr>
        <p:spPr>
          <a:xfrm>
            <a:off x="1" y="6095685"/>
            <a:ext cx="3048000" cy="487533"/>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15" name="Marcador de texto 14"/>
          <p:cNvSpPr>
            <a:spLocks noGrp="1"/>
          </p:cNvSpPr>
          <p:nvPr>
            <p:ph type="body" sz="quarter" idx="10" hasCustomPrompt="1"/>
          </p:nvPr>
        </p:nvSpPr>
        <p:spPr>
          <a:xfrm>
            <a:off x="244475" y="6095685"/>
            <a:ext cx="2441575" cy="487533"/>
          </a:xfrm>
          <a:prstGeom prst="rect">
            <a:avLst/>
          </a:prstGeom>
        </p:spPr>
        <p:txBody>
          <a:bodyPr anchor="ctr"/>
          <a:lstStyle>
            <a:lvl1pPr marL="0" indent="0" algn="ctr">
              <a:buNone/>
              <a:defRPr>
                <a:solidFill>
                  <a:schemeClr val="bg1"/>
                </a:solidFill>
              </a:defRPr>
            </a:lvl1pPr>
          </a:lstStyle>
          <a:p>
            <a:pPr lvl="0"/>
            <a:r>
              <a:rPr lang="es-ES" dirty="0" err="1" smtClean="0"/>
              <a:t>day</a:t>
            </a:r>
            <a:r>
              <a:rPr lang="es-ES" dirty="0" smtClean="0"/>
              <a:t>/</a:t>
            </a:r>
            <a:r>
              <a:rPr lang="es-ES" dirty="0" err="1" smtClean="0"/>
              <a:t>month</a:t>
            </a:r>
            <a:r>
              <a:rPr lang="es-ES" dirty="0" smtClean="0"/>
              <a:t>/</a:t>
            </a:r>
            <a:r>
              <a:rPr lang="es-ES" dirty="0" err="1" smtClean="0"/>
              <a:t>year</a:t>
            </a:r>
            <a:endParaRPr lang="es-ES" dirty="0"/>
          </a:p>
        </p:txBody>
      </p:sp>
      <p:sp>
        <p:nvSpPr>
          <p:cNvPr id="17" name="Marcador de texto 16"/>
          <p:cNvSpPr>
            <a:spLocks noGrp="1"/>
          </p:cNvSpPr>
          <p:nvPr>
            <p:ph type="body" sz="quarter" idx="11" hasCustomPrompt="1"/>
          </p:nvPr>
        </p:nvSpPr>
        <p:spPr>
          <a:xfrm>
            <a:off x="3722916" y="6095684"/>
            <a:ext cx="5026946" cy="487533"/>
          </a:xfrm>
          <a:prstGeom prst="rect">
            <a:avLst/>
          </a:prstGeom>
        </p:spPr>
        <p:txBody>
          <a:bodyPr anchor="ctr"/>
          <a:lstStyle>
            <a:lvl1pPr marL="0" indent="0" algn="l">
              <a:buNone/>
              <a:defRPr>
                <a:solidFill>
                  <a:srgbClr val="004890"/>
                </a:solidFill>
              </a:defRPr>
            </a:lvl1pPr>
          </a:lstStyle>
          <a:p>
            <a:pPr lvl="0"/>
            <a:r>
              <a:rPr lang="es-ES" dirty="0" err="1" smtClean="0"/>
              <a:t>Venue</a:t>
            </a:r>
            <a:endParaRPr lang="es-ES" dirty="0"/>
          </a:p>
        </p:txBody>
      </p:sp>
    </p:spTree>
    <p:extLst>
      <p:ext uri="{BB962C8B-B14F-4D97-AF65-F5344CB8AC3E}">
        <p14:creationId xmlns:p14="http://schemas.microsoft.com/office/powerpoint/2010/main" val="27871093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SC2017-Generic">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4803" y="217893"/>
            <a:ext cx="8229598" cy="838397"/>
          </a:xfrm>
          <a:prstGeom prst="rect">
            <a:avLst/>
          </a:prstGeom>
        </p:spPr>
        <p:txBody>
          <a:bodyPr vert="horz" lIns="91440" tIns="45720" rIns="91440" bIns="45720" rtlCol="0" anchor="ctr">
            <a:noAutofit/>
          </a:bodyPr>
          <a:lstStyle>
            <a:lvl1pPr algn="ctr">
              <a:defRPr sz="3500" b="1"/>
            </a:lvl1pPr>
          </a:lstStyle>
          <a:p>
            <a:r>
              <a:rPr lang="es-ES" dirty="0" smtClean="0"/>
              <a:t>Haga clic para modificar el estilo de título del patrón</a:t>
            </a:r>
            <a:endParaRPr lang="en-US" dirty="0"/>
          </a:p>
        </p:txBody>
      </p:sp>
      <p:sp>
        <p:nvSpPr>
          <p:cNvPr id="7" name="Text Placeholder 2"/>
          <p:cNvSpPr>
            <a:spLocks noGrp="1"/>
          </p:cNvSpPr>
          <p:nvPr>
            <p:ph idx="1"/>
          </p:nvPr>
        </p:nvSpPr>
        <p:spPr>
          <a:xfrm>
            <a:off x="464803" y="1215072"/>
            <a:ext cx="8229598" cy="4833258"/>
          </a:xfrm>
          <a:prstGeom prst="rect">
            <a:avLst/>
          </a:prstGeom>
        </p:spPr>
        <p:txBody>
          <a:bodyPr vert="horz" lIns="91440" tIns="45720" rIns="91440" bIns="45720" rtlCol="0">
            <a:normAutofit/>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709" y="6232144"/>
            <a:ext cx="1876425" cy="457200"/>
          </a:xfrm>
          <a:prstGeom prst="rect">
            <a:avLst/>
          </a:prstGeom>
        </p:spPr>
      </p:pic>
    </p:spTree>
    <p:extLst>
      <p:ext uri="{BB962C8B-B14F-4D97-AF65-F5344CB8AC3E}">
        <p14:creationId xmlns:p14="http://schemas.microsoft.com/office/powerpoint/2010/main" val="10855465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52000" y="877500"/>
            <a:ext cx="6840000" cy="3960000"/>
          </a:xfrm>
          <a:prstGeom prst="rect">
            <a:avLst/>
          </a:prstGeom>
        </p:spPr>
        <p:txBody>
          <a:bodyPr anchor="ctr"/>
          <a:lstStyle>
            <a:lvl1pPr algn="ctr">
              <a:defRPr sz="6000" b="1">
                <a:latin typeface="+mn-lt"/>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12017535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SC2017-Last">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p:cNvSpPr txBox="1"/>
          <p:nvPr userDrawn="1"/>
        </p:nvSpPr>
        <p:spPr>
          <a:xfrm>
            <a:off x="1991225" y="2636182"/>
            <a:ext cx="5161550" cy="901825"/>
          </a:xfrm>
          <a:prstGeom prst="rect">
            <a:avLst/>
          </a:prstGeom>
          <a:effectLst>
            <a:outerShdw blurRad="127000" algn="ctr" rotWithShape="0">
              <a:schemeClr val="accent1">
                <a:lumMod val="50000"/>
                <a:alpha val="85000"/>
              </a:schemeClr>
            </a:outerShdw>
          </a:effectLst>
        </p:spPr>
        <p:txBody>
          <a:bodyPr wrap="square" rtlCol="0" anchor="ctr">
            <a:spAutoFit/>
          </a:bodyPr>
          <a:lstStyle/>
          <a:p>
            <a:pPr algn="ctr"/>
            <a:r>
              <a:rPr lang="es-ES" sz="7200" dirty="0" smtClean="0">
                <a:solidFill>
                  <a:schemeClr val="bg1"/>
                </a:solidFill>
              </a:rPr>
              <a:t>THANK YOU!</a:t>
            </a:r>
            <a:endParaRPr lang="es-ES" sz="7200" dirty="0">
              <a:solidFill>
                <a:schemeClr val="bg1"/>
              </a:solidFill>
            </a:endParaRPr>
          </a:p>
        </p:txBody>
      </p:sp>
      <p:sp>
        <p:nvSpPr>
          <p:cNvPr id="5" name="CuadroTexto 4"/>
          <p:cNvSpPr txBox="1"/>
          <p:nvPr userDrawn="1"/>
        </p:nvSpPr>
        <p:spPr>
          <a:xfrm>
            <a:off x="3360099" y="5922083"/>
            <a:ext cx="2407901" cy="534158"/>
          </a:xfrm>
          <a:prstGeom prst="rect">
            <a:avLst/>
          </a:prstGeom>
          <a:noFill/>
          <a:effectLst>
            <a:outerShdw blurRad="127000" algn="ctr" rotWithShape="0">
              <a:schemeClr val="accent1">
                <a:lumMod val="50000"/>
                <a:alpha val="85000"/>
              </a:schemeClr>
            </a:outerShdw>
          </a:effectLst>
        </p:spPr>
        <p:txBody>
          <a:bodyPr wrap="square" rtlCol="0" anchor="ctr">
            <a:spAutoFit/>
          </a:bodyPr>
          <a:lstStyle/>
          <a:p>
            <a:pPr algn="ctr"/>
            <a:r>
              <a:rPr lang="es-ES" sz="3600" dirty="0" smtClean="0">
                <a:solidFill>
                  <a:schemeClr val="bg1"/>
                </a:solidFill>
              </a:rPr>
              <a:t>www.bsc.es</a:t>
            </a:r>
            <a:endParaRPr lang="es-ES" sz="3600" dirty="0">
              <a:solidFill>
                <a:schemeClr val="bg1"/>
              </a:solidFill>
            </a:endParaRPr>
          </a:p>
        </p:txBody>
      </p:sp>
      <p:sp>
        <p:nvSpPr>
          <p:cNvPr id="2" name="Título 1"/>
          <p:cNvSpPr>
            <a:spLocks noGrp="1"/>
          </p:cNvSpPr>
          <p:nvPr>
            <p:ph type="title" hasCustomPrompt="1"/>
          </p:nvPr>
        </p:nvSpPr>
        <p:spPr>
          <a:xfrm>
            <a:off x="910318" y="4101711"/>
            <a:ext cx="7323364" cy="688936"/>
          </a:xfrm>
          <a:prstGeom prst="rect">
            <a:avLst/>
          </a:prstGeom>
        </p:spPr>
        <p:txBody>
          <a:bodyPr/>
          <a:lstStyle>
            <a:lvl1pPr algn="ctr">
              <a:defRPr sz="3600">
                <a:solidFill>
                  <a:schemeClr val="bg1"/>
                </a:solidFill>
              </a:defRPr>
            </a:lvl1pPr>
          </a:lstStyle>
          <a:p>
            <a:r>
              <a:rPr lang="es-ES" dirty="0" smtClean="0"/>
              <a:t>YOUR-EMAIL@bsc.es</a:t>
            </a:r>
            <a:endParaRPr lang="es-ES" dirty="0"/>
          </a:p>
        </p:txBody>
      </p:sp>
    </p:spTree>
    <p:extLst>
      <p:ext uri="{BB962C8B-B14F-4D97-AF65-F5344CB8AC3E}">
        <p14:creationId xmlns:p14="http://schemas.microsoft.com/office/powerpoint/2010/main" val="4070562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64803" y="217893"/>
            <a:ext cx="8229598" cy="838397"/>
          </a:xfrm>
          <a:prstGeom prst="rect">
            <a:avLst/>
          </a:prstGeom>
        </p:spPr>
        <p:txBody>
          <a:bodyPr vert="horz" lIns="91440" tIns="45720" rIns="91440" bIns="45720" rtlCol="0" anchor="ctr">
            <a:noAutofit/>
          </a:bodyPr>
          <a:lstStyle>
            <a:lvl1pPr algn="ctr">
              <a:defRPr sz="3500" b="1"/>
            </a:lvl1pPr>
          </a:lstStyle>
          <a:p>
            <a:r>
              <a:rPr lang="es-ES" dirty="0" smtClean="0"/>
              <a:t>Haga clic para modificar el estilo de título del patrón</a:t>
            </a:r>
            <a:endParaRPr lang="en-US" dirty="0"/>
          </a:p>
        </p:txBody>
      </p:sp>
    </p:spTree>
    <p:extLst>
      <p:ext uri="{BB962C8B-B14F-4D97-AF65-F5344CB8AC3E}">
        <p14:creationId xmlns:p14="http://schemas.microsoft.com/office/powerpoint/2010/main" val="29465476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295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90045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5" r:id="rId3"/>
    <p:sldLayoutId id="2147483654" r:id="rId4"/>
    <p:sldLayoutId id="2147483656" r:id="rId5"/>
    <p:sldLayoutId id="2147483658"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hyperlink" Target="http://www.bsc.es/caliope" TargetMode="External"/><Relationship Id="rId4" Type="http://schemas.openxmlformats.org/officeDocument/2006/relationships/hyperlink" Target="http://icap.atmos.und.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722916" y="1631730"/>
            <a:ext cx="5026945" cy="1727947"/>
          </a:xfrm>
        </p:spPr>
        <p:txBody>
          <a:bodyPr>
            <a:noAutofit/>
          </a:bodyPr>
          <a:lstStyle/>
          <a:p>
            <a:pPr algn="ctr"/>
            <a:r>
              <a:rPr lang="en-GB" sz="3600" dirty="0"/>
              <a:t>European air quality with </a:t>
            </a:r>
            <a:r>
              <a:rPr lang="en-GB" sz="3600" dirty="0" smtClean="0"/>
              <a:t/>
            </a:r>
            <a:br>
              <a:rPr lang="en-GB" sz="3600" dirty="0" smtClean="0"/>
            </a:br>
            <a:r>
              <a:rPr lang="en-GB" sz="3600" dirty="0" smtClean="0"/>
              <a:t>the </a:t>
            </a:r>
            <a:r>
              <a:rPr lang="en-GB" sz="3600" dirty="0"/>
              <a:t>online multiscale MONARCH v2.0 Model</a:t>
            </a:r>
          </a:p>
        </p:txBody>
      </p:sp>
      <p:sp>
        <p:nvSpPr>
          <p:cNvPr id="5" name="Subtítulo 4"/>
          <p:cNvSpPr>
            <a:spLocks noGrp="1"/>
          </p:cNvSpPr>
          <p:nvPr>
            <p:ph type="subTitle" idx="1"/>
          </p:nvPr>
        </p:nvSpPr>
        <p:spPr>
          <a:xfrm>
            <a:off x="3424478" y="3977753"/>
            <a:ext cx="5482381" cy="822742"/>
          </a:xfrm>
        </p:spPr>
        <p:txBody>
          <a:bodyPr/>
          <a:lstStyle/>
          <a:p>
            <a:pPr algn="ctr"/>
            <a:r>
              <a:rPr lang="es-ES_tradnl" sz="1400" dirty="0"/>
              <a:t>Oriol </a:t>
            </a:r>
            <a:r>
              <a:rPr lang="es-ES_tradnl" sz="1400" dirty="0" err="1" smtClean="0"/>
              <a:t>Jorba</a:t>
            </a:r>
            <a:r>
              <a:rPr lang="es-ES_tradnl" sz="1400" dirty="0" smtClean="0"/>
              <a:t>, Sara </a:t>
            </a:r>
            <a:r>
              <a:rPr lang="es-ES_tradnl" sz="1400" dirty="0" err="1" smtClean="0"/>
              <a:t>Basart</a:t>
            </a:r>
            <a:r>
              <a:rPr lang="es-ES_tradnl" sz="1400" dirty="0" smtClean="0"/>
              <a:t>, Jaime </a:t>
            </a:r>
            <a:r>
              <a:rPr lang="es-ES_tradnl" sz="1400" dirty="0"/>
              <a:t>A. </a:t>
            </a:r>
            <a:r>
              <a:rPr lang="es-ES_tradnl" sz="1400" dirty="0" smtClean="0"/>
              <a:t>Benavides, </a:t>
            </a:r>
            <a:r>
              <a:rPr lang="es-ES_tradnl" sz="1400" dirty="0"/>
              <a:t>Francesco </a:t>
            </a:r>
            <a:r>
              <a:rPr lang="es-ES_tradnl" sz="1400" dirty="0" err="1" smtClean="0"/>
              <a:t>Benincasa</a:t>
            </a:r>
            <a:r>
              <a:rPr lang="es-ES_tradnl" sz="1400" dirty="0" smtClean="0"/>
              <a:t>, </a:t>
            </a:r>
            <a:r>
              <a:rPr lang="es-ES_tradnl" sz="1400" dirty="0" err="1"/>
              <a:t>Dene</a:t>
            </a:r>
            <a:r>
              <a:rPr lang="es-ES_tradnl" sz="1400" dirty="0"/>
              <a:t> </a:t>
            </a:r>
            <a:r>
              <a:rPr lang="es-ES_tradnl" sz="1400" dirty="0" err="1" smtClean="0"/>
              <a:t>Bowdalo</a:t>
            </a:r>
            <a:r>
              <a:rPr lang="es-ES_tradnl" sz="1400" dirty="0" smtClean="0"/>
              <a:t>, </a:t>
            </a:r>
            <a:r>
              <a:rPr lang="es-ES_tradnl" sz="1400" dirty="0"/>
              <a:t>Matthew L. </a:t>
            </a:r>
            <a:r>
              <a:rPr lang="es-ES_tradnl" sz="1400" dirty="0" smtClean="0"/>
              <a:t>Dawson, </a:t>
            </a:r>
            <a:r>
              <a:rPr lang="es-ES_tradnl" sz="1400" dirty="0"/>
              <a:t>Enza Di </a:t>
            </a:r>
            <a:r>
              <a:rPr lang="es-ES_tradnl" sz="1400" dirty="0" err="1" smtClean="0"/>
              <a:t>Tomaso</a:t>
            </a:r>
            <a:r>
              <a:rPr lang="es-ES_tradnl" sz="1400" dirty="0" smtClean="0"/>
              <a:t>, </a:t>
            </a:r>
            <a:r>
              <a:rPr lang="es-ES_tradnl" sz="1400" dirty="0"/>
              <a:t>Jerónimo </a:t>
            </a:r>
            <a:r>
              <a:rPr lang="es-ES_tradnl" sz="1400" dirty="0" smtClean="0"/>
              <a:t>Escribano, </a:t>
            </a:r>
            <a:r>
              <a:rPr lang="es-ES_tradnl" sz="1400" dirty="0"/>
              <a:t>María </a:t>
            </a:r>
            <a:r>
              <a:rPr lang="es-ES_tradnl" sz="1400" dirty="0" err="1" smtClean="0"/>
              <a:t>Gonçalves</a:t>
            </a:r>
            <a:r>
              <a:rPr lang="es-ES_tradnl" sz="1400" dirty="0" smtClean="0"/>
              <a:t>, </a:t>
            </a:r>
            <a:r>
              <a:rPr lang="es-ES_tradnl" sz="1400" dirty="0"/>
              <a:t>Marc </a:t>
            </a:r>
            <a:r>
              <a:rPr lang="es-ES_tradnl" sz="1400" dirty="0" smtClean="0"/>
              <a:t>Guevara, </a:t>
            </a:r>
            <a:r>
              <a:rPr lang="es-ES_tradnl" sz="1400" dirty="0"/>
              <a:t>Martina </a:t>
            </a:r>
            <a:r>
              <a:rPr lang="es-ES_tradnl" sz="1400" dirty="0" err="1" smtClean="0"/>
              <a:t>Klose</a:t>
            </a:r>
            <a:r>
              <a:rPr lang="es-ES_tradnl" sz="1400" dirty="0" smtClean="0"/>
              <a:t>, </a:t>
            </a:r>
            <a:r>
              <a:rPr lang="es-ES_tradnl" sz="1400" dirty="0"/>
              <a:t>Francesca </a:t>
            </a:r>
            <a:r>
              <a:rPr lang="es-ES_tradnl" sz="1400" dirty="0" err="1" smtClean="0"/>
              <a:t>Macchia</a:t>
            </a:r>
            <a:r>
              <a:rPr lang="es-ES_tradnl" sz="1400" dirty="0" smtClean="0"/>
              <a:t>, </a:t>
            </a:r>
            <a:r>
              <a:rPr lang="es-ES_tradnl" sz="1400" dirty="0"/>
              <a:t>Gilbert </a:t>
            </a:r>
            <a:r>
              <a:rPr lang="es-ES_tradnl" sz="1400" dirty="0" err="1" smtClean="0"/>
              <a:t>Montané</a:t>
            </a:r>
            <a:r>
              <a:rPr lang="es-ES_tradnl" sz="1400" dirty="0" smtClean="0"/>
              <a:t>, </a:t>
            </a:r>
            <a:r>
              <a:rPr lang="es-ES_tradnl" sz="1400" dirty="0" err="1"/>
              <a:t>Vincenzo</a:t>
            </a:r>
            <a:r>
              <a:rPr lang="es-ES_tradnl" sz="1400" dirty="0"/>
              <a:t> </a:t>
            </a:r>
            <a:r>
              <a:rPr lang="es-ES_tradnl" sz="1400" dirty="0" err="1" smtClean="0"/>
              <a:t>Obiso</a:t>
            </a:r>
            <a:r>
              <a:rPr lang="es-ES_tradnl" sz="1400" dirty="0" smtClean="0"/>
              <a:t>, </a:t>
            </a:r>
            <a:r>
              <a:rPr lang="es-ES_tradnl" sz="1400" dirty="0"/>
              <a:t>Miriam </a:t>
            </a:r>
            <a:r>
              <a:rPr lang="es-ES_tradnl" sz="1400" dirty="0" err="1" smtClean="0"/>
              <a:t>Olid</a:t>
            </a:r>
            <a:r>
              <a:rPr lang="es-ES_tradnl" sz="1400" dirty="0" smtClean="0"/>
              <a:t>, </a:t>
            </a:r>
            <a:r>
              <a:rPr lang="es-ES_tradnl" sz="1400" b="1" u="sng" dirty="0"/>
              <a:t>María Teresa </a:t>
            </a:r>
            <a:r>
              <a:rPr lang="es-ES_tradnl" sz="1400" b="1" u="sng" dirty="0" err="1" smtClean="0"/>
              <a:t>Pay</a:t>
            </a:r>
            <a:r>
              <a:rPr lang="es-ES_tradnl" sz="1400" dirty="0" smtClean="0"/>
              <a:t>, </a:t>
            </a:r>
            <a:r>
              <a:rPr lang="es-ES_tradnl" sz="1400" dirty="0" err="1"/>
              <a:t>Herve</a:t>
            </a:r>
            <a:r>
              <a:rPr lang="es-ES_tradnl" sz="1400" dirty="0"/>
              <a:t> </a:t>
            </a:r>
            <a:r>
              <a:rPr lang="es-ES_tradnl" sz="1400" dirty="0" err="1" smtClean="0"/>
              <a:t>Petetin</a:t>
            </a:r>
            <a:r>
              <a:rPr lang="es-ES_tradnl" sz="1400" dirty="0" smtClean="0"/>
              <a:t>, Manuel </a:t>
            </a:r>
            <a:r>
              <a:rPr lang="es-ES_tradnl" sz="1400" dirty="0" err="1" smtClean="0"/>
              <a:t>Porquet</a:t>
            </a:r>
            <a:r>
              <a:rPr lang="es-ES_tradnl" sz="1400" dirty="0" smtClean="0"/>
              <a:t>, </a:t>
            </a:r>
            <a:r>
              <a:rPr lang="es-ES_tradnl" sz="1400" dirty="0"/>
              <a:t>Kim </a:t>
            </a:r>
            <a:r>
              <a:rPr lang="es-ES_tradnl" sz="1400" dirty="0" err="1" smtClean="0"/>
              <a:t>Serradell</a:t>
            </a:r>
            <a:r>
              <a:rPr lang="es-ES_tradnl" sz="1400" dirty="0" smtClean="0"/>
              <a:t>, </a:t>
            </a:r>
            <a:r>
              <a:rPr lang="es-ES_tradnl" sz="1400" dirty="0"/>
              <a:t>Carles </a:t>
            </a:r>
            <a:r>
              <a:rPr lang="es-ES_tradnl" sz="1400" dirty="0" smtClean="0"/>
              <a:t>Tena, </a:t>
            </a:r>
            <a:r>
              <a:rPr lang="es-ES_tradnl" sz="1400" dirty="0"/>
              <a:t>Carlos Pérez </a:t>
            </a:r>
            <a:r>
              <a:rPr lang="es-ES_tradnl" sz="1400" dirty="0" smtClean="0"/>
              <a:t>García-Pando</a:t>
            </a:r>
          </a:p>
        </p:txBody>
      </p:sp>
      <p:sp>
        <p:nvSpPr>
          <p:cNvPr id="2" name="Marcador de texto 1"/>
          <p:cNvSpPr>
            <a:spLocks noGrp="1"/>
          </p:cNvSpPr>
          <p:nvPr>
            <p:ph type="body" sz="quarter" idx="10"/>
          </p:nvPr>
        </p:nvSpPr>
        <p:spPr/>
        <p:txBody>
          <a:bodyPr/>
          <a:lstStyle/>
          <a:p>
            <a:r>
              <a:rPr lang="es-ES" dirty="0" smtClean="0"/>
              <a:t>3/4/2019</a:t>
            </a:r>
            <a:endParaRPr lang="es-ES" dirty="0"/>
          </a:p>
        </p:txBody>
      </p:sp>
      <p:sp>
        <p:nvSpPr>
          <p:cNvPr id="3" name="Marcador de texto 2"/>
          <p:cNvSpPr>
            <a:spLocks noGrp="1"/>
          </p:cNvSpPr>
          <p:nvPr>
            <p:ph type="body" sz="quarter" idx="11"/>
          </p:nvPr>
        </p:nvSpPr>
        <p:spPr/>
        <p:txBody>
          <a:bodyPr/>
          <a:lstStyle/>
          <a:p>
            <a:pPr algn="r"/>
            <a:r>
              <a:rPr lang="en-GB" sz="2000" dirty="0"/>
              <a:t>27th GLOREAM Workshop, 1-3 April </a:t>
            </a:r>
            <a:r>
              <a:rPr lang="en-GB" sz="2000" dirty="0" smtClean="0"/>
              <a:t>2019</a:t>
            </a:r>
            <a:r>
              <a:rPr lang="en-GB" sz="2000" dirty="0"/>
              <a:t>, </a:t>
            </a:r>
            <a:r>
              <a:rPr lang="en-GB" sz="2000" dirty="0" err="1"/>
              <a:t>Norrköping</a:t>
            </a:r>
            <a:r>
              <a:rPr lang="en-GB" sz="2000" dirty="0"/>
              <a:t>, Sweden</a:t>
            </a:r>
            <a:endParaRPr lang="es-ES" sz="2000" dirty="0"/>
          </a:p>
        </p:txBody>
      </p:sp>
      <p:sp>
        <p:nvSpPr>
          <p:cNvPr id="6" name="Subtítulo 4"/>
          <p:cNvSpPr txBox="1">
            <a:spLocks/>
          </p:cNvSpPr>
          <p:nvPr/>
        </p:nvSpPr>
        <p:spPr>
          <a:xfrm>
            <a:off x="3922876" y="4901754"/>
            <a:ext cx="5088151" cy="822742"/>
          </a:xfrm>
          <a:prstGeom prst="rect">
            <a:avLst/>
          </a:prstGeom>
          <a:noFill/>
          <a:effectLst/>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_tradnl" sz="1800" dirty="0" err="1" smtClean="0"/>
              <a:t>Atmospheric</a:t>
            </a:r>
            <a:r>
              <a:rPr lang="es-ES_tradnl" sz="1800" dirty="0" smtClean="0"/>
              <a:t> </a:t>
            </a:r>
            <a:r>
              <a:rPr lang="es-ES_tradnl" sz="1800" dirty="0" err="1" smtClean="0"/>
              <a:t>Composition</a:t>
            </a:r>
            <a:r>
              <a:rPr lang="es-ES_tradnl" sz="1800" dirty="0" smtClean="0"/>
              <a:t> </a:t>
            </a:r>
            <a:r>
              <a:rPr lang="es-ES_tradnl" sz="1800" dirty="0" err="1" smtClean="0"/>
              <a:t>Group</a:t>
            </a:r>
            <a:endParaRPr lang="es-ES_tradnl" sz="1800" dirty="0" smtClean="0"/>
          </a:p>
          <a:p>
            <a:pPr algn="ctr"/>
            <a:r>
              <a:rPr lang="es-ES_tradnl" sz="1800" dirty="0" err="1" smtClean="0"/>
              <a:t>Earth</a:t>
            </a:r>
            <a:r>
              <a:rPr lang="es-ES_tradnl" sz="1800" dirty="0" smtClean="0"/>
              <a:t> </a:t>
            </a:r>
            <a:r>
              <a:rPr lang="es-ES_tradnl" sz="1800" dirty="0" err="1" smtClean="0"/>
              <a:t>Sciences</a:t>
            </a:r>
            <a:r>
              <a:rPr lang="es-ES_tradnl" sz="1800" dirty="0" smtClean="0"/>
              <a:t> </a:t>
            </a:r>
            <a:r>
              <a:rPr lang="es-ES_tradnl" sz="1800" dirty="0" err="1" smtClean="0"/>
              <a:t>Department</a:t>
            </a:r>
            <a:r>
              <a:rPr lang="es-ES_tradnl" sz="1800" dirty="0" smtClean="0"/>
              <a:t> of BSC</a:t>
            </a:r>
            <a:endParaRPr lang="es-ES_tradnl" sz="1400" dirty="0" smtClean="0"/>
          </a:p>
        </p:txBody>
      </p:sp>
    </p:spTree>
    <p:extLst>
      <p:ext uri="{BB962C8B-B14F-4D97-AF65-F5344CB8AC3E}">
        <p14:creationId xmlns:p14="http://schemas.microsoft.com/office/powerpoint/2010/main" val="2967086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sz="5400" dirty="0"/>
              <a:t>MONARCH vs </a:t>
            </a:r>
            <a:r>
              <a:rPr lang="en-GB" sz="5400" dirty="0" smtClean="0"/>
              <a:t>CALIOPE</a:t>
            </a:r>
            <a:br>
              <a:rPr lang="en-GB" sz="5400" dirty="0" smtClean="0"/>
            </a:br>
            <a:r>
              <a:rPr lang="en-GB" sz="3200" dirty="0" smtClean="0"/>
              <a:t>Period: full year 2015</a:t>
            </a:r>
            <a:endParaRPr lang="en-US" sz="3200" dirty="0"/>
          </a:p>
        </p:txBody>
      </p:sp>
    </p:spTree>
    <p:extLst>
      <p:ext uri="{BB962C8B-B14F-4D97-AF65-F5344CB8AC3E}">
        <p14:creationId xmlns:p14="http://schemas.microsoft.com/office/powerpoint/2010/main" val="2583641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25264" y="3438445"/>
            <a:ext cx="5555933" cy="1815179"/>
          </a:xfrm>
          <a:prstGeom prst="rect">
            <a:avLst/>
          </a:prstGeom>
        </p:spPr>
      </p:pic>
      <p:pic>
        <p:nvPicPr>
          <p:cNvPr id="4" name="Picture 3"/>
          <p:cNvPicPr>
            <a:picLocks noChangeAspect="1"/>
          </p:cNvPicPr>
          <p:nvPr/>
        </p:nvPicPr>
        <p:blipFill>
          <a:blip r:embed="rId4"/>
          <a:stretch>
            <a:fillRect/>
          </a:stretch>
        </p:blipFill>
        <p:spPr>
          <a:xfrm>
            <a:off x="769780" y="1763504"/>
            <a:ext cx="5674757" cy="1854000"/>
          </a:xfrm>
          <a:prstGeom prst="rect">
            <a:avLst/>
          </a:prstGeom>
        </p:spPr>
      </p:pic>
      <p:sp>
        <p:nvSpPr>
          <p:cNvPr id="10" name="TextBox 9"/>
          <p:cNvSpPr txBox="1"/>
          <p:nvPr/>
        </p:nvSpPr>
        <p:spPr>
          <a:xfrm rot="21439948">
            <a:off x="2319930" y="-1367810"/>
            <a:ext cx="3679353" cy="369332"/>
          </a:xfrm>
          <a:prstGeom prst="rect">
            <a:avLst/>
          </a:prstGeom>
          <a:noFill/>
        </p:spPr>
        <p:txBody>
          <a:bodyPr wrap="square" rtlCol="0">
            <a:spAutoFit/>
          </a:bodyPr>
          <a:lstStyle/>
          <a:p>
            <a:pPr algn="ctr"/>
            <a:r>
              <a:rPr lang="en-GB" dirty="0" smtClean="0"/>
              <a:t>MONARCH</a:t>
            </a:r>
            <a:endParaRPr lang="en-GB" dirty="0"/>
          </a:p>
        </p:txBody>
      </p:sp>
      <p:pic>
        <p:nvPicPr>
          <p:cNvPr id="5" name="Picture 4"/>
          <p:cNvPicPr>
            <a:picLocks noChangeAspect="1"/>
          </p:cNvPicPr>
          <p:nvPr/>
        </p:nvPicPr>
        <p:blipFill rotWithShape="1">
          <a:blip r:embed="rId5"/>
          <a:srcRect r="33161"/>
          <a:stretch/>
        </p:blipFill>
        <p:spPr>
          <a:xfrm>
            <a:off x="4557674" y="3432720"/>
            <a:ext cx="3798535" cy="1856732"/>
          </a:xfrm>
          <a:prstGeom prst="rect">
            <a:avLst/>
          </a:prstGeom>
        </p:spPr>
      </p:pic>
      <p:pic>
        <p:nvPicPr>
          <p:cNvPr id="3" name="Picture 2"/>
          <p:cNvPicPr>
            <a:picLocks noChangeAspect="1"/>
          </p:cNvPicPr>
          <p:nvPr/>
        </p:nvPicPr>
        <p:blipFill rotWithShape="1">
          <a:blip r:embed="rId6"/>
          <a:srcRect r="34306"/>
          <a:stretch/>
        </p:blipFill>
        <p:spPr>
          <a:xfrm>
            <a:off x="4570085" y="1756283"/>
            <a:ext cx="3729854" cy="1854939"/>
          </a:xfrm>
          <a:prstGeom prst="rect">
            <a:avLst/>
          </a:prstGeom>
        </p:spPr>
      </p:pic>
      <p:sp>
        <p:nvSpPr>
          <p:cNvPr id="8" name="TextBox 7"/>
          <p:cNvSpPr txBox="1"/>
          <p:nvPr/>
        </p:nvSpPr>
        <p:spPr>
          <a:xfrm>
            <a:off x="927307" y="1568450"/>
            <a:ext cx="3473243" cy="369332"/>
          </a:xfrm>
          <a:prstGeom prst="rect">
            <a:avLst/>
          </a:prstGeom>
          <a:solidFill>
            <a:schemeClr val="bg1"/>
          </a:solidFill>
        </p:spPr>
        <p:txBody>
          <a:bodyPr wrap="square" rtlCol="0">
            <a:spAutoFit/>
          </a:bodyPr>
          <a:lstStyle/>
          <a:p>
            <a:pPr algn="ctr"/>
            <a:r>
              <a:rPr lang="en-GB" b="1" dirty="0" smtClean="0"/>
              <a:t>MONARCH</a:t>
            </a:r>
            <a:endParaRPr lang="en-GB" b="1" dirty="0"/>
          </a:p>
        </p:txBody>
      </p:sp>
      <p:sp>
        <p:nvSpPr>
          <p:cNvPr id="9" name="TextBox 8"/>
          <p:cNvSpPr txBox="1"/>
          <p:nvPr/>
        </p:nvSpPr>
        <p:spPr>
          <a:xfrm>
            <a:off x="4788107" y="1568450"/>
            <a:ext cx="3469803" cy="369332"/>
          </a:xfrm>
          <a:prstGeom prst="rect">
            <a:avLst/>
          </a:prstGeom>
          <a:solidFill>
            <a:schemeClr val="bg1"/>
          </a:solidFill>
        </p:spPr>
        <p:txBody>
          <a:bodyPr wrap="square" rtlCol="0">
            <a:spAutoFit/>
          </a:bodyPr>
          <a:lstStyle/>
          <a:p>
            <a:pPr algn="ctr"/>
            <a:r>
              <a:rPr lang="en-GB" b="1" dirty="0" smtClean="0"/>
              <a:t>CALIOPE (WRF-CMAQ)</a:t>
            </a:r>
            <a:endParaRPr lang="en-GB" b="1" dirty="0"/>
          </a:p>
        </p:txBody>
      </p:sp>
      <p:sp>
        <p:nvSpPr>
          <p:cNvPr id="11" name="TextBox 10"/>
          <p:cNvSpPr txBox="1"/>
          <p:nvPr/>
        </p:nvSpPr>
        <p:spPr>
          <a:xfrm>
            <a:off x="927307" y="5452785"/>
            <a:ext cx="5959366" cy="923330"/>
          </a:xfrm>
          <a:prstGeom prst="rect">
            <a:avLst/>
          </a:prstGeom>
          <a:noFill/>
        </p:spPr>
        <p:txBody>
          <a:bodyPr wrap="square" rtlCol="0">
            <a:spAutoFit/>
          </a:bodyPr>
          <a:lstStyle/>
          <a:p>
            <a:r>
              <a:rPr lang="en-GB" dirty="0" smtClean="0"/>
              <a:t>EIONET 2015 validated  (rural, suburban, urban)</a:t>
            </a:r>
          </a:p>
          <a:p>
            <a:pPr marL="285750" indent="-285750">
              <a:buFont typeface="Arial" panose="020B0604020202020204" pitchFamily="34" charset="0"/>
              <a:buChar char="•"/>
            </a:pPr>
            <a:r>
              <a:rPr lang="en-GB" dirty="0" smtClean="0"/>
              <a:t>958 stations (O</a:t>
            </a:r>
            <a:r>
              <a:rPr lang="en-GB" baseline="-25000" dirty="0" smtClean="0"/>
              <a:t>3</a:t>
            </a:r>
            <a:r>
              <a:rPr lang="en-GB" dirty="0" smtClean="0"/>
              <a:t>)</a:t>
            </a:r>
          </a:p>
          <a:p>
            <a:pPr marL="285750" indent="-285750">
              <a:buFont typeface="Arial" panose="020B0604020202020204" pitchFamily="34" charset="0"/>
              <a:buChar char="•"/>
            </a:pPr>
            <a:r>
              <a:rPr lang="en-GB" dirty="0" smtClean="0"/>
              <a:t>774 stations (NO</a:t>
            </a:r>
            <a:r>
              <a:rPr lang="en-GB" baseline="-25000" dirty="0" smtClean="0"/>
              <a:t>2</a:t>
            </a:r>
            <a:r>
              <a:rPr lang="en-GB" dirty="0" smtClean="0"/>
              <a:t>)</a:t>
            </a:r>
          </a:p>
        </p:txBody>
      </p:sp>
      <p:sp>
        <p:nvSpPr>
          <p:cNvPr id="12" name="Title 11"/>
          <p:cNvSpPr>
            <a:spLocks noGrp="1"/>
          </p:cNvSpPr>
          <p:nvPr>
            <p:ph type="title"/>
          </p:nvPr>
        </p:nvSpPr>
        <p:spPr/>
        <p:txBody>
          <a:bodyPr/>
          <a:lstStyle/>
          <a:p>
            <a:r>
              <a:rPr lang="en-GB" dirty="0"/>
              <a:t>MONARCH vs CALIOPE: </a:t>
            </a:r>
            <a:r>
              <a:rPr lang="en-GB" dirty="0" smtClean="0"/>
              <a:t>annual cycle</a:t>
            </a:r>
            <a:r>
              <a:rPr lang="en-GB" sz="2800" dirty="0"/>
              <a:t/>
            </a:r>
            <a:br>
              <a:rPr lang="en-GB" sz="2800" dirty="0"/>
            </a:br>
            <a:r>
              <a:rPr lang="en-GB" sz="2000" dirty="0"/>
              <a:t>Period: </a:t>
            </a:r>
            <a:r>
              <a:rPr lang="en-GB" sz="2000" dirty="0" smtClean="0"/>
              <a:t>full year </a:t>
            </a:r>
            <a:r>
              <a:rPr lang="en-GB" sz="2000" dirty="0"/>
              <a:t>2015</a:t>
            </a:r>
            <a:endParaRPr lang="en-GB" dirty="0"/>
          </a:p>
        </p:txBody>
      </p:sp>
    </p:spTree>
    <p:extLst>
      <p:ext uri="{BB962C8B-B14F-4D97-AF65-F5344CB8AC3E}">
        <p14:creationId xmlns:p14="http://schemas.microsoft.com/office/powerpoint/2010/main" val="3296321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MONARCH vs </a:t>
            </a:r>
            <a:r>
              <a:rPr lang="en-GB" dirty="0" smtClean="0"/>
              <a:t>CALIOPE: station category</a:t>
            </a:r>
            <a:r>
              <a:rPr lang="en-GB" sz="2800" dirty="0" smtClean="0"/>
              <a:t/>
            </a:r>
            <a:br>
              <a:rPr lang="en-GB" sz="2800" dirty="0" smtClean="0"/>
            </a:br>
            <a:r>
              <a:rPr lang="en-GB" sz="2000" dirty="0" smtClean="0"/>
              <a:t>Period: full year 2015</a:t>
            </a:r>
            <a:endParaRPr lang="en-GB" sz="2000" dirty="0"/>
          </a:p>
        </p:txBody>
      </p:sp>
      <p:grpSp>
        <p:nvGrpSpPr>
          <p:cNvPr id="14" name="Group 13"/>
          <p:cNvGrpSpPr/>
          <p:nvPr/>
        </p:nvGrpSpPr>
        <p:grpSpPr>
          <a:xfrm>
            <a:off x="2015637" y="1151766"/>
            <a:ext cx="7070303" cy="3224061"/>
            <a:chOff x="1870497" y="923166"/>
            <a:chExt cx="7070303" cy="3224061"/>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9844"/>
            <a:stretch/>
          </p:blipFill>
          <p:spPr>
            <a:xfrm>
              <a:off x="1870497" y="923166"/>
              <a:ext cx="4309580" cy="322406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81485" t="19255" b="64878"/>
            <a:stretch/>
          </p:blipFill>
          <p:spPr>
            <a:xfrm>
              <a:off x="6180077" y="1019826"/>
              <a:ext cx="1455421" cy="74797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81485" t="46744" b="16802"/>
            <a:stretch/>
          </p:blipFill>
          <p:spPr>
            <a:xfrm>
              <a:off x="6180077" y="1856332"/>
              <a:ext cx="1455421" cy="1718442"/>
            </a:xfrm>
            <a:prstGeom prst="rect">
              <a:avLst/>
            </a:prstGeom>
          </p:spPr>
        </p:pic>
        <p:sp>
          <p:nvSpPr>
            <p:cNvPr id="10" name="Rectangle 9"/>
            <p:cNvSpPr/>
            <p:nvPr/>
          </p:nvSpPr>
          <p:spPr>
            <a:xfrm>
              <a:off x="2301240" y="923166"/>
              <a:ext cx="3368040" cy="29603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solidFill>
                    <a:schemeClr val="tx1"/>
                  </a:solidFill>
                </a:rPr>
                <a:t>O</a:t>
              </a:r>
              <a:r>
                <a:rPr lang="en-GB" baseline="-25000" dirty="0" smtClean="0">
                  <a:solidFill>
                    <a:schemeClr val="tx1"/>
                  </a:solidFill>
                </a:rPr>
                <a:t>3  </a:t>
              </a:r>
              <a:r>
                <a:rPr lang="en-GB" dirty="0" smtClean="0">
                  <a:solidFill>
                    <a:schemeClr val="tx1"/>
                  </a:solidFill>
                </a:rPr>
                <a:t>(958 EIONET stations)</a:t>
              </a:r>
              <a:endParaRPr lang="en-GB" dirty="0">
                <a:solidFill>
                  <a:schemeClr val="tx1"/>
                </a:solidFill>
              </a:endParaRPr>
            </a:p>
          </p:txBody>
        </p:sp>
        <p:sp>
          <p:nvSpPr>
            <p:cNvPr id="13" name="TextBox 12"/>
            <p:cNvSpPr txBox="1"/>
            <p:nvPr/>
          </p:nvSpPr>
          <p:spPr>
            <a:xfrm>
              <a:off x="6596306" y="1073299"/>
              <a:ext cx="2344494" cy="661720"/>
            </a:xfrm>
            <a:prstGeom prst="rect">
              <a:avLst/>
            </a:prstGeom>
            <a:solidFill>
              <a:schemeClr val="bg1"/>
            </a:solidFill>
          </p:spPr>
          <p:txBody>
            <a:bodyPr wrap="square" rtlCol="0">
              <a:spAutoFit/>
            </a:bodyPr>
            <a:lstStyle/>
            <a:p>
              <a:pPr>
                <a:spcAft>
                  <a:spcPts val="600"/>
                </a:spcAft>
              </a:pPr>
              <a:r>
                <a:rPr lang="en-GB" sz="1600" b="1" dirty="0" smtClean="0">
                  <a:cs typeface="Arial" panose="020B0604020202020204" pitchFamily="34" charset="0"/>
                </a:rPr>
                <a:t>MONARCH</a:t>
              </a:r>
            </a:p>
            <a:p>
              <a:r>
                <a:rPr lang="en-GB" sz="1600" b="1" dirty="0" smtClean="0">
                  <a:cs typeface="Arial" panose="020B0604020202020204" pitchFamily="34" charset="0"/>
                </a:rPr>
                <a:t>CALIOPE (WRF-CMAQ)</a:t>
              </a:r>
              <a:endParaRPr lang="en-GB" sz="1600" b="1" dirty="0">
                <a:cs typeface="Arial" panose="020B0604020202020204" pitchFamily="34" charset="0"/>
              </a:endParaRPr>
            </a:p>
          </p:txBody>
        </p:sp>
      </p:grpSp>
      <p:grpSp>
        <p:nvGrpSpPr>
          <p:cNvPr id="15" name="Group 14"/>
          <p:cNvGrpSpPr/>
          <p:nvPr/>
        </p:nvGrpSpPr>
        <p:grpSpPr>
          <a:xfrm>
            <a:off x="653940" y="4181803"/>
            <a:ext cx="7512598" cy="2685139"/>
            <a:chOff x="653940" y="4067503"/>
            <a:chExt cx="7512598" cy="2685139"/>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r="19648"/>
            <a:stretch/>
          </p:blipFill>
          <p:spPr>
            <a:xfrm>
              <a:off x="653940" y="4134515"/>
              <a:ext cx="3508158" cy="2618127"/>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r="20733"/>
            <a:stretch/>
          </p:blipFill>
          <p:spPr>
            <a:xfrm>
              <a:off x="4705729" y="4134514"/>
              <a:ext cx="3460809" cy="2618127"/>
            </a:xfrm>
            <a:prstGeom prst="rect">
              <a:avLst/>
            </a:prstGeom>
          </p:spPr>
        </p:pic>
        <p:sp>
          <p:nvSpPr>
            <p:cNvPr id="11" name="Rectangle 10"/>
            <p:cNvSpPr/>
            <p:nvPr/>
          </p:nvSpPr>
          <p:spPr>
            <a:xfrm>
              <a:off x="1035248" y="4067503"/>
              <a:ext cx="2711252" cy="28247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600" dirty="0" smtClean="0">
                  <a:solidFill>
                    <a:schemeClr val="tx1"/>
                  </a:solidFill>
                </a:rPr>
                <a:t>NO</a:t>
              </a:r>
              <a:r>
                <a:rPr lang="en-GB" sz="1600" baseline="-25000" dirty="0" smtClean="0">
                  <a:solidFill>
                    <a:schemeClr val="tx1"/>
                  </a:solidFill>
                </a:rPr>
                <a:t>2 </a:t>
              </a:r>
              <a:r>
                <a:rPr lang="en-GB" sz="1600" dirty="0" smtClean="0">
                  <a:solidFill>
                    <a:schemeClr val="tx1"/>
                  </a:solidFill>
                </a:rPr>
                <a:t>(774 EIONET stations)</a:t>
              </a:r>
              <a:endParaRPr lang="en-GB" dirty="0">
                <a:solidFill>
                  <a:schemeClr val="tx1"/>
                </a:solidFill>
              </a:endParaRPr>
            </a:p>
          </p:txBody>
        </p:sp>
        <p:sp>
          <p:nvSpPr>
            <p:cNvPr id="12" name="Rectangle 11"/>
            <p:cNvSpPr/>
            <p:nvPr/>
          </p:nvSpPr>
          <p:spPr>
            <a:xfrm>
              <a:off x="5080507" y="4067503"/>
              <a:ext cx="2711252" cy="28247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600" dirty="0" smtClean="0">
                  <a:solidFill>
                    <a:schemeClr val="tx1"/>
                  </a:solidFill>
                </a:rPr>
                <a:t>PM2.5 (374 EIONET stations)</a:t>
              </a:r>
              <a:endParaRPr lang="en-GB" baseline="-25000" dirty="0">
                <a:solidFill>
                  <a:schemeClr val="tx1"/>
                </a:solidFill>
              </a:endParaRPr>
            </a:p>
          </p:txBody>
        </p:sp>
      </p:grpSp>
      <p:sp>
        <p:nvSpPr>
          <p:cNvPr id="16" name="CuadroTexto 15"/>
          <p:cNvSpPr txBox="1"/>
          <p:nvPr/>
        </p:nvSpPr>
        <p:spPr>
          <a:xfrm>
            <a:off x="6716804" y="2148804"/>
            <a:ext cx="1318824" cy="1631216"/>
          </a:xfrm>
          <a:prstGeom prst="rect">
            <a:avLst/>
          </a:prstGeom>
          <a:solidFill>
            <a:schemeClr val="bg1"/>
          </a:solidFill>
        </p:spPr>
        <p:txBody>
          <a:bodyPr wrap="square" rtlCol="0">
            <a:spAutoFit/>
          </a:bodyPr>
          <a:lstStyle/>
          <a:p>
            <a:pPr>
              <a:spcBef>
                <a:spcPts val="600"/>
              </a:spcBef>
            </a:pPr>
            <a:r>
              <a:rPr lang="en-US" sz="1600" b="1" dirty="0" smtClean="0">
                <a:cs typeface="Arial" panose="020B0604020202020204" pitchFamily="34" charset="0"/>
              </a:rPr>
              <a:t>Correlation</a:t>
            </a:r>
            <a:endParaRPr lang="en-US" sz="1600" b="1" dirty="0">
              <a:cs typeface="Arial" panose="020B0604020202020204" pitchFamily="34" charset="0"/>
            </a:endParaRPr>
          </a:p>
          <a:p>
            <a:pPr>
              <a:spcBef>
                <a:spcPts val="600"/>
              </a:spcBef>
            </a:pPr>
            <a:r>
              <a:rPr lang="en-US" sz="1600" b="1" dirty="0">
                <a:cs typeface="Arial" panose="020B0604020202020204" pitchFamily="34" charset="0"/>
              </a:rPr>
              <a:t>MB</a:t>
            </a:r>
          </a:p>
          <a:p>
            <a:pPr>
              <a:spcBef>
                <a:spcPts val="600"/>
              </a:spcBef>
            </a:pPr>
            <a:r>
              <a:rPr lang="en-US" sz="1600" b="1" dirty="0" err="1">
                <a:cs typeface="Arial" panose="020B0604020202020204" pitchFamily="34" charset="0"/>
              </a:rPr>
              <a:t>Obs</a:t>
            </a:r>
            <a:r>
              <a:rPr lang="en-US" sz="1600" b="1" dirty="0">
                <a:cs typeface="Arial" panose="020B0604020202020204" pitchFamily="34" charset="0"/>
              </a:rPr>
              <a:t> mean</a:t>
            </a:r>
          </a:p>
          <a:p>
            <a:pPr>
              <a:spcBef>
                <a:spcPts val="600"/>
              </a:spcBef>
            </a:pPr>
            <a:r>
              <a:rPr lang="en-US" sz="1600" b="1" dirty="0">
                <a:cs typeface="Arial" panose="020B0604020202020204" pitchFamily="34" charset="0"/>
              </a:rPr>
              <a:t>Mod mean</a:t>
            </a:r>
          </a:p>
          <a:p>
            <a:pPr>
              <a:spcBef>
                <a:spcPts val="600"/>
              </a:spcBef>
            </a:pPr>
            <a:r>
              <a:rPr lang="en-US" sz="1600" b="1" dirty="0">
                <a:cs typeface="Arial" panose="020B0604020202020204" pitchFamily="34" charset="0"/>
              </a:rPr>
              <a:t>RMSE</a:t>
            </a:r>
          </a:p>
        </p:txBody>
      </p:sp>
    </p:spTree>
    <p:extLst>
      <p:ext uri="{BB962C8B-B14F-4D97-AF65-F5344CB8AC3E}">
        <p14:creationId xmlns:p14="http://schemas.microsoft.com/office/powerpoint/2010/main" val="90764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sz="4800" dirty="0"/>
              <a:t>MONARCH vs </a:t>
            </a:r>
            <a:r>
              <a:rPr lang="en-GB" sz="4800" dirty="0" smtClean="0"/>
              <a:t>CAMS_50</a:t>
            </a:r>
            <a:r>
              <a:rPr lang="en-GB" sz="5400" dirty="0" smtClean="0"/>
              <a:t/>
            </a:r>
            <a:br>
              <a:rPr lang="en-GB" sz="5400" dirty="0" smtClean="0"/>
            </a:br>
            <a:r>
              <a:rPr lang="en-GB" sz="3200" dirty="0" smtClean="0"/>
              <a:t>Period: July-August 2016</a:t>
            </a:r>
            <a:endParaRPr lang="en-US" sz="3200" dirty="0"/>
          </a:p>
        </p:txBody>
      </p:sp>
    </p:spTree>
    <p:extLst>
      <p:ext uri="{BB962C8B-B14F-4D97-AF65-F5344CB8AC3E}">
        <p14:creationId xmlns:p14="http://schemas.microsoft.com/office/powerpoint/2010/main" val="2988614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12800" y="3922723"/>
            <a:ext cx="7576457" cy="269656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1" name="Rectangle 10"/>
          <p:cNvSpPr/>
          <p:nvPr/>
        </p:nvSpPr>
        <p:spPr>
          <a:xfrm>
            <a:off x="812800" y="1056290"/>
            <a:ext cx="7576457" cy="269656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7437" b="5374"/>
          <a:stretch/>
        </p:blipFill>
        <p:spPr>
          <a:xfrm>
            <a:off x="5447388" y="3959678"/>
            <a:ext cx="2736164" cy="262400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7395" b="5148"/>
          <a:stretch/>
        </p:blipFill>
        <p:spPr>
          <a:xfrm>
            <a:off x="2416268" y="3966027"/>
            <a:ext cx="2735684" cy="2632893"/>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7244" b="5781"/>
          <a:stretch/>
        </p:blipFill>
        <p:spPr>
          <a:xfrm>
            <a:off x="2436982" y="1123041"/>
            <a:ext cx="2735684" cy="261837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7594" b="5547"/>
          <a:stretch/>
        </p:blipFill>
        <p:spPr>
          <a:xfrm>
            <a:off x="5436343" y="1118883"/>
            <a:ext cx="2735684" cy="2614917"/>
          </a:xfrm>
          <a:prstGeom prst="rect">
            <a:avLst/>
          </a:prstGeom>
        </p:spPr>
      </p:pic>
      <p:sp>
        <p:nvSpPr>
          <p:cNvPr id="2" name="Title 1"/>
          <p:cNvSpPr>
            <a:spLocks noGrp="1"/>
          </p:cNvSpPr>
          <p:nvPr>
            <p:ph type="title"/>
          </p:nvPr>
        </p:nvSpPr>
        <p:spPr/>
        <p:txBody>
          <a:bodyPr/>
          <a:lstStyle/>
          <a:p>
            <a:r>
              <a:rPr lang="en-GB" dirty="0">
                <a:solidFill>
                  <a:srgbClr val="124484"/>
                </a:solidFill>
              </a:rPr>
              <a:t>MONARCH vs CAMS: O</a:t>
            </a:r>
            <a:r>
              <a:rPr lang="en-GB" baseline="-25000" dirty="0">
                <a:solidFill>
                  <a:srgbClr val="124484"/>
                </a:solidFill>
              </a:rPr>
              <a:t>3</a:t>
            </a:r>
            <a:r>
              <a:rPr lang="en-GB" dirty="0">
                <a:solidFill>
                  <a:srgbClr val="124484"/>
                </a:solidFill>
              </a:rPr>
              <a:t> </a:t>
            </a:r>
            <a:br>
              <a:rPr lang="en-GB" dirty="0">
                <a:solidFill>
                  <a:srgbClr val="124484"/>
                </a:solidFill>
              </a:rPr>
            </a:br>
            <a:r>
              <a:rPr lang="en-GB" sz="2000" dirty="0">
                <a:solidFill>
                  <a:srgbClr val="124484"/>
                </a:solidFill>
              </a:rPr>
              <a:t>Period: </a:t>
            </a:r>
            <a:r>
              <a:rPr lang="en-GB" sz="2000" dirty="0" smtClean="0">
                <a:solidFill>
                  <a:srgbClr val="124484"/>
                </a:solidFill>
              </a:rPr>
              <a:t>20160801-20160901</a:t>
            </a:r>
            <a:endParaRPr lang="en-GB" dirty="0"/>
          </a:p>
        </p:txBody>
      </p:sp>
      <p:sp>
        <p:nvSpPr>
          <p:cNvPr id="18" name="TextBox 17"/>
          <p:cNvSpPr txBox="1"/>
          <p:nvPr/>
        </p:nvSpPr>
        <p:spPr>
          <a:xfrm>
            <a:off x="154884" y="1109379"/>
            <a:ext cx="2933700" cy="584775"/>
          </a:xfrm>
          <a:prstGeom prst="rect">
            <a:avLst/>
          </a:prstGeom>
          <a:noFill/>
        </p:spPr>
        <p:txBody>
          <a:bodyPr wrap="square" rtlCol="0">
            <a:spAutoFit/>
          </a:bodyPr>
          <a:lstStyle/>
          <a:p>
            <a:pPr algn="ctr"/>
            <a:r>
              <a:rPr lang="en-GB" b="1" dirty="0" smtClean="0"/>
              <a:t>MONARCH</a:t>
            </a:r>
          </a:p>
          <a:p>
            <a:pPr algn="ctr"/>
            <a:r>
              <a:rPr lang="en-GB" sz="1400" b="1" dirty="0" smtClean="0"/>
              <a:t>(113 EBAS stations)</a:t>
            </a:r>
            <a:endParaRPr lang="en-GB" sz="1400" b="1" dirty="0"/>
          </a:p>
        </p:txBody>
      </p:sp>
      <p:sp>
        <p:nvSpPr>
          <p:cNvPr id="12" name="TextBox 11"/>
          <p:cNvSpPr txBox="1"/>
          <p:nvPr/>
        </p:nvSpPr>
        <p:spPr>
          <a:xfrm>
            <a:off x="4579416" y="1138546"/>
            <a:ext cx="856927" cy="415498"/>
          </a:xfrm>
          <a:prstGeom prst="rect">
            <a:avLst/>
          </a:prstGeom>
          <a:solidFill>
            <a:schemeClr val="bg1"/>
          </a:solidFill>
        </p:spPr>
        <p:txBody>
          <a:bodyPr wrap="square" rtlCol="0">
            <a:spAutoFit/>
          </a:bodyPr>
          <a:lstStyle/>
          <a:p>
            <a:r>
              <a:rPr lang="en-GB" sz="1200" b="1" dirty="0" smtClean="0"/>
              <a:t>MB (ppb)</a:t>
            </a:r>
          </a:p>
          <a:p>
            <a:endParaRPr lang="en-GB" sz="800" b="1" dirty="0"/>
          </a:p>
        </p:txBody>
      </p:sp>
      <p:sp>
        <p:nvSpPr>
          <p:cNvPr id="17" name="TextBox 16"/>
          <p:cNvSpPr txBox="1"/>
          <p:nvPr/>
        </p:nvSpPr>
        <p:spPr>
          <a:xfrm>
            <a:off x="7578777" y="1106183"/>
            <a:ext cx="604775" cy="286519"/>
          </a:xfrm>
          <a:prstGeom prst="rect">
            <a:avLst/>
          </a:prstGeom>
          <a:solidFill>
            <a:schemeClr val="bg1"/>
          </a:solidFill>
        </p:spPr>
        <p:txBody>
          <a:bodyPr wrap="square" rtlCol="0">
            <a:spAutoFit/>
          </a:bodyPr>
          <a:lstStyle/>
          <a:p>
            <a:pPr algn="ctr"/>
            <a:r>
              <a:rPr lang="en-GB" sz="1200" b="1" dirty="0" smtClean="0"/>
              <a:t>PCC</a:t>
            </a:r>
            <a:endParaRPr lang="en-GB" sz="1200" b="1" dirty="0"/>
          </a:p>
        </p:txBody>
      </p:sp>
      <p:sp>
        <p:nvSpPr>
          <p:cNvPr id="20" name="TextBox 19"/>
          <p:cNvSpPr txBox="1"/>
          <p:nvPr/>
        </p:nvSpPr>
        <p:spPr>
          <a:xfrm>
            <a:off x="4590461" y="3959678"/>
            <a:ext cx="856927" cy="415498"/>
          </a:xfrm>
          <a:prstGeom prst="rect">
            <a:avLst/>
          </a:prstGeom>
          <a:solidFill>
            <a:schemeClr val="bg1"/>
          </a:solidFill>
        </p:spPr>
        <p:txBody>
          <a:bodyPr wrap="square" rtlCol="0">
            <a:spAutoFit/>
          </a:bodyPr>
          <a:lstStyle/>
          <a:p>
            <a:r>
              <a:rPr lang="en-GB" sz="1200" b="1" dirty="0" smtClean="0"/>
              <a:t>MB (ppb)</a:t>
            </a:r>
          </a:p>
          <a:p>
            <a:endParaRPr lang="en-GB" sz="800" b="1" dirty="0"/>
          </a:p>
        </p:txBody>
      </p:sp>
      <p:sp>
        <p:nvSpPr>
          <p:cNvPr id="21" name="TextBox 20"/>
          <p:cNvSpPr txBox="1"/>
          <p:nvPr/>
        </p:nvSpPr>
        <p:spPr>
          <a:xfrm>
            <a:off x="7578777" y="3959678"/>
            <a:ext cx="604775" cy="276999"/>
          </a:xfrm>
          <a:prstGeom prst="rect">
            <a:avLst/>
          </a:prstGeom>
          <a:solidFill>
            <a:schemeClr val="bg1"/>
          </a:solidFill>
        </p:spPr>
        <p:txBody>
          <a:bodyPr wrap="square" rtlCol="0">
            <a:spAutoFit/>
          </a:bodyPr>
          <a:lstStyle/>
          <a:p>
            <a:pPr algn="ctr"/>
            <a:r>
              <a:rPr lang="en-GB" sz="1200" b="1" dirty="0" smtClean="0"/>
              <a:t>PCC</a:t>
            </a:r>
            <a:endParaRPr lang="en-GB" sz="1200" b="1" dirty="0"/>
          </a:p>
        </p:txBody>
      </p:sp>
      <p:sp>
        <p:nvSpPr>
          <p:cNvPr id="22" name="TextBox 21"/>
          <p:cNvSpPr txBox="1"/>
          <p:nvPr/>
        </p:nvSpPr>
        <p:spPr>
          <a:xfrm>
            <a:off x="154884" y="4004979"/>
            <a:ext cx="2933700" cy="584775"/>
          </a:xfrm>
          <a:prstGeom prst="rect">
            <a:avLst/>
          </a:prstGeom>
          <a:noFill/>
        </p:spPr>
        <p:txBody>
          <a:bodyPr wrap="square" rtlCol="0">
            <a:spAutoFit/>
          </a:bodyPr>
          <a:lstStyle/>
          <a:p>
            <a:pPr algn="ctr"/>
            <a:r>
              <a:rPr lang="en-GB" b="1" dirty="0" smtClean="0"/>
              <a:t>CAMS_ENS</a:t>
            </a:r>
          </a:p>
          <a:p>
            <a:pPr algn="ctr"/>
            <a:r>
              <a:rPr lang="en-GB" sz="1400" b="1" dirty="0" smtClean="0"/>
              <a:t>(113 EBAS stations) </a:t>
            </a:r>
            <a:endParaRPr lang="en-GB" sz="1400" b="1" dirty="0"/>
          </a:p>
        </p:txBody>
      </p:sp>
    </p:spTree>
    <p:extLst>
      <p:ext uri="{BB962C8B-B14F-4D97-AF65-F5344CB8AC3E}">
        <p14:creationId xmlns:p14="http://schemas.microsoft.com/office/powerpoint/2010/main" val="4035876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MONARCH vs CAMS: O</a:t>
            </a:r>
            <a:r>
              <a:rPr lang="en-GB" baseline="-25000" dirty="0"/>
              <a:t>3</a:t>
            </a:r>
            <a:r>
              <a:rPr lang="en-GB" dirty="0"/>
              <a:t> daily cycles </a:t>
            </a:r>
            <a:r>
              <a:rPr lang="en-GB" dirty="0" smtClean="0"/>
              <a:t/>
            </a:r>
            <a:br>
              <a:rPr lang="en-GB" dirty="0" smtClean="0"/>
            </a:br>
            <a:r>
              <a:rPr lang="en-GB" sz="2000" dirty="0"/>
              <a:t>Period: </a:t>
            </a:r>
            <a:r>
              <a:rPr lang="en-GB" sz="2000" dirty="0" smtClean="0"/>
              <a:t>20160801-20160901</a:t>
            </a:r>
            <a:endParaRPr lang="en-GB" sz="2000" dirty="0"/>
          </a:p>
        </p:txBody>
      </p:sp>
      <p:sp>
        <p:nvSpPr>
          <p:cNvPr id="9" name="TextBox 8"/>
          <p:cNvSpPr txBox="1"/>
          <p:nvPr/>
        </p:nvSpPr>
        <p:spPr>
          <a:xfrm>
            <a:off x="628650" y="5991820"/>
            <a:ext cx="8065751" cy="584775"/>
          </a:xfrm>
          <a:prstGeom prst="rect">
            <a:avLst/>
          </a:prstGeom>
          <a:noFill/>
        </p:spPr>
        <p:txBody>
          <a:bodyPr wrap="square" rtlCol="0">
            <a:spAutoFit/>
          </a:bodyPr>
          <a:lstStyle/>
          <a:p>
            <a:r>
              <a:rPr lang="en-GB" sz="1600" dirty="0">
                <a:solidFill>
                  <a:schemeClr val="bg1">
                    <a:lumMod val="50000"/>
                  </a:schemeClr>
                </a:solidFill>
              </a:rPr>
              <a:t>Mo : </a:t>
            </a:r>
            <a:r>
              <a:rPr lang="en-GB" sz="1600" dirty="0" err="1">
                <a:solidFill>
                  <a:schemeClr val="bg1">
                    <a:lumMod val="50000"/>
                  </a:schemeClr>
                </a:solidFill>
              </a:rPr>
              <a:t>conc</a:t>
            </a:r>
            <a:r>
              <a:rPr lang="en-GB" sz="1600" dirty="0">
                <a:solidFill>
                  <a:schemeClr val="bg1">
                    <a:lumMod val="50000"/>
                  </a:schemeClr>
                </a:solidFill>
              </a:rPr>
              <a:t> </a:t>
            </a:r>
            <a:r>
              <a:rPr lang="en-GB" sz="1600" dirty="0" smtClean="0">
                <a:solidFill>
                  <a:schemeClr val="bg1">
                    <a:lumMod val="50000"/>
                  </a:schemeClr>
                </a:solidFill>
              </a:rPr>
              <a:t>observations (ppb), </a:t>
            </a:r>
            <a:r>
              <a:rPr lang="en-GB" sz="1600" dirty="0">
                <a:solidFill>
                  <a:schemeClr val="bg1">
                    <a:lumMod val="50000"/>
                  </a:schemeClr>
                </a:solidFill>
              </a:rPr>
              <a:t>Mm : </a:t>
            </a:r>
            <a:r>
              <a:rPr lang="en-GB" sz="1600" dirty="0" err="1">
                <a:solidFill>
                  <a:schemeClr val="bg1">
                    <a:lumMod val="50000"/>
                  </a:schemeClr>
                </a:solidFill>
              </a:rPr>
              <a:t>conc</a:t>
            </a:r>
            <a:r>
              <a:rPr lang="en-GB" sz="1600" dirty="0">
                <a:solidFill>
                  <a:schemeClr val="bg1">
                    <a:lumMod val="50000"/>
                  </a:schemeClr>
                </a:solidFill>
              </a:rPr>
              <a:t> </a:t>
            </a:r>
            <a:r>
              <a:rPr lang="en-GB" sz="1600" dirty="0" smtClean="0">
                <a:solidFill>
                  <a:schemeClr val="bg1">
                    <a:lumMod val="50000"/>
                  </a:schemeClr>
                </a:solidFill>
              </a:rPr>
              <a:t>model </a:t>
            </a:r>
            <a:r>
              <a:rPr lang="en-GB" sz="1600" dirty="0">
                <a:solidFill>
                  <a:schemeClr val="bg1">
                    <a:lumMod val="50000"/>
                  </a:schemeClr>
                </a:solidFill>
              </a:rPr>
              <a:t>(ppb)</a:t>
            </a:r>
            <a:r>
              <a:rPr lang="en-GB" sz="1600" dirty="0" smtClean="0">
                <a:solidFill>
                  <a:schemeClr val="bg1">
                    <a:lumMod val="50000"/>
                  </a:schemeClr>
                </a:solidFill>
              </a:rPr>
              <a:t>, </a:t>
            </a:r>
            <a:r>
              <a:rPr lang="en-GB" sz="1600" dirty="0">
                <a:solidFill>
                  <a:schemeClr val="bg1">
                    <a:lumMod val="50000"/>
                  </a:schemeClr>
                </a:solidFill>
              </a:rPr>
              <a:t>MB : mean </a:t>
            </a:r>
            <a:r>
              <a:rPr lang="en-GB" sz="1600" dirty="0" smtClean="0">
                <a:solidFill>
                  <a:schemeClr val="bg1">
                    <a:lumMod val="50000"/>
                  </a:schemeClr>
                </a:solidFill>
              </a:rPr>
              <a:t>bias </a:t>
            </a:r>
            <a:r>
              <a:rPr lang="en-GB" sz="1600" dirty="0">
                <a:solidFill>
                  <a:schemeClr val="bg1">
                    <a:lumMod val="50000"/>
                  </a:schemeClr>
                </a:solidFill>
              </a:rPr>
              <a:t>(ppb)</a:t>
            </a:r>
            <a:r>
              <a:rPr lang="en-GB" sz="1600" dirty="0" smtClean="0">
                <a:solidFill>
                  <a:schemeClr val="bg1">
                    <a:lumMod val="50000"/>
                  </a:schemeClr>
                </a:solidFill>
              </a:rPr>
              <a:t>, </a:t>
            </a:r>
            <a:r>
              <a:rPr lang="en-GB" sz="1600" dirty="0">
                <a:solidFill>
                  <a:schemeClr val="bg1">
                    <a:lumMod val="50000"/>
                  </a:schemeClr>
                </a:solidFill>
              </a:rPr>
              <a:t>NMB : normalized mean bias </a:t>
            </a:r>
            <a:r>
              <a:rPr lang="en-GB" sz="1600" dirty="0" smtClean="0">
                <a:solidFill>
                  <a:schemeClr val="bg1">
                    <a:lumMod val="50000"/>
                  </a:schemeClr>
                </a:solidFill>
              </a:rPr>
              <a:t>(%), </a:t>
            </a:r>
            <a:r>
              <a:rPr lang="en-GB" sz="1600" dirty="0">
                <a:solidFill>
                  <a:schemeClr val="bg1">
                    <a:lumMod val="50000"/>
                  </a:schemeClr>
                </a:solidFill>
              </a:rPr>
              <a:t>NRMSE : normalized RMSE </a:t>
            </a:r>
            <a:r>
              <a:rPr lang="en-GB" sz="1600" dirty="0" smtClean="0">
                <a:solidFill>
                  <a:schemeClr val="bg1">
                    <a:lumMod val="50000"/>
                  </a:schemeClr>
                </a:solidFill>
              </a:rPr>
              <a:t>(%), </a:t>
            </a:r>
            <a:r>
              <a:rPr lang="en-GB" sz="1600" dirty="0">
                <a:solidFill>
                  <a:schemeClr val="bg1">
                    <a:lumMod val="50000"/>
                  </a:schemeClr>
                </a:solidFill>
              </a:rPr>
              <a:t>PCC: </a:t>
            </a:r>
            <a:r>
              <a:rPr lang="en-GB" sz="1600" dirty="0" smtClean="0">
                <a:solidFill>
                  <a:schemeClr val="bg1">
                    <a:lumMod val="50000"/>
                  </a:schemeClr>
                </a:solidFill>
              </a:rPr>
              <a:t>correlation coefficient.</a:t>
            </a:r>
            <a:endParaRPr lang="en-GB" sz="1600" dirty="0">
              <a:solidFill>
                <a:schemeClr val="bg1">
                  <a:lumMod val="50000"/>
                </a:schemeClr>
              </a:solidFill>
            </a:endParaRPr>
          </a:p>
        </p:txBody>
      </p:sp>
      <p:grpSp>
        <p:nvGrpSpPr>
          <p:cNvPr id="87" name="Grupo 86"/>
          <p:cNvGrpSpPr/>
          <p:nvPr/>
        </p:nvGrpSpPr>
        <p:grpSpPr>
          <a:xfrm>
            <a:off x="870857" y="1095230"/>
            <a:ext cx="7396843" cy="4946073"/>
            <a:chOff x="870857" y="1095230"/>
            <a:chExt cx="7396843" cy="4946073"/>
          </a:xfrm>
        </p:grpSpPr>
        <p:grpSp>
          <p:nvGrpSpPr>
            <p:cNvPr id="6" name="Grupo 5"/>
            <p:cNvGrpSpPr/>
            <p:nvPr/>
          </p:nvGrpSpPr>
          <p:grpSpPr>
            <a:xfrm>
              <a:off x="870857" y="1095230"/>
              <a:ext cx="7396843" cy="4946073"/>
              <a:chOff x="870857" y="1095230"/>
              <a:chExt cx="7396843" cy="4946073"/>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377" t="15971" r="19565" b="14464"/>
              <a:stretch/>
            </p:blipFill>
            <p:spPr>
              <a:xfrm>
                <a:off x="870857" y="1112158"/>
                <a:ext cx="7262270" cy="4929145"/>
              </a:xfrm>
              <a:prstGeom prst="rect">
                <a:avLst/>
              </a:prstGeom>
            </p:spPr>
          </p:pic>
          <p:sp>
            <p:nvSpPr>
              <p:cNvPr id="7" name="Rectangle 6"/>
              <p:cNvSpPr/>
              <p:nvPr/>
            </p:nvSpPr>
            <p:spPr>
              <a:xfrm>
                <a:off x="4854310" y="4739093"/>
                <a:ext cx="3413390" cy="11968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077833" y="1095230"/>
                <a:ext cx="1592137" cy="11968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504706" y="5175290"/>
                <a:ext cx="2038350" cy="369332"/>
              </a:xfrm>
              <a:prstGeom prst="rect">
                <a:avLst/>
              </a:prstGeom>
              <a:noFill/>
            </p:spPr>
            <p:txBody>
              <a:bodyPr wrap="square" rtlCol="0">
                <a:spAutoFit/>
              </a:bodyPr>
              <a:lstStyle/>
              <a:p>
                <a:r>
                  <a:rPr lang="en-GB" b="1" dirty="0" smtClean="0"/>
                  <a:t>113 EBAS stations </a:t>
                </a:r>
                <a:endParaRPr lang="en-GB" b="1" dirty="0"/>
              </a:p>
            </p:txBody>
          </p:sp>
          <p:sp>
            <p:nvSpPr>
              <p:cNvPr id="4" name="Rectángulo 3"/>
              <p:cNvSpPr/>
              <p:nvPr/>
            </p:nvSpPr>
            <p:spPr>
              <a:xfrm>
                <a:off x="3509890" y="2703634"/>
                <a:ext cx="3868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 dirty="0">
                  <a:solidFill>
                    <a:schemeClr val="tx1"/>
                  </a:solidFill>
                </a:endParaRPr>
              </a:p>
            </p:txBody>
          </p:sp>
          <p:sp>
            <p:nvSpPr>
              <p:cNvPr id="11" name="Rectángulo 10"/>
              <p:cNvSpPr/>
              <p:nvPr/>
            </p:nvSpPr>
            <p:spPr>
              <a:xfrm>
                <a:off x="3507542" y="2832294"/>
                <a:ext cx="271978"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3512228" y="2963592"/>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p:cNvSpPr/>
              <p:nvPr/>
            </p:nvSpPr>
            <p:spPr>
              <a:xfrm>
                <a:off x="3512228" y="3069102"/>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p:cNvSpPr/>
              <p:nvPr/>
            </p:nvSpPr>
            <p:spPr>
              <a:xfrm>
                <a:off x="3505194" y="3188678"/>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p:cNvSpPr/>
              <p:nvPr/>
            </p:nvSpPr>
            <p:spPr>
              <a:xfrm>
                <a:off x="3505214" y="3888246"/>
                <a:ext cx="3868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 dirty="0">
                  <a:solidFill>
                    <a:schemeClr val="tx1"/>
                  </a:solidFill>
                </a:endParaRPr>
              </a:p>
            </p:txBody>
          </p:sp>
          <p:sp>
            <p:nvSpPr>
              <p:cNvPr id="18" name="Rectángulo 17"/>
              <p:cNvSpPr/>
              <p:nvPr/>
            </p:nvSpPr>
            <p:spPr>
              <a:xfrm>
                <a:off x="3502866" y="4016906"/>
                <a:ext cx="271978"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18"/>
              <p:cNvSpPr/>
              <p:nvPr/>
            </p:nvSpPr>
            <p:spPr>
              <a:xfrm>
                <a:off x="3507552" y="4148204"/>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507552" y="4253714"/>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ángulo 20"/>
              <p:cNvSpPr/>
              <p:nvPr/>
            </p:nvSpPr>
            <p:spPr>
              <a:xfrm>
                <a:off x="3500518" y="4373290"/>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21"/>
              <p:cNvSpPr/>
              <p:nvPr/>
            </p:nvSpPr>
            <p:spPr>
              <a:xfrm>
                <a:off x="3505214" y="5077518"/>
                <a:ext cx="3868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52000"/>
                <a:endParaRPr lang="en-US" sz="500" b="1" dirty="0">
                  <a:solidFill>
                    <a:schemeClr val="tx1"/>
                  </a:solidFill>
                </a:endParaRPr>
              </a:p>
            </p:txBody>
          </p:sp>
          <p:sp>
            <p:nvSpPr>
              <p:cNvPr id="23" name="Rectángulo 22"/>
              <p:cNvSpPr/>
              <p:nvPr/>
            </p:nvSpPr>
            <p:spPr>
              <a:xfrm>
                <a:off x="3502866" y="5206178"/>
                <a:ext cx="271978"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ángulo 23"/>
              <p:cNvSpPr/>
              <p:nvPr/>
            </p:nvSpPr>
            <p:spPr>
              <a:xfrm>
                <a:off x="3507552" y="5337476"/>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ángulo 24"/>
              <p:cNvSpPr/>
              <p:nvPr/>
            </p:nvSpPr>
            <p:spPr>
              <a:xfrm>
                <a:off x="3507552" y="5442986"/>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25"/>
              <p:cNvSpPr/>
              <p:nvPr/>
            </p:nvSpPr>
            <p:spPr>
              <a:xfrm>
                <a:off x="3500518" y="5562562"/>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ángulo 26"/>
              <p:cNvSpPr/>
              <p:nvPr/>
            </p:nvSpPr>
            <p:spPr>
              <a:xfrm>
                <a:off x="7409646" y="1509680"/>
                <a:ext cx="3868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 dirty="0">
                  <a:solidFill>
                    <a:schemeClr val="tx1"/>
                  </a:solidFill>
                </a:endParaRPr>
              </a:p>
            </p:txBody>
          </p:sp>
          <p:sp>
            <p:nvSpPr>
              <p:cNvPr id="28" name="Rectángulo 27"/>
              <p:cNvSpPr/>
              <p:nvPr/>
            </p:nvSpPr>
            <p:spPr>
              <a:xfrm>
                <a:off x="7407298" y="1638340"/>
                <a:ext cx="271978"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ángulo 28"/>
              <p:cNvSpPr/>
              <p:nvPr/>
            </p:nvSpPr>
            <p:spPr>
              <a:xfrm>
                <a:off x="7411984" y="1769638"/>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ángulo 29"/>
              <p:cNvSpPr/>
              <p:nvPr/>
            </p:nvSpPr>
            <p:spPr>
              <a:xfrm>
                <a:off x="7411984" y="1875148"/>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ángulo 30"/>
              <p:cNvSpPr/>
              <p:nvPr/>
            </p:nvSpPr>
            <p:spPr>
              <a:xfrm>
                <a:off x="7404950" y="1994724"/>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ángulo 31"/>
              <p:cNvSpPr/>
              <p:nvPr/>
            </p:nvSpPr>
            <p:spPr>
              <a:xfrm>
                <a:off x="7407295" y="2698958"/>
                <a:ext cx="3868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 dirty="0">
                  <a:solidFill>
                    <a:schemeClr val="tx1"/>
                  </a:solidFill>
                </a:endParaRPr>
              </a:p>
            </p:txBody>
          </p:sp>
          <p:sp>
            <p:nvSpPr>
              <p:cNvPr id="33" name="Rectángulo 32"/>
              <p:cNvSpPr/>
              <p:nvPr/>
            </p:nvSpPr>
            <p:spPr>
              <a:xfrm>
                <a:off x="7404947" y="2827618"/>
                <a:ext cx="271978"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ángulo 33"/>
              <p:cNvSpPr/>
              <p:nvPr/>
            </p:nvSpPr>
            <p:spPr>
              <a:xfrm>
                <a:off x="7409633" y="2958916"/>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ángulo 34"/>
              <p:cNvSpPr/>
              <p:nvPr/>
            </p:nvSpPr>
            <p:spPr>
              <a:xfrm>
                <a:off x="7409633" y="3064426"/>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ángulo 35"/>
              <p:cNvSpPr/>
              <p:nvPr/>
            </p:nvSpPr>
            <p:spPr>
              <a:xfrm>
                <a:off x="7402599" y="3184002"/>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ángulo 36"/>
              <p:cNvSpPr/>
              <p:nvPr/>
            </p:nvSpPr>
            <p:spPr>
              <a:xfrm>
                <a:off x="7404958" y="3888236"/>
                <a:ext cx="3868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 dirty="0">
                  <a:solidFill>
                    <a:schemeClr val="tx1"/>
                  </a:solidFill>
                </a:endParaRPr>
              </a:p>
            </p:txBody>
          </p:sp>
          <p:sp>
            <p:nvSpPr>
              <p:cNvPr id="38" name="Rectángulo 37"/>
              <p:cNvSpPr/>
              <p:nvPr/>
            </p:nvSpPr>
            <p:spPr>
              <a:xfrm>
                <a:off x="7402610" y="4016896"/>
                <a:ext cx="271978"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ángulo 38"/>
              <p:cNvSpPr/>
              <p:nvPr/>
            </p:nvSpPr>
            <p:spPr>
              <a:xfrm>
                <a:off x="7407296" y="4148194"/>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ángulo 39"/>
              <p:cNvSpPr/>
              <p:nvPr/>
            </p:nvSpPr>
            <p:spPr>
              <a:xfrm>
                <a:off x="7407296" y="4253704"/>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ángulo 40"/>
              <p:cNvSpPr/>
              <p:nvPr/>
            </p:nvSpPr>
            <p:spPr>
              <a:xfrm>
                <a:off x="7400262" y="4373280"/>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upo 55"/>
            <p:cNvGrpSpPr/>
            <p:nvPr/>
          </p:nvGrpSpPr>
          <p:grpSpPr>
            <a:xfrm>
              <a:off x="3493354" y="2687522"/>
              <a:ext cx="394203" cy="661977"/>
              <a:chOff x="3517418" y="2687522"/>
              <a:chExt cx="394203" cy="661977"/>
            </a:xfrm>
          </p:grpSpPr>
          <p:sp>
            <p:nvSpPr>
              <p:cNvPr id="51" name="Rectángulo 50"/>
              <p:cNvSpPr/>
              <p:nvPr/>
            </p:nvSpPr>
            <p:spPr>
              <a:xfrm>
                <a:off x="3517418" y="2687522"/>
                <a:ext cx="394203" cy="111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FFCC"/>
                    </a:solidFill>
                  </a:rPr>
                  <a:t>1</a:t>
                </a:r>
                <a:endParaRPr lang="en-US" sz="500" b="1" dirty="0">
                  <a:solidFill>
                    <a:srgbClr val="00FFCC"/>
                  </a:solidFill>
                </a:endParaRPr>
              </a:p>
            </p:txBody>
          </p:sp>
          <p:sp>
            <p:nvSpPr>
              <p:cNvPr id="52" name="Rectángulo 51"/>
              <p:cNvSpPr/>
              <p:nvPr/>
            </p:nvSpPr>
            <p:spPr>
              <a:xfrm>
                <a:off x="3519758" y="2824145"/>
                <a:ext cx="246649" cy="9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CC99"/>
                    </a:solidFill>
                  </a:rPr>
                  <a:t>2 </a:t>
                </a:r>
                <a:endParaRPr lang="en-US" sz="500" b="1" dirty="0">
                  <a:solidFill>
                    <a:srgbClr val="00CC99"/>
                  </a:solidFill>
                </a:endParaRPr>
              </a:p>
            </p:txBody>
          </p:sp>
          <p:sp>
            <p:nvSpPr>
              <p:cNvPr id="53" name="Rectángulo 52"/>
              <p:cNvSpPr/>
              <p:nvPr/>
            </p:nvSpPr>
            <p:spPr>
              <a:xfrm>
                <a:off x="3520068" y="2952567"/>
                <a:ext cx="293652" cy="8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9999"/>
                    </a:solidFill>
                  </a:rPr>
                  <a:t>3</a:t>
                </a:r>
                <a:endParaRPr lang="en-US" sz="500" b="1" dirty="0">
                  <a:solidFill>
                    <a:srgbClr val="009999"/>
                  </a:solidFill>
                </a:endParaRPr>
              </a:p>
            </p:txBody>
          </p:sp>
          <p:sp>
            <p:nvSpPr>
              <p:cNvPr id="54" name="Rectángulo 53"/>
              <p:cNvSpPr/>
              <p:nvPr/>
            </p:nvSpPr>
            <p:spPr>
              <a:xfrm>
                <a:off x="3521393" y="3089064"/>
                <a:ext cx="292326" cy="7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accent1">
                        <a:lumMod val="60000"/>
                        <a:lumOff val="40000"/>
                      </a:schemeClr>
                    </a:solidFill>
                  </a:rPr>
                  <a:t>4</a:t>
                </a:r>
                <a:endParaRPr lang="en-US" sz="500" b="1" dirty="0">
                  <a:solidFill>
                    <a:schemeClr val="accent1">
                      <a:lumMod val="60000"/>
                      <a:lumOff val="40000"/>
                    </a:schemeClr>
                  </a:solidFill>
                </a:endParaRPr>
              </a:p>
            </p:txBody>
          </p:sp>
          <p:sp>
            <p:nvSpPr>
              <p:cNvPr id="55" name="Rectángulo 54"/>
              <p:cNvSpPr/>
              <p:nvPr/>
            </p:nvSpPr>
            <p:spPr>
              <a:xfrm>
                <a:off x="3522718" y="3185806"/>
                <a:ext cx="243689" cy="163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0099"/>
                    </a:solidFill>
                  </a:rPr>
                  <a:t>5</a:t>
                </a:r>
                <a:endParaRPr lang="en-US" sz="500" b="1" dirty="0">
                  <a:solidFill>
                    <a:srgbClr val="000099"/>
                  </a:solidFill>
                </a:endParaRPr>
              </a:p>
            </p:txBody>
          </p:sp>
        </p:grpSp>
        <p:grpSp>
          <p:nvGrpSpPr>
            <p:cNvPr id="57" name="Grupo 56"/>
            <p:cNvGrpSpPr/>
            <p:nvPr/>
          </p:nvGrpSpPr>
          <p:grpSpPr>
            <a:xfrm>
              <a:off x="3489342" y="3874644"/>
              <a:ext cx="394203" cy="661977"/>
              <a:chOff x="3517418" y="2687522"/>
              <a:chExt cx="394203" cy="661977"/>
            </a:xfrm>
          </p:grpSpPr>
          <p:sp>
            <p:nvSpPr>
              <p:cNvPr id="58" name="Rectángulo 57"/>
              <p:cNvSpPr/>
              <p:nvPr/>
            </p:nvSpPr>
            <p:spPr>
              <a:xfrm>
                <a:off x="3517418" y="2687522"/>
                <a:ext cx="394203" cy="111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FFCC"/>
                    </a:solidFill>
                  </a:rPr>
                  <a:t>1</a:t>
                </a:r>
                <a:endParaRPr lang="en-US" sz="500" b="1" dirty="0">
                  <a:solidFill>
                    <a:srgbClr val="00FFCC"/>
                  </a:solidFill>
                </a:endParaRPr>
              </a:p>
            </p:txBody>
          </p:sp>
          <p:sp>
            <p:nvSpPr>
              <p:cNvPr id="59" name="Rectángulo 58"/>
              <p:cNvSpPr/>
              <p:nvPr/>
            </p:nvSpPr>
            <p:spPr>
              <a:xfrm>
                <a:off x="3519758" y="2824145"/>
                <a:ext cx="246649" cy="9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CC99"/>
                    </a:solidFill>
                  </a:rPr>
                  <a:t>2 </a:t>
                </a:r>
                <a:endParaRPr lang="en-US" sz="500" b="1" dirty="0">
                  <a:solidFill>
                    <a:srgbClr val="00CC99"/>
                  </a:solidFill>
                </a:endParaRPr>
              </a:p>
            </p:txBody>
          </p:sp>
          <p:sp>
            <p:nvSpPr>
              <p:cNvPr id="60" name="Rectángulo 59"/>
              <p:cNvSpPr/>
              <p:nvPr/>
            </p:nvSpPr>
            <p:spPr>
              <a:xfrm>
                <a:off x="3520068" y="2952567"/>
                <a:ext cx="293652" cy="8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9999"/>
                    </a:solidFill>
                  </a:rPr>
                  <a:t>3</a:t>
                </a:r>
                <a:endParaRPr lang="en-US" sz="500" b="1" dirty="0">
                  <a:solidFill>
                    <a:srgbClr val="009999"/>
                  </a:solidFill>
                </a:endParaRPr>
              </a:p>
            </p:txBody>
          </p:sp>
          <p:sp>
            <p:nvSpPr>
              <p:cNvPr id="61" name="Rectángulo 60"/>
              <p:cNvSpPr/>
              <p:nvPr/>
            </p:nvSpPr>
            <p:spPr>
              <a:xfrm>
                <a:off x="3521393" y="3089064"/>
                <a:ext cx="292326" cy="7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accent1">
                        <a:lumMod val="60000"/>
                        <a:lumOff val="40000"/>
                      </a:schemeClr>
                    </a:solidFill>
                  </a:rPr>
                  <a:t>4</a:t>
                </a:r>
                <a:endParaRPr lang="en-US" sz="500" b="1" dirty="0">
                  <a:solidFill>
                    <a:schemeClr val="accent1">
                      <a:lumMod val="60000"/>
                      <a:lumOff val="40000"/>
                    </a:schemeClr>
                  </a:solidFill>
                </a:endParaRPr>
              </a:p>
            </p:txBody>
          </p:sp>
          <p:sp>
            <p:nvSpPr>
              <p:cNvPr id="62" name="Rectángulo 61"/>
              <p:cNvSpPr/>
              <p:nvPr/>
            </p:nvSpPr>
            <p:spPr>
              <a:xfrm>
                <a:off x="3522718" y="3185806"/>
                <a:ext cx="243689" cy="163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0099"/>
                    </a:solidFill>
                  </a:rPr>
                  <a:t>5</a:t>
                </a:r>
                <a:endParaRPr lang="en-US" sz="500" b="1" dirty="0">
                  <a:solidFill>
                    <a:srgbClr val="000099"/>
                  </a:solidFill>
                </a:endParaRPr>
              </a:p>
            </p:txBody>
          </p:sp>
        </p:grpSp>
        <p:grpSp>
          <p:nvGrpSpPr>
            <p:cNvPr id="63" name="Grupo 62"/>
            <p:cNvGrpSpPr/>
            <p:nvPr/>
          </p:nvGrpSpPr>
          <p:grpSpPr>
            <a:xfrm>
              <a:off x="3485331" y="5049741"/>
              <a:ext cx="394203" cy="661977"/>
              <a:chOff x="3517418" y="2687522"/>
              <a:chExt cx="394203" cy="661977"/>
            </a:xfrm>
          </p:grpSpPr>
          <p:sp>
            <p:nvSpPr>
              <p:cNvPr id="64" name="Rectángulo 63"/>
              <p:cNvSpPr/>
              <p:nvPr/>
            </p:nvSpPr>
            <p:spPr>
              <a:xfrm>
                <a:off x="3517418" y="2687522"/>
                <a:ext cx="394203" cy="111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FFCC"/>
                    </a:solidFill>
                  </a:rPr>
                  <a:t>1</a:t>
                </a:r>
                <a:endParaRPr lang="en-US" sz="500" b="1" dirty="0">
                  <a:solidFill>
                    <a:srgbClr val="00FFCC"/>
                  </a:solidFill>
                </a:endParaRPr>
              </a:p>
            </p:txBody>
          </p:sp>
          <p:sp>
            <p:nvSpPr>
              <p:cNvPr id="65" name="Rectángulo 64"/>
              <p:cNvSpPr/>
              <p:nvPr/>
            </p:nvSpPr>
            <p:spPr>
              <a:xfrm>
                <a:off x="3519758" y="2824145"/>
                <a:ext cx="246649" cy="9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CC99"/>
                    </a:solidFill>
                  </a:rPr>
                  <a:t>2 </a:t>
                </a:r>
                <a:endParaRPr lang="en-US" sz="500" b="1" dirty="0">
                  <a:solidFill>
                    <a:srgbClr val="00CC99"/>
                  </a:solidFill>
                </a:endParaRPr>
              </a:p>
            </p:txBody>
          </p:sp>
          <p:sp>
            <p:nvSpPr>
              <p:cNvPr id="66" name="Rectángulo 65"/>
              <p:cNvSpPr/>
              <p:nvPr/>
            </p:nvSpPr>
            <p:spPr>
              <a:xfrm>
                <a:off x="3520068" y="2952567"/>
                <a:ext cx="293652" cy="8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9999"/>
                    </a:solidFill>
                  </a:rPr>
                  <a:t>3</a:t>
                </a:r>
                <a:endParaRPr lang="en-US" sz="500" b="1" dirty="0">
                  <a:solidFill>
                    <a:srgbClr val="009999"/>
                  </a:solidFill>
                </a:endParaRPr>
              </a:p>
            </p:txBody>
          </p:sp>
          <p:sp>
            <p:nvSpPr>
              <p:cNvPr id="67" name="Rectángulo 66"/>
              <p:cNvSpPr/>
              <p:nvPr/>
            </p:nvSpPr>
            <p:spPr>
              <a:xfrm>
                <a:off x="3521393" y="3089064"/>
                <a:ext cx="292326" cy="7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accent1">
                        <a:lumMod val="60000"/>
                        <a:lumOff val="40000"/>
                      </a:schemeClr>
                    </a:solidFill>
                  </a:rPr>
                  <a:t>4</a:t>
                </a:r>
                <a:endParaRPr lang="en-US" sz="500" b="1" dirty="0">
                  <a:solidFill>
                    <a:schemeClr val="accent1">
                      <a:lumMod val="60000"/>
                      <a:lumOff val="40000"/>
                    </a:schemeClr>
                  </a:solidFill>
                </a:endParaRPr>
              </a:p>
            </p:txBody>
          </p:sp>
          <p:sp>
            <p:nvSpPr>
              <p:cNvPr id="68" name="Rectángulo 67"/>
              <p:cNvSpPr/>
              <p:nvPr/>
            </p:nvSpPr>
            <p:spPr>
              <a:xfrm>
                <a:off x="3522718" y="3185806"/>
                <a:ext cx="243689" cy="163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0099"/>
                    </a:solidFill>
                  </a:rPr>
                  <a:t>5</a:t>
                </a:r>
                <a:endParaRPr lang="en-US" sz="500" b="1" dirty="0">
                  <a:solidFill>
                    <a:srgbClr val="000099"/>
                  </a:solidFill>
                </a:endParaRPr>
              </a:p>
            </p:txBody>
          </p:sp>
        </p:grpSp>
        <p:grpSp>
          <p:nvGrpSpPr>
            <p:cNvPr id="69" name="Grupo 68"/>
            <p:cNvGrpSpPr/>
            <p:nvPr/>
          </p:nvGrpSpPr>
          <p:grpSpPr>
            <a:xfrm>
              <a:off x="7391587" y="3878659"/>
              <a:ext cx="394203" cy="661977"/>
              <a:chOff x="3517418" y="2687522"/>
              <a:chExt cx="394203" cy="661977"/>
            </a:xfrm>
          </p:grpSpPr>
          <p:sp>
            <p:nvSpPr>
              <p:cNvPr id="70" name="Rectángulo 69"/>
              <p:cNvSpPr/>
              <p:nvPr/>
            </p:nvSpPr>
            <p:spPr>
              <a:xfrm>
                <a:off x="3517418" y="2687522"/>
                <a:ext cx="394203" cy="111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FFCC"/>
                    </a:solidFill>
                  </a:rPr>
                  <a:t>1</a:t>
                </a:r>
                <a:endParaRPr lang="en-US" sz="500" b="1" dirty="0">
                  <a:solidFill>
                    <a:srgbClr val="00FFCC"/>
                  </a:solidFill>
                </a:endParaRPr>
              </a:p>
            </p:txBody>
          </p:sp>
          <p:sp>
            <p:nvSpPr>
              <p:cNvPr id="71" name="Rectángulo 70"/>
              <p:cNvSpPr/>
              <p:nvPr/>
            </p:nvSpPr>
            <p:spPr>
              <a:xfrm>
                <a:off x="3519758" y="2824145"/>
                <a:ext cx="246649" cy="9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CC99"/>
                    </a:solidFill>
                  </a:rPr>
                  <a:t>2 </a:t>
                </a:r>
                <a:endParaRPr lang="en-US" sz="500" b="1" dirty="0">
                  <a:solidFill>
                    <a:srgbClr val="00CC99"/>
                  </a:solidFill>
                </a:endParaRPr>
              </a:p>
            </p:txBody>
          </p:sp>
          <p:sp>
            <p:nvSpPr>
              <p:cNvPr id="72" name="Rectángulo 71"/>
              <p:cNvSpPr/>
              <p:nvPr/>
            </p:nvSpPr>
            <p:spPr>
              <a:xfrm>
                <a:off x="3520068" y="2952567"/>
                <a:ext cx="293652" cy="8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9999"/>
                    </a:solidFill>
                  </a:rPr>
                  <a:t>3</a:t>
                </a:r>
                <a:endParaRPr lang="en-US" sz="500" b="1" dirty="0">
                  <a:solidFill>
                    <a:srgbClr val="009999"/>
                  </a:solidFill>
                </a:endParaRPr>
              </a:p>
            </p:txBody>
          </p:sp>
          <p:sp>
            <p:nvSpPr>
              <p:cNvPr id="73" name="Rectángulo 72"/>
              <p:cNvSpPr/>
              <p:nvPr/>
            </p:nvSpPr>
            <p:spPr>
              <a:xfrm>
                <a:off x="3521393" y="3089064"/>
                <a:ext cx="292326" cy="7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accent1">
                        <a:lumMod val="60000"/>
                        <a:lumOff val="40000"/>
                      </a:schemeClr>
                    </a:solidFill>
                  </a:rPr>
                  <a:t>4</a:t>
                </a:r>
                <a:endParaRPr lang="en-US" sz="500" b="1" dirty="0">
                  <a:solidFill>
                    <a:schemeClr val="accent1">
                      <a:lumMod val="60000"/>
                      <a:lumOff val="40000"/>
                    </a:schemeClr>
                  </a:solidFill>
                </a:endParaRPr>
              </a:p>
            </p:txBody>
          </p:sp>
          <p:sp>
            <p:nvSpPr>
              <p:cNvPr id="74" name="Rectángulo 73"/>
              <p:cNvSpPr/>
              <p:nvPr/>
            </p:nvSpPr>
            <p:spPr>
              <a:xfrm>
                <a:off x="3522718" y="3185806"/>
                <a:ext cx="243689" cy="163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0099"/>
                    </a:solidFill>
                  </a:rPr>
                  <a:t>5</a:t>
                </a:r>
                <a:endParaRPr lang="en-US" sz="500" b="1" dirty="0">
                  <a:solidFill>
                    <a:srgbClr val="000099"/>
                  </a:solidFill>
                </a:endParaRPr>
              </a:p>
            </p:txBody>
          </p:sp>
        </p:grpSp>
        <p:grpSp>
          <p:nvGrpSpPr>
            <p:cNvPr id="75" name="Grupo 74"/>
            <p:cNvGrpSpPr/>
            <p:nvPr/>
          </p:nvGrpSpPr>
          <p:grpSpPr>
            <a:xfrm>
              <a:off x="7387574" y="2683524"/>
              <a:ext cx="394203" cy="661977"/>
              <a:chOff x="3517418" y="2687522"/>
              <a:chExt cx="394203" cy="661977"/>
            </a:xfrm>
          </p:grpSpPr>
          <p:sp>
            <p:nvSpPr>
              <p:cNvPr id="76" name="Rectángulo 75"/>
              <p:cNvSpPr/>
              <p:nvPr/>
            </p:nvSpPr>
            <p:spPr>
              <a:xfrm>
                <a:off x="3517418" y="2687522"/>
                <a:ext cx="394203" cy="111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FFCC"/>
                    </a:solidFill>
                  </a:rPr>
                  <a:t>1</a:t>
                </a:r>
                <a:endParaRPr lang="en-US" sz="500" b="1" dirty="0">
                  <a:solidFill>
                    <a:srgbClr val="00FFCC"/>
                  </a:solidFill>
                </a:endParaRPr>
              </a:p>
            </p:txBody>
          </p:sp>
          <p:sp>
            <p:nvSpPr>
              <p:cNvPr id="77" name="Rectángulo 76"/>
              <p:cNvSpPr/>
              <p:nvPr/>
            </p:nvSpPr>
            <p:spPr>
              <a:xfrm>
                <a:off x="3519758" y="2824145"/>
                <a:ext cx="246649" cy="9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CC99"/>
                    </a:solidFill>
                  </a:rPr>
                  <a:t>2 </a:t>
                </a:r>
                <a:endParaRPr lang="en-US" sz="500" b="1" dirty="0">
                  <a:solidFill>
                    <a:srgbClr val="00CC99"/>
                  </a:solidFill>
                </a:endParaRPr>
              </a:p>
            </p:txBody>
          </p:sp>
          <p:sp>
            <p:nvSpPr>
              <p:cNvPr id="78" name="Rectángulo 77"/>
              <p:cNvSpPr/>
              <p:nvPr/>
            </p:nvSpPr>
            <p:spPr>
              <a:xfrm>
                <a:off x="3520068" y="2952567"/>
                <a:ext cx="293652" cy="8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9999"/>
                    </a:solidFill>
                  </a:rPr>
                  <a:t>3</a:t>
                </a:r>
                <a:endParaRPr lang="en-US" sz="500" b="1" dirty="0">
                  <a:solidFill>
                    <a:srgbClr val="009999"/>
                  </a:solidFill>
                </a:endParaRPr>
              </a:p>
            </p:txBody>
          </p:sp>
          <p:sp>
            <p:nvSpPr>
              <p:cNvPr id="79" name="Rectángulo 78"/>
              <p:cNvSpPr/>
              <p:nvPr/>
            </p:nvSpPr>
            <p:spPr>
              <a:xfrm>
                <a:off x="3521393" y="3089064"/>
                <a:ext cx="292326" cy="7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accent1">
                        <a:lumMod val="60000"/>
                        <a:lumOff val="40000"/>
                      </a:schemeClr>
                    </a:solidFill>
                  </a:rPr>
                  <a:t>4</a:t>
                </a:r>
                <a:endParaRPr lang="en-US" sz="500" b="1" dirty="0">
                  <a:solidFill>
                    <a:schemeClr val="accent1">
                      <a:lumMod val="60000"/>
                      <a:lumOff val="40000"/>
                    </a:schemeClr>
                  </a:solidFill>
                </a:endParaRPr>
              </a:p>
            </p:txBody>
          </p:sp>
          <p:sp>
            <p:nvSpPr>
              <p:cNvPr id="80" name="Rectángulo 79"/>
              <p:cNvSpPr/>
              <p:nvPr/>
            </p:nvSpPr>
            <p:spPr>
              <a:xfrm>
                <a:off x="3522718" y="3185806"/>
                <a:ext cx="243689" cy="163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0099"/>
                    </a:solidFill>
                  </a:rPr>
                  <a:t>5</a:t>
                </a:r>
                <a:endParaRPr lang="en-US" sz="500" b="1" dirty="0">
                  <a:solidFill>
                    <a:srgbClr val="000099"/>
                  </a:solidFill>
                </a:endParaRPr>
              </a:p>
            </p:txBody>
          </p:sp>
        </p:grpSp>
        <p:grpSp>
          <p:nvGrpSpPr>
            <p:cNvPr id="81" name="Grupo 80"/>
            <p:cNvGrpSpPr/>
            <p:nvPr/>
          </p:nvGrpSpPr>
          <p:grpSpPr>
            <a:xfrm>
              <a:off x="7383561" y="1500411"/>
              <a:ext cx="394203" cy="661977"/>
              <a:chOff x="3517418" y="2687522"/>
              <a:chExt cx="394203" cy="661977"/>
            </a:xfrm>
          </p:grpSpPr>
          <p:sp>
            <p:nvSpPr>
              <p:cNvPr id="82" name="Rectángulo 81"/>
              <p:cNvSpPr/>
              <p:nvPr/>
            </p:nvSpPr>
            <p:spPr>
              <a:xfrm>
                <a:off x="3517418" y="2687522"/>
                <a:ext cx="394203" cy="111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FFCC"/>
                    </a:solidFill>
                  </a:rPr>
                  <a:t>1</a:t>
                </a:r>
                <a:endParaRPr lang="en-US" sz="500" b="1" dirty="0">
                  <a:solidFill>
                    <a:srgbClr val="00FFCC"/>
                  </a:solidFill>
                </a:endParaRPr>
              </a:p>
            </p:txBody>
          </p:sp>
          <p:sp>
            <p:nvSpPr>
              <p:cNvPr id="83" name="Rectángulo 82"/>
              <p:cNvSpPr/>
              <p:nvPr/>
            </p:nvSpPr>
            <p:spPr>
              <a:xfrm>
                <a:off x="3519758" y="2824145"/>
                <a:ext cx="246649" cy="9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CC99"/>
                    </a:solidFill>
                  </a:rPr>
                  <a:t>2 </a:t>
                </a:r>
                <a:endParaRPr lang="en-US" sz="500" b="1" dirty="0">
                  <a:solidFill>
                    <a:srgbClr val="00CC99"/>
                  </a:solidFill>
                </a:endParaRPr>
              </a:p>
            </p:txBody>
          </p:sp>
          <p:sp>
            <p:nvSpPr>
              <p:cNvPr id="84" name="Rectángulo 83"/>
              <p:cNvSpPr/>
              <p:nvPr/>
            </p:nvSpPr>
            <p:spPr>
              <a:xfrm>
                <a:off x="3520068" y="2952567"/>
                <a:ext cx="293652" cy="8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9999"/>
                    </a:solidFill>
                  </a:rPr>
                  <a:t>3</a:t>
                </a:r>
                <a:endParaRPr lang="en-US" sz="500" b="1" dirty="0">
                  <a:solidFill>
                    <a:srgbClr val="009999"/>
                  </a:solidFill>
                </a:endParaRPr>
              </a:p>
            </p:txBody>
          </p:sp>
          <p:sp>
            <p:nvSpPr>
              <p:cNvPr id="85" name="Rectángulo 84"/>
              <p:cNvSpPr/>
              <p:nvPr/>
            </p:nvSpPr>
            <p:spPr>
              <a:xfrm>
                <a:off x="3521393" y="3089064"/>
                <a:ext cx="292326" cy="7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accent1">
                        <a:lumMod val="60000"/>
                        <a:lumOff val="40000"/>
                      </a:schemeClr>
                    </a:solidFill>
                  </a:rPr>
                  <a:t>4</a:t>
                </a:r>
                <a:endParaRPr lang="en-US" sz="500" b="1" dirty="0">
                  <a:solidFill>
                    <a:schemeClr val="accent1">
                      <a:lumMod val="60000"/>
                      <a:lumOff val="40000"/>
                    </a:schemeClr>
                  </a:solidFill>
                </a:endParaRPr>
              </a:p>
            </p:txBody>
          </p:sp>
          <p:sp>
            <p:nvSpPr>
              <p:cNvPr id="86" name="Rectángulo 85"/>
              <p:cNvSpPr/>
              <p:nvPr/>
            </p:nvSpPr>
            <p:spPr>
              <a:xfrm>
                <a:off x="3522718" y="3185806"/>
                <a:ext cx="243689" cy="163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0099"/>
                    </a:solidFill>
                  </a:rPr>
                  <a:t>5</a:t>
                </a:r>
                <a:endParaRPr lang="en-US" sz="500" b="1" dirty="0">
                  <a:solidFill>
                    <a:srgbClr val="000099"/>
                  </a:solidFill>
                </a:endParaRPr>
              </a:p>
            </p:txBody>
          </p:sp>
        </p:grpSp>
      </p:grpSp>
    </p:spTree>
    <p:extLst>
      <p:ext uri="{BB962C8B-B14F-4D97-AF65-F5344CB8AC3E}">
        <p14:creationId xmlns:p14="http://schemas.microsoft.com/office/powerpoint/2010/main" val="2180957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928628" y="1056290"/>
            <a:ext cx="7301948" cy="5073107"/>
            <a:chOff x="928628" y="1056290"/>
            <a:chExt cx="7301948" cy="5073107"/>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666" t="15507" r="19710" b="13769"/>
            <a:stretch/>
          </p:blipFill>
          <p:spPr>
            <a:xfrm>
              <a:off x="928628" y="1056290"/>
              <a:ext cx="7301948" cy="5073107"/>
            </a:xfrm>
            <a:prstGeom prst="rect">
              <a:avLst/>
            </a:prstGeom>
          </p:spPr>
        </p:pic>
        <p:sp>
          <p:nvSpPr>
            <p:cNvPr id="8" name="Rectangle 7"/>
            <p:cNvSpPr/>
            <p:nvPr/>
          </p:nvSpPr>
          <p:spPr>
            <a:xfrm>
              <a:off x="4817186" y="4782261"/>
              <a:ext cx="3413390" cy="11968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504706" y="5175290"/>
              <a:ext cx="2038350" cy="369332"/>
            </a:xfrm>
            <a:prstGeom prst="rect">
              <a:avLst/>
            </a:prstGeom>
            <a:noFill/>
          </p:spPr>
          <p:txBody>
            <a:bodyPr wrap="square" rtlCol="0">
              <a:spAutoFit/>
            </a:bodyPr>
            <a:lstStyle/>
            <a:p>
              <a:r>
                <a:rPr lang="en-GB" b="1" dirty="0" smtClean="0"/>
                <a:t>6 EBAS stations </a:t>
              </a:r>
              <a:endParaRPr lang="en-GB" b="1" dirty="0"/>
            </a:p>
          </p:txBody>
        </p:sp>
        <p:sp>
          <p:nvSpPr>
            <p:cNvPr id="15" name="Rectángulo 14"/>
            <p:cNvSpPr/>
            <p:nvPr/>
          </p:nvSpPr>
          <p:spPr>
            <a:xfrm>
              <a:off x="3566873" y="3913552"/>
              <a:ext cx="3868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 b="1" dirty="0">
                <a:solidFill>
                  <a:schemeClr val="tx1"/>
                </a:solidFill>
              </a:endParaRPr>
            </a:p>
          </p:txBody>
        </p:sp>
        <p:sp>
          <p:nvSpPr>
            <p:cNvPr id="16" name="Rectángulo 15"/>
            <p:cNvSpPr/>
            <p:nvPr/>
          </p:nvSpPr>
          <p:spPr>
            <a:xfrm>
              <a:off x="3564525" y="4042212"/>
              <a:ext cx="271978"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Rectángulo 16"/>
            <p:cNvSpPr/>
            <p:nvPr/>
          </p:nvSpPr>
          <p:spPr>
            <a:xfrm>
              <a:off x="3569211" y="4173510"/>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Rectángulo 17"/>
            <p:cNvSpPr/>
            <p:nvPr/>
          </p:nvSpPr>
          <p:spPr>
            <a:xfrm>
              <a:off x="3569211" y="4279020"/>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Rectángulo 18"/>
            <p:cNvSpPr/>
            <p:nvPr/>
          </p:nvSpPr>
          <p:spPr>
            <a:xfrm>
              <a:off x="3562177" y="4398596"/>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0" name="Rectángulo 19"/>
            <p:cNvSpPr/>
            <p:nvPr/>
          </p:nvSpPr>
          <p:spPr>
            <a:xfrm>
              <a:off x="3568201" y="5107572"/>
              <a:ext cx="3868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 b="1" dirty="0">
                <a:solidFill>
                  <a:schemeClr val="tx1"/>
                </a:solidFill>
              </a:endParaRPr>
            </a:p>
          </p:txBody>
        </p:sp>
        <p:sp>
          <p:nvSpPr>
            <p:cNvPr id="21" name="Rectángulo 20"/>
            <p:cNvSpPr/>
            <p:nvPr/>
          </p:nvSpPr>
          <p:spPr>
            <a:xfrm>
              <a:off x="3565853" y="5236232"/>
              <a:ext cx="271978"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2" name="Rectángulo 21"/>
            <p:cNvSpPr/>
            <p:nvPr/>
          </p:nvSpPr>
          <p:spPr>
            <a:xfrm>
              <a:off x="3570539" y="5367530"/>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3" name="Rectángulo 22"/>
            <p:cNvSpPr/>
            <p:nvPr/>
          </p:nvSpPr>
          <p:spPr>
            <a:xfrm>
              <a:off x="3570539" y="5473040"/>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Rectángulo 23"/>
            <p:cNvSpPr/>
            <p:nvPr/>
          </p:nvSpPr>
          <p:spPr>
            <a:xfrm>
              <a:off x="3563505" y="5592616"/>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5" name="Rectángulo 24"/>
            <p:cNvSpPr/>
            <p:nvPr/>
          </p:nvSpPr>
          <p:spPr>
            <a:xfrm>
              <a:off x="7512050" y="3914883"/>
              <a:ext cx="3868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 b="1" dirty="0">
                <a:solidFill>
                  <a:schemeClr val="tx1"/>
                </a:solidFill>
              </a:endParaRPr>
            </a:p>
          </p:txBody>
        </p:sp>
        <p:sp>
          <p:nvSpPr>
            <p:cNvPr id="26" name="Rectángulo 25"/>
            <p:cNvSpPr/>
            <p:nvPr/>
          </p:nvSpPr>
          <p:spPr>
            <a:xfrm>
              <a:off x="7509702" y="4043543"/>
              <a:ext cx="271978"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 name="Rectángulo 26"/>
            <p:cNvSpPr/>
            <p:nvPr/>
          </p:nvSpPr>
          <p:spPr>
            <a:xfrm>
              <a:off x="7514388" y="4174841"/>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Rectángulo 27"/>
            <p:cNvSpPr/>
            <p:nvPr/>
          </p:nvSpPr>
          <p:spPr>
            <a:xfrm>
              <a:off x="7514388" y="4280351"/>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 name="Rectángulo 28"/>
            <p:cNvSpPr/>
            <p:nvPr/>
          </p:nvSpPr>
          <p:spPr>
            <a:xfrm>
              <a:off x="7507354" y="4399927"/>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Rectángulo 29"/>
            <p:cNvSpPr/>
            <p:nvPr/>
          </p:nvSpPr>
          <p:spPr>
            <a:xfrm>
              <a:off x="7505419" y="2707611"/>
              <a:ext cx="3868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 b="1" dirty="0">
                <a:solidFill>
                  <a:schemeClr val="tx1"/>
                </a:solidFill>
              </a:endParaRPr>
            </a:p>
          </p:txBody>
        </p:sp>
        <p:sp>
          <p:nvSpPr>
            <p:cNvPr id="31" name="Rectángulo 30"/>
            <p:cNvSpPr/>
            <p:nvPr/>
          </p:nvSpPr>
          <p:spPr>
            <a:xfrm>
              <a:off x="7503071" y="2836271"/>
              <a:ext cx="271978"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 name="Rectángulo 31"/>
            <p:cNvSpPr/>
            <p:nvPr/>
          </p:nvSpPr>
          <p:spPr>
            <a:xfrm>
              <a:off x="7507757" y="2967569"/>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3" name="Rectángulo 32"/>
            <p:cNvSpPr/>
            <p:nvPr/>
          </p:nvSpPr>
          <p:spPr>
            <a:xfrm>
              <a:off x="7507757" y="3073079"/>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4" name="Rectángulo 33"/>
            <p:cNvSpPr/>
            <p:nvPr/>
          </p:nvSpPr>
          <p:spPr>
            <a:xfrm>
              <a:off x="7500723" y="3192655"/>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5" name="Rectángulo 34"/>
            <p:cNvSpPr/>
            <p:nvPr/>
          </p:nvSpPr>
          <p:spPr>
            <a:xfrm>
              <a:off x="7506743" y="1500338"/>
              <a:ext cx="3868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 b="1" dirty="0">
                <a:solidFill>
                  <a:schemeClr val="tx1"/>
                </a:solidFill>
              </a:endParaRPr>
            </a:p>
          </p:txBody>
        </p:sp>
        <p:sp>
          <p:nvSpPr>
            <p:cNvPr id="36" name="Rectángulo 35"/>
            <p:cNvSpPr/>
            <p:nvPr/>
          </p:nvSpPr>
          <p:spPr>
            <a:xfrm>
              <a:off x="7504395" y="1628998"/>
              <a:ext cx="271978"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7" name="Rectángulo 36"/>
            <p:cNvSpPr/>
            <p:nvPr/>
          </p:nvSpPr>
          <p:spPr>
            <a:xfrm>
              <a:off x="7509081" y="1760296"/>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8" name="Rectángulo 37"/>
            <p:cNvSpPr/>
            <p:nvPr/>
          </p:nvSpPr>
          <p:spPr>
            <a:xfrm>
              <a:off x="7509081" y="1865806"/>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9" name="Rectángulo 38"/>
            <p:cNvSpPr/>
            <p:nvPr/>
          </p:nvSpPr>
          <p:spPr>
            <a:xfrm>
              <a:off x="7502047" y="1985382"/>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6" name="Grupo 5"/>
            <p:cNvGrpSpPr/>
            <p:nvPr/>
          </p:nvGrpSpPr>
          <p:grpSpPr>
            <a:xfrm>
              <a:off x="3560851" y="2711586"/>
              <a:ext cx="398898" cy="661977"/>
              <a:chOff x="3560851" y="2711586"/>
              <a:chExt cx="398898" cy="661977"/>
            </a:xfrm>
          </p:grpSpPr>
          <p:sp>
            <p:nvSpPr>
              <p:cNvPr id="10" name="Rectángulo 9"/>
              <p:cNvSpPr/>
              <p:nvPr/>
            </p:nvSpPr>
            <p:spPr>
              <a:xfrm>
                <a:off x="3565546" y="2711586"/>
                <a:ext cx="394203" cy="111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FFCC"/>
                    </a:solidFill>
                  </a:rPr>
                  <a:t>1</a:t>
                </a:r>
                <a:endParaRPr lang="en-US" sz="500" b="1" dirty="0">
                  <a:solidFill>
                    <a:srgbClr val="00FFCC"/>
                  </a:solidFill>
                </a:endParaRPr>
              </a:p>
            </p:txBody>
          </p:sp>
          <p:sp>
            <p:nvSpPr>
              <p:cNvPr id="12" name="Rectángulo 11"/>
              <p:cNvSpPr/>
              <p:nvPr/>
            </p:nvSpPr>
            <p:spPr>
              <a:xfrm>
                <a:off x="3567885" y="2979494"/>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ángulo 12"/>
              <p:cNvSpPr/>
              <p:nvPr/>
            </p:nvSpPr>
            <p:spPr>
              <a:xfrm>
                <a:off x="3567885" y="3085004"/>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ángulo 13"/>
              <p:cNvSpPr/>
              <p:nvPr/>
            </p:nvSpPr>
            <p:spPr>
              <a:xfrm>
                <a:off x="3560851" y="3204580"/>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0" name="Rectángulo 39"/>
              <p:cNvSpPr/>
              <p:nvPr/>
            </p:nvSpPr>
            <p:spPr>
              <a:xfrm>
                <a:off x="3567886" y="2848209"/>
                <a:ext cx="246649" cy="9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CC99"/>
                    </a:solidFill>
                  </a:rPr>
                  <a:t>2 </a:t>
                </a:r>
                <a:endParaRPr lang="en-US" sz="500" b="1" dirty="0">
                  <a:solidFill>
                    <a:srgbClr val="00CC99"/>
                  </a:solidFill>
                </a:endParaRPr>
              </a:p>
            </p:txBody>
          </p:sp>
          <p:sp>
            <p:nvSpPr>
              <p:cNvPr id="41" name="Rectángulo 40"/>
              <p:cNvSpPr/>
              <p:nvPr/>
            </p:nvSpPr>
            <p:spPr>
              <a:xfrm>
                <a:off x="3568196" y="2976631"/>
                <a:ext cx="293652" cy="8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9999"/>
                    </a:solidFill>
                  </a:rPr>
                  <a:t>3</a:t>
                </a:r>
                <a:endParaRPr lang="en-US" sz="500" b="1" dirty="0">
                  <a:solidFill>
                    <a:srgbClr val="009999"/>
                  </a:solidFill>
                </a:endParaRPr>
              </a:p>
            </p:txBody>
          </p:sp>
          <p:sp>
            <p:nvSpPr>
              <p:cNvPr id="42" name="Rectángulo 41"/>
              <p:cNvSpPr/>
              <p:nvPr/>
            </p:nvSpPr>
            <p:spPr>
              <a:xfrm>
                <a:off x="3569521" y="3113128"/>
                <a:ext cx="292326" cy="7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accent1">
                        <a:lumMod val="60000"/>
                        <a:lumOff val="40000"/>
                      </a:schemeClr>
                    </a:solidFill>
                  </a:rPr>
                  <a:t>4</a:t>
                </a:r>
                <a:endParaRPr lang="en-US" sz="500" b="1" dirty="0">
                  <a:solidFill>
                    <a:schemeClr val="accent1">
                      <a:lumMod val="60000"/>
                      <a:lumOff val="40000"/>
                    </a:schemeClr>
                  </a:solidFill>
                </a:endParaRPr>
              </a:p>
            </p:txBody>
          </p:sp>
          <p:sp>
            <p:nvSpPr>
              <p:cNvPr id="43" name="Rectángulo 42"/>
              <p:cNvSpPr/>
              <p:nvPr/>
            </p:nvSpPr>
            <p:spPr>
              <a:xfrm>
                <a:off x="3570846" y="3209870"/>
                <a:ext cx="243689" cy="163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0099"/>
                    </a:solidFill>
                  </a:rPr>
                  <a:t>5</a:t>
                </a:r>
                <a:endParaRPr lang="en-US" sz="500" b="1" dirty="0">
                  <a:solidFill>
                    <a:srgbClr val="000099"/>
                  </a:solidFill>
                </a:endParaRPr>
              </a:p>
            </p:txBody>
          </p:sp>
        </p:grpSp>
        <p:grpSp>
          <p:nvGrpSpPr>
            <p:cNvPr id="44" name="Grupo 43"/>
            <p:cNvGrpSpPr/>
            <p:nvPr/>
          </p:nvGrpSpPr>
          <p:grpSpPr>
            <a:xfrm>
              <a:off x="3562175" y="3913558"/>
              <a:ext cx="398898" cy="661977"/>
              <a:chOff x="3560851" y="2711586"/>
              <a:chExt cx="398898" cy="661977"/>
            </a:xfrm>
          </p:grpSpPr>
          <p:sp>
            <p:nvSpPr>
              <p:cNvPr id="45" name="Rectángulo 44"/>
              <p:cNvSpPr/>
              <p:nvPr/>
            </p:nvSpPr>
            <p:spPr>
              <a:xfrm>
                <a:off x="3565546" y="2711586"/>
                <a:ext cx="394203" cy="111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FFCC"/>
                    </a:solidFill>
                  </a:rPr>
                  <a:t>1</a:t>
                </a:r>
                <a:endParaRPr lang="en-US" sz="500" b="1" dirty="0">
                  <a:solidFill>
                    <a:srgbClr val="00FFCC"/>
                  </a:solidFill>
                </a:endParaRPr>
              </a:p>
            </p:txBody>
          </p:sp>
          <p:sp>
            <p:nvSpPr>
              <p:cNvPr id="46" name="Rectángulo 45"/>
              <p:cNvSpPr/>
              <p:nvPr/>
            </p:nvSpPr>
            <p:spPr>
              <a:xfrm>
                <a:off x="3567885" y="2979494"/>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7" name="Rectángulo 46"/>
              <p:cNvSpPr/>
              <p:nvPr/>
            </p:nvSpPr>
            <p:spPr>
              <a:xfrm>
                <a:off x="3567885" y="3085004"/>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8" name="Rectángulo 47"/>
              <p:cNvSpPr/>
              <p:nvPr/>
            </p:nvSpPr>
            <p:spPr>
              <a:xfrm>
                <a:off x="3560851" y="3204580"/>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ángulo 48"/>
              <p:cNvSpPr/>
              <p:nvPr/>
            </p:nvSpPr>
            <p:spPr>
              <a:xfrm>
                <a:off x="3567886" y="2848209"/>
                <a:ext cx="246649" cy="9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CC99"/>
                    </a:solidFill>
                  </a:rPr>
                  <a:t>2 </a:t>
                </a:r>
                <a:endParaRPr lang="en-US" sz="500" b="1" dirty="0">
                  <a:solidFill>
                    <a:srgbClr val="00CC99"/>
                  </a:solidFill>
                </a:endParaRPr>
              </a:p>
            </p:txBody>
          </p:sp>
          <p:sp>
            <p:nvSpPr>
              <p:cNvPr id="50" name="Rectángulo 49"/>
              <p:cNvSpPr/>
              <p:nvPr/>
            </p:nvSpPr>
            <p:spPr>
              <a:xfrm>
                <a:off x="3568196" y="2976631"/>
                <a:ext cx="293652" cy="8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9999"/>
                    </a:solidFill>
                  </a:rPr>
                  <a:t>3</a:t>
                </a:r>
                <a:endParaRPr lang="en-US" sz="500" b="1" dirty="0">
                  <a:solidFill>
                    <a:srgbClr val="009999"/>
                  </a:solidFill>
                </a:endParaRPr>
              </a:p>
            </p:txBody>
          </p:sp>
          <p:sp>
            <p:nvSpPr>
              <p:cNvPr id="51" name="Rectángulo 50"/>
              <p:cNvSpPr/>
              <p:nvPr/>
            </p:nvSpPr>
            <p:spPr>
              <a:xfrm>
                <a:off x="3569521" y="3113128"/>
                <a:ext cx="292326" cy="7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accent1">
                        <a:lumMod val="60000"/>
                        <a:lumOff val="40000"/>
                      </a:schemeClr>
                    </a:solidFill>
                  </a:rPr>
                  <a:t>4</a:t>
                </a:r>
                <a:endParaRPr lang="en-US" sz="500" b="1" dirty="0">
                  <a:solidFill>
                    <a:schemeClr val="accent1">
                      <a:lumMod val="60000"/>
                      <a:lumOff val="40000"/>
                    </a:schemeClr>
                  </a:solidFill>
                </a:endParaRPr>
              </a:p>
            </p:txBody>
          </p:sp>
          <p:sp>
            <p:nvSpPr>
              <p:cNvPr id="52" name="Rectángulo 51"/>
              <p:cNvSpPr/>
              <p:nvPr/>
            </p:nvSpPr>
            <p:spPr>
              <a:xfrm>
                <a:off x="3570846" y="3209870"/>
                <a:ext cx="243689" cy="163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0099"/>
                    </a:solidFill>
                  </a:rPr>
                  <a:t>5</a:t>
                </a:r>
                <a:endParaRPr lang="en-US" sz="500" b="1" dirty="0">
                  <a:solidFill>
                    <a:srgbClr val="000099"/>
                  </a:solidFill>
                </a:endParaRPr>
              </a:p>
            </p:txBody>
          </p:sp>
        </p:grpSp>
        <p:grpSp>
          <p:nvGrpSpPr>
            <p:cNvPr id="53" name="Grupo 52"/>
            <p:cNvGrpSpPr/>
            <p:nvPr/>
          </p:nvGrpSpPr>
          <p:grpSpPr>
            <a:xfrm>
              <a:off x="3563501" y="5115526"/>
              <a:ext cx="398898" cy="661977"/>
              <a:chOff x="3560851" y="2711586"/>
              <a:chExt cx="398898" cy="661977"/>
            </a:xfrm>
          </p:grpSpPr>
          <p:sp>
            <p:nvSpPr>
              <p:cNvPr id="54" name="Rectángulo 53"/>
              <p:cNvSpPr/>
              <p:nvPr/>
            </p:nvSpPr>
            <p:spPr>
              <a:xfrm>
                <a:off x="3565546" y="2711586"/>
                <a:ext cx="394203" cy="111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FFCC"/>
                    </a:solidFill>
                  </a:rPr>
                  <a:t>1</a:t>
                </a:r>
                <a:endParaRPr lang="en-US" sz="500" b="1" dirty="0">
                  <a:solidFill>
                    <a:srgbClr val="00FFCC"/>
                  </a:solidFill>
                </a:endParaRPr>
              </a:p>
            </p:txBody>
          </p:sp>
          <p:sp>
            <p:nvSpPr>
              <p:cNvPr id="55" name="Rectángulo 54"/>
              <p:cNvSpPr/>
              <p:nvPr/>
            </p:nvSpPr>
            <p:spPr>
              <a:xfrm>
                <a:off x="3567885" y="2979494"/>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6" name="Rectángulo 55"/>
              <p:cNvSpPr/>
              <p:nvPr/>
            </p:nvSpPr>
            <p:spPr>
              <a:xfrm>
                <a:off x="3567885" y="3085004"/>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7" name="Rectángulo 56"/>
              <p:cNvSpPr/>
              <p:nvPr/>
            </p:nvSpPr>
            <p:spPr>
              <a:xfrm>
                <a:off x="3560851" y="3204580"/>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8" name="Rectángulo 57"/>
              <p:cNvSpPr/>
              <p:nvPr/>
            </p:nvSpPr>
            <p:spPr>
              <a:xfrm>
                <a:off x="3567886" y="2848209"/>
                <a:ext cx="246649" cy="9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CC99"/>
                    </a:solidFill>
                  </a:rPr>
                  <a:t>2 </a:t>
                </a:r>
                <a:endParaRPr lang="en-US" sz="500" b="1" dirty="0">
                  <a:solidFill>
                    <a:srgbClr val="00CC99"/>
                  </a:solidFill>
                </a:endParaRPr>
              </a:p>
            </p:txBody>
          </p:sp>
          <p:sp>
            <p:nvSpPr>
              <p:cNvPr id="59" name="Rectángulo 58"/>
              <p:cNvSpPr/>
              <p:nvPr/>
            </p:nvSpPr>
            <p:spPr>
              <a:xfrm>
                <a:off x="3568196" y="2976631"/>
                <a:ext cx="293652" cy="8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9999"/>
                    </a:solidFill>
                  </a:rPr>
                  <a:t>3</a:t>
                </a:r>
                <a:endParaRPr lang="en-US" sz="500" b="1" dirty="0">
                  <a:solidFill>
                    <a:srgbClr val="009999"/>
                  </a:solidFill>
                </a:endParaRPr>
              </a:p>
            </p:txBody>
          </p:sp>
          <p:sp>
            <p:nvSpPr>
              <p:cNvPr id="60" name="Rectángulo 59"/>
              <p:cNvSpPr/>
              <p:nvPr/>
            </p:nvSpPr>
            <p:spPr>
              <a:xfrm>
                <a:off x="3569521" y="3113128"/>
                <a:ext cx="292326" cy="7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accent1">
                        <a:lumMod val="60000"/>
                        <a:lumOff val="40000"/>
                      </a:schemeClr>
                    </a:solidFill>
                  </a:rPr>
                  <a:t>4</a:t>
                </a:r>
                <a:endParaRPr lang="en-US" sz="500" b="1" dirty="0">
                  <a:solidFill>
                    <a:schemeClr val="accent1">
                      <a:lumMod val="60000"/>
                      <a:lumOff val="40000"/>
                    </a:schemeClr>
                  </a:solidFill>
                </a:endParaRPr>
              </a:p>
            </p:txBody>
          </p:sp>
          <p:sp>
            <p:nvSpPr>
              <p:cNvPr id="61" name="Rectángulo 60"/>
              <p:cNvSpPr/>
              <p:nvPr/>
            </p:nvSpPr>
            <p:spPr>
              <a:xfrm>
                <a:off x="3570846" y="3209870"/>
                <a:ext cx="243689" cy="163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0099"/>
                    </a:solidFill>
                  </a:rPr>
                  <a:t>5</a:t>
                </a:r>
                <a:endParaRPr lang="en-US" sz="500" b="1" dirty="0">
                  <a:solidFill>
                    <a:srgbClr val="000099"/>
                  </a:solidFill>
                </a:endParaRPr>
              </a:p>
            </p:txBody>
          </p:sp>
        </p:grpSp>
        <p:grpSp>
          <p:nvGrpSpPr>
            <p:cNvPr id="62" name="Grupo 61"/>
            <p:cNvGrpSpPr/>
            <p:nvPr/>
          </p:nvGrpSpPr>
          <p:grpSpPr>
            <a:xfrm>
              <a:off x="7500718" y="3900306"/>
              <a:ext cx="398898" cy="661977"/>
              <a:chOff x="3560851" y="2711586"/>
              <a:chExt cx="398898" cy="661977"/>
            </a:xfrm>
          </p:grpSpPr>
          <p:sp>
            <p:nvSpPr>
              <p:cNvPr id="63" name="Rectángulo 62"/>
              <p:cNvSpPr/>
              <p:nvPr/>
            </p:nvSpPr>
            <p:spPr>
              <a:xfrm>
                <a:off x="3565546" y="2711586"/>
                <a:ext cx="394203" cy="111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FFCC"/>
                    </a:solidFill>
                  </a:rPr>
                  <a:t>1</a:t>
                </a:r>
                <a:endParaRPr lang="en-US" sz="500" b="1" dirty="0">
                  <a:solidFill>
                    <a:srgbClr val="00FFCC"/>
                  </a:solidFill>
                </a:endParaRPr>
              </a:p>
            </p:txBody>
          </p:sp>
          <p:sp>
            <p:nvSpPr>
              <p:cNvPr id="64" name="Rectángulo 63"/>
              <p:cNvSpPr/>
              <p:nvPr/>
            </p:nvSpPr>
            <p:spPr>
              <a:xfrm>
                <a:off x="3567885" y="2979494"/>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 name="Rectángulo 64"/>
              <p:cNvSpPr/>
              <p:nvPr/>
            </p:nvSpPr>
            <p:spPr>
              <a:xfrm>
                <a:off x="3567885" y="3085004"/>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 name="Rectángulo 65"/>
              <p:cNvSpPr/>
              <p:nvPr/>
            </p:nvSpPr>
            <p:spPr>
              <a:xfrm>
                <a:off x="3560851" y="3204580"/>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 name="Rectángulo 66"/>
              <p:cNvSpPr/>
              <p:nvPr/>
            </p:nvSpPr>
            <p:spPr>
              <a:xfrm>
                <a:off x="3567886" y="2848209"/>
                <a:ext cx="246649" cy="9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CC99"/>
                    </a:solidFill>
                  </a:rPr>
                  <a:t>2 </a:t>
                </a:r>
                <a:endParaRPr lang="en-US" sz="500" b="1" dirty="0">
                  <a:solidFill>
                    <a:srgbClr val="00CC99"/>
                  </a:solidFill>
                </a:endParaRPr>
              </a:p>
            </p:txBody>
          </p:sp>
          <p:sp>
            <p:nvSpPr>
              <p:cNvPr id="68" name="Rectángulo 67"/>
              <p:cNvSpPr/>
              <p:nvPr/>
            </p:nvSpPr>
            <p:spPr>
              <a:xfrm>
                <a:off x="3568196" y="2976631"/>
                <a:ext cx="293652" cy="8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9999"/>
                    </a:solidFill>
                  </a:rPr>
                  <a:t>3</a:t>
                </a:r>
                <a:endParaRPr lang="en-US" sz="500" b="1" dirty="0">
                  <a:solidFill>
                    <a:srgbClr val="009999"/>
                  </a:solidFill>
                </a:endParaRPr>
              </a:p>
            </p:txBody>
          </p:sp>
          <p:sp>
            <p:nvSpPr>
              <p:cNvPr id="69" name="Rectángulo 68"/>
              <p:cNvSpPr/>
              <p:nvPr/>
            </p:nvSpPr>
            <p:spPr>
              <a:xfrm>
                <a:off x="3569521" y="3113128"/>
                <a:ext cx="292326" cy="7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accent1">
                        <a:lumMod val="60000"/>
                        <a:lumOff val="40000"/>
                      </a:schemeClr>
                    </a:solidFill>
                  </a:rPr>
                  <a:t>4</a:t>
                </a:r>
                <a:endParaRPr lang="en-US" sz="500" b="1" dirty="0">
                  <a:solidFill>
                    <a:schemeClr val="accent1">
                      <a:lumMod val="60000"/>
                      <a:lumOff val="40000"/>
                    </a:schemeClr>
                  </a:solidFill>
                </a:endParaRPr>
              </a:p>
            </p:txBody>
          </p:sp>
          <p:sp>
            <p:nvSpPr>
              <p:cNvPr id="70" name="Rectángulo 69"/>
              <p:cNvSpPr/>
              <p:nvPr/>
            </p:nvSpPr>
            <p:spPr>
              <a:xfrm>
                <a:off x="3570846" y="3209870"/>
                <a:ext cx="243689" cy="163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0099"/>
                    </a:solidFill>
                  </a:rPr>
                  <a:t>5</a:t>
                </a:r>
                <a:endParaRPr lang="en-US" sz="500" b="1" dirty="0">
                  <a:solidFill>
                    <a:srgbClr val="000099"/>
                  </a:solidFill>
                </a:endParaRPr>
              </a:p>
            </p:txBody>
          </p:sp>
        </p:grpSp>
        <p:grpSp>
          <p:nvGrpSpPr>
            <p:cNvPr id="71" name="Grupo 70"/>
            <p:cNvGrpSpPr/>
            <p:nvPr/>
          </p:nvGrpSpPr>
          <p:grpSpPr>
            <a:xfrm>
              <a:off x="7494094" y="2700990"/>
              <a:ext cx="398898" cy="661977"/>
              <a:chOff x="3560851" y="2711586"/>
              <a:chExt cx="398898" cy="661977"/>
            </a:xfrm>
          </p:grpSpPr>
          <p:sp>
            <p:nvSpPr>
              <p:cNvPr id="72" name="Rectángulo 71"/>
              <p:cNvSpPr/>
              <p:nvPr/>
            </p:nvSpPr>
            <p:spPr>
              <a:xfrm>
                <a:off x="3565546" y="2711586"/>
                <a:ext cx="394203" cy="111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FFCC"/>
                    </a:solidFill>
                  </a:rPr>
                  <a:t>1</a:t>
                </a:r>
                <a:endParaRPr lang="en-US" sz="500" b="1" dirty="0">
                  <a:solidFill>
                    <a:srgbClr val="00FFCC"/>
                  </a:solidFill>
                </a:endParaRPr>
              </a:p>
            </p:txBody>
          </p:sp>
          <p:sp>
            <p:nvSpPr>
              <p:cNvPr id="73" name="Rectángulo 72"/>
              <p:cNvSpPr/>
              <p:nvPr/>
            </p:nvSpPr>
            <p:spPr>
              <a:xfrm>
                <a:off x="3567885" y="2979494"/>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 name="Rectángulo 73"/>
              <p:cNvSpPr/>
              <p:nvPr/>
            </p:nvSpPr>
            <p:spPr>
              <a:xfrm>
                <a:off x="3567885" y="3085004"/>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 name="Rectángulo 74"/>
              <p:cNvSpPr/>
              <p:nvPr/>
            </p:nvSpPr>
            <p:spPr>
              <a:xfrm>
                <a:off x="3560851" y="3204580"/>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 name="Rectángulo 75"/>
              <p:cNvSpPr/>
              <p:nvPr/>
            </p:nvSpPr>
            <p:spPr>
              <a:xfrm>
                <a:off x="3567886" y="2848209"/>
                <a:ext cx="246649" cy="9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CC99"/>
                    </a:solidFill>
                  </a:rPr>
                  <a:t>2 </a:t>
                </a:r>
                <a:endParaRPr lang="en-US" sz="500" b="1" dirty="0">
                  <a:solidFill>
                    <a:srgbClr val="00CC99"/>
                  </a:solidFill>
                </a:endParaRPr>
              </a:p>
            </p:txBody>
          </p:sp>
          <p:sp>
            <p:nvSpPr>
              <p:cNvPr id="77" name="Rectángulo 76"/>
              <p:cNvSpPr/>
              <p:nvPr/>
            </p:nvSpPr>
            <p:spPr>
              <a:xfrm>
                <a:off x="3568196" y="2976631"/>
                <a:ext cx="293652" cy="8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9999"/>
                    </a:solidFill>
                  </a:rPr>
                  <a:t>3</a:t>
                </a:r>
                <a:endParaRPr lang="en-US" sz="500" b="1" dirty="0">
                  <a:solidFill>
                    <a:srgbClr val="009999"/>
                  </a:solidFill>
                </a:endParaRPr>
              </a:p>
            </p:txBody>
          </p:sp>
          <p:sp>
            <p:nvSpPr>
              <p:cNvPr id="78" name="Rectángulo 77"/>
              <p:cNvSpPr/>
              <p:nvPr/>
            </p:nvSpPr>
            <p:spPr>
              <a:xfrm>
                <a:off x="3569521" y="3113128"/>
                <a:ext cx="292326" cy="7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accent1">
                        <a:lumMod val="60000"/>
                        <a:lumOff val="40000"/>
                      </a:schemeClr>
                    </a:solidFill>
                  </a:rPr>
                  <a:t>4</a:t>
                </a:r>
                <a:endParaRPr lang="en-US" sz="500" b="1" dirty="0">
                  <a:solidFill>
                    <a:schemeClr val="accent1">
                      <a:lumMod val="60000"/>
                      <a:lumOff val="40000"/>
                    </a:schemeClr>
                  </a:solidFill>
                </a:endParaRPr>
              </a:p>
            </p:txBody>
          </p:sp>
          <p:sp>
            <p:nvSpPr>
              <p:cNvPr id="79" name="Rectángulo 78"/>
              <p:cNvSpPr/>
              <p:nvPr/>
            </p:nvSpPr>
            <p:spPr>
              <a:xfrm>
                <a:off x="3570846" y="3209870"/>
                <a:ext cx="243689" cy="163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0099"/>
                    </a:solidFill>
                  </a:rPr>
                  <a:t>5</a:t>
                </a:r>
                <a:endParaRPr lang="en-US" sz="500" b="1" dirty="0">
                  <a:solidFill>
                    <a:srgbClr val="000099"/>
                  </a:solidFill>
                </a:endParaRPr>
              </a:p>
            </p:txBody>
          </p:sp>
        </p:grpSp>
        <p:grpSp>
          <p:nvGrpSpPr>
            <p:cNvPr id="80" name="Grupo 79"/>
            <p:cNvGrpSpPr/>
            <p:nvPr/>
          </p:nvGrpSpPr>
          <p:grpSpPr>
            <a:xfrm>
              <a:off x="7495418" y="1509618"/>
              <a:ext cx="398898" cy="661977"/>
              <a:chOff x="3560851" y="2711586"/>
              <a:chExt cx="398898" cy="661977"/>
            </a:xfrm>
          </p:grpSpPr>
          <p:sp>
            <p:nvSpPr>
              <p:cNvPr id="81" name="Rectángulo 80"/>
              <p:cNvSpPr/>
              <p:nvPr/>
            </p:nvSpPr>
            <p:spPr>
              <a:xfrm>
                <a:off x="3565546" y="2711586"/>
                <a:ext cx="394203" cy="111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FFCC"/>
                    </a:solidFill>
                  </a:rPr>
                  <a:t>1</a:t>
                </a:r>
                <a:endParaRPr lang="en-US" sz="500" b="1" dirty="0">
                  <a:solidFill>
                    <a:srgbClr val="00FFCC"/>
                  </a:solidFill>
                </a:endParaRPr>
              </a:p>
            </p:txBody>
          </p:sp>
          <p:sp>
            <p:nvSpPr>
              <p:cNvPr id="82" name="Rectángulo 81"/>
              <p:cNvSpPr/>
              <p:nvPr/>
            </p:nvSpPr>
            <p:spPr>
              <a:xfrm>
                <a:off x="3567885" y="2979494"/>
                <a:ext cx="293962"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3" name="Rectángulo 82"/>
              <p:cNvSpPr/>
              <p:nvPr/>
            </p:nvSpPr>
            <p:spPr>
              <a:xfrm>
                <a:off x="3567885" y="3085004"/>
                <a:ext cx="362397"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 name="Rectángulo 83"/>
              <p:cNvSpPr/>
              <p:nvPr/>
            </p:nvSpPr>
            <p:spPr>
              <a:xfrm>
                <a:off x="3560851" y="3204580"/>
                <a:ext cx="253684" cy="112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 name="Rectángulo 84"/>
              <p:cNvSpPr/>
              <p:nvPr/>
            </p:nvSpPr>
            <p:spPr>
              <a:xfrm>
                <a:off x="3567886" y="2848209"/>
                <a:ext cx="246649" cy="9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CC99"/>
                    </a:solidFill>
                  </a:rPr>
                  <a:t>2 </a:t>
                </a:r>
                <a:endParaRPr lang="en-US" sz="500" b="1" dirty="0">
                  <a:solidFill>
                    <a:srgbClr val="00CC99"/>
                  </a:solidFill>
                </a:endParaRPr>
              </a:p>
            </p:txBody>
          </p:sp>
          <p:sp>
            <p:nvSpPr>
              <p:cNvPr id="86" name="Rectángulo 85"/>
              <p:cNvSpPr/>
              <p:nvPr/>
            </p:nvSpPr>
            <p:spPr>
              <a:xfrm>
                <a:off x="3568196" y="2976631"/>
                <a:ext cx="293652" cy="8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9999"/>
                    </a:solidFill>
                  </a:rPr>
                  <a:t>3</a:t>
                </a:r>
                <a:endParaRPr lang="en-US" sz="500" b="1" dirty="0">
                  <a:solidFill>
                    <a:srgbClr val="009999"/>
                  </a:solidFill>
                </a:endParaRPr>
              </a:p>
            </p:txBody>
          </p:sp>
          <p:sp>
            <p:nvSpPr>
              <p:cNvPr id="87" name="Rectángulo 86"/>
              <p:cNvSpPr/>
              <p:nvPr/>
            </p:nvSpPr>
            <p:spPr>
              <a:xfrm>
                <a:off x="3569521" y="3113128"/>
                <a:ext cx="292326" cy="7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accent1">
                        <a:lumMod val="60000"/>
                        <a:lumOff val="40000"/>
                      </a:schemeClr>
                    </a:solidFill>
                  </a:rPr>
                  <a:t>4</a:t>
                </a:r>
                <a:endParaRPr lang="en-US" sz="500" b="1" dirty="0">
                  <a:solidFill>
                    <a:schemeClr val="accent1">
                      <a:lumMod val="60000"/>
                      <a:lumOff val="40000"/>
                    </a:schemeClr>
                  </a:solidFill>
                </a:endParaRPr>
              </a:p>
            </p:txBody>
          </p:sp>
          <p:sp>
            <p:nvSpPr>
              <p:cNvPr id="88" name="Rectángulo 87"/>
              <p:cNvSpPr/>
              <p:nvPr/>
            </p:nvSpPr>
            <p:spPr>
              <a:xfrm>
                <a:off x="3570846" y="3209870"/>
                <a:ext cx="243689" cy="163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rgbClr val="000099"/>
                    </a:solidFill>
                  </a:rPr>
                  <a:t>5</a:t>
                </a:r>
                <a:endParaRPr lang="en-US" sz="500" b="1" dirty="0">
                  <a:solidFill>
                    <a:srgbClr val="000099"/>
                  </a:solidFill>
                </a:endParaRPr>
              </a:p>
            </p:txBody>
          </p:sp>
        </p:grpSp>
      </p:grpSp>
      <p:sp>
        <p:nvSpPr>
          <p:cNvPr id="2" name="Title 1"/>
          <p:cNvSpPr>
            <a:spLocks noGrp="1"/>
          </p:cNvSpPr>
          <p:nvPr>
            <p:ph type="title"/>
          </p:nvPr>
        </p:nvSpPr>
        <p:spPr/>
        <p:txBody>
          <a:bodyPr/>
          <a:lstStyle/>
          <a:p>
            <a:r>
              <a:rPr lang="en-GB" dirty="0"/>
              <a:t>MONARCH vs CAMS: </a:t>
            </a:r>
            <a:r>
              <a:rPr lang="en-GB" dirty="0" smtClean="0"/>
              <a:t>NO</a:t>
            </a:r>
            <a:r>
              <a:rPr lang="en-GB" baseline="-25000" dirty="0" smtClean="0"/>
              <a:t>2</a:t>
            </a:r>
            <a:r>
              <a:rPr lang="en-GB" dirty="0" smtClean="0"/>
              <a:t> </a:t>
            </a:r>
            <a:r>
              <a:rPr lang="en-GB" dirty="0"/>
              <a:t>daily cycles </a:t>
            </a:r>
            <a:br>
              <a:rPr lang="en-GB" dirty="0"/>
            </a:br>
            <a:r>
              <a:rPr lang="en-GB" sz="2000" dirty="0"/>
              <a:t>Period: </a:t>
            </a:r>
            <a:r>
              <a:rPr lang="en-GB" sz="2000" dirty="0" smtClean="0"/>
              <a:t>20160801-20160901</a:t>
            </a:r>
            <a:endParaRPr lang="en-GB" dirty="0"/>
          </a:p>
        </p:txBody>
      </p:sp>
      <p:sp>
        <p:nvSpPr>
          <p:cNvPr id="5" name="TextBox 4"/>
          <p:cNvSpPr txBox="1"/>
          <p:nvPr/>
        </p:nvSpPr>
        <p:spPr>
          <a:xfrm>
            <a:off x="628650" y="5991820"/>
            <a:ext cx="8065751" cy="584775"/>
          </a:xfrm>
          <a:prstGeom prst="rect">
            <a:avLst/>
          </a:prstGeom>
          <a:noFill/>
        </p:spPr>
        <p:txBody>
          <a:bodyPr wrap="square" rtlCol="0">
            <a:spAutoFit/>
          </a:bodyPr>
          <a:lstStyle/>
          <a:p>
            <a:r>
              <a:rPr lang="en-GB" sz="1600" dirty="0">
                <a:solidFill>
                  <a:schemeClr val="bg1">
                    <a:lumMod val="50000"/>
                  </a:schemeClr>
                </a:solidFill>
              </a:rPr>
              <a:t>Mo : </a:t>
            </a:r>
            <a:r>
              <a:rPr lang="en-GB" sz="1600" dirty="0" err="1">
                <a:solidFill>
                  <a:schemeClr val="bg1">
                    <a:lumMod val="50000"/>
                  </a:schemeClr>
                </a:solidFill>
              </a:rPr>
              <a:t>conc</a:t>
            </a:r>
            <a:r>
              <a:rPr lang="en-GB" sz="1600" dirty="0">
                <a:solidFill>
                  <a:schemeClr val="bg1">
                    <a:lumMod val="50000"/>
                  </a:schemeClr>
                </a:solidFill>
              </a:rPr>
              <a:t> </a:t>
            </a:r>
            <a:r>
              <a:rPr lang="en-GB" sz="1600" dirty="0" smtClean="0">
                <a:solidFill>
                  <a:schemeClr val="bg1">
                    <a:lumMod val="50000"/>
                  </a:schemeClr>
                </a:solidFill>
              </a:rPr>
              <a:t>observations (ppb), </a:t>
            </a:r>
            <a:r>
              <a:rPr lang="en-GB" sz="1600" dirty="0">
                <a:solidFill>
                  <a:schemeClr val="bg1">
                    <a:lumMod val="50000"/>
                  </a:schemeClr>
                </a:solidFill>
              </a:rPr>
              <a:t>Mm : </a:t>
            </a:r>
            <a:r>
              <a:rPr lang="en-GB" sz="1600" dirty="0" err="1">
                <a:solidFill>
                  <a:schemeClr val="bg1">
                    <a:lumMod val="50000"/>
                  </a:schemeClr>
                </a:solidFill>
              </a:rPr>
              <a:t>conc</a:t>
            </a:r>
            <a:r>
              <a:rPr lang="en-GB" sz="1600" dirty="0">
                <a:solidFill>
                  <a:schemeClr val="bg1">
                    <a:lumMod val="50000"/>
                  </a:schemeClr>
                </a:solidFill>
              </a:rPr>
              <a:t> </a:t>
            </a:r>
            <a:r>
              <a:rPr lang="en-GB" sz="1600" dirty="0" smtClean="0">
                <a:solidFill>
                  <a:schemeClr val="bg1">
                    <a:lumMod val="50000"/>
                  </a:schemeClr>
                </a:solidFill>
              </a:rPr>
              <a:t>model </a:t>
            </a:r>
            <a:r>
              <a:rPr lang="en-GB" sz="1600" dirty="0">
                <a:solidFill>
                  <a:schemeClr val="bg1">
                    <a:lumMod val="50000"/>
                  </a:schemeClr>
                </a:solidFill>
              </a:rPr>
              <a:t>(ppb)</a:t>
            </a:r>
            <a:r>
              <a:rPr lang="en-GB" sz="1600" dirty="0" smtClean="0">
                <a:solidFill>
                  <a:schemeClr val="bg1">
                    <a:lumMod val="50000"/>
                  </a:schemeClr>
                </a:solidFill>
              </a:rPr>
              <a:t>, </a:t>
            </a:r>
            <a:r>
              <a:rPr lang="en-GB" sz="1600" dirty="0">
                <a:solidFill>
                  <a:schemeClr val="bg1">
                    <a:lumMod val="50000"/>
                  </a:schemeClr>
                </a:solidFill>
              </a:rPr>
              <a:t>MB : mean </a:t>
            </a:r>
            <a:r>
              <a:rPr lang="en-GB" sz="1600" dirty="0" smtClean="0">
                <a:solidFill>
                  <a:schemeClr val="bg1">
                    <a:lumMod val="50000"/>
                  </a:schemeClr>
                </a:solidFill>
              </a:rPr>
              <a:t>bias </a:t>
            </a:r>
            <a:r>
              <a:rPr lang="en-GB" sz="1600" dirty="0">
                <a:solidFill>
                  <a:schemeClr val="bg1">
                    <a:lumMod val="50000"/>
                  </a:schemeClr>
                </a:solidFill>
              </a:rPr>
              <a:t>(ppb)</a:t>
            </a:r>
            <a:r>
              <a:rPr lang="en-GB" sz="1600" dirty="0" smtClean="0">
                <a:solidFill>
                  <a:schemeClr val="bg1">
                    <a:lumMod val="50000"/>
                  </a:schemeClr>
                </a:solidFill>
              </a:rPr>
              <a:t>, </a:t>
            </a:r>
            <a:r>
              <a:rPr lang="en-GB" sz="1600" dirty="0">
                <a:solidFill>
                  <a:schemeClr val="bg1">
                    <a:lumMod val="50000"/>
                  </a:schemeClr>
                </a:solidFill>
              </a:rPr>
              <a:t>NMB : normalized mean bias </a:t>
            </a:r>
            <a:r>
              <a:rPr lang="en-GB" sz="1600" dirty="0" smtClean="0">
                <a:solidFill>
                  <a:schemeClr val="bg1">
                    <a:lumMod val="50000"/>
                  </a:schemeClr>
                </a:solidFill>
              </a:rPr>
              <a:t>(%), </a:t>
            </a:r>
            <a:r>
              <a:rPr lang="en-GB" sz="1600" dirty="0">
                <a:solidFill>
                  <a:schemeClr val="bg1">
                    <a:lumMod val="50000"/>
                  </a:schemeClr>
                </a:solidFill>
              </a:rPr>
              <a:t>NRMSE : normalized RMSE </a:t>
            </a:r>
            <a:r>
              <a:rPr lang="en-GB" sz="1600" dirty="0" smtClean="0">
                <a:solidFill>
                  <a:schemeClr val="bg1">
                    <a:lumMod val="50000"/>
                  </a:schemeClr>
                </a:solidFill>
              </a:rPr>
              <a:t>(%), </a:t>
            </a:r>
            <a:r>
              <a:rPr lang="en-GB" sz="1600" dirty="0">
                <a:solidFill>
                  <a:schemeClr val="bg1">
                    <a:lumMod val="50000"/>
                  </a:schemeClr>
                </a:solidFill>
              </a:rPr>
              <a:t>PCC: </a:t>
            </a:r>
            <a:r>
              <a:rPr lang="en-GB" sz="1600" dirty="0" smtClean="0">
                <a:solidFill>
                  <a:schemeClr val="bg1">
                    <a:lumMod val="50000"/>
                  </a:schemeClr>
                </a:solidFill>
              </a:rPr>
              <a:t>correlation coefficient.</a:t>
            </a:r>
            <a:endParaRPr lang="en-GB" sz="1600" dirty="0">
              <a:solidFill>
                <a:schemeClr val="bg1">
                  <a:lumMod val="50000"/>
                </a:schemeClr>
              </a:solidFill>
            </a:endParaRPr>
          </a:p>
        </p:txBody>
      </p:sp>
      <p:sp>
        <p:nvSpPr>
          <p:cNvPr id="9" name="Rectangle 8"/>
          <p:cNvSpPr/>
          <p:nvPr/>
        </p:nvSpPr>
        <p:spPr>
          <a:xfrm>
            <a:off x="3132263" y="1095230"/>
            <a:ext cx="1592137" cy="11968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Tree>
    <p:extLst>
      <p:ext uri="{BB962C8B-B14F-4D97-AF65-F5344CB8AC3E}">
        <p14:creationId xmlns:p14="http://schemas.microsoft.com/office/powerpoint/2010/main" val="2974644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464803" y="948372"/>
            <a:ext cx="8229598" cy="4833258"/>
          </a:xfrm>
        </p:spPr>
        <p:txBody>
          <a:bodyPr>
            <a:noAutofit/>
          </a:bodyPr>
          <a:lstStyle/>
          <a:p>
            <a:pPr marL="0" indent="0">
              <a:buNone/>
            </a:pPr>
            <a:r>
              <a:rPr lang="en-GB" sz="1800" b="1" dirty="0" smtClean="0"/>
              <a:t>We have assessed </a:t>
            </a:r>
            <a:r>
              <a:rPr lang="en-GB" sz="1800" b="1" dirty="0"/>
              <a:t>the performance of the online multiscale MONARCH v2.0 Model to forecast the air quality in </a:t>
            </a:r>
            <a:r>
              <a:rPr lang="en-GB" sz="1800" b="1" dirty="0" smtClean="0"/>
              <a:t>Europe in the context of CALIOPE and CAMS_50.II</a:t>
            </a:r>
            <a:endParaRPr lang="en-GB" sz="1800" dirty="0" smtClean="0"/>
          </a:p>
          <a:p>
            <a:r>
              <a:rPr lang="en-GB" sz="1800" dirty="0" smtClean="0"/>
              <a:t>MONARCH performance for </a:t>
            </a:r>
            <a:r>
              <a:rPr lang="en-GB" sz="1800" b="1" dirty="0" smtClean="0"/>
              <a:t>O</a:t>
            </a:r>
            <a:r>
              <a:rPr lang="en-GB" sz="1800" b="1" baseline="-25000" dirty="0" smtClean="0"/>
              <a:t>3</a:t>
            </a:r>
          </a:p>
          <a:p>
            <a:pPr lvl="1"/>
            <a:r>
              <a:rPr lang="en-GB" sz="1800" dirty="0" smtClean="0"/>
              <a:t>Better skills than CALIOPE (WRF-CMAQ)</a:t>
            </a:r>
          </a:p>
          <a:p>
            <a:pPr lvl="1"/>
            <a:r>
              <a:rPr lang="en-GB" sz="1800" dirty="0" smtClean="0"/>
              <a:t>In the range of other CAMS_50 models.</a:t>
            </a:r>
          </a:p>
          <a:p>
            <a:r>
              <a:rPr lang="en-GB" sz="1800" dirty="0" smtClean="0"/>
              <a:t>MONARCH performance for </a:t>
            </a:r>
            <a:r>
              <a:rPr lang="en-GB" sz="1800" b="1" dirty="0" smtClean="0"/>
              <a:t>NO</a:t>
            </a:r>
            <a:r>
              <a:rPr lang="en-GB" sz="1800" b="1" baseline="-25000" dirty="0" smtClean="0"/>
              <a:t>2</a:t>
            </a:r>
          </a:p>
          <a:p>
            <a:pPr lvl="1"/>
            <a:r>
              <a:rPr lang="en-GB" sz="1800" dirty="0" smtClean="0"/>
              <a:t>General overestimation in rural stations.</a:t>
            </a:r>
          </a:p>
          <a:p>
            <a:pPr lvl="1"/>
            <a:r>
              <a:rPr lang="en-GB" sz="1800" dirty="0" smtClean="0"/>
              <a:t>Underestimation near urban stations.</a:t>
            </a:r>
          </a:p>
          <a:p>
            <a:r>
              <a:rPr lang="en-GB" sz="1800" dirty="0" smtClean="0"/>
              <a:t>MONARCH performance for </a:t>
            </a:r>
            <a:r>
              <a:rPr lang="en-GB" sz="1800" b="1" dirty="0" smtClean="0"/>
              <a:t>PM</a:t>
            </a:r>
          </a:p>
          <a:p>
            <a:pPr lvl="1"/>
            <a:r>
              <a:rPr lang="en-GB" sz="1800" dirty="0" smtClean="0"/>
              <a:t>General underestimation, more important in PM10 than in PM2.5</a:t>
            </a:r>
          </a:p>
          <a:p>
            <a:pPr lvl="1"/>
            <a:r>
              <a:rPr lang="en-GB" sz="1800" dirty="0" smtClean="0"/>
              <a:t>Ongoing work in SOA formation may reduce the bias.</a:t>
            </a:r>
          </a:p>
          <a:p>
            <a:r>
              <a:rPr lang="en-GB" sz="1800" dirty="0" smtClean="0"/>
              <a:t>The replacement inside </a:t>
            </a:r>
            <a:r>
              <a:rPr lang="en-GB" sz="1800" b="1" dirty="0" smtClean="0"/>
              <a:t>CALIOPE system</a:t>
            </a:r>
            <a:r>
              <a:rPr lang="en-GB" sz="1800" dirty="0"/>
              <a:t> </a:t>
            </a:r>
            <a:r>
              <a:rPr lang="en-GB" sz="1800" dirty="0" smtClean="0"/>
              <a:t>foreseen during 2019.</a:t>
            </a:r>
          </a:p>
          <a:p>
            <a:r>
              <a:rPr lang="en-GB" sz="1800" dirty="0" smtClean="0"/>
              <a:t>Next tasks within </a:t>
            </a:r>
            <a:r>
              <a:rPr lang="en-GB" sz="1800" b="1" dirty="0" smtClean="0"/>
              <a:t>CAMS_50.II</a:t>
            </a:r>
            <a:r>
              <a:rPr lang="en-GB" sz="1800" dirty="0" smtClean="0"/>
              <a:t>: </a:t>
            </a:r>
          </a:p>
          <a:p>
            <a:pPr lvl="1"/>
            <a:r>
              <a:rPr lang="en-GB" sz="1800" dirty="0" smtClean="0"/>
              <a:t>Coupling with IFS forecast initial and boundary conditions.</a:t>
            </a:r>
          </a:p>
          <a:p>
            <a:pPr lvl="1"/>
            <a:r>
              <a:rPr lang="en-GB" sz="1800" dirty="0" smtClean="0"/>
              <a:t>Rerun 2016</a:t>
            </a:r>
          </a:p>
          <a:p>
            <a:pPr lvl="1"/>
            <a:r>
              <a:rPr lang="en-GB" sz="1800" dirty="0" smtClean="0"/>
              <a:t>Expand the evaluation analysis with EIONET stations with quality control flags.</a:t>
            </a:r>
          </a:p>
          <a:p>
            <a:pPr lvl="1"/>
            <a:endParaRPr lang="en-GB" sz="1800" dirty="0" smtClean="0"/>
          </a:p>
          <a:p>
            <a:endParaRPr lang="en-GB" sz="1800" dirty="0" smtClean="0"/>
          </a:p>
          <a:p>
            <a:pPr marL="457200" lvl="1" indent="0">
              <a:buNone/>
            </a:pPr>
            <a:endParaRPr lang="en-GB" sz="1800" dirty="0" smtClean="0"/>
          </a:p>
          <a:p>
            <a:pPr marL="457200" lvl="1" indent="0">
              <a:buNone/>
            </a:pPr>
            <a:endParaRPr lang="en-GB" sz="1800" dirty="0"/>
          </a:p>
          <a:p>
            <a:pPr marL="0" indent="0">
              <a:buNone/>
            </a:pPr>
            <a:endParaRPr lang="en-GB" sz="1800" dirty="0"/>
          </a:p>
        </p:txBody>
      </p:sp>
    </p:spTree>
    <p:extLst>
      <p:ext uri="{BB962C8B-B14F-4D97-AF65-F5344CB8AC3E}">
        <p14:creationId xmlns:p14="http://schemas.microsoft.com/office/powerpoint/2010/main" val="2096049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35482" y="2732809"/>
            <a:ext cx="5808518" cy="3046988"/>
          </a:xfrm>
          <a:prstGeom prst="rect">
            <a:avLst/>
          </a:prstGeom>
          <a:solidFill>
            <a:srgbClr val="7F7F7F">
              <a:alpha val="23137"/>
            </a:srgbClr>
          </a:solidFill>
        </p:spPr>
        <p:txBody>
          <a:bodyPr wrap="square" rtlCol="0">
            <a:spAutoFit/>
          </a:bodyPr>
          <a:lstStyle/>
          <a:p>
            <a:r>
              <a:rPr lang="en-GB" sz="1600" b="1" dirty="0">
                <a:solidFill>
                  <a:schemeClr val="accent1"/>
                </a:solidFill>
              </a:rPr>
              <a:t>Acknowledgments </a:t>
            </a:r>
            <a:endParaRPr lang="en-GB" sz="1600" b="1" dirty="0" smtClean="0">
              <a:solidFill>
                <a:schemeClr val="accent1"/>
              </a:solidFill>
            </a:endParaRPr>
          </a:p>
          <a:p>
            <a:r>
              <a:rPr lang="en-US" sz="1600" dirty="0">
                <a:solidFill>
                  <a:schemeClr val="accent1"/>
                </a:solidFill>
              </a:rPr>
              <a:t>The research leading to these results has received funding from </a:t>
            </a:r>
            <a:endParaRPr lang="en-US" sz="1600" dirty="0" smtClean="0">
              <a:solidFill>
                <a:schemeClr val="accent1"/>
              </a:solidFill>
            </a:endParaRPr>
          </a:p>
          <a:p>
            <a:pPr marL="285750" indent="-285750">
              <a:buFont typeface="Arial" panose="020B0604020202020204" pitchFamily="34" charset="0"/>
              <a:buChar char="•"/>
            </a:pPr>
            <a:r>
              <a:rPr lang="en-US" sz="1600" dirty="0" smtClean="0">
                <a:solidFill>
                  <a:schemeClr val="accent1"/>
                </a:solidFill>
              </a:rPr>
              <a:t>the </a:t>
            </a:r>
            <a:r>
              <a:rPr lang="en-US" sz="1600" dirty="0" err="1">
                <a:solidFill>
                  <a:schemeClr val="accent1"/>
                </a:solidFill>
              </a:rPr>
              <a:t>Ministerio</a:t>
            </a:r>
            <a:r>
              <a:rPr lang="en-US" sz="1600" dirty="0">
                <a:solidFill>
                  <a:schemeClr val="accent1"/>
                </a:solidFill>
              </a:rPr>
              <a:t> de </a:t>
            </a:r>
            <a:r>
              <a:rPr lang="en-US" sz="1600" dirty="0" err="1">
                <a:solidFill>
                  <a:schemeClr val="accent1"/>
                </a:solidFill>
              </a:rPr>
              <a:t>Economía</a:t>
            </a:r>
            <a:r>
              <a:rPr lang="en-US" sz="1600" dirty="0">
                <a:solidFill>
                  <a:schemeClr val="accent1"/>
                </a:solidFill>
              </a:rPr>
              <a:t> y </a:t>
            </a:r>
            <a:r>
              <a:rPr lang="en-US" sz="1600" dirty="0" err="1">
                <a:solidFill>
                  <a:schemeClr val="accent1"/>
                </a:solidFill>
              </a:rPr>
              <a:t>Competitividad</a:t>
            </a:r>
            <a:r>
              <a:rPr lang="en-US" sz="1600" dirty="0">
                <a:solidFill>
                  <a:schemeClr val="accent1"/>
                </a:solidFill>
              </a:rPr>
              <a:t> (MINECO) as part of the </a:t>
            </a:r>
            <a:r>
              <a:rPr lang="en-US" sz="1600" dirty="0" smtClean="0">
                <a:solidFill>
                  <a:schemeClr val="accent1"/>
                </a:solidFill>
              </a:rPr>
              <a:t>PAISA </a:t>
            </a:r>
            <a:r>
              <a:rPr lang="en-US" sz="1600" dirty="0">
                <a:solidFill>
                  <a:schemeClr val="accent1"/>
                </a:solidFill>
              </a:rPr>
              <a:t>project </a:t>
            </a:r>
            <a:r>
              <a:rPr lang="en-US" sz="1600" dirty="0" smtClean="0">
                <a:solidFill>
                  <a:schemeClr val="accent1"/>
                </a:solidFill>
              </a:rPr>
              <a:t>CGL2016-75725-R.</a:t>
            </a:r>
          </a:p>
          <a:p>
            <a:pPr marL="285750" indent="-285750">
              <a:buFont typeface="Arial" panose="020B0604020202020204" pitchFamily="34" charset="0"/>
              <a:buChar char="•"/>
            </a:pPr>
            <a:r>
              <a:rPr lang="en-US" sz="1600" dirty="0" smtClean="0">
                <a:solidFill>
                  <a:schemeClr val="accent1"/>
                </a:solidFill>
              </a:rPr>
              <a:t>the </a:t>
            </a:r>
            <a:r>
              <a:rPr lang="en-US" sz="1600" dirty="0">
                <a:solidFill>
                  <a:schemeClr val="accent1"/>
                </a:solidFill>
              </a:rPr>
              <a:t>Copernicus Atmosphere Monitoring Service </a:t>
            </a:r>
            <a:r>
              <a:rPr lang="en-US" sz="1600" dirty="0" smtClean="0">
                <a:solidFill>
                  <a:schemeClr val="accent1"/>
                </a:solidFill>
              </a:rPr>
              <a:t>(CAMS50 Phase II)</a:t>
            </a:r>
            <a:r>
              <a:rPr lang="en-US" sz="1600" dirty="0">
                <a:solidFill>
                  <a:schemeClr val="accent1"/>
                </a:solidFill>
              </a:rPr>
              <a:t>, a </a:t>
            </a:r>
            <a:r>
              <a:rPr lang="en-US" sz="1600" dirty="0" err="1">
                <a:solidFill>
                  <a:schemeClr val="accent1"/>
                </a:solidFill>
              </a:rPr>
              <a:t>programme</a:t>
            </a:r>
            <a:r>
              <a:rPr lang="en-US" sz="1600" dirty="0">
                <a:solidFill>
                  <a:schemeClr val="accent1"/>
                </a:solidFill>
              </a:rPr>
              <a:t> being implemented by the European Centre for Medium-Range Weather Forecasts (ECMWF) on behalf of the European Commission. </a:t>
            </a:r>
            <a:endParaRPr lang="en-US" sz="1600" dirty="0" smtClean="0">
              <a:solidFill>
                <a:schemeClr val="accent1"/>
              </a:solidFill>
            </a:endParaRPr>
          </a:p>
          <a:p>
            <a:r>
              <a:rPr lang="en-US" sz="1600" dirty="0" smtClean="0">
                <a:solidFill>
                  <a:schemeClr val="accent1"/>
                </a:solidFill>
              </a:rPr>
              <a:t>We </a:t>
            </a:r>
            <a:r>
              <a:rPr lang="en-US" sz="1600" dirty="0">
                <a:solidFill>
                  <a:schemeClr val="accent1"/>
                </a:solidFill>
              </a:rPr>
              <a:t>acknowledge </a:t>
            </a:r>
            <a:r>
              <a:rPr lang="en-US" sz="1600" b="1" dirty="0">
                <a:solidFill>
                  <a:schemeClr val="accent1"/>
                </a:solidFill>
              </a:rPr>
              <a:t>PRACE</a:t>
            </a:r>
            <a:r>
              <a:rPr lang="en-US" sz="1600" dirty="0">
                <a:solidFill>
                  <a:schemeClr val="accent1"/>
                </a:solidFill>
              </a:rPr>
              <a:t> for awarding access to </a:t>
            </a:r>
            <a:r>
              <a:rPr lang="en-US" sz="1600" dirty="0" smtClean="0">
                <a:solidFill>
                  <a:schemeClr val="accent1"/>
                </a:solidFill>
              </a:rPr>
              <a:t>MareNostrum 4 </a:t>
            </a:r>
            <a:r>
              <a:rPr lang="en-US" sz="1600" dirty="0">
                <a:solidFill>
                  <a:schemeClr val="accent1"/>
                </a:solidFill>
              </a:rPr>
              <a:t>based in Spain at the Barcelona Supercomputing Center through the </a:t>
            </a:r>
            <a:r>
              <a:rPr lang="en-US" sz="1600" dirty="0" err="1">
                <a:solidFill>
                  <a:schemeClr val="accent1"/>
                </a:solidFill>
              </a:rPr>
              <a:t>eFRAGMENT</a:t>
            </a:r>
            <a:r>
              <a:rPr lang="en-US" sz="1600" dirty="0">
                <a:solidFill>
                  <a:schemeClr val="accent1"/>
                </a:solidFill>
              </a:rPr>
              <a:t> project.</a:t>
            </a:r>
            <a:endParaRPr lang="en-GB" sz="1600" dirty="0" smtClean="0">
              <a:solidFill>
                <a:schemeClr val="accent1"/>
              </a:solidFill>
            </a:endParaRPr>
          </a:p>
          <a:p>
            <a:endParaRPr lang="en-GB" sz="1600" b="1" dirty="0" smtClean="0">
              <a:solidFill>
                <a:schemeClr val="accent1"/>
              </a:solidFill>
            </a:endParaRPr>
          </a:p>
        </p:txBody>
      </p:sp>
      <p:sp>
        <p:nvSpPr>
          <p:cNvPr id="13" name="Rectangle 12"/>
          <p:cNvSpPr/>
          <p:nvPr/>
        </p:nvSpPr>
        <p:spPr>
          <a:xfrm>
            <a:off x="176645" y="301336"/>
            <a:ext cx="2660073" cy="1652154"/>
          </a:xfrm>
          <a:prstGeom prst="rect">
            <a:avLst/>
          </a:prstGeom>
          <a:solidFill>
            <a:srgbClr val="124484">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t> Thank you! </a:t>
            </a:r>
            <a:endParaRPr lang="en-GB" sz="4000" b="1" dirty="0"/>
          </a:p>
        </p:txBody>
      </p:sp>
      <p:pic>
        <p:nvPicPr>
          <p:cNvPr id="6" name="Picture 9"/>
          <p:cNvPicPr>
            <a:picLocks noChangeAspect="1"/>
          </p:cNvPicPr>
          <p:nvPr/>
        </p:nvPicPr>
        <p:blipFill>
          <a:blip r:embed="rId3"/>
          <a:stretch>
            <a:fillRect/>
          </a:stretch>
        </p:blipFill>
        <p:spPr>
          <a:xfrm>
            <a:off x="5132285" y="1425597"/>
            <a:ext cx="3062679" cy="692827"/>
          </a:xfrm>
          <a:prstGeom prst="rect">
            <a:avLst/>
          </a:prstGeom>
        </p:spPr>
      </p:pic>
      <p:pic>
        <p:nvPicPr>
          <p:cNvPr id="7" name="Imagen 6"/>
          <p:cNvPicPr>
            <a:picLocks noChangeAspect="1"/>
          </p:cNvPicPr>
          <p:nvPr/>
        </p:nvPicPr>
        <p:blipFill>
          <a:blip r:embed="rId4"/>
          <a:stretch>
            <a:fillRect/>
          </a:stretch>
        </p:blipFill>
        <p:spPr>
          <a:xfrm>
            <a:off x="3155373" y="1425597"/>
            <a:ext cx="1873826" cy="699494"/>
          </a:xfrm>
          <a:prstGeom prst="rect">
            <a:avLst/>
          </a:prstGeom>
        </p:spPr>
      </p:pic>
      <p:pic>
        <p:nvPicPr>
          <p:cNvPr id="11" name="Imagen 10"/>
          <p:cNvPicPr>
            <a:picLocks noChangeAspect="1"/>
          </p:cNvPicPr>
          <p:nvPr/>
        </p:nvPicPr>
        <p:blipFill>
          <a:blip r:embed="rId5"/>
          <a:stretch>
            <a:fillRect/>
          </a:stretch>
        </p:blipFill>
        <p:spPr>
          <a:xfrm>
            <a:off x="8266402" y="1425597"/>
            <a:ext cx="711343" cy="711343"/>
          </a:xfrm>
          <a:prstGeom prst="rect">
            <a:avLst/>
          </a:prstGeom>
        </p:spPr>
      </p:pic>
    </p:spTree>
    <p:extLst>
      <p:ext uri="{BB962C8B-B14F-4D97-AF65-F5344CB8AC3E}">
        <p14:creationId xmlns:p14="http://schemas.microsoft.com/office/powerpoint/2010/main" val="2819758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19-03-28 a las 18.24.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29063"/>
          </a:xfrm>
          <a:prstGeom prst="rect">
            <a:avLst/>
          </a:prstGeom>
        </p:spPr>
      </p:pic>
    </p:spTree>
    <p:extLst>
      <p:ext uri="{BB962C8B-B14F-4D97-AF65-F5344CB8AC3E}">
        <p14:creationId xmlns:p14="http://schemas.microsoft.com/office/powerpoint/2010/main" val="1181263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559499" y="217700"/>
            <a:ext cx="8039069" cy="837740"/>
          </a:xfrm>
          <a:prstGeom prst="rect">
            <a:avLst/>
          </a:prstGeom>
          <a:noFill/>
          <a:ln>
            <a:noFill/>
          </a:ln>
        </p:spPr>
        <p:style>
          <a:lnRef idx="0">
            <a:scrgbClr r="0" g="0" b="0"/>
          </a:lnRef>
          <a:fillRef idx="0">
            <a:scrgbClr r="0" g="0" b="0"/>
          </a:fillRef>
          <a:effectRef idx="0">
            <a:scrgbClr r="0" g="0" b="0"/>
          </a:effectRef>
          <a:fontRef idx="minor"/>
        </p:style>
        <p:txBody>
          <a:bodyPr lIns="87924" tIns="43962" rIns="87924" bIns="43962" anchor="ctr"/>
          <a:lstStyle/>
          <a:p>
            <a:pPr algn="ctr">
              <a:lnSpc>
                <a:spcPct val="100000"/>
              </a:lnSpc>
            </a:pPr>
            <a:r>
              <a:rPr lang="en-US" sz="3126" b="1" spc="-1" dirty="0" err="1">
                <a:solidFill>
                  <a:srgbClr val="124484"/>
                </a:solidFill>
                <a:uFill>
                  <a:solidFill>
                    <a:srgbClr val="FFFFFF"/>
                  </a:solidFill>
                </a:uFill>
                <a:latin typeface="Calibri"/>
              </a:rPr>
              <a:t>CALIdad</a:t>
            </a:r>
            <a:r>
              <a:rPr lang="en-US" sz="3126" b="1" spc="-1" dirty="0">
                <a:solidFill>
                  <a:srgbClr val="124484"/>
                </a:solidFill>
                <a:uFill>
                  <a:solidFill>
                    <a:srgbClr val="FFFFFF"/>
                  </a:solidFill>
                </a:uFill>
                <a:latin typeface="Calibri"/>
              </a:rPr>
              <a:t> del </a:t>
            </a:r>
            <a:r>
              <a:rPr lang="en-US" sz="3126" b="1" spc="-1" dirty="0" err="1">
                <a:solidFill>
                  <a:srgbClr val="124484"/>
                </a:solidFill>
                <a:uFill>
                  <a:solidFill>
                    <a:srgbClr val="FFFFFF"/>
                  </a:solidFill>
                </a:uFill>
                <a:latin typeface="Calibri"/>
              </a:rPr>
              <a:t>aire</a:t>
            </a:r>
            <a:r>
              <a:rPr lang="en-US" sz="3126" b="1" spc="-1" dirty="0">
                <a:solidFill>
                  <a:srgbClr val="124484"/>
                </a:solidFill>
                <a:uFill>
                  <a:solidFill>
                    <a:srgbClr val="FFFFFF"/>
                  </a:solidFill>
                </a:uFill>
                <a:latin typeface="Calibri"/>
              </a:rPr>
              <a:t> </a:t>
            </a:r>
            <a:r>
              <a:rPr lang="en-US" sz="3126" b="1" spc="-1" dirty="0" err="1">
                <a:solidFill>
                  <a:srgbClr val="124484"/>
                </a:solidFill>
                <a:uFill>
                  <a:solidFill>
                    <a:srgbClr val="FFFFFF"/>
                  </a:solidFill>
                </a:uFill>
                <a:latin typeface="Calibri"/>
              </a:rPr>
              <a:t>Operacional</a:t>
            </a:r>
            <a:r>
              <a:rPr lang="en-US" sz="3126" b="1" spc="-1" dirty="0">
                <a:solidFill>
                  <a:srgbClr val="124484"/>
                </a:solidFill>
                <a:uFill>
                  <a:solidFill>
                    <a:srgbClr val="FFFFFF"/>
                  </a:solidFill>
                </a:uFill>
                <a:latin typeface="Calibri"/>
              </a:rPr>
              <a:t> Para </a:t>
            </a:r>
            <a:r>
              <a:rPr lang="en-US" sz="3126" b="1" spc="-1" dirty="0" err="1">
                <a:solidFill>
                  <a:srgbClr val="124484"/>
                </a:solidFill>
                <a:uFill>
                  <a:solidFill>
                    <a:srgbClr val="FFFFFF"/>
                  </a:solidFill>
                </a:uFill>
                <a:latin typeface="Calibri"/>
              </a:rPr>
              <a:t>España</a:t>
            </a:r>
            <a:r>
              <a:rPr lang="en-US" sz="3126" b="1" spc="-1" dirty="0">
                <a:solidFill>
                  <a:srgbClr val="124484"/>
                </a:solidFill>
                <a:uFill>
                  <a:solidFill>
                    <a:srgbClr val="FFFFFF"/>
                  </a:solidFill>
                </a:uFill>
                <a:latin typeface="Calibri"/>
              </a:rPr>
              <a:t> (CALIOPE) </a:t>
            </a:r>
            <a:endParaRPr lang="en-US" sz="3126" spc="-1" dirty="0">
              <a:solidFill>
                <a:srgbClr val="000000"/>
              </a:solidFill>
              <a:uFill>
                <a:solidFill>
                  <a:srgbClr val="FFFFFF"/>
                </a:solidFill>
              </a:uFill>
              <a:latin typeface="Arial"/>
            </a:endParaRPr>
          </a:p>
        </p:txBody>
      </p:sp>
      <p:pic>
        <p:nvPicPr>
          <p:cNvPr id="250" name="Picture 8"/>
          <p:cNvPicPr/>
          <p:nvPr/>
        </p:nvPicPr>
        <p:blipFill>
          <a:blip r:embed="rId3"/>
          <a:stretch/>
        </p:blipFill>
        <p:spPr>
          <a:xfrm>
            <a:off x="495491" y="4249896"/>
            <a:ext cx="2139367" cy="2282156"/>
          </a:xfrm>
          <a:prstGeom prst="rect">
            <a:avLst/>
          </a:prstGeom>
          <a:ln>
            <a:noFill/>
          </a:ln>
        </p:spPr>
      </p:pic>
      <p:pic>
        <p:nvPicPr>
          <p:cNvPr id="251" name="Picture 9"/>
          <p:cNvPicPr/>
          <p:nvPr/>
        </p:nvPicPr>
        <p:blipFill>
          <a:blip r:embed="rId4"/>
          <a:srcRect l="18354" t="11562" r="25895" b="26734"/>
          <a:stretch/>
        </p:blipFill>
        <p:spPr>
          <a:xfrm>
            <a:off x="547894" y="4461265"/>
            <a:ext cx="1989193" cy="1247114"/>
          </a:xfrm>
          <a:prstGeom prst="rect">
            <a:avLst/>
          </a:prstGeom>
          <a:ln>
            <a:noFill/>
          </a:ln>
        </p:spPr>
      </p:pic>
      <p:pic>
        <p:nvPicPr>
          <p:cNvPr id="252" name="Picture 11"/>
          <p:cNvPicPr/>
          <p:nvPr/>
        </p:nvPicPr>
        <p:blipFill>
          <a:blip r:embed="rId5"/>
          <a:stretch/>
        </p:blipFill>
        <p:spPr>
          <a:xfrm>
            <a:off x="2080233" y="4153180"/>
            <a:ext cx="2587780" cy="2190011"/>
          </a:xfrm>
          <a:prstGeom prst="rect">
            <a:avLst/>
          </a:prstGeom>
          <a:ln>
            <a:noFill/>
          </a:ln>
        </p:spPr>
      </p:pic>
      <p:pic>
        <p:nvPicPr>
          <p:cNvPr id="253" name="Picture 12"/>
          <p:cNvPicPr/>
          <p:nvPr/>
        </p:nvPicPr>
        <p:blipFill>
          <a:blip r:embed="rId6"/>
          <a:stretch/>
        </p:blipFill>
        <p:spPr>
          <a:xfrm>
            <a:off x="2830049" y="4298078"/>
            <a:ext cx="1081817" cy="1910413"/>
          </a:xfrm>
          <a:prstGeom prst="rect">
            <a:avLst/>
          </a:prstGeom>
          <a:ln>
            <a:noFill/>
          </a:ln>
        </p:spPr>
      </p:pic>
      <p:pic>
        <p:nvPicPr>
          <p:cNvPr id="254" name="Picture 19"/>
          <p:cNvPicPr/>
          <p:nvPr/>
        </p:nvPicPr>
        <p:blipFill rotWithShape="1">
          <a:blip r:embed="rId7"/>
          <a:srcRect l="8735" t="7962" r="9685" b="5436"/>
          <a:stretch/>
        </p:blipFill>
        <p:spPr>
          <a:xfrm>
            <a:off x="454694" y="1240081"/>
            <a:ext cx="2124948" cy="1731719"/>
          </a:xfrm>
          <a:prstGeom prst="rect">
            <a:avLst/>
          </a:prstGeom>
          <a:ln>
            <a:noFill/>
          </a:ln>
          <a:effectLst>
            <a:outerShdw blurRad="292100" dist="139700" dir="2700000" algn="tl" rotWithShape="0">
              <a:srgbClr val="333333">
                <a:alpha val="65000"/>
              </a:srgbClr>
            </a:outerShdw>
          </a:effectLst>
        </p:spPr>
      </p:pic>
      <p:pic>
        <p:nvPicPr>
          <p:cNvPr id="255" name="Picture 20"/>
          <p:cNvPicPr/>
          <p:nvPr/>
        </p:nvPicPr>
        <p:blipFill rotWithShape="1">
          <a:blip r:embed="rId8"/>
          <a:srcRect l="14432" t="10213" r="14828" b="10205"/>
          <a:stretch/>
        </p:blipFill>
        <p:spPr>
          <a:xfrm>
            <a:off x="2789150" y="1291188"/>
            <a:ext cx="1842586" cy="1591314"/>
          </a:xfrm>
          <a:prstGeom prst="rect">
            <a:avLst/>
          </a:prstGeom>
          <a:ln w="28440">
            <a:solidFill>
              <a:srgbClr val="FF0000"/>
            </a:solidFill>
            <a:round/>
          </a:ln>
          <a:effectLst>
            <a:outerShdw blurRad="292100" dist="139700" dir="2700000" algn="tl" rotWithShape="0">
              <a:srgbClr val="333333">
                <a:alpha val="65000"/>
              </a:srgbClr>
            </a:outerShdw>
          </a:effectLst>
        </p:spPr>
      </p:pic>
      <p:pic>
        <p:nvPicPr>
          <p:cNvPr id="256" name="Picture 21"/>
          <p:cNvPicPr/>
          <p:nvPr/>
        </p:nvPicPr>
        <p:blipFill rotWithShape="1">
          <a:blip r:embed="rId9"/>
          <a:srcRect l="20181" t="9999" r="21081" b="9694"/>
          <a:stretch/>
        </p:blipFill>
        <p:spPr>
          <a:xfrm>
            <a:off x="4948788" y="1281997"/>
            <a:ext cx="1530127" cy="1605779"/>
          </a:xfrm>
          <a:prstGeom prst="rect">
            <a:avLst/>
          </a:prstGeom>
          <a:ln w="28440">
            <a:solidFill>
              <a:srgbClr val="FF0000"/>
            </a:solidFill>
            <a:round/>
          </a:ln>
          <a:effectLst>
            <a:outerShdw blurRad="292100" dist="139700" dir="2700000" algn="tl" rotWithShape="0">
              <a:srgbClr val="333333">
                <a:alpha val="65000"/>
              </a:srgbClr>
            </a:outerShdw>
          </a:effectLst>
        </p:spPr>
      </p:pic>
      <p:sp>
        <p:nvSpPr>
          <p:cNvPr id="257" name="CustomShape 2"/>
          <p:cNvSpPr/>
          <p:nvPr/>
        </p:nvSpPr>
        <p:spPr>
          <a:xfrm>
            <a:off x="823623" y="3261589"/>
            <a:ext cx="7269206" cy="294370"/>
          </a:xfrm>
          <a:prstGeom prst="leftRightArrow">
            <a:avLst>
              <a:gd name="adj1" fmla="val 73149"/>
              <a:gd name="adj2" fmla="val 5030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0800000"/>
          </a:gradFill>
          <a:ln w="9360">
            <a:solidFill>
              <a:srgbClr val="0070C0"/>
            </a:solidFill>
            <a:miter/>
          </a:ln>
        </p:spPr>
        <p:style>
          <a:lnRef idx="0">
            <a:scrgbClr r="0" g="0" b="0"/>
          </a:lnRef>
          <a:fillRef idx="0">
            <a:scrgbClr r="0" g="0" b="0"/>
          </a:fillRef>
          <a:effectRef idx="0">
            <a:scrgbClr r="0" g="0" b="0"/>
          </a:effectRef>
          <a:fontRef idx="minor"/>
        </p:style>
        <p:txBody>
          <a:bodyPr lIns="87924" tIns="45720" rIns="87924" bIns="45720" anchor="ctr"/>
          <a:lstStyle/>
          <a:p>
            <a:pPr algn="ctr">
              <a:lnSpc>
                <a:spcPct val="100000"/>
              </a:lnSpc>
            </a:pPr>
            <a:r>
              <a:rPr lang="en-US" sz="1400" spc="-1" dirty="0">
                <a:solidFill>
                  <a:srgbClr val="0070C0"/>
                </a:solidFill>
                <a:uFill>
                  <a:solidFill>
                    <a:srgbClr val="FFFFFF"/>
                  </a:solidFill>
                </a:uFill>
                <a:latin typeface="Arial"/>
                <a:ea typeface="ＭＳ Ｐゴシック"/>
              </a:rPr>
              <a:t>Multiscale models from regional to local scales</a:t>
            </a:r>
            <a:endParaRPr lang="en-US" sz="1400" spc="-1" dirty="0">
              <a:solidFill>
                <a:srgbClr val="000000"/>
              </a:solidFill>
              <a:uFill>
                <a:solidFill>
                  <a:srgbClr val="FFFFFF"/>
                </a:solidFill>
              </a:uFill>
              <a:latin typeface="Arial"/>
            </a:endParaRPr>
          </a:p>
        </p:txBody>
      </p:sp>
      <p:pic>
        <p:nvPicPr>
          <p:cNvPr id="258" name="Picture 24"/>
          <p:cNvPicPr/>
          <p:nvPr/>
        </p:nvPicPr>
        <p:blipFill>
          <a:blip r:embed="rId10"/>
          <a:stretch/>
        </p:blipFill>
        <p:spPr>
          <a:xfrm>
            <a:off x="4460512" y="5075678"/>
            <a:ext cx="1998337" cy="1275602"/>
          </a:xfrm>
          <a:prstGeom prst="rect">
            <a:avLst/>
          </a:prstGeom>
          <a:ln>
            <a:noFill/>
          </a:ln>
        </p:spPr>
      </p:pic>
      <p:pic>
        <p:nvPicPr>
          <p:cNvPr id="259" name="Picture 25"/>
          <p:cNvPicPr/>
          <p:nvPr/>
        </p:nvPicPr>
        <p:blipFill>
          <a:blip r:embed="rId11"/>
          <a:stretch/>
        </p:blipFill>
        <p:spPr>
          <a:xfrm>
            <a:off x="6697651" y="5075678"/>
            <a:ext cx="1996930" cy="1275602"/>
          </a:xfrm>
          <a:prstGeom prst="rect">
            <a:avLst/>
          </a:prstGeom>
          <a:ln>
            <a:noFill/>
          </a:ln>
        </p:spPr>
      </p:pic>
      <p:pic>
        <p:nvPicPr>
          <p:cNvPr id="260" name="Picture 26"/>
          <p:cNvPicPr/>
          <p:nvPr/>
        </p:nvPicPr>
        <p:blipFill>
          <a:blip r:embed="rId12"/>
          <a:stretch/>
        </p:blipFill>
        <p:spPr>
          <a:xfrm>
            <a:off x="5422049" y="4072992"/>
            <a:ext cx="1998337" cy="1275602"/>
          </a:xfrm>
          <a:prstGeom prst="rect">
            <a:avLst/>
          </a:prstGeom>
          <a:ln>
            <a:noFill/>
          </a:ln>
        </p:spPr>
      </p:pic>
      <p:sp>
        <p:nvSpPr>
          <p:cNvPr id="261" name="CustomShape 3"/>
          <p:cNvSpPr/>
          <p:nvPr/>
        </p:nvSpPr>
        <p:spPr>
          <a:xfrm>
            <a:off x="5728728" y="3569716"/>
            <a:ext cx="1549573" cy="272564"/>
          </a:xfrm>
          <a:prstGeom prst="rect">
            <a:avLst/>
          </a:prstGeom>
          <a:noFill/>
          <a:ln>
            <a:noFill/>
          </a:ln>
        </p:spPr>
        <p:style>
          <a:lnRef idx="0">
            <a:scrgbClr r="0" g="0" b="0"/>
          </a:lnRef>
          <a:fillRef idx="0">
            <a:scrgbClr r="0" g="0" b="0"/>
          </a:fillRef>
          <a:effectRef idx="0">
            <a:scrgbClr r="0" g="0" b="0"/>
          </a:effectRef>
          <a:fontRef idx="minor"/>
        </p:style>
        <p:txBody>
          <a:bodyPr lIns="87924" tIns="43962" rIns="87924" bIns="43962"/>
          <a:lstStyle/>
          <a:p>
            <a:pPr>
              <a:lnSpc>
                <a:spcPct val="100000"/>
              </a:lnSpc>
            </a:pPr>
            <a:r>
              <a:rPr lang="en-US" sz="1758" spc="-1">
                <a:solidFill>
                  <a:srgbClr val="0070C0"/>
                </a:solidFill>
                <a:uFill>
                  <a:solidFill>
                    <a:srgbClr val="FFFFFF"/>
                  </a:solidFill>
                </a:uFill>
                <a:latin typeface="Arial"/>
                <a:ea typeface="Arial"/>
              </a:rPr>
              <a:t>In the media</a:t>
            </a:r>
            <a:endParaRPr lang="en-US" sz="1758" spc="-1">
              <a:solidFill>
                <a:srgbClr val="000000"/>
              </a:solidFill>
              <a:uFill>
                <a:solidFill>
                  <a:srgbClr val="FFFFFF"/>
                </a:solidFill>
              </a:uFill>
              <a:latin typeface="Arial"/>
            </a:endParaRPr>
          </a:p>
        </p:txBody>
      </p:sp>
      <p:sp>
        <p:nvSpPr>
          <p:cNvPr id="262" name="CustomShape 4"/>
          <p:cNvSpPr/>
          <p:nvPr/>
        </p:nvSpPr>
        <p:spPr>
          <a:xfrm>
            <a:off x="1668749" y="3612271"/>
            <a:ext cx="1395530" cy="272564"/>
          </a:xfrm>
          <a:prstGeom prst="rect">
            <a:avLst/>
          </a:prstGeom>
          <a:noFill/>
          <a:ln>
            <a:noFill/>
          </a:ln>
        </p:spPr>
        <p:style>
          <a:lnRef idx="0">
            <a:scrgbClr r="0" g="0" b="0"/>
          </a:lnRef>
          <a:fillRef idx="0">
            <a:scrgbClr r="0" g="0" b="0"/>
          </a:fillRef>
          <a:effectRef idx="0">
            <a:scrgbClr r="0" g="0" b="0"/>
          </a:effectRef>
          <a:fontRef idx="minor"/>
        </p:style>
        <p:txBody>
          <a:bodyPr lIns="87924" tIns="43962" rIns="87924" bIns="43962"/>
          <a:lstStyle/>
          <a:p>
            <a:pPr>
              <a:lnSpc>
                <a:spcPct val="100000"/>
              </a:lnSpc>
            </a:pPr>
            <a:r>
              <a:rPr lang="en-US" sz="1758" spc="-1">
                <a:solidFill>
                  <a:srgbClr val="0070C0"/>
                </a:solidFill>
                <a:uFill>
                  <a:solidFill>
                    <a:srgbClr val="FFFFFF"/>
                  </a:solidFill>
                </a:uFill>
                <a:latin typeface="Arial"/>
                <a:ea typeface="Arial"/>
              </a:rPr>
              <a:t>Web / App</a:t>
            </a:r>
            <a:endParaRPr lang="en-US" sz="1758" spc="-1">
              <a:solidFill>
                <a:srgbClr val="000000"/>
              </a:solidFill>
              <a:uFill>
                <a:solidFill>
                  <a:srgbClr val="FFFFFF"/>
                </a:solidFill>
              </a:uFill>
              <a:latin typeface="Arial"/>
            </a:endParaRPr>
          </a:p>
        </p:txBody>
      </p:sp>
      <p:sp>
        <p:nvSpPr>
          <p:cNvPr id="263" name="CustomShape 5"/>
          <p:cNvSpPr/>
          <p:nvPr/>
        </p:nvSpPr>
        <p:spPr>
          <a:xfrm>
            <a:off x="1091264" y="1923426"/>
            <a:ext cx="359082" cy="356972"/>
          </a:xfrm>
          <a:prstGeom prst="rect">
            <a:avLst/>
          </a:prstGeom>
          <a:noFill/>
          <a:ln w="28440">
            <a:solidFill>
              <a:srgbClr val="FF0000"/>
            </a:solidFill>
          </a:ln>
        </p:spPr>
        <p:style>
          <a:lnRef idx="2">
            <a:schemeClr val="accent1">
              <a:shade val="50000"/>
            </a:schemeClr>
          </a:lnRef>
          <a:fillRef idx="1">
            <a:schemeClr val="accent1"/>
          </a:fillRef>
          <a:effectRef idx="0">
            <a:schemeClr val="accent1"/>
          </a:effectRef>
          <a:fontRef idx="minor"/>
        </p:style>
      </p:sp>
      <p:sp>
        <p:nvSpPr>
          <p:cNvPr id="264" name="CustomShape 6"/>
          <p:cNvSpPr/>
          <p:nvPr/>
        </p:nvSpPr>
        <p:spPr>
          <a:xfrm>
            <a:off x="4024761" y="1548167"/>
            <a:ext cx="444192" cy="482527"/>
          </a:xfrm>
          <a:prstGeom prst="rect">
            <a:avLst/>
          </a:prstGeom>
          <a:noFill/>
          <a:ln w="28440">
            <a:solidFill>
              <a:srgbClr val="FF0000"/>
            </a:solidFill>
          </a:ln>
        </p:spPr>
        <p:style>
          <a:lnRef idx="2">
            <a:schemeClr val="accent1">
              <a:shade val="50000"/>
            </a:schemeClr>
          </a:lnRef>
          <a:fillRef idx="1">
            <a:schemeClr val="accent1"/>
          </a:fillRef>
          <a:effectRef idx="0">
            <a:schemeClr val="accent1"/>
          </a:effectRef>
          <a:fontRef idx="minor"/>
        </p:style>
      </p:sp>
      <p:sp>
        <p:nvSpPr>
          <p:cNvPr id="265" name="CustomShape 7"/>
          <p:cNvSpPr/>
          <p:nvPr/>
        </p:nvSpPr>
        <p:spPr>
          <a:xfrm>
            <a:off x="5666127" y="2102088"/>
            <a:ext cx="312306" cy="287336"/>
          </a:xfrm>
          <a:prstGeom prst="rect">
            <a:avLst/>
          </a:prstGeom>
          <a:noFill/>
          <a:ln w="28440">
            <a:solidFill>
              <a:srgbClr val="FF0000"/>
            </a:solidFill>
          </a:ln>
        </p:spPr>
        <p:style>
          <a:lnRef idx="2">
            <a:schemeClr val="accent1">
              <a:shade val="50000"/>
            </a:schemeClr>
          </a:lnRef>
          <a:fillRef idx="1">
            <a:schemeClr val="accent1"/>
          </a:fillRef>
          <a:effectRef idx="0">
            <a:schemeClr val="accent1"/>
          </a:effectRef>
          <a:fontRef idx="minor"/>
        </p:style>
      </p:sp>
      <p:sp>
        <p:nvSpPr>
          <p:cNvPr id="267" name="CustomShape 9"/>
          <p:cNvSpPr/>
          <p:nvPr/>
        </p:nvSpPr>
        <p:spPr>
          <a:xfrm>
            <a:off x="1215764" y="1314640"/>
            <a:ext cx="973495" cy="356268"/>
          </a:xfrm>
          <a:prstGeom prst="rect">
            <a:avLst/>
          </a:prstGeom>
          <a:noFill/>
          <a:ln>
            <a:noFill/>
          </a:ln>
        </p:spPr>
        <p:style>
          <a:lnRef idx="0">
            <a:scrgbClr r="0" g="0" b="0"/>
          </a:lnRef>
          <a:fillRef idx="0">
            <a:scrgbClr r="0" g="0" b="0"/>
          </a:fillRef>
          <a:effectRef idx="0">
            <a:scrgbClr r="0" g="0" b="0"/>
          </a:effectRef>
          <a:fontRef idx="minor"/>
        </p:style>
        <p:txBody>
          <a:bodyPr lIns="87924" tIns="43962" rIns="87924" bIns="43962"/>
          <a:lstStyle/>
          <a:p>
            <a:pPr>
              <a:lnSpc>
                <a:spcPct val="100000"/>
              </a:lnSpc>
            </a:pPr>
            <a:r>
              <a:rPr lang="en-US" sz="1758" spc="-1">
                <a:solidFill>
                  <a:srgbClr val="FF0000"/>
                </a:solidFill>
                <a:uFill>
                  <a:solidFill>
                    <a:srgbClr val="FFFFFF"/>
                  </a:solidFill>
                </a:uFill>
                <a:latin typeface="Calibri"/>
              </a:rPr>
              <a:t>12km</a:t>
            </a:r>
            <a:endParaRPr lang="en-US" sz="1758" spc="-1">
              <a:solidFill>
                <a:srgbClr val="000000"/>
              </a:solidFill>
              <a:uFill>
                <a:solidFill>
                  <a:srgbClr val="FFFFFF"/>
                </a:solidFill>
              </a:uFill>
              <a:latin typeface="Arial"/>
            </a:endParaRPr>
          </a:p>
        </p:txBody>
      </p:sp>
      <p:sp>
        <p:nvSpPr>
          <p:cNvPr id="268" name="CustomShape 10"/>
          <p:cNvSpPr/>
          <p:nvPr/>
        </p:nvSpPr>
        <p:spPr>
          <a:xfrm>
            <a:off x="3459234" y="1254149"/>
            <a:ext cx="973495" cy="356268"/>
          </a:xfrm>
          <a:prstGeom prst="rect">
            <a:avLst/>
          </a:prstGeom>
          <a:noFill/>
          <a:ln>
            <a:noFill/>
          </a:ln>
        </p:spPr>
        <p:style>
          <a:lnRef idx="0">
            <a:scrgbClr r="0" g="0" b="0"/>
          </a:lnRef>
          <a:fillRef idx="0">
            <a:scrgbClr r="0" g="0" b="0"/>
          </a:fillRef>
          <a:effectRef idx="0">
            <a:scrgbClr r="0" g="0" b="0"/>
          </a:effectRef>
          <a:fontRef idx="minor"/>
        </p:style>
        <p:txBody>
          <a:bodyPr lIns="87924" tIns="43962" rIns="87924" bIns="43962"/>
          <a:lstStyle/>
          <a:p>
            <a:pPr>
              <a:lnSpc>
                <a:spcPct val="100000"/>
              </a:lnSpc>
            </a:pPr>
            <a:r>
              <a:rPr lang="en-US" sz="1758" spc="-1">
                <a:solidFill>
                  <a:srgbClr val="FF0000"/>
                </a:solidFill>
                <a:uFill>
                  <a:solidFill>
                    <a:srgbClr val="FFFFFF"/>
                  </a:solidFill>
                </a:uFill>
                <a:latin typeface="Calibri"/>
              </a:rPr>
              <a:t>4km</a:t>
            </a:r>
            <a:endParaRPr lang="en-US" sz="1758" spc="-1">
              <a:solidFill>
                <a:srgbClr val="000000"/>
              </a:solidFill>
              <a:uFill>
                <a:solidFill>
                  <a:srgbClr val="FFFFFF"/>
                </a:solidFill>
              </a:uFill>
              <a:latin typeface="Arial"/>
            </a:endParaRPr>
          </a:p>
        </p:txBody>
      </p:sp>
      <p:sp>
        <p:nvSpPr>
          <p:cNvPr id="269" name="CustomShape 11"/>
          <p:cNvSpPr/>
          <p:nvPr/>
        </p:nvSpPr>
        <p:spPr>
          <a:xfrm>
            <a:off x="5447723" y="1275602"/>
            <a:ext cx="973495" cy="356268"/>
          </a:xfrm>
          <a:prstGeom prst="rect">
            <a:avLst/>
          </a:prstGeom>
          <a:noFill/>
          <a:ln>
            <a:noFill/>
          </a:ln>
        </p:spPr>
        <p:style>
          <a:lnRef idx="0">
            <a:scrgbClr r="0" g="0" b="0"/>
          </a:lnRef>
          <a:fillRef idx="0">
            <a:scrgbClr r="0" g="0" b="0"/>
          </a:fillRef>
          <a:effectRef idx="0">
            <a:scrgbClr r="0" g="0" b="0"/>
          </a:effectRef>
          <a:fontRef idx="minor"/>
        </p:style>
        <p:txBody>
          <a:bodyPr lIns="87924" tIns="43962" rIns="87924" bIns="43962"/>
          <a:lstStyle/>
          <a:p>
            <a:pPr>
              <a:lnSpc>
                <a:spcPct val="100000"/>
              </a:lnSpc>
            </a:pPr>
            <a:r>
              <a:rPr lang="en-US" sz="1758" spc="-1">
                <a:solidFill>
                  <a:srgbClr val="FF0000"/>
                </a:solidFill>
                <a:uFill>
                  <a:solidFill>
                    <a:srgbClr val="FFFFFF"/>
                  </a:solidFill>
                </a:uFill>
                <a:latin typeface="Calibri"/>
              </a:rPr>
              <a:t>1km</a:t>
            </a:r>
            <a:endParaRPr lang="en-US" sz="1758" spc="-1">
              <a:solidFill>
                <a:srgbClr val="000000"/>
              </a:solidFill>
              <a:uFill>
                <a:solidFill>
                  <a:srgbClr val="FFFFFF"/>
                </a:solidFill>
              </a:uFill>
              <a:latin typeface="Arial"/>
            </a:endParaRPr>
          </a:p>
        </p:txBody>
      </p:sp>
      <p:sp>
        <p:nvSpPr>
          <p:cNvPr id="270" name="CustomShape 12"/>
          <p:cNvSpPr/>
          <p:nvPr/>
        </p:nvSpPr>
        <p:spPr>
          <a:xfrm flipV="1">
            <a:off x="1450697" y="2078173"/>
            <a:ext cx="1307606" cy="22860"/>
          </a:xfrm>
          <a:custGeom>
            <a:avLst/>
            <a:gdLst/>
            <a:ahLst/>
            <a:cxnLst/>
            <a:rect l="l" t="t" r="r" b="b"/>
            <a:pathLst>
              <a:path w="21600" h="21600">
                <a:moveTo>
                  <a:pt x="0" y="0"/>
                </a:moveTo>
                <a:lnTo>
                  <a:pt x="21600" y="21600"/>
                </a:lnTo>
              </a:path>
            </a:pathLst>
          </a:custGeom>
          <a:noFill/>
          <a:ln w="28440">
            <a:solidFill>
              <a:srgbClr val="FF0000"/>
            </a:solidFill>
            <a:tailEnd type="triangle" w="med" len="med"/>
          </a:ln>
        </p:spPr>
        <p:style>
          <a:lnRef idx="1">
            <a:schemeClr val="accent1"/>
          </a:lnRef>
          <a:fillRef idx="0">
            <a:schemeClr val="accent1"/>
          </a:fillRef>
          <a:effectRef idx="0">
            <a:schemeClr val="accent1"/>
          </a:effectRef>
          <a:fontRef idx="minor"/>
        </p:style>
      </p:sp>
      <p:sp>
        <p:nvSpPr>
          <p:cNvPr id="271" name="CustomShape 13"/>
          <p:cNvSpPr/>
          <p:nvPr/>
        </p:nvSpPr>
        <p:spPr>
          <a:xfrm flipV="1">
            <a:off x="4469305" y="1787672"/>
            <a:ext cx="471624" cy="1055"/>
          </a:xfrm>
          <a:custGeom>
            <a:avLst/>
            <a:gdLst/>
            <a:ahLst/>
            <a:cxnLst/>
            <a:rect l="l" t="t" r="r" b="b"/>
            <a:pathLst>
              <a:path w="21600" h="21600">
                <a:moveTo>
                  <a:pt x="0" y="0"/>
                </a:moveTo>
                <a:lnTo>
                  <a:pt x="21600" y="21600"/>
                </a:lnTo>
              </a:path>
            </a:pathLst>
          </a:custGeom>
          <a:noFill/>
          <a:ln w="28440">
            <a:solidFill>
              <a:srgbClr val="FF0000"/>
            </a:solidFill>
            <a:tailEnd type="triangle" w="med" len="med"/>
          </a:ln>
        </p:spPr>
        <p:style>
          <a:lnRef idx="1">
            <a:schemeClr val="accent1"/>
          </a:lnRef>
          <a:fillRef idx="0">
            <a:schemeClr val="accent1"/>
          </a:fillRef>
          <a:effectRef idx="0">
            <a:schemeClr val="accent1"/>
          </a:effectRef>
          <a:fontRef idx="minor"/>
        </p:style>
      </p:sp>
      <p:pic>
        <p:nvPicPr>
          <p:cNvPr id="272" name="Google Shape;50;p9"/>
          <p:cNvPicPr/>
          <p:nvPr/>
        </p:nvPicPr>
        <p:blipFill>
          <a:blip r:embed="rId13"/>
          <a:srcRect r="726" b="9492"/>
          <a:stretch/>
        </p:blipFill>
        <p:spPr>
          <a:xfrm>
            <a:off x="6855563" y="1303386"/>
            <a:ext cx="1746874" cy="1541132"/>
          </a:xfrm>
          <a:prstGeom prst="rect">
            <a:avLst/>
          </a:prstGeom>
          <a:ln w="28440">
            <a:solidFill>
              <a:srgbClr val="FF0000"/>
            </a:solidFill>
            <a:round/>
          </a:ln>
          <a:effectLst>
            <a:outerShdw blurRad="292100" dist="139700" dir="2700000" algn="tl" rotWithShape="0">
              <a:srgbClr val="333333">
                <a:alpha val="65000"/>
              </a:srgbClr>
            </a:outerShdw>
          </a:effectLst>
        </p:spPr>
      </p:pic>
      <p:sp>
        <p:nvSpPr>
          <p:cNvPr id="2" name="TextBox 1"/>
          <p:cNvSpPr txBox="1"/>
          <p:nvPr/>
        </p:nvSpPr>
        <p:spPr>
          <a:xfrm>
            <a:off x="6665063" y="2924000"/>
            <a:ext cx="2201334" cy="276999"/>
          </a:xfrm>
          <a:prstGeom prst="rect">
            <a:avLst/>
          </a:prstGeom>
          <a:noFill/>
        </p:spPr>
        <p:txBody>
          <a:bodyPr wrap="square" rtlCol="0">
            <a:spAutoFit/>
          </a:bodyPr>
          <a:lstStyle/>
          <a:p>
            <a:pPr algn="ctr"/>
            <a:r>
              <a:rPr lang="en-GB" sz="1200" dirty="0" smtClean="0"/>
              <a:t>Benavides et al. (2019 GMDD)</a:t>
            </a:r>
            <a:endParaRPr lang="en-GB" sz="1200" dirty="0"/>
          </a:p>
        </p:txBody>
      </p:sp>
      <p:sp>
        <p:nvSpPr>
          <p:cNvPr id="27" name="TextBox 26"/>
          <p:cNvSpPr txBox="1"/>
          <p:nvPr/>
        </p:nvSpPr>
        <p:spPr>
          <a:xfrm>
            <a:off x="4860039" y="2916567"/>
            <a:ext cx="1611823" cy="276999"/>
          </a:xfrm>
          <a:prstGeom prst="rect">
            <a:avLst/>
          </a:prstGeom>
          <a:noFill/>
        </p:spPr>
        <p:txBody>
          <a:bodyPr wrap="square" rtlCol="0">
            <a:spAutoFit/>
          </a:bodyPr>
          <a:lstStyle/>
          <a:p>
            <a:pPr algn="ctr"/>
            <a:r>
              <a:rPr lang="en-GB" sz="1200" dirty="0" smtClean="0"/>
              <a:t>Pay et al. (2014 GMD)</a:t>
            </a:r>
            <a:endParaRPr lang="en-GB" sz="1200" dirty="0"/>
          </a:p>
        </p:txBody>
      </p:sp>
      <p:sp>
        <p:nvSpPr>
          <p:cNvPr id="28" name="TextBox 26"/>
          <p:cNvSpPr txBox="1"/>
          <p:nvPr/>
        </p:nvSpPr>
        <p:spPr>
          <a:xfrm>
            <a:off x="2815339" y="2929267"/>
            <a:ext cx="1879600" cy="276999"/>
          </a:xfrm>
          <a:prstGeom prst="rect">
            <a:avLst/>
          </a:prstGeom>
          <a:noFill/>
        </p:spPr>
        <p:txBody>
          <a:bodyPr wrap="square" rtlCol="0">
            <a:spAutoFit/>
          </a:bodyPr>
          <a:lstStyle/>
          <a:p>
            <a:pPr algn="ctr"/>
            <a:r>
              <a:rPr lang="en-GB" sz="1200" dirty="0" err="1" smtClean="0"/>
              <a:t>Baldasano</a:t>
            </a:r>
            <a:r>
              <a:rPr lang="en-GB" sz="1200" dirty="0" smtClean="0"/>
              <a:t> et al. (2012 AE)</a:t>
            </a:r>
            <a:endParaRPr lang="en-GB" sz="1200" dirty="0"/>
          </a:p>
        </p:txBody>
      </p:sp>
      <p:sp>
        <p:nvSpPr>
          <p:cNvPr id="29" name="TextBox 26"/>
          <p:cNvSpPr txBox="1"/>
          <p:nvPr/>
        </p:nvSpPr>
        <p:spPr>
          <a:xfrm>
            <a:off x="592839" y="2941967"/>
            <a:ext cx="1879600" cy="276999"/>
          </a:xfrm>
          <a:prstGeom prst="rect">
            <a:avLst/>
          </a:prstGeom>
          <a:noFill/>
        </p:spPr>
        <p:txBody>
          <a:bodyPr wrap="square" rtlCol="0">
            <a:spAutoFit/>
          </a:bodyPr>
          <a:lstStyle/>
          <a:p>
            <a:pPr algn="ctr"/>
            <a:r>
              <a:rPr lang="en-GB" sz="1200" dirty="0" smtClean="0"/>
              <a:t>Pay et al. (2011; 2012 AE) </a:t>
            </a:r>
            <a:endParaRPr lang="en-GB" sz="1200" dirty="0"/>
          </a:p>
        </p:txBody>
      </p:sp>
    </p:spTree>
    <p:extLst>
      <p:ext uri="{BB962C8B-B14F-4D97-AF65-F5344CB8AC3E}">
        <p14:creationId xmlns:p14="http://schemas.microsoft.com/office/powerpoint/2010/main" val="32321642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464803" y="217893"/>
            <a:ext cx="8229598" cy="83839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3500" b="1" dirty="0" smtClean="0"/>
              <a:t>Mineral dust services </a:t>
            </a:r>
            <a:endParaRPr lang="en-US" altLang="ca-ES" sz="3500" b="1" dirty="0"/>
          </a:p>
        </p:txBody>
      </p:sp>
      <p:sp>
        <p:nvSpPr>
          <p:cNvPr id="2" name="Slide Number Placeholder 1"/>
          <p:cNvSpPr>
            <a:spLocks noGrp="1"/>
          </p:cNvSpPr>
          <p:nvPr>
            <p:ph type="sldNum" sz="quarter" idx="4294967295"/>
          </p:nvPr>
        </p:nvSpPr>
        <p:spPr/>
        <p:txBody>
          <a:bodyPr/>
          <a:lstStyle/>
          <a:p>
            <a:endParaRPr lang="es-ES" dirty="0"/>
          </a:p>
        </p:txBody>
      </p:sp>
      <p:pic>
        <p:nvPicPr>
          <p:cNvPr id="4"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151563"/>
            <a:ext cx="2398713" cy="7064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hape 149"/>
          <p:cNvSpPr/>
          <p:nvPr/>
        </p:nvSpPr>
        <p:spPr>
          <a:xfrm>
            <a:off x="421049" y="990600"/>
            <a:ext cx="5951151" cy="4912501"/>
          </a:xfrm>
          <a:prstGeom prst="rect">
            <a:avLst/>
          </a:prstGeom>
          <a:noFill/>
          <a:ln w="9525" cap="flat" cmpd="sng">
            <a:noFill/>
            <a:prstDash val="solid"/>
            <a:round/>
            <a:headEnd type="none" w="med" len="med"/>
            <a:tailEnd type="none" w="med" len="med"/>
          </a:ln>
        </p:spPr>
        <p:txBody>
          <a:bodyPr lIns="91425" tIns="91425" rIns="91425" bIns="91425" anchor="t" anchorCtr="0">
            <a:noAutofit/>
          </a:bodyPr>
          <a:lstStyle/>
          <a:p>
            <a:r>
              <a:rPr lang="en-US" sz="3000" b="1" dirty="0" smtClean="0">
                <a:solidFill>
                  <a:srgbClr val="000000"/>
                </a:solidFill>
                <a:latin typeface="Calibri" panose="020F0502020204030204" pitchFamily="34" charset="0"/>
              </a:rPr>
              <a:t>WMO Dust Centers </a:t>
            </a:r>
          </a:p>
          <a:p>
            <a:endParaRPr lang="en-US" sz="3000" b="1" dirty="0" smtClean="0">
              <a:solidFill>
                <a:srgbClr val="000000"/>
              </a:solidFill>
              <a:latin typeface="Calibri" panose="020F0502020204030204" pitchFamily="34" charset="0"/>
            </a:endParaRPr>
          </a:p>
          <a:p>
            <a:pPr lvl="0"/>
            <a:r>
              <a:rPr lang="en-US" b="1" i="1" dirty="0" smtClean="0">
                <a:solidFill>
                  <a:srgbClr val="000000"/>
                </a:solidFill>
                <a:latin typeface="Calibri" panose="020F0502020204030204" pitchFamily="34" charset="0"/>
              </a:rPr>
              <a:t>Barcelona </a:t>
            </a:r>
            <a:r>
              <a:rPr lang="en-US" b="1" i="1" dirty="0">
                <a:solidFill>
                  <a:srgbClr val="000000"/>
                </a:solidFill>
                <a:latin typeface="Calibri" panose="020F0502020204030204" pitchFamily="34" charset="0"/>
              </a:rPr>
              <a:t>Dust Forecast Center</a:t>
            </a:r>
            <a:r>
              <a:rPr lang="en-US" i="1" dirty="0">
                <a:solidFill>
                  <a:srgbClr val="000000"/>
                </a:solidFill>
                <a:latin typeface="Calibri" panose="020F0502020204030204" pitchFamily="34" charset="0"/>
              </a:rPr>
              <a:t>. </a:t>
            </a:r>
          </a:p>
          <a:p>
            <a:pPr lvl="0"/>
            <a:r>
              <a:rPr lang="en-US" i="1" dirty="0" smtClean="0">
                <a:solidFill>
                  <a:srgbClr val="000000"/>
                </a:solidFill>
                <a:latin typeface="Calibri" panose="020F0502020204030204" pitchFamily="34" charset="0"/>
              </a:rPr>
              <a:t>Unique </a:t>
            </a:r>
            <a:r>
              <a:rPr lang="en-US" i="1" dirty="0">
                <a:solidFill>
                  <a:srgbClr val="000000"/>
                </a:solidFill>
                <a:latin typeface="Calibri" panose="020F0502020204030204" pitchFamily="34" charset="0"/>
              </a:rPr>
              <a:t>specialized WMO Center for </a:t>
            </a:r>
            <a:endParaRPr lang="en-US" i="1" dirty="0" smtClean="0">
              <a:solidFill>
                <a:srgbClr val="000000"/>
              </a:solidFill>
              <a:latin typeface="Calibri" panose="020F0502020204030204" pitchFamily="34" charset="0"/>
            </a:endParaRPr>
          </a:p>
          <a:p>
            <a:pPr lvl="0"/>
            <a:r>
              <a:rPr lang="en-US" i="1" dirty="0" smtClean="0">
                <a:solidFill>
                  <a:srgbClr val="000000"/>
                </a:solidFill>
                <a:latin typeface="Calibri" panose="020F0502020204030204" pitchFamily="34" charset="0"/>
              </a:rPr>
              <a:t>mineral </a:t>
            </a:r>
            <a:r>
              <a:rPr lang="en-US" i="1" dirty="0">
                <a:solidFill>
                  <a:srgbClr val="000000"/>
                </a:solidFill>
                <a:latin typeface="Calibri" panose="020F0502020204030204" pitchFamily="34" charset="0"/>
              </a:rPr>
              <a:t>dust </a:t>
            </a:r>
            <a:r>
              <a:rPr lang="en-US" i="1" dirty="0" smtClean="0">
                <a:solidFill>
                  <a:srgbClr val="000000"/>
                </a:solidFill>
                <a:latin typeface="Calibri" panose="020F0502020204030204" pitchFamily="34" charset="0"/>
              </a:rPr>
              <a:t>prediction in Europe</a:t>
            </a:r>
            <a:endParaRPr lang="en-US" i="1" dirty="0">
              <a:solidFill>
                <a:srgbClr val="000000"/>
              </a:solidFill>
              <a:latin typeface="Calibri" panose="020F0502020204030204" pitchFamily="34" charset="0"/>
            </a:endParaRPr>
          </a:p>
          <a:p>
            <a:pPr lvl="0"/>
            <a:r>
              <a:rPr lang="en-US" b="1" i="1" dirty="0">
                <a:solidFill>
                  <a:srgbClr val="000000"/>
                </a:solidFill>
                <a:latin typeface="Calibri" panose="020F0502020204030204" pitchFamily="34" charset="0"/>
              </a:rPr>
              <a:t>http://dust.aemet.es </a:t>
            </a:r>
            <a:endParaRPr lang="en-US" b="1" i="1" dirty="0" smtClean="0">
              <a:solidFill>
                <a:srgbClr val="000000"/>
              </a:solidFill>
              <a:latin typeface="Calibri" panose="020F0502020204030204" pitchFamily="34" charset="0"/>
            </a:endParaRPr>
          </a:p>
          <a:p>
            <a:pPr lvl="0"/>
            <a:r>
              <a:rPr lang="en-US" i="1" dirty="0" smtClean="0">
                <a:solidFill>
                  <a:srgbClr val="000000"/>
                </a:solidFill>
                <a:latin typeface="Calibri" panose="020F0502020204030204" pitchFamily="34" charset="0"/>
              </a:rPr>
              <a:t>started </a:t>
            </a:r>
            <a:r>
              <a:rPr lang="en-US" i="1" dirty="0">
                <a:solidFill>
                  <a:srgbClr val="000000"/>
                </a:solidFill>
                <a:latin typeface="Calibri" panose="020F0502020204030204" pitchFamily="34" charset="0"/>
              </a:rPr>
              <a:t>in 2014  - </a:t>
            </a:r>
            <a:r>
              <a:rPr lang="en-US" b="1" i="1" dirty="0" smtClean="0">
                <a:solidFill>
                  <a:srgbClr val="FF0000"/>
                </a:solidFill>
                <a:latin typeface="Calibri" panose="020F0502020204030204" pitchFamily="34" charset="0"/>
              </a:rPr>
              <a:t>Operations</a:t>
            </a:r>
          </a:p>
          <a:p>
            <a:pPr lvl="0"/>
            <a:r>
              <a:rPr lang="en-US" i="1" dirty="0" smtClean="0">
                <a:solidFill>
                  <a:srgbClr val="FF0000"/>
                </a:solidFill>
                <a:latin typeface="Calibri" panose="020F0502020204030204" pitchFamily="34" charset="0"/>
              </a:rPr>
              <a:t>MONARCH is the reference model</a:t>
            </a:r>
          </a:p>
          <a:p>
            <a:pPr lvl="0"/>
            <a:endParaRPr lang="en-US" i="1" dirty="0">
              <a:solidFill>
                <a:srgbClr val="FF0000"/>
              </a:solidFill>
              <a:latin typeface="Calibri" panose="020F0502020204030204" pitchFamily="34" charset="0"/>
            </a:endParaRPr>
          </a:p>
          <a:p>
            <a:pPr lvl="0"/>
            <a:r>
              <a:rPr lang="en-US" b="1" i="1" dirty="0" smtClean="0">
                <a:solidFill>
                  <a:srgbClr val="000000"/>
                </a:solidFill>
                <a:latin typeface="Calibri" panose="020F0502020204030204" pitchFamily="34" charset="0"/>
              </a:rPr>
              <a:t>SDS-WAS</a:t>
            </a:r>
            <a:r>
              <a:rPr lang="en-US" b="1" i="1" dirty="0">
                <a:solidFill>
                  <a:srgbClr val="000000"/>
                </a:solidFill>
                <a:latin typeface="Calibri" panose="020F0502020204030204" pitchFamily="34" charset="0"/>
              </a:rPr>
              <a:t>. North Africa, Middle East and Europe </a:t>
            </a:r>
          </a:p>
          <a:p>
            <a:pPr lvl="0"/>
            <a:r>
              <a:rPr lang="en-US" b="1" i="1" dirty="0">
                <a:solidFill>
                  <a:srgbClr val="000000"/>
                </a:solidFill>
                <a:latin typeface="Calibri" panose="020F0502020204030204" pitchFamily="34" charset="0"/>
              </a:rPr>
              <a:t>Regional Center</a:t>
            </a:r>
            <a:r>
              <a:rPr lang="en-US" i="1" dirty="0">
                <a:solidFill>
                  <a:srgbClr val="000000"/>
                </a:solidFill>
                <a:latin typeface="Calibri" panose="020F0502020204030204" pitchFamily="34" charset="0"/>
              </a:rPr>
              <a:t>. </a:t>
            </a:r>
            <a:endParaRPr lang="en-US" i="1" dirty="0" smtClean="0">
              <a:solidFill>
                <a:srgbClr val="000000"/>
              </a:solidFill>
              <a:latin typeface="Calibri" panose="020F0502020204030204" pitchFamily="34" charset="0"/>
            </a:endParaRPr>
          </a:p>
          <a:p>
            <a:pPr lvl="0"/>
            <a:r>
              <a:rPr lang="en-US" b="1" i="1" dirty="0" smtClean="0">
                <a:solidFill>
                  <a:srgbClr val="000000"/>
                </a:solidFill>
                <a:latin typeface="Calibri" panose="020F0502020204030204" pitchFamily="34" charset="0"/>
              </a:rPr>
              <a:t>http</a:t>
            </a:r>
            <a:r>
              <a:rPr lang="en-US" b="1" i="1" dirty="0">
                <a:solidFill>
                  <a:srgbClr val="000000"/>
                </a:solidFill>
                <a:latin typeface="Calibri" panose="020F0502020204030204" pitchFamily="34" charset="0"/>
              </a:rPr>
              <a:t>://sds-was.aemet.es </a:t>
            </a:r>
          </a:p>
          <a:p>
            <a:pPr lvl="0"/>
            <a:r>
              <a:rPr lang="en-US" i="1" dirty="0">
                <a:solidFill>
                  <a:srgbClr val="000000"/>
                </a:solidFill>
                <a:latin typeface="Calibri" panose="020F0502020204030204" pitchFamily="34" charset="0"/>
              </a:rPr>
              <a:t>started in </a:t>
            </a:r>
            <a:r>
              <a:rPr lang="en-US" i="1" dirty="0" smtClean="0">
                <a:solidFill>
                  <a:srgbClr val="000000"/>
                </a:solidFill>
                <a:latin typeface="Calibri" panose="020F0502020204030204" pitchFamily="34" charset="0"/>
              </a:rPr>
              <a:t>2010 – </a:t>
            </a:r>
            <a:r>
              <a:rPr lang="en-US" b="1" i="1" dirty="0" smtClean="0">
                <a:solidFill>
                  <a:srgbClr val="FF0000"/>
                </a:solidFill>
                <a:latin typeface="Calibri" panose="020F0502020204030204" pitchFamily="34" charset="0"/>
              </a:rPr>
              <a:t>Research </a:t>
            </a:r>
          </a:p>
          <a:p>
            <a:pPr lvl="0"/>
            <a:r>
              <a:rPr lang="en-US" i="1" dirty="0" smtClean="0">
                <a:solidFill>
                  <a:srgbClr val="FF0000"/>
                </a:solidFill>
                <a:latin typeface="Calibri" panose="020F0502020204030204" pitchFamily="34" charset="0"/>
              </a:rPr>
              <a:t>MONARCH is contributing to the model ensemble</a:t>
            </a:r>
          </a:p>
          <a:p>
            <a:pPr lvl="0"/>
            <a:endParaRPr lang="en-US" i="1" dirty="0" smtClean="0">
              <a:solidFill>
                <a:srgbClr val="FF0000"/>
              </a:solidFill>
              <a:latin typeface="Calibri" panose="020F0502020204030204" pitchFamily="34" charset="0"/>
            </a:endParaRPr>
          </a:p>
          <a:p>
            <a:pPr lvl="0"/>
            <a:endParaRPr lang="en-US" b="1" i="1" dirty="0">
              <a:solidFill>
                <a:srgbClr val="000000"/>
              </a:solidFill>
              <a:latin typeface="Calibri" panose="020F0502020204030204" pitchFamily="34" charset="0"/>
            </a:endParaRPr>
          </a:p>
          <a:p>
            <a:pPr lvl="0"/>
            <a:endParaRPr lang="en-US" i="1" dirty="0" smtClean="0">
              <a:solidFill>
                <a:srgbClr val="000000"/>
              </a:solidFill>
              <a:latin typeface="Calibri" panose="020F0502020204030204" pitchFamily="34" charset="0"/>
            </a:endParaRPr>
          </a:p>
          <a:p>
            <a:pPr lvl="0"/>
            <a:endParaRPr lang="en-US" sz="1800" i="1" dirty="0">
              <a:solidFill>
                <a:srgbClr val="000000"/>
              </a:solidFill>
              <a:latin typeface="Calibri" panose="020F0502020204030204" pitchFamily="34" charset="0"/>
            </a:endParaRPr>
          </a:p>
        </p:txBody>
      </p:sp>
      <p:pic>
        <p:nvPicPr>
          <p:cNvPr id="6" name="Shape 15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432260" y="6318275"/>
            <a:ext cx="462825" cy="505499"/>
          </a:xfrm>
          <a:prstGeom prst="rect">
            <a:avLst/>
          </a:prstGeom>
          <a:noFill/>
          <a:ln>
            <a:noFill/>
          </a:ln>
        </p:spPr>
      </p:pic>
      <p:pic>
        <p:nvPicPr>
          <p:cNvPr id="8" name="Shape 155"/>
          <p:cNvPicPr preferRelativeResize="0"/>
          <p:nvPr/>
        </p:nvPicPr>
        <p:blipFill>
          <a:blip r:embed="rId5">
            <a:alphaModFix/>
          </a:blip>
          <a:stretch>
            <a:fillRect/>
          </a:stretch>
        </p:blipFill>
        <p:spPr>
          <a:xfrm>
            <a:off x="5966606" y="6318274"/>
            <a:ext cx="3139400" cy="505499"/>
          </a:xfrm>
          <a:prstGeom prst="rect">
            <a:avLst/>
          </a:prstGeom>
          <a:noFill/>
          <a:ln>
            <a:noFill/>
          </a:ln>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8359" t="11687" r="20212" b="4780"/>
          <a:stretch/>
        </p:blipFill>
        <p:spPr>
          <a:xfrm>
            <a:off x="5088003" y="1460738"/>
            <a:ext cx="2568393" cy="2182863"/>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18702" t="11402" r="19091" b="3610"/>
          <a:stretch/>
        </p:blipFill>
        <p:spPr>
          <a:xfrm>
            <a:off x="5966606" y="3751383"/>
            <a:ext cx="2551241" cy="2178409"/>
          </a:xfrm>
          <a:prstGeom prst="rect">
            <a:avLst/>
          </a:prstGeom>
        </p:spPr>
      </p:pic>
    </p:spTree>
    <p:extLst>
      <p:ext uri="{BB962C8B-B14F-4D97-AF65-F5344CB8AC3E}">
        <p14:creationId xmlns:p14="http://schemas.microsoft.com/office/powerpoint/2010/main" val="1452721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42311" y="1701986"/>
            <a:ext cx="1845795" cy="1352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p:nvPr>
        </p:nvSpPr>
        <p:spPr/>
        <p:txBody>
          <a:bodyPr/>
          <a:lstStyle/>
          <a:p>
            <a:r>
              <a:rPr lang="en-GB" dirty="0" smtClean="0"/>
              <a:t>CAMS_50.II: Regional production*</a:t>
            </a:r>
            <a:endParaRPr lang="en-GB" dirty="0"/>
          </a:p>
        </p:txBody>
      </p:sp>
      <p:sp>
        <p:nvSpPr>
          <p:cNvPr id="4" name="Rectangle 3"/>
          <p:cNvSpPr/>
          <p:nvPr/>
        </p:nvSpPr>
        <p:spPr>
          <a:xfrm>
            <a:off x="3841616" y="4537362"/>
            <a:ext cx="4810581" cy="167094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TextBox 6"/>
          <p:cNvSpPr txBox="1"/>
          <p:nvPr/>
        </p:nvSpPr>
        <p:spPr>
          <a:xfrm>
            <a:off x="5597187" y="4643128"/>
            <a:ext cx="1485900" cy="369332"/>
          </a:xfrm>
          <a:prstGeom prst="rect">
            <a:avLst/>
          </a:prstGeom>
          <a:noFill/>
        </p:spPr>
        <p:txBody>
          <a:bodyPr wrap="square" rtlCol="0">
            <a:spAutoFit/>
          </a:bodyPr>
          <a:lstStyle/>
          <a:p>
            <a:r>
              <a:rPr lang="en-GB" b="1" dirty="0" smtClean="0">
                <a:solidFill>
                  <a:schemeClr val="accent1"/>
                </a:solidFill>
              </a:rPr>
              <a:t>Products</a:t>
            </a:r>
            <a:endParaRPr lang="en-GB" b="1" dirty="0">
              <a:solidFill>
                <a:schemeClr val="accent1"/>
              </a:solidFill>
            </a:endParaRPr>
          </a:p>
        </p:txBody>
      </p:sp>
      <p:sp>
        <p:nvSpPr>
          <p:cNvPr id="9" name="TextBox 8"/>
          <p:cNvSpPr txBox="1"/>
          <p:nvPr/>
        </p:nvSpPr>
        <p:spPr>
          <a:xfrm>
            <a:off x="3974968" y="4944792"/>
            <a:ext cx="4677229"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NRT Individual &amp; Ensemble 4-Day Forecasts</a:t>
            </a:r>
          </a:p>
          <a:p>
            <a:pPr marL="285750" indent="-285750">
              <a:buFont typeface="Arial" panose="020B0604020202020204" pitchFamily="34" charset="0"/>
              <a:buChar char="•"/>
            </a:pPr>
            <a:r>
              <a:rPr lang="en-GB" dirty="0" smtClean="0"/>
              <a:t>NRT Individual &amp; Ensemble Analyses (DD-1)</a:t>
            </a:r>
          </a:p>
          <a:p>
            <a:pPr marL="285750" indent="-285750">
              <a:buFont typeface="Arial" panose="020B0604020202020204" pitchFamily="34" charset="0"/>
              <a:buChar char="•"/>
            </a:pPr>
            <a:r>
              <a:rPr lang="en-GB" dirty="0" smtClean="0"/>
              <a:t>NRT Validation &amp; Statistics products</a:t>
            </a:r>
          </a:p>
          <a:p>
            <a:pPr marL="285750" indent="-285750">
              <a:buFont typeface="Arial" panose="020B0604020202020204" pitchFamily="34" charset="0"/>
              <a:buChar char="•"/>
            </a:pPr>
            <a:r>
              <a:rPr lang="en-GB" dirty="0" smtClean="0"/>
              <a:t>Reanalyses (2014-2017)</a:t>
            </a:r>
            <a:endParaRPr lang="en-GB" dirty="0"/>
          </a:p>
        </p:txBody>
      </p:sp>
      <p:sp>
        <p:nvSpPr>
          <p:cNvPr id="10" name="TextBox 9"/>
          <p:cNvSpPr txBox="1"/>
          <p:nvPr/>
        </p:nvSpPr>
        <p:spPr>
          <a:xfrm>
            <a:off x="142311" y="1811397"/>
            <a:ext cx="1845795" cy="1077218"/>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GB" sz="1600" b="1" dirty="0" smtClean="0">
                <a:solidFill>
                  <a:schemeClr val="bg1"/>
                </a:solidFill>
              </a:rPr>
              <a:t>Inputs</a:t>
            </a:r>
            <a:endParaRPr lang="en-GB" sz="1600" b="1" dirty="0">
              <a:solidFill>
                <a:schemeClr val="bg1"/>
              </a:solidFill>
            </a:endParaRPr>
          </a:p>
          <a:p>
            <a:pPr algn="ctr"/>
            <a:r>
              <a:rPr lang="en-GB" sz="1600" b="1" dirty="0" smtClean="0">
                <a:solidFill>
                  <a:schemeClr val="bg1"/>
                </a:solidFill>
              </a:rPr>
              <a:t>Global products</a:t>
            </a:r>
          </a:p>
          <a:p>
            <a:pPr algn="ctr"/>
            <a:r>
              <a:rPr lang="en-GB" sz="1600" b="1" dirty="0">
                <a:solidFill>
                  <a:schemeClr val="bg1"/>
                </a:solidFill>
              </a:rPr>
              <a:t>R</a:t>
            </a:r>
            <a:r>
              <a:rPr lang="en-GB" sz="1600" b="1" dirty="0" smtClean="0">
                <a:solidFill>
                  <a:schemeClr val="bg1"/>
                </a:solidFill>
              </a:rPr>
              <a:t>egional emissions</a:t>
            </a:r>
          </a:p>
          <a:p>
            <a:pPr algn="ctr"/>
            <a:r>
              <a:rPr lang="en-GB" sz="1600" b="1" dirty="0" smtClean="0">
                <a:solidFill>
                  <a:schemeClr val="bg1"/>
                </a:solidFill>
              </a:rPr>
              <a:t>In situ observations</a:t>
            </a:r>
            <a:endParaRPr lang="en-GB" sz="1600" b="1" dirty="0">
              <a:solidFill>
                <a:schemeClr val="bg1"/>
              </a:solidFill>
            </a:endParaRPr>
          </a:p>
        </p:txBody>
      </p:sp>
      <p:pic>
        <p:nvPicPr>
          <p:cNvPr id="11" name="Picture 10"/>
          <p:cNvPicPr>
            <a:picLocks noChangeAspect="1"/>
          </p:cNvPicPr>
          <p:nvPr/>
        </p:nvPicPr>
        <p:blipFill>
          <a:blip r:embed="rId3"/>
          <a:stretch>
            <a:fillRect/>
          </a:stretch>
        </p:blipFill>
        <p:spPr>
          <a:xfrm>
            <a:off x="611093" y="5564866"/>
            <a:ext cx="2412329" cy="654408"/>
          </a:xfrm>
          <a:prstGeom prst="rect">
            <a:avLst/>
          </a:prstGeom>
        </p:spPr>
      </p:pic>
      <p:pic>
        <p:nvPicPr>
          <p:cNvPr id="15" name="Picture 14"/>
          <p:cNvPicPr>
            <a:picLocks noChangeAspect="1"/>
          </p:cNvPicPr>
          <p:nvPr/>
        </p:nvPicPr>
        <p:blipFill>
          <a:blip r:embed="rId4"/>
          <a:stretch>
            <a:fillRect/>
          </a:stretch>
        </p:blipFill>
        <p:spPr>
          <a:xfrm>
            <a:off x="2262124" y="1239351"/>
            <a:ext cx="6754534" cy="3115869"/>
          </a:xfrm>
          <a:prstGeom prst="rect">
            <a:avLst/>
          </a:prstGeom>
        </p:spPr>
      </p:pic>
      <p:cxnSp>
        <p:nvCxnSpPr>
          <p:cNvPr id="17" name="Straight Arrow Connector 16"/>
          <p:cNvCxnSpPr>
            <a:stCxn id="10" idx="3"/>
          </p:cNvCxnSpPr>
          <p:nvPr/>
        </p:nvCxnSpPr>
        <p:spPr>
          <a:xfrm>
            <a:off x="1988106" y="2350006"/>
            <a:ext cx="36901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5"/>
          <a:stretch>
            <a:fillRect/>
          </a:stretch>
        </p:blipFill>
        <p:spPr>
          <a:xfrm>
            <a:off x="611094" y="4195330"/>
            <a:ext cx="2305457" cy="876074"/>
          </a:xfrm>
          <a:prstGeom prst="rect">
            <a:avLst/>
          </a:prstGeom>
        </p:spPr>
      </p:pic>
      <p:sp>
        <p:nvSpPr>
          <p:cNvPr id="20" name="TextBox 19"/>
          <p:cNvSpPr txBox="1"/>
          <p:nvPr/>
        </p:nvSpPr>
        <p:spPr>
          <a:xfrm>
            <a:off x="474463" y="3826003"/>
            <a:ext cx="3093701" cy="369332"/>
          </a:xfrm>
          <a:prstGeom prst="rect">
            <a:avLst/>
          </a:prstGeom>
          <a:noFill/>
        </p:spPr>
        <p:txBody>
          <a:bodyPr wrap="square" rtlCol="0">
            <a:spAutoFit/>
          </a:bodyPr>
          <a:lstStyle/>
          <a:p>
            <a:r>
              <a:rPr lang="en-GB" b="1" dirty="0" smtClean="0">
                <a:solidFill>
                  <a:srgbClr val="2F5597"/>
                </a:solidFill>
              </a:rPr>
              <a:t>New operational AQ models</a:t>
            </a:r>
            <a:endParaRPr lang="en-GB" b="1" dirty="0">
              <a:solidFill>
                <a:srgbClr val="2F5597"/>
              </a:solidFill>
            </a:endParaRPr>
          </a:p>
        </p:txBody>
      </p:sp>
      <p:sp>
        <p:nvSpPr>
          <p:cNvPr id="21" name="TextBox 20"/>
          <p:cNvSpPr txBox="1"/>
          <p:nvPr/>
        </p:nvSpPr>
        <p:spPr>
          <a:xfrm>
            <a:off x="474463" y="5215125"/>
            <a:ext cx="3093701" cy="369332"/>
          </a:xfrm>
          <a:prstGeom prst="rect">
            <a:avLst/>
          </a:prstGeom>
          <a:noFill/>
        </p:spPr>
        <p:txBody>
          <a:bodyPr wrap="square" rtlCol="0">
            <a:spAutoFit/>
          </a:bodyPr>
          <a:lstStyle/>
          <a:p>
            <a:r>
              <a:rPr lang="en-GB" b="1" dirty="0" smtClean="0">
                <a:solidFill>
                  <a:srgbClr val="2F5597"/>
                </a:solidFill>
              </a:rPr>
              <a:t>New candidates AQ models</a:t>
            </a:r>
            <a:endParaRPr lang="en-GB" b="1" dirty="0">
              <a:solidFill>
                <a:srgbClr val="2F5597"/>
              </a:solidFill>
            </a:endParaRPr>
          </a:p>
        </p:txBody>
      </p:sp>
      <p:sp>
        <p:nvSpPr>
          <p:cNvPr id="22" name="TextBox 21"/>
          <p:cNvSpPr txBox="1"/>
          <p:nvPr/>
        </p:nvSpPr>
        <p:spPr>
          <a:xfrm>
            <a:off x="2495550" y="1537749"/>
            <a:ext cx="2609850" cy="369332"/>
          </a:xfrm>
          <a:prstGeom prst="rect">
            <a:avLst/>
          </a:prstGeom>
          <a:solidFill>
            <a:schemeClr val="bg1"/>
          </a:solidFill>
        </p:spPr>
        <p:txBody>
          <a:bodyPr wrap="square" rtlCol="0">
            <a:spAutoFit/>
          </a:bodyPr>
          <a:lstStyle/>
          <a:p>
            <a:pPr algn="ctr"/>
            <a:r>
              <a:rPr lang="en-GB" b="1" dirty="0" smtClean="0">
                <a:solidFill>
                  <a:srgbClr val="2F5597"/>
                </a:solidFill>
              </a:rPr>
              <a:t>7 operational AQ models</a:t>
            </a:r>
            <a:endParaRPr lang="en-GB" b="1" dirty="0">
              <a:solidFill>
                <a:srgbClr val="2F5597"/>
              </a:solidFill>
            </a:endParaRPr>
          </a:p>
        </p:txBody>
      </p:sp>
      <p:sp>
        <p:nvSpPr>
          <p:cNvPr id="16" name="TextBox 11"/>
          <p:cNvSpPr txBox="1"/>
          <p:nvPr/>
        </p:nvSpPr>
        <p:spPr>
          <a:xfrm>
            <a:off x="464803" y="6465276"/>
            <a:ext cx="5963479" cy="307777"/>
          </a:xfrm>
          <a:prstGeom prst="rect">
            <a:avLst/>
          </a:prstGeom>
          <a:noFill/>
        </p:spPr>
        <p:txBody>
          <a:bodyPr wrap="square" rtlCol="0">
            <a:spAutoFit/>
          </a:bodyPr>
          <a:lstStyle/>
          <a:p>
            <a:r>
              <a:rPr lang="en-GB" sz="1400" b="1" i="1" baseline="30000" dirty="0">
                <a:solidFill>
                  <a:schemeClr val="bg1">
                    <a:lumMod val="50000"/>
                  </a:schemeClr>
                </a:solidFill>
              </a:rPr>
              <a:t>*</a:t>
            </a:r>
            <a:r>
              <a:rPr lang="en-GB" sz="1400" b="1" i="1" dirty="0" smtClean="0">
                <a:solidFill>
                  <a:schemeClr val="bg1">
                    <a:lumMod val="50000"/>
                  </a:schemeClr>
                </a:solidFill>
              </a:rPr>
              <a:t>CAMS_50.II: Augustin Colette’s presentation yesterday</a:t>
            </a:r>
            <a:endParaRPr lang="en-GB" sz="1400" i="1" dirty="0">
              <a:solidFill>
                <a:schemeClr val="bg1">
                  <a:lumMod val="50000"/>
                </a:schemeClr>
              </a:solidFill>
            </a:endParaRPr>
          </a:p>
        </p:txBody>
      </p:sp>
    </p:spTree>
    <p:extLst>
      <p:ext uri="{BB962C8B-B14F-4D97-AF65-F5344CB8AC3E}">
        <p14:creationId xmlns:p14="http://schemas.microsoft.com/office/powerpoint/2010/main" val="3324831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n 4"/>
          <p:cNvPicPr/>
          <p:nvPr/>
        </p:nvPicPr>
        <p:blipFill>
          <a:blip r:embed="rId3"/>
          <a:stretch/>
        </p:blipFill>
        <p:spPr>
          <a:xfrm>
            <a:off x="327380" y="1973367"/>
            <a:ext cx="8796974" cy="4708155"/>
          </a:xfrm>
          <a:prstGeom prst="rect">
            <a:avLst/>
          </a:prstGeom>
          <a:ln>
            <a:noFill/>
          </a:ln>
        </p:spPr>
      </p:pic>
      <p:sp>
        <p:nvSpPr>
          <p:cNvPr id="201" name="CustomShape 1"/>
          <p:cNvSpPr/>
          <p:nvPr/>
        </p:nvSpPr>
        <p:spPr>
          <a:xfrm>
            <a:off x="559500" y="218052"/>
            <a:ext cx="8039420" cy="838092"/>
          </a:xfrm>
          <a:prstGeom prst="rect">
            <a:avLst/>
          </a:prstGeom>
          <a:noFill/>
          <a:ln>
            <a:noFill/>
          </a:ln>
        </p:spPr>
        <p:style>
          <a:lnRef idx="0">
            <a:scrgbClr r="0" g="0" b="0"/>
          </a:lnRef>
          <a:fillRef idx="0">
            <a:scrgbClr r="0" g="0" b="0"/>
          </a:fillRef>
          <a:effectRef idx="0">
            <a:scrgbClr r="0" g="0" b="0"/>
          </a:effectRef>
          <a:fontRef idx="minor"/>
        </p:style>
        <p:txBody>
          <a:bodyPr lIns="87924" tIns="43962" rIns="87924" bIns="43962"/>
          <a:lstStyle/>
          <a:p>
            <a:pPr algn="ctr">
              <a:lnSpc>
                <a:spcPct val="100000"/>
              </a:lnSpc>
            </a:pPr>
            <a:r>
              <a:rPr lang="en-US" sz="3419" b="1" spc="-1">
                <a:solidFill>
                  <a:srgbClr val="124484"/>
                </a:solidFill>
                <a:uFill>
                  <a:solidFill>
                    <a:srgbClr val="FFFFFF"/>
                  </a:solidFill>
                </a:uFill>
                <a:latin typeface="Arial"/>
              </a:rPr>
              <a:t>MONARCH: </a:t>
            </a:r>
            <a:r>
              <a:rPr lang="en-US" sz="2735" b="1" spc="-1">
                <a:solidFill>
                  <a:srgbClr val="124484"/>
                </a:solidFill>
                <a:uFill>
                  <a:solidFill>
                    <a:srgbClr val="FFFFFF"/>
                  </a:solidFill>
                </a:uFill>
                <a:latin typeface="Arial"/>
              </a:rPr>
              <a:t>online weather-chemistry model</a:t>
            </a:r>
            <a:endParaRPr lang="en-US" sz="2735" spc="-1">
              <a:solidFill>
                <a:srgbClr val="000000"/>
              </a:solidFill>
              <a:uFill>
                <a:solidFill>
                  <a:srgbClr val="FFFFFF"/>
                </a:solidFill>
              </a:uFill>
              <a:latin typeface="Arial"/>
            </a:endParaRPr>
          </a:p>
        </p:txBody>
      </p:sp>
      <p:sp>
        <p:nvSpPr>
          <p:cNvPr id="202" name="CustomShape 2"/>
          <p:cNvSpPr/>
          <p:nvPr/>
        </p:nvSpPr>
        <p:spPr>
          <a:xfrm>
            <a:off x="355868" y="983694"/>
            <a:ext cx="8404129" cy="1943824"/>
          </a:xfrm>
          <a:prstGeom prst="rect">
            <a:avLst/>
          </a:prstGeom>
          <a:noFill/>
          <a:ln>
            <a:noFill/>
          </a:ln>
        </p:spPr>
        <p:style>
          <a:lnRef idx="0">
            <a:scrgbClr r="0" g="0" b="0"/>
          </a:lnRef>
          <a:fillRef idx="0">
            <a:scrgbClr r="0" g="0" b="0"/>
          </a:fillRef>
          <a:effectRef idx="0">
            <a:scrgbClr r="0" g="0" b="0"/>
          </a:effectRef>
          <a:fontRef idx="minor"/>
        </p:style>
        <p:txBody>
          <a:bodyPr lIns="87924" tIns="62954" rIns="87924" bIns="43962"/>
          <a:lstStyle/>
          <a:p>
            <a:pPr marL="342900" indent="-342900">
              <a:buFont typeface="Arial" panose="020B0604020202020204" pitchFamily="34" charset="0"/>
              <a:buChar char="•"/>
            </a:pPr>
            <a:r>
              <a:rPr lang="en-US" sz="2149" spc="-1" dirty="0">
                <a:solidFill>
                  <a:srgbClr val="000000"/>
                </a:solidFill>
                <a:uFill>
                  <a:solidFill>
                    <a:srgbClr val="FFFFFF"/>
                  </a:solidFill>
                </a:uFill>
                <a:ea typeface="ＭＳ Ｐゴシック"/>
              </a:rPr>
              <a:t>Fully </a:t>
            </a:r>
            <a:r>
              <a:rPr lang="en-US" sz="2149" b="1" spc="-1" dirty="0">
                <a:solidFill>
                  <a:srgbClr val="000000"/>
                </a:solidFill>
                <a:uFill>
                  <a:solidFill>
                    <a:srgbClr val="FFFFFF"/>
                  </a:solidFill>
                </a:uFill>
                <a:ea typeface="ＭＳ Ｐゴシック"/>
              </a:rPr>
              <a:t>on-line</a:t>
            </a:r>
            <a:r>
              <a:rPr lang="en-US" sz="2149" spc="-1" dirty="0">
                <a:solidFill>
                  <a:srgbClr val="000000"/>
                </a:solidFill>
                <a:uFill>
                  <a:solidFill>
                    <a:srgbClr val="FFFFFF"/>
                  </a:solidFill>
                </a:uFill>
                <a:ea typeface="ＭＳ Ｐゴシック"/>
              </a:rPr>
              <a:t> coupling: weather-chemistry feedback </a:t>
            </a:r>
            <a:r>
              <a:rPr lang="en-US" sz="2149" spc="-1" dirty="0" smtClean="0">
                <a:solidFill>
                  <a:srgbClr val="000000"/>
                </a:solidFill>
                <a:uFill>
                  <a:solidFill>
                    <a:srgbClr val="FFFFFF"/>
                  </a:solidFill>
                </a:uFill>
                <a:ea typeface="ＭＳ Ｐゴシック"/>
              </a:rPr>
              <a:t>processes</a:t>
            </a:r>
          </a:p>
          <a:p>
            <a:pPr marL="342900" indent="-342900">
              <a:buFont typeface="Arial" panose="020B0604020202020204" pitchFamily="34" charset="0"/>
              <a:buChar char="•"/>
            </a:pPr>
            <a:r>
              <a:rPr lang="en-US" sz="2149" spc="-1" dirty="0">
                <a:solidFill>
                  <a:srgbClr val="000000"/>
                </a:solidFill>
                <a:uFill>
                  <a:solidFill>
                    <a:srgbClr val="FFFFFF"/>
                  </a:solidFill>
                </a:uFill>
                <a:ea typeface="ＭＳ Ｐゴシック"/>
              </a:rPr>
              <a:t>In-house developed.</a:t>
            </a:r>
          </a:p>
          <a:p>
            <a:pPr marL="342900" indent="-342900">
              <a:lnSpc>
                <a:spcPct val="100000"/>
              </a:lnSpc>
              <a:buFont typeface="Arial" panose="020B0604020202020204" pitchFamily="34" charset="0"/>
              <a:buChar char="•"/>
            </a:pPr>
            <a:r>
              <a:rPr lang="en-US" sz="2149" b="1" spc="-1" dirty="0" smtClean="0">
                <a:solidFill>
                  <a:srgbClr val="000000"/>
                </a:solidFill>
                <a:uFill>
                  <a:solidFill>
                    <a:srgbClr val="FFFFFF"/>
                  </a:solidFill>
                </a:uFill>
                <a:latin typeface="Calibri"/>
                <a:ea typeface="ＭＳ Ｐゴシック"/>
              </a:rPr>
              <a:t>Multiscale</a:t>
            </a:r>
            <a:r>
              <a:rPr lang="en-US" sz="2149" spc="-1" dirty="0">
                <a:solidFill>
                  <a:srgbClr val="000000"/>
                </a:solidFill>
                <a:uFill>
                  <a:solidFill>
                    <a:srgbClr val="FFFFFF"/>
                  </a:solidFill>
                </a:uFill>
                <a:latin typeface="Calibri"/>
                <a:ea typeface="ＭＳ Ｐゴシック"/>
              </a:rPr>
              <a:t>: global to regional (up to 1km) </a:t>
            </a:r>
            <a:r>
              <a:rPr lang="en-US" sz="2149" spc="-1" dirty="0" smtClean="0">
                <a:solidFill>
                  <a:srgbClr val="000000"/>
                </a:solidFill>
                <a:uFill>
                  <a:solidFill>
                    <a:srgbClr val="FFFFFF"/>
                  </a:solidFill>
                </a:uFill>
                <a:latin typeface="Calibri"/>
                <a:ea typeface="ＭＳ Ｐゴシック"/>
              </a:rPr>
              <a:t>scales (nesting capabilities)</a:t>
            </a:r>
            <a:endParaRPr lang="en-US" sz="2149" spc="-1" dirty="0">
              <a:solidFill>
                <a:srgbClr val="000000"/>
              </a:solidFill>
              <a:uFill>
                <a:solidFill>
                  <a:srgbClr val="FFFFFF"/>
                </a:solidFill>
              </a:uFill>
              <a:latin typeface="Arial"/>
            </a:endParaRPr>
          </a:p>
          <a:p>
            <a:pPr marL="342900" indent="-342900">
              <a:lnSpc>
                <a:spcPct val="100000"/>
              </a:lnSpc>
              <a:buFont typeface="Arial" panose="020B0604020202020204" pitchFamily="34" charset="0"/>
              <a:buChar char="•"/>
            </a:pPr>
            <a:r>
              <a:rPr lang="en-US" sz="2149" spc="-1" dirty="0" smtClean="0">
                <a:solidFill>
                  <a:srgbClr val="000000"/>
                </a:solidFill>
                <a:uFill>
                  <a:solidFill>
                    <a:srgbClr val="FFFFFF"/>
                  </a:solidFill>
                </a:uFill>
                <a:latin typeface="Calibri"/>
                <a:ea typeface="ＭＳ Ｐゴシック"/>
              </a:rPr>
              <a:t>Enhancement with a </a:t>
            </a:r>
            <a:r>
              <a:rPr lang="en-US" sz="2149" b="1" spc="-1" dirty="0" smtClean="0">
                <a:solidFill>
                  <a:srgbClr val="000000"/>
                </a:solidFill>
                <a:uFill>
                  <a:solidFill>
                    <a:srgbClr val="FFFFFF"/>
                  </a:solidFill>
                </a:uFill>
                <a:latin typeface="Calibri"/>
                <a:ea typeface="ＭＳ Ｐゴシック"/>
              </a:rPr>
              <a:t>data assimilation</a:t>
            </a:r>
            <a:r>
              <a:rPr lang="en-US" sz="2149" spc="-1" dirty="0" smtClean="0">
                <a:solidFill>
                  <a:srgbClr val="000000"/>
                </a:solidFill>
                <a:uFill>
                  <a:solidFill>
                    <a:srgbClr val="FFFFFF"/>
                  </a:solidFill>
                </a:uFill>
                <a:latin typeface="Calibri"/>
                <a:ea typeface="ＭＳ Ｐゴシック"/>
              </a:rPr>
              <a:t> system</a:t>
            </a:r>
          </a:p>
          <a:p>
            <a:pPr>
              <a:lnSpc>
                <a:spcPct val="100000"/>
              </a:lnSpc>
            </a:pPr>
            <a:endParaRPr lang="en-US" sz="2149" spc="-1" dirty="0">
              <a:solidFill>
                <a:srgbClr val="000000"/>
              </a:solidFill>
              <a:uFill>
                <a:solidFill>
                  <a:srgbClr val="FFFFFF"/>
                </a:solidFill>
              </a:uFill>
              <a:latin typeface="Arial"/>
            </a:endParaRPr>
          </a:p>
        </p:txBody>
      </p:sp>
      <p:pic>
        <p:nvPicPr>
          <p:cNvPr id="203" name="Picture 3"/>
          <p:cNvPicPr/>
          <p:nvPr/>
        </p:nvPicPr>
        <p:blipFill>
          <a:blip r:embed="rId4"/>
          <a:stretch/>
        </p:blipFill>
        <p:spPr>
          <a:xfrm>
            <a:off x="105460" y="6151516"/>
            <a:ext cx="2342999" cy="706206"/>
          </a:xfrm>
          <a:prstGeom prst="rect">
            <a:avLst/>
          </a:prstGeom>
          <a:ln>
            <a:noFill/>
          </a:ln>
        </p:spPr>
      </p:pic>
      <p:sp>
        <p:nvSpPr>
          <p:cNvPr id="204" name="CustomShape 3"/>
          <p:cNvSpPr/>
          <p:nvPr/>
        </p:nvSpPr>
        <p:spPr>
          <a:xfrm>
            <a:off x="2947516" y="6319808"/>
            <a:ext cx="5812481" cy="291555"/>
          </a:xfrm>
          <a:prstGeom prst="rect">
            <a:avLst/>
          </a:prstGeom>
          <a:noFill/>
          <a:ln>
            <a:noFill/>
          </a:ln>
        </p:spPr>
        <p:style>
          <a:lnRef idx="0">
            <a:scrgbClr r="0" g="0" b="0"/>
          </a:lnRef>
          <a:fillRef idx="0">
            <a:scrgbClr r="0" g="0" b="0"/>
          </a:fillRef>
          <a:effectRef idx="0">
            <a:scrgbClr r="0" g="0" b="0"/>
          </a:effectRef>
          <a:fontRef idx="minor"/>
        </p:style>
        <p:txBody>
          <a:bodyPr lIns="87924" tIns="43962" rIns="87924" bIns="43962"/>
          <a:lstStyle/>
          <a:p>
            <a:pPr algn="r">
              <a:lnSpc>
                <a:spcPct val="100000"/>
              </a:lnSpc>
            </a:pPr>
            <a:r>
              <a:rPr lang="en-US" sz="1368" spc="-1" dirty="0" smtClean="0">
                <a:solidFill>
                  <a:srgbClr val="FF0000"/>
                </a:solidFill>
                <a:uFill>
                  <a:solidFill>
                    <a:srgbClr val="FFFFFF"/>
                  </a:solidFill>
                </a:uFill>
                <a:latin typeface="Calibri"/>
                <a:ea typeface="Arial"/>
              </a:rPr>
              <a:t>The AEROSOL module includes a dust </a:t>
            </a:r>
            <a:r>
              <a:rPr lang="en-US" sz="1368" spc="-1" dirty="0">
                <a:solidFill>
                  <a:srgbClr val="FF0000"/>
                </a:solidFill>
                <a:uFill>
                  <a:solidFill>
                    <a:srgbClr val="FFFFFF"/>
                  </a:solidFill>
                </a:uFill>
                <a:latin typeface="Calibri"/>
                <a:ea typeface="Arial"/>
              </a:rPr>
              <a:t>module </a:t>
            </a:r>
            <a:r>
              <a:rPr lang="en-US" sz="1368" spc="-1" dirty="0" smtClean="0">
                <a:solidFill>
                  <a:srgbClr val="FF0000"/>
                </a:solidFill>
                <a:uFill>
                  <a:solidFill>
                    <a:srgbClr val="FFFFFF"/>
                  </a:solidFill>
                </a:uFill>
                <a:latin typeface="Calibri"/>
                <a:ea typeface="Arial"/>
              </a:rPr>
              <a:t>known </a:t>
            </a:r>
            <a:r>
              <a:rPr lang="en-US" sz="1368" spc="-1" dirty="0">
                <a:solidFill>
                  <a:srgbClr val="FF0000"/>
                </a:solidFill>
                <a:uFill>
                  <a:solidFill>
                    <a:srgbClr val="FFFFFF"/>
                  </a:solidFill>
                </a:uFill>
                <a:latin typeface="Calibri"/>
                <a:ea typeface="Arial"/>
              </a:rPr>
              <a:t>as </a:t>
            </a:r>
            <a:r>
              <a:rPr lang="en-US" sz="1368" b="1" spc="-1" dirty="0">
                <a:solidFill>
                  <a:srgbClr val="FF0000"/>
                </a:solidFill>
                <a:uFill>
                  <a:solidFill>
                    <a:srgbClr val="FFFFFF"/>
                  </a:solidFill>
                </a:uFill>
                <a:latin typeface="Calibri"/>
                <a:ea typeface="Arial"/>
              </a:rPr>
              <a:t>NMMB/BSC-Dust</a:t>
            </a:r>
            <a:endParaRPr lang="en-US" sz="1368" spc="-1" dirty="0">
              <a:solidFill>
                <a:srgbClr val="000000"/>
              </a:solidFill>
              <a:uFill>
                <a:solidFill>
                  <a:srgbClr val="FFFFFF"/>
                </a:solidFill>
              </a:uFill>
              <a:latin typeface="Arial"/>
            </a:endParaRPr>
          </a:p>
        </p:txBody>
      </p:sp>
      <p:pic>
        <p:nvPicPr>
          <p:cNvPr id="205" name="Picture 3"/>
          <p:cNvPicPr/>
          <p:nvPr/>
        </p:nvPicPr>
        <p:blipFill>
          <a:blip r:embed="rId5"/>
          <a:srcRect l="10342" t="19808" r="7928" b="22553"/>
          <a:stretch/>
        </p:blipFill>
        <p:spPr>
          <a:xfrm>
            <a:off x="1177078" y="4828436"/>
            <a:ext cx="1476068" cy="637625"/>
          </a:xfrm>
          <a:prstGeom prst="rect">
            <a:avLst/>
          </a:prstGeom>
          <a:ln>
            <a:noFill/>
          </a:ln>
        </p:spPr>
      </p:pic>
      <p:pic>
        <p:nvPicPr>
          <p:cNvPr id="206" name="Imagen 17"/>
          <p:cNvPicPr/>
          <p:nvPr/>
        </p:nvPicPr>
        <p:blipFill>
          <a:blip r:embed="rId6"/>
          <a:srcRect l="20197" t="10098" r="19979" b="10362"/>
          <a:stretch/>
        </p:blipFill>
        <p:spPr>
          <a:xfrm>
            <a:off x="2362997" y="5223390"/>
            <a:ext cx="795536" cy="718867"/>
          </a:xfrm>
          <a:prstGeom prst="rect">
            <a:avLst/>
          </a:prstGeom>
          <a:ln>
            <a:noFill/>
          </a:ln>
        </p:spPr>
      </p:pic>
      <p:pic>
        <p:nvPicPr>
          <p:cNvPr id="207" name="Imagen 18"/>
          <p:cNvPicPr/>
          <p:nvPr/>
        </p:nvPicPr>
        <p:blipFill>
          <a:blip r:embed="rId7"/>
          <a:srcRect l="7873" t="8795" r="8182" b="7196"/>
          <a:stretch/>
        </p:blipFill>
        <p:spPr>
          <a:xfrm>
            <a:off x="3085381" y="5644371"/>
            <a:ext cx="687566" cy="473031"/>
          </a:xfrm>
          <a:prstGeom prst="rect">
            <a:avLst/>
          </a:prstGeom>
          <a:ln>
            <a:noFill/>
          </a:ln>
        </p:spPr>
      </p:pic>
      <p:pic>
        <p:nvPicPr>
          <p:cNvPr id="208" name="Imagen 19"/>
          <p:cNvPicPr/>
          <p:nvPr/>
        </p:nvPicPr>
        <p:blipFill>
          <a:blip r:embed="rId8"/>
          <a:stretch/>
        </p:blipFill>
        <p:spPr>
          <a:xfrm>
            <a:off x="607682" y="4334655"/>
            <a:ext cx="1007609" cy="920740"/>
          </a:xfrm>
          <a:prstGeom prst="rect">
            <a:avLst/>
          </a:prstGeom>
          <a:ln>
            <a:noFill/>
          </a:ln>
        </p:spPr>
      </p:pic>
      <p:sp>
        <p:nvSpPr>
          <p:cNvPr id="209" name="CustomShape 4"/>
          <p:cNvSpPr/>
          <p:nvPr/>
        </p:nvSpPr>
        <p:spPr>
          <a:xfrm rot="1657200">
            <a:off x="969577" y="5288454"/>
            <a:ext cx="2597979" cy="310548"/>
          </a:xfrm>
          <a:prstGeom prst="leftRightArrow">
            <a:avLst>
              <a:gd name="adj1" fmla="val 50000"/>
              <a:gd name="adj2" fmla="val 50000"/>
            </a:avLst>
          </a:prstGeom>
          <a:solidFill>
            <a:srgbClr val="008000"/>
          </a:solidFill>
          <a:ln>
            <a:solidFill>
              <a:srgbClr val="0E4284"/>
            </a:solidFill>
            <a:round/>
          </a:ln>
          <a:effectLst>
            <a:outerShdw blurRad="40000" dist="23000" dir="5400000" rotWithShape="0">
              <a:srgbClr val="000000">
                <a:alpha val="35000"/>
              </a:srgbClr>
            </a:outerShdw>
          </a:effectLst>
          <a:scene3d>
            <a:camera prst="orthographicFront">
              <a:rot lat="1500000" lon="0" rev="21599984"/>
            </a:camera>
            <a:lightRig rig="threePt" dir="t"/>
          </a:scene3d>
          <a:sp3d>
            <a:bevelT w="165100" prst="coolSlant"/>
          </a:sp3d>
        </p:spPr>
        <p:style>
          <a:lnRef idx="1">
            <a:schemeClr val="accent1"/>
          </a:lnRef>
          <a:fillRef idx="3">
            <a:schemeClr val="accent1"/>
          </a:fillRef>
          <a:effectRef idx="2">
            <a:schemeClr val="accent1"/>
          </a:effectRef>
          <a:fontRef idx="minor"/>
        </p:style>
        <p:txBody>
          <a:bodyPr lIns="87924" tIns="43962" rIns="87924" bIns="43962" anchor="ctr"/>
          <a:lstStyle/>
          <a:p>
            <a:pPr algn="ctr">
              <a:lnSpc>
                <a:spcPct val="100000"/>
              </a:lnSpc>
            </a:pPr>
            <a:r>
              <a:rPr lang="en-US" sz="1368" spc="-1">
                <a:solidFill>
                  <a:srgbClr val="000000"/>
                </a:solidFill>
                <a:uFill>
                  <a:solidFill>
                    <a:srgbClr val="FFFFFF"/>
                  </a:solidFill>
                </a:uFill>
                <a:latin typeface="Arial"/>
                <a:ea typeface="Arial"/>
              </a:rPr>
              <a:t>Multiscale Model from Global to Local Scales</a:t>
            </a:r>
            <a:endParaRPr lang="en-US" sz="1368"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4701826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ca-ES" sz="3500" b="1" dirty="0" smtClean="0"/>
              <a:t>*HERMESv3: emission model</a:t>
            </a:r>
            <a:endParaRPr lang="es-ES" sz="3500" b="1" dirty="0"/>
          </a:p>
        </p:txBody>
      </p:sp>
      <p:sp>
        <p:nvSpPr>
          <p:cNvPr id="4" name="Rectángulo 3"/>
          <p:cNvSpPr/>
          <p:nvPr/>
        </p:nvSpPr>
        <p:spPr>
          <a:xfrm>
            <a:off x="13" y="1061571"/>
            <a:ext cx="9143999" cy="1200329"/>
          </a:xfrm>
          <a:prstGeom prst="rect">
            <a:avLst/>
          </a:prstGeom>
          <a:solidFill>
            <a:schemeClr val="bg1"/>
          </a:solidFill>
        </p:spPr>
        <p:txBody>
          <a:bodyPr wrap="square">
            <a:spAutoFit/>
          </a:bodyPr>
          <a:lstStyle/>
          <a:p>
            <a:pPr algn="ctr" defTabSz="457200">
              <a:buClrTx/>
              <a:buFontTx/>
              <a:buNone/>
            </a:pPr>
            <a:r>
              <a:rPr lang="en-GB" sz="2400" kern="1200" dirty="0" smtClean="0">
                <a:solidFill>
                  <a:prstClr val="black"/>
                </a:solidFill>
                <a:latin typeface="Calibri"/>
                <a:ea typeface="+mn-ea"/>
                <a:cs typeface="+mn-cs"/>
              </a:rPr>
              <a:t>An </a:t>
            </a:r>
            <a:r>
              <a:rPr lang="en-GB" sz="2400" b="1" kern="1200" dirty="0">
                <a:solidFill>
                  <a:srgbClr val="C00000"/>
                </a:solidFill>
                <a:latin typeface="Calibri"/>
                <a:ea typeface="+mn-ea"/>
                <a:cs typeface="+mn-cs"/>
              </a:rPr>
              <a:t>open source, parallel and stand-alone multiscale</a:t>
            </a:r>
            <a:r>
              <a:rPr lang="en-GB" sz="2400" kern="1200" dirty="0">
                <a:solidFill>
                  <a:prstClr val="black"/>
                </a:solidFill>
                <a:latin typeface="Calibri"/>
                <a:ea typeface="+mn-ea"/>
                <a:cs typeface="+mn-cs"/>
              </a:rPr>
              <a:t> atmospheric emission model that </a:t>
            </a:r>
            <a:r>
              <a:rPr lang="en-GB" sz="2400" b="1" kern="1200" dirty="0">
                <a:solidFill>
                  <a:srgbClr val="C00000"/>
                </a:solidFill>
                <a:latin typeface="Calibri"/>
                <a:ea typeface="+mn-ea"/>
                <a:cs typeface="+mn-cs"/>
              </a:rPr>
              <a:t>processes and estimates gas and aerosol emissions </a:t>
            </a:r>
            <a:r>
              <a:rPr lang="en-GB" sz="2400" kern="1200" dirty="0">
                <a:solidFill>
                  <a:prstClr val="black"/>
                </a:solidFill>
                <a:latin typeface="Calibri"/>
                <a:ea typeface="+mn-ea"/>
                <a:cs typeface="+mn-cs"/>
              </a:rPr>
              <a:t>for use in chemistry transport models</a:t>
            </a:r>
            <a:endParaRPr lang="es-ES" sz="2400" kern="1200" dirty="0">
              <a:solidFill>
                <a:prstClr val="black"/>
              </a:solidFill>
              <a:latin typeface="Calibri"/>
              <a:ea typeface="+mn-ea"/>
              <a:cs typeface="+mn-cs"/>
            </a:endParaRPr>
          </a:p>
        </p:txBody>
      </p:sp>
      <p:sp>
        <p:nvSpPr>
          <p:cNvPr id="7" name="Rectángulo 6"/>
          <p:cNvSpPr/>
          <p:nvPr/>
        </p:nvSpPr>
        <p:spPr>
          <a:xfrm>
            <a:off x="782476" y="3219070"/>
            <a:ext cx="3093385"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457200">
              <a:buClrTx/>
              <a:buFontTx/>
              <a:buNone/>
            </a:pPr>
            <a:r>
              <a:rPr lang="es-ES" sz="2400" kern="1200" dirty="0" smtClean="0">
                <a:solidFill>
                  <a:prstClr val="white"/>
                </a:solidFill>
                <a:latin typeface="Calibri"/>
              </a:rPr>
              <a:t>global-regional module</a:t>
            </a:r>
          </a:p>
          <a:p>
            <a:pPr algn="ctr" defTabSz="457200">
              <a:buClrTx/>
              <a:buFontTx/>
              <a:buNone/>
            </a:pPr>
            <a:r>
              <a:rPr lang="es-ES" sz="2400" kern="1200" dirty="0" smtClean="0">
                <a:solidFill>
                  <a:prstClr val="white"/>
                </a:solidFill>
                <a:latin typeface="Calibri"/>
              </a:rPr>
              <a:t>(HERMESv3_GR)</a:t>
            </a:r>
            <a:endParaRPr lang="es-ES" sz="2400" kern="1200" dirty="0">
              <a:solidFill>
                <a:prstClr val="white"/>
              </a:solidFill>
              <a:latin typeface="Calibri"/>
            </a:endParaRPr>
          </a:p>
        </p:txBody>
      </p:sp>
      <p:sp>
        <p:nvSpPr>
          <p:cNvPr id="8" name="Rectángulo 7"/>
          <p:cNvSpPr/>
          <p:nvPr/>
        </p:nvSpPr>
        <p:spPr>
          <a:xfrm>
            <a:off x="5324005" y="3219070"/>
            <a:ext cx="3093385"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457200">
              <a:buClrTx/>
              <a:buFontTx/>
              <a:buNone/>
            </a:pPr>
            <a:r>
              <a:rPr lang="es-ES" sz="2400" kern="1200" dirty="0" err="1">
                <a:solidFill>
                  <a:prstClr val="white"/>
                </a:solidFill>
                <a:latin typeface="Calibri"/>
              </a:rPr>
              <a:t>b</a:t>
            </a:r>
            <a:r>
              <a:rPr lang="es-ES" sz="2400" kern="1200" dirty="0" err="1" smtClean="0">
                <a:solidFill>
                  <a:prstClr val="white"/>
                </a:solidFill>
                <a:latin typeface="Calibri"/>
              </a:rPr>
              <a:t>ottom</a:t>
            </a:r>
            <a:r>
              <a:rPr lang="es-ES" sz="2400" kern="1200" dirty="0" smtClean="0">
                <a:solidFill>
                  <a:prstClr val="white"/>
                </a:solidFill>
                <a:latin typeface="Calibri"/>
              </a:rPr>
              <a:t>-up module</a:t>
            </a:r>
          </a:p>
          <a:p>
            <a:pPr algn="ctr" defTabSz="457200">
              <a:buClrTx/>
              <a:buFontTx/>
              <a:buNone/>
            </a:pPr>
            <a:r>
              <a:rPr lang="es-ES" sz="2400" kern="1200" dirty="0" smtClean="0">
                <a:solidFill>
                  <a:prstClr val="white"/>
                </a:solidFill>
                <a:latin typeface="Calibri"/>
              </a:rPr>
              <a:t>(HERMESv3_BU)</a:t>
            </a:r>
            <a:endParaRPr lang="es-ES" sz="2400" kern="1200" dirty="0">
              <a:solidFill>
                <a:prstClr val="white"/>
              </a:solidFill>
              <a:latin typeface="Calibri"/>
            </a:endParaRPr>
          </a:p>
        </p:txBody>
      </p:sp>
      <p:sp>
        <p:nvSpPr>
          <p:cNvPr id="5" name="Rectángulo 4"/>
          <p:cNvSpPr/>
          <p:nvPr/>
        </p:nvSpPr>
        <p:spPr>
          <a:xfrm>
            <a:off x="284327" y="4159703"/>
            <a:ext cx="4089638"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defTabSz="457200">
              <a:buClrTx/>
              <a:buFontTx/>
              <a:buNone/>
            </a:pPr>
            <a:r>
              <a:rPr lang="es-ES" sz="2000" kern="1200" dirty="0" smtClean="0">
                <a:solidFill>
                  <a:prstClr val="black"/>
                </a:solidFill>
                <a:latin typeface="Calibri"/>
              </a:rPr>
              <a:t>A </a:t>
            </a:r>
            <a:r>
              <a:rPr lang="en-GB" sz="2000" kern="1200" dirty="0">
                <a:solidFill>
                  <a:prstClr val="black"/>
                </a:solidFill>
                <a:latin typeface="Calibri"/>
              </a:rPr>
              <a:t>highly customizable </a:t>
            </a:r>
            <a:r>
              <a:rPr lang="es-ES" sz="2000" kern="1200" dirty="0" err="1" smtClean="0">
                <a:solidFill>
                  <a:prstClr val="black"/>
                </a:solidFill>
                <a:latin typeface="Calibri"/>
              </a:rPr>
              <a:t>processing</a:t>
            </a:r>
            <a:r>
              <a:rPr lang="es-ES" sz="2000" kern="1200" dirty="0" smtClean="0">
                <a:solidFill>
                  <a:prstClr val="black"/>
                </a:solidFill>
                <a:latin typeface="Calibri"/>
              </a:rPr>
              <a:t> </a:t>
            </a:r>
            <a:r>
              <a:rPr lang="es-ES" sz="2000" kern="1200" dirty="0" err="1">
                <a:solidFill>
                  <a:prstClr val="black"/>
                </a:solidFill>
                <a:latin typeface="Calibri"/>
              </a:rPr>
              <a:t>system</a:t>
            </a:r>
            <a:r>
              <a:rPr lang="es-ES" sz="2000" kern="1200" dirty="0">
                <a:solidFill>
                  <a:prstClr val="black"/>
                </a:solidFill>
                <a:latin typeface="Calibri"/>
              </a:rPr>
              <a:t> </a:t>
            </a:r>
            <a:r>
              <a:rPr lang="es-ES" sz="2000" kern="1200" dirty="0" err="1">
                <a:solidFill>
                  <a:prstClr val="black"/>
                </a:solidFill>
                <a:latin typeface="Calibri"/>
              </a:rPr>
              <a:t>that</a:t>
            </a:r>
            <a:r>
              <a:rPr lang="es-ES" sz="2000" kern="1200" dirty="0">
                <a:solidFill>
                  <a:prstClr val="black"/>
                </a:solidFill>
                <a:latin typeface="Calibri"/>
              </a:rPr>
              <a:t> </a:t>
            </a:r>
            <a:r>
              <a:rPr lang="es-ES" sz="2000" kern="1200" dirty="0" err="1" smtClean="0">
                <a:solidFill>
                  <a:prstClr val="black"/>
                </a:solidFill>
                <a:latin typeface="Calibri"/>
              </a:rPr>
              <a:t>calculates</a:t>
            </a:r>
            <a:r>
              <a:rPr lang="es-ES" sz="2000" kern="1200" dirty="0" smtClean="0">
                <a:solidFill>
                  <a:prstClr val="black"/>
                </a:solidFill>
                <a:latin typeface="Calibri"/>
              </a:rPr>
              <a:t> </a:t>
            </a:r>
            <a:r>
              <a:rPr lang="es-ES" sz="2000" kern="1200" dirty="0" err="1">
                <a:solidFill>
                  <a:prstClr val="black"/>
                </a:solidFill>
                <a:latin typeface="Calibri"/>
              </a:rPr>
              <a:t>emissions</a:t>
            </a:r>
            <a:r>
              <a:rPr lang="es-ES" sz="2000" kern="1200" dirty="0">
                <a:solidFill>
                  <a:prstClr val="black"/>
                </a:solidFill>
                <a:latin typeface="Calibri"/>
              </a:rPr>
              <a:t> </a:t>
            </a:r>
            <a:r>
              <a:rPr lang="es-ES" sz="2000" kern="1200" dirty="0" err="1" smtClean="0">
                <a:solidFill>
                  <a:prstClr val="black"/>
                </a:solidFill>
                <a:latin typeface="Calibri"/>
              </a:rPr>
              <a:t>through</a:t>
            </a:r>
            <a:r>
              <a:rPr lang="es-ES" sz="2000" kern="1200" dirty="0" smtClean="0">
                <a:solidFill>
                  <a:prstClr val="black"/>
                </a:solidFill>
                <a:latin typeface="Calibri"/>
              </a:rPr>
              <a:t> </a:t>
            </a:r>
            <a:r>
              <a:rPr lang="es-ES" sz="2000" kern="1200" dirty="0" err="1" smtClean="0">
                <a:solidFill>
                  <a:prstClr val="black"/>
                </a:solidFill>
                <a:latin typeface="Calibri"/>
              </a:rPr>
              <a:t>an</a:t>
            </a:r>
            <a:r>
              <a:rPr lang="es-ES" sz="2000" kern="1200" dirty="0" smtClean="0">
                <a:solidFill>
                  <a:prstClr val="black"/>
                </a:solidFill>
                <a:latin typeface="Calibri"/>
              </a:rPr>
              <a:t> </a:t>
            </a:r>
            <a:r>
              <a:rPr lang="es-ES" sz="2000" kern="1200" dirty="0" err="1">
                <a:solidFill>
                  <a:prstClr val="black"/>
                </a:solidFill>
                <a:latin typeface="Calibri"/>
              </a:rPr>
              <a:t>automatic</a:t>
            </a:r>
            <a:r>
              <a:rPr lang="es-ES" sz="2000" kern="1200" dirty="0">
                <a:solidFill>
                  <a:prstClr val="black"/>
                </a:solidFill>
                <a:latin typeface="Calibri"/>
              </a:rPr>
              <a:t> </a:t>
            </a:r>
            <a:r>
              <a:rPr lang="es-ES" sz="2000" kern="1200" dirty="0" err="1" smtClean="0">
                <a:solidFill>
                  <a:prstClr val="black"/>
                </a:solidFill>
                <a:latin typeface="Calibri"/>
              </a:rPr>
              <a:t>combination</a:t>
            </a:r>
            <a:r>
              <a:rPr lang="es-ES" sz="2000" kern="1200" dirty="0">
                <a:solidFill>
                  <a:prstClr val="black"/>
                </a:solidFill>
                <a:latin typeface="Calibri"/>
              </a:rPr>
              <a:t> </a:t>
            </a:r>
            <a:r>
              <a:rPr lang="es-ES" sz="2000" kern="1200" dirty="0" smtClean="0">
                <a:solidFill>
                  <a:prstClr val="black"/>
                </a:solidFill>
                <a:latin typeface="Calibri"/>
              </a:rPr>
              <a:t>of </a:t>
            </a:r>
            <a:r>
              <a:rPr lang="es-ES" sz="2000" kern="1200" dirty="0" err="1" smtClean="0">
                <a:solidFill>
                  <a:prstClr val="black"/>
                </a:solidFill>
                <a:latin typeface="Calibri"/>
              </a:rPr>
              <a:t>existing</a:t>
            </a:r>
            <a:r>
              <a:rPr lang="es-ES" sz="2000" kern="1200" dirty="0" smtClean="0">
                <a:solidFill>
                  <a:prstClr val="black"/>
                </a:solidFill>
                <a:latin typeface="Calibri"/>
              </a:rPr>
              <a:t> </a:t>
            </a:r>
            <a:r>
              <a:rPr lang="es-ES" sz="2000" kern="1200" dirty="0" err="1" smtClean="0">
                <a:solidFill>
                  <a:prstClr val="black"/>
                </a:solidFill>
                <a:latin typeface="Calibri"/>
              </a:rPr>
              <a:t>inventories</a:t>
            </a:r>
            <a:r>
              <a:rPr lang="es-ES" sz="2000" kern="1200" dirty="0" smtClean="0">
                <a:solidFill>
                  <a:prstClr val="black"/>
                </a:solidFill>
                <a:latin typeface="Calibri"/>
              </a:rPr>
              <a:t> and </a:t>
            </a:r>
            <a:r>
              <a:rPr lang="es-ES" sz="2000" kern="1200" dirty="0" err="1" smtClean="0">
                <a:solidFill>
                  <a:prstClr val="black"/>
                </a:solidFill>
                <a:latin typeface="Calibri"/>
              </a:rPr>
              <a:t>user</a:t>
            </a:r>
            <a:r>
              <a:rPr lang="es-ES" sz="2000" kern="1200" dirty="0" smtClean="0">
                <a:solidFill>
                  <a:prstClr val="black"/>
                </a:solidFill>
                <a:latin typeface="Calibri"/>
              </a:rPr>
              <a:t> </a:t>
            </a:r>
            <a:r>
              <a:rPr lang="es-ES" sz="2000" kern="1200" dirty="0" err="1" smtClean="0">
                <a:solidFill>
                  <a:prstClr val="black"/>
                </a:solidFill>
                <a:latin typeface="Calibri"/>
              </a:rPr>
              <a:t>defined</a:t>
            </a:r>
            <a:r>
              <a:rPr lang="es-ES" sz="2000" kern="1200" dirty="0" smtClean="0">
                <a:solidFill>
                  <a:prstClr val="black"/>
                </a:solidFill>
                <a:latin typeface="Calibri"/>
              </a:rPr>
              <a:t> vertical</a:t>
            </a:r>
            <a:r>
              <a:rPr lang="es-ES" sz="2000" kern="1200" dirty="0">
                <a:solidFill>
                  <a:prstClr val="black"/>
                </a:solidFill>
                <a:latin typeface="Calibri"/>
              </a:rPr>
              <a:t>, </a:t>
            </a:r>
            <a:r>
              <a:rPr lang="es-ES" sz="2000" kern="1200" dirty="0" smtClean="0">
                <a:solidFill>
                  <a:prstClr val="black"/>
                </a:solidFill>
                <a:latin typeface="Calibri"/>
              </a:rPr>
              <a:t>temporal, </a:t>
            </a:r>
            <a:r>
              <a:rPr lang="es-ES" sz="2000" kern="1200" dirty="0" err="1" smtClean="0">
                <a:solidFill>
                  <a:prstClr val="black"/>
                </a:solidFill>
                <a:latin typeface="Calibri"/>
              </a:rPr>
              <a:t>speciation</a:t>
            </a:r>
            <a:r>
              <a:rPr lang="es-ES" sz="2000" kern="1200" dirty="0" smtClean="0">
                <a:solidFill>
                  <a:prstClr val="black"/>
                </a:solidFill>
                <a:latin typeface="Calibri"/>
              </a:rPr>
              <a:t> </a:t>
            </a:r>
            <a:r>
              <a:rPr lang="es-ES" sz="2000" kern="1200" dirty="0" err="1" smtClean="0">
                <a:solidFill>
                  <a:prstClr val="black"/>
                </a:solidFill>
                <a:latin typeface="Calibri"/>
              </a:rPr>
              <a:t>scaling</a:t>
            </a:r>
            <a:r>
              <a:rPr lang="es-ES" sz="2000" kern="1200" dirty="0" smtClean="0">
                <a:solidFill>
                  <a:prstClr val="black"/>
                </a:solidFill>
                <a:latin typeface="Calibri"/>
              </a:rPr>
              <a:t> and </a:t>
            </a:r>
            <a:r>
              <a:rPr lang="es-ES" sz="2000" kern="1200" dirty="0" err="1" smtClean="0">
                <a:solidFill>
                  <a:prstClr val="black"/>
                </a:solidFill>
                <a:latin typeface="Calibri"/>
              </a:rPr>
              <a:t>masking</a:t>
            </a:r>
            <a:r>
              <a:rPr lang="es-ES" sz="2000" kern="1200" dirty="0" smtClean="0">
                <a:solidFill>
                  <a:prstClr val="black"/>
                </a:solidFill>
                <a:latin typeface="Calibri"/>
              </a:rPr>
              <a:t> </a:t>
            </a:r>
            <a:r>
              <a:rPr lang="es-ES" sz="2000" kern="1200" dirty="0" err="1" smtClean="0">
                <a:solidFill>
                  <a:prstClr val="black"/>
                </a:solidFill>
                <a:latin typeface="Calibri"/>
              </a:rPr>
              <a:t>factors</a:t>
            </a:r>
            <a:endParaRPr lang="es-ES" sz="2000" kern="1200" dirty="0">
              <a:solidFill>
                <a:prstClr val="black"/>
              </a:solidFill>
              <a:latin typeface="Calibri"/>
            </a:endParaRPr>
          </a:p>
        </p:txBody>
      </p:sp>
      <p:sp>
        <p:nvSpPr>
          <p:cNvPr id="9" name="Rectángulo 8"/>
          <p:cNvSpPr/>
          <p:nvPr/>
        </p:nvSpPr>
        <p:spPr>
          <a:xfrm>
            <a:off x="4914247" y="4159703"/>
            <a:ext cx="3912901"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defTabSz="457200">
              <a:buClrTx/>
              <a:buFontTx/>
              <a:buNone/>
            </a:pPr>
            <a:r>
              <a:rPr lang="es-ES" sz="2000" kern="1200" dirty="0" smtClean="0">
                <a:solidFill>
                  <a:prstClr val="black"/>
                </a:solidFill>
                <a:latin typeface="Calibri"/>
              </a:rPr>
              <a:t>A </a:t>
            </a:r>
            <a:r>
              <a:rPr lang="es-ES" sz="2000" kern="1200" dirty="0" err="1" smtClean="0">
                <a:solidFill>
                  <a:prstClr val="black"/>
                </a:solidFill>
                <a:latin typeface="Calibri"/>
              </a:rPr>
              <a:t>Spanish</a:t>
            </a:r>
            <a:r>
              <a:rPr lang="es-ES" sz="2000" kern="1200" dirty="0" smtClean="0">
                <a:solidFill>
                  <a:prstClr val="black"/>
                </a:solidFill>
                <a:latin typeface="Calibri"/>
              </a:rPr>
              <a:t> </a:t>
            </a:r>
            <a:r>
              <a:rPr lang="es-ES" sz="2000" kern="1200" dirty="0" err="1" smtClean="0">
                <a:solidFill>
                  <a:prstClr val="black"/>
                </a:solidFill>
                <a:latin typeface="Calibri"/>
              </a:rPr>
              <a:t>emission</a:t>
            </a:r>
            <a:r>
              <a:rPr lang="es-ES" sz="2000" kern="1200" dirty="0" smtClean="0">
                <a:solidFill>
                  <a:prstClr val="black"/>
                </a:solidFill>
                <a:latin typeface="Calibri"/>
              </a:rPr>
              <a:t> </a:t>
            </a:r>
            <a:r>
              <a:rPr lang="es-ES" sz="2000" kern="1200" dirty="0" err="1" smtClean="0">
                <a:solidFill>
                  <a:prstClr val="black"/>
                </a:solidFill>
                <a:latin typeface="Calibri"/>
              </a:rPr>
              <a:t>model</a:t>
            </a:r>
            <a:r>
              <a:rPr lang="es-ES" sz="2000" kern="1200" dirty="0" smtClean="0">
                <a:solidFill>
                  <a:prstClr val="black"/>
                </a:solidFill>
                <a:latin typeface="Calibri"/>
              </a:rPr>
              <a:t> to </a:t>
            </a:r>
            <a:r>
              <a:rPr lang="es-ES" sz="2000" kern="1200" dirty="0" err="1">
                <a:solidFill>
                  <a:prstClr val="black"/>
                </a:solidFill>
                <a:latin typeface="Calibri"/>
              </a:rPr>
              <a:t>estimate</a:t>
            </a:r>
            <a:r>
              <a:rPr lang="es-ES" sz="2000" kern="1200" dirty="0">
                <a:solidFill>
                  <a:prstClr val="black"/>
                </a:solidFill>
                <a:latin typeface="Calibri"/>
              </a:rPr>
              <a:t> </a:t>
            </a:r>
            <a:r>
              <a:rPr lang="es-ES" sz="2000" kern="1200" dirty="0" err="1" smtClean="0">
                <a:solidFill>
                  <a:prstClr val="black"/>
                </a:solidFill>
                <a:latin typeface="Calibri"/>
              </a:rPr>
              <a:t>emissions</a:t>
            </a:r>
            <a:r>
              <a:rPr lang="es-ES" sz="2000" kern="1200" dirty="0" smtClean="0">
                <a:solidFill>
                  <a:prstClr val="black"/>
                </a:solidFill>
                <a:latin typeface="Calibri"/>
              </a:rPr>
              <a:t> </a:t>
            </a:r>
            <a:r>
              <a:rPr lang="es-ES" sz="2000" kern="1200" dirty="0">
                <a:solidFill>
                  <a:prstClr val="black"/>
                </a:solidFill>
                <a:latin typeface="Calibri"/>
              </a:rPr>
              <a:t>at </a:t>
            </a:r>
            <a:r>
              <a:rPr lang="es-ES" sz="2000" kern="1200" dirty="0" err="1">
                <a:solidFill>
                  <a:prstClr val="black"/>
                </a:solidFill>
                <a:latin typeface="Calibri"/>
              </a:rPr>
              <a:t>the</a:t>
            </a:r>
            <a:r>
              <a:rPr lang="es-ES" sz="2000" kern="1200" dirty="0">
                <a:solidFill>
                  <a:prstClr val="black"/>
                </a:solidFill>
                <a:latin typeface="Calibri"/>
              </a:rPr>
              <a:t> </a:t>
            </a:r>
            <a:r>
              <a:rPr lang="es-ES" sz="2000" kern="1200" dirty="0" err="1">
                <a:solidFill>
                  <a:prstClr val="black"/>
                </a:solidFill>
                <a:latin typeface="Calibri"/>
              </a:rPr>
              <a:t>source</a:t>
            </a:r>
            <a:r>
              <a:rPr lang="es-ES" sz="2000" kern="1200" dirty="0">
                <a:solidFill>
                  <a:prstClr val="black"/>
                </a:solidFill>
                <a:latin typeface="Calibri"/>
              </a:rPr>
              <a:t> </a:t>
            </a:r>
            <a:r>
              <a:rPr lang="es-ES" sz="2000" kern="1200" dirty="0" err="1">
                <a:solidFill>
                  <a:prstClr val="black"/>
                </a:solidFill>
                <a:latin typeface="Calibri"/>
              </a:rPr>
              <a:t>level</a:t>
            </a:r>
            <a:r>
              <a:rPr lang="es-ES" sz="2000" kern="1200" dirty="0">
                <a:solidFill>
                  <a:prstClr val="black"/>
                </a:solidFill>
                <a:latin typeface="Calibri"/>
              </a:rPr>
              <a:t> (</a:t>
            </a:r>
            <a:r>
              <a:rPr lang="es-ES" sz="2000" kern="1200" dirty="0" err="1">
                <a:solidFill>
                  <a:prstClr val="black"/>
                </a:solidFill>
                <a:latin typeface="Calibri"/>
              </a:rPr>
              <a:t>e.g</a:t>
            </a:r>
            <a:r>
              <a:rPr lang="es-ES" sz="2000" kern="1200" dirty="0">
                <a:solidFill>
                  <a:prstClr val="black"/>
                </a:solidFill>
                <a:latin typeface="Calibri"/>
              </a:rPr>
              <a:t>. </a:t>
            </a:r>
            <a:r>
              <a:rPr lang="es-ES" sz="2000" kern="1200" dirty="0" err="1">
                <a:solidFill>
                  <a:prstClr val="black"/>
                </a:solidFill>
                <a:latin typeface="Calibri"/>
              </a:rPr>
              <a:t>road</a:t>
            </a:r>
            <a:r>
              <a:rPr lang="es-ES" sz="2000" kern="1200" dirty="0">
                <a:solidFill>
                  <a:prstClr val="black"/>
                </a:solidFill>
                <a:latin typeface="Calibri"/>
              </a:rPr>
              <a:t> </a:t>
            </a:r>
            <a:r>
              <a:rPr lang="es-ES" sz="2000" kern="1200" dirty="0" smtClean="0">
                <a:solidFill>
                  <a:prstClr val="black"/>
                </a:solidFill>
                <a:latin typeface="Calibri"/>
              </a:rPr>
              <a:t>link, industrial </a:t>
            </a:r>
            <a:r>
              <a:rPr lang="es-ES" sz="2000" kern="1200" dirty="0" err="1" smtClean="0">
                <a:solidFill>
                  <a:prstClr val="black"/>
                </a:solidFill>
                <a:latin typeface="Calibri"/>
              </a:rPr>
              <a:t>facility</a:t>
            </a:r>
            <a:r>
              <a:rPr lang="es-ES" sz="2000" kern="1200" dirty="0" smtClean="0">
                <a:solidFill>
                  <a:prstClr val="black"/>
                </a:solidFill>
                <a:latin typeface="Calibri"/>
              </a:rPr>
              <a:t>, </a:t>
            </a:r>
            <a:r>
              <a:rPr lang="es-ES" sz="2000" kern="1200" dirty="0" err="1" smtClean="0">
                <a:solidFill>
                  <a:prstClr val="black"/>
                </a:solidFill>
                <a:latin typeface="Calibri"/>
              </a:rPr>
              <a:t>crop</a:t>
            </a:r>
            <a:r>
              <a:rPr lang="es-ES" sz="2000" kern="1200" dirty="0" smtClean="0">
                <a:solidFill>
                  <a:prstClr val="black"/>
                </a:solidFill>
                <a:latin typeface="Calibri"/>
              </a:rPr>
              <a:t> </a:t>
            </a:r>
            <a:r>
              <a:rPr lang="es-ES" sz="2000" kern="1200" dirty="0" err="1" smtClean="0">
                <a:solidFill>
                  <a:prstClr val="black"/>
                </a:solidFill>
                <a:latin typeface="Calibri"/>
              </a:rPr>
              <a:t>type</a:t>
            </a:r>
            <a:r>
              <a:rPr lang="es-ES" sz="2000" kern="1200" dirty="0" smtClean="0">
                <a:solidFill>
                  <a:prstClr val="black"/>
                </a:solidFill>
                <a:latin typeface="Calibri"/>
              </a:rPr>
              <a:t>) </a:t>
            </a:r>
            <a:r>
              <a:rPr lang="es-ES" sz="2000" kern="1200" dirty="0" err="1">
                <a:solidFill>
                  <a:prstClr val="black"/>
                </a:solidFill>
                <a:latin typeface="Calibri"/>
              </a:rPr>
              <a:t>combining</a:t>
            </a:r>
            <a:r>
              <a:rPr lang="es-ES" sz="2000" kern="1200" dirty="0">
                <a:solidFill>
                  <a:prstClr val="black"/>
                </a:solidFill>
                <a:latin typeface="Calibri"/>
              </a:rPr>
              <a:t> </a:t>
            </a:r>
            <a:r>
              <a:rPr lang="es-ES" sz="2000" kern="1200" dirty="0" err="1">
                <a:solidFill>
                  <a:prstClr val="black"/>
                </a:solidFill>
                <a:latin typeface="Calibri"/>
              </a:rPr>
              <a:t>state</a:t>
            </a:r>
            <a:r>
              <a:rPr lang="es-ES" sz="2000" kern="1200" dirty="0">
                <a:solidFill>
                  <a:prstClr val="black"/>
                </a:solidFill>
                <a:latin typeface="Calibri"/>
              </a:rPr>
              <a:t>-of-</a:t>
            </a:r>
            <a:r>
              <a:rPr lang="es-ES" sz="2000" kern="1200" dirty="0" err="1">
                <a:solidFill>
                  <a:prstClr val="black"/>
                </a:solidFill>
                <a:latin typeface="Calibri"/>
              </a:rPr>
              <a:t>the</a:t>
            </a:r>
            <a:r>
              <a:rPr lang="es-ES" sz="2000" kern="1200" dirty="0">
                <a:solidFill>
                  <a:prstClr val="black"/>
                </a:solidFill>
                <a:latin typeface="Calibri"/>
              </a:rPr>
              <a:t>-art </a:t>
            </a:r>
            <a:r>
              <a:rPr lang="es-ES" sz="2000" kern="1200" dirty="0" err="1" smtClean="0">
                <a:solidFill>
                  <a:prstClr val="black"/>
                </a:solidFill>
                <a:latin typeface="Calibri"/>
              </a:rPr>
              <a:t>bottom</a:t>
            </a:r>
            <a:r>
              <a:rPr lang="es-ES" sz="2000" kern="1200" dirty="0" smtClean="0">
                <a:solidFill>
                  <a:prstClr val="black"/>
                </a:solidFill>
                <a:latin typeface="Calibri"/>
              </a:rPr>
              <a:t>-up </a:t>
            </a:r>
            <a:r>
              <a:rPr lang="es-ES" sz="2000" kern="1200" dirty="0" err="1" smtClean="0">
                <a:solidFill>
                  <a:prstClr val="black"/>
                </a:solidFill>
                <a:latin typeface="Calibri"/>
              </a:rPr>
              <a:t>methods</a:t>
            </a:r>
            <a:r>
              <a:rPr lang="es-ES" sz="2000" kern="1200" dirty="0" smtClean="0">
                <a:solidFill>
                  <a:prstClr val="black"/>
                </a:solidFill>
                <a:latin typeface="Calibri"/>
              </a:rPr>
              <a:t> </a:t>
            </a:r>
            <a:r>
              <a:rPr lang="es-ES" sz="2000" kern="1200" dirty="0" err="1">
                <a:solidFill>
                  <a:prstClr val="black"/>
                </a:solidFill>
                <a:latin typeface="Calibri"/>
              </a:rPr>
              <a:t>with</a:t>
            </a:r>
            <a:r>
              <a:rPr lang="es-ES" sz="2000" kern="1200" dirty="0">
                <a:solidFill>
                  <a:prstClr val="black"/>
                </a:solidFill>
                <a:latin typeface="Calibri"/>
              </a:rPr>
              <a:t> local </a:t>
            </a:r>
            <a:r>
              <a:rPr lang="es-ES" sz="2000" kern="1200" dirty="0" err="1">
                <a:solidFill>
                  <a:prstClr val="black"/>
                </a:solidFill>
                <a:latin typeface="Calibri"/>
              </a:rPr>
              <a:t>activity</a:t>
            </a:r>
            <a:r>
              <a:rPr lang="es-ES" sz="2000" kern="1200" dirty="0">
                <a:solidFill>
                  <a:prstClr val="black"/>
                </a:solidFill>
                <a:latin typeface="Calibri"/>
              </a:rPr>
              <a:t> and </a:t>
            </a:r>
            <a:r>
              <a:rPr lang="es-ES" sz="2000" kern="1200" dirty="0" err="1">
                <a:solidFill>
                  <a:prstClr val="black"/>
                </a:solidFill>
                <a:latin typeface="Calibri"/>
              </a:rPr>
              <a:t>emission</a:t>
            </a:r>
            <a:r>
              <a:rPr lang="es-ES" sz="2000" kern="1200" dirty="0">
                <a:solidFill>
                  <a:prstClr val="black"/>
                </a:solidFill>
                <a:latin typeface="Calibri"/>
              </a:rPr>
              <a:t> </a:t>
            </a:r>
            <a:r>
              <a:rPr lang="es-ES" sz="2000" kern="1200" dirty="0" err="1" smtClean="0">
                <a:solidFill>
                  <a:prstClr val="black"/>
                </a:solidFill>
                <a:latin typeface="Calibri"/>
              </a:rPr>
              <a:t>factors</a:t>
            </a:r>
            <a:r>
              <a:rPr lang="es-ES" sz="2000" kern="1200" dirty="0" smtClean="0">
                <a:solidFill>
                  <a:prstClr val="black"/>
                </a:solidFill>
                <a:latin typeface="Calibri"/>
              </a:rPr>
              <a:t> </a:t>
            </a:r>
            <a:endParaRPr lang="es-ES" sz="2000" kern="1200" dirty="0">
              <a:solidFill>
                <a:prstClr val="black"/>
              </a:solidFill>
              <a:latin typeface="Calibri"/>
            </a:endParaRPr>
          </a:p>
        </p:txBody>
      </p:sp>
      <p:grpSp>
        <p:nvGrpSpPr>
          <p:cNvPr id="6" name="Group 5"/>
          <p:cNvGrpSpPr/>
          <p:nvPr/>
        </p:nvGrpSpPr>
        <p:grpSpPr>
          <a:xfrm>
            <a:off x="4130478" y="2363509"/>
            <a:ext cx="986973" cy="1372669"/>
            <a:chOff x="4057883" y="2261900"/>
            <a:chExt cx="986973" cy="1372669"/>
          </a:xfrm>
        </p:grpSpPr>
        <p:sp>
          <p:nvSpPr>
            <p:cNvPr id="3" name="Bent-Up Arrow 2"/>
            <p:cNvSpPr/>
            <p:nvPr/>
          </p:nvSpPr>
          <p:spPr>
            <a:xfrm rot="5400000">
              <a:off x="4111779" y="2701493"/>
              <a:ext cx="1372667" cy="493486"/>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buClrTx/>
                <a:buFontTx/>
                <a:buNone/>
              </a:pPr>
              <a:endParaRPr lang="en-GB" sz="1800" kern="1200">
                <a:solidFill>
                  <a:prstClr val="white"/>
                </a:solidFill>
                <a:latin typeface="Calibri"/>
              </a:endParaRPr>
            </a:p>
          </p:txBody>
        </p:sp>
        <p:sp>
          <p:nvSpPr>
            <p:cNvPr id="10" name="Bent-Up Arrow 9"/>
            <p:cNvSpPr/>
            <p:nvPr/>
          </p:nvSpPr>
          <p:spPr>
            <a:xfrm rot="16200000" flipH="1">
              <a:off x="3618292" y="2701491"/>
              <a:ext cx="1372667" cy="493486"/>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buClrTx/>
                <a:buFontTx/>
                <a:buNone/>
              </a:pPr>
              <a:endParaRPr lang="en-GB" sz="1800" kern="1200">
                <a:solidFill>
                  <a:prstClr val="white"/>
                </a:solidFill>
                <a:latin typeface="Calibri"/>
              </a:endParaRPr>
            </a:p>
          </p:txBody>
        </p:sp>
      </p:grpSp>
      <p:sp>
        <p:nvSpPr>
          <p:cNvPr id="11" name="TextBox 10"/>
          <p:cNvSpPr txBox="1"/>
          <p:nvPr/>
        </p:nvSpPr>
        <p:spPr>
          <a:xfrm>
            <a:off x="464803" y="6202018"/>
            <a:ext cx="5963479" cy="369332"/>
          </a:xfrm>
          <a:prstGeom prst="rect">
            <a:avLst/>
          </a:prstGeom>
          <a:noFill/>
        </p:spPr>
        <p:txBody>
          <a:bodyPr wrap="square" rtlCol="0">
            <a:spAutoFit/>
          </a:bodyPr>
          <a:lstStyle/>
          <a:p>
            <a:r>
              <a:rPr lang="en-GB" b="1" i="1" dirty="0" smtClean="0">
                <a:solidFill>
                  <a:schemeClr val="bg1">
                    <a:lumMod val="50000"/>
                  </a:schemeClr>
                </a:solidFill>
              </a:rPr>
              <a:t>*HERMESv3: Marc Guevara’s presentation yesterday</a:t>
            </a:r>
            <a:endParaRPr lang="en-GB" i="1" dirty="0">
              <a:solidFill>
                <a:schemeClr val="bg1">
                  <a:lumMod val="50000"/>
                </a:schemeClr>
              </a:solidFill>
            </a:endParaRPr>
          </a:p>
        </p:txBody>
      </p:sp>
    </p:spTree>
    <p:extLst>
      <p:ext uri="{BB962C8B-B14F-4D97-AF65-F5344CB8AC3E}">
        <p14:creationId xmlns:p14="http://schemas.microsoft.com/office/powerpoint/2010/main" val="194191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464803" y="217893"/>
            <a:ext cx="8229598" cy="83839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3500" b="1" dirty="0" smtClean="0"/>
              <a:t>MONARCH forecasts </a:t>
            </a:r>
          </a:p>
        </p:txBody>
      </p:sp>
      <p:sp>
        <p:nvSpPr>
          <p:cNvPr id="2" name="Slide Number Placeholder 1"/>
          <p:cNvSpPr>
            <a:spLocks noGrp="1"/>
          </p:cNvSpPr>
          <p:nvPr>
            <p:ph type="sldNum" sz="quarter" idx="4294967295"/>
          </p:nvPr>
        </p:nvSpPr>
        <p:spPr>
          <a:xfrm>
            <a:off x="8701088" y="6357938"/>
            <a:ext cx="442912" cy="412750"/>
          </a:xfrm>
          <a:prstGeom prst="rect">
            <a:avLst/>
          </a:prstGeom>
        </p:spPr>
        <p:txBody>
          <a:bodyPr/>
          <a:lstStyle/>
          <a:p>
            <a:fld id="{4A490C5D-AEA8-4823-B9B3-806910A0ECF7}" type="slidenum">
              <a:rPr lang="es-ES" smtClean="0"/>
              <a:pPr/>
              <a:t>8</a:t>
            </a:fld>
            <a:endParaRPr lang="es-ES" dirty="0"/>
          </a:p>
        </p:txBody>
      </p:sp>
      <p:pic>
        <p:nvPicPr>
          <p:cNvPr id="4" name="Imagen 3"/>
          <p:cNvPicPr>
            <a:picLocks noChangeAspect="1"/>
          </p:cNvPicPr>
          <p:nvPr/>
        </p:nvPicPr>
        <p:blipFill rotWithShape="1">
          <a:blip r:embed="rId3"/>
          <a:srcRect l="51743"/>
          <a:stretch/>
        </p:blipFill>
        <p:spPr>
          <a:xfrm>
            <a:off x="437154" y="1672790"/>
            <a:ext cx="4092508" cy="3156575"/>
          </a:xfrm>
          <a:prstGeom prst="rect">
            <a:avLst/>
          </a:prstGeom>
        </p:spPr>
      </p:pic>
      <p:sp>
        <p:nvSpPr>
          <p:cNvPr id="6" name="Rectángulo 5"/>
          <p:cNvSpPr/>
          <p:nvPr/>
        </p:nvSpPr>
        <p:spPr>
          <a:xfrm>
            <a:off x="464803" y="4833990"/>
            <a:ext cx="3773539" cy="1323439"/>
          </a:xfrm>
          <a:prstGeom prst="rect">
            <a:avLst/>
          </a:prstGeom>
        </p:spPr>
        <p:txBody>
          <a:bodyPr wrap="square">
            <a:spAutoFit/>
          </a:bodyPr>
          <a:lstStyle/>
          <a:p>
            <a:pPr marL="285750" lvl="0" indent="-285750">
              <a:buFont typeface="Wingdings" charset="2"/>
              <a:buChar char="ü"/>
            </a:pPr>
            <a:r>
              <a:rPr lang="en-US" sz="2000" i="1" dirty="0" smtClean="0">
                <a:solidFill>
                  <a:srgbClr val="000000"/>
                </a:solidFill>
                <a:latin typeface="Calibri" panose="020F0502020204030204" pitchFamily="34" charset="0"/>
              </a:rPr>
              <a:t>MONARCH contributes </a:t>
            </a:r>
            <a:r>
              <a:rPr lang="en-US" sz="2000" i="1" dirty="0">
                <a:solidFill>
                  <a:srgbClr val="000000"/>
                </a:solidFill>
                <a:latin typeface="Calibri" panose="020F0502020204030204" pitchFamily="34" charset="0"/>
              </a:rPr>
              <a:t>to the </a:t>
            </a:r>
            <a:r>
              <a:rPr lang="en-US" sz="2000" b="1" i="1" dirty="0">
                <a:latin typeface="Calibri" panose="020F0502020204030204" pitchFamily="34" charset="0"/>
              </a:rPr>
              <a:t>ICAP</a:t>
            </a:r>
            <a:r>
              <a:rPr lang="en-US" sz="2000" b="1" i="1" dirty="0">
                <a:solidFill>
                  <a:srgbClr val="000000"/>
                </a:solidFill>
                <a:latin typeface="Calibri" panose="020F0502020204030204" pitchFamily="34" charset="0"/>
              </a:rPr>
              <a:t> </a:t>
            </a:r>
            <a:r>
              <a:rPr lang="en-US" sz="2000" b="1" i="1" dirty="0" smtClean="0">
                <a:solidFill>
                  <a:srgbClr val="000000"/>
                </a:solidFill>
                <a:latin typeface="Calibri" panose="020F0502020204030204" pitchFamily="34" charset="0"/>
              </a:rPr>
              <a:t>global forecast aerosol </a:t>
            </a:r>
            <a:r>
              <a:rPr lang="en-US" sz="2000" i="1" dirty="0" smtClean="0">
                <a:solidFill>
                  <a:srgbClr val="000000"/>
                </a:solidFill>
                <a:latin typeface="Calibri" panose="020F0502020204030204" pitchFamily="34" charset="0"/>
              </a:rPr>
              <a:t>multi-model ensemble </a:t>
            </a:r>
            <a:r>
              <a:rPr lang="en-US" sz="2000" i="1" dirty="0" smtClean="0">
                <a:solidFill>
                  <a:srgbClr val="000000"/>
                </a:solidFill>
                <a:latin typeface="Calibri" panose="020F0502020204030204" pitchFamily="34" charset="0"/>
                <a:hlinkClick r:id="rId4"/>
              </a:rPr>
              <a:t>http</a:t>
            </a:r>
            <a:r>
              <a:rPr lang="en-US" sz="2000" i="1" dirty="0">
                <a:solidFill>
                  <a:srgbClr val="000000"/>
                </a:solidFill>
                <a:latin typeface="Calibri" panose="020F0502020204030204" pitchFamily="34" charset="0"/>
                <a:hlinkClick r:id="rId4"/>
              </a:rPr>
              <a:t>://icap.atmos.und.edu</a:t>
            </a:r>
            <a:endParaRPr lang="en-US" sz="2000" i="1" dirty="0">
              <a:solidFill>
                <a:srgbClr val="000000"/>
              </a:solidFill>
              <a:latin typeface="Calibri" panose="020F0502020204030204" pitchFamily="34" charset="0"/>
            </a:endParaRPr>
          </a:p>
        </p:txBody>
      </p:sp>
      <p:sp>
        <p:nvSpPr>
          <p:cNvPr id="9" name="Rectángulo 8"/>
          <p:cNvSpPr/>
          <p:nvPr/>
        </p:nvSpPr>
        <p:spPr>
          <a:xfrm>
            <a:off x="318655" y="1056310"/>
            <a:ext cx="4114800" cy="5301263"/>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4689725" y="1056309"/>
            <a:ext cx="4114800" cy="5301263"/>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767528" y="1111032"/>
            <a:ext cx="1429448" cy="646331"/>
          </a:xfrm>
          <a:prstGeom prst="rect">
            <a:avLst/>
          </a:prstGeom>
        </p:spPr>
        <p:txBody>
          <a:bodyPr wrap="none">
            <a:spAutoFit/>
          </a:bodyPr>
          <a:lstStyle/>
          <a:p>
            <a:r>
              <a:rPr lang="en-US" sz="3600" b="1" dirty="0" smtClean="0">
                <a:solidFill>
                  <a:schemeClr val="accent1"/>
                </a:solidFill>
              </a:rPr>
              <a:t>Global</a:t>
            </a:r>
            <a:endParaRPr lang="es-ES" sz="3600" dirty="0">
              <a:solidFill>
                <a:schemeClr val="accent1"/>
              </a:solidFill>
            </a:endParaRPr>
          </a:p>
        </p:txBody>
      </p:sp>
      <p:sp>
        <p:nvSpPr>
          <p:cNvPr id="13" name="Rectángulo 12"/>
          <p:cNvSpPr/>
          <p:nvPr/>
        </p:nvSpPr>
        <p:spPr>
          <a:xfrm>
            <a:off x="5818646" y="1108841"/>
            <a:ext cx="1846479" cy="646331"/>
          </a:xfrm>
          <a:prstGeom prst="rect">
            <a:avLst/>
          </a:prstGeom>
        </p:spPr>
        <p:txBody>
          <a:bodyPr wrap="none">
            <a:spAutoFit/>
          </a:bodyPr>
          <a:lstStyle/>
          <a:p>
            <a:r>
              <a:rPr lang="en-US" sz="3600" b="1" dirty="0" smtClean="0">
                <a:solidFill>
                  <a:schemeClr val="accent1"/>
                </a:solidFill>
              </a:rPr>
              <a:t>Regional</a:t>
            </a:r>
            <a:endParaRPr lang="es-ES" sz="3600" dirty="0">
              <a:solidFill>
                <a:schemeClr val="accent1"/>
              </a:solidFill>
            </a:endParaRPr>
          </a:p>
        </p:txBody>
      </p:sp>
      <p:sp>
        <p:nvSpPr>
          <p:cNvPr id="3" name="Rectángulo 2"/>
          <p:cNvSpPr/>
          <p:nvPr/>
        </p:nvSpPr>
        <p:spPr>
          <a:xfrm>
            <a:off x="4706406" y="5327387"/>
            <a:ext cx="4111947" cy="707886"/>
          </a:xfrm>
          <a:prstGeom prst="rect">
            <a:avLst/>
          </a:prstGeom>
        </p:spPr>
        <p:txBody>
          <a:bodyPr wrap="square">
            <a:spAutoFit/>
          </a:bodyPr>
          <a:lstStyle/>
          <a:p>
            <a:pPr algn="ctr"/>
            <a:r>
              <a:rPr lang="en-US" altLang="ca-ES" sz="2000" b="1" i="1" dirty="0"/>
              <a:t>CALIOPE</a:t>
            </a:r>
            <a:r>
              <a:rPr lang="en-US" altLang="ca-ES" sz="2000" b="1" i="1" dirty="0">
                <a:solidFill>
                  <a:srgbClr val="FF0000"/>
                </a:solidFill>
              </a:rPr>
              <a:t> </a:t>
            </a:r>
            <a:r>
              <a:rPr lang="en-US" altLang="ca-ES" sz="2000" b="1" i="1" dirty="0" smtClean="0">
                <a:solidFill>
                  <a:srgbClr val="FF0000"/>
                </a:solidFill>
              </a:rPr>
              <a:t> </a:t>
            </a:r>
            <a:r>
              <a:rPr lang="en-US" altLang="ca-ES" sz="2000" i="1" dirty="0" smtClean="0"/>
              <a:t>(</a:t>
            </a:r>
            <a:r>
              <a:rPr lang="en-US" altLang="ca-ES" sz="2000" i="1" dirty="0" smtClean="0">
                <a:hlinkClick r:id="rId5"/>
              </a:rPr>
              <a:t>www.bsc.es/caliope</a:t>
            </a:r>
            <a:r>
              <a:rPr lang="en-US" altLang="ca-ES" sz="2000" i="1" dirty="0" smtClean="0"/>
              <a:t>)</a:t>
            </a:r>
          </a:p>
          <a:p>
            <a:pPr algn="ctr"/>
            <a:r>
              <a:rPr lang="en-US" altLang="ca-ES" sz="2000" i="1" dirty="0" smtClean="0"/>
              <a:t>AQ </a:t>
            </a:r>
            <a:r>
              <a:rPr lang="en-US" altLang="ca-ES" sz="2000" i="1" dirty="0"/>
              <a:t>Forecast System for </a:t>
            </a:r>
            <a:r>
              <a:rPr lang="en-US" altLang="ca-ES" sz="2000" b="1" i="1" dirty="0" smtClean="0"/>
              <a:t>EU</a:t>
            </a:r>
            <a:r>
              <a:rPr lang="en-US" altLang="ca-ES" sz="2000" i="1" dirty="0" smtClean="0"/>
              <a:t> and </a:t>
            </a:r>
            <a:r>
              <a:rPr lang="en-US" altLang="ca-ES" sz="2000" b="1" i="1" dirty="0" smtClean="0"/>
              <a:t>Spain</a:t>
            </a:r>
          </a:p>
        </p:txBody>
      </p:sp>
      <p:sp>
        <p:nvSpPr>
          <p:cNvPr id="15" name="TextBox 12"/>
          <p:cNvSpPr txBox="1"/>
          <p:nvPr/>
        </p:nvSpPr>
        <p:spPr>
          <a:xfrm>
            <a:off x="4836208" y="4404248"/>
            <a:ext cx="3989436" cy="1015663"/>
          </a:xfrm>
          <a:prstGeom prst="rect">
            <a:avLst/>
          </a:prstGeom>
          <a:noFill/>
        </p:spPr>
        <p:txBody>
          <a:bodyPr wrap="square" rtlCol="0">
            <a:spAutoFit/>
          </a:bodyPr>
          <a:lstStyle/>
          <a:p>
            <a:pPr marL="285750" indent="-285750">
              <a:buFont typeface="Wingdings" charset="2"/>
              <a:buChar char="ü"/>
            </a:pPr>
            <a:r>
              <a:rPr lang="en-US" sz="2000" b="1" i="1" dirty="0" smtClean="0">
                <a:latin typeface="Calibri" panose="020F0502020204030204" pitchFamily="34" charset="0"/>
              </a:rPr>
              <a:t>BDFC</a:t>
            </a:r>
            <a:r>
              <a:rPr lang="en-US" sz="2000" i="1" dirty="0" smtClean="0">
                <a:latin typeface="Calibri" panose="020F0502020204030204" pitchFamily="34" charset="0"/>
              </a:rPr>
              <a:t> and </a:t>
            </a:r>
            <a:r>
              <a:rPr lang="en-US" sz="2000" b="1" i="1" dirty="0" smtClean="0">
                <a:latin typeface="Calibri" panose="020F0502020204030204" pitchFamily="34" charset="0"/>
              </a:rPr>
              <a:t>SDS-WAS</a:t>
            </a:r>
            <a:r>
              <a:rPr lang="en-US" sz="2000" i="1" dirty="0" smtClean="0">
                <a:latin typeface="Calibri" panose="020F0502020204030204" pitchFamily="34" charset="0"/>
              </a:rPr>
              <a:t> dust forecast</a:t>
            </a:r>
          </a:p>
          <a:p>
            <a:pPr marL="285750" indent="-285750">
              <a:buFont typeface="Wingdings" charset="2"/>
              <a:buChar char="ü"/>
            </a:pPr>
            <a:r>
              <a:rPr lang="en-US" sz="2000" i="1" dirty="0" smtClean="0">
                <a:latin typeface="Calibri" panose="020F0502020204030204" pitchFamily="34" charset="0"/>
              </a:rPr>
              <a:t>Candidate model </a:t>
            </a:r>
            <a:r>
              <a:rPr lang="en-US" sz="2000" b="1" i="1" dirty="0" smtClean="0">
                <a:latin typeface="Calibri" panose="020F0502020204030204" pitchFamily="34" charset="0"/>
              </a:rPr>
              <a:t>CAMS_50.II</a:t>
            </a:r>
            <a:endParaRPr lang="en-US" sz="2000" b="1" i="1" dirty="0">
              <a:latin typeface="Calibri" panose="020F0502020204030204" pitchFamily="34" charset="0"/>
            </a:endParaRPr>
          </a:p>
          <a:p>
            <a:pPr marL="285750" indent="-285750">
              <a:buFont typeface="Wingdings" charset="2"/>
              <a:buChar char="ü"/>
            </a:pPr>
            <a:r>
              <a:rPr lang="en-US" sz="2000" i="1" dirty="0" smtClean="0">
                <a:latin typeface="Calibri" panose="020F0502020204030204" pitchFamily="34" charset="0"/>
              </a:rPr>
              <a:t>It will </a:t>
            </a:r>
            <a:r>
              <a:rPr lang="en-US" sz="2000" i="1" dirty="0">
                <a:latin typeface="Calibri" panose="020F0502020204030204" pitchFamily="34" charset="0"/>
              </a:rPr>
              <a:t>be </a:t>
            </a:r>
            <a:r>
              <a:rPr lang="en-US" sz="2000" i="1" dirty="0" smtClean="0">
                <a:latin typeface="Calibri" panose="020F0502020204030204" pitchFamily="34" charset="0"/>
              </a:rPr>
              <a:t>implemented in</a:t>
            </a:r>
            <a:endParaRPr lang="en-US" sz="2000" i="1" dirty="0">
              <a:latin typeface="Calibri" panose="020F0502020204030204" pitchFamily="34" charset="0"/>
            </a:endParaRPr>
          </a:p>
        </p:txBody>
      </p:sp>
      <p:pic>
        <p:nvPicPr>
          <p:cNvPr id="1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10657"/>
          <a:stretch/>
        </p:blipFill>
        <p:spPr bwMode="auto">
          <a:xfrm>
            <a:off x="4732410" y="1963459"/>
            <a:ext cx="3978797" cy="24041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7" name="TextBox 6"/>
          <p:cNvSpPr txBox="1"/>
          <p:nvPr/>
        </p:nvSpPr>
        <p:spPr>
          <a:xfrm>
            <a:off x="5820438" y="1726241"/>
            <a:ext cx="2102008" cy="369332"/>
          </a:xfrm>
          <a:prstGeom prst="rect">
            <a:avLst/>
          </a:prstGeom>
          <a:noFill/>
        </p:spPr>
        <p:txBody>
          <a:bodyPr wrap="none" rtlCol="0">
            <a:spAutoFit/>
          </a:bodyPr>
          <a:lstStyle/>
          <a:p>
            <a:r>
              <a:rPr lang="en-US" b="1" i="1" dirty="0" smtClean="0"/>
              <a:t>20100715 at 12UTC</a:t>
            </a:r>
            <a:endParaRPr lang="en-US" b="1" i="1" dirty="0"/>
          </a:p>
        </p:txBody>
      </p:sp>
      <p:sp>
        <p:nvSpPr>
          <p:cNvPr id="5" name="Rectángulo 4"/>
          <p:cNvSpPr/>
          <p:nvPr/>
        </p:nvSpPr>
        <p:spPr>
          <a:xfrm>
            <a:off x="3849722" y="6423110"/>
            <a:ext cx="4710582" cy="369332"/>
          </a:xfrm>
          <a:prstGeom prst="rect">
            <a:avLst/>
          </a:prstGeom>
        </p:spPr>
        <p:txBody>
          <a:bodyPr wrap="none">
            <a:spAutoFit/>
          </a:bodyPr>
          <a:lstStyle/>
          <a:p>
            <a:r>
              <a:rPr lang="es-ES" b="1" dirty="0" smtClean="0"/>
              <a:t>And more </a:t>
            </a:r>
            <a:r>
              <a:rPr lang="es-ES" b="1" dirty="0" err="1" smtClean="0"/>
              <a:t>products</a:t>
            </a:r>
            <a:r>
              <a:rPr lang="es-ES" b="1" dirty="0" smtClean="0"/>
              <a:t> in: http</a:t>
            </a:r>
            <a:r>
              <a:rPr lang="es-ES" b="1" dirty="0"/>
              <a:t>://</a:t>
            </a:r>
            <a:r>
              <a:rPr lang="es-ES" b="1" dirty="0" smtClean="0"/>
              <a:t>www.bsc.es/ess/</a:t>
            </a:r>
            <a:endParaRPr lang="es-ES" b="1" dirty="0"/>
          </a:p>
        </p:txBody>
      </p:sp>
    </p:spTree>
    <p:extLst>
      <p:ext uri="{BB962C8B-B14F-4D97-AF65-F5344CB8AC3E}">
        <p14:creationId xmlns:p14="http://schemas.microsoft.com/office/powerpoint/2010/main" val="142775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MONARCH Experiment Configurations</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3099068085"/>
              </p:ext>
            </p:extLst>
          </p:nvPr>
        </p:nvGraphicFramePr>
        <p:xfrm>
          <a:off x="464803" y="922940"/>
          <a:ext cx="8298920" cy="5334000"/>
        </p:xfrm>
        <a:graphic>
          <a:graphicData uri="http://schemas.openxmlformats.org/drawingml/2006/table">
            <a:tbl>
              <a:tblPr firstRow="1" bandRow="1">
                <a:tableStyleId>{5940675A-B579-460E-94D1-54222C63F5DA}</a:tableStyleId>
              </a:tblPr>
              <a:tblGrid>
                <a:gridCol w="1649747">
                  <a:extLst>
                    <a:ext uri="{9D8B030D-6E8A-4147-A177-3AD203B41FA5}">
                      <a16:colId xmlns="" xmlns:a16="http://schemas.microsoft.com/office/drawing/2014/main" val="549418946"/>
                    </a:ext>
                  </a:extLst>
                </a:gridCol>
                <a:gridCol w="3314700">
                  <a:extLst>
                    <a:ext uri="{9D8B030D-6E8A-4147-A177-3AD203B41FA5}">
                      <a16:colId xmlns="" xmlns:a16="http://schemas.microsoft.com/office/drawing/2014/main" val="165474102"/>
                    </a:ext>
                  </a:extLst>
                </a:gridCol>
                <a:gridCol w="3334473">
                  <a:extLst>
                    <a:ext uri="{9D8B030D-6E8A-4147-A177-3AD203B41FA5}">
                      <a16:colId xmlns="" xmlns:a16="http://schemas.microsoft.com/office/drawing/2014/main" val="3564040265"/>
                    </a:ext>
                  </a:extLst>
                </a:gridCol>
              </a:tblGrid>
              <a:tr h="195517">
                <a:tc>
                  <a:txBody>
                    <a:bodyPr/>
                    <a:lstStyle/>
                    <a:p>
                      <a:endParaRPr lang="en-GB"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spc="-1" dirty="0" smtClean="0">
                          <a:solidFill>
                            <a:srgbClr val="000000"/>
                          </a:solidFill>
                          <a:uFill>
                            <a:solidFill>
                              <a:srgbClr val="FFFFFF"/>
                            </a:solidFill>
                          </a:uFill>
                          <a:ea typeface="Arial"/>
                        </a:rPr>
                        <a:t>New model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1" dirty="0" smtClean="0">
                          <a:solidFill>
                            <a:srgbClr val="000000"/>
                          </a:solidFill>
                          <a:uFill>
                            <a:solidFill>
                              <a:srgbClr val="FFFFFF"/>
                            </a:solidFill>
                          </a:uFill>
                          <a:ea typeface="Arial"/>
                        </a:rPr>
                        <a:t>CALIOPE</a:t>
                      </a:r>
                      <a:r>
                        <a:rPr lang="en-US" sz="1800" spc="-1" dirty="0" smtClean="0">
                          <a:solidFill>
                            <a:srgbClr val="000000"/>
                          </a:solidFill>
                          <a:uFill>
                            <a:solidFill>
                              <a:srgbClr val="FFFFFF"/>
                            </a:solidFill>
                          </a:uFill>
                          <a:ea typeface="Arial"/>
                        </a:rPr>
                        <a:t> (</a:t>
                      </a:r>
                      <a:r>
                        <a:rPr lang="en-US" sz="1800" b="1" spc="-1" dirty="0" smtClean="0">
                          <a:solidFill>
                            <a:srgbClr val="000000"/>
                          </a:solidFill>
                          <a:uFill>
                            <a:solidFill>
                              <a:srgbClr val="FFFFFF"/>
                            </a:solidFill>
                          </a:uFill>
                          <a:ea typeface="Arial"/>
                        </a:rPr>
                        <a:t>European</a:t>
                      </a:r>
                      <a:r>
                        <a:rPr lang="en-US" sz="1800" b="1" spc="-1" baseline="0" dirty="0" smtClean="0">
                          <a:solidFill>
                            <a:srgbClr val="000000"/>
                          </a:solidFill>
                          <a:uFill>
                            <a:solidFill>
                              <a:srgbClr val="FFFFFF"/>
                            </a:solidFill>
                          </a:uFill>
                          <a:ea typeface="Arial"/>
                        </a:rPr>
                        <a:t> domain</a:t>
                      </a:r>
                      <a:r>
                        <a:rPr lang="en-US" sz="1800" b="1" spc="-1" dirty="0" smtClean="0">
                          <a:solidFill>
                            <a:srgbClr val="000000"/>
                          </a:solidFill>
                          <a:uFill>
                            <a:solidFill>
                              <a:srgbClr val="FFFFFF"/>
                            </a:solidFill>
                          </a:uFill>
                          <a:ea typeface="Arial"/>
                        </a:rPr>
                        <a:t>)</a:t>
                      </a:r>
                      <a:endParaRPr lang="en-GB"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spc="-1" dirty="0" smtClean="0">
                          <a:solidFill>
                            <a:srgbClr val="000000"/>
                          </a:solidFill>
                          <a:uFill>
                            <a:solidFill>
                              <a:srgbClr val="FFFFFF"/>
                            </a:solidFill>
                          </a:uFill>
                          <a:ea typeface="Arial"/>
                        </a:rPr>
                        <a:t>New candidate model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spc="-1" dirty="0" smtClean="0">
                          <a:solidFill>
                            <a:srgbClr val="000000"/>
                          </a:solidFill>
                          <a:uFill>
                            <a:solidFill>
                              <a:srgbClr val="FFFFFF"/>
                            </a:solidFill>
                          </a:uFill>
                          <a:ea typeface="Arial"/>
                        </a:rPr>
                        <a:t> </a:t>
                      </a:r>
                      <a:r>
                        <a:rPr lang="en-US" sz="1800" b="1" spc="-1" dirty="0" smtClean="0">
                          <a:solidFill>
                            <a:srgbClr val="000000"/>
                          </a:solidFill>
                          <a:uFill>
                            <a:solidFill>
                              <a:srgbClr val="FFFFFF"/>
                            </a:solidFill>
                          </a:uFill>
                          <a:ea typeface="Arial"/>
                        </a:rPr>
                        <a:t>CAMS_50.II (Europe)</a:t>
                      </a:r>
                      <a:endParaRPr lang="en-US" sz="1800" spc="-1" dirty="0" smtClean="0">
                        <a:solidFill>
                          <a:srgbClr val="000000"/>
                        </a:solidFill>
                        <a:uFill>
                          <a:solidFill>
                            <a:srgbClr val="FFFFFF"/>
                          </a:solidFill>
                        </a:uFill>
                      </a:endParaRPr>
                    </a:p>
                  </a:txBody>
                  <a:tcPr/>
                </a:tc>
                <a:extLst>
                  <a:ext uri="{0D108BD9-81ED-4DB2-BD59-A6C34878D82A}">
                    <a16:rowId xmlns="" xmlns:a16="http://schemas.microsoft.com/office/drawing/2014/main" val="1472857744"/>
                  </a:ext>
                </a:extLst>
              </a:tr>
              <a:tr h="328475">
                <a:tc>
                  <a:txBody>
                    <a:bodyPr/>
                    <a:lstStyle/>
                    <a:p>
                      <a:r>
                        <a:rPr lang="en-GB" sz="1800" b="1" dirty="0" smtClean="0"/>
                        <a:t>Year</a:t>
                      </a:r>
                      <a:endParaRPr lang="en-GB" sz="1800" b="1" dirty="0"/>
                    </a:p>
                  </a:txBody>
                  <a:tcPr/>
                </a:tc>
                <a:tc>
                  <a:txBody>
                    <a:bodyPr/>
                    <a:lstStyle/>
                    <a:p>
                      <a:r>
                        <a:rPr lang="en-GB" sz="1600" dirty="0" smtClean="0">
                          <a:solidFill>
                            <a:schemeClr val="tx1"/>
                          </a:solidFill>
                        </a:rPr>
                        <a:t>2015</a:t>
                      </a:r>
                      <a:endParaRPr lang="en-GB" sz="1600" dirty="0">
                        <a:solidFill>
                          <a:schemeClr val="tx1"/>
                        </a:solidFill>
                      </a:endParaRPr>
                    </a:p>
                  </a:txBody>
                  <a:tcPr/>
                </a:tc>
                <a:tc>
                  <a:txBody>
                    <a:bodyPr/>
                    <a:lstStyle/>
                    <a:p>
                      <a:r>
                        <a:rPr lang="en-GB" sz="1600" dirty="0" smtClean="0">
                          <a:solidFill>
                            <a:schemeClr val="tx1"/>
                          </a:solidFill>
                        </a:rPr>
                        <a:t>2016</a:t>
                      </a:r>
                      <a:endParaRPr lang="en-GB" sz="1600" dirty="0">
                        <a:solidFill>
                          <a:schemeClr val="tx1"/>
                        </a:solidFill>
                      </a:endParaRPr>
                    </a:p>
                  </a:txBody>
                  <a:tcPr/>
                </a:tc>
                <a:extLst>
                  <a:ext uri="{0D108BD9-81ED-4DB2-BD59-A6C34878D82A}">
                    <a16:rowId xmlns="" xmlns:a16="http://schemas.microsoft.com/office/drawing/2014/main" val="2937098418"/>
                  </a:ext>
                </a:extLst>
              </a:tr>
              <a:tr h="574832">
                <a:tc>
                  <a:txBody>
                    <a:bodyPr/>
                    <a:lstStyle/>
                    <a:p>
                      <a:r>
                        <a:rPr lang="en-GB" sz="1800" b="1" dirty="0" smtClean="0"/>
                        <a:t>Domain</a:t>
                      </a:r>
                      <a:endParaRPr lang="en-GB" sz="1800" b="1" dirty="0"/>
                    </a:p>
                  </a:txBody>
                  <a:tcPr/>
                </a:tc>
                <a:tc>
                  <a:txBody>
                    <a:bodyPr/>
                    <a:lstStyle/>
                    <a:p>
                      <a:endParaRPr lang="en-GB" sz="1600" dirty="0" smtClean="0">
                        <a:solidFill>
                          <a:schemeClr val="tx1"/>
                        </a:solidFill>
                      </a:endParaRPr>
                    </a:p>
                    <a:p>
                      <a:r>
                        <a:rPr lang="en-GB" sz="1600" dirty="0" smtClean="0">
                          <a:solidFill>
                            <a:schemeClr val="tx1"/>
                          </a:solidFill>
                        </a:rPr>
                        <a:t>0.1º x 0.1º</a:t>
                      </a:r>
                    </a:p>
                    <a:p>
                      <a:r>
                        <a:rPr lang="en-GB" sz="1600" dirty="0" smtClean="0">
                          <a:solidFill>
                            <a:schemeClr val="tx1"/>
                          </a:solidFill>
                        </a:rPr>
                        <a:t> 48 layers</a:t>
                      </a:r>
                    </a:p>
                    <a:p>
                      <a:r>
                        <a:rPr lang="en-GB" sz="1600" dirty="0" smtClean="0">
                          <a:solidFill>
                            <a:schemeClr val="tx1"/>
                          </a:solidFill>
                        </a:rPr>
                        <a:t> (50hPa)</a:t>
                      </a:r>
                      <a:endParaRPr lang="en-GB" sz="1600" dirty="0">
                        <a:solidFill>
                          <a:schemeClr val="tx1"/>
                        </a:solidFill>
                      </a:endParaRPr>
                    </a:p>
                  </a:txBody>
                  <a:tcPr/>
                </a:tc>
                <a:tc>
                  <a:txBody>
                    <a:bodyPr/>
                    <a:lstStyle/>
                    <a:p>
                      <a:endParaRPr lang="en-GB" sz="1600" dirty="0" smtClean="0">
                        <a:solidFill>
                          <a:schemeClr val="tx1"/>
                        </a:solidFill>
                      </a:endParaRPr>
                    </a:p>
                    <a:p>
                      <a:r>
                        <a:rPr lang="en-GB" sz="1600" dirty="0" smtClean="0">
                          <a:solidFill>
                            <a:schemeClr val="tx1"/>
                          </a:solidFill>
                        </a:rPr>
                        <a:t>0.2º x 0.2º</a:t>
                      </a:r>
                    </a:p>
                    <a:p>
                      <a:r>
                        <a:rPr lang="en-GB" sz="1600" dirty="0" smtClean="0">
                          <a:solidFill>
                            <a:schemeClr val="tx1"/>
                          </a:solidFill>
                        </a:rPr>
                        <a:t>48 layers</a:t>
                      </a:r>
                    </a:p>
                    <a:p>
                      <a:r>
                        <a:rPr lang="en-GB" sz="1600" dirty="0" smtClean="0">
                          <a:solidFill>
                            <a:schemeClr val="tx1"/>
                          </a:solidFill>
                        </a:rPr>
                        <a:t>(50hPa)</a:t>
                      </a:r>
                      <a:endParaRPr lang="en-GB" sz="1600" dirty="0">
                        <a:solidFill>
                          <a:schemeClr val="tx1"/>
                        </a:solidFill>
                      </a:endParaRPr>
                    </a:p>
                  </a:txBody>
                  <a:tcPr/>
                </a:tc>
                <a:extLst>
                  <a:ext uri="{0D108BD9-81ED-4DB2-BD59-A6C34878D82A}">
                    <a16:rowId xmlns="" xmlns:a16="http://schemas.microsoft.com/office/drawing/2014/main" val="3567099910"/>
                  </a:ext>
                </a:extLst>
              </a:tr>
              <a:tr h="328475">
                <a:tc>
                  <a:txBody>
                    <a:bodyPr/>
                    <a:lstStyle/>
                    <a:p>
                      <a:r>
                        <a:rPr lang="en-GB" sz="1800" b="1" dirty="0" smtClean="0"/>
                        <a:t>Gas</a:t>
                      </a:r>
                      <a:r>
                        <a:rPr lang="en-GB" sz="1800" b="1" baseline="0" dirty="0" smtClean="0"/>
                        <a:t> c</a:t>
                      </a:r>
                      <a:r>
                        <a:rPr lang="en-GB" sz="1800" b="1" dirty="0" smtClean="0"/>
                        <a:t>hemistry</a:t>
                      </a:r>
                      <a:endParaRPr lang="en-GB" sz="1800" b="1" dirty="0"/>
                    </a:p>
                  </a:txBody>
                  <a:tcPr/>
                </a:tc>
                <a:tc gridSpan="2">
                  <a:txBody>
                    <a:bodyPr/>
                    <a:lstStyle/>
                    <a:p>
                      <a:pPr algn="ctr"/>
                      <a:r>
                        <a:rPr lang="en-GB" sz="1600" dirty="0" smtClean="0">
                          <a:solidFill>
                            <a:schemeClr val="tx1"/>
                          </a:solidFill>
                        </a:rPr>
                        <a:t>CB05 (extended with</a:t>
                      </a:r>
                      <a:r>
                        <a:rPr lang="en-GB" sz="1600" baseline="0" dirty="0" smtClean="0">
                          <a:solidFill>
                            <a:schemeClr val="tx1"/>
                          </a:solidFill>
                        </a:rPr>
                        <a:t> TU and CL chemistry</a:t>
                      </a:r>
                      <a:r>
                        <a:rPr lang="en-GB" sz="1600" dirty="0" smtClean="0">
                          <a:solidFill>
                            <a:schemeClr val="tx1"/>
                          </a:solidFill>
                        </a:rPr>
                        <a:t>)</a:t>
                      </a:r>
                      <a:endParaRPr lang="en-GB" sz="1600" dirty="0">
                        <a:solidFill>
                          <a:schemeClr val="tx1"/>
                        </a:solidFill>
                      </a:endParaRPr>
                    </a:p>
                  </a:txBody>
                  <a:tcPr/>
                </a:tc>
                <a:tc hMerge="1">
                  <a:txBody>
                    <a:bodyPr/>
                    <a:lstStyle/>
                    <a:p>
                      <a:endParaRPr lang="en-GB" sz="1600" dirty="0">
                        <a:solidFill>
                          <a:schemeClr val="tx1"/>
                        </a:solidFill>
                      </a:endParaRPr>
                    </a:p>
                  </a:txBody>
                  <a:tcPr/>
                </a:tc>
                <a:extLst>
                  <a:ext uri="{0D108BD9-81ED-4DB2-BD59-A6C34878D82A}">
                    <a16:rowId xmlns="" xmlns:a16="http://schemas.microsoft.com/office/drawing/2014/main" val="3890700995"/>
                  </a:ext>
                </a:extLst>
              </a:tr>
              <a:tr h="2526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t>Aerosols</a:t>
                      </a:r>
                    </a:p>
                  </a:txBody>
                  <a:tcPr/>
                </a:tc>
                <a:tc gridSpan="2">
                  <a:txBody>
                    <a:bodyPr/>
                    <a:lstStyle/>
                    <a:p>
                      <a:pPr algn="ctr"/>
                      <a:r>
                        <a:rPr lang="es-ES_tradnl" sz="1600" dirty="0" err="1" smtClean="0">
                          <a:solidFill>
                            <a:schemeClr val="tx1"/>
                          </a:solidFill>
                        </a:rPr>
                        <a:t>Primary</a:t>
                      </a:r>
                      <a:r>
                        <a:rPr lang="es-ES_tradnl" sz="1600" dirty="0" smtClean="0">
                          <a:solidFill>
                            <a:schemeClr val="tx1"/>
                          </a:solidFill>
                        </a:rPr>
                        <a:t> (</a:t>
                      </a:r>
                      <a:r>
                        <a:rPr lang="es-ES_tradnl" sz="1600" dirty="0" err="1" smtClean="0">
                          <a:solidFill>
                            <a:schemeClr val="tx1"/>
                          </a:solidFill>
                        </a:rPr>
                        <a:t>dust</a:t>
                      </a:r>
                      <a:r>
                        <a:rPr lang="es-ES_tradnl" sz="1600" dirty="0" smtClean="0">
                          <a:solidFill>
                            <a:schemeClr val="tx1"/>
                          </a:solidFill>
                        </a:rPr>
                        <a:t>, sea </a:t>
                      </a:r>
                      <a:r>
                        <a:rPr lang="es-ES_tradnl" sz="1600" dirty="0" err="1" smtClean="0">
                          <a:solidFill>
                            <a:schemeClr val="tx1"/>
                          </a:solidFill>
                        </a:rPr>
                        <a:t>salt</a:t>
                      </a:r>
                      <a:r>
                        <a:rPr lang="es-ES_tradnl" sz="1600" dirty="0" smtClean="0">
                          <a:solidFill>
                            <a:schemeClr val="tx1"/>
                          </a:solidFill>
                        </a:rPr>
                        <a:t>, BC, POM,</a:t>
                      </a:r>
                      <a:r>
                        <a:rPr lang="en-GB" sz="1600" dirty="0" smtClean="0">
                          <a:solidFill>
                            <a:schemeClr val="tx1"/>
                          </a:solidFill>
                        </a:rPr>
                        <a:t> PSO4, PNO3, PNH4), </a:t>
                      </a:r>
                    </a:p>
                    <a:p>
                      <a:pPr algn="ctr"/>
                      <a:r>
                        <a:rPr lang="en-GB" sz="1600" dirty="0" smtClean="0">
                          <a:solidFill>
                            <a:schemeClr val="tx1"/>
                          </a:solidFill>
                        </a:rPr>
                        <a:t>SIA (EQSAM), SOA (2-product scheme)</a:t>
                      </a:r>
                      <a:endParaRPr lang="en-GB" sz="1600" dirty="0">
                        <a:solidFill>
                          <a:schemeClr val="tx1"/>
                        </a:solidFill>
                      </a:endParaRPr>
                    </a:p>
                  </a:txBody>
                  <a:tcPr/>
                </a:tc>
                <a:tc hMerge="1">
                  <a:txBody>
                    <a:bodyPr/>
                    <a:lstStyle/>
                    <a:p>
                      <a:endParaRPr lang="en-GB" sz="1600" dirty="0">
                        <a:solidFill>
                          <a:schemeClr val="tx1"/>
                        </a:solidFill>
                      </a:endParaRPr>
                    </a:p>
                  </a:txBody>
                  <a:tcPr/>
                </a:tc>
                <a:extLst>
                  <a:ext uri="{0D108BD9-81ED-4DB2-BD59-A6C34878D82A}">
                    <a16:rowId xmlns="" xmlns:a16="http://schemas.microsoft.com/office/drawing/2014/main" val="2386103421"/>
                  </a:ext>
                </a:extLst>
              </a:tr>
              <a:tr h="1109172">
                <a:tc>
                  <a:txBody>
                    <a:bodyPr/>
                    <a:lstStyle/>
                    <a:p>
                      <a:r>
                        <a:rPr lang="en-GB" sz="1800" b="1" dirty="0" smtClean="0"/>
                        <a:t>Emissions</a:t>
                      </a:r>
                      <a:endParaRPr lang="en-GB" sz="18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chemeClr val="tx1"/>
                          </a:solidFill>
                        </a:rPr>
                        <a:t>HERMESv2:</a:t>
                      </a:r>
                      <a:r>
                        <a:rPr lang="en-GB" sz="1600" baseline="0" dirty="0" smtClean="0">
                          <a:solidFill>
                            <a:schemeClr val="tx1"/>
                          </a:solidFill>
                        </a:rPr>
                        <a:t> </a:t>
                      </a:r>
                      <a:r>
                        <a:rPr lang="en-GB" sz="1600" b="1" dirty="0" smtClean="0">
                          <a:solidFill>
                            <a:schemeClr val="tx1"/>
                          </a:solidFill>
                        </a:rPr>
                        <a:t>EMEP2014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smtClean="0">
                          <a:solidFill>
                            <a:schemeClr val="tx1"/>
                          </a:solidFill>
                        </a:rPr>
                        <a:t>GFAS</a:t>
                      </a:r>
                      <a:r>
                        <a:rPr lang="en-GB" sz="1600" dirty="0" smtClean="0">
                          <a:solidFill>
                            <a:schemeClr val="tx1"/>
                          </a:solidFill>
                        </a:rPr>
                        <a:t>v1.2</a:t>
                      </a:r>
                    </a:p>
                    <a:p>
                      <a:pPr marL="285750" indent="-285750">
                        <a:buFont typeface="Arial" panose="020B0604020202020204" pitchFamily="34" charset="0"/>
                        <a:buChar char="•"/>
                      </a:pPr>
                      <a:r>
                        <a:rPr lang="en-GB" sz="1600" dirty="0" smtClean="0">
                          <a:solidFill>
                            <a:schemeClr val="tx1"/>
                          </a:solidFill>
                        </a:rPr>
                        <a:t>MEGANv2.04</a:t>
                      </a:r>
                    </a:p>
                  </a:txBody>
                  <a:tcPr/>
                </a:tc>
                <a:tc>
                  <a:txBody>
                    <a:bodyPr/>
                    <a:lstStyle/>
                    <a:p>
                      <a:pPr marL="285750" indent="-285750">
                        <a:buFont typeface="Arial" panose="020B0604020202020204" pitchFamily="34" charset="0"/>
                        <a:buChar char="•"/>
                      </a:pPr>
                      <a:r>
                        <a:rPr lang="en-GB" sz="1600" b="1" baseline="30000" dirty="0" smtClean="0">
                          <a:solidFill>
                            <a:schemeClr val="tx1"/>
                          </a:solidFill>
                        </a:rPr>
                        <a:t>1</a:t>
                      </a:r>
                      <a:r>
                        <a:rPr lang="en-GB" sz="1600" b="1" dirty="0" smtClean="0">
                          <a:solidFill>
                            <a:schemeClr val="tx1"/>
                          </a:solidFill>
                        </a:rPr>
                        <a:t>HERMESv3</a:t>
                      </a:r>
                      <a:r>
                        <a:rPr lang="en-GB" sz="1600" b="1" baseline="0" dirty="0" smtClean="0">
                          <a:solidFill>
                            <a:schemeClr val="tx1"/>
                          </a:solidFill>
                        </a:rPr>
                        <a:t> (</a:t>
                      </a:r>
                      <a:r>
                        <a:rPr lang="en-GB" sz="1600" b="1" dirty="0" smtClean="0">
                          <a:solidFill>
                            <a:schemeClr val="tx1"/>
                          </a:solidFill>
                        </a:rPr>
                        <a:t>gr)</a:t>
                      </a:r>
                      <a:r>
                        <a:rPr lang="en-GB" sz="1600" dirty="0" smtClean="0">
                          <a:solidFill>
                            <a:schemeClr val="tx1"/>
                          </a:solidFill>
                        </a:rPr>
                        <a:t>:</a:t>
                      </a:r>
                      <a:r>
                        <a:rPr lang="en-GB" sz="1600" baseline="0" dirty="0" smtClean="0">
                          <a:solidFill>
                            <a:schemeClr val="tx1"/>
                          </a:solidFill>
                        </a:rPr>
                        <a:t> </a:t>
                      </a:r>
                      <a:r>
                        <a:rPr lang="en-GB" sz="1600" b="1" dirty="0" smtClean="0">
                          <a:solidFill>
                            <a:schemeClr val="tx1"/>
                          </a:solidFill>
                        </a:rPr>
                        <a:t>CAMS-REG</a:t>
                      </a:r>
                      <a:r>
                        <a:rPr lang="en-GB" sz="1600" dirty="0" smtClean="0">
                          <a:solidFill>
                            <a:schemeClr val="tx1"/>
                          </a:solidFill>
                        </a:rPr>
                        <a:t>-AP_v2.1.1-2015 + </a:t>
                      </a:r>
                      <a:r>
                        <a:rPr lang="en-GB" sz="1600" b="1" dirty="0" smtClean="0">
                          <a:solidFill>
                            <a:schemeClr val="tx1"/>
                          </a:solidFill>
                        </a:rPr>
                        <a:t>CAMS-GLOB-2015 </a:t>
                      </a:r>
                      <a:r>
                        <a:rPr lang="en-GB" sz="1600" b="0" dirty="0" smtClean="0">
                          <a:solidFill>
                            <a:schemeClr val="tx1"/>
                          </a:solidFill>
                        </a:rPr>
                        <a:t>(ANTv2.1, SHIPv1.1, OCENv1.1, SOILv1.1</a:t>
                      </a:r>
                      <a:r>
                        <a:rPr lang="en-GB" sz="1600" dirty="0" smtClean="0">
                          <a:solidFill>
                            <a:schemeClr val="tx1"/>
                          </a:solidFill>
                        </a:rPr>
                        <a:t>) + </a:t>
                      </a:r>
                      <a:r>
                        <a:rPr lang="en-GB" sz="1600" b="1" dirty="0" smtClean="0">
                          <a:solidFill>
                            <a:schemeClr val="tx1"/>
                          </a:solidFill>
                        </a:rPr>
                        <a:t>GFAS</a:t>
                      </a:r>
                      <a:r>
                        <a:rPr lang="en-GB" sz="1600" dirty="0" smtClean="0">
                          <a:solidFill>
                            <a:schemeClr val="tx1"/>
                          </a:solidFill>
                        </a:rPr>
                        <a:t>v1.2</a:t>
                      </a:r>
                    </a:p>
                    <a:p>
                      <a:pPr marL="285750" indent="-285750">
                        <a:buFont typeface="Arial" panose="020B0604020202020204" pitchFamily="34" charset="0"/>
                        <a:buChar char="•"/>
                      </a:pPr>
                      <a:r>
                        <a:rPr lang="en-GB" sz="1600" dirty="0" smtClean="0">
                          <a:solidFill>
                            <a:schemeClr val="tx1"/>
                          </a:solidFill>
                        </a:rPr>
                        <a:t>MEGANv2.04</a:t>
                      </a:r>
                    </a:p>
                  </a:txBody>
                  <a:tcPr/>
                </a:tc>
                <a:extLst>
                  <a:ext uri="{0D108BD9-81ED-4DB2-BD59-A6C34878D82A}">
                    <a16:rowId xmlns="" xmlns:a16="http://schemas.microsoft.com/office/drawing/2014/main" val="184856283"/>
                  </a:ext>
                </a:extLst>
              </a:tr>
              <a:tr h="328475">
                <a:tc>
                  <a:txBody>
                    <a:bodyPr/>
                    <a:lstStyle/>
                    <a:p>
                      <a:r>
                        <a:rPr lang="en-GB" sz="1800" b="1" dirty="0" smtClean="0"/>
                        <a:t>IC-BC</a:t>
                      </a:r>
                      <a:endParaRPr lang="en-GB"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GFS/NCEP (met) - C-IFS</a:t>
                      </a:r>
                      <a:r>
                        <a:rPr lang="en-GB" sz="1600" baseline="0" dirty="0" smtClean="0">
                          <a:solidFill>
                            <a:schemeClr val="tx1"/>
                          </a:solidFill>
                        </a:rPr>
                        <a:t> (gas)</a:t>
                      </a:r>
                      <a:endParaRPr lang="en-GB"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GFS/NCEP (met) - C-IFS</a:t>
                      </a:r>
                      <a:r>
                        <a:rPr lang="en-GB" sz="1600" baseline="0" dirty="0" smtClean="0">
                          <a:solidFill>
                            <a:schemeClr val="tx1"/>
                          </a:solidFill>
                        </a:rPr>
                        <a:t> (</a:t>
                      </a:r>
                      <a:r>
                        <a:rPr lang="en-GB" sz="1600" baseline="0" dirty="0" err="1" smtClean="0">
                          <a:solidFill>
                            <a:schemeClr val="tx1"/>
                          </a:solidFill>
                        </a:rPr>
                        <a:t>gas+aero</a:t>
                      </a:r>
                      <a:r>
                        <a:rPr lang="en-GB" sz="1600" baseline="0" dirty="0" smtClean="0">
                          <a:solidFill>
                            <a:schemeClr val="tx1"/>
                          </a:solidFill>
                        </a:rPr>
                        <a:t>)</a:t>
                      </a:r>
                      <a:endParaRPr lang="en-GB" sz="1600" dirty="0" smtClean="0">
                        <a:solidFill>
                          <a:schemeClr val="tx1"/>
                        </a:solidFill>
                      </a:endParaRPr>
                    </a:p>
                  </a:txBody>
                  <a:tcPr/>
                </a:tc>
                <a:extLst>
                  <a:ext uri="{0D108BD9-81ED-4DB2-BD59-A6C34878D82A}">
                    <a16:rowId xmlns="" xmlns:a16="http://schemas.microsoft.com/office/drawing/2014/main" val="2637239604"/>
                  </a:ext>
                </a:extLst>
              </a:tr>
              <a:tr h="328475">
                <a:tc>
                  <a:txBody>
                    <a:bodyPr/>
                    <a:lstStyle/>
                    <a:p>
                      <a:r>
                        <a:rPr lang="en-GB" sz="1800" b="1" dirty="0" smtClean="0"/>
                        <a:t>Evaluation method</a:t>
                      </a:r>
                      <a:endParaRPr lang="en-GB" sz="18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chemeClr val="tx1"/>
                          </a:solidFill>
                        </a:rPr>
                        <a:t>EIONET validated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chemeClr val="tx1"/>
                          </a:solidFill>
                        </a:rPr>
                        <a:t>EBAS with </a:t>
                      </a:r>
                      <a:r>
                        <a:rPr lang="en-GB" sz="1600" b="1" dirty="0" smtClean="0">
                          <a:solidFill>
                            <a:schemeClr val="tx1"/>
                          </a:solidFill>
                        </a:rPr>
                        <a:t>quality control flags</a:t>
                      </a:r>
                      <a:r>
                        <a:rPr lang="en-GB" sz="1600" b="1" baseline="30000" dirty="0" smtClean="0">
                          <a:solidFill>
                            <a:schemeClr val="tx1"/>
                          </a:solidFill>
                        </a:rPr>
                        <a:t>2</a:t>
                      </a:r>
                      <a:endParaRPr lang="en-GB" sz="1600" dirty="0" smtClean="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chemeClr val="tx1"/>
                          </a:solidFill>
                        </a:rPr>
                        <a:t>CAMS </a:t>
                      </a:r>
                      <a:r>
                        <a:rPr lang="en-GB" sz="1600" dirty="0" err="1" smtClean="0">
                          <a:solidFill>
                            <a:schemeClr val="tx1"/>
                          </a:solidFill>
                        </a:rPr>
                        <a:t>ens.</a:t>
                      </a:r>
                      <a:r>
                        <a:rPr lang="en-GB" sz="1600" dirty="0" smtClean="0">
                          <a:solidFill>
                            <a:schemeClr val="tx1"/>
                          </a:solidFill>
                        </a:rPr>
                        <a:t> +</a:t>
                      </a:r>
                      <a:r>
                        <a:rPr lang="en-GB" sz="1600" baseline="0" dirty="0" smtClean="0">
                          <a:solidFill>
                            <a:schemeClr val="tx1"/>
                          </a:solidFill>
                        </a:rPr>
                        <a:t> </a:t>
                      </a:r>
                      <a:r>
                        <a:rPr lang="en-GB" sz="1600" baseline="0" dirty="0" err="1" smtClean="0">
                          <a:solidFill>
                            <a:schemeClr val="tx1"/>
                          </a:solidFill>
                        </a:rPr>
                        <a:t>individ</a:t>
                      </a:r>
                      <a:r>
                        <a:rPr lang="en-GB" sz="1600" baseline="0" dirty="0" smtClean="0">
                          <a:solidFill>
                            <a:schemeClr val="tx1"/>
                          </a:solidFill>
                        </a:rPr>
                        <a:t>.</a:t>
                      </a:r>
                      <a:r>
                        <a:rPr lang="en-GB" sz="1600" dirty="0" smtClean="0">
                          <a:solidFill>
                            <a:schemeClr val="tx1"/>
                          </a:solidFill>
                        </a:rPr>
                        <a:t> models</a:t>
                      </a:r>
                      <a:r>
                        <a:rPr lang="en-GB" sz="1600" baseline="30000" dirty="0" smtClean="0">
                          <a:solidFill>
                            <a:schemeClr val="tx1"/>
                          </a:solidFill>
                        </a:rPr>
                        <a:t>3</a:t>
                      </a:r>
                      <a:r>
                        <a:rPr lang="en-GB" sz="1600" dirty="0" smtClean="0">
                          <a:solidFill>
                            <a:schemeClr val="tx1"/>
                          </a:solidFill>
                        </a:rPr>
                        <a:t>.</a:t>
                      </a:r>
                    </a:p>
                  </a:txBody>
                  <a:tcPr/>
                </a:tc>
                <a:extLst>
                  <a:ext uri="{0D108BD9-81ED-4DB2-BD59-A6C34878D82A}">
                    <a16:rowId xmlns="" xmlns:a16="http://schemas.microsoft.com/office/drawing/2014/main" val="2295386465"/>
                  </a:ext>
                </a:extLst>
              </a:tr>
            </a:tbl>
          </a:graphicData>
        </a:graphic>
      </p:graphicFrame>
      <p:sp>
        <p:nvSpPr>
          <p:cNvPr id="11" name="TextBox 10"/>
          <p:cNvSpPr txBox="1"/>
          <p:nvPr/>
        </p:nvSpPr>
        <p:spPr>
          <a:xfrm>
            <a:off x="464802" y="6442972"/>
            <a:ext cx="5963479" cy="307777"/>
          </a:xfrm>
          <a:prstGeom prst="rect">
            <a:avLst/>
          </a:prstGeom>
          <a:noFill/>
        </p:spPr>
        <p:txBody>
          <a:bodyPr wrap="square" rtlCol="0">
            <a:spAutoFit/>
          </a:bodyPr>
          <a:lstStyle/>
          <a:p>
            <a:r>
              <a:rPr lang="en-GB" sz="1400" b="1" i="1" baseline="30000" dirty="0" smtClean="0">
                <a:solidFill>
                  <a:schemeClr val="bg1">
                    <a:lumMod val="50000"/>
                  </a:schemeClr>
                </a:solidFill>
              </a:rPr>
              <a:t>2</a:t>
            </a:r>
            <a:r>
              <a:rPr lang="en-GB" sz="1400" b="1" i="1" dirty="0" smtClean="0">
                <a:solidFill>
                  <a:schemeClr val="bg1">
                    <a:lumMod val="50000"/>
                  </a:schemeClr>
                </a:solidFill>
              </a:rPr>
              <a:t>Quality </a:t>
            </a:r>
            <a:r>
              <a:rPr lang="en-GB" sz="1400" b="1" i="1" dirty="0">
                <a:solidFill>
                  <a:schemeClr val="bg1">
                    <a:lumMod val="50000"/>
                  </a:schemeClr>
                </a:solidFill>
              </a:rPr>
              <a:t>control </a:t>
            </a:r>
            <a:r>
              <a:rPr lang="en-GB" sz="1400" b="1" i="1" dirty="0" smtClean="0">
                <a:solidFill>
                  <a:schemeClr val="bg1">
                    <a:lumMod val="50000"/>
                  </a:schemeClr>
                </a:solidFill>
              </a:rPr>
              <a:t>flags: Dene </a:t>
            </a:r>
            <a:r>
              <a:rPr lang="en-GB" sz="1400" b="1" i="1" dirty="0" err="1" smtClean="0">
                <a:solidFill>
                  <a:schemeClr val="bg1">
                    <a:lumMod val="50000"/>
                  </a:schemeClr>
                </a:solidFill>
              </a:rPr>
              <a:t>Bowdalo’s</a:t>
            </a:r>
            <a:r>
              <a:rPr lang="en-GB" sz="1400" b="1" i="1" dirty="0" smtClean="0">
                <a:solidFill>
                  <a:schemeClr val="bg1">
                    <a:lumMod val="50000"/>
                  </a:schemeClr>
                </a:solidFill>
              </a:rPr>
              <a:t> presentation </a:t>
            </a:r>
            <a:endParaRPr lang="en-GB" sz="1400" i="1" dirty="0">
              <a:solidFill>
                <a:schemeClr val="bg1">
                  <a:lumMod val="50000"/>
                </a:schemeClr>
              </a:solidFill>
            </a:endParaRPr>
          </a:p>
        </p:txBody>
      </p:sp>
      <p:sp>
        <p:nvSpPr>
          <p:cNvPr id="12" name="TextBox 11"/>
          <p:cNvSpPr txBox="1"/>
          <p:nvPr/>
        </p:nvSpPr>
        <p:spPr>
          <a:xfrm>
            <a:off x="464803" y="6273012"/>
            <a:ext cx="5963479" cy="307777"/>
          </a:xfrm>
          <a:prstGeom prst="rect">
            <a:avLst/>
          </a:prstGeom>
          <a:noFill/>
        </p:spPr>
        <p:txBody>
          <a:bodyPr wrap="square" rtlCol="0">
            <a:spAutoFit/>
          </a:bodyPr>
          <a:lstStyle/>
          <a:p>
            <a:r>
              <a:rPr lang="en-GB" sz="1400" b="1" i="1" baseline="30000" dirty="0" smtClean="0">
                <a:solidFill>
                  <a:schemeClr val="bg1">
                    <a:lumMod val="50000"/>
                  </a:schemeClr>
                </a:solidFill>
              </a:rPr>
              <a:t>1</a:t>
            </a:r>
            <a:r>
              <a:rPr lang="en-GB" sz="1400" b="1" i="1" dirty="0" smtClean="0">
                <a:solidFill>
                  <a:schemeClr val="bg1">
                    <a:lumMod val="50000"/>
                  </a:schemeClr>
                </a:solidFill>
              </a:rPr>
              <a:t>HERMESv3: Marc Guevara’s presentation yesterday</a:t>
            </a:r>
            <a:endParaRPr lang="en-GB" sz="1400" i="1" dirty="0">
              <a:solidFill>
                <a:schemeClr val="bg1">
                  <a:lumMod val="50000"/>
                </a:schemeClr>
              </a:solidFill>
            </a:endParaRPr>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91" t="20990" r="8357" b="22954"/>
          <a:stretch/>
        </p:blipFill>
        <p:spPr bwMode="auto">
          <a:xfrm>
            <a:off x="3192037" y="1934184"/>
            <a:ext cx="2223807" cy="10376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8" name="Picture 7"/>
          <p:cNvPicPr>
            <a:picLocks noChangeAspect="1"/>
          </p:cNvPicPr>
          <p:nvPr/>
        </p:nvPicPr>
        <p:blipFill rotWithShape="1">
          <a:blip r:embed="rId4"/>
          <a:srcRect l="34524" t="30530" r="29907" b="53158"/>
          <a:stretch/>
        </p:blipFill>
        <p:spPr>
          <a:xfrm>
            <a:off x="6484527" y="1932082"/>
            <a:ext cx="2267024" cy="1039717"/>
          </a:xfrm>
          <a:prstGeom prst="rect">
            <a:avLst/>
          </a:prstGeom>
        </p:spPr>
      </p:pic>
      <p:sp>
        <p:nvSpPr>
          <p:cNvPr id="9" name="TextBox 11"/>
          <p:cNvSpPr txBox="1"/>
          <p:nvPr/>
        </p:nvSpPr>
        <p:spPr>
          <a:xfrm>
            <a:off x="4784269" y="6289083"/>
            <a:ext cx="3979454" cy="307777"/>
          </a:xfrm>
          <a:prstGeom prst="rect">
            <a:avLst/>
          </a:prstGeom>
          <a:noFill/>
        </p:spPr>
        <p:txBody>
          <a:bodyPr wrap="square" rtlCol="0">
            <a:spAutoFit/>
          </a:bodyPr>
          <a:lstStyle/>
          <a:p>
            <a:r>
              <a:rPr lang="en-GB" sz="1400" b="1" i="1" baseline="30000" dirty="0" smtClean="0">
                <a:solidFill>
                  <a:schemeClr val="bg1">
                    <a:lumMod val="50000"/>
                  </a:schemeClr>
                </a:solidFill>
              </a:rPr>
              <a:t>3</a:t>
            </a:r>
            <a:r>
              <a:rPr lang="en-GB" sz="1400" b="1" i="1" dirty="0" smtClean="0">
                <a:solidFill>
                  <a:schemeClr val="bg1">
                    <a:lumMod val="50000"/>
                  </a:schemeClr>
                </a:solidFill>
              </a:rPr>
              <a:t>CAMS_50.I</a:t>
            </a:r>
            <a:endParaRPr lang="en-GB" sz="1400" i="1" dirty="0">
              <a:solidFill>
                <a:schemeClr val="bg1">
                  <a:lumMod val="50000"/>
                </a:schemeClr>
              </a:solidFill>
            </a:endParaRPr>
          </a:p>
        </p:txBody>
      </p:sp>
    </p:spTree>
    <p:extLst>
      <p:ext uri="{BB962C8B-B14F-4D97-AF65-F5344CB8AC3E}">
        <p14:creationId xmlns:p14="http://schemas.microsoft.com/office/powerpoint/2010/main" val="1820093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E7E6E6"/>
      </a:lt2>
      <a:accent1>
        <a:srgbClr val="124484"/>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6638</TotalTime>
  <Words>2805</Words>
  <Application>Microsoft Office PowerPoint</Application>
  <PresentationFormat>Presentación en pantalla (4:3)</PresentationFormat>
  <Paragraphs>343</Paragraphs>
  <Slides>18</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ＭＳ Ｐゴシック</vt:lpstr>
      <vt:lpstr>Arial</vt:lpstr>
      <vt:lpstr>Calibri</vt:lpstr>
      <vt:lpstr>Mangal</vt:lpstr>
      <vt:lpstr>Times New Roman</vt:lpstr>
      <vt:lpstr>Wingdings</vt:lpstr>
      <vt:lpstr>Tema de Office</vt:lpstr>
      <vt:lpstr>European air quality with  the online multiscale MONARCH v2.0 Model</vt:lpstr>
      <vt:lpstr>Presentación de PowerPoint</vt:lpstr>
      <vt:lpstr>Presentación de PowerPoint</vt:lpstr>
      <vt:lpstr>Presentación de PowerPoint</vt:lpstr>
      <vt:lpstr>CAMS_50.II: Regional production*</vt:lpstr>
      <vt:lpstr>Presentación de PowerPoint</vt:lpstr>
      <vt:lpstr>*HERMESv3: emission model</vt:lpstr>
      <vt:lpstr>Presentación de PowerPoint</vt:lpstr>
      <vt:lpstr>MONARCH Experiment Configurations</vt:lpstr>
      <vt:lpstr>MONARCH vs CALIOPE Period: full year 2015</vt:lpstr>
      <vt:lpstr>MONARCH vs CALIOPE: annual cycle Period: full year 2015</vt:lpstr>
      <vt:lpstr>MONARCH vs CALIOPE: station category Period: full year 2015</vt:lpstr>
      <vt:lpstr>MONARCH vs CAMS_50 Period: July-August 2016</vt:lpstr>
      <vt:lpstr>MONARCH vs CAMS: O3  Period: 20160801-20160901</vt:lpstr>
      <vt:lpstr>MONARCH vs CAMS: O3 daily cycles  Period: 20160801-20160901</vt:lpstr>
      <vt:lpstr>MONARCH vs CAMS: NO2 daily cycles  Period: 20160801-20160901</vt:lpstr>
      <vt:lpstr>Conclusions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BSC Slides v.1</dc:title>
  <dc:creator>BSC-CNS</dc:creator>
  <cp:lastModifiedBy>Maria Teresa Pay</cp:lastModifiedBy>
  <cp:revision>413</cp:revision>
  <dcterms:created xsi:type="dcterms:W3CDTF">2016-07-07T10:13:32Z</dcterms:created>
  <dcterms:modified xsi:type="dcterms:W3CDTF">2019-04-02T22:32:45Z</dcterms:modified>
</cp:coreProperties>
</file>