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9" r:id="rId3"/>
    <p:sldId id="274" r:id="rId4"/>
    <p:sldId id="275" r:id="rId5"/>
    <p:sldId id="282" r:id="rId6"/>
    <p:sldId id="298" r:id="rId7"/>
    <p:sldId id="299" r:id="rId8"/>
    <p:sldId id="280" r:id="rId9"/>
    <p:sldId id="284" r:id="rId10"/>
    <p:sldId id="285" r:id="rId11"/>
    <p:sldId id="289" r:id="rId12"/>
    <p:sldId id="286" r:id="rId13"/>
    <p:sldId id="287" r:id="rId14"/>
    <p:sldId id="288" r:id="rId15"/>
    <p:sldId id="313" r:id="rId16"/>
    <p:sldId id="307" r:id="rId17"/>
    <p:sldId id="300" r:id="rId18"/>
    <p:sldId id="301" r:id="rId19"/>
    <p:sldId id="312" r:id="rId20"/>
    <p:sldId id="303" r:id="rId21"/>
    <p:sldId id="308" r:id="rId22"/>
    <p:sldId id="311" r:id="rId23"/>
    <p:sldId id="310" r:id="rId24"/>
    <p:sldId id="306" r:id="rId25"/>
    <p:sldId id="314" r:id="rId26"/>
    <p:sldId id="290" r:id="rId27"/>
    <p:sldId id="291" r:id="rId28"/>
    <p:sldId id="294" r:id="rId29"/>
    <p:sldId id="295" r:id="rId30"/>
    <p:sldId id="309" r:id="rId31"/>
    <p:sldId id="281" r:id="rId32"/>
    <p:sldId id="315" r:id="rId33"/>
    <p:sldId id="273" r:id="rId34"/>
    <p:sldId id="268" r:id="rId35"/>
  </p:sldIdLst>
  <p:sldSz cx="9144000" cy="70199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64" autoAdjust="0"/>
  </p:normalViewPr>
  <p:slideViewPr>
    <p:cSldViewPr>
      <p:cViewPr varScale="1">
        <p:scale>
          <a:sx n="100" d="100"/>
          <a:sy n="100" d="100"/>
        </p:scale>
        <p:origin x="-1888" y="-120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gif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gif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gif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gif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gif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gif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9ED3B2-AD99-1645-9D44-61378FAA97B2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B00BC7-96B2-CF46-9AF8-925C8F2206A9}">
      <dgm:prSet phldrT="[Texto]"/>
      <dgm:spPr/>
      <dgm:t>
        <a:bodyPr/>
        <a:lstStyle/>
        <a:p>
          <a:r>
            <a:rPr lang="es-ES" dirty="0" smtClean="0"/>
            <a:t>“Data </a:t>
          </a:r>
          <a:r>
            <a:rPr lang="es-ES" dirty="0" err="1" smtClean="0"/>
            <a:t>streaming</a:t>
          </a:r>
          <a:r>
            <a:rPr lang="es-ES" dirty="0" smtClean="0"/>
            <a:t>” para el pronóstico de la calidad del aire</a:t>
          </a:r>
          <a:endParaRPr lang="es-ES" dirty="0"/>
        </a:p>
      </dgm:t>
    </dgm:pt>
    <dgm:pt modelId="{03A04C46-1152-9B46-B6F5-6581A6845A10}" type="parTrans" cxnId="{9CDEE544-1C3A-E647-96C1-9B7B74F7DB50}">
      <dgm:prSet/>
      <dgm:spPr/>
      <dgm:t>
        <a:bodyPr/>
        <a:lstStyle/>
        <a:p>
          <a:endParaRPr lang="es-ES"/>
        </a:p>
      </dgm:t>
    </dgm:pt>
    <dgm:pt modelId="{2CF23AF6-E494-7944-831F-723EB91926E1}" type="sibTrans" cxnId="{9CDEE544-1C3A-E647-96C1-9B7B74F7DB50}">
      <dgm:prSet/>
      <dgm:spPr/>
      <dgm:t>
        <a:bodyPr/>
        <a:lstStyle/>
        <a:p>
          <a:endParaRPr lang="es-ES"/>
        </a:p>
      </dgm:t>
    </dgm:pt>
    <dgm:pt modelId="{FE3B32FE-0AFE-0948-9F8F-7C494D323906}">
      <dgm:prSet phldrT="[Texto]"/>
      <dgm:spPr/>
      <dgm:t>
        <a:bodyPr/>
        <a:lstStyle/>
        <a:p>
          <a:r>
            <a:rPr lang="es-ES" dirty="0" smtClean="0"/>
            <a:t>Analíticas y HPC en el estudio del clima</a:t>
          </a:r>
          <a:endParaRPr lang="es-ES" dirty="0"/>
        </a:p>
      </dgm:t>
    </dgm:pt>
    <dgm:pt modelId="{61200A65-D035-FB43-8A67-00BA34D42195}" type="parTrans" cxnId="{D2552128-769C-5D43-8D2F-87D1B6E93534}">
      <dgm:prSet/>
      <dgm:spPr/>
      <dgm:t>
        <a:bodyPr/>
        <a:lstStyle/>
        <a:p>
          <a:endParaRPr lang="es-ES"/>
        </a:p>
      </dgm:t>
    </dgm:pt>
    <dgm:pt modelId="{D86763FD-FE21-8949-B0D7-459EB9765472}" type="sibTrans" cxnId="{D2552128-769C-5D43-8D2F-87D1B6E93534}">
      <dgm:prSet/>
      <dgm:spPr/>
      <dgm:t>
        <a:bodyPr/>
        <a:lstStyle/>
        <a:p>
          <a:endParaRPr lang="es-ES"/>
        </a:p>
      </dgm:t>
    </dgm:pt>
    <dgm:pt modelId="{B4521964-500B-4D47-84E9-6D25F1B348B4}">
      <dgm:prSet phldrT="[Texto]"/>
      <dgm:spPr/>
      <dgm:t>
        <a:bodyPr/>
        <a:lstStyle/>
        <a:p>
          <a:r>
            <a:rPr lang="es-ES" dirty="0" smtClean="0"/>
            <a:t>Analíticas como servicio (</a:t>
          </a:r>
          <a:r>
            <a:rPr lang="es-ES" dirty="0" err="1" smtClean="0"/>
            <a:t>AaaS</a:t>
          </a:r>
          <a:r>
            <a:rPr lang="es-ES" dirty="0" smtClean="0"/>
            <a:t>)</a:t>
          </a:r>
          <a:endParaRPr lang="es-ES" dirty="0"/>
        </a:p>
      </dgm:t>
    </dgm:pt>
    <dgm:pt modelId="{6F86F73A-5367-B247-9BF8-717103D2E946}" type="parTrans" cxnId="{2A41C423-F087-574B-A068-13DF43829127}">
      <dgm:prSet/>
      <dgm:spPr/>
      <dgm:t>
        <a:bodyPr/>
        <a:lstStyle/>
        <a:p>
          <a:endParaRPr lang="es-ES"/>
        </a:p>
      </dgm:t>
    </dgm:pt>
    <dgm:pt modelId="{0CF148F7-6C25-644F-A789-82FFC245C300}" type="sibTrans" cxnId="{2A41C423-F087-574B-A068-13DF43829127}">
      <dgm:prSet/>
      <dgm:spPr/>
      <dgm:t>
        <a:bodyPr/>
        <a:lstStyle/>
        <a:p>
          <a:endParaRPr lang="es-ES"/>
        </a:p>
      </dgm:t>
    </dgm:pt>
    <dgm:pt modelId="{F4766039-3EB3-034D-8B78-DDC6D7FAD125}" type="pres">
      <dgm:prSet presAssocID="{639ED3B2-AD99-1645-9D44-61378FAA97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ACE531-E941-E64E-96B6-77CF35AF66D7}" type="pres">
      <dgm:prSet presAssocID="{05B00BC7-96B2-CF46-9AF8-925C8F2206A9}" presName="compNode" presStyleCnt="0"/>
      <dgm:spPr/>
    </dgm:pt>
    <dgm:pt modelId="{A7B4D356-0215-EB49-B786-E595C64C2506}" type="pres">
      <dgm:prSet presAssocID="{05B00BC7-96B2-CF46-9AF8-925C8F2206A9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s-ES"/>
        </a:p>
      </dgm:t>
    </dgm:pt>
    <dgm:pt modelId="{84A50013-960C-8740-89BF-CCF94BBF04CC}" type="pres">
      <dgm:prSet presAssocID="{05B00BC7-96B2-CF46-9AF8-925C8F2206A9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7988CD-B1B4-1A40-9742-24F047E3F267}" type="pres">
      <dgm:prSet presAssocID="{2CF23AF6-E494-7944-831F-723EB91926E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CCA8B79-DB89-5D42-B42F-7A9C23FAF854}" type="pres">
      <dgm:prSet presAssocID="{FE3B32FE-0AFE-0948-9F8F-7C494D323906}" presName="compNode" presStyleCnt="0"/>
      <dgm:spPr/>
    </dgm:pt>
    <dgm:pt modelId="{C1C1359C-C298-E941-B639-31696A0047F2}" type="pres">
      <dgm:prSet presAssocID="{FE3B32FE-0AFE-0948-9F8F-7C494D323906}" presName="pict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ES"/>
        </a:p>
      </dgm:t>
    </dgm:pt>
    <dgm:pt modelId="{267A3917-4734-1444-80F7-D6139BD15EC9}" type="pres">
      <dgm:prSet presAssocID="{FE3B32FE-0AFE-0948-9F8F-7C494D323906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0E3A8A-4EF3-584A-B570-AF6316094998}" type="pres">
      <dgm:prSet presAssocID="{D86763FD-FE21-8949-B0D7-459EB976547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2F4353D-F06E-1A49-8B40-17C45A75B54C}" type="pres">
      <dgm:prSet presAssocID="{B4521964-500B-4D47-84E9-6D25F1B348B4}" presName="compNode" presStyleCnt="0"/>
      <dgm:spPr/>
    </dgm:pt>
    <dgm:pt modelId="{BB8ECAE1-CDEB-F74F-9537-CF39D9505271}" type="pres">
      <dgm:prSet presAssocID="{B4521964-500B-4D47-84E9-6D25F1B348B4}" presName="pict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s-ES"/>
        </a:p>
      </dgm:t>
    </dgm:pt>
    <dgm:pt modelId="{A32CAAA6-BC4E-CB4C-9FF3-B780D94A18E7}" type="pres">
      <dgm:prSet presAssocID="{B4521964-500B-4D47-84E9-6D25F1B348B4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B51639E-C958-944A-906E-B64C60D6B245}" type="presOf" srcId="{2CF23AF6-E494-7944-831F-723EB91926E1}" destId="{167988CD-B1B4-1A40-9742-24F047E3F267}" srcOrd="0" destOrd="0" presId="urn:microsoft.com/office/officeart/2005/8/layout/pList1"/>
    <dgm:cxn modelId="{BEDCF380-7D66-5840-8966-D49958CE32C5}" type="presOf" srcId="{B4521964-500B-4D47-84E9-6D25F1B348B4}" destId="{A32CAAA6-BC4E-CB4C-9FF3-B780D94A18E7}" srcOrd="0" destOrd="0" presId="urn:microsoft.com/office/officeart/2005/8/layout/pList1"/>
    <dgm:cxn modelId="{211AF905-86D7-9241-9CAF-A7274A45616A}" type="presOf" srcId="{D86763FD-FE21-8949-B0D7-459EB9765472}" destId="{240E3A8A-4EF3-584A-B570-AF6316094998}" srcOrd="0" destOrd="0" presId="urn:microsoft.com/office/officeart/2005/8/layout/pList1"/>
    <dgm:cxn modelId="{2A41C423-F087-574B-A068-13DF43829127}" srcId="{639ED3B2-AD99-1645-9D44-61378FAA97B2}" destId="{B4521964-500B-4D47-84E9-6D25F1B348B4}" srcOrd="2" destOrd="0" parTransId="{6F86F73A-5367-B247-9BF8-717103D2E946}" sibTransId="{0CF148F7-6C25-644F-A789-82FFC245C300}"/>
    <dgm:cxn modelId="{3FA49F06-B230-C14D-A4DF-B65E41151867}" type="presOf" srcId="{FE3B32FE-0AFE-0948-9F8F-7C494D323906}" destId="{267A3917-4734-1444-80F7-D6139BD15EC9}" srcOrd="0" destOrd="0" presId="urn:microsoft.com/office/officeart/2005/8/layout/pList1"/>
    <dgm:cxn modelId="{DD52972D-0A18-F141-BE43-3261D81E715B}" type="presOf" srcId="{639ED3B2-AD99-1645-9D44-61378FAA97B2}" destId="{F4766039-3EB3-034D-8B78-DDC6D7FAD125}" srcOrd="0" destOrd="0" presId="urn:microsoft.com/office/officeart/2005/8/layout/pList1"/>
    <dgm:cxn modelId="{D2552128-769C-5D43-8D2F-87D1B6E93534}" srcId="{639ED3B2-AD99-1645-9D44-61378FAA97B2}" destId="{FE3B32FE-0AFE-0948-9F8F-7C494D323906}" srcOrd="1" destOrd="0" parTransId="{61200A65-D035-FB43-8A67-00BA34D42195}" sibTransId="{D86763FD-FE21-8949-B0D7-459EB9765472}"/>
    <dgm:cxn modelId="{9CDEE544-1C3A-E647-96C1-9B7B74F7DB50}" srcId="{639ED3B2-AD99-1645-9D44-61378FAA97B2}" destId="{05B00BC7-96B2-CF46-9AF8-925C8F2206A9}" srcOrd="0" destOrd="0" parTransId="{03A04C46-1152-9B46-B6F5-6581A6845A10}" sibTransId="{2CF23AF6-E494-7944-831F-723EB91926E1}"/>
    <dgm:cxn modelId="{D02D24E3-6FBA-C14B-80F9-49279D8F2148}" type="presOf" srcId="{05B00BC7-96B2-CF46-9AF8-925C8F2206A9}" destId="{84A50013-960C-8740-89BF-CCF94BBF04CC}" srcOrd="0" destOrd="0" presId="urn:microsoft.com/office/officeart/2005/8/layout/pList1"/>
    <dgm:cxn modelId="{9AC16173-82FD-0D4E-B9EA-4EEE1BE926F9}" type="presParOf" srcId="{F4766039-3EB3-034D-8B78-DDC6D7FAD125}" destId="{A6ACE531-E941-E64E-96B6-77CF35AF66D7}" srcOrd="0" destOrd="0" presId="urn:microsoft.com/office/officeart/2005/8/layout/pList1"/>
    <dgm:cxn modelId="{BF0B44F6-D68E-8E4F-919C-7DB2AB956CB2}" type="presParOf" srcId="{A6ACE531-E941-E64E-96B6-77CF35AF66D7}" destId="{A7B4D356-0215-EB49-B786-E595C64C2506}" srcOrd="0" destOrd="0" presId="urn:microsoft.com/office/officeart/2005/8/layout/pList1"/>
    <dgm:cxn modelId="{BB4DE671-F8A7-364F-9D2E-B87CC63ED33D}" type="presParOf" srcId="{A6ACE531-E941-E64E-96B6-77CF35AF66D7}" destId="{84A50013-960C-8740-89BF-CCF94BBF04CC}" srcOrd="1" destOrd="0" presId="urn:microsoft.com/office/officeart/2005/8/layout/pList1"/>
    <dgm:cxn modelId="{F71AFC06-2C80-614C-965E-55AE6819DDA9}" type="presParOf" srcId="{F4766039-3EB3-034D-8B78-DDC6D7FAD125}" destId="{167988CD-B1B4-1A40-9742-24F047E3F267}" srcOrd="1" destOrd="0" presId="urn:microsoft.com/office/officeart/2005/8/layout/pList1"/>
    <dgm:cxn modelId="{B4BDD0CB-9B8A-4F4D-9075-11ED67FB783E}" type="presParOf" srcId="{F4766039-3EB3-034D-8B78-DDC6D7FAD125}" destId="{0CCA8B79-DB89-5D42-B42F-7A9C23FAF854}" srcOrd="2" destOrd="0" presId="urn:microsoft.com/office/officeart/2005/8/layout/pList1"/>
    <dgm:cxn modelId="{44B154F6-2694-3F4E-A3CB-B5927C69047B}" type="presParOf" srcId="{0CCA8B79-DB89-5D42-B42F-7A9C23FAF854}" destId="{C1C1359C-C298-E941-B639-31696A0047F2}" srcOrd="0" destOrd="0" presId="urn:microsoft.com/office/officeart/2005/8/layout/pList1"/>
    <dgm:cxn modelId="{2D17AC79-59A9-0742-AD35-3671E5E6C606}" type="presParOf" srcId="{0CCA8B79-DB89-5D42-B42F-7A9C23FAF854}" destId="{267A3917-4734-1444-80F7-D6139BD15EC9}" srcOrd="1" destOrd="0" presId="urn:microsoft.com/office/officeart/2005/8/layout/pList1"/>
    <dgm:cxn modelId="{5BC02AD1-5123-6448-B0CE-E849379ABDAC}" type="presParOf" srcId="{F4766039-3EB3-034D-8B78-DDC6D7FAD125}" destId="{240E3A8A-4EF3-584A-B570-AF6316094998}" srcOrd="3" destOrd="0" presId="urn:microsoft.com/office/officeart/2005/8/layout/pList1"/>
    <dgm:cxn modelId="{22EE35FE-F98F-A142-BA6C-32B69A9AB4F8}" type="presParOf" srcId="{F4766039-3EB3-034D-8B78-DDC6D7FAD125}" destId="{12F4353D-F06E-1A49-8B40-17C45A75B54C}" srcOrd="4" destOrd="0" presId="urn:microsoft.com/office/officeart/2005/8/layout/pList1"/>
    <dgm:cxn modelId="{456894D0-BCA3-6849-B3D6-9128F1AFFB80}" type="presParOf" srcId="{12F4353D-F06E-1A49-8B40-17C45A75B54C}" destId="{BB8ECAE1-CDEB-F74F-9537-CF39D9505271}" srcOrd="0" destOrd="0" presId="urn:microsoft.com/office/officeart/2005/8/layout/pList1"/>
    <dgm:cxn modelId="{E1ACD9AB-4329-B144-B01D-ACB7ADF80F67}" type="presParOf" srcId="{12F4353D-F06E-1A49-8B40-17C45A75B54C}" destId="{A32CAAA6-BC4E-CB4C-9FF3-B780D94A18E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9ED3B2-AD99-1645-9D44-61378FAA97B2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B00BC7-96B2-CF46-9AF8-925C8F2206A9}">
      <dgm:prSet phldrT="[Texto]"/>
      <dgm:spPr/>
      <dgm:t>
        <a:bodyPr/>
        <a:lstStyle/>
        <a:p>
          <a:r>
            <a:rPr lang="es-ES" dirty="0" smtClean="0"/>
            <a:t>“Data </a:t>
          </a:r>
          <a:r>
            <a:rPr lang="es-ES" dirty="0" err="1" smtClean="0"/>
            <a:t>streaming</a:t>
          </a:r>
          <a:r>
            <a:rPr lang="es-ES" dirty="0" smtClean="0"/>
            <a:t>” para el pronóstico de la calidad del aire</a:t>
          </a:r>
          <a:endParaRPr lang="es-ES" dirty="0"/>
        </a:p>
      </dgm:t>
    </dgm:pt>
    <dgm:pt modelId="{03A04C46-1152-9B46-B6F5-6581A6845A10}" type="parTrans" cxnId="{9CDEE544-1C3A-E647-96C1-9B7B74F7DB50}">
      <dgm:prSet/>
      <dgm:spPr/>
      <dgm:t>
        <a:bodyPr/>
        <a:lstStyle/>
        <a:p>
          <a:endParaRPr lang="es-ES"/>
        </a:p>
      </dgm:t>
    </dgm:pt>
    <dgm:pt modelId="{2CF23AF6-E494-7944-831F-723EB91926E1}" type="sibTrans" cxnId="{9CDEE544-1C3A-E647-96C1-9B7B74F7DB50}">
      <dgm:prSet/>
      <dgm:spPr/>
      <dgm:t>
        <a:bodyPr/>
        <a:lstStyle/>
        <a:p>
          <a:endParaRPr lang="es-ES"/>
        </a:p>
      </dgm:t>
    </dgm:pt>
    <dgm:pt modelId="{FE3B32FE-0AFE-0948-9F8F-7C494D323906}">
      <dgm:prSet phldrT="[Texto]"/>
      <dgm:spPr/>
      <dgm:t>
        <a:bodyPr/>
        <a:lstStyle/>
        <a:p>
          <a:r>
            <a:rPr lang="es-ES" dirty="0" smtClean="0"/>
            <a:t>Analíticas y HPC en el estudio del clima</a:t>
          </a:r>
          <a:endParaRPr lang="es-ES" dirty="0"/>
        </a:p>
      </dgm:t>
    </dgm:pt>
    <dgm:pt modelId="{61200A65-D035-FB43-8A67-00BA34D42195}" type="parTrans" cxnId="{D2552128-769C-5D43-8D2F-87D1B6E93534}">
      <dgm:prSet/>
      <dgm:spPr/>
      <dgm:t>
        <a:bodyPr/>
        <a:lstStyle/>
        <a:p>
          <a:endParaRPr lang="es-ES"/>
        </a:p>
      </dgm:t>
    </dgm:pt>
    <dgm:pt modelId="{D86763FD-FE21-8949-B0D7-459EB9765472}" type="sibTrans" cxnId="{D2552128-769C-5D43-8D2F-87D1B6E93534}">
      <dgm:prSet/>
      <dgm:spPr/>
      <dgm:t>
        <a:bodyPr/>
        <a:lstStyle/>
        <a:p>
          <a:endParaRPr lang="es-ES"/>
        </a:p>
      </dgm:t>
    </dgm:pt>
    <dgm:pt modelId="{B4521964-500B-4D47-84E9-6D25F1B348B4}">
      <dgm:prSet phldrT="[Texto]"/>
      <dgm:spPr/>
      <dgm:t>
        <a:bodyPr/>
        <a:lstStyle/>
        <a:p>
          <a:r>
            <a:rPr lang="es-ES" dirty="0" smtClean="0"/>
            <a:t>Analíticas como servicio (</a:t>
          </a:r>
          <a:r>
            <a:rPr lang="es-ES" dirty="0" err="1" smtClean="0"/>
            <a:t>AaaS</a:t>
          </a:r>
          <a:r>
            <a:rPr lang="es-ES" dirty="0" smtClean="0"/>
            <a:t>)</a:t>
          </a:r>
          <a:endParaRPr lang="es-ES" dirty="0"/>
        </a:p>
      </dgm:t>
    </dgm:pt>
    <dgm:pt modelId="{6F86F73A-5367-B247-9BF8-717103D2E946}" type="parTrans" cxnId="{2A41C423-F087-574B-A068-13DF43829127}">
      <dgm:prSet/>
      <dgm:spPr/>
      <dgm:t>
        <a:bodyPr/>
        <a:lstStyle/>
        <a:p>
          <a:endParaRPr lang="es-ES"/>
        </a:p>
      </dgm:t>
    </dgm:pt>
    <dgm:pt modelId="{0CF148F7-6C25-644F-A789-82FFC245C300}" type="sibTrans" cxnId="{2A41C423-F087-574B-A068-13DF43829127}">
      <dgm:prSet/>
      <dgm:spPr/>
      <dgm:t>
        <a:bodyPr/>
        <a:lstStyle/>
        <a:p>
          <a:endParaRPr lang="es-ES"/>
        </a:p>
      </dgm:t>
    </dgm:pt>
    <dgm:pt modelId="{F4766039-3EB3-034D-8B78-DDC6D7FAD125}" type="pres">
      <dgm:prSet presAssocID="{639ED3B2-AD99-1645-9D44-61378FAA97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ACE531-E941-E64E-96B6-77CF35AF66D7}" type="pres">
      <dgm:prSet presAssocID="{05B00BC7-96B2-CF46-9AF8-925C8F2206A9}" presName="compNode" presStyleCnt="0"/>
      <dgm:spPr/>
    </dgm:pt>
    <dgm:pt modelId="{A7B4D356-0215-EB49-B786-E595C64C2506}" type="pres">
      <dgm:prSet presAssocID="{05B00BC7-96B2-CF46-9AF8-925C8F2206A9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s-ES"/>
        </a:p>
      </dgm:t>
    </dgm:pt>
    <dgm:pt modelId="{84A50013-960C-8740-89BF-CCF94BBF04CC}" type="pres">
      <dgm:prSet presAssocID="{05B00BC7-96B2-CF46-9AF8-925C8F2206A9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7988CD-B1B4-1A40-9742-24F047E3F267}" type="pres">
      <dgm:prSet presAssocID="{2CF23AF6-E494-7944-831F-723EB91926E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CCA8B79-DB89-5D42-B42F-7A9C23FAF854}" type="pres">
      <dgm:prSet presAssocID="{FE3B32FE-0AFE-0948-9F8F-7C494D323906}" presName="compNode" presStyleCnt="0"/>
      <dgm:spPr/>
    </dgm:pt>
    <dgm:pt modelId="{C1C1359C-C298-E941-B639-31696A0047F2}" type="pres">
      <dgm:prSet presAssocID="{FE3B32FE-0AFE-0948-9F8F-7C494D323906}" presName="pict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ES"/>
        </a:p>
      </dgm:t>
    </dgm:pt>
    <dgm:pt modelId="{267A3917-4734-1444-80F7-D6139BD15EC9}" type="pres">
      <dgm:prSet presAssocID="{FE3B32FE-0AFE-0948-9F8F-7C494D323906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0E3A8A-4EF3-584A-B570-AF6316094998}" type="pres">
      <dgm:prSet presAssocID="{D86763FD-FE21-8949-B0D7-459EB976547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2F4353D-F06E-1A49-8B40-17C45A75B54C}" type="pres">
      <dgm:prSet presAssocID="{B4521964-500B-4D47-84E9-6D25F1B348B4}" presName="compNode" presStyleCnt="0"/>
      <dgm:spPr/>
    </dgm:pt>
    <dgm:pt modelId="{BB8ECAE1-CDEB-F74F-9537-CF39D9505271}" type="pres">
      <dgm:prSet presAssocID="{B4521964-500B-4D47-84E9-6D25F1B348B4}" presName="pict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s-ES"/>
        </a:p>
      </dgm:t>
    </dgm:pt>
    <dgm:pt modelId="{A32CAAA6-BC4E-CB4C-9FF3-B780D94A18E7}" type="pres">
      <dgm:prSet presAssocID="{B4521964-500B-4D47-84E9-6D25F1B348B4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6A4B25-3FAB-4F4E-9C22-0413569B4E2D}" type="presOf" srcId="{FE3B32FE-0AFE-0948-9F8F-7C494D323906}" destId="{267A3917-4734-1444-80F7-D6139BD15EC9}" srcOrd="0" destOrd="0" presId="urn:microsoft.com/office/officeart/2005/8/layout/pList1"/>
    <dgm:cxn modelId="{D2552128-769C-5D43-8D2F-87D1B6E93534}" srcId="{639ED3B2-AD99-1645-9D44-61378FAA97B2}" destId="{FE3B32FE-0AFE-0948-9F8F-7C494D323906}" srcOrd="1" destOrd="0" parTransId="{61200A65-D035-FB43-8A67-00BA34D42195}" sibTransId="{D86763FD-FE21-8949-B0D7-459EB9765472}"/>
    <dgm:cxn modelId="{C1DC33DD-CC53-8C45-981A-A0DB7151922B}" type="presOf" srcId="{639ED3B2-AD99-1645-9D44-61378FAA97B2}" destId="{F4766039-3EB3-034D-8B78-DDC6D7FAD125}" srcOrd="0" destOrd="0" presId="urn:microsoft.com/office/officeart/2005/8/layout/pList1"/>
    <dgm:cxn modelId="{35B1B1DF-6981-A340-A344-99AF2C61CE0B}" type="presOf" srcId="{D86763FD-FE21-8949-B0D7-459EB9765472}" destId="{240E3A8A-4EF3-584A-B570-AF6316094998}" srcOrd="0" destOrd="0" presId="urn:microsoft.com/office/officeart/2005/8/layout/pList1"/>
    <dgm:cxn modelId="{9CDEE544-1C3A-E647-96C1-9B7B74F7DB50}" srcId="{639ED3B2-AD99-1645-9D44-61378FAA97B2}" destId="{05B00BC7-96B2-CF46-9AF8-925C8F2206A9}" srcOrd="0" destOrd="0" parTransId="{03A04C46-1152-9B46-B6F5-6581A6845A10}" sibTransId="{2CF23AF6-E494-7944-831F-723EB91926E1}"/>
    <dgm:cxn modelId="{CB9129A8-4F86-1242-8F03-FEAD2AEF3C6A}" type="presOf" srcId="{05B00BC7-96B2-CF46-9AF8-925C8F2206A9}" destId="{84A50013-960C-8740-89BF-CCF94BBF04CC}" srcOrd="0" destOrd="0" presId="urn:microsoft.com/office/officeart/2005/8/layout/pList1"/>
    <dgm:cxn modelId="{48525C54-8CE0-F34D-8F18-587E04CA2840}" type="presOf" srcId="{B4521964-500B-4D47-84E9-6D25F1B348B4}" destId="{A32CAAA6-BC4E-CB4C-9FF3-B780D94A18E7}" srcOrd="0" destOrd="0" presId="urn:microsoft.com/office/officeart/2005/8/layout/pList1"/>
    <dgm:cxn modelId="{2A41C423-F087-574B-A068-13DF43829127}" srcId="{639ED3B2-AD99-1645-9D44-61378FAA97B2}" destId="{B4521964-500B-4D47-84E9-6D25F1B348B4}" srcOrd="2" destOrd="0" parTransId="{6F86F73A-5367-B247-9BF8-717103D2E946}" sibTransId="{0CF148F7-6C25-644F-A789-82FFC245C300}"/>
    <dgm:cxn modelId="{10163942-A791-9143-B576-5302565D6971}" type="presOf" srcId="{2CF23AF6-E494-7944-831F-723EB91926E1}" destId="{167988CD-B1B4-1A40-9742-24F047E3F267}" srcOrd="0" destOrd="0" presId="urn:microsoft.com/office/officeart/2005/8/layout/pList1"/>
    <dgm:cxn modelId="{58F6A4F1-A5D4-4D4C-872A-40C8F1D6D753}" type="presParOf" srcId="{F4766039-3EB3-034D-8B78-DDC6D7FAD125}" destId="{A6ACE531-E941-E64E-96B6-77CF35AF66D7}" srcOrd="0" destOrd="0" presId="urn:microsoft.com/office/officeart/2005/8/layout/pList1"/>
    <dgm:cxn modelId="{CE939DF3-D52C-D345-AE68-CFFC3F7BFE49}" type="presParOf" srcId="{A6ACE531-E941-E64E-96B6-77CF35AF66D7}" destId="{A7B4D356-0215-EB49-B786-E595C64C2506}" srcOrd="0" destOrd="0" presId="urn:microsoft.com/office/officeart/2005/8/layout/pList1"/>
    <dgm:cxn modelId="{B57C8DDF-4A45-D642-BF82-90BF817AEBF1}" type="presParOf" srcId="{A6ACE531-E941-E64E-96B6-77CF35AF66D7}" destId="{84A50013-960C-8740-89BF-CCF94BBF04CC}" srcOrd="1" destOrd="0" presId="urn:microsoft.com/office/officeart/2005/8/layout/pList1"/>
    <dgm:cxn modelId="{7F913D70-D3DD-1D4C-80B5-B5960EEFBB60}" type="presParOf" srcId="{F4766039-3EB3-034D-8B78-DDC6D7FAD125}" destId="{167988CD-B1B4-1A40-9742-24F047E3F267}" srcOrd="1" destOrd="0" presId="urn:microsoft.com/office/officeart/2005/8/layout/pList1"/>
    <dgm:cxn modelId="{0CE949D8-DB83-5C47-8419-8A9AE8E5E460}" type="presParOf" srcId="{F4766039-3EB3-034D-8B78-DDC6D7FAD125}" destId="{0CCA8B79-DB89-5D42-B42F-7A9C23FAF854}" srcOrd="2" destOrd="0" presId="urn:microsoft.com/office/officeart/2005/8/layout/pList1"/>
    <dgm:cxn modelId="{B9623B79-ECD3-954E-A32D-8DD60103CD66}" type="presParOf" srcId="{0CCA8B79-DB89-5D42-B42F-7A9C23FAF854}" destId="{C1C1359C-C298-E941-B639-31696A0047F2}" srcOrd="0" destOrd="0" presId="urn:microsoft.com/office/officeart/2005/8/layout/pList1"/>
    <dgm:cxn modelId="{BF276DC7-5C4A-1A4F-9718-AC7E7A37F293}" type="presParOf" srcId="{0CCA8B79-DB89-5D42-B42F-7A9C23FAF854}" destId="{267A3917-4734-1444-80F7-D6139BD15EC9}" srcOrd="1" destOrd="0" presId="urn:microsoft.com/office/officeart/2005/8/layout/pList1"/>
    <dgm:cxn modelId="{ECB09A09-C8EE-9047-8520-38D4BFD5E244}" type="presParOf" srcId="{F4766039-3EB3-034D-8B78-DDC6D7FAD125}" destId="{240E3A8A-4EF3-584A-B570-AF6316094998}" srcOrd="3" destOrd="0" presId="urn:microsoft.com/office/officeart/2005/8/layout/pList1"/>
    <dgm:cxn modelId="{D1FD8200-33B3-164E-840A-16DA180551E8}" type="presParOf" srcId="{F4766039-3EB3-034D-8B78-DDC6D7FAD125}" destId="{12F4353D-F06E-1A49-8B40-17C45A75B54C}" srcOrd="4" destOrd="0" presId="urn:microsoft.com/office/officeart/2005/8/layout/pList1"/>
    <dgm:cxn modelId="{F78F8744-569A-124F-BC39-10ECE5111131}" type="presParOf" srcId="{12F4353D-F06E-1A49-8B40-17C45A75B54C}" destId="{BB8ECAE1-CDEB-F74F-9537-CF39D9505271}" srcOrd="0" destOrd="0" presId="urn:microsoft.com/office/officeart/2005/8/layout/pList1"/>
    <dgm:cxn modelId="{AEC04CF9-D370-8B4B-8623-3E54C6CE294E}" type="presParOf" srcId="{12F4353D-F06E-1A49-8B40-17C45A75B54C}" destId="{A32CAAA6-BC4E-CB4C-9FF3-B780D94A18E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9ED3B2-AD99-1645-9D44-61378FAA97B2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B00BC7-96B2-CF46-9AF8-925C8F2206A9}">
      <dgm:prSet phldrT="[Texto]"/>
      <dgm:spPr/>
      <dgm:t>
        <a:bodyPr/>
        <a:lstStyle/>
        <a:p>
          <a:r>
            <a:rPr lang="es-ES" dirty="0" smtClean="0"/>
            <a:t>“Data </a:t>
          </a:r>
          <a:r>
            <a:rPr lang="es-ES" dirty="0" err="1" smtClean="0"/>
            <a:t>streaming</a:t>
          </a:r>
          <a:r>
            <a:rPr lang="es-ES" dirty="0" smtClean="0"/>
            <a:t>” para el pronóstico de la calidad del aire</a:t>
          </a:r>
          <a:endParaRPr lang="es-ES" dirty="0"/>
        </a:p>
      </dgm:t>
    </dgm:pt>
    <dgm:pt modelId="{03A04C46-1152-9B46-B6F5-6581A6845A10}" type="parTrans" cxnId="{9CDEE544-1C3A-E647-96C1-9B7B74F7DB50}">
      <dgm:prSet/>
      <dgm:spPr/>
      <dgm:t>
        <a:bodyPr/>
        <a:lstStyle/>
        <a:p>
          <a:endParaRPr lang="es-ES"/>
        </a:p>
      </dgm:t>
    </dgm:pt>
    <dgm:pt modelId="{2CF23AF6-E494-7944-831F-723EB91926E1}" type="sibTrans" cxnId="{9CDEE544-1C3A-E647-96C1-9B7B74F7DB50}">
      <dgm:prSet/>
      <dgm:spPr/>
      <dgm:t>
        <a:bodyPr/>
        <a:lstStyle/>
        <a:p>
          <a:endParaRPr lang="es-ES"/>
        </a:p>
      </dgm:t>
    </dgm:pt>
    <dgm:pt modelId="{FE3B32FE-0AFE-0948-9F8F-7C494D323906}">
      <dgm:prSet phldrT="[Texto]"/>
      <dgm:spPr/>
      <dgm:t>
        <a:bodyPr/>
        <a:lstStyle/>
        <a:p>
          <a:r>
            <a:rPr lang="es-ES" dirty="0" smtClean="0"/>
            <a:t>Analíticas y HPC en el estudio del clima</a:t>
          </a:r>
          <a:endParaRPr lang="es-ES" dirty="0"/>
        </a:p>
      </dgm:t>
    </dgm:pt>
    <dgm:pt modelId="{61200A65-D035-FB43-8A67-00BA34D42195}" type="parTrans" cxnId="{D2552128-769C-5D43-8D2F-87D1B6E93534}">
      <dgm:prSet/>
      <dgm:spPr/>
      <dgm:t>
        <a:bodyPr/>
        <a:lstStyle/>
        <a:p>
          <a:endParaRPr lang="es-ES"/>
        </a:p>
      </dgm:t>
    </dgm:pt>
    <dgm:pt modelId="{D86763FD-FE21-8949-B0D7-459EB9765472}" type="sibTrans" cxnId="{D2552128-769C-5D43-8D2F-87D1B6E93534}">
      <dgm:prSet/>
      <dgm:spPr/>
      <dgm:t>
        <a:bodyPr/>
        <a:lstStyle/>
        <a:p>
          <a:endParaRPr lang="es-ES"/>
        </a:p>
      </dgm:t>
    </dgm:pt>
    <dgm:pt modelId="{B4521964-500B-4D47-84E9-6D25F1B348B4}">
      <dgm:prSet phldrT="[Texto]"/>
      <dgm:spPr/>
      <dgm:t>
        <a:bodyPr/>
        <a:lstStyle/>
        <a:p>
          <a:r>
            <a:rPr lang="es-ES" dirty="0" smtClean="0"/>
            <a:t>Analíticas como servicio (</a:t>
          </a:r>
          <a:r>
            <a:rPr lang="es-ES" dirty="0" err="1" smtClean="0"/>
            <a:t>AaaS</a:t>
          </a:r>
          <a:r>
            <a:rPr lang="es-ES" dirty="0" smtClean="0"/>
            <a:t>)</a:t>
          </a:r>
          <a:endParaRPr lang="es-ES" dirty="0"/>
        </a:p>
      </dgm:t>
    </dgm:pt>
    <dgm:pt modelId="{6F86F73A-5367-B247-9BF8-717103D2E946}" type="parTrans" cxnId="{2A41C423-F087-574B-A068-13DF43829127}">
      <dgm:prSet/>
      <dgm:spPr/>
      <dgm:t>
        <a:bodyPr/>
        <a:lstStyle/>
        <a:p>
          <a:endParaRPr lang="es-ES"/>
        </a:p>
      </dgm:t>
    </dgm:pt>
    <dgm:pt modelId="{0CF148F7-6C25-644F-A789-82FFC245C300}" type="sibTrans" cxnId="{2A41C423-F087-574B-A068-13DF43829127}">
      <dgm:prSet/>
      <dgm:spPr/>
      <dgm:t>
        <a:bodyPr/>
        <a:lstStyle/>
        <a:p>
          <a:endParaRPr lang="es-ES"/>
        </a:p>
      </dgm:t>
    </dgm:pt>
    <dgm:pt modelId="{F4766039-3EB3-034D-8B78-DDC6D7FAD125}" type="pres">
      <dgm:prSet presAssocID="{639ED3B2-AD99-1645-9D44-61378FAA97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ACE531-E941-E64E-96B6-77CF35AF66D7}" type="pres">
      <dgm:prSet presAssocID="{05B00BC7-96B2-CF46-9AF8-925C8F2206A9}" presName="compNode" presStyleCnt="0"/>
      <dgm:spPr/>
    </dgm:pt>
    <dgm:pt modelId="{A7B4D356-0215-EB49-B786-E595C64C2506}" type="pres">
      <dgm:prSet presAssocID="{05B00BC7-96B2-CF46-9AF8-925C8F2206A9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s-ES"/>
        </a:p>
      </dgm:t>
    </dgm:pt>
    <dgm:pt modelId="{84A50013-960C-8740-89BF-CCF94BBF04CC}" type="pres">
      <dgm:prSet presAssocID="{05B00BC7-96B2-CF46-9AF8-925C8F2206A9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7988CD-B1B4-1A40-9742-24F047E3F267}" type="pres">
      <dgm:prSet presAssocID="{2CF23AF6-E494-7944-831F-723EB91926E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CCA8B79-DB89-5D42-B42F-7A9C23FAF854}" type="pres">
      <dgm:prSet presAssocID="{FE3B32FE-0AFE-0948-9F8F-7C494D323906}" presName="compNode" presStyleCnt="0"/>
      <dgm:spPr/>
    </dgm:pt>
    <dgm:pt modelId="{C1C1359C-C298-E941-B639-31696A0047F2}" type="pres">
      <dgm:prSet presAssocID="{FE3B32FE-0AFE-0948-9F8F-7C494D323906}" presName="pict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ES"/>
        </a:p>
      </dgm:t>
    </dgm:pt>
    <dgm:pt modelId="{267A3917-4734-1444-80F7-D6139BD15EC9}" type="pres">
      <dgm:prSet presAssocID="{FE3B32FE-0AFE-0948-9F8F-7C494D323906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0E3A8A-4EF3-584A-B570-AF6316094998}" type="pres">
      <dgm:prSet presAssocID="{D86763FD-FE21-8949-B0D7-459EB976547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2F4353D-F06E-1A49-8B40-17C45A75B54C}" type="pres">
      <dgm:prSet presAssocID="{B4521964-500B-4D47-84E9-6D25F1B348B4}" presName="compNode" presStyleCnt="0"/>
      <dgm:spPr/>
    </dgm:pt>
    <dgm:pt modelId="{BB8ECAE1-CDEB-F74F-9537-CF39D9505271}" type="pres">
      <dgm:prSet presAssocID="{B4521964-500B-4D47-84E9-6D25F1B348B4}" presName="pict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s-ES"/>
        </a:p>
      </dgm:t>
    </dgm:pt>
    <dgm:pt modelId="{A32CAAA6-BC4E-CB4C-9FF3-B780D94A18E7}" type="pres">
      <dgm:prSet presAssocID="{B4521964-500B-4D47-84E9-6D25F1B348B4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792E11-B47A-D447-A783-A9E2EB237C09}" type="presOf" srcId="{639ED3B2-AD99-1645-9D44-61378FAA97B2}" destId="{F4766039-3EB3-034D-8B78-DDC6D7FAD125}" srcOrd="0" destOrd="0" presId="urn:microsoft.com/office/officeart/2005/8/layout/pList1"/>
    <dgm:cxn modelId="{56A9D930-D376-4B44-862C-35ABAA2D6211}" type="presOf" srcId="{2CF23AF6-E494-7944-831F-723EB91926E1}" destId="{167988CD-B1B4-1A40-9742-24F047E3F267}" srcOrd="0" destOrd="0" presId="urn:microsoft.com/office/officeart/2005/8/layout/pList1"/>
    <dgm:cxn modelId="{3ABB9C59-C703-394D-AE55-C4C9508658D8}" type="presOf" srcId="{D86763FD-FE21-8949-B0D7-459EB9765472}" destId="{240E3A8A-4EF3-584A-B570-AF6316094998}" srcOrd="0" destOrd="0" presId="urn:microsoft.com/office/officeart/2005/8/layout/pList1"/>
    <dgm:cxn modelId="{2A41C423-F087-574B-A068-13DF43829127}" srcId="{639ED3B2-AD99-1645-9D44-61378FAA97B2}" destId="{B4521964-500B-4D47-84E9-6D25F1B348B4}" srcOrd="2" destOrd="0" parTransId="{6F86F73A-5367-B247-9BF8-717103D2E946}" sibTransId="{0CF148F7-6C25-644F-A789-82FFC245C300}"/>
    <dgm:cxn modelId="{BEC3DC99-61C7-5944-855F-3381982FA86A}" type="presOf" srcId="{05B00BC7-96B2-CF46-9AF8-925C8F2206A9}" destId="{84A50013-960C-8740-89BF-CCF94BBF04CC}" srcOrd="0" destOrd="0" presId="urn:microsoft.com/office/officeart/2005/8/layout/pList1"/>
    <dgm:cxn modelId="{1978B7F7-DFA5-4141-895D-6A2A0FE76F1D}" type="presOf" srcId="{B4521964-500B-4D47-84E9-6D25F1B348B4}" destId="{A32CAAA6-BC4E-CB4C-9FF3-B780D94A18E7}" srcOrd="0" destOrd="0" presId="urn:microsoft.com/office/officeart/2005/8/layout/pList1"/>
    <dgm:cxn modelId="{D2552128-769C-5D43-8D2F-87D1B6E93534}" srcId="{639ED3B2-AD99-1645-9D44-61378FAA97B2}" destId="{FE3B32FE-0AFE-0948-9F8F-7C494D323906}" srcOrd="1" destOrd="0" parTransId="{61200A65-D035-FB43-8A67-00BA34D42195}" sibTransId="{D86763FD-FE21-8949-B0D7-459EB9765472}"/>
    <dgm:cxn modelId="{9CDEE544-1C3A-E647-96C1-9B7B74F7DB50}" srcId="{639ED3B2-AD99-1645-9D44-61378FAA97B2}" destId="{05B00BC7-96B2-CF46-9AF8-925C8F2206A9}" srcOrd="0" destOrd="0" parTransId="{03A04C46-1152-9B46-B6F5-6581A6845A10}" sibTransId="{2CF23AF6-E494-7944-831F-723EB91926E1}"/>
    <dgm:cxn modelId="{631618E2-5D6B-8040-8FDD-042C13691353}" type="presOf" srcId="{FE3B32FE-0AFE-0948-9F8F-7C494D323906}" destId="{267A3917-4734-1444-80F7-D6139BD15EC9}" srcOrd="0" destOrd="0" presId="urn:microsoft.com/office/officeart/2005/8/layout/pList1"/>
    <dgm:cxn modelId="{A50807EE-0AD3-FC43-BDAB-696B4B629C6B}" type="presParOf" srcId="{F4766039-3EB3-034D-8B78-DDC6D7FAD125}" destId="{A6ACE531-E941-E64E-96B6-77CF35AF66D7}" srcOrd="0" destOrd="0" presId="urn:microsoft.com/office/officeart/2005/8/layout/pList1"/>
    <dgm:cxn modelId="{297327A1-641B-8C4C-8A34-E36E3328E280}" type="presParOf" srcId="{A6ACE531-E941-E64E-96B6-77CF35AF66D7}" destId="{A7B4D356-0215-EB49-B786-E595C64C2506}" srcOrd="0" destOrd="0" presId="urn:microsoft.com/office/officeart/2005/8/layout/pList1"/>
    <dgm:cxn modelId="{A87ED717-B4C5-CF4E-AF78-BE6F4A104AAD}" type="presParOf" srcId="{A6ACE531-E941-E64E-96B6-77CF35AF66D7}" destId="{84A50013-960C-8740-89BF-CCF94BBF04CC}" srcOrd="1" destOrd="0" presId="urn:microsoft.com/office/officeart/2005/8/layout/pList1"/>
    <dgm:cxn modelId="{42AE5B5F-0CDA-FC4C-BCCD-3B5981CA17E2}" type="presParOf" srcId="{F4766039-3EB3-034D-8B78-DDC6D7FAD125}" destId="{167988CD-B1B4-1A40-9742-24F047E3F267}" srcOrd="1" destOrd="0" presId="urn:microsoft.com/office/officeart/2005/8/layout/pList1"/>
    <dgm:cxn modelId="{B9F5D9F4-C005-1243-9824-22063D840E4F}" type="presParOf" srcId="{F4766039-3EB3-034D-8B78-DDC6D7FAD125}" destId="{0CCA8B79-DB89-5D42-B42F-7A9C23FAF854}" srcOrd="2" destOrd="0" presId="urn:microsoft.com/office/officeart/2005/8/layout/pList1"/>
    <dgm:cxn modelId="{DF1DC1D9-23C9-0B4A-86CB-C332E18D0A24}" type="presParOf" srcId="{0CCA8B79-DB89-5D42-B42F-7A9C23FAF854}" destId="{C1C1359C-C298-E941-B639-31696A0047F2}" srcOrd="0" destOrd="0" presId="urn:microsoft.com/office/officeart/2005/8/layout/pList1"/>
    <dgm:cxn modelId="{737EA321-0EDC-1D42-BE99-57F12FB7C9BB}" type="presParOf" srcId="{0CCA8B79-DB89-5D42-B42F-7A9C23FAF854}" destId="{267A3917-4734-1444-80F7-D6139BD15EC9}" srcOrd="1" destOrd="0" presId="urn:microsoft.com/office/officeart/2005/8/layout/pList1"/>
    <dgm:cxn modelId="{05ED0D4B-5705-2A49-8352-3A5750C1BDE5}" type="presParOf" srcId="{F4766039-3EB3-034D-8B78-DDC6D7FAD125}" destId="{240E3A8A-4EF3-584A-B570-AF6316094998}" srcOrd="3" destOrd="0" presId="urn:microsoft.com/office/officeart/2005/8/layout/pList1"/>
    <dgm:cxn modelId="{D7AE5711-FDB1-5741-94C0-2B5A740BE1F4}" type="presParOf" srcId="{F4766039-3EB3-034D-8B78-DDC6D7FAD125}" destId="{12F4353D-F06E-1A49-8B40-17C45A75B54C}" srcOrd="4" destOrd="0" presId="urn:microsoft.com/office/officeart/2005/8/layout/pList1"/>
    <dgm:cxn modelId="{C00B1168-BA8F-D64D-85B2-7558862AE5D2}" type="presParOf" srcId="{12F4353D-F06E-1A49-8B40-17C45A75B54C}" destId="{BB8ECAE1-CDEB-F74F-9537-CF39D9505271}" srcOrd="0" destOrd="0" presId="urn:microsoft.com/office/officeart/2005/8/layout/pList1"/>
    <dgm:cxn modelId="{44FAD5C1-1879-2C47-A30D-2A882AC67005}" type="presParOf" srcId="{12F4353D-F06E-1A49-8B40-17C45A75B54C}" destId="{A32CAAA6-BC4E-CB4C-9FF3-B780D94A18E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4D356-0215-EB49-B786-E595C64C2506}">
      <dsp:nvSpPr>
        <dsp:cNvPr id="0" name=""/>
        <dsp:cNvSpPr/>
      </dsp:nvSpPr>
      <dsp:spPr>
        <a:xfrm>
          <a:off x="1757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A50013-960C-8740-89BF-CCF94BBF04CC}">
      <dsp:nvSpPr>
        <dsp:cNvPr id="0" name=""/>
        <dsp:cNvSpPr/>
      </dsp:nvSpPr>
      <dsp:spPr>
        <a:xfrm>
          <a:off x="1757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“Data </a:t>
          </a:r>
          <a:r>
            <a:rPr lang="es-ES" sz="2100" kern="1200" dirty="0" err="1" smtClean="0"/>
            <a:t>streaming</a:t>
          </a:r>
          <a:r>
            <a:rPr lang="es-ES" sz="2100" kern="1200" dirty="0" smtClean="0"/>
            <a:t>” para el pronóstico de la calidad del aire</a:t>
          </a:r>
          <a:endParaRPr lang="es-ES" sz="2100" kern="1200" dirty="0"/>
        </a:p>
      </dsp:txBody>
      <dsp:txXfrm>
        <a:off x="1757" y="3431804"/>
        <a:ext cx="2789138" cy="1034770"/>
      </dsp:txXfrm>
    </dsp:sp>
    <dsp:sp modelId="{C1C1359C-C298-E941-B639-31696A0047F2}">
      <dsp:nvSpPr>
        <dsp:cNvPr id="0" name=""/>
        <dsp:cNvSpPr/>
      </dsp:nvSpPr>
      <dsp:spPr>
        <a:xfrm>
          <a:off x="3069926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7A3917-4734-1444-80F7-D6139BD15EC9}">
      <dsp:nvSpPr>
        <dsp:cNvPr id="0" name=""/>
        <dsp:cNvSpPr/>
      </dsp:nvSpPr>
      <dsp:spPr>
        <a:xfrm>
          <a:off x="3069926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Analíticas y HPC en el estudio del clima</a:t>
          </a:r>
          <a:endParaRPr lang="es-ES" sz="2100" kern="1200" dirty="0"/>
        </a:p>
      </dsp:txBody>
      <dsp:txXfrm>
        <a:off x="3069926" y="3431804"/>
        <a:ext cx="2789138" cy="1034770"/>
      </dsp:txXfrm>
    </dsp:sp>
    <dsp:sp modelId="{BB8ECAE1-CDEB-F74F-9537-CF39D9505271}">
      <dsp:nvSpPr>
        <dsp:cNvPr id="0" name=""/>
        <dsp:cNvSpPr/>
      </dsp:nvSpPr>
      <dsp:spPr>
        <a:xfrm>
          <a:off x="6138096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2CAAA6-BC4E-CB4C-9FF3-B780D94A18E7}">
      <dsp:nvSpPr>
        <dsp:cNvPr id="0" name=""/>
        <dsp:cNvSpPr/>
      </dsp:nvSpPr>
      <dsp:spPr>
        <a:xfrm>
          <a:off x="6138096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Analíticas como servicio (</a:t>
          </a:r>
          <a:r>
            <a:rPr lang="es-ES" sz="2100" kern="1200" dirty="0" err="1" smtClean="0"/>
            <a:t>AaaS</a:t>
          </a:r>
          <a:r>
            <a:rPr lang="es-ES" sz="2100" kern="1200" dirty="0" smtClean="0"/>
            <a:t>)</a:t>
          </a:r>
          <a:endParaRPr lang="es-ES" sz="2100" kern="1200" dirty="0"/>
        </a:p>
      </dsp:txBody>
      <dsp:txXfrm>
        <a:off x="6138096" y="3431804"/>
        <a:ext cx="2789138" cy="1034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4D356-0215-EB49-B786-E595C64C2506}">
      <dsp:nvSpPr>
        <dsp:cNvPr id="0" name=""/>
        <dsp:cNvSpPr/>
      </dsp:nvSpPr>
      <dsp:spPr>
        <a:xfrm>
          <a:off x="1757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A50013-960C-8740-89BF-CCF94BBF04CC}">
      <dsp:nvSpPr>
        <dsp:cNvPr id="0" name=""/>
        <dsp:cNvSpPr/>
      </dsp:nvSpPr>
      <dsp:spPr>
        <a:xfrm>
          <a:off x="1757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“Data </a:t>
          </a:r>
          <a:r>
            <a:rPr lang="es-ES" sz="2100" kern="1200" dirty="0" err="1" smtClean="0"/>
            <a:t>streaming</a:t>
          </a:r>
          <a:r>
            <a:rPr lang="es-ES" sz="2100" kern="1200" dirty="0" smtClean="0"/>
            <a:t>” para el pronóstico de la calidad del aire</a:t>
          </a:r>
          <a:endParaRPr lang="es-ES" sz="2100" kern="1200" dirty="0"/>
        </a:p>
      </dsp:txBody>
      <dsp:txXfrm>
        <a:off x="1757" y="3431804"/>
        <a:ext cx="2789138" cy="1034770"/>
      </dsp:txXfrm>
    </dsp:sp>
    <dsp:sp modelId="{C1C1359C-C298-E941-B639-31696A0047F2}">
      <dsp:nvSpPr>
        <dsp:cNvPr id="0" name=""/>
        <dsp:cNvSpPr/>
      </dsp:nvSpPr>
      <dsp:spPr>
        <a:xfrm>
          <a:off x="3069926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7A3917-4734-1444-80F7-D6139BD15EC9}">
      <dsp:nvSpPr>
        <dsp:cNvPr id="0" name=""/>
        <dsp:cNvSpPr/>
      </dsp:nvSpPr>
      <dsp:spPr>
        <a:xfrm>
          <a:off x="3069926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Analíticas y HPC en el estudio del clima</a:t>
          </a:r>
          <a:endParaRPr lang="es-ES" sz="2100" kern="1200" dirty="0"/>
        </a:p>
      </dsp:txBody>
      <dsp:txXfrm>
        <a:off x="3069926" y="3431804"/>
        <a:ext cx="2789138" cy="1034770"/>
      </dsp:txXfrm>
    </dsp:sp>
    <dsp:sp modelId="{BB8ECAE1-CDEB-F74F-9537-CF39D9505271}">
      <dsp:nvSpPr>
        <dsp:cNvPr id="0" name=""/>
        <dsp:cNvSpPr/>
      </dsp:nvSpPr>
      <dsp:spPr>
        <a:xfrm>
          <a:off x="6138096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2CAAA6-BC4E-CB4C-9FF3-B780D94A18E7}">
      <dsp:nvSpPr>
        <dsp:cNvPr id="0" name=""/>
        <dsp:cNvSpPr/>
      </dsp:nvSpPr>
      <dsp:spPr>
        <a:xfrm>
          <a:off x="6138096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Analíticas como servicio (</a:t>
          </a:r>
          <a:r>
            <a:rPr lang="es-ES" sz="2100" kern="1200" dirty="0" err="1" smtClean="0"/>
            <a:t>AaaS</a:t>
          </a:r>
          <a:r>
            <a:rPr lang="es-ES" sz="2100" kern="1200" dirty="0" smtClean="0"/>
            <a:t>)</a:t>
          </a:r>
          <a:endParaRPr lang="es-ES" sz="2100" kern="1200" dirty="0"/>
        </a:p>
      </dsp:txBody>
      <dsp:txXfrm>
        <a:off x="6138096" y="3431804"/>
        <a:ext cx="2789138" cy="1034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4D356-0215-EB49-B786-E595C64C2506}">
      <dsp:nvSpPr>
        <dsp:cNvPr id="0" name=""/>
        <dsp:cNvSpPr/>
      </dsp:nvSpPr>
      <dsp:spPr>
        <a:xfrm>
          <a:off x="1757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A50013-960C-8740-89BF-CCF94BBF04CC}">
      <dsp:nvSpPr>
        <dsp:cNvPr id="0" name=""/>
        <dsp:cNvSpPr/>
      </dsp:nvSpPr>
      <dsp:spPr>
        <a:xfrm>
          <a:off x="1757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“Data </a:t>
          </a:r>
          <a:r>
            <a:rPr lang="es-ES" sz="2100" kern="1200" dirty="0" err="1" smtClean="0"/>
            <a:t>streaming</a:t>
          </a:r>
          <a:r>
            <a:rPr lang="es-ES" sz="2100" kern="1200" dirty="0" smtClean="0"/>
            <a:t>” para el pronóstico de la calidad del aire</a:t>
          </a:r>
          <a:endParaRPr lang="es-ES" sz="2100" kern="1200" dirty="0"/>
        </a:p>
      </dsp:txBody>
      <dsp:txXfrm>
        <a:off x="1757" y="3431804"/>
        <a:ext cx="2789138" cy="1034770"/>
      </dsp:txXfrm>
    </dsp:sp>
    <dsp:sp modelId="{C1C1359C-C298-E941-B639-31696A0047F2}">
      <dsp:nvSpPr>
        <dsp:cNvPr id="0" name=""/>
        <dsp:cNvSpPr/>
      </dsp:nvSpPr>
      <dsp:spPr>
        <a:xfrm>
          <a:off x="3069926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7A3917-4734-1444-80F7-D6139BD15EC9}">
      <dsp:nvSpPr>
        <dsp:cNvPr id="0" name=""/>
        <dsp:cNvSpPr/>
      </dsp:nvSpPr>
      <dsp:spPr>
        <a:xfrm>
          <a:off x="3069926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Analíticas y HPC en el estudio del clima</a:t>
          </a:r>
          <a:endParaRPr lang="es-ES" sz="2100" kern="1200" dirty="0"/>
        </a:p>
      </dsp:txBody>
      <dsp:txXfrm>
        <a:off x="3069926" y="3431804"/>
        <a:ext cx="2789138" cy="1034770"/>
      </dsp:txXfrm>
    </dsp:sp>
    <dsp:sp modelId="{BB8ECAE1-CDEB-F74F-9537-CF39D9505271}">
      <dsp:nvSpPr>
        <dsp:cNvPr id="0" name=""/>
        <dsp:cNvSpPr/>
      </dsp:nvSpPr>
      <dsp:spPr>
        <a:xfrm>
          <a:off x="6138096" y="1510088"/>
          <a:ext cx="2789138" cy="192171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2CAAA6-BC4E-CB4C-9FF3-B780D94A18E7}">
      <dsp:nvSpPr>
        <dsp:cNvPr id="0" name=""/>
        <dsp:cNvSpPr/>
      </dsp:nvSpPr>
      <dsp:spPr>
        <a:xfrm>
          <a:off x="6138096" y="3431804"/>
          <a:ext cx="2789138" cy="1034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Analíticas como servicio (</a:t>
          </a:r>
          <a:r>
            <a:rPr lang="es-ES" sz="2100" kern="1200" dirty="0" err="1" smtClean="0"/>
            <a:t>AaaS</a:t>
          </a:r>
          <a:r>
            <a:rPr lang="es-ES" sz="2100" kern="1200" dirty="0" smtClean="0"/>
            <a:t>)</a:t>
          </a:r>
          <a:endParaRPr lang="es-ES" sz="2100" kern="1200" dirty="0"/>
        </a:p>
      </dsp:txBody>
      <dsp:txXfrm>
        <a:off x="6138096" y="3431804"/>
        <a:ext cx="2789138" cy="1034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B5EA4F-0725-4C94-87E3-1443F653A406}" type="datetimeFigureOut">
              <a:rPr lang="en-US"/>
              <a:pPr>
                <a:defRPr/>
              </a:pPr>
              <a:t>25/7/16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C198933-CAC8-4210-A6CA-4401A19B66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2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E15CA09-7EA9-48E9-A480-61538BBFAB17}" type="datetimeFigureOut">
              <a:rPr lang="en-US"/>
              <a:pPr>
                <a:defRPr/>
              </a:pPr>
              <a:t>25/7/16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FD383E-6505-45FE-99E8-1B8BDAB0A8F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72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1.1 </a:t>
            </a:r>
            <a:r>
              <a:rPr lang="es-ES" dirty="0" err="1" smtClean="0"/>
              <a:t>Petaflops</a:t>
            </a:r>
            <a:r>
              <a:rPr lang="es-ES" baseline="0" dirty="0" smtClean="0"/>
              <a:t> </a:t>
            </a:r>
          </a:p>
          <a:p>
            <a:r>
              <a:rPr lang="es-ES" baseline="0" dirty="0" smtClean="0"/>
              <a:t>50k Intel Sandy Bridge </a:t>
            </a:r>
            <a:r>
              <a:rPr lang="es-ES" baseline="0" dirty="0" err="1" smtClean="0"/>
              <a:t>cores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1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ECEA9C7-EA7E-1648-936C-41269EA79E1B}" type="slidenum">
              <a:rPr lang="en-US">
                <a:latin typeface="Arial" charset="0"/>
                <a:cs typeface="DejaVu Sans" charset="0"/>
              </a:rPr>
              <a:pPr/>
              <a:t>26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F870218-57AD-884C-BC58-B5BAE606A825}" type="slidenum">
              <a:rPr lang="en-US">
                <a:latin typeface="Arial" charset="0"/>
                <a:cs typeface="DejaVu Sans" charset="0"/>
              </a:rPr>
              <a:pPr/>
              <a:t>27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A01E17F-4944-F54F-9604-DE33FA5E48F2}" type="slidenum">
              <a:rPr lang="en-US">
                <a:latin typeface="Arial" charset="0"/>
                <a:cs typeface="DejaVu Sans" charset="0"/>
              </a:rPr>
              <a:pPr/>
              <a:t>28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D584823-99A8-2540-864A-D22E65B185BC}" type="slidenum">
              <a:rPr lang="en-US">
                <a:latin typeface="Arial" charset="0"/>
                <a:cs typeface="DejaVu Sans" charset="0"/>
              </a:rPr>
              <a:pPr/>
              <a:t>8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F923F48-8DD6-764B-8ED7-700CE0CAD6A6}" type="slidenum">
              <a:rPr lang="en-US">
                <a:latin typeface="Arial" charset="0"/>
                <a:cs typeface="DejaVu Sans" charset="0"/>
              </a:rPr>
              <a:pPr/>
              <a:t>9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>
                <a:latin typeface="Calibri" charset="0"/>
              </a:rPr>
              <a:t>Rationale</a:t>
            </a:r>
            <a:endParaRPr lang="es-ES">
              <a:latin typeface="Calibri" charset="0"/>
            </a:endParaRPr>
          </a:p>
          <a:p>
            <a:pPr fontAlgn="t"/>
            <a:r>
              <a:rPr lang="en-US">
                <a:latin typeface="Calibri" charset="0"/>
              </a:rPr>
              <a:t>Urban areas present strong concentration gradients that cannot be reproduced by mesoscale models.</a:t>
            </a:r>
            <a:endParaRPr lang="es-ES">
              <a:latin typeface="Calibri" charset="0"/>
            </a:endParaRPr>
          </a:p>
          <a:p>
            <a:endParaRPr lang="es-ES">
              <a:latin typeface="Calibri" charset="0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A149573-48A6-1B4C-B38F-2896FF9916BE}" type="slidenum">
              <a:rPr lang="en-US">
                <a:latin typeface="Arial" charset="0"/>
                <a:cs typeface="DejaVu Sans" charset="0"/>
              </a:rPr>
              <a:pPr/>
              <a:t>12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8D5D1CB-5AA7-6E43-9957-4AB1A2809007}" type="slidenum">
              <a:rPr lang="en-US">
                <a:latin typeface="Arial" charset="0"/>
                <a:cs typeface="DejaVu Sans" charset="0"/>
              </a:rPr>
              <a:pPr/>
              <a:t>13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6903214-35A1-E24A-9386-32A5BD620C92}" type="slidenum">
              <a:rPr lang="en-US">
                <a:latin typeface="Arial" charset="0"/>
                <a:cs typeface="DejaVu Sans" charset="0"/>
              </a:rPr>
              <a:pPr/>
              <a:t>16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D63D501-FD23-BD48-B238-79353B7E0A6F}" type="slidenum">
              <a:rPr lang="en-US">
                <a:latin typeface="Arial" charset="0"/>
                <a:cs typeface="DejaVu Sans" charset="0"/>
              </a:rPr>
              <a:pPr/>
              <a:t>17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4F9369E-7B67-014B-B61C-4E4A3413D2C6}" type="slidenum">
              <a:rPr lang="en-US">
                <a:latin typeface="Arial" charset="0"/>
                <a:cs typeface="DejaVu Sans" charset="0"/>
              </a:rPr>
              <a:pPr/>
              <a:t>19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F1D30E2-0FCD-C74C-BD7D-348EA14DA592}" type="slidenum">
              <a:rPr lang="en-US">
                <a:latin typeface="Arial" charset="0"/>
                <a:cs typeface="DejaVu Sans" charset="0"/>
              </a:rPr>
              <a:pPr/>
              <a:t>25</a:t>
            </a:fld>
            <a:endParaRPr lang="en-US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youtube.com/user/BSCCNS" TargetMode="External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linkedin.com/company/barcelona-supercomputing-center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www.facebook.com/BSCCNS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twitter.com/bsc_cns" TargetMode="External"/><Relationship Id="rId10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88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DCFA3AF2-F9D4-4645-91BB-75BA9BDC66FF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‹Nr.›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 para editar título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FF37EF30-EC72-4665-ABDB-DC60BA2EC1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‹Nr.›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 para editar título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Haga clic en el icono para agregar un gráfico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6593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1DC203E5-BAC0-4834-9B43-0383D9F99E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‹Nr.›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 para editar título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Arrastre la imagen al marcador de posición o haga clic en el icono para agregar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7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57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893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348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8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2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1" r:id="rId5"/>
    <p:sldLayoutId id="2147484912" r:id="rId6"/>
    <p:sldLayoutId id="2147484913" r:id="rId7"/>
    <p:sldLayoutId id="2147484914" r:id="rId8"/>
    <p:sldLayoutId id="2147484915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emf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s://envirocar.org/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4impact.eu/" TargetMode="External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image" Target="../media/image78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Shape 1"/>
          <p:cNvSpPr txBox="1">
            <a:spLocks noChangeArrowheads="1"/>
          </p:cNvSpPr>
          <p:nvPr/>
        </p:nvSpPr>
        <p:spPr bwMode="auto">
          <a:xfrm>
            <a:off x="6548438" y="196850"/>
            <a:ext cx="2447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FFFFFF"/>
                </a:solidFill>
                <a:latin typeface="Calibri" pitchFamily="34" charset="0"/>
              </a:rPr>
              <a:t>Barcelona, </a:t>
            </a:r>
            <a:r>
              <a:rPr lang="en-US" altLang="en-US" sz="1400" dirty="0" smtClean="0">
                <a:solidFill>
                  <a:srgbClr val="FFFFFF"/>
                </a:solidFill>
                <a:latin typeface="Calibri" pitchFamily="34" charset="0"/>
              </a:rPr>
              <a:t>25 </a:t>
            </a:r>
            <a:r>
              <a:rPr lang="en-US" altLang="en-US" sz="1400" dirty="0" err="1" smtClean="0">
                <a:solidFill>
                  <a:srgbClr val="FFFFFF"/>
                </a:solidFill>
                <a:latin typeface="Calibri" pitchFamily="34" charset="0"/>
              </a:rPr>
              <a:t>julio</a:t>
            </a:r>
            <a:r>
              <a:rPr lang="en-US" altLang="en-US" sz="1400" dirty="0" smtClean="0">
                <a:solidFill>
                  <a:srgbClr val="FFFFFF"/>
                </a:solidFill>
                <a:latin typeface="Calibri" pitchFamily="34" charset="0"/>
              </a:rPr>
              <a:t> 2016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243" name="TextShape 2"/>
          <p:cNvSpPr txBox="1">
            <a:spLocks noChangeArrowheads="1"/>
          </p:cNvSpPr>
          <p:nvPr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sz="3200" b="1" dirty="0">
                <a:solidFill>
                  <a:srgbClr val="FFFFFF"/>
                </a:solidFill>
              </a:rPr>
              <a:t>Big Data en el estudio del clima </a:t>
            </a:r>
            <a:endParaRPr lang="es-ES" altLang="en-US" sz="3200" b="1" dirty="0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es-ES" altLang="en-US" sz="3200" b="1" dirty="0" smtClean="0">
                <a:solidFill>
                  <a:srgbClr val="FFFFFF"/>
                </a:solidFill>
              </a:rPr>
              <a:t>y </a:t>
            </a:r>
            <a:r>
              <a:rPr lang="es-ES" altLang="en-US" sz="3200" b="1" dirty="0">
                <a:solidFill>
                  <a:srgbClr val="FFFFFF"/>
                </a:solidFill>
              </a:rPr>
              <a:t>la calidad del </a:t>
            </a:r>
            <a:r>
              <a:rPr lang="es-ES" altLang="en-US" sz="3200" b="1" dirty="0" smtClean="0">
                <a:solidFill>
                  <a:srgbClr val="FFFFFF"/>
                </a:solidFill>
              </a:rPr>
              <a:t>aire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244" name="TextShape 3"/>
          <p:cNvSpPr txBox="1">
            <a:spLocks noChangeAspect="1"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_tradnl" altLang="en-US" sz="2400" dirty="0" smtClean="0">
                <a:solidFill>
                  <a:srgbClr val="FFFFFF"/>
                </a:solidFill>
              </a:rPr>
              <a:t>XVII Encuentro nacional de estudiantes de m</a:t>
            </a:r>
            <a:r>
              <a:rPr lang="es-ES_tradnl" altLang="en-US" sz="2400" dirty="0" smtClean="0">
                <a:solidFill>
                  <a:srgbClr val="FFFFFF"/>
                </a:solidFill>
              </a:rPr>
              <a:t>atemáticas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245" name="TextShape 4"/>
          <p:cNvSpPr txBox="1">
            <a:spLocks noChangeArrowheads="1"/>
          </p:cNvSpPr>
          <p:nvPr/>
        </p:nvSpPr>
        <p:spPr bwMode="auto">
          <a:xfrm>
            <a:off x="1350963" y="4757738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dirty="0" smtClean="0">
                <a:solidFill>
                  <a:srgbClr val="FFFFFF"/>
                </a:solidFill>
              </a:rPr>
              <a:t>Kim Serradell</a:t>
            </a:r>
            <a:endParaRPr lang="en-US" alt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4925" y="144463"/>
            <a:ext cx="7007225" cy="696912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Sistema</a:t>
            </a:r>
            <a:r>
              <a:rPr lang="en-US" dirty="0" smtClean="0"/>
              <a:t> CALIOPE</a:t>
            </a:r>
            <a:endParaRPr lang="en-US" dirty="0"/>
          </a:p>
        </p:txBody>
      </p:sp>
      <p:sp>
        <p:nvSpPr>
          <p:cNvPr id="16387" name="5 Rectángulo"/>
          <p:cNvSpPr>
            <a:spLocks noChangeArrowheads="1"/>
          </p:cNvSpPr>
          <p:nvPr/>
        </p:nvSpPr>
        <p:spPr bwMode="auto">
          <a:xfrm>
            <a:off x="34925" y="908050"/>
            <a:ext cx="3384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 smtClean="0">
                <a:latin typeface="Calibri" charset="0"/>
              </a:rPr>
              <a:t>AQF </a:t>
            </a:r>
            <a:r>
              <a:rPr lang="en-US" sz="2000" b="1" dirty="0" smtClean="0">
                <a:latin typeface="Calibri" charset="0"/>
              </a:rPr>
              <a:t>CALIOPE</a:t>
            </a:r>
          </a:p>
          <a:p>
            <a:r>
              <a:rPr lang="en-US" sz="2000" dirty="0" err="1" smtClean="0">
                <a:latin typeface="Calibri" charset="0"/>
              </a:rPr>
              <a:t>Sistema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smtClean="0">
                <a:latin typeface="Calibri" charset="0"/>
              </a:rPr>
              <a:t>de </a:t>
            </a:r>
            <a:r>
              <a:rPr lang="en-US" sz="2000" dirty="0" err="1" smtClean="0">
                <a:latin typeface="Calibri" charset="0"/>
              </a:rPr>
              <a:t>pronóstico</a:t>
            </a:r>
            <a:r>
              <a:rPr lang="en-US" sz="2000" dirty="0" smtClean="0">
                <a:latin typeface="Calibri" charset="0"/>
              </a:rPr>
              <a:t> </a:t>
            </a:r>
            <a:endParaRPr lang="en-US" sz="2000" dirty="0">
              <a:latin typeface="Calibri" charset="0"/>
            </a:endParaRPr>
          </a:p>
        </p:txBody>
      </p:sp>
      <p:sp>
        <p:nvSpPr>
          <p:cNvPr id="16388" name="6 CuadroTexto"/>
          <p:cNvSpPr txBox="1">
            <a:spLocks noChangeArrowheads="1"/>
          </p:cNvSpPr>
          <p:nvPr/>
        </p:nvSpPr>
        <p:spPr bwMode="auto">
          <a:xfrm>
            <a:off x="3132138" y="846138"/>
            <a:ext cx="5981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2000" dirty="0" err="1" smtClean="0">
                <a:latin typeface="Calibri" charset="0"/>
              </a:rPr>
              <a:t>Pronóstico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dirty="0" err="1" smtClean="0">
                <a:latin typeface="Calibri" charset="0"/>
              </a:rPr>
              <a:t>diario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err="1" smtClean="0">
                <a:latin typeface="Calibri" charset="0"/>
              </a:rPr>
              <a:t>para</a:t>
            </a:r>
            <a:r>
              <a:rPr lang="en-US" sz="2000" dirty="0" smtClean="0">
                <a:latin typeface="Calibri" charset="0"/>
              </a:rPr>
              <a:t> la </a:t>
            </a:r>
            <a:r>
              <a:rPr lang="en-US" sz="2000" b="1" dirty="0" err="1" smtClean="0">
                <a:latin typeface="Calibri" charset="0"/>
              </a:rPr>
              <a:t>meteorología</a:t>
            </a:r>
            <a:r>
              <a:rPr lang="en-US" sz="2000" b="1" dirty="0" smtClean="0">
                <a:latin typeface="Calibri" charset="0"/>
              </a:rPr>
              <a:t>, </a:t>
            </a:r>
            <a:r>
              <a:rPr lang="en-US" sz="2000" b="1" dirty="0" err="1" smtClean="0">
                <a:latin typeface="Calibri" charset="0"/>
              </a:rPr>
              <a:t>emisiones</a:t>
            </a:r>
            <a:r>
              <a:rPr lang="en-US" sz="2000" b="1" dirty="0" smtClean="0">
                <a:latin typeface="Calibri" charset="0"/>
              </a:rPr>
              <a:t> y </a:t>
            </a:r>
            <a:r>
              <a:rPr lang="en-US" sz="2000" b="1" dirty="0" err="1" smtClean="0">
                <a:latin typeface="Calibri" charset="0"/>
              </a:rPr>
              <a:t>calidad</a:t>
            </a:r>
            <a:r>
              <a:rPr lang="en-US" sz="2000" b="1" dirty="0" smtClean="0">
                <a:latin typeface="Calibri" charset="0"/>
              </a:rPr>
              <a:t> del </a:t>
            </a:r>
            <a:r>
              <a:rPr lang="en-US" sz="2000" b="1" dirty="0" err="1" smtClean="0">
                <a:latin typeface="Calibri" charset="0"/>
              </a:rPr>
              <a:t>aire</a:t>
            </a:r>
            <a:r>
              <a:rPr lang="en-US" sz="2000" dirty="0" smtClean="0">
                <a:latin typeface="Calibri" charset="0"/>
              </a:rPr>
              <a:t>: Europa </a:t>
            </a:r>
            <a:r>
              <a:rPr lang="en-US" sz="2000" dirty="0">
                <a:latin typeface="Calibri" charset="0"/>
              </a:rPr>
              <a:t>(12km), </a:t>
            </a:r>
            <a:r>
              <a:rPr lang="en-US" sz="2000" dirty="0" err="1" smtClean="0">
                <a:latin typeface="Calibri" charset="0"/>
              </a:rPr>
              <a:t>Península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err="1" smtClean="0">
                <a:latin typeface="Calibri" charset="0"/>
              </a:rPr>
              <a:t>Ibérica</a:t>
            </a:r>
            <a:r>
              <a:rPr lang="en-US" sz="2000" dirty="0" smtClean="0">
                <a:latin typeface="Calibri" charset="0"/>
              </a:rPr>
              <a:t> (</a:t>
            </a:r>
            <a:r>
              <a:rPr lang="en-US" sz="2000" dirty="0">
                <a:latin typeface="Calibri" charset="0"/>
              </a:rPr>
              <a:t>4km), </a:t>
            </a:r>
            <a:r>
              <a:rPr lang="en-US" sz="2000" dirty="0" smtClean="0">
                <a:latin typeface="Calibri" charset="0"/>
              </a:rPr>
              <a:t>Andalucía, Cataluña y Madrid </a:t>
            </a:r>
            <a:r>
              <a:rPr lang="en-US" sz="2000" dirty="0">
                <a:latin typeface="Calibri" charset="0"/>
              </a:rPr>
              <a:t>(1km), </a:t>
            </a:r>
            <a:r>
              <a:rPr lang="en-US" sz="2000" dirty="0" err="1" smtClean="0">
                <a:latin typeface="Calibri" charset="0"/>
              </a:rPr>
              <a:t>desde</a:t>
            </a:r>
            <a:r>
              <a:rPr lang="en-US" sz="2000" dirty="0" smtClean="0">
                <a:latin typeface="Calibri" charset="0"/>
              </a:rPr>
              <a:t> 2007</a:t>
            </a:r>
            <a:endParaRPr lang="en-US" sz="2000" dirty="0">
              <a:latin typeface="Calibri" charset="0"/>
            </a:endParaRPr>
          </a:p>
        </p:txBody>
      </p:sp>
      <p:pic>
        <p:nvPicPr>
          <p:cNvPr id="64" name="Imagen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54200"/>
            <a:ext cx="1287463" cy="936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1825"/>
            <a:ext cx="1008063" cy="9731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t="12881" r="3519" b="13055"/>
          <a:stretch>
            <a:fillRect/>
          </a:stretch>
        </p:blipFill>
        <p:spPr bwMode="auto">
          <a:xfrm>
            <a:off x="6224588" y="2278063"/>
            <a:ext cx="1177925" cy="9350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" descr="C:\Users\Miguel\Dropbox\Curro\CALIOPE\Snapshots iOS 1.4\Captura de pantalla de Simulador iOS 10.01.2014 16.36.5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957388"/>
            <a:ext cx="588963" cy="1079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9" descr="C:\Users\Miguel\Dropbox\Curro\CALIOPE\Snapshots iOS 1.5.1\Captura de pantalla de Simulador iOS 03.04.2014 14.53.4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2171700"/>
            <a:ext cx="647700" cy="1079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844675"/>
            <a:ext cx="1781175" cy="1295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03638"/>
            <a:ext cx="2333625" cy="1704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16 Rectángulo"/>
          <p:cNvSpPr>
            <a:spLocks noChangeArrowheads="1"/>
          </p:cNvSpPr>
          <p:nvPr/>
        </p:nvSpPr>
        <p:spPr bwMode="auto">
          <a:xfrm>
            <a:off x="107950" y="3390900"/>
            <a:ext cx="14488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alibri" charset="0"/>
              </a:rPr>
              <a:t>Bases de </a:t>
            </a:r>
            <a:r>
              <a:rPr lang="en-US" sz="1600" b="1" dirty="0" err="1" smtClean="0">
                <a:latin typeface="Calibri" charset="0"/>
              </a:rPr>
              <a:t>datos</a:t>
            </a:r>
            <a:endParaRPr lang="en-US" sz="1600" b="1" dirty="0">
              <a:latin typeface="Calibri" charset="0"/>
            </a:endParaRPr>
          </a:p>
        </p:txBody>
      </p:sp>
      <p:pic>
        <p:nvPicPr>
          <p:cNvPr id="1639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891213"/>
            <a:ext cx="137953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9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5915025"/>
            <a:ext cx="1379537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9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5895975"/>
            <a:ext cx="134778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400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5895975"/>
            <a:ext cx="13779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01" name="21 Rectángulo"/>
          <p:cNvSpPr>
            <a:spLocks noChangeArrowheads="1"/>
          </p:cNvSpPr>
          <p:nvPr/>
        </p:nvSpPr>
        <p:spPr bwMode="auto">
          <a:xfrm>
            <a:off x="168275" y="5589588"/>
            <a:ext cx="17744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600" b="1" dirty="0" smtClean="0">
                <a:latin typeface="Calibri" charset="0"/>
              </a:rPr>
              <a:t>Seguimiento anual</a:t>
            </a:r>
            <a:endParaRPr lang="en-US" sz="1600" b="1" dirty="0">
              <a:latin typeface="Calibri" charset="0"/>
            </a:endParaRPr>
          </a:p>
        </p:txBody>
      </p:sp>
      <p:sp>
        <p:nvSpPr>
          <p:cNvPr id="97" name="7232 Cuadro de texto"/>
          <p:cNvSpPr txBox="1"/>
          <p:nvPr/>
        </p:nvSpPr>
        <p:spPr>
          <a:xfrm>
            <a:off x="1004888" y="5911850"/>
            <a:ext cx="504825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700" b="1" dirty="0">
                <a:ea typeface="Times New Roman"/>
                <a:cs typeface="Times New Roman"/>
              </a:rPr>
              <a:t>Model</a:t>
            </a:r>
            <a:endParaRPr lang="en-US" sz="1050" b="1" dirty="0">
              <a:ea typeface="Times New Roman"/>
              <a:cs typeface="Times New Roman"/>
            </a:endParaRPr>
          </a:p>
        </p:txBody>
      </p:sp>
      <p:sp>
        <p:nvSpPr>
          <p:cNvPr id="98" name="7233 Cuadro de texto"/>
          <p:cNvSpPr txBox="1"/>
          <p:nvPr/>
        </p:nvSpPr>
        <p:spPr>
          <a:xfrm>
            <a:off x="5327650" y="5911850"/>
            <a:ext cx="539750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700" b="1" dirty="0">
                <a:ea typeface="Times New Roman"/>
                <a:cs typeface="Times New Roman"/>
              </a:rPr>
              <a:t>RMSE</a:t>
            </a:r>
            <a:endParaRPr lang="en-US" sz="1050" b="1" dirty="0">
              <a:ea typeface="Times New Roman"/>
              <a:cs typeface="Times New Roman"/>
            </a:endParaRPr>
          </a:p>
        </p:txBody>
      </p:sp>
      <p:sp>
        <p:nvSpPr>
          <p:cNvPr id="101" name="7234 Cuadro de texto"/>
          <p:cNvSpPr txBox="1"/>
          <p:nvPr/>
        </p:nvSpPr>
        <p:spPr>
          <a:xfrm>
            <a:off x="2560638" y="5911850"/>
            <a:ext cx="393700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700" b="1" dirty="0">
                <a:ea typeface="Times New Roman"/>
                <a:cs typeface="Times New Roman"/>
              </a:rPr>
              <a:t>MB</a:t>
            </a:r>
            <a:endParaRPr lang="en-US" sz="1050" b="1" dirty="0">
              <a:ea typeface="Times New Roman"/>
              <a:cs typeface="Times New Roman"/>
            </a:endParaRPr>
          </a:p>
        </p:txBody>
      </p:sp>
      <p:sp>
        <p:nvSpPr>
          <p:cNvPr id="102" name="7235 Cuadro de texto"/>
          <p:cNvSpPr txBox="1"/>
          <p:nvPr/>
        </p:nvSpPr>
        <p:spPr>
          <a:xfrm>
            <a:off x="4038600" y="5911850"/>
            <a:ext cx="287338" cy="8286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600"/>
              </a:spcBef>
              <a:spcAft>
                <a:spcPts val="0"/>
              </a:spcAft>
              <a:defRPr/>
            </a:pPr>
            <a:r>
              <a:rPr lang="es-ES" sz="700" b="1" dirty="0">
                <a:ea typeface="Times New Roman"/>
                <a:cs typeface="Times New Roman"/>
              </a:rPr>
              <a:t>r</a:t>
            </a:r>
            <a:endParaRPr lang="en-US" sz="1050" b="1" dirty="0">
              <a:ea typeface="Times New Roman"/>
              <a:cs typeface="Times New Roman"/>
            </a:endParaRPr>
          </a:p>
        </p:txBody>
      </p:sp>
      <p:sp>
        <p:nvSpPr>
          <p:cNvPr id="16406" name="26 Rectángulo"/>
          <p:cNvSpPr>
            <a:spLocks noChangeArrowheads="1"/>
          </p:cNvSpPr>
          <p:nvPr/>
        </p:nvSpPr>
        <p:spPr bwMode="auto">
          <a:xfrm>
            <a:off x="986487" y="6616700"/>
            <a:ext cx="40325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charset="0"/>
              </a:rPr>
              <a:t>PM10_KF </a:t>
            </a:r>
            <a:r>
              <a:rPr lang="en-US" sz="1200" b="1" dirty="0" err="1" smtClean="0">
                <a:latin typeface="Calibri" charset="0"/>
              </a:rPr>
              <a:t>evolución</a:t>
            </a:r>
            <a:r>
              <a:rPr lang="en-US" sz="1200" b="1" dirty="0" smtClean="0">
                <a:latin typeface="Calibri" charset="0"/>
              </a:rPr>
              <a:t> de la </a:t>
            </a:r>
            <a:r>
              <a:rPr lang="en-US" sz="1200" b="1" dirty="0" err="1" smtClean="0">
                <a:latin typeface="Calibri" charset="0"/>
              </a:rPr>
              <a:t>calidad</a:t>
            </a:r>
            <a:r>
              <a:rPr lang="en-US" sz="1200" b="1" dirty="0" smtClean="0">
                <a:latin typeface="Calibri" charset="0"/>
              </a:rPr>
              <a:t> del </a:t>
            </a:r>
            <a:r>
              <a:rPr lang="en-US" sz="1200" b="1" dirty="0" err="1" smtClean="0">
                <a:latin typeface="Calibri" charset="0"/>
              </a:rPr>
              <a:t>pronóstico</a:t>
            </a:r>
            <a:r>
              <a:rPr lang="en-US" sz="1200" b="1" dirty="0" smtClean="0">
                <a:latin typeface="Calibri" charset="0"/>
              </a:rPr>
              <a:t> (</a:t>
            </a:r>
            <a:r>
              <a:rPr lang="en-US" sz="1200" b="1" dirty="0">
                <a:latin typeface="Calibri" charset="0"/>
              </a:rPr>
              <a:t>2011-2014) </a:t>
            </a:r>
          </a:p>
        </p:txBody>
      </p:sp>
      <p:sp>
        <p:nvSpPr>
          <p:cNvPr id="16407" name="27 Rectángulo"/>
          <p:cNvSpPr>
            <a:spLocks noChangeArrowheads="1"/>
          </p:cNvSpPr>
          <p:nvPr/>
        </p:nvSpPr>
        <p:spPr bwMode="auto">
          <a:xfrm>
            <a:off x="2476500" y="3390900"/>
            <a:ext cx="23928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alibri" charset="0"/>
              </a:rPr>
              <a:t>Evaluación</a:t>
            </a:r>
            <a:r>
              <a:rPr lang="en-US" sz="1600" b="1" dirty="0" smtClean="0">
                <a:latin typeface="Calibri" charset="0"/>
              </a:rPr>
              <a:t> en </a:t>
            </a:r>
            <a:r>
              <a:rPr lang="en-US" sz="1600" b="1" dirty="0" err="1" smtClean="0">
                <a:latin typeface="Calibri" charset="0"/>
              </a:rPr>
              <a:t>tiempo</a:t>
            </a:r>
            <a:r>
              <a:rPr lang="en-US" sz="1600" b="1" dirty="0" smtClean="0">
                <a:latin typeface="Calibri" charset="0"/>
              </a:rPr>
              <a:t> real</a:t>
            </a:r>
            <a:endParaRPr lang="en-US" sz="1600" b="1" dirty="0">
              <a:latin typeface="Calibri" charset="0"/>
            </a:endParaRPr>
          </a:p>
        </p:txBody>
      </p:sp>
      <p:pic>
        <p:nvPicPr>
          <p:cNvPr id="10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4292600"/>
            <a:ext cx="1635125" cy="1116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6" descr="E:\CALIOPE\desarrollos\Evaluacion 2014\datos\imagenes\2014-KF-IP-4km-08019043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3702050"/>
            <a:ext cx="1731963" cy="12398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0" name="30 Rectángulo"/>
          <p:cNvSpPr>
            <a:spLocks noChangeArrowheads="1"/>
          </p:cNvSpPr>
          <p:nvPr/>
        </p:nvSpPr>
        <p:spPr bwMode="auto">
          <a:xfrm>
            <a:off x="5349874" y="3387725"/>
            <a:ext cx="3794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latin typeface="Calibri" charset="0"/>
              </a:rPr>
              <a:t>Evaluación</a:t>
            </a:r>
            <a:r>
              <a:rPr lang="en-US" sz="1600" b="1" dirty="0" smtClean="0">
                <a:latin typeface="Calibri" charset="0"/>
              </a:rPr>
              <a:t> </a:t>
            </a:r>
            <a:r>
              <a:rPr lang="en-US" sz="1600" b="1" dirty="0" err="1" smtClean="0">
                <a:latin typeface="Calibri" charset="0"/>
              </a:rPr>
              <a:t>anual</a:t>
            </a:r>
            <a:r>
              <a:rPr lang="en-US" sz="1600" b="1" dirty="0" smtClean="0">
                <a:latin typeface="Calibri" charset="0"/>
              </a:rPr>
              <a:t> con </a:t>
            </a:r>
            <a:r>
              <a:rPr lang="en-US" sz="1600" b="1" dirty="0" err="1" smtClean="0">
                <a:latin typeface="Calibri" charset="0"/>
              </a:rPr>
              <a:t>datos</a:t>
            </a:r>
            <a:r>
              <a:rPr lang="en-US" sz="1600" b="1" dirty="0" smtClean="0">
                <a:latin typeface="Calibri" charset="0"/>
              </a:rPr>
              <a:t> de </a:t>
            </a:r>
            <a:r>
              <a:rPr lang="en-US" sz="1600" b="1" dirty="0" err="1" smtClean="0">
                <a:latin typeface="Calibri" charset="0"/>
              </a:rPr>
              <a:t>estaciones</a:t>
            </a:r>
            <a:endParaRPr lang="en-US" sz="1600" b="1" dirty="0">
              <a:latin typeface="Calibri" charset="0"/>
            </a:endParaRPr>
          </a:p>
        </p:txBody>
      </p:sp>
      <p:pic>
        <p:nvPicPr>
          <p:cNvPr id="16411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03638"/>
            <a:ext cx="2597150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12" name="32 Rectángulo"/>
          <p:cNvSpPr>
            <a:spLocks noChangeArrowheads="1"/>
          </p:cNvSpPr>
          <p:nvPr/>
        </p:nvSpPr>
        <p:spPr bwMode="auto">
          <a:xfrm>
            <a:off x="107950" y="1557338"/>
            <a:ext cx="11775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alibri" charset="0"/>
              </a:rPr>
              <a:t>Prónosticos</a:t>
            </a:r>
            <a:endParaRPr lang="en-US" sz="1600" b="1" dirty="0">
              <a:latin typeface="Calibri" charset="0"/>
            </a:endParaRPr>
          </a:p>
        </p:txBody>
      </p:sp>
      <p:pic>
        <p:nvPicPr>
          <p:cNvPr id="127" name="126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703638"/>
            <a:ext cx="1108075" cy="1727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-371" r="5360" b="6065"/>
          <a:stretch>
            <a:fillRect/>
          </a:stretch>
        </p:blipFill>
        <p:spPr bwMode="auto">
          <a:xfrm>
            <a:off x="2484438" y="1833563"/>
            <a:ext cx="1766887" cy="12969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751138"/>
            <a:ext cx="385763" cy="4492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Imagen 3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2322513"/>
            <a:ext cx="1231900" cy="936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5843588"/>
            <a:ext cx="1820863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18" name="71680 Rectángulo"/>
          <p:cNvSpPr>
            <a:spLocks noChangeArrowheads="1"/>
          </p:cNvSpPr>
          <p:nvPr/>
        </p:nvSpPr>
        <p:spPr bwMode="auto">
          <a:xfrm>
            <a:off x="6372225" y="5381625"/>
            <a:ext cx="27876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Calibri" charset="0"/>
              </a:rPr>
              <a:t>Porcentaje</a:t>
            </a:r>
            <a:r>
              <a:rPr lang="en-US" sz="1600" b="1" dirty="0" smtClean="0">
                <a:solidFill>
                  <a:schemeClr val="bg1"/>
                </a:solidFill>
                <a:latin typeface="Calibri" charset="0"/>
              </a:rPr>
              <a:t> de </a:t>
            </a:r>
            <a:r>
              <a:rPr lang="en-US" sz="1600" b="1" dirty="0" err="1" smtClean="0">
                <a:solidFill>
                  <a:schemeClr val="bg1"/>
                </a:solidFill>
                <a:latin typeface="Calibri" charset="0"/>
              </a:rPr>
              <a:t>simulaciones</a:t>
            </a:r>
            <a:r>
              <a:rPr lang="en-US" sz="1600" b="1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Calibri" charset="0"/>
              </a:rPr>
              <a:t>completadas</a:t>
            </a:r>
            <a:r>
              <a:rPr lang="en-US" sz="1600" b="1" dirty="0" smtClean="0">
                <a:solidFill>
                  <a:schemeClr val="bg1"/>
                </a:solidFill>
                <a:latin typeface="Calibri" charset="0"/>
              </a:rPr>
              <a:t> con </a:t>
            </a:r>
            <a:r>
              <a:rPr lang="en-US" sz="1600" b="1" dirty="0" err="1" smtClean="0">
                <a:solidFill>
                  <a:schemeClr val="bg1"/>
                </a:solidFill>
                <a:latin typeface="Calibri" charset="0"/>
              </a:rPr>
              <a:t>éxito</a:t>
            </a:r>
            <a:r>
              <a:rPr lang="en-US" sz="1600" b="1" dirty="0" smtClean="0">
                <a:solidFill>
                  <a:schemeClr val="bg1"/>
                </a:solidFill>
                <a:latin typeface="Calibri" charset="0"/>
              </a:rPr>
              <a:t> (</a:t>
            </a:r>
            <a:r>
              <a:rPr lang="en-US" sz="1600" b="1" dirty="0">
                <a:solidFill>
                  <a:schemeClr val="bg1"/>
                </a:solidFill>
                <a:latin typeface="Calibri" charset="0"/>
              </a:rPr>
              <a:t>%)</a:t>
            </a:r>
          </a:p>
        </p:txBody>
      </p:sp>
    </p:spTree>
    <p:extLst>
      <p:ext uri="{BB962C8B-B14F-4D97-AF65-F5344CB8AC3E}">
        <p14:creationId xmlns:p14="http://schemas.microsoft.com/office/powerpoint/2010/main" val="356562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Aplicaciones móviles</a:t>
            </a:r>
            <a:endParaRPr lang="es-E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" y="936317"/>
            <a:ext cx="89916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Captura de pantalla 2016-07-22 a les 10.53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16060"/>
            <a:ext cx="7200800" cy="50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7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5"/>
          <p:cNvSpPr>
            <a:spLocks noChangeArrowheads="1"/>
          </p:cNvSpPr>
          <p:nvPr/>
        </p:nvSpPr>
        <p:spPr bwMode="auto">
          <a:xfrm>
            <a:off x="757238" y="1062038"/>
            <a:ext cx="2930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Calibri" charset="0"/>
              </a:rPr>
              <a:t>Donde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err="1" smtClean="0">
                <a:latin typeface="Calibri" charset="0"/>
              </a:rPr>
              <a:t>estamos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err="1" smtClean="0">
                <a:latin typeface="Calibri" charset="0"/>
              </a:rPr>
              <a:t>ahora</a:t>
            </a:r>
            <a:endParaRPr lang="en-US" dirty="0">
              <a:latin typeface="Calibri" charset="0"/>
            </a:endParaRPr>
          </a:p>
        </p:txBody>
      </p:sp>
      <p:sp>
        <p:nvSpPr>
          <p:cNvPr id="17411" name="Rectangle 21"/>
          <p:cNvSpPr>
            <a:spLocks noChangeArrowheads="1"/>
          </p:cNvSpPr>
          <p:nvPr/>
        </p:nvSpPr>
        <p:spPr bwMode="auto">
          <a:xfrm>
            <a:off x="5370513" y="1062038"/>
            <a:ext cx="30488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Calibri" charset="0"/>
              </a:rPr>
              <a:t>Donde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err="1" smtClean="0">
                <a:latin typeface="Calibri" charset="0"/>
              </a:rPr>
              <a:t>queremos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err="1" smtClean="0">
                <a:latin typeface="Calibri" charset="0"/>
              </a:rPr>
              <a:t>estar</a:t>
            </a:r>
            <a:endParaRPr lang="en-US" dirty="0"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Nuevas</a:t>
            </a:r>
            <a:r>
              <a:rPr lang="en-US" dirty="0" smtClean="0"/>
              <a:t> </a:t>
            </a:r>
            <a:r>
              <a:rPr lang="en-US" dirty="0" err="1" smtClean="0"/>
              <a:t>herramientas</a:t>
            </a:r>
            <a:endParaRPr lang="en-US" dirty="0"/>
          </a:p>
        </p:txBody>
      </p:sp>
      <p:pic>
        <p:nvPicPr>
          <p:cNvPr id="17413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17675"/>
            <a:ext cx="4265612" cy="3968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3651250"/>
            <a:ext cx="414337" cy="2047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415" name="4 CuadroTexto"/>
          <p:cNvSpPr txBox="1">
            <a:spLocks noChangeArrowheads="1"/>
          </p:cNvSpPr>
          <p:nvPr/>
        </p:nvSpPr>
        <p:spPr bwMode="auto">
          <a:xfrm>
            <a:off x="4030663" y="3416300"/>
            <a:ext cx="414337" cy="2460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500" b="1">
                <a:solidFill>
                  <a:schemeClr val="accent1"/>
                </a:solidFill>
              </a:rPr>
              <a:t>NO</a:t>
            </a:r>
            <a:r>
              <a:rPr lang="es-ES_tradnl" sz="500" b="1" baseline="-25000">
                <a:solidFill>
                  <a:schemeClr val="accent1"/>
                </a:solidFill>
              </a:rPr>
              <a:t>2</a:t>
            </a:r>
            <a:r>
              <a:rPr lang="es-ES_tradnl" sz="500" b="1">
                <a:solidFill>
                  <a:schemeClr val="accent1"/>
                </a:solidFill>
              </a:rPr>
              <a:t> [µg.m</a:t>
            </a:r>
            <a:r>
              <a:rPr lang="es-ES_tradnl" sz="500" b="1" baseline="30000">
                <a:solidFill>
                  <a:schemeClr val="accent1"/>
                </a:solidFill>
              </a:rPr>
              <a:t>-3</a:t>
            </a:r>
            <a:r>
              <a:rPr lang="es-ES_tradnl" sz="500" b="1">
                <a:solidFill>
                  <a:schemeClr val="accent1"/>
                </a:solidFill>
              </a:rPr>
              <a:t>]</a:t>
            </a:r>
            <a:endParaRPr lang="es-ES" sz="500" b="1" baseline="30000">
              <a:solidFill>
                <a:schemeClr val="accent1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2311400" y="4403725"/>
            <a:ext cx="2405063" cy="1295400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10 Conector recto"/>
          <p:cNvCxnSpPr/>
          <p:nvPr/>
        </p:nvCxnSpPr>
        <p:spPr>
          <a:xfrm flipV="1">
            <a:off x="2311400" y="1717675"/>
            <a:ext cx="2405063" cy="2397125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17675"/>
            <a:ext cx="4283075" cy="39814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2028825" y="4103688"/>
            <a:ext cx="276225" cy="2762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655730"/>
              </p:ext>
            </p:extLst>
          </p:nvPr>
        </p:nvGraphicFramePr>
        <p:xfrm>
          <a:off x="446088" y="5846763"/>
          <a:ext cx="8256587" cy="914400"/>
        </p:xfrm>
        <a:graphic>
          <a:graphicData uri="http://schemas.openxmlformats.org/drawingml/2006/table">
            <a:tbl>
              <a:tblPr/>
              <a:tblGrid>
                <a:gridCol w="1309687"/>
                <a:gridCol w="6946900"/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Objetivo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L="91442" marR="91442" marT="45618" marB="456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Desarrollar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un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modelo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de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calidad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del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aire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a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escala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urbana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, con el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uso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de 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tecnologías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Big Data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para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evaluar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la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calidad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del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aire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urbano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</a:rPr>
                        <a:t>.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Calibri" panose="020F0502020204030204" pitchFamily="34" charset="0"/>
                        <a:ea typeface="ＭＳ Ｐゴシック" charset="-128"/>
                      </a:endParaRPr>
                    </a:p>
                  </a:txBody>
                  <a:tcPr marL="91442" marR="91442" marT="45618" marB="456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94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/>
          <a:stretch>
            <a:fillRect/>
          </a:stretch>
        </p:blipFill>
        <p:spPr bwMode="auto">
          <a:xfrm>
            <a:off x="117475" y="846138"/>
            <a:ext cx="37496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649788"/>
            <a:ext cx="30241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946029"/>
            <a:ext cx="446246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191125"/>
            <a:ext cx="4057651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40038"/>
            <a:ext cx="446087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ipse 15"/>
          <p:cNvSpPr/>
          <p:nvPr/>
        </p:nvSpPr>
        <p:spPr>
          <a:xfrm>
            <a:off x="3001963" y="6543675"/>
            <a:ext cx="144462" cy="1238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s-ES" altLang="es-ES" smtClean="0">
              <a:solidFill>
                <a:srgbClr val="004990"/>
              </a:solidFill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 flipV="1">
            <a:off x="3146425" y="5937250"/>
            <a:ext cx="1323975" cy="60642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>
            <a:off x="1058863" y="5495925"/>
            <a:ext cx="144462" cy="12382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s-ES" altLang="es-ES" smtClean="0">
              <a:solidFill>
                <a:srgbClr val="004990"/>
              </a:solidFill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1169988" y="3841750"/>
            <a:ext cx="3300412" cy="171608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CuadroTexto 19"/>
          <p:cNvSpPr txBox="1">
            <a:spLocks noChangeArrowheads="1"/>
          </p:cNvSpPr>
          <p:nvPr/>
        </p:nvSpPr>
        <p:spPr bwMode="auto">
          <a:xfrm>
            <a:off x="5148064" y="4878114"/>
            <a:ext cx="3481388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dirty="0">
                <a:solidFill>
                  <a:srgbClr val="000000"/>
                </a:solidFill>
              </a:rPr>
              <a:t>NO</a:t>
            </a:r>
            <a:r>
              <a:rPr lang="es-ES" sz="1200" baseline="-25000" dirty="0">
                <a:solidFill>
                  <a:srgbClr val="000000"/>
                </a:solidFill>
              </a:rPr>
              <a:t>2</a:t>
            </a:r>
            <a:r>
              <a:rPr lang="es-ES" sz="1200" dirty="0">
                <a:solidFill>
                  <a:srgbClr val="000000"/>
                </a:solidFill>
              </a:rPr>
              <a:t> </a:t>
            </a:r>
            <a:r>
              <a:rPr lang="es-ES" sz="1200" dirty="0" err="1">
                <a:solidFill>
                  <a:srgbClr val="000000"/>
                </a:solidFill>
              </a:rPr>
              <a:t>hourly</a:t>
            </a:r>
            <a:r>
              <a:rPr lang="es-ES" sz="1200" dirty="0">
                <a:solidFill>
                  <a:srgbClr val="000000"/>
                </a:solidFill>
              </a:rPr>
              <a:t> </a:t>
            </a:r>
            <a:r>
              <a:rPr lang="es-ES" sz="1200" dirty="0" err="1">
                <a:solidFill>
                  <a:srgbClr val="000000"/>
                </a:solidFill>
              </a:rPr>
              <a:t>concentration</a:t>
            </a:r>
            <a:r>
              <a:rPr lang="es-ES" sz="1200" dirty="0">
                <a:solidFill>
                  <a:srgbClr val="000000"/>
                </a:solidFill>
              </a:rPr>
              <a:t>. Plaza del Carmen </a:t>
            </a:r>
            <a:r>
              <a:rPr lang="es-ES" sz="1200" dirty="0" err="1">
                <a:solidFill>
                  <a:srgbClr val="000000"/>
                </a:solidFill>
              </a:rPr>
              <a:t>station</a:t>
            </a:r>
            <a:endParaRPr lang="es-ES" sz="1200" dirty="0">
              <a:solidFill>
                <a:srgbClr val="000000"/>
              </a:solidFill>
            </a:endParaRPr>
          </a:p>
        </p:txBody>
      </p:sp>
      <p:sp>
        <p:nvSpPr>
          <p:cNvPr id="21" name="CuadroTexto 20"/>
          <p:cNvSpPr txBox="1">
            <a:spLocks noChangeArrowheads="1"/>
          </p:cNvSpPr>
          <p:nvPr/>
        </p:nvSpPr>
        <p:spPr bwMode="auto">
          <a:xfrm>
            <a:off x="5148064" y="2717874"/>
            <a:ext cx="3481388" cy="184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200" dirty="0">
                <a:solidFill>
                  <a:srgbClr val="000000"/>
                </a:solidFill>
              </a:rPr>
              <a:t>NO</a:t>
            </a:r>
            <a:r>
              <a:rPr lang="es-ES" sz="1200" baseline="-25000" dirty="0">
                <a:solidFill>
                  <a:srgbClr val="000000"/>
                </a:solidFill>
              </a:rPr>
              <a:t>2</a:t>
            </a:r>
            <a:r>
              <a:rPr lang="es-ES" sz="1200" dirty="0">
                <a:solidFill>
                  <a:srgbClr val="000000"/>
                </a:solidFill>
              </a:rPr>
              <a:t> </a:t>
            </a:r>
            <a:r>
              <a:rPr lang="es-ES" sz="1200" dirty="0" err="1">
                <a:solidFill>
                  <a:srgbClr val="000000"/>
                </a:solidFill>
              </a:rPr>
              <a:t>hourly</a:t>
            </a:r>
            <a:r>
              <a:rPr lang="es-ES" sz="1200" dirty="0">
                <a:solidFill>
                  <a:srgbClr val="000000"/>
                </a:solidFill>
              </a:rPr>
              <a:t> </a:t>
            </a:r>
            <a:r>
              <a:rPr lang="es-ES" sz="1200" dirty="0" err="1">
                <a:solidFill>
                  <a:srgbClr val="000000"/>
                </a:solidFill>
              </a:rPr>
              <a:t>concentration</a:t>
            </a:r>
            <a:r>
              <a:rPr lang="es-ES" sz="1200" dirty="0">
                <a:solidFill>
                  <a:srgbClr val="000000"/>
                </a:solidFill>
              </a:rPr>
              <a:t>. Plaza de España </a:t>
            </a:r>
            <a:r>
              <a:rPr lang="es-ES" sz="1200" dirty="0" err="1">
                <a:solidFill>
                  <a:srgbClr val="000000"/>
                </a:solidFill>
              </a:rPr>
              <a:t>station</a:t>
            </a:r>
            <a:endParaRPr lang="es-ES" sz="1200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525588" y="3219450"/>
            <a:ext cx="161925" cy="173038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s-ES" altLang="es-ES" smtClean="0">
              <a:solidFill>
                <a:srgbClr val="004990"/>
              </a:solidFill>
            </a:endParaRPr>
          </a:p>
        </p:txBody>
      </p:sp>
      <p:cxnSp>
        <p:nvCxnSpPr>
          <p:cNvPr id="23" name="Conector recto 22"/>
          <p:cNvCxnSpPr>
            <a:endCxn id="6" idx="3"/>
          </p:cNvCxnSpPr>
          <p:nvPr/>
        </p:nvCxnSpPr>
        <p:spPr>
          <a:xfrm flipH="1" flipV="1">
            <a:off x="1687513" y="3305175"/>
            <a:ext cx="2324100" cy="188595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>
            <a:off x="-36513" y="3305175"/>
            <a:ext cx="1562101" cy="188595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errar llave 40"/>
          <p:cNvSpPr/>
          <p:nvPr/>
        </p:nvSpPr>
        <p:spPr>
          <a:xfrm>
            <a:off x="7380288" y="3460750"/>
            <a:ext cx="71437" cy="276225"/>
          </a:xfrm>
          <a:prstGeom prst="righ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s-ES" altLang="es-ES" smtClean="0"/>
          </a:p>
        </p:txBody>
      </p:sp>
      <p:sp>
        <p:nvSpPr>
          <p:cNvPr id="43" name="Cerrar llave 42"/>
          <p:cNvSpPr/>
          <p:nvPr/>
        </p:nvSpPr>
        <p:spPr>
          <a:xfrm>
            <a:off x="6711950" y="3579813"/>
            <a:ext cx="90488" cy="617537"/>
          </a:xfrm>
          <a:prstGeom prst="righ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s-ES" altLang="es-ES" smtClean="0"/>
          </a:p>
        </p:txBody>
      </p:sp>
      <p:sp>
        <p:nvSpPr>
          <p:cNvPr id="44" name="Cerrar llave 43"/>
          <p:cNvSpPr/>
          <p:nvPr/>
        </p:nvSpPr>
        <p:spPr>
          <a:xfrm>
            <a:off x="8056563" y="3702050"/>
            <a:ext cx="46037" cy="242888"/>
          </a:xfrm>
          <a:prstGeom prst="righ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s-ES" altLang="es-ES" smtClean="0"/>
          </a:p>
        </p:txBody>
      </p:sp>
      <p:sp>
        <p:nvSpPr>
          <p:cNvPr id="18451" name="Rectángulo 21"/>
          <p:cNvSpPr>
            <a:spLocks noChangeArrowheads="1"/>
          </p:cNvSpPr>
          <p:nvPr/>
        </p:nvSpPr>
        <p:spPr bwMode="auto">
          <a:xfrm>
            <a:off x="3995738" y="806450"/>
            <a:ext cx="5111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1) </a:t>
            </a:r>
            <a:r>
              <a:rPr lang="en-US" sz="1600" dirty="0" smtClean="0"/>
              <a:t>Los </a:t>
            </a:r>
            <a:r>
              <a:rPr lang="en-US" sz="1600" dirty="0" err="1" smtClean="0"/>
              <a:t>modelos</a:t>
            </a:r>
            <a:r>
              <a:rPr lang="en-US" sz="1600" dirty="0" smtClean="0"/>
              <a:t> </a:t>
            </a:r>
            <a:r>
              <a:rPr lang="en-US" sz="1600" dirty="0" err="1" smtClean="0"/>
              <a:t>mesoescalares</a:t>
            </a:r>
            <a:r>
              <a:rPr lang="en-US" sz="1600" dirty="0" smtClean="0"/>
              <a:t> (</a:t>
            </a:r>
            <a:r>
              <a:rPr lang="en-US" sz="1600" dirty="0" err="1" smtClean="0"/>
              <a:t>soluciones</a:t>
            </a:r>
            <a:r>
              <a:rPr lang="en-US" sz="1600" dirty="0" smtClean="0"/>
              <a:t> </a:t>
            </a:r>
            <a:r>
              <a:rPr lang="en-US" sz="1600" dirty="0" err="1" smtClean="0"/>
              <a:t>actuales</a:t>
            </a:r>
            <a:r>
              <a:rPr lang="en-US" sz="1600" dirty="0" smtClean="0"/>
              <a:t>) </a:t>
            </a:r>
            <a:r>
              <a:rPr lang="en-US" sz="1600" dirty="0" err="1" smtClean="0"/>
              <a:t>simulan</a:t>
            </a:r>
            <a:r>
              <a:rPr lang="en-US" sz="1600" dirty="0" smtClean="0"/>
              <a:t> </a:t>
            </a:r>
            <a:r>
              <a:rPr lang="en-US" sz="1600" dirty="0" err="1" smtClean="0"/>
              <a:t>correctamente</a:t>
            </a:r>
            <a:r>
              <a:rPr lang="en-US" sz="1600" dirty="0" smtClean="0"/>
              <a:t>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concentraciones</a:t>
            </a:r>
            <a:r>
              <a:rPr lang="en-US" sz="1600" dirty="0" smtClean="0"/>
              <a:t> de </a:t>
            </a:r>
            <a:r>
              <a:rPr lang="en-US" sz="1600" dirty="0" err="1" smtClean="0"/>
              <a:t>fondo</a:t>
            </a:r>
            <a:r>
              <a:rPr lang="en-US" sz="1600" dirty="0" smtClean="0"/>
              <a:t> (</a:t>
            </a:r>
            <a:r>
              <a:rPr lang="en-US" sz="1600" dirty="0"/>
              <a:t>e.g. Plaza del Carmen).</a:t>
            </a:r>
          </a:p>
        </p:txBody>
      </p:sp>
      <p:sp>
        <p:nvSpPr>
          <p:cNvPr id="3" name="Rectángulo 2"/>
          <p:cNvSpPr>
            <a:spLocks noChangeArrowheads="1"/>
          </p:cNvSpPr>
          <p:nvPr/>
        </p:nvSpPr>
        <p:spPr bwMode="auto">
          <a:xfrm>
            <a:off x="3995738" y="1637754"/>
            <a:ext cx="4991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2) </a:t>
            </a:r>
            <a:r>
              <a:rPr lang="en-US" sz="1600" dirty="0" smtClean="0"/>
              <a:t>No obstante no son </a:t>
            </a:r>
            <a:r>
              <a:rPr lang="en-US" sz="1600" dirty="0" err="1" smtClean="0"/>
              <a:t>capaces</a:t>
            </a:r>
            <a:r>
              <a:rPr lang="en-US" sz="1600" dirty="0" smtClean="0"/>
              <a:t> de </a:t>
            </a:r>
            <a:r>
              <a:rPr lang="en-US" sz="1600" dirty="0" err="1" smtClean="0"/>
              <a:t>reproducir</a:t>
            </a:r>
            <a:r>
              <a:rPr lang="en-US" sz="1600" dirty="0" smtClean="0"/>
              <a:t>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concentraciones</a:t>
            </a:r>
            <a:r>
              <a:rPr lang="en-US" sz="1600" dirty="0" smtClean="0"/>
              <a:t> a </a:t>
            </a:r>
            <a:r>
              <a:rPr lang="en-US" sz="1600" dirty="0" err="1" smtClean="0"/>
              <a:t>nivel</a:t>
            </a:r>
            <a:r>
              <a:rPr lang="en-US" sz="1600" dirty="0" smtClean="0"/>
              <a:t> de </a:t>
            </a:r>
            <a:r>
              <a:rPr lang="en-US" sz="1600" dirty="0" err="1" smtClean="0"/>
              <a:t>calles</a:t>
            </a:r>
            <a:r>
              <a:rPr lang="en-US" sz="1600" dirty="0" smtClean="0"/>
              <a:t> </a:t>
            </a:r>
            <a:r>
              <a:rPr lang="en-US" sz="1600" dirty="0" err="1" smtClean="0"/>
              <a:t>anchas</a:t>
            </a:r>
            <a:r>
              <a:rPr lang="en-US" sz="1600" dirty="0" smtClean="0"/>
              <a:t> (</a:t>
            </a:r>
            <a:r>
              <a:rPr lang="en-US" sz="1600" dirty="0"/>
              <a:t>e.g. Plaza de </a:t>
            </a:r>
            <a:r>
              <a:rPr lang="en-US" sz="1600" dirty="0" err="1"/>
              <a:t>España</a:t>
            </a:r>
            <a:r>
              <a:rPr lang="en-US" sz="1600" dirty="0"/>
              <a:t> </a:t>
            </a:r>
            <a:r>
              <a:rPr lang="en-US" sz="1600" dirty="0" err="1" smtClean="0"/>
              <a:t>situada</a:t>
            </a:r>
            <a:r>
              <a:rPr lang="en-US" sz="1600" dirty="0" smtClean="0"/>
              <a:t> </a:t>
            </a:r>
            <a:r>
              <a:rPr lang="en-US" sz="1600" dirty="0" err="1" smtClean="0"/>
              <a:t>cerca</a:t>
            </a:r>
            <a:r>
              <a:rPr lang="en-US" sz="1600" dirty="0" smtClean="0"/>
              <a:t> de la Gran </a:t>
            </a:r>
            <a:r>
              <a:rPr lang="en-US" sz="1600" dirty="0" err="1" smtClean="0"/>
              <a:t>Vía</a:t>
            </a:r>
            <a:r>
              <a:rPr lang="en-US" sz="1600" dirty="0" smtClean="0"/>
              <a:t>)</a:t>
            </a:r>
            <a:endParaRPr lang="es-ES" sz="1600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Necesitamos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detalle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5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Data streaming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emisiones</a:t>
            </a:r>
            <a:endParaRPr lang="en-US" dirty="0"/>
          </a:p>
        </p:txBody>
      </p:sp>
      <p:pic>
        <p:nvPicPr>
          <p:cNvPr id="19459" name="Picture 2" descr="The architecture of enviro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910013"/>
            <a:ext cx="417671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9 Rectángulo"/>
          <p:cNvSpPr>
            <a:spLocks noChangeArrowheads="1"/>
          </p:cNvSpPr>
          <p:nvPr/>
        </p:nvSpPr>
        <p:spPr bwMode="auto">
          <a:xfrm>
            <a:off x="23813" y="3990975"/>
            <a:ext cx="1471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sz="1200">
                <a:latin typeface="Calibri" charset="0"/>
                <a:hlinkClick r:id="rId4"/>
              </a:rPr>
              <a:t>https://envirocar.org</a:t>
            </a:r>
            <a:endParaRPr lang="es-ES" sz="1200">
              <a:latin typeface="Calibri" charset="0"/>
            </a:endParaRPr>
          </a:p>
        </p:txBody>
      </p:sp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latin typeface="Calibri" charset="0"/>
              </a:rPr>
              <a:t>M. Guevara (BSC)</a:t>
            </a:r>
            <a:endParaRPr lang="en-US" sz="1600">
              <a:latin typeface="Calibri" charset="0"/>
            </a:endParaRP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20827" r="36903" b="22414"/>
          <a:stretch>
            <a:fillRect/>
          </a:stretch>
        </p:blipFill>
        <p:spPr bwMode="auto">
          <a:xfrm>
            <a:off x="4935538" y="3995738"/>
            <a:ext cx="38195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http://www.libelium.com/libelium-images/ericsson_ekobus/autobus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780" y="3437954"/>
            <a:ext cx="3744416" cy="151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5"/>
          <p:cNvSpPr>
            <a:spLocks noChangeArrowheads="1"/>
          </p:cNvSpPr>
          <p:nvPr/>
        </p:nvSpPr>
        <p:spPr bwMode="auto">
          <a:xfrm>
            <a:off x="4975225" y="4938713"/>
            <a:ext cx="2476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Calibri" charset="0"/>
              </a:rPr>
              <a:t>CO concentrations</a:t>
            </a:r>
            <a:endParaRPr lang="en-US">
              <a:latin typeface="Calibri" charset="0"/>
            </a:endParaRPr>
          </a:p>
        </p:txBody>
      </p:sp>
      <p:sp>
        <p:nvSpPr>
          <p:cNvPr id="20489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25500"/>
            <a:ext cx="8964612" cy="5519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dirty="0" smtClean="0"/>
              <a:t>La modelización </a:t>
            </a:r>
            <a:r>
              <a:rPr lang="es-ES" dirty="0"/>
              <a:t>de la calidad del aire </a:t>
            </a:r>
            <a:r>
              <a:rPr lang="es-ES" dirty="0" smtClean="0"/>
              <a:t>en alta</a:t>
            </a:r>
            <a:r>
              <a:rPr lang="es-ES" dirty="0"/>
              <a:t> resolución requiere </a:t>
            </a:r>
            <a:r>
              <a:rPr lang="es-ES" dirty="0" smtClean="0"/>
              <a:t>más datos de emisiones:</a:t>
            </a:r>
            <a:endParaRPr lang="es-ES" dirty="0"/>
          </a:p>
          <a:p>
            <a:pPr lvl="1"/>
            <a:r>
              <a:rPr lang="es-ES" sz="1800" dirty="0"/>
              <a:t>Recogida y tratamiento de los datos generados por sensores para alimentar </a:t>
            </a:r>
            <a:r>
              <a:rPr lang="es-ES" sz="1800" dirty="0" smtClean="0"/>
              <a:t>un modelo </a:t>
            </a:r>
            <a:r>
              <a:rPr lang="es-ES" sz="1800" dirty="0"/>
              <a:t>de emisiones en tiempo real (y para validar las predicciones de calidad del aire)</a:t>
            </a:r>
          </a:p>
          <a:p>
            <a:pPr lvl="1"/>
            <a:r>
              <a:rPr lang="es-ES" sz="1800" dirty="0"/>
              <a:t>Proporcionar los sensores con la tecnología adecuada </a:t>
            </a:r>
            <a:r>
              <a:rPr lang="es-ES" sz="1800" dirty="0" smtClean="0"/>
              <a:t>es un gran reto</a:t>
            </a:r>
          </a:p>
          <a:p>
            <a:pPr lvl="1"/>
            <a:r>
              <a:rPr lang="es-ES" sz="1800" dirty="0" smtClean="0"/>
              <a:t>La </a:t>
            </a:r>
            <a:r>
              <a:rPr lang="es-ES" sz="1800" dirty="0"/>
              <a:t>gestión de grandes volúmenes es otro: el muestreo de 10 Hz, diez variables ~ 30MB / día, en toda la ciudad ~ 300 GB / día (10.000 vehículos)</a:t>
            </a:r>
            <a:endParaRPr lang="en-GB" altLang="es-ES" sz="1800" dirty="0" smtClean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847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90095903"/>
              </p:ext>
            </p:extLst>
          </p:nvPr>
        </p:nvGraphicFramePr>
        <p:xfrm>
          <a:off x="107504" y="917674"/>
          <a:ext cx="892899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024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Experimento</a:t>
            </a:r>
            <a:r>
              <a:rPr lang="en-US" dirty="0" smtClean="0"/>
              <a:t> decadal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162"/>
            <a:ext cx="9144000" cy="55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8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spcBef>
                <a:spcPct val="19000"/>
              </a:spcBef>
              <a:buFontTx/>
              <a:buNone/>
            </a:pPr>
            <a:r>
              <a:rPr lang="en-GB" dirty="0">
                <a:latin typeface="Calibri" charset="0"/>
              </a:rPr>
              <a:t>La </a:t>
            </a:r>
            <a:r>
              <a:rPr lang="en-GB" dirty="0" err="1">
                <a:latin typeface="Calibri" charset="0"/>
              </a:rPr>
              <a:t>predicción</a:t>
            </a:r>
            <a:r>
              <a:rPr lang="en-GB" dirty="0">
                <a:latin typeface="Calibri" charset="0"/>
              </a:rPr>
              <a:t> del </a:t>
            </a:r>
            <a:r>
              <a:rPr lang="en-GB" dirty="0" err="1">
                <a:latin typeface="Calibri" charset="0"/>
              </a:rPr>
              <a:t>clima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>
                <a:latin typeface="Calibri" charset="0"/>
              </a:rPr>
              <a:t>permite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>
                <a:latin typeface="Calibri" charset="0"/>
              </a:rPr>
              <a:t>ejecutar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>
                <a:latin typeface="Calibri" charset="0"/>
              </a:rPr>
              <a:t>trabajos</a:t>
            </a:r>
            <a:r>
              <a:rPr lang="en-GB" dirty="0">
                <a:latin typeface="Calibri" charset="0"/>
              </a:rPr>
              <a:t> de forma </a:t>
            </a:r>
            <a:r>
              <a:rPr lang="en-GB" dirty="0" err="1">
                <a:latin typeface="Calibri" charset="0"/>
              </a:rPr>
              <a:t>independiente</a:t>
            </a:r>
            <a:r>
              <a:rPr lang="en-GB" dirty="0">
                <a:latin typeface="Calibri" charset="0"/>
              </a:rPr>
              <a:t> y </a:t>
            </a:r>
            <a:r>
              <a:rPr lang="en-GB" dirty="0" err="1">
                <a:latin typeface="Calibri" charset="0"/>
              </a:rPr>
              <a:t>simultánea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lanzando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miembros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por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err="1">
                <a:latin typeface="Calibri" charset="0"/>
              </a:rPr>
              <a:t>conjuntos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>
                <a:latin typeface="Calibri" charset="0"/>
              </a:rPr>
              <a:t>para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>
                <a:latin typeface="Calibri" charset="0"/>
              </a:rPr>
              <a:t>diferentes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>
                <a:latin typeface="Calibri" charset="0"/>
              </a:rPr>
              <a:t>fechas</a:t>
            </a:r>
            <a:r>
              <a:rPr lang="en-GB" dirty="0">
                <a:latin typeface="Calibri" charset="0"/>
              </a:rPr>
              <a:t> de </a:t>
            </a:r>
            <a:r>
              <a:rPr lang="en-GB" dirty="0" err="1">
                <a:latin typeface="Calibri" charset="0"/>
              </a:rPr>
              <a:t>inicio</a:t>
            </a:r>
            <a:r>
              <a:rPr lang="en-GB" dirty="0">
                <a:latin typeface="Calibri" charset="0"/>
              </a:rPr>
              <a:t>. </a:t>
            </a:r>
            <a:r>
              <a:rPr lang="en-GB" dirty="0" err="1" smtClean="0">
                <a:latin typeface="Calibri" charset="0"/>
              </a:rPr>
              <a:t>Paralelizar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este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dirty="0" err="1" smtClean="0">
                <a:latin typeface="Calibri" charset="0"/>
              </a:rPr>
              <a:t>proceso</a:t>
            </a:r>
            <a:r>
              <a:rPr lang="en-GB" dirty="0" smtClean="0">
                <a:latin typeface="Calibri" charset="0"/>
              </a:rPr>
              <a:t> no </a:t>
            </a:r>
            <a:r>
              <a:rPr lang="en-GB" dirty="0" err="1" smtClean="0">
                <a:latin typeface="Calibri" charset="0"/>
              </a:rPr>
              <a:t>es</a:t>
            </a:r>
            <a:r>
              <a:rPr lang="en-GB" dirty="0" smtClean="0">
                <a:latin typeface="Calibri" charset="0"/>
              </a:rPr>
              <a:t> trivial.</a:t>
            </a:r>
            <a:endParaRPr lang="en-GB" dirty="0">
              <a:latin typeface="Calibri" charset="0"/>
            </a:endParaRPr>
          </a:p>
          <a:p>
            <a:pPr marL="0" indent="0" algn="just">
              <a:spcBef>
                <a:spcPct val="19000"/>
              </a:spcBef>
              <a:buFontTx/>
              <a:buNone/>
            </a:pPr>
            <a:r>
              <a:rPr lang="en-GB" dirty="0">
                <a:latin typeface="Calibri" charset="0"/>
              </a:rPr>
              <a:t>Se </a:t>
            </a:r>
            <a:r>
              <a:rPr lang="en-GB" dirty="0" err="1">
                <a:latin typeface="Calibri" charset="0"/>
              </a:rPr>
              <a:t>requiere</a:t>
            </a:r>
            <a:r>
              <a:rPr lang="en-GB" dirty="0">
                <a:latin typeface="Calibri" charset="0"/>
              </a:rPr>
              <a:t> un </a:t>
            </a:r>
            <a:r>
              <a:rPr lang="en-GB" dirty="0" smtClean="0">
                <a:latin typeface="Calibri" charset="0"/>
              </a:rPr>
              <a:t>“workflow manager” </a:t>
            </a:r>
            <a:r>
              <a:rPr lang="en-GB" dirty="0" err="1" smtClean="0">
                <a:latin typeface="Calibri" charset="0"/>
              </a:rPr>
              <a:t>potente</a:t>
            </a:r>
            <a:r>
              <a:rPr lang="en-GB" dirty="0" smtClean="0">
                <a:latin typeface="Calibri" charset="0"/>
              </a:rPr>
              <a:t> y </a:t>
            </a:r>
            <a:r>
              <a:rPr lang="en-GB" dirty="0" err="1" smtClean="0">
                <a:latin typeface="Calibri" charset="0"/>
              </a:rPr>
              <a:t>fiable</a:t>
            </a:r>
            <a:r>
              <a:rPr lang="en-GB" dirty="0" smtClean="0">
                <a:latin typeface="Calibri" charset="0"/>
              </a:rPr>
              <a:t>.</a:t>
            </a:r>
            <a:endParaRPr lang="en-GB" dirty="0">
              <a:latin typeface="Calibri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P</a:t>
            </a:r>
            <a:r>
              <a:rPr lang="en-US" dirty="0" err="1" smtClean="0"/>
              <a:t>redicciones</a:t>
            </a:r>
            <a:r>
              <a:rPr lang="en-US" dirty="0" smtClean="0"/>
              <a:t> </a:t>
            </a:r>
            <a:r>
              <a:rPr lang="en-US" dirty="0" err="1" smtClean="0"/>
              <a:t>climáticas</a:t>
            </a:r>
            <a:r>
              <a:rPr lang="en-US" dirty="0" smtClean="0"/>
              <a:t> </a:t>
            </a:r>
            <a:r>
              <a:rPr lang="en-US" dirty="0" err="1" smtClean="0"/>
              <a:t>globales</a:t>
            </a:r>
            <a:endParaRPr lang="en-US" dirty="0"/>
          </a:p>
        </p:txBody>
      </p:sp>
      <p:pic>
        <p:nvPicPr>
          <p:cNvPr id="27652" name="Picture 8" descr="t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852738"/>
            <a:ext cx="88169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93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809825"/>
            <a:ext cx="5472112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0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SzPct val="100000"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GB" sz="2200" b="1" dirty="0" err="1">
                <a:latin typeface="Calibri" pitchFamily="34" charset="0"/>
                <a:cs typeface="Calibri" pitchFamily="34" charset="0"/>
              </a:rPr>
              <a:t>Automatización</a:t>
            </a:r>
            <a:r>
              <a:rPr lang="en-GB" sz="2200" b="1" dirty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La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preparación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y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ejecución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, post-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proceso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y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transferencia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las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salidas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, lo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gestiona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todo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Autosubmit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El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usuario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no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debe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intervenir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en-GB" sz="2200" dirty="0">
              <a:latin typeface="Calibri" pitchFamily="34" charset="0"/>
              <a:cs typeface="Calibri" pitchFamily="34" charset="0"/>
            </a:endParaRPr>
          </a:p>
          <a:p>
            <a:pPr>
              <a:buSzPct val="100000"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GB" sz="2200" b="1" dirty="0" err="1" smtClean="0">
                <a:latin typeface="Calibri" pitchFamily="34" charset="0"/>
                <a:cs typeface="Calibri" pitchFamily="34" charset="0"/>
              </a:rPr>
              <a:t>Identificación</a:t>
            </a:r>
            <a:r>
              <a:rPr lang="en-GB" sz="2200" b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Asigna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identificadores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únicos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para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cada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experimento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y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almacena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la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información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sobre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la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versión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del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modelo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opciones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configuración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, etc.</a:t>
            </a:r>
          </a:p>
          <a:p>
            <a:pPr>
              <a:buSzPct val="100000"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GB" sz="2200" b="1" dirty="0" err="1" smtClean="0">
                <a:latin typeface="Calibri" pitchFamily="34" charset="0"/>
                <a:cs typeface="Calibri" pitchFamily="34" charset="0"/>
              </a:rPr>
              <a:t>Tolerancia</a:t>
            </a:r>
            <a:r>
              <a:rPr lang="en-GB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b="1" dirty="0">
                <a:latin typeface="Calibri" pitchFamily="34" charset="0"/>
                <a:cs typeface="Calibri" pitchFamily="34" charset="0"/>
              </a:rPr>
              <a:t>a </a:t>
            </a:r>
            <a:r>
              <a:rPr lang="en-GB" sz="2200" b="1" dirty="0" err="1">
                <a:latin typeface="Calibri" pitchFamily="34" charset="0"/>
                <a:cs typeface="Calibri" pitchFamily="34" charset="0"/>
              </a:rPr>
              <a:t>fallos</a:t>
            </a:r>
            <a:r>
              <a:rPr lang="en-GB" sz="2200" b="1" dirty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los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reintentos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automáticos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y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la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capacidad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de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repetir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trabajos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el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caso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encontrar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datos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dañados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o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perdidos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en-GB" sz="2200" dirty="0">
              <a:latin typeface="Calibri" pitchFamily="34" charset="0"/>
              <a:cs typeface="Calibri" pitchFamily="34" charset="0"/>
            </a:endParaRPr>
          </a:p>
          <a:p>
            <a:pPr>
              <a:buSzPct val="100000"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GB" sz="2200" b="1" dirty="0" err="1">
                <a:latin typeface="Calibri" pitchFamily="34" charset="0"/>
                <a:cs typeface="Calibri" pitchFamily="34" charset="0"/>
              </a:rPr>
              <a:t>Versatilidad</a:t>
            </a:r>
            <a:r>
              <a:rPr lang="en-GB" sz="2200" b="1" dirty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actualmente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ejecuta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EC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-Earth, los 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modelos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NEMO y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NMMB en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varias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plataformas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.</a:t>
            </a:r>
            <a:endParaRPr lang="en-GB" sz="2200" dirty="0" smtClean="0">
              <a:latin typeface="Calibri" pitchFamily="34" charset="0"/>
              <a:cs typeface="Calibri" pitchFamily="34" charset="0"/>
            </a:endParaRPr>
          </a:p>
          <a:p>
            <a:pPr marL="215900" indent="-215900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US" sz="2200" dirty="0">
              <a:latin typeface="Calibri" pitchFamily="34" charset="0"/>
              <a:cs typeface="Calibri" pitchFamily="34" charset="0"/>
            </a:endParaRPr>
          </a:p>
          <a:p>
            <a:pPr marL="215900" indent="-215900" algn="ctr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US" sz="2200" dirty="0"/>
              <a:t>.</a:t>
            </a:r>
          </a:p>
          <a:p>
            <a:pPr marL="215900" indent="-215900" algn="ctr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US" sz="2200" dirty="0"/>
          </a:p>
          <a:p>
            <a:pPr marL="215900" indent="-215900" algn="ctr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US" sz="22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Workflow Manager: </a:t>
            </a:r>
            <a:r>
              <a:rPr lang="en-US" dirty="0" err="1" smtClean="0"/>
              <a:t>Autosubmit</a:t>
            </a:r>
            <a:endParaRPr lang="en-US" dirty="0"/>
          </a:p>
        </p:txBody>
      </p:sp>
      <p:sp>
        <p:nvSpPr>
          <p:cNvPr id="28676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900">
                <a:solidFill>
                  <a:srgbClr val="FFFFFF"/>
                </a:solidFill>
                <a:latin typeface="Century Gothic" charset="0"/>
              </a:rPr>
              <a:t>C3S Climate Projections Workshop: Near-term predictions and projections, 21 April 2015</a:t>
            </a:r>
          </a:p>
        </p:txBody>
      </p:sp>
      <p:sp>
        <p:nvSpPr>
          <p:cNvPr id="28678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latin typeface="Calibri" charset="0"/>
              </a:rPr>
              <a:t>D. Manubens, J. Vegas (BSC)</a:t>
            </a:r>
            <a:endParaRPr lang="en-US" sz="1600">
              <a:latin typeface="Calibri" charset="0"/>
            </a:endParaRP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49213" y="4525963"/>
            <a:ext cx="3514725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 smtClean="0">
                <a:latin typeface="Calibri" charset="0"/>
              </a:rPr>
              <a:t>Workflow de un </a:t>
            </a:r>
            <a:r>
              <a:rPr lang="en-US" sz="2000" dirty="0" err="1" smtClean="0">
                <a:latin typeface="Calibri" charset="0"/>
              </a:rPr>
              <a:t>experimento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err="1" smtClean="0">
                <a:latin typeface="Calibri" charset="0"/>
              </a:rPr>
              <a:t>monitorizado</a:t>
            </a:r>
            <a:r>
              <a:rPr lang="en-US" sz="2000" dirty="0" smtClean="0">
                <a:latin typeface="Calibri" charset="0"/>
              </a:rPr>
              <a:t> con </a:t>
            </a:r>
            <a:r>
              <a:rPr lang="en-US" sz="2000" dirty="0" err="1" smtClean="0">
                <a:latin typeface="Calibri" charset="0"/>
              </a:rPr>
              <a:t>Autosubmit</a:t>
            </a:r>
            <a:r>
              <a:rPr lang="en-US" sz="2000" dirty="0" smtClean="0">
                <a:latin typeface="Calibri" charset="0"/>
              </a:rPr>
              <a:t> (</a:t>
            </a:r>
            <a:r>
              <a:rPr lang="en-US" sz="2000" dirty="0" err="1" smtClean="0">
                <a:latin typeface="Calibri" charset="0"/>
              </a:rPr>
              <a:t>amarillo</a:t>
            </a:r>
            <a:r>
              <a:rPr lang="en-US" sz="2000" dirty="0" smtClean="0">
                <a:latin typeface="Calibri" charset="0"/>
              </a:rPr>
              <a:t> = </a:t>
            </a:r>
            <a:r>
              <a:rPr lang="en-US" sz="2000" dirty="0">
                <a:latin typeface="Calibri" charset="0"/>
              </a:rPr>
              <a:t>completed, </a:t>
            </a:r>
            <a:r>
              <a:rPr lang="en-US" sz="2000" dirty="0" err="1" smtClean="0">
                <a:latin typeface="Calibri" charset="0"/>
              </a:rPr>
              <a:t>verde</a:t>
            </a:r>
            <a:r>
              <a:rPr lang="en-US" sz="2000" dirty="0" smtClean="0">
                <a:latin typeface="Calibri" charset="0"/>
              </a:rPr>
              <a:t> = </a:t>
            </a:r>
            <a:r>
              <a:rPr lang="en-US" sz="2000" dirty="0">
                <a:latin typeface="Calibri" charset="0"/>
              </a:rPr>
              <a:t>running, </a:t>
            </a:r>
            <a:r>
              <a:rPr lang="en-US" sz="2000" dirty="0" err="1" smtClean="0">
                <a:latin typeface="Calibri" charset="0"/>
              </a:rPr>
              <a:t>rojo</a:t>
            </a:r>
            <a:r>
              <a:rPr lang="en-US" sz="2000" dirty="0" smtClean="0">
                <a:latin typeface="Calibri" charset="0"/>
              </a:rPr>
              <a:t> = </a:t>
            </a:r>
            <a:r>
              <a:rPr lang="en-US" sz="2000" dirty="0">
                <a:latin typeface="Calibri" charset="0"/>
              </a:rPr>
              <a:t>failed, … )</a:t>
            </a:r>
          </a:p>
        </p:txBody>
      </p:sp>
    </p:spTree>
    <p:extLst>
      <p:ext uri="{BB962C8B-B14F-4D97-AF65-F5344CB8AC3E}">
        <p14:creationId xmlns:p14="http://schemas.microsoft.com/office/powerpoint/2010/main" val="28202344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Manager: </a:t>
            </a:r>
            <a:r>
              <a:rPr lang="en-US" dirty="0" err="1"/>
              <a:t>Autosubmit</a:t>
            </a:r>
            <a:endParaRPr lang="es-ES" dirty="0"/>
          </a:p>
        </p:txBody>
      </p:sp>
      <p:pic>
        <p:nvPicPr>
          <p:cNvPr id="7" name="Imagen 6" descr="autosubmit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17674"/>
            <a:ext cx="6480720" cy="535905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59632" y="6318274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https</a:t>
            </a:r>
            <a:r>
              <a:rPr lang="es-ES" sz="2800" dirty="0"/>
              <a:t>://</a:t>
            </a:r>
            <a:r>
              <a:rPr lang="es-ES" sz="2800" dirty="0" err="1"/>
              <a:t>pypi.python.org</a:t>
            </a:r>
            <a:r>
              <a:rPr lang="es-ES" sz="2800" dirty="0"/>
              <a:t>/</a:t>
            </a:r>
            <a:r>
              <a:rPr lang="es-ES" sz="2800" dirty="0" err="1"/>
              <a:t>pypi</a:t>
            </a:r>
            <a:r>
              <a:rPr lang="es-ES" sz="2800" dirty="0"/>
              <a:t>/</a:t>
            </a:r>
            <a:r>
              <a:rPr lang="es-ES" sz="2800" dirty="0" err="1"/>
              <a:t>autosubmit</a:t>
            </a:r>
            <a:r>
              <a:rPr lang="es-E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0016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Barcelona Supercomputing Center</a:t>
            </a:r>
            <a:endParaRPr lang="es-ES" dirty="0"/>
          </a:p>
        </p:txBody>
      </p:sp>
      <p:pic>
        <p:nvPicPr>
          <p:cNvPr id="3" name="Imagen 2" descr="b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7" y="2613604"/>
            <a:ext cx="8928992" cy="204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200" dirty="0">
                <a:latin typeface="Calibri" charset="0"/>
              </a:rPr>
              <a:t>S2dverification </a:t>
            </a:r>
            <a:r>
              <a:rPr lang="en-US" sz="2200" dirty="0" err="1">
                <a:latin typeface="Calibri" charset="0"/>
              </a:rPr>
              <a:t>es</a:t>
            </a:r>
            <a:r>
              <a:rPr lang="en-US" sz="2200" dirty="0">
                <a:latin typeface="Calibri" charset="0"/>
              </a:rPr>
              <a:t> un </a:t>
            </a:r>
            <a:r>
              <a:rPr lang="en-US" sz="2200" dirty="0" err="1">
                <a:latin typeface="Calibri" charset="0"/>
              </a:rPr>
              <a:t>paquete</a:t>
            </a:r>
            <a:r>
              <a:rPr lang="en-US" sz="2200" dirty="0">
                <a:latin typeface="Calibri" charset="0"/>
              </a:rPr>
              <a:t> de R </a:t>
            </a:r>
            <a:r>
              <a:rPr lang="en-US" sz="2200" dirty="0" err="1">
                <a:latin typeface="Calibri" charset="0"/>
              </a:rPr>
              <a:t>para</a:t>
            </a:r>
            <a:r>
              <a:rPr lang="en-US" sz="2200" dirty="0">
                <a:latin typeface="Calibri" charset="0"/>
              </a:rPr>
              <a:t> </a:t>
            </a:r>
            <a:r>
              <a:rPr lang="en-US" sz="2200" dirty="0" err="1">
                <a:latin typeface="Calibri" charset="0"/>
              </a:rPr>
              <a:t>verificar</a:t>
            </a:r>
            <a:r>
              <a:rPr lang="en-US" sz="2200" dirty="0">
                <a:latin typeface="Calibri" charset="0"/>
              </a:rPr>
              <a:t> </a:t>
            </a:r>
            <a:r>
              <a:rPr lang="en-US" sz="2200" dirty="0" smtClean="0">
                <a:latin typeface="Calibri" charset="0"/>
              </a:rPr>
              <a:t>los </a:t>
            </a:r>
            <a:r>
              <a:rPr lang="en-US" sz="2200" dirty="0" err="1" smtClean="0">
                <a:latin typeface="Calibri" charset="0"/>
              </a:rPr>
              <a:t>pronósticos</a:t>
            </a:r>
            <a:r>
              <a:rPr lang="en-US" sz="2200" dirty="0" smtClean="0">
                <a:latin typeface="Calibri" charset="0"/>
              </a:rPr>
              <a:t> </a:t>
            </a:r>
            <a:r>
              <a:rPr lang="en-US" sz="2200" dirty="0" err="1" smtClean="0">
                <a:latin typeface="Calibri" charset="0"/>
              </a:rPr>
              <a:t>decadales</a:t>
            </a:r>
            <a:r>
              <a:rPr lang="en-US" sz="2200" dirty="0" smtClean="0">
                <a:latin typeface="Calibri" charset="0"/>
              </a:rPr>
              <a:t> </a:t>
            </a:r>
            <a:r>
              <a:rPr lang="en-US" sz="2200" dirty="0" err="1" smtClean="0">
                <a:latin typeface="Calibri" charset="0"/>
              </a:rPr>
              <a:t>mediante</a:t>
            </a:r>
            <a:r>
              <a:rPr lang="en-US" sz="2200" dirty="0" smtClean="0">
                <a:latin typeface="Calibri" charset="0"/>
              </a:rPr>
              <a:t> </a:t>
            </a:r>
            <a:r>
              <a:rPr lang="en-US" sz="2200" dirty="0">
                <a:latin typeface="Calibri" charset="0"/>
              </a:rPr>
              <a:t>la </a:t>
            </a:r>
            <a:r>
              <a:rPr lang="en-US" sz="2200" dirty="0" err="1">
                <a:latin typeface="Calibri" charset="0"/>
              </a:rPr>
              <a:t>comparación</a:t>
            </a:r>
            <a:r>
              <a:rPr lang="en-US" sz="2200" dirty="0">
                <a:latin typeface="Calibri" charset="0"/>
              </a:rPr>
              <a:t> de </a:t>
            </a:r>
            <a:r>
              <a:rPr lang="en-US" sz="2200" dirty="0" err="1">
                <a:latin typeface="Calibri" charset="0"/>
              </a:rPr>
              <a:t>las</a:t>
            </a:r>
            <a:r>
              <a:rPr lang="en-US" sz="2200" dirty="0">
                <a:latin typeface="Calibri" charset="0"/>
              </a:rPr>
              <a:t> </a:t>
            </a:r>
            <a:r>
              <a:rPr lang="en-US" sz="2200" dirty="0" err="1">
                <a:latin typeface="Calibri" charset="0"/>
              </a:rPr>
              <a:t>simulaciones</a:t>
            </a:r>
            <a:r>
              <a:rPr lang="en-US" sz="2200" dirty="0">
                <a:latin typeface="Calibri" charset="0"/>
              </a:rPr>
              <a:t> </a:t>
            </a:r>
            <a:r>
              <a:rPr lang="en-US" sz="2200" dirty="0" smtClean="0">
                <a:latin typeface="Calibri" charset="0"/>
              </a:rPr>
              <a:t>con </a:t>
            </a:r>
            <a:r>
              <a:rPr lang="en-US" sz="2200" dirty="0" err="1">
                <a:latin typeface="Calibri" charset="0"/>
              </a:rPr>
              <a:t>datos</a:t>
            </a:r>
            <a:r>
              <a:rPr lang="en-US" sz="2200" dirty="0">
                <a:latin typeface="Calibri" charset="0"/>
              </a:rPr>
              <a:t> de </a:t>
            </a:r>
            <a:r>
              <a:rPr lang="en-US" sz="2200" dirty="0" err="1">
                <a:latin typeface="Calibri" charset="0"/>
              </a:rPr>
              <a:t>observación</a:t>
            </a:r>
            <a:r>
              <a:rPr lang="en-US" sz="2200" dirty="0">
                <a:latin typeface="Calibri" charset="0"/>
              </a:rPr>
              <a:t>. </a:t>
            </a:r>
            <a:r>
              <a:rPr lang="en-US" sz="2200" dirty="0" err="1">
                <a:latin typeface="Calibri" charset="0"/>
              </a:rPr>
              <a:t>Permite</a:t>
            </a:r>
            <a:r>
              <a:rPr lang="en-US" sz="2200" dirty="0">
                <a:latin typeface="Calibri" charset="0"/>
              </a:rPr>
              <a:t> el </a:t>
            </a:r>
            <a:r>
              <a:rPr lang="en-US" sz="2200" dirty="0" err="1">
                <a:latin typeface="Calibri" charset="0"/>
              </a:rPr>
              <a:t>análisis</a:t>
            </a:r>
            <a:r>
              <a:rPr lang="en-US" sz="2200" dirty="0">
                <a:latin typeface="Calibri" charset="0"/>
              </a:rPr>
              <a:t> de los </a:t>
            </a:r>
            <a:r>
              <a:rPr lang="en-US" sz="2200" dirty="0" err="1">
                <a:latin typeface="Calibri" charset="0"/>
              </a:rPr>
              <a:t>datos</a:t>
            </a:r>
            <a:r>
              <a:rPr lang="en-US" sz="2200" dirty="0">
                <a:latin typeface="Calibri" charset="0"/>
              </a:rPr>
              <a:t> </a:t>
            </a:r>
            <a:r>
              <a:rPr lang="en-US" sz="2200" dirty="0" err="1">
                <a:latin typeface="Calibri" charset="0"/>
              </a:rPr>
              <a:t>disponibles</a:t>
            </a:r>
            <a:r>
              <a:rPr lang="en-US" sz="2200" dirty="0">
                <a:latin typeface="Calibri" charset="0"/>
              </a:rPr>
              <a:t> de forma local o </a:t>
            </a:r>
            <a:r>
              <a:rPr lang="en-US" sz="2200" dirty="0" err="1">
                <a:latin typeface="Calibri" charset="0"/>
              </a:rPr>
              <a:t>remota</a:t>
            </a:r>
            <a:r>
              <a:rPr lang="en-US" sz="2200" dirty="0">
                <a:latin typeface="Calibri" charset="0"/>
              </a:rPr>
              <a:t>. </a:t>
            </a:r>
            <a:r>
              <a:rPr lang="en-US" sz="2200" dirty="0" err="1">
                <a:latin typeface="Calibri" charset="0"/>
              </a:rPr>
              <a:t>También</a:t>
            </a:r>
            <a:r>
              <a:rPr lang="en-US" sz="2200" dirty="0">
                <a:latin typeface="Calibri" charset="0"/>
              </a:rPr>
              <a:t> se </a:t>
            </a:r>
            <a:r>
              <a:rPr lang="en-US" sz="2200" dirty="0" err="1">
                <a:latin typeface="Calibri" charset="0"/>
              </a:rPr>
              <a:t>puede</a:t>
            </a:r>
            <a:r>
              <a:rPr lang="en-US" sz="2200" dirty="0">
                <a:latin typeface="Calibri" charset="0"/>
              </a:rPr>
              <a:t> </a:t>
            </a:r>
            <a:r>
              <a:rPr lang="en-US" sz="2200" dirty="0" err="1">
                <a:latin typeface="Calibri" charset="0"/>
              </a:rPr>
              <a:t>utilizar</a:t>
            </a:r>
            <a:r>
              <a:rPr lang="en-US" sz="2200" dirty="0">
                <a:latin typeface="Calibri" charset="0"/>
              </a:rPr>
              <a:t> </a:t>
            </a:r>
            <a:r>
              <a:rPr lang="en-US" sz="2200" dirty="0" smtClean="0">
                <a:latin typeface="Calibri" charset="0"/>
              </a:rPr>
              <a:t>online, </a:t>
            </a:r>
            <a:r>
              <a:rPr lang="en-US" sz="2200" dirty="0" err="1" smtClean="0">
                <a:latin typeface="Calibri" charset="0"/>
              </a:rPr>
              <a:t>mientras</a:t>
            </a:r>
            <a:r>
              <a:rPr lang="en-US" sz="2200" dirty="0" smtClean="0">
                <a:latin typeface="Calibri" charset="0"/>
              </a:rPr>
              <a:t> se </a:t>
            </a:r>
            <a:r>
              <a:rPr lang="en-US" sz="2200" dirty="0" err="1">
                <a:latin typeface="Calibri" charset="0"/>
              </a:rPr>
              <a:t>ejecuta</a:t>
            </a:r>
            <a:r>
              <a:rPr lang="en-US" sz="2200" dirty="0">
                <a:latin typeface="Calibri" charset="0"/>
              </a:rPr>
              <a:t> el </a:t>
            </a:r>
            <a:r>
              <a:rPr lang="en-US" sz="2200" dirty="0" err="1">
                <a:latin typeface="Calibri" charset="0"/>
              </a:rPr>
              <a:t>modelo</a:t>
            </a:r>
            <a:r>
              <a:rPr lang="en-US" sz="2200" dirty="0">
                <a:latin typeface="Calibri" charset="0"/>
              </a:rPr>
              <a:t>.</a:t>
            </a:r>
            <a:endParaRPr lang="en-US" sz="22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Análisis</a:t>
            </a:r>
            <a:r>
              <a:rPr lang="en-US" dirty="0" smtClean="0"/>
              <a:t> de </a:t>
            </a:r>
            <a:r>
              <a:rPr lang="en-US" dirty="0" err="1" smtClean="0"/>
              <a:t>datos</a:t>
            </a:r>
            <a:r>
              <a:rPr lang="en-US" dirty="0" smtClean="0"/>
              <a:t> </a:t>
            </a:r>
            <a:r>
              <a:rPr lang="en-US" dirty="0" err="1" smtClean="0"/>
              <a:t>eficiente</a:t>
            </a:r>
            <a:endParaRPr lang="en-US" dirty="0"/>
          </a:p>
        </p:txBody>
      </p:sp>
      <p:sp>
        <p:nvSpPr>
          <p:cNvPr id="30724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900">
                <a:solidFill>
                  <a:srgbClr val="FFFFFF"/>
                </a:solidFill>
                <a:latin typeface="Century Gothic" charset="0"/>
              </a:rPr>
              <a:t>C3S Climate Projections Workshop: Near-term predictions and projections, 21 April 2015</a:t>
            </a:r>
          </a:p>
        </p:txBody>
      </p:sp>
      <p:sp>
        <p:nvSpPr>
          <p:cNvPr id="30725" name="AutoShape 1"/>
          <p:cNvSpPr>
            <a:spLocks noChangeArrowheads="1"/>
          </p:cNvSpPr>
          <p:nvPr/>
        </p:nvSpPr>
        <p:spPr bwMode="auto">
          <a:xfrm rot="5400000">
            <a:off x="7696201" y="3697287"/>
            <a:ext cx="1200150" cy="161925"/>
          </a:xfrm>
          <a:prstGeom prst="rightArrow">
            <a:avLst>
              <a:gd name="adj1" fmla="val 19769"/>
              <a:gd name="adj2" fmla="val 32324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26" name="Oval 2"/>
          <p:cNvSpPr>
            <a:spLocks noChangeArrowheads="1"/>
          </p:cNvSpPr>
          <p:nvPr/>
        </p:nvSpPr>
        <p:spPr bwMode="auto">
          <a:xfrm>
            <a:off x="468313" y="3124200"/>
            <a:ext cx="1077912" cy="261938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27" name="Oval 3"/>
          <p:cNvSpPr>
            <a:spLocks noChangeArrowheads="1"/>
          </p:cNvSpPr>
          <p:nvPr/>
        </p:nvSpPr>
        <p:spPr bwMode="auto">
          <a:xfrm>
            <a:off x="468313" y="3017838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28" name="Oval 4"/>
          <p:cNvSpPr>
            <a:spLocks noChangeArrowheads="1"/>
          </p:cNvSpPr>
          <p:nvPr/>
        </p:nvSpPr>
        <p:spPr bwMode="auto">
          <a:xfrm>
            <a:off x="468313" y="2913063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29" name="Oval 5"/>
          <p:cNvSpPr>
            <a:spLocks noChangeArrowheads="1"/>
          </p:cNvSpPr>
          <p:nvPr/>
        </p:nvSpPr>
        <p:spPr bwMode="auto">
          <a:xfrm>
            <a:off x="468313" y="2808288"/>
            <a:ext cx="1077912" cy="261937"/>
          </a:xfrm>
          <a:prstGeom prst="ellipse">
            <a:avLst/>
          </a:prstGeom>
          <a:solidFill>
            <a:srgbClr val="CFE7F5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>
            <a:off x="179388" y="3465513"/>
            <a:ext cx="17272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467" tIns="55748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b="1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LOCAL STORAGE</a:t>
            </a:r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134938" y="5165725"/>
            <a:ext cx="191611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467" tIns="55748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b="1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ESGF NODE</a:t>
            </a:r>
          </a:p>
          <a:p>
            <a:pPr algn="ctr" eaLnBrk="1" hangingPunct="1"/>
            <a:r>
              <a:rPr lang="en-GB" b="1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or</a:t>
            </a:r>
          </a:p>
          <a:p>
            <a:pPr algn="ctr" eaLnBrk="1" hangingPunct="1"/>
            <a:r>
              <a:rPr lang="en-GB" b="1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OPeNDAP SERVER</a:t>
            </a:r>
          </a:p>
        </p:txBody>
      </p:sp>
      <p:sp>
        <p:nvSpPr>
          <p:cNvPr id="30732" name="Line 11"/>
          <p:cNvSpPr>
            <a:spLocks noChangeShapeType="1"/>
          </p:cNvSpPr>
          <p:nvPr/>
        </p:nvSpPr>
        <p:spPr bwMode="auto">
          <a:xfrm>
            <a:off x="1960563" y="4848225"/>
            <a:ext cx="635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33" name="Line 12"/>
          <p:cNvSpPr>
            <a:spLocks noChangeShapeType="1"/>
          </p:cNvSpPr>
          <p:nvPr/>
        </p:nvSpPr>
        <p:spPr bwMode="auto">
          <a:xfrm>
            <a:off x="2024063" y="4179888"/>
            <a:ext cx="261937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V="1">
            <a:off x="2024063" y="3073400"/>
            <a:ext cx="1587" cy="1774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35" name="Oval 16"/>
          <p:cNvSpPr>
            <a:spLocks noChangeArrowheads="1"/>
          </p:cNvSpPr>
          <p:nvPr/>
        </p:nvSpPr>
        <p:spPr bwMode="auto">
          <a:xfrm>
            <a:off x="879475" y="2913063"/>
            <a:ext cx="307975" cy="52387"/>
          </a:xfrm>
          <a:prstGeom prst="ellipse">
            <a:avLst/>
          </a:prstGeom>
          <a:solidFill>
            <a:srgbClr val="000000">
              <a:alpha val="50195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>
            <a:off x="1960563" y="3071813"/>
            <a:ext cx="6350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37" name="Text Box 18"/>
          <p:cNvSpPr txBox="1">
            <a:spLocks noChangeArrowheads="1"/>
          </p:cNvSpPr>
          <p:nvPr/>
        </p:nvSpPr>
        <p:spPr bwMode="auto">
          <a:xfrm>
            <a:off x="2089150" y="2273300"/>
            <a:ext cx="6726238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b="1">
                <a:solidFill>
                  <a:srgbClr val="5C8526"/>
                </a:solidFill>
                <a:latin typeface="Calibri" charset="0"/>
                <a:ea typeface="Droid Sans Fallback" charset="0"/>
                <a:cs typeface="Calibri" charset="0"/>
              </a:rPr>
              <a:t>s2dverification package</a:t>
            </a:r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 flipH="1">
            <a:off x="2282825" y="2439988"/>
            <a:ext cx="1930400" cy="15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39" name="Line 20"/>
          <p:cNvSpPr>
            <a:spLocks noChangeShapeType="1"/>
          </p:cNvSpPr>
          <p:nvPr/>
        </p:nvSpPr>
        <p:spPr bwMode="auto">
          <a:xfrm flipV="1">
            <a:off x="2155825" y="2540000"/>
            <a:ext cx="1588" cy="40147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40" name="Line 21"/>
          <p:cNvSpPr>
            <a:spLocks noChangeShapeType="1"/>
          </p:cNvSpPr>
          <p:nvPr/>
        </p:nvSpPr>
        <p:spPr bwMode="auto">
          <a:xfrm flipH="1">
            <a:off x="6692900" y="2439988"/>
            <a:ext cx="1960563" cy="15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41" name="Line 22"/>
          <p:cNvSpPr>
            <a:spLocks noChangeShapeType="1"/>
          </p:cNvSpPr>
          <p:nvPr/>
        </p:nvSpPr>
        <p:spPr bwMode="auto">
          <a:xfrm flipV="1">
            <a:off x="8783638" y="2522538"/>
            <a:ext cx="15875" cy="40322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42" name="Line 23"/>
          <p:cNvSpPr>
            <a:spLocks noChangeShapeType="1"/>
          </p:cNvSpPr>
          <p:nvPr/>
        </p:nvSpPr>
        <p:spPr bwMode="auto">
          <a:xfrm>
            <a:off x="2293938" y="6648450"/>
            <a:ext cx="6326187" cy="15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43" name="Rectangle 24"/>
          <p:cNvSpPr>
            <a:spLocks noChangeArrowheads="1"/>
          </p:cNvSpPr>
          <p:nvPr/>
        </p:nvSpPr>
        <p:spPr bwMode="auto">
          <a:xfrm>
            <a:off x="2303463" y="2673350"/>
            <a:ext cx="2660650" cy="3811588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/>
          <a:p>
            <a:pPr algn="ctr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</a:pPr>
            <a:endParaRPr lang="en-GB" b="1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744" name="Rectangle 25"/>
          <p:cNvSpPr>
            <a:spLocks noChangeArrowheads="1"/>
          </p:cNvSpPr>
          <p:nvPr/>
        </p:nvSpPr>
        <p:spPr bwMode="auto">
          <a:xfrm>
            <a:off x="5224463" y="2673350"/>
            <a:ext cx="3395662" cy="468313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/>
          <a:p>
            <a:pPr algn="ctr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</a:pPr>
            <a:r>
              <a:rPr lang="en-GB" b="1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BASIC STATISTICS</a:t>
            </a:r>
          </a:p>
        </p:txBody>
      </p:sp>
      <p:sp>
        <p:nvSpPr>
          <p:cNvPr id="30745" name="Rectangle 26"/>
          <p:cNvSpPr>
            <a:spLocks noChangeArrowheads="1"/>
          </p:cNvSpPr>
          <p:nvPr/>
        </p:nvSpPr>
        <p:spPr bwMode="auto">
          <a:xfrm>
            <a:off x="5224463" y="3409950"/>
            <a:ext cx="3397250" cy="735013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/>
          <a:p>
            <a:pPr algn="ctr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</a:pPr>
            <a:r>
              <a:rPr lang="en-GB" b="1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SCORES</a:t>
            </a:r>
          </a:p>
          <a:p>
            <a:pPr algn="ctr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</a:pPr>
            <a:r>
              <a:rPr lang="en-GB" b="1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EXTREMES</a:t>
            </a:r>
          </a:p>
        </p:txBody>
      </p:sp>
      <p:sp>
        <p:nvSpPr>
          <p:cNvPr id="30746" name="Rectangle 27"/>
          <p:cNvSpPr>
            <a:spLocks noChangeArrowheads="1"/>
          </p:cNvSpPr>
          <p:nvPr/>
        </p:nvSpPr>
        <p:spPr bwMode="auto">
          <a:xfrm>
            <a:off x="5224463" y="4411663"/>
            <a:ext cx="3397250" cy="2073275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467" tIns="41234" rIns="82467" bIns="41234" anchor="ctr"/>
          <a:lstStyle/>
          <a:p>
            <a:pPr algn="ctr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</a:pPr>
            <a:r>
              <a:rPr lang="en-GB" b="1">
                <a:solidFill>
                  <a:srgbClr val="000000"/>
                </a:solidFill>
              </a:rPr>
              <a:t>PLOTS</a:t>
            </a:r>
          </a:p>
        </p:txBody>
      </p:sp>
      <p:sp>
        <p:nvSpPr>
          <p:cNvPr id="30747" name="AutoShape 28"/>
          <p:cNvSpPr>
            <a:spLocks noChangeArrowheads="1"/>
          </p:cNvSpPr>
          <p:nvPr/>
        </p:nvSpPr>
        <p:spPr bwMode="auto">
          <a:xfrm>
            <a:off x="4997450" y="2808288"/>
            <a:ext cx="195263" cy="166687"/>
          </a:xfrm>
          <a:prstGeom prst="rightArrow">
            <a:avLst>
              <a:gd name="adj1" fmla="val 20963"/>
              <a:gd name="adj2" fmla="val 33923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48" name="AutoShape 29"/>
          <p:cNvSpPr>
            <a:spLocks noChangeArrowheads="1"/>
          </p:cNvSpPr>
          <p:nvPr/>
        </p:nvSpPr>
        <p:spPr bwMode="auto">
          <a:xfrm>
            <a:off x="4995863" y="3676650"/>
            <a:ext cx="195262" cy="166688"/>
          </a:xfrm>
          <a:prstGeom prst="rightArrow">
            <a:avLst>
              <a:gd name="adj1" fmla="val 20963"/>
              <a:gd name="adj2" fmla="val 33922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49" name="AutoShape 30"/>
          <p:cNvSpPr>
            <a:spLocks noChangeArrowheads="1"/>
          </p:cNvSpPr>
          <p:nvPr/>
        </p:nvSpPr>
        <p:spPr bwMode="auto">
          <a:xfrm>
            <a:off x="4995863" y="5414963"/>
            <a:ext cx="195262" cy="166687"/>
          </a:xfrm>
          <a:prstGeom prst="rightArrow">
            <a:avLst>
              <a:gd name="adj1" fmla="val 20963"/>
              <a:gd name="adj2" fmla="val 33923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50" name="AutoShape 31"/>
          <p:cNvSpPr>
            <a:spLocks noChangeArrowheads="1"/>
          </p:cNvSpPr>
          <p:nvPr/>
        </p:nvSpPr>
        <p:spPr bwMode="auto">
          <a:xfrm rot="5400000">
            <a:off x="6792913" y="3195638"/>
            <a:ext cx="200025" cy="161925"/>
          </a:xfrm>
          <a:prstGeom prst="rightArrow">
            <a:avLst>
              <a:gd name="adj1" fmla="val 20963"/>
              <a:gd name="adj2" fmla="val 34131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sp>
        <p:nvSpPr>
          <p:cNvPr id="30751" name="AutoShape 32"/>
          <p:cNvSpPr>
            <a:spLocks noChangeArrowheads="1"/>
          </p:cNvSpPr>
          <p:nvPr/>
        </p:nvSpPr>
        <p:spPr bwMode="auto">
          <a:xfrm rot="5400000">
            <a:off x="6792913" y="4198938"/>
            <a:ext cx="200025" cy="161925"/>
          </a:xfrm>
          <a:prstGeom prst="rightArrow">
            <a:avLst>
              <a:gd name="adj1" fmla="val 20963"/>
              <a:gd name="adj2" fmla="val 34131"/>
            </a:avLst>
          </a:prstGeom>
          <a:solidFill>
            <a:srgbClr val="99CCFF">
              <a:alpha val="70195"/>
            </a:srgb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pic>
        <p:nvPicPr>
          <p:cNvPr id="30752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22838"/>
            <a:ext cx="3332163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3" name="Text Box 34"/>
          <p:cNvSpPr txBox="1">
            <a:spLocks noChangeArrowheads="1"/>
          </p:cNvSpPr>
          <p:nvPr/>
        </p:nvSpPr>
        <p:spPr bwMode="auto">
          <a:xfrm>
            <a:off x="5910263" y="4410075"/>
            <a:ext cx="271145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800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Anomaly Correlation Coefficient. 10M Wind Speed ECMWF S4 1 month lead with start dates once a year on first of November and Era-Interim in DJF from 1981 to 2011. Simple bias correction with cross-validation.</a:t>
            </a:r>
          </a:p>
        </p:txBody>
      </p:sp>
      <p:sp>
        <p:nvSpPr>
          <p:cNvPr id="30754" name="Text Box 35"/>
          <p:cNvSpPr txBox="1">
            <a:spLocks noChangeArrowheads="1"/>
          </p:cNvSpPr>
          <p:nvPr/>
        </p:nvSpPr>
        <p:spPr bwMode="auto">
          <a:xfrm>
            <a:off x="5192713" y="4511675"/>
            <a:ext cx="91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PLOTS</a:t>
            </a:r>
          </a:p>
        </p:txBody>
      </p:sp>
      <p:sp>
        <p:nvSpPr>
          <p:cNvPr id="30755" name="Line 36"/>
          <p:cNvSpPr>
            <a:spLocks noChangeShapeType="1"/>
          </p:cNvSpPr>
          <p:nvPr/>
        </p:nvSpPr>
        <p:spPr bwMode="auto">
          <a:xfrm>
            <a:off x="1227138" y="4852988"/>
            <a:ext cx="195262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3786" tIns="41893" rIns="83786" bIns="41893"/>
          <a:lstStyle/>
          <a:p>
            <a:endParaRPr lang="es-ES"/>
          </a:p>
        </p:txBody>
      </p:sp>
      <p:sp>
        <p:nvSpPr>
          <p:cNvPr id="30756" name="AutoShape 37"/>
          <p:cNvSpPr>
            <a:spLocks noChangeArrowheads="1"/>
          </p:cNvSpPr>
          <p:nvPr/>
        </p:nvSpPr>
        <p:spPr bwMode="auto">
          <a:xfrm>
            <a:off x="1490663" y="4681538"/>
            <a:ext cx="417512" cy="330200"/>
          </a:xfrm>
          <a:prstGeom prst="cloudCallout">
            <a:avLst>
              <a:gd name="adj1" fmla="val -2814815"/>
              <a:gd name="adj2" fmla="val 13597"/>
            </a:avLst>
          </a:prstGeom>
          <a:solidFill>
            <a:srgbClr val="CFE7F5">
              <a:alpha val="50195"/>
            </a:srgbClr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s-ES"/>
          </a:p>
        </p:txBody>
      </p:sp>
      <p:pic>
        <p:nvPicPr>
          <p:cNvPr id="30757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297363"/>
            <a:ext cx="8159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8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505325"/>
            <a:ext cx="6159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9" name="Text Box 42"/>
          <p:cNvSpPr txBox="1">
            <a:spLocks noChangeArrowheads="1"/>
          </p:cNvSpPr>
          <p:nvPr/>
        </p:nvSpPr>
        <p:spPr bwMode="auto">
          <a:xfrm>
            <a:off x="2303463" y="2789238"/>
            <a:ext cx="266065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467" tIns="41234" rIns="82467" bIns="41234"/>
          <a:lstStyle>
            <a:lvl1pPr marL="117475" indent="-11747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33363" indent="-12541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45000"/>
              <a:buFont typeface="Wingdings" charset="0"/>
              <a:buChar char=""/>
            </a:pPr>
            <a:r>
              <a:rPr lang="en-GB" sz="1600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Supports datasets stored locally or in ESGF (OPeNDAP) servers.</a:t>
            </a:r>
          </a:p>
          <a:p>
            <a:pPr eaLnBrk="1" hangingPunct="1">
              <a:buSzPct val="45000"/>
              <a:buFont typeface="Wingdings" charset="0"/>
              <a:buChar char=""/>
            </a:pPr>
            <a:r>
              <a:rPr lang="en-GB" sz="1600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 Exploits multi-core capabilities</a:t>
            </a:r>
          </a:p>
          <a:p>
            <a:pPr eaLnBrk="1" hangingPunct="1">
              <a:buSzPct val="45000"/>
              <a:buFont typeface="Wingdings" charset="0"/>
              <a:buChar char=""/>
            </a:pPr>
            <a:r>
              <a:rPr lang="en-GB" sz="1600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API available</a:t>
            </a:r>
          </a:p>
          <a:p>
            <a:pPr eaLnBrk="1" hangingPunct="1">
              <a:buSzPct val="45000"/>
              <a:buFont typeface="Wingdings" charset="0"/>
              <a:buChar char=""/>
            </a:pPr>
            <a:r>
              <a:rPr lang="en-GB" sz="1600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Collects observational and experimental datasets stored in multiple conventions:</a:t>
            </a:r>
          </a:p>
          <a:p>
            <a:pPr lvl="1" eaLnBrk="1" hangingPunct="1">
              <a:buSzPct val="45000"/>
              <a:buFont typeface="Wingdings" charset="0"/>
              <a:buChar char=""/>
            </a:pPr>
            <a:r>
              <a:rPr lang="en-GB" sz="1600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NetCDF3, NetCDF4</a:t>
            </a:r>
          </a:p>
          <a:p>
            <a:pPr lvl="1" eaLnBrk="1" hangingPunct="1">
              <a:buSzPct val="45000"/>
              <a:buFont typeface="Wingdings" charset="0"/>
              <a:buChar char=""/>
            </a:pPr>
            <a:r>
              <a:rPr lang="en-GB" sz="1600">
                <a:solidFill>
                  <a:srgbClr val="000000"/>
                </a:solidFill>
                <a:latin typeface="Calibri" charset="0"/>
                <a:ea typeface="Droid Sans Fallback" charset="0"/>
                <a:cs typeface="Calibri" charset="0"/>
              </a:rPr>
              <a:t>Supports specific folder and file naming conventions</a:t>
            </a:r>
            <a:r>
              <a:rPr lang="en-GB" sz="1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076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1992313"/>
            <a:ext cx="5953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1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latin typeface="Calibri" charset="0"/>
              </a:rPr>
              <a:t>N. Manubens (BSC)</a:t>
            </a:r>
            <a:endParaRPr lang="en-US" sz="1600">
              <a:latin typeface="Calibri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95736" y="6678314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https</a:t>
            </a:r>
            <a:r>
              <a:rPr lang="es-ES" dirty="0"/>
              <a:t>://</a:t>
            </a:r>
            <a:r>
              <a:rPr lang="es-ES" dirty="0" err="1"/>
              <a:t>cran.r-project.org</a:t>
            </a:r>
            <a:r>
              <a:rPr lang="es-ES" dirty="0"/>
              <a:t>/web/</a:t>
            </a:r>
            <a:r>
              <a:rPr lang="es-ES" dirty="0" err="1"/>
              <a:t>packages</a:t>
            </a:r>
            <a:r>
              <a:rPr lang="es-ES" dirty="0"/>
              <a:t>/s2dverification/</a:t>
            </a:r>
          </a:p>
        </p:txBody>
      </p:sp>
    </p:spTree>
    <p:extLst>
      <p:ext uri="{BB962C8B-B14F-4D97-AF65-F5344CB8AC3E}">
        <p14:creationId xmlns:p14="http://schemas.microsoft.com/office/powerpoint/2010/main" val="28858875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Visualización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módulo</a:t>
            </a:r>
            <a:r>
              <a:rPr lang="en-US" dirty="0" smtClean="0"/>
              <a:t> de Python, </a:t>
            </a:r>
            <a:r>
              <a:rPr lang="en-US" dirty="0" err="1" smtClean="0"/>
              <a:t>MapGenerator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la </a:t>
            </a:r>
            <a:r>
              <a:rPr lang="en-US" dirty="0" err="1" smtClean="0"/>
              <a:t>visualización</a:t>
            </a:r>
            <a:r>
              <a:rPr lang="en-US" dirty="0" smtClean="0"/>
              <a:t> de la </a:t>
            </a:r>
            <a:r>
              <a:rPr lang="en-US" dirty="0" err="1" smtClean="0"/>
              <a:t>calidad</a:t>
            </a:r>
            <a:r>
              <a:rPr lang="en-US" dirty="0" smtClean="0"/>
              <a:t> del </a:t>
            </a:r>
            <a:r>
              <a:rPr lang="en-US" dirty="0" err="1" smtClean="0"/>
              <a:t>aire</a:t>
            </a:r>
            <a:endParaRPr lang="en-US" dirty="0" smtClean="0"/>
          </a:p>
          <a:p>
            <a:pPr lvl="1"/>
            <a:r>
              <a:rPr lang="en-US" dirty="0" smtClean="0"/>
              <a:t>Python y </a:t>
            </a:r>
            <a:r>
              <a:rPr lang="en-US" dirty="0" err="1" smtClean="0"/>
              <a:t>GrADS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0635" y="6459169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F., and E. </a:t>
            </a:r>
            <a:r>
              <a:rPr lang="en-US" sz="1100" dirty="0" err="1"/>
              <a:t>Terradellas</a:t>
            </a:r>
            <a:r>
              <a:rPr lang="en-US" sz="1100" dirty="0"/>
              <a:t> (2012): </a:t>
            </a:r>
            <a:r>
              <a:rPr lang="en-US" sz="1100" dirty="0" err="1"/>
              <a:t>MapGenerator</a:t>
            </a:r>
            <a:r>
              <a:rPr lang="en-US" sz="1100" dirty="0"/>
              <a:t>: a toolbox to process and visualize air quality datasets, </a:t>
            </a:r>
            <a:r>
              <a:rPr lang="en-US" sz="1100" dirty="0" err="1"/>
              <a:t>EuroSciPy</a:t>
            </a:r>
            <a:r>
              <a:rPr lang="en-US" sz="1100" dirty="0"/>
              <a:t> 2012, Belgium, Brussels.</a:t>
            </a:r>
          </a:p>
        </p:txBody>
      </p:sp>
      <p:pic>
        <p:nvPicPr>
          <p:cNvPr id="4" name="Imagen 3" descr="BSC-ES_FORECAST_NOx_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64432"/>
            <a:ext cx="4770371" cy="3577778"/>
          </a:xfrm>
          <a:prstGeom prst="rect">
            <a:avLst/>
          </a:prstGeom>
        </p:spPr>
      </p:pic>
      <p:pic>
        <p:nvPicPr>
          <p:cNvPr id="6" name="Imagen 5" descr="loo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74156"/>
            <a:ext cx="3317512" cy="2488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48" y="1421730"/>
            <a:ext cx="2816652" cy="35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4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diagnóstico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288" y="985838"/>
            <a:ext cx="8329612" cy="5519737"/>
          </a:xfrm>
        </p:spPr>
        <p:txBody>
          <a:bodyPr/>
          <a:lstStyle/>
          <a:p>
            <a:pPr>
              <a:buSzPct val="150000"/>
              <a:defRPr/>
            </a:pPr>
            <a:r>
              <a:rPr lang="en-US" dirty="0" smtClean="0"/>
              <a:t>PRIMAVERA </a:t>
            </a:r>
            <a:r>
              <a:rPr lang="en-US" dirty="0" err="1" smtClean="0"/>
              <a:t>producirá</a:t>
            </a:r>
            <a:r>
              <a:rPr lang="en-US" dirty="0" smtClean="0"/>
              <a:t> 600 TB de </a:t>
            </a:r>
            <a:r>
              <a:rPr lang="en-US" dirty="0" err="1" smtClean="0"/>
              <a:t>datos</a:t>
            </a:r>
            <a:r>
              <a:rPr lang="en-US" dirty="0" smtClean="0"/>
              <a:t> en dos </a:t>
            </a:r>
            <a:r>
              <a:rPr lang="en-US" dirty="0" err="1" smtClean="0"/>
              <a:t>años</a:t>
            </a:r>
            <a:endParaRPr lang="en-US" dirty="0" smtClean="0"/>
          </a:p>
          <a:p>
            <a:pPr>
              <a:buSzPct val="150000"/>
              <a:defRPr/>
            </a:pPr>
            <a:r>
              <a:rPr lang="en-US" dirty="0" smtClean="0"/>
              <a:t>Los </a:t>
            </a:r>
            <a:r>
              <a:rPr lang="en-US" dirty="0" err="1" smtClean="0"/>
              <a:t>usuarios</a:t>
            </a:r>
            <a:r>
              <a:rPr lang="en-US" dirty="0" smtClean="0"/>
              <a:t> </a:t>
            </a:r>
            <a:r>
              <a:rPr lang="en-US" dirty="0" err="1" smtClean="0"/>
              <a:t>trabajan</a:t>
            </a:r>
            <a:r>
              <a:rPr lang="en-US" dirty="0" smtClean="0"/>
              <a:t> con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colección</a:t>
            </a:r>
            <a:r>
              <a:rPr lang="en-US" dirty="0" smtClean="0"/>
              <a:t> de </a:t>
            </a:r>
            <a:r>
              <a:rPr lang="en-US" dirty="0" err="1" smtClean="0"/>
              <a:t>índices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resumen</a:t>
            </a:r>
            <a:r>
              <a:rPr lang="en-US" dirty="0" smtClean="0"/>
              <a:t> la </a:t>
            </a:r>
            <a:r>
              <a:rPr lang="en-US" dirty="0" err="1" smtClean="0"/>
              <a:t>calidad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simulación</a:t>
            </a:r>
            <a:endParaRPr lang="en-US" dirty="0"/>
          </a:p>
          <a:p>
            <a:pPr>
              <a:buSzPct val="150000"/>
              <a:defRPr/>
            </a:pPr>
            <a:r>
              <a:rPr lang="en-US" dirty="0" err="1" smtClean="0"/>
              <a:t>Estos</a:t>
            </a:r>
            <a:r>
              <a:rPr lang="en-US" dirty="0" smtClean="0"/>
              <a:t> </a:t>
            </a:r>
            <a:r>
              <a:rPr lang="en-US" dirty="0" err="1" smtClean="0"/>
              <a:t>índices</a:t>
            </a:r>
            <a:r>
              <a:rPr lang="en-US" dirty="0" smtClean="0"/>
              <a:t> se </a:t>
            </a:r>
            <a:r>
              <a:rPr lang="en-US" dirty="0" err="1" smtClean="0"/>
              <a:t>llaman</a:t>
            </a:r>
            <a:r>
              <a:rPr lang="en-US" dirty="0" smtClean="0"/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DIAGNÓSTICOS </a:t>
            </a:r>
            <a:r>
              <a:rPr lang="en-US" dirty="0" smtClean="0"/>
              <a:t>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METRICAS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n-US" dirty="0" err="1"/>
              <a:t>requieren</a:t>
            </a:r>
            <a:r>
              <a:rPr lang="en-US" dirty="0"/>
              <a:t> data de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/>
              <a:t>resolución</a:t>
            </a:r>
            <a:r>
              <a:rPr lang="en-US" dirty="0"/>
              <a:t> temporal, </a:t>
            </a:r>
            <a:r>
              <a:rPr lang="en-US" dirty="0" err="1"/>
              <a:t>comparativas</a:t>
            </a:r>
            <a:r>
              <a:rPr lang="en-US" dirty="0"/>
              <a:t> con </a:t>
            </a:r>
            <a:r>
              <a:rPr lang="en-US" dirty="0" err="1" smtClean="0"/>
              <a:t>observaciones</a:t>
            </a:r>
            <a:r>
              <a:rPr lang="en-US" dirty="0" smtClean="0"/>
              <a:t>.</a:t>
            </a:r>
            <a:endParaRPr lang="en-US" dirty="0"/>
          </a:p>
          <a:p>
            <a:pPr>
              <a:buSzPct val="150000"/>
              <a:defRPr/>
            </a:pPr>
            <a:r>
              <a:rPr lang="en-US" dirty="0" smtClean="0"/>
              <a:t>Los </a:t>
            </a:r>
            <a:r>
              <a:rPr lang="en-US" dirty="0" err="1" smtClean="0"/>
              <a:t>usuarios</a:t>
            </a:r>
            <a:r>
              <a:rPr lang="en-US" dirty="0" smtClean="0"/>
              <a:t> no </a:t>
            </a:r>
            <a:r>
              <a:rPr lang="en-US" dirty="0" err="1" smtClean="0"/>
              <a:t>pueden</a:t>
            </a:r>
            <a:r>
              <a:rPr lang="en-US" dirty="0" smtClean="0"/>
              <a:t> </a:t>
            </a:r>
            <a:r>
              <a:rPr lang="en-US" dirty="0" err="1" smtClean="0"/>
              <a:t>trabajar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forma </a:t>
            </a:r>
            <a:r>
              <a:rPr lang="en-US" dirty="0" err="1" smtClean="0"/>
              <a:t>eficiente</a:t>
            </a:r>
            <a:r>
              <a:rPr lang="en-US" dirty="0" smtClean="0"/>
              <a:t> con </a:t>
            </a:r>
            <a:r>
              <a:rPr lang="en-US" dirty="0" err="1" smtClean="0"/>
              <a:t>todos</a:t>
            </a:r>
            <a:r>
              <a:rPr lang="en-US" dirty="0" smtClean="0"/>
              <a:t> los </a:t>
            </a:r>
            <a:r>
              <a:rPr lang="en-US" dirty="0" err="1" smtClean="0"/>
              <a:t>datos</a:t>
            </a:r>
            <a:r>
              <a:rPr lang="en-US" dirty="0" smtClean="0"/>
              <a:t>, de </a:t>
            </a:r>
            <a:r>
              <a:rPr lang="en-US" dirty="0" err="1" smtClean="0"/>
              <a:t>aquí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necesiten</a:t>
            </a:r>
            <a:r>
              <a:rPr lang="en-US" dirty="0" smtClean="0"/>
              <a:t> </a:t>
            </a:r>
            <a:r>
              <a:rPr lang="en-US" dirty="0" err="1" smtClean="0"/>
              <a:t>estos</a:t>
            </a:r>
            <a:r>
              <a:rPr lang="en-US" dirty="0" smtClean="0"/>
              <a:t> </a:t>
            </a:r>
            <a:r>
              <a:rPr lang="en-US" dirty="0" err="1" smtClean="0"/>
              <a:t>valores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590082"/>
            <a:ext cx="4390008" cy="2256886"/>
          </a:xfrm>
          <a:prstGeom prst="rect">
            <a:avLst/>
          </a:prstGeom>
        </p:spPr>
      </p:pic>
      <p:pic>
        <p:nvPicPr>
          <p:cNvPr id="7" name="Image 2" descr="moussonju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9" y="4590082"/>
            <a:ext cx="3585675" cy="23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Cálculo</a:t>
            </a:r>
            <a:r>
              <a:rPr lang="en-US" dirty="0" smtClean="0"/>
              <a:t> online de </a:t>
            </a:r>
            <a:r>
              <a:rPr lang="en-US" dirty="0" err="1" smtClean="0"/>
              <a:t>diagnósticos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" y="1299850"/>
            <a:ext cx="866523" cy="649892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1" y="1397375"/>
            <a:ext cx="1421650" cy="749698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998" y="2537400"/>
            <a:ext cx="1652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Climate Models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83768" y="1660376"/>
            <a:ext cx="76508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HPC</a:t>
            </a:r>
            <a:endParaRPr lang="en-US" sz="1200" dirty="0"/>
          </a:p>
        </p:txBody>
      </p:sp>
      <p:sp>
        <p:nvSpPr>
          <p:cNvPr id="10" name="Flowchart: Magnetic Disk 9"/>
          <p:cNvSpPr/>
          <p:nvPr/>
        </p:nvSpPr>
        <p:spPr>
          <a:xfrm>
            <a:off x="3338863" y="1520908"/>
            <a:ext cx="990110" cy="81009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Model outputs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123728" y="1147762"/>
            <a:ext cx="2974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Current approach: offline diagnostics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53" y="1482654"/>
            <a:ext cx="840722" cy="8407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0800000">
            <a:off x="6849253" y="1738113"/>
            <a:ext cx="765085" cy="22972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gnetic Disk 13"/>
          <p:cNvSpPr/>
          <p:nvPr/>
        </p:nvSpPr>
        <p:spPr>
          <a:xfrm>
            <a:off x="2626078" y="2677162"/>
            <a:ext cx="990110" cy="81009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Model </a:t>
            </a:r>
            <a:r>
              <a:rPr lang="en-US" sz="1100" dirty="0" smtClean="0"/>
              <a:t>outputs</a:t>
            </a:r>
            <a:endParaRPr lang="en-US" sz="1100" dirty="0"/>
          </a:p>
        </p:txBody>
      </p:sp>
      <p:sp>
        <p:nvSpPr>
          <p:cNvPr id="15" name="Folded Corner 14"/>
          <p:cNvSpPr/>
          <p:nvPr/>
        </p:nvSpPr>
        <p:spPr>
          <a:xfrm>
            <a:off x="3444047" y="3025855"/>
            <a:ext cx="1052531" cy="52674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Diagnostics</a:t>
            </a:r>
          </a:p>
          <a:p>
            <a:pPr algn="ctr"/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555776" y="2382931"/>
            <a:ext cx="283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Future approach: online diagnostics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08" y="2827320"/>
            <a:ext cx="840722" cy="84072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0800000">
            <a:off x="4659182" y="3132816"/>
            <a:ext cx="765085" cy="22972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lded Corner 18"/>
          <p:cNvSpPr/>
          <p:nvPr/>
        </p:nvSpPr>
        <p:spPr>
          <a:xfrm>
            <a:off x="5679121" y="1586501"/>
            <a:ext cx="1052531" cy="52674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Diagnostics</a:t>
            </a:r>
          </a:p>
          <a:p>
            <a:pPr algn="ctr"/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659343" y="2267462"/>
            <a:ext cx="102074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Los </a:t>
            </a:r>
            <a:r>
              <a:rPr lang="en-US" sz="1100" dirty="0" err="1" smtClean="0"/>
              <a:t>usuarios</a:t>
            </a:r>
            <a:r>
              <a:rPr lang="en-US" sz="1100" dirty="0" smtClean="0"/>
              <a:t> </a:t>
            </a:r>
            <a:r>
              <a:rPr lang="en-US" sz="1100" dirty="0" err="1" smtClean="0"/>
              <a:t>necesitan</a:t>
            </a:r>
            <a:r>
              <a:rPr lang="en-US" sz="1100" dirty="0" smtClean="0"/>
              <a:t> los </a:t>
            </a:r>
            <a:r>
              <a:rPr lang="en-US" sz="1100" dirty="0" err="1" smtClean="0"/>
              <a:t>diagnósticos</a:t>
            </a:r>
            <a:r>
              <a:rPr lang="en-US" sz="1100" dirty="0" smtClean="0"/>
              <a:t> </a:t>
            </a:r>
            <a:r>
              <a:rPr lang="en-US" sz="1100" dirty="0" err="1" smtClean="0"/>
              <a:t>para</a:t>
            </a:r>
            <a:r>
              <a:rPr lang="en-US" sz="1100" dirty="0" smtClean="0"/>
              <a:t> </a:t>
            </a:r>
            <a:r>
              <a:rPr lang="en-US" sz="1100" dirty="0" err="1" smtClean="0"/>
              <a:t>sus</a:t>
            </a:r>
            <a:r>
              <a:rPr lang="en-US" sz="1100" dirty="0" smtClean="0"/>
              <a:t> </a:t>
            </a:r>
            <a:r>
              <a:rPr lang="en-US" sz="1100" dirty="0" err="1" smtClean="0"/>
              <a:t>analisis</a:t>
            </a:r>
            <a:endParaRPr lang="en-US" sz="1100" dirty="0" smtClean="0"/>
          </a:p>
        </p:txBody>
      </p:sp>
      <p:sp>
        <p:nvSpPr>
          <p:cNvPr id="21" name="Right Arrow 20"/>
          <p:cNvSpPr/>
          <p:nvPr/>
        </p:nvSpPr>
        <p:spPr>
          <a:xfrm>
            <a:off x="4463988" y="1657270"/>
            <a:ext cx="112512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Serial node</a:t>
            </a:r>
            <a:endParaRPr lang="en-US" sz="1200" dirty="0"/>
          </a:p>
        </p:txBody>
      </p:sp>
      <p:sp>
        <p:nvSpPr>
          <p:cNvPr id="22" name="Right Arrow 21"/>
          <p:cNvSpPr/>
          <p:nvPr/>
        </p:nvSpPr>
        <p:spPr>
          <a:xfrm rot="2087187">
            <a:off x="1805206" y="2528995"/>
            <a:ext cx="765085" cy="38520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HPC</a:t>
            </a:r>
            <a:endParaRPr lang="en-US" sz="1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" y="1738113"/>
            <a:ext cx="1064874" cy="74762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0710" y="3890962"/>
            <a:ext cx="8578490" cy="2931368"/>
          </a:xfrm>
        </p:spPr>
        <p:txBody>
          <a:bodyPr/>
          <a:lstStyle/>
          <a:p>
            <a:r>
              <a:rPr lang="en-US" dirty="0" err="1" smtClean="0"/>
              <a:t>Diagnósticos</a:t>
            </a:r>
            <a:r>
              <a:rPr lang="en-US" dirty="0" smtClean="0"/>
              <a:t> </a:t>
            </a:r>
            <a:r>
              <a:rPr lang="en-US" dirty="0" err="1" smtClean="0"/>
              <a:t>calculados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/>
              <a:t> </a:t>
            </a:r>
            <a:r>
              <a:rPr lang="en-US" dirty="0" smtClean="0"/>
              <a:t>“Analytics </a:t>
            </a:r>
            <a:r>
              <a:rPr lang="en-US" dirty="0"/>
              <a:t>as a </a:t>
            </a:r>
            <a:r>
              <a:rPr lang="en-US" dirty="0" smtClean="0"/>
              <a:t>Service”</a:t>
            </a:r>
            <a:endParaRPr lang="en-US" dirty="0"/>
          </a:p>
          <a:p>
            <a:pPr lvl="1"/>
            <a:r>
              <a:rPr lang="en-US" dirty="0" err="1" smtClean="0"/>
              <a:t>Diagnosticos</a:t>
            </a:r>
            <a:r>
              <a:rPr lang="en-US" dirty="0" smtClean="0"/>
              <a:t> </a:t>
            </a:r>
            <a:r>
              <a:rPr lang="en-US" dirty="0"/>
              <a:t>online </a:t>
            </a:r>
            <a:r>
              <a:rPr lang="en-US" dirty="0" smtClean="0"/>
              <a:t>(</a:t>
            </a:r>
            <a:r>
              <a:rPr lang="en-US" dirty="0" err="1" smtClean="0"/>
              <a:t>durante</a:t>
            </a:r>
            <a:r>
              <a:rPr lang="en-US" dirty="0" smtClean="0"/>
              <a:t> la </a:t>
            </a:r>
            <a:r>
              <a:rPr lang="en-US" dirty="0" err="1" smtClean="0"/>
              <a:t>ejecución</a:t>
            </a:r>
            <a:r>
              <a:rPr lang="en-US" dirty="0" smtClean="0"/>
              <a:t> del </a:t>
            </a:r>
            <a:r>
              <a:rPr lang="en-US" dirty="0" err="1" smtClean="0"/>
              <a:t>modelo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Reducción</a:t>
            </a:r>
            <a:r>
              <a:rPr lang="en-US" dirty="0" smtClean="0"/>
              <a:t> del </a:t>
            </a:r>
            <a:r>
              <a:rPr lang="en-US" dirty="0" err="1" smtClean="0"/>
              <a:t>movimiento</a:t>
            </a:r>
            <a:r>
              <a:rPr lang="en-US" dirty="0" smtClean="0"/>
              <a:t> de </a:t>
            </a:r>
            <a:r>
              <a:rPr lang="en-US" dirty="0" err="1" smtClean="0"/>
              <a:t>datos</a:t>
            </a:r>
            <a:endParaRPr lang="en-US" dirty="0"/>
          </a:p>
          <a:p>
            <a:pPr lvl="1"/>
            <a:r>
              <a:rPr lang="en-US" dirty="0" err="1" smtClean="0"/>
              <a:t>Diagnósticos</a:t>
            </a:r>
            <a:r>
              <a:rPr lang="en-US" dirty="0" smtClean="0"/>
              <a:t> </a:t>
            </a:r>
            <a:r>
              <a:rPr lang="en-US" dirty="0" err="1" smtClean="0"/>
              <a:t>calculados</a:t>
            </a:r>
            <a:r>
              <a:rPr lang="en-US" dirty="0" smtClean="0"/>
              <a:t> en los </a:t>
            </a:r>
            <a:r>
              <a:rPr lang="en-US" dirty="0" err="1" smtClean="0"/>
              <a:t>nodos</a:t>
            </a:r>
            <a:r>
              <a:rPr lang="en-US" dirty="0" smtClean="0"/>
              <a:t> de </a:t>
            </a:r>
            <a:r>
              <a:rPr lang="en-US" dirty="0" err="1" smtClean="0"/>
              <a:t>computación</a:t>
            </a:r>
            <a:endParaRPr lang="en-US" dirty="0"/>
          </a:p>
          <a:p>
            <a:pPr lvl="1"/>
            <a:r>
              <a:rPr lang="en-US" dirty="0" err="1" smtClean="0"/>
              <a:t>Nuevos</a:t>
            </a:r>
            <a:r>
              <a:rPr lang="en-US" dirty="0" smtClean="0"/>
              <a:t> </a:t>
            </a:r>
            <a:r>
              <a:rPr lang="en-US" dirty="0" err="1" smtClean="0"/>
              <a:t>diagnósticos</a:t>
            </a:r>
            <a:r>
              <a:rPr lang="en-US" dirty="0" smtClean="0"/>
              <a:t> (</a:t>
            </a:r>
            <a:r>
              <a:rPr lang="en-US" dirty="0"/>
              <a:t>data mining </a:t>
            </a:r>
            <a:r>
              <a:rPr lang="en-US" dirty="0" smtClean="0"/>
              <a:t>de </a:t>
            </a:r>
            <a:r>
              <a:rPr lang="en-US" dirty="0" err="1" smtClean="0"/>
              <a:t>extremos</a:t>
            </a:r>
            <a:r>
              <a:rPr lang="en-US" dirty="0" smtClean="0"/>
              <a:t>) </a:t>
            </a:r>
            <a:r>
              <a:rPr lang="en-US" dirty="0" err="1" smtClean="0"/>
              <a:t>posibles</a:t>
            </a:r>
            <a:endParaRPr lang="en-US" dirty="0"/>
          </a:p>
          <a:p>
            <a:pPr lvl="1"/>
            <a:r>
              <a:rPr lang="en-US" dirty="0" smtClean="0"/>
              <a:t>El </a:t>
            </a:r>
            <a:r>
              <a:rPr lang="en-US" dirty="0" err="1" smtClean="0"/>
              <a:t>usuario</a:t>
            </a:r>
            <a:r>
              <a:rPr lang="en-US" dirty="0" smtClean="0"/>
              <a:t> </a:t>
            </a:r>
            <a:r>
              <a:rPr lang="en-US" dirty="0" err="1" smtClean="0"/>
              <a:t>recibe</a:t>
            </a:r>
            <a:r>
              <a:rPr lang="en-US" dirty="0" smtClean="0"/>
              <a:t> los </a:t>
            </a:r>
            <a:r>
              <a:rPr lang="en-US" dirty="0" err="1" smtClean="0"/>
              <a:t>datos</a:t>
            </a:r>
            <a:r>
              <a:rPr lang="en-US" dirty="0" smtClean="0"/>
              <a:t> antes </a:t>
            </a:r>
            <a:r>
              <a:rPr lang="en-US" dirty="0" smtClean="0">
                <a:sym typeface="Wingdings"/>
              </a:rPr>
              <a:t> crucial </a:t>
            </a:r>
            <a:r>
              <a:rPr lang="en-US" dirty="0" err="1" smtClean="0">
                <a:sym typeface="Wingdings"/>
              </a:rPr>
              <a:t>para</a:t>
            </a:r>
            <a:r>
              <a:rPr lang="en-US" dirty="0" smtClean="0">
                <a:sym typeface="Wingdings"/>
              </a:rPr>
              <a:t> la </a:t>
            </a:r>
            <a:r>
              <a:rPr lang="en-US" dirty="0" err="1" smtClean="0">
                <a:sym typeface="Wingdings"/>
              </a:rPr>
              <a:t>adaptación</a:t>
            </a:r>
            <a:r>
              <a:rPr lang="en-US" dirty="0" smtClean="0">
                <a:sym typeface="Wingdings"/>
              </a:rPr>
              <a:t> al </a:t>
            </a:r>
            <a:r>
              <a:rPr lang="en-US" dirty="0" err="1" smtClean="0">
                <a:sym typeface="Wingdings"/>
              </a:rPr>
              <a:t>cambio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climático</a:t>
            </a:r>
            <a:r>
              <a:rPr lang="en-US" dirty="0" smtClean="0">
                <a:sym typeface="Wingdings"/>
              </a:rPr>
              <a:t> y </a:t>
            </a:r>
            <a:r>
              <a:rPr lang="en-US" dirty="0" err="1" smtClean="0">
                <a:sym typeface="Wingdings"/>
              </a:rPr>
              <a:t>para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desarollar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servicios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climáticos</a:t>
            </a:r>
            <a:r>
              <a:rPr lang="en-US" dirty="0" smtClean="0">
                <a:sym typeface="Wingdings"/>
              </a:rPr>
              <a:t> (</a:t>
            </a:r>
            <a:r>
              <a:rPr lang="en-US" dirty="0" err="1" smtClean="0">
                <a:sym typeface="Wingdings"/>
              </a:rPr>
              <a:t>públicos</a:t>
            </a:r>
            <a:r>
              <a:rPr lang="en-US" dirty="0" smtClean="0">
                <a:sym typeface="Wingdings"/>
              </a:rPr>
              <a:t> y </a:t>
            </a:r>
            <a:r>
              <a:rPr lang="en-US" dirty="0" err="1" smtClean="0">
                <a:sym typeface="Wingdings"/>
              </a:rPr>
              <a:t>privados</a:t>
            </a:r>
            <a:r>
              <a:rPr lang="en-US" dirty="0" smtClean="0">
                <a:sym typeface="Wingdings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8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Retos</a:t>
            </a:r>
            <a:r>
              <a:rPr lang="en-US" dirty="0" smtClean="0"/>
              <a:t> </a:t>
            </a:r>
            <a:r>
              <a:rPr lang="en-US" dirty="0" err="1" smtClean="0"/>
              <a:t>computacionales</a:t>
            </a:r>
            <a:endParaRPr lang="en-US" dirty="0"/>
          </a:p>
        </p:txBody>
      </p:sp>
      <p:sp>
        <p:nvSpPr>
          <p:cNvPr id="20483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212725" y="900113"/>
            <a:ext cx="8724900" cy="592221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lvl="1" indent="-342900">
              <a:spcBef>
                <a:spcPct val="0"/>
              </a:spcBef>
              <a:buClr>
                <a:srgbClr val="004990"/>
              </a:buClr>
              <a:buSzPct val="100000"/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Se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requerirá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una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importante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modificación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de los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códigos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para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correr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de forma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eficiente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con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las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configuraciones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en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alta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resolución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(el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trabajo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en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colaboración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con Computer Science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es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indispensable)</a:t>
            </a: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SzPct val="100000"/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US" altLang="en-US" sz="2400" dirty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SzPct val="100000"/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Los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diagnósticos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deberán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ser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implementados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desde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cero y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adaptados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a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correr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en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paralelo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en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más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de un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nodo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del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servidor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de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escritura</a:t>
            </a:r>
            <a:endParaRPr lang="en-US" altLang="en-US" sz="2400" dirty="0" smtClean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SzPct val="100000"/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endParaRPr lang="en-US" altLang="en-US" sz="2400" dirty="0" smtClean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457200" lvl="1" indent="-342900">
              <a:spcBef>
                <a:spcPct val="0"/>
              </a:spcBef>
              <a:buClr>
                <a:srgbClr val="004990"/>
              </a:buClr>
              <a:buSzPct val="100000"/>
              <a:buFont typeface="Calibri" pitchFamily="34" charset="0"/>
              <a:buChar char="●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Es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un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esfuerzo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coordinado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con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otras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instituciones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que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utilizan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aplicaciones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similares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o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que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tienen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problemas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similares</a:t>
            </a:r>
            <a:r>
              <a:rPr lang="en-US" altLang="en-US" sz="2400" dirty="0" smtClean="0">
                <a:solidFill>
                  <a:srgbClr val="004990"/>
                </a:solidFill>
                <a:latin typeface="Calibri" pitchFamily="34" charset="0"/>
                <a:ea typeface="ＭＳ Ｐゴシック" pitchFamily="34" charset="-128"/>
              </a:rPr>
              <a:t>:</a:t>
            </a:r>
            <a:endParaRPr lang="en-US" altLang="en-US" sz="2400" dirty="0">
              <a:solidFill>
                <a:srgbClr val="004990"/>
              </a:solidFill>
              <a:latin typeface="Calibri" pitchFamily="34" charset="0"/>
              <a:ea typeface="ＭＳ Ｐゴシック" pitchFamily="34" charset="-128"/>
            </a:endParaRPr>
          </a:p>
          <a:p>
            <a:pPr lvl="1">
              <a:defRPr/>
            </a:pP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RIKEN: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investigación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para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reducir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el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tiempo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para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calcular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los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diagnósticos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en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una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simulación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a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muy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alta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resolución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(200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días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para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procesar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una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simulación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global de 960m de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resolución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)</a:t>
            </a:r>
          </a:p>
          <a:p>
            <a:pPr lvl="1">
              <a:defRPr/>
            </a:pP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ARGONNE: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trabajando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con el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mismo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problema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en el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desarrollo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del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modelo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ACME </a:t>
            </a:r>
            <a:r>
              <a:rPr lang="en-US" altLang="en-US" dirty="0" err="1" smtClean="0">
                <a:latin typeface="Calibri" panose="020F0502020204030204" pitchFamily="34" charset="0"/>
                <a:ea typeface="ＭＳ Ｐゴシック" pitchFamily="34" charset="-128"/>
              </a:rPr>
              <a:t>para</a:t>
            </a: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</a:rPr>
              <a:t> el DoE</a:t>
            </a:r>
          </a:p>
        </p:txBody>
      </p:sp>
    </p:spTree>
    <p:extLst>
      <p:ext uri="{BB962C8B-B14F-4D97-AF65-F5344CB8AC3E}">
        <p14:creationId xmlns:p14="http://schemas.microsoft.com/office/powerpoint/2010/main" val="358181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90095903"/>
              </p:ext>
            </p:extLst>
          </p:nvPr>
        </p:nvGraphicFramePr>
        <p:xfrm>
          <a:off x="107504" y="917674"/>
          <a:ext cx="892899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024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1403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400"/>
              </a:spcBef>
              <a:spcAft>
                <a:spcPts val="200"/>
              </a:spcAft>
              <a:buClr>
                <a:schemeClr val="tx1"/>
              </a:buClr>
              <a:buFontTx/>
              <a:buNone/>
            </a:pPr>
            <a:r>
              <a:rPr lang="en-US" dirty="0" smtClean="0">
                <a:latin typeface="Calibri" charset="0"/>
              </a:rPr>
              <a:t>Ranking de la </a:t>
            </a:r>
            <a:r>
              <a:rPr lang="en-US" dirty="0" err="1" smtClean="0">
                <a:latin typeface="Calibri" charset="0"/>
              </a:rPr>
              <a:t>temperatura</a:t>
            </a:r>
            <a:r>
              <a:rPr lang="en-US" dirty="0" smtClean="0">
                <a:latin typeface="Calibri" charset="0"/>
              </a:rPr>
              <a:t> media </a:t>
            </a:r>
            <a:r>
              <a:rPr lang="en-US" dirty="0" err="1" smtClean="0">
                <a:latin typeface="Calibri" charset="0"/>
              </a:rPr>
              <a:t>anual</a:t>
            </a:r>
            <a:r>
              <a:rPr lang="en-US" dirty="0" smtClean="0">
                <a:latin typeface="Calibri" charset="0"/>
              </a:rPr>
              <a:t> de 2015 en los </a:t>
            </a:r>
            <a:r>
              <a:rPr lang="en-US" dirty="0" err="1" smtClean="0">
                <a:latin typeface="Calibri" charset="0"/>
              </a:rPr>
              <a:t>últimos</a:t>
            </a:r>
            <a:r>
              <a:rPr lang="en-US" dirty="0" smtClean="0">
                <a:latin typeface="Calibri" charset="0"/>
              </a:rPr>
              <a:t> 37 </a:t>
            </a:r>
            <a:r>
              <a:rPr lang="en-US" dirty="0" err="1" smtClean="0">
                <a:latin typeface="Calibri" charset="0"/>
              </a:rPr>
              <a:t>años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utilizando</a:t>
            </a:r>
            <a:r>
              <a:rPr lang="en-US" dirty="0" smtClean="0">
                <a:latin typeface="Calibri" charset="0"/>
              </a:rPr>
              <a:t> los </a:t>
            </a:r>
            <a:r>
              <a:rPr lang="en-US" dirty="0" err="1" smtClean="0">
                <a:latin typeface="Calibri" charset="0"/>
              </a:rPr>
              <a:t>datos</a:t>
            </a:r>
            <a:r>
              <a:rPr lang="en-US" dirty="0" smtClean="0">
                <a:latin typeface="Calibri" charset="0"/>
              </a:rPr>
              <a:t> de ERA-Interim.</a:t>
            </a:r>
            <a:endParaRPr lang="en-GB" dirty="0"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El </a:t>
            </a:r>
            <a:r>
              <a:rPr lang="en-GB" dirty="0" err="1" smtClean="0"/>
              <a:t>cambio</a:t>
            </a:r>
            <a:r>
              <a:rPr lang="en-GB" dirty="0" smtClean="0"/>
              <a:t> </a:t>
            </a:r>
            <a:r>
              <a:rPr lang="en-GB" dirty="0" err="1" smtClean="0"/>
              <a:t>clímatico</a:t>
            </a:r>
            <a:r>
              <a:rPr lang="en-GB" dirty="0" smtClean="0"/>
              <a:t> </a:t>
            </a:r>
            <a:r>
              <a:rPr lang="en-GB" dirty="0" err="1" smtClean="0"/>
              <a:t>está</a:t>
            </a:r>
            <a:r>
              <a:rPr lang="en-GB" dirty="0" smtClean="0"/>
              <a:t> </a:t>
            </a:r>
            <a:r>
              <a:rPr lang="en-GB" dirty="0" err="1" smtClean="0"/>
              <a:t>ocurriendo</a:t>
            </a:r>
            <a:endParaRPr lang="en-GB" dirty="0"/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-169" r="1685" b="169"/>
          <a:stretch>
            <a:fillRect/>
          </a:stretch>
        </p:blipFill>
        <p:spPr bwMode="auto">
          <a:xfrm>
            <a:off x="161925" y="1717675"/>
            <a:ext cx="8820150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2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GB" dirty="0"/>
              <a:t>El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clímatico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ocurriendo</a:t>
            </a:r>
            <a:endParaRPr lang="en-GB" dirty="0"/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395413"/>
            <a:ext cx="8001000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81938" y="3657600"/>
            <a:ext cx="457200" cy="280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9" name="Text Box 12"/>
          <p:cNvSpPr txBox="1">
            <a:spLocks noChangeArrowheads="1"/>
          </p:cNvSpPr>
          <p:nvPr/>
        </p:nvSpPr>
        <p:spPr bwMode="auto">
          <a:xfrm>
            <a:off x="9525" y="6542088"/>
            <a:ext cx="47767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latin typeface="Calibri" charset="0"/>
              </a:rPr>
              <a:t>F. Massonnet (BSC)</a:t>
            </a:r>
            <a:endParaRPr lang="en-US" sz="16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dirty="0" smtClean="0">
                <a:latin typeface="Calibri" charset="0"/>
              </a:rPr>
              <a:t>Los </a:t>
            </a:r>
            <a:r>
              <a:rPr lang="en-US" dirty="0" err="1" smtClean="0">
                <a:latin typeface="Calibri" charset="0"/>
              </a:rPr>
              <a:t>usuarios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necesitan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servicios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que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respondan</a:t>
            </a:r>
            <a:r>
              <a:rPr lang="en-US" dirty="0" smtClean="0">
                <a:latin typeface="Calibri" charset="0"/>
              </a:rPr>
              <a:t> a </a:t>
            </a:r>
            <a:r>
              <a:rPr lang="en-US" dirty="0" err="1" smtClean="0">
                <a:latin typeface="Calibri" charset="0"/>
              </a:rPr>
              <a:t>sus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preguntas</a:t>
            </a:r>
            <a:endParaRPr lang="en-US" dirty="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dirty="0" smtClean="0">
                <a:latin typeface="Calibri" charset="0"/>
              </a:rPr>
              <a:t>Un </a:t>
            </a:r>
            <a:r>
              <a:rPr lang="en-US" dirty="0" err="1" smtClean="0">
                <a:latin typeface="Calibri" charset="0"/>
              </a:rPr>
              <a:t>ejemplo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este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tipo</a:t>
            </a:r>
            <a:r>
              <a:rPr lang="en-US" dirty="0" smtClean="0">
                <a:latin typeface="Calibri" charset="0"/>
              </a:rPr>
              <a:t> de </a:t>
            </a:r>
            <a:r>
              <a:rPr lang="en-US" dirty="0" err="1" smtClean="0">
                <a:latin typeface="Calibri" charset="0"/>
              </a:rPr>
              <a:t>servicios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es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  <a:hlinkClick r:id="rId3"/>
              </a:rPr>
              <a:t>http</a:t>
            </a:r>
            <a:r>
              <a:rPr lang="en-US" dirty="0">
                <a:latin typeface="Calibri" charset="0"/>
                <a:hlinkClick r:id="rId3"/>
              </a:rPr>
              <a:t>://</a:t>
            </a:r>
            <a:r>
              <a:rPr lang="en-US" dirty="0" smtClean="0">
                <a:latin typeface="Calibri" charset="0"/>
                <a:hlinkClick r:id="rId3"/>
              </a:rPr>
              <a:t>climate4impact.eu</a:t>
            </a:r>
            <a:endParaRPr lang="en-US" dirty="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Es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 un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aspecto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 clave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para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 el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éxito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 de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nuestra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</a:rPr>
              <a:t>investigación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dirty="0" err="1" smtClean="0">
                <a:latin typeface="Calibri" charset="0"/>
              </a:rPr>
              <a:t>Basado</a:t>
            </a:r>
            <a:r>
              <a:rPr lang="en-US" dirty="0" smtClean="0">
                <a:latin typeface="Calibri" charset="0"/>
              </a:rPr>
              <a:t> en el </a:t>
            </a:r>
            <a:r>
              <a:rPr lang="en-US" dirty="0" err="1" smtClean="0">
                <a:latin typeface="Calibri" charset="0"/>
              </a:rPr>
              <a:t>acceso</a:t>
            </a:r>
            <a:r>
              <a:rPr lang="en-US" dirty="0" smtClean="0">
                <a:latin typeface="Calibri" charset="0"/>
              </a:rPr>
              <a:t> a </a:t>
            </a:r>
            <a:r>
              <a:rPr lang="en-US" b="1" dirty="0" smtClean="0">
                <a:latin typeface="Calibri" charset="0"/>
              </a:rPr>
              <a:t>ESGF</a:t>
            </a:r>
            <a:r>
              <a:rPr lang="en-US" dirty="0">
                <a:latin typeface="Calibri" charset="0"/>
              </a:rPr>
              <a:t>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Servicios</a:t>
            </a:r>
            <a:r>
              <a:rPr lang="en-US" dirty="0" smtClean="0"/>
              <a:t> </a:t>
            </a:r>
            <a:r>
              <a:rPr lang="en-US" dirty="0" err="1" smtClean="0"/>
              <a:t>climáticos</a:t>
            </a:r>
            <a:endParaRPr lang="en-US" dirty="0"/>
          </a:p>
        </p:txBody>
      </p:sp>
      <p:sp>
        <p:nvSpPr>
          <p:cNvPr id="39940" name="Footer Placeholder 4"/>
          <p:cNvSpPr txBox="1">
            <a:spLocks/>
          </p:cNvSpPr>
          <p:nvPr/>
        </p:nvSpPr>
        <p:spPr bwMode="auto">
          <a:xfrm>
            <a:off x="1649413" y="6513513"/>
            <a:ext cx="65928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900">
                <a:solidFill>
                  <a:srgbClr val="FFFFFF"/>
                </a:solidFill>
                <a:latin typeface="Century Gothic" charset="0"/>
              </a:rPr>
              <a:t>C3S Climate Projections Workshop: Near-term predictions and projections, 21 April 2015</a:t>
            </a:r>
          </a:p>
        </p:txBody>
      </p:sp>
      <p:pic>
        <p:nvPicPr>
          <p:cNvPr id="39941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2809875"/>
            <a:ext cx="7373938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11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2231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10000"/>
              </a:spcAft>
            </a:pP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La 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Earth System Grid Federation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es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un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esfuerzo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de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código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abierto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que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proporciona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una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robusta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plataforma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de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datos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distribuida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, lo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que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permite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un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acceso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mundial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a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peta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/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exa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datos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meteorológicos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y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climáticos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10000"/>
              </a:spcAft>
            </a:pPr>
            <a:endParaRPr lang="en-US" sz="2000" kern="1200" dirty="0">
              <a:ea typeface="DejaVu Sans" pitchFamily="34" charset="0"/>
              <a:cs typeface="DejaVu Sans" pitchFamily="34" charset="0"/>
            </a:endParaRPr>
          </a:p>
          <a:p>
            <a:pPr>
              <a:spcBef>
                <a:spcPct val="0"/>
              </a:spcBef>
              <a:spcAft>
                <a:spcPct val="10000"/>
              </a:spcAft>
            </a:pP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ESGF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promueve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un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formato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común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y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proporciona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herramientas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de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búsqueda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e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indexación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 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de </a:t>
            </a:r>
            <a:r>
              <a:rPr lang="en-US" sz="2000" kern="1200" dirty="0" err="1">
                <a:ea typeface="DejaVu Sans" pitchFamily="34" charset="0"/>
                <a:cs typeface="DejaVu Sans" pitchFamily="34" charset="0"/>
              </a:rPr>
              <a:t>datos</a:t>
            </a:r>
            <a:r>
              <a:rPr lang="en-US" sz="2000" kern="1200" dirty="0">
                <a:ea typeface="DejaVu Sans" pitchFamily="34" charset="0"/>
                <a:cs typeface="DejaVu Sans" pitchFamily="34" charset="0"/>
              </a:rPr>
              <a:t>.</a:t>
            </a:r>
            <a:endParaRPr lang="en-US" sz="2000" kern="1200" dirty="0"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Acceso</a:t>
            </a:r>
            <a:r>
              <a:rPr lang="en-US" dirty="0" smtClean="0"/>
              <a:t> a los </a:t>
            </a:r>
            <a:r>
              <a:rPr lang="en-US" dirty="0" err="1" smtClean="0"/>
              <a:t>datos</a:t>
            </a:r>
            <a:endParaRPr lang="en-US" dirty="0"/>
          </a:p>
        </p:txBody>
      </p:sp>
      <p:pic>
        <p:nvPicPr>
          <p:cNvPr id="40964" name="Shape 33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5875"/>
            <a:ext cx="4104456" cy="366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texto 2"/>
          <p:cNvSpPr txBox="1">
            <a:spLocks/>
          </p:cNvSpPr>
          <p:nvPr/>
        </p:nvSpPr>
        <p:spPr>
          <a:xfrm>
            <a:off x="4211960" y="3149922"/>
            <a:ext cx="4752528" cy="367240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ES" sz="2000" dirty="0"/>
              <a:t>ESGF está organizado como una red mundial de nodos distribuidos</a:t>
            </a:r>
          </a:p>
          <a:p>
            <a:pPr lvl="1"/>
            <a:r>
              <a:rPr lang="es-ES" dirty="0"/>
              <a:t>Nodos de datos (THREDDS server, </a:t>
            </a:r>
            <a:r>
              <a:rPr lang="es-ES" dirty="0" err="1"/>
              <a:t>gridFTP</a:t>
            </a:r>
            <a:r>
              <a:rPr lang="es-ES" dirty="0"/>
              <a:t> server, …)</a:t>
            </a:r>
          </a:p>
          <a:p>
            <a:pPr lvl="1"/>
            <a:r>
              <a:rPr lang="es-ES" dirty="0"/>
              <a:t>Nodos de índices (descripción de la base de datos)</a:t>
            </a:r>
          </a:p>
          <a:p>
            <a:pPr lvl="1"/>
            <a:r>
              <a:rPr lang="es-ES" dirty="0"/>
              <a:t>Nodos de identidad (autenticación de usuarios)</a:t>
            </a:r>
          </a:p>
          <a:p>
            <a:pPr lvl="1"/>
            <a:r>
              <a:rPr lang="es-ES" dirty="0"/>
              <a:t>Nodos de computación (análisis y visualización de datos)</a:t>
            </a:r>
          </a:p>
        </p:txBody>
      </p:sp>
    </p:spTree>
    <p:extLst>
      <p:ext uri="{BB962C8B-B14F-4D97-AF65-F5344CB8AC3E}">
        <p14:creationId xmlns:p14="http://schemas.microsoft.com/office/powerpoint/2010/main" val="284873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Mare </a:t>
            </a:r>
            <a:r>
              <a:rPr lang="es-ES" dirty="0" err="1" smtClean="0"/>
              <a:t>Nostrum</a:t>
            </a:r>
            <a:r>
              <a:rPr lang="es-ES" dirty="0" smtClean="0"/>
              <a:t> 3</a:t>
            </a:r>
            <a:endParaRPr lang="es-ES" dirty="0"/>
          </a:p>
        </p:txBody>
      </p:sp>
      <p:pic>
        <p:nvPicPr>
          <p:cNvPr id="5" name="Imagen 4" descr="b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5" y="914757"/>
            <a:ext cx="7658409" cy="60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5019675"/>
            <a:ext cx="2857500" cy="200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Iniciativas</a:t>
            </a:r>
            <a:r>
              <a:rPr lang="en-US" dirty="0" smtClean="0"/>
              <a:t> </a:t>
            </a:r>
            <a:r>
              <a:rPr lang="en-US" dirty="0" err="1" smtClean="0"/>
              <a:t>internacionales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5" y="985391"/>
            <a:ext cx="8568953" cy="5520184"/>
          </a:xfrm>
        </p:spPr>
        <p:txBody>
          <a:bodyPr/>
          <a:lstStyle/>
          <a:p>
            <a:r>
              <a:rPr lang="en-US" dirty="0" err="1" smtClean="0"/>
              <a:t>Piloto</a:t>
            </a:r>
            <a:r>
              <a:rPr lang="en-US" dirty="0" smtClean="0"/>
              <a:t> EUDAT</a:t>
            </a:r>
          </a:p>
          <a:p>
            <a:pPr lvl="1"/>
            <a:r>
              <a:rPr lang="en-US" dirty="0" smtClean="0"/>
              <a:t>“Support </a:t>
            </a:r>
            <a:r>
              <a:rPr lang="en-US" dirty="0"/>
              <a:t>to scientific research on seasonal-to-decadal climate and air quality </a:t>
            </a:r>
            <a:r>
              <a:rPr lang="en-US" dirty="0" smtClean="0"/>
              <a:t>modelling”</a:t>
            </a:r>
          </a:p>
          <a:p>
            <a:pPr lvl="2"/>
            <a:r>
              <a:rPr lang="en-US" i="1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sync &amp; </a:t>
            </a:r>
            <a:r>
              <a:rPr lang="en-US" i="1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</a:p>
          <a:p>
            <a:pPr lvl="2"/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replication</a:t>
            </a:r>
          </a:p>
          <a:p>
            <a:pPr lvl="2"/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discovery &amp; search</a:t>
            </a:r>
          </a:p>
          <a:p>
            <a:pPr lvl="2"/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repository &amp; sharing</a:t>
            </a:r>
          </a:p>
          <a:p>
            <a:pPr lvl="2"/>
            <a:r>
              <a:rPr lang="en-US" i="1" dirty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en-US" i="1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staging</a:t>
            </a:r>
          </a:p>
          <a:p>
            <a:pPr lvl="2"/>
            <a:endParaRPr lang="en-US" i="1" dirty="0">
              <a:solidFill>
                <a:srgbClr val="00499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dirty="0" smtClean="0"/>
              <a:t>RDA </a:t>
            </a:r>
            <a:r>
              <a:rPr lang="en-US" dirty="0" err="1" smtClean="0"/>
              <a:t>grupo</a:t>
            </a:r>
            <a:r>
              <a:rPr lang="en-US" dirty="0" smtClean="0"/>
              <a:t> de </a:t>
            </a:r>
            <a:r>
              <a:rPr lang="en-US" dirty="0" err="1" smtClean="0"/>
              <a:t>interés</a:t>
            </a:r>
            <a:r>
              <a:rPr lang="en-US" dirty="0" smtClean="0"/>
              <a:t> en “</a:t>
            </a:r>
            <a:r>
              <a:rPr lang="en-US" dirty="0"/>
              <a:t>Weather, climate and </a:t>
            </a:r>
            <a:r>
              <a:rPr lang="en-US" dirty="0" smtClean="0"/>
              <a:t>air quality”</a:t>
            </a:r>
          </a:p>
          <a:p>
            <a:pPr lvl="1"/>
            <a:r>
              <a:rPr lang="en-US" dirty="0" err="1" smtClean="0"/>
              <a:t>Abordar</a:t>
            </a:r>
            <a:r>
              <a:rPr lang="en-US" dirty="0" smtClean="0"/>
              <a:t> los </a:t>
            </a:r>
            <a:r>
              <a:rPr lang="en-US" dirty="0" err="1" smtClean="0"/>
              <a:t>retos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uso</a:t>
            </a:r>
            <a:r>
              <a:rPr lang="en-US" dirty="0" smtClean="0"/>
              <a:t> y el </a:t>
            </a:r>
            <a:r>
              <a:rPr lang="en-US" dirty="0" err="1" smtClean="0"/>
              <a:t>análisis</a:t>
            </a:r>
            <a:r>
              <a:rPr lang="en-US" dirty="0" smtClean="0"/>
              <a:t> de los </a:t>
            </a:r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volúmenes</a:t>
            </a:r>
            <a:r>
              <a:rPr lang="en-US" dirty="0" smtClean="0"/>
              <a:t> de </a:t>
            </a:r>
            <a:r>
              <a:rPr lang="en-US" dirty="0" err="1" smtClean="0"/>
              <a:t>datos</a:t>
            </a:r>
            <a:r>
              <a:rPr lang="en-US" dirty="0" smtClean="0"/>
              <a:t> de la </a:t>
            </a:r>
            <a:r>
              <a:rPr lang="en-US" dirty="0" err="1" smtClean="0"/>
              <a:t>comunidad</a:t>
            </a:r>
            <a:endParaRPr lang="en-US" dirty="0" smtClean="0"/>
          </a:p>
          <a:p>
            <a:pPr lvl="1"/>
            <a:r>
              <a:rPr lang="en-US" dirty="0" err="1" smtClean="0"/>
              <a:t>Tratar</a:t>
            </a:r>
            <a:r>
              <a:rPr lang="en-US" dirty="0" smtClean="0"/>
              <a:t> </a:t>
            </a:r>
            <a:r>
              <a:rPr lang="en-US" dirty="0" err="1" smtClean="0"/>
              <a:t>problemas</a:t>
            </a:r>
            <a:r>
              <a:rPr lang="en-US" dirty="0" smtClean="0"/>
              <a:t> </a:t>
            </a:r>
            <a:r>
              <a:rPr lang="en-US" dirty="0" err="1" smtClean="0"/>
              <a:t>comunes</a:t>
            </a:r>
            <a:r>
              <a:rPr lang="en-US" dirty="0" smtClean="0"/>
              <a:t> con </a:t>
            </a:r>
            <a:r>
              <a:rPr lang="en-US" dirty="0" err="1" smtClean="0"/>
              <a:t>otras</a:t>
            </a:r>
            <a:r>
              <a:rPr lang="en-US" dirty="0" smtClean="0"/>
              <a:t> </a:t>
            </a:r>
            <a:r>
              <a:rPr lang="en-US" dirty="0" err="1" smtClean="0"/>
              <a:t>comunidades</a:t>
            </a:r>
            <a:r>
              <a:rPr lang="en-US" dirty="0" smtClean="0"/>
              <a:t> </a:t>
            </a:r>
            <a:r>
              <a:rPr lang="en-US" dirty="0" err="1" smtClean="0"/>
              <a:t>científicas</a:t>
            </a:r>
            <a:endParaRPr lang="en-US" dirty="0" smtClean="0"/>
          </a:p>
          <a:p>
            <a:pPr lvl="1"/>
            <a:r>
              <a:rPr lang="en-US" dirty="0" err="1" smtClean="0"/>
              <a:t>Hacer</a:t>
            </a:r>
            <a:r>
              <a:rPr lang="en-US" dirty="0" smtClean="0"/>
              <a:t> visible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problemáticas</a:t>
            </a:r>
            <a:endParaRPr lang="en-US" dirty="0" smtClean="0"/>
          </a:p>
          <a:p>
            <a:pPr lvl="1"/>
            <a:r>
              <a:rPr lang="en-US" dirty="0" smtClean="0"/>
              <a:t>Mailing list: </a:t>
            </a:r>
            <a:r>
              <a:rPr lang="en-US" dirty="0" err="1" smtClean="0"/>
              <a:t>earthsciences-rda-ig@bsc.es</a:t>
            </a:r>
            <a:endParaRPr lang="en-US" dirty="0"/>
          </a:p>
        </p:txBody>
      </p:sp>
      <p:pic>
        <p:nvPicPr>
          <p:cNvPr id="4" name="Shape 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975" y="1576823"/>
            <a:ext cx="3726600" cy="26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0" y="2482782"/>
            <a:ext cx="1180350" cy="64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05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¿Cómo empezar?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https</a:t>
            </a:r>
            <a:r>
              <a:rPr lang="es-ES" dirty="0"/>
              <a:t>://</a:t>
            </a:r>
            <a:r>
              <a:rPr lang="es-ES" dirty="0" err="1"/>
              <a:t>www.kaggle.com</a:t>
            </a:r>
            <a:r>
              <a:rPr lang="es-ES" dirty="0"/>
              <a:t>/</a:t>
            </a:r>
          </a:p>
        </p:txBody>
      </p:sp>
      <p:pic>
        <p:nvPicPr>
          <p:cNvPr id="5" name="Imagen 4" descr="Captura de pantalla 2016-07-22 a les 11.05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738"/>
            <a:ext cx="9144000" cy="55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empezar?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1520" y="98968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https</a:t>
            </a:r>
            <a:r>
              <a:rPr lang="es-ES" dirty="0"/>
              <a:t>://</a:t>
            </a:r>
            <a:r>
              <a:rPr lang="es-ES" dirty="0" err="1"/>
              <a:t>www.kaggle.com</a:t>
            </a:r>
            <a:r>
              <a:rPr lang="es-ES" dirty="0"/>
              <a:t>/dmitriy19/d/</a:t>
            </a:r>
            <a:r>
              <a:rPr lang="es-ES" dirty="0" err="1"/>
              <a:t>berkeleyearth</a:t>
            </a:r>
            <a:r>
              <a:rPr lang="es-ES" dirty="0"/>
              <a:t>/</a:t>
            </a:r>
            <a:r>
              <a:rPr lang="es-ES" dirty="0" err="1"/>
              <a:t>climate</a:t>
            </a:r>
            <a:r>
              <a:rPr lang="es-ES" dirty="0"/>
              <a:t>-</a:t>
            </a:r>
            <a:r>
              <a:rPr lang="es-ES" dirty="0" err="1"/>
              <a:t>change</a:t>
            </a:r>
            <a:r>
              <a:rPr lang="es-ES" dirty="0"/>
              <a:t>-</a:t>
            </a:r>
            <a:r>
              <a:rPr lang="es-ES" dirty="0" err="1"/>
              <a:t>earth</a:t>
            </a:r>
            <a:r>
              <a:rPr lang="es-ES" dirty="0"/>
              <a:t>-</a:t>
            </a:r>
            <a:r>
              <a:rPr lang="es-ES" dirty="0" err="1"/>
              <a:t>surface</a:t>
            </a:r>
            <a:r>
              <a:rPr lang="es-ES" dirty="0"/>
              <a:t>-</a:t>
            </a:r>
            <a:r>
              <a:rPr lang="es-ES" dirty="0" err="1"/>
              <a:t>temperature</a:t>
            </a:r>
            <a:r>
              <a:rPr lang="es-ES" dirty="0"/>
              <a:t>-data/</a:t>
            </a:r>
            <a:r>
              <a:rPr lang="es-ES" dirty="0" err="1"/>
              <a:t>some-visualizations-for-climate-change</a:t>
            </a:r>
            <a:endParaRPr lang="es-ES" dirty="0"/>
          </a:p>
        </p:txBody>
      </p:sp>
      <p:pic>
        <p:nvPicPr>
          <p:cNvPr id="6" name="Imagen 5" descr="__results___14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67" y="1669776"/>
            <a:ext cx="5595537" cy="522456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6758315"/>
            <a:ext cx="24837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Python</a:t>
            </a:r>
            <a:r>
              <a:rPr lang="es-ES" sz="1100" dirty="0" smtClean="0"/>
              <a:t>, </a:t>
            </a:r>
            <a:r>
              <a:rPr lang="es-ES" sz="1100" dirty="0" err="1" smtClean="0"/>
              <a:t>matplotlib</a:t>
            </a:r>
            <a:r>
              <a:rPr lang="es-ES" sz="1100" dirty="0" smtClean="0"/>
              <a:t>, </a:t>
            </a:r>
            <a:r>
              <a:rPr lang="es-ES" sz="1100" dirty="0" err="1" smtClean="0"/>
              <a:t>numpy</a:t>
            </a:r>
            <a:r>
              <a:rPr lang="es-ES" sz="1100" dirty="0" smtClean="0"/>
              <a:t>, pandas</a:t>
            </a:r>
          </a:p>
        </p:txBody>
      </p:sp>
    </p:spTree>
    <p:extLst>
      <p:ext uri="{BB962C8B-B14F-4D97-AF65-F5344CB8AC3E}">
        <p14:creationId xmlns:p14="http://schemas.microsoft.com/office/powerpoint/2010/main" val="185654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endParaRPr lang="en-US" dirty="0"/>
          </a:p>
        </p:txBody>
      </p:sp>
      <p:pic>
        <p:nvPicPr>
          <p:cNvPr id="5" name="Marcador de contenido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6762"/>
            <a:ext cx="9144000" cy="6253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40" y="2638425"/>
            <a:ext cx="280987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4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Shape 2"/>
          <p:cNvSpPr txBox="1">
            <a:spLocks noChangeArrowheads="1"/>
          </p:cNvSpPr>
          <p:nvPr/>
        </p:nvSpPr>
        <p:spPr bwMode="auto">
          <a:xfrm>
            <a:off x="1350963" y="4760913"/>
            <a:ext cx="6480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2000" dirty="0" err="1">
                <a:solidFill>
                  <a:srgbClr val="FFFFFF"/>
                </a:solidFill>
              </a:rPr>
              <a:t>k</a:t>
            </a:r>
            <a:r>
              <a:rPr lang="en-US" altLang="en-US" sz="2000" dirty="0" err="1" smtClean="0">
                <a:solidFill>
                  <a:srgbClr val="FFFFFF"/>
                </a:solidFill>
              </a:rPr>
              <a:t>im.serradell@</a:t>
            </a:r>
            <a:r>
              <a:rPr lang="en-US" altLang="en-US" sz="2000" dirty="0" err="1">
                <a:solidFill>
                  <a:srgbClr val="FFFFFF"/>
                </a:solidFill>
              </a:rPr>
              <a:t>bsc.es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5363" name="TextShape 1"/>
          <p:cNvSpPr txBox="1">
            <a:spLocks noChangeArrowheads="1"/>
          </p:cNvSpPr>
          <p:nvPr/>
        </p:nvSpPr>
        <p:spPr bwMode="auto">
          <a:xfrm>
            <a:off x="1371600" y="3717925"/>
            <a:ext cx="6400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 dirty="0" smtClean="0">
                <a:solidFill>
                  <a:srgbClr val="FFFFFF"/>
                </a:solidFill>
              </a:rPr>
              <a:t>¡Gracias!</a:t>
            </a:r>
            <a:endParaRPr lang="en-US" alt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s-ES" smtClean="0"/>
              <a:t>BSC Earth Sciences Department</a:t>
            </a:r>
            <a:endParaRPr lang="es-ES"/>
          </a:p>
        </p:txBody>
      </p:sp>
      <p:sp>
        <p:nvSpPr>
          <p:cNvPr id="5" name="Rectángulo 19"/>
          <p:cNvSpPr>
            <a:spLocks noChangeArrowheads="1"/>
          </p:cNvSpPr>
          <p:nvPr/>
        </p:nvSpPr>
        <p:spPr bwMode="auto">
          <a:xfrm>
            <a:off x="4715570" y="3053432"/>
            <a:ext cx="4249737" cy="3827463"/>
          </a:xfrm>
          <a:prstGeom prst="rect">
            <a:avLst/>
          </a:prstGeom>
          <a:solidFill>
            <a:srgbClr val="004990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b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ángulo 3"/>
          <p:cNvSpPr>
            <a:spLocks noChangeArrowheads="1"/>
          </p:cNvSpPr>
          <p:nvPr/>
        </p:nvSpPr>
        <p:spPr bwMode="auto">
          <a:xfrm>
            <a:off x="251520" y="989682"/>
            <a:ext cx="4248150" cy="20018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s-ES" sz="2000" u="sng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Qué</a:t>
            </a:r>
            <a:endParaRPr lang="es-ES" sz="1600" u="sng" smtClean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endParaRPr lang="es-ES" sz="1600" smtClean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s-ES" sz="160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Prónostico de lo que nos rodea</a:t>
            </a:r>
            <a:endParaRPr lang="es-ES" sz="160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251520" y="3064545"/>
            <a:ext cx="4249737" cy="3816350"/>
          </a:xfrm>
          <a:prstGeom prst="rect">
            <a:avLst/>
          </a:prstGeom>
          <a:solidFill>
            <a:srgbClr val="004990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s-ES" sz="2000" u="sng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Cómo</a:t>
            </a:r>
          </a:p>
          <a:p>
            <a:pPr>
              <a:defRPr/>
            </a:pPr>
            <a:endParaRPr lang="es-ES" sz="1600" dirty="0" smtClean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Desarrollar una capacidad </a:t>
            </a:r>
            <a:r>
              <a:rPr lang="es-ES" sz="14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para modelar procesos de calidad del aire de </a:t>
            </a: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escala urbana a global y </a:t>
            </a:r>
            <a:r>
              <a:rPr lang="es-ES" sz="14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los impactos sobre el clima, la salud y los ecosistemas</a:t>
            </a:r>
          </a:p>
          <a:p>
            <a:pPr>
              <a:defRPr/>
            </a:pPr>
            <a:endParaRPr lang="es-ES" sz="14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s-ES" sz="14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Implementar un sistema de predicción del </a:t>
            </a: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clima “</a:t>
            </a:r>
            <a:r>
              <a:rPr lang="es-ES" sz="1400" dirty="0" err="1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seasonal</a:t>
            </a: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s-ES" sz="1400" dirty="0" err="1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to</a:t>
            </a: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s-ES" sz="1400" dirty="0" err="1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decadal</a:t>
            </a: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”</a:t>
            </a:r>
          </a:p>
          <a:p>
            <a:pPr>
              <a:defRPr/>
            </a:pPr>
            <a:endParaRPr lang="es-ES" sz="14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s-ES" sz="14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Desarrollar servicios orientados al usuario que </a:t>
            </a: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favorezcan tanto </a:t>
            </a:r>
            <a:r>
              <a:rPr lang="es-ES" sz="14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la transferencia </a:t>
            </a: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como la </a:t>
            </a:r>
            <a:r>
              <a:rPr lang="es-ES" sz="14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adaptación de tecnología</a:t>
            </a:r>
          </a:p>
          <a:p>
            <a:pPr>
              <a:defRPr/>
            </a:pPr>
            <a:endParaRPr lang="es-ES" sz="14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Utilizar HPC y </a:t>
            </a:r>
            <a:r>
              <a:rPr lang="es-ES" sz="1400" dirty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tecnologías Big Data para la eficiencia y la facilidad de uso de los modelos </a:t>
            </a:r>
            <a:r>
              <a:rPr lang="es-ES" sz="1400" dirty="0" smtClean="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de ciencias de la tierra</a:t>
            </a:r>
            <a:endParaRPr lang="es-ES" sz="1400" dirty="0">
              <a:solidFill>
                <a:schemeClr val="accent1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Rectángulo 5"/>
          <p:cNvSpPr>
            <a:spLocks noChangeArrowheads="1"/>
          </p:cNvSpPr>
          <p:nvPr/>
        </p:nvSpPr>
        <p:spPr bwMode="auto">
          <a:xfrm>
            <a:off x="4715570" y="975395"/>
            <a:ext cx="4248150" cy="2016125"/>
          </a:xfrm>
          <a:prstGeom prst="rect">
            <a:avLst/>
          </a:prstGeom>
          <a:solidFill>
            <a:srgbClr val="004990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r>
              <a:rPr lang="es-ES" sz="2000" u="sng" dirty="0" smtClean="0">
                <a:solidFill>
                  <a:srgbClr val="FFFFFF"/>
                </a:solidFill>
              </a:rPr>
              <a:t>Porqué</a:t>
            </a:r>
            <a:endParaRPr lang="es-ES" sz="1600" u="sng" dirty="0" smtClean="0">
              <a:solidFill>
                <a:srgbClr val="FFFFFF"/>
              </a:solidFill>
            </a:endParaRPr>
          </a:p>
          <a:p>
            <a:endParaRPr lang="es-ES" sz="1600" dirty="0" smtClean="0">
              <a:solidFill>
                <a:srgbClr val="FFFFFF"/>
              </a:solidFill>
            </a:endParaRPr>
          </a:p>
          <a:p>
            <a:r>
              <a:rPr lang="es-ES" sz="1600" dirty="0" smtClean="0">
                <a:solidFill>
                  <a:srgbClr val="FFFFFF"/>
                </a:solidFill>
              </a:rPr>
              <a:t>Nuestros puntos fuertes…</a:t>
            </a:r>
          </a:p>
          <a:p>
            <a:pPr lvl="1"/>
            <a:r>
              <a:rPr lang="es-ES" sz="1600" dirty="0" smtClean="0">
                <a:solidFill>
                  <a:srgbClr val="FFFFFF"/>
                </a:solidFill>
              </a:rPr>
              <a:t>… investigación…</a:t>
            </a:r>
          </a:p>
          <a:p>
            <a:pPr lvl="1"/>
            <a:r>
              <a:rPr lang="es-ES" sz="1600" dirty="0" smtClean="0">
                <a:solidFill>
                  <a:srgbClr val="FFFFFF"/>
                </a:solidFill>
              </a:rPr>
              <a:t>… operaciones…</a:t>
            </a:r>
          </a:p>
          <a:p>
            <a:pPr lvl="1"/>
            <a:r>
              <a:rPr lang="es-ES" sz="1600" dirty="0" smtClean="0">
                <a:solidFill>
                  <a:srgbClr val="FFFFFF"/>
                </a:solidFill>
              </a:rPr>
              <a:t>… servicios…</a:t>
            </a:r>
          </a:p>
          <a:p>
            <a:pPr lvl="1"/>
            <a:r>
              <a:rPr lang="es-ES" sz="1600" dirty="0" smtClean="0">
                <a:solidFill>
                  <a:srgbClr val="FFFFFF"/>
                </a:solidFill>
              </a:rPr>
              <a:t>… alta resolución…</a:t>
            </a:r>
          </a:p>
          <a:p>
            <a:pPr lvl="1"/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12" name="Arco de bloque 14"/>
          <p:cNvSpPr>
            <a:spLocks/>
          </p:cNvSpPr>
          <p:nvPr/>
        </p:nvSpPr>
        <p:spPr bwMode="auto">
          <a:xfrm>
            <a:off x="6477695" y="4479007"/>
            <a:ext cx="720725" cy="736600"/>
          </a:xfrm>
          <a:custGeom>
            <a:avLst/>
            <a:gdLst>
              <a:gd name="T0" fmla="*/ 9859 w 720725"/>
              <a:gd name="T1" fmla="*/ 282739 h 736600"/>
              <a:gd name="T2" fmla="*/ 434463 w 720725"/>
              <a:gd name="T3" fmla="*/ 7871 h 736600"/>
              <a:gd name="T4" fmla="*/ 715973 w 720725"/>
              <a:gd name="T5" fmla="*/ 427918 h 736600"/>
              <a:gd name="T6" fmla="*/ 312840 w 720725"/>
              <a:gd name="T7" fmla="*/ 733384 h 736600"/>
              <a:gd name="T8" fmla="*/ 1484 w 720725"/>
              <a:gd name="T9" fmla="*/ 334908 h 736600"/>
              <a:gd name="T10" fmla="*/ 18277 w 720725"/>
              <a:gd name="T11" fmla="*/ 336470 h 736600"/>
              <a:gd name="T12" fmla="*/ 315018 w 720725"/>
              <a:gd name="T13" fmla="*/ 716659 h 736600"/>
              <a:gd name="T14" fmla="*/ 699341 w 720725"/>
              <a:gd name="T15" fmla="*/ 425128 h 736600"/>
              <a:gd name="T16" fmla="*/ 431068 w 720725"/>
              <a:gd name="T17" fmla="*/ 24390 h 736600"/>
              <a:gd name="T18" fmla="*/ 26244 w 720725"/>
              <a:gd name="T19" fmla="*/ 286738 h 736600"/>
              <a:gd name="T20" fmla="*/ 9859 w 720725"/>
              <a:gd name="T21" fmla="*/ 282739 h 736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0725" h="736600">
                <a:moveTo>
                  <a:pt x="9859" y="282739"/>
                </a:moveTo>
                <a:cubicBezTo>
                  <a:pt x="55203" y="88713"/>
                  <a:pt x="243450" y="-33149"/>
                  <a:pt x="434463" y="7871"/>
                </a:cubicBezTo>
                <a:cubicBezTo>
                  <a:pt x="623130" y="48386"/>
                  <a:pt x="747179" y="233484"/>
                  <a:pt x="715973" y="427918"/>
                </a:cubicBezTo>
                <a:cubicBezTo>
                  <a:pt x="684446" y="624351"/>
                  <a:pt x="505907" y="759635"/>
                  <a:pt x="312840" y="733384"/>
                </a:cubicBezTo>
                <a:cubicBezTo>
                  <a:pt x="121316" y="707343"/>
                  <a:pt x="-16034" y="531562"/>
                  <a:pt x="1484" y="334908"/>
                </a:cubicBezTo>
                <a:lnTo>
                  <a:pt x="18277" y="336470"/>
                </a:lnTo>
                <a:cubicBezTo>
                  <a:pt x="1599" y="524089"/>
                  <a:pt x="132491" y="691789"/>
                  <a:pt x="315018" y="716659"/>
                </a:cubicBezTo>
                <a:cubicBezTo>
                  <a:pt x="499087" y="741739"/>
                  <a:pt x="669313" y="612613"/>
                  <a:pt x="699341" y="425128"/>
                </a:cubicBezTo>
                <a:cubicBezTo>
                  <a:pt x="729048" y="239644"/>
                  <a:pt x="610847" y="63078"/>
                  <a:pt x="431068" y="24390"/>
                </a:cubicBezTo>
                <a:cubicBezTo>
                  <a:pt x="248943" y="-14803"/>
                  <a:pt x="69437" y="101526"/>
                  <a:pt x="26244" y="286738"/>
                </a:cubicBezTo>
                <a:lnTo>
                  <a:pt x="9859" y="282739"/>
                </a:lnTo>
                <a:close/>
              </a:path>
            </a:pathLst>
          </a:custGeom>
          <a:gradFill rotWithShape="1">
            <a:gsLst>
              <a:gs pos="0">
                <a:srgbClr val="F8F8F8"/>
              </a:gs>
              <a:gs pos="20000">
                <a:srgbClr val="F7F7F7"/>
              </a:gs>
              <a:gs pos="100000">
                <a:srgbClr val="BDBDBD"/>
              </a:gs>
            </a:gsLst>
            <a:lin ang="5400000"/>
          </a:gradFill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s-ES"/>
          </a:p>
        </p:txBody>
      </p:sp>
      <p:sp>
        <p:nvSpPr>
          <p:cNvPr id="13" name="Rectángulo redondeado 7"/>
          <p:cNvSpPr>
            <a:spLocks noChangeArrowheads="1"/>
          </p:cNvSpPr>
          <p:nvPr/>
        </p:nvSpPr>
        <p:spPr bwMode="auto">
          <a:xfrm>
            <a:off x="4788595" y="3928145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40B0FF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mtClean="0">
                <a:latin typeface="+mn-lt"/>
                <a:ea typeface="+mn-ea"/>
                <a:cs typeface="+mn-cs"/>
              </a:rPr>
              <a:t>Earth system services</a:t>
            </a:r>
            <a:endParaRPr lang="es-ES">
              <a:latin typeface="+mn-lt"/>
              <a:ea typeface="+mn-ea"/>
              <a:cs typeface="+mn-cs"/>
            </a:endParaRPr>
          </a:p>
        </p:txBody>
      </p:sp>
      <p:sp>
        <p:nvSpPr>
          <p:cNvPr id="14" name="Rectángulo redondeado 9"/>
          <p:cNvSpPr>
            <a:spLocks noChangeArrowheads="1"/>
          </p:cNvSpPr>
          <p:nvPr/>
        </p:nvSpPr>
        <p:spPr bwMode="auto">
          <a:xfrm>
            <a:off x="4788595" y="4960020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A6A6A6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mtClean="0">
                <a:latin typeface="+mn-lt"/>
                <a:ea typeface="+mn-ea"/>
                <a:cs typeface="+mn-cs"/>
              </a:rPr>
              <a:t>Atmospheric composition</a:t>
            </a:r>
            <a:endParaRPr lang="es-ES">
              <a:latin typeface="+mn-lt"/>
              <a:ea typeface="+mn-ea"/>
              <a:cs typeface="+mn-cs"/>
            </a:endParaRPr>
          </a:p>
        </p:txBody>
      </p:sp>
      <p:sp>
        <p:nvSpPr>
          <p:cNvPr id="15" name="Rectángulo redondeado 10"/>
          <p:cNvSpPr>
            <a:spLocks noChangeArrowheads="1"/>
          </p:cNvSpPr>
          <p:nvPr/>
        </p:nvSpPr>
        <p:spPr bwMode="auto">
          <a:xfrm>
            <a:off x="6876157" y="4960020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FFFF00">
              <a:alpha val="5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mtClean="0">
                <a:latin typeface="+mn-lt"/>
                <a:ea typeface="+mn-ea"/>
                <a:cs typeface="+mn-cs"/>
              </a:rPr>
              <a:t>Computational Earth sciences</a:t>
            </a:r>
            <a:endParaRPr lang="es-ES">
              <a:latin typeface="+mn-lt"/>
              <a:ea typeface="+mn-ea"/>
              <a:cs typeface="+mn-cs"/>
            </a:endParaRPr>
          </a:p>
        </p:txBody>
      </p:sp>
      <p:sp>
        <p:nvSpPr>
          <p:cNvPr id="16" name="Rectángulo redondeado 8"/>
          <p:cNvSpPr>
            <a:spLocks noChangeArrowheads="1"/>
          </p:cNvSpPr>
          <p:nvPr/>
        </p:nvSpPr>
        <p:spPr bwMode="auto">
          <a:xfrm>
            <a:off x="6876157" y="3928145"/>
            <a:ext cx="2016125" cy="811212"/>
          </a:xfrm>
          <a:prstGeom prst="roundRect">
            <a:avLst>
              <a:gd name="adj" fmla="val 16667"/>
            </a:avLst>
          </a:prstGeom>
          <a:solidFill>
            <a:srgbClr val="CCFFCC">
              <a:alpha val="70195"/>
            </a:srgbClr>
          </a:soli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mtClean="0">
                <a:latin typeface="+mn-lt"/>
                <a:ea typeface="+mn-ea"/>
                <a:cs typeface="+mn-cs"/>
              </a:rPr>
              <a:t>Climate prediction</a:t>
            </a:r>
            <a:endParaRPr lang="es-E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2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EC-Earth</a:t>
            </a:r>
            <a:endParaRPr lang="en-US" dirty="0"/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5065985"/>
            <a:ext cx="6323322" cy="19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11188" y="4760255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dirty="0">
                <a:sym typeface="Symbol" pitchFamily="18" charset="2"/>
              </a:rPr>
              <a:t></a:t>
            </a:r>
            <a:r>
              <a:rPr lang="en-US" altLang="en-US" dirty="0"/>
              <a:t> – 100km </a:t>
            </a: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3627438" y="4760255"/>
            <a:ext cx="157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>
                <a:sym typeface="Symbol" pitchFamily="18" charset="2"/>
              </a:rPr>
              <a:t>0.25</a:t>
            </a:r>
            <a:r>
              <a:rPr lang="en-US" altLang="en-US"/>
              <a:t> – 40km </a:t>
            </a:r>
          </a:p>
        </p:txBody>
      </p:sp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6867525" y="4760255"/>
            <a:ext cx="1665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>
                <a:sym typeface="Symbol" pitchFamily="18" charset="2"/>
              </a:rPr>
              <a:t>0.12</a:t>
            </a:r>
            <a:r>
              <a:rPr lang="en-US" altLang="en-US"/>
              <a:t> – 10km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322513" y="4814230"/>
            <a:ext cx="944562" cy="269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472113" y="4814230"/>
            <a:ext cx="944562" cy="2698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7" name="TextBox 5"/>
          <p:cNvSpPr txBox="1">
            <a:spLocks noChangeArrowheads="1"/>
          </p:cNvSpPr>
          <p:nvPr/>
        </p:nvSpPr>
        <p:spPr bwMode="auto">
          <a:xfrm>
            <a:off x="161925" y="3734730"/>
            <a:ext cx="24304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dirty="0" err="1" smtClean="0"/>
              <a:t>Resolución</a:t>
            </a:r>
            <a:r>
              <a:rPr lang="en-US" altLang="en-US" dirty="0" smtClean="0"/>
              <a:t> habitual en los </a:t>
            </a:r>
            <a:r>
              <a:rPr lang="en-US" altLang="en-US" dirty="0" err="1" smtClean="0"/>
              <a:t>experimentos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actuales</a:t>
            </a:r>
            <a:endParaRPr lang="en-US" altLang="en-US" dirty="0"/>
          </a:p>
        </p:txBody>
      </p:sp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3117333" y="3734730"/>
            <a:ext cx="2574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dirty="0" err="1" smtClean="0"/>
              <a:t>Resolución</a:t>
            </a:r>
            <a:r>
              <a:rPr lang="en-US" altLang="en-US" dirty="0" smtClean="0"/>
              <a:t> en </a:t>
            </a:r>
            <a:r>
              <a:rPr lang="en-US" altLang="en-US" dirty="0" err="1" smtClean="0"/>
              <a:t>desarollo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por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varios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centros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nivel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mundial</a:t>
            </a:r>
            <a:endParaRPr lang="en-US" altLang="en-US" dirty="0"/>
          </a:p>
        </p:txBody>
      </p:sp>
      <p:sp>
        <p:nvSpPr>
          <p:cNvPr id="12299" name="TextBox 14"/>
          <p:cNvSpPr txBox="1">
            <a:spLocks noChangeArrowheads="1"/>
          </p:cNvSpPr>
          <p:nvPr/>
        </p:nvSpPr>
        <p:spPr bwMode="auto">
          <a:xfrm>
            <a:off x="6372225" y="3734730"/>
            <a:ext cx="24304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dirty="0"/>
              <a:t>BSC </a:t>
            </a:r>
            <a:r>
              <a:rPr lang="en-US" altLang="en-US" dirty="0" smtClean="0"/>
              <a:t>y </a:t>
            </a:r>
            <a:r>
              <a:rPr lang="en-US" altLang="en-US" dirty="0" err="1" smtClean="0"/>
              <a:t>otros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tres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institutos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nivel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mundial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944677"/>
            <a:ext cx="3726585" cy="2541103"/>
          </a:xfrm>
          <a:prstGeom prst="rect">
            <a:avLst/>
          </a:prstGeom>
        </p:spPr>
      </p:pic>
      <p:sp>
        <p:nvSpPr>
          <p:cNvPr id="21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3941930" y="989682"/>
            <a:ext cx="5155584" cy="23852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SzPct val="150000"/>
            </a:pPr>
            <a:r>
              <a:rPr lang="en-US" altLang="en-US" sz="1800" dirty="0" smtClean="0">
                <a:latin typeface="Arial" charset="0"/>
                <a:ea typeface="ＭＳ Ｐゴシック" pitchFamily="34" charset="-128"/>
              </a:rPr>
              <a:t>EC-Earth climate model</a:t>
            </a:r>
          </a:p>
          <a:p>
            <a:pPr lvl="1"/>
            <a:r>
              <a:rPr lang="en-US" altLang="en-US" sz="1600" dirty="0" smtClean="0">
                <a:latin typeface="Arial" charset="0"/>
                <a:ea typeface="ＭＳ Ｐゴシック" pitchFamily="34" charset="-128"/>
              </a:rPr>
              <a:t>IFS </a:t>
            </a:r>
            <a:r>
              <a:rPr lang="en-US" altLang="en-US" sz="1600" dirty="0" err="1" smtClean="0">
                <a:latin typeface="Arial" charset="0"/>
                <a:ea typeface="ＭＳ Ｐゴシック" pitchFamily="34" charset="-128"/>
              </a:rPr>
              <a:t>para</a:t>
            </a:r>
            <a:r>
              <a:rPr lang="en-US" altLang="en-US" sz="1600" dirty="0" smtClean="0">
                <a:latin typeface="Arial" charset="0"/>
                <a:ea typeface="ＭＳ Ｐゴシック" pitchFamily="34" charset="-128"/>
              </a:rPr>
              <a:t> la </a:t>
            </a:r>
            <a:r>
              <a:rPr lang="en-US" altLang="en-US" sz="1600" dirty="0" err="1" smtClean="0">
                <a:latin typeface="Arial" charset="0"/>
                <a:ea typeface="ＭＳ Ｐゴシック" pitchFamily="34" charset="-128"/>
              </a:rPr>
              <a:t>atmósfera</a:t>
            </a:r>
            <a:r>
              <a:rPr lang="en-US" altLang="en-US" sz="1600" dirty="0" smtClean="0">
                <a:latin typeface="Arial" charset="0"/>
                <a:ea typeface="ＭＳ Ｐゴシック" pitchFamily="34" charset="-128"/>
              </a:rPr>
              <a:t> y NEMO </a:t>
            </a:r>
            <a:r>
              <a:rPr lang="en-US" altLang="en-US" sz="1600" dirty="0" err="1" smtClean="0">
                <a:latin typeface="Arial" charset="0"/>
                <a:ea typeface="ＭＳ Ｐゴシック" pitchFamily="34" charset="-128"/>
              </a:rPr>
              <a:t>para</a:t>
            </a:r>
            <a:r>
              <a:rPr lang="en-US" altLang="en-US" sz="1600" dirty="0" smtClean="0">
                <a:latin typeface="Arial" charset="0"/>
                <a:ea typeface="ＭＳ Ｐゴシック" pitchFamily="34" charset="-128"/>
              </a:rPr>
              <a:t> el </a:t>
            </a:r>
            <a:r>
              <a:rPr lang="en-US" altLang="en-US" sz="1600" dirty="0" err="1" smtClean="0">
                <a:latin typeface="Arial" charset="0"/>
                <a:ea typeface="ＭＳ Ｐゴシック" pitchFamily="34" charset="-128"/>
              </a:rPr>
              <a:t>océano</a:t>
            </a:r>
            <a:endParaRPr lang="en-US" altLang="en-US" sz="1600" dirty="0" smtClean="0">
              <a:latin typeface="Arial" charset="0"/>
              <a:ea typeface="ＭＳ Ｐゴシック" pitchFamily="34" charset="-128"/>
            </a:endParaRPr>
          </a:p>
          <a:p>
            <a:pPr lvl="1"/>
            <a:r>
              <a:rPr lang="en-US" altLang="en-US" sz="1600" dirty="0" err="1" smtClean="0">
                <a:latin typeface="Arial" charset="0"/>
                <a:ea typeface="ＭＳ Ｐゴシック" pitchFamily="34" charset="-128"/>
              </a:rPr>
              <a:t>Acoplado</a:t>
            </a:r>
            <a:r>
              <a:rPr lang="en-US" altLang="en-US" sz="1600" dirty="0" smtClean="0">
                <a:latin typeface="Arial" charset="0"/>
                <a:ea typeface="ＭＳ Ｐゴシック" pitchFamily="34" charset="-128"/>
              </a:rPr>
              <a:t> online con OASIS y XIOS </a:t>
            </a:r>
            <a:r>
              <a:rPr lang="en-US" altLang="en-US" sz="1600" dirty="0" err="1" smtClean="0">
                <a:latin typeface="Arial" charset="0"/>
                <a:ea typeface="ＭＳ Ｐゴシック" pitchFamily="34" charset="-128"/>
              </a:rPr>
              <a:t>para</a:t>
            </a:r>
            <a:r>
              <a:rPr lang="en-US" altLang="en-US" sz="1600" dirty="0" smtClean="0">
                <a:latin typeface="Arial" charset="0"/>
                <a:ea typeface="ＭＳ Ｐゴシック" pitchFamily="34" charset="-128"/>
              </a:rPr>
              <a:t> el </a:t>
            </a:r>
            <a:r>
              <a:rPr lang="en-US" altLang="en-US" sz="1600" dirty="0" err="1" smtClean="0">
                <a:latin typeface="Arial" charset="0"/>
                <a:ea typeface="ＭＳ Ｐゴシック" pitchFamily="34" charset="-128"/>
              </a:rPr>
              <a:t>servidor</a:t>
            </a:r>
            <a:r>
              <a:rPr lang="en-US" altLang="en-US" sz="1600" dirty="0" smtClean="0">
                <a:latin typeface="Arial" charset="0"/>
                <a:ea typeface="ＭＳ Ｐゴシック" pitchFamily="34" charset="-128"/>
              </a:rPr>
              <a:t> de </a:t>
            </a:r>
            <a:r>
              <a:rPr lang="en-US" altLang="en-US" sz="1600" dirty="0" err="1" smtClean="0">
                <a:latin typeface="Arial" charset="0"/>
                <a:ea typeface="ＭＳ Ｐゴシック" pitchFamily="34" charset="-128"/>
              </a:rPr>
              <a:t>escritura</a:t>
            </a:r>
            <a:endParaRPr lang="en-US" altLang="en-US" sz="1600" dirty="0">
              <a:latin typeface="Arial" charset="0"/>
              <a:ea typeface="ＭＳ Ｐゴシック" pitchFamily="34" charset="-128"/>
            </a:endParaRPr>
          </a:p>
          <a:p>
            <a:pPr>
              <a:buSzPct val="150000"/>
            </a:pPr>
            <a:r>
              <a:rPr lang="en-US" altLang="en-US" sz="1800" dirty="0" err="1" smtClean="0">
                <a:latin typeface="Arial" charset="0"/>
                <a:ea typeface="ＭＳ Ｐゴシック" pitchFamily="34" charset="-128"/>
              </a:rPr>
              <a:t>Financiado</a:t>
            </a:r>
            <a:r>
              <a:rPr lang="en-US" altLang="en-US" sz="1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altLang="en-US" sz="1800" dirty="0" err="1" smtClean="0">
                <a:latin typeface="Arial" charset="0"/>
                <a:ea typeface="ＭＳ Ｐゴシック" pitchFamily="34" charset="-128"/>
              </a:rPr>
              <a:t>por</a:t>
            </a:r>
            <a:r>
              <a:rPr lang="en-US" altLang="en-US" sz="1800" dirty="0" smtClean="0">
                <a:latin typeface="Arial" charset="0"/>
                <a:ea typeface="ＭＳ Ｐゴシック" pitchFamily="34" charset="-128"/>
              </a:rPr>
              <a:t> PRIMAVERA (H2020) y </a:t>
            </a:r>
            <a:r>
              <a:rPr lang="en-US" altLang="en-US" sz="1800" dirty="0" err="1" smtClean="0">
                <a:latin typeface="Arial" charset="0"/>
                <a:ea typeface="ＭＳ Ｐゴシック" pitchFamily="34" charset="-128"/>
              </a:rPr>
              <a:t>propuestas</a:t>
            </a:r>
            <a:r>
              <a:rPr lang="en-US" altLang="en-US" sz="1800" dirty="0" smtClean="0">
                <a:latin typeface="Arial" charset="0"/>
                <a:ea typeface="ＭＳ Ｐゴシック" pitchFamily="34" charset="-128"/>
              </a:rPr>
              <a:t> MINECO</a:t>
            </a:r>
            <a:endParaRPr lang="en-US" altLang="en-US" sz="1800" dirty="0">
              <a:latin typeface="Arial" charset="0"/>
              <a:ea typeface="ＭＳ Ｐゴシック" pitchFamily="34" charset="-128"/>
            </a:endParaRPr>
          </a:p>
          <a:p>
            <a:pPr>
              <a:buSzPct val="150000"/>
            </a:pPr>
            <a:r>
              <a:rPr lang="en-US" altLang="en-US" sz="1800" dirty="0" err="1" smtClean="0">
                <a:latin typeface="Arial" charset="0"/>
                <a:ea typeface="ＭＳ Ｐゴシック" pitchFamily="34" charset="-128"/>
              </a:rPr>
              <a:t>Recursos</a:t>
            </a:r>
            <a:r>
              <a:rPr lang="en-US" altLang="en-US" sz="1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altLang="en-US" sz="1800" dirty="0" err="1" smtClean="0">
                <a:latin typeface="Arial" charset="0"/>
                <a:ea typeface="ＭＳ Ｐゴシック" pitchFamily="34" charset="-128"/>
              </a:rPr>
              <a:t>computacionales</a:t>
            </a:r>
            <a:r>
              <a:rPr lang="en-US" altLang="en-US" sz="1800" dirty="0" smtClean="0">
                <a:latin typeface="Arial" charset="0"/>
                <a:ea typeface="ＭＳ Ｐゴシック" pitchFamily="34" charset="-128"/>
              </a:rPr>
              <a:t> en MN3 (PRACE), ECMWF y ARGONNE (INCITE)</a:t>
            </a:r>
          </a:p>
          <a:p>
            <a:endParaRPr lang="en-US" altLang="en-US" sz="1800" dirty="0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319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016072112-3H_SDSWAS_NMMB-BSC-v2_OPER-OD550_DUST--loop-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009486"/>
            <a:ext cx="5472608" cy="40288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NMMB/BSC-CTM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395535" y="985391"/>
            <a:ext cx="8352929" cy="5520184"/>
          </a:xfrm>
        </p:spPr>
        <p:txBody>
          <a:bodyPr/>
          <a:lstStyle/>
          <a:p>
            <a:r>
              <a:rPr lang="es-ES" i="1" dirty="0" err="1"/>
              <a:t>Nonhydrostatic</a:t>
            </a:r>
            <a:r>
              <a:rPr lang="es-ES" i="1" dirty="0"/>
              <a:t> </a:t>
            </a:r>
            <a:r>
              <a:rPr lang="es-ES" i="1" dirty="0" err="1"/>
              <a:t>Multiscale</a:t>
            </a:r>
            <a:r>
              <a:rPr lang="es-ES" i="1" dirty="0"/>
              <a:t> </a:t>
            </a:r>
            <a:r>
              <a:rPr lang="es-ES" i="1" dirty="0" err="1"/>
              <a:t>Meteorological</a:t>
            </a:r>
            <a:r>
              <a:rPr lang="es-ES" i="1" dirty="0"/>
              <a:t> </a:t>
            </a:r>
            <a:r>
              <a:rPr lang="es-ES" i="1" dirty="0" err="1"/>
              <a:t>Model</a:t>
            </a:r>
            <a:r>
              <a:rPr lang="es-ES" i="1" dirty="0"/>
              <a:t> </a:t>
            </a:r>
            <a:r>
              <a:rPr lang="es-ES" i="1" dirty="0" err="1"/>
              <a:t>on</a:t>
            </a:r>
            <a:r>
              <a:rPr lang="es-ES" i="1" dirty="0"/>
              <a:t>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smtClean="0"/>
              <a:t>B-</a:t>
            </a:r>
            <a:r>
              <a:rPr lang="es-ES" i="1" dirty="0" err="1" smtClean="0"/>
              <a:t>grid</a:t>
            </a:r>
            <a:endParaRPr lang="es-ES" i="1" dirty="0" smtClean="0"/>
          </a:p>
          <a:p>
            <a:pPr lvl="1"/>
            <a:r>
              <a:rPr lang="es-ES" dirty="0" smtClean="0"/>
              <a:t>Desarrollado en colaboración con el </a:t>
            </a:r>
            <a:r>
              <a:rPr lang="es-ES" dirty="0" err="1" smtClean="0"/>
              <a:t>National</a:t>
            </a:r>
            <a:r>
              <a:rPr lang="es-ES" dirty="0" smtClean="0"/>
              <a:t> Centers of </a:t>
            </a:r>
            <a:r>
              <a:rPr lang="es-ES" dirty="0" err="1" smtClean="0"/>
              <a:t>Environmental</a:t>
            </a:r>
            <a:r>
              <a:rPr lang="es-ES" dirty="0" smtClean="0"/>
              <a:t> </a:t>
            </a:r>
            <a:r>
              <a:rPr lang="es-ES" dirty="0" err="1" smtClean="0"/>
              <a:t>Prediction</a:t>
            </a:r>
            <a:r>
              <a:rPr lang="es-ES" dirty="0" smtClean="0"/>
              <a:t> (USA)</a:t>
            </a:r>
          </a:p>
          <a:p>
            <a:pPr lvl="1"/>
            <a:r>
              <a:rPr lang="es-ES" dirty="0" smtClean="0"/>
              <a:t>En el BSC se han desarrollado los módulos de aerosoles y química en fase gas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3565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876" y="144432"/>
            <a:ext cx="6335364" cy="696944"/>
          </a:xfrm>
        </p:spPr>
        <p:txBody>
          <a:bodyPr/>
          <a:lstStyle/>
          <a:p>
            <a:r>
              <a:rPr lang="es-ES" dirty="0" smtClean="0"/>
              <a:t>Tamaño de las salidas de los modelos</a:t>
            </a:r>
            <a:endParaRPr lang="es-ES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719851"/>
              </p:ext>
            </p:extLst>
          </p:nvPr>
        </p:nvGraphicFramePr>
        <p:xfrm>
          <a:off x="467544" y="963355"/>
          <a:ext cx="8280921" cy="28346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0160"/>
                <a:gridCol w="3096344"/>
                <a:gridCol w="37444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EC-</a:t>
                      </a:r>
                      <a:r>
                        <a:rPr lang="es-ES" dirty="0" err="1" smtClean="0"/>
                        <a:t>Earth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Resolución horizontal </a:t>
                      </a:r>
                      <a:r>
                        <a:rPr lang="es-ES" b="0" i="0" dirty="0" smtClean="0"/>
                        <a:t>(atmósfera/océano)</a:t>
                      </a:r>
                      <a:endParaRPr lang="es-ES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Tamaño de las salidas para un año de simulación </a:t>
                      </a:r>
                      <a:r>
                        <a:rPr lang="es-ES" b="0" dirty="0" smtClean="0"/>
                        <a:t>(en </a:t>
                      </a:r>
                      <a:r>
                        <a:rPr lang="es-ES" b="0" dirty="0" err="1" smtClean="0"/>
                        <a:t>NetCDF</a:t>
                      </a:r>
                      <a:r>
                        <a:rPr lang="es-ES" b="0" baseline="0" dirty="0" smtClean="0"/>
                        <a:t>, ficheros de </a:t>
                      </a:r>
                      <a:r>
                        <a:rPr lang="es-ES" b="0" baseline="0" dirty="0" err="1" smtClean="0"/>
                        <a:t>restart</a:t>
                      </a:r>
                      <a:r>
                        <a:rPr lang="es-ES" b="0" baseline="0" dirty="0" smtClean="0"/>
                        <a:t> no incluidos)</a:t>
                      </a:r>
                      <a:endParaRPr lang="es-E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Resolución estándar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T255/ORCA1</a:t>
                      </a:r>
                    </a:p>
                    <a:p>
                      <a:pPr algn="ctr"/>
                      <a:r>
                        <a:rPr lang="es-ES" dirty="0" smtClean="0"/>
                        <a:t>60km/100km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26 Gb</a:t>
                      </a:r>
                      <a:endParaRPr lang="es-E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Alta resolución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T511/ORCA025</a:t>
                      </a:r>
                    </a:p>
                    <a:p>
                      <a:pPr algn="ctr"/>
                      <a:r>
                        <a:rPr lang="es-ES" dirty="0" smtClean="0"/>
                        <a:t>40km/25km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120 Gb</a:t>
                      </a:r>
                      <a:endParaRPr lang="es-E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Muy alta resolución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T1279/ORCA012</a:t>
                      </a:r>
                    </a:p>
                    <a:p>
                      <a:pPr algn="ctr"/>
                      <a:r>
                        <a:rPr lang="es-ES" dirty="0" smtClean="0"/>
                        <a:t>25km/12km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 Tb</a:t>
                      </a:r>
                      <a:endParaRPr lang="es-ES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962330"/>
              </p:ext>
            </p:extLst>
          </p:nvPr>
        </p:nvGraphicFramePr>
        <p:xfrm>
          <a:off x="467544" y="4059699"/>
          <a:ext cx="8280921" cy="28346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0160"/>
                <a:gridCol w="3096344"/>
                <a:gridCol w="37444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NMMB/BSC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Resolución horizontal </a:t>
                      </a:r>
                      <a:r>
                        <a:rPr lang="es-ES" b="0" i="0" dirty="0" smtClean="0"/>
                        <a:t>(tamaño</a:t>
                      </a:r>
                      <a:r>
                        <a:rPr lang="es-ES" b="0" i="0" baseline="0" dirty="0" smtClean="0"/>
                        <a:t> de celda</a:t>
                      </a:r>
                      <a:r>
                        <a:rPr lang="es-ES" b="0" i="0" dirty="0" smtClean="0"/>
                        <a:t>)</a:t>
                      </a:r>
                      <a:endParaRPr lang="es-ES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Tamaño de las salidas para un año de simulación </a:t>
                      </a:r>
                      <a:r>
                        <a:rPr lang="es-ES" b="0" dirty="0" smtClean="0"/>
                        <a:t>(meteorología, aerosoles, química en fase gas</a:t>
                      </a:r>
                      <a:r>
                        <a:rPr lang="es-ES" b="0" baseline="0" dirty="0" smtClean="0"/>
                        <a:t>)</a:t>
                      </a:r>
                      <a:endParaRPr lang="es-E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Resolución estándar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10km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2.3 Pb</a:t>
                      </a:r>
                      <a:endParaRPr lang="es-E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Alta resolución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9.1 Pb</a:t>
                      </a:r>
                      <a:endParaRPr lang="es-E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Muy alta resolución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36,5 Pb</a:t>
                      </a:r>
                      <a:endParaRPr lang="es-E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0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75938564"/>
              </p:ext>
            </p:extLst>
          </p:nvPr>
        </p:nvGraphicFramePr>
        <p:xfrm>
          <a:off x="107504" y="917674"/>
          <a:ext cx="892899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127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46138"/>
            <a:ext cx="8964612" cy="1403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dirty="0">
                <a:latin typeface="Calibri" charset="0"/>
              </a:rPr>
              <a:t>Barcelona Dust Forecast Center (BDFC) </a:t>
            </a:r>
            <a:r>
              <a:rPr lang="en-US" dirty="0" smtClean="0">
                <a:latin typeface="Calibri" charset="0"/>
              </a:rPr>
              <a:t>y Sand </a:t>
            </a:r>
            <a:r>
              <a:rPr lang="en-US" dirty="0">
                <a:latin typeface="Calibri" charset="0"/>
              </a:rPr>
              <a:t>and Dust Storm-Warning and Advisory System (SDS-WAS) for North Africa, Middle East and Europe, </a:t>
            </a:r>
            <a:r>
              <a:rPr lang="en-US" dirty="0" err="1" smtClean="0">
                <a:latin typeface="Calibri" charset="0"/>
              </a:rPr>
              <a:t>desarrollados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conjuntamente</a:t>
            </a:r>
            <a:r>
              <a:rPr lang="en-US" dirty="0" smtClean="0">
                <a:latin typeface="Calibri" charset="0"/>
              </a:rPr>
              <a:t> entre </a:t>
            </a:r>
            <a:r>
              <a:rPr lang="en-US" dirty="0">
                <a:latin typeface="Calibri" charset="0"/>
              </a:rPr>
              <a:t>BSC-CNS </a:t>
            </a:r>
            <a:r>
              <a:rPr lang="en-US" dirty="0" smtClean="0">
                <a:latin typeface="Calibri" charset="0"/>
              </a:rPr>
              <a:t>y AEMET</a:t>
            </a:r>
            <a:r>
              <a:rPr lang="en-US" dirty="0">
                <a:latin typeface="Calibri" charset="0"/>
              </a:rPr>
              <a:t>:</a:t>
            </a:r>
          </a:p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endParaRPr lang="en-US" dirty="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endParaRPr lang="en-US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6875" y="144463"/>
            <a:ext cx="6191250" cy="696912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Predicción</a:t>
            </a:r>
            <a:r>
              <a:rPr lang="en-US" dirty="0" smtClean="0"/>
              <a:t> de </a:t>
            </a:r>
            <a:r>
              <a:rPr lang="en-US" dirty="0" err="1" smtClean="0"/>
              <a:t>polvo</a:t>
            </a:r>
            <a:r>
              <a:rPr lang="en-US" dirty="0" smtClean="0"/>
              <a:t> </a:t>
            </a:r>
            <a:r>
              <a:rPr lang="en-US" dirty="0" err="1" smtClean="0"/>
              <a:t>operacional</a:t>
            </a:r>
            <a:endParaRPr lang="en-US" dirty="0"/>
          </a:p>
        </p:txBody>
      </p:sp>
      <p:pic>
        <p:nvPicPr>
          <p:cNvPr id="15364" name="Shape 15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9254" r="24731"/>
          <a:stretch>
            <a:fillRect/>
          </a:stretch>
        </p:blipFill>
        <p:spPr bwMode="auto">
          <a:xfrm>
            <a:off x="5472113" y="2141810"/>
            <a:ext cx="3556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115888" y="2024063"/>
            <a:ext cx="5221287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>
              <a:spcBef>
                <a:spcPts val="0"/>
              </a:spcBef>
              <a:buClr>
                <a:srgbClr val="004990"/>
              </a:buClr>
              <a:buSzPct val="100000"/>
              <a:buFont typeface="Calibri"/>
              <a:buChar char="●"/>
              <a:defRPr/>
            </a:pP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BDFC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el primer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centro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de la WMO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especializado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predicción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polvo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mineral y genera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pronósticos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para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WMO GTS,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EumetCAST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y AEMET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kern="0" dirty="0" smtClean="0">
              <a:solidFill>
                <a:srgbClr val="0049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spcBef>
                <a:spcPts val="0"/>
              </a:spcBef>
              <a:buClr>
                <a:srgbClr val="004990"/>
              </a:buClr>
              <a:buSzPct val="100000"/>
              <a:buFont typeface="Calibri"/>
              <a:buChar char="●"/>
              <a:defRPr/>
            </a:pPr>
            <a:r>
              <a:rPr lang="en-US" altLang="es-ES" kern="0" dirty="0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SDS-WAS NAMEE </a:t>
            </a:r>
            <a:r>
              <a:rPr lang="en-US" altLang="es-ES" kern="0" dirty="0" err="1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es</a:t>
            </a:r>
            <a:r>
              <a:rPr lang="en-US" altLang="es-ES" kern="0" dirty="0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 un </a:t>
            </a:r>
            <a:r>
              <a:rPr lang="en-US" altLang="es-ES" kern="0" dirty="0" err="1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proyecto</a:t>
            </a:r>
            <a:r>
              <a:rPr lang="en-US" altLang="es-ES" kern="0" dirty="0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 de </a:t>
            </a:r>
            <a:r>
              <a:rPr lang="en-US" altLang="es-ES" kern="0" dirty="0" err="1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investigación</a:t>
            </a:r>
            <a:r>
              <a:rPr lang="en-US" altLang="es-ES" kern="0" dirty="0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 y </a:t>
            </a:r>
            <a:r>
              <a:rPr lang="en-US" altLang="es-ES" kern="0" dirty="0" err="1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desarrollo</a:t>
            </a:r>
            <a:r>
              <a:rPr lang="en-US" altLang="es-ES" kern="0" dirty="0" smtClean="0">
                <a:solidFill>
                  <a:srgbClr val="004990"/>
                </a:solidFill>
                <a:latin typeface="Calibri"/>
                <a:ea typeface="ＭＳ Ｐゴシック" pitchFamily="34" charset="-128"/>
                <a:sym typeface="Calibri"/>
              </a:rPr>
              <a:t> 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multi-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modelo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agrupando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salidas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modelos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obervaciones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de la read AERONET y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datos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kern="0" dirty="0" err="1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satelite</a:t>
            </a:r>
            <a:r>
              <a:rPr lang="en-US" kern="0" dirty="0" smtClean="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>
              <a:spcBef>
                <a:spcPts val="0"/>
              </a:spcBef>
              <a:buClr>
                <a:srgbClr val="004990"/>
              </a:buClr>
              <a:buSzPct val="100000"/>
              <a:buFont typeface="Calibri"/>
              <a:buChar char="●"/>
              <a:defRPr/>
            </a:pPr>
            <a:endParaRPr lang="en-US" kern="0" dirty="0">
              <a:latin typeface="Calibri" pitchFamily="34" charset="0"/>
              <a:ea typeface="ＭＳ Ｐゴシック" pitchFamily="34" charset="-128"/>
              <a:hlinkClick r:id=""/>
            </a:endParaRPr>
          </a:p>
          <a:p>
            <a:pPr marL="800100" lvl="2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  <a:defRPr/>
            </a:pPr>
            <a:r>
              <a:rPr lang="en-US" sz="2400" i="1" u="sng" kern="0" dirty="0" smtClean="0">
                <a:solidFill>
                  <a:schemeClr val="hlink"/>
                </a:solidFill>
                <a:latin typeface="Calibri" panose="020F0502020204030204" pitchFamily="34" charset="0"/>
                <a:hlinkClick r:id=""/>
              </a:rPr>
              <a:t>http</a:t>
            </a:r>
            <a:r>
              <a:rPr lang="en-US" sz="2400" i="1" u="sng" kern="0" dirty="0" smtClean="0">
                <a:solidFill>
                  <a:schemeClr val="hlink"/>
                </a:solidFill>
                <a:latin typeface="Calibri" panose="020F0502020204030204" pitchFamily="34" charset="0"/>
                <a:hlinkClick r:id=""/>
              </a:rPr>
              <a:t>://</a:t>
            </a:r>
            <a:r>
              <a:rPr lang="en-US" sz="2400" i="1" u="sng" kern="0" dirty="0" smtClean="0">
                <a:solidFill>
                  <a:schemeClr val="hlink"/>
                </a:solidFill>
                <a:latin typeface="Calibri" panose="020F0502020204030204" pitchFamily="34" charset="0"/>
                <a:hlinkClick r:id=""/>
              </a:rPr>
              <a:t>dust.aemet.es</a:t>
            </a:r>
          </a:p>
          <a:p>
            <a:pPr marL="800100" lvl="2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  <a:defRPr/>
            </a:pPr>
            <a:r>
              <a:rPr lang="en-US" sz="2400" i="1" u="sng" kern="0" dirty="0" smtClean="0">
                <a:solidFill>
                  <a:schemeClr val="hlink"/>
                </a:solidFill>
                <a:latin typeface="Calibri" panose="020F0502020204030204" pitchFamily="34" charset="0"/>
                <a:hlinkClick r:id=""/>
              </a:rPr>
              <a:t>http</a:t>
            </a:r>
            <a:r>
              <a:rPr lang="en-US" sz="2400" i="1" u="sng" kern="0" dirty="0" smtClean="0">
                <a:solidFill>
                  <a:schemeClr val="hlink"/>
                </a:solidFill>
                <a:latin typeface="Calibri" panose="020F0502020204030204" pitchFamily="34" charset="0"/>
                <a:hlinkClick r:id=""/>
              </a:rPr>
              <a:t>://sds-was.aemet.es</a:t>
            </a:r>
          </a:p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  <a:defRPr/>
            </a:pPr>
            <a:endParaRPr lang="en-US" altLang="es-ES" kern="0" dirty="0" smtClean="0">
              <a:latin typeface="Calibri" pitchFamily="34" charset="0"/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spcAft>
                <a:spcPct val="10000"/>
              </a:spcAft>
              <a:buFontTx/>
              <a:buNone/>
              <a:defRPr/>
            </a:pPr>
            <a:endParaRPr lang="en-US" altLang="es-ES" kern="0" dirty="0" smtClean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658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sc_powerpoint_template_20160607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bsc_powerpoint_template_20160607.potx</Template>
  <TotalTime>1098</TotalTime>
  <Words>1897</Words>
  <Application>Microsoft Macintosh PowerPoint</Application>
  <PresentationFormat>Personalizado</PresentationFormat>
  <Paragraphs>256</Paragraphs>
  <Slides>34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bsc_powerpoint_template_20160607</vt:lpstr>
      <vt:lpstr>Presentación de PowerPoint</vt:lpstr>
      <vt:lpstr>Barcelona Supercomputing Center</vt:lpstr>
      <vt:lpstr>Mare Nostrum 3</vt:lpstr>
      <vt:lpstr>BSC Earth Sciences Department</vt:lpstr>
      <vt:lpstr>EC-Earth</vt:lpstr>
      <vt:lpstr>NMMB/BSC-CTM</vt:lpstr>
      <vt:lpstr>Tamaño de las salidas de los modelos</vt:lpstr>
      <vt:lpstr>Presentación de PowerPoint</vt:lpstr>
      <vt:lpstr>Predicción de polvo operacional</vt:lpstr>
      <vt:lpstr>Sistema CALIOPE</vt:lpstr>
      <vt:lpstr>Aplicaciones móviles</vt:lpstr>
      <vt:lpstr>Nuevas herramientas</vt:lpstr>
      <vt:lpstr>Necesitamos más detalle</vt:lpstr>
      <vt:lpstr>Data streaming para las emisiones</vt:lpstr>
      <vt:lpstr>Presentación de PowerPoint</vt:lpstr>
      <vt:lpstr>Experimento decadal</vt:lpstr>
      <vt:lpstr>Predicciones climáticas globales</vt:lpstr>
      <vt:lpstr>Workflow Manager: Autosubmit</vt:lpstr>
      <vt:lpstr>Workflow Manager: Autosubmit</vt:lpstr>
      <vt:lpstr>Análisis de datos eficiente</vt:lpstr>
      <vt:lpstr>Visualización</vt:lpstr>
      <vt:lpstr>¿Qué es un diagnóstico?</vt:lpstr>
      <vt:lpstr>Cálculo online de diagnósticos</vt:lpstr>
      <vt:lpstr>Retos computacionales</vt:lpstr>
      <vt:lpstr>Presentación de PowerPoint</vt:lpstr>
      <vt:lpstr>El cambio clímatico está ocurriendo</vt:lpstr>
      <vt:lpstr>El cambio clímatico está ocurriendo</vt:lpstr>
      <vt:lpstr>Servicios climáticos</vt:lpstr>
      <vt:lpstr>Acceso a los datos</vt:lpstr>
      <vt:lpstr>Iniciativas internacionales</vt:lpstr>
      <vt:lpstr>¿Cómo empezar?</vt:lpstr>
      <vt:lpstr>¿Cómo empezar?</vt:lpstr>
      <vt:lpstr>Preguntas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Kim Serradell</cp:lastModifiedBy>
  <cp:revision>106</cp:revision>
  <dcterms:modified xsi:type="dcterms:W3CDTF">2016-07-25T10:16:38Z</dcterms:modified>
</cp:coreProperties>
</file>