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</p:sldIdLst>
  <p:sldSz cy="5143500" cx="9144000"/>
  <p:notesSz cx="6858000" cy="9144000"/>
  <p:embeddedFontLst>
    <p:embeddedFont>
      <p:font typeface="Raleway"/>
      <p:regular r:id="rId63"/>
      <p:bold r:id="rId64"/>
      <p:italic r:id="rId65"/>
      <p:boldItalic r:id="rId66"/>
    </p:embeddedFont>
    <p:embeddedFont>
      <p:font typeface="Roboto"/>
      <p:regular r:id="rId67"/>
      <p:bold r:id="rId68"/>
      <p:italic r:id="rId69"/>
      <p:boldItalic r:id="rId70"/>
    </p:embeddedFont>
    <p:embeddedFont>
      <p:font typeface="Rajdhani SemiBold"/>
      <p:regular r:id="rId71"/>
      <p:bold r:id="rId72"/>
    </p:embeddedFont>
    <p:embeddedFont>
      <p:font typeface="Montserrat"/>
      <p:regular r:id="rId73"/>
      <p:bold r:id="rId74"/>
      <p:italic r:id="rId75"/>
      <p:boldItalic r:id="rId76"/>
    </p:embeddedFont>
    <p:embeddedFont>
      <p:font typeface="Roboto Mono Light"/>
      <p:regular r:id="rId77"/>
      <p:bold r:id="rId78"/>
      <p:italic r:id="rId79"/>
      <p:boldItalic r:id="rId80"/>
    </p:embeddedFont>
    <p:embeddedFont>
      <p:font typeface="Raleway Light"/>
      <p:regular r:id="rId81"/>
      <p:bold r:id="rId82"/>
      <p:italic r:id="rId83"/>
      <p:boldItalic r:id="rId84"/>
    </p:embeddedFont>
    <p:embeddedFont>
      <p:font typeface="Raleway Medium"/>
      <p:regular r:id="rId85"/>
      <p:bold r:id="rId86"/>
      <p:italic r:id="rId87"/>
      <p:boldItalic r:id="rId88"/>
    </p:embeddedFont>
    <p:embeddedFont>
      <p:font typeface="Helvetica Neue"/>
      <p:regular r:id="rId89"/>
      <p:bold r:id="rId90"/>
      <p:italic r:id="rId91"/>
      <p:boldItalic r:id="rId92"/>
    </p:embeddedFont>
    <p:embeddedFont>
      <p:font typeface="Roboto Light"/>
      <p:regular r:id="rId93"/>
      <p:bold r:id="rId94"/>
      <p:italic r:id="rId95"/>
      <p:boldItalic r:id="rId96"/>
    </p:embeddedFont>
    <p:embeddedFont>
      <p:font typeface="Roboto Mono"/>
      <p:regular r:id="rId97"/>
      <p:bold r:id="rId98"/>
      <p:italic r:id="rId99"/>
      <p:boldItalic r:id="rId10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71F0741-C929-4B1D-83EE-5E8F6BC91A7F}">
  <a:tblStyle styleId="{171F0741-C929-4B1D-83EE-5E8F6BC91A7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100" Type="http://schemas.openxmlformats.org/officeDocument/2006/relationships/font" Target="fonts/RobotoMono-boldItalic.fntdata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95" Type="http://schemas.openxmlformats.org/officeDocument/2006/relationships/font" Target="fonts/RobotoLight-italic.fntdata"/><Relationship Id="rId94" Type="http://schemas.openxmlformats.org/officeDocument/2006/relationships/font" Target="fonts/RobotoLight-bold.fntdata"/><Relationship Id="rId97" Type="http://schemas.openxmlformats.org/officeDocument/2006/relationships/font" Target="fonts/RobotoMono-regular.fntdata"/><Relationship Id="rId96" Type="http://schemas.openxmlformats.org/officeDocument/2006/relationships/font" Target="fonts/RobotoLight-boldItalic.fntdata"/><Relationship Id="rId11" Type="http://schemas.openxmlformats.org/officeDocument/2006/relationships/slide" Target="slides/slide5.xml"/><Relationship Id="rId99" Type="http://schemas.openxmlformats.org/officeDocument/2006/relationships/font" Target="fonts/RobotoMono-italic.fntdata"/><Relationship Id="rId10" Type="http://schemas.openxmlformats.org/officeDocument/2006/relationships/slide" Target="slides/slide4.xml"/><Relationship Id="rId98" Type="http://schemas.openxmlformats.org/officeDocument/2006/relationships/font" Target="fonts/RobotoMono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91" Type="http://schemas.openxmlformats.org/officeDocument/2006/relationships/font" Target="fonts/HelveticaNeue-italic.fntdata"/><Relationship Id="rId90" Type="http://schemas.openxmlformats.org/officeDocument/2006/relationships/font" Target="fonts/HelveticaNeue-bold.fntdata"/><Relationship Id="rId93" Type="http://schemas.openxmlformats.org/officeDocument/2006/relationships/font" Target="fonts/RobotoLight-regular.fntdata"/><Relationship Id="rId92" Type="http://schemas.openxmlformats.org/officeDocument/2006/relationships/font" Target="fonts/HelveticaNeue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84" Type="http://schemas.openxmlformats.org/officeDocument/2006/relationships/font" Target="fonts/RalewayLight-boldItalic.fntdata"/><Relationship Id="rId83" Type="http://schemas.openxmlformats.org/officeDocument/2006/relationships/font" Target="fonts/RalewayLight-italic.fntdata"/><Relationship Id="rId86" Type="http://schemas.openxmlformats.org/officeDocument/2006/relationships/font" Target="fonts/RalewayMedium-bold.fntdata"/><Relationship Id="rId85" Type="http://schemas.openxmlformats.org/officeDocument/2006/relationships/font" Target="fonts/RalewayMedium-regular.fntdata"/><Relationship Id="rId88" Type="http://schemas.openxmlformats.org/officeDocument/2006/relationships/font" Target="fonts/RalewayMedium-boldItalic.fntdata"/><Relationship Id="rId87" Type="http://schemas.openxmlformats.org/officeDocument/2006/relationships/font" Target="fonts/RalewayMedium-italic.fntdata"/><Relationship Id="rId89" Type="http://schemas.openxmlformats.org/officeDocument/2006/relationships/font" Target="fonts/HelveticaNeue-regular.fntdata"/><Relationship Id="rId80" Type="http://schemas.openxmlformats.org/officeDocument/2006/relationships/font" Target="fonts/RobotoMonoLight-boldItalic.fntdata"/><Relationship Id="rId82" Type="http://schemas.openxmlformats.org/officeDocument/2006/relationships/font" Target="fonts/RalewayLight-bold.fntdata"/><Relationship Id="rId81" Type="http://schemas.openxmlformats.org/officeDocument/2006/relationships/font" Target="fonts/RalewayLigh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Montserrat-regular.fntdata"/><Relationship Id="rId72" Type="http://schemas.openxmlformats.org/officeDocument/2006/relationships/font" Target="fonts/RajdhaniSemiBold-bold.fntdata"/><Relationship Id="rId75" Type="http://schemas.openxmlformats.org/officeDocument/2006/relationships/font" Target="fonts/Montserrat-italic.fntdata"/><Relationship Id="rId74" Type="http://schemas.openxmlformats.org/officeDocument/2006/relationships/font" Target="fonts/Montserrat-bold.fntdata"/><Relationship Id="rId77" Type="http://schemas.openxmlformats.org/officeDocument/2006/relationships/font" Target="fonts/RobotoMonoLight-regular.fntdata"/><Relationship Id="rId76" Type="http://schemas.openxmlformats.org/officeDocument/2006/relationships/font" Target="fonts/Montserrat-boldItalic.fntdata"/><Relationship Id="rId79" Type="http://schemas.openxmlformats.org/officeDocument/2006/relationships/font" Target="fonts/RobotoMonoLight-italic.fntdata"/><Relationship Id="rId78" Type="http://schemas.openxmlformats.org/officeDocument/2006/relationships/font" Target="fonts/RobotoMonoLight-bold.fntdata"/><Relationship Id="rId71" Type="http://schemas.openxmlformats.org/officeDocument/2006/relationships/font" Target="fonts/RajdhaniSemiBold-regular.fntdata"/><Relationship Id="rId70" Type="http://schemas.openxmlformats.org/officeDocument/2006/relationships/font" Target="fonts/Roboto-boldItalic.fntdata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64" Type="http://schemas.openxmlformats.org/officeDocument/2006/relationships/font" Target="fonts/Raleway-bold.fntdata"/><Relationship Id="rId63" Type="http://schemas.openxmlformats.org/officeDocument/2006/relationships/font" Target="fonts/Raleway-regular.fntdata"/><Relationship Id="rId66" Type="http://schemas.openxmlformats.org/officeDocument/2006/relationships/font" Target="fonts/Raleway-boldItalic.fntdata"/><Relationship Id="rId65" Type="http://schemas.openxmlformats.org/officeDocument/2006/relationships/font" Target="fonts/Raleway-italic.fntdata"/><Relationship Id="rId68" Type="http://schemas.openxmlformats.org/officeDocument/2006/relationships/font" Target="fonts/Roboto-bold.fntdata"/><Relationship Id="rId67" Type="http://schemas.openxmlformats.org/officeDocument/2006/relationships/font" Target="fonts/Roboto-regular.fntdata"/><Relationship Id="rId60" Type="http://schemas.openxmlformats.org/officeDocument/2006/relationships/slide" Target="slides/slide54.xml"/><Relationship Id="rId69" Type="http://schemas.openxmlformats.org/officeDocument/2006/relationships/font" Target="fonts/Roboto-italic.fntdata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5" Type="http://schemas.openxmlformats.org/officeDocument/2006/relationships/slide" Target="slides/slide49.xml"/><Relationship Id="rId54" Type="http://schemas.openxmlformats.org/officeDocument/2006/relationships/slide" Target="slides/slide48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59" Type="http://schemas.openxmlformats.org/officeDocument/2006/relationships/slide" Target="slides/slide53.xml"/><Relationship Id="rId58" Type="http://schemas.openxmlformats.org/officeDocument/2006/relationships/slide" Target="slides/slide5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39c88c60dc_51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39c88c60dc_5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39c88c60dc_51_4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39c88c60dc_51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39651c78b9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39651c78b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39651c78b9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39651c78b9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3a2d8f7898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3a2d8f7898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3a2d8f7898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3a2d8f7898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3a2d8f7898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3a2d8f7898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3a2d8f7898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3a2d8f7898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d80b961cdb_0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d80b961cdb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3a461c31d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3a461c31d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a8915b7212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a8915b721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3a2d8f7898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3a2d8f7898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383a88ac95_1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383a88ac95_1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d80b961cdb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d80b961cdb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d80b961cdb_3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d80b961cdb_3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e23b9b62bb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e23b9b62bb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e23b9b62bb_2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e23b9b62bb_2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e23b9b62bb_1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e23b9b62bb_1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e23b9b62bb_1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e23b9b62bb_1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e23b9b62b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e23b9b62b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e23b9b62bb_1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e23b9b62bb_1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39c88c60dc_51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39c88c60dc_51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d80b961cdb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d80b961cdb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d80b961cdb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d80b961cdb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8b7dc6bc36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8b7dc6bc36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8b7dc6bc3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8b7dc6bc3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8b7dc6bc36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8b7dc6bc36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8b7dc6bc36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8b7dc6bc36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8b7dc6bc36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8b7dc6bc36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8b7dc6bc3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8b7dc6bc3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8b7dc6bc36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8b7dc6bc36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8b7dc6bc36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8b7dc6bc36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d83da027f1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d83da027f1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8b7dc6bc36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8b7dc6bc36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8b7dc6bc36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8b7dc6bc36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d80b961cdb_0_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d80b961cdb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d83da027f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d83da027f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8b7dc6bc36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8b7dc6bc36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d80b961cdb_0_3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d80b961cdb_0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d80b961cdb_0_3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d80b961cdb_0_3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d80b961cdb_0_3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d80b961cdb_0_3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d80b961cdb_0_4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3d80b961cdb_0_4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d80b961cdb_0_4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d80b961cdb_0_4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39651c78b9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39651c78b9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d80b961cdb_0_4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d80b961cdb_0_4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d6eecfbcbf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d6eecfbcbf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d80b961cdb_0_3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d80b961cdb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d80b961cdb_0_4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d80b961cdb_0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d6eecfbcbf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d6eecfbcbf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e23b9b62bb_1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3e23b9b62bb_1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3a2d8f7898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33a2d8f7898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39c88c60dc_1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39c88c60dc_1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39e04301ca_13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39e04301ca_13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39651c78b9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39651c78b9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39c88c60dc_51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39c88c60dc_51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type="title"/>
          </p:nvPr>
        </p:nvSpPr>
        <p:spPr>
          <a:xfrm>
            <a:off x="292100" y="824374"/>
            <a:ext cx="91440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62BCAD"/>
              </a:buClr>
              <a:buSzPts val="2400"/>
              <a:buFont typeface="Rajdhani SemiBold"/>
              <a:buNone/>
              <a:defRPr sz="2400">
                <a:solidFill>
                  <a:srgbClr val="62BCA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279400" y="1365262"/>
            <a:ext cx="8229600" cy="31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●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200"/>
              <a:buChar char="○"/>
              <a:defRPr sz="1200"/>
            </a:lvl2pPr>
            <a:lvl3pPr indent="-298450" lvl="2" marL="1371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100"/>
              <a:buChar char="■"/>
              <a:defRPr sz="1100"/>
            </a:lvl3pPr>
            <a:lvl4pPr indent="-298450" lvl="3" marL="1828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100"/>
              <a:buChar char="●"/>
              <a:defRPr sz="1100"/>
            </a:lvl4pPr>
            <a:lvl5pPr indent="-292100" lvl="4" marL="2286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000"/>
              <a:buChar char="○"/>
              <a:defRPr sz="1000"/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743700" y="480536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CMWF_Master_Logo_CMYK_nostrap (1).eps" id="56" name="Google Shape;56;p13"/>
          <p:cNvPicPr preferRelativeResize="0"/>
          <p:nvPr/>
        </p:nvPicPr>
        <p:blipFill rotWithShape="1">
          <a:blip r:embed="rId2">
            <a:alphaModFix amt="47000"/>
          </a:blip>
          <a:srcRect b="0" l="0" r="0" t="0"/>
          <a:stretch/>
        </p:blipFill>
        <p:spPr>
          <a:xfrm>
            <a:off x="395289" y="4800534"/>
            <a:ext cx="1187999" cy="205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" name="Google Shape;57;p13"/>
          <p:cNvCxnSpPr/>
          <p:nvPr/>
        </p:nvCxnSpPr>
        <p:spPr>
          <a:xfrm>
            <a:off x="8" y="515334"/>
            <a:ext cx="1620000" cy="0"/>
          </a:xfrm>
          <a:prstGeom prst="straightConnector1">
            <a:avLst/>
          </a:prstGeom>
          <a:noFill/>
          <a:ln cap="flat" cmpd="sng" w="9525">
            <a:solidFill>
              <a:srgbClr val="62BCA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3"/>
          <p:cNvSpPr txBox="1"/>
          <p:nvPr/>
        </p:nvSpPr>
        <p:spPr>
          <a:xfrm>
            <a:off x="292101" y="175941"/>
            <a:ext cx="1418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200" u="none" cap="none" strike="noStrike">
                <a:solidFill>
                  <a:srgbClr val="62BCAD"/>
                </a:solidFill>
                <a:latin typeface="Rajdhani SemiBold"/>
                <a:ea typeface="Rajdhani SemiBold"/>
                <a:cs typeface="Rajdhani SemiBold"/>
                <a:sym typeface="Rajdhani SemiBold"/>
              </a:rPr>
              <a:t>DESTINATION EARTH</a:t>
            </a:r>
            <a:endParaRPr b="0" i="0" sz="1200" u="none" cap="none" strike="noStrike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F9FC"/>
              </a:buClr>
              <a:buSzPts val="2800"/>
              <a:buFont typeface="Raleway"/>
              <a:buNone/>
              <a:defRPr sz="2800">
                <a:solidFill>
                  <a:srgbClr val="F6F9FC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F7FD"/>
              </a:buClr>
              <a:buSzPts val="1800"/>
              <a:buFont typeface="Raleway"/>
              <a:buChar char="●"/>
              <a:defRPr sz="1800"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F7FD"/>
              </a:buClr>
              <a:buSzPts val="1400"/>
              <a:buFont typeface="Raleway"/>
              <a:buChar char="○"/>
              <a:defRPr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F7FD"/>
              </a:buClr>
              <a:buSzPts val="1400"/>
              <a:buFont typeface="Raleway"/>
              <a:buChar char="■"/>
              <a:defRPr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F7FD"/>
              </a:buClr>
              <a:buSzPts val="1400"/>
              <a:buFont typeface="Raleway"/>
              <a:buChar char="●"/>
              <a:defRPr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F7FD"/>
              </a:buClr>
              <a:buSzPts val="1400"/>
              <a:buFont typeface="Raleway"/>
              <a:buChar char="○"/>
              <a:defRPr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F7FD"/>
              </a:buClr>
              <a:buSzPts val="1400"/>
              <a:buFont typeface="Raleway"/>
              <a:buChar char="■"/>
              <a:defRPr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F7FD"/>
              </a:buClr>
              <a:buSzPts val="1400"/>
              <a:buFont typeface="Raleway"/>
              <a:buChar char="●"/>
              <a:defRPr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F7FD"/>
              </a:buClr>
              <a:buSzPts val="1400"/>
              <a:buFont typeface="Raleway"/>
              <a:buChar char="○"/>
              <a:defRPr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F7FD"/>
              </a:buClr>
              <a:buSzPts val="1400"/>
              <a:buFont typeface="Raleway"/>
              <a:buChar char="■"/>
              <a:defRPr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6497125" y="4521000"/>
            <a:ext cx="2335165" cy="34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4452900"/>
            <a:ext cx="3159173" cy="4828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6.png"/><Relationship Id="rId4" Type="http://schemas.openxmlformats.org/officeDocument/2006/relationships/image" Target="../media/image55.png"/><Relationship Id="rId5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8.png"/><Relationship Id="rId4" Type="http://schemas.openxmlformats.org/officeDocument/2006/relationships/image" Target="../media/image46.png"/><Relationship Id="rId5" Type="http://schemas.openxmlformats.org/officeDocument/2006/relationships/image" Target="../media/image22.png"/><Relationship Id="rId6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6.jpg"/><Relationship Id="rId5" Type="http://schemas.openxmlformats.org/officeDocument/2006/relationships/image" Target="../media/image8.jpg"/><Relationship Id="rId6" Type="http://schemas.openxmlformats.org/officeDocument/2006/relationships/image" Target="../media/image1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9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9.jpg"/><Relationship Id="rId5" Type="http://schemas.openxmlformats.org/officeDocument/2006/relationships/image" Target="../media/image2.jpg"/><Relationship Id="rId6" Type="http://schemas.openxmlformats.org/officeDocument/2006/relationships/image" Target="../media/image11.jpg"/><Relationship Id="rId7" Type="http://schemas.openxmlformats.org/officeDocument/2006/relationships/image" Target="../media/image13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7.gif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4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4.png"/><Relationship Id="rId4" Type="http://schemas.openxmlformats.org/officeDocument/2006/relationships/image" Target="../media/image3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4.png"/><Relationship Id="rId4" Type="http://schemas.openxmlformats.org/officeDocument/2006/relationships/image" Target="../media/image38.png"/><Relationship Id="rId5" Type="http://schemas.openxmlformats.org/officeDocument/2006/relationships/image" Target="../media/image41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2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3.png"/><Relationship Id="rId4" Type="http://schemas.openxmlformats.org/officeDocument/2006/relationships/image" Target="../media/image47.png"/><Relationship Id="rId5" Type="http://schemas.openxmlformats.org/officeDocument/2006/relationships/image" Target="../media/image45.png"/><Relationship Id="rId6" Type="http://schemas.openxmlformats.org/officeDocument/2006/relationships/image" Target="../media/image40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3.png"/><Relationship Id="rId4" Type="http://schemas.openxmlformats.org/officeDocument/2006/relationships/image" Target="../media/image47.png"/><Relationship Id="rId5" Type="http://schemas.openxmlformats.org/officeDocument/2006/relationships/image" Target="../media/image45.png"/><Relationship Id="rId6" Type="http://schemas.openxmlformats.org/officeDocument/2006/relationships/image" Target="../media/image4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3.png"/><Relationship Id="rId4" Type="http://schemas.openxmlformats.org/officeDocument/2006/relationships/image" Target="../media/image47.png"/><Relationship Id="rId5" Type="http://schemas.openxmlformats.org/officeDocument/2006/relationships/image" Target="../media/image45.png"/><Relationship Id="rId6" Type="http://schemas.openxmlformats.org/officeDocument/2006/relationships/image" Target="../media/image40.png"/><Relationship Id="rId7" Type="http://schemas.openxmlformats.org/officeDocument/2006/relationships/image" Target="../media/image57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9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8.png"/><Relationship Id="rId4" Type="http://schemas.openxmlformats.org/officeDocument/2006/relationships/image" Target="../media/image52.png"/><Relationship Id="rId5" Type="http://schemas.openxmlformats.org/officeDocument/2006/relationships/image" Target="../media/image50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0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hyperlink" Target="http://www.youtube.com/watch?v=R2aYVeuR6tE" TargetMode="External"/><Relationship Id="rId4" Type="http://schemas.openxmlformats.org/officeDocument/2006/relationships/image" Target="../media/image5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Efficient data handling in the ClimateDT ecosystem</a:t>
            </a:r>
            <a:endParaRPr/>
          </a:p>
        </p:txBody>
      </p:sp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311700" y="30934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B1B5C3"/>
                </a:solidFill>
              </a:rPr>
              <a:t>Ivan Alsina Ferrer</a:t>
            </a:r>
            <a:r>
              <a:rPr lang="es">
                <a:solidFill>
                  <a:srgbClr val="B1B5C3"/>
                </a:solidFill>
              </a:rPr>
              <a:t> - </a:t>
            </a:r>
            <a:r>
              <a:rPr lang="es">
                <a:solidFill>
                  <a:srgbClr val="B1B5C3"/>
                </a:solidFill>
              </a:rPr>
              <a:t>BSC</a:t>
            </a:r>
            <a:endParaRPr>
              <a:solidFill>
                <a:srgbClr val="B1B5C3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Destination Earth</a:t>
            </a:r>
            <a:endParaRPr/>
          </a:p>
        </p:txBody>
      </p:sp>
      <p:sp>
        <p:nvSpPr>
          <p:cNvPr id="127" name="Google Shape;127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solidFill>
                  <a:srgbClr val="B1B5C3"/>
                </a:solidFill>
              </a:rPr>
              <a:t>Support</a:t>
            </a:r>
            <a:r>
              <a:rPr lang="es"/>
              <a:t> </a:t>
            </a:r>
            <a:r>
              <a:rPr lang="es">
                <a:solidFill>
                  <a:srgbClr val="009DEB"/>
                </a:solidFill>
              </a:rPr>
              <a:t>climate change adaptation </a:t>
            </a:r>
            <a:r>
              <a:rPr lang="es">
                <a:solidFill>
                  <a:srgbClr val="B1B5C3"/>
                </a:solidFill>
              </a:rPr>
              <a:t>and</a:t>
            </a:r>
            <a:r>
              <a:rPr lang="es">
                <a:solidFill>
                  <a:srgbClr val="009DEB"/>
                </a:solidFill>
              </a:rPr>
              <a:t> mitigation</a:t>
            </a:r>
            <a:r>
              <a:rPr lang="es"/>
              <a:t> </a:t>
            </a:r>
            <a:r>
              <a:rPr lang="es">
                <a:solidFill>
                  <a:srgbClr val="B1B5C3"/>
                </a:solidFill>
              </a:rPr>
              <a:t>strategies by providing</a:t>
            </a:r>
            <a:r>
              <a:rPr lang="es"/>
              <a:t> </a:t>
            </a:r>
            <a:r>
              <a:rPr lang="es">
                <a:solidFill>
                  <a:srgbClr val="B1B5C3"/>
                </a:solidFill>
              </a:rPr>
              <a:t>highly</a:t>
            </a:r>
            <a:r>
              <a:rPr lang="es"/>
              <a:t> </a:t>
            </a:r>
            <a:r>
              <a:rPr lang="es">
                <a:solidFill>
                  <a:srgbClr val="009DEB"/>
                </a:solidFill>
              </a:rPr>
              <a:t>accurate</a:t>
            </a:r>
            <a:r>
              <a:rPr lang="es"/>
              <a:t> and </a:t>
            </a:r>
            <a:r>
              <a:rPr lang="es">
                <a:solidFill>
                  <a:srgbClr val="009DEB"/>
                </a:solidFill>
              </a:rPr>
              <a:t>interactive</a:t>
            </a:r>
            <a:r>
              <a:rPr lang="es"/>
              <a:t> </a:t>
            </a:r>
            <a:r>
              <a:rPr lang="es">
                <a:solidFill>
                  <a:srgbClr val="B1B5C3"/>
                </a:solidFill>
              </a:rPr>
              <a:t>simulations</a:t>
            </a:r>
            <a:r>
              <a:rPr lang="es"/>
              <a:t> of the </a:t>
            </a:r>
            <a:r>
              <a:rPr lang="es">
                <a:solidFill>
                  <a:srgbClr val="0073E6"/>
                </a:solidFill>
              </a:rPr>
              <a:t>Earth system</a:t>
            </a:r>
            <a:r>
              <a:rPr lang="es"/>
              <a:t> and of the impact of </a:t>
            </a:r>
            <a:r>
              <a:rPr lang="es">
                <a:solidFill>
                  <a:srgbClr val="0073E6"/>
                </a:solidFill>
              </a:rPr>
              <a:t>human activities</a:t>
            </a:r>
            <a:r>
              <a:rPr lang="es"/>
              <a:t> on our planet.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>
            <p:ph idx="1" type="body"/>
          </p:nvPr>
        </p:nvSpPr>
        <p:spPr>
          <a:xfrm>
            <a:off x="5893775" y="3190850"/>
            <a:ext cx="2341800" cy="7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s"/>
              <a:t>CORE SERVICE</a:t>
            </a:r>
            <a:br>
              <a:rPr lang="es"/>
            </a:br>
            <a:r>
              <a:rPr lang="es"/>
              <a:t>PLATFORM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133" name="Google Shape;13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5883" y="1415550"/>
            <a:ext cx="1537591" cy="1536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0860" y="1415552"/>
            <a:ext cx="1522284" cy="1536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2025" y="1415550"/>
            <a:ext cx="1716096" cy="1536773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4"/>
          <p:cNvSpPr txBox="1"/>
          <p:nvPr>
            <p:ph idx="1" type="body"/>
          </p:nvPr>
        </p:nvSpPr>
        <p:spPr>
          <a:xfrm>
            <a:off x="429025" y="3190838"/>
            <a:ext cx="3122100" cy="7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s"/>
              <a:t>DIGITAL TWIN &amp;</a:t>
            </a:r>
            <a:br>
              <a:rPr lang="es"/>
            </a:br>
            <a:r>
              <a:rPr lang="es"/>
              <a:t>DIGITAL TWIN ENGINE</a:t>
            </a:r>
            <a:endParaRPr/>
          </a:p>
        </p:txBody>
      </p:sp>
      <p:sp>
        <p:nvSpPr>
          <p:cNvPr id="137" name="Google Shape;137;p24"/>
          <p:cNvSpPr txBox="1"/>
          <p:nvPr>
            <p:ph idx="1" type="body"/>
          </p:nvPr>
        </p:nvSpPr>
        <p:spPr>
          <a:xfrm>
            <a:off x="3657300" y="3350150"/>
            <a:ext cx="1829400" cy="46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s"/>
              <a:t>DATALAKE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38" name="Google Shape;138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Components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/>
          <p:nvPr>
            <p:ph idx="1" type="body"/>
          </p:nvPr>
        </p:nvSpPr>
        <p:spPr>
          <a:xfrm>
            <a:off x="4572000" y="1346300"/>
            <a:ext cx="3780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s" sz="2000"/>
              <a:t>Detail</a:t>
            </a:r>
            <a:endParaRPr i="1" sz="2000"/>
          </a:p>
        </p:txBody>
      </p:sp>
      <p:pic>
        <p:nvPicPr>
          <p:cNvPr id="144" name="Google Shape;14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2025" y="1415550"/>
            <a:ext cx="1716096" cy="1536773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429025" y="3190838"/>
            <a:ext cx="3122100" cy="7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s"/>
              <a:t>DIGITAL TWIN &amp;</a:t>
            </a:r>
            <a:br>
              <a:rPr lang="es"/>
            </a:br>
            <a:r>
              <a:rPr lang="es"/>
              <a:t>DIGITAL TWIN ENGINE</a:t>
            </a:r>
            <a:endParaRPr/>
          </a:p>
        </p:txBody>
      </p:sp>
      <p:sp>
        <p:nvSpPr>
          <p:cNvPr id="146" name="Google Shape;146;p25"/>
          <p:cNvSpPr txBox="1"/>
          <p:nvPr>
            <p:ph idx="1" type="body"/>
          </p:nvPr>
        </p:nvSpPr>
        <p:spPr>
          <a:xfrm>
            <a:off x="4572000" y="2279250"/>
            <a:ext cx="3780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s" sz="2000"/>
              <a:t>Quality</a:t>
            </a:r>
            <a:endParaRPr i="1" sz="2000"/>
          </a:p>
        </p:txBody>
      </p:sp>
      <p:sp>
        <p:nvSpPr>
          <p:cNvPr id="147" name="Google Shape;147;p25"/>
          <p:cNvSpPr txBox="1"/>
          <p:nvPr>
            <p:ph idx="1" type="body"/>
          </p:nvPr>
        </p:nvSpPr>
        <p:spPr>
          <a:xfrm>
            <a:off x="4572000" y="3212200"/>
            <a:ext cx="3780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s" sz="2000"/>
              <a:t>Interactivity</a:t>
            </a:r>
            <a:endParaRPr i="1" sz="2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Digital Twin Engine</a:t>
            </a:r>
            <a:endParaRPr/>
          </a:p>
        </p:txBody>
      </p:sp>
      <p:pic>
        <p:nvPicPr>
          <p:cNvPr id="153" name="Google Shape;15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9225" y="1346263"/>
            <a:ext cx="2904127" cy="2904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93164" y="2031053"/>
            <a:ext cx="1123013" cy="1123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48549" y="673810"/>
            <a:ext cx="1179752" cy="1251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46473" y="3288751"/>
            <a:ext cx="1179751" cy="120981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6"/>
          <p:cNvSpPr txBox="1"/>
          <p:nvPr>
            <p:ph idx="1" type="body"/>
          </p:nvPr>
        </p:nvSpPr>
        <p:spPr>
          <a:xfrm>
            <a:off x="311700" y="1483806"/>
            <a:ext cx="3780300" cy="28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100"/>
              <a:t>Co-design approach with</a:t>
            </a:r>
            <a:br>
              <a:rPr lang="es" sz="2100"/>
            </a:br>
            <a:r>
              <a:rPr lang="es" sz="2100"/>
              <a:t>selected </a:t>
            </a:r>
            <a:r>
              <a:rPr lang="es" sz="2100">
                <a:solidFill>
                  <a:srgbClr val="009DEB"/>
                </a:solidFill>
              </a:rPr>
              <a:t>data consumers</a:t>
            </a:r>
            <a:endParaRPr sz="2100">
              <a:solidFill>
                <a:srgbClr val="009DEB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392" y="661262"/>
            <a:ext cx="7993216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Digital Twin Engine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387" y="661252"/>
            <a:ext cx="7993226" cy="382099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Digital Twin Engine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387" y="661252"/>
            <a:ext cx="7993226" cy="382099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Digital Twin Engine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387" y="661250"/>
            <a:ext cx="7993226" cy="382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Digital Twin Engine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Data sizes</a:t>
            </a:r>
            <a:endParaRPr/>
          </a:p>
        </p:txBody>
      </p:sp>
      <p:graphicFrame>
        <p:nvGraphicFramePr>
          <p:cNvPr id="187" name="Google Shape;187;p31"/>
          <p:cNvGraphicFramePr/>
          <p:nvPr/>
        </p:nvGraphicFramePr>
        <p:xfrm>
          <a:off x="952500" y="1371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{171F0741-C929-4B1D-83EE-5E8F6BC91A7F}</a:tableStyleId>
              </a:tblPr>
              <a:tblGrid>
                <a:gridCol w="2413000"/>
                <a:gridCol w="2413000"/>
                <a:gridCol w="2413000"/>
              </a:tblGrid>
              <a:tr h="403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2F7F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DAY</a:t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2F7F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YEAR</a:t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/>
                </a:tc>
              </a:tr>
              <a:tr h="862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2F7F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Reduced portfolio</a:t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2F7F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 GB</a:t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2F7F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3.5 TB</a:t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/>
                </a:tc>
              </a:tr>
              <a:tr h="800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2F7F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Full portfolio</a:t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2F7F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(IFS-based)</a:t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2F7F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110 GB</a:t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2F7F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39.2 TB</a:t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/>
                </a:tc>
              </a:tr>
              <a:tr h="800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2F7F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Full portfolio</a:t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2F7F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(ICON)</a:t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2F7F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80 GB</a:t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2F7F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28.5 TB</a:t>
                      </a:r>
                      <a:endParaRPr>
                        <a:solidFill>
                          <a:srgbClr val="F2F7F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392" y="661262"/>
            <a:ext cx="7993216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Streaming concept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853500"/>
            <a:ext cx="8520600" cy="371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Destination Earth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"/>
              <a:t>Our workflow (manager)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s"/>
              <a:t>One-Pass Algorithm (OPA)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384" y="661250"/>
            <a:ext cx="7993231" cy="382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s"/>
              <a:t>Streaming concept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387" y="661252"/>
            <a:ext cx="7993226" cy="382099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Digital Twin Engine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5" title="storage_used_avail_stacked__MN5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09837" y="770325"/>
            <a:ext cx="5724324" cy="3602848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5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Data usage: MN5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36" title="storage_used_avail_stacked__LUMI-GEN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09827" y="770325"/>
            <a:ext cx="5724324" cy="3602848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6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Data usage: LUMI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 engine</a:t>
            </a:r>
            <a:endParaRPr/>
          </a:p>
        </p:txBody>
      </p:sp>
      <p:pic>
        <p:nvPicPr>
          <p:cNvPr id="223" name="Google Shape;223;p37"/>
          <p:cNvPicPr preferRelativeResize="0"/>
          <p:nvPr/>
        </p:nvPicPr>
        <p:blipFill rotWithShape="1">
          <a:blip r:embed="rId3">
            <a:alphaModFix/>
          </a:blip>
          <a:srcRect b="71776" l="0" r="0" t="0"/>
          <a:stretch/>
        </p:blipFill>
        <p:spPr>
          <a:xfrm>
            <a:off x="6640800" y="336174"/>
            <a:ext cx="2090650" cy="68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 engine</a:t>
            </a:r>
            <a:endParaRPr/>
          </a:p>
        </p:txBody>
      </p:sp>
      <p:pic>
        <p:nvPicPr>
          <p:cNvPr id="229" name="Google Shape;229;p38"/>
          <p:cNvPicPr preferRelativeResize="0"/>
          <p:nvPr/>
        </p:nvPicPr>
        <p:blipFill rotWithShape="1">
          <a:blip r:embed="rId3">
            <a:alphaModFix/>
          </a:blip>
          <a:srcRect b="71776" l="0" r="0" t="0"/>
          <a:stretch/>
        </p:blipFill>
        <p:spPr>
          <a:xfrm>
            <a:off x="6640800" y="336174"/>
            <a:ext cx="2090650" cy="68155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8"/>
          <p:cNvSpPr txBox="1"/>
          <p:nvPr/>
        </p:nvSpPr>
        <p:spPr>
          <a:xfrm>
            <a:off x="1065809" y="1445488"/>
            <a:ext cx="1745700" cy="1371600"/>
          </a:xfrm>
          <a:prstGeom prst="rect">
            <a:avLst/>
          </a:prstGeom>
          <a:solidFill>
            <a:srgbClr val="16171D"/>
          </a:solidFill>
          <a:ln cap="flat" cmpd="sng" w="28575">
            <a:solidFill>
              <a:srgbClr val="F6FBF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500">
                <a:solidFill>
                  <a:srgbClr val="F6FBFE"/>
                </a:solidFill>
                <a:latin typeface="Raleway"/>
                <a:ea typeface="Raleway"/>
                <a:cs typeface="Raleway"/>
                <a:sym typeface="Raleway"/>
              </a:rPr>
              <a:t>Complex setup,</a:t>
            </a:r>
            <a:endParaRPr sz="1500">
              <a:solidFill>
                <a:srgbClr val="F6FBFE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es" sz="1500">
                <a:solidFill>
                  <a:srgbClr val="F6FBFE"/>
                </a:solidFill>
                <a:latin typeface="Raleway"/>
                <a:ea typeface="Raleway"/>
                <a:cs typeface="Raleway"/>
                <a:sym typeface="Raleway"/>
              </a:rPr>
              <a:t>structured configuration</a:t>
            </a:r>
            <a:endParaRPr b="1" i="1" sz="1500">
              <a:solidFill>
                <a:srgbClr val="F6FBFE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1" name="Google Shape;231;p38"/>
          <p:cNvSpPr txBox="1"/>
          <p:nvPr/>
        </p:nvSpPr>
        <p:spPr>
          <a:xfrm>
            <a:off x="1065809" y="2883510"/>
            <a:ext cx="1745700" cy="814500"/>
          </a:xfrm>
          <a:prstGeom prst="rect">
            <a:avLst/>
          </a:prstGeom>
          <a:solidFill>
            <a:srgbClr val="16171D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F6FBFE"/>
                </a:solidFill>
                <a:latin typeface="Raleway Light"/>
                <a:ea typeface="Raleway Light"/>
                <a:cs typeface="Raleway Light"/>
                <a:sym typeface="Raleway Light"/>
              </a:rPr>
              <a:t>DEFINITION</a:t>
            </a:r>
            <a:endParaRPr sz="1000">
              <a:solidFill>
                <a:srgbClr val="F6FBFE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F6FBFE"/>
                </a:solidFill>
                <a:latin typeface="Raleway Light"/>
                <a:ea typeface="Raleway Light"/>
                <a:cs typeface="Raleway Light"/>
                <a:sym typeface="Raleway Light"/>
              </a:rPr>
              <a:t>PARAMETERIZATION</a:t>
            </a:r>
            <a:endParaRPr sz="1000">
              <a:solidFill>
                <a:srgbClr val="F6FBFE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F6FBFE"/>
                </a:solidFill>
                <a:latin typeface="Raleway Light"/>
                <a:ea typeface="Raleway Light"/>
                <a:cs typeface="Raleway Light"/>
                <a:sym typeface="Raleway Light"/>
              </a:rPr>
              <a:t>REPRODUCIBILITY</a:t>
            </a:r>
            <a:endParaRPr sz="1000">
              <a:solidFill>
                <a:srgbClr val="F6FBFE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 engine</a:t>
            </a:r>
            <a:endParaRPr/>
          </a:p>
        </p:txBody>
      </p:sp>
      <p:pic>
        <p:nvPicPr>
          <p:cNvPr id="237" name="Google Shape;237;p39"/>
          <p:cNvPicPr preferRelativeResize="0"/>
          <p:nvPr/>
        </p:nvPicPr>
        <p:blipFill rotWithShape="1">
          <a:blip r:embed="rId3">
            <a:alphaModFix/>
          </a:blip>
          <a:srcRect b="71776" l="0" r="0" t="0"/>
          <a:stretch/>
        </p:blipFill>
        <p:spPr>
          <a:xfrm>
            <a:off x="6640800" y="336174"/>
            <a:ext cx="2090650" cy="68155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9"/>
          <p:cNvSpPr txBox="1"/>
          <p:nvPr/>
        </p:nvSpPr>
        <p:spPr>
          <a:xfrm>
            <a:off x="3699143" y="1445488"/>
            <a:ext cx="1745700" cy="1371600"/>
          </a:xfrm>
          <a:prstGeom prst="rect">
            <a:avLst/>
          </a:prstGeom>
          <a:solidFill>
            <a:srgbClr val="16171D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500">
                <a:solidFill>
                  <a:srgbClr val="F6FBFE"/>
                </a:solidFill>
                <a:latin typeface="Raleway"/>
                <a:ea typeface="Raleway"/>
                <a:cs typeface="Raleway"/>
                <a:sym typeface="Raleway"/>
              </a:rPr>
              <a:t>Many platforms,</a:t>
            </a:r>
            <a:endParaRPr sz="1500">
              <a:solidFill>
                <a:srgbClr val="F6FBFE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es" sz="1500">
                <a:solidFill>
                  <a:srgbClr val="F6FBFE"/>
                </a:solidFill>
                <a:latin typeface="Raleway"/>
                <a:ea typeface="Raleway"/>
                <a:cs typeface="Raleway"/>
                <a:sym typeface="Raleway"/>
              </a:rPr>
              <a:t>centralized execution engine</a:t>
            </a:r>
            <a:endParaRPr b="1" i="1" sz="1500" u="none" cap="none" strike="noStrike">
              <a:solidFill>
                <a:srgbClr val="F6FBFE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9" name="Google Shape;239;p39"/>
          <p:cNvSpPr txBox="1"/>
          <p:nvPr/>
        </p:nvSpPr>
        <p:spPr>
          <a:xfrm>
            <a:off x="1065809" y="1445488"/>
            <a:ext cx="1745700" cy="1371600"/>
          </a:xfrm>
          <a:prstGeom prst="rect">
            <a:avLst/>
          </a:prstGeom>
          <a:solidFill>
            <a:srgbClr val="16171D"/>
          </a:solidFill>
          <a:ln cap="flat" cmpd="sng" w="28575">
            <a:solidFill>
              <a:srgbClr val="B1B5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500">
                <a:solidFill>
                  <a:srgbClr val="B1B5C3"/>
                </a:solidFill>
                <a:latin typeface="Raleway"/>
                <a:ea typeface="Raleway"/>
                <a:cs typeface="Raleway"/>
                <a:sym typeface="Raleway"/>
              </a:rPr>
              <a:t>Complex setup,</a:t>
            </a:r>
            <a:endParaRPr sz="1500">
              <a:solidFill>
                <a:srgbClr val="B1B5C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es" sz="1500">
                <a:solidFill>
                  <a:srgbClr val="B1B5C3"/>
                </a:solidFill>
                <a:latin typeface="Raleway"/>
                <a:ea typeface="Raleway"/>
                <a:cs typeface="Raleway"/>
                <a:sym typeface="Raleway"/>
              </a:rPr>
              <a:t>structured configuration</a:t>
            </a:r>
            <a:endParaRPr b="1" i="1" sz="1500">
              <a:solidFill>
                <a:srgbClr val="B1B5C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0" name="Google Shape;240;p39"/>
          <p:cNvSpPr txBox="1"/>
          <p:nvPr/>
        </p:nvSpPr>
        <p:spPr>
          <a:xfrm>
            <a:off x="3699143" y="2883510"/>
            <a:ext cx="1745700" cy="814500"/>
          </a:xfrm>
          <a:prstGeom prst="rect">
            <a:avLst/>
          </a:prstGeom>
          <a:solidFill>
            <a:srgbClr val="16171D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F6FBFE"/>
                </a:solidFill>
                <a:latin typeface="Raleway Light"/>
                <a:ea typeface="Raleway Light"/>
                <a:cs typeface="Raleway Light"/>
                <a:sym typeface="Raleway Light"/>
              </a:rPr>
              <a:t>CONTROL</a:t>
            </a:r>
            <a:endParaRPr sz="1000">
              <a:solidFill>
                <a:srgbClr val="F6FBFE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F6FBFE"/>
                </a:solidFill>
                <a:latin typeface="Raleway Light"/>
                <a:ea typeface="Raleway Light"/>
                <a:cs typeface="Raleway Light"/>
                <a:sym typeface="Raleway Light"/>
              </a:rPr>
              <a:t>LOGGING</a:t>
            </a:r>
            <a:endParaRPr sz="1000">
              <a:solidFill>
                <a:srgbClr val="F6FBFE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F6FBFE"/>
                </a:solidFill>
                <a:latin typeface="Raleway Light"/>
                <a:ea typeface="Raleway Light"/>
                <a:cs typeface="Raleway Light"/>
                <a:sym typeface="Raleway Light"/>
              </a:rPr>
              <a:t>TRACEABILITY</a:t>
            </a:r>
            <a:endParaRPr sz="1000">
              <a:solidFill>
                <a:srgbClr val="F6FBFE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41" name="Google Shape;241;p39"/>
          <p:cNvSpPr txBox="1"/>
          <p:nvPr/>
        </p:nvSpPr>
        <p:spPr>
          <a:xfrm>
            <a:off x="1065809" y="2883510"/>
            <a:ext cx="1745700" cy="814500"/>
          </a:xfrm>
          <a:prstGeom prst="rect">
            <a:avLst/>
          </a:prstGeom>
          <a:solidFill>
            <a:srgbClr val="16171D"/>
          </a:solidFill>
          <a:ln cap="flat" cmpd="sng" w="9525">
            <a:solidFill>
              <a:srgbClr val="B1B5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B1B5C3"/>
                </a:solidFill>
                <a:latin typeface="Raleway Light"/>
                <a:ea typeface="Raleway Light"/>
                <a:cs typeface="Raleway Light"/>
                <a:sym typeface="Raleway Light"/>
              </a:rPr>
              <a:t>DEFINITION</a:t>
            </a:r>
            <a:endParaRPr sz="1000">
              <a:solidFill>
                <a:srgbClr val="B1B5C3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B1B5C3"/>
                </a:solidFill>
                <a:latin typeface="Raleway Light"/>
                <a:ea typeface="Raleway Light"/>
                <a:cs typeface="Raleway Light"/>
                <a:sym typeface="Raleway Light"/>
              </a:rPr>
              <a:t>PARAMETERIZATION</a:t>
            </a:r>
            <a:endParaRPr sz="1000">
              <a:solidFill>
                <a:srgbClr val="B1B5C3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B1B5C3"/>
                </a:solidFill>
                <a:latin typeface="Raleway Light"/>
                <a:ea typeface="Raleway Light"/>
                <a:cs typeface="Raleway Light"/>
                <a:sym typeface="Raleway Light"/>
              </a:rPr>
              <a:t>REPRODUCIBILITY</a:t>
            </a:r>
            <a:endParaRPr sz="1000">
              <a:solidFill>
                <a:srgbClr val="B1B5C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 engine</a:t>
            </a:r>
            <a:endParaRPr/>
          </a:p>
        </p:txBody>
      </p:sp>
      <p:pic>
        <p:nvPicPr>
          <p:cNvPr id="247" name="Google Shape;247;p40"/>
          <p:cNvPicPr preferRelativeResize="0"/>
          <p:nvPr/>
        </p:nvPicPr>
        <p:blipFill rotWithShape="1">
          <a:blip r:embed="rId3">
            <a:alphaModFix/>
          </a:blip>
          <a:srcRect b="71776" l="0" r="0" t="0"/>
          <a:stretch/>
        </p:blipFill>
        <p:spPr>
          <a:xfrm>
            <a:off x="6640800" y="336174"/>
            <a:ext cx="2090650" cy="68155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0"/>
          <p:cNvSpPr txBox="1"/>
          <p:nvPr/>
        </p:nvSpPr>
        <p:spPr>
          <a:xfrm>
            <a:off x="3699143" y="1445488"/>
            <a:ext cx="1745700" cy="1371600"/>
          </a:xfrm>
          <a:prstGeom prst="rect">
            <a:avLst/>
          </a:prstGeom>
          <a:solidFill>
            <a:srgbClr val="16171D"/>
          </a:solidFill>
          <a:ln cap="flat" cmpd="sng" w="28575">
            <a:solidFill>
              <a:srgbClr val="B1B5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500">
                <a:solidFill>
                  <a:srgbClr val="B1B5C3"/>
                </a:solidFill>
                <a:latin typeface="Raleway"/>
                <a:ea typeface="Raleway"/>
                <a:cs typeface="Raleway"/>
                <a:sym typeface="Raleway"/>
              </a:rPr>
              <a:t>Many platforms,</a:t>
            </a:r>
            <a:endParaRPr sz="1500">
              <a:solidFill>
                <a:srgbClr val="B1B5C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es" sz="1500">
                <a:solidFill>
                  <a:srgbClr val="B1B5C3"/>
                </a:solidFill>
                <a:latin typeface="Raleway"/>
                <a:ea typeface="Raleway"/>
                <a:cs typeface="Raleway"/>
                <a:sym typeface="Raleway"/>
              </a:rPr>
              <a:t>centralized execution engine</a:t>
            </a:r>
            <a:endParaRPr b="1" i="1" sz="1500" u="none" cap="none" strike="noStrike">
              <a:solidFill>
                <a:srgbClr val="B1B5C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9" name="Google Shape;249;p40"/>
          <p:cNvSpPr txBox="1"/>
          <p:nvPr/>
        </p:nvSpPr>
        <p:spPr>
          <a:xfrm>
            <a:off x="3699143" y="2883510"/>
            <a:ext cx="1745700" cy="814500"/>
          </a:xfrm>
          <a:prstGeom prst="rect">
            <a:avLst/>
          </a:prstGeom>
          <a:solidFill>
            <a:srgbClr val="16171D"/>
          </a:solidFill>
          <a:ln cap="flat" cmpd="sng" w="9525">
            <a:solidFill>
              <a:srgbClr val="B1B5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B1B5C3"/>
                </a:solidFill>
                <a:latin typeface="Raleway Light"/>
                <a:ea typeface="Raleway Light"/>
                <a:cs typeface="Raleway Light"/>
                <a:sym typeface="Raleway Light"/>
              </a:rPr>
              <a:t>CONTROL</a:t>
            </a:r>
            <a:endParaRPr sz="1000">
              <a:solidFill>
                <a:srgbClr val="B1B5C3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B1B5C3"/>
                </a:solidFill>
                <a:latin typeface="Raleway Light"/>
                <a:ea typeface="Raleway Light"/>
                <a:cs typeface="Raleway Light"/>
                <a:sym typeface="Raleway Light"/>
              </a:rPr>
              <a:t>LOGGING</a:t>
            </a:r>
            <a:endParaRPr sz="1000">
              <a:solidFill>
                <a:srgbClr val="B1B5C3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B1B5C3"/>
                </a:solidFill>
                <a:latin typeface="Raleway Light"/>
                <a:ea typeface="Raleway Light"/>
                <a:cs typeface="Raleway Light"/>
                <a:sym typeface="Raleway Light"/>
              </a:rPr>
              <a:t>TRACEABILITY</a:t>
            </a:r>
            <a:endParaRPr sz="1000">
              <a:solidFill>
                <a:srgbClr val="B1B5C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50" name="Google Shape;250;p40"/>
          <p:cNvSpPr txBox="1"/>
          <p:nvPr/>
        </p:nvSpPr>
        <p:spPr>
          <a:xfrm>
            <a:off x="1065809" y="1445488"/>
            <a:ext cx="1745700" cy="1371600"/>
          </a:xfrm>
          <a:prstGeom prst="rect">
            <a:avLst/>
          </a:prstGeom>
          <a:solidFill>
            <a:srgbClr val="16171D"/>
          </a:solidFill>
          <a:ln cap="flat" cmpd="sng" w="28575">
            <a:solidFill>
              <a:srgbClr val="B1B5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500">
                <a:solidFill>
                  <a:srgbClr val="B1B5C3"/>
                </a:solidFill>
                <a:latin typeface="Raleway"/>
                <a:ea typeface="Raleway"/>
                <a:cs typeface="Raleway"/>
                <a:sym typeface="Raleway"/>
              </a:rPr>
              <a:t>Complex setup,</a:t>
            </a:r>
            <a:endParaRPr sz="1500">
              <a:solidFill>
                <a:srgbClr val="B1B5C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es" sz="1500">
                <a:solidFill>
                  <a:srgbClr val="B1B5C3"/>
                </a:solidFill>
                <a:latin typeface="Raleway"/>
                <a:ea typeface="Raleway"/>
                <a:cs typeface="Raleway"/>
                <a:sym typeface="Raleway"/>
              </a:rPr>
              <a:t>structured configuration</a:t>
            </a:r>
            <a:endParaRPr b="1" i="1" sz="1500">
              <a:solidFill>
                <a:srgbClr val="B1B5C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1" name="Google Shape;251;p40"/>
          <p:cNvSpPr txBox="1"/>
          <p:nvPr/>
        </p:nvSpPr>
        <p:spPr>
          <a:xfrm>
            <a:off x="1065809" y="2883510"/>
            <a:ext cx="1745700" cy="814500"/>
          </a:xfrm>
          <a:prstGeom prst="rect">
            <a:avLst/>
          </a:prstGeom>
          <a:solidFill>
            <a:srgbClr val="16171D"/>
          </a:solidFill>
          <a:ln cap="flat" cmpd="sng" w="9525">
            <a:solidFill>
              <a:srgbClr val="B1B5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B1B5C3"/>
                </a:solidFill>
                <a:latin typeface="Raleway Light"/>
                <a:ea typeface="Raleway Light"/>
                <a:cs typeface="Raleway Light"/>
                <a:sym typeface="Raleway Light"/>
              </a:rPr>
              <a:t>DEFINITION</a:t>
            </a:r>
            <a:endParaRPr sz="1000">
              <a:solidFill>
                <a:srgbClr val="B1B5C3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B1B5C3"/>
                </a:solidFill>
                <a:latin typeface="Raleway Light"/>
                <a:ea typeface="Raleway Light"/>
                <a:cs typeface="Raleway Light"/>
                <a:sym typeface="Raleway Light"/>
              </a:rPr>
              <a:t>PARAMETERIZATION</a:t>
            </a:r>
            <a:endParaRPr sz="1000">
              <a:solidFill>
                <a:srgbClr val="B1B5C3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B1B5C3"/>
                </a:solidFill>
                <a:latin typeface="Raleway Light"/>
                <a:ea typeface="Raleway Light"/>
                <a:cs typeface="Raleway Light"/>
                <a:sym typeface="Raleway Light"/>
              </a:rPr>
              <a:t>REPRODUCIBILITY</a:t>
            </a:r>
            <a:endParaRPr sz="1000">
              <a:solidFill>
                <a:srgbClr val="B1B5C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52" name="Google Shape;252;p40"/>
          <p:cNvSpPr txBox="1"/>
          <p:nvPr/>
        </p:nvSpPr>
        <p:spPr>
          <a:xfrm>
            <a:off x="6332477" y="1445488"/>
            <a:ext cx="1745700" cy="1371600"/>
          </a:xfrm>
          <a:prstGeom prst="rect">
            <a:avLst/>
          </a:prstGeom>
          <a:solidFill>
            <a:srgbClr val="16171D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500">
                <a:solidFill>
                  <a:srgbClr val="F6FBFE"/>
                </a:solidFill>
                <a:latin typeface="Raleway"/>
                <a:ea typeface="Raleway"/>
                <a:cs typeface="Raleway"/>
                <a:sym typeface="Raleway"/>
              </a:rPr>
              <a:t>Long runs,</a:t>
            </a:r>
            <a:endParaRPr sz="1500">
              <a:solidFill>
                <a:srgbClr val="F6FBFE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es" sz="1500">
                <a:solidFill>
                  <a:srgbClr val="F6FBFE"/>
                </a:solidFill>
                <a:latin typeface="Raleway"/>
                <a:ea typeface="Raleway"/>
                <a:cs typeface="Raleway"/>
                <a:sym typeface="Raleway"/>
              </a:rPr>
              <a:t>clear monitoring and analysis</a:t>
            </a:r>
            <a:endParaRPr b="1" i="1" sz="1500">
              <a:solidFill>
                <a:srgbClr val="F6FBFE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3" name="Google Shape;253;p40"/>
          <p:cNvSpPr txBox="1"/>
          <p:nvPr/>
        </p:nvSpPr>
        <p:spPr>
          <a:xfrm>
            <a:off x="6332477" y="2883510"/>
            <a:ext cx="1745700" cy="814500"/>
          </a:xfrm>
          <a:prstGeom prst="rect">
            <a:avLst/>
          </a:prstGeom>
          <a:solidFill>
            <a:srgbClr val="16171D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F6FBFE"/>
                </a:solidFill>
                <a:latin typeface="Raleway Light"/>
                <a:ea typeface="Raleway Light"/>
                <a:cs typeface="Raleway Light"/>
                <a:sym typeface="Raleway Light"/>
              </a:rPr>
              <a:t>VISUALIZATION</a:t>
            </a:r>
            <a:endParaRPr sz="1000">
              <a:solidFill>
                <a:srgbClr val="F6FBFE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F6FBFE"/>
                </a:solidFill>
                <a:latin typeface="Raleway Light"/>
                <a:ea typeface="Raleway Light"/>
                <a:cs typeface="Raleway Light"/>
                <a:sym typeface="Raleway Light"/>
              </a:rPr>
              <a:t>STATISTICS</a:t>
            </a:r>
            <a:endParaRPr sz="1000">
              <a:solidFill>
                <a:srgbClr val="F6FBFE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" sz="1000">
                <a:solidFill>
                  <a:srgbClr val="F6FBFE"/>
                </a:solidFill>
                <a:latin typeface="Raleway Light"/>
                <a:ea typeface="Raleway Light"/>
                <a:cs typeface="Raleway Light"/>
                <a:sym typeface="Raleway Light"/>
              </a:rPr>
              <a:t>PERFORMANCE METRICS</a:t>
            </a:r>
            <a:endParaRPr sz="1000">
              <a:solidFill>
                <a:srgbClr val="F6FBFE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2" title="jobs-workflow(1)-workflow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08138"/>
            <a:ext cx="9144003" cy="3527237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 b="0" l="9988" r="9980" t="0"/>
          <a:stretch/>
        </p:blipFill>
        <p:spPr>
          <a:xfrm>
            <a:off x="-47575" y="0"/>
            <a:ext cx="231539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 rotWithShape="1">
          <a:blip r:embed="rId4">
            <a:alphaModFix/>
          </a:blip>
          <a:srcRect b="0" l="34573" r="32959" t="0"/>
          <a:stretch/>
        </p:blipFill>
        <p:spPr>
          <a:xfrm>
            <a:off x="6898200" y="0"/>
            <a:ext cx="2245801" cy="518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 rotWithShape="1">
          <a:blip r:embed="rId5">
            <a:alphaModFix/>
          </a:blip>
          <a:srcRect b="0" l="31986" r="34115" t="0"/>
          <a:stretch/>
        </p:blipFill>
        <p:spPr>
          <a:xfrm>
            <a:off x="4572001" y="0"/>
            <a:ext cx="23262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 rotWithShape="1">
          <a:blip r:embed="rId6">
            <a:alphaModFix/>
          </a:blip>
          <a:srcRect b="7798" l="24678" r="50000" t="7807"/>
          <a:stretch/>
        </p:blipFill>
        <p:spPr>
          <a:xfrm>
            <a:off x="2256600" y="0"/>
            <a:ext cx="231540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43" title="jobs-workflow(1)-workflow(1)(9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08138"/>
            <a:ext cx="9144003" cy="3527237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43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44" title="03_Crop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08138"/>
            <a:ext cx="9144003" cy="3527237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44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45" title="03_Crop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08138"/>
            <a:ext cx="9144003" cy="3527237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5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  <p:sp>
        <p:nvSpPr>
          <p:cNvPr id="283" name="Google Shape;283;p45"/>
          <p:cNvSpPr txBox="1"/>
          <p:nvPr/>
        </p:nvSpPr>
        <p:spPr>
          <a:xfrm>
            <a:off x="7218300" y="3149474"/>
            <a:ext cx="1614000" cy="11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7396D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RUNS ONCE ■</a:t>
            </a:r>
            <a:endParaRPr sz="1200">
              <a:solidFill>
                <a:srgbClr val="7396D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D3C07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START DATE </a:t>
            </a:r>
            <a:r>
              <a:rPr lang="es" sz="1200">
                <a:solidFill>
                  <a:srgbClr val="D3C07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■</a:t>
            </a:r>
            <a:endParaRPr sz="1200">
              <a:solidFill>
                <a:srgbClr val="D3C07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C673D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MEMBER ■</a:t>
            </a:r>
            <a:endParaRPr sz="1200">
              <a:solidFill>
                <a:srgbClr val="C673D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73D38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MONTH ■</a:t>
            </a:r>
            <a:endParaRPr sz="1200">
              <a:solidFill>
                <a:srgbClr val="73D387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D373A6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DAY ■</a:t>
            </a:r>
            <a:endParaRPr sz="1200">
              <a:solidFill>
                <a:srgbClr val="D373A6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46" title="11_SI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08137"/>
            <a:ext cx="9144003" cy="3527237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46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47" title="12_SIM+DQC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08125"/>
            <a:ext cx="9144003" cy="3527237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47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48" title="13_SIM+DQC+TR+LRA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08137"/>
            <a:ext cx="9144003" cy="3527237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8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49" title="14_SIM+DQC+TR+LRA+AQUA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08125"/>
            <a:ext cx="9144003" cy="3527237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9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50" title="15_SIM+DQC+TR+LRA+WIPE+AQUA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08125"/>
            <a:ext cx="9144003" cy="3527237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50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51" title="11_SI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08137"/>
            <a:ext cx="9144003" cy="3527237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51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52" title="21_SIM+APP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08137"/>
            <a:ext cx="9144003" cy="3527228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52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7"/>
          <p:cNvPicPr preferRelativeResize="0"/>
          <p:nvPr/>
        </p:nvPicPr>
        <p:blipFill rotWithShape="1">
          <a:blip r:embed="rId3">
            <a:alphaModFix/>
          </a:blip>
          <a:srcRect b="7778" l="36716" r="40092" t="10948"/>
          <a:stretch/>
        </p:blipFill>
        <p:spPr>
          <a:xfrm>
            <a:off x="3488200" y="0"/>
            <a:ext cx="220337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7"/>
          <p:cNvPicPr preferRelativeResize="0"/>
          <p:nvPr/>
        </p:nvPicPr>
        <p:blipFill rotWithShape="1">
          <a:blip r:embed="rId4">
            <a:alphaModFix/>
          </a:blip>
          <a:srcRect b="0" l="55904" r="21490" t="0"/>
          <a:stretch/>
        </p:blipFill>
        <p:spPr>
          <a:xfrm>
            <a:off x="7436125" y="0"/>
            <a:ext cx="1744548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 rotWithShape="1">
          <a:blip r:embed="rId5">
            <a:alphaModFix/>
          </a:blip>
          <a:srcRect b="0" l="30457" r="44424" t="0"/>
          <a:stretch/>
        </p:blipFill>
        <p:spPr>
          <a:xfrm>
            <a:off x="5691575" y="0"/>
            <a:ext cx="174454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 rotWithShape="1">
          <a:blip r:embed="rId6">
            <a:alphaModFix/>
          </a:blip>
          <a:srcRect b="0" l="38028" r="39366" t="0"/>
          <a:stretch/>
        </p:blipFill>
        <p:spPr>
          <a:xfrm>
            <a:off x="0" y="0"/>
            <a:ext cx="1744548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 rotWithShape="1">
          <a:blip r:embed="rId7">
            <a:alphaModFix/>
          </a:blip>
          <a:srcRect b="9008" l="22134" r="31561" t="0"/>
          <a:stretch/>
        </p:blipFill>
        <p:spPr>
          <a:xfrm>
            <a:off x="1744550" y="0"/>
            <a:ext cx="174454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53" title="22_SIM+DN+APP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08137"/>
            <a:ext cx="9144003" cy="3527228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53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171D"/>
        </a:soli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54" title="23_SIM+DN+OPA+APP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08137"/>
            <a:ext cx="9144003" cy="3527228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54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Our workflow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One-Pass Algorithm (OPA)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56" title="april_spans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5000" y="1058250"/>
            <a:ext cx="6054000" cy="302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56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One-Pass Algorithm (OPA)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/>
              <a:t>Approximate a function </a:t>
            </a:r>
            <a:r>
              <a:rPr i="1" lang="es"/>
              <a:t>f</a:t>
            </a:r>
            <a:r>
              <a:rPr lang="es"/>
              <a:t> to an object </a:t>
            </a:r>
            <a:r>
              <a:rPr i="1" lang="es"/>
              <a:t>S</a:t>
            </a:r>
            <a:br>
              <a:rPr lang="es"/>
            </a:br>
            <a:br>
              <a:rPr lang="es"/>
            </a:br>
            <a:br>
              <a:rPr lang="es"/>
            </a:br>
            <a:endParaRPr sz="16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54" name="Google Shape;354;p5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s"/>
              <a:t>One-Pass Algorithm (OPA)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5" name="Google Shape;355;p57" title="page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1438" y="1775898"/>
            <a:ext cx="1861125" cy="37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/>
              <a:t>Approximate a function </a:t>
            </a:r>
            <a:r>
              <a:rPr i="1" lang="es"/>
              <a:t>f</a:t>
            </a:r>
            <a:r>
              <a:rPr lang="es"/>
              <a:t> to an object </a:t>
            </a:r>
            <a:r>
              <a:rPr i="1" lang="es"/>
              <a:t>S</a:t>
            </a:r>
            <a:br>
              <a:rPr lang="es"/>
            </a:br>
            <a:br>
              <a:rPr lang="es"/>
            </a:br>
            <a:br>
              <a:rPr lang="es"/>
            </a:br>
            <a:br>
              <a:rPr lang="es"/>
            </a:br>
            <a:r>
              <a:rPr lang="es"/>
              <a:t>Where </a:t>
            </a:r>
            <a:r>
              <a:rPr i="1" lang="es"/>
              <a:t>S</a:t>
            </a:r>
            <a:r>
              <a:rPr lang="es"/>
              <a:t> is computed recursively with incoming chunked data</a:t>
            </a:r>
            <a:br>
              <a:rPr lang="es"/>
            </a:br>
            <a:br>
              <a:rPr lang="es"/>
            </a:br>
            <a:br>
              <a:rPr lang="es"/>
            </a:br>
            <a:br>
              <a:rPr lang="es"/>
            </a:br>
            <a:endParaRPr sz="16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61" name="Google Shape;361;p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s"/>
              <a:t>One-Pass Algorithm (OPA)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2" name="Google Shape;362;p58" title="page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1438" y="1775898"/>
            <a:ext cx="1861125" cy="37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58" title="page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9209" y="3044675"/>
            <a:ext cx="2825579" cy="37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/>
              <a:t>Approximate a function </a:t>
            </a:r>
            <a:r>
              <a:rPr i="1" lang="es"/>
              <a:t>f</a:t>
            </a:r>
            <a:r>
              <a:rPr lang="es"/>
              <a:t> to an object </a:t>
            </a:r>
            <a:r>
              <a:rPr i="1" lang="es"/>
              <a:t>S</a:t>
            </a:r>
            <a:br>
              <a:rPr lang="es"/>
            </a:br>
            <a:br>
              <a:rPr lang="es"/>
            </a:br>
            <a:br>
              <a:rPr lang="es"/>
            </a:br>
            <a:br>
              <a:rPr lang="es"/>
            </a:br>
            <a:r>
              <a:rPr lang="es"/>
              <a:t>Where </a:t>
            </a:r>
            <a:r>
              <a:rPr i="1" lang="es"/>
              <a:t>S</a:t>
            </a:r>
            <a:r>
              <a:rPr lang="es"/>
              <a:t> is computed recursively with incoming chunked data</a:t>
            </a:r>
            <a:br>
              <a:rPr lang="es"/>
            </a:br>
            <a:br>
              <a:rPr lang="es"/>
            </a:br>
            <a:br>
              <a:rPr lang="es"/>
            </a:br>
            <a:br>
              <a:rPr lang="es"/>
            </a:br>
            <a:r>
              <a:rPr lang="es" sz="1400">
                <a:latin typeface="Roboto Light"/>
                <a:ea typeface="Roboto Light"/>
                <a:cs typeface="Roboto Light"/>
                <a:sym typeface="Roboto Light"/>
              </a:rPr>
              <a:t>EXAMPLE: MEAN</a:t>
            </a:r>
            <a:endParaRPr sz="14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69" name="Google Shape;369;p5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s"/>
              <a:t>One-Pass Algorithm (OPA)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0" name="Google Shape;370;p59" title="page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1438" y="1775898"/>
            <a:ext cx="1861125" cy="37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59" title="page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9209" y="3044675"/>
            <a:ext cx="2825579" cy="37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59" title="mea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07845" y="3947163"/>
            <a:ext cx="4328313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3312E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60" title="comparison_with_colorbar.png"/>
          <p:cNvPicPr preferRelativeResize="0"/>
          <p:nvPr/>
        </p:nvPicPr>
        <p:blipFill rotWithShape="1">
          <a:blip r:embed="rId3">
            <a:alphaModFix/>
          </a:blip>
          <a:srcRect b="13641" l="0" r="0" t="5309"/>
          <a:stretch/>
        </p:blipFill>
        <p:spPr>
          <a:xfrm>
            <a:off x="1124814" y="678625"/>
            <a:ext cx="6894372" cy="34926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8" name="Google Shape;378;p60"/>
          <p:cNvCxnSpPr/>
          <p:nvPr/>
        </p:nvCxnSpPr>
        <p:spPr>
          <a:xfrm>
            <a:off x="4572000" y="710100"/>
            <a:ext cx="0" cy="3492600"/>
          </a:xfrm>
          <a:prstGeom prst="straightConnector1">
            <a:avLst/>
          </a:prstGeom>
          <a:noFill/>
          <a:ln cap="flat" cmpd="sng" w="28575">
            <a:solidFill>
              <a:srgbClr val="F6FBFE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9" name="Google Shape;379;p60"/>
          <p:cNvSpPr txBox="1"/>
          <p:nvPr/>
        </p:nvSpPr>
        <p:spPr>
          <a:xfrm>
            <a:off x="308900" y="4529400"/>
            <a:ext cx="4717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6FBF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0" name="Google Shape;380;p60"/>
          <p:cNvSpPr txBox="1"/>
          <p:nvPr/>
        </p:nvSpPr>
        <p:spPr>
          <a:xfrm>
            <a:off x="701050" y="42855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600">
                <a:solidFill>
                  <a:srgbClr val="F6FBFE"/>
                </a:solidFill>
                <a:latin typeface="Roboto Light"/>
                <a:ea typeface="Roboto Light"/>
                <a:cs typeface="Roboto Light"/>
                <a:sym typeface="Roboto Light"/>
              </a:rPr>
              <a:t>EXAMPLE: MEAN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p61"/>
          <p:cNvGrpSpPr/>
          <p:nvPr/>
        </p:nvGrpSpPr>
        <p:grpSpPr>
          <a:xfrm>
            <a:off x="1976600" y="280312"/>
            <a:ext cx="2691025" cy="4607196"/>
            <a:chOff x="1976600" y="280312"/>
            <a:chExt cx="2691025" cy="4607196"/>
          </a:xfrm>
        </p:grpSpPr>
        <p:pic>
          <p:nvPicPr>
            <p:cNvPr id="386" name="Google Shape;386;p61" title="pr_time_series_01_out_of_06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021443" y="280312"/>
              <a:ext cx="2601325" cy="14104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7" name="Google Shape;387;p61" title="pr_time_series_02_out_of_06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76600" y="1830050"/>
              <a:ext cx="2691025" cy="1459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8" name="Google Shape;388;p61" title="pr_time_series_03_out_of_06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976600" y="3428435"/>
              <a:ext cx="2691025" cy="14590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9" name="Google Shape;389;p61"/>
          <p:cNvSpPr txBox="1"/>
          <p:nvPr/>
        </p:nvSpPr>
        <p:spPr>
          <a:xfrm rot="-5400000">
            <a:off x="2930150" y="309150"/>
            <a:ext cx="460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rgbClr val="E06666"/>
                </a:solidFill>
                <a:latin typeface="Roboto"/>
                <a:ea typeface="Roboto"/>
                <a:cs typeface="Roboto"/>
                <a:sym typeface="Roboto"/>
              </a:rPr>
              <a:t>OPA</a:t>
            </a:r>
            <a:endParaRPr sz="1100">
              <a:solidFill>
                <a:srgbClr val="E0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90" name="Google Shape;390;p61"/>
          <p:cNvCxnSpPr>
            <a:stCxn id="389" idx="1"/>
            <a:endCxn id="391" idx="1"/>
          </p:cNvCxnSpPr>
          <p:nvPr/>
        </p:nvCxnSpPr>
        <p:spPr>
          <a:xfrm flipH="1" rot="-5400000">
            <a:off x="4020950" y="-144150"/>
            <a:ext cx="678600" cy="2399700"/>
          </a:xfrm>
          <a:prstGeom prst="curvedConnector2">
            <a:avLst/>
          </a:prstGeom>
          <a:noFill/>
          <a:ln cap="flat" cmpd="sng" w="28575">
            <a:solidFill>
              <a:srgbClr val="E06666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id="391" name="Google Shape;391;p61" title="redfla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60125" y="865325"/>
            <a:ext cx="810601" cy="105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62"/>
          <p:cNvGrpSpPr/>
          <p:nvPr/>
        </p:nvGrpSpPr>
        <p:grpSpPr>
          <a:xfrm>
            <a:off x="1976600" y="280312"/>
            <a:ext cx="2691025" cy="4607196"/>
            <a:chOff x="1976600" y="280312"/>
            <a:chExt cx="2691025" cy="4607196"/>
          </a:xfrm>
        </p:grpSpPr>
        <p:pic>
          <p:nvPicPr>
            <p:cNvPr id="397" name="Google Shape;397;p62" title="pr_time_series_01_out_of_06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021443" y="280312"/>
              <a:ext cx="2601325" cy="14104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8" name="Google Shape;398;p62" title="pr_time_series_02_out_of_06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76600" y="1830050"/>
              <a:ext cx="2691025" cy="1459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9" name="Google Shape;399;p62" title="pr_time_series_03_out_of_06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976600" y="3428435"/>
              <a:ext cx="2691025" cy="14590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0" name="Google Shape;400;p62"/>
          <p:cNvSpPr txBox="1"/>
          <p:nvPr/>
        </p:nvSpPr>
        <p:spPr>
          <a:xfrm rot="-5400000">
            <a:off x="2955550" y="1926925"/>
            <a:ext cx="460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rgbClr val="E06666"/>
                </a:solidFill>
                <a:latin typeface="Roboto"/>
                <a:ea typeface="Roboto"/>
                <a:cs typeface="Roboto"/>
                <a:sym typeface="Roboto"/>
              </a:rPr>
              <a:t>OPA</a:t>
            </a:r>
            <a:endParaRPr sz="1100">
              <a:solidFill>
                <a:srgbClr val="E0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01" name="Google Shape;401;p62"/>
          <p:cNvCxnSpPr>
            <a:stCxn id="402" idx="0"/>
            <a:endCxn id="400" idx="3"/>
          </p:cNvCxnSpPr>
          <p:nvPr/>
        </p:nvCxnSpPr>
        <p:spPr>
          <a:xfrm rot="5400000">
            <a:off x="4071526" y="-20275"/>
            <a:ext cx="1008300" cy="2779500"/>
          </a:xfrm>
          <a:prstGeom prst="curvedConnector3">
            <a:avLst>
              <a:gd fmla="val -23616" name="adj1"/>
            </a:avLst>
          </a:prstGeom>
          <a:noFill/>
          <a:ln cap="flat" cmpd="sng" w="28575">
            <a:solidFill>
              <a:srgbClr val="E06666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403" name="Google Shape;403;p62"/>
          <p:cNvCxnSpPr>
            <a:stCxn id="400" idx="1"/>
            <a:endCxn id="402" idx="2"/>
          </p:cNvCxnSpPr>
          <p:nvPr/>
        </p:nvCxnSpPr>
        <p:spPr>
          <a:xfrm rot="-5400000">
            <a:off x="4370800" y="739675"/>
            <a:ext cx="409500" cy="2779500"/>
          </a:xfrm>
          <a:prstGeom prst="curvedConnector3">
            <a:avLst>
              <a:gd fmla="val -58150" name="adj1"/>
            </a:avLst>
          </a:prstGeom>
          <a:noFill/>
          <a:ln cap="flat" cmpd="sng" w="28575">
            <a:solidFill>
              <a:srgbClr val="E06666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id="402" name="Google Shape;402;p62" title="redfla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60125" y="865325"/>
            <a:ext cx="810601" cy="105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Destination Earth</a:t>
            </a:r>
            <a:endParaRPr/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/>
              <a:t>Flagship initiative of the </a:t>
            </a:r>
            <a:r>
              <a:rPr lang="es">
                <a:solidFill>
                  <a:srgbClr val="0073E6"/>
                </a:solidFill>
              </a:rPr>
              <a:t>European Commision</a:t>
            </a:r>
            <a:r>
              <a:rPr lang="es"/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Google Shape;408;p63"/>
          <p:cNvGrpSpPr/>
          <p:nvPr/>
        </p:nvGrpSpPr>
        <p:grpSpPr>
          <a:xfrm>
            <a:off x="1976600" y="280312"/>
            <a:ext cx="2691025" cy="4607196"/>
            <a:chOff x="1976600" y="280312"/>
            <a:chExt cx="2691025" cy="4607196"/>
          </a:xfrm>
        </p:grpSpPr>
        <p:pic>
          <p:nvPicPr>
            <p:cNvPr id="409" name="Google Shape;409;p63" title="pr_time_series_01_out_of_06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021443" y="280312"/>
              <a:ext cx="2601325" cy="14104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0" name="Google Shape;410;p63" title="pr_time_series_02_out_of_06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76600" y="1830050"/>
              <a:ext cx="2691025" cy="1459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1" name="Google Shape;411;p63" title="pr_time_series_03_out_of_06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976600" y="3428435"/>
              <a:ext cx="2691025" cy="14590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2" name="Google Shape;412;p63"/>
          <p:cNvSpPr txBox="1"/>
          <p:nvPr/>
        </p:nvSpPr>
        <p:spPr>
          <a:xfrm rot="-5400000">
            <a:off x="2997883" y="3544700"/>
            <a:ext cx="460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rgbClr val="E06666"/>
                </a:solidFill>
                <a:latin typeface="Roboto"/>
                <a:ea typeface="Roboto"/>
                <a:cs typeface="Roboto"/>
                <a:sym typeface="Roboto"/>
              </a:rPr>
              <a:t>OPA</a:t>
            </a:r>
            <a:endParaRPr sz="1100">
              <a:solidFill>
                <a:srgbClr val="E0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13" name="Google Shape;413;p63"/>
          <p:cNvCxnSpPr>
            <a:stCxn id="414" idx="2"/>
            <a:endCxn id="412" idx="3"/>
          </p:cNvCxnSpPr>
          <p:nvPr/>
        </p:nvCxnSpPr>
        <p:spPr>
          <a:xfrm rot="5400000">
            <a:off x="3813526" y="1339425"/>
            <a:ext cx="1566600" cy="2737200"/>
          </a:xfrm>
          <a:prstGeom prst="curvedConnector3">
            <a:avLst>
              <a:gd fmla="val 50004" name="adj1"/>
            </a:avLst>
          </a:prstGeom>
          <a:noFill/>
          <a:ln cap="flat" cmpd="sng" w="28575">
            <a:solidFill>
              <a:srgbClr val="E06666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id="414" name="Google Shape;414;p63" title="redfla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60125" y="865325"/>
            <a:ext cx="810601" cy="1059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5" name="Google Shape;415;p63"/>
          <p:cNvCxnSpPr>
            <a:stCxn id="412" idx="1"/>
            <a:endCxn id="416" idx="2"/>
          </p:cNvCxnSpPr>
          <p:nvPr/>
        </p:nvCxnSpPr>
        <p:spPr>
          <a:xfrm flipH="1" rot="-5400000">
            <a:off x="4483633" y="2696450"/>
            <a:ext cx="226200" cy="2737200"/>
          </a:xfrm>
          <a:prstGeom prst="curvedConnector3">
            <a:avLst>
              <a:gd fmla="val 205227" name="adj1"/>
            </a:avLst>
          </a:prstGeom>
          <a:noFill/>
          <a:ln cap="flat" cmpd="sng" w="28575">
            <a:solidFill>
              <a:srgbClr val="93C47D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id="416" name="Google Shape;416;p63" title="greendisk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60125" y="3367450"/>
            <a:ext cx="810598" cy="810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64" title="g10520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33676"/>
            <a:ext cx="9143997" cy="2076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65"/>
          <p:cNvSpPr txBox="1"/>
          <p:nvPr/>
        </p:nvSpPr>
        <p:spPr>
          <a:xfrm>
            <a:off x="3860512" y="844500"/>
            <a:ext cx="3951300" cy="34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F6F9FC"/>
                </a:solidFill>
                <a:latin typeface="Raleway Light"/>
                <a:ea typeface="Raleway Light"/>
                <a:cs typeface="Raleway Light"/>
                <a:sym typeface="Raleway Light"/>
              </a:rPr>
              <a:t>Mean</a:t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F6F9FC"/>
                </a:solidFill>
                <a:latin typeface="Raleway Light"/>
                <a:ea typeface="Raleway Light"/>
                <a:cs typeface="Raleway Light"/>
                <a:sym typeface="Raleway Light"/>
              </a:rPr>
              <a:t>Variance</a:t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F6F9FC"/>
                </a:solidFill>
                <a:latin typeface="Raleway Light"/>
                <a:ea typeface="Raleway Light"/>
                <a:cs typeface="Raleway Light"/>
                <a:sym typeface="Raleway Light"/>
              </a:rPr>
              <a:t>Standard deviation</a:t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F6F9FC"/>
                </a:solidFill>
                <a:latin typeface="Raleway Light"/>
                <a:ea typeface="Raleway Light"/>
                <a:cs typeface="Raleway Light"/>
                <a:sym typeface="Raleway Light"/>
              </a:rPr>
              <a:t>Minimum</a:t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F6F9FC"/>
                </a:solidFill>
                <a:latin typeface="Raleway Light"/>
                <a:ea typeface="Raleway Light"/>
                <a:cs typeface="Raleway Light"/>
                <a:sym typeface="Raleway Light"/>
              </a:rPr>
              <a:t>Maximum</a:t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F6F9FC"/>
                </a:solidFill>
                <a:latin typeface="Raleway Light"/>
                <a:ea typeface="Raleway Light"/>
                <a:cs typeface="Raleway Light"/>
                <a:sym typeface="Raleway Light"/>
              </a:rPr>
              <a:t>Threshold exceedance</a:t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F6F9FC"/>
                </a:solidFill>
                <a:latin typeface="Raleway Light"/>
                <a:ea typeface="Raleway Light"/>
                <a:cs typeface="Raleway Light"/>
                <a:sym typeface="Raleway Light"/>
              </a:rPr>
              <a:t>Mean diurnal cycle</a:t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2100">
                <a:solidFill>
                  <a:srgbClr val="F6F9FC"/>
                </a:solidFill>
                <a:latin typeface="Raleway Light"/>
                <a:ea typeface="Raleway Light"/>
                <a:cs typeface="Raleway Light"/>
                <a:sym typeface="Raleway Light"/>
              </a:rPr>
              <a:t>Histogram*</a:t>
            </a:r>
            <a:endParaRPr i="1"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2100">
                <a:solidFill>
                  <a:srgbClr val="F6F9FC"/>
                </a:solidFill>
                <a:latin typeface="Raleway Light"/>
                <a:ea typeface="Raleway Light"/>
                <a:cs typeface="Raleway Light"/>
                <a:sym typeface="Raleway Light"/>
              </a:rPr>
              <a:t>Percentile*</a:t>
            </a:r>
            <a:endParaRPr i="1"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427" name="Google Shape;427;p65"/>
          <p:cNvSpPr txBox="1"/>
          <p:nvPr/>
        </p:nvSpPr>
        <p:spPr>
          <a:xfrm>
            <a:off x="2815644" y="848494"/>
            <a:ext cx="1126800" cy="34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F6B26B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MEAN</a:t>
            </a:r>
            <a:endParaRPr sz="2100">
              <a:solidFill>
                <a:srgbClr val="F6B26B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E06666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VAR</a:t>
            </a:r>
            <a:endParaRPr sz="2100">
              <a:solidFill>
                <a:srgbClr val="E06666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6FA8D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STD</a:t>
            </a:r>
            <a:endParaRPr sz="2100">
              <a:solidFill>
                <a:srgbClr val="6FA8DC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8E7CC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MIN</a:t>
            </a:r>
            <a:endParaRPr sz="2100">
              <a:solidFill>
                <a:srgbClr val="8E7CC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C27BA0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MAX</a:t>
            </a:r>
            <a:endParaRPr sz="2100">
              <a:solidFill>
                <a:srgbClr val="C27BA0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93C47D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THRE</a:t>
            </a:r>
            <a:endParaRPr sz="2100">
              <a:solidFill>
                <a:srgbClr val="93C47D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FFD966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MDC</a:t>
            </a:r>
            <a:endParaRPr sz="2100">
              <a:solidFill>
                <a:srgbClr val="FFD966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2100">
                <a:solidFill>
                  <a:srgbClr val="CC4125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HIST</a:t>
            </a:r>
            <a:endParaRPr i="1" sz="2100">
              <a:solidFill>
                <a:srgbClr val="CC4125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2100">
                <a:solidFill>
                  <a:srgbClr val="6D9EEB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PERC</a:t>
            </a:r>
            <a:endParaRPr i="1" sz="2100">
              <a:solidFill>
                <a:srgbClr val="6D9EEB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428" name="Google Shape;428;p65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OPA request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66"/>
          <p:cNvSpPr txBox="1"/>
          <p:nvPr/>
        </p:nvSpPr>
        <p:spPr>
          <a:xfrm>
            <a:off x="1600650" y="1342640"/>
            <a:ext cx="5942700" cy="7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6F9FC"/>
                </a:solidFill>
                <a:latin typeface="Raleway"/>
                <a:ea typeface="Raleway"/>
                <a:cs typeface="Raleway"/>
                <a:sym typeface="Raleway"/>
              </a:rPr>
              <a:t>*Approximation via the</a:t>
            </a:r>
            <a:endParaRPr sz="1800">
              <a:solidFill>
                <a:srgbClr val="F6F9F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6F9FC"/>
                </a:solidFill>
                <a:latin typeface="Raleway"/>
                <a:ea typeface="Raleway"/>
                <a:cs typeface="Raleway"/>
                <a:sym typeface="Raleway"/>
              </a:rPr>
              <a:t>t-digest algorithm</a:t>
            </a:r>
            <a:endParaRPr sz="1800">
              <a:solidFill>
                <a:srgbClr val="F6F9FC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4" name="Google Shape;434;p66"/>
          <p:cNvSpPr txBox="1"/>
          <p:nvPr/>
        </p:nvSpPr>
        <p:spPr>
          <a:xfrm>
            <a:off x="717000" y="2124740"/>
            <a:ext cx="771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rPr>
              <a:t>Dunning, T., &amp; Ertl, O. (2019). Computing Extremely Accurate Quantiles Using t-Digests.</a:t>
            </a:r>
            <a:endParaRPr>
              <a:solidFill>
                <a:srgbClr val="F2F7FD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"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rPr>
              <a:t>ArXiv, abs/1902.04023</a:t>
            </a:r>
            <a:r>
              <a:rPr lang="es"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>
              <a:solidFill>
                <a:srgbClr val="F2F7F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5" name="Google Shape;435;p66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OPA request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66"/>
          <p:cNvSpPr txBox="1"/>
          <p:nvPr/>
        </p:nvSpPr>
        <p:spPr>
          <a:xfrm>
            <a:off x="3860512" y="844500"/>
            <a:ext cx="3951300" cy="34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2100">
                <a:solidFill>
                  <a:srgbClr val="F6F9FC"/>
                </a:solidFill>
                <a:latin typeface="Raleway Light"/>
                <a:ea typeface="Raleway Light"/>
                <a:cs typeface="Raleway Light"/>
                <a:sym typeface="Raleway Light"/>
              </a:rPr>
              <a:t>Histogram*</a:t>
            </a:r>
            <a:endParaRPr i="1"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2100">
                <a:solidFill>
                  <a:srgbClr val="F6F9FC"/>
                </a:solidFill>
                <a:latin typeface="Raleway Light"/>
                <a:ea typeface="Raleway Light"/>
                <a:cs typeface="Raleway Light"/>
                <a:sym typeface="Raleway Light"/>
              </a:rPr>
              <a:t>Percentile*</a:t>
            </a:r>
            <a:endParaRPr i="1" sz="2100">
              <a:solidFill>
                <a:srgbClr val="F6F9FC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437" name="Google Shape;437;p66"/>
          <p:cNvSpPr txBox="1"/>
          <p:nvPr/>
        </p:nvSpPr>
        <p:spPr>
          <a:xfrm>
            <a:off x="2815644" y="848494"/>
            <a:ext cx="1126800" cy="34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B26B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B26B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B26B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B26B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B26B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B26B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6B26B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2100">
                <a:solidFill>
                  <a:srgbClr val="CC4125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HIST</a:t>
            </a:r>
            <a:endParaRPr i="1" sz="2100">
              <a:solidFill>
                <a:srgbClr val="CC4125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2100">
                <a:solidFill>
                  <a:srgbClr val="6D9EEB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PERC</a:t>
            </a:r>
            <a:endParaRPr i="1" sz="2100">
              <a:solidFill>
                <a:srgbClr val="6D9EEB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OPA request</a:t>
            </a:r>
            <a:endParaRPr/>
          </a:p>
        </p:txBody>
      </p:sp>
      <p:grpSp>
        <p:nvGrpSpPr>
          <p:cNvPr id="443" name="Google Shape;443;p67"/>
          <p:cNvGrpSpPr/>
          <p:nvPr/>
        </p:nvGrpSpPr>
        <p:grpSpPr>
          <a:xfrm>
            <a:off x="2876546" y="1017725"/>
            <a:ext cx="3390904" cy="3295425"/>
            <a:chOff x="311696" y="1217875"/>
            <a:chExt cx="3390904" cy="3295425"/>
          </a:xfrm>
        </p:grpSpPr>
        <p:sp>
          <p:nvSpPr>
            <p:cNvPr id="444" name="Google Shape;444;p67"/>
            <p:cNvSpPr txBox="1"/>
            <p:nvPr/>
          </p:nvSpPr>
          <p:spPr>
            <a:xfrm>
              <a:off x="311700" y="1217875"/>
              <a:ext cx="3390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    ,  </a:t>
              </a:r>
              <a:r>
                <a:rPr lang="es" sz="1800">
                  <a:solidFill>
                    <a:srgbClr val="F6B26B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MEAN</a:t>
              </a: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,    </a:t>
              </a:r>
              <a:r>
                <a:rPr lang="es" sz="1800">
                  <a:solidFill>
                    <a:srgbClr val="C9DAF8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DAILY</a:t>
              </a: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</a:t>
              </a:r>
              <a:endParaRPr sz="1800">
                <a:solidFill>
                  <a:srgbClr val="F6FBFE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445" name="Google Shape;445;p67"/>
            <p:cNvSpPr txBox="1"/>
            <p:nvPr/>
          </p:nvSpPr>
          <p:spPr>
            <a:xfrm>
              <a:off x="311700" y="1751600"/>
              <a:ext cx="3390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    ,   </a:t>
              </a:r>
              <a:r>
                <a:rPr lang="es" sz="1800">
                  <a:solidFill>
                    <a:srgbClr val="E06666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VAR</a:t>
              </a: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,   </a:t>
              </a:r>
              <a:r>
                <a:rPr lang="es" sz="1800">
                  <a:solidFill>
                    <a:srgbClr val="CFE2F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WEEKLY</a:t>
              </a: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</a:t>
              </a:r>
              <a:endParaRPr sz="1800">
                <a:solidFill>
                  <a:srgbClr val="F6FBFE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446" name="Google Shape;446;p67"/>
            <p:cNvSpPr txBox="1"/>
            <p:nvPr/>
          </p:nvSpPr>
          <p:spPr>
            <a:xfrm>
              <a:off x="311696" y="2326588"/>
              <a:ext cx="3390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    ,   </a:t>
              </a:r>
              <a:r>
                <a:rPr lang="es" sz="1800">
                  <a:solidFill>
                    <a:srgbClr val="8E7CC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MIN</a:t>
              </a: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,  </a:t>
              </a:r>
              <a:r>
                <a:rPr lang="es" sz="1800">
                  <a:solidFill>
                    <a:srgbClr val="D5A6BD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MONTHLY</a:t>
              </a: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</a:t>
              </a:r>
              <a:endParaRPr sz="1800">
                <a:solidFill>
                  <a:srgbClr val="F6FBFE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pic>
          <p:nvPicPr>
            <p:cNvPr id="447" name="Google Shape;447;p67" title="weather3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90626" y="1239913"/>
              <a:ext cx="434299" cy="4241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8" name="Google Shape;448;p67"/>
            <p:cNvSpPr txBox="1"/>
            <p:nvPr/>
          </p:nvSpPr>
          <p:spPr>
            <a:xfrm>
              <a:off x="311696" y="3476600"/>
              <a:ext cx="3390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    ,  </a:t>
              </a:r>
              <a:r>
                <a:rPr lang="es" sz="1800">
                  <a:solidFill>
                    <a:srgbClr val="F6B26B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MEAN</a:t>
              </a: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,   </a:t>
              </a:r>
              <a:r>
                <a:rPr lang="es" sz="1800">
                  <a:solidFill>
                    <a:srgbClr val="B6D7A8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YEARLY</a:t>
              </a: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</a:t>
              </a:r>
              <a:endParaRPr sz="1800">
                <a:solidFill>
                  <a:srgbClr val="F6FBFE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449" name="Google Shape;449;p67"/>
            <p:cNvSpPr txBox="1"/>
            <p:nvPr/>
          </p:nvSpPr>
          <p:spPr>
            <a:xfrm>
              <a:off x="311696" y="4051600"/>
              <a:ext cx="3390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    ,  </a:t>
              </a:r>
              <a:r>
                <a:rPr lang="es" sz="1800">
                  <a:solidFill>
                    <a:srgbClr val="93C47D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HIST</a:t>
              </a: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,   </a:t>
              </a:r>
              <a:r>
                <a:rPr lang="es" sz="1800">
                  <a:solidFill>
                    <a:srgbClr val="CFE2F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WEEKLY</a:t>
              </a: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</a:t>
              </a:r>
              <a:endParaRPr sz="1800">
                <a:solidFill>
                  <a:srgbClr val="F6FBFE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pic>
          <p:nvPicPr>
            <p:cNvPr id="450" name="Google Shape;450;p67" title="weather2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92470" y="1772237"/>
              <a:ext cx="230628" cy="461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1" name="Google Shape;451;p67" title="weather1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92276" y="4067660"/>
              <a:ext cx="434302" cy="4345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2" name="Google Shape;452;p67"/>
            <p:cNvSpPr txBox="1"/>
            <p:nvPr/>
          </p:nvSpPr>
          <p:spPr>
            <a:xfrm>
              <a:off x="311696" y="2901600"/>
              <a:ext cx="3390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    ,   </a:t>
              </a:r>
              <a:r>
                <a:rPr lang="es" sz="1800">
                  <a:solidFill>
                    <a:srgbClr val="C27BA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MAX</a:t>
              </a: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, </a:t>
              </a:r>
              <a:r>
                <a:rPr lang="es" sz="1800">
                  <a:solidFill>
                    <a:srgbClr val="FFF2CC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3MONTHLY</a:t>
              </a:r>
              <a:r>
                <a:rPr lang="es" sz="1800">
                  <a:solidFill>
                    <a:srgbClr val="F6FBF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</a:t>
              </a:r>
              <a:endParaRPr sz="1800">
                <a:solidFill>
                  <a:srgbClr val="F6FBFE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pic>
          <p:nvPicPr>
            <p:cNvPr id="453" name="Google Shape;453;p67" title="weather2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97728" y="2323357"/>
              <a:ext cx="230628" cy="461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4" name="Google Shape;454;p67" title="weather2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92461" y="2915611"/>
              <a:ext cx="230628" cy="461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5" name="Google Shape;455;p67" title="weather3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13614" y="3504616"/>
              <a:ext cx="434299" cy="4241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OPA request</a:t>
            </a:r>
            <a:endParaRPr/>
          </a:p>
        </p:txBody>
      </p:sp>
      <p:sp>
        <p:nvSpPr>
          <p:cNvPr id="461" name="Google Shape;461;p68"/>
          <p:cNvSpPr txBox="1"/>
          <p:nvPr/>
        </p:nvSpPr>
        <p:spPr>
          <a:xfrm>
            <a:off x="2876546" y="3851450"/>
            <a:ext cx="339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6FBFE"/>
                </a:solidFill>
                <a:latin typeface="Roboto Mono"/>
                <a:ea typeface="Roboto Mono"/>
                <a:cs typeface="Roboto Mono"/>
                <a:sym typeface="Roboto Mono"/>
              </a:rPr>
              <a:t>(    ,  </a:t>
            </a:r>
            <a:r>
              <a:rPr lang="es" sz="18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HIST</a:t>
            </a:r>
            <a:r>
              <a:rPr lang="es" sz="1800">
                <a:solidFill>
                  <a:srgbClr val="F6FBFE"/>
                </a:solidFill>
                <a:latin typeface="Roboto Mono"/>
                <a:ea typeface="Roboto Mono"/>
                <a:cs typeface="Roboto Mono"/>
                <a:sym typeface="Roboto Mono"/>
              </a:rPr>
              <a:t>,   </a:t>
            </a:r>
            <a:r>
              <a:rPr lang="es" sz="1800">
                <a:solidFill>
                  <a:srgbClr val="CFE2F3"/>
                </a:solidFill>
                <a:latin typeface="Roboto Mono"/>
                <a:ea typeface="Roboto Mono"/>
                <a:cs typeface="Roboto Mono"/>
                <a:sym typeface="Roboto Mono"/>
              </a:rPr>
              <a:t>WEEKLY</a:t>
            </a:r>
            <a:r>
              <a:rPr lang="es" sz="1800">
                <a:solidFill>
                  <a:srgbClr val="F6FBFE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rgbClr val="F6FBFE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462" name="Google Shape;462;p68" title="weather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7126" y="3867510"/>
            <a:ext cx="434302" cy="434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is video shows the energy use case (wind, in this case), which is the main use case we work on the Earth Sciences Department." id="467" name="Google Shape;467;p69" title="DestinE Energy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" y="-25"/>
            <a:ext cx="9144000" cy="514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152475"/>
            <a:ext cx="8520600" cy="10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B1B5C3"/>
                </a:solidFill>
              </a:rPr>
              <a:t>Flagship initiative of the</a:t>
            </a:r>
            <a:r>
              <a:rPr lang="es"/>
              <a:t> </a:t>
            </a:r>
            <a:r>
              <a:rPr lang="es">
                <a:solidFill>
                  <a:srgbClr val="009DEB"/>
                </a:solidFill>
              </a:rPr>
              <a:t>European Commision</a:t>
            </a:r>
            <a:r>
              <a:rPr lang="es">
                <a:solidFill>
                  <a:srgbClr val="F2F7FD"/>
                </a:solidFill>
              </a:rPr>
              <a:t> </a:t>
            </a:r>
            <a:r>
              <a:rPr lang="es"/>
              <a:t>to develop a highly accurate </a:t>
            </a:r>
            <a:r>
              <a:rPr lang="es">
                <a:solidFill>
                  <a:srgbClr val="0073E6"/>
                </a:solidFill>
              </a:rPr>
              <a:t>digital twin of the Earth</a:t>
            </a:r>
            <a:r>
              <a:rPr lang="es"/>
              <a:t>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F2F7FD"/>
              </a:solidFill>
            </a:endParaRPr>
          </a:p>
        </p:txBody>
      </p:sp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Destination Earth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311700" y="1152475"/>
            <a:ext cx="8520600" cy="10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B1B5C3"/>
                </a:solidFill>
              </a:rPr>
              <a:t>Flagship initiative of the</a:t>
            </a:r>
            <a:r>
              <a:rPr lang="es"/>
              <a:t> </a:t>
            </a:r>
            <a:r>
              <a:rPr lang="es">
                <a:solidFill>
                  <a:srgbClr val="009DEB"/>
                </a:solidFill>
              </a:rPr>
              <a:t>European Commision</a:t>
            </a:r>
            <a:r>
              <a:rPr lang="es">
                <a:solidFill>
                  <a:srgbClr val="F2F7FD"/>
                </a:solidFill>
              </a:rPr>
              <a:t> </a:t>
            </a:r>
            <a:r>
              <a:rPr lang="es">
                <a:solidFill>
                  <a:srgbClr val="B1B5C3"/>
                </a:solidFill>
              </a:rPr>
              <a:t>to develop a highly accurate</a:t>
            </a:r>
            <a:r>
              <a:rPr lang="es"/>
              <a:t> </a:t>
            </a:r>
            <a:r>
              <a:rPr lang="es">
                <a:solidFill>
                  <a:srgbClr val="009DEB"/>
                </a:solidFill>
              </a:rPr>
              <a:t>digital twin of the Earth</a:t>
            </a:r>
            <a:r>
              <a:rPr lang="es"/>
              <a:t>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F2F7FD"/>
              </a:solidFill>
            </a:endParaRPr>
          </a:p>
        </p:txBody>
      </p:sp>
      <p:sp>
        <p:nvSpPr>
          <p:cNvPr id="104" name="Google Shape;10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Destination Earth</a:t>
            </a:r>
            <a:endParaRPr/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1700" y="2235375"/>
            <a:ext cx="8520600" cy="60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/>
              <a:t>Implemented by:</a:t>
            </a:r>
            <a:endParaRPr/>
          </a:p>
        </p:txBody>
      </p:sp>
      <p:pic>
        <p:nvPicPr>
          <p:cNvPr id="106" name="Google Shape;10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463" y="2826021"/>
            <a:ext cx="2851758" cy="48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6837" y="2766663"/>
            <a:ext cx="1690348" cy="6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87776" y="2807231"/>
            <a:ext cx="2851748" cy="526332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0"/>
          <p:cNvSpPr txBox="1"/>
          <p:nvPr/>
        </p:nvSpPr>
        <p:spPr>
          <a:xfrm>
            <a:off x="311700" y="3715375"/>
            <a:ext cx="799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800"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rPr>
              <a:t>Partnering with more than </a:t>
            </a:r>
            <a:r>
              <a:rPr lang="es" sz="1800">
                <a:solidFill>
                  <a:srgbClr val="0073E6"/>
                </a:solidFill>
                <a:latin typeface="Raleway"/>
                <a:ea typeface="Raleway"/>
                <a:cs typeface="Raleway"/>
                <a:sym typeface="Raleway"/>
              </a:rPr>
              <a:t>90 institutions</a:t>
            </a:r>
            <a:r>
              <a:rPr lang="es" sz="1800">
                <a:solidFill>
                  <a:srgbClr val="F2F7FD"/>
                </a:solidFill>
                <a:latin typeface="Raleway"/>
                <a:ea typeface="Raleway"/>
                <a:cs typeface="Raleway"/>
                <a:sym typeface="Raleway"/>
              </a:rPr>
              <a:t> in </a:t>
            </a:r>
            <a:r>
              <a:rPr lang="es" sz="1800">
                <a:solidFill>
                  <a:srgbClr val="0073E6"/>
                </a:solidFill>
                <a:latin typeface="Raleway"/>
                <a:ea typeface="Raleway"/>
                <a:cs typeface="Raleway"/>
                <a:sym typeface="Raleway"/>
              </a:rPr>
              <a:t>25 countries</a:t>
            </a:r>
            <a:endParaRPr sz="1800">
              <a:solidFill>
                <a:srgbClr val="0073E6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Destination Earth</a:t>
            </a:r>
            <a:endParaRPr/>
          </a:p>
        </p:txBody>
      </p:sp>
      <p:sp>
        <p:nvSpPr>
          <p:cNvPr id="115" name="Google Shape;115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/>
              <a:t>Support </a:t>
            </a:r>
            <a:r>
              <a:rPr lang="es">
                <a:solidFill>
                  <a:srgbClr val="0073E6"/>
                </a:solidFill>
              </a:rPr>
              <a:t>climate change adaptation</a:t>
            </a:r>
            <a:r>
              <a:rPr lang="es">
                <a:solidFill>
                  <a:srgbClr val="009DEB"/>
                </a:solidFill>
              </a:rPr>
              <a:t> </a:t>
            </a:r>
            <a:r>
              <a:rPr lang="es">
                <a:solidFill>
                  <a:srgbClr val="F2F7FD"/>
                </a:solidFill>
              </a:rPr>
              <a:t>and</a:t>
            </a:r>
            <a:r>
              <a:rPr lang="es">
                <a:solidFill>
                  <a:srgbClr val="009DEB"/>
                </a:solidFill>
              </a:rPr>
              <a:t> </a:t>
            </a:r>
            <a:r>
              <a:rPr lang="es">
                <a:solidFill>
                  <a:srgbClr val="0073E6"/>
                </a:solidFill>
              </a:rPr>
              <a:t>mitigation</a:t>
            </a:r>
            <a:r>
              <a:rPr lang="es"/>
              <a:t> strategies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Destination Earth</a:t>
            </a:r>
            <a:endParaRPr/>
          </a:p>
        </p:txBody>
      </p:sp>
      <p:sp>
        <p:nvSpPr>
          <p:cNvPr id="121" name="Google Shape;121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solidFill>
                  <a:srgbClr val="B1B5C3"/>
                </a:solidFill>
              </a:rPr>
              <a:t>Support</a:t>
            </a:r>
            <a:r>
              <a:rPr lang="es"/>
              <a:t> </a:t>
            </a:r>
            <a:r>
              <a:rPr lang="es">
                <a:solidFill>
                  <a:srgbClr val="009DEB"/>
                </a:solidFill>
              </a:rPr>
              <a:t>climate change adaptation </a:t>
            </a:r>
            <a:r>
              <a:rPr lang="es">
                <a:solidFill>
                  <a:srgbClr val="B1B5C3"/>
                </a:solidFill>
              </a:rPr>
              <a:t>and</a:t>
            </a:r>
            <a:r>
              <a:rPr lang="es">
                <a:solidFill>
                  <a:srgbClr val="009DEB"/>
                </a:solidFill>
              </a:rPr>
              <a:t> mitigation</a:t>
            </a:r>
            <a:r>
              <a:rPr lang="es"/>
              <a:t> </a:t>
            </a:r>
            <a:r>
              <a:rPr lang="es">
                <a:solidFill>
                  <a:srgbClr val="B1B5C3"/>
                </a:solidFill>
              </a:rPr>
              <a:t>strategies</a:t>
            </a:r>
            <a:r>
              <a:rPr lang="es"/>
              <a:t> by providing highly </a:t>
            </a:r>
            <a:r>
              <a:rPr lang="es">
                <a:solidFill>
                  <a:srgbClr val="0073E6"/>
                </a:solidFill>
              </a:rPr>
              <a:t>accurate</a:t>
            </a:r>
            <a:r>
              <a:rPr lang="es"/>
              <a:t> and </a:t>
            </a:r>
            <a:r>
              <a:rPr lang="es">
                <a:solidFill>
                  <a:srgbClr val="0073E6"/>
                </a:solidFill>
              </a:rPr>
              <a:t>interactive</a:t>
            </a:r>
            <a:r>
              <a:rPr lang="es"/>
              <a:t> simulations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