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25"/>
  </p:notesMasterIdLst>
  <p:sldIdLst>
    <p:sldId id="256" r:id="rId2"/>
    <p:sldId id="293" r:id="rId3"/>
    <p:sldId id="294" r:id="rId4"/>
    <p:sldId id="295" r:id="rId5"/>
    <p:sldId id="296" r:id="rId6"/>
    <p:sldId id="297" r:id="rId7"/>
    <p:sldId id="271" r:id="rId8"/>
    <p:sldId id="270" r:id="rId9"/>
    <p:sldId id="273" r:id="rId10"/>
    <p:sldId id="291" r:id="rId11"/>
    <p:sldId id="272" r:id="rId12"/>
    <p:sldId id="276" r:id="rId13"/>
    <p:sldId id="274" r:id="rId14"/>
    <p:sldId id="279" r:id="rId15"/>
    <p:sldId id="280" r:id="rId16"/>
    <p:sldId id="299" r:id="rId17"/>
    <p:sldId id="281" r:id="rId18"/>
    <p:sldId id="282" r:id="rId19"/>
    <p:sldId id="275" r:id="rId20"/>
    <p:sldId id="283" r:id="rId21"/>
    <p:sldId id="284" r:id="rId22"/>
    <p:sldId id="285" r:id="rId23"/>
    <p:sldId id="26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DF2"/>
    <a:srgbClr val="1E2B33"/>
    <a:srgbClr val="2F5597"/>
    <a:srgbClr val="6BA072"/>
    <a:srgbClr val="8FAADC"/>
    <a:srgbClr val="31681E"/>
    <a:srgbClr val="477A2E"/>
    <a:srgbClr val="58A539"/>
    <a:srgbClr val="DCEFD5"/>
    <a:srgbClr val="1F41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19" autoAdjust="0"/>
    <p:restoredTop sz="94647"/>
  </p:normalViewPr>
  <p:slideViewPr>
    <p:cSldViewPr snapToGrid="0">
      <p:cViewPr varScale="1">
        <p:scale>
          <a:sx n="142" d="100"/>
          <a:sy n="142" d="100"/>
        </p:scale>
        <p:origin x="720" y="168"/>
      </p:cViewPr>
      <p:guideLst>
        <p:guide orient="horz" pos="2115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image" Target="../media/image3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image" Target="../media/image3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1F8792-5ECC-4B51-8C51-5A474EE81B27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123D125-7EF6-453E-B15C-69C06AFD1EB5}">
      <dgm:prSet phldrT="[Texto]"/>
      <dgm:spPr/>
      <dgm:t>
        <a:bodyPr/>
        <a:lstStyle/>
        <a:p>
          <a:r>
            <a:rPr lang="en-US" noProof="0" dirty="0"/>
            <a:t>Performance Team</a:t>
          </a:r>
        </a:p>
      </dgm:t>
    </dgm:pt>
    <dgm:pt modelId="{DC8DCE14-E681-4DD8-AC3A-8595CB65C901}" type="parTrans" cxnId="{0111D394-644C-4171-A261-465F8ABFABAB}">
      <dgm:prSet/>
      <dgm:spPr/>
      <dgm:t>
        <a:bodyPr/>
        <a:lstStyle/>
        <a:p>
          <a:endParaRPr lang="es-ES"/>
        </a:p>
      </dgm:t>
    </dgm:pt>
    <dgm:pt modelId="{8607441D-4507-40D9-A98D-5639FF5522CE}" type="sibTrans" cxnId="{0111D394-644C-4171-A261-465F8ABFABAB}">
      <dgm:prSet/>
      <dgm:spPr/>
      <dgm:t>
        <a:bodyPr/>
        <a:lstStyle/>
        <a:p>
          <a:endParaRPr lang="es-ES"/>
        </a:p>
      </dgm:t>
    </dgm:pt>
    <dgm:pt modelId="{07D97D8B-DB47-4313-BAC3-B6EF37156FEB}">
      <dgm:prSet phldrT="[Texto]"/>
      <dgm:spPr/>
      <dgm:t>
        <a:bodyPr/>
        <a:lstStyle/>
        <a:p>
          <a:r>
            <a:rPr lang="en-US" noProof="0" dirty="0"/>
            <a:t>Models and Workflows Team</a:t>
          </a:r>
        </a:p>
      </dgm:t>
    </dgm:pt>
    <dgm:pt modelId="{D46EFBB0-507A-46BA-9FA4-56A6F1175BCA}" type="parTrans" cxnId="{968AC3C2-76C1-4AAF-9531-E83EAA10176E}">
      <dgm:prSet/>
      <dgm:spPr/>
      <dgm:t>
        <a:bodyPr/>
        <a:lstStyle/>
        <a:p>
          <a:endParaRPr lang="es-ES"/>
        </a:p>
      </dgm:t>
    </dgm:pt>
    <dgm:pt modelId="{02F46843-FE29-4E86-BAB5-87C20253D978}" type="sibTrans" cxnId="{968AC3C2-76C1-4AAF-9531-E83EAA10176E}">
      <dgm:prSet/>
      <dgm:spPr/>
      <dgm:t>
        <a:bodyPr/>
        <a:lstStyle/>
        <a:p>
          <a:endParaRPr lang="es-ES"/>
        </a:p>
      </dgm:t>
    </dgm:pt>
    <dgm:pt modelId="{E5117543-343F-47EE-8DD7-25BD29417C5D}">
      <dgm:prSet phldrT="[Texto]"/>
      <dgm:spPr/>
      <dgm:t>
        <a:bodyPr/>
        <a:lstStyle/>
        <a:p>
          <a:r>
            <a:rPr lang="en-US" noProof="0" dirty="0"/>
            <a:t>Data and Diagnostics Team</a:t>
          </a:r>
        </a:p>
      </dgm:t>
    </dgm:pt>
    <dgm:pt modelId="{799A1866-AEC6-4B4E-B6AC-C3BA46A2571F}" type="parTrans" cxnId="{03C5EBF1-CE94-4E8E-A4C9-771C9E250D06}">
      <dgm:prSet/>
      <dgm:spPr/>
      <dgm:t>
        <a:bodyPr/>
        <a:lstStyle/>
        <a:p>
          <a:endParaRPr lang="es-ES"/>
        </a:p>
      </dgm:t>
    </dgm:pt>
    <dgm:pt modelId="{FB1DB511-904B-4346-A978-E472EF49D194}" type="sibTrans" cxnId="{03C5EBF1-CE94-4E8E-A4C9-771C9E250D06}">
      <dgm:prSet/>
      <dgm:spPr/>
      <dgm:t>
        <a:bodyPr/>
        <a:lstStyle/>
        <a:p>
          <a:endParaRPr lang="es-ES"/>
        </a:p>
      </dgm:t>
    </dgm:pt>
    <dgm:pt modelId="{92E43371-CA92-4830-89D9-7930614048A2}">
      <dgm:prSet phldrT="[Texto]"/>
      <dgm:spPr/>
      <dgm:t>
        <a:bodyPr/>
        <a:lstStyle/>
        <a:p>
          <a:r>
            <a:rPr lang="en-US" noProof="0" dirty="0"/>
            <a:t>Provide HPC Services (</a:t>
          </a:r>
          <a:r>
            <a:rPr lang="en-US" noProof="0" dirty="0" err="1"/>
            <a:t>profiing</a:t>
          </a:r>
          <a:r>
            <a:rPr lang="en-US" noProof="0" dirty="0"/>
            <a:t>, code audit, …)</a:t>
          </a:r>
        </a:p>
      </dgm:t>
    </dgm:pt>
    <dgm:pt modelId="{3CCC444D-02A7-4D98-B89B-D2A820ACB974}" type="parTrans" cxnId="{5BC28BE3-CCC0-4E8D-A363-72CB62E6ADC8}">
      <dgm:prSet/>
      <dgm:spPr/>
      <dgm:t>
        <a:bodyPr/>
        <a:lstStyle/>
        <a:p>
          <a:endParaRPr lang="es-ES"/>
        </a:p>
      </dgm:t>
    </dgm:pt>
    <dgm:pt modelId="{6B5E989C-26F0-4C0F-A1F4-0639008AFA7A}" type="sibTrans" cxnId="{5BC28BE3-CCC0-4E8D-A363-72CB62E6ADC8}">
      <dgm:prSet/>
      <dgm:spPr/>
      <dgm:t>
        <a:bodyPr/>
        <a:lstStyle/>
        <a:p>
          <a:endParaRPr lang="es-ES"/>
        </a:p>
      </dgm:t>
    </dgm:pt>
    <dgm:pt modelId="{74B06648-8045-49C4-A12F-4B52B5B32E5B}">
      <dgm:prSet phldrT="[Texto]"/>
      <dgm:spPr/>
      <dgm:t>
        <a:bodyPr/>
        <a:lstStyle/>
        <a:p>
          <a:r>
            <a:rPr lang="en-US" noProof="0" dirty="0"/>
            <a:t>Apply new computational methods</a:t>
          </a:r>
        </a:p>
      </dgm:t>
    </dgm:pt>
    <dgm:pt modelId="{7B74BC40-8B28-438D-BB08-0C7B23253E47}" type="parTrans" cxnId="{84312252-8B81-4BCF-B4C1-4D8993BB0DC4}">
      <dgm:prSet/>
      <dgm:spPr/>
      <dgm:t>
        <a:bodyPr/>
        <a:lstStyle/>
        <a:p>
          <a:endParaRPr lang="es-ES"/>
        </a:p>
      </dgm:t>
    </dgm:pt>
    <dgm:pt modelId="{CF700658-26D1-4B1C-BA66-CDDA38D7867D}" type="sibTrans" cxnId="{84312252-8B81-4BCF-B4C1-4D8993BB0DC4}">
      <dgm:prSet/>
      <dgm:spPr/>
      <dgm:t>
        <a:bodyPr/>
        <a:lstStyle/>
        <a:p>
          <a:endParaRPr lang="es-ES"/>
        </a:p>
      </dgm:t>
    </dgm:pt>
    <dgm:pt modelId="{D2A8842A-8A3D-4739-9456-1AB22B514FA3}">
      <dgm:prSet phldrT="[Texto]"/>
      <dgm:spPr/>
      <dgm:t>
        <a:bodyPr/>
        <a:lstStyle/>
        <a:p>
          <a:r>
            <a:rPr lang="en-US" b="0" noProof="0" dirty="0"/>
            <a:t>Development of HPC user-friendly software framework </a:t>
          </a:r>
        </a:p>
      </dgm:t>
    </dgm:pt>
    <dgm:pt modelId="{217C7EFF-35F1-4B8A-AF87-4EEABDCBA183}" type="parTrans" cxnId="{8D3FC872-85E3-44AB-B073-853E2723F9DF}">
      <dgm:prSet/>
      <dgm:spPr/>
      <dgm:t>
        <a:bodyPr/>
        <a:lstStyle/>
        <a:p>
          <a:endParaRPr lang="es-ES"/>
        </a:p>
      </dgm:t>
    </dgm:pt>
    <dgm:pt modelId="{08D74E64-FF6D-4BA2-BD8E-634ED8078437}" type="sibTrans" cxnId="{8D3FC872-85E3-44AB-B073-853E2723F9DF}">
      <dgm:prSet/>
      <dgm:spPr/>
      <dgm:t>
        <a:bodyPr/>
        <a:lstStyle/>
        <a:p>
          <a:endParaRPr lang="es-ES"/>
        </a:p>
      </dgm:t>
    </dgm:pt>
    <dgm:pt modelId="{F1D3A2A9-43FB-4BAF-BE1F-BA9EFA113388}">
      <dgm:prSet phldrT="[Texto]"/>
      <dgm:spPr/>
      <dgm:t>
        <a:bodyPr/>
        <a:lstStyle/>
        <a:p>
          <a:r>
            <a:rPr lang="en-US" b="0" noProof="0" dirty="0"/>
            <a:t>Provision of data services</a:t>
          </a:r>
        </a:p>
      </dgm:t>
    </dgm:pt>
    <dgm:pt modelId="{3CC18DD9-796F-4050-B069-46B0B9AE3223}" type="parTrans" cxnId="{49555174-F28B-4549-A25B-5EC35A5554B8}">
      <dgm:prSet/>
      <dgm:spPr/>
      <dgm:t>
        <a:bodyPr/>
        <a:lstStyle/>
        <a:p>
          <a:endParaRPr lang="es-ES"/>
        </a:p>
      </dgm:t>
    </dgm:pt>
    <dgm:pt modelId="{5636A050-0C62-46F3-9539-AB74FAE6B39D}" type="sibTrans" cxnId="{49555174-F28B-4549-A25B-5EC35A5554B8}">
      <dgm:prSet/>
      <dgm:spPr/>
      <dgm:t>
        <a:bodyPr/>
        <a:lstStyle/>
        <a:p>
          <a:endParaRPr lang="es-ES"/>
        </a:p>
      </dgm:t>
    </dgm:pt>
    <dgm:pt modelId="{BDA1E968-8F3C-4862-B0A7-C9E73E870C2D}">
      <dgm:prSet phldrT="[Texto]"/>
      <dgm:spPr/>
      <dgm:t>
        <a:bodyPr/>
        <a:lstStyle/>
        <a:p>
          <a:r>
            <a:rPr lang="en-US" noProof="0" dirty="0"/>
            <a:t>Big Data and Artificial Intelligence in Earth Sciences</a:t>
          </a:r>
        </a:p>
      </dgm:t>
    </dgm:pt>
    <dgm:pt modelId="{B7E19142-5ACB-4BB0-B3B2-B809585CE76F}" type="parTrans" cxnId="{CC280872-36D1-4809-B769-772B30825CE7}">
      <dgm:prSet/>
      <dgm:spPr/>
      <dgm:t>
        <a:bodyPr/>
        <a:lstStyle/>
        <a:p>
          <a:endParaRPr lang="es-ES"/>
        </a:p>
      </dgm:t>
    </dgm:pt>
    <dgm:pt modelId="{1898EA31-EB73-4A98-B150-680BB9A52B1C}" type="sibTrans" cxnId="{CC280872-36D1-4809-B769-772B30825CE7}">
      <dgm:prSet/>
      <dgm:spPr/>
      <dgm:t>
        <a:bodyPr/>
        <a:lstStyle/>
        <a:p>
          <a:endParaRPr lang="es-ES"/>
        </a:p>
      </dgm:t>
    </dgm:pt>
    <dgm:pt modelId="{27FDE753-79B6-4E1E-B9EF-6E039F11774C}">
      <dgm:prSet phldrT="[Texto]"/>
      <dgm:spPr/>
      <dgm:t>
        <a:bodyPr/>
        <a:lstStyle/>
        <a:p>
          <a:r>
            <a:rPr lang="en-US" noProof="0" dirty="0"/>
            <a:t>Support the development of atmospheric research software</a:t>
          </a:r>
          <a:endParaRPr lang="en-US" b="0" noProof="0" dirty="0"/>
        </a:p>
      </dgm:t>
    </dgm:pt>
    <dgm:pt modelId="{134DD26A-C19D-4AAB-A860-A0FD88961B6E}" type="parTrans" cxnId="{07ED5CB9-6304-44C5-BA7F-F39EAE6758BB}">
      <dgm:prSet/>
      <dgm:spPr/>
      <dgm:t>
        <a:bodyPr/>
        <a:lstStyle/>
        <a:p>
          <a:endParaRPr lang="es-ES"/>
        </a:p>
      </dgm:t>
    </dgm:pt>
    <dgm:pt modelId="{941851A4-4F74-4148-A35F-EF6A09D54864}" type="sibTrans" cxnId="{07ED5CB9-6304-44C5-BA7F-F39EAE6758BB}">
      <dgm:prSet/>
      <dgm:spPr/>
      <dgm:t>
        <a:bodyPr/>
        <a:lstStyle/>
        <a:p>
          <a:endParaRPr lang="es-ES"/>
        </a:p>
      </dgm:t>
    </dgm:pt>
    <dgm:pt modelId="{CBEEC5A7-6BCC-466B-BB97-CB97E64B0F68}">
      <dgm:prSet phldrT="[Texto]"/>
      <dgm:spPr/>
      <dgm:t>
        <a:bodyPr/>
        <a:lstStyle/>
        <a:p>
          <a:r>
            <a:rPr lang="en-US" b="0" noProof="0" dirty="0"/>
            <a:t>Visualization </a:t>
          </a:r>
        </a:p>
      </dgm:t>
    </dgm:pt>
    <dgm:pt modelId="{A78CF75C-DDFC-45AF-9D19-25BE6E0CD5B7}" type="parTrans" cxnId="{2CE17A17-7521-4905-AF88-93B7AEFB7602}">
      <dgm:prSet/>
      <dgm:spPr/>
      <dgm:t>
        <a:bodyPr/>
        <a:lstStyle/>
        <a:p>
          <a:endParaRPr lang="es-ES"/>
        </a:p>
      </dgm:t>
    </dgm:pt>
    <dgm:pt modelId="{71B9C926-DE0D-40B0-AE40-CF9184513A9F}" type="sibTrans" cxnId="{2CE17A17-7521-4905-AF88-93B7AEFB7602}">
      <dgm:prSet/>
      <dgm:spPr/>
      <dgm:t>
        <a:bodyPr/>
        <a:lstStyle/>
        <a:p>
          <a:endParaRPr lang="es-ES"/>
        </a:p>
      </dgm:t>
    </dgm:pt>
    <dgm:pt modelId="{FCCB26DD-2F3E-475A-A03C-3F0F2C9B4FED}" type="pres">
      <dgm:prSet presAssocID="{201F8792-5ECC-4B51-8C51-5A474EE81B27}" presName="linear" presStyleCnt="0">
        <dgm:presLayoutVars>
          <dgm:dir/>
          <dgm:resizeHandles val="exact"/>
        </dgm:presLayoutVars>
      </dgm:prSet>
      <dgm:spPr/>
    </dgm:pt>
    <dgm:pt modelId="{2035508B-A5FA-4296-BD86-320076B889DF}" type="pres">
      <dgm:prSet presAssocID="{A123D125-7EF6-453E-B15C-69C06AFD1EB5}" presName="comp" presStyleCnt="0"/>
      <dgm:spPr/>
    </dgm:pt>
    <dgm:pt modelId="{6C8B2541-4F66-4EA9-B6D5-FB54CBB84199}" type="pres">
      <dgm:prSet presAssocID="{A123D125-7EF6-453E-B15C-69C06AFD1EB5}" presName="box" presStyleLbl="node1" presStyleIdx="0" presStyleCnt="3"/>
      <dgm:spPr/>
    </dgm:pt>
    <dgm:pt modelId="{809C7699-0949-4BC1-B840-7D4E36A61EAE}" type="pres">
      <dgm:prSet presAssocID="{A123D125-7EF6-453E-B15C-69C06AFD1EB5}" presName="img" presStyleLbl="fgImgPlace1" presStyleIdx="0" presStyleCnt="3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518CB0F3-0DBA-4BC3-92B6-291B0DB0C209}" type="pres">
      <dgm:prSet presAssocID="{A123D125-7EF6-453E-B15C-69C06AFD1EB5}" presName="text" presStyleLbl="node1" presStyleIdx="0" presStyleCnt="3">
        <dgm:presLayoutVars>
          <dgm:bulletEnabled val="1"/>
        </dgm:presLayoutVars>
      </dgm:prSet>
      <dgm:spPr/>
    </dgm:pt>
    <dgm:pt modelId="{E409C6A6-0F31-4499-985C-AF8477FCC191}" type="pres">
      <dgm:prSet presAssocID="{8607441D-4507-40D9-A98D-5639FF5522CE}" presName="spacer" presStyleCnt="0"/>
      <dgm:spPr/>
    </dgm:pt>
    <dgm:pt modelId="{215FFA80-0E93-4EC9-BAF4-70FDFBCB4D62}" type="pres">
      <dgm:prSet presAssocID="{07D97D8B-DB47-4313-BAC3-B6EF37156FEB}" presName="comp" presStyleCnt="0"/>
      <dgm:spPr/>
    </dgm:pt>
    <dgm:pt modelId="{160F69EF-B36A-42E9-B99B-3C030D91E488}" type="pres">
      <dgm:prSet presAssocID="{07D97D8B-DB47-4313-BAC3-B6EF37156FEB}" presName="box" presStyleLbl="node1" presStyleIdx="1" presStyleCnt="3"/>
      <dgm:spPr/>
    </dgm:pt>
    <dgm:pt modelId="{24D4CB9A-8D15-4F50-97A9-BA4441A4BED8}" type="pres">
      <dgm:prSet presAssocID="{07D97D8B-DB47-4313-BAC3-B6EF37156FEB}" presName="img" presStyleLbl="fgImgPlace1" presStyleIdx="1" presStyleCnt="3"/>
      <dgm:spPr>
        <a:blipFill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E5D50E8E-5487-4725-AD1F-1AE01327FB9A}" type="pres">
      <dgm:prSet presAssocID="{07D97D8B-DB47-4313-BAC3-B6EF37156FEB}" presName="text" presStyleLbl="node1" presStyleIdx="1" presStyleCnt="3">
        <dgm:presLayoutVars>
          <dgm:bulletEnabled val="1"/>
        </dgm:presLayoutVars>
      </dgm:prSet>
      <dgm:spPr/>
    </dgm:pt>
    <dgm:pt modelId="{5ECD392E-AD2A-4EED-9718-994B24AF7435}" type="pres">
      <dgm:prSet presAssocID="{02F46843-FE29-4E86-BAB5-87C20253D978}" presName="spacer" presStyleCnt="0"/>
      <dgm:spPr/>
    </dgm:pt>
    <dgm:pt modelId="{35FD8F5B-35F5-4952-B3A1-FC5D849CBB6B}" type="pres">
      <dgm:prSet presAssocID="{E5117543-343F-47EE-8DD7-25BD29417C5D}" presName="comp" presStyleCnt="0"/>
      <dgm:spPr/>
    </dgm:pt>
    <dgm:pt modelId="{04E04B15-3739-4017-8C26-B1A34F78A363}" type="pres">
      <dgm:prSet presAssocID="{E5117543-343F-47EE-8DD7-25BD29417C5D}" presName="box" presStyleLbl="node1" presStyleIdx="2" presStyleCnt="3"/>
      <dgm:spPr/>
    </dgm:pt>
    <dgm:pt modelId="{9434B9FE-19A0-4A4F-8D61-CD51CEAD3527}" type="pres">
      <dgm:prSet presAssocID="{E5117543-343F-47EE-8DD7-25BD29417C5D}" presName="img" presStyleLbl="fgImgPlace1" presStyleIdx="2" presStyleCnt="3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DC645EF-1750-4021-A090-9C955D013822}" type="pres">
      <dgm:prSet presAssocID="{E5117543-343F-47EE-8DD7-25BD29417C5D}" presName="text" presStyleLbl="node1" presStyleIdx="2" presStyleCnt="3">
        <dgm:presLayoutVars>
          <dgm:bulletEnabled val="1"/>
        </dgm:presLayoutVars>
      </dgm:prSet>
      <dgm:spPr/>
    </dgm:pt>
  </dgm:ptLst>
  <dgm:cxnLst>
    <dgm:cxn modelId="{66EE800D-D507-40B6-85A6-F43496E6244C}" type="presOf" srcId="{BDA1E968-8F3C-4862-B0A7-C9E73E870C2D}" destId="{04E04B15-3739-4017-8C26-B1A34F78A363}" srcOrd="0" destOrd="1" presId="urn:microsoft.com/office/officeart/2005/8/layout/vList4"/>
    <dgm:cxn modelId="{2CE17A17-7521-4905-AF88-93B7AEFB7602}" srcId="{E5117543-343F-47EE-8DD7-25BD29417C5D}" destId="{CBEEC5A7-6BCC-466B-BB97-CB97E64B0F68}" srcOrd="2" destOrd="0" parTransId="{A78CF75C-DDFC-45AF-9D19-25BE6E0CD5B7}" sibTransId="{71B9C926-DE0D-40B0-AE40-CF9184513A9F}"/>
    <dgm:cxn modelId="{CEF27A2E-6BBF-408A-B47B-F730A3865CD2}" type="presOf" srcId="{D2A8842A-8A3D-4739-9456-1AB22B514FA3}" destId="{160F69EF-B36A-42E9-B99B-3C030D91E488}" srcOrd="0" destOrd="1" presId="urn:microsoft.com/office/officeart/2005/8/layout/vList4"/>
    <dgm:cxn modelId="{34197131-EAEF-4AF7-81B6-7E33E0F96782}" type="presOf" srcId="{E5117543-343F-47EE-8DD7-25BD29417C5D}" destId="{3DC645EF-1750-4021-A090-9C955D013822}" srcOrd="1" destOrd="0" presId="urn:microsoft.com/office/officeart/2005/8/layout/vList4"/>
    <dgm:cxn modelId="{5B9DB031-064F-4E76-8039-705AC0B9548A}" type="presOf" srcId="{A123D125-7EF6-453E-B15C-69C06AFD1EB5}" destId="{6C8B2541-4F66-4EA9-B6D5-FB54CBB84199}" srcOrd="0" destOrd="0" presId="urn:microsoft.com/office/officeart/2005/8/layout/vList4"/>
    <dgm:cxn modelId="{D8ECB332-FDDE-428A-9A4D-C0C8AE107499}" type="presOf" srcId="{92E43371-CA92-4830-89D9-7930614048A2}" destId="{518CB0F3-0DBA-4BC3-92B6-291B0DB0C209}" srcOrd="1" destOrd="1" presId="urn:microsoft.com/office/officeart/2005/8/layout/vList4"/>
    <dgm:cxn modelId="{81E81837-325E-4742-8B25-FE334C4772D1}" type="presOf" srcId="{27FDE753-79B6-4E1E-B9EF-6E039F11774C}" destId="{160F69EF-B36A-42E9-B99B-3C030D91E488}" srcOrd="0" destOrd="2" presId="urn:microsoft.com/office/officeart/2005/8/layout/vList4"/>
    <dgm:cxn modelId="{99BAD73B-AD78-4555-BD26-92EBB873A907}" type="presOf" srcId="{CBEEC5A7-6BCC-466B-BB97-CB97E64B0F68}" destId="{3DC645EF-1750-4021-A090-9C955D013822}" srcOrd="1" destOrd="3" presId="urn:microsoft.com/office/officeart/2005/8/layout/vList4"/>
    <dgm:cxn modelId="{CC9C9541-6674-4E8F-BD83-E391C91A330E}" type="presOf" srcId="{CBEEC5A7-6BCC-466B-BB97-CB97E64B0F68}" destId="{04E04B15-3739-4017-8C26-B1A34F78A363}" srcOrd="0" destOrd="3" presId="urn:microsoft.com/office/officeart/2005/8/layout/vList4"/>
    <dgm:cxn modelId="{A3701F4F-3095-4516-BD30-37F22E01A243}" type="presOf" srcId="{201F8792-5ECC-4B51-8C51-5A474EE81B27}" destId="{FCCB26DD-2F3E-475A-A03C-3F0F2C9B4FED}" srcOrd="0" destOrd="0" presId="urn:microsoft.com/office/officeart/2005/8/layout/vList4"/>
    <dgm:cxn modelId="{84312252-8B81-4BCF-B4C1-4D8993BB0DC4}" srcId="{A123D125-7EF6-453E-B15C-69C06AFD1EB5}" destId="{74B06648-8045-49C4-A12F-4B52B5B32E5B}" srcOrd="1" destOrd="0" parTransId="{7B74BC40-8B28-438D-BB08-0C7B23253E47}" sibTransId="{CF700658-26D1-4B1C-BA66-CDDA38D7867D}"/>
    <dgm:cxn modelId="{F1119E55-5595-431F-96C0-86A95DBB7B4B}" type="presOf" srcId="{BDA1E968-8F3C-4862-B0A7-C9E73E870C2D}" destId="{3DC645EF-1750-4021-A090-9C955D013822}" srcOrd="1" destOrd="1" presId="urn:microsoft.com/office/officeart/2005/8/layout/vList4"/>
    <dgm:cxn modelId="{CC280872-36D1-4809-B769-772B30825CE7}" srcId="{E5117543-343F-47EE-8DD7-25BD29417C5D}" destId="{BDA1E968-8F3C-4862-B0A7-C9E73E870C2D}" srcOrd="0" destOrd="0" parTransId="{B7E19142-5ACB-4BB0-B3B2-B809585CE76F}" sibTransId="{1898EA31-EB73-4A98-B150-680BB9A52B1C}"/>
    <dgm:cxn modelId="{8D3FC872-85E3-44AB-B073-853E2723F9DF}" srcId="{07D97D8B-DB47-4313-BAC3-B6EF37156FEB}" destId="{D2A8842A-8A3D-4739-9456-1AB22B514FA3}" srcOrd="0" destOrd="0" parTransId="{217C7EFF-35F1-4B8A-AF87-4EEABDCBA183}" sibTransId="{08D74E64-FF6D-4BA2-BD8E-634ED8078437}"/>
    <dgm:cxn modelId="{49555174-F28B-4549-A25B-5EC35A5554B8}" srcId="{E5117543-343F-47EE-8DD7-25BD29417C5D}" destId="{F1D3A2A9-43FB-4BAF-BE1F-BA9EFA113388}" srcOrd="1" destOrd="0" parTransId="{3CC18DD9-796F-4050-B069-46B0B9AE3223}" sibTransId="{5636A050-0C62-46F3-9539-AB74FAE6B39D}"/>
    <dgm:cxn modelId="{06AC5F75-FBB4-4596-9779-1887E5E4F704}" type="presOf" srcId="{F1D3A2A9-43FB-4BAF-BE1F-BA9EFA113388}" destId="{3DC645EF-1750-4021-A090-9C955D013822}" srcOrd="1" destOrd="2" presId="urn:microsoft.com/office/officeart/2005/8/layout/vList4"/>
    <dgm:cxn modelId="{A2D2FC79-4DE2-4179-9F58-75FDDB3B225E}" type="presOf" srcId="{F1D3A2A9-43FB-4BAF-BE1F-BA9EFA113388}" destId="{04E04B15-3739-4017-8C26-B1A34F78A363}" srcOrd="0" destOrd="2" presId="urn:microsoft.com/office/officeart/2005/8/layout/vList4"/>
    <dgm:cxn modelId="{7009477B-DC52-4430-8BE6-E170FB8BFDD1}" type="presOf" srcId="{E5117543-343F-47EE-8DD7-25BD29417C5D}" destId="{04E04B15-3739-4017-8C26-B1A34F78A363}" srcOrd="0" destOrd="0" presId="urn:microsoft.com/office/officeart/2005/8/layout/vList4"/>
    <dgm:cxn modelId="{52B10A7C-1237-4620-87EB-5D61F7B1B333}" type="presOf" srcId="{74B06648-8045-49C4-A12F-4B52B5B32E5B}" destId="{6C8B2541-4F66-4EA9-B6D5-FB54CBB84199}" srcOrd="0" destOrd="2" presId="urn:microsoft.com/office/officeart/2005/8/layout/vList4"/>
    <dgm:cxn modelId="{B1F3737F-EDA3-4252-98E5-D0BDDFF846D5}" type="presOf" srcId="{D2A8842A-8A3D-4739-9456-1AB22B514FA3}" destId="{E5D50E8E-5487-4725-AD1F-1AE01327FB9A}" srcOrd="1" destOrd="1" presId="urn:microsoft.com/office/officeart/2005/8/layout/vList4"/>
    <dgm:cxn modelId="{21382482-AF58-4B56-9CC4-6ED59B4A97F8}" type="presOf" srcId="{74B06648-8045-49C4-A12F-4B52B5B32E5B}" destId="{518CB0F3-0DBA-4BC3-92B6-291B0DB0C209}" srcOrd="1" destOrd="2" presId="urn:microsoft.com/office/officeart/2005/8/layout/vList4"/>
    <dgm:cxn modelId="{9C4DC282-6C8F-4A62-90A6-D661E2A6BAE4}" type="presOf" srcId="{A123D125-7EF6-453E-B15C-69C06AFD1EB5}" destId="{518CB0F3-0DBA-4BC3-92B6-291B0DB0C209}" srcOrd="1" destOrd="0" presId="urn:microsoft.com/office/officeart/2005/8/layout/vList4"/>
    <dgm:cxn modelId="{04C70D86-B745-4574-BB19-AD3CFB53AC87}" type="presOf" srcId="{07D97D8B-DB47-4313-BAC3-B6EF37156FEB}" destId="{E5D50E8E-5487-4725-AD1F-1AE01327FB9A}" srcOrd="1" destOrd="0" presId="urn:microsoft.com/office/officeart/2005/8/layout/vList4"/>
    <dgm:cxn modelId="{0111D394-644C-4171-A261-465F8ABFABAB}" srcId="{201F8792-5ECC-4B51-8C51-5A474EE81B27}" destId="{A123D125-7EF6-453E-B15C-69C06AFD1EB5}" srcOrd="0" destOrd="0" parTransId="{DC8DCE14-E681-4DD8-AC3A-8595CB65C901}" sibTransId="{8607441D-4507-40D9-A98D-5639FF5522CE}"/>
    <dgm:cxn modelId="{7B3529B7-0F55-4292-844F-C81727EA3AA2}" type="presOf" srcId="{92E43371-CA92-4830-89D9-7930614048A2}" destId="{6C8B2541-4F66-4EA9-B6D5-FB54CBB84199}" srcOrd="0" destOrd="1" presId="urn:microsoft.com/office/officeart/2005/8/layout/vList4"/>
    <dgm:cxn modelId="{07ED5CB9-6304-44C5-BA7F-F39EAE6758BB}" srcId="{07D97D8B-DB47-4313-BAC3-B6EF37156FEB}" destId="{27FDE753-79B6-4E1E-B9EF-6E039F11774C}" srcOrd="1" destOrd="0" parTransId="{134DD26A-C19D-4AAB-A860-A0FD88961B6E}" sibTransId="{941851A4-4F74-4148-A35F-EF6A09D54864}"/>
    <dgm:cxn modelId="{968AC3C2-76C1-4AAF-9531-E83EAA10176E}" srcId="{201F8792-5ECC-4B51-8C51-5A474EE81B27}" destId="{07D97D8B-DB47-4313-BAC3-B6EF37156FEB}" srcOrd="1" destOrd="0" parTransId="{D46EFBB0-507A-46BA-9FA4-56A6F1175BCA}" sibTransId="{02F46843-FE29-4E86-BAB5-87C20253D978}"/>
    <dgm:cxn modelId="{A02D9CCA-DFFC-4887-A3C1-6D08617C26A7}" type="presOf" srcId="{07D97D8B-DB47-4313-BAC3-B6EF37156FEB}" destId="{160F69EF-B36A-42E9-B99B-3C030D91E488}" srcOrd="0" destOrd="0" presId="urn:microsoft.com/office/officeart/2005/8/layout/vList4"/>
    <dgm:cxn modelId="{5BC28BE3-CCC0-4E8D-A363-72CB62E6ADC8}" srcId="{A123D125-7EF6-453E-B15C-69C06AFD1EB5}" destId="{92E43371-CA92-4830-89D9-7930614048A2}" srcOrd="0" destOrd="0" parTransId="{3CCC444D-02A7-4D98-B89B-D2A820ACB974}" sibTransId="{6B5E989C-26F0-4C0F-A1F4-0639008AFA7A}"/>
    <dgm:cxn modelId="{03C5EBF1-CE94-4E8E-A4C9-771C9E250D06}" srcId="{201F8792-5ECC-4B51-8C51-5A474EE81B27}" destId="{E5117543-343F-47EE-8DD7-25BD29417C5D}" srcOrd="2" destOrd="0" parTransId="{799A1866-AEC6-4B4E-B6AC-C3BA46A2571F}" sibTransId="{FB1DB511-904B-4346-A978-E472EF49D194}"/>
    <dgm:cxn modelId="{324EC9FC-9CAD-467C-99EF-0F340BC92039}" type="presOf" srcId="{27FDE753-79B6-4E1E-B9EF-6E039F11774C}" destId="{E5D50E8E-5487-4725-AD1F-1AE01327FB9A}" srcOrd="1" destOrd="2" presId="urn:microsoft.com/office/officeart/2005/8/layout/vList4"/>
    <dgm:cxn modelId="{B20D7B35-0B1D-4AB9-BFE9-7E895DE9782B}" type="presParOf" srcId="{FCCB26DD-2F3E-475A-A03C-3F0F2C9B4FED}" destId="{2035508B-A5FA-4296-BD86-320076B889DF}" srcOrd="0" destOrd="0" presId="urn:microsoft.com/office/officeart/2005/8/layout/vList4"/>
    <dgm:cxn modelId="{30D2A74B-A5F6-4EA1-A0A8-73EF6FB3A5DD}" type="presParOf" srcId="{2035508B-A5FA-4296-BD86-320076B889DF}" destId="{6C8B2541-4F66-4EA9-B6D5-FB54CBB84199}" srcOrd="0" destOrd="0" presId="urn:microsoft.com/office/officeart/2005/8/layout/vList4"/>
    <dgm:cxn modelId="{3CF84463-8AD1-4B27-BDB2-194751FA1A0F}" type="presParOf" srcId="{2035508B-A5FA-4296-BD86-320076B889DF}" destId="{809C7699-0949-4BC1-B840-7D4E36A61EAE}" srcOrd="1" destOrd="0" presId="urn:microsoft.com/office/officeart/2005/8/layout/vList4"/>
    <dgm:cxn modelId="{09E31F70-2AB7-47D6-BFB9-EB6A0E25495E}" type="presParOf" srcId="{2035508B-A5FA-4296-BD86-320076B889DF}" destId="{518CB0F3-0DBA-4BC3-92B6-291B0DB0C209}" srcOrd="2" destOrd="0" presId="urn:microsoft.com/office/officeart/2005/8/layout/vList4"/>
    <dgm:cxn modelId="{878DB61D-1652-43A2-88BB-A7A5777F2811}" type="presParOf" srcId="{FCCB26DD-2F3E-475A-A03C-3F0F2C9B4FED}" destId="{E409C6A6-0F31-4499-985C-AF8477FCC191}" srcOrd="1" destOrd="0" presId="urn:microsoft.com/office/officeart/2005/8/layout/vList4"/>
    <dgm:cxn modelId="{7C077C67-0CF1-450B-8826-B1988E0AD763}" type="presParOf" srcId="{FCCB26DD-2F3E-475A-A03C-3F0F2C9B4FED}" destId="{215FFA80-0E93-4EC9-BAF4-70FDFBCB4D62}" srcOrd="2" destOrd="0" presId="urn:microsoft.com/office/officeart/2005/8/layout/vList4"/>
    <dgm:cxn modelId="{3174C1AE-4639-4EAB-9F65-0DD0813AC5BD}" type="presParOf" srcId="{215FFA80-0E93-4EC9-BAF4-70FDFBCB4D62}" destId="{160F69EF-B36A-42E9-B99B-3C030D91E488}" srcOrd="0" destOrd="0" presId="urn:microsoft.com/office/officeart/2005/8/layout/vList4"/>
    <dgm:cxn modelId="{03595C79-BF73-4F62-9655-EC642F8A0E2C}" type="presParOf" srcId="{215FFA80-0E93-4EC9-BAF4-70FDFBCB4D62}" destId="{24D4CB9A-8D15-4F50-97A9-BA4441A4BED8}" srcOrd="1" destOrd="0" presId="urn:microsoft.com/office/officeart/2005/8/layout/vList4"/>
    <dgm:cxn modelId="{140FA4EB-56EB-4597-BA72-F536AECF38C2}" type="presParOf" srcId="{215FFA80-0E93-4EC9-BAF4-70FDFBCB4D62}" destId="{E5D50E8E-5487-4725-AD1F-1AE01327FB9A}" srcOrd="2" destOrd="0" presId="urn:microsoft.com/office/officeart/2005/8/layout/vList4"/>
    <dgm:cxn modelId="{B39534C6-D6E6-4978-8426-43A9839DB5C5}" type="presParOf" srcId="{FCCB26DD-2F3E-475A-A03C-3F0F2C9B4FED}" destId="{5ECD392E-AD2A-4EED-9718-994B24AF7435}" srcOrd="3" destOrd="0" presId="urn:microsoft.com/office/officeart/2005/8/layout/vList4"/>
    <dgm:cxn modelId="{1AE913AF-F4C5-4A61-B9CD-92FDDEC9CCEC}" type="presParOf" srcId="{FCCB26DD-2F3E-475A-A03C-3F0F2C9B4FED}" destId="{35FD8F5B-35F5-4952-B3A1-FC5D849CBB6B}" srcOrd="4" destOrd="0" presId="urn:microsoft.com/office/officeart/2005/8/layout/vList4"/>
    <dgm:cxn modelId="{69AC393E-7F58-466F-96EF-3065A39368A5}" type="presParOf" srcId="{35FD8F5B-35F5-4952-B3A1-FC5D849CBB6B}" destId="{04E04B15-3739-4017-8C26-B1A34F78A363}" srcOrd="0" destOrd="0" presId="urn:microsoft.com/office/officeart/2005/8/layout/vList4"/>
    <dgm:cxn modelId="{B66983D6-4FB2-4C6E-BAAA-61CC5E272057}" type="presParOf" srcId="{35FD8F5B-35F5-4952-B3A1-FC5D849CBB6B}" destId="{9434B9FE-19A0-4A4F-8D61-CD51CEAD3527}" srcOrd="1" destOrd="0" presId="urn:microsoft.com/office/officeart/2005/8/layout/vList4"/>
    <dgm:cxn modelId="{E1B606F2-5510-48FF-B3BB-9340EEF31B6C}" type="presParOf" srcId="{35FD8F5B-35F5-4952-B3A1-FC5D849CBB6B}" destId="{3DC645EF-1750-4021-A090-9C955D01382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0A7EA2-6F7B-6145-815F-9117FE438F4D}" type="doc">
      <dgm:prSet loTypeId="urn:microsoft.com/office/officeart/2005/8/layout/hList7" loCatId="" qsTypeId="urn:microsoft.com/office/officeart/2005/8/quickstyle/simple1" qsCatId="simple" csTypeId="urn:microsoft.com/office/officeart/2005/8/colors/accent5_2" csCatId="accent5" phldr="1"/>
      <dgm:spPr/>
    </dgm:pt>
    <dgm:pt modelId="{CE8B0079-7319-B146-8233-765C3099E327}">
      <dgm:prSet phldrT="[Texto]"/>
      <dgm:spPr/>
      <dgm:t>
        <a:bodyPr/>
        <a:lstStyle/>
        <a:p>
          <a:pPr>
            <a:buNone/>
          </a:pPr>
          <a:r>
            <a:rPr lang="en-US" b="1" dirty="0"/>
            <a:t>Weather and Climate Science</a:t>
          </a:r>
          <a:endParaRPr lang="es-ES" dirty="0"/>
        </a:p>
      </dgm:t>
    </dgm:pt>
    <dgm:pt modelId="{213EAA08-4B2D-2148-948C-7777310BB543}" type="parTrans" cxnId="{C2C76C0C-A98A-D147-A62B-F70C10E9F1E1}">
      <dgm:prSet/>
      <dgm:spPr/>
      <dgm:t>
        <a:bodyPr/>
        <a:lstStyle/>
        <a:p>
          <a:endParaRPr lang="es-ES"/>
        </a:p>
      </dgm:t>
    </dgm:pt>
    <dgm:pt modelId="{840360BA-DF2B-D04A-BF5F-795DE4AFB8FB}" type="sibTrans" cxnId="{C2C76C0C-A98A-D147-A62B-F70C10E9F1E1}">
      <dgm:prSet/>
      <dgm:spPr/>
      <dgm:t>
        <a:bodyPr/>
        <a:lstStyle/>
        <a:p>
          <a:endParaRPr lang="es-ES"/>
        </a:p>
      </dgm:t>
    </dgm:pt>
    <dgm:pt modelId="{15D5E4A1-C84B-9945-B103-CA874218F014}">
      <dgm:prSet phldrT="[Texto]"/>
      <dgm:spPr/>
      <dgm:t>
        <a:bodyPr/>
        <a:lstStyle/>
        <a:p>
          <a:pPr>
            <a:buNone/>
          </a:pPr>
          <a:r>
            <a:rPr lang="en-US" b="1" dirty="0"/>
            <a:t>Computational Earth Sciences</a:t>
          </a:r>
          <a:endParaRPr lang="es-ES" dirty="0"/>
        </a:p>
      </dgm:t>
    </dgm:pt>
    <dgm:pt modelId="{597BD999-DA75-8C4A-9A86-F7E92A945852}" type="parTrans" cxnId="{B374149F-1D22-B44C-B199-66E63F53736D}">
      <dgm:prSet/>
      <dgm:spPr/>
      <dgm:t>
        <a:bodyPr/>
        <a:lstStyle/>
        <a:p>
          <a:endParaRPr lang="es-ES"/>
        </a:p>
      </dgm:t>
    </dgm:pt>
    <dgm:pt modelId="{45A22980-00CA-A748-87D8-A6453B3EDDD5}" type="sibTrans" cxnId="{B374149F-1D22-B44C-B199-66E63F53736D}">
      <dgm:prSet/>
      <dgm:spPr/>
      <dgm:t>
        <a:bodyPr/>
        <a:lstStyle/>
        <a:p>
          <a:endParaRPr lang="es-ES"/>
        </a:p>
      </dgm:t>
    </dgm:pt>
    <dgm:pt modelId="{5A1DBB0C-0AC8-8E46-8643-1C84E496F119}">
      <dgm:prSet phldrT="[Texto]"/>
      <dgm:spPr/>
      <dgm:t>
        <a:bodyPr/>
        <a:lstStyle/>
        <a:p>
          <a:pPr>
            <a:buNone/>
          </a:pPr>
          <a:r>
            <a:rPr lang="en-US" b="1" dirty="0"/>
            <a:t>Computer Science</a:t>
          </a:r>
          <a:endParaRPr lang="es-ES" dirty="0"/>
        </a:p>
      </dgm:t>
    </dgm:pt>
    <dgm:pt modelId="{2A3ECCE7-7CD3-4145-B5C9-CBBB0BB1FC4F}" type="parTrans" cxnId="{4E002492-A602-CF45-B73D-6F40E925F77F}">
      <dgm:prSet/>
      <dgm:spPr/>
      <dgm:t>
        <a:bodyPr/>
        <a:lstStyle/>
        <a:p>
          <a:endParaRPr lang="es-ES"/>
        </a:p>
      </dgm:t>
    </dgm:pt>
    <dgm:pt modelId="{EA24F02E-F275-B14D-B511-9196D42361BC}" type="sibTrans" cxnId="{4E002492-A602-CF45-B73D-6F40E925F77F}">
      <dgm:prSet/>
      <dgm:spPr/>
      <dgm:t>
        <a:bodyPr/>
        <a:lstStyle/>
        <a:p>
          <a:endParaRPr lang="es-ES"/>
        </a:p>
      </dgm:t>
    </dgm:pt>
    <dgm:pt modelId="{B6B93A06-9EDE-9A43-B831-A66F2587D52C}" type="pres">
      <dgm:prSet presAssocID="{7C0A7EA2-6F7B-6145-815F-9117FE438F4D}" presName="Name0" presStyleCnt="0">
        <dgm:presLayoutVars>
          <dgm:dir/>
          <dgm:resizeHandles val="exact"/>
        </dgm:presLayoutVars>
      </dgm:prSet>
      <dgm:spPr/>
    </dgm:pt>
    <dgm:pt modelId="{ED8CD01F-C5A0-EB47-8A6D-85402173B9C1}" type="pres">
      <dgm:prSet presAssocID="{7C0A7EA2-6F7B-6145-815F-9117FE438F4D}" presName="fgShape" presStyleLbl="fgShp" presStyleIdx="0" presStyleCnt="1"/>
      <dgm:spPr/>
    </dgm:pt>
    <dgm:pt modelId="{D07B4B62-6094-494B-999F-D62D6C3697E7}" type="pres">
      <dgm:prSet presAssocID="{7C0A7EA2-6F7B-6145-815F-9117FE438F4D}" presName="linComp" presStyleCnt="0"/>
      <dgm:spPr/>
    </dgm:pt>
    <dgm:pt modelId="{9DC84F0B-4F2C-BC4C-B490-60D7BD389059}" type="pres">
      <dgm:prSet presAssocID="{CE8B0079-7319-B146-8233-765C3099E327}" presName="compNode" presStyleCnt="0"/>
      <dgm:spPr/>
    </dgm:pt>
    <dgm:pt modelId="{FDD46350-0EB5-F64F-BB07-70DCDD067D34}" type="pres">
      <dgm:prSet presAssocID="{CE8B0079-7319-B146-8233-765C3099E327}" presName="bkgdShape" presStyleLbl="node1" presStyleIdx="0" presStyleCnt="3"/>
      <dgm:spPr/>
    </dgm:pt>
    <dgm:pt modelId="{11E2C10B-AACC-E34B-8C1A-D33F4F07FAEB}" type="pres">
      <dgm:prSet presAssocID="{CE8B0079-7319-B146-8233-765C3099E327}" presName="nodeTx" presStyleLbl="node1" presStyleIdx="0" presStyleCnt="3">
        <dgm:presLayoutVars>
          <dgm:bulletEnabled val="1"/>
        </dgm:presLayoutVars>
      </dgm:prSet>
      <dgm:spPr/>
    </dgm:pt>
    <dgm:pt modelId="{124FE359-6A76-A84B-8CF2-CF8272E51779}" type="pres">
      <dgm:prSet presAssocID="{CE8B0079-7319-B146-8233-765C3099E327}" presName="invisiNode" presStyleLbl="node1" presStyleIdx="0" presStyleCnt="3"/>
      <dgm:spPr/>
    </dgm:pt>
    <dgm:pt modelId="{B545AAC3-B262-4A43-A207-6B5C67FC2572}" type="pres">
      <dgm:prSet presAssocID="{CE8B0079-7319-B146-8233-765C3099E327}" presName="imagNode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D264590A-04CF-F847-8C35-BB05242B06DF}" type="pres">
      <dgm:prSet presAssocID="{840360BA-DF2B-D04A-BF5F-795DE4AFB8FB}" presName="sibTrans" presStyleLbl="sibTrans2D1" presStyleIdx="0" presStyleCnt="0"/>
      <dgm:spPr/>
    </dgm:pt>
    <dgm:pt modelId="{34AA49F0-5669-EB4B-9293-D21C915D9D3A}" type="pres">
      <dgm:prSet presAssocID="{15D5E4A1-C84B-9945-B103-CA874218F014}" presName="compNode" presStyleCnt="0"/>
      <dgm:spPr/>
    </dgm:pt>
    <dgm:pt modelId="{2C2CB5A6-0992-2641-BD1D-8E05349EA463}" type="pres">
      <dgm:prSet presAssocID="{15D5E4A1-C84B-9945-B103-CA874218F014}" presName="bkgdShape" presStyleLbl="node1" presStyleIdx="1" presStyleCnt="3"/>
      <dgm:spPr/>
    </dgm:pt>
    <dgm:pt modelId="{FFADB551-5B10-B645-A52F-6BCB3D7BBD47}" type="pres">
      <dgm:prSet presAssocID="{15D5E4A1-C84B-9945-B103-CA874218F014}" presName="nodeTx" presStyleLbl="node1" presStyleIdx="1" presStyleCnt="3">
        <dgm:presLayoutVars>
          <dgm:bulletEnabled val="1"/>
        </dgm:presLayoutVars>
      </dgm:prSet>
      <dgm:spPr/>
    </dgm:pt>
    <dgm:pt modelId="{B4613D73-5434-5546-B15A-DC5E6BCE744D}" type="pres">
      <dgm:prSet presAssocID="{15D5E4A1-C84B-9945-B103-CA874218F014}" presName="invisiNode" presStyleLbl="node1" presStyleIdx="1" presStyleCnt="3"/>
      <dgm:spPr/>
    </dgm:pt>
    <dgm:pt modelId="{9C781539-9F51-3D4E-B3EE-500639398CDC}" type="pres">
      <dgm:prSet presAssocID="{15D5E4A1-C84B-9945-B103-CA874218F014}" presName="imagNode" presStyleLbl="fgImgPlace1" presStyleIdx="1" presStyleCnt="3"/>
      <dgm:spPr>
        <a:blipFill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E7A69859-A7CA-BE41-8058-CD325BDF4DE0}" type="pres">
      <dgm:prSet presAssocID="{45A22980-00CA-A748-87D8-A6453B3EDDD5}" presName="sibTrans" presStyleLbl="sibTrans2D1" presStyleIdx="0" presStyleCnt="0"/>
      <dgm:spPr/>
    </dgm:pt>
    <dgm:pt modelId="{76315462-2246-6647-B966-3EE9A7C46FCE}" type="pres">
      <dgm:prSet presAssocID="{5A1DBB0C-0AC8-8E46-8643-1C84E496F119}" presName="compNode" presStyleCnt="0"/>
      <dgm:spPr/>
    </dgm:pt>
    <dgm:pt modelId="{AD594640-FB37-8647-BD7D-75FE56BE3B70}" type="pres">
      <dgm:prSet presAssocID="{5A1DBB0C-0AC8-8E46-8643-1C84E496F119}" presName="bkgdShape" presStyleLbl="node1" presStyleIdx="2" presStyleCnt="3"/>
      <dgm:spPr/>
    </dgm:pt>
    <dgm:pt modelId="{62B3BD1B-77ED-6B41-A413-DB0B359B8F6A}" type="pres">
      <dgm:prSet presAssocID="{5A1DBB0C-0AC8-8E46-8643-1C84E496F119}" presName="nodeTx" presStyleLbl="node1" presStyleIdx="2" presStyleCnt="3">
        <dgm:presLayoutVars>
          <dgm:bulletEnabled val="1"/>
        </dgm:presLayoutVars>
      </dgm:prSet>
      <dgm:spPr/>
    </dgm:pt>
    <dgm:pt modelId="{3BED0B2D-9300-0642-9991-C99AA353BDC7}" type="pres">
      <dgm:prSet presAssocID="{5A1DBB0C-0AC8-8E46-8643-1C84E496F119}" presName="invisiNode" presStyleLbl="node1" presStyleIdx="2" presStyleCnt="3"/>
      <dgm:spPr/>
    </dgm:pt>
    <dgm:pt modelId="{3D305827-CBE4-C240-891F-9E5B76B6D0C1}" type="pres">
      <dgm:prSet presAssocID="{5A1DBB0C-0AC8-8E46-8643-1C84E496F119}" presName="imagNode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</dgm:ptLst>
  <dgm:cxnLst>
    <dgm:cxn modelId="{06B4C103-E00E-444A-B640-B318E355DC86}" type="presOf" srcId="{15D5E4A1-C84B-9945-B103-CA874218F014}" destId="{FFADB551-5B10-B645-A52F-6BCB3D7BBD47}" srcOrd="1" destOrd="0" presId="urn:microsoft.com/office/officeart/2005/8/layout/hList7"/>
    <dgm:cxn modelId="{14828609-4340-8C47-A883-56B5BC2C65BA}" type="presOf" srcId="{840360BA-DF2B-D04A-BF5F-795DE4AFB8FB}" destId="{D264590A-04CF-F847-8C35-BB05242B06DF}" srcOrd="0" destOrd="0" presId="urn:microsoft.com/office/officeart/2005/8/layout/hList7"/>
    <dgm:cxn modelId="{C2C76C0C-A98A-D147-A62B-F70C10E9F1E1}" srcId="{7C0A7EA2-6F7B-6145-815F-9117FE438F4D}" destId="{CE8B0079-7319-B146-8233-765C3099E327}" srcOrd="0" destOrd="0" parTransId="{213EAA08-4B2D-2148-948C-7777310BB543}" sibTransId="{840360BA-DF2B-D04A-BF5F-795DE4AFB8FB}"/>
    <dgm:cxn modelId="{5D798911-5605-1646-92BE-AF5CE193064A}" type="presOf" srcId="{CE8B0079-7319-B146-8233-765C3099E327}" destId="{11E2C10B-AACC-E34B-8C1A-D33F4F07FAEB}" srcOrd="1" destOrd="0" presId="urn:microsoft.com/office/officeart/2005/8/layout/hList7"/>
    <dgm:cxn modelId="{B4AA844E-F88A-2741-BF1A-FF3DF7AA6E05}" type="presOf" srcId="{7C0A7EA2-6F7B-6145-815F-9117FE438F4D}" destId="{B6B93A06-9EDE-9A43-B831-A66F2587D52C}" srcOrd="0" destOrd="0" presId="urn:microsoft.com/office/officeart/2005/8/layout/hList7"/>
    <dgm:cxn modelId="{001EE76F-263F-AA4A-BB40-04DCC7DBB4F8}" type="presOf" srcId="{5A1DBB0C-0AC8-8E46-8643-1C84E496F119}" destId="{AD594640-FB37-8647-BD7D-75FE56BE3B70}" srcOrd="0" destOrd="0" presId="urn:microsoft.com/office/officeart/2005/8/layout/hList7"/>
    <dgm:cxn modelId="{D3C9BD85-0B0E-884B-A93C-FA9DC06D0B4C}" type="presOf" srcId="{5A1DBB0C-0AC8-8E46-8643-1C84E496F119}" destId="{62B3BD1B-77ED-6B41-A413-DB0B359B8F6A}" srcOrd="1" destOrd="0" presId="urn:microsoft.com/office/officeart/2005/8/layout/hList7"/>
    <dgm:cxn modelId="{4E002492-A602-CF45-B73D-6F40E925F77F}" srcId="{7C0A7EA2-6F7B-6145-815F-9117FE438F4D}" destId="{5A1DBB0C-0AC8-8E46-8643-1C84E496F119}" srcOrd="2" destOrd="0" parTransId="{2A3ECCE7-7CD3-4145-B5C9-CBBB0BB1FC4F}" sibTransId="{EA24F02E-F275-B14D-B511-9196D42361BC}"/>
    <dgm:cxn modelId="{B374149F-1D22-B44C-B199-66E63F53736D}" srcId="{7C0A7EA2-6F7B-6145-815F-9117FE438F4D}" destId="{15D5E4A1-C84B-9945-B103-CA874218F014}" srcOrd="1" destOrd="0" parTransId="{597BD999-DA75-8C4A-9A86-F7E92A945852}" sibTransId="{45A22980-00CA-A748-87D8-A6453B3EDDD5}"/>
    <dgm:cxn modelId="{5DF975A8-4736-554F-B9F8-95F50F78CEF6}" type="presOf" srcId="{45A22980-00CA-A748-87D8-A6453B3EDDD5}" destId="{E7A69859-A7CA-BE41-8058-CD325BDF4DE0}" srcOrd="0" destOrd="0" presId="urn:microsoft.com/office/officeart/2005/8/layout/hList7"/>
    <dgm:cxn modelId="{BC9FFFD4-FE46-734F-9A33-C1A06A1F048E}" type="presOf" srcId="{CE8B0079-7319-B146-8233-765C3099E327}" destId="{FDD46350-0EB5-F64F-BB07-70DCDD067D34}" srcOrd="0" destOrd="0" presId="urn:microsoft.com/office/officeart/2005/8/layout/hList7"/>
    <dgm:cxn modelId="{E67DC2F4-23CE-8940-A0CD-E4ECB78E6E64}" type="presOf" srcId="{15D5E4A1-C84B-9945-B103-CA874218F014}" destId="{2C2CB5A6-0992-2641-BD1D-8E05349EA463}" srcOrd="0" destOrd="0" presId="urn:microsoft.com/office/officeart/2005/8/layout/hList7"/>
    <dgm:cxn modelId="{480A99EA-59D6-BA4C-B4A0-A596D16E12E3}" type="presParOf" srcId="{B6B93A06-9EDE-9A43-B831-A66F2587D52C}" destId="{ED8CD01F-C5A0-EB47-8A6D-85402173B9C1}" srcOrd="0" destOrd="0" presId="urn:microsoft.com/office/officeart/2005/8/layout/hList7"/>
    <dgm:cxn modelId="{367A2366-0C2E-C84D-B14E-2C802C6F2181}" type="presParOf" srcId="{B6B93A06-9EDE-9A43-B831-A66F2587D52C}" destId="{D07B4B62-6094-494B-999F-D62D6C3697E7}" srcOrd="1" destOrd="0" presId="urn:microsoft.com/office/officeart/2005/8/layout/hList7"/>
    <dgm:cxn modelId="{9D89B7D8-1B44-744E-BEF0-F608BE97A757}" type="presParOf" srcId="{D07B4B62-6094-494B-999F-D62D6C3697E7}" destId="{9DC84F0B-4F2C-BC4C-B490-60D7BD389059}" srcOrd="0" destOrd="0" presId="urn:microsoft.com/office/officeart/2005/8/layout/hList7"/>
    <dgm:cxn modelId="{0D0928F6-FD5C-1A48-94E3-C39B36EADBC7}" type="presParOf" srcId="{9DC84F0B-4F2C-BC4C-B490-60D7BD389059}" destId="{FDD46350-0EB5-F64F-BB07-70DCDD067D34}" srcOrd="0" destOrd="0" presId="urn:microsoft.com/office/officeart/2005/8/layout/hList7"/>
    <dgm:cxn modelId="{64CE884D-37A4-E448-B9C9-7160A035F6A8}" type="presParOf" srcId="{9DC84F0B-4F2C-BC4C-B490-60D7BD389059}" destId="{11E2C10B-AACC-E34B-8C1A-D33F4F07FAEB}" srcOrd="1" destOrd="0" presId="urn:microsoft.com/office/officeart/2005/8/layout/hList7"/>
    <dgm:cxn modelId="{32143D57-7041-0E46-B1FD-ACD48F6D9A61}" type="presParOf" srcId="{9DC84F0B-4F2C-BC4C-B490-60D7BD389059}" destId="{124FE359-6A76-A84B-8CF2-CF8272E51779}" srcOrd="2" destOrd="0" presId="urn:microsoft.com/office/officeart/2005/8/layout/hList7"/>
    <dgm:cxn modelId="{74D46843-F197-524E-840B-AFD1990E1F2C}" type="presParOf" srcId="{9DC84F0B-4F2C-BC4C-B490-60D7BD389059}" destId="{B545AAC3-B262-4A43-A207-6B5C67FC2572}" srcOrd="3" destOrd="0" presId="urn:microsoft.com/office/officeart/2005/8/layout/hList7"/>
    <dgm:cxn modelId="{3CB91AF9-FEC5-764F-B1C0-A83E4E851EE0}" type="presParOf" srcId="{D07B4B62-6094-494B-999F-D62D6C3697E7}" destId="{D264590A-04CF-F847-8C35-BB05242B06DF}" srcOrd="1" destOrd="0" presId="urn:microsoft.com/office/officeart/2005/8/layout/hList7"/>
    <dgm:cxn modelId="{08290A21-0AA3-1A4E-B906-9BC76CE339A7}" type="presParOf" srcId="{D07B4B62-6094-494B-999F-D62D6C3697E7}" destId="{34AA49F0-5669-EB4B-9293-D21C915D9D3A}" srcOrd="2" destOrd="0" presId="urn:microsoft.com/office/officeart/2005/8/layout/hList7"/>
    <dgm:cxn modelId="{79F5C4D4-607B-034C-8D70-2D50A8741E75}" type="presParOf" srcId="{34AA49F0-5669-EB4B-9293-D21C915D9D3A}" destId="{2C2CB5A6-0992-2641-BD1D-8E05349EA463}" srcOrd="0" destOrd="0" presId="urn:microsoft.com/office/officeart/2005/8/layout/hList7"/>
    <dgm:cxn modelId="{59C5300C-320E-684B-A8B7-5549D3D9E191}" type="presParOf" srcId="{34AA49F0-5669-EB4B-9293-D21C915D9D3A}" destId="{FFADB551-5B10-B645-A52F-6BCB3D7BBD47}" srcOrd="1" destOrd="0" presId="urn:microsoft.com/office/officeart/2005/8/layout/hList7"/>
    <dgm:cxn modelId="{C96867A4-F0FF-5040-9C55-E1C095EEBEE2}" type="presParOf" srcId="{34AA49F0-5669-EB4B-9293-D21C915D9D3A}" destId="{B4613D73-5434-5546-B15A-DC5E6BCE744D}" srcOrd="2" destOrd="0" presId="urn:microsoft.com/office/officeart/2005/8/layout/hList7"/>
    <dgm:cxn modelId="{5D644971-A11C-F74A-B7B6-11DD0D66333B}" type="presParOf" srcId="{34AA49F0-5669-EB4B-9293-D21C915D9D3A}" destId="{9C781539-9F51-3D4E-B3EE-500639398CDC}" srcOrd="3" destOrd="0" presId="urn:microsoft.com/office/officeart/2005/8/layout/hList7"/>
    <dgm:cxn modelId="{9A0EB43C-0382-494D-B2AD-74A81A3B49C5}" type="presParOf" srcId="{D07B4B62-6094-494B-999F-D62D6C3697E7}" destId="{E7A69859-A7CA-BE41-8058-CD325BDF4DE0}" srcOrd="3" destOrd="0" presId="urn:microsoft.com/office/officeart/2005/8/layout/hList7"/>
    <dgm:cxn modelId="{9113642E-C324-044D-9BC8-B3FA1A94A8EC}" type="presParOf" srcId="{D07B4B62-6094-494B-999F-D62D6C3697E7}" destId="{76315462-2246-6647-B966-3EE9A7C46FCE}" srcOrd="4" destOrd="0" presId="urn:microsoft.com/office/officeart/2005/8/layout/hList7"/>
    <dgm:cxn modelId="{2888C24E-ABBC-E348-A893-1A3DE646B6DB}" type="presParOf" srcId="{76315462-2246-6647-B966-3EE9A7C46FCE}" destId="{AD594640-FB37-8647-BD7D-75FE56BE3B70}" srcOrd="0" destOrd="0" presId="urn:microsoft.com/office/officeart/2005/8/layout/hList7"/>
    <dgm:cxn modelId="{D800898B-BAAA-CA42-9784-F14500F22C98}" type="presParOf" srcId="{76315462-2246-6647-B966-3EE9A7C46FCE}" destId="{62B3BD1B-77ED-6B41-A413-DB0B359B8F6A}" srcOrd="1" destOrd="0" presId="urn:microsoft.com/office/officeart/2005/8/layout/hList7"/>
    <dgm:cxn modelId="{7353807B-24C1-F94F-80F4-E904663D9103}" type="presParOf" srcId="{76315462-2246-6647-B966-3EE9A7C46FCE}" destId="{3BED0B2D-9300-0642-9991-C99AA353BDC7}" srcOrd="2" destOrd="0" presId="urn:microsoft.com/office/officeart/2005/8/layout/hList7"/>
    <dgm:cxn modelId="{5CBBFB33-97F4-0447-AC9A-E822AEF03BFA}" type="presParOf" srcId="{76315462-2246-6647-B966-3EE9A7C46FCE}" destId="{3D305827-CBE4-C240-891F-9E5B76B6D0C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8B2541-4F66-4EA9-B6D5-FB54CBB84199}">
      <dsp:nvSpPr>
        <dsp:cNvPr id="0" name=""/>
        <dsp:cNvSpPr/>
      </dsp:nvSpPr>
      <dsp:spPr>
        <a:xfrm>
          <a:off x="0" y="0"/>
          <a:ext cx="8640960" cy="15976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noProof="0" dirty="0"/>
            <a:t>Performance Team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noProof="0" dirty="0"/>
            <a:t>Provide HPC Services (</a:t>
          </a:r>
          <a:r>
            <a:rPr lang="en-US" sz="1900" kern="1200" noProof="0" dirty="0" err="1"/>
            <a:t>profiing</a:t>
          </a:r>
          <a:r>
            <a:rPr lang="en-US" sz="1900" kern="1200" noProof="0" dirty="0"/>
            <a:t>, code audit, …)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noProof="0" dirty="0"/>
            <a:t>Apply new computational methods</a:t>
          </a:r>
        </a:p>
      </dsp:txBody>
      <dsp:txXfrm>
        <a:off x="1887959" y="0"/>
        <a:ext cx="6753000" cy="1597677"/>
      </dsp:txXfrm>
    </dsp:sp>
    <dsp:sp modelId="{809C7699-0949-4BC1-B840-7D4E36A61EAE}">
      <dsp:nvSpPr>
        <dsp:cNvPr id="0" name=""/>
        <dsp:cNvSpPr/>
      </dsp:nvSpPr>
      <dsp:spPr>
        <a:xfrm>
          <a:off x="159767" y="159767"/>
          <a:ext cx="1728192" cy="127814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0F69EF-B36A-42E9-B99B-3C030D91E488}">
      <dsp:nvSpPr>
        <dsp:cNvPr id="0" name=""/>
        <dsp:cNvSpPr/>
      </dsp:nvSpPr>
      <dsp:spPr>
        <a:xfrm>
          <a:off x="0" y="1757445"/>
          <a:ext cx="8640960" cy="15976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noProof="0" dirty="0"/>
            <a:t>Models and Workflows Team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 noProof="0" dirty="0"/>
            <a:t>Development of HPC user-friendly software framework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noProof="0" dirty="0"/>
            <a:t>Support the development of atmospheric research software</a:t>
          </a:r>
          <a:endParaRPr lang="en-US" sz="1900" b="0" kern="1200" noProof="0" dirty="0"/>
        </a:p>
      </dsp:txBody>
      <dsp:txXfrm>
        <a:off x="1887959" y="1757445"/>
        <a:ext cx="6753000" cy="1597677"/>
      </dsp:txXfrm>
    </dsp:sp>
    <dsp:sp modelId="{24D4CB9A-8D15-4F50-97A9-BA4441A4BED8}">
      <dsp:nvSpPr>
        <dsp:cNvPr id="0" name=""/>
        <dsp:cNvSpPr/>
      </dsp:nvSpPr>
      <dsp:spPr>
        <a:xfrm>
          <a:off x="159767" y="1917213"/>
          <a:ext cx="1728192" cy="127814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E04B15-3739-4017-8C26-B1A34F78A363}">
      <dsp:nvSpPr>
        <dsp:cNvPr id="0" name=""/>
        <dsp:cNvSpPr/>
      </dsp:nvSpPr>
      <dsp:spPr>
        <a:xfrm>
          <a:off x="0" y="3514890"/>
          <a:ext cx="8640960" cy="15976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noProof="0" dirty="0"/>
            <a:t>Data and Diagnostics Team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noProof="0" dirty="0"/>
            <a:t>Big Data and Artificial Intelligence in Earth Sciences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 noProof="0" dirty="0"/>
            <a:t>Provision of data services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 noProof="0" dirty="0"/>
            <a:t>Visualization </a:t>
          </a:r>
        </a:p>
      </dsp:txBody>
      <dsp:txXfrm>
        <a:off x="1887959" y="3514890"/>
        <a:ext cx="6753000" cy="1597677"/>
      </dsp:txXfrm>
    </dsp:sp>
    <dsp:sp modelId="{9434B9FE-19A0-4A4F-8D61-CD51CEAD3527}">
      <dsp:nvSpPr>
        <dsp:cNvPr id="0" name=""/>
        <dsp:cNvSpPr/>
      </dsp:nvSpPr>
      <dsp:spPr>
        <a:xfrm>
          <a:off x="159767" y="3674658"/>
          <a:ext cx="1728192" cy="127814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D46350-0EB5-F64F-BB07-70DCDD067D34}">
      <dsp:nvSpPr>
        <dsp:cNvPr id="0" name=""/>
        <dsp:cNvSpPr/>
      </dsp:nvSpPr>
      <dsp:spPr>
        <a:xfrm>
          <a:off x="1727" y="0"/>
          <a:ext cx="2688282" cy="34133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Weather and Climate Science</a:t>
          </a:r>
          <a:endParaRPr lang="es-ES" sz="2700" kern="1200" dirty="0"/>
        </a:p>
      </dsp:txBody>
      <dsp:txXfrm>
        <a:off x="1727" y="1365326"/>
        <a:ext cx="2688282" cy="1365326"/>
      </dsp:txXfrm>
    </dsp:sp>
    <dsp:sp modelId="{B545AAC3-B262-4A43-A207-6B5C67FC2572}">
      <dsp:nvSpPr>
        <dsp:cNvPr id="0" name=""/>
        <dsp:cNvSpPr/>
      </dsp:nvSpPr>
      <dsp:spPr>
        <a:xfrm>
          <a:off x="777551" y="204799"/>
          <a:ext cx="1136634" cy="113663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2CB5A6-0992-2641-BD1D-8E05349EA463}">
      <dsp:nvSpPr>
        <dsp:cNvPr id="0" name=""/>
        <dsp:cNvSpPr/>
      </dsp:nvSpPr>
      <dsp:spPr>
        <a:xfrm>
          <a:off x="2770658" y="0"/>
          <a:ext cx="2688282" cy="34133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Computational Earth Sciences</a:t>
          </a:r>
          <a:endParaRPr lang="es-ES" sz="2700" kern="1200" dirty="0"/>
        </a:p>
      </dsp:txBody>
      <dsp:txXfrm>
        <a:off x="2770658" y="1365326"/>
        <a:ext cx="2688282" cy="1365326"/>
      </dsp:txXfrm>
    </dsp:sp>
    <dsp:sp modelId="{9C781539-9F51-3D4E-B3EE-500639398CDC}">
      <dsp:nvSpPr>
        <dsp:cNvPr id="0" name=""/>
        <dsp:cNvSpPr/>
      </dsp:nvSpPr>
      <dsp:spPr>
        <a:xfrm>
          <a:off x="3546482" y="204799"/>
          <a:ext cx="1136634" cy="1136634"/>
        </a:xfrm>
        <a:prstGeom prst="ellipse">
          <a:avLst/>
        </a:prstGeom>
        <a:blipFill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94640-FB37-8647-BD7D-75FE56BE3B70}">
      <dsp:nvSpPr>
        <dsp:cNvPr id="0" name=""/>
        <dsp:cNvSpPr/>
      </dsp:nvSpPr>
      <dsp:spPr>
        <a:xfrm>
          <a:off x="5539589" y="0"/>
          <a:ext cx="2688282" cy="34133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Computer Science</a:t>
          </a:r>
          <a:endParaRPr lang="es-ES" sz="2700" kern="1200" dirty="0"/>
        </a:p>
      </dsp:txBody>
      <dsp:txXfrm>
        <a:off x="5539589" y="1365326"/>
        <a:ext cx="2688282" cy="1365326"/>
      </dsp:txXfrm>
    </dsp:sp>
    <dsp:sp modelId="{3D305827-CBE4-C240-891F-9E5B76B6D0C1}">
      <dsp:nvSpPr>
        <dsp:cNvPr id="0" name=""/>
        <dsp:cNvSpPr/>
      </dsp:nvSpPr>
      <dsp:spPr>
        <a:xfrm>
          <a:off x="6315413" y="204799"/>
          <a:ext cx="1136634" cy="113663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8CD01F-C5A0-EB47-8A6D-85402173B9C1}">
      <dsp:nvSpPr>
        <dsp:cNvPr id="0" name=""/>
        <dsp:cNvSpPr/>
      </dsp:nvSpPr>
      <dsp:spPr>
        <a:xfrm>
          <a:off x="329183" y="2730653"/>
          <a:ext cx="7571232" cy="511997"/>
        </a:xfrm>
        <a:prstGeom prst="leftRightArrow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0A98B-92B9-4661-8148-70A28B87BFA7}" type="datetimeFigureOut">
              <a:rPr lang="es-ES" smtClean="0"/>
              <a:t>24/2/20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0EC59-92A8-49D9-A266-1F666DA847F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9826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SC2017-Fir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 userDrawn="1"/>
        </p:nvSpPr>
        <p:spPr>
          <a:xfrm>
            <a:off x="3048000" y="6095685"/>
            <a:ext cx="6096000" cy="48753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2916" y="1631730"/>
            <a:ext cx="5026945" cy="299882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5200" b="1">
                <a:solidFill>
                  <a:srgbClr val="004890"/>
                </a:solidFill>
                <a:latin typeface="+mn-lt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22916" y="4900141"/>
            <a:ext cx="5026945" cy="822742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</a:t>
            </a:r>
            <a:r>
              <a:rPr lang="es-ES" dirty="0" err="1"/>
              <a:t>click</a:t>
            </a:r>
            <a:r>
              <a:rPr lang="es-ES" dirty="0"/>
              <a:t> aquí para modificar el subtítulo</a:t>
            </a:r>
          </a:p>
        </p:txBody>
      </p:sp>
      <p:sp>
        <p:nvSpPr>
          <p:cNvPr id="13" name="Rectángulo 12"/>
          <p:cNvSpPr/>
          <p:nvPr userDrawn="1"/>
        </p:nvSpPr>
        <p:spPr>
          <a:xfrm>
            <a:off x="1" y="6095685"/>
            <a:ext cx="3048000" cy="487533"/>
          </a:xfrm>
          <a:prstGeom prst="rect">
            <a:avLst/>
          </a:prstGeom>
          <a:solidFill>
            <a:srgbClr val="00489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solidFill>
                <a:schemeClr val="bg1"/>
              </a:solidFill>
            </a:endParaRPr>
          </a:p>
        </p:txBody>
      </p:sp>
      <p:sp>
        <p:nvSpPr>
          <p:cNvPr id="15" name="Marcador de tex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244475" y="6095685"/>
            <a:ext cx="2441575" cy="4875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 err="1"/>
              <a:t>day</a:t>
            </a:r>
            <a:r>
              <a:rPr lang="es-ES" dirty="0"/>
              <a:t>/</a:t>
            </a:r>
            <a:r>
              <a:rPr lang="es-ES" dirty="0" err="1"/>
              <a:t>month</a:t>
            </a:r>
            <a:r>
              <a:rPr lang="es-ES" dirty="0"/>
              <a:t>/</a:t>
            </a:r>
            <a:r>
              <a:rPr lang="es-ES" dirty="0" err="1"/>
              <a:t>year</a:t>
            </a:r>
            <a:endParaRPr lang="es-ES" dirty="0"/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11" hasCustomPrompt="1"/>
          </p:nvPr>
        </p:nvSpPr>
        <p:spPr>
          <a:xfrm>
            <a:off x="3722916" y="6095684"/>
            <a:ext cx="5026946" cy="48753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>
                <a:solidFill>
                  <a:srgbClr val="004890"/>
                </a:solidFill>
              </a:defRPr>
            </a:lvl1pPr>
          </a:lstStyle>
          <a:p>
            <a:pPr lvl="0"/>
            <a:r>
              <a:rPr lang="es-ES" dirty="0" err="1"/>
              <a:t>Venue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7109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SC2017-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4803" y="217893"/>
            <a:ext cx="8229598" cy="8383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3500" b="1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64803" y="1215072"/>
            <a:ext cx="8229598" cy="48332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0070C0"/>
              </a:buClr>
              <a:defRPr/>
            </a:lvl1pPr>
            <a:lvl2pPr>
              <a:buClr>
                <a:srgbClr val="0070C0"/>
              </a:buClr>
              <a:defRPr/>
            </a:lvl2pPr>
            <a:lvl3pPr>
              <a:buClr>
                <a:srgbClr val="0070C0"/>
              </a:buClr>
              <a:defRPr/>
            </a:lvl3pPr>
            <a:lvl4pPr>
              <a:buClr>
                <a:srgbClr val="0070C0"/>
              </a:buClr>
              <a:defRPr/>
            </a:lvl4pPr>
            <a:lvl5pPr>
              <a:buClr>
                <a:srgbClr val="0070C0"/>
              </a:buCl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709" y="6232144"/>
            <a:ext cx="187642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46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2000" y="877500"/>
            <a:ext cx="6840000" cy="3960000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+mn-lt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01753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SC2017-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uadroTexto 3"/>
          <p:cNvSpPr txBox="1"/>
          <p:nvPr userDrawn="1"/>
        </p:nvSpPr>
        <p:spPr>
          <a:xfrm>
            <a:off x="1991225" y="2636182"/>
            <a:ext cx="5161550" cy="901825"/>
          </a:xfrm>
          <a:prstGeom prst="rect">
            <a:avLst/>
          </a:prstGeom>
          <a:effectLst>
            <a:outerShdw blurRad="127000" algn="ctr" rotWithShape="0">
              <a:schemeClr val="accent1">
                <a:lumMod val="50000"/>
                <a:alpha val="85000"/>
              </a:scheme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s-ES" sz="7200" dirty="0">
                <a:solidFill>
                  <a:schemeClr val="bg1"/>
                </a:solidFill>
              </a:rPr>
              <a:t>THANK YOU!</a:t>
            </a:r>
          </a:p>
        </p:txBody>
      </p:sp>
      <p:sp>
        <p:nvSpPr>
          <p:cNvPr id="5" name="CuadroTexto 4"/>
          <p:cNvSpPr txBox="1"/>
          <p:nvPr userDrawn="1"/>
        </p:nvSpPr>
        <p:spPr>
          <a:xfrm>
            <a:off x="3360099" y="5922083"/>
            <a:ext cx="2407901" cy="534158"/>
          </a:xfrm>
          <a:prstGeom prst="rect">
            <a:avLst/>
          </a:prstGeom>
          <a:noFill/>
          <a:effectLst>
            <a:outerShdw blurRad="127000" algn="ctr" rotWithShape="0">
              <a:schemeClr val="accent1">
                <a:lumMod val="50000"/>
                <a:alpha val="85000"/>
              </a:scheme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s-ES" sz="3600" dirty="0">
                <a:solidFill>
                  <a:schemeClr val="bg1"/>
                </a:solidFill>
              </a:rPr>
              <a:t>www.bsc.es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910318" y="4101711"/>
            <a:ext cx="7323364" cy="688936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YOUR-EMAIL@bsc.es</a:t>
            </a:r>
          </a:p>
        </p:txBody>
      </p:sp>
    </p:spTree>
    <p:extLst>
      <p:ext uri="{BB962C8B-B14F-4D97-AF65-F5344CB8AC3E}">
        <p14:creationId xmlns:p14="http://schemas.microsoft.com/office/powerpoint/2010/main" val="407056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3900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5" r:id="rId3"/>
    <p:sldLayoutId id="2147483654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tiff"/><Relationship Id="rId3" Type="http://schemas.openxmlformats.org/officeDocument/2006/relationships/image" Target="../media/image43.tiff"/><Relationship Id="rId7" Type="http://schemas.openxmlformats.org/officeDocument/2006/relationships/image" Target="../media/image47.tiff"/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tiff"/><Relationship Id="rId5" Type="http://schemas.openxmlformats.org/officeDocument/2006/relationships/image" Target="../media/image45.tiff"/><Relationship Id="rId4" Type="http://schemas.openxmlformats.org/officeDocument/2006/relationships/image" Target="../media/image44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tif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jpe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f"/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hyperlink" Target="https://tools.bsc.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hyperlink" Target="https://pypi.python.org/pypi/autosubmit/3.2.0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tif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 err="1"/>
              <a:t>Computational</a:t>
            </a:r>
            <a:r>
              <a:rPr lang="es-ES" dirty="0"/>
              <a:t> </a:t>
            </a:r>
            <a:r>
              <a:rPr lang="es-ES" dirty="0" err="1"/>
              <a:t>Earth</a:t>
            </a:r>
            <a:r>
              <a:rPr lang="es-ES" dirty="0"/>
              <a:t> </a:t>
            </a:r>
            <a:r>
              <a:rPr lang="es-ES" dirty="0" err="1"/>
              <a:t>Sciences</a:t>
            </a:r>
            <a:endParaRPr lang="es-E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es-ES" dirty="0"/>
          </a:p>
        </p:txBody>
      </p:sp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 err="1"/>
              <a:t>February</a:t>
            </a:r>
            <a:r>
              <a:rPr lang="es-ES" dirty="0"/>
              <a:t> 2020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r"/>
            <a:r>
              <a:rPr lang="es-ES" dirty="0" err="1"/>
              <a:t>Earth</a:t>
            </a:r>
            <a:r>
              <a:rPr lang="es-ES" dirty="0"/>
              <a:t> </a:t>
            </a:r>
            <a:r>
              <a:rPr lang="es-ES" dirty="0" err="1"/>
              <a:t>Sciences</a:t>
            </a:r>
            <a:r>
              <a:rPr lang="es-ES" dirty="0"/>
              <a:t> </a:t>
            </a:r>
            <a:r>
              <a:rPr lang="es-ES" dirty="0" err="1"/>
              <a:t>Department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086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C74618-3F9C-5E41-9AEC-0BEDACE61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Barcelona </a:t>
            </a:r>
            <a:r>
              <a:rPr lang="es-ES" altLang="es-ES" dirty="0" err="1"/>
              <a:t>Supercomputing</a:t>
            </a:r>
            <a:r>
              <a:rPr lang="es-ES" altLang="es-ES" dirty="0"/>
              <a:t> Center</a:t>
            </a:r>
            <a:br>
              <a:rPr lang="es-ES" altLang="es-ES" dirty="0"/>
            </a:br>
            <a:r>
              <a:rPr lang="es-ES" altLang="es-ES" dirty="0"/>
              <a:t>Centro Nacional de Supercomputación</a:t>
            </a:r>
            <a:endParaRPr lang="en-GB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B7FF8A04-8741-B24C-A114-F78774E7B717}"/>
              </a:ext>
            </a:extLst>
          </p:cNvPr>
          <p:cNvGrpSpPr/>
          <p:nvPr/>
        </p:nvGrpSpPr>
        <p:grpSpPr>
          <a:xfrm>
            <a:off x="1731639" y="4339792"/>
            <a:ext cx="5792918" cy="1416503"/>
            <a:chOff x="2601540" y="4235038"/>
            <a:chExt cx="7723891" cy="1888671"/>
          </a:xfrm>
        </p:grpSpPr>
        <p:sp>
          <p:nvSpPr>
            <p:cNvPr id="5" name="Rectángulo redondeado 4">
              <a:extLst>
                <a:ext uri="{FF2B5EF4-FFF2-40B4-BE49-F238E27FC236}">
                  <a16:creationId xmlns:a16="http://schemas.microsoft.com/office/drawing/2014/main" id="{4C48BFF8-FFD7-444B-B944-53E05169985B}"/>
                </a:ext>
              </a:extLst>
            </p:cNvPr>
            <p:cNvSpPr/>
            <p:nvPr/>
          </p:nvSpPr>
          <p:spPr>
            <a:xfrm>
              <a:off x="5176785" y="5447543"/>
              <a:ext cx="5148646" cy="4572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0070C0">
                  <a:alpha val="75000"/>
                </a:srgbClr>
              </a:solidFill>
            </a:ln>
            <a:effectLst>
              <a:outerShdw blurRad="50800" dist="25400" dir="2700000" algn="tl" rotWithShape="0">
                <a:schemeClr val="tx2">
                  <a:lumMod val="60000"/>
                  <a:lumOff val="40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6" name="Rectángulo redondeado 5">
              <a:extLst>
                <a:ext uri="{FF2B5EF4-FFF2-40B4-BE49-F238E27FC236}">
                  <a16:creationId xmlns:a16="http://schemas.microsoft.com/office/drawing/2014/main" id="{05107F64-EC66-964C-A973-FD174219CCFA}"/>
                </a:ext>
              </a:extLst>
            </p:cNvPr>
            <p:cNvSpPr/>
            <p:nvPr/>
          </p:nvSpPr>
          <p:spPr>
            <a:xfrm>
              <a:off x="5176785" y="4903846"/>
              <a:ext cx="5148646" cy="4572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0070C0">
                  <a:alpha val="75000"/>
                </a:srgbClr>
              </a:solidFill>
            </a:ln>
            <a:effectLst>
              <a:outerShdw blurRad="50800" dist="25400" dir="2700000" algn="tl" rotWithShape="0">
                <a:schemeClr val="tx2">
                  <a:lumMod val="60000"/>
                  <a:lumOff val="40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7" name="Rectángulo redondeado 6">
              <a:extLst>
                <a:ext uri="{FF2B5EF4-FFF2-40B4-BE49-F238E27FC236}">
                  <a16:creationId xmlns:a16="http://schemas.microsoft.com/office/drawing/2014/main" id="{D1C3E505-68B7-3E4F-A693-CED07C49C85F}"/>
                </a:ext>
              </a:extLst>
            </p:cNvPr>
            <p:cNvSpPr/>
            <p:nvPr/>
          </p:nvSpPr>
          <p:spPr>
            <a:xfrm>
              <a:off x="5176785" y="4360149"/>
              <a:ext cx="5148646" cy="4572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0070C0">
                  <a:alpha val="75000"/>
                </a:srgbClr>
              </a:solidFill>
            </a:ln>
            <a:effectLst>
              <a:outerShdw blurRad="50800" dist="25400" dir="2700000" algn="tl" rotWithShape="0">
                <a:schemeClr val="tx2">
                  <a:lumMod val="60000"/>
                  <a:lumOff val="40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F9D02215-F5C6-2C4B-BC30-52139D95B183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330161" y="4241973"/>
              <a:ext cx="4079664" cy="1881736"/>
            </a:xfrm>
            <a:prstGeom prst="rect">
              <a:avLst/>
            </a:prstGeom>
          </p:spPr>
          <p:txBody>
            <a:bodyPr wrap="square" lIns="0" tIns="24113" rIns="0" bIns="24113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8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indent="0" defTabSz="336947" eaLnBrk="1" hangingPunct="1">
                <a:lnSpc>
                  <a:spcPct val="180000"/>
                </a:lnSpc>
                <a:buNone/>
                <a:defRPr/>
              </a:pPr>
              <a:r>
                <a:rPr lang="en-US" altLang="en-US" sz="1125" b="1" kern="0" dirty="0">
                  <a:solidFill>
                    <a:srgbClr val="0070C0"/>
                  </a:solidFill>
                  <a:ea typeface="ＭＳ Ｐゴシック" pitchFamily="34" charset="-128"/>
                </a:rPr>
                <a:t>Spanish Government</a:t>
              </a:r>
              <a:r>
                <a:rPr lang="en-US" altLang="en-US" sz="1125" kern="0" dirty="0">
                  <a:solidFill>
                    <a:srgbClr val="0070C0"/>
                  </a:solidFill>
                  <a:ea typeface="ＭＳ Ｐゴシック" pitchFamily="34" charset="-128"/>
                </a:rPr>
                <a:t>                                   </a:t>
              </a:r>
              <a:r>
                <a:rPr lang="en-US" altLang="en-US" sz="1275" b="1" kern="0" dirty="0">
                  <a:solidFill>
                    <a:srgbClr val="004890"/>
                  </a:solidFill>
                  <a:latin typeface="+mn-lt"/>
                  <a:ea typeface="ＭＳ Ｐゴシック" pitchFamily="34" charset="-128"/>
                </a:rPr>
                <a:t>60%</a:t>
              </a:r>
            </a:p>
            <a:p>
              <a:pPr marL="0" indent="0" defTabSz="336947" eaLnBrk="1" hangingPunct="1">
                <a:lnSpc>
                  <a:spcPct val="180000"/>
                </a:lnSpc>
                <a:spcBef>
                  <a:spcPts val="307"/>
                </a:spcBef>
                <a:buNone/>
                <a:defRPr/>
              </a:pPr>
              <a:r>
                <a:rPr lang="en-US" altLang="en-US" sz="1125" b="1" kern="0" dirty="0">
                  <a:solidFill>
                    <a:srgbClr val="0070C0"/>
                  </a:solidFill>
                  <a:ea typeface="ＭＳ Ｐゴシック" pitchFamily="34" charset="-128"/>
                </a:rPr>
                <a:t>Catalan Government    </a:t>
              </a:r>
              <a:r>
                <a:rPr lang="en-US" altLang="en-US" sz="1125" kern="0" dirty="0">
                  <a:ea typeface="ＭＳ Ｐゴシック" pitchFamily="34" charset="-128"/>
                </a:rPr>
                <a:t>		          </a:t>
              </a:r>
              <a:r>
                <a:rPr lang="en-US" altLang="en-US" sz="1275" b="1" kern="0" dirty="0">
                  <a:solidFill>
                    <a:srgbClr val="004890"/>
                  </a:solidFill>
                  <a:latin typeface="+mn-lt"/>
                  <a:ea typeface="ＭＳ Ｐゴシック" pitchFamily="34" charset="-128"/>
                </a:rPr>
                <a:t>30%</a:t>
              </a:r>
            </a:p>
            <a:p>
              <a:pPr marL="0" indent="0" eaLnBrk="1" hangingPunct="1">
                <a:lnSpc>
                  <a:spcPct val="180000"/>
                </a:lnSpc>
                <a:buNone/>
                <a:defRPr/>
              </a:pPr>
              <a:r>
                <a:rPr lang="en-US" altLang="en-US" sz="1125" b="1" kern="0" dirty="0">
                  <a:solidFill>
                    <a:srgbClr val="0070C0"/>
                  </a:solidFill>
                  <a:ea typeface="ＭＳ Ｐゴシック" pitchFamily="34" charset="-128"/>
                </a:rPr>
                <a:t>Univ. </a:t>
              </a:r>
              <a:r>
                <a:rPr lang="en-US" altLang="en-US" sz="1125" b="1" kern="0" dirty="0" err="1">
                  <a:solidFill>
                    <a:srgbClr val="0070C0"/>
                  </a:solidFill>
                  <a:ea typeface="ＭＳ Ｐゴシック" pitchFamily="34" charset="-128"/>
                </a:rPr>
                <a:t>Politècnica</a:t>
              </a:r>
              <a:r>
                <a:rPr lang="en-US" altLang="en-US" sz="1125" b="1" kern="0" dirty="0">
                  <a:solidFill>
                    <a:srgbClr val="0070C0"/>
                  </a:solidFill>
                  <a:ea typeface="ＭＳ Ｐゴシック" pitchFamily="34" charset="-128"/>
                </a:rPr>
                <a:t> de </a:t>
              </a:r>
              <a:r>
                <a:rPr lang="en-US" altLang="en-US" sz="1125" b="1" kern="0" dirty="0" err="1">
                  <a:solidFill>
                    <a:srgbClr val="0070C0"/>
                  </a:solidFill>
                  <a:ea typeface="ＭＳ Ｐゴシック" pitchFamily="34" charset="-128"/>
                </a:rPr>
                <a:t>Catalunya</a:t>
              </a:r>
              <a:r>
                <a:rPr lang="en-US" altLang="en-US" sz="1125" b="1" kern="0" dirty="0">
                  <a:solidFill>
                    <a:srgbClr val="0070C0"/>
                  </a:solidFill>
                  <a:ea typeface="ＭＳ Ｐゴシック" pitchFamily="34" charset="-128"/>
                </a:rPr>
                <a:t> (UPC)      </a:t>
              </a:r>
              <a:r>
                <a:rPr lang="en-US" altLang="en-US" sz="1350" b="1" kern="0" dirty="0">
                  <a:solidFill>
                    <a:srgbClr val="004890"/>
                  </a:solidFill>
                  <a:latin typeface="+mn-lt"/>
                  <a:ea typeface="ＭＳ Ｐゴシック" pitchFamily="34" charset="-128"/>
                </a:rPr>
                <a:t>10%</a:t>
              </a: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AB4F9AE-BD68-4347-AFE5-5DD28CEFC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61005" y="4461018"/>
              <a:ext cx="1033463" cy="255462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E9406AEC-EC0B-0649-9963-58499817F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27412" y="5564154"/>
              <a:ext cx="1056779" cy="235255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DCAA919E-4795-514A-A3EB-6319CF99C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35484" y="5022197"/>
              <a:ext cx="1084507" cy="224881"/>
            </a:xfrm>
            <a:prstGeom prst="rect">
              <a:avLst/>
            </a:prstGeom>
          </p:spPr>
        </p:pic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1ABA67DC-04B2-E54C-ADD8-20A7411C69FA}"/>
                </a:ext>
              </a:extLst>
            </p:cNvPr>
            <p:cNvGrpSpPr/>
            <p:nvPr/>
          </p:nvGrpSpPr>
          <p:grpSpPr>
            <a:xfrm>
              <a:off x="2601540" y="4235038"/>
              <a:ext cx="2505720" cy="1727861"/>
              <a:chOff x="840892" y="4267990"/>
              <a:chExt cx="2505720" cy="1727861"/>
            </a:xfrm>
          </p:grpSpPr>
          <p:sp>
            <p:nvSpPr>
              <p:cNvPr id="13" name="Flecha derecha 12">
                <a:extLst>
                  <a:ext uri="{FF2B5EF4-FFF2-40B4-BE49-F238E27FC236}">
                    <a16:creationId xmlns:a16="http://schemas.microsoft.com/office/drawing/2014/main" id="{D0E58AEA-8E87-9B43-93BD-E76E3434E9B2}"/>
                  </a:ext>
                </a:extLst>
              </p:cNvPr>
              <p:cNvSpPr/>
              <p:nvPr/>
            </p:nvSpPr>
            <p:spPr>
              <a:xfrm>
                <a:off x="2224216" y="4480783"/>
                <a:ext cx="1122396" cy="302530"/>
              </a:xfrm>
              <a:prstGeom prst="rightArrow">
                <a:avLst>
                  <a:gd name="adj1" fmla="val 50000"/>
                  <a:gd name="adj2" fmla="val 69061"/>
                </a:avLst>
              </a:prstGeom>
              <a:solidFill>
                <a:srgbClr val="BDD2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14" name="Flecha derecha 13">
                <a:extLst>
                  <a:ext uri="{FF2B5EF4-FFF2-40B4-BE49-F238E27FC236}">
                    <a16:creationId xmlns:a16="http://schemas.microsoft.com/office/drawing/2014/main" id="{2FF2EB73-4DA1-0B42-B28F-25B730F6D10D}"/>
                  </a:ext>
                </a:extLst>
              </p:cNvPr>
              <p:cNvSpPr/>
              <p:nvPr/>
            </p:nvSpPr>
            <p:spPr>
              <a:xfrm>
                <a:off x="2224216" y="5016242"/>
                <a:ext cx="1122396" cy="302530"/>
              </a:xfrm>
              <a:prstGeom prst="rightArrow">
                <a:avLst>
                  <a:gd name="adj1" fmla="val 50000"/>
                  <a:gd name="adj2" fmla="val 69061"/>
                </a:avLst>
              </a:prstGeom>
              <a:solidFill>
                <a:srgbClr val="BDD2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15" name="Flecha derecha 14">
                <a:extLst>
                  <a:ext uri="{FF2B5EF4-FFF2-40B4-BE49-F238E27FC236}">
                    <a16:creationId xmlns:a16="http://schemas.microsoft.com/office/drawing/2014/main" id="{A836E488-A895-A54C-903B-A1FAA34B4C00}"/>
                  </a:ext>
                </a:extLst>
              </p:cNvPr>
              <p:cNvSpPr/>
              <p:nvPr/>
            </p:nvSpPr>
            <p:spPr>
              <a:xfrm>
                <a:off x="2224216" y="5568177"/>
                <a:ext cx="1122396" cy="302530"/>
              </a:xfrm>
              <a:prstGeom prst="rightArrow">
                <a:avLst>
                  <a:gd name="adj1" fmla="val 50000"/>
                  <a:gd name="adj2" fmla="val 69061"/>
                </a:avLst>
              </a:prstGeom>
              <a:solidFill>
                <a:srgbClr val="BDD2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16" name="Elipse 15">
                <a:extLst>
                  <a:ext uri="{FF2B5EF4-FFF2-40B4-BE49-F238E27FC236}">
                    <a16:creationId xmlns:a16="http://schemas.microsoft.com/office/drawing/2014/main" id="{F1915B04-AF72-DD42-997E-A1DF2EB540F7}"/>
                  </a:ext>
                </a:extLst>
              </p:cNvPr>
              <p:cNvSpPr/>
              <p:nvPr/>
            </p:nvSpPr>
            <p:spPr>
              <a:xfrm>
                <a:off x="840892" y="4267990"/>
                <a:ext cx="1727861" cy="1727861"/>
              </a:xfrm>
              <a:prstGeom prst="ellipse">
                <a:avLst/>
              </a:prstGeom>
              <a:solidFill>
                <a:srgbClr val="BDD2E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17" name="Elipse 16">
                <a:extLst>
                  <a:ext uri="{FF2B5EF4-FFF2-40B4-BE49-F238E27FC236}">
                    <a16:creationId xmlns:a16="http://schemas.microsoft.com/office/drawing/2014/main" id="{1A73A7EE-A67B-F84C-A760-E585672E6288}"/>
                  </a:ext>
                </a:extLst>
              </p:cNvPr>
              <p:cNvSpPr/>
              <p:nvPr/>
            </p:nvSpPr>
            <p:spPr>
              <a:xfrm>
                <a:off x="913821" y="4340919"/>
                <a:ext cx="1584000" cy="1584000"/>
              </a:xfrm>
              <a:prstGeom prst="ellipse">
                <a:avLst/>
              </a:prstGeom>
              <a:solidFill>
                <a:srgbClr val="EBF0F5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3E167444-514E-FD4D-91B7-86CB42126609}"/>
                  </a:ext>
                </a:extLst>
              </p:cNvPr>
              <p:cNvSpPr txBox="1"/>
              <p:nvPr/>
            </p:nvSpPr>
            <p:spPr>
              <a:xfrm>
                <a:off x="971056" y="4678493"/>
                <a:ext cx="1434583" cy="907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en-US" sz="1275" b="1" kern="0" dirty="0">
                    <a:solidFill>
                      <a:srgbClr val="004890"/>
                    </a:solidFill>
                    <a:ea typeface="ＭＳ Ｐゴシック" pitchFamily="34" charset="-128"/>
                  </a:rPr>
                  <a:t>BSC-CNS is</a:t>
                </a:r>
              </a:p>
              <a:p>
                <a:pPr algn="ctr"/>
                <a:r>
                  <a:rPr lang="en-US" altLang="en-US" sz="1275" b="1" kern="0" dirty="0">
                    <a:solidFill>
                      <a:srgbClr val="004890"/>
                    </a:solidFill>
                    <a:ea typeface="ＭＳ Ｐゴシック" pitchFamily="34" charset="-128"/>
                  </a:rPr>
                  <a:t>a consortium</a:t>
                </a:r>
              </a:p>
              <a:p>
                <a:pPr algn="ctr"/>
                <a:r>
                  <a:rPr lang="en-US" altLang="en-US" sz="1275" b="1" kern="0" dirty="0">
                    <a:solidFill>
                      <a:srgbClr val="004890"/>
                    </a:solidFill>
                    <a:ea typeface="ＭＳ Ｐゴシック" pitchFamily="34" charset="-128"/>
                  </a:rPr>
                  <a:t>that includes</a:t>
                </a:r>
              </a:p>
            </p:txBody>
          </p:sp>
        </p:grpSp>
      </p:grpSp>
      <p:sp>
        <p:nvSpPr>
          <p:cNvPr id="19" name="Rectangle 3">
            <a:extLst>
              <a:ext uri="{FF2B5EF4-FFF2-40B4-BE49-F238E27FC236}">
                <a16:creationId xmlns:a16="http://schemas.microsoft.com/office/drawing/2014/main" id="{4D26C383-A40A-C84C-B157-E752054AA5AD}"/>
              </a:ext>
            </a:extLst>
          </p:cNvPr>
          <p:cNvSpPr txBox="1">
            <a:spLocks noChangeArrowheads="1"/>
          </p:cNvSpPr>
          <p:nvPr/>
        </p:nvSpPr>
        <p:spPr>
          <a:xfrm>
            <a:off x="2268243" y="2193869"/>
            <a:ext cx="4389682" cy="283722"/>
          </a:xfrm>
          <a:prstGeom prst="rect">
            <a:avLst/>
          </a:prstGeom>
        </p:spPr>
        <p:txBody>
          <a:bodyPr lIns="0" tIns="24113" rIns="0" bIns="24113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7600" indent="0" algn="ctr" defTabSz="336947">
              <a:buNone/>
              <a:defRPr/>
            </a:pPr>
            <a:r>
              <a:rPr lang="en-US" altLang="en-US" sz="1800" b="1" dirty="0">
                <a:solidFill>
                  <a:srgbClr val="0070C0"/>
                </a:solidFill>
                <a:ea typeface="ＭＳ Ｐゴシック" pitchFamily="34" charset="-128"/>
              </a:rPr>
              <a:t>BSC-CNS objectives</a:t>
            </a: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976C9EA3-42E4-6D44-9111-D2EBF7D003F9}"/>
              </a:ext>
            </a:extLst>
          </p:cNvPr>
          <p:cNvGrpSpPr/>
          <p:nvPr/>
        </p:nvGrpSpPr>
        <p:grpSpPr>
          <a:xfrm>
            <a:off x="333382" y="2609410"/>
            <a:ext cx="2514485" cy="1523259"/>
            <a:chOff x="444510" y="2336213"/>
            <a:chExt cx="3352646" cy="2031012"/>
          </a:xfrm>
        </p:grpSpPr>
        <p:sp>
          <p:nvSpPr>
            <p:cNvPr id="21" name="Redondear rectángulo de esquina del mismo lado 20">
              <a:extLst>
                <a:ext uri="{FF2B5EF4-FFF2-40B4-BE49-F238E27FC236}">
                  <a16:creationId xmlns:a16="http://schemas.microsoft.com/office/drawing/2014/main" id="{441462B2-4CC9-DE4C-8987-C5DE92275E26}"/>
                </a:ext>
              </a:extLst>
            </p:cNvPr>
            <p:cNvSpPr/>
            <p:nvPr/>
          </p:nvSpPr>
          <p:spPr>
            <a:xfrm rot="10800000">
              <a:off x="444510" y="3312425"/>
              <a:ext cx="3348312" cy="1054800"/>
            </a:xfrm>
            <a:prstGeom prst="round2SameRect">
              <a:avLst/>
            </a:prstGeom>
            <a:gradFill flip="none" rotWithShape="1">
              <a:gsLst>
                <a:gs pos="0">
                  <a:srgbClr val="D7E6FA"/>
                </a:gs>
                <a:gs pos="100000">
                  <a:srgbClr val="F2F7FD"/>
                </a:gs>
              </a:gsLst>
              <a:lin ang="5400000" scaled="1"/>
              <a:tileRect/>
            </a:gra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E04B3DA7-56D0-0B41-AC6C-65B1524097F1}"/>
                </a:ext>
              </a:extLst>
            </p:cNvPr>
            <p:cNvSpPr txBox="1"/>
            <p:nvPr/>
          </p:nvSpPr>
          <p:spPr>
            <a:xfrm>
              <a:off x="525321" y="3604658"/>
              <a:ext cx="31291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1275" dirty="0">
                  <a:solidFill>
                    <a:srgbClr val="002060"/>
                  </a:solidFill>
                  <a:ea typeface="ＭＳ Ｐゴシック" pitchFamily="34" charset="-128"/>
                </a:rPr>
                <a:t>Supercomputing services</a:t>
              </a:r>
            </a:p>
            <a:p>
              <a:pPr algn="ctr"/>
              <a:r>
                <a:rPr lang="en-US" altLang="en-US" sz="1275" dirty="0">
                  <a:solidFill>
                    <a:srgbClr val="002060"/>
                  </a:solidFill>
                  <a:ea typeface="ＭＳ Ｐゴシック" pitchFamily="34" charset="-128"/>
                </a:rPr>
                <a:t>to Spanish and EU researchers</a:t>
              </a:r>
            </a:p>
          </p:txBody>
        </p:sp>
        <p:sp>
          <p:nvSpPr>
            <p:cNvPr id="23" name="Redondear rectángulo de esquina del mismo lado 22">
              <a:extLst>
                <a:ext uri="{FF2B5EF4-FFF2-40B4-BE49-F238E27FC236}">
                  <a16:creationId xmlns:a16="http://schemas.microsoft.com/office/drawing/2014/main" id="{537082CA-27FA-E94F-B050-B4FF72F40B53}"/>
                </a:ext>
              </a:extLst>
            </p:cNvPr>
            <p:cNvSpPr/>
            <p:nvPr/>
          </p:nvSpPr>
          <p:spPr>
            <a:xfrm>
              <a:off x="449156" y="2336213"/>
              <a:ext cx="3348000" cy="1155600"/>
            </a:xfrm>
            <a:prstGeom prst="round2SameRect">
              <a:avLst/>
            </a:prstGeom>
            <a:blipFill dpi="0" rotWithShape="1">
              <a:blip r:embed="rId5"/>
              <a:srcRect/>
              <a:tile tx="-63500" ty="-787400" sx="80000" sy="80000" flip="none" algn="tl"/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noFill/>
              </a:endParaRP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9E3E1C15-A114-9E4E-B0DD-7CB1651F2B87}"/>
              </a:ext>
            </a:extLst>
          </p:cNvPr>
          <p:cNvGrpSpPr/>
          <p:nvPr/>
        </p:nvGrpSpPr>
        <p:grpSpPr>
          <a:xfrm>
            <a:off x="3316501" y="2609410"/>
            <a:ext cx="2511000" cy="1522640"/>
            <a:chOff x="4422001" y="2336213"/>
            <a:chExt cx="3348000" cy="2030186"/>
          </a:xfrm>
        </p:grpSpPr>
        <p:sp>
          <p:nvSpPr>
            <p:cNvPr id="25" name="Redondear rectángulo de esquina del mismo lado 24">
              <a:extLst>
                <a:ext uri="{FF2B5EF4-FFF2-40B4-BE49-F238E27FC236}">
                  <a16:creationId xmlns:a16="http://schemas.microsoft.com/office/drawing/2014/main" id="{E60E2487-08CD-6144-8D67-7E160F3A9992}"/>
                </a:ext>
              </a:extLst>
            </p:cNvPr>
            <p:cNvSpPr/>
            <p:nvPr/>
          </p:nvSpPr>
          <p:spPr>
            <a:xfrm rot="10800000">
              <a:off x="4422001" y="3313251"/>
              <a:ext cx="3348000" cy="1053148"/>
            </a:xfrm>
            <a:prstGeom prst="round2SameRect">
              <a:avLst/>
            </a:prstGeom>
            <a:gradFill>
              <a:gsLst>
                <a:gs pos="0">
                  <a:srgbClr val="D7E6FA"/>
                </a:gs>
                <a:gs pos="100000">
                  <a:srgbClr val="F2F7FD"/>
                </a:gs>
              </a:gsLst>
              <a:lin ang="5400000" scaled="1"/>
            </a:gra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DE946E53-9FA3-5440-8EDA-1206788AFE12}"/>
                </a:ext>
              </a:extLst>
            </p:cNvPr>
            <p:cNvSpPr txBox="1"/>
            <p:nvPr/>
          </p:nvSpPr>
          <p:spPr>
            <a:xfrm>
              <a:off x="4556008" y="3604658"/>
              <a:ext cx="3079987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-214313" algn="ctr" defTabSz="336947">
                <a:defRPr/>
              </a:pPr>
              <a:r>
                <a:rPr lang="en-US" altLang="en-US" sz="1275" dirty="0">
                  <a:solidFill>
                    <a:srgbClr val="002060"/>
                  </a:solidFill>
                  <a:ea typeface="ＭＳ Ｐゴシック" pitchFamily="34" charset="-128"/>
                </a:rPr>
                <a:t>R&amp;D in Computer, Life, Earth and Engineering Sciences</a:t>
              </a:r>
            </a:p>
          </p:txBody>
        </p:sp>
        <p:sp>
          <p:nvSpPr>
            <p:cNvPr id="27" name="Redondear rectángulo de esquina del mismo lado 26">
              <a:extLst>
                <a:ext uri="{FF2B5EF4-FFF2-40B4-BE49-F238E27FC236}">
                  <a16:creationId xmlns:a16="http://schemas.microsoft.com/office/drawing/2014/main" id="{86D07DD6-1D50-8F4D-BA60-7CDFB7C1DCDB}"/>
                </a:ext>
              </a:extLst>
            </p:cNvPr>
            <p:cNvSpPr/>
            <p:nvPr/>
          </p:nvSpPr>
          <p:spPr>
            <a:xfrm>
              <a:off x="4422312" y="2336213"/>
              <a:ext cx="3347377" cy="1155600"/>
            </a:xfrm>
            <a:prstGeom prst="round2Same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911F2E84-739F-F349-ABFA-04B85CC16B74}"/>
              </a:ext>
            </a:extLst>
          </p:cNvPr>
          <p:cNvGrpSpPr/>
          <p:nvPr/>
        </p:nvGrpSpPr>
        <p:grpSpPr>
          <a:xfrm>
            <a:off x="6293191" y="2609113"/>
            <a:ext cx="2511234" cy="1522937"/>
            <a:chOff x="8390921" y="2335817"/>
            <a:chExt cx="3348312" cy="2030583"/>
          </a:xfrm>
        </p:grpSpPr>
        <p:sp>
          <p:nvSpPr>
            <p:cNvPr id="29" name="Redondear rectángulo de esquina del mismo lado 28">
              <a:extLst>
                <a:ext uri="{FF2B5EF4-FFF2-40B4-BE49-F238E27FC236}">
                  <a16:creationId xmlns:a16="http://schemas.microsoft.com/office/drawing/2014/main" id="{293DF33B-61AE-4F4D-95C7-AADA630A81F1}"/>
                </a:ext>
              </a:extLst>
            </p:cNvPr>
            <p:cNvSpPr/>
            <p:nvPr/>
          </p:nvSpPr>
          <p:spPr>
            <a:xfrm rot="10800000">
              <a:off x="8391233" y="3313252"/>
              <a:ext cx="3348000" cy="1053148"/>
            </a:xfrm>
            <a:prstGeom prst="round2SameRect">
              <a:avLst/>
            </a:prstGeom>
            <a:gradFill>
              <a:gsLst>
                <a:gs pos="0">
                  <a:srgbClr val="D7E6FA"/>
                </a:gs>
                <a:gs pos="100000">
                  <a:srgbClr val="F2F7FD"/>
                </a:gs>
              </a:gsLst>
              <a:lin ang="5400000" scaled="1"/>
            </a:gra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9DE11BE9-930C-9745-9669-1E733557D39A}"/>
                </a:ext>
              </a:extLst>
            </p:cNvPr>
            <p:cNvSpPr txBox="1"/>
            <p:nvPr/>
          </p:nvSpPr>
          <p:spPr>
            <a:xfrm>
              <a:off x="8501449" y="3604659"/>
              <a:ext cx="30768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36947">
                <a:defRPr/>
              </a:pPr>
              <a:r>
                <a:rPr lang="en-US" altLang="en-US" sz="1275" dirty="0">
                  <a:solidFill>
                    <a:srgbClr val="002060"/>
                  </a:solidFill>
                  <a:ea typeface="ＭＳ Ｐゴシック" pitchFamily="34" charset="-128"/>
                </a:rPr>
                <a:t>PhD </a:t>
              </a:r>
              <a:r>
                <a:rPr lang="en-US" altLang="en-US" sz="1275" dirty="0" err="1">
                  <a:solidFill>
                    <a:srgbClr val="002060"/>
                  </a:solidFill>
                  <a:ea typeface="ＭＳ Ｐゴシック" pitchFamily="34" charset="-128"/>
                </a:rPr>
                <a:t>programme</a:t>
              </a:r>
              <a:r>
                <a:rPr lang="en-US" altLang="en-US" sz="1275" dirty="0">
                  <a:solidFill>
                    <a:srgbClr val="002060"/>
                  </a:solidFill>
                  <a:ea typeface="ＭＳ Ｐゴシック" pitchFamily="34" charset="-128"/>
                </a:rPr>
                <a:t>, technology transfer,  public engagement</a:t>
              </a:r>
            </a:p>
          </p:txBody>
        </p:sp>
        <p:sp>
          <p:nvSpPr>
            <p:cNvPr id="31" name="Redondear rectángulo de esquina del mismo lado 30">
              <a:extLst>
                <a:ext uri="{FF2B5EF4-FFF2-40B4-BE49-F238E27FC236}">
                  <a16:creationId xmlns:a16="http://schemas.microsoft.com/office/drawing/2014/main" id="{C6027890-28A3-DE46-8458-41C53546527B}"/>
                </a:ext>
              </a:extLst>
            </p:cNvPr>
            <p:cNvSpPr/>
            <p:nvPr/>
          </p:nvSpPr>
          <p:spPr>
            <a:xfrm>
              <a:off x="8390921" y="2335817"/>
              <a:ext cx="3348000" cy="1156393"/>
            </a:xfrm>
            <a:prstGeom prst="round2SameRect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-381000" ty="-292100" sx="40000" sy="40000" flip="none" algn="tl"/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</p:grpSp>
    </p:spTree>
    <p:extLst>
      <p:ext uri="{BB962C8B-B14F-4D97-AF65-F5344CB8AC3E}">
        <p14:creationId xmlns:p14="http://schemas.microsoft.com/office/powerpoint/2010/main" val="25494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E8095B-CD68-0542-BDE6-F38756115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HPC: An enabler for all scientific fields</a:t>
            </a:r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C389318-4F6B-2D46-80F6-D873F9116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0813" y="3237088"/>
            <a:ext cx="1921669" cy="19288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8700F60-2CA8-E34F-B30F-7990C9A9B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1815" y="3286792"/>
            <a:ext cx="1921669" cy="1928813"/>
          </a:xfrm>
          <a:prstGeom prst="rect">
            <a:avLst/>
          </a:prstGeom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68AEC4-E246-6F41-A09D-C1B75854C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7130" y="2014486"/>
            <a:ext cx="1921669" cy="1928813"/>
          </a:xfrm>
          <a:prstGeom prst="rect">
            <a:avLst/>
          </a:prstGeom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BC22EA5-D1B8-8A4E-AB75-7FAF1073E3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3191" y="1644017"/>
            <a:ext cx="1921669" cy="1928813"/>
          </a:xfrm>
          <a:prstGeom prst="rect">
            <a:avLst/>
          </a:prstGeom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3455623-48B4-9F41-B2F5-BE6CF68F3EA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6078" y="1916318"/>
            <a:ext cx="1921669" cy="1928813"/>
          </a:xfrm>
          <a:prstGeom prst="rect">
            <a:avLst/>
          </a:prstGeom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00DD715-F309-F148-AB25-9B277A989473}"/>
              </a:ext>
            </a:extLst>
          </p:cNvPr>
          <p:cNvSpPr/>
          <p:nvPr/>
        </p:nvSpPr>
        <p:spPr>
          <a:xfrm>
            <a:off x="3425910" y="3687499"/>
            <a:ext cx="2499155" cy="1672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500" b="1" dirty="0">
                <a:solidFill>
                  <a:srgbClr val="004890"/>
                </a:solidFill>
                <a:latin typeface="Calibri" panose="020F0502020204030204" pitchFamily="34" charset="0"/>
              </a:rPr>
              <a:t>Advances leading to: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Improved Healthcare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Better Climate Forecasting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Superior Materials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More Competitive Industry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1331583B-6651-8C41-A872-D37BA3409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073" y="3885044"/>
            <a:ext cx="1437084" cy="646331"/>
          </a:xfrm>
          <a:prstGeom prst="rect">
            <a:avLst/>
          </a:prstGeom>
          <a:noFill/>
          <a:ln>
            <a:noFill/>
          </a:ln>
          <a:effectLst>
            <a:outerShdw blurRad="1905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ca-ES" b="1" dirty="0">
                <a:solidFill>
                  <a:schemeClr val="bg1"/>
                </a:solidFill>
                <a:latin typeface="Calibri" panose="020F0502020204030204" pitchFamily="34" charset="0"/>
              </a:rPr>
              <a:t>Life Sciences &amp; Medicine</a:t>
            </a:r>
            <a:endParaRPr lang="en-US" altLang="ca-ES" sz="21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Box 30">
            <a:extLst>
              <a:ext uri="{FF2B5EF4-FFF2-40B4-BE49-F238E27FC236}">
                <a16:creationId xmlns:a16="http://schemas.microsoft.com/office/drawing/2014/main" id="{D6971485-147B-DE42-B6D2-975C38489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9338" y="3898141"/>
            <a:ext cx="1106416" cy="646331"/>
          </a:xfrm>
          <a:prstGeom prst="rect">
            <a:avLst/>
          </a:prstGeom>
          <a:noFill/>
          <a:ln>
            <a:noFill/>
          </a:ln>
          <a:effectLst>
            <a:outerShdw blurRad="1905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ca-ES" b="1" dirty="0">
                <a:solidFill>
                  <a:schemeClr val="bg1"/>
                </a:solidFill>
                <a:latin typeface="Calibri" panose="020F0502020204030204" pitchFamily="34" charset="0"/>
              </a:rPr>
              <a:t>Earth Sciences</a:t>
            </a:r>
          </a:p>
        </p:txBody>
      </p:sp>
      <p:sp>
        <p:nvSpPr>
          <p:cNvPr id="12" name="TextBox 31">
            <a:extLst>
              <a:ext uri="{FF2B5EF4-FFF2-40B4-BE49-F238E27FC236}">
                <a16:creationId xmlns:a16="http://schemas.microsoft.com/office/drawing/2014/main" id="{BEB5F9BB-9ED7-5442-B7FD-A61BD2352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9455" y="2402716"/>
            <a:ext cx="1512094" cy="1200329"/>
          </a:xfrm>
          <a:prstGeom prst="rect">
            <a:avLst/>
          </a:prstGeom>
          <a:noFill/>
          <a:ln>
            <a:noFill/>
          </a:ln>
          <a:effectLst>
            <a:outerShdw blurRad="1905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ca-ES" b="1" dirty="0">
                <a:solidFill>
                  <a:schemeClr val="bg1"/>
                </a:solidFill>
                <a:latin typeface="Calibri" panose="020F0502020204030204" pitchFamily="34" charset="0"/>
              </a:rPr>
              <a:t>Astro,</a:t>
            </a:r>
          </a:p>
          <a:p>
            <a:pPr algn="ctr" eaLnBrk="1" hangingPunct="1">
              <a:defRPr/>
            </a:pPr>
            <a:r>
              <a:rPr lang="en-US" altLang="ca-ES" b="1" dirty="0">
                <a:solidFill>
                  <a:schemeClr val="bg1"/>
                </a:solidFill>
                <a:latin typeface="Calibri" panose="020F0502020204030204" pitchFamily="34" charset="0"/>
              </a:rPr>
              <a:t>High Energy</a:t>
            </a:r>
          </a:p>
          <a:p>
            <a:pPr algn="ctr" eaLnBrk="1" hangingPunct="1">
              <a:defRPr/>
            </a:pPr>
            <a:r>
              <a:rPr lang="en-US" altLang="ca-ES" b="1" dirty="0">
                <a:solidFill>
                  <a:schemeClr val="bg1"/>
                </a:solidFill>
                <a:latin typeface="Calibri" panose="020F0502020204030204" pitchFamily="34" charset="0"/>
              </a:rPr>
              <a:t>&amp; Plasma Physics</a:t>
            </a:r>
          </a:p>
        </p:txBody>
      </p:sp>
      <p:sp>
        <p:nvSpPr>
          <p:cNvPr id="13" name="TextBox 32">
            <a:extLst>
              <a:ext uri="{FF2B5EF4-FFF2-40B4-BE49-F238E27FC236}">
                <a16:creationId xmlns:a16="http://schemas.microsoft.com/office/drawing/2014/main" id="{BD6A86F4-F37E-214D-B859-D03CA6559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3835" y="2396762"/>
            <a:ext cx="1398122" cy="923330"/>
          </a:xfrm>
          <a:prstGeom prst="rect">
            <a:avLst/>
          </a:prstGeom>
          <a:noFill/>
          <a:ln>
            <a:noFill/>
          </a:ln>
          <a:effectLst>
            <a:outerShdw blurRad="1905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ca-ES" b="1" dirty="0">
                <a:solidFill>
                  <a:schemeClr val="bg1"/>
                </a:solidFill>
                <a:latin typeface="Calibri" panose="020F0502020204030204" pitchFamily="34" charset="0"/>
              </a:rPr>
              <a:t>Materials, Chemistry &amp; Nanoscience</a:t>
            </a:r>
          </a:p>
        </p:txBody>
      </p:sp>
      <p:sp>
        <p:nvSpPr>
          <p:cNvPr id="14" name="TextBox 33">
            <a:extLst>
              <a:ext uri="{FF2B5EF4-FFF2-40B4-BE49-F238E27FC236}">
                <a16:creationId xmlns:a16="http://schemas.microsoft.com/office/drawing/2014/main" id="{7D7AC66A-897D-5D46-AECC-D3C98C9D5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468" y="2393191"/>
            <a:ext cx="1335881" cy="369332"/>
          </a:xfrm>
          <a:prstGeom prst="rect">
            <a:avLst/>
          </a:prstGeom>
          <a:noFill/>
          <a:ln>
            <a:noFill/>
          </a:ln>
          <a:effectLst>
            <a:outerShdw blurRad="1905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ca-ES" b="1" dirty="0">
                <a:solidFill>
                  <a:schemeClr val="bg1"/>
                </a:solidFill>
                <a:latin typeface="Calibri" panose="020F0502020204030204" pitchFamily="34" charset="0"/>
              </a:rPr>
              <a:t>Engineering </a:t>
            </a:r>
          </a:p>
        </p:txBody>
      </p:sp>
    </p:spTree>
    <p:extLst>
      <p:ext uri="{BB962C8B-B14F-4D97-AF65-F5344CB8AC3E}">
        <p14:creationId xmlns:p14="http://schemas.microsoft.com/office/powerpoint/2010/main" val="150540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90E7ABAA-6C71-224A-ADA2-074D64C52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572"/>
            <a:ext cx="9144000" cy="608076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FC0580F-8EE1-7F4A-BB7B-F1352710074E}"/>
              </a:ext>
            </a:extLst>
          </p:cNvPr>
          <p:cNvSpPr/>
          <p:nvPr/>
        </p:nvSpPr>
        <p:spPr>
          <a:xfrm>
            <a:off x="1188720" y="965105"/>
            <a:ext cx="6858000" cy="151529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15000"/>
                </a:schemeClr>
              </a:gs>
              <a:gs pos="65000">
                <a:srgbClr val="121212">
                  <a:alpha val="50000"/>
                </a:srgbClr>
              </a:gs>
              <a:gs pos="35000">
                <a:schemeClr val="tx1">
                  <a:alpha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96F0E60-1F05-D240-8E35-EFCCF9AF2994}"/>
              </a:ext>
            </a:extLst>
          </p:cNvPr>
          <p:cNvSpPr txBox="1"/>
          <p:nvPr/>
        </p:nvSpPr>
        <p:spPr>
          <a:xfrm>
            <a:off x="1655884" y="1139933"/>
            <a:ext cx="5923673" cy="129266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342900">
              <a:defRPr/>
            </a:pPr>
            <a:r>
              <a:rPr lang="en-GB" sz="3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The MareNostrum 4 supercomputer</a:t>
            </a:r>
          </a:p>
          <a:p>
            <a:pPr algn="ctr" defTabSz="342900">
              <a:defRPr/>
            </a:pPr>
            <a:r>
              <a:rPr lang="en-GB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Total peak performance:</a:t>
            </a:r>
          </a:p>
          <a:p>
            <a:pPr algn="ctr" defTabSz="342900">
              <a:defRPr/>
            </a:pPr>
            <a:r>
              <a:rPr lang="en-GB" sz="2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 </a:t>
            </a:r>
            <a:r>
              <a:rPr lang="en-GB" sz="3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13,7 </a:t>
            </a:r>
            <a:r>
              <a:rPr lang="en-GB" sz="3000" dirty="0" err="1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Pflops</a:t>
            </a:r>
            <a:r>
              <a:rPr lang="en-GB" sz="3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/s</a:t>
            </a:r>
            <a:endParaRPr lang="en-GB" sz="1425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14034D3B-0710-5E4E-993C-BBF931B61725}"/>
              </a:ext>
            </a:extLst>
          </p:cNvPr>
          <p:cNvGrpSpPr/>
          <p:nvPr/>
        </p:nvGrpSpPr>
        <p:grpSpPr>
          <a:xfrm>
            <a:off x="775534" y="4926760"/>
            <a:ext cx="2108324" cy="975864"/>
            <a:chOff x="264439" y="5358859"/>
            <a:chExt cx="2811098" cy="1301152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70EB84F7-CAFA-3842-8F14-6CD241CC6768}"/>
                </a:ext>
              </a:extLst>
            </p:cNvPr>
            <p:cNvSpPr/>
            <p:nvPr/>
          </p:nvSpPr>
          <p:spPr>
            <a:xfrm rot="692892" flipV="1">
              <a:off x="264439" y="5358859"/>
              <a:ext cx="2811098" cy="1301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chemeClr val="bg1"/>
                </a:solidFill>
              </a:endParaRP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359E87E8-1DBA-5A4F-BE3E-FA04AAD01705}"/>
                </a:ext>
              </a:extLst>
            </p:cNvPr>
            <p:cNvSpPr txBox="1"/>
            <p:nvPr/>
          </p:nvSpPr>
          <p:spPr>
            <a:xfrm>
              <a:off x="699322" y="6417391"/>
              <a:ext cx="1936428" cy="18466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Times New Roman" panose="02020603050405020304" pitchFamily="18" charset="0"/>
                </a:rPr>
                <a:t>Access: </a:t>
              </a:r>
              <a:r>
                <a:rPr lang="en-US" altLang="en-US" sz="900" dirty="0">
                  <a:solidFill>
                    <a:srgbClr val="00B0F0"/>
                  </a:solidFill>
                  <a:cs typeface="Times New Roman" panose="02020603050405020304" pitchFamily="18" charset="0"/>
                </a:rPr>
                <a:t>prace-ri.eu/</a:t>
              </a:r>
              <a:r>
                <a:rPr lang="en-US" altLang="en-US" sz="900" dirty="0" err="1">
                  <a:solidFill>
                    <a:srgbClr val="00B0F0"/>
                  </a:solidFill>
                  <a:cs typeface="Times New Roman" panose="02020603050405020304" pitchFamily="18" charset="0"/>
                </a:rPr>
                <a:t>hpc</a:t>
              </a:r>
              <a:r>
                <a:rPr lang="en-US" altLang="en-US" sz="900" dirty="0">
                  <a:solidFill>
                    <a:srgbClr val="00B0F0"/>
                  </a:solidFill>
                  <a:cs typeface="Times New Roman" panose="02020603050405020304" pitchFamily="18" charset="0"/>
                </a:rPr>
                <a:t>-access</a:t>
              </a:r>
              <a:r>
                <a:rPr lang="es-ES" sz="900" dirty="0">
                  <a:solidFill>
                    <a:srgbClr val="00B0F0"/>
                  </a:solidFill>
                </a:rPr>
                <a:t> </a:t>
              </a: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5B8F83B7-9B80-A74D-9554-50A593B2E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7922" y="5478923"/>
              <a:ext cx="1344153" cy="838751"/>
            </a:xfrm>
            <a:prstGeom prst="rect">
              <a:avLst/>
            </a:prstGeom>
          </p:spPr>
        </p:pic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EB91093B-243D-384F-8676-2F613D447B5C}"/>
              </a:ext>
            </a:extLst>
          </p:cNvPr>
          <p:cNvGrpSpPr/>
          <p:nvPr/>
        </p:nvGrpSpPr>
        <p:grpSpPr>
          <a:xfrm>
            <a:off x="3659390" y="4998739"/>
            <a:ext cx="1916660" cy="1073449"/>
            <a:chOff x="3294227" y="5552347"/>
            <a:chExt cx="2555546" cy="1431265"/>
          </a:xfrm>
        </p:grpSpPr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D77CC91F-F0D0-8840-81DB-0A8CF288882B}"/>
                </a:ext>
              </a:extLst>
            </p:cNvPr>
            <p:cNvSpPr/>
            <p:nvPr/>
          </p:nvSpPr>
          <p:spPr>
            <a:xfrm>
              <a:off x="3294227" y="5552347"/>
              <a:ext cx="2555546" cy="14312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chemeClr val="bg1"/>
                </a:solidFill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42188A7D-52B9-3049-A666-37500F224FA1}"/>
                </a:ext>
              </a:extLst>
            </p:cNvPr>
            <p:cNvSpPr txBox="1"/>
            <p:nvPr/>
          </p:nvSpPr>
          <p:spPr>
            <a:xfrm>
              <a:off x="3550174" y="6525552"/>
              <a:ext cx="2043655" cy="18466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Times New Roman" panose="02020603050405020304" pitchFamily="18" charset="0"/>
                </a:rPr>
                <a:t>Access: </a:t>
              </a:r>
              <a:r>
                <a:rPr lang="es-ES" altLang="en-US" sz="900" dirty="0">
                  <a:solidFill>
                    <a:srgbClr val="00B0F0"/>
                  </a:solidFill>
                  <a:cs typeface="Times New Roman" panose="02020603050405020304" pitchFamily="18" charset="0"/>
                </a:rPr>
                <a:t>bsc.es/res-intranet </a:t>
              </a:r>
              <a:endParaRPr lang="es-ES" sz="900" dirty="0">
                <a:solidFill>
                  <a:srgbClr val="00B0F0"/>
                </a:solidFill>
              </a:endParaRPr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1E94677E-97D6-BB42-B3FF-C5F4F22CD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99924" y="5701088"/>
              <a:ext cx="1344153" cy="731219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FA1D4826-A5FD-534B-AC5D-4403B9941300}"/>
              </a:ext>
            </a:extLst>
          </p:cNvPr>
          <p:cNvGrpSpPr/>
          <p:nvPr/>
        </p:nvGrpSpPr>
        <p:grpSpPr>
          <a:xfrm>
            <a:off x="6242530" y="4950673"/>
            <a:ext cx="2108324" cy="975864"/>
            <a:chOff x="6371428" y="5565893"/>
            <a:chExt cx="2811098" cy="1301152"/>
          </a:xfrm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B6E99CDD-9AF8-9342-9881-7C887F989516}"/>
                </a:ext>
              </a:extLst>
            </p:cNvPr>
            <p:cNvSpPr/>
            <p:nvPr/>
          </p:nvSpPr>
          <p:spPr>
            <a:xfrm rot="20907108">
              <a:off x="6371428" y="5565893"/>
              <a:ext cx="2811098" cy="1301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chemeClr val="bg1"/>
                </a:solidFill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7E776517-4444-B040-9E21-24839F180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66619" y="5926391"/>
              <a:ext cx="1951711" cy="481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606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703B3A-E07D-3E4E-B4A3-515E428D9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Mission</a:t>
            </a:r>
            <a:r>
              <a:rPr lang="es-ES" dirty="0"/>
              <a:t> of BSC </a:t>
            </a:r>
            <a:r>
              <a:rPr lang="es-ES" dirty="0" err="1"/>
              <a:t>Scientific</a:t>
            </a:r>
            <a:r>
              <a:rPr lang="es-ES" dirty="0"/>
              <a:t> </a:t>
            </a:r>
            <a:r>
              <a:rPr lang="es-ES" dirty="0" err="1"/>
              <a:t>Departments</a:t>
            </a:r>
            <a:endParaRPr lang="en-GB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1AE93A3C-AB5F-0A46-A55A-0991A25228EE}"/>
              </a:ext>
            </a:extLst>
          </p:cNvPr>
          <p:cNvGrpSpPr/>
          <p:nvPr/>
        </p:nvGrpSpPr>
        <p:grpSpPr>
          <a:xfrm>
            <a:off x="1893094" y="1680314"/>
            <a:ext cx="2050256" cy="2057400"/>
            <a:chOff x="2524125" y="1097419"/>
            <a:chExt cx="2733675" cy="2743200"/>
          </a:xfrm>
        </p:grpSpPr>
        <p:pic>
          <p:nvPicPr>
            <p:cNvPr id="5" name="Imagen 2">
              <a:extLst>
                <a:ext uri="{FF2B5EF4-FFF2-40B4-BE49-F238E27FC236}">
                  <a16:creationId xmlns:a16="http://schemas.microsoft.com/office/drawing/2014/main" id="{6605B60B-9F52-4E47-92CB-F82514575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4125" y="1097419"/>
              <a:ext cx="2733675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30">
              <a:extLst>
                <a:ext uri="{FF2B5EF4-FFF2-40B4-BE49-F238E27FC236}">
                  <a16:creationId xmlns:a16="http://schemas.microsoft.com/office/drawing/2014/main" id="{04A168D3-2420-E14B-B74B-8460E6A22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1162" y="1608594"/>
              <a:ext cx="1849438" cy="1000273"/>
            </a:xfrm>
            <a:prstGeom prst="rect">
              <a:avLst/>
            </a:prstGeom>
            <a:noFill/>
            <a:ln>
              <a:noFill/>
            </a:ln>
            <a:effectLst>
              <a:outerShdw blurRad="381000" dir="5400000" algn="t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ca-ES" sz="2175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Computer</a:t>
              </a:r>
            </a:p>
            <a:p>
              <a:pPr algn="ctr" eaLnBrk="1" hangingPunct="1">
                <a:defRPr/>
              </a:pPr>
              <a:r>
                <a:rPr lang="en-US" altLang="ca-ES" sz="21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Sciences</a:t>
              </a:r>
            </a:p>
          </p:txBody>
        </p:sp>
      </p:grpSp>
      <p:sp>
        <p:nvSpPr>
          <p:cNvPr id="7" name="Elipse 6">
            <a:extLst>
              <a:ext uri="{FF2B5EF4-FFF2-40B4-BE49-F238E27FC236}">
                <a16:creationId xmlns:a16="http://schemas.microsoft.com/office/drawing/2014/main" id="{E50E8021-9142-0C42-8C02-0BAF277F8BC3}"/>
              </a:ext>
            </a:extLst>
          </p:cNvPr>
          <p:cNvSpPr/>
          <p:nvPr/>
        </p:nvSpPr>
        <p:spPr>
          <a:xfrm>
            <a:off x="1481137" y="2819742"/>
            <a:ext cx="2871788" cy="890588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5938DDE2-DEA4-C64C-9B3C-3C5076322AF8}"/>
              </a:ext>
            </a:extLst>
          </p:cNvPr>
          <p:cNvGrpSpPr/>
          <p:nvPr/>
        </p:nvGrpSpPr>
        <p:grpSpPr>
          <a:xfrm>
            <a:off x="5294710" y="1680314"/>
            <a:ext cx="2050256" cy="2057400"/>
            <a:chOff x="7059613" y="1097419"/>
            <a:chExt cx="2733675" cy="2743200"/>
          </a:xfrm>
        </p:grpSpPr>
        <p:pic>
          <p:nvPicPr>
            <p:cNvPr id="9" name="Imagen 3">
              <a:extLst>
                <a:ext uri="{FF2B5EF4-FFF2-40B4-BE49-F238E27FC236}">
                  <a16:creationId xmlns:a16="http://schemas.microsoft.com/office/drawing/2014/main" id="{2EA71328-848A-3E47-8AA8-246175BF3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9613" y="1097419"/>
              <a:ext cx="2733675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30">
              <a:extLst>
                <a:ext uri="{FF2B5EF4-FFF2-40B4-BE49-F238E27FC236}">
                  <a16:creationId xmlns:a16="http://schemas.microsoft.com/office/drawing/2014/main" id="{3B870072-01E3-824F-A2C8-DC89BEC26A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2388" y="1608594"/>
              <a:ext cx="1528762" cy="1461939"/>
            </a:xfrm>
            <a:prstGeom prst="rect">
              <a:avLst/>
            </a:prstGeom>
            <a:noFill/>
            <a:ln>
              <a:noFill/>
            </a:ln>
            <a:effectLst>
              <a:outerShdw blurRad="381000" dir="5400000" algn="t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ca-ES" sz="2175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Earth Sciences</a:t>
              </a: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BBB5967-E173-B740-A310-D00594E2C4A8}"/>
              </a:ext>
            </a:extLst>
          </p:cNvPr>
          <p:cNvGrpSpPr/>
          <p:nvPr/>
        </p:nvGrpSpPr>
        <p:grpSpPr>
          <a:xfrm>
            <a:off x="5388769" y="3737544"/>
            <a:ext cx="1863329" cy="1870472"/>
            <a:chOff x="7185025" y="3840392"/>
            <a:chExt cx="2484438" cy="2493962"/>
          </a:xfrm>
        </p:grpSpPr>
        <p:pic>
          <p:nvPicPr>
            <p:cNvPr id="12" name="Imagen 4">
              <a:extLst>
                <a:ext uri="{FF2B5EF4-FFF2-40B4-BE49-F238E27FC236}">
                  <a16:creationId xmlns:a16="http://schemas.microsoft.com/office/drawing/2014/main" id="{93E48FC2-86ED-F446-97AB-F80EED1B5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5025" y="3840392"/>
              <a:ext cx="2484438" cy="2493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30">
              <a:extLst>
                <a:ext uri="{FF2B5EF4-FFF2-40B4-BE49-F238E27FC236}">
                  <a16:creationId xmlns:a16="http://schemas.microsoft.com/office/drawing/2014/main" id="{C2B1237A-580A-AB4F-BC7D-355E79ABCF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32700" y="4338491"/>
              <a:ext cx="1528764" cy="569387"/>
            </a:xfrm>
            <a:prstGeom prst="rect">
              <a:avLst/>
            </a:prstGeom>
            <a:noFill/>
            <a:ln>
              <a:noFill/>
            </a:ln>
            <a:effectLst>
              <a:outerShdw blurRad="381000" dir="5400000" algn="t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ca-ES" sz="2175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CASE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D27BD1F2-2AE0-1E46-9AC5-9AB74790416B}"/>
              </a:ext>
            </a:extLst>
          </p:cNvPr>
          <p:cNvGrpSpPr/>
          <p:nvPr/>
        </p:nvGrpSpPr>
        <p:grpSpPr>
          <a:xfrm>
            <a:off x="1907382" y="3651537"/>
            <a:ext cx="2050256" cy="2057400"/>
            <a:chOff x="2543175" y="3725716"/>
            <a:chExt cx="2733675" cy="2743200"/>
          </a:xfrm>
        </p:grpSpPr>
        <p:pic>
          <p:nvPicPr>
            <p:cNvPr id="15" name="Imagen 5">
              <a:extLst>
                <a:ext uri="{FF2B5EF4-FFF2-40B4-BE49-F238E27FC236}">
                  <a16:creationId xmlns:a16="http://schemas.microsoft.com/office/drawing/2014/main" id="{77F305F6-6479-B843-9FC6-02D3E3910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3175" y="3725716"/>
              <a:ext cx="2733675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30">
              <a:extLst>
                <a:ext uri="{FF2B5EF4-FFF2-40B4-BE49-F238E27FC236}">
                  <a16:creationId xmlns:a16="http://schemas.microsoft.com/office/drawing/2014/main" id="{04025852-C08F-914A-844D-3F8763EEA2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0700" y="4174979"/>
              <a:ext cx="1682750" cy="1015663"/>
            </a:xfrm>
            <a:prstGeom prst="rect">
              <a:avLst/>
            </a:prstGeom>
            <a:noFill/>
            <a:ln>
              <a:noFill/>
            </a:ln>
            <a:effectLst>
              <a:outerShdw blurRad="381000" dir="5400000" algn="t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ca-ES" sz="2175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Life</a:t>
              </a:r>
            </a:p>
            <a:p>
              <a:pPr algn="ctr" eaLnBrk="1" hangingPunct="1">
                <a:defRPr/>
              </a:pPr>
              <a:r>
                <a:rPr lang="en-US" altLang="ca-ES" sz="2175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Sciences</a:t>
              </a:r>
            </a:p>
          </p:txBody>
        </p:sp>
      </p:grpSp>
      <p:sp>
        <p:nvSpPr>
          <p:cNvPr id="17" name="Rectangle 3">
            <a:extLst>
              <a:ext uri="{FF2B5EF4-FFF2-40B4-BE49-F238E27FC236}">
                <a16:creationId xmlns:a16="http://schemas.microsoft.com/office/drawing/2014/main" id="{42363DD4-A6A7-DC4A-8EA5-5BBD24C450B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391841" y="2917373"/>
            <a:ext cx="3118247" cy="65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altLang="en-US" sz="1050" dirty="0">
                <a:solidFill>
                  <a:srgbClr val="004890"/>
                </a:solidFill>
                <a:cs typeface="Times New Roman" panose="02020603050405020304" pitchFamily="18" charset="0"/>
              </a:rPr>
              <a:t>To influence the way machines are built, programmed and used: programming models, performance tools, Big Data, computer architecture, energy efficiency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C66C0898-6CEC-FA4D-836E-980428992D8B}"/>
              </a:ext>
            </a:extLst>
          </p:cNvPr>
          <p:cNvSpPr/>
          <p:nvPr/>
        </p:nvSpPr>
        <p:spPr>
          <a:xfrm>
            <a:off x="4864894" y="2847127"/>
            <a:ext cx="2871788" cy="890588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2D8AB0C5-B3F3-C242-90CD-AB00127BC486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010150" y="2956664"/>
            <a:ext cx="2591991" cy="74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altLang="en-US" sz="1050" dirty="0">
                <a:solidFill>
                  <a:srgbClr val="004890"/>
                </a:solidFill>
                <a:cs typeface="Times New Roman" panose="02020603050405020304" pitchFamily="18" charset="0"/>
              </a:rPr>
              <a:t>To develop and implement global and regional state-of-the-art models for short-term air quality </a:t>
            </a:r>
            <a:r>
              <a:rPr lang="en-GB" altLang="en-US" sz="1050" dirty="0">
                <a:solidFill>
                  <a:srgbClr val="004890"/>
                </a:solidFill>
                <a:cs typeface="Times New Roman" panose="02020603050405020304" pitchFamily="18" charset="0"/>
              </a:rPr>
              <a:t>forecast and long-term climate applications</a:t>
            </a:r>
            <a:endParaRPr lang="en-US" altLang="en-US" sz="1050" dirty="0">
              <a:solidFill>
                <a:srgbClr val="004890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7B7BB518-2954-1A44-A9C6-71BAFCE1E318}"/>
              </a:ext>
            </a:extLst>
          </p:cNvPr>
          <p:cNvSpPr/>
          <p:nvPr/>
        </p:nvSpPr>
        <p:spPr>
          <a:xfrm>
            <a:off x="1496616" y="4764772"/>
            <a:ext cx="2871788" cy="890588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/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2A83B3C8-4283-CA48-A059-76ED5D269EF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473994" y="4860022"/>
            <a:ext cx="2888456" cy="60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altLang="en-US" sz="1050" dirty="0">
                <a:solidFill>
                  <a:srgbClr val="004890"/>
                </a:solidFill>
                <a:cs typeface="Times New Roman" panose="02020603050405020304" pitchFamily="18" charset="0"/>
              </a:rPr>
              <a:t>To understand living organisms by means of theoretical and computational methods (molecular modeling, genomics, proteomics)</a:t>
            </a:r>
            <a:endParaRPr lang="en-US" altLang="en-US" sz="1350" dirty="0">
              <a:solidFill>
                <a:srgbClr val="004890"/>
              </a:solidFill>
              <a:cs typeface="Times New Roman" panose="02020603050405020304" pitchFamily="18" charset="0"/>
            </a:endParaRP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CFEE00CE-F9E6-1941-888F-578A77070078}"/>
              </a:ext>
            </a:extLst>
          </p:cNvPr>
          <p:cNvSpPr/>
          <p:nvPr/>
        </p:nvSpPr>
        <p:spPr>
          <a:xfrm>
            <a:off x="4779169" y="4651662"/>
            <a:ext cx="2871788" cy="890588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/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D1F96E95-97E6-2F4D-8332-70132DA6E486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4755356" y="4786203"/>
            <a:ext cx="2996804" cy="77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altLang="en-US" sz="1050" dirty="0">
                <a:solidFill>
                  <a:srgbClr val="004890"/>
                </a:solidFill>
                <a:cs typeface="Times New Roman" panose="02020603050405020304" pitchFamily="18" charset="0"/>
              </a:rPr>
              <a:t>To develop scientific and engineering software to efficiently exploit super-computing capabilities (biomedical, geophysics, atmospheric, energy, social and economic simulations)</a:t>
            </a:r>
          </a:p>
        </p:txBody>
      </p:sp>
    </p:spTree>
    <p:extLst>
      <p:ext uri="{BB962C8B-B14F-4D97-AF65-F5344CB8AC3E}">
        <p14:creationId xmlns:p14="http://schemas.microsoft.com/office/powerpoint/2010/main" val="234449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703B3A-E07D-3E4E-B4A3-515E428D9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Earth</a:t>
            </a:r>
            <a:r>
              <a:rPr lang="es-ES" dirty="0"/>
              <a:t> </a:t>
            </a:r>
            <a:r>
              <a:rPr lang="es-ES" dirty="0" err="1"/>
              <a:t>Sciences</a:t>
            </a:r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274FD88-09A8-4749-AB5C-89DB57F1F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3278" y="1972689"/>
            <a:ext cx="2019181" cy="2025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A55869F-8989-D449-B4D9-5D162A0F8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7161" y="1972689"/>
            <a:ext cx="2019182" cy="2025000"/>
          </a:xfrm>
          <a:prstGeom prst="rect">
            <a:avLst/>
          </a:prstGeom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F42F192B-205B-B946-B576-0CFFFE37CC95}"/>
              </a:ext>
            </a:extLst>
          </p:cNvPr>
          <p:cNvSpPr txBox="1">
            <a:spLocks/>
          </p:cNvSpPr>
          <p:nvPr/>
        </p:nvSpPr>
        <p:spPr bwMode="auto">
          <a:xfrm>
            <a:off x="1851304" y="1474512"/>
            <a:ext cx="5758377" cy="535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s-ES" sz="1500" dirty="0">
                <a:solidFill>
                  <a:srgbClr val="414141"/>
                </a:solidFill>
                <a:latin typeface="+mn-lt"/>
              </a:rPr>
              <a:t>Environmental modelling and forecasting, with a particular focus on weather, climate and air quality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A9BC76-1229-DA48-8CDC-E94148D3D252}"/>
              </a:ext>
            </a:extLst>
          </p:cNvPr>
          <p:cNvGrpSpPr/>
          <p:nvPr/>
        </p:nvGrpSpPr>
        <p:grpSpPr>
          <a:xfrm>
            <a:off x="3674940" y="2435275"/>
            <a:ext cx="1945743" cy="1144555"/>
            <a:chOff x="3279841" y="1970916"/>
            <a:chExt cx="2594324" cy="1526073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8C7CFC66-B1F9-1640-A94D-BCE0F1506984}"/>
                </a:ext>
              </a:extLst>
            </p:cNvPr>
            <p:cNvSpPr/>
            <p:nvPr/>
          </p:nvSpPr>
          <p:spPr>
            <a:xfrm>
              <a:off x="3816566" y="1970916"/>
              <a:ext cx="1526073" cy="152607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B358701-C416-CB44-BDF5-580F2FF36E56}"/>
                </a:ext>
              </a:extLst>
            </p:cNvPr>
            <p:cNvSpPr txBox="1"/>
            <p:nvPr/>
          </p:nvSpPr>
          <p:spPr>
            <a:xfrm>
              <a:off x="3959476" y="2261327"/>
              <a:ext cx="1240255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ES" sz="1500" b="1" dirty="0" err="1">
                  <a:solidFill>
                    <a:schemeClr val="bg1"/>
                  </a:solidFill>
                </a:rPr>
                <a:t>Research</a:t>
              </a:r>
              <a:endParaRPr lang="es-ES" sz="1500" b="1" dirty="0">
                <a:solidFill>
                  <a:schemeClr val="bg1"/>
                </a:solidFill>
              </a:endParaRPr>
            </a:p>
            <a:p>
              <a:pPr algn="ctr">
                <a:lnSpc>
                  <a:spcPct val="90000"/>
                </a:lnSpc>
              </a:pPr>
              <a:r>
                <a:rPr lang="es-ES" sz="1500" b="1" dirty="0">
                  <a:solidFill>
                    <a:schemeClr val="bg1"/>
                  </a:solidFill>
                </a:rPr>
                <a:t>and</a:t>
              </a:r>
            </a:p>
            <a:p>
              <a:pPr algn="ctr">
                <a:lnSpc>
                  <a:spcPct val="90000"/>
                </a:lnSpc>
              </a:pPr>
              <a:r>
                <a:rPr lang="es-ES" sz="1500" b="1" dirty="0" err="1">
                  <a:solidFill>
                    <a:schemeClr val="bg1"/>
                  </a:solidFill>
                </a:rPr>
                <a:t>Forecasts</a:t>
              </a:r>
              <a:endParaRPr lang="es-E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Flecha izquierda 9">
              <a:extLst>
                <a:ext uri="{FF2B5EF4-FFF2-40B4-BE49-F238E27FC236}">
                  <a16:creationId xmlns:a16="http://schemas.microsoft.com/office/drawing/2014/main" id="{D27C7B1F-275C-BE48-8E64-3946AC31015C}"/>
                </a:ext>
              </a:extLst>
            </p:cNvPr>
            <p:cNvSpPr/>
            <p:nvPr/>
          </p:nvSpPr>
          <p:spPr>
            <a:xfrm>
              <a:off x="3279841" y="2477469"/>
              <a:ext cx="658430" cy="512967"/>
            </a:xfrm>
            <a:prstGeom prst="leftArrow">
              <a:avLst>
                <a:gd name="adj1" fmla="val 50000"/>
                <a:gd name="adj2" fmla="val 67073"/>
              </a:avLst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11" name="Flecha izquierda 10">
              <a:extLst>
                <a:ext uri="{FF2B5EF4-FFF2-40B4-BE49-F238E27FC236}">
                  <a16:creationId xmlns:a16="http://schemas.microsoft.com/office/drawing/2014/main" id="{F9291A02-46BE-B04C-BCD2-9F3984D23BD3}"/>
                </a:ext>
              </a:extLst>
            </p:cNvPr>
            <p:cNvSpPr/>
            <p:nvPr/>
          </p:nvSpPr>
          <p:spPr>
            <a:xfrm rot="10800000">
              <a:off x="5215735" y="2477469"/>
              <a:ext cx="658430" cy="512967"/>
            </a:xfrm>
            <a:prstGeom prst="leftArrow">
              <a:avLst>
                <a:gd name="adj1" fmla="val 50000"/>
                <a:gd name="adj2" fmla="val 67073"/>
              </a:avLst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</p:grp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923E682-6233-234A-86CA-471D25C41DF9}"/>
              </a:ext>
            </a:extLst>
          </p:cNvPr>
          <p:cNvSpPr txBox="1"/>
          <p:nvPr/>
        </p:nvSpPr>
        <p:spPr>
          <a:xfrm>
            <a:off x="1790171" y="2341375"/>
            <a:ext cx="17058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es-ES" sz="1200" dirty="0">
                <a:solidFill>
                  <a:schemeClr val="bg1"/>
                </a:solidFill>
                <a:latin typeface="Calibri" panose="020F0502020204030204" pitchFamily="34" charset="0"/>
              </a:rPr>
              <a:t>Modeling</a:t>
            </a:r>
          </a:p>
          <a:p>
            <a:pPr algn="ctr"/>
            <a:r>
              <a:rPr lang="en-US" altLang="es-ES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air quality</a:t>
            </a:r>
            <a:r>
              <a:rPr lang="en-GB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</a:rPr>
              <a:t>and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Sand and Dust Storms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</a:rPr>
              <a:t>Processes from urban to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</a:rPr>
              <a:t>Global and the impacts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</a:rPr>
              <a:t>on weather, health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</a:rPr>
              <a:t>and ecosystems</a:t>
            </a:r>
            <a:endParaRPr lang="es-ES" sz="1200" dirty="0">
              <a:solidFill>
                <a:schemeClr val="bg1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6298B95-5518-EE43-8D9D-612C628F3056}"/>
              </a:ext>
            </a:extLst>
          </p:cNvPr>
          <p:cNvSpPr txBox="1"/>
          <p:nvPr/>
        </p:nvSpPr>
        <p:spPr>
          <a:xfrm>
            <a:off x="5824117" y="2495838"/>
            <a:ext cx="16575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es-ES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Climate</a:t>
            </a:r>
            <a:endParaRPr lang="en-US" altLang="es-ES" sz="12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altLang="es-ES" sz="1200" dirty="0">
                <a:solidFill>
                  <a:schemeClr val="bg1"/>
                </a:solidFill>
                <a:latin typeface="Calibri" panose="020F0502020204030204" pitchFamily="34" charset="0"/>
              </a:rPr>
              <a:t>predictions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</a:rPr>
              <a:t>system from</a:t>
            </a:r>
          </a:p>
          <a:p>
            <a:pPr algn="ctr"/>
            <a:r>
              <a:rPr lang="en-GB" sz="1200" dirty="0" err="1">
                <a:solidFill>
                  <a:schemeClr val="bg1"/>
                </a:solidFill>
                <a:latin typeface="Calibri" panose="020F0502020204030204" pitchFamily="34" charset="0"/>
              </a:rPr>
              <a:t>subseasonal</a:t>
            </a:r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</a:rPr>
              <a:t>-to-decadal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</a:rPr>
              <a:t>forecasts</a:t>
            </a:r>
            <a:endParaRPr lang="en-US" altLang="es-ES" sz="12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060688F2-F73F-FC41-A6C7-C9F327AE1AB3}"/>
              </a:ext>
            </a:extLst>
          </p:cNvPr>
          <p:cNvGrpSpPr/>
          <p:nvPr/>
        </p:nvGrpSpPr>
        <p:grpSpPr>
          <a:xfrm>
            <a:off x="1401062" y="4318216"/>
            <a:ext cx="6300279" cy="1155018"/>
            <a:chOff x="248003" y="4589907"/>
            <a:chExt cx="8400371" cy="1540024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11F0F28F-6C93-B442-9248-E06C7A743116}"/>
                </a:ext>
              </a:extLst>
            </p:cNvPr>
            <p:cNvGrpSpPr/>
            <p:nvPr/>
          </p:nvGrpSpPr>
          <p:grpSpPr>
            <a:xfrm>
              <a:off x="533789" y="4589907"/>
              <a:ext cx="8076423" cy="828691"/>
              <a:chOff x="2540119" y="4218335"/>
              <a:chExt cx="8754803" cy="898296"/>
            </a:xfrm>
          </p:grpSpPr>
          <p:sp>
            <p:nvSpPr>
              <p:cNvPr id="23" name="Lágrima 22">
                <a:extLst>
                  <a:ext uri="{FF2B5EF4-FFF2-40B4-BE49-F238E27FC236}">
                    <a16:creationId xmlns:a16="http://schemas.microsoft.com/office/drawing/2014/main" id="{6B5C0EA2-D6B1-EC40-98F1-2326D1082C52}"/>
                  </a:ext>
                </a:extLst>
              </p:cNvPr>
              <p:cNvSpPr/>
              <p:nvPr/>
            </p:nvSpPr>
            <p:spPr>
              <a:xfrm rot="8100000">
                <a:off x="2540119" y="4218336"/>
                <a:ext cx="927474" cy="898294"/>
              </a:xfrm>
              <a:prstGeom prst="teardrop">
                <a:avLst/>
              </a:prstGeom>
              <a:blipFill dpi="0" rotWithShape="0"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0489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24" name="Lágrima 23">
                <a:extLst>
                  <a:ext uri="{FF2B5EF4-FFF2-40B4-BE49-F238E27FC236}">
                    <a16:creationId xmlns:a16="http://schemas.microsoft.com/office/drawing/2014/main" id="{98807EE7-0E8C-774C-B913-E805D6E213A7}"/>
                  </a:ext>
                </a:extLst>
              </p:cNvPr>
              <p:cNvSpPr/>
              <p:nvPr/>
            </p:nvSpPr>
            <p:spPr>
              <a:xfrm rot="8100000">
                <a:off x="3769074" y="4218336"/>
                <a:ext cx="927474" cy="898294"/>
              </a:xfrm>
              <a:prstGeom prst="teardrop">
                <a:avLst/>
              </a:prstGeom>
              <a:blipFill dpi="0" rotWithShape="0">
                <a:blip r:embed="rId5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0489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25" name="Lágrima 24">
                <a:extLst>
                  <a:ext uri="{FF2B5EF4-FFF2-40B4-BE49-F238E27FC236}">
                    <a16:creationId xmlns:a16="http://schemas.microsoft.com/office/drawing/2014/main" id="{806C3540-1EED-9841-8BF6-27C6A3FE1AE4}"/>
                  </a:ext>
                </a:extLst>
              </p:cNvPr>
              <p:cNvSpPr/>
              <p:nvPr/>
            </p:nvSpPr>
            <p:spPr>
              <a:xfrm rot="8100000">
                <a:off x="5006267" y="4218337"/>
                <a:ext cx="927474" cy="898294"/>
              </a:xfrm>
              <a:prstGeom prst="teardrop">
                <a:avLst/>
              </a:prstGeom>
              <a:blipFill dpi="0" rotWithShape="0">
                <a:blip r:embed="rId6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0489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26" name="Lágrima 25">
                <a:extLst>
                  <a:ext uri="{FF2B5EF4-FFF2-40B4-BE49-F238E27FC236}">
                    <a16:creationId xmlns:a16="http://schemas.microsoft.com/office/drawing/2014/main" id="{D4A15822-190B-0249-9AF2-05762CE4D699}"/>
                  </a:ext>
                </a:extLst>
              </p:cNvPr>
              <p:cNvSpPr/>
              <p:nvPr/>
            </p:nvSpPr>
            <p:spPr>
              <a:xfrm rot="8100000">
                <a:off x="6438295" y="4218336"/>
                <a:ext cx="927475" cy="898294"/>
              </a:xfrm>
              <a:prstGeom prst="teardrop">
                <a:avLst/>
              </a:prstGeom>
              <a:blipFill dpi="0" rotWithShape="0">
                <a:blip r:embed="rId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0489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27" name="Lágrima 26">
                <a:extLst>
                  <a:ext uri="{FF2B5EF4-FFF2-40B4-BE49-F238E27FC236}">
                    <a16:creationId xmlns:a16="http://schemas.microsoft.com/office/drawing/2014/main" id="{F4A15207-F359-8B4D-9163-F04BE2A96872}"/>
                  </a:ext>
                </a:extLst>
              </p:cNvPr>
              <p:cNvSpPr/>
              <p:nvPr/>
            </p:nvSpPr>
            <p:spPr>
              <a:xfrm rot="8100000">
                <a:off x="7893057" y="4218335"/>
                <a:ext cx="927475" cy="898294"/>
              </a:xfrm>
              <a:prstGeom prst="teardrop">
                <a:avLst/>
              </a:prstGeom>
              <a:blipFill dpi="0" rotWithShape="0">
                <a:blip r:embed="rId8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0489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28" name="Lágrima 27">
                <a:extLst>
                  <a:ext uri="{FF2B5EF4-FFF2-40B4-BE49-F238E27FC236}">
                    <a16:creationId xmlns:a16="http://schemas.microsoft.com/office/drawing/2014/main" id="{8A9F353B-6A45-D94D-8423-F325EA77C072}"/>
                  </a:ext>
                </a:extLst>
              </p:cNvPr>
              <p:cNvSpPr/>
              <p:nvPr/>
            </p:nvSpPr>
            <p:spPr>
              <a:xfrm rot="8100000">
                <a:off x="9130251" y="4218336"/>
                <a:ext cx="927475" cy="898294"/>
              </a:xfrm>
              <a:prstGeom prst="teardrop">
                <a:avLst/>
              </a:prstGeom>
              <a:blipFill dpi="0" rotWithShape="0"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0489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29" name="Lágrima 28">
                <a:extLst>
                  <a:ext uri="{FF2B5EF4-FFF2-40B4-BE49-F238E27FC236}">
                    <a16:creationId xmlns:a16="http://schemas.microsoft.com/office/drawing/2014/main" id="{A3FD95EE-9AD9-7841-94DE-319DB51D9FE8}"/>
                  </a:ext>
                </a:extLst>
              </p:cNvPr>
              <p:cNvSpPr/>
              <p:nvPr/>
            </p:nvSpPr>
            <p:spPr>
              <a:xfrm rot="8100000">
                <a:off x="10367447" y="4218335"/>
                <a:ext cx="927475" cy="898294"/>
              </a:xfrm>
              <a:prstGeom prst="teardrop">
                <a:avLst/>
              </a:prstGeom>
              <a:blipFill dpi="0" rotWithShape="0">
                <a:blip r:embed="rId10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0489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</p:grp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FD7F5708-5118-024A-AD21-C02FC2FA1D6A}"/>
                </a:ext>
              </a:extLst>
            </p:cNvPr>
            <p:cNvSpPr txBox="1"/>
            <p:nvPr/>
          </p:nvSpPr>
          <p:spPr>
            <a:xfrm>
              <a:off x="248003" y="5638942"/>
              <a:ext cx="1327715" cy="307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s-ES" sz="1050" dirty="0" err="1">
                  <a:solidFill>
                    <a:srgbClr val="004890"/>
                  </a:solidFill>
                </a:rPr>
                <a:t>Infrastructures</a:t>
              </a:r>
              <a:endParaRPr lang="es-ES" sz="1050" dirty="0">
                <a:solidFill>
                  <a:srgbClr val="004890"/>
                </a:solidFill>
              </a:endParaRPr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46384593-F050-2249-8720-CFC7B9D86417}"/>
                </a:ext>
              </a:extLst>
            </p:cNvPr>
            <p:cNvSpPr txBox="1"/>
            <p:nvPr/>
          </p:nvSpPr>
          <p:spPr>
            <a:xfrm>
              <a:off x="1733167" y="5638942"/>
              <a:ext cx="746359" cy="490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s-ES" sz="1050" dirty="0">
                  <a:solidFill>
                    <a:srgbClr val="004890"/>
                  </a:solidFill>
                </a:rPr>
                <a:t>Solar</a:t>
              </a:r>
            </a:p>
            <a:p>
              <a:pPr algn="ctr">
                <a:lnSpc>
                  <a:spcPct val="85000"/>
                </a:lnSpc>
              </a:pPr>
              <a:r>
                <a:rPr lang="es-ES" sz="1050" dirty="0" err="1">
                  <a:solidFill>
                    <a:srgbClr val="004890"/>
                  </a:solidFill>
                </a:rPr>
                <a:t>Energy</a:t>
              </a:r>
              <a:endParaRPr lang="es-ES" sz="1050" dirty="0">
                <a:solidFill>
                  <a:srgbClr val="004890"/>
                </a:solidFill>
              </a:endParaRP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897B7981-A8AC-AE44-BAFB-449DB4600FC9}"/>
                </a:ext>
              </a:extLst>
            </p:cNvPr>
            <p:cNvSpPr txBox="1"/>
            <p:nvPr/>
          </p:nvSpPr>
          <p:spPr>
            <a:xfrm>
              <a:off x="2626643" y="5638942"/>
              <a:ext cx="1216573" cy="490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altLang="es-ES" sz="1050" dirty="0">
                  <a:solidFill>
                    <a:srgbClr val="004890"/>
                  </a:solidFill>
                </a:rPr>
                <a:t>Urban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s-ES" sz="1050" dirty="0">
                  <a:solidFill>
                    <a:srgbClr val="004890"/>
                  </a:solidFill>
                </a:rPr>
                <a:t>development</a:t>
              </a:r>
              <a:endParaRPr lang="es-ES" sz="1050" dirty="0">
                <a:solidFill>
                  <a:srgbClr val="004890"/>
                </a:solidFill>
              </a:endParaRP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A5E02852-5518-C644-AB4E-1E17E46B8A3D}"/>
                </a:ext>
              </a:extLst>
            </p:cNvPr>
            <p:cNvSpPr txBox="1"/>
            <p:nvPr/>
          </p:nvSpPr>
          <p:spPr>
            <a:xfrm>
              <a:off x="4073582" y="5638942"/>
              <a:ext cx="955817" cy="307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altLang="es-ES" sz="1050" dirty="0">
                  <a:solidFill>
                    <a:srgbClr val="004890"/>
                  </a:solidFill>
                </a:rPr>
                <a:t>Transport</a:t>
              </a:r>
              <a:endParaRPr lang="es-ES" sz="1050" dirty="0">
                <a:solidFill>
                  <a:srgbClr val="004890"/>
                </a:solidFill>
              </a:endParaRP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17413B8B-D091-AC47-BBBA-566140E9AB2B}"/>
                </a:ext>
              </a:extLst>
            </p:cNvPr>
            <p:cNvSpPr txBox="1"/>
            <p:nvPr/>
          </p:nvSpPr>
          <p:spPr>
            <a:xfrm>
              <a:off x="5473144" y="5638942"/>
              <a:ext cx="746359" cy="490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altLang="es-ES" sz="1050" dirty="0">
                  <a:solidFill>
                    <a:srgbClr val="004890"/>
                  </a:solidFill>
                </a:rPr>
                <a:t>Wind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s-ES" sz="1050" dirty="0">
                  <a:solidFill>
                    <a:srgbClr val="004890"/>
                  </a:solidFill>
                </a:rPr>
                <a:t>Energy</a:t>
              </a:r>
              <a:endParaRPr lang="es-ES" sz="1050" dirty="0">
                <a:solidFill>
                  <a:srgbClr val="004890"/>
                </a:solidFill>
              </a:endParaRP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7EA3508A-7C21-DE4D-BD9B-D78F487AFC5D}"/>
                </a:ext>
              </a:extLst>
            </p:cNvPr>
            <p:cNvSpPr txBox="1"/>
            <p:nvPr/>
          </p:nvSpPr>
          <p:spPr>
            <a:xfrm>
              <a:off x="6520916" y="5638942"/>
              <a:ext cx="1056273" cy="307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s-ES" sz="1050" dirty="0" err="1">
                  <a:solidFill>
                    <a:srgbClr val="004890"/>
                  </a:solidFill>
                </a:rPr>
                <a:t>Agriculture</a:t>
              </a:r>
              <a:endParaRPr lang="es-ES" sz="1050" dirty="0">
                <a:solidFill>
                  <a:srgbClr val="004890"/>
                </a:solidFill>
              </a:endParaRP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7D6C1CAE-6BDA-F541-8DAE-E5DA19762BAA}"/>
                </a:ext>
              </a:extLst>
            </p:cNvPr>
            <p:cNvSpPr txBox="1"/>
            <p:nvPr/>
          </p:nvSpPr>
          <p:spPr>
            <a:xfrm>
              <a:off x="7690419" y="5638942"/>
              <a:ext cx="957955" cy="307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altLang="es-ES" sz="1050" dirty="0">
                  <a:solidFill>
                    <a:srgbClr val="004890"/>
                  </a:solidFill>
                </a:rPr>
                <a:t>Insurance</a:t>
              </a:r>
              <a:endParaRPr lang="es-ES" sz="1050" dirty="0">
                <a:solidFill>
                  <a:srgbClr val="004890"/>
                </a:solidFill>
              </a:endParaRPr>
            </a:p>
          </p:txBody>
        </p: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2A53B658-D913-6F41-8335-5B3E337D10B7}"/>
              </a:ext>
            </a:extLst>
          </p:cNvPr>
          <p:cNvGrpSpPr/>
          <p:nvPr/>
        </p:nvGrpSpPr>
        <p:grpSpPr>
          <a:xfrm>
            <a:off x="1657160" y="3817627"/>
            <a:ext cx="6001787" cy="325748"/>
            <a:chOff x="589468" y="3930693"/>
            <a:chExt cx="8002382" cy="434330"/>
          </a:xfrm>
        </p:grpSpPr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id="{5663F59C-B279-E54C-9CF8-2B3BF5575B72}"/>
                </a:ext>
              </a:extLst>
            </p:cNvPr>
            <p:cNvCxnSpPr/>
            <p:nvPr/>
          </p:nvCxnSpPr>
          <p:spPr>
            <a:xfrm>
              <a:off x="589468" y="4361655"/>
              <a:ext cx="8002382" cy="0"/>
            </a:xfrm>
            <a:prstGeom prst="line">
              <a:avLst/>
            </a:prstGeom>
            <a:ln w="31750" cap="rnd">
              <a:solidFill>
                <a:srgbClr val="2F55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dondear rectángulo de esquina del mismo lado 31">
              <a:extLst>
                <a:ext uri="{FF2B5EF4-FFF2-40B4-BE49-F238E27FC236}">
                  <a16:creationId xmlns:a16="http://schemas.microsoft.com/office/drawing/2014/main" id="{E45C9B68-32F2-F544-B232-080F9A68C175}"/>
                </a:ext>
              </a:extLst>
            </p:cNvPr>
            <p:cNvSpPr/>
            <p:nvPr/>
          </p:nvSpPr>
          <p:spPr>
            <a:xfrm>
              <a:off x="3194508" y="3930693"/>
              <a:ext cx="2792302" cy="434330"/>
            </a:xfrm>
            <a:prstGeom prst="round2SameRect">
              <a:avLst>
                <a:gd name="adj1" fmla="val 20968"/>
                <a:gd name="adj2" fmla="val 0"/>
              </a:avLst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350" b="1" dirty="0" err="1">
                  <a:solidFill>
                    <a:schemeClr val="bg1"/>
                  </a:solidFill>
                </a:rPr>
                <a:t>Service</a:t>
              </a:r>
              <a:r>
                <a:rPr lang="es-ES" sz="1350" b="1" dirty="0">
                  <a:solidFill>
                    <a:schemeClr val="bg1"/>
                  </a:solidFill>
                </a:rPr>
                <a:t> </a:t>
              </a:r>
              <a:r>
                <a:rPr lang="es-ES" sz="1350" b="1" dirty="0" err="1">
                  <a:solidFill>
                    <a:schemeClr val="bg1"/>
                  </a:solidFill>
                </a:rPr>
                <a:t>Users</a:t>
              </a:r>
              <a:r>
                <a:rPr lang="es-ES" sz="1350" b="1" dirty="0">
                  <a:solidFill>
                    <a:schemeClr val="bg1"/>
                  </a:solidFill>
                </a:rPr>
                <a:t> </a:t>
              </a:r>
              <a:r>
                <a:rPr lang="es-ES" sz="1350" b="1" dirty="0" err="1">
                  <a:solidFill>
                    <a:schemeClr val="bg1"/>
                  </a:solidFill>
                </a:rPr>
                <a:t>Sectors</a:t>
              </a:r>
              <a:endParaRPr lang="es-ES" sz="135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774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99871DB-6862-6D4B-B358-7C1F350D7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Computational Earth Sciences</a:t>
            </a:r>
          </a:p>
        </p:txBody>
      </p:sp>
    </p:spTree>
    <p:extLst>
      <p:ext uri="{BB962C8B-B14F-4D97-AF65-F5344CB8AC3E}">
        <p14:creationId xmlns:p14="http://schemas.microsoft.com/office/powerpoint/2010/main" val="4140245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E288EB0-0EEB-B346-A41B-30B5CC343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210" y="3881718"/>
            <a:ext cx="5295232" cy="297856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A89FCC2-CAA7-AE43-B28D-B827E5183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CES in Earth Department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E353B1-6F17-9B45-9533-B0D979E6F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4 groups ~ 105 people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92880AE-BC76-504C-BF00-E76C16041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89" y="1710265"/>
            <a:ext cx="4987262" cy="289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87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CA0B1E-29AF-A443-8F41-52D7004D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Structure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F2A6222-7B65-C44E-8040-7FE2BE4E55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1559259"/>
              </p:ext>
            </p:extLst>
          </p:nvPr>
        </p:nvGraphicFramePr>
        <p:xfrm>
          <a:off x="251520" y="1052736"/>
          <a:ext cx="864096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4880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8D64C-14A4-624D-B038-28937BA87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Interdisciplinary work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62E3980-8AD0-A145-B5DD-5BF2557AB60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5138" y="1214438"/>
          <a:ext cx="8229600" cy="3413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16CEAA7-5A9F-2D45-859F-8DA199AE274A}"/>
              </a:ext>
            </a:extLst>
          </p:cNvPr>
          <p:cNvSpPr txBox="1">
            <a:spLocks/>
          </p:cNvSpPr>
          <p:nvPr/>
        </p:nvSpPr>
        <p:spPr>
          <a:xfrm>
            <a:off x="464803" y="4785902"/>
            <a:ext cx="8229598" cy="154799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dirty="0"/>
              <a:t>Knowledge about the mathematical and computational side of Earth System Applications</a:t>
            </a:r>
          </a:p>
          <a:p>
            <a:pPr marL="457200" indent="-317500"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dirty="0"/>
              <a:t>Knowledge about the specific needs in HPC of the Earth System Applications </a:t>
            </a:r>
          </a:p>
          <a:p>
            <a:pPr marL="457200" indent="-317500"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dirty="0"/>
              <a:t>Researching about HPC methods specifically used for Earth System Applications</a:t>
            </a:r>
          </a:p>
          <a:p>
            <a:endParaRPr lang="en-GB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28F9A6F-9EC9-1D4C-B9A3-8DCD6403948A}"/>
              </a:ext>
            </a:extLst>
          </p:cNvPr>
          <p:cNvSpPr/>
          <p:nvPr/>
        </p:nvSpPr>
        <p:spPr>
          <a:xfrm>
            <a:off x="3231715" y="1214437"/>
            <a:ext cx="2705622" cy="357146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23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9AF6D1-DA65-8445-9AE4-C068F295C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Members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BE4811-28C9-544A-8588-251FEC7F1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Multidisciplinary team with different IT profiles</a:t>
            </a:r>
          </a:p>
          <a:p>
            <a:endParaRPr lang="en-GB" dirty="0"/>
          </a:p>
          <a:p>
            <a:r>
              <a:rPr lang="en-GB" dirty="0"/>
              <a:t>Currently, 32 members</a:t>
            </a:r>
          </a:p>
          <a:p>
            <a:pPr lvl="1"/>
            <a:r>
              <a:rPr lang="en-GB" dirty="0"/>
              <a:t>1 manager</a:t>
            </a:r>
          </a:p>
          <a:p>
            <a:pPr lvl="1"/>
            <a:r>
              <a:rPr lang="en-GB" dirty="0"/>
              <a:t>22 research engineers</a:t>
            </a:r>
          </a:p>
          <a:p>
            <a:pPr lvl="1"/>
            <a:r>
              <a:rPr lang="en-GB" dirty="0"/>
              <a:t>4 postdocs</a:t>
            </a:r>
          </a:p>
          <a:p>
            <a:pPr lvl="1"/>
            <a:r>
              <a:rPr lang="en-GB" dirty="0"/>
              <a:t>1 PhD student</a:t>
            </a:r>
          </a:p>
          <a:p>
            <a:pPr lvl="1"/>
            <a:r>
              <a:rPr lang="en-GB" dirty="0"/>
              <a:t>3 students</a:t>
            </a:r>
          </a:p>
          <a:p>
            <a:pPr lvl="1"/>
            <a:r>
              <a:rPr lang="en-GB" dirty="0"/>
              <a:t>1 external consultant</a:t>
            </a:r>
          </a:p>
          <a:p>
            <a:endParaRPr lang="en-GB" dirty="0"/>
          </a:p>
          <a:p>
            <a:r>
              <a:rPr lang="en-GB" dirty="0"/>
              <a:t>Foster internal BSC interdepartmental  collaboration, specially Computer Science to apply their research</a:t>
            </a:r>
          </a:p>
          <a:p>
            <a:endParaRPr lang="en-GB" dirty="0"/>
          </a:p>
          <a:p>
            <a:r>
              <a:rPr lang="en-GB" dirty="0"/>
              <a:t>Develop a constant collaboration with UAB and UPC computer science schools to recruit students to join the team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A38E248-EF5D-BF44-8383-D24D929B51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1717" y="1958818"/>
            <a:ext cx="5047129" cy="190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308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596E-16AD-BE40-90FA-1552432A9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986282-2216-104D-9F74-BD69B152C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03" y="1215072"/>
            <a:ext cx="8229598" cy="4052714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Currently, CES is involved in:</a:t>
            </a:r>
          </a:p>
          <a:p>
            <a:pPr lvl="1"/>
            <a:r>
              <a:rPr lang="en-GB" dirty="0"/>
              <a:t>H2020 projects</a:t>
            </a:r>
          </a:p>
          <a:p>
            <a:pPr lvl="2"/>
            <a:r>
              <a:rPr lang="en-GB" dirty="0"/>
              <a:t>ESiWACE2: </a:t>
            </a:r>
            <a:r>
              <a:rPr lang="en-GB" dirty="0" err="1"/>
              <a:t>Center</a:t>
            </a:r>
            <a:r>
              <a:rPr lang="en-GB" dirty="0"/>
              <a:t> of Excellence</a:t>
            </a:r>
          </a:p>
          <a:p>
            <a:pPr lvl="2"/>
            <a:r>
              <a:rPr lang="en-GB" dirty="0"/>
              <a:t>ESCAPE-2 FET: Energy-efficient </a:t>
            </a:r>
            <a:r>
              <a:rPr lang="en-GB" dirty="0" err="1"/>
              <a:t>SCalable</a:t>
            </a:r>
            <a:r>
              <a:rPr lang="en-GB" dirty="0"/>
              <a:t> Algorithms for weather and climate Prediction at </a:t>
            </a:r>
            <a:r>
              <a:rPr lang="en-GB" dirty="0" err="1"/>
              <a:t>Exascale</a:t>
            </a:r>
            <a:endParaRPr lang="en-GB" dirty="0"/>
          </a:p>
          <a:p>
            <a:pPr lvl="2"/>
            <a:r>
              <a:rPr lang="en-GB" dirty="0"/>
              <a:t>IMMERSE: Improving Models for Marine </a:t>
            </a:r>
            <a:r>
              <a:rPr lang="en-GB" dirty="0" err="1"/>
              <a:t>EnviRonment</a:t>
            </a:r>
            <a:r>
              <a:rPr lang="en-GB" dirty="0"/>
              <a:t> Services</a:t>
            </a:r>
          </a:p>
          <a:p>
            <a:pPr lvl="2"/>
            <a:r>
              <a:rPr lang="en-GB" dirty="0"/>
              <a:t>IS-ENES3: third phase of the distributed e-infrastructure of the European Network for Earth System Modelling (ENES)</a:t>
            </a:r>
          </a:p>
          <a:p>
            <a:pPr lvl="1"/>
            <a:r>
              <a:rPr lang="en-GB" dirty="0"/>
              <a:t>Contracts</a:t>
            </a:r>
          </a:p>
          <a:p>
            <a:pPr lvl="2"/>
            <a:r>
              <a:rPr lang="en-GB" dirty="0"/>
              <a:t>Harmonie Consortium (HIRLAM model)</a:t>
            </a:r>
          </a:p>
          <a:p>
            <a:pPr lvl="2"/>
            <a:r>
              <a:rPr lang="en-GB" dirty="0"/>
              <a:t>BSC research agreements (IBM and Intel)</a:t>
            </a:r>
          </a:p>
          <a:p>
            <a:pPr lvl="2"/>
            <a:r>
              <a:rPr lang="en-GB" dirty="0"/>
              <a:t>C3S512: The Evaluation and Quality Control (EQC) function of the Copernicus Climate Change Service (ECMWF)</a:t>
            </a:r>
          </a:p>
          <a:p>
            <a:pPr lvl="1"/>
            <a:r>
              <a:rPr lang="en-GB" dirty="0"/>
              <a:t>Services</a:t>
            </a:r>
          </a:p>
          <a:p>
            <a:pPr lvl="2"/>
            <a:r>
              <a:rPr lang="en-GB" dirty="0"/>
              <a:t>Several PRACE Type C to improve HPC Earth Sciences codes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A42CB6E-5C9A-AB49-9756-629E590C9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91" y="5362530"/>
            <a:ext cx="2933700" cy="6858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FFF3018-1348-4D42-8AF3-5F4185159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700" y="6015322"/>
            <a:ext cx="2501900" cy="8128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3190BDC-8B47-C14E-99C0-1C3DB4E61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603" y="5267786"/>
            <a:ext cx="2476500" cy="8128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D3D6D2C-6842-8B43-BD67-31EF09B516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1099" y="6044726"/>
            <a:ext cx="2616200" cy="7747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47EA31E-E5A5-BA46-919D-3F1665F654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1242" y="5347006"/>
            <a:ext cx="1216959" cy="86010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1BCAE1D-D6D9-5749-BD83-E85298618F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8388" y="5315903"/>
            <a:ext cx="991856" cy="6540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C0F92AD-0140-384F-B978-D6EDA1993B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2052" y="6147274"/>
            <a:ext cx="1061571" cy="42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343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99871DB-6862-6D4B-B358-7C1F350D7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Supporting modelling activities</a:t>
            </a:r>
          </a:p>
        </p:txBody>
      </p:sp>
    </p:spTree>
    <p:extLst>
      <p:ext uri="{BB962C8B-B14F-4D97-AF65-F5344CB8AC3E}">
        <p14:creationId xmlns:p14="http://schemas.microsoft.com/office/powerpoint/2010/main" val="2562052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07EF43-0005-2D46-96FA-E2BF43ED9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Atmospheric Composition Forecasts</a:t>
            </a:r>
          </a:p>
        </p:txBody>
      </p:sp>
      <p:sp>
        <p:nvSpPr>
          <p:cNvPr id="24" name="5 Rectángulo">
            <a:extLst>
              <a:ext uri="{FF2B5EF4-FFF2-40B4-BE49-F238E27FC236}">
                <a16:creationId xmlns:a16="http://schemas.microsoft.com/office/drawing/2014/main" id="{B46F7D02-ED97-FB4B-8F24-B812FB964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1282152"/>
            <a:ext cx="33845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s-ES" sz="2000" b="1" dirty="0">
                <a:latin typeface="Calibri" pitchFamily="34" charset="0"/>
              </a:rPr>
              <a:t>AQF CALIOPE system: daily forecast and evaluation</a:t>
            </a:r>
          </a:p>
        </p:txBody>
      </p:sp>
      <p:sp>
        <p:nvSpPr>
          <p:cNvPr id="25" name="6 CuadroTexto">
            <a:extLst>
              <a:ext uri="{FF2B5EF4-FFF2-40B4-BE49-F238E27FC236}">
                <a16:creationId xmlns:a16="http://schemas.microsoft.com/office/drawing/2014/main" id="{CD9DF44F-1527-2E41-9007-197DBAC38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1221668"/>
            <a:ext cx="59817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just" eaLnBrk="1" hangingPunct="1"/>
            <a:r>
              <a:rPr lang="en-US" altLang="es-ES" sz="2000">
                <a:latin typeface="Calibri" pitchFamily="34" charset="0"/>
              </a:rPr>
              <a:t>Daily forecast for </a:t>
            </a:r>
            <a:r>
              <a:rPr lang="en-US" altLang="es-ES" sz="2000" b="1">
                <a:latin typeface="Calibri" pitchFamily="34" charset="0"/>
              </a:rPr>
              <a:t>meteorology, emissions and air quality</a:t>
            </a:r>
            <a:r>
              <a:rPr lang="en-US" altLang="es-ES" sz="2000">
                <a:latin typeface="Calibri" pitchFamily="34" charset="0"/>
              </a:rPr>
              <a:t>: Europe (12km), Iberian Peninsula (4km), Andalusia, Catalonia and Madrid (1km), since 2007</a:t>
            </a:r>
          </a:p>
        </p:txBody>
      </p:sp>
      <p:pic>
        <p:nvPicPr>
          <p:cNvPr id="26" name="Imagen 41">
            <a:extLst>
              <a:ext uri="{FF2B5EF4-FFF2-40B4-BE49-F238E27FC236}">
                <a16:creationId xmlns:a16="http://schemas.microsoft.com/office/drawing/2014/main" id="{96C24566-A7C0-0C4E-92BF-60738E381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1" y="2206478"/>
            <a:ext cx="1287463" cy="915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3">
            <a:extLst>
              <a:ext uri="{FF2B5EF4-FFF2-40B4-BE49-F238E27FC236}">
                <a16:creationId xmlns:a16="http://schemas.microsoft.com/office/drawing/2014/main" id="{2B293DA6-8311-9440-B4C7-A8D7D3524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1" y="2253004"/>
            <a:ext cx="1008063" cy="950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>
            <a:extLst>
              <a:ext uri="{FF2B5EF4-FFF2-40B4-BE49-F238E27FC236}">
                <a16:creationId xmlns:a16="http://schemas.microsoft.com/office/drawing/2014/main" id="{2BF4C967-7529-AD4B-BB04-061C2954E6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24589" y="2620564"/>
            <a:ext cx="1177925" cy="913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8" descr="C:\Users\Miguel\Dropbox\Curro\CALIOPE\Snapshots iOS 1.4\Captura de pantalla de Simulador iOS 10.01.2014 16.36.57.png">
            <a:extLst>
              <a:ext uri="{FF2B5EF4-FFF2-40B4-BE49-F238E27FC236}">
                <a16:creationId xmlns:a16="http://schemas.microsoft.com/office/drawing/2014/main" id="{F212D118-80ED-294C-A3D2-179E1CB7E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4851" y="2307285"/>
            <a:ext cx="588963" cy="105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9" descr="C:\Users\Miguel\Dropbox\Curro\CALIOPE\Snapshots iOS 1.5.1\Captura de pantalla de Simulador iOS 03.04.2014 14.53.45.png">
            <a:extLst>
              <a:ext uri="{FF2B5EF4-FFF2-40B4-BE49-F238E27FC236}">
                <a16:creationId xmlns:a16="http://schemas.microsoft.com/office/drawing/2014/main" id="{6AD0A869-442D-6648-823F-E06085E26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7450" y="2516653"/>
            <a:ext cx="647700" cy="105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Picture 2">
            <a:extLst>
              <a:ext uri="{FF2B5EF4-FFF2-40B4-BE49-F238E27FC236}">
                <a16:creationId xmlns:a16="http://schemas.microsoft.com/office/drawing/2014/main" id="{1D21DDD6-93FE-1E46-9BA0-4E5FFBFDA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4339" y="2197172"/>
            <a:ext cx="1781175" cy="1265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32 Rectángulo">
            <a:extLst>
              <a:ext uri="{FF2B5EF4-FFF2-40B4-BE49-F238E27FC236}">
                <a16:creationId xmlns:a16="http://schemas.microsoft.com/office/drawing/2014/main" id="{4333E200-27AE-3942-A6E7-E5362F0C7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916463"/>
            <a:ext cx="16966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s-ES" sz="1600" b="1">
                <a:latin typeface="Calibri" pitchFamily="34" charset="0"/>
              </a:rPr>
              <a:t>Forecast products</a:t>
            </a:r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id="{8218484A-BF62-5A43-86E0-5F7858B580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" t="-371" r="5360" b="6065"/>
          <a:stretch/>
        </p:blipFill>
        <p:spPr bwMode="auto">
          <a:xfrm>
            <a:off x="2484439" y="2186317"/>
            <a:ext cx="1766887" cy="1267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">
            <a:extLst>
              <a:ext uri="{FF2B5EF4-FFF2-40B4-BE49-F238E27FC236}">
                <a16:creationId xmlns:a16="http://schemas.microsoft.com/office/drawing/2014/main" id="{5C2FAB40-9897-C446-A894-30FC978D9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4276" y="3082726"/>
            <a:ext cx="385763" cy="438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n 34">
            <a:extLst>
              <a:ext uri="{FF2B5EF4-FFF2-40B4-BE49-F238E27FC236}">
                <a16:creationId xmlns:a16="http://schemas.microsoft.com/office/drawing/2014/main" id="{7DEC87EF-ADFC-3748-B222-54332B317C0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938" y="2663988"/>
            <a:ext cx="1231900" cy="915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5" name="5 Rectángulo">
            <a:extLst>
              <a:ext uri="{FF2B5EF4-FFF2-40B4-BE49-F238E27FC236}">
                <a16:creationId xmlns:a16="http://schemas.microsoft.com/office/drawing/2014/main" id="{72022E63-C3E6-2E46-8279-8CF535973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10" y="3828128"/>
            <a:ext cx="33845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s-ES" sz="2000" b="1" dirty="0">
                <a:latin typeface="Calibri" pitchFamily="34" charset="0"/>
              </a:rPr>
              <a:t>Dust Forecasts</a:t>
            </a: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912A5A79-B24C-5942-B545-EC3DA0573D7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45150" y="3850575"/>
            <a:ext cx="3273516" cy="2852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47ADFEF-0E3F-A641-996F-814EBBC98C7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7325" y="4228238"/>
            <a:ext cx="5209428" cy="1956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8643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36E51F-8A82-4248-9B49-16C9C4D93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EC-Earth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998172C3-712E-5D48-8753-3C5EE1A37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184576"/>
          </a:xfrm>
        </p:spPr>
        <p:txBody>
          <a:bodyPr/>
          <a:lstStyle/>
          <a:p>
            <a:r>
              <a:rPr lang="en-US" dirty="0"/>
              <a:t>Earth System Model</a:t>
            </a:r>
          </a:p>
          <a:p>
            <a:r>
              <a:rPr lang="en-US" dirty="0"/>
              <a:t>Reliable in-house predictions of global climate change</a:t>
            </a:r>
          </a:p>
          <a:p>
            <a:r>
              <a:rPr lang="en-US" dirty="0"/>
              <a:t>Part of a Europe-wide consortium</a:t>
            </a:r>
          </a:p>
          <a:p>
            <a:r>
              <a:rPr lang="en-US" dirty="0"/>
              <a:t>Being used in large European project</a:t>
            </a:r>
          </a:p>
          <a:p>
            <a:pPr lvl="1"/>
            <a:r>
              <a:rPr lang="en-US" dirty="0"/>
              <a:t>PRIMAVERA</a:t>
            </a:r>
          </a:p>
          <a:p>
            <a:pPr lvl="1"/>
            <a:r>
              <a:rPr lang="en-US" dirty="0"/>
              <a:t>EUCP</a:t>
            </a:r>
          </a:p>
          <a:p>
            <a:pPr lvl="1"/>
            <a:r>
              <a:rPr lang="en-US" dirty="0"/>
              <a:t>IS-ENES3</a:t>
            </a:r>
          </a:p>
          <a:p>
            <a:pPr lvl="1"/>
            <a:r>
              <a:rPr lang="en-US" dirty="0"/>
              <a:t>ESiWACE2</a:t>
            </a:r>
          </a:p>
          <a:p>
            <a:r>
              <a:rPr lang="en-US" dirty="0"/>
              <a:t>3.3 version </a:t>
            </a:r>
          </a:p>
          <a:p>
            <a:pPr lvl="1"/>
            <a:r>
              <a:rPr lang="en-US" dirty="0"/>
              <a:t>IFS + NEMO + OASIS</a:t>
            </a:r>
          </a:p>
          <a:p>
            <a:r>
              <a:rPr lang="en-US" dirty="0"/>
              <a:t>Involved in 4.0 implementation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064EA9B0-58FE-124D-B31A-786206340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9120" y="3164976"/>
            <a:ext cx="4800535" cy="360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55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9E6E2F-22C8-674E-8859-FA5F86092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ESGF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101D80-6626-4542-8848-95C7926BB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Earth System Grid Federation (ESGF) is an international collaboration for the software that powers most global climate change research, notably assessments by the Intergovernmental Panel on Climate Change (IPCC).</a:t>
            </a:r>
          </a:p>
          <a:p>
            <a:r>
              <a:rPr lang="en-GB" dirty="0"/>
              <a:t>ESGF manages the first-ever decentralized database for handling climate science data, with multiple petabytes of data at dozens of federated sites worldwide. </a:t>
            </a:r>
          </a:p>
          <a:p>
            <a:r>
              <a:rPr lang="en-GB" dirty="0"/>
              <a:t>BSC hosts a Tier-2 </a:t>
            </a:r>
            <a:r>
              <a:rPr lang="en-GB" dirty="0" err="1"/>
              <a:t>datanode</a:t>
            </a:r>
            <a:r>
              <a:rPr lang="en-GB" dirty="0"/>
              <a:t> with more than 600 Tb.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4070E06-A8F8-274F-8E70-BAB0A447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267" y="4254579"/>
            <a:ext cx="4762500" cy="24003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ECA715A-8933-8949-870C-3007C017D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97" y="4861128"/>
            <a:ext cx="3131460" cy="118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090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B1BD63-27C6-5A45-BE61-E1D4B7ECC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Performance activities</a:t>
            </a:r>
          </a:p>
        </p:txBody>
      </p:sp>
      <p:sp>
        <p:nvSpPr>
          <p:cNvPr id="4" name="2 Marcador de texto">
            <a:extLst>
              <a:ext uri="{FF2B5EF4-FFF2-40B4-BE49-F238E27FC236}">
                <a16:creationId xmlns:a16="http://schemas.microsoft.com/office/drawing/2014/main" id="{2CC41CBD-66E5-CC47-8129-5D5BEF81665C}"/>
              </a:ext>
            </a:extLst>
          </p:cNvPr>
          <p:cNvSpPr txBox="1">
            <a:spLocks/>
          </p:cNvSpPr>
          <p:nvPr/>
        </p:nvSpPr>
        <p:spPr bwMode="auto">
          <a:xfrm>
            <a:off x="250825" y="963099"/>
            <a:ext cx="8631238" cy="53924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 dirty="0"/>
              <a:t>Since 1991</a:t>
            </a:r>
          </a:p>
          <a:p>
            <a:pPr>
              <a:defRPr/>
            </a:pPr>
            <a:r>
              <a:rPr lang="en-US" sz="1800" dirty="0"/>
              <a:t>Based on traces</a:t>
            </a:r>
          </a:p>
          <a:p>
            <a:pPr>
              <a:defRPr/>
            </a:pPr>
            <a:r>
              <a:rPr lang="en-US" sz="1800" dirty="0"/>
              <a:t>Open Source: </a:t>
            </a:r>
            <a:r>
              <a:rPr lang="es-ES" sz="1800" dirty="0">
                <a:hlinkClick r:id="rId2"/>
              </a:rPr>
              <a:t>https://tools.bsc.es/</a:t>
            </a:r>
            <a:endParaRPr lang="es-ES" sz="1800" dirty="0"/>
          </a:p>
          <a:p>
            <a:pPr>
              <a:defRPr/>
            </a:pPr>
            <a:r>
              <a:rPr lang="en-US" sz="1800" b="1" dirty="0" err="1"/>
              <a:t>Extrae</a:t>
            </a:r>
            <a:r>
              <a:rPr lang="en-US" sz="1800" dirty="0"/>
              <a:t>: Package that generates </a:t>
            </a:r>
            <a:r>
              <a:rPr lang="en-US" sz="1800" dirty="0" err="1"/>
              <a:t>Paraver</a:t>
            </a:r>
            <a:r>
              <a:rPr lang="en-US" sz="1800" dirty="0"/>
              <a:t> trace-files for a post-mortem analysis</a:t>
            </a:r>
          </a:p>
          <a:p>
            <a:pPr>
              <a:defRPr/>
            </a:pPr>
            <a:r>
              <a:rPr lang="en-US" sz="1800" b="1" dirty="0" err="1"/>
              <a:t>Paraver</a:t>
            </a:r>
            <a:r>
              <a:rPr lang="en-US" sz="1800" dirty="0"/>
              <a:t>: Trace visualization and analysis browser</a:t>
            </a:r>
          </a:p>
          <a:p>
            <a:pPr lvl="1">
              <a:defRPr/>
            </a:pPr>
            <a:r>
              <a:rPr lang="en-US" sz="1800" dirty="0"/>
              <a:t>Includes trace manipulation: Filter, cut traces</a:t>
            </a:r>
          </a:p>
          <a:p>
            <a:pPr>
              <a:defRPr/>
            </a:pPr>
            <a:r>
              <a:rPr lang="en-US" sz="1800" b="1" dirty="0" err="1"/>
              <a:t>Dimemas</a:t>
            </a:r>
            <a:r>
              <a:rPr lang="en-US" sz="1800" dirty="0"/>
              <a:t>: Message passing simulator</a:t>
            </a:r>
          </a:p>
          <a:p>
            <a:pPr marL="0" indent="0">
              <a:buFontTx/>
              <a:buNone/>
              <a:defRPr/>
            </a:pPr>
            <a:endParaRPr lang="es-ES" altLang="es-ES" dirty="0">
              <a:ea typeface="ＭＳ Ｐゴシック" pitchFamily="34" charset="-128"/>
            </a:endParaRPr>
          </a:p>
        </p:txBody>
      </p:sp>
      <p:sp>
        <p:nvSpPr>
          <p:cNvPr id="5" name="4 Proceso">
            <a:extLst>
              <a:ext uri="{FF2B5EF4-FFF2-40B4-BE49-F238E27FC236}">
                <a16:creationId xmlns:a16="http://schemas.microsoft.com/office/drawing/2014/main" id="{218D0BF6-C45D-D342-BDC2-95350E69C1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686447"/>
            <a:ext cx="1524000" cy="521096"/>
          </a:xfrm>
          <a:prstGeom prst="flowChartProcess">
            <a:avLst/>
          </a:prstGeom>
          <a:solidFill>
            <a:srgbClr val="005490"/>
          </a:solidFill>
          <a:ln w="19050">
            <a:solidFill>
              <a:srgbClr val="00386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Application</a:t>
            </a:r>
          </a:p>
        </p:txBody>
      </p:sp>
      <p:sp>
        <p:nvSpPr>
          <p:cNvPr id="6" name="6 Disco magnético">
            <a:extLst>
              <a:ext uri="{FF2B5EF4-FFF2-40B4-BE49-F238E27FC236}">
                <a16:creationId xmlns:a16="http://schemas.microsoft.com/office/drawing/2014/main" id="{A912870C-DF5B-4A47-BC45-F5C860C64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8801" y="3540664"/>
            <a:ext cx="1008063" cy="665328"/>
          </a:xfrm>
          <a:prstGeom prst="flowChartMagneticDisk">
            <a:avLst/>
          </a:prstGeom>
          <a:solidFill>
            <a:srgbClr val="D9D9D9"/>
          </a:solidFill>
          <a:ln w="19050">
            <a:solidFill>
              <a:srgbClr val="7F7F7F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rgbClr val="333333"/>
                </a:solidFill>
                <a:latin typeface="+mn-lt"/>
                <a:ea typeface="+mn-ea"/>
                <a:cs typeface="+mn-cs"/>
              </a:rPr>
              <a:t>Trace files</a:t>
            </a:r>
          </a:p>
        </p:txBody>
      </p:sp>
      <p:sp>
        <p:nvSpPr>
          <p:cNvPr id="7" name="7 Proceso">
            <a:extLst>
              <a:ext uri="{FF2B5EF4-FFF2-40B4-BE49-F238E27FC236}">
                <a16:creationId xmlns:a16="http://schemas.microsoft.com/office/drawing/2014/main" id="{89A95B9E-47BF-8843-844C-58EE1E681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0013" y="4108287"/>
            <a:ext cx="1066800" cy="446654"/>
          </a:xfrm>
          <a:prstGeom prst="flowChartProcess">
            <a:avLst/>
          </a:prstGeom>
          <a:solidFill>
            <a:srgbClr val="DDE8F6"/>
          </a:solidFill>
          <a:ln w="1905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EXTRAE library</a:t>
            </a:r>
          </a:p>
        </p:txBody>
      </p:sp>
      <p:sp>
        <p:nvSpPr>
          <p:cNvPr id="8" name="13 Flecha derecha">
            <a:extLst>
              <a:ext uri="{FF2B5EF4-FFF2-40B4-BE49-F238E27FC236}">
                <a16:creationId xmlns:a16="http://schemas.microsoft.com/office/drawing/2014/main" id="{6C395838-4920-9947-8009-FB6449756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688" y="3864798"/>
            <a:ext cx="811212" cy="119418"/>
          </a:xfrm>
          <a:prstGeom prst="rightArrow">
            <a:avLst>
              <a:gd name="adj1" fmla="val 50000"/>
              <a:gd name="adj2" fmla="val 49988"/>
            </a:avLst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19 Flecha derecha">
            <a:extLst>
              <a:ext uri="{FF2B5EF4-FFF2-40B4-BE49-F238E27FC236}">
                <a16:creationId xmlns:a16="http://schemas.microsoft.com/office/drawing/2014/main" id="{EED3DC16-21ED-4144-A758-D36A92507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9026" y="3864798"/>
            <a:ext cx="149225" cy="119418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20 Proceso">
            <a:extLst>
              <a:ext uri="{FF2B5EF4-FFF2-40B4-BE49-F238E27FC236}">
                <a16:creationId xmlns:a16="http://schemas.microsoft.com/office/drawing/2014/main" id="{46FC5413-6B2D-AD42-82EA-9DC94A0FE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3686447"/>
            <a:ext cx="990600" cy="446654"/>
          </a:xfrm>
          <a:prstGeom prst="flowChartProcess">
            <a:avLst/>
          </a:prstGeom>
          <a:solidFill>
            <a:srgbClr val="6DB7FF"/>
          </a:solidFill>
          <a:ln w="1905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DIMEMAS simulator</a:t>
            </a:r>
          </a:p>
        </p:txBody>
      </p:sp>
      <p:sp>
        <p:nvSpPr>
          <p:cNvPr id="11" name="21 Disco magnético">
            <a:extLst>
              <a:ext uri="{FF2B5EF4-FFF2-40B4-BE49-F238E27FC236}">
                <a16:creationId xmlns:a16="http://schemas.microsoft.com/office/drawing/2014/main" id="{9175F32B-479A-274C-86A4-E46C72B5F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1850" y="3540664"/>
            <a:ext cx="1447800" cy="665328"/>
          </a:xfrm>
          <a:prstGeom prst="flowChartMagneticDisk">
            <a:avLst/>
          </a:prstGeom>
          <a:solidFill>
            <a:srgbClr val="D9D9D9"/>
          </a:solidFill>
          <a:ln w="19050">
            <a:solidFill>
              <a:srgbClr val="7F7F7F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rgbClr val="1C1C1C"/>
                </a:solidFill>
                <a:latin typeface="+mn-lt"/>
                <a:ea typeface="+mn-ea"/>
                <a:cs typeface="+mn-cs"/>
              </a:rPr>
              <a:t>Simulated trace files</a:t>
            </a:r>
          </a:p>
        </p:txBody>
      </p:sp>
      <p:sp>
        <p:nvSpPr>
          <p:cNvPr id="12" name="23 Flecha derecha">
            <a:extLst>
              <a:ext uri="{FF2B5EF4-FFF2-40B4-BE49-F238E27FC236}">
                <a16:creationId xmlns:a16="http://schemas.microsoft.com/office/drawing/2014/main" id="{AC63C43D-4559-044D-9239-3BA58E08D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3650" y="3864798"/>
            <a:ext cx="685800" cy="11941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29 Rectángulo">
            <a:extLst>
              <a:ext uri="{FF2B5EF4-FFF2-40B4-BE49-F238E27FC236}">
                <a16:creationId xmlns:a16="http://schemas.microsoft.com/office/drawing/2014/main" id="{E797D0DA-2F7B-3042-AD75-4AC4B9099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5525" y="5228024"/>
            <a:ext cx="23622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200" b="1"/>
              <a:t>Trace visualization</a:t>
            </a:r>
          </a:p>
        </p:txBody>
      </p:sp>
      <p:sp>
        <p:nvSpPr>
          <p:cNvPr id="14" name="30 Rectángulo">
            <a:extLst>
              <a:ext uri="{FF2B5EF4-FFF2-40B4-BE49-F238E27FC236}">
                <a16:creationId xmlns:a16="http://schemas.microsoft.com/office/drawing/2014/main" id="{60B734D8-CDB2-E840-9734-41AF34C47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1138" y="6425305"/>
            <a:ext cx="3352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000"/>
              <a:t>DIMEMAS generated trace. Target = ideal machine</a:t>
            </a:r>
          </a:p>
        </p:txBody>
      </p:sp>
      <p:sp>
        <p:nvSpPr>
          <p:cNvPr id="15" name="39 Flecha abajo">
            <a:extLst>
              <a:ext uri="{FF2B5EF4-FFF2-40B4-BE49-F238E27FC236}">
                <a16:creationId xmlns:a16="http://schemas.microsoft.com/office/drawing/2014/main" id="{28DA6735-280A-BD4D-B0D8-DB7640FD6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3838" y="4331614"/>
            <a:ext cx="152400" cy="22332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6" name="Picture 6" descr="mpicalls">
            <a:extLst>
              <a:ext uri="{FF2B5EF4-FFF2-40B4-BE49-F238E27FC236}">
                <a16:creationId xmlns:a16="http://schemas.microsoft.com/office/drawing/2014/main" id="{D163EE83-A5D7-A94D-A394-8F7644F2FB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4743" y="5580411"/>
            <a:ext cx="3620843" cy="738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mpicalls">
            <a:extLst>
              <a:ext uri="{FF2B5EF4-FFF2-40B4-BE49-F238E27FC236}">
                <a16:creationId xmlns:a16="http://schemas.microsoft.com/office/drawing/2014/main" id="{D38EAD9A-60F2-EC47-8473-B3CE44DA69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7145" y="5580411"/>
            <a:ext cx="3694761" cy="738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Flowchart: Manual Operation 18454">
            <a:extLst>
              <a:ext uri="{FF2B5EF4-FFF2-40B4-BE49-F238E27FC236}">
                <a16:creationId xmlns:a16="http://schemas.microsoft.com/office/drawing/2014/main" id="{5B57DE04-FD9B-0940-B790-B583ACE37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2100" y="4666605"/>
            <a:ext cx="1543050" cy="440450"/>
          </a:xfrm>
          <a:prstGeom prst="flowChartManualOperation">
            <a:avLst/>
          </a:prstGeom>
          <a:solidFill>
            <a:srgbClr val="6DB7FF"/>
          </a:solidFill>
          <a:ln w="1905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s-ES" sz="16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Paraver</a:t>
            </a:r>
            <a:endParaRPr lang="es-ES" sz="16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8455">
            <a:extLst>
              <a:ext uri="{FF2B5EF4-FFF2-40B4-BE49-F238E27FC236}">
                <a16:creationId xmlns:a16="http://schemas.microsoft.com/office/drawing/2014/main" id="{F53FB36A-5388-424A-BB59-0122EC716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564" y="3889612"/>
            <a:ext cx="73025" cy="68239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63">
            <a:extLst>
              <a:ext uri="{FF2B5EF4-FFF2-40B4-BE49-F238E27FC236}">
                <a16:creationId xmlns:a16="http://schemas.microsoft.com/office/drawing/2014/main" id="{79B0FD7A-4991-4B4E-AFE4-3E35E8CFB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0101" y="3889612"/>
            <a:ext cx="73025" cy="68239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Rectangle 64">
            <a:extLst>
              <a:ext uri="{FF2B5EF4-FFF2-40B4-BE49-F238E27FC236}">
                <a16:creationId xmlns:a16="http://schemas.microsoft.com/office/drawing/2014/main" id="{946FA542-FC28-8049-8BE0-93535650D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7226" y="3889612"/>
            <a:ext cx="73025" cy="68239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Rectangle 65">
            <a:extLst>
              <a:ext uri="{FF2B5EF4-FFF2-40B4-BE49-F238E27FC236}">
                <a16:creationId xmlns:a16="http://schemas.microsoft.com/office/drawing/2014/main" id="{475681AD-D8EC-6942-8D09-A191CD79C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2764" y="3889612"/>
            <a:ext cx="73025" cy="68239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39 Flecha abajo">
            <a:extLst>
              <a:ext uri="{FF2B5EF4-FFF2-40B4-BE49-F238E27FC236}">
                <a16:creationId xmlns:a16="http://schemas.microsoft.com/office/drawing/2014/main" id="{218D7EAF-95A5-954B-BF27-D8A5502D2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0600" y="4331614"/>
            <a:ext cx="152400" cy="22332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39 Flecha abajo">
            <a:extLst>
              <a:ext uri="{FF2B5EF4-FFF2-40B4-BE49-F238E27FC236}">
                <a16:creationId xmlns:a16="http://schemas.microsoft.com/office/drawing/2014/main" id="{58C532D7-C7B8-004A-99F9-310320A45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5228024"/>
            <a:ext cx="152400" cy="22332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39 Flecha abajo">
            <a:extLst>
              <a:ext uri="{FF2B5EF4-FFF2-40B4-BE49-F238E27FC236}">
                <a16:creationId xmlns:a16="http://schemas.microsoft.com/office/drawing/2014/main" id="{F9ED4E50-ECE8-D94D-AA01-4B16EB222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7325" y="5228024"/>
            <a:ext cx="152400" cy="22332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lowchart: Manual Operation 70">
            <a:extLst>
              <a:ext uri="{FF2B5EF4-FFF2-40B4-BE49-F238E27FC236}">
                <a16:creationId xmlns:a16="http://schemas.microsoft.com/office/drawing/2014/main" id="{0053FF8F-A05D-F541-9655-B4DC4EE89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6125" y="4666605"/>
            <a:ext cx="1543050" cy="440450"/>
          </a:xfrm>
          <a:prstGeom prst="flowChartManualOperation">
            <a:avLst/>
          </a:prstGeom>
          <a:solidFill>
            <a:srgbClr val="6DB7FF"/>
          </a:solidFill>
          <a:ln w="1905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s-ES" sz="16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Paraver</a:t>
            </a:r>
            <a:endParaRPr lang="es-ES" sz="16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569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B7DC3C-CADD-7A4F-9C4C-44A2018AA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Profiling EC-Earth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3E25209E-C71A-C44B-8F9D-86B53AE26487}"/>
              </a:ext>
            </a:extLst>
          </p:cNvPr>
          <p:cNvSpPr txBox="1">
            <a:spLocks/>
          </p:cNvSpPr>
          <p:nvPr/>
        </p:nvSpPr>
        <p:spPr>
          <a:xfrm>
            <a:off x="8604448" y="6357553"/>
            <a:ext cx="442392" cy="4128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490C5D-AEA8-4823-B9B3-806910A0ECF7}" type="slidenum">
              <a:rPr lang="es-ES" smtClean="0"/>
              <a:pPr/>
              <a:t>18</a:t>
            </a:fld>
            <a:endParaRPr lang="es-E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037ACE-B45A-0D4A-A6C9-FBFC35CB7D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5656" y="4174692"/>
            <a:ext cx="7344816" cy="2576289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6D2BE310-F558-7749-AA91-33200A24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3672408"/>
          </a:xfrm>
        </p:spPr>
        <p:txBody>
          <a:bodyPr>
            <a:normAutofit fontScale="92500"/>
          </a:bodyPr>
          <a:lstStyle/>
          <a:p>
            <a:r>
              <a:rPr lang="en-US" dirty="0"/>
              <a:t>Motivation: Finding a good configuration to optimize the resources usage</a:t>
            </a:r>
          </a:p>
          <a:p>
            <a:r>
              <a:rPr lang="en-US" dirty="0"/>
              <a:t>IFS T255L91-ORCA1L46</a:t>
            </a:r>
          </a:p>
          <a:p>
            <a:r>
              <a:rPr lang="en-US" dirty="0"/>
              <a:t>Configuration widely used in production</a:t>
            </a:r>
          </a:p>
          <a:p>
            <a:pPr lvl="1"/>
            <a:r>
              <a:rPr lang="en-US" dirty="0"/>
              <a:t>Using 7 cores for OASIS, 96 for IFS and 48 for NEMO</a:t>
            </a:r>
          </a:p>
          <a:p>
            <a:r>
              <a:rPr lang="en-US" dirty="0"/>
              <a:t>1 day simulation traces</a:t>
            </a:r>
          </a:p>
          <a:p>
            <a:r>
              <a:rPr lang="en-US" dirty="0"/>
              <a:t>Traces generated in burst mode (only computational regions &gt; 100us)</a:t>
            </a:r>
          </a:p>
          <a:p>
            <a:r>
              <a:rPr lang="en-US" dirty="0" err="1"/>
              <a:t>Paraver</a:t>
            </a:r>
            <a:r>
              <a:rPr lang="en-US" dirty="0"/>
              <a:t> view: Useful duration (displays duration of computational bursts)</a:t>
            </a:r>
          </a:p>
        </p:txBody>
      </p:sp>
    </p:spTree>
    <p:extLst>
      <p:ext uri="{BB962C8B-B14F-4D97-AF65-F5344CB8AC3E}">
        <p14:creationId xmlns:p14="http://schemas.microsoft.com/office/powerpoint/2010/main" val="1699463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99871DB-6862-6D4B-B358-7C1F350D7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Software development</a:t>
            </a:r>
          </a:p>
        </p:txBody>
      </p:sp>
    </p:spTree>
    <p:extLst>
      <p:ext uri="{BB962C8B-B14F-4D97-AF65-F5344CB8AC3E}">
        <p14:creationId xmlns:p14="http://schemas.microsoft.com/office/powerpoint/2010/main" val="1273253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1731FD3-B9F7-AA4D-BD71-F81FBCA0F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Workflow Manager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53F9A6FA-8E3E-DF4F-9385-D09F2A311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184576"/>
          </a:xfrm>
        </p:spPr>
        <p:txBody>
          <a:bodyPr/>
          <a:lstStyle/>
          <a:p>
            <a:r>
              <a:rPr lang="en-US" dirty="0" err="1"/>
              <a:t>Autosubmit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 versatile tool to manage Weather and Climate Experiments in diverse Supercomputing Environments</a:t>
            </a:r>
          </a:p>
          <a:p>
            <a:pPr lvl="1"/>
            <a:r>
              <a:rPr lang="en-US" dirty="0">
                <a:hlinkClick r:id="rId2"/>
              </a:rPr>
              <a:t>https://pypi.python.org/pypi/autosubmit/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F56B10E-98F7-6848-8092-5C7D8255D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680" y="2002670"/>
            <a:ext cx="4797152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2212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1731FD3-B9F7-AA4D-BD71-F81FBCA0F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 Analysis Tools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1F67BED9-2B9B-5B4E-BBA9-42D546506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184576"/>
          </a:xfrm>
        </p:spPr>
        <p:txBody>
          <a:bodyPr/>
          <a:lstStyle/>
          <a:p>
            <a:r>
              <a:rPr lang="en-US" dirty="0"/>
              <a:t>s2dverification – </a:t>
            </a:r>
            <a:r>
              <a:rPr lang="en-US" dirty="0" err="1"/>
              <a:t>startR</a:t>
            </a:r>
            <a:r>
              <a:rPr lang="en-US" dirty="0"/>
              <a:t> – </a:t>
            </a:r>
            <a:r>
              <a:rPr lang="en-US" dirty="0" err="1"/>
              <a:t>CSTools</a:t>
            </a:r>
            <a:endParaRPr lang="en-US" dirty="0"/>
          </a:p>
          <a:p>
            <a:pPr lvl="1"/>
            <a:r>
              <a:rPr lang="en-US" dirty="0"/>
              <a:t>Tools to load and verify forecasts through the computation of typical prediction scores against one or more observational datasets or </a:t>
            </a:r>
            <a:r>
              <a:rPr lang="en-US" dirty="0" err="1"/>
              <a:t>reanalyses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ED9CBB89-7287-E549-BC54-4DB128C15E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0259" y="4414132"/>
            <a:ext cx="4276237" cy="245717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9D8324-D443-9140-984F-441AF0696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081917"/>
            <a:ext cx="532130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9683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33;g6f1309ded6_0_130" descr="Image">
            <a:extLst>
              <a:ext uri="{FF2B5EF4-FFF2-40B4-BE49-F238E27FC236}">
                <a16:creationId xmlns:a16="http://schemas.microsoft.com/office/drawing/2014/main" id="{5BBC50BA-6336-D74D-B9C4-46923CCE345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8624" y="5269580"/>
            <a:ext cx="1655376" cy="15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B1731FD3-B9F7-AA4D-BD71-F81FBCA0F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BSC-ES AI </a:t>
            </a:r>
            <a:r>
              <a:rPr lang="ca-ES" dirty="0" err="1"/>
              <a:t>and</a:t>
            </a:r>
            <a:r>
              <a:rPr lang="ca-ES" dirty="0"/>
              <a:t> Machine </a:t>
            </a:r>
            <a:r>
              <a:rPr lang="ca-ES" dirty="0" err="1"/>
              <a:t>Learning</a:t>
            </a:r>
            <a:r>
              <a:rPr lang="ca-ES" dirty="0"/>
              <a:t> </a:t>
            </a:r>
            <a:r>
              <a:rPr lang="ca-ES" dirty="0" err="1"/>
              <a:t>projects</a:t>
            </a:r>
            <a:endParaRPr lang="en-GB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4FD031D-1BFE-2641-B73B-BD70983F4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Computer Vision algorithms for supervised pattern recognition applied to extreme weather/climate events on on CMIP6/ERA5 data</a:t>
            </a:r>
          </a:p>
          <a:p>
            <a:pPr lvl="1"/>
            <a:r>
              <a:rPr lang="en-GB" dirty="0"/>
              <a:t>Prediction of the number of named storms in a hurricane season</a:t>
            </a:r>
          </a:p>
          <a:p>
            <a:pPr lvl="1"/>
            <a:r>
              <a:rPr lang="en-GB" dirty="0"/>
              <a:t>Detection (tracking) of a single hurricane and short-term forecasting</a:t>
            </a:r>
          </a:p>
          <a:p>
            <a:pPr lvl="1"/>
            <a:r>
              <a:rPr lang="en-GB" dirty="0"/>
              <a:t>Assessment of the rate of extreme events in future climate scenarios (ASTERISKS H2020 proposal). Collaboration with the Climate Prediction and the High Performance AI groups</a:t>
            </a:r>
          </a:p>
          <a:p>
            <a:r>
              <a:rPr lang="en-GB" dirty="0"/>
              <a:t>Development of surrogate Deep Learning models, using image-to-image translation techniques,  to replace costly parameterizations in dynamical climate models</a:t>
            </a:r>
          </a:p>
          <a:p>
            <a:r>
              <a:rPr lang="en-GB" dirty="0"/>
              <a:t>Statistical correction of air quality forecasts with Machine Learning algorithms. Collaborations with Services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Google Shape;35;g6f1309ded6_0_130">
            <a:extLst>
              <a:ext uri="{FF2B5EF4-FFF2-40B4-BE49-F238E27FC236}">
                <a16:creationId xmlns:a16="http://schemas.microsoft.com/office/drawing/2014/main" id="{A4CA1BBF-2755-D249-A0F9-E43E4D6079B2}"/>
              </a:ext>
            </a:extLst>
          </p:cNvPr>
          <p:cNvSpPr txBox="1"/>
          <p:nvPr/>
        </p:nvSpPr>
        <p:spPr>
          <a:xfrm>
            <a:off x="1305454" y="6145505"/>
            <a:ext cx="6326400" cy="5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i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Courtesy</a:t>
            </a:r>
            <a:r>
              <a:rPr lang="ca-ES" sz="1200" i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of Carlos Alberto </a:t>
            </a:r>
            <a:r>
              <a:rPr lang="ca-ES" sz="1200" i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Gomez</a:t>
            </a:r>
            <a:r>
              <a:rPr lang="ca-ES" sz="1200" i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Gonzalez, STARS MSCA-COFUND </a:t>
            </a:r>
            <a:r>
              <a:rPr lang="ca-ES" sz="1200" i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fellow</a:t>
            </a:r>
            <a:endParaRPr sz="1200" i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1845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3461655" y="1884276"/>
            <a:ext cx="5026945" cy="2998826"/>
          </a:xfrm>
        </p:spPr>
        <p:txBody>
          <a:bodyPr>
            <a:noAutofit/>
          </a:bodyPr>
          <a:lstStyle/>
          <a:p>
            <a:pPr algn="ctr"/>
            <a:r>
              <a:rPr lang="es-ES" sz="8000" b="0" dirty="0" err="1"/>
              <a:t>Thank</a:t>
            </a:r>
            <a:r>
              <a:rPr lang="es-ES" sz="8000" b="0" dirty="0"/>
              <a:t> </a:t>
            </a:r>
            <a:r>
              <a:rPr lang="es-ES" sz="8000" b="0" dirty="0" err="1"/>
              <a:t>you</a:t>
            </a:r>
            <a:r>
              <a:rPr lang="es-ES" sz="8000" b="0" dirty="0"/>
              <a:t> </a:t>
            </a:r>
          </a:p>
        </p:txBody>
      </p:sp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3603066" y="6107242"/>
            <a:ext cx="4569950" cy="464416"/>
          </a:xfrm>
        </p:spPr>
        <p:txBody>
          <a:bodyPr/>
          <a:lstStyle/>
          <a:p>
            <a:pPr algn="ctr"/>
            <a:r>
              <a:rPr lang="es-ES" sz="2800" dirty="0" err="1">
                <a:solidFill>
                  <a:srgbClr val="004890"/>
                </a:solidFill>
                <a:ea typeface="+mj-ea"/>
                <a:cs typeface="+mj-cs"/>
              </a:rPr>
              <a:t>kim.serradell@bsc.es</a:t>
            </a:r>
            <a:endParaRPr lang="es-ES" sz="2800" dirty="0">
              <a:solidFill>
                <a:srgbClr val="004890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728152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do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24484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4075</TotalTime>
  <Words>1042</Words>
  <Application>Microsoft Macintosh PowerPoint</Application>
  <PresentationFormat>Presentación en pantalla (4:3)</PresentationFormat>
  <Paragraphs>194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Tema de Office</vt:lpstr>
      <vt:lpstr>Computational Earth Sciences</vt:lpstr>
      <vt:lpstr>Barcelona Supercomputing Center Centro Nacional de Supercomputación</vt:lpstr>
      <vt:lpstr>HPC: An enabler for all scientific fields</vt:lpstr>
      <vt:lpstr>Presentación de PowerPoint</vt:lpstr>
      <vt:lpstr>Mission of BSC Scientific Departments</vt:lpstr>
      <vt:lpstr>Earth Sciences</vt:lpstr>
      <vt:lpstr>Computational Earth Sciences</vt:lpstr>
      <vt:lpstr>CES in Earth Department</vt:lpstr>
      <vt:lpstr>Structure</vt:lpstr>
      <vt:lpstr>Interdisciplinary work</vt:lpstr>
      <vt:lpstr>Members</vt:lpstr>
      <vt:lpstr>Projects</vt:lpstr>
      <vt:lpstr>Supporting modelling activities</vt:lpstr>
      <vt:lpstr>Atmospheric Composition Forecasts</vt:lpstr>
      <vt:lpstr>EC-Earth</vt:lpstr>
      <vt:lpstr>ESGF</vt:lpstr>
      <vt:lpstr>Performance activities</vt:lpstr>
      <vt:lpstr>Profiling EC-Earth</vt:lpstr>
      <vt:lpstr>Software development</vt:lpstr>
      <vt:lpstr>Workflow Manager</vt:lpstr>
      <vt:lpstr>R Analysis Tools</vt:lpstr>
      <vt:lpstr>BSC-ES AI and Machine Learning projects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BSC Slides v.1</dc:title>
  <dc:creator>BSC-CNS</dc:creator>
  <cp:lastModifiedBy>Kim Serradell</cp:lastModifiedBy>
  <cp:revision>291</cp:revision>
  <dcterms:created xsi:type="dcterms:W3CDTF">2016-07-07T10:13:32Z</dcterms:created>
  <dcterms:modified xsi:type="dcterms:W3CDTF">2020-02-24T09:30:18Z</dcterms:modified>
</cp:coreProperties>
</file>