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56" r:id="rId2"/>
    <p:sldId id="282" r:id="rId3"/>
    <p:sldId id="283" r:id="rId4"/>
    <p:sldId id="284" r:id="rId5"/>
    <p:sldId id="291" r:id="rId6"/>
    <p:sldId id="337" r:id="rId7"/>
    <p:sldId id="289" r:id="rId8"/>
    <p:sldId id="272" r:id="rId9"/>
    <p:sldId id="286" r:id="rId10"/>
    <p:sldId id="287" r:id="rId11"/>
    <p:sldId id="288" r:id="rId12"/>
    <p:sldId id="292" r:id="rId13"/>
    <p:sldId id="338" r:id="rId14"/>
    <p:sldId id="302" r:id="rId15"/>
    <p:sldId id="293" r:id="rId16"/>
    <p:sldId id="296" r:id="rId17"/>
    <p:sldId id="297" r:id="rId18"/>
    <p:sldId id="294" r:id="rId19"/>
    <p:sldId id="295" r:id="rId20"/>
    <p:sldId id="298" r:id="rId21"/>
    <p:sldId id="336" r:id="rId22"/>
    <p:sldId id="303" r:id="rId23"/>
    <p:sldId id="299" r:id="rId24"/>
    <p:sldId id="300" r:id="rId25"/>
    <p:sldId id="267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948219EC-0C25-42F8-ACAB-9891D741DBA4}">
          <p14:sldIdLst>
            <p14:sldId id="256"/>
            <p14:sldId id="282"/>
            <p14:sldId id="283"/>
            <p14:sldId id="284"/>
            <p14:sldId id="291"/>
            <p14:sldId id="337"/>
            <p14:sldId id="289"/>
            <p14:sldId id="272"/>
            <p14:sldId id="286"/>
            <p14:sldId id="287"/>
            <p14:sldId id="288"/>
            <p14:sldId id="292"/>
            <p14:sldId id="338"/>
            <p14:sldId id="302"/>
            <p14:sldId id="293"/>
            <p14:sldId id="296"/>
            <p14:sldId id="297"/>
            <p14:sldId id="294"/>
            <p14:sldId id="295"/>
            <p14:sldId id="298"/>
            <p14:sldId id="336"/>
            <p14:sldId id="303"/>
            <p14:sldId id="299"/>
            <p14:sldId id="300"/>
            <p14:sldId id="26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3400"/>
    <a:srgbClr val="5E226E"/>
    <a:srgbClr val="0049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739" autoAdjust="0"/>
    <p:restoredTop sz="94660"/>
  </p:normalViewPr>
  <p:slideViewPr>
    <p:cSldViewPr>
      <p:cViewPr varScale="1">
        <p:scale>
          <a:sx n="81" d="100"/>
          <a:sy n="81" d="100"/>
        </p:scale>
        <p:origin x="-1424" y="-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712"/>
    </p:cViewPr>
  </p:sorterViewPr>
  <p:notesViewPr>
    <p:cSldViewPr>
      <p:cViewPr varScale="1">
        <p:scale>
          <a:sx n="83" d="100"/>
          <a:sy n="83" d="100"/>
        </p:scale>
        <p:origin x="-199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notesMaster" Target="notesMasters/notesMaster1.xml"/><Relationship Id="rId28" Type="http://schemas.openxmlformats.org/officeDocument/2006/relationships/handoutMaster" Target="handoutMasters/handoutMaster1.xml"/><Relationship Id="rId2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esProps" Target="presProps.xml"/><Relationship Id="rId31" Type="http://schemas.openxmlformats.org/officeDocument/2006/relationships/viewProps" Target="viewProps.xml"/><Relationship Id="rId32" Type="http://schemas.openxmlformats.org/officeDocument/2006/relationships/theme" Target="theme/theme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rioC&#233;sar\Desktop\mario\BSC\Repro\new\DatosTiempo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490767229567085"/>
          <c:y val="0.0373138291921612"/>
          <c:w val="0.673166201697754"/>
          <c:h val="0.799079381272978"/>
        </c:manualLayout>
      </c:layout>
      <c:lineChart>
        <c:grouping val="standard"/>
        <c:varyColors val="0"/>
        <c:ser>
          <c:idx val="0"/>
          <c:order val="0"/>
          <c:tx>
            <c:strRef>
              <c:f>Hoja1!$I$5</c:f>
              <c:strCache>
                <c:ptCount val="1"/>
                <c:pt idx="0">
                  <c:v>Improvement in Total Time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</c:spPr>
          </c:marker>
          <c:cat>
            <c:strRef>
              <c:f>Hoja1!$H$6:$H$15</c:f>
              <c:strCache>
                <c:ptCount val="10"/>
                <c:pt idx="0">
                  <c:v>O1</c:v>
                </c:pt>
                <c:pt idx="1">
                  <c:v>fp_strict</c:v>
                </c:pt>
                <c:pt idx="2">
                  <c:v>fp_precise</c:v>
                </c:pt>
                <c:pt idx="3">
                  <c:v>fp_except</c:v>
                </c:pt>
                <c:pt idx="4">
                  <c:v>no-fma/ftz</c:v>
                </c:pt>
                <c:pt idx="5">
                  <c:v>O2</c:v>
                </c:pt>
                <c:pt idx="6">
                  <c:v>O3</c:v>
                </c:pt>
                <c:pt idx="7">
                  <c:v>ipo</c:v>
                </c:pt>
                <c:pt idx="8">
                  <c:v>prof-use</c:v>
                </c:pt>
                <c:pt idx="9">
                  <c:v>no-prec</c:v>
                </c:pt>
              </c:strCache>
            </c:strRef>
          </c:cat>
          <c:val>
            <c:numRef>
              <c:f>Hoja1!$I$6:$I$15</c:f>
              <c:numCache>
                <c:formatCode>General</c:formatCode>
                <c:ptCount val="10"/>
                <c:pt idx="0">
                  <c:v>-11.50442477876107</c:v>
                </c:pt>
                <c:pt idx="1">
                  <c:v>-7.407407407407405</c:v>
                </c:pt>
                <c:pt idx="2">
                  <c:v>-5.660377358490548</c:v>
                </c:pt>
                <c:pt idx="3">
                  <c:v>-5.660377358490548</c:v>
                </c:pt>
                <c:pt idx="4">
                  <c:v>-2.912621359223292</c:v>
                </c:pt>
                <c:pt idx="5">
                  <c:v>0.0</c:v>
                </c:pt>
                <c:pt idx="6">
                  <c:v>0.0</c:v>
                </c:pt>
                <c:pt idx="7">
                  <c:v>2.040816326530617</c:v>
                </c:pt>
                <c:pt idx="8">
                  <c:v>2.040816326530617</c:v>
                </c:pt>
                <c:pt idx="9">
                  <c:v>2.040816326530617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Hoja1!$J$5</c:f>
              <c:strCache>
                <c:ptCount val="1"/>
                <c:pt idx="0">
                  <c:v>Improvement in Time Step</c:v>
                </c:pt>
              </c:strCache>
            </c:strRef>
          </c:tx>
          <c:cat>
            <c:strRef>
              <c:f>Hoja1!$H$6:$H$15</c:f>
              <c:strCache>
                <c:ptCount val="10"/>
                <c:pt idx="0">
                  <c:v>O1</c:v>
                </c:pt>
                <c:pt idx="1">
                  <c:v>fp_strict</c:v>
                </c:pt>
                <c:pt idx="2">
                  <c:v>fp_precise</c:v>
                </c:pt>
                <c:pt idx="3">
                  <c:v>fp_except</c:v>
                </c:pt>
                <c:pt idx="4">
                  <c:v>no-fma/ftz</c:v>
                </c:pt>
                <c:pt idx="5">
                  <c:v>O2</c:v>
                </c:pt>
                <c:pt idx="6">
                  <c:v>O3</c:v>
                </c:pt>
                <c:pt idx="7">
                  <c:v>ipo</c:v>
                </c:pt>
                <c:pt idx="8">
                  <c:v>prof-use</c:v>
                </c:pt>
                <c:pt idx="9">
                  <c:v>no-prec</c:v>
                </c:pt>
              </c:strCache>
            </c:strRef>
          </c:cat>
          <c:val>
            <c:numRef>
              <c:f>Hoja1!$J$6:$J$15</c:f>
              <c:numCache>
                <c:formatCode>General</c:formatCode>
                <c:ptCount val="10"/>
                <c:pt idx="0">
                  <c:v>-11.05263157894738</c:v>
                </c:pt>
                <c:pt idx="1">
                  <c:v>-8.152173913043483</c:v>
                </c:pt>
                <c:pt idx="2">
                  <c:v>-6.284658040665434</c:v>
                </c:pt>
                <c:pt idx="3">
                  <c:v>-6.457564575645744</c:v>
                </c:pt>
                <c:pt idx="4">
                  <c:v>-1.553398058252424</c:v>
                </c:pt>
                <c:pt idx="5">
                  <c:v>0.0</c:v>
                </c:pt>
                <c:pt idx="6">
                  <c:v>-0.802191351985911</c:v>
                </c:pt>
                <c:pt idx="7">
                  <c:v>2.424242424242419</c:v>
                </c:pt>
                <c:pt idx="8">
                  <c:v>2.631578947368425</c:v>
                </c:pt>
                <c:pt idx="9">
                  <c:v>2.012072434607617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127138392"/>
        <c:axId val="-2127134152"/>
      </c:lineChart>
      <c:catAx>
        <c:axId val="-212713839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fr-FR"/>
          </a:p>
        </c:txPr>
        <c:crossAx val="-2127134152"/>
        <c:crossesAt val="-14.0"/>
        <c:auto val="1"/>
        <c:lblAlgn val="ctr"/>
        <c:lblOffset val="100"/>
        <c:noMultiLvlLbl val="0"/>
      </c:catAx>
      <c:valAx>
        <c:axId val="-2127134152"/>
        <c:scaling>
          <c:orientation val="minMax"/>
          <c:min val="-12.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212713839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96399433879327"/>
          <c:y val="0.000818498799278712"/>
          <c:w val="0.303600566120673"/>
          <c:h val="0.210759274610513"/>
        </c:manualLayout>
      </c:layout>
      <c:overlay val="0"/>
      <c:txPr>
        <a:bodyPr/>
        <a:lstStyle/>
        <a:p>
          <a:pPr>
            <a:defRPr sz="1400"/>
          </a:pPr>
          <a:endParaRPr lang="fr-FR"/>
        </a:p>
      </c:txPr>
    </c:legend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BF4D8E-8FEE-4638-B4DB-EF63DA5419F0}" type="datetimeFigureOut">
              <a:rPr lang="es-ES" smtClean="0"/>
              <a:t>03/11/16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2A2F53-7943-49BE-8A9A-D20CA0C9A87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70220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ADB71A-CD6A-4A37-8CFD-9BADD0848D77}" type="datetimeFigureOut">
              <a:rPr lang="es-ES" smtClean="0"/>
              <a:t>03/11/16</a:t>
            </a:fld>
            <a:endParaRPr lang="es-E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799E72-CB38-4F12-87EF-E621BD195274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13063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evolution of</a:t>
            </a:r>
            <a:r>
              <a:rPr lang="en-GB" baseline="0" dirty="0" smtClean="0"/>
              <a:t> these models require take into account... </a:t>
            </a:r>
            <a:r>
              <a:rPr lang="en-GB" dirty="0" smtClean="0"/>
              <a:t>Computational models have problems which could reduce...</a:t>
            </a:r>
            <a:endParaRPr lang="en-GB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1F20B-251C-4A74-952E-EB1B4ECDA717}" type="slidenum">
              <a:rPr lang="en-US" altLang="en-US" smtClean="0"/>
              <a:pPr/>
              <a:t>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We study here options which do</a:t>
            </a:r>
            <a:r>
              <a:rPr lang="en-GB" baseline="0" dirty="0" smtClean="0"/>
              <a:t> </a:t>
            </a:r>
            <a:r>
              <a:rPr lang="en-GB" dirty="0" smtClean="0"/>
              <a:t>not reduce the performance dramatically, We are going to study Compiler options to improve the performance and FP to improve Accuracy and reproducibility</a:t>
            </a:r>
            <a:endParaRPr lang="en-GB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1F20B-251C-4A74-952E-EB1B4ECDA717}" type="slidenum">
              <a:rPr lang="en-US" altLang="en-US" smtClean="0"/>
              <a:pPr/>
              <a:t>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We study here options which do</a:t>
            </a:r>
            <a:r>
              <a:rPr lang="en-GB" baseline="0" dirty="0" smtClean="0"/>
              <a:t> </a:t>
            </a:r>
            <a:r>
              <a:rPr lang="en-GB" dirty="0" smtClean="0"/>
              <a:t>not reduce the performance dramatically, We are going to study Compiler options to improve the performance and FP to improve Accuracy and reproducibility</a:t>
            </a:r>
            <a:endParaRPr lang="en-GB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1F20B-251C-4A74-952E-EB1B4ECDA717}" type="slidenum">
              <a:rPr lang="en-US" altLang="en-US" smtClean="0"/>
              <a:pPr/>
              <a:t>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799E72-CB38-4F12-87EF-E621BD195274}" type="slidenum">
              <a:rPr lang="es-ES" smtClean="0"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08492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799E72-CB38-4F12-87EF-E621BD195274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08492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799E72-CB38-4F12-87EF-E621BD195274}" type="slidenum">
              <a:rPr lang="es-ES" smtClean="0"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08492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799E72-CB38-4F12-87EF-E621BD195274}" type="slidenum">
              <a:rPr lang="es-ES" smtClean="0"/>
              <a:t>14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08492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799E72-CB38-4F12-87EF-E621BD195274}" type="slidenum">
              <a:rPr lang="es-ES" smtClean="0"/>
              <a:t>22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08492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differences are not very large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1F20B-251C-4A74-952E-EB1B4ECDA717}" type="slidenum">
              <a:rPr lang="en-US" altLang="en-US" smtClean="0"/>
              <a:pPr/>
              <a:t>24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Relationship Id="rId3" Type="http://schemas.openxmlformats.org/officeDocument/2006/relationships/image" Target="../media/image4.e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Relationship Id="rId3" Type="http://schemas.openxmlformats.org/officeDocument/2006/relationships/image" Target="../media/image4.em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Relationship Id="rId3" Type="http://schemas.openxmlformats.org/officeDocument/2006/relationships/image" Target="../media/image4.emf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3068960"/>
            <a:ext cx="7772400" cy="747514"/>
          </a:xfrm>
        </p:spPr>
        <p:txBody>
          <a:bodyPr>
            <a:normAutofit/>
          </a:bodyPr>
          <a:lstStyle>
            <a:lvl1pPr algn="ctr">
              <a:defRPr sz="32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61048"/>
            <a:ext cx="6400800" cy="864096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s-E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067" y="1196752"/>
            <a:ext cx="4971941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 userDrawn="1"/>
        </p:nvSpPr>
        <p:spPr>
          <a:xfrm>
            <a:off x="251520" y="188640"/>
            <a:ext cx="3894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0" dirty="0" smtClean="0">
                <a:solidFill>
                  <a:schemeClr val="bg1"/>
                </a:solidFill>
              </a:rPr>
              <a:t>www.bsc.es</a:t>
            </a:r>
            <a:endParaRPr lang="es-ES" sz="20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0405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95736" y="6356350"/>
            <a:ext cx="6336704" cy="4140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4448" y="6357553"/>
            <a:ext cx="442392" cy="412838"/>
          </a:xfrm>
          <a:prstGeom prst="rect">
            <a:avLst/>
          </a:prstGeom>
        </p:spPr>
        <p:txBody>
          <a:bodyPr anchor="b"/>
          <a:lstStyle>
            <a:lvl1pPr algn="r">
              <a:defRPr sz="1100">
                <a:solidFill>
                  <a:srgbClr val="004990"/>
                </a:solidFill>
              </a:defRPr>
            </a:lvl1pPr>
          </a:lstStyle>
          <a:p>
            <a:fld id="{4A490C5D-AEA8-4823-B9B3-806910A0ECF7}" type="slidenum">
              <a:rPr lang="es-ES" smtClean="0"/>
              <a:pPr/>
              <a:t>‹#›</a:t>
            </a:fld>
            <a:endParaRPr lang="es-ES" dirty="0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107504" y="44624"/>
            <a:ext cx="8928992" cy="79208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ts val="3000"/>
              </a:lnSpc>
              <a:defRPr/>
            </a:lvl1pPr>
          </a:lstStyle>
          <a:p>
            <a:r>
              <a:rPr lang="en-US" smtClean="0"/>
              <a:t>Click to edit Master title style</a:t>
            </a:r>
            <a:endParaRPr lang="es-ES" dirty="0"/>
          </a:p>
        </p:txBody>
      </p:sp>
      <p:sp>
        <p:nvSpPr>
          <p:cNvPr id="10" name="Text Placeholder 2"/>
          <p:cNvSpPr>
            <a:spLocks noGrp="1"/>
          </p:cNvSpPr>
          <p:nvPr>
            <p:ph idx="1"/>
          </p:nvPr>
        </p:nvSpPr>
        <p:spPr>
          <a:xfrm>
            <a:off x="107504" y="980728"/>
            <a:ext cx="8928992" cy="518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957684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371181"/>
            <a:ext cx="7772400" cy="1362075"/>
          </a:xfrm>
        </p:spPr>
        <p:txBody>
          <a:bodyPr anchor="t">
            <a:normAutofit/>
          </a:bodyPr>
          <a:lstStyle>
            <a:lvl1pPr algn="r">
              <a:defRPr sz="2800" b="1" cap="all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s-E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852936"/>
            <a:ext cx="3217140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9125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7504" y="1052736"/>
            <a:ext cx="4388296" cy="5112568"/>
          </a:xfrm>
        </p:spPr>
        <p:txBody>
          <a:bodyPr>
            <a:normAutofit/>
          </a:bodyPr>
          <a:lstStyle>
            <a:lvl1pPr marL="342900" indent="-342900">
              <a:buFontTx/>
              <a:buBlip>
                <a:blip r:embed="rId2"/>
              </a:buBlip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s-E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52736"/>
            <a:ext cx="4388296" cy="5112568"/>
          </a:xfrm>
        </p:spPr>
        <p:txBody>
          <a:bodyPr>
            <a:normAutofit/>
          </a:bodyPr>
          <a:lstStyle>
            <a:lvl1pPr marL="342900" indent="-342900">
              <a:buFontTx/>
              <a:buBlip>
                <a:blip r:embed="rId2"/>
              </a:buBlip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95736" y="6356350"/>
            <a:ext cx="6336704" cy="4140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4448" y="6357553"/>
            <a:ext cx="442392" cy="412838"/>
          </a:xfrm>
          <a:prstGeom prst="rect">
            <a:avLst/>
          </a:prstGeom>
        </p:spPr>
        <p:txBody>
          <a:bodyPr anchor="b"/>
          <a:lstStyle>
            <a:lvl1pPr algn="r">
              <a:defRPr sz="1100">
                <a:solidFill>
                  <a:srgbClr val="004990"/>
                </a:solidFill>
              </a:defRPr>
            </a:lvl1pPr>
          </a:lstStyle>
          <a:p>
            <a:fld id="{4A490C5D-AEA8-4823-B9B3-806910A0ECF7}" type="slidenum">
              <a:rPr lang="es-ES" smtClean="0"/>
              <a:pPr/>
              <a:t>‹#›</a:t>
            </a:fld>
            <a:endParaRPr lang="es-ES" dirty="0"/>
          </a:p>
        </p:txBody>
      </p:sp>
      <p:sp>
        <p:nvSpPr>
          <p:cNvPr id="11" name="Title Placeholder 1"/>
          <p:cNvSpPr>
            <a:spLocks noGrp="1"/>
          </p:cNvSpPr>
          <p:nvPr>
            <p:ph type="title"/>
          </p:nvPr>
        </p:nvSpPr>
        <p:spPr>
          <a:xfrm>
            <a:off x="107504" y="44624"/>
            <a:ext cx="8928992" cy="79208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140026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 anchor="b"/>
          <a:lstStyle/>
          <a:p>
            <a:fld id="{4A490C5D-AEA8-4823-B9B3-806910A0ECF7}" type="slidenum">
              <a:rPr lang="es-ES" smtClean="0"/>
              <a:pPr/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9914575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95736" y="6356350"/>
            <a:ext cx="6336704" cy="4140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4448" y="6357553"/>
            <a:ext cx="442392" cy="412838"/>
          </a:xfrm>
          <a:prstGeom prst="rect">
            <a:avLst/>
          </a:prstGeom>
        </p:spPr>
        <p:txBody>
          <a:bodyPr anchor="b"/>
          <a:lstStyle>
            <a:lvl1pPr algn="r">
              <a:defRPr sz="1100">
                <a:solidFill>
                  <a:srgbClr val="004990"/>
                </a:solidFill>
              </a:defRPr>
            </a:lvl1pPr>
          </a:lstStyle>
          <a:p>
            <a:fld id="{4A490C5D-AEA8-4823-B9B3-806910A0ECF7}" type="slidenum">
              <a:rPr lang="es-ES" smtClean="0"/>
              <a:pPr/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845240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resentation End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3068960"/>
            <a:ext cx="7772400" cy="747514"/>
          </a:xfrm>
        </p:spPr>
        <p:txBody>
          <a:bodyPr anchor="ctr">
            <a:normAutofit/>
          </a:bodyPr>
          <a:lstStyle>
            <a:lvl1pPr algn="ctr">
              <a:defRPr sz="3200" b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61048"/>
            <a:ext cx="6400800" cy="864096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s-E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067" y="1196752"/>
            <a:ext cx="4971941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 userDrawn="1"/>
        </p:nvSpPr>
        <p:spPr>
          <a:xfrm>
            <a:off x="251520" y="188640"/>
            <a:ext cx="3894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0" dirty="0" smtClean="0">
                <a:solidFill>
                  <a:schemeClr val="bg1"/>
                </a:solidFill>
              </a:rPr>
              <a:t>www.bsc.es</a:t>
            </a:r>
            <a:endParaRPr lang="es-ES" sz="20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08340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bjectiv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D:\OLD\MisDocumentos\JASMINA\BSC-Corporative Design\BSC Template\cabecera2012-1600px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2"/>
            <a:ext cx="9290050" cy="821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Shape 3"/>
          <p:cNvSpPr txBox="1">
            <a:spLocks noChangeArrowheads="1"/>
          </p:cNvSpPr>
          <p:nvPr userDrawn="1"/>
        </p:nvSpPr>
        <p:spPr bwMode="auto">
          <a:xfrm>
            <a:off x="8458200" y="6355514"/>
            <a:ext cx="533400" cy="502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fld id="{81E944C8-D156-451B-B1C6-A4EF06F54274}" type="slidenum">
              <a:rPr lang="en-US" altLang="en-US" sz="1000">
                <a:solidFill>
                  <a:srgbClr val="23589C"/>
                </a:solidFill>
              </a:rPr>
              <a:pPr algn="r" eaLnBrk="1" hangingPunct="1"/>
              <a:t>‹#›</a:t>
            </a:fld>
            <a:endParaRPr lang="en-US" altLang="en-US" sz="1800">
              <a:latin typeface="Calibri" pitchFamily="34" charset="0"/>
            </a:endParaRPr>
          </a:p>
        </p:txBody>
      </p:sp>
      <p:pic>
        <p:nvPicPr>
          <p:cNvPr id="6" name="Picture 11" descr="C:\Users\lbermude\Documents\Laura\PWP BSC\img_ok\logo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141132"/>
            <a:ext cx="1936750" cy="567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5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5478" y="122522"/>
            <a:ext cx="574675" cy="293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itle 16"/>
          <p:cNvSpPr>
            <a:spLocks noGrp="1" noChangeAspect="1"/>
          </p:cNvSpPr>
          <p:nvPr>
            <p:ph type="title"/>
          </p:nvPr>
        </p:nvSpPr>
        <p:spPr>
          <a:xfrm>
            <a:off x="396876" y="141100"/>
            <a:ext cx="6191348" cy="680868"/>
          </a:xfrm>
          <a:prstGeom prst="rect">
            <a:avLst/>
          </a:prstGeom>
        </p:spPr>
        <p:txBody>
          <a:bodyPr/>
          <a:lstStyle>
            <a:lvl1pPr algn="l">
              <a:defRPr sz="280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1" name="Text Placeholder 10"/>
          <p:cNvSpPr>
            <a:spLocks noGrp="1" noChangeAspect="1"/>
          </p:cNvSpPr>
          <p:nvPr>
            <p:ph type="body" sz="quarter" idx="10"/>
          </p:nvPr>
        </p:nvSpPr>
        <p:spPr>
          <a:xfrm>
            <a:off x="395538" y="962661"/>
            <a:ext cx="8329365" cy="539285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8266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theme" Target="../theme/theme1.xml"/><Relationship Id="rId10" Type="http://schemas.openxmlformats.org/officeDocument/2006/relationships/image" Target="../media/image1.jpg"/><Relationship Id="rId11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828675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7504" y="44624"/>
            <a:ext cx="8928992" cy="79208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7504" y="980728"/>
            <a:ext cx="8928992" cy="518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95736" y="6356350"/>
            <a:ext cx="6336704" cy="4140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4448" y="6357553"/>
            <a:ext cx="442392" cy="412838"/>
          </a:xfrm>
          <a:prstGeom prst="rect">
            <a:avLst/>
          </a:prstGeom>
        </p:spPr>
        <p:txBody>
          <a:bodyPr anchor="b"/>
          <a:lstStyle>
            <a:lvl1pPr algn="r">
              <a:defRPr sz="1100">
                <a:solidFill>
                  <a:srgbClr val="004990"/>
                </a:solidFill>
              </a:defRPr>
            </a:lvl1pPr>
          </a:lstStyle>
          <a:p>
            <a:fld id="{4A490C5D-AEA8-4823-B9B3-806910A0ECF7}" type="slidenum">
              <a:rPr lang="es-ES" smtClean="0"/>
              <a:pPr/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8430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4" r:id="rId5"/>
    <p:sldLayoutId id="2147483655" r:id="rId6"/>
    <p:sldLayoutId id="2147483656" r:id="rId7"/>
    <p:sldLayoutId id="2147483657" r:id="rId8"/>
  </p:sldLayoutIdLst>
  <p:timing>
    <p:tnLst>
      <p:par>
        <p:cTn xmlns:p14="http://schemas.microsoft.com/office/powerpoint/2010/main"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7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1"/>
        </a:buBlip>
        <a:defRPr sz="2400" kern="1200">
          <a:solidFill>
            <a:srgbClr val="004990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rgbClr val="00499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00499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rgbClr val="00499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rgbClr val="00499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chart" Target="../charts/char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644008" y="6217567"/>
            <a:ext cx="42484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400" dirty="0" smtClean="0">
                <a:solidFill>
                  <a:schemeClr val="bg1"/>
                </a:solidFill>
              </a:rPr>
              <a:t>Reading, EC-</a:t>
            </a:r>
            <a:r>
              <a:rPr lang="fr-FR" sz="1400" dirty="0" err="1" smtClean="0">
                <a:solidFill>
                  <a:schemeClr val="bg1"/>
                </a:solidFill>
              </a:rPr>
              <a:t>Earth</a:t>
            </a:r>
            <a:r>
              <a:rPr lang="fr-FR" sz="1400" dirty="0" smtClean="0">
                <a:solidFill>
                  <a:schemeClr val="bg1"/>
                </a:solidFill>
              </a:rPr>
              <a:t> meeting, </a:t>
            </a:r>
            <a:r>
              <a:rPr lang="fr-FR" sz="1400" dirty="0" err="1" smtClean="0">
                <a:solidFill>
                  <a:schemeClr val="bg1"/>
                </a:solidFill>
              </a:rPr>
              <a:t>November</a:t>
            </a:r>
            <a:r>
              <a:rPr lang="fr-FR" sz="1400" dirty="0" smtClean="0">
                <a:solidFill>
                  <a:schemeClr val="bg1"/>
                </a:solidFill>
              </a:rPr>
              <a:t> 2016</a:t>
            </a:r>
            <a:endParaRPr lang="es-ES" sz="14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03648" y="4875050"/>
            <a:ext cx="6480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F. </a:t>
            </a:r>
            <a:r>
              <a:rPr lang="en-GB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Massonnet</a:t>
            </a:r>
            <a:r>
              <a:rPr lang="en-GB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GB" u="sng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M. </a:t>
            </a:r>
            <a:r>
              <a:rPr lang="en-GB" u="sng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Ménégoz</a:t>
            </a:r>
            <a:r>
              <a:rPr lang="en-GB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M. Acosta, X. </a:t>
            </a:r>
            <a:r>
              <a:rPr lang="en-GB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Yepes</a:t>
            </a:r>
            <a:r>
              <a:rPr lang="en-GB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O. </a:t>
            </a:r>
            <a:r>
              <a:rPr lang="en-GB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Bellprat</a:t>
            </a:r>
            <a:r>
              <a:rPr lang="en-GB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M. </a:t>
            </a:r>
            <a:r>
              <a:rPr lang="en-GB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Asif</a:t>
            </a:r>
            <a:r>
              <a:rPr lang="en-GB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E. </a:t>
            </a:r>
            <a:r>
              <a:rPr lang="en-GB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Exarchou</a:t>
            </a:r>
            <a:r>
              <a:rPr lang="en-GB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K. </a:t>
            </a:r>
            <a:r>
              <a:rPr lang="en-GB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Serraddell</a:t>
            </a:r>
            <a:r>
              <a:rPr lang="en-GB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O. </a:t>
            </a:r>
            <a:r>
              <a:rPr lang="en-GB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Mula-Valls</a:t>
            </a:r>
            <a:r>
              <a:rPr lang="en-GB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V. </a:t>
            </a:r>
            <a:r>
              <a:rPr lang="en-GB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Guemas</a:t>
            </a:r>
            <a:r>
              <a:rPr lang="en-GB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F. </a:t>
            </a:r>
            <a:r>
              <a:rPr lang="en-GB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Doblas</a:t>
            </a:r>
            <a:r>
              <a:rPr lang="en-GB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-Reyes</a:t>
            </a:r>
            <a:endParaRPr lang="en-GB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Reproducibility of EC-Earth</a:t>
            </a:r>
            <a:endParaRPr lang="en-GB"/>
          </a:p>
        </p:txBody>
      </p:sp>
      <p:sp>
        <p:nvSpPr>
          <p:cNvPr id="13" name="Subtitle 1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mtClean="0"/>
              <a:t>Towards a protocol for CMIP6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870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stomShape 1"/>
          <p:cNvSpPr/>
          <p:nvPr/>
        </p:nvSpPr>
        <p:spPr>
          <a:xfrm>
            <a:off x="251640" y="859883"/>
            <a:ext cx="8604360" cy="47443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buSzPct val="45000"/>
            </a:pPr>
            <a:r>
              <a:rPr lang="en-GB" sz="2600" dirty="0">
                <a:solidFill>
                  <a:srgbClr val="000000"/>
                </a:solidFill>
                <a:latin typeface="Segoe UI"/>
                <a:ea typeface="Segoe UI"/>
              </a:rPr>
              <a:t>M</a:t>
            </a:r>
            <a:r>
              <a:rPr lang="en-GB" sz="2600" strike="noStrike" dirty="0" smtClean="0">
                <a:solidFill>
                  <a:srgbClr val="000000"/>
                </a:solidFill>
                <a:latin typeface="Segoe UI"/>
                <a:ea typeface="Segoe UI"/>
              </a:rPr>
              <a:t>odel </a:t>
            </a:r>
            <a:r>
              <a:rPr lang="en-GB" sz="2600" strike="noStrike" dirty="0">
                <a:solidFill>
                  <a:srgbClr val="000000"/>
                </a:solidFill>
                <a:latin typeface="Segoe UI"/>
                <a:ea typeface="Segoe UI"/>
              </a:rPr>
              <a:t>development has the following objectives</a:t>
            </a:r>
            <a:endParaRPr dirty="0"/>
          </a:p>
        </p:txBody>
      </p:sp>
      <p:sp>
        <p:nvSpPr>
          <p:cNvPr id="10" name="CustomShape 2"/>
          <p:cNvSpPr/>
          <p:nvPr/>
        </p:nvSpPr>
        <p:spPr>
          <a:xfrm>
            <a:off x="2919960" y="1950493"/>
            <a:ext cx="3591360" cy="3024586"/>
          </a:xfrm>
          <a:prstGeom prst="triangle">
            <a:avLst>
              <a:gd name="adj" fmla="val 50000"/>
            </a:avLst>
          </a:prstGeom>
          <a:noFill/>
          <a:ln w="57240">
            <a:solidFill>
              <a:srgbClr val="0000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" name="CustomShape 3"/>
          <p:cNvSpPr/>
          <p:nvPr/>
        </p:nvSpPr>
        <p:spPr>
          <a:xfrm>
            <a:off x="3304080" y="1317440"/>
            <a:ext cx="2846160" cy="68334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en-GB" sz="2400" b="1" strike="noStrike">
                <a:solidFill>
                  <a:srgbClr val="000000"/>
                </a:solidFill>
                <a:latin typeface="Segoe UI"/>
                <a:ea typeface="Segoe UI"/>
              </a:rPr>
              <a:t>Accuracy</a:t>
            </a:r>
            <a:r>
              <a:rPr lang="en-GB" sz="2400" strike="noStrike">
                <a:solidFill>
                  <a:srgbClr val="000000"/>
                </a:solidFill>
                <a:latin typeface="Segoe UI"/>
                <a:ea typeface="Segoe UI"/>
              </a:rPr>
              <a:t> </a:t>
            </a:r>
            <a:endParaRPr/>
          </a:p>
          <a:p>
            <a:pPr algn="ctr">
              <a:lnSpc>
                <a:spcPct val="100000"/>
              </a:lnSpc>
            </a:pPr>
            <a:r>
              <a:rPr lang="en-GB" sz="1600" strike="noStrike">
                <a:solidFill>
                  <a:srgbClr val="404040"/>
                </a:solidFill>
                <a:latin typeface="Segoe UI"/>
                <a:ea typeface="Segoe UI"/>
              </a:rPr>
              <a:t>(be close to a reference)</a:t>
            </a:r>
            <a:endParaRPr/>
          </a:p>
        </p:txBody>
      </p:sp>
      <p:sp>
        <p:nvSpPr>
          <p:cNvPr id="12" name="CustomShape 4"/>
          <p:cNvSpPr/>
          <p:nvPr/>
        </p:nvSpPr>
        <p:spPr>
          <a:xfrm>
            <a:off x="44280" y="5116109"/>
            <a:ext cx="4167360" cy="68334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en-GB" sz="2400" b="1" strike="noStrike">
                <a:solidFill>
                  <a:srgbClr val="000000"/>
                </a:solidFill>
                <a:latin typeface="Segoe UI"/>
                <a:ea typeface="Segoe UI"/>
              </a:rPr>
              <a:t>Reproducibility</a:t>
            </a:r>
            <a:r>
              <a:rPr lang="en-GB" sz="2400" strike="noStrike">
                <a:solidFill>
                  <a:srgbClr val="000000"/>
                </a:solidFill>
                <a:latin typeface="Segoe UI"/>
                <a:ea typeface="Segoe UI"/>
              </a:rPr>
              <a:t> </a:t>
            </a:r>
            <a:endParaRPr/>
          </a:p>
          <a:p>
            <a:pPr algn="ctr">
              <a:lnSpc>
                <a:spcPct val="100000"/>
              </a:lnSpc>
            </a:pPr>
            <a:r>
              <a:rPr lang="en-GB" sz="1600" strike="noStrike">
                <a:solidFill>
                  <a:srgbClr val="404040"/>
                </a:solidFill>
                <a:latin typeface="Segoe UI"/>
                <a:ea typeface="Segoe UI"/>
              </a:rPr>
              <a:t>(be similar across configurations)</a:t>
            </a:r>
            <a:endParaRPr/>
          </a:p>
        </p:txBody>
      </p:sp>
      <p:sp>
        <p:nvSpPr>
          <p:cNvPr id="13" name="CustomShape 5"/>
          <p:cNvSpPr/>
          <p:nvPr/>
        </p:nvSpPr>
        <p:spPr>
          <a:xfrm>
            <a:off x="4932000" y="5115054"/>
            <a:ext cx="4167360" cy="95133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en-GB" sz="2400" b="1" strike="noStrike">
                <a:solidFill>
                  <a:srgbClr val="000000"/>
                </a:solidFill>
                <a:latin typeface="Segoe UI"/>
                <a:ea typeface="Segoe UI"/>
              </a:rPr>
              <a:t>Performance</a:t>
            </a:r>
            <a:endParaRPr/>
          </a:p>
          <a:p>
            <a:pPr algn="ctr">
              <a:lnSpc>
                <a:spcPct val="100000"/>
              </a:lnSpc>
            </a:pPr>
            <a:r>
              <a:rPr lang="en-GB" sz="1600" strike="noStrike">
                <a:solidFill>
                  <a:srgbClr val="404040"/>
                </a:solidFill>
                <a:latin typeface="Segoe UI"/>
                <a:ea typeface="Segoe UI"/>
              </a:rPr>
              <a:t>(use resources efficiently)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926195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Elipse"/>
          <p:cNvSpPr/>
          <p:nvPr/>
        </p:nvSpPr>
        <p:spPr>
          <a:xfrm>
            <a:off x="6012160" y="5117328"/>
            <a:ext cx="1944216" cy="422082"/>
          </a:xfrm>
          <a:prstGeom prst="ellipse">
            <a:avLst/>
          </a:prstGeom>
          <a:solidFill>
            <a:srgbClr val="F7FB6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3851920" y="1318589"/>
            <a:ext cx="1728192" cy="422082"/>
          </a:xfrm>
          <a:prstGeom prst="ellipse">
            <a:avLst/>
          </a:prstGeom>
          <a:solidFill>
            <a:srgbClr val="F7FB6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899592" y="5117328"/>
            <a:ext cx="2376264" cy="492429"/>
          </a:xfrm>
          <a:prstGeom prst="ellipse">
            <a:avLst/>
          </a:prstGeom>
          <a:solidFill>
            <a:srgbClr val="F7FB6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CustomShape 1"/>
          <p:cNvSpPr/>
          <p:nvPr/>
        </p:nvSpPr>
        <p:spPr>
          <a:xfrm>
            <a:off x="251640" y="859883"/>
            <a:ext cx="8604360" cy="47443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buSzPct val="45000"/>
            </a:pPr>
            <a:r>
              <a:rPr lang="en-GB" sz="2600" strike="noStrike" dirty="0">
                <a:solidFill>
                  <a:srgbClr val="000000"/>
                </a:solidFill>
                <a:latin typeface="Segoe UI"/>
                <a:ea typeface="Segoe UI"/>
              </a:rPr>
              <a:t>Model development has the following objectives</a:t>
            </a:r>
            <a:endParaRPr dirty="0"/>
          </a:p>
        </p:txBody>
      </p:sp>
      <p:sp>
        <p:nvSpPr>
          <p:cNvPr id="10" name="CustomShape 2"/>
          <p:cNvSpPr/>
          <p:nvPr/>
        </p:nvSpPr>
        <p:spPr>
          <a:xfrm>
            <a:off x="2919960" y="1950493"/>
            <a:ext cx="3591360" cy="3024586"/>
          </a:xfrm>
          <a:prstGeom prst="triangle">
            <a:avLst>
              <a:gd name="adj" fmla="val 50000"/>
            </a:avLst>
          </a:prstGeom>
          <a:noFill/>
          <a:ln w="57240">
            <a:solidFill>
              <a:srgbClr val="0000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" name="CustomShape 3"/>
          <p:cNvSpPr/>
          <p:nvPr/>
        </p:nvSpPr>
        <p:spPr>
          <a:xfrm>
            <a:off x="3304080" y="1317440"/>
            <a:ext cx="2846160" cy="68334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en-GB" sz="2400" b="1" strike="noStrike">
                <a:solidFill>
                  <a:srgbClr val="000000"/>
                </a:solidFill>
                <a:latin typeface="Segoe UI"/>
                <a:ea typeface="Segoe UI"/>
              </a:rPr>
              <a:t>Accuracy</a:t>
            </a:r>
            <a:r>
              <a:rPr lang="en-GB" sz="2400" strike="noStrike">
                <a:solidFill>
                  <a:srgbClr val="000000"/>
                </a:solidFill>
                <a:latin typeface="Segoe UI"/>
                <a:ea typeface="Segoe UI"/>
              </a:rPr>
              <a:t> </a:t>
            </a:r>
            <a:endParaRPr/>
          </a:p>
          <a:p>
            <a:pPr algn="ctr">
              <a:lnSpc>
                <a:spcPct val="100000"/>
              </a:lnSpc>
            </a:pPr>
            <a:r>
              <a:rPr lang="en-GB" sz="1600" strike="noStrike">
                <a:solidFill>
                  <a:srgbClr val="404040"/>
                </a:solidFill>
                <a:latin typeface="Segoe UI"/>
                <a:ea typeface="Segoe UI"/>
              </a:rPr>
              <a:t>(be close to a reference)</a:t>
            </a:r>
            <a:endParaRPr/>
          </a:p>
        </p:txBody>
      </p:sp>
      <p:sp>
        <p:nvSpPr>
          <p:cNvPr id="12" name="CustomShape 4"/>
          <p:cNvSpPr/>
          <p:nvPr/>
        </p:nvSpPr>
        <p:spPr>
          <a:xfrm>
            <a:off x="44280" y="5116109"/>
            <a:ext cx="4167360" cy="68334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en-GB" sz="2400" b="1" strike="noStrike" dirty="0">
                <a:solidFill>
                  <a:srgbClr val="000000"/>
                </a:solidFill>
                <a:latin typeface="Segoe UI"/>
                <a:ea typeface="Segoe UI"/>
              </a:rPr>
              <a:t>Reproducibility</a:t>
            </a:r>
            <a:r>
              <a:rPr lang="en-GB" sz="2400" strike="noStrike" dirty="0">
                <a:solidFill>
                  <a:srgbClr val="000000"/>
                </a:solidFill>
                <a:latin typeface="Segoe UI"/>
                <a:ea typeface="Segoe UI"/>
              </a:rPr>
              <a:t> </a:t>
            </a:r>
            <a:endParaRPr dirty="0"/>
          </a:p>
          <a:p>
            <a:pPr algn="ctr">
              <a:lnSpc>
                <a:spcPct val="100000"/>
              </a:lnSpc>
            </a:pPr>
            <a:r>
              <a:rPr lang="en-GB" sz="1600" strike="noStrike" dirty="0">
                <a:solidFill>
                  <a:srgbClr val="404040"/>
                </a:solidFill>
                <a:latin typeface="Segoe UI"/>
                <a:ea typeface="Segoe UI"/>
              </a:rPr>
              <a:t>(be similar across configurations)</a:t>
            </a:r>
            <a:endParaRPr dirty="0"/>
          </a:p>
        </p:txBody>
      </p:sp>
      <p:sp>
        <p:nvSpPr>
          <p:cNvPr id="13" name="CustomShape 5"/>
          <p:cNvSpPr/>
          <p:nvPr/>
        </p:nvSpPr>
        <p:spPr>
          <a:xfrm>
            <a:off x="4932000" y="5115054"/>
            <a:ext cx="4167360" cy="95133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en-GB" sz="2400" b="1" strike="noStrike">
                <a:solidFill>
                  <a:srgbClr val="000000"/>
                </a:solidFill>
                <a:latin typeface="Segoe UI"/>
                <a:ea typeface="Segoe UI"/>
              </a:rPr>
              <a:t>Performance</a:t>
            </a:r>
            <a:endParaRPr/>
          </a:p>
          <a:p>
            <a:pPr algn="ctr">
              <a:lnSpc>
                <a:spcPct val="100000"/>
              </a:lnSpc>
            </a:pPr>
            <a:r>
              <a:rPr lang="en-GB" sz="1600" strike="noStrike">
                <a:solidFill>
                  <a:srgbClr val="404040"/>
                </a:solidFill>
                <a:latin typeface="Segoe UI"/>
                <a:ea typeface="Segoe UI"/>
              </a:rPr>
              <a:t>(use resources efficiently)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sp>
        <p:nvSpPr>
          <p:cNvPr id="15" name="14 CuadroTexto"/>
          <p:cNvSpPr txBox="1"/>
          <p:nvPr/>
        </p:nvSpPr>
        <p:spPr>
          <a:xfrm>
            <a:off x="395536" y="2936571"/>
            <a:ext cx="1512168" cy="92333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Floating Point Control Operations</a:t>
            </a:r>
          </a:p>
        </p:txBody>
      </p:sp>
      <p:sp>
        <p:nvSpPr>
          <p:cNvPr id="16" name="15 CuadroTexto"/>
          <p:cNvSpPr txBox="1"/>
          <p:nvPr/>
        </p:nvSpPr>
        <p:spPr>
          <a:xfrm>
            <a:off x="7020272" y="2866223"/>
            <a:ext cx="1800200" cy="1200329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Parallel Programming Compiler optimizations</a:t>
            </a:r>
          </a:p>
        </p:txBody>
      </p:sp>
      <p:cxnSp>
        <p:nvCxnSpPr>
          <p:cNvPr id="35" name="34 Conector curvado"/>
          <p:cNvCxnSpPr>
            <a:stCxn id="15" idx="1"/>
            <a:endCxn id="12" idx="0"/>
          </p:cNvCxnSpPr>
          <p:nvPr/>
        </p:nvCxnSpPr>
        <p:spPr>
          <a:xfrm rot="10800000" flipH="1" flipV="1">
            <a:off x="395536" y="3398235"/>
            <a:ext cx="1732424" cy="1717873"/>
          </a:xfrm>
          <a:prstGeom prst="curvedConnector4">
            <a:avLst>
              <a:gd name="adj1" fmla="val -13195"/>
              <a:gd name="adj2" fmla="val 63437"/>
            </a:avLst>
          </a:prstGeom>
          <a:ln w="44450">
            <a:solidFill>
              <a:srgbClr val="0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37 Conector curvado"/>
          <p:cNvCxnSpPr>
            <a:stCxn id="15" idx="1"/>
          </p:cNvCxnSpPr>
          <p:nvPr/>
        </p:nvCxnSpPr>
        <p:spPr>
          <a:xfrm rot="10800000" flipH="1">
            <a:off x="395536" y="1484784"/>
            <a:ext cx="3456384" cy="1913452"/>
          </a:xfrm>
          <a:prstGeom prst="curvedConnector3">
            <a:avLst>
              <a:gd name="adj1" fmla="val -6614"/>
            </a:avLst>
          </a:prstGeom>
          <a:ln w="44450">
            <a:solidFill>
              <a:srgbClr val="0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42 Conector curvado"/>
          <p:cNvCxnSpPr>
            <a:stCxn id="16" idx="3"/>
            <a:endCxn id="13" idx="0"/>
          </p:cNvCxnSpPr>
          <p:nvPr/>
        </p:nvCxnSpPr>
        <p:spPr>
          <a:xfrm flipH="1">
            <a:off x="7015680" y="3466388"/>
            <a:ext cx="1804792" cy="1648666"/>
          </a:xfrm>
          <a:prstGeom prst="curvedConnector4">
            <a:avLst>
              <a:gd name="adj1" fmla="val -12666"/>
              <a:gd name="adj2" fmla="val 68202"/>
            </a:avLst>
          </a:prstGeom>
          <a:ln w="44450">
            <a:solidFill>
              <a:srgbClr val="0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ustomShape 6"/>
          <p:cNvSpPr/>
          <p:nvPr/>
        </p:nvSpPr>
        <p:spPr>
          <a:xfrm>
            <a:off x="398160" y="5949280"/>
            <a:ext cx="8208720" cy="821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en-GB" sz="2400" strike="noStrike" dirty="0">
                <a:solidFill>
                  <a:srgbClr val="FF0000"/>
                </a:solidFill>
                <a:latin typeface="Segoe UI"/>
                <a:ea typeface="Segoe UI"/>
              </a:rPr>
              <a:t>Compiler options let you control the tradeoffs </a:t>
            </a:r>
            <a:r>
              <a:rPr lang="en-GB" sz="2400" strike="noStrike" dirty="0" smtClean="0">
                <a:solidFill>
                  <a:srgbClr val="FF0000"/>
                </a:solidFill>
                <a:latin typeface="Segoe UI"/>
                <a:ea typeface="Segoe UI"/>
              </a:rPr>
              <a:t>among accuracy</a:t>
            </a:r>
            <a:r>
              <a:rPr lang="en-GB" sz="2400" strike="noStrike" dirty="0">
                <a:solidFill>
                  <a:srgbClr val="FF0000"/>
                </a:solidFill>
                <a:latin typeface="Segoe UI"/>
                <a:ea typeface="Segoe UI"/>
              </a:rPr>
              <a:t>, reproducibility and </a:t>
            </a:r>
            <a:r>
              <a:rPr lang="en-GB" sz="2400" strike="noStrike" dirty="0" smtClean="0">
                <a:solidFill>
                  <a:srgbClr val="FF0000"/>
                </a:solidFill>
                <a:latin typeface="Segoe UI"/>
                <a:ea typeface="Segoe UI"/>
              </a:rPr>
              <a:t>performance.</a:t>
            </a:r>
            <a:endParaRPr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84051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Elipse"/>
          <p:cNvSpPr/>
          <p:nvPr/>
        </p:nvSpPr>
        <p:spPr>
          <a:xfrm>
            <a:off x="6012160" y="5117328"/>
            <a:ext cx="1944216" cy="422082"/>
          </a:xfrm>
          <a:prstGeom prst="ellipse">
            <a:avLst/>
          </a:prstGeom>
          <a:solidFill>
            <a:srgbClr val="F7FB6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3851920" y="1318589"/>
            <a:ext cx="1728192" cy="422082"/>
          </a:xfrm>
          <a:prstGeom prst="ellipse">
            <a:avLst/>
          </a:prstGeom>
          <a:solidFill>
            <a:srgbClr val="F7FB6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899592" y="5117328"/>
            <a:ext cx="2376264" cy="492429"/>
          </a:xfrm>
          <a:prstGeom prst="ellipse">
            <a:avLst/>
          </a:prstGeom>
          <a:solidFill>
            <a:srgbClr val="F7FB6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CustomShape 1"/>
          <p:cNvSpPr/>
          <p:nvPr/>
        </p:nvSpPr>
        <p:spPr>
          <a:xfrm>
            <a:off x="251640" y="859883"/>
            <a:ext cx="8604360" cy="47443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buSzPct val="45000"/>
            </a:pPr>
            <a:r>
              <a:rPr lang="en-GB" sz="2600" strike="noStrike" dirty="0">
                <a:solidFill>
                  <a:srgbClr val="000000"/>
                </a:solidFill>
                <a:latin typeface="Segoe UI"/>
                <a:ea typeface="Segoe UI"/>
              </a:rPr>
              <a:t>Model development has the following objectives</a:t>
            </a:r>
            <a:endParaRPr dirty="0"/>
          </a:p>
        </p:txBody>
      </p:sp>
      <p:sp>
        <p:nvSpPr>
          <p:cNvPr id="10" name="CustomShape 2"/>
          <p:cNvSpPr/>
          <p:nvPr/>
        </p:nvSpPr>
        <p:spPr>
          <a:xfrm>
            <a:off x="2919960" y="1950493"/>
            <a:ext cx="3591360" cy="3024586"/>
          </a:xfrm>
          <a:prstGeom prst="triangle">
            <a:avLst>
              <a:gd name="adj" fmla="val 50000"/>
            </a:avLst>
          </a:prstGeom>
          <a:noFill/>
          <a:ln w="57240">
            <a:solidFill>
              <a:srgbClr val="0000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" name="CustomShape 3"/>
          <p:cNvSpPr/>
          <p:nvPr/>
        </p:nvSpPr>
        <p:spPr>
          <a:xfrm>
            <a:off x="3304080" y="1317440"/>
            <a:ext cx="2846160" cy="68334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en-GB" sz="2400" b="1" strike="noStrike">
                <a:solidFill>
                  <a:srgbClr val="000000"/>
                </a:solidFill>
                <a:latin typeface="Segoe UI"/>
                <a:ea typeface="Segoe UI"/>
              </a:rPr>
              <a:t>Accuracy</a:t>
            </a:r>
            <a:r>
              <a:rPr lang="en-GB" sz="2400" strike="noStrike">
                <a:solidFill>
                  <a:srgbClr val="000000"/>
                </a:solidFill>
                <a:latin typeface="Segoe UI"/>
                <a:ea typeface="Segoe UI"/>
              </a:rPr>
              <a:t> </a:t>
            </a:r>
            <a:endParaRPr/>
          </a:p>
          <a:p>
            <a:pPr algn="ctr">
              <a:lnSpc>
                <a:spcPct val="100000"/>
              </a:lnSpc>
            </a:pPr>
            <a:r>
              <a:rPr lang="en-GB" sz="1600" strike="noStrike">
                <a:solidFill>
                  <a:srgbClr val="404040"/>
                </a:solidFill>
                <a:latin typeface="Segoe UI"/>
                <a:ea typeface="Segoe UI"/>
              </a:rPr>
              <a:t>(be close to a reference)</a:t>
            </a:r>
            <a:endParaRPr/>
          </a:p>
        </p:txBody>
      </p:sp>
      <p:sp>
        <p:nvSpPr>
          <p:cNvPr id="12" name="CustomShape 4"/>
          <p:cNvSpPr/>
          <p:nvPr/>
        </p:nvSpPr>
        <p:spPr>
          <a:xfrm>
            <a:off x="44280" y="5116109"/>
            <a:ext cx="4167360" cy="68334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en-GB" sz="2400" b="1" strike="noStrike" dirty="0">
                <a:solidFill>
                  <a:srgbClr val="000000"/>
                </a:solidFill>
                <a:latin typeface="Segoe UI"/>
                <a:ea typeface="Segoe UI"/>
              </a:rPr>
              <a:t>Reproducibility</a:t>
            </a:r>
            <a:r>
              <a:rPr lang="en-GB" sz="2400" strike="noStrike" dirty="0">
                <a:solidFill>
                  <a:srgbClr val="000000"/>
                </a:solidFill>
                <a:latin typeface="Segoe UI"/>
                <a:ea typeface="Segoe UI"/>
              </a:rPr>
              <a:t> </a:t>
            </a:r>
            <a:endParaRPr dirty="0"/>
          </a:p>
          <a:p>
            <a:pPr algn="ctr">
              <a:lnSpc>
                <a:spcPct val="100000"/>
              </a:lnSpc>
            </a:pPr>
            <a:r>
              <a:rPr lang="en-GB" sz="1600" strike="noStrike" dirty="0">
                <a:solidFill>
                  <a:srgbClr val="404040"/>
                </a:solidFill>
                <a:latin typeface="Segoe UI"/>
                <a:ea typeface="Segoe UI"/>
              </a:rPr>
              <a:t>(be similar across configurations)</a:t>
            </a:r>
            <a:endParaRPr dirty="0"/>
          </a:p>
        </p:txBody>
      </p:sp>
      <p:sp>
        <p:nvSpPr>
          <p:cNvPr id="13" name="CustomShape 5"/>
          <p:cNvSpPr/>
          <p:nvPr/>
        </p:nvSpPr>
        <p:spPr>
          <a:xfrm>
            <a:off x="4932000" y="5115054"/>
            <a:ext cx="4167360" cy="95133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en-GB" sz="2400" b="1" strike="noStrike">
                <a:solidFill>
                  <a:srgbClr val="000000"/>
                </a:solidFill>
                <a:latin typeface="Segoe UI"/>
                <a:ea typeface="Segoe UI"/>
              </a:rPr>
              <a:t>Performance</a:t>
            </a:r>
            <a:endParaRPr/>
          </a:p>
          <a:p>
            <a:pPr algn="ctr">
              <a:lnSpc>
                <a:spcPct val="100000"/>
              </a:lnSpc>
            </a:pPr>
            <a:r>
              <a:rPr lang="en-GB" sz="1600" strike="noStrike">
                <a:solidFill>
                  <a:srgbClr val="404040"/>
                </a:solidFill>
                <a:latin typeface="Segoe UI"/>
                <a:ea typeface="Segoe UI"/>
              </a:rPr>
              <a:t>(use resources efficiently)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sp>
        <p:nvSpPr>
          <p:cNvPr id="15" name="14 CuadroTexto"/>
          <p:cNvSpPr txBox="1"/>
          <p:nvPr/>
        </p:nvSpPr>
        <p:spPr>
          <a:xfrm>
            <a:off x="395536" y="2936571"/>
            <a:ext cx="1512168" cy="92333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Floating Point Control Operations</a:t>
            </a:r>
          </a:p>
        </p:txBody>
      </p:sp>
      <p:sp>
        <p:nvSpPr>
          <p:cNvPr id="16" name="15 CuadroTexto"/>
          <p:cNvSpPr txBox="1"/>
          <p:nvPr/>
        </p:nvSpPr>
        <p:spPr>
          <a:xfrm>
            <a:off x="7020272" y="2866223"/>
            <a:ext cx="1800200" cy="1200329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Parallel Programming Compiler optimizations</a:t>
            </a:r>
          </a:p>
        </p:txBody>
      </p:sp>
      <p:cxnSp>
        <p:nvCxnSpPr>
          <p:cNvPr id="35" name="34 Conector curvado"/>
          <p:cNvCxnSpPr>
            <a:stCxn id="15" idx="1"/>
            <a:endCxn id="12" idx="0"/>
          </p:cNvCxnSpPr>
          <p:nvPr/>
        </p:nvCxnSpPr>
        <p:spPr>
          <a:xfrm rot="10800000" flipH="1" flipV="1">
            <a:off x="395536" y="3398235"/>
            <a:ext cx="1732424" cy="1717873"/>
          </a:xfrm>
          <a:prstGeom prst="curvedConnector4">
            <a:avLst>
              <a:gd name="adj1" fmla="val -13195"/>
              <a:gd name="adj2" fmla="val 63437"/>
            </a:avLst>
          </a:prstGeom>
          <a:ln w="44450">
            <a:solidFill>
              <a:srgbClr val="0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37 Conector curvado"/>
          <p:cNvCxnSpPr>
            <a:stCxn id="15" idx="1"/>
          </p:cNvCxnSpPr>
          <p:nvPr/>
        </p:nvCxnSpPr>
        <p:spPr>
          <a:xfrm rot="10800000" flipH="1">
            <a:off x="395536" y="1484784"/>
            <a:ext cx="3456384" cy="1913452"/>
          </a:xfrm>
          <a:prstGeom prst="curvedConnector3">
            <a:avLst>
              <a:gd name="adj1" fmla="val -6614"/>
            </a:avLst>
          </a:prstGeom>
          <a:ln w="44450">
            <a:solidFill>
              <a:srgbClr val="0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42 Conector curvado"/>
          <p:cNvCxnSpPr>
            <a:stCxn id="16" idx="3"/>
            <a:endCxn id="13" idx="0"/>
          </p:cNvCxnSpPr>
          <p:nvPr/>
        </p:nvCxnSpPr>
        <p:spPr>
          <a:xfrm flipH="1">
            <a:off x="7015680" y="3466388"/>
            <a:ext cx="1804792" cy="1648666"/>
          </a:xfrm>
          <a:prstGeom prst="curvedConnector4">
            <a:avLst>
              <a:gd name="adj1" fmla="val -12666"/>
              <a:gd name="adj2" fmla="val 68202"/>
            </a:avLst>
          </a:prstGeom>
          <a:ln w="44450">
            <a:solidFill>
              <a:srgbClr val="0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ustomShape 6"/>
          <p:cNvSpPr/>
          <p:nvPr/>
        </p:nvSpPr>
        <p:spPr>
          <a:xfrm>
            <a:off x="398160" y="5949280"/>
            <a:ext cx="8208720" cy="821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en-GB" sz="2400" strike="noStrike" dirty="0">
                <a:solidFill>
                  <a:srgbClr val="FF0000"/>
                </a:solidFill>
                <a:latin typeface="Segoe UI"/>
                <a:ea typeface="Segoe UI"/>
              </a:rPr>
              <a:t>Compiler options let you control the tradeoffs </a:t>
            </a:r>
            <a:r>
              <a:rPr lang="en-GB" sz="2400" strike="noStrike" dirty="0" smtClean="0">
                <a:solidFill>
                  <a:srgbClr val="FF0000"/>
                </a:solidFill>
                <a:latin typeface="Segoe UI"/>
                <a:ea typeface="Segoe UI"/>
              </a:rPr>
              <a:t>among accuracy</a:t>
            </a:r>
            <a:r>
              <a:rPr lang="en-GB" sz="2400" strike="noStrike" dirty="0">
                <a:solidFill>
                  <a:srgbClr val="FF0000"/>
                </a:solidFill>
                <a:latin typeface="Segoe UI"/>
                <a:ea typeface="Segoe UI"/>
              </a:rPr>
              <a:t>, reproducibility and </a:t>
            </a:r>
            <a:r>
              <a:rPr lang="en-GB" sz="2400" strike="noStrike" dirty="0" smtClean="0">
                <a:solidFill>
                  <a:srgbClr val="FF0000"/>
                </a:solidFill>
                <a:latin typeface="Segoe UI"/>
                <a:ea typeface="Segoe UI"/>
              </a:rPr>
              <a:t>performance.</a:t>
            </a:r>
            <a:endParaRPr dirty="0">
              <a:solidFill>
                <a:srgbClr val="FF0000"/>
              </a:solidFill>
            </a:endParaRPr>
          </a:p>
        </p:txBody>
      </p:sp>
      <p:sp>
        <p:nvSpPr>
          <p:cNvPr id="23" name="CustomShape 12"/>
          <p:cNvSpPr/>
          <p:nvPr/>
        </p:nvSpPr>
        <p:spPr>
          <a:xfrm>
            <a:off x="4139952" y="3573016"/>
            <a:ext cx="1224136" cy="792088"/>
          </a:xfrm>
          <a:prstGeom prst="straightConnector1">
            <a:avLst/>
          </a:prstGeom>
          <a:noFill/>
          <a:ln w="38160">
            <a:solidFill>
              <a:srgbClr val="FF0000"/>
            </a:solidFill>
            <a:round/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2" name="Ellipse 41"/>
          <p:cNvSpPr/>
          <p:nvPr/>
        </p:nvSpPr>
        <p:spPr>
          <a:xfrm rot="18180901">
            <a:off x="2884220" y="3119449"/>
            <a:ext cx="1944216" cy="648072"/>
          </a:xfrm>
          <a:prstGeom prst="ellipse">
            <a:avLst/>
          </a:prstGeom>
          <a:solidFill>
            <a:schemeClr val="bg1"/>
          </a:solidFill>
          <a:ln w="3810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</a:rPr>
              <a:t>Precision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44" name="Ellipse 43"/>
          <p:cNvSpPr/>
          <p:nvPr/>
        </p:nvSpPr>
        <p:spPr>
          <a:xfrm rot="18180901">
            <a:off x="4689299" y="4168667"/>
            <a:ext cx="1944216" cy="648072"/>
          </a:xfrm>
          <a:prstGeom prst="ellipse">
            <a:avLst/>
          </a:prstGeom>
          <a:solidFill>
            <a:schemeClr val="bg1"/>
          </a:solidFill>
          <a:ln w="3810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</a:rPr>
              <a:t>Speed</a:t>
            </a:r>
            <a:endParaRPr lang="en-GB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98774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A490C5D-AEA8-4823-B9B3-806910A0ECF7}" type="slidenum">
              <a:rPr lang="es-ES" smtClean="0"/>
              <a:pPr/>
              <a:t>5</a:t>
            </a:fld>
            <a:endParaRPr lang="es-E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CMIP6 with EC-Earth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07504" y="980728"/>
            <a:ext cx="8928992" cy="5877272"/>
          </a:xfrm>
        </p:spPr>
        <p:txBody>
          <a:bodyPr>
            <a:normAutofit/>
          </a:bodyPr>
          <a:lstStyle/>
          <a:p>
            <a:r>
              <a:rPr lang="en-GB" dirty="0" smtClean="0"/>
              <a:t>CMIP6 start today, can we distribute the EC-Earth model on platforms that have very different characteristics?</a:t>
            </a:r>
          </a:p>
          <a:p>
            <a:r>
              <a:rPr lang="en-GB" dirty="0" smtClean="0"/>
              <a:t>Are we underestimating the hardware uncertainty?</a:t>
            </a:r>
          </a:p>
          <a:p>
            <a:r>
              <a:rPr lang="en-GB" dirty="0" smtClean="0"/>
              <a:t>Can we exchange restart files from </a:t>
            </a:r>
            <a:r>
              <a:rPr lang="en-GB" dirty="0" err="1" smtClean="0"/>
              <a:t>center</a:t>
            </a:r>
            <a:r>
              <a:rPr lang="en-GB" dirty="0" smtClean="0"/>
              <a:t> to </a:t>
            </a:r>
            <a:r>
              <a:rPr lang="en-GB" dirty="0" err="1" smtClean="0"/>
              <a:t>center</a:t>
            </a:r>
            <a:r>
              <a:rPr lang="en-GB" dirty="0" smtClean="0"/>
              <a:t>?</a:t>
            </a:r>
          </a:p>
          <a:p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All these important (and equivalent) questions can only be answered if a strict protocol is developed, and applied every time a new model version is available. At BSC, we joined the IT team and the climate prediction group to address this question.</a:t>
            </a:r>
          </a:p>
        </p:txBody>
      </p:sp>
    </p:spTree>
    <p:extLst>
      <p:ext uri="{BB962C8B-B14F-4D97-AF65-F5344CB8AC3E}">
        <p14:creationId xmlns:p14="http://schemas.microsoft.com/office/powerpoint/2010/main" val="8013422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A490C5D-AEA8-4823-B9B3-806910A0ECF7}" type="slidenum">
              <a:rPr lang="es-ES" smtClean="0"/>
              <a:pPr/>
              <a:t>6</a:t>
            </a:fld>
            <a:endParaRPr lang="es-E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CMIP6 with EC-Earth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07504" y="980728"/>
            <a:ext cx="8928992" cy="5877272"/>
          </a:xfrm>
        </p:spPr>
        <p:txBody>
          <a:bodyPr>
            <a:normAutofit/>
          </a:bodyPr>
          <a:lstStyle/>
          <a:p>
            <a:r>
              <a:rPr lang="en-GB" dirty="0" smtClean="0"/>
              <a:t>CMIP6 start today, can we distribute the EC-Earth model on platforms that have very different characteristics?</a:t>
            </a:r>
          </a:p>
          <a:p>
            <a:r>
              <a:rPr lang="en-GB" dirty="0" smtClean="0"/>
              <a:t>Are we underestimating the hardware uncertainty?</a:t>
            </a:r>
          </a:p>
          <a:p>
            <a:r>
              <a:rPr lang="en-GB" dirty="0" smtClean="0"/>
              <a:t>Can we exchange restart files from </a:t>
            </a:r>
            <a:r>
              <a:rPr lang="en-GB" dirty="0" err="1" smtClean="0"/>
              <a:t>center</a:t>
            </a:r>
            <a:r>
              <a:rPr lang="en-GB" dirty="0" smtClean="0"/>
              <a:t> to </a:t>
            </a:r>
            <a:r>
              <a:rPr lang="en-GB" dirty="0" err="1" smtClean="0"/>
              <a:t>center</a:t>
            </a:r>
            <a:r>
              <a:rPr lang="en-GB" dirty="0" smtClean="0"/>
              <a:t>?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All these important (and equivalent) questions can only be answered if a strict protocol is developed, and applied every time a new model version is available. At BSC, we joined the IT team and the climate prediction group to address this question.</a:t>
            </a:r>
          </a:p>
          <a:p>
            <a:pPr marL="0" indent="0">
              <a:buNone/>
            </a:pPr>
            <a:endParaRPr lang="en-GB" dirty="0" smtClean="0"/>
          </a:p>
          <a:p>
            <a:pPr marL="2628900" lvl="5" indent="-457200">
              <a:buFont typeface="+mj-lt"/>
              <a:buAutoNum type="arabicPeriod"/>
            </a:pPr>
            <a:r>
              <a:rPr lang="en-GB" sz="2400" b="1" dirty="0" smtClean="0"/>
              <a:t>The protocol</a:t>
            </a:r>
          </a:p>
          <a:p>
            <a:pPr marL="2628900" lvl="5" indent="-457200">
              <a:buFont typeface="+mj-lt"/>
              <a:buAutoNum type="arabicPeriod"/>
            </a:pPr>
            <a:r>
              <a:rPr lang="en-GB" sz="2400" b="1" dirty="0" smtClean="0"/>
              <a:t>Application to EC-Earth 3.1 and 3.2</a:t>
            </a:r>
          </a:p>
          <a:p>
            <a:pPr marL="2628900" lvl="5" indent="-457200">
              <a:buFont typeface="+mj-lt"/>
              <a:buAutoNum type="arabicPeriod"/>
            </a:pPr>
            <a:r>
              <a:rPr lang="en-GB" sz="2400" b="1" dirty="0" smtClean="0"/>
              <a:t>Recommendations</a:t>
            </a:r>
          </a:p>
        </p:txBody>
      </p:sp>
    </p:spTree>
    <p:extLst>
      <p:ext uri="{BB962C8B-B14F-4D97-AF65-F5344CB8AC3E}">
        <p14:creationId xmlns:p14="http://schemas.microsoft.com/office/powerpoint/2010/main" val="40117183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A490C5D-AEA8-4823-B9B3-806910A0ECF7}" type="slidenum">
              <a:rPr lang="es-ES" smtClean="0"/>
              <a:pPr/>
              <a:t>7</a:t>
            </a:fld>
            <a:endParaRPr lang="es-E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627784" y="2996952"/>
            <a:ext cx="4104456" cy="8640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000" b="1" dirty="0" smtClean="0"/>
              <a:t>1. The protocol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12080518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A490C5D-AEA8-4823-B9B3-806910A0ECF7}" type="slidenum">
              <a:rPr lang="es-ES" smtClean="0"/>
              <a:pPr/>
              <a:t>8</a:t>
            </a:fld>
            <a:endParaRPr lang="es-E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Defining a protocol for global climate simulations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07504" y="980728"/>
            <a:ext cx="8928992" cy="6480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BE" dirty="0"/>
              <a:t> </a:t>
            </a:r>
            <a:r>
              <a:rPr lang="fr-BE" dirty="0" smtClean="0"/>
              <a:t> 20-yr long, </a:t>
            </a:r>
            <a:r>
              <a:rPr lang="fr-BE" dirty="0" smtClean="0">
                <a:solidFill>
                  <a:srgbClr val="00B050"/>
                </a:solidFill>
              </a:rPr>
              <a:t>5-member</a:t>
            </a:r>
            <a:r>
              <a:rPr lang="fr-BE" dirty="0" smtClean="0"/>
              <a:t>, </a:t>
            </a:r>
            <a:r>
              <a:rPr lang="fr-BE" dirty="0" smtClean="0">
                <a:solidFill>
                  <a:srgbClr val="5E226E"/>
                </a:solidFill>
              </a:rPr>
              <a:t>pre-industrial</a:t>
            </a:r>
            <a:r>
              <a:rPr lang="fr-BE" dirty="0" smtClean="0"/>
              <a:t>, </a:t>
            </a:r>
            <a:r>
              <a:rPr lang="fr-BE" dirty="0" smtClean="0">
                <a:solidFill>
                  <a:srgbClr val="F23400"/>
                </a:solidFill>
              </a:rPr>
              <a:t>coupled simulations</a:t>
            </a:r>
            <a:endParaRPr lang="fr-BE" dirty="0" smtClean="0"/>
          </a:p>
        </p:txBody>
      </p:sp>
    </p:spTree>
    <p:extLst>
      <p:ext uri="{BB962C8B-B14F-4D97-AF65-F5344CB8AC3E}">
        <p14:creationId xmlns:p14="http://schemas.microsoft.com/office/powerpoint/2010/main" val="28253293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A490C5D-AEA8-4823-B9B3-806910A0ECF7}" type="slidenum">
              <a:rPr lang="es-ES" smtClean="0"/>
              <a:pPr/>
              <a:t>9</a:t>
            </a:fld>
            <a:endParaRPr lang="es-E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Defining a protocol for global climate simulations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07504" y="980728"/>
            <a:ext cx="8928992" cy="6480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BE" dirty="0"/>
              <a:t> </a:t>
            </a:r>
            <a:r>
              <a:rPr lang="fr-BE" dirty="0" smtClean="0"/>
              <a:t> 20-yr long, </a:t>
            </a:r>
            <a:r>
              <a:rPr lang="fr-BE" dirty="0" smtClean="0">
                <a:solidFill>
                  <a:srgbClr val="00B050"/>
                </a:solidFill>
              </a:rPr>
              <a:t>5-member</a:t>
            </a:r>
            <a:r>
              <a:rPr lang="fr-BE" dirty="0" smtClean="0"/>
              <a:t>, </a:t>
            </a:r>
            <a:r>
              <a:rPr lang="fr-BE" dirty="0" smtClean="0">
                <a:solidFill>
                  <a:srgbClr val="5E226E"/>
                </a:solidFill>
              </a:rPr>
              <a:t>pre-industrial</a:t>
            </a:r>
            <a:r>
              <a:rPr lang="fr-BE" dirty="0" smtClean="0"/>
              <a:t>, </a:t>
            </a:r>
            <a:r>
              <a:rPr lang="fr-BE" dirty="0" smtClean="0">
                <a:solidFill>
                  <a:srgbClr val="F23400"/>
                </a:solidFill>
              </a:rPr>
              <a:t>coupled simulations</a:t>
            </a:r>
            <a:endParaRPr lang="fr-BE" dirty="0" smtClean="0">
              <a:solidFill>
                <a:schemeClr val="accent6"/>
              </a:solidFill>
            </a:endParaRPr>
          </a:p>
          <a:p>
            <a:endParaRPr lang="fr-BE" dirty="0"/>
          </a:p>
          <a:p>
            <a:endParaRPr lang="fr-BE" dirty="0" smtClean="0"/>
          </a:p>
          <a:p>
            <a:endParaRPr lang="fr-BE" dirty="0"/>
          </a:p>
          <a:p>
            <a:endParaRPr lang="fr-BE" dirty="0" smtClean="0"/>
          </a:p>
          <a:p>
            <a:endParaRPr lang="fr-BE" dirty="0"/>
          </a:p>
          <a:p>
            <a:endParaRPr lang="fr-BE" dirty="0" smtClean="0"/>
          </a:p>
          <a:p>
            <a:endParaRPr lang="fr-BE" dirty="0"/>
          </a:p>
          <a:p>
            <a:endParaRPr lang="en-US" dirty="0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1043608" y="1484784"/>
            <a:ext cx="122600" cy="1944216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-36512" y="3705644"/>
            <a:ext cx="24482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 err="1" smtClean="0"/>
              <a:t>Allows</a:t>
            </a:r>
            <a:r>
              <a:rPr lang="fr-BE" dirty="0" smtClean="0"/>
              <a:t> to look at impact of machine on </a:t>
            </a:r>
            <a:r>
              <a:rPr lang="fr-BE" dirty="0" err="1" smtClean="0"/>
              <a:t>mean</a:t>
            </a:r>
            <a:r>
              <a:rPr lang="fr-BE" dirty="0"/>
              <a:t> </a:t>
            </a:r>
            <a:r>
              <a:rPr lang="fr-BE" dirty="0" smtClean="0"/>
              <a:t>state/</a:t>
            </a:r>
            <a:r>
              <a:rPr lang="fr-BE" dirty="0" err="1" smtClean="0"/>
              <a:t>bias</a:t>
            </a:r>
            <a:r>
              <a:rPr lang="fr-BE" dirty="0" smtClean="0"/>
              <a:t> (not possible in the case of 1-yr simulations)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2925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A490C5D-AEA8-4823-B9B3-806910A0ECF7}" type="slidenum">
              <a:rPr lang="es-ES" smtClean="0"/>
              <a:pPr/>
              <a:t>10</a:t>
            </a:fld>
            <a:endParaRPr lang="es-E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Defining a protocol for global climate simulations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07504" y="980728"/>
            <a:ext cx="8928992" cy="6480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BE" dirty="0"/>
              <a:t> </a:t>
            </a:r>
            <a:r>
              <a:rPr lang="fr-BE" dirty="0" smtClean="0"/>
              <a:t> 20-yr long, </a:t>
            </a:r>
            <a:r>
              <a:rPr lang="fr-BE" dirty="0" smtClean="0">
                <a:solidFill>
                  <a:srgbClr val="00B050"/>
                </a:solidFill>
              </a:rPr>
              <a:t>5-member</a:t>
            </a:r>
            <a:r>
              <a:rPr lang="fr-BE" dirty="0" smtClean="0"/>
              <a:t>, </a:t>
            </a:r>
            <a:r>
              <a:rPr lang="fr-BE" dirty="0" smtClean="0">
                <a:solidFill>
                  <a:srgbClr val="5E226E"/>
                </a:solidFill>
              </a:rPr>
              <a:t>pre-industrial</a:t>
            </a:r>
            <a:r>
              <a:rPr lang="fr-BE" dirty="0" smtClean="0"/>
              <a:t>, </a:t>
            </a:r>
            <a:r>
              <a:rPr lang="fr-BE" dirty="0" smtClean="0">
                <a:solidFill>
                  <a:srgbClr val="F23400"/>
                </a:solidFill>
              </a:rPr>
              <a:t>coupled simulations</a:t>
            </a:r>
            <a:endParaRPr lang="fr-BE" dirty="0" smtClean="0">
              <a:solidFill>
                <a:schemeClr val="accent6"/>
              </a:solidFill>
            </a:endParaRPr>
          </a:p>
          <a:p>
            <a:endParaRPr lang="fr-BE" dirty="0"/>
          </a:p>
          <a:p>
            <a:endParaRPr lang="fr-BE" dirty="0" smtClean="0"/>
          </a:p>
          <a:p>
            <a:endParaRPr lang="fr-BE" dirty="0"/>
          </a:p>
          <a:p>
            <a:endParaRPr lang="fr-BE" dirty="0" smtClean="0"/>
          </a:p>
          <a:p>
            <a:endParaRPr lang="fr-BE" dirty="0"/>
          </a:p>
          <a:p>
            <a:endParaRPr lang="fr-BE" dirty="0" smtClean="0"/>
          </a:p>
          <a:p>
            <a:endParaRPr lang="fr-BE" dirty="0"/>
          </a:p>
          <a:p>
            <a:endParaRPr lang="en-US" dirty="0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1043608" y="1484784"/>
            <a:ext cx="122600" cy="1944216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-36512" y="3705644"/>
            <a:ext cx="24482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 err="1" smtClean="0"/>
              <a:t>Allows</a:t>
            </a:r>
            <a:r>
              <a:rPr lang="fr-BE" dirty="0" smtClean="0"/>
              <a:t> to look at impact of machine on </a:t>
            </a:r>
            <a:r>
              <a:rPr lang="fr-BE" dirty="0" err="1" smtClean="0"/>
              <a:t>mean</a:t>
            </a:r>
            <a:r>
              <a:rPr lang="fr-BE" dirty="0"/>
              <a:t> </a:t>
            </a:r>
            <a:r>
              <a:rPr lang="fr-BE" dirty="0" smtClean="0"/>
              <a:t>state/</a:t>
            </a:r>
            <a:r>
              <a:rPr lang="fr-BE" dirty="0" err="1" smtClean="0"/>
              <a:t>bias</a:t>
            </a:r>
            <a:r>
              <a:rPr lang="fr-BE" dirty="0" smtClean="0"/>
              <a:t> (not possible in the case of 1-yr simulations)</a:t>
            </a:r>
            <a:endParaRPr lang="en-US" dirty="0"/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2699792" y="1484784"/>
            <a:ext cx="648072" cy="1944216"/>
          </a:xfrm>
          <a:prstGeom prst="straightConnector1">
            <a:avLst/>
          </a:prstGeom>
          <a:ln w="254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3"/>
          <p:cNvSpPr txBox="1"/>
          <p:nvPr/>
        </p:nvSpPr>
        <p:spPr>
          <a:xfrm>
            <a:off x="2282880" y="3501008"/>
            <a:ext cx="23193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 smtClean="0">
                <a:solidFill>
                  <a:srgbClr val="00B050"/>
                </a:solidFill>
              </a:rPr>
              <a:t>Allows to measure differences due to hardware as compared to internal variability</a:t>
            </a:r>
            <a:endParaRPr lang="en-US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2925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A490C5D-AEA8-4823-B9B3-806910A0ECF7}" type="slidenum">
              <a:rPr lang="es-ES" smtClean="0"/>
              <a:pPr/>
              <a:t>11</a:t>
            </a:fld>
            <a:endParaRPr lang="es-E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Defining a protocol for global climate simulations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07504" y="980728"/>
            <a:ext cx="8928992" cy="6480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BE" dirty="0"/>
              <a:t> </a:t>
            </a:r>
            <a:r>
              <a:rPr lang="fr-BE" dirty="0" smtClean="0"/>
              <a:t> 20-yr long, </a:t>
            </a:r>
            <a:r>
              <a:rPr lang="fr-BE" dirty="0" smtClean="0">
                <a:solidFill>
                  <a:srgbClr val="00B050"/>
                </a:solidFill>
              </a:rPr>
              <a:t>5-member</a:t>
            </a:r>
            <a:r>
              <a:rPr lang="fr-BE" dirty="0" smtClean="0"/>
              <a:t>, </a:t>
            </a:r>
            <a:r>
              <a:rPr lang="fr-BE" dirty="0" smtClean="0">
                <a:solidFill>
                  <a:srgbClr val="5E226E"/>
                </a:solidFill>
              </a:rPr>
              <a:t>pre-industrial</a:t>
            </a:r>
            <a:r>
              <a:rPr lang="fr-BE" dirty="0" smtClean="0"/>
              <a:t>, </a:t>
            </a:r>
            <a:r>
              <a:rPr lang="fr-BE" dirty="0" smtClean="0">
                <a:solidFill>
                  <a:srgbClr val="F23400"/>
                </a:solidFill>
              </a:rPr>
              <a:t>coupled simulations</a:t>
            </a:r>
            <a:endParaRPr lang="fr-BE" dirty="0" smtClean="0">
              <a:solidFill>
                <a:schemeClr val="accent6"/>
              </a:solidFill>
            </a:endParaRPr>
          </a:p>
          <a:p>
            <a:endParaRPr lang="fr-BE" dirty="0"/>
          </a:p>
          <a:p>
            <a:endParaRPr lang="fr-BE" dirty="0" smtClean="0"/>
          </a:p>
          <a:p>
            <a:endParaRPr lang="fr-BE" dirty="0"/>
          </a:p>
          <a:p>
            <a:endParaRPr lang="fr-BE" dirty="0" smtClean="0"/>
          </a:p>
          <a:p>
            <a:endParaRPr lang="fr-BE" dirty="0"/>
          </a:p>
          <a:p>
            <a:endParaRPr lang="fr-BE" dirty="0" smtClean="0"/>
          </a:p>
          <a:p>
            <a:endParaRPr lang="fr-BE" dirty="0"/>
          </a:p>
          <a:p>
            <a:endParaRPr lang="en-US" dirty="0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1043608" y="1484784"/>
            <a:ext cx="122600" cy="1944216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-36512" y="3705644"/>
            <a:ext cx="24482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 err="1" smtClean="0"/>
              <a:t>Allows</a:t>
            </a:r>
            <a:r>
              <a:rPr lang="fr-BE" dirty="0" smtClean="0"/>
              <a:t> to look at impact of machine on </a:t>
            </a:r>
            <a:r>
              <a:rPr lang="fr-BE" dirty="0" err="1" smtClean="0"/>
              <a:t>mean</a:t>
            </a:r>
            <a:r>
              <a:rPr lang="fr-BE" dirty="0"/>
              <a:t> </a:t>
            </a:r>
            <a:r>
              <a:rPr lang="fr-BE" dirty="0" smtClean="0"/>
              <a:t>state/</a:t>
            </a:r>
            <a:r>
              <a:rPr lang="fr-BE" dirty="0" err="1" smtClean="0"/>
              <a:t>bias</a:t>
            </a:r>
            <a:r>
              <a:rPr lang="fr-BE" dirty="0" smtClean="0"/>
              <a:t> (not possible in the case of 1-yr simulations)</a:t>
            </a:r>
            <a:endParaRPr lang="en-US" dirty="0"/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2699792" y="1484784"/>
            <a:ext cx="648072" cy="1944216"/>
          </a:xfrm>
          <a:prstGeom prst="straightConnector1">
            <a:avLst/>
          </a:prstGeom>
          <a:ln w="254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 flipV="1">
            <a:off x="4427984" y="1484784"/>
            <a:ext cx="1152128" cy="2016224"/>
          </a:xfrm>
          <a:prstGeom prst="straightConnector1">
            <a:avLst/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499992" y="3640832"/>
            <a:ext cx="23193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 err="1" smtClean="0">
                <a:solidFill>
                  <a:srgbClr val="7030A0"/>
                </a:solidFill>
              </a:rPr>
              <a:t>Working</a:t>
            </a:r>
            <a:r>
              <a:rPr lang="fr-BE" dirty="0" smtClean="0">
                <a:solidFill>
                  <a:srgbClr val="7030A0"/>
                </a:solidFill>
              </a:rPr>
              <a:t> </a:t>
            </a:r>
            <a:r>
              <a:rPr lang="fr-BE" dirty="0" err="1" smtClean="0">
                <a:solidFill>
                  <a:srgbClr val="7030A0"/>
                </a:solidFill>
              </a:rPr>
              <a:t>under</a:t>
            </a:r>
            <a:r>
              <a:rPr lang="fr-BE" dirty="0" smtClean="0">
                <a:solidFill>
                  <a:srgbClr val="7030A0"/>
                </a:solidFill>
              </a:rPr>
              <a:t> </a:t>
            </a:r>
            <a:r>
              <a:rPr lang="fr-BE" dirty="0" err="1" smtClean="0">
                <a:solidFill>
                  <a:srgbClr val="7030A0"/>
                </a:solidFill>
              </a:rPr>
              <a:t>stationary</a:t>
            </a:r>
            <a:r>
              <a:rPr lang="fr-BE" dirty="0" smtClean="0">
                <a:solidFill>
                  <a:srgbClr val="7030A0"/>
                </a:solidFill>
              </a:rPr>
              <a:t> conditions </a:t>
            </a:r>
            <a:r>
              <a:rPr lang="fr-BE" dirty="0" err="1" smtClean="0">
                <a:solidFill>
                  <a:srgbClr val="7030A0"/>
                </a:solidFill>
              </a:rPr>
              <a:t>removes</a:t>
            </a:r>
            <a:r>
              <a:rPr lang="fr-BE" dirty="0" smtClean="0">
                <a:solidFill>
                  <a:srgbClr val="7030A0"/>
                </a:solidFill>
              </a:rPr>
              <a:t> possible </a:t>
            </a:r>
            <a:r>
              <a:rPr lang="fr-BE" dirty="0" err="1" smtClean="0">
                <a:solidFill>
                  <a:srgbClr val="7030A0"/>
                </a:solidFill>
              </a:rPr>
              <a:t>dependence</a:t>
            </a:r>
            <a:r>
              <a:rPr lang="fr-BE" dirty="0" smtClean="0">
                <a:solidFill>
                  <a:srgbClr val="7030A0"/>
                </a:solidFill>
              </a:rPr>
              <a:t> of hardware impact on the </a:t>
            </a:r>
            <a:r>
              <a:rPr lang="fr-BE" dirty="0" err="1" smtClean="0">
                <a:solidFill>
                  <a:srgbClr val="7030A0"/>
                </a:solidFill>
              </a:rPr>
              <a:t>mean</a:t>
            </a:r>
            <a:r>
              <a:rPr lang="fr-BE" dirty="0" smtClean="0">
                <a:solidFill>
                  <a:srgbClr val="7030A0"/>
                </a:solidFill>
              </a:rPr>
              <a:t> state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2282880" y="3501008"/>
            <a:ext cx="23193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 smtClean="0">
                <a:solidFill>
                  <a:srgbClr val="00B050"/>
                </a:solidFill>
              </a:rPr>
              <a:t>Allows to measure differences due to hardware as compared to internal variability</a:t>
            </a:r>
            <a:endParaRPr lang="en-US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2925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A490C5D-AEA8-4823-B9B3-806910A0ECF7}" type="slidenum">
              <a:rPr lang="es-ES" smtClean="0"/>
              <a:pPr/>
              <a:t>12</a:t>
            </a:fld>
            <a:endParaRPr lang="es-E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Defining a protocol for global climate simulations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07504" y="980728"/>
            <a:ext cx="8928992" cy="6480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BE" dirty="0"/>
              <a:t> </a:t>
            </a:r>
            <a:r>
              <a:rPr lang="fr-BE" dirty="0" smtClean="0"/>
              <a:t> 20-yr long, </a:t>
            </a:r>
            <a:r>
              <a:rPr lang="fr-BE" dirty="0" smtClean="0">
                <a:solidFill>
                  <a:srgbClr val="00B050"/>
                </a:solidFill>
              </a:rPr>
              <a:t>5-member</a:t>
            </a:r>
            <a:r>
              <a:rPr lang="fr-BE" dirty="0" smtClean="0"/>
              <a:t>, </a:t>
            </a:r>
            <a:r>
              <a:rPr lang="fr-BE" dirty="0" smtClean="0">
                <a:solidFill>
                  <a:srgbClr val="5E226E"/>
                </a:solidFill>
              </a:rPr>
              <a:t>pre-industrial</a:t>
            </a:r>
            <a:r>
              <a:rPr lang="fr-BE" dirty="0" smtClean="0"/>
              <a:t>, </a:t>
            </a:r>
            <a:r>
              <a:rPr lang="fr-BE" dirty="0" smtClean="0">
                <a:solidFill>
                  <a:srgbClr val="F23400"/>
                </a:solidFill>
              </a:rPr>
              <a:t>coupled simulations</a:t>
            </a:r>
            <a:endParaRPr lang="fr-BE" dirty="0" smtClean="0">
              <a:solidFill>
                <a:schemeClr val="accent6"/>
              </a:solidFill>
            </a:endParaRPr>
          </a:p>
          <a:p>
            <a:endParaRPr lang="fr-BE" dirty="0"/>
          </a:p>
          <a:p>
            <a:endParaRPr lang="fr-BE" dirty="0" smtClean="0"/>
          </a:p>
          <a:p>
            <a:endParaRPr lang="fr-BE" dirty="0"/>
          </a:p>
          <a:p>
            <a:endParaRPr lang="fr-BE" dirty="0" smtClean="0"/>
          </a:p>
          <a:p>
            <a:endParaRPr lang="fr-BE" dirty="0"/>
          </a:p>
          <a:p>
            <a:endParaRPr lang="fr-BE" dirty="0" smtClean="0"/>
          </a:p>
          <a:p>
            <a:endParaRPr lang="fr-BE" dirty="0"/>
          </a:p>
          <a:p>
            <a:endParaRPr lang="en-US" dirty="0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1043608" y="1484784"/>
            <a:ext cx="122600" cy="1944216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-36512" y="3705644"/>
            <a:ext cx="24482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 err="1" smtClean="0"/>
              <a:t>Allows</a:t>
            </a:r>
            <a:r>
              <a:rPr lang="fr-BE" dirty="0" smtClean="0"/>
              <a:t> to look at impact of machine on </a:t>
            </a:r>
            <a:r>
              <a:rPr lang="fr-BE" dirty="0" err="1" smtClean="0"/>
              <a:t>mean</a:t>
            </a:r>
            <a:r>
              <a:rPr lang="fr-BE" dirty="0"/>
              <a:t> </a:t>
            </a:r>
            <a:r>
              <a:rPr lang="fr-BE" dirty="0" smtClean="0"/>
              <a:t>state/</a:t>
            </a:r>
            <a:r>
              <a:rPr lang="fr-BE" dirty="0" err="1" smtClean="0"/>
              <a:t>bias</a:t>
            </a:r>
            <a:r>
              <a:rPr lang="fr-BE" dirty="0" smtClean="0"/>
              <a:t> (not possible in the case of 1-yr simulations)</a:t>
            </a:r>
            <a:endParaRPr lang="en-US" dirty="0"/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2699792" y="1484784"/>
            <a:ext cx="648072" cy="1944216"/>
          </a:xfrm>
          <a:prstGeom prst="straightConnector1">
            <a:avLst/>
          </a:prstGeom>
          <a:ln w="254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282880" y="3501008"/>
            <a:ext cx="23193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 smtClean="0">
                <a:solidFill>
                  <a:srgbClr val="00B050"/>
                </a:solidFill>
              </a:rPr>
              <a:t>Allows to measure differences due to hardware as compared to internal variability</a:t>
            </a:r>
            <a:endParaRPr lang="en-US" dirty="0">
              <a:solidFill>
                <a:srgbClr val="00B050"/>
              </a:solidFill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flipH="1" flipV="1">
            <a:off x="4427984" y="1484784"/>
            <a:ext cx="1152128" cy="2016224"/>
          </a:xfrm>
          <a:prstGeom prst="straightConnector1">
            <a:avLst/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499992" y="3640832"/>
            <a:ext cx="23193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 err="1" smtClean="0">
                <a:solidFill>
                  <a:srgbClr val="7030A0"/>
                </a:solidFill>
              </a:rPr>
              <a:t>Working</a:t>
            </a:r>
            <a:r>
              <a:rPr lang="fr-BE" dirty="0" smtClean="0">
                <a:solidFill>
                  <a:srgbClr val="7030A0"/>
                </a:solidFill>
              </a:rPr>
              <a:t> </a:t>
            </a:r>
            <a:r>
              <a:rPr lang="fr-BE" dirty="0" err="1" smtClean="0">
                <a:solidFill>
                  <a:srgbClr val="7030A0"/>
                </a:solidFill>
              </a:rPr>
              <a:t>under</a:t>
            </a:r>
            <a:r>
              <a:rPr lang="fr-BE" dirty="0" smtClean="0">
                <a:solidFill>
                  <a:srgbClr val="7030A0"/>
                </a:solidFill>
              </a:rPr>
              <a:t> </a:t>
            </a:r>
            <a:r>
              <a:rPr lang="fr-BE" dirty="0" err="1" smtClean="0">
                <a:solidFill>
                  <a:srgbClr val="7030A0"/>
                </a:solidFill>
              </a:rPr>
              <a:t>stationary</a:t>
            </a:r>
            <a:r>
              <a:rPr lang="fr-BE" dirty="0" smtClean="0">
                <a:solidFill>
                  <a:srgbClr val="7030A0"/>
                </a:solidFill>
              </a:rPr>
              <a:t> conditions </a:t>
            </a:r>
            <a:r>
              <a:rPr lang="fr-BE" dirty="0" err="1" smtClean="0">
                <a:solidFill>
                  <a:srgbClr val="7030A0"/>
                </a:solidFill>
              </a:rPr>
              <a:t>removes</a:t>
            </a:r>
            <a:r>
              <a:rPr lang="fr-BE" dirty="0" smtClean="0">
                <a:solidFill>
                  <a:srgbClr val="7030A0"/>
                </a:solidFill>
              </a:rPr>
              <a:t> possible </a:t>
            </a:r>
            <a:r>
              <a:rPr lang="fr-BE" dirty="0" err="1" smtClean="0">
                <a:solidFill>
                  <a:srgbClr val="7030A0"/>
                </a:solidFill>
              </a:rPr>
              <a:t>dependence</a:t>
            </a:r>
            <a:r>
              <a:rPr lang="fr-BE" dirty="0" smtClean="0">
                <a:solidFill>
                  <a:srgbClr val="7030A0"/>
                </a:solidFill>
              </a:rPr>
              <a:t> of hardware impact on the </a:t>
            </a:r>
            <a:r>
              <a:rPr lang="fr-BE" dirty="0" err="1" smtClean="0">
                <a:solidFill>
                  <a:srgbClr val="7030A0"/>
                </a:solidFill>
              </a:rPr>
              <a:t>mean</a:t>
            </a:r>
            <a:r>
              <a:rPr lang="fr-BE" dirty="0" smtClean="0">
                <a:solidFill>
                  <a:srgbClr val="7030A0"/>
                </a:solidFill>
              </a:rPr>
              <a:t> state</a:t>
            </a:r>
            <a:endParaRPr lang="en-US" dirty="0">
              <a:solidFill>
                <a:srgbClr val="7030A0"/>
              </a:solidFill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 flipH="1" flipV="1">
            <a:off x="6516216" y="1556792"/>
            <a:ext cx="1296144" cy="1944216"/>
          </a:xfrm>
          <a:prstGeom prst="straightConnector1">
            <a:avLst/>
          </a:prstGeom>
          <a:ln w="25400">
            <a:solidFill>
              <a:srgbClr val="F234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819384" y="3705644"/>
            <a:ext cx="23193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F23400"/>
                </a:solidFill>
              </a:rPr>
              <a:t>Addresses the problem from a global point-of-view; suitable to give recommendations for CMIP6</a:t>
            </a:r>
            <a:endParaRPr lang="en-GB" dirty="0">
              <a:solidFill>
                <a:srgbClr val="F234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330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A490C5D-AEA8-4823-B9B3-806910A0ECF7}" type="slidenum">
              <a:rPr lang="es-ES" smtClean="0"/>
              <a:pPr/>
              <a:t>13</a:t>
            </a:fld>
            <a:endParaRPr lang="es-E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Defining a protocol for global climate simulations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07504" y="980728"/>
            <a:ext cx="8928992" cy="6480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BE" dirty="0"/>
              <a:t> </a:t>
            </a:r>
            <a:r>
              <a:rPr lang="fr-BE" dirty="0" smtClean="0"/>
              <a:t> 20-yr long, </a:t>
            </a:r>
            <a:r>
              <a:rPr lang="fr-BE" dirty="0" smtClean="0">
                <a:solidFill>
                  <a:srgbClr val="00B050"/>
                </a:solidFill>
              </a:rPr>
              <a:t>5-member</a:t>
            </a:r>
            <a:r>
              <a:rPr lang="fr-BE" dirty="0" smtClean="0"/>
              <a:t>, </a:t>
            </a:r>
            <a:r>
              <a:rPr lang="fr-BE" dirty="0" smtClean="0">
                <a:solidFill>
                  <a:srgbClr val="5E226E"/>
                </a:solidFill>
              </a:rPr>
              <a:t>pre-industrial</a:t>
            </a:r>
            <a:r>
              <a:rPr lang="fr-BE" dirty="0" smtClean="0"/>
              <a:t>, </a:t>
            </a:r>
            <a:r>
              <a:rPr lang="fr-BE" dirty="0" smtClean="0">
                <a:solidFill>
                  <a:srgbClr val="F23400"/>
                </a:solidFill>
              </a:rPr>
              <a:t>coupled simulations</a:t>
            </a:r>
            <a:endParaRPr lang="fr-BE" dirty="0" smtClean="0">
              <a:solidFill>
                <a:schemeClr val="accent6"/>
              </a:solidFill>
            </a:endParaRPr>
          </a:p>
          <a:p>
            <a:endParaRPr lang="fr-BE" dirty="0"/>
          </a:p>
          <a:p>
            <a:endParaRPr lang="fr-BE" dirty="0" smtClean="0"/>
          </a:p>
          <a:p>
            <a:endParaRPr lang="fr-BE" dirty="0"/>
          </a:p>
          <a:p>
            <a:endParaRPr lang="fr-BE" dirty="0" smtClean="0"/>
          </a:p>
          <a:p>
            <a:endParaRPr lang="fr-BE" dirty="0"/>
          </a:p>
          <a:p>
            <a:endParaRPr lang="fr-BE" dirty="0" smtClean="0"/>
          </a:p>
          <a:p>
            <a:endParaRPr lang="fr-BE" dirty="0"/>
          </a:p>
          <a:p>
            <a:endParaRPr lang="en-US" dirty="0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1043608" y="1484784"/>
            <a:ext cx="122600" cy="1944216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-36512" y="3705644"/>
            <a:ext cx="24482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 err="1" smtClean="0"/>
              <a:t>Allows</a:t>
            </a:r>
            <a:r>
              <a:rPr lang="fr-BE" dirty="0" smtClean="0"/>
              <a:t> to look at impact of machine on </a:t>
            </a:r>
            <a:r>
              <a:rPr lang="fr-BE" dirty="0" err="1" smtClean="0"/>
              <a:t>mean</a:t>
            </a:r>
            <a:r>
              <a:rPr lang="fr-BE" dirty="0"/>
              <a:t> </a:t>
            </a:r>
            <a:r>
              <a:rPr lang="fr-BE" dirty="0" smtClean="0"/>
              <a:t>state/</a:t>
            </a:r>
            <a:r>
              <a:rPr lang="fr-BE" dirty="0" err="1" smtClean="0"/>
              <a:t>bias</a:t>
            </a:r>
            <a:r>
              <a:rPr lang="fr-BE" dirty="0" smtClean="0"/>
              <a:t> (not possible in the case of 1-yr simulations)</a:t>
            </a:r>
            <a:endParaRPr lang="en-US" dirty="0"/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2699792" y="1484784"/>
            <a:ext cx="648072" cy="1944216"/>
          </a:xfrm>
          <a:prstGeom prst="straightConnector1">
            <a:avLst/>
          </a:prstGeom>
          <a:ln w="254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282880" y="3501008"/>
            <a:ext cx="23193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 smtClean="0">
                <a:solidFill>
                  <a:srgbClr val="00B050"/>
                </a:solidFill>
              </a:rPr>
              <a:t>Allows to measure differences due to hardware as compared to internal variability</a:t>
            </a:r>
            <a:endParaRPr lang="en-US" dirty="0">
              <a:solidFill>
                <a:srgbClr val="00B050"/>
              </a:solidFill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flipH="1" flipV="1">
            <a:off x="4427984" y="1484784"/>
            <a:ext cx="1152128" cy="2016224"/>
          </a:xfrm>
          <a:prstGeom prst="straightConnector1">
            <a:avLst/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499992" y="3640832"/>
            <a:ext cx="23193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 err="1" smtClean="0">
                <a:solidFill>
                  <a:srgbClr val="7030A0"/>
                </a:solidFill>
              </a:rPr>
              <a:t>Working</a:t>
            </a:r>
            <a:r>
              <a:rPr lang="fr-BE" dirty="0" smtClean="0">
                <a:solidFill>
                  <a:srgbClr val="7030A0"/>
                </a:solidFill>
              </a:rPr>
              <a:t> </a:t>
            </a:r>
            <a:r>
              <a:rPr lang="fr-BE" dirty="0" err="1" smtClean="0">
                <a:solidFill>
                  <a:srgbClr val="7030A0"/>
                </a:solidFill>
              </a:rPr>
              <a:t>under</a:t>
            </a:r>
            <a:r>
              <a:rPr lang="fr-BE" dirty="0" smtClean="0">
                <a:solidFill>
                  <a:srgbClr val="7030A0"/>
                </a:solidFill>
              </a:rPr>
              <a:t> </a:t>
            </a:r>
            <a:r>
              <a:rPr lang="fr-BE" dirty="0" err="1" smtClean="0">
                <a:solidFill>
                  <a:srgbClr val="7030A0"/>
                </a:solidFill>
              </a:rPr>
              <a:t>stationary</a:t>
            </a:r>
            <a:r>
              <a:rPr lang="fr-BE" dirty="0" smtClean="0">
                <a:solidFill>
                  <a:srgbClr val="7030A0"/>
                </a:solidFill>
              </a:rPr>
              <a:t> conditions </a:t>
            </a:r>
            <a:r>
              <a:rPr lang="fr-BE" dirty="0" err="1" smtClean="0">
                <a:solidFill>
                  <a:srgbClr val="7030A0"/>
                </a:solidFill>
              </a:rPr>
              <a:t>removes</a:t>
            </a:r>
            <a:r>
              <a:rPr lang="fr-BE" dirty="0" smtClean="0">
                <a:solidFill>
                  <a:srgbClr val="7030A0"/>
                </a:solidFill>
              </a:rPr>
              <a:t> possible </a:t>
            </a:r>
            <a:r>
              <a:rPr lang="fr-BE" dirty="0" err="1" smtClean="0">
                <a:solidFill>
                  <a:srgbClr val="7030A0"/>
                </a:solidFill>
              </a:rPr>
              <a:t>dependence</a:t>
            </a:r>
            <a:r>
              <a:rPr lang="fr-BE" dirty="0" smtClean="0">
                <a:solidFill>
                  <a:srgbClr val="7030A0"/>
                </a:solidFill>
              </a:rPr>
              <a:t> of hardware impact on the </a:t>
            </a:r>
            <a:r>
              <a:rPr lang="fr-BE" dirty="0" err="1" smtClean="0">
                <a:solidFill>
                  <a:srgbClr val="7030A0"/>
                </a:solidFill>
              </a:rPr>
              <a:t>mean</a:t>
            </a:r>
            <a:r>
              <a:rPr lang="fr-BE" dirty="0" smtClean="0">
                <a:solidFill>
                  <a:srgbClr val="7030A0"/>
                </a:solidFill>
              </a:rPr>
              <a:t> state</a:t>
            </a:r>
            <a:endParaRPr lang="en-US" dirty="0">
              <a:solidFill>
                <a:srgbClr val="7030A0"/>
              </a:solidFill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 flipH="1" flipV="1">
            <a:off x="6516216" y="1556792"/>
            <a:ext cx="1296144" cy="1944216"/>
          </a:xfrm>
          <a:prstGeom prst="straightConnector1">
            <a:avLst/>
          </a:prstGeom>
          <a:ln w="25400">
            <a:solidFill>
              <a:srgbClr val="F234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819384" y="3705644"/>
            <a:ext cx="23193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F23400"/>
                </a:solidFill>
              </a:rPr>
              <a:t>Addresses the problem from a global point-of-view; suitable to give recommendations for CMIP6</a:t>
            </a:r>
            <a:endParaRPr lang="en-GB" dirty="0">
              <a:solidFill>
                <a:srgbClr val="F234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1520" y="5805264"/>
            <a:ext cx="89644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000" dirty="0" smtClean="0"/>
              <a:t>Comparing experiences run on different platforms between themselves</a:t>
            </a:r>
          </a:p>
          <a:p>
            <a:pPr marL="285750" indent="-285750">
              <a:buFont typeface="Arial"/>
              <a:buChar char="•"/>
            </a:pPr>
            <a:r>
              <a:rPr lang="en-GB" sz="2000" dirty="0" smtClean="0"/>
              <a:t>Computing their distance from a common reference (</a:t>
            </a:r>
            <a:r>
              <a:rPr lang="en-GB" sz="2000" dirty="0" err="1" smtClean="0"/>
              <a:t>Reichler</a:t>
            </a:r>
            <a:r>
              <a:rPr lang="en-GB" sz="2000" dirty="0" smtClean="0"/>
              <a:t> &amp; Kim, 2008)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2940326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A490C5D-AEA8-4823-B9B3-806910A0ECF7}" type="slidenum">
              <a:rPr lang="es-ES" smtClean="0"/>
              <a:pPr/>
              <a:t>14</a:t>
            </a:fld>
            <a:endParaRPr lang="es-E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331640" y="2996952"/>
            <a:ext cx="7632848" cy="8640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000" b="1" dirty="0"/>
              <a:t>2</a:t>
            </a:r>
            <a:r>
              <a:rPr lang="en-GB" sz="4000" b="1" dirty="0" smtClean="0"/>
              <a:t>. Application to EC-Earth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7562023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Application to EC-Earth 3.1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0" y="980728"/>
            <a:ext cx="9144000" cy="5877272"/>
          </a:xfrm>
        </p:spPr>
        <p:txBody>
          <a:bodyPr>
            <a:normAutofit fontScale="85000" lnSpcReduction="20000"/>
          </a:bodyPr>
          <a:lstStyle/>
          <a:p>
            <a:r>
              <a:rPr lang="fr-BE" dirty="0" smtClean="0">
                <a:solidFill>
                  <a:schemeClr val="accent6"/>
                </a:solidFill>
              </a:rPr>
              <a:t>Set of EC-Earth V3.1 experiments (IFS-NEMO-OASIS coupled).</a:t>
            </a:r>
          </a:p>
          <a:p>
            <a:pPr marL="0" indent="0">
              <a:buNone/>
            </a:pPr>
            <a:endParaRPr lang="fr-BE" dirty="0" smtClean="0">
              <a:solidFill>
                <a:schemeClr val="accent6"/>
              </a:solidFill>
            </a:endParaRPr>
          </a:p>
          <a:p>
            <a:r>
              <a:rPr lang="fr-BE" dirty="0" smtClean="0">
                <a:solidFill>
                  <a:schemeClr val="accent6"/>
                </a:solidFill>
              </a:rPr>
              <a:t>Same compilation options used on three different platforms (ECMWF, Marenostrum and Ithaca). Note</a:t>
            </a:r>
            <a:r>
              <a:rPr lang="fr-BE" dirty="0">
                <a:solidFill>
                  <a:schemeClr val="accent6"/>
                </a:solidFill>
              </a:rPr>
              <a:t>:</a:t>
            </a:r>
          </a:p>
          <a:p>
            <a:pPr lvl="1"/>
            <a:r>
              <a:rPr lang="en-US" dirty="0">
                <a:cs typeface="Courier New" panose="02070309020205020404" pitchFamily="49" charset="0"/>
              </a:rPr>
              <a:t>Compiling with 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-O2 -g -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traceback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-vec-report0: </a:t>
            </a:r>
            <a:r>
              <a:rPr lang="en-US" dirty="0">
                <a:solidFill>
                  <a:srgbClr val="00B050"/>
                </a:solidFill>
                <a:cs typeface="Courier New" panose="02070309020205020404" pitchFamily="49" charset="0"/>
              </a:rPr>
              <a:t>model runs</a:t>
            </a:r>
          </a:p>
          <a:p>
            <a:pPr lvl="1"/>
            <a:r>
              <a:rPr lang="fr-BE" dirty="0">
                <a:solidFill>
                  <a:schemeClr val="accent6"/>
                </a:solidFill>
                <a:cs typeface="Courier New" panose="02070309020205020404" pitchFamily="49" charset="0"/>
              </a:rPr>
              <a:t>Compiling with 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-O2 -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fp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-model precise -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fimf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-arch-consistency=true -no-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fma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-g -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traceback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-vec-report0 -r8 </a:t>
            </a:r>
            <a:r>
              <a:rPr lang="en-US" dirty="0">
                <a:solidFill>
                  <a:srgbClr val="00B050"/>
                </a:solidFill>
                <a:cs typeface="Courier New" panose="02070309020205020404" pitchFamily="49" charset="0"/>
              </a:rPr>
              <a:t>model runs</a:t>
            </a:r>
          </a:p>
          <a:p>
            <a:pPr lvl="1"/>
            <a:r>
              <a:rPr lang="fr-BE" dirty="0">
                <a:solidFill>
                  <a:schemeClr val="accent6"/>
                </a:solidFill>
                <a:cs typeface="Courier New" panose="02070309020205020404" pitchFamily="49" charset="0"/>
              </a:rPr>
              <a:t>Compiling with 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-O2 -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fp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-model precise -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fimf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-arch-consistency=true -no-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fma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-g -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traceback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-vec-report0 -r8 </a:t>
            </a:r>
            <a:r>
              <a:rPr lang="en-US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–fpe0:</a:t>
            </a:r>
            <a:r>
              <a:rPr lang="en-US" dirty="0">
                <a:solidFill>
                  <a:srgbClr val="FF0000"/>
                </a:solidFill>
                <a:cs typeface="Courier New" panose="02070309020205020404" pitchFamily="49" charset="0"/>
              </a:rPr>
              <a:t> model cannot run (crashes after 3 time steps</a:t>
            </a:r>
            <a:r>
              <a:rPr lang="en-US" dirty="0" smtClean="0">
                <a:solidFill>
                  <a:srgbClr val="FF0000"/>
                </a:solidFill>
                <a:cs typeface="Courier New" panose="02070309020205020404" pitchFamily="49" charset="0"/>
              </a:rPr>
              <a:t>)</a:t>
            </a:r>
          </a:p>
          <a:p>
            <a:pPr marL="0" indent="0">
              <a:buNone/>
            </a:pPr>
            <a:endParaRPr lang="fr-BE" dirty="0" smtClean="0">
              <a:solidFill>
                <a:schemeClr val="accent6"/>
              </a:solidFill>
            </a:endParaRPr>
          </a:p>
          <a:p>
            <a:r>
              <a:rPr lang="fr-BE" dirty="0"/>
              <a:t>The number of processors used is the same (72) except in sensitivity experiments labeled « HighProc » where 512 are used</a:t>
            </a:r>
            <a:r>
              <a:rPr lang="fr-BE" dirty="0" smtClean="0"/>
              <a:t>.</a:t>
            </a:r>
          </a:p>
          <a:p>
            <a:endParaRPr lang="fr-BE" dirty="0"/>
          </a:p>
          <a:p>
            <a:r>
              <a:rPr lang="fr-BE" dirty="0"/>
              <a:t>The libraries (NetCDF, GRIBEX, GRIBAPI, etc.) are the default ones on each machine – they are from different versions and </a:t>
            </a:r>
            <a:r>
              <a:rPr lang="fr-BE" dirty="0">
                <a:solidFill>
                  <a:srgbClr val="FF0000"/>
                </a:solidFill>
              </a:rPr>
              <a:t>have not necessarily been compiled with the same </a:t>
            </a:r>
            <a:r>
              <a:rPr lang="fr-BE" dirty="0" smtClean="0">
                <a:solidFill>
                  <a:srgbClr val="FF0000"/>
                </a:solidFill>
              </a:rPr>
              <a:t>options</a:t>
            </a:r>
            <a:endParaRPr lang="fr-BE" dirty="0"/>
          </a:p>
          <a:p>
            <a:endParaRPr lang="fr-BE" dirty="0" smtClean="0">
              <a:solidFill>
                <a:schemeClr val="accent6"/>
              </a:solidFill>
            </a:endParaRPr>
          </a:p>
          <a:p>
            <a:r>
              <a:rPr lang="fr-BE" dirty="0" smtClean="0">
                <a:solidFill>
                  <a:schemeClr val="accent6"/>
                </a:solidFill>
              </a:rPr>
              <a:t>A Kolmogorov-Smirnov test is done to detect if differences between two hardware configurations are systematically greater than internal variability.</a:t>
            </a:r>
            <a:endParaRPr lang="fr-BE" dirty="0"/>
          </a:p>
          <a:p>
            <a:endParaRPr lang="fr-BE" dirty="0" smtClean="0"/>
          </a:p>
          <a:p>
            <a:endParaRPr lang="fr-BE" dirty="0"/>
          </a:p>
          <a:p>
            <a:endParaRPr lang="fr-BE" dirty="0" smtClean="0"/>
          </a:p>
          <a:p>
            <a:endParaRPr lang="fr-BE" dirty="0"/>
          </a:p>
          <a:p>
            <a:endParaRPr lang="fr-BE" dirty="0" smtClean="0"/>
          </a:p>
          <a:p>
            <a:endParaRPr lang="fr-BE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3131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65289" y="-173001"/>
            <a:ext cx="5548575" cy="80000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9368" y="1073056"/>
            <a:ext cx="907015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BE" dirty="0" err="1" smtClean="0">
                <a:solidFill>
                  <a:srgbClr val="004990"/>
                </a:solidFill>
              </a:rPr>
              <a:t>Difference</a:t>
            </a:r>
            <a:r>
              <a:rPr lang="fr-BE" dirty="0" smtClean="0">
                <a:solidFill>
                  <a:srgbClr val="004990"/>
                </a:solidFill>
              </a:rPr>
              <a:t> of </a:t>
            </a:r>
            <a:r>
              <a:rPr lang="fr-BE" dirty="0" err="1" smtClean="0">
                <a:solidFill>
                  <a:srgbClr val="004990"/>
                </a:solidFill>
              </a:rPr>
              <a:t>mean</a:t>
            </a:r>
            <a:r>
              <a:rPr lang="fr-BE" dirty="0" smtClean="0">
                <a:solidFill>
                  <a:srgbClr val="004990"/>
                </a:solidFill>
              </a:rPr>
              <a:t> T2M for MN3-HighProc minus MN3. </a:t>
            </a:r>
            <a:r>
              <a:rPr lang="fr-BE" dirty="0" err="1" smtClean="0">
                <a:solidFill>
                  <a:srgbClr val="004990"/>
                </a:solidFill>
              </a:rPr>
              <a:t>Stippling</a:t>
            </a:r>
            <a:r>
              <a:rPr lang="fr-BE" dirty="0" smtClean="0">
                <a:solidFill>
                  <a:srgbClr val="004990"/>
                </a:solidFill>
              </a:rPr>
              <a:t> = </a:t>
            </a:r>
            <a:r>
              <a:rPr lang="fr-BE" dirty="0" err="1" smtClean="0">
                <a:solidFill>
                  <a:srgbClr val="004990"/>
                </a:solidFill>
              </a:rPr>
              <a:t>significant</a:t>
            </a:r>
            <a:r>
              <a:rPr lang="fr-BE" dirty="0" smtClean="0">
                <a:solidFill>
                  <a:srgbClr val="004990"/>
                </a:solidFill>
              </a:rPr>
              <a:t> at 5%</a:t>
            </a:r>
            <a:endParaRPr lang="en-US" dirty="0">
              <a:solidFill>
                <a:srgbClr val="00499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644008" y="651605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mtClean="0"/>
              <a:t>K</a:t>
            </a:r>
            <a:endParaRPr lang="en-US" dirty="0"/>
          </a:p>
        </p:txBody>
      </p:sp>
      <p:sp>
        <p:nvSpPr>
          <p:cNvPr id="7" name="TextBox 4"/>
          <p:cNvSpPr txBox="1"/>
          <p:nvPr/>
        </p:nvSpPr>
        <p:spPr>
          <a:xfrm>
            <a:off x="107504" y="-27384"/>
            <a:ext cx="59046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 err="1" smtClean="0">
                <a:solidFill>
                  <a:schemeClr val="bg1"/>
                </a:solidFill>
              </a:rPr>
              <a:t>Changing</a:t>
            </a:r>
            <a:r>
              <a:rPr lang="fr-BE" sz="2400" dirty="0" smtClean="0">
                <a:solidFill>
                  <a:schemeClr val="bg1"/>
                </a:solidFill>
              </a:rPr>
              <a:t> the </a:t>
            </a:r>
            <a:r>
              <a:rPr lang="fr-BE" sz="2400" dirty="0" err="1" smtClean="0">
                <a:solidFill>
                  <a:schemeClr val="bg1"/>
                </a:solidFill>
              </a:rPr>
              <a:t>number</a:t>
            </a:r>
            <a:r>
              <a:rPr lang="fr-BE" sz="2400" dirty="0" smtClean="0">
                <a:solidFill>
                  <a:schemeClr val="bg1"/>
                </a:solidFill>
              </a:rPr>
              <a:t> of processors </a:t>
            </a:r>
            <a:r>
              <a:rPr lang="fr-BE" sz="2400" dirty="0" err="1" smtClean="0">
                <a:solidFill>
                  <a:schemeClr val="bg1"/>
                </a:solidFill>
              </a:rPr>
              <a:t>only</a:t>
            </a:r>
            <a:r>
              <a:rPr lang="fr-BE" sz="2400" dirty="0" smtClean="0">
                <a:solidFill>
                  <a:schemeClr val="bg1"/>
                </a:solidFill>
              </a:rPr>
              <a:t> </a:t>
            </a:r>
            <a:r>
              <a:rPr lang="fr-BE" sz="2400" dirty="0" err="1" smtClean="0">
                <a:solidFill>
                  <a:schemeClr val="bg1"/>
                </a:solidFill>
              </a:rPr>
              <a:t>does</a:t>
            </a:r>
            <a:r>
              <a:rPr lang="fr-BE" sz="2400" dirty="0" smtClean="0">
                <a:solidFill>
                  <a:schemeClr val="bg1"/>
                </a:solidFill>
              </a:rPr>
              <a:t> not affect the </a:t>
            </a:r>
            <a:r>
              <a:rPr lang="fr-BE" sz="2400" dirty="0" err="1" smtClean="0">
                <a:solidFill>
                  <a:schemeClr val="bg1"/>
                </a:solidFill>
              </a:rPr>
              <a:t>results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40735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65289" y="-173001"/>
            <a:ext cx="5548575" cy="800004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7504" y="-27384"/>
            <a:ext cx="59046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 err="1" smtClean="0">
                <a:solidFill>
                  <a:schemeClr val="bg1"/>
                </a:solidFill>
              </a:rPr>
              <a:t>Changing</a:t>
            </a:r>
            <a:r>
              <a:rPr lang="fr-BE" sz="2400" dirty="0" smtClean="0">
                <a:solidFill>
                  <a:schemeClr val="bg1"/>
                </a:solidFill>
              </a:rPr>
              <a:t> the </a:t>
            </a:r>
            <a:r>
              <a:rPr lang="fr-BE" sz="2400" dirty="0" err="1" smtClean="0">
                <a:solidFill>
                  <a:schemeClr val="bg1"/>
                </a:solidFill>
              </a:rPr>
              <a:t>number</a:t>
            </a:r>
            <a:r>
              <a:rPr lang="fr-BE" sz="2400" dirty="0" smtClean="0">
                <a:solidFill>
                  <a:schemeClr val="bg1"/>
                </a:solidFill>
              </a:rPr>
              <a:t> of processors </a:t>
            </a:r>
            <a:r>
              <a:rPr lang="fr-BE" sz="2400" dirty="0" err="1" smtClean="0">
                <a:solidFill>
                  <a:schemeClr val="bg1"/>
                </a:solidFill>
              </a:rPr>
              <a:t>only</a:t>
            </a:r>
            <a:r>
              <a:rPr lang="fr-BE" sz="2400" dirty="0" smtClean="0">
                <a:solidFill>
                  <a:schemeClr val="bg1"/>
                </a:solidFill>
              </a:rPr>
              <a:t> </a:t>
            </a:r>
            <a:r>
              <a:rPr lang="fr-BE" sz="2400" dirty="0" err="1" smtClean="0">
                <a:solidFill>
                  <a:schemeClr val="bg1"/>
                </a:solidFill>
              </a:rPr>
              <a:t>does</a:t>
            </a:r>
            <a:r>
              <a:rPr lang="fr-BE" sz="2400" dirty="0" smtClean="0">
                <a:solidFill>
                  <a:schemeClr val="bg1"/>
                </a:solidFill>
              </a:rPr>
              <a:t> not affect the </a:t>
            </a:r>
            <a:r>
              <a:rPr lang="fr-BE" sz="2400" dirty="0" err="1" smtClean="0">
                <a:solidFill>
                  <a:schemeClr val="bg1"/>
                </a:solidFill>
              </a:rPr>
              <a:t>results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9368" y="1073056"/>
            <a:ext cx="907015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BE" dirty="0" err="1" smtClean="0">
                <a:solidFill>
                  <a:srgbClr val="004990"/>
                </a:solidFill>
              </a:rPr>
              <a:t>Difference</a:t>
            </a:r>
            <a:r>
              <a:rPr lang="fr-BE" dirty="0" smtClean="0">
                <a:solidFill>
                  <a:srgbClr val="004990"/>
                </a:solidFill>
              </a:rPr>
              <a:t> of </a:t>
            </a:r>
            <a:r>
              <a:rPr lang="fr-BE" dirty="0" err="1" smtClean="0">
                <a:solidFill>
                  <a:srgbClr val="004990"/>
                </a:solidFill>
              </a:rPr>
              <a:t>mean</a:t>
            </a:r>
            <a:r>
              <a:rPr lang="fr-BE" dirty="0" smtClean="0">
                <a:solidFill>
                  <a:srgbClr val="004990"/>
                </a:solidFill>
              </a:rPr>
              <a:t> T2M for MN3-HighProc minus MN3. </a:t>
            </a:r>
            <a:r>
              <a:rPr lang="fr-BE" dirty="0" err="1" smtClean="0">
                <a:solidFill>
                  <a:srgbClr val="004990"/>
                </a:solidFill>
              </a:rPr>
              <a:t>Stippling</a:t>
            </a:r>
            <a:r>
              <a:rPr lang="fr-BE" dirty="0" smtClean="0">
                <a:solidFill>
                  <a:srgbClr val="004990"/>
                </a:solidFill>
              </a:rPr>
              <a:t> = </a:t>
            </a:r>
            <a:r>
              <a:rPr lang="fr-BE" dirty="0" err="1" smtClean="0">
                <a:solidFill>
                  <a:srgbClr val="004990"/>
                </a:solidFill>
              </a:rPr>
              <a:t>significant</a:t>
            </a:r>
            <a:r>
              <a:rPr lang="fr-BE" dirty="0" smtClean="0">
                <a:solidFill>
                  <a:srgbClr val="004990"/>
                </a:solidFill>
              </a:rPr>
              <a:t> at 5%</a:t>
            </a:r>
            <a:endParaRPr lang="en-US" dirty="0">
              <a:solidFill>
                <a:srgbClr val="00499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067944" y="3452807"/>
            <a:ext cx="45395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Large differences in regions of oceanic convection but absence of stippling indicates that these differences cannot be distinguished from internal variability</a:t>
            </a:r>
            <a:endParaRPr lang="en-GB" dirty="0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6372200" y="2348880"/>
            <a:ext cx="936104" cy="1008112"/>
          </a:xfrm>
          <a:prstGeom prst="straightConnector1">
            <a:avLst/>
          </a:prstGeom>
          <a:ln w="317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6588224" y="4653136"/>
            <a:ext cx="792088" cy="288032"/>
          </a:xfrm>
          <a:prstGeom prst="straightConnector1">
            <a:avLst/>
          </a:prstGeom>
          <a:ln w="317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 flipV="1">
            <a:off x="1907704" y="1988840"/>
            <a:ext cx="3168352" cy="1454646"/>
          </a:xfrm>
          <a:prstGeom prst="straightConnector1">
            <a:avLst/>
          </a:prstGeom>
          <a:ln w="317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644008" y="651605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mtClean="0"/>
              <a:t>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89312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7504" y="-27384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 smtClean="0">
                <a:solidFill>
                  <a:schemeClr val="bg1"/>
                </a:solidFill>
              </a:rPr>
              <a:t>Changing the machine affects the Southern Hemisphere climate in our EC-Earth V3.1 experiments</a:t>
            </a: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47002" y="193358"/>
            <a:ext cx="5194012" cy="748883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08113" y="1042576"/>
            <a:ext cx="7380311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E" dirty="0" smtClean="0">
                <a:solidFill>
                  <a:srgbClr val="004990"/>
                </a:solidFill>
              </a:rPr>
              <a:t>Difference of mean T2M for MN3-HighProc minus ECMWF-HighProc. Significant at 5% when stippled.</a:t>
            </a:r>
            <a:endParaRPr lang="en-US" dirty="0">
              <a:solidFill>
                <a:srgbClr val="00499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16016" y="646277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 smtClean="0"/>
              <a:t>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669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01" r="7096" b="14963"/>
          <a:stretch/>
        </p:blipFill>
        <p:spPr>
          <a:xfrm>
            <a:off x="179512" y="2571348"/>
            <a:ext cx="6314679" cy="361792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87624" y="2204864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smtClean="0"/>
              <a:t>Antarctic September sea ice extent</a:t>
            </a:r>
            <a:endParaRPr lang="en-GB" sz="2400"/>
          </a:p>
        </p:txBody>
      </p:sp>
      <p:sp>
        <p:nvSpPr>
          <p:cNvPr id="6" name="TextBox 5"/>
          <p:cNvSpPr txBox="1"/>
          <p:nvPr/>
        </p:nvSpPr>
        <p:spPr>
          <a:xfrm>
            <a:off x="3040745" y="3585790"/>
            <a:ext cx="1690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b="1" dirty="0" smtClean="0">
                <a:solidFill>
                  <a:srgbClr val="000019"/>
                </a:solidFill>
              </a:rPr>
              <a:t>ECMWF-</a:t>
            </a:r>
            <a:r>
              <a:rPr lang="fr-BE" b="1" dirty="0" err="1" smtClean="0">
                <a:solidFill>
                  <a:srgbClr val="000019"/>
                </a:solidFill>
              </a:rPr>
              <a:t>HighProc</a:t>
            </a:r>
            <a:r>
              <a:rPr lang="fr-BE" b="1" dirty="0" smtClean="0">
                <a:solidFill>
                  <a:srgbClr val="000019"/>
                </a:solidFill>
              </a:rPr>
              <a:t>-options</a:t>
            </a:r>
            <a:endParaRPr lang="en-US" b="1" dirty="0">
              <a:solidFill>
                <a:srgbClr val="00001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46437" y="2780928"/>
            <a:ext cx="16904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b="1" dirty="0" smtClean="0">
                <a:solidFill>
                  <a:srgbClr val="000080"/>
                </a:solidFill>
              </a:rPr>
              <a:t>ECMWF-</a:t>
            </a:r>
            <a:r>
              <a:rPr lang="fr-BE" b="1" dirty="0" err="1" smtClean="0">
                <a:solidFill>
                  <a:srgbClr val="000080"/>
                </a:solidFill>
              </a:rPr>
              <a:t>HighProc</a:t>
            </a:r>
            <a:endParaRPr lang="en-US" b="1" dirty="0">
              <a:solidFill>
                <a:srgbClr val="00008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97127" y="5106253"/>
            <a:ext cx="16904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b="1" dirty="0" smtClean="0">
                <a:solidFill>
                  <a:srgbClr val="008000"/>
                </a:solidFill>
              </a:rPr>
              <a:t>MN3</a:t>
            </a:r>
            <a:endParaRPr lang="en-US" b="1" dirty="0">
              <a:solidFill>
                <a:srgbClr val="008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28876" y="4644588"/>
            <a:ext cx="12394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b="1" dirty="0" smtClean="0">
                <a:solidFill>
                  <a:srgbClr val="00FF00"/>
                </a:solidFill>
              </a:rPr>
              <a:t>MN3-HighProc</a:t>
            </a:r>
            <a:endParaRPr lang="en-US" b="1" dirty="0">
              <a:solidFill>
                <a:srgbClr val="00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97127" y="4275256"/>
            <a:ext cx="1239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b="1" dirty="0" smtClean="0">
                <a:solidFill>
                  <a:srgbClr val="800000"/>
                </a:solidFill>
              </a:rPr>
              <a:t>Ithaca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520" y="188640"/>
            <a:ext cx="8568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200" dirty="0" smtClean="0">
                <a:solidFill>
                  <a:schemeClr val="bg1"/>
                </a:solidFill>
              </a:rPr>
              <a:t>Machine-</a:t>
            </a:r>
            <a:r>
              <a:rPr lang="fr-BE" sz="3200" dirty="0" err="1" smtClean="0">
                <a:solidFill>
                  <a:schemeClr val="bg1"/>
                </a:solidFill>
              </a:rPr>
              <a:t>dependence</a:t>
            </a:r>
            <a:r>
              <a:rPr lang="fr-BE" sz="3200" dirty="0" smtClean="0">
                <a:solidFill>
                  <a:schemeClr val="bg1"/>
                </a:solidFill>
              </a:rPr>
              <a:t> of the </a:t>
            </a:r>
            <a:r>
              <a:rPr lang="fr-BE" sz="3200" dirty="0" err="1" smtClean="0">
                <a:solidFill>
                  <a:schemeClr val="bg1"/>
                </a:solidFill>
              </a:rPr>
              <a:t>mean</a:t>
            </a:r>
            <a:r>
              <a:rPr lang="fr-BE" sz="3200" dirty="0" smtClean="0">
                <a:solidFill>
                  <a:schemeClr val="bg1"/>
                </a:solidFill>
              </a:rPr>
              <a:t> state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60032" y="1052736"/>
            <a:ext cx="41874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 smtClean="0"/>
              <a:t>ECMWF = CCA machine</a:t>
            </a:r>
          </a:p>
          <a:p>
            <a:r>
              <a:rPr lang="fr-BE" dirty="0" smtClean="0"/>
              <a:t>MN3 = MareNostrum3 (BSC) machine</a:t>
            </a:r>
          </a:p>
          <a:p>
            <a:r>
              <a:rPr lang="fr-BE" dirty="0" smtClean="0"/>
              <a:t>Ithaca = Ithaca (IC3) machine</a:t>
            </a:r>
            <a:endParaRPr lang="en-US" dirty="0"/>
          </a:p>
        </p:txBody>
      </p:sp>
      <p:cxnSp>
        <p:nvCxnSpPr>
          <p:cNvPr id="13" name="Straight Connector 12"/>
          <p:cNvCxnSpPr/>
          <p:nvPr/>
        </p:nvCxnSpPr>
        <p:spPr>
          <a:xfrm>
            <a:off x="6732240" y="3104093"/>
            <a:ext cx="619734" cy="0"/>
          </a:xfrm>
          <a:prstGeom prst="line">
            <a:avLst/>
          </a:prstGeom>
          <a:ln w="508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732240" y="3256493"/>
            <a:ext cx="619734" cy="0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732240" y="2996952"/>
            <a:ext cx="619734" cy="0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7380312" y="2780928"/>
            <a:ext cx="179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 err="1" smtClean="0">
                <a:solidFill>
                  <a:schemeClr val="tx1">
                    <a:lumMod val="50000"/>
                  </a:schemeClr>
                </a:solidFill>
              </a:rPr>
              <a:t>Mean</a:t>
            </a:r>
            <a:r>
              <a:rPr lang="fr-BE" dirty="0" smtClean="0">
                <a:solidFill>
                  <a:schemeClr val="tx1">
                    <a:lumMod val="50000"/>
                  </a:schemeClr>
                </a:solidFill>
              </a:rPr>
              <a:t> and 5-member range</a:t>
            </a:r>
            <a:endParaRPr lang="en-US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83484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Application to EC-Earth 3.2.beta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0" y="980728"/>
            <a:ext cx="8964488" cy="4032448"/>
          </a:xfrm>
        </p:spPr>
        <p:txBody>
          <a:bodyPr>
            <a:normAutofit/>
          </a:bodyPr>
          <a:lstStyle/>
          <a:p>
            <a:r>
              <a:rPr lang="fr-BE" dirty="0">
                <a:solidFill>
                  <a:schemeClr val="accent6"/>
                </a:solidFill>
              </a:rPr>
              <a:t>S</a:t>
            </a:r>
            <a:r>
              <a:rPr lang="fr-BE" dirty="0" smtClean="0">
                <a:solidFill>
                  <a:schemeClr val="accent6"/>
                </a:solidFill>
              </a:rPr>
              <a:t>et of one-year EC-Earth V3.2.beta experiments (To be extended to 20 years).</a:t>
            </a:r>
          </a:p>
          <a:p>
            <a:pPr marL="0" indent="0">
              <a:buNone/>
            </a:pPr>
            <a:endParaRPr lang="fr-BE" dirty="0" smtClean="0">
              <a:solidFill>
                <a:schemeClr val="accent6"/>
              </a:solidFill>
            </a:endParaRPr>
          </a:p>
          <a:p>
            <a:pPr marL="342900" lvl="1" indent="-342900">
              <a:buBlip>
                <a:blip r:embed="rId2"/>
              </a:buBlip>
            </a:pPr>
            <a:r>
              <a:rPr lang="fr-BE" sz="2400" dirty="0" smtClean="0">
                <a:solidFill>
                  <a:schemeClr val="accent6"/>
                </a:solidFill>
              </a:rPr>
              <a:t>Same compilation options used on two different platforms (ECMWF and Marenostrum) -&gt; </a:t>
            </a:r>
            <a:r>
              <a:rPr lang="fr-BE" sz="2400" dirty="0" smtClean="0">
                <a:cs typeface="Courier New" panose="02070309020205020404" pitchFamily="49" charset="0"/>
              </a:rPr>
              <a:t>Compiling </a:t>
            </a:r>
            <a:r>
              <a:rPr lang="fr-BE" sz="2400" dirty="0">
                <a:cs typeface="Courier New" panose="02070309020205020404" pitchFamily="49" charset="0"/>
              </a:rPr>
              <a:t>with </a:t>
            </a:r>
            <a:r>
              <a:rPr lang="en-US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-O2 -</a:t>
            </a:r>
            <a:r>
              <a:rPr lang="en-US" sz="2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fp</a:t>
            </a:r>
            <a:r>
              <a:rPr lang="en-US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-model precise -</a:t>
            </a:r>
            <a:r>
              <a:rPr lang="en-US" sz="2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fimf</a:t>
            </a:r>
            <a:r>
              <a:rPr lang="en-US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-arch-consistency=true -no-</a:t>
            </a:r>
            <a:r>
              <a:rPr lang="en-US" sz="2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fma</a:t>
            </a:r>
            <a:r>
              <a:rPr lang="en-US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-g -</a:t>
            </a:r>
            <a:r>
              <a:rPr lang="en-US" sz="2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traceback</a:t>
            </a:r>
            <a:r>
              <a:rPr lang="en-US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-vec-report0 -r8 </a:t>
            </a:r>
            <a:r>
              <a:rPr lang="en-US" sz="2400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–</a:t>
            </a:r>
            <a:r>
              <a:rPr lang="en-US" sz="2400" b="1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fpe0</a:t>
            </a:r>
            <a:endParaRPr lang="fr-BE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8501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Application to EC-Earth 3.2</a:t>
            </a:r>
            <a:endParaRPr lang="en-US" dirty="0"/>
          </a:p>
        </p:txBody>
      </p:sp>
      <p:sp>
        <p:nvSpPr>
          <p:cNvPr id="7" name="TextBox 2"/>
          <p:cNvSpPr txBox="1"/>
          <p:nvPr/>
        </p:nvSpPr>
        <p:spPr>
          <a:xfrm>
            <a:off x="4716016" y="646277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 smtClean="0"/>
              <a:t>K</a:t>
            </a:r>
            <a:endParaRPr lang="en-US" dirty="0"/>
          </a:p>
        </p:txBody>
      </p:sp>
      <p:sp>
        <p:nvSpPr>
          <p:cNvPr id="6" name="TextBox 6"/>
          <p:cNvSpPr txBox="1"/>
          <p:nvPr/>
        </p:nvSpPr>
        <p:spPr>
          <a:xfrm>
            <a:off x="971600" y="836712"/>
            <a:ext cx="7380311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E" dirty="0" smtClean="0">
                <a:solidFill>
                  <a:srgbClr val="004990"/>
                </a:solidFill>
              </a:rPr>
              <a:t>Difference of mean T2M for MN3-HighProc minus ECMWF-HighProc. Significant at 5% when stippled.</a:t>
            </a:r>
            <a:endParaRPr lang="en-US" dirty="0">
              <a:solidFill>
                <a:srgbClr val="004990"/>
              </a:solidFill>
            </a:endParaRPr>
          </a:p>
        </p:txBody>
      </p:sp>
      <p:pic>
        <p:nvPicPr>
          <p:cNvPr id="2" name="Image 1" descr="repro_platform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572" y="1484784"/>
            <a:ext cx="7575860" cy="5040560"/>
          </a:xfrm>
          <a:prstGeom prst="rect">
            <a:avLst/>
          </a:prstGeom>
        </p:spPr>
      </p:pic>
      <p:sp>
        <p:nvSpPr>
          <p:cNvPr id="8" name="TextBox 1"/>
          <p:cNvSpPr txBox="1"/>
          <p:nvPr/>
        </p:nvSpPr>
        <p:spPr>
          <a:xfrm>
            <a:off x="5076056" y="3284984"/>
            <a:ext cx="22322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 smtClean="0"/>
              <a:t>Differences not significant, only related to internal variability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96659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A490C5D-AEA8-4823-B9B3-806910A0ECF7}" type="slidenum">
              <a:rPr lang="es-ES" smtClean="0"/>
              <a:pPr/>
              <a:t>22</a:t>
            </a:fld>
            <a:endParaRPr lang="es-E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835696" y="2996952"/>
            <a:ext cx="5472608" cy="8640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000" b="1" dirty="0" smtClean="0"/>
              <a:t>3. Recommendations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7562023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14 Gráfico"/>
          <p:cNvGraphicFramePr/>
          <p:nvPr>
            <p:extLst>
              <p:ext uri="{D42A27DB-BD31-4B8C-83A1-F6EECF244321}">
                <p14:modId xmlns:p14="http://schemas.microsoft.com/office/powerpoint/2010/main" val="1115027033"/>
              </p:ext>
            </p:extLst>
          </p:nvPr>
        </p:nvGraphicFramePr>
        <p:xfrm>
          <a:off x="683568" y="1484784"/>
          <a:ext cx="8280920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6875" y="141132"/>
            <a:ext cx="6191250" cy="680837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Performance/strictness</a:t>
            </a:r>
            <a:endParaRPr lang="en-GB" dirty="0"/>
          </a:p>
        </p:txBody>
      </p:sp>
      <p:sp>
        <p:nvSpPr>
          <p:cNvPr id="15362" name="Text Placeholder 4"/>
          <p:cNvSpPr>
            <a:spLocks noGrp="1" noChangeAspect="1"/>
          </p:cNvSpPr>
          <p:nvPr>
            <p:ph type="body" sz="quarter" idx="10"/>
          </p:nvPr>
        </p:nvSpPr>
        <p:spPr bwMode="auto">
          <a:xfrm>
            <a:off x="324544" y="1037201"/>
            <a:ext cx="8207896" cy="51959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indent="0">
              <a:buNone/>
            </a:pPr>
            <a:r>
              <a:rPr lang="en-GB" dirty="0" smtClean="0"/>
              <a:t>Evaluation of execution time with short EC-Earth V3.2 runs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827584" y="629924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4990"/>
                </a:solidFill>
              </a:rPr>
              <a:t>Strictness</a:t>
            </a:r>
          </a:p>
        </p:txBody>
      </p:sp>
      <p:cxnSp>
        <p:nvCxnSpPr>
          <p:cNvPr id="8" name="7 Conector recto"/>
          <p:cNvCxnSpPr/>
          <p:nvPr/>
        </p:nvCxnSpPr>
        <p:spPr>
          <a:xfrm>
            <a:off x="1043608" y="2646105"/>
            <a:ext cx="5040560" cy="0"/>
          </a:xfrm>
          <a:prstGeom prst="line">
            <a:avLst/>
          </a:prstGeom>
          <a:ln w="25400"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>
            <a:off x="1043608" y="3780735"/>
            <a:ext cx="5040560" cy="0"/>
          </a:xfrm>
          <a:prstGeom prst="line">
            <a:avLst/>
          </a:prstGeom>
          <a:ln w="25400"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CuadroTexto"/>
          <p:cNvSpPr txBox="1"/>
          <p:nvPr/>
        </p:nvSpPr>
        <p:spPr>
          <a:xfrm>
            <a:off x="7020272" y="2496333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O2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7020272" y="3569693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FP-precise</a:t>
            </a:r>
          </a:p>
        </p:txBody>
      </p:sp>
      <p:sp>
        <p:nvSpPr>
          <p:cNvPr id="12" name="11 Flecha derecha"/>
          <p:cNvSpPr/>
          <p:nvPr/>
        </p:nvSpPr>
        <p:spPr>
          <a:xfrm>
            <a:off x="6372200" y="2505411"/>
            <a:ext cx="576064" cy="281388"/>
          </a:xfrm>
          <a:prstGeom prst="rightArrow">
            <a:avLst/>
          </a:prstGeom>
          <a:solidFill>
            <a:srgbClr val="00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12 Flecha derecha"/>
          <p:cNvSpPr/>
          <p:nvPr/>
        </p:nvSpPr>
        <p:spPr>
          <a:xfrm>
            <a:off x="6372200" y="3640041"/>
            <a:ext cx="576064" cy="281388"/>
          </a:xfrm>
          <a:prstGeom prst="rightArrow">
            <a:avLst/>
          </a:prstGeom>
          <a:solidFill>
            <a:srgbClr val="00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13 CuadroTexto"/>
          <p:cNvSpPr txBox="1"/>
          <p:nvPr/>
        </p:nvSpPr>
        <p:spPr>
          <a:xfrm rot="16200000">
            <a:off x="-279328" y="3333368"/>
            <a:ext cx="18993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Increased performance (%)</a:t>
            </a:r>
          </a:p>
        </p:txBody>
      </p:sp>
      <p:sp>
        <p:nvSpPr>
          <p:cNvPr id="3" name="Rectangle 2"/>
          <p:cNvSpPr/>
          <p:nvPr/>
        </p:nvSpPr>
        <p:spPr>
          <a:xfrm rot="16200000">
            <a:off x="-898885" y="3417985"/>
            <a:ext cx="2939589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dirty="0" smtClean="0">
                <a:solidFill>
                  <a:srgbClr val="004990"/>
                </a:solidFill>
              </a:rPr>
              <a:t>Performance increase (%)</a:t>
            </a:r>
            <a:endParaRPr lang="en-GB" dirty="0">
              <a:solidFill>
                <a:srgbClr val="004990"/>
              </a:solidFill>
            </a:endParaRPr>
          </a:p>
        </p:txBody>
      </p:sp>
      <p:sp>
        <p:nvSpPr>
          <p:cNvPr id="16" name="5 CuadroTexto"/>
          <p:cNvSpPr txBox="1"/>
          <p:nvPr/>
        </p:nvSpPr>
        <p:spPr>
          <a:xfrm>
            <a:off x="5508104" y="6300028"/>
            <a:ext cx="1980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4990"/>
                </a:solidFill>
              </a:rPr>
              <a:t>Aggressiveness</a:t>
            </a:r>
          </a:p>
        </p:txBody>
      </p:sp>
      <p:sp>
        <p:nvSpPr>
          <p:cNvPr id="5" name="Double flèche horizontale 4"/>
          <p:cNvSpPr/>
          <p:nvPr/>
        </p:nvSpPr>
        <p:spPr>
          <a:xfrm>
            <a:off x="2483768" y="6308536"/>
            <a:ext cx="2664296" cy="360040"/>
          </a:xfrm>
          <a:prstGeom prst="left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9932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6875" y="141132"/>
            <a:ext cx="6191250" cy="680837"/>
          </a:xfrm>
        </p:spPr>
        <p:txBody>
          <a:bodyPr/>
          <a:lstStyle/>
          <a:p>
            <a:pPr>
              <a:defRPr/>
            </a:pPr>
            <a:r>
              <a:rPr lang="en-US" altLang="en-US" dirty="0" smtClean="0">
                <a:ea typeface="ＭＳ Ｐゴシック" pitchFamily="34" charset="-128"/>
              </a:rPr>
              <a:t>Compilations flags</a:t>
            </a:r>
            <a:endParaRPr lang="en-GB" dirty="0"/>
          </a:p>
        </p:txBody>
      </p:sp>
      <p:sp>
        <p:nvSpPr>
          <p:cNvPr id="15362" name="Text Placeholder 4"/>
          <p:cNvSpPr>
            <a:spLocks noGrp="1" noChangeAspect="1"/>
          </p:cNvSpPr>
          <p:nvPr>
            <p:ph type="body" sz="quarter" idx="10"/>
          </p:nvPr>
        </p:nvSpPr>
        <p:spPr bwMode="auto">
          <a:xfrm>
            <a:off x="0" y="826160"/>
            <a:ext cx="8964488" cy="5843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1"/>
            <a:endParaRPr lang="en-GB" dirty="0" smtClean="0"/>
          </a:p>
          <a:p>
            <a:pPr lvl="1"/>
            <a:r>
              <a:rPr lang="en-GB" dirty="0" smtClean="0"/>
              <a:t>Best results for an acceptable ratio performance/precision get with the standard flags:</a:t>
            </a:r>
          </a:p>
          <a:p>
            <a:pPr marL="457200" lvl="1" indent="0">
              <a:buNone/>
            </a:pPr>
            <a:endParaRPr lang="en-GB" dirty="0" smtClean="0"/>
          </a:p>
          <a:p>
            <a:pPr lvl="1">
              <a:buFont typeface="Wingdings" charset="2"/>
              <a:buChar char="ü"/>
            </a:pPr>
            <a:r>
              <a:rPr lang="en-GB" b="1" dirty="0" smtClean="0">
                <a:solidFill>
                  <a:srgbClr val="FF0000"/>
                </a:solidFill>
              </a:rPr>
              <a:t>For development: -</a:t>
            </a:r>
            <a:r>
              <a:rPr lang="en-GB" b="1" dirty="0" err="1" smtClean="0">
                <a:solidFill>
                  <a:srgbClr val="FF0000"/>
                </a:solidFill>
              </a:rPr>
              <a:t>fp</a:t>
            </a:r>
            <a:r>
              <a:rPr lang="en-GB" b="1" dirty="0" smtClean="0">
                <a:solidFill>
                  <a:srgbClr val="FF0000"/>
                </a:solidFill>
              </a:rPr>
              <a:t>-model precise –fpe0 -no-</a:t>
            </a:r>
            <a:r>
              <a:rPr lang="en-GB" b="1" dirty="0" err="1" smtClean="0">
                <a:solidFill>
                  <a:srgbClr val="FF0000"/>
                </a:solidFill>
              </a:rPr>
              <a:t>fma</a:t>
            </a:r>
            <a:r>
              <a:rPr lang="en-GB" b="1" dirty="0" smtClean="0">
                <a:solidFill>
                  <a:srgbClr val="FF0000"/>
                </a:solidFill>
              </a:rPr>
              <a:t> -O2 -</a:t>
            </a:r>
            <a:r>
              <a:rPr lang="en-GB" b="1" dirty="0" err="1" smtClean="0">
                <a:solidFill>
                  <a:srgbClr val="FF0000"/>
                </a:solidFill>
              </a:rPr>
              <a:t>xHost</a:t>
            </a:r>
            <a:r>
              <a:rPr lang="en-GB" b="1" dirty="0" smtClean="0">
                <a:solidFill>
                  <a:srgbClr val="FF0000"/>
                </a:solidFill>
              </a:rPr>
              <a:t> –r8</a:t>
            </a:r>
          </a:p>
          <a:p>
            <a:pPr lvl="1">
              <a:buFont typeface="Wingdings" charset="2"/>
              <a:buChar char="ü"/>
            </a:pPr>
            <a:r>
              <a:rPr lang="en-GB" b="1" dirty="0" smtClean="0">
                <a:solidFill>
                  <a:srgbClr val="FF0000"/>
                </a:solidFill>
              </a:rPr>
              <a:t>For production: -</a:t>
            </a:r>
            <a:r>
              <a:rPr lang="en-GB" b="1" dirty="0">
                <a:solidFill>
                  <a:srgbClr val="FF0000"/>
                </a:solidFill>
              </a:rPr>
              <a:t>O2 -</a:t>
            </a:r>
            <a:r>
              <a:rPr lang="en-GB" b="1" dirty="0" err="1">
                <a:solidFill>
                  <a:srgbClr val="FF0000"/>
                </a:solidFill>
              </a:rPr>
              <a:t>xHost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 smtClean="0">
                <a:solidFill>
                  <a:srgbClr val="FF0000"/>
                </a:solidFill>
              </a:rPr>
              <a:t>–r8</a:t>
            </a:r>
            <a:endParaRPr lang="en-GB" dirty="0" smtClean="0">
              <a:solidFill>
                <a:srgbClr val="FF0000"/>
              </a:solidFill>
            </a:endParaRPr>
          </a:p>
          <a:p>
            <a:pPr marL="457200" lvl="1" indent="0">
              <a:buNone/>
            </a:pPr>
            <a:endParaRPr lang="en-GB" dirty="0" smtClean="0">
              <a:solidFill>
                <a:srgbClr val="FF0000"/>
              </a:solidFill>
            </a:endParaRPr>
          </a:p>
          <a:p>
            <a:pPr lvl="1"/>
            <a:r>
              <a:rPr lang="en-GB" dirty="0" smtClean="0"/>
              <a:t>More aggressive optimizations (O3, </a:t>
            </a:r>
            <a:r>
              <a:rPr lang="en-GB" dirty="0" err="1" smtClean="0"/>
              <a:t>ipo</a:t>
            </a:r>
            <a:r>
              <a:rPr lang="en-GB" dirty="0" smtClean="0"/>
              <a:t>, prof-use) do not improve the performance.</a:t>
            </a:r>
          </a:p>
          <a:p>
            <a:pPr marL="457200" lvl="1" indent="0">
              <a:buNone/>
            </a:pPr>
            <a:endParaRPr lang="en-GB" dirty="0" smtClean="0"/>
          </a:p>
          <a:p>
            <a:pPr lvl="1"/>
            <a:r>
              <a:rPr lang="en-GB" dirty="0" smtClean="0"/>
              <a:t>Stricter FP control does not improve the precision and reduce the performance up to 6%-12%.</a:t>
            </a:r>
          </a:p>
          <a:p>
            <a:pPr marL="457200" lvl="1" indent="0">
              <a:buNone/>
            </a:pPr>
            <a:endParaRPr lang="en-GB" dirty="0" smtClean="0"/>
          </a:p>
          <a:p>
            <a:pPr lvl="1"/>
            <a:r>
              <a:rPr lang="en-GB" dirty="0" smtClean="0"/>
              <a:t>Using approximations for FP operations (no-</a:t>
            </a:r>
            <a:r>
              <a:rPr lang="en-GB" dirty="0" err="1" smtClean="0"/>
              <a:t>prec</a:t>
            </a:r>
            <a:r>
              <a:rPr lang="en-GB" dirty="0" smtClean="0"/>
              <a:t>-div/</a:t>
            </a:r>
            <a:r>
              <a:rPr lang="en-GB" dirty="0" err="1" smtClean="0"/>
              <a:t>sqrt</a:t>
            </a:r>
            <a:r>
              <a:rPr lang="en-GB" dirty="0" smtClean="0"/>
              <a:t>) does not improve the performance and reduces dramatically the precision and the reproducibility.</a:t>
            </a:r>
            <a:endParaRPr lang="es-ES" dirty="0" smtClean="0"/>
          </a:p>
        </p:txBody>
      </p:sp>
    </p:spTree>
    <p:extLst>
      <p:ext uri="{BB962C8B-B14F-4D97-AF65-F5344CB8AC3E}">
        <p14:creationId xmlns:p14="http://schemas.microsoft.com/office/powerpoint/2010/main" val="14341422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116632"/>
            <a:ext cx="6480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200" dirty="0" smtClean="0">
                <a:solidFill>
                  <a:schemeClr val="bg1"/>
                </a:solidFill>
              </a:rPr>
              <a:t>Conclusions and </a:t>
            </a:r>
            <a:r>
              <a:rPr lang="fr-BE" sz="3200" dirty="0" err="1" smtClean="0">
                <a:solidFill>
                  <a:schemeClr val="bg1"/>
                </a:solidFill>
              </a:rPr>
              <a:t>outlooks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6" name="Content Placeholder 3"/>
          <p:cNvSpPr>
            <a:spLocks noGrp="1"/>
          </p:cNvSpPr>
          <p:nvPr>
            <p:ph idx="1"/>
          </p:nvPr>
        </p:nvSpPr>
        <p:spPr>
          <a:xfrm>
            <a:off x="35496" y="980728"/>
            <a:ext cx="9108504" cy="5877272"/>
          </a:xfrm>
        </p:spPr>
        <p:txBody>
          <a:bodyPr>
            <a:normAutofit fontScale="92500" lnSpcReduction="20000"/>
          </a:bodyPr>
          <a:lstStyle/>
          <a:p>
            <a:pPr>
              <a:spcBef>
                <a:spcPts val="1728"/>
              </a:spcBef>
            </a:pPr>
            <a:r>
              <a:rPr lang="fr-BE" dirty="0" smtClean="0"/>
              <a:t>We should always check whether climate models are portable from one configuration/platform to another one.</a:t>
            </a:r>
          </a:p>
          <a:p>
            <a:pPr>
              <a:spcBef>
                <a:spcPts val="1728"/>
              </a:spcBef>
            </a:pPr>
            <a:r>
              <a:rPr lang="fr-BE" dirty="0" smtClean="0"/>
              <a:t>We simulated the same climate when changing the number </a:t>
            </a:r>
            <a:r>
              <a:rPr lang="fr-BE" dirty="0"/>
              <a:t>of processors </a:t>
            </a:r>
            <a:r>
              <a:rPr lang="fr-BE" dirty="0" smtClean="0"/>
              <a:t>and the compilation options in our EC-Earth experiments.</a:t>
            </a:r>
          </a:p>
          <a:p>
            <a:pPr>
              <a:spcBef>
                <a:spcPts val="1728"/>
              </a:spcBef>
            </a:pPr>
            <a:r>
              <a:rPr lang="fr-BE" dirty="0" smtClean="0"/>
              <a:t>We get strong climate differences between EC-Earth 3.1 experiments run on different platforms. Running simulations without checking model versions by using control flags (ex: -fpe0) can have dramatic consequencies on the reproducibility.</a:t>
            </a:r>
          </a:p>
          <a:p>
            <a:pPr>
              <a:spcBef>
                <a:spcPts val="1728"/>
              </a:spcBef>
            </a:pPr>
            <a:r>
              <a:rPr lang="fr-BE" dirty="0" smtClean="0"/>
              <a:t>We used </a:t>
            </a:r>
            <a:r>
              <a:rPr lang="fr-BE" dirty="0"/>
              <a:t>EC-Earth 3.2.beta </a:t>
            </a:r>
            <a:r>
              <a:rPr lang="fr-BE" dirty="0" smtClean="0"/>
              <a:t>compiled with standard flags to produce one-year experiments that were reproducible on a different platform.</a:t>
            </a:r>
          </a:p>
          <a:p>
            <a:pPr>
              <a:spcBef>
                <a:spcPts val="1728"/>
              </a:spcBef>
            </a:pPr>
            <a:r>
              <a:rPr lang="fr-BE" sz="2400" dirty="0" smtClean="0"/>
              <a:t>To compile EC-Earth, we suggest the use of the standard flags:</a:t>
            </a:r>
          </a:p>
          <a:p>
            <a:pPr lvl="1">
              <a:spcBef>
                <a:spcPts val="1728"/>
              </a:spcBef>
              <a:buFont typeface="Wingdings" charset="2"/>
              <a:buChar char="ü"/>
            </a:pPr>
            <a:r>
              <a:rPr lang="fr-BE" sz="2000" dirty="0" smtClean="0"/>
              <a:t>Development: </a:t>
            </a:r>
            <a:r>
              <a:rPr lang="en-GB" sz="2000" b="1" dirty="0" smtClean="0"/>
              <a:t>-</a:t>
            </a:r>
            <a:r>
              <a:rPr lang="en-GB" sz="2000" b="1" dirty="0" err="1"/>
              <a:t>fp</a:t>
            </a:r>
            <a:r>
              <a:rPr lang="en-GB" sz="2000" b="1" dirty="0"/>
              <a:t>-model precise –fpe0 -no-</a:t>
            </a:r>
            <a:r>
              <a:rPr lang="en-GB" sz="2000" b="1" dirty="0" err="1"/>
              <a:t>fma</a:t>
            </a:r>
            <a:r>
              <a:rPr lang="en-GB" sz="2000" b="1" dirty="0"/>
              <a:t> -O2 -</a:t>
            </a:r>
            <a:r>
              <a:rPr lang="en-GB" sz="2000" b="1" dirty="0" err="1"/>
              <a:t>xHost</a:t>
            </a:r>
            <a:r>
              <a:rPr lang="en-GB" sz="2000" b="1" dirty="0"/>
              <a:t> –</a:t>
            </a:r>
            <a:r>
              <a:rPr lang="en-GB" sz="2000" b="1" dirty="0" smtClean="0"/>
              <a:t>r8</a:t>
            </a:r>
          </a:p>
          <a:p>
            <a:pPr lvl="1">
              <a:spcBef>
                <a:spcPts val="1728"/>
              </a:spcBef>
              <a:buFont typeface="Wingdings" charset="2"/>
              <a:buChar char="ü"/>
            </a:pPr>
            <a:r>
              <a:rPr lang="en-GB" dirty="0" smtClean="0"/>
              <a:t>Production:</a:t>
            </a:r>
            <a:r>
              <a:rPr lang="en-GB" b="1" dirty="0" smtClean="0">
                <a:solidFill>
                  <a:srgbClr val="F23400"/>
                </a:solidFill>
              </a:rPr>
              <a:t> </a:t>
            </a:r>
            <a:r>
              <a:rPr lang="en-GB" b="1" dirty="0" smtClean="0"/>
              <a:t>-</a:t>
            </a:r>
            <a:r>
              <a:rPr lang="en-GB" b="1" dirty="0"/>
              <a:t>O2 -</a:t>
            </a:r>
            <a:r>
              <a:rPr lang="en-GB" b="1" dirty="0" err="1"/>
              <a:t>xHost</a:t>
            </a:r>
            <a:r>
              <a:rPr lang="en-GB" b="1" dirty="0"/>
              <a:t> –</a:t>
            </a:r>
            <a:r>
              <a:rPr lang="en-GB" b="1" dirty="0" smtClean="0"/>
              <a:t>r8</a:t>
            </a:r>
            <a:endParaRPr lang="en-GB" sz="2000" b="1" dirty="0" smtClean="0"/>
          </a:p>
          <a:p>
            <a:pPr>
              <a:spcBef>
                <a:spcPts val="1728"/>
              </a:spcBef>
            </a:pPr>
            <a:r>
              <a:rPr lang="fr-BE" b="1" dirty="0" smtClean="0"/>
              <a:t>Repeating such a protocol of reproducibility is key to distribute the load of CMIP6 simulations among the EC-Earth partners.</a:t>
            </a:r>
          </a:p>
        </p:txBody>
      </p:sp>
    </p:spTree>
    <p:extLst>
      <p:ext uri="{BB962C8B-B14F-4D97-AF65-F5344CB8AC3E}">
        <p14:creationId xmlns:p14="http://schemas.microsoft.com/office/powerpoint/2010/main" val="11855608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PLANTILLA PRESENTACIONES BSC-CNS-06032012-v2">
  <a:themeElements>
    <a:clrScheme name="BSC-CNS">
      <a:dk1>
        <a:srgbClr val="0058A9"/>
      </a:dk1>
      <a:lt1>
        <a:sysClr val="window" lastClr="FFFFFF"/>
      </a:lt1>
      <a:dk2>
        <a:srgbClr val="5D91D1"/>
      </a:dk2>
      <a:lt2>
        <a:srgbClr val="DBE7F5"/>
      </a:lt2>
      <a:accent1>
        <a:srgbClr val="B4CCEA"/>
      </a:accent1>
      <a:accent2>
        <a:srgbClr val="87AEDD"/>
      </a:accent2>
      <a:accent3>
        <a:srgbClr val="5D91D1"/>
      </a:accent3>
      <a:accent4>
        <a:srgbClr val="326BB0"/>
      </a:accent4>
      <a:accent5>
        <a:srgbClr val="295993"/>
      </a:accent5>
      <a:accent6>
        <a:srgbClr val="004990"/>
      </a:accent6>
      <a:hlink>
        <a:srgbClr val="002E5C"/>
      </a:hlink>
      <a:folHlink>
        <a:srgbClr val="214775"/>
      </a:folHlink>
    </a:clrScheme>
    <a:fontScheme name="BSC-CN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741</TotalTime>
  <Words>1653</Words>
  <Application>Microsoft Macintosh PowerPoint</Application>
  <PresentationFormat>Présentation à l'écran (4:3)</PresentationFormat>
  <Paragraphs>210</Paragraphs>
  <Slides>25</Slides>
  <Notes>9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6" baseType="lpstr">
      <vt:lpstr>PLANTILLA PRESENTACIONES BSC-CNS-06032012-v2</vt:lpstr>
      <vt:lpstr>Reproducibility of EC-Earth</vt:lpstr>
      <vt:lpstr>Présentation PowerPoint</vt:lpstr>
      <vt:lpstr>Présentation PowerPoint</vt:lpstr>
      <vt:lpstr>Présentation PowerPoint</vt:lpstr>
      <vt:lpstr>CMIP6 with EC-Earth</vt:lpstr>
      <vt:lpstr>CMIP6 with EC-Earth</vt:lpstr>
      <vt:lpstr>Présentation PowerPoint</vt:lpstr>
      <vt:lpstr>Defining a protocol for global climate simulations</vt:lpstr>
      <vt:lpstr>Defining a protocol for global climate simulations</vt:lpstr>
      <vt:lpstr>Defining a protocol for global climate simulations</vt:lpstr>
      <vt:lpstr>Defining a protocol for global climate simulations</vt:lpstr>
      <vt:lpstr>Defining a protocol for global climate simulations</vt:lpstr>
      <vt:lpstr>Defining a protocol for global climate simulations</vt:lpstr>
      <vt:lpstr>Présentation PowerPoint</vt:lpstr>
      <vt:lpstr>Application to EC-Earth 3.1</vt:lpstr>
      <vt:lpstr>Présentation PowerPoint</vt:lpstr>
      <vt:lpstr>Présentation PowerPoint</vt:lpstr>
      <vt:lpstr>Présentation PowerPoint</vt:lpstr>
      <vt:lpstr>Présentation PowerPoint</vt:lpstr>
      <vt:lpstr>Application to EC-Earth 3.2.beta</vt:lpstr>
      <vt:lpstr>Application to EC-Earth 3.2</vt:lpstr>
      <vt:lpstr>Présentation PowerPoint</vt:lpstr>
      <vt:lpstr>Performance/strictness</vt:lpstr>
      <vt:lpstr>Compilations flags</vt:lpstr>
      <vt:lpstr>Présentation PowerPoint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subject/>
  <dc:creator>Jasmina</dc:creator>
  <cp:keywords/>
  <dc:description/>
  <cp:lastModifiedBy>Martin MENEGOZ</cp:lastModifiedBy>
  <cp:revision>79</cp:revision>
  <dcterms:created xsi:type="dcterms:W3CDTF">2012-03-23T09:24:25Z</dcterms:created>
  <dcterms:modified xsi:type="dcterms:W3CDTF">2016-11-03T12:07:52Z</dcterms:modified>
  <cp:category/>
</cp:coreProperties>
</file>