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5" r:id="rId3"/>
    <p:sldId id="341" r:id="rId4"/>
    <p:sldId id="370" r:id="rId5"/>
    <p:sldId id="304" r:id="rId6"/>
    <p:sldId id="308" r:id="rId7"/>
    <p:sldId id="326" r:id="rId8"/>
    <p:sldId id="349" r:id="rId9"/>
    <p:sldId id="306" r:id="rId10"/>
    <p:sldId id="334" r:id="rId11"/>
    <p:sldId id="335" r:id="rId12"/>
    <p:sldId id="379" r:id="rId13"/>
    <p:sldId id="354" r:id="rId14"/>
    <p:sldId id="374" r:id="rId15"/>
    <p:sldId id="375" r:id="rId16"/>
    <p:sldId id="356" r:id="rId17"/>
    <p:sldId id="357" r:id="rId18"/>
    <p:sldId id="355" r:id="rId19"/>
    <p:sldId id="358" r:id="rId20"/>
    <p:sldId id="380" r:id="rId21"/>
    <p:sldId id="361" r:id="rId22"/>
    <p:sldId id="383" r:id="rId23"/>
    <p:sldId id="367" r:id="rId24"/>
    <p:sldId id="381" r:id="rId25"/>
    <p:sldId id="362" r:id="rId26"/>
    <p:sldId id="369" r:id="rId27"/>
    <p:sldId id="384" r:id="rId28"/>
    <p:sldId id="296" r:id="rId29"/>
    <p:sldId id="299" r:id="rId30"/>
    <p:sldId id="298" r:id="rId31"/>
    <p:sldId id="268" r:id="rId32"/>
    <p:sldId id="312" r:id="rId33"/>
  </p:sldIdLst>
  <p:sldSz cx="9144000" cy="70199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281" autoAdjust="0"/>
  </p:normalViewPr>
  <p:slideViewPr>
    <p:cSldViewPr>
      <p:cViewPr varScale="1">
        <p:scale>
          <a:sx n="41" d="100"/>
          <a:sy n="41" d="100"/>
        </p:scale>
        <p:origin x="1602" y="60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7F4D39-1199-45B3-B404-14F577CADF27}" type="datetimeFigureOut">
              <a:rPr lang="en-US" altLang="en-US"/>
              <a:pPr/>
              <a:t>3/3/2016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3C0D2F-DB2A-45EE-BC82-A2A3A0F956C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353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D15732-1D2F-447D-B4C4-A53BE6589B38}" type="datetimeFigureOut">
              <a:rPr lang="en-US" altLang="en-US"/>
              <a:pPr/>
              <a:t>3/3/2016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58C1C0-407D-4780-BEA9-C2E4A46C2FB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920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557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040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245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024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054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626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321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210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025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80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497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301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215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261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515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121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61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86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72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60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40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09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70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8C1C0-407D-4780-BEA9-C2E4A46C2FB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75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94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BBC2F0DD-3D8A-4101-8B20-DA6561054A2D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‹Nº›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3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87BF9105-922A-44D7-9565-FF9DA74A1124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‹Nº›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7943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518C7DF2-7339-4987-85C4-498C2777487D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‹Nº›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8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371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100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800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711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18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Shape 1"/>
          <p:cNvSpPr txBox="1">
            <a:spLocks noChangeArrowheads="1"/>
          </p:cNvSpPr>
          <p:nvPr/>
        </p:nvSpPr>
        <p:spPr bwMode="auto">
          <a:xfrm>
            <a:off x="4355976" y="196850"/>
            <a:ext cx="4640387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2nd </a:t>
            </a:r>
            <a:r>
              <a:rPr lang="en-US" altLang="en-US" sz="1400" dirty="0">
                <a:solidFill>
                  <a:srgbClr val="FFFFFF"/>
                </a:solidFill>
                <a:latin typeface="Calibri" pitchFamily="34" charset="0"/>
              </a:rPr>
              <a:t>ACTRIS-2 General </a:t>
            </a:r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Meeting, ESRIN, </a:t>
            </a:r>
            <a:r>
              <a:rPr lang="en-US" altLang="en-US" sz="1400" dirty="0" err="1" smtClean="0">
                <a:solidFill>
                  <a:srgbClr val="FFFFFF"/>
                </a:solidFill>
                <a:latin typeface="Calibri" pitchFamily="34" charset="0"/>
              </a:rPr>
              <a:t>Frascati</a:t>
            </a:r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, March 1 2016</a:t>
            </a:r>
            <a:endParaRPr lang="en-US" altLang="en-US" sz="1800" dirty="0">
              <a:latin typeface="Calibri" pitchFamily="34" charset="0"/>
            </a:endParaRPr>
          </a:p>
        </p:txBody>
      </p:sp>
      <p:sp>
        <p:nvSpPr>
          <p:cNvPr id="13315" name="TextShape 2"/>
          <p:cNvSpPr txBox="1">
            <a:spLocks noChangeArrowheads="1"/>
          </p:cNvSpPr>
          <p:nvPr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s-ES" altLang="en-US" sz="3200" b="1" dirty="0" smtClean="0">
              <a:solidFill>
                <a:srgbClr val="FFFFFF"/>
              </a:solidFill>
            </a:endParaRPr>
          </a:p>
          <a:p>
            <a:pPr algn="ctr" eaLnBrk="1" hangingPunct="1"/>
            <a:endParaRPr lang="es-ES" altLang="en-US" sz="3200" b="1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es-ES" altLang="en-US" sz="3200" b="1" dirty="0" smtClean="0">
                <a:solidFill>
                  <a:srgbClr val="FFFFFF"/>
                </a:solidFill>
              </a:rPr>
              <a:t>Mineral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dust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modelling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and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ensemble-based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data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assimilation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at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the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Barcelona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Supercomputing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Center</a:t>
            </a:r>
            <a:endParaRPr lang="en-US" altLang="en-US" sz="1800" dirty="0">
              <a:latin typeface="Calibri" pitchFamily="34" charset="0"/>
            </a:endParaRPr>
          </a:p>
        </p:txBody>
      </p:sp>
      <p:sp>
        <p:nvSpPr>
          <p:cNvPr id="13316" name="TextShape 3"/>
          <p:cNvSpPr txBox="1">
            <a:spLocks noChangeAspect="1"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sz="1800" dirty="0">
              <a:latin typeface="Calibri" pitchFamily="34" charset="0"/>
            </a:endParaRPr>
          </a:p>
        </p:txBody>
      </p:sp>
      <p:sp>
        <p:nvSpPr>
          <p:cNvPr id="13317" name="TextShape 4"/>
          <p:cNvSpPr txBox="1">
            <a:spLocks noChangeArrowheads="1"/>
          </p:cNvSpPr>
          <p:nvPr/>
        </p:nvSpPr>
        <p:spPr bwMode="auto">
          <a:xfrm>
            <a:off x="1350963" y="475773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n-US" sz="1800" dirty="0" smtClean="0">
                <a:solidFill>
                  <a:srgbClr val="FFFFFF"/>
                </a:solidFill>
              </a:rPr>
              <a:t>Enza Di Tomaso </a:t>
            </a:r>
          </a:p>
          <a:p>
            <a:pPr algn="ctr" eaLnBrk="1" hangingPunct="1"/>
            <a:endParaRPr lang="es-ES" altLang="en-US" sz="1800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es-ES" altLang="en-US" sz="1800" dirty="0" err="1">
                <a:solidFill>
                  <a:srgbClr val="FFFFFF"/>
                </a:solidFill>
                <a:latin typeface="Calibri" pitchFamily="34" charset="0"/>
              </a:rPr>
              <a:t>w</a:t>
            </a:r>
            <a:r>
              <a:rPr lang="es-ES" altLang="en-US" sz="1800" dirty="0" err="1" smtClean="0">
                <a:solidFill>
                  <a:srgbClr val="FFFFFF"/>
                </a:solidFill>
                <a:latin typeface="Calibri" pitchFamily="34" charset="0"/>
              </a:rPr>
              <a:t>ith</a:t>
            </a:r>
            <a:r>
              <a:rPr lang="es-ES" altLang="en-US" sz="1800" dirty="0" smtClean="0">
                <a:solidFill>
                  <a:srgbClr val="FFFFFF"/>
                </a:solidFill>
                <a:latin typeface="Calibri" pitchFamily="34" charset="0"/>
              </a:rPr>
              <a:t> inputs </a:t>
            </a:r>
            <a:r>
              <a:rPr lang="es-ES" altLang="en-US" sz="1800" dirty="0" err="1" smtClean="0">
                <a:solidFill>
                  <a:srgbClr val="FFFFFF"/>
                </a:solidFill>
                <a:latin typeface="Calibri" pitchFamily="34" charset="0"/>
              </a:rPr>
              <a:t>from</a:t>
            </a:r>
            <a:r>
              <a:rPr lang="es-ES" altLang="en-US" sz="18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s-ES" altLang="en-US" sz="1800" dirty="0" err="1" smtClean="0">
                <a:solidFill>
                  <a:srgbClr val="FFFFFF"/>
                </a:solidFill>
                <a:latin typeface="Calibri" pitchFamily="34" charset="0"/>
              </a:rPr>
              <a:t>the</a:t>
            </a:r>
            <a:r>
              <a:rPr lang="es-ES" altLang="en-US" sz="18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s-ES" altLang="en-US" sz="1800" dirty="0" err="1" smtClean="0">
                <a:solidFill>
                  <a:srgbClr val="FFFFFF"/>
                </a:solidFill>
                <a:latin typeface="Calibri" pitchFamily="34" charset="0"/>
              </a:rPr>
              <a:t>rest</a:t>
            </a:r>
            <a:r>
              <a:rPr lang="es-ES" altLang="en-US" sz="1800" dirty="0" smtClean="0">
                <a:solidFill>
                  <a:srgbClr val="FFFFFF"/>
                </a:solidFill>
                <a:latin typeface="Calibri" pitchFamily="34" charset="0"/>
              </a:rPr>
              <a:t> of </a:t>
            </a:r>
            <a:r>
              <a:rPr lang="es-ES" altLang="en-US" sz="1800" dirty="0" err="1" smtClean="0">
                <a:solidFill>
                  <a:srgbClr val="FFFFFF"/>
                </a:solidFill>
                <a:latin typeface="Calibri" pitchFamily="34" charset="0"/>
              </a:rPr>
              <a:t>the</a:t>
            </a:r>
            <a:r>
              <a:rPr lang="es-ES" altLang="en-US" sz="1800" dirty="0" smtClean="0">
                <a:solidFill>
                  <a:srgbClr val="FFFFFF"/>
                </a:solidFill>
                <a:latin typeface="Calibri" pitchFamily="34" charset="0"/>
              </a:rPr>
              <a:t> BSC </a:t>
            </a:r>
            <a:r>
              <a:rPr lang="es-ES" altLang="en-US" sz="1800" dirty="0" err="1" smtClean="0">
                <a:solidFill>
                  <a:srgbClr val="FFFFFF"/>
                </a:solidFill>
                <a:latin typeface="Calibri" pitchFamily="34" charset="0"/>
              </a:rPr>
              <a:t>Team</a:t>
            </a:r>
            <a:endParaRPr lang="en-US" altLang="en-US" sz="1800" dirty="0">
              <a:latin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87" y="1165395"/>
            <a:ext cx="1600185" cy="826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SDS-WAS: </a:t>
            </a:r>
            <a:r>
              <a:rPr lang="es-ES" dirty="0" err="1"/>
              <a:t>J</a:t>
            </a:r>
            <a:r>
              <a:rPr lang="es-ES" dirty="0" err="1" smtClean="0"/>
              <a:t>oint</a:t>
            </a:r>
            <a:r>
              <a:rPr lang="es-ES" dirty="0" smtClean="0"/>
              <a:t> </a:t>
            </a:r>
            <a:r>
              <a:rPr lang="es-ES" dirty="0" err="1"/>
              <a:t>V</a:t>
            </a:r>
            <a:r>
              <a:rPr lang="es-ES" dirty="0" err="1" smtClean="0"/>
              <a:t>isualisation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6" y="841376"/>
            <a:ext cx="8301598" cy="586350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9512" y="6678314"/>
            <a:ext cx="2681851" cy="3142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Sara </a:t>
            </a:r>
            <a:r>
              <a:rPr lang="es-ES" sz="1300" b="1" i="1" dirty="0" err="1" smtClean="0"/>
              <a:t>Basart</a:t>
            </a:r>
            <a:endParaRPr lang="en-GB" sz="1300" b="1" i="1" dirty="0"/>
          </a:p>
        </p:txBody>
      </p:sp>
    </p:spTree>
    <p:extLst>
      <p:ext uri="{BB962C8B-B14F-4D97-AF65-F5344CB8AC3E}">
        <p14:creationId xmlns:p14="http://schemas.microsoft.com/office/powerpoint/2010/main" val="4750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SDS-WAS: </a:t>
            </a:r>
            <a:r>
              <a:rPr lang="es-ES" dirty="0" err="1"/>
              <a:t>J</a:t>
            </a:r>
            <a:r>
              <a:rPr lang="es-ES" dirty="0" err="1" smtClean="0"/>
              <a:t>oint</a:t>
            </a:r>
            <a:r>
              <a:rPr lang="es-ES" dirty="0" smtClean="0"/>
              <a:t> </a:t>
            </a:r>
            <a:r>
              <a:rPr lang="es-ES" dirty="0" err="1"/>
              <a:t>V</a:t>
            </a:r>
            <a:r>
              <a:rPr lang="es-ES" dirty="0" err="1" smtClean="0"/>
              <a:t>isualisation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6" y="841376"/>
            <a:ext cx="8301598" cy="58635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9512" y="6678314"/>
            <a:ext cx="2681851" cy="3142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Sara </a:t>
            </a:r>
            <a:r>
              <a:rPr lang="es-ES" sz="1300" b="1" i="1" dirty="0" err="1" smtClean="0"/>
              <a:t>Basart</a:t>
            </a:r>
            <a:endParaRPr lang="en-GB" sz="1300" b="1" i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96148"/>
            <a:ext cx="5971920" cy="11257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64815"/>
            <a:ext cx="5971920" cy="341883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11760" y="2096148"/>
            <a:ext cx="5971920" cy="449711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SDS-WAS: </a:t>
            </a:r>
            <a:r>
              <a:rPr lang="es-ES" dirty="0" err="1"/>
              <a:t>J</a:t>
            </a:r>
            <a:r>
              <a:rPr lang="es-ES" dirty="0" err="1" smtClean="0"/>
              <a:t>oint</a:t>
            </a:r>
            <a:r>
              <a:rPr lang="es-ES" dirty="0" smtClean="0"/>
              <a:t> </a:t>
            </a:r>
            <a:r>
              <a:rPr lang="es-ES" dirty="0" err="1"/>
              <a:t>V</a:t>
            </a:r>
            <a:r>
              <a:rPr lang="es-ES" dirty="0" err="1" smtClean="0"/>
              <a:t>isualisation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6" y="841376"/>
            <a:ext cx="8301598" cy="58635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9512" y="6678314"/>
            <a:ext cx="2681851" cy="3142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Sara </a:t>
            </a:r>
            <a:r>
              <a:rPr lang="es-ES" sz="1300" b="1" i="1" dirty="0" err="1" smtClean="0"/>
              <a:t>Basart</a:t>
            </a:r>
            <a:endParaRPr lang="en-GB" sz="1300" b="1" i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96148"/>
            <a:ext cx="5971920" cy="11257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64815"/>
            <a:ext cx="5971920" cy="341883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11760" y="2096148"/>
            <a:ext cx="5971920" cy="449711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2195736" y="3942010"/>
            <a:ext cx="6187944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5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Operation</a:t>
            </a:r>
            <a:r>
              <a:rPr lang="es-ES" dirty="0" smtClean="0"/>
              <a:t> </a:t>
            </a:r>
            <a:r>
              <a:rPr lang="es-ES" dirty="0" err="1" smtClean="0"/>
              <a:t>Forecast</a:t>
            </a:r>
            <a:r>
              <a:rPr lang="es-ES" dirty="0" smtClean="0"/>
              <a:t> </a:t>
            </a:r>
            <a:r>
              <a:rPr lang="es-ES" dirty="0" err="1" smtClean="0"/>
              <a:t>Flow</a:t>
            </a:r>
            <a:r>
              <a:rPr lang="es-ES" dirty="0" smtClean="0"/>
              <a:t> at BSC</a:t>
            </a:r>
            <a:endParaRPr lang="en-GB" dirty="0"/>
          </a:p>
        </p:txBody>
      </p: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>
            <a:off x="3149628" y="3234211"/>
            <a:ext cx="4041693" cy="20803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2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294995" y="3835232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sp>
        <p:nvSpPr>
          <p:cNvPr id="52" name="CuadroTexto 18"/>
          <p:cNvSpPr txBox="1">
            <a:spLocks noChangeArrowheads="1"/>
          </p:cNvSpPr>
          <p:nvPr/>
        </p:nvSpPr>
        <p:spPr bwMode="auto">
          <a:xfrm>
            <a:off x="4588483" y="3254440"/>
            <a:ext cx="2602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Operation</a:t>
            </a:r>
            <a:r>
              <a:rPr lang="es-ES" dirty="0" smtClean="0"/>
              <a:t> </a:t>
            </a:r>
            <a:r>
              <a:rPr lang="es-ES" dirty="0" err="1" smtClean="0"/>
              <a:t>Forecast</a:t>
            </a:r>
            <a:r>
              <a:rPr lang="es-ES" dirty="0" smtClean="0"/>
              <a:t> </a:t>
            </a:r>
            <a:r>
              <a:rPr lang="es-ES" dirty="0" err="1" smtClean="0"/>
              <a:t>Flow</a:t>
            </a:r>
            <a:r>
              <a:rPr lang="es-ES" dirty="0" smtClean="0"/>
              <a:t> at BSC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>
            <a:off x="3149628" y="3234211"/>
            <a:ext cx="4041693" cy="20803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43350" y="3255589"/>
            <a:ext cx="0" cy="2284385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2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808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smtClean="0">
                <a:solidFill>
                  <a:srgbClr val="46C846"/>
                </a:solidFill>
              </a:rPr>
              <a:t> short-</a:t>
            </a:r>
            <a:r>
              <a:rPr lang="es-ES" altLang="en-US" sz="2000" b="1" dirty="0" err="1" smtClean="0">
                <a:solidFill>
                  <a:srgbClr val="46C846"/>
                </a:solidFill>
              </a:rPr>
              <a:t>term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 smtClean="0">
                <a:solidFill>
                  <a:srgbClr val="46C846"/>
                </a:solidFill>
              </a:rPr>
              <a:t>forecast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294995" y="3835232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sp>
        <p:nvSpPr>
          <p:cNvPr id="52" name="CuadroTexto 18"/>
          <p:cNvSpPr txBox="1">
            <a:spLocks noChangeArrowheads="1"/>
          </p:cNvSpPr>
          <p:nvPr/>
        </p:nvSpPr>
        <p:spPr bwMode="auto">
          <a:xfrm>
            <a:off x="4588483" y="3254440"/>
            <a:ext cx="2602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Data </a:t>
            </a:r>
            <a:r>
              <a:rPr lang="es-ES" dirty="0" err="1" smtClean="0"/>
              <a:t>Assimilation</a:t>
            </a:r>
            <a:r>
              <a:rPr lang="es-ES" dirty="0" smtClean="0"/>
              <a:t> </a:t>
            </a:r>
            <a:r>
              <a:rPr lang="es-ES" dirty="0" err="1" smtClean="0"/>
              <a:t>Flow</a:t>
            </a:r>
            <a:endParaRPr lang="en-GB" dirty="0"/>
          </a:p>
        </p:txBody>
      </p: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858561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294995" y="3835232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6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68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Data </a:t>
            </a:r>
            <a:r>
              <a:rPr lang="es-ES" dirty="0" err="1" smtClean="0"/>
              <a:t>Assimilation</a:t>
            </a:r>
            <a:r>
              <a:rPr lang="es-ES" dirty="0" smtClean="0"/>
              <a:t> </a:t>
            </a:r>
            <a:r>
              <a:rPr lang="es-ES" dirty="0" err="1" smtClean="0"/>
              <a:t>Flow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43350" y="3255589"/>
            <a:ext cx="0" cy="2284385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858561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294995" y="3835232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6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236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Data </a:t>
            </a:r>
            <a:r>
              <a:rPr lang="es-ES" dirty="0" err="1" smtClean="0"/>
              <a:t>Assimilation</a:t>
            </a:r>
            <a:r>
              <a:rPr lang="es-ES" dirty="0" smtClean="0"/>
              <a:t> </a:t>
            </a:r>
            <a:r>
              <a:rPr lang="es-ES" dirty="0" err="1" smtClean="0"/>
              <a:t>Flow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43350" y="3255589"/>
            <a:ext cx="0" cy="2284385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858561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294995" y="3835232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6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0" name="Llamada ovalada 19"/>
          <p:cNvSpPr/>
          <p:nvPr/>
        </p:nvSpPr>
        <p:spPr>
          <a:xfrm>
            <a:off x="28886" y="4820940"/>
            <a:ext cx="5362837" cy="2097584"/>
          </a:xfrm>
          <a:prstGeom prst="wedgeEllipseCallout">
            <a:avLst>
              <a:gd name="adj1" fmla="val 33925"/>
              <a:gd name="adj2" fmla="val -97244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s-ES" dirty="0" smtClean="0">
                <a:latin typeface="+mj-lt"/>
                <a:cs typeface="Helvetica" panose="020B0604020202020204" pitchFamily="34" charset="0"/>
              </a:rPr>
              <a:t>- </a:t>
            </a:r>
            <a:r>
              <a:rPr lang="es-ES" dirty="0" err="1" smtClean="0">
                <a:latin typeface="+mj-lt"/>
                <a:cs typeface="Helvetica" panose="020B0604020202020204" pitchFamily="34" charset="0"/>
              </a:rPr>
              <a:t>Proven</a:t>
            </a:r>
            <a:r>
              <a:rPr lang="es-ES" dirty="0" smtClean="0">
                <a:latin typeface="+mj-lt"/>
                <a:cs typeface="Helvetica" panose="020B0604020202020204" pitchFamily="34" charset="0"/>
              </a:rPr>
              <a:t>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successful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for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AOD</a:t>
            </a:r>
          </a:p>
          <a:p>
            <a:r>
              <a:rPr lang="es-ES" dirty="0">
                <a:latin typeface="+mj-lt"/>
                <a:cs typeface="Helvetica" panose="020B0604020202020204" pitchFamily="34" charset="0"/>
              </a:rPr>
              <a:t>- </a:t>
            </a:r>
            <a:r>
              <a:rPr lang="es-ES" dirty="0" err="1" smtClean="0">
                <a:latin typeface="+mj-lt"/>
                <a:cs typeface="Helvetica" panose="020B0604020202020204" pitchFamily="34" charset="0"/>
              </a:rPr>
              <a:t>Challenging</a:t>
            </a:r>
            <a:r>
              <a:rPr lang="es-ES" dirty="0" smtClean="0">
                <a:latin typeface="+mj-lt"/>
                <a:cs typeface="Helvetica" panose="020B0604020202020204" pitchFamily="34" charset="0"/>
              </a:rPr>
              <a:t> 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to </a:t>
            </a:r>
            <a:r>
              <a:rPr lang="es-ES" dirty="0" err="1" smtClean="0">
                <a:latin typeface="+mj-lt"/>
                <a:cs typeface="Helvetica" panose="020B0604020202020204" pitchFamily="34" charset="0"/>
              </a:rPr>
              <a:t>extend</a:t>
            </a:r>
            <a:r>
              <a:rPr lang="es-ES" dirty="0" smtClean="0">
                <a:latin typeface="+mj-lt"/>
                <a:cs typeface="Helvetica" panose="020B0604020202020204" pitchFamily="34" charset="0"/>
              </a:rPr>
              <a:t> 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to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satellite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</a:t>
            </a:r>
            <a:r>
              <a:rPr lang="es-ES" dirty="0" smtClean="0">
                <a:latin typeface="+mj-lt"/>
                <a:cs typeface="Helvetica" panose="020B0604020202020204" pitchFamily="34" charset="0"/>
              </a:rPr>
              <a:t>vertical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profiles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</a:t>
            </a:r>
          </a:p>
          <a:p>
            <a:r>
              <a:rPr lang="es-ES" dirty="0">
                <a:latin typeface="+mj-lt"/>
                <a:cs typeface="Helvetica" panose="020B0604020202020204" pitchFamily="34" charset="0"/>
              </a:rPr>
              <a:t>- Positive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impact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of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lidar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signals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in case </a:t>
            </a:r>
            <a:r>
              <a:rPr lang="es-ES" dirty="0" err="1">
                <a:latin typeface="+mj-lt"/>
                <a:cs typeface="Helvetica" panose="020B0604020202020204" pitchFamily="34" charset="0"/>
              </a:rPr>
              <a:t>studies</a:t>
            </a:r>
            <a:r>
              <a:rPr lang="es-ES" dirty="0">
                <a:latin typeface="+mj-lt"/>
                <a:cs typeface="Helvetica" panose="020B0604020202020204" pitchFamily="34" charset="0"/>
              </a:rPr>
              <a:t> (</a:t>
            </a:r>
            <a:r>
              <a:rPr lang="es-ES" i="1" dirty="0" err="1">
                <a:latin typeface="+mj-lt"/>
                <a:cs typeface="Helvetica" panose="020B0604020202020204" pitchFamily="34" charset="0"/>
              </a:rPr>
              <a:t>eg</a:t>
            </a:r>
            <a:r>
              <a:rPr lang="es-ES" i="1" dirty="0">
                <a:latin typeface="+mj-lt"/>
                <a:cs typeface="Helvetica" panose="020B0604020202020204" pitchFamily="34" charset="0"/>
              </a:rPr>
              <a:t>. Wang et al. </a:t>
            </a:r>
            <a:r>
              <a:rPr lang="es-ES" i="1" dirty="0" smtClean="0">
                <a:latin typeface="+mj-lt"/>
                <a:cs typeface="Helvetica" panose="020B0604020202020204" pitchFamily="34" charset="0"/>
              </a:rPr>
              <a:t>2014)</a:t>
            </a:r>
            <a:endParaRPr lang="es-ES" dirty="0">
              <a:latin typeface="+mj-lt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513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Llamada ovalada 19"/>
          <p:cNvSpPr/>
          <p:nvPr/>
        </p:nvSpPr>
        <p:spPr>
          <a:xfrm>
            <a:off x="3591605" y="5498499"/>
            <a:ext cx="4873354" cy="1367533"/>
          </a:xfrm>
          <a:prstGeom prst="wedgeEllipseCallout">
            <a:avLst>
              <a:gd name="adj1" fmla="val -25858"/>
              <a:gd name="adj2" fmla="val -143576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s-ES" altLang="en-US" dirty="0" smtClean="0"/>
              <a:t>               LETKF</a:t>
            </a:r>
            <a:endParaRPr lang="en-GB" altLang="en-US" dirty="0" smtClean="0"/>
          </a:p>
          <a:p>
            <a:r>
              <a:rPr lang="en-GB" altLang="en-US" dirty="0" smtClean="0"/>
              <a:t>- usage </a:t>
            </a:r>
            <a:r>
              <a:rPr lang="en-GB" altLang="en-US" dirty="0"/>
              <a:t>of a flow-dependent background error </a:t>
            </a:r>
            <a:r>
              <a:rPr lang="en-GB" altLang="en-US" dirty="0" smtClean="0"/>
              <a:t>covariance</a:t>
            </a:r>
          </a:p>
          <a:p>
            <a:r>
              <a:rPr lang="en-GB" altLang="en-US" dirty="0" smtClean="0"/>
              <a:t>- performing the analysis locally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BSC </a:t>
            </a:r>
            <a:r>
              <a:rPr lang="es-ES" dirty="0" err="1" smtClean="0"/>
              <a:t>Tasks</a:t>
            </a:r>
            <a:r>
              <a:rPr lang="es-ES" dirty="0" smtClean="0"/>
              <a:t> in WP13</a:t>
            </a:r>
            <a:endParaRPr lang="en-GB" dirty="0"/>
          </a:p>
        </p:txBody>
      </p:sp>
      <p:sp>
        <p:nvSpPr>
          <p:cNvPr id="4" name="Rectángulo 3"/>
          <p:cNvSpPr/>
          <p:nvPr/>
        </p:nvSpPr>
        <p:spPr>
          <a:xfrm>
            <a:off x="214252" y="142173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- </a:t>
            </a:r>
            <a:r>
              <a:rPr lang="en-GB" b="1" dirty="0" smtClean="0"/>
              <a:t>To </a:t>
            </a:r>
            <a:r>
              <a:rPr lang="en-GB" b="1" dirty="0"/>
              <a:t>establish a delayed and NRT model monitoring/evaluation system using ACTRIS-2 </a:t>
            </a:r>
            <a:r>
              <a:rPr lang="en-GB" dirty="0"/>
              <a:t>data for the WMO Sand and Dust Storm-Warning and Assessment System (SDS-WAS) models.</a:t>
            </a:r>
            <a:r>
              <a:rPr lang="es-ES" dirty="0"/>
              <a:t> </a:t>
            </a:r>
            <a:endParaRPr lang="en-GB" dirty="0"/>
          </a:p>
        </p:txBody>
      </p:sp>
      <p:sp>
        <p:nvSpPr>
          <p:cNvPr id="5" name="Rectángulo 4"/>
          <p:cNvSpPr/>
          <p:nvPr/>
        </p:nvSpPr>
        <p:spPr>
          <a:xfrm>
            <a:off x="262133" y="3354927"/>
            <a:ext cx="86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-</a:t>
            </a:r>
            <a:r>
              <a:rPr lang="es-ES" b="1" dirty="0"/>
              <a:t> </a:t>
            </a:r>
            <a:r>
              <a:rPr lang="es-ES" b="1" dirty="0" smtClean="0"/>
              <a:t>To </a:t>
            </a:r>
            <a:r>
              <a:rPr lang="es-ES" b="1" dirty="0" err="1"/>
              <a:t>investigate</a:t>
            </a:r>
            <a:r>
              <a:rPr lang="es-ES" b="1" dirty="0"/>
              <a:t> t</a:t>
            </a:r>
            <a:r>
              <a:rPr lang="en-GB" b="1" dirty="0"/>
              <a:t>he value of assimilating ACTRIS-2 data </a:t>
            </a:r>
            <a:r>
              <a:rPr lang="en-GB" dirty="0"/>
              <a:t>in a dust prediction system (NMMB/BSC-CTM) for selected case studies in a regional domain.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652120" y="2220215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Multi-Model</a:t>
            </a:r>
            <a:r>
              <a:rPr lang="es-ES" dirty="0" smtClean="0"/>
              <a:t> </a:t>
            </a:r>
            <a:r>
              <a:rPr lang="es-ES" dirty="0" err="1"/>
              <a:t>A</a:t>
            </a:r>
            <a:r>
              <a:rPr lang="es-ES" dirty="0" err="1" smtClean="0"/>
              <a:t>ctivities</a:t>
            </a:r>
            <a:r>
              <a:rPr lang="es-ES" dirty="0" smtClean="0"/>
              <a:t> </a:t>
            </a:r>
            <a:endParaRPr lang="en-GB" dirty="0" err="1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5767918" y="419341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BSC </a:t>
            </a:r>
            <a:r>
              <a:rPr lang="es-ES" dirty="0" err="1"/>
              <a:t>D</a:t>
            </a:r>
            <a:r>
              <a:rPr lang="es-ES" dirty="0" err="1" smtClean="0"/>
              <a:t>ust</a:t>
            </a:r>
            <a:r>
              <a:rPr lang="es-ES" dirty="0" smtClean="0"/>
              <a:t> </a:t>
            </a:r>
            <a:r>
              <a:rPr lang="es-ES" dirty="0" err="1"/>
              <a:t>M</a:t>
            </a:r>
            <a:r>
              <a:rPr lang="es-ES" dirty="0" err="1" smtClean="0"/>
              <a:t>odel</a:t>
            </a:r>
            <a:r>
              <a:rPr lang="es-ES" dirty="0" smtClean="0"/>
              <a:t> </a:t>
            </a:r>
            <a:endParaRPr lang="en-GB" dirty="0" err="1" smtClean="0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5004048" y="2447845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5051929" y="4372915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4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Llamada ovalada 19"/>
          <p:cNvSpPr/>
          <p:nvPr/>
        </p:nvSpPr>
        <p:spPr>
          <a:xfrm>
            <a:off x="3591605" y="5498499"/>
            <a:ext cx="4873354" cy="1367533"/>
          </a:xfrm>
          <a:prstGeom prst="wedgeEllipseCallout">
            <a:avLst>
              <a:gd name="adj1" fmla="val -25858"/>
              <a:gd name="adj2" fmla="val -143576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s-ES" altLang="en-US" dirty="0" smtClean="0"/>
              <a:t>               LETKF</a:t>
            </a:r>
            <a:endParaRPr lang="en-GB" altLang="en-US" dirty="0" smtClean="0"/>
          </a:p>
          <a:p>
            <a:r>
              <a:rPr lang="en-GB" altLang="en-US" dirty="0" smtClean="0"/>
              <a:t>- usage </a:t>
            </a:r>
            <a:r>
              <a:rPr lang="en-GB" altLang="en-US" dirty="0"/>
              <a:t>of a flow-dependent background error </a:t>
            </a:r>
            <a:r>
              <a:rPr lang="en-GB" altLang="en-US" dirty="0" smtClean="0"/>
              <a:t>covariance</a:t>
            </a:r>
          </a:p>
          <a:p>
            <a:r>
              <a:rPr lang="en-GB" altLang="en-US" dirty="0" smtClean="0"/>
              <a:t>- performing the analysis locally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777005" y="2549598"/>
            <a:ext cx="3220312" cy="2280624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s-ES" dirty="0" smtClean="0"/>
              <a:t>Role of </a:t>
            </a:r>
            <a:r>
              <a:rPr lang="es-ES" dirty="0" err="1" smtClean="0"/>
              <a:t>the</a:t>
            </a:r>
            <a:r>
              <a:rPr lang="es-ES" dirty="0" smtClean="0"/>
              <a:t> B </a:t>
            </a:r>
            <a:r>
              <a:rPr lang="es-ES" dirty="0" err="1" smtClean="0"/>
              <a:t>matrix</a:t>
            </a:r>
            <a:endParaRPr lang="es-ES" dirty="0" smtClean="0"/>
          </a:p>
          <a:p>
            <a:pPr eaLnBrk="0" hangingPunct="0">
              <a:spcBef>
                <a:spcPct val="30000"/>
              </a:spcBef>
              <a:defRPr/>
            </a:pPr>
            <a:r>
              <a:rPr lang="es-ES" dirty="0" smtClean="0"/>
              <a:t>- </a:t>
            </a: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spreading</a:t>
            </a:r>
            <a:r>
              <a:rPr lang="es-ES" dirty="0" smtClean="0"/>
              <a:t> of </a:t>
            </a:r>
            <a:r>
              <a:rPr lang="es-ES" dirty="0" err="1" smtClean="0"/>
              <a:t>information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observations</a:t>
            </a:r>
            <a:endParaRPr lang="es-ES" dirty="0" smtClean="0"/>
          </a:p>
          <a:p>
            <a:pPr eaLnBrk="0" hangingPunct="0">
              <a:spcBef>
                <a:spcPct val="30000"/>
              </a:spcBef>
              <a:defRPr/>
            </a:pPr>
            <a:r>
              <a:rPr lang="es-ES" dirty="0" smtClean="0"/>
              <a:t>- </a:t>
            </a:r>
            <a:r>
              <a:rPr lang="es-ES" dirty="0" err="1" smtClean="0"/>
              <a:t>statistically</a:t>
            </a:r>
            <a:r>
              <a:rPr lang="es-ES" dirty="0" smtClean="0"/>
              <a:t> </a:t>
            </a:r>
            <a:r>
              <a:rPr lang="es-ES" dirty="0" err="1" smtClean="0"/>
              <a:t>consistent</a:t>
            </a:r>
            <a:r>
              <a:rPr lang="es-ES" dirty="0" smtClean="0"/>
              <a:t> </a:t>
            </a:r>
            <a:r>
              <a:rPr lang="es-ES" dirty="0" err="1" smtClean="0"/>
              <a:t>increments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neighbouring</a:t>
            </a:r>
            <a:r>
              <a:rPr lang="es-ES" dirty="0" smtClean="0"/>
              <a:t> </a:t>
            </a:r>
            <a:r>
              <a:rPr lang="es-ES" dirty="0" err="1" smtClean="0"/>
              <a:t>grid</a:t>
            </a:r>
            <a:r>
              <a:rPr lang="es-ES" dirty="0" smtClean="0"/>
              <a:t> </a:t>
            </a:r>
            <a:r>
              <a:rPr lang="es-ES" dirty="0" err="1" smtClean="0"/>
              <a:t>points</a:t>
            </a:r>
            <a:endParaRPr lang="es-ES" dirty="0" smtClean="0"/>
          </a:p>
          <a:p>
            <a:pPr eaLnBrk="0" hangingPunct="0">
              <a:spcBef>
                <a:spcPct val="30000"/>
              </a:spcBef>
              <a:defRPr/>
            </a:pPr>
            <a:r>
              <a:rPr lang="es-ES" dirty="0" smtClean="0"/>
              <a:t>- </a:t>
            </a:r>
            <a:r>
              <a:rPr lang="es-ES" dirty="0" err="1" smtClean="0"/>
              <a:t>multivariate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464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Rectángulo 99"/>
          <p:cNvSpPr>
            <a:spLocks noChangeArrowheads="1"/>
          </p:cNvSpPr>
          <p:nvPr/>
        </p:nvSpPr>
        <p:spPr bwMode="auto">
          <a:xfrm>
            <a:off x="4114776" y="3028933"/>
            <a:ext cx="4009831" cy="371683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" name="Rectángulo 99"/>
          <p:cNvSpPr>
            <a:spLocks noChangeArrowheads="1"/>
          </p:cNvSpPr>
          <p:nvPr/>
        </p:nvSpPr>
        <p:spPr bwMode="auto">
          <a:xfrm>
            <a:off x="1714867" y="1366696"/>
            <a:ext cx="7249621" cy="98847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4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Rectángulo 99"/>
          <p:cNvSpPr>
            <a:spLocks noChangeArrowheads="1"/>
          </p:cNvSpPr>
          <p:nvPr/>
        </p:nvSpPr>
        <p:spPr bwMode="auto">
          <a:xfrm>
            <a:off x="4114776" y="3028933"/>
            <a:ext cx="4009831" cy="371683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" name="Rectángulo 99"/>
          <p:cNvSpPr>
            <a:spLocks noChangeArrowheads="1"/>
          </p:cNvSpPr>
          <p:nvPr/>
        </p:nvSpPr>
        <p:spPr bwMode="auto">
          <a:xfrm>
            <a:off x="1714867" y="1366696"/>
            <a:ext cx="7249621" cy="98847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" name="Llamada ovalada 19"/>
          <p:cNvSpPr/>
          <p:nvPr/>
        </p:nvSpPr>
        <p:spPr>
          <a:xfrm>
            <a:off x="5917755" y="2255180"/>
            <a:ext cx="3024336" cy="653567"/>
          </a:xfrm>
          <a:prstGeom prst="wedgeEllipseCallout">
            <a:avLst>
              <a:gd name="adj1" fmla="val -91713"/>
              <a:gd name="adj2" fmla="val 139221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observation</a:t>
            </a:r>
            <a:r>
              <a:rPr kumimoji="0" lang="es-ES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operator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6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Rectángulo 99"/>
          <p:cNvSpPr>
            <a:spLocks noChangeArrowheads="1"/>
          </p:cNvSpPr>
          <p:nvPr/>
        </p:nvSpPr>
        <p:spPr bwMode="auto">
          <a:xfrm>
            <a:off x="4114776" y="3028933"/>
            <a:ext cx="4009831" cy="371683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" name="Rectángulo 99"/>
          <p:cNvSpPr>
            <a:spLocks noChangeArrowheads="1"/>
          </p:cNvSpPr>
          <p:nvPr/>
        </p:nvSpPr>
        <p:spPr bwMode="auto">
          <a:xfrm>
            <a:off x="1714867" y="1366696"/>
            <a:ext cx="7249621" cy="98847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" name="CuadroTexto 36"/>
          <p:cNvSpPr txBox="1"/>
          <p:nvPr/>
        </p:nvSpPr>
        <p:spPr>
          <a:xfrm>
            <a:off x="4434312" y="3761845"/>
            <a:ext cx="4307823" cy="120032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u="sng" dirty="0" err="1" smtClean="0"/>
              <a:t>Points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that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need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attention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for</a:t>
            </a:r>
            <a:r>
              <a:rPr lang="es-ES" b="1" u="sng" dirty="0" smtClean="0"/>
              <a:t> WP13</a:t>
            </a:r>
            <a:r>
              <a:rPr lang="es-ES" b="1" dirty="0" smtClean="0"/>
              <a:t>:</a:t>
            </a:r>
          </a:p>
          <a:p>
            <a:r>
              <a:rPr lang="es-ES" b="1" dirty="0" smtClean="0"/>
              <a:t>-</a:t>
            </a:r>
            <a:r>
              <a:rPr lang="es-ES" b="1" dirty="0" err="1" smtClean="0"/>
              <a:t>interpolation</a:t>
            </a:r>
            <a:r>
              <a:rPr lang="es-ES" b="1" dirty="0" smtClean="0"/>
              <a:t> and </a:t>
            </a:r>
            <a:r>
              <a:rPr lang="es-ES" b="1" dirty="0" err="1" smtClean="0"/>
              <a:t>model</a:t>
            </a:r>
            <a:r>
              <a:rPr lang="es-ES" b="1" dirty="0" smtClean="0"/>
              <a:t> vertical </a:t>
            </a:r>
            <a:r>
              <a:rPr lang="es-ES" b="1" dirty="0" err="1" smtClean="0"/>
              <a:t>resolution</a:t>
            </a:r>
            <a:r>
              <a:rPr lang="es-ES" b="1" dirty="0" smtClean="0"/>
              <a:t> </a:t>
            </a:r>
          </a:p>
          <a:p>
            <a:r>
              <a:rPr lang="es-ES" b="1" dirty="0" smtClean="0"/>
              <a:t>-</a:t>
            </a:r>
            <a:r>
              <a:rPr lang="es-ES" b="1" dirty="0" err="1" smtClean="0"/>
              <a:t>assumption</a:t>
            </a:r>
            <a:r>
              <a:rPr lang="es-ES" b="1" dirty="0" smtClean="0"/>
              <a:t> </a:t>
            </a:r>
            <a:r>
              <a:rPr lang="es-ES" b="1" dirty="0" err="1" smtClean="0"/>
              <a:t>on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optical</a:t>
            </a:r>
            <a:r>
              <a:rPr lang="es-ES" b="1" dirty="0" smtClean="0"/>
              <a:t> </a:t>
            </a:r>
            <a:r>
              <a:rPr lang="es-ES" b="1" dirty="0" err="1" smtClean="0"/>
              <a:t>properties</a:t>
            </a:r>
            <a:endParaRPr lang="es-ES" b="1" dirty="0" smtClean="0"/>
          </a:p>
        </p:txBody>
      </p:sp>
      <p:sp>
        <p:nvSpPr>
          <p:cNvPr id="41" name="Llamada ovalada 19"/>
          <p:cNvSpPr/>
          <p:nvPr/>
        </p:nvSpPr>
        <p:spPr>
          <a:xfrm>
            <a:off x="5917755" y="2255180"/>
            <a:ext cx="3024336" cy="653567"/>
          </a:xfrm>
          <a:prstGeom prst="wedgeEllipseCallout">
            <a:avLst>
              <a:gd name="adj1" fmla="val -91713"/>
              <a:gd name="adj2" fmla="val 139221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observation</a:t>
            </a:r>
            <a:r>
              <a:rPr kumimoji="0" lang="es-ES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operator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0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Rectángulo 99"/>
          <p:cNvSpPr>
            <a:spLocks noChangeArrowheads="1"/>
          </p:cNvSpPr>
          <p:nvPr/>
        </p:nvSpPr>
        <p:spPr bwMode="auto">
          <a:xfrm>
            <a:off x="4114776" y="3028933"/>
            <a:ext cx="4009831" cy="371683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" name="Rectángulo 99"/>
          <p:cNvSpPr>
            <a:spLocks noChangeArrowheads="1"/>
          </p:cNvSpPr>
          <p:nvPr/>
        </p:nvSpPr>
        <p:spPr bwMode="auto">
          <a:xfrm>
            <a:off x="1714867" y="1366696"/>
            <a:ext cx="7249621" cy="98847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" name="CuadroTexto 36"/>
          <p:cNvSpPr txBox="1"/>
          <p:nvPr/>
        </p:nvSpPr>
        <p:spPr>
          <a:xfrm>
            <a:off x="4434312" y="3761845"/>
            <a:ext cx="4307823" cy="120032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u="sng" dirty="0" err="1" smtClean="0"/>
              <a:t>Points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that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need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attention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for</a:t>
            </a:r>
            <a:r>
              <a:rPr lang="es-ES" b="1" u="sng" dirty="0" smtClean="0"/>
              <a:t> WP13</a:t>
            </a:r>
            <a:r>
              <a:rPr lang="es-ES" b="1" dirty="0" smtClean="0"/>
              <a:t>:</a:t>
            </a:r>
          </a:p>
          <a:p>
            <a:r>
              <a:rPr lang="es-ES" b="1" dirty="0" smtClean="0"/>
              <a:t>-</a:t>
            </a:r>
            <a:r>
              <a:rPr lang="es-ES" b="1" dirty="0" err="1" smtClean="0"/>
              <a:t>interpolation</a:t>
            </a:r>
            <a:r>
              <a:rPr lang="es-ES" b="1" dirty="0" smtClean="0"/>
              <a:t> and </a:t>
            </a:r>
            <a:r>
              <a:rPr lang="es-ES" b="1" dirty="0" err="1" smtClean="0"/>
              <a:t>model</a:t>
            </a:r>
            <a:r>
              <a:rPr lang="es-ES" b="1" dirty="0" smtClean="0"/>
              <a:t> vertical </a:t>
            </a:r>
            <a:r>
              <a:rPr lang="es-ES" b="1" dirty="0" err="1" smtClean="0"/>
              <a:t>resolution</a:t>
            </a:r>
            <a:r>
              <a:rPr lang="es-ES" b="1" dirty="0" smtClean="0"/>
              <a:t> </a:t>
            </a:r>
          </a:p>
          <a:p>
            <a:r>
              <a:rPr lang="es-ES" b="1" dirty="0" smtClean="0"/>
              <a:t>-</a:t>
            </a:r>
            <a:r>
              <a:rPr lang="es-ES" b="1" dirty="0" err="1" smtClean="0"/>
              <a:t>assumption</a:t>
            </a:r>
            <a:r>
              <a:rPr lang="es-ES" b="1" dirty="0" smtClean="0"/>
              <a:t> </a:t>
            </a:r>
            <a:r>
              <a:rPr lang="es-ES" b="1" dirty="0" err="1" smtClean="0"/>
              <a:t>on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optical</a:t>
            </a:r>
            <a:r>
              <a:rPr lang="es-ES" b="1" dirty="0" smtClean="0"/>
              <a:t> </a:t>
            </a:r>
            <a:r>
              <a:rPr lang="es-ES" b="1" dirty="0" err="1" smtClean="0"/>
              <a:t>properties</a:t>
            </a:r>
            <a:endParaRPr lang="es-ES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ángulo 38"/>
              <p:cNvSpPr/>
              <p:nvPr/>
            </p:nvSpPr>
            <p:spPr>
              <a:xfrm>
                <a:off x="2157523" y="5599113"/>
                <a:ext cx="5771190" cy="131029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dirty="0" err="1" smtClean="0">
                    <a:solidFill>
                      <a:srgbClr val="4A7EBB"/>
                    </a:solidFill>
                  </a:rPr>
                  <a:t>Observation</a:t>
                </a:r>
                <a:r>
                  <a:rPr lang="es-ES" sz="1400" dirty="0" smtClean="0">
                    <a:solidFill>
                      <a:srgbClr val="4A7EBB"/>
                    </a:solidFill>
                  </a:rPr>
                  <a:t> </a:t>
                </a:r>
                <a:r>
                  <a:rPr lang="es-ES" sz="1400" dirty="0" err="1" smtClean="0">
                    <a:solidFill>
                      <a:srgbClr val="4A7EBB"/>
                    </a:solidFill>
                  </a:rPr>
                  <a:t>operator</a:t>
                </a:r>
                <a:r>
                  <a:rPr lang="es-ES" sz="1400" dirty="0" smtClean="0">
                    <a:solidFill>
                      <a:srgbClr val="4A7EBB"/>
                    </a:solidFill>
                  </a:rPr>
                  <a:t> </a:t>
                </a:r>
                <a:r>
                  <a:rPr lang="es-ES" sz="1400" dirty="0" err="1" smtClean="0">
                    <a:solidFill>
                      <a:srgbClr val="4A7EBB"/>
                    </a:solidFill>
                  </a:rPr>
                  <a:t>for</a:t>
                </a:r>
                <a:r>
                  <a:rPr lang="es-ES" sz="1400" dirty="0" smtClean="0">
                    <a:solidFill>
                      <a:srgbClr val="4A7EBB"/>
                    </a:solidFill>
                  </a:rPr>
                  <a:t> AOD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𝑨𝑶𝑫</m:t>
                        </m:r>
                      </m:e>
                      <m:sub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a:rPr lang="es-ES" sz="1400" b="1" i="1" smtClean="0">
                        <a:solidFill>
                          <a:srgbClr val="4A7EBB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1400" b="1" dirty="0" smtClean="0">
                    <a:solidFill>
                      <a:srgbClr val="4A7EBB"/>
                    </a:solidFill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GB" sz="1400" b="1" i="1" smtClean="0">
                                <a:solidFill>
                                  <a:srgbClr val="4A7EB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s-ES" sz="1400" b="1" i="1" smtClean="0">
                                <a:solidFill>
                                  <a:srgbClr val="4A7EBB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GB" sz="1400" b="1" i="1" smtClean="0">
                                    <a:solidFill>
                                      <a:srgbClr val="4A7EB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400" b="1" i="1" smtClean="0">
                                    <a:solidFill>
                                      <a:srgbClr val="4A7EBB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s-ES" sz="1400" b="1" i="1" smtClean="0">
                                    <a:solidFill>
                                      <a:srgbClr val="4A7EBB"/>
                                    </a:solidFill>
                                    <a:latin typeface="Cambria Math" panose="02040503050406030204" pitchFamily="18" charset="0"/>
                                  </a:rPr>
                                  <m:t>𝒆𝒙𝒕</m:t>
                                </m:r>
                                <m:r>
                                  <a:rPr lang="es-ES" sz="1400" b="1" i="1" smtClean="0">
                                    <a:solidFill>
                                      <a:srgbClr val="4A7EBB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ES" sz="1400" b="1" i="1" smtClean="0">
                                    <a:solidFill>
                                      <a:srgbClr val="4A7EBB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s-ES" sz="1400" b="1" i="1" smtClean="0">
                                <a:solidFill>
                                  <a:srgbClr val="4A7EBB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nary>
                        <m:r>
                          <a:rPr lang="de-DE" sz="1400" b="1" i="1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nary>
                    <m:r>
                      <a:rPr lang="es-ES" sz="1400" b="1" i="1" smtClean="0">
                        <a:solidFill>
                          <a:srgbClr val="4A7EBB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GB" sz="1400" b="1" i="1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de-DE" sz="1400" b="1" i="1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de-DE" sz="1400" b="1" i="1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b="1" i="1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de-DE" sz="1400" b="1" i="1">
                        <a:solidFill>
                          <a:srgbClr val="4A7EBB"/>
                        </a:solidFill>
                        <a:latin typeface="Cambria Math" panose="02040503050406030204" pitchFamily="18" charset="0"/>
                      </a:rPr>
                      <m:t> ∆</m:t>
                    </m:r>
                    <m:r>
                      <a:rPr lang="de-DE" sz="1400" b="1" i="1">
                        <a:solidFill>
                          <a:srgbClr val="4A7EBB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n-GB" sz="1400" dirty="0" smtClean="0">
                  <a:solidFill>
                    <a:srgbClr val="4A7EBB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rgbClr val="4A7EBB"/>
                    </a:solidFill>
                  </a:rPr>
                  <a:t>               ensemble </a:t>
                </a:r>
                <a:r>
                  <a:rPr lang="en-GB" sz="1400" dirty="0">
                    <a:solidFill>
                      <a:srgbClr val="4A7EBB"/>
                    </a:solidFill>
                  </a:rPr>
                  <a:t>member mass </a:t>
                </a:r>
                <a:r>
                  <a:rPr lang="en-GB" sz="1400" dirty="0" smtClean="0">
                    <a:solidFill>
                      <a:srgbClr val="4A7EBB"/>
                    </a:solidFill>
                  </a:rPr>
                  <a:t>concentrations for bin </a:t>
                </a:r>
                <a:r>
                  <a:rPr lang="en-GB" sz="1400" i="1" dirty="0" err="1" smtClean="0">
                    <a:solidFill>
                      <a:srgbClr val="4A7EBB"/>
                    </a:solidFill>
                  </a:rPr>
                  <a:t>i</a:t>
                </a:r>
                <a:r>
                  <a:rPr lang="en-GB" sz="1400" dirty="0" smtClean="0">
                    <a:solidFill>
                      <a:srgbClr val="4A7EBB"/>
                    </a:solidFill>
                  </a:rPr>
                  <a:t> [kg/m^3]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𝒆𝒙𝒕</m:t>
                        </m:r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400" b="1" i="1" smtClean="0">
                            <a:solidFill>
                              <a:srgbClr val="4A7EB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</m:d>
                    <m:r>
                      <a:rPr lang="es-ES" sz="1400" b="1" i="1" smtClean="0">
                        <a:solidFill>
                          <a:srgbClr val="4A7EB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s-ES" sz="1400" b="0" i="1" smtClean="0">
                        <a:solidFill>
                          <a:srgbClr val="4A7EB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 smtClean="0">
                    <a:solidFill>
                      <a:srgbClr val="4A7EBB"/>
                    </a:solidFill>
                  </a:rPr>
                  <a:t>   mass </a:t>
                </a:r>
                <a:r>
                  <a:rPr lang="en-GB" sz="1400" dirty="0">
                    <a:solidFill>
                      <a:srgbClr val="4A7EBB"/>
                    </a:solidFill>
                  </a:rPr>
                  <a:t>extinction </a:t>
                </a:r>
                <a:r>
                  <a:rPr lang="en-GB" sz="1400" dirty="0" smtClean="0">
                    <a:solidFill>
                      <a:srgbClr val="4A7EBB"/>
                    </a:solidFill>
                  </a:rPr>
                  <a:t>coefficients [m^2/kg]</a:t>
                </a:r>
                <a:endParaRPr lang="en-GB" sz="1400" dirty="0">
                  <a:solidFill>
                    <a:srgbClr val="4A7EBB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GB" sz="1400" b="1" i="1" smtClean="0">
                        <a:solidFill>
                          <a:srgbClr val="4A7EB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lang="es-ES" sz="1400" b="1" i="1" smtClean="0">
                        <a:solidFill>
                          <a:srgbClr val="4A7EB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GB" sz="1400" dirty="0" smtClean="0">
                    <a:solidFill>
                      <a:srgbClr val="4A7EBB"/>
                    </a:solidFill>
                  </a:rPr>
                  <a:t>                layer </a:t>
                </a:r>
                <a:r>
                  <a:rPr lang="en-GB" sz="1400" dirty="0">
                    <a:solidFill>
                      <a:srgbClr val="4A7EBB"/>
                    </a:solidFill>
                  </a:rPr>
                  <a:t>thickness [</a:t>
                </a:r>
                <a:r>
                  <a:rPr lang="en-GB" sz="1400" dirty="0" smtClean="0">
                    <a:solidFill>
                      <a:srgbClr val="4A7EBB"/>
                    </a:solidFill>
                  </a:rPr>
                  <a:t>m]</a:t>
                </a:r>
                <a:r>
                  <a:rPr lang="en-GB" sz="1400" dirty="0">
                    <a:solidFill>
                      <a:srgbClr val="4A7EBB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9" name="Rectá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23" y="5599113"/>
                <a:ext cx="5771190" cy="1310295"/>
              </a:xfrm>
              <a:prstGeom prst="rect">
                <a:avLst/>
              </a:prstGeom>
              <a:blipFill rotWithShape="0">
                <a:blip r:embed="rId3"/>
                <a:stretch>
                  <a:fillRect t="-922" b="-36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lamada ovalada 19"/>
          <p:cNvSpPr/>
          <p:nvPr/>
        </p:nvSpPr>
        <p:spPr>
          <a:xfrm>
            <a:off x="5917755" y="2255180"/>
            <a:ext cx="3024336" cy="653567"/>
          </a:xfrm>
          <a:prstGeom prst="wedgeEllipseCallout">
            <a:avLst>
              <a:gd name="adj1" fmla="val -91713"/>
              <a:gd name="adj2" fmla="val 139221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observation</a:t>
            </a:r>
            <a:r>
              <a:rPr kumimoji="0" lang="es-ES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operator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5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Rectángulo 99"/>
          <p:cNvSpPr>
            <a:spLocks noChangeArrowheads="1"/>
          </p:cNvSpPr>
          <p:nvPr/>
        </p:nvSpPr>
        <p:spPr bwMode="auto">
          <a:xfrm>
            <a:off x="3410627" y="3048560"/>
            <a:ext cx="4713980" cy="369720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" name="Rectángulo 99"/>
          <p:cNvSpPr>
            <a:spLocks noChangeArrowheads="1"/>
          </p:cNvSpPr>
          <p:nvPr/>
        </p:nvSpPr>
        <p:spPr bwMode="auto">
          <a:xfrm>
            <a:off x="1714867" y="1366696"/>
            <a:ext cx="7249621" cy="98847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" name="Rectángulo 99"/>
          <p:cNvSpPr>
            <a:spLocks noChangeArrowheads="1"/>
          </p:cNvSpPr>
          <p:nvPr/>
        </p:nvSpPr>
        <p:spPr bwMode="auto">
          <a:xfrm>
            <a:off x="1164119" y="2822380"/>
            <a:ext cx="2243476" cy="245812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" name="Llamada ovalada 19"/>
          <p:cNvSpPr/>
          <p:nvPr/>
        </p:nvSpPr>
        <p:spPr>
          <a:xfrm>
            <a:off x="233629" y="1972771"/>
            <a:ext cx="4104456" cy="415101"/>
          </a:xfrm>
          <a:prstGeom prst="wedgeEllipseCallout">
            <a:avLst>
              <a:gd name="adj1" fmla="val 37189"/>
              <a:gd name="adj2" fmla="val 149865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observations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handling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Rectángulo 99"/>
          <p:cNvSpPr>
            <a:spLocks noChangeArrowheads="1"/>
          </p:cNvSpPr>
          <p:nvPr/>
        </p:nvSpPr>
        <p:spPr bwMode="auto">
          <a:xfrm>
            <a:off x="3410627" y="3048560"/>
            <a:ext cx="4713980" cy="369720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" name="Rectángulo 99"/>
          <p:cNvSpPr>
            <a:spLocks noChangeArrowheads="1"/>
          </p:cNvSpPr>
          <p:nvPr/>
        </p:nvSpPr>
        <p:spPr bwMode="auto">
          <a:xfrm>
            <a:off x="1714867" y="1366696"/>
            <a:ext cx="7249621" cy="98847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" name="Rectángulo 99"/>
          <p:cNvSpPr>
            <a:spLocks noChangeArrowheads="1"/>
          </p:cNvSpPr>
          <p:nvPr/>
        </p:nvSpPr>
        <p:spPr bwMode="auto">
          <a:xfrm>
            <a:off x="1164119" y="2822380"/>
            <a:ext cx="2243476" cy="245812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" name="Llamada ovalada 19"/>
          <p:cNvSpPr/>
          <p:nvPr/>
        </p:nvSpPr>
        <p:spPr>
          <a:xfrm>
            <a:off x="233629" y="1972771"/>
            <a:ext cx="4104456" cy="415101"/>
          </a:xfrm>
          <a:prstGeom prst="wedgeEllipseCallout">
            <a:avLst>
              <a:gd name="adj1" fmla="val 37189"/>
              <a:gd name="adj2" fmla="val 149865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observations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handling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2970839" y="3441925"/>
            <a:ext cx="4225641" cy="120032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u="sng" dirty="0" err="1" smtClean="0"/>
              <a:t>Points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that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need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attention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for</a:t>
            </a:r>
            <a:r>
              <a:rPr lang="es-ES" b="1" u="sng" dirty="0" smtClean="0"/>
              <a:t> WP13</a:t>
            </a:r>
            <a:r>
              <a:rPr lang="es-ES" b="1" dirty="0" smtClean="0"/>
              <a:t>:</a:t>
            </a:r>
          </a:p>
          <a:p>
            <a:r>
              <a:rPr lang="es-ES" b="1" dirty="0"/>
              <a:t>- temporal </a:t>
            </a:r>
            <a:r>
              <a:rPr lang="es-ES" b="1" dirty="0" err="1"/>
              <a:t>sampling</a:t>
            </a:r>
            <a:r>
              <a:rPr lang="es-ES" b="1" dirty="0"/>
              <a:t> </a:t>
            </a:r>
          </a:p>
          <a:p>
            <a:r>
              <a:rPr lang="es-ES" b="1" dirty="0" smtClean="0"/>
              <a:t>- </a:t>
            </a:r>
            <a:r>
              <a:rPr lang="es-ES" b="1" dirty="0" err="1" smtClean="0"/>
              <a:t>dust-dominated</a:t>
            </a:r>
            <a:r>
              <a:rPr lang="es-ES" b="1" dirty="0" smtClean="0"/>
              <a:t> </a:t>
            </a:r>
            <a:r>
              <a:rPr lang="es-ES" b="1" dirty="0" err="1" smtClean="0"/>
              <a:t>conditions</a:t>
            </a:r>
            <a:endParaRPr lang="es-ES" b="1" dirty="0" smtClean="0"/>
          </a:p>
          <a:p>
            <a:r>
              <a:rPr lang="es-ES" b="1" dirty="0"/>
              <a:t>-</a:t>
            </a:r>
            <a:r>
              <a:rPr lang="es-ES" b="1" dirty="0" smtClean="0"/>
              <a:t> </a:t>
            </a:r>
            <a:r>
              <a:rPr lang="es-ES" b="1" dirty="0" err="1" smtClean="0"/>
              <a:t>localisation</a:t>
            </a:r>
            <a:endParaRPr lang="es-ES" b="1" dirty="0" smtClean="0"/>
          </a:p>
        </p:txBody>
      </p:sp>
    </p:spTree>
    <p:extLst>
      <p:ext uri="{BB962C8B-B14F-4D97-AF65-F5344CB8AC3E}">
        <p14:creationId xmlns:p14="http://schemas.microsoft.com/office/powerpoint/2010/main" val="3605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Ensemble-Based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endParaRPr lang="en-GB" dirty="0"/>
          </a:p>
        </p:txBody>
      </p:sp>
      <p:cxnSp>
        <p:nvCxnSpPr>
          <p:cNvPr id="9" name="Conector recto 2"/>
          <p:cNvCxnSpPr>
            <a:cxnSpLocks noChangeShapeType="1"/>
            <a:stCxn id="43" idx="3"/>
          </p:cNvCxnSpPr>
          <p:nvPr/>
        </p:nvCxnSpPr>
        <p:spPr bwMode="auto">
          <a:xfrm>
            <a:off x="5391725" y="6037885"/>
            <a:ext cx="2703579" cy="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ector recto 2"/>
          <p:cNvCxnSpPr>
            <a:cxnSpLocks noChangeShapeType="1"/>
          </p:cNvCxnSpPr>
          <p:nvPr/>
        </p:nvCxnSpPr>
        <p:spPr bwMode="auto">
          <a:xfrm flipV="1">
            <a:off x="3386137" y="4837591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recto 2"/>
          <p:cNvCxnSpPr>
            <a:cxnSpLocks noChangeShapeType="1"/>
          </p:cNvCxnSpPr>
          <p:nvPr/>
        </p:nvCxnSpPr>
        <p:spPr bwMode="auto">
          <a:xfrm flipV="1">
            <a:off x="3410627" y="3896914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2"/>
          <p:cNvCxnSpPr>
            <a:cxnSpLocks noChangeShapeType="1"/>
          </p:cNvCxnSpPr>
          <p:nvPr/>
        </p:nvCxnSpPr>
        <p:spPr bwMode="auto">
          <a:xfrm flipV="1">
            <a:off x="3410627" y="3234272"/>
            <a:ext cx="708750" cy="514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00"/>
          <p:cNvCxnSpPr>
            <a:cxnSpLocks noChangeShapeType="1"/>
          </p:cNvCxnSpPr>
          <p:nvPr/>
        </p:nvCxnSpPr>
        <p:spPr bwMode="auto">
          <a:xfrm>
            <a:off x="4667890" y="5115075"/>
            <a:ext cx="0" cy="483119"/>
          </a:xfrm>
          <a:prstGeom prst="line">
            <a:avLst/>
          </a:prstGeom>
          <a:noFill/>
          <a:ln w="38100" algn="ctr">
            <a:solidFill>
              <a:srgbClr val="46C84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ángulo redondeado 52"/>
          <p:cNvSpPr/>
          <p:nvPr/>
        </p:nvSpPr>
        <p:spPr bwMode="auto">
          <a:xfrm>
            <a:off x="1935199" y="3007407"/>
            <a:ext cx="1435063" cy="57456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1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CuadroTexto 103"/>
          <p:cNvSpPr txBox="1">
            <a:spLocks noChangeArrowheads="1"/>
          </p:cNvSpPr>
          <p:nvPr/>
        </p:nvSpPr>
        <p:spPr bwMode="auto">
          <a:xfrm>
            <a:off x="4643350" y="5139864"/>
            <a:ext cx="25531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 smtClean="0">
                <a:solidFill>
                  <a:srgbClr val="46C846"/>
                </a:solidFill>
              </a:rPr>
              <a:t>ensemble</a:t>
            </a:r>
            <a:r>
              <a:rPr lang="es-ES" altLang="en-US" sz="2000" b="1" dirty="0" smtClean="0">
                <a:solidFill>
                  <a:srgbClr val="46C846"/>
                </a:solidFill>
              </a:rPr>
              <a:t> </a:t>
            </a:r>
            <a:r>
              <a:rPr lang="es-ES" altLang="en-US" sz="2000" b="1" dirty="0" err="1">
                <a:solidFill>
                  <a:srgbClr val="46C846"/>
                </a:solidFill>
              </a:rPr>
              <a:t>analysis</a:t>
            </a:r>
            <a:endParaRPr lang="es-ES" altLang="en-US" sz="2000" b="1" dirty="0">
              <a:solidFill>
                <a:srgbClr val="46C846"/>
              </a:solidFill>
            </a:endParaRPr>
          </a:p>
        </p:txBody>
      </p:sp>
      <p:sp>
        <p:nvSpPr>
          <p:cNvPr id="25" name="Rectángulo redondeado 108"/>
          <p:cNvSpPr/>
          <p:nvPr/>
        </p:nvSpPr>
        <p:spPr bwMode="auto">
          <a:xfrm>
            <a:off x="4159742" y="3077720"/>
            <a:ext cx="967217" cy="1895659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kern="0" dirty="0" smtClean="0">
                <a:solidFill>
                  <a:prstClr val="white"/>
                </a:solidFill>
                <a:latin typeface="Arial"/>
              </a:rPr>
              <a:t>DA</a:t>
            </a:r>
          </a:p>
        </p:txBody>
      </p:sp>
      <p:cxnSp>
        <p:nvCxnSpPr>
          <p:cNvPr id="32" name="Conector recto 20"/>
          <p:cNvCxnSpPr>
            <a:cxnSpLocks noChangeShapeType="1"/>
          </p:cNvCxnSpPr>
          <p:nvPr/>
        </p:nvCxnSpPr>
        <p:spPr bwMode="auto">
          <a:xfrm flipV="1">
            <a:off x="3930846" y="2901874"/>
            <a:ext cx="1433242" cy="9540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ector recto 22"/>
          <p:cNvCxnSpPr>
            <a:cxnSpLocks noChangeShapeType="1"/>
          </p:cNvCxnSpPr>
          <p:nvPr/>
        </p:nvCxnSpPr>
        <p:spPr bwMode="auto">
          <a:xfrm flipV="1">
            <a:off x="3931788" y="2794442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ector recto 127"/>
          <p:cNvCxnSpPr>
            <a:cxnSpLocks noChangeShapeType="1"/>
          </p:cNvCxnSpPr>
          <p:nvPr/>
        </p:nvCxnSpPr>
        <p:spPr bwMode="auto">
          <a:xfrm flipV="1">
            <a:off x="5361055" y="2781688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ector recto 128"/>
          <p:cNvCxnSpPr>
            <a:cxnSpLocks noChangeShapeType="1"/>
          </p:cNvCxnSpPr>
          <p:nvPr/>
        </p:nvCxnSpPr>
        <p:spPr bwMode="auto">
          <a:xfrm flipV="1">
            <a:off x="4644008" y="2921501"/>
            <a:ext cx="0" cy="127059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91"/>
          <p:cNvSpPr txBox="1">
            <a:spLocks noChangeArrowheads="1"/>
          </p:cNvSpPr>
          <p:nvPr/>
        </p:nvSpPr>
        <p:spPr bwMode="auto">
          <a:xfrm>
            <a:off x="2460309" y="4128718"/>
            <a:ext cx="441074" cy="4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 dirty="0">
                <a:solidFill>
                  <a:srgbClr val="004990"/>
                </a:solidFill>
              </a:rPr>
              <a:t>…</a:t>
            </a:r>
            <a:endParaRPr lang="en-GB" altLang="en-US" sz="2000" b="1" dirty="0">
              <a:solidFill>
                <a:srgbClr val="004990"/>
              </a:solidFill>
            </a:endParaRP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3740512" y="2325541"/>
            <a:ext cx="1781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FF0000"/>
                </a:solidFill>
              </a:rPr>
              <a:t>observations</a:t>
            </a:r>
            <a:endParaRPr lang="es-E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CuadroTexto 18"/>
          <p:cNvSpPr txBox="1">
            <a:spLocks noChangeArrowheads="1"/>
          </p:cNvSpPr>
          <p:nvPr/>
        </p:nvSpPr>
        <p:spPr bwMode="auto">
          <a:xfrm rot="16200000">
            <a:off x="322296" y="3862803"/>
            <a:ext cx="2435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ensemble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3" name="Rectángulo redondeado 74"/>
          <p:cNvSpPr/>
          <p:nvPr/>
        </p:nvSpPr>
        <p:spPr bwMode="auto">
          <a:xfrm>
            <a:off x="4212620" y="5728241"/>
            <a:ext cx="1179105" cy="61928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>
                <a:solidFill>
                  <a:prstClr val="white"/>
                </a:solidFill>
                <a:latin typeface="Arial"/>
              </a:rPr>
              <a:t>model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CuadroTexto 18"/>
          <p:cNvSpPr txBox="1">
            <a:spLocks noChangeArrowheads="1"/>
          </p:cNvSpPr>
          <p:nvPr/>
        </p:nvSpPr>
        <p:spPr bwMode="auto">
          <a:xfrm>
            <a:off x="5521769" y="6037884"/>
            <a:ext cx="260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2000" b="1" dirty="0" err="1">
                <a:solidFill>
                  <a:srgbClr val="4A7EBB"/>
                </a:solidFill>
              </a:rPr>
              <a:t>analysis-initialised</a:t>
            </a:r>
            <a:r>
              <a:rPr lang="es-ES" altLang="en-US" sz="2000" b="1" dirty="0">
                <a:solidFill>
                  <a:srgbClr val="4A7EBB"/>
                </a:solidFill>
              </a:rPr>
              <a:t> </a:t>
            </a:r>
            <a:r>
              <a:rPr lang="es-ES" altLang="en-US" sz="2000" b="1" dirty="0" err="1">
                <a:solidFill>
                  <a:srgbClr val="4A7EBB"/>
                </a:solidFill>
              </a:rPr>
              <a:t>forecast</a:t>
            </a:r>
            <a:endParaRPr lang="es-ES" altLang="en-US" sz="2000" b="1" dirty="0">
              <a:solidFill>
                <a:srgbClr val="4A7EBB"/>
              </a:solidFill>
            </a:endParaRPr>
          </a:p>
        </p:txBody>
      </p:sp>
      <p:sp>
        <p:nvSpPr>
          <p:cNvPr id="46" name="Rectángulo redondeado 52"/>
          <p:cNvSpPr/>
          <p:nvPr/>
        </p:nvSpPr>
        <p:spPr bwMode="auto">
          <a:xfrm>
            <a:off x="1975555" y="3697372"/>
            <a:ext cx="1410582" cy="53878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2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ectángulo redondeado 52"/>
          <p:cNvSpPr/>
          <p:nvPr/>
        </p:nvSpPr>
        <p:spPr bwMode="auto">
          <a:xfrm>
            <a:off x="1957548" y="4610409"/>
            <a:ext cx="1410582" cy="56774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err="1" smtClean="0">
                <a:solidFill>
                  <a:prstClr val="white"/>
                </a:solidFill>
                <a:latin typeface="Arial"/>
              </a:rPr>
              <a:t>member</a:t>
            </a:r>
            <a:r>
              <a:rPr lang="es-ES" sz="2000" kern="0" dirty="0" smtClean="0">
                <a:solidFill>
                  <a:prstClr val="white"/>
                </a:solidFill>
                <a:latin typeface="Arial"/>
              </a:rPr>
              <a:t> n</a:t>
            </a:r>
            <a:endParaRPr lang="es-ES" sz="20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ectángulo 99"/>
          <p:cNvSpPr>
            <a:spLocks noChangeArrowheads="1"/>
          </p:cNvSpPr>
          <p:nvPr/>
        </p:nvSpPr>
        <p:spPr bwMode="auto">
          <a:xfrm>
            <a:off x="7048074" y="2921501"/>
            <a:ext cx="1471526" cy="11934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/>
          </a:p>
        </p:txBody>
      </p:sp>
      <p:cxnSp>
        <p:nvCxnSpPr>
          <p:cNvPr id="27" name="Conector recto 107"/>
          <p:cNvCxnSpPr>
            <a:cxnSpLocks noChangeShapeType="1"/>
          </p:cNvCxnSpPr>
          <p:nvPr/>
        </p:nvCxnSpPr>
        <p:spPr bwMode="auto">
          <a:xfrm>
            <a:off x="1935199" y="1925786"/>
            <a:ext cx="6831322" cy="28356"/>
          </a:xfrm>
          <a:prstGeom prst="line">
            <a:avLst/>
          </a:prstGeom>
          <a:noFill/>
          <a:ln w="38100" algn="ctr">
            <a:solidFill>
              <a:srgbClr val="4A7EBB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adroTexto 48"/>
          <p:cNvSpPr txBox="1"/>
          <p:nvPr/>
        </p:nvSpPr>
        <p:spPr bwMode="auto">
          <a:xfrm>
            <a:off x="7800097" y="1554033"/>
            <a:ext cx="5229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400" dirty="0">
                <a:solidFill>
                  <a:prstClr val="black"/>
                </a:solidFill>
                <a:latin typeface="Arial"/>
                <a:cs typeface="Arial" charset="0"/>
              </a:rPr>
              <a:t>time</a:t>
            </a:r>
          </a:p>
        </p:txBody>
      </p:sp>
      <p:sp>
        <p:nvSpPr>
          <p:cNvPr id="29" name="CuadroTexto 106"/>
          <p:cNvSpPr txBox="1"/>
          <p:nvPr/>
        </p:nvSpPr>
        <p:spPr bwMode="auto">
          <a:xfrm>
            <a:off x="3492991" y="1974371"/>
            <a:ext cx="4336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1           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</a:t>
            </a:r>
            <a:r>
              <a:rPr lang="es-ES" sz="1600" dirty="0" err="1">
                <a:solidFill>
                  <a:prstClr val="black"/>
                </a:solidFill>
                <a:latin typeface="Arial"/>
                <a:cs typeface="Arial" charset="0"/>
              </a:rPr>
              <a:t>day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 2  </a:t>
            </a:r>
            <a:r>
              <a:rPr lang="es-ES" sz="1600" dirty="0" smtClean="0">
                <a:solidFill>
                  <a:prstClr val="black"/>
                </a:solidFill>
                <a:latin typeface="Arial"/>
                <a:cs typeface="Arial" charset="0"/>
              </a:rPr>
              <a:t>                      </a:t>
            </a:r>
            <a:r>
              <a:rPr lang="es-ES" sz="1600" dirty="0">
                <a:solidFill>
                  <a:prstClr val="black"/>
                </a:solidFill>
                <a:latin typeface="Arial"/>
                <a:cs typeface="Arial" charset="0"/>
              </a:rPr>
              <a:t>…</a:t>
            </a:r>
          </a:p>
        </p:txBody>
      </p:sp>
      <p:sp>
        <p:nvSpPr>
          <p:cNvPr id="26" name="Rectángulo 99"/>
          <p:cNvSpPr>
            <a:spLocks noChangeArrowheads="1"/>
          </p:cNvSpPr>
          <p:nvPr/>
        </p:nvSpPr>
        <p:spPr bwMode="auto">
          <a:xfrm>
            <a:off x="3410627" y="3048560"/>
            <a:ext cx="4713980" cy="369720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" name="Rectángulo 99"/>
          <p:cNvSpPr>
            <a:spLocks noChangeArrowheads="1"/>
          </p:cNvSpPr>
          <p:nvPr/>
        </p:nvSpPr>
        <p:spPr bwMode="auto">
          <a:xfrm>
            <a:off x="1714867" y="1366696"/>
            <a:ext cx="7249621" cy="98847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" name="Rectángulo 99"/>
          <p:cNvSpPr>
            <a:spLocks noChangeArrowheads="1"/>
          </p:cNvSpPr>
          <p:nvPr/>
        </p:nvSpPr>
        <p:spPr bwMode="auto">
          <a:xfrm>
            <a:off x="1164119" y="2822380"/>
            <a:ext cx="2243476" cy="245812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x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" name="Llamada ovalada 19"/>
          <p:cNvSpPr/>
          <p:nvPr/>
        </p:nvSpPr>
        <p:spPr>
          <a:xfrm>
            <a:off x="233629" y="1972771"/>
            <a:ext cx="4104456" cy="415101"/>
          </a:xfrm>
          <a:prstGeom prst="wedgeEllipseCallout">
            <a:avLst>
              <a:gd name="adj1" fmla="val 37189"/>
              <a:gd name="adj2" fmla="val 149865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observations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handling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2970839" y="3441925"/>
            <a:ext cx="4225641" cy="120032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u="sng" dirty="0" err="1" smtClean="0"/>
              <a:t>Points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that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need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attention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for</a:t>
            </a:r>
            <a:r>
              <a:rPr lang="es-ES" b="1" u="sng" dirty="0" smtClean="0"/>
              <a:t> WP13</a:t>
            </a:r>
            <a:r>
              <a:rPr lang="es-ES" b="1" dirty="0" smtClean="0"/>
              <a:t>:</a:t>
            </a:r>
          </a:p>
          <a:p>
            <a:r>
              <a:rPr lang="es-ES" b="1" dirty="0"/>
              <a:t>- temporal </a:t>
            </a:r>
            <a:r>
              <a:rPr lang="es-ES" b="1" dirty="0" err="1"/>
              <a:t>sampling</a:t>
            </a:r>
            <a:r>
              <a:rPr lang="es-ES" b="1" dirty="0"/>
              <a:t> </a:t>
            </a:r>
          </a:p>
          <a:p>
            <a:r>
              <a:rPr lang="es-ES" b="1" dirty="0" smtClean="0"/>
              <a:t>- </a:t>
            </a:r>
            <a:r>
              <a:rPr lang="es-ES" b="1" dirty="0" err="1" smtClean="0"/>
              <a:t>dust-dominated</a:t>
            </a:r>
            <a:r>
              <a:rPr lang="es-ES" b="1" dirty="0" smtClean="0"/>
              <a:t> </a:t>
            </a:r>
            <a:r>
              <a:rPr lang="es-ES" b="1" dirty="0" err="1" smtClean="0"/>
              <a:t>conditions</a:t>
            </a:r>
            <a:endParaRPr lang="es-ES" b="1" dirty="0" smtClean="0"/>
          </a:p>
          <a:p>
            <a:r>
              <a:rPr lang="es-ES" b="1" dirty="0"/>
              <a:t>-</a:t>
            </a:r>
            <a:r>
              <a:rPr lang="es-ES" b="1" dirty="0" smtClean="0"/>
              <a:t> </a:t>
            </a:r>
            <a:r>
              <a:rPr lang="es-ES" b="1" dirty="0" err="1" smtClean="0"/>
              <a:t>localisation</a:t>
            </a:r>
            <a:endParaRPr lang="es-ES" b="1" dirty="0" smtClean="0"/>
          </a:p>
        </p:txBody>
      </p:sp>
      <p:sp>
        <p:nvSpPr>
          <p:cNvPr id="41" name="Rectángulo 40"/>
          <p:cNvSpPr/>
          <p:nvPr/>
        </p:nvSpPr>
        <p:spPr>
          <a:xfrm>
            <a:off x="1164119" y="5144873"/>
            <a:ext cx="7077581" cy="1560427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dirty="0" smtClean="0">
                <a:solidFill>
                  <a:srgbClr val="0058A9"/>
                </a:solidFill>
              </a:rPr>
              <a:t>Observation-space localisation for AOD </a:t>
            </a:r>
          </a:p>
          <a:p>
            <a:r>
              <a:rPr lang="en-GB" altLang="en-US" dirty="0" smtClean="0">
                <a:solidFill>
                  <a:srgbClr val="0058A9"/>
                </a:solidFill>
              </a:rPr>
              <a:t>- observation </a:t>
            </a:r>
            <a:r>
              <a:rPr lang="en-GB" altLang="en-US" dirty="0">
                <a:solidFill>
                  <a:srgbClr val="0058A9"/>
                </a:solidFill>
              </a:rPr>
              <a:t>error is divided by a </a:t>
            </a:r>
            <a:r>
              <a:rPr lang="en-GB" altLang="en-US" dirty="0" smtClean="0">
                <a:solidFill>
                  <a:srgbClr val="0058A9"/>
                </a:solidFill>
              </a:rPr>
              <a:t>distance-dependent </a:t>
            </a:r>
            <a:r>
              <a:rPr lang="en-GB" altLang="en-US" dirty="0">
                <a:solidFill>
                  <a:srgbClr val="0058A9"/>
                </a:solidFill>
              </a:rPr>
              <a:t>function that decays to zero with increasing </a:t>
            </a:r>
            <a:r>
              <a:rPr lang="en-GB" altLang="en-US" dirty="0" smtClean="0">
                <a:solidFill>
                  <a:srgbClr val="0058A9"/>
                </a:solidFill>
              </a:rPr>
              <a:t>distance (horizontal localisation)</a:t>
            </a:r>
            <a:endParaRPr lang="en-GB" altLang="en-US" dirty="0">
              <a:solidFill>
                <a:srgbClr val="0058A9"/>
              </a:solidFill>
            </a:endParaRPr>
          </a:p>
          <a:p>
            <a:pPr eaLnBrk="0" hangingPunct="0">
              <a:spcBef>
                <a:spcPct val="30000"/>
              </a:spcBef>
              <a:defRPr/>
            </a:pPr>
            <a:r>
              <a:rPr lang="en-GB" dirty="0" smtClean="0"/>
              <a:t>- observation </a:t>
            </a:r>
            <a:r>
              <a:rPr lang="en-GB" dirty="0"/>
              <a:t>error is divided by the square of the model AOD normalised sensitivity </a:t>
            </a:r>
            <a:r>
              <a:rPr lang="en-GB" dirty="0" smtClean="0"/>
              <a:t>function (vertical localisation)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9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AOD Example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79512" y="6093296"/>
            <a:ext cx="1537497" cy="8640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78" y="1277714"/>
            <a:ext cx="4757245" cy="24706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78" y="4086241"/>
            <a:ext cx="4757245" cy="2470613"/>
          </a:xfrm>
          <a:prstGeom prst="rect">
            <a:avLst/>
          </a:prstGeom>
        </p:spPr>
      </p:pic>
      <p:sp>
        <p:nvSpPr>
          <p:cNvPr id="7" name="CuadroTexto 10"/>
          <p:cNvSpPr txBox="1"/>
          <p:nvPr/>
        </p:nvSpPr>
        <p:spPr>
          <a:xfrm>
            <a:off x="233791" y="2218508"/>
            <a:ext cx="1460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solidFill>
                  <a:srgbClr val="0058A9"/>
                </a:solidFill>
                <a:latin typeface="Arial"/>
                <a:ea typeface="+mn-ea"/>
              </a:rPr>
              <a:t>Selected</a:t>
            </a:r>
            <a:r>
              <a:rPr lang="es-ES" sz="1600" b="1" dirty="0">
                <a:solidFill>
                  <a:srgbClr val="0058A9"/>
                </a:solidFill>
                <a:latin typeface="Arial"/>
                <a:ea typeface="+mn-ea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58A9"/>
                </a:solidFill>
                <a:latin typeface="Arial"/>
                <a:ea typeface="+mn-ea"/>
              </a:rPr>
              <a:t>NRL MODIS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solidFill>
                  <a:srgbClr val="0058A9"/>
                </a:solidFill>
                <a:latin typeface="Arial"/>
                <a:ea typeface="+mn-ea"/>
              </a:rPr>
              <a:t>observations</a:t>
            </a:r>
            <a:endParaRPr lang="en-GB" sz="1600" b="1" dirty="0">
              <a:solidFill>
                <a:srgbClr val="0058A9"/>
              </a:solidFill>
              <a:latin typeface="Arial"/>
              <a:ea typeface="+mn-ea"/>
            </a:endParaRPr>
          </a:p>
        </p:txBody>
      </p:sp>
      <p:sp>
        <p:nvSpPr>
          <p:cNvPr id="8" name="CuadroTexto 11"/>
          <p:cNvSpPr txBox="1"/>
          <p:nvPr/>
        </p:nvSpPr>
        <p:spPr>
          <a:xfrm>
            <a:off x="316162" y="4913261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solidFill>
                  <a:srgbClr val="0058A9"/>
                </a:solidFill>
                <a:latin typeface="Arial"/>
                <a:ea typeface="+mn-ea"/>
              </a:rPr>
              <a:t>Selected</a:t>
            </a:r>
            <a:endParaRPr lang="es-ES" sz="1600" b="1" dirty="0">
              <a:solidFill>
                <a:srgbClr val="0058A9"/>
              </a:solidFill>
              <a:latin typeface="Arial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58A9"/>
                </a:solidFill>
                <a:latin typeface="Arial"/>
                <a:ea typeface="+mn-ea"/>
              </a:rPr>
              <a:t>MODIS DB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solidFill>
                  <a:srgbClr val="0058A9"/>
                </a:solidFill>
                <a:latin typeface="Arial"/>
                <a:ea typeface="+mn-ea"/>
              </a:rPr>
              <a:t>observations</a:t>
            </a:r>
            <a:r>
              <a:rPr lang="es-ES" sz="1600" b="1" dirty="0">
                <a:solidFill>
                  <a:srgbClr val="0058A9"/>
                </a:solidFill>
                <a:latin typeface="Arial"/>
                <a:ea typeface="+mn-ea"/>
              </a:rPr>
              <a:t> </a:t>
            </a:r>
            <a:endParaRPr lang="en-GB" sz="1600" b="1" dirty="0">
              <a:solidFill>
                <a:srgbClr val="0058A9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75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AOD Example</a:t>
            </a:r>
            <a:endParaRPr lang="en-US" dirty="0"/>
          </a:p>
        </p:txBody>
      </p:sp>
      <p:pic>
        <p:nvPicPr>
          <p:cNvPr id="4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97742" y="4251936"/>
            <a:ext cx="5638554" cy="2570394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204600" y="5466733"/>
            <a:ext cx="92304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58A9"/>
                </a:solidFill>
                <a:latin typeface="Arial"/>
                <a:ea typeface="+mn-ea"/>
              </a:rPr>
              <a:t>MODIS NRL +DB</a:t>
            </a:r>
            <a:endParaRPr dirty="0">
              <a:solidFill>
                <a:srgbClr val="0058A9"/>
              </a:solidFill>
              <a:latin typeface="Arial"/>
              <a:ea typeface="+mn-ea"/>
            </a:endParaRPr>
          </a:p>
        </p:txBody>
      </p:sp>
      <p:pic>
        <p:nvPicPr>
          <p:cNvPr id="6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1547664" y="1593431"/>
            <a:ext cx="5688632" cy="2658505"/>
          </a:xfrm>
          <a:prstGeom prst="rect">
            <a:avLst/>
          </a:prstGeom>
        </p:spPr>
      </p:pic>
      <p:sp>
        <p:nvSpPr>
          <p:cNvPr id="7" name="TextShape 2"/>
          <p:cNvSpPr txBox="1"/>
          <p:nvPr/>
        </p:nvSpPr>
        <p:spPr>
          <a:xfrm>
            <a:off x="204600" y="2862556"/>
            <a:ext cx="535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58A9"/>
                </a:solidFill>
                <a:latin typeface="Arial"/>
                <a:ea typeface="+mn-ea"/>
              </a:rPr>
              <a:t>MODIS NRL </a:t>
            </a:r>
            <a:endParaRPr dirty="0">
              <a:solidFill>
                <a:srgbClr val="0058A9"/>
              </a:solidFill>
              <a:latin typeface="Arial"/>
              <a:ea typeface="+mn-ea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407160" y="108925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Mean increments</a:t>
            </a:r>
            <a:endParaRPr lang="en-GB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23918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BSC </a:t>
            </a:r>
            <a:r>
              <a:rPr lang="es-ES" dirty="0" err="1" smtClean="0"/>
              <a:t>Tasks</a:t>
            </a:r>
            <a:r>
              <a:rPr lang="es-ES" dirty="0" smtClean="0"/>
              <a:t> in WP13</a:t>
            </a:r>
            <a:endParaRPr lang="en-GB" dirty="0"/>
          </a:p>
        </p:txBody>
      </p:sp>
      <p:sp>
        <p:nvSpPr>
          <p:cNvPr id="4" name="Rectángulo 3"/>
          <p:cNvSpPr/>
          <p:nvPr/>
        </p:nvSpPr>
        <p:spPr>
          <a:xfrm>
            <a:off x="214252" y="142173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- </a:t>
            </a:r>
            <a:r>
              <a:rPr lang="en-GB" b="1" dirty="0" smtClean="0"/>
              <a:t>To </a:t>
            </a:r>
            <a:r>
              <a:rPr lang="en-GB" b="1" dirty="0"/>
              <a:t>establish a delayed and NRT model monitoring/evaluation system using ACTRIS-2 </a:t>
            </a:r>
            <a:r>
              <a:rPr lang="en-GB" dirty="0"/>
              <a:t>data for the WMO Sand and Dust Storm-Warning and Assessment System (SDS-WAS) models.</a:t>
            </a:r>
            <a:r>
              <a:rPr lang="es-ES" dirty="0"/>
              <a:t> </a:t>
            </a:r>
            <a:endParaRPr lang="en-GB" dirty="0"/>
          </a:p>
        </p:txBody>
      </p:sp>
      <p:sp>
        <p:nvSpPr>
          <p:cNvPr id="5" name="Rectángulo 4"/>
          <p:cNvSpPr/>
          <p:nvPr/>
        </p:nvSpPr>
        <p:spPr>
          <a:xfrm>
            <a:off x="262133" y="3354927"/>
            <a:ext cx="86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-</a:t>
            </a:r>
            <a:r>
              <a:rPr lang="es-ES" b="1" dirty="0"/>
              <a:t> </a:t>
            </a:r>
            <a:r>
              <a:rPr lang="es-ES" b="1" dirty="0" smtClean="0"/>
              <a:t>To </a:t>
            </a:r>
            <a:r>
              <a:rPr lang="es-ES" b="1" dirty="0" err="1"/>
              <a:t>investigate</a:t>
            </a:r>
            <a:r>
              <a:rPr lang="es-ES" b="1" dirty="0"/>
              <a:t> t</a:t>
            </a:r>
            <a:r>
              <a:rPr lang="en-GB" b="1" dirty="0"/>
              <a:t>he value of assimilating ACTRIS-2 data </a:t>
            </a:r>
            <a:r>
              <a:rPr lang="en-GB" dirty="0"/>
              <a:t>in a dust prediction system (NMMB/BSC-CTM) for selected case studies in a regional domain.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652120" y="2220215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Multi-Model</a:t>
            </a:r>
            <a:r>
              <a:rPr lang="es-ES" dirty="0" smtClean="0"/>
              <a:t> </a:t>
            </a:r>
            <a:r>
              <a:rPr lang="es-ES" dirty="0" err="1"/>
              <a:t>A</a:t>
            </a:r>
            <a:r>
              <a:rPr lang="es-ES" dirty="0" err="1" smtClean="0"/>
              <a:t>ctivities</a:t>
            </a:r>
            <a:r>
              <a:rPr lang="es-ES" dirty="0" smtClean="0"/>
              <a:t> </a:t>
            </a:r>
            <a:endParaRPr lang="en-GB" dirty="0" err="1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5767918" y="419341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BSC </a:t>
            </a:r>
            <a:r>
              <a:rPr lang="es-ES" dirty="0" err="1"/>
              <a:t>D</a:t>
            </a:r>
            <a:r>
              <a:rPr lang="es-ES" dirty="0" err="1" smtClean="0"/>
              <a:t>ust</a:t>
            </a:r>
            <a:r>
              <a:rPr lang="es-ES" dirty="0" smtClean="0"/>
              <a:t> </a:t>
            </a:r>
            <a:r>
              <a:rPr lang="es-ES" dirty="0" err="1"/>
              <a:t>M</a:t>
            </a:r>
            <a:r>
              <a:rPr lang="es-ES" dirty="0" err="1" smtClean="0"/>
              <a:t>odel</a:t>
            </a:r>
            <a:r>
              <a:rPr lang="es-ES" dirty="0" smtClean="0"/>
              <a:t> </a:t>
            </a:r>
            <a:endParaRPr lang="en-GB" dirty="0" err="1" smtClean="0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5004048" y="2447845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5051929" y="4372915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572000" y="1421730"/>
            <a:ext cx="2520280" cy="42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/>
          <p:cNvSpPr/>
          <p:nvPr/>
        </p:nvSpPr>
        <p:spPr>
          <a:xfrm>
            <a:off x="3323737" y="3354927"/>
            <a:ext cx="1536295" cy="3710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4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AOD Example</a:t>
            </a:r>
            <a:endParaRPr lang="en-US" dirty="0"/>
          </a:p>
        </p:txBody>
      </p:sp>
      <p:pic>
        <p:nvPicPr>
          <p:cNvPr id="4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091223"/>
            <a:ext cx="4842872" cy="2515083"/>
          </a:xfrm>
          <a:prstGeom prst="rect">
            <a:avLst/>
          </a:prstGeom>
        </p:spPr>
      </p:pic>
      <p:pic>
        <p:nvPicPr>
          <p:cNvPr id="5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7818"/>
            <a:ext cx="4608466" cy="2326231"/>
          </a:xfrm>
          <a:prstGeom prst="rect">
            <a:avLst/>
          </a:prstGeom>
        </p:spPr>
      </p:pic>
      <p:pic>
        <p:nvPicPr>
          <p:cNvPr id="6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30196"/>
            <a:ext cx="4752528" cy="24681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27463" y="921502"/>
            <a:ext cx="420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Control Simulation </a:t>
            </a:r>
            <a:r>
              <a:rPr lang="es-ES" b="1" dirty="0" smtClean="0"/>
              <a:t>(No </a:t>
            </a:r>
            <a:r>
              <a:rPr lang="es-ES" b="1" dirty="0" err="1" smtClean="0"/>
              <a:t>Assimilation</a:t>
            </a:r>
            <a:r>
              <a:rPr lang="es-ES" b="1" dirty="0" smtClean="0"/>
              <a:t>)</a:t>
            </a:r>
            <a:endParaRPr lang="en-GB" b="1" dirty="0" err="1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1746094" y="377848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Analysis</a:t>
            </a:r>
            <a:endParaRPr lang="en-GB" b="1" dirty="0" err="1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5652120" y="378870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Analysis</a:t>
            </a:r>
            <a:r>
              <a:rPr lang="es-ES" b="1" dirty="0" smtClean="0"/>
              <a:t> Spread</a:t>
            </a:r>
            <a:endParaRPr lang="en-GB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35849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Shape 2"/>
          <p:cNvSpPr txBox="1">
            <a:spLocks noChangeArrowheads="1"/>
          </p:cNvSpPr>
          <p:nvPr/>
        </p:nvSpPr>
        <p:spPr bwMode="auto">
          <a:xfrm>
            <a:off x="1350963" y="4760913"/>
            <a:ext cx="6480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For further information please contact</a:t>
            </a:r>
            <a:endParaRPr lang="en-US" altLang="en-US" sz="1800" dirty="0">
              <a:latin typeface="Calibri" pitchFamily="34" charset="0"/>
            </a:endParaRPr>
          </a:p>
          <a:p>
            <a:pPr algn="ctr" eaLnBrk="1" hangingPunct="1"/>
            <a:r>
              <a:rPr lang="en-US" altLang="en-US" sz="2000" dirty="0" smtClean="0">
                <a:solidFill>
                  <a:srgbClr val="FFFFFF"/>
                </a:solidFill>
              </a:rPr>
              <a:t>enza.ditomaso@bsc.es</a:t>
            </a:r>
            <a:endParaRPr lang="en-US" altLang="en-US" sz="1800" dirty="0">
              <a:latin typeface="Calibri" pitchFamily="34" charset="0"/>
            </a:endParaRPr>
          </a:p>
        </p:txBody>
      </p:sp>
      <p:sp>
        <p:nvSpPr>
          <p:cNvPr id="39938" name="TextShape 1"/>
          <p:cNvSpPr txBox="1">
            <a:spLocks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>
                <a:solidFill>
                  <a:srgbClr val="FFFFFF"/>
                </a:solidFill>
              </a:rPr>
              <a:t>Thank you!</a:t>
            </a:r>
            <a:endParaRPr lang="en-US" altLang="en-US" sz="1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SDS-WAS: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Intercomparison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9" y="837221"/>
            <a:ext cx="8750098" cy="61167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62157" y="6678314"/>
            <a:ext cx="2681851" cy="3142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Sara </a:t>
            </a:r>
            <a:r>
              <a:rPr lang="es-ES" sz="1300" b="1" i="1" dirty="0" err="1" smtClean="0"/>
              <a:t>Basart</a:t>
            </a:r>
            <a:endParaRPr lang="en-GB" sz="1300" b="1" i="1" dirty="0"/>
          </a:p>
        </p:txBody>
      </p:sp>
    </p:spTree>
    <p:extLst>
      <p:ext uri="{BB962C8B-B14F-4D97-AF65-F5344CB8AC3E}">
        <p14:creationId xmlns:p14="http://schemas.microsoft.com/office/powerpoint/2010/main" val="7957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BSC </a:t>
            </a:r>
            <a:r>
              <a:rPr lang="es-ES" dirty="0" err="1" smtClean="0"/>
              <a:t>Tasks</a:t>
            </a:r>
            <a:r>
              <a:rPr lang="es-ES" dirty="0" smtClean="0"/>
              <a:t> in WP13</a:t>
            </a:r>
            <a:endParaRPr lang="en-GB" dirty="0"/>
          </a:p>
        </p:txBody>
      </p:sp>
      <p:sp>
        <p:nvSpPr>
          <p:cNvPr id="4" name="Rectángulo 3"/>
          <p:cNvSpPr/>
          <p:nvPr/>
        </p:nvSpPr>
        <p:spPr>
          <a:xfrm>
            <a:off x="214252" y="142173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- </a:t>
            </a:r>
            <a:r>
              <a:rPr lang="en-GB" b="1" dirty="0" smtClean="0"/>
              <a:t>To </a:t>
            </a:r>
            <a:r>
              <a:rPr lang="en-GB" b="1" dirty="0"/>
              <a:t>establish a delayed and NRT model monitoring/evaluation system using ACTRIS-2 </a:t>
            </a:r>
            <a:r>
              <a:rPr lang="en-GB" dirty="0"/>
              <a:t>data for the WMO Sand and Dust Storm-Warning and Assessment System (SDS-WAS) models.</a:t>
            </a:r>
            <a:r>
              <a:rPr lang="es-ES" dirty="0"/>
              <a:t> </a:t>
            </a:r>
            <a:endParaRPr lang="en-GB" dirty="0"/>
          </a:p>
        </p:txBody>
      </p:sp>
      <p:sp>
        <p:nvSpPr>
          <p:cNvPr id="5" name="Rectángulo 4"/>
          <p:cNvSpPr/>
          <p:nvPr/>
        </p:nvSpPr>
        <p:spPr>
          <a:xfrm>
            <a:off x="262133" y="3354927"/>
            <a:ext cx="86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-</a:t>
            </a:r>
            <a:r>
              <a:rPr lang="es-ES" b="1" dirty="0"/>
              <a:t> </a:t>
            </a:r>
            <a:r>
              <a:rPr lang="es-ES" b="1" dirty="0" smtClean="0"/>
              <a:t>To </a:t>
            </a:r>
            <a:r>
              <a:rPr lang="es-ES" b="1" dirty="0" err="1"/>
              <a:t>investigate</a:t>
            </a:r>
            <a:r>
              <a:rPr lang="es-ES" b="1" dirty="0"/>
              <a:t> t</a:t>
            </a:r>
            <a:r>
              <a:rPr lang="en-GB" b="1" dirty="0"/>
              <a:t>he value of assimilating ACTRIS-2 data </a:t>
            </a:r>
            <a:r>
              <a:rPr lang="en-GB" dirty="0"/>
              <a:t>in a dust prediction system (NMMB/BSC-CTM) for selected case studies in a regional domain.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03528" y="5526186"/>
            <a:ext cx="7584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err="1"/>
              <a:t>We</a:t>
            </a:r>
            <a:r>
              <a:rPr lang="es-ES" i="1" dirty="0"/>
              <a:t> </a:t>
            </a:r>
            <a:r>
              <a:rPr lang="es-ES" i="1" dirty="0" err="1"/>
              <a:t>will</a:t>
            </a:r>
            <a:r>
              <a:rPr lang="es-ES" i="1" dirty="0"/>
              <a:t> </a:t>
            </a:r>
            <a:r>
              <a:rPr lang="es-ES" i="1" dirty="0" err="1"/>
              <a:t>build</a:t>
            </a:r>
            <a:r>
              <a:rPr lang="es-ES" i="1" dirty="0"/>
              <a:t> </a:t>
            </a:r>
            <a:r>
              <a:rPr lang="es-ES" i="1" dirty="0" err="1"/>
              <a:t>on</a:t>
            </a:r>
            <a:r>
              <a:rPr lang="es-ES" i="1" dirty="0"/>
              <a:t> </a:t>
            </a:r>
            <a:r>
              <a:rPr lang="es-ES" i="1" dirty="0" err="1"/>
              <a:t>our</a:t>
            </a:r>
            <a:r>
              <a:rPr lang="es-ES" i="1" dirty="0"/>
              <a:t> </a:t>
            </a:r>
            <a:r>
              <a:rPr lang="es-ES" i="1" dirty="0" err="1" smtClean="0"/>
              <a:t>current</a:t>
            </a:r>
            <a:r>
              <a:rPr lang="es-ES" i="1" dirty="0" smtClean="0"/>
              <a:t> </a:t>
            </a:r>
            <a:r>
              <a:rPr lang="es-ES" i="1" dirty="0" err="1" smtClean="0"/>
              <a:t>capabilities</a:t>
            </a:r>
            <a:r>
              <a:rPr lang="es-ES" i="1" dirty="0" smtClean="0"/>
              <a:t> </a:t>
            </a:r>
            <a:r>
              <a:rPr lang="es-ES" i="1" dirty="0" err="1" smtClean="0"/>
              <a:t>that</a:t>
            </a:r>
            <a:r>
              <a:rPr lang="es-ES" i="1" dirty="0" smtClean="0"/>
              <a:t> </a:t>
            </a:r>
            <a:r>
              <a:rPr lang="es-ES" i="1" dirty="0" err="1" smtClean="0"/>
              <a:t>have</a:t>
            </a:r>
            <a:r>
              <a:rPr lang="es-ES" i="1" dirty="0" smtClean="0"/>
              <a:t> </a:t>
            </a:r>
            <a:r>
              <a:rPr lang="es-ES" i="1" dirty="0" err="1" smtClean="0"/>
              <a:t>been</a:t>
            </a:r>
            <a:r>
              <a:rPr lang="es-ES" i="1" dirty="0" smtClean="0"/>
              <a:t> </a:t>
            </a:r>
            <a:r>
              <a:rPr lang="es-ES" i="1" dirty="0" err="1" smtClean="0"/>
              <a:t>developed</a:t>
            </a:r>
            <a:r>
              <a:rPr lang="es-ES" i="1" dirty="0" smtClean="0"/>
              <a:t> so </a:t>
            </a:r>
            <a:r>
              <a:rPr lang="es-ES" i="1" dirty="0" err="1" smtClean="0"/>
              <a:t>far</a:t>
            </a:r>
            <a:r>
              <a:rPr lang="es-ES" i="1" dirty="0" smtClean="0"/>
              <a:t>  </a:t>
            </a:r>
            <a:r>
              <a:rPr lang="es-ES" i="1" dirty="0" err="1" smtClean="0"/>
              <a:t>mainly</a:t>
            </a:r>
            <a:r>
              <a:rPr lang="es-ES" i="1" dirty="0" smtClean="0"/>
              <a:t> </a:t>
            </a:r>
            <a:r>
              <a:rPr lang="es-ES" i="1" dirty="0" err="1" smtClean="0"/>
              <a:t>for</a:t>
            </a:r>
            <a:r>
              <a:rPr lang="es-ES" i="1" dirty="0" smtClean="0"/>
              <a:t> </a:t>
            </a:r>
            <a:r>
              <a:rPr lang="es-ES" i="1" dirty="0" err="1" smtClean="0"/>
              <a:t>column-integrated</a:t>
            </a:r>
            <a:r>
              <a:rPr lang="es-ES" i="1" dirty="0" smtClean="0"/>
              <a:t> </a:t>
            </a:r>
            <a:r>
              <a:rPr lang="es-ES" i="1" dirty="0" err="1" smtClean="0"/>
              <a:t>products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652120" y="2220215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Multi-Model</a:t>
            </a:r>
            <a:r>
              <a:rPr lang="es-ES" dirty="0" smtClean="0"/>
              <a:t> </a:t>
            </a:r>
            <a:r>
              <a:rPr lang="es-ES" dirty="0" err="1"/>
              <a:t>A</a:t>
            </a:r>
            <a:r>
              <a:rPr lang="es-ES" dirty="0" err="1" smtClean="0"/>
              <a:t>ctivities</a:t>
            </a:r>
            <a:r>
              <a:rPr lang="es-ES" dirty="0" smtClean="0"/>
              <a:t> </a:t>
            </a:r>
            <a:endParaRPr lang="en-GB" dirty="0" err="1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5767918" y="419341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BSC </a:t>
            </a:r>
            <a:r>
              <a:rPr lang="es-ES" dirty="0" err="1"/>
              <a:t>D</a:t>
            </a:r>
            <a:r>
              <a:rPr lang="es-ES" dirty="0" err="1" smtClean="0"/>
              <a:t>ust</a:t>
            </a:r>
            <a:r>
              <a:rPr lang="es-ES" dirty="0" smtClean="0"/>
              <a:t> </a:t>
            </a:r>
            <a:r>
              <a:rPr lang="es-ES" dirty="0" err="1"/>
              <a:t>M</a:t>
            </a:r>
            <a:r>
              <a:rPr lang="es-ES" dirty="0" err="1" smtClean="0"/>
              <a:t>odel</a:t>
            </a:r>
            <a:r>
              <a:rPr lang="es-ES" dirty="0" smtClean="0"/>
              <a:t> </a:t>
            </a:r>
            <a:endParaRPr lang="en-GB" dirty="0" err="1" smtClean="0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5004048" y="2447845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5051929" y="4372915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4572000" y="1421730"/>
            <a:ext cx="2520280" cy="42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/>
          <p:cNvSpPr/>
          <p:nvPr/>
        </p:nvSpPr>
        <p:spPr>
          <a:xfrm>
            <a:off x="3323737" y="3354927"/>
            <a:ext cx="1536295" cy="3710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5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Dust </a:t>
            </a:r>
            <a:r>
              <a:rPr lang="en-US" dirty="0" err="1" smtClean="0"/>
              <a:t>Centres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108618" y="908382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BSC </a:t>
            </a:r>
            <a:r>
              <a:rPr lang="es-ES" b="1" dirty="0" err="1" smtClean="0"/>
              <a:t>evaluation</a:t>
            </a:r>
            <a:r>
              <a:rPr lang="es-ES" b="1" dirty="0" smtClean="0"/>
              <a:t> </a:t>
            </a:r>
            <a:r>
              <a:rPr lang="es-ES" b="1" dirty="0" err="1" smtClean="0"/>
              <a:t>activities</a:t>
            </a:r>
            <a:r>
              <a:rPr lang="es-ES" b="1" dirty="0" smtClean="0"/>
              <a:t> are </a:t>
            </a:r>
            <a:r>
              <a:rPr lang="es-ES" b="1" dirty="0" err="1" smtClean="0"/>
              <a:t>carried</a:t>
            </a:r>
            <a:r>
              <a:rPr lang="es-ES" b="1" dirty="0" smtClean="0"/>
              <a:t> </a:t>
            </a:r>
            <a:r>
              <a:rPr lang="es-ES" b="1" dirty="0" err="1" smtClean="0"/>
              <a:t>out</a:t>
            </a:r>
            <a:r>
              <a:rPr lang="es-ES" b="1" dirty="0" smtClean="0"/>
              <a:t> </a:t>
            </a:r>
            <a:r>
              <a:rPr lang="es-ES" b="1" dirty="0" err="1" smtClean="0"/>
              <a:t>under</a:t>
            </a:r>
            <a:r>
              <a:rPr lang="es-ES" b="1" dirty="0" smtClean="0"/>
              <a:t> </a:t>
            </a:r>
            <a:r>
              <a:rPr lang="es-ES" b="1" dirty="0" err="1" smtClean="0"/>
              <a:t>two</a:t>
            </a:r>
            <a:r>
              <a:rPr lang="es-ES" b="1" dirty="0" smtClean="0"/>
              <a:t> WMO </a:t>
            </a:r>
            <a:r>
              <a:rPr lang="es-ES" b="1" dirty="0" err="1" smtClean="0"/>
              <a:t>initiativies</a:t>
            </a:r>
            <a:endParaRPr lang="en-GB" b="1" dirty="0" err="1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6" y="1277714"/>
            <a:ext cx="8494652" cy="54243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9512" y="6678314"/>
            <a:ext cx="2681851" cy="3142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Sara </a:t>
            </a:r>
            <a:r>
              <a:rPr lang="es-ES" sz="1300" b="1" i="1" dirty="0" err="1" smtClean="0"/>
              <a:t>Basart</a:t>
            </a:r>
            <a:endParaRPr lang="en-GB" sz="1300" b="1" i="1" dirty="0"/>
          </a:p>
        </p:txBody>
      </p:sp>
      <p:sp>
        <p:nvSpPr>
          <p:cNvPr id="8" name="Rectángulo 7"/>
          <p:cNvSpPr/>
          <p:nvPr/>
        </p:nvSpPr>
        <p:spPr>
          <a:xfrm>
            <a:off x="5868144" y="1277715"/>
            <a:ext cx="3023384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ángulo 8"/>
          <p:cNvSpPr/>
          <p:nvPr/>
        </p:nvSpPr>
        <p:spPr>
          <a:xfrm>
            <a:off x="5436096" y="1344720"/>
            <a:ext cx="2520280" cy="941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in </a:t>
            </a:r>
            <a:r>
              <a:rPr lang="es-ES" b="1" dirty="0" err="1" smtClean="0">
                <a:solidFill>
                  <a:schemeClr val="tx1"/>
                </a:solidFill>
              </a:rPr>
              <a:t>collaboration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with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876" y="-18430"/>
            <a:ext cx="6191348" cy="696944"/>
          </a:xfrm>
        </p:spPr>
        <p:txBody>
          <a:bodyPr/>
          <a:lstStyle/>
          <a:p>
            <a:r>
              <a:rPr lang="es-ES" dirty="0" smtClean="0"/>
              <a:t>SDS-WAS: NRT </a:t>
            </a:r>
            <a:r>
              <a:rPr lang="es-ES" dirty="0" err="1"/>
              <a:t>E</a:t>
            </a:r>
            <a:r>
              <a:rPr lang="es-ES" dirty="0" err="1" smtClean="0"/>
              <a:t>valuation</a:t>
            </a: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AERONET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191"/>
            <a:ext cx="9144000" cy="52335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9512" y="6678314"/>
            <a:ext cx="2681851" cy="3142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Sara </a:t>
            </a:r>
            <a:r>
              <a:rPr lang="es-ES" sz="1300" b="1" i="1" dirty="0" err="1" smtClean="0"/>
              <a:t>Basart</a:t>
            </a:r>
            <a:endParaRPr lang="en-GB" sz="1300" b="1" i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406685" y="6217858"/>
            <a:ext cx="802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NRL </a:t>
            </a:r>
            <a:r>
              <a:rPr lang="es-ES" dirty="0" err="1" smtClean="0">
                <a:solidFill>
                  <a:srgbClr val="000000"/>
                </a:solidFill>
              </a:rPr>
              <a:t>evaluation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is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performed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also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using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not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assimilated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satellite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observations</a:t>
            </a:r>
            <a:endParaRPr lang="en-GB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876" y="-18430"/>
            <a:ext cx="6191348" cy="696944"/>
          </a:xfrm>
        </p:spPr>
        <p:txBody>
          <a:bodyPr/>
          <a:lstStyle/>
          <a:p>
            <a:r>
              <a:rPr lang="es-ES" dirty="0" smtClean="0"/>
              <a:t>SDS-WAS: </a:t>
            </a:r>
            <a:r>
              <a:rPr lang="es-ES" dirty="0" err="1" smtClean="0"/>
              <a:t>Comparison</a:t>
            </a:r>
            <a:r>
              <a:rPr lang="es-ES" dirty="0" smtClean="0"/>
              <a:t> of Vertical </a:t>
            </a:r>
            <a:r>
              <a:rPr lang="es-ES" dirty="0" err="1"/>
              <a:t>P</a:t>
            </a:r>
            <a:r>
              <a:rPr lang="es-ES" dirty="0" err="1" smtClean="0"/>
              <a:t>rofiles</a:t>
            </a:r>
            <a:endParaRPr lang="en-GB" dirty="0"/>
          </a:p>
        </p:txBody>
      </p:sp>
      <p:sp>
        <p:nvSpPr>
          <p:cNvPr id="4" name="AutoShape 1"/>
          <p:cNvSpPr>
            <a:spLocks noChangeAspect="1" noChangeArrowheads="1"/>
          </p:cNvSpPr>
          <p:nvPr/>
        </p:nvSpPr>
        <p:spPr bwMode="auto">
          <a:xfrm>
            <a:off x="4419600" y="278209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4419600" y="278209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3143250" y="2370931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3143250" y="3758406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170" y="5220493"/>
            <a:ext cx="9144000" cy="106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aily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comparison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extinction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vertical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profiles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involving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BSC-DREAM8b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model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profilers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of Santa Cruz de Tenerife (AEMET) and Dakar (Univ. Lille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he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plan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extend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it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other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models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profilers</a:t>
            </a:r>
            <a:endParaRPr lang="es-E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5706"/>
            <a:ext cx="47244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05706"/>
            <a:ext cx="4716461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79512" y="6678314"/>
            <a:ext cx="2963738" cy="3416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</a:t>
            </a:r>
            <a:r>
              <a:rPr lang="es-ES" sz="1300" b="1" i="1" dirty="0" err="1" smtClean="0"/>
              <a:t>Enric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Terradellas</a:t>
            </a:r>
            <a:endParaRPr lang="en-GB" sz="1300" b="1" i="1" dirty="0"/>
          </a:p>
        </p:txBody>
      </p:sp>
    </p:spTree>
    <p:extLst>
      <p:ext uri="{BB962C8B-B14F-4D97-AF65-F5344CB8AC3E}">
        <p14:creationId xmlns:p14="http://schemas.microsoft.com/office/powerpoint/2010/main" val="19926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876" y="-18430"/>
            <a:ext cx="6191348" cy="696944"/>
          </a:xfrm>
        </p:spPr>
        <p:txBody>
          <a:bodyPr/>
          <a:lstStyle/>
          <a:p>
            <a:r>
              <a:rPr lang="es-ES" dirty="0" smtClean="0"/>
              <a:t>SDS-WAS: </a:t>
            </a:r>
            <a:r>
              <a:rPr lang="es-ES" dirty="0" err="1" smtClean="0"/>
              <a:t>Comparison</a:t>
            </a:r>
            <a:r>
              <a:rPr lang="es-ES" dirty="0" smtClean="0"/>
              <a:t> of </a:t>
            </a:r>
            <a:r>
              <a:rPr lang="es-ES" dirty="0"/>
              <a:t>V</a:t>
            </a:r>
            <a:r>
              <a:rPr lang="es-ES" dirty="0" smtClean="0"/>
              <a:t>ertical </a:t>
            </a:r>
            <a:r>
              <a:rPr lang="es-ES" dirty="0" err="1"/>
              <a:t>P</a:t>
            </a:r>
            <a:r>
              <a:rPr lang="es-ES" dirty="0" err="1" smtClean="0"/>
              <a:t>rofiles</a:t>
            </a:r>
            <a:endParaRPr lang="en-GB" dirty="0"/>
          </a:p>
        </p:txBody>
      </p:sp>
      <p:sp>
        <p:nvSpPr>
          <p:cNvPr id="4" name="AutoShape 1"/>
          <p:cNvSpPr>
            <a:spLocks noChangeAspect="1" noChangeArrowheads="1"/>
          </p:cNvSpPr>
          <p:nvPr/>
        </p:nvSpPr>
        <p:spPr bwMode="auto">
          <a:xfrm>
            <a:off x="4419600" y="278209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4419600" y="278209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3143250" y="2370931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3143250" y="3758406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170" y="5220493"/>
            <a:ext cx="9144000" cy="106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aily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comparison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extinction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vertical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profiles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involving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BSC-DREAM8b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model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profilers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of Santa Cruz de Tenerife (AEMET) and Dakar (Univ. Lille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he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plan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extend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it</a:t>
            </a:r>
            <a:r>
              <a:rPr lang="es-ES" alt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other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alt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models</a:t>
            </a:r>
            <a:r>
              <a:rPr lang="es-ES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s-ES" alt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profilers</a:t>
            </a:r>
            <a:endParaRPr lang="es-E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5706"/>
            <a:ext cx="47244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05706"/>
            <a:ext cx="4716461" cy="363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79512" y="6678314"/>
            <a:ext cx="2963738" cy="3416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</a:t>
            </a:r>
            <a:r>
              <a:rPr lang="es-ES" sz="1300" b="1" i="1" dirty="0" err="1" smtClean="0"/>
              <a:t>Enric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Terradellas</a:t>
            </a:r>
            <a:endParaRPr lang="en-GB" sz="1300" b="1" i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2771800" y="2212304"/>
            <a:ext cx="5084390" cy="133882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u="sng" dirty="0" err="1" smtClean="0"/>
              <a:t>Points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that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need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attention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for</a:t>
            </a:r>
            <a:r>
              <a:rPr lang="es-ES" b="1" u="sng" dirty="0" smtClean="0"/>
              <a:t> WP13</a:t>
            </a:r>
            <a:r>
              <a:rPr lang="es-ES" b="1" dirty="0" smtClean="0"/>
              <a:t>:</a:t>
            </a:r>
          </a:p>
          <a:p>
            <a:r>
              <a:rPr lang="es-ES" b="1" dirty="0" smtClean="0"/>
              <a:t>- time </a:t>
            </a:r>
            <a:r>
              <a:rPr lang="es-ES" b="1" dirty="0" err="1" smtClean="0"/>
              <a:t>sampling</a:t>
            </a:r>
            <a:endParaRPr lang="es-ES" b="1" dirty="0" smtClean="0"/>
          </a:p>
          <a:p>
            <a:r>
              <a:rPr lang="es-ES" b="1" dirty="0" smtClean="0"/>
              <a:t>- </a:t>
            </a:r>
            <a:r>
              <a:rPr lang="es-ES" b="1" dirty="0" err="1" smtClean="0"/>
              <a:t>assumptions</a:t>
            </a:r>
            <a:r>
              <a:rPr lang="es-ES" b="1" dirty="0" smtClean="0"/>
              <a:t> </a:t>
            </a:r>
            <a:r>
              <a:rPr lang="es-ES" b="1" dirty="0" err="1" smtClean="0"/>
              <a:t>on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optical</a:t>
            </a:r>
            <a:r>
              <a:rPr lang="es-ES" b="1" dirty="0" smtClean="0"/>
              <a:t> </a:t>
            </a:r>
            <a:r>
              <a:rPr lang="es-ES" b="1" dirty="0" err="1" smtClean="0"/>
              <a:t>properties</a:t>
            </a:r>
            <a:endParaRPr lang="es-ES" b="1" dirty="0" smtClean="0"/>
          </a:p>
          <a:p>
            <a:r>
              <a:rPr lang="es-ES" b="1" dirty="0"/>
              <a:t>- </a:t>
            </a:r>
            <a:r>
              <a:rPr lang="es-ES" b="1" dirty="0" err="1"/>
              <a:t>interpolation</a:t>
            </a:r>
            <a:r>
              <a:rPr lang="es-ES" b="1" dirty="0"/>
              <a:t> to a </a:t>
            </a:r>
            <a:r>
              <a:rPr lang="es-ES" b="1" dirty="0" err="1"/>
              <a:t>reference</a:t>
            </a:r>
            <a:r>
              <a:rPr lang="es-ES" b="1" dirty="0"/>
              <a:t> standard </a:t>
            </a:r>
            <a:r>
              <a:rPr lang="es-ES" b="1" dirty="0" err="1" smtClean="0"/>
              <a:t>profile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711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SDS-WAS: </a:t>
            </a:r>
            <a:r>
              <a:rPr lang="es-ES" dirty="0" err="1" smtClean="0"/>
              <a:t>Multi-Model</a:t>
            </a:r>
            <a:r>
              <a:rPr lang="es-ES" dirty="0" smtClean="0"/>
              <a:t> </a:t>
            </a:r>
            <a:r>
              <a:rPr lang="es-ES" dirty="0" err="1"/>
              <a:t>P</a:t>
            </a:r>
            <a:r>
              <a:rPr lang="es-ES" dirty="0" err="1" smtClean="0"/>
              <a:t>roducts</a:t>
            </a:r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326"/>
            <a:ext cx="8820472" cy="58803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9512" y="6678314"/>
            <a:ext cx="2681851" cy="3142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i="1" dirty="0" err="1" smtClean="0"/>
              <a:t>Slide</a:t>
            </a:r>
            <a:r>
              <a:rPr lang="es-ES" sz="1300" b="1" i="1" dirty="0" smtClean="0"/>
              <a:t> </a:t>
            </a:r>
            <a:r>
              <a:rPr lang="es-ES" sz="1300" b="1" i="1" dirty="0" err="1" smtClean="0"/>
              <a:t>courtesy</a:t>
            </a:r>
            <a:r>
              <a:rPr lang="es-ES" sz="1300" b="1" i="1" dirty="0" smtClean="0"/>
              <a:t> of Sara </a:t>
            </a:r>
            <a:r>
              <a:rPr lang="es-ES" sz="1300" b="1" i="1" dirty="0" err="1" smtClean="0"/>
              <a:t>Basart</a:t>
            </a:r>
            <a:endParaRPr lang="en-GB" sz="1300" b="1" i="1" dirty="0"/>
          </a:p>
        </p:txBody>
      </p:sp>
    </p:spTree>
    <p:extLst>
      <p:ext uri="{BB962C8B-B14F-4D97-AF65-F5344CB8AC3E}">
        <p14:creationId xmlns:p14="http://schemas.microsoft.com/office/powerpoint/2010/main" val="42479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3683</TotalTime>
  <Words>1055</Words>
  <Application>Microsoft Office PowerPoint</Application>
  <PresentationFormat>Personalizado</PresentationFormat>
  <Paragraphs>303</Paragraphs>
  <Slides>32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DejaVu Sans</vt:lpstr>
      <vt:lpstr>Helvetica</vt:lpstr>
      <vt:lpstr>Times New Roman</vt:lpstr>
      <vt:lpstr>Office Theme</vt:lpstr>
      <vt:lpstr>Presentación de PowerPoint</vt:lpstr>
      <vt:lpstr>BSC Tasks in WP13</vt:lpstr>
      <vt:lpstr>BSC Tasks in WP13</vt:lpstr>
      <vt:lpstr>BSC Tasks in WP13</vt:lpstr>
      <vt:lpstr>WMO Dust Centres </vt:lpstr>
      <vt:lpstr>SDS-WAS: NRT Evaluation using AERONET</vt:lpstr>
      <vt:lpstr>SDS-WAS: Comparison of Vertical Profiles</vt:lpstr>
      <vt:lpstr>SDS-WAS: Comparison of Vertical Profiles</vt:lpstr>
      <vt:lpstr>SDS-WAS: Multi-Model Products</vt:lpstr>
      <vt:lpstr>SDS-WAS: Joint Visualisation</vt:lpstr>
      <vt:lpstr>SDS-WAS: Joint Visualisation</vt:lpstr>
      <vt:lpstr>SDS-WAS: Joint Visualisation</vt:lpstr>
      <vt:lpstr>Operation Forecast Flow at BSC</vt:lpstr>
      <vt:lpstr>Operation Forecast Flow at BSC</vt:lpstr>
      <vt:lpstr>Data Assimilation Flow</vt:lpstr>
      <vt:lpstr>Data Assimilation Flow</vt:lpstr>
      <vt:lpstr>Data Assimilation Flow</vt:lpstr>
      <vt:lpstr>Ensemble-Based Approach</vt:lpstr>
      <vt:lpstr>Ensemble-Based Approach</vt:lpstr>
      <vt:lpstr>Ensemble-Based Approach</vt:lpstr>
      <vt:lpstr>Ensemble-Based Approach</vt:lpstr>
      <vt:lpstr>Ensemble-Based Approach</vt:lpstr>
      <vt:lpstr>Ensemble-Based Approach</vt:lpstr>
      <vt:lpstr>Ensemble-Based Approach</vt:lpstr>
      <vt:lpstr>Ensemble-Based Approach</vt:lpstr>
      <vt:lpstr>Ensemble-Based Approach</vt:lpstr>
      <vt:lpstr>Ensemble-Based Approach</vt:lpstr>
      <vt:lpstr>Satellite AOD Example</vt:lpstr>
      <vt:lpstr>Satellite AOD Example</vt:lpstr>
      <vt:lpstr>Satellite AOD Example</vt:lpstr>
      <vt:lpstr>Presentación de PowerPoint</vt:lpstr>
      <vt:lpstr>SDS-WAS: Model Intercomparison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Enza Di Tomaso</cp:lastModifiedBy>
  <cp:revision>243</cp:revision>
  <dcterms:modified xsi:type="dcterms:W3CDTF">2016-03-03T10:10:42Z</dcterms:modified>
</cp:coreProperties>
</file>