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80"/>
  </p:notesMasterIdLst>
  <p:handoutMasterIdLst>
    <p:handoutMasterId r:id="rId81"/>
  </p:handoutMasterIdLst>
  <p:sldIdLst>
    <p:sldId id="435" r:id="rId2"/>
    <p:sldId id="431" r:id="rId3"/>
    <p:sldId id="494" r:id="rId4"/>
    <p:sldId id="434" r:id="rId5"/>
    <p:sldId id="433" r:id="rId6"/>
    <p:sldId id="440" r:id="rId7"/>
    <p:sldId id="430" r:id="rId8"/>
    <p:sldId id="485" r:id="rId9"/>
    <p:sldId id="487" r:id="rId10"/>
    <p:sldId id="488" r:id="rId11"/>
    <p:sldId id="393" r:id="rId12"/>
    <p:sldId id="394" r:id="rId13"/>
    <p:sldId id="391" r:id="rId14"/>
    <p:sldId id="392" r:id="rId15"/>
    <p:sldId id="388" r:id="rId16"/>
    <p:sldId id="390" r:id="rId17"/>
    <p:sldId id="389" r:id="rId18"/>
    <p:sldId id="396" r:id="rId19"/>
    <p:sldId id="419" r:id="rId20"/>
    <p:sldId id="395" r:id="rId21"/>
    <p:sldId id="438" r:id="rId22"/>
    <p:sldId id="397" r:id="rId23"/>
    <p:sldId id="422" r:id="rId24"/>
    <p:sldId id="406" r:id="rId25"/>
    <p:sldId id="398" r:id="rId26"/>
    <p:sldId id="399" r:id="rId27"/>
    <p:sldId id="400" r:id="rId28"/>
    <p:sldId id="401" r:id="rId29"/>
    <p:sldId id="439" r:id="rId30"/>
    <p:sldId id="471" r:id="rId31"/>
    <p:sldId id="418" r:id="rId32"/>
    <p:sldId id="472" r:id="rId33"/>
    <p:sldId id="473" r:id="rId34"/>
    <p:sldId id="364" r:id="rId35"/>
    <p:sldId id="369" r:id="rId36"/>
    <p:sldId id="410" r:id="rId37"/>
    <p:sldId id="414" r:id="rId38"/>
    <p:sldId id="411" r:id="rId39"/>
    <p:sldId id="486" r:id="rId40"/>
    <p:sldId id="489" r:id="rId41"/>
    <p:sldId id="441" r:id="rId42"/>
    <p:sldId id="442" r:id="rId43"/>
    <p:sldId id="443" r:id="rId44"/>
    <p:sldId id="444" r:id="rId45"/>
    <p:sldId id="468" r:id="rId46"/>
    <p:sldId id="476" r:id="rId47"/>
    <p:sldId id="477" r:id="rId48"/>
    <p:sldId id="478" r:id="rId49"/>
    <p:sldId id="479" r:id="rId50"/>
    <p:sldId id="480" r:id="rId51"/>
    <p:sldId id="474" r:id="rId52"/>
    <p:sldId id="475" r:id="rId53"/>
    <p:sldId id="448" r:id="rId54"/>
    <p:sldId id="481" r:id="rId55"/>
    <p:sldId id="482" r:id="rId56"/>
    <p:sldId id="492" r:id="rId57"/>
    <p:sldId id="493" r:id="rId58"/>
    <p:sldId id="483" r:id="rId59"/>
    <p:sldId id="459" r:id="rId60"/>
    <p:sldId id="460" r:id="rId61"/>
    <p:sldId id="461" r:id="rId62"/>
    <p:sldId id="462" r:id="rId63"/>
    <p:sldId id="463" r:id="rId64"/>
    <p:sldId id="490" r:id="rId65"/>
    <p:sldId id="491" r:id="rId66"/>
    <p:sldId id="436" r:id="rId67"/>
    <p:sldId id="437" r:id="rId68"/>
    <p:sldId id="403" r:id="rId69"/>
    <p:sldId id="404" r:id="rId70"/>
    <p:sldId id="425" r:id="rId71"/>
    <p:sldId id="426" r:id="rId72"/>
    <p:sldId id="371" r:id="rId73"/>
    <p:sldId id="377" r:id="rId74"/>
    <p:sldId id="420" r:id="rId75"/>
    <p:sldId id="417" r:id="rId76"/>
    <p:sldId id="484" r:id="rId77"/>
    <p:sldId id="467" r:id="rId78"/>
    <p:sldId id="469" r:id="rId79"/>
  </p:sldIdLst>
  <p:sldSz cx="9144000" cy="6858000" type="screen4x3"/>
  <p:notesSz cx="6858000" cy="9144000"/>
  <p:defaultTextStyle>
    <a:defPPr>
      <a:defRPr lang="es-ES"/>
    </a:defPPr>
    <a:lvl1pPr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sz="2400"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sz="2400"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sz="2400"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sz="2400" kern="1200">
        <a:solidFill>
          <a:schemeClr val="tx1"/>
        </a:solidFill>
        <a:latin typeface="Century Gothic"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CFF18"/>
    <a:srgbClr val="D9B20A"/>
    <a:srgbClr val="3FDE31"/>
    <a:srgbClr val="0000FF"/>
    <a:srgbClr val="FFFF00"/>
    <a:srgbClr val="FF00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15" autoAdjust="0"/>
  </p:normalViewPr>
  <p:slideViewPr>
    <p:cSldViewPr snapToObjects="1">
      <p:cViewPr>
        <p:scale>
          <a:sx n="125" d="100"/>
          <a:sy n="125" d="100"/>
        </p:scale>
        <p:origin x="-14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73" d="100"/>
          <a:sy n="73" d="100"/>
        </p:scale>
        <p:origin x="-2850" y="-90"/>
      </p:cViewPr>
      <p:guideLst>
        <p:guide orient="horz" pos="2880"/>
        <p:guide pos="2160"/>
      </p:guideLst>
    </p:cSldViewPr>
  </p:notesViewPr>
  <p:gridSpacing cx="360045" cy="360045"/>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FF85DE2-3C8D-BA46-859F-438589107945}" type="datetime1">
              <a:rPr lang="es-ES"/>
              <a:pPr>
                <a:defRPr/>
              </a:pPr>
              <a:t>07/12/17</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BC99C6A-02B1-F048-8800-CF12D51E9C2A}" type="slidenum">
              <a:rPr lang="es-ES"/>
              <a:pPr>
                <a:defRPr/>
              </a:pPr>
              <a:t>‹#›</a:t>
            </a:fld>
            <a:endParaRPr lang="es-ES"/>
          </a:p>
        </p:txBody>
      </p:sp>
    </p:spTree>
    <p:extLst>
      <p:ext uri="{BB962C8B-B14F-4D97-AF65-F5344CB8AC3E}">
        <p14:creationId xmlns:p14="http://schemas.microsoft.com/office/powerpoint/2010/main" val="17127902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7D81B86-4D57-FE4F-B1D3-A218FF0FF862}" type="datetime1">
              <a:rPr lang="es-ES"/>
              <a:pPr>
                <a:defRPr/>
              </a:pPr>
              <a:t>07/12/17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endParaRPr lang="es-ES" noProof="0"/>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843B8150-6A89-DA41-AF38-DAB3248B38A9}" type="slidenum">
              <a:rPr lang="es-ES"/>
              <a:pPr>
                <a:defRPr/>
              </a:pPr>
              <a:t>‹#›</a:t>
            </a:fld>
            <a:endParaRPr lang="es-ES"/>
          </a:p>
        </p:txBody>
      </p:sp>
    </p:spTree>
    <p:extLst>
      <p:ext uri="{BB962C8B-B14F-4D97-AF65-F5344CB8AC3E}">
        <p14:creationId xmlns:p14="http://schemas.microsoft.com/office/powerpoint/2010/main" val="305789983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Good morning.</a:t>
            </a:r>
            <a:r>
              <a:rPr lang="en-GB" baseline="0" dirty="0" smtClean="0"/>
              <a:t> I am Martin Ménégoz, and my current investigations focus mainly on the climate response to volcanic eruptions, within the </a:t>
            </a:r>
            <a:r>
              <a:rPr lang="en-GB" baseline="0" dirty="0" err="1" smtClean="0"/>
              <a:t>european</a:t>
            </a:r>
            <a:r>
              <a:rPr lang="en-GB" baseline="0" dirty="0" smtClean="0"/>
              <a:t> project SPECS, and the Spanish project VOLCADEC.</a:t>
            </a:r>
            <a:endParaRPr lang="en-GB" dirty="0" smtClean="0"/>
          </a:p>
          <a:p>
            <a:r>
              <a:rPr lang="en-GB" dirty="0" smtClean="0"/>
              <a:t>Volcanic eruption</a:t>
            </a:r>
            <a:r>
              <a:rPr lang="en-GB" baseline="0" dirty="0" smtClean="0"/>
              <a:t> are know to strongly impact the climate system. The convection being very active in the tropics, the tropical eruption are particularly efficient in injecting sulphur compounds into the stratosphere. By reflecting the </a:t>
            </a:r>
            <a:r>
              <a:rPr lang="en-GB" baseline="0" dirty="0" err="1" smtClean="0"/>
              <a:t>radiative</a:t>
            </a:r>
            <a:r>
              <a:rPr lang="en-GB" baseline="0" dirty="0" smtClean="0"/>
              <a:t> solar radiation, the volcanic particles cool the troposphere, and by partially absorbing it, they warm the stratosphere.</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1</a:t>
            </a:fld>
            <a:endParaRPr lang="es-ES"/>
          </a:p>
        </p:txBody>
      </p:sp>
    </p:spTree>
    <p:extLst>
      <p:ext uri="{BB962C8B-B14F-4D97-AF65-F5344CB8AC3E}">
        <p14:creationId xmlns:p14="http://schemas.microsoft.com/office/powerpoint/2010/main" val="131562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The increase of surface temperature correlation with volcanic forcing persists over the 5 first forecast years</a:t>
            </a:r>
          </a:p>
        </p:txBody>
      </p:sp>
      <p:sp>
        <p:nvSpPr>
          <p:cNvPr id="4" name="Espace réservé du numéro de diapositive 3"/>
          <p:cNvSpPr>
            <a:spLocks noGrp="1"/>
          </p:cNvSpPr>
          <p:nvPr>
            <p:ph type="sldNum" sz="quarter" idx="5"/>
          </p:nvPr>
        </p:nvSpPr>
        <p:spPr/>
        <p:txBody>
          <a:bodyPr/>
          <a:lstStyle/>
          <a:p>
            <a:pPr>
              <a:defRPr/>
            </a:pPr>
            <a:fld id="{15FF9B2B-E0F0-4142-9EA6-3A7F2A40DA72}" type="slidenum">
              <a:rPr lang="es-ES" smtClean="0"/>
              <a:pPr>
                <a:defRPr/>
              </a:pPr>
              <a:t>63</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Good morning.</a:t>
            </a:r>
            <a:r>
              <a:rPr lang="en-GB" baseline="0" dirty="0" smtClean="0"/>
              <a:t> I am Martin Ménégoz, and my current investigations focus mainly on the climate response to volcanic eruptions, within the </a:t>
            </a:r>
            <a:r>
              <a:rPr lang="en-GB" baseline="0" dirty="0" err="1" smtClean="0"/>
              <a:t>european</a:t>
            </a:r>
            <a:r>
              <a:rPr lang="en-GB" baseline="0" dirty="0" smtClean="0"/>
              <a:t> project SPECS, and the Spanish project VOLCADEC.</a:t>
            </a:r>
            <a:endParaRPr lang="en-GB" dirty="0" smtClean="0"/>
          </a:p>
          <a:p>
            <a:r>
              <a:rPr lang="en-GB" dirty="0" smtClean="0"/>
              <a:t>Volcanic eruption</a:t>
            </a:r>
            <a:r>
              <a:rPr lang="en-GB" baseline="0" dirty="0" smtClean="0"/>
              <a:t> are know to strongly impact the climate system. The convection being very active in the tropics, the tropical eruption are particularly efficient in injecting sulphur compounds into the stratosphere. By reflecting the </a:t>
            </a:r>
            <a:r>
              <a:rPr lang="en-GB" baseline="0" dirty="0" err="1" smtClean="0"/>
              <a:t>radiative</a:t>
            </a:r>
            <a:r>
              <a:rPr lang="en-GB" baseline="0" dirty="0" smtClean="0"/>
              <a:t> solar radiation, the volcanic particles cool the troposphere, and by partially absorbing it, they warm the stratosphere.</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65</a:t>
            </a:fld>
            <a:endParaRPr lang="es-ES"/>
          </a:p>
        </p:txBody>
      </p:sp>
    </p:spTree>
    <p:extLst>
      <p:ext uri="{BB962C8B-B14F-4D97-AF65-F5344CB8AC3E}">
        <p14:creationId xmlns:p14="http://schemas.microsoft.com/office/powerpoint/2010/main" val="131562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At BSC, we are investigating</a:t>
            </a:r>
            <a:r>
              <a:rPr lang="en-GB" baseline="0" dirty="0" smtClean="0"/>
              <a:t> if we could forecast the climate response to the next volcanic eruption, in terms of NAO in particular.</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73</a:t>
            </a:fld>
            <a:endParaRPr lang="es-ES"/>
          </a:p>
        </p:txBody>
      </p:sp>
    </p:spTree>
    <p:extLst>
      <p:ext uri="{BB962C8B-B14F-4D97-AF65-F5344CB8AC3E}">
        <p14:creationId xmlns:p14="http://schemas.microsoft.com/office/powerpoint/2010/main" val="67145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Aft>
                <a:spcPts val="1200"/>
              </a:spcAft>
              <a:buFont typeface="Times New Roman" charset="0"/>
              <a:buChar char="→"/>
            </a:pPr>
            <a:r>
              <a:rPr lang="en-GB" b="1">
                <a:solidFill>
                  <a:srgbClr val="000080"/>
                </a:solidFill>
                <a:latin typeface="Palatino Linotype" charset="0"/>
                <a:sym typeface="Symbol" charset="0"/>
              </a:rPr>
              <a:t>Sensitivity experiment allows to show the “real” volcanoes impact:</a:t>
            </a:r>
          </a:p>
          <a:p>
            <a:pPr eaLnBrk="1" hangingPunct="1">
              <a:spcAft>
                <a:spcPts val="1200"/>
              </a:spcAft>
              <a:buFont typeface="Times New Roman" charset="0"/>
              <a:buChar char="→"/>
            </a:pPr>
            <a:r>
              <a:rPr lang="en-GB" b="1">
                <a:solidFill>
                  <a:srgbClr val="000080"/>
                </a:solidFill>
                <a:latin typeface="Palatino Linotype" charset="0"/>
                <a:sym typeface="Symbol" charset="0"/>
              </a:rPr>
              <a:t>Significant cooling over continents,	stronger in NH than in SH.</a:t>
            </a:r>
          </a:p>
          <a:p>
            <a:pPr eaLnBrk="1" hangingPunct="1">
              <a:spcAft>
                <a:spcPts val="1200"/>
              </a:spcAft>
              <a:buFont typeface="Times New Roman" charset="0"/>
              <a:buChar char="→"/>
            </a:pPr>
            <a:r>
              <a:rPr lang="en-GB" b="1">
                <a:solidFill>
                  <a:srgbClr val="000080"/>
                </a:solidFill>
                <a:latin typeface="Palatino Linotype" charset="0"/>
                <a:sym typeface="Symbol" charset="0"/>
              </a:rPr>
              <a:t> Potential dynamical effects, in particular in SH.</a:t>
            </a:r>
          </a:p>
          <a:p>
            <a:endParaRPr lang="en-GB">
              <a:latin typeface="Calibri" charset="0"/>
            </a:endParaRPr>
          </a:p>
        </p:txBody>
      </p:sp>
      <p:sp>
        <p:nvSpPr>
          <p:cNvPr id="4" name="Espace réservé du numéro de diapositive 3"/>
          <p:cNvSpPr>
            <a:spLocks noGrp="1"/>
          </p:cNvSpPr>
          <p:nvPr>
            <p:ph type="sldNum" sz="quarter" idx="5"/>
          </p:nvPr>
        </p:nvSpPr>
        <p:spPr/>
        <p:txBody>
          <a:bodyPr/>
          <a:lstStyle/>
          <a:p>
            <a:pPr>
              <a:defRPr/>
            </a:pPr>
            <a:fld id="{7C023360-818C-814F-95FE-94210EE3AF5E}" type="slidenum">
              <a:rPr lang="es-ES" smtClean="0"/>
              <a:pPr>
                <a:defRPr/>
              </a:pPr>
              <a:t>78</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24</a:t>
            </a:fld>
            <a:endParaRPr lang="es-ES"/>
          </a:p>
        </p:txBody>
      </p:sp>
    </p:spTree>
    <p:extLst>
      <p:ext uri="{BB962C8B-B14F-4D97-AF65-F5344CB8AC3E}">
        <p14:creationId xmlns:p14="http://schemas.microsoft.com/office/powerpoint/2010/main" val="2176232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EC-Earth</a:t>
            </a:r>
            <a:r>
              <a:rPr lang="en-GB" baseline="0" dirty="0" smtClean="0"/>
              <a:t> and CNRM-CM5 models, </a:t>
            </a:r>
            <a:r>
              <a:rPr lang="en-GB" baseline="0" dirty="0" err="1" smtClean="0"/>
              <a:t>hindcasts</a:t>
            </a:r>
            <a:r>
              <a:rPr lang="en-GB" baseline="0" dirty="0" smtClean="0"/>
              <a:t> and historical simulations, sensitivities experiments with/without volcanic forcing</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42</a:t>
            </a:fld>
            <a:endParaRPr lang="es-ES"/>
          </a:p>
        </p:txBody>
      </p:sp>
    </p:spTree>
    <p:extLst>
      <p:ext uri="{BB962C8B-B14F-4D97-AF65-F5344CB8AC3E}">
        <p14:creationId xmlns:p14="http://schemas.microsoft.com/office/powerpoint/2010/main" val="945514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EC-Earth</a:t>
            </a:r>
            <a:r>
              <a:rPr lang="en-GB" baseline="0" dirty="0" smtClean="0"/>
              <a:t> and CNRM-CM5 models, </a:t>
            </a:r>
            <a:r>
              <a:rPr lang="en-GB" baseline="0" dirty="0" err="1" smtClean="0"/>
              <a:t>hindcasts</a:t>
            </a:r>
            <a:r>
              <a:rPr lang="en-GB" baseline="0" dirty="0" smtClean="0"/>
              <a:t> and historical simulations, sensitivities experiments with/without volcanic forcing</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43</a:t>
            </a:fld>
            <a:endParaRPr lang="es-ES"/>
          </a:p>
        </p:txBody>
      </p:sp>
    </p:spTree>
    <p:extLst>
      <p:ext uri="{BB962C8B-B14F-4D97-AF65-F5344CB8AC3E}">
        <p14:creationId xmlns:p14="http://schemas.microsoft.com/office/powerpoint/2010/main" val="945514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EC-Earth</a:t>
            </a:r>
            <a:r>
              <a:rPr lang="en-GB" baseline="0" dirty="0" smtClean="0"/>
              <a:t> and CNRM-CM5 models, </a:t>
            </a:r>
            <a:r>
              <a:rPr lang="en-GB" baseline="0" dirty="0" err="1" smtClean="0"/>
              <a:t>hindcasts</a:t>
            </a:r>
            <a:r>
              <a:rPr lang="en-GB" baseline="0" dirty="0" smtClean="0"/>
              <a:t> and historical simulations, sensitivities experiments with/without volcanic forcing</a:t>
            </a:r>
            <a:endParaRPr lang="en-GB" dirty="0"/>
          </a:p>
        </p:txBody>
      </p:sp>
      <p:sp>
        <p:nvSpPr>
          <p:cNvPr id="4" name="Espace réservé du numéro de diapositive 3"/>
          <p:cNvSpPr>
            <a:spLocks noGrp="1"/>
          </p:cNvSpPr>
          <p:nvPr>
            <p:ph type="sldNum" sz="quarter" idx="10"/>
          </p:nvPr>
        </p:nvSpPr>
        <p:spPr/>
        <p:txBody>
          <a:bodyPr/>
          <a:lstStyle/>
          <a:p>
            <a:pPr>
              <a:defRPr/>
            </a:pPr>
            <a:fld id="{843B8150-6A89-DA41-AF38-DAB3248B38A9}" type="slidenum">
              <a:rPr lang="es-ES" smtClean="0"/>
              <a:pPr>
                <a:defRPr/>
              </a:pPr>
              <a:t>44</a:t>
            </a:fld>
            <a:endParaRPr lang="es-ES"/>
          </a:p>
        </p:txBody>
      </p:sp>
    </p:spTree>
    <p:extLst>
      <p:ext uri="{BB962C8B-B14F-4D97-AF65-F5344CB8AC3E}">
        <p14:creationId xmlns:p14="http://schemas.microsoft.com/office/powerpoint/2010/main" val="94551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 Volcanic forcing improve the skill of global temperature</a:t>
            </a:r>
            <a:endParaRPr lang="en-GB">
              <a:latin typeface="Calibri" charset="0"/>
            </a:endParaRPr>
          </a:p>
        </p:txBody>
      </p:sp>
      <p:sp>
        <p:nvSpPr>
          <p:cNvPr id="4" name="Espace réservé du numéro de diapositive 3"/>
          <p:cNvSpPr>
            <a:spLocks noGrp="1"/>
          </p:cNvSpPr>
          <p:nvPr>
            <p:ph type="sldNum" sz="quarter" idx="5"/>
          </p:nvPr>
        </p:nvSpPr>
        <p:spPr/>
        <p:txBody>
          <a:bodyPr/>
          <a:lstStyle/>
          <a:p>
            <a:pPr>
              <a:defRPr/>
            </a:pPr>
            <a:fld id="{8768D66A-AAF8-3241-9457-C12D511F5FE3}" type="slidenum">
              <a:rPr lang="es-ES" smtClean="0"/>
              <a:pPr>
                <a:defRPr/>
              </a:pPr>
              <a:t>59</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The increase of surface temperature correlation with volcanic forcing persists over the 5 first forecast years</a:t>
            </a:r>
          </a:p>
        </p:txBody>
      </p:sp>
      <p:sp>
        <p:nvSpPr>
          <p:cNvPr id="4" name="Espace réservé du numéro de diapositive 3"/>
          <p:cNvSpPr>
            <a:spLocks noGrp="1"/>
          </p:cNvSpPr>
          <p:nvPr>
            <p:ph type="sldNum" sz="quarter" idx="5"/>
          </p:nvPr>
        </p:nvSpPr>
        <p:spPr/>
        <p:txBody>
          <a:bodyPr/>
          <a:lstStyle/>
          <a:p>
            <a:pPr>
              <a:defRPr/>
            </a:pPr>
            <a:fld id="{15FF9B2B-E0F0-4142-9EA6-3A7F2A40DA72}" type="slidenum">
              <a:rPr lang="es-ES" smtClean="0"/>
              <a:pPr>
                <a:defRPr/>
              </a:pPr>
              <a:t>60</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The increase of surface temperature correlation with volcanic forcing persists over the 5 first forecast years</a:t>
            </a:r>
          </a:p>
        </p:txBody>
      </p:sp>
      <p:sp>
        <p:nvSpPr>
          <p:cNvPr id="4" name="Espace réservé du numéro de diapositive 3"/>
          <p:cNvSpPr>
            <a:spLocks noGrp="1"/>
          </p:cNvSpPr>
          <p:nvPr>
            <p:ph type="sldNum" sz="quarter" idx="5"/>
          </p:nvPr>
        </p:nvSpPr>
        <p:spPr/>
        <p:txBody>
          <a:bodyPr/>
          <a:lstStyle/>
          <a:p>
            <a:pPr>
              <a:defRPr/>
            </a:pPr>
            <a:fld id="{15FF9B2B-E0F0-4142-9EA6-3A7F2A40DA72}" type="slidenum">
              <a:rPr lang="es-ES" smtClean="0"/>
              <a:pPr>
                <a:defRPr/>
              </a:pPr>
              <a:t>61</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a:solidFill>
                  <a:srgbClr val="000080"/>
                </a:solidFill>
                <a:latin typeface="Palatino Linotype" charset="0"/>
                <a:sym typeface="Symbol" charset="0"/>
              </a:rPr>
              <a:t>The increase of surface temperature correlation with volcanic forcing persists over the 5 first forecast years</a:t>
            </a:r>
          </a:p>
        </p:txBody>
      </p:sp>
      <p:sp>
        <p:nvSpPr>
          <p:cNvPr id="4" name="Espace réservé du numéro de diapositive 3"/>
          <p:cNvSpPr>
            <a:spLocks noGrp="1"/>
          </p:cNvSpPr>
          <p:nvPr>
            <p:ph type="sldNum" sz="quarter" idx="5"/>
          </p:nvPr>
        </p:nvSpPr>
        <p:spPr/>
        <p:txBody>
          <a:bodyPr/>
          <a:lstStyle/>
          <a:p>
            <a:pPr>
              <a:defRPr/>
            </a:pPr>
            <a:fld id="{15FF9B2B-E0F0-4142-9EA6-3A7F2A40DA72}" type="slidenum">
              <a:rPr lang="es-ES" smtClean="0"/>
              <a:pPr>
                <a:defRPr/>
              </a:pPr>
              <a:t>62</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Freeform 7"/>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s-ES_tradnl" smtClean="0"/>
              <a:t>Clic para editar título</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s-ES_tradnl" smtClean="0"/>
              <a:t>Haga clic para modificar el estilo de subtítulo del patrón</a:t>
            </a:r>
            <a:endParaRPr lang="en-US" dirty="0"/>
          </a:p>
        </p:txBody>
      </p:sp>
    </p:spTree>
    <p:extLst>
      <p:ext uri="{BB962C8B-B14F-4D97-AF65-F5344CB8AC3E}">
        <p14:creationId xmlns:p14="http://schemas.microsoft.com/office/powerpoint/2010/main" val="184792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50000"/>
          </a:xfrm>
        </p:spPr>
        <p:txBody>
          <a:bodyPr vert="eaVert"/>
          <a:lstStyle/>
          <a:p>
            <a:r>
              <a:rPr lang="es-ES_tradnl" dirty="0" smtClean="0"/>
              <a:t>Clic para editar título</a:t>
            </a:r>
            <a:endParaRPr lang="en-US" dirty="0"/>
          </a:p>
        </p:txBody>
      </p:sp>
      <p:sp>
        <p:nvSpPr>
          <p:cNvPr id="3" name="Vertical Text Placeholder 2"/>
          <p:cNvSpPr>
            <a:spLocks noGrp="1"/>
          </p:cNvSpPr>
          <p:nvPr>
            <p:ph type="body" orient="vert" idx="1"/>
          </p:nvPr>
        </p:nvSpPr>
        <p:spPr>
          <a:xfrm>
            <a:off x="1088596" y="274638"/>
            <a:ext cx="5388403" cy="5350001"/>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Footer Placeholder 4"/>
          <p:cNvSpPr>
            <a:spLocks noGrp="1"/>
          </p:cNvSpPr>
          <p:nvPr>
            <p:ph type="ftr" sz="quarter" idx="10"/>
          </p:nvPr>
        </p:nvSpPr>
        <p:spPr/>
        <p:txBody>
          <a:bodyPr/>
          <a:lstStyle>
            <a:lvl1pPr>
              <a:defRPr/>
            </a:lvl1pPr>
          </a:lstStyle>
          <a:p>
            <a:pPr>
              <a:defRPr/>
            </a:pPr>
            <a:r>
              <a:rPr lang="en-GB" smtClean="0"/>
              <a:t>Grenoble, 2017</a:t>
            </a:r>
            <a:endParaRPr lang="en-US"/>
          </a:p>
        </p:txBody>
      </p:sp>
      <p:sp>
        <p:nvSpPr>
          <p:cNvPr id="5" name="Slide Number Placeholder 5"/>
          <p:cNvSpPr>
            <a:spLocks noGrp="1"/>
          </p:cNvSpPr>
          <p:nvPr>
            <p:ph type="sldNum" sz="quarter" idx="11"/>
          </p:nvPr>
        </p:nvSpPr>
        <p:spPr>
          <a:ln/>
        </p:spPr>
        <p:txBody>
          <a:bodyPr/>
          <a:lstStyle>
            <a:lvl1pPr>
              <a:defRPr/>
            </a:lvl1pPr>
          </a:lstStyle>
          <a:p>
            <a:pPr>
              <a:defRPr/>
            </a:pPr>
            <a:fld id="{9A55FDE3-DAF7-2744-9166-7F0B1AFCFDB1}" type="slidenum">
              <a:rPr lang="es-ES"/>
              <a:pPr>
                <a:defRPr/>
              </a:pPr>
              <a:t>‹#›</a:t>
            </a:fld>
            <a:endParaRPr lang="es-ES" dirty="0"/>
          </a:p>
        </p:txBody>
      </p:sp>
    </p:spTree>
    <p:extLst>
      <p:ext uri="{BB962C8B-B14F-4D97-AF65-F5344CB8AC3E}">
        <p14:creationId xmlns:p14="http://schemas.microsoft.com/office/powerpoint/2010/main" val="4481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GB" smtClean="0"/>
              <a:t>Grenoble, 2017</a:t>
            </a:r>
            <a:endParaRPr lang="en-US"/>
          </a:p>
        </p:txBody>
      </p:sp>
      <p:sp>
        <p:nvSpPr>
          <p:cNvPr id="5" name="Slide Number Placeholder 5"/>
          <p:cNvSpPr>
            <a:spLocks noGrp="1"/>
          </p:cNvSpPr>
          <p:nvPr>
            <p:ph type="sldNum" sz="quarter" idx="11"/>
          </p:nvPr>
        </p:nvSpPr>
        <p:spPr>
          <a:ln/>
        </p:spPr>
        <p:txBody>
          <a:bodyPr/>
          <a:lstStyle>
            <a:lvl1pPr>
              <a:defRPr/>
            </a:lvl1pPr>
          </a:lstStyle>
          <a:p>
            <a:pPr>
              <a:defRPr/>
            </a:pPr>
            <a:fld id="{2A5E349E-6DEC-A94E-93DE-71B2DD4C5196}" type="slidenum">
              <a:rPr lang="es-ES"/>
              <a:pPr>
                <a:defRPr/>
              </a:pPr>
              <a:t>‹#›</a:t>
            </a:fld>
            <a:endParaRPr lang="es-ES" dirty="0"/>
          </a:p>
        </p:txBody>
      </p:sp>
    </p:spTree>
    <p:extLst>
      <p:ext uri="{BB962C8B-B14F-4D97-AF65-F5344CB8AC3E}">
        <p14:creationId xmlns:p14="http://schemas.microsoft.com/office/powerpoint/2010/main" val="23547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Freeform 7"/>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title"/>
          </p:nvPr>
        </p:nvSpPr>
        <p:spPr>
          <a:xfrm rot="19140000">
            <a:off x="786915" y="1738883"/>
            <a:ext cx="5650992" cy="1108480"/>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s-ES_tradnl" smtClean="0"/>
              <a:t>Clic para editar título</a:t>
            </a:r>
            <a:endParaRPr lang="en-US" dirty="0"/>
          </a:p>
        </p:txBody>
      </p:sp>
      <p:sp>
        <p:nvSpPr>
          <p:cNvPr id="3" name="Text Placeholder 2"/>
          <p:cNvSpPr>
            <a:spLocks noGrp="1"/>
          </p:cNvSpPr>
          <p:nvPr>
            <p:ph type="body" idx="1"/>
          </p:nvPr>
        </p:nvSpPr>
        <p:spPr>
          <a:xfrm rot="19140000">
            <a:off x="1195032" y="2411815"/>
            <a:ext cx="6510528" cy="393569"/>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dirty="0" smtClean="0"/>
              <a:t>Haga clic para modificar el estilo de texto del patrón</a:t>
            </a:r>
          </a:p>
        </p:txBody>
      </p:sp>
      <p:sp>
        <p:nvSpPr>
          <p:cNvPr id="7" name="Footer Placeholder 4"/>
          <p:cNvSpPr>
            <a:spLocks noGrp="1"/>
          </p:cNvSpPr>
          <p:nvPr>
            <p:ph type="ftr" sz="quarter" idx="10"/>
          </p:nvPr>
        </p:nvSpPr>
        <p:spPr>
          <a:xfrm>
            <a:off x="3517900" y="6284913"/>
            <a:ext cx="4724400" cy="274637"/>
          </a:xfrm>
        </p:spPr>
        <p:txBody>
          <a:bodyPr/>
          <a:lstStyle>
            <a:lvl1pPr>
              <a:defRPr/>
            </a:lvl1pPr>
          </a:lstStyle>
          <a:p>
            <a:pPr>
              <a:defRPr/>
            </a:pPr>
            <a:r>
              <a:rPr lang="en-US" smtClean="0"/>
              <a:t>Grenoble, 2017</a:t>
            </a:r>
            <a:endParaRPr lang="en-US"/>
          </a:p>
        </p:txBody>
      </p:sp>
      <p:sp>
        <p:nvSpPr>
          <p:cNvPr id="8" name="Slide Number Placeholder 5"/>
          <p:cNvSpPr>
            <a:spLocks noGrp="1"/>
          </p:cNvSpPr>
          <p:nvPr>
            <p:ph type="sldNum" sz="quarter" idx="11"/>
          </p:nvPr>
        </p:nvSpPr>
        <p:spPr>
          <a:xfrm>
            <a:off x="8401050" y="6170613"/>
            <a:ext cx="503238" cy="503237"/>
          </a:xfrm>
        </p:spPr>
        <p:txBody>
          <a:bodyPr/>
          <a:lstStyle>
            <a:lvl1pPr>
              <a:defRPr/>
            </a:lvl1pPr>
          </a:lstStyle>
          <a:p>
            <a:pPr>
              <a:defRPr/>
            </a:pPr>
            <a:fld id="{DA15CB1F-E207-7549-B2F8-28170A077635}" type="slidenum">
              <a:rPr lang="es-ES"/>
              <a:pPr>
                <a:defRPr/>
              </a:pPr>
              <a:t>‹#›</a:t>
            </a:fld>
            <a:endParaRPr lang="es-ES"/>
          </a:p>
        </p:txBody>
      </p:sp>
      <p:sp>
        <p:nvSpPr>
          <p:cNvPr id="9" name="Rectangle 8"/>
          <p:cNvSpPr/>
          <p:nvPr userDrawn="1"/>
        </p:nvSpPr>
        <p:spPr>
          <a:xfrm>
            <a:off x="35560" y="6350"/>
            <a:ext cx="3050994" cy="694628"/>
          </a:xfrm>
          <a:prstGeom prst="rect">
            <a:avLst/>
          </a:prstGeom>
        </p:spPr>
        <p:txBody>
          <a:bodyPr wrap="none" lIns="0" rIns="0">
            <a:normAutofit lnSpcReduction="10000"/>
          </a:bodyPr>
          <a:lstStyle/>
          <a:p>
            <a:r>
              <a:rPr lang="en-GB" sz="4000" b="1" dirty="0">
                <a:ln w="0" cmpd="sng">
                  <a:solidFill>
                    <a:srgbClr val="000090"/>
                  </a:solidFill>
                  <a:prstDash val="solid"/>
                </a:ln>
                <a:blipFill rotWithShape="0">
                  <a:blip r:embed="rId2"/>
                  <a:stretch>
                    <a:fillRect/>
                  </a:stretch>
                </a:blipFill>
              </a:rPr>
              <a:t>VOLCADEC</a:t>
            </a:r>
          </a:p>
        </p:txBody>
      </p:sp>
    </p:spTree>
    <p:extLst>
      <p:ext uri="{BB962C8B-B14F-4D97-AF65-F5344CB8AC3E}">
        <p14:creationId xmlns:p14="http://schemas.microsoft.com/office/powerpoint/2010/main" val="3015437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14516" y="1097280"/>
            <a:ext cx="3200400" cy="46310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4991572" y="1097280"/>
            <a:ext cx="3200400" cy="46310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n-US" dirty="0"/>
          </a:p>
        </p:txBody>
      </p:sp>
      <p:sp>
        <p:nvSpPr>
          <p:cNvPr id="8" name="Title 7"/>
          <p:cNvSpPr>
            <a:spLocks noGrp="1"/>
          </p:cNvSpPr>
          <p:nvPr>
            <p:ph type="title"/>
          </p:nvPr>
        </p:nvSpPr>
        <p:spPr/>
        <p:txBody>
          <a:bodyPr/>
          <a:lstStyle/>
          <a:p>
            <a:r>
              <a:rPr lang="es-ES_tradnl" smtClean="0"/>
              <a:t>Clic para editar título</a:t>
            </a:r>
            <a:endParaRPr lang="en-US"/>
          </a:p>
        </p:txBody>
      </p:sp>
      <p:sp>
        <p:nvSpPr>
          <p:cNvPr id="5" name="Footer Placeholder 4"/>
          <p:cNvSpPr>
            <a:spLocks noGrp="1"/>
          </p:cNvSpPr>
          <p:nvPr>
            <p:ph type="ftr" sz="quarter" idx="10"/>
          </p:nvPr>
        </p:nvSpPr>
        <p:spPr/>
        <p:txBody>
          <a:bodyPr/>
          <a:lstStyle>
            <a:lvl1pPr>
              <a:defRPr/>
            </a:lvl1pPr>
          </a:lstStyle>
          <a:p>
            <a:pPr>
              <a:defRPr/>
            </a:pPr>
            <a:r>
              <a:rPr lang="en-GB" smtClean="0"/>
              <a:t>Grenoble, 2017</a:t>
            </a:r>
            <a:endParaRPr lang="en-US"/>
          </a:p>
        </p:txBody>
      </p:sp>
      <p:sp>
        <p:nvSpPr>
          <p:cNvPr id="6" name="Slide Number Placeholder 5"/>
          <p:cNvSpPr>
            <a:spLocks noGrp="1"/>
          </p:cNvSpPr>
          <p:nvPr>
            <p:ph type="sldNum" sz="quarter" idx="11"/>
          </p:nvPr>
        </p:nvSpPr>
        <p:spPr>
          <a:ln/>
        </p:spPr>
        <p:txBody>
          <a:bodyPr/>
          <a:lstStyle>
            <a:lvl1pPr>
              <a:defRPr/>
            </a:lvl1pPr>
          </a:lstStyle>
          <a:p>
            <a:pPr>
              <a:defRPr/>
            </a:pPr>
            <a:fld id="{033B5BC9-38A1-9D4C-A7C8-127F2F828267}" type="slidenum">
              <a:rPr lang="es-ES"/>
              <a:pPr>
                <a:defRPr/>
              </a:pPr>
              <a:t>‹#›</a:t>
            </a:fld>
            <a:endParaRPr lang="es-ES" dirty="0"/>
          </a:p>
        </p:txBody>
      </p:sp>
    </p:spTree>
    <p:extLst>
      <p:ext uri="{BB962C8B-B14F-4D97-AF65-F5344CB8AC3E}">
        <p14:creationId xmlns:p14="http://schemas.microsoft.com/office/powerpoint/2010/main" val="4172338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dirty="0" smtClean="0"/>
              <a:t>Clic para editar título</a:t>
            </a:r>
            <a:endParaRPr lang="en-US" dirty="0"/>
          </a:p>
        </p:txBody>
      </p:sp>
      <p:sp>
        <p:nvSpPr>
          <p:cNvPr id="3" name="Text Placeholder 2"/>
          <p:cNvSpPr>
            <a:spLocks noGrp="1"/>
          </p:cNvSpPr>
          <p:nvPr>
            <p:ph type="body" idx="1"/>
          </p:nvPr>
        </p:nvSpPr>
        <p:spPr>
          <a:xfrm>
            <a:off x="1110188"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4" name="Content Placeholder 3"/>
          <p:cNvSpPr>
            <a:spLocks noGrp="1"/>
          </p:cNvSpPr>
          <p:nvPr>
            <p:ph sz="half" idx="2"/>
          </p:nvPr>
        </p:nvSpPr>
        <p:spPr>
          <a:xfrm>
            <a:off x="1104270" y="1701848"/>
            <a:ext cx="3200400" cy="40351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n-US" dirty="0"/>
          </a:p>
        </p:txBody>
      </p:sp>
      <p:sp>
        <p:nvSpPr>
          <p:cNvPr id="5" name="Text Placeholder 4"/>
          <p:cNvSpPr>
            <a:spLocks noGrp="1"/>
          </p:cNvSpPr>
          <p:nvPr>
            <p:ph type="body" sz="quarter" idx="3"/>
          </p:nvPr>
        </p:nvSpPr>
        <p:spPr>
          <a:xfrm>
            <a:off x="4987244"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6" name="Content Placeholder 5"/>
          <p:cNvSpPr>
            <a:spLocks noGrp="1"/>
          </p:cNvSpPr>
          <p:nvPr>
            <p:ph sz="quarter" idx="4"/>
          </p:nvPr>
        </p:nvSpPr>
        <p:spPr>
          <a:xfrm>
            <a:off x="4985136" y="1701848"/>
            <a:ext cx="3200400" cy="40351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n-GB" smtClean="0"/>
              <a:t>Grenoble, 2017</a:t>
            </a:r>
            <a:endParaRPr lang="en-US"/>
          </a:p>
        </p:txBody>
      </p:sp>
      <p:sp>
        <p:nvSpPr>
          <p:cNvPr id="8" name="Slide Number Placeholder 5"/>
          <p:cNvSpPr>
            <a:spLocks noGrp="1"/>
          </p:cNvSpPr>
          <p:nvPr>
            <p:ph type="sldNum" sz="quarter" idx="11"/>
          </p:nvPr>
        </p:nvSpPr>
        <p:spPr>
          <a:ln/>
        </p:spPr>
        <p:txBody>
          <a:bodyPr/>
          <a:lstStyle>
            <a:lvl1pPr>
              <a:defRPr/>
            </a:lvl1pPr>
          </a:lstStyle>
          <a:p>
            <a:pPr>
              <a:defRPr/>
            </a:pPr>
            <a:fld id="{1CDFD414-CF07-9A42-AF67-43C9DA6C02C1}" type="slidenum">
              <a:rPr lang="es-ES"/>
              <a:pPr>
                <a:defRPr/>
              </a:pPr>
              <a:t>‹#›</a:t>
            </a:fld>
            <a:endParaRPr lang="es-ES" dirty="0"/>
          </a:p>
        </p:txBody>
      </p:sp>
    </p:spTree>
    <p:extLst>
      <p:ext uri="{BB962C8B-B14F-4D97-AF65-F5344CB8AC3E}">
        <p14:creationId xmlns:p14="http://schemas.microsoft.com/office/powerpoint/2010/main" val="3167423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Footer Placeholder 4"/>
          <p:cNvSpPr>
            <a:spLocks noGrp="1"/>
          </p:cNvSpPr>
          <p:nvPr>
            <p:ph type="ftr" sz="quarter" idx="10"/>
          </p:nvPr>
        </p:nvSpPr>
        <p:spPr/>
        <p:txBody>
          <a:bodyPr/>
          <a:lstStyle>
            <a:lvl1pPr>
              <a:defRPr/>
            </a:lvl1pPr>
          </a:lstStyle>
          <a:p>
            <a:pPr>
              <a:defRPr/>
            </a:pPr>
            <a:r>
              <a:rPr lang="en-GB" smtClean="0"/>
              <a:t>Grenoble, 2017</a:t>
            </a:r>
            <a:endParaRPr lang="en-US"/>
          </a:p>
        </p:txBody>
      </p:sp>
      <p:sp>
        <p:nvSpPr>
          <p:cNvPr id="4" name="Slide Number Placeholder 5"/>
          <p:cNvSpPr>
            <a:spLocks noGrp="1"/>
          </p:cNvSpPr>
          <p:nvPr>
            <p:ph type="sldNum" sz="quarter" idx="11"/>
          </p:nvPr>
        </p:nvSpPr>
        <p:spPr>
          <a:ln/>
        </p:spPr>
        <p:txBody>
          <a:bodyPr/>
          <a:lstStyle>
            <a:lvl1pPr>
              <a:defRPr/>
            </a:lvl1pPr>
          </a:lstStyle>
          <a:p>
            <a:pPr>
              <a:defRPr/>
            </a:pPr>
            <a:fld id="{AB6A5288-262C-E243-8539-7F4BEDA5375E}" type="slidenum">
              <a:rPr lang="es-ES"/>
              <a:pPr>
                <a:defRPr/>
              </a:pPr>
              <a:t>‹#›</a:t>
            </a:fld>
            <a:endParaRPr lang="es-ES" dirty="0"/>
          </a:p>
        </p:txBody>
      </p:sp>
    </p:spTree>
    <p:extLst>
      <p:ext uri="{BB962C8B-B14F-4D97-AF65-F5344CB8AC3E}">
        <p14:creationId xmlns:p14="http://schemas.microsoft.com/office/powerpoint/2010/main" val="390818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GB" smtClean="0"/>
              <a:t>Grenoble, 2017</a:t>
            </a:r>
            <a:endParaRPr lang="en-US"/>
          </a:p>
        </p:txBody>
      </p:sp>
      <p:sp>
        <p:nvSpPr>
          <p:cNvPr id="3" name="Slide Number Placeholder 5"/>
          <p:cNvSpPr>
            <a:spLocks noGrp="1"/>
          </p:cNvSpPr>
          <p:nvPr>
            <p:ph type="sldNum" sz="quarter" idx="11"/>
          </p:nvPr>
        </p:nvSpPr>
        <p:spPr>
          <a:ln/>
        </p:spPr>
        <p:txBody>
          <a:bodyPr/>
          <a:lstStyle>
            <a:lvl1pPr>
              <a:defRPr/>
            </a:lvl1pPr>
          </a:lstStyle>
          <a:p>
            <a:pPr>
              <a:defRPr/>
            </a:pPr>
            <a:fld id="{D34537FF-90EC-5946-87AD-925D594D12A9}" type="slidenum">
              <a:rPr lang="es-ES"/>
              <a:pPr>
                <a:defRPr/>
              </a:pPr>
              <a:t>‹#›</a:t>
            </a:fld>
            <a:endParaRPr lang="es-ES" dirty="0"/>
          </a:p>
        </p:txBody>
      </p:sp>
    </p:spTree>
    <p:extLst>
      <p:ext uri="{BB962C8B-B14F-4D97-AF65-F5344CB8AC3E}">
        <p14:creationId xmlns:p14="http://schemas.microsoft.com/office/powerpoint/2010/main" val="111265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ido con título">
    <p:spTree>
      <p:nvGrpSpPr>
        <p:cNvPr id="1" name=""/>
        <p:cNvGrpSpPr/>
        <p:nvPr/>
      </p:nvGrpSpPr>
      <p:grpSpPr>
        <a:xfrm>
          <a:off x="0" y="0"/>
          <a:ext cx="0" cy="0"/>
          <a:chOff x="0" y="0"/>
          <a:chExt cx="0" cy="0"/>
        </a:xfrm>
      </p:grpSpPr>
      <p:sp>
        <p:nvSpPr>
          <p:cNvPr id="5"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ight Triangle 17"/>
          <p:cNvSpPr/>
          <p:nvPr/>
        </p:nvSpPr>
        <p:spPr>
          <a:xfrm rot="5400000">
            <a:off x="433388" y="-433388"/>
            <a:ext cx="6858000" cy="77247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sz="180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10" name="Title 1"/>
          <p:cNvSpPr>
            <a:spLocks noGrp="1"/>
          </p:cNvSpPr>
          <p:nvPr>
            <p:ph type="title"/>
          </p:nvPr>
        </p:nvSpPr>
        <p:spPr>
          <a:xfrm rot="19140000">
            <a:off x="738911" y="1692183"/>
            <a:ext cx="5486400" cy="1073873"/>
          </a:xfrm>
        </p:spPr>
        <p:txBody>
          <a:bodyPr anchor="b"/>
          <a:lstStyle>
            <a:lvl1pPr algn="l">
              <a:defRPr sz="2800" b="0">
                <a:solidFill>
                  <a:schemeClr val="bg1"/>
                </a:solidFill>
                <a:latin typeface="+mj-lt"/>
              </a:defRPr>
            </a:lvl1pPr>
          </a:lstStyle>
          <a:p>
            <a:r>
              <a:rPr lang="es-ES_tradnl" dirty="0" smtClean="0"/>
              <a:t>Clic para editar título</a:t>
            </a:r>
            <a:endParaRPr lang="en-US" dirty="0"/>
          </a:p>
        </p:txBody>
      </p:sp>
      <p:sp>
        <p:nvSpPr>
          <p:cNvPr id="11" name="Text Placeholder 3"/>
          <p:cNvSpPr>
            <a:spLocks noGrp="1"/>
          </p:cNvSpPr>
          <p:nvPr>
            <p:ph type="body" sz="half" idx="2"/>
          </p:nvPr>
        </p:nvSpPr>
        <p:spPr>
          <a:xfrm rot="19140000">
            <a:off x="1200540" y="2419750"/>
            <a:ext cx="6096545" cy="487697"/>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dirty="0" smtClean="0"/>
              <a:t>Haga clic para modificar el estilo de texto del patrón</a:t>
            </a:r>
          </a:p>
        </p:txBody>
      </p:sp>
      <p:sp>
        <p:nvSpPr>
          <p:cNvPr id="7" name="Footer Placeholder 5"/>
          <p:cNvSpPr>
            <a:spLocks noGrp="1"/>
          </p:cNvSpPr>
          <p:nvPr>
            <p:ph type="ftr" sz="quarter" idx="10"/>
          </p:nvPr>
        </p:nvSpPr>
        <p:spPr>
          <a:xfrm>
            <a:off x="3517900" y="6284913"/>
            <a:ext cx="4724400" cy="274637"/>
          </a:xfrm>
        </p:spPr>
        <p:txBody>
          <a:bodyPr/>
          <a:lstStyle>
            <a:lvl1pPr>
              <a:defRPr>
                <a:solidFill>
                  <a:schemeClr val="tx2"/>
                </a:solidFill>
              </a:defRPr>
            </a:lvl1pPr>
          </a:lstStyle>
          <a:p>
            <a:pPr>
              <a:defRPr/>
            </a:pPr>
            <a:r>
              <a:rPr lang="en-US" smtClean="0"/>
              <a:t>Grenoble, 2017</a:t>
            </a:r>
            <a:endParaRPr lang="en-US"/>
          </a:p>
        </p:txBody>
      </p:sp>
      <p:sp>
        <p:nvSpPr>
          <p:cNvPr id="8" name="Slide Number Placeholder 6"/>
          <p:cNvSpPr>
            <a:spLocks noGrp="1"/>
          </p:cNvSpPr>
          <p:nvPr>
            <p:ph type="sldNum" sz="quarter" idx="11"/>
          </p:nvPr>
        </p:nvSpPr>
        <p:spPr>
          <a:xfrm>
            <a:off x="8401050" y="6170613"/>
            <a:ext cx="503238" cy="503237"/>
          </a:xfrm>
          <a:ln>
            <a:solidFill>
              <a:schemeClr val="tx2"/>
            </a:solidFill>
          </a:ln>
        </p:spPr>
        <p:txBody>
          <a:bodyPr/>
          <a:lstStyle>
            <a:lvl1pPr>
              <a:defRPr>
                <a:solidFill>
                  <a:schemeClr val="tx2"/>
                </a:solidFill>
              </a:defRPr>
            </a:lvl1pPr>
          </a:lstStyle>
          <a:p>
            <a:pPr>
              <a:defRPr/>
            </a:pPr>
            <a:fld id="{ABA254AA-5C0B-FD40-9954-17112CE22FF4}" type="slidenum">
              <a:rPr lang="es-ES"/>
              <a:pPr>
                <a:defRPr/>
              </a:pPr>
              <a:t>‹#›</a:t>
            </a:fld>
            <a:endParaRPr lang="es-ES"/>
          </a:p>
        </p:txBody>
      </p:sp>
    </p:spTree>
    <p:extLst>
      <p:ext uri="{BB962C8B-B14F-4D97-AF65-F5344CB8AC3E}">
        <p14:creationId xmlns:p14="http://schemas.microsoft.com/office/powerpoint/2010/main" val="130702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Footer Placeholder 4"/>
          <p:cNvSpPr>
            <a:spLocks noGrp="1"/>
          </p:cNvSpPr>
          <p:nvPr>
            <p:ph type="ftr" sz="quarter" idx="10"/>
          </p:nvPr>
        </p:nvSpPr>
        <p:spPr/>
        <p:txBody>
          <a:bodyPr/>
          <a:lstStyle>
            <a:lvl1pPr>
              <a:defRPr/>
            </a:lvl1pPr>
          </a:lstStyle>
          <a:p>
            <a:pPr>
              <a:defRPr/>
            </a:pPr>
            <a:r>
              <a:rPr lang="en-GB" smtClean="0"/>
              <a:t>Grenoble, 2017</a:t>
            </a:r>
            <a:endParaRPr lang="en-US"/>
          </a:p>
        </p:txBody>
      </p:sp>
      <p:sp>
        <p:nvSpPr>
          <p:cNvPr id="5" name="Slide Number Placeholder 5"/>
          <p:cNvSpPr>
            <a:spLocks noGrp="1"/>
          </p:cNvSpPr>
          <p:nvPr>
            <p:ph type="sldNum" sz="quarter" idx="11"/>
          </p:nvPr>
        </p:nvSpPr>
        <p:spPr>
          <a:ln/>
        </p:spPr>
        <p:txBody>
          <a:bodyPr/>
          <a:lstStyle>
            <a:lvl1pPr>
              <a:defRPr/>
            </a:lvl1pPr>
          </a:lstStyle>
          <a:p>
            <a:pPr>
              <a:defRPr/>
            </a:pPr>
            <a:fld id="{152069BD-036B-E548-AEF5-51A47E35ADC1}" type="slidenum">
              <a:rPr lang="es-ES"/>
              <a:pPr>
                <a:defRPr/>
              </a:pPr>
              <a:t>‹#›</a:t>
            </a:fld>
            <a:endParaRPr lang="es-ES" dirty="0"/>
          </a:p>
        </p:txBody>
      </p:sp>
    </p:spTree>
    <p:extLst>
      <p:ext uri="{BB962C8B-B14F-4D97-AF65-F5344CB8AC3E}">
        <p14:creationId xmlns:p14="http://schemas.microsoft.com/office/powerpoint/2010/main" val="28228673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6208713"/>
            <a:ext cx="2046288" cy="65722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086491 w 3574257"/>
              <a:gd name="connsiteY2" fmla="*/ 2 h 1807368"/>
              <a:gd name="connsiteX3" fmla="*/ 3574257 w 3574257"/>
              <a:gd name="connsiteY3" fmla="*/ 1807368 h 1807368"/>
              <a:gd name="connsiteX4" fmla="*/ 2382 w 3574257"/>
              <a:gd name="connsiteY4" fmla="*/ 1807368 h 1807368"/>
              <a:gd name="connsiteX0" fmla="*/ 2382 w 2217830"/>
              <a:gd name="connsiteY0" fmla="*/ 1807368 h 1807368"/>
              <a:gd name="connsiteX1" fmla="*/ 0 w 2217830"/>
              <a:gd name="connsiteY1" fmla="*/ 0 h 1807368"/>
              <a:gd name="connsiteX2" fmla="*/ 1086491 w 2217830"/>
              <a:gd name="connsiteY2" fmla="*/ 2 h 1807368"/>
              <a:gd name="connsiteX3" fmla="*/ 2217830 w 2217830"/>
              <a:gd name="connsiteY3" fmla="*/ 1790594 h 1807368"/>
              <a:gd name="connsiteX4" fmla="*/ 2382 w 2217830"/>
              <a:gd name="connsiteY4" fmla="*/ 1807368 h 1807368"/>
              <a:gd name="connsiteX0" fmla="*/ 2382 w 2304226"/>
              <a:gd name="connsiteY0" fmla="*/ 1807368 h 1807368"/>
              <a:gd name="connsiteX1" fmla="*/ 0 w 2304226"/>
              <a:gd name="connsiteY1" fmla="*/ 0 h 1807368"/>
              <a:gd name="connsiteX2" fmla="*/ 1086491 w 2304226"/>
              <a:gd name="connsiteY2" fmla="*/ 2 h 1807368"/>
              <a:gd name="connsiteX3" fmla="*/ 2304226 w 2304226"/>
              <a:gd name="connsiteY3" fmla="*/ 1807368 h 1807368"/>
              <a:gd name="connsiteX4" fmla="*/ 2382 w 2304226"/>
              <a:gd name="connsiteY4" fmla="*/ 1807368 h 1807368"/>
              <a:gd name="connsiteX0" fmla="*/ 2382 w 1993198"/>
              <a:gd name="connsiteY0" fmla="*/ 1807368 h 1807368"/>
              <a:gd name="connsiteX1" fmla="*/ 0 w 1993198"/>
              <a:gd name="connsiteY1" fmla="*/ 0 h 1807368"/>
              <a:gd name="connsiteX2" fmla="*/ 1086491 w 1993198"/>
              <a:gd name="connsiteY2" fmla="*/ 2 h 1807368"/>
              <a:gd name="connsiteX3" fmla="*/ 1993198 w 1993198"/>
              <a:gd name="connsiteY3" fmla="*/ 1790594 h 1807368"/>
              <a:gd name="connsiteX4" fmla="*/ 2382 w 1993198"/>
              <a:gd name="connsiteY4" fmla="*/ 1807368 h 1807368"/>
              <a:gd name="connsiteX0" fmla="*/ 2382 w 2045036"/>
              <a:gd name="connsiteY0" fmla="*/ 1807368 h 1824142"/>
              <a:gd name="connsiteX1" fmla="*/ 0 w 2045036"/>
              <a:gd name="connsiteY1" fmla="*/ 0 h 1824142"/>
              <a:gd name="connsiteX2" fmla="*/ 1086491 w 2045036"/>
              <a:gd name="connsiteY2" fmla="*/ 2 h 1824142"/>
              <a:gd name="connsiteX3" fmla="*/ 2045036 w 2045036"/>
              <a:gd name="connsiteY3" fmla="*/ 1824142 h 1824142"/>
              <a:gd name="connsiteX4" fmla="*/ 2382 w 2045036"/>
              <a:gd name="connsiteY4" fmla="*/ 1807368 h 1824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036" h="1824142">
                <a:moveTo>
                  <a:pt x="2382" y="1807368"/>
                </a:moveTo>
                <a:lnTo>
                  <a:pt x="0" y="0"/>
                </a:lnTo>
                <a:lnTo>
                  <a:pt x="1086491" y="2"/>
                </a:lnTo>
                <a:lnTo>
                  <a:pt x="2045036" y="1824142"/>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Freeform 7"/>
          <p:cNvSpPr/>
          <p:nvPr/>
        </p:nvSpPr>
        <p:spPr>
          <a:xfrm>
            <a:off x="-1588" y="6208713"/>
            <a:ext cx="9145588" cy="6572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584 h 527584"/>
              <a:gd name="connsiteX1" fmla="*/ 4030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403018"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Placeholder 1"/>
          <p:cNvSpPr>
            <a:spLocks noGrp="1"/>
          </p:cNvSpPr>
          <p:nvPr>
            <p:ph type="title"/>
          </p:nvPr>
        </p:nvSpPr>
        <p:spPr>
          <a:xfrm>
            <a:off x="669925" y="365125"/>
            <a:ext cx="7862888" cy="549275"/>
          </a:xfrm>
          <a:prstGeom prst="rect">
            <a:avLst/>
          </a:prstGeom>
        </p:spPr>
        <p:txBody>
          <a:bodyPr vert="horz" lIns="91440" tIns="45720" rIns="91440" bIns="45720" rtlCol="0" anchor="ctr">
            <a:noAutofit/>
          </a:bodyPr>
          <a:lstStyle/>
          <a:p>
            <a:r>
              <a:rPr lang="es-ES_tradnl" dirty="0" smtClean="0"/>
              <a:t>Clic para editar título</a:t>
            </a:r>
            <a:endParaRPr lang="en-US" dirty="0"/>
          </a:p>
        </p:txBody>
      </p:sp>
      <p:sp>
        <p:nvSpPr>
          <p:cNvPr id="1029" name="Text Placeholder 2"/>
          <p:cNvSpPr>
            <a:spLocks noGrp="1"/>
          </p:cNvSpPr>
          <p:nvPr>
            <p:ph type="body" idx="1"/>
          </p:nvPr>
        </p:nvSpPr>
        <p:spPr bwMode="auto">
          <a:xfrm>
            <a:off x="1114425" y="1100138"/>
            <a:ext cx="7862888"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Footer Placeholder 4"/>
          <p:cNvSpPr>
            <a:spLocks noGrp="1"/>
          </p:cNvSpPr>
          <p:nvPr>
            <p:ph type="ftr" sz="quarter" idx="3"/>
          </p:nvPr>
        </p:nvSpPr>
        <p:spPr>
          <a:xfrm>
            <a:off x="3517900" y="6361113"/>
            <a:ext cx="4724400" cy="274637"/>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defRPr>
            </a:lvl1pPr>
          </a:lstStyle>
          <a:p>
            <a:pPr>
              <a:defRPr/>
            </a:pPr>
            <a:r>
              <a:rPr lang="en-GB" smtClean="0"/>
              <a:t>Grenoble, 2017</a:t>
            </a:r>
            <a:endParaRPr lang="en-US"/>
          </a:p>
        </p:txBody>
      </p:sp>
      <p:sp>
        <p:nvSpPr>
          <p:cNvPr id="6" name="Slide Number Placeholder 5"/>
          <p:cNvSpPr>
            <a:spLocks noGrp="1"/>
          </p:cNvSpPr>
          <p:nvPr>
            <p:ph type="sldNum" sz="quarter" idx="4"/>
          </p:nvPr>
        </p:nvSpPr>
        <p:spPr>
          <a:xfrm>
            <a:off x="8401050" y="6275388"/>
            <a:ext cx="503238" cy="503237"/>
          </a:xfrm>
          <a:prstGeom prst="ellipse">
            <a:avLst/>
          </a:prstGeom>
          <a:ln w="19050">
            <a:solidFill>
              <a:srgbClr val="FFFFFF"/>
            </a:solidFill>
          </a:ln>
        </p:spPr>
        <p:txBody>
          <a:bodyPr vert="horz" lIns="0" tIns="0" rIns="0" bIns="0" rtlCol="0" anchor="ctr">
            <a:normAutofit/>
          </a:bodyPr>
          <a:lstStyle>
            <a:lvl1pPr algn="ctr" fontAlgn="auto">
              <a:spcBef>
                <a:spcPts val="0"/>
              </a:spcBef>
              <a:spcAft>
                <a:spcPts val="0"/>
              </a:spcAft>
              <a:defRPr sz="1650">
                <a:solidFill>
                  <a:srgbClr val="FFFFFF"/>
                </a:solidFill>
                <a:latin typeface="+mn-lt"/>
                <a:ea typeface="+mn-ea"/>
                <a:cs typeface="+mn-cs"/>
              </a:defRPr>
            </a:lvl1pPr>
          </a:lstStyle>
          <a:p>
            <a:pPr>
              <a:defRPr/>
            </a:pPr>
            <a:fld id="{97BE6342-0119-E44D-ABD6-EC13DFD53063}" type="slidenum">
              <a:rPr lang="es-ES"/>
              <a:pPr>
                <a:defRPr/>
              </a:pPr>
              <a:t>‹#›</a:t>
            </a:fld>
            <a:endParaRPr lang="es-ES" dirty="0"/>
          </a:p>
        </p:txBody>
      </p:sp>
    </p:spTree>
  </p:cSld>
  <p:clrMap bg1="lt1" tx1="dk1" bg2="lt2" tx2="dk2" accent1="accent1" accent2="accent2" accent3="accent3" accent4="accent4" accent5="accent5" accent6="accent6" hlink="hlink" folHlink="folHlink"/>
  <p:sldLayoutIdLst>
    <p:sldLayoutId id="2147483786" r:id="rId1"/>
    <p:sldLayoutId id="2147483779" r:id="rId2"/>
    <p:sldLayoutId id="2147483787" r:id="rId3"/>
    <p:sldLayoutId id="2147483780" r:id="rId4"/>
    <p:sldLayoutId id="2147483781" r:id="rId5"/>
    <p:sldLayoutId id="2147483782" r:id="rId6"/>
    <p:sldLayoutId id="2147483783" r:id="rId7"/>
    <p:sldLayoutId id="2147483788" r:id="rId8"/>
    <p:sldLayoutId id="2147483784" r:id="rId9"/>
    <p:sldLayoutId id="2147483785" r:id="rId10"/>
  </p:sldLayoutIdLst>
  <p:hf hdr="0" dt="0"/>
  <p:txStyles>
    <p:titleStyle>
      <a:lvl1pPr algn="l" rtl="0" eaLnBrk="0" fontAlgn="base" hangingPunct="0">
        <a:spcBef>
          <a:spcPct val="0"/>
        </a:spcBef>
        <a:spcAft>
          <a:spcPct val="0"/>
        </a:spcAft>
        <a:defRPr sz="2800" kern="1200" cap="all">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5pPr>
      <a:lvl6pPr marL="457200" algn="l" rtl="0" fontAlgn="base">
        <a:spcBef>
          <a:spcPct val="0"/>
        </a:spcBef>
        <a:spcAft>
          <a:spcPct val="0"/>
        </a:spcAft>
        <a:defRPr sz="2800">
          <a:solidFill>
            <a:schemeClr val="tx1"/>
          </a:solidFill>
          <a:latin typeface="Century Gothic" charset="0"/>
          <a:ea typeface="ＭＳ Ｐゴシック" charset="0"/>
          <a:cs typeface="ＭＳ Ｐゴシック" charset="0"/>
        </a:defRPr>
      </a:lvl6pPr>
      <a:lvl7pPr marL="914400" algn="l" rtl="0" fontAlgn="base">
        <a:spcBef>
          <a:spcPct val="0"/>
        </a:spcBef>
        <a:spcAft>
          <a:spcPct val="0"/>
        </a:spcAft>
        <a:defRPr sz="2800">
          <a:solidFill>
            <a:schemeClr val="tx1"/>
          </a:solidFill>
          <a:latin typeface="Century Gothic" charset="0"/>
          <a:ea typeface="ＭＳ Ｐゴシック" charset="0"/>
          <a:cs typeface="ＭＳ Ｐゴシック" charset="0"/>
        </a:defRPr>
      </a:lvl7pPr>
      <a:lvl8pPr marL="1371600" algn="l" rtl="0" fontAlgn="base">
        <a:spcBef>
          <a:spcPct val="0"/>
        </a:spcBef>
        <a:spcAft>
          <a:spcPct val="0"/>
        </a:spcAft>
        <a:defRPr sz="2800">
          <a:solidFill>
            <a:schemeClr val="tx1"/>
          </a:solidFill>
          <a:latin typeface="Century Gothic" charset="0"/>
          <a:ea typeface="ＭＳ Ｐゴシック" charset="0"/>
          <a:cs typeface="ＭＳ Ｐゴシック" charset="0"/>
        </a:defRPr>
      </a:lvl8pPr>
      <a:lvl9pPr marL="1828800" algn="l" rtl="0" fontAlgn="base">
        <a:spcBef>
          <a:spcPct val="0"/>
        </a:spcBef>
        <a:spcAft>
          <a:spcPct val="0"/>
        </a:spcAft>
        <a:defRPr sz="2800">
          <a:solidFill>
            <a:schemeClr val="tx1"/>
          </a:solidFill>
          <a:latin typeface="Century Gothic" charset="0"/>
          <a:ea typeface="ＭＳ Ｐゴシック" charset="0"/>
          <a:cs typeface="ＭＳ Ｐゴシック" charset="0"/>
        </a:defRPr>
      </a:lvl9pPr>
    </p:titleStyle>
    <p:bodyStyle>
      <a:lvl1pPr marL="342900" indent="-342900" algn="l" rtl="0" eaLnBrk="0" fontAlgn="base" hangingPunct="0">
        <a:spcBef>
          <a:spcPts val="800"/>
        </a:spcBef>
        <a:spcAft>
          <a:spcPct val="0"/>
        </a:spcAft>
        <a:buFont typeface="Arial" charset="0"/>
        <a:defRPr sz="1600" b="1" kern="1200">
          <a:solidFill>
            <a:schemeClr val="tx1"/>
          </a:solidFill>
          <a:latin typeface="+mn-lt"/>
          <a:ea typeface="ＭＳ Ｐゴシック" charset="0"/>
          <a:cs typeface="ＭＳ Ｐゴシック" charset="0"/>
        </a:defRPr>
      </a:lvl1pPr>
      <a:lvl2pPr marL="173038" indent="-173038" algn="l" rtl="0" eaLnBrk="0" fontAlgn="base" hangingPunct="0">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2pPr>
      <a:lvl3pPr marL="401638" indent="-163513" algn="l" rtl="0" eaLnBrk="0" fontAlgn="base" hangingPunct="0">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3pPr>
      <a:lvl4pPr marL="630238" indent="-163513" algn="l" rtl="0" eaLnBrk="0" fontAlgn="base" hangingPunct="0">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4pPr>
      <a:lvl5pPr marL="858838" indent="-173038" algn="l" rtl="0" eaLnBrk="0" fontAlgn="base" hangingPunct="0">
        <a:spcBef>
          <a:spcPts val="300"/>
        </a:spcBef>
        <a:spcAft>
          <a:spcPct val="0"/>
        </a:spcAft>
        <a:buClr>
          <a:schemeClr val="accent2"/>
        </a:buClr>
        <a:buFont typeface="Wingdings" charset="0"/>
        <a:buChar char="§"/>
        <a:defRPr sz="1600" kern="1200">
          <a:solidFill>
            <a:schemeClr val="tx1"/>
          </a:solidFill>
          <a:latin typeface="+mn-lt"/>
          <a:ea typeface="ＭＳ Ｐゴシック" charset="0"/>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2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2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2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2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31.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007/s00382-017-3986-1" TargetMode="External"/><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7.emf"/><Relationship Id="rId5"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8.emf"/><Relationship Id="rId5" Type="http://schemas.openxmlformats.org/officeDocument/2006/relationships/image" Target="../media/image36.emf"/><Relationship Id="rId6"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6.emf"/><Relationship Id="rId7"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6.emf"/><Relationship Id="rId7" Type="http://schemas.openxmlformats.org/officeDocument/2006/relationships/image" Target="../media/image40.emf"/><Relationship Id="rId8"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6.emf"/><Relationship Id="rId7" Type="http://schemas.openxmlformats.org/officeDocument/2006/relationships/image" Target="../media/image40.emf"/><Relationship Id="rId8" Type="http://schemas.openxmlformats.org/officeDocument/2006/relationships/image" Target="../media/image41.emf"/><Relationship Id="rId9"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51.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7.jpeg"/><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emf"/><Relationship Id="rId8" Type="http://schemas.openxmlformats.org/officeDocument/2006/relationships/image" Target="../media/image46.emf"/><Relationship Id="rId9"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8.emf"/><Relationship Id="rId5" Type="http://schemas.openxmlformats.org/officeDocument/2006/relationships/image" Target="../media/image49.emf"/><Relationship Id="rId6" Type="http://schemas.openxmlformats.org/officeDocument/2006/relationships/image" Target="../media/image50.emf"/><Relationship Id="rId7" Type="http://schemas.openxmlformats.org/officeDocument/2006/relationships/image" Target="../media/image51.emf"/><Relationship Id="rId8" Type="http://schemas.openxmlformats.org/officeDocument/2006/relationships/image" Target="../media/image52.emf"/><Relationship Id="rId9"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9.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60.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63.xml.rels><?xml version="1.0" encoding="UTF-8" standalone="yes"?>
<Relationships xmlns="http://schemas.openxmlformats.org/package/2006/relationships"><Relationship Id="rId11" Type="http://schemas.openxmlformats.org/officeDocument/2006/relationships/image" Target="../media/image68.png"/><Relationship Id="rId12" Type="http://schemas.openxmlformats.org/officeDocument/2006/relationships/image" Target="../media/image70.png"/><Relationship Id="rId13"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eg"/><Relationship Id="rId4" Type="http://schemas.openxmlformats.org/officeDocument/2006/relationships/image" Target="../media/image60.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9.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7.jpe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73.gif"/><Relationship Id="rId5" Type="http://schemas.openxmlformats.org/officeDocument/2006/relationships/image" Target="../media/image74.gif"/><Relationship Id="rId1" Type="http://schemas.openxmlformats.org/officeDocument/2006/relationships/slideLayout" Target="../slideLayouts/slideLayout2.xml"/><Relationship Id="rId2" Type="http://schemas.openxmlformats.org/officeDocument/2006/relationships/image" Target="../media/image72.gif"/></Relationships>
</file>

<file path=ppt/slides/_rels/slide6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73.gif"/><Relationship Id="rId5" Type="http://schemas.openxmlformats.org/officeDocument/2006/relationships/image" Target="../media/image74.gif"/><Relationship Id="rId1" Type="http://schemas.openxmlformats.org/officeDocument/2006/relationships/slideLayout" Target="../slideLayouts/slideLayout2.xml"/><Relationship Id="rId2" Type="http://schemas.openxmlformats.org/officeDocument/2006/relationships/image" Target="../media/image72.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7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7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1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7.jpeg"/></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 y="-158750"/>
            <a:ext cx="9146157" cy="6372860"/>
          </a:xfrm>
          <a:prstGeom prst="rect">
            <a:avLst/>
          </a:prstGeom>
        </p:spPr>
      </p:pic>
      <p:sp>
        <p:nvSpPr>
          <p:cNvPr id="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Grenoble, 2017</a:t>
            </a:r>
          </a:p>
        </p:txBody>
      </p:sp>
      <p:sp>
        <p:nvSpPr>
          <p:cNvPr id="5" name="Slide Number Placeholder 5"/>
          <p:cNvSpPr>
            <a:spLocks noGrp="1"/>
          </p:cNvSpPr>
          <p:nvPr>
            <p:ph type="sldNum" sz="quarter" idx="11"/>
          </p:nvPr>
        </p:nvSpPr>
        <p:spPr/>
        <p:txBody>
          <a:bodyPr/>
          <a:lstStyle/>
          <a:p>
            <a:pPr>
              <a:defRPr/>
            </a:pPr>
            <a:fld id="{B05EBA68-5599-4040-B3E2-CFB101ADF445}" type="slidenum">
              <a:rPr lang="es-ES"/>
              <a:pPr>
                <a:defRPr/>
              </a:pPr>
              <a:t>1</a:t>
            </a:fld>
            <a:endParaRPr lang="es-ES" dirty="0"/>
          </a:p>
        </p:txBody>
      </p:sp>
      <p:pic>
        <p:nvPicPr>
          <p:cNvPr id="36868" name="Picture 6" descr="SPECS Logo Final Propos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2" y="6214110"/>
            <a:ext cx="1469327" cy="675640"/>
          </a:xfrm>
          <a:prstGeom prst="rect">
            <a:avLst/>
          </a:prstGeom>
          <a:solidFill>
            <a:schemeClr val="bg1"/>
          </a:solidFill>
          <a:ln>
            <a:noFill/>
          </a:ln>
          <a:extLst/>
        </p:spPr>
      </p:pic>
      <p:sp>
        <p:nvSpPr>
          <p:cNvPr id="8" name="Text Box 4"/>
          <p:cNvSpPr txBox="1">
            <a:spLocks noChangeArrowheads="1"/>
          </p:cNvSpPr>
          <p:nvPr/>
        </p:nvSpPr>
        <p:spPr bwMode="auto">
          <a:xfrm>
            <a:off x="0" y="4366597"/>
            <a:ext cx="9144000" cy="1717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bIns="9144" anchor="b">
            <a:spAutoFit/>
          </a:bodyPr>
          <a:lstStyle>
            <a:lvl1pPr>
              <a:defRPr>
                <a:solidFill>
                  <a:schemeClr val="tx1"/>
                </a:solidFill>
                <a:latin typeface="Century Gothic" charset="0"/>
                <a:ea typeface="ＭＳ Ｐゴシック" charset="0"/>
                <a:cs typeface="ＭＳ Ｐゴシック" charset="0"/>
              </a:defRPr>
            </a:lvl1pPr>
            <a:lvl2pPr>
              <a:defRPr>
                <a:solidFill>
                  <a:schemeClr val="tx1"/>
                </a:solidFill>
                <a:latin typeface="Century Gothic" charset="0"/>
                <a:ea typeface="ＭＳ Ｐゴシック" charset="0"/>
              </a:defRPr>
            </a:lvl2pPr>
            <a:lvl3pPr>
              <a:defRPr>
                <a:solidFill>
                  <a:schemeClr val="tx1"/>
                </a:solidFill>
                <a:latin typeface="Century Gothic" charset="0"/>
                <a:ea typeface="ＭＳ Ｐゴシック" charset="0"/>
              </a:defRPr>
            </a:lvl3pPr>
            <a:lvl4pPr>
              <a:defRPr>
                <a:solidFill>
                  <a:schemeClr val="tx1"/>
                </a:solidFill>
                <a:latin typeface="Century Gothic" charset="0"/>
                <a:ea typeface="ＭＳ Ｐゴシック" charset="0"/>
              </a:defRPr>
            </a:lvl4pPr>
            <a:lvl5pPr>
              <a:defRPr>
                <a:solidFill>
                  <a:schemeClr val="tx1"/>
                </a:solidFill>
                <a:latin typeface="Century Gothic" charset="0"/>
                <a:ea typeface="ＭＳ Ｐゴシック" charset="0"/>
              </a:defRPr>
            </a:lvl5pPr>
            <a:lvl6pPr fontAlgn="base">
              <a:spcBef>
                <a:spcPct val="0"/>
              </a:spcBef>
              <a:spcAft>
                <a:spcPct val="0"/>
              </a:spcAft>
              <a:defRPr>
                <a:solidFill>
                  <a:schemeClr val="tx1"/>
                </a:solidFill>
                <a:latin typeface="Century Gothic" charset="0"/>
                <a:ea typeface="ＭＳ Ｐゴシック" charset="0"/>
              </a:defRPr>
            </a:lvl6pPr>
            <a:lvl7pPr fontAlgn="base">
              <a:spcBef>
                <a:spcPct val="0"/>
              </a:spcBef>
              <a:spcAft>
                <a:spcPct val="0"/>
              </a:spcAft>
              <a:defRPr>
                <a:solidFill>
                  <a:schemeClr val="tx1"/>
                </a:solidFill>
                <a:latin typeface="Century Gothic" charset="0"/>
                <a:ea typeface="ＭＳ Ｐゴシック" charset="0"/>
              </a:defRPr>
            </a:lvl7pPr>
            <a:lvl8pPr fontAlgn="base">
              <a:spcBef>
                <a:spcPct val="0"/>
              </a:spcBef>
              <a:spcAft>
                <a:spcPct val="0"/>
              </a:spcAft>
              <a:defRPr>
                <a:solidFill>
                  <a:schemeClr val="tx1"/>
                </a:solidFill>
                <a:latin typeface="Century Gothic" charset="0"/>
                <a:ea typeface="ＭＳ Ｐゴシック" charset="0"/>
              </a:defRPr>
            </a:lvl8pPr>
            <a:lvl9pPr fontAlgn="base">
              <a:spcBef>
                <a:spcPct val="0"/>
              </a:spcBef>
              <a:spcAft>
                <a:spcPct val="0"/>
              </a:spcAft>
              <a:defRPr>
                <a:solidFill>
                  <a:schemeClr val="tx1"/>
                </a:solidFill>
                <a:latin typeface="Century Gothic" charset="0"/>
                <a:ea typeface="ＭＳ Ｐゴシック" charset="0"/>
              </a:defRPr>
            </a:lvl9pPr>
          </a:lstStyle>
          <a:p>
            <a:pPr algn="ctr" defTabSz="914400">
              <a:defRPr/>
            </a:pPr>
            <a:r>
              <a:rPr lang="en-GB" b="1" dirty="0"/>
              <a:t>Understanding, modelling and forecasting the climate response to volcanic </a:t>
            </a:r>
            <a:r>
              <a:rPr lang="en-GB" b="1" dirty="0" smtClean="0"/>
              <a:t>eruptions</a:t>
            </a:r>
            <a:endParaRPr lang="fr-FR" dirty="0"/>
          </a:p>
          <a:p>
            <a:pPr algn="r" defTabSz="914400">
              <a:defRPr/>
            </a:pPr>
            <a:endParaRPr lang="en-GB" dirty="0"/>
          </a:p>
          <a:p>
            <a:pPr algn="r" defTabSz="914400">
              <a:defRPr/>
            </a:pPr>
            <a:endParaRPr lang="en-GB" sz="1800" dirty="0" smtClean="0"/>
          </a:p>
          <a:p>
            <a:pPr algn="r" defTabSz="914400">
              <a:defRPr/>
            </a:pPr>
            <a:r>
              <a:rPr lang="en-GB" sz="1800" dirty="0" smtClean="0"/>
              <a:t>M</a:t>
            </a:r>
            <a:r>
              <a:rPr lang="en-GB" sz="1800" dirty="0"/>
              <a:t>. </a:t>
            </a:r>
            <a:r>
              <a:rPr lang="en-GB" sz="1800" dirty="0" err="1"/>
              <a:t>Ménégoz</a:t>
            </a:r>
            <a:r>
              <a:rPr lang="en-GB" sz="1800" dirty="0"/>
              <a:t>, C. </a:t>
            </a:r>
            <a:r>
              <a:rPr lang="en-GB" sz="1800" dirty="0" err="1"/>
              <a:t>Cassou</a:t>
            </a:r>
            <a:r>
              <a:rPr lang="en-GB" sz="1800" dirty="0"/>
              <a:t>, D. </a:t>
            </a:r>
            <a:r>
              <a:rPr lang="en-GB" sz="1800" dirty="0" err="1"/>
              <a:t>Swingedouw</a:t>
            </a:r>
            <a:r>
              <a:rPr lang="en-GB" sz="1800" dirty="0"/>
              <a:t>, R. Bilbao, O. </a:t>
            </a:r>
            <a:r>
              <a:rPr lang="en-GB" sz="1800" dirty="0" err="1"/>
              <a:t>Bellprat</a:t>
            </a:r>
            <a:r>
              <a:rPr lang="en-GB" sz="1800" dirty="0" smtClean="0"/>
              <a:t>, </a:t>
            </a:r>
            <a:r>
              <a:rPr lang="en-GB" sz="1800" dirty="0"/>
              <a:t>F</a:t>
            </a:r>
            <a:r>
              <a:rPr lang="en-GB" sz="1800" dirty="0" smtClean="0"/>
              <a:t>. </a:t>
            </a:r>
            <a:r>
              <a:rPr lang="en-GB" sz="1800" dirty="0" err="1"/>
              <a:t>Doblas</a:t>
            </a:r>
            <a:r>
              <a:rPr lang="en-GB" sz="1800" dirty="0"/>
              <a:t>-Reyes</a:t>
            </a:r>
            <a:r>
              <a:rPr lang="fr-FR" sz="1800" dirty="0"/>
              <a:t> </a:t>
            </a:r>
            <a:endParaRPr lang="en-US" sz="1800" dirty="0"/>
          </a:p>
        </p:txBody>
      </p:sp>
      <p:sp>
        <p:nvSpPr>
          <p:cNvPr id="11" name="Rectangle 10"/>
          <p:cNvSpPr/>
          <p:nvPr/>
        </p:nvSpPr>
        <p:spPr>
          <a:xfrm>
            <a:off x="3902710" y="6268231"/>
            <a:ext cx="3050994" cy="694628"/>
          </a:xfrm>
          <a:prstGeom prst="rect">
            <a:avLst/>
          </a:prstGeom>
        </p:spPr>
        <p:txBody>
          <a:bodyPr wrap="none" lIns="0" rIns="0">
            <a:normAutofit/>
          </a:bodyPr>
          <a:lstStyle/>
          <a:p>
            <a:r>
              <a:rPr lang="en-GB" sz="3200" b="1" dirty="0">
                <a:ln w="0" cmpd="sng">
                  <a:solidFill>
                    <a:srgbClr val="000090"/>
                  </a:solidFill>
                  <a:prstDash val="solid"/>
                </a:ln>
                <a:blipFill rotWithShape="0">
                  <a:blip r:embed="rId5"/>
                  <a:stretch>
                    <a:fillRect/>
                  </a:stretch>
                </a:blipFill>
              </a:rPr>
              <a:t>VOLCADEC</a:t>
            </a:r>
          </a:p>
        </p:txBody>
      </p:sp>
      <p:pic>
        <p:nvPicPr>
          <p:cNvPr id="12" name="Image 11" descr="logo_BSC.jp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30995" y="6214110"/>
            <a:ext cx="745703" cy="643890"/>
          </a:xfrm>
          <a:prstGeom prst="rect">
            <a:avLst/>
          </a:prstGeom>
        </p:spPr>
      </p:pic>
      <p:sp>
        <p:nvSpPr>
          <p:cNvPr id="10" name="Rectangle 9"/>
          <p:cNvSpPr/>
          <p:nvPr/>
        </p:nvSpPr>
        <p:spPr>
          <a:xfrm>
            <a:off x="1594960" y="6270999"/>
            <a:ext cx="2377169" cy="449669"/>
          </a:xfrm>
          <a:prstGeom prst="rect">
            <a:avLst/>
          </a:prstGeom>
        </p:spPr>
        <p:txBody>
          <a:bodyPr wrap="none" lIns="0" rIns="0">
            <a:noAutofit/>
          </a:bodyPr>
          <a:lstStyle/>
          <a:p>
            <a:r>
              <a:rPr lang="en-GB" sz="3200" b="1" dirty="0" smtClean="0">
                <a:ln w="0" cmpd="sng">
                  <a:solidFill>
                    <a:srgbClr val="000090"/>
                  </a:solidFill>
                  <a:prstDash val="solid"/>
                </a:ln>
                <a:solidFill>
                  <a:srgbClr val="000090"/>
                </a:solidFill>
              </a:rPr>
              <a:t>MORDICUS</a:t>
            </a:r>
            <a:endParaRPr lang="en-GB" sz="3200" b="1" dirty="0">
              <a:ln w="0" cmpd="sng">
                <a:solidFill>
                  <a:srgbClr val="000090"/>
                </a:solidFill>
                <a:prstDash val="solid"/>
              </a:ln>
              <a:solidFill>
                <a:srgbClr val="000090"/>
              </a:solidFill>
            </a:endParaRPr>
          </a:p>
        </p:txBody>
      </p:sp>
    </p:spTree>
    <p:extLst>
      <p:ext uri="{BB962C8B-B14F-4D97-AF65-F5344CB8AC3E}">
        <p14:creationId xmlns:p14="http://schemas.microsoft.com/office/powerpoint/2010/main" val="15402798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NAO and volcanoes</a:t>
            </a:r>
          </a:p>
        </p:txBody>
      </p:sp>
      <p:sp>
        <p:nvSpPr>
          <p:cNvPr id="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10</a:t>
            </a:fld>
            <a:endParaRPr lang="es-ES" dirty="0"/>
          </a:p>
        </p:txBody>
      </p:sp>
      <p:sp>
        <p:nvSpPr>
          <p:cNvPr id="37892" name="Text Box 3"/>
          <p:cNvSpPr txBox="1">
            <a:spLocks noChangeArrowheads="1"/>
          </p:cNvSpPr>
          <p:nvPr/>
        </p:nvSpPr>
        <p:spPr bwMode="auto">
          <a:xfrm>
            <a:off x="720089" y="1988819"/>
            <a:ext cx="7812406" cy="121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b="1" dirty="0">
                <a:solidFill>
                  <a:srgbClr val="000080"/>
                </a:solidFill>
                <a:latin typeface="Palatino Linotype" charset="0"/>
              </a:rPr>
              <a:t> P</a:t>
            </a:r>
            <a:r>
              <a:rPr lang="en-GB" b="1" dirty="0" smtClean="0">
                <a:solidFill>
                  <a:srgbClr val="000080"/>
                </a:solidFill>
                <a:latin typeface="Palatino Linotype" charset="0"/>
              </a:rPr>
              <a:t>ositive NAO conditions observed during the two winters following the Pinatubo eruption in 1991…</a:t>
            </a:r>
            <a:endParaRPr lang="en-GB" b="1" dirty="0" smtClean="0">
              <a:solidFill>
                <a:srgbClr val="000080"/>
              </a:solidFill>
              <a:latin typeface="Palatino Linotype" charset="0"/>
              <a:sym typeface="Symbol" charset="0"/>
            </a:endParaRPr>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8" name="Text Box 3"/>
          <p:cNvSpPr txBox="1">
            <a:spLocks noChangeArrowheads="1"/>
          </p:cNvSpPr>
          <p:nvPr/>
        </p:nvSpPr>
        <p:spPr bwMode="auto">
          <a:xfrm>
            <a:off x="611505" y="4509134"/>
            <a:ext cx="8056245"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b="1" dirty="0" smtClean="0">
                <a:solidFill>
                  <a:srgbClr val="000080"/>
                </a:solidFill>
                <a:latin typeface="Palatino Linotype" charset="0"/>
                <a:sym typeface="Symbol" charset="0"/>
              </a:rPr>
              <a:t>… the beginning of a passionate (and unclosed) debate!!!</a:t>
            </a:r>
          </a:p>
        </p:txBody>
      </p:sp>
      <p:sp>
        <p:nvSpPr>
          <p:cNvPr id="10" name="Text Box 3"/>
          <p:cNvSpPr txBox="1">
            <a:spLocks noChangeArrowheads="1"/>
          </p:cNvSpPr>
          <p:nvPr/>
        </p:nvSpPr>
        <p:spPr bwMode="auto">
          <a:xfrm>
            <a:off x="3851910" y="3208654"/>
            <a:ext cx="1080135"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b="1" dirty="0" smtClean="0">
                <a:solidFill>
                  <a:srgbClr val="000080"/>
                </a:solidFill>
                <a:latin typeface="Palatino Linotype" charset="0"/>
                <a:sym typeface="Symbol" charset="0"/>
              </a:rPr>
              <a:t>and</a:t>
            </a:r>
          </a:p>
        </p:txBody>
      </p:sp>
    </p:spTree>
    <p:extLst>
      <p:ext uri="{BB962C8B-B14F-4D97-AF65-F5344CB8AC3E}">
        <p14:creationId xmlns:p14="http://schemas.microsoft.com/office/powerpoint/2010/main" val="469882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smtClean="0">
                <a:latin typeface="Century Gothic" charset="0"/>
              </a:rPr>
              <a:t>Mechanisms</a:t>
            </a:r>
            <a:endParaRPr lang="en-US" b="1" cap="none" dirty="0">
              <a:latin typeface="Century Gothic" charset="0"/>
            </a:endParaRPr>
          </a:p>
        </p:txBody>
      </p:sp>
      <p:sp>
        <p:nvSpPr>
          <p:cNvPr id="77"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11</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cxnSp>
        <p:nvCxnSpPr>
          <p:cNvPr id="6" name="Connecteur droit 5"/>
          <p:cNvCxnSpPr/>
          <p:nvPr/>
        </p:nvCxnSpPr>
        <p:spPr>
          <a:xfrm>
            <a:off x="1691640" y="3532823"/>
            <a:ext cx="648081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 Box 3"/>
          <p:cNvSpPr txBox="1">
            <a:spLocks noChangeArrowheads="1"/>
          </p:cNvSpPr>
          <p:nvPr/>
        </p:nvSpPr>
        <p:spPr bwMode="auto">
          <a:xfrm>
            <a:off x="120014" y="3276600"/>
            <a:ext cx="1571626"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err="1" smtClean="0">
                <a:solidFill>
                  <a:srgbClr val="000080"/>
                </a:solidFill>
                <a:latin typeface="Palatino Linotype" charset="0"/>
              </a:rPr>
              <a:t>Tropopause</a:t>
            </a:r>
            <a:endParaRPr lang="en-GB" sz="2000" dirty="0" smtClean="0">
              <a:solidFill>
                <a:srgbClr val="000080"/>
              </a:solidFill>
              <a:latin typeface="Palatino Linotype" charset="0"/>
            </a:endParaRPr>
          </a:p>
        </p:txBody>
      </p:sp>
      <p:sp>
        <p:nvSpPr>
          <p:cNvPr id="15" name="Text Box 3"/>
          <p:cNvSpPr txBox="1">
            <a:spLocks noChangeArrowheads="1"/>
          </p:cNvSpPr>
          <p:nvPr/>
        </p:nvSpPr>
        <p:spPr bwMode="auto">
          <a:xfrm>
            <a:off x="4402455" y="5720715"/>
            <a:ext cx="1249680"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Tropics</a:t>
            </a:r>
          </a:p>
        </p:txBody>
      </p:sp>
      <p:cxnSp>
        <p:nvCxnSpPr>
          <p:cNvPr id="16" name="Connecteur droit 15"/>
          <p:cNvCxnSpPr/>
          <p:nvPr/>
        </p:nvCxnSpPr>
        <p:spPr>
          <a:xfrm flipV="1">
            <a:off x="6372225" y="1372552"/>
            <a:ext cx="0" cy="45767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3131820" y="1395730"/>
            <a:ext cx="0" cy="4576763"/>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 Box 3"/>
          <p:cNvSpPr txBox="1">
            <a:spLocks noChangeArrowheads="1"/>
          </p:cNvSpPr>
          <p:nvPr/>
        </p:nvSpPr>
        <p:spPr bwMode="auto">
          <a:xfrm>
            <a:off x="7452360" y="5720715"/>
            <a:ext cx="941703"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North</a:t>
            </a:r>
          </a:p>
        </p:txBody>
      </p:sp>
      <p:sp>
        <p:nvSpPr>
          <p:cNvPr id="20" name="Text Box 3"/>
          <p:cNvSpPr txBox="1">
            <a:spLocks noChangeArrowheads="1"/>
          </p:cNvSpPr>
          <p:nvPr/>
        </p:nvSpPr>
        <p:spPr bwMode="auto">
          <a:xfrm>
            <a:off x="749937" y="5716270"/>
            <a:ext cx="941703"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South</a:t>
            </a:r>
          </a:p>
        </p:txBody>
      </p:sp>
      <p:sp>
        <p:nvSpPr>
          <p:cNvPr id="30" name="Text Box 3"/>
          <p:cNvSpPr txBox="1">
            <a:spLocks noChangeArrowheads="1"/>
          </p:cNvSpPr>
          <p:nvPr/>
        </p:nvSpPr>
        <p:spPr bwMode="auto">
          <a:xfrm>
            <a:off x="3491865" y="1116330"/>
            <a:ext cx="1940365"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Solar radiation</a:t>
            </a:r>
          </a:p>
        </p:txBody>
      </p:sp>
      <p:sp>
        <p:nvSpPr>
          <p:cNvPr id="3" name="Flèche vers la droite 2"/>
          <p:cNvSpPr/>
          <p:nvPr/>
        </p:nvSpPr>
        <p:spPr>
          <a:xfrm rot="2466253">
            <a:off x="2834590" y="2542847"/>
            <a:ext cx="3740590" cy="360045"/>
          </a:xfrm>
          <a:prstGeom prst="rightArrow">
            <a:avLst>
              <a:gd name="adj1" fmla="val 50000"/>
              <a:gd name="adj2" fmla="val 11735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00"/>
              </a:solidFill>
            </a:endParaRPr>
          </a:p>
        </p:txBody>
      </p:sp>
    </p:spTree>
    <p:extLst>
      <p:ext uri="{BB962C8B-B14F-4D97-AF65-F5344CB8AC3E}">
        <p14:creationId xmlns:p14="http://schemas.microsoft.com/office/powerpoint/2010/main" val="17132542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tna.jpeg"/>
          <p:cNvPicPr>
            <a:picLocks noChangeAspect="1"/>
          </p:cNvPicPr>
          <p:nvPr/>
        </p:nvPicPr>
        <p:blipFill>
          <a:blip r:embed="rId2">
            <a:alphaModFix amt="74000"/>
            <a:extLst>
              <a:ext uri="{28A0092B-C50C-407E-A947-70E740481C1C}">
                <a14:useLocalDpi xmlns:a14="http://schemas.microsoft.com/office/drawing/2010/main" val="0"/>
              </a:ext>
            </a:extLst>
          </a:blip>
          <a:stretch>
            <a:fillRect/>
          </a:stretch>
        </p:blipFill>
        <p:spPr>
          <a:xfrm>
            <a:off x="2411731" y="2961640"/>
            <a:ext cx="4572000" cy="2627630"/>
          </a:xfrm>
          <a:prstGeom prst="rect">
            <a:avLst/>
          </a:prstGeom>
        </p:spPr>
      </p:pic>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Mechanisms</a:t>
            </a:r>
          </a:p>
        </p:txBody>
      </p:sp>
      <p:sp>
        <p:nvSpPr>
          <p:cNvPr id="77"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12</a:t>
            </a:fld>
            <a:endParaRPr lang="es-ES" dirty="0"/>
          </a:p>
        </p:txBody>
      </p:sp>
      <p:pic>
        <p:nvPicPr>
          <p:cNvPr id="12" name="Image 11"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cxnSp>
        <p:nvCxnSpPr>
          <p:cNvPr id="6" name="Connecteur droit 5"/>
          <p:cNvCxnSpPr/>
          <p:nvPr/>
        </p:nvCxnSpPr>
        <p:spPr>
          <a:xfrm>
            <a:off x="1691640" y="3532823"/>
            <a:ext cx="648081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 Box 3"/>
          <p:cNvSpPr txBox="1">
            <a:spLocks noChangeArrowheads="1"/>
          </p:cNvSpPr>
          <p:nvPr/>
        </p:nvSpPr>
        <p:spPr bwMode="auto">
          <a:xfrm>
            <a:off x="120014" y="3276600"/>
            <a:ext cx="1571626"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err="1" smtClean="0">
                <a:solidFill>
                  <a:srgbClr val="000080"/>
                </a:solidFill>
                <a:latin typeface="Palatino Linotype" charset="0"/>
              </a:rPr>
              <a:t>Tropopause</a:t>
            </a:r>
            <a:endParaRPr lang="en-GB" sz="2000" dirty="0" smtClean="0">
              <a:solidFill>
                <a:srgbClr val="000080"/>
              </a:solidFill>
              <a:latin typeface="Palatino Linotype" charset="0"/>
            </a:endParaRPr>
          </a:p>
        </p:txBody>
      </p:sp>
      <p:sp>
        <p:nvSpPr>
          <p:cNvPr id="9" name="Flèche à angle droit 8"/>
          <p:cNvSpPr/>
          <p:nvPr/>
        </p:nvSpPr>
        <p:spPr>
          <a:xfrm rot="2465899">
            <a:off x="3757486" y="536543"/>
            <a:ext cx="1944151" cy="1963319"/>
          </a:xfrm>
          <a:prstGeom prst="bentUpArrow">
            <a:avLst>
              <a:gd name="adj1" fmla="val 7022"/>
              <a:gd name="adj2" fmla="val 12833"/>
              <a:gd name="adj3" fmla="val 25869"/>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 Box 3"/>
          <p:cNvSpPr txBox="1">
            <a:spLocks noChangeArrowheads="1"/>
          </p:cNvSpPr>
          <p:nvPr/>
        </p:nvSpPr>
        <p:spPr bwMode="auto">
          <a:xfrm>
            <a:off x="4402455" y="5720715"/>
            <a:ext cx="1249680"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Tropics</a:t>
            </a:r>
          </a:p>
        </p:txBody>
      </p:sp>
      <p:cxnSp>
        <p:nvCxnSpPr>
          <p:cNvPr id="16" name="Connecteur droit 15"/>
          <p:cNvCxnSpPr/>
          <p:nvPr/>
        </p:nvCxnSpPr>
        <p:spPr>
          <a:xfrm flipV="1">
            <a:off x="6372225" y="1372552"/>
            <a:ext cx="0" cy="45767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3131820" y="1395730"/>
            <a:ext cx="0" cy="4576763"/>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 Box 3"/>
          <p:cNvSpPr txBox="1">
            <a:spLocks noChangeArrowheads="1"/>
          </p:cNvSpPr>
          <p:nvPr/>
        </p:nvSpPr>
        <p:spPr bwMode="auto">
          <a:xfrm>
            <a:off x="7452360" y="5720715"/>
            <a:ext cx="941703"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North</a:t>
            </a:r>
          </a:p>
        </p:txBody>
      </p:sp>
      <p:sp>
        <p:nvSpPr>
          <p:cNvPr id="20" name="Text Box 3"/>
          <p:cNvSpPr txBox="1">
            <a:spLocks noChangeArrowheads="1"/>
          </p:cNvSpPr>
          <p:nvPr/>
        </p:nvSpPr>
        <p:spPr bwMode="auto">
          <a:xfrm>
            <a:off x="749937" y="5716270"/>
            <a:ext cx="941703"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South</a:t>
            </a:r>
          </a:p>
        </p:txBody>
      </p:sp>
      <p:sp>
        <p:nvSpPr>
          <p:cNvPr id="30" name="Text Box 3"/>
          <p:cNvSpPr txBox="1">
            <a:spLocks noChangeArrowheads="1"/>
          </p:cNvSpPr>
          <p:nvPr/>
        </p:nvSpPr>
        <p:spPr bwMode="auto">
          <a:xfrm>
            <a:off x="3491865" y="1116330"/>
            <a:ext cx="1940365"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Solar radiation</a:t>
            </a:r>
          </a:p>
        </p:txBody>
      </p:sp>
      <p:grpSp>
        <p:nvGrpSpPr>
          <p:cNvPr id="62" name="Grouper 61"/>
          <p:cNvGrpSpPr/>
          <p:nvPr/>
        </p:nvGrpSpPr>
        <p:grpSpPr>
          <a:xfrm>
            <a:off x="7348791" y="2348865"/>
            <a:ext cx="671259" cy="433897"/>
            <a:chOff x="1570926" y="2177351"/>
            <a:chExt cx="671259" cy="433897"/>
          </a:xfrm>
        </p:grpSpPr>
        <p:sp>
          <p:nvSpPr>
            <p:cNvPr id="63" name="Ellipse 62"/>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Ellipse 69"/>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Ellipse 70"/>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3" name="Grouper 72"/>
          <p:cNvGrpSpPr/>
          <p:nvPr/>
        </p:nvGrpSpPr>
        <p:grpSpPr>
          <a:xfrm>
            <a:off x="971550" y="2348865"/>
            <a:ext cx="671259" cy="433897"/>
            <a:chOff x="1570926" y="2177351"/>
            <a:chExt cx="671259" cy="433897"/>
          </a:xfrm>
        </p:grpSpPr>
        <p:sp>
          <p:nvSpPr>
            <p:cNvPr id="74" name="Ellipse 73"/>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5" name="Ellipse 74"/>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Ellipse 75"/>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7895" name="Grouper 37894"/>
          <p:cNvGrpSpPr/>
          <p:nvPr/>
        </p:nvGrpSpPr>
        <p:grpSpPr>
          <a:xfrm>
            <a:off x="3166174" y="2348865"/>
            <a:ext cx="3095497" cy="1080135"/>
            <a:chOff x="3166174" y="2348865"/>
            <a:chExt cx="3095497" cy="1080135"/>
          </a:xfrm>
        </p:grpSpPr>
        <p:grpSp>
          <p:nvGrpSpPr>
            <p:cNvPr id="51" name="Grouper 50"/>
            <p:cNvGrpSpPr/>
            <p:nvPr/>
          </p:nvGrpSpPr>
          <p:grpSpPr>
            <a:xfrm>
              <a:off x="4199255" y="2367344"/>
              <a:ext cx="965835" cy="433897"/>
              <a:chOff x="1428750" y="2177351"/>
              <a:chExt cx="965835" cy="433897"/>
            </a:xfrm>
          </p:grpSpPr>
          <p:sp>
            <p:nvSpPr>
              <p:cNvPr id="52" name="Ellipse 51"/>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Ellipse 52"/>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Ellipse 53"/>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Ellipse 54"/>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Ellipse 55"/>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Ellipse 56"/>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Ellipse 57"/>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Ellipse 58"/>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 name="Ellipse 59"/>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Ellipse 60"/>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1" name="Grouper 20"/>
            <p:cNvGrpSpPr/>
            <p:nvPr/>
          </p:nvGrpSpPr>
          <p:grpSpPr>
            <a:xfrm>
              <a:off x="3166174" y="2356613"/>
              <a:ext cx="965835" cy="433897"/>
              <a:chOff x="1428750" y="2177351"/>
              <a:chExt cx="965835" cy="433897"/>
            </a:xfrm>
          </p:grpSpPr>
          <p:sp>
            <p:nvSpPr>
              <p:cNvPr id="26" name="Ellipse 25"/>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Ellipse 27"/>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Ellipse 28"/>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Ellipse 31"/>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Ellipse 32"/>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Ellipse 33"/>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Ellipse 34"/>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Ellipse 35"/>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Ellipse 36"/>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Ellipse 37"/>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40" name="Grouper 39"/>
            <p:cNvGrpSpPr/>
            <p:nvPr/>
          </p:nvGrpSpPr>
          <p:grpSpPr>
            <a:xfrm>
              <a:off x="5292090" y="2348865"/>
              <a:ext cx="965835" cy="433897"/>
              <a:chOff x="1428750" y="2177351"/>
              <a:chExt cx="965835" cy="433897"/>
            </a:xfrm>
          </p:grpSpPr>
          <p:sp>
            <p:nvSpPr>
              <p:cNvPr id="41" name="Ellipse 40"/>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Ellipse 41"/>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Ellipse 42"/>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Ellipse 43"/>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Ellipse 44"/>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Ellipse 45"/>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Ellipse 46"/>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Ellipse 4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Ellipse 4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Ellipse 49"/>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9" name="Grouper 78"/>
            <p:cNvGrpSpPr/>
            <p:nvPr/>
          </p:nvGrpSpPr>
          <p:grpSpPr>
            <a:xfrm>
              <a:off x="4203001" y="2995103"/>
              <a:ext cx="965835" cy="433897"/>
              <a:chOff x="1428750" y="2177351"/>
              <a:chExt cx="965835" cy="433897"/>
            </a:xfrm>
          </p:grpSpPr>
          <p:sp>
            <p:nvSpPr>
              <p:cNvPr id="80" name="Ellipse 79"/>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Ellipse 80"/>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Ellipse 81"/>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3" name="Ellipse 82"/>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4" name="Ellipse 83"/>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5" name="Ellipse 84"/>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6" name="Ellipse 85"/>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7" name="Ellipse 86"/>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8" name="Ellipse 87"/>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9" name="Ellipse 88"/>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0" name="Grouper 89"/>
            <p:cNvGrpSpPr/>
            <p:nvPr/>
          </p:nvGrpSpPr>
          <p:grpSpPr>
            <a:xfrm>
              <a:off x="3169920" y="2984372"/>
              <a:ext cx="965835" cy="433897"/>
              <a:chOff x="1428750" y="2177351"/>
              <a:chExt cx="965835" cy="433897"/>
            </a:xfrm>
          </p:grpSpPr>
          <p:sp>
            <p:nvSpPr>
              <p:cNvPr id="91" name="Ellipse 90"/>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2" name="Ellipse 91"/>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3" name="Ellipse 92"/>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4" name="Ellipse 93"/>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5" name="Ellipse 94"/>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6" name="Ellipse 95"/>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7" name="Ellipse 96"/>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8" name="Ellipse 9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9" name="Ellipse 9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0" name="Ellipse 99"/>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01" name="Grouper 100"/>
            <p:cNvGrpSpPr/>
            <p:nvPr/>
          </p:nvGrpSpPr>
          <p:grpSpPr>
            <a:xfrm>
              <a:off x="5295836" y="2976624"/>
              <a:ext cx="965835" cy="433897"/>
              <a:chOff x="1428750" y="2177351"/>
              <a:chExt cx="965835" cy="433897"/>
            </a:xfrm>
          </p:grpSpPr>
          <p:sp>
            <p:nvSpPr>
              <p:cNvPr id="102" name="Ellipse 101"/>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 name="Ellipse 102"/>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4" name="Ellipse 103"/>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5" name="Ellipse 104"/>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6" name="Ellipse 105"/>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7" name="Ellipse 106"/>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8" name="Ellipse 107"/>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9" name="Ellipse 108"/>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0" name="Ellipse 109"/>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1" name="Ellipse 110"/>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112" name="Grouper 111"/>
          <p:cNvGrpSpPr/>
          <p:nvPr/>
        </p:nvGrpSpPr>
        <p:grpSpPr>
          <a:xfrm>
            <a:off x="7348791" y="2906203"/>
            <a:ext cx="671259" cy="433897"/>
            <a:chOff x="1570926" y="2177351"/>
            <a:chExt cx="671259" cy="433897"/>
          </a:xfrm>
        </p:grpSpPr>
        <p:sp>
          <p:nvSpPr>
            <p:cNvPr id="113" name="Ellipse 112"/>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4" name="Ellipse 113"/>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5" name="Ellipse 114"/>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16" name="Grouper 115"/>
          <p:cNvGrpSpPr/>
          <p:nvPr/>
        </p:nvGrpSpPr>
        <p:grpSpPr>
          <a:xfrm>
            <a:off x="971550" y="2868103"/>
            <a:ext cx="671259" cy="433897"/>
            <a:chOff x="1570926" y="2177351"/>
            <a:chExt cx="671259" cy="433897"/>
          </a:xfrm>
        </p:grpSpPr>
        <p:sp>
          <p:nvSpPr>
            <p:cNvPr id="117" name="Ellipse 116"/>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8" name="Ellipse 11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9" name="Ellipse 11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245283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tna.jpeg"/>
          <p:cNvPicPr>
            <a:picLocks noChangeAspect="1"/>
          </p:cNvPicPr>
          <p:nvPr/>
        </p:nvPicPr>
        <p:blipFill>
          <a:blip r:embed="rId2">
            <a:alphaModFix amt="74000"/>
            <a:extLst>
              <a:ext uri="{28A0092B-C50C-407E-A947-70E740481C1C}">
                <a14:useLocalDpi xmlns:a14="http://schemas.microsoft.com/office/drawing/2010/main" val="0"/>
              </a:ext>
            </a:extLst>
          </a:blip>
          <a:stretch>
            <a:fillRect/>
          </a:stretch>
        </p:blipFill>
        <p:spPr>
          <a:xfrm>
            <a:off x="2411731" y="2961640"/>
            <a:ext cx="4572000" cy="2627630"/>
          </a:xfrm>
          <a:prstGeom prst="rect">
            <a:avLst/>
          </a:prstGeom>
        </p:spPr>
      </p:pic>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Mechanisms</a:t>
            </a:r>
          </a:p>
        </p:txBody>
      </p:sp>
      <p:sp>
        <p:nvSpPr>
          <p:cNvPr id="77"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13</a:t>
            </a:fld>
            <a:endParaRPr lang="es-ES" dirty="0"/>
          </a:p>
        </p:txBody>
      </p:sp>
      <p:pic>
        <p:nvPicPr>
          <p:cNvPr id="12" name="Image 11"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cxnSp>
        <p:nvCxnSpPr>
          <p:cNvPr id="6" name="Connecteur droit 5"/>
          <p:cNvCxnSpPr/>
          <p:nvPr/>
        </p:nvCxnSpPr>
        <p:spPr>
          <a:xfrm>
            <a:off x="1691640" y="3532823"/>
            <a:ext cx="648081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 Box 3"/>
          <p:cNvSpPr txBox="1">
            <a:spLocks noChangeArrowheads="1"/>
          </p:cNvSpPr>
          <p:nvPr/>
        </p:nvSpPr>
        <p:spPr bwMode="auto">
          <a:xfrm>
            <a:off x="120014" y="3276600"/>
            <a:ext cx="1571626"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err="1" smtClean="0">
                <a:solidFill>
                  <a:srgbClr val="000080"/>
                </a:solidFill>
                <a:latin typeface="Palatino Linotype" charset="0"/>
              </a:rPr>
              <a:t>Tropopause</a:t>
            </a:r>
            <a:endParaRPr lang="en-GB" sz="2000" dirty="0" smtClean="0">
              <a:solidFill>
                <a:srgbClr val="000080"/>
              </a:solidFill>
              <a:latin typeface="Palatino Linotype" charset="0"/>
            </a:endParaRPr>
          </a:p>
        </p:txBody>
      </p:sp>
      <p:sp>
        <p:nvSpPr>
          <p:cNvPr id="9" name="Flèche à angle droit 8"/>
          <p:cNvSpPr/>
          <p:nvPr/>
        </p:nvSpPr>
        <p:spPr>
          <a:xfrm rot="2465899">
            <a:off x="3757486" y="536543"/>
            <a:ext cx="1944151" cy="1963319"/>
          </a:xfrm>
          <a:prstGeom prst="bentUpArrow">
            <a:avLst>
              <a:gd name="adj1" fmla="val 7022"/>
              <a:gd name="adj2" fmla="val 12833"/>
              <a:gd name="adj3" fmla="val 25869"/>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 Box 3"/>
          <p:cNvSpPr txBox="1">
            <a:spLocks noChangeArrowheads="1"/>
          </p:cNvSpPr>
          <p:nvPr/>
        </p:nvSpPr>
        <p:spPr bwMode="auto">
          <a:xfrm>
            <a:off x="4402455" y="5720715"/>
            <a:ext cx="1249680"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Tropics</a:t>
            </a:r>
          </a:p>
        </p:txBody>
      </p:sp>
      <p:cxnSp>
        <p:nvCxnSpPr>
          <p:cNvPr id="16" name="Connecteur droit 15"/>
          <p:cNvCxnSpPr/>
          <p:nvPr/>
        </p:nvCxnSpPr>
        <p:spPr>
          <a:xfrm flipV="1">
            <a:off x="6372225" y="1372552"/>
            <a:ext cx="0" cy="45767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3131820" y="1395730"/>
            <a:ext cx="0" cy="4576763"/>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 Box 3"/>
          <p:cNvSpPr txBox="1">
            <a:spLocks noChangeArrowheads="1"/>
          </p:cNvSpPr>
          <p:nvPr/>
        </p:nvSpPr>
        <p:spPr bwMode="auto">
          <a:xfrm>
            <a:off x="7452360" y="5720715"/>
            <a:ext cx="941703"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North</a:t>
            </a:r>
          </a:p>
        </p:txBody>
      </p:sp>
      <p:sp>
        <p:nvSpPr>
          <p:cNvPr id="20" name="Text Box 3"/>
          <p:cNvSpPr txBox="1">
            <a:spLocks noChangeArrowheads="1"/>
          </p:cNvSpPr>
          <p:nvPr/>
        </p:nvSpPr>
        <p:spPr bwMode="auto">
          <a:xfrm>
            <a:off x="749937" y="5716270"/>
            <a:ext cx="941703"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South</a:t>
            </a:r>
          </a:p>
        </p:txBody>
      </p:sp>
      <p:sp>
        <p:nvSpPr>
          <p:cNvPr id="30" name="Text Box 3"/>
          <p:cNvSpPr txBox="1">
            <a:spLocks noChangeArrowheads="1"/>
          </p:cNvSpPr>
          <p:nvPr/>
        </p:nvSpPr>
        <p:spPr bwMode="auto">
          <a:xfrm>
            <a:off x="3491865" y="1116330"/>
            <a:ext cx="1940365"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Solar radiation</a:t>
            </a:r>
          </a:p>
        </p:txBody>
      </p:sp>
      <p:grpSp>
        <p:nvGrpSpPr>
          <p:cNvPr id="62" name="Grouper 61"/>
          <p:cNvGrpSpPr/>
          <p:nvPr/>
        </p:nvGrpSpPr>
        <p:grpSpPr>
          <a:xfrm>
            <a:off x="7348791" y="2348865"/>
            <a:ext cx="671259" cy="433897"/>
            <a:chOff x="1570926" y="2177351"/>
            <a:chExt cx="671259" cy="433897"/>
          </a:xfrm>
        </p:grpSpPr>
        <p:sp>
          <p:nvSpPr>
            <p:cNvPr id="63" name="Ellipse 62"/>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Ellipse 69"/>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Ellipse 70"/>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3" name="Grouper 72"/>
          <p:cNvGrpSpPr/>
          <p:nvPr/>
        </p:nvGrpSpPr>
        <p:grpSpPr>
          <a:xfrm>
            <a:off x="971550" y="2348865"/>
            <a:ext cx="671259" cy="433897"/>
            <a:chOff x="1570926" y="2177351"/>
            <a:chExt cx="671259" cy="433897"/>
          </a:xfrm>
        </p:grpSpPr>
        <p:sp>
          <p:nvSpPr>
            <p:cNvPr id="74" name="Ellipse 73"/>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5" name="Ellipse 74"/>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Ellipse 75"/>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7895" name="Grouper 37894"/>
          <p:cNvGrpSpPr/>
          <p:nvPr/>
        </p:nvGrpSpPr>
        <p:grpSpPr>
          <a:xfrm>
            <a:off x="3166174" y="2348865"/>
            <a:ext cx="3095497" cy="1080135"/>
            <a:chOff x="3166174" y="2348865"/>
            <a:chExt cx="3095497" cy="1080135"/>
          </a:xfrm>
        </p:grpSpPr>
        <p:grpSp>
          <p:nvGrpSpPr>
            <p:cNvPr id="51" name="Grouper 50"/>
            <p:cNvGrpSpPr/>
            <p:nvPr/>
          </p:nvGrpSpPr>
          <p:grpSpPr>
            <a:xfrm>
              <a:off x="4199255" y="2367344"/>
              <a:ext cx="965835" cy="433897"/>
              <a:chOff x="1428750" y="2177351"/>
              <a:chExt cx="965835" cy="433897"/>
            </a:xfrm>
          </p:grpSpPr>
          <p:sp>
            <p:nvSpPr>
              <p:cNvPr id="52" name="Ellipse 51"/>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Ellipse 52"/>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Ellipse 53"/>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Ellipse 54"/>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Ellipse 55"/>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Ellipse 56"/>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Ellipse 57"/>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Ellipse 58"/>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 name="Ellipse 59"/>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Ellipse 60"/>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1" name="Grouper 20"/>
            <p:cNvGrpSpPr/>
            <p:nvPr/>
          </p:nvGrpSpPr>
          <p:grpSpPr>
            <a:xfrm>
              <a:off x="3166174" y="2356613"/>
              <a:ext cx="965835" cy="433897"/>
              <a:chOff x="1428750" y="2177351"/>
              <a:chExt cx="965835" cy="433897"/>
            </a:xfrm>
          </p:grpSpPr>
          <p:sp>
            <p:nvSpPr>
              <p:cNvPr id="26" name="Ellipse 25"/>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Ellipse 27"/>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Ellipse 28"/>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Ellipse 31"/>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Ellipse 32"/>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Ellipse 33"/>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Ellipse 34"/>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Ellipse 35"/>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Ellipse 36"/>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Ellipse 37"/>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40" name="Grouper 39"/>
            <p:cNvGrpSpPr/>
            <p:nvPr/>
          </p:nvGrpSpPr>
          <p:grpSpPr>
            <a:xfrm>
              <a:off x="5292090" y="2348865"/>
              <a:ext cx="965835" cy="433897"/>
              <a:chOff x="1428750" y="2177351"/>
              <a:chExt cx="965835" cy="433897"/>
            </a:xfrm>
          </p:grpSpPr>
          <p:sp>
            <p:nvSpPr>
              <p:cNvPr id="41" name="Ellipse 40"/>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Ellipse 41"/>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Ellipse 42"/>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Ellipse 43"/>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Ellipse 44"/>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Ellipse 45"/>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Ellipse 46"/>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Ellipse 4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Ellipse 4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Ellipse 49"/>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9" name="Grouper 78"/>
            <p:cNvGrpSpPr/>
            <p:nvPr/>
          </p:nvGrpSpPr>
          <p:grpSpPr>
            <a:xfrm>
              <a:off x="4203001" y="2995103"/>
              <a:ext cx="965835" cy="433897"/>
              <a:chOff x="1428750" y="2177351"/>
              <a:chExt cx="965835" cy="433897"/>
            </a:xfrm>
          </p:grpSpPr>
          <p:sp>
            <p:nvSpPr>
              <p:cNvPr id="80" name="Ellipse 79"/>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Ellipse 80"/>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Ellipse 81"/>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3" name="Ellipse 82"/>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4" name="Ellipse 83"/>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5" name="Ellipse 84"/>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6" name="Ellipse 85"/>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7" name="Ellipse 86"/>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8" name="Ellipse 87"/>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9" name="Ellipse 88"/>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0" name="Grouper 89"/>
            <p:cNvGrpSpPr/>
            <p:nvPr/>
          </p:nvGrpSpPr>
          <p:grpSpPr>
            <a:xfrm>
              <a:off x="3169920" y="2984372"/>
              <a:ext cx="965835" cy="433897"/>
              <a:chOff x="1428750" y="2177351"/>
              <a:chExt cx="965835" cy="433897"/>
            </a:xfrm>
          </p:grpSpPr>
          <p:sp>
            <p:nvSpPr>
              <p:cNvPr id="91" name="Ellipse 90"/>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2" name="Ellipse 91"/>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3" name="Ellipse 92"/>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4" name="Ellipse 93"/>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5" name="Ellipse 94"/>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6" name="Ellipse 95"/>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7" name="Ellipse 96"/>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8" name="Ellipse 9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9" name="Ellipse 9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0" name="Ellipse 99"/>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01" name="Grouper 100"/>
            <p:cNvGrpSpPr/>
            <p:nvPr/>
          </p:nvGrpSpPr>
          <p:grpSpPr>
            <a:xfrm>
              <a:off x="5295836" y="2976624"/>
              <a:ext cx="965835" cy="433897"/>
              <a:chOff x="1428750" y="2177351"/>
              <a:chExt cx="965835" cy="433897"/>
            </a:xfrm>
          </p:grpSpPr>
          <p:sp>
            <p:nvSpPr>
              <p:cNvPr id="102" name="Ellipse 101"/>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 name="Ellipse 102"/>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4" name="Ellipse 103"/>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5" name="Ellipse 104"/>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6" name="Ellipse 105"/>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7" name="Ellipse 106"/>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8" name="Ellipse 107"/>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9" name="Ellipse 108"/>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0" name="Ellipse 109"/>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1" name="Ellipse 110"/>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112" name="Grouper 111"/>
          <p:cNvGrpSpPr/>
          <p:nvPr/>
        </p:nvGrpSpPr>
        <p:grpSpPr>
          <a:xfrm>
            <a:off x="7348791" y="2906203"/>
            <a:ext cx="671259" cy="433897"/>
            <a:chOff x="1570926" y="2177351"/>
            <a:chExt cx="671259" cy="433897"/>
          </a:xfrm>
        </p:grpSpPr>
        <p:sp>
          <p:nvSpPr>
            <p:cNvPr id="113" name="Ellipse 112"/>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4" name="Ellipse 113"/>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5" name="Ellipse 114"/>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16" name="Grouper 115"/>
          <p:cNvGrpSpPr/>
          <p:nvPr/>
        </p:nvGrpSpPr>
        <p:grpSpPr>
          <a:xfrm>
            <a:off x="971550" y="2868103"/>
            <a:ext cx="671259" cy="433897"/>
            <a:chOff x="1570926" y="2177351"/>
            <a:chExt cx="671259" cy="433897"/>
          </a:xfrm>
        </p:grpSpPr>
        <p:sp>
          <p:nvSpPr>
            <p:cNvPr id="117" name="Ellipse 116"/>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8" name="Ellipse 11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9" name="Ellipse 11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7889" name="Ellipse 37888"/>
          <p:cNvSpPr/>
          <p:nvPr/>
        </p:nvSpPr>
        <p:spPr>
          <a:xfrm>
            <a:off x="2771775" y="2369313"/>
            <a:ext cx="3960495" cy="1059687"/>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Warming</a:t>
            </a:r>
            <a:endParaRPr lang="en-GB" dirty="0"/>
          </a:p>
        </p:txBody>
      </p:sp>
      <p:sp>
        <p:nvSpPr>
          <p:cNvPr id="121" name="Ellipse 120"/>
          <p:cNvSpPr/>
          <p:nvPr/>
        </p:nvSpPr>
        <p:spPr>
          <a:xfrm>
            <a:off x="2771775" y="4788028"/>
            <a:ext cx="3960495" cy="1059687"/>
          </a:xfrm>
          <a:prstGeom prst="ellipse">
            <a:avLst/>
          </a:prstGeom>
          <a:solidFill>
            <a:srgbClr val="0000FF">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Cooling</a:t>
            </a:r>
            <a:endParaRPr lang="en-GB" dirty="0"/>
          </a:p>
        </p:txBody>
      </p:sp>
    </p:spTree>
    <p:extLst>
      <p:ext uri="{BB962C8B-B14F-4D97-AF65-F5344CB8AC3E}">
        <p14:creationId xmlns:p14="http://schemas.microsoft.com/office/powerpoint/2010/main" val="397879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tna.jpeg"/>
          <p:cNvPicPr>
            <a:picLocks noChangeAspect="1"/>
          </p:cNvPicPr>
          <p:nvPr/>
        </p:nvPicPr>
        <p:blipFill>
          <a:blip r:embed="rId2">
            <a:alphaModFix amt="74000"/>
            <a:extLst>
              <a:ext uri="{28A0092B-C50C-407E-A947-70E740481C1C}">
                <a14:useLocalDpi xmlns:a14="http://schemas.microsoft.com/office/drawing/2010/main" val="0"/>
              </a:ext>
            </a:extLst>
          </a:blip>
          <a:stretch>
            <a:fillRect/>
          </a:stretch>
        </p:blipFill>
        <p:spPr>
          <a:xfrm>
            <a:off x="2411731" y="2961640"/>
            <a:ext cx="4572000" cy="2627630"/>
          </a:xfrm>
          <a:prstGeom prst="rect">
            <a:avLst/>
          </a:prstGeom>
        </p:spPr>
      </p:pic>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Mechanisms</a:t>
            </a:r>
          </a:p>
        </p:txBody>
      </p:sp>
      <p:sp>
        <p:nvSpPr>
          <p:cNvPr id="77"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14</a:t>
            </a:fld>
            <a:endParaRPr lang="es-ES" dirty="0"/>
          </a:p>
        </p:txBody>
      </p:sp>
      <p:pic>
        <p:nvPicPr>
          <p:cNvPr id="12" name="Image 11"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cxnSp>
        <p:nvCxnSpPr>
          <p:cNvPr id="6" name="Connecteur droit 5"/>
          <p:cNvCxnSpPr/>
          <p:nvPr/>
        </p:nvCxnSpPr>
        <p:spPr>
          <a:xfrm>
            <a:off x="1691640" y="3532823"/>
            <a:ext cx="648081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 Box 3"/>
          <p:cNvSpPr txBox="1">
            <a:spLocks noChangeArrowheads="1"/>
          </p:cNvSpPr>
          <p:nvPr/>
        </p:nvSpPr>
        <p:spPr bwMode="auto">
          <a:xfrm>
            <a:off x="120014" y="3276600"/>
            <a:ext cx="1571626"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err="1" smtClean="0">
                <a:solidFill>
                  <a:srgbClr val="000080"/>
                </a:solidFill>
                <a:latin typeface="Palatino Linotype" charset="0"/>
              </a:rPr>
              <a:t>Tropopause</a:t>
            </a:r>
            <a:endParaRPr lang="en-GB" sz="2000" dirty="0" smtClean="0">
              <a:solidFill>
                <a:srgbClr val="000080"/>
              </a:solidFill>
              <a:latin typeface="Palatino Linotype" charset="0"/>
            </a:endParaRPr>
          </a:p>
        </p:txBody>
      </p:sp>
      <p:sp>
        <p:nvSpPr>
          <p:cNvPr id="9" name="Flèche à angle droit 8"/>
          <p:cNvSpPr/>
          <p:nvPr/>
        </p:nvSpPr>
        <p:spPr>
          <a:xfrm rot="2465899">
            <a:off x="3757486" y="536543"/>
            <a:ext cx="1944151" cy="1963319"/>
          </a:xfrm>
          <a:prstGeom prst="bentUpArrow">
            <a:avLst>
              <a:gd name="adj1" fmla="val 7022"/>
              <a:gd name="adj2" fmla="val 12833"/>
              <a:gd name="adj3" fmla="val 25869"/>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 Box 3"/>
          <p:cNvSpPr txBox="1">
            <a:spLocks noChangeArrowheads="1"/>
          </p:cNvSpPr>
          <p:nvPr/>
        </p:nvSpPr>
        <p:spPr bwMode="auto">
          <a:xfrm>
            <a:off x="4402455" y="5720715"/>
            <a:ext cx="1249680"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Tropics</a:t>
            </a:r>
          </a:p>
        </p:txBody>
      </p:sp>
      <p:cxnSp>
        <p:nvCxnSpPr>
          <p:cNvPr id="16" name="Connecteur droit 15"/>
          <p:cNvCxnSpPr/>
          <p:nvPr/>
        </p:nvCxnSpPr>
        <p:spPr>
          <a:xfrm flipV="1">
            <a:off x="6372225" y="1372552"/>
            <a:ext cx="0" cy="45767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3131820" y="1395730"/>
            <a:ext cx="0" cy="4576763"/>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 Box 3"/>
          <p:cNvSpPr txBox="1">
            <a:spLocks noChangeArrowheads="1"/>
          </p:cNvSpPr>
          <p:nvPr/>
        </p:nvSpPr>
        <p:spPr bwMode="auto">
          <a:xfrm>
            <a:off x="7452360" y="5720715"/>
            <a:ext cx="941703"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North</a:t>
            </a:r>
          </a:p>
        </p:txBody>
      </p:sp>
      <p:sp>
        <p:nvSpPr>
          <p:cNvPr id="20" name="Text Box 3"/>
          <p:cNvSpPr txBox="1">
            <a:spLocks noChangeArrowheads="1"/>
          </p:cNvSpPr>
          <p:nvPr/>
        </p:nvSpPr>
        <p:spPr bwMode="auto">
          <a:xfrm>
            <a:off x="749937" y="5716270"/>
            <a:ext cx="941703"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South</a:t>
            </a:r>
          </a:p>
        </p:txBody>
      </p:sp>
      <p:sp>
        <p:nvSpPr>
          <p:cNvPr id="30" name="Text Box 3"/>
          <p:cNvSpPr txBox="1">
            <a:spLocks noChangeArrowheads="1"/>
          </p:cNvSpPr>
          <p:nvPr/>
        </p:nvSpPr>
        <p:spPr bwMode="auto">
          <a:xfrm>
            <a:off x="3491865" y="1116330"/>
            <a:ext cx="1940365"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Solar radiation</a:t>
            </a:r>
          </a:p>
        </p:txBody>
      </p:sp>
      <p:grpSp>
        <p:nvGrpSpPr>
          <p:cNvPr id="62" name="Grouper 61"/>
          <p:cNvGrpSpPr/>
          <p:nvPr/>
        </p:nvGrpSpPr>
        <p:grpSpPr>
          <a:xfrm>
            <a:off x="7348791" y="2348865"/>
            <a:ext cx="671259" cy="433897"/>
            <a:chOff x="1570926" y="2177351"/>
            <a:chExt cx="671259" cy="433897"/>
          </a:xfrm>
        </p:grpSpPr>
        <p:sp>
          <p:nvSpPr>
            <p:cNvPr id="63" name="Ellipse 62"/>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Ellipse 69"/>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Ellipse 70"/>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3" name="Grouper 72"/>
          <p:cNvGrpSpPr/>
          <p:nvPr/>
        </p:nvGrpSpPr>
        <p:grpSpPr>
          <a:xfrm>
            <a:off x="971550" y="2348865"/>
            <a:ext cx="671259" cy="433897"/>
            <a:chOff x="1570926" y="2177351"/>
            <a:chExt cx="671259" cy="433897"/>
          </a:xfrm>
        </p:grpSpPr>
        <p:sp>
          <p:nvSpPr>
            <p:cNvPr id="74" name="Ellipse 73"/>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5" name="Ellipse 74"/>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Ellipse 75"/>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7895" name="Grouper 37894"/>
          <p:cNvGrpSpPr/>
          <p:nvPr/>
        </p:nvGrpSpPr>
        <p:grpSpPr>
          <a:xfrm>
            <a:off x="3166174" y="2348865"/>
            <a:ext cx="3095497" cy="1080135"/>
            <a:chOff x="3166174" y="2348865"/>
            <a:chExt cx="3095497" cy="1080135"/>
          </a:xfrm>
        </p:grpSpPr>
        <p:grpSp>
          <p:nvGrpSpPr>
            <p:cNvPr id="51" name="Grouper 50"/>
            <p:cNvGrpSpPr/>
            <p:nvPr/>
          </p:nvGrpSpPr>
          <p:grpSpPr>
            <a:xfrm>
              <a:off x="4199255" y="2367344"/>
              <a:ext cx="965835" cy="433897"/>
              <a:chOff x="1428750" y="2177351"/>
              <a:chExt cx="965835" cy="433897"/>
            </a:xfrm>
          </p:grpSpPr>
          <p:sp>
            <p:nvSpPr>
              <p:cNvPr id="52" name="Ellipse 51"/>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Ellipse 52"/>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Ellipse 53"/>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Ellipse 54"/>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Ellipse 55"/>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Ellipse 56"/>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Ellipse 57"/>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Ellipse 58"/>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 name="Ellipse 59"/>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Ellipse 60"/>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1" name="Grouper 20"/>
            <p:cNvGrpSpPr/>
            <p:nvPr/>
          </p:nvGrpSpPr>
          <p:grpSpPr>
            <a:xfrm>
              <a:off x="3166174" y="2356613"/>
              <a:ext cx="965835" cy="433897"/>
              <a:chOff x="1428750" y="2177351"/>
              <a:chExt cx="965835" cy="433897"/>
            </a:xfrm>
          </p:grpSpPr>
          <p:sp>
            <p:nvSpPr>
              <p:cNvPr id="26" name="Ellipse 25"/>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Ellipse 27"/>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Ellipse 28"/>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Ellipse 31"/>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Ellipse 32"/>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Ellipse 33"/>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Ellipse 34"/>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Ellipse 35"/>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Ellipse 36"/>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Ellipse 37"/>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40" name="Grouper 39"/>
            <p:cNvGrpSpPr/>
            <p:nvPr/>
          </p:nvGrpSpPr>
          <p:grpSpPr>
            <a:xfrm>
              <a:off x="5292090" y="2348865"/>
              <a:ext cx="965835" cy="433897"/>
              <a:chOff x="1428750" y="2177351"/>
              <a:chExt cx="965835" cy="433897"/>
            </a:xfrm>
          </p:grpSpPr>
          <p:sp>
            <p:nvSpPr>
              <p:cNvPr id="41" name="Ellipse 40"/>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Ellipse 41"/>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Ellipse 42"/>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Ellipse 43"/>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Ellipse 44"/>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Ellipse 45"/>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Ellipse 46"/>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Ellipse 4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Ellipse 4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Ellipse 49"/>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9" name="Grouper 78"/>
            <p:cNvGrpSpPr/>
            <p:nvPr/>
          </p:nvGrpSpPr>
          <p:grpSpPr>
            <a:xfrm>
              <a:off x="4203001" y="2995103"/>
              <a:ext cx="965835" cy="433897"/>
              <a:chOff x="1428750" y="2177351"/>
              <a:chExt cx="965835" cy="433897"/>
            </a:xfrm>
          </p:grpSpPr>
          <p:sp>
            <p:nvSpPr>
              <p:cNvPr id="80" name="Ellipse 79"/>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Ellipse 80"/>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Ellipse 81"/>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3" name="Ellipse 82"/>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4" name="Ellipse 83"/>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5" name="Ellipse 84"/>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6" name="Ellipse 85"/>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7" name="Ellipse 86"/>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8" name="Ellipse 87"/>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9" name="Ellipse 88"/>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0" name="Grouper 89"/>
            <p:cNvGrpSpPr/>
            <p:nvPr/>
          </p:nvGrpSpPr>
          <p:grpSpPr>
            <a:xfrm>
              <a:off x="3169920" y="2984372"/>
              <a:ext cx="965835" cy="433897"/>
              <a:chOff x="1428750" y="2177351"/>
              <a:chExt cx="965835" cy="433897"/>
            </a:xfrm>
          </p:grpSpPr>
          <p:sp>
            <p:nvSpPr>
              <p:cNvPr id="91" name="Ellipse 90"/>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2" name="Ellipse 91"/>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3" name="Ellipse 92"/>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4" name="Ellipse 93"/>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5" name="Ellipse 94"/>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6" name="Ellipse 95"/>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7" name="Ellipse 96"/>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8" name="Ellipse 9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9" name="Ellipse 9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0" name="Ellipse 99"/>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01" name="Grouper 100"/>
            <p:cNvGrpSpPr/>
            <p:nvPr/>
          </p:nvGrpSpPr>
          <p:grpSpPr>
            <a:xfrm>
              <a:off x="5295836" y="2976624"/>
              <a:ext cx="965835" cy="433897"/>
              <a:chOff x="1428750" y="2177351"/>
              <a:chExt cx="965835" cy="433897"/>
            </a:xfrm>
          </p:grpSpPr>
          <p:sp>
            <p:nvSpPr>
              <p:cNvPr id="102" name="Ellipse 101"/>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 name="Ellipse 102"/>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4" name="Ellipse 103"/>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5" name="Ellipse 104"/>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6" name="Ellipse 105"/>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7" name="Ellipse 106"/>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8" name="Ellipse 107"/>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9" name="Ellipse 108"/>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0" name="Ellipse 109"/>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1" name="Ellipse 110"/>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112" name="Grouper 111"/>
          <p:cNvGrpSpPr/>
          <p:nvPr/>
        </p:nvGrpSpPr>
        <p:grpSpPr>
          <a:xfrm>
            <a:off x="7348791" y="2906203"/>
            <a:ext cx="671259" cy="433897"/>
            <a:chOff x="1570926" y="2177351"/>
            <a:chExt cx="671259" cy="433897"/>
          </a:xfrm>
        </p:grpSpPr>
        <p:sp>
          <p:nvSpPr>
            <p:cNvPr id="113" name="Ellipse 112"/>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4" name="Ellipse 113"/>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5" name="Ellipse 114"/>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16" name="Grouper 115"/>
          <p:cNvGrpSpPr/>
          <p:nvPr/>
        </p:nvGrpSpPr>
        <p:grpSpPr>
          <a:xfrm>
            <a:off x="971550" y="2868103"/>
            <a:ext cx="671259" cy="433897"/>
            <a:chOff x="1570926" y="2177351"/>
            <a:chExt cx="671259" cy="433897"/>
          </a:xfrm>
        </p:grpSpPr>
        <p:sp>
          <p:nvSpPr>
            <p:cNvPr id="117" name="Ellipse 116"/>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8" name="Ellipse 11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9" name="Ellipse 11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7889" name="Ellipse 37888"/>
          <p:cNvSpPr/>
          <p:nvPr/>
        </p:nvSpPr>
        <p:spPr>
          <a:xfrm>
            <a:off x="2771775" y="2369313"/>
            <a:ext cx="3960495" cy="1059687"/>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Warming</a:t>
            </a:r>
            <a:endParaRPr lang="en-GB" dirty="0"/>
          </a:p>
        </p:txBody>
      </p:sp>
      <p:sp>
        <p:nvSpPr>
          <p:cNvPr id="121" name="Ellipse 120"/>
          <p:cNvSpPr/>
          <p:nvPr/>
        </p:nvSpPr>
        <p:spPr>
          <a:xfrm>
            <a:off x="2771775" y="4788028"/>
            <a:ext cx="3960495" cy="1059687"/>
          </a:xfrm>
          <a:prstGeom prst="ellipse">
            <a:avLst/>
          </a:prstGeom>
          <a:solidFill>
            <a:srgbClr val="0000FF">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Cooling</a:t>
            </a:r>
            <a:endParaRPr lang="en-GB" dirty="0"/>
          </a:p>
        </p:txBody>
      </p:sp>
      <p:grpSp>
        <p:nvGrpSpPr>
          <p:cNvPr id="37894" name="Grouper 37893"/>
          <p:cNvGrpSpPr/>
          <p:nvPr/>
        </p:nvGrpSpPr>
        <p:grpSpPr>
          <a:xfrm>
            <a:off x="5292090" y="2117282"/>
            <a:ext cx="3902709" cy="950974"/>
            <a:chOff x="5292090" y="2117282"/>
            <a:chExt cx="3902709" cy="950974"/>
          </a:xfrm>
        </p:grpSpPr>
        <p:sp>
          <p:nvSpPr>
            <p:cNvPr id="133" name="Text Box 3"/>
            <p:cNvSpPr txBox="1">
              <a:spLocks noChangeArrowheads="1"/>
            </p:cNvSpPr>
            <p:nvPr/>
          </p:nvSpPr>
          <p:spPr bwMode="auto">
            <a:xfrm>
              <a:off x="6423025" y="2117282"/>
              <a:ext cx="2771774" cy="512445"/>
            </a:xfrm>
            <a:prstGeom prst="rect">
              <a:avLst/>
            </a:prstGeom>
            <a:solidFill>
              <a:schemeClr val="bg1"/>
            </a:solidFill>
            <a:ln>
              <a:noFill/>
            </a:ln>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chemeClr val="accent1"/>
                  </a:solidFill>
                  <a:latin typeface="Palatino Linotype" charset="0"/>
                </a:rPr>
                <a:t>Strong T° gradient</a:t>
              </a:r>
            </a:p>
          </p:txBody>
        </p:sp>
        <p:sp>
          <p:nvSpPr>
            <p:cNvPr id="37890" name="Flèche vers la gauche 37889"/>
            <p:cNvSpPr/>
            <p:nvPr/>
          </p:nvSpPr>
          <p:spPr>
            <a:xfrm>
              <a:off x="5292090" y="2708910"/>
              <a:ext cx="2670239" cy="359346"/>
            </a:xfrm>
            <a:prstGeom prst="leftArrow">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75527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tna.jpeg"/>
          <p:cNvPicPr>
            <a:picLocks noChangeAspect="1"/>
          </p:cNvPicPr>
          <p:nvPr/>
        </p:nvPicPr>
        <p:blipFill>
          <a:blip r:embed="rId2">
            <a:alphaModFix amt="74000"/>
            <a:extLst>
              <a:ext uri="{28A0092B-C50C-407E-A947-70E740481C1C}">
                <a14:useLocalDpi xmlns:a14="http://schemas.microsoft.com/office/drawing/2010/main" val="0"/>
              </a:ext>
            </a:extLst>
          </a:blip>
          <a:stretch>
            <a:fillRect/>
          </a:stretch>
        </p:blipFill>
        <p:spPr>
          <a:xfrm>
            <a:off x="2411731" y="2961640"/>
            <a:ext cx="4572000" cy="2627630"/>
          </a:xfrm>
          <a:prstGeom prst="rect">
            <a:avLst/>
          </a:prstGeom>
        </p:spPr>
      </p:pic>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Mechanisms</a:t>
            </a:r>
          </a:p>
        </p:txBody>
      </p:sp>
      <p:sp>
        <p:nvSpPr>
          <p:cNvPr id="77"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15</a:t>
            </a:fld>
            <a:endParaRPr lang="es-ES" dirty="0"/>
          </a:p>
        </p:txBody>
      </p:sp>
      <p:pic>
        <p:nvPicPr>
          <p:cNvPr id="12" name="Image 11"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cxnSp>
        <p:nvCxnSpPr>
          <p:cNvPr id="6" name="Connecteur droit 5"/>
          <p:cNvCxnSpPr/>
          <p:nvPr/>
        </p:nvCxnSpPr>
        <p:spPr>
          <a:xfrm>
            <a:off x="1691640" y="3532823"/>
            <a:ext cx="648081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 Box 3"/>
          <p:cNvSpPr txBox="1">
            <a:spLocks noChangeArrowheads="1"/>
          </p:cNvSpPr>
          <p:nvPr/>
        </p:nvSpPr>
        <p:spPr bwMode="auto">
          <a:xfrm>
            <a:off x="120014" y="3276600"/>
            <a:ext cx="1571626"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err="1" smtClean="0">
                <a:solidFill>
                  <a:srgbClr val="000080"/>
                </a:solidFill>
                <a:latin typeface="Palatino Linotype" charset="0"/>
              </a:rPr>
              <a:t>Tropopause</a:t>
            </a:r>
            <a:endParaRPr lang="en-GB" sz="2000" dirty="0" smtClean="0">
              <a:solidFill>
                <a:srgbClr val="000080"/>
              </a:solidFill>
              <a:latin typeface="Palatino Linotype" charset="0"/>
            </a:endParaRPr>
          </a:p>
        </p:txBody>
      </p:sp>
      <p:sp>
        <p:nvSpPr>
          <p:cNvPr id="9" name="Flèche à angle droit 8"/>
          <p:cNvSpPr/>
          <p:nvPr/>
        </p:nvSpPr>
        <p:spPr>
          <a:xfrm rot="2465899">
            <a:off x="3757486" y="536543"/>
            <a:ext cx="1944151" cy="1963319"/>
          </a:xfrm>
          <a:prstGeom prst="bentUpArrow">
            <a:avLst>
              <a:gd name="adj1" fmla="val 7022"/>
              <a:gd name="adj2" fmla="val 12833"/>
              <a:gd name="adj3" fmla="val 25869"/>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 Box 3"/>
          <p:cNvSpPr txBox="1">
            <a:spLocks noChangeArrowheads="1"/>
          </p:cNvSpPr>
          <p:nvPr/>
        </p:nvSpPr>
        <p:spPr bwMode="auto">
          <a:xfrm>
            <a:off x="4402455" y="5720715"/>
            <a:ext cx="1249680"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Tropics</a:t>
            </a:r>
          </a:p>
        </p:txBody>
      </p:sp>
      <p:cxnSp>
        <p:nvCxnSpPr>
          <p:cNvPr id="16" name="Connecteur droit 15"/>
          <p:cNvCxnSpPr/>
          <p:nvPr/>
        </p:nvCxnSpPr>
        <p:spPr>
          <a:xfrm flipV="1">
            <a:off x="6372225" y="1372552"/>
            <a:ext cx="0" cy="45767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3131820" y="1395730"/>
            <a:ext cx="0" cy="4576763"/>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 Box 3"/>
          <p:cNvSpPr txBox="1">
            <a:spLocks noChangeArrowheads="1"/>
          </p:cNvSpPr>
          <p:nvPr/>
        </p:nvSpPr>
        <p:spPr bwMode="auto">
          <a:xfrm>
            <a:off x="7452360" y="5720715"/>
            <a:ext cx="941703"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North</a:t>
            </a:r>
          </a:p>
        </p:txBody>
      </p:sp>
      <p:sp>
        <p:nvSpPr>
          <p:cNvPr id="20" name="Text Box 3"/>
          <p:cNvSpPr txBox="1">
            <a:spLocks noChangeArrowheads="1"/>
          </p:cNvSpPr>
          <p:nvPr/>
        </p:nvSpPr>
        <p:spPr bwMode="auto">
          <a:xfrm>
            <a:off x="749937" y="5716270"/>
            <a:ext cx="941703"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South</a:t>
            </a:r>
          </a:p>
        </p:txBody>
      </p:sp>
      <p:sp>
        <p:nvSpPr>
          <p:cNvPr id="30" name="Text Box 3"/>
          <p:cNvSpPr txBox="1">
            <a:spLocks noChangeArrowheads="1"/>
          </p:cNvSpPr>
          <p:nvPr/>
        </p:nvSpPr>
        <p:spPr bwMode="auto">
          <a:xfrm>
            <a:off x="3491865" y="1116330"/>
            <a:ext cx="1940365"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Solar radiation</a:t>
            </a:r>
          </a:p>
        </p:txBody>
      </p:sp>
      <p:grpSp>
        <p:nvGrpSpPr>
          <p:cNvPr id="62" name="Grouper 61"/>
          <p:cNvGrpSpPr/>
          <p:nvPr/>
        </p:nvGrpSpPr>
        <p:grpSpPr>
          <a:xfrm>
            <a:off x="7348791" y="2348865"/>
            <a:ext cx="671259" cy="433897"/>
            <a:chOff x="1570926" y="2177351"/>
            <a:chExt cx="671259" cy="433897"/>
          </a:xfrm>
        </p:grpSpPr>
        <p:sp>
          <p:nvSpPr>
            <p:cNvPr id="63" name="Ellipse 62"/>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Ellipse 69"/>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Ellipse 70"/>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3" name="Grouper 72"/>
          <p:cNvGrpSpPr/>
          <p:nvPr/>
        </p:nvGrpSpPr>
        <p:grpSpPr>
          <a:xfrm>
            <a:off x="971550" y="2348865"/>
            <a:ext cx="671259" cy="433897"/>
            <a:chOff x="1570926" y="2177351"/>
            <a:chExt cx="671259" cy="433897"/>
          </a:xfrm>
        </p:grpSpPr>
        <p:sp>
          <p:nvSpPr>
            <p:cNvPr id="74" name="Ellipse 73"/>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5" name="Ellipse 74"/>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Ellipse 75"/>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7895" name="Grouper 37894"/>
          <p:cNvGrpSpPr/>
          <p:nvPr/>
        </p:nvGrpSpPr>
        <p:grpSpPr>
          <a:xfrm>
            <a:off x="3166174" y="2348865"/>
            <a:ext cx="3095497" cy="1080135"/>
            <a:chOff x="3166174" y="2348865"/>
            <a:chExt cx="3095497" cy="1080135"/>
          </a:xfrm>
        </p:grpSpPr>
        <p:grpSp>
          <p:nvGrpSpPr>
            <p:cNvPr id="51" name="Grouper 50"/>
            <p:cNvGrpSpPr/>
            <p:nvPr/>
          </p:nvGrpSpPr>
          <p:grpSpPr>
            <a:xfrm>
              <a:off x="4199255" y="2367344"/>
              <a:ext cx="965835" cy="433897"/>
              <a:chOff x="1428750" y="2177351"/>
              <a:chExt cx="965835" cy="433897"/>
            </a:xfrm>
          </p:grpSpPr>
          <p:sp>
            <p:nvSpPr>
              <p:cNvPr id="52" name="Ellipse 51"/>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Ellipse 52"/>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Ellipse 53"/>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Ellipse 54"/>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Ellipse 55"/>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Ellipse 56"/>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Ellipse 57"/>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Ellipse 58"/>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 name="Ellipse 59"/>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Ellipse 60"/>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1" name="Grouper 20"/>
            <p:cNvGrpSpPr/>
            <p:nvPr/>
          </p:nvGrpSpPr>
          <p:grpSpPr>
            <a:xfrm>
              <a:off x="3166174" y="2356613"/>
              <a:ext cx="965835" cy="433897"/>
              <a:chOff x="1428750" y="2177351"/>
              <a:chExt cx="965835" cy="433897"/>
            </a:xfrm>
          </p:grpSpPr>
          <p:sp>
            <p:nvSpPr>
              <p:cNvPr id="26" name="Ellipse 25"/>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Ellipse 27"/>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Ellipse 28"/>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Ellipse 31"/>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Ellipse 32"/>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Ellipse 33"/>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Ellipse 34"/>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Ellipse 35"/>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Ellipse 36"/>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Ellipse 37"/>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40" name="Grouper 39"/>
            <p:cNvGrpSpPr/>
            <p:nvPr/>
          </p:nvGrpSpPr>
          <p:grpSpPr>
            <a:xfrm>
              <a:off x="5292090" y="2348865"/>
              <a:ext cx="965835" cy="433897"/>
              <a:chOff x="1428750" y="2177351"/>
              <a:chExt cx="965835" cy="433897"/>
            </a:xfrm>
          </p:grpSpPr>
          <p:sp>
            <p:nvSpPr>
              <p:cNvPr id="41" name="Ellipse 40"/>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Ellipse 41"/>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Ellipse 42"/>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Ellipse 43"/>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Ellipse 44"/>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Ellipse 45"/>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Ellipse 46"/>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Ellipse 4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Ellipse 4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Ellipse 49"/>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9" name="Grouper 78"/>
            <p:cNvGrpSpPr/>
            <p:nvPr/>
          </p:nvGrpSpPr>
          <p:grpSpPr>
            <a:xfrm>
              <a:off x="4203001" y="2995103"/>
              <a:ext cx="965835" cy="433897"/>
              <a:chOff x="1428750" y="2177351"/>
              <a:chExt cx="965835" cy="433897"/>
            </a:xfrm>
          </p:grpSpPr>
          <p:sp>
            <p:nvSpPr>
              <p:cNvPr id="80" name="Ellipse 79"/>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Ellipse 80"/>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Ellipse 81"/>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3" name="Ellipse 82"/>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4" name="Ellipse 83"/>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5" name="Ellipse 84"/>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6" name="Ellipse 85"/>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7" name="Ellipse 86"/>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8" name="Ellipse 87"/>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9" name="Ellipse 88"/>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0" name="Grouper 89"/>
            <p:cNvGrpSpPr/>
            <p:nvPr/>
          </p:nvGrpSpPr>
          <p:grpSpPr>
            <a:xfrm>
              <a:off x="3169920" y="2984372"/>
              <a:ext cx="965835" cy="433897"/>
              <a:chOff x="1428750" y="2177351"/>
              <a:chExt cx="965835" cy="433897"/>
            </a:xfrm>
          </p:grpSpPr>
          <p:sp>
            <p:nvSpPr>
              <p:cNvPr id="91" name="Ellipse 90"/>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2" name="Ellipse 91"/>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3" name="Ellipse 92"/>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4" name="Ellipse 93"/>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5" name="Ellipse 94"/>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6" name="Ellipse 95"/>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7" name="Ellipse 96"/>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8" name="Ellipse 9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9" name="Ellipse 9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0" name="Ellipse 99"/>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01" name="Grouper 100"/>
            <p:cNvGrpSpPr/>
            <p:nvPr/>
          </p:nvGrpSpPr>
          <p:grpSpPr>
            <a:xfrm>
              <a:off x="5295836" y="2976624"/>
              <a:ext cx="965835" cy="433897"/>
              <a:chOff x="1428750" y="2177351"/>
              <a:chExt cx="965835" cy="433897"/>
            </a:xfrm>
          </p:grpSpPr>
          <p:sp>
            <p:nvSpPr>
              <p:cNvPr id="102" name="Ellipse 101"/>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 name="Ellipse 102"/>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4" name="Ellipse 103"/>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5" name="Ellipse 104"/>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6" name="Ellipse 105"/>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7" name="Ellipse 106"/>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8" name="Ellipse 107"/>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9" name="Ellipse 108"/>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0" name="Ellipse 109"/>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1" name="Ellipse 110"/>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112" name="Grouper 111"/>
          <p:cNvGrpSpPr/>
          <p:nvPr/>
        </p:nvGrpSpPr>
        <p:grpSpPr>
          <a:xfrm>
            <a:off x="7348791" y="2906203"/>
            <a:ext cx="671259" cy="433897"/>
            <a:chOff x="1570926" y="2177351"/>
            <a:chExt cx="671259" cy="433897"/>
          </a:xfrm>
        </p:grpSpPr>
        <p:sp>
          <p:nvSpPr>
            <p:cNvPr id="113" name="Ellipse 112"/>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4" name="Ellipse 113"/>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5" name="Ellipse 114"/>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16" name="Grouper 115"/>
          <p:cNvGrpSpPr/>
          <p:nvPr/>
        </p:nvGrpSpPr>
        <p:grpSpPr>
          <a:xfrm>
            <a:off x="971550" y="2868103"/>
            <a:ext cx="671259" cy="433897"/>
            <a:chOff x="1570926" y="2177351"/>
            <a:chExt cx="671259" cy="433897"/>
          </a:xfrm>
        </p:grpSpPr>
        <p:sp>
          <p:nvSpPr>
            <p:cNvPr id="117" name="Ellipse 116"/>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8" name="Ellipse 11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9" name="Ellipse 11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7889" name="Ellipse 37888"/>
          <p:cNvSpPr/>
          <p:nvPr/>
        </p:nvSpPr>
        <p:spPr>
          <a:xfrm>
            <a:off x="2771775" y="2369313"/>
            <a:ext cx="3960495" cy="1059687"/>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Warming</a:t>
            </a:r>
            <a:endParaRPr lang="en-GB" dirty="0"/>
          </a:p>
        </p:txBody>
      </p:sp>
      <p:sp>
        <p:nvSpPr>
          <p:cNvPr id="121" name="Ellipse 120"/>
          <p:cNvSpPr/>
          <p:nvPr/>
        </p:nvSpPr>
        <p:spPr>
          <a:xfrm>
            <a:off x="2771775" y="4788028"/>
            <a:ext cx="3960495" cy="1059687"/>
          </a:xfrm>
          <a:prstGeom prst="ellipse">
            <a:avLst/>
          </a:prstGeom>
          <a:solidFill>
            <a:srgbClr val="0000FF">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Cooling</a:t>
            </a:r>
            <a:endParaRPr lang="en-GB" dirty="0"/>
          </a:p>
        </p:txBody>
      </p:sp>
      <p:sp>
        <p:nvSpPr>
          <p:cNvPr id="132" name="Text Box 3"/>
          <p:cNvSpPr txBox="1">
            <a:spLocks noChangeArrowheads="1"/>
          </p:cNvSpPr>
          <p:nvPr/>
        </p:nvSpPr>
        <p:spPr bwMode="auto">
          <a:xfrm>
            <a:off x="6968555" y="3679462"/>
            <a:ext cx="2175445" cy="512445"/>
          </a:xfrm>
          <a:prstGeom prst="rect">
            <a:avLst/>
          </a:prstGeom>
          <a:solidFill>
            <a:schemeClr val="bg1"/>
          </a:solidFill>
          <a:ln>
            <a:noFill/>
          </a:ln>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latin typeface="Palatino Linotype" charset="0"/>
              </a:rPr>
              <a:t>Strong jet stream</a:t>
            </a:r>
          </a:p>
        </p:txBody>
      </p:sp>
      <p:grpSp>
        <p:nvGrpSpPr>
          <p:cNvPr id="37894" name="Grouper 37893"/>
          <p:cNvGrpSpPr/>
          <p:nvPr/>
        </p:nvGrpSpPr>
        <p:grpSpPr>
          <a:xfrm>
            <a:off x="5292090" y="2117282"/>
            <a:ext cx="3902709" cy="950974"/>
            <a:chOff x="5292090" y="2117282"/>
            <a:chExt cx="3902709" cy="950974"/>
          </a:xfrm>
        </p:grpSpPr>
        <p:sp>
          <p:nvSpPr>
            <p:cNvPr id="133" name="Text Box 3"/>
            <p:cNvSpPr txBox="1">
              <a:spLocks noChangeArrowheads="1"/>
            </p:cNvSpPr>
            <p:nvPr/>
          </p:nvSpPr>
          <p:spPr bwMode="auto">
            <a:xfrm>
              <a:off x="6423025" y="2117282"/>
              <a:ext cx="2771774" cy="512445"/>
            </a:xfrm>
            <a:prstGeom prst="rect">
              <a:avLst/>
            </a:prstGeom>
            <a:solidFill>
              <a:schemeClr val="bg1"/>
            </a:solidFill>
            <a:ln>
              <a:noFill/>
            </a:ln>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chemeClr val="accent1"/>
                  </a:solidFill>
                  <a:latin typeface="Palatino Linotype" charset="0"/>
                </a:rPr>
                <a:t>Strong T° gradient</a:t>
              </a:r>
            </a:p>
          </p:txBody>
        </p:sp>
        <p:sp>
          <p:nvSpPr>
            <p:cNvPr id="37890" name="Flèche vers la gauche 37889"/>
            <p:cNvSpPr/>
            <p:nvPr/>
          </p:nvSpPr>
          <p:spPr>
            <a:xfrm>
              <a:off x="5292090" y="2708910"/>
              <a:ext cx="2670239" cy="359346"/>
            </a:xfrm>
            <a:prstGeom prst="leftArrow">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7893" name="Grouper 37892"/>
          <p:cNvGrpSpPr/>
          <p:nvPr/>
        </p:nvGrpSpPr>
        <p:grpSpPr>
          <a:xfrm>
            <a:off x="6007735" y="2708910"/>
            <a:ext cx="1152000" cy="1152018"/>
            <a:chOff x="6007735" y="2708910"/>
            <a:chExt cx="1152000" cy="1152018"/>
          </a:xfrm>
        </p:grpSpPr>
        <p:sp>
          <p:nvSpPr>
            <p:cNvPr id="37891" name="Ellipse 37890"/>
            <p:cNvSpPr>
              <a:spLocks noChangeAspect="1"/>
            </p:cNvSpPr>
            <p:nvPr/>
          </p:nvSpPr>
          <p:spPr>
            <a:xfrm>
              <a:off x="6007735" y="2708910"/>
              <a:ext cx="1152000" cy="1152018"/>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6" name="Ellipse 125"/>
            <p:cNvSpPr>
              <a:spLocks noChangeAspect="1"/>
            </p:cNvSpPr>
            <p:nvPr/>
          </p:nvSpPr>
          <p:spPr>
            <a:xfrm>
              <a:off x="6113780" y="2813161"/>
              <a:ext cx="933451" cy="933466"/>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7" name="Ellipse 126"/>
            <p:cNvSpPr>
              <a:spLocks noChangeAspect="1"/>
            </p:cNvSpPr>
            <p:nvPr/>
          </p:nvSpPr>
          <p:spPr>
            <a:xfrm>
              <a:off x="6240780" y="2933572"/>
              <a:ext cx="695079" cy="69509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8" name="Ellipse 127"/>
            <p:cNvSpPr>
              <a:spLocks noChangeAspect="1"/>
            </p:cNvSpPr>
            <p:nvPr/>
          </p:nvSpPr>
          <p:spPr>
            <a:xfrm>
              <a:off x="6346826" y="3042856"/>
              <a:ext cx="492181" cy="492189"/>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9" name="Ellipse 128"/>
            <p:cNvSpPr>
              <a:spLocks noChangeAspect="1"/>
            </p:cNvSpPr>
            <p:nvPr/>
          </p:nvSpPr>
          <p:spPr>
            <a:xfrm>
              <a:off x="6435725" y="3145976"/>
              <a:ext cx="296545" cy="29655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0" name="Ellipse 129"/>
            <p:cNvSpPr>
              <a:spLocks noChangeAspect="1"/>
            </p:cNvSpPr>
            <p:nvPr/>
          </p:nvSpPr>
          <p:spPr>
            <a:xfrm>
              <a:off x="6511926" y="3213100"/>
              <a:ext cx="152398" cy="152400"/>
            </a:xfrm>
            <a:prstGeom prst="ellipse">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3345615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tna.jpeg"/>
          <p:cNvPicPr>
            <a:picLocks noChangeAspect="1"/>
          </p:cNvPicPr>
          <p:nvPr/>
        </p:nvPicPr>
        <p:blipFill>
          <a:blip r:embed="rId2">
            <a:alphaModFix amt="74000"/>
            <a:extLst>
              <a:ext uri="{28A0092B-C50C-407E-A947-70E740481C1C}">
                <a14:useLocalDpi xmlns:a14="http://schemas.microsoft.com/office/drawing/2010/main" val="0"/>
              </a:ext>
            </a:extLst>
          </a:blip>
          <a:stretch>
            <a:fillRect/>
          </a:stretch>
        </p:blipFill>
        <p:spPr>
          <a:xfrm>
            <a:off x="2411731" y="2961640"/>
            <a:ext cx="4572000" cy="2627630"/>
          </a:xfrm>
          <a:prstGeom prst="rect">
            <a:avLst/>
          </a:prstGeom>
        </p:spPr>
      </p:pic>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Mechanisms</a:t>
            </a:r>
          </a:p>
        </p:txBody>
      </p:sp>
      <p:sp>
        <p:nvSpPr>
          <p:cNvPr id="77"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16</a:t>
            </a:fld>
            <a:endParaRPr lang="es-ES" dirty="0"/>
          </a:p>
        </p:txBody>
      </p:sp>
      <p:pic>
        <p:nvPicPr>
          <p:cNvPr id="12" name="Image 11"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cxnSp>
        <p:nvCxnSpPr>
          <p:cNvPr id="6" name="Connecteur droit 5"/>
          <p:cNvCxnSpPr/>
          <p:nvPr/>
        </p:nvCxnSpPr>
        <p:spPr>
          <a:xfrm>
            <a:off x="1691640" y="3532823"/>
            <a:ext cx="648081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 Box 3"/>
          <p:cNvSpPr txBox="1">
            <a:spLocks noChangeArrowheads="1"/>
          </p:cNvSpPr>
          <p:nvPr/>
        </p:nvSpPr>
        <p:spPr bwMode="auto">
          <a:xfrm>
            <a:off x="120014" y="3276600"/>
            <a:ext cx="1571626"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err="1" smtClean="0">
                <a:solidFill>
                  <a:srgbClr val="000080"/>
                </a:solidFill>
                <a:latin typeface="Palatino Linotype" charset="0"/>
              </a:rPr>
              <a:t>Tropopause</a:t>
            </a:r>
            <a:endParaRPr lang="en-GB" sz="2000" dirty="0" smtClean="0">
              <a:solidFill>
                <a:srgbClr val="000080"/>
              </a:solidFill>
              <a:latin typeface="Palatino Linotype" charset="0"/>
            </a:endParaRPr>
          </a:p>
        </p:txBody>
      </p:sp>
      <p:sp>
        <p:nvSpPr>
          <p:cNvPr id="9" name="Flèche à angle droit 8"/>
          <p:cNvSpPr/>
          <p:nvPr/>
        </p:nvSpPr>
        <p:spPr>
          <a:xfrm rot="2465899">
            <a:off x="3757486" y="536543"/>
            <a:ext cx="1944151" cy="1963319"/>
          </a:xfrm>
          <a:prstGeom prst="bentUpArrow">
            <a:avLst>
              <a:gd name="adj1" fmla="val 7022"/>
              <a:gd name="adj2" fmla="val 12833"/>
              <a:gd name="adj3" fmla="val 25869"/>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 Box 3"/>
          <p:cNvSpPr txBox="1">
            <a:spLocks noChangeArrowheads="1"/>
          </p:cNvSpPr>
          <p:nvPr/>
        </p:nvSpPr>
        <p:spPr bwMode="auto">
          <a:xfrm>
            <a:off x="4402455" y="5720715"/>
            <a:ext cx="1249680"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Tropics</a:t>
            </a:r>
          </a:p>
        </p:txBody>
      </p:sp>
      <p:cxnSp>
        <p:nvCxnSpPr>
          <p:cNvPr id="16" name="Connecteur droit 15"/>
          <p:cNvCxnSpPr/>
          <p:nvPr/>
        </p:nvCxnSpPr>
        <p:spPr>
          <a:xfrm flipV="1">
            <a:off x="6372225" y="1372552"/>
            <a:ext cx="0" cy="45767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3131820" y="1395730"/>
            <a:ext cx="0" cy="4576763"/>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 Box 3"/>
          <p:cNvSpPr txBox="1">
            <a:spLocks noChangeArrowheads="1"/>
          </p:cNvSpPr>
          <p:nvPr/>
        </p:nvSpPr>
        <p:spPr bwMode="auto">
          <a:xfrm>
            <a:off x="7452360" y="5720715"/>
            <a:ext cx="941703"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North</a:t>
            </a:r>
          </a:p>
        </p:txBody>
      </p:sp>
      <p:sp>
        <p:nvSpPr>
          <p:cNvPr id="20" name="Text Box 3"/>
          <p:cNvSpPr txBox="1">
            <a:spLocks noChangeArrowheads="1"/>
          </p:cNvSpPr>
          <p:nvPr/>
        </p:nvSpPr>
        <p:spPr bwMode="auto">
          <a:xfrm>
            <a:off x="749937" y="5716270"/>
            <a:ext cx="941703"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South</a:t>
            </a:r>
          </a:p>
        </p:txBody>
      </p:sp>
      <p:sp>
        <p:nvSpPr>
          <p:cNvPr id="30" name="Text Box 3"/>
          <p:cNvSpPr txBox="1">
            <a:spLocks noChangeArrowheads="1"/>
          </p:cNvSpPr>
          <p:nvPr/>
        </p:nvSpPr>
        <p:spPr bwMode="auto">
          <a:xfrm>
            <a:off x="3491865" y="1116330"/>
            <a:ext cx="1940365"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Solar radiation</a:t>
            </a:r>
          </a:p>
        </p:txBody>
      </p:sp>
      <p:grpSp>
        <p:nvGrpSpPr>
          <p:cNvPr id="62" name="Grouper 61"/>
          <p:cNvGrpSpPr/>
          <p:nvPr/>
        </p:nvGrpSpPr>
        <p:grpSpPr>
          <a:xfrm>
            <a:off x="7348791" y="2348865"/>
            <a:ext cx="671259" cy="433897"/>
            <a:chOff x="1570926" y="2177351"/>
            <a:chExt cx="671259" cy="433897"/>
          </a:xfrm>
        </p:grpSpPr>
        <p:sp>
          <p:nvSpPr>
            <p:cNvPr id="63" name="Ellipse 62"/>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Ellipse 69"/>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Ellipse 70"/>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3" name="Grouper 72"/>
          <p:cNvGrpSpPr/>
          <p:nvPr/>
        </p:nvGrpSpPr>
        <p:grpSpPr>
          <a:xfrm>
            <a:off x="971550" y="2348865"/>
            <a:ext cx="671259" cy="433897"/>
            <a:chOff x="1570926" y="2177351"/>
            <a:chExt cx="671259" cy="433897"/>
          </a:xfrm>
        </p:grpSpPr>
        <p:sp>
          <p:nvSpPr>
            <p:cNvPr id="74" name="Ellipse 73"/>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5" name="Ellipse 74"/>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Ellipse 75"/>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7895" name="Grouper 37894"/>
          <p:cNvGrpSpPr/>
          <p:nvPr/>
        </p:nvGrpSpPr>
        <p:grpSpPr>
          <a:xfrm>
            <a:off x="3166174" y="2348865"/>
            <a:ext cx="3095497" cy="1080135"/>
            <a:chOff x="3166174" y="2348865"/>
            <a:chExt cx="3095497" cy="1080135"/>
          </a:xfrm>
        </p:grpSpPr>
        <p:grpSp>
          <p:nvGrpSpPr>
            <p:cNvPr id="51" name="Grouper 50"/>
            <p:cNvGrpSpPr/>
            <p:nvPr/>
          </p:nvGrpSpPr>
          <p:grpSpPr>
            <a:xfrm>
              <a:off x="4199255" y="2367344"/>
              <a:ext cx="965835" cy="433897"/>
              <a:chOff x="1428750" y="2177351"/>
              <a:chExt cx="965835" cy="433897"/>
            </a:xfrm>
          </p:grpSpPr>
          <p:sp>
            <p:nvSpPr>
              <p:cNvPr id="52" name="Ellipse 51"/>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Ellipse 52"/>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Ellipse 53"/>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Ellipse 54"/>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Ellipse 55"/>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Ellipse 56"/>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Ellipse 57"/>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Ellipse 58"/>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 name="Ellipse 59"/>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Ellipse 60"/>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1" name="Grouper 20"/>
            <p:cNvGrpSpPr/>
            <p:nvPr/>
          </p:nvGrpSpPr>
          <p:grpSpPr>
            <a:xfrm>
              <a:off x="3166174" y="2356613"/>
              <a:ext cx="965835" cy="433897"/>
              <a:chOff x="1428750" y="2177351"/>
              <a:chExt cx="965835" cy="433897"/>
            </a:xfrm>
          </p:grpSpPr>
          <p:sp>
            <p:nvSpPr>
              <p:cNvPr id="26" name="Ellipse 25"/>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Ellipse 27"/>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Ellipse 28"/>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Ellipse 31"/>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Ellipse 32"/>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Ellipse 33"/>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Ellipse 34"/>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Ellipse 35"/>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Ellipse 36"/>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Ellipse 37"/>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40" name="Grouper 39"/>
            <p:cNvGrpSpPr/>
            <p:nvPr/>
          </p:nvGrpSpPr>
          <p:grpSpPr>
            <a:xfrm>
              <a:off x="5292090" y="2348865"/>
              <a:ext cx="965835" cy="433897"/>
              <a:chOff x="1428750" y="2177351"/>
              <a:chExt cx="965835" cy="433897"/>
            </a:xfrm>
          </p:grpSpPr>
          <p:sp>
            <p:nvSpPr>
              <p:cNvPr id="41" name="Ellipse 40"/>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Ellipse 41"/>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Ellipse 42"/>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Ellipse 43"/>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Ellipse 44"/>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Ellipse 45"/>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Ellipse 46"/>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Ellipse 4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Ellipse 4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Ellipse 49"/>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9" name="Grouper 78"/>
            <p:cNvGrpSpPr/>
            <p:nvPr/>
          </p:nvGrpSpPr>
          <p:grpSpPr>
            <a:xfrm>
              <a:off x="4203001" y="2995103"/>
              <a:ext cx="965835" cy="433897"/>
              <a:chOff x="1428750" y="2177351"/>
              <a:chExt cx="965835" cy="433897"/>
            </a:xfrm>
          </p:grpSpPr>
          <p:sp>
            <p:nvSpPr>
              <p:cNvPr id="80" name="Ellipse 79"/>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Ellipse 80"/>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Ellipse 81"/>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3" name="Ellipse 82"/>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4" name="Ellipse 83"/>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5" name="Ellipse 84"/>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6" name="Ellipse 85"/>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7" name="Ellipse 86"/>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8" name="Ellipse 87"/>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9" name="Ellipse 88"/>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0" name="Grouper 89"/>
            <p:cNvGrpSpPr/>
            <p:nvPr/>
          </p:nvGrpSpPr>
          <p:grpSpPr>
            <a:xfrm>
              <a:off x="3169920" y="2984372"/>
              <a:ext cx="965835" cy="433897"/>
              <a:chOff x="1428750" y="2177351"/>
              <a:chExt cx="965835" cy="433897"/>
            </a:xfrm>
          </p:grpSpPr>
          <p:sp>
            <p:nvSpPr>
              <p:cNvPr id="91" name="Ellipse 90"/>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2" name="Ellipse 91"/>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3" name="Ellipse 92"/>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4" name="Ellipse 93"/>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5" name="Ellipse 94"/>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6" name="Ellipse 95"/>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7" name="Ellipse 96"/>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8" name="Ellipse 9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9" name="Ellipse 9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0" name="Ellipse 99"/>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01" name="Grouper 100"/>
            <p:cNvGrpSpPr/>
            <p:nvPr/>
          </p:nvGrpSpPr>
          <p:grpSpPr>
            <a:xfrm>
              <a:off x="5295836" y="2976624"/>
              <a:ext cx="965835" cy="433897"/>
              <a:chOff x="1428750" y="2177351"/>
              <a:chExt cx="965835" cy="433897"/>
            </a:xfrm>
          </p:grpSpPr>
          <p:sp>
            <p:nvSpPr>
              <p:cNvPr id="102" name="Ellipse 101"/>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 name="Ellipse 102"/>
              <p:cNvSpPr>
                <a:spLocks noChangeAspect="1"/>
              </p:cNvSpPr>
              <p:nvPr/>
            </p:nvSpPr>
            <p:spPr>
              <a:xfrm>
                <a:off x="1570926" y="21793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4" name="Ellipse 103"/>
              <p:cNvSpPr>
                <a:spLocks noChangeAspect="1"/>
              </p:cNvSpPr>
              <p:nvPr/>
            </p:nvSpPr>
            <p:spPr>
              <a:xfrm>
                <a:off x="2134171"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5" name="Ellipse 104"/>
              <p:cNvSpPr>
                <a:spLocks noChangeAspect="1"/>
              </p:cNvSpPr>
              <p:nvPr/>
            </p:nvSpPr>
            <p:spPr>
              <a:xfrm>
                <a:off x="1996440"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6" name="Ellipse 105"/>
              <p:cNvSpPr>
                <a:spLocks noChangeAspect="1"/>
              </p:cNvSpPr>
              <p:nvPr/>
            </p:nvSpPr>
            <p:spPr>
              <a:xfrm>
                <a:off x="1723326" y="2331720"/>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7" name="Ellipse 106"/>
              <p:cNvSpPr>
                <a:spLocks noChangeAspect="1"/>
              </p:cNvSpPr>
              <p:nvPr/>
            </p:nvSpPr>
            <p:spPr>
              <a:xfrm>
                <a:off x="2286571" y="23297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8" name="Ellipse 107"/>
              <p:cNvSpPr>
                <a:spLocks noChangeAspect="1"/>
              </p:cNvSpPr>
              <p:nvPr/>
            </p:nvSpPr>
            <p:spPr>
              <a:xfrm>
                <a:off x="1844040"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9" name="Ellipse 108"/>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0" name="Ellipse 109"/>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1" name="Ellipse 110"/>
              <p:cNvSpPr>
                <a:spLocks noChangeAspect="1"/>
              </p:cNvSpPr>
              <p:nvPr/>
            </p:nvSpPr>
            <p:spPr>
              <a:xfrm>
                <a:off x="1428750" y="23488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112" name="Grouper 111"/>
          <p:cNvGrpSpPr/>
          <p:nvPr/>
        </p:nvGrpSpPr>
        <p:grpSpPr>
          <a:xfrm>
            <a:off x="7348791" y="2906203"/>
            <a:ext cx="671259" cy="433897"/>
            <a:chOff x="1570926" y="2177351"/>
            <a:chExt cx="671259" cy="433897"/>
          </a:xfrm>
        </p:grpSpPr>
        <p:sp>
          <p:nvSpPr>
            <p:cNvPr id="113" name="Ellipse 112"/>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4" name="Ellipse 113"/>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5" name="Ellipse 114"/>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16" name="Grouper 115"/>
          <p:cNvGrpSpPr/>
          <p:nvPr/>
        </p:nvGrpSpPr>
        <p:grpSpPr>
          <a:xfrm>
            <a:off x="971550" y="2868103"/>
            <a:ext cx="671259" cy="433897"/>
            <a:chOff x="1570926" y="2177351"/>
            <a:chExt cx="671259" cy="433897"/>
          </a:xfrm>
        </p:grpSpPr>
        <p:sp>
          <p:nvSpPr>
            <p:cNvPr id="117" name="Ellipse 116"/>
            <p:cNvSpPr>
              <a:spLocks noChangeAspect="1"/>
            </p:cNvSpPr>
            <p:nvPr/>
          </p:nvSpPr>
          <p:spPr>
            <a:xfrm>
              <a:off x="1844040" y="2177351"/>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8" name="Ellipse 117"/>
            <p:cNvSpPr>
              <a:spLocks noChangeAspect="1"/>
            </p:cNvSpPr>
            <p:nvPr/>
          </p:nvSpPr>
          <p:spPr>
            <a:xfrm>
              <a:off x="1570926" y="2503234"/>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9" name="Ellipse 118"/>
            <p:cNvSpPr>
              <a:spLocks noChangeAspect="1"/>
            </p:cNvSpPr>
            <p:nvPr/>
          </p:nvSpPr>
          <p:spPr>
            <a:xfrm>
              <a:off x="2134171" y="2501265"/>
              <a:ext cx="108014" cy="1080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7889" name="Ellipse 37888"/>
          <p:cNvSpPr/>
          <p:nvPr/>
        </p:nvSpPr>
        <p:spPr>
          <a:xfrm>
            <a:off x="2771775" y="2369313"/>
            <a:ext cx="3960495" cy="1059687"/>
          </a:xfrm>
          <a:prstGeom prst="ellipse">
            <a:avLst/>
          </a:prstGeom>
          <a:solidFill>
            <a:srgbClr val="FF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Warming</a:t>
            </a:r>
            <a:endParaRPr lang="en-GB" dirty="0"/>
          </a:p>
        </p:txBody>
      </p:sp>
      <p:sp>
        <p:nvSpPr>
          <p:cNvPr id="121" name="Ellipse 120"/>
          <p:cNvSpPr/>
          <p:nvPr/>
        </p:nvSpPr>
        <p:spPr>
          <a:xfrm>
            <a:off x="2771775" y="4788028"/>
            <a:ext cx="3960495" cy="1059687"/>
          </a:xfrm>
          <a:prstGeom prst="ellipse">
            <a:avLst/>
          </a:prstGeom>
          <a:solidFill>
            <a:srgbClr val="0000FF">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Cooling</a:t>
            </a:r>
            <a:endParaRPr lang="en-GB" dirty="0"/>
          </a:p>
        </p:txBody>
      </p:sp>
      <p:sp>
        <p:nvSpPr>
          <p:cNvPr id="132" name="Text Box 3"/>
          <p:cNvSpPr txBox="1">
            <a:spLocks noChangeArrowheads="1"/>
          </p:cNvSpPr>
          <p:nvPr/>
        </p:nvSpPr>
        <p:spPr bwMode="auto">
          <a:xfrm>
            <a:off x="6968555" y="3679462"/>
            <a:ext cx="2175445" cy="512445"/>
          </a:xfrm>
          <a:prstGeom prst="rect">
            <a:avLst/>
          </a:prstGeom>
          <a:solidFill>
            <a:schemeClr val="bg1"/>
          </a:solidFill>
          <a:ln>
            <a:noFill/>
          </a:ln>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latin typeface="Palatino Linotype" charset="0"/>
              </a:rPr>
              <a:t>Strong jet stream</a:t>
            </a:r>
          </a:p>
        </p:txBody>
      </p:sp>
      <p:grpSp>
        <p:nvGrpSpPr>
          <p:cNvPr id="37894" name="Grouper 37893"/>
          <p:cNvGrpSpPr/>
          <p:nvPr/>
        </p:nvGrpSpPr>
        <p:grpSpPr>
          <a:xfrm>
            <a:off x="5292090" y="2117282"/>
            <a:ext cx="3902709" cy="950974"/>
            <a:chOff x="5292090" y="2117282"/>
            <a:chExt cx="3902709" cy="950974"/>
          </a:xfrm>
        </p:grpSpPr>
        <p:sp>
          <p:nvSpPr>
            <p:cNvPr id="133" name="Text Box 3"/>
            <p:cNvSpPr txBox="1">
              <a:spLocks noChangeArrowheads="1"/>
            </p:cNvSpPr>
            <p:nvPr/>
          </p:nvSpPr>
          <p:spPr bwMode="auto">
            <a:xfrm>
              <a:off x="6423025" y="2117282"/>
              <a:ext cx="2771774" cy="512445"/>
            </a:xfrm>
            <a:prstGeom prst="rect">
              <a:avLst/>
            </a:prstGeom>
            <a:solidFill>
              <a:schemeClr val="bg1"/>
            </a:solidFill>
            <a:ln>
              <a:noFill/>
            </a:ln>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chemeClr val="accent1"/>
                  </a:solidFill>
                  <a:latin typeface="Palatino Linotype" charset="0"/>
                </a:rPr>
                <a:t>Strong T° gradient</a:t>
              </a:r>
            </a:p>
          </p:txBody>
        </p:sp>
        <p:sp>
          <p:nvSpPr>
            <p:cNvPr id="37890" name="Flèche vers la gauche 37889"/>
            <p:cNvSpPr/>
            <p:nvPr/>
          </p:nvSpPr>
          <p:spPr>
            <a:xfrm>
              <a:off x="5292090" y="2708910"/>
              <a:ext cx="2670239" cy="359346"/>
            </a:xfrm>
            <a:prstGeom prst="leftArrow">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7893" name="Grouper 37892"/>
          <p:cNvGrpSpPr/>
          <p:nvPr/>
        </p:nvGrpSpPr>
        <p:grpSpPr>
          <a:xfrm>
            <a:off x="6007735" y="2708910"/>
            <a:ext cx="1152000" cy="1152018"/>
            <a:chOff x="6007735" y="2708910"/>
            <a:chExt cx="1152000" cy="1152018"/>
          </a:xfrm>
        </p:grpSpPr>
        <p:sp>
          <p:nvSpPr>
            <p:cNvPr id="37891" name="Ellipse 37890"/>
            <p:cNvSpPr>
              <a:spLocks noChangeAspect="1"/>
            </p:cNvSpPr>
            <p:nvPr/>
          </p:nvSpPr>
          <p:spPr>
            <a:xfrm>
              <a:off x="6007735" y="2708910"/>
              <a:ext cx="1152000" cy="1152018"/>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6" name="Ellipse 125"/>
            <p:cNvSpPr>
              <a:spLocks noChangeAspect="1"/>
            </p:cNvSpPr>
            <p:nvPr/>
          </p:nvSpPr>
          <p:spPr>
            <a:xfrm>
              <a:off x="6113780" y="2813161"/>
              <a:ext cx="933451" cy="933466"/>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7" name="Ellipse 126"/>
            <p:cNvSpPr>
              <a:spLocks noChangeAspect="1"/>
            </p:cNvSpPr>
            <p:nvPr/>
          </p:nvSpPr>
          <p:spPr>
            <a:xfrm>
              <a:off x="6240780" y="2933572"/>
              <a:ext cx="695079" cy="69509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8" name="Ellipse 127"/>
            <p:cNvSpPr>
              <a:spLocks noChangeAspect="1"/>
            </p:cNvSpPr>
            <p:nvPr/>
          </p:nvSpPr>
          <p:spPr>
            <a:xfrm>
              <a:off x="6346826" y="3042856"/>
              <a:ext cx="492181" cy="492189"/>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9" name="Ellipse 128"/>
            <p:cNvSpPr>
              <a:spLocks noChangeAspect="1"/>
            </p:cNvSpPr>
            <p:nvPr/>
          </p:nvSpPr>
          <p:spPr>
            <a:xfrm>
              <a:off x="6435725" y="3145976"/>
              <a:ext cx="296545" cy="29655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0" name="Ellipse 129"/>
            <p:cNvSpPr>
              <a:spLocks noChangeAspect="1"/>
            </p:cNvSpPr>
            <p:nvPr/>
          </p:nvSpPr>
          <p:spPr>
            <a:xfrm>
              <a:off x="6511926" y="3213100"/>
              <a:ext cx="152398" cy="152400"/>
            </a:xfrm>
            <a:prstGeom prst="ellipse">
              <a:avLst/>
            </a:prstGeom>
            <a:solidFill>
              <a:schemeClr val="tx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nvGrpSpPr>
          <p:cNvPr id="37903" name="Grouper 37902"/>
          <p:cNvGrpSpPr/>
          <p:nvPr/>
        </p:nvGrpSpPr>
        <p:grpSpPr>
          <a:xfrm>
            <a:off x="6410325" y="3942621"/>
            <a:ext cx="2482216" cy="1646649"/>
            <a:chOff x="6410325" y="3942621"/>
            <a:chExt cx="2482216" cy="1646649"/>
          </a:xfrm>
        </p:grpSpPr>
        <p:grpSp>
          <p:nvGrpSpPr>
            <p:cNvPr id="37901" name="Grouper 37900"/>
            <p:cNvGrpSpPr/>
            <p:nvPr/>
          </p:nvGrpSpPr>
          <p:grpSpPr>
            <a:xfrm>
              <a:off x="6410325" y="3942621"/>
              <a:ext cx="802003" cy="1058004"/>
              <a:chOff x="749936" y="4191907"/>
              <a:chExt cx="802003" cy="1058004"/>
            </a:xfrm>
          </p:grpSpPr>
          <p:cxnSp>
            <p:nvCxnSpPr>
              <p:cNvPr id="37897" name="Connecteur en arc 37896"/>
              <p:cNvCxnSpPr/>
              <p:nvPr/>
            </p:nvCxnSpPr>
            <p:spPr>
              <a:xfrm rot="16200000" flipH="1">
                <a:off x="396091" y="4545752"/>
                <a:ext cx="1037320" cy="329629"/>
              </a:xfrm>
              <a:prstGeom prst="curved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1" name="Connecteur en arc 140"/>
              <p:cNvCxnSpPr/>
              <p:nvPr/>
            </p:nvCxnSpPr>
            <p:spPr>
              <a:xfrm rot="16200000" flipH="1">
                <a:off x="624691" y="4566436"/>
                <a:ext cx="1037320" cy="329629"/>
              </a:xfrm>
              <a:prstGeom prst="curved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2" name="Connecteur en arc 141"/>
              <p:cNvCxnSpPr/>
              <p:nvPr/>
            </p:nvCxnSpPr>
            <p:spPr>
              <a:xfrm rot="16200000" flipH="1">
                <a:off x="868465" y="4566436"/>
                <a:ext cx="1037320" cy="329629"/>
              </a:xfrm>
              <a:prstGeom prst="curved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44" name="Text Box 3"/>
            <p:cNvSpPr txBox="1">
              <a:spLocks noChangeArrowheads="1"/>
            </p:cNvSpPr>
            <p:nvPr/>
          </p:nvSpPr>
          <p:spPr bwMode="auto">
            <a:xfrm>
              <a:off x="7013641" y="5076825"/>
              <a:ext cx="1878900" cy="512445"/>
            </a:xfrm>
            <a:prstGeom prst="rect">
              <a:avLst/>
            </a:prstGeom>
            <a:solidFill>
              <a:schemeClr val="bg1"/>
            </a:solidFill>
            <a:ln>
              <a:noFill/>
            </a:ln>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latin typeface="Palatino Linotype" charset="0"/>
                </a:rPr>
                <a:t>Positive NAO</a:t>
              </a:r>
            </a:p>
          </p:txBody>
        </p:sp>
        <p:sp>
          <p:nvSpPr>
            <p:cNvPr id="37902" name="Double flèche verticale 37901"/>
            <p:cNvSpPr/>
            <p:nvPr/>
          </p:nvSpPr>
          <p:spPr>
            <a:xfrm>
              <a:off x="7729919" y="4191907"/>
              <a:ext cx="290131" cy="808718"/>
            </a:xfrm>
            <a:prstGeom prst="upDown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246709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smtClean="0">
                <a:latin typeface="Century Gothic" charset="0"/>
              </a:rPr>
              <a:t>Observations</a:t>
            </a:r>
            <a:endParaRPr lang="en-US" b="1" cap="none" dirty="0">
              <a:latin typeface="Century Gothic" charset="0"/>
            </a:endParaRPr>
          </a:p>
        </p:txBody>
      </p:sp>
      <p:sp>
        <p:nvSpPr>
          <p:cNvPr id="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17</a:t>
            </a:fld>
            <a:endParaRPr lang="es-ES" dirty="0"/>
          </a:p>
        </p:txBody>
      </p:sp>
      <p:sp>
        <p:nvSpPr>
          <p:cNvPr id="37892" name="Text Box 3"/>
          <p:cNvSpPr txBox="1">
            <a:spLocks noChangeArrowheads="1"/>
          </p:cNvSpPr>
          <p:nvPr/>
        </p:nvSpPr>
        <p:spPr bwMode="auto">
          <a:xfrm>
            <a:off x="-4130" y="1060606"/>
            <a:ext cx="9148129"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No evidence for any winter NAO signal after the last five major eruptions!</a:t>
            </a:r>
            <a:endParaRPr lang="en-GB" sz="2000" b="1" dirty="0" smtClean="0">
              <a:solidFill>
                <a:srgbClr val="000080"/>
              </a:solidFill>
              <a:latin typeface="Palatino Linotype" charset="0"/>
              <a:sym typeface="Symbol" charset="0"/>
            </a:endParaRPr>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583" y="1532863"/>
            <a:ext cx="5966777" cy="4327552"/>
          </a:xfrm>
          <a:prstGeom prst="rect">
            <a:avLst/>
          </a:prstGeom>
        </p:spPr>
      </p:pic>
      <p:sp>
        <p:nvSpPr>
          <p:cNvPr id="3" name="Rectangle 2"/>
          <p:cNvSpPr/>
          <p:nvPr/>
        </p:nvSpPr>
        <p:spPr>
          <a:xfrm>
            <a:off x="6242338" y="5779770"/>
            <a:ext cx="2809934" cy="369332"/>
          </a:xfrm>
          <a:prstGeom prst="rect">
            <a:avLst/>
          </a:prstGeom>
        </p:spPr>
        <p:txBody>
          <a:bodyPr wrap="none">
            <a:spAutoFit/>
          </a:bodyPr>
          <a:lstStyle/>
          <a:p>
            <a:pPr eaLnBrk="1" hangingPunct="1">
              <a:spcAft>
                <a:spcPts val="0"/>
              </a:spcAft>
              <a:buSzPct val="100000"/>
            </a:pPr>
            <a:r>
              <a:rPr lang="en-GB" sz="1800" dirty="0">
                <a:solidFill>
                  <a:srgbClr val="000080"/>
                </a:solidFill>
                <a:latin typeface="Palatino Linotype" charset="0"/>
              </a:rPr>
              <a:t>(</a:t>
            </a:r>
            <a:r>
              <a:rPr lang="en-GB" sz="1800" dirty="0" err="1">
                <a:solidFill>
                  <a:srgbClr val="000080"/>
                </a:solidFill>
                <a:latin typeface="Palatino Linotype" charset="0"/>
              </a:rPr>
              <a:t>Swingedouw</a:t>
            </a:r>
            <a:r>
              <a:rPr lang="en-GB" sz="1800" dirty="0">
                <a:solidFill>
                  <a:srgbClr val="000080"/>
                </a:solidFill>
                <a:latin typeface="Palatino Linotype" charset="0"/>
              </a:rPr>
              <a:t> et al., 2017) </a:t>
            </a:r>
          </a:p>
        </p:txBody>
      </p:sp>
    </p:spTree>
    <p:extLst>
      <p:ext uri="{BB962C8B-B14F-4D97-AF65-F5344CB8AC3E}">
        <p14:creationId xmlns:p14="http://schemas.microsoft.com/office/powerpoint/2010/main" val="29947803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Observations</a:t>
            </a:r>
          </a:p>
        </p:txBody>
      </p:sp>
      <p:sp>
        <p:nvSpPr>
          <p:cNvPr id="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18</a:t>
            </a:fld>
            <a:endParaRPr lang="es-ES" dirty="0"/>
          </a:p>
        </p:txBody>
      </p:sp>
      <p:sp>
        <p:nvSpPr>
          <p:cNvPr id="37892" name="Text Box 3"/>
          <p:cNvSpPr txBox="1">
            <a:spLocks noChangeArrowheads="1"/>
          </p:cNvSpPr>
          <p:nvPr/>
        </p:nvSpPr>
        <p:spPr bwMode="auto">
          <a:xfrm>
            <a:off x="-4130" y="1060606"/>
            <a:ext cx="9148129"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But positive NAO signal after the 8 major eruptions of the last 1000 years</a:t>
            </a: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							(very large eruptions, stronger than the Pinatubo)</a:t>
            </a:r>
            <a:endParaRPr lang="en-GB" sz="2000" b="1" dirty="0" smtClean="0">
              <a:solidFill>
                <a:srgbClr val="000080"/>
              </a:solidFill>
              <a:latin typeface="Palatino Linotype" charset="0"/>
            </a:endParaRPr>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3" name="Rectangle 2"/>
          <p:cNvSpPr/>
          <p:nvPr/>
        </p:nvSpPr>
        <p:spPr>
          <a:xfrm>
            <a:off x="4211955" y="5779770"/>
            <a:ext cx="4746311"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(Ortega et al., 2015; </a:t>
            </a:r>
            <a:r>
              <a:rPr lang="en-GB" sz="1800" dirty="0" err="1" smtClean="0">
                <a:solidFill>
                  <a:srgbClr val="000080"/>
                </a:solidFill>
                <a:latin typeface="Palatino Linotype" charset="0"/>
              </a:rPr>
              <a:t>Swingedouw</a:t>
            </a:r>
            <a:r>
              <a:rPr lang="en-GB" sz="1800" dirty="0" smtClean="0">
                <a:solidFill>
                  <a:srgbClr val="000080"/>
                </a:solidFill>
                <a:latin typeface="Palatino Linotype" charset="0"/>
              </a:rPr>
              <a:t> </a:t>
            </a:r>
            <a:r>
              <a:rPr lang="en-GB" sz="1800" dirty="0">
                <a:solidFill>
                  <a:srgbClr val="000080"/>
                </a:solidFill>
                <a:latin typeface="Palatino Linotype" charset="0"/>
              </a:rPr>
              <a:t>et al., 2017) </a:t>
            </a: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1460" y="2119233"/>
            <a:ext cx="4245292" cy="3027915"/>
          </a:xfrm>
          <a:prstGeom prst="rect">
            <a:avLst/>
          </a:prstGeom>
        </p:spPr>
      </p:pic>
      <p:sp>
        <p:nvSpPr>
          <p:cNvPr id="14" name="Rectangle 13"/>
          <p:cNvSpPr/>
          <p:nvPr/>
        </p:nvSpPr>
        <p:spPr>
          <a:xfrm>
            <a:off x="1691640" y="5219938"/>
            <a:ext cx="1533706"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Observations</a:t>
            </a:r>
            <a:endParaRPr lang="en-GB" sz="1800" dirty="0">
              <a:solidFill>
                <a:srgbClr val="000080"/>
              </a:solidFill>
              <a:latin typeface="Palatino Linotype" charset="0"/>
            </a:endParaRPr>
          </a:p>
        </p:txBody>
      </p:sp>
    </p:spTree>
    <p:extLst>
      <p:ext uri="{BB962C8B-B14F-4D97-AF65-F5344CB8AC3E}">
        <p14:creationId xmlns:p14="http://schemas.microsoft.com/office/powerpoint/2010/main" val="18983423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Observations</a:t>
            </a:r>
          </a:p>
        </p:txBody>
      </p:sp>
      <p:sp>
        <p:nvSpPr>
          <p:cNvPr id="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19</a:t>
            </a:fld>
            <a:endParaRPr lang="es-ES" dirty="0"/>
          </a:p>
        </p:txBody>
      </p:sp>
      <p:sp>
        <p:nvSpPr>
          <p:cNvPr id="37892" name="Text Box 3"/>
          <p:cNvSpPr txBox="1">
            <a:spLocks noChangeArrowheads="1"/>
          </p:cNvSpPr>
          <p:nvPr/>
        </p:nvSpPr>
        <p:spPr bwMode="auto">
          <a:xfrm>
            <a:off x="-4130" y="1060606"/>
            <a:ext cx="9148129"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But positive NAO signal after the 8 major eruptions of the last 1000 years</a:t>
            </a: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							(very large eruptions, stronger than the Pinatubo)</a:t>
            </a:r>
            <a:endParaRPr lang="en-GB" sz="2000" b="1" dirty="0" smtClean="0">
              <a:solidFill>
                <a:srgbClr val="000080"/>
              </a:solidFill>
              <a:latin typeface="Palatino Linotype" charset="0"/>
            </a:endParaRPr>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3" name="Rectangle 2"/>
          <p:cNvSpPr/>
          <p:nvPr/>
        </p:nvSpPr>
        <p:spPr>
          <a:xfrm>
            <a:off x="4211955" y="5779770"/>
            <a:ext cx="4746311"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(Ortega et al., 2015; </a:t>
            </a:r>
            <a:r>
              <a:rPr lang="en-GB" sz="1800" dirty="0" err="1" smtClean="0">
                <a:solidFill>
                  <a:srgbClr val="000080"/>
                </a:solidFill>
                <a:latin typeface="Palatino Linotype" charset="0"/>
              </a:rPr>
              <a:t>Swingedouw</a:t>
            </a:r>
            <a:r>
              <a:rPr lang="en-GB" sz="1800" dirty="0" smtClean="0">
                <a:solidFill>
                  <a:srgbClr val="000080"/>
                </a:solidFill>
                <a:latin typeface="Palatino Linotype" charset="0"/>
              </a:rPr>
              <a:t> </a:t>
            </a:r>
            <a:r>
              <a:rPr lang="en-GB" sz="1800" dirty="0">
                <a:solidFill>
                  <a:srgbClr val="000080"/>
                </a:solidFill>
                <a:latin typeface="Palatino Linotype" charset="0"/>
              </a:rPr>
              <a:t>et al., 2017) </a:t>
            </a: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1460" y="2119233"/>
            <a:ext cx="4245292" cy="3027915"/>
          </a:xfrm>
          <a:prstGeom prst="rect">
            <a:avLst/>
          </a:prstGeom>
        </p:spPr>
      </p:pic>
      <p:pic>
        <p:nvPicPr>
          <p:cNvPr id="13" name="Image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71243" y="2065023"/>
            <a:ext cx="4321297" cy="3082125"/>
          </a:xfrm>
          <a:prstGeom prst="rect">
            <a:avLst/>
          </a:prstGeom>
        </p:spPr>
      </p:pic>
      <p:sp>
        <p:nvSpPr>
          <p:cNvPr id="14" name="Rectangle 13"/>
          <p:cNvSpPr/>
          <p:nvPr/>
        </p:nvSpPr>
        <p:spPr>
          <a:xfrm>
            <a:off x="1691640" y="5219938"/>
            <a:ext cx="1533706"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Observations</a:t>
            </a:r>
            <a:endParaRPr lang="en-GB" sz="1800" dirty="0">
              <a:solidFill>
                <a:srgbClr val="000080"/>
              </a:solidFill>
              <a:latin typeface="Palatino Linotype" charset="0"/>
            </a:endParaRPr>
          </a:p>
        </p:txBody>
      </p:sp>
      <p:sp>
        <p:nvSpPr>
          <p:cNvPr id="16" name="Rectangle 15"/>
          <p:cNvSpPr/>
          <p:nvPr/>
        </p:nvSpPr>
        <p:spPr>
          <a:xfrm>
            <a:off x="5134211" y="5219938"/>
            <a:ext cx="3694829"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Not reproduced by all the models!</a:t>
            </a:r>
            <a:endParaRPr lang="en-GB" sz="1800" dirty="0">
              <a:solidFill>
                <a:srgbClr val="000080"/>
              </a:solidFill>
              <a:latin typeface="Palatino Linotype" charset="0"/>
            </a:endParaRPr>
          </a:p>
        </p:txBody>
      </p:sp>
    </p:spTree>
    <p:extLst>
      <p:ext uri="{BB962C8B-B14F-4D97-AF65-F5344CB8AC3E}">
        <p14:creationId xmlns:p14="http://schemas.microsoft.com/office/powerpoint/2010/main" val="19774058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Introduction</a:t>
            </a:r>
          </a:p>
        </p:txBody>
      </p:sp>
      <p:sp>
        <p:nvSpPr>
          <p:cNvPr id="14"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0" name="Text Box 3"/>
          <p:cNvSpPr txBox="1">
            <a:spLocks noChangeArrowheads="1"/>
          </p:cNvSpPr>
          <p:nvPr/>
        </p:nvSpPr>
        <p:spPr bwMode="auto">
          <a:xfrm>
            <a:off x="0" y="997585"/>
            <a:ext cx="4211956" cy="279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The </a:t>
            </a:r>
            <a:r>
              <a:rPr lang="en-GB" sz="2000" b="1" dirty="0" err="1" smtClean="0">
                <a:solidFill>
                  <a:srgbClr val="000080"/>
                </a:solidFill>
                <a:latin typeface="Palatino Linotype" charset="0"/>
              </a:rPr>
              <a:t>Agung</a:t>
            </a:r>
            <a:r>
              <a:rPr lang="en-GB" sz="2000" b="1" dirty="0" smtClean="0">
                <a:solidFill>
                  <a:srgbClr val="000080"/>
                </a:solidFill>
                <a:latin typeface="Palatino Linotype" charset="0"/>
              </a:rPr>
              <a:t> 2017 eruption</a:t>
            </a:r>
          </a:p>
          <a:p>
            <a:pPr eaLnBrk="1" hangingPunct="1">
              <a:spcAft>
                <a:spcPts val="0"/>
              </a:spcAft>
              <a:buSzPct val="100000"/>
            </a:pPr>
            <a:endParaRPr lang="en-GB" sz="2000" b="1" dirty="0" smtClean="0">
              <a:solidFill>
                <a:srgbClr val="000080"/>
              </a:solidFill>
              <a:latin typeface="Palatino Linotype" charset="0"/>
              <a:sym typeface="Symbol" charset="0"/>
            </a:endParaRPr>
          </a:p>
          <a:p>
            <a:pPr eaLnBrk="1" hangingPunct="1">
              <a:spcAft>
                <a:spcPts val="0"/>
              </a:spcAft>
              <a:buSzPct val="100000"/>
              <a:buFont typeface="Times New Roman" charset="0"/>
              <a:buChar char="→"/>
            </a:pPr>
            <a:r>
              <a:rPr lang="en-GB" sz="2000" b="1" dirty="0" smtClean="0">
                <a:solidFill>
                  <a:srgbClr val="000080"/>
                </a:solidFill>
                <a:latin typeface="Palatino Linotype" charset="0"/>
                <a:sym typeface="Symbol" charset="0"/>
              </a:rPr>
              <a:t> 100 000 persons evacuated</a:t>
            </a:r>
          </a:p>
          <a:p>
            <a:pPr eaLnBrk="1" hangingPunct="1">
              <a:spcAft>
                <a:spcPts val="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air transport affected</a:t>
            </a:r>
          </a:p>
          <a:p>
            <a:pPr eaLnBrk="1" hangingPunct="1">
              <a:spcAft>
                <a:spcPts val="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currently 1000 times smaller than the 1963 eruption</a:t>
            </a:r>
            <a:r>
              <a:rPr lang="en-GB" sz="2000" b="1" dirty="0" smtClean="0">
                <a:solidFill>
                  <a:srgbClr val="000080"/>
                </a:solidFill>
                <a:latin typeface="Palatino Linotype" charset="0"/>
                <a:sym typeface="Symbol" charset="0"/>
              </a:rPr>
              <a:t> </a:t>
            </a:r>
            <a:endParaRPr lang="en-GB" sz="2000" b="1" dirty="0">
              <a:solidFill>
                <a:srgbClr val="000080"/>
              </a:solidFill>
              <a:latin typeface="Palatino Linotype" charset="0"/>
              <a:sym typeface="Symbol" charset="0"/>
            </a:endParaRPr>
          </a:p>
        </p:txBody>
      </p:sp>
      <p:sp>
        <p:nvSpPr>
          <p:cNvPr id="8" name="Rectangle 7"/>
          <p:cNvSpPr/>
          <p:nvPr/>
        </p:nvSpPr>
        <p:spPr>
          <a:xfrm>
            <a:off x="6411948" y="5779770"/>
            <a:ext cx="2480592"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(November, 27</a:t>
            </a:r>
            <a:r>
              <a:rPr lang="en-GB" sz="1800" baseline="30000" dirty="0" smtClean="0">
                <a:solidFill>
                  <a:srgbClr val="000080"/>
                </a:solidFill>
                <a:latin typeface="Palatino Linotype" charset="0"/>
              </a:rPr>
              <a:t>th</a:t>
            </a:r>
            <a:r>
              <a:rPr lang="en-GB" sz="1800" dirty="0" smtClean="0">
                <a:solidFill>
                  <a:srgbClr val="000080"/>
                </a:solidFill>
                <a:latin typeface="Palatino Linotype" charset="0"/>
              </a:rPr>
              <a:t>, 2017) </a:t>
            </a:r>
            <a:endParaRPr lang="en-GB" sz="1800" dirty="0">
              <a:solidFill>
                <a:srgbClr val="000080"/>
              </a:solidFill>
              <a:latin typeface="Palatino Linotype" charset="0"/>
            </a:endParaRPr>
          </a:p>
        </p:txBody>
      </p:sp>
      <p:pic>
        <p:nvPicPr>
          <p:cNvPr id="3" name="Image 2" descr="800px-Mount_Agung,_November_2017_eruption_-_27_Nov_2017_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55" y="1029407"/>
            <a:ext cx="3600449" cy="4802099"/>
          </a:xfrm>
          <a:prstGeom prst="rect">
            <a:avLst/>
          </a:prstGeom>
        </p:spPr>
      </p:pic>
    </p:spTree>
    <p:extLst>
      <p:ext uri="{BB962C8B-B14F-4D97-AF65-F5344CB8AC3E}">
        <p14:creationId xmlns:p14="http://schemas.microsoft.com/office/powerpoint/2010/main" val="28728317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smtClean="0">
                <a:latin typeface="Century Gothic" charset="0"/>
              </a:rPr>
              <a:t>Model experiments</a:t>
            </a:r>
            <a:endParaRPr lang="en-US" b="1" cap="none" dirty="0">
              <a:latin typeface="Century Gothic" charset="0"/>
            </a:endParaRPr>
          </a:p>
        </p:txBody>
      </p:sp>
      <p:sp>
        <p:nvSpPr>
          <p:cNvPr id="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20</a:t>
            </a:fld>
            <a:endParaRPr lang="es-ES" dirty="0"/>
          </a:p>
        </p:txBody>
      </p:sp>
      <p:sp>
        <p:nvSpPr>
          <p:cNvPr id="37892" name="Text Box 3"/>
          <p:cNvSpPr txBox="1">
            <a:spLocks noChangeArrowheads="1"/>
          </p:cNvSpPr>
          <p:nvPr/>
        </p:nvSpPr>
        <p:spPr bwMode="auto">
          <a:xfrm>
            <a:off x="0" y="1988819"/>
            <a:ext cx="9144000" cy="180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smtClean="0">
                <a:solidFill>
                  <a:srgbClr val="000080"/>
                </a:solidFill>
                <a:latin typeface="Palatino Linotype" charset="0"/>
                <a:sym typeface="Symbol" charset="0"/>
              </a:rPr>
              <a:t> Can we detect this signal from the internal variability?</a:t>
            </a:r>
          </a:p>
          <a:p>
            <a:pPr eaLnBrk="1" hangingPunct="1">
              <a:spcAft>
                <a:spcPts val="0"/>
              </a:spcAft>
              <a:buSzPct val="100000"/>
            </a:pPr>
            <a:endParaRPr lang="en-GB" sz="2000" b="1" dirty="0" smtClean="0">
              <a:solidFill>
                <a:srgbClr val="000080"/>
              </a:solidFill>
              <a:latin typeface="Palatino Linotype" charset="0"/>
              <a:sym typeface="Symbol" charset="0"/>
            </a:endParaRPr>
          </a:p>
          <a:p>
            <a:pPr eaLnBrk="1" hangingPunct="1">
              <a:spcAft>
                <a:spcPts val="0"/>
              </a:spcAft>
              <a:buSzPct val="100000"/>
              <a:buFont typeface="Times New Roman" charset="0"/>
              <a:buChar char="→"/>
            </a:pPr>
            <a:r>
              <a:rPr lang="en-GB" sz="2000" b="1" dirty="0">
                <a:solidFill>
                  <a:srgbClr val="000080"/>
                </a:solidFill>
                <a:latin typeface="Palatino Linotype" charset="0"/>
                <a:sym typeface="Symbol" charset="0"/>
              </a:rPr>
              <a:t> Does the NAO response depend on the climate conditions in the Atlantic</a:t>
            </a:r>
            <a:r>
              <a:rPr lang="en-GB" sz="2000" b="1" dirty="0" smtClean="0">
                <a:solidFill>
                  <a:srgbClr val="000080"/>
                </a:solidFill>
                <a:latin typeface="Palatino Linotype" charset="0"/>
                <a:sym typeface="Symbol" charset="0"/>
              </a:rPr>
              <a:t>?</a:t>
            </a:r>
            <a:endParaRPr lang="en-GB" sz="2000" b="1" dirty="0">
              <a:solidFill>
                <a:srgbClr val="000080"/>
              </a:solidFill>
              <a:latin typeface="Palatino Linotype" charset="0"/>
              <a:sym typeface="Symbol" charset="0"/>
            </a:endParaRPr>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Tree>
    <p:extLst>
      <p:ext uri="{BB962C8B-B14F-4D97-AF65-F5344CB8AC3E}">
        <p14:creationId xmlns:p14="http://schemas.microsoft.com/office/powerpoint/2010/main" val="4656208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Model experiments</a:t>
            </a:r>
          </a:p>
        </p:txBody>
      </p:sp>
      <p:sp>
        <p:nvSpPr>
          <p:cNvPr id="14"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21</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0" name="Text Box 3"/>
          <p:cNvSpPr txBox="1">
            <a:spLocks noChangeArrowheads="1"/>
          </p:cNvSpPr>
          <p:nvPr/>
        </p:nvSpPr>
        <p:spPr bwMode="auto">
          <a:xfrm>
            <a:off x="-1" y="997585"/>
            <a:ext cx="7812405"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The Pinatubo forcing</a:t>
            </a:r>
            <a:endParaRPr lang="en-GB" sz="2000" b="1" dirty="0">
              <a:solidFill>
                <a:srgbClr val="000080"/>
              </a:solidFill>
              <a:latin typeface="Palatino Linotype" charset="0"/>
              <a:sym typeface="Symbol" charset="0"/>
            </a:endParaRPr>
          </a:p>
        </p:txBody>
      </p:sp>
      <p:sp>
        <p:nvSpPr>
          <p:cNvPr id="8" name="Rectangle 7"/>
          <p:cNvSpPr/>
          <p:nvPr/>
        </p:nvSpPr>
        <p:spPr>
          <a:xfrm>
            <a:off x="493061" y="5741670"/>
            <a:ext cx="8281035" cy="369332"/>
          </a:xfrm>
          <a:prstGeom prst="rect">
            <a:avLst/>
          </a:prstGeom>
        </p:spPr>
        <p:txBody>
          <a:bodyPr wrap="square">
            <a:spAutoFit/>
          </a:bodyPr>
          <a:lstStyle/>
          <a:p>
            <a:pPr algn="ctr" eaLnBrk="1" hangingPunct="1">
              <a:spcAft>
                <a:spcPts val="0"/>
              </a:spcAft>
              <a:buSzPct val="100000"/>
            </a:pPr>
            <a:r>
              <a:rPr lang="en-GB" sz="1800" dirty="0" smtClean="0">
                <a:solidFill>
                  <a:srgbClr val="000080"/>
                </a:solidFill>
                <a:latin typeface="Palatino Linotype" charset="0"/>
              </a:rPr>
              <a:t>AOD at 550 nm observed after the Pinatubo eruption, Sato et al. (1993) </a:t>
            </a:r>
            <a:endParaRPr lang="en-GB" sz="1800" dirty="0">
              <a:solidFill>
                <a:srgbClr val="000080"/>
              </a:solidFill>
              <a:latin typeface="Palatino Linotype" charset="0"/>
            </a:endParaRPr>
          </a:p>
        </p:txBody>
      </p:sp>
      <p:pic>
        <p:nvPicPr>
          <p:cNvPr id="2" name="Image 1" descr="Fig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836" y="1438275"/>
            <a:ext cx="6480810" cy="4320540"/>
          </a:xfrm>
          <a:prstGeom prst="rect">
            <a:avLst/>
          </a:prstGeom>
        </p:spPr>
      </p:pic>
    </p:spTree>
    <p:extLst>
      <p:ext uri="{BB962C8B-B14F-4D97-AF65-F5344CB8AC3E}">
        <p14:creationId xmlns:p14="http://schemas.microsoft.com/office/powerpoint/2010/main" val="38566675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160.png" descr="plot_AMV_MORDICUS.png"/>
          <p:cNvPicPr/>
          <p:nvPr/>
        </p:nvPicPr>
        <p:blipFill rotWithShape="1">
          <a:blip r:embed="rId2">
            <a:extLst>
              <a:ext uri="{28A0092B-C50C-407E-A947-70E740481C1C}">
                <a14:useLocalDpi xmlns:a14="http://schemas.microsoft.com/office/drawing/2010/main" val="0"/>
              </a:ext>
            </a:extLst>
          </a:blip>
          <a:srcRect t="-1" r="17129" b="61887"/>
          <a:stretch/>
        </p:blipFill>
        <p:spPr>
          <a:xfrm>
            <a:off x="3208020" y="778510"/>
            <a:ext cx="5650867" cy="2561590"/>
          </a:xfrm>
          <a:prstGeom prst="rect">
            <a:avLst/>
          </a:prstGeom>
          <a:ln/>
        </p:spPr>
      </p:pic>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Model </a:t>
            </a:r>
            <a:r>
              <a:rPr lang="en-US" b="1" cap="none" dirty="0" smtClean="0">
                <a:latin typeface="Century Gothic" charset="0"/>
              </a:rPr>
              <a:t>experiments</a:t>
            </a:r>
            <a:endParaRPr lang="en-US" b="1" cap="none" dirty="0">
              <a:latin typeface="Century Gothic" charset="0"/>
            </a:endParaRPr>
          </a:p>
        </p:txBody>
      </p:sp>
      <p:sp>
        <p:nvSpPr>
          <p:cNvPr id="10"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22</a:t>
            </a:fld>
            <a:endParaRPr lang="es-ES" dirty="0"/>
          </a:p>
        </p:txBody>
      </p:sp>
      <p:pic>
        <p:nvPicPr>
          <p:cNvPr id="12" name="Image 11"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8" name="Text Box 3"/>
          <p:cNvSpPr txBox="1">
            <a:spLocks noChangeArrowheads="1"/>
          </p:cNvSpPr>
          <p:nvPr/>
        </p:nvSpPr>
        <p:spPr bwMode="auto">
          <a:xfrm>
            <a:off x="177165" y="1628775"/>
            <a:ext cx="2954655" cy="97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850 years control experiment</a:t>
            </a:r>
            <a:endParaRPr lang="en-GB" sz="2000" b="1" dirty="0">
              <a:solidFill>
                <a:srgbClr val="000080"/>
              </a:solidFill>
              <a:latin typeface="Palatino Linotype" charset="0"/>
              <a:sym typeface="Symbol" charset="0"/>
            </a:endParaRPr>
          </a:p>
        </p:txBody>
      </p:sp>
    </p:spTree>
    <p:extLst>
      <p:ext uri="{BB962C8B-B14F-4D97-AF65-F5344CB8AC3E}">
        <p14:creationId xmlns:p14="http://schemas.microsoft.com/office/powerpoint/2010/main" val="29525337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AMV- versus AMV+</a:t>
            </a:r>
            <a:endParaRPr lang="en-US" b="1" cap="none" dirty="0">
              <a:latin typeface="Century Gothic" charset="0"/>
            </a:endParaRPr>
          </a:p>
        </p:txBody>
      </p:sp>
      <p:sp>
        <p:nvSpPr>
          <p:cNvPr id="15"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23</a:t>
            </a:fld>
            <a:endParaRPr lang="es-ES" dirty="0"/>
          </a:p>
        </p:txBody>
      </p:sp>
      <p:sp>
        <p:nvSpPr>
          <p:cNvPr id="37892" name="Text Box 3"/>
          <p:cNvSpPr txBox="1">
            <a:spLocks noChangeArrowheads="1"/>
          </p:cNvSpPr>
          <p:nvPr/>
        </p:nvSpPr>
        <p:spPr bwMode="auto">
          <a:xfrm>
            <a:off x="6012180" y="2348865"/>
            <a:ext cx="2980372" cy="216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Winter ensemble mean differences between simulations run under warm and cold AMO conditions (36 members)</a:t>
            </a:r>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7" name="image121.png" descr="assemble.png"/>
          <p:cNvPicPr/>
          <p:nvPr/>
        </p:nvPicPr>
        <p:blipFill>
          <a:blip r:embed="rId3">
            <a:extLst>
              <a:ext uri="{28A0092B-C50C-407E-A947-70E740481C1C}">
                <a14:useLocalDpi xmlns:a14="http://schemas.microsoft.com/office/drawing/2010/main" val="0"/>
              </a:ext>
            </a:extLst>
          </a:blip>
          <a:srcRect l="8024" t="5355" r="3549" b="46120"/>
          <a:stretch>
            <a:fillRect/>
          </a:stretch>
        </p:blipFill>
        <p:spPr>
          <a:xfrm>
            <a:off x="81281" y="977900"/>
            <a:ext cx="5930900" cy="5034915"/>
          </a:xfrm>
          <a:prstGeom prst="rect">
            <a:avLst/>
          </a:prstGeom>
          <a:ln/>
        </p:spPr>
      </p:pic>
      <p:sp>
        <p:nvSpPr>
          <p:cNvPr id="8" name="Rectangle 15"/>
          <p:cNvSpPr>
            <a:spLocks noChangeArrowheads="1"/>
          </p:cNvSpPr>
          <p:nvPr/>
        </p:nvSpPr>
        <p:spPr bwMode="auto">
          <a:xfrm>
            <a:off x="734694" y="3195955"/>
            <a:ext cx="1715136" cy="369332"/>
          </a:xfrm>
          <a:prstGeom prst="rect">
            <a:avLst/>
          </a:prstGeom>
          <a:solidFill>
            <a:schemeClr val="bg1"/>
          </a:solidFill>
          <a:ln>
            <a:noFill/>
          </a:ln>
          <a:extLst/>
        </p:spPr>
        <p:txBody>
          <a:bodyPr wrap="square">
            <a:spAutoFit/>
          </a:bodyPr>
          <a:lstStyle/>
          <a:p>
            <a:pPr algn="ctr"/>
            <a:r>
              <a:rPr lang="en-GB" sz="1800" b="1" i="1" dirty="0" smtClean="0">
                <a:solidFill>
                  <a:srgbClr val="000090"/>
                </a:solidFill>
                <a:latin typeface="Palatino Linotype" charset="0"/>
                <a:cs typeface="Palatino Linotype" charset="0"/>
              </a:rPr>
              <a:t>Surface T°</a:t>
            </a:r>
            <a:endParaRPr lang="en-GB" sz="1800" b="1" i="1" dirty="0">
              <a:solidFill>
                <a:srgbClr val="000090"/>
              </a:solidFill>
              <a:latin typeface="Palatino Linotype" charset="0"/>
              <a:cs typeface="Palatino Linotype" charset="0"/>
            </a:endParaRPr>
          </a:p>
        </p:txBody>
      </p:sp>
      <p:sp>
        <p:nvSpPr>
          <p:cNvPr id="9" name="Rectangle 15"/>
          <p:cNvSpPr>
            <a:spLocks noChangeArrowheads="1"/>
          </p:cNvSpPr>
          <p:nvPr/>
        </p:nvSpPr>
        <p:spPr bwMode="auto">
          <a:xfrm>
            <a:off x="3593465" y="3201789"/>
            <a:ext cx="2024381" cy="369332"/>
          </a:xfrm>
          <a:prstGeom prst="rect">
            <a:avLst/>
          </a:prstGeom>
          <a:solidFill>
            <a:schemeClr val="bg1"/>
          </a:solidFill>
          <a:ln>
            <a:noFill/>
          </a:ln>
          <a:extLst/>
        </p:spPr>
        <p:txBody>
          <a:bodyPr wrap="square">
            <a:spAutoFit/>
          </a:bodyPr>
          <a:lstStyle/>
          <a:p>
            <a:pPr algn="ctr"/>
            <a:r>
              <a:rPr lang="en-GB" sz="1800" b="1" i="1" dirty="0" smtClean="0">
                <a:solidFill>
                  <a:srgbClr val="000090"/>
                </a:solidFill>
                <a:latin typeface="Palatino Linotype" charset="0"/>
                <a:cs typeface="Palatino Linotype" charset="0"/>
              </a:rPr>
              <a:t>Sea level pressure</a:t>
            </a:r>
            <a:endParaRPr lang="en-GB" sz="1800" b="1" i="1" dirty="0">
              <a:solidFill>
                <a:srgbClr val="000090"/>
              </a:solidFill>
              <a:latin typeface="Palatino Linotype" charset="0"/>
              <a:cs typeface="Palatino Linotype" charset="0"/>
            </a:endParaRPr>
          </a:p>
        </p:txBody>
      </p:sp>
      <p:sp>
        <p:nvSpPr>
          <p:cNvPr id="10" name="Rectangle 15"/>
          <p:cNvSpPr>
            <a:spLocks noChangeArrowheads="1"/>
          </p:cNvSpPr>
          <p:nvPr/>
        </p:nvSpPr>
        <p:spPr bwMode="auto">
          <a:xfrm>
            <a:off x="3491865" y="5722105"/>
            <a:ext cx="2205991" cy="369332"/>
          </a:xfrm>
          <a:prstGeom prst="rect">
            <a:avLst/>
          </a:prstGeom>
          <a:solidFill>
            <a:schemeClr val="bg1"/>
          </a:solidFill>
          <a:ln>
            <a:noFill/>
          </a:ln>
          <a:extLst/>
        </p:spPr>
        <p:txBody>
          <a:bodyPr wrap="square">
            <a:spAutoFit/>
          </a:bodyPr>
          <a:lstStyle/>
          <a:p>
            <a:pPr algn="ctr"/>
            <a:r>
              <a:rPr lang="en-GB" sz="1800" b="1" i="1" dirty="0" err="1">
                <a:solidFill>
                  <a:srgbClr val="000090"/>
                </a:solidFill>
                <a:latin typeface="Palatino Linotype" charset="0"/>
                <a:cs typeface="Palatino Linotype" charset="0"/>
              </a:rPr>
              <a:t>Z</a:t>
            </a:r>
            <a:r>
              <a:rPr lang="en-GB" sz="1800" b="1" i="1" dirty="0" err="1" smtClean="0">
                <a:solidFill>
                  <a:srgbClr val="000090"/>
                </a:solidFill>
                <a:latin typeface="Palatino Linotype" charset="0"/>
                <a:cs typeface="Palatino Linotype" charset="0"/>
              </a:rPr>
              <a:t>onal</a:t>
            </a:r>
            <a:r>
              <a:rPr lang="en-GB" sz="1800" b="1" i="1" dirty="0" smtClean="0">
                <a:solidFill>
                  <a:srgbClr val="000090"/>
                </a:solidFill>
                <a:latin typeface="Palatino Linotype" charset="0"/>
                <a:cs typeface="Palatino Linotype" charset="0"/>
              </a:rPr>
              <a:t> mean wind</a:t>
            </a:r>
            <a:endParaRPr lang="en-GB" sz="1800" b="1" i="1" dirty="0">
              <a:solidFill>
                <a:srgbClr val="000090"/>
              </a:solidFill>
              <a:latin typeface="Palatino Linotype" charset="0"/>
              <a:cs typeface="Palatino Linotype" charset="0"/>
            </a:endParaRPr>
          </a:p>
        </p:txBody>
      </p:sp>
      <p:sp>
        <p:nvSpPr>
          <p:cNvPr id="14" name="Rectangle 15"/>
          <p:cNvSpPr>
            <a:spLocks noChangeArrowheads="1"/>
          </p:cNvSpPr>
          <p:nvPr/>
        </p:nvSpPr>
        <p:spPr bwMode="auto">
          <a:xfrm>
            <a:off x="251460" y="5716270"/>
            <a:ext cx="2880361" cy="369332"/>
          </a:xfrm>
          <a:prstGeom prst="rect">
            <a:avLst/>
          </a:prstGeom>
          <a:solidFill>
            <a:schemeClr val="bg1"/>
          </a:solidFill>
          <a:ln>
            <a:noFill/>
          </a:ln>
          <a:extLst/>
        </p:spPr>
        <p:txBody>
          <a:bodyPr wrap="square">
            <a:spAutoFit/>
          </a:bodyPr>
          <a:lstStyle/>
          <a:p>
            <a:pPr algn="ctr"/>
            <a:r>
              <a:rPr lang="en-GB" sz="1800" b="1" i="1" dirty="0" err="1">
                <a:solidFill>
                  <a:srgbClr val="000090"/>
                </a:solidFill>
                <a:latin typeface="Palatino Linotype" charset="0"/>
                <a:cs typeface="Palatino Linotype" charset="0"/>
              </a:rPr>
              <a:t>Z</a:t>
            </a:r>
            <a:r>
              <a:rPr lang="en-GB" sz="1800" b="1" i="1" dirty="0" err="1" smtClean="0">
                <a:solidFill>
                  <a:srgbClr val="000090"/>
                </a:solidFill>
                <a:latin typeface="Palatino Linotype" charset="0"/>
                <a:cs typeface="Palatino Linotype" charset="0"/>
              </a:rPr>
              <a:t>onal</a:t>
            </a:r>
            <a:r>
              <a:rPr lang="en-GB" sz="1800" b="1" i="1" dirty="0" smtClean="0">
                <a:solidFill>
                  <a:srgbClr val="000090"/>
                </a:solidFill>
                <a:latin typeface="Palatino Linotype" charset="0"/>
                <a:cs typeface="Palatino Linotype" charset="0"/>
              </a:rPr>
              <a:t> mean temperature</a:t>
            </a:r>
            <a:endParaRPr lang="en-GB" sz="1800" b="1" i="1" dirty="0">
              <a:solidFill>
                <a:srgbClr val="000090"/>
              </a:solidFill>
              <a:latin typeface="Palatino Linotype" charset="0"/>
              <a:cs typeface="Palatino Linotype" charset="0"/>
            </a:endParaRPr>
          </a:p>
        </p:txBody>
      </p:sp>
    </p:spTree>
    <p:extLst>
      <p:ext uri="{BB962C8B-B14F-4D97-AF65-F5344CB8AC3E}">
        <p14:creationId xmlns:p14="http://schemas.microsoft.com/office/powerpoint/2010/main" val="21431345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160.png" descr="plot_AMV_MORDICUS.png"/>
          <p:cNvPicPr/>
          <p:nvPr/>
        </p:nvPicPr>
        <p:blipFill>
          <a:blip r:embed="rId3">
            <a:extLst>
              <a:ext uri="{28A0092B-C50C-407E-A947-70E740481C1C}">
                <a14:useLocalDpi xmlns:a14="http://schemas.microsoft.com/office/drawing/2010/main" val="0"/>
              </a:ext>
            </a:extLst>
          </a:blip>
          <a:srcRect r="17129" b="25000"/>
          <a:stretch>
            <a:fillRect/>
          </a:stretch>
        </p:blipFill>
        <p:spPr>
          <a:xfrm>
            <a:off x="3208020" y="778510"/>
            <a:ext cx="5650867" cy="5040630"/>
          </a:xfrm>
          <a:prstGeom prst="rect">
            <a:avLst/>
          </a:prstGeom>
          <a:ln/>
        </p:spPr>
      </p:pic>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Model experiments</a:t>
            </a:r>
          </a:p>
        </p:txBody>
      </p:sp>
      <p:sp>
        <p:nvSpPr>
          <p:cNvPr id="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24</a:t>
            </a:fld>
            <a:endParaRPr lang="es-ES" dirty="0"/>
          </a:p>
        </p:txBody>
      </p:sp>
      <p:sp>
        <p:nvSpPr>
          <p:cNvPr id="37892" name="Text Box 3"/>
          <p:cNvSpPr txBox="1">
            <a:spLocks noChangeArrowheads="1"/>
          </p:cNvSpPr>
          <p:nvPr/>
        </p:nvSpPr>
        <p:spPr bwMode="auto">
          <a:xfrm>
            <a:off x="131445" y="3890645"/>
            <a:ext cx="3940810" cy="97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Simulating a Pinatubo under warm/cold phases of the AMV</a:t>
            </a:r>
            <a:endParaRPr lang="en-GB" sz="2000" b="1" dirty="0">
              <a:solidFill>
                <a:srgbClr val="000080"/>
              </a:solidFill>
              <a:latin typeface="Palatino Linotype" charset="0"/>
              <a:sym typeface="Symbol" charset="0"/>
            </a:endParaRPr>
          </a:p>
        </p:txBody>
      </p:sp>
      <p:pic>
        <p:nvPicPr>
          <p:cNvPr id="12" name="Image 11" descr="logo_BSC.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8" name="Text Box 3"/>
          <p:cNvSpPr txBox="1">
            <a:spLocks noChangeArrowheads="1"/>
          </p:cNvSpPr>
          <p:nvPr/>
        </p:nvSpPr>
        <p:spPr bwMode="auto">
          <a:xfrm>
            <a:off x="177165" y="1628775"/>
            <a:ext cx="2954655" cy="97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850 years control experiment</a:t>
            </a:r>
            <a:endParaRPr lang="en-GB" sz="2000" b="1" dirty="0">
              <a:solidFill>
                <a:srgbClr val="000080"/>
              </a:solidFill>
              <a:latin typeface="Palatino Linotype" charset="0"/>
              <a:sym typeface="Symbol" charset="0"/>
            </a:endParaRPr>
          </a:p>
        </p:txBody>
      </p:sp>
    </p:spTree>
    <p:extLst>
      <p:ext uri="{BB962C8B-B14F-4D97-AF65-F5344CB8AC3E}">
        <p14:creationId xmlns:p14="http://schemas.microsoft.com/office/powerpoint/2010/main" val="25601176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smtClean="0">
                <a:latin typeface="Century Gothic" charset="0"/>
              </a:rPr>
              <a:t>Volcanic signal</a:t>
            </a:r>
            <a:endParaRPr lang="en-US" b="1" cap="none" dirty="0">
              <a:latin typeface="Century Gothic" charset="0"/>
            </a:endParaRPr>
          </a:p>
        </p:txBody>
      </p:sp>
      <p:sp>
        <p:nvSpPr>
          <p:cNvPr id="18"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25</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8" name="image232.png" descr="assemble_winter_compare_Y1.png"/>
          <p:cNvPicPr/>
          <p:nvPr/>
        </p:nvPicPr>
        <p:blipFill rotWithShape="1">
          <a:blip r:embed="rId3">
            <a:extLst>
              <a:ext uri="{28A0092B-C50C-407E-A947-70E740481C1C}">
                <a14:useLocalDpi xmlns:a14="http://schemas.microsoft.com/office/drawing/2010/main" val="0"/>
              </a:ext>
            </a:extLst>
          </a:blip>
          <a:srcRect/>
          <a:stretch/>
        </p:blipFill>
        <p:spPr>
          <a:xfrm>
            <a:off x="1331595" y="1628775"/>
            <a:ext cx="6480810" cy="3240405"/>
          </a:xfrm>
          <a:prstGeom prst="rect">
            <a:avLst/>
          </a:prstGeom>
          <a:ln/>
        </p:spPr>
      </p:pic>
      <p:sp>
        <p:nvSpPr>
          <p:cNvPr id="9" name="Rectangle 8"/>
          <p:cNvSpPr/>
          <p:nvPr/>
        </p:nvSpPr>
        <p:spPr>
          <a:xfrm>
            <a:off x="2205572" y="4881880"/>
            <a:ext cx="1963699"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Temperature (°C)</a:t>
            </a:r>
            <a:endParaRPr lang="en-GB" sz="1800" dirty="0">
              <a:solidFill>
                <a:srgbClr val="000080"/>
              </a:solidFill>
              <a:latin typeface="Palatino Linotype" charset="0"/>
            </a:endParaRPr>
          </a:p>
        </p:txBody>
      </p:sp>
      <p:sp>
        <p:nvSpPr>
          <p:cNvPr id="10" name="Rectangle 9"/>
          <p:cNvSpPr/>
          <p:nvPr/>
        </p:nvSpPr>
        <p:spPr>
          <a:xfrm>
            <a:off x="5292089" y="4881880"/>
            <a:ext cx="2137387" cy="369332"/>
          </a:xfrm>
          <a:prstGeom prst="rect">
            <a:avLst/>
          </a:prstGeom>
        </p:spPr>
        <p:txBody>
          <a:bodyPr wrap="none">
            <a:spAutoFit/>
          </a:bodyPr>
          <a:lstStyle/>
          <a:p>
            <a:pPr eaLnBrk="1" hangingPunct="1">
              <a:spcAft>
                <a:spcPts val="0"/>
              </a:spcAft>
              <a:buSzPct val="100000"/>
            </a:pPr>
            <a:r>
              <a:rPr lang="en-GB" sz="1800" dirty="0" err="1" smtClean="0">
                <a:solidFill>
                  <a:srgbClr val="000080"/>
                </a:solidFill>
                <a:latin typeface="Palatino Linotype" charset="0"/>
              </a:rPr>
              <a:t>Zonal</a:t>
            </a:r>
            <a:r>
              <a:rPr lang="en-GB" sz="1800" dirty="0" smtClean="0">
                <a:solidFill>
                  <a:srgbClr val="000080"/>
                </a:solidFill>
                <a:latin typeface="Palatino Linotype" charset="0"/>
              </a:rPr>
              <a:t> wind (m.s</a:t>
            </a:r>
            <a:r>
              <a:rPr lang="en-GB" sz="1800" baseline="30000" dirty="0" smtClean="0">
                <a:solidFill>
                  <a:srgbClr val="000080"/>
                </a:solidFill>
                <a:latin typeface="Palatino Linotype" charset="0"/>
              </a:rPr>
              <a:t>-1</a:t>
            </a:r>
            <a:r>
              <a:rPr lang="en-GB" sz="1800" dirty="0" smtClean="0">
                <a:solidFill>
                  <a:srgbClr val="000080"/>
                </a:solidFill>
                <a:latin typeface="Palatino Linotype" charset="0"/>
              </a:rPr>
              <a:t>)</a:t>
            </a:r>
            <a:endParaRPr lang="en-GB" sz="1800" dirty="0">
              <a:solidFill>
                <a:srgbClr val="000080"/>
              </a:solidFill>
              <a:latin typeface="Palatino Linotype" charset="0"/>
            </a:endParaRPr>
          </a:p>
        </p:txBody>
      </p:sp>
      <p:sp>
        <p:nvSpPr>
          <p:cNvPr id="15" name="Rectangle 14"/>
          <p:cNvSpPr/>
          <p:nvPr/>
        </p:nvSpPr>
        <p:spPr>
          <a:xfrm>
            <a:off x="611505" y="5716270"/>
            <a:ext cx="7630252"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Climatology (contours) and anomalies (shading), </a:t>
            </a:r>
            <a:r>
              <a:rPr lang="en-GB" sz="1800" dirty="0" err="1" smtClean="0">
                <a:solidFill>
                  <a:srgbClr val="000080"/>
                </a:solidFill>
                <a:latin typeface="Palatino Linotype" charset="0"/>
              </a:rPr>
              <a:t>Ménégoz</a:t>
            </a:r>
            <a:r>
              <a:rPr lang="en-GB" sz="1800" dirty="0" smtClean="0">
                <a:solidFill>
                  <a:srgbClr val="000080"/>
                </a:solidFill>
                <a:latin typeface="Palatino Linotype" charset="0"/>
              </a:rPr>
              <a:t> et al. (2017)</a:t>
            </a:r>
          </a:p>
        </p:txBody>
      </p:sp>
      <p:sp>
        <p:nvSpPr>
          <p:cNvPr id="16" name="Text Box 3"/>
          <p:cNvSpPr txBox="1">
            <a:spLocks noChangeArrowheads="1"/>
          </p:cNvSpPr>
          <p:nvPr/>
        </p:nvSpPr>
        <p:spPr bwMode="auto">
          <a:xfrm>
            <a:off x="611505" y="1060606"/>
            <a:ext cx="8532494"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b="1" dirty="0">
                <a:solidFill>
                  <a:srgbClr val="000080"/>
                </a:solidFill>
                <a:latin typeface="Palatino Linotype" charset="0"/>
                <a:sym typeface="Symbol" charset="0"/>
              </a:rPr>
              <a:t>First winter anomalies after a Pinatubo eruption, cold AMV case</a:t>
            </a:r>
          </a:p>
        </p:txBody>
      </p:sp>
    </p:spTree>
    <p:extLst>
      <p:ext uri="{BB962C8B-B14F-4D97-AF65-F5344CB8AC3E}">
        <p14:creationId xmlns:p14="http://schemas.microsoft.com/office/powerpoint/2010/main" val="145892068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Volcanic signal</a:t>
            </a:r>
          </a:p>
        </p:txBody>
      </p:sp>
      <p:sp>
        <p:nvSpPr>
          <p:cNvPr id="1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26</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9" name="Rectangle 8"/>
          <p:cNvSpPr/>
          <p:nvPr/>
        </p:nvSpPr>
        <p:spPr>
          <a:xfrm>
            <a:off x="2218272" y="4881880"/>
            <a:ext cx="1963699"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Temperature (°C)</a:t>
            </a:r>
            <a:endParaRPr lang="en-GB" sz="1800" dirty="0">
              <a:solidFill>
                <a:srgbClr val="000080"/>
              </a:solidFill>
              <a:latin typeface="Palatino Linotype" charset="0"/>
            </a:endParaRPr>
          </a:p>
        </p:txBody>
      </p:sp>
      <p:sp>
        <p:nvSpPr>
          <p:cNvPr id="10" name="Rectangle 9"/>
          <p:cNvSpPr/>
          <p:nvPr/>
        </p:nvSpPr>
        <p:spPr>
          <a:xfrm>
            <a:off x="5304789" y="4881880"/>
            <a:ext cx="2137387" cy="369332"/>
          </a:xfrm>
          <a:prstGeom prst="rect">
            <a:avLst/>
          </a:prstGeom>
        </p:spPr>
        <p:txBody>
          <a:bodyPr wrap="none">
            <a:spAutoFit/>
          </a:bodyPr>
          <a:lstStyle/>
          <a:p>
            <a:pPr eaLnBrk="1" hangingPunct="1">
              <a:spcAft>
                <a:spcPts val="0"/>
              </a:spcAft>
              <a:buSzPct val="100000"/>
            </a:pPr>
            <a:r>
              <a:rPr lang="en-GB" sz="1800" dirty="0" err="1" smtClean="0">
                <a:solidFill>
                  <a:srgbClr val="000080"/>
                </a:solidFill>
                <a:latin typeface="Palatino Linotype" charset="0"/>
              </a:rPr>
              <a:t>Zonal</a:t>
            </a:r>
            <a:r>
              <a:rPr lang="en-GB" sz="1800" dirty="0" smtClean="0">
                <a:solidFill>
                  <a:srgbClr val="000080"/>
                </a:solidFill>
                <a:latin typeface="Palatino Linotype" charset="0"/>
              </a:rPr>
              <a:t> wind (m.s</a:t>
            </a:r>
            <a:r>
              <a:rPr lang="en-GB" sz="1800" baseline="30000" dirty="0" smtClean="0">
                <a:solidFill>
                  <a:srgbClr val="000080"/>
                </a:solidFill>
                <a:latin typeface="Palatino Linotype" charset="0"/>
              </a:rPr>
              <a:t>-1</a:t>
            </a:r>
            <a:r>
              <a:rPr lang="en-GB" sz="1800" dirty="0" smtClean="0">
                <a:solidFill>
                  <a:srgbClr val="000080"/>
                </a:solidFill>
                <a:latin typeface="Palatino Linotype" charset="0"/>
              </a:rPr>
              <a:t>)</a:t>
            </a:r>
            <a:endParaRPr lang="en-GB" sz="1800" dirty="0">
              <a:solidFill>
                <a:srgbClr val="000080"/>
              </a:solidFill>
              <a:latin typeface="Palatino Linotype" charset="0"/>
            </a:endParaRPr>
          </a:p>
        </p:txBody>
      </p:sp>
      <p:sp>
        <p:nvSpPr>
          <p:cNvPr id="15" name="Rectangle 14"/>
          <p:cNvSpPr/>
          <p:nvPr/>
        </p:nvSpPr>
        <p:spPr>
          <a:xfrm>
            <a:off x="611505" y="5716270"/>
            <a:ext cx="7404491"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Climatology (contours) and anomalies (shading), </a:t>
            </a:r>
            <a:r>
              <a:rPr lang="en-GB" sz="1800" dirty="0" err="1" smtClean="0">
                <a:solidFill>
                  <a:srgbClr val="000080"/>
                </a:solidFill>
                <a:latin typeface="Palatino Linotype" charset="0"/>
              </a:rPr>
              <a:t>Ménégoz</a:t>
            </a:r>
            <a:r>
              <a:rPr lang="en-GB" sz="1800" dirty="0" smtClean="0">
                <a:solidFill>
                  <a:srgbClr val="000080"/>
                </a:solidFill>
                <a:latin typeface="Palatino Linotype" charset="0"/>
              </a:rPr>
              <a:t> et al. (2017)</a:t>
            </a:r>
          </a:p>
        </p:txBody>
      </p:sp>
      <p:sp>
        <p:nvSpPr>
          <p:cNvPr id="16" name="Text Box 3"/>
          <p:cNvSpPr txBox="1">
            <a:spLocks noChangeArrowheads="1"/>
          </p:cNvSpPr>
          <p:nvPr/>
        </p:nvSpPr>
        <p:spPr bwMode="auto">
          <a:xfrm>
            <a:off x="611505" y="1060606"/>
            <a:ext cx="8532494"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b="1" dirty="0" smtClean="0">
                <a:solidFill>
                  <a:srgbClr val="000080"/>
                </a:solidFill>
                <a:latin typeface="Palatino Linotype" charset="0"/>
                <a:sym typeface="Symbol" charset="0"/>
              </a:rPr>
              <a:t>Second </a:t>
            </a:r>
            <a:r>
              <a:rPr lang="en-GB" sz="2000" b="1" dirty="0">
                <a:solidFill>
                  <a:srgbClr val="000080"/>
                </a:solidFill>
                <a:latin typeface="Palatino Linotype" charset="0"/>
                <a:sym typeface="Symbol" charset="0"/>
              </a:rPr>
              <a:t>winter anomalies after a Pinatubo eruption, cold AMV case</a:t>
            </a:r>
          </a:p>
        </p:txBody>
      </p:sp>
      <p:pic>
        <p:nvPicPr>
          <p:cNvPr id="2" name="Image 1" descr="assemble_winter_compare_Y2.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33195" y="2399665"/>
            <a:ext cx="6379210" cy="2520315"/>
          </a:xfrm>
          <a:prstGeom prst="rect">
            <a:avLst/>
          </a:prstGeom>
        </p:spPr>
      </p:pic>
      <p:pic>
        <p:nvPicPr>
          <p:cNvPr id="14" name="image232.png" descr="assemble_winter_compare_Y1.png"/>
          <p:cNvPicPr/>
          <p:nvPr/>
        </p:nvPicPr>
        <p:blipFill rotWithShape="1">
          <a:blip r:embed="rId4">
            <a:extLst>
              <a:ext uri="{28A0092B-C50C-407E-A947-70E740481C1C}">
                <a14:useLocalDpi xmlns:a14="http://schemas.microsoft.com/office/drawing/2010/main" val="0"/>
              </a:ext>
            </a:extLst>
          </a:blip>
          <a:srcRect/>
          <a:stretch/>
        </p:blipFill>
        <p:spPr>
          <a:xfrm>
            <a:off x="1344295" y="1628775"/>
            <a:ext cx="6480810" cy="593725"/>
          </a:xfrm>
          <a:prstGeom prst="rect">
            <a:avLst/>
          </a:prstGeom>
          <a:ln/>
        </p:spPr>
      </p:pic>
    </p:spTree>
    <p:extLst>
      <p:ext uri="{BB962C8B-B14F-4D97-AF65-F5344CB8AC3E}">
        <p14:creationId xmlns:p14="http://schemas.microsoft.com/office/powerpoint/2010/main" val="37615335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Volcanic signal</a:t>
            </a:r>
          </a:p>
        </p:txBody>
      </p:sp>
      <p:sp>
        <p:nvSpPr>
          <p:cNvPr id="1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27</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9" name="Rectangle 8"/>
          <p:cNvSpPr/>
          <p:nvPr/>
        </p:nvSpPr>
        <p:spPr>
          <a:xfrm>
            <a:off x="2218272" y="4881880"/>
            <a:ext cx="1963699"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Temperature (°C)</a:t>
            </a:r>
            <a:endParaRPr lang="en-GB" sz="1800" dirty="0">
              <a:solidFill>
                <a:srgbClr val="000080"/>
              </a:solidFill>
              <a:latin typeface="Palatino Linotype" charset="0"/>
            </a:endParaRPr>
          </a:p>
        </p:txBody>
      </p:sp>
      <p:sp>
        <p:nvSpPr>
          <p:cNvPr id="10" name="Rectangle 9"/>
          <p:cNvSpPr/>
          <p:nvPr/>
        </p:nvSpPr>
        <p:spPr>
          <a:xfrm>
            <a:off x="5304789" y="4881880"/>
            <a:ext cx="2137387" cy="369332"/>
          </a:xfrm>
          <a:prstGeom prst="rect">
            <a:avLst/>
          </a:prstGeom>
        </p:spPr>
        <p:txBody>
          <a:bodyPr wrap="none">
            <a:spAutoFit/>
          </a:bodyPr>
          <a:lstStyle/>
          <a:p>
            <a:pPr eaLnBrk="1" hangingPunct="1">
              <a:spcAft>
                <a:spcPts val="0"/>
              </a:spcAft>
              <a:buSzPct val="100000"/>
            </a:pPr>
            <a:r>
              <a:rPr lang="en-GB" sz="1800" dirty="0" err="1" smtClean="0">
                <a:solidFill>
                  <a:srgbClr val="000080"/>
                </a:solidFill>
                <a:latin typeface="Palatino Linotype" charset="0"/>
              </a:rPr>
              <a:t>Zonal</a:t>
            </a:r>
            <a:r>
              <a:rPr lang="en-GB" sz="1800" dirty="0" smtClean="0">
                <a:solidFill>
                  <a:srgbClr val="000080"/>
                </a:solidFill>
                <a:latin typeface="Palatino Linotype" charset="0"/>
              </a:rPr>
              <a:t> wind (m.s</a:t>
            </a:r>
            <a:r>
              <a:rPr lang="en-GB" sz="1800" baseline="30000" dirty="0" smtClean="0">
                <a:solidFill>
                  <a:srgbClr val="000080"/>
                </a:solidFill>
                <a:latin typeface="Palatino Linotype" charset="0"/>
              </a:rPr>
              <a:t>-1</a:t>
            </a:r>
            <a:r>
              <a:rPr lang="en-GB" sz="1800" dirty="0" smtClean="0">
                <a:solidFill>
                  <a:srgbClr val="000080"/>
                </a:solidFill>
                <a:latin typeface="Palatino Linotype" charset="0"/>
              </a:rPr>
              <a:t>)</a:t>
            </a:r>
            <a:endParaRPr lang="en-GB" sz="1800" dirty="0">
              <a:solidFill>
                <a:srgbClr val="000080"/>
              </a:solidFill>
              <a:latin typeface="Palatino Linotype" charset="0"/>
            </a:endParaRPr>
          </a:p>
        </p:txBody>
      </p:sp>
      <p:sp>
        <p:nvSpPr>
          <p:cNvPr id="15" name="Rectangle 14"/>
          <p:cNvSpPr/>
          <p:nvPr/>
        </p:nvSpPr>
        <p:spPr>
          <a:xfrm>
            <a:off x="611505" y="5716270"/>
            <a:ext cx="7404491"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Climatology (contours) and anomalies (shading), </a:t>
            </a:r>
            <a:r>
              <a:rPr lang="en-GB" sz="1800" dirty="0" err="1" smtClean="0">
                <a:solidFill>
                  <a:srgbClr val="000080"/>
                </a:solidFill>
                <a:latin typeface="Palatino Linotype" charset="0"/>
              </a:rPr>
              <a:t>Ménégoz</a:t>
            </a:r>
            <a:r>
              <a:rPr lang="en-GB" sz="1800" dirty="0" smtClean="0">
                <a:solidFill>
                  <a:srgbClr val="000080"/>
                </a:solidFill>
                <a:latin typeface="Palatino Linotype" charset="0"/>
              </a:rPr>
              <a:t> et al. (2017)</a:t>
            </a:r>
          </a:p>
        </p:txBody>
      </p:sp>
      <p:sp>
        <p:nvSpPr>
          <p:cNvPr id="16" name="Text Box 3"/>
          <p:cNvSpPr txBox="1">
            <a:spLocks noChangeArrowheads="1"/>
          </p:cNvSpPr>
          <p:nvPr/>
        </p:nvSpPr>
        <p:spPr bwMode="auto">
          <a:xfrm>
            <a:off x="611505" y="1060606"/>
            <a:ext cx="8532494"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b="1" dirty="0" smtClean="0">
                <a:solidFill>
                  <a:srgbClr val="000080"/>
                </a:solidFill>
                <a:latin typeface="Palatino Linotype" charset="0"/>
                <a:sym typeface="Symbol" charset="0"/>
              </a:rPr>
              <a:t>Third </a:t>
            </a:r>
            <a:r>
              <a:rPr lang="en-GB" sz="2000" b="1" dirty="0">
                <a:solidFill>
                  <a:srgbClr val="000080"/>
                </a:solidFill>
                <a:latin typeface="Palatino Linotype" charset="0"/>
                <a:sym typeface="Symbol" charset="0"/>
              </a:rPr>
              <a:t>winter anomalies after a Pinatubo eruption, cold AMV case</a:t>
            </a:r>
          </a:p>
        </p:txBody>
      </p:sp>
      <p:pic>
        <p:nvPicPr>
          <p:cNvPr id="18" name="image278.png" descr="assemble_winter_compare_Y3.png"/>
          <p:cNvPicPr/>
          <p:nvPr/>
        </p:nvPicPr>
        <p:blipFill rotWithShape="1">
          <a:blip r:embed="rId3">
            <a:extLst>
              <a:ext uri="{28A0092B-C50C-407E-A947-70E740481C1C}">
                <a14:useLocalDpi xmlns:a14="http://schemas.microsoft.com/office/drawing/2010/main" val="0"/>
              </a:ext>
            </a:extLst>
          </a:blip>
          <a:srcRect/>
          <a:stretch/>
        </p:blipFill>
        <p:spPr>
          <a:xfrm>
            <a:off x="1331595" y="1654175"/>
            <a:ext cx="6480810" cy="3253105"/>
          </a:xfrm>
          <a:prstGeom prst="rect">
            <a:avLst/>
          </a:prstGeom>
          <a:ln/>
        </p:spPr>
      </p:pic>
    </p:spTree>
    <p:extLst>
      <p:ext uri="{BB962C8B-B14F-4D97-AF65-F5344CB8AC3E}">
        <p14:creationId xmlns:p14="http://schemas.microsoft.com/office/powerpoint/2010/main" val="24352778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Weather regimes</a:t>
            </a:r>
            <a:endParaRPr lang="en-US" b="1" cap="none" dirty="0">
              <a:latin typeface="Century Gothic" charset="0"/>
            </a:endParaRPr>
          </a:p>
        </p:txBody>
      </p:sp>
      <p:sp>
        <p:nvSpPr>
          <p:cNvPr id="17"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28</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8" name="Text Box 3"/>
          <p:cNvSpPr txBox="1">
            <a:spLocks noChangeArrowheads="1"/>
          </p:cNvSpPr>
          <p:nvPr/>
        </p:nvSpPr>
        <p:spPr bwMode="auto">
          <a:xfrm>
            <a:off x="2873375" y="4972842"/>
            <a:ext cx="6270626" cy="97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algn="ctr" eaLnBrk="1" hangingPunct="1">
              <a:spcAft>
                <a:spcPts val="0"/>
              </a:spcAft>
              <a:buSzPct val="100000"/>
            </a:pPr>
            <a:r>
              <a:rPr lang="en-GB" sz="2000" dirty="0" smtClean="0">
                <a:solidFill>
                  <a:srgbClr val="000080"/>
                </a:solidFill>
                <a:latin typeface="Palatino Linotype" charset="0"/>
              </a:rPr>
              <a:t>Centroids of the five wintertime North Atlantic weather regimes obtained from daily anomalous mean sea level pressure maps (</a:t>
            </a:r>
            <a:r>
              <a:rPr lang="en-GB" sz="2000" dirty="0" err="1" smtClean="0">
                <a:solidFill>
                  <a:srgbClr val="000080"/>
                </a:solidFill>
                <a:latin typeface="Palatino Linotype" charset="0"/>
              </a:rPr>
              <a:t>piControl</a:t>
            </a:r>
            <a:r>
              <a:rPr lang="en-GB" sz="2000" dirty="0" smtClean="0">
                <a:solidFill>
                  <a:srgbClr val="000080"/>
                </a:solidFill>
                <a:latin typeface="Palatino Linotype" charset="0"/>
              </a:rPr>
              <a:t>, 850 </a:t>
            </a:r>
            <a:r>
              <a:rPr lang="en-GB" sz="2000" dirty="0" err="1" smtClean="0">
                <a:solidFill>
                  <a:srgbClr val="000080"/>
                </a:solidFill>
                <a:latin typeface="Palatino Linotype" charset="0"/>
              </a:rPr>
              <a:t>Yrs</a:t>
            </a:r>
            <a:r>
              <a:rPr lang="en-GB" sz="2000" dirty="0" smtClean="0">
                <a:solidFill>
                  <a:srgbClr val="000080"/>
                </a:solidFill>
                <a:latin typeface="Palatino Linotype" charset="0"/>
              </a:rPr>
              <a:t>)</a:t>
            </a:r>
            <a:endParaRPr lang="en-GB" sz="2000" dirty="0">
              <a:solidFill>
                <a:srgbClr val="000080"/>
              </a:solidFill>
              <a:latin typeface="Palatino Linotype" charset="0"/>
              <a:sym typeface="Symbol" charset="0"/>
            </a:endParaRPr>
          </a:p>
        </p:txBody>
      </p:sp>
      <p:pic>
        <p:nvPicPr>
          <p:cNvPr id="2" name="Image 1" descr="Fig7.ps"/>
          <p:cNvPicPr>
            <a:picLocks noChangeAspect="1"/>
          </p:cNvPicPr>
          <p:nvPr/>
        </p:nvPicPr>
        <p:blipFill rotWithShape="1">
          <a:blip r:embed="rId3">
            <a:extLst>
              <a:ext uri="{28A0092B-C50C-407E-A947-70E740481C1C}">
                <a14:useLocalDpi xmlns:a14="http://schemas.microsoft.com/office/drawing/2010/main" val="0"/>
              </a:ext>
            </a:extLst>
          </a:blip>
          <a:srcRect l="15338" t="15008" r="49673" b="58024"/>
          <a:stretch/>
        </p:blipFill>
        <p:spPr>
          <a:xfrm>
            <a:off x="2873375" y="1456674"/>
            <a:ext cx="2917644" cy="3278613"/>
          </a:xfrm>
          <a:prstGeom prst="rect">
            <a:avLst/>
          </a:prstGeom>
        </p:spPr>
      </p:pic>
      <p:pic>
        <p:nvPicPr>
          <p:cNvPr id="18" name="Image 17" descr="Fig7.ps"/>
          <p:cNvPicPr>
            <a:picLocks noChangeAspect="1"/>
          </p:cNvPicPr>
          <p:nvPr/>
        </p:nvPicPr>
        <p:blipFill rotWithShape="1">
          <a:blip r:embed="rId3">
            <a:extLst>
              <a:ext uri="{28A0092B-C50C-407E-A947-70E740481C1C}">
                <a14:useLocalDpi xmlns:a14="http://schemas.microsoft.com/office/drawing/2010/main" val="0"/>
              </a:ext>
            </a:extLst>
          </a:blip>
          <a:srcRect l="15338" t="41976" r="49673" b="13648"/>
          <a:stretch/>
        </p:blipFill>
        <p:spPr>
          <a:xfrm>
            <a:off x="23675" y="837883"/>
            <a:ext cx="2917645" cy="5394960"/>
          </a:xfrm>
          <a:prstGeom prst="rect">
            <a:avLst/>
          </a:prstGeom>
        </p:spPr>
      </p:pic>
    </p:spTree>
    <p:extLst>
      <p:ext uri="{BB962C8B-B14F-4D97-AF65-F5344CB8AC3E}">
        <p14:creationId xmlns:p14="http://schemas.microsoft.com/office/powerpoint/2010/main" val="2566632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regimes_changes_modif.pdf"/>
          <p:cNvPicPr>
            <a:picLocks noChangeAspect="1"/>
          </p:cNvPicPr>
          <p:nvPr/>
        </p:nvPicPr>
        <p:blipFill rotWithShape="1">
          <a:blip r:embed="rId2">
            <a:extLst>
              <a:ext uri="{28A0092B-C50C-407E-A947-70E740481C1C}">
                <a14:useLocalDpi xmlns:a14="http://schemas.microsoft.com/office/drawing/2010/main" val="0"/>
              </a:ext>
            </a:extLst>
          </a:blip>
          <a:srcRect l="7862" t="5324" r="7232" b="55472"/>
          <a:stretch/>
        </p:blipFill>
        <p:spPr>
          <a:xfrm>
            <a:off x="1331595" y="908685"/>
            <a:ext cx="6520180" cy="4260215"/>
          </a:xfrm>
          <a:prstGeom prst="rect">
            <a:avLst/>
          </a:prstGeom>
        </p:spPr>
      </p:pic>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Weather regimes changes</a:t>
            </a:r>
            <a:endParaRPr lang="en-US" b="1" cap="none" dirty="0">
              <a:latin typeface="Century Gothic" charset="0"/>
            </a:endParaRPr>
          </a:p>
        </p:txBody>
      </p:sp>
      <p:sp>
        <p:nvSpPr>
          <p:cNvPr id="17"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29</a:t>
            </a:fld>
            <a:endParaRPr lang="es-ES" dirty="0"/>
          </a:p>
        </p:txBody>
      </p:sp>
      <p:pic>
        <p:nvPicPr>
          <p:cNvPr id="12" name="Image 11"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8" name="Text Box 3"/>
          <p:cNvSpPr txBox="1">
            <a:spLocks noChangeArrowheads="1"/>
          </p:cNvSpPr>
          <p:nvPr/>
        </p:nvSpPr>
        <p:spPr bwMode="auto">
          <a:xfrm>
            <a:off x="251460" y="5462270"/>
            <a:ext cx="8608695" cy="70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algn="ctr" eaLnBrk="1" hangingPunct="1">
              <a:spcAft>
                <a:spcPts val="0"/>
              </a:spcAft>
              <a:buSzPct val="100000"/>
            </a:pPr>
            <a:r>
              <a:rPr lang="en-GB" sz="2000" dirty="0" smtClean="0">
                <a:solidFill>
                  <a:srgbClr val="000080"/>
                </a:solidFill>
                <a:latin typeface="Palatino Linotype" charset="0"/>
              </a:rPr>
              <a:t>Weather regime occurrences simulated during the winters after eruptions simulated under cold (up) and warm (bottom) AMV conditions.</a:t>
            </a:r>
            <a:endParaRPr lang="en-GB" sz="2000" dirty="0">
              <a:solidFill>
                <a:srgbClr val="000080"/>
              </a:solidFill>
              <a:latin typeface="Palatino Linotype" charset="0"/>
              <a:sym typeface="Symbol" charset="0"/>
            </a:endParaRPr>
          </a:p>
        </p:txBody>
      </p:sp>
      <p:sp>
        <p:nvSpPr>
          <p:cNvPr id="9" name="Rectangle 15"/>
          <p:cNvSpPr>
            <a:spLocks noChangeArrowheads="1"/>
          </p:cNvSpPr>
          <p:nvPr/>
        </p:nvSpPr>
        <p:spPr bwMode="auto">
          <a:xfrm>
            <a:off x="336549" y="1628775"/>
            <a:ext cx="9442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Cold AMV</a:t>
            </a:r>
            <a:endParaRPr lang="en-GB" sz="1800" b="1" i="1" dirty="0">
              <a:solidFill>
                <a:srgbClr val="000090"/>
              </a:solidFill>
              <a:latin typeface="Palatino Linotype" charset="0"/>
              <a:cs typeface="Palatino Linotype" charset="0"/>
            </a:endParaRPr>
          </a:p>
        </p:txBody>
      </p:sp>
      <p:sp>
        <p:nvSpPr>
          <p:cNvPr id="10" name="Rectangle 15"/>
          <p:cNvSpPr>
            <a:spLocks noChangeArrowheads="1"/>
          </p:cNvSpPr>
          <p:nvPr/>
        </p:nvSpPr>
        <p:spPr bwMode="auto">
          <a:xfrm>
            <a:off x="336550" y="4222849"/>
            <a:ext cx="9442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Warm AMV</a:t>
            </a:r>
            <a:endParaRPr lang="en-GB" sz="1800" b="1" i="1" dirty="0">
              <a:solidFill>
                <a:srgbClr val="000090"/>
              </a:solidFill>
              <a:latin typeface="Palatino Linotype" charset="0"/>
              <a:cs typeface="Palatino Linotype" charset="0"/>
            </a:endParaRPr>
          </a:p>
        </p:txBody>
      </p:sp>
      <p:sp>
        <p:nvSpPr>
          <p:cNvPr id="14" name="Rectangle 15"/>
          <p:cNvSpPr>
            <a:spLocks noChangeArrowheads="1"/>
          </p:cNvSpPr>
          <p:nvPr/>
        </p:nvSpPr>
        <p:spPr bwMode="auto">
          <a:xfrm>
            <a:off x="1950085" y="2924810"/>
            <a:ext cx="1080135" cy="369332"/>
          </a:xfrm>
          <a:prstGeom prst="rect">
            <a:avLst/>
          </a:prstGeom>
          <a:solidFill>
            <a:schemeClr val="bg1"/>
          </a:solidFill>
          <a:ln>
            <a:noFill/>
          </a:ln>
          <a:extLst/>
        </p:spPr>
        <p:txBody>
          <a:bodyPr wrap="square">
            <a:spAutoFit/>
          </a:bodyPr>
          <a:lstStyle/>
          <a:p>
            <a:pPr algn="ctr"/>
            <a:r>
              <a:rPr lang="en-GB" sz="1800" b="1" i="1" dirty="0" smtClean="0">
                <a:solidFill>
                  <a:srgbClr val="000090"/>
                </a:solidFill>
                <a:latin typeface="Palatino Linotype" charset="0"/>
                <a:cs typeface="Palatino Linotype" charset="0"/>
              </a:rPr>
              <a:t>Winter 1</a:t>
            </a:r>
            <a:endParaRPr lang="en-GB" sz="1800" b="1" i="1" dirty="0">
              <a:solidFill>
                <a:srgbClr val="000090"/>
              </a:solidFill>
              <a:latin typeface="Palatino Linotype" charset="0"/>
              <a:cs typeface="Palatino Linotype" charset="0"/>
            </a:endParaRPr>
          </a:p>
        </p:txBody>
      </p:sp>
      <p:sp>
        <p:nvSpPr>
          <p:cNvPr id="15" name="Rectangle 15"/>
          <p:cNvSpPr>
            <a:spLocks noChangeArrowheads="1"/>
          </p:cNvSpPr>
          <p:nvPr/>
        </p:nvSpPr>
        <p:spPr bwMode="auto">
          <a:xfrm>
            <a:off x="4211955" y="2932668"/>
            <a:ext cx="1080135" cy="369332"/>
          </a:xfrm>
          <a:prstGeom prst="rect">
            <a:avLst/>
          </a:prstGeom>
          <a:solidFill>
            <a:schemeClr val="bg1"/>
          </a:solidFill>
          <a:ln>
            <a:noFill/>
          </a:ln>
          <a:extLst/>
        </p:spPr>
        <p:txBody>
          <a:bodyPr wrap="square">
            <a:spAutoFit/>
          </a:bodyPr>
          <a:lstStyle/>
          <a:p>
            <a:pPr algn="ctr"/>
            <a:r>
              <a:rPr lang="en-GB" sz="1800" b="1" i="1" dirty="0" smtClean="0">
                <a:solidFill>
                  <a:srgbClr val="000090"/>
                </a:solidFill>
                <a:latin typeface="Palatino Linotype" charset="0"/>
                <a:cs typeface="Palatino Linotype" charset="0"/>
              </a:rPr>
              <a:t>Winter 2</a:t>
            </a:r>
            <a:endParaRPr lang="en-GB" sz="1800" b="1" i="1" dirty="0">
              <a:solidFill>
                <a:srgbClr val="000090"/>
              </a:solidFill>
              <a:latin typeface="Palatino Linotype" charset="0"/>
              <a:cs typeface="Palatino Linotype" charset="0"/>
            </a:endParaRPr>
          </a:p>
        </p:txBody>
      </p:sp>
      <p:sp>
        <p:nvSpPr>
          <p:cNvPr id="16" name="Rectangle 15"/>
          <p:cNvSpPr>
            <a:spLocks noChangeArrowheads="1"/>
          </p:cNvSpPr>
          <p:nvPr/>
        </p:nvSpPr>
        <p:spPr bwMode="auto">
          <a:xfrm>
            <a:off x="6372225" y="2929255"/>
            <a:ext cx="1080135" cy="369332"/>
          </a:xfrm>
          <a:prstGeom prst="rect">
            <a:avLst/>
          </a:prstGeom>
          <a:solidFill>
            <a:schemeClr val="bg1"/>
          </a:solidFill>
          <a:ln>
            <a:noFill/>
          </a:ln>
          <a:extLst/>
        </p:spPr>
        <p:txBody>
          <a:bodyPr wrap="square">
            <a:spAutoFit/>
          </a:bodyPr>
          <a:lstStyle/>
          <a:p>
            <a:pPr algn="ctr"/>
            <a:r>
              <a:rPr lang="en-GB" sz="1800" b="1" i="1" dirty="0" smtClean="0">
                <a:solidFill>
                  <a:srgbClr val="000090"/>
                </a:solidFill>
                <a:latin typeface="Palatino Linotype" charset="0"/>
                <a:cs typeface="Palatino Linotype" charset="0"/>
              </a:rPr>
              <a:t>Winter 3</a:t>
            </a:r>
            <a:endParaRPr lang="en-GB" sz="1800" b="1" i="1" dirty="0">
              <a:solidFill>
                <a:srgbClr val="000090"/>
              </a:solidFill>
              <a:latin typeface="Palatino Linotype" charset="0"/>
              <a:cs typeface="Palatino Linotype" charset="0"/>
            </a:endParaRPr>
          </a:p>
        </p:txBody>
      </p:sp>
    </p:spTree>
    <p:extLst>
      <p:ext uri="{BB962C8B-B14F-4D97-AF65-F5344CB8AC3E}">
        <p14:creationId xmlns:p14="http://schemas.microsoft.com/office/powerpoint/2010/main" val="31297818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Introduction</a:t>
            </a:r>
          </a:p>
        </p:txBody>
      </p:sp>
      <p:sp>
        <p:nvSpPr>
          <p:cNvPr id="14"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0" name="Text Box 3"/>
          <p:cNvSpPr txBox="1">
            <a:spLocks noChangeArrowheads="1"/>
          </p:cNvSpPr>
          <p:nvPr/>
        </p:nvSpPr>
        <p:spPr bwMode="auto">
          <a:xfrm>
            <a:off x="-1" y="997585"/>
            <a:ext cx="7812405"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Global </a:t>
            </a:r>
            <a:r>
              <a:rPr lang="en-GB" sz="2000" b="1" dirty="0" smtClean="0">
                <a:solidFill>
                  <a:srgbClr val="000080"/>
                </a:solidFill>
                <a:latin typeface="Palatino Linotype" charset="0"/>
              </a:rPr>
              <a:t>cooling after volcanic eruptions</a:t>
            </a:r>
            <a:endParaRPr lang="en-GB" sz="2000" b="1" dirty="0">
              <a:solidFill>
                <a:srgbClr val="000080"/>
              </a:solidFill>
              <a:latin typeface="Palatino Linotype" charset="0"/>
              <a:sym typeface="Symbol" charset="0"/>
            </a:endParaRPr>
          </a:p>
        </p:txBody>
      </p:sp>
      <p:sp>
        <p:nvSpPr>
          <p:cNvPr id="8" name="Rectangle 7"/>
          <p:cNvSpPr/>
          <p:nvPr/>
        </p:nvSpPr>
        <p:spPr>
          <a:xfrm>
            <a:off x="7092315" y="5779770"/>
            <a:ext cx="1715171"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(PAGES, 2015) </a:t>
            </a:r>
            <a:endParaRPr lang="en-GB" sz="1800" dirty="0">
              <a:solidFill>
                <a:srgbClr val="000080"/>
              </a:solidFill>
              <a:latin typeface="Palatino Linotype"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335" y="1588135"/>
            <a:ext cx="6373031" cy="4533900"/>
          </a:xfrm>
          <a:prstGeom prst="rect">
            <a:avLst/>
          </a:prstGeom>
        </p:spPr>
      </p:pic>
    </p:spTree>
    <p:extLst>
      <p:ext uri="{BB962C8B-B14F-4D97-AF65-F5344CB8AC3E}">
        <p14:creationId xmlns:p14="http://schemas.microsoft.com/office/powerpoint/2010/main" val="12924024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2605089" y="365125"/>
            <a:ext cx="5207316"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Cold tropics under cold AMV</a:t>
            </a:r>
            <a:endParaRPr lang="en-US" b="1" cap="none" dirty="0">
              <a:latin typeface="Century Gothic" charset="0"/>
            </a:endParaRPr>
          </a:p>
        </p:txBody>
      </p:sp>
      <p:sp>
        <p:nvSpPr>
          <p:cNvPr id="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30</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7" name="Image 6" descr="assemble_papier.png"/>
          <p:cNvPicPr>
            <a:picLocks noChangeAspect="1"/>
          </p:cNvPicPr>
          <p:nvPr/>
        </p:nvPicPr>
        <p:blipFill rotWithShape="1">
          <a:blip r:embed="rId3">
            <a:extLst>
              <a:ext uri="{28A0092B-C50C-407E-A947-70E740481C1C}">
                <a14:useLocalDpi xmlns:a14="http://schemas.microsoft.com/office/drawing/2010/main" val="0"/>
              </a:ext>
            </a:extLst>
          </a:blip>
          <a:srcRect l="6279" t="5574" r="3192" b="30185"/>
          <a:stretch/>
        </p:blipFill>
        <p:spPr>
          <a:xfrm>
            <a:off x="149860" y="928029"/>
            <a:ext cx="5013959" cy="5027001"/>
          </a:xfrm>
          <a:prstGeom prst="rect">
            <a:avLst/>
          </a:prstGeom>
        </p:spPr>
      </p:pic>
      <p:sp>
        <p:nvSpPr>
          <p:cNvPr id="10" name="Rectangle 15"/>
          <p:cNvSpPr>
            <a:spLocks noChangeArrowheads="1"/>
          </p:cNvSpPr>
          <p:nvPr/>
        </p:nvSpPr>
        <p:spPr bwMode="auto">
          <a:xfrm>
            <a:off x="5126990" y="1988820"/>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Cold AMV</a:t>
            </a:r>
            <a:endParaRPr lang="en-GB" sz="1800" b="1" i="1" dirty="0">
              <a:solidFill>
                <a:srgbClr val="000090"/>
              </a:solidFill>
              <a:latin typeface="Palatino Linotype" charset="0"/>
              <a:cs typeface="Palatino Linotype" charset="0"/>
            </a:endParaRPr>
          </a:p>
        </p:txBody>
      </p:sp>
      <p:sp>
        <p:nvSpPr>
          <p:cNvPr id="13" name="Rectangle 15"/>
          <p:cNvSpPr>
            <a:spLocks noChangeArrowheads="1"/>
          </p:cNvSpPr>
          <p:nvPr/>
        </p:nvSpPr>
        <p:spPr bwMode="auto">
          <a:xfrm>
            <a:off x="5126990" y="3429000"/>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Warm AMV</a:t>
            </a:r>
            <a:endParaRPr lang="en-GB" sz="1800" b="1" i="1" dirty="0">
              <a:solidFill>
                <a:srgbClr val="000090"/>
              </a:solidFill>
              <a:latin typeface="Palatino Linotype" charset="0"/>
              <a:cs typeface="Palatino Linotype" charset="0"/>
            </a:endParaRPr>
          </a:p>
        </p:txBody>
      </p:sp>
      <p:sp>
        <p:nvSpPr>
          <p:cNvPr id="14" name="Rectangle 15"/>
          <p:cNvSpPr>
            <a:spLocks noChangeArrowheads="1"/>
          </p:cNvSpPr>
          <p:nvPr/>
        </p:nvSpPr>
        <p:spPr bwMode="auto">
          <a:xfrm>
            <a:off x="5126990" y="4869180"/>
            <a:ext cx="21602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Cold – warm AMV</a:t>
            </a:r>
            <a:endParaRPr lang="en-GB" sz="1800" b="1" i="1" dirty="0">
              <a:solidFill>
                <a:srgbClr val="000090"/>
              </a:solidFill>
              <a:latin typeface="Palatino Linotype" charset="0"/>
              <a:cs typeface="Palatino Linotype" charset="0"/>
            </a:endParaRPr>
          </a:p>
        </p:txBody>
      </p:sp>
      <p:sp>
        <p:nvSpPr>
          <p:cNvPr id="15" name="Rectangle 15"/>
          <p:cNvSpPr>
            <a:spLocks noChangeArrowheads="1"/>
          </p:cNvSpPr>
          <p:nvPr/>
        </p:nvSpPr>
        <p:spPr bwMode="auto">
          <a:xfrm>
            <a:off x="611505" y="5821164"/>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SLP anomaly</a:t>
            </a:r>
            <a:endParaRPr lang="en-GB" sz="1800" b="1" i="1" dirty="0">
              <a:solidFill>
                <a:srgbClr val="000090"/>
              </a:solidFill>
              <a:latin typeface="Palatino Linotype" charset="0"/>
              <a:cs typeface="Palatino Linotype" charset="0"/>
            </a:endParaRPr>
          </a:p>
        </p:txBody>
      </p:sp>
      <p:sp>
        <p:nvSpPr>
          <p:cNvPr id="16" name="Rectangle 15"/>
          <p:cNvSpPr>
            <a:spLocks noChangeArrowheads="1"/>
          </p:cNvSpPr>
          <p:nvPr/>
        </p:nvSpPr>
        <p:spPr bwMode="auto">
          <a:xfrm>
            <a:off x="3131820" y="5817870"/>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T° anomaly</a:t>
            </a:r>
            <a:endParaRPr lang="en-GB" sz="1800" b="1" i="1" dirty="0">
              <a:solidFill>
                <a:srgbClr val="000090"/>
              </a:solidFill>
              <a:latin typeface="Palatino Linotype" charset="0"/>
              <a:cs typeface="Palatino Linotype" charset="0"/>
            </a:endParaRPr>
          </a:p>
        </p:txBody>
      </p:sp>
      <p:sp>
        <p:nvSpPr>
          <p:cNvPr id="17" name="Rectangle 15"/>
          <p:cNvSpPr>
            <a:spLocks noChangeArrowheads="1"/>
          </p:cNvSpPr>
          <p:nvPr/>
        </p:nvSpPr>
        <p:spPr bwMode="auto">
          <a:xfrm>
            <a:off x="5292090" y="5821164"/>
            <a:ext cx="3600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(3</a:t>
            </a:r>
            <a:r>
              <a:rPr lang="en-GB" sz="1800" b="1" i="1" baseline="30000" dirty="0" smtClean="0">
                <a:solidFill>
                  <a:srgbClr val="000090"/>
                </a:solidFill>
                <a:latin typeface="Palatino Linotype" charset="0"/>
                <a:cs typeface="Palatino Linotype" charset="0"/>
              </a:rPr>
              <a:t>rd</a:t>
            </a:r>
            <a:r>
              <a:rPr lang="en-GB" sz="1800" b="1" i="1" dirty="0" smtClean="0">
                <a:solidFill>
                  <a:srgbClr val="000090"/>
                </a:solidFill>
                <a:latin typeface="Palatino Linotype" charset="0"/>
                <a:cs typeface="Palatino Linotype" charset="0"/>
              </a:rPr>
              <a:t> winter after the eruption)</a:t>
            </a:r>
            <a:endParaRPr lang="en-GB" sz="1800" b="1" i="1" dirty="0">
              <a:solidFill>
                <a:srgbClr val="000090"/>
              </a:solidFill>
              <a:latin typeface="Palatino Linotype" charset="0"/>
              <a:cs typeface="Palatino Linotype" charset="0"/>
            </a:endParaRPr>
          </a:p>
        </p:txBody>
      </p:sp>
    </p:spTree>
    <p:extLst>
      <p:ext uri="{BB962C8B-B14F-4D97-AF65-F5344CB8AC3E}">
        <p14:creationId xmlns:p14="http://schemas.microsoft.com/office/powerpoint/2010/main" val="27112114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2605089" y="365125"/>
            <a:ext cx="5207316" cy="9036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El Niño – La Niña events</a:t>
            </a:r>
            <a:br>
              <a:rPr lang="en-GB" b="1" cap="none" dirty="0" smtClean="0">
                <a:latin typeface="Century Gothic" charset="0"/>
              </a:rPr>
            </a:br>
            <a:r>
              <a:rPr lang="en-GB" b="1" cap="none" dirty="0" smtClean="0">
                <a:latin typeface="Century Gothic" charset="0"/>
              </a:rPr>
              <a:t> after volcanic eruptions</a:t>
            </a:r>
            <a:endParaRPr lang="en-GB" b="1" cap="none" dirty="0">
              <a:latin typeface="Century Gothic" charset="0"/>
            </a:endParaRPr>
          </a:p>
        </p:txBody>
      </p:sp>
      <p:sp>
        <p:nvSpPr>
          <p:cNvPr id="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31</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2" name="Image 1" descr="Fig10.pdf"/>
          <p:cNvPicPr>
            <a:picLocks noChangeAspect="1"/>
          </p:cNvPicPr>
          <p:nvPr/>
        </p:nvPicPr>
        <p:blipFill rotWithShape="1">
          <a:blip r:embed="rId3">
            <a:extLst>
              <a:ext uri="{28A0092B-C50C-407E-A947-70E740481C1C}">
                <a14:useLocalDpi xmlns:a14="http://schemas.microsoft.com/office/drawing/2010/main" val="0"/>
              </a:ext>
            </a:extLst>
          </a:blip>
          <a:srcRect l="6465" t="3553" r="4375" b="69306"/>
          <a:stretch/>
        </p:blipFill>
        <p:spPr>
          <a:xfrm>
            <a:off x="203517" y="1446530"/>
            <a:ext cx="8129588" cy="3502025"/>
          </a:xfrm>
          <a:prstGeom prst="rect">
            <a:avLst/>
          </a:prstGeom>
        </p:spPr>
      </p:pic>
      <p:sp>
        <p:nvSpPr>
          <p:cNvPr id="18" name="Text Box 3"/>
          <p:cNvSpPr txBox="1">
            <a:spLocks noChangeArrowheads="1"/>
          </p:cNvSpPr>
          <p:nvPr/>
        </p:nvSpPr>
        <p:spPr bwMode="auto">
          <a:xfrm>
            <a:off x="0" y="4970780"/>
            <a:ext cx="9143999" cy="117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algn="just" eaLnBrk="1" hangingPunct="1">
              <a:spcAft>
                <a:spcPts val="0"/>
              </a:spcAft>
              <a:buSzPct val="100000"/>
            </a:pPr>
            <a:r>
              <a:rPr lang="en-GB" sz="1800" dirty="0" smtClean="0">
                <a:solidFill>
                  <a:srgbClr val="000080"/>
                </a:solidFill>
                <a:latin typeface="Palatino Linotype" charset="0"/>
              </a:rPr>
              <a:t>Relative SST anomaly over the Niño 3.4 region with respect to the tropical ocean belt (20°S-20°N), in the control (black) and the Pinatubo (blue) experiments. Purple triangles appear for the significance of the difference between experiments. </a:t>
            </a:r>
            <a:r>
              <a:rPr lang="en-GB" sz="1800" dirty="0" err="1" smtClean="0">
                <a:solidFill>
                  <a:srgbClr val="000080"/>
                </a:solidFill>
                <a:latin typeface="Palatino Linotype" charset="0"/>
              </a:rPr>
              <a:t>Fom</a:t>
            </a:r>
            <a:r>
              <a:rPr lang="en-GB" sz="1800" dirty="0" smtClean="0">
                <a:solidFill>
                  <a:srgbClr val="000080"/>
                </a:solidFill>
                <a:latin typeface="Palatino Linotype" charset="0"/>
              </a:rPr>
              <a:t> </a:t>
            </a:r>
            <a:r>
              <a:rPr lang="en-GB" sz="1800" dirty="0" err="1" smtClean="0">
                <a:solidFill>
                  <a:srgbClr val="000080"/>
                </a:solidFill>
                <a:latin typeface="Palatino Linotype" charset="0"/>
              </a:rPr>
              <a:t>Ménégoz</a:t>
            </a:r>
            <a:r>
              <a:rPr lang="en-GB" sz="1800" dirty="0" smtClean="0">
                <a:solidFill>
                  <a:srgbClr val="000080"/>
                </a:solidFill>
                <a:latin typeface="Palatino Linotype" charset="0"/>
              </a:rPr>
              <a:t> et al. (2017), inspired from </a:t>
            </a:r>
            <a:r>
              <a:rPr lang="en-GB" sz="1800" dirty="0" err="1" smtClean="0">
                <a:solidFill>
                  <a:srgbClr val="000080"/>
                </a:solidFill>
                <a:latin typeface="Palatino Linotype" charset="0"/>
              </a:rPr>
              <a:t>Khodri</a:t>
            </a:r>
            <a:r>
              <a:rPr lang="en-GB" sz="1800" dirty="0" smtClean="0">
                <a:solidFill>
                  <a:srgbClr val="000080"/>
                </a:solidFill>
                <a:latin typeface="Palatino Linotype" charset="0"/>
              </a:rPr>
              <a:t> et al. (2017).</a:t>
            </a:r>
            <a:endParaRPr lang="en-GB" sz="1800" dirty="0">
              <a:solidFill>
                <a:srgbClr val="000080"/>
              </a:solidFill>
              <a:latin typeface="Palatino Linotype" charset="0"/>
              <a:sym typeface="Symbol" charset="0"/>
            </a:endParaRPr>
          </a:p>
        </p:txBody>
      </p:sp>
    </p:spTree>
    <p:extLst>
      <p:ext uri="{BB962C8B-B14F-4D97-AF65-F5344CB8AC3E}">
        <p14:creationId xmlns:p14="http://schemas.microsoft.com/office/powerpoint/2010/main" val="36733416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2605089" y="365125"/>
            <a:ext cx="5207316" cy="9036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El Niño – La Niña events</a:t>
            </a:r>
            <a:br>
              <a:rPr lang="en-GB" b="1" cap="none" dirty="0" smtClean="0">
                <a:latin typeface="Century Gothic" charset="0"/>
              </a:rPr>
            </a:br>
            <a:r>
              <a:rPr lang="en-GB" b="1" cap="none" dirty="0" smtClean="0">
                <a:latin typeface="Century Gothic" charset="0"/>
              </a:rPr>
              <a:t> after volcanic eruptions</a:t>
            </a:r>
            <a:endParaRPr lang="en-GB" b="1" cap="none" dirty="0">
              <a:latin typeface="Century Gothic" charset="0"/>
            </a:endParaRPr>
          </a:p>
        </p:txBody>
      </p:sp>
      <p:sp>
        <p:nvSpPr>
          <p:cNvPr id="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32</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2" name="Image 1" descr="Fig10.pdf"/>
          <p:cNvPicPr>
            <a:picLocks noChangeAspect="1"/>
          </p:cNvPicPr>
          <p:nvPr/>
        </p:nvPicPr>
        <p:blipFill rotWithShape="1">
          <a:blip r:embed="rId3">
            <a:extLst>
              <a:ext uri="{28A0092B-C50C-407E-A947-70E740481C1C}">
                <a14:useLocalDpi xmlns:a14="http://schemas.microsoft.com/office/drawing/2010/main" val="0"/>
              </a:ext>
            </a:extLst>
          </a:blip>
          <a:srcRect l="6465" t="3553" r="4375" b="69306"/>
          <a:stretch/>
        </p:blipFill>
        <p:spPr>
          <a:xfrm>
            <a:off x="203517" y="1446530"/>
            <a:ext cx="8129588" cy="3502025"/>
          </a:xfrm>
          <a:prstGeom prst="rect">
            <a:avLst/>
          </a:prstGeom>
        </p:spPr>
      </p:pic>
      <p:sp>
        <p:nvSpPr>
          <p:cNvPr id="18" name="Text Box 3"/>
          <p:cNvSpPr txBox="1">
            <a:spLocks noChangeArrowheads="1"/>
          </p:cNvSpPr>
          <p:nvPr/>
        </p:nvSpPr>
        <p:spPr bwMode="auto">
          <a:xfrm>
            <a:off x="0" y="4970780"/>
            <a:ext cx="9143999" cy="117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algn="just" eaLnBrk="1" hangingPunct="1">
              <a:spcAft>
                <a:spcPts val="0"/>
              </a:spcAft>
              <a:buSzPct val="100000"/>
            </a:pPr>
            <a:r>
              <a:rPr lang="en-GB" sz="1800" dirty="0" smtClean="0">
                <a:solidFill>
                  <a:srgbClr val="000080"/>
                </a:solidFill>
                <a:latin typeface="Palatino Linotype" charset="0"/>
              </a:rPr>
              <a:t>Relative SST anomaly over the Niño 3.4 region with respect to the tropical ocean belt (20°S-20°N), in the control (black) and the Pinatubo (blue) experiments. Purple triangles appear for the significance of the difference between experiments. </a:t>
            </a:r>
            <a:r>
              <a:rPr lang="en-GB" sz="1800" dirty="0" err="1" smtClean="0">
                <a:solidFill>
                  <a:srgbClr val="000080"/>
                </a:solidFill>
                <a:latin typeface="Palatino Linotype" charset="0"/>
              </a:rPr>
              <a:t>Fom</a:t>
            </a:r>
            <a:r>
              <a:rPr lang="en-GB" sz="1800" dirty="0" smtClean="0">
                <a:solidFill>
                  <a:srgbClr val="000080"/>
                </a:solidFill>
                <a:latin typeface="Palatino Linotype" charset="0"/>
              </a:rPr>
              <a:t> </a:t>
            </a:r>
            <a:r>
              <a:rPr lang="en-GB" sz="1800" dirty="0" err="1" smtClean="0">
                <a:solidFill>
                  <a:srgbClr val="000080"/>
                </a:solidFill>
                <a:latin typeface="Palatino Linotype" charset="0"/>
              </a:rPr>
              <a:t>Ménégoz</a:t>
            </a:r>
            <a:r>
              <a:rPr lang="en-GB" sz="1800" dirty="0" smtClean="0">
                <a:solidFill>
                  <a:srgbClr val="000080"/>
                </a:solidFill>
                <a:latin typeface="Palatino Linotype" charset="0"/>
              </a:rPr>
              <a:t> et al. (2017), inspired from </a:t>
            </a:r>
            <a:r>
              <a:rPr lang="en-GB" sz="1800" dirty="0" err="1" smtClean="0">
                <a:solidFill>
                  <a:srgbClr val="000080"/>
                </a:solidFill>
                <a:latin typeface="Palatino Linotype" charset="0"/>
              </a:rPr>
              <a:t>Khodri</a:t>
            </a:r>
            <a:r>
              <a:rPr lang="en-GB" sz="1800" dirty="0" smtClean="0">
                <a:solidFill>
                  <a:srgbClr val="000080"/>
                </a:solidFill>
                <a:latin typeface="Palatino Linotype" charset="0"/>
              </a:rPr>
              <a:t> et al. (2017).</a:t>
            </a:r>
            <a:endParaRPr lang="en-GB" sz="1800" dirty="0">
              <a:solidFill>
                <a:srgbClr val="000080"/>
              </a:solidFill>
              <a:latin typeface="Palatino Linotype" charset="0"/>
              <a:sym typeface="Symbol" charset="0"/>
            </a:endParaRPr>
          </a:p>
        </p:txBody>
      </p:sp>
      <p:grpSp>
        <p:nvGrpSpPr>
          <p:cNvPr id="36" name="Grouper 35"/>
          <p:cNvGrpSpPr/>
          <p:nvPr/>
        </p:nvGrpSpPr>
        <p:grpSpPr>
          <a:xfrm>
            <a:off x="1318895" y="1457960"/>
            <a:ext cx="5053330" cy="2691130"/>
            <a:chOff x="1318895" y="1457960"/>
            <a:chExt cx="5053330" cy="2691130"/>
          </a:xfrm>
        </p:grpSpPr>
        <p:sp>
          <p:nvSpPr>
            <p:cNvPr id="3" name="Ellipse 2"/>
            <p:cNvSpPr/>
            <p:nvPr/>
          </p:nvSpPr>
          <p:spPr>
            <a:xfrm>
              <a:off x="1318895" y="2348865"/>
              <a:ext cx="1080135" cy="1800225"/>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Ellipse 19"/>
            <p:cNvSpPr/>
            <p:nvPr/>
          </p:nvSpPr>
          <p:spPr>
            <a:xfrm>
              <a:off x="5292090" y="2348865"/>
              <a:ext cx="1080135" cy="1800225"/>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15"/>
            <p:cNvSpPr>
              <a:spLocks noChangeArrowheads="1"/>
            </p:cNvSpPr>
            <p:nvPr/>
          </p:nvSpPr>
          <p:spPr bwMode="auto">
            <a:xfrm>
              <a:off x="3131820" y="1457960"/>
              <a:ext cx="1080135"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GB" sz="1800" b="1" i="1" dirty="0" smtClean="0">
                  <a:solidFill>
                    <a:srgbClr val="FF0000"/>
                  </a:solidFill>
                  <a:latin typeface="Palatino Linotype" charset="0"/>
                  <a:cs typeface="Palatino Linotype" charset="0"/>
                </a:rPr>
                <a:t>El Niño</a:t>
              </a:r>
              <a:endParaRPr lang="en-GB" sz="1800" b="1" i="1" dirty="0">
                <a:solidFill>
                  <a:srgbClr val="FF0000"/>
                </a:solidFill>
                <a:latin typeface="Palatino Linotype" charset="0"/>
                <a:cs typeface="Palatino Linotype" charset="0"/>
              </a:endParaRPr>
            </a:p>
          </p:txBody>
        </p:sp>
        <p:cxnSp>
          <p:nvCxnSpPr>
            <p:cNvPr id="6" name="Connecteur droit 5"/>
            <p:cNvCxnSpPr>
              <a:stCxn id="23" idx="1"/>
            </p:cNvCxnSpPr>
            <p:nvPr/>
          </p:nvCxnSpPr>
          <p:spPr>
            <a:xfrm flipH="1">
              <a:off x="2051685" y="1642626"/>
              <a:ext cx="1080135" cy="70623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Connecteur droit 25"/>
            <p:cNvCxnSpPr>
              <a:endCxn id="20" idx="1"/>
            </p:cNvCxnSpPr>
            <p:nvPr/>
          </p:nvCxnSpPr>
          <p:spPr>
            <a:xfrm>
              <a:off x="4211956" y="1642626"/>
              <a:ext cx="1238316" cy="9698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893734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2605089" y="365125"/>
            <a:ext cx="5207316" cy="9036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El Niño – La Niña events</a:t>
            </a:r>
            <a:br>
              <a:rPr lang="en-GB" b="1" cap="none" dirty="0" smtClean="0">
                <a:latin typeface="Century Gothic" charset="0"/>
              </a:rPr>
            </a:br>
            <a:r>
              <a:rPr lang="en-GB" b="1" cap="none" dirty="0" smtClean="0">
                <a:latin typeface="Century Gothic" charset="0"/>
              </a:rPr>
              <a:t> after volcanic eruptions</a:t>
            </a:r>
            <a:endParaRPr lang="en-GB" b="1" cap="none" dirty="0">
              <a:latin typeface="Century Gothic" charset="0"/>
            </a:endParaRPr>
          </a:p>
        </p:txBody>
      </p:sp>
      <p:sp>
        <p:nvSpPr>
          <p:cNvPr id="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33</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2" name="Image 1" descr="Fig10.pdf"/>
          <p:cNvPicPr>
            <a:picLocks noChangeAspect="1"/>
          </p:cNvPicPr>
          <p:nvPr/>
        </p:nvPicPr>
        <p:blipFill rotWithShape="1">
          <a:blip r:embed="rId3">
            <a:extLst>
              <a:ext uri="{28A0092B-C50C-407E-A947-70E740481C1C}">
                <a14:useLocalDpi xmlns:a14="http://schemas.microsoft.com/office/drawing/2010/main" val="0"/>
              </a:ext>
            </a:extLst>
          </a:blip>
          <a:srcRect l="6465" t="3553" r="4375" b="69306"/>
          <a:stretch/>
        </p:blipFill>
        <p:spPr>
          <a:xfrm>
            <a:off x="203517" y="1446530"/>
            <a:ext cx="8129588" cy="3502025"/>
          </a:xfrm>
          <a:prstGeom prst="rect">
            <a:avLst/>
          </a:prstGeom>
        </p:spPr>
      </p:pic>
      <p:sp>
        <p:nvSpPr>
          <p:cNvPr id="18" name="Text Box 3"/>
          <p:cNvSpPr txBox="1">
            <a:spLocks noChangeArrowheads="1"/>
          </p:cNvSpPr>
          <p:nvPr/>
        </p:nvSpPr>
        <p:spPr bwMode="auto">
          <a:xfrm>
            <a:off x="0" y="4970780"/>
            <a:ext cx="9143999" cy="117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algn="just" eaLnBrk="1" hangingPunct="1">
              <a:spcAft>
                <a:spcPts val="0"/>
              </a:spcAft>
              <a:buSzPct val="100000"/>
            </a:pPr>
            <a:r>
              <a:rPr lang="en-GB" sz="1800" dirty="0" smtClean="0">
                <a:solidFill>
                  <a:srgbClr val="000080"/>
                </a:solidFill>
                <a:latin typeface="Palatino Linotype" charset="0"/>
              </a:rPr>
              <a:t>Relative SST anomaly over the Niño 3.4 region with respect to the tropical ocean belt (20°S-20°N), in the control (black) and the Pinatubo (blue) experiments. Purple triangles appear for the significance of the difference between experiments. </a:t>
            </a:r>
            <a:r>
              <a:rPr lang="en-GB" sz="1800" dirty="0" err="1" smtClean="0">
                <a:solidFill>
                  <a:srgbClr val="000080"/>
                </a:solidFill>
                <a:latin typeface="Palatino Linotype" charset="0"/>
              </a:rPr>
              <a:t>Fom</a:t>
            </a:r>
            <a:r>
              <a:rPr lang="en-GB" sz="1800" dirty="0" smtClean="0">
                <a:solidFill>
                  <a:srgbClr val="000080"/>
                </a:solidFill>
                <a:latin typeface="Palatino Linotype" charset="0"/>
              </a:rPr>
              <a:t> </a:t>
            </a:r>
            <a:r>
              <a:rPr lang="en-GB" sz="1800" dirty="0" err="1" smtClean="0">
                <a:solidFill>
                  <a:srgbClr val="000080"/>
                </a:solidFill>
                <a:latin typeface="Palatino Linotype" charset="0"/>
              </a:rPr>
              <a:t>Ménégoz</a:t>
            </a:r>
            <a:r>
              <a:rPr lang="en-GB" sz="1800" dirty="0" smtClean="0">
                <a:solidFill>
                  <a:srgbClr val="000080"/>
                </a:solidFill>
                <a:latin typeface="Palatino Linotype" charset="0"/>
              </a:rPr>
              <a:t> et al. (2017), inspired from </a:t>
            </a:r>
            <a:r>
              <a:rPr lang="en-GB" sz="1800" dirty="0" err="1" smtClean="0">
                <a:solidFill>
                  <a:srgbClr val="000080"/>
                </a:solidFill>
                <a:latin typeface="Palatino Linotype" charset="0"/>
              </a:rPr>
              <a:t>Khodri</a:t>
            </a:r>
            <a:r>
              <a:rPr lang="en-GB" sz="1800" dirty="0" smtClean="0">
                <a:solidFill>
                  <a:srgbClr val="000080"/>
                </a:solidFill>
                <a:latin typeface="Palatino Linotype" charset="0"/>
              </a:rPr>
              <a:t> et al. (2017).</a:t>
            </a:r>
            <a:endParaRPr lang="en-GB" sz="1800" dirty="0">
              <a:solidFill>
                <a:srgbClr val="000080"/>
              </a:solidFill>
              <a:latin typeface="Palatino Linotype" charset="0"/>
              <a:sym typeface="Symbol" charset="0"/>
            </a:endParaRPr>
          </a:p>
        </p:txBody>
      </p:sp>
      <p:grpSp>
        <p:nvGrpSpPr>
          <p:cNvPr id="36" name="Grouper 35"/>
          <p:cNvGrpSpPr/>
          <p:nvPr/>
        </p:nvGrpSpPr>
        <p:grpSpPr>
          <a:xfrm>
            <a:off x="1318895" y="1457960"/>
            <a:ext cx="5053330" cy="2691130"/>
            <a:chOff x="1318895" y="1457960"/>
            <a:chExt cx="5053330" cy="2691130"/>
          </a:xfrm>
        </p:grpSpPr>
        <p:sp>
          <p:nvSpPr>
            <p:cNvPr id="3" name="Ellipse 2"/>
            <p:cNvSpPr/>
            <p:nvPr/>
          </p:nvSpPr>
          <p:spPr>
            <a:xfrm>
              <a:off x="1318895" y="2348865"/>
              <a:ext cx="1080135" cy="1800225"/>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Ellipse 19"/>
            <p:cNvSpPr/>
            <p:nvPr/>
          </p:nvSpPr>
          <p:spPr>
            <a:xfrm>
              <a:off x="5292090" y="2348865"/>
              <a:ext cx="1080135" cy="1800225"/>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15"/>
            <p:cNvSpPr>
              <a:spLocks noChangeArrowheads="1"/>
            </p:cNvSpPr>
            <p:nvPr/>
          </p:nvSpPr>
          <p:spPr bwMode="auto">
            <a:xfrm>
              <a:off x="3131820" y="1457960"/>
              <a:ext cx="1080135"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GB" sz="1800" b="1" i="1" dirty="0" smtClean="0">
                  <a:solidFill>
                    <a:srgbClr val="FF0000"/>
                  </a:solidFill>
                  <a:latin typeface="Palatino Linotype" charset="0"/>
                  <a:cs typeface="Palatino Linotype" charset="0"/>
                </a:rPr>
                <a:t>El Niño</a:t>
              </a:r>
              <a:endParaRPr lang="en-GB" sz="1800" b="1" i="1" dirty="0">
                <a:solidFill>
                  <a:srgbClr val="FF0000"/>
                </a:solidFill>
                <a:latin typeface="Palatino Linotype" charset="0"/>
                <a:cs typeface="Palatino Linotype" charset="0"/>
              </a:endParaRPr>
            </a:p>
          </p:txBody>
        </p:sp>
        <p:cxnSp>
          <p:nvCxnSpPr>
            <p:cNvPr id="6" name="Connecteur droit 5"/>
            <p:cNvCxnSpPr>
              <a:stCxn id="23" idx="1"/>
            </p:cNvCxnSpPr>
            <p:nvPr/>
          </p:nvCxnSpPr>
          <p:spPr>
            <a:xfrm flipH="1">
              <a:off x="2051685" y="1642626"/>
              <a:ext cx="1080135" cy="70623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Connecteur droit 25"/>
            <p:cNvCxnSpPr>
              <a:endCxn id="20" idx="1"/>
            </p:cNvCxnSpPr>
            <p:nvPr/>
          </p:nvCxnSpPr>
          <p:spPr>
            <a:xfrm>
              <a:off x="4211956" y="1642626"/>
              <a:ext cx="1238316" cy="9698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37" name="Grouper 36"/>
          <p:cNvGrpSpPr/>
          <p:nvPr/>
        </p:nvGrpSpPr>
        <p:grpSpPr>
          <a:xfrm>
            <a:off x="2424430" y="1459230"/>
            <a:ext cx="5053330" cy="2689860"/>
            <a:chOff x="2424430" y="1459230"/>
            <a:chExt cx="5053330" cy="2689860"/>
          </a:xfrm>
        </p:grpSpPr>
        <p:sp>
          <p:nvSpPr>
            <p:cNvPr id="21" name="Ellipse 20"/>
            <p:cNvSpPr/>
            <p:nvPr/>
          </p:nvSpPr>
          <p:spPr>
            <a:xfrm>
              <a:off x="2424430" y="2348865"/>
              <a:ext cx="1080135" cy="1800225"/>
            </a:xfrm>
            <a:prstGeom prst="ellipse">
              <a:avLst/>
            </a:prstGeom>
            <a:noFill/>
            <a:ln w="635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FF"/>
                </a:solidFill>
              </a:endParaRPr>
            </a:p>
          </p:txBody>
        </p:sp>
        <p:sp>
          <p:nvSpPr>
            <p:cNvPr id="22" name="Ellipse 21"/>
            <p:cNvSpPr/>
            <p:nvPr/>
          </p:nvSpPr>
          <p:spPr>
            <a:xfrm>
              <a:off x="6397625" y="2348865"/>
              <a:ext cx="1080135" cy="1800225"/>
            </a:xfrm>
            <a:prstGeom prst="ellipse">
              <a:avLst/>
            </a:prstGeom>
            <a:noFill/>
            <a:ln w="635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FF"/>
                </a:solidFill>
              </a:endParaRPr>
            </a:p>
          </p:txBody>
        </p:sp>
        <p:sp>
          <p:nvSpPr>
            <p:cNvPr id="29" name="Rectangle 15"/>
            <p:cNvSpPr>
              <a:spLocks noChangeArrowheads="1"/>
            </p:cNvSpPr>
            <p:nvPr/>
          </p:nvSpPr>
          <p:spPr bwMode="auto">
            <a:xfrm>
              <a:off x="4528118" y="1459230"/>
              <a:ext cx="1080135" cy="36933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GB" sz="1800" b="1" i="1" dirty="0" smtClean="0">
                  <a:solidFill>
                    <a:srgbClr val="0000FF"/>
                  </a:solidFill>
                  <a:latin typeface="Palatino Linotype" charset="0"/>
                  <a:cs typeface="Palatino Linotype" charset="0"/>
                </a:rPr>
                <a:t>La Niña</a:t>
              </a:r>
              <a:endParaRPr lang="en-GB" sz="1800" b="1" i="1" dirty="0">
                <a:solidFill>
                  <a:srgbClr val="0000FF"/>
                </a:solidFill>
                <a:latin typeface="Palatino Linotype" charset="0"/>
                <a:cs typeface="Palatino Linotype" charset="0"/>
              </a:endParaRPr>
            </a:p>
          </p:txBody>
        </p:sp>
        <p:cxnSp>
          <p:nvCxnSpPr>
            <p:cNvPr id="30" name="Connecteur droit 29"/>
            <p:cNvCxnSpPr>
              <a:stCxn id="29" idx="1"/>
              <a:endCxn id="21" idx="7"/>
            </p:cNvCxnSpPr>
            <p:nvPr/>
          </p:nvCxnSpPr>
          <p:spPr>
            <a:xfrm flipH="1">
              <a:off x="3346383" y="1643896"/>
              <a:ext cx="1181735" cy="96860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1" name="Connecteur droit 30"/>
            <p:cNvCxnSpPr>
              <a:endCxn id="22" idx="1"/>
            </p:cNvCxnSpPr>
            <p:nvPr/>
          </p:nvCxnSpPr>
          <p:spPr>
            <a:xfrm>
              <a:off x="5608254" y="1643896"/>
              <a:ext cx="947553" cy="96860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893734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102965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smtClean="0">
                <a:latin typeface="Century Gothic" charset="0"/>
              </a:rPr>
              <a:t>Sea-ice anomalies</a:t>
            </a:r>
            <a:endParaRPr lang="en-US" b="1" cap="none" dirty="0">
              <a:latin typeface="Century Gothic" charset="0"/>
            </a:endParaRPr>
          </a:p>
        </p:txBody>
      </p:sp>
      <p:sp>
        <p:nvSpPr>
          <p:cNvPr id="15"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34</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7" name="image262.png" descr="assemble_papier_python_v2.png"/>
          <p:cNvPicPr/>
          <p:nvPr/>
        </p:nvPicPr>
        <p:blipFill rotWithShape="1">
          <a:blip r:embed="rId3">
            <a:extLst>
              <a:ext uri="{28A0092B-C50C-407E-A947-70E740481C1C}">
                <a14:useLocalDpi xmlns:a14="http://schemas.microsoft.com/office/drawing/2010/main" val="0"/>
              </a:ext>
            </a:extLst>
          </a:blip>
          <a:srcRect l="6635" t="3606" r="3086" b="55925"/>
          <a:stretch/>
        </p:blipFill>
        <p:spPr>
          <a:xfrm>
            <a:off x="48260" y="1199198"/>
            <a:ext cx="5760720" cy="4030027"/>
          </a:xfrm>
          <a:prstGeom prst="rect">
            <a:avLst/>
          </a:prstGeom>
          <a:ln/>
        </p:spPr>
      </p:pic>
      <p:sp>
        <p:nvSpPr>
          <p:cNvPr id="9" name="Rectangle 15"/>
          <p:cNvSpPr>
            <a:spLocks noChangeArrowheads="1"/>
          </p:cNvSpPr>
          <p:nvPr/>
        </p:nvSpPr>
        <p:spPr bwMode="auto">
          <a:xfrm>
            <a:off x="554989" y="5324991"/>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Cold AMV</a:t>
            </a:r>
            <a:endParaRPr lang="en-GB" sz="1800" b="1" i="1" dirty="0">
              <a:solidFill>
                <a:srgbClr val="000090"/>
              </a:solidFill>
              <a:latin typeface="Palatino Linotype" charset="0"/>
              <a:cs typeface="Palatino Linotype" charset="0"/>
            </a:endParaRPr>
          </a:p>
        </p:txBody>
      </p:sp>
      <p:sp>
        <p:nvSpPr>
          <p:cNvPr id="10" name="Rectangle 15"/>
          <p:cNvSpPr>
            <a:spLocks noChangeArrowheads="1"/>
          </p:cNvSpPr>
          <p:nvPr/>
        </p:nvSpPr>
        <p:spPr bwMode="auto">
          <a:xfrm>
            <a:off x="3491865" y="5312291"/>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Warm AMV</a:t>
            </a:r>
            <a:endParaRPr lang="en-GB" sz="1800" b="1" i="1" dirty="0">
              <a:solidFill>
                <a:srgbClr val="000090"/>
              </a:solidFill>
              <a:latin typeface="Palatino Linotype" charset="0"/>
              <a:cs typeface="Palatino Linotype" charset="0"/>
            </a:endParaRPr>
          </a:p>
        </p:txBody>
      </p:sp>
      <p:sp>
        <p:nvSpPr>
          <p:cNvPr id="14" name="Text Box 3"/>
          <p:cNvSpPr txBox="1">
            <a:spLocks noChangeArrowheads="1"/>
          </p:cNvSpPr>
          <p:nvPr/>
        </p:nvSpPr>
        <p:spPr bwMode="auto">
          <a:xfrm>
            <a:off x="5808980" y="2253934"/>
            <a:ext cx="3335020" cy="225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Sea-ice anomalies simulated the third autumn after a Pinatubo eruption. South of the red line, the response is stronger in the case of the cold AMV situation</a:t>
            </a:r>
            <a:endParaRPr lang="en-GB" sz="2000" dirty="0">
              <a:solidFill>
                <a:srgbClr val="000080"/>
              </a:solidFill>
              <a:latin typeface="Palatino Linotype" charset="0"/>
              <a:sym typeface="Symbol" charset="0"/>
            </a:endParaRPr>
          </a:p>
        </p:txBody>
      </p:sp>
    </p:spTree>
    <p:extLst>
      <p:ext uri="{BB962C8B-B14F-4D97-AF65-F5344CB8AC3E}">
        <p14:creationId xmlns:p14="http://schemas.microsoft.com/office/powerpoint/2010/main" val="28719500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2605089" y="365125"/>
            <a:ext cx="4487226"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Autumn sea-ice versus winter NAO- regime</a:t>
            </a:r>
            <a:endParaRPr lang="en-US" b="1" cap="none" dirty="0">
              <a:latin typeface="Century Gothic" charset="0"/>
            </a:endParaRPr>
          </a:p>
        </p:txBody>
      </p:sp>
      <p:sp>
        <p:nvSpPr>
          <p:cNvPr id="22"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35</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3" name="Ellipse 2"/>
          <p:cNvSpPr>
            <a:spLocks noChangeAspect="1"/>
          </p:cNvSpPr>
          <p:nvPr/>
        </p:nvSpPr>
        <p:spPr>
          <a:xfrm>
            <a:off x="5292090" y="1719897"/>
            <a:ext cx="180000" cy="1800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5"/>
          <p:cNvSpPr>
            <a:spLocks noChangeArrowheads="1"/>
          </p:cNvSpPr>
          <p:nvPr/>
        </p:nvSpPr>
        <p:spPr bwMode="auto">
          <a:xfrm>
            <a:off x="5758181" y="1441688"/>
            <a:ext cx="3392804" cy="646331"/>
          </a:xfrm>
          <a:prstGeom prst="rect">
            <a:avLst/>
          </a:prstGeom>
          <a:solidFill>
            <a:schemeClr val="bg1"/>
          </a:solidFill>
          <a:ln>
            <a:noFill/>
          </a:ln>
          <a:extLst/>
        </p:spPr>
        <p:txBody>
          <a:bodyPr wrap="square">
            <a:spAutoFit/>
          </a:bodyPr>
          <a:lstStyle/>
          <a:p>
            <a:r>
              <a:rPr lang="en-GB" sz="1800" b="1" i="1" dirty="0" smtClean="0">
                <a:solidFill>
                  <a:srgbClr val="000090"/>
                </a:solidFill>
                <a:latin typeface="Palatino Linotype" charset="0"/>
                <a:cs typeface="Palatino Linotype" charset="0"/>
              </a:rPr>
              <a:t>36 year samples from the millennium simulation</a:t>
            </a:r>
          </a:p>
        </p:txBody>
      </p:sp>
      <p:sp>
        <p:nvSpPr>
          <p:cNvPr id="4" name="Étoile à 5 branches 3"/>
          <p:cNvSpPr>
            <a:spLocks noChangeAspect="1"/>
          </p:cNvSpPr>
          <p:nvPr/>
        </p:nvSpPr>
        <p:spPr>
          <a:xfrm>
            <a:off x="5342890" y="4598035"/>
            <a:ext cx="180000" cy="180000"/>
          </a:xfrm>
          <a:prstGeom prst="star5">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5"/>
          <p:cNvSpPr>
            <a:spLocks noChangeArrowheads="1"/>
          </p:cNvSpPr>
          <p:nvPr/>
        </p:nvSpPr>
        <p:spPr bwMode="auto">
          <a:xfrm>
            <a:off x="5766435" y="4499848"/>
            <a:ext cx="2880360" cy="369332"/>
          </a:xfrm>
          <a:prstGeom prst="rect">
            <a:avLst/>
          </a:prstGeom>
          <a:solidFill>
            <a:schemeClr val="bg1"/>
          </a:solidFill>
          <a:ln>
            <a:noFill/>
          </a:ln>
          <a:extLst/>
        </p:spPr>
        <p:txBody>
          <a:bodyPr wrap="square">
            <a:spAutoFit/>
          </a:bodyPr>
          <a:lstStyle/>
          <a:p>
            <a:r>
              <a:rPr lang="en-GB" sz="1800" b="1" i="1" dirty="0" smtClean="0">
                <a:solidFill>
                  <a:srgbClr val="000090"/>
                </a:solidFill>
                <a:latin typeface="Palatino Linotype" charset="0"/>
                <a:cs typeface="Palatino Linotype" charset="0"/>
              </a:rPr>
              <a:t>Pinatubo under cold AMV</a:t>
            </a:r>
          </a:p>
        </p:txBody>
      </p:sp>
      <p:sp>
        <p:nvSpPr>
          <p:cNvPr id="16" name="Étoile à 5 branches 15"/>
          <p:cNvSpPr>
            <a:spLocks noChangeAspect="1"/>
          </p:cNvSpPr>
          <p:nvPr/>
        </p:nvSpPr>
        <p:spPr>
          <a:xfrm>
            <a:off x="5292090" y="3157855"/>
            <a:ext cx="180000" cy="180000"/>
          </a:xfrm>
          <a:prstGeom prst="star5">
            <a:avLst/>
          </a:prstGeom>
          <a:noFill/>
          <a:ln w="190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5"/>
          <p:cNvSpPr>
            <a:spLocks noChangeArrowheads="1"/>
          </p:cNvSpPr>
          <p:nvPr/>
        </p:nvSpPr>
        <p:spPr bwMode="auto">
          <a:xfrm>
            <a:off x="5715635" y="3059668"/>
            <a:ext cx="3045460" cy="369332"/>
          </a:xfrm>
          <a:prstGeom prst="rect">
            <a:avLst/>
          </a:prstGeom>
          <a:solidFill>
            <a:schemeClr val="bg1"/>
          </a:solidFill>
          <a:ln>
            <a:noFill/>
          </a:ln>
          <a:extLst/>
        </p:spPr>
        <p:txBody>
          <a:bodyPr wrap="square">
            <a:spAutoFit/>
          </a:bodyPr>
          <a:lstStyle/>
          <a:p>
            <a:r>
              <a:rPr lang="en-GB" sz="1800" b="1" i="1" dirty="0" smtClean="0">
                <a:solidFill>
                  <a:srgbClr val="000090"/>
                </a:solidFill>
                <a:latin typeface="Palatino Linotype" charset="0"/>
                <a:cs typeface="Palatino Linotype" charset="0"/>
              </a:rPr>
              <a:t>Pinatubo under warm AMV</a:t>
            </a:r>
          </a:p>
        </p:txBody>
      </p:sp>
      <p:sp>
        <p:nvSpPr>
          <p:cNvPr id="18" name="Étoile à 5 branches 17"/>
          <p:cNvSpPr>
            <a:spLocks noChangeAspect="1"/>
          </p:cNvSpPr>
          <p:nvPr/>
        </p:nvSpPr>
        <p:spPr>
          <a:xfrm>
            <a:off x="5304790" y="2447052"/>
            <a:ext cx="180000" cy="180000"/>
          </a:xfrm>
          <a:prstGeom prst="star5">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5"/>
          <p:cNvSpPr>
            <a:spLocks noChangeArrowheads="1"/>
          </p:cNvSpPr>
          <p:nvPr/>
        </p:nvSpPr>
        <p:spPr bwMode="auto">
          <a:xfrm>
            <a:off x="5728335" y="2348865"/>
            <a:ext cx="3045460" cy="369332"/>
          </a:xfrm>
          <a:prstGeom prst="rect">
            <a:avLst/>
          </a:prstGeom>
          <a:solidFill>
            <a:schemeClr val="bg1"/>
          </a:solidFill>
          <a:ln>
            <a:noFill/>
          </a:ln>
          <a:extLst/>
        </p:spPr>
        <p:txBody>
          <a:bodyPr wrap="square">
            <a:spAutoFit/>
          </a:bodyPr>
          <a:lstStyle/>
          <a:p>
            <a:r>
              <a:rPr lang="en-GB" sz="1800" b="1" i="1" dirty="0" smtClean="0">
                <a:solidFill>
                  <a:srgbClr val="000090"/>
                </a:solidFill>
                <a:latin typeface="Palatino Linotype" charset="0"/>
                <a:cs typeface="Palatino Linotype" charset="0"/>
              </a:rPr>
              <a:t>Control under warm AMV</a:t>
            </a:r>
          </a:p>
        </p:txBody>
      </p:sp>
      <p:sp>
        <p:nvSpPr>
          <p:cNvPr id="20" name="Étoile à 5 branches 19"/>
          <p:cNvSpPr>
            <a:spLocks noChangeAspect="1"/>
          </p:cNvSpPr>
          <p:nvPr/>
        </p:nvSpPr>
        <p:spPr>
          <a:xfrm>
            <a:off x="5317490" y="3887232"/>
            <a:ext cx="180000" cy="180000"/>
          </a:xfrm>
          <a:prstGeom prst="star5">
            <a:avLst/>
          </a:prstGeom>
          <a:noFill/>
          <a:ln w="19050" cmpd="sng">
            <a:solidFill>
              <a:srgbClr val="3FDE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15"/>
          <p:cNvSpPr>
            <a:spLocks noChangeArrowheads="1"/>
          </p:cNvSpPr>
          <p:nvPr/>
        </p:nvSpPr>
        <p:spPr bwMode="auto">
          <a:xfrm>
            <a:off x="5741035" y="3789045"/>
            <a:ext cx="3045460" cy="369332"/>
          </a:xfrm>
          <a:prstGeom prst="rect">
            <a:avLst/>
          </a:prstGeom>
          <a:solidFill>
            <a:schemeClr val="bg1"/>
          </a:solidFill>
          <a:ln>
            <a:noFill/>
          </a:ln>
          <a:extLst/>
        </p:spPr>
        <p:txBody>
          <a:bodyPr wrap="square">
            <a:spAutoFit/>
          </a:bodyPr>
          <a:lstStyle/>
          <a:p>
            <a:r>
              <a:rPr lang="en-GB" sz="1800" b="1" i="1" dirty="0" smtClean="0">
                <a:solidFill>
                  <a:srgbClr val="000090"/>
                </a:solidFill>
                <a:latin typeface="Palatino Linotype" charset="0"/>
                <a:cs typeface="Palatino Linotype" charset="0"/>
              </a:rPr>
              <a:t>Control under cold AMV</a:t>
            </a:r>
          </a:p>
        </p:txBody>
      </p:sp>
      <p:pic>
        <p:nvPicPr>
          <p:cNvPr id="2" name="Image 1" descr="Fig9.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60" y="1061085"/>
            <a:ext cx="4680585" cy="4680585"/>
          </a:xfrm>
          <a:prstGeom prst="rect">
            <a:avLst/>
          </a:prstGeom>
        </p:spPr>
      </p:pic>
    </p:spTree>
    <p:extLst>
      <p:ext uri="{BB962C8B-B14F-4D97-AF65-F5344CB8AC3E}">
        <p14:creationId xmlns:p14="http://schemas.microsoft.com/office/powerpoint/2010/main" val="38580671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NAO- change the third winter</a:t>
            </a:r>
            <a:endParaRPr lang="en-US" b="1" cap="none" dirty="0">
              <a:latin typeface="Century Gothic" charset="0"/>
            </a:endParaRPr>
          </a:p>
        </p:txBody>
      </p:sp>
      <p:sp>
        <p:nvSpPr>
          <p:cNvPr id="21"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36</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9" name="Rectangle 15"/>
          <p:cNvSpPr>
            <a:spLocks noChangeArrowheads="1"/>
          </p:cNvSpPr>
          <p:nvPr/>
        </p:nvSpPr>
        <p:spPr bwMode="auto">
          <a:xfrm>
            <a:off x="18415" y="1890633"/>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Cold AMO</a:t>
            </a:r>
            <a:endParaRPr lang="en-GB" sz="1800" b="1" i="1" dirty="0">
              <a:solidFill>
                <a:srgbClr val="000090"/>
              </a:solidFill>
              <a:latin typeface="Palatino Linotype" charset="0"/>
              <a:cs typeface="Palatino Linotype" charset="0"/>
            </a:endParaRPr>
          </a:p>
        </p:txBody>
      </p:sp>
      <p:sp>
        <p:nvSpPr>
          <p:cNvPr id="15" name="Rectangle 15"/>
          <p:cNvSpPr>
            <a:spLocks noChangeArrowheads="1"/>
          </p:cNvSpPr>
          <p:nvPr/>
        </p:nvSpPr>
        <p:spPr bwMode="auto">
          <a:xfrm>
            <a:off x="1873251" y="3352800"/>
            <a:ext cx="4138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Volcanic signal / </a:t>
            </a:r>
            <a:r>
              <a:rPr lang="en-GB" sz="1800" b="1" i="1" dirty="0" smtClean="0">
                <a:solidFill>
                  <a:srgbClr val="4CFF18"/>
                </a:solidFill>
                <a:latin typeface="Palatino Linotype" charset="0"/>
                <a:cs typeface="Palatino Linotype" charset="0"/>
              </a:rPr>
              <a:t>member mean </a:t>
            </a:r>
            <a:r>
              <a:rPr lang="en-GB" sz="1800" b="1" i="1" dirty="0" smtClean="0">
                <a:solidFill>
                  <a:srgbClr val="000090"/>
                </a:solidFill>
                <a:latin typeface="Palatino Linotype" charset="0"/>
                <a:cs typeface="Palatino Linotype" charset="0"/>
              </a:rPr>
              <a:t>(days)</a:t>
            </a:r>
            <a:endParaRPr lang="en-GB" sz="1800" b="1" i="1" dirty="0">
              <a:solidFill>
                <a:srgbClr val="000090"/>
              </a:solidFill>
              <a:latin typeface="Palatino Linotype" charset="0"/>
              <a:cs typeface="Palatino Linotype" charset="0"/>
            </a:endParaRPr>
          </a:p>
        </p:txBody>
      </p:sp>
      <p:sp>
        <p:nvSpPr>
          <p:cNvPr id="16" name="Rectangle 15"/>
          <p:cNvSpPr>
            <a:spLocks noChangeArrowheads="1"/>
          </p:cNvSpPr>
          <p:nvPr/>
        </p:nvSpPr>
        <p:spPr bwMode="auto">
          <a:xfrm>
            <a:off x="6012180" y="3313667"/>
            <a:ext cx="2880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P</a:t>
            </a:r>
            <a:r>
              <a:rPr lang="en-GB" sz="1800" b="1" i="1" dirty="0" smtClean="0">
                <a:solidFill>
                  <a:srgbClr val="000090"/>
                </a:solidFill>
                <a:latin typeface="Palatino Linotype" charset="0"/>
                <a:cs typeface="Palatino Linotype" charset="0"/>
              </a:rPr>
              <a:t>-value / </a:t>
            </a:r>
            <a:r>
              <a:rPr lang="en-GB" sz="1800" b="1" i="1" dirty="0" smtClean="0">
                <a:solidFill>
                  <a:srgbClr val="FF0000"/>
                </a:solidFill>
                <a:latin typeface="Palatino Linotype" charset="0"/>
                <a:cs typeface="Palatino Linotype" charset="0"/>
              </a:rPr>
              <a:t>power</a:t>
            </a:r>
            <a:endParaRPr lang="en-GB" sz="1800" b="1" i="1" dirty="0">
              <a:solidFill>
                <a:srgbClr val="FF0000"/>
              </a:solidFill>
              <a:latin typeface="Palatino Linotype" charset="0"/>
              <a:cs typeface="Palatino Linotype" charset="0"/>
            </a:endParaRPr>
          </a:p>
        </p:txBody>
      </p:sp>
      <p:cxnSp>
        <p:nvCxnSpPr>
          <p:cNvPr id="3" name="Connecteur droit 2"/>
          <p:cNvCxnSpPr/>
          <p:nvPr/>
        </p:nvCxnSpPr>
        <p:spPr>
          <a:xfrm>
            <a:off x="99060" y="2954655"/>
            <a:ext cx="360045"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7" name="Rectangle 15"/>
          <p:cNvSpPr>
            <a:spLocks noChangeArrowheads="1"/>
          </p:cNvSpPr>
          <p:nvPr/>
        </p:nvSpPr>
        <p:spPr bwMode="auto">
          <a:xfrm>
            <a:off x="391160" y="2642989"/>
            <a:ext cx="1482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Actual members</a:t>
            </a:r>
            <a:endParaRPr lang="en-GB" sz="1800" b="1" i="1" dirty="0">
              <a:solidFill>
                <a:srgbClr val="000090"/>
              </a:solidFill>
              <a:latin typeface="Palatino Linotype" charset="0"/>
              <a:cs typeface="Palatino Linotype" charset="0"/>
            </a:endParaRPr>
          </a:p>
        </p:txBody>
      </p:sp>
      <p:cxnSp>
        <p:nvCxnSpPr>
          <p:cNvPr id="18" name="Connecteur droit 17"/>
          <p:cNvCxnSpPr/>
          <p:nvPr/>
        </p:nvCxnSpPr>
        <p:spPr>
          <a:xfrm>
            <a:off x="124460" y="3662025"/>
            <a:ext cx="360045" cy="0"/>
          </a:xfrm>
          <a:prstGeom prst="line">
            <a:avLst/>
          </a:prstGeom>
          <a:ln w="38100" cmpd="sng">
            <a:solidFill>
              <a:srgbClr val="797B7E"/>
            </a:solidFill>
          </a:ln>
        </p:spPr>
        <p:style>
          <a:lnRef idx="2">
            <a:schemeClr val="accent1"/>
          </a:lnRef>
          <a:fillRef idx="0">
            <a:schemeClr val="accent1"/>
          </a:fillRef>
          <a:effectRef idx="1">
            <a:schemeClr val="accent1"/>
          </a:effectRef>
          <a:fontRef idx="minor">
            <a:schemeClr val="tx1"/>
          </a:fontRef>
        </p:style>
      </p:cxnSp>
      <p:sp>
        <p:nvSpPr>
          <p:cNvPr id="19" name="Rectangle 15"/>
          <p:cNvSpPr>
            <a:spLocks noChangeArrowheads="1"/>
          </p:cNvSpPr>
          <p:nvPr/>
        </p:nvSpPr>
        <p:spPr bwMode="auto">
          <a:xfrm>
            <a:off x="378460" y="3350359"/>
            <a:ext cx="1482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Members resampled</a:t>
            </a:r>
            <a:endParaRPr lang="en-GB" sz="1800" b="1" i="1" dirty="0">
              <a:solidFill>
                <a:srgbClr val="000090"/>
              </a:solidFill>
              <a:latin typeface="Palatino Linotype" charset="0"/>
              <a:cs typeface="Palatino Linotype" charset="0"/>
            </a:endParaRPr>
          </a:p>
        </p:txBody>
      </p:sp>
      <p:pic>
        <p:nvPicPr>
          <p:cNvPr id="2" name="Image 1" descr="assemble_regimes_winter3_papier.png"/>
          <p:cNvPicPr>
            <a:picLocks noChangeAspect="1"/>
          </p:cNvPicPr>
          <p:nvPr/>
        </p:nvPicPr>
        <p:blipFill rotWithShape="1">
          <a:blip r:embed="rId3">
            <a:extLst>
              <a:ext uri="{28A0092B-C50C-407E-A947-70E740481C1C}">
                <a14:useLocalDpi xmlns:a14="http://schemas.microsoft.com/office/drawing/2010/main" val="0"/>
              </a:ext>
            </a:extLst>
          </a:blip>
          <a:srcRect l="7416" t="6285" r="3393" b="72961"/>
          <a:stretch/>
        </p:blipFill>
        <p:spPr>
          <a:xfrm>
            <a:off x="2057400" y="1072915"/>
            <a:ext cx="6743700" cy="2216405"/>
          </a:xfrm>
          <a:prstGeom prst="rect">
            <a:avLst/>
          </a:prstGeom>
        </p:spPr>
      </p:pic>
    </p:spTree>
    <p:extLst>
      <p:ext uri="{BB962C8B-B14F-4D97-AF65-F5344CB8AC3E}">
        <p14:creationId xmlns:p14="http://schemas.microsoft.com/office/powerpoint/2010/main" val="52448529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NAO- change the third winter</a:t>
            </a:r>
            <a:endParaRPr lang="en-US" b="1" cap="none" dirty="0">
              <a:latin typeface="Century Gothic" charset="0"/>
            </a:endParaRPr>
          </a:p>
        </p:txBody>
      </p:sp>
      <p:sp>
        <p:nvSpPr>
          <p:cNvPr id="21"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37</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9" name="Rectangle 15"/>
          <p:cNvSpPr>
            <a:spLocks noChangeArrowheads="1"/>
          </p:cNvSpPr>
          <p:nvPr/>
        </p:nvSpPr>
        <p:spPr bwMode="auto">
          <a:xfrm>
            <a:off x="18415" y="1890633"/>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Cold AMO</a:t>
            </a:r>
            <a:endParaRPr lang="en-GB" sz="1800" b="1" i="1" dirty="0">
              <a:solidFill>
                <a:srgbClr val="000090"/>
              </a:solidFill>
              <a:latin typeface="Palatino Linotype" charset="0"/>
              <a:cs typeface="Palatino Linotype" charset="0"/>
            </a:endParaRPr>
          </a:p>
        </p:txBody>
      </p:sp>
      <p:sp>
        <p:nvSpPr>
          <p:cNvPr id="14" name="Rectangle 15"/>
          <p:cNvSpPr>
            <a:spLocks noChangeArrowheads="1"/>
          </p:cNvSpPr>
          <p:nvPr/>
        </p:nvSpPr>
        <p:spPr bwMode="auto">
          <a:xfrm>
            <a:off x="-46990" y="4499848"/>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Warm AMO</a:t>
            </a:r>
            <a:endParaRPr lang="en-GB" sz="1800" b="1" i="1" dirty="0">
              <a:solidFill>
                <a:srgbClr val="000090"/>
              </a:solidFill>
              <a:latin typeface="Palatino Linotype" charset="0"/>
              <a:cs typeface="Palatino Linotype" charset="0"/>
            </a:endParaRPr>
          </a:p>
        </p:txBody>
      </p:sp>
      <p:sp>
        <p:nvSpPr>
          <p:cNvPr id="15" name="Rectangle 15"/>
          <p:cNvSpPr>
            <a:spLocks noChangeArrowheads="1"/>
          </p:cNvSpPr>
          <p:nvPr/>
        </p:nvSpPr>
        <p:spPr bwMode="auto">
          <a:xfrm>
            <a:off x="1873251" y="3352800"/>
            <a:ext cx="4138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Volcanic signal / </a:t>
            </a:r>
            <a:r>
              <a:rPr lang="en-GB" sz="1800" b="1" i="1" dirty="0" smtClean="0">
                <a:solidFill>
                  <a:srgbClr val="4CFF18"/>
                </a:solidFill>
                <a:latin typeface="Palatino Linotype" charset="0"/>
                <a:cs typeface="Palatino Linotype" charset="0"/>
              </a:rPr>
              <a:t>member mean </a:t>
            </a:r>
            <a:r>
              <a:rPr lang="en-GB" sz="1800" b="1" i="1" dirty="0" smtClean="0">
                <a:solidFill>
                  <a:srgbClr val="000090"/>
                </a:solidFill>
                <a:latin typeface="Palatino Linotype" charset="0"/>
                <a:cs typeface="Palatino Linotype" charset="0"/>
              </a:rPr>
              <a:t>(days)</a:t>
            </a:r>
            <a:endParaRPr lang="en-GB" sz="1800" b="1" i="1" dirty="0">
              <a:solidFill>
                <a:srgbClr val="000090"/>
              </a:solidFill>
              <a:latin typeface="Palatino Linotype" charset="0"/>
              <a:cs typeface="Palatino Linotype" charset="0"/>
            </a:endParaRPr>
          </a:p>
        </p:txBody>
      </p:sp>
      <p:sp>
        <p:nvSpPr>
          <p:cNvPr id="16" name="Rectangle 15"/>
          <p:cNvSpPr>
            <a:spLocks noChangeArrowheads="1"/>
          </p:cNvSpPr>
          <p:nvPr/>
        </p:nvSpPr>
        <p:spPr bwMode="auto">
          <a:xfrm>
            <a:off x="6012180" y="3313667"/>
            <a:ext cx="2880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P</a:t>
            </a:r>
            <a:r>
              <a:rPr lang="en-GB" sz="1800" b="1" i="1" dirty="0" smtClean="0">
                <a:solidFill>
                  <a:srgbClr val="000090"/>
                </a:solidFill>
                <a:latin typeface="Palatino Linotype" charset="0"/>
                <a:cs typeface="Palatino Linotype" charset="0"/>
              </a:rPr>
              <a:t>-value / </a:t>
            </a:r>
            <a:r>
              <a:rPr lang="en-GB" sz="1800" b="1" i="1" dirty="0" smtClean="0">
                <a:solidFill>
                  <a:srgbClr val="FF0000"/>
                </a:solidFill>
                <a:latin typeface="Palatino Linotype" charset="0"/>
                <a:cs typeface="Palatino Linotype" charset="0"/>
              </a:rPr>
              <a:t>power</a:t>
            </a:r>
            <a:endParaRPr lang="en-GB" sz="1800" b="1" i="1" dirty="0">
              <a:solidFill>
                <a:srgbClr val="FF0000"/>
              </a:solidFill>
              <a:latin typeface="Palatino Linotype" charset="0"/>
              <a:cs typeface="Palatino Linotype" charset="0"/>
            </a:endParaRPr>
          </a:p>
        </p:txBody>
      </p:sp>
      <p:cxnSp>
        <p:nvCxnSpPr>
          <p:cNvPr id="3" name="Connecteur droit 2"/>
          <p:cNvCxnSpPr/>
          <p:nvPr/>
        </p:nvCxnSpPr>
        <p:spPr>
          <a:xfrm>
            <a:off x="99060" y="2954655"/>
            <a:ext cx="360045"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7" name="Rectangle 15"/>
          <p:cNvSpPr>
            <a:spLocks noChangeArrowheads="1"/>
          </p:cNvSpPr>
          <p:nvPr/>
        </p:nvSpPr>
        <p:spPr bwMode="auto">
          <a:xfrm>
            <a:off x="391160" y="2642989"/>
            <a:ext cx="1482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Actual members</a:t>
            </a:r>
            <a:endParaRPr lang="en-GB" sz="1800" b="1" i="1" dirty="0">
              <a:solidFill>
                <a:srgbClr val="000090"/>
              </a:solidFill>
              <a:latin typeface="Palatino Linotype" charset="0"/>
              <a:cs typeface="Palatino Linotype" charset="0"/>
            </a:endParaRPr>
          </a:p>
        </p:txBody>
      </p:sp>
      <p:cxnSp>
        <p:nvCxnSpPr>
          <p:cNvPr id="18" name="Connecteur droit 17"/>
          <p:cNvCxnSpPr/>
          <p:nvPr/>
        </p:nvCxnSpPr>
        <p:spPr>
          <a:xfrm>
            <a:off x="124460" y="3662025"/>
            <a:ext cx="360045" cy="0"/>
          </a:xfrm>
          <a:prstGeom prst="line">
            <a:avLst/>
          </a:prstGeom>
          <a:ln w="38100" cmpd="sng">
            <a:solidFill>
              <a:srgbClr val="797B7E"/>
            </a:solidFill>
          </a:ln>
        </p:spPr>
        <p:style>
          <a:lnRef idx="2">
            <a:schemeClr val="accent1"/>
          </a:lnRef>
          <a:fillRef idx="0">
            <a:schemeClr val="accent1"/>
          </a:fillRef>
          <a:effectRef idx="1">
            <a:schemeClr val="accent1"/>
          </a:effectRef>
          <a:fontRef idx="minor">
            <a:schemeClr val="tx1"/>
          </a:fontRef>
        </p:style>
      </p:cxnSp>
      <p:sp>
        <p:nvSpPr>
          <p:cNvPr id="19" name="Rectangle 15"/>
          <p:cNvSpPr>
            <a:spLocks noChangeArrowheads="1"/>
          </p:cNvSpPr>
          <p:nvPr/>
        </p:nvSpPr>
        <p:spPr bwMode="auto">
          <a:xfrm>
            <a:off x="378460" y="3350359"/>
            <a:ext cx="1482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Members resampled</a:t>
            </a:r>
            <a:endParaRPr lang="en-GB" sz="1800" b="1" i="1" dirty="0">
              <a:solidFill>
                <a:srgbClr val="000090"/>
              </a:solidFill>
              <a:latin typeface="Palatino Linotype" charset="0"/>
              <a:cs typeface="Palatino Linotype" charset="0"/>
            </a:endParaRPr>
          </a:p>
        </p:txBody>
      </p:sp>
      <p:pic>
        <p:nvPicPr>
          <p:cNvPr id="2" name="Image 1" descr="assemble_regimes_winter3_papier.png"/>
          <p:cNvPicPr>
            <a:picLocks noChangeAspect="1"/>
          </p:cNvPicPr>
          <p:nvPr/>
        </p:nvPicPr>
        <p:blipFill rotWithShape="1">
          <a:blip r:embed="rId3">
            <a:extLst>
              <a:ext uri="{28A0092B-C50C-407E-A947-70E740481C1C}">
                <a14:useLocalDpi xmlns:a14="http://schemas.microsoft.com/office/drawing/2010/main" val="0"/>
              </a:ext>
            </a:extLst>
          </a:blip>
          <a:srcRect l="7416" t="6285" r="3393" b="72961"/>
          <a:stretch/>
        </p:blipFill>
        <p:spPr>
          <a:xfrm>
            <a:off x="2057400" y="1072915"/>
            <a:ext cx="6743700" cy="2216405"/>
          </a:xfrm>
          <a:prstGeom prst="rect">
            <a:avLst/>
          </a:prstGeom>
        </p:spPr>
      </p:pic>
      <p:pic>
        <p:nvPicPr>
          <p:cNvPr id="20" name="Image 19" descr="assemble_regimes_winter3_papier.png"/>
          <p:cNvPicPr>
            <a:picLocks noChangeAspect="1"/>
          </p:cNvPicPr>
          <p:nvPr/>
        </p:nvPicPr>
        <p:blipFill rotWithShape="1">
          <a:blip r:embed="rId3">
            <a:extLst>
              <a:ext uri="{28A0092B-C50C-407E-A947-70E740481C1C}">
                <a14:useLocalDpi xmlns:a14="http://schemas.microsoft.com/office/drawing/2010/main" val="0"/>
              </a:ext>
            </a:extLst>
          </a:blip>
          <a:srcRect l="7189" t="30440" r="3620" b="49266"/>
          <a:stretch/>
        </p:blipFill>
        <p:spPr>
          <a:xfrm>
            <a:off x="2057401" y="3789045"/>
            <a:ext cx="6743700" cy="2167255"/>
          </a:xfrm>
          <a:prstGeom prst="rect">
            <a:avLst/>
          </a:prstGeom>
        </p:spPr>
      </p:pic>
    </p:spTree>
    <p:extLst>
      <p:ext uri="{BB962C8B-B14F-4D97-AF65-F5344CB8AC3E}">
        <p14:creationId xmlns:p14="http://schemas.microsoft.com/office/powerpoint/2010/main" val="358382603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NAO- change the first winter</a:t>
            </a:r>
            <a:endParaRPr lang="en-US" b="1" cap="none" dirty="0">
              <a:latin typeface="Century Gothic" charset="0"/>
            </a:endParaRPr>
          </a:p>
        </p:txBody>
      </p:sp>
      <p:sp>
        <p:nvSpPr>
          <p:cNvPr id="22"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38</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9" name="Rectangle 15"/>
          <p:cNvSpPr>
            <a:spLocks noChangeArrowheads="1"/>
          </p:cNvSpPr>
          <p:nvPr/>
        </p:nvSpPr>
        <p:spPr bwMode="auto">
          <a:xfrm>
            <a:off x="18415" y="1890633"/>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Cold AMO</a:t>
            </a:r>
            <a:endParaRPr lang="en-GB" sz="1800" b="1" i="1" dirty="0">
              <a:solidFill>
                <a:srgbClr val="000090"/>
              </a:solidFill>
              <a:latin typeface="Palatino Linotype" charset="0"/>
              <a:cs typeface="Palatino Linotype" charset="0"/>
            </a:endParaRPr>
          </a:p>
        </p:txBody>
      </p:sp>
      <p:sp>
        <p:nvSpPr>
          <p:cNvPr id="15" name="Rectangle 15"/>
          <p:cNvSpPr>
            <a:spLocks noChangeArrowheads="1"/>
          </p:cNvSpPr>
          <p:nvPr/>
        </p:nvSpPr>
        <p:spPr bwMode="auto">
          <a:xfrm>
            <a:off x="1873251" y="3352800"/>
            <a:ext cx="4138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Volcanic signal / </a:t>
            </a:r>
            <a:r>
              <a:rPr lang="en-GB" sz="1800" b="1" i="1" dirty="0" smtClean="0">
                <a:solidFill>
                  <a:srgbClr val="4CFF18"/>
                </a:solidFill>
                <a:latin typeface="Palatino Linotype" charset="0"/>
                <a:cs typeface="Palatino Linotype" charset="0"/>
              </a:rPr>
              <a:t>member mean </a:t>
            </a:r>
            <a:r>
              <a:rPr lang="en-GB" sz="1800" b="1" i="1" dirty="0" smtClean="0">
                <a:solidFill>
                  <a:srgbClr val="000090"/>
                </a:solidFill>
                <a:latin typeface="Palatino Linotype" charset="0"/>
                <a:cs typeface="Palatino Linotype" charset="0"/>
              </a:rPr>
              <a:t>(days)</a:t>
            </a:r>
            <a:endParaRPr lang="en-GB" sz="1800" b="1" i="1" dirty="0">
              <a:solidFill>
                <a:srgbClr val="000090"/>
              </a:solidFill>
              <a:latin typeface="Palatino Linotype" charset="0"/>
              <a:cs typeface="Palatino Linotype" charset="0"/>
            </a:endParaRPr>
          </a:p>
        </p:txBody>
      </p:sp>
      <p:sp>
        <p:nvSpPr>
          <p:cNvPr id="16" name="Rectangle 15"/>
          <p:cNvSpPr>
            <a:spLocks noChangeArrowheads="1"/>
          </p:cNvSpPr>
          <p:nvPr/>
        </p:nvSpPr>
        <p:spPr bwMode="auto">
          <a:xfrm>
            <a:off x="6012180" y="3313667"/>
            <a:ext cx="2880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P</a:t>
            </a:r>
            <a:r>
              <a:rPr lang="en-GB" sz="1800" b="1" i="1" dirty="0" smtClean="0">
                <a:solidFill>
                  <a:srgbClr val="000090"/>
                </a:solidFill>
                <a:latin typeface="Palatino Linotype" charset="0"/>
                <a:cs typeface="Palatino Linotype" charset="0"/>
              </a:rPr>
              <a:t>-value / </a:t>
            </a:r>
            <a:r>
              <a:rPr lang="en-GB" sz="1800" b="1" i="1" dirty="0" smtClean="0">
                <a:solidFill>
                  <a:srgbClr val="FF0000"/>
                </a:solidFill>
                <a:latin typeface="Palatino Linotype" charset="0"/>
                <a:cs typeface="Palatino Linotype" charset="0"/>
              </a:rPr>
              <a:t>power</a:t>
            </a:r>
            <a:endParaRPr lang="en-GB" sz="1800" b="1" i="1" dirty="0">
              <a:solidFill>
                <a:srgbClr val="FF0000"/>
              </a:solidFill>
              <a:latin typeface="Palatino Linotype" charset="0"/>
              <a:cs typeface="Palatino Linotype" charset="0"/>
            </a:endParaRPr>
          </a:p>
        </p:txBody>
      </p:sp>
      <p:cxnSp>
        <p:nvCxnSpPr>
          <p:cNvPr id="3" name="Connecteur droit 2"/>
          <p:cNvCxnSpPr/>
          <p:nvPr/>
        </p:nvCxnSpPr>
        <p:spPr>
          <a:xfrm>
            <a:off x="99060" y="2954655"/>
            <a:ext cx="360045"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7" name="Rectangle 15"/>
          <p:cNvSpPr>
            <a:spLocks noChangeArrowheads="1"/>
          </p:cNvSpPr>
          <p:nvPr/>
        </p:nvSpPr>
        <p:spPr bwMode="auto">
          <a:xfrm>
            <a:off x="391160" y="2642989"/>
            <a:ext cx="1482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Actual members</a:t>
            </a:r>
            <a:endParaRPr lang="en-GB" sz="1800" b="1" i="1" dirty="0">
              <a:solidFill>
                <a:srgbClr val="000090"/>
              </a:solidFill>
              <a:latin typeface="Palatino Linotype" charset="0"/>
              <a:cs typeface="Palatino Linotype" charset="0"/>
            </a:endParaRPr>
          </a:p>
        </p:txBody>
      </p:sp>
      <p:cxnSp>
        <p:nvCxnSpPr>
          <p:cNvPr id="18" name="Connecteur droit 17"/>
          <p:cNvCxnSpPr/>
          <p:nvPr/>
        </p:nvCxnSpPr>
        <p:spPr>
          <a:xfrm>
            <a:off x="124460" y="3662025"/>
            <a:ext cx="360045" cy="0"/>
          </a:xfrm>
          <a:prstGeom prst="line">
            <a:avLst/>
          </a:prstGeom>
          <a:ln w="38100" cmpd="sng">
            <a:solidFill>
              <a:srgbClr val="797B7E"/>
            </a:solidFill>
          </a:ln>
        </p:spPr>
        <p:style>
          <a:lnRef idx="2">
            <a:schemeClr val="accent1"/>
          </a:lnRef>
          <a:fillRef idx="0">
            <a:schemeClr val="accent1"/>
          </a:fillRef>
          <a:effectRef idx="1">
            <a:schemeClr val="accent1"/>
          </a:effectRef>
          <a:fontRef idx="minor">
            <a:schemeClr val="tx1"/>
          </a:fontRef>
        </p:style>
      </p:cxnSp>
      <p:sp>
        <p:nvSpPr>
          <p:cNvPr id="19" name="Rectangle 15"/>
          <p:cNvSpPr>
            <a:spLocks noChangeArrowheads="1"/>
          </p:cNvSpPr>
          <p:nvPr/>
        </p:nvSpPr>
        <p:spPr bwMode="auto">
          <a:xfrm>
            <a:off x="378460" y="3350359"/>
            <a:ext cx="1482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Members resampled</a:t>
            </a:r>
            <a:endParaRPr lang="en-GB" sz="1800" b="1" i="1" dirty="0">
              <a:solidFill>
                <a:srgbClr val="000090"/>
              </a:solidFill>
              <a:latin typeface="Palatino Linotype" charset="0"/>
              <a:cs typeface="Palatino Linotype" charset="0"/>
            </a:endParaRPr>
          </a:p>
        </p:txBody>
      </p:sp>
      <p:pic>
        <p:nvPicPr>
          <p:cNvPr id="4" name="Image 3" descr="assemble_regimes_winter1_papier.png"/>
          <p:cNvPicPr>
            <a:picLocks noChangeAspect="1"/>
          </p:cNvPicPr>
          <p:nvPr/>
        </p:nvPicPr>
        <p:blipFill rotWithShape="1">
          <a:blip r:embed="rId3">
            <a:extLst>
              <a:ext uri="{28A0092B-C50C-407E-A947-70E740481C1C}">
                <a14:useLocalDpi xmlns:a14="http://schemas.microsoft.com/office/drawing/2010/main" val="0"/>
              </a:ext>
            </a:extLst>
          </a:blip>
          <a:srcRect l="6854" t="5792" b="72975"/>
          <a:stretch/>
        </p:blipFill>
        <p:spPr>
          <a:xfrm>
            <a:off x="1899478" y="1061085"/>
            <a:ext cx="7275367" cy="2342515"/>
          </a:xfrm>
          <a:prstGeom prst="rect">
            <a:avLst/>
          </a:prstGeom>
        </p:spPr>
      </p:pic>
    </p:spTree>
    <p:extLst>
      <p:ext uri="{BB962C8B-B14F-4D97-AF65-F5344CB8AC3E}">
        <p14:creationId xmlns:p14="http://schemas.microsoft.com/office/powerpoint/2010/main" val="87553644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2159" t="-16" b="4053"/>
          <a:stretch/>
        </p:blipFill>
        <p:spPr>
          <a:xfrm rot="16200000">
            <a:off x="1429048" y="-1491038"/>
            <a:ext cx="6258560" cy="9199994"/>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39</a:t>
            </a:fld>
            <a:endParaRPr lang="es-ES" dirty="0"/>
          </a:p>
        </p:txBody>
      </p:sp>
      <p:sp>
        <p:nvSpPr>
          <p:cNvPr id="17412" name="Text Box 3"/>
          <p:cNvSpPr txBox="1">
            <a:spLocks noChangeArrowheads="1"/>
          </p:cNvSpPr>
          <p:nvPr/>
        </p:nvSpPr>
        <p:spPr bwMode="auto">
          <a:xfrm>
            <a:off x="-41670" y="548639"/>
            <a:ext cx="9301240" cy="576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pPr>
            <a:r>
              <a:rPr lang="en-GB" sz="2000" b="1" dirty="0" smtClean="0">
                <a:solidFill>
                  <a:srgbClr val="000080"/>
                </a:solidFill>
                <a:latin typeface="Palatino Linotype" charset="0"/>
                <a:sym typeface="Symbol" charset="0"/>
              </a:rPr>
              <a:t>Do volcanic eruptions affect the NAO?</a:t>
            </a:r>
          </a:p>
          <a:p>
            <a:pPr eaLnBrk="1" hangingPunct="1">
              <a:spcAft>
                <a:spcPts val="2400"/>
              </a:spcAft>
              <a:buSzPct val="100000"/>
              <a:buFont typeface="Times New Roman" charset="0"/>
              <a:buChar char="→"/>
            </a:pPr>
            <a:r>
              <a:rPr lang="en-GB" sz="2000" dirty="0">
                <a:solidFill>
                  <a:srgbClr val="000080"/>
                </a:solidFill>
                <a:latin typeface="Palatino Linotype" charset="0"/>
                <a:sym typeface="Symbol" charset="0"/>
              </a:rPr>
              <a:t> </a:t>
            </a:r>
            <a:r>
              <a:rPr lang="en-GB" sz="2000" dirty="0" smtClean="0">
                <a:solidFill>
                  <a:srgbClr val="000080"/>
                </a:solidFill>
                <a:latin typeface="Palatino Linotype" charset="0"/>
                <a:sym typeface="Symbol" charset="0"/>
              </a:rPr>
              <a:t>Probably during several winters after eruptions larger than the Pinatubo</a:t>
            </a:r>
          </a:p>
          <a:p>
            <a:pPr eaLnBrk="1" hangingPunct="1">
              <a:spcAft>
                <a:spcPts val="2400"/>
              </a:spcAft>
              <a:buSzPct val="100000"/>
              <a:buFont typeface="Times New Roman" charset="0"/>
              <a:buChar char="→"/>
            </a:pPr>
            <a:r>
              <a:rPr lang="en-GB" sz="2000" dirty="0">
                <a:solidFill>
                  <a:srgbClr val="000080"/>
                </a:solidFill>
                <a:latin typeface="Palatino Linotype" charset="0"/>
                <a:sym typeface="Symbol" charset="0"/>
              </a:rPr>
              <a:t> </a:t>
            </a:r>
            <a:r>
              <a:rPr lang="en-GB" sz="2000" dirty="0" smtClean="0">
                <a:solidFill>
                  <a:srgbClr val="000080"/>
                </a:solidFill>
                <a:latin typeface="Palatino Linotype" charset="0"/>
                <a:sym typeface="Symbol" charset="0"/>
              </a:rPr>
              <a:t>The third winter after a Pinatubo eruption in the CNRM-CM5 model, with a small signal-noise ratio. Small ensemble experiments =&gt; misleading results!</a:t>
            </a:r>
          </a:p>
          <a:p>
            <a:pPr eaLnBrk="1" hangingPunct="1">
              <a:spcAft>
                <a:spcPts val="600"/>
              </a:spcAft>
              <a:buSzPct val="100000"/>
            </a:pPr>
            <a:endParaRPr lang="en-GB" sz="1600" dirty="0" smtClean="0">
              <a:solidFill>
                <a:srgbClr val="000090"/>
              </a:solidFill>
              <a:latin typeface="Palatino Linotype"/>
              <a:cs typeface="Palatino Linotype"/>
            </a:endParaRPr>
          </a:p>
          <a:p>
            <a:pPr eaLnBrk="1" hangingPunct="1">
              <a:spcAft>
                <a:spcPts val="600"/>
              </a:spcAft>
              <a:buSzPct val="100000"/>
            </a:pPr>
            <a:endParaRPr lang="en-GB" sz="1600" dirty="0">
              <a:solidFill>
                <a:srgbClr val="000090"/>
              </a:solidFill>
              <a:latin typeface="Palatino Linotype"/>
              <a:cs typeface="Palatino Linotype"/>
            </a:endParaRPr>
          </a:p>
          <a:p>
            <a:pPr eaLnBrk="1" hangingPunct="1">
              <a:spcAft>
                <a:spcPts val="600"/>
              </a:spcAft>
              <a:buSzPct val="100000"/>
            </a:pPr>
            <a:endParaRPr lang="en-GB" sz="1600" dirty="0" smtClean="0">
              <a:solidFill>
                <a:srgbClr val="000090"/>
              </a:solidFill>
              <a:latin typeface="Palatino Linotype"/>
              <a:cs typeface="Palatino Linotype"/>
            </a:endParaRPr>
          </a:p>
          <a:p>
            <a:pPr marL="285750" indent="-285750" eaLnBrk="1" hangingPunct="1">
              <a:spcAft>
                <a:spcPts val="600"/>
              </a:spcAft>
              <a:buSzPct val="100000"/>
              <a:buFont typeface="Arial"/>
              <a:buChar char="•"/>
            </a:pPr>
            <a:r>
              <a:rPr lang="en-GB" sz="1600" dirty="0" err="1" smtClean="0">
                <a:solidFill>
                  <a:srgbClr val="000090"/>
                </a:solidFill>
                <a:latin typeface="Palatino Linotype"/>
                <a:cs typeface="Palatino Linotype"/>
              </a:rPr>
              <a:t>Ménégoz</a:t>
            </a:r>
            <a:r>
              <a:rPr lang="en-GB" sz="1600" dirty="0">
                <a:solidFill>
                  <a:srgbClr val="000090"/>
                </a:solidFill>
                <a:latin typeface="Palatino Linotype"/>
                <a:cs typeface="Palatino Linotype"/>
              </a:rPr>
              <a:t>, M., </a:t>
            </a:r>
            <a:r>
              <a:rPr lang="en-GB" sz="1600" dirty="0" err="1">
                <a:solidFill>
                  <a:srgbClr val="000090"/>
                </a:solidFill>
                <a:latin typeface="Palatino Linotype"/>
                <a:cs typeface="Palatino Linotype"/>
              </a:rPr>
              <a:t>Cassou</a:t>
            </a:r>
            <a:r>
              <a:rPr lang="en-GB" sz="1600" dirty="0">
                <a:solidFill>
                  <a:srgbClr val="000090"/>
                </a:solidFill>
                <a:latin typeface="Palatino Linotype"/>
                <a:cs typeface="Palatino Linotype"/>
              </a:rPr>
              <a:t>, C., </a:t>
            </a:r>
            <a:r>
              <a:rPr lang="en-GB" sz="1600" dirty="0" err="1">
                <a:solidFill>
                  <a:srgbClr val="000090"/>
                </a:solidFill>
                <a:latin typeface="Palatino Linotype"/>
                <a:cs typeface="Palatino Linotype"/>
              </a:rPr>
              <a:t>Swingedouw</a:t>
            </a:r>
            <a:r>
              <a:rPr lang="en-GB" sz="1600" dirty="0">
                <a:solidFill>
                  <a:srgbClr val="000090"/>
                </a:solidFill>
                <a:latin typeface="Palatino Linotype"/>
                <a:cs typeface="Palatino Linotype"/>
              </a:rPr>
              <a:t>, D., </a:t>
            </a:r>
            <a:r>
              <a:rPr lang="en-GB" sz="1600" dirty="0" err="1">
                <a:solidFill>
                  <a:srgbClr val="000090"/>
                </a:solidFill>
                <a:latin typeface="Palatino Linotype"/>
                <a:cs typeface="Palatino Linotype"/>
              </a:rPr>
              <a:t>Bretonnière</a:t>
            </a:r>
            <a:r>
              <a:rPr lang="en-GB" sz="1600" dirty="0">
                <a:solidFill>
                  <a:srgbClr val="000090"/>
                </a:solidFill>
                <a:latin typeface="Palatino Linotype"/>
                <a:cs typeface="Palatino Linotype"/>
              </a:rPr>
              <a:t>, P.-A., </a:t>
            </a:r>
            <a:r>
              <a:rPr lang="en-GB" sz="1600" dirty="0" err="1">
                <a:solidFill>
                  <a:srgbClr val="000090"/>
                </a:solidFill>
                <a:latin typeface="Palatino Linotype"/>
                <a:cs typeface="Palatino Linotype"/>
              </a:rPr>
              <a:t>Doblas</a:t>
            </a:r>
            <a:r>
              <a:rPr lang="en-GB" sz="1600" dirty="0">
                <a:solidFill>
                  <a:srgbClr val="000090"/>
                </a:solidFill>
                <a:latin typeface="Palatino Linotype"/>
                <a:cs typeface="Palatino Linotype"/>
              </a:rPr>
              <a:t>-Reyes, F., 2017, Modulation of the climate response to a volcanic eruption by the Atlantic </a:t>
            </a:r>
            <a:r>
              <a:rPr lang="en-GB" sz="1600" dirty="0" err="1">
                <a:solidFill>
                  <a:srgbClr val="000090"/>
                </a:solidFill>
                <a:latin typeface="Palatino Linotype"/>
                <a:cs typeface="Palatino Linotype"/>
              </a:rPr>
              <a:t>Multidecadal</a:t>
            </a:r>
            <a:r>
              <a:rPr lang="en-GB" sz="1600" dirty="0">
                <a:solidFill>
                  <a:srgbClr val="000090"/>
                </a:solidFill>
                <a:latin typeface="Palatino Linotype"/>
                <a:cs typeface="Palatino Linotype"/>
              </a:rPr>
              <a:t> Variability, Climate </a:t>
            </a:r>
            <a:r>
              <a:rPr lang="en-GB" sz="1600" dirty="0" smtClean="0">
                <a:solidFill>
                  <a:srgbClr val="000090"/>
                </a:solidFill>
                <a:latin typeface="Palatino Linotype"/>
                <a:cs typeface="Palatino Linotype"/>
              </a:rPr>
              <a:t>Dynamics, </a:t>
            </a:r>
            <a:r>
              <a:rPr lang="fr-FR" sz="1600" dirty="0">
                <a:solidFill>
                  <a:srgbClr val="000090"/>
                </a:solidFill>
                <a:latin typeface="Palatino Linotype"/>
                <a:cs typeface="Palatino Linotype"/>
                <a:hlinkClick r:id="rId3"/>
              </a:rPr>
              <a:t>https://doi.org/10.1007/s00382-017-3986-</a:t>
            </a:r>
            <a:r>
              <a:rPr lang="fr-FR" sz="1600" dirty="0" smtClean="0">
                <a:solidFill>
                  <a:srgbClr val="000090"/>
                </a:solidFill>
                <a:latin typeface="Palatino Linotype"/>
                <a:cs typeface="Palatino Linotype"/>
                <a:hlinkClick r:id="rId3"/>
              </a:rPr>
              <a:t>1</a:t>
            </a:r>
            <a:endParaRPr lang="fr-FR" sz="1600" dirty="0" smtClean="0">
              <a:solidFill>
                <a:srgbClr val="000090"/>
              </a:solidFill>
              <a:latin typeface="Palatino Linotype"/>
              <a:cs typeface="Palatino Linotype"/>
            </a:endParaRPr>
          </a:p>
          <a:p>
            <a:pPr marL="285750" indent="-285750" eaLnBrk="1" hangingPunct="1">
              <a:spcAft>
                <a:spcPts val="600"/>
              </a:spcAft>
              <a:buSzPct val="100000"/>
              <a:buFont typeface="Arial"/>
              <a:buChar char="•"/>
            </a:pPr>
            <a:r>
              <a:rPr lang="en-GB" sz="1600" dirty="0" err="1" smtClean="0">
                <a:solidFill>
                  <a:srgbClr val="000090"/>
                </a:solidFill>
                <a:latin typeface="Palatino Linotype"/>
                <a:cs typeface="Palatino Linotype"/>
              </a:rPr>
              <a:t>Swingedouw</a:t>
            </a:r>
            <a:r>
              <a:rPr lang="en-GB" sz="1600" dirty="0">
                <a:solidFill>
                  <a:srgbClr val="000090"/>
                </a:solidFill>
                <a:latin typeface="Palatino Linotype"/>
                <a:cs typeface="Palatino Linotype"/>
              </a:rPr>
              <a:t>, D., </a:t>
            </a:r>
            <a:r>
              <a:rPr lang="en-GB" sz="1600" dirty="0" err="1">
                <a:solidFill>
                  <a:srgbClr val="000090"/>
                </a:solidFill>
                <a:latin typeface="Palatino Linotype"/>
                <a:cs typeface="Palatino Linotype"/>
              </a:rPr>
              <a:t>Mignot</a:t>
            </a:r>
            <a:r>
              <a:rPr lang="en-GB" sz="1600" dirty="0">
                <a:solidFill>
                  <a:srgbClr val="000090"/>
                </a:solidFill>
                <a:latin typeface="Palatino Linotype"/>
                <a:cs typeface="Palatino Linotype"/>
              </a:rPr>
              <a:t>, J., Ortega, P., </a:t>
            </a:r>
            <a:r>
              <a:rPr lang="en-GB" sz="1600" dirty="0" err="1">
                <a:solidFill>
                  <a:srgbClr val="000090"/>
                </a:solidFill>
                <a:latin typeface="Palatino Linotype"/>
                <a:cs typeface="Palatino Linotype"/>
              </a:rPr>
              <a:t>Khodri</a:t>
            </a:r>
            <a:r>
              <a:rPr lang="en-GB" sz="1600" dirty="0">
                <a:solidFill>
                  <a:srgbClr val="000090"/>
                </a:solidFill>
                <a:latin typeface="Palatino Linotype"/>
                <a:cs typeface="Palatino Linotype"/>
              </a:rPr>
              <a:t>, M., </a:t>
            </a:r>
            <a:r>
              <a:rPr lang="en-GB" sz="1600" dirty="0" err="1">
                <a:solidFill>
                  <a:srgbClr val="000090"/>
                </a:solidFill>
                <a:latin typeface="Palatino Linotype"/>
                <a:cs typeface="Palatino Linotype"/>
              </a:rPr>
              <a:t>Ménégoz</a:t>
            </a:r>
            <a:r>
              <a:rPr lang="en-GB" sz="1600" dirty="0">
                <a:solidFill>
                  <a:srgbClr val="000090"/>
                </a:solidFill>
                <a:latin typeface="Palatino Linotype"/>
                <a:cs typeface="Palatino Linotype"/>
              </a:rPr>
              <a:t>, M., </a:t>
            </a:r>
            <a:r>
              <a:rPr lang="en-GB" sz="1600" dirty="0" err="1">
                <a:solidFill>
                  <a:srgbClr val="000090"/>
                </a:solidFill>
                <a:latin typeface="Palatino Linotype"/>
                <a:cs typeface="Palatino Linotype"/>
              </a:rPr>
              <a:t>Cassou</a:t>
            </a:r>
            <a:r>
              <a:rPr lang="en-GB" sz="1600" dirty="0">
                <a:solidFill>
                  <a:srgbClr val="000090"/>
                </a:solidFill>
                <a:latin typeface="Palatino Linotype"/>
                <a:cs typeface="Palatino Linotype"/>
              </a:rPr>
              <a:t>, C., </a:t>
            </a:r>
            <a:r>
              <a:rPr lang="en-GB" sz="1600" dirty="0" err="1">
                <a:solidFill>
                  <a:srgbClr val="000090"/>
                </a:solidFill>
                <a:latin typeface="Palatino Linotype"/>
                <a:cs typeface="Palatino Linotype"/>
              </a:rPr>
              <a:t>Hanquiez</a:t>
            </a:r>
            <a:r>
              <a:rPr lang="en-GB" sz="1600" dirty="0">
                <a:solidFill>
                  <a:srgbClr val="000090"/>
                </a:solidFill>
                <a:latin typeface="Palatino Linotype"/>
                <a:cs typeface="Palatino Linotype"/>
              </a:rPr>
              <a:t>, V., 2017, Impact of explosive volcanic eruptions on the main climate variability modes, Global and Planetary Change, Vol. 150, P. 24–45</a:t>
            </a:r>
            <a:r>
              <a:rPr lang="en-GB" sz="1600" dirty="0" smtClean="0">
                <a:solidFill>
                  <a:srgbClr val="000090"/>
                </a:solidFill>
                <a:latin typeface="Palatino Linotype"/>
                <a:cs typeface="Palatino Linotype"/>
              </a:rPr>
              <a:t>.</a:t>
            </a:r>
          </a:p>
          <a:p>
            <a:pPr marL="285750" indent="-285750" eaLnBrk="1" hangingPunct="1">
              <a:spcAft>
                <a:spcPts val="600"/>
              </a:spcAft>
              <a:buSzPct val="100000"/>
              <a:buFont typeface="Arial"/>
              <a:buChar char="•"/>
            </a:pPr>
            <a:r>
              <a:rPr lang="en-GB" sz="1600" dirty="0" err="1" smtClean="0">
                <a:solidFill>
                  <a:srgbClr val="000090"/>
                </a:solidFill>
                <a:latin typeface="Palatino Linotype"/>
                <a:cs typeface="Palatino Linotype"/>
              </a:rPr>
              <a:t>Khodri</a:t>
            </a:r>
            <a:r>
              <a:rPr lang="en-GB" sz="1600" dirty="0">
                <a:solidFill>
                  <a:srgbClr val="000090"/>
                </a:solidFill>
                <a:latin typeface="Palatino Linotype"/>
                <a:cs typeface="Palatino Linotype"/>
              </a:rPr>
              <a:t>, M., </a:t>
            </a:r>
            <a:r>
              <a:rPr lang="en-GB" sz="1600" dirty="0" err="1">
                <a:solidFill>
                  <a:srgbClr val="000090"/>
                </a:solidFill>
                <a:latin typeface="Palatino Linotype"/>
                <a:cs typeface="Palatino Linotype"/>
              </a:rPr>
              <a:t>Izumo</a:t>
            </a:r>
            <a:r>
              <a:rPr lang="en-GB" sz="1600" dirty="0">
                <a:solidFill>
                  <a:srgbClr val="000090"/>
                </a:solidFill>
                <a:latin typeface="Palatino Linotype"/>
                <a:cs typeface="Palatino Linotype"/>
              </a:rPr>
              <a:t>, T., </a:t>
            </a:r>
            <a:r>
              <a:rPr lang="en-GB" sz="1600" dirty="0" err="1">
                <a:solidFill>
                  <a:srgbClr val="000090"/>
                </a:solidFill>
                <a:latin typeface="Palatino Linotype"/>
                <a:cs typeface="Palatino Linotype"/>
              </a:rPr>
              <a:t>Vialard</a:t>
            </a:r>
            <a:r>
              <a:rPr lang="en-GB" sz="1600" dirty="0">
                <a:solidFill>
                  <a:srgbClr val="000090"/>
                </a:solidFill>
                <a:latin typeface="Palatino Linotype"/>
                <a:cs typeface="Palatino Linotype"/>
              </a:rPr>
              <a:t>, J., </a:t>
            </a:r>
            <a:r>
              <a:rPr lang="en-GB" sz="1600" dirty="0" err="1">
                <a:solidFill>
                  <a:srgbClr val="000090"/>
                </a:solidFill>
                <a:latin typeface="Palatino Linotype"/>
                <a:cs typeface="Palatino Linotype"/>
              </a:rPr>
              <a:t>Janicot</a:t>
            </a:r>
            <a:r>
              <a:rPr lang="en-GB" sz="1600" dirty="0">
                <a:solidFill>
                  <a:srgbClr val="000090"/>
                </a:solidFill>
                <a:latin typeface="Palatino Linotype"/>
                <a:cs typeface="Palatino Linotype"/>
              </a:rPr>
              <a:t>, S., </a:t>
            </a:r>
            <a:r>
              <a:rPr lang="en-GB" sz="1600" dirty="0" err="1">
                <a:solidFill>
                  <a:srgbClr val="000090"/>
                </a:solidFill>
                <a:latin typeface="Palatino Linotype"/>
                <a:cs typeface="Palatino Linotype"/>
              </a:rPr>
              <a:t>Cassou</a:t>
            </a:r>
            <a:r>
              <a:rPr lang="en-GB" sz="1600" dirty="0">
                <a:solidFill>
                  <a:srgbClr val="000090"/>
                </a:solidFill>
                <a:latin typeface="Palatino Linotype"/>
                <a:cs typeface="Palatino Linotype"/>
              </a:rPr>
              <a:t>, C., </a:t>
            </a:r>
            <a:r>
              <a:rPr lang="en-GB" sz="1600" dirty="0" err="1">
                <a:solidFill>
                  <a:srgbClr val="000090"/>
                </a:solidFill>
                <a:latin typeface="Palatino Linotype"/>
                <a:cs typeface="Palatino Linotype"/>
              </a:rPr>
              <a:t>Lengaigne</a:t>
            </a:r>
            <a:r>
              <a:rPr lang="en-GB" sz="1600" dirty="0">
                <a:solidFill>
                  <a:srgbClr val="000090"/>
                </a:solidFill>
                <a:latin typeface="Palatino Linotype"/>
                <a:cs typeface="Palatino Linotype"/>
              </a:rPr>
              <a:t>, M., ... &amp; </a:t>
            </a:r>
            <a:r>
              <a:rPr lang="en-GB" sz="1600" dirty="0" err="1">
                <a:solidFill>
                  <a:srgbClr val="000090"/>
                </a:solidFill>
                <a:latin typeface="Palatino Linotype"/>
                <a:cs typeface="Palatino Linotype"/>
              </a:rPr>
              <a:t>Robock</a:t>
            </a:r>
            <a:r>
              <a:rPr lang="en-GB" sz="1600" dirty="0">
                <a:solidFill>
                  <a:srgbClr val="000090"/>
                </a:solidFill>
                <a:latin typeface="Palatino Linotype"/>
                <a:cs typeface="Palatino Linotype"/>
              </a:rPr>
              <a:t>, A. (2017). Tropical explosive volcanic eruptions can trigger El Niño by cooling tropical Africa. Nature Communications, 8(1), 778.</a:t>
            </a:r>
          </a:p>
          <a:p>
            <a:pPr eaLnBrk="1" hangingPunct="1">
              <a:spcAft>
                <a:spcPts val="2400"/>
              </a:spcAft>
              <a:buSzPct val="100000"/>
            </a:pPr>
            <a:endParaRPr lang="en-GB" sz="1800" dirty="0" smtClean="0">
              <a:solidFill>
                <a:srgbClr val="000090"/>
              </a:solidFill>
              <a:latin typeface="Palatino Linotype"/>
              <a:cs typeface="Palatino Linotype"/>
            </a:endParaRPr>
          </a:p>
          <a:p>
            <a:pPr eaLnBrk="1" hangingPunct="1">
              <a:spcAft>
                <a:spcPts val="2400"/>
              </a:spcAft>
              <a:buSzPct val="100000"/>
            </a:pPr>
            <a:endParaRPr lang="en-GB" sz="1800" dirty="0" smtClean="0">
              <a:solidFill>
                <a:srgbClr val="000090"/>
              </a:solidFill>
              <a:latin typeface="Palatino Linotype"/>
              <a:cs typeface="Palatino Linotype"/>
            </a:endParaRPr>
          </a:p>
          <a:p>
            <a:pPr eaLnBrk="1" hangingPunct="1">
              <a:spcAft>
                <a:spcPts val="2400"/>
              </a:spcAft>
              <a:buSzPct val="100000"/>
            </a:pPr>
            <a:endParaRPr lang="en-GB" sz="2000" dirty="0">
              <a:solidFill>
                <a:srgbClr val="000080"/>
              </a:solidFill>
              <a:latin typeface="Palatino Linotype" charset="0"/>
              <a:sym typeface="Symbol" charset="0"/>
            </a:endParaRPr>
          </a:p>
        </p:txBody>
      </p:sp>
      <p:pic>
        <p:nvPicPr>
          <p:cNvPr id="9" name="Image 8" descr="logo_BSC.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0"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32338573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Introduction</a:t>
            </a:r>
          </a:p>
        </p:txBody>
      </p:sp>
      <p:sp>
        <p:nvSpPr>
          <p:cNvPr id="14"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4</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340" y="1498961"/>
            <a:ext cx="6094054" cy="4450354"/>
          </a:xfrm>
          <a:prstGeom prst="rect">
            <a:avLst/>
          </a:prstGeom>
        </p:spPr>
      </p:pic>
      <p:sp>
        <p:nvSpPr>
          <p:cNvPr id="10" name="Text Box 3"/>
          <p:cNvSpPr txBox="1">
            <a:spLocks noChangeArrowheads="1"/>
          </p:cNvSpPr>
          <p:nvPr/>
        </p:nvSpPr>
        <p:spPr bwMode="auto">
          <a:xfrm>
            <a:off x="-1" y="997585"/>
            <a:ext cx="7812405"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Global </a:t>
            </a:r>
            <a:r>
              <a:rPr lang="en-GB" sz="2000" b="1" dirty="0" smtClean="0">
                <a:solidFill>
                  <a:srgbClr val="000080"/>
                </a:solidFill>
                <a:latin typeface="Palatino Linotype" charset="0"/>
              </a:rPr>
              <a:t>cooling</a:t>
            </a:r>
            <a:endParaRPr lang="en-GB" sz="2000" b="1" dirty="0">
              <a:solidFill>
                <a:srgbClr val="000080"/>
              </a:solidFill>
              <a:latin typeface="Palatino Linotype" charset="0"/>
              <a:sym typeface="Symbol" charset="0"/>
            </a:endParaRPr>
          </a:p>
        </p:txBody>
      </p:sp>
      <p:sp>
        <p:nvSpPr>
          <p:cNvPr id="8" name="Rectangle 7"/>
          <p:cNvSpPr/>
          <p:nvPr/>
        </p:nvSpPr>
        <p:spPr>
          <a:xfrm>
            <a:off x="6242338" y="5779770"/>
            <a:ext cx="2809934" cy="369332"/>
          </a:xfrm>
          <a:prstGeom prst="rect">
            <a:avLst/>
          </a:prstGeom>
        </p:spPr>
        <p:txBody>
          <a:bodyPr wrap="none">
            <a:spAutoFit/>
          </a:bodyPr>
          <a:lstStyle/>
          <a:p>
            <a:pPr eaLnBrk="1" hangingPunct="1">
              <a:spcAft>
                <a:spcPts val="0"/>
              </a:spcAft>
              <a:buSzPct val="100000"/>
            </a:pPr>
            <a:r>
              <a:rPr lang="en-GB" sz="1800" dirty="0">
                <a:solidFill>
                  <a:srgbClr val="000080"/>
                </a:solidFill>
                <a:latin typeface="Palatino Linotype" charset="0"/>
              </a:rPr>
              <a:t>(</a:t>
            </a:r>
            <a:r>
              <a:rPr lang="en-GB" sz="1800" dirty="0" err="1">
                <a:solidFill>
                  <a:srgbClr val="000080"/>
                </a:solidFill>
                <a:latin typeface="Palatino Linotype" charset="0"/>
              </a:rPr>
              <a:t>Swingedouw</a:t>
            </a:r>
            <a:r>
              <a:rPr lang="en-GB" sz="1800" dirty="0">
                <a:solidFill>
                  <a:srgbClr val="000080"/>
                </a:solidFill>
                <a:latin typeface="Palatino Linotype" charset="0"/>
              </a:rPr>
              <a:t> et al., 2017) </a:t>
            </a:r>
          </a:p>
        </p:txBody>
      </p:sp>
    </p:spTree>
    <p:extLst>
      <p:ext uri="{BB962C8B-B14F-4D97-AF65-F5344CB8AC3E}">
        <p14:creationId xmlns:p14="http://schemas.microsoft.com/office/powerpoint/2010/main" val="6923062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2159" t="-16" b="4053"/>
          <a:stretch/>
        </p:blipFill>
        <p:spPr>
          <a:xfrm rot="16200000">
            <a:off x="1429048" y="-1491038"/>
            <a:ext cx="6258560" cy="9199994"/>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40</a:t>
            </a:fld>
            <a:endParaRPr lang="es-ES" dirty="0"/>
          </a:p>
        </p:txBody>
      </p:sp>
      <p:sp>
        <p:nvSpPr>
          <p:cNvPr id="17412" name="Text Box 3"/>
          <p:cNvSpPr txBox="1">
            <a:spLocks noChangeArrowheads="1"/>
          </p:cNvSpPr>
          <p:nvPr/>
        </p:nvSpPr>
        <p:spPr bwMode="auto">
          <a:xfrm>
            <a:off x="0" y="3840764"/>
            <a:ext cx="9245600" cy="246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a:t>
            </a:r>
            <a:r>
              <a:rPr lang="en-GB" dirty="0" smtClean="0">
                <a:solidFill>
                  <a:srgbClr val="000080"/>
                </a:solidFill>
                <a:latin typeface="Palatino Linotype" charset="0"/>
              </a:rPr>
              <a:t>Introduction</a:t>
            </a:r>
            <a:endParaRPr lang="en-GB" dirty="0">
              <a:solidFill>
                <a:srgbClr val="000080"/>
              </a:solidFill>
              <a:latin typeface="Palatino Linotype" charset="0"/>
            </a:endParaRP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dirty="0" smtClean="0">
                <a:solidFill>
                  <a:srgbClr val="000080"/>
                </a:solidFill>
                <a:latin typeface="Palatino Linotype" charset="0"/>
                <a:sym typeface="Symbol" charset="0"/>
              </a:rPr>
              <a:t>Do volcanic eruptions affect the NAO?</a:t>
            </a:r>
            <a:endParaRPr lang="en-GB" dirty="0">
              <a:solidFill>
                <a:srgbClr val="000080"/>
              </a:solidFill>
              <a:latin typeface="Palatino Linotype" charset="0"/>
              <a:sym typeface="Symbol" charset="0"/>
            </a:endParaRPr>
          </a:p>
          <a:p>
            <a:pPr eaLnBrk="1" hangingPunct="1">
              <a:spcAft>
                <a:spcPts val="2400"/>
              </a:spcAft>
              <a:buSzPct val="100000"/>
              <a:buFont typeface="Times New Roman" charset="0"/>
              <a:buChar char="→"/>
            </a:pPr>
            <a:r>
              <a:rPr lang="en-GB" b="1" dirty="0">
                <a:solidFill>
                  <a:srgbClr val="000080"/>
                </a:solidFill>
                <a:latin typeface="Palatino Linotype" charset="0"/>
                <a:sym typeface="Symbol" charset="0"/>
              </a:rPr>
              <a:t> C</a:t>
            </a:r>
            <a:r>
              <a:rPr lang="en-GB" b="1" dirty="0" smtClean="0">
                <a:solidFill>
                  <a:srgbClr val="000080"/>
                </a:solidFill>
                <a:latin typeface="Palatino Linotype" charset="0"/>
                <a:sym typeface="Symbol" charset="0"/>
              </a:rPr>
              <a:t>an we forecast the climate response to volcanic eruptions?</a:t>
            </a:r>
          </a:p>
        </p:txBody>
      </p:sp>
      <p:pic>
        <p:nvPicPr>
          <p:cNvPr id="9" name="Image 8"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0"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122390711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A642B601-73F5-094F-BB1C-360075020F8B}" type="slidenum">
              <a:rPr lang="es-ES"/>
              <a:pPr>
                <a:defRPr/>
              </a:pPr>
              <a:t>41</a:t>
            </a:fld>
            <a:endParaRPr lang="es-ES" dirty="0"/>
          </a:p>
        </p:txBody>
      </p:sp>
      <p:sp>
        <p:nvSpPr>
          <p:cNvPr id="15363"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dirty="0" smtClean="0">
                <a:latin typeface="Century Gothic" charset="0"/>
              </a:rPr>
              <a:t>Forecasts</a:t>
            </a:r>
            <a:endParaRPr lang="en-US" b="1" cap="none" dirty="0">
              <a:latin typeface="Century Gothic" charset="0"/>
            </a:endParaRPr>
          </a:p>
        </p:txBody>
      </p:sp>
      <p:pic>
        <p:nvPicPr>
          <p:cNvPr id="15365" name="Image 7" descr="sarychev_volcan_nasa.jpeg"/>
          <p:cNvPicPr>
            <a:picLocks noChangeAspect="1"/>
          </p:cNvPicPr>
          <p:nvPr/>
        </p:nvPicPr>
        <p:blipFill rotWithShape="1">
          <a:blip r:embed="rId2">
            <a:extLst>
              <a:ext uri="{28A0092B-C50C-407E-A947-70E740481C1C}">
                <a14:useLocalDpi xmlns:a14="http://schemas.microsoft.com/office/drawing/2010/main" val="0"/>
              </a:ext>
            </a:extLst>
          </a:blip>
          <a:srcRect l="8632" t="-17"/>
          <a:stretch/>
        </p:blipFill>
        <p:spPr bwMode="auto">
          <a:xfrm rot="-5400000">
            <a:off x="1457772" y="-1478092"/>
            <a:ext cx="6217028" cy="915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1"/>
          <p:cNvSpPr>
            <a:spLocks noChangeArrowheads="1"/>
          </p:cNvSpPr>
          <p:nvPr/>
        </p:nvSpPr>
        <p:spPr bwMode="auto">
          <a:xfrm>
            <a:off x="19050" y="4869716"/>
            <a:ext cx="23926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buSzPct val="100000"/>
            </a:pPr>
            <a:r>
              <a:rPr lang="en-GB" sz="2000" b="1" dirty="0" err="1" smtClean="0">
                <a:solidFill>
                  <a:srgbClr val="000080"/>
                </a:solidFill>
                <a:latin typeface="Palatino Linotype" charset="0"/>
                <a:cs typeface="Palatino Linotype" charset="0"/>
              </a:rPr>
              <a:t>Agung</a:t>
            </a:r>
            <a:r>
              <a:rPr lang="en-GB" sz="2000" b="1" dirty="0" smtClean="0">
                <a:solidFill>
                  <a:srgbClr val="000080"/>
                </a:solidFill>
                <a:latin typeface="Palatino Linotype" charset="0"/>
                <a:cs typeface="Palatino Linotype" charset="0"/>
              </a:rPr>
              <a:t> (1963)</a:t>
            </a:r>
          </a:p>
          <a:p>
            <a:pPr>
              <a:spcAft>
                <a:spcPts val="1200"/>
              </a:spcAft>
              <a:buSzPct val="100000"/>
            </a:pPr>
            <a:r>
              <a:rPr lang="en-GB" sz="2000" b="1" dirty="0" smtClean="0">
                <a:solidFill>
                  <a:srgbClr val="000080"/>
                </a:solidFill>
                <a:latin typeface="Palatino Linotype" charset="0"/>
                <a:cs typeface="Palatino Linotype" charset="0"/>
              </a:rPr>
              <a:t>El </a:t>
            </a:r>
            <a:r>
              <a:rPr lang="en-GB" sz="2000" b="1" dirty="0" err="1" smtClean="0">
                <a:solidFill>
                  <a:srgbClr val="000080"/>
                </a:solidFill>
                <a:latin typeface="Palatino Linotype" charset="0"/>
                <a:cs typeface="Palatino Linotype" charset="0"/>
              </a:rPr>
              <a:t>Chichón</a:t>
            </a:r>
            <a:r>
              <a:rPr lang="en-GB" sz="2000" b="1" dirty="0" smtClean="0">
                <a:solidFill>
                  <a:srgbClr val="000080"/>
                </a:solidFill>
                <a:latin typeface="Palatino Linotype" charset="0"/>
                <a:cs typeface="Palatino Linotype" charset="0"/>
              </a:rPr>
              <a:t> </a:t>
            </a:r>
            <a:r>
              <a:rPr lang="en-GB" sz="2000" b="1" dirty="0">
                <a:solidFill>
                  <a:srgbClr val="000080"/>
                </a:solidFill>
                <a:latin typeface="Palatino Linotype" charset="0"/>
                <a:cs typeface="Palatino Linotype" charset="0"/>
              </a:rPr>
              <a:t>(1982</a:t>
            </a:r>
            <a:r>
              <a:rPr lang="en-GB" sz="2000" b="1" dirty="0" smtClean="0">
                <a:solidFill>
                  <a:srgbClr val="000080"/>
                </a:solidFill>
                <a:latin typeface="Palatino Linotype" charset="0"/>
                <a:cs typeface="Palatino Linotype" charset="0"/>
              </a:rPr>
              <a:t>)</a:t>
            </a:r>
          </a:p>
          <a:p>
            <a:pPr>
              <a:spcAft>
                <a:spcPts val="1200"/>
              </a:spcAft>
              <a:buSzPct val="100000"/>
            </a:pPr>
            <a:r>
              <a:rPr lang="en-GB" sz="2000" b="1" dirty="0" smtClean="0">
                <a:solidFill>
                  <a:srgbClr val="000080"/>
                </a:solidFill>
                <a:latin typeface="Palatino Linotype" charset="0"/>
                <a:cs typeface="Palatino Linotype" charset="0"/>
              </a:rPr>
              <a:t>Pinatubo </a:t>
            </a:r>
            <a:r>
              <a:rPr lang="en-GB" sz="2000" b="1" dirty="0">
                <a:solidFill>
                  <a:srgbClr val="000080"/>
                </a:solidFill>
                <a:latin typeface="Palatino Linotype" charset="0"/>
                <a:cs typeface="Palatino Linotype" charset="0"/>
              </a:rPr>
              <a:t>(1991</a:t>
            </a:r>
            <a:r>
              <a:rPr lang="en-GB" sz="2000" b="1" dirty="0" smtClean="0">
                <a:solidFill>
                  <a:srgbClr val="000080"/>
                </a:solidFill>
                <a:latin typeface="Palatino Linotype" charset="0"/>
                <a:cs typeface="Palatino Linotype" charset="0"/>
              </a:rPr>
              <a:t>)</a:t>
            </a:r>
            <a:endParaRPr lang="en-GB" sz="2000" b="1" dirty="0">
              <a:solidFill>
                <a:srgbClr val="000080"/>
              </a:solidFill>
              <a:latin typeface="Palatino Linotype" charset="0"/>
              <a:cs typeface="Palatino Linotype" charset="0"/>
            </a:endParaRPr>
          </a:p>
        </p:txBody>
      </p:sp>
      <p:sp>
        <p:nvSpPr>
          <p:cNvPr id="15367" name="Text Box 36"/>
          <p:cNvSpPr txBox="1">
            <a:spLocks noChangeArrowheads="1"/>
          </p:cNvSpPr>
          <p:nvPr/>
        </p:nvSpPr>
        <p:spPr bwMode="auto">
          <a:xfrm>
            <a:off x="5172077" y="5824855"/>
            <a:ext cx="3971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r>
              <a:rPr lang="en-GB" sz="1800" b="1" i="1" dirty="0" err="1">
                <a:solidFill>
                  <a:srgbClr val="000090"/>
                </a:solidFill>
                <a:latin typeface="Palatino Linotype" charset="0"/>
              </a:rPr>
              <a:t>Sarychev</a:t>
            </a:r>
            <a:r>
              <a:rPr lang="en-GB" sz="1800" b="1" i="1" dirty="0">
                <a:solidFill>
                  <a:srgbClr val="000090"/>
                </a:solidFill>
                <a:latin typeface="Palatino Linotype" charset="0"/>
              </a:rPr>
              <a:t> volcano, 2009, NASA</a:t>
            </a:r>
          </a:p>
        </p:txBody>
      </p:sp>
      <p:sp>
        <p:nvSpPr>
          <p:cNvPr id="9"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pic>
        <p:nvPicPr>
          <p:cNvPr id="10" name="Image 9"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Tree>
    <p:extLst>
      <p:ext uri="{BB962C8B-B14F-4D97-AF65-F5344CB8AC3E}">
        <p14:creationId xmlns:p14="http://schemas.microsoft.com/office/powerpoint/2010/main" val="293634290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81C09667-AC69-3545-99E2-1C5F7929DB71}" type="slidenum">
              <a:rPr lang="es-ES"/>
              <a:pPr>
                <a:defRPr/>
              </a:pPr>
              <a:t>42</a:t>
            </a:fld>
            <a:endParaRPr lang="es-ES" dirty="0"/>
          </a:p>
        </p:txBody>
      </p:sp>
      <p:sp>
        <p:nvSpPr>
          <p:cNvPr id="16386"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dirty="0" smtClean="0">
                <a:latin typeface="Century Gothic" charset="0"/>
              </a:rPr>
              <a:t>Forecasts</a:t>
            </a:r>
            <a:endParaRPr lang="en-US" b="1" cap="none" dirty="0">
              <a:latin typeface="Century Gothic" charset="0"/>
            </a:endParaRPr>
          </a:p>
        </p:txBody>
      </p:sp>
      <p:grpSp>
        <p:nvGrpSpPr>
          <p:cNvPr id="16388" name="Grouper 18"/>
          <p:cNvGrpSpPr>
            <a:grpSpLocks/>
          </p:cNvGrpSpPr>
          <p:nvPr/>
        </p:nvGrpSpPr>
        <p:grpSpPr bwMode="auto">
          <a:xfrm>
            <a:off x="250825" y="1044575"/>
            <a:ext cx="8178800" cy="3600450"/>
            <a:chOff x="611505" y="1628775"/>
            <a:chExt cx="8178039" cy="3600450"/>
          </a:xfrm>
        </p:grpSpPr>
        <p:sp>
          <p:nvSpPr>
            <p:cNvPr id="3" name="Rectangle à coins arrondis 2"/>
            <p:cNvSpPr/>
            <p:nvPr/>
          </p:nvSpPr>
          <p:spPr>
            <a:xfrm>
              <a:off x="3851292" y="2674938"/>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smtClean="0">
                  <a:solidFill>
                    <a:srgbClr val="000090"/>
                  </a:solidFill>
                </a:rPr>
                <a:t>Climate model</a:t>
              </a:r>
              <a:endParaRPr lang="en-GB" dirty="0">
                <a:solidFill>
                  <a:srgbClr val="000090"/>
                </a:solidFill>
              </a:endParaRPr>
            </a:p>
          </p:txBody>
        </p:sp>
        <p:sp>
          <p:nvSpPr>
            <p:cNvPr id="12" name="Rectangle à coins arrondis 11"/>
            <p:cNvSpPr/>
            <p:nvPr/>
          </p:nvSpPr>
          <p:spPr>
            <a:xfrm>
              <a:off x="611505" y="1628775"/>
              <a:ext cx="2520716" cy="1439863"/>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solidFill>
                    <a:schemeClr val="accent2"/>
                  </a:solidFill>
                </a:rPr>
                <a:t>Initialisation</a:t>
              </a:r>
            </a:p>
          </p:txBody>
        </p:sp>
        <p:sp>
          <p:nvSpPr>
            <p:cNvPr id="13" name="Rectangle à coins arrondis 12"/>
            <p:cNvSpPr/>
            <p:nvPr/>
          </p:nvSpPr>
          <p:spPr>
            <a:xfrm>
              <a:off x="611505" y="3789363"/>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err="1">
                  <a:solidFill>
                    <a:schemeClr val="accent2"/>
                  </a:solidFill>
                </a:rPr>
                <a:t>Forcings</a:t>
              </a:r>
              <a:r>
                <a:rPr lang="en-GB" dirty="0">
                  <a:solidFill>
                    <a:schemeClr val="accent2"/>
                  </a:solidFill>
                </a:rPr>
                <a:t> (GHGs, aerosols)</a:t>
              </a:r>
            </a:p>
          </p:txBody>
        </p:sp>
        <p:cxnSp>
          <p:nvCxnSpPr>
            <p:cNvPr id="7" name="Connecteur droit avec flèche 6"/>
            <p:cNvCxnSpPr>
              <a:stCxn id="12" idx="3"/>
            </p:cNvCxnSpPr>
            <p:nvPr/>
          </p:nvCxnSpPr>
          <p:spPr>
            <a:xfrm>
              <a:off x="3132221" y="2349500"/>
              <a:ext cx="719071" cy="1079500"/>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a:endCxn id="3" idx="1"/>
            </p:cNvCxnSpPr>
            <p:nvPr/>
          </p:nvCxnSpPr>
          <p:spPr>
            <a:xfrm flipV="1">
              <a:off x="3132221" y="3395663"/>
              <a:ext cx="719071" cy="1112837"/>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a:stCxn id="3" idx="3"/>
            </p:cNvCxnSpPr>
            <p:nvPr/>
          </p:nvCxnSpPr>
          <p:spPr>
            <a:xfrm>
              <a:off x="6372008" y="3395663"/>
              <a:ext cx="720658" cy="0"/>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6397" name="Rectangle 16"/>
            <p:cNvSpPr>
              <a:spLocks noChangeArrowheads="1"/>
            </p:cNvSpPr>
            <p:nvPr/>
          </p:nvSpPr>
          <p:spPr bwMode="auto">
            <a:xfrm>
              <a:off x="7329589" y="3164552"/>
              <a:ext cx="1459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u="sng" dirty="0" smtClean="0">
                  <a:solidFill>
                    <a:schemeClr val="accent2"/>
                  </a:solidFill>
                </a:rPr>
                <a:t>Forecast</a:t>
              </a:r>
              <a:endParaRPr lang="en-GB" u="sng" dirty="0">
                <a:solidFill>
                  <a:schemeClr val="accent2"/>
                </a:solidFill>
              </a:endParaRPr>
            </a:p>
          </p:txBody>
        </p:sp>
      </p:grpSp>
      <p:sp>
        <p:nvSpPr>
          <p:cNvPr id="16389" name="Rectangle 21"/>
          <p:cNvSpPr>
            <a:spLocks noChangeArrowheads="1"/>
          </p:cNvSpPr>
          <p:nvPr/>
        </p:nvSpPr>
        <p:spPr bwMode="auto">
          <a:xfrm>
            <a:off x="3131820" y="4508500"/>
            <a:ext cx="601218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buSzPct val="100000"/>
              <a:buFont typeface="Times New Roman" charset="0"/>
              <a:buChar char="→"/>
            </a:pPr>
            <a:r>
              <a:rPr lang="en-GB" sz="2000" b="1" dirty="0">
                <a:solidFill>
                  <a:srgbClr val="000080"/>
                </a:solidFill>
                <a:latin typeface="Palatino Linotype" charset="0"/>
                <a:cs typeface="Palatino Linotype" charset="0"/>
              </a:rPr>
              <a:t> Simulations </a:t>
            </a:r>
            <a:r>
              <a:rPr lang="en-GB" sz="2000" b="1" dirty="0" smtClean="0">
                <a:solidFill>
                  <a:srgbClr val="000080"/>
                </a:solidFill>
                <a:latin typeface="Palatino Linotype" charset="0"/>
                <a:cs typeface="Palatino Linotype" charset="0"/>
              </a:rPr>
              <a:t>with </a:t>
            </a:r>
            <a:r>
              <a:rPr lang="en-GB" sz="2000" b="1" dirty="0">
                <a:solidFill>
                  <a:srgbClr val="000080"/>
                </a:solidFill>
                <a:latin typeface="Palatino Linotype" charset="0"/>
                <a:cs typeface="Palatino Linotype" charset="0"/>
              </a:rPr>
              <a:t>initialisation</a:t>
            </a: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sym typeface="Symbol" charset="0"/>
              </a:rPr>
              <a:t> Simulations </a:t>
            </a:r>
            <a:r>
              <a:rPr lang="en-GB" sz="2000" b="1" dirty="0" smtClean="0">
                <a:solidFill>
                  <a:srgbClr val="000080"/>
                </a:solidFill>
                <a:latin typeface="Palatino Linotype" charset="0"/>
                <a:cs typeface="Palatino Linotype" charset="0"/>
                <a:sym typeface="Symbol" charset="0"/>
              </a:rPr>
              <a:t>with </a:t>
            </a:r>
            <a:r>
              <a:rPr lang="en-GB" sz="2000" b="1" dirty="0" smtClean="0">
                <a:solidFill>
                  <a:srgbClr val="FF0000"/>
                </a:solidFill>
                <a:latin typeface="Palatino Linotype" charset="0"/>
                <a:cs typeface="Palatino Linotype" charset="0"/>
                <a:sym typeface="Symbol" charset="0"/>
              </a:rPr>
              <a:t>estimation</a:t>
            </a:r>
            <a:r>
              <a:rPr lang="en-GB" sz="2000" b="1" dirty="0" smtClean="0">
                <a:solidFill>
                  <a:srgbClr val="000080"/>
                </a:solidFill>
                <a:latin typeface="Palatino Linotype" charset="0"/>
                <a:cs typeface="Palatino Linotype" charset="0"/>
                <a:sym typeface="Symbol" charset="0"/>
              </a:rPr>
              <a:t> of future forcing</a:t>
            </a:r>
            <a:endParaRPr lang="en-GB" sz="2000" b="1" dirty="0">
              <a:solidFill>
                <a:srgbClr val="000080"/>
              </a:solidFill>
              <a:latin typeface="Palatino Linotype" charset="0"/>
              <a:cs typeface="Palatino Linotype" charset="0"/>
              <a:sym typeface="Symbol" charset="0"/>
            </a:endParaRPr>
          </a:p>
        </p:txBody>
      </p:sp>
      <p:pic>
        <p:nvPicPr>
          <p:cNvPr id="17" name="Image 16"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9"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15632930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81C09667-AC69-3545-99E2-1C5F7929DB71}" type="slidenum">
              <a:rPr lang="es-ES"/>
              <a:pPr>
                <a:defRPr/>
              </a:pPr>
              <a:t>43</a:t>
            </a:fld>
            <a:endParaRPr lang="es-ES" dirty="0"/>
          </a:p>
        </p:txBody>
      </p:sp>
      <p:sp>
        <p:nvSpPr>
          <p:cNvPr id="16386"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dirty="0" smtClean="0">
                <a:latin typeface="Century Gothic" charset="0"/>
              </a:rPr>
              <a:t>Forecasts</a:t>
            </a:r>
            <a:endParaRPr lang="en-US" b="1" cap="none" dirty="0">
              <a:latin typeface="Century Gothic" charset="0"/>
            </a:endParaRPr>
          </a:p>
        </p:txBody>
      </p:sp>
      <p:grpSp>
        <p:nvGrpSpPr>
          <p:cNvPr id="16388" name="Grouper 18"/>
          <p:cNvGrpSpPr>
            <a:grpSpLocks/>
          </p:cNvGrpSpPr>
          <p:nvPr/>
        </p:nvGrpSpPr>
        <p:grpSpPr bwMode="auto">
          <a:xfrm>
            <a:off x="250825" y="1044575"/>
            <a:ext cx="8478545" cy="3600450"/>
            <a:chOff x="611505" y="1628775"/>
            <a:chExt cx="8477756" cy="3600450"/>
          </a:xfrm>
        </p:grpSpPr>
        <p:sp>
          <p:nvSpPr>
            <p:cNvPr id="3" name="Rectangle à coins arrondis 2"/>
            <p:cNvSpPr/>
            <p:nvPr/>
          </p:nvSpPr>
          <p:spPr>
            <a:xfrm>
              <a:off x="3851292" y="2674938"/>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smtClean="0">
                  <a:solidFill>
                    <a:srgbClr val="000090"/>
                  </a:solidFill>
                </a:rPr>
                <a:t>Climate model</a:t>
              </a:r>
              <a:endParaRPr lang="en-GB" dirty="0">
                <a:solidFill>
                  <a:srgbClr val="000090"/>
                </a:solidFill>
              </a:endParaRPr>
            </a:p>
          </p:txBody>
        </p:sp>
        <p:sp>
          <p:nvSpPr>
            <p:cNvPr id="12" name="Rectangle à coins arrondis 11"/>
            <p:cNvSpPr/>
            <p:nvPr/>
          </p:nvSpPr>
          <p:spPr>
            <a:xfrm>
              <a:off x="611505" y="1628775"/>
              <a:ext cx="2520716" cy="1439863"/>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solidFill>
                    <a:schemeClr val="accent2"/>
                  </a:solidFill>
                </a:rPr>
                <a:t>Initialisation</a:t>
              </a:r>
            </a:p>
          </p:txBody>
        </p:sp>
        <p:sp>
          <p:nvSpPr>
            <p:cNvPr id="13" name="Rectangle à coins arrondis 12"/>
            <p:cNvSpPr/>
            <p:nvPr/>
          </p:nvSpPr>
          <p:spPr>
            <a:xfrm>
              <a:off x="611505" y="3789363"/>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err="1">
                  <a:solidFill>
                    <a:schemeClr val="accent2"/>
                  </a:solidFill>
                </a:rPr>
                <a:t>Forcings</a:t>
              </a:r>
              <a:r>
                <a:rPr lang="en-GB" dirty="0">
                  <a:solidFill>
                    <a:schemeClr val="accent2"/>
                  </a:solidFill>
                </a:rPr>
                <a:t> (GHGs, aerosols)</a:t>
              </a:r>
            </a:p>
          </p:txBody>
        </p:sp>
        <p:cxnSp>
          <p:nvCxnSpPr>
            <p:cNvPr id="7" name="Connecteur droit avec flèche 6"/>
            <p:cNvCxnSpPr>
              <a:stCxn id="12" idx="3"/>
            </p:cNvCxnSpPr>
            <p:nvPr/>
          </p:nvCxnSpPr>
          <p:spPr>
            <a:xfrm>
              <a:off x="3132221" y="2349500"/>
              <a:ext cx="719071" cy="1079500"/>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a:endCxn id="3" idx="1"/>
            </p:cNvCxnSpPr>
            <p:nvPr/>
          </p:nvCxnSpPr>
          <p:spPr>
            <a:xfrm flipV="1">
              <a:off x="3132221" y="3395663"/>
              <a:ext cx="719071" cy="1112837"/>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a:stCxn id="3" idx="3"/>
            </p:cNvCxnSpPr>
            <p:nvPr/>
          </p:nvCxnSpPr>
          <p:spPr>
            <a:xfrm>
              <a:off x="6372008" y="3395663"/>
              <a:ext cx="720658" cy="0"/>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6397" name="Rectangle 16"/>
            <p:cNvSpPr>
              <a:spLocks noChangeArrowheads="1"/>
            </p:cNvSpPr>
            <p:nvPr/>
          </p:nvSpPr>
          <p:spPr bwMode="auto">
            <a:xfrm>
              <a:off x="7029875" y="3164552"/>
              <a:ext cx="20593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u="sng" dirty="0" smtClean="0">
                  <a:solidFill>
                    <a:schemeClr val="accent2"/>
                  </a:solidFill>
                </a:rPr>
                <a:t>Historical run</a:t>
              </a:r>
              <a:endParaRPr lang="en-GB" u="sng" dirty="0">
                <a:solidFill>
                  <a:schemeClr val="accent2"/>
                </a:solidFill>
              </a:endParaRPr>
            </a:p>
          </p:txBody>
        </p:sp>
      </p:grpSp>
      <p:sp>
        <p:nvSpPr>
          <p:cNvPr id="16389" name="Rectangle 21"/>
          <p:cNvSpPr>
            <a:spLocks noChangeArrowheads="1"/>
          </p:cNvSpPr>
          <p:nvPr/>
        </p:nvSpPr>
        <p:spPr bwMode="auto">
          <a:xfrm>
            <a:off x="3125788" y="4508500"/>
            <a:ext cx="57785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1200"/>
              </a:spcAft>
              <a:buSzPct val="100000"/>
              <a:buFont typeface="Times New Roman" charset="0"/>
              <a:buChar char="→"/>
            </a:pPr>
            <a:r>
              <a:rPr lang="en-GB" sz="2000" b="1" dirty="0">
                <a:solidFill>
                  <a:srgbClr val="000080"/>
                </a:solidFill>
                <a:latin typeface="Palatino Linotype" charset="0"/>
                <a:cs typeface="Palatino Linotype" charset="0"/>
              </a:rPr>
              <a:t> Simulations </a:t>
            </a:r>
            <a:r>
              <a:rPr lang="en-GB" sz="2000" b="1" dirty="0" smtClean="0">
                <a:solidFill>
                  <a:srgbClr val="000080"/>
                </a:solidFill>
                <a:latin typeface="Palatino Linotype" charset="0"/>
                <a:cs typeface="Palatino Linotype" charset="0"/>
              </a:rPr>
              <a:t>without </a:t>
            </a:r>
            <a:r>
              <a:rPr lang="en-GB" sz="2000" b="1" dirty="0">
                <a:solidFill>
                  <a:srgbClr val="000080"/>
                </a:solidFill>
                <a:latin typeface="Palatino Linotype" charset="0"/>
                <a:cs typeface="Palatino Linotype" charset="0"/>
              </a:rPr>
              <a:t>initialisation</a:t>
            </a: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sym typeface="Symbol" charset="0"/>
              </a:rPr>
              <a:t> Simulations </a:t>
            </a:r>
            <a:r>
              <a:rPr lang="en-GB" sz="2000" b="1" dirty="0" smtClean="0">
                <a:solidFill>
                  <a:srgbClr val="000080"/>
                </a:solidFill>
                <a:latin typeface="Palatino Linotype" charset="0"/>
                <a:cs typeface="Palatino Linotype" charset="0"/>
                <a:sym typeface="Symbol" charset="0"/>
              </a:rPr>
              <a:t>with </a:t>
            </a:r>
            <a:r>
              <a:rPr lang="en-GB" sz="2000" b="1" dirty="0" smtClean="0">
                <a:solidFill>
                  <a:srgbClr val="FF0000"/>
                </a:solidFill>
                <a:latin typeface="Palatino Linotype" charset="0"/>
                <a:cs typeface="Palatino Linotype" charset="0"/>
                <a:sym typeface="Symbol" charset="0"/>
              </a:rPr>
              <a:t>observed</a:t>
            </a:r>
            <a:r>
              <a:rPr lang="en-GB" sz="2000" b="1" dirty="0" smtClean="0">
                <a:solidFill>
                  <a:srgbClr val="000080"/>
                </a:solidFill>
                <a:latin typeface="Palatino Linotype" charset="0"/>
                <a:cs typeface="Palatino Linotype" charset="0"/>
                <a:sym typeface="Symbol" charset="0"/>
              </a:rPr>
              <a:t> forcing</a:t>
            </a:r>
            <a:endParaRPr lang="en-GB" sz="2000" b="1" dirty="0">
              <a:solidFill>
                <a:srgbClr val="000080"/>
              </a:solidFill>
              <a:latin typeface="Palatino Linotype" charset="0"/>
              <a:cs typeface="Palatino Linotype" charset="0"/>
              <a:sym typeface="Symbol" charset="0"/>
            </a:endParaRPr>
          </a:p>
        </p:txBody>
      </p:sp>
      <p:cxnSp>
        <p:nvCxnSpPr>
          <p:cNvPr id="4" name="Connecteur droit 3"/>
          <p:cNvCxnSpPr/>
          <p:nvPr/>
        </p:nvCxnSpPr>
        <p:spPr>
          <a:xfrm flipV="1">
            <a:off x="611505" y="1268730"/>
            <a:ext cx="1800225" cy="10801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Connecteur droit 23"/>
          <p:cNvCxnSpPr/>
          <p:nvPr/>
        </p:nvCxnSpPr>
        <p:spPr>
          <a:xfrm flipH="1" flipV="1">
            <a:off x="669925" y="1268730"/>
            <a:ext cx="1741805" cy="1080135"/>
          </a:xfrm>
          <a:prstGeom prst="line">
            <a:avLst/>
          </a:prstGeom>
        </p:spPr>
        <p:style>
          <a:lnRef idx="2">
            <a:schemeClr val="accent1"/>
          </a:lnRef>
          <a:fillRef idx="0">
            <a:schemeClr val="accent1"/>
          </a:fillRef>
          <a:effectRef idx="1">
            <a:schemeClr val="accent1"/>
          </a:effectRef>
          <a:fontRef idx="minor">
            <a:schemeClr val="tx1"/>
          </a:fontRef>
        </p:style>
      </p:cxnSp>
      <p:pic>
        <p:nvPicPr>
          <p:cNvPr id="17" name="Image 16"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9"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3337573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81C09667-AC69-3545-99E2-1C5F7929DB71}" type="slidenum">
              <a:rPr lang="es-ES"/>
              <a:pPr>
                <a:defRPr/>
              </a:pPr>
              <a:t>44</a:t>
            </a:fld>
            <a:endParaRPr lang="es-ES" dirty="0"/>
          </a:p>
        </p:txBody>
      </p:sp>
      <p:sp>
        <p:nvSpPr>
          <p:cNvPr id="16386" name="Título 1"/>
          <p:cNvSpPr>
            <a:spLocks noGrp="1"/>
          </p:cNvSpPr>
          <p:nvPr>
            <p:ph type="title"/>
          </p:nvPr>
        </p:nvSpPr>
        <p:spPr bwMode="auto"/>
        <p:txBody>
          <a:bodyPr wrap="square" numCol="1" anchorCtr="0" compatLnSpc="1">
            <a:prstTxWarp prst="textNoShape">
              <a:avLst/>
            </a:prstTxWarp>
          </a:bodyPr>
          <a:lstStyle/>
          <a:p>
            <a:pPr algn="ctr" eaLnBrk="1" hangingPunct="1"/>
            <a:r>
              <a:rPr lang="en-GB" b="1" cap="none" dirty="0" smtClean="0">
                <a:latin typeface="Century Gothic" charset="0"/>
              </a:rPr>
              <a:t>Forecasts</a:t>
            </a:r>
            <a:endParaRPr lang="en-US" b="1" cap="none" dirty="0">
              <a:latin typeface="Century Gothic" charset="0"/>
            </a:endParaRPr>
          </a:p>
        </p:txBody>
      </p:sp>
      <p:grpSp>
        <p:nvGrpSpPr>
          <p:cNvPr id="16388" name="Grouper 18"/>
          <p:cNvGrpSpPr>
            <a:grpSpLocks/>
          </p:cNvGrpSpPr>
          <p:nvPr/>
        </p:nvGrpSpPr>
        <p:grpSpPr bwMode="auto">
          <a:xfrm>
            <a:off x="250825" y="1044575"/>
            <a:ext cx="8192860" cy="3600450"/>
            <a:chOff x="611505" y="1628775"/>
            <a:chExt cx="8192096" cy="3600450"/>
          </a:xfrm>
        </p:grpSpPr>
        <p:sp>
          <p:nvSpPr>
            <p:cNvPr id="3" name="Rectangle à coins arrondis 2"/>
            <p:cNvSpPr/>
            <p:nvPr/>
          </p:nvSpPr>
          <p:spPr>
            <a:xfrm>
              <a:off x="3851292" y="2674938"/>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smtClean="0">
                  <a:solidFill>
                    <a:srgbClr val="000090"/>
                  </a:solidFill>
                </a:rPr>
                <a:t>Climate model</a:t>
              </a:r>
              <a:endParaRPr lang="en-GB" dirty="0">
                <a:solidFill>
                  <a:srgbClr val="000090"/>
                </a:solidFill>
              </a:endParaRPr>
            </a:p>
          </p:txBody>
        </p:sp>
        <p:sp>
          <p:nvSpPr>
            <p:cNvPr id="12" name="Rectangle à coins arrondis 11"/>
            <p:cNvSpPr/>
            <p:nvPr/>
          </p:nvSpPr>
          <p:spPr>
            <a:xfrm>
              <a:off x="611505" y="1628775"/>
              <a:ext cx="2520716" cy="1439863"/>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a:solidFill>
                    <a:schemeClr val="accent2"/>
                  </a:solidFill>
                </a:rPr>
                <a:t>Initialisation</a:t>
              </a:r>
            </a:p>
          </p:txBody>
        </p:sp>
        <p:sp>
          <p:nvSpPr>
            <p:cNvPr id="13" name="Rectangle à coins arrondis 12"/>
            <p:cNvSpPr/>
            <p:nvPr/>
          </p:nvSpPr>
          <p:spPr>
            <a:xfrm>
              <a:off x="611505" y="3789363"/>
              <a:ext cx="2520716" cy="1439862"/>
            </a:xfrm>
            <a:prstGeom prst="roundRect">
              <a:avLst/>
            </a:prstGeom>
            <a:noFill/>
            <a:ln w="25400">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dirty="0" err="1">
                  <a:solidFill>
                    <a:schemeClr val="accent2"/>
                  </a:solidFill>
                </a:rPr>
                <a:t>Forcings</a:t>
              </a:r>
              <a:r>
                <a:rPr lang="en-GB" dirty="0">
                  <a:solidFill>
                    <a:schemeClr val="accent2"/>
                  </a:solidFill>
                </a:rPr>
                <a:t> (GHGs, aerosols)</a:t>
              </a:r>
            </a:p>
          </p:txBody>
        </p:sp>
        <p:cxnSp>
          <p:nvCxnSpPr>
            <p:cNvPr id="7" name="Connecteur droit avec flèche 6"/>
            <p:cNvCxnSpPr>
              <a:stCxn id="12" idx="3"/>
            </p:cNvCxnSpPr>
            <p:nvPr/>
          </p:nvCxnSpPr>
          <p:spPr>
            <a:xfrm>
              <a:off x="3132221" y="2349500"/>
              <a:ext cx="719071" cy="1079500"/>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a:endCxn id="3" idx="1"/>
            </p:cNvCxnSpPr>
            <p:nvPr/>
          </p:nvCxnSpPr>
          <p:spPr>
            <a:xfrm flipV="1">
              <a:off x="3132221" y="3395663"/>
              <a:ext cx="719071" cy="1112837"/>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a:stCxn id="3" idx="3"/>
            </p:cNvCxnSpPr>
            <p:nvPr/>
          </p:nvCxnSpPr>
          <p:spPr>
            <a:xfrm>
              <a:off x="6372008" y="3395663"/>
              <a:ext cx="720658" cy="0"/>
            </a:xfrm>
            <a:prstGeom prst="straightConnector1">
              <a:avLst/>
            </a:prstGeom>
            <a:ln w="508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6397" name="Rectangle 16"/>
            <p:cNvSpPr>
              <a:spLocks noChangeArrowheads="1"/>
            </p:cNvSpPr>
            <p:nvPr/>
          </p:nvSpPr>
          <p:spPr bwMode="auto">
            <a:xfrm>
              <a:off x="7315532" y="3164552"/>
              <a:ext cx="14880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u="sng" dirty="0" err="1" smtClean="0">
                  <a:solidFill>
                    <a:schemeClr val="accent2"/>
                  </a:solidFill>
                </a:rPr>
                <a:t>Hindcast</a:t>
              </a:r>
              <a:endParaRPr lang="en-GB" u="sng" dirty="0">
                <a:solidFill>
                  <a:schemeClr val="accent2"/>
                </a:solidFill>
              </a:endParaRPr>
            </a:p>
          </p:txBody>
        </p:sp>
      </p:grpSp>
      <p:sp>
        <p:nvSpPr>
          <p:cNvPr id="16389" name="Rectangle 21"/>
          <p:cNvSpPr>
            <a:spLocks noChangeArrowheads="1"/>
          </p:cNvSpPr>
          <p:nvPr/>
        </p:nvSpPr>
        <p:spPr bwMode="auto">
          <a:xfrm>
            <a:off x="3125788" y="4508500"/>
            <a:ext cx="57785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1200"/>
              </a:spcAft>
              <a:buSzPct val="100000"/>
              <a:buFont typeface="Times New Roman" charset="0"/>
              <a:buChar char="→"/>
            </a:pPr>
            <a:r>
              <a:rPr lang="en-GB" sz="2000" b="1" dirty="0">
                <a:solidFill>
                  <a:srgbClr val="000080"/>
                </a:solidFill>
                <a:latin typeface="Palatino Linotype" charset="0"/>
                <a:cs typeface="Palatino Linotype" charset="0"/>
              </a:rPr>
              <a:t> Simulations </a:t>
            </a:r>
            <a:r>
              <a:rPr lang="en-GB" sz="2000" b="1" dirty="0" smtClean="0">
                <a:solidFill>
                  <a:srgbClr val="000080"/>
                </a:solidFill>
                <a:latin typeface="Palatino Linotype" charset="0"/>
                <a:cs typeface="Palatino Linotype" charset="0"/>
              </a:rPr>
              <a:t>with </a:t>
            </a:r>
            <a:r>
              <a:rPr lang="en-GB" sz="2000" b="1" dirty="0">
                <a:solidFill>
                  <a:srgbClr val="000080"/>
                </a:solidFill>
                <a:latin typeface="Palatino Linotype" charset="0"/>
                <a:cs typeface="Palatino Linotype" charset="0"/>
              </a:rPr>
              <a:t>initialisation</a:t>
            </a:r>
          </a:p>
          <a:p>
            <a:pPr>
              <a:spcAft>
                <a:spcPts val="1200"/>
              </a:spcAft>
              <a:buSzPct val="100000"/>
              <a:buFont typeface="Times New Roman" charset="0"/>
              <a:buChar char="→"/>
            </a:pPr>
            <a:r>
              <a:rPr lang="en-GB" sz="2000" b="1" dirty="0">
                <a:solidFill>
                  <a:srgbClr val="000080"/>
                </a:solidFill>
                <a:latin typeface="Palatino Linotype" charset="0"/>
                <a:cs typeface="Palatino Linotype" charset="0"/>
                <a:sym typeface="Symbol" charset="0"/>
              </a:rPr>
              <a:t> Simulations </a:t>
            </a:r>
            <a:r>
              <a:rPr lang="en-GB" sz="2000" b="1" dirty="0" smtClean="0">
                <a:solidFill>
                  <a:srgbClr val="000080"/>
                </a:solidFill>
                <a:latin typeface="Palatino Linotype" charset="0"/>
                <a:cs typeface="Palatino Linotype" charset="0"/>
                <a:sym typeface="Symbol" charset="0"/>
              </a:rPr>
              <a:t>with </a:t>
            </a:r>
            <a:r>
              <a:rPr lang="en-GB" sz="2000" b="1" dirty="0" smtClean="0">
                <a:solidFill>
                  <a:srgbClr val="FF0000"/>
                </a:solidFill>
                <a:latin typeface="Palatino Linotype" charset="0"/>
                <a:cs typeface="Palatino Linotype" charset="0"/>
                <a:sym typeface="Symbol" charset="0"/>
              </a:rPr>
              <a:t>observed</a:t>
            </a:r>
            <a:r>
              <a:rPr lang="en-GB" sz="2000" b="1" dirty="0" smtClean="0">
                <a:solidFill>
                  <a:srgbClr val="000080"/>
                </a:solidFill>
                <a:latin typeface="Palatino Linotype" charset="0"/>
                <a:cs typeface="Palatino Linotype" charset="0"/>
                <a:sym typeface="Symbol" charset="0"/>
              </a:rPr>
              <a:t> forcing</a:t>
            </a:r>
            <a:endParaRPr lang="en-GB" sz="2000" b="1" dirty="0">
              <a:solidFill>
                <a:srgbClr val="000080"/>
              </a:solidFill>
              <a:latin typeface="Palatino Linotype" charset="0"/>
              <a:cs typeface="Palatino Linotype" charset="0"/>
              <a:sym typeface="Symbol" charset="0"/>
            </a:endParaRPr>
          </a:p>
        </p:txBody>
      </p:sp>
      <p:pic>
        <p:nvPicPr>
          <p:cNvPr id="17" name="Image 16"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9"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121115996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descr="pinatubo_anomaly_year1-3_mod_i00k_tas.eps"/>
          <p:cNvPicPr>
            <a:picLocks noChangeAspect="1"/>
          </p:cNvPicPr>
          <p:nvPr/>
        </p:nvPicPr>
        <p:blipFill rotWithShape="1">
          <a:blip r:embed="rId2">
            <a:extLst>
              <a:ext uri="{28A0092B-C50C-407E-A947-70E740481C1C}">
                <a14:useLocalDpi xmlns:a14="http://schemas.microsoft.com/office/drawing/2010/main" val="0"/>
              </a:ext>
            </a:extLst>
          </a:blip>
          <a:srcRect l="81111"/>
          <a:stretch/>
        </p:blipFill>
        <p:spPr>
          <a:xfrm rot="5400000">
            <a:off x="3488017" y="1868352"/>
            <a:ext cx="865866" cy="7638541"/>
          </a:xfrm>
          <a:prstGeom prst="rect">
            <a:avLst/>
          </a:prstGeom>
        </p:spPr>
      </p:pic>
      <p:pic>
        <p:nvPicPr>
          <p:cNvPr id="27" name="Image 26"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45</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Pinatubo</a:t>
            </a:r>
            <a:endParaRPr lang="en-US" b="1" cap="none" dirty="0">
              <a:latin typeface="Century Gothic" charset="0"/>
            </a:endParaRPr>
          </a:p>
        </p:txBody>
      </p:sp>
      <p:sp>
        <p:nvSpPr>
          <p:cNvPr id="30724" name="Rectangle 7"/>
          <p:cNvSpPr>
            <a:spLocks noChangeArrowheads="1"/>
          </p:cNvSpPr>
          <p:nvPr/>
        </p:nvSpPr>
        <p:spPr bwMode="auto">
          <a:xfrm>
            <a:off x="101680" y="5799793"/>
            <a:ext cx="8790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t>
            </a:r>
            <a:r>
              <a:rPr lang="en-GB" sz="1800" b="1" i="1" dirty="0" smtClean="0">
                <a:solidFill>
                  <a:srgbClr val="000090"/>
                </a:solidFill>
                <a:latin typeface="Palatino Linotype" charset="0"/>
                <a:cs typeface="Palatino Linotype" charset="0"/>
              </a:rPr>
              <a:t>anomalies (°C), </a:t>
            </a:r>
            <a:r>
              <a:rPr lang="en-GB" sz="1800" b="1" i="1" dirty="0">
                <a:solidFill>
                  <a:srgbClr val="000090"/>
                </a:solidFill>
                <a:latin typeface="Palatino Linotype" charset="0"/>
                <a:cs typeface="Palatino Linotype" charset="0"/>
              </a:rPr>
              <a:t>forecast years 1-</a:t>
            </a:r>
            <a:r>
              <a:rPr lang="en-GB" sz="1800" b="1" i="1" dirty="0" smtClean="0">
                <a:solidFill>
                  <a:srgbClr val="000090"/>
                </a:solidFill>
                <a:latin typeface="Palatino Linotype" charset="0"/>
                <a:cs typeface="Palatino Linotype" charset="0"/>
              </a:rPr>
              <a:t>3 (EC-Earth: 5 member mean)</a:t>
            </a:r>
            <a:endParaRPr lang="en-GB" sz="1800" b="1" i="1" dirty="0">
              <a:solidFill>
                <a:srgbClr val="000090"/>
              </a:solidFill>
              <a:latin typeface="Palatino Linotype" charset="0"/>
              <a:cs typeface="Palatino Linotype" charset="0"/>
            </a:endParaRPr>
          </a:p>
        </p:txBody>
      </p:sp>
      <p:sp>
        <p:nvSpPr>
          <p:cNvPr id="20" name="Rectangle 8"/>
          <p:cNvSpPr>
            <a:spLocks noChangeArrowheads="1"/>
          </p:cNvSpPr>
          <p:nvPr/>
        </p:nvSpPr>
        <p:spPr bwMode="auto">
          <a:xfrm>
            <a:off x="570832" y="2614269"/>
            <a:ext cx="2224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Observation</a:t>
            </a:r>
          </a:p>
        </p:txBody>
      </p:sp>
      <p:sp>
        <p:nvSpPr>
          <p:cNvPr id="2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pic>
        <p:nvPicPr>
          <p:cNvPr id="12" name="Image 11" descr="pinatubo_anomaly_year1-3_obstas.eps"/>
          <p:cNvPicPr>
            <a:picLocks noChangeAspect="1"/>
          </p:cNvPicPr>
          <p:nvPr/>
        </p:nvPicPr>
        <p:blipFill rotWithShape="1">
          <a:blip r:embed="rId4">
            <a:extLst>
              <a:ext uri="{28A0092B-C50C-407E-A947-70E740481C1C}">
                <a14:useLocalDpi xmlns:a14="http://schemas.microsoft.com/office/drawing/2010/main" val="0"/>
              </a:ext>
            </a:extLst>
          </a:blip>
          <a:srcRect l="9340" t="-49" r="18238" b="107"/>
          <a:stretch/>
        </p:blipFill>
        <p:spPr>
          <a:xfrm rot="5400000">
            <a:off x="654727" y="368807"/>
            <a:ext cx="1681200" cy="3002400"/>
          </a:xfrm>
          <a:prstGeom prst="rect">
            <a:avLst/>
          </a:prstGeom>
        </p:spPr>
      </p:pic>
    </p:spTree>
    <p:extLst>
      <p:ext uri="{BB962C8B-B14F-4D97-AF65-F5344CB8AC3E}">
        <p14:creationId xmlns:p14="http://schemas.microsoft.com/office/powerpoint/2010/main" val="342772036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descr="pinatubo_anomaly_year1-3_mod_i00k_tas.eps"/>
          <p:cNvPicPr>
            <a:picLocks noChangeAspect="1"/>
          </p:cNvPicPr>
          <p:nvPr/>
        </p:nvPicPr>
        <p:blipFill rotWithShape="1">
          <a:blip r:embed="rId2">
            <a:extLst>
              <a:ext uri="{28A0092B-C50C-407E-A947-70E740481C1C}">
                <a14:useLocalDpi xmlns:a14="http://schemas.microsoft.com/office/drawing/2010/main" val="0"/>
              </a:ext>
            </a:extLst>
          </a:blip>
          <a:srcRect l="81111"/>
          <a:stretch/>
        </p:blipFill>
        <p:spPr>
          <a:xfrm rot="5400000">
            <a:off x="3488017" y="1868352"/>
            <a:ext cx="865866" cy="7638541"/>
          </a:xfrm>
          <a:prstGeom prst="rect">
            <a:avLst/>
          </a:prstGeom>
        </p:spPr>
      </p:pic>
      <p:pic>
        <p:nvPicPr>
          <p:cNvPr id="27" name="Image 26"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46</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Pinatubo</a:t>
            </a:r>
            <a:endParaRPr lang="en-US" b="1" cap="none" dirty="0">
              <a:latin typeface="Century Gothic" charset="0"/>
            </a:endParaRPr>
          </a:p>
        </p:txBody>
      </p:sp>
      <p:sp>
        <p:nvSpPr>
          <p:cNvPr id="20" name="Rectangle 8"/>
          <p:cNvSpPr>
            <a:spLocks noChangeArrowheads="1"/>
          </p:cNvSpPr>
          <p:nvPr/>
        </p:nvSpPr>
        <p:spPr bwMode="auto">
          <a:xfrm>
            <a:off x="570832" y="2614269"/>
            <a:ext cx="2224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Observation</a:t>
            </a:r>
          </a:p>
        </p:txBody>
      </p:sp>
      <p:sp>
        <p:nvSpPr>
          <p:cNvPr id="25" name="Rectangle 8"/>
          <p:cNvSpPr>
            <a:spLocks noChangeArrowheads="1"/>
          </p:cNvSpPr>
          <p:nvPr/>
        </p:nvSpPr>
        <p:spPr bwMode="auto">
          <a:xfrm>
            <a:off x="6369244" y="2647690"/>
            <a:ext cx="2587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No </a:t>
            </a:r>
            <a:r>
              <a:rPr lang="en-GB" sz="1800" b="1" i="1" dirty="0" smtClean="0">
                <a:solidFill>
                  <a:srgbClr val="000090"/>
                </a:solidFill>
                <a:latin typeface="Palatino Linotype" charset="0"/>
                <a:cs typeface="Palatino Linotype" charset="0"/>
              </a:rPr>
              <a:t>initialisation</a:t>
            </a:r>
            <a:endParaRPr lang="en-GB" sz="1800" b="1" i="1" dirty="0">
              <a:solidFill>
                <a:srgbClr val="000090"/>
              </a:solidFill>
              <a:latin typeface="Palatino Linotype" charset="0"/>
              <a:cs typeface="Palatino Linotype" charset="0"/>
            </a:endParaRPr>
          </a:p>
        </p:txBody>
      </p:sp>
      <p:sp>
        <p:nvSpPr>
          <p:cNvPr id="2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pic>
        <p:nvPicPr>
          <p:cNvPr id="10" name="Image 9" descr="pinatubo_anomaly_year1-3_mod_hist_tas.eps"/>
          <p:cNvPicPr>
            <a:picLocks noChangeAspect="1"/>
          </p:cNvPicPr>
          <p:nvPr/>
        </p:nvPicPr>
        <p:blipFill rotWithShape="1">
          <a:blip r:embed="rId4">
            <a:extLst>
              <a:ext uri="{28A0092B-C50C-407E-A947-70E740481C1C}">
                <a14:useLocalDpi xmlns:a14="http://schemas.microsoft.com/office/drawing/2010/main" val="0"/>
              </a:ext>
            </a:extLst>
          </a:blip>
          <a:srcRect l="9547" r="20045"/>
          <a:stretch/>
        </p:blipFill>
        <p:spPr>
          <a:xfrm rot="5400000">
            <a:off x="6743265" y="329745"/>
            <a:ext cx="1633489" cy="3002400"/>
          </a:xfrm>
          <a:prstGeom prst="rect">
            <a:avLst/>
          </a:prstGeom>
        </p:spPr>
      </p:pic>
      <p:pic>
        <p:nvPicPr>
          <p:cNvPr id="12" name="Image 11" descr="pinatubo_anomaly_year1-3_obstas.eps"/>
          <p:cNvPicPr>
            <a:picLocks noChangeAspect="1"/>
          </p:cNvPicPr>
          <p:nvPr/>
        </p:nvPicPr>
        <p:blipFill rotWithShape="1">
          <a:blip r:embed="rId5">
            <a:extLst>
              <a:ext uri="{28A0092B-C50C-407E-A947-70E740481C1C}">
                <a14:useLocalDpi xmlns:a14="http://schemas.microsoft.com/office/drawing/2010/main" val="0"/>
              </a:ext>
            </a:extLst>
          </a:blip>
          <a:srcRect l="9340" t="-49" r="18238" b="107"/>
          <a:stretch/>
        </p:blipFill>
        <p:spPr>
          <a:xfrm rot="5400000">
            <a:off x="654727" y="368807"/>
            <a:ext cx="1681200" cy="3002400"/>
          </a:xfrm>
          <a:prstGeom prst="rect">
            <a:avLst/>
          </a:prstGeom>
        </p:spPr>
      </p:pic>
      <p:sp>
        <p:nvSpPr>
          <p:cNvPr id="22" name="Rectangle 7"/>
          <p:cNvSpPr>
            <a:spLocks noChangeArrowheads="1"/>
          </p:cNvSpPr>
          <p:nvPr/>
        </p:nvSpPr>
        <p:spPr bwMode="auto">
          <a:xfrm>
            <a:off x="101680" y="5799793"/>
            <a:ext cx="8790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t>
            </a:r>
            <a:r>
              <a:rPr lang="en-GB" sz="1800" b="1" i="1" dirty="0" smtClean="0">
                <a:solidFill>
                  <a:srgbClr val="000090"/>
                </a:solidFill>
                <a:latin typeface="Palatino Linotype" charset="0"/>
                <a:cs typeface="Palatino Linotype" charset="0"/>
              </a:rPr>
              <a:t>anomalies (°C), </a:t>
            </a:r>
            <a:r>
              <a:rPr lang="en-GB" sz="1800" b="1" i="1" dirty="0">
                <a:solidFill>
                  <a:srgbClr val="000090"/>
                </a:solidFill>
                <a:latin typeface="Palatino Linotype" charset="0"/>
                <a:cs typeface="Palatino Linotype" charset="0"/>
              </a:rPr>
              <a:t>forecast years 1-</a:t>
            </a:r>
            <a:r>
              <a:rPr lang="en-GB" sz="1800" b="1" i="1" dirty="0" smtClean="0">
                <a:solidFill>
                  <a:srgbClr val="000090"/>
                </a:solidFill>
                <a:latin typeface="Palatino Linotype" charset="0"/>
                <a:cs typeface="Palatino Linotype" charset="0"/>
              </a:rPr>
              <a:t>3 (EC-Earth: 5 member mean)</a:t>
            </a:r>
            <a:endParaRPr lang="en-GB" sz="1800" b="1" i="1" dirty="0">
              <a:solidFill>
                <a:srgbClr val="000090"/>
              </a:solidFill>
              <a:latin typeface="Palatino Linotype" charset="0"/>
              <a:cs typeface="Palatino Linotype" charset="0"/>
            </a:endParaRPr>
          </a:p>
        </p:txBody>
      </p:sp>
    </p:spTree>
    <p:extLst>
      <p:ext uri="{BB962C8B-B14F-4D97-AF65-F5344CB8AC3E}">
        <p14:creationId xmlns:p14="http://schemas.microsoft.com/office/powerpoint/2010/main" val="128796448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descr="pinatubo_anomaly_year1-3_mod_i00k_tas.eps"/>
          <p:cNvPicPr>
            <a:picLocks noChangeAspect="1"/>
          </p:cNvPicPr>
          <p:nvPr/>
        </p:nvPicPr>
        <p:blipFill rotWithShape="1">
          <a:blip r:embed="rId2">
            <a:extLst>
              <a:ext uri="{28A0092B-C50C-407E-A947-70E740481C1C}">
                <a14:useLocalDpi xmlns:a14="http://schemas.microsoft.com/office/drawing/2010/main" val="0"/>
              </a:ext>
            </a:extLst>
          </a:blip>
          <a:srcRect l="81111"/>
          <a:stretch/>
        </p:blipFill>
        <p:spPr>
          <a:xfrm rot="5400000">
            <a:off x="3488017" y="1868352"/>
            <a:ext cx="865866" cy="7638541"/>
          </a:xfrm>
          <a:prstGeom prst="rect">
            <a:avLst/>
          </a:prstGeom>
        </p:spPr>
      </p:pic>
      <p:pic>
        <p:nvPicPr>
          <p:cNvPr id="27" name="Image 26"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47</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Pinatubo</a:t>
            </a:r>
            <a:endParaRPr lang="en-US" b="1" cap="none" dirty="0">
              <a:latin typeface="Century Gothic" charset="0"/>
            </a:endParaRPr>
          </a:p>
        </p:txBody>
      </p:sp>
      <p:sp>
        <p:nvSpPr>
          <p:cNvPr id="20" name="Rectangle 8"/>
          <p:cNvSpPr>
            <a:spLocks noChangeArrowheads="1"/>
          </p:cNvSpPr>
          <p:nvPr/>
        </p:nvSpPr>
        <p:spPr bwMode="auto">
          <a:xfrm>
            <a:off x="570832" y="2614269"/>
            <a:ext cx="2224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Observation</a:t>
            </a:r>
          </a:p>
        </p:txBody>
      </p:sp>
      <p:sp>
        <p:nvSpPr>
          <p:cNvPr id="21" name="Rectangle 8"/>
          <p:cNvSpPr>
            <a:spLocks noChangeArrowheads="1"/>
          </p:cNvSpPr>
          <p:nvPr/>
        </p:nvSpPr>
        <p:spPr bwMode="auto">
          <a:xfrm>
            <a:off x="-368361" y="4779930"/>
            <a:ext cx="4001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Initialisation, volcanic forcing</a:t>
            </a:r>
            <a:endParaRPr lang="en-GB" sz="1800" b="1" i="1" dirty="0">
              <a:solidFill>
                <a:srgbClr val="000090"/>
              </a:solidFill>
              <a:latin typeface="Palatino Linotype" charset="0"/>
              <a:cs typeface="Palatino Linotype" charset="0"/>
            </a:endParaRPr>
          </a:p>
        </p:txBody>
      </p:sp>
      <p:sp>
        <p:nvSpPr>
          <p:cNvPr id="2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pic>
        <p:nvPicPr>
          <p:cNvPr id="11" name="Image 10" descr="pinatubo_anomaly_year1-3_mod_i00k_tas.eps"/>
          <p:cNvPicPr>
            <a:picLocks noChangeAspect="1"/>
          </p:cNvPicPr>
          <p:nvPr/>
        </p:nvPicPr>
        <p:blipFill rotWithShape="1">
          <a:blip r:embed="rId4">
            <a:extLst>
              <a:ext uri="{28A0092B-C50C-407E-A947-70E740481C1C}">
                <a14:useLocalDpi xmlns:a14="http://schemas.microsoft.com/office/drawing/2010/main" val="0"/>
              </a:ext>
            </a:extLst>
          </a:blip>
          <a:srcRect l="9574" r="19387"/>
          <a:stretch/>
        </p:blipFill>
        <p:spPr>
          <a:xfrm rot="5400000">
            <a:off x="708865" y="2437169"/>
            <a:ext cx="1648125" cy="3002400"/>
          </a:xfrm>
          <a:prstGeom prst="rect">
            <a:avLst/>
          </a:prstGeom>
        </p:spPr>
      </p:pic>
      <p:pic>
        <p:nvPicPr>
          <p:cNvPr id="12" name="Image 11" descr="pinatubo_anomaly_year1-3_obstas.eps"/>
          <p:cNvPicPr>
            <a:picLocks noChangeAspect="1"/>
          </p:cNvPicPr>
          <p:nvPr/>
        </p:nvPicPr>
        <p:blipFill rotWithShape="1">
          <a:blip r:embed="rId5">
            <a:extLst>
              <a:ext uri="{28A0092B-C50C-407E-A947-70E740481C1C}">
                <a14:useLocalDpi xmlns:a14="http://schemas.microsoft.com/office/drawing/2010/main" val="0"/>
              </a:ext>
            </a:extLst>
          </a:blip>
          <a:srcRect l="9340" t="-49" r="18238" b="107"/>
          <a:stretch/>
        </p:blipFill>
        <p:spPr>
          <a:xfrm rot="5400000">
            <a:off x="654727" y="368807"/>
            <a:ext cx="1681200" cy="3002400"/>
          </a:xfrm>
          <a:prstGeom prst="rect">
            <a:avLst/>
          </a:prstGeom>
        </p:spPr>
      </p:pic>
      <p:sp>
        <p:nvSpPr>
          <p:cNvPr id="22" name="Rectangle 8"/>
          <p:cNvSpPr>
            <a:spLocks noChangeArrowheads="1"/>
          </p:cNvSpPr>
          <p:nvPr/>
        </p:nvSpPr>
        <p:spPr bwMode="auto">
          <a:xfrm>
            <a:off x="6369244" y="2647690"/>
            <a:ext cx="2587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No </a:t>
            </a:r>
            <a:r>
              <a:rPr lang="en-GB" sz="1800" b="1" i="1" dirty="0" smtClean="0">
                <a:solidFill>
                  <a:srgbClr val="000090"/>
                </a:solidFill>
                <a:latin typeface="Palatino Linotype" charset="0"/>
                <a:cs typeface="Palatino Linotype" charset="0"/>
              </a:rPr>
              <a:t>initialisation</a:t>
            </a:r>
            <a:endParaRPr lang="en-GB" sz="1800" b="1" i="1" dirty="0">
              <a:solidFill>
                <a:srgbClr val="000090"/>
              </a:solidFill>
              <a:latin typeface="Palatino Linotype" charset="0"/>
              <a:cs typeface="Palatino Linotype" charset="0"/>
            </a:endParaRPr>
          </a:p>
        </p:txBody>
      </p:sp>
      <p:pic>
        <p:nvPicPr>
          <p:cNvPr id="24" name="Image 23" descr="pinatubo_anomaly_year1-3_mod_hist_tas.eps"/>
          <p:cNvPicPr>
            <a:picLocks noChangeAspect="1"/>
          </p:cNvPicPr>
          <p:nvPr/>
        </p:nvPicPr>
        <p:blipFill rotWithShape="1">
          <a:blip r:embed="rId6">
            <a:extLst>
              <a:ext uri="{28A0092B-C50C-407E-A947-70E740481C1C}">
                <a14:useLocalDpi xmlns:a14="http://schemas.microsoft.com/office/drawing/2010/main" val="0"/>
              </a:ext>
            </a:extLst>
          </a:blip>
          <a:srcRect l="9547" r="20045"/>
          <a:stretch/>
        </p:blipFill>
        <p:spPr>
          <a:xfrm rot="5400000">
            <a:off x="6743265" y="329745"/>
            <a:ext cx="1633489" cy="3002400"/>
          </a:xfrm>
          <a:prstGeom prst="rect">
            <a:avLst/>
          </a:prstGeom>
        </p:spPr>
      </p:pic>
      <p:sp>
        <p:nvSpPr>
          <p:cNvPr id="30" name="Rectangle 7"/>
          <p:cNvSpPr>
            <a:spLocks noChangeArrowheads="1"/>
          </p:cNvSpPr>
          <p:nvPr/>
        </p:nvSpPr>
        <p:spPr bwMode="auto">
          <a:xfrm>
            <a:off x="101680" y="5799793"/>
            <a:ext cx="8790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t>
            </a:r>
            <a:r>
              <a:rPr lang="en-GB" sz="1800" b="1" i="1" dirty="0" smtClean="0">
                <a:solidFill>
                  <a:srgbClr val="000090"/>
                </a:solidFill>
                <a:latin typeface="Palatino Linotype" charset="0"/>
                <a:cs typeface="Palatino Linotype" charset="0"/>
              </a:rPr>
              <a:t>anomalies (°C), </a:t>
            </a:r>
            <a:r>
              <a:rPr lang="en-GB" sz="1800" b="1" i="1" dirty="0">
                <a:solidFill>
                  <a:srgbClr val="000090"/>
                </a:solidFill>
                <a:latin typeface="Palatino Linotype" charset="0"/>
                <a:cs typeface="Palatino Linotype" charset="0"/>
              </a:rPr>
              <a:t>forecast years 1-</a:t>
            </a:r>
            <a:r>
              <a:rPr lang="en-GB" sz="1800" b="1" i="1" dirty="0" smtClean="0">
                <a:solidFill>
                  <a:srgbClr val="000090"/>
                </a:solidFill>
                <a:latin typeface="Palatino Linotype" charset="0"/>
                <a:cs typeface="Palatino Linotype" charset="0"/>
              </a:rPr>
              <a:t>3 (EC-Earth: 5 member mean)</a:t>
            </a:r>
            <a:endParaRPr lang="en-GB" sz="1800" b="1" i="1" dirty="0">
              <a:solidFill>
                <a:srgbClr val="000090"/>
              </a:solidFill>
              <a:latin typeface="Palatino Linotype" charset="0"/>
              <a:cs typeface="Palatino Linotype" charset="0"/>
            </a:endParaRPr>
          </a:p>
        </p:txBody>
      </p:sp>
    </p:spTree>
    <p:extLst>
      <p:ext uri="{BB962C8B-B14F-4D97-AF65-F5344CB8AC3E}">
        <p14:creationId xmlns:p14="http://schemas.microsoft.com/office/powerpoint/2010/main" val="128796448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descr="pinatubo_anomaly_year1-3_mod_i00k_tas.eps"/>
          <p:cNvPicPr>
            <a:picLocks noChangeAspect="1"/>
          </p:cNvPicPr>
          <p:nvPr/>
        </p:nvPicPr>
        <p:blipFill rotWithShape="1">
          <a:blip r:embed="rId2">
            <a:extLst>
              <a:ext uri="{28A0092B-C50C-407E-A947-70E740481C1C}">
                <a14:useLocalDpi xmlns:a14="http://schemas.microsoft.com/office/drawing/2010/main" val="0"/>
              </a:ext>
            </a:extLst>
          </a:blip>
          <a:srcRect l="81111"/>
          <a:stretch/>
        </p:blipFill>
        <p:spPr>
          <a:xfrm rot="5400000">
            <a:off x="3488017" y="1868352"/>
            <a:ext cx="865866" cy="7638541"/>
          </a:xfrm>
          <a:prstGeom prst="rect">
            <a:avLst/>
          </a:prstGeom>
        </p:spPr>
      </p:pic>
      <p:pic>
        <p:nvPicPr>
          <p:cNvPr id="27" name="Image 26"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48</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Pinatubo</a:t>
            </a:r>
            <a:endParaRPr lang="en-US" b="1" cap="none" dirty="0">
              <a:latin typeface="Century Gothic" charset="0"/>
            </a:endParaRPr>
          </a:p>
        </p:txBody>
      </p:sp>
      <p:sp>
        <p:nvSpPr>
          <p:cNvPr id="20" name="Rectangle 8"/>
          <p:cNvSpPr>
            <a:spLocks noChangeArrowheads="1"/>
          </p:cNvSpPr>
          <p:nvPr/>
        </p:nvSpPr>
        <p:spPr bwMode="auto">
          <a:xfrm>
            <a:off x="570832" y="2614269"/>
            <a:ext cx="2224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Observation</a:t>
            </a:r>
          </a:p>
        </p:txBody>
      </p:sp>
      <p:sp>
        <p:nvSpPr>
          <p:cNvPr id="21" name="Rectangle 8"/>
          <p:cNvSpPr>
            <a:spLocks noChangeArrowheads="1"/>
          </p:cNvSpPr>
          <p:nvPr/>
        </p:nvSpPr>
        <p:spPr bwMode="auto">
          <a:xfrm>
            <a:off x="-368361" y="4779930"/>
            <a:ext cx="4001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Initialisation, volcanic forcing</a:t>
            </a:r>
            <a:endParaRPr lang="en-GB" sz="1800" b="1" i="1" dirty="0">
              <a:solidFill>
                <a:srgbClr val="000090"/>
              </a:solidFill>
              <a:latin typeface="Palatino Linotype" charset="0"/>
              <a:cs typeface="Palatino Linotype" charset="0"/>
            </a:endParaRPr>
          </a:p>
        </p:txBody>
      </p:sp>
      <p:sp>
        <p:nvSpPr>
          <p:cNvPr id="25" name="Rectangle 8"/>
          <p:cNvSpPr>
            <a:spLocks noChangeArrowheads="1"/>
          </p:cNvSpPr>
          <p:nvPr/>
        </p:nvSpPr>
        <p:spPr bwMode="auto">
          <a:xfrm>
            <a:off x="6369244" y="2647690"/>
            <a:ext cx="2587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No </a:t>
            </a:r>
            <a:r>
              <a:rPr lang="en-GB" sz="1800" b="1" i="1" dirty="0" smtClean="0">
                <a:solidFill>
                  <a:srgbClr val="000090"/>
                </a:solidFill>
                <a:latin typeface="Palatino Linotype" charset="0"/>
                <a:cs typeface="Palatino Linotype" charset="0"/>
              </a:rPr>
              <a:t>initialisation</a:t>
            </a:r>
            <a:endParaRPr lang="en-GB" sz="1800" b="1" i="1" dirty="0">
              <a:solidFill>
                <a:srgbClr val="000090"/>
              </a:solidFill>
              <a:latin typeface="Palatino Linotype" charset="0"/>
              <a:cs typeface="Palatino Linotype" charset="0"/>
            </a:endParaRPr>
          </a:p>
        </p:txBody>
      </p:sp>
      <p:sp>
        <p:nvSpPr>
          <p:cNvPr id="26" name="Rectangle 8"/>
          <p:cNvSpPr>
            <a:spLocks noChangeArrowheads="1"/>
          </p:cNvSpPr>
          <p:nvPr/>
        </p:nvSpPr>
        <p:spPr bwMode="auto">
          <a:xfrm>
            <a:off x="6495681" y="4851127"/>
            <a:ext cx="2587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smtClean="0">
                <a:solidFill>
                  <a:srgbClr val="000090"/>
                </a:solidFill>
                <a:latin typeface="Palatino Linotype" charset="0"/>
                <a:cs typeface="Palatino Linotype" charset="0"/>
              </a:rPr>
              <a:t>No volcanic </a:t>
            </a:r>
            <a:r>
              <a:rPr lang="en-GB" sz="1800" b="1" i="1" dirty="0">
                <a:solidFill>
                  <a:srgbClr val="000090"/>
                </a:solidFill>
                <a:latin typeface="Palatino Linotype" charset="0"/>
                <a:cs typeface="Palatino Linotype" charset="0"/>
              </a:rPr>
              <a:t>forcing</a:t>
            </a:r>
          </a:p>
        </p:txBody>
      </p:sp>
      <p:sp>
        <p:nvSpPr>
          <p:cNvPr id="2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pic>
        <p:nvPicPr>
          <p:cNvPr id="10" name="Image 9" descr="pinatubo_anomaly_year1-3_mod_hist_tas.eps"/>
          <p:cNvPicPr>
            <a:picLocks noChangeAspect="1"/>
          </p:cNvPicPr>
          <p:nvPr/>
        </p:nvPicPr>
        <p:blipFill rotWithShape="1">
          <a:blip r:embed="rId4">
            <a:extLst>
              <a:ext uri="{28A0092B-C50C-407E-A947-70E740481C1C}">
                <a14:useLocalDpi xmlns:a14="http://schemas.microsoft.com/office/drawing/2010/main" val="0"/>
              </a:ext>
            </a:extLst>
          </a:blip>
          <a:srcRect l="9547" r="20045"/>
          <a:stretch/>
        </p:blipFill>
        <p:spPr>
          <a:xfrm rot="5400000">
            <a:off x="6743265" y="329745"/>
            <a:ext cx="1633489" cy="3002400"/>
          </a:xfrm>
          <a:prstGeom prst="rect">
            <a:avLst/>
          </a:prstGeom>
        </p:spPr>
      </p:pic>
      <p:pic>
        <p:nvPicPr>
          <p:cNvPr id="11" name="Image 10" descr="pinatubo_anomaly_year1-3_mod_i00k_tas.eps"/>
          <p:cNvPicPr>
            <a:picLocks noChangeAspect="1"/>
          </p:cNvPicPr>
          <p:nvPr/>
        </p:nvPicPr>
        <p:blipFill rotWithShape="1">
          <a:blip r:embed="rId5">
            <a:extLst>
              <a:ext uri="{28A0092B-C50C-407E-A947-70E740481C1C}">
                <a14:useLocalDpi xmlns:a14="http://schemas.microsoft.com/office/drawing/2010/main" val="0"/>
              </a:ext>
            </a:extLst>
          </a:blip>
          <a:srcRect l="9574" r="19387"/>
          <a:stretch/>
        </p:blipFill>
        <p:spPr>
          <a:xfrm rot="5400000">
            <a:off x="708865" y="2437169"/>
            <a:ext cx="1648125" cy="3002400"/>
          </a:xfrm>
          <a:prstGeom prst="rect">
            <a:avLst/>
          </a:prstGeom>
        </p:spPr>
      </p:pic>
      <p:pic>
        <p:nvPicPr>
          <p:cNvPr id="12" name="Image 11" descr="pinatubo_anomaly_year1-3_obstas.eps"/>
          <p:cNvPicPr>
            <a:picLocks noChangeAspect="1"/>
          </p:cNvPicPr>
          <p:nvPr/>
        </p:nvPicPr>
        <p:blipFill rotWithShape="1">
          <a:blip r:embed="rId6">
            <a:extLst>
              <a:ext uri="{28A0092B-C50C-407E-A947-70E740481C1C}">
                <a14:useLocalDpi xmlns:a14="http://schemas.microsoft.com/office/drawing/2010/main" val="0"/>
              </a:ext>
            </a:extLst>
          </a:blip>
          <a:srcRect l="9340" t="-49" r="18238" b="107"/>
          <a:stretch/>
        </p:blipFill>
        <p:spPr>
          <a:xfrm rot="5400000">
            <a:off x="654727" y="368807"/>
            <a:ext cx="1681200" cy="3002400"/>
          </a:xfrm>
          <a:prstGeom prst="rect">
            <a:avLst/>
          </a:prstGeom>
        </p:spPr>
      </p:pic>
      <p:pic>
        <p:nvPicPr>
          <p:cNvPr id="30721" name="Image 30720" descr="pinatubo_anomaly_year1-3_mod_i03i_tas.eps"/>
          <p:cNvPicPr>
            <a:picLocks noChangeAspect="1"/>
          </p:cNvPicPr>
          <p:nvPr/>
        </p:nvPicPr>
        <p:blipFill rotWithShape="1">
          <a:blip r:embed="rId7">
            <a:extLst>
              <a:ext uri="{28A0092B-C50C-407E-A947-70E740481C1C}">
                <a14:useLocalDpi xmlns:a14="http://schemas.microsoft.com/office/drawing/2010/main" val="0"/>
              </a:ext>
            </a:extLst>
          </a:blip>
          <a:srcRect l="9580" r="19736"/>
          <a:stretch/>
        </p:blipFill>
        <p:spPr>
          <a:xfrm rot="5400000">
            <a:off x="6785841" y="2433049"/>
            <a:ext cx="1639885" cy="3002400"/>
          </a:xfrm>
          <a:prstGeom prst="rect">
            <a:avLst/>
          </a:prstGeom>
        </p:spPr>
      </p:pic>
      <p:sp>
        <p:nvSpPr>
          <p:cNvPr id="22" name="Rectangle 7"/>
          <p:cNvSpPr>
            <a:spLocks noChangeArrowheads="1"/>
          </p:cNvSpPr>
          <p:nvPr/>
        </p:nvSpPr>
        <p:spPr bwMode="auto">
          <a:xfrm>
            <a:off x="101680" y="5799793"/>
            <a:ext cx="8790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t>
            </a:r>
            <a:r>
              <a:rPr lang="en-GB" sz="1800" b="1" i="1" dirty="0" smtClean="0">
                <a:solidFill>
                  <a:srgbClr val="000090"/>
                </a:solidFill>
                <a:latin typeface="Palatino Linotype" charset="0"/>
                <a:cs typeface="Palatino Linotype" charset="0"/>
              </a:rPr>
              <a:t>anomalies (°C), </a:t>
            </a:r>
            <a:r>
              <a:rPr lang="en-GB" sz="1800" b="1" i="1" dirty="0">
                <a:solidFill>
                  <a:srgbClr val="000090"/>
                </a:solidFill>
                <a:latin typeface="Palatino Linotype" charset="0"/>
                <a:cs typeface="Palatino Linotype" charset="0"/>
              </a:rPr>
              <a:t>forecast years 1-</a:t>
            </a:r>
            <a:r>
              <a:rPr lang="en-GB" sz="1800" b="1" i="1" dirty="0" smtClean="0">
                <a:solidFill>
                  <a:srgbClr val="000090"/>
                </a:solidFill>
                <a:latin typeface="Palatino Linotype" charset="0"/>
                <a:cs typeface="Palatino Linotype" charset="0"/>
              </a:rPr>
              <a:t>3 (EC-Earth: 5 member mean)</a:t>
            </a:r>
            <a:endParaRPr lang="en-GB" sz="1800" b="1" i="1" dirty="0">
              <a:solidFill>
                <a:srgbClr val="000090"/>
              </a:solidFill>
              <a:latin typeface="Palatino Linotype" charset="0"/>
              <a:cs typeface="Palatino Linotype" charset="0"/>
            </a:endParaRPr>
          </a:p>
        </p:txBody>
      </p:sp>
    </p:spTree>
    <p:extLst>
      <p:ext uri="{BB962C8B-B14F-4D97-AF65-F5344CB8AC3E}">
        <p14:creationId xmlns:p14="http://schemas.microsoft.com/office/powerpoint/2010/main" val="128796448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descr="pinatubo_anomaly_year1-3_mod_i00k_tas.eps"/>
          <p:cNvPicPr>
            <a:picLocks noChangeAspect="1"/>
          </p:cNvPicPr>
          <p:nvPr/>
        </p:nvPicPr>
        <p:blipFill rotWithShape="1">
          <a:blip r:embed="rId2">
            <a:extLst>
              <a:ext uri="{28A0092B-C50C-407E-A947-70E740481C1C}">
                <a14:useLocalDpi xmlns:a14="http://schemas.microsoft.com/office/drawing/2010/main" val="0"/>
              </a:ext>
            </a:extLst>
          </a:blip>
          <a:srcRect l="81111"/>
          <a:stretch/>
        </p:blipFill>
        <p:spPr>
          <a:xfrm rot="5400000">
            <a:off x="3488017" y="1868352"/>
            <a:ext cx="865866" cy="7638541"/>
          </a:xfrm>
          <a:prstGeom prst="rect">
            <a:avLst/>
          </a:prstGeom>
        </p:spPr>
      </p:pic>
      <p:pic>
        <p:nvPicPr>
          <p:cNvPr id="27" name="Image 26"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49</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Pinatubo</a:t>
            </a:r>
            <a:endParaRPr lang="en-US" b="1" cap="none" dirty="0">
              <a:latin typeface="Century Gothic" charset="0"/>
            </a:endParaRPr>
          </a:p>
        </p:txBody>
      </p:sp>
      <p:sp>
        <p:nvSpPr>
          <p:cNvPr id="20" name="Rectangle 8"/>
          <p:cNvSpPr>
            <a:spLocks noChangeArrowheads="1"/>
          </p:cNvSpPr>
          <p:nvPr/>
        </p:nvSpPr>
        <p:spPr bwMode="auto">
          <a:xfrm>
            <a:off x="570832" y="2614269"/>
            <a:ext cx="2224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Observation</a:t>
            </a:r>
          </a:p>
        </p:txBody>
      </p:sp>
      <p:sp>
        <p:nvSpPr>
          <p:cNvPr id="21" name="Rectangle 8"/>
          <p:cNvSpPr>
            <a:spLocks noChangeArrowheads="1"/>
          </p:cNvSpPr>
          <p:nvPr/>
        </p:nvSpPr>
        <p:spPr bwMode="auto">
          <a:xfrm>
            <a:off x="-368361" y="4779930"/>
            <a:ext cx="4001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Initialisation, volcanic forcing</a:t>
            </a:r>
            <a:endParaRPr lang="en-GB" sz="1800" b="1" i="1" dirty="0">
              <a:solidFill>
                <a:srgbClr val="000090"/>
              </a:solidFill>
              <a:latin typeface="Palatino Linotype" charset="0"/>
              <a:cs typeface="Palatino Linotype" charset="0"/>
            </a:endParaRPr>
          </a:p>
        </p:txBody>
      </p:sp>
      <p:sp>
        <p:nvSpPr>
          <p:cNvPr id="25" name="Rectangle 8"/>
          <p:cNvSpPr>
            <a:spLocks noChangeArrowheads="1"/>
          </p:cNvSpPr>
          <p:nvPr/>
        </p:nvSpPr>
        <p:spPr bwMode="auto">
          <a:xfrm>
            <a:off x="6369244" y="2647690"/>
            <a:ext cx="2587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No </a:t>
            </a:r>
            <a:r>
              <a:rPr lang="en-GB" sz="1800" b="1" i="1" dirty="0" smtClean="0">
                <a:solidFill>
                  <a:srgbClr val="000090"/>
                </a:solidFill>
                <a:latin typeface="Palatino Linotype" charset="0"/>
                <a:cs typeface="Palatino Linotype" charset="0"/>
              </a:rPr>
              <a:t>initialisation</a:t>
            </a:r>
            <a:endParaRPr lang="en-GB" sz="1800" b="1" i="1" dirty="0">
              <a:solidFill>
                <a:srgbClr val="000090"/>
              </a:solidFill>
              <a:latin typeface="Palatino Linotype" charset="0"/>
              <a:cs typeface="Palatino Linotype" charset="0"/>
            </a:endParaRPr>
          </a:p>
        </p:txBody>
      </p:sp>
      <p:sp>
        <p:nvSpPr>
          <p:cNvPr id="26" name="Rectangle 8"/>
          <p:cNvSpPr>
            <a:spLocks noChangeArrowheads="1"/>
          </p:cNvSpPr>
          <p:nvPr/>
        </p:nvSpPr>
        <p:spPr bwMode="auto">
          <a:xfrm>
            <a:off x="6495681" y="4851127"/>
            <a:ext cx="2587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smtClean="0">
                <a:solidFill>
                  <a:srgbClr val="000090"/>
                </a:solidFill>
                <a:latin typeface="Palatino Linotype" charset="0"/>
                <a:cs typeface="Palatino Linotype" charset="0"/>
              </a:rPr>
              <a:t>No volcanic </a:t>
            </a:r>
            <a:r>
              <a:rPr lang="en-GB" sz="1800" b="1" i="1" dirty="0">
                <a:solidFill>
                  <a:srgbClr val="000090"/>
                </a:solidFill>
                <a:latin typeface="Palatino Linotype" charset="0"/>
                <a:cs typeface="Palatino Linotype" charset="0"/>
              </a:rPr>
              <a:t>forcing</a:t>
            </a:r>
          </a:p>
        </p:txBody>
      </p:sp>
      <p:sp>
        <p:nvSpPr>
          <p:cNvPr id="2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31" name="Rectangle 8"/>
          <p:cNvSpPr>
            <a:spLocks noChangeArrowheads="1"/>
          </p:cNvSpPr>
          <p:nvPr/>
        </p:nvSpPr>
        <p:spPr bwMode="auto">
          <a:xfrm>
            <a:off x="3158367" y="2596665"/>
            <a:ext cx="3210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Using El </a:t>
            </a:r>
            <a:r>
              <a:rPr lang="en-GB" sz="1800" b="1" i="1" dirty="0" err="1" smtClean="0">
                <a:solidFill>
                  <a:srgbClr val="000090"/>
                </a:solidFill>
                <a:latin typeface="Palatino Linotype" charset="0"/>
                <a:cs typeface="Palatino Linotype" charset="0"/>
              </a:rPr>
              <a:t>Chichon</a:t>
            </a:r>
            <a:r>
              <a:rPr lang="en-GB" sz="1800" b="1" i="1" dirty="0" smtClean="0">
                <a:solidFill>
                  <a:srgbClr val="000090"/>
                </a:solidFill>
                <a:latin typeface="Palatino Linotype" charset="0"/>
                <a:cs typeface="Palatino Linotype" charset="0"/>
              </a:rPr>
              <a:t> forcing </a:t>
            </a:r>
            <a:endParaRPr lang="en-GB" sz="1800" b="1" i="1" dirty="0">
              <a:solidFill>
                <a:srgbClr val="000090"/>
              </a:solidFill>
              <a:latin typeface="Palatino Linotype" charset="0"/>
              <a:cs typeface="Palatino Linotype" charset="0"/>
            </a:endParaRPr>
          </a:p>
        </p:txBody>
      </p:sp>
      <p:pic>
        <p:nvPicPr>
          <p:cNvPr id="10" name="Image 9" descr="pinatubo_anomaly_year1-3_mod_hist_tas.eps"/>
          <p:cNvPicPr>
            <a:picLocks noChangeAspect="1"/>
          </p:cNvPicPr>
          <p:nvPr/>
        </p:nvPicPr>
        <p:blipFill rotWithShape="1">
          <a:blip r:embed="rId4">
            <a:extLst>
              <a:ext uri="{28A0092B-C50C-407E-A947-70E740481C1C}">
                <a14:useLocalDpi xmlns:a14="http://schemas.microsoft.com/office/drawing/2010/main" val="0"/>
              </a:ext>
            </a:extLst>
          </a:blip>
          <a:srcRect l="9547" r="20045"/>
          <a:stretch/>
        </p:blipFill>
        <p:spPr>
          <a:xfrm rot="5400000">
            <a:off x="6743265" y="329745"/>
            <a:ext cx="1633489" cy="3002400"/>
          </a:xfrm>
          <a:prstGeom prst="rect">
            <a:avLst/>
          </a:prstGeom>
        </p:spPr>
      </p:pic>
      <p:pic>
        <p:nvPicPr>
          <p:cNvPr id="11" name="Image 10" descr="pinatubo_anomaly_year1-3_mod_i00k_tas.eps"/>
          <p:cNvPicPr>
            <a:picLocks noChangeAspect="1"/>
          </p:cNvPicPr>
          <p:nvPr/>
        </p:nvPicPr>
        <p:blipFill rotWithShape="1">
          <a:blip r:embed="rId5">
            <a:extLst>
              <a:ext uri="{28A0092B-C50C-407E-A947-70E740481C1C}">
                <a14:useLocalDpi xmlns:a14="http://schemas.microsoft.com/office/drawing/2010/main" val="0"/>
              </a:ext>
            </a:extLst>
          </a:blip>
          <a:srcRect l="9574" r="19387"/>
          <a:stretch/>
        </p:blipFill>
        <p:spPr>
          <a:xfrm rot="5400000">
            <a:off x="708865" y="2437169"/>
            <a:ext cx="1648125" cy="3002400"/>
          </a:xfrm>
          <a:prstGeom prst="rect">
            <a:avLst/>
          </a:prstGeom>
        </p:spPr>
      </p:pic>
      <p:pic>
        <p:nvPicPr>
          <p:cNvPr id="12" name="Image 11" descr="pinatubo_anomaly_year1-3_obstas.eps"/>
          <p:cNvPicPr>
            <a:picLocks noChangeAspect="1"/>
          </p:cNvPicPr>
          <p:nvPr/>
        </p:nvPicPr>
        <p:blipFill rotWithShape="1">
          <a:blip r:embed="rId6">
            <a:extLst>
              <a:ext uri="{28A0092B-C50C-407E-A947-70E740481C1C}">
                <a14:useLocalDpi xmlns:a14="http://schemas.microsoft.com/office/drawing/2010/main" val="0"/>
              </a:ext>
            </a:extLst>
          </a:blip>
          <a:srcRect l="9340" t="-49" r="18238" b="107"/>
          <a:stretch/>
        </p:blipFill>
        <p:spPr>
          <a:xfrm rot="5400000">
            <a:off x="654727" y="368807"/>
            <a:ext cx="1681200" cy="3002400"/>
          </a:xfrm>
          <a:prstGeom prst="rect">
            <a:avLst/>
          </a:prstGeom>
        </p:spPr>
      </p:pic>
      <p:pic>
        <p:nvPicPr>
          <p:cNvPr id="13" name="Image 12" descr="pinatubo_anomaly_year1-3_mod_i075_tas.eps"/>
          <p:cNvPicPr>
            <a:picLocks noChangeAspect="1"/>
          </p:cNvPicPr>
          <p:nvPr/>
        </p:nvPicPr>
        <p:blipFill rotWithShape="1">
          <a:blip r:embed="rId7">
            <a:extLst>
              <a:ext uri="{28A0092B-C50C-407E-A947-70E740481C1C}">
                <a14:useLocalDpi xmlns:a14="http://schemas.microsoft.com/office/drawing/2010/main" val="0"/>
              </a:ext>
            </a:extLst>
          </a:blip>
          <a:srcRect l="9792" r="19976"/>
          <a:stretch/>
        </p:blipFill>
        <p:spPr>
          <a:xfrm rot="5400000">
            <a:off x="3720617" y="342918"/>
            <a:ext cx="1629422" cy="3002400"/>
          </a:xfrm>
          <a:prstGeom prst="rect">
            <a:avLst/>
          </a:prstGeom>
        </p:spPr>
      </p:pic>
      <p:pic>
        <p:nvPicPr>
          <p:cNvPr id="30721" name="Image 30720" descr="pinatubo_anomaly_year1-3_mod_i03i_tas.eps"/>
          <p:cNvPicPr>
            <a:picLocks noChangeAspect="1"/>
          </p:cNvPicPr>
          <p:nvPr/>
        </p:nvPicPr>
        <p:blipFill rotWithShape="1">
          <a:blip r:embed="rId8">
            <a:extLst>
              <a:ext uri="{28A0092B-C50C-407E-A947-70E740481C1C}">
                <a14:useLocalDpi xmlns:a14="http://schemas.microsoft.com/office/drawing/2010/main" val="0"/>
              </a:ext>
            </a:extLst>
          </a:blip>
          <a:srcRect l="9580" r="19736"/>
          <a:stretch/>
        </p:blipFill>
        <p:spPr>
          <a:xfrm rot="5400000">
            <a:off x="6785841" y="2433049"/>
            <a:ext cx="1639885" cy="3002400"/>
          </a:xfrm>
          <a:prstGeom prst="rect">
            <a:avLst/>
          </a:prstGeom>
        </p:spPr>
      </p:pic>
      <p:sp>
        <p:nvSpPr>
          <p:cNvPr id="22" name="Rectangle 7"/>
          <p:cNvSpPr>
            <a:spLocks noChangeArrowheads="1"/>
          </p:cNvSpPr>
          <p:nvPr/>
        </p:nvSpPr>
        <p:spPr bwMode="auto">
          <a:xfrm>
            <a:off x="101680" y="5799793"/>
            <a:ext cx="8790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t>
            </a:r>
            <a:r>
              <a:rPr lang="en-GB" sz="1800" b="1" i="1" dirty="0" smtClean="0">
                <a:solidFill>
                  <a:srgbClr val="000090"/>
                </a:solidFill>
                <a:latin typeface="Palatino Linotype" charset="0"/>
                <a:cs typeface="Palatino Linotype" charset="0"/>
              </a:rPr>
              <a:t>anomalies (°C), </a:t>
            </a:r>
            <a:r>
              <a:rPr lang="en-GB" sz="1800" b="1" i="1" dirty="0">
                <a:solidFill>
                  <a:srgbClr val="000090"/>
                </a:solidFill>
                <a:latin typeface="Palatino Linotype" charset="0"/>
                <a:cs typeface="Palatino Linotype" charset="0"/>
              </a:rPr>
              <a:t>forecast years 1-</a:t>
            </a:r>
            <a:r>
              <a:rPr lang="en-GB" sz="1800" b="1" i="1" dirty="0" smtClean="0">
                <a:solidFill>
                  <a:srgbClr val="000090"/>
                </a:solidFill>
                <a:latin typeface="Palatino Linotype" charset="0"/>
                <a:cs typeface="Palatino Linotype" charset="0"/>
              </a:rPr>
              <a:t>3 (EC-Earth: 5 member mean)</a:t>
            </a:r>
            <a:endParaRPr lang="en-GB" sz="1800" b="1" i="1" dirty="0">
              <a:solidFill>
                <a:srgbClr val="000090"/>
              </a:solidFill>
              <a:latin typeface="Palatino Linotype" charset="0"/>
              <a:cs typeface="Palatino Linotype" charset="0"/>
            </a:endParaRPr>
          </a:p>
        </p:txBody>
      </p:sp>
    </p:spTree>
    <p:extLst>
      <p:ext uri="{BB962C8B-B14F-4D97-AF65-F5344CB8AC3E}">
        <p14:creationId xmlns:p14="http://schemas.microsoft.com/office/powerpoint/2010/main" val="12879644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Introduction</a:t>
            </a:r>
          </a:p>
        </p:txBody>
      </p:sp>
      <p:sp>
        <p:nvSpPr>
          <p:cNvPr id="14"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5</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0" name="Text Box 3"/>
          <p:cNvSpPr txBox="1">
            <a:spLocks noChangeArrowheads="1"/>
          </p:cNvSpPr>
          <p:nvPr/>
        </p:nvSpPr>
        <p:spPr bwMode="auto">
          <a:xfrm>
            <a:off x="-1" y="997585"/>
            <a:ext cx="7812405"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Global cooling but regional warming?</a:t>
            </a:r>
            <a:endParaRPr lang="en-GB" sz="2000" b="1" dirty="0">
              <a:solidFill>
                <a:srgbClr val="000080"/>
              </a:solidFill>
              <a:latin typeface="Palatino Linotype" charset="0"/>
              <a:sym typeface="Symbol" charset="0"/>
            </a:endParaRPr>
          </a:p>
        </p:txBody>
      </p:sp>
      <p:sp>
        <p:nvSpPr>
          <p:cNvPr id="8" name="Rectangle 7"/>
          <p:cNvSpPr/>
          <p:nvPr/>
        </p:nvSpPr>
        <p:spPr>
          <a:xfrm>
            <a:off x="404161" y="5572323"/>
            <a:ext cx="8281035" cy="646331"/>
          </a:xfrm>
          <a:prstGeom prst="rect">
            <a:avLst/>
          </a:prstGeom>
        </p:spPr>
        <p:txBody>
          <a:bodyPr wrap="square">
            <a:spAutoFit/>
          </a:bodyPr>
          <a:lstStyle/>
          <a:p>
            <a:pPr algn="ctr" eaLnBrk="1" hangingPunct="1">
              <a:spcAft>
                <a:spcPts val="0"/>
              </a:spcAft>
              <a:buSzPct val="100000"/>
            </a:pPr>
            <a:r>
              <a:rPr lang="en-GB" sz="1800" dirty="0" smtClean="0">
                <a:solidFill>
                  <a:srgbClr val="000080"/>
                </a:solidFill>
                <a:latin typeface="Palatino Linotype" charset="0"/>
              </a:rPr>
              <a:t>(Temperature anomaly observed in the lower troposphere the first winter after the Pinatubo eruption, </a:t>
            </a:r>
            <a:r>
              <a:rPr lang="en-GB" sz="1800" dirty="0" err="1" smtClean="0">
                <a:solidFill>
                  <a:srgbClr val="000080"/>
                </a:solidFill>
                <a:latin typeface="Palatino Linotype" charset="0"/>
              </a:rPr>
              <a:t>Robock</a:t>
            </a:r>
            <a:r>
              <a:rPr lang="en-GB" sz="1800" dirty="0" smtClean="0">
                <a:solidFill>
                  <a:srgbClr val="000080"/>
                </a:solidFill>
                <a:latin typeface="Palatino Linotype" charset="0"/>
              </a:rPr>
              <a:t>, 2015) </a:t>
            </a:r>
            <a:endParaRPr lang="en-GB" sz="1800" dirty="0">
              <a:solidFill>
                <a:srgbClr val="000080"/>
              </a:solidFill>
              <a:latin typeface="Palatino Linotype"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595" y="1452625"/>
            <a:ext cx="5760720" cy="4108801"/>
          </a:xfrm>
          <a:prstGeom prst="rect">
            <a:avLst/>
          </a:prstGeom>
        </p:spPr>
      </p:pic>
    </p:spTree>
    <p:extLst>
      <p:ext uri="{BB962C8B-B14F-4D97-AF65-F5344CB8AC3E}">
        <p14:creationId xmlns:p14="http://schemas.microsoft.com/office/powerpoint/2010/main" val="329885734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descr="pinatubo_anomaly_year1-3_mod_i00k_tas.eps"/>
          <p:cNvPicPr>
            <a:picLocks noChangeAspect="1"/>
          </p:cNvPicPr>
          <p:nvPr/>
        </p:nvPicPr>
        <p:blipFill rotWithShape="1">
          <a:blip r:embed="rId2">
            <a:extLst>
              <a:ext uri="{28A0092B-C50C-407E-A947-70E740481C1C}">
                <a14:useLocalDpi xmlns:a14="http://schemas.microsoft.com/office/drawing/2010/main" val="0"/>
              </a:ext>
            </a:extLst>
          </a:blip>
          <a:srcRect l="81111"/>
          <a:stretch/>
        </p:blipFill>
        <p:spPr>
          <a:xfrm rot="5400000">
            <a:off x="3488017" y="1868352"/>
            <a:ext cx="865866" cy="7638541"/>
          </a:xfrm>
          <a:prstGeom prst="rect">
            <a:avLst/>
          </a:prstGeom>
        </p:spPr>
      </p:pic>
      <p:pic>
        <p:nvPicPr>
          <p:cNvPr id="27" name="Image 26"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50</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Pinatubo</a:t>
            </a:r>
            <a:endParaRPr lang="en-US" b="1" cap="none" dirty="0">
              <a:latin typeface="Century Gothic" charset="0"/>
            </a:endParaRPr>
          </a:p>
        </p:txBody>
      </p:sp>
      <p:sp>
        <p:nvSpPr>
          <p:cNvPr id="20" name="Rectangle 8"/>
          <p:cNvSpPr>
            <a:spLocks noChangeArrowheads="1"/>
          </p:cNvSpPr>
          <p:nvPr/>
        </p:nvSpPr>
        <p:spPr bwMode="auto">
          <a:xfrm>
            <a:off x="570832" y="2614269"/>
            <a:ext cx="2224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Observation</a:t>
            </a:r>
          </a:p>
        </p:txBody>
      </p:sp>
      <p:sp>
        <p:nvSpPr>
          <p:cNvPr id="21" name="Rectangle 8"/>
          <p:cNvSpPr>
            <a:spLocks noChangeArrowheads="1"/>
          </p:cNvSpPr>
          <p:nvPr/>
        </p:nvSpPr>
        <p:spPr bwMode="auto">
          <a:xfrm>
            <a:off x="-368361" y="4779930"/>
            <a:ext cx="4001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Initialisation, volcanic forcing</a:t>
            </a:r>
            <a:endParaRPr lang="en-GB" sz="1800" b="1" i="1" dirty="0">
              <a:solidFill>
                <a:srgbClr val="000090"/>
              </a:solidFill>
              <a:latin typeface="Palatino Linotype" charset="0"/>
              <a:cs typeface="Palatino Linotype" charset="0"/>
            </a:endParaRPr>
          </a:p>
        </p:txBody>
      </p:sp>
      <p:sp>
        <p:nvSpPr>
          <p:cNvPr id="23" name="Rectangle 8"/>
          <p:cNvSpPr>
            <a:spLocks noChangeArrowheads="1"/>
          </p:cNvSpPr>
          <p:nvPr/>
        </p:nvSpPr>
        <p:spPr bwMode="auto">
          <a:xfrm>
            <a:off x="3273322" y="4806835"/>
            <a:ext cx="3210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Idealized </a:t>
            </a:r>
            <a:r>
              <a:rPr lang="en-GB" sz="1800" b="1" i="1" dirty="0">
                <a:solidFill>
                  <a:srgbClr val="000090"/>
                </a:solidFill>
                <a:latin typeface="Palatino Linotype" charset="0"/>
                <a:cs typeface="Palatino Linotype" charset="0"/>
              </a:rPr>
              <a:t>volcanic forcing</a:t>
            </a:r>
          </a:p>
        </p:txBody>
      </p:sp>
      <p:sp>
        <p:nvSpPr>
          <p:cNvPr id="25" name="Rectangle 8"/>
          <p:cNvSpPr>
            <a:spLocks noChangeArrowheads="1"/>
          </p:cNvSpPr>
          <p:nvPr/>
        </p:nvSpPr>
        <p:spPr bwMode="auto">
          <a:xfrm>
            <a:off x="6369244" y="2647690"/>
            <a:ext cx="2587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No </a:t>
            </a:r>
            <a:r>
              <a:rPr lang="en-GB" sz="1800" b="1" i="1" dirty="0" smtClean="0">
                <a:solidFill>
                  <a:srgbClr val="000090"/>
                </a:solidFill>
                <a:latin typeface="Palatino Linotype" charset="0"/>
                <a:cs typeface="Palatino Linotype" charset="0"/>
              </a:rPr>
              <a:t>initialisation</a:t>
            </a:r>
            <a:endParaRPr lang="en-GB" sz="1800" b="1" i="1" dirty="0">
              <a:solidFill>
                <a:srgbClr val="000090"/>
              </a:solidFill>
              <a:latin typeface="Palatino Linotype" charset="0"/>
              <a:cs typeface="Palatino Linotype" charset="0"/>
            </a:endParaRPr>
          </a:p>
        </p:txBody>
      </p:sp>
      <p:sp>
        <p:nvSpPr>
          <p:cNvPr id="26" name="Rectangle 8"/>
          <p:cNvSpPr>
            <a:spLocks noChangeArrowheads="1"/>
          </p:cNvSpPr>
          <p:nvPr/>
        </p:nvSpPr>
        <p:spPr bwMode="auto">
          <a:xfrm>
            <a:off x="6495681" y="4851127"/>
            <a:ext cx="2587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smtClean="0">
                <a:solidFill>
                  <a:srgbClr val="000090"/>
                </a:solidFill>
                <a:latin typeface="Palatino Linotype" charset="0"/>
                <a:cs typeface="Palatino Linotype" charset="0"/>
              </a:rPr>
              <a:t>No volcanic </a:t>
            </a:r>
            <a:r>
              <a:rPr lang="en-GB" sz="1800" b="1" i="1" dirty="0">
                <a:solidFill>
                  <a:srgbClr val="000090"/>
                </a:solidFill>
                <a:latin typeface="Palatino Linotype" charset="0"/>
                <a:cs typeface="Palatino Linotype" charset="0"/>
              </a:rPr>
              <a:t>forcing</a:t>
            </a:r>
          </a:p>
        </p:txBody>
      </p:sp>
      <p:sp>
        <p:nvSpPr>
          <p:cNvPr id="2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31" name="Rectangle 8"/>
          <p:cNvSpPr>
            <a:spLocks noChangeArrowheads="1"/>
          </p:cNvSpPr>
          <p:nvPr/>
        </p:nvSpPr>
        <p:spPr bwMode="auto">
          <a:xfrm>
            <a:off x="3158367" y="2596665"/>
            <a:ext cx="3210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Using El </a:t>
            </a:r>
            <a:r>
              <a:rPr lang="en-GB" sz="1800" b="1" i="1" dirty="0" err="1" smtClean="0">
                <a:solidFill>
                  <a:srgbClr val="000090"/>
                </a:solidFill>
                <a:latin typeface="Palatino Linotype" charset="0"/>
                <a:cs typeface="Palatino Linotype" charset="0"/>
              </a:rPr>
              <a:t>Chichon</a:t>
            </a:r>
            <a:r>
              <a:rPr lang="en-GB" sz="1800" b="1" i="1" dirty="0" smtClean="0">
                <a:solidFill>
                  <a:srgbClr val="000090"/>
                </a:solidFill>
                <a:latin typeface="Palatino Linotype" charset="0"/>
                <a:cs typeface="Palatino Linotype" charset="0"/>
              </a:rPr>
              <a:t> forcing </a:t>
            </a:r>
            <a:endParaRPr lang="en-GB" sz="1800" b="1" i="1" dirty="0">
              <a:solidFill>
                <a:srgbClr val="000090"/>
              </a:solidFill>
              <a:latin typeface="Palatino Linotype" charset="0"/>
              <a:cs typeface="Palatino Linotype" charset="0"/>
            </a:endParaRPr>
          </a:p>
        </p:txBody>
      </p:sp>
      <p:pic>
        <p:nvPicPr>
          <p:cNvPr id="10" name="Image 9" descr="pinatubo_anomaly_year1-3_mod_hist_tas.eps"/>
          <p:cNvPicPr>
            <a:picLocks noChangeAspect="1"/>
          </p:cNvPicPr>
          <p:nvPr/>
        </p:nvPicPr>
        <p:blipFill rotWithShape="1">
          <a:blip r:embed="rId4">
            <a:extLst>
              <a:ext uri="{28A0092B-C50C-407E-A947-70E740481C1C}">
                <a14:useLocalDpi xmlns:a14="http://schemas.microsoft.com/office/drawing/2010/main" val="0"/>
              </a:ext>
            </a:extLst>
          </a:blip>
          <a:srcRect l="9547" r="20045"/>
          <a:stretch/>
        </p:blipFill>
        <p:spPr>
          <a:xfrm rot="5400000">
            <a:off x="6743265" y="329745"/>
            <a:ext cx="1633489" cy="3002400"/>
          </a:xfrm>
          <a:prstGeom prst="rect">
            <a:avLst/>
          </a:prstGeom>
        </p:spPr>
      </p:pic>
      <p:pic>
        <p:nvPicPr>
          <p:cNvPr id="11" name="Image 10" descr="pinatubo_anomaly_year1-3_mod_i00k_tas.eps"/>
          <p:cNvPicPr>
            <a:picLocks noChangeAspect="1"/>
          </p:cNvPicPr>
          <p:nvPr/>
        </p:nvPicPr>
        <p:blipFill rotWithShape="1">
          <a:blip r:embed="rId5">
            <a:extLst>
              <a:ext uri="{28A0092B-C50C-407E-A947-70E740481C1C}">
                <a14:useLocalDpi xmlns:a14="http://schemas.microsoft.com/office/drawing/2010/main" val="0"/>
              </a:ext>
            </a:extLst>
          </a:blip>
          <a:srcRect l="9574" r="19387"/>
          <a:stretch/>
        </p:blipFill>
        <p:spPr>
          <a:xfrm rot="5400000">
            <a:off x="708865" y="2437169"/>
            <a:ext cx="1648125" cy="3002400"/>
          </a:xfrm>
          <a:prstGeom prst="rect">
            <a:avLst/>
          </a:prstGeom>
        </p:spPr>
      </p:pic>
      <p:pic>
        <p:nvPicPr>
          <p:cNvPr id="12" name="Image 11" descr="pinatubo_anomaly_year1-3_obstas.eps"/>
          <p:cNvPicPr>
            <a:picLocks noChangeAspect="1"/>
          </p:cNvPicPr>
          <p:nvPr/>
        </p:nvPicPr>
        <p:blipFill rotWithShape="1">
          <a:blip r:embed="rId6">
            <a:extLst>
              <a:ext uri="{28A0092B-C50C-407E-A947-70E740481C1C}">
                <a14:useLocalDpi xmlns:a14="http://schemas.microsoft.com/office/drawing/2010/main" val="0"/>
              </a:ext>
            </a:extLst>
          </a:blip>
          <a:srcRect l="9340" t="-49" r="18238" b="107"/>
          <a:stretch/>
        </p:blipFill>
        <p:spPr>
          <a:xfrm rot="5400000">
            <a:off x="654727" y="368807"/>
            <a:ext cx="1681200" cy="3002400"/>
          </a:xfrm>
          <a:prstGeom prst="rect">
            <a:avLst/>
          </a:prstGeom>
        </p:spPr>
      </p:pic>
      <p:pic>
        <p:nvPicPr>
          <p:cNvPr id="13" name="Image 12" descr="pinatubo_anomaly_year1-3_mod_i075_tas.eps"/>
          <p:cNvPicPr>
            <a:picLocks noChangeAspect="1"/>
          </p:cNvPicPr>
          <p:nvPr/>
        </p:nvPicPr>
        <p:blipFill rotWithShape="1">
          <a:blip r:embed="rId7">
            <a:extLst>
              <a:ext uri="{28A0092B-C50C-407E-A947-70E740481C1C}">
                <a14:useLocalDpi xmlns:a14="http://schemas.microsoft.com/office/drawing/2010/main" val="0"/>
              </a:ext>
            </a:extLst>
          </a:blip>
          <a:srcRect l="9792" r="19976"/>
          <a:stretch/>
        </p:blipFill>
        <p:spPr>
          <a:xfrm rot="5400000">
            <a:off x="3720617" y="342918"/>
            <a:ext cx="1629422" cy="3002400"/>
          </a:xfrm>
          <a:prstGeom prst="rect">
            <a:avLst/>
          </a:prstGeom>
        </p:spPr>
      </p:pic>
      <p:pic>
        <p:nvPicPr>
          <p:cNvPr id="30720" name="Image 30719" descr="pinatubo_anomaly_year1-3_mod_i073_tas.eps"/>
          <p:cNvPicPr>
            <a:picLocks noChangeAspect="1"/>
          </p:cNvPicPr>
          <p:nvPr/>
        </p:nvPicPr>
        <p:blipFill rotWithShape="1">
          <a:blip r:embed="rId8">
            <a:extLst>
              <a:ext uri="{28A0092B-C50C-407E-A947-70E740481C1C}">
                <a14:useLocalDpi xmlns:a14="http://schemas.microsoft.com/office/drawing/2010/main" val="0"/>
              </a:ext>
            </a:extLst>
          </a:blip>
          <a:srcRect l="9091" r="19053"/>
          <a:stretch/>
        </p:blipFill>
        <p:spPr>
          <a:xfrm rot="5400000">
            <a:off x="3761667" y="2427688"/>
            <a:ext cx="1667088" cy="3002400"/>
          </a:xfrm>
          <a:prstGeom prst="rect">
            <a:avLst/>
          </a:prstGeom>
        </p:spPr>
      </p:pic>
      <p:pic>
        <p:nvPicPr>
          <p:cNvPr id="30721" name="Image 30720" descr="pinatubo_anomaly_year1-3_mod_i03i_tas.eps"/>
          <p:cNvPicPr>
            <a:picLocks noChangeAspect="1"/>
          </p:cNvPicPr>
          <p:nvPr/>
        </p:nvPicPr>
        <p:blipFill rotWithShape="1">
          <a:blip r:embed="rId9">
            <a:extLst>
              <a:ext uri="{28A0092B-C50C-407E-A947-70E740481C1C}">
                <a14:useLocalDpi xmlns:a14="http://schemas.microsoft.com/office/drawing/2010/main" val="0"/>
              </a:ext>
            </a:extLst>
          </a:blip>
          <a:srcRect l="9580" r="19736"/>
          <a:stretch/>
        </p:blipFill>
        <p:spPr>
          <a:xfrm rot="5400000">
            <a:off x="6785841" y="2433049"/>
            <a:ext cx="1639885" cy="3002400"/>
          </a:xfrm>
          <a:prstGeom prst="rect">
            <a:avLst/>
          </a:prstGeom>
        </p:spPr>
      </p:pic>
      <p:sp>
        <p:nvSpPr>
          <p:cNvPr id="22" name="Rectangle 7"/>
          <p:cNvSpPr>
            <a:spLocks noChangeArrowheads="1"/>
          </p:cNvSpPr>
          <p:nvPr/>
        </p:nvSpPr>
        <p:spPr bwMode="auto">
          <a:xfrm>
            <a:off x="101680" y="5799793"/>
            <a:ext cx="8790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t>
            </a:r>
            <a:r>
              <a:rPr lang="en-GB" sz="1800" b="1" i="1" dirty="0" smtClean="0">
                <a:solidFill>
                  <a:srgbClr val="000090"/>
                </a:solidFill>
                <a:latin typeface="Palatino Linotype" charset="0"/>
                <a:cs typeface="Palatino Linotype" charset="0"/>
              </a:rPr>
              <a:t>anomalies (°C), </a:t>
            </a:r>
            <a:r>
              <a:rPr lang="en-GB" sz="1800" b="1" i="1" dirty="0">
                <a:solidFill>
                  <a:srgbClr val="000090"/>
                </a:solidFill>
                <a:latin typeface="Palatino Linotype" charset="0"/>
                <a:cs typeface="Palatino Linotype" charset="0"/>
              </a:rPr>
              <a:t>forecast years 1-</a:t>
            </a:r>
            <a:r>
              <a:rPr lang="en-GB" sz="1800" b="1" i="1" dirty="0" smtClean="0">
                <a:solidFill>
                  <a:srgbClr val="000090"/>
                </a:solidFill>
                <a:latin typeface="Palatino Linotype" charset="0"/>
                <a:cs typeface="Palatino Linotype" charset="0"/>
              </a:rPr>
              <a:t>3 (EC-Earth: 5 member mean)</a:t>
            </a:r>
            <a:endParaRPr lang="en-GB" sz="1800" b="1" i="1" dirty="0">
              <a:solidFill>
                <a:srgbClr val="000090"/>
              </a:solidFill>
              <a:latin typeface="Palatino Linotype" charset="0"/>
              <a:cs typeface="Palatino Linotype" charset="0"/>
            </a:endParaRPr>
          </a:p>
        </p:txBody>
      </p:sp>
    </p:spTree>
    <p:extLst>
      <p:ext uri="{BB962C8B-B14F-4D97-AF65-F5344CB8AC3E}">
        <p14:creationId xmlns:p14="http://schemas.microsoft.com/office/powerpoint/2010/main" val="128796448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hichon_anomaly_year1-3_mod_i075_tas.eps"/>
          <p:cNvPicPr>
            <a:picLocks noChangeAspect="1"/>
          </p:cNvPicPr>
          <p:nvPr/>
        </p:nvPicPr>
        <p:blipFill rotWithShape="1">
          <a:blip r:embed="rId2">
            <a:extLst>
              <a:ext uri="{28A0092B-C50C-407E-A947-70E740481C1C}">
                <a14:useLocalDpi xmlns:a14="http://schemas.microsoft.com/office/drawing/2010/main" val="0"/>
              </a:ext>
            </a:extLst>
          </a:blip>
          <a:srcRect l="9463" r="17926"/>
          <a:stretch/>
        </p:blipFill>
        <p:spPr>
          <a:xfrm rot="5400000">
            <a:off x="3701946" y="381860"/>
            <a:ext cx="1684589" cy="3002400"/>
          </a:xfrm>
          <a:prstGeom prst="rect">
            <a:avLst/>
          </a:prstGeom>
        </p:spPr>
      </p:pic>
      <p:pic>
        <p:nvPicPr>
          <p:cNvPr id="29" name="Image 28" descr="pinatubo_anomaly_year1-3_mod_i00k_tas.eps"/>
          <p:cNvPicPr>
            <a:picLocks noChangeAspect="1"/>
          </p:cNvPicPr>
          <p:nvPr/>
        </p:nvPicPr>
        <p:blipFill rotWithShape="1">
          <a:blip r:embed="rId3">
            <a:extLst>
              <a:ext uri="{28A0092B-C50C-407E-A947-70E740481C1C}">
                <a14:useLocalDpi xmlns:a14="http://schemas.microsoft.com/office/drawing/2010/main" val="0"/>
              </a:ext>
            </a:extLst>
          </a:blip>
          <a:srcRect l="81111"/>
          <a:stretch/>
        </p:blipFill>
        <p:spPr>
          <a:xfrm rot="5400000">
            <a:off x="3488017" y="1868352"/>
            <a:ext cx="865866" cy="7638541"/>
          </a:xfrm>
          <a:prstGeom prst="rect">
            <a:avLst/>
          </a:prstGeom>
        </p:spPr>
      </p:pic>
      <p:pic>
        <p:nvPicPr>
          <p:cNvPr id="27" name="Image 26" descr="logo_BSC.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51</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El </a:t>
            </a:r>
            <a:r>
              <a:rPr lang="en-GB" b="1" cap="none" dirty="0" err="1" smtClean="0">
                <a:latin typeface="Century Gothic" charset="0"/>
              </a:rPr>
              <a:t>Chichón</a:t>
            </a:r>
            <a:endParaRPr lang="en-US" b="1" cap="none" dirty="0">
              <a:latin typeface="Century Gothic" charset="0"/>
            </a:endParaRPr>
          </a:p>
        </p:txBody>
      </p:sp>
      <p:sp>
        <p:nvSpPr>
          <p:cNvPr id="20" name="Rectangle 8"/>
          <p:cNvSpPr>
            <a:spLocks noChangeArrowheads="1"/>
          </p:cNvSpPr>
          <p:nvPr/>
        </p:nvSpPr>
        <p:spPr bwMode="auto">
          <a:xfrm>
            <a:off x="570832" y="2614269"/>
            <a:ext cx="2224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Observation</a:t>
            </a:r>
          </a:p>
        </p:txBody>
      </p:sp>
      <p:sp>
        <p:nvSpPr>
          <p:cNvPr id="21" name="Rectangle 8"/>
          <p:cNvSpPr>
            <a:spLocks noChangeArrowheads="1"/>
          </p:cNvSpPr>
          <p:nvPr/>
        </p:nvSpPr>
        <p:spPr bwMode="auto">
          <a:xfrm>
            <a:off x="-368361" y="4779930"/>
            <a:ext cx="4001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Initialisation, volcanic forcing</a:t>
            </a:r>
            <a:endParaRPr lang="en-GB" sz="1800" b="1" i="1" dirty="0">
              <a:solidFill>
                <a:srgbClr val="000090"/>
              </a:solidFill>
              <a:latin typeface="Palatino Linotype" charset="0"/>
              <a:cs typeface="Palatino Linotype" charset="0"/>
            </a:endParaRPr>
          </a:p>
        </p:txBody>
      </p:sp>
      <p:sp>
        <p:nvSpPr>
          <p:cNvPr id="23" name="Rectangle 8"/>
          <p:cNvSpPr>
            <a:spLocks noChangeArrowheads="1"/>
          </p:cNvSpPr>
          <p:nvPr/>
        </p:nvSpPr>
        <p:spPr bwMode="auto">
          <a:xfrm>
            <a:off x="3273322" y="4806835"/>
            <a:ext cx="3210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Idealized </a:t>
            </a:r>
            <a:r>
              <a:rPr lang="en-GB" sz="1800" b="1" i="1" dirty="0">
                <a:solidFill>
                  <a:srgbClr val="000090"/>
                </a:solidFill>
                <a:latin typeface="Palatino Linotype" charset="0"/>
                <a:cs typeface="Palatino Linotype" charset="0"/>
              </a:rPr>
              <a:t>volcanic forcing</a:t>
            </a:r>
          </a:p>
        </p:txBody>
      </p:sp>
      <p:sp>
        <p:nvSpPr>
          <p:cNvPr id="25" name="Rectangle 8"/>
          <p:cNvSpPr>
            <a:spLocks noChangeArrowheads="1"/>
          </p:cNvSpPr>
          <p:nvPr/>
        </p:nvSpPr>
        <p:spPr bwMode="auto">
          <a:xfrm>
            <a:off x="6369244" y="2647690"/>
            <a:ext cx="2587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No </a:t>
            </a:r>
            <a:r>
              <a:rPr lang="en-GB" sz="1800" b="1" i="1" dirty="0" smtClean="0">
                <a:solidFill>
                  <a:srgbClr val="000090"/>
                </a:solidFill>
                <a:latin typeface="Palatino Linotype" charset="0"/>
                <a:cs typeface="Palatino Linotype" charset="0"/>
              </a:rPr>
              <a:t>initialisation</a:t>
            </a:r>
            <a:endParaRPr lang="en-GB" sz="1800" b="1" i="1" dirty="0">
              <a:solidFill>
                <a:srgbClr val="000090"/>
              </a:solidFill>
              <a:latin typeface="Palatino Linotype" charset="0"/>
              <a:cs typeface="Palatino Linotype" charset="0"/>
            </a:endParaRPr>
          </a:p>
        </p:txBody>
      </p:sp>
      <p:sp>
        <p:nvSpPr>
          <p:cNvPr id="26" name="Rectangle 8"/>
          <p:cNvSpPr>
            <a:spLocks noChangeArrowheads="1"/>
          </p:cNvSpPr>
          <p:nvPr/>
        </p:nvSpPr>
        <p:spPr bwMode="auto">
          <a:xfrm>
            <a:off x="6495681" y="4851127"/>
            <a:ext cx="2587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smtClean="0">
                <a:solidFill>
                  <a:srgbClr val="000090"/>
                </a:solidFill>
                <a:latin typeface="Palatino Linotype" charset="0"/>
                <a:cs typeface="Palatino Linotype" charset="0"/>
              </a:rPr>
              <a:t>No volcanic </a:t>
            </a:r>
            <a:r>
              <a:rPr lang="en-GB" sz="1800" b="1" i="1" dirty="0">
                <a:solidFill>
                  <a:srgbClr val="000090"/>
                </a:solidFill>
                <a:latin typeface="Palatino Linotype" charset="0"/>
                <a:cs typeface="Palatino Linotype" charset="0"/>
              </a:rPr>
              <a:t>forcing</a:t>
            </a:r>
          </a:p>
        </p:txBody>
      </p:sp>
      <p:sp>
        <p:nvSpPr>
          <p:cNvPr id="2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31" name="Rectangle 8"/>
          <p:cNvSpPr>
            <a:spLocks noChangeArrowheads="1"/>
          </p:cNvSpPr>
          <p:nvPr/>
        </p:nvSpPr>
        <p:spPr bwMode="auto">
          <a:xfrm>
            <a:off x="3158367" y="2596665"/>
            <a:ext cx="3210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Using </a:t>
            </a:r>
            <a:r>
              <a:rPr lang="en-GB" sz="1800" b="1" i="1" dirty="0" err="1" smtClean="0">
                <a:solidFill>
                  <a:srgbClr val="000090"/>
                </a:solidFill>
                <a:latin typeface="Palatino Linotype" charset="0"/>
                <a:cs typeface="Palatino Linotype" charset="0"/>
              </a:rPr>
              <a:t>Agung</a:t>
            </a:r>
            <a:r>
              <a:rPr lang="en-GB" sz="1800" b="1" i="1" dirty="0" smtClean="0">
                <a:solidFill>
                  <a:srgbClr val="000090"/>
                </a:solidFill>
                <a:latin typeface="Palatino Linotype" charset="0"/>
                <a:cs typeface="Palatino Linotype" charset="0"/>
              </a:rPr>
              <a:t> forcing </a:t>
            </a:r>
            <a:endParaRPr lang="en-GB" sz="1800" b="1" i="1" dirty="0">
              <a:solidFill>
                <a:srgbClr val="000090"/>
              </a:solidFill>
              <a:latin typeface="Palatino Linotype" charset="0"/>
              <a:cs typeface="Palatino Linotype" charset="0"/>
            </a:endParaRPr>
          </a:p>
        </p:txBody>
      </p:sp>
      <p:pic>
        <p:nvPicPr>
          <p:cNvPr id="2" name="Image 1" descr="chichon_anomaly_year1-3_obstas.eps"/>
          <p:cNvPicPr>
            <a:picLocks noChangeAspect="1"/>
          </p:cNvPicPr>
          <p:nvPr/>
        </p:nvPicPr>
        <p:blipFill rotWithShape="1">
          <a:blip r:embed="rId5">
            <a:extLst>
              <a:ext uri="{28A0092B-C50C-407E-A947-70E740481C1C}">
                <a14:useLocalDpi xmlns:a14="http://schemas.microsoft.com/office/drawing/2010/main" val="0"/>
              </a:ext>
            </a:extLst>
          </a:blip>
          <a:srcRect l="9707" r="19584"/>
          <a:stretch/>
        </p:blipFill>
        <p:spPr>
          <a:xfrm rot="5400000">
            <a:off x="680955" y="359811"/>
            <a:ext cx="1640491" cy="3002400"/>
          </a:xfrm>
          <a:prstGeom prst="rect">
            <a:avLst/>
          </a:prstGeom>
        </p:spPr>
      </p:pic>
      <p:pic>
        <p:nvPicPr>
          <p:cNvPr id="3" name="Image 2" descr="chichon_anomaly_year1-3_mod_i00k_tas.eps"/>
          <p:cNvPicPr>
            <a:picLocks noChangeAspect="1"/>
          </p:cNvPicPr>
          <p:nvPr/>
        </p:nvPicPr>
        <p:blipFill rotWithShape="1">
          <a:blip r:embed="rId6">
            <a:extLst>
              <a:ext uri="{28A0092B-C50C-407E-A947-70E740481C1C}">
                <a14:useLocalDpi xmlns:a14="http://schemas.microsoft.com/office/drawing/2010/main" val="0"/>
              </a:ext>
            </a:extLst>
          </a:blip>
          <a:srcRect l="10063" r="19723"/>
          <a:stretch/>
        </p:blipFill>
        <p:spPr>
          <a:xfrm rot="5400000">
            <a:off x="727334" y="2382261"/>
            <a:ext cx="1629011" cy="3002400"/>
          </a:xfrm>
          <a:prstGeom prst="rect">
            <a:avLst/>
          </a:prstGeom>
        </p:spPr>
      </p:pic>
      <p:pic>
        <p:nvPicPr>
          <p:cNvPr id="6" name="Image 5" descr="chichon_anomaly_year1-3_mod_i03i_tas.eps"/>
          <p:cNvPicPr>
            <a:picLocks noChangeAspect="1"/>
          </p:cNvPicPr>
          <p:nvPr/>
        </p:nvPicPr>
        <p:blipFill rotWithShape="1">
          <a:blip r:embed="rId7">
            <a:extLst>
              <a:ext uri="{28A0092B-C50C-407E-A947-70E740481C1C}">
                <a14:useLocalDpi xmlns:a14="http://schemas.microsoft.com/office/drawing/2010/main" val="0"/>
              </a:ext>
            </a:extLst>
          </a:blip>
          <a:srcRect l="9499" r="18891"/>
          <a:stretch/>
        </p:blipFill>
        <p:spPr>
          <a:xfrm rot="5400000">
            <a:off x="6765057" y="2424589"/>
            <a:ext cx="1661369" cy="3002400"/>
          </a:xfrm>
          <a:prstGeom prst="rect">
            <a:avLst/>
          </a:prstGeom>
        </p:spPr>
      </p:pic>
      <p:pic>
        <p:nvPicPr>
          <p:cNvPr id="7" name="Image 6" descr="chichon_anomaly_year1-3_mod_hist_tas.eps"/>
          <p:cNvPicPr>
            <a:picLocks noChangeAspect="1"/>
          </p:cNvPicPr>
          <p:nvPr/>
        </p:nvPicPr>
        <p:blipFill rotWithShape="1">
          <a:blip r:embed="rId8">
            <a:extLst>
              <a:ext uri="{28A0092B-C50C-407E-A947-70E740481C1C}">
                <a14:useLocalDpi xmlns:a14="http://schemas.microsoft.com/office/drawing/2010/main" val="0"/>
              </a:ext>
            </a:extLst>
          </a:blip>
          <a:srcRect l="10268" r="18958"/>
          <a:stretch/>
        </p:blipFill>
        <p:spPr>
          <a:xfrm rot="5400000">
            <a:off x="6774744" y="358922"/>
            <a:ext cx="1641995" cy="3002400"/>
          </a:xfrm>
          <a:prstGeom prst="rect">
            <a:avLst/>
          </a:prstGeom>
        </p:spPr>
      </p:pic>
      <p:pic>
        <p:nvPicPr>
          <p:cNvPr id="8" name="Image 7" descr="chichon_anomaly_year1-3_mod_i073_tas.eps"/>
          <p:cNvPicPr>
            <a:picLocks noChangeAspect="1"/>
          </p:cNvPicPr>
          <p:nvPr/>
        </p:nvPicPr>
        <p:blipFill rotWithShape="1">
          <a:blip r:embed="rId9">
            <a:extLst>
              <a:ext uri="{28A0092B-C50C-407E-A947-70E740481C1C}">
                <a14:useLocalDpi xmlns:a14="http://schemas.microsoft.com/office/drawing/2010/main" val="0"/>
              </a:ext>
            </a:extLst>
          </a:blip>
          <a:srcRect l="9597" r="19897"/>
          <a:stretch/>
        </p:blipFill>
        <p:spPr>
          <a:xfrm rot="5400000">
            <a:off x="3775457" y="2411788"/>
            <a:ext cx="1635768" cy="3002400"/>
          </a:xfrm>
          <a:prstGeom prst="rect">
            <a:avLst/>
          </a:prstGeom>
        </p:spPr>
      </p:pic>
      <p:sp>
        <p:nvSpPr>
          <p:cNvPr id="30" name="Rectangle 7"/>
          <p:cNvSpPr>
            <a:spLocks noChangeArrowheads="1"/>
          </p:cNvSpPr>
          <p:nvPr/>
        </p:nvSpPr>
        <p:spPr bwMode="auto">
          <a:xfrm>
            <a:off x="101680" y="5799793"/>
            <a:ext cx="8790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t>
            </a:r>
            <a:r>
              <a:rPr lang="en-GB" sz="1800" b="1" i="1" dirty="0" smtClean="0">
                <a:solidFill>
                  <a:srgbClr val="000090"/>
                </a:solidFill>
                <a:latin typeface="Palatino Linotype" charset="0"/>
                <a:cs typeface="Palatino Linotype" charset="0"/>
              </a:rPr>
              <a:t>anomalies (°C), </a:t>
            </a:r>
            <a:r>
              <a:rPr lang="en-GB" sz="1800" b="1" i="1" dirty="0">
                <a:solidFill>
                  <a:srgbClr val="000090"/>
                </a:solidFill>
                <a:latin typeface="Palatino Linotype" charset="0"/>
                <a:cs typeface="Palatino Linotype" charset="0"/>
              </a:rPr>
              <a:t>forecast years 1-</a:t>
            </a:r>
            <a:r>
              <a:rPr lang="en-GB" sz="1800" b="1" i="1" dirty="0" smtClean="0">
                <a:solidFill>
                  <a:srgbClr val="000090"/>
                </a:solidFill>
                <a:latin typeface="Palatino Linotype" charset="0"/>
                <a:cs typeface="Palatino Linotype" charset="0"/>
              </a:rPr>
              <a:t>3 (EC-Earth: 5 member mean)</a:t>
            </a:r>
            <a:endParaRPr lang="en-GB" sz="1800" b="1" i="1" dirty="0">
              <a:solidFill>
                <a:srgbClr val="000090"/>
              </a:solidFill>
              <a:latin typeface="Palatino Linotype" charset="0"/>
              <a:cs typeface="Palatino Linotype" charset="0"/>
            </a:endParaRPr>
          </a:p>
        </p:txBody>
      </p:sp>
    </p:spTree>
    <p:extLst>
      <p:ext uri="{BB962C8B-B14F-4D97-AF65-F5344CB8AC3E}">
        <p14:creationId xmlns:p14="http://schemas.microsoft.com/office/powerpoint/2010/main" val="17771971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descr="pinatubo_anomaly_year1-3_mod_i00k_tas.eps"/>
          <p:cNvPicPr>
            <a:picLocks noChangeAspect="1"/>
          </p:cNvPicPr>
          <p:nvPr/>
        </p:nvPicPr>
        <p:blipFill rotWithShape="1">
          <a:blip r:embed="rId2">
            <a:extLst>
              <a:ext uri="{28A0092B-C50C-407E-A947-70E740481C1C}">
                <a14:useLocalDpi xmlns:a14="http://schemas.microsoft.com/office/drawing/2010/main" val="0"/>
              </a:ext>
            </a:extLst>
          </a:blip>
          <a:srcRect l="81111"/>
          <a:stretch/>
        </p:blipFill>
        <p:spPr>
          <a:xfrm rot="5400000">
            <a:off x="3488017" y="1868352"/>
            <a:ext cx="865866" cy="7638541"/>
          </a:xfrm>
          <a:prstGeom prst="rect">
            <a:avLst/>
          </a:prstGeom>
        </p:spPr>
      </p:pic>
      <p:pic>
        <p:nvPicPr>
          <p:cNvPr id="27" name="Image 26"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5" name="Slide Number Placeholder 5"/>
          <p:cNvSpPr>
            <a:spLocks noGrp="1"/>
          </p:cNvSpPr>
          <p:nvPr>
            <p:ph type="sldNum" sz="quarter" idx="11"/>
          </p:nvPr>
        </p:nvSpPr>
        <p:spPr/>
        <p:txBody>
          <a:bodyPr/>
          <a:lstStyle/>
          <a:p>
            <a:pPr>
              <a:defRPr/>
            </a:pPr>
            <a:fld id="{9857CED0-F57E-FA4B-808E-B480D90D927D}" type="slidenum">
              <a:rPr lang="es-ES"/>
              <a:pPr>
                <a:defRPr/>
              </a:pPr>
              <a:t>52</a:t>
            </a:fld>
            <a:endParaRPr lang="es-ES" dirty="0"/>
          </a:p>
        </p:txBody>
      </p:sp>
      <p:sp>
        <p:nvSpPr>
          <p:cNvPr id="3072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err="1" smtClean="0">
                <a:latin typeface="Century Gothic" charset="0"/>
              </a:rPr>
              <a:t>Agung</a:t>
            </a:r>
            <a:endParaRPr lang="en-US" b="1" cap="none" dirty="0">
              <a:latin typeface="Century Gothic" charset="0"/>
            </a:endParaRPr>
          </a:p>
        </p:txBody>
      </p:sp>
      <p:sp>
        <p:nvSpPr>
          <p:cNvPr id="20" name="Rectangle 8"/>
          <p:cNvSpPr>
            <a:spLocks noChangeArrowheads="1"/>
          </p:cNvSpPr>
          <p:nvPr/>
        </p:nvSpPr>
        <p:spPr bwMode="auto">
          <a:xfrm>
            <a:off x="570832" y="2614269"/>
            <a:ext cx="2224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Observation</a:t>
            </a:r>
          </a:p>
        </p:txBody>
      </p:sp>
      <p:sp>
        <p:nvSpPr>
          <p:cNvPr id="21" name="Rectangle 8"/>
          <p:cNvSpPr>
            <a:spLocks noChangeArrowheads="1"/>
          </p:cNvSpPr>
          <p:nvPr/>
        </p:nvSpPr>
        <p:spPr bwMode="auto">
          <a:xfrm>
            <a:off x="-368361" y="4779930"/>
            <a:ext cx="4001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Initialisation, volcanic forcing</a:t>
            </a:r>
            <a:endParaRPr lang="en-GB" sz="1800" b="1" i="1" dirty="0">
              <a:solidFill>
                <a:srgbClr val="000090"/>
              </a:solidFill>
              <a:latin typeface="Palatino Linotype" charset="0"/>
              <a:cs typeface="Palatino Linotype" charset="0"/>
            </a:endParaRPr>
          </a:p>
        </p:txBody>
      </p:sp>
      <p:sp>
        <p:nvSpPr>
          <p:cNvPr id="23" name="Rectangle 8"/>
          <p:cNvSpPr>
            <a:spLocks noChangeArrowheads="1"/>
          </p:cNvSpPr>
          <p:nvPr/>
        </p:nvSpPr>
        <p:spPr bwMode="auto">
          <a:xfrm>
            <a:off x="3273322" y="4806835"/>
            <a:ext cx="3210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Idealized </a:t>
            </a:r>
            <a:r>
              <a:rPr lang="en-GB" sz="1800" b="1" i="1" dirty="0">
                <a:solidFill>
                  <a:srgbClr val="000090"/>
                </a:solidFill>
                <a:latin typeface="Palatino Linotype" charset="0"/>
                <a:cs typeface="Palatino Linotype" charset="0"/>
              </a:rPr>
              <a:t>volcanic forcing</a:t>
            </a:r>
          </a:p>
        </p:txBody>
      </p:sp>
      <p:sp>
        <p:nvSpPr>
          <p:cNvPr id="25" name="Rectangle 8"/>
          <p:cNvSpPr>
            <a:spLocks noChangeArrowheads="1"/>
          </p:cNvSpPr>
          <p:nvPr/>
        </p:nvSpPr>
        <p:spPr bwMode="auto">
          <a:xfrm>
            <a:off x="6369244" y="2647690"/>
            <a:ext cx="2587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No </a:t>
            </a:r>
            <a:r>
              <a:rPr lang="en-GB" sz="1800" b="1" i="1" dirty="0" smtClean="0">
                <a:solidFill>
                  <a:srgbClr val="000090"/>
                </a:solidFill>
                <a:latin typeface="Palatino Linotype" charset="0"/>
                <a:cs typeface="Palatino Linotype" charset="0"/>
              </a:rPr>
              <a:t>initialisation</a:t>
            </a:r>
            <a:endParaRPr lang="en-GB" sz="1800" b="1" i="1" dirty="0">
              <a:solidFill>
                <a:srgbClr val="000090"/>
              </a:solidFill>
              <a:latin typeface="Palatino Linotype" charset="0"/>
              <a:cs typeface="Palatino Linotype" charset="0"/>
            </a:endParaRPr>
          </a:p>
        </p:txBody>
      </p:sp>
      <p:sp>
        <p:nvSpPr>
          <p:cNvPr id="26" name="Rectangle 8"/>
          <p:cNvSpPr>
            <a:spLocks noChangeArrowheads="1"/>
          </p:cNvSpPr>
          <p:nvPr/>
        </p:nvSpPr>
        <p:spPr bwMode="auto">
          <a:xfrm>
            <a:off x="6495681" y="4851127"/>
            <a:ext cx="2587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smtClean="0">
                <a:solidFill>
                  <a:srgbClr val="000090"/>
                </a:solidFill>
                <a:latin typeface="Palatino Linotype" charset="0"/>
                <a:cs typeface="Palatino Linotype" charset="0"/>
              </a:rPr>
              <a:t>No volcanic </a:t>
            </a:r>
            <a:r>
              <a:rPr lang="en-GB" sz="1800" b="1" i="1" dirty="0">
                <a:solidFill>
                  <a:srgbClr val="000090"/>
                </a:solidFill>
                <a:latin typeface="Palatino Linotype" charset="0"/>
                <a:cs typeface="Palatino Linotype" charset="0"/>
              </a:rPr>
              <a:t>forcing</a:t>
            </a:r>
          </a:p>
        </p:txBody>
      </p:sp>
      <p:sp>
        <p:nvSpPr>
          <p:cNvPr id="28"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31" name="Rectangle 8"/>
          <p:cNvSpPr>
            <a:spLocks noChangeArrowheads="1"/>
          </p:cNvSpPr>
          <p:nvPr/>
        </p:nvSpPr>
        <p:spPr bwMode="auto">
          <a:xfrm>
            <a:off x="3158367" y="2596665"/>
            <a:ext cx="3210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Using El </a:t>
            </a:r>
            <a:r>
              <a:rPr lang="en-GB" sz="1800" b="1" i="1" dirty="0" err="1" smtClean="0">
                <a:solidFill>
                  <a:srgbClr val="000090"/>
                </a:solidFill>
                <a:latin typeface="Palatino Linotype" charset="0"/>
                <a:cs typeface="Palatino Linotype" charset="0"/>
              </a:rPr>
              <a:t>Chichon</a:t>
            </a:r>
            <a:r>
              <a:rPr lang="en-GB" sz="1800" b="1" i="1" dirty="0" smtClean="0">
                <a:solidFill>
                  <a:srgbClr val="000090"/>
                </a:solidFill>
                <a:latin typeface="Palatino Linotype" charset="0"/>
                <a:cs typeface="Palatino Linotype" charset="0"/>
              </a:rPr>
              <a:t> forcing </a:t>
            </a:r>
            <a:endParaRPr lang="en-GB" sz="1800" b="1" i="1" dirty="0">
              <a:solidFill>
                <a:srgbClr val="000090"/>
              </a:solidFill>
              <a:latin typeface="Palatino Linotype" charset="0"/>
              <a:cs typeface="Palatino Linotype" charset="0"/>
            </a:endParaRPr>
          </a:p>
        </p:txBody>
      </p:sp>
      <p:pic>
        <p:nvPicPr>
          <p:cNvPr id="9" name="Image 8" descr="agung_anomaly_year1-3_obstas.eps"/>
          <p:cNvPicPr>
            <a:picLocks noChangeAspect="1"/>
          </p:cNvPicPr>
          <p:nvPr/>
        </p:nvPicPr>
        <p:blipFill rotWithShape="1">
          <a:blip r:embed="rId4">
            <a:extLst>
              <a:ext uri="{28A0092B-C50C-407E-A947-70E740481C1C}">
                <a14:useLocalDpi xmlns:a14="http://schemas.microsoft.com/office/drawing/2010/main" val="0"/>
              </a:ext>
            </a:extLst>
          </a:blip>
          <a:srcRect l="8684" r="20559"/>
          <a:stretch/>
        </p:blipFill>
        <p:spPr>
          <a:xfrm rot="5400000">
            <a:off x="690648" y="365386"/>
            <a:ext cx="1641582" cy="3002400"/>
          </a:xfrm>
          <a:prstGeom prst="rect">
            <a:avLst/>
          </a:prstGeom>
        </p:spPr>
      </p:pic>
      <p:pic>
        <p:nvPicPr>
          <p:cNvPr id="10" name="Image 9" descr="agung_anomaly_year1-3_mod_i00k_tas.eps"/>
          <p:cNvPicPr>
            <a:picLocks noChangeAspect="1"/>
          </p:cNvPicPr>
          <p:nvPr/>
        </p:nvPicPr>
        <p:blipFill rotWithShape="1">
          <a:blip r:embed="rId5">
            <a:extLst>
              <a:ext uri="{28A0092B-C50C-407E-A947-70E740481C1C}">
                <a14:useLocalDpi xmlns:a14="http://schemas.microsoft.com/office/drawing/2010/main" val="0"/>
              </a:ext>
            </a:extLst>
          </a:blip>
          <a:srcRect l="9293" r="19693"/>
          <a:stretch/>
        </p:blipFill>
        <p:spPr>
          <a:xfrm rot="5400000">
            <a:off x="687664" y="2392407"/>
            <a:ext cx="1647549" cy="3002400"/>
          </a:xfrm>
          <a:prstGeom prst="rect">
            <a:avLst/>
          </a:prstGeom>
        </p:spPr>
      </p:pic>
      <p:pic>
        <p:nvPicPr>
          <p:cNvPr id="11" name="Image 10" descr="agung_anomaly_year1-3_mod_hist_tas.eps"/>
          <p:cNvPicPr>
            <a:picLocks noChangeAspect="1"/>
          </p:cNvPicPr>
          <p:nvPr/>
        </p:nvPicPr>
        <p:blipFill rotWithShape="1">
          <a:blip r:embed="rId6">
            <a:extLst>
              <a:ext uri="{28A0092B-C50C-407E-A947-70E740481C1C}">
                <a14:useLocalDpi xmlns:a14="http://schemas.microsoft.com/office/drawing/2010/main" val="0"/>
              </a:ext>
            </a:extLst>
          </a:blip>
          <a:srcRect l="10049" r="18841"/>
          <a:stretch/>
        </p:blipFill>
        <p:spPr>
          <a:xfrm rot="5400000">
            <a:off x="6764038" y="382820"/>
            <a:ext cx="1649780" cy="3002400"/>
          </a:xfrm>
          <a:prstGeom prst="rect">
            <a:avLst/>
          </a:prstGeom>
        </p:spPr>
      </p:pic>
      <p:pic>
        <p:nvPicPr>
          <p:cNvPr id="12" name="Image 11" descr="agung_anomaly_year1-3_mod_i03i_tas.eps"/>
          <p:cNvPicPr>
            <a:picLocks noChangeAspect="1"/>
          </p:cNvPicPr>
          <p:nvPr/>
        </p:nvPicPr>
        <p:blipFill rotWithShape="1">
          <a:blip r:embed="rId7">
            <a:extLst>
              <a:ext uri="{28A0092B-C50C-407E-A947-70E740481C1C}">
                <a14:useLocalDpi xmlns:a14="http://schemas.microsoft.com/office/drawing/2010/main" val="0"/>
              </a:ext>
            </a:extLst>
          </a:blip>
          <a:srcRect l="9796" r="19585"/>
          <a:stretch/>
        </p:blipFill>
        <p:spPr>
          <a:xfrm rot="5400000">
            <a:off x="6769738" y="2421597"/>
            <a:ext cx="1638380" cy="3002400"/>
          </a:xfrm>
          <a:prstGeom prst="rect">
            <a:avLst/>
          </a:prstGeom>
        </p:spPr>
      </p:pic>
      <p:pic>
        <p:nvPicPr>
          <p:cNvPr id="13" name="Image 12" descr="agung_anomaly_year1-3_mod_i075_tas.eps"/>
          <p:cNvPicPr>
            <a:picLocks noChangeAspect="1"/>
          </p:cNvPicPr>
          <p:nvPr/>
        </p:nvPicPr>
        <p:blipFill rotWithShape="1">
          <a:blip r:embed="rId8">
            <a:extLst>
              <a:ext uri="{28A0092B-C50C-407E-A947-70E740481C1C}">
                <a14:useLocalDpi xmlns:a14="http://schemas.microsoft.com/office/drawing/2010/main" val="0"/>
              </a:ext>
            </a:extLst>
          </a:blip>
          <a:srcRect l="9310" r="19861"/>
          <a:stretch/>
        </p:blipFill>
        <p:spPr>
          <a:xfrm rot="5400000">
            <a:off x="3746496" y="371991"/>
            <a:ext cx="1643261" cy="3002400"/>
          </a:xfrm>
          <a:prstGeom prst="rect">
            <a:avLst/>
          </a:prstGeom>
        </p:spPr>
      </p:pic>
      <p:pic>
        <p:nvPicPr>
          <p:cNvPr id="14" name="Image 13" descr="agung_anomaly_year1-3_mod_i073_tas.eps"/>
          <p:cNvPicPr>
            <a:picLocks noChangeAspect="1"/>
          </p:cNvPicPr>
          <p:nvPr/>
        </p:nvPicPr>
        <p:blipFill rotWithShape="1">
          <a:blip r:embed="rId9">
            <a:extLst>
              <a:ext uri="{28A0092B-C50C-407E-A947-70E740481C1C}">
                <a14:useLocalDpi xmlns:a14="http://schemas.microsoft.com/office/drawing/2010/main" val="0"/>
              </a:ext>
            </a:extLst>
          </a:blip>
          <a:srcRect l="9273" r="20248"/>
          <a:stretch/>
        </p:blipFill>
        <p:spPr>
          <a:xfrm rot="5400000">
            <a:off x="3750543" y="2385339"/>
            <a:ext cx="1635167" cy="3002400"/>
          </a:xfrm>
          <a:prstGeom prst="rect">
            <a:avLst/>
          </a:prstGeom>
        </p:spPr>
      </p:pic>
      <p:sp>
        <p:nvSpPr>
          <p:cNvPr id="30" name="Rectangle 7"/>
          <p:cNvSpPr>
            <a:spLocks noChangeArrowheads="1"/>
          </p:cNvSpPr>
          <p:nvPr/>
        </p:nvSpPr>
        <p:spPr bwMode="auto">
          <a:xfrm>
            <a:off x="101680" y="5799793"/>
            <a:ext cx="8790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a:solidFill>
                  <a:srgbClr val="000090"/>
                </a:solidFill>
                <a:latin typeface="Palatino Linotype" charset="0"/>
                <a:cs typeface="Palatino Linotype" charset="0"/>
              </a:rPr>
              <a:t>Surface temperature </a:t>
            </a:r>
            <a:r>
              <a:rPr lang="en-GB" sz="1800" b="1" i="1" dirty="0" smtClean="0">
                <a:solidFill>
                  <a:srgbClr val="000090"/>
                </a:solidFill>
                <a:latin typeface="Palatino Linotype" charset="0"/>
                <a:cs typeface="Palatino Linotype" charset="0"/>
              </a:rPr>
              <a:t>anomalies (°C), </a:t>
            </a:r>
            <a:r>
              <a:rPr lang="en-GB" sz="1800" b="1" i="1" dirty="0">
                <a:solidFill>
                  <a:srgbClr val="000090"/>
                </a:solidFill>
                <a:latin typeface="Palatino Linotype" charset="0"/>
                <a:cs typeface="Palatino Linotype" charset="0"/>
              </a:rPr>
              <a:t>forecast years 1-</a:t>
            </a:r>
            <a:r>
              <a:rPr lang="en-GB" sz="1800" b="1" i="1" dirty="0" smtClean="0">
                <a:solidFill>
                  <a:srgbClr val="000090"/>
                </a:solidFill>
                <a:latin typeface="Palatino Linotype" charset="0"/>
                <a:cs typeface="Palatino Linotype" charset="0"/>
              </a:rPr>
              <a:t>3 (EC-Earth: 5 member mean)</a:t>
            </a:r>
            <a:endParaRPr lang="en-GB" sz="1800" b="1" i="1" dirty="0">
              <a:solidFill>
                <a:srgbClr val="000090"/>
              </a:solidFill>
              <a:latin typeface="Palatino Linotype" charset="0"/>
              <a:cs typeface="Palatino Linotype" charset="0"/>
            </a:endParaRPr>
          </a:p>
        </p:txBody>
      </p:sp>
    </p:spTree>
    <p:extLst>
      <p:ext uri="{BB962C8B-B14F-4D97-AF65-F5344CB8AC3E}">
        <p14:creationId xmlns:p14="http://schemas.microsoft.com/office/powerpoint/2010/main" val="417832437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AD87A2A4-A619-6240-8265-F51C93BF7221}" type="slidenum">
              <a:rPr lang="es-ES"/>
              <a:pPr>
                <a:defRPr/>
              </a:pPr>
              <a:t>53</a:t>
            </a:fld>
            <a:endParaRPr lang="es-ES" dirty="0"/>
          </a:p>
        </p:txBody>
      </p:sp>
      <p:sp>
        <p:nvSpPr>
          <p:cNvPr id="2048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ENSO and volcanoes</a:t>
            </a:r>
            <a:endParaRPr lang="en-US" b="1" cap="none" dirty="0">
              <a:latin typeface="Century Gothic" charset="0"/>
            </a:endParaRPr>
          </a:p>
        </p:txBody>
      </p:sp>
      <p:pic>
        <p:nvPicPr>
          <p:cNvPr id="204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8" y="2590800"/>
            <a:ext cx="8850312"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4"/>
          <p:cNvCxnSpPr/>
          <p:nvPr/>
        </p:nvCxnSpPr>
        <p:spPr>
          <a:xfrm flipH="1" flipV="1">
            <a:off x="2730500" y="1978025"/>
            <a:ext cx="12700" cy="320675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928813" y="1639887"/>
            <a:ext cx="1050925" cy="300038"/>
          </a:xfrm>
          <a:prstGeom prst="rect">
            <a:avLst/>
          </a:prstGeom>
          <a:noFill/>
          <a:ln w="15875">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800" dirty="0">
                <a:solidFill>
                  <a:srgbClr val="000090"/>
                </a:solidFill>
              </a:rPr>
              <a:t>Agung</a:t>
            </a:r>
            <a:endParaRPr lang="en-US" sz="1800" dirty="0">
              <a:solidFill>
                <a:srgbClr val="000090"/>
              </a:solidFill>
            </a:endParaRPr>
          </a:p>
        </p:txBody>
      </p:sp>
      <p:cxnSp>
        <p:nvCxnSpPr>
          <p:cNvPr id="10" name="Straight Connector 15"/>
          <p:cNvCxnSpPr/>
          <p:nvPr/>
        </p:nvCxnSpPr>
        <p:spPr>
          <a:xfrm flipH="1" flipV="1">
            <a:off x="5162550" y="1966912"/>
            <a:ext cx="12700" cy="320675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4360863" y="1628775"/>
            <a:ext cx="1290637" cy="301625"/>
          </a:xfrm>
          <a:prstGeom prst="rect">
            <a:avLst/>
          </a:prstGeom>
          <a:noFill/>
          <a:ln w="15875">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800" dirty="0">
                <a:solidFill>
                  <a:srgbClr val="000090"/>
                </a:solidFill>
              </a:rPr>
              <a:t>Chichon</a:t>
            </a:r>
            <a:endParaRPr lang="en-US" sz="1800" dirty="0">
              <a:solidFill>
                <a:srgbClr val="000090"/>
              </a:solidFill>
            </a:endParaRPr>
          </a:p>
        </p:txBody>
      </p:sp>
      <p:cxnSp>
        <p:nvCxnSpPr>
          <p:cNvPr id="12" name="Straight Connector 17"/>
          <p:cNvCxnSpPr/>
          <p:nvPr/>
        </p:nvCxnSpPr>
        <p:spPr>
          <a:xfrm flipH="1" flipV="1">
            <a:off x="6242050" y="1978025"/>
            <a:ext cx="11113" cy="320675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062663" y="1639887"/>
            <a:ext cx="1179512" cy="300038"/>
          </a:xfrm>
          <a:prstGeom prst="rect">
            <a:avLst/>
          </a:prstGeom>
          <a:noFill/>
          <a:ln w="15875">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800" dirty="0">
                <a:solidFill>
                  <a:srgbClr val="000090"/>
                </a:solidFill>
              </a:rPr>
              <a:t>Pinatubo</a:t>
            </a:r>
            <a:endParaRPr lang="en-US" sz="1800" dirty="0">
              <a:solidFill>
                <a:srgbClr val="000090"/>
              </a:solidFill>
            </a:endParaRPr>
          </a:p>
        </p:txBody>
      </p:sp>
      <p:pic>
        <p:nvPicPr>
          <p:cNvPr id="15" name="Image 14"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6"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291314609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AD87A2A4-A619-6240-8265-F51C93BF7221}" type="slidenum">
              <a:rPr lang="es-ES"/>
              <a:pPr>
                <a:defRPr/>
              </a:pPr>
              <a:t>54</a:t>
            </a:fld>
            <a:endParaRPr lang="es-ES" dirty="0"/>
          </a:p>
        </p:txBody>
      </p:sp>
      <p:sp>
        <p:nvSpPr>
          <p:cNvPr id="2048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a:latin typeface="Century Gothic" charset="0"/>
              </a:rPr>
              <a:t>ENSO and volcanoes</a:t>
            </a:r>
            <a:endParaRPr lang="en-US" b="1" cap="none" dirty="0">
              <a:latin typeface="Century Gothic" charset="0"/>
            </a:endParaRPr>
          </a:p>
        </p:txBody>
      </p:sp>
      <p:sp>
        <p:nvSpPr>
          <p:cNvPr id="20491" name="Text Box 3"/>
          <p:cNvSpPr txBox="1">
            <a:spLocks noChangeArrowheads="1"/>
          </p:cNvSpPr>
          <p:nvPr/>
        </p:nvSpPr>
        <p:spPr bwMode="auto">
          <a:xfrm>
            <a:off x="80963" y="1062038"/>
            <a:ext cx="83169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dirty="0">
                <a:solidFill>
                  <a:srgbClr val="000080"/>
                </a:solidFill>
                <a:latin typeface="Palatino Linotype" charset="0"/>
                <a:sym typeface="Symbol" charset="0"/>
              </a:rPr>
              <a:t> </a:t>
            </a:r>
            <a:r>
              <a:rPr lang="en-GB" sz="2000" b="1" dirty="0" smtClean="0">
                <a:solidFill>
                  <a:srgbClr val="000080"/>
                </a:solidFill>
                <a:latin typeface="Palatino Linotype" charset="0"/>
                <a:sym typeface="Symbol" charset="0"/>
              </a:rPr>
              <a:t>ECMWF forecast of Niño 3.4 SST</a:t>
            </a:r>
            <a:endParaRPr lang="en-GB" sz="2000" b="1" dirty="0">
              <a:solidFill>
                <a:srgbClr val="000080"/>
              </a:solidFill>
              <a:latin typeface="Palatino Linotype" charset="0"/>
              <a:sym typeface="Symbol" charset="0"/>
            </a:endParaRPr>
          </a:p>
        </p:txBody>
      </p:sp>
      <p:pic>
        <p:nvPicPr>
          <p:cNvPr id="15" name="Image 14"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6"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pic>
        <p:nvPicPr>
          <p:cNvPr id="14" name="image8.png" descr="assemble.png"/>
          <p:cNvPicPr/>
          <p:nvPr/>
        </p:nvPicPr>
        <p:blipFill>
          <a:blip r:embed="rId3"/>
          <a:srcRect l="7370" t="6447" r="4325" b="64789"/>
          <a:stretch>
            <a:fillRect/>
          </a:stretch>
        </p:blipFill>
        <p:spPr>
          <a:xfrm>
            <a:off x="798830" y="1673860"/>
            <a:ext cx="7200900" cy="3240404"/>
          </a:xfrm>
          <a:prstGeom prst="rect">
            <a:avLst/>
          </a:prstGeom>
          <a:ln/>
        </p:spPr>
      </p:pic>
      <p:sp>
        <p:nvSpPr>
          <p:cNvPr id="17" name="Rectangle 7"/>
          <p:cNvSpPr>
            <a:spLocks noChangeArrowheads="1"/>
          </p:cNvSpPr>
          <p:nvPr/>
        </p:nvSpPr>
        <p:spPr bwMode="auto">
          <a:xfrm>
            <a:off x="51117" y="5015279"/>
            <a:ext cx="78914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sz="1800" b="1" i="1" dirty="0" smtClean="0">
                <a:solidFill>
                  <a:srgbClr val="000090"/>
                </a:solidFill>
                <a:latin typeface="Palatino Linotype"/>
                <a:cs typeface="Palatino Linotype"/>
              </a:rPr>
              <a:t>ECMWF </a:t>
            </a:r>
            <a:r>
              <a:rPr lang="en-GB" sz="1800" b="1" i="1" dirty="0">
                <a:solidFill>
                  <a:srgbClr val="000090"/>
                </a:solidFill>
                <a:latin typeface="Palatino Linotype"/>
                <a:cs typeface="Palatino Linotype"/>
              </a:rPr>
              <a:t>S4 ensemble prediction of SST in the Niño3.4 region, simulated in real-time forecasts initialised the month before the El </a:t>
            </a:r>
            <a:r>
              <a:rPr lang="en-GB" sz="1800" b="1" i="1" dirty="0" err="1">
                <a:solidFill>
                  <a:srgbClr val="000090"/>
                </a:solidFill>
                <a:latin typeface="Palatino Linotype"/>
                <a:cs typeface="Palatino Linotype"/>
              </a:rPr>
              <a:t>Chichon</a:t>
            </a:r>
            <a:r>
              <a:rPr lang="en-GB" sz="1800" b="1" i="1" dirty="0">
                <a:solidFill>
                  <a:srgbClr val="000090"/>
                </a:solidFill>
                <a:latin typeface="Palatino Linotype"/>
                <a:cs typeface="Palatino Linotype"/>
              </a:rPr>
              <a:t> (a) and the Pinatubo (b) eruptions. By definition, these real-time forecasts do not include any forcing of the volcanic eruptions</a:t>
            </a:r>
            <a:r>
              <a:rPr lang="fr-FR" sz="1800" b="1" i="1" dirty="0">
                <a:solidFill>
                  <a:srgbClr val="000090"/>
                </a:solidFill>
                <a:latin typeface="Palatino Linotype"/>
                <a:cs typeface="Palatino Linotype"/>
              </a:rPr>
              <a:t> </a:t>
            </a:r>
            <a:endParaRPr lang="en-GB" sz="1800" b="1" i="1" dirty="0">
              <a:solidFill>
                <a:srgbClr val="000090"/>
              </a:solidFill>
              <a:latin typeface="Palatino Linotype"/>
              <a:cs typeface="Palatino Linotype"/>
            </a:endParaRPr>
          </a:p>
        </p:txBody>
      </p:sp>
    </p:spTree>
    <p:extLst>
      <p:ext uri="{BB962C8B-B14F-4D97-AF65-F5344CB8AC3E}">
        <p14:creationId xmlns:p14="http://schemas.microsoft.com/office/powerpoint/2010/main" val="191171708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AD87A2A4-A619-6240-8265-F51C93BF7221}" type="slidenum">
              <a:rPr lang="es-ES"/>
              <a:pPr>
                <a:defRPr/>
              </a:pPr>
              <a:t>55</a:t>
            </a:fld>
            <a:endParaRPr lang="es-ES" dirty="0"/>
          </a:p>
        </p:txBody>
      </p:sp>
      <p:sp>
        <p:nvSpPr>
          <p:cNvPr id="2048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Forecast skill</a:t>
            </a:r>
            <a:endParaRPr lang="en-US" b="1" cap="none" dirty="0">
              <a:latin typeface="Century Gothic" charset="0"/>
            </a:endParaRPr>
          </a:p>
        </p:txBody>
      </p:sp>
      <p:pic>
        <p:nvPicPr>
          <p:cNvPr id="15" name="Image 14"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6"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grpSp>
        <p:nvGrpSpPr>
          <p:cNvPr id="2" name="Grouper 1"/>
          <p:cNvGrpSpPr/>
          <p:nvPr/>
        </p:nvGrpSpPr>
        <p:grpSpPr>
          <a:xfrm>
            <a:off x="611505" y="2193855"/>
            <a:ext cx="7927856" cy="4141541"/>
            <a:chOff x="965319" y="2133847"/>
            <a:chExt cx="7927856" cy="4141541"/>
          </a:xfrm>
        </p:grpSpPr>
        <p:grpSp>
          <p:nvGrpSpPr>
            <p:cNvPr id="27" name="Grouper 26"/>
            <p:cNvGrpSpPr/>
            <p:nvPr/>
          </p:nvGrpSpPr>
          <p:grpSpPr>
            <a:xfrm>
              <a:off x="1331595" y="2133847"/>
              <a:ext cx="7561580" cy="4141541"/>
              <a:chOff x="107950" y="2259013"/>
              <a:chExt cx="8785225" cy="4583312"/>
            </a:xfrm>
          </p:grpSpPr>
          <p:sp>
            <p:nvSpPr>
              <p:cNvPr id="28" name="Freeform 4"/>
              <p:cNvSpPr>
                <a:spLocks/>
              </p:cNvSpPr>
              <p:nvPr/>
            </p:nvSpPr>
            <p:spPr bwMode="auto">
              <a:xfrm>
                <a:off x="466725" y="2259013"/>
                <a:ext cx="8426450"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Text Box 9"/>
              <p:cNvSpPr txBox="1">
                <a:spLocks noChangeArrowheads="1"/>
              </p:cNvSpPr>
              <p:nvPr/>
            </p:nvSpPr>
            <p:spPr bwMode="auto">
              <a:xfrm>
                <a:off x="3779838" y="6075364"/>
                <a:ext cx="1944687" cy="76696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dirty="0" smtClean="0">
                    <a:solidFill>
                      <a:srgbClr val="000308"/>
                    </a:solidFill>
                  </a:rPr>
                  <a:t>Observations</a:t>
                </a:r>
                <a:endParaRPr lang="en-US" sz="1800" dirty="0" smtClean="0">
                  <a:solidFill>
                    <a:srgbClr val="000308"/>
                  </a:solidFill>
                </a:endParaRPr>
              </a:p>
            </p:txBody>
          </p:sp>
          <p:sp>
            <p:nvSpPr>
              <p:cNvPr id="30" name="Text Box 12"/>
              <p:cNvSpPr txBox="1">
                <a:spLocks noChangeArrowheads="1"/>
              </p:cNvSpPr>
              <p:nvPr/>
            </p:nvSpPr>
            <p:spPr bwMode="auto">
              <a:xfrm>
                <a:off x="107950" y="5861050"/>
                <a:ext cx="935037" cy="76696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smtClean="0"/>
                  <a:t> </a:t>
                </a:r>
                <a:r>
                  <a:rPr lang="en-GB" sz="1800" smtClean="0">
                    <a:solidFill>
                      <a:srgbClr val="000308"/>
                    </a:solidFill>
                  </a:rPr>
                  <a:t>1990</a:t>
                </a:r>
                <a:endParaRPr lang="en-US" sz="1800" smtClean="0">
                  <a:solidFill>
                    <a:srgbClr val="000308"/>
                  </a:solidFill>
                </a:endParaRPr>
              </a:p>
            </p:txBody>
          </p:sp>
          <p:sp>
            <p:nvSpPr>
              <p:cNvPr id="31" name="Text Box 29"/>
              <p:cNvSpPr txBox="1">
                <a:spLocks noChangeArrowheads="1"/>
              </p:cNvSpPr>
              <p:nvPr/>
            </p:nvSpPr>
            <p:spPr bwMode="auto">
              <a:xfrm>
                <a:off x="7958138" y="5861050"/>
                <a:ext cx="935037" cy="76696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smtClean="0">
                    <a:solidFill>
                      <a:srgbClr val="000308"/>
                    </a:solidFill>
                  </a:rPr>
                  <a:t> 2005</a:t>
                </a:r>
                <a:endParaRPr lang="en-US" sz="1800" smtClean="0">
                  <a:solidFill>
                    <a:srgbClr val="000308"/>
                  </a:solidFill>
                </a:endParaRPr>
              </a:p>
            </p:txBody>
          </p:sp>
          <p:sp>
            <p:nvSpPr>
              <p:cNvPr id="33" name="Line 10"/>
              <p:cNvSpPr>
                <a:spLocks noChangeShapeType="1"/>
              </p:cNvSpPr>
              <p:nvPr/>
            </p:nvSpPr>
            <p:spPr bwMode="auto">
              <a:xfrm flipV="1">
                <a:off x="4716463" y="4506913"/>
                <a:ext cx="215900"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ＭＳ Ｐゴシック" charset="-128"/>
                  <a:cs typeface="+mn-cs"/>
                </a:endParaRPr>
              </a:p>
            </p:txBody>
          </p:sp>
          <p:sp>
            <p:nvSpPr>
              <p:cNvPr id="36" name="Freeform 6"/>
              <p:cNvSpPr>
                <a:spLocks/>
              </p:cNvSpPr>
              <p:nvPr/>
            </p:nvSpPr>
            <p:spPr bwMode="auto">
              <a:xfrm>
                <a:off x="679450" y="4791075"/>
                <a:ext cx="1155700" cy="720725"/>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 name="Freeform 7"/>
              <p:cNvSpPr>
                <a:spLocks/>
              </p:cNvSpPr>
              <p:nvPr/>
            </p:nvSpPr>
            <p:spPr bwMode="auto">
              <a:xfrm>
                <a:off x="679450" y="5372100"/>
                <a:ext cx="1147763" cy="139700"/>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 name="Freeform 8"/>
              <p:cNvSpPr>
                <a:spLocks/>
              </p:cNvSpPr>
              <p:nvPr/>
            </p:nvSpPr>
            <p:spPr bwMode="auto">
              <a:xfrm>
                <a:off x="679450" y="4508500"/>
                <a:ext cx="1147763" cy="1003300"/>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 name="Freeform 18"/>
              <p:cNvSpPr>
                <a:spLocks/>
              </p:cNvSpPr>
              <p:nvPr/>
            </p:nvSpPr>
            <p:spPr bwMode="auto">
              <a:xfrm>
                <a:off x="679450" y="4775200"/>
                <a:ext cx="1147763" cy="736600"/>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Freeform 19"/>
              <p:cNvSpPr>
                <a:spLocks/>
              </p:cNvSpPr>
              <p:nvPr/>
            </p:nvSpPr>
            <p:spPr bwMode="auto">
              <a:xfrm>
                <a:off x="679450" y="4791075"/>
                <a:ext cx="1155700" cy="738188"/>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7" name="Text Box 17"/>
            <p:cNvSpPr txBox="1">
              <a:spLocks noChangeArrowheads="1"/>
            </p:cNvSpPr>
            <p:nvPr/>
          </p:nvSpPr>
          <p:spPr bwMode="auto">
            <a:xfrm>
              <a:off x="965319" y="3383539"/>
              <a:ext cx="1610969" cy="9293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GB" sz="1800" dirty="0" smtClean="0">
                  <a:solidFill>
                    <a:srgbClr val="0000FF"/>
                  </a:solidFill>
                </a:rPr>
                <a:t>Prediction started </a:t>
              </a:r>
              <a:br>
                <a:rPr lang="en-GB" sz="1800" dirty="0" smtClean="0">
                  <a:solidFill>
                    <a:srgbClr val="0000FF"/>
                  </a:solidFill>
                </a:rPr>
              </a:br>
              <a:r>
                <a:rPr lang="en-GB" sz="1800" dirty="0" smtClean="0">
                  <a:solidFill>
                    <a:srgbClr val="0000FF"/>
                  </a:solidFill>
                </a:rPr>
                <a:t>1 May 1991</a:t>
              </a:r>
              <a:endParaRPr lang="en-US" sz="1800" dirty="0" smtClean="0">
                <a:solidFill>
                  <a:srgbClr val="0000FF"/>
                </a:solidFill>
              </a:endParaRPr>
            </a:p>
          </p:txBody>
        </p:sp>
      </p:grpSp>
    </p:spTree>
    <p:extLst>
      <p:ext uri="{BB962C8B-B14F-4D97-AF65-F5344CB8AC3E}">
        <p14:creationId xmlns:p14="http://schemas.microsoft.com/office/powerpoint/2010/main" val="321750198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AD87A2A4-A619-6240-8265-F51C93BF7221}" type="slidenum">
              <a:rPr lang="es-ES"/>
              <a:pPr>
                <a:defRPr/>
              </a:pPr>
              <a:t>56</a:t>
            </a:fld>
            <a:endParaRPr lang="es-ES" dirty="0"/>
          </a:p>
        </p:txBody>
      </p:sp>
      <p:sp>
        <p:nvSpPr>
          <p:cNvPr id="2048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Forecast skill</a:t>
            </a:r>
            <a:endParaRPr lang="en-US" b="1" cap="none" dirty="0">
              <a:latin typeface="Century Gothic" charset="0"/>
            </a:endParaRPr>
          </a:p>
        </p:txBody>
      </p:sp>
      <p:pic>
        <p:nvPicPr>
          <p:cNvPr id="15" name="Image 14"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6"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grpSp>
        <p:nvGrpSpPr>
          <p:cNvPr id="2" name="Grouper 1"/>
          <p:cNvGrpSpPr/>
          <p:nvPr/>
        </p:nvGrpSpPr>
        <p:grpSpPr>
          <a:xfrm>
            <a:off x="611505" y="2193854"/>
            <a:ext cx="7927856" cy="4141541"/>
            <a:chOff x="965319" y="2133846"/>
            <a:chExt cx="7927856" cy="4141541"/>
          </a:xfrm>
        </p:grpSpPr>
        <p:grpSp>
          <p:nvGrpSpPr>
            <p:cNvPr id="27" name="Grouper 26"/>
            <p:cNvGrpSpPr/>
            <p:nvPr/>
          </p:nvGrpSpPr>
          <p:grpSpPr>
            <a:xfrm>
              <a:off x="1331595" y="2133846"/>
              <a:ext cx="7561580" cy="4141541"/>
              <a:chOff x="107950" y="2259013"/>
              <a:chExt cx="8785225" cy="4583312"/>
            </a:xfrm>
          </p:grpSpPr>
          <p:sp>
            <p:nvSpPr>
              <p:cNvPr id="28" name="Freeform 4"/>
              <p:cNvSpPr>
                <a:spLocks/>
              </p:cNvSpPr>
              <p:nvPr/>
            </p:nvSpPr>
            <p:spPr bwMode="auto">
              <a:xfrm>
                <a:off x="466725" y="2259013"/>
                <a:ext cx="8426450"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Text Box 9"/>
              <p:cNvSpPr txBox="1">
                <a:spLocks noChangeArrowheads="1"/>
              </p:cNvSpPr>
              <p:nvPr/>
            </p:nvSpPr>
            <p:spPr bwMode="auto">
              <a:xfrm>
                <a:off x="3779838" y="6075364"/>
                <a:ext cx="1944687" cy="76696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dirty="0" smtClean="0">
                    <a:solidFill>
                      <a:srgbClr val="000308"/>
                    </a:solidFill>
                  </a:rPr>
                  <a:t>Observations</a:t>
                </a:r>
                <a:endParaRPr lang="en-US" sz="1800" dirty="0" smtClean="0">
                  <a:solidFill>
                    <a:srgbClr val="000308"/>
                  </a:solidFill>
                </a:endParaRPr>
              </a:p>
            </p:txBody>
          </p:sp>
          <p:sp>
            <p:nvSpPr>
              <p:cNvPr id="30" name="Text Box 12"/>
              <p:cNvSpPr txBox="1">
                <a:spLocks noChangeArrowheads="1"/>
              </p:cNvSpPr>
              <p:nvPr/>
            </p:nvSpPr>
            <p:spPr bwMode="auto">
              <a:xfrm>
                <a:off x="107950" y="5861050"/>
                <a:ext cx="935037" cy="76696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smtClean="0"/>
                  <a:t> </a:t>
                </a:r>
                <a:r>
                  <a:rPr lang="en-GB" sz="1800" smtClean="0">
                    <a:solidFill>
                      <a:srgbClr val="000308"/>
                    </a:solidFill>
                  </a:rPr>
                  <a:t>1990</a:t>
                </a:r>
                <a:endParaRPr lang="en-US" sz="1800" smtClean="0">
                  <a:solidFill>
                    <a:srgbClr val="000308"/>
                  </a:solidFill>
                </a:endParaRPr>
              </a:p>
            </p:txBody>
          </p:sp>
          <p:sp>
            <p:nvSpPr>
              <p:cNvPr id="31" name="Text Box 29"/>
              <p:cNvSpPr txBox="1">
                <a:spLocks noChangeArrowheads="1"/>
              </p:cNvSpPr>
              <p:nvPr/>
            </p:nvSpPr>
            <p:spPr bwMode="auto">
              <a:xfrm>
                <a:off x="7958138" y="5861050"/>
                <a:ext cx="935037" cy="76696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smtClean="0">
                    <a:solidFill>
                      <a:srgbClr val="000308"/>
                    </a:solidFill>
                  </a:rPr>
                  <a:t> 2005</a:t>
                </a:r>
                <a:endParaRPr lang="en-US" sz="1800" smtClean="0">
                  <a:solidFill>
                    <a:srgbClr val="000308"/>
                  </a:solidFill>
                </a:endParaRPr>
              </a:p>
            </p:txBody>
          </p:sp>
          <p:sp>
            <p:nvSpPr>
              <p:cNvPr id="33" name="Line 10"/>
              <p:cNvSpPr>
                <a:spLocks noChangeShapeType="1"/>
              </p:cNvSpPr>
              <p:nvPr/>
            </p:nvSpPr>
            <p:spPr bwMode="auto">
              <a:xfrm flipV="1">
                <a:off x="4716463" y="4506913"/>
                <a:ext cx="215900"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ＭＳ Ｐゴシック" charset="-128"/>
                  <a:cs typeface="+mn-cs"/>
                </a:endParaRPr>
              </a:p>
            </p:txBody>
          </p:sp>
          <p:sp>
            <p:nvSpPr>
              <p:cNvPr id="35" name="Text Box 17"/>
              <p:cNvSpPr txBox="1">
                <a:spLocks noChangeArrowheads="1"/>
              </p:cNvSpPr>
              <p:nvPr/>
            </p:nvSpPr>
            <p:spPr bwMode="auto">
              <a:xfrm>
                <a:off x="1554064" y="3084408"/>
                <a:ext cx="1871662" cy="102182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GB" sz="1800" dirty="0" smtClean="0">
                    <a:solidFill>
                      <a:srgbClr val="CC0000"/>
                    </a:solidFill>
                  </a:rPr>
                  <a:t>Prediction started </a:t>
                </a:r>
                <a:br>
                  <a:rPr lang="en-GB" sz="1800" dirty="0" smtClean="0">
                    <a:solidFill>
                      <a:srgbClr val="CC0000"/>
                    </a:solidFill>
                  </a:rPr>
                </a:br>
                <a:r>
                  <a:rPr lang="en-GB" sz="1800" dirty="0" smtClean="0">
                    <a:solidFill>
                      <a:srgbClr val="CC0000"/>
                    </a:solidFill>
                  </a:rPr>
                  <a:t>1 May 1992</a:t>
                </a:r>
                <a:endParaRPr lang="en-US" sz="1800" dirty="0" smtClean="0">
                  <a:solidFill>
                    <a:srgbClr val="CC0000"/>
                  </a:solidFill>
                </a:endParaRPr>
              </a:p>
            </p:txBody>
          </p:sp>
          <p:sp>
            <p:nvSpPr>
              <p:cNvPr id="36" name="Freeform 6"/>
              <p:cNvSpPr>
                <a:spLocks/>
              </p:cNvSpPr>
              <p:nvPr/>
            </p:nvSpPr>
            <p:spPr bwMode="auto">
              <a:xfrm>
                <a:off x="679450" y="4791075"/>
                <a:ext cx="1155700" cy="720725"/>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 name="Freeform 7"/>
              <p:cNvSpPr>
                <a:spLocks/>
              </p:cNvSpPr>
              <p:nvPr/>
            </p:nvSpPr>
            <p:spPr bwMode="auto">
              <a:xfrm>
                <a:off x="679450" y="5372100"/>
                <a:ext cx="1147763" cy="139700"/>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 name="Freeform 8"/>
              <p:cNvSpPr>
                <a:spLocks/>
              </p:cNvSpPr>
              <p:nvPr/>
            </p:nvSpPr>
            <p:spPr bwMode="auto">
              <a:xfrm>
                <a:off x="679450" y="4508500"/>
                <a:ext cx="1147763" cy="1003300"/>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 name="Freeform 18"/>
              <p:cNvSpPr>
                <a:spLocks/>
              </p:cNvSpPr>
              <p:nvPr/>
            </p:nvSpPr>
            <p:spPr bwMode="auto">
              <a:xfrm>
                <a:off x="679450" y="4775200"/>
                <a:ext cx="1147763" cy="736600"/>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Freeform 19"/>
              <p:cNvSpPr>
                <a:spLocks/>
              </p:cNvSpPr>
              <p:nvPr/>
            </p:nvSpPr>
            <p:spPr bwMode="auto">
              <a:xfrm>
                <a:off x="679450" y="4791075"/>
                <a:ext cx="1155700" cy="738188"/>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Freeform 13"/>
              <p:cNvSpPr>
                <a:spLocks/>
              </p:cNvSpPr>
              <p:nvPr/>
            </p:nvSpPr>
            <p:spPr bwMode="auto">
              <a:xfrm>
                <a:off x="2266950" y="4365625"/>
                <a:ext cx="936625" cy="865188"/>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Freeform 14"/>
              <p:cNvSpPr>
                <a:spLocks/>
              </p:cNvSpPr>
              <p:nvPr/>
            </p:nvSpPr>
            <p:spPr bwMode="auto">
              <a:xfrm>
                <a:off x="2266950" y="4549775"/>
                <a:ext cx="936625" cy="681038"/>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Freeform 15"/>
              <p:cNvSpPr>
                <a:spLocks/>
              </p:cNvSpPr>
              <p:nvPr/>
            </p:nvSpPr>
            <p:spPr bwMode="auto">
              <a:xfrm>
                <a:off x="2266950" y="5013325"/>
                <a:ext cx="936625" cy="382588"/>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Freeform 20"/>
              <p:cNvSpPr>
                <a:spLocks/>
              </p:cNvSpPr>
              <p:nvPr/>
            </p:nvSpPr>
            <p:spPr bwMode="auto">
              <a:xfrm>
                <a:off x="2266950" y="4468813"/>
                <a:ext cx="919163" cy="762000"/>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 name="Freeform 31"/>
              <p:cNvSpPr>
                <a:spLocks/>
              </p:cNvSpPr>
              <p:nvPr/>
            </p:nvSpPr>
            <p:spPr bwMode="auto">
              <a:xfrm>
                <a:off x="2266950" y="4749800"/>
                <a:ext cx="936625" cy="481013"/>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7" name="Text Box 17"/>
            <p:cNvSpPr txBox="1">
              <a:spLocks noChangeArrowheads="1"/>
            </p:cNvSpPr>
            <p:nvPr/>
          </p:nvSpPr>
          <p:spPr bwMode="auto">
            <a:xfrm>
              <a:off x="965319" y="3383539"/>
              <a:ext cx="1610969" cy="9293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GB" sz="1800" dirty="0" smtClean="0">
                  <a:solidFill>
                    <a:srgbClr val="0000FF"/>
                  </a:solidFill>
                </a:rPr>
                <a:t>Prediction started </a:t>
              </a:r>
              <a:br>
                <a:rPr lang="en-GB" sz="1800" dirty="0" smtClean="0">
                  <a:solidFill>
                    <a:srgbClr val="0000FF"/>
                  </a:solidFill>
                </a:rPr>
              </a:br>
              <a:r>
                <a:rPr lang="en-GB" sz="1800" dirty="0" smtClean="0">
                  <a:solidFill>
                    <a:srgbClr val="0000FF"/>
                  </a:solidFill>
                </a:rPr>
                <a:t>1 May 1991</a:t>
              </a:r>
              <a:endParaRPr lang="en-US" sz="1800" dirty="0" smtClean="0">
                <a:solidFill>
                  <a:srgbClr val="0000FF"/>
                </a:solidFill>
              </a:endParaRPr>
            </a:p>
          </p:txBody>
        </p:sp>
      </p:grpSp>
    </p:spTree>
    <p:extLst>
      <p:ext uri="{BB962C8B-B14F-4D97-AF65-F5344CB8AC3E}">
        <p14:creationId xmlns:p14="http://schemas.microsoft.com/office/powerpoint/2010/main" val="345103822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AD87A2A4-A619-6240-8265-F51C93BF7221}" type="slidenum">
              <a:rPr lang="es-ES"/>
              <a:pPr>
                <a:defRPr/>
              </a:pPr>
              <a:t>57</a:t>
            </a:fld>
            <a:endParaRPr lang="es-ES" dirty="0"/>
          </a:p>
        </p:txBody>
      </p:sp>
      <p:sp>
        <p:nvSpPr>
          <p:cNvPr id="2048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Forecast skill</a:t>
            </a:r>
            <a:endParaRPr lang="en-US" b="1" cap="none" dirty="0">
              <a:latin typeface="Century Gothic" charset="0"/>
            </a:endParaRPr>
          </a:p>
        </p:txBody>
      </p:sp>
      <p:pic>
        <p:nvPicPr>
          <p:cNvPr id="15" name="Image 14"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6"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grpSp>
        <p:nvGrpSpPr>
          <p:cNvPr id="2" name="Grouper 1"/>
          <p:cNvGrpSpPr/>
          <p:nvPr/>
        </p:nvGrpSpPr>
        <p:grpSpPr>
          <a:xfrm>
            <a:off x="611505" y="1203803"/>
            <a:ext cx="7927856" cy="5131593"/>
            <a:chOff x="965319" y="1143795"/>
            <a:chExt cx="7927856" cy="5131593"/>
          </a:xfrm>
        </p:grpSpPr>
        <p:grpSp>
          <p:nvGrpSpPr>
            <p:cNvPr id="27" name="Grouper 26"/>
            <p:cNvGrpSpPr/>
            <p:nvPr/>
          </p:nvGrpSpPr>
          <p:grpSpPr>
            <a:xfrm>
              <a:off x="1331595" y="1143795"/>
              <a:ext cx="7561580" cy="5131593"/>
              <a:chOff x="107950" y="1163354"/>
              <a:chExt cx="8785225" cy="5678971"/>
            </a:xfrm>
          </p:grpSpPr>
          <p:sp>
            <p:nvSpPr>
              <p:cNvPr id="28" name="Freeform 4"/>
              <p:cNvSpPr>
                <a:spLocks/>
              </p:cNvSpPr>
              <p:nvPr/>
            </p:nvSpPr>
            <p:spPr bwMode="auto">
              <a:xfrm>
                <a:off x="466725" y="2259013"/>
                <a:ext cx="8426450"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Text Box 9"/>
              <p:cNvSpPr txBox="1">
                <a:spLocks noChangeArrowheads="1"/>
              </p:cNvSpPr>
              <p:nvPr/>
            </p:nvSpPr>
            <p:spPr bwMode="auto">
              <a:xfrm>
                <a:off x="3779838" y="6075364"/>
                <a:ext cx="1944687" cy="76696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dirty="0" smtClean="0">
                    <a:solidFill>
                      <a:srgbClr val="000308"/>
                    </a:solidFill>
                  </a:rPr>
                  <a:t>Observations</a:t>
                </a:r>
                <a:endParaRPr lang="en-US" sz="1800" dirty="0" smtClean="0">
                  <a:solidFill>
                    <a:srgbClr val="000308"/>
                  </a:solidFill>
                </a:endParaRPr>
              </a:p>
            </p:txBody>
          </p:sp>
          <p:sp>
            <p:nvSpPr>
              <p:cNvPr id="30" name="Text Box 12"/>
              <p:cNvSpPr txBox="1">
                <a:spLocks noChangeArrowheads="1"/>
              </p:cNvSpPr>
              <p:nvPr/>
            </p:nvSpPr>
            <p:spPr bwMode="auto">
              <a:xfrm>
                <a:off x="107950" y="5861050"/>
                <a:ext cx="935037" cy="76696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smtClean="0"/>
                  <a:t> </a:t>
                </a:r>
                <a:r>
                  <a:rPr lang="en-GB" sz="1800" smtClean="0">
                    <a:solidFill>
                      <a:srgbClr val="000308"/>
                    </a:solidFill>
                  </a:rPr>
                  <a:t>1990</a:t>
                </a:r>
                <a:endParaRPr lang="en-US" sz="1800" smtClean="0">
                  <a:solidFill>
                    <a:srgbClr val="000308"/>
                  </a:solidFill>
                </a:endParaRPr>
              </a:p>
            </p:txBody>
          </p:sp>
          <p:sp>
            <p:nvSpPr>
              <p:cNvPr id="31" name="Text Box 29"/>
              <p:cNvSpPr txBox="1">
                <a:spLocks noChangeArrowheads="1"/>
              </p:cNvSpPr>
              <p:nvPr/>
            </p:nvSpPr>
            <p:spPr bwMode="auto">
              <a:xfrm>
                <a:off x="7958138" y="5861050"/>
                <a:ext cx="935037" cy="76696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smtClean="0">
                    <a:solidFill>
                      <a:srgbClr val="000308"/>
                    </a:solidFill>
                  </a:rPr>
                  <a:t> 2005</a:t>
                </a:r>
                <a:endParaRPr lang="en-US" sz="1800" smtClean="0">
                  <a:solidFill>
                    <a:srgbClr val="000308"/>
                  </a:solidFill>
                </a:endParaRPr>
              </a:p>
            </p:txBody>
          </p:sp>
          <p:sp>
            <p:nvSpPr>
              <p:cNvPr id="32" name="Text Box 37"/>
              <p:cNvSpPr txBox="1">
                <a:spLocks noChangeArrowheads="1"/>
              </p:cNvSpPr>
              <p:nvPr/>
            </p:nvSpPr>
            <p:spPr bwMode="auto">
              <a:xfrm>
                <a:off x="5952203" y="1163354"/>
                <a:ext cx="1871662" cy="109565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GB" sz="1800" dirty="0" smtClean="0">
                    <a:solidFill>
                      <a:srgbClr val="990099"/>
                    </a:solidFill>
                  </a:rPr>
                  <a:t>Prediction started </a:t>
                </a:r>
                <a:br>
                  <a:rPr lang="en-GB" sz="1800" dirty="0" smtClean="0">
                    <a:solidFill>
                      <a:srgbClr val="990099"/>
                    </a:solidFill>
                  </a:rPr>
                </a:br>
                <a:r>
                  <a:rPr lang="en-GB" sz="1800" dirty="0" smtClean="0">
                    <a:solidFill>
                      <a:srgbClr val="990099"/>
                    </a:solidFill>
                  </a:rPr>
                  <a:t>1 May 2005</a:t>
                </a:r>
                <a:endParaRPr lang="en-US" sz="1800" dirty="0" smtClean="0">
                  <a:solidFill>
                    <a:srgbClr val="990099"/>
                  </a:solidFill>
                </a:endParaRPr>
              </a:p>
            </p:txBody>
          </p:sp>
          <p:sp>
            <p:nvSpPr>
              <p:cNvPr id="33" name="Line 10"/>
              <p:cNvSpPr>
                <a:spLocks noChangeShapeType="1"/>
              </p:cNvSpPr>
              <p:nvPr/>
            </p:nvSpPr>
            <p:spPr bwMode="auto">
              <a:xfrm flipV="1">
                <a:off x="4716463" y="4506913"/>
                <a:ext cx="215900"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ＭＳ Ｐゴシック" charset="-128"/>
                  <a:cs typeface="+mn-cs"/>
                </a:endParaRPr>
              </a:p>
            </p:txBody>
          </p:sp>
          <p:sp>
            <p:nvSpPr>
              <p:cNvPr id="34" name="Text Box 28"/>
              <p:cNvSpPr txBox="1">
                <a:spLocks noChangeArrowheads="1"/>
              </p:cNvSpPr>
              <p:nvPr/>
            </p:nvSpPr>
            <p:spPr bwMode="auto">
              <a:xfrm>
                <a:off x="3574808" y="2829008"/>
                <a:ext cx="1871662" cy="102182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GB" sz="1800" dirty="0" smtClean="0">
                    <a:solidFill>
                      <a:srgbClr val="009900"/>
                    </a:solidFill>
                  </a:rPr>
                  <a:t>Prediction started </a:t>
                </a:r>
                <a:br>
                  <a:rPr lang="en-GB" sz="1800" dirty="0" smtClean="0">
                    <a:solidFill>
                      <a:srgbClr val="009900"/>
                    </a:solidFill>
                  </a:rPr>
                </a:br>
                <a:r>
                  <a:rPr lang="en-GB" sz="1800" dirty="0" smtClean="0">
                    <a:solidFill>
                      <a:srgbClr val="009900"/>
                    </a:solidFill>
                  </a:rPr>
                  <a:t>1 May 1993</a:t>
                </a:r>
                <a:endParaRPr lang="en-US" sz="1800" dirty="0" smtClean="0">
                  <a:solidFill>
                    <a:srgbClr val="009900"/>
                  </a:solidFill>
                </a:endParaRPr>
              </a:p>
            </p:txBody>
          </p:sp>
          <p:sp>
            <p:nvSpPr>
              <p:cNvPr id="35" name="Text Box 17"/>
              <p:cNvSpPr txBox="1">
                <a:spLocks noChangeArrowheads="1"/>
              </p:cNvSpPr>
              <p:nvPr/>
            </p:nvSpPr>
            <p:spPr bwMode="auto">
              <a:xfrm>
                <a:off x="1554064" y="3084408"/>
                <a:ext cx="1871662" cy="102182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GB" sz="1800" dirty="0" smtClean="0">
                    <a:solidFill>
                      <a:srgbClr val="CC0000"/>
                    </a:solidFill>
                  </a:rPr>
                  <a:t>Prediction started </a:t>
                </a:r>
                <a:br>
                  <a:rPr lang="en-GB" sz="1800" dirty="0" smtClean="0">
                    <a:solidFill>
                      <a:srgbClr val="CC0000"/>
                    </a:solidFill>
                  </a:rPr>
                </a:br>
                <a:r>
                  <a:rPr lang="en-GB" sz="1800" dirty="0" smtClean="0">
                    <a:solidFill>
                      <a:srgbClr val="CC0000"/>
                    </a:solidFill>
                  </a:rPr>
                  <a:t>1 May 1992</a:t>
                </a:r>
                <a:endParaRPr lang="en-US" sz="1800" dirty="0" smtClean="0">
                  <a:solidFill>
                    <a:srgbClr val="CC0000"/>
                  </a:solidFill>
                </a:endParaRPr>
              </a:p>
            </p:txBody>
          </p:sp>
          <p:sp>
            <p:nvSpPr>
              <p:cNvPr id="36" name="Freeform 6"/>
              <p:cNvSpPr>
                <a:spLocks/>
              </p:cNvSpPr>
              <p:nvPr/>
            </p:nvSpPr>
            <p:spPr bwMode="auto">
              <a:xfrm>
                <a:off x="679450" y="4791075"/>
                <a:ext cx="1155700" cy="720725"/>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 name="Freeform 7"/>
              <p:cNvSpPr>
                <a:spLocks/>
              </p:cNvSpPr>
              <p:nvPr/>
            </p:nvSpPr>
            <p:spPr bwMode="auto">
              <a:xfrm>
                <a:off x="679450" y="5372100"/>
                <a:ext cx="1147763" cy="139700"/>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 name="Freeform 8"/>
              <p:cNvSpPr>
                <a:spLocks/>
              </p:cNvSpPr>
              <p:nvPr/>
            </p:nvSpPr>
            <p:spPr bwMode="auto">
              <a:xfrm>
                <a:off x="679450" y="4508500"/>
                <a:ext cx="1147763" cy="1003300"/>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 name="Freeform 18"/>
              <p:cNvSpPr>
                <a:spLocks/>
              </p:cNvSpPr>
              <p:nvPr/>
            </p:nvSpPr>
            <p:spPr bwMode="auto">
              <a:xfrm>
                <a:off x="679450" y="4775200"/>
                <a:ext cx="1147763" cy="736600"/>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Freeform 19"/>
              <p:cNvSpPr>
                <a:spLocks/>
              </p:cNvSpPr>
              <p:nvPr/>
            </p:nvSpPr>
            <p:spPr bwMode="auto">
              <a:xfrm>
                <a:off x="679450" y="4791075"/>
                <a:ext cx="1155700" cy="738188"/>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Freeform 13"/>
              <p:cNvSpPr>
                <a:spLocks/>
              </p:cNvSpPr>
              <p:nvPr/>
            </p:nvSpPr>
            <p:spPr bwMode="auto">
              <a:xfrm>
                <a:off x="2266950" y="4365625"/>
                <a:ext cx="936625" cy="865188"/>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Freeform 14"/>
              <p:cNvSpPr>
                <a:spLocks/>
              </p:cNvSpPr>
              <p:nvPr/>
            </p:nvSpPr>
            <p:spPr bwMode="auto">
              <a:xfrm>
                <a:off x="2266950" y="4549775"/>
                <a:ext cx="936625" cy="681038"/>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Freeform 15"/>
              <p:cNvSpPr>
                <a:spLocks/>
              </p:cNvSpPr>
              <p:nvPr/>
            </p:nvSpPr>
            <p:spPr bwMode="auto">
              <a:xfrm>
                <a:off x="2266950" y="5013325"/>
                <a:ext cx="936625" cy="382588"/>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Freeform 20"/>
              <p:cNvSpPr>
                <a:spLocks/>
              </p:cNvSpPr>
              <p:nvPr/>
            </p:nvSpPr>
            <p:spPr bwMode="auto">
              <a:xfrm>
                <a:off x="2266950" y="4468813"/>
                <a:ext cx="919163" cy="762000"/>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 name="Freeform 31"/>
              <p:cNvSpPr>
                <a:spLocks/>
              </p:cNvSpPr>
              <p:nvPr/>
            </p:nvSpPr>
            <p:spPr bwMode="auto">
              <a:xfrm>
                <a:off x="2266950" y="4749800"/>
                <a:ext cx="936625" cy="481013"/>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Freeform 22"/>
              <p:cNvSpPr>
                <a:spLocks/>
              </p:cNvSpPr>
              <p:nvPr/>
            </p:nvSpPr>
            <p:spPr bwMode="auto">
              <a:xfrm>
                <a:off x="3744913" y="4167188"/>
                <a:ext cx="1042987" cy="835025"/>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 name="Freeform 23"/>
              <p:cNvSpPr>
                <a:spLocks/>
              </p:cNvSpPr>
              <p:nvPr/>
            </p:nvSpPr>
            <p:spPr bwMode="auto">
              <a:xfrm>
                <a:off x="3744913" y="5119688"/>
                <a:ext cx="1008062" cy="396875"/>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 name="Freeform 24"/>
              <p:cNvSpPr>
                <a:spLocks/>
              </p:cNvSpPr>
              <p:nvPr/>
            </p:nvSpPr>
            <p:spPr bwMode="auto">
              <a:xfrm>
                <a:off x="3600450" y="4892675"/>
                <a:ext cx="1079500" cy="361950"/>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 name="Freeform 25"/>
              <p:cNvSpPr>
                <a:spLocks/>
              </p:cNvSpPr>
              <p:nvPr/>
            </p:nvSpPr>
            <p:spPr bwMode="auto">
              <a:xfrm>
                <a:off x="3600450" y="4502150"/>
                <a:ext cx="1079500" cy="500063"/>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 name="Freeform 26"/>
              <p:cNvSpPr>
                <a:spLocks/>
              </p:cNvSpPr>
              <p:nvPr/>
            </p:nvSpPr>
            <p:spPr bwMode="auto">
              <a:xfrm>
                <a:off x="3600450" y="5033963"/>
                <a:ext cx="1044575" cy="112712"/>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 name="Freeform 32"/>
              <p:cNvSpPr>
                <a:spLocks/>
              </p:cNvSpPr>
              <p:nvPr/>
            </p:nvSpPr>
            <p:spPr bwMode="auto">
              <a:xfrm>
                <a:off x="7956550" y="1268413"/>
                <a:ext cx="863600" cy="129540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 name="Freeform 33"/>
              <p:cNvSpPr>
                <a:spLocks/>
              </p:cNvSpPr>
              <p:nvPr/>
            </p:nvSpPr>
            <p:spPr bwMode="auto">
              <a:xfrm>
                <a:off x="8027988" y="2184400"/>
                <a:ext cx="841375" cy="403225"/>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 name="Freeform 34"/>
              <p:cNvSpPr>
                <a:spLocks/>
              </p:cNvSpPr>
              <p:nvPr/>
            </p:nvSpPr>
            <p:spPr bwMode="auto">
              <a:xfrm>
                <a:off x="7956550" y="1987550"/>
                <a:ext cx="863600" cy="814388"/>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 name="Freeform 35"/>
              <p:cNvSpPr>
                <a:spLocks/>
              </p:cNvSpPr>
              <p:nvPr/>
            </p:nvSpPr>
            <p:spPr bwMode="auto">
              <a:xfrm>
                <a:off x="7956550" y="1554163"/>
                <a:ext cx="917575" cy="1009650"/>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 name="Freeform 36"/>
              <p:cNvSpPr>
                <a:spLocks/>
              </p:cNvSpPr>
              <p:nvPr/>
            </p:nvSpPr>
            <p:spPr bwMode="auto">
              <a:xfrm>
                <a:off x="7956550" y="2563813"/>
                <a:ext cx="863600" cy="227012"/>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 name="Text Box 38"/>
              <p:cNvSpPr txBox="1">
                <a:spLocks noChangeArrowheads="1"/>
              </p:cNvSpPr>
              <p:nvPr/>
            </p:nvSpPr>
            <p:spPr bwMode="auto">
              <a:xfrm>
                <a:off x="3782956" y="1820749"/>
                <a:ext cx="2592388" cy="43826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dirty="0" smtClean="0"/>
                  <a:t>… every year …</a:t>
                </a:r>
                <a:endParaRPr lang="en-US" sz="1800" dirty="0" smtClean="0"/>
              </a:p>
            </p:txBody>
          </p:sp>
        </p:grpSp>
        <p:sp>
          <p:nvSpPr>
            <p:cNvPr id="57" name="Text Box 17"/>
            <p:cNvSpPr txBox="1">
              <a:spLocks noChangeArrowheads="1"/>
            </p:cNvSpPr>
            <p:nvPr/>
          </p:nvSpPr>
          <p:spPr bwMode="auto">
            <a:xfrm>
              <a:off x="965319" y="3383539"/>
              <a:ext cx="1610969" cy="9293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GB" sz="1800" dirty="0" smtClean="0">
                  <a:solidFill>
                    <a:srgbClr val="0000FF"/>
                  </a:solidFill>
                </a:rPr>
                <a:t>Prediction started </a:t>
              </a:r>
              <a:br>
                <a:rPr lang="en-GB" sz="1800" dirty="0" smtClean="0">
                  <a:solidFill>
                    <a:srgbClr val="0000FF"/>
                  </a:solidFill>
                </a:rPr>
              </a:br>
              <a:r>
                <a:rPr lang="en-GB" sz="1800" dirty="0" smtClean="0">
                  <a:solidFill>
                    <a:srgbClr val="0000FF"/>
                  </a:solidFill>
                </a:rPr>
                <a:t>1 May 1991</a:t>
              </a:r>
              <a:endParaRPr lang="en-US" sz="1800" dirty="0" smtClean="0">
                <a:solidFill>
                  <a:srgbClr val="0000FF"/>
                </a:solidFill>
              </a:endParaRPr>
            </a:p>
          </p:txBody>
        </p:sp>
      </p:grpSp>
    </p:spTree>
    <p:extLst>
      <p:ext uri="{BB962C8B-B14F-4D97-AF65-F5344CB8AC3E}">
        <p14:creationId xmlns:p14="http://schemas.microsoft.com/office/powerpoint/2010/main" val="345103822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AD87A2A4-A619-6240-8265-F51C93BF7221}" type="slidenum">
              <a:rPr lang="es-ES"/>
              <a:pPr>
                <a:defRPr/>
              </a:pPr>
              <a:t>58</a:t>
            </a:fld>
            <a:endParaRPr lang="es-ES" dirty="0"/>
          </a:p>
        </p:txBody>
      </p:sp>
      <p:sp>
        <p:nvSpPr>
          <p:cNvPr id="20482"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Forecast skill</a:t>
            </a:r>
            <a:endParaRPr lang="en-US" b="1" cap="none" dirty="0">
              <a:latin typeface="Century Gothic" charset="0"/>
            </a:endParaRPr>
          </a:p>
        </p:txBody>
      </p:sp>
      <p:pic>
        <p:nvPicPr>
          <p:cNvPr id="15" name="Image 14"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6"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grpSp>
        <p:nvGrpSpPr>
          <p:cNvPr id="2" name="Grouper 1"/>
          <p:cNvGrpSpPr/>
          <p:nvPr/>
        </p:nvGrpSpPr>
        <p:grpSpPr>
          <a:xfrm>
            <a:off x="611505" y="1203803"/>
            <a:ext cx="7927856" cy="5131593"/>
            <a:chOff x="965319" y="1143795"/>
            <a:chExt cx="7927856" cy="5131593"/>
          </a:xfrm>
        </p:grpSpPr>
        <p:grpSp>
          <p:nvGrpSpPr>
            <p:cNvPr id="27" name="Grouper 26"/>
            <p:cNvGrpSpPr/>
            <p:nvPr/>
          </p:nvGrpSpPr>
          <p:grpSpPr>
            <a:xfrm>
              <a:off x="1331595" y="1143795"/>
              <a:ext cx="7561580" cy="5131593"/>
              <a:chOff x="107950" y="1163354"/>
              <a:chExt cx="8785225" cy="5678971"/>
            </a:xfrm>
          </p:grpSpPr>
          <p:sp>
            <p:nvSpPr>
              <p:cNvPr id="28" name="Freeform 4"/>
              <p:cNvSpPr>
                <a:spLocks/>
              </p:cNvSpPr>
              <p:nvPr/>
            </p:nvSpPr>
            <p:spPr bwMode="auto">
              <a:xfrm>
                <a:off x="466725" y="2259013"/>
                <a:ext cx="8426450" cy="3455987"/>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Text Box 9"/>
              <p:cNvSpPr txBox="1">
                <a:spLocks noChangeArrowheads="1"/>
              </p:cNvSpPr>
              <p:nvPr/>
            </p:nvSpPr>
            <p:spPr bwMode="auto">
              <a:xfrm>
                <a:off x="3779838" y="6075364"/>
                <a:ext cx="1944687" cy="76696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dirty="0" smtClean="0">
                    <a:solidFill>
                      <a:srgbClr val="000308"/>
                    </a:solidFill>
                  </a:rPr>
                  <a:t>Observations</a:t>
                </a:r>
                <a:endParaRPr lang="en-US" sz="1800" dirty="0" smtClean="0">
                  <a:solidFill>
                    <a:srgbClr val="000308"/>
                  </a:solidFill>
                </a:endParaRPr>
              </a:p>
            </p:txBody>
          </p:sp>
          <p:sp>
            <p:nvSpPr>
              <p:cNvPr id="30" name="Text Box 12"/>
              <p:cNvSpPr txBox="1">
                <a:spLocks noChangeArrowheads="1"/>
              </p:cNvSpPr>
              <p:nvPr/>
            </p:nvSpPr>
            <p:spPr bwMode="auto">
              <a:xfrm>
                <a:off x="107950" y="5861050"/>
                <a:ext cx="935037" cy="76696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smtClean="0"/>
                  <a:t> </a:t>
                </a:r>
                <a:r>
                  <a:rPr lang="en-GB" sz="1800" smtClean="0">
                    <a:solidFill>
                      <a:srgbClr val="000308"/>
                    </a:solidFill>
                  </a:rPr>
                  <a:t>1990</a:t>
                </a:r>
                <a:endParaRPr lang="en-US" sz="1800" smtClean="0">
                  <a:solidFill>
                    <a:srgbClr val="000308"/>
                  </a:solidFill>
                </a:endParaRPr>
              </a:p>
            </p:txBody>
          </p:sp>
          <p:sp>
            <p:nvSpPr>
              <p:cNvPr id="31" name="Text Box 29"/>
              <p:cNvSpPr txBox="1">
                <a:spLocks noChangeArrowheads="1"/>
              </p:cNvSpPr>
              <p:nvPr/>
            </p:nvSpPr>
            <p:spPr bwMode="auto">
              <a:xfrm>
                <a:off x="7958138" y="5861050"/>
                <a:ext cx="935037" cy="76696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smtClean="0">
                    <a:solidFill>
                      <a:srgbClr val="000308"/>
                    </a:solidFill>
                  </a:rPr>
                  <a:t> 2005</a:t>
                </a:r>
                <a:endParaRPr lang="en-US" sz="1800" smtClean="0">
                  <a:solidFill>
                    <a:srgbClr val="000308"/>
                  </a:solidFill>
                </a:endParaRPr>
              </a:p>
            </p:txBody>
          </p:sp>
          <p:sp>
            <p:nvSpPr>
              <p:cNvPr id="32" name="Text Box 37"/>
              <p:cNvSpPr txBox="1">
                <a:spLocks noChangeArrowheads="1"/>
              </p:cNvSpPr>
              <p:nvPr/>
            </p:nvSpPr>
            <p:spPr bwMode="auto">
              <a:xfrm>
                <a:off x="5952203" y="1163354"/>
                <a:ext cx="1871662" cy="109565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GB" sz="1800" dirty="0" smtClean="0">
                    <a:solidFill>
                      <a:srgbClr val="990099"/>
                    </a:solidFill>
                  </a:rPr>
                  <a:t>Prediction started </a:t>
                </a:r>
                <a:br>
                  <a:rPr lang="en-GB" sz="1800" dirty="0" smtClean="0">
                    <a:solidFill>
                      <a:srgbClr val="990099"/>
                    </a:solidFill>
                  </a:rPr>
                </a:br>
                <a:r>
                  <a:rPr lang="en-GB" sz="1800" dirty="0" smtClean="0">
                    <a:solidFill>
                      <a:srgbClr val="990099"/>
                    </a:solidFill>
                  </a:rPr>
                  <a:t>1 May 2005</a:t>
                </a:r>
                <a:endParaRPr lang="en-US" sz="1800" dirty="0" smtClean="0">
                  <a:solidFill>
                    <a:srgbClr val="990099"/>
                  </a:solidFill>
                </a:endParaRPr>
              </a:p>
            </p:txBody>
          </p:sp>
          <p:sp>
            <p:nvSpPr>
              <p:cNvPr id="33" name="Line 10"/>
              <p:cNvSpPr>
                <a:spLocks noChangeShapeType="1"/>
              </p:cNvSpPr>
              <p:nvPr/>
            </p:nvSpPr>
            <p:spPr bwMode="auto">
              <a:xfrm flipV="1">
                <a:off x="4716463" y="4506913"/>
                <a:ext cx="215900" cy="1568450"/>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ＭＳ Ｐゴシック" charset="-128"/>
                  <a:cs typeface="+mn-cs"/>
                </a:endParaRPr>
              </a:p>
            </p:txBody>
          </p:sp>
          <p:sp>
            <p:nvSpPr>
              <p:cNvPr id="34" name="Text Box 28"/>
              <p:cNvSpPr txBox="1">
                <a:spLocks noChangeArrowheads="1"/>
              </p:cNvSpPr>
              <p:nvPr/>
            </p:nvSpPr>
            <p:spPr bwMode="auto">
              <a:xfrm>
                <a:off x="3574808" y="2829008"/>
                <a:ext cx="1871662" cy="109565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GB" sz="1800" dirty="0" smtClean="0">
                    <a:solidFill>
                      <a:srgbClr val="009900"/>
                    </a:solidFill>
                  </a:rPr>
                  <a:t>Prediction started </a:t>
                </a:r>
                <a:br>
                  <a:rPr lang="en-GB" sz="1800" dirty="0" smtClean="0">
                    <a:solidFill>
                      <a:srgbClr val="009900"/>
                    </a:solidFill>
                  </a:rPr>
                </a:br>
                <a:r>
                  <a:rPr lang="en-GB" sz="1800" dirty="0" smtClean="0">
                    <a:solidFill>
                      <a:srgbClr val="009900"/>
                    </a:solidFill>
                  </a:rPr>
                  <a:t>1 May 1992</a:t>
                </a:r>
                <a:endParaRPr lang="en-US" sz="1800" dirty="0" smtClean="0">
                  <a:solidFill>
                    <a:srgbClr val="009900"/>
                  </a:solidFill>
                </a:endParaRPr>
              </a:p>
            </p:txBody>
          </p:sp>
          <p:sp>
            <p:nvSpPr>
              <p:cNvPr id="35" name="Text Box 17"/>
              <p:cNvSpPr txBox="1">
                <a:spLocks noChangeArrowheads="1"/>
              </p:cNvSpPr>
              <p:nvPr/>
            </p:nvSpPr>
            <p:spPr bwMode="auto">
              <a:xfrm>
                <a:off x="1554064" y="3084408"/>
                <a:ext cx="1871662" cy="109565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GB" sz="1800" dirty="0" smtClean="0">
                    <a:solidFill>
                      <a:srgbClr val="CC0000"/>
                    </a:solidFill>
                  </a:rPr>
                  <a:t>Prediction started </a:t>
                </a:r>
                <a:br>
                  <a:rPr lang="en-GB" sz="1800" dirty="0" smtClean="0">
                    <a:solidFill>
                      <a:srgbClr val="CC0000"/>
                    </a:solidFill>
                  </a:rPr>
                </a:br>
                <a:r>
                  <a:rPr lang="en-GB" sz="1800" dirty="0" smtClean="0">
                    <a:solidFill>
                      <a:srgbClr val="CC0000"/>
                    </a:solidFill>
                  </a:rPr>
                  <a:t>1 May 1991</a:t>
                </a:r>
                <a:endParaRPr lang="en-US" sz="1800" dirty="0" smtClean="0">
                  <a:solidFill>
                    <a:srgbClr val="CC0000"/>
                  </a:solidFill>
                </a:endParaRPr>
              </a:p>
            </p:txBody>
          </p:sp>
          <p:sp>
            <p:nvSpPr>
              <p:cNvPr id="56" name="Text Box 38"/>
              <p:cNvSpPr txBox="1">
                <a:spLocks noChangeArrowheads="1"/>
              </p:cNvSpPr>
              <p:nvPr/>
            </p:nvSpPr>
            <p:spPr bwMode="auto">
              <a:xfrm>
                <a:off x="3782956" y="1820749"/>
                <a:ext cx="2592388" cy="43826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GB" sz="1800" dirty="0" smtClean="0"/>
                  <a:t>… every year …</a:t>
                </a:r>
                <a:endParaRPr lang="en-US" sz="1800" dirty="0" smtClean="0"/>
              </a:p>
            </p:txBody>
          </p:sp>
        </p:grpSp>
        <p:sp>
          <p:nvSpPr>
            <p:cNvPr id="57" name="Text Box 17"/>
            <p:cNvSpPr txBox="1">
              <a:spLocks noChangeArrowheads="1"/>
            </p:cNvSpPr>
            <p:nvPr/>
          </p:nvSpPr>
          <p:spPr bwMode="auto">
            <a:xfrm>
              <a:off x="965319" y="3383539"/>
              <a:ext cx="1610969" cy="9293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GB" sz="1800" dirty="0" smtClean="0">
                  <a:solidFill>
                    <a:srgbClr val="0000FF"/>
                  </a:solidFill>
                </a:rPr>
                <a:t>Prediction started </a:t>
              </a:r>
              <a:br>
                <a:rPr lang="en-GB" sz="1800" dirty="0" smtClean="0">
                  <a:solidFill>
                    <a:srgbClr val="0000FF"/>
                  </a:solidFill>
                </a:rPr>
              </a:br>
              <a:r>
                <a:rPr lang="en-GB" sz="1800" dirty="0" smtClean="0">
                  <a:solidFill>
                    <a:srgbClr val="0000FF"/>
                  </a:solidFill>
                </a:rPr>
                <a:t>1 May 1991</a:t>
              </a:r>
              <a:endParaRPr lang="en-US" sz="1800" dirty="0" smtClean="0">
                <a:solidFill>
                  <a:srgbClr val="0000FF"/>
                </a:solidFill>
              </a:endParaRPr>
            </a:p>
          </p:txBody>
        </p:sp>
      </p:grpSp>
      <p:sp>
        <p:nvSpPr>
          <p:cNvPr id="58" name="AutoShape 16"/>
          <p:cNvSpPr>
            <a:spLocks noChangeArrowheads="1"/>
          </p:cNvSpPr>
          <p:nvPr/>
        </p:nvSpPr>
        <p:spPr bwMode="auto">
          <a:xfrm>
            <a:off x="1422690" y="4760474"/>
            <a:ext cx="142875" cy="144462"/>
          </a:xfrm>
          <a:prstGeom prst="flowChartConnector">
            <a:avLst/>
          </a:prstGeom>
          <a:solidFill>
            <a:srgbClr val="0000FF"/>
          </a:solidFill>
          <a:ln w="9525">
            <a:solidFill>
              <a:srgbClr val="0000FF"/>
            </a:solidFill>
            <a:round/>
            <a:headEnd/>
            <a:tailEnd/>
          </a:ln>
          <a:effectLst/>
          <a:extLst/>
        </p:spPr>
        <p:txBody>
          <a:bodyPr wrap="none" anchor="ctr"/>
          <a:lstStyle/>
          <a:p>
            <a:pPr eaLnBrk="1" hangingPunct="1">
              <a:defRPr/>
            </a:pPr>
            <a:endParaRPr lang="en-US">
              <a:solidFill>
                <a:srgbClr val="0000FF"/>
              </a:solidFill>
            </a:endParaRPr>
          </a:p>
        </p:txBody>
      </p:sp>
      <p:sp>
        <p:nvSpPr>
          <p:cNvPr id="59" name="AutoShape 17"/>
          <p:cNvSpPr>
            <a:spLocks noChangeArrowheads="1"/>
          </p:cNvSpPr>
          <p:nvPr/>
        </p:nvSpPr>
        <p:spPr bwMode="auto">
          <a:xfrm>
            <a:off x="1422690" y="5049399"/>
            <a:ext cx="142875" cy="144462"/>
          </a:xfrm>
          <a:prstGeom prst="flowChartConnector">
            <a:avLst/>
          </a:prstGeom>
          <a:solidFill>
            <a:srgbClr val="0000FF"/>
          </a:solidFill>
          <a:ln w="9525">
            <a:solidFill>
              <a:srgbClr val="0000FF"/>
            </a:solidFill>
            <a:round/>
            <a:headEnd/>
            <a:tailEnd/>
          </a:ln>
          <a:effectLst/>
          <a:extLst/>
        </p:spPr>
        <p:txBody>
          <a:bodyPr wrap="none" anchor="ctr"/>
          <a:lstStyle/>
          <a:p>
            <a:pPr eaLnBrk="1" hangingPunct="1">
              <a:defRPr/>
            </a:pPr>
            <a:endParaRPr lang="en-US">
              <a:solidFill>
                <a:srgbClr val="0000FF"/>
              </a:solidFill>
            </a:endParaRPr>
          </a:p>
        </p:txBody>
      </p:sp>
      <p:sp>
        <p:nvSpPr>
          <p:cNvPr id="60" name="AutoShape 18"/>
          <p:cNvSpPr>
            <a:spLocks noChangeArrowheads="1"/>
          </p:cNvSpPr>
          <p:nvPr/>
        </p:nvSpPr>
        <p:spPr bwMode="auto">
          <a:xfrm>
            <a:off x="1422690" y="5265299"/>
            <a:ext cx="142875" cy="144462"/>
          </a:xfrm>
          <a:prstGeom prst="flowChartConnector">
            <a:avLst/>
          </a:prstGeom>
          <a:solidFill>
            <a:srgbClr val="0000FF"/>
          </a:solidFill>
          <a:ln w="9525">
            <a:solidFill>
              <a:srgbClr val="0000FF"/>
            </a:solidFill>
            <a:round/>
            <a:headEnd/>
            <a:tailEnd/>
          </a:ln>
          <a:effectLst/>
          <a:extLst/>
        </p:spPr>
        <p:txBody>
          <a:bodyPr wrap="none" anchor="ctr"/>
          <a:lstStyle/>
          <a:p>
            <a:pPr eaLnBrk="1" hangingPunct="1">
              <a:defRPr/>
            </a:pPr>
            <a:endParaRPr lang="en-US">
              <a:solidFill>
                <a:srgbClr val="0000FF"/>
              </a:solidFill>
            </a:endParaRPr>
          </a:p>
        </p:txBody>
      </p:sp>
      <p:sp>
        <p:nvSpPr>
          <p:cNvPr id="61" name="AutoShape 19"/>
          <p:cNvSpPr>
            <a:spLocks noChangeArrowheads="1"/>
          </p:cNvSpPr>
          <p:nvPr/>
        </p:nvSpPr>
        <p:spPr bwMode="auto">
          <a:xfrm>
            <a:off x="1422690" y="4833499"/>
            <a:ext cx="142875" cy="144462"/>
          </a:xfrm>
          <a:prstGeom prst="flowChartConnector">
            <a:avLst/>
          </a:prstGeom>
          <a:solidFill>
            <a:srgbClr val="0000FF"/>
          </a:solidFill>
          <a:ln w="9525">
            <a:solidFill>
              <a:srgbClr val="0000FF"/>
            </a:solidFill>
            <a:round/>
            <a:headEnd/>
            <a:tailEnd/>
          </a:ln>
          <a:effectLst/>
          <a:extLst/>
        </p:spPr>
        <p:txBody>
          <a:bodyPr wrap="none" anchor="ctr"/>
          <a:lstStyle/>
          <a:p>
            <a:pPr eaLnBrk="1" hangingPunct="1">
              <a:defRPr/>
            </a:pPr>
            <a:endParaRPr lang="en-US">
              <a:solidFill>
                <a:srgbClr val="0000FF"/>
              </a:solidFill>
            </a:endParaRPr>
          </a:p>
        </p:txBody>
      </p:sp>
      <p:sp>
        <p:nvSpPr>
          <p:cNvPr id="62" name="AutoShape 20"/>
          <p:cNvSpPr>
            <a:spLocks noChangeArrowheads="1"/>
          </p:cNvSpPr>
          <p:nvPr/>
        </p:nvSpPr>
        <p:spPr bwMode="auto">
          <a:xfrm>
            <a:off x="2735263" y="4706414"/>
            <a:ext cx="142875" cy="144462"/>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63" name="AutoShape 21"/>
          <p:cNvSpPr>
            <a:spLocks noChangeArrowheads="1"/>
          </p:cNvSpPr>
          <p:nvPr/>
        </p:nvSpPr>
        <p:spPr bwMode="auto">
          <a:xfrm>
            <a:off x="2735263" y="4849289"/>
            <a:ext cx="142875" cy="144462"/>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64" name="AutoShape 22"/>
          <p:cNvSpPr>
            <a:spLocks noChangeArrowheads="1"/>
          </p:cNvSpPr>
          <p:nvPr/>
        </p:nvSpPr>
        <p:spPr bwMode="auto">
          <a:xfrm>
            <a:off x="2735263" y="4346051"/>
            <a:ext cx="142875" cy="144463"/>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65" name="AutoShape 23"/>
          <p:cNvSpPr>
            <a:spLocks noChangeArrowheads="1"/>
          </p:cNvSpPr>
          <p:nvPr/>
        </p:nvSpPr>
        <p:spPr bwMode="auto">
          <a:xfrm>
            <a:off x="2735263" y="5065189"/>
            <a:ext cx="142875" cy="144462"/>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66" name="AutoShape 24"/>
          <p:cNvSpPr>
            <a:spLocks noChangeArrowheads="1"/>
          </p:cNvSpPr>
          <p:nvPr/>
        </p:nvSpPr>
        <p:spPr bwMode="auto">
          <a:xfrm>
            <a:off x="2735263" y="5279501"/>
            <a:ext cx="142875" cy="144463"/>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67" name="AutoShape 25"/>
          <p:cNvSpPr>
            <a:spLocks noChangeArrowheads="1"/>
          </p:cNvSpPr>
          <p:nvPr/>
        </p:nvSpPr>
        <p:spPr bwMode="auto">
          <a:xfrm>
            <a:off x="3995738" y="4300627"/>
            <a:ext cx="142875" cy="144463"/>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68" name="AutoShape 26"/>
          <p:cNvSpPr>
            <a:spLocks noChangeArrowheads="1"/>
          </p:cNvSpPr>
          <p:nvPr/>
        </p:nvSpPr>
        <p:spPr bwMode="auto">
          <a:xfrm>
            <a:off x="3995738" y="4660990"/>
            <a:ext cx="142875" cy="144462"/>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69" name="AutoShape 27"/>
          <p:cNvSpPr>
            <a:spLocks noChangeArrowheads="1"/>
          </p:cNvSpPr>
          <p:nvPr/>
        </p:nvSpPr>
        <p:spPr bwMode="auto">
          <a:xfrm>
            <a:off x="3995738" y="4372065"/>
            <a:ext cx="142875" cy="144462"/>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0" name="AutoShape 28"/>
          <p:cNvSpPr>
            <a:spLocks noChangeArrowheads="1"/>
          </p:cNvSpPr>
          <p:nvPr/>
        </p:nvSpPr>
        <p:spPr bwMode="auto">
          <a:xfrm>
            <a:off x="3995738" y="4805452"/>
            <a:ext cx="142875" cy="144463"/>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1" name="AutoShape 29"/>
          <p:cNvSpPr>
            <a:spLocks noChangeArrowheads="1"/>
          </p:cNvSpPr>
          <p:nvPr/>
        </p:nvSpPr>
        <p:spPr bwMode="auto">
          <a:xfrm>
            <a:off x="3995738" y="5019765"/>
            <a:ext cx="142875" cy="144462"/>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2" name="AutoShape 30"/>
          <p:cNvSpPr>
            <a:spLocks noChangeArrowheads="1"/>
          </p:cNvSpPr>
          <p:nvPr/>
        </p:nvSpPr>
        <p:spPr bwMode="auto">
          <a:xfrm>
            <a:off x="7733193" y="2004655"/>
            <a:ext cx="142875" cy="144463"/>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3" name="AutoShape 31"/>
          <p:cNvSpPr>
            <a:spLocks noChangeArrowheads="1"/>
          </p:cNvSpPr>
          <p:nvPr/>
        </p:nvSpPr>
        <p:spPr bwMode="auto">
          <a:xfrm>
            <a:off x="7733193" y="2436455"/>
            <a:ext cx="142875" cy="144463"/>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4" name="AutoShape 32"/>
          <p:cNvSpPr>
            <a:spLocks noChangeArrowheads="1"/>
          </p:cNvSpPr>
          <p:nvPr/>
        </p:nvSpPr>
        <p:spPr bwMode="auto">
          <a:xfrm>
            <a:off x="7734780" y="1644293"/>
            <a:ext cx="142875" cy="144462"/>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5" name="AutoShape 33"/>
          <p:cNvSpPr>
            <a:spLocks noChangeArrowheads="1"/>
          </p:cNvSpPr>
          <p:nvPr/>
        </p:nvSpPr>
        <p:spPr bwMode="auto">
          <a:xfrm>
            <a:off x="7733193" y="2580918"/>
            <a:ext cx="142875" cy="144462"/>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6" name="AutoShape 34"/>
          <p:cNvSpPr>
            <a:spLocks noChangeArrowheads="1"/>
          </p:cNvSpPr>
          <p:nvPr/>
        </p:nvSpPr>
        <p:spPr bwMode="auto">
          <a:xfrm>
            <a:off x="7733193" y="2795230"/>
            <a:ext cx="142875" cy="144463"/>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7" name="AutoShape 18"/>
          <p:cNvSpPr>
            <a:spLocks noChangeArrowheads="1"/>
          </p:cNvSpPr>
          <p:nvPr/>
        </p:nvSpPr>
        <p:spPr bwMode="auto">
          <a:xfrm>
            <a:off x="1432215" y="5417699"/>
            <a:ext cx="142875" cy="144462"/>
          </a:xfrm>
          <a:prstGeom prst="flowChartConnector">
            <a:avLst/>
          </a:prstGeom>
          <a:solidFill>
            <a:srgbClr val="0000FF"/>
          </a:solidFill>
          <a:ln w="9525">
            <a:solidFill>
              <a:srgbClr val="0000FF"/>
            </a:solidFill>
            <a:round/>
            <a:headEnd/>
            <a:tailEnd/>
          </a:ln>
          <a:effectLst/>
          <a:extLst/>
        </p:spPr>
        <p:txBody>
          <a:bodyPr wrap="none" anchor="ctr"/>
          <a:lstStyle/>
          <a:p>
            <a:pPr eaLnBrk="1" hangingPunct="1">
              <a:defRPr/>
            </a:pPr>
            <a:endParaRPr lang="en-US">
              <a:solidFill>
                <a:srgbClr val="0000FF"/>
              </a:solidFill>
            </a:endParaRPr>
          </a:p>
        </p:txBody>
      </p:sp>
      <p:sp>
        <p:nvSpPr>
          <p:cNvPr id="82" name="TextBox 39"/>
          <p:cNvSpPr txBox="1">
            <a:spLocks noChangeArrowheads="1"/>
          </p:cNvSpPr>
          <p:nvPr/>
        </p:nvSpPr>
        <p:spPr bwMode="auto">
          <a:xfrm>
            <a:off x="5475605" y="3889273"/>
            <a:ext cx="35655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dirty="0">
                <a:solidFill>
                  <a:srgbClr val="00070E"/>
                </a:solidFill>
              </a:rPr>
              <a:t>Focus on </a:t>
            </a:r>
            <a:r>
              <a:rPr lang="en-US" sz="2000" i="1" dirty="0">
                <a:solidFill>
                  <a:srgbClr val="000308"/>
                </a:solidFill>
              </a:rPr>
              <a:t>temporal averages e.g. year </a:t>
            </a:r>
            <a:r>
              <a:rPr lang="en-US" sz="2000" i="1" dirty="0" smtClean="0">
                <a:solidFill>
                  <a:srgbClr val="000308"/>
                </a:solidFill>
              </a:rPr>
              <a:t>1-3 </a:t>
            </a:r>
            <a:r>
              <a:rPr lang="en-US" sz="2000" i="1" dirty="0">
                <a:solidFill>
                  <a:srgbClr val="000308"/>
                </a:solidFill>
              </a:rPr>
              <a:t>for probabilistic forecasts</a:t>
            </a:r>
            <a:endParaRPr lang="en-US" sz="2000" i="1" dirty="0">
              <a:solidFill>
                <a:srgbClr val="00070E"/>
              </a:solidFill>
            </a:endParaRPr>
          </a:p>
        </p:txBody>
      </p:sp>
    </p:spTree>
    <p:extLst>
      <p:ext uri="{BB962C8B-B14F-4D97-AF65-F5344CB8AC3E}">
        <p14:creationId xmlns:p14="http://schemas.microsoft.com/office/powerpoint/2010/main" val="237989850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3B34F11C-91A9-854C-A816-2AEF2DCB2CF2}" type="slidenum">
              <a:rPr lang="es-ES"/>
              <a:pPr>
                <a:defRPr/>
              </a:pPr>
              <a:t>59</a:t>
            </a:fld>
            <a:endParaRPr lang="es-ES" dirty="0"/>
          </a:p>
        </p:txBody>
      </p:sp>
      <p:sp>
        <p:nvSpPr>
          <p:cNvPr id="32770"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Correlation</a:t>
            </a:r>
            <a:endParaRPr lang="en-US" b="1" cap="none" dirty="0">
              <a:latin typeface="Century Gothic" charset="0"/>
            </a:endParaRPr>
          </a:p>
        </p:txBody>
      </p:sp>
      <p:pic>
        <p:nvPicPr>
          <p:cNvPr id="32772" name="Image 3" descr="assemble_anomalies_startdates.ps"/>
          <p:cNvPicPr>
            <a:picLocks noChangeAspect="1"/>
          </p:cNvPicPr>
          <p:nvPr/>
        </p:nvPicPr>
        <p:blipFill rotWithShape="1">
          <a:blip r:embed="rId3">
            <a:extLst>
              <a:ext uri="{28A0092B-C50C-407E-A947-70E740481C1C}">
                <a14:useLocalDpi xmlns:a14="http://schemas.microsoft.com/office/drawing/2010/main" val="0"/>
              </a:ext>
            </a:extLst>
          </a:blip>
          <a:srcRect l="7224" t="36197" r="51109" b="41107"/>
          <a:stretch/>
        </p:blipFill>
        <p:spPr bwMode="auto">
          <a:xfrm>
            <a:off x="852028" y="1284472"/>
            <a:ext cx="5058551" cy="390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2"/>
          <p:cNvCxnSpPr/>
          <p:nvPr/>
        </p:nvCxnSpPr>
        <p:spPr>
          <a:xfrm>
            <a:off x="6372225" y="1989138"/>
            <a:ext cx="554038" cy="0"/>
          </a:xfrm>
          <a:prstGeom prst="line">
            <a:avLst/>
          </a:prstGeom>
          <a:ln w="63500">
            <a:solidFill>
              <a:srgbClr val="3FDE31"/>
            </a:solidFill>
          </a:ln>
        </p:spPr>
        <p:style>
          <a:lnRef idx="2">
            <a:schemeClr val="accent1"/>
          </a:lnRef>
          <a:fillRef idx="0">
            <a:schemeClr val="accent1"/>
          </a:fillRef>
          <a:effectRef idx="1">
            <a:schemeClr val="accent1"/>
          </a:effectRef>
          <a:fontRef idx="minor">
            <a:schemeClr val="tx1"/>
          </a:fontRef>
        </p:style>
      </p:cxnSp>
      <p:sp>
        <p:nvSpPr>
          <p:cNvPr id="32774" name="Rectangle 7"/>
          <p:cNvSpPr>
            <a:spLocks noChangeArrowheads="1"/>
          </p:cNvSpPr>
          <p:nvPr/>
        </p:nvSpPr>
        <p:spPr bwMode="auto">
          <a:xfrm>
            <a:off x="6994525" y="1671638"/>
            <a:ext cx="2154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Volcanoes without initialisation</a:t>
            </a:r>
          </a:p>
        </p:txBody>
      </p:sp>
      <p:cxnSp>
        <p:nvCxnSpPr>
          <p:cNvPr id="13" name="Connecteur droit 12"/>
          <p:cNvCxnSpPr/>
          <p:nvPr/>
        </p:nvCxnSpPr>
        <p:spPr>
          <a:xfrm>
            <a:off x="6394450" y="2665413"/>
            <a:ext cx="552450"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32776" name="Rectangle 7"/>
          <p:cNvSpPr>
            <a:spLocks noChangeArrowheads="1"/>
          </p:cNvSpPr>
          <p:nvPr/>
        </p:nvSpPr>
        <p:spPr bwMode="auto">
          <a:xfrm>
            <a:off x="6994525" y="2349500"/>
            <a:ext cx="215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Volcanoes with initialisation</a:t>
            </a:r>
          </a:p>
        </p:txBody>
      </p:sp>
      <p:cxnSp>
        <p:nvCxnSpPr>
          <p:cNvPr id="15" name="Connecteur droit 14"/>
          <p:cNvCxnSpPr/>
          <p:nvPr/>
        </p:nvCxnSpPr>
        <p:spPr>
          <a:xfrm>
            <a:off x="6423025" y="3386138"/>
            <a:ext cx="554038" cy="0"/>
          </a:xfrm>
          <a:prstGeom prst="line">
            <a:avLst/>
          </a:prstGeom>
          <a:ln w="635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2778" name="Rectangle 7"/>
          <p:cNvSpPr>
            <a:spLocks noChangeArrowheads="1"/>
          </p:cNvSpPr>
          <p:nvPr/>
        </p:nvSpPr>
        <p:spPr bwMode="auto">
          <a:xfrm>
            <a:off x="6994525" y="3068638"/>
            <a:ext cx="2154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without volcanoes</a:t>
            </a:r>
          </a:p>
        </p:txBody>
      </p:sp>
      <p:cxnSp>
        <p:nvCxnSpPr>
          <p:cNvPr id="17" name="Connecteur droit 16"/>
          <p:cNvCxnSpPr/>
          <p:nvPr/>
        </p:nvCxnSpPr>
        <p:spPr>
          <a:xfrm>
            <a:off x="6437313" y="4105275"/>
            <a:ext cx="554037" cy="0"/>
          </a:xfrm>
          <a:prstGeom prst="line">
            <a:avLst/>
          </a:prstGeom>
          <a:ln w="63500">
            <a:solidFill>
              <a:srgbClr val="D9B20A"/>
            </a:solidFill>
          </a:ln>
        </p:spPr>
        <p:style>
          <a:lnRef idx="2">
            <a:schemeClr val="accent1"/>
          </a:lnRef>
          <a:fillRef idx="0">
            <a:schemeClr val="accent1"/>
          </a:fillRef>
          <a:effectRef idx="1">
            <a:schemeClr val="accent1"/>
          </a:effectRef>
          <a:fontRef idx="minor">
            <a:schemeClr val="tx1"/>
          </a:fontRef>
        </p:style>
      </p:cxnSp>
      <p:sp>
        <p:nvSpPr>
          <p:cNvPr id="32780" name="Rectangle 7"/>
          <p:cNvSpPr>
            <a:spLocks noChangeArrowheads="1"/>
          </p:cNvSpPr>
          <p:nvPr/>
        </p:nvSpPr>
        <p:spPr bwMode="auto">
          <a:xfrm>
            <a:off x="6996113" y="3789363"/>
            <a:ext cx="21526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Initialisation with idealized volcanic forcing</a:t>
            </a:r>
          </a:p>
        </p:txBody>
      </p:sp>
      <p:sp>
        <p:nvSpPr>
          <p:cNvPr id="32781" name="Rectangle 7"/>
          <p:cNvSpPr>
            <a:spLocks noChangeArrowheads="1"/>
          </p:cNvSpPr>
          <p:nvPr/>
        </p:nvSpPr>
        <p:spPr bwMode="auto">
          <a:xfrm>
            <a:off x="-79375" y="5508625"/>
            <a:ext cx="7891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Correlation </a:t>
            </a:r>
            <a:r>
              <a:rPr lang="en-GB" sz="1800" b="1" i="1" dirty="0" smtClean="0">
                <a:solidFill>
                  <a:srgbClr val="000090"/>
                </a:solidFill>
                <a:latin typeface="Palatino Linotype" charset="0"/>
                <a:cs typeface="Palatino Linotype" charset="0"/>
              </a:rPr>
              <a:t>for </a:t>
            </a:r>
            <a:r>
              <a:rPr lang="en-GB" sz="1800" b="1" i="1" dirty="0">
                <a:solidFill>
                  <a:srgbClr val="000090"/>
                </a:solidFill>
                <a:latin typeface="Palatino Linotype" charset="0"/>
                <a:cs typeface="Palatino Linotype" charset="0"/>
              </a:rPr>
              <a:t>12 and 36 month smoothed running mean anomalies. Differences between </a:t>
            </a:r>
            <a:r>
              <a:rPr lang="en-GB" sz="1800" b="1" i="1" dirty="0" err="1">
                <a:solidFill>
                  <a:srgbClr val="000090"/>
                </a:solidFill>
                <a:latin typeface="Palatino Linotype" charset="0"/>
                <a:cs typeface="Palatino Linotype" charset="0"/>
              </a:rPr>
              <a:t>hindcasts</a:t>
            </a:r>
            <a:r>
              <a:rPr lang="en-GB" sz="1800" b="1" i="1" dirty="0">
                <a:solidFill>
                  <a:srgbClr val="000090"/>
                </a:solidFill>
                <a:latin typeface="Palatino Linotype" charset="0"/>
                <a:cs typeface="Palatino Linotype" charset="0"/>
              </a:rPr>
              <a:t> are not statistically significant.</a:t>
            </a:r>
          </a:p>
        </p:txBody>
      </p:sp>
      <p:pic>
        <p:nvPicPr>
          <p:cNvPr id="18" name="Image 17" descr="logo_BSC.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9"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41805270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Introduction</a:t>
            </a:r>
          </a:p>
        </p:txBody>
      </p:sp>
      <p:sp>
        <p:nvSpPr>
          <p:cNvPr id="10"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6</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1460" y="1684020"/>
            <a:ext cx="5040630" cy="4467326"/>
          </a:xfrm>
          <a:prstGeom prst="rect">
            <a:avLst/>
          </a:prstGeom>
        </p:spPr>
      </p:pic>
      <p:sp>
        <p:nvSpPr>
          <p:cNvPr id="9" name="Text Box 3"/>
          <p:cNvSpPr txBox="1">
            <a:spLocks noChangeArrowheads="1"/>
          </p:cNvSpPr>
          <p:nvPr/>
        </p:nvSpPr>
        <p:spPr bwMode="auto">
          <a:xfrm>
            <a:off x="5266690" y="3132455"/>
            <a:ext cx="3829050"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Composite of two-meter temperature modelled with CNRM-CM3 for the 19 eruptions larger or equal to the Pinatubo over the last millennium, in terms of the duration of the aerosol imprint in the atmosphere. (</a:t>
            </a:r>
            <a:r>
              <a:rPr lang="en-GB" sz="2000" dirty="0" err="1" smtClean="0">
                <a:solidFill>
                  <a:srgbClr val="000080"/>
                </a:solidFill>
                <a:latin typeface="Palatino Linotype" charset="0"/>
              </a:rPr>
              <a:t>Swingedouw</a:t>
            </a:r>
            <a:r>
              <a:rPr lang="en-GB" sz="2000" dirty="0" smtClean="0">
                <a:solidFill>
                  <a:srgbClr val="000080"/>
                </a:solidFill>
                <a:latin typeface="Palatino Linotype" charset="0"/>
              </a:rPr>
              <a:t> et al., 2017) </a:t>
            </a:r>
          </a:p>
        </p:txBody>
      </p:sp>
      <p:sp>
        <p:nvSpPr>
          <p:cNvPr id="3" name="Rectangle 2"/>
          <p:cNvSpPr/>
          <p:nvPr/>
        </p:nvSpPr>
        <p:spPr>
          <a:xfrm>
            <a:off x="149860" y="1696720"/>
            <a:ext cx="1901825" cy="279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 Box 3"/>
          <p:cNvSpPr txBox="1">
            <a:spLocks noChangeArrowheads="1"/>
          </p:cNvSpPr>
          <p:nvPr/>
        </p:nvSpPr>
        <p:spPr bwMode="auto">
          <a:xfrm>
            <a:off x="-1" y="997585"/>
            <a:ext cx="7812405"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Global cooling but regional warming?</a:t>
            </a:r>
            <a:endParaRPr lang="en-GB" sz="2000" b="1" dirty="0">
              <a:solidFill>
                <a:srgbClr val="000080"/>
              </a:solidFill>
              <a:latin typeface="Palatino Linotype" charset="0"/>
              <a:sym typeface="Symbol" charset="0"/>
            </a:endParaRPr>
          </a:p>
        </p:txBody>
      </p:sp>
    </p:spTree>
    <p:extLst>
      <p:ext uri="{BB962C8B-B14F-4D97-AF65-F5344CB8AC3E}">
        <p14:creationId xmlns:p14="http://schemas.microsoft.com/office/powerpoint/2010/main" val="18126410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5" name="Slide Number Placeholder 5"/>
          <p:cNvSpPr>
            <a:spLocks noGrp="1"/>
          </p:cNvSpPr>
          <p:nvPr>
            <p:ph type="sldNum" sz="quarter" idx="11"/>
          </p:nvPr>
        </p:nvSpPr>
        <p:spPr/>
        <p:txBody>
          <a:bodyPr/>
          <a:lstStyle/>
          <a:p>
            <a:pPr>
              <a:defRPr/>
            </a:pPr>
            <a:fld id="{38F6E3F3-A2BC-C24B-BF64-F6655C034B10}" type="slidenum">
              <a:rPr lang="es-ES"/>
              <a:pPr>
                <a:defRPr/>
              </a:pPr>
              <a:t>60</a:t>
            </a:fld>
            <a:endParaRPr lang="es-ES" dirty="0"/>
          </a:p>
        </p:txBody>
      </p:sp>
      <p:sp>
        <p:nvSpPr>
          <p:cNvPr id="3481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Correlation</a:t>
            </a:r>
            <a:endParaRPr lang="en-US" b="1" cap="none" dirty="0">
              <a:latin typeface="Century Gothic" charset="0"/>
            </a:endParaRPr>
          </a:p>
        </p:txBody>
      </p:sp>
      <p:sp>
        <p:nvSpPr>
          <p:cNvPr id="34821" name="Rectangle 13"/>
          <p:cNvSpPr>
            <a:spLocks noChangeArrowheads="1"/>
          </p:cNvSpPr>
          <p:nvPr/>
        </p:nvSpPr>
        <p:spPr bwMode="auto">
          <a:xfrm>
            <a:off x="4237038" y="3671888"/>
            <a:ext cx="78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1-3</a:t>
            </a:r>
          </a:p>
        </p:txBody>
      </p:sp>
      <p:sp>
        <p:nvSpPr>
          <p:cNvPr id="34822" name="Rectangle 14"/>
          <p:cNvSpPr>
            <a:spLocks noChangeArrowheads="1"/>
          </p:cNvSpPr>
          <p:nvPr/>
        </p:nvSpPr>
        <p:spPr bwMode="auto">
          <a:xfrm>
            <a:off x="4000500" y="5183188"/>
            <a:ext cx="12620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3-5</a:t>
            </a:r>
          </a:p>
        </p:txBody>
      </p:sp>
      <p:sp>
        <p:nvSpPr>
          <p:cNvPr id="34823" name="Rectangle 15"/>
          <p:cNvSpPr>
            <a:spLocks noChangeArrowheads="1"/>
          </p:cNvSpPr>
          <p:nvPr/>
        </p:nvSpPr>
        <p:spPr bwMode="auto">
          <a:xfrm>
            <a:off x="4281488" y="2349500"/>
            <a:ext cx="58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Y 1</a:t>
            </a:r>
          </a:p>
        </p:txBody>
      </p:sp>
      <p:sp>
        <p:nvSpPr>
          <p:cNvPr id="34827" name="Rectangle 8"/>
          <p:cNvSpPr>
            <a:spLocks noChangeArrowheads="1"/>
          </p:cNvSpPr>
          <p:nvPr/>
        </p:nvSpPr>
        <p:spPr bwMode="auto">
          <a:xfrm>
            <a:off x="-1588" y="3429000"/>
            <a:ext cx="1439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a:solidFill>
                  <a:srgbClr val="000090"/>
                </a:solidFill>
                <a:latin typeface="Palatino Linotype" charset="0"/>
                <a:cs typeface="Palatino Linotype" charset="0"/>
              </a:rPr>
              <a:t>Correlation with initialisation and volcanoes</a:t>
            </a:r>
          </a:p>
        </p:txBody>
      </p:sp>
      <p:sp>
        <p:nvSpPr>
          <p:cNvPr id="20" name="Accolade ouvrante 19"/>
          <p:cNvSpPr/>
          <p:nvPr/>
        </p:nvSpPr>
        <p:spPr>
          <a:xfrm>
            <a:off x="1273175" y="1690688"/>
            <a:ext cx="465138" cy="4435475"/>
          </a:xfrm>
          <a:prstGeom prst="leftBrace">
            <a:avLst>
              <a:gd name="adj1" fmla="val 8333"/>
              <a:gd name="adj2" fmla="val 50391"/>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pic>
        <p:nvPicPr>
          <p:cNvPr id="34831" name="Image 1" descr="assemble_correl_volca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1163" y="1673225"/>
            <a:ext cx="2654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Image 1" descr="assemble_correl_volcan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87513" y="3170238"/>
            <a:ext cx="2655887"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Image 1" descr="assemble_correl_volcan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87513" y="4684713"/>
            <a:ext cx="2655887"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descr="assemble_total.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92183" y="650240"/>
            <a:ext cx="5040312" cy="5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3453432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5" name="Slide Number Placeholder 5"/>
          <p:cNvSpPr>
            <a:spLocks noGrp="1"/>
          </p:cNvSpPr>
          <p:nvPr>
            <p:ph type="sldNum" sz="quarter" idx="11"/>
          </p:nvPr>
        </p:nvSpPr>
        <p:spPr/>
        <p:txBody>
          <a:bodyPr/>
          <a:lstStyle/>
          <a:p>
            <a:pPr>
              <a:defRPr/>
            </a:pPr>
            <a:fld id="{38F6E3F3-A2BC-C24B-BF64-F6655C034B10}" type="slidenum">
              <a:rPr lang="es-ES"/>
              <a:pPr>
                <a:defRPr/>
              </a:pPr>
              <a:t>61</a:t>
            </a:fld>
            <a:endParaRPr lang="es-ES" dirty="0"/>
          </a:p>
        </p:txBody>
      </p:sp>
      <p:sp>
        <p:nvSpPr>
          <p:cNvPr id="3481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Correlation</a:t>
            </a:r>
            <a:endParaRPr lang="en-US" b="1" cap="none" dirty="0">
              <a:latin typeface="Century Gothic" charset="0"/>
            </a:endParaRPr>
          </a:p>
        </p:txBody>
      </p:sp>
      <p:sp>
        <p:nvSpPr>
          <p:cNvPr id="34820" name="Rectangle 8"/>
          <p:cNvSpPr>
            <a:spLocks noChangeArrowheads="1"/>
          </p:cNvSpPr>
          <p:nvPr/>
        </p:nvSpPr>
        <p:spPr bwMode="auto">
          <a:xfrm>
            <a:off x="7767638" y="3184525"/>
            <a:ext cx="1438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a:solidFill>
                  <a:srgbClr val="000090"/>
                </a:solidFill>
                <a:latin typeface="Palatino Linotype" charset="0"/>
                <a:cs typeface="Palatino Linotype" charset="0"/>
              </a:rPr>
              <a:t>Correlation increase with observed volcanic forcing</a:t>
            </a:r>
          </a:p>
        </p:txBody>
      </p:sp>
      <p:sp>
        <p:nvSpPr>
          <p:cNvPr id="34821" name="Rectangle 13"/>
          <p:cNvSpPr>
            <a:spLocks noChangeArrowheads="1"/>
          </p:cNvSpPr>
          <p:nvPr/>
        </p:nvSpPr>
        <p:spPr bwMode="auto">
          <a:xfrm>
            <a:off x="4237038" y="3671888"/>
            <a:ext cx="78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1-3</a:t>
            </a:r>
          </a:p>
        </p:txBody>
      </p:sp>
      <p:sp>
        <p:nvSpPr>
          <p:cNvPr id="34822" name="Rectangle 14"/>
          <p:cNvSpPr>
            <a:spLocks noChangeArrowheads="1"/>
          </p:cNvSpPr>
          <p:nvPr/>
        </p:nvSpPr>
        <p:spPr bwMode="auto">
          <a:xfrm>
            <a:off x="4000500" y="5183188"/>
            <a:ext cx="12620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3-5</a:t>
            </a:r>
          </a:p>
        </p:txBody>
      </p:sp>
      <p:sp>
        <p:nvSpPr>
          <p:cNvPr id="34823" name="Rectangle 15"/>
          <p:cNvSpPr>
            <a:spLocks noChangeArrowheads="1"/>
          </p:cNvSpPr>
          <p:nvPr/>
        </p:nvSpPr>
        <p:spPr bwMode="auto">
          <a:xfrm>
            <a:off x="4281488" y="2349500"/>
            <a:ext cx="58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Y 1</a:t>
            </a:r>
          </a:p>
        </p:txBody>
      </p:sp>
      <p:pic>
        <p:nvPicPr>
          <p:cNvPr id="34825" name="Image 13" descr="assemble_correl_volca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4263" y="3184525"/>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Image 15" descr="assemble_correl_volcan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1088" y="4694238"/>
            <a:ext cx="269398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Rectangle 8"/>
          <p:cNvSpPr>
            <a:spLocks noChangeArrowheads="1"/>
          </p:cNvSpPr>
          <p:nvPr/>
        </p:nvSpPr>
        <p:spPr bwMode="auto">
          <a:xfrm>
            <a:off x="-1588" y="3429000"/>
            <a:ext cx="1439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b="1" i="1">
                <a:solidFill>
                  <a:srgbClr val="000090"/>
                </a:solidFill>
                <a:latin typeface="Palatino Linotype" charset="0"/>
                <a:cs typeface="Palatino Linotype" charset="0"/>
              </a:rPr>
              <a:t>Correlation with initialisation and volcanoes</a:t>
            </a:r>
          </a:p>
        </p:txBody>
      </p:sp>
      <p:sp>
        <p:nvSpPr>
          <p:cNvPr id="4" name="Accolade ouvrante 3"/>
          <p:cNvSpPr/>
          <p:nvPr/>
        </p:nvSpPr>
        <p:spPr>
          <a:xfrm rot="10800000">
            <a:off x="7451725" y="1690688"/>
            <a:ext cx="409575" cy="4435475"/>
          </a:xfrm>
          <a:prstGeom prst="leftBrace">
            <a:avLst>
              <a:gd name="adj1" fmla="val 8333"/>
              <a:gd name="adj2" fmla="val 50314"/>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sp>
        <p:nvSpPr>
          <p:cNvPr id="20" name="Accolade ouvrante 19"/>
          <p:cNvSpPr/>
          <p:nvPr/>
        </p:nvSpPr>
        <p:spPr>
          <a:xfrm>
            <a:off x="1273175" y="1690688"/>
            <a:ext cx="465138" cy="4435475"/>
          </a:xfrm>
          <a:prstGeom prst="leftBrace">
            <a:avLst>
              <a:gd name="adj1" fmla="val 8333"/>
              <a:gd name="adj2" fmla="val 50391"/>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solidFill>
                <a:srgbClr val="0000FF"/>
              </a:solidFill>
            </a:endParaRPr>
          </a:p>
        </p:txBody>
      </p:sp>
      <p:pic>
        <p:nvPicPr>
          <p:cNvPr id="34831" name="Image 1" descr="assemble_correl_volcan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81163" y="1673225"/>
            <a:ext cx="2654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Image 13" descr="assemble_correl_volca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1563" y="1690688"/>
            <a:ext cx="2693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Image 1" descr="assemble_correl_volcan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87513" y="3170238"/>
            <a:ext cx="2655887"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Image 1" descr="assemble_correl_volcan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87513" y="4684713"/>
            <a:ext cx="2655887"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14" descr="assemble_total.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92183" y="650240"/>
            <a:ext cx="5040312" cy="5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421177901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5" name="Slide Number Placeholder 5"/>
          <p:cNvSpPr>
            <a:spLocks noGrp="1"/>
          </p:cNvSpPr>
          <p:nvPr>
            <p:ph type="sldNum" sz="quarter" idx="11"/>
          </p:nvPr>
        </p:nvSpPr>
        <p:spPr/>
        <p:txBody>
          <a:bodyPr/>
          <a:lstStyle/>
          <a:p>
            <a:pPr>
              <a:defRPr/>
            </a:pPr>
            <a:fld id="{38F6E3F3-A2BC-C24B-BF64-F6655C034B10}" type="slidenum">
              <a:rPr lang="es-ES"/>
              <a:pPr>
                <a:defRPr/>
              </a:pPr>
              <a:t>62</a:t>
            </a:fld>
            <a:endParaRPr lang="es-ES" dirty="0"/>
          </a:p>
        </p:txBody>
      </p:sp>
      <p:sp>
        <p:nvSpPr>
          <p:cNvPr id="3481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Correlation</a:t>
            </a:r>
            <a:endParaRPr lang="en-US" b="1" cap="none" dirty="0">
              <a:latin typeface="Century Gothic" charset="0"/>
            </a:endParaRPr>
          </a:p>
        </p:txBody>
      </p:sp>
      <p:sp>
        <p:nvSpPr>
          <p:cNvPr id="22" name="Rectangle 13"/>
          <p:cNvSpPr>
            <a:spLocks noChangeArrowheads="1"/>
          </p:cNvSpPr>
          <p:nvPr/>
        </p:nvSpPr>
        <p:spPr bwMode="auto">
          <a:xfrm>
            <a:off x="876300" y="5853204"/>
            <a:ext cx="1709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i="1" dirty="0">
                <a:solidFill>
                  <a:srgbClr val="000090"/>
                </a:solidFill>
              </a:rPr>
              <a:t>Initialisation</a:t>
            </a:r>
          </a:p>
        </p:txBody>
      </p:sp>
      <p:pic>
        <p:nvPicPr>
          <p:cNvPr id="24" name="Image 14" descr="assemble_tota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183" y="650240"/>
            <a:ext cx="5040312" cy="5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6" descr="assemble.png"/>
          <p:cNvPicPr>
            <a:picLocks noChangeAspect="1"/>
          </p:cNvPicPr>
          <p:nvPr/>
        </p:nvPicPr>
        <p:blipFill>
          <a:blip r:embed="rId5">
            <a:extLst>
              <a:ext uri="{28A0092B-C50C-407E-A947-70E740481C1C}">
                <a14:useLocalDpi xmlns:a14="http://schemas.microsoft.com/office/drawing/2010/main" val="0"/>
              </a:ext>
            </a:extLst>
          </a:blip>
          <a:srcRect l="8305" t="12410" r="63464" b="76414"/>
          <a:stretch>
            <a:fillRect/>
          </a:stretch>
        </p:blipFill>
        <p:spPr bwMode="auto">
          <a:xfrm>
            <a:off x="206376" y="1222517"/>
            <a:ext cx="2970213" cy="162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12" descr="assembl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36951" y="1310916"/>
            <a:ext cx="2867025" cy="154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6"/>
          <p:cNvSpPr>
            <a:spLocks noChangeArrowheads="1"/>
          </p:cNvSpPr>
          <p:nvPr/>
        </p:nvSpPr>
        <p:spPr bwMode="auto">
          <a:xfrm>
            <a:off x="3889376" y="5854375"/>
            <a:ext cx="23225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i="1" dirty="0">
                <a:solidFill>
                  <a:srgbClr val="000090"/>
                </a:solidFill>
              </a:rPr>
              <a:t>Volcanic forcing</a:t>
            </a:r>
          </a:p>
        </p:txBody>
      </p:sp>
      <p:sp>
        <p:nvSpPr>
          <p:cNvPr id="28" name="Rectangle 17"/>
          <p:cNvSpPr>
            <a:spLocks noChangeArrowheads="1"/>
          </p:cNvSpPr>
          <p:nvPr/>
        </p:nvSpPr>
        <p:spPr bwMode="auto">
          <a:xfrm>
            <a:off x="3087688" y="1931269"/>
            <a:ext cx="58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i="1">
                <a:solidFill>
                  <a:srgbClr val="000090"/>
                </a:solidFill>
              </a:rPr>
              <a:t>Y 1</a:t>
            </a:r>
          </a:p>
        </p:txBody>
      </p:sp>
      <p:sp>
        <p:nvSpPr>
          <p:cNvPr id="29" name="Rectangle 18"/>
          <p:cNvSpPr>
            <a:spLocks noChangeArrowheads="1"/>
          </p:cNvSpPr>
          <p:nvPr/>
        </p:nvSpPr>
        <p:spPr bwMode="auto">
          <a:xfrm>
            <a:off x="2938463" y="3728742"/>
            <a:ext cx="8556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i="1" dirty="0">
                <a:solidFill>
                  <a:srgbClr val="000090"/>
                </a:solidFill>
              </a:rPr>
              <a:t>Y 1-3</a:t>
            </a:r>
          </a:p>
        </p:txBody>
      </p:sp>
      <p:sp>
        <p:nvSpPr>
          <p:cNvPr id="30" name="Rectangle 19"/>
          <p:cNvSpPr>
            <a:spLocks noChangeArrowheads="1"/>
          </p:cNvSpPr>
          <p:nvPr/>
        </p:nvSpPr>
        <p:spPr bwMode="auto">
          <a:xfrm>
            <a:off x="2906713" y="5535519"/>
            <a:ext cx="8556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i="1">
                <a:solidFill>
                  <a:srgbClr val="000090"/>
                </a:solidFill>
              </a:rPr>
              <a:t>Y 3-5</a:t>
            </a:r>
          </a:p>
        </p:txBody>
      </p:sp>
      <p:pic>
        <p:nvPicPr>
          <p:cNvPr id="34" name="Image 6" descr="assembl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1926" y="4446800"/>
            <a:ext cx="2968625" cy="157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 6" descr="assemb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1926" y="2855595"/>
            <a:ext cx="2968625" cy="154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 12" descr="assemble.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36951" y="2841637"/>
            <a:ext cx="2867025" cy="157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 12" descr="assemble.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49651" y="4403375"/>
            <a:ext cx="2867025" cy="157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19" name="Rectangle 15"/>
          <p:cNvSpPr>
            <a:spLocks noChangeArrowheads="1"/>
          </p:cNvSpPr>
          <p:nvPr/>
        </p:nvSpPr>
        <p:spPr bwMode="auto">
          <a:xfrm>
            <a:off x="115889" y="738641"/>
            <a:ext cx="3195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800" i="1" dirty="0" err="1">
                <a:solidFill>
                  <a:srgbClr val="000090"/>
                </a:solidFill>
              </a:rPr>
              <a:t>Ménégoz</a:t>
            </a:r>
            <a:r>
              <a:rPr lang="en-GB" sz="1800" i="1" dirty="0">
                <a:solidFill>
                  <a:srgbClr val="000090"/>
                </a:solidFill>
              </a:rPr>
              <a:t> et al., </a:t>
            </a:r>
            <a:r>
              <a:rPr lang="en-GB" sz="1800" i="1" dirty="0" smtClean="0">
                <a:solidFill>
                  <a:srgbClr val="000090"/>
                </a:solidFill>
              </a:rPr>
              <a:t>in rev.</a:t>
            </a:r>
            <a:endParaRPr lang="en-GB" sz="1800" i="1" dirty="0">
              <a:solidFill>
                <a:srgbClr val="000090"/>
              </a:solidFill>
            </a:endParaRPr>
          </a:p>
        </p:txBody>
      </p:sp>
    </p:spTree>
    <p:extLst>
      <p:ext uri="{BB962C8B-B14F-4D97-AF65-F5344CB8AC3E}">
        <p14:creationId xmlns:p14="http://schemas.microsoft.com/office/powerpoint/2010/main" val="204958265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5" name="Slide Number Placeholder 5"/>
          <p:cNvSpPr>
            <a:spLocks noGrp="1"/>
          </p:cNvSpPr>
          <p:nvPr>
            <p:ph type="sldNum" sz="quarter" idx="11"/>
          </p:nvPr>
        </p:nvSpPr>
        <p:spPr/>
        <p:txBody>
          <a:bodyPr/>
          <a:lstStyle/>
          <a:p>
            <a:pPr>
              <a:defRPr/>
            </a:pPr>
            <a:fld id="{38F6E3F3-A2BC-C24B-BF64-F6655C034B10}" type="slidenum">
              <a:rPr lang="es-ES"/>
              <a:pPr>
                <a:defRPr/>
              </a:pPr>
              <a:t>63</a:t>
            </a:fld>
            <a:endParaRPr lang="es-ES" dirty="0"/>
          </a:p>
        </p:txBody>
      </p:sp>
      <p:sp>
        <p:nvSpPr>
          <p:cNvPr id="3481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Correlation</a:t>
            </a:r>
            <a:endParaRPr lang="en-US" b="1" cap="none" dirty="0">
              <a:latin typeface="Century Gothic" charset="0"/>
            </a:endParaRPr>
          </a:p>
        </p:txBody>
      </p:sp>
      <p:sp>
        <p:nvSpPr>
          <p:cNvPr id="22" name="Rectangle 13"/>
          <p:cNvSpPr>
            <a:spLocks noChangeArrowheads="1"/>
          </p:cNvSpPr>
          <p:nvPr/>
        </p:nvSpPr>
        <p:spPr bwMode="auto">
          <a:xfrm>
            <a:off x="876300" y="5853204"/>
            <a:ext cx="1709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i="1" dirty="0">
                <a:solidFill>
                  <a:srgbClr val="000090"/>
                </a:solidFill>
              </a:rPr>
              <a:t>Initialisation</a:t>
            </a:r>
          </a:p>
        </p:txBody>
      </p:sp>
      <p:pic>
        <p:nvPicPr>
          <p:cNvPr id="24" name="Image 14" descr="assemble_tota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183" y="650240"/>
            <a:ext cx="5040312" cy="5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6" descr="assemble.png"/>
          <p:cNvPicPr>
            <a:picLocks noChangeAspect="1"/>
          </p:cNvPicPr>
          <p:nvPr/>
        </p:nvPicPr>
        <p:blipFill>
          <a:blip r:embed="rId5">
            <a:extLst>
              <a:ext uri="{28A0092B-C50C-407E-A947-70E740481C1C}">
                <a14:useLocalDpi xmlns:a14="http://schemas.microsoft.com/office/drawing/2010/main" val="0"/>
              </a:ext>
            </a:extLst>
          </a:blip>
          <a:srcRect l="8305" t="12410" r="63464" b="76414"/>
          <a:stretch>
            <a:fillRect/>
          </a:stretch>
        </p:blipFill>
        <p:spPr bwMode="auto">
          <a:xfrm>
            <a:off x="206376" y="1222517"/>
            <a:ext cx="2970213" cy="162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12" descr="assembl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36951" y="1310916"/>
            <a:ext cx="2867025" cy="154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6"/>
          <p:cNvSpPr>
            <a:spLocks noChangeArrowheads="1"/>
          </p:cNvSpPr>
          <p:nvPr/>
        </p:nvSpPr>
        <p:spPr bwMode="auto">
          <a:xfrm>
            <a:off x="3889376" y="5854375"/>
            <a:ext cx="23225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i="1" dirty="0">
                <a:solidFill>
                  <a:srgbClr val="000090"/>
                </a:solidFill>
              </a:rPr>
              <a:t>Volcanic forcing</a:t>
            </a:r>
          </a:p>
        </p:txBody>
      </p:sp>
      <p:sp>
        <p:nvSpPr>
          <p:cNvPr id="28" name="Rectangle 17"/>
          <p:cNvSpPr>
            <a:spLocks noChangeArrowheads="1"/>
          </p:cNvSpPr>
          <p:nvPr/>
        </p:nvSpPr>
        <p:spPr bwMode="auto">
          <a:xfrm>
            <a:off x="3087688" y="1931269"/>
            <a:ext cx="58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i="1">
                <a:solidFill>
                  <a:srgbClr val="000090"/>
                </a:solidFill>
              </a:rPr>
              <a:t>Y 1</a:t>
            </a:r>
          </a:p>
        </p:txBody>
      </p:sp>
      <p:sp>
        <p:nvSpPr>
          <p:cNvPr id="29" name="Rectangle 18"/>
          <p:cNvSpPr>
            <a:spLocks noChangeArrowheads="1"/>
          </p:cNvSpPr>
          <p:nvPr/>
        </p:nvSpPr>
        <p:spPr bwMode="auto">
          <a:xfrm>
            <a:off x="2938463" y="3728742"/>
            <a:ext cx="8556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i="1" dirty="0">
                <a:solidFill>
                  <a:srgbClr val="000090"/>
                </a:solidFill>
              </a:rPr>
              <a:t>Y 1-3</a:t>
            </a:r>
          </a:p>
        </p:txBody>
      </p:sp>
      <p:sp>
        <p:nvSpPr>
          <p:cNvPr id="30" name="Rectangle 19"/>
          <p:cNvSpPr>
            <a:spLocks noChangeArrowheads="1"/>
          </p:cNvSpPr>
          <p:nvPr/>
        </p:nvSpPr>
        <p:spPr bwMode="auto">
          <a:xfrm>
            <a:off x="2906713" y="5535519"/>
            <a:ext cx="8556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i="1">
                <a:solidFill>
                  <a:srgbClr val="000090"/>
                </a:solidFill>
              </a:rPr>
              <a:t>Y 3-5</a:t>
            </a:r>
          </a:p>
        </p:txBody>
      </p:sp>
      <p:sp>
        <p:nvSpPr>
          <p:cNvPr id="31" name="Rectangle 15"/>
          <p:cNvSpPr>
            <a:spLocks noChangeArrowheads="1"/>
          </p:cNvSpPr>
          <p:nvPr/>
        </p:nvSpPr>
        <p:spPr bwMode="auto">
          <a:xfrm>
            <a:off x="115889" y="738641"/>
            <a:ext cx="3195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800" i="1" dirty="0" err="1">
                <a:solidFill>
                  <a:srgbClr val="000090"/>
                </a:solidFill>
              </a:rPr>
              <a:t>Ménégoz</a:t>
            </a:r>
            <a:r>
              <a:rPr lang="en-GB" sz="1800" i="1" dirty="0">
                <a:solidFill>
                  <a:srgbClr val="000090"/>
                </a:solidFill>
              </a:rPr>
              <a:t> et al., </a:t>
            </a:r>
            <a:r>
              <a:rPr lang="en-GB" sz="1800" i="1" dirty="0" smtClean="0">
                <a:solidFill>
                  <a:srgbClr val="000090"/>
                </a:solidFill>
              </a:rPr>
              <a:t>in rev.</a:t>
            </a:r>
            <a:endParaRPr lang="en-GB" sz="1800" i="1" dirty="0">
              <a:solidFill>
                <a:srgbClr val="000090"/>
              </a:solidFill>
            </a:endParaRPr>
          </a:p>
        </p:txBody>
      </p:sp>
      <p:pic>
        <p:nvPicPr>
          <p:cNvPr id="32" name="Image 21" descr="assembl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99200" y="1295407"/>
            <a:ext cx="2782888" cy="155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22"/>
          <p:cNvSpPr>
            <a:spLocks noChangeArrowheads="1"/>
          </p:cNvSpPr>
          <p:nvPr/>
        </p:nvSpPr>
        <p:spPr bwMode="auto">
          <a:xfrm>
            <a:off x="6589713" y="5871150"/>
            <a:ext cx="2474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b="1" i="1" dirty="0">
                <a:solidFill>
                  <a:srgbClr val="000090"/>
                </a:solidFill>
              </a:rPr>
              <a:t>Idealized </a:t>
            </a:r>
            <a:r>
              <a:rPr lang="en-GB" sz="2000" b="1" i="1" dirty="0" smtClean="0">
                <a:solidFill>
                  <a:srgbClr val="000090"/>
                </a:solidFill>
              </a:rPr>
              <a:t>forcing</a:t>
            </a:r>
            <a:endParaRPr lang="en-GB" sz="2000" b="1" i="1" dirty="0">
              <a:solidFill>
                <a:srgbClr val="000090"/>
              </a:solidFill>
            </a:endParaRPr>
          </a:p>
        </p:txBody>
      </p:sp>
      <p:pic>
        <p:nvPicPr>
          <p:cNvPr id="34" name="Image 6" descr="assemb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1926" y="4446800"/>
            <a:ext cx="2968625" cy="157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 6" descr="assemble.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1926" y="2855595"/>
            <a:ext cx="2968625" cy="154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 12" descr="assemble.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36951" y="2841637"/>
            <a:ext cx="2867025" cy="157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 12" descr="assemble.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549651" y="4403375"/>
            <a:ext cx="2867025" cy="157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 21" descr="assemble.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199189" y="2805967"/>
            <a:ext cx="2947987" cy="160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 21" descr="assemble.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192839" y="4403376"/>
            <a:ext cx="2947987" cy="160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Ellipse 39"/>
          <p:cNvSpPr/>
          <p:nvPr/>
        </p:nvSpPr>
        <p:spPr>
          <a:xfrm>
            <a:off x="4676776" y="3113042"/>
            <a:ext cx="720725" cy="92277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1" name="Ellipse 40"/>
          <p:cNvSpPr/>
          <p:nvPr/>
        </p:nvSpPr>
        <p:spPr>
          <a:xfrm>
            <a:off x="1557338" y="3113042"/>
            <a:ext cx="539750" cy="74752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2" name="Ellipse 41"/>
          <p:cNvSpPr/>
          <p:nvPr/>
        </p:nvSpPr>
        <p:spPr>
          <a:xfrm>
            <a:off x="7316789" y="3113042"/>
            <a:ext cx="720725" cy="92277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4"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390263557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2159" t="-16" b="4053"/>
          <a:stretch/>
        </p:blipFill>
        <p:spPr>
          <a:xfrm rot="16200000">
            <a:off x="1429048" y="-1491038"/>
            <a:ext cx="6258560" cy="9199994"/>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64</a:t>
            </a:fld>
            <a:endParaRPr lang="es-ES" dirty="0"/>
          </a:p>
        </p:txBody>
      </p:sp>
      <p:sp>
        <p:nvSpPr>
          <p:cNvPr id="17412" name="Text Box 3"/>
          <p:cNvSpPr txBox="1">
            <a:spLocks noChangeArrowheads="1"/>
          </p:cNvSpPr>
          <p:nvPr/>
        </p:nvSpPr>
        <p:spPr bwMode="auto">
          <a:xfrm>
            <a:off x="-41670" y="548639"/>
            <a:ext cx="9301240" cy="576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pPr>
            <a:r>
              <a:rPr lang="en-GB" sz="2000" b="1" dirty="0" smtClean="0">
                <a:solidFill>
                  <a:srgbClr val="000080"/>
                </a:solidFill>
                <a:latin typeface="Palatino Linotype" charset="0"/>
                <a:sym typeface="Symbol" charset="0"/>
              </a:rPr>
              <a:t>Can </a:t>
            </a:r>
            <a:r>
              <a:rPr lang="en-GB" sz="2000" b="1" dirty="0">
                <a:solidFill>
                  <a:srgbClr val="000080"/>
                </a:solidFill>
                <a:latin typeface="Palatino Linotype" charset="0"/>
                <a:sym typeface="Symbol" charset="0"/>
              </a:rPr>
              <a:t>we forecast the climate response to volcanic eruptions</a:t>
            </a:r>
            <a:r>
              <a:rPr lang="en-GB" sz="2000" b="1" dirty="0" smtClean="0">
                <a:solidFill>
                  <a:srgbClr val="000080"/>
                </a:solidFill>
                <a:latin typeface="Palatino Linotype" charset="0"/>
                <a:sym typeface="Symbol" charset="0"/>
              </a:rPr>
              <a:t>?</a:t>
            </a:r>
          </a:p>
          <a:p>
            <a:pPr eaLnBrk="1" hangingPunct="1">
              <a:spcAft>
                <a:spcPts val="2400"/>
              </a:spcAft>
              <a:buSzPct val="100000"/>
              <a:buFont typeface="Times New Roman" charset="0"/>
              <a:buChar char="→"/>
            </a:pPr>
            <a:r>
              <a:rPr lang="en-GB" sz="2000" dirty="0" smtClean="0">
                <a:solidFill>
                  <a:srgbClr val="000080"/>
                </a:solidFill>
                <a:latin typeface="Palatino Linotype" charset="0"/>
                <a:sym typeface="Symbol" charset="0"/>
              </a:rPr>
              <a:t> EC-Earth reproduces correctly the cooling occurring over large areas</a:t>
            </a:r>
          </a:p>
          <a:p>
            <a:pPr eaLnBrk="1" hangingPunct="1">
              <a:spcAft>
                <a:spcPts val="2400"/>
              </a:spcAft>
              <a:buSzPct val="100000"/>
              <a:buFont typeface="Times New Roman" charset="0"/>
              <a:buChar char="→"/>
            </a:pPr>
            <a:r>
              <a:rPr lang="en-GB" sz="2000" dirty="0">
                <a:solidFill>
                  <a:srgbClr val="000080"/>
                </a:solidFill>
                <a:latin typeface="Palatino Linotype" charset="0"/>
                <a:sym typeface="Symbol" charset="0"/>
              </a:rPr>
              <a:t> </a:t>
            </a:r>
            <a:r>
              <a:rPr lang="en-GB" sz="2000" dirty="0" smtClean="0">
                <a:solidFill>
                  <a:srgbClr val="000080"/>
                </a:solidFill>
                <a:latin typeface="Palatino Linotype" charset="0"/>
                <a:sym typeface="Symbol" charset="0"/>
              </a:rPr>
              <a:t>Possibility to use idealized forcing or previous forcing for the next eruption</a:t>
            </a:r>
          </a:p>
          <a:p>
            <a:pPr eaLnBrk="1" hangingPunct="1">
              <a:spcAft>
                <a:spcPts val="2400"/>
              </a:spcAft>
              <a:buSzPct val="100000"/>
              <a:buFont typeface="Times New Roman" charset="0"/>
              <a:buChar char="→"/>
            </a:pPr>
            <a:r>
              <a:rPr lang="en-GB" sz="2000" dirty="0" smtClean="0">
                <a:solidFill>
                  <a:srgbClr val="000080"/>
                </a:solidFill>
                <a:latin typeface="Palatino Linotype" charset="0"/>
                <a:sym typeface="Symbol" charset="0"/>
              </a:rPr>
              <a:t> Dynamical signals partially overwhelmed by internal variability. ENSO and NAO skill mainly related to initialisation.</a:t>
            </a:r>
            <a:endParaRPr lang="en-GB" sz="1600" dirty="0">
              <a:solidFill>
                <a:srgbClr val="000090"/>
              </a:solidFill>
              <a:latin typeface="Palatino Linotype"/>
              <a:cs typeface="Palatino Linotype"/>
            </a:endParaRPr>
          </a:p>
          <a:p>
            <a:pPr eaLnBrk="1" hangingPunct="1">
              <a:spcAft>
                <a:spcPts val="600"/>
              </a:spcAft>
              <a:buSzPct val="100000"/>
            </a:pPr>
            <a:endParaRPr lang="en-GB" sz="1600" dirty="0" smtClean="0">
              <a:solidFill>
                <a:srgbClr val="000090"/>
              </a:solidFill>
              <a:latin typeface="Palatino Linotype"/>
              <a:cs typeface="Palatino Linotype"/>
            </a:endParaRPr>
          </a:p>
          <a:p>
            <a:pPr eaLnBrk="1" hangingPunct="1">
              <a:spcAft>
                <a:spcPts val="600"/>
              </a:spcAft>
              <a:buSzPct val="100000"/>
            </a:pPr>
            <a:endParaRPr lang="en-GB" sz="1600" dirty="0">
              <a:solidFill>
                <a:srgbClr val="000090"/>
              </a:solidFill>
              <a:latin typeface="Palatino Linotype"/>
              <a:cs typeface="Palatino Linotype"/>
            </a:endParaRPr>
          </a:p>
          <a:p>
            <a:pPr eaLnBrk="1" hangingPunct="1">
              <a:spcAft>
                <a:spcPts val="600"/>
              </a:spcAft>
              <a:buSzPct val="100000"/>
            </a:pPr>
            <a:endParaRPr lang="en-GB" sz="1600" dirty="0" smtClean="0">
              <a:solidFill>
                <a:srgbClr val="000090"/>
              </a:solidFill>
              <a:latin typeface="Palatino Linotype"/>
              <a:cs typeface="Palatino Linotype"/>
            </a:endParaRPr>
          </a:p>
          <a:p>
            <a:pPr eaLnBrk="1" hangingPunct="1">
              <a:spcAft>
                <a:spcPts val="600"/>
              </a:spcAft>
              <a:buSzPct val="100000"/>
            </a:pPr>
            <a:endParaRPr lang="en-GB" sz="1600" dirty="0">
              <a:solidFill>
                <a:srgbClr val="000090"/>
              </a:solidFill>
              <a:latin typeface="Palatino Linotype"/>
              <a:cs typeface="Palatino Linotype"/>
            </a:endParaRPr>
          </a:p>
          <a:p>
            <a:pPr eaLnBrk="1" hangingPunct="1">
              <a:spcAft>
                <a:spcPts val="600"/>
              </a:spcAft>
              <a:buSzPct val="100000"/>
            </a:pPr>
            <a:endParaRPr lang="en-GB" sz="1600" dirty="0" smtClean="0">
              <a:solidFill>
                <a:srgbClr val="000090"/>
              </a:solidFill>
              <a:latin typeface="Palatino Linotype"/>
              <a:cs typeface="Palatino Linotype"/>
            </a:endParaRPr>
          </a:p>
          <a:p>
            <a:pPr eaLnBrk="1" hangingPunct="1">
              <a:spcAft>
                <a:spcPts val="600"/>
              </a:spcAft>
              <a:buSzPct val="100000"/>
            </a:pPr>
            <a:endParaRPr lang="en-GB" sz="1600" dirty="0">
              <a:solidFill>
                <a:srgbClr val="000090"/>
              </a:solidFill>
              <a:latin typeface="Palatino Linotype"/>
              <a:cs typeface="Palatino Linotype"/>
            </a:endParaRPr>
          </a:p>
          <a:p>
            <a:pPr eaLnBrk="1" hangingPunct="1">
              <a:spcAft>
                <a:spcPts val="600"/>
              </a:spcAft>
              <a:buSzPct val="100000"/>
            </a:pPr>
            <a:endParaRPr lang="en-GB" sz="1600" dirty="0" smtClean="0">
              <a:solidFill>
                <a:srgbClr val="000090"/>
              </a:solidFill>
              <a:latin typeface="Palatino Linotype"/>
              <a:cs typeface="Palatino Linotype"/>
            </a:endParaRPr>
          </a:p>
          <a:p>
            <a:pPr marL="285750" indent="-285750" eaLnBrk="1" hangingPunct="1">
              <a:spcAft>
                <a:spcPts val="600"/>
              </a:spcAft>
              <a:buSzPct val="100000"/>
              <a:buFont typeface="Arial"/>
              <a:buChar char="•"/>
            </a:pPr>
            <a:r>
              <a:rPr lang="en-GB" sz="1600" dirty="0" err="1">
                <a:solidFill>
                  <a:srgbClr val="000090"/>
                </a:solidFill>
                <a:latin typeface="Palatino Linotype"/>
                <a:cs typeface="Palatino Linotype"/>
              </a:rPr>
              <a:t>Ménégoz</a:t>
            </a:r>
            <a:r>
              <a:rPr lang="en-GB" sz="1600" dirty="0">
                <a:solidFill>
                  <a:srgbClr val="000090"/>
                </a:solidFill>
                <a:latin typeface="Palatino Linotype"/>
                <a:cs typeface="Palatino Linotype"/>
              </a:rPr>
              <a:t>, M., Bilbao, R., </a:t>
            </a:r>
            <a:r>
              <a:rPr lang="en-GB" sz="1600" dirty="0" err="1">
                <a:solidFill>
                  <a:srgbClr val="000090"/>
                </a:solidFill>
                <a:latin typeface="Palatino Linotype"/>
                <a:cs typeface="Palatino Linotype"/>
              </a:rPr>
              <a:t>Bellprat</a:t>
            </a:r>
            <a:r>
              <a:rPr lang="en-GB" sz="1600" dirty="0">
                <a:solidFill>
                  <a:srgbClr val="000090"/>
                </a:solidFill>
                <a:latin typeface="Palatino Linotype"/>
                <a:cs typeface="Palatino Linotype"/>
              </a:rPr>
              <a:t>, O., </a:t>
            </a:r>
            <a:r>
              <a:rPr lang="en-GB" sz="1600" dirty="0" err="1">
                <a:solidFill>
                  <a:srgbClr val="000090"/>
                </a:solidFill>
                <a:latin typeface="Palatino Linotype"/>
                <a:cs typeface="Palatino Linotype"/>
              </a:rPr>
              <a:t>Guemas</a:t>
            </a:r>
            <a:r>
              <a:rPr lang="en-GB" sz="1600" dirty="0">
                <a:solidFill>
                  <a:srgbClr val="000090"/>
                </a:solidFill>
                <a:latin typeface="Palatino Linotype"/>
                <a:cs typeface="Palatino Linotype"/>
              </a:rPr>
              <a:t>, V., </a:t>
            </a:r>
            <a:r>
              <a:rPr lang="en-GB" sz="1600" dirty="0" err="1">
                <a:solidFill>
                  <a:srgbClr val="000090"/>
                </a:solidFill>
                <a:latin typeface="Palatino Linotype"/>
                <a:cs typeface="Palatino Linotype"/>
              </a:rPr>
              <a:t>Doblas</a:t>
            </a:r>
            <a:r>
              <a:rPr lang="en-GB" sz="1600" dirty="0">
                <a:solidFill>
                  <a:srgbClr val="000090"/>
                </a:solidFill>
                <a:latin typeface="Palatino Linotype"/>
                <a:cs typeface="Palatino Linotype"/>
              </a:rPr>
              <a:t>-Reyes, F.J., Forecasting the climate response to volcanic eruptions, in revision for Environmental </a:t>
            </a:r>
            <a:r>
              <a:rPr lang="en-GB" sz="1600" dirty="0" smtClean="0">
                <a:solidFill>
                  <a:srgbClr val="000090"/>
                </a:solidFill>
                <a:latin typeface="Palatino Linotype"/>
                <a:cs typeface="Palatino Linotype"/>
              </a:rPr>
              <a:t>Research </a:t>
            </a:r>
            <a:r>
              <a:rPr lang="en-GB" sz="1600" dirty="0">
                <a:solidFill>
                  <a:srgbClr val="000090"/>
                </a:solidFill>
                <a:latin typeface="Palatino Linotype"/>
                <a:cs typeface="Palatino Linotype"/>
              </a:rPr>
              <a:t>Letters</a:t>
            </a:r>
            <a:r>
              <a:rPr lang="en-GB" sz="1600" dirty="0" smtClean="0">
                <a:solidFill>
                  <a:srgbClr val="000090"/>
                </a:solidFill>
                <a:latin typeface="Palatino Linotype"/>
                <a:cs typeface="Palatino Linotype"/>
              </a:rPr>
              <a:t>.</a:t>
            </a:r>
            <a:endParaRPr lang="en-GB" sz="1800" dirty="0" smtClean="0">
              <a:solidFill>
                <a:srgbClr val="000090"/>
              </a:solidFill>
              <a:latin typeface="Palatino Linotype"/>
              <a:cs typeface="Palatino Linotype"/>
            </a:endParaRPr>
          </a:p>
          <a:p>
            <a:pPr eaLnBrk="1" hangingPunct="1">
              <a:spcAft>
                <a:spcPts val="2400"/>
              </a:spcAft>
              <a:buSzPct val="100000"/>
            </a:pPr>
            <a:endParaRPr lang="en-GB" sz="1800" dirty="0" smtClean="0">
              <a:solidFill>
                <a:srgbClr val="000090"/>
              </a:solidFill>
              <a:latin typeface="Palatino Linotype"/>
              <a:cs typeface="Palatino Linotype"/>
            </a:endParaRPr>
          </a:p>
          <a:p>
            <a:pPr eaLnBrk="1" hangingPunct="1">
              <a:spcAft>
                <a:spcPts val="2400"/>
              </a:spcAft>
              <a:buSzPct val="100000"/>
            </a:pPr>
            <a:endParaRPr lang="en-GB" sz="2000" dirty="0">
              <a:solidFill>
                <a:srgbClr val="000080"/>
              </a:solidFill>
              <a:latin typeface="Palatino Linotype" charset="0"/>
              <a:sym typeface="Symbol" charset="0"/>
            </a:endParaRPr>
          </a:p>
        </p:txBody>
      </p:sp>
      <p:pic>
        <p:nvPicPr>
          <p:cNvPr id="9" name="Image 8"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0"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14172614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 y="-158750"/>
            <a:ext cx="9146157" cy="6372860"/>
          </a:xfrm>
          <a:prstGeom prst="rect">
            <a:avLst/>
          </a:prstGeom>
        </p:spPr>
      </p:pic>
      <p:sp>
        <p:nvSpPr>
          <p:cNvPr id="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dirty="0" smtClean="0">
                <a:solidFill>
                  <a:srgbClr val="FFFFFF"/>
                </a:solidFill>
              </a:rPr>
              <a:t>Grenoble, 2017</a:t>
            </a:r>
          </a:p>
        </p:txBody>
      </p:sp>
      <p:sp>
        <p:nvSpPr>
          <p:cNvPr id="5" name="Slide Number Placeholder 5"/>
          <p:cNvSpPr>
            <a:spLocks noGrp="1"/>
          </p:cNvSpPr>
          <p:nvPr>
            <p:ph type="sldNum" sz="quarter" idx="11"/>
          </p:nvPr>
        </p:nvSpPr>
        <p:spPr/>
        <p:txBody>
          <a:bodyPr/>
          <a:lstStyle/>
          <a:p>
            <a:pPr>
              <a:defRPr/>
            </a:pPr>
            <a:fld id="{B05EBA68-5599-4040-B3E2-CFB101ADF445}" type="slidenum">
              <a:rPr lang="es-ES"/>
              <a:pPr>
                <a:defRPr/>
              </a:pPr>
              <a:t>65</a:t>
            </a:fld>
            <a:endParaRPr lang="es-ES" dirty="0"/>
          </a:p>
        </p:txBody>
      </p:sp>
      <p:pic>
        <p:nvPicPr>
          <p:cNvPr id="36868" name="Picture 6" descr="SPECS Logo Final Propos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2" y="6214110"/>
            <a:ext cx="1469327" cy="675640"/>
          </a:xfrm>
          <a:prstGeom prst="rect">
            <a:avLst/>
          </a:prstGeom>
          <a:solidFill>
            <a:schemeClr val="bg1"/>
          </a:solidFill>
          <a:ln>
            <a:noFill/>
          </a:ln>
          <a:extLst/>
        </p:spPr>
      </p:pic>
      <p:sp>
        <p:nvSpPr>
          <p:cNvPr id="11" name="Rectangle 10"/>
          <p:cNvSpPr/>
          <p:nvPr/>
        </p:nvSpPr>
        <p:spPr>
          <a:xfrm>
            <a:off x="3902710" y="6268231"/>
            <a:ext cx="3050994" cy="694628"/>
          </a:xfrm>
          <a:prstGeom prst="rect">
            <a:avLst/>
          </a:prstGeom>
        </p:spPr>
        <p:txBody>
          <a:bodyPr wrap="none" lIns="0" rIns="0">
            <a:normAutofit/>
          </a:bodyPr>
          <a:lstStyle/>
          <a:p>
            <a:r>
              <a:rPr lang="en-GB" sz="3200" b="1" dirty="0">
                <a:ln w="0" cmpd="sng">
                  <a:solidFill>
                    <a:srgbClr val="000090"/>
                  </a:solidFill>
                  <a:prstDash val="solid"/>
                </a:ln>
                <a:blipFill rotWithShape="0">
                  <a:blip r:embed="rId5"/>
                  <a:stretch>
                    <a:fillRect/>
                  </a:stretch>
                </a:blipFill>
              </a:rPr>
              <a:t>VOLCADEC</a:t>
            </a:r>
          </a:p>
        </p:txBody>
      </p:sp>
      <p:pic>
        <p:nvPicPr>
          <p:cNvPr id="12" name="Image 11" descr="logo_BSC.jp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30995" y="6214110"/>
            <a:ext cx="745703" cy="643890"/>
          </a:xfrm>
          <a:prstGeom prst="rect">
            <a:avLst/>
          </a:prstGeom>
        </p:spPr>
      </p:pic>
      <p:sp>
        <p:nvSpPr>
          <p:cNvPr id="10" name="Rectangle 9"/>
          <p:cNvSpPr/>
          <p:nvPr/>
        </p:nvSpPr>
        <p:spPr>
          <a:xfrm>
            <a:off x="1594960" y="6270999"/>
            <a:ext cx="2377169" cy="449669"/>
          </a:xfrm>
          <a:prstGeom prst="rect">
            <a:avLst/>
          </a:prstGeom>
        </p:spPr>
        <p:txBody>
          <a:bodyPr wrap="none" lIns="0" rIns="0">
            <a:noAutofit/>
          </a:bodyPr>
          <a:lstStyle/>
          <a:p>
            <a:r>
              <a:rPr lang="en-GB" sz="3200" b="1" dirty="0" smtClean="0">
                <a:ln w="0" cmpd="sng">
                  <a:solidFill>
                    <a:srgbClr val="000090"/>
                  </a:solidFill>
                  <a:prstDash val="solid"/>
                </a:ln>
                <a:solidFill>
                  <a:srgbClr val="000090"/>
                </a:solidFill>
              </a:rPr>
              <a:t>MORDICUS</a:t>
            </a:r>
            <a:endParaRPr lang="en-GB" sz="3200" b="1" dirty="0">
              <a:ln w="0" cmpd="sng">
                <a:solidFill>
                  <a:srgbClr val="000090"/>
                </a:solidFill>
                <a:prstDash val="solid"/>
              </a:ln>
              <a:solidFill>
                <a:srgbClr val="000090"/>
              </a:solidFill>
            </a:endParaRPr>
          </a:p>
        </p:txBody>
      </p:sp>
      <p:sp>
        <p:nvSpPr>
          <p:cNvPr id="13" name="Text Box 3"/>
          <p:cNvSpPr txBox="1">
            <a:spLocks noChangeArrowheads="1"/>
          </p:cNvSpPr>
          <p:nvPr/>
        </p:nvSpPr>
        <p:spPr bwMode="auto">
          <a:xfrm>
            <a:off x="3600450" y="798830"/>
            <a:ext cx="24034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pPr>
            <a:r>
              <a:rPr lang="en-GB" sz="3200" b="1" dirty="0">
                <a:latin typeface="Palatino Linotype" charset="0"/>
              </a:rPr>
              <a:t>Thank you</a:t>
            </a:r>
          </a:p>
        </p:txBody>
      </p:sp>
    </p:spTree>
    <p:extLst>
      <p:ext uri="{BB962C8B-B14F-4D97-AF65-F5344CB8AC3E}">
        <p14:creationId xmlns:p14="http://schemas.microsoft.com/office/powerpoint/2010/main" val="286083970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temperature_mars_climatology_sparc.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670" y="1763552"/>
            <a:ext cx="3175000" cy="2387600"/>
          </a:xfrm>
          <a:prstGeom prst="rect">
            <a:avLst/>
          </a:prstGeom>
        </p:spPr>
      </p:pic>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smtClean="0">
                <a:latin typeface="Century Gothic" charset="0"/>
              </a:rPr>
              <a:t>Stratospheric observations</a:t>
            </a:r>
            <a:endParaRPr lang="en-US" b="1" cap="none" dirty="0">
              <a:latin typeface="Century Gothic" charset="0"/>
            </a:endParaRPr>
          </a:p>
        </p:txBody>
      </p:sp>
      <p:sp>
        <p:nvSpPr>
          <p:cNvPr id="18"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66</a:t>
            </a:fld>
            <a:endParaRPr lang="es-ES" dirty="0"/>
          </a:p>
        </p:txBody>
      </p:sp>
      <p:pic>
        <p:nvPicPr>
          <p:cNvPr id="12" name="Image 11"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6" name="Text Box 3"/>
          <p:cNvSpPr txBox="1">
            <a:spLocks noChangeArrowheads="1"/>
          </p:cNvSpPr>
          <p:nvPr/>
        </p:nvSpPr>
        <p:spPr bwMode="auto">
          <a:xfrm>
            <a:off x="611505" y="1060606"/>
            <a:ext cx="8532494"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b="1" dirty="0" smtClean="0">
                <a:solidFill>
                  <a:srgbClr val="000080"/>
                </a:solidFill>
                <a:latin typeface="Palatino Linotype" charset="0"/>
                <a:sym typeface="Symbol" charset="0"/>
              </a:rPr>
              <a:t>Climatology of the </a:t>
            </a:r>
            <a:r>
              <a:rPr lang="en-GB" sz="2000" b="1" dirty="0" err="1" smtClean="0">
                <a:solidFill>
                  <a:srgbClr val="000080"/>
                </a:solidFill>
                <a:latin typeface="Palatino Linotype" charset="0"/>
                <a:sym typeface="Symbol" charset="0"/>
              </a:rPr>
              <a:t>zonal</a:t>
            </a:r>
            <a:r>
              <a:rPr lang="en-GB" sz="2000" b="1" dirty="0" smtClean="0">
                <a:solidFill>
                  <a:srgbClr val="000080"/>
                </a:solidFill>
                <a:latin typeface="Palatino Linotype" charset="0"/>
                <a:sym typeface="Symbol" charset="0"/>
              </a:rPr>
              <a:t> mean of temperature:</a:t>
            </a:r>
            <a:endParaRPr lang="en-GB" sz="2000" b="1" dirty="0">
              <a:solidFill>
                <a:srgbClr val="000080"/>
              </a:solidFill>
              <a:latin typeface="Palatino Linotype" charset="0"/>
              <a:sym typeface="Symbol" charset="0"/>
            </a:endParaRPr>
          </a:p>
        </p:txBody>
      </p:sp>
      <p:pic>
        <p:nvPicPr>
          <p:cNvPr id="3" name="Image 2" descr="temperature_fevrier_climatology_sparc.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425" y="1763552"/>
            <a:ext cx="3175000" cy="2387600"/>
          </a:xfrm>
          <a:prstGeom prst="rect">
            <a:avLst/>
          </a:prstGeom>
        </p:spPr>
      </p:pic>
      <p:pic>
        <p:nvPicPr>
          <p:cNvPr id="2" name="Image 1" descr="temperature_janvier_climatology_sparc.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60" y="1780697"/>
            <a:ext cx="3175000" cy="2387600"/>
          </a:xfrm>
          <a:prstGeom prst="rect">
            <a:avLst/>
          </a:prstGeom>
        </p:spPr>
      </p:pic>
      <p:sp>
        <p:nvSpPr>
          <p:cNvPr id="6" name="Rectangle 5"/>
          <p:cNvSpPr/>
          <p:nvPr/>
        </p:nvSpPr>
        <p:spPr>
          <a:xfrm>
            <a:off x="1462260" y="4869180"/>
            <a:ext cx="6710190" cy="461665"/>
          </a:xfrm>
          <a:prstGeom prst="rect">
            <a:avLst/>
          </a:prstGeom>
        </p:spPr>
        <p:txBody>
          <a:bodyPr wrap="none">
            <a:spAutoFit/>
          </a:bodyPr>
          <a:lstStyle/>
          <a:p>
            <a:pPr eaLnBrk="1" hangingPunct="1">
              <a:spcAft>
                <a:spcPts val="0"/>
              </a:spcAft>
              <a:buSzPct val="100000"/>
            </a:pPr>
            <a:r>
              <a:rPr lang="en-GB" b="1" dirty="0">
                <a:solidFill>
                  <a:srgbClr val="000080"/>
                </a:solidFill>
                <a:latin typeface="Palatino Linotype" charset="0"/>
                <a:sym typeface="Symbol" charset="0"/>
              </a:rPr>
              <a:t>SPARC dataset </a:t>
            </a:r>
            <a:r>
              <a:rPr lang="en-GB" b="1" dirty="0" smtClean="0">
                <a:solidFill>
                  <a:srgbClr val="000080"/>
                </a:solidFill>
                <a:latin typeface="Palatino Linotype" charset="0"/>
                <a:sym typeface="Symbol" charset="0"/>
              </a:rPr>
              <a:t>(http</a:t>
            </a:r>
            <a:r>
              <a:rPr lang="en-GB" b="1" dirty="0">
                <a:solidFill>
                  <a:srgbClr val="000080"/>
                </a:solidFill>
                <a:latin typeface="Palatino Linotype" charset="0"/>
                <a:sym typeface="Symbol" charset="0"/>
              </a:rPr>
              <a:t>://</a:t>
            </a:r>
            <a:r>
              <a:rPr lang="en-GB" b="1" dirty="0" err="1">
                <a:solidFill>
                  <a:srgbClr val="000080"/>
                </a:solidFill>
                <a:latin typeface="Palatino Linotype" charset="0"/>
                <a:sym typeface="Symbol" charset="0"/>
              </a:rPr>
              <a:t>www.sparc-climate.org</a:t>
            </a:r>
            <a:r>
              <a:rPr lang="en-GB" b="1" dirty="0" smtClean="0">
                <a:solidFill>
                  <a:srgbClr val="000080"/>
                </a:solidFill>
                <a:latin typeface="Palatino Linotype" charset="0"/>
                <a:sym typeface="Symbol" charset="0"/>
              </a:rPr>
              <a:t>/)</a:t>
            </a:r>
            <a:endParaRPr lang="en-GB" b="1" dirty="0">
              <a:solidFill>
                <a:srgbClr val="000080"/>
              </a:solidFill>
              <a:latin typeface="Palatino Linotype" charset="0"/>
              <a:sym typeface="Symbol" charset="0"/>
            </a:endParaRPr>
          </a:p>
        </p:txBody>
      </p:sp>
      <p:sp>
        <p:nvSpPr>
          <p:cNvPr id="17" name="Rectangle 16"/>
          <p:cNvSpPr/>
          <p:nvPr/>
        </p:nvSpPr>
        <p:spPr>
          <a:xfrm>
            <a:off x="1331595" y="4156232"/>
            <a:ext cx="985479"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January</a:t>
            </a:r>
            <a:endParaRPr lang="en-GB" sz="1800" dirty="0">
              <a:solidFill>
                <a:srgbClr val="000080"/>
              </a:solidFill>
              <a:latin typeface="Palatino Linotype" charset="0"/>
            </a:endParaRPr>
          </a:p>
        </p:txBody>
      </p:sp>
      <p:sp>
        <p:nvSpPr>
          <p:cNvPr id="19" name="Rectangle 18"/>
          <p:cNvSpPr/>
          <p:nvPr/>
        </p:nvSpPr>
        <p:spPr>
          <a:xfrm>
            <a:off x="4306611" y="4149090"/>
            <a:ext cx="1116674"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February</a:t>
            </a:r>
            <a:endParaRPr lang="en-GB" sz="1800" dirty="0">
              <a:solidFill>
                <a:srgbClr val="000080"/>
              </a:solidFill>
              <a:latin typeface="Palatino Linotype" charset="0"/>
            </a:endParaRPr>
          </a:p>
        </p:txBody>
      </p:sp>
      <p:sp>
        <p:nvSpPr>
          <p:cNvPr id="20" name="Rectangle 19"/>
          <p:cNvSpPr/>
          <p:nvPr/>
        </p:nvSpPr>
        <p:spPr>
          <a:xfrm>
            <a:off x="7186971" y="4149090"/>
            <a:ext cx="846393"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March</a:t>
            </a:r>
            <a:endParaRPr lang="en-GB" sz="1800" dirty="0">
              <a:solidFill>
                <a:srgbClr val="000080"/>
              </a:solidFill>
              <a:latin typeface="Palatino Linotype" charset="0"/>
            </a:endParaRPr>
          </a:p>
        </p:txBody>
      </p:sp>
    </p:spTree>
    <p:extLst>
      <p:ext uri="{BB962C8B-B14F-4D97-AF65-F5344CB8AC3E}">
        <p14:creationId xmlns:p14="http://schemas.microsoft.com/office/powerpoint/2010/main" val="100549521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temperature_mars_climatology_sparc.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670" y="1763552"/>
            <a:ext cx="3175000" cy="2387600"/>
          </a:xfrm>
          <a:prstGeom prst="rect">
            <a:avLst/>
          </a:prstGeom>
        </p:spPr>
      </p:pic>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smtClean="0">
                <a:latin typeface="Century Gothic" charset="0"/>
              </a:rPr>
              <a:t>Stratospheric observations</a:t>
            </a:r>
            <a:endParaRPr lang="en-US" b="1" cap="none" dirty="0">
              <a:latin typeface="Century Gothic" charset="0"/>
            </a:endParaRPr>
          </a:p>
        </p:txBody>
      </p:sp>
      <p:sp>
        <p:nvSpPr>
          <p:cNvPr id="18"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67</a:t>
            </a:fld>
            <a:endParaRPr lang="es-ES" dirty="0"/>
          </a:p>
        </p:txBody>
      </p:sp>
      <p:pic>
        <p:nvPicPr>
          <p:cNvPr id="12" name="Image 11"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6" name="Text Box 3"/>
          <p:cNvSpPr txBox="1">
            <a:spLocks noChangeArrowheads="1"/>
          </p:cNvSpPr>
          <p:nvPr/>
        </p:nvSpPr>
        <p:spPr bwMode="auto">
          <a:xfrm>
            <a:off x="611505" y="1060606"/>
            <a:ext cx="8532494"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b="1" dirty="0" smtClean="0">
                <a:solidFill>
                  <a:srgbClr val="000080"/>
                </a:solidFill>
                <a:latin typeface="Palatino Linotype" charset="0"/>
                <a:sym typeface="Symbol" charset="0"/>
              </a:rPr>
              <a:t>Climatology of the </a:t>
            </a:r>
            <a:r>
              <a:rPr lang="en-GB" sz="2000" b="1" dirty="0" err="1" smtClean="0">
                <a:solidFill>
                  <a:srgbClr val="000080"/>
                </a:solidFill>
                <a:latin typeface="Palatino Linotype" charset="0"/>
                <a:sym typeface="Symbol" charset="0"/>
              </a:rPr>
              <a:t>zonal</a:t>
            </a:r>
            <a:r>
              <a:rPr lang="en-GB" sz="2000" b="1" dirty="0" smtClean="0">
                <a:solidFill>
                  <a:srgbClr val="000080"/>
                </a:solidFill>
                <a:latin typeface="Palatino Linotype" charset="0"/>
                <a:sym typeface="Symbol" charset="0"/>
              </a:rPr>
              <a:t> mean of temperature:</a:t>
            </a:r>
            <a:endParaRPr lang="en-GB" sz="2000" b="1" dirty="0">
              <a:solidFill>
                <a:srgbClr val="000080"/>
              </a:solidFill>
              <a:latin typeface="Palatino Linotype" charset="0"/>
              <a:sym typeface="Symbol" charset="0"/>
            </a:endParaRPr>
          </a:p>
        </p:txBody>
      </p:sp>
      <p:pic>
        <p:nvPicPr>
          <p:cNvPr id="3" name="Image 2" descr="temperature_fevrier_climatology_sparc.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425" y="1763552"/>
            <a:ext cx="3175000" cy="2387600"/>
          </a:xfrm>
          <a:prstGeom prst="rect">
            <a:avLst/>
          </a:prstGeom>
        </p:spPr>
      </p:pic>
      <p:pic>
        <p:nvPicPr>
          <p:cNvPr id="2" name="Image 1" descr="temperature_janvier_climatology_sparc.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60" y="1780697"/>
            <a:ext cx="3175000" cy="2387600"/>
          </a:xfrm>
          <a:prstGeom prst="rect">
            <a:avLst/>
          </a:prstGeom>
        </p:spPr>
      </p:pic>
      <p:sp>
        <p:nvSpPr>
          <p:cNvPr id="6" name="Rectangle 5"/>
          <p:cNvSpPr/>
          <p:nvPr/>
        </p:nvSpPr>
        <p:spPr>
          <a:xfrm>
            <a:off x="1462260" y="4869180"/>
            <a:ext cx="6710190" cy="461665"/>
          </a:xfrm>
          <a:prstGeom prst="rect">
            <a:avLst/>
          </a:prstGeom>
        </p:spPr>
        <p:txBody>
          <a:bodyPr wrap="none">
            <a:spAutoFit/>
          </a:bodyPr>
          <a:lstStyle/>
          <a:p>
            <a:pPr eaLnBrk="1" hangingPunct="1">
              <a:spcAft>
                <a:spcPts val="0"/>
              </a:spcAft>
              <a:buSzPct val="100000"/>
            </a:pPr>
            <a:r>
              <a:rPr lang="en-GB" b="1" dirty="0">
                <a:solidFill>
                  <a:srgbClr val="000080"/>
                </a:solidFill>
                <a:latin typeface="Palatino Linotype" charset="0"/>
                <a:sym typeface="Symbol" charset="0"/>
              </a:rPr>
              <a:t>SPARC dataset </a:t>
            </a:r>
            <a:r>
              <a:rPr lang="en-GB" b="1" dirty="0" smtClean="0">
                <a:solidFill>
                  <a:srgbClr val="000080"/>
                </a:solidFill>
                <a:latin typeface="Palatino Linotype" charset="0"/>
                <a:sym typeface="Symbol" charset="0"/>
              </a:rPr>
              <a:t>(http</a:t>
            </a:r>
            <a:r>
              <a:rPr lang="en-GB" b="1" dirty="0">
                <a:solidFill>
                  <a:srgbClr val="000080"/>
                </a:solidFill>
                <a:latin typeface="Palatino Linotype" charset="0"/>
                <a:sym typeface="Symbol" charset="0"/>
              </a:rPr>
              <a:t>://</a:t>
            </a:r>
            <a:r>
              <a:rPr lang="en-GB" b="1" dirty="0" err="1">
                <a:solidFill>
                  <a:srgbClr val="000080"/>
                </a:solidFill>
                <a:latin typeface="Palatino Linotype" charset="0"/>
                <a:sym typeface="Symbol" charset="0"/>
              </a:rPr>
              <a:t>www.sparc-climate.org</a:t>
            </a:r>
            <a:r>
              <a:rPr lang="en-GB" b="1" dirty="0" smtClean="0">
                <a:solidFill>
                  <a:srgbClr val="000080"/>
                </a:solidFill>
                <a:latin typeface="Palatino Linotype" charset="0"/>
                <a:sym typeface="Symbol" charset="0"/>
              </a:rPr>
              <a:t>/)</a:t>
            </a:r>
            <a:endParaRPr lang="en-GB" b="1" dirty="0">
              <a:solidFill>
                <a:srgbClr val="000080"/>
              </a:solidFill>
              <a:latin typeface="Palatino Linotype" charset="0"/>
              <a:sym typeface="Symbol" charset="0"/>
            </a:endParaRPr>
          </a:p>
        </p:txBody>
      </p:sp>
      <p:sp>
        <p:nvSpPr>
          <p:cNvPr id="7" name="Rectangle 6"/>
          <p:cNvSpPr/>
          <p:nvPr/>
        </p:nvSpPr>
        <p:spPr>
          <a:xfrm>
            <a:off x="319405" y="1463197"/>
            <a:ext cx="8824594" cy="164830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rgbClr val="000090"/>
                </a:solidFill>
                <a:latin typeface="Palatino Linotype"/>
                <a:cs typeface="Palatino Linotype"/>
              </a:rPr>
              <a:t>At 100 </a:t>
            </a:r>
            <a:r>
              <a:rPr lang="en-GB" sz="2000" b="1" dirty="0" err="1" smtClean="0">
                <a:solidFill>
                  <a:srgbClr val="000090"/>
                </a:solidFill>
                <a:latin typeface="Palatino Linotype"/>
                <a:cs typeface="Palatino Linotype"/>
              </a:rPr>
              <a:t>hPa</a:t>
            </a:r>
            <a:r>
              <a:rPr lang="en-GB" sz="2000" b="1" dirty="0" smtClean="0">
                <a:solidFill>
                  <a:srgbClr val="000090"/>
                </a:solidFill>
                <a:latin typeface="Palatino Linotype"/>
                <a:cs typeface="Palatino Linotype"/>
              </a:rPr>
              <a:t>, the stratosphere is cooler in the Tropics than in the high latitudes</a:t>
            </a:r>
            <a:endParaRPr lang="en-GB" sz="2000" b="1" dirty="0">
              <a:solidFill>
                <a:srgbClr val="000090"/>
              </a:solidFill>
              <a:latin typeface="Palatino Linotype"/>
              <a:cs typeface="Palatino Linotype"/>
            </a:endParaRPr>
          </a:p>
        </p:txBody>
      </p:sp>
      <p:sp>
        <p:nvSpPr>
          <p:cNvPr id="13" name="Rectangle 12"/>
          <p:cNvSpPr/>
          <p:nvPr/>
        </p:nvSpPr>
        <p:spPr>
          <a:xfrm>
            <a:off x="1331595" y="4156232"/>
            <a:ext cx="985479"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January</a:t>
            </a:r>
            <a:endParaRPr lang="en-GB" sz="1800" dirty="0">
              <a:solidFill>
                <a:srgbClr val="000080"/>
              </a:solidFill>
              <a:latin typeface="Palatino Linotype" charset="0"/>
            </a:endParaRPr>
          </a:p>
        </p:txBody>
      </p:sp>
      <p:sp>
        <p:nvSpPr>
          <p:cNvPr id="14" name="Rectangle 13"/>
          <p:cNvSpPr/>
          <p:nvPr/>
        </p:nvSpPr>
        <p:spPr>
          <a:xfrm>
            <a:off x="4306611" y="4149090"/>
            <a:ext cx="1116674"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February</a:t>
            </a:r>
            <a:endParaRPr lang="en-GB" sz="1800" dirty="0">
              <a:solidFill>
                <a:srgbClr val="000080"/>
              </a:solidFill>
              <a:latin typeface="Palatino Linotype" charset="0"/>
            </a:endParaRPr>
          </a:p>
        </p:txBody>
      </p:sp>
      <p:sp>
        <p:nvSpPr>
          <p:cNvPr id="15" name="Rectangle 14"/>
          <p:cNvSpPr/>
          <p:nvPr/>
        </p:nvSpPr>
        <p:spPr>
          <a:xfrm>
            <a:off x="7186971" y="4149090"/>
            <a:ext cx="846393" cy="369332"/>
          </a:xfrm>
          <a:prstGeom prst="rect">
            <a:avLst/>
          </a:prstGeom>
        </p:spPr>
        <p:txBody>
          <a:bodyPr wrap="none">
            <a:spAutoFit/>
          </a:bodyPr>
          <a:lstStyle/>
          <a:p>
            <a:pPr eaLnBrk="1" hangingPunct="1">
              <a:spcAft>
                <a:spcPts val="0"/>
              </a:spcAft>
              <a:buSzPct val="100000"/>
            </a:pPr>
            <a:r>
              <a:rPr lang="en-GB" sz="1800" dirty="0" smtClean="0">
                <a:solidFill>
                  <a:srgbClr val="000080"/>
                </a:solidFill>
                <a:latin typeface="Palatino Linotype" charset="0"/>
              </a:rPr>
              <a:t>March</a:t>
            </a:r>
            <a:endParaRPr lang="en-GB" sz="1800" dirty="0">
              <a:solidFill>
                <a:srgbClr val="000080"/>
              </a:solidFill>
              <a:latin typeface="Palatino Linotype" charset="0"/>
            </a:endParaRPr>
          </a:p>
        </p:txBody>
      </p:sp>
      <p:grpSp>
        <p:nvGrpSpPr>
          <p:cNvPr id="27" name="Grouper 26"/>
          <p:cNvGrpSpPr/>
          <p:nvPr/>
        </p:nvGrpSpPr>
        <p:grpSpPr>
          <a:xfrm>
            <a:off x="1691640" y="2708910"/>
            <a:ext cx="6120765" cy="720090"/>
            <a:chOff x="1691640" y="2708910"/>
            <a:chExt cx="6120765" cy="720090"/>
          </a:xfrm>
        </p:grpSpPr>
        <p:cxnSp>
          <p:nvCxnSpPr>
            <p:cNvPr id="9" name="Connecteur droit 8"/>
            <p:cNvCxnSpPr/>
            <p:nvPr/>
          </p:nvCxnSpPr>
          <p:spPr>
            <a:xfrm flipV="1">
              <a:off x="1691640" y="2708910"/>
              <a:ext cx="2880360" cy="72009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a:off x="4572000" y="2708910"/>
              <a:ext cx="360045" cy="72009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a:off x="4572000" y="2708910"/>
              <a:ext cx="3240405" cy="72009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3770051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Volcanic signal – first winter</a:t>
            </a:r>
            <a:endParaRPr lang="en-US" b="1" cap="none" dirty="0">
              <a:latin typeface="Century Gothic" charset="0"/>
            </a:endParaRPr>
          </a:p>
        </p:txBody>
      </p:sp>
      <p:sp>
        <p:nvSpPr>
          <p:cNvPr id="14"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68</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8" name="image232.png" descr="assemble_winter_compare_Y1.png"/>
          <p:cNvPicPr/>
          <p:nvPr/>
        </p:nvPicPr>
        <p:blipFill>
          <a:blip r:embed="rId3">
            <a:extLst>
              <a:ext uri="{28A0092B-C50C-407E-A947-70E740481C1C}">
                <a14:useLocalDpi xmlns:a14="http://schemas.microsoft.com/office/drawing/2010/main" val="0"/>
              </a:ext>
            </a:extLst>
          </a:blip>
          <a:srcRect l="6327" t="5683" r="2623" b="22513"/>
          <a:stretch>
            <a:fillRect/>
          </a:stretch>
        </p:blipFill>
        <p:spPr>
          <a:xfrm>
            <a:off x="1691640" y="857886"/>
            <a:ext cx="4567555" cy="5091429"/>
          </a:xfrm>
          <a:prstGeom prst="rect">
            <a:avLst/>
          </a:prstGeom>
          <a:ln/>
        </p:spPr>
      </p:pic>
      <p:sp>
        <p:nvSpPr>
          <p:cNvPr id="15" name="Text Box 3"/>
          <p:cNvSpPr txBox="1">
            <a:spLocks noChangeArrowheads="1"/>
          </p:cNvSpPr>
          <p:nvPr/>
        </p:nvSpPr>
        <p:spPr bwMode="auto">
          <a:xfrm>
            <a:off x="6259195" y="2708910"/>
            <a:ext cx="2884805" cy="216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err="1" smtClean="0">
                <a:solidFill>
                  <a:srgbClr val="000080"/>
                </a:solidFill>
                <a:latin typeface="Palatino Linotype" charset="0"/>
              </a:rPr>
              <a:t>Zonal</a:t>
            </a:r>
            <a:r>
              <a:rPr lang="en-GB" sz="2000" dirty="0" smtClean="0">
                <a:solidFill>
                  <a:srgbClr val="000080"/>
                </a:solidFill>
                <a:latin typeface="Palatino Linotype" charset="0"/>
              </a:rPr>
              <a:t> mean anomalies simulated the first winter after a volcanic eruption of temperature </a:t>
            </a:r>
            <a:r>
              <a:rPr lang="en-GB" sz="2000" dirty="0">
                <a:solidFill>
                  <a:srgbClr val="000080"/>
                </a:solidFill>
                <a:latin typeface="Palatino Linotype" charset="0"/>
              </a:rPr>
              <a:t>(°C, left) and wind (m.s-1, right</a:t>
            </a:r>
            <a:r>
              <a:rPr lang="en-GB" sz="2000" dirty="0" smtClean="0">
                <a:solidFill>
                  <a:srgbClr val="000080"/>
                </a:solidFill>
                <a:latin typeface="Palatino Linotype" charset="0"/>
              </a:rPr>
              <a:t>)</a:t>
            </a:r>
            <a:endParaRPr lang="en-GB" sz="2000" dirty="0">
              <a:solidFill>
                <a:srgbClr val="000080"/>
              </a:solidFill>
              <a:latin typeface="Palatino Linotype" charset="0"/>
              <a:sym typeface="Symbol" charset="0"/>
            </a:endParaRPr>
          </a:p>
        </p:txBody>
      </p:sp>
      <p:sp>
        <p:nvSpPr>
          <p:cNvPr id="9" name="Rectangle 15"/>
          <p:cNvSpPr>
            <a:spLocks noChangeArrowheads="1"/>
          </p:cNvSpPr>
          <p:nvPr/>
        </p:nvSpPr>
        <p:spPr bwMode="auto">
          <a:xfrm>
            <a:off x="251460" y="1628775"/>
            <a:ext cx="1440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Cold AMO</a:t>
            </a:r>
            <a:endParaRPr lang="en-GB" sz="1800" b="1" i="1" dirty="0">
              <a:solidFill>
                <a:srgbClr val="000090"/>
              </a:solidFill>
              <a:latin typeface="Palatino Linotype" charset="0"/>
              <a:cs typeface="Palatino Linotype" charset="0"/>
            </a:endParaRPr>
          </a:p>
        </p:txBody>
      </p:sp>
      <p:sp>
        <p:nvSpPr>
          <p:cNvPr id="17" name="Rectangle 15"/>
          <p:cNvSpPr>
            <a:spLocks noChangeArrowheads="1"/>
          </p:cNvSpPr>
          <p:nvPr/>
        </p:nvSpPr>
        <p:spPr bwMode="auto">
          <a:xfrm>
            <a:off x="251460" y="3441700"/>
            <a:ext cx="1440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Warm AMO</a:t>
            </a:r>
            <a:endParaRPr lang="en-GB" sz="1800" b="1" i="1" dirty="0">
              <a:solidFill>
                <a:srgbClr val="000090"/>
              </a:solidFill>
              <a:latin typeface="Palatino Linotype" charset="0"/>
              <a:cs typeface="Palatino Linotype" charset="0"/>
            </a:endParaRPr>
          </a:p>
        </p:txBody>
      </p:sp>
      <p:sp>
        <p:nvSpPr>
          <p:cNvPr id="18" name="Rectangle 15"/>
          <p:cNvSpPr>
            <a:spLocks noChangeArrowheads="1"/>
          </p:cNvSpPr>
          <p:nvPr/>
        </p:nvSpPr>
        <p:spPr bwMode="auto">
          <a:xfrm>
            <a:off x="114300" y="5229225"/>
            <a:ext cx="1691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Cold – Warm</a:t>
            </a:r>
            <a:endParaRPr lang="en-GB" sz="1800" b="1" i="1" dirty="0">
              <a:solidFill>
                <a:srgbClr val="000090"/>
              </a:solidFill>
              <a:latin typeface="Palatino Linotype" charset="0"/>
              <a:cs typeface="Palatino Linotype" charset="0"/>
            </a:endParaRPr>
          </a:p>
        </p:txBody>
      </p:sp>
      <p:sp>
        <p:nvSpPr>
          <p:cNvPr id="19" name="Rectangle 15"/>
          <p:cNvSpPr>
            <a:spLocks noChangeArrowheads="1"/>
          </p:cNvSpPr>
          <p:nvPr/>
        </p:nvSpPr>
        <p:spPr bwMode="auto">
          <a:xfrm>
            <a:off x="2191384" y="5815449"/>
            <a:ext cx="1571625" cy="369332"/>
          </a:xfrm>
          <a:prstGeom prst="rect">
            <a:avLst/>
          </a:prstGeom>
          <a:solidFill>
            <a:schemeClr val="bg1"/>
          </a:solidFill>
          <a:ln>
            <a:noFill/>
          </a:ln>
          <a:extLst/>
        </p:spPr>
        <p:txBody>
          <a:bodyPr wrap="square">
            <a:spAutoFit/>
          </a:bodyPr>
          <a:lstStyle/>
          <a:p>
            <a:pPr algn="ctr"/>
            <a:r>
              <a:rPr lang="en-GB" sz="1800" b="1" i="1" dirty="0" smtClean="0">
                <a:solidFill>
                  <a:srgbClr val="000090"/>
                </a:solidFill>
                <a:latin typeface="Palatino Linotype" charset="0"/>
                <a:cs typeface="Palatino Linotype" charset="0"/>
              </a:rPr>
              <a:t>Temperature</a:t>
            </a:r>
            <a:endParaRPr lang="en-GB" sz="1800" b="1" i="1" dirty="0">
              <a:solidFill>
                <a:srgbClr val="000090"/>
              </a:solidFill>
              <a:latin typeface="Palatino Linotype" charset="0"/>
              <a:cs typeface="Palatino Linotype" charset="0"/>
            </a:endParaRPr>
          </a:p>
        </p:txBody>
      </p:sp>
      <p:sp>
        <p:nvSpPr>
          <p:cNvPr id="20" name="Rectangle 15"/>
          <p:cNvSpPr>
            <a:spLocks noChangeArrowheads="1"/>
          </p:cNvSpPr>
          <p:nvPr/>
        </p:nvSpPr>
        <p:spPr bwMode="auto">
          <a:xfrm>
            <a:off x="4338955" y="5821164"/>
            <a:ext cx="1571625" cy="369332"/>
          </a:xfrm>
          <a:prstGeom prst="rect">
            <a:avLst/>
          </a:prstGeom>
          <a:solidFill>
            <a:schemeClr val="bg1"/>
          </a:solidFill>
          <a:ln>
            <a:noFill/>
          </a:ln>
          <a:extLst/>
        </p:spPr>
        <p:txBody>
          <a:bodyPr wrap="square">
            <a:spAutoFit/>
          </a:bodyPr>
          <a:lstStyle/>
          <a:p>
            <a:pPr algn="ctr"/>
            <a:r>
              <a:rPr lang="en-GB" sz="1800" b="1" i="1" dirty="0" smtClean="0">
                <a:solidFill>
                  <a:srgbClr val="000090"/>
                </a:solidFill>
                <a:latin typeface="Palatino Linotype" charset="0"/>
                <a:cs typeface="Palatino Linotype" charset="0"/>
              </a:rPr>
              <a:t>Wind</a:t>
            </a:r>
            <a:endParaRPr lang="en-GB" sz="1800" b="1" i="1" dirty="0">
              <a:solidFill>
                <a:srgbClr val="000090"/>
              </a:solidFill>
              <a:latin typeface="Palatino Linotype" charset="0"/>
              <a:cs typeface="Palatino Linotype" charset="0"/>
            </a:endParaRPr>
          </a:p>
        </p:txBody>
      </p:sp>
    </p:spTree>
    <p:extLst>
      <p:ext uri="{BB962C8B-B14F-4D97-AF65-F5344CB8AC3E}">
        <p14:creationId xmlns:p14="http://schemas.microsoft.com/office/powerpoint/2010/main" val="255176524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69</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9" name="image278.png" descr="assemble_winter_compare_Y3.png"/>
          <p:cNvPicPr/>
          <p:nvPr/>
        </p:nvPicPr>
        <p:blipFill>
          <a:blip r:embed="rId3">
            <a:extLst>
              <a:ext uri="{28A0092B-C50C-407E-A947-70E740481C1C}">
                <a14:useLocalDpi xmlns:a14="http://schemas.microsoft.com/office/drawing/2010/main" val="0"/>
              </a:ext>
            </a:extLst>
          </a:blip>
          <a:srcRect l="6018" t="5901" r="2623" b="22404"/>
          <a:stretch>
            <a:fillRect/>
          </a:stretch>
        </p:blipFill>
        <p:spPr>
          <a:xfrm>
            <a:off x="1664970" y="908685"/>
            <a:ext cx="4643755" cy="5040630"/>
          </a:xfrm>
          <a:prstGeom prst="rect">
            <a:avLst/>
          </a:prstGeom>
          <a:ln/>
        </p:spPr>
      </p:pic>
      <p:sp>
        <p:nvSpPr>
          <p:cNvPr id="10" name="Rectangle 2"/>
          <p:cNvSpPr txBox="1">
            <a:spLocks/>
          </p:cNvSpPr>
          <p:nvPr/>
        </p:nvSpPr>
        <p:spPr bwMode="auto">
          <a:xfrm>
            <a:off x="804863" y="365125"/>
            <a:ext cx="7862887" cy="549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rtl="0" eaLnBrk="0" fontAlgn="base" hangingPunct="0">
              <a:spcBef>
                <a:spcPct val="0"/>
              </a:spcBef>
              <a:spcAft>
                <a:spcPct val="0"/>
              </a:spcAft>
              <a:defRPr sz="2800" kern="1200" cap="all">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2800">
                <a:solidFill>
                  <a:schemeClr val="tx1"/>
                </a:solidFill>
                <a:latin typeface="Century Gothic" charset="0"/>
                <a:ea typeface="ＭＳ Ｐゴシック" charset="0"/>
                <a:cs typeface="ＭＳ Ｐゴシック" charset="0"/>
              </a:defRPr>
            </a:lvl5pPr>
            <a:lvl6pPr marL="457200" algn="l" rtl="0" fontAlgn="base">
              <a:spcBef>
                <a:spcPct val="0"/>
              </a:spcBef>
              <a:spcAft>
                <a:spcPct val="0"/>
              </a:spcAft>
              <a:defRPr sz="2800">
                <a:solidFill>
                  <a:schemeClr val="tx1"/>
                </a:solidFill>
                <a:latin typeface="Century Gothic" charset="0"/>
                <a:ea typeface="ＭＳ Ｐゴシック" charset="0"/>
                <a:cs typeface="ＭＳ Ｐゴシック" charset="0"/>
              </a:defRPr>
            </a:lvl6pPr>
            <a:lvl7pPr marL="914400" algn="l" rtl="0" fontAlgn="base">
              <a:spcBef>
                <a:spcPct val="0"/>
              </a:spcBef>
              <a:spcAft>
                <a:spcPct val="0"/>
              </a:spcAft>
              <a:defRPr sz="2800">
                <a:solidFill>
                  <a:schemeClr val="tx1"/>
                </a:solidFill>
                <a:latin typeface="Century Gothic" charset="0"/>
                <a:ea typeface="ＭＳ Ｐゴシック" charset="0"/>
                <a:cs typeface="ＭＳ Ｐゴシック" charset="0"/>
              </a:defRPr>
            </a:lvl7pPr>
            <a:lvl8pPr marL="1371600" algn="l" rtl="0" fontAlgn="base">
              <a:spcBef>
                <a:spcPct val="0"/>
              </a:spcBef>
              <a:spcAft>
                <a:spcPct val="0"/>
              </a:spcAft>
              <a:defRPr sz="2800">
                <a:solidFill>
                  <a:schemeClr val="tx1"/>
                </a:solidFill>
                <a:latin typeface="Century Gothic" charset="0"/>
                <a:ea typeface="ＭＳ Ｐゴシック" charset="0"/>
                <a:cs typeface="ＭＳ Ｐゴシック" charset="0"/>
              </a:defRPr>
            </a:lvl8pPr>
            <a:lvl9pPr marL="1828800" algn="l" rtl="0" fontAlgn="base">
              <a:spcBef>
                <a:spcPct val="0"/>
              </a:spcBef>
              <a:spcAft>
                <a:spcPct val="0"/>
              </a:spcAft>
              <a:defRPr sz="2800">
                <a:solidFill>
                  <a:schemeClr val="tx1"/>
                </a:solidFill>
                <a:latin typeface="Century Gothic" charset="0"/>
                <a:ea typeface="ＭＳ Ｐゴシック" charset="0"/>
                <a:cs typeface="ＭＳ Ｐゴシック" charset="0"/>
              </a:defRPr>
            </a:lvl9pPr>
          </a:lstStyle>
          <a:p>
            <a:pPr algn="ctr" eaLnBrk="1" hangingPunct="1"/>
            <a:r>
              <a:rPr lang="en-GB" b="1" cap="none" dirty="0" smtClean="0">
                <a:latin typeface="Century Gothic" charset="0"/>
              </a:rPr>
              <a:t>Volcanic signal – third winter</a:t>
            </a:r>
            <a:endParaRPr lang="en-US" b="1" cap="none" dirty="0">
              <a:latin typeface="Century Gothic" charset="0"/>
            </a:endParaRPr>
          </a:p>
        </p:txBody>
      </p:sp>
      <p:sp>
        <p:nvSpPr>
          <p:cNvPr id="14" name="Rectangle 15"/>
          <p:cNvSpPr>
            <a:spLocks noChangeArrowheads="1"/>
          </p:cNvSpPr>
          <p:nvPr/>
        </p:nvSpPr>
        <p:spPr bwMode="auto">
          <a:xfrm>
            <a:off x="251460" y="1628775"/>
            <a:ext cx="1440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Cold AMO</a:t>
            </a:r>
            <a:endParaRPr lang="en-GB" sz="1800" b="1" i="1" dirty="0">
              <a:solidFill>
                <a:srgbClr val="000090"/>
              </a:solidFill>
              <a:latin typeface="Palatino Linotype" charset="0"/>
              <a:cs typeface="Palatino Linotype" charset="0"/>
            </a:endParaRPr>
          </a:p>
        </p:txBody>
      </p:sp>
      <p:sp>
        <p:nvSpPr>
          <p:cNvPr id="16" name="Rectangle 15"/>
          <p:cNvSpPr>
            <a:spLocks noChangeArrowheads="1"/>
          </p:cNvSpPr>
          <p:nvPr/>
        </p:nvSpPr>
        <p:spPr bwMode="auto">
          <a:xfrm>
            <a:off x="251460" y="3441700"/>
            <a:ext cx="1440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Warm AMO</a:t>
            </a:r>
            <a:endParaRPr lang="en-GB" sz="1800" b="1" i="1" dirty="0">
              <a:solidFill>
                <a:srgbClr val="000090"/>
              </a:solidFill>
              <a:latin typeface="Palatino Linotype" charset="0"/>
              <a:cs typeface="Palatino Linotype" charset="0"/>
            </a:endParaRPr>
          </a:p>
        </p:txBody>
      </p:sp>
      <p:sp>
        <p:nvSpPr>
          <p:cNvPr id="17" name="Rectangle 15"/>
          <p:cNvSpPr>
            <a:spLocks noChangeArrowheads="1"/>
          </p:cNvSpPr>
          <p:nvPr/>
        </p:nvSpPr>
        <p:spPr bwMode="auto">
          <a:xfrm>
            <a:off x="114300" y="5229225"/>
            <a:ext cx="1691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Cold – Warm</a:t>
            </a:r>
            <a:endParaRPr lang="en-GB" sz="1800" b="1" i="1" dirty="0">
              <a:solidFill>
                <a:srgbClr val="000090"/>
              </a:solidFill>
              <a:latin typeface="Palatino Linotype" charset="0"/>
              <a:cs typeface="Palatino Linotype" charset="0"/>
            </a:endParaRPr>
          </a:p>
        </p:txBody>
      </p:sp>
      <p:sp>
        <p:nvSpPr>
          <p:cNvPr id="18" name="Rectangle 15"/>
          <p:cNvSpPr>
            <a:spLocks noChangeArrowheads="1"/>
          </p:cNvSpPr>
          <p:nvPr/>
        </p:nvSpPr>
        <p:spPr bwMode="auto">
          <a:xfrm>
            <a:off x="2191384" y="5815449"/>
            <a:ext cx="1571625" cy="369332"/>
          </a:xfrm>
          <a:prstGeom prst="rect">
            <a:avLst/>
          </a:prstGeom>
          <a:solidFill>
            <a:schemeClr val="bg1"/>
          </a:solidFill>
          <a:ln>
            <a:noFill/>
          </a:ln>
          <a:extLst/>
        </p:spPr>
        <p:txBody>
          <a:bodyPr wrap="square">
            <a:spAutoFit/>
          </a:bodyPr>
          <a:lstStyle/>
          <a:p>
            <a:pPr algn="ctr"/>
            <a:r>
              <a:rPr lang="en-GB" sz="1800" b="1" i="1" dirty="0" smtClean="0">
                <a:solidFill>
                  <a:srgbClr val="000090"/>
                </a:solidFill>
                <a:latin typeface="Palatino Linotype" charset="0"/>
                <a:cs typeface="Palatino Linotype" charset="0"/>
              </a:rPr>
              <a:t>Temperature</a:t>
            </a:r>
            <a:endParaRPr lang="en-GB" sz="1800" b="1" i="1" dirty="0">
              <a:solidFill>
                <a:srgbClr val="000090"/>
              </a:solidFill>
              <a:latin typeface="Palatino Linotype" charset="0"/>
              <a:cs typeface="Palatino Linotype" charset="0"/>
            </a:endParaRPr>
          </a:p>
        </p:txBody>
      </p:sp>
      <p:sp>
        <p:nvSpPr>
          <p:cNvPr id="19" name="Rectangle 15"/>
          <p:cNvSpPr>
            <a:spLocks noChangeArrowheads="1"/>
          </p:cNvSpPr>
          <p:nvPr/>
        </p:nvSpPr>
        <p:spPr bwMode="auto">
          <a:xfrm>
            <a:off x="4338955" y="5821164"/>
            <a:ext cx="1571625" cy="369332"/>
          </a:xfrm>
          <a:prstGeom prst="rect">
            <a:avLst/>
          </a:prstGeom>
          <a:solidFill>
            <a:schemeClr val="bg1"/>
          </a:solidFill>
          <a:ln>
            <a:noFill/>
          </a:ln>
          <a:extLst/>
        </p:spPr>
        <p:txBody>
          <a:bodyPr wrap="square">
            <a:spAutoFit/>
          </a:bodyPr>
          <a:lstStyle/>
          <a:p>
            <a:pPr algn="ctr"/>
            <a:r>
              <a:rPr lang="en-GB" sz="1800" b="1" i="1" dirty="0" smtClean="0">
                <a:solidFill>
                  <a:srgbClr val="000090"/>
                </a:solidFill>
                <a:latin typeface="Palatino Linotype" charset="0"/>
                <a:cs typeface="Palatino Linotype" charset="0"/>
              </a:rPr>
              <a:t>Wind</a:t>
            </a:r>
            <a:endParaRPr lang="en-GB" sz="1800" b="1" i="1" dirty="0">
              <a:solidFill>
                <a:srgbClr val="000090"/>
              </a:solidFill>
              <a:latin typeface="Palatino Linotype" charset="0"/>
              <a:cs typeface="Palatino Linotype" charset="0"/>
            </a:endParaRPr>
          </a:p>
        </p:txBody>
      </p:sp>
      <p:sp>
        <p:nvSpPr>
          <p:cNvPr id="20" name="Text Box 3"/>
          <p:cNvSpPr txBox="1">
            <a:spLocks noChangeArrowheads="1"/>
          </p:cNvSpPr>
          <p:nvPr/>
        </p:nvSpPr>
        <p:spPr bwMode="auto">
          <a:xfrm>
            <a:off x="6259195" y="2708910"/>
            <a:ext cx="2884805" cy="216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err="1" smtClean="0">
                <a:solidFill>
                  <a:srgbClr val="000080"/>
                </a:solidFill>
                <a:latin typeface="Palatino Linotype" charset="0"/>
              </a:rPr>
              <a:t>Zonal</a:t>
            </a:r>
            <a:r>
              <a:rPr lang="en-GB" sz="2000" dirty="0" smtClean="0">
                <a:solidFill>
                  <a:srgbClr val="000080"/>
                </a:solidFill>
                <a:latin typeface="Palatino Linotype" charset="0"/>
              </a:rPr>
              <a:t> mean anomalies simulated the third winter after a volcanic eruption of temperature </a:t>
            </a:r>
            <a:r>
              <a:rPr lang="en-GB" sz="2000" dirty="0">
                <a:solidFill>
                  <a:srgbClr val="000080"/>
                </a:solidFill>
                <a:latin typeface="Palatino Linotype" charset="0"/>
              </a:rPr>
              <a:t>(°C, left) and wind (m.s-1, right</a:t>
            </a:r>
            <a:r>
              <a:rPr lang="en-GB" sz="2000" dirty="0" smtClean="0">
                <a:solidFill>
                  <a:srgbClr val="000080"/>
                </a:solidFill>
                <a:latin typeface="Palatino Linotype" charset="0"/>
              </a:rPr>
              <a:t>)</a:t>
            </a:r>
            <a:endParaRPr lang="en-GB" sz="2000" dirty="0">
              <a:solidFill>
                <a:srgbClr val="000080"/>
              </a:solidFill>
              <a:latin typeface="Palatino Linotype" charset="0"/>
              <a:sym typeface="Symbol" charset="0"/>
            </a:endParaRPr>
          </a:p>
        </p:txBody>
      </p:sp>
    </p:spTree>
    <p:extLst>
      <p:ext uri="{BB962C8B-B14F-4D97-AF65-F5344CB8AC3E}">
        <p14:creationId xmlns:p14="http://schemas.microsoft.com/office/powerpoint/2010/main" val="42870126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smtClean="0">
                <a:latin typeface="Century Gothic" charset="0"/>
              </a:rPr>
              <a:t>Introduction</a:t>
            </a:r>
            <a:endParaRPr lang="en-US" b="1" cap="none" dirty="0">
              <a:latin typeface="Century Gothic" charset="0"/>
            </a:endParaRPr>
          </a:p>
        </p:txBody>
      </p:sp>
      <p:sp>
        <p:nvSpPr>
          <p:cNvPr id="14"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7</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0" name="Text Box 3"/>
          <p:cNvSpPr txBox="1">
            <a:spLocks noChangeArrowheads="1"/>
          </p:cNvSpPr>
          <p:nvPr/>
        </p:nvSpPr>
        <p:spPr bwMode="auto">
          <a:xfrm>
            <a:off x="-1" y="997585"/>
            <a:ext cx="7812405"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Dynamical signals?</a:t>
            </a:r>
            <a:endParaRPr lang="en-GB" sz="2000" b="1" dirty="0">
              <a:solidFill>
                <a:srgbClr val="000080"/>
              </a:solidFill>
              <a:latin typeface="Palatino Linotype" charset="0"/>
              <a:sym typeface="Symbol" charset="0"/>
            </a:endParaRPr>
          </a:p>
        </p:txBody>
      </p:sp>
      <p:pic>
        <p:nvPicPr>
          <p:cNvPr id="9" name="Image 8" descr="FigureV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00" y="1572159"/>
            <a:ext cx="7200901" cy="3900489"/>
          </a:xfrm>
          <a:prstGeom prst="rect">
            <a:avLst/>
          </a:prstGeom>
        </p:spPr>
      </p:pic>
      <p:sp>
        <p:nvSpPr>
          <p:cNvPr id="2" name="Rectangle 1"/>
          <p:cNvSpPr/>
          <p:nvPr/>
        </p:nvSpPr>
        <p:spPr>
          <a:xfrm>
            <a:off x="159733" y="5572323"/>
            <a:ext cx="8892539" cy="646331"/>
          </a:xfrm>
          <a:prstGeom prst="rect">
            <a:avLst/>
          </a:prstGeom>
        </p:spPr>
        <p:txBody>
          <a:bodyPr wrap="square">
            <a:spAutoFit/>
          </a:bodyPr>
          <a:lstStyle/>
          <a:p>
            <a:pPr algn="just">
              <a:spcAft>
                <a:spcPts val="1200"/>
              </a:spcAft>
              <a:buSzPct val="100000"/>
            </a:pPr>
            <a:r>
              <a:rPr lang="en-GB" sz="1800" b="1" dirty="0">
                <a:solidFill>
                  <a:srgbClr val="000080"/>
                </a:solidFill>
                <a:latin typeface="Palatino Linotype" charset="0"/>
                <a:cs typeface="Palatino Linotype" charset="0"/>
              </a:rPr>
              <a:t>Impact of explosive volcanic eruptions on the main climate variability modes, </a:t>
            </a:r>
            <a:r>
              <a:rPr lang="en-GB" sz="1800" b="1" dirty="0" err="1">
                <a:solidFill>
                  <a:srgbClr val="000080"/>
                </a:solidFill>
                <a:latin typeface="Palatino Linotype" charset="0"/>
                <a:cs typeface="Palatino Linotype" charset="0"/>
              </a:rPr>
              <a:t>Swingedouw</a:t>
            </a:r>
            <a:r>
              <a:rPr lang="en-GB" sz="1800" b="1" dirty="0">
                <a:solidFill>
                  <a:srgbClr val="000080"/>
                </a:solidFill>
                <a:latin typeface="Palatino Linotype" charset="0"/>
                <a:cs typeface="Palatino Linotype" charset="0"/>
              </a:rPr>
              <a:t> et al., review </a:t>
            </a:r>
            <a:r>
              <a:rPr lang="en-GB" sz="1800" b="1" dirty="0" smtClean="0">
                <a:solidFill>
                  <a:srgbClr val="000080"/>
                </a:solidFill>
                <a:latin typeface="Palatino Linotype" charset="0"/>
                <a:cs typeface="Palatino Linotype" charset="0"/>
              </a:rPr>
              <a:t>for </a:t>
            </a:r>
            <a:r>
              <a:rPr lang="en-GB" sz="1800" b="1" i="1" dirty="0">
                <a:solidFill>
                  <a:srgbClr val="000080"/>
                </a:solidFill>
                <a:latin typeface="Palatino Linotype" charset="0"/>
                <a:cs typeface="Palatino Linotype" charset="0"/>
              </a:rPr>
              <a:t>Global and Planetary </a:t>
            </a:r>
            <a:r>
              <a:rPr lang="en-GB" sz="1800" b="1" i="1" dirty="0" smtClean="0">
                <a:solidFill>
                  <a:srgbClr val="000080"/>
                </a:solidFill>
                <a:latin typeface="Palatino Linotype" charset="0"/>
                <a:cs typeface="Palatino Linotype" charset="0"/>
              </a:rPr>
              <a:t>Change, 2017</a:t>
            </a:r>
            <a:endParaRPr lang="en-GB" sz="1800" b="1" i="1" dirty="0">
              <a:solidFill>
                <a:srgbClr val="000080"/>
              </a:solidFill>
              <a:latin typeface="Palatino Linotype" charset="0"/>
              <a:cs typeface="Palatino Linotype" charset="0"/>
              <a:sym typeface="Symbol" charset="0"/>
            </a:endParaRPr>
          </a:p>
        </p:txBody>
      </p:sp>
    </p:spTree>
    <p:extLst>
      <p:ext uri="{BB962C8B-B14F-4D97-AF65-F5344CB8AC3E}">
        <p14:creationId xmlns:p14="http://schemas.microsoft.com/office/powerpoint/2010/main" val="287283177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Introduction</a:t>
            </a:r>
          </a:p>
        </p:txBody>
      </p:sp>
      <p:sp>
        <p:nvSpPr>
          <p:cNvPr id="10"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70</a:t>
            </a:fld>
            <a:endParaRPr lang="es-ES" dirty="0"/>
          </a:p>
        </p:txBody>
      </p:sp>
      <p:sp>
        <p:nvSpPr>
          <p:cNvPr id="37892" name="Text Box 3"/>
          <p:cNvSpPr txBox="1">
            <a:spLocks noChangeArrowheads="1"/>
          </p:cNvSpPr>
          <p:nvPr/>
        </p:nvSpPr>
        <p:spPr bwMode="auto">
          <a:xfrm>
            <a:off x="-1" y="997585"/>
            <a:ext cx="7812405"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Regional variations of the cooling: dynamical response?</a:t>
            </a:r>
            <a:endParaRPr lang="en-GB" sz="2000" b="1" dirty="0" smtClean="0">
              <a:solidFill>
                <a:srgbClr val="000080"/>
              </a:solidFill>
              <a:latin typeface="Palatino Linotype" charset="0"/>
              <a:sym typeface="Symbol" charset="0"/>
            </a:endParaRPr>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1460" y="1684020"/>
            <a:ext cx="5040630" cy="4467326"/>
          </a:xfrm>
          <a:prstGeom prst="rect">
            <a:avLst/>
          </a:prstGeom>
        </p:spPr>
      </p:pic>
      <p:sp>
        <p:nvSpPr>
          <p:cNvPr id="9" name="Text Box 3"/>
          <p:cNvSpPr txBox="1">
            <a:spLocks noChangeArrowheads="1"/>
          </p:cNvSpPr>
          <p:nvPr/>
        </p:nvSpPr>
        <p:spPr bwMode="auto">
          <a:xfrm>
            <a:off x="5266690" y="3132455"/>
            <a:ext cx="3829050"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Composite of two-meter temperature modelled with CNRM-CM3 for the 19 eruptions larger or equal to the Pinatubo over the last millennium, in terms of the duration of the aerosol imprint in the atmosphere. (</a:t>
            </a:r>
            <a:r>
              <a:rPr lang="en-GB" sz="2000" dirty="0" err="1" smtClean="0">
                <a:solidFill>
                  <a:srgbClr val="000080"/>
                </a:solidFill>
                <a:latin typeface="Palatino Linotype" charset="0"/>
              </a:rPr>
              <a:t>Swingedouw</a:t>
            </a:r>
            <a:r>
              <a:rPr lang="en-GB" sz="2000" dirty="0" smtClean="0">
                <a:solidFill>
                  <a:srgbClr val="000080"/>
                </a:solidFill>
                <a:latin typeface="Palatino Linotype" charset="0"/>
              </a:rPr>
              <a:t> et al., 2017) </a:t>
            </a:r>
          </a:p>
        </p:txBody>
      </p:sp>
      <p:sp>
        <p:nvSpPr>
          <p:cNvPr id="3" name="Rectangle 2"/>
          <p:cNvSpPr/>
          <p:nvPr/>
        </p:nvSpPr>
        <p:spPr>
          <a:xfrm>
            <a:off x="149860" y="1696720"/>
            <a:ext cx="1901825" cy="279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48259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a:latin typeface="Century Gothic" charset="0"/>
              </a:rPr>
              <a:t>Introduction</a:t>
            </a:r>
          </a:p>
        </p:txBody>
      </p:sp>
      <p:sp>
        <p:nvSpPr>
          <p:cNvPr id="10"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71</a:t>
            </a:fld>
            <a:endParaRPr lang="es-ES" dirty="0"/>
          </a:p>
        </p:txBody>
      </p:sp>
      <p:sp>
        <p:nvSpPr>
          <p:cNvPr id="37892" name="Text Box 3"/>
          <p:cNvSpPr txBox="1">
            <a:spLocks noChangeArrowheads="1"/>
          </p:cNvSpPr>
          <p:nvPr/>
        </p:nvSpPr>
        <p:spPr bwMode="auto">
          <a:xfrm>
            <a:off x="-1" y="997585"/>
            <a:ext cx="7812405" cy="72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Regional variations of the cooling: dynamical response?</a:t>
            </a:r>
            <a:endParaRPr lang="en-GB" sz="2000" b="1" dirty="0" smtClean="0">
              <a:solidFill>
                <a:srgbClr val="000080"/>
              </a:solidFill>
              <a:latin typeface="Palatino Linotype" charset="0"/>
              <a:sym typeface="Symbol" charset="0"/>
            </a:endParaRPr>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9" name="Text Box 3"/>
          <p:cNvSpPr txBox="1">
            <a:spLocks noChangeArrowheads="1"/>
          </p:cNvSpPr>
          <p:nvPr/>
        </p:nvSpPr>
        <p:spPr bwMode="auto">
          <a:xfrm>
            <a:off x="5266690" y="3132455"/>
            <a:ext cx="3829050"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Composite of sea-level pressure modelled with CNRM-CM3 for the 19 eruptions larger or equal to the Pinatubo over the last millennium, in terms of the duration of the aerosol imprint in the atmosphere. (</a:t>
            </a:r>
            <a:r>
              <a:rPr lang="en-GB" sz="2000" dirty="0" err="1" smtClean="0">
                <a:solidFill>
                  <a:srgbClr val="000080"/>
                </a:solidFill>
                <a:latin typeface="Palatino Linotype" charset="0"/>
              </a:rPr>
              <a:t>Swingedouw</a:t>
            </a:r>
            <a:r>
              <a:rPr lang="en-GB" sz="2000" dirty="0" smtClean="0">
                <a:solidFill>
                  <a:srgbClr val="000080"/>
                </a:solidFill>
                <a:latin typeface="Palatino Linotype" charset="0"/>
              </a:rPr>
              <a:t> et al., 2017) </a:t>
            </a:r>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60" y="1641475"/>
            <a:ext cx="4808482" cy="4522571"/>
          </a:xfrm>
          <a:prstGeom prst="rect">
            <a:avLst/>
          </a:prstGeom>
        </p:spPr>
      </p:pic>
      <p:sp>
        <p:nvSpPr>
          <p:cNvPr id="14" name="Rectangle 13"/>
          <p:cNvSpPr/>
          <p:nvPr/>
        </p:nvSpPr>
        <p:spPr>
          <a:xfrm>
            <a:off x="149861" y="1641475"/>
            <a:ext cx="1181734" cy="33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658793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NAO and AMV</a:t>
            </a:r>
            <a:endParaRPr lang="en-US" b="1" cap="none" dirty="0">
              <a:latin typeface="Century Gothic" charset="0"/>
            </a:endParaRPr>
          </a:p>
        </p:txBody>
      </p:sp>
      <p:sp>
        <p:nvSpPr>
          <p:cNvPr id="14"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72</a:t>
            </a:fld>
            <a:endParaRPr lang="es-ES" dirty="0"/>
          </a:p>
        </p:txBody>
      </p:sp>
      <p:sp>
        <p:nvSpPr>
          <p:cNvPr id="37892" name="Text Box 3"/>
          <p:cNvSpPr txBox="1">
            <a:spLocks noChangeArrowheads="1"/>
          </p:cNvSpPr>
          <p:nvPr/>
        </p:nvSpPr>
        <p:spPr bwMode="auto">
          <a:xfrm>
            <a:off x="-1" y="908685"/>
            <a:ext cx="781240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sz="2000" b="1" dirty="0">
                <a:solidFill>
                  <a:srgbClr val="000080"/>
                </a:solidFill>
                <a:latin typeface="Palatino Linotype" charset="0"/>
              </a:rPr>
              <a:t> </a:t>
            </a:r>
            <a:r>
              <a:rPr lang="en-GB" sz="2000" b="1" dirty="0" smtClean="0">
                <a:solidFill>
                  <a:srgbClr val="000080"/>
                </a:solidFill>
                <a:latin typeface="Palatino Linotype" charset="0"/>
              </a:rPr>
              <a:t>Simulating a Pinatubo under warm/cold phases of the AMV (Perfect model approach with the CNRM-CM5 model)</a:t>
            </a:r>
            <a:endParaRPr lang="en-GB" sz="2000" b="1" dirty="0">
              <a:solidFill>
                <a:srgbClr val="000080"/>
              </a:solidFill>
              <a:latin typeface="Palatino Linotype" charset="0"/>
              <a:sym typeface="Symbol" charset="0"/>
            </a:endParaRPr>
          </a:p>
        </p:txBody>
      </p:sp>
      <p:sp>
        <p:nvSpPr>
          <p:cNvPr id="10" name="Text Box 3"/>
          <p:cNvSpPr txBox="1">
            <a:spLocks noChangeArrowheads="1"/>
          </p:cNvSpPr>
          <p:nvPr/>
        </p:nvSpPr>
        <p:spPr bwMode="auto">
          <a:xfrm>
            <a:off x="25400" y="5744876"/>
            <a:ext cx="9144000" cy="41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1800" b="1" dirty="0" smtClean="0">
                <a:solidFill>
                  <a:srgbClr val="000080"/>
                </a:solidFill>
                <a:latin typeface="Palatino Linotype" charset="0"/>
                <a:sym typeface="Symbol" charset="0"/>
              </a:rPr>
              <a:t>Significant NAO+ signal the third winter after a Pinatubo eruption under a cold AMV</a:t>
            </a:r>
            <a:endParaRPr lang="en-GB" sz="1800" b="1" dirty="0">
              <a:solidFill>
                <a:srgbClr val="000080"/>
              </a:solidFill>
              <a:latin typeface="Palatino Linotype" charset="0"/>
              <a:sym typeface="Symbol" charset="0"/>
            </a:endParaRPr>
          </a:p>
        </p:txBody>
      </p:sp>
      <p:pic>
        <p:nvPicPr>
          <p:cNvPr id="9" name="image19.png" descr="NAO_EOF_MORDICUS.png"/>
          <p:cNvPicPr/>
          <p:nvPr/>
        </p:nvPicPr>
        <p:blipFill>
          <a:blip r:embed="rId2">
            <a:extLst>
              <a:ext uri="{BEBA8EAE-BF5A-486C-A8C5-ECC9F3942E4B}">
                <a14:imgProps xmlns:a14="http://schemas.microsoft.com/office/drawing/2010/main">
                  <a14:imgLayer r:embed="rId3">
                    <a14:imgEffect>
                      <a14:artisticPhotocopy trans="100000" detail="10"/>
                    </a14:imgEffect>
                  </a14:imgLayer>
                </a14:imgProps>
              </a:ext>
              <a:ext uri="{28A0092B-C50C-407E-A947-70E740481C1C}">
                <a14:useLocalDpi xmlns:a14="http://schemas.microsoft.com/office/drawing/2010/main" val="0"/>
              </a:ext>
            </a:extLst>
          </a:blip>
          <a:srcRect/>
          <a:stretch>
            <a:fillRect/>
          </a:stretch>
        </p:blipFill>
        <p:spPr>
          <a:xfrm>
            <a:off x="1331594" y="1636396"/>
            <a:ext cx="6120765" cy="4300220"/>
          </a:xfrm>
          <a:prstGeom prst="rect">
            <a:avLst/>
          </a:prstGeom>
          <a:ln/>
        </p:spPr>
      </p:pic>
      <p:pic>
        <p:nvPicPr>
          <p:cNvPr id="12" name="Image 11" descr="logo_BSC.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Tree>
    <p:extLst>
      <p:ext uri="{BB962C8B-B14F-4D97-AF65-F5344CB8AC3E}">
        <p14:creationId xmlns:p14="http://schemas.microsoft.com/office/powerpoint/2010/main" val="383519489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A642B601-73F5-094F-BB1C-360075020F8B}" type="slidenum">
              <a:rPr lang="es-ES"/>
              <a:pPr>
                <a:defRPr/>
              </a:pPr>
              <a:t>73</a:t>
            </a:fld>
            <a:endParaRPr lang="es-ES" dirty="0"/>
          </a:p>
        </p:txBody>
      </p:sp>
      <p:sp>
        <p:nvSpPr>
          <p:cNvPr id="6" name="Rectangle 1"/>
          <p:cNvSpPr>
            <a:spLocks noChangeArrowheads="1"/>
          </p:cNvSpPr>
          <p:nvPr/>
        </p:nvSpPr>
        <p:spPr bwMode="auto">
          <a:xfrm>
            <a:off x="251460" y="5191125"/>
            <a:ext cx="8652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Aft>
                <a:spcPts val="1200"/>
              </a:spcAft>
              <a:buSzPct val="100000"/>
            </a:pPr>
            <a:r>
              <a:rPr lang="en-GB" sz="2000" b="1" dirty="0" smtClean="0">
                <a:solidFill>
                  <a:srgbClr val="000080"/>
                </a:solidFill>
                <a:latin typeface="Palatino Linotype" charset="0"/>
                <a:cs typeface="Palatino Linotype" charset="0"/>
              </a:rPr>
              <a:t>EC-Earth forecasts (colour) and observations (black) of the North Atlantic Oscillation (NAO) index after the last major volcanic eruptions</a:t>
            </a:r>
            <a:endParaRPr lang="en-GB" sz="2000" b="1" i="1" dirty="0">
              <a:solidFill>
                <a:srgbClr val="000080"/>
              </a:solidFill>
              <a:latin typeface="Palatino Linotype" charset="0"/>
              <a:cs typeface="Palatino Linotype" charset="0"/>
              <a:sym typeface="Symbol" charset="0"/>
            </a:endParaRPr>
          </a:p>
        </p:txBody>
      </p:sp>
      <p:grpSp>
        <p:nvGrpSpPr>
          <p:cNvPr id="16" name="Grouper 15"/>
          <p:cNvGrpSpPr/>
          <p:nvPr/>
        </p:nvGrpSpPr>
        <p:grpSpPr>
          <a:xfrm>
            <a:off x="901700" y="340995"/>
            <a:ext cx="6910705" cy="4655185"/>
            <a:chOff x="971550" y="934085"/>
            <a:chExt cx="6910705" cy="4655185"/>
          </a:xfrm>
        </p:grpSpPr>
        <p:pic>
          <p:nvPicPr>
            <p:cNvPr id="2" name="Image 1" descr="NAO_norm_EOF_eruptions.png"/>
            <p:cNvPicPr>
              <a:picLocks noChangeAspect="1"/>
            </p:cNvPicPr>
            <p:nvPr/>
          </p:nvPicPr>
          <p:blipFill rotWithShape="1">
            <a:blip r:embed="rId3">
              <a:extLst>
                <a:ext uri="{28A0092B-C50C-407E-A947-70E740481C1C}">
                  <a14:useLocalDpi xmlns:a14="http://schemas.microsoft.com/office/drawing/2010/main" val="0"/>
                </a:ext>
              </a:extLst>
            </a:blip>
            <a:srcRect t="9610" r="2561" b="2356"/>
            <a:stretch/>
          </p:blipFill>
          <p:spPr>
            <a:xfrm>
              <a:off x="971550" y="1258570"/>
              <a:ext cx="6910705" cy="4330700"/>
            </a:xfrm>
            <a:prstGeom prst="rect">
              <a:avLst/>
            </a:prstGeom>
          </p:spPr>
        </p:pic>
        <p:sp>
          <p:nvSpPr>
            <p:cNvPr id="7" name="Rectangle 1"/>
            <p:cNvSpPr>
              <a:spLocks noChangeArrowheads="1"/>
            </p:cNvSpPr>
            <p:nvPr/>
          </p:nvSpPr>
          <p:spPr bwMode="auto">
            <a:xfrm>
              <a:off x="1331595" y="934204"/>
              <a:ext cx="1173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Aft>
                  <a:spcPts val="1200"/>
                </a:spcAft>
                <a:buSzPct val="100000"/>
              </a:pPr>
              <a:r>
                <a:rPr lang="en-GB" sz="1800" b="1" dirty="0" smtClean="0">
                  <a:solidFill>
                    <a:srgbClr val="000080"/>
                  </a:solidFill>
                  <a:latin typeface="Palatino Linotype" charset="0"/>
                  <a:cs typeface="Palatino Linotype" charset="0"/>
                </a:rPr>
                <a:t>Agung</a:t>
              </a:r>
              <a:endParaRPr lang="en-GB" sz="1800" b="1" i="1" dirty="0">
                <a:solidFill>
                  <a:srgbClr val="000080"/>
                </a:solidFill>
                <a:latin typeface="Palatino Linotype" charset="0"/>
                <a:cs typeface="Palatino Linotype" charset="0"/>
                <a:sym typeface="Symbol" charset="0"/>
              </a:endParaRPr>
            </a:p>
          </p:txBody>
        </p:sp>
        <p:sp>
          <p:nvSpPr>
            <p:cNvPr id="8" name="Rectangle 1"/>
            <p:cNvSpPr>
              <a:spLocks noChangeArrowheads="1"/>
            </p:cNvSpPr>
            <p:nvPr/>
          </p:nvSpPr>
          <p:spPr bwMode="auto">
            <a:xfrm>
              <a:off x="4572000" y="934085"/>
              <a:ext cx="1440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Aft>
                  <a:spcPts val="1200"/>
                </a:spcAft>
                <a:buSzPct val="100000"/>
              </a:pPr>
              <a:r>
                <a:rPr lang="en-GB" sz="1800" b="1" dirty="0" smtClean="0">
                  <a:solidFill>
                    <a:srgbClr val="000080"/>
                  </a:solidFill>
                  <a:latin typeface="Palatino Linotype" charset="0"/>
                  <a:cs typeface="Palatino Linotype" charset="0"/>
                </a:rPr>
                <a:t>El Chichón</a:t>
              </a:r>
              <a:endParaRPr lang="en-GB" sz="1800" b="1" i="1" dirty="0">
                <a:solidFill>
                  <a:srgbClr val="000080"/>
                </a:solidFill>
                <a:latin typeface="Palatino Linotype" charset="0"/>
                <a:cs typeface="Palatino Linotype" charset="0"/>
                <a:sym typeface="Symbol" charset="0"/>
              </a:endParaRPr>
            </a:p>
          </p:txBody>
        </p:sp>
        <p:sp>
          <p:nvSpPr>
            <p:cNvPr id="10" name="Rectangle 1"/>
            <p:cNvSpPr>
              <a:spLocks noChangeArrowheads="1"/>
            </p:cNvSpPr>
            <p:nvPr/>
          </p:nvSpPr>
          <p:spPr bwMode="auto">
            <a:xfrm>
              <a:off x="6372225" y="934085"/>
              <a:ext cx="1440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Aft>
                  <a:spcPts val="1200"/>
                </a:spcAft>
                <a:buSzPct val="100000"/>
              </a:pPr>
              <a:r>
                <a:rPr lang="en-GB" sz="1800" b="1" dirty="0" smtClean="0">
                  <a:solidFill>
                    <a:srgbClr val="000080"/>
                  </a:solidFill>
                  <a:latin typeface="Palatino Linotype" charset="0"/>
                  <a:cs typeface="Palatino Linotype" charset="0"/>
                </a:rPr>
                <a:t>Pinatubo</a:t>
              </a:r>
              <a:endParaRPr lang="en-GB" sz="1800" b="1" i="1" dirty="0">
                <a:solidFill>
                  <a:srgbClr val="000080"/>
                </a:solidFill>
                <a:latin typeface="Palatino Linotype" charset="0"/>
                <a:cs typeface="Palatino Linotype" charset="0"/>
                <a:sym typeface="Symbol" charset="0"/>
              </a:endParaRPr>
            </a:p>
          </p:txBody>
        </p:sp>
      </p:grpSp>
    </p:spTree>
    <p:extLst>
      <p:ext uri="{BB962C8B-B14F-4D97-AF65-F5344CB8AC3E}">
        <p14:creationId xmlns:p14="http://schemas.microsoft.com/office/powerpoint/2010/main" val="181679171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102965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smtClean="0">
                <a:latin typeface="Century Gothic" charset="0"/>
              </a:rPr>
              <a:t>Sea-ice anomalies</a:t>
            </a:r>
            <a:endParaRPr lang="en-US" b="1" cap="none" dirty="0">
              <a:latin typeface="Century Gothic" charset="0"/>
            </a:endParaRPr>
          </a:p>
        </p:txBody>
      </p:sp>
      <p:sp>
        <p:nvSpPr>
          <p:cNvPr id="15"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74</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9" name="Rectangle 15"/>
          <p:cNvSpPr>
            <a:spLocks noChangeArrowheads="1"/>
          </p:cNvSpPr>
          <p:nvPr/>
        </p:nvSpPr>
        <p:spPr bwMode="auto">
          <a:xfrm>
            <a:off x="611505" y="5681623"/>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Cold AMO</a:t>
            </a:r>
            <a:endParaRPr lang="en-GB" sz="1800" b="1" i="1" dirty="0">
              <a:solidFill>
                <a:srgbClr val="000090"/>
              </a:solidFill>
              <a:latin typeface="Palatino Linotype" charset="0"/>
              <a:cs typeface="Palatino Linotype" charset="0"/>
            </a:endParaRPr>
          </a:p>
        </p:txBody>
      </p:sp>
      <p:sp>
        <p:nvSpPr>
          <p:cNvPr id="10" name="Rectangle 15"/>
          <p:cNvSpPr>
            <a:spLocks noChangeArrowheads="1"/>
          </p:cNvSpPr>
          <p:nvPr/>
        </p:nvSpPr>
        <p:spPr bwMode="auto">
          <a:xfrm>
            <a:off x="2411730" y="5681623"/>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Warm AMO</a:t>
            </a:r>
            <a:endParaRPr lang="en-GB" sz="1800" b="1" i="1" dirty="0">
              <a:solidFill>
                <a:srgbClr val="000090"/>
              </a:solidFill>
              <a:latin typeface="Palatino Linotype" charset="0"/>
              <a:cs typeface="Palatino Linotype" charset="0"/>
            </a:endParaRPr>
          </a:p>
        </p:txBody>
      </p:sp>
      <p:sp>
        <p:nvSpPr>
          <p:cNvPr id="14" name="Text Box 3"/>
          <p:cNvSpPr txBox="1">
            <a:spLocks noChangeArrowheads="1"/>
          </p:cNvSpPr>
          <p:nvPr/>
        </p:nvSpPr>
        <p:spPr bwMode="auto">
          <a:xfrm>
            <a:off x="5557520" y="3789045"/>
            <a:ext cx="3335020" cy="225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pPr>
            <a:r>
              <a:rPr lang="en-GB" sz="2000" dirty="0" smtClean="0">
                <a:solidFill>
                  <a:srgbClr val="000080"/>
                </a:solidFill>
                <a:latin typeface="Palatino Linotype" charset="0"/>
              </a:rPr>
              <a:t>Sea-ice anomalies simulated the third autumn and winter after a Pinatubo eruption. South of the red line, the response is stronger in the case of the cold AMO situation</a:t>
            </a:r>
            <a:endParaRPr lang="en-GB" sz="2000" dirty="0">
              <a:solidFill>
                <a:srgbClr val="000080"/>
              </a:solidFill>
              <a:latin typeface="Palatino Linotype" charset="0"/>
              <a:sym typeface="Symbol"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36" y="1131642"/>
            <a:ext cx="3965016" cy="4604066"/>
          </a:xfrm>
          <a:prstGeom prst="rect">
            <a:avLst/>
          </a:prstGeom>
        </p:spPr>
      </p:pic>
      <p:sp>
        <p:nvSpPr>
          <p:cNvPr id="13" name="Rectangle 15"/>
          <p:cNvSpPr>
            <a:spLocks noChangeArrowheads="1"/>
          </p:cNvSpPr>
          <p:nvPr/>
        </p:nvSpPr>
        <p:spPr bwMode="auto">
          <a:xfrm>
            <a:off x="3851910" y="2348865"/>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Autumn</a:t>
            </a:r>
            <a:endParaRPr lang="en-GB" sz="1800" b="1" i="1" dirty="0">
              <a:solidFill>
                <a:srgbClr val="000090"/>
              </a:solidFill>
              <a:latin typeface="Palatino Linotype" charset="0"/>
              <a:cs typeface="Palatino Linotype" charset="0"/>
            </a:endParaRPr>
          </a:p>
        </p:txBody>
      </p:sp>
      <p:sp>
        <p:nvSpPr>
          <p:cNvPr id="16" name="Rectangle 15"/>
          <p:cNvSpPr>
            <a:spLocks noChangeArrowheads="1"/>
          </p:cNvSpPr>
          <p:nvPr/>
        </p:nvSpPr>
        <p:spPr bwMode="auto">
          <a:xfrm>
            <a:off x="3897630" y="4509135"/>
            <a:ext cx="1715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b="1" i="1" dirty="0" smtClean="0">
                <a:solidFill>
                  <a:srgbClr val="000090"/>
                </a:solidFill>
                <a:latin typeface="Palatino Linotype" charset="0"/>
                <a:cs typeface="Palatino Linotype" charset="0"/>
              </a:rPr>
              <a:t>Winter</a:t>
            </a:r>
            <a:endParaRPr lang="en-GB" sz="1800" b="1" i="1" dirty="0">
              <a:solidFill>
                <a:srgbClr val="000090"/>
              </a:solidFill>
              <a:latin typeface="Palatino Linotype" charset="0"/>
              <a:cs typeface="Palatino Linotype" charset="0"/>
            </a:endParaRPr>
          </a:p>
        </p:txBody>
      </p:sp>
    </p:spTree>
    <p:extLst>
      <p:ext uri="{BB962C8B-B14F-4D97-AF65-F5344CB8AC3E}">
        <p14:creationId xmlns:p14="http://schemas.microsoft.com/office/powerpoint/2010/main" val="361629374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Forecast skill</a:t>
            </a:r>
            <a:endParaRPr lang="en-US" b="1" cap="none" dirty="0">
              <a:latin typeface="Century Gothic" charset="0"/>
            </a:endParaRPr>
          </a:p>
        </p:txBody>
      </p:sp>
      <p:sp>
        <p:nvSpPr>
          <p:cNvPr id="10"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75</a:t>
            </a:fld>
            <a:endParaRPr lang="es-ES" dirty="0"/>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pic>
        <p:nvPicPr>
          <p:cNvPr id="9" name="image16.png"/>
          <p:cNvPicPr/>
          <p:nvPr/>
        </p:nvPicPr>
        <p:blipFill>
          <a:blip r:embed="rId3"/>
          <a:srcRect l="7569" t="4166" r="3010" b="39485"/>
          <a:stretch>
            <a:fillRect/>
          </a:stretch>
        </p:blipFill>
        <p:spPr>
          <a:xfrm>
            <a:off x="1611630" y="964882"/>
            <a:ext cx="5798820" cy="5172075"/>
          </a:xfrm>
          <a:prstGeom prst="rect">
            <a:avLst/>
          </a:prstGeom>
          <a:ln/>
        </p:spPr>
      </p:pic>
    </p:spTree>
    <p:extLst>
      <p:ext uri="{BB962C8B-B14F-4D97-AF65-F5344CB8AC3E}">
        <p14:creationId xmlns:p14="http://schemas.microsoft.com/office/powerpoint/2010/main" val="318521851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14.png" descr="assemble.png"/>
          <p:cNvPicPr/>
          <p:nvPr/>
        </p:nvPicPr>
        <p:blipFill>
          <a:blip r:embed="rId2"/>
          <a:srcRect l="6038" t="4730" r="2635" b="48185"/>
          <a:stretch>
            <a:fillRect/>
          </a:stretch>
        </p:blipFill>
        <p:spPr>
          <a:xfrm>
            <a:off x="1485900" y="1199832"/>
            <a:ext cx="6172200" cy="4458335"/>
          </a:xfrm>
          <a:prstGeom prst="rect">
            <a:avLst/>
          </a:prstGeom>
          <a:ln/>
        </p:spPr>
      </p:pic>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dirty="0" smtClean="0">
                <a:latin typeface="Century Gothic" charset="0"/>
              </a:rPr>
              <a:t>Forecast Anomalies: ENSO</a:t>
            </a:r>
            <a:endParaRPr lang="en-US" b="1" cap="none" dirty="0">
              <a:latin typeface="Century Gothic" charset="0"/>
            </a:endParaRPr>
          </a:p>
        </p:txBody>
      </p:sp>
      <p:sp>
        <p:nvSpPr>
          <p:cNvPr id="10"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76</a:t>
            </a:fld>
            <a:endParaRPr lang="es-ES" dirty="0"/>
          </a:p>
        </p:txBody>
      </p:sp>
      <p:pic>
        <p:nvPicPr>
          <p:cNvPr id="12" name="Image 11"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Tree>
    <p:extLst>
      <p:ext uri="{BB962C8B-B14F-4D97-AF65-F5344CB8AC3E}">
        <p14:creationId xmlns:p14="http://schemas.microsoft.com/office/powerpoint/2010/main" val="6147418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7F05A339-31EF-F141-930D-A1C24C0A2078}" type="slidenum">
              <a:rPr lang="es-ES"/>
              <a:pPr>
                <a:defRPr/>
              </a:pPr>
              <a:t>77</a:t>
            </a:fld>
            <a:endParaRPr lang="es-ES" dirty="0"/>
          </a:p>
        </p:txBody>
      </p:sp>
      <p:sp>
        <p:nvSpPr>
          <p:cNvPr id="19458"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Climate response to volcanoes</a:t>
            </a:r>
            <a:endParaRPr lang="en-US" b="1" cap="none">
              <a:latin typeface="Century Gothic" charset="0"/>
            </a:endParaRPr>
          </a:p>
        </p:txBody>
      </p:sp>
      <p:sp>
        <p:nvSpPr>
          <p:cNvPr id="19460" name="Rectangle 6"/>
          <p:cNvSpPr>
            <a:spLocks noChangeArrowheads="1"/>
          </p:cNvSpPr>
          <p:nvPr/>
        </p:nvSpPr>
        <p:spPr bwMode="auto">
          <a:xfrm>
            <a:off x="0" y="5008563"/>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Surface temperature anomalies over forecast years 1-3 after the last 3 major eruptions: (a) Observation; (b) EC-Earth hindcasts. Anomalies are averaged over 3 start dates (and 5 members for the simulations). Shaded areas show regions with significant differences with a 5% level, areas without observations appear in white.</a:t>
            </a:r>
          </a:p>
        </p:txBody>
      </p:sp>
      <p:sp>
        <p:nvSpPr>
          <p:cNvPr id="19461" name="Rectangle 7"/>
          <p:cNvSpPr>
            <a:spLocks noChangeArrowheads="1"/>
          </p:cNvSpPr>
          <p:nvPr/>
        </p:nvSpPr>
        <p:spPr bwMode="auto">
          <a:xfrm>
            <a:off x="1525588" y="4645025"/>
            <a:ext cx="252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(a) Observation</a:t>
            </a:r>
          </a:p>
        </p:txBody>
      </p:sp>
      <p:sp>
        <p:nvSpPr>
          <p:cNvPr id="19462" name="Rectangle 8"/>
          <p:cNvSpPr>
            <a:spLocks noChangeArrowheads="1"/>
          </p:cNvSpPr>
          <p:nvPr/>
        </p:nvSpPr>
        <p:spPr bwMode="auto">
          <a:xfrm>
            <a:off x="5580063" y="4614863"/>
            <a:ext cx="251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a:solidFill>
                  <a:srgbClr val="000090"/>
                </a:solidFill>
                <a:latin typeface="Palatino Linotype" charset="0"/>
                <a:cs typeface="Palatino Linotype" charset="0"/>
              </a:rPr>
              <a:t>(b) Model</a:t>
            </a:r>
          </a:p>
        </p:txBody>
      </p:sp>
      <p:grpSp>
        <p:nvGrpSpPr>
          <p:cNvPr id="19463" name="Grouper 1"/>
          <p:cNvGrpSpPr>
            <a:grpSpLocks/>
          </p:cNvGrpSpPr>
          <p:nvPr/>
        </p:nvGrpSpPr>
        <p:grpSpPr bwMode="auto">
          <a:xfrm>
            <a:off x="261938" y="1527175"/>
            <a:ext cx="8631237" cy="3187700"/>
            <a:chOff x="-458788" y="1320800"/>
            <a:chExt cx="8631238" cy="3187700"/>
          </a:xfrm>
        </p:grpSpPr>
        <p:pic>
          <p:nvPicPr>
            <p:cNvPr id="19466" name="Image 5" descr="assemble_anomalies_eruptions-0.png"/>
            <p:cNvPicPr>
              <a:picLocks noChangeAspect="1"/>
            </p:cNvPicPr>
            <p:nvPr/>
          </p:nvPicPr>
          <p:blipFill>
            <a:blip r:embed="rId2">
              <a:extLst>
                <a:ext uri="{28A0092B-C50C-407E-A947-70E740481C1C}">
                  <a14:useLocalDpi xmlns:a14="http://schemas.microsoft.com/office/drawing/2010/main" val="0"/>
                </a:ext>
              </a:extLst>
            </a:blip>
            <a:srcRect t="9991" b="63860"/>
            <a:stretch>
              <a:fillRect/>
            </a:stretch>
          </p:blipFill>
          <p:spPr bwMode="auto">
            <a:xfrm>
              <a:off x="-458788" y="1320800"/>
              <a:ext cx="8631238"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Image 1" descr="anomaly_year1-3_i00ktas.png"/>
            <p:cNvPicPr>
              <a:picLocks noChangeAspect="1"/>
            </p:cNvPicPr>
            <p:nvPr/>
          </p:nvPicPr>
          <p:blipFill>
            <a:blip r:embed="rId3">
              <a:extLst>
                <a:ext uri="{28A0092B-C50C-407E-A947-70E740481C1C}">
                  <a14:useLocalDpi xmlns:a14="http://schemas.microsoft.com/office/drawing/2010/main" val="0"/>
                </a:ext>
              </a:extLst>
            </a:blip>
            <a:srcRect l="-2" t="24" r="14087" b="8"/>
            <a:stretch>
              <a:fillRect/>
            </a:stretch>
          </p:blipFill>
          <p:spPr bwMode="auto">
            <a:xfrm rot="5400000">
              <a:off x="4882005" y="1453473"/>
              <a:ext cx="2188800" cy="367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9464" name="Text Box 3"/>
          <p:cNvSpPr txBox="1">
            <a:spLocks noChangeArrowheads="1"/>
          </p:cNvSpPr>
          <p:nvPr/>
        </p:nvSpPr>
        <p:spPr bwMode="auto">
          <a:xfrm>
            <a:off x="95250" y="1019175"/>
            <a:ext cx="87979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buFont typeface="Times New Roman" charset="0"/>
              <a:buChar char="→"/>
            </a:pPr>
            <a:r>
              <a:rPr lang="en-GB" sz="2000" b="1">
                <a:solidFill>
                  <a:srgbClr val="000080"/>
                </a:solidFill>
                <a:latin typeface="Palatino Linotype" charset="0"/>
                <a:sym typeface="Symbol" charset="0"/>
              </a:rPr>
              <a:t> Large inter-annual variability partly overwhelms the volcanic signal</a:t>
            </a:r>
          </a:p>
        </p:txBody>
      </p:sp>
      <p:pic>
        <p:nvPicPr>
          <p:cNvPr id="13" name="Image 12" descr="logo_BSC.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4"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398025660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1"/>
          </p:nvPr>
        </p:nvSpPr>
        <p:spPr/>
        <p:txBody>
          <a:bodyPr/>
          <a:lstStyle/>
          <a:p>
            <a:pPr>
              <a:defRPr/>
            </a:pPr>
            <a:fld id="{D1845ED2-C2C7-294B-BBB7-97668C7CCCC7}" type="slidenum">
              <a:rPr lang="es-ES"/>
              <a:pPr>
                <a:defRPr/>
              </a:pPr>
              <a:t>78</a:t>
            </a:fld>
            <a:endParaRPr lang="es-ES" dirty="0"/>
          </a:p>
        </p:txBody>
      </p:sp>
      <p:sp>
        <p:nvSpPr>
          <p:cNvPr id="21506" name="Rectangle 2"/>
          <p:cNvSpPr>
            <a:spLocks noGrp="1"/>
          </p:cNvSpPr>
          <p:nvPr>
            <p:ph type="title"/>
          </p:nvPr>
        </p:nvSpPr>
        <p:spPr bwMode="auto">
          <a:xfrm>
            <a:off x="812800" y="365125"/>
            <a:ext cx="7862888"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GB" b="1" cap="none">
                <a:latin typeface="Century Gothic" charset="0"/>
              </a:rPr>
              <a:t>Climate response to volcanoes</a:t>
            </a:r>
            <a:endParaRPr lang="en-US" b="1" cap="none">
              <a:latin typeface="Century Gothic" charset="0"/>
            </a:endParaRPr>
          </a:p>
        </p:txBody>
      </p:sp>
      <p:sp>
        <p:nvSpPr>
          <p:cNvPr id="21508" name="Text Box 3"/>
          <p:cNvSpPr txBox="1">
            <a:spLocks noChangeArrowheads="1"/>
          </p:cNvSpPr>
          <p:nvPr/>
        </p:nvSpPr>
        <p:spPr bwMode="auto">
          <a:xfrm>
            <a:off x="250825" y="928688"/>
            <a:ext cx="7477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1200"/>
              </a:spcAft>
              <a:buSzPct val="100000"/>
            </a:pPr>
            <a:r>
              <a:rPr lang="en-GB" sz="2000" b="1">
                <a:solidFill>
                  <a:srgbClr val="000080"/>
                </a:solidFill>
                <a:latin typeface="Palatino Linotype" charset="0"/>
                <a:sym typeface="Symbol" charset="0"/>
              </a:rPr>
              <a:t>Sensitivity experiment with - without volcanoes</a:t>
            </a:r>
          </a:p>
        </p:txBody>
      </p:sp>
      <p:sp>
        <p:nvSpPr>
          <p:cNvPr id="21509" name="Rectangle 6"/>
          <p:cNvSpPr>
            <a:spLocks noChangeArrowheads="1"/>
          </p:cNvSpPr>
          <p:nvPr/>
        </p:nvSpPr>
        <p:spPr bwMode="auto">
          <a:xfrm>
            <a:off x="122238" y="5026025"/>
            <a:ext cx="8963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b="1" i="1" dirty="0">
                <a:solidFill>
                  <a:srgbClr val="000090"/>
                </a:solidFill>
                <a:latin typeface="Palatino Linotype" charset="0"/>
                <a:cs typeface="Palatino Linotype" charset="0"/>
              </a:rPr>
              <a:t>Surface temperature difference (°C). 3-year average after the 3 last major eruptions (</a:t>
            </a:r>
            <a:r>
              <a:rPr lang="en-GB" sz="1800" b="1" i="1" dirty="0" err="1">
                <a:solidFill>
                  <a:srgbClr val="000090"/>
                </a:solidFill>
                <a:latin typeface="Palatino Linotype" charset="0"/>
                <a:cs typeface="Palatino Linotype" charset="0"/>
              </a:rPr>
              <a:t>Agung</a:t>
            </a:r>
            <a:r>
              <a:rPr lang="en-GB" sz="1800" b="1" i="1" dirty="0">
                <a:solidFill>
                  <a:srgbClr val="000090"/>
                </a:solidFill>
                <a:latin typeface="Palatino Linotype" charset="0"/>
                <a:cs typeface="Palatino Linotype" charset="0"/>
              </a:rPr>
              <a:t>, 1963, </a:t>
            </a:r>
            <a:r>
              <a:rPr lang="en-GB" sz="1800" b="1" i="1" dirty="0" err="1">
                <a:solidFill>
                  <a:srgbClr val="000090"/>
                </a:solidFill>
                <a:latin typeface="Palatino Linotype" charset="0"/>
                <a:cs typeface="Palatino Linotype" charset="0"/>
              </a:rPr>
              <a:t>Chichon</a:t>
            </a:r>
            <a:r>
              <a:rPr lang="en-GB" sz="1800" b="1" i="1" dirty="0">
                <a:solidFill>
                  <a:srgbClr val="000090"/>
                </a:solidFill>
                <a:latin typeface="Palatino Linotype" charset="0"/>
                <a:cs typeface="Palatino Linotype" charset="0"/>
              </a:rPr>
              <a:t>, 1982 and Pinatubo, 1991). Difference has been computed between two 5-members </a:t>
            </a:r>
            <a:r>
              <a:rPr lang="en-GB" sz="1800" b="1" i="1" dirty="0" err="1">
                <a:solidFill>
                  <a:srgbClr val="000090"/>
                </a:solidFill>
                <a:latin typeface="Palatino Linotype" charset="0"/>
                <a:cs typeface="Palatino Linotype" charset="0"/>
              </a:rPr>
              <a:t>hindcasts</a:t>
            </a:r>
            <a:r>
              <a:rPr lang="en-GB" sz="1800" b="1" i="1" dirty="0">
                <a:solidFill>
                  <a:srgbClr val="000090"/>
                </a:solidFill>
                <a:latin typeface="Palatino Linotype" charset="0"/>
                <a:cs typeface="Palatino Linotype" charset="0"/>
              </a:rPr>
              <a:t>, one including and another excluding volcanic forcing of large eruptions, and </a:t>
            </a:r>
            <a:r>
              <a:rPr lang="en-GB" sz="1800" b="1" i="1" dirty="0" smtClean="0">
                <a:solidFill>
                  <a:srgbClr val="000090"/>
                </a:solidFill>
                <a:latin typeface="Palatino Linotype" charset="0"/>
                <a:cs typeface="Palatino Linotype" charset="0"/>
              </a:rPr>
              <a:t>appears </a:t>
            </a:r>
            <a:r>
              <a:rPr lang="en-GB" sz="1800" b="1" i="1" dirty="0">
                <a:solidFill>
                  <a:srgbClr val="000090"/>
                </a:solidFill>
                <a:latin typeface="Palatino Linotype" charset="0"/>
                <a:cs typeface="Palatino Linotype" charset="0"/>
              </a:rPr>
              <a:t>shaded when significant with a 5% level.</a:t>
            </a:r>
            <a:endParaRPr lang="en-GB" sz="1800" b="1" dirty="0">
              <a:solidFill>
                <a:srgbClr val="000090"/>
              </a:solidFill>
              <a:latin typeface="Palatino Linotype" charset="0"/>
              <a:cs typeface="Palatino Linotype" charset="0"/>
            </a:endParaRPr>
          </a:p>
        </p:txBody>
      </p:sp>
      <p:grpSp>
        <p:nvGrpSpPr>
          <p:cNvPr id="14" name="Grouper 33"/>
          <p:cNvGrpSpPr>
            <a:grpSpLocks/>
          </p:cNvGrpSpPr>
          <p:nvPr/>
        </p:nvGrpSpPr>
        <p:grpSpPr bwMode="auto">
          <a:xfrm>
            <a:off x="-45085" y="1429703"/>
            <a:ext cx="8764588" cy="3534727"/>
            <a:chOff x="5870817" y="5276058"/>
            <a:chExt cx="9698838" cy="3960440"/>
          </a:xfrm>
        </p:grpSpPr>
        <p:pic>
          <p:nvPicPr>
            <p:cNvPr id="15" name="Image 4" descr="anomaly_year1-3_difftas.png"/>
            <p:cNvPicPr>
              <a:picLocks noChangeAspect="1"/>
            </p:cNvPicPr>
            <p:nvPr/>
          </p:nvPicPr>
          <p:blipFill>
            <a:blip r:embed="rId3">
              <a:extLst>
                <a:ext uri="{28A0092B-C50C-407E-A947-70E740481C1C}">
                  <a14:useLocalDpi xmlns:a14="http://schemas.microsoft.com/office/drawing/2010/main" val="0"/>
                </a:ext>
              </a:extLst>
            </a:blip>
            <a:srcRect b="14648"/>
            <a:stretch>
              <a:fillRect/>
            </a:stretch>
          </p:blipFill>
          <p:spPr bwMode="auto">
            <a:xfrm>
              <a:off x="6424638" y="5780114"/>
              <a:ext cx="4577507" cy="270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5" descr="anomaly_year3-5_difftas.png"/>
            <p:cNvPicPr>
              <a:picLocks noChangeAspect="1"/>
            </p:cNvPicPr>
            <p:nvPr/>
          </p:nvPicPr>
          <p:blipFill>
            <a:blip r:embed="rId4">
              <a:extLst>
                <a:ext uri="{28A0092B-C50C-407E-A947-70E740481C1C}">
                  <a14:useLocalDpi xmlns:a14="http://schemas.microsoft.com/office/drawing/2010/main" val="0"/>
                </a:ext>
              </a:extLst>
            </a:blip>
            <a:srcRect b="14577"/>
            <a:stretch>
              <a:fillRect/>
            </a:stretch>
          </p:blipFill>
          <p:spPr bwMode="auto">
            <a:xfrm>
              <a:off x="11016382" y="5781431"/>
              <a:ext cx="4553272" cy="269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1"/>
            <p:cNvSpPr>
              <a:spLocks noChangeArrowheads="1"/>
            </p:cNvSpPr>
            <p:nvPr/>
          </p:nvSpPr>
          <p:spPr bwMode="auto">
            <a:xfrm>
              <a:off x="8008814" y="5276058"/>
              <a:ext cx="17160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Years 1-3</a:t>
              </a:r>
              <a:endParaRPr lang="en-GB" sz="2600" b="1">
                <a:solidFill>
                  <a:srgbClr val="000090"/>
                </a:solidFill>
                <a:latin typeface="Palatino Linotype" charset="0"/>
                <a:cs typeface="Palatino Linotype" charset="0"/>
              </a:endParaRPr>
            </a:p>
          </p:txBody>
        </p:sp>
        <p:sp>
          <p:nvSpPr>
            <p:cNvPr id="18" name="Rectangle 11"/>
            <p:cNvSpPr>
              <a:spLocks noChangeArrowheads="1"/>
            </p:cNvSpPr>
            <p:nvPr/>
          </p:nvSpPr>
          <p:spPr bwMode="auto">
            <a:xfrm>
              <a:off x="12617326" y="5282408"/>
              <a:ext cx="17160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600" b="1" i="1">
                  <a:solidFill>
                    <a:srgbClr val="000090"/>
                  </a:solidFill>
                  <a:latin typeface="Palatino Linotype" charset="0"/>
                  <a:cs typeface="Palatino Linotype" charset="0"/>
                </a:rPr>
                <a:t>Years 3-5</a:t>
              </a:r>
              <a:endParaRPr lang="en-GB" sz="2600" b="1">
                <a:solidFill>
                  <a:srgbClr val="000090"/>
                </a:solidFill>
                <a:latin typeface="Palatino Linotype" charset="0"/>
                <a:cs typeface="Palatino Linotype" charset="0"/>
              </a:endParaRPr>
            </a:p>
          </p:txBody>
        </p:sp>
        <p:pic>
          <p:nvPicPr>
            <p:cNvPr id="19" name="Image 5" descr="anomaly_year3-5_difftas.png"/>
            <p:cNvPicPr>
              <a:picLocks noChangeAspect="1"/>
            </p:cNvPicPr>
            <p:nvPr/>
          </p:nvPicPr>
          <p:blipFill>
            <a:blip r:embed="rId5">
              <a:extLst>
                <a:ext uri="{28A0092B-C50C-407E-A947-70E740481C1C}">
                  <a14:useLocalDpi xmlns:a14="http://schemas.microsoft.com/office/drawing/2010/main" val="0"/>
                </a:ext>
              </a:extLst>
            </a:blip>
            <a:srcRect b="-809"/>
            <a:stretch>
              <a:fillRect/>
            </a:stretch>
          </p:blipFill>
          <p:spPr bwMode="auto">
            <a:xfrm>
              <a:off x="5870817" y="8430771"/>
              <a:ext cx="9698838" cy="80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Image 20" descr="logo_BSC.jp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22"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25640962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sarychev_volcan_nasa.jpeg"/>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2159" t="-16" b="4053"/>
          <a:stretch/>
        </p:blipFill>
        <p:spPr>
          <a:xfrm rot="16200000">
            <a:off x="1429048" y="-1491038"/>
            <a:ext cx="6258560" cy="9199994"/>
          </a:xfrm>
          <a:prstGeom prst="rect">
            <a:avLst/>
          </a:prstGeom>
          <a:effectLst>
            <a:outerShdw blurRad="50800" dist="50800" dir="5400000" algn="ctr" rotWithShape="0">
              <a:srgbClr val="000000">
                <a:alpha val="4000"/>
              </a:srgbClr>
            </a:outerShdw>
          </a:effectLst>
        </p:spPr>
      </p:pic>
      <p:sp>
        <p:nvSpPr>
          <p:cNvPr id="5" name="Slide Number Placeholder 5"/>
          <p:cNvSpPr>
            <a:spLocks noGrp="1"/>
          </p:cNvSpPr>
          <p:nvPr>
            <p:ph type="sldNum" sz="quarter" idx="11"/>
          </p:nvPr>
        </p:nvSpPr>
        <p:spPr/>
        <p:txBody>
          <a:bodyPr/>
          <a:lstStyle/>
          <a:p>
            <a:pPr>
              <a:defRPr/>
            </a:pPr>
            <a:fld id="{FEEDE119-5AF5-9C41-B1F8-A6D3D5F51E17}" type="slidenum">
              <a:rPr lang="es-ES"/>
              <a:pPr>
                <a:defRPr/>
              </a:pPr>
              <a:t>8</a:t>
            </a:fld>
            <a:endParaRPr lang="es-ES" dirty="0"/>
          </a:p>
        </p:txBody>
      </p:sp>
      <p:sp>
        <p:nvSpPr>
          <p:cNvPr id="17412" name="Text Box 3"/>
          <p:cNvSpPr txBox="1">
            <a:spLocks noChangeArrowheads="1"/>
          </p:cNvSpPr>
          <p:nvPr/>
        </p:nvSpPr>
        <p:spPr bwMode="auto">
          <a:xfrm>
            <a:off x="0" y="3840764"/>
            <a:ext cx="9245600" cy="246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2400"/>
              </a:spcAft>
              <a:buSzPct val="100000"/>
              <a:buFont typeface="Times New Roman" charset="0"/>
              <a:buChar char="→"/>
            </a:pPr>
            <a:r>
              <a:rPr lang="en-GB" b="1" dirty="0">
                <a:solidFill>
                  <a:srgbClr val="000080"/>
                </a:solidFill>
                <a:latin typeface="Palatino Linotype" charset="0"/>
              </a:rPr>
              <a:t> </a:t>
            </a:r>
            <a:r>
              <a:rPr lang="en-GB" dirty="0" smtClean="0">
                <a:solidFill>
                  <a:srgbClr val="000080"/>
                </a:solidFill>
                <a:latin typeface="Palatino Linotype" charset="0"/>
              </a:rPr>
              <a:t>Introduction</a:t>
            </a:r>
            <a:endParaRPr lang="en-GB" dirty="0">
              <a:solidFill>
                <a:srgbClr val="000080"/>
              </a:solidFill>
              <a:latin typeface="Palatino Linotype" charset="0"/>
            </a:endParaRP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a:t>
            </a:r>
            <a:r>
              <a:rPr lang="en-GB" b="1" dirty="0" smtClean="0">
                <a:solidFill>
                  <a:srgbClr val="000080"/>
                </a:solidFill>
                <a:latin typeface="Palatino Linotype" charset="0"/>
                <a:sym typeface="Symbol" charset="0"/>
              </a:rPr>
              <a:t>Do volcanic eruptions affect the NAO?</a:t>
            </a:r>
            <a:endParaRPr lang="en-GB" b="1" dirty="0">
              <a:solidFill>
                <a:srgbClr val="000080"/>
              </a:solidFill>
              <a:latin typeface="Palatino Linotype" charset="0"/>
              <a:sym typeface="Symbol" charset="0"/>
            </a:endParaRPr>
          </a:p>
          <a:p>
            <a:pPr eaLnBrk="1" hangingPunct="1">
              <a:spcAft>
                <a:spcPts val="2400"/>
              </a:spcAft>
              <a:buSzPct val="100000"/>
              <a:buFont typeface="Times New Roman" charset="0"/>
              <a:buChar char="→"/>
            </a:pPr>
            <a:r>
              <a:rPr lang="en-GB" dirty="0">
                <a:solidFill>
                  <a:srgbClr val="000080"/>
                </a:solidFill>
                <a:latin typeface="Palatino Linotype" charset="0"/>
                <a:sym typeface="Symbol" charset="0"/>
              </a:rPr>
              <a:t> C</a:t>
            </a:r>
            <a:r>
              <a:rPr lang="en-GB" dirty="0" smtClean="0">
                <a:solidFill>
                  <a:srgbClr val="000080"/>
                </a:solidFill>
                <a:latin typeface="Palatino Linotype" charset="0"/>
                <a:sym typeface="Symbol" charset="0"/>
              </a:rPr>
              <a:t>an we forecast the climate response to volcanic eruptions?</a:t>
            </a:r>
          </a:p>
        </p:txBody>
      </p:sp>
      <p:pic>
        <p:nvPicPr>
          <p:cNvPr id="9" name="Image 8" descr="logo_BSC.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
        <p:nvSpPr>
          <p:cNvPr id="10" name="Footer Placeholder 4"/>
          <p:cNvSpPr>
            <a:spLocks noGrp="1"/>
          </p:cNvSpPr>
          <p:nvPr>
            <p:ph type="ftr" sz="quarter" idx="10"/>
          </p:nvPr>
        </p:nvSpPr>
        <p:spPr bwMode="auto">
          <a:xfrm>
            <a:off x="3517900" y="6361113"/>
            <a:ext cx="4724400"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Tree>
    <p:extLst>
      <p:ext uri="{BB962C8B-B14F-4D97-AF65-F5344CB8AC3E}">
        <p14:creationId xmlns:p14="http://schemas.microsoft.com/office/powerpoint/2010/main" val="7137822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p:cNvSpPr>
          <p:nvPr>
            <p:ph type="title"/>
          </p:nvPr>
        </p:nvSpPr>
        <p:spPr bwMode="auto">
          <a:xfrm>
            <a:off x="804863" y="365125"/>
            <a:ext cx="7862887"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ctr" eaLnBrk="1" hangingPunct="1"/>
            <a:r>
              <a:rPr lang="en-US" b="1" cap="none" dirty="0" smtClean="0">
                <a:latin typeface="Century Gothic" charset="0"/>
              </a:rPr>
              <a:t>NAO and volcanoes</a:t>
            </a:r>
            <a:endParaRPr lang="en-US" b="1" cap="none" dirty="0">
              <a:latin typeface="Century Gothic" charset="0"/>
            </a:endParaRPr>
          </a:p>
        </p:txBody>
      </p:sp>
      <p:sp>
        <p:nvSpPr>
          <p:cNvPr id="9"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1000" smtClean="0">
                <a:solidFill>
                  <a:srgbClr val="FFFFFF"/>
                </a:solidFill>
              </a:rPr>
              <a:t>Grenoble, 2017</a:t>
            </a:r>
            <a:endParaRPr lang="en-US" sz="1000" dirty="0">
              <a:solidFill>
                <a:srgbClr val="FFFFFF"/>
              </a:solidFill>
            </a:endParaRPr>
          </a:p>
        </p:txBody>
      </p:sp>
      <p:sp>
        <p:nvSpPr>
          <p:cNvPr id="5" name="Slide Number Placeholder 5"/>
          <p:cNvSpPr>
            <a:spLocks noGrp="1"/>
          </p:cNvSpPr>
          <p:nvPr>
            <p:ph type="sldNum" sz="quarter" idx="11"/>
          </p:nvPr>
        </p:nvSpPr>
        <p:spPr/>
        <p:txBody>
          <a:bodyPr/>
          <a:lstStyle/>
          <a:p>
            <a:pPr>
              <a:defRPr/>
            </a:pPr>
            <a:fld id="{EB2C8A24-B7DA-5047-81F5-68DE4C8D5743}" type="slidenum">
              <a:rPr lang="es-ES"/>
              <a:pPr>
                <a:defRPr/>
              </a:pPr>
              <a:t>9</a:t>
            </a:fld>
            <a:endParaRPr lang="es-ES" dirty="0"/>
          </a:p>
        </p:txBody>
      </p:sp>
      <p:sp>
        <p:nvSpPr>
          <p:cNvPr id="37892" name="Text Box 3"/>
          <p:cNvSpPr txBox="1">
            <a:spLocks noChangeArrowheads="1"/>
          </p:cNvSpPr>
          <p:nvPr/>
        </p:nvSpPr>
        <p:spPr bwMode="auto">
          <a:xfrm>
            <a:off x="720089" y="1988819"/>
            <a:ext cx="7812406" cy="121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4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Gothic" charset="0"/>
                <a:ea typeface="ＭＳ Ｐゴシック" charset="0"/>
              </a:defRPr>
            </a:lvl9pPr>
          </a:lstStyle>
          <a:p>
            <a:pPr eaLnBrk="1" hangingPunct="1">
              <a:spcAft>
                <a:spcPts val="0"/>
              </a:spcAft>
              <a:buSzPct val="100000"/>
              <a:buFont typeface="Times New Roman" charset="0"/>
              <a:buChar char="→"/>
            </a:pPr>
            <a:r>
              <a:rPr lang="en-GB" b="1" dirty="0">
                <a:solidFill>
                  <a:srgbClr val="000080"/>
                </a:solidFill>
                <a:latin typeface="Palatino Linotype" charset="0"/>
              </a:rPr>
              <a:t> P</a:t>
            </a:r>
            <a:r>
              <a:rPr lang="en-GB" b="1" dirty="0" smtClean="0">
                <a:solidFill>
                  <a:srgbClr val="000080"/>
                </a:solidFill>
                <a:latin typeface="Palatino Linotype" charset="0"/>
              </a:rPr>
              <a:t>ositive NAO conditions observed during the two winters following the Pinatubo eruption…</a:t>
            </a:r>
            <a:endParaRPr lang="en-GB" b="1" dirty="0" smtClean="0">
              <a:solidFill>
                <a:srgbClr val="000080"/>
              </a:solidFill>
              <a:latin typeface="Palatino Linotype" charset="0"/>
              <a:sym typeface="Symbol" charset="0"/>
            </a:endParaRPr>
          </a:p>
        </p:txBody>
      </p:sp>
      <p:pic>
        <p:nvPicPr>
          <p:cNvPr id="12" name="Image 11" descr="logo_BS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25435" y="188595"/>
            <a:ext cx="967105" cy="840812"/>
          </a:xfrm>
          <a:prstGeom prst="rect">
            <a:avLst/>
          </a:prstGeom>
        </p:spPr>
      </p:pic>
    </p:spTree>
    <p:extLst>
      <p:ext uri="{BB962C8B-B14F-4D97-AF65-F5344CB8AC3E}">
        <p14:creationId xmlns:p14="http://schemas.microsoft.com/office/powerpoint/2010/main" val="336293186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Ángulos">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Ángulo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5241</TotalTime>
  <Words>3369</Words>
  <Application>Microsoft Macintosh PowerPoint</Application>
  <PresentationFormat>Présentation à l'écran (4:3)</PresentationFormat>
  <Paragraphs>601</Paragraphs>
  <Slides>78</Slides>
  <Notes>13</Notes>
  <HiddenSlides>0</HiddenSlides>
  <MMClips>0</MMClips>
  <ScaleCrop>false</ScaleCrop>
  <HeadingPairs>
    <vt:vector size="4" baseType="variant">
      <vt:variant>
        <vt:lpstr>Thème</vt:lpstr>
      </vt:variant>
      <vt:variant>
        <vt:i4>1</vt:i4>
      </vt:variant>
      <vt:variant>
        <vt:lpstr>Titres des diapositives</vt:lpstr>
      </vt:variant>
      <vt:variant>
        <vt:i4>78</vt:i4>
      </vt:variant>
    </vt:vector>
  </HeadingPairs>
  <TitlesOfParts>
    <vt:vector size="79" baseType="lpstr">
      <vt:lpstr>Ángulos</vt:lpstr>
      <vt:lpstr>Présentation PowerPoint</vt:lpstr>
      <vt:lpstr>Introduction</vt:lpstr>
      <vt:lpstr>Introduction</vt:lpstr>
      <vt:lpstr>Introduction</vt:lpstr>
      <vt:lpstr>Introduction</vt:lpstr>
      <vt:lpstr>Introduction</vt:lpstr>
      <vt:lpstr>Introduction</vt:lpstr>
      <vt:lpstr>Présentation PowerPoint</vt:lpstr>
      <vt:lpstr>NAO and volcanoes</vt:lpstr>
      <vt:lpstr>NAO and volcanoes</vt:lpstr>
      <vt:lpstr>Mechanisms</vt:lpstr>
      <vt:lpstr>Mechanisms</vt:lpstr>
      <vt:lpstr>Mechanisms</vt:lpstr>
      <vt:lpstr>Mechanisms</vt:lpstr>
      <vt:lpstr>Mechanisms</vt:lpstr>
      <vt:lpstr>Mechanisms</vt:lpstr>
      <vt:lpstr>Observations</vt:lpstr>
      <vt:lpstr>Observations</vt:lpstr>
      <vt:lpstr>Observations</vt:lpstr>
      <vt:lpstr>Model experiments</vt:lpstr>
      <vt:lpstr>Model experiments</vt:lpstr>
      <vt:lpstr>Model experiments</vt:lpstr>
      <vt:lpstr>AMV- versus AMV+</vt:lpstr>
      <vt:lpstr>Model experiments</vt:lpstr>
      <vt:lpstr>Volcanic signal</vt:lpstr>
      <vt:lpstr>Volcanic signal</vt:lpstr>
      <vt:lpstr>Volcanic signal</vt:lpstr>
      <vt:lpstr>Weather regimes</vt:lpstr>
      <vt:lpstr>Weather regimes changes</vt:lpstr>
      <vt:lpstr>Cold tropics under cold AMV</vt:lpstr>
      <vt:lpstr>El Niño – La Niña events  after volcanic eruptions</vt:lpstr>
      <vt:lpstr>El Niño – La Niña events  after volcanic eruptions</vt:lpstr>
      <vt:lpstr>El Niño – La Niña events  after volcanic eruptions</vt:lpstr>
      <vt:lpstr>Sea-ice anomalies</vt:lpstr>
      <vt:lpstr>Autumn sea-ice versus winter NAO- regime</vt:lpstr>
      <vt:lpstr>NAO- change the third winter</vt:lpstr>
      <vt:lpstr>NAO- change the third winter</vt:lpstr>
      <vt:lpstr>NAO- change the first winter</vt:lpstr>
      <vt:lpstr>Présentation PowerPoint</vt:lpstr>
      <vt:lpstr>Présentation PowerPoint</vt:lpstr>
      <vt:lpstr>Forecasts</vt:lpstr>
      <vt:lpstr>Forecasts</vt:lpstr>
      <vt:lpstr>Forecasts</vt:lpstr>
      <vt:lpstr>Forecasts</vt:lpstr>
      <vt:lpstr>Pinatubo</vt:lpstr>
      <vt:lpstr>Pinatubo</vt:lpstr>
      <vt:lpstr>Pinatubo</vt:lpstr>
      <vt:lpstr>Pinatubo</vt:lpstr>
      <vt:lpstr>Pinatubo</vt:lpstr>
      <vt:lpstr>Pinatubo</vt:lpstr>
      <vt:lpstr>El Chichón</vt:lpstr>
      <vt:lpstr>Agung</vt:lpstr>
      <vt:lpstr>ENSO and volcanoes</vt:lpstr>
      <vt:lpstr>ENSO and volcanoes</vt:lpstr>
      <vt:lpstr>Forecast skill</vt:lpstr>
      <vt:lpstr>Forecast skill</vt:lpstr>
      <vt:lpstr>Forecast skill</vt:lpstr>
      <vt:lpstr>Forecast skill</vt:lpstr>
      <vt:lpstr>Correlation</vt:lpstr>
      <vt:lpstr>Correlation</vt:lpstr>
      <vt:lpstr>Correlation</vt:lpstr>
      <vt:lpstr>Correlation</vt:lpstr>
      <vt:lpstr>Correlation</vt:lpstr>
      <vt:lpstr>Présentation PowerPoint</vt:lpstr>
      <vt:lpstr>Présentation PowerPoint</vt:lpstr>
      <vt:lpstr>Stratospheric observations</vt:lpstr>
      <vt:lpstr>Stratospheric observations</vt:lpstr>
      <vt:lpstr>Volcanic signal – first winter</vt:lpstr>
      <vt:lpstr>Présentation PowerPoint</vt:lpstr>
      <vt:lpstr>Introduction</vt:lpstr>
      <vt:lpstr>Introduction</vt:lpstr>
      <vt:lpstr>NAO and AMV</vt:lpstr>
      <vt:lpstr>Présentation PowerPoint</vt:lpstr>
      <vt:lpstr>Sea-ice anomalies</vt:lpstr>
      <vt:lpstr>Forecast skill</vt:lpstr>
      <vt:lpstr>Forecast Anomalies: ENSO</vt:lpstr>
      <vt:lpstr>Climate response to volcanoes</vt:lpstr>
      <vt:lpstr>Climate response to volcanoes</vt:lpstr>
    </vt:vector>
  </TitlesOfParts>
  <Manager/>
  <Company>IC3</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Franziska Ewald de Aceves</dc:creator>
  <cp:keywords/>
  <dc:description/>
  <cp:lastModifiedBy>Martin MENEGOZ</cp:lastModifiedBy>
  <cp:revision>555</cp:revision>
  <cp:lastPrinted>2017-12-06T22:39:34Z</cp:lastPrinted>
  <dcterms:created xsi:type="dcterms:W3CDTF">2012-06-07T13:45:56Z</dcterms:created>
  <dcterms:modified xsi:type="dcterms:W3CDTF">2017-12-07T12:41:13Z</dcterms:modified>
  <cp:category/>
</cp:coreProperties>
</file>