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6684" r:id="rId2"/>
    <p:sldMasterId id="2147486696" r:id="rId3"/>
  </p:sldMasterIdLst>
  <p:notesMasterIdLst>
    <p:notesMasterId r:id="rId18"/>
  </p:notesMasterIdLst>
  <p:handoutMasterIdLst>
    <p:handoutMasterId r:id="rId19"/>
  </p:handoutMasterIdLst>
  <p:sldIdLst>
    <p:sldId id="550" r:id="rId4"/>
    <p:sldId id="552" r:id="rId5"/>
    <p:sldId id="585" r:id="rId6"/>
    <p:sldId id="586" r:id="rId7"/>
    <p:sldId id="561" r:id="rId8"/>
    <p:sldId id="584" r:id="rId9"/>
    <p:sldId id="582" r:id="rId10"/>
    <p:sldId id="578" r:id="rId11"/>
    <p:sldId id="264" r:id="rId12"/>
    <p:sldId id="268" r:id="rId13"/>
    <p:sldId id="574" r:id="rId14"/>
    <p:sldId id="580" r:id="rId15"/>
    <p:sldId id="581" r:id="rId16"/>
    <p:sldId id="545" r:id="rId17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00FB92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/>
    <p:restoredTop sz="80878"/>
  </p:normalViewPr>
  <p:slideViewPr>
    <p:cSldViewPr>
      <p:cViewPr varScale="1">
        <p:scale>
          <a:sx n="75" d="100"/>
          <a:sy n="75" d="100"/>
        </p:scale>
        <p:origin x="2328" y="176"/>
      </p:cViewPr>
      <p:guideLst>
        <p:guide orient="horz" pos="22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414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275A7D-641B-BE47-9CF0-D6FAA0105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5BEA5-6BBE-514C-A649-2A257B877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782267-B485-A743-AD13-D8BA16E9510C}" type="datetimeFigureOut">
              <a:rPr lang="en-US" altLang="es-ES"/>
              <a:pPr/>
              <a:t>4/12/18</a:t>
            </a:fld>
            <a:endParaRPr lang="en-US" alt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4C7DF-ADC7-614B-898C-B9A01E3458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2F32-4F97-3E4E-952D-C53687FEC9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54C7F-0B47-F541-BDD2-C482AF40470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176343-08B3-6B46-89CA-3D84D26772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6907B-31CC-3D46-976D-C1519DD3E7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7306D5-6D85-3E40-B37F-1E2E56FD6BC6}" type="datetimeFigureOut">
              <a:rPr lang="en-US" altLang="es-ES"/>
              <a:pPr/>
              <a:t>4/12/18</a:t>
            </a:fld>
            <a:endParaRPr lang="en-US" altLang="es-E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34D404-841B-F64F-8750-862C47A16D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AAF085-D176-2547-8853-629D97F65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15B23-03E7-6F4C-A3DE-4173660DBC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5B202-E5C2-1F41-8DD9-CA4461719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4A596-CCED-6F4F-AD42-1BE2D9CAEA7A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imagen de diapositiva 1">
            <a:extLst>
              <a:ext uri="{FF2B5EF4-FFF2-40B4-BE49-F238E27FC236}">
                <a16:creationId xmlns:a16="http://schemas.microsoft.com/office/drawing/2014/main" id="{C0522216-07AD-324F-AE3F-5BA3460971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Marcador de notas 2">
            <a:extLst>
              <a:ext uri="{FF2B5EF4-FFF2-40B4-BE49-F238E27FC236}">
                <a16:creationId xmlns:a16="http://schemas.microsoft.com/office/drawing/2014/main" id="{75C55358-DF0E-7E41-9EA6-7C770897A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La idea de esta diapositiva es decir que nuestra aproximación a los servicios climáticos conecta estos cuatro componentes. Nosotros ofrecemos ‘</a:t>
            </a:r>
            <a:r>
              <a:rPr lang="es-ES" altLang="es-ES" dirty="0" err="1"/>
              <a:t>seasonal</a:t>
            </a:r>
            <a:r>
              <a:rPr lang="es-ES" altLang="es-ES" dirty="0"/>
              <a:t> </a:t>
            </a:r>
            <a:r>
              <a:rPr lang="es-ES" altLang="es-ES" dirty="0" err="1"/>
              <a:t>forecasts</a:t>
            </a:r>
            <a:r>
              <a:rPr lang="es-ES" altLang="es-ES" dirty="0"/>
              <a:t>’, ‘</a:t>
            </a:r>
            <a:r>
              <a:rPr lang="es-ES" altLang="es-ES" dirty="0" err="1"/>
              <a:t>verification</a:t>
            </a:r>
            <a:r>
              <a:rPr lang="es-ES" altLang="es-ES" dirty="0"/>
              <a:t>’ y ‘</a:t>
            </a:r>
            <a:r>
              <a:rPr lang="es-ES" altLang="es-ES" dirty="0" err="1"/>
              <a:t>improvement</a:t>
            </a:r>
            <a:r>
              <a:rPr lang="es-ES" altLang="es-ES" dirty="0"/>
              <a:t>’ (a través de </a:t>
            </a:r>
            <a:r>
              <a:rPr lang="es-ES" altLang="es-ES" dirty="0" err="1"/>
              <a:t>bias</a:t>
            </a:r>
            <a:r>
              <a:rPr lang="es-ES" altLang="es-ES" dirty="0"/>
              <a:t> </a:t>
            </a:r>
            <a:r>
              <a:rPr lang="es-ES" altLang="es-ES" dirty="0" err="1"/>
              <a:t>correction</a:t>
            </a:r>
            <a:r>
              <a:rPr lang="es-ES" altLang="es-ES" dirty="0"/>
              <a:t> / </a:t>
            </a:r>
            <a:r>
              <a:rPr lang="es-ES" altLang="es-ES" dirty="0" err="1"/>
              <a:t>downscaling</a:t>
            </a:r>
            <a:r>
              <a:rPr lang="es-ES" altLang="es-ES" dirty="0"/>
              <a:t>), siempre teniendo en cuenta las necesidades de los usuarios (ellos quieren predicciones a meses vista, a la escala de sus campos y que funcionen bien).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F2AB825-E70C-4547-A90A-1F80CC87DA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215900" marR="0" lvl="0" indent="-214313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565EC0CF-73E5-6249-B19B-1DD808E57837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215900" marR="0" lvl="0" indent="-214313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9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0AFED92C-BD52-F444-AC86-DF6FD51CC8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685800"/>
            <a:ext cx="44672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8391475B-5827-AA42-9690-558C30A8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B1AC8278-DC94-5F4F-B5BB-C2E85E49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138EDF8-225D-AA42-A88E-B54AA79D0F16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B109B8E-53FD-4D48-BCB4-53ECEFEFF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diferentes métodos de </a:t>
            </a:r>
            <a:r>
              <a:rPr lang="es-ES" dirty="0" err="1"/>
              <a:t>bias</a:t>
            </a:r>
            <a:r>
              <a:rPr lang="es-ES" dirty="0"/>
              <a:t> </a:t>
            </a:r>
            <a:r>
              <a:rPr lang="es-ES" dirty="0" err="1"/>
              <a:t>correction</a:t>
            </a:r>
            <a:r>
              <a:rPr lang="es-ES" dirty="0"/>
              <a:t> a aplicar. Esta </a:t>
            </a:r>
            <a:r>
              <a:rPr lang="es-ES" dirty="0" err="1"/>
              <a:t>diapo</a:t>
            </a:r>
            <a:r>
              <a:rPr lang="es-ES" dirty="0"/>
              <a:t> solo se muestra si clicas sobre la imagen de la </a:t>
            </a:r>
            <a:r>
              <a:rPr lang="es-ES" dirty="0" err="1"/>
              <a:t>diapo</a:t>
            </a:r>
            <a:r>
              <a:rPr lang="es-ES" dirty="0"/>
              <a:t> anterior. Si en la anterior haces </a:t>
            </a:r>
            <a:r>
              <a:rPr lang="es-ES" dirty="0" err="1"/>
              <a:t>click</a:t>
            </a:r>
            <a:r>
              <a:rPr lang="es-ES" dirty="0"/>
              <a:t> en el símbolo verde de pasar página no pasarás por ésta. </a:t>
            </a:r>
          </a:p>
        </p:txBody>
      </p:sp>
    </p:spTree>
    <p:extLst>
      <p:ext uri="{BB962C8B-B14F-4D97-AF65-F5344CB8AC3E}">
        <p14:creationId xmlns:p14="http://schemas.microsoft.com/office/powerpoint/2010/main" val="113325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>
            <a:extLst>
              <a:ext uri="{FF2B5EF4-FFF2-40B4-BE49-F238E27FC236}">
                <a16:creationId xmlns:a16="http://schemas.microsoft.com/office/drawing/2014/main" id="{274D5A38-DFCC-9A47-8683-139772AFA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Marcador de notas 2">
            <a:extLst>
              <a:ext uri="{FF2B5EF4-FFF2-40B4-BE49-F238E27FC236}">
                <a16:creationId xmlns:a16="http://schemas.microsoft.com/office/drawing/2014/main" id="{5E0B48A9-D7FF-F94C-B59E-C067FE5DD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Ejemplo de mejora al aplicar </a:t>
            </a:r>
            <a:r>
              <a:rPr lang="es-ES" altLang="es-ES" dirty="0" err="1"/>
              <a:t>calibration</a:t>
            </a:r>
            <a:r>
              <a:rPr lang="es-ES" altLang="es-ES" dirty="0"/>
              <a:t> </a:t>
            </a:r>
            <a:r>
              <a:rPr lang="es-ES" altLang="es-ES" dirty="0" err="1"/>
              <a:t>adjustment</a:t>
            </a:r>
            <a:r>
              <a:rPr lang="es-ES" altLang="es-ES" dirty="0"/>
              <a:t>. Las líneas para el </a:t>
            </a:r>
            <a:r>
              <a:rPr lang="es-ES" altLang="es-ES" dirty="0" err="1"/>
              <a:t>upper</a:t>
            </a:r>
            <a:r>
              <a:rPr lang="es-ES" altLang="es-ES" dirty="0"/>
              <a:t> and </a:t>
            </a:r>
            <a:r>
              <a:rPr lang="es-ES" altLang="es-ES" dirty="0" err="1"/>
              <a:t>lower</a:t>
            </a:r>
            <a:r>
              <a:rPr lang="es-ES" altLang="es-ES" dirty="0"/>
              <a:t> </a:t>
            </a:r>
            <a:r>
              <a:rPr lang="es-ES" altLang="es-ES" dirty="0" err="1"/>
              <a:t>tercile</a:t>
            </a:r>
            <a:r>
              <a:rPr lang="es-ES" altLang="es-ES" dirty="0"/>
              <a:t> se acercan a la diagonal del </a:t>
            </a:r>
            <a:r>
              <a:rPr lang="es-ES" altLang="es-ES" dirty="0" err="1"/>
              <a:t>reliability</a:t>
            </a:r>
            <a:r>
              <a:rPr lang="es-ES" altLang="es-ES" dirty="0"/>
              <a:t> </a:t>
            </a:r>
            <a:r>
              <a:rPr lang="es-ES" altLang="es-ES" dirty="0" err="1"/>
              <a:t>diagram</a:t>
            </a:r>
            <a:r>
              <a:rPr lang="es-ES" alt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13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D9C195C-CDA6-1A41-80BE-7662C57E0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Descripción del </a:t>
            </a:r>
            <a:r>
              <a:rPr lang="es-ES" dirty="0" err="1"/>
              <a:t>downscaling</a:t>
            </a:r>
            <a:r>
              <a:rPr lang="es-ES" dirty="0"/>
              <a:t> en aproximación </a:t>
            </a:r>
            <a:r>
              <a:rPr lang="es-ES" dirty="0" err="1"/>
              <a:t>perfect-prog</a:t>
            </a:r>
            <a:r>
              <a:rPr lang="es-ES" dirty="0"/>
              <a:t> (consideramos que el modelo funciona igual de bien que el </a:t>
            </a:r>
            <a:r>
              <a:rPr lang="es-ES" dirty="0" err="1"/>
              <a:t>reanálisis</a:t>
            </a:r>
            <a:r>
              <a:rPr lang="es-ES" dirty="0"/>
              <a:t>, por ejemplo). Un ejemplo sería buscar los análogos a la predicción del modelo sobre el </a:t>
            </a:r>
            <a:r>
              <a:rPr lang="es-ES" dirty="0" err="1"/>
              <a:t>hindcast</a:t>
            </a:r>
            <a:r>
              <a:rPr lang="es-ES" dirty="0"/>
              <a:t> del </a:t>
            </a:r>
            <a:r>
              <a:rPr lang="es-ES" dirty="0" err="1"/>
              <a:t>reanálisis</a:t>
            </a:r>
            <a:r>
              <a:rPr lang="es-ES" dirty="0"/>
              <a:t>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37F8D2-441A-B640-B80D-6C0559952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MOS buscamos relaciones estadísticas entre el modelo y el </a:t>
            </a:r>
            <a:r>
              <a:rPr lang="es-ES" dirty="0" err="1"/>
              <a:t>predictando</a:t>
            </a:r>
            <a:r>
              <a:rPr lang="es-ES" dirty="0"/>
              <a:t> que queremos. Por ejemplo buscamos los análogos sobre el </a:t>
            </a:r>
            <a:r>
              <a:rPr lang="es-ES" dirty="0" err="1"/>
              <a:t>hindcast</a:t>
            </a:r>
            <a:r>
              <a:rPr lang="es-ES" dirty="0"/>
              <a:t> del modelo, para luego seleccionar los valores observados en la misma fecha como predicción.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>
            <a:extLst>
              <a:ext uri="{FF2B5EF4-FFF2-40B4-BE49-F238E27FC236}">
                <a16:creationId xmlns:a16="http://schemas.microsoft.com/office/drawing/2014/main" id="{EFD2E1E3-0ED7-734B-9D27-CA996298A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Marcador de notas 2">
            <a:extLst>
              <a:ext uri="{FF2B5EF4-FFF2-40B4-BE49-F238E27FC236}">
                <a16:creationId xmlns:a16="http://schemas.microsoft.com/office/drawing/2014/main" id="{67291D96-4C34-EF49-A7A5-1AE3549A0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/>
              <a:t>Entonces nuestra investigación está guiada por los ‘</a:t>
            </a:r>
            <a:r>
              <a:rPr lang="es-ES" altLang="es-ES" dirty="0" err="1"/>
              <a:t>users</a:t>
            </a:r>
            <a:r>
              <a:rPr lang="es-ES" altLang="es-ES" dirty="0"/>
              <a:t>’. Esta diapositiva actúa de ‘</a:t>
            </a:r>
            <a:r>
              <a:rPr lang="es-ES" altLang="es-ES" dirty="0" err="1"/>
              <a:t>hub</a:t>
            </a:r>
            <a:r>
              <a:rPr lang="es-ES" altLang="es-ES" dirty="0"/>
              <a:t>’ desde donde podemos ver una aproximación concreta a como la previsión estacional puede dar respuesta a los usuarios de la industria del vino (grape-</a:t>
            </a:r>
            <a:r>
              <a:rPr lang="es-ES" altLang="es-ES" dirty="0" err="1"/>
              <a:t>wine</a:t>
            </a:r>
            <a:r>
              <a:rPr lang="es-ES" altLang="es-ES" dirty="0"/>
              <a:t> and </a:t>
            </a:r>
            <a:r>
              <a:rPr lang="es-ES" altLang="es-ES" dirty="0" err="1"/>
              <a:t>wine</a:t>
            </a:r>
            <a:r>
              <a:rPr lang="es-ES" altLang="es-ES" dirty="0"/>
              <a:t> </a:t>
            </a:r>
            <a:r>
              <a:rPr lang="es-ES" altLang="es-ES" dirty="0" err="1"/>
              <a:t>producers</a:t>
            </a:r>
            <a:r>
              <a:rPr lang="es-ES" altLang="es-ES" dirty="0"/>
              <a:t>). El primer botón lleva a tres </a:t>
            </a:r>
            <a:r>
              <a:rPr lang="es-ES" altLang="es-ES" dirty="0" err="1"/>
              <a:t>slides</a:t>
            </a:r>
            <a:r>
              <a:rPr lang="es-ES" altLang="es-ES" dirty="0"/>
              <a:t> que resumen el proyecto VISCA. El segundo (</a:t>
            </a:r>
            <a:r>
              <a:rPr lang="es-ES" altLang="es-ES" dirty="0" err="1"/>
              <a:t>How</a:t>
            </a:r>
            <a:r>
              <a:rPr lang="es-ES" altLang="es-ES" dirty="0"/>
              <a:t> </a:t>
            </a:r>
            <a:r>
              <a:rPr lang="es-ES" altLang="es-ES" dirty="0" err="1"/>
              <a:t>we</a:t>
            </a:r>
            <a:r>
              <a:rPr lang="es-ES" altLang="es-ES" dirty="0"/>
              <a:t> can </a:t>
            </a:r>
            <a:r>
              <a:rPr lang="es-ES" altLang="es-ES" dirty="0" err="1"/>
              <a:t>help</a:t>
            </a:r>
            <a:r>
              <a:rPr lang="es-ES" altLang="es-ES" dirty="0"/>
              <a:t>), lleva a 3 </a:t>
            </a:r>
            <a:r>
              <a:rPr lang="es-ES" altLang="es-ES" dirty="0" err="1"/>
              <a:t>slides</a:t>
            </a:r>
            <a:r>
              <a:rPr lang="es-ES" altLang="es-ES" dirty="0"/>
              <a:t> que explican un poco qué podemos aportar. El tercero (</a:t>
            </a:r>
            <a:r>
              <a:rPr lang="es-ES" altLang="es-ES" dirty="0" err="1"/>
              <a:t>bias</a:t>
            </a:r>
            <a:r>
              <a:rPr lang="es-ES" altLang="es-ES" dirty="0"/>
              <a:t> </a:t>
            </a:r>
            <a:r>
              <a:rPr lang="es-ES" altLang="es-ES" dirty="0" err="1"/>
              <a:t>correction</a:t>
            </a:r>
            <a:r>
              <a:rPr lang="es-ES" altLang="es-ES" dirty="0"/>
              <a:t>) presenta qué se busca con esta técnica (y ejemplos). Y finalmente en el de </a:t>
            </a:r>
            <a:r>
              <a:rPr lang="es-ES" altLang="es-ES" dirty="0" err="1"/>
              <a:t>downscaling</a:t>
            </a:r>
            <a:r>
              <a:rPr lang="es-ES" altLang="es-ES" dirty="0"/>
              <a:t> se presentan los ‘</a:t>
            </a:r>
            <a:r>
              <a:rPr lang="es-ES" altLang="es-ES" dirty="0" err="1"/>
              <a:t>perfect-prog</a:t>
            </a:r>
            <a:r>
              <a:rPr lang="es-ES" altLang="es-ES" dirty="0"/>
              <a:t> y MOS’ </a:t>
            </a:r>
            <a:r>
              <a:rPr lang="es-ES" altLang="es-ES" dirty="0" err="1"/>
              <a:t>methods</a:t>
            </a:r>
            <a:r>
              <a:rPr lang="es-ES" altLang="es-ES" dirty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DD7AC6C-3347-6D45-8BB0-4DCF8F9B0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Resumen del proyecto VISCA.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23C260-8A3C-9244-BEE6-219006AC9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Esto es un ejemplo de la plataforma que estamos construyendo. A partir de las necesidades de los usuarios, modelos de irrigación, fenológicos y datos meteorológicos se sugieren acciones para ajustar el ciclo vegetativo de la vid.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>
            <a:extLst>
              <a:ext uri="{FF2B5EF4-FFF2-40B4-BE49-F238E27FC236}">
                <a16:creationId xmlns:a16="http://schemas.microsoft.com/office/drawing/2014/main" id="{274D5A38-DFCC-9A47-8683-139772AFA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Marcador de notas 2">
            <a:extLst>
              <a:ext uri="{FF2B5EF4-FFF2-40B4-BE49-F238E27FC236}">
                <a16:creationId xmlns:a16="http://schemas.microsoft.com/office/drawing/2014/main" id="{5E0B48A9-D7FF-F94C-B59E-C067FE5DD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Estructura de la </a:t>
            </a:r>
            <a:r>
              <a:rPr lang="es-ES" altLang="es-ES" dirty="0" err="1"/>
              <a:t>plataofrma</a:t>
            </a:r>
            <a:r>
              <a:rPr lang="es-ES" altLang="es-ES" dirty="0"/>
              <a:t> desde nuestra perspectiva. Nosotros ofrecemos </a:t>
            </a:r>
            <a:r>
              <a:rPr lang="es-ES" altLang="es-ES" dirty="0" err="1"/>
              <a:t>seasonal</a:t>
            </a:r>
            <a:r>
              <a:rPr lang="es-ES" altLang="es-ES" dirty="0"/>
              <a:t> </a:t>
            </a:r>
            <a:r>
              <a:rPr lang="es-ES" altLang="es-ES" dirty="0" err="1"/>
              <a:t>forecasts</a:t>
            </a:r>
            <a:r>
              <a:rPr lang="es-ES" altLang="es-ES" dirty="0"/>
              <a:t> (METEOSIM, predicción meteorológica), que tienen dos usos. Por un lado se introducen en modelos fenológicos y de irrigación. Por otro lado, pueden ser consultados directamente por los </a:t>
            </a:r>
            <a:r>
              <a:rPr lang="es-ES" altLang="es-ES" dirty="0" err="1"/>
              <a:t>end-users</a:t>
            </a:r>
            <a:r>
              <a:rPr lang="es-ES" altLang="es-ES" dirty="0"/>
              <a:t>. Los resultados de los modelos corriendo con nuestros datos y las predicciones </a:t>
            </a:r>
            <a:r>
              <a:rPr lang="es-ES" altLang="es-ES" dirty="0" err="1"/>
              <a:t>correigidas</a:t>
            </a:r>
            <a:r>
              <a:rPr lang="es-ES" altLang="es-ES" dirty="0"/>
              <a:t> pueden consultarse a través de una plataforma integrada.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6990E85-EDED-8D4E-9987-C2A4845B7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Valor añadido que los servicios climáticos pueden ofrecer a los usuarios cuando, a partir de la predicciones estacionales, se construyen en un marco de </a:t>
            </a:r>
            <a:r>
              <a:rPr lang="es-ES" dirty="0" err="1"/>
              <a:t>I+D+i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20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BC12BDA-8EC2-914A-B48E-5217E8164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son las predicciones estacionales y que aplicaciones pueden tener en la gestión de la vid. </a:t>
            </a:r>
          </a:p>
        </p:txBody>
      </p:sp>
    </p:spTree>
    <p:extLst>
      <p:ext uri="{BB962C8B-B14F-4D97-AF65-F5344CB8AC3E}">
        <p14:creationId xmlns:p14="http://schemas.microsoft.com/office/powerpoint/2010/main" val="152423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>
            <a:extLst>
              <a:ext uri="{FF2B5EF4-FFF2-40B4-BE49-F238E27FC236}">
                <a16:creationId xmlns:a16="http://schemas.microsoft.com/office/drawing/2014/main" id="{274D5A38-DFCC-9A47-8683-139772AFA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Marcador de notas 2">
            <a:extLst>
              <a:ext uri="{FF2B5EF4-FFF2-40B4-BE49-F238E27FC236}">
                <a16:creationId xmlns:a16="http://schemas.microsoft.com/office/drawing/2014/main" id="{5E0B48A9-D7FF-F94C-B59E-C067FE5DD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Las predicciones estacionales que utilizamos vienen de modelos dinámicos. Enumero las ventajas, pero también los inconvenientes. Los dos últimos (en negrita) sirven para justificar la necesidad de ‘</a:t>
            </a:r>
            <a:r>
              <a:rPr lang="es-ES" altLang="es-ES" dirty="0" err="1"/>
              <a:t>bias</a:t>
            </a:r>
            <a:r>
              <a:rPr lang="es-ES" altLang="es-ES" dirty="0"/>
              <a:t> </a:t>
            </a:r>
            <a:r>
              <a:rPr lang="es-ES" altLang="es-ES" dirty="0" err="1"/>
              <a:t>adjustment</a:t>
            </a:r>
            <a:r>
              <a:rPr lang="es-ES" altLang="es-ES" dirty="0"/>
              <a:t>’ y ’</a:t>
            </a:r>
            <a:r>
              <a:rPr lang="es-ES" altLang="es-ES" dirty="0" err="1"/>
              <a:t>downscaling</a:t>
            </a:r>
            <a:r>
              <a:rPr lang="es-ES" altLang="es-ES" dirty="0"/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97074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22B2D11-5A86-A144-980F-B2FA110FED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215900" marR="0" lvl="0" indent="-214313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BA6B64E6-1FAC-8741-A3D7-112E6BB143D6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215900" marR="0" lvl="0" indent="-214313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8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EFAC1FC9-8FDA-A84B-A40B-B63964A2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15900" marR="0" lvl="0" indent="-214313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B9A6CAAF-85E1-8E4F-8408-DEA78BE39F1B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215900" marR="0" lvl="0" indent="-214313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8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D76B0FFA-0D00-C943-B4E5-A0F8E3DBDA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685800"/>
            <a:ext cx="44672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5EDFC0AF-0287-8E44-957A-A00B09D5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DFE7F91-1061-EE4B-B4AD-F29D7DA02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buscamos con el </a:t>
            </a:r>
            <a:r>
              <a:rPr lang="es-ES" dirty="0" err="1"/>
              <a:t>bias</a:t>
            </a:r>
            <a:r>
              <a:rPr lang="es-ES" dirty="0"/>
              <a:t> </a:t>
            </a:r>
            <a:r>
              <a:rPr lang="es-ES" dirty="0" err="1"/>
              <a:t>correction</a:t>
            </a:r>
            <a:r>
              <a:rPr lang="es-ES" dirty="0"/>
              <a:t>. La línea </a:t>
            </a:r>
            <a:r>
              <a:rPr lang="es-ES" dirty="0" err="1"/>
              <a:t>contínua</a:t>
            </a:r>
            <a:r>
              <a:rPr lang="es-ES" dirty="0"/>
              <a:t> marca la distribución observada. El sombreado de arriba son los distintos sesgos que puede mostrar el modelo. El de abajo, es cuando coinciden. </a:t>
            </a:r>
          </a:p>
        </p:txBody>
      </p:sp>
    </p:spTree>
    <p:extLst>
      <p:ext uri="{BB962C8B-B14F-4D97-AF65-F5344CB8AC3E}">
        <p14:creationId xmlns:p14="http://schemas.microsoft.com/office/powerpoint/2010/main" val="56267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>
            <a:extLst>
              <a:ext uri="{FF2B5EF4-FFF2-40B4-BE49-F238E27FC236}">
                <a16:creationId xmlns:a16="http://schemas.microsoft.com/office/drawing/2014/main" id="{AC9C10DD-5AD6-B14F-9AF4-19E6CD51A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8C1E95BD-2ECC-9645-AF99-15F82961F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>
            <a:extLst>
              <a:ext uri="{FF2B5EF4-FFF2-40B4-BE49-F238E27FC236}">
                <a16:creationId xmlns:a16="http://schemas.microsoft.com/office/drawing/2014/main" id="{11C0C02A-63B5-3545-8499-56AE33463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5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6CD0-CE8B-DD40-BC91-D669AF33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5F2C-5B24-184F-8292-37C256B1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8488"/>
            <a:ext cx="78867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17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42C-552A-8C45-BC53-51C817CC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49425"/>
            <a:ext cx="7886700" cy="2921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B4A6-6553-6348-B049-48B03AF0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697413"/>
            <a:ext cx="7886700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42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01AD-E4D0-CC4A-959D-14125E6D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E5A4-A6D9-6448-804F-D07E83FF5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68488"/>
            <a:ext cx="386715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AEAB0-F88F-BA46-9E47-CF890B1E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68488"/>
            <a:ext cx="386715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41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2E1A-6D9B-664C-BD50-1BD0820D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323A4-AED9-224C-9B0B-BBCCBA517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720850"/>
            <a:ext cx="3868737" cy="842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302B4-F116-554A-B05A-D9C425B6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63813"/>
            <a:ext cx="3868737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AC7E1-91AC-5E4D-9676-BFE8E5987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20850"/>
            <a:ext cx="3887788" cy="842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F10F5-6CF7-F748-AE37-D97E45871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63813"/>
            <a:ext cx="3887788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4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D5ED-1C65-F942-9700-7D5EF5A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12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1B3E-6A61-9341-9F2B-B4075B1F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B47E-7F41-1547-B3E9-6658439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011238"/>
            <a:ext cx="4629150" cy="4987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0EFE6-28FE-9741-B081-E272BD897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7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E875-0F8C-A94A-B8BC-435A7DBE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BF31C-DD6B-5344-9EB1-B6AC5BC00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011238"/>
            <a:ext cx="4629150" cy="4987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9294C-8D05-F84C-857C-E461C7F02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34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9E48-B6BF-1B42-B920-97B5B36F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2E7F3-A632-384C-B454-7902E357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68488"/>
            <a:ext cx="7886700" cy="4454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45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AC422-CADE-674E-92F6-3F8C69AE9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73063"/>
            <a:ext cx="1971675" cy="59499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D8423-760F-8845-A8F4-2EAD71C1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73063"/>
            <a:ext cx="5762625" cy="594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9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>
            <a:extLst>
              <a:ext uri="{FF2B5EF4-FFF2-40B4-BE49-F238E27FC236}">
                <a16:creationId xmlns:a16="http://schemas.microsoft.com/office/drawing/2014/main" id="{75F98E35-19C5-214E-95AC-3AAFE8EAD2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4FBD7F63-879E-7C40-B7C3-0F6227B3D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>
            <a:extLst>
              <a:ext uri="{FF2B5EF4-FFF2-40B4-BE49-F238E27FC236}">
                <a16:creationId xmlns:a16="http://schemas.microsoft.com/office/drawing/2014/main" id="{F52337E0-5CD6-9148-B342-5313768241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865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F981-03E2-7347-BB63-A1D5980D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9350"/>
            <a:ext cx="6858000" cy="2443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DDAE2-033E-D045-BCD1-5E7EEAC65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87763"/>
            <a:ext cx="6858000" cy="169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667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D481-BA29-C54F-BD2B-1C466E32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8F2C5-8087-2E41-9D6B-75DC15C9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8488"/>
            <a:ext cx="78867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91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17F1-5DDA-CF48-98E3-2A17F7EA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49425"/>
            <a:ext cx="7886700" cy="2921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7EA9E-E65C-874B-A4C1-CAAF9C95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697413"/>
            <a:ext cx="7886700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05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4746-A5F7-1B4A-A1DD-A4277FFD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6B41-B74B-8E45-B450-AB56AF8C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68488"/>
            <a:ext cx="386715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B0B02-D44D-6F42-93E0-ADBAC269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68488"/>
            <a:ext cx="386715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40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2DE-4330-1346-B41D-D18C7772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8F705-C3FE-4C44-A22C-29483DC8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720850"/>
            <a:ext cx="3868737" cy="842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56890-465C-C04F-883C-F51B57CA2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63813"/>
            <a:ext cx="3868737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576A2-2071-BD4E-BD88-E6078ED6E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20850"/>
            <a:ext cx="3887788" cy="8429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2DE65-EF2C-3649-B248-02A2C301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63813"/>
            <a:ext cx="3887788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00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2A53-A343-9641-A026-00BC6D2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16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3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3440-B656-434F-9922-63A2A116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0535-02ED-304F-8A87-B4111084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011238"/>
            <a:ext cx="4629150" cy="4987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7A7BC-05E1-2F49-AED9-FD001545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83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00DA-E4E8-524A-AE2C-3AFCA383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2151E-CDD1-1B41-9381-9EE6FB403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011238"/>
            <a:ext cx="4629150" cy="4987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9C8BD-032F-5B49-A7AB-BEF0EE57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07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97A6-69AE-2045-B0B5-50E5D352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063"/>
            <a:ext cx="7886700" cy="1357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64F12-DD88-E64C-B71E-888F9473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68488"/>
            <a:ext cx="7886700" cy="4454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2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>
            <a:extLst>
              <a:ext uri="{FF2B5EF4-FFF2-40B4-BE49-F238E27FC236}">
                <a16:creationId xmlns:a16="http://schemas.microsoft.com/office/drawing/2014/main" id="{47C1AF26-F0F1-1545-AFD0-68971562C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0B810217-6292-E44B-A07A-A6E1E78F97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6EDEB88C-A239-C240-A536-812030201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>
            <a:extLst>
              <a:ext uri="{FF2B5EF4-FFF2-40B4-BE49-F238E27FC236}">
                <a16:creationId xmlns:a16="http://schemas.microsoft.com/office/drawing/2014/main" id="{3C221C92-BB9C-7D4B-A094-EAE157328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255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D278B-EE48-3048-A159-650E999B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73063"/>
            <a:ext cx="1971675" cy="59499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9FC14-FD5B-184A-AC83-D29511D3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73063"/>
            <a:ext cx="5762625" cy="594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6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A17FD3EE-83A0-9A47-B5A4-F44AACFD1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>
              <a:latin typeface="Calibri" pitchFamily="34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01E31-533E-CF41-93A7-A0DCF72BB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id="{3BD8C565-35D6-2C45-8402-E2E4FC01D452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304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D409C8C5-14DD-9C48-87EE-863EFAA80D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>
              <a:latin typeface="Calibri" pitchFamily="34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68B96-FF0A-F64A-917B-3E8932DEE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id="{7B2E1F6C-D311-E546-B242-1156243F7ED8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045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43A7EC3-E31A-D942-A6D9-6F844699C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>
            <a:extLst>
              <a:ext uri="{FF2B5EF4-FFF2-40B4-BE49-F238E27FC236}">
                <a16:creationId xmlns:a16="http://schemas.microsoft.com/office/drawing/2014/main" id="{5729EAA2-504F-5B42-B7FD-6E881337E57A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A6C24FA8-D155-A04F-9369-B350B54D12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>
            <a:extLst>
              <a:ext uri="{FF2B5EF4-FFF2-40B4-BE49-F238E27FC236}">
                <a16:creationId xmlns:a16="http://schemas.microsoft.com/office/drawing/2014/main" id="{EEA7B0DF-D4AD-0046-80FA-EB6AADA74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8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A562917-1ADD-6347-A89C-872564892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85AD868E-311D-C745-86F3-A2D81BAE7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>
            <a:extLst>
              <a:ext uri="{FF2B5EF4-FFF2-40B4-BE49-F238E27FC236}">
                <a16:creationId xmlns:a16="http://schemas.microsoft.com/office/drawing/2014/main" id="{9F0C097F-3F0B-6A47-BA8E-93F704638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F03250C5-F083-3240-A594-0A3B30B9F6E4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571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69263-8C20-FC42-9F3F-200AC7AF8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>
            <a:extLst>
              <a:ext uri="{FF2B5EF4-FFF2-40B4-BE49-F238E27FC236}">
                <a16:creationId xmlns:a16="http://schemas.microsoft.com/office/drawing/2014/main" id="{DADCD8A4-5D5E-BC4D-A789-3D040C5C49E5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CC845DB0-CB32-1A49-820A-BB126A81C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>
            <a:extLst>
              <a:ext uri="{FF2B5EF4-FFF2-40B4-BE49-F238E27FC236}">
                <a16:creationId xmlns:a16="http://schemas.microsoft.com/office/drawing/2014/main" id="{E9DE1503-8583-4E4E-8526-858B554FE2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9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B1F4-E4BD-8B43-A54A-759E5A4AB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9350"/>
            <a:ext cx="6858000" cy="2443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93D9-FE36-5C4E-86E2-5FED0D67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87763"/>
            <a:ext cx="6858000" cy="169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0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664" r:id="rId1"/>
    <p:sldLayoutId id="2147486665" r:id="rId2"/>
    <p:sldLayoutId id="2147486666" r:id="rId3"/>
    <p:sldLayoutId id="2147486667" r:id="rId4"/>
    <p:sldLayoutId id="2147486668" r:id="rId5"/>
    <p:sldLayoutId id="2147486669" r:id="rId6"/>
    <p:sldLayoutId id="2147486670" r:id="rId7"/>
    <p:sldLayoutId id="2147486671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FBD9B02C-D4B6-D449-8E7B-873941EE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1DA27CAB-EB3C-CF40-B2B5-F2F33EB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536D37-74E6-4844-ACEB-F7FB825AF6DC}" type="slidenum">
              <a:rPr lang="en-US" altLang="es-ES" sz="1000">
                <a:solidFill>
                  <a:srgbClr val="23589C"/>
                </a:solidFill>
              </a:rPr>
              <a:pPr algn="r" eaLnBrk="1" hangingPunct="1">
                <a:buClrTx/>
                <a:buFontTx/>
                <a:buNone/>
              </a:pPr>
              <a:t>‹#›</a:t>
            </a:fld>
            <a:endParaRPr lang="en-US" altLang="es-ES" sz="1000">
              <a:solidFill>
                <a:srgbClr val="23589C"/>
              </a:solidFill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48631A8-B865-2E4A-B9C4-E86E77E3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87A4FDE8-1155-BF40-BCF3-9C29FADF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73E87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417DAF47-4842-F546-8347-C7D0F2F4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40EF81E1-E9DB-8544-88DC-5962B9480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F39101-624D-6944-B26A-ADB954E32151}" type="slidenum">
              <a:rPr lang="en-US" altLang="es-ES" sz="1000">
                <a:solidFill>
                  <a:srgbClr val="23589C"/>
                </a:solidFill>
              </a:rPr>
              <a:pPr algn="r" eaLnBrk="1" hangingPunct="1">
                <a:buClrTx/>
                <a:buFontTx/>
                <a:buNone/>
              </a:pPr>
              <a:t>‹#›</a:t>
            </a:fld>
            <a:endParaRPr lang="en-US" altLang="es-ES" sz="1000">
              <a:solidFill>
                <a:srgbClr val="23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5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73E87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73E87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2CE3-5C34-9B4C-85C8-EBA544B0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44463"/>
            <a:ext cx="6381750" cy="69691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CLIMATE SERVICES for agriculture</a:t>
            </a:r>
          </a:p>
        </p:txBody>
      </p:sp>
      <p:grpSp>
        <p:nvGrpSpPr>
          <p:cNvPr id="22531" name="Agrupar 7">
            <a:extLst>
              <a:ext uri="{FF2B5EF4-FFF2-40B4-BE49-F238E27FC236}">
                <a16:creationId xmlns:a16="http://schemas.microsoft.com/office/drawing/2014/main" id="{DEBECDC7-593B-A049-B663-1F4225818928}"/>
              </a:ext>
            </a:extLst>
          </p:cNvPr>
          <p:cNvGrpSpPr>
            <a:grpSpLocks/>
          </p:cNvGrpSpPr>
          <p:nvPr/>
        </p:nvGrpSpPr>
        <p:grpSpPr bwMode="auto">
          <a:xfrm>
            <a:off x="2081888" y="1097248"/>
            <a:ext cx="4851401" cy="4752974"/>
            <a:chOff x="3455987" y="1035050"/>
            <a:chExt cx="4851428" cy="4752974"/>
          </a:xfrm>
        </p:grpSpPr>
        <p:grpSp>
          <p:nvGrpSpPr>
            <p:cNvPr id="22536" name="Agrupar 6">
              <a:extLst>
                <a:ext uri="{FF2B5EF4-FFF2-40B4-BE49-F238E27FC236}">
                  <a16:creationId xmlns:a16="http://schemas.microsoft.com/office/drawing/2014/main" id="{C27EA7C9-78C7-D746-BCE2-326BE0935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668" y="1035050"/>
              <a:ext cx="4022747" cy="4037013"/>
              <a:chOff x="4284668" y="1035050"/>
              <a:chExt cx="4022747" cy="4037013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3F17D697-BB06-9A4D-B996-614634BC0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4668" y="1035050"/>
                <a:ext cx="2771790" cy="2016125"/>
              </a:xfrm>
              <a:custGeom>
                <a:avLst/>
                <a:gdLst>
                  <a:gd name="T0" fmla="*/ 0 w 2475275"/>
                  <a:gd name="T1" fmla="*/ 0 h 1800000"/>
                  <a:gd name="T2" fmla="*/ 2830171 w 2475275"/>
                  <a:gd name="T3" fmla="*/ 0 h 1800000"/>
                  <a:gd name="T4" fmla="*/ 2830171 w 2475275"/>
                  <a:gd name="T5" fmla="*/ 1168599 h 1800000"/>
                  <a:gd name="T6" fmla="*/ 2943717 w 2475275"/>
                  <a:gd name="T7" fmla="*/ 1168599 h 1800000"/>
                  <a:gd name="T8" fmla="*/ 2960060 w 2475275"/>
                  <a:gd name="T9" fmla="*/ 1139292 h 1800000"/>
                  <a:gd name="T10" fmla="*/ 3382489 w 2475275"/>
                  <a:gd name="T11" fmla="*/ 920681 h 1800000"/>
                  <a:gd name="T12" fmla="*/ 3891920 w 2475275"/>
                  <a:gd name="T13" fmla="*/ 1416517 h 1800000"/>
                  <a:gd name="T14" fmla="*/ 3382489 w 2475275"/>
                  <a:gd name="T15" fmla="*/ 1912355 h 1800000"/>
                  <a:gd name="T16" fmla="*/ 2960060 w 2475275"/>
                  <a:gd name="T17" fmla="*/ 1693745 h 1800000"/>
                  <a:gd name="T18" fmla="*/ 2943717 w 2475275"/>
                  <a:gd name="T19" fmla="*/ 1664436 h 1800000"/>
                  <a:gd name="T20" fmla="*/ 2830171 w 2475275"/>
                  <a:gd name="T21" fmla="*/ 1664436 h 1800000"/>
                  <a:gd name="T22" fmla="*/ 2830171 w 2475275"/>
                  <a:gd name="T23" fmla="*/ 2833038 h 1800000"/>
                  <a:gd name="T24" fmla="*/ 1662753 w 2475275"/>
                  <a:gd name="T25" fmla="*/ 2833038 h 1800000"/>
                  <a:gd name="T26" fmla="*/ 1662753 w 2475275"/>
                  <a:gd name="T27" fmla="*/ 2720008 h 1800000"/>
                  <a:gd name="T28" fmla="*/ 1692033 w 2475275"/>
                  <a:gd name="T29" fmla="*/ 2703647 h 1800000"/>
                  <a:gd name="T30" fmla="*/ 1910421 w 2475275"/>
                  <a:gd name="T31" fmla="*/ 2280792 h 1800000"/>
                  <a:gd name="T32" fmla="*/ 1415086 w 2475275"/>
                  <a:gd name="T33" fmla="*/ 1770845 h 1800000"/>
                  <a:gd name="T34" fmla="*/ 919751 w 2475275"/>
                  <a:gd name="T35" fmla="*/ 2280792 h 1800000"/>
                  <a:gd name="T36" fmla="*/ 1138140 w 2475275"/>
                  <a:gd name="T37" fmla="*/ 2703647 h 1800000"/>
                  <a:gd name="T38" fmla="*/ 1167418 w 2475275"/>
                  <a:gd name="T39" fmla="*/ 2720008 h 1800000"/>
                  <a:gd name="T40" fmla="*/ 1167418 w 2475275"/>
                  <a:gd name="T41" fmla="*/ 2833038 h 1800000"/>
                  <a:gd name="T42" fmla="*/ 0 w 2475275"/>
                  <a:gd name="T43" fmla="*/ 2833038 h 1800000"/>
                  <a:gd name="T44" fmla="*/ 0 w 2475275"/>
                  <a:gd name="T45" fmla="*/ 0 h 18000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75275" h="1800000">
                    <a:moveTo>
                      <a:pt x="0" y="0"/>
                    </a:moveTo>
                    <a:lnTo>
                      <a:pt x="1800000" y="0"/>
                    </a:lnTo>
                    <a:lnTo>
                      <a:pt x="1800000" y="742482"/>
                    </a:lnTo>
                    <a:lnTo>
                      <a:pt x="1872214" y="742482"/>
                    </a:lnTo>
                    <a:lnTo>
                      <a:pt x="1882609" y="723861"/>
                    </a:lnTo>
                    <a:cubicBezTo>
                      <a:pt x="1940834" y="640061"/>
                      <a:pt x="2039437" y="584965"/>
                      <a:pt x="2151275" y="584965"/>
                    </a:cubicBezTo>
                    <a:cubicBezTo>
                      <a:pt x="2330215" y="584965"/>
                      <a:pt x="2475275" y="726011"/>
                      <a:pt x="2475275" y="900000"/>
                    </a:cubicBezTo>
                    <a:cubicBezTo>
                      <a:pt x="2475275" y="1073989"/>
                      <a:pt x="2330215" y="1215035"/>
                      <a:pt x="2151275" y="1215035"/>
                    </a:cubicBezTo>
                    <a:cubicBezTo>
                      <a:pt x="2039437" y="1215035"/>
                      <a:pt x="1940834" y="1159939"/>
                      <a:pt x="1882609" y="1076139"/>
                    </a:cubicBezTo>
                    <a:lnTo>
                      <a:pt x="1872214" y="1057517"/>
                    </a:lnTo>
                    <a:lnTo>
                      <a:pt x="1800000" y="1057517"/>
                    </a:lnTo>
                    <a:lnTo>
                      <a:pt x="1800000" y="1800000"/>
                    </a:lnTo>
                    <a:lnTo>
                      <a:pt x="1057517" y="1800000"/>
                    </a:lnTo>
                    <a:lnTo>
                      <a:pt x="1057517" y="1728186"/>
                    </a:lnTo>
                    <a:lnTo>
                      <a:pt x="1076139" y="1717791"/>
                    </a:lnTo>
                    <a:cubicBezTo>
                      <a:pt x="1159939" y="1659566"/>
                      <a:pt x="1215035" y="1560963"/>
                      <a:pt x="1215035" y="1449125"/>
                    </a:cubicBezTo>
                    <a:cubicBezTo>
                      <a:pt x="1215035" y="1270185"/>
                      <a:pt x="1073989" y="1125125"/>
                      <a:pt x="900000" y="1125125"/>
                    </a:cubicBezTo>
                    <a:cubicBezTo>
                      <a:pt x="726011" y="1125125"/>
                      <a:pt x="584965" y="1270185"/>
                      <a:pt x="584965" y="1449125"/>
                    </a:cubicBezTo>
                    <a:cubicBezTo>
                      <a:pt x="584965" y="1560963"/>
                      <a:pt x="640061" y="1659566"/>
                      <a:pt x="723861" y="1717791"/>
                    </a:cubicBezTo>
                    <a:lnTo>
                      <a:pt x="742482" y="1728186"/>
                    </a:lnTo>
                    <a:lnTo>
                      <a:pt x="742482" y="1800000"/>
                    </a:lnTo>
                    <a:lnTo>
                      <a:pt x="0" y="180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B92"/>
              </a:solidFill>
              <a:ln w="317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blurRad="50800" dist="38100" dir="10800000" algn="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E91AC704-A59E-A943-AE2D-7567364E8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25" y="1036638"/>
                <a:ext cx="2771790" cy="4035425"/>
              </a:xfrm>
              <a:custGeom>
                <a:avLst/>
                <a:gdLst>
                  <a:gd name="T0" fmla="*/ 755215 w 2771776"/>
                  <a:gd name="T1" fmla="*/ 0 h 4035425"/>
                  <a:gd name="T2" fmla="*/ 2771341 w 2771776"/>
                  <a:gd name="T3" fmla="*/ 0 h 4035425"/>
                  <a:gd name="T4" fmla="*/ 2771341 w 2771776"/>
                  <a:gd name="T5" fmla="*/ 2015614 h 4035425"/>
                  <a:gd name="T6" fmla="*/ 2770390 w 2771776"/>
                  <a:gd name="T7" fmla="*/ 2015614 h 4035425"/>
                  <a:gd name="T8" fmla="*/ 2770390 w 2771776"/>
                  <a:gd name="T9" fmla="*/ 2019300 h 4035425"/>
                  <a:gd name="T10" fmla="*/ 2771776 w 2771776"/>
                  <a:gd name="T11" fmla="*/ 2019300 h 4035425"/>
                  <a:gd name="T12" fmla="*/ 2771776 w 2771776"/>
                  <a:gd name="T13" fmla="*/ 4035425 h 4035425"/>
                  <a:gd name="T14" fmla="*/ 756162 w 2771776"/>
                  <a:gd name="T15" fmla="*/ 4035425 h 4035425"/>
                  <a:gd name="T16" fmla="*/ 756162 w 2771776"/>
                  <a:gd name="T17" fmla="*/ 3203794 h 4035425"/>
                  <a:gd name="T18" fmla="*/ 675298 w 2771776"/>
                  <a:gd name="T19" fmla="*/ 3203794 h 4035425"/>
                  <a:gd name="T20" fmla="*/ 663658 w 2771776"/>
                  <a:gd name="T21" fmla="*/ 3224651 h 4035425"/>
                  <a:gd name="T22" fmla="*/ 362810 w 2771776"/>
                  <a:gd name="T23" fmla="*/ 3380224 h 4035425"/>
                  <a:gd name="T24" fmla="*/ 0 w 2771776"/>
                  <a:gd name="T25" fmla="*/ 3027363 h 4035425"/>
                  <a:gd name="T26" fmla="*/ 362810 w 2771776"/>
                  <a:gd name="T27" fmla="*/ 2674502 h 4035425"/>
                  <a:gd name="T28" fmla="*/ 663658 w 2771776"/>
                  <a:gd name="T29" fmla="*/ 2830075 h 4035425"/>
                  <a:gd name="T30" fmla="*/ 675298 w 2771776"/>
                  <a:gd name="T31" fmla="*/ 2850933 h 4035425"/>
                  <a:gd name="T32" fmla="*/ 756162 w 2771776"/>
                  <a:gd name="T33" fmla="*/ 2850933 h 4035425"/>
                  <a:gd name="T34" fmla="*/ 756162 w 2771776"/>
                  <a:gd name="T35" fmla="*/ 2019300 h 4035425"/>
                  <a:gd name="T36" fmla="*/ 760008 w 2771776"/>
                  <a:gd name="T37" fmla="*/ 2019300 h 4035425"/>
                  <a:gd name="T38" fmla="*/ 760008 w 2771776"/>
                  <a:gd name="T39" fmla="*/ 2015614 h 4035425"/>
                  <a:gd name="T40" fmla="*/ 755215 w 2771776"/>
                  <a:gd name="T41" fmla="*/ 2015614 h 4035425"/>
                  <a:gd name="T42" fmla="*/ 755215 w 2771776"/>
                  <a:gd name="T43" fmla="*/ 1184192 h 4035425"/>
                  <a:gd name="T44" fmla="*/ 835652 w 2771776"/>
                  <a:gd name="T45" fmla="*/ 1184192 h 4035425"/>
                  <a:gd name="T46" fmla="*/ 847295 w 2771776"/>
                  <a:gd name="T47" fmla="*/ 1205044 h 4035425"/>
                  <a:gd name="T48" fmla="*/ 1148220 w 2771776"/>
                  <a:gd name="T49" fmla="*/ 1360578 h 4035425"/>
                  <a:gd name="T50" fmla="*/ 1511123 w 2771776"/>
                  <a:gd name="T51" fmla="*/ 1007806 h 4035425"/>
                  <a:gd name="T52" fmla="*/ 1148220 w 2771776"/>
                  <a:gd name="T53" fmla="*/ 655035 h 4035425"/>
                  <a:gd name="T54" fmla="*/ 847295 w 2771776"/>
                  <a:gd name="T55" fmla="*/ 810569 h 4035425"/>
                  <a:gd name="T56" fmla="*/ 835652 w 2771776"/>
                  <a:gd name="T57" fmla="*/ 831420 h 4035425"/>
                  <a:gd name="T58" fmla="*/ 755215 w 2771776"/>
                  <a:gd name="T59" fmla="*/ 831420 h 4035425"/>
                  <a:gd name="T60" fmla="*/ 755215 w 2771776"/>
                  <a:gd name="T61" fmla="*/ 0 h 4035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71776" h="4035425">
                    <a:moveTo>
                      <a:pt x="755215" y="0"/>
                    </a:moveTo>
                    <a:lnTo>
                      <a:pt x="2771341" y="0"/>
                    </a:lnTo>
                    <a:lnTo>
                      <a:pt x="2771341" y="2015614"/>
                    </a:lnTo>
                    <a:lnTo>
                      <a:pt x="2770390" y="2015614"/>
                    </a:lnTo>
                    <a:lnTo>
                      <a:pt x="2770390" y="2019300"/>
                    </a:lnTo>
                    <a:lnTo>
                      <a:pt x="2771776" y="2019300"/>
                    </a:lnTo>
                    <a:lnTo>
                      <a:pt x="2771776" y="4035425"/>
                    </a:lnTo>
                    <a:lnTo>
                      <a:pt x="756162" y="4035425"/>
                    </a:lnTo>
                    <a:lnTo>
                      <a:pt x="756162" y="3203794"/>
                    </a:lnTo>
                    <a:lnTo>
                      <a:pt x="675298" y="3203794"/>
                    </a:lnTo>
                    <a:lnTo>
                      <a:pt x="663658" y="3224651"/>
                    </a:lnTo>
                    <a:cubicBezTo>
                      <a:pt x="598459" y="3318512"/>
                      <a:pt x="488044" y="3380224"/>
                      <a:pt x="362810" y="3380224"/>
                    </a:cubicBezTo>
                    <a:cubicBezTo>
                      <a:pt x="162436" y="3380224"/>
                      <a:pt x="0" y="3222242"/>
                      <a:pt x="0" y="3027363"/>
                    </a:cubicBezTo>
                    <a:cubicBezTo>
                      <a:pt x="0" y="2832483"/>
                      <a:pt x="162436" y="2674502"/>
                      <a:pt x="362810" y="2674502"/>
                    </a:cubicBezTo>
                    <a:cubicBezTo>
                      <a:pt x="488044" y="2674502"/>
                      <a:pt x="598459" y="2736213"/>
                      <a:pt x="663658" y="2830075"/>
                    </a:cubicBezTo>
                    <a:lnTo>
                      <a:pt x="675298" y="2850933"/>
                    </a:lnTo>
                    <a:lnTo>
                      <a:pt x="756162" y="2850933"/>
                    </a:lnTo>
                    <a:lnTo>
                      <a:pt x="756162" y="2019300"/>
                    </a:lnTo>
                    <a:lnTo>
                      <a:pt x="760008" y="2019300"/>
                    </a:lnTo>
                    <a:lnTo>
                      <a:pt x="760008" y="2015614"/>
                    </a:lnTo>
                    <a:lnTo>
                      <a:pt x="755215" y="2015614"/>
                    </a:lnTo>
                    <a:lnTo>
                      <a:pt x="755215" y="1184192"/>
                    </a:lnTo>
                    <a:lnTo>
                      <a:pt x="835652" y="1184192"/>
                    </a:lnTo>
                    <a:lnTo>
                      <a:pt x="847295" y="1205044"/>
                    </a:lnTo>
                    <a:cubicBezTo>
                      <a:pt x="912512" y="1298882"/>
                      <a:pt x="1022954" y="1360578"/>
                      <a:pt x="1148220" y="1360578"/>
                    </a:cubicBezTo>
                    <a:cubicBezTo>
                      <a:pt x="1348645" y="1360578"/>
                      <a:pt x="1511123" y="1202637"/>
                      <a:pt x="1511123" y="1007806"/>
                    </a:cubicBezTo>
                    <a:cubicBezTo>
                      <a:pt x="1511123" y="812976"/>
                      <a:pt x="1348645" y="655035"/>
                      <a:pt x="1148220" y="655035"/>
                    </a:cubicBezTo>
                    <a:cubicBezTo>
                      <a:pt x="1022954" y="655035"/>
                      <a:pt x="912512" y="716731"/>
                      <a:pt x="847295" y="810569"/>
                    </a:cubicBezTo>
                    <a:lnTo>
                      <a:pt x="835652" y="831420"/>
                    </a:lnTo>
                    <a:lnTo>
                      <a:pt x="755215" y="831420"/>
                    </a:lnTo>
                    <a:lnTo>
                      <a:pt x="755215" y="0"/>
                    </a:lnTo>
                    <a:close/>
                  </a:path>
                </a:pathLst>
              </a:custGeom>
              <a:solidFill>
                <a:srgbClr val="00B050">
                  <a:alpha val="71000"/>
                </a:srgbClr>
              </a:solidFill>
              <a:ln w="317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>
                <a:outerShdw blurRad="50800" dist="38100" algn="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endParaRPr lang="es-ES" dirty="0"/>
              </a:p>
            </p:txBody>
          </p:sp>
        </p:grpSp>
        <p:sp>
          <p:nvSpPr>
            <p:cNvPr id="24" name="Rectángulo 11">
              <a:extLst>
                <a:ext uri="{FF2B5EF4-FFF2-40B4-BE49-F238E27FC236}">
                  <a16:creationId xmlns:a16="http://schemas.microsoft.com/office/drawing/2014/main" id="{9E067743-924C-5741-B372-3B6CA721DDF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3077374" y="3393275"/>
              <a:ext cx="2773362" cy="2016136"/>
            </a:xfrm>
            <a:custGeom>
              <a:avLst/>
              <a:gdLst>
                <a:gd name="T0" fmla="*/ 0 w 2475275"/>
                <a:gd name="T1" fmla="*/ 0 h 1800000"/>
                <a:gd name="T2" fmla="*/ 2832329 w 2475275"/>
                <a:gd name="T3" fmla="*/ 0 h 1800000"/>
                <a:gd name="T4" fmla="*/ 2832329 w 2475275"/>
                <a:gd name="T5" fmla="*/ 1168830 h 1800000"/>
                <a:gd name="T6" fmla="*/ 2945961 w 2475275"/>
                <a:gd name="T7" fmla="*/ 1168830 h 1800000"/>
                <a:gd name="T8" fmla="*/ 2962316 w 2475275"/>
                <a:gd name="T9" fmla="*/ 1139518 h 1800000"/>
                <a:gd name="T10" fmla="*/ 3385067 w 2475275"/>
                <a:gd name="T11" fmla="*/ 920865 h 1800000"/>
                <a:gd name="T12" fmla="*/ 3894887 w 2475275"/>
                <a:gd name="T13" fmla="*/ 1416799 h 1800000"/>
                <a:gd name="T14" fmla="*/ 3385067 w 2475275"/>
                <a:gd name="T15" fmla="*/ 1912734 h 1800000"/>
                <a:gd name="T16" fmla="*/ 2962316 w 2475275"/>
                <a:gd name="T17" fmla="*/ 1694080 h 1800000"/>
                <a:gd name="T18" fmla="*/ 2945961 w 2475275"/>
                <a:gd name="T19" fmla="*/ 1664766 h 1800000"/>
                <a:gd name="T20" fmla="*/ 2832329 w 2475275"/>
                <a:gd name="T21" fmla="*/ 1664766 h 1800000"/>
                <a:gd name="T22" fmla="*/ 2832329 w 2475275"/>
                <a:gd name="T23" fmla="*/ 2833598 h 1800000"/>
                <a:gd name="T24" fmla="*/ 1664021 w 2475275"/>
                <a:gd name="T25" fmla="*/ 2833598 h 1800000"/>
                <a:gd name="T26" fmla="*/ 1664021 w 2475275"/>
                <a:gd name="T27" fmla="*/ 2720546 h 1800000"/>
                <a:gd name="T28" fmla="*/ 1693322 w 2475275"/>
                <a:gd name="T29" fmla="*/ 2704183 h 1800000"/>
                <a:gd name="T30" fmla="*/ 1911878 w 2475275"/>
                <a:gd name="T31" fmla="*/ 2281243 h 1800000"/>
                <a:gd name="T32" fmla="*/ 1416166 w 2475275"/>
                <a:gd name="T33" fmla="*/ 1771196 h 1800000"/>
                <a:gd name="T34" fmla="*/ 920452 w 2475275"/>
                <a:gd name="T35" fmla="*/ 2281243 h 1800000"/>
                <a:gd name="T36" fmla="*/ 1139008 w 2475275"/>
                <a:gd name="T37" fmla="*/ 2704183 h 1800000"/>
                <a:gd name="T38" fmla="*/ 1168308 w 2475275"/>
                <a:gd name="T39" fmla="*/ 2720546 h 1800000"/>
                <a:gd name="T40" fmla="*/ 1168308 w 2475275"/>
                <a:gd name="T41" fmla="*/ 2833598 h 1800000"/>
                <a:gd name="T42" fmla="*/ 0 w 2475275"/>
                <a:gd name="T43" fmla="*/ 2833598 h 1800000"/>
                <a:gd name="T44" fmla="*/ 0 w 2475275"/>
                <a:gd name="T45" fmla="*/ 0 h 180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75275" h="1800000">
                  <a:moveTo>
                    <a:pt x="0" y="0"/>
                  </a:moveTo>
                  <a:lnTo>
                    <a:pt x="1800000" y="0"/>
                  </a:lnTo>
                  <a:lnTo>
                    <a:pt x="1800000" y="742482"/>
                  </a:lnTo>
                  <a:lnTo>
                    <a:pt x="1872214" y="742482"/>
                  </a:lnTo>
                  <a:lnTo>
                    <a:pt x="1882609" y="723861"/>
                  </a:lnTo>
                  <a:cubicBezTo>
                    <a:pt x="1940834" y="640061"/>
                    <a:pt x="2039437" y="584965"/>
                    <a:pt x="2151275" y="584965"/>
                  </a:cubicBezTo>
                  <a:cubicBezTo>
                    <a:pt x="2330215" y="584965"/>
                    <a:pt x="2475275" y="726011"/>
                    <a:pt x="2475275" y="900000"/>
                  </a:cubicBezTo>
                  <a:cubicBezTo>
                    <a:pt x="2475275" y="1073989"/>
                    <a:pt x="2330215" y="1215035"/>
                    <a:pt x="2151275" y="1215035"/>
                  </a:cubicBezTo>
                  <a:cubicBezTo>
                    <a:pt x="2039437" y="1215035"/>
                    <a:pt x="1940834" y="1159939"/>
                    <a:pt x="1882609" y="1076139"/>
                  </a:cubicBezTo>
                  <a:lnTo>
                    <a:pt x="1872214" y="1057517"/>
                  </a:lnTo>
                  <a:lnTo>
                    <a:pt x="1800000" y="1057517"/>
                  </a:lnTo>
                  <a:lnTo>
                    <a:pt x="1800000" y="1800000"/>
                  </a:lnTo>
                  <a:lnTo>
                    <a:pt x="1057517" y="1800000"/>
                  </a:lnTo>
                  <a:lnTo>
                    <a:pt x="1057517" y="1728186"/>
                  </a:lnTo>
                  <a:lnTo>
                    <a:pt x="1076139" y="1717791"/>
                  </a:lnTo>
                  <a:cubicBezTo>
                    <a:pt x="1159939" y="1659566"/>
                    <a:pt x="1215035" y="1560963"/>
                    <a:pt x="1215035" y="1449125"/>
                  </a:cubicBezTo>
                  <a:cubicBezTo>
                    <a:pt x="1215035" y="1270185"/>
                    <a:pt x="1073989" y="1125125"/>
                    <a:pt x="900000" y="1125125"/>
                  </a:cubicBezTo>
                  <a:cubicBezTo>
                    <a:pt x="726011" y="1125125"/>
                    <a:pt x="584965" y="1270185"/>
                    <a:pt x="584965" y="1449125"/>
                  </a:cubicBezTo>
                  <a:cubicBezTo>
                    <a:pt x="584965" y="1560963"/>
                    <a:pt x="640061" y="1659566"/>
                    <a:pt x="723861" y="1717791"/>
                  </a:cubicBezTo>
                  <a:lnTo>
                    <a:pt x="742482" y="1728186"/>
                  </a:lnTo>
                  <a:lnTo>
                    <a:pt x="742482" y="1800000"/>
                  </a:lnTo>
                  <a:lnTo>
                    <a:pt x="0" y="180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C79"/>
            </a:solidFill>
            <a:ln w="3175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</p:grpSp>
      <p:sp>
        <p:nvSpPr>
          <p:cNvPr id="22532" name="TextBox 2">
            <a:extLst>
              <a:ext uri="{FF2B5EF4-FFF2-40B4-BE49-F238E27FC236}">
                <a16:creationId xmlns:a16="http://schemas.microsoft.com/office/drawing/2014/main" id="{E903CE69-4538-0746-AFD1-FB9125CF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686" y="6074445"/>
            <a:ext cx="634529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1100" b="1" dirty="0" err="1">
                <a:solidFill>
                  <a:srgbClr val="0070C0"/>
                </a:solidFill>
              </a:rPr>
              <a:t>Raül</a:t>
            </a:r>
            <a:r>
              <a:rPr lang="en-US" altLang="es-ES" sz="1100" b="1" dirty="0">
                <a:solidFill>
                  <a:srgbClr val="0070C0"/>
                </a:solidFill>
              </a:rPr>
              <a:t> Marcos (1), </a:t>
            </a:r>
            <a:r>
              <a:rPr lang="en-US" altLang="es-ES" sz="1100" b="1" dirty="0" err="1">
                <a:solidFill>
                  <a:srgbClr val="0070C0"/>
                </a:solidFill>
              </a:rPr>
              <a:t>Nube</a:t>
            </a:r>
            <a:r>
              <a:rPr lang="en-US" altLang="es-ES" sz="1100" b="1" dirty="0">
                <a:solidFill>
                  <a:srgbClr val="0070C0"/>
                </a:solidFill>
              </a:rPr>
              <a:t> Gonzalez-</a:t>
            </a:r>
            <a:r>
              <a:rPr lang="en-US" altLang="es-ES" sz="1100" b="1" dirty="0" err="1">
                <a:solidFill>
                  <a:srgbClr val="0070C0"/>
                </a:solidFill>
              </a:rPr>
              <a:t>Reviriego</a:t>
            </a:r>
            <a:r>
              <a:rPr lang="en-US" altLang="es-ES" sz="1100" b="1" dirty="0">
                <a:solidFill>
                  <a:srgbClr val="0070C0"/>
                </a:solidFill>
              </a:rPr>
              <a:t> (1), </a:t>
            </a:r>
            <a:r>
              <a:rPr lang="en-US" altLang="es-ES" sz="1100" b="1" dirty="0" err="1">
                <a:solidFill>
                  <a:srgbClr val="0070C0"/>
                </a:solidFill>
              </a:rPr>
              <a:t>Ver</a:t>
            </a:r>
            <a:r>
              <a:rPr lang="es-ES" altLang="es-ES" sz="1100" b="1" dirty="0" err="1">
                <a:solidFill>
                  <a:srgbClr val="0070C0"/>
                </a:solidFill>
              </a:rPr>
              <a:t>ónica</a:t>
            </a:r>
            <a:r>
              <a:rPr lang="es-ES" altLang="es-ES" sz="1100" b="1" dirty="0">
                <a:solidFill>
                  <a:srgbClr val="0070C0"/>
                </a:solidFill>
              </a:rPr>
              <a:t> Torralba</a:t>
            </a:r>
            <a:r>
              <a:rPr lang="en-US" altLang="es-ES" sz="1100" b="1" dirty="0">
                <a:solidFill>
                  <a:srgbClr val="0070C0"/>
                </a:solidFill>
              </a:rPr>
              <a:t> (1),</a:t>
            </a:r>
            <a:r>
              <a:rPr lang="es-ES" altLang="es-ES" sz="1100" b="1" dirty="0">
                <a:solidFill>
                  <a:srgbClr val="0070C0"/>
                </a:solidFill>
              </a:rPr>
              <a:t> Sara Hernández </a:t>
            </a:r>
            <a:r>
              <a:rPr lang="en-US" altLang="es-ES" sz="1100" b="1" dirty="0">
                <a:solidFill>
                  <a:srgbClr val="0070C0"/>
                </a:solidFill>
              </a:rPr>
              <a:t>(1), </a:t>
            </a:r>
            <a:r>
              <a:rPr lang="es-ES" altLang="es-ES" sz="1100" b="1" dirty="0">
                <a:solidFill>
                  <a:srgbClr val="0070C0"/>
                </a:solidFill>
              </a:rPr>
              <a:t> Andrea Manrique</a:t>
            </a:r>
            <a:r>
              <a:rPr lang="en-US" altLang="es-ES" sz="1100" b="1" dirty="0">
                <a:solidFill>
                  <a:srgbClr val="0070C0"/>
                </a:solidFill>
              </a:rPr>
              <a:t> (1),</a:t>
            </a:r>
            <a:r>
              <a:rPr lang="es-ES" altLang="es-ES" sz="1100" b="1" dirty="0">
                <a:solidFill>
                  <a:srgbClr val="0070C0"/>
                </a:solidFill>
              </a:rPr>
              <a:t> Nicola </a:t>
            </a:r>
            <a:r>
              <a:rPr lang="es-ES" altLang="es-ES" sz="1100" b="1" dirty="0" err="1">
                <a:solidFill>
                  <a:srgbClr val="0070C0"/>
                </a:solidFill>
              </a:rPr>
              <a:t>Cortesi</a:t>
            </a:r>
            <a:r>
              <a:rPr lang="en-US" altLang="es-ES" sz="1100" b="1" dirty="0">
                <a:solidFill>
                  <a:srgbClr val="0070C0"/>
                </a:solidFill>
              </a:rPr>
              <a:t> (1),</a:t>
            </a:r>
            <a:r>
              <a:rPr lang="es-ES" altLang="es-ES" sz="1100" b="1" dirty="0">
                <a:solidFill>
                  <a:srgbClr val="0070C0"/>
                </a:solidFill>
              </a:rPr>
              <a:t>, Albert </a:t>
            </a:r>
            <a:r>
              <a:rPr lang="es-ES" altLang="es-ES" sz="1100" b="1" dirty="0" err="1">
                <a:solidFill>
                  <a:srgbClr val="0070C0"/>
                </a:solidFill>
              </a:rPr>
              <a:t>Soret</a:t>
            </a:r>
            <a:r>
              <a:rPr lang="es-ES" altLang="es-ES" sz="1100" b="1" dirty="0">
                <a:solidFill>
                  <a:srgbClr val="0070C0"/>
                </a:solidFill>
              </a:rPr>
              <a:t> </a:t>
            </a:r>
            <a:r>
              <a:rPr lang="en-US" altLang="es-ES" sz="1100" b="1" dirty="0">
                <a:solidFill>
                  <a:srgbClr val="0070C0"/>
                </a:solidFill>
              </a:rPr>
              <a:t>(1),</a:t>
            </a:r>
            <a:r>
              <a:rPr lang="es-ES" altLang="es-ES" sz="1100" b="1" dirty="0">
                <a:solidFill>
                  <a:srgbClr val="0070C0"/>
                </a:solidFill>
              </a:rPr>
              <a:t> and</a:t>
            </a:r>
            <a:r>
              <a:rPr lang="en-US" altLang="es-ES" sz="1100" b="1" dirty="0">
                <a:solidFill>
                  <a:srgbClr val="0070C0"/>
                </a:solidFill>
              </a:rPr>
              <a:t> Francisco J. </a:t>
            </a:r>
            <a:r>
              <a:rPr lang="en-US" altLang="es-ES" sz="1100" b="1" dirty="0" err="1">
                <a:solidFill>
                  <a:srgbClr val="0070C0"/>
                </a:solidFill>
              </a:rPr>
              <a:t>Doblas</a:t>
            </a:r>
            <a:r>
              <a:rPr lang="en-US" altLang="es-ES" sz="1100" b="1" dirty="0">
                <a:solidFill>
                  <a:srgbClr val="0070C0"/>
                </a:solidFill>
              </a:rPr>
              <a:t>-Reyes (1,2)</a:t>
            </a:r>
            <a:br>
              <a:rPr lang="es-ES" dirty="0"/>
            </a:br>
            <a:endParaRPr lang="en-US" altLang="es-ES" sz="11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s-ES" sz="900" dirty="0">
                <a:solidFill>
                  <a:srgbClr val="0070C0"/>
                </a:solidFill>
              </a:rPr>
              <a:t>1 Barcelona Supercomputing Center (BSC), Barcelona, Spain</a:t>
            </a:r>
          </a:p>
          <a:p>
            <a:pPr algn="ctr" eaLnBrk="1" hangingPunct="1"/>
            <a:r>
              <a:rPr lang="en-US" altLang="es-ES" sz="900" dirty="0">
                <a:solidFill>
                  <a:srgbClr val="0070C0"/>
                </a:solidFill>
              </a:rPr>
              <a:t>2 </a:t>
            </a:r>
            <a:r>
              <a:rPr lang="en-US" altLang="es-ES" sz="900" dirty="0" err="1">
                <a:solidFill>
                  <a:srgbClr val="0070C0"/>
                </a:solidFill>
              </a:rPr>
              <a:t>Institució</a:t>
            </a:r>
            <a:r>
              <a:rPr lang="en-US" altLang="es-ES" sz="900" dirty="0">
                <a:solidFill>
                  <a:srgbClr val="0070C0"/>
                </a:solidFill>
              </a:rPr>
              <a:t> </a:t>
            </a:r>
            <a:r>
              <a:rPr lang="en-US" altLang="es-ES" sz="900" dirty="0" err="1">
                <a:solidFill>
                  <a:srgbClr val="0070C0"/>
                </a:solidFill>
              </a:rPr>
              <a:t>Catalana</a:t>
            </a:r>
            <a:r>
              <a:rPr lang="en-US" altLang="es-ES" sz="900" dirty="0">
                <a:solidFill>
                  <a:srgbClr val="0070C0"/>
                </a:solidFill>
              </a:rPr>
              <a:t> de </a:t>
            </a:r>
            <a:r>
              <a:rPr lang="en-US" altLang="es-ES" sz="900" dirty="0" err="1">
                <a:solidFill>
                  <a:srgbClr val="0070C0"/>
                </a:solidFill>
              </a:rPr>
              <a:t>Recerca</a:t>
            </a:r>
            <a:r>
              <a:rPr lang="en-US" altLang="es-ES" sz="900" dirty="0">
                <a:solidFill>
                  <a:srgbClr val="0070C0"/>
                </a:solidFill>
              </a:rPr>
              <a:t> </a:t>
            </a:r>
            <a:r>
              <a:rPr lang="en-US" altLang="es-ES" sz="900" dirty="0" err="1">
                <a:solidFill>
                  <a:srgbClr val="0070C0"/>
                </a:solidFill>
              </a:rPr>
              <a:t>i</a:t>
            </a:r>
            <a:r>
              <a:rPr lang="en-US" altLang="es-ES" sz="900" dirty="0">
                <a:solidFill>
                  <a:srgbClr val="0070C0"/>
                </a:solidFill>
              </a:rPr>
              <a:t> </a:t>
            </a:r>
            <a:r>
              <a:rPr lang="en-US" altLang="es-ES" sz="900" dirty="0" err="1">
                <a:solidFill>
                  <a:srgbClr val="0070C0"/>
                </a:solidFill>
              </a:rPr>
              <a:t>Estudis</a:t>
            </a:r>
            <a:r>
              <a:rPr lang="en-US" altLang="es-ES" sz="900" dirty="0">
                <a:solidFill>
                  <a:srgbClr val="0070C0"/>
                </a:solidFill>
              </a:rPr>
              <a:t> </a:t>
            </a:r>
            <a:r>
              <a:rPr lang="en-US" altLang="es-ES" sz="900" dirty="0" err="1">
                <a:solidFill>
                  <a:srgbClr val="0070C0"/>
                </a:solidFill>
              </a:rPr>
              <a:t>Avançats</a:t>
            </a:r>
            <a:r>
              <a:rPr lang="en-US" altLang="es-ES" sz="900" dirty="0">
                <a:solidFill>
                  <a:srgbClr val="0070C0"/>
                </a:solidFill>
              </a:rPr>
              <a:t> (ICREA), Barcelona, Spain</a:t>
            </a:r>
          </a:p>
          <a:p>
            <a:pPr eaLnBrk="1" hangingPunct="1"/>
            <a:endParaRPr lang="en-US" altLang="es-ES" dirty="0"/>
          </a:p>
        </p:txBody>
      </p:sp>
      <p:sp>
        <p:nvSpPr>
          <p:cNvPr id="19" name="CuadroTexto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AEF88A-2018-6844-A07E-F313FAD4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830" y="1324459"/>
            <a:ext cx="1710190" cy="1015663"/>
          </a:xfrm>
          <a:prstGeom prst="rect">
            <a:avLst/>
          </a:prstGeom>
          <a:solidFill>
            <a:srgbClr val="00F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2000" b="1" dirty="0" err="1">
                <a:solidFill>
                  <a:schemeClr val="bg1">
                    <a:lumMod val="50000"/>
                  </a:schemeClr>
                </a:solidFill>
              </a:rPr>
              <a:t>Seasonal</a:t>
            </a:r>
            <a:r>
              <a:rPr lang="es-ES" altLang="es-E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altLang="es-ES" sz="2000" b="1" dirty="0" err="1">
                <a:solidFill>
                  <a:schemeClr val="bg1">
                    <a:lumMod val="50000"/>
                  </a:schemeClr>
                </a:solidFill>
              </a:rPr>
              <a:t>forecasts</a:t>
            </a:r>
            <a:endParaRPr lang="es-ES" alt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endParaRPr lang="es-ES" alt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uadroTexto 27">
            <a:hlinkClick r:id="rId3" action="ppaction://hlinksldjump"/>
            <a:extLst>
              <a:ext uri="{FF2B5EF4-FFF2-40B4-BE49-F238E27FC236}">
                <a16:creationId xmlns:a16="http://schemas.microsoft.com/office/drawing/2014/main" id="{5A1C8EC1-520C-3249-98CF-70FF9F7B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887" y="5383130"/>
            <a:ext cx="1980124" cy="400110"/>
          </a:xfrm>
          <a:prstGeom prst="rect">
            <a:avLst/>
          </a:prstGeom>
          <a:solidFill>
            <a:srgbClr val="D5FC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000" b="1" dirty="0" err="1">
                <a:solidFill>
                  <a:schemeClr val="bg1">
                    <a:lumMod val="50000"/>
                  </a:schemeClr>
                </a:solidFill>
              </a:rPr>
              <a:t>Verification</a:t>
            </a:r>
            <a:endParaRPr lang="es-ES" alt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uadroText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531094-B7AD-4B4D-B8A0-170D5DB438AA}"/>
              </a:ext>
            </a:extLst>
          </p:cNvPr>
          <p:cNvSpPr txBox="1"/>
          <p:nvPr/>
        </p:nvSpPr>
        <p:spPr bwMode="auto">
          <a:xfrm>
            <a:off x="4898335" y="981925"/>
            <a:ext cx="1979613" cy="3785652"/>
          </a:xfrm>
          <a:prstGeom prst="rect">
            <a:avLst/>
          </a:prstGeom>
          <a:solidFill>
            <a:srgbClr val="00B050">
              <a:alpha val="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s-ES" sz="2000" b="1" dirty="0" err="1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User</a:t>
            </a:r>
            <a:r>
              <a:rPr lang="es-ES" sz="2000" b="1" dirty="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needs</a:t>
            </a:r>
            <a:endParaRPr lang="es-ES" sz="2000" b="1" dirty="0">
              <a:solidFill>
                <a:schemeClr val="accent1"/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" name="CuadroTexto 27">
            <a:hlinkClick r:id="rId3" action="ppaction://hlinksldjump"/>
            <a:extLst>
              <a:ext uri="{FF2B5EF4-FFF2-40B4-BE49-F238E27FC236}">
                <a16:creationId xmlns:a16="http://schemas.microsoft.com/office/drawing/2014/main" id="{B80B81A5-9A36-744A-87CB-15CCB4F6D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273" y="3852130"/>
            <a:ext cx="1842042" cy="400110"/>
          </a:xfrm>
          <a:prstGeom prst="rect">
            <a:avLst/>
          </a:prstGeom>
          <a:solidFill>
            <a:srgbClr val="D5FC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000" b="1" dirty="0" err="1">
                <a:solidFill>
                  <a:schemeClr val="bg1">
                    <a:lumMod val="50000"/>
                  </a:schemeClr>
                </a:solidFill>
              </a:rPr>
              <a:t>Improvement</a:t>
            </a:r>
            <a:endParaRPr lang="es-ES" alt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CuadroTexto 27">
            <a:hlinkClick r:id="rId3" action="ppaction://hlinksldjump"/>
            <a:extLst>
              <a:ext uri="{FF2B5EF4-FFF2-40B4-BE49-F238E27FC236}">
                <a16:creationId xmlns:a16="http://schemas.microsoft.com/office/drawing/2014/main" id="{459FD2AB-82A6-3048-BC44-AC3EAF07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93" y="4438840"/>
            <a:ext cx="1056036" cy="1015663"/>
          </a:xfrm>
          <a:prstGeom prst="rect">
            <a:avLst/>
          </a:prstGeom>
          <a:solidFill>
            <a:srgbClr val="D5FC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ES" sz="2000" b="1" dirty="0">
              <a:solidFill>
                <a:srgbClr val="255692"/>
              </a:solidFill>
            </a:endParaRPr>
          </a:p>
          <a:p>
            <a:pPr eaLnBrk="1" hangingPunct="1"/>
            <a:endParaRPr lang="es-ES" altLang="es-ES" sz="2000" b="1" dirty="0">
              <a:solidFill>
                <a:srgbClr val="255692"/>
              </a:solidFill>
            </a:endParaRPr>
          </a:p>
          <a:p>
            <a:pPr eaLnBrk="1" hangingPunct="1"/>
            <a:endParaRPr lang="es-ES" altLang="es-ES" sz="2000" b="1" dirty="0">
              <a:solidFill>
                <a:srgbClr val="25569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41B4F4-2353-0946-9AD0-A9D0FF75A6C2}"/>
              </a:ext>
            </a:extLst>
          </p:cNvPr>
          <p:cNvCxnSpPr/>
          <p:nvPr/>
        </p:nvCxnSpPr>
        <p:spPr>
          <a:xfrm>
            <a:off x="2081887" y="4815107"/>
            <a:ext cx="1229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B93E7F-540A-E84B-899C-93FCC5C1809F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FCE95FA-E2EE-DC4D-B3BC-75B4BCEB8858}"/>
              </a:ext>
            </a:extLst>
          </p:cNvPr>
          <p:cNvSpPr txBox="1">
            <a:spLocks/>
          </p:cNvSpPr>
          <p:nvPr/>
        </p:nvSpPr>
        <p:spPr>
          <a:xfrm>
            <a:off x="90710" y="198953"/>
            <a:ext cx="6472237" cy="4556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73E87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</a:rPr>
              <a:t>Bias correction</a:t>
            </a:r>
          </a:p>
        </p:txBody>
      </p:sp>
      <p:sp>
        <p:nvSpPr>
          <p:cNvPr id="34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CDB121-452D-C54F-A4DD-31506F64C091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49" name="Group 1">
            <a:extLst>
              <a:ext uri="{FF2B5EF4-FFF2-40B4-BE49-F238E27FC236}">
                <a16:creationId xmlns:a16="http://schemas.microsoft.com/office/drawing/2014/main" id="{E1D3C5C8-E509-3248-BADA-299CEE48C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13006"/>
              </p:ext>
            </p:extLst>
          </p:nvPr>
        </p:nvGraphicFramePr>
        <p:xfrm>
          <a:off x="826293" y="1613973"/>
          <a:ext cx="7471525" cy="4993203"/>
        </p:xfrm>
        <a:graphic>
          <a:graphicData uri="http://schemas.openxmlformats.org/drawingml/2006/table">
            <a:tbl>
              <a:tblPr/>
              <a:tblGrid>
                <a:gridCol w="1710158">
                  <a:extLst>
                    <a:ext uri="{9D8B030D-6E8A-4147-A177-3AD203B41FA5}">
                      <a16:colId xmlns:a16="http://schemas.microsoft.com/office/drawing/2014/main" val="3968786411"/>
                    </a:ext>
                  </a:extLst>
                </a:gridCol>
                <a:gridCol w="2789422">
                  <a:extLst>
                    <a:ext uri="{9D8B030D-6E8A-4147-A177-3AD203B41FA5}">
                      <a16:colId xmlns:a16="http://schemas.microsoft.com/office/drawing/2014/main" val="1574180119"/>
                    </a:ext>
                  </a:extLst>
                </a:gridCol>
                <a:gridCol w="2971945">
                  <a:extLst>
                    <a:ext uri="{9D8B030D-6E8A-4147-A177-3AD203B41FA5}">
                      <a16:colId xmlns:a16="http://schemas.microsoft.com/office/drawing/2014/main" val="410183995"/>
                    </a:ext>
                  </a:extLst>
                </a:gridCol>
              </a:tblGrid>
              <a:tr h="41610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Method</a:t>
                      </a: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Equation</a:t>
                      </a: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Description</a:t>
                      </a: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8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80147"/>
                  </a:ext>
                </a:extLst>
              </a:tr>
              <a:tr h="145364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Simple bias correction  </a:t>
                      </a:r>
                    </a:p>
                  </a:txBody>
                  <a:tcPr marT="61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Based on the assumption that both the reference and forecasted distribution are well approximated by a Gaussian distribution.</a:t>
                      </a:r>
                    </a:p>
                  </a:txBody>
                  <a:tcPr marT="56388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03707"/>
                  </a:ext>
                </a:extLst>
              </a:tr>
              <a:tr h="142662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Calibration method</a:t>
                      </a:r>
                    </a:p>
                  </a:txBody>
                  <a:tcPr marT="61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Variance inflation modifies the predictions to have the same </a:t>
                      </a:r>
                      <a:r>
                        <a:rPr kumimoji="0" lang="en-US" altLang="es-E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interannual</a:t>
                      </a:r>
                      <a:r>
                        <a:rPr kumimoji="0" lang="en-US" alt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variance as the reference dataset and corrects the ensemble spread to improve the reliability.</a:t>
                      </a:r>
                    </a:p>
                  </a:txBody>
                  <a:tcPr marT="56388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80044"/>
                  </a:ext>
                </a:extLst>
              </a:tr>
              <a:tr h="16968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Quantile mapping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61722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6172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 determines for each forecast to which quantile of the forecast climatology it corresponds, and then they are mapped to the corresponding quantile of the observational climatology.  </a:t>
                      </a:r>
                    </a:p>
                  </a:txBody>
                  <a:tcPr marT="56388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71621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8B9EC547-EE1A-534F-8182-15E385498814}"/>
              </a:ext>
            </a:extLst>
          </p:cNvPr>
          <p:cNvGrpSpPr/>
          <p:nvPr/>
        </p:nvGrpSpPr>
        <p:grpSpPr>
          <a:xfrm>
            <a:off x="2636785" y="2474847"/>
            <a:ext cx="2576106" cy="3600400"/>
            <a:chOff x="1620838" y="2898468"/>
            <a:chExt cx="2255837" cy="3191816"/>
          </a:xfrm>
        </p:grpSpPr>
        <p:sp>
          <p:nvSpPr>
            <p:cNvPr id="57" name="Rectangle 68">
              <a:extLst>
                <a:ext uri="{FF2B5EF4-FFF2-40B4-BE49-F238E27FC236}">
                  <a16:creationId xmlns:a16="http://schemas.microsoft.com/office/drawing/2014/main" id="{9E0D0D96-83D5-9D49-822F-633E3AD4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74" y="5573872"/>
              <a:ext cx="2105026" cy="516412"/>
            </a:xfrm>
            <a:prstGeom prst="rect">
              <a:avLst/>
            </a:prstGeom>
            <a:solidFill>
              <a:schemeClr val="bg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974BA77-E893-004D-81AB-E8C2DBE253AE}"/>
                </a:ext>
              </a:extLst>
            </p:cNvPr>
            <p:cNvGrpSpPr/>
            <p:nvPr/>
          </p:nvGrpSpPr>
          <p:grpSpPr>
            <a:xfrm>
              <a:off x="1620838" y="2898468"/>
              <a:ext cx="2255837" cy="3109712"/>
              <a:chOff x="1620838" y="2898468"/>
              <a:chExt cx="2255837" cy="3109712"/>
            </a:xfrm>
          </p:grpSpPr>
          <p:pic>
            <p:nvPicPr>
              <p:cNvPr id="59" name="Picture 60">
                <a:extLst>
                  <a:ext uri="{FF2B5EF4-FFF2-40B4-BE49-F238E27FC236}">
                    <a16:creationId xmlns:a16="http://schemas.microsoft.com/office/drawing/2014/main" id="{AEF7B4EC-34F4-B14F-9C04-89B9B87DC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838" y="5587493"/>
                <a:ext cx="2255837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66">
                <a:extLst>
                  <a:ext uri="{FF2B5EF4-FFF2-40B4-BE49-F238E27FC236}">
                    <a16:creationId xmlns:a16="http://schemas.microsoft.com/office/drawing/2014/main" id="{EEAF82DB-32B5-CE4A-98D2-823C056ED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2898468"/>
                <a:ext cx="2105025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1" name="Group 67">
                <a:extLst>
                  <a:ext uri="{FF2B5EF4-FFF2-40B4-BE49-F238E27FC236}">
                    <a16:creationId xmlns:a16="http://schemas.microsoft.com/office/drawing/2014/main" id="{B791999C-7789-1945-BD9D-BAFE1342D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1325" y="4157663"/>
                <a:ext cx="2085975" cy="452437"/>
                <a:chOff x="1078" y="2619"/>
                <a:chExt cx="1314" cy="285"/>
              </a:xfrm>
            </p:grpSpPr>
            <p:sp>
              <p:nvSpPr>
                <p:cNvPr id="62" name="Rectangle 68">
                  <a:extLst>
                    <a:ext uri="{FF2B5EF4-FFF2-40B4-BE49-F238E27FC236}">
                      <a16:creationId xmlns:a16="http://schemas.microsoft.com/office/drawing/2014/main" id="{EB0A0BFC-E478-5F46-8E1F-1267F875C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619"/>
                  <a:ext cx="1314" cy="285"/>
                </a:xfrm>
                <a:prstGeom prst="rect">
                  <a:avLst/>
                </a:prstGeom>
                <a:solidFill>
                  <a:srgbClr val="FFFFFF"/>
                </a:solidFill>
                <a:ln w="255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pic>
              <p:nvPicPr>
                <p:cNvPr id="63" name="Picture 69">
                  <a:extLst>
                    <a:ext uri="{FF2B5EF4-FFF2-40B4-BE49-F238E27FC236}">
                      <a16:creationId xmlns:a16="http://schemas.microsoft.com/office/drawing/2014/main" id="{E0DE1B57-2E34-374D-80E6-8CDC66C86D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2669"/>
                  <a:ext cx="1090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75" name="Agrupar 16">
            <a:extLst>
              <a:ext uri="{FF2B5EF4-FFF2-40B4-BE49-F238E27FC236}">
                <a16:creationId xmlns:a16="http://schemas.microsoft.com/office/drawing/2014/main" id="{6B4EC6F4-41A2-5142-BBFF-30AC98635B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76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616C6F4E-5D45-0149-AA2F-177EE5D86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5893330-4656-4D48-BEB6-48C4DB1C85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3584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6C39B-A500-2446-86E2-99AE51E83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68" b="5563"/>
          <a:stretch/>
        </p:blipFill>
        <p:spPr>
          <a:xfrm>
            <a:off x="13855" y="2486754"/>
            <a:ext cx="4774753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39499-A4F7-3647-9EFA-1FE310DB60D8}"/>
              </a:ext>
            </a:extLst>
          </p:cNvPr>
          <p:cNvSpPr txBox="1"/>
          <p:nvPr/>
        </p:nvSpPr>
        <p:spPr>
          <a:xfrm>
            <a:off x="789244" y="1639485"/>
            <a:ext cx="756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AMJ / system5_m1 / jra55 / tas / 1981-2015 / Lead-1 / </a:t>
            </a:r>
            <a:r>
              <a:rPr lang="es-ES" dirty="0" err="1"/>
              <a:t>Europe</a:t>
            </a:r>
            <a:r>
              <a:rPr lang="es-ES" dirty="0"/>
              <a:t> / </a:t>
            </a:r>
            <a:r>
              <a:rPr lang="es-ES" dirty="0" err="1"/>
              <a:t>Reliabilty</a:t>
            </a:r>
            <a:endParaRPr lang="es-E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886714-2A33-5240-A1B9-A305CEC83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9" t="7758" r="3485" b="5575"/>
          <a:stretch/>
        </p:blipFill>
        <p:spPr>
          <a:xfrm>
            <a:off x="4572000" y="2486754"/>
            <a:ext cx="4338461" cy="36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0BE9D0-EB41-1043-80ED-B55CC9514EF3}"/>
              </a:ext>
            </a:extLst>
          </p:cNvPr>
          <p:cNvSpPr txBox="1"/>
          <p:nvPr/>
        </p:nvSpPr>
        <p:spPr>
          <a:xfrm>
            <a:off x="891182" y="27768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Raw</a:t>
            </a:r>
            <a:endParaRPr lang="es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138FB-D29D-EF43-A226-A00BB2354711}"/>
              </a:ext>
            </a:extLst>
          </p:cNvPr>
          <p:cNvSpPr txBox="1"/>
          <p:nvPr/>
        </p:nvSpPr>
        <p:spPr>
          <a:xfrm>
            <a:off x="5436887" y="2776864"/>
            <a:ext cx="114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Calibrated</a:t>
            </a:r>
            <a:endParaRPr lang="es-E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DC63C3-780E-1D4C-A221-B9EA15546213}"/>
              </a:ext>
            </a:extLst>
          </p:cNvPr>
          <p:cNvSpPr txBox="1">
            <a:spLocks/>
          </p:cNvSpPr>
          <p:nvPr/>
        </p:nvSpPr>
        <p:spPr>
          <a:xfrm>
            <a:off x="90710" y="198953"/>
            <a:ext cx="6472237" cy="455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b="1" kern="0" dirty="0"/>
              <a:t>Bias correction</a:t>
            </a:r>
          </a:p>
        </p:txBody>
      </p:sp>
      <p:grpSp>
        <p:nvGrpSpPr>
          <p:cNvPr id="23" name="Agrupar 16">
            <a:extLst>
              <a:ext uri="{FF2B5EF4-FFF2-40B4-BE49-F238E27FC236}">
                <a16:creationId xmlns:a16="http://schemas.microsoft.com/office/drawing/2014/main" id="{FDA5C06D-99B2-8945-A37B-FD8E036243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4" name="Botón de acción: Personalizar 9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BAE0789-850E-D945-B358-3F7224AE8F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lecha a la derecha con bandas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B0C133D0-E52D-FC4D-A36E-56A72E2124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69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CuadroTexto 35">
            <a:extLst>
              <a:ext uri="{FF2B5EF4-FFF2-40B4-BE49-F238E27FC236}">
                <a16:creationId xmlns:a16="http://schemas.microsoft.com/office/drawing/2014/main" id="{7E5646CC-B089-0546-B21A-FA994695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466705"/>
            <a:ext cx="5329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cs typeface="Arial" charset="0"/>
              </a:rPr>
              <a:t>Source: José M. Gutiérrez, University of Cantabria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BEBA3-FF30-BB42-AFD2-3B1DD5933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7" y="1422543"/>
            <a:ext cx="7749970" cy="5044162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162A2895-92F5-D540-824E-141303AD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Downscaling</a:t>
            </a:r>
          </a:p>
        </p:txBody>
      </p:sp>
      <p:grpSp>
        <p:nvGrpSpPr>
          <p:cNvPr id="40" name="Agrupar 16">
            <a:extLst>
              <a:ext uri="{FF2B5EF4-FFF2-40B4-BE49-F238E27FC236}">
                <a16:creationId xmlns:a16="http://schemas.microsoft.com/office/drawing/2014/main" id="{7EA2E523-E4EA-4946-92AE-67F27362E6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41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E4C251CD-8B8C-6B4E-8512-0F8F5CF486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53DD9E1-CD2D-C74E-B483-FE12BE7862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6835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CuadroTexto 34">
            <a:extLst>
              <a:ext uri="{FF2B5EF4-FFF2-40B4-BE49-F238E27FC236}">
                <a16:creationId xmlns:a16="http://schemas.microsoft.com/office/drawing/2014/main" id="{736D9E55-FDCE-704E-9FF2-5238AC8F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5" y="1478976"/>
            <a:ext cx="832778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rgbClr val="FF0000"/>
                </a:solidFill>
                <a:cs typeface="Arial" charset="0"/>
              </a:rPr>
              <a:t>MOS (Model Output Statistics)</a:t>
            </a:r>
            <a:r>
              <a:rPr lang="en-GB" dirty="0">
                <a:cs typeface="Arial" charset="0"/>
              </a:rPr>
              <a:t> approach:</a:t>
            </a:r>
          </a:p>
          <a:p>
            <a:pPr marL="342900" indent="-342900" algn="just" eaLnBrk="1" hangingPunct="1">
              <a:buFont typeface="Arial"/>
              <a:buChar char="•"/>
              <a:defRPr/>
            </a:pPr>
            <a:r>
              <a:rPr lang="en-GB" dirty="0"/>
              <a:t>The predictors are taken from the same model for both the training and downscaling phases </a:t>
            </a:r>
            <a:r>
              <a:rPr lang="en-GB" dirty="0">
                <a:latin typeface="Arial"/>
                <a:cs typeface="Arial"/>
              </a:rPr>
              <a:t>(e.g. Eden and </a:t>
            </a:r>
            <a:r>
              <a:rPr lang="en-GB" dirty="0" err="1">
                <a:latin typeface="Arial"/>
                <a:cs typeface="Arial"/>
              </a:rPr>
              <a:t>Widmann</a:t>
            </a:r>
            <a:r>
              <a:rPr lang="en-GB" dirty="0">
                <a:latin typeface="Arial"/>
                <a:cs typeface="Arial"/>
              </a:rPr>
              <a:t> 2014)</a:t>
            </a:r>
          </a:p>
          <a:p>
            <a:pPr eaLnBrk="1" hangingPunct="1">
              <a:defRPr/>
            </a:pPr>
            <a:r>
              <a:rPr lang="en-GB" sz="2000" dirty="0">
                <a:latin typeface="Arial" pitchFamily="34" charset="0"/>
              </a:rPr>
              <a:t> </a:t>
            </a:r>
          </a:p>
        </p:txBody>
      </p:sp>
      <p:sp>
        <p:nvSpPr>
          <p:cNvPr id="38" name="Rectángulo 25">
            <a:extLst>
              <a:ext uri="{FF2B5EF4-FFF2-40B4-BE49-F238E27FC236}">
                <a16:creationId xmlns:a16="http://schemas.microsoft.com/office/drawing/2014/main" id="{0AEF2F4B-5A98-9342-9125-F29B792CAB6D}"/>
              </a:ext>
            </a:extLst>
          </p:cNvPr>
          <p:cNvSpPr/>
          <p:nvPr/>
        </p:nvSpPr>
        <p:spPr>
          <a:xfrm>
            <a:off x="8469314" y="6173788"/>
            <a:ext cx="649287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CuadroTexto 35">
            <a:extLst>
              <a:ext uri="{FF2B5EF4-FFF2-40B4-BE49-F238E27FC236}">
                <a16:creationId xmlns:a16="http://schemas.microsoft.com/office/drawing/2014/main" id="{1DA30093-BCE7-F041-95AC-2190E75F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0" y="6515656"/>
            <a:ext cx="2941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cs typeface="Arial" charset="0"/>
              </a:rPr>
              <a:t>Source: Marcos et al.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20124-F069-654D-8105-458FB772C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3319"/>
            <a:ext cx="4691947" cy="329687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CFA7E52-83AC-CE43-B1F3-625FCDB3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Downscaling</a:t>
            </a:r>
          </a:p>
        </p:txBody>
      </p:sp>
      <p:grpSp>
        <p:nvGrpSpPr>
          <p:cNvPr id="23" name="Agrupar 16">
            <a:extLst>
              <a:ext uri="{FF2B5EF4-FFF2-40B4-BE49-F238E27FC236}">
                <a16:creationId xmlns:a16="http://schemas.microsoft.com/office/drawing/2014/main" id="{D2489FED-82B2-FA49-887D-956AC47C35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4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656F5725-760D-9D4E-B675-1D451ABCF8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568395E-F7E1-6B4D-890B-7BA512C241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38680-5373-8C43-8E06-8118716D313A}"/>
              </a:ext>
            </a:extLst>
          </p:cNvPr>
          <p:cNvSpPr/>
          <p:nvPr/>
        </p:nvSpPr>
        <p:spPr>
          <a:xfrm>
            <a:off x="5061746" y="6485215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 err="1"/>
              <a:t>Results</a:t>
            </a:r>
            <a:r>
              <a:rPr lang="es-ES" sz="1800" dirty="0"/>
              <a:t> </a:t>
            </a:r>
            <a:r>
              <a:rPr lang="es-ES" sz="1800" dirty="0" err="1"/>
              <a:t>soon</a:t>
            </a:r>
            <a:r>
              <a:rPr lang="es-ES" sz="1800" dirty="0"/>
              <a:t> in http://</a:t>
            </a:r>
            <a:r>
              <a:rPr lang="es-ES" sz="1800" dirty="0" err="1"/>
              <a:t>visca.eu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60834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>
            <a:extLst>
              <a:ext uri="{FF2B5EF4-FFF2-40B4-BE49-F238E27FC236}">
                <a16:creationId xmlns:a16="http://schemas.microsoft.com/office/drawing/2014/main" id="{3FE967C7-B426-2D42-9DE3-DD3169A1CB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519363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800" dirty="0" err="1"/>
              <a:t>Thank</a:t>
            </a:r>
            <a:r>
              <a:rPr lang="es-ES" altLang="es-ES" sz="4800" dirty="0"/>
              <a:t> </a:t>
            </a:r>
            <a:r>
              <a:rPr lang="es-ES" altLang="es-ES" sz="4800" dirty="0" err="1"/>
              <a:t>you</a:t>
            </a:r>
            <a:r>
              <a:rPr lang="es-ES" altLang="es-ES" sz="4800" dirty="0"/>
              <a:t> !</a:t>
            </a:r>
            <a:br>
              <a:rPr lang="es-ES" altLang="es-ES" sz="4800" dirty="0"/>
            </a:br>
            <a:br>
              <a:rPr lang="es-ES" altLang="es-ES" sz="2800" dirty="0"/>
            </a:br>
            <a:r>
              <a:rPr lang="es-ES" altLang="es-ES" sz="2400" dirty="0" err="1"/>
              <a:t>raul.marcos@bsc.es</a:t>
            </a:r>
            <a:endParaRPr lang="es-ES" altLang="es-ES" sz="2400" dirty="0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04849159-79C5-AA46-AB79-81CAFCEA0182}"/>
              </a:ext>
            </a:extLst>
          </p:cNvPr>
          <p:cNvSpPr/>
          <p:nvPr/>
        </p:nvSpPr>
        <p:spPr>
          <a:xfrm>
            <a:off x="0" y="4518025"/>
            <a:ext cx="914400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rgbClr val="004990"/>
              </a:solidFill>
            </a:endParaRPr>
          </a:p>
        </p:txBody>
      </p:sp>
      <p:sp>
        <p:nvSpPr>
          <p:cNvPr id="55304" name="Rectangle 10">
            <a:extLst>
              <a:ext uri="{FF2B5EF4-FFF2-40B4-BE49-F238E27FC236}">
                <a16:creationId xmlns:a16="http://schemas.microsoft.com/office/drawing/2014/main" id="{F1082486-8567-574C-89F3-A80FF9FF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173788"/>
            <a:ext cx="87788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068" tIns="71534" rIns="143068" bIns="71534"/>
          <a:lstStyle>
            <a:lvl1pPr defTabSz="343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43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43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43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43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s-ES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The research leading to these results has received funding from the EU H2020 </a:t>
            </a:r>
            <a:r>
              <a:rPr lang="en-US" altLang="es-ES" sz="12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Programme</a:t>
            </a:r>
            <a:r>
              <a:rPr lang="en-US" altLang="es-ES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 under grant agreement  SC5-2016-2017-730253-2 (VISCA), GA 641811 (IMPREX) and GA 690462 (MEDSCOPE); the </a:t>
            </a:r>
            <a:r>
              <a:rPr lang="en-US" altLang="es-ES" sz="12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Ministerio</a:t>
            </a:r>
            <a:r>
              <a:rPr lang="en-US" altLang="es-ES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 de </a:t>
            </a:r>
            <a:r>
              <a:rPr lang="en-US" altLang="es-ES" sz="12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Economía</a:t>
            </a:r>
            <a:r>
              <a:rPr lang="en-US" altLang="es-ES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 y </a:t>
            </a:r>
            <a:r>
              <a:rPr lang="en-US" altLang="es-ES" sz="12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Competitividad</a:t>
            </a:r>
            <a:r>
              <a:rPr lang="en-US" altLang="es-ES" sz="1200" i="1" dirty="0">
                <a:solidFill>
                  <a:srgbClr val="FFFFFF"/>
                </a:solidFill>
                <a:latin typeface="Calibri" panose="020F0502020204030204" pitchFamily="34" charset="0"/>
              </a:rPr>
              <a:t> (MINECO) as part of the HIATUS project CGL2015-70353-R.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4DF409B-0527-4C47-AA0B-8EB21747C7B0}"/>
              </a:ext>
            </a:extLst>
          </p:cNvPr>
          <p:cNvSpPr/>
          <p:nvPr/>
        </p:nvSpPr>
        <p:spPr>
          <a:xfrm>
            <a:off x="-288925" y="1169988"/>
            <a:ext cx="9658350" cy="5895975"/>
          </a:xfrm>
          <a:prstGeom prst="rect">
            <a:avLst/>
          </a:prstGeom>
          <a:noFill/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27A35F-97B9-6D42-9F6B-A98A9FC9D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1149" r="16207" b="23480"/>
          <a:stretch/>
        </p:blipFill>
        <p:spPr>
          <a:xfrm>
            <a:off x="2780128" y="4556350"/>
            <a:ext cx="1646080" cy="125950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1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889657A-E938-8E4E-A730-1328D6B4AA4E}"/>
              </a:ext>
            </a:extLst>
          </p:cNvPr>
          <p:cNvSpPr>
            <a:spLocks noChangeAspect="1"/>
          </p:cNvSpPr>
          <p:nvPr/>
        </p:nvSpPr>
        <p:spPr bwMode="auto">
          <a:xfrm>
            <a:off x="241300" y="1411288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48EFB-B55F-7F40-AF9B-6EC049B9B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0122"/>
            <a:ext cx="1965957" cy="61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A4CEE-D97A-5E46-849F-33C461D08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39073"/>
            <a:ext cx="1514745" cy="797766"/>
          </a:xfrm>
          <a:prstGeom prst="rect">
            <a:avLst/>
          </a:prstGeom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B4B9F89D-B068-284F-988D-E5D10437E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17" y="5186103"/>
            <a:ext cx="176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4AD92-35A6-8241-A02C-4C7333DDFFE8}"/>
              </a:ext>
            </a:extLst>
          </p:cNvPr>
          <p:cNvSpPr txBox="1"/>
          <p:nvPr/>
        </p:nvSpPr>
        <p:spPr>
          <a:xfrm>
            <a:off x="4845718" y="4744779"/>
            <a:ext cx="175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HIATUS</a:t>
            </a:r>
          </a:p>
        </p:txBody>
      </p:sp>
    </p:spTree>
    <p:extLst>
      <p:ext uri="{BB962C8B-B14F-4D97-AF65-F5344CB8AC3E}">
        <p14:creationId xmlns:p14="http://schemas.microsoft.com/office/powerpoint/2010/main" val="314619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45A9-E3A0-8248-A758-8E5C3C99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Scientific user-driven research</a:t>
            </a:r>
          </a:p>
        </p:txBody>
      </p:sp>
      <p:sp>
        <p:nvSpPr>
          <p:cNvPr id="24" name="Rectángulo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685431-0C6D-7E42-8E10-1040A6203FF9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122" y="4751912"/>
            <a:ext cx="1682928" cy="1224124"/>
          </a:xfrm>
          <a:custGeom>
            <a:avLst/>
            <a:gdLst>
              <a:gd name="T0" fmla="*/ 0 w 2475275"/>
              <a:gd name="T1" fmla="*/ 0 h 1800000"/>
              <a:gd name="T2" fmla="*/ 2015999 w 2475275"/>
              <a:gd name="T3" fmla="*/ 0 h 1800000"/>
              <a:gd name="T4" fmla="*/ 2015999 w 2475275"/>
              <a:gd name="T5" fmla="*/ 831456 h 1800000"/>
              <a:gd name="T6" fmla="*/ 2096879 w 2475275"/>
              <a:gd name="T7" fmla="*/ 831456 h 1800000"/>
              <a:gd name="T8" fmla="*/ 2108521 w 2475275"/>
              <a:gd name="T9" fmla="*/ 810604 h 1800000"/>
              <a:gd name="T10" fmla="*/ 2409427 w 2475275"/>
              <a:gd name="T11" fmla="*/ 655063 h 1800000"/>
              <a:gd name="T12" fmla="*/ 2772307 w 2475275"/>
              <a:gd name="T13" fmla="*/ 1007850 h 1800000"/>
              <a:gd name="T14" fmla="*/ 2409427 w 2475275"/>
              <a:gd name="T15" fmla="*/ 1360637 h 1800000"/>
              <a:gd name="T16" fmla="*/ 2108521 w 2475275"/>
              <a:gd name="T17" fmla="*/ 1205096 h 1800000"/>
              <a:gd name="T18" fmla="*/ 2096879 w 2475275"/>
              <a:gd name="T19" fmla="*/ 1184243 h 1800000"/>
              <a:gd name="T20" fmla="*/ 2015999 w 2475275"/>
              <a:gd name="T21" fmla="*/ 1184243 h 1800000"/>
              <a:gd name="T22" fmla="*/ 2015999 w 2475275"/>
              <a:gd name="T23" fmla="*/ 2015700 h 1800000"/>
              <a:gd name="T24" fmla="*/ 1184419 w 2475275"/>
              <a:gd name="T25" fmla="*/ 2015700 h 1800000"/>
              <a:gd name="T26" fmla="*/ 1184419 w 2475275"/>
              <a:gd name="T27" fmla="*/ 1935280 h 1800000"/>
              <a:gd name="T28" fmla="*/ 1205275 w 2475275"/>
              <a:gd name="T29" fmla="*/ 1923640 h 1800000"/>
              <a:gd name="T30" fmla="*/ 1360839 w 2475275"/>
              <a:gd name="T31" fmla="*/ 1622778 h 1800000"/>
              <a:gd name="T32" fmla="*/ 1008000 w 2475275"/>
              <a:gd name="T33" fmla="*/ 1259952 h 1800000"/>
              <a:gd name="T34" fmla="*/ 655161 w 2475275"/>
              <a:gd name="T35" fmla="*/ 1622778 h 1800000"/>
              <a:gd name="T36" fmla="*/ 810724 w 2475275"/>
              <a:gd name="T37" fmla="*/ 1923640 h 1800000"/>
              <a:gd name="T38" fmla="*/ 831580 w 2475275"/>
              <a:gd name="T39" fmla="*/ 1935280 h 1800000"/>
              <a:gd name="T40" fmla="*/ 831580 w 2475275"/>
              <a:gd name="T41" fmla="*/ 2015700 h 1800000"/>
              <a:gd name="T42" fmla="*/ 0 w 2475275"/>
              <a:gd name="T43" fmla="*/ 2015700 h 1800000"/>
              <a:gd name="T44" fmla="*/ 0 w 2475275"/>
              <a:gd name="T45" fmla="*/ 0 h 180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75275" h="1800000">
                <a:moveTo>
                  <a:pt x="0" y="0"/>
                </a:moveTo>
                <a:lnTo>
                  <a:pt x="1800000" y="0"/>
                </a:lnTo>
                <a:lnTo>
                  <a:pt x="1800000" y="742482"/>
                </a:lnTo>
                <a:lnTo>
                  <a:pt x="1872214" y="742482"/>
                </a:lnTo>
                <a:lnTo>
                  <a:pt x="1882609" y="723861"/>
                </a:lnTo>
                <a:cubicBezTo>
                  <a:pt x="1940834" y="640061"/>
                  <a:pt x="2039437" y="584965"/>
                  <a:pt x="2151275" y="584965"/>
                </a:cubicBezTo>
                <a:cubicBezTo>
                  <a:pt x="2330215" y="584965"/>
                  <a:pt x="2475275" y="726011"/>
                  <a:pt x="2475275" y="900000"/>
                </a:cubicBezTo>
                <a:cubicBezTo>
                  <a:pt x="2475275" y="1073989"/>
                  <a:pt x="2330215" y="1215035"/>
                  <a:pt x="2151275" y="1215035"/>
                </a:cubicBezTo>
                <a:cubicBezTo>
                  <a:pt x="2039437" y="1215035"/>
                  <a:pt x="1940834" y="1159939"/>
                  <a:pt x="1882609" y="1076139"/>
                </a:cubicBezTo>
                <a:lnTo>
                  <a:pt x="1872214" y="1057517"/>
                </a:lnTo>
                <a:lnTo>
                  <a:pt x="1800000" y="1057517"/>
                </a:lnTo>
                <a:lnTo>
                  <a:pt x="1800000" y="1800000"/>
                </a:lnTo>
                <a:lnTo>
                  <a:pt x="1057517" y="1800000"/>
                </a:lnTo>
                <a:lnTo>
                  <a:pt x="1057517" y="1728186"/>
                </a:lnTo>
                <a:lnTo>
                  <a:pt x="1076139" y="1717791"/>
                </a:lnTo>
                <a:cubicBezTo>
                  <a:pt x="1159939" y="1659566"/>
                  <a:pt x="1215035" y="1560963"/>
                  <a:pt x="1215035" y="1449125"/>
                </a:cubicBezTo>
                <a:cubicBezTo>
                  <a:pt x="1215035" y="1270185"/>
                  <a:pt x="1073989" y="1125125"/>
                  <a:pt x="900000" y="1125125"/>
                </a:cubicBezTo>
                <a:cubicBezTo>
                  <a:pt x="726011" y="1125125"/>
                  <a:pt x="584965" y="1270185"/>
                  <a:pt x="584965" y="1449125"/>
                </a:cubicBezTo>
                <a:cubicBezTo>
                  <a:pt x="584965" y="1560963"/>
                  <a:pt x="640061" y="1659566"/>
                  <a:pt x="723861" y="1717791"/>
                </a:cubicBezTo>
                <a:lnTo>
                  <a:pt x="742482" y="1728186"/>
                </a:lnTo>
                <a:lnTo>
                  <a:pt x="742482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  <a:solidFill>
            <a:srgbClr val="D5FC79"/>
          </a:solidFill>
          <a:ln w="3175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" name="Rectángulo 2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782ADD4-9B9C-EA47-8404-4AFB2BDA7CB3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96D400-6282-B647-A03E-0541D3B9EFAF}"/>
              </a:ext>
            </a:extLst>
          </p:cNvPr>
          <p:cNvGrpSpPr/>
          <p:nvPr/>
        </p:nvGrpSpPr>
        <p:grpSpPr>
          <a:xfrm>
            <a:off x="332566" y="1174530"/>
            <a:ext cx="4056127" cy="2519362"/>
            <a:chOff x="332566" y="1174530"/>
            <a:chExt cx="4056127" cy="2519362"/>
          </a:xfrm>
        </p:grpSpPr>
        <p:sp>
          <p:nvSpPr>
            <p:cNvPr id="37" name="TextBox 18">
              <a:hlinkClick r:id="rId3" action="ppaction://hlinksldjump"/>
              <a:extLst>
                <a:ext uri="{FF2B5EF4-FFF2-40B4-BE49-F238E27FC236}">
                  <a16:creationId xmlns:a16="http://schemas.microsoft.com/office/drawing/2014/main" id="{D84BCE61-8DB5-1549-85F1-8EE35AC8B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66" y="1174530"/>
              <a:ext cx="4056127" cy="25193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headEnd/>
              <a:tailEnd/>
            </a:ln>
            <a:effectLst>
              <a:outerShdw dir="2340000" rotWithShape="0">
                <a:srgbClr val="000000">
                  <a:alpha val="59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165100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2000" b="1" dirty="0">
                  <a:solidFill>
                    <a:schemeClr val="accent1"/>
                  </a:solidFill>
                </a:rPr>
                <a:t>The VISCA project</a:t>
              </a:r>
            </a:p>
          </p:txBody>
        </p:sp>
        <p:pic>
          <p:nvPicPr>
            <p:cNvPr id="66" name="Picture 65">
              <a:hlinkClick r:id="rId3" action="ppaction://hlinksldjump"/>
              <a:extLst>
                <a:ext uri="{FF2B5EF4-FFF2-40B4-BE49-F238E27FC236}">
                  <a16:creationId xmlns:a16="http://schemas.microsoft.com/office/drawing/2014/main" id="{E05CE781-E67D-EC45-A232-A822171EE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8" t="21149" r="16207" b="23480"/>
            <a:stretch/>
          </p:blipFill>
          <p:spPr>
            <a:xfrm>
              <a:off x="1141114" y="1669993"/>
              <a:ext cx="2443226" cy="1869448"/>
            </a:xfrm>
            <a:prstGeom prst="rect">
              <a:avLst/>
            </a:prstGeom>
            <a:effectLst>
              <a:softEdge rad="50800"/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EE7E4F-DF4B-B34B-8BE8-55EAC4182FA0}"/>
              </a:ext>
            </a:extLst>
          </p:cNvPr>
          <p:cNvGrpSpPr/>
          <p:nvPr/>
        </p:nvGrpSpPr>
        <p:grpSpPr>
          <a:xfrm>
            <a:off x="4693493" y="1215625"/>
            <a:ext cx="4056127" cy="2519362"/>
            <a:chOff x="4693493" y="1215625"/>
            <a:chExt cx="4056127" cy="2519362"/>
          </a:xfrm>
        </p:grpSpPr>
        <p:sp>
          <p:nvSpPr>
            <p:cNvPr id="55" name="TextBox 18">
              <a:hlinkClick r:id="rId5" action="ppaction://hlinksldjump"/>
              <a:extLst>
                <a:ext uri="{FF2B5EF4-FFF2-40B4-BE49-F238E27FC236}">
                  <a16:creationId xmlns:a16="http://schemas.microsoft.com/office/drawing/2014/main" id="{62B8284B-3C1A-264E-AB2B-55AE0B529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493" y="1215625"/>
              <a:ext cx="4056127" cy="25193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headEnd/>
              <a:tailEnd/>
            </a:ln>
            <a:effectLst>
              <a:outerShdw dir="2340000" rotWithShape="0">
                <a:srgbClr val="000000">
                  <a:alpha val="59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165100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2000" b="1" dirty="0">
                  <a:solidFill>
                    <a:schemeClr val="accent1"/>
                  </a:solidFill>
                </a:rPr>
                <a:t>How we can help?</a:t>
              </a:r>
            </a:p>
          </p:txBody>
        </p:sp>
        <p:pic>
          <p:nvPicPr>
            <p:cNvPr id="67" name="Picture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B2AD87DB-1FB8-AF46-9BB5-A1C7903DB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0000"/>
            <a:stretch/>
          </p:blipFill>
          <p:spPr>
            <a:xfrm>
              <a:off x="5107479" y="1673848"/>
              <a:ext cx="3228153" cy="1833330"/>
            </a:xfrm>
            <a:prstGeom prst="rect">
              <a:avLst/>
            </a:prstGeom>
            <a:solidFill>
              <a:srgbClr val="FFFFFF"/>
            </a:solidFill>
            <a:effectLst>
              <a:softEdge rad="50800"/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466A6-4C1A-4944-B5DD-B5E461438972}"/>
              </a:ext>
            </a:extLst>
          </p:cNvPr>
          <p:cNvGrpSpPr/>
          <p:nvPr/>
        </p:nvGrpSpPr>
        <p:grpSpPr>
          <a:xfrm>
            <a:off x="1977803" y="4095027"/>
            <a:ext cx="3286100" cy="2519362"/>
            <a:chOff x="1977803" y="4095027"/>
            <a:chExt cx="3286100" cy="2519362"/>
          </a:xfrm>
        </p:grpSpPr>
        <p:sp>
          <p:nvSpPr>
            <p:cNvPr id="58" name="TextBox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917ADB7B-C43A-6B41-9D56-638838ED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803" y="4095027"/>
              <a:ext cx="3286100" cy="25193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headEnd/>
              <a:tailEnd/>
            </a:ln>
            <a:effectLst>
              <a:outerShdw dir="2340000" rotWithShape="0">
                <a:srgbClr val="000000">
                  <a:alpha val="59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165100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2000" b="1" dirty="0">
                  <a:solidFill>
                    <a:schemeClr val="accent1"/>
                  </a:solidFill>
                </a:rPr>
                <a:t>Bias correction</a:t>
              </a:r>
            </a:p>
          </p:txBody>
        </p:sp>
        <p:pic>
          <p:nvPicPr>
            <p:cNvPr id="11" name="Pictur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5FA6CDFA-AD8D-2348-8FAB-1D24612C3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39" t="7758" r="3485" b="5575"/>
            <a:stretch/>
          </p:blipFill>
          <p:spPr>
            <a:xfrm>
              <a:off x="2475188" y="4583105"/>
              <a:ext cx="2218305" cy="1840722"/>
            </a:xfrm>
            <a:prstGeom prst="rect">
              <a:avLst/>
            </a:prstGeom>
            <a:effectLst>
              <a:softEdge rad="50800"/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473202-53D7-5E45-8CC4-6EF102CAD095}"/>
              </a:ext>
            </a:extLst>
          </p:cNvPr>
          <p:cNvGrpSpPr/>
          <p:nvPr/>
        </p:nvGrpSpPr>
        <p:grpSpPr>
          <a:xfrm>
            <a:off x="5517104" y="4095027"/>
            <a:ext cx="3232515" cy="2519362"/>
            <a:chOff x="5517104" y="4095027"/>
            <a:chExt cx="3232515" cy="2519362"/>
          </a:xfrm>
        </p:grpSpPr>
        <p:sp>
          <p:nvSpPr>
            <p:cNvPr id="61" name="TextBox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E17F486A-385D-034F-9904-2F5E66417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104" y="4095027"/>
              <a:ext cx="3232515" cy="25193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headEnd/>
              <a:tailEnd/>
            </a:ln>
            <a:effectLst>
              <a:outerShdw dir="2340000" rotWithShape="0">
                <a:srgbClr val="000000">
                  <a:alpha val="59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165100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en-US" sz="2000" b="1" dirty="0">
                  <a:solidFill>
                    <a:schemeClr val="accent1"/>
                  </a:solidFill>
                </a:rPr>
                <a:t>Downscaling</a:t>
              </a:r>
            </a:p>
          </p:txBody>
        </p:sp>
        <p:pic>
          <p:nvPicPr>
            <p:cNvPr id="12" name="Picture 11">
              <a:hlinkClick r:id="rId9" action="ppaction://hlinksldjump"/>
              <a:extLst>
                <a:ext uri="{FF2B5EF4-FFF2-40B4-BE49-F238E27FC236}">
                  <a16:creationId xmlns:a16="http://schemas.microsoft.com/office/drawing/2014/main" id="{8859B0F3-50CB-764D-9933-77EBF620B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4" y="4583105"/>
              <a:ext cx="2619623" cy="1840722"/>
            </a:xfrm>
            <a:prstGeom prst="rect">
              <a:avLst/>
            </a:prstGeom>
            <a:effectLst>
              <a:softEdge rad="5080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521E-12DF-D240-809B-DD86606E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The VISCA project </a:t>
            </a:r>
          </a:p>
        </p:txBody>
      </p:sp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547A6-D579-E041-BCAF-72381AA5F5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1149" r="16207" b="23480"/>
          <a:stretch/>
        </p:blipFill>
        <p:spPr>
          <a:xfrm>
            <a:off x="2816805" y="3643485"/>
            <a:ext cx="3236119" cy="247613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8E627-D49F-3D42-99CF-1E2D16AD1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4" y="1742235"/>
            <a:ext cx="8252298" cy="1465252"/>
          </a:xfrm>
          <a:prstGeom prst="rect">
            <a:avLst/>
          </a:prstGeom>
        </p:spPr>
      </p:pic>
      <p:grpSp>
        <p:nvGrpSpPr>
          <p:cNvPr id="14" name="Agrupar 16">
            <a:extLst>
              <a:ext uri="{FF2B5EF4-FFF2-40B4-BE49-F238E27FC236}">
                <a16:creationId xmlns:a16="http://schemas.microsoft.com/office/drawing/2014/main" id="{5AB5EA5D-F441-F64F-ABEC-BCE7665952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17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43D276A-A223-1E4C-91E1-FABC7E94E2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39E03E3-5FEA-A747-9FC0-4ED4364915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4381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5D57E5-5696-5045-B4CB-180DD72D8445}"/>
              </a:ext>
            </a:extLst>
          </p:cNvPr>
          <p:cNvSpPr txBox="1">
            <a:spLocks/>
          </p:cNvSpPr>
          <p:nvPr/>
        </p:nvSpPr>
        <p:spPr>
          <a:xfrm>
            <a:off x="90710" y="198953"/>
            <a:ext cx="6472237" cy="455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b="1" kern="0"/>
              <a:t>The VISCA project </a:t>
            </a:r>
            <a:endParaRPr lang="en-US" sz="2400" b="1" kern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420C01-E4AD-C640-BBD4-352C47D37DEC}"/>
              </a:ext>
            </a:extLst>
          </p:cNvPr>
          <p:cNvGrpSpPr/>
          <p:nvPr/>
        </p:nvGrpSpPr>
        <p:grpSpPr>
          <a:xfrm>
            <a:off x="385704" y="1569590"/>
            <a:ext cx="8011721" cy="5018487"/>
            <a:chOff x="385704" y="1409700"/>
            <a:chExt cx="8056726" cy="51783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296D0D-A51E-674E-985E-F627AC6E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41" y="4985544"/>
              <a:ext cx="8046889" cy="16025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7E16A5-CBA4-6E47-BCBA-4B8FD5DC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04" y="1409700"/>
              <a:ext cx="8056726" cy="3602154"/>
            </a:xfrm>
            <a:prstGeom prst="rect">
              <a:avLst/>
            </a:prstGeom>
          </p:spPr>
        </p:pic>
      </p:grpSp>
      <p:grpSp>
        <p:nvGrpSpPr>
          <p:cNvPr id="26" name="Agrupar 16">
            <a:extLst>
              <a:ext uri="{FF2B5EF4-FFF2-40B4-BE49-F238E27FC236}">
                <a16:creationId xmlns:a16="http://schemas.microsoft.com/office/drawing/2014/main" id="{A801DDF0-1D7D-6C44-9907-D015722943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7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55DC1355-A43C-C247-9D47-57383CCA04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E9492E4-F788-DE41-A97E-0D613F1BD0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5525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F52BB8-3453-834E-A415-C11D8D9F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20" y="1484737"/>
            <a:ext cx="7888825" cy="51463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1D1D64-277E-0547-982E-81C37F61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The VISCA project </a:t>
            </a:r>
          </a:p>
        </p:txBody>
      </p:sp>
      <p:grpSp>
        <p:nvGrpSpPr>
          <p:cNvPr id="19" name="Agrupar 16">
            <a:extLst>
              <a:ext uri="{FF2B5EF4-FFF2-40B4-BE49-F238E27FC236}">
                <a16:creationId xmlns:a16="http://schemas.microsoft.com/office/drawing/2014/main" id="{C505B720-64BD-6F41-9648-CD3F3E4FBF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0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1E8DCAD-48EC-5349-89EC-70A49E0C32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9072C2F-2FEA-7542-88F5-398888CC9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D525C-EE2C-A941-BEBE-FC80B751F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35" y="1538465"/>
            <a:ext cx="7947375" cy="50333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CA014A8-B2EE-B748-8355-FA2664F4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How we can help?</a:t>
            </a:r>
          </a:p>
        </p:txBody>
      </p:sp>
      <p:grpSp>
        <p:nvGrpSpPr>
          <p:cNvPr id="20" name="Agrupar 16">
            <a:extLst>
              <a:ext uri="{FF2B5EF4-FFF2-40B4-BE49-F238E27FC236}">
                <a16:creationId xmlns:a16="http://schemas.microsoft.com/office/drawing/2014/main" id="{B1C8D5CF-4332-FA43-895D-413BEB8D46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1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BAC42F3-78B6-6841-9FC9-7EA075C221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2743F7D-251F-C24F-B587-C53E0ACAC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0393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ángulo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897BF23-C86D-004B-8EA8-A93D00927FCB}"/>
              </a:ext>
            </a:extLst>
          </p:cNvPr>
          <p:cNvSpPr/>
          <p:nvPr/>
        </p:nvSpPr>
        <p:spPr>
          <a:xfrm>
            <a:off x="6686550" y="88900"/>
            <a:ext cx="2341563" cy="676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65E60C-63BB-EF4C-8E2F-B036E9F0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How we can help? </a:t>
            </a: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3A6C3F52-47CB-4542-BFED-098692C0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3840273"/>
            <a:ext cx="8234363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Aft>
                <a:spcPts val="1200"/>
              </a:spcAft>
              <a:buClrTx/>
              <a:buFontTx/>
              <a:buNone/>
            </a:pPr>
            <a:r>
              <a:rPr lang="en-US" altLang="es-ES" sz="2800" dirty="0">
                <a:solidFill>
                  <a:srgbClr val="073E87"/>
                </a:solidFill>
              </a:rPr>
              <a:t>The available seasonal predictions can provide additional value for vineyard management e.g.: </a:t>
            </a:r>
          </a:p>
          <a:p>
            <a:pPr lvl="1"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es-ES" sz="2800" dirty="0">
                <a:solidFill>
                  <a:srgbClr val="073E87"/>
                </a:solidFill>
              </a:rPr>
              <a:t> Phenology</a:t>
            </a:r>
          </a:p>
          <a:p>
            <a:pPr lvl="1"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es-ES" sz="2800" dirty="0">
                <a:solidFill>
                  <a:srgbClr val="073E87"/>
                </a:solidFill>
              </a:rPr>
              <a:t> Irrigation </a:t>
            </a:r>
          </a:p>
          <a:p>
            <a:pPr lvl="1"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es-ES" sz="2800" dirty="0">
                <a:solidFill>
                  <a:srgbClr val="073E87"/>
                </a:solidFill>
              </a:rPr>
              <a:t> Resource allocation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AFF167-60E6-6441-AB01-EB68135E5EDA}"/>
              </a:ext>
            </a:extLst>
          </p:cNvPr>
          <p:cNvGrpSpPr/>
          <p:nvPr/>
        </p:nvGrpSpPr>
        <p:grpSpPr>
          <a:xfrm>
            <a:off x="267358" y="1612385"/>
            <a:ext cx="8714717" cy="2016861"/>
            <a:chOff x="267358" y="1508346"/>
            <a:chExt cx="9055100" cy="21209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FC0B32-B289-1641-8730-FE8D80EF5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358" y="1508346"/>
              <a:ext cx="9055100" cy="2120900"/>
            </a:xfrm>
            <a:prstGeom prst="rect">
              <a:avLst/>
            </a:prstGeom>
          </p:spPr>
        </p:pic>
        <p:sp>
          <p:nvSpPr>
            <p:cNvPr id="42" name="Frame 41">
              <a:extLst>
                <a:ext uri="{FF2B5EF4-FFF2-40B4-BE49-F238E27FC236}">
                  <a16:creationId xmlns:a16="http://schemas.microsoft.com/office/drawing/2014/main" id="{010EADD9-99AE-2D4E-BFD2-F1EA562D4578}"/>
                </a:ext>
              </a:extLst>
            </p:cNvPr>
            <p:cNvSpPr/>
            <p:nvPr/>
          </p:nvSpPr>
          <p:spPr>
            <a:xfrm>
              <a:off x="3491880" y="2384838"/>
              <a:ext cx="1350150" cy="810090"/>
            </a:xfrm>
            <a:prstGeom prst="frame">
              <a:avLst>
                <a:gd name="adj1" fmla="val 58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Agrupar 16">
            <a:extLst>
              <a:ext uri="{FF2B5EF4-FFF2-40B4-BE49-F238E27FC236}">
                <a16:creationId xmlns:a16="http://schemas.microsoft.com/office/drawing/2014/main" id="{7148C70F-95AF-3541-AEA6-4B001E11A5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50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2AA7D02F-D07E-FD48-ABE5-52BFA01D9D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EA58BC2-64E5-1246-BC49-87AF4E0939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9910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3CEDA4-F366-B54B-8116-179B1320E5FA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7D8BD0-4295-AC42-9B06-BAE6FA59E932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5252F157-998F-5F41-8CA7-60FEFEB29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03238" y="1500188"/>
            <a:ext cx="8329612" cy="55197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4990"/>
                </a:solidFill>
                <a:latin typeface="Arial" charset="0"/>
                <a:cs typeface="Arial" charset="0"/>
              </a:rPr>
              <a:t>			</a:t>
            </a:r>
            <a:endParaRPr lang="en-GB" sz="2000" dirty="0">
              <a:solidFill>
                <a:srgbClr val="004990"/>
              </a:solidFill>
              <a:latin typeface="Arial" charset="0"/>
              <a:cs typeface="Arial" charset="0"/>
            </a:endParaRPr>
          </a:p>
          <a:p>
            <a:r>
              <a:rPr lang="en-GB" b="1" dirty="0">
                <a:solidFill>
                  <a:srgbClr val="004990"/>
                </a:solidFill>
                <a:latin typeface="Arial" charset="0"/>
                <a:cs typeface="Arial" charset="0"/>
              </a:rPr>
              <a:t>Seasonal forecasts (dynamical)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solidFill>
                  <a:srgbClr val="004990"/>
                </a:solidFill>
                <a:latin typeface="Arial" charset="0"/>
                <a:cs typeface="Arial" charset="0"/>
              </a:rPr>
              <a:t>Include comprehensive range of sources of predictability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solidFill>
                  <a:srgbClr val="004990"/>
                </a:solidFill>
                <a:latin typeface="Arial" charset="0"/>
                <a:cs typeface="Arial" charset="0"/>
              </a:rPr>
              <a:t>Predict joint evolution of ocean and atmosphere flow 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solidFill>
                  <a:srgbClr val="004990"/>
                </a:solidFill>
                <a:latin typeface="Arial" charset="0"/>
                <a:cs typeface="Arial" charset="0"/>
              </a:rPr>
              <a:t>Includes a large range of physical processes	</a:t>
            </a:r>
          </a:p>
          <a:p>
            <a:pPr lvl="1">
              <a:lnSpc>
                <a:spcPct val="90000"/>
              </a:lnSpc>
            </a:pPr>
            <a:r>
              <a:rPr lang="en-GB" sz="2200" dirty="0">
                <a:solidFill>
                  <a:srgbClr val="004990"/>
                </a:solidFill>
                <a:latin typeface="Arial" charset="0"/>
                <a:cs typeface="Arial" charset="0"/>
              </a:rPr>
              <a:t>Includes uncertainty sources, important for prob. Forecasts</a:t>
            </a:r>
          </a:p>
          <a:p>
            <a:pPr lvl="1">
              <a:lnSpc>
                <a:spcPct val="90000"/>
              </a:lnSpc>
            </a:pPr>
            <a:r>
              <a:rPr lang="en-GB" sz="2200" b="1" dirty="0">
                <a:solidFill>
                  <a:srgbClr val="004990"/>
                </a:solidFill>
                <a:latin typeface="Arial" charset="0"/>
                <a:cs typeface="Arial" charset="0"/>
              </a:rPr>
              <a:t>Systematic model error is an issue!</a:t>
            </a:r>
          </a:p>
          <a:p>
            <a:pPr lvl="1">
              <a:lnSpc>
                <a:spcPct val="90000"/>
              </a:lnSpc>
            </a:pPr>
            <a:r>
              <a:rPr lang="en-GB" sz="2200" b="1" dirty="0">
                <a:solidFill>
                  <a:srgbClr val="004990"/>
                </a:solidFill>
                <a:latin typeface="Arial" charset="0"/>
                <a:cs typeface="Arial" charset="0"/>
              </a:rPr>
              <a:t>Low resolution limits its applicability to local scales</a:t>
            </a:r>
            <a:endParaRPr lang="es-ES" sz="2200" b="1" dirty="0">
              <a:solidFill>
                <a:srgbClr val="00499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5DD86D-3EC2-974B-9F84-EACF552B97F3}"/>
              </a:ext>
            </a:extLst>
          </p:cNvPr>
          <p:cNvSpPr/>
          <p:nvPr/>
        </p:nvSpPr>
        <p:spPr>
          <a:xfrm>
            <a:off x="415085" y="1822654"/>
            <a:ext cx="8424936" cy="29523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815212-B31E-FB47-AF1A-50F18AC5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0" y="198953"/>
            <a:ext cx="6472237" cy="4556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How we can help?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AFC9C-3CF6-D845-9D00-AC5DA30D3156}"/>
              </a:ext>
            </a:extLst>
          </p:cNvPr>
          <p:cNvSpPr txBox="1"/>
          <p:nvPr/>
        </p:nvSpPr>
        <p:spPr>
          <a:xfrm>
            <a:off x="1639221" y="4715952"/>
            <a:ext cx="5976664" cy="1584176"/>
          </a:xfrm>
          <a:prstGeom prst="rect">
            <a:avLst/>
          </a:prstGeom>
          <a:solidFill>
            <a:schemeClr val="accent1"/>
          </a:solidFill>
          <a:ln w="57150" cmpd="sng">
            <a:solidFill>
              <a:srgbClr val="FF0000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ca-ES" sz="2400" dirty="0" err="1"/>
              <a:t>Need</a:t>
            </a:r>
            <a:r>
              <a:rPr lang="ca-ES" sz="2400" dirty="0"/>
              <a:t> for </a:t>
            </a:r>
            <a:r>
              <a:rPr lang="ca-ES" sz="2400" b="1" dirty="0" err="1"/>
              <a:t>bias</a:t>
            </a:r>
            <a:r>
              <a:rPr lang="ca-ES" sz="2400" b="1" dirty="0"/>
              <a:t> </a:t>
            </a:r>
            <a:r>
              <a:rPr lang="ca-ES" sz="2400" b="1" dirty="0" err="1"/>
              <a:t>adjustment</a:t>
            </a:r>
            <a:r>
              <a:rPr lang="ca-ES" sz="2400" b="1" dirty="0"/>
              <a:t> </a:t>
            </a:r>
            <a:r>
              <a:rPr lang="ca-ES" sz="2400" dirty="0" err="1"/>
              <a:t>and</a:t>
            </a:r>
            <a:r>
              <a:rPr lang="ca-ES" sz="2400" dirty="0"/>
              <a:t> </a:t>
            </a:r>
            <a:r>
              <a:rPr lang="ca-ES" sz="2400" b="1" dirty="0" err="1"/>
              <a:t>downscaling</a:t>
            </a:r>
            <a:r>
              <a:rPr lang="ca-ES" sz="2400" b="1" dirty="0"/>
              <a:t> </a:t>
            </a:r>
            <a:r>
              <a:rPr lang="ca-ES" sz="2400" b="1" dirty="0" err="1"/>
              <a:t>methods</a:t>
            </a:r>
            <a:endParaRPr lang="ca-ES" sz="2400" b="1" dirty="0"/>
          </a:p>
        </p:txBody>
      </p:sp>
      <p:grpSp>
        <p:nvGrpSpPr>
          <p:cNvPr id="21" name="Agrupar 16">
            <a:extLst>
              <a:ext uri="{FF2B5EF4-FFF2-40B4-BE49-F238E27FC236}">
                <a16:creationId xmlns:a16="http://schemas.microsoft.com/office/drawing/2014/main" id="{B26D0511-27CA-2E4E-811C-8A22290A82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22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519770B9-57CE-104A-B964-1AAAB975BF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5CBAA6C-4A65-844D-BF10-E59876D30F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1998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EE95A15C-8D00-3848-ADA0-B0312FA0F80B}"/>
              </a:ext>
            </a:extLst>
          </p:cNvPr>
          <p:cNvSpPr txBox="1">
            <a:spLocks/>
          </p:cNvSpPr>
          <p:nvPr/>
        </p:nvSpPr>
        <p:spPr>
          <a:xfrm>
            <a:off x="90710" y="198953"/>
            <a:ext cx="6472237" cy="4556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73E87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73E8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</a:rPr>
              <a:t>Bias correction</a:t>
            </a:r>
          </a:p>
        </p:txBody>
      </p:sp>
      <p:pic>
        <p:nvPicPr>
          <p:cNvPr id="53" name="Picture 11" descr="C:\Users\lbermude\Documents\Laura\PWP BSC\img_ok\logo.png">
            <a:extLst>
              <a:ext uri="{FF2B5EF4-FFF2-40B4-BE49-F238E27FC236}">
                <a16:creationId xmlns:a16="http://schemas.microsoft.com/office/drawing/2014/main" id="{B5FD35FD-99E9-864B-8AD6-09F3934E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Botón de acción: Hacia delante o Siguient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0560C51-8436-5745-B0B5-56000400DD0C}"/>
              </a:ext>
            </a:extLst>
          </p:cNvPr>
          <p:cNvSpPr>
            <a:spLocks noChangeAspect="1"/>
          </p:cNvSpPr>
          <p:nvPr/>
        </p:nvSpPr>
        <p:spPr bwMode="auto">
          <a:xfrm>
            <a:off x="8551863" y="6454775"/>
            <a:ext cx="430212" cy="430213"/>
          </a:xfrm>
          <a:prstGeom prst="actionButtonForwardNext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Botón de acción: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FE1A18E-0214-7A4E-9718-96D04E56451F}"/>
              </a:ext>
            </a:extLst>
          </p:cNvPr>
          <p:cNvSpPr>
            <a:spLocks noChangeAspect="1"/>
          </p:cNvSpPr>
          <p:nvPr/>
        </p:nvSpPr>
        <p:spPr bwMode="auto">
          <a:xfrm>
            <a:off x="71438" y="917575"/>
            <a:ext cx="431800" cy="431800"/>
          </a:xfrm>
          <a:prstGeom prst="actionButtonHome">
            <a:avLst/>
          </a:prstGeom>
          <a:solidFill>
            <a:srgbClr val="D5FC79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64" name="Agrupar 16">
            <a:extLst>
              <a:ext uri="{FF2B5EF4-FFF2-40B4-BE49-F238E27FC236}">
                <a16:creationId xmlns:a16="http://schemas.microsoft.com/office/drawing/2014/main" id="{30C96A6E-157F-EF4E-A6FA-95DE84FD41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919163"/>
            <a:ext cx="430212" cy="430212"/>
            <a:chOff x="836586" y="1079693"/>
            <a:chExt cx="502414" cy="502414"/>
          </a:xfrm>
          <a:solidFill>
            <a:srgbClr val="D5FC79"/>
          </a:solidFill>
        </p:grpSpPr>
        <p:sp>
          <p:nvSpPr>
            <p:cNvPr id="65" name="Botón de acción: Personalizar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6EF93836-9346-4346-8731-842D8EE52E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586" y="1079693"/>
              <a:ext cx="502414" cy="502414"/>
            </a:xfrm>
            <a:prstGeom prst="actionButtonBlank">
              <a:avLst/>
            </a:prstGeom>
            <a:grpFill/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lecha a la derecha con banda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DD46F21-7CC2-0B44-80AB-955A03F385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035" y="1150142"/>
              <a:ext cx="361515" cy="361515"/>
            </a:xfrm>
            <a:custGeom>
              <a:avLst/>
              <a:gdLst>
                <a:gd name="T0" fmla="*/ 0 w 361515"/>
                <a:gd name="T1" fmla="*/ 90379 h 361515"/>
                <a:gd name="T2" fmla="*/ 11297 w 361515"/>
                <a:gd name="T3" fmla="*/ 90379 h 361515"/>
                <a:gd name="T4" fmla="*/ 11297 w 361515"/>
                <a:gd name="T5" fmla="*/ 271136 h 361515"/>
                <a:gd name="T6" fmla="*/ 0 w 361515"/>
                <a:gd name="T7" fmla="*/ 271136 h 361515"/>
                <a:gd name="T8" fmla="*/ 0 w 361515"/>
                <a:gd name="T9" fmla="*/ 90379 h 361515"/>
                <a:gd name="T10" fmla="*/ 22595 w 361515"/>
                <a:gd name="T11" fmla="*/ 90379 h 361515"/>
                <a:gd name="T12" fmla="*/ 45189 w 361515"/>
                <a:gd name="T13" fmla="*/ 90379 h 361515"/>
                <a:gd name="T14" fmla="*/ 45189 w 361515"/>
                <a:gd name="T15" fmla="*/ 271136 h 361515"/>
                <a:gd name="T16" fmla="*/ 22595 w 361515"/>
                <a:gd name="T17" fmla="*/ 271136 h 361515"/>
                <a:gd name="T18" fmla="*/ 22595 w 361515"/>
                <a:gd name="T19" fmla="*/ 90379 h 361515"/>
                <a:gd name="T20" fmla="*/ 56487 w 361515"/>
                <a:gd name="T21" fmla="*/ 90379 h 361515"/>
                <a:gd name="T22" fmla="*/ 180758 w 361515"/>
                <a:gd name="T23" fmla="*/ 90379 h 361515"/>
                <a:gd name="T24" fmla="*/ 180758 w 361515"/>
                <a:gd name="T25" fmla="*/ 0 h 361515"/>
                <a:gd name="T26" fmla="*/ 361515 w 361515"/>
                <a:gd name="T27" fmla="*/ 180758 h 361515"/>
                <a:gd name="T28" fmla="*/ 180758 w 361515"/>
                <a:gd name="T29" fmla="*/ 361515 h 361515"/>
                <a:gd name="T30" fmla="*/ 180758 w 361515"/>
                <a:gd name="T31" fmla="*/ 271136 h 361515"/>
                <a:gd name="T32" fmla="*/ 56487 w 361515"/>
                <a:gd name="T33" fmla="*/ 271136 h 361515"/>
                <a:gd name="T34" fmla="*/ 56487 w 361515"/>
                <a:gd name="T35" fmla="*/ 90379 h 3615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1515" h="361515">
                  <a:moveTo>
                    <a:pt x="0" y="90379"/>
                  </a:moveTo>
                  <a:lnTo>
                    <a:pt x="11297" y="90379"/>
                  </a:lnTo>
                  <a:lnTo>
                    <a:pt x="11297" y="271136"/>
                  </a:lnTo>
                  <a:lnTo>
                    <a:pt x="0" y="271136"/>
                  </a:lnTo>
                  <a:lnTo>
                    <a:pt x="0" y="90379"/>
                  </a:lnTo>
                  <a:close/>
                  <a:moveTo>
                    <a:pt x="22595" y="90379"/>
                  </a:moveTo>
                  <a:lnTo>
                    <a:pt x="45189" y="90379"/>
                  </a:lnTo>
                  <a:lnTo>
                    <a:pt x="45189" y="271136"/>
                  </a:lnTo>
                  <a:lnTo>
                    <a:pt x="22595" y="271136"/>
                  </a:lnTo>
                  <a:lnTo>
                    <a:pt x="22595" y="90379"/>
                  </a:lnTo>
                  <a:close/>
                  <a:moveTo>
                    <a:pt x="56487" y="90379"/>
                  </a:moveTo>
                  <a:lnTo>
                    <a:pt x="180758" y="90379"/>
                  </a:lnTo>
                  <a:lnTo>
                    <a:pt x="180758" y="0"/>
                  </a:lnTo>
                  <a:lnTo>
                    <a:pt x="361515" y="180758"/>
                  </a:lnTo>
                  <a:lnTo>
                    <a:pt x="180758" y="361515"/>
                  </a:lnTo>
                  <a:lnTo>
                    <a:pt x="180758" y="271136"/>
                  </a:lnTo>
                  <a:lnTo>
                    <a:pt x="56487" y="271136"/>
                  </a:lnTo>
                  <a:lnTo>
                    <a:pt x="56487" y="9037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9052202-9113-9A49-9D85-0C78778B5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427859"/>
            <a:ext cx="8051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23354</TotalTime>
  <Words>912</Words>
  <Application>Microsoft Macintosh PowerPoint</Application>
  <PresentationFormat>Custom</PresentationFormat>
  <Paragraphs>85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DejaVu Sans</vt:lpstr>
      <vt:lpstr>Times New Roman</vt:lpstr>
      <vt:lpstr>Office Theme</vt:lpstr>
      <vt:lpstr>2_Office Theme</vt:lpstr>
      <vt:lpstr>1_Office Theme</vt:lpstr>
      <vt:lpstr>CLIMATE SERVICES for agriculture</vt:lpstr>
      <vt:lpstr>Scientific user-driven research</vt:lpstr>
      <vt:lpstr>The VISCA project </vt:lpstr>
      <vt:lpstr>PowerPoint Presentation</vt:lpstr>
      <vt:lpstr>The VISCA project </vt:lpstr>
      <vt:lpstr>How we can help?</vt:lpstr>
      <vt:lpstr>How we can help? </vt:lpstr>
      <vt:lpstr>How we can help?</vt:lpstr>
      <vt:lpstr>PowerPoint Presentation</vt:lpstr>
      <vt:lpstr>PowerPoint Presentation</vt:lpstr>
      <vt:lpstr>PowerPoint Presentation</vt:lpstr>
      <vt:lpstr>Downscaling</vt:lpstr>
      <vt:lpstr>Downscaling</vt:lpstr>
      <vt:lpstr>Thank you !  raul.marcos@bsc.es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Microsoft Office User</cp:lastModifiedBy>
  <cp:revision>777</cp:revision>
  <dcterms:modified xsi:type="dcterms:W3CDTF">2018-04-12T09:32:57Z</dcterms:modified>
</cp:coreProperties>
</file>