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352" r:id="rId3"/>
    <p:sldId id="353" r:id="rId4"/>
    <p:sldId id="349" r:id="rId5"/>
    <p:sldId id="335" r:id="rId6"/>
    <p:sldId id="337" r:id="rId7"/>
    <p:sldId id="318" r:id="rId8"/>
    <p:sldId id="354" r:id="rId9"/>
    <p:sldId id="336" r:id="rId10"/>
    <p:sldId id="338" r:id="rId11"/>
    <p:sldId id="319" r:id="rId12"/>
    <p:sldId id="322" r:id="rId13"/>
    <p:sldId id="321" r:id="rId14"/>
    <p:sldId id="339" r:id="rId15"/>
    <p:sldId id="264" r:id="rId16"/>
    <p:sldId id="355" r:id="rId17"/>
    <p:sldId id="266" r:id="rId18"/>
    <p:sldId id="356" r:id="rId19"/>
    <p:sldId id="357" r:id="rId20"/>
    <p:sldId id="268" r:id="rId21"/>
    <p:sldId id="286" r:id="rId22"/>
    <p:sldId id="269" r:id="rId23"/>
    <p:sldId id="358" r:id="rId24"/>
    <p:sldId id="359" r:id="rId25"/>
    <p:sldId id="271" r:id="rId26"/>
    <p:sldId id="328" r:id="rId27"/>
    <p:sldId id="329" r:id="rId28"/>
    <p:sldId id="345" r:id="rId29"/>
    <p:sldId id="343" r:id="rId30"/>
    <p:sldId id="365" r:id="rId31"/>
    <p:sldId id="360" r:id="rId32"/>
    <p:sldId id="361" r:id="rId33"/>
    <p:sldId id="334" r:id="rId34"/>
    <p:sldId id="366" r:id="rId35"/>
    <p:sldId id="362" r:id="rId36"/>
    <p:sldId id="363" r:id="rId37"/>
    <p:sldId id="278" r:id="rId38"/>
    <p:sldId id="364" r:id="rId39"/>
    <p:sldId id="344" r:id="rId40"/>
    <p:sldId id="341" r:id="rId41"/>
    <p:sldId id="342"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B"/>
    <a:srgbClr val="00008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000" autoAdjust="0"/>
  </p:normalViewPr>
  <p:slideViewPr>
    <p:cSldViewPr snapToGrid="0">
      <p:cViewPr varScale="1">
        <p:scale>
          <a:sx n="60" d="100"/>
          <a:sy n="60" d="100"/>
        </p:scale>
        <p:origin x="2098" y="5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C915C6-4CEF-40BF-AD4C-1AD2699BE4E1}" type="datetimeFigureOut">
              <a:rPr lang="fr-BE" smtClean="0"/>
              <a:t>07-04-16</a:t>
            </a:fld>
            <a:endParaRPr lang="fr-BE"/>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76C6AA-2D5D-470F-9393-C8E825F3C100}" type="slidenum">
              <a:rPr lang="fr-BE" smtClean="0"/>
              <a:t>‹N°›</a:t>
            </a:fld>
            <a:endParaRPr lang="fr-BE"/>
          </a:p>
        </p:txBody>
      </p:sp>
    </p:spTree>
    <p:extLst>
      <p:ext uri="{BB962C8B-B14F-4D97-AF65-F5344CB8AC3E}">
        <p14:creationId xmlns:p14="http://schemas.microsoft.com/office/powerpoint/2010/main" val="2377181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err="1" smtClean="0"/>
              <a:t>We’re</a:t>
            </a:r>
            <a:r>
              <a:rPr lang="fr-BE" dirty="0" smtClean="0"/>
              <a:t> </a:t>
            </a:r>
            <a:r>
              <a:rPr lang="fr-BE" dirty="0" err="1" smtClean="0"/>
              <a:t>now</a:t>
            </a:r>
            <a:r>
              <a:rPr lang="fr-BE" dirty="0" smtClean="0"/>
              <a:t> </a:t>
            </a:r>
            <a:r>
              <a:rPr lang="fr-BE" dirty="0" err="1" smtClean="0"/>
              <a:t>making</a:t>
            </a:r>
            <a:r>
              <a:rPr lang="fr-BE" dirty="0" smtClean="0"/>
              <a:t> the final sprint to the end of the</a:t>
            </a:r>
            <a:r>
              <a:rPr lang="fr-BE" baseline="0" dirty="0" smtClean="0"/>
              <a:t> meeting and </a:t>
            </a:r>
            <a:r>
              <a:rPr lang="fr-BE" baseline="0" dirty="0" err="1" smtClean="0"/>
              <a:t>I’ve</a:t>
            </a:r>
            <a:r>
              <a:rPr lang="fr-BE" baseline="0" dirty="0" smtClean="0"/>
              <a:t> to </a:t>
            </a:r>
            <a:r>
              <a:rPr lang="fr-BE" baseline="0" dirty="0" err="1" smtClean="0"/>
              <a:t>say</a:t>
            </a:r>
            <a:r>
              <a:rPr lang="fr-BE" baseline="0" dirty="0" smtClean="0"/>
              <a:t> </a:t>
            </a:r>
            <a:r>
              <a:rPr lang="fr-BE" baseline="0" dirty="0" err="1" smtClean="0"/>
              <a:t>I’m</a:t>
            </a:r>
            <a:r>
              <a:rPr lang="fr-BE" baseline="0" dirty="0" smtClean="0"/>
              <a:t> </a:t>
            </a:r>
            <a:r>
              <a:rPr lang="fr-BE" baseline="0" dirty="0" err="1" smtClean="0"/>
              <a:t>quite</a:t>
            </a:r>
            <a:r>
              <a:rPr lang="fr-BE" baseline="0" dirty="0" smtClean="0"/>
              <a:t> </a:t>
            </a:r>
            <a:r>
              <a:rPr lang="fr-BE" baseline="0" dirty="0" err="1" smtClean="0"/>
              <a:t>glad</a:t>
            </a:r>
            <a:r>
              <a:rPr lang="fr-BE" baseline="0" dirty="0" smtClean="0"/>
              <a:t> </a:t>
            </a:r>
            <a:r>
              <a:rPr lang="fr-BE" baseline="0" dirty="0" err="1" smtClean="0"/>
              <a:t>that</a:t>
            </a:r>
            <a:r>
              <a:rPr lang="fr-BE" baseline="0" dirty="0" smtClean="0"/>
              <a:t> </a:t>
            </a:r>
            <a:r>
              <a:rPr lang="fr-BE" baseline="0" dirty="0" err="1" smtClean="0"/>
              <a:t>my</a:t>
            </a:r>
            <a:r>
              <a:rPr lang="fr-BE" baseline="0" dirty="0" smtClean="0"/>
              <a:t> talk </a:t>
            </a:r>
            <a:r>
              <a:rPr lang="fr-BE" baseline="0" dirty="0" err="1" smtClean="0"/>
              <a:t>was</a:t>
            </a:r>
            <a:r>
              <a:rPr lang="fr-BE" baseline="0" dirty="0" smtClean="0"/>
              <a:t> </a:t>
            </a:r>
            <a:r>
              <a:rPr lang="fr-BE" baseline="0" dirty="0" err="1" smtClean="0"/>
              <a:t>scheduled</a:t>
            </a:r>
            <a:r>
              <a:rPr lang="fr-BE" baseline="0" dirty="0" smtClean="0"/>
              <a:t> </a:t>
            </a:r>
            <a:r>
              <a:rPr lang="fr-BE" baseline="0" dirty="0" err="1" smtClean="0"/>
              <a:t>now</a:t>
            </a:r>
            <a:r>
              <a:rPr lang="fr-BE" baseline="0" dirty="0" smtClean="0"/>
              <a:t> </a:t>
            </a:r>
            <a:r>
              <a:rPr lang="fr-BE" baseline="0" dirty="0" err="1" smtClean="0"/>
              <a:t>because</a:t>
            </a:r>
            <a:r>
              <a:rPr lang="fr-BE" baseline="0" dirty="0" smtClean="0"/>
              <a:t> a lot of good </a:t>
            </a:r>
            <a:r>
              <a:rPr lang="fr-BE" baseline="0" dirty="0" err="1" smtClean="0"/>
              <a:t>things</a:t>
            </a:r>
            <a:r>
              <a:rPr lang="fr-BE" baseline="0" dirty="0" smtClean="0"/>
              <a:t> have been </a:t>
            </a:r>
            <a:r>
              <a:rPr lang="fr-BE" baseline="0" dirty="0" err="1" smtClean="0"/>
              <a:t>shown</a:t>
            </a:r>
            <a:r>
              <a:rPr lang="fr-BE" baseline="0" dirty="0" smtClean="0"/>
              <a:t> </a:t>
            </a:r>
            <a:r>
              <a:rPr lang="fr-BE" baseline="0" dirty="0" err="1" smtClean="0"/>
              <a:t>today</a:t>
            </a:r>
            <a:r>
              <a:rPr lang="fr-BE" baseline="0" dirty="0" smtClean="0"/>
              <a:t>, </a:t>
            </a:r>
            <a:r>
              <a:rPr lang="fr-BE" baseline="0" dirty="0" err="1" smtClean="0"/>
              <a:t>yesterday</a:t>
            </a:r>
            <a:r>
              <a:rPr lang="fr-BE" baseline="0" dirty="0" smtClean="0"/>
              <a:t> and Tuesday, </a:t>
            </a:r>
            <a:r>
              <a:rPr lang="fr-BE" baseline="0" dirty="0" err="1" smtClean="0"/>
              <a:t>that</a:t>
            </a:r>
            <a:r>
              <a:rPr lang="fr-BE" baseline="0" dirty="0" smtClean="0"/>
              <a:t> support </a:t>
            </a:r>
            <a:r>
              <a:rPr lang="fr-BE" baseline="0" dirty="0" err="1" smtClean="0"/>
              <a:t>what</a:t>
            </a:r>
            <a:r>
              <a:rPr lang="fr-BE" baseline="0" dirty="0" smtClean="0"/>
              <a:t> </a:t>
            </a:r>
            <a:r>
              <a:rPr lang="fr-BE" baseline="0" dirty="0" err="1" smtClean="0"/>
              <a:t>I’m</a:t>
            </a:r>
            <a:r>
              <a:rPr lang="fr-BE" baseline="0" dirty="0" smtClean="0"/>
              <a:t> </a:t>
            </a:r>
            <a:r>
              <a:rPr lang="fr-BE" baseline="0" dirty="0" err="1" smtClean="0"/>
              <a:t>going</a:t>
            </a:r>
            <a:r>
              <a:rPr lang="fr-BE" baseline="0" dirty="0" smtClean="0"/>
              <a:t> to talk about </a:t>
            </a:r>
            <a:r>
              <a:rPr lang="fr-BE" baseline="0" dirty="0" err="1" smtClean="0"/>
              <a:t>now</a:t>
            </a:r>
            <a:r>
              <a:rPr lang="fr-BE" baseline="0" dirty="0" smtClean="0"/>
              <a:t>.</a:t>
            </a:r>
          </a:p>
          <a:p>
            <a:endParaRPr lang="fr-BE" baseline="0" dirty="0" smtClean="0"/>
          </a:p>
          <a:p>
            <a:r>
              <a:rPr lang="fr-BE" baseline="0" dirty="0" smtClean="0"/>
              <a:t>So I </a:t>
            </a:r>
            <a:r>
              <a:rPr lang="fr-BE" baseline="0" dirty="0" err="1" smtClean="0"/>
              <a:t>though</a:t>
            </a:r>
            <a:r>
              <a:rPr lang="fr-BE" baseline="0" dirty="0" smtClean="0"/>
              <a:t> </a:t>
            </a:r>
            <a:r>
              <a:rPr lang="fr-BE" baseline="0" dirty="0" err="1" smtClean="0"/>
              <a:t>it</a:t>
            </a:r>
            <a:r>
              <a:rPr lang="fr-BE" baseline="0" dirty="0" smtClean="0"/>
              <a:t> </a:t>
            </a:r>
            <a:r>
              <a:rPr lang="fr-BE" baseline="0" dirty="0" err="1" smtClean="0"/>
              <a:t>would</a:t>
            </a:r>
            <a:r>
              <a:rPr lang="fr-BE" baseline="0" dirty="0" smtClean="0"/>
              <a:t> </a:t>
            </a:r>
            <a:r>
              <a:rPr lang="fr-BE" baseline="0" dirty="0" err="1" smtClean="0"/>
              <a:t>be</a:t>
            </a:r>
            <a:r>
              <a:rPr lang="fr-BE" baseline="0" dirty="0" smtClean="0"/>
              <a:t> a good </a:t>
            </a:r>
            <a:r>
              <a:rPr lang="fr-BE" baseline="0" dirty="0" err="1" smtClean="0"/>
              <a:t>idea</a:t>
            </a:r>
            <a:r>
              <a:rPr lang="fr-BE" baseline="0" dirty="0" smtClean="0"/>
              <a:t> to </a:t>
            </a:r>
            <a:r>
              <a:rPr lang="fr-BE" baseline="0" dirty="0" err="1" smtClean="0"/>
              <a:t>make</a:t>
            </a:r>
            <a:r>
              <a:rPr lang="fr-BE" baseline="0" dirty="0" smtClean="0"/>
              <a:t> a quick, non-exhaustive </a:t>
            </a:r>
            <a:r>
              <a:rPr lang="fr-BE" baseline="0" dirty="0" err="1" smtClean="0"/>
              <a:t>recap</a:t>
            </a:r>
            <a:r>
              <a:rPr lang="fr-BE" baseline="0" dirty="0" smtClean="0"/>
              <a:t> of a few figures and </a:t>
            </a:r>
            <a:r>
              <a:rPr lang="fr-BE" baseline="0" dirty="0" err="1" smtClean="0"/>
              <a:t>ideas</a:t>
            </a:r>
            <a:r>
              <a:rPr lang="fr-BE" baseline="0" dirty="0" smtClean="0"/>
              <a:t> </a:t>
            </a:r>
            <a:r>
              <a:rPr lang="fr-BE" baseline="0" dirty="0" err="1" smtClean="0"/>
              <a:t>that</a:t>
            </a:r>
            <a:r>
              <a:rPr lang="fr-BE" baseline="0" dirty="0" smtClean="0"/>
              <a:t> </a:t>
            </a:r>
            <a:r>
              <a:rPr lang="fr-BE" baseline="0" dirty="0" err="1" smtClean="0"/>
              <a:t>I’ve</a:t>
            </a:r>
            <a:r>
              <a:rPr lang="fr-BE" baseline="0" dirty="0" smtClean="0"/>
              <a:t> been </a:t>
            </a:r>
            <a:r>
              <a:rPr lang="fr-BE" baseline="0" dirty="0" err="1" smtClean="0"/>
              <a:t>discussed</a:t>
            </a:r>
            <a:r>
              <a:rPr lang="fr-BE" baseline="0" dirty="0" smtClean="0"/>
              <a:t> by </a:t>
            </a:r>
            <a:r>
              <a:rPr lang="fr-BE" baseline="0" dirty="0" err="1" smtClean="0"/>
              <a:t>some</a:t>
            </a:r>
            <a:r>
              <a:rPr lang="fr-BE" baseline="0" dirty="0" smtClean="0"/>
              <a:t> of </a:t>
            </a:r>
            <a:r>
              <a:rPr lang="fr-BE" baseline="0" dirty="0" err="1" smtClean="0"/>
              <a:t>you</a:t>
            </a:r>
            <a:r>
              <a:rPr lang="fr-BE" baseline="0" dirty="0" smtClean="0"/>
              <a:t>.</a:t>
            </a:r>
          </a:p>
          <a:p>
            <a:endParaRPr lang="fr-BE" dirty="0"/>
          </a:p>
        </p:txBody>
      </p:sp>
      <p:sp>
        <p:nvSpPr>
          <p:cNvPr id="4" name="Espace réservé du numéro de diapositive 3"/>
          <p:cNvSpPr>
            <a:spLocks noGrp="1"/>
          </p:cNvSpPr>
          <p:nvPr>
            <p:ph type="sldNum" sz="quarter" idx="10"/>
          </p:nvPr>
        </p:nvSpPr>
        <p:spPr/>
        <p:txBody>
          <a:bodyPr/>
          <a:lstStyle/>
          <a:p>
            <a:fld id="{1776C6AA-2D5D-470F-9393-C8E825F3C100}" type="slidenum">
              <a:rPr lang="fr-BE" smtClean="0"/>
              <a:t>1</a:t>
            </a:fld>
            <a:endParaRPr lang="fr-BE"/>
          </a:p>
        </p:txBody>
      </p:sp>
    </p:spTree>
    <p:extLst>
      <p:ext uri="{BB962C8B-B14F-4D97-AF65-F5344CB8AC3E}">
        <p14:creationId xmlns:p14="http://schemas.microsoft.com/office/powerpoint/2010/main" val="1124723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err="1" smtClean="0"/>
              <a:t>Finally</a:t>
            </a:r>
            <a:r>
              <a:rPr lang="fr-BE" dirty="0" smtClean="0"/>
              <a:t> I </a:t>
            </a:r>
            <a:r>
              <a:rPr lang="fr-BE" dirty="0" err="1" smtClean="0"/>
              <a:t>moved</a:t>
            </a:r>
            <a:r>
              <a:rPr lang="fr-BE" dirty="0" smtClean="0"/>
              <a:t> to Barcelona in a group </a:t>
            </a:r>
            <a:r>
              <a:rPr lang="fr-BE" dirty="0" err="1" smtClean="0"/>
              <a:t>doing</a:t>
            </a:r>
            <a:r>
              <a:rPr lang="fr-BE" dirty="0" smtClean="0"/>
              <a:t> a lot of </a:t>
            </a:r>
            <a:r>
              <a:rPr lang="fr-BE" dirty="0" err="1" smtClean="0"/>
              <a:t>seasonal</a:t>
            </a:r>
            <a:r>
              <a:rPr lang="fr-BE" dirty="0" smtClean="0"/>
              <a:t> </a:t>
            </a:r>
            <a:r>
              <a:rPr lang="fr-BE" dirty="0" err="1" smtClean="0"/>
              <a:t>climate</a:t>
            </a:r>
            <a:r>
              <a:rPr lang="fr-BE" dirty="0" smtClean="0"/>
              <a:t> </a:t>
            </a:r>
            <a:r>
              <a:rPr lang="fr-BE" dirty="0" err="1" smtClean="0"/>
              <a:t>forecasting</a:t>
            </a:r>
            <a:r>
              <a:rPr lang="fr-BE" baseline="0" dirty="0" smtClean="0"/>
              <a:t> and </a:t>
            </a:r>
            <a:r>
              <a:rPr lang="fr-BE" baseline="0" dirty="0" err="1" smtClean="0"/>
              <a:t>verification</a:t>
            </a:r>
            <a:r>
              <a:rPr lang="fr-BE" baseline="0" dirty="0" smtClean="0"/>
              <a:t>. One of the </a:t>
            </a:r>
            <a:r>
              <a:rPr lang="fr-BE" baseline="0" dirty="0" err="1" smtClean="0"/>
              <a:t>big</a:t>
            </a:r>
            <a:r>
              <a:rPr lang="fr-BE" baseline="0" dirty="0" smtClean="0"/>
              <a:t> questions of course </a:t>
            </a:r>
            <a:r>
              <a:rPr lang="fr-BE" baseline="0" dirty="0" err="1" smtClean="0"/>
              <a:t>that</a:t>
            </a:r>
            <a:r>
              <a:rPr lang="fr-BE" baseline="0" dirty="0" smtClean="0"/>
              <a:t> </a:t>
            </a:r>
            <a:r>
              <a:rPr lang="fr-BE" baseline="0" dirty="0" err="1" smtClean="0"/>
              <a:t>you</a:t>
            </a:r>
            <a:r>
              <a:rPr lang="fr-BE" baseline="0" dirty="0" smtClean="0"/>
              <a:t> </a:t>
            </a:r>
            <a:r>
              <a:rPr lang="fr-BE" baseline="0" dirty="0" err="1" smtClean="0"/>
              <a:t>need</a:t>
            </a:r>
            <a:r>
              <a:rPr lang="fr-BE" baseline="0" dirty="0" smtClean="0"/>
              <a:t> to </a:t>
            </a:r>
            <a:r>
              <a:rPr lang="fr-BE" baseline="0" dirty="0" err="1" smtClean="0"/>
              <a:t>address</a:t>
            </a:r>
            <a:r>
              <a:rPr lang="fr-BE" baseline="0" dirty="0" smtClean="0"/>
              <a:t> in </a:t>
            </a:r>
            <a:r>
              <a:rPr lang="fr-BE" baseline="0" dirty="0" err="1" smtClean="0"/>
              <a:t>verification</a:t>
            </a:r>
            <a:r>
              <a:rPr lang="fr-BE" baseline="0" dirty="0" smtClean="0"/>
              <a:t>, but </a:t>
            </a:r>
            <a:r>
              <a:rPr lang="fr-BE" baseline="0" dirty="0" err="1" smtClean="0"/>
              <a:t>also</a:t>
            </a:r>
            <a:r>
              <a:rPr lang="fr-BE" baseline="0" dirty="0" smtClean="0"/>
              <a:t> in all </a:t>
            </a:r>
            <a:r>
              <a:rPr lang="fr-BE" baseline="0" dirty="0" err="1" smtClean="0"/>
              <a:t>these</a:t>
            </a:r>
            <a:r>
              <a:rPr lang="fr-BE" baseline="0" dirty="0" smtClean="0"/>
              <a:t> questions </a:t>
            </a:r>
            <a:r>
              <a:rPr lang="fr-BE" baseline="0" dirty="0" err="1" smtClean="0"/>
              <a:t>above</a:t>
            </a:r>
            <a:r>
              <a:rPr lang="fr-BE" baseline="0" dirty="0" smtClean="0"/>
              <a:t>, </a:t>
            </a:r>
            <a:r>
              <a:rPr lang="fr-BE" baseline="0" dirty="0" err="1" smtClean="0"/>
              <a:t>is</a:t>
            </a:r>
            <a:r>
              <a:rPr lang="fr-BE" baseline="0" dirty="0" smtClean="0"/>
              <a:t>:</a:t>
            </a:r>
            <a:endParaRPr lang="en-US" dirty="0"/>
          </a:p>
        </p:txBody>
      </p:sp>
      <p:sp>
        <p:nvSpPr>
          <p:cNvPr id="4" name="Slide Number Placeholder 3"/>
          <p:cNvSpPr>
            <a:spLocks noGrp="1"/>
          </p:cNvSpPr>
          <p:nvPr>
            <p:ph type="sldNum" sz="quarter" idx="10"/>
          </p:nvPr>
        </p:nvSpPr>
        <p:spPr/>
        <p:txBody>
          <a:bodyPr/>
          <a:lstStyle/>
          <a:p>
            <a:fld id="{07398AA8-1017-42A5-8EF3-2F82EE8326AF}" type="slidenum">
              <a:rPr lang="en-US" smtClean="0"/>
              <a:t>10</a:t>
            </a:fld>
            <a:endParaRPr lang="en-US"/>
          </a:p>
        </p:txBody>
      </p:sp>
    </p:spTree>
    <p:extLst>
      <p:ext uri="{BB962C8B-B14F-4D97-AF65-F5344CB8AC3E}">
        <p14:creationId xmlns:p14="http://schemas.microsoft.com/office/powerpoint/2010/main" val="3997612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err="1" smtClean="0"/>
              <a:t>Which</a:t>
            </a:r>
            <a:r>
              <a:rPr lang="fr-BE" dirty="0" smtClean="0"/>
              <a:t> </a:t>
            </a:r>
            <a:r>
              <a:rPr lang="fr-BE" dirty="0" err="1" smtClean="0"/>
              <a:t>observational</a:t>
            </a:r>
            <a:r>
              <a:rPr lang="fr-BE" dirty="0" smtClean="0"/>
              <a:t> </a:t>
            </a:r>
            <a:r>
              <a:rPr lang="fr-BE" dirty="0" err="1" smtClean="0"/>
              <a:t>product</a:t>
            </a:r>
            <a:r>
              <a:rPr lang="fr-BE" baseline="0" dirty="0" smtClean="0"/>
              <a:t> </a:t>
            </a:r>
            <a:r>
              <a:rPr lang="fr-BE" baseline="0" dirty="0" err="1" smtClean="0"/>
              <a:t>should</a:t>
            </a:r>
            <a:r>
              <a:rPr lang="fr-BE" baseline="0" dirty="0" smtClean="0"/>
              <a:t> I use for </a:t>
            </a:r>
            <a:r>
              <a:rPr lang="fr-BE" baseline="0" dirty="0" err="1" smtClean="0"/>
              <a:t>my</a:t>
            </a:r>
            <a:r>
              <a:rPr lang="fr-BE" baseline="0" dirty="0" smtClean="0"/>
              <a:t> </a:t>
            </a:r>
            <a:r>
              <a:rPr lang="fr-BE" baseline="0" dirty="0" err="1" smtClean="0"/>
              <a:t>purpose</a:t>
            </a:r>
            <a:r>
              <a:rPr lang="fr-BE" baseline="0" dirty="0" smtClean="0"/>
              <a:t>? (</a:t>
            </a:r>
            <a:r>
              <a:rPr lang="fr-BE" baseline="0" dirty="0" err="1" smtClean="0"/>
              <a:t>verification</a:t>
            </a:r>
            <a:r>
              <a:rPr lang="fr-BE" baseline="0" dirty="0" smtClean="0"/>
              <a:t>, assimilation, </a:t>
            </a:r>
            <a:r>
              <a:rPr lang="fr-BE" baseline="0" dirty="0" err="1" smtClean="0"/>
              <a:t>whatever</a:t>
            </a:r>
            <a:r>
              <a:rPr lang="fr-BE" baseline="0" dirty="0" smtClean="0"/>
              <a:t>). I </a:t>
            </a:r>
            <a:r>
              <a:rPr lang="fr-BE" baseline="0" dirty="0" err="1" smtClean="0"/>
              <a:t>want</a:t>
            </a:r>
            <a:r>
              <a:rPr lang="fr-BE" baseline="0" dirty="0" smtClean="0"/>
              <a:t> to </a:t>
            </a:r>
            <a:r>
              <a:rPr lang="fr-BE" baseline="0" dirty="0" err="1" smtClean="0"/>
              <a:t>keep</a:t>
            </a:r>
            <a:r>
              <a:rPr lang="fr-BE" baseline="0" dirty="0" smtClean="0"/>
              <a:t> </a:t>
            </a:r>
            <a:r>
              <a:rPr lang="fr-BE" baseline="0" dirty="0" err="1" smtClean="0"/>
              <a:t>this</a:t>
            </a:r>
            <a:r>
              <a:rPr lang="fr-BE" baseline="0" dirty="0" smtClean="0"/>
              <a:t> question in the </a:t>
            </a:r>
            <a:r>
              <a:rPr lang="fr-BE" baseline="0" dirty="0" err="1" smtClean="0"/>
              <a:t>fridge</a:t>
            </a:r>
            <a:r>
              <a:rPr lang="fr-BE" baseline="0" dirty="0" smtClean="0"/>
              <a:t> for a few seconds, and to </a:t>
            </a:r>
            <a:r>
              <a:rPr lang="fr-BE" baseline="0" dirty="0" err="1" smtClean="0"/>
              <a:t>think</a:t>
            </a:r>
            <a:r>
              <a:rPr lang="fr-BE" baseline="0" dirty="0" smtClean="0"/>
              <a:t> as a </a:t>
            </a:r>
            <a:r>
              <a:rPr lang="fr-BE" baseline="0" dirty="0" err="1" smtClean="0"/>
              <a:t>modeller</a:t>
            </a:r>
            <a:r>
              <a:rPr lang="fr-BE" baseline="0" dirty="0" smtClean="0"/>
              <a:t>: </a:t>
            </a:r>
            <a:r>
              <a:rPr lang="fr-BE" baseline="0" dirty="0" err="1" smtClean="0"/>
              <a:t>what</a:t>
            </a:r>
            <a:r>
              <a:rPr lang="fr-BE" baseline="0" dirty="0" smtClean="0"/>
              <a:t> </a:t>
            </a:r>
            <a:r>
              <a:rPr lang="fr-BE" baseline="0" dirty="0" err="1" smtClean="0"/>
              <a:t>would</a:t>
            </a:r>
            <a:r>
              <a:rPr lang="fr-BE" baseline="0" dirty="0" smtClean="0"/>
              <a:t> I do if I </a:t>
            </a:r>
            <a:r>
              <a:rPr lang="fr-BE" baseline="0" dirty="0" err="1" smtClean="0"/>
              <a:t>had</a:t>
            </a:r>
            <a:r>
              <a:rPr lang="fr-BE" baseline="0" dirty="0" smtClean="0"/>
              <a:t> four model versions</a:t>
            </a:r>
            <a:endParaRPr lang="fr-BE" dirty="0" smtClean="0"/>
          </a:p>
        </p:txBody>
      </p:sp>
      <p:sp>
        <p:nvSpPr>
          <p:cNvPr id="4" name="Slide Number Placeholder 3"/>
          <p:cNvSpPr>
            <a:spLocks noGrp="1"/>
          </p:cNvSpPr>
          <p:nvPr>
            <p:ph type="sldNum" sz="quarter" idx="10"/>
          </p:nvPr>
        </p:nvSpPr>
        <p:spPr/>
        <p:txBody>
          <a:bodyPr/>
          <a:lstStyle/>
          <a:p>
            <a:fld id="{07398AA8-1017-42A5-8EF3-2F82EE8326AF}" type="slidenum">
              <a:rPr lang="en-US" smtClean="0"/>
              <a:t>11</a:t>
            </a:fld>
            <a:endParaRPr lang="en-US"/>
          </a:p>
        </p:txBody>
      </p:sp>
    </p:spTree>
    <p:extLst>
      <p:ext uri="{BB962C8B-B14F-4D97-AF65-F5344CB8AC3E}">
        <p14:creationId xmlns:p14="http://schemas.microsoft.com/office/powerpoint/2010/main" val="2506311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err="1" smtClean="0"/>
              <a:t>Well</a:t>
            </a:r>
            <a:r>
              <a:rPr lang="fr-BE" baseline="0" dirty="0" smtClean="0"/>
              <a:t> I </a:t>
            </a:r>
            <a:r>
              <a:rPr lang="fr-BE" baseline="0" dirty="0" err="1" smtClean="0"/>
              <a:t>would</a:t>
            </a:r>
            <a:r>
              <a:rPr lang="fr-BE" baseline="0" dirty="0" smtClean="0"/>
              <a:t> </a:t>
            </a:r>
            <a:r>
              <a:rPr lang="fr-BE" baseline="0" dirty="0" err="1" smtClean="0"/>
              <a:t>define</a:t>
            </a:r>
            <a:r>
              <a:rPr lang="fr-BE" baseline="0" dirty="0" smtClean="0"/>
              <a:t> </a:t>
            </a:r>
            <a:r>
              <a:rPr lang="fr-BE" baseline="0" dirty="0" err="1" smtClean="0"/>
              <a:t>some</a:t>
            </a:r>
            <a:r>
              <a:rPr lang="fr-BE" baseline="0" dirty="0" smtClean="0"/>
              <a:t> </a:t>
            </a:r>
            <a:r>
              <a:rPr lang="fr-BE" baseline="0" dirty="0" err="1" smtClean="0"/>
              <a:t>metric</a:t>
            </a:r>
            <a:r>
              <a:rPr lang="fr-BE" baseline="0" dirty="0" smtClean="0"/>
              <a:t> of performance and </a:t>
            </a:r>
            <a:r>
              <a:rPr lang="fr-BE" baseline="0" dirty="0" err="1" smtClean="0"/>
              <a:t>see</a:t>
            </a:r>
            <a:r>
              <a:rPr lang="fr-BE" baseline="0" dirty="0" smtClean="0"/>
              <a:t> how </a:t>
            </a:r>
            <a:r>
              <a:rPr lang="fr-BE" baseline="0" dirty="0" err="1" smtClean="0"/>
              <a:t>this</a:t>
            </a:r>
            <a:r>
              <a:rPr lang="fr-BE" baseline="0" dirty="0" smtClean="0"/>
              <a:t> </a:t>
            </a:r>
            <a:r>
              <a:rPr lang="fr-BE" baseline="0" dirty="0" err="1" smtClean="0"/>
              <a:t>metric</a:t>
            </a:r>
            <a:r>
              <a:rPr lang="fr-BE" baseline="0" dirty="0" smtClean="0"/>
              <a:t> of performance </a:t>
            </a:r>
            <a:r>
              <a:rPr lang="fr-BE" baseline="0" dirty="0" err="1" smtClean="0"/>
              <a:t>would</a:t>
            </a:r>
            <a:r>
              <a:rPr lang="fr-BE" baseline="0" dirty="0" smtClean="0"/>
              <a:t> change </a:t>
            </a:r>
            <a:r>
              <a:rPr lang="fr-BE" baseline="0" dirty="0" err="1" smtClean="0"/>
              <a:t>from</a:t>
            </a:r>
            <a:r>
              <a:rPr lang="fr-BE" baseline="0" dirty="0" smtClean="0"/>
              <a:t> model version to model version.</a:t>
            </a:r>
          </a:p>
          <a:p>
            <a:endParaRPr lang="fr-BE" baseline="0" dirty="0" smtClean="0"/>
          </a:p>
          <a:p>
            <a:r>
              <a:rPr lang="fr-BE" baseline="0" dirty="0" smtClean="0"/>
              <a:t>The </a:t>
            </a:r>
            <a:r>
              <a:rPr lang="fr-BE" baseline="0" dirty="0" err="1" smtClean="0"/>
              <a:t>idea</a:t>
            </a:r>
            <a:r>
              <a:rPr lang="fr-BE" baseline="0" dirty="0" smtClean="0"/>
              <a:t> of </a:t>
            </a:r>
            <a:r>
              <a:rPr lang="fr-BE" baseline="0" dirty="0" err="1" smtClean="0"/>
              <a:t>this</a:t>
            </a:r>
            <a:r>
              <a:rPr lang="fr-BE" baseline="0" dirty="0" smtClean="0"/>
              <a:t> talk </a:t>
            </a:r>
            <a:r>
              <a:rPr lang="fr-BE" baseline="0" dirty="0" err="1" smtClean="0"/>
              <a:t>is</a:t>
            </a:r>
            <a:r>
              <a:rPr lang="fr-BE" baseline="0" dirty="0" smtClean="0"/>
              <a:t> </a:t>
            </a:r>
            <a:r>
              <a:rPr lang="fr-BE" baseline="0" dirty="0" err="1" smtClean="0"/>
              <a:t>very</a:t>
            </a:r>
            <a:r>
              <a:rPr lang="fr-BE" baseline="0" dirty="0" smtClean="0"/>
              <a:t> simple: if </a:t>
            </a:r>
            <a:r>
              <a:rPr lang="fr-BE" baseline="0" dirty="0" err="1" smtClean="0"/>
              <a:t>we</a:t>
            </a:r>
            <a:r>
              <a:rPr lang="fr-BE" baseline="0" dirty="0" smtClean="0"/>
              <a:t> </a:t>
            </a:r>
            <a:r>
              <a:rPr lang="fr-BE" baseline="0" dirty="0" err="1" smtClean="0"/>
              <a:t>want</a:t>
            </a:r>
            <a:r>
              <a:rPr lang="fr-BE" baseline="0" dirty="0" smtClean="0"/>
              <a:t> to know more about the </a:t>
            </a:r>
            <a:r>
              <a:rPr lang="fr-BE" baseline="0" dirty="0" err="1" smtClean="0"/>
              <a:t>quality</a:t>
            </a:r>
            <a:r>
              <a:rPr lang="fr-BE" baseline="0" dirty="0" smtClean="0"/>
              <a:t> of </a:t>
            </a:r>
            <a:r>
              <a:rPr lang="fr-BE" baseline="0" dirty="0" err="1" smtClean="0"/>
              <a:t>observational</a:t>
            </a:r>
            <a:r>
              <a:rPr lang="fr-BE" baseline="0" dirty="0" smtClean="0"/>
              <a:t> </a:t>
            </a:r>
            <a:r>
              <a:rPr lang="fr-BE" baseline="0" dirty="0" err="1" smtClean="0"/>
              <a:t>references</a:t>
            </a:r>
            <a:r>
              <a:rPr lang="fr-BE" baseline="0" dirty="0" smtClean="0"/>
              <a:t>, </a:t>
            </a:r>
            <a:r>
              <a:rPr lang="fr-BE" baseline="0" dirty="0" err="1" smtClean="0"/>
              <a:t>why</a:t>
            </a:r>
            <a:r>
              <a:rPr lang="fr-BE" baseline="0" dirty="0" smtClean="0"/>
              <a:t> </a:t>
            </a:r>
            <a:r>
              <a:rPr lang="fr-BE" baseline="0" dirty="0" err="1" smtClean="0"/>
              <a:t>don’t</a:t>
            </a:r>
            <a:r>
              <a:rPr lang="fr-BE" baseline="0" dirty="0" smtClean="0"/>
              <a:t> </a:t>
            </a:r>
            <a:r>
              <a:rPr lang="fr-BE" baseline="0" dirty="0" err="1" smtClean="0"/>
              <a:t>we</a:t>
            </a:r>
            <a:r>
              <a:rPr lang="fr-BE" baseline="0" dirty="0" smtClean="0"/>
              <a:t> </a:t>
            </a:r>
            <a:r>
              <a:rPr lang="fr-BE" baseline="0" dirty="0" err="1" smtClean="0"/>
              <a:t>just</a:t>
            </a:r>
            <a:r>
              <a:rPr lang="fr-BE" baseline="0" dirty="0" smtClean="0"/>
              <a:t> reverse the </a:t>
            </a:r>
            <a:r>
              <a:rPr lang="fr-BE" baseline="0" dirty="0" err="1" smtClean="0"/>
              <a:t>paradigm</a:t>
            </a:r>
            <a:r>
              <a:rPr lang="fr-BE" baseline="0" dirty="0" smtClean="0"/>
              <a:t>, </a:t>
            </a:r>
            <a:r>
              <a:rPr lang="fr-BE" baseline="0" dirty="0" err="1" smtClean="0"/>
              <a:t>turning</a:t>
            </a:r>
            <a:r>
              <a:rPr lang="fr-BE" baseline="0" dirty="0" smtClean="0"/>
              <a:t> the </a:t>
            </a:r>
            <a:r>
              <a:rPr lang="fr-BE" baseline="0" dirty="0" err="1" smtClean="0"/>
              <a:t>process</a:t>
            </a:r>
            <a:r>
              <a:rPr lang="fr-BE" baseline="0" dirty="0" smtClean="0"/>
              <a:t> of model </a:t>
            </a:r>
            <a:r>
              <a:rPr lang="fr-BE" baseline="0" dirty="0" err="1" smtClean="0"/>
              <a:t>evaluation</a:t>
            </a:r>
            <a:r>
              <a:rPr lang="fr-BE" baseline="0" dirty="0" smtClean="0"/>
              <a:t> </a:t>
            </a:r>
            <a:r>
              <a:rPr lang="fr-BE" baseline="0" dirty="0" err="1" smtClean="0"/>
              <a:t>into</a:t>
            </a:r>
            <a:r>
              <a:rPr lang="fr-BE" baseline="0" dirty="0" smtClean="0"/>
              <a:t> one …</a:t>
            </a:r>
          </a:p>
        </p:txBody>
      </p:sp>
      <p:sp>
        <p:nvSpPr>
          <p:cNvPr id="4" name="Espace réservé du numéro de diapositive 3"/>
          <p:cNvSpPr>
            <a:spLocks noGrp="1"/>
          </p:cNvSpPr>
          <p:nvPr>
            <p:ph type="sldNum" sz="quarter" idx="10"/>
          </p:nvPr>
        </p:nvSpPr>
        <p:spPr/>
        <p:txBody>
          <a:bodyPr/>
          <a:lstStyle/>
          <a:p>
            <a:fld id="{1776C6AA-2D5D-470F-9393-C8E825F3C100}" type="slidenum">
              <a:rPr lang="fr-BE" smtClean="0"/>
              <a:t>12</a:t>
            </a:fld>
            <a:endParaRPr lang="fr-BE"/>
          </a:p>
        </p:txBody>
      </p:sp>
    </p:spTree>
    <p:extLst>
      <p:ext uri="{BB962C8B-B14F-4D97-AF65-F5344CB8AC3E}">
        <p14:creationId xmlns:p14="http://schemas.microsoft.com/office/powerpoint/2010/main" val="3380046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Of observation </a:t>
            </a:r>
            <a:r>
              <a:rPr lang="fr-BE" dirty="0" err="1" smtClean="0"/>
              <a:t>evaluation</a:t>
            </a:r>
            <a:r>
              <a:rPr lang="fr-BE" dirty="0" smtClean="0"/>
              <a:t>. If</a:t>
            </a:r>
            <a:r>
              <a:rPr lang="fr-BE" baseline="0" dirty="0" smtClean="0"/>
              <a:t> </a:t>
            </a:r>
            <a:r>
              <a:rPr lang="fr-BE" baseline="0" dirty="0" err="1" smtClean="0"/>
              <a:t>we</a:t>
            </a:r>
            <a:r>
              <a:rPr lang="fr-BE" baseline="0" dirty="0" smtClean="0"/>
              <a:t> </a:t>
            </a:r>
            <a:r>
              <a:rPr lang="fr-BE" baseline="0" dirty="0" err="1" smtClean="0"/>
              <a:t>now</a:t>
            </a:r>
            <a:r>
              <a:rPr lang="fr-BE" baseline="0" dirty="0" smtClean="0"/>
              <a:t> </a:t>
            </a:r>
            <a:r>
              <a:rPr lang="fr-BE" baseline="0" dirty="0" err="1" smtClean="0"/>
              <a:t>take</a:t>
            </a:r>
            <a:r>
              <a:rPr lang="fr-BE" baseline="0" dirty="0" smtClean="0"/>
              <a:t> the model as </a:t>
            </a:r>
            <a:r>
              <a:rPr lang="fr-BE" baseline="0" dirty="0" err="1" smtClean="0"/>
              <a:t>granted</a:t>
            </a:r>
            <a:r>
              <a:rPr lang="fr-BE" baseline="0" dirty="0" smtClean="0"/>
              <a:t>, as </a:t>
            </a:r>
            <a:r>
              <a:rPr lang="fr-BE" baseline="0" dirty="0" err="1" smtClean="0"/>
              <a:t>reference</a:t>
            </a:r>
            <a:r>
              <a:rPr lang="fr-BE" baseline="0" dirty="0" smtClean="0"/>
              <a:t>, but </a:t>
            </a:r>
            <a:r>
              <a:rPr lang="fr-BE" baseline="0" dirty="0" err="1" smtClean="0"/>
              <a:t>play</a:t>
            </a:r>
            <a:r>
              <a:rPr lang="fr-BE" baseline="0" dirty="0" smtClean="0"/>
              <a:t> </a:t>
            </a:r>
            <a:r>
              <a:rPr lang="fr-BE" baseline="0" dirty="0" err="1" smtClean="0"/>
              <a:t>with</a:t>
            </a:r>
            <a:r>
              <a:rPr lang="fr-BE" baseline="0" dirty="0" smtClean="0"/>
              <a:t> the </a:t>
            </a:r>
            <a:r>
              <a:rPr lang="fr-BE" baseline="0" dirty="0" err="1" smtClean="0"/>
              <a:t>verification</a:t>
            </a:r>
            <a:r>
              <a:rPr lang="fr-BE" baseline="0" dirty="0" smtClean="0"/>
              <a:t> </a:t>
            </a:r>
            <a:r>
              <a:rPr lang="fr-BE" baseline="0" dirty="0" err="1" smtClean="0"/>
              <a:t>product</a:t>
            </a:r>
            <a:r>
              <a:rPr lang="fr-BE" baseline="0" dirty="0" smtClean="0"/>
              <a:t>, how do </a:t>
            </a:r>
            <a:r>
              <a:rPr lang="fr-BE" baseline="0" dirty="0" err="1" smtClean="0"/>
              <a:t>metrics</a:t>
            </a:r>
            <a:r>
              <a:rPr lang="fr-BE" baseline="0" dirty="0" smtClean="0"/>
              <a:t>, </a:t>
            </a:r>
            <a:r>
              <a:rPr lang="fr-BE" baseline="0" dirty="0" err="1" smtClean="0"/>
              <a:t>skill</a:t>
            </a:r>
            <a:r>
              <a:rPr lang="fr-BE" baseline="0" dirty="0" smtClean="0"/>
              <a:t> scores, etc. </a:t>
            </a:r>
            <a:r>
              <a:rPr lang="fr-BE" baseline="0" dirty="0" err="1" smtClean="0"/>
              <a:t>vary</a:t>
            </a:r>
            <a:r>
              <a:rPr lang="fr-BE" baseline="0" dirty="0" smtClean="0"/>
              <a:t> </a:t>
            </a:r>
            <a:r>
              <a:rPr lang="fr-BE" baseline="0" dirty="0" err="1" smtClean="0"/>
              <a:t>from</a:t>
            </a:r>
            <a:r>
              <a:rPr lang="fr-BE" baseline="0" dirty="0" smtClean="0"/>
              <a:t> </a:t>
            </a:r>
            <a:r>
              <a:rPr lang="fr-BE" baseline="0" dirty="0" err="1" smtClean="0"/>
              <a:t>product</a:t>
            </a:r>
            <a:r>
              <a:rPr lang="fr-BE" baseline="0" dirty="0" smtClean="0"/>
              <a:t>? And, one </a:t>
            </a:r>
            <a:r>
              <a:rPr lang="fr-BE" baseline="0" dirty="0" err="1" smtClean="0"/>
              <a:t>step</a:t>
            </a:r>
            <a:r>
              <a:rPr lang="fr-BE" baseline="0" dirty="0" smtClean="0"/>
              <a:t> </a:t>
            </a:r>
            <a:r>
              <a:rPr lang="fr-BE" baseline="0" dirty="0" err="1" smtClean="0"/>
              <a:t>further</a:t>
            </a:r>
            <a:r>
              <a:rPr lang="fr-BE" baseline="0" dirty="0" smtClean="0"/>
              <a:t>, </a:t>
            </a:r>
            <a:r>
              <a:rPr lang="fr-BE" baseline="0" dirty="0" err="1" smtClean="0"/>
              <a:t>can</a:t>
            </a:r>
            <a:r>
              <a:rPr lang="fr-BE" baseline="0" dirty="0" smtClean="0"/>
              <a:t> </a:t>
            </a:r>
            <a:r>
              <a:rPr lang="fr-BE" baseline="0" dirty="0" err="1" smtClean="0"/>
              <a:t>we</a:t>
            </a:r>
            <a:r>
              <a:rPr lang="fr-BE" baseline="0" dirty="0" smtClean="0"/>
              <a:t> relate </a:t>
            </a:r>
            <a:r>
              <a:rPr lang="fr-BE" baseline="0" dirty="0" err="1" smtClean="0"/>
              <a:t>these</a:t>
            </a:r>
            <a:r>
              <a:rPr lang="fr-BE" baseline="0" dirty="0" smtClean="0"/>
              <a:t> variations in </a:t>
            </a:r>
            <a:r>
              <a:rPr lang="fr-BE" baseline="0" dirty="0" err="1" smtClean="0"/>
              <a:t>skill</a:t>
            </a:r>
            <a:r>
              <a:rPr lang="fr-BE" baseline="0" dirty="0" smtClean="0"/>
              <a:t> scores to the QUALITY of the </a:t>
            </a:r>
            <a:r>
              <a:rPr lang="fr-BE" baseline="0" dirty="0" err="1" smtClean="0"/>
              <a:t>underlying</a:t>
            </a:r>
            <a:r>
              <a:rPr lang="fr-BE" baseline="0" dirty="0" smtClean="0"/>
              <a:t> </a:t>
            </a:r>
            <a:r>
              <a:rPr lang="fr-BE" baseline="0" dirty="0" err="1" smtClean="0"/>
              <a:t>product</a:t>
            </a:r>
            <a:r>
              <a:rPr lang="fr-BE" baseline="0" dirty="0" smtClean="0"/>
              <a:t>?</a:t>
            </a:r>
          </a:p>
          <a:p>
            <a:endParaRPr lang="fr-BE" baseline="0" dirty="0" smtClean="0"/>
          </a:p>
          <a:p>
            <a:r>
              <a:rPr lang="fr-BE" baseline="0" dirty="0" err="1" smtClean="0"/>
              <a:t>My</a:t>
            </a:r>
            <a:r>
              <a:rPr lang="fr-BE" baseline="0" dirty="0" smtClean="0"/>
              <a:t> </a:t>
            </a:r>
            <a:r>
              <a:rPr lang="fr-BE" baseline="0" dirty="0" err="1" smtClean="0"/>
              <a:t>answer</a:t>
            </a:r>
            <a:r>
              <a:rPr lang="fr-BE" baseline="0" dirty="0" smtClean="0"/>
              <a:t> </a:t>
            </a:r>
            <a:r>
              <a:rPr lang="fr-BE" baseline="0" dirty="0" err="1" smtClean="0"/>
              <a:t>is</a:t>
            </a:r>
            <a:r>
              <a:rPr lang="fr-BE" baseline="0" dirty="0" smtClean="0"/>
              <a:t> YES, and </a:t>
            </a:r>
            <a:r>
              <a:rPr lang="fr-BE" baseline="0" dirty="0" err="1" smtClean="0"/>
              <a:t>I’ll</a:t>
            </a:r>
            <a:r>
              <a:rPr lang="fr-BE" baseline="0" dirty="0" smtClean="0"/>
              <a:t> do </a:t>
            </a:r>
            <a:r>
              <a:rPr lang="fr-BE" baseline="0" dirty="0" err="1" smtClean="0"/>
              <a:t>everything</a:t>
            </a:r>
            <a:r>
              <a:rPr lang="fr-BE" baseline="0" dirty="0" smtClean="0"/>
              <a:t> to </a:t>
            </a:r>
            <a:r>
              <a:rPr lang="fr-BE" baseline="0" dirty="0" err="1" smtClean="0"/>
              <a:t>convince</a:t>
            </a:r>
            <a:r>
              <a:rPr lang="fr-BE" baseline="0" dirty="0" smtClean="0"/>
              <a:t> </a:t>
            </a:r>
            <a:r>
              <a:rPr lang="fr-BE" baseline="0" dirty="0" err="1" smtClean="0"/>
              <a:t>you</a:t>
            </a:r>
            <a:endParaRPr lang="fr-BE" baseline="0" dirty="0" smtClean="0"/>
          </a:p>
        </p:txBody>
      </p:sp>
      <p:sp>
        <p:nvSpPr>
          <p:cNvPr id="4" name="Slide Number Placeholder 3"/>
          <p:cNvSpPr>
            <a:spLocks noGrp="1"/>
          </p:cNvSpPr>
          <p:nvPr>
            <p:ph type="sldNum" sz="quarter" idx="10"/>
          </p:nvPr>
        </p:nvSpPr>
        <p:spPr/>
        <p:txBody>
          <a:bodyPr/>
          <a:lstStyle/>
          <a:p>
            <a:fld id="{07398AA8-1017-42A5-8EF3-2F82EE8326AF}" type="slidenum">
              <a:rPr lang="en-US" smtClean="0"/>
              <a:t>13</a:t>
            </a:fld>
            <a:endParaRPr lang="en-US"/>
          </a:p>
        </p:txBody>
      </p:sp>
    </p:spTree>
    <p:extLst>
      <p:ext uri="{BB962C8B-B14F-4D97-AF65-F5344CB8AC3E}">
        <p14:creationId xmlns:p14="http://schemas.microsoft.com/office/powerpoint/2010/main" val="3559013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err="1" smtClean="0"/>
              <a:t>that</a:t>
            </a:r>
            <a:r>
              <a:rPr lang="fr-BE" dirty="0" smtClean="0"/>
              <a:t> observations</a:t>
            </a:r>
            <a:r>
              <a:rPr lang="fr-BE" baseline="0" dirty="0" smtClean="0"/>
              <a:t> have to </a:t>
            </a:r>
            <a:r>
              <a:rPr lang="fr-BE" baseline="0" dirty="0" err="1" smtClean="0"/>
              <a:t>be</a:t>
            </a:r>
            <a:r>
              <a:rPr lang="fr-BE" baseline="0" dirty="0" smtClean="0"/>
              <a:t> </a:t>
            </a:r>
            <a:r>
              <a:rPr lang="fr-BE" baseline="0" dirty="0" err="1" smtClean="0"/>
              <a:t>treated</a:t>
            </a:r>
            <a:r>
              <a:rPr lang="fr-BE" baseline="0" dirty="0" smtClean="0"/>
              <a:t> at the </a:t>
            </a:r>
            <a:r>
              <a:rPr lang="fr-BE" baseline="0" dirty="0" err="1" smtClean="0"/>
              <a:t>same</a:t>
            </a:r>
            <a:r>
              <a:rPr lang="fr-BE" baseline="0" dirty="0" smtClean="0"/>
              <a:t> </a:t>
            </a:r>
            <a:r>
              <a:rPr lang="fr-BE" baseline="0" dirty="0" err="1" smtClean="0"/>
              <a:t>level</a:t>
            </a:r>
            <a:r>
              <a:rPr lang="fr-BE" baseline="0" dirty="0" smtClean="0"/>
              <a:t>, </a:t>
            </a:r>
            <a:r>
              <a:rPr lang="fr-BE" baseline="0" dirty="0" err="1" smtClean="0"/>
              <a:t>that</a:t>
            </a:r>
            <a:r>
              <a:rPr lang="fr-BE" baseline="0" dirty="0" smtClean="0"/>
              <a:t> the </a:t>
            </a:r>
            <a:r>
              <a:rPr lang="fr-BE" baseline="0" dirty="0" err="1" smtClean="0"/>
              <a:t>arrow</a:t>
            </a:r>
            <a:r>
              <a:rPr lang="fr-BE" baseline="0" dirty="0" smtClean="0"/>
              <a:t> of </a:t>
            </a:r>
            <a:r>
              <a:rPr lang="fr-BE" baseline="0" dirty="0" err="1" smtClean="0"/>
              <a:t>evaluation</a:t>
            </a:r>
            <a:r>
              <a:rPr lang="fr-BE" baseline="0" dirty="0" smtClean="0"/>
              <a:t> </a:t>
            </a:r>
            <a:r>
              <a:rPr lang="fr-BE" baseline="0" dirty="0" err="1" smtClean="0"/>
              <a:t>is</a:t>
            </a:r>
            <a:r>
              <a:rPr lang="fr-BE" baseline="0" dirty="0" smtClean="0"/>
              <a:t> bi-</a:t>
            </a:r>
            <a:r>
              <a:rPr lang="fr-BE" baseline="0" dirty="0" err="1" smtClean="0"/>
              <a:t>directional</a:t>
            </a:r>
            <a:r>
              <a:rPr lang="fr-BE" baseline="0" dirty="0" smtClean="0"/>
              <a:t> (and not uni-</a:t>
            </a:r>
            <a:r>
              <a:rPr lang="fr-BE" baseline="0" dirty="0" err="1" smtClean="0"/>
              <a:t>directional</a:t>
            </a:r>
            <a:r>
              <a:rPr lang="fr-BE" baseline="0" dirty="0" smtClean="0"/>
              <a:t> as </a:t>
            </a:r>
            <a:r>
              <a:rPr lang="fr-BE" baseline="0" dirty="0" err="1" smtClean="0"/>
              <a:t>many</a:t>
            </a:r>
            <a:r>
              <a:rPr lang="fr-BE" baseline="0" dirty="0" smtClean="0"/>
              <a:t> assume). In </a:t>
            </a:r>
            <a:r>
              <a:rPr lang="fr-BE" baseline="0" dirty="0" err="1" smtClean="0"/>
              <a:t>other</a:t>
            </a:r>
            <a:r>
              <a:rPr lang="fr-BE" baseline="0" dirty="0" smtClean="0"/>
              <a:t> </a:t>
            </a:r>
            <a:r>
              <a:rPr lang="fr-BE" baseline="0" dirty="0" err="1" smtClean="0"/>
              <a:t>words</a:t>
            </a:r>
            <a:r>
              <a:rPr lang="fr-BE" baseline="0" dirty="0" smtClean="0"/>
              <a:t>, I </a:t>
            </a:r>
            <a:r>
              <a:rPr lang="fr-BE" baseline="0" dirty="0" err="1" smtClean="0"/>
              <a:t>want</a:t>
            </a:r>
            <a:r>
              <a:rPr lang="fr-BE" baseline="0" dirty="0" smtClean="0"/>
              <a:t> to </a:t>
            </a:r>
            <a:r>
              <a:rPr lang="fr-BE" baseline="0" dirty="0" err="1" smtClean="0"/>
              <a:t>convince</a:t>
            </a:r>
            <a:r>
              <a:rPr lang="fr-BE" baseline="0" dirty="0" smtClean="0"/>
              <a:t> </a:t>
            </a:r>
            <a:r>
              <a:rPr lang="fr-BE" baseline="0" dirty="0" err="1" smtClean="0"/>
              <a:t>you</a:t>
            </a:r>
            <a:r>
              <a:rPr lang="fr-BE" baseline="0" dirty="0" smtClean="0"/>
              <a:t> </a:t>
            </a:r>
            <a:r>
              <a:rPr lang="fr-BE" baseline="0" dirty="0" err="1" smtClean="0"/>
              <a:t>that</a:t>
            </a:r>
            <a:r>
              <a:rPr lang="fr-BE" baseline="0" dirty="0" smtClean="0"/>
              <a:t> </a:t>
            </a:r>
            <a:r>
              <a:rPr lang="fr-BE" baseline="0" dirty="0" err="1" smtClean="0"/>
              <a:t>when</a:t>
            </a:r>
            <a:r>
              <a:rPr lang="fr-BE" baseline="0" dirty="0" smtClean="0"/>
              <a:t> </a:t>
            </a:r>
            <a:r>
              <a:rPr lang="fr-BE" baseline="0" dirty="0" err="1" smtClean="0"/>
              <a:t>doing</a:t>
            </a:r>
            <a:r>
              <a:rPr lang="fr-BE" baseline="0" dirty="0" smtClean="0"/>
              <a:t> model </a:t>
            </a:r>
            <a:r>
              <a:rPr lang="fr-BE" baseline="0" dirty="0" err="1" smtClean="0"/>
              <a:t>evaluation</a:t>
            </a:r>
            <a:r>
              <a:rPr lang="fr-BE" baseline="0" dirty="0" smtClean="0"/>
              <a:t> </a:t>
            </a:r>
            <a:r>
              <a:rPr lang="fr-BE" baseline="0" dirty="0" err="1" smtClean="0"/>
              <a:t>we</a:t>
            </a:r>
            <a:r>
              <a:rPr lang="fr-BE" baseline="0" dirty="0" smtClean="0"/>
              <a:t> </a:t>
            </a:r>
            <a:r>
              <a:rPr lang="fr-BE" baseline="0" dirty="0" err="1" smtClean="0"/>
              <a:t>also</a:t>
            </a:r>
            <a:r>
              <a:rPr lang="fr-BE" baseline="0" dirty="0" smtClean="0"/>
              <a:t>, </a:t>
            </a:r>
            <a:r>
              <a:rPr lang="fr-BE" baseline="0" dirty="0" err="1" smtClean="0"/>
              <a:t>unconsciously</a:t>
            </a:r>
            <a:r>
              <a:rPr lang="fr-BE" baseline="0" dirty="0" smtClean="0"/>
              <a:t>, do an </a:t>
            </a:r>
            <a:r>
              <a:rPr lang="fr-BE" baseline="0" dirty="0" err="1" smtClean="0"/>
              <a:t>exercise</a:t>
            </a:r>
            <a:r>
              <a:rPr lang="fr-BE" baseline="0" dirty="0" smtClean="0"/>
              <a:t> of observation </a:t>
            </a:r>
            <a:r>
              <a:rPr lang="fr-BE" baseline="0" dirty="0" err="1" smtClean="0"/>
              <a:t>evaluation</a:t>
            </a:r>
            <a:r>
              <a:rPr lang="fr-BE" baseline="0" dirty="0" smtClean="0"/>
              <a:t>.</a:t>
            </a:r>
          </a:p>
          <a:p>
            <a:endParaRPr lang="fr-BE" dirty="0"/>
          </a:p>
        </p:txBody>
      </p:sp>
      <p:sp>
        <p:nvSpPr>
          <p:cNvPr id="4" name="Espace réservé du numéro de diapositive 3"/>
          <p:cNvSpPr>
            <a:spLocks noGrp="1"/>
          </p:cNvSpPr>
          <p:nvPr>
            <p:ph type="sldNum" sz="quarter" idx="10"/>
          </p:nvPr>
        </p:nvSpPr>
        <p:spPr/>
        <p:txBody>
          <a:bodyPr/>
          <a:lstStyle/>
          <a:p>
            <a:fld id="{1776C6AA-2D5D-470F-9393-C8E825F3C100}" type="slidenum">
              <a:rPr lang="fr-BE" smtClean="0"/>
              <a:t>14</a:t>
            </a:fld>
            <a:endParaRPr lang="fr-BE"/>
          </a:p>
        </p:txBody>
      </p:sp>
    </p:spTree>
    <p:extLst>
      <p:ext uri="{BB962C8B-B14F-4D97-AF65-F5344CB8AC3E}">
        <p14:creationId xmlns:p14="http://schemas.microsoft.com/office/powerpoint/2010/main" val="51697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The</a:t>
            </a:r>
            <a:r>
              <a:rPr lang="fr-BE" baseline="0" dirty="0" smtClean="0"/>
              <a:t> main </a:t>
            </a:r>
            <a:r>
              <a:rPr lang="fr-BE" baseline="0" dirty="0" err="1" smtClean="0"/>
              <a:t>idea</a:t>
            </a:r>
            <a:r>
              <a:rPr lang="fr-BE" baseline="0" dirty="0" smtClean="0"/>
              <a:t> </a:t>
            </a:r>
            <a:r>
              <a:rPr lang="fr-BE" baseline="0" dirty="0" err="1" smtClean="0"/>
              <a:t>that</a:t>
            </a:r>
            <a:r>
              <a:rPr lang="fr-BE" baseline="0" dirty="0" smtClean="0"/>
              <a:t> I </a:t>
            </a:r>
            <a:r>
              <a:rPr lang="fr-BE" baseline="0" dirty="0" err="1" smtClean="0"/>
              <a:t>will</a:t>
            </a:r>
            <a:r>
              <a:rPr lang="fr-BE" baseline="0" dirty="0" smtClean="0"/>
              <a:t> </a:t>
            </a:r>
            <a:r>
              <a:rPr lang="fr-BE" baseline="0" dirty="0" err="1" smtClean="0"/>
              <a:t>defend</a:t>
            </a:r>
            <a:r>
              <a:rPr lang="fr-BE" baseline="0" dirty="0" smtClean="0"/>
              <a:t> </a:t>
            </a:r>
            <a:r>
              <a:rPr lang="fr-BE" baseline="0" dirty="0" err="1" smtClean="0"/>
              <a:t>here</a:t>
            </a:r>
            <a:r>
              <a:rPr lang="fr-BE" baseline="0" dirty="0" smtClean="0"/>
              <a:t> </a:t>
            </a:r>
            <a:r>
              <a:rPr lang="fr-BE" baseline="0" dirty="0" err="1" smtClean="0"/>
              <a:t>is</a:t>
            </a:r>
            <a:r>
              <a:rPr lang="fr-BE" baseline="0" dirty="0" smtClean="0"/>
              <a:t> </a:t>
            </a:r>
            <a:r>
              <a:rPr lang="fr-BE" baseline="0" dirty="0" err="1" smtClean="0"/>
              <a:t>that</a:t>
            </a:r>
            <a:r>
              <a:rPr lang="fr-BE" baseline="0" dirty="0" smtClean="0"/>
              <a:t> </a:t>
            </a:r>
            <a:r>
              <a:rPr lang="fr-BE" baseline="0" dirty="0" err="1" smtClean="0"/>
              <a:t>better</a:t>
            </a:r>
            <a:r>
              <a:rPr lang="fr-BE" baseline="0" dirty="0" smtClean="0"/>
              <a:t> </a:t>
            </a:r>
            <a:r>
              <a:rPr lang="fr-BE" baseline="0" dirty="0" err="1" smtClean="0"/>
              <a:t>observational</a:t>
            </a:r>
            <a:r>
              <a:rPr lang="fr-BE" baseline="0" dirty="0" smtClean="0"/>
              <a:t> </a:t>
            </a:r>
            <a:r>
              <a:rPr lang="fr-BE" baseline="0" dirty="0" err="1" smtClean="0"/>
              <a:t>products</a:t>
            </a:r>
            <a:r>
              <a:rPr lang="fr-BE" baseline="0" dirty="0" smtClean="0"/>
              <a:t> </a:t>
            </a:r>
            <a:r>
              <a:rPr lang="fr-BE" baseline="0" dirty="0" err="1" smtClean="0"/>
              <a:t>give</a:t>
            </a:r>
            <a:r>
              <a:rPr lang="fr-BE" baseline="0" dirty="0" smtClean="0"/>
              <a:t> </a:t>
            </a:r>
            <a:r>
              <a:rPr lang="fr-BE" baseline="0" dirty="0" err="1" smtClean="0"/>
              <a:t>higher</a:t>
            </a:r>
            <a:r>
              <a:rPr lang="fr-BE" baseline="0" dirty="0" smtClean="0"/>
              <a:t> scores to the </a:t>
            </a:r>
            <a:r>
              <a:rPr lang="fr-BE" baseline="0" dirty="0" err="1" smtClean="0"/>
              <a:t>models</a:t>
            </a:r>
            <a:r>
              <a:rPr lang="fr-BE" baseline="0" dirty="0" smtClean="0"/>
              <a:t> </a:t>
            </a:r>
            <a:r>
              <a:rPr lang="fr-BE" baseline="0" dirty="0" err="1" smtClean="0"/>
              <a:t>that</a:t>
            </a:r>
            <a:r>
              <a:rPr lang="fr-BE" baseline="0" dirty="0" smtClean="0"/>
              <a:t> are </a:t>
            </a:r>
            <a:r>
              <a:rPr lang="fr-BE" baseline="0" dirty="0" err="1" smtClean="0"/>
              <a:t>evaluated</a:t>
            </a:r>
            <a:r>
              <a:rPr lang="fr-BE" baseline="0" dirty="0" smtClean="0"/>
              <a:t>. For </a:t>
            </a:r>
            <a:r>
              <a:rPr lang="fr-BE" baseline="0" dirty="0" err="1" smtClean="0"/>
              <a:t>this</a:t>
            </a:r>
            <a:r>
              <a:rPr lang="fr-BE" baseline="0" dirty="0" smtClean="0"/>
              <a:t> I </a:t>
            </a:r>
            <a:r>
              <a:rPr lang="fr-BE" baseline="0" dirty="0" err="1" smtClean="0"/>
              <a:t>will</a:t>
            </a:r>
            <a:r>
              <a:rPr lang="fr-BE" baseline="0" dirty="0" smtClean="0"/>
              <a:t> </a:t>
            </a:r>
            <a:r>
              <a:rPr lang="fr-BE" baseline="0" dirty="0" err="1" smtClean="0"/>
              <a:t>proceed</a:t>
            </a:r>
            <a:r>
              <a:rPr lang="fr-BE" baseline="0" dirty="0" smtClean="0"/>
              <a:t> in </a:t>
            </a:r>
            <a:r>
              <a:rPr lang="fr-BE" baseline="0" dirty="0" err="1" smtClean="0"/>
              <a:t>three</a:t>
            </a:r>
            <a:r>
              <a:rPr lang="fr-BE" baseline="0" dirty="0" smtClean="0"/>
              <a:t> </a:t>
            </a:r>
            <a:r>
              <a:rPr lang="fr-BE" baseline="0" dirty="0" err="1" smtClean="0"/>
              <a:t>steps</a:t>
            </a:r>
            <a:r>
              <a:rPr lang="fr-BE" baseline="0" dirty="0" smtClean="0"/>
              <a:t> of </a:t>
            </a:r>
            <a:r>
              <a:rPr lang="fr-BE" baseline="0" dirty="0" err="1" smtClean="0"/>
              <a:t>increasing</a:t>
            </a:r>
            <a:r>
              <a:rPr lang="fr-BE" baseline="0" dirty="0" smtClean="0"/>
              <a:t> </a:t>
            </a:r>
            <a:r>
              <a:rPr lang="fr-BE" baseline="0" dirty="0" err="1" smtClean="0"/>
              <a:t>complexity</a:t>
            </a:r>
            <a:r>
              <a:rPr lang="fr-BE" baseline="0" dirty="0" smtClean="0"/>
              <a:t>:</a:t>
            </a:r>
          </a:p>
          <a:p>
            <a:pPr marL="171450" indent="-171450">
              <a:buFontTx/>
              <a:buChar char="-"/>
            </a:pPr>
            <a:r>
              <a:rPr lang="fr-BE" baseline="0" dirty="0" smtClean="0"/>
              <a:t>Intuition, </a:t>
            </a:r>
            <a:r>
              <a:rPr lang="fr-BE" baseline="0" dirty="0" err="1" smtClean="0"/>
              <a:t>that</a:t>
            </a:r>
            <a:r>
              <a:rPr lang="fr-BE" baseline="0" dirty="0" smtClean="0"/>
              <a:t> </a:t>
            </a:r>
            <a:r>
              <a:rPr lang="fr-BE" baseline="0" dirty="0" err="1" smtClean="0"/>
              <a:t>even</a:t>
            </a:r>
            <a:r>
              <a:rPr lang="fr-BE" baseline="0" dirty="0" smtClean="0"/>
              <a:t> </a:t>
            </a:r>
            <a:r>
              <a:rPr lang="fr-BE" baseline="0" dirty="0" err="1" smtClean="0"/>
              <a:t>someone</a:t>
            </a:r>
            <a:r>
              <a:rPr lang="fr-BE" baseline="0" dirty="0" smtClean="0"/>
              <a:t> not </a:t>
            </a:r>
            <a:r>
              <a:rPr lang="fr-BE" baseline="0" dirty="0" err="1" smtClean="0"/>
              <a:t>familiar</a:t>
            </a:r>
            <a:r>
              <a:rPr lang="fr-BE" baseline="0" dirty="0" smtClean="0"/>
              <a:t> </a:t>
            </a:r>
            <a:r>
              <a:rPr lang="fr-BE" baseline="0" dirty="0" err="1" smtClean="0"/>
              <a:t>with</a:t>
            </a:r>
            <a:r>
              <a:rPr lang="fr-BE" baseline="0" dirty="0" smtClean="0"/>
              <a:t> </a:t>
            </a:r>
            <a:r>
              <a:rPr lang="fr-BE" baseline="0" dirty="0" err="1" smtClean="0"/>
              <a:t>climate</a:t>
            </a:r>
            <a:r>
              <a:rPr lang="fr-BE" baseline="0" dirty="0" smtClean="0"/>
              <a:t> science </a:t>
            </a:r>
            <a:r>
              <a:rPr lang="fr-BE" baseline="0" dirty="0" err="1" smtClean="0"/>
              <a:t>would</a:t>
            </a:r>
            <a:r>
              <a:rPr lang="fr-BE" baseline="0" dirty="0" smtClean="0"/>
              <a:t> </a:t>
            </a:r>
            <a:r>
              <a:rPr lang="fr-BE" baseline="0" dirty="0" err="1" smtClean="0"/>
              <a:t>understand</a:t>
            </a:r>
            <a:endParaRPr lang="fr-BE" baseline="0" dirty="0" smtClean="0"/>
          </a:p>
          <a:p>
            <a:pPr marL="171450" indent="-171450">
              <a:buFontTx/>
              <a:buChar char="-"/>
            </a:pPr>
            <a:r>
              <a:rPr lang="fr-BE" baseline="0" dirty="0" err="1" smtClean="0"/>
              <a:t>Mathematical</a:t>
            </a:r>
            <a:r>
              <a:rPr lang="fr-BE" baseline="0" dirty="0" smtClean="0"/>
              <a:t> formulation of the </a:t>
            </a:r>
            <a:r>
              <a:rPr lang="fr-BE" baseline="0" dirty="0" err="1" smtClean="0"/>
              <a:t>problem</a:t>
            </a:r>
            <a:r>
              <a:rPr lang="fr-BE" baseline="0" dirty="0" smtClean="0"/>
              <a:t> </a:t>
            </a:r>
            <a:r>
              <a:rPr lang="fr-BE" baseline="0" dirty="0" err="1" smtClean="0"/>
              <a:t>with</a:t>
            </a:r>
            <a:r>
              <a:rPr lang="fr-BE" baseline="0" dirty="0" smtClean="0"/>
              <a:t> a simple </a:t>
            </a:r>
            <a:r>
              <a:rPr lang="fr-BE" baseline="0" dirty="0" err="1" smtClean="0"/>
              <a:t>mathematical</a:t>
            </a:r>
            <a:r>
              <a:rPr lang="fr-BE" baseline="0" dirty="0" smtClean="0"/>
              <a:t> model </a:t>
            </a:r>
            <a:r>
              <a:rPr lang="fr-BE" baseline="0" dirty="0" err="1" smtClean="0"/>
              <a:t>that</a:t>
            </a:r>
            <a:r>
              <a:rPr lang="fr-BE" baseline="0" dirty="0" smtClean="0"/>
              <a:t> </a:t>
            </a:r>
            <a:r>
              <a:rPr lang="fr-BE" baseline="0" dirty="0" err="1" smtClean="0"/>
              <a:t>will</a:t>
            </a:r>
            <a:r>
              <a:rPr lang="fr-BE" baseline="0" dirty="0" smtClean="0"/>
              <a:t> </a:t>
            </a:r>
            <a:r>
              <a:rPr lang="fr-BE" baseline="0" dirty="0" err="1" smtClean="0"/>
              <a:t>highlight</a:t>
            </a:r>
            <a:r>
              <a:rPr lang="fr-BE" baseline="0" dirty="0" smtClean="0"/>
              <a:t> the central </a:t>
            </a:r>
            <a:r>
              <a:rPr lang="fr-BE" baseline="0" dirty="0" err="1" smtClean="0"/>
              <a:t>role</a:t>
            </a:r>
            <a:r>
              <a:rPr lang="fr-BE" baseline="0" dirty="0" smtClean="0"/>
              <a:t> of </a:t>
            </a:r>
            <a:r>
              <a:rPr lang="fr-BE" baseline="0" dirty="0" err="1" smtClean="0"/>
              <a:t>observational</a:t>
            </a:r>
            <a:r>
              <a:rPr lang="fr-BE" baseline="0" dirty="0" smtClean="0"/>
              <a:t> </a:t>
            </a:r>
            <a:r>
              <a:rPr lang="fr-BE" baseline="0" dirty="0" err="1" smtClean="0"/>
              <a:t>error</a:t>
            </a:r>
            <a:r>
              <a:rPr lang="fr-BE" baseline="0" dirty="0" smtClean="0"/>
              <a:t> in </a:t>
            </a:r>
            <a:r>
              <a:rPr lang="fr-BE" baseline="0" dirty="0" err="1" smtClean="0"/>
              <a:t>quality</a:t>
            </a:r>
            <a:r>
              <a:rPr lang="fr-BE" baseline="0" dirty="0" smtClean="0"/>
              <a:t> </a:t>
            </a:r>
            <a:r>
              <a:rPr lang="fr-BE" baseline="0" dirty="0" err="1" smtClean="0"/>
              <a:t>assessment</a:t>
            </a:r>
            <a:r>
              <a:rPr lang="fr-BE" baseline="0" dirty="0" smtClean="0"/>
              <a:t>,</a:t>
            </a:r>
          </a:p>
          <a:p>
            <a:pPr marL="171450" indent="-171450">
              <a:buFontTx/>
              <a:buChar char="-"/>
            </a:pPr>
            <a:r>
              <a:rPr lang="fr-BE" baseline="0" dirty="0" smtClean="0"/>
              <a:t>Confirmation </a:t>
            </a:r>
            <a:r>
              <a:rPr lang="fr-BE" baseline="0" dirty="0" err="1" smtClean="0"/>
              <a:t>with</a:t>
            </a:r>
            <a:r>
              <a:rPr lang="fr-BE" baseline="0" dirty="0" smtClean="0"/>
              <a:t> large-</a:t>
            </a:r>
            <a:r>
              <a:rPr lang="fr-BE" baseline="0" dirty="0" err="1" smtClean="0"/>
              <a:t>scale</a:t>
            </a:r>
            <a:r>
              <a:rPr lang="fr-BE" baseline="0" dirty="0" smtClean="0"/>
              <a:t> </a:t>
            </a:r>
            <a:r>
              <a:rPr lang="fr-BE" baseline="0" dirty="0" err="1" smtClean="0"/>
              <a:t>climate</a:t>
            </a:r>
            <a:r>
              <a:rPr lang="fr-BE" baseline="0" dirty="0" smtClean="0"/>
              <a:t> </a:t>
            </a:r>
            <a:r>
              <a:rPr lang="fr-BE" baseline="0" dirty="0" err="1" smtClean="0"/>
              <a:t>models</a:t>
            </a:r>
            <a:endParaRPr lang="en-US" dirty="0"/>
          </a:p>
        </p:txBody>
      </p:sp>
      <p:sp>
        <p:nvSpPr>
          <p:cNvPr id="4" name="Slide Number Placeholder 3"/>
          <p:cNvSpPr>
            <a:spLocks noGrp="1"/>
          </p:cNvSpPr>
          <p:nvPr>
            <p:ph type="sldNum" sz="quarter" idx="10"/>
          </p:nvPr>
        </p:nvSpPr>
        <p:spPr/>
        <p:txBody>
          <a:bodyPr/>
          <a:lstStyle/>
          <a:p>
            <a:fld id="{07398AA8-1017-42A5-8EF3-2F82EE8326AF}" type="slidenum">
              <a:rPr lang="en-US" smtClean="0"/>
              <a:t>15</a:t>
            </a:fld>
            <a:endParaRPr lang="en-US"/>
          </a:p>
        </p:txBody>
      </p:sp>
    </p:spTree>
    <p:extLst>
      <p:ext uri="{BB962C8B-B14F-4D97-AF65-F5344CB8AC3E}">
        <p14:creationId xmlns:p14="http://schemas.microsoft.com/office/powerpoint/2010/main" val="40087374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398AA8-1017-42A5-8EF3-2F82EE8326AF}" type="slidenum">
              <a:rPr lang="en-US" smtClean="0"/>
              <a:t>16</a:t>
            </a:fld>
            <a:endParaRPr lang="en-US"/>
          </a:p>
        </p:txBody>
      </p:sp>
    </p:spTree>
    <p:extLst>
      <p:ext uri="{BB962C8B-B14F-4D97-AF65-F5344CB8AC3E}">
        <p14:creationId xmlns:p14="http://schemas.microsoft.com/office/powerpoint/2010/main" val="1751425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I will talk about ‘Quality’ I’ll be referring to widely</a:t>
            </a:r>
            <a:r>
              <a:rPr lang="en-US" sz="1200" kern="1200" baseline="0" dirty="0" smtClean="0">
                <a:solidFill>
                  <a:schemeClr val="tx1"/>
                </a:solidFill>
                <a:effectLst/>
                <a:latin typeface="+mn-lt"/>
                <a:ea typeface="+mn-ea"/>
                <a:cs typeface="+mn-cs"/>
              </a:rPr>
              <a:t> accepted metrics of performance namely the correlation and the RMSE two signals</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Our first consideration is extremely simple: we notice that these metrics that</a:t>
            </a:r>
            <a:r>
              <a:rPr lang="en-US" sz="1200" kern="1200" baseline="0" dirty="0" smtClean="0">
                <a:solidFill>
                  <a:schemeClr val="tx1"/>
                </a:solidFill>
                <a:effectLst/>
                <a:latin typeface="+mn-lt"/>
                <a:ea typeface="+mn-ea"/>
                <a:cs typeface="+mn-cs"/>
              </a:rPr>
              <a:t> project two time series into one number are mathematically symmetric.</a:t>
            </a:r>
            <a:r>
              <a:rPr lang="en-US" sz="1200" kern="1200" dirty="0" smtClean="0">
                <a:solidFill>
                  <a:schemeClr val="tx1"/>
                </a:solidFill>
                <a:effectLst/>
                <a:latin typeface="+mn-lt"/>
                <a:ea typeface="+mn-ea"/>
                <a:cs typeface="+mn-cs"/>
              </a:rPr>
              <a:t> That is, if some model simulation is found to match an OR with a correlation of, say, </a:t>
            </a:r>
            <a:r>
              <a:rPr lang="en-US" sz="1200" i="1" kern="1200" dirty="0" smtClean="0">
                <a:solidFill>
                  <a:schemeClr val="tx1"/>
                </a:solidFill>
                <a:effectLst/>
                <a:latin typeface="+mn-lt"/>
                <a:ea typeface="+mn-ea"/>
                <a:cs typeface="+mn-cs"/>
              </a:rPr>
              <a:t>r=</a:t>
            </a:r>
            <a:r>
              <a:rPr lang="en-US" sz="1200" kern="1200" dirty="0" smtClean="0">
                <a:solidFill>
                  <a:schemeClr val="tx1"/>
                </a:solidFill>
                <a:effectLst/>
                <a:latin typeface="+mn-lt"/>
                <a:ea typeface="+mn-ea"/>
                <a:cs typeface="+mn-cs"/>
              </a:rPr>
              <a:t>0.76, then it is equally valid –mathematically speaking‒ to say that the observation matches the model at a level </a:t>
            </a:r>
            <a:r>
              <a:rPr lang="en-US" sz="1200" i="1" kern="1200" dirty="0" smtClean="0">
                <a:solidFill>
                  <a:schemeClr val="tx1"/>
                </a:solidFill>
                <a:effectLst/>
                <a:latin typeface="+mn-lt"/>
                <a:ea typeface="+mn-ea"/>
                <a:cs typeface="+mn-cs"/>
              </a:rPr>
              <a:t>r=0.76</a:t>
            </a:r>
            <a:r>
              <a:rPr lang="en-US" sz="1200" kern="1200" dirty="0" smtClean="0">
                <a:solidFill>
                  <a:schemeClr val="tx1"/>
                </a:solidFill>
                <a:effectLst/>
                <a:latin typeface="+mn-lt"/>
                <a:ea typeface="+mn-ea"/>
                <a:cs typeface="+mn-cs"/>
              </a:rPr>
              <a:t>. That explanation might sound silly but it’s important. Because if we believe that the metrics</a:t>
            </a:r>
            <a:r>
              <a:rPr lang="en-US" sz="1200" kern="1200" baseline="0" dirty="0" smtClean="0">
                <a:solidFill>
                  <a:schemeClr val="tx1"/>
                </a:solidFill>
                <a:effectLst/>
                <a:latin typeface="+mn-lt"/>
                <a:ea typeface="+mn-ea"/>
                <a:cs typeface="+mn-cs"/>
              </a:rPr>
              <a:t> of performance that we use are good proxies for the quality of something, of a model, then by symmetry they also must be the indicator of quality of the other thing, in that case and observation. The situation is isotropic, there’s no reason when using correlation to believe that observations should be preferred.</a:t>
            </a:r>
            <a:endParaRPr lang="en-US" dirty="0"/>
          </a:p>
        </p:txBody>
      </p:sp>
      <p:sp>
        <p:nvSpPr>
          <p:cNvPr id="4" name="Slide Number Placeholder 3"/>
          <p:cNvSpPr>
            <a:spLocks noGrp="1"/>
          </p:cNvSpPr>
          <p:nvPr>
            <p:ph type="sldNum" sz="quarter" idx="10"/>
          </p:nvPr>
        </p:nvSpPr>
        <p:spPr/>
        <p:txBody>
          <a:bodyPr/>
          <a:lstStyle/>
          <a:p>
            <a:fld id="{07398AA8-1017-42A5-8EF3-2F82EE8326AF}" type="slidenum">
              <a:rPr lang="en-US" smtClean="0"/>
              <a:t>17</a:t>
            </a:fld>
            <a:endParaRPr lang="en-US"/>
          </a:p>
        </p:txBody>
      </p:sp>
    </p:spTree>
    <p:extLst>
      <p:ext uri="{BB962C8B-B14F-4D97-AF65-F5344CB8AC3E}">
        <p14:creationId xmlns:p14="http://schemas.microsoft.com/office/powerpoint/2010/main" val="14927662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398AA8-1017-42A5-8EF3-2F82EE8326AF}" type="slidenum">
              <a:rPr lang="en-US" smtClean="0"/>
              <a:t>18</a:t>
            </a:fld>
            <a:endParaRPr lang="en-US"/>
          </a:p>
        </p:txBody>
      </p:sp>
    </p:spTree>
    <p:extLst>
      <p:ext uri="{BB962C8B-B14F-4D97-AF65-F5344CB8AC3E}">
        <p14:creationId xmlns:p14="http://schemas.microsoft.com/office/powerpoint/2010/main" val="8674566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err="1" smtClean="0"/>
              <a:t>Now</a:t>
            </a:r>
            <a:r>
              <a:rPr lang="fr-BE" dirty="0" smtClean="0"/>
              <a:t> to gain a bit more of quantitative</a:t>
            </a:r>
            <a:r>
              <a:rPr lang="fr-BE" baseline="0" dirty="0" smtClean="0"/>
              <a:t> </a:t>
            </a:r>
            <a:r>
              <a:rPr lang="fr-BE" baseline="0" dirty="0" err="1" smtClean="0"/>
              <a:t>understanding</a:t>
            </a:r>
            <a:r>
              <a:rPr lang="fr-BE" baseline="0" dirty="0" smtClean="0"/>
              <a:t>, I </a:t>
            </a:r>
            <a:r>
              <a:rPr lang="fr-BE" baseline="0" dirty="0" err="1" smtClean="0"/>
              <a:t>will</a:t>
            </a:r>
            <a:r>
              <a:rPr lang="fr-BE" baseline="0" dirty="0" smtClean="0"/>
              <a:t> frame </a:t>
            </a:r>
            <a:r>
              <a:rPr lang="fr-BE" baseline="0" dirty="0" err="1" smtClean="0"/>
              <a:t>this</a:t>
            </a:r>
            <a:r>
              <a:rPr lang="fr-BE" baseline="0" dirty="0" smtClean="0"/>
              <a:t> aspect of </a:t>
            </a:r>
            <a:r>
              <a:rPr lang="fr-BE" baseline="0" dirty="0" err="1" smtClean="0"/>
              <a:t>verification</a:t>
            </a:r>
            <a:r>
              <a:rPr lang="fr-BE" baseline="0" dirty="0" smtClean="0"/>
              <a:t> in a </a:t>
            </a:r>
            <a:r>
              <a:rPr lang="fr-BE" baseline="0" dirty="0" err="1" smtClean="0"/>
              <a:t>very</a:t>
            </a:r>
            <a:r>
              <a:rPr lang="fr-BE" baseline="0" dirty="0" smtClean="0"/>
              <a:t> simple </a:t>
            </a:r>
            <a:r>
              <a:rPr lang="fr-BE" baseline="0" dirty="0" err="1" smtClean="0"/>
              <a:t>paradigm</a:t>
            </a:r>
            <a:endParaRPr lang="en-US" dirty="0"/>
          </a:p>
        </p:txBody>
      </p:sp>
      <p:sp>
        <p:nvSpPr>
          <p:cNvPr id="4" name="Slide Number Placeholder 3"/>
          <p:cNvSpPr>
            <a:spLocks noGrp="1"/>
          </p:cNvSpPr>
          <p:nvPr>
            <p:ph type="sldNum" sz="quarter" idx="10"/>
          </p:nvPr>
        </p:nvSpPr>
        <p:spPr/>
        <p:txBody>
          <a:bodyPr/>
          <a:lstStyle/>
          <a:p>
            <a:fld id="{07398AA8-1017-42A5-8EF3-2F82EE8326AF}" type="slidenum">
              <a:rPr lang="en-US" smtClean="0"/>
              <a:t>19</a:t>
            </a:fld>
            <a:endParaRPr lang="en-US"/>
          </a:p>
        </p:txBody>
      </p:sp>
    </p:spTree>
    <p:extLst>
      <p:ext uri="{BB962C8B-B14F-4D97-AF65-F5344CB8AC3E}">
        <p14:creationId xmlns:p14="http://schemas.microsoft.com/office/powerpoint/2010/main" val="3127959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On Tuesday Leif </a:t>
            </a:r>
            <a:r>
              <a:rPr lang="fr-BE" dirty="0" err="1" smtClean="0"/>
              <a:t>introduced</a:t>
            </a:r>
            <a:r>
              <a:rPr lang="fr-BE" dirty="0" smtClean="0"/>
              <a:t> </a:t>
            </a:r>
            <a:r>
              <a:rPr lang="fr-BE" dirty="0" err="1" smtClean="0"/>
              <a:t>this</a:t>
            </a:r>
            <a:r>
              <a:rPr lang="fr-BE" dirty="0" smtClean="0"/>
              <a:t> </a:t>
            </a:r>
            <a:r>
              <a:rPr lang="fr-BE" dirty="0" err="1" smtClean="0"/>
              <a:t>histogram</a:t>
            </a:r>
            <a:r>
              <a:rPr lang="fr-BE" dirty="0" smtClean="0"/>
              <a:t> to</a:t>
            </a:r>
            <a:r>
              <a:rPr lang="fr-BE" baseline="0" dirty="0" smtClean="0"/>
              <a:t> </a:t>
            </a:r>
            <a:r>
              <a:rPr lang="fr-BE" baseline="0" dirty="0" err="1" smtClean="0"/>
              <a:t>highlight</a:t>
            </a:r>
            <a:r>
              <a:rPr lang="fr-BE" baseline="0" dirty="0" smtClean="0"/>
              <a:t> the </a:t>
            </a:r>
            <a:r>
              <a:rPr lang="fr-BE" baseline="0" dirty="0" err="1" smtClean="0"/>
              <a:t>abundance</a:t>
            </a:r>
            <a:r>
              <a:rPr lang="fr-BE" baseline="0" dirty="0" smtClean="0"/>
              <a:t> of </a:t>
            </a:r>
            <a:r>
              <a:rPr lang="fr-BE" baseline="0" dirty="0" err="1" smtClean="0"/>
              <a:t>existing</a:t>
            </a:r>
            <a:r>
              <a:rPr lang="fr-BE" baseline="0" dirty="0" smtClean="0"/>
              <a:t> </a:t>
            </a:r>
            <a:r>
              <a:rPr lang="fr-BE" baseline="0" dirty="0" err="1" smtClean="0"/>
              <a:t>algorithms</a:t>
            </a:r>
            <a:r>
              <a:rPr lang="fr-BE" baseline="0" dirty="0" smtClean="0"/>
              <a:t> for </a:t>
            </a:r>
            <a:r>
              <a:rPr lang="fr-BE" baseline="0" dirty="0" err="1" smtClean="0"/>
              <a:t>sea</a:t>
            </a:r>
            <a:r>
              <a:rPr lang="fr-BE" baseline="0" dirty="0" smtClean="0"/>
              <a:t> </a:t>
            </a:r>
            <a:r>
              <a:rPr lang="fr-BE" baseline="0" dirty="0" err="1" smtClean="0"/>
              <a:t>ice</a:t>
            </a:r>
            <a:r>
              <a:rPr lang="fr-BE" baseline="0" dirty="0" smtClean="0"/>
              <a:t> concentration, but </a:t>
            </a:r>
            <a:r>
              <a:rPr lang="fr-BE" baseline="0" dirty="0" err="1" smtClean="0"/>
              <a:t>also</a:t>
            </a:r>
            <a:r>
              <a:rPr lang="fr-BE" baseline="0" dirty="0" smtClean="0"/>
              <a:t> the high </a:t>
            </a:r>
            <a:r>
              <a:rPr lang="fr-BE" baseline="0" dirty="0" err="1" smtClean="0"/>
              <a:t>variability</a:t>
            </a:r>
            <a:r>
              <a:rPr lang="fr-BE" baseline="0" dirty="0" smtClean="0"/>
              <a:t> in </a:t>
            </a:r>
            <a:r>
              <a:rPr lang="fr-BE" baseline="0" dirty="0" err="1" smtClean="0"/>
              <a:t>quality</a:t>
            </a:r>
            <a:r>
              <a:rPr lang="fr-BE" baseline="0" dirty="0" smtClean="0"/>
              <a:t> </a:t>
            </a:r>
            <a:r>
              <a:rPr lang="fr-BE" baseline="0" dirty="0" err="1" smtClean="0"/>
              <a:t>when</a:t>
            </a:r>
            <a:r>
              <a:rPr lang="fr-BE" baseline="0" dirty="0" smtClean="0"/>
              <a:t> </a:t>
            </a:r>
            <a:r>
              <a:rPr lang="fr-BE" baseline="0" dirty="0" err="1" smtClean="0"/>
              <a:t>assessing</a:t>
            </a:r>
            <a:r>
              <a:rPr lang="fr-BE" baseline="0" dirty="0" smtClean="0"/>
              <a:t> </a:t>
            </a:r>
            <a:r>
              <a:rPr lang="fr-BE" baseline="0" dirty="0" err="1" smtClean="0"/>
              <a:t>each</a:t>
            </a:r>
            <a:r>
              <a:rPr lang="fr-BE" baseline="0" dirty="0" smtClean="0"/>
              <a:t> </a:t>
            </a:r>
            <a:r>
              <a:rPr lang="fr-BE" baseline="0" dirty="0" err="1" smtClean="0"/>
              <a:t>product</a:t>
            </a:r>
            <a:r>
              <a:rPr lang="fr-BE" baseline="0" dirty="0" smtClean="0"/>
              <a:t> </a:t>
            </a:r>
            <a:r>
              <a:rPr lang="fr-BE" baseline="0" dirty="0" err="1" smtClean="0"/>
              <a:t>against</a:t>
            </a:r>
            <a:r>
              <a:rPr lang="fr-BE" baseline="0" dirty="0" smtClean="0"/>
              <a:t> </a:t>
            </a:r>
            <a:r>
              <a:rPr lang="fr-BE" baseline="0" dirty="0" err="1" smtClean="0"/>
              <a:t>external</a:t>
            </a:r>
            <a:r>
              <a:rPr lang="fr-BE" baseline="0" dirty="0" smtClean="0"/>
              <a:t> data.</a:t>
            </a:r>
            <a:endParaRPr lang="fr-BE" dirty="0"/>
          </a:p>
        </p:txBody>
      </p:sp>
      <p:sp>
        <p:nvSpPr>
          <p:cNvPr id="4" name="Espace réservé du numéro de diapositive 3"/>
          <p:cNvSpPr>
            <a:spLocks noGrp="1"/>
          </p:cNvSpPr>
          <p:nvPr>
            <p:ph type="sldNum" sz="quarter" idx="10"/>
          </p:nvPr>
        </p:nvSpPr>
        <p:spPr/>
        <p:txBody>
          <a:bodyPr/>
          <a:lstStyle/>
          <a:p>
            <a:fld id="{1776C6AA-2D5D-470F-9393-C8E825F3C100}" type="slidenum">
              <a:rPr lang="fr-BE" smtClean="0"/>
              <a:t>2</a:t>
            </a:fld>
            <a:endParaRPr lang="fr-BE"/>
          </a:p>
        </p:txBody>
      </p:sp>
    </p:spTree>
    <p:extLst>
      <p:ext uri="{BB962C8B-B14F-4D97-AF65-F5344CB8AC3E}">
        <p14:creationId xmlns:p14="http://schemas.microsoft.com/office/powerpoint/2010/main" val="12224778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err="1" smtClean="0"/>
              <a:t>We</a:t>
            </a:r>
            <a:r>
              <a:rPr lang="fr-BE" dirty="0" smtClean="0"/>
              <a:t> </a:t>
            </a:r>
            <a:r>
              <a:rPr lang="fr-BE" dirty="0" err="1" smtClean="0"/>
              <a:t>start</a:t>
            </a:r>
            <a:r>
              <a:rPr lang="fr-BE" dirty="0" smtClean="0"/>
              <a:t> by </a:t>
            </a:r>
            <a:r>
              <a:rPr lang="fr-BE" dirty="0" err="1" smtClean="0"/>
              <a:t>considering</a:t>
            </a:r>
            <a:r>
              <a:rPr lang="fr-BE" dirty="0" smtClean="0"/>
              <a:t> </a:t>
            </a:r>
            <a:r>
              <a:rPr lang="fr-BE" dirty="0" err="1" smtClean="0"/>
              <a:t>some</a:t>
            </a:r>
            <a:r>
              <a:rPr lang="fr-BE" dirty="0" smtClean="0"/>
              <a:t> </a:t>
            </a:r>
            <a:r>
              <a:rPr lang="fr-BE" dirty="0" err="1" smtClean="0"/>
              <a:t>true</a:t>
            </a:r>
            <a:r>
              <a:rPr lang="fr-BE" baseline="0" dirty="0" smtClean="0"/>
              <a:t> </a:t>
            </a:r>
            <a:r>
              <a:rPr lang="fr-BE" baseline="0" dirty="0" err="1" smtClean="0"/>
              <a:t>climate</a:t>
            </a:r>
            <a:r>
              <a:rPr lang="fr-BE" baseline="0" dirty="0" smtClean="0"/>
              <a:t> variable. The </a:t>
            </a:r>
            <a:r>
              <a:rPr lang="fr-BE" baseline="0" dirty="0" err="1" smtClean="0"/>
              <a:t>truth</a:t>
            </a:r>
            <a:r>
              <a:rPr lang="fr-BE" baseline="0" dirty="0" smtClean="0"/>
              <a:t> </a:t>
            </a:r>
            <a:r>
              <a:rPr lang="fr-BE" baseline="0" dirty="0" err="1" smtClean="0"/>
              <a:t>is</a:t>
            </a:r>
            <a:r>
              <a:rPr lang="fr-BE" baseline="0" dirty="0" smtClean="0"/>
              <a:t> </a:t>
            </a:r>
            <a:r>
              <a:rPr lang="fr-BE" baseline="0" dirty="0" err="1" smtClean="0"/>
              <a:t>some</a:t>
            </a:r>
            <a:r>
              <a:rPr lang="fr-BE" baseline="0" dirty="0" smtClean="0"/>
              <a:t> </a:t>
            </a:r>
            <a:r>
              <a:rPr lang="fr-BE" baseline="0" dirty="0" err="1" smtClean="0"/>
              <a:t>climate</a:t>
            </a:r>
            <a:r>
              <a:rPr lang="fr-BE" baseline="0" dirty="0" smtClean="0"/>
              <a:t> variable </a:t>
            </a:r>
            <a:r>
              <a:rPr lang="fr-BE" baseline="0" dirty="0" err="1" smtClean="0"/>
              <a:t>that</a:t>
            </a:r>
            <a:r>
              <a:rPr lang="fr-BE" baseline="0" dirty="0" smtClean="0"/>
              <a:t> </a:t>
            </a:r>
            <a:r>
              <a:rPr lang="fr-BE" baseline="0" dirty="0" err="1" smtClean="0"/>
              <a:t>it</a:t>
            </a:r>
            <a:r>
              <a:rPr lang="fr-BE" baseline="0" dirty="0" smtClean="0"/>
              <a:t> </a:t>
            </a:r>
            <a:r>
              <a:rPr lang="fr-BE" baseline="0" dirty="0" err="1" smtClean="0"/>
              <a:t>will</a:t>
            </a:r>
            <a:r>
              <a:rPr lang="fr-BE" baseline="0" dirty="0" smtClean="0"/>
              <a:t> </a:t>
            </a:r>
            <a:r>
              <a:rPr lang="fr-BE" baseline="0" dirty="0" err="1" smtClean="0"/>
              <a:t>be</a:t>
            </a:r>
            <a:r>
              <a:rPr lang="fr-BE" baseline="0" dirty="0" smtClean="0"/>
              <a:t> </a:t>
            </a:r>
            <a:r>
              <a:rPr lang="fr-BE" baseline="0" dirty="0" err="1" smtClean="0"/>
              <a:t>never</a:t>
            </a:r>
            <a:r>
              <a:rPr lang="fr-BE" baseline="0" dirty="0" smtClean="0"/>
              <a:t> possible to observe </a:t>
            </a:r>
            <a:r>
              <a:rPr lang="fr-BE" baseline="0" dirty="0" err="1" smtClean="0"/>
              <a:t>exactly</a:t>
            </a:r>
            <a:r>
              <a:rPr lang="fr-BE" baseline="0" dirty="0" smtClean="0"/>
              <a:t>. </a:t>
            </a:r>
            <a:r>
              <a:rPr lang="fr-BE" baseline="0" dirty="0" err="1" smtClean="0"/>
              <a:t>Think</a:t>
            </a:r>
            <a:r>
              <a:rPr lang="fr-BE" baseline="0" dirty="0" smtClean="0"/>
              <a:t> for </a:t>
            </a:r>
            <a:r>
              <a:rPr lang="fr-BE" baseline="0" dirty="0" err="1" smtClean="0"/>
              <a:t>example</a:t>
            </a:r>
            <a:r>
              <a:rPr lang="fr-BE" baseline="0" dirty="0" smtClean="0"/>
              <a:t> of the </a:t>
            </a:r>
            <a:r>
              <a:rPr lang="fr-BE" baseline="0" dirty="0" err="1" smtClean="0"/>
              <a:t>Arctic</a:t>
            </a:r>
            <a:r>
              <a:rPr lang="fr-BE" baseline="0" dirty="0" smtClean="0"/>
              <a:t> </a:t>
            </a:r>
            <a:r>
              <a:rPr lang="fr-BE" baseline="0" dirty="0" err="1" smtClean="0"/>
              <a:t>sea</a:t>
            </a:r>
            <a:r>
              <a:rPr lang="fr-BE" baseline="0" dirty="0" smtClean="0"/>
              <a:t> </a:t>
            </a:r>
            <a:r>
              <a:rPr lang="fr-BE" baseline="0" dirty="0" err="1" smtClean="0"/>
              <a:t>ice</a:t>
            </a:r>
            <a:r>
              <a:rPr lang="fr-BE" baseline="0" dirty="0" smtClean="0"/>
              <a:t> volume right </a:t>
            </a:r>
            <a:r>
              <a:rPr lang="fr-BE" baseline="0" dirty="0" err="1" smtClean="0"/>
              <a:t>now</a:t>
            </a:r>
            <a:r>
              <a:rPr lang="fr-BE" baseline="0" dirty="0" smtClean="0"/>
              <a:t>. </a:t>
            </a:r>
            <a:r>
              <a:rPr lang="fr-BE" baseline="0" dirty="0" err="1" smtClean="0"/>
              <a:t>Nobody</a:t>
            </a:r>
            <a:r>
              <a:rPr lang="fr-BE" baseline="0" dirty="0" smtClean="0"/>
              <a:t> in </a:t>
            </a:r>
            <a:r>
              <a:rPr lang="fr-BE" baseline="0" dirty="0" err="1" smtClean="0"/>
              <a:t>this</a:t>
            </a:r>
            <a:r>
              <a:rPr lang="fr-BE" baseline="0" dirty="0" smtClean="0"/>
              <a:t> room </a:t>
            </a:r>
            <a:r>
              <a:rPr lang="fr-BE" baseline="0" dirty="0" err="1" smtClean="0"/>
              <a:t>can</a:t>
            </a:r>
            <a:r>
              <a:rPr lang="fr-BE" baseline="0" dirty="0" smtClean="0"/>
              <a:t> tell us </a:t>
            </a:r>
            <a:r>
              <a:rPr lang="fr-BE" baseline="0" dirty="0" err="1" smtClean="0"/>
              <a:t>exactly</a:t>
            </a:r>
            <a:r>
              <a:rPr lang="fr-BE" baseline="0" dirty="0" smtClean="0"/>
              <a:t>, </a:t>
            </a:r>
            <a:r>
              <a:rPr lang="fr-BE" baseline="0" dirty="0" err="1" smtClean="0"/>
              <a:t>even</a:t>
            </a:r>
            <a:r>
              <a:rPr lang="fr-BE" baseline="0" dirty="0" smtClean="0"/>
              <a:t> </a:t>
            </a:r>
            <a:r>
              <a:rPr lang="fr-BE" baseline="0" dirty="0" err="1" smtClean="0"/>
              <a:t>within</a:t>
            </a:r>
            <a:r>
              <a:rPr lang="fr-BE" baseline="0" dirty="0" smtClean="0"/>
              <a:t> 1%, </a:t>
            </a:r>
            <a:r>
              <a:rPr lang="fr-BE" baseline="0" dirty="0" err="1" smtClean="0"/>
              <a:t>what</a:t>
            </a:r>
            <a:r>
              <a:rPr lang="fr-BE" baseline="0" dirty="0" smtClean="0"/>
              <a:t> </a:t>
            </a:r>
            <a:r>
              <a:rPr lang="fr-BE" baseline="0" dirty="0" err="1" smtClean="0"/>
              <a:t>is</a:t>
            </a:r>
            <a:r>
              <a:rPr lang="fr-BE" baseline="0" dirty="0" smtClean="0"/>
              <a:t> the </a:t>
            </a:r>
            <a:r>
              <a:rPr lang="fr-BE" baseline="0" dirty="0" err="1" smtClean="0"/>
              <a:t>actual</a:t>
            </a:r>
            <a:r>
              <a:rPr lang="fr-BE" baseline="0" dirty="0" smtClean="0"/>
              <a:t> </a:t>
            </a:r>
            <a:r>
              <a:rPr lang="fr-BE" baseline="0" dirty="0" err="1" smtClean="0"/>
              <a:t>sea</a:t>
            </a:r>
            <a:r>
              <a:rPr lang="fr-BE" baseline="0" dirty="0" smtClean="0"/>
              <a:t> </a:t>
            </a:r>
            <a:r>
              <a:rPr lang="fr-BE" baseline="0" dirty="0" err="1" smtClean="0"/>
              <a:t>ice</a:t>
            </a:r>
            <a:r>
              <a:rPr lang="fr-BE" baseline="0" dirty="0" smtClean="0"/>
              <a:t> volume. Or </a:t>
            </a:r>
            <a:r>
              <a:rPr lang="fr-BE" baseline="0" dirty="0" err="1" smtClean="0"/>
              <a:t>even</a:t>
            </a:r>
            <a:r>
              <a:rPr lang="fr-BE" baseline="0" dirty="0" smtClean="0"/>
              <a:t> </a:t>
            </a:r>
            <a:r>
              <a:rPr lang="fr-BE" baseline="0" dirty="0" err="1" smtClean="0"/>
              <a:t>sea</a:t>
            </a:r>
            <a:r>
              <a:rPr lang="fr-BE" baseline="0" dirty="0" smtClean="0"/>
              <a:t> </a:t>
            </a:r>
            <a:r>
              <a:rPr lang="fr-BE" baseline="0" dirty="0" err="1" smtClean="0"/>
              <a:t>ice</a:t>
            </a:r>
            <a:r>
              <a:rPr lang="fr-BE" baseline="0" dirty="0" smtClean="0"/>
              <a:t> </a:t>
            </a:r>
            <a:r>
              <a:rPr lang="fr-BE" baseline="0" dirty="0" err="1" smtClean="0"/>
              <a:t>extent</a:t>
            </a:r>
            <a:r>
              <a:rPr lang="fr-BE" baseline="0" dirty="0" smtClean="0"/>
              <a:t> area, drift (Hiroshi), or </a:t>
            </a:r>
            <a:r>
              <a:rPr lang="fr-BE" baseline="0" dirty="0" err="1" smtClean="0"/>
              <a:t>even</a:t>
            </a:r>
            <a:r>
              <a:rPr lang="fr-BE" baseline="0" dirty="0" smtClean="0"/>
              <a:t> concentration in a </a:t>
            </a:r>
            <a:r>
              <a:rPr lang="fr-BE" baseline="0" dirty="0" err="1" smtClean="0"/>
              <a:t>grid</a:t>
            </a:r>
            <a:r>
              <a:rPr lang="fr-BE" baseline="0" dirty="0" smtClean="0"/>
              <a:t> </a:t>
            </a:r>
            <a:r>
              <a:rPr lang="fr-BE" baseline="0" dirty="0" err="1" smtClean="0"/>
              <a:t>cell</a:t>
            </a:r>
            <a:r>
              <a:rPr lang="fr-BE"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fr-B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BE" baseline="0" dirty="0" smtClean="0"/>
              <a:t>So </a:t>
            </a:r>
            <a:r>
              <a:rPr lang="fr-BE" baseline="0" dirty="0" err="1" smtClean="0"/>
              <a:t>we</a:t>
            </a:r>
            <a:r>
              <a:rPr lang="fr-BE" baseline="0" dirty="0" smtClean="0"/>
              <a:t> </a:t>
            </a:r>
            <a:r>
              <a:rPr lang="fr-BE" baseline="0" dirty="0" err="1" smtClean="0"/>
              <a:t>can’t</a:t>
            </a:r>
            <a:r>
              <a:rPr lang="fr-BE" baseline="0" dirty="0" smtClean="0"/>
              <a:t> know </a:t>
            </a:r>
            <a:r>
              <a:rPr lang="fr-BE" baseline="0" dirty="0" err="1" smtClean="0"/>
              <a:t>anything</a:t>
            </a:r>
            <a:r>
              <a:rPr lang="fr-BE" baseline="0" dirty="0" smtClean="0"/>
              <a:t> about </a:t>
            </a:r>
            <a:r>
              <a:rPr lang="fr-BE" baseline="0" dirty="0" err="1" smtClean="0"/>
              <a:t>this</a:t>
            </a:r>
            <a:r>
              <a:rPr lang="fr-BE" baseline="0" dirty="0" smtClean="0"/>
              <a:t>, but </a:t>
            </a:r>
            <a:r>
              <a:rPr lang="fr-BE" baseline="0" dirty="0" err="1" smtClean="0"/>
              <a:t>we</a:t>
            </a:r>
            <a:r>
              <a:rPr lang="fr-BE" baseline="0" dirty="0" smtClean="0"/>
              <a:t> have to </a:t>
            </a:r>
            <a:r>
              <a:rPr lang="fr-BE" baseline="0" dirty="0" err="1" smtClean="0"/>
              <a:t>proxies</a:t>
            </a:r>
            <a:endParaRPr lang="fr-BE" dirty="0" smtClean="0"/>
          </a:p>
        </p:txBody>
      </p:sp>
      <p:sp>
        <p:nvSpPr>
          <p:cNvPr id="4" name="Espace réservé du numéro de diapositive 3"/>
          <p:cNvSpPr>
            <a:spLocks noGrp="1"/>
          </p:cNvSpPr>
          <p:nvPr>
            <p:ph type="sldNum" sz="quarter" idx="10"/>
          </p:nvPr>
        </p:nvSpPr>
        <p:spPr/>
        <p:txBody>
          <a:bodyPr/>
          <a:lstStyle/>
          <a:p>
            <a:fld id="{3ED5BDE0-76EB-4862-A4F3-4B9514E28BA3}" type="slidenum">
              <a:rPr lang="en-US" smtClean="0"/>
              <a:t>20</a:t>
            </a:fld>
            <a:endParaRPr lang="en-US"/>
          </a:p>
        </p:txBody>
      </p:sp>
    </p:spTree>
    <p:extLst>
      <p:ext uri="{BB962C8B-B14F-4D97-AF65-F5344CB8AC3E}">
        <p14:creationId xmlns:p14="http://schemas.microsoft.com/office/powerpoint/2010/main" val="38174334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Observation</a:t>
            </a:r>
          </a:p>
          <a:p>
            <a:endParaRPr lang="fr-BE" dirty="0" smtClean="0"/>
          </a:p>
          <a:p>
            <a:r>
              <a:rPr lang="fr-BE" dirty="0" smtClean="0"/>
              <a:t>Model</a:t>
            </a:r>
          </a:p>
          <a:p>
            <a:endParaRPr lang="fr-BE" dirty="0" smtClean="0"/>
          </a:p>
          <a:p>
            <a:r>
              <a:rPr lang="fr-BE" dirty="0" err="1" smtClean="0"/>
              <a:t>Discuss</a:t>
            </a:r>
            <a:r>
              <a:rPr lang="fr-BE" dirty="0" smtClean="0"/>
              <a:t>:</a:t>
            </a:r>
            <a:r>
              <a:rPr lang="fr-BE" baseline="0" dirty="0" smtClean="0"/>
              <a:t> The</a:t>
            </a:r>
            <a:r>
              <a:rPr lang="fr-BE" dirty="0" smtClean="0"/>
              <a:t> model </a:t>
            </a:r>
            <a:r>
              <a:rPr lang="fr-BE" dirty="0" err="1" smtClean="0"/>
              <a:t>is</a:t>
            </a:r>
            <a:r>
              <a:rPr lang="fr-BE" dirty="0" smtClean="0"/>
              <a:t> </a:t>
            </a:r>
            <a:r>
              <a:rPr lang="fr-BE" dirty="0" err="1" smtClean="0"/>
              <a:t>that</a:t>
            </a:r>
            <a:r>
              <a:rPr lang="fr-BE" dirty="0" smtClean="0"/>
              <a:t> </a:t>
            </a:r>
            <a:r>
              <a:rPr lang="fr-BE" dirty="0" err="1" smtClean="0"/>
              <a:t>it</a:t>
            </a:r>
            <a:r>
              <a:rPr lang="fr-BE" dirty="0" smtClean="0"/>
              <a:t> </a:t>
            </a:r>
            <a:r>
              <a:rPr lang="fr-BE" dirty="0" err="1" smtClean="0"/>
              <a:t>generalizes</a:t>
            </a:r>
            <a:r>
              <a:rPr lang="fr-BE" dirty="0" smtClean="0"/>
              <a:t> </a:t>
            </a:r>
            <a:r>
              <a:rPr lang="fr-BE" dirty="0" err="1" smtClean="0"/>
              <a:t>existing</a:t>
            </a:r>
            <a:r>
              <a:rPr lang="fr-BE" baseline="0" dirty="0" smtClean="0"/>
              <a:t> </a:t>
            </a:r>
            <a:r>
              <a:rPr lang="fr-BE" baseline="0" dirty="0" err="1" smtClean="0"/>
              <a:t>models</a:t>
            </a:r>
            <a:r>
              <a:rPr lang="fr-BE" baseline="0" dirty="0" smtClean="0"/>
              <a:t> and </a:t>
            </a:r>
            <a:r>
              <a:rPr lang="fr-BE" baseline="0" dirty="0" err="1" smtClean="0"/>
              <a:t>also</a:t>
            </a:r>
            <a:r>
              <a:rPr lang="fr-BE" baseline="0" dirty="0" smtClean="0"/>
              <a:t> </a:t>
            </a:r>
            <a:r>
              <a:rPr lang="fr-BE" baseline="0" dirty="0" err="1" smtClean="0"/>
              <a:t>that</a:t>
            </a:r>
            <a:r>
              <a:rPr lang="fr-BE" baseline="0" dirty="0" smtClean="0"/>
              <a:t> </a:t>
            </a:r>
            <a:r>
              <a:rPr lang="fr-BE" baseline="0" dirty="0" err="1" smtClean="0"/>
              <a:t>it</a:t>
            </a:r>
            <a:r>
              <a:rPr lang="fr-BE" baseline="0" dirty="0" smtClean="0"/>
              <a:t> </a:t>
            </a:r>
            <a:r>
              <a:rPr lang="fr-BE" baseline="0" dirty="0" err="1" smtClean="0"/>
              <a:t>is</a:t>
            </a:r>
            <a:r>
              <a:rPr lang="fr-BE" baseline="0" dirty="0" smtClean="0"/>
              <a:t> </a:t>
            </a:r>
            <a:r>
              <a:rPr lang="fr-BE" baseline="0" dirty="0" err="1" smtClean="0"/>
              <a:t>very</a:t>
            </a:r>
            <a:r>
              <a:rPr lang="fr-BE" baseline="0" dirty="0" smtClean="0"/>
              <a:t> simple to </a:t>
            </a:r>
            <a:r>
              <a:rPr lang="fr-BE" baseline="0" dirty="0" err="1" smtClean="0"/>
              <a:t>run</a:t>
            </a:r>
            <a:r>
              <a:rPr lang="fr-BE" baseline="0" dirty="0" smtClean="0"/>
              <a:t> and </a:t>
            </a:r>
            <a:r>
              <a:rPr lang="fr-BE" baseline="0" dirty="0" err="1" smtClean="0"/>
              <a:t>so</a:t>
            </a:r>
            <a:r>
              <a:rPr lang="fr-BE" baseline="0" dirty="0" smtClean="0"/>
              <a:t> tractable to </a:t>
            </a:r>
            <a:r>
              <a:rPr lang="fr-BE" baseline="0" dirty="0" err="1" smtClean="0"/>
              <a:t>make</a:t>
            </a:r>
            <a:r>
              <a:rPr lang="fr-BE" baseline="0" dirty="0" smtClean="0"/>
              <a:t> </a:t>
            </a:r>
            <a:r>
              <a:rPr lang="fr-BE" baseline="0" dirty="0" err="1" smtClean="0"/>
              <a:t>statistical</a:t>
            </a:r>
            <a:r>
              <a:rPr lang="fr-BE" baseline="0" dirty="0" smtClean="0"/>
              <a:t> estimations.</a:t>
            </a:r>
          </a:p>
          <a:p>
            <a:r>
              <a:rPr lang="fr-BE" baseline="0" dirty="0" err="1" smtClean="0"/>
              <a:t>It’s</a:t>
            </a:r>
            <a:r>
              <a:rPr lang="fr-BE" baseline="0" dirty="0" smtClean="0"/>
              <a:t> </a:t>
            </a:r>
            <a:r>
              <a:rPr lang="fr-BE" baseline="0" dirty="0" err="1" smtClean="0"/>
              <a:t>also</a:t>
            </a:r>
            <a:r>
              <a:rPr lang="fr-BE" baseline="0" dirty="0" smtClean="0"/>
              <a:t> </a:t>
            </a:r>
            <a:r>
              <a:rPr lang="fr-BE" baseline="0" dirty="0" err="1" smtClean="0"/>
              <a:t>very</a:t>
            </a:r>
            <a:r>
              <a:rPr lang="fr-BE" baseline="0" dirty="0" smtClean="0"/>
              <a:t> </a:t>
            </a:r>
            <a:r>
              <a:rPr lang="fr-BE" baseline="0" dirty="0" err="1" smtClean="0"/>
              <a:t>handy</a:t>
            </a:r>
            <a:r>
              <a:rPr lang="fr-BE" baseline="0" dirty="0" smtClean="0"/>
              <a:t> to </a:t>
            </a:r>
            <a:r>
              <a:rPr lang="fr-BE" baseline="0" dirty="0" err="1" smtClean="0"/>
              <a:t>make</a:t>
            </a:r>
            <a:r>
              <a:rPr lang="fr-BE" baseline="0" dirty="0" smtClean="0"/>
              <a:t> </a:t>
            </a:r>
            <a:r>
              <a:rPr lang="fr-BE" baseline="0" dirty="0" err="1" smtClean="0"/>
              <a:t>analytical</a:t>
            </a:r>
            <a:r>
              <a:rPr lang="fr-BE" baseline="0" dirty="0" smtClean="0"/>
              <a:t> </a:t>
            </a:r>
            <a:r>
              <a:rPr lang="fr-BE" baseline="0" dirty="0" err="1" smtClean="0"/>
              <a:t>developments</a:t>
            </a:r>
            <a:endParaRPr lang="fr-BE" baseline="0" dirty="0" smtClean="0"/>
          </a:p>
        </p:txBody>
      </p:sp>
      <p:sp>
        <p:nvSpPr>
          <p:cNvPr id="4" name="Espace réservé du numéro de diapositive 3"/>
          <p:cNvSpPr>
            <a:spLocks noGrp="1"/>
          </p:cNvSpPr>
          <p:nvPr>
            <p:ph type="sldNum" sz="quarter" idx="10"/>
          </p:nvPr>
        </p:nvSpPr>
        <p:spPr/>
        <p:txBody>
          <a:bodyPr/>
          <a:lstStyle/>
          <a:p>
            <a:fld id="{3ED5BDE0-76EB-4862-A4F3-4B9514E28BA3}" type="slidenum">
              <a:rPr lang="en-US" smtClean="0"/>
              <a:t>21</a:t>
            </a:fld>
            <a:endParaRPr lang="en-US"/>
          </a:p>
        </p:txBody>
      </p:sp>
    </p:spTree>
    <p:extLst>
      <p:ext uri="{BB962C8B-B14F-4D97-AF65-F5344CB8AC3E}">
        <p14:creationId xmlns:p14="http://schemas.microsoft.com/office/powerpoint/2010/main" val="38174334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smtClean="0"/>
          </a:p>
          <a:p>
            <a:r>
              <a:rPr lang="fr-BE" dirty="0" smtClean="0"/>
              <a:t>The </a:t>
            </a:r>
            <a:r>
              <a:rPr lang="fr-BE" dirty="0" err="1" smtClean="0"/>
              <a:t>toy</a:t>
            </a:r>
            <a:r>
              <a:rPr lang="fr-BE" baseline="0" dirty="0" smtClean="0"/>
              <a:t> model shows </a:t>
            </a:r>
            <a:r>
              <a:rPr lang="fr-BE" baseline="0" dirty="0" err="1" smtClean="0"/>
              <a:t>that</a:t>
            </a:r>
            <a:r>
              <a:rPr lang="fr-BE" baseline="0" dirty="0" smtClean="0"/>
              <a:t> if </a:t>
            </a:r>
            <a:r>
              <a:rPr lang="fr-BE" baseline="0" dirty="0" err="1" smtClean="0"/>
              <a:t>you</a:t>
            </a:r>
            <a:r>
              <a:rPr lang="fr-BE" baseline="0" dirty="0" smtClean="0"/>
              <a:t> use instruments, </a:t>
            </a:r>
            <a:r>
              <a:rPr lang="fr-BE" baseline="0" dirty="0" err="1" smtClean="0"/>
              <a:t>algorithms</a:t>
            </a:r>
            <a:r>
              <a:rPr lang="fr-BE" baseline="0" dirty="0" smtClean="0"/>
              <a:t>, </a:t>
            </a:r>
            <a:r>
              <a:rPr lang="fr-BE" baseline="0" dirty="0" err="1" smtClean="0"/>
              <a:t>products</a:t>
            </a:r>
            <a:r>
              <a:rPr lang="fr-BE" baseline="0" dirty="0" smtClean="0"/>
              <a:t> </a:t>
            </a:r>
            <a:r>
              <a:rPr lang="fr-BE" baseline="0" dirty="0" err="1" smtClean="0"/>
              <a:t>that</a:t>
            </a:r>
            <a:r>
              <a:rPr lang="fr-BE" baseline="0" dirty="0" smtClean="0"/>
              <a:t> have a </a:t>
            </a:r>
            <a:r>
              <a:rPr lang="fr-BE" baseline="0" dirty="0" err="1" smtClean="0"/>
              <a:t>low</a:t>
            </a:r>
            <a:r>
              <a:rPr lang="fr-BE" baseline="0" dirty="0" smtClean="0"/>
              <a:t> signal-to-noise ratio, </a:t>
            </a:r>
            <a:r>
              <a:rPr lang="fr-BE" baseline="0" dirty="0" err="1" smtClean="0"/>
              <a:t>then</a:t>
            </a:r>
            <a:r>
              <a:rPr lang="fr-BE" baseline="0" dirty="0" smtClean="0"/>
              <a:t> the </a:t>
            </a:r>
            <a:r>
              <a:rPr lang="fr-BE" baseline="0" dirty="0" err="1" smtClean="0"/>
              <a:t>correlation</a:t>
            </a:r>
            <a:r>
              <a:rPr lang="fr-BE" baseline="0" dirty="0" smtClean="0"/>
              <a:t> </a:t>
            </a:r>
            <a:r>
              <a:rPr lang="fr-BE" baseline="0" dirty="0" err="1" smtClean="0"/>
              <a:t>that</a:t>
            </a:r>
            <a:r>
              <a:rPr lang="fr-BE" baseline="0" dirty="0" smtClean="0"/>
              <a:t> </a:t>
            </a:r>
            <a:r>
              <a:rPr lang="fr-BE" baseline="0" dirty="0" err="1" smtClean="0"/>
              <a:t>you</a:t>
            </a:r>
            <a:r>
              <a:rPr lang="fr-BE" baseline="0" dirty="0" smtClean="0"/>
              <a:t> </a:t>
            </a:r>
            <a:r>
              <a:rPr lang="fr-BE" baseline="0" dirty="0" err="1" smtClean="0"/>
              <a:t>will</a:t>
            </a:r>
            <a:r>
              <a:rPr lang="fr-BE" baseline="0" dirty="0" smtClean="0"/>
              <a:t> </a:t>
            </a:r>
            <a:r>
              <a:rPr lang="fr-BE" baseline="0" dirty="0" err="1" smtClean="0"/>
              <a:t>get</a:t>
            </a:r>
            <a:r>
              <a:rPr lang="fr-BE" baseline="0" dirty="0" smtClean="0"/>
              <a:t> </a:t>
            </a:r>
            <a:r>
              <a:rPr lang="fr-BE" baseline="0" dirty="0" err="1" smtClean="0"/>
              <a:t>will</a:t>
            </a:r>
            <a:r>
              <a:rPr lang="fr-BE" baseline="0" dirty="0" smtClean="0"/>
              <a:t> </a:t>
            </a:r>
            <a:r>
              <a:rPr lang="fr-BE" baseline="0" dirty="0" err="1" smtClean="0"/>
              <a:t>be</a:t>
            </a:r>
            <a:r>
              <a:rPr lang="fr-BE" baseline="0" dirty="0" smtClean="0"/>
              <a:t> </a:t>
            </a:r>
            <a:r>
              <a:rPr lang="fr-BE" baseline="0" dirty="0" err="1" smtClean="0"/>
              <a:t>lower</a:t>
            </a:r>
            <a:r>
              <a:rPr lang="fr-BE" baseline="0" dirty="0" smtClean="0"/>
              <a:t> </a:t>
            </a:r>
            <a:r>
              <a:rPr lang="fr-BE" baseline="0" dirty="0" err="1" smtClean="0"/>
              <a:t>than</a:t>
            </a:r>
            <a:r>
              <a:rPr lang="fr-BE" baseline="0" dirty="0" smtClean="0"/>
              <a:t> </a:t>
            </a:r>
            <a:r>
              <a:rPr lang="fr-BE" baseline="0" dirty="0" err="1" smtClean="0"/>
              <a:t>what</a:t>
            </a:r>
            <a:r>
              <a:rPr lang="fr-BE" baseline="0" dirty="0" smtClean="0"/>
              <a:t> </a:t>
            </a:r>
            <a:r>
              <a:rPr lang="fr-BE" baseline="0" dirty="0" err="1" smtClean="0"/>
              <a:t>you</a:t>
            </a:r>
            <a:r>
              <a:rPr lang="fr-BE" baseline="0" dirty="0" smtClean="0"/>
              <a:t> </a:t>
            </a:r>
            <a:r>
              <a:rPr lang="fr-BE" baseline="0" dirty="0" err="1" smtClean="0"/>
              <a:t>could</a:t>
            </a:r>
            <a:r>
              <a:rPr lang="fr-BE" baseline="0" dirty="0" smtClean="0"/>
              <a:t> </a:t>
            </a:r>
            <a:r>
              <a:rPr lang="fr-BE" baseline="0" dirty="0" err="1" smtClean="0"/>
              <a:t>get</a:t>
            </a:r>
            <a:r>
              <a:rPr lang="fr-BE" baseline="0" dirty="0" smtClean="0"/>
              <a:t> if </a:t>
            </a:r>
            <a:r>
              <a:rPr lang="fr-BE" baseline="0" dirty="0" err="1" smtClean="0"/>
              <a:t>you</a:t>
            </a:r>
            <a:r>
              <a:rPr lang="fr-BE" baseline="0" dirty="0" smtClean="0"/>
              <a:t> </a:t>
            </a:r>
            <a:r>
              <a:rPr lang="fr-BE" baseline="0" dirty="0" err="1" smtClean="0"/>
              <a:t>had</a:t>
            </a:r>
            <a:r>
              <a:rPr lang="fr-BE" baseline="0" dirty="0" smtClean="0"/>
              <a:t> a </a:t>
            </a:r>
            <a:r>
              <a:rPr lang="fr-BE" baseline="0" dirty="0" err="1" smtClean="0"/>
              <a:t>perfect</a:t>
            </a:r>
            <a:r>
              <a:rPr lang="fr-BE" baseline="0" dirty="0" smtClean="0"/>
              <a:t> </a:t>
            </a:r>
            <a:r>
              <a:rPr lang="fr-BE" baseline="0" dirty="0" err="1" smtClean="0"/>
              <a:t>observing</a:t>
            </a:r>
            <a:r>
              <a:rPr lang="fr-BE" baseline="0" dirty="0" smtClean="0"/>
              <a:t> system.</a:t>
            </a:r>
            <a:endParaRPr lang="fr-BE" dirty="0" smtClean="0"/>
          </a:p>
        </p:txBody>
      </p:sp>
      <p:sp>
        <p:nvSpPr>
          <p:cNvPr id="4" name="Slide Number Placeholder 3"/>
          <p:cNvSpPr>
            <a:spLocks noGrp="1"/>
          </p:cNvSpPr>
          <p:nvPr>
            <p:ph type="sldNum" sz="quarter" idx="10"/>
          </p:nvPr>
        </p:nvSpPr>
        <p:spPr/>
        <p:txBody>
          <a:bodyPr/>
          <a:lstStyle/>
          <a:p>
            <a:fld id="{07398AA8-1017-42A5-8EF3-2F82EE8326AF}" type="slidenum">
              <a:rPr lang="en-US" smtClean="0"/>
              <a:t>22</a:t>
            </a:fld>
            <a:endParaRPr lang="en-US"/>
          </a:p>
        </p:txBody>
      </p:sp>
    </p:spTree>
    <p:extLst>
      <p:ext uri="{BB962C8B-B14F-4D97-AF65-F5344CB8AC3E}">
        <p14:creationId xmlns:p14="http://schemas.microsoft.com/office/powerpoint/2010/main" val="25052066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The final </a:t>
            </a:r>
            <a:r>
              <a:rPr lang="fr-BE" dirty="0" err="1" smtClean="0"/>
              <a:t>step</a:t>
            </a:r>
            <a:endParaRPr lang="en-US" dirty="0"/>
          </a:p>
        </p:txBody>
      </p:sp>
      <p:sp>
        <p:nvSpPr>
          <p:cNvPr id="4" name="Slide Number Placeholder 3"/>
          <p:cNvSpPr>
            <a:spLocks noGrp="1"/>
          </p:cNvSpPr>
          <p:nvPr>
            <p:ph type="sldNum" sz="quarter" idx="10"/>
          </p:nvPr>
        </p:nvSpPr>
        <p:spPr/>
        <p:txBody>
          <a:bodyPr/>
          <a:lstStyle/>
          <a:p>
            <a:fld id="{07398AA8-1017-42A5-8EF3-2F82EE8326AF}" type="slidenum">
              <a:rPr lang="en-US" smtClean="0"/>
              <a:t>23</a:t>
            </a:fld>
            <a:endParaRPr lang="en-US"/>
          </a:p>
        </p:txBody>
      </p:sp>
    </p:spTree>
    <p:extLst>
      <p:ext uri="{BB962C8B-B14F-4D97-AF65-F5344CB8AC3E}">
        <p14:creationId xmlns:p14="http://schemas.microsoft.com/office/powerpoint/2010/main" val="38188897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398AA8-1017-42A5-8EF3-2F82EE8326AF}" type="slidenum">
              <a:rPr lang="en-US" smtClean="0"/>
              <a:t>24</a:t>
            </a:fld>
            <a:endParaRPr lang="en-US"/>
          </a:p>
        </p:txBody>
      </p:sp>
    </p:spTree>
    <p:extLst>
      <p:ext uri="{BB962C8B-B14F-4D97-AF65-F5344CB8AC3E}">
        <p14:creationId xmlns:p14="http://schemas.microsoft.com/office/powerpoint/2010/main" val="40802728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1776C6AA-2D5D-470F-9393-C8E825F3C100}" type="slidenum">
              <a:rPr lang="fr-BE" smtClean="0"/>
              <a:t>25</a:t>
            </a:fld>
            <a:endParaRPr lang="fr-BE"/>
          </a:p>
        </p:txBody>
      </p:sp>
    </p:spTree>
    <p:extLst>
      <p:ext uri="{BB962C8B-B14F-4D97-AF65-F5344CB8AC3E}">
        <p14:creationId xmlns:p14="http://schemas.microsoft.com/office/powerpoint/2010/main" val="37698527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1776C6AA-2D5D-470F-9393-C8E825F3C100}" type="slidenum">
              <a:rPr lang="fr-BE" smtClean="0"/>
              <a:t>26</a:t>
            </a:fld>
            <a:endParaRPr lang="fr-BE"/>
          </a:p>
        </p:txBody>
      </p:sp>
    </p:spTree>
    <p:extLst>
      <p:ext uri="{BB962C8B-B14F-4D97-AF65-F5344CB8AC3E}">
        <p14:creationId xmlns:p14="http://schemas.microsoft.com/office/powerpoint/2010/main" val="39391308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1776C6AA-2D5D-470F-9393-C8E825F3C100}" type="slidenum">
              <a:rPr lang="fr-BE" smtClean="0"/>
              <a:t>32</a:t>
            </a:fld>
            <a:endParaRPr lang="fr-BE"/>
          </a:p>
        </p:txBody>
      </p:sp>
    </p:spTree>
    <p:extLst>
      <p:ext uri="{BB962C8B-B14F-4D97-AF65-F5344CB8AC3E}">
        <p14:creationId xmlns:p14="http://schemas.microsoft.com/office/powerpoint/2010/main" val="6330713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Observation</a:t>
            </a:r>
            <a:r>
              <a:rPr lang="fr-BE" baseline="0" dirty="0" smtClean="0"/>
              <a:t> tend to </a:t>
            </a:r>
            <a:r>
              <a:rPr lang="fr-BE" baseline="0" dirty="0" err="1" smtClean="0"/>
              <a:t>underestimate</a:t>
            </a:r>
            <a:r>
              <a:rPr lang="fr-BE" baseline="0" dirty="0" smtClean="0"/>
              <a:t> concentration of </a:t>
            </a:r>
            <a:r>
              <a:rPr lang="fr-BE" baseline="0" dirty="0" err="1" smtClean="0"/>
              <a:t>thin</a:t>
            </a:r>
            <a:r>
              <a:rPr lang="fr-BE" baseline="0" dirty="0" smtClean="0"/>
              <a:t> </a:t>
            </a:r>
            <a:r>
              <a:rPr lang="fr-BE" baseline="0" dirty="0" err="1" smtClean="0"/>
              <a:t>ice</a:t>
            </a:r>
            <a:endParaRPr lang="fr-BE" dirty="0"/>
          </a:p>
        </p:txBody>
      </p:sp>
      <p:sp>
        <p:nvSpPr>
          <p:cNvPr id="4" name="Espace réservé du numéro de diapositive 3"/>
          <p:cNvSpPr>
            <a:spLocks noGrp="1"/>
          </p:cNvSpPr>
          <p:nvPr>
            <p:ph type="sldNum" sz="quarter" idx="10"/>
          </p:nvPr>
        </p:nvSpPr>
        <p:spPr/>
        <p:txBody>
          <a:bodyPr/>
          <a:lstStyle/>
          <a:p>
            <a:fld id="{1776C6AA-2D5D-470F-9393-C8E825F3C100}" type="slidenum">
              <a:rPr lang="fr-BE" smtClean="0"/>
              <a:t>33</a:t>
            </a:fld>
            <a:endParaRPr lang="fr-BE"/>
          </a:p>
        </p:txBody>
      </p:sp>
    </p:spTree>
    <p:extLst>
      <p:ext uri="{BB962C8B-B14F-4D97-AF65-F5344CB8AC3E}">
        <p14:creationId xmlns:p14="http://schemas.microsoft.com/office/powerpoint/2010/main" val="19830174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28600" indent="-228600">
              <a:buAutoNum type="arabicParenR"/>
            </a:pPr>
            <a:r>
              <a:rPr lang="fr-BE" dirty="0" smtClean="0"/>
              <a:t>More </a:t>
            </a:r>
            <a:r>
              <a:rPr lang="fr-BE" dirty="0" err="1" smtClean="0"/>
              <a:t>recent</a:t>
            </a:r>
            <a:endParaRPr lang="fr-BE" dirty="0" smtClean="0"/>
          </a:p>
          <a:p>
            <a:pPr marL="228600" indent="-228600">
              <a:buAutoNum type="arabicParenR"/>
            </a:pPr>
            <a:r>
              <a:rPr lang="fr-BE" dirty="0" err="1" smtClean="0"/>
              <a:t>Tie</a:t>
            </a:r>
            <a:r>
              <a:rPr lang="fr-BE" dirty="0" smtClean="0"/>
              <a:t>-points</a:t>
            </a:r>
          </a:p>
          <a:p>
            <a:pPr marL="228600" indent="-228600">
              <a:buAutoNum type="arabicParenR"/>
            </a:pPr>
            <a:r>
              <a:rPr lang="fr-BE" dirty="0" err="1" smtClean="0"/>
              <a:t>Weather</a:t>
            </a:r>
            <a:r>
              <a:rPr lang="fr-BE" baseline="0" dirty="0" smtClean="0"/>
              <a:t> </a:t>
            </a:r>
            <a:r>
              <a:rPr lang="fr-BE" baseline="0" dirty="0" err="1" smtClean="0"/>
              <a:t>filter</a:t>
            </a:r>
            <a:endParaRPr lang="fr-BE" baseline="0" dirty="0" smtClean="0"/>
          </a:p>
          <a:p>
            <a:pPr marL="228600" indent="-228600">
              <a:buAutoNum type="arabicParenR"/>
            </a:pPr>
            <a:endParaRPr lang="fr-BE" baseline="0" dirty="0" smtClean="0"/>
          </a:p>
          <a:p>
            <a:pPr marL="228600" indent="-228600">
              <a:buAutoNum type="arabicParenR"/>
            </a:pPr>
            <a:r>
              <a:rPr lang="fr-BE" baseline="0" dirty="0" err="1" smtClean="0"/>
              <a:t>Finally</a:t>
            </a:r>
            <a:r>
              <a:rPr lang="fr-BE" baseline="0" dirty="0" smtClean="0"/>
              <a:t> the last </a:t>
            </a:r>
            <a:r>
              <a:rPr lang="fr-BE" baseline="0" dirty="0" err="1" smtClean="0"/>
              <a:t>remarkable</a:t>
            </a:r>
            <a:r>
              <a:rPr lang="fr-BE" baseline="0" dirty="0" smtClean="0"/>
              <a:t> </a:t>
            </a:r>
            <a:r>
              <a:rPr lang="fr-BE" baseline="0" dirty="0" err="1" smtClean="0"/>
              <a:t>thing</a:t>
            </a:r>
            <a:r>
              <a:rPr lang="fr-BE" baseline="0" dirty="0" smtClean="0"/>
              <a:t> to mention </a:t>
            </a:r>
            <a:r>
              <a:rPr lang="fr-BE" baseline="0" dirty="0" err="1" smtClean="0"/>
              <a:t>is</a:t>
            </a:r>
            <a:r>
              <a:rPr lang="fr-BE" baseline="0" dirty="0" smtClean="0"/>
              <a:t> </a:t>
            </a:r>
            <a:r>
              <a:rPr lang="fr-BE" baseline="0" dirty="0" err="1" smtClean="0"/>
              <a:t>that</a:t>
            </a:r>
            <a:r>
              <a:rPr lang="fr-BE" baseline="0" dirty="0" smtClean="0"/>
              <a:t> ESA-CCI, OSI-SAF as far as I know, are </a:t>
            </a:r>
            <a:r>
              <a:rPr lang="fr-BE" baseline="0" dirty="0" err="1" smtClean="0"/>
              <a:t>fully</a:t>
            </a:r>
            <a:r>
              <a:rPr lang="fr-BE" baseline="0" dirty="0" smtClean="0"/>
              <a:t> </a:t>
            </a:r>
            <a:r>
              <a:rPr lang="fr-BE" baseline="0" dirty="0" err="1" smtClean="0"/>
              <a:t>independent</a:t>
            </a:r>
            <a:r>
              <a:rPr lang="fr-BE" baseline="0" dirty="0" smtClean="0"/>
              <a:t> of </a:t>
            </a:r>
            <a:endParaRPr lang="fr-BE" dirty="0"/>
          </a:p>
        </p:txBody>
      </p:sp>
      <p:sp>
        <p:nvSpPr>
          <p:cNvPr id="4" name="Espace réservé du numéro de diapositive 3"/>
          <p:cNvSpPr>
            <a:spLocks noGrp="1"/>
          </p:cNvSpPr>
          <p:nvPr>
            <p:ph type="sldNum" sz="quarter" idx="10"/>
          </p:nvPr>
        </p:nvSpPr>
        <p:spPr/>
        <p:txBody>
          <a:bodyPr/>
          <a:lstStyle/>
          <a:p>
            <a:fld id="{1776C6AA-2D5D-470F-9393-C8E825F3C100}" type="slidenum">
              <a:rPr lang="fr-BE" smtClean="0"/>
              <a:t>34</a:t>
            </a:fld>
            <a:endParaRPr lang="fr-BE"/>
          </a:p>
        </p:txBody>
      </p:sp>
    </p:spTree>
    <p:extLst>
      <p:ext uri="{BB962C8B-B14F-4D97-AF65-F5344CB8AC3E}">
        <p14:creationId xmlns:p14="http://schemas.microsoft.com/office/powerpoint/2010/main" val="3286275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err="1" smtClean="0"/>
              <a:t>Then</a:t>
            </a:r>
            <a:r>
              <a:rPr lang="fr-BE" dirty="0" smtClean="0"/>
              <a:t> on </a:t>
            </a:r>
            <a:r>
              <a:rPr lang="fr-BE" dirty="0" err="1" smtClean="0"/>
              <a:t>Wednesday</a:t>
            </a:r>
            <a:r>
              <a:rPr lang="fr-BE" dirty="0" smtClean="0"/>
              <a:t> So on</a:t>
            </a:r>
            <a:r>
              <a:rPr lang="fr-BE" baseline="0" dirty="0" smtClean="0"/>
              <a:t> the </a:t>
            </a:r>
            <a:r>
              <a:rPr lang="fr-BE" baseline="0" dirty="0" err="1" smtClean="0"/>
              <a:t>left</a:t>
            </a:r>
            <a:r>
              <a:rPr lang="fr-BE" baseline="0" dirty="0" smtClean="0"/>
              <a:t> </a:t>
            </a:r>
            <a:r>
              <a:rPr lang="fr-BE" baseline="0" dirty="0" err="1" smtClean="0"/>
              <a:t>it</a:t>
            </a:r>
            <a:r>
              <a:rPr lang="fr-BE" baseline="0" dirty="0" smtClean="0"/>
              <a:t> </a:t>
            </a:r>
            <a:r>
              <a:rPr lang="fr-BE" baseline="0" dirty="0" err="1" smtClean="0"/>
              <a:t>appears</a:t>
            </a:r>
            <a:r>
              <a:rPr lang="fr-BE" baseline="0" dirty="0" smtClean="0"/>
              <a:t> </a:t>
            </a:r>
            <a:r>
              <a:rPr lang="fr-BE" baseline="0" dirty="0" err="1" smtClean="0"/>
              <a:t>quite</a:t>
            </a:r>
            <a:r>
              <a:rPr lang="fr-BE" baseline="0" dirty="0" smtClean="0"/>
              <a:t> </a:t>
            </a:r>
            <a:r>
              <a:rPr lang="fr-BE" baseline="0" dirty="0" err="1" smtClean="0"/>
              <a:t>clearly</a:t>
            </a:r>
            <a:r>
              <a:rPr lang="fr-BE" baseline="0" dirty="0" smtClean="0"/>
              <a:t> </a:t>
            </a:r>
            <a:r>
              <a:rPr lang="fr-BE" baseline="0" dirty="0" err="1" smtClean="0"/>
              <a:t>that</a:t>
            </a:r>
            <a:r>
              <a:rPr lang="fr-BE" baseline="0" dirty="0" smtClean="0"/>
              <a:t> SMOS </a:t>
            </a:r>
            <a:r>
              <a:rPr lang="fr-BE" baseline="0" dirty="0" err="1" smtClean="0"/>
              <a:t>is</a:t>
            </a:r>
            <a:r>
              <a:rPr lang="fr-BE" baseline="0" dirty="0" smtClean="0"/>
              <a:t> the observation and ORAS5, </a:t>
            </a:r>
            <a:r>
              <a:rPr lang="fr-BE" baseline="0" dirty="0" err="1" smtClean="0"/>
              <a:t>while</a:t>
            </a:r>
            <a:r>
              <a:rPr lang="fr-BE" baseline="0" dirty="0" smtClean="0"/>
              <a:t> in </a:t>
            </a:r>
            <a:r>
              <a:rPr lang="fr-BE" baseline="0" dirty="0" err="1" smtClean="0"/>
              <a:t>other</a:t>
            </a:r>
            <a:r>
              <a:rPr lang="fr-BE" baseline="0" dirty="0" smtClean="0"/>
              <a:t> location </a:t>
            </a:r>
            <a:r>
              <a:rPr lang="fr-BE" baseline="0" dirty="0" err="1" smtClean="0"/>
              <a:t>this</a:t>
            </a:r>
            <a:r>
              <a:rPr lang="fr-BE" baseline="0" dirty="0" smtClean="0"/>
              <a:t> </a:t>
            </a:r>
            <a:r>
              <a:rPr lang="fr-BE" baseline="0" dirty="0" err="1" smtClean="0"/>
              <a:t>could</a:t>
            </a:r>
            <a:r>
              <a:rPr lang="fr-BE" baseline="0" dirty="0" smtClean="0"/>
              <a:t> </a:t>
            </a:r>
            <a:r>
              <a:rPr lang="fr-BE" baseline="0" dirty="0" err="1" smtClean="0"/>
              <a:t>be</a:t>
            </a:r>
            <a:r>
              <a:rPr lang="fr-BE" baseline="0" dirty="0" smtClean="0"/>
              <a:t> the </a:t>
            </a:r>
            <a:r>
              <a:rPr lang="fr-BE" baseline="0" dirty="0" err="1" smtClean="0"/>
              <a:t>contrary</a:t>
            </a:r>
            <a:r>
              <a:rPr lang="fr-BE" baseline="0" dirty="0" smtClean="0"/>
              <a:t>.</a:t>
            </a:r>
            <a:endParaRPr lang="fr-BE" dirty="0"/>
          </a:p>
        </p:txBody>
      </p:sp>
      <p:sp>
        <p:nvSpPr>
          <p:cNvPr id="4" name="Espace réservé du numéro de diapositive 3"/>
          <p:cNvSpPr>
            <a:spLocks noGrp="1"/>
          </p:cNvSpPr>
          <p:nvPr>
            <p:ph type="sldNum" sz="quarter" idx="10"/>
          </p:nvPr>
        </p:nvSpPr>
        <p:spPr/>
        <p:txBody>
          <a:bodyPr/>
          <a:lstStyle/>
          <a:p>
            <a:fld id="{1776C6AA-2D5D-470F-9393-C8E825F3C100}" type="slidenum">
              <a:rPr lang="fr-BE" smtClean="0"/>
              <a:t>3</a:t>
            </a:fld>
            <a:endParaRPr lang="fr-BE"/>
          </a:p>
        </p:txBody>
      </p:sp>
    </p:spTree>
    <p:extLst>
      <p:ext uri="{BB962C8B-B14F-4D97-AF65-F5344CB8AC3E}">
        <p14:creationId xmlns:p14="http://schemas.microsoft.com/office/powerpoint/2010/main" val="8622481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err="1" smtClean="0"/>
              <a:t>Confirms</a:t>
            </a:r>
            <a:r>
              <a:rPr lang="fr-BE" dirty="0" smtClean="0"/>
              <a:t> a priori </a:t>
            </a:r>
            <a:r>
              <a:rPr lang="fr-BE" dirty="0" err="1" smtClean="0"/>
              <a:t>idea</a:t>
            </a:r>
            <a:r>
              <a:rPr lang="fr-BE" dirty="0" smtClean="0"/>
              <a:t>, </a:t>
            </a:r>
            <a:r>
              <a:rPr lang="fr-BE" dirty="0" err="1" smtClean="0"/>
              <a:t>using</a:t>
            </a:r>
            <a:r>
              <a:rPr lang="fr-BE" baseline="0" dirty="0" smtClean="0"/>
              <a:t> </a:t>
            </a:r>
            <a:r>
              <a:rPr lang="fr-BE" baseline="0" dirty="0" err="1" smtClean="0"/>
              <a:t>totally</a:t>
            </a:r>
            <a:r>
              <a:rPr lang="fr-BE" baseline="0" dirty="0" smtClean="0"/>
              <a:t> </a:t>
            </a:r>
            <a:r>
              <a:rPr lang="fr-BE" baseline="0" dirty="0" err="1" smtClean="0"/>
              <a:t>different</a:t>
            </a:r>
            <a:r>
              <a:rPr lang="fr-BE" baseline="0" dirty="0" smtClean="0"/>
              <a:t> </a:t>
            </a:r>
            <a:r>
              <a:rPr lang="fr-BE" baseline="0" dirty="0" err="1" smtClean="0"/>
              <a:t>method</a:t>
            </a:r>
            <a:r>
              <a:rPr lang="fr-BE" baseline="0" dirty="0" smtClean="0"/>
              <a:t>/</a:t>
            </a:r>
            <a:r>
              <a:rPr lang="fr-BE" baseline="0" dirty="0" err="1" smtClean="0"/>
              <a:t>approach</a:t>
            </a:r>
            <a:r>
              <a:rPr lang="fr-BE" baseline="0" dirty="0" smtClean="0"/>
              <a:t>.</a:t>
            </a:r>
            <a:endParaRPr lang="fr-BE" dirty="0"/>
          </a:p>
        </p:txBody>
      </p:sp>
      <p:sp>
        <p:nvSpPr>
          <p:cNvPr id="4" name="Espace réservé du numéro de diapositive 3"/>
          <p:cNvSpPr>
            <a:spLocks noGrp="1"/>
          </p:cNvSpPr>
          <p:nvPr>
            <p:ph type="sldNum" sz="quarter" idx="10"/>
          </p:nvPr>
        </p:nvSpPr>
        <p:spPr/>
        <p:txBody>
          <a:bodyPr/>
          <a:lstStyle/>
          <a:p>
            <a:fld id="{1776C6AA-2D5D-470F-9393-C8E825F3C100}" type="slidenum">
              <a:rPr lang="fr-BE" smtClean="0"/>
              <a:t>35</a:t>
            </a:fld>
            <a:endParaRPr lang="fr-BE"/>
          </a:p>
        </p:txBody>
      </p:sp>
    </p:spTree>
    <p:extLst>
      <p:ext uri="{BB962C8B-B14F-4D97-AF65-F5344CB8AC3E}">
        <p14:creationId xmlns:p14="http://schemas.microsoft.com/office/powerpoint/2010/main" val="30512732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err="1" smtClean="0"/>
              <a:t>Now</a:t>
            </a:r>
            <a:r>
              <a:rPr lang="fr-BE" dirty="0" smtClean="0"/>
              <a:t> to gain a bit more of quantitative</a:t>
            </a:r>
            <a:r>
              <a:rPr lang="fr-BE" baseline="0" dirty="0" smtClean="0"/>
              <a:t> </a:t>
            </a:r>
            <a:r>
              <a:rPr lang="fr-BE" baseline="0" dirty="0" err="1" smtClean="0"/>
              <a:t>understanding</a:t>
            </a:r>
            <a:r>
              <a:rPr lang="fr-BE" baseline="0" dirty="0" smtClean="0"/>
              <a:t>, I </a:t>
            </a:r>
            <a:r>
              <a:rPr lang="fr-BE" baseline="0" dirty="0" err="1" smtClean="0"/>
              <a:t>will</a:t>
            </a:r>
            <a:r>
              <a:rPr lang="fr-BE" baseline="0" dirty="0" smtClean="0"/>
              <a:t> frame </a:t>
            </a:r>
            <a:r>
              <a:rPr lang="fr-BE" baseline="0" dirty="0" err="1" smtClean="0"/>
              <a:t>this</a:t>
            </a:r>
            <a:r>
              <a:rPr lang="fr-BE" baseline="0" dirty="0" smtClean="0"/>
              <a:t> aspect of </a:t>
            </a:r>
            <a:r>
              <a:rPr lang="fr-BE" baseline="0" dirty="0" err="1" smtClean="0"/>
              <a:t>verification</a:t>
            </a:r>
            <a:r>
              <a:rPr lang="fr-BE" baseline="0" dirty="0" smtClean="0"/>
              <a:t> in a </a:t>
            </a:r>
            <a:r>
              <a:rPr lang="fr-BE" baseline="0" dirty="0" err="1" smtClean="0"/>
              <a:t>very</a:t>
            </a:r>
            <a:r>
              <a:rPr lang="fr-BE" baseline="0" dirty="0" smtClean="0"/>
              <a:t> simple </a:t>
            </a:r>
            <a:r>
              <a:rPr lang="fr-BE" baseline="0" dirty="0" err="1" smtClean="0"/>
              <a:t>paradigm</a:t>
            </a:r>
            <a:endParaRPr lang="en-US" dirty="0"/>
          </a:p>
        </p:txBody>
      </p:sp>
      <p:sp>
        <p:nvSpPr>
          <p:cNvPr id="4" name="Slide Number Placeholder 3"/>
          <p:cNvSpPr>
            <a:spLocks noGrp="1"/>
          </p:cNvSpPr>
          <p:nvPr>
            <p:ph type="sldNum" sz="quarter" idx="10"/>
          </p:nvPr>
        </p:nvSpPr>
        <p:spPr/>
        <p:txBody>
          <a:bodyPr/>
          <a:lstStyle/>
          <a:p>
            <a:fld id="{07398AA8-1017-42A5-8EF3-2F82EE8326AF}" type="slidenum">
              <a:rPr lang="en-US" smtClean="0"/>
              <a:t>36</a:t>
            </a:fld>
            <a:endParaRPr lang="en-US"/>
          </a:p>
        </p:txBody>
      </p:sp>
    </p:spTree>
    <p:extLst>
      <p:ext uri="{BB962C8B-B14F-4D97-AF65-F5344CB8AC3E}">
        <p14:creationId xmlns:p14="http://schemas.microsoft.com/office/powerpoint/2010/main" val="35688416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baseline="0" dirty="0" smtClean="0"/>
          </a:p>
          <a:p>
            <a:r>
              <a:rPr lang="fr-BE" baseline="0" dirty="0" err="1" smtClean="0"/>
              <a:t>My</a:t>
            </a:r>
            <a:r>
              <a:rPr lang="fr-BE" baseline="0" dirty="0" smtClean="0"/>
              <a:t> </a:t>
            </a:r>
            <a:r>
              <a:rPr lang="fr-BE" baseline="0" dirty="0" err="1" smtClean="0"/>
              <a:t>recommendation</a:t>
            </a:r>
            <a:r>
              <a:rPr lang="fr-BE" baseline="0" dirty="0" smtClean="0"/>
              <a:t> to </a:t>
            </a:r>
            <a:r>
              <a:rPr lang="fr-BE" baseline="0" dirty="0" err="1" smtClean="0"/>
              <a:t>modellers</a:t>
            </a:r>
            <a:r>
              <a:rPr lang="fr-BE" baseline="0" dirty="0" smtClean="0"/>
              <a:t>: </a:t>
            </a:r>
          </a:p>
          <a:p>
            <a:endParaRPr lang="fr-BE" baseline="0" dirty="0" smtClean="0"/>
          </a:p>
          <a:p>
            <a:r>
              <a:rPr lang="fr-BE" baseline="0" dirty="0" err="1" smtClean="0"/>
              <a:t>My</a:t>
            </a:r>
            <a:r>
              <a:rPr lang="fr-BE" baseline="0" dirty="0" smtClean="0"/>
              <a:t> </a:t>
            </a:r>
            <a:r>
              <a:rPr lang="fr-BE" baseline="0" dirty="0" err="1" smtClean="0"/>
              <a:t>recommendation</a:t>
            </a:r>
            <a:r>
              <a:rPr lang="fr-BE" baseline="0" dirty="0" smtClean="0"/>
              <a:t> to </a:t>
            </a:r>
            <a:r>
              <a:rPr lang="fr-BE" baseline="0" dirty="0" err="1" smtClean="0"/>
              <a:t>those</a:t>
            </a:r>
            <a:r>
              <a:rPr lang="fr-BE" baseline="0" dirty="0" smtClean="0"/>
              <a:t> of us </a:t>
            </a:r>
            <a:r>
              <a:rPr lang="fr-BE" baseline="0" dirty="0" err="1" smtClean="0"/>
              <a:t>from</a:t>
            </a:r>
            <a:r>
              <a:rPr lang="fr-BE" baseline="0" dirty="0" smtClean="0"/>
              <a:t> the observation </a:t>
            </a:r>
            <a:r>
              <a:rPr lang="fr-BE" baseline="0" dirty="0" err="1" smtClean="0"/>
              <a:t>community</a:t>
            </a:r>
            <a:r>
              <a:rPr lang="fr-BE" baseline="0" dirty="0" smtClean="0"/>
              <a:t>: </a:t>
            </a:r>
            <a:r>
              <a:rPr lang="fr-BE" baseline="0" dirty="0" err="1" smtClean="0"/>
              <a:t>keep</a:t>
            </a:r>
            <a:r>
              <a:rPr lang="fr-BE" baseline="0" dirty="0" smtClean="0"/>
              <a:t> </a:t>
            </a:r>
            <a:r>
              <a:rPr lang="fr-BE" baseline="0" dirty="0" err="1" smtClean="0"/>
              <a:t>your</a:t>
            </a:r>
            <a:r>
              <a:rPr lang="fr-BE" baseline="0" dirty="0" smtClean="0"/>
              <a:t> efforts! The </a:t>
            </a:r>
            <a:r>
              <a:rPr lang="fr-BE" baseline="0" dirty="0" err="1" smtClean="0"/>
              <a:t>better</a:t>
            </a:r>
            <a:r>
              <a:rPr lang="fr-BE" baseline="0" dirty="0" smtClean="0"/>
              <a:t> data, the </a:t>
            </a:r>
            <a:r>
              <a:rPr lang="fr-BE" baseline="0" dirty="0" err="1" smtClean="0"/>
              <a:t>better</a:t>
            </a:r>
            <a:r>
              <a:rPr lang="fr-BE" baseline="0" dirty="0" smtClean="0"/>
              <a:t> </a:t>
            </a:r>
            <a:r>
              <a:rPr lang="fr-BE" baseline="0" dirty="0" err="1" smtClean="0"/>
              <a:t>models</a:t>
            </a:r>
            <a:endParaRPr lang="fr-BE" baseline="0" dirty="0" smtClean="0"/>
          </a:p>
          <a:p>
            <a:endParaRPr lang="fr-B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BE" baseline="0" dirty="0" err="1" smtClean="0"/>
              <a:t>My</a:t>
            </a:r>
            <a:r>
              <a:rPr lang="fr-BE" baseline="0" dirty="0" smtClean="0"/>
              <a:t> </a:t>
            </a:r>
            <a:r>
              <a:rPr lang="fr-BE" baseline="0" dirty="0" err="1" smtClean="0"/>
              <a:t>recommendation</a:t>
            </a:r>
            <a:r>
              <a:rPr lang="fr-BE" baseline="0" dirty="0" smtClean="0"/>
              <a:t> to </a:t>
            </a:r>
            <a:r>
              <a:rPr lang="fr-BE" baseline="0" dirty="0" err="1" smtClean="0"/>
              <a:t>both</a:t>
            </a:r>
            <a:r>
              <a:rPr lang="fr-BE" baseline="0" smtClean="0"/>
              <a:t>: </a:t>
            </a:r>
            <a:r>
              <a:rPr lang="fr-BE" smtClean="0"/>
              <a:t>The </a:t>
            </a:r>
            <a:r>
              <a:rPr lang="fr-BE" dirty="0" err="1" smtClean="0"/>
              <a:t>whole</a:t>
            </a:r>
            <a:r>
              <a:rPr lang="fr-BE" baseline="0" dirty="0" smtClean="0"/>
              <a:t> </a:t>
            </a:r>
            <a:r>
              <a:rPr lang="fr-BE" baseline="0" dirty="0" err="1" smtClean="0"/>
              <a:t>process</a:t>
            </a:r>
            <a:r>
              <a:rPr lang="fr-BE" baseline="0" dirty="0" smtClean="0"/>
              <a:t> of model </a:t>
            </a:r>
            <a:r>
              <a:rPr lang="fr-BE" baseline="0" dirty="0" err="1" smtClean="0"/>
              <a:t>evaluation</a:t>
            </a:r>
            <a:r>
              <a:rPr lang="fr-BE" baseline="0" dirty="0" smtClean="0"/>
              <a:t> has to </a:t>
            </a:r>
            <a:r>
              <a:rPr lang="fr-BE" baseline="0" dirty="0" err="1" smtClean="0"/>
              <a:t>be</a:t>
            </a:r>
            <a:r>
              <a:rPr lang="fr-BE" baseline="0" dirty="0" smtClean="0"/>
              <a:t> </a:t>
            </a:r>
            <a:r>
              <a:rPr lang="fr-BE" baseline="0" dirty="0" err="1" smtClean="0"/>
              <a:t>revisited</a:t>
            </a:r>
            <a:endParaRPr lang="fr-BE" baseline="0" dirty="0" smtClean="0"/>
          </a:p>
          <a:p>
            <a:endParaRPr lang="fr-BE" dirty="0"/>
          </a:p>
        </p:txBody>
      </p:sp>
      <p:sp>
        <p:nvSpPr>
          <p:cNvPr id="4" name="Espace réservé du numéro de diapositive 3"/>
          <p:cNvSpPr>
            <a:spLocks noGrp="1"/>
          </p:cNvSpPr>
          <p:nvPr>
            <p:ph type="sldNum" sz="quarter" idx="10"/>
          </p:nvPr>
        </p:nvSpPr>
        <p:spPr/>
        <p:txBody>
          <a:bodyPr/>
          <a:lstStyle/>
          <a:p>
            <a:fld id="{1776C6AA-2D5D-470F-9393-C8E825F3C100}" type="slidenum">
              <a:rPr lang="fr-BE" smtClean="0"/>
              <a:t>37</a:t>
            </a:fld>
            <a:endParaRPr lang="fr-BE"/>
          </a:p>
        </p:txBody>
      </p:sp>
    </p:spTree>
    <p:extLst>
      <p:ext uri="{BB962C8B-B14F-4D97-AF65-F5344CB8AC3E}">
        <p14:creationId xmlns:p14="http://schemas.microsoft.com/office/powerpoint/2010/main" val="707536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err="1" smtClean="0"/>
              <a:t>Then</a:t>
            </a:r>
            <a:r>
              <a:rPr lang="fr-BE" dirty="0" smtClean="0"/>
              <a:t> </a:t>
            </a:r>
            <a:r>
              <a:rPr lang="fr-BE" dirty="0" err="1" smtClean="0"/>
              <a:t>yesterday</a:t>
            </a:r>
            <a:r>
              <a:rPr lang="fr-BE" baseline="0" dirty="0" smtClean="0"/>
              <a:t> Felix </a:t>
            </a:r>
            <a:r>
              <a:rPr lang="fr-BE" baseline="0" dirty="0" err="1" smtClean="0"/>
              <a:t>showed</a:t>
            </a:r>
            <a:r>
              <a:rPr lang="fr-BE" baseline="0" dirty="0" smtClean="0"/>
              <a:t> </a:t>
            </a:r>
            <a:r>
              <a:rPr lang="fr-BE" baseline="0" dirty="0" err="1" smtClean="0"/>
              <a:t>nicely</a:t>
            </a:r>
            <a:r>
              <a:rPr lang="fr-BE" baseline="0" dirty="0" smtClean="0"/>
              <a:t> </a:t>
            </a:r>
            <a:r>
              <a:rPr lang="fr-BE" baseline="0" dirty="0" err="1" smtClean="0"/>
              <a:t>that</a:t>
            </a:r>
            <a:r>
              <a:rPr lang="fr-BE" baseline="0" dirty="0" smtClean="0"/>
              <a:t> the </a:t>
            </a:r>
            <a:r>
              <a:rPr lang="fr-BE" b="1" baseline="0" dirty="0" err="1" smtClean="0"/>
              <a:t>choice</a:t>
            </a:r>
            <a:r>
              <a:rPr lang="fr-BE" baseline="0" dirty="0" smtClean="0"/>
              <a:t> of </a:t>
            </a:r>
            <a:r>
              <a:rPr lang="fr-BE" baseline="0" dirty="0" err="1" smtClean="0"/>
              <a:t>observational</a:t>
            </a:r>
            <a:r>
              <a:rPr lang="fr-BE" baseline="0" dirty="0" smtClean="0"/>
              <a:t> </a:t>
            </a:r>
            <a:r>
              <a:rPr lang="fr-BE" baseline="0" dirty="0" err="1" smtClean="0"/>
              <a:t>reference</a:t>
            </a:r>
            <a:r>
              <a:rPr lang="fr-BE" baseline="0" dirty="0" smtClean="0"/>
              <a:t> for </a:t>
            </a:r>
            <a:r>
              <a:rPr lang="fr-BE" baseline="0" dirty="0" err="1" smtClean="0"/>
              <a:t>sea</a:t>
            </a:r>
            <a:r>
              <a:rPr lang="fr-BE" baseline="0" dirty="0" smtClean="0"/>
              <a:t> </a:t>
            </a:r>
            <a:r>
              <a:rPr lang="fr-BE" baseline="0" dirty="0" err="1" smtClean="0"/>
              <a:t>ice</a:t>
            </a:r>
            <a:r>
              <a:rPr lang="fr-BE" baseline="0" dirty="0" smtClean="0"/>
              <a:t> area </a:t>
            </a:r>
            <a:r>
              <a:rPr lang="fr-BE" baseline="0" dirty="0" err="1" smtClean="0"/>
              <a:t>verification</a:t>
            </a:r>
            <a:r>
              <a:rPr lang="fr-BE" baseline="0" dirty="0" smtClean="0"/>
              <a:t> </a:t>
            </a:r>
            <a:r>
              <a:rPr lang="fr-BE" baseline="0" dirty="0" err="1" smtClean="0"/>
              <a:t>had</a:t>
            </a:r>
            <a:r>
              <a:rPr lang="fr-BE" baseline="0" dirty="0" smtClean="0"/>
              <a:t> an impact on the </a:t>
            </a:r>
            <a:r>
              <a:rPr lang="fr-BE" baseline="0" dirty="0" err="1" smtClean="0"/>
              <a:t>skill</a:t>
            </a:r>
            <a:r>
              <a:rPr lang="fr-BE" baseline="0" dirty="0" smtClean="0"/>
              <a:t> score of the MPI-ESM </a:t>
            </a:r>
            <a:r>
              <a:rPr lang="fr-BE" baseline="0" dirty="0" err="1" smtClean="0"/>
              <a:t>forecast</a:t>
            </a:r>
            <a:r>
              <a:rPr lang="fr-BE" baseline="0" dirty="0" smtClean="0"/>
              <a:t> system.</a:t>
            </a:r>
          </a:p>
          <a:p>
            <a:endParaRPr lang="fr-BE" baseline="0" dirty="0" smtClean="0"/>
          </a:p>
          <a:p>
            <a:r>
              <a:rPr lang="fr-BE" baseline="0" dirty="0" err="1" smtClean="0"/>
              <a:t>Now</a:t>
            </a:r>
            <a:r>
              <a:rPr lang="fr-BE" baseline="0" dirty="0" smtClean="0"/>
              <a:t> for </a:t>
            </a:r>
            <a:r>
              <a:rPr lang="fr-BE" baseline="0" dirty="0" err="1" smtClean="0"/>
              <a:t>you</a:t>
            </a:r>
            <a:r>
              <a:rPr lang="fr-BE" baseline="0" dirty="0" smtClean="0"/>
              <a:t> to </a:t>
            </a:r>
            <a:r>
              <a:rPr lang="fr-BE" baseline="0" dirty="0" err="1" smtClean="0"/>
              <a:t>understand</a:t>
            </a:r>
            <a:r>
              <a:rPr lang="fr-BE" baseline="0" dirty="0" smtClean="0"/>
              <a:t> </a:t>
            </a:r>
            <a:r>
              <a:rPr lang="fr-BE" baseline="0" dirty="0" err="1" smtClean="0"/>
              <a:t>my</a:t>
            </a:r>
            <a:r>
              <a:rPr lang="fr-BE" baseline="0" dirty="0" smtClean="0"/>
              <a:t> main point </a:t>
            </a:r>
            <a:r>
              <a:rPr lang="fr-BE" baseline="0" dirty="0" err="1" smtClean="0"/>
              <a:t>today</a:t>
            </a:r>
            <a:r>
              <a:rPr lang="fr-BE" baseline="0" dirty="0" smtClean="0"/>
              <a:t> </a:t>
            </a:r>
            <a:r>
              <a:rPr lang="fr-BE" baseline="0" dirty="0" err="1" smtClean="0"/>
              <a:t>we</a:t>
            </a:r>
            <a:r>
              <a:rPr lang="fr-BE" baseline="0" dirty="0" smtClean="0"/>
              <a:t> have to </a:t>
            </a:r>
            <a:r>
              <a:rPr lang="fr-BE" baseline="0" dirty="0" err="1" smtClean="0"/>
              <a:t>get</a:t>
            </a:r>
            <a:r>
              <a:rPr lang="fr-BE" baseline="0" dirty="0" smtClean="0"/>
              <a:t> back in time, </a:t>
            </a:r>
            <a:r>
              <a:rPr lang="fr-BE" baseline="0" dirty="0" err="1" smtClean="0"/>
              <a:t>when</a:t>
            </a:r>
            <a:r>
              <a:rPr lang="fr-BE" baseline="0" dirty="0" smtClean="0"/>
              <a:t> I </a:t>
            </a:r>
            <a:r>
              <a:rPr lang="fr-BE" baseline="0" dirty="0" err="1" smtClean="0"/>
              <a:t>started</a:t>
            </a:r>
            <a:r>
              <a:rPr lang="fr-BE" baseline="0" dirty="0" smtClean="0"/>
              <a:t> </a:t>
            </a:r>
            <a:r>
              <a:rPr lang="fr-BE" baseline="0" dirty="0" err="1" smtClean="0"/>
              <a:t>my</a:t>
            </a:r>
            <a:r>
              <a:rPr lang="fr-BE" baseline="0" dirty="0" smtClean="0"/>
              <a:t> PhD. I </a:t>
            </a:r>
            <a:r>
              <a:rPr lang="fr-BE" baseline="0" dirty="0" err="1" smtClean="0"/>
              <a:t>was</a:t>
            </a:r>
            <a:r>
              <a:rPr lang="fr-BE" baseline="0" dirty="0" smtClean="0"/>
              <a:t> </a:t>
            </a:r>
            <a:r>
              <a:rPr lang="fr-BE" baseline="0" dirty="0" err="1" smtClean="0"/>
              <a:t>working</a:t>
            </a:r>
            <a:r>
              <a:rPr lang="fr-BE" baseline="0" dirty="0" smtClean="0"/>
              <a:t> in </a:t>
            </a:r>
            <a:r>
              <a:rPr lang="fr-BE" baseline="0" dirty="0" err="1" smtClean="0"/>
              <a:t>Belgium</a:t>
            </a:r>
            <a:r>
              <a:rPr lang="fr-BE" baseline="0" dirty="0" smtClean="0"/>
              <a:t> in the group </a:t>
            </a:r>
            <a:r>
              <a:rPr lang="fr-BE" baseline="0" dirty="0" err="1" smtClean="0"/>
              <a:t>that</a:t>
            </a:r>
            <a:r>
              <a:rPr lang="fr-BE" baseline="0" dirty="0" smtClean="0"/>
              <a:t> </a:t>
            </a:r>
            <a:r>
              <a:rPr lang="fr-BE" baseline="0" dirty="0" err="1" smtClean="0"/>
              <a:t>develops</a:t>
            </a:r>
            <a:r>
              <a:rPr lang="fr-BE" baseline="0" dirty="0" smtClean="0"/>
              <a:t> </a:t>
            </a:r>
            <a:r>
              <a:rPr lang="fr-BE" baseline="0" dirty="0" err="1" smtClean="0"/>
              <a:t>this</a:t>
            </a:r>
            <a:r>
              <a:rPr lang="fr-BE" baseline="0" dirty="0" smtClean="0"/>
              <a:t> LIM </a:t>
            </a:r>
            <a:r>
              <a:rPr lang="fr-BE" baseline="0" dirty="0" err="1" smtClean="0"/>
              <a:t>sea</a:t>
            </a:r>
            <a:r>
              <a:rPr lang="fr-BE" baseline="0" dirty="0" smtClean="0"/>
              <a:t> </a:t>
            </a:r>
            <a:r>
              <a:rPr lang="fr-BE" baseline="0" dirty="0" err="1" smtClean="0"/>
              <a:t>ice</a:t>
            </a:r>
            <a:r>
              <a:rPr lang="fr-BE" baseline="0" dirty="0" smtClean="0"/>
              <a:t> model, and </a:t>
            </a:r>
            <a:r>
              <a:rPr lang="fr-BE" baseline="0" dirty="0" err="1" smtClean="0"/>
              <a:t>my</a:t>
            </a:r>
            <a:r>
              <a:rPr lang="fr-BE" baseline="0" dirty="0" smtClean="0"/>
              <a:t> conception of model-observation world </a:t>
            </a:r>
            <a:r>
              <a:rPr lang="fr-BE" baseline="0" dirty="0" err="1" smtClean="0"/>
              <a:t>looked</a:t>
            </a:r>
            <a:r>
              <a:rPr lang="fr-BE" baseline="0" dirty="0" smtClean="0"/>
              <a:t> </a:t>
            </a:r>
            <a:r>
              <a:rPr lang="fr-BE" baseline="0" dirty="0" err="1" smtClean="0"/>
              <a:t>like</a:t>
            </a:r>
            <a:r>
              <a:rPr lang="fr-BE" baseline="0" dirty="0" smtClean="0"/>
              <a:t> </a:t>
            </a:r>
            <a:r>
              <a:rPr lang="fr-BE" baseline="0" dirty="0" err="1" smtClean="0"/>
              <a:t>this</a:t>
            </a:r>
            <a:endParaRPr lang="fr-BE" baseline="0" dirty="0" smtClean="0"/>
          </a:p>
        </p:txBody>
      </p:sp>
      <p:sp>
        <p:nvSpPr>
          <p:cNvPr id="4" name="Espace réservé du numéro de diapositive 3"/>
          <p:cNvSpPr>
            <a:spLocks noGrp="1"/>
          </p:cNvSpPr>
          <p:nvPr>
            <p:ph type="sldNum" sz="quarter" idx="10"/>
          </p:nvPr>
        </p:nvSpPr>
        <p:spPr/>
        <p:txBody>
          <a:bodyPr/>
          <a:lstStyle/>
          <a:p>
            <a:fld id="{1776C6AA-2D5D-470F-9393-C8E825F3C100}" type="slidenum">
              <a:rPr lang="fr-BE" smtClean="0"/>
              <a:t>4</a:t>
            </a:fld>
            <a:endParaRPr lang="fr-BE"/>
          </a:p>
        </p:txBody>
      </p:sp>
    </p:spTree>
    <p:extLst>
      <p:ext uri="{BB962C8B-B14F-4D97-AF65-F5344CB8AC3E}">
        <p14:creationId xmlns:p14="http://schemas.microsoft.com/office/powerpoint/2010/main" val="1302446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err="1" smtClean="0"/>
              <a:t>My</a:t>
            </a:r>
            <a:r>
              <a:rPr lang="fr-BE" dirty="0" smtClean="0"/>
              <a:t> boss gave me a model, </a:t>
            </a:r>
            <a:r>
              <a:rPr lang="fr-BE" dirty="0" err="1" smtClean="0"/>
              <a:t>asked</a:t>
            </a:r>
            <a:r>
              <a:rPr lang="fr-BE" dirty="0" smtClean="0"/>
              <a:t> me to </a:t>
            </a:r>
            <a:r>
              <a:rPr lang="fr-BE" dirty="0" err="1" smtClean="0"/>
              <a:t>play</a:t>
            </a:r>
            <a:r>
              <a:rPr lang="fr-BE" baseline="0" dirty="0" smtClean="0"/>
              <a:t> </a:t>
            </a:r>
            <a:r>
              <a:rPr lang="fr-BE" baseline="0" dirty="0" err="1" smtClean="0"/>
              <a:t>with</a:t>
            </a:r>
            <a:r>
              <a:rPr lang="fr-BE" baseline="0" dirty="0" smtClean="0"/>
              <a:t> </a:t>
            </a:r>
            <a:r>
              <a:rPr lang="fr-BE" baseline="0" dirty="0" err="1" smtClean="0"/>
              <a:t>it</a:t>
            </a:r>
            <a:r>
              <a:rPr lang="fr-BE" baseline="0" dirty="0" smtClean="0"/>
              <a:t>, to </a:t>
            </a:r>
            <a:r>
              <a:rPr lang="fr-BE" baseline="0" dirty="0" err="1" smtClean="0"/>
              <a:t>try</a:t>
            </a:r>
            <a:r>
              <a:rPr lang="fr-BE" baseline="0" dirty="0" smtClean="0"/>
              <a:t> </a:t>
            </a:r>
            <a:r>
              <a:rPr lang="fr-BE" baseline="0" dirty="0" err="1" smtClean="0"/>
              <a:t>different</a:t>
            </a:r>
            <a:r>
              <a:rPr lang="fr-BE" baseline="0" dirty="0" smtClean="0"/>
              <a:t> </a:t>
            </a:r>
            <a:r>
              <a:rPr lang="fr-BE" baseline="0" dirty="0" err="1" smtClean="0"/>
              <a:t>schemes</a:t>
            </a:r>
            <a:r>
              <a:rPr lang="fr-BE" baseline="0" dirty="0" smtClean="0"/>
              <a:t>, </a:t>
            </a:r>
            <a:r>
              <a:rPr lang="fr-BE" baseline="0" dirty="0" err="1" smtClean="0"/>
              <a:t>parameterizations</a:t>
            </a:r>
            <a:r>
              <a:rPr lang="fr-BE" baseline="0" dirty="0" smtClean="0"/>
              <a:t>, forcings, and to </a:t>
            </a:r>
            <a:r>
              <a:rPr lang="fr-BE" baseline="0" dirty="0" err="1" smtClean="0"/>
              <a:t>each</a:t>
            </a:r>
            <a:r>
              <a:rPr lang="fr-BE" baseline="0" dirty="0" smtClean="0"/>
              <a:t> time </a:t>
            </a:r>
            <a:r>
              <a:rPr lang="fr-BE" baseline="0" dirty="0" err="1" smtClean="0"/>
              <a:t>evaluate</a:t>
            </a:r>
            <a:r>
              <a:rPr lang="fr-BE" baseline="0" dirty="0" smtClean="0"/>
              <a:t> the model </a:t>
            </a:r>
            <a:r>
              <a:rPr lang="fr-BE" baseline="0" dirty="0" err="1" smtClean="0"/>
              <a:t>against</a:t>
            </a:r>
            <a:r>
              <a:rPr lang="fr-BE" baseline="0" dirty="0" smtClean="0"/>
              <a:t> one observation to </a:t>
            </a:r>
            <a:r>
              <a:rPr lang="fr-BE" baseline="0" dirty="0" err="1" smtClean="0"/>
              <a:t>see</a:t>
            </a:r>
            <a:r>
              <a:rPr lang="fr-BE" baseline="0" dirty="0" smtClean="0"/>
              <a:t> </a:t>
            </a:r>
            <a:r>
              <a:rPr lang="fr-BE" baseline="0" dirty="0" err="1" smtClean="0"/>
              <a:t>which</a:t>
            </a:r>
            <a:r>
              <a:rPr lang="fr-BE" baseline="0" dirty="0" smtClean="0"/>
              <a:t> model version </a:t>
            </a:r>
            <a:r>
              <a:rPr lang="fr-BE" baseline="0" dirty="0" err="1" smtClean="0"/>
              <a:t>would</a:t>
            </a:r>
            <a:r>
              <a:rPr lang="fr-BE" baseline="0" dirty="0" smtClean="0"/>
              <a:t> </a:t>
            </a:r>
            <a:r>
              <a:rPr lang="fr-BE" baseline="0" dirty="0" err="1" smtClean="0"/>
              <a:t>yield</a:t>
            </a:r>
            <a:r>
              <a:rPr lang="fr-BE" baseline="0" dirty="0" smtClean="0"/>
              <a:t> the best performance. So </a:t>
            </a:r>
            <a:r>
              <a:rPr lang="fr-BE" baseline="0" dirty="0" err="1" smtClean="0"/>
              <a:t>when</a:t>
            </a:r>
            <a:r>
              <a:rPr lang="fr-BE" baseline="0" dirty="0" smtClean="0"/>
              <a:t> I </a:t>
            </a:r>
            <a:r>
              <a:rPr lang="fr-BE" baseline="0" dirty="0" err="1" smtClean="0"/>
              <a:t>started</a:t>
            </a:r>
            <a:r>
              <a:rPr lang="fr-BE" baseline="0" dirty="0" smtClean="0"/>
              <a:t> I </a:t>
            </a:r>
            <a:r>
              <a:rPr lang="fr-BE" baseline="0" dirty="0" err="1" smtClean="0"/>
              <a:t>was</a:t>
            </a:r>
            <a:r>
              <a:rPr lang="fr-BE" baseline="0" dirty="0" smtClean="0"/>
              <a:t>  </a:t>
            </a:r>
            <a:r>
              <a:rPr lang="fr-BE" baseline="0" dirty="0" err="1" smtClean="0"/>
              <a:t>somehow</a:t>
            </a:r>
            <a:r>
              <a:rPr lang="fr-BE" baseline="0" dirty="0" smtClean="0"/>
              <a:t> </a:t>
            </a:r>
            <a:r>
              <a:rPr lang="fr-BE" baseline="0" dirty="0" err="1" smtClean="0"/>
              <a:t>convinced</a:t>
            </a:r>
            <a:r>
              <a:rPr lang="fr-BE" baseline="0" dirty="0" smtClean="0"/>
              <a:t> </a:t>
            </a:r>
            <a:r>
              <a:rPr lang="fr-BE" baseline="0" dirty="0" err="1" smtClean="0"/>
              <a:t>that</a:t>
            </a:r>
            <a:r>
              <a:rPr lang="fr-BE" baseline="0" dirty="0" smtClean="0"/>
              <a:t> </a:t>
            </a:r>
            <a:r>
              <a:rPr lang="fr-BE" baseline="0" dirty="0" err="1" smtClean="0"/>
              <a:t>these</a:t>
            </a:r>
            <a:r>
              <a:rPr lang="fr-BE" baseline="0" dirty="0" smtClean="0"/>
              <a:t> observations </a:t>
            </a:r>
            <a:r>
              <a:rPr lang="fr-BE" baseline="0" dirty="0" err="1" smtClean="0"/>
              <a:t>would</a:t>
            </a:r>
            <a:r>
              <a:rPr lang="fr-BE" baseline="0" dirty="0" smtClean="0"/>
              <a:t> </a:t>
            </a:r>
            <a:r>
              <a:rPr lang="fr-BE" baseline="0" dirty="0" err="1" smtClean="0"/>
              <a:t>forever</a:t>
            </a:r>
            <a:r>
              <a:rPr lang="fr-BE" baseline="0" dirty="0" smtClean="0"/>
              <a:t> </a:t>
            </a:r>
            <a:r>
              <a:rPr lang="fr-BE" baseline="0" dirty="0" err="1" smtClean="0"/>
              <a:t>be</a:t>
            </a:r>
            <a:r>
              <a:rPr lang="fr-BE" baseline="0" dirty="0" smtClean="0"/>
              <a:t> the </a:t>
            </a:r>
            <a:r>
              <a:rPr lang="fr-BE" baseline="0" dirty="0" err="1" smtClean="0"/>
              <a:t>perpetual</a:t>
            </a:r>
            <a:r>
              <a:rPr lang="fr-BE" baseline="0" dirty="0" smtClean="0"/>
              <a:t> </a:t>
            </a:r>
            <a:r>
              <a:rPr lang="fr-BE" baseline="0" dirty="0" err="1" smtClean="0"/>
              <a:t>absolute</a:t>
            </a:r>
            <a:r>
              <a:rPr lang="fr-BE" baseline="0" dirty="0" smtClean="0"/>
              <a:t> </a:t>
            </a:r>
            <a:r>
              <a:rPr lang="fr-BE" baseline="0" dirty="0" err="1" smtClean="0"/>
              <a:t>true</a:t>
            </a:r>
            <a:r>
              <a:rPr lang="fr-BE" baseline="0" dirty="0" smtClean="0"/>
              <a:t> </a:t>
            </a:r>
            <a:r>
              <a:rPr lang="fr-BE" baseline="0" dirty="0" err="1" smtClean="0"/>
              <a:t>reference</a:t>
            </a:r>
            <a:r>
              <a:rPr lang="fr-BE" baseline="0" dirty="0" smtClean="0"/>
              <a:t> </a:t>
            </a:r>
            <a:r>
              <a:rPr lang="fr-BE" baseline="0" dirty="0" err="1" smtClean="0"/>
              <a:t>that</a:t>
            </a:r>
            <a:r>
              <a:rPr lang="fr-BE" baseline="0" dirty="0" smtClean="0"/>
              <a:t> I </a:t>
            </a:r>
            <a:r>
              <a:rPr lang="fr-BE" baseline="0" dirty="0" err="1" smtClean="0"/>
              <a:t>would</a:t>
            </a:r>
            <a:r>
              <a:rPr lang="fr-BE" baseline="0" dirty="0" smtClean="0"/>
              <a:t> </a:t>
            </a:r>
            <a:r>
              <a:rPr lang="fr-BE" baseline="0" dirty="0" err="1" smtClean="0"/>
              <a:t>always</a:t>
            </a:r>
            <a:r>
              <a:rPr lang="fr-BE" baseline="0" dirty="0" smtClean="0"/>
              <a:t> have to compare </a:t>
            </a:r>
            <a:r>
              <a:rPr lang="fr-BE" baseline="0" dirty="0" err="1" smtClean="0"/>
              <a:t>my</a:t>
            </a:r>
            <a:r>
              <a:rPr lang="fr-BE" baseline="0" dirty="0" smtClean="0"/>
              <a:t> model to.</a:t>
            </a:r>
          </a:p>
          <a:p>
            <a:endParaRPr lang="fr-BE" baseline="0" dirty="0" smtClean="0"/>
          </a:p>
        </p:txBody>
      </p:sp>
      <p:sp>
        <p:nvSpPr>
          <p:cNvPr id="4" name="Espace réservé du numéro de diapositive 3"/>
          <p:cNvSpPr>
            <a:spLocks noGrp="1"/>
          </p:cNvSpPr>
          <p:nvPr>
            <p:ph type="sldNum" sz="quarter" idx="10"/>
          </p:nvPr>
        </p:nvSpPr>
        <p:spPr/>
        <p:txBody>
          <a:bodyPr/>
          <a:lstStyle/>
          <a:p>
            <a:fld id="{1776C6AA-2D5D-470F-9393-C8E825F3C100}" type="slidenum">
              <a:rPr lang="fr-BE" smtClean="0"/>
              <a:t>5</a:t>
            </a:fld>
            <a:endParaRPr lang="fr-BE"/>
          </a:p>
        </p:txBody>
      </p:sp>
    </p:spTree>
    <p:extLst>
      <p:ext uri="{BB962C8B-B14F-4D97-AF65-F5344CB8AC3E}">
        <p14:creationId xmlns:p14="http://schemas.microsoft.com/office/powerpoint/2010/main" val="1375767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And </a:t>
            </a:r>
            <a:r>
              <a:rPr lang="fr-BE" dirty="0" err="1" smtClean="0"/>
              <a:t>indeed</a:t>
            </a:r>
            <a:r>
              <a:rPr lang="fr-BE" dirty="0" smtClean="0"/>
              <a:t> </a:t>
            </a:r>
            <a:r>
              <a:rPr lang="fr-BE" dirty="0" err="1" smtClean="0"/>
              <a:t>from</a:t>
            </a:r>
            <a:r>
              <a:rPr lang="fr-BE" dirty="0" smtClean="0"/>
              <a:t> a </a:t>
            </a:r>
            <a:r>
              <a:rPr lang="fr-BE" dirty="0" err="1" smtClean="0"/>
              <a:t>modelling</a:t>
            </a:r>
            <a:r>
              <a:rPr lang="fr-BE" dirty="0" smtClean="0"/>
              <a:t> perspective</a:t>
            </a:r>
            <a:r>
              <a:rPr lang="fr-BE" baseline="0" dirty="0" smtClean="0"/>
              <a:t> </a:t>
            </a:r>
            <a:r>
              <a:rPr lang="fr-BE" baseline="0" dirty="0" err="1" smtClean="0"/>
              <a:t>there</a:t>
            </a:r>
            <a:r>
              <a:rPr lang="fr-BE" baseline="0" dirty="0" smtClean="0"/>
              <a:t> </a:t>
            </a:r>
            <a:r>
              <a:rPr lang="fr-BE" baseline="0" dirty="0" err="1" smtClean="0"/>
              <a:t>is</a:t>
            </a:r>
            <a:r>
              <a:rPr lang="fr-BE" baseline="0" dirty="0" smtClean="0"/>
              <a:t> crucial </a:t>
            </a:r>
            <a:r>
              <a:rPr lang="fr-BE" baseline="0" dirty="0" err="1" smtClean="0"/>
              <a:t>need</a:t>
            </a:r>
            <a:r>
              <a:rPr lang="fr-BE" baseline="0" dirty="0" smtClean="0"/>
              <a:t> of good </a:t>
            </a:r>
            <a:r>
              <a:rPr lang="fr-BE" baseline="0" dirty="0" err="1" smtClean="0"/>
              <a:t>quality</a:t>
            </a:r>
            <a:r>
              <a:rPr lang="fr-BE" baseline="0" dirty="0" smtClean="0"/>
              <a:t> </a:t>
            </a:r>
            <a:r>
              <a:rPr lang="fr-BE" baseline="0" dirty="0" err="1" smtClean="0"/>
              <a:t>sea</a:t>
            </a:r>
            <a:r>
              <a:rPr lang="fr-BE" baseline="0" dirty="0" smtClean="0"/>
              <a:t> </a:t>
            </a:r>
            <a:r>
              <a:rPr lang="fr-BE" baseline="0" dirty="0" err="1" smtClean="0"/>
              <a:t>ice</a:t>
            </a:r>
            <a:r>
              <a:rPr lang="fr-BE" baseline="0" dirty="0" smtClean="0"/>
              <a:t> </a:t>
            </a:r>
            <a:r>
              <a:rPr lang="fr-BE" baseline="0" dirty="0" err="1" smtClean="0"/>
              <a:t>observational</a:t>
            </a:r>
            <a:r>
              <a:rPr lang="fr-BE" baseline="0" dirty="0" smtClean="0"/>
              <a:t> </a:t>
            </a:r>
            <a:r>
              <a:rPr lang="fr-BE" baseline="0" dirty="0" err="1" smtClean="0"/>
              <a:t>products</a:t>
            </a:r>
            <a:r>
              <a:rPr lang="fr-BE" baseline="0" dirty="0" smtClean="0"/>
              <a:t>. </a:t>
            </a:r>
            <a:r>
              <a:rPr lang="fr-BE" dirty="0" smtClean="0"/>
              <a:t>In </a:t>
            </a:r>
            <a:r>
              <a:rPr lang="fr-BE" dirty="0" err="1" smtClean="0"/>
              <a:t>that</a:t>
            </a:r>
            <a:r>
              <a:rPr lang="fr-BE" dirty="0" smtClean="0"/>
              <a:t> </a:t>
            </a:r>
            <a:r>
              <a:rPr lang="fr-BE" dirty="0" err="1" smtClean="0"/>
              <a:t>sense</a:t>
            </a:r>
            <a:r>
              <a:rPr lang="fr-BE" dirty="0" smtClean="0"/>
              <a:t> I </a:t>
            </a:r>
            <a:r>
              <a:rPr lang="fr-BE" dirty="0" err="1" smtClean="0"/>
              <a:t>had</a:t>
            </a:r>
            <a:r>
              <a:rPr lang="fr-BE" dirty="0" smtClean="0"/>
              <a:t> </a:t>
            </a:r>
            <a:r>
              <a:rPr lang="fr-BE" dirty="0" err="1" smtClean="0"/>
              <a:t>always</a:t>
            </a:r>
            <a:r>
              <a:rPr lang="fr-BE" dirty="0" smtClean="0"/>
              <a:t> </a:t>
            </a:r>
            <a:r>
              <a:rPr lang="fr-BE" dirty="0" err="1" smtClean="0"/>
              <a:t>viewed</a:t>
            </a:r>
            <a:r>
              <a:rPr lang="fr-BE" dirty="0" smtClean="0"/>
              <a:t> </a:t>
            </a:r>
            <a:r>
              <a:rPr lang="fr-BE" dirty="0" err="1" smtClean="0"/>
              <a:t>sea</a:t>
            </a:r>
            <a:r>
              <a:rPr lang="fr-BE" baseline="0" dirty="0" smtClean="0"/>
              <a:t> </a:t>
            </a:r>
            <a:r>
              <a:rPr lang="fr-BE" baseline="0" dirty="0" err="1" smtClean="0"/>
              <a:t>ice</a:t>
            </a:r>
            <a:r>
              <a:rPr lang="fr-BE" baseline="0" dirty="0" smtClean="0"/>
              <a:t> </a:t>
            </a:r>
            <a:r>
              <a:rPr lang="fr-BE" dirty="0" err="1" smtClean="0"/>
              <a:t>observation</a:t>
            </a:r>
            <a:r>
              <a:rPr lang="fr-BE" baseline="0" dirty="0" err="1" smtClean="0"/>
              <a:t>al</a:t>
            </a:r>
            <a:r>
              <a:rPr lang="fr-BE" baseline="0" dirty="0" smtClean="0"/>
              <a:t> </a:t>
            </a:r>
            <a:r>
              <a:rPr lang="fr-BE" dirty="0" err="1" smtClean="0"/>
              <a:t>products</a:t>
            </a:r>
            <a:r>
              <a:rPr lang="fr-BE" dirty="0" smtClean="0"/>
              <a:t> as</a:t>
            </a:r>
            <a:r>
              <a:rPr lang="fr-BE" baseline="0" dirty="0" smtClean="0"/>
              <a:t> essential </a:t>
            </a:r>
            <a:r>
              <a:rPr lang="fr-BE" baseline="0" dirty="0" err="1" smtClean="0"/>
              <a:t>elements</a:t>
            </a:r>
            <a:r>
              <a:rPr lang="fr-BE" baseline="0" dirty="0" smtClean="0"/>
              <a:t> to force </a:t>
            </a:r>
            <a:r>
              <a:rPr lang="fr-BE" baseline="0" dirty="0" err="1" smtClean="0"/>
              <a:t>atmospheric</a:t>
            </a:r>
            <a:r>
              <a:rPr lang="fr-BE" baseline="0" dirty="0" smtClean="0"/>
              <a:t> </a:t>
            </a:r>
            <a:r>
              <a:rPr lang="fr-BE" baseline="0" dirty="0" err="1" smtClean="0"/>
              <a:t>models</a:t>
            </a:r>
            <a:r>
              <a:rPr lang="fr-BE" baseline="0" dirty="0" smtClean="0"/>
              <a:t>, to </a:t>
            </a:r>
            <a:r>
              <a:rPr lang="fr-BE" baseline="0" dirty="0" err="1" smtClean="0"/>
              <a:t>identify</a:t>
            </a:r>
            <a:r>
              <a:rPr lang="fr-BE" baseline="0" dirty="0" smtClean="0"/>
              <a:t> the </a:t>
            </a:r>
            <a:r>
              <a:rPr lang="fr-BE" baseline="0" dirty="0" err="1" smtClean="0"/>
              <a:t>origin</a:t>
            </a:r>
            <a:r>
              <a:rPr lang="fr-BE" baseline="0" dirty="0" smtClean="0"/>
              <a:t> of model </a:t>
            </a:r>
            <a:r>
              <a:rPr lang="fr-BE" baseline="0" dirty="0" err="1" smtClean="0"/>
              <a:t>biases</a:t>
            </a:r>
            <a:r>
              <a:rPr lang="fr-BE" baseline="0" dirty="0" smtClean="0"/>
              <a:t> or to </a:t>
            </a:r>
            <a:r>
              <a:rPr lang="fr-BE" baseline="0" dirty="0" err="1" smtClean="0"/>
              <a:t>even</a:t>
            </a:r>
            <a:r>
              <a:rPr lang="fr-BE" baseline="0" dirty="0" smtClean="0"/>
              <a:t> </a:t>
            </a:r>
            <a:r>
              <a:rPr lang="fr-BE" baseline="0" dirty="0" err="1" smtClean="0"/>
              <a:t>constrain</a:t>
            </a:r>
            <a:r>
              <a:rPr lang="fr-BE" baseline="0" dirty="0" smtClean="0"/>
              <a:t> model </a:t>
            </a:r>
            <a:r>
              <a:rPr lang="fr-BE" baseline="0" dirty="0" err="1" smtClean="0"/>
              <a:t>evolution</a:t>
            </a:r>
            <a:r>
              <a:rPr lang="fr-BE" baseline="0" dirty="0" smtClean="0"/>
              <a:t> in the future.</a:t>
            </a:r>
          </a:p>
          <a:p>
            <a:endParaRPr lang="fr-BE" baseline="0" dirty="0" smtClean="0"/>
          </a:p>
          <a:p>
            <a:r>
              <a:rPr lang="fr-BE" baseline="0" dirty="0" err="1" smtClean="0"/>
              <a:t>Then</a:t>
            </a:r>
            <a:r>
              <a:rPr lang="fr-BE" baseline="0" dirty="0" smtClean="0"/>
              <a:t>…</a:t>
            </a:r>
          </a:p>
          <a:p>
            <a:endParaRPr lang="fr-BE" baseline="0" dirty="0" smtClean="0"/>
          </a:p>
          <a:p>
            <a:r>
              <a:rPr lang="fr-BE" baseline="0" dirty="0" smtClean="0"/>
              <a:t>I </a:t>
            </a:r>
            <a:r>
              <a:rPr lang="fr-BE" baseline="0" dirty="0" err="1" smtClean="0"/>
              <a:t>moved</a:t>
            </a:r>
            <a:r>
              <a:rPr lang="fr-BE" baseline="0" dirty="0" smtClean="0"/>
              <a:t> to a new topic for me</a:t>
            </a:r>
            <a:endParaRPr lang="en-US" dirty="0"/>
          </a:p>
        </p:txBody>
      </p:sp>
      <p:sp>
        <p:nvSpPr>
          <p:cNvPr id="4" name="Slide Number Placeholder 3"/>
          <p:cNvSpPr>
            <a:spLocks noGrp="1"/>
          </p:cNvSpPr>
          <p:nvPr>
            <p:ph type="sldNum" sz="quarter" idx="10"/>
          </p:nvPr>
        </p:nvSpPr>
        <p:spPr/>
        <p:txBody>
          <a:bodyPr/>
          <a:lstStyle/>
          <a:p>
            <a:fld id="{07398AA8-1017-42A5-8EF3-2F82EE8326AF}" type="slidenum">
              <a:rPr lang="en-US" smtClean="0"/>
              <a:t>6</a:t>
            </a:fld>
            <a:endParaRPr lang="en-US"/>
          </a:p>
        </p:txBody>
      </p:sp>
    </p:spTree>
    <p:extLst>
      <p:ext uri="{BB962C8B-B14F-4D97-AF65-F5344CB8AC3E}">
        <p14:creationId xmlns:p14="http://schemas.microsoft.com/office/powerpoint/2010/main" val="1365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Data</a:t>
            </a:r>
            <a:r>
              <a:rPr lang="fr-BE" baseline="0" dirty="0" smtClean="0"/>
              <a:t> assimilation, </a:t>
            </a:r>
          </a:p>
          <a:p>
            <a:r>
              <a:rPr lang="fr-BE" baseline="0" dirty="0" smtClean="0"/>
              <a:t>And </a:t>
            </a:r>
            <a:r>
              <a:rPr lang="fr-BE" baseline="0" dirty="0" err="1" smtClean="0"/>
              <a:t>here</a:t>
            </a:r>
            <a:r>
              <a:rPr lang="fr-BE" baseline="0" dirty="0" smtClean="0"/>
              <a:t> </a:t>
            </a:r>
            <a:r>
              <a:rPr lang="fr-BE" baseline="0" dirty="0" err="1" smtClean="0"/>
              <a:t>again</a:t>
            </a:r>
            <a:r>
              <a:rPr lang="fr-BE" baseline="0" dirty="0" smtClean="0"/>
              <a:t> good </a:t>
            </a:r>
            <a:r>
              <a:rPr lang="fr-BE" baseline="0" dirty="0" err="1" smtClean="0"/>
              <a:t>products</a:t>
            </a:r>
            <a:r>
              <a:rPr lang="fr-BE" baseline="0" dirty="0" smtClean="0"/>
              <a:t> are super important for </a:t>
            </a:r>
            <a:r>
              <a:rPr lang="fr-BE" baseline="0" dirty="0" err="1" smtClean="0"/>
              <a:t>producing</a:t>
            </a:r>
            <a:r>
              <a:rPr lang="fr-BE" baseline="0" dirty="0" smtClean="0"/>
              <a:t> good </a:t>
            </a:r>
            <a:r>
              <a:rPr lang="fr-BE" baseline="0" dirty="0" err="1" smtClean="0"/>
              <a:t>sea</a:t>
            </a:r>
            <a:r>
              <a:rPr lang="fr-BE" baseline="0" dirty="0" smtClean="0"/>
              <a:t> </a:t>
            </a:r>
            <a:r>
              <a:rPr lang="fr-BE" baseline="0" dirty="0" err="1" smtClean="0"/>
              <a:t>ice</a:t>
            </a:r>
            <a:r>
              <a:rPr lang="fr-BE" baseline="0" dirty="0" smtClean="0"/>
              <a:t> conditions, but the </a:t>
            </a:r>
            <a:r>
              <a:rPr lang="fr-BE" baseline="0" dirty="0" err="1" smtClean="0"/>
              <a:t>most</a:t>
            </a:r>
            <a:r>
              <a:rPr lang="fr-BE" baseline="0" dirty="0" smtClean="0"/>
              <a:t> important </a:t>
            </a:r>
            <a:r>
              <a:rPr lang="fr-BE" baseline="0" dirty="0" err="1" smtClean="0"/>
              <a:t>is</a:t>
            </a:r>
            <a:r>
              <a:rPr lang="fr-BE" baseline="0" dirty="0" smtClean="0"/>
              <a:t> </a:t>
            </a:r>
            <a:r>
              <a:rPr lang="fr-BE" baseline="0" dirty="0" err="1" smtClean="0"/>
              <a:t>that</a:t>
            </a:r>
            <a:r>
              <a:rPr lang="fr-BE" baseline="0" dirty="0" smtClean="0"/>
              <a:t> </a:t>
            </a:r>
            <a:r>
              <a:rPr lang="fr-BE" baseline="0" dirty="0" err="1" smtClean="0"/>
              <a:t>my</a:t>
            </a:r>
            <a:r>
              <a:rPr lang="fr-BE" baseline="0" dirty="0" smtClean="0"/>
              <a:t> </a:t>
            </a:r>
            <a:r>
              <a:rPr lang="fr-BE" baseline="0" dirty="0" err="1" smtClean="0"/>
              <a:t>picture</a:t>
            </a:r>
            <a:r>
              <a:rPr lang="fr-BE" baseline="0" dirty="0" smtClean="0"/>
              <a:t> </a:t>
            </a:r>
            <a:r>
              <a:rPr lang="fr-BE" baseline="0" dirty="0" err="1" smtClean="0"/>
              <a:t>changed</a:t>
            </a:r>
            <a:r>
              <a:rPr lang="fr-BE" baseline="0" dirty="0" smtClean="0"/>
              <a:t> a bit</a:t>
            </a:r>
            <a:endParaRPr lang="en-US" dirty="0"/>
          </a:p>
        </p:txBody>
      </p:sp>
      <p:sp>
        <p:nvSpPr>
          <p:cNvPr id="4" name="Slide Number Placeholder 3"/>
          <p:cNvSpPr>
            <a:spLocks noGrp="1"/>
          </p:cNvSpPr>
          <p:nvPr>
            <p:ph type="sldNum" sz="quarter" idx="10"/>
          </p:nvPr>
        </p:nvSpPr>
        <p:spPr/>
        <p:txBody>
          <a:bodyPr/>
          <a:lstStyle/>
          <a:p>
            <a:fld id="{07398AA8-1017-42A5-8EF3-2F82EE8326AF}" type="slidenum">
              <a:rPr lang="en-US" smtClean="0"/>
              <a:t>7</a:t>
            </a:fld>
            <a:endParaRPr lang="en-US"/>
          </a:p>
        </p:txBody>
      </p:sp>
    </p:spTree>
    <p:extLst>
      <p:ext uri="{BB962C8B-B14F-4D97-AF65-F5344CB8AC3E}">
        <p14:creationId xmlns:p14="http://schemas.microsoft.com/office/powerpoint/2010/main" val="2227165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I </a:t>
            </a:r>
            <a:r>
              <a:rPr lang="fr-BE" dirty="0" err="1" smtClean="0"/>
              <a:t>moved</a:t>
            </a:r>
            <a:r>
              <a:rPr lang="fr-BE" dirty="0" smtClean="0"/>
              <a:t> </a:t>
            </a:r>
            <a:r>
              <a:rPr lang="fr-BE" dirty="0" err="1" smtClean="0"/>
              <a:t>from</a:t>
            </a:r>
            <a:r>
              <a:rPr lang="fr-BE" dirty="0" smtClean="0"/>
              <a:t> </a:t>
            </a:r>
            <a:r>
              <a:rPr lang="fr-BE" dirty="0" err="1" smtClean="0"/>
              <a:t>here</a:t>
            </a:r>
            <a:r>
              <a:rPr lang="fr-BE" dirty="0" smtClean="0"/>
              <a:t> to</a:t>
            </a:r>
            <a:endParaRPr lang="fr-BE" dirty="0"/>
          </a:p>
        </p:txBody>
      </p:sp>
      <p:sp>
        <p:nvSpPr>
          <p:cNvPr id="4" name="Espace réservé du numéro de diapositive 3"/>
          <p:cNvSpPr>
            <a:spLocks noGrp="1"/>
          </p:cNvSpPr>
          <p:nvPr>
            <p:ph type="sldNum" sz="quarter" idx="10"/>
          </p:nvPr>
        </p:nvSpPr>
        <p:spPr/>
        <p:txBody>
          <a:bodyPr/>
          <a:lstStyle/>
          <a:p>
            <a:fld id="{1776C6AA-2D5D-470F-9393-C8E825F3C100}" type="slidenum">
              <a:rPr lang="fr-BE" smtClean="0"/>
              <a:t>8</a:t>
            </a:fld>
            <a:endParaRPr lang="fr-BE"/>
          </a:p>
        </p:txBody>
      </p:sp>
    </p:spTree>
    <p:extLst>
      <p:ext uri="{BB962C8B-B14F-4D97-AF65-F5344CB8AC3E}">
        <p14:creationId xmlns:p14="http://schemas.microsoft.com/office/powerpoint/2010/main" val="3592607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There. </a:t>
            </a:r>
            <a:r>
              <a:rPr lang="fr-BE" dirty="0" err="1" smtClean="0"/>
              <a:t>Because</a:t>
            </a:r>
            <a:r>
              <a:rPr lang="fr-BE" dirty="0" smtClean="0"/>
              <a:t> the</a:t>
            </a:r>
            <a:r>
              <a:rPr lang="fr-BE" baseline="0" dirty="0" smtClean="0"/>
              <a:t> first </a:t>
            </a:r>
            <a:r>
              <a:rPr lang="fr-BE" baseline="0" dirty="0" err="1" smtClean="0"/>
              <a:t>thing</a:t>
            </a:r>
            <a:r>
              <a:rPr lang="fr-BE" baseline="0" dirty="0" smtClean="0"/>
              <a:t> </a:t>
            </a:r>
            <a:r>
              <a:rPr lang="fr-BE" baseline="0" dirty="0" err="1" smtClean="0"/>
              <a:t>you</a:t>
            </a:r>
            <a:r>
              <a:rPr lang="fr-BE" baseline="0" dirty="0" smtClean="0"/>
              <a:t> </a:t>
            </a:r>
            <a:r>
              <a:rPr lang="fr-BE" baseline="0" dirty="0" err="1" smtClean="0"/>
              <a:t>learn</a:t>
            </a:r>
            <a:r>
              <a:rPr lang="fr-BE" baseline="0" dirty="0" smtClean="0"/>
              <a:t> if </a:t>
            </a:r>
            <a:r>
              <a:rPr lang="fr-BE" baseline="0" dirty="0" err="1" smtClean="0"/>
              <a:t>you</a:t>
            </a:r>
            <a:r>
              <a:rPr lang="fr-BE" baseline="0" dirty="0" smtClean="0"/>
              <a:t> open a </a:t>
            </a:r>
            <a:r>
              <a:rPr lang="fr-BE" baseline="0" dirty="0" err="1" smtClean="0"/>
              <a:t>textbook</a:t>
            </a:r>
            <a:r>
              <a:rPr lang="fr-BE" baseline="0" dirty="0" smtClean="0"/>
              <a:t> on data assimilation </a:t>
            </a:r>
            <a:r>
              <a:rPr lang="fr-BE" baseline="0" dirty="0" err="1" smtClean="0"/>
              <a:t>is</a:t>
            </a:r>
            <a:r>
              <a:rPr lang="fr-BE" baseline="0" dirty="0" smtClean="0"/>
              <a:t> </a:t>
            </a:r>
            <a:r>
              <a:rPr lang="fr-BE" baseline="0" dirty="0" err="1" smtClean="0"/>
              <a:t>that</a:t>
            </a:r>
            <a:r>
              <a:rPr lang="fr-BE" baseline="0" dirty="0" smtClean="0"/>
              <a:t> </a:t>
            </a:r>
            <a:r>
              <a:rPr lang="fr-BE" baseline="0" dirty="0" err="1" smtClean="0"/>
              <a:t>bothh</a:t>
            </a:r>
            <a:r>
              <a:rPr lang="fr-BE" baseline="0" dirty="0" smtClean="0"/>
              <a:t> model and observations are instances of </a:t>
            </a:r>
            <a:r>
              <a:rPr lang="fr-BE" baseline="0" dirty="0" err="1" smtClean="0"/>
              <a:t>some</a:t>
            </a:r>
            <a:r>
              <a:rPr lang="fr-BE" baseline="0" dirty="0" smtClean="0"/>
              <a:t> </a:t>
            </a:r>
            <a:r>
              <a:rPr lang="fr-BE" baseline="0" dirty="0" err="1" smtClean="0"/>
              <a:t>truth</a:t>
            </a:r>
            <a:r>
              <a:rPr lang="fr-BE" baseline="0" dirty="0" smtClean="0"/>
              <a:t>, and </a:t>
            </a:r>
            <a:r>
              <a:rPr lang="fr-BE" baseline="0" dirty="0" err="1" smtClean="0"/>
              <a:t>it’s</a:t>
            </a:r>
            <a:r>
              <a:rPr lang="fr-BE" baseline="0" dirty="0" smtClean="0"/>
              <a:t> </a:t>
            </a:r>
            <a:r>
              <a:rPr lang="fr-BE" baseline="0" dirty="0" err="1" smtClean="0"/>
              <a:t>your</a:t>
            </a:r>
            <a:r>
              <a:rPr lang="fr-BE" baseline="0" dirty="0" smtClean="0"/>
              <a:t> job to </a:t>
            </a:r>
            <a:r>
              <a:rPr lang="fr-BE" baseline="0" dirty="0" err="1" smtClean="0"/>
              <a:t>get</a:t>
            </a:r>
            <a:r>
              <a:rPr lang="fr-BE" baseline="0" dirty="0" smtClean="0"/>
              <a:t> the best </a:t>
            </a:r>
            <a:r>
              <a:rPr lang="fr-BE" baseline="0" dirty="0" err="1" smtClean="0"/>
              <a:t>linear</a:t>
            </a:r>
            <a:r>
              <a:rPr lang="fr-BE" baseline="0" dirty="0" smtClean="0"/>
              <a:t> </a:t>
            </a:r>
            <a:r>
              <a:rPr lang="fr-BE" baseline="0" dirty="0" err="1" smtClean="0"/>
              <a:t>combination</a:t>
            </a:r>
            <a:r>
              <a:rPr lang="fr-BE" baseline="0" dirty="0" smtClean="0"/>
              <a:t> of </a:t>
            </a:r>
            <a:r>
              <a:rPr lang="fr-BE" baseline="0" dirty="0" err="1" smtClean="0"/>
              <a:t>those</a:t>
            </a:r>
            <a:r>
              <a:rPr lang="fr-BE" baseline="0" dirty="0" smtClean="0"/>
              <a:t> </a:t>
            </a:r>
            <a:r>
              <a:rPr lang="fr-BE" baseline="0" dirty="0" err="1" smtClean="0"/>
              <a:t>two</a:t>
            </a:r>
            <a:r>
              <a:rPr lang="fr-BE" baseline="0" dirty="0" smtClean="0"/>
              <a:t> in </a:t>
            </a:r>
            <a:r>
              <a:rPr lang="fr-BE" baseline="0" dirty="0" err="1" smtClean="0"/>
              <a:t>order</a:t>
            </a:r>
            <a:r>
              <a:rPr lang="fr-BE" baseline="0" dirty="0" smtClean="0"/>
              <a:t> to </a:t>
            </a:r>
            <a:r>
              <a:rPr lang="fr-BE" baseline="0" dirty="0" err="1" smtClean="0"/>
              <a:t>get</a:t>
            </a:r>
            <a:r>
              <a:rPr lang="fr-BE" baseline="0" dirty="0" smtClean="0"/>
              <a:t> an </a:t>
            </a:r>
            <a:r>
              <a:rPr lang="fr-BE" baseline="0" dirty="0" err="1" smtClean="0"/>
              <a:t>estimate</a:t>
            </a:r>
            <a:r>
              <a:rPr lang="fr-BE" baseline="0" dirty="0" smtClean="0"/>
              <a:t> </a:t>
            </a:r>
            <a:r>
              <a:rPr lang="fr-BE" baseline="0" dirty="0" err="1" smtClean="0"/>
              <a:t>that</a:t>
            </a:r>
            <a:r>
              <a:rPr lang="fr-BE" baseline="0" dirty="0" smtClean="0"/>
              <a:t> </a:t>
            </a:r>
            <a:r>
              <a:rPr lang="fr-BE" baseline="0" dirty="0" err="1" smtClean="0"/>
              <a:t>would</a:t>
            </a:r>
            <a:r>
              <a:rPr lang="fr-BE" baseline="0" dirty="0" smtClean="0"/>
              <a:t> </a:t>
            </a:r>
            <a:r>
              <a:rPr lang="fr-BE" baseline="0" dirty="0" err="1" smtClean="0"/>
              <a:t>be</a:t>
            </a:r>
            <a:r>
              <a:rPr lang="fr-BE" baseline="0" dirty="0" smtClean="0"/>
              <a:t> as close as possible to </a:t>
            </a:r>
            <a:r>
              <a:rPr lang="fr-BE" baseline="0" dirty="0" err="1" smtClean="0"/>
              <a:t>this</a:t>
            </a:r>
            <a:r>
              <a:rPr lang="fr-BE" baseline="0" dirty="0" smtClean="0"/>
              <a:t> </a:t>
            </a:r>
            <a:r>
              <a:rPr lang="fr-BE" baseline="0" dirty="0" err="1" smtClean="0"/>
              <a:t>true</a:t>
            </a:r>
            <a:r>
              <a:rPr lang="fr-BE" baseline="0" dirty="0" smtClean="0"/>
              <a:t> state.</a:t>
            </a:r>
            <a:endParaRPr lang="fr-BE" dirty="0"/>
          </a:p>
        </p:txBody>
      </p:sp>
      <p:sp>
        <p:nvSpPr>
          <p:cNvPr id="4" name="Espace réservé du numéro de diapositive 3"/>
          <p:cNvSpPr>
            <a:spLocks noGrp="1"/>
          </p:cNvSpPr>
          <p:nvPr>
            <p:ph type="sldNum" sz="quarter" idx="10"/>
          </p:nvPr>
        </p:nvSpPr>
        <p:spPr/>
        <p:txBody>
          <a:bodyPr/>
          <a:lstStyle/>
          <a:p>
            <a:fld id="{1776C6AA-2D5D-470F-9393-C8E825F3C100}" type="slidenum">
              <a:rPr lang="fr-BE" smtClean="0"/>
              <a:t>9</a:t>
            </a:fld>
            <a:endParaRPr lang="fr-BE"/>
          </a:p>
        </p:txBody>
      </p:sp>
    </p:spTree>
    <p:extLst>
      <p:ext uri="{BB962C8B-B14F-4D97-AF65-F5344CB8AC3E}">
        <p14:creationId xmlns:p14="http://schemas.microsoft.com/office/powerpoint/2010/main" val="1793728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8.jpe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
        <p:nvSpPr>
          <p:cNvPr id="2" name="Title 1"/>
          <p:cNvSpPr>
            <a:spLocks noGrp="1"/>
          </p:cNvSpPr>
          <p:nvPr>
            <p:ph type="ctrTitle"/>
          </p:nvPr>
        </p:nvSpPr>
        <p:spPr>
          <a:xfrm>
            <a:off x="1360265" y="2813429"/>
            <a:ext cx="6423471" cy="1470025"/>
          </a:xfrm>
        </p:spPr>
        <p:txBody>
          <a:bodyPr/>
          <a:lstStyle/>
          <a:p>
            <a:r>
              <a:rPr lang="fr-BE" b="1"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Better</a:t>
            </a:r>
            <a:r>
              <a:rPr lang="fr-BE"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observations, </a:t>
            </a:r>
            <a:r>
              <a:rPr lang="fr-BE" b="1"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better</a:t>
            </a:r>
            <a:r>
              <a:rPr lang="fr-BE"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fr-BE" b="1"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forecasts</a:t>
            </a:r>
            <a:r>
              <a:rPr lang="fr-BE"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t>
            </a:r>
            <a:endParaRPr lang="en-US"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Subtitle 2"/>
          <p:cNvSpPr>
            <a:spLocks noGrp="1"/>
          </p:cNvSpPr>
          <p:nvPr>
            <p:ph type="subTitle" idx="1"/>
          </p:nvPr>
        </p:nvSpPr>
        <p:spPr>
          <a:xfrm>
            <a:off x="1076142" y="4569204"/>
            <a:ext cx="6885794" cy="1752600"/>
          </a:xfrm>
        </p:spPr>
        <p:txBody>
          <a:bodyPr>
            <a:normAutofit/>
          </a:bodyPr>
          <a:lstStyle/>
          <a:p>
            <a:r>
              <a:rPr lang="fr-BE" sz="28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F. Massonnet</a:t>
            </a:r>
          </a:p>
          <a:p>
            <a:r>
              <a:rPr lang="fr-BE" sz="28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O. </a:t>
            </a:r>
            <a:r>
              <a:rPr lang="fr-BE" sz="28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Bellprat</a:t>
            </a:r>
            <a:r>
              <a:rPr lang="fr-BE" sz="28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V. </a:t>
            </a:r>
            <a:r>
              <a:rPr lang="fr-BE" sz="28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Guemas</a:t>
            </a:r>
            <a:r>
              <a:rPr lang="fr-BE" sz="28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F. J. </a:t>
            </a:r>
            <a:r>
              <a:rPr lang="fr-BE" sz="28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Doblas</a:t>
            </a:r>
            <a:r>
              <a:rPr lang="fr-BE" sz="28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-Reyes</a:t>
            </a:r>
            <a:endParaRPr lang="en-US" sz="28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1026" name="Picture 2" descr="https://www.bsc.es/media/28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6077811"/>
            <a:ext cx="2643309" cy="7096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specs-fp7.eu/sites/default/files/320px-SPECS_Logo_transparent_v12_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0475" y="6077811"/>
            <a:ext cx="1524000" cy="709613"/>
          </a:xfrm>
          <a:prstGeom prst="rect">
            <a:avLst/>
          </a:prstGeom>
          <a:solidFill>
            <a:schemeClr val="bg1"/>
          </a:solidFill>
        </p:spPr>
      </p:pic>
      <p:sp>
        <p:nvSpPr>
          <p:cNvPr id="4" name="AutoShape 8" descr="data:image/png;base64,iVBORw0KGgoAAAANSUhEUgAAAcoAAABuCAMAAACQuKOiAAACT1BMVEX8xwcAAAAcQ466FRv/8gD/ygf/zAf/zQf/zwf/////0AfwNUzDxcX8wwD///391WK/EhBuM2jJxUT/8QD3KlAANJKYeATyvwemgwXKoAa1eSfBmAXRpQa1ABzFshffsAbHRDvFuRO2rg/hIknquQa1jwWuiQWpow09MAHFUThuVwN8YgPbrQaxhSGKbQSqq6uWl5jKr2ZkTwPRZjGRcgTOqT2vtbzMMELUlBpdSgNMPAK4nRDBxs2CZwQhGgEuJQHBU16YiRIsIwGpjQDKph+llBTKqk/VjR8AO5Gol2xLOwI6LgLSlCrPmibXiTDcejYWEQHnV0MAYbYmSIxGdaAbFQDrSEepQjHIqxzWwI2nVCzjZz7yIj//4QArYZMAYahnIGrkYqb7bbfMADQwcbD2D1IAftGcZna6QE2YQ2qURygAd9ehOl2hlCdZfI6VlE6zoaS8hIuIilNdd3yVXiKum1mzk6O3Q1jZgSnAL0W6qXyuqJe3bDuuubWsYoeFTH2TijNLep2sESinam/RD0e2CD6YTWORfoHCaHWiRk9mcFhQbXrBXi7SeKamqHoAeFWNmlkAp4wVqHt9lbP/7I/UYlR5hIfajmLZqm28PSR0kbU2Y4yyjJBcT4DevTU4UYZknIuOo51beHGHgWuWoq+aUUvHY3DRrLS4WjEAKpZeHR1dNxdKW4K1byrGuJp7m0mTmzV6bgyRMStXl1zauV6xk0PRz7+DjWjYjZzEV5CreZLXaqIAUb+EZmVYYRyRfleGAy2TOiqDTSCdRipmZFNW4fYcAAAeeElEQVR4nO2dj38bxZXAd3I3u9OVc9e7W7SSpbMsayU5kiwnshxZVmwjx3IS/zYkthOrzdlJTIAGQpqAndSUNknh+HXlaGnL0YQrHIW2Dj8K1wbuaEvvD7v3ZnallS3ZErGpq48eQdJod1Zv57vz5s2bt2tpT4n8w9f/xi5Mqlv5+6997e/2/qWV2F5poKwbaaCsG2mgrBtpoKwbaaCsG2mgrBtpoKwbaaCsG2mgrBtpoKwbaaCsG2mgrBtpoKwbaaCsG9l2lBkv3XYld0AaKLcSmmvJ+XZAzW2XBsothc75Gr3yLyPb3SuHn3lrB7Tcfmmg3FQolej3Lnx7mILsjLbbJw2UlYVKevctXXr8d7/z6rd8t/RdDrOBsqxAZ6R7Tx44cPXqxwfuPPbtj+8c+GT4zkkDv95Z5e9BGig3CNhSA+WaJ5eZm8tmLsA//unw1W7diBm7FWcD5Xqht7rvnBz+5ORVV0aXKZV92Su5DPKVY7mrwweunuw++fGuZNlAuV5ODg9ncpnMlUtzMi/L2au5GGdHjey1TOZwdu7And04bjZQlgo9Gcp5oTfKJ3MGFmVFzf73MzGmIDs587Ihy1Isc/ia/hWcSI3SQFki9MAnOd7j6JWcISvMt9zVmrtzYW1+uQdoyplLuBHeD1/7Sk6lJmmgLBHjZBaMKVWYeiA751tOaZqWCn/t5WZ4D0x6jdzLOlPA7tJs8OSuM7F1j/Jfvv7PdtkcJbg80BlZz+T0zP3HcinNAdIaXr3SwT+d68g9MTPTdURS6NzhAw2UOy8lJO/7x7/9J7tsfq6I0ncE+qLDkf99dgb5ObRT4WRAfOq4yN8Ck3ImN9xAufOyHmWJbIHy4wNh0QOBWDgl3tf8foHS8W6z2Ka15ubuNFDuvGyGcoteKe29k8mauC77D58DhIHmU+Hsi6fgy0DK3yboOl4Mf7L75pYNlCVCP77SKrpg62zocltH65k2f9u5F/3+Zu3FjLM5aW4MxO98NedSi9Qxyge/BEppb84f1lo1cHb8qZQ/dOaX3w+vnZoNxc///mdtuXPN/maHIxXY19YS3HWdso5RHj32my+BUjLc/rg/nGptds2u3Uyl3goEbuT2BQLnr6dWbiT35d49c7mtzdnia4QIvgoxSb5369h7R2tHKbF9a+FT7/zyzI1Z/8rN2bbmj5qzuUdmM6GbN5vDN1JnDp3JhVNe+Ss4j1qlXlH+Rv2Gqn6j+0ugpEbHd27ezD3ySO5X2Wz219lwNhIJhxORXDZyueOj5ss3b2aP7EaSdYtyz33dqnrsvipRUp8tEYvCrDEXAYS5XCYTzuTa2trCuXAmk8llc+F01hn22UhSY9cMmvWLclj9xlvVGVgqqx6vKheZyL4sspt7/7fvt1zzr6RuNA8faPnt+xeAZjh3WLLtSPW4Icm7g2bdojx66+hvuqtCqfRkU2unWrO2AZDG1jLDV1ve/yDXksuFUXItH7z/Qcu1luYOm8NjBIPuDzPBYKU8WRmksInaSvjZXMCWqbmJbyzZp1jTdojKl015lLRYQ/yU+cF2aFEsKmBps7lamyuzPWJORY5WOa+Uj5zbl5xtzbaeM2zfTrZkEGA263J1NDd3dLiyHGlLR08RuNwx/6dAJDDbulbWn2V60Jl0xRivQFVfKJkMGTwGTD3BYNDDP+twHdBYkIuHUnzz8haiXmu+Q31BrpkseZxxp1uuNFCXRQnHNocAagRjlLqDuiQH3Yq51R2iXAWwNCGua7AgHtlnqcW/9XKIeDyuDN1cme2RGkME1Hv+Tx+CfPSRbdijc9ns5Ud+9cebN1dSAQyr49JIat9aNmejJnesfPHny3/+YuWLMlcnlSJESBBOVzZGRCGBq2RsgH+OyICJRBTZKbadYLL4gPZBjpOIKn4mSDxYyWUdTy1/3mVRyi4yZSrUT5yyEiE+qhLiESxZmshcBXhBSaqkIFNqyPzEzG/dQi20QepWymyP1BrtkWOffx6NfP658GZMq2LMZZOXv/jojyuIEuN4jkBr15oz48XUECuVkh3+/MPoh59/WFaNE6TXreu+0GBCQWIk7fH5PAAULhjWTnwx9whJytQgUQWa2+WLxWI+KpNBwwctqPM2g5bl+nGUDK4MZ8yIAfZ4+earhJL0YvdX00SgNBAlifGTZQmCFKMK6ydu3ReNMFQjztXxKUHiRLViWEH3BbnqchJRqtGCMn07ybLmwB2N9/76kS+cIumj54glE81gWZsvX778xR/+cOnS4yBXhgsiEtaNyK+/eCThLnNMBqBUPjYx3JWQkIqJQqqT9MuIklFZJ6PMQulR+OUBKFUK+4RkRNlPQgiBo4R9BiTcielTvJ9vlEooR7G5mRPeCyj7OZYiSqbjZUMZpqBRZqoDvxsUagFKUAsuOFmglENkUBfK9FdQZnukZgMbbgFpC4fRcihdWqlAh0w1gRw6hP8XpBsxHcaabS3h3IaxkrpJ2rpcKbZn1CypCTh3QAk9VSLtRZRmHhEZZBI0lIuj9Jk2DVDKstn4aKvB5JU770oo3b1gBt1kxFtEOeIWZreAUsLLyqri5AYdf9fEhCgl2QP1TZQFZUB/sptQtpgiUDpM0TTrE0cpZP9+8S5QZsyK4Q0olShxFwdQ6KLWOExjJM0AparSKLSUhdKtMgb+kUwGVFUaJTGKKA1oJ+jSiFLxkojFD66GWDnXsRJKD4WxkRDJXUTZDl2sXbEb2CgZNcwfsKNEtRSOkskjeEqIUrYpA3Z/B+9zq9XAGllT0DUroGyNd1zeiPJa9v/gddVE6TUrHt5wTIDH8crQFAybotCPKHQ8QDk1RYhLlSyUg6Ojo4Nx7HtpGE7jjI+VBvPCIIWGzsN4TxWCTV2uJ1REydCniTE7SgajXUItopRkGIr7hAdgQ9mPakUVVagVRbUAJQyiRWVcO2lha0VJYzkufPizUGqpsP87mg3l/zZ1Nl38bOEzYPnQ0wIl2BxeMbvxXACWbrZG/yArRdmPKBPp9BRJUAvlQHt7+2gSUQ4S4bkiSsqCZLAcyrKtV7lXKh4YdWkJSnRe42oRpaS6p0i/bh7fQsnV6pNVrhYfMRAl270o3Ye5uG0oZ2dnm9tWZmdTJsr9T99t6jxz/enFxZdWn1x81kRJRcXDG2+/NO0O9Yyk0Ti1Fw2szzSwjIGRi7KNBlZKk6TZK8HhSJJeFQ2sm/cJceyaDaykwORjHUpJHgVXrIhSkqFjprmbtc7AytzAygnurO5uA0tj6Md0HrT1Si3rzza3nTKzBgBl592F1aamZ+8uLj7d9OlCk4XyANbc37nxXKAZeN+ijDeDszCBUCPgnnK3R3gTZdweNoqtI1Di/lEPbkZTK9SFEVQpd96boMRY43qUVIcJbMRCicdW2wmvUt7tgTHDY7o9tESZ3eP2IEowoCUoHa3+VHNboG1NM1FevLiw8GTnxcXFxU+bPr1oQ4muUBmUknwCrnlqNQOA8PCpCfTEKXMyQhFPEaU1GWHYPFOyhRJbcARtpJO0YwyOKtIgzlXKyGYopY0oOYZ2azLigW/UPjEq2FAWJyMcvWR6sDDDkYQyAxWU2R4RcbsH7wVl6pT/3Y621raO1sJY+dDiwgKQXLjb9GlTFSixnSIxKhse7sjHoOTVdW/CChEYhs89Av6NiTJk+EAESoklYYOFUpJgEoghgjSZChmSAVP+aG0hgkooJTCUpDCvdOqyG4ZxqQSlS6glLkcFp1QiRAA2nqAyoYrKbI/wYPpbb1Ubgy2Hcs3f4m+Bf/6wVvBgLy7cXVhYuNtZHUqY/vWasS0cgGTfqFmwBe5IRETNZCsKBm7PFDamMgi+hYUSewMP3JnhPejt5c97K5SeYuBuQAx14L/wwB0Mw0I9PgYXUFqBOxMlWn43E4G7LZXZHtmz5/btPd3De24/eC8ozRmjhfKNg6svQZe8CxyfrMbAmgH0uNOjiwi6GnPFrXC6HAyBBLGgu9yUxkJCKHXx0Yn6XEHF6zJnq1ASqklBPB6tMZzusp6k4HPBKOeBo8ohy+lkHhflKkjM6+xz6SJ06RVVqE9o5YIK3IpSwxUCtXg4fStltkfAut4SKQRf3sDmBEn/rGVg9y8sLjz9EjiwsOdLVaHk4VzFvp6kFFaFCqtHJYtcGNmRzX1pySJXoZqyPYtcpetnYiVGVuR1VcqoJRfVqqzM9nm0APC9K6p67L2aUK4eNJiiyEx4sCEezMuIXGZE+dBC5/6mThgtO5tWP0OUsqIobHOU2yIUZgPV3Zu7W5aejdi25bDhUAkorxytemXk4MUn3jm/0jo9P3nEJ1AGj18ClP9TmIxgiABw77+7uPDpZ08iyp7lrunp1Pn7n3vi2VW2cyxhJBt0uUerue9+l6BUB/q3rTkQZffRPd3VoZTZkdb8vNY1P++YmMYbtzjKw5cuAMrn/UWUKNAp7y6+dBE/PqVNnpufnJ4Zm56eDnR5dwymkohHSXUBld2BknrJ9t1HzD1Y/q8KlKwnMLk8P65pQ/Pa5AQ4OQKlS/g9HGVgpVO4sKsPL3y6sCgK92sTk9PL09r4ufGuLu1c6/psLWobDqVCnkXpRj5OKXyIouv2tj5QySczyZALX9Gy0QEulcbK6hTho6VSGC9BMVYYC23DbUEN21bZvlX2xOStNK1aagkRyEfOacuTjuXJPHSu+XlNs1Cabs8NLZUKOPJnrmOs56UnF1YxRiBQAsX5rvwRbXxcmxmfCRglx6WxpBMk5Jb4CRm85EyaG92iiKuSoUjEpVP4BsTlE3ZUcbpEM+hxc7UfJggu07uMVjzv8h6sVygi0jkKiljzE1HknZ4ZrmikLygcbkUPRSNRl3C49biVQCInXeLC88QjkaSwRbLTafnDLjzBZNDS9N6HzFpQKvMOx8yy4/4nLu5/22t4eyZbEWWrK9PScunbwNJ1OZDPr6Ty+dTqxacXFxZXH3p68UluYKeXe3zGgYOdF5/4znTXuEPrKemWMIkzxanwAU+IODkrAQRGwAFzPml+47SiMGJHQ+SGYCsRMVyqI8VI9nopP6+0JofExbj1EyKUVfpECdMMqJW/ElFs08aoLNSIWWpgcEGxjjIK5gInnSJzhWH6A8yC00LTXuKsZljYVGpBSXs0R2uzORmR8ckD6PbsQ/N6+lEYLttS+W+dXlo6vZI/37T6UNNqUydGYNHtURVKZdODXQ5pgVLHBOfjkq4bwX48M5yFQ0k3L1Ocg2NJV5zEpSjeExS/kXRvP59+K5gKwruBTqw1XmbG2vCaqGS4KqEM6ZiXMoUhcEAZtykCv+TVzeIAGfXokuFJDDIM/JKQIeueAdIuc5QFNYC6DJdp3CdJsQhfTlXNy4THjgoo8Xq89+hsTTFYNZVyrDRxlB4cKBSBEgRQ+v3vat86u7S0dPZsKv+sWHteeKmw9Mz0K/yrznzgxnKp2oASjSRcG2nolyKgUmxeJ88O4GscKp+GiW+YhyTx7ngyMiC6jU5GzMC1iZJFSaT8YqVUGSUaPJgqjpCQDCiTNkUApdXdEtC1uO1kBtYZkPhAztKkD4ZqUGNKEmoASgzDMx5QDmGwWCX97WA8MCjVXkTJ+kDTe17+qgmlPKYJD7Vz9UwAjKQZIgBZWYH/A/kHnvne0qOXvn0buiXf7dkfWCiVF7XnTJSOG+vcHkRpjv6ESNY6kvWbTjPFQImaGWsiVia7SVzmjR8SQWqdJINkgA9kZtiUjFAyWlPgLmQ2KJUwSOflF4sliFIEB308+GsKI8U1ObyUDOIMkVGhRi+DSi5zXxVpqYAZ9mIDJJa2GVgyIlfUtGqpcWVkX6CA8kXFlhDCkTq+9VjmwtnHcheOO/KrxWQC0StvOkyUWmBindUrooQz98g+0qeCFDMuvFhU0ArF0R9BuKoq4RKIpA5ClyQneJIsVIvzJV+BEgOqasUFws1RYo/GlUanTRHQzYdFHKuLCxy4pGoxUJJQ3SBxtc9Uo5exQVLYMwZWGwO0btIehSMXUeKKtBq956XMGlEyPcjHytXvB6YZpmmZeT34fyr/3eMXLi0df+bS2afynaUoqaGduS5Q+th6S1JEiUlXzHJ7RBNaTk5UkXGDh+E3UyfgY0IMZ4zFeUQbUCpqAhcfBEo2RRhUSZQPGGyBElvXclimTFc5LorJklanYBysK1MOwvgAKBXAhHl7gFImU8XOhqklcFroJiVUVkQJmspwCaTvsVt+ufXK/eeBHDRqR8ep1GxHMpXq6JhNfZT/7qPZFx5beub5pafy/3p/UZ4ap9SrOfLPrZYP3NlQukhI8ZHRaCQSMa0sgEtjEToCpUn0W+GbkXSiDxcNMUcA3BQyogqUktIOO3CUcFBwWqReUv6Wo61QOnm2Vzv+cl/BYiSwGNwMpYujxKQDFxMoSQGQbqKU1MQJWSqixENsomnV8mVQdt6fh364T5Foxt+s7fOHtUCbv1V7JP/w0tKjjz/26NJSyhGw0inxX48sGRigzV9f3RwlZkxwAwvz78IkEQysNR3HHutjaGD5E7u452ctOHGUkjQFZhVRqtayWV8NyZMFlNCvfGBgk2oxEMANLBRxLbk4xwEV2i1YYJU9MkdJ+fI5GthRYk0YgRjP4UJ1DGpDifnTwvDc258dqBWlcuvi+Txa1S6cXpWg7NNSS0vPt8wdXzqdT83Nzw9Nzw9NOMbGNERJDbwDIZ9/Z7+6gWUBJWatKpXcHu4mKjBvUZ3WqiIMTnE+bce5g0CJdH1T7QyO0uuCLa4Bsv7nuGyOUo6RAVbJ7ZF44oJZQ1IHrOkszxygHCVXw8Be6SxkpKuYT1nMQSughF2FpqPlNa1aLIq3q4vB6sspBJkP9PBknBKUrtb8z5dOg3ldelh7d3lobnIO/o2ND/FeCY77u1jTkW/tWQ8TUWLOBzNOYLIHoFSLD3pGlDzTQnbCJAHa2IaSkn4VQ2nQA7FZeK+EPaYAJfSQGMNNwfJhgoooUREVOr+XIkqbIohSpHzA3CFNeUo6C8rQ2cBQ8ORznnwiUHI1eDQB0z4x1R4UGrFnhhZQwtG8XFPPPYYJTJJHj71wtIrJSE8A/Zy847pYryxF2eHS8qeXnj++9PN8YN+8Q2s5N9M1MzbeJVBK9MDB+/PiQT4bJyN9bo8nGOHTZ0CZgJLHU4j2OHkRRhiPEWvnBlaghLFJuJI42jATJXZctHmWcy+XDxNUQhmH3wqBIkHuU0VsiuC8AouYqgzG2+mNuZ39mJHlAiPujnmT4pYQEyVXo5efDekNxmKhQZh+SuVQSpg4yGvcY5hAdMnbe25d2XP7wa1QGucQZOoJa+l5HUr/KS3/8O2fP5XX1rrOaZNDk5o2Mdk1X0AJo+xzDhxmWzdEe8yYWIxxp12I28oZFqJ6zJCalYOBnp95BHaCgIE17TK07ajqtPmi5XKjNg/cpX2KLXAnMguswB2yUCylYGorMXe/8HQ9iMQwrygJVOBzIj1t7UpLUI5wlL1balq1CJQ8kWB465WRgCOw72Ixi2A9yuYVh5bPOwIdjqGWmYmJiemWccfcnFZECR7sG9Oa1rWunxhuFK8uVr90txDRGajPLIJ5dbtCBt7p5RHheN1jeZL8K4+V8MrcbtntKRzdU27CVn5lpDpFJEzxcIdcwZjMT4SyWBAK5iTLpob4YWZ4XNZSAXVbt1RQr4frtqWmVYuwr+/hDexbP4uATd+I+Q5tglKbXWtNpTIt2tAkQHQMTY455lpKUa6qa4ENT5oo3rpXLNHSksjDEPa0uEmyfSop2XIJyqYVVFivrFIRoUvpTdrlleJSeWsVmlYtpuvafUs9tvUN7Mqa1hXbFOU+f07TJic1x9iQNuQYmoBCl6MEZaccCOyCv/W0O5aet1VMt6f7vgeHq3gWgd46vXmvFCi7tJnp6fEL7pnpGW1yfh1K49zyNqyz3qvUL0qRSLAlSmosb90rHePjE0MT4z985Yf8fWgdSvbujmaDVin1i7LqEIFcFcqZsaGuT/79k8mhsZnx8dKxckcz7qqX8h5sIbKj2AYwvFewkPvBbxws7GXtwz8xaz+qCOHfCJHh2LSkDBNTqXhUhZcx4wXDSzZXQmaFn+CbNmm9LxeD3dzAduHN0JPLPcv8fb2B3b0oZVciJLKoo+nC7V/MSPYOtkeDfAlS1p3pwYFESESeoglrn76ETo10IpGIuMB38SQiKH0SfiPExVxpn1wsx5kn7ZXScTPxPZmWvGm88Z5XjAelQlg31C4+KBj+jUSTnsqPGdkMZblH+1aBEuYfjumWoXND5+bmZmbWe7C7GCUGcDEIp0ZtN/XhesgUzgsNkcVBTmAJ83dgWjsi0jmSuFBZyGNRzFshBiVSkKjaR2KsWO5VcQkuYUbQDZJQMXipRK3tTmv2ScxgFeu3NnkqRWrXo9zqgdvUu3WvbJlzjE2MA8qhiYmZIZxXVpGd/hVL+TQtTBSiStBcupb40ku/W1ZVPXjCoMgoJKmq5OTPPcDWxft5MK7DUUZVvOEnouIdoHydE18jRMfVVgVQUiwnSQy38adjxERkSMGbo02UBmyUPCfMawnTScQaGxsgWE13VU4OLUFZxWPwaewYF4FyaCPKDxyO6QnH3KQ2MT7hmJzTxmYcGp980G6s94dj2wHi3qV8r4SmG8UAbKEcIu3CouFohiFybvnwXnneURJ4g7SPDKYFSgWjb1Oqy5aGwiJE3DbSJ4LxirgjiC+My6qIoOOjTmQTJW9XmY6KWJc6QuLiYIBSxAMLaWkbpBTl1n+cQs7gswjD4SFuM70bUb684tBaWmY0bWIMZpUzLXOa44a41Zs/xTCT2x1/qrSCB6vGSbTfyuEpyfbgGSkhcwxjSeKUASXY2BiFfRICJcPVrf6qUVIRROav1I4SI7f8Bl3MWBOLaBZKCWxGvHy3rBWlIYCED3MF94Y3oOx8Ij8zPoSrlHO4WOkZcjj28awyby4jatbU5DsllSYjrJcUsnFKsj14L7Q+QgdNMyirBplKk6CasHqlESFxQBnUDcPgF/CmKKE/9jNcJqNSKUpJ9FcGZbDQWLGAUpKsuwTXS40o6Zz9YS8wWK5HeeHQat4xPTY24dCGNMfY2Ni0I2DuatXcFX8LuhJKqheXkjGg3lcMZyi2jAAK7Ym9EgezPnzgRMHtaZesO0AjfIayKUoFV/C8fLG6FCWL8E9kRDVzWoooWYUnEdWKUon5xY2x/pg48qlSlD/rvHbtjTyY2MmhGf/MUFcL9MwXeadkc7wmvBg7e5thdVIxRKCLR6NxAZS2VXB7G2JyB6IE7xUfICJQjiSTLjfjz5DCtWS+fLM5SjhOWsV7qzeg7IVqsE/S640N8Hu/Cyjl7UGpv3b6m988/cIL8Hr2NX6yvht2lPmLV3/60zvP5R3zQ5Mt8N/QtENrRRXo0GO85n/A6/Fju2C0rAqlhCNf4TM0rzXOQ2fkj7pjksh4NQ2sKh4iik//sSLoW6CEzTFuxNehlJAXm7KW0pQiShqrlHlWG0rj9U6QV1/F19eFM+P7sw3lxYM/+vGPf3Tweh6zeiZ4Xs8+Hjihw7zOq2/Dy9uv7YJuWR1KYBS0kjjxYXXWyAkN66UCpbmbXsxjkat2e8zFWXRWS1GC95VETyjK17oxp6WAUu21P3rMLjWiPHv67NnTr7+Or8dFS1DpcJajzHc8frDp0Mmf/OTkoabO83mwsvhspjFxDDp89gGo+/pxfP3rQYnzDw/mnCgs6KXKKNBSZJlJaf50rU1QMuuWry1Q4jNj+MTRQmkw/DEnmaI4E8E/70r5Q5xwXinjTycqJlnWiLLYtzpftaY3stH8g8evXH/jYNP+f3vlzbeu/eKVV15r6nziuXee+6+QFWWkw2+vvo018XX/Xw1KzIEn7a5gMD6FfUEfJCQJBULSsrQZyqgLxFnFWMkTLvm8zkSZhHpRQvp1ig/RMFOBCVEAJR4yIn66rNTaKx84Dv+O4+vZYkvItPvqQXza5ME33/zFL9588z/xuZOdV2PFGxCxVx4/fRorn35gl/fKdvtpyzBnFOOVLolEXJB+bnVZaZ6OT7isUsGD5RYRNgmUURNln4mykKAkZjgCpXmDWL8LBlolYmX44cPdVHPcHKkYt6vV7bmiK4pxRbzaN1C6NzZ89VrnwUNvHzx0sPPa1W4fta+J01vDexV56Aq8KkOf7Ga3R/Ktu/mTSTG312AmJsWHBXEtGoU9DZ+9om4IKW7CLze8m3kmZgyCl0VNSRzfV4xOwEe+RZc2pPYXpdZ5pSQSI8okL/BkCd3w+Yy9lJbZKnaRytT8S0hllBu1K70o7QkcJZ/siR32zBFp8/eSg9FNDr9Vu9Ua7akXqfel5wbKv2ZpoKwbaaCsG2mgrBtpoKwbaaCsG2mgrBtpoKwbaaCsG2mgrBtpoKwbaaCsG2mgrBtpoKwbaaCsG2mgrBf5f9CifHRuEJxqAAAAAElFTkSuQmCC"/>
          <p:cNvSpPr>
            <a:spLocks noChangeAspect="1" noChangeArrowheads="1"/>
          </p:cNvSpPr>
          <p:nvPr/>
        </p:nvSpPr>
        <p:spPr bwMode="auto">
          <a:xfrm>
            <a:off x="155575" y="-1309688"/>
            <a:ext cx="11353800" cy="27336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Segoe UI" panose="020B0502040204020203" pitchFamily="34" charset="0"/>
              <a:ea typeface="Segoe UI" panose="020B0502040204020203" pitchFamily="34" charset="0"/>
              <a:cs typeface="Segoe UI" panose="020B0502040204020203" pitchFamily="34" charset="0"/>
            </a:endParaRPr>
          </a:p>
        </p:txBody>
      </p:sp>
      <p:sp>
        <p:nvSpPr>
          <p:cNvPr id="5" name="AutoShape 10" descr="data:image/png;base64,iVBORw0KGgoAAAANSUhEUgAAAcoAAABuCAMAAACQuKOiAAACT1BMVEX8xwcAAAAcQ466FRv/8gD/ygf/zAf/zQf/zwf/////0AfwNUzDxcX8wwD///391WK/EhBuM2jJxUT/8QD3KlAANJKYeATyvwemgwXKoAa1eSfBmAXRpQa1ABzFshffsAbHRDvFuRO2rg/hIknquQa1jwWuiQWpow09MAHFUThuVwN8YgPbrQaxhSGKbQSqq6uWl5jKr2ZkTwPRZjGRcgTOqT2vtbzMMELUlBpdSgNMPAK4nRDBxs2CZwQhGgEuJQHBU16YiRIsIwGpjQDKph+llBTKqk/VjR8AO5Gol2xLOwI6LgLSlCrPmibXiTDcejYWEQHnV0MAYbYmSIxGdaAbFQDrSEepQjHIqxzWwI2nVCzjZz7yIj//4QArYZMAYahnIGrkYqb7bbfMADQwcbD2D1IAftGcZna6QE2YQ2qURygAd9ehOl2hlCdZfI6VlE6zoaS8hIuIilNdd3yVXiKum1mzk6O3Q1jZgSnAL0W6qXyuqJe3bDuuubWsYoeFTH2TijNLep2sESinam/RD0e2CD6YTWORfoHCaHWiRk9mcFhQbXrBXi7SeKamqHoAeFWNmlkAp4wVqHt9lbP/7I/UYlR5hIfajmLZqm28PSR0kbU2Y4yyjJBcT4DevTU4UYZknIuOo51beHGHgWuWoq+aUUvHY3DRrLS4WjEAKpZeHR1dNxdKW4K1byrGuJp7m0mTmzV6bgyRMStXl1zauV6xk0PRz7+DjWjYjZzEV5CreZLXaqIAUb+EZmVYYRyRfleGAy2TOiqDTSCdRipmZFNW4fYcAAAeeElEQVR4nO2dj38bxZXAd3I3u9OVc9e7W7SSpbMsayU5kiwnshxZVmwjx3IS/zYkthOrzdlJTIAGQpqAndSUNknh+HXlaGnL0YQrHIW2Dj8K1wbuaEvvD7v3ZnallS3ZErGpq48eQdJod1Zv57vz5s2bt2tpT4n8w9f/xi5Mqlv5+6997e/2/qWV2F5poKwbaaCsG2mgrBtpoKwbaaCsG2mgrBtpoKwbaaCsG2mgrBtpoKwbaaCsG2mgrBtpoKwbaaCsG9l2lBkv3XYld0AaKLcSmmvJ+XZAzW2XBsothc75Gr3yLyPb3SuHn3lrB7Tcfmmg3FQolej3Lnx7mILsjLbbJw2UlYVKevctXXr8d7/z6rd8t/RdDrOBsqxAZ6R7Tx44cPXqxwfuPPbtj+8c+GT4zkkDv95Z5e9BGig3CNhSA+WaJ5eZm8tmLsA//unw1W7diBm7FWcD5Xqht7rvnBz+5ORVV0aXKZV92Su5DPKVY7mrwweunuw++fGuZNlAuV5ODg9ncpnMlUtzMi/L2au5GGdHjey1TOZwdu7And04bjZQlgo9Gcp5oTfKJ3MGFmVFzf73MzGmIDs587Ihy1Isc/ia/hWcSI3SQFki9MAnOd7j6JWcISvMt9zVmrtzYW1+uQdoyplLuBHeD1/7Sk6lJmmgLBHjZBaMKVWYeiA751tOaZqWCn/t5WZ4D0x6jdzLOlPA7tJs8OSuM7F1j/Jfvv7PdtkcJbg80BlZz+T0zP3HcinNAdIaXr3SwT+d68g9MTPTdURS6NzhAw2UOy8lJO/7x7/9J7tsfq6I0ncE+qLDkf99dgb5ObRT4WRAfOq4yN8Ck3ImN9xAufOyHmWJbIHy4wNh0QOBWDgl3tf8foHS8W6z2Ka15ubuNFDuvGyGcoteKe29k8mauC77D58DhIHmU+Hsi6fgy0DK3yboOl4Mf7L75pYNlCVCP77SKrpg62zocltH65k2f9u5F/3+Zu3FjLM5aW4MxO98NedSi9Qxyge/BEppb84f1lo1cHb8qZQ/dOaX3w+vnZoNxc///mdtuXPN/maHIxXY19YS3HWdso5RHj32my+BUjLc/rg/nGptds2u3Uyl3goEbuT2BQLnr6dWbiT35d49c7mtzdnia4QIvgoxSb5369h7R2tHKbF9a+FT7/zyzI1Z/8rN2bbmj5qzuUdmM6GbN5vDN1JnDp3JhVNe+Ss4j1qlXlH+Rv2Gqn6j+0ugpEbHd27ezD3ySO5X2Wz219lwNhIJhxORXDZyueOj5ss3b2aP7EaSdYtyz33dqnrsvipRUp8tEYvCrDEXAYS5XCYTzuTa2trCuXAmk8llc+F01hn22UhSY9cMmvWLclj9xlvVGVgqqx6vKheZyL4sspt7/7fvt1zzr6RuNA8faPnt+xeAZjh3WLLtSPW4Icm7g2bdojx66+hvuqtCqfRkU2unWrO2AZDG1jLDV1ve/yDXksuFUXItH7z/Qcu1luYOm8NjBIPuDzPBYKU8WRmksInaSvjZXMCWqbmJbyzZp1jTdojKl015lLRYQ/yU+cF2aFEsKmBps7lamyuzPWJORY5WOa+Uj5zbl5xtzbaeM2zfTrZkEGA263J1NDd3dLiyHGlLR08RuNwx/6dAJDDbulbWn2V60Jl0xRivQFVfKJkMGTwGTD3BYNDDP+twHdBYkIuHUnzz8haiXmu+Q31BrpkseZxxp1uuNFCXRQnHNocAagRjlLqDuiQH3Yq51R2iXAWwNCGua7AgHtlnqcW/9XKIeDyuDN1cme2RGkME1Hv+Tx+CfPSRbdijc9ns5Ud+9cebN1dSAQyr49JIat9aNmejJnesfPHny3/+YuWLMlcnlSJESBBOVzZGRCGBq2RsgH+OyICJRBTZKbadYLL4gPZBjpOIKn4mSDxYyWUdTy1/3mVRyi4yZSrUT5yyEiE+qhLiESxZmshcBXhBSaqkIFNqyPzEzG/dQi20QepWymyP1BrtkWOffx6NfP658GZMq2LMZZOXv/jojyuIEuN4jkBr15oz48XUECuVkh3+/MPoh59/WFaNE6TXreu+0GBCQWIk7fH5PAAULhjWTnwx9whJytQgUQWa2+WLxWI+KpNBwwctqPM2g5bl+nGUDK4MZ8yIAfZ4+earhJL0YvdX00SgNBAlifGTZQmCFKMK6ydu3ReNMFQjztXxKUHiRLViWEH3BbnqchJRqtGCMn07ybLmwB2N9/76kS+cIumj54glE81gWZsvX778xR/+cOnS4yBXhgsiEtaNyK+/eCThLnNMBqBUPjYx3JWQkIqJQqqT9MuIklFZJ6PMQulR+OUBKFUK+4RkRNlPQgiBo4R9BiTcielTvJ9vlEooR7G5mRPeCyj7OZYiSqbjZUMZpqBRZqoDvxsUagFKUAsuOFmglENkUBfK9FdQZnukZgMbbgFpC4fRcihdWqlAh0w1gRw6hP8XpBsxHcaabS3h3IaxkrpJ2rpcKbZn1CypCTh3QAk9VSLtRZRmHhEZZBI0lIuj9Jk2DVDKstn4aKvB5JU770oo3b1gBt1kxFtEOeIWZreAUsLLyqri5AYdf9fEhCgl2QP1TZQFZUB/sptQtpgiUDpM0TTrE0cpZP9+8S5QZsyK4Q0olShxFwdQ6KLWOExjJM0AparSKLSUhdKtMgb+kUwGVFUaJTGKKA1oJ+jSiFLxkojFD66GWDnXsRJKD4WxkRDJXUTZDl2sXbEb2CgZNcwfsKNEtRSOkskjeEqIUrYpA3Z/B+9zq9XAGllT0DUroGyNd1zeiPJa9v/gddVE6TUrHt5wTIDH8crQFAybotCPKHQ8QDk1RYhLlSyUg6Ojo4Nx7HtpGE7jjI+VBvPCIIWGzsN4TxWCTV2uJ1REydCniTE7SgajXUItopRkGIr7hAdgQ9mPakUVVagVRbUAJQyiRWVcO2lha0VJYzkufPizUGqpsP87mg3l/zZ1Nl38bOEzYPnQ0wIl2BxeMbvxXACWbrZG/yArRdmPKBPp9BRJUAvlQHt7+2gSUQ4S4bkiSsqCZLAcyrKtV7lXKh4YdWkJSnRe42oRpaS6p0i/bh7fQsnV6pNVrhYfMRAl270o3Ye5uG0oZ2dnm9tWZmdTJsr9T99t6jxz/enFxZdWn1x81kRJRcXDG2+/NO0O9Yyk0Ti1Fw2szzSwjIGRi7KNBlZKk6TZK8HhSJJeFQ2sm/cJceyaDaykwORjHUpJHgVXrIhSkqFjprmbtc7AytzAygnurO5uA0tj6Md0HrT1Si3rzza3nTKzBgBl592F1aamZ+8uLj7d9OlCk4XyANbc37nxXKAZeN+ijDeDszCBUCPgnnK3R3gTZdweNoqtI1Di/lEPbkZTK9SFEVQpd96boMRY43qUVIcJbMRCicdW2wmvUt7tgTHDY7o9tESZ3eP2IEowoCUoHa3+VHNboG1NM1FevLiw8GTnxcXFxU+bPr1oQ4muUBmUknwCrnlqNQOA8PCpCfTEKXMyQhFPEaU1GWHYPFOyhRJbcARtpJO0YwyOKtIgzlXKyGYopY0oOYZ2azLigW/UPjEq2FAWJyMcvWR6sDDDkYQyAxWU2R4RcbsH7wVl6pT/3Y621raO1sJY+dDiwgKQXLjb9GlTFSixnSIxKhse7sjHoOTVdW/CChEYhs89Av6NiTJk+EAESoklYYOFUpJgEoghgjSZChmSAVP+aG0hgkooJTCUpDCvdOqyG4ZxqQSlS6glLkcFp1QiRAA2nqAyoYrKbI/wYPpbb1Ubgy2Hcs3f4m+Bf/6wVvBgLy7cXVhYuNtZHUqY/vWasS0cgGTfqFmwBe5IRETNZCsKBm7PFDamMgi+hYUSewMP3JnhPejt5c97K5SeYuBuQAx14L/wwB0Mw0I9PgYXUFqBOxMlWn43E4G7LZXZHtmz5/btPd3De24/eC8ozRmjhfKNg6svQZe8CxyfrMbAmgH0uNOjiwi6GnPFrXC6HAyBBLGgu9yUxkJCKHXx0Yn6XEHF6zJnq1ASqklBPB6tMZzusp6k4HPBKOeBo8ohy+lkHhflKkjM6+xz6SJ06RVVqE9o5YIK3IpSwxUCtXg4fStltkfAut4SKQRf3sDmBEn/rGVg9y8sLjz9EjiwsOdLVaHk4VzFvp6kFFaFCqtHJYtcGNmRzX1pySJXoZqyPYtcpetnYiVGVuR1VcqoJRfVqqzM9nm0APC9K6p67L2aUK4eNJiiyEx4sCEezMuIXGZE+dBC5/6mThgtO5tWP0OUsqIobHOU2yIUZgPV3Zu7W5aejdi25bDhUAkorxytemXk4MUn3jm/0jo9P3nEJ1AGj18ClP9TmIxgiABw77+7uPDpZ08iyp7lrunp1Pn7n3vi2VW2cyxhJBt0uUerue9+l6BUB/q3rTkQZffRPd3VoZTZkdb8vNY1P++YmMYbtzjKw5cuAMrn/UWUKNAp7y6+dBE/PqVNnpufnJ4Zm56eDnR5dwymkohHSXUBld2BknrJ9t1HzD1Y/q8KlKwnMLk8P65pQ/Pa5AQ4OQKlS/g9HGVgpVO4sKsPL3y6sCgK92sTk9PL09r4ufGuLu1c6/psLWobDqVCnkXpRj5OKXyIouv2tj5QySczyZALX9Gy0QEulcbK6hTho6VSGC9BMVYYC23DbUEN21bZvlX2xOStNK1aagkRyEfOacuTjuXJPHSu+XlNs1Cabs8NLZUKOPJnrmOs56UnF1YxRiBQAsX5rvwRbXxcmxmfCRglx6WxpBMk5Jb4CRm85EyaG92iiKuSoUjEpVP4BsTlE3ZUcbpEM+hxc7UfJggu07uMVjzv8h6sVygi0jkKiljzE1HknZ4ZrmikLygcbkUPRSNRl3C49biVQCInXeLC88QjkaSwRbLTafnDLjzBZNDS9N6HzFpQKvMOx8yy4/4nLu5/22t4eyZbEWWrK9PScunbwNJ1OZDPr6Ty+dTqxacXFxZXH3p68UluYKeXe3zGgYOdF5/4znTXuEPrKemWMIkzxanwAU+IODkrAQRGwAFzPml+47SiMGJHQ+SGYCsRMVyqI8VI9nopP6+0JofExbj1EyKUVfpECdMMqJW/ElFs08aoLNSIWWpgcEGxjjIK5gInnSJzhWH6A8yC00LTXuKsZljYVGpBSXs0R2uzORmR8ckD6PbsQ/N6+lEYLttS+W+dXlo6vZI/37T6UNNqUydGYNHtURVKZdODXQ5pgVLHBOfjkq4bwX48M5yFQ0k3L1Ocg2NJV5zEpSjeExS/kXRvP59+K5gKwruBTqw1XmbG2vCaqGS4KqEM6ZiXMoUhcEAZtykCv+TVzeIAGfXokuFJDDIM/JKQIeueAdIuc5QFNYC6DJdp3CdJsQhfTlXNy4THjgoo8Xq89+hsTTFYNZVyrDRxlB4cKBSBEgRQ+v3vat86u7S0dPZsKv+sWHteeKmw9Mz0K/yrznzgxnKp2oASjSRcG2nolyKgUmxeJ88O4GscKp+GiW+YhyTx7ngyMiC6jU5GzMC1iZJFSaT8YqVUGSUaPJgqjpCQDCiTNkUApdXdEtC1uO1kBtYZkPhAztKkD4ZqUGNKEmoASgzDMx5QDmGwWCX97WA8MCjVXkTJ+kDTe17+qgmlPKYJD7Vz9UwAjKQZIgBZWYH/A/kHnvne0qOXvn0buiXf7dkfWCiVF7XnTJSOG+vcHkRpjv6ESNY6kvWbTjPFQImaGWsiVia7SVzmjR8SQWqdJINkgA9kZtiUjFAyWlPgLmQ2KJUwSOflF4sliFIEB308+GsKI8U1ObyUDOIMkVGhRi+DSi5zXxVpqYAZ9mIDJJa2GVgyIlfUtGqpcWVkX6CA8kXFlhDCkTq+9VjmwtnHcheOO/KrxWQC0StvOkyUWmBindUrooQz98g+0qeCFDMuvFhU0ArF0R9BuKoq4RKIpA5ClyQneJIsVIvzJV+BEgOqasUFws1RYo/GlUanTRHQzYdFHKuLCxy4pGoxUJJQ3SBxtc9Uo5exQVLYMwZWGwO0btIehSMXUeKKtBq956XMGlEyPcjHytXvB6YZpmmZeT34fyr/3eMXLi0df+bS2afynaUoqaGduS5Q+th6S1JEiUlXzHJ7RBNaTk5UkXGDh+E3UyfgY0IMZ4zFeUQbUCpqAhcfBEo2RRhUSZQPGGyBElvXclimTFc5LorJklanYBysK1MOwvgAKBXAhHl7gFImU8XOhqklcFroJiVUVkQJmspwCaTvsVt+ufXK/eeBHDRqR8ep1GxHMpXq6JhNfZT/7qPZFx5beub5pafy/3p/UZ4ap9SrOfLPrZYP3NlQukhI8ZHRaCQSMa0sgEtjEToCpUn0W+GbkXSiDxcNMUcA3BQyogqUktIOO3CUcFBwWqReUv6Wo61QOnm2Vzv+cl/BYiSwGNwMpYujxKQDFxMoSQGQbqKU1MQJWSqixENsomnV8mVQdt6fh364T5Foxt+s7fOHtUCbv1V7JP/w0tKjjz/26NJSyhGw0inxX48sGRigzV9f3RwlZkxwAwvz78IkEQysNR3HHutjaGD5E7u452ctOHGUkjQFZhVRqtayWV8NyZMFlNCvfGBgk2oxEMANLBRxLbk4xwEV2i1YYJU9MkdJ+fI5GthRYk0YgRjP4UJ1DGpDifnTwvDc258dqBWlcuvi+Txa1S6cXpWg7NNSS0vPt8wdXzqdT83Nzw9Nzw9NOMbGNERJDbwDIZ9/Z7+6gWUBJWatKpXcHu4mKjBvUZ3WqiIMTnE+bce5g0CJdH1T7QyO0uuCLa4Bsv7nuGyOUo6RAVbJ7ZF44oJZQ1IHrOkszxygHCVXw8Be6SxkpKuYT1nMQSughF2FpqPlNa1aLIq3q4vB6sspBJkP9PBknBKUrtb8z5dOg3ldelh7d3lobnIO/o2ND/FeCY77u1jTkW/tWQ8TUWLOBzNOYLIHoFSLD3pGlDzTQnbCJAHa2IaSkn4VQ2nQA7FZeK+EPaYAJfSQGMNNwfJhgoooUREVOr+XIkqbIohSpHzA3CFNeUo6C8rQ2cBQ8ORznnwiUHI1eDQB0z4x1R4UGrFnhhZQwtG8XFPPPYYJTJJHj71wtIrJSE8A/Zy847pYryxF2eHS8qeXnj++9PN8YN+8Q2s5N9M1MzbeJVBK9MDB+/PiQT4bJyN9bo8nGOHTZ0CZgJLHU4j2OHkRRhiPEWvnBlaghLFJuJI42jATJXZctHmWcy+XDxNUQhmH3wqBIkHuU0VsiuC8AouYqgzG2+mNuZ39mJHlAiPujnmT4pYQEyVXo5efDekNxmKhQZh+SuVQSpg4yGvcY5hAdMnbe25d2XP7wa1QGucQZOoJa+l5HUr/KS3/8O2fP5XX1rrOaZNDk5o2Mdk1X0AJo+xzDhxmWzdEe8yYWIxxp12I28oZFqJ6zJCalYOBnp95BHaCgIE17TK07ajqtPmi5XKjNg/cpX2KLXAnMguswB2yUCylYGorMXe/8HQ9iMQwrygJVOBzIj1t7UpLUI5wlL1balq1CJQ8kWB465WRgCOw72Ixi2A9yuYVh5bPOwIdjqGWmYmJiemWccfcnFZECR7sG9Oa1rWunxhuFK8uVr90txDRGajPLIJ5dbtCBt7p5RHheN1jeZL8K4+V8MrcbtntKRzdU27CVn5lpDpFJEzxcIdcwZjMT4SyWBAK5iTLpob4YWZ4XNZSAXVbt1RQr4frtqWmVYuwr+/hDexbP4uATd+I+Q5tglKbXWtNpTIt2tAkQHQMTY455lpKUa6qa4ENT5oo3rpXLNHSksjDEPa0uEmyfSop2XIJyqYVVFivrFIRoUvpTdrlleJSeWsVmlYtpuvafUs9tvUN7Mqa1hXbFOU+f07TJic1x9iQNuQYmoBCl6MEZaccCOyCv/W0O5aet1VMt6f7vgeHq3gWgd46vXmvFCi7tJnp6fEL7pnpGW1yfh1K49zyNqyz3qvUL0qRSLAlSmosb90rHePjE0MT4z985Yf8fWgdSvbujmaDVin1i7LqEIFcFcqZsaGuT/79k8mhsZnx8dKxckcz7qqX8h5sIbKj2AYwvFewkPvBbxws7GXtwz8xaz+qCOHfCJHh2LSkDBNTqXhUhZcx4wXDSzZXQmaFn+CbNmm9LxeD3dzAduHN0JPLPcv8fb2B3b0oZVciJLKoo+nC7V/MSPYOtkeDfAlS1p3pwYFESESeoglrn76ETo10IpGIuMB38SQiKH0SfiPExVxpn1wsx5kn7ZXScTPxPZmWvGm88Z5XjAelQlg31C4+KBj+jUSTnsqPGdkMZblH+1aBEuYfjumWoXND5+bmZmbWe7C7GCUGcDEIp0ZtN/XhesgUzgsNkcVBTmAJ83dgWjsi0jmSuFBZyGNRzFshBiVSkKjaR2KsWO5VcQkuYUbQDZJQMXipRK3tTmv2ScxgFeu3NnkqRWrXo9zqgdvUu3WvbJlzjE2MA8qhiYmZIZxXVpGd/hVL+TQtTBSiStBcupb40ku/W1ZVPXjCoMgoJKmq5OTPPcDWxft5MK7DUUZVvOEnouIdoHydE18jRMfVVgVQUiwnSQy38adjxERkSMGbo02UBmyUPCfMawnTScQaGxsgWE13VU4OLUFZxWPwaewYF4FyaCPKDxyO6QnH3KQ2MT7hmJzTxmYcGp980G6s94dj2wHi3qV8r4SmG8UAbKEcIu3CouFohiFybvnwXnneURJ4g7SPDKYFSgWjb1Oqy5aGwiJE3DbSJ4LxirgjiC+My6qIoOOjTmQTJW9XmY6KWJc6QuLiYIBSxAMLaWkbpBTl1n+cQs7gswjD4SFuM70bUb684tBaWmY0bWIMZpUzLXOa44a41Zs/xTCT2x1/qrSCB6vGSbTfyuEpyfbgGSkhcwxjSeKUASXY2BiFfRICJcPVrf6qUVIRROav1I4SI7f8Bl3MWBOLaBZKCWxGvHy3rBWlIYCED3MF94Y3oOx8Ij8zPoSrlHO4WOkZcjj28awyby4jatbU5DsllSYjrJcUsnFKsj14L7Q+QgdNMyirBplKk6CasHqlESFxQBnUDcPgF/CmKKE/9jNcJqNSKUpJ9FcGZbDQWLGAUpKsuwTXS40o6Zz9YS8wWK5HeeHQat4xPTY24dCGNMfY2Ni0I2DuatXcFX8LuhJKqheXkjGg3lcMZyi2jAAK7Ym9EgezPnzgRMHtaZesO0AjfIayKUoFV/C8fLG6FCWL8E9kRDVzWoooWYUnEdWKUon5xY2x/pg48qlSlD/rvHbtjTyY2MmhGf/MUFcL9MwXeadkc7wmvBg7e5thdVIxRKCLR6NxAZS2VXB7G2JyB6IE7xUfICJQjiSTLjfjz5DCtWS+fLM5SjhOWsV7qzeg7IVqsE/S640N8Hu/Cyjl7UGpv3b6m988/cIL8Hr2NX6yvht2lPmLV3/60zvP5R3zQ5Mt8N/QtENrRRXo0GO85n/A6/Fju2C0rAqlhCNf4TM0rzXOQ2fkj7pjksh4NQ2sKh4iik//sSLoW6CEzTFuxNehlJAXm7KW0pQiShqrlHlWG0rj9U6QV1/F19eFM+P7sw3lxYM/+vGPf3Tweh6zeiZ4Xs8+Hjihw7zOq2/Dy9uv7YJuWR1KYBS0kjjxYXXWyAkN66UCpbmbXsxjkat2e8zFWXRWS1GC95VETyjK17oxp6WAUu21P3rMLjWiPHv67NnTr7+Or8dFS1DpcJajzHc8frDp0Mmf/OTkoabO83mwsvhspjFxDDp89gGo+/pxfP3rQYnzDw/mnCgs6KXKKNBSZJlJaf50rU1QMuuWry1Q4jNj+MTRQmkw/DEnmaI4E8E/70r5Q5xwXinjTycqJlnWiLLYtzpftaY3stH8g8evXH/jYNP+f3vlzbeu/eKVV15r6nziuXee+6+QFWWkw2+vvo018XX/Xw1KzIEn7a5gMD6FfUEfJCQJBULSsrQZyqgLxFnFWMkTLvm8zkSZhHpRQvp1ig/RMFOBCVEAJR4yIn66rNTaKx84Dv+O4+vZYkvItPvqQXza5ME33/zFL9588z/xuZOdV2PFGxCxVx4/fRorn35gl/fKdvtpyzBnFOOVLolEXJB+bnVZaZ6OT7isUsGD5RYRNgmUURNln4mykKAkZjgCpXmDWL8LBlolYmX44cPdVHPcHKkYt6vV7bmiK4pxRbzaN1C6NzZ89VrnwUNvHzx0sPPa1W4fta+J01vDexV56Aq8KkOf7Ga3R/Ktu/mTSTG312AmJsWHBXEtGoU9DZ+9om4IKW7CLze8m3kmZgyCl0VNSRzfV4xOwEe+RZc2pPYXpdZ5pSQSI8okL/BkCd3w+Yy9lJbZKnaRytT8S0hllBu1K70o7QkcJZ/siR32zBFp8/eSg9FNDr9Vu9Ua7akXqfel5wbKv2ZpoKwbaaCsG2mgrBtpoKwbaaCsG2mgrBtpoKwbaaCsG2mgrBtpoKwbaaCsG2mgrBtpoKwbaaCsG2mgrBf5f9CifHRuEJxqAAAAAElFTkSuQmCC"/>
          <p:cNvSpPr>
            <a:spLocks noChangeAspect="1" noChangeArrowheads="1"/>
          </p:cNvSpPr>
          <p:nvPr/>
        </p:nvSpPr>
        <p:spPr bwMode="auto">
          <a:xfrm>
            <a:off x="307975" y="-1157288"/>
            <a:ext cx="11353800" cy="27336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Segoe UI" panose="020B0502040204020203" pitchFamily="34" charset="0"/>
              <a:ea typeface="Segoe UI" panose="020B0502040204020203" pitchFamily="34" charset="0"/>
              <a:cs typeface="Segoe UI" panose="020B0502040204020203" pitchFamily="34" charset="0"/>
            </a:endParaRPr>
          </a:p>
        </p:txBody>
      </p:sp>
      <p:pic>
        <p:nvPicPr>
          <p:cNvPr id="1036" name="Picture 12" descr="https://upload.wikimedia.org/wikipedia/commons/8/86/Logotipo_del_Ministerio_de_Econom%C3%ADa_y_Competitivida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42559" y="6077810"/>
            <a:ext cx="2949041" cy="70961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800350" y="61010"/>
            <a:ext cx="3505200" cy="923330"/>
          </a:xfrm>
          <a:prstGeom prst="rect">
            <a:avLst/>
          </a:prstGeom>
          <a:noFill/>
        </p:spPr>
        <p:txBody>
          <a:bodyPr wrap="square" rtlCol="0">
            <a:spAutoFit/>
          </a:bodyPr>
          <a:lstStyle/>
          <a:p>
            <a:pPr algn="ctr"/>
            <a:r>
              <a:rPr lang="fr-BE"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7th IICWG Data Assimilation and PPP </a:t>
            </a:r>
            <a:r>
              <a:rPr lang="fr-BE"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Ice</a:t>
            </a:r>
            <a:r>
              <a:rPr lang="fr-BE"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fr-BE"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Verification</a:t>
            </a:r>
            <a:r>
              <a:rPr lang="fr-BE"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Workshop</a:t>
            </a:r>
          </a:p>
          <a:p>
            <a:pPr algn="ctr"/>
            <a:r>
              <a:rPr lang="fr-BE"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ESA, Frascati, 5-7th April 2016</a:t>
            </a:r>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4143932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460" y="546078"/>
            <a:ext cx="5485311" cy="954107"/>
          </a:xfrm>
          <a:prstGeom prst="rect">
            <a:avLst/>
          </a:prstGeom>
          <a:noFill/>
        </p:spPr>
        <p:txBody>
          <a:bodyPr wrap="square" rtlCol="0">
            <a:spAutoFit/>
          </a:bodyPr>
          <a:lstStyle/>
          <a:p>
            <a:r>
              <a:rPr lang="fr-BE" sz="2800" dirty="0" smtClean="0">
                <a:latin typeface="Segoe UI" panose="020B0502040204020203" pitchFamily="34" charset="0"/>
                <a:ea typeface="Segoe UI" panose="020B0502040204020203" pitchFamily="34" charset="0"/>
                <a:cs typeface="Segoe UI" panose="020B0502040204020203" pitchFamily="34" charset="0"/>
              </a:rPr>
              <a:t>There </a:t>
            </a:r>
            <a:r>
              <a:rPr lang="fr-BE" sz="2800" dirty="0" err="1" smtClean="0">
                <a:latin typeface="Segoe UI" panose="020B0502040204020203" pitchFamily="34" charset="0"/>
                <a:ea typeface="Segoe UI" panose="020B0502040204020203" pitchFamily="34" charset="0"/>
                <a:cs typeface="Segoe UI" panose="020B0502040204020203" pitchFamily="34" charset="0"/>
              </a:rPr>
              <a:t>is</a:t>
            </a:r>
            <a:r>
              <a:rPr lang="fr-BE" sz="2800" dirty="0" smtClean="0">
                <a:latin typeface="Segoe UI" panose="020B0502040204020203" pitchFamily="34" charset="0"/>
                <a:ea typeface="Segoe UI" panose="020B0502040204020203" pitchFamily="34" charset="0"/>
                <a:cs typeface="Segoe UI" panose="020B0502040204020203" pitchFamily="34" charset="0"/>
              </a:rPr>
              <a:t> a </a:t>
            </a:r>
            <a:r>
              <a:rPr lang="fr-BE" sz="2800" dirty="0" err="1" smtClean="0">
                <a:latin typeface="Segoe UI" panose="020B0502040204020203" pitchFamily="34" charset="0"/>
                <a:ea typeface="Segoe UI" panose="020B0502040204020203" pitchFamily="34" charset="0"/>
                <a:cs typeface="Segoe UI" panose="020B0502040204020203" pitchFamily="34" charset="0"/>
              </a:rPr>
              <a:t>strong</a:t>
            </a:r>
            <a:r>
              <a:rPr lang="fr-BE" sz="2800" dirty="0" smtClean="0">
                <a:latin typeface="Segoe UI" panose="020B0502040204020203" pitchFamily="34" charset="0"/>
                <a:ea typeface="Segoe UI" panose="020B0502040204020203" pitchFamily="34" charset="0"/>
                <a:cs typeface="Segoe UI" panose="020B0502040204020203" pitchFamily="34" charset="0"/>
              </a:rPr>
              <a:t> </a:t>
            </a:r>
            <a:r>
              <a:rPr lang="fr-BE" sz="2800" dirty="0" err="1" smtClean="0">
                <a:latin typeface="Segoe UI" panose="020B0502040204020203" pitchFamily="34" charset="0"/>
                <a:ea typeface="Segoe UI" panose="020B0502040204020203" pitchFamily="34" charset="0"/>
                <a:cs typeface="Segoe UI" panose="020B0502040204020203" pitchFamily="34" charset="0"/>
              </a:rPr>
              <a:t>need</a:t>
            </a:r>
            <a:r>
              <a:rPr lang="fr-BE" sz="2800" dirty="0" smtClean="0">
                <a:latin typeface="Segoe UI" panose="020B0502040204020203" pitchFamily="34" charset="0"/>
                <a:ea typeface="Segoe UI" panose="020B0502040204020203" pitchFamily="34" charset="0"/>
                <a:cs typeface="Segoe UI" panose="020B0502040204020203" pitchFamily="34" charset="0"/>
              </a:rPr>
              <a:t> for good </a:t>
            </a:r>
            <a:r>
              <a:rPr lang="fr-BE" sz="2800" dirty="0" err="1" smtClean="0">
                <a:latin typeface="Segoe UI" panose="020B0502040204020203" pitchFamily="34" charset="0"/>
                <a:ea typeface="Segoe UI" panose="020B0502040204020203" pitchFamily="34" charset="0"/>
                <a:cs typeface="Segoe UI" panose="020B0502040204020203" pitchFamily="34" charset="0"/>
              </a:rPr>
              <a:t>sea</a:t>
            </a:r>
            <a:r>
              <a:rPr lang="fr-BE" sz="2800" dirty="0" smtClean="0">
                <a:latin typeface="Segoe UI" panose="020B0502040204020203" pitchFamily="34" charset="0"/>
                <a:ea typeface="Segoe UI" panose="020B0502040204020203" pitchFamily="34" charset="0"/>
                <a:cs typeface="Segoe UI" panose="020B0502040204020203" pitchFamily="34" charset="0"/>
              </a:rPr>
              <a:t> </a:t>
            </a:r>
            <a:r>
              <a:rPr lang="fr-BE" sz="2800" dirty="0" err="1" smtClean="0">
                <a:latin typeface="Segoe UI" panose="020B0502040204020203" pitchFamily="34" charset="0"/>
                <a:ea typeface="Segoe UI" panose="020B0502040204020203" pitchFamily="34" charset="0"/>
                <a:cs typeface="Segoe UI" panose="020B0502040204020203" pitchFamily="34" charset="0"/>
              </a:rPr>
              <a:t>ice</a:t>
            </a:r>
            <a:r>
              <a:rPr lang="fr-BE" sz="2800" dirty="0" smtClean="0">
                <a:latin typeface="Segoe UI" panose="020B0502040204020203" pitchFamily="34" charset="0"/>
                <a:ea typeface="Segoe UI" panose="020B0502040204020203" pitchFamily="34" charset="0"/>
                <a:cs typeface="Segoe UI" panose="020B0502040204020203" pitchFamily="34" charset="0"/>
              </a:rPr>
              <a:t> </a:t>
            </a:r>
            <a:r>
              <a:rPr lang="fr-BE" sz="2800" dirty="0" err="1" smtClean="0">
                <a:latin typeface="Segoe UI" panose="020B0502040204020203" pitchFamily="34" charset="0"/>
                <a:ea typeface="Segoe UI" panose="020B0502040204020203" pitchFamily="34" charset="0"/>
                <a:cs typeface="Segoe UI" panose="020B0502040204020203" pitchFamily="34" charset="0"/>
              </a:rPr>
              <a:t>observational</a:t>
            </a:r>
            <a:r>
              <a:rPr lang="fr-BE" sz="2800" dirty="0" smtClean="0">
                <a:latin typeface="Segoe UI" panose="020B0502040204020203" pitchFamily="34" charset="0"/>
                <a:ea typeface="Segoe UI" panose="020B0502040204020203" pitchFamily="34" charset="0"/>
                <a:cs typeface="Segoe UI" panose="020B0502040204020203" pitchFamily="34" charset="0"/>
              </a:rPr>
              <a:t> </a:t>
            </a:r>
            <a:r>
              <a:rPr lang="fr-BE" sz="2800" dirty="0" err="1" smtClean="0">
                <a:latin typeface="Segoe UI" panose="020B0502040204020203" pitchFamily="34" charset="0"/>
                <a:ea typeface="Segoe UI" panose="020B0502040204020203" pitchFamily="34" charset="0"/>
                <a:cs typeface="Segoe UI" panose="020B0502040204020203" pitchFamily="34" charset="0"/>
              </a:rPr>
              <a:t>products</a:t>
            </a:r>
            <a:endParaRPr lang="en-US" sz="2800" dirty="0">
              <a:latin typeface="Segoe UI" panose="020B0502040204020203" pitchFamily="34" charset="0"/>
              <a:ea typeface="Segoe UI" panose="020B0502040204020203" pitchFamily="34" charset="0"/>
              <a:cs typeface="Segoe UI" panose="020B0502040204020203" pitchFamily="34" charset="0"/>
            </a:endParaRPr>
          </a:p>
        </p:txBody>
      </p:sp>
      <p:sp>
        <p:nvSpPr>
          <p:cNvPr id="5" name="TextBox 4"/>
          <p:cNvSpPr txBox="1"/>
          <p:nvPr/>
        </p:nvSpPr>
        <p:spPr>
          <a:xfrm>
            <a:off x="1066800" y="1697416"/>
            <a:ext cx="7505700" cy="677108"/>
          </a:xfrm>
          <a:prstGeom prst="rect">
            <a:avLst/>
          </a:prstGeom>
          <a:noFill/>
        </p:spPr>
        <p:txBody>
          <a:bodyPr wrap="square" rtlCol="0">
            <a:spAutoFit/>
          </a:bodyPr>
          <a:lstStyle/>
          <a:p>
            <a:r>
              <a:rPr lang="fr-BE" sz="2000" dirty="0" err="1"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Sea</a:t>
            </a:r>
            <a:r>
              <a:rPr lang="fr-BE" sz="2000" dirty="0"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 </a:t>
            </a:r>
            <a:r>
              <a:rPr lang="fr-BE" sz="2000" dirty="0" err="1"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ice</a:t>
            </a:r>
            <a:r>
              <a:rPr lang="fr-BE" sz="2000" dirty="0"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 </a:t>
            </a:r>
            <a:r>
              <a:rPr lang="fr-BE" sz="2000" dirty="0" err="1"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cover</a:t>
            </a:r>
            <a:r>
              <a:rPr lang="fr-BE" sz="2000" dirty="0"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 </a:t>
            </a:r>
            <a:r>
              <a:rPr lang="fr-BE" sz="2000" dirty="0" err="1"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controls</a:t>
            </a:r>
            <a:r>
              <a:rPr lang="fr-BE" sz="2000" dirty="0"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 </a:t>
            </a:r>
            <a:r>
              <a:rPr lang="fr-BE" sz="2000" dirty="0" err="1"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ocean-atmosphere</a:t>
            </a:r>
            <a:r>
              <a:rPr lang="fr-BE" sz="2000" dirty="0"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 </a:t>
            </a:r>
            <a:r>
              <a:rPr lang="fr-BE" sz="2000" dirty="0" err="1"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heat</a:t>
            </a:r>
            <a:r>
              <a:rPr lang="fr-BE" sz="2000" dirty="0"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 fluxes</a:t>
            </a:r>
          </a:p>
          <a:p>
            <a:r>
              <a:rPr lang="fr-BE" dirty="0"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SIC and SIT </a:t>
            </a:r>
            <a:r>
              <a:rPr lang="fr-BE" dirty="0" err="1"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products</a:t>
            </a:r>
            <a:r>
              <a:rPr lang="fr-BE" dirty="0"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 are </a:t>
            </a:r>
            <a:r>
              <a:rPr lang="fr-BE" dirty="0" err="1"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used</a:t>
            </a:r>
            <a:r>
              <a:rPr lang="fr-BE" dirty="0"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 to drive </a:t>
            </a:r>
            <a:r>
              <a:rPr lang="fr-BE" dirty="0" err="1"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atmosphere-only</a:t>
            </a:r>
            <a:r>
              <a:rPr lang="fr-BE" dirty="0"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 </a:t>
            </a:r>
            <a:r>
              <a:rPr lang="fr-BE" dirty="0" err="1"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climate</a:t>
            </a:r>
            <a:r>
              <a:rPr lang="fr-BE" dirty="0"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 </a:t>
            </a:r>
            <a:r>
              <a:rPr lang="fr-BE" dirty="0" err="1"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models</a:t>
            </a:r>
            <a:endParaRPr lang="en-US" dirty="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7" name="TextBox 6"/>
          <p:cNvSpPr txBox="1"/>
          <p:nvPr/>
        </p:nvSpPr>
        <p:spPr>
          <a:xfrm>
            <a:off x="1066800" y="2525486"/>
            <a:ext cx="8343900" cy="954107"/>
          </a:xfrm>
          <a:prstGeom prst="rect">
            <a:avLst/>
          </a:prstGeom>
          <a:noFill/>
        </p:spPr>
        <p:txBody>
          <a:bodyPr wrap="square" rtlCol="0">
            <a:spAutoFit/>
          </a:bodyPr>
          <a:lstStyle/>
          <a:p>
            <a:r>
              <a:rPr lang="fr-BE" sz="2000" dirty="0" err="1"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Tracing</a:t>
            </a:r>
            <a:r>
              <a:rPr lang="fr-BE" sz="2000" dirty="0"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 back </a:t>
            </a:r>
            <a:r>
              <a:rPr lang="fr-BE" sz="2000" dirty="0" err="1"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sea</a:t>
            </a:r>
            <a:r>
              <a:rPr lang="fr-BE" sz="2000" dirty="0"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 </a:t>
            </a:r>
            <a:r>
              <a:rPr lang="fr-BE" sz="2000" dirty="0" err="1"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ice</a:t>
            </a:r>
            <a:r>
              <a:rPr lang="fr-BE" sz="2000" dirty="0"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 model </a:t>
            </a:r>
            <a:r>
              <a:rPr lang="fr-BE" sz="2000" dirty="0" err="1"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biases</a:t>
            </a:r>
            <a:r>
              <a:rPr lang="fr-BE" sz="2000" dirty="0"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 </a:t>
            </a:r>
            <a:r>
              <a:rPr lang="fr-BE" sz="2000" dirty="0" err="1"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is</a:t>
            </a:r>
            <a:r>
              <a:rPr lang="fr-BE" sz="2000" dirty="0"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 important to </a:t>
            </a:r>
            <a:r>
              <a:rPr lang="fr-BE" sz="2000" dirty="0" err="1"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improve</a:t>
            </a:r>
            <a:r>
              <a:rPr lang="fr-BE" sz="2000" dirty="0"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 </a:t>
            </a:r>
            <a:r>
              <a:rPr lang="fr-BE" sz="2000" dirty="0" err="1"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models</a:t>
            </a:r>
            <a:endParaRPr lang="fr-BE" sz="2000" dirty="0"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a:p>
            <a:r>
              <a:rPr lang="fr-BE" dirty="0"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Budget analyses </a:t>
            </a:r>
            <a:r>
              <a:rPr lang="fr-BE" dirty="0" err="1"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e.g</a:t>
            </a:r>
            <a:r>
              <a:rPr lang="fr-BE" dirty="0"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 Holland et al., Nature </a:t>
            </a:r>
            <a:r>
              <a:rPr lang="fr-BE" dirty="0" err="1"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Geosci</a:t>
            </a:r>
            <a:r>
              <a:rPr lang="fr-BE" dirty="0"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 2012</a:t>
            </a:r>
          </a:p>
          <a:p>
            <a:endParaRPr lang="en-US" dirty="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8" name="TextBox 7"/>
          <p:cNvSpPr txBox="1"/>
          <p:nvPr/>
        </p:nvSpPr>
        <p:spPr>
          <a:xfrm>
            <a:off x="1054100" y="3391377"/>
            <a:ext cx="7518400" cy="1261884"/>
          </a:xfrm>
          <a:prstGeom prst="rect">
            <a:avLst/>
          </a:prstGeom>
          <a:noFill/>
        </p:spPr>
        <p:txBody>
          <a:bodyPr wrap="square" rtlCol="0">
            <a:spAutoFit/>
          </a:bodyPr>
          <a:lstStyle/>
          <a:p>
            <a:r>
              <a:rPr lang="fr-BE" sz="2000" dirty="0"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Observations are key in </a:t>
            </a:r>
            <a:r>
              <a:rPr lang="fr-BE" sz="2000" dirty="0" err="1"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prediction</a:t>
            </a:r>
            <a:r>
              <a:rPr lang="fr-BE" sz="2000" dirty="0"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/projection/attribution </a:t>
            </a:r>
            <a:r>
              <a:rPr lang="fr-BE" sz="2000" dirty="0" err="1"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studies</a:t>
            </a:r>
            <a:endParaRPr lang="fr-BE" sz="2000" dirty="0"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a:p>
            <a:r>
              <a:rPr lang="fr-BE" dirty="0" err="1"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e.g</a:t>
            </a:r>
            <a:r>
              <a:rPr lang="fr-BE" dirty="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 </a:t>
            </a:r>
            <a:r>
              <a:rPr lang="fr-BE" dirty="0" err="1">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Notz</a:t>
            </a:r>
            <a:r>
              <a:rPr lang="fr-BE" dirty="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 and </a:t>
            </a:r>
            <a:r>
              <a:rPr lang="fr-BE" dirty="0" err="1">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Marotzke</a:t>
            </a:r>
            <a:r>
              <a:rPr lang="fr-BE" dirty="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 GRL, </a:t>
            </a:r>
            <a:r>
              <a:rPr lang="fr-BE" dirty="0"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2012; Massonnet et al., The </a:t>
            </a:r>
            <a:r>
              <a:rPr lang="fr-BE" dirty="0" err="1"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Cryosph</a:t>
            </a:r>
            <a:r>
              <a:rPr lang="fr-BE" dirty="0"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 2012</a:t>
            </a:r>
            <a:endParaRPr lang="en-US" dirty="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a:p>
            <a:endParaRPr lang="fr-BE" dirty="0"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a:p>
            <a:endParaRPr lang="en-US" sz="2000" dirty="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pic>
        <p:nvPicPr>
          <p:cNvPr id="10" name="Picture 2" descr="https://www.bsc.es/media/28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439667"/>
            <a:ext cx="1558290" cy="41833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7"/>
          <p:cNvSpPr txBox="1"/>
          <p:nvPr/>
        </p:nvSpPr>
        <p:spPr>
          <a:xfrm>
            <a:off x="1054100" y="4431221"/>
            <a:ext cx="7076440" cy="677108"/>
          </a:xfrm>
          <a:prstGeom prst="rect">
            <a:avLst/>
          </a:prstGeom>
          <a:noFill/>
        </p:spPr>
        <p:txBody>
          <a:bodyPr wrap="square" rtlCol="0">
            <a:spAutoFit/>
          </a:bodyPr>
          <a:lstStyle/>
          <a:p>
            <a:r>
              <a:rPr lang="fr-BE" sz="2000" dirty="0" err="1"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Sea</a:t>
            </a:r>
            <a:r>
              <a:rPr lang="fr-BE" sz="2000" dirty="0"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 </a:t>
            </a:r>
            <a:r>
              <a:rPr lang="fr-BE" sz="2000" dirty="0" err="1"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ice</a:t>
            </a:r>
            <a:r>
              <a:rPr lang="fr-BE" sz="2000" dirty="0"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 observations are central for data assimilation</a:t>
            </a:r>
          </a:p>
          <a:p>
            <a:r>
              <a:rPr lang="fr-BE" dirty="0" err="1"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e.g</a:t>
            </a:r>
            <a:r>
              <a:rPr lang="fr-BE" dirty="0"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 Massonnet et al., Oc. </a:t>
            </a:r>
            <a:r>
              <a:rPr lang="fr-BE" dirty="0" err="1"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Modell</a:t>
            </a:r>
            <a:r>
              <a:rPr lang="fr-BE" dirty="0"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 2013</a:t>
            </a:r>
            <a:endParaRPr lang="en-US" sz="2000" dirty="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1" name="TextBox 7"/>
          <p:cNvSpPr txBox="1"/>
          <p:nvPr/>
        </p:nvSpPr>
        <p:spPr>
          <a:xfrm>
            <a:off x="1066800" y="5419867"/>
            <a:ext cx="7076440" cy="677108"/>
          </a:xfrm>
          <a:prstGeom prst="rect">
            <a:avLst/>
          </a:prstGeom>
          <a:noFill/>
        </p:spPr>
        <p:txBody>
          <a:bodyPr wrap="square" rtlCol="0">
            <a:spAutoFit/>
          </a:bodyPr>
          <a:lstStyle/>
          <a:p>
            <a:r>
              <a:rPr lang="fr-BE" sz="2000" dirty="0" err="1" smtClean="0">
                <a:latin typeface="Segoe UI" panose="020B0502040204020203" pitchFamily="34" charset="0"/>
                <a:ea typeface="Segoe UI" panose="020B0502040204020203" pitchFamily="34" charset="0"/>
                <a:cs typeface="Segoe UI" panose="020B0502040204020203" pitchFamily="34" charset="0"/>
              </a:rPr>
              <a:t>Sea</a:t>
            </a:r>
            <a:r>
              <a:rPr lang="fr-BE" sz="2000" dirty="0" smtClean="0">
                <a:latin typeface="Segoe UI" panose="020B0502040204020203" pitchFamily="34" charset="0"/>
                <a:ea typeface="Segoe UI" panose="020B0502040204020203" pitchFamily="34" charset="0"/>
                <a:cs typeface="Segoe UI" panose="020B0502040204020203" pitchFamily="34" charset="0"/>
              </a:rPr>
              <a:t> </a:t>
            </a:r>
            <a:r>
              <a:rPr lang="fr-BE" sz="2000" dirty="0" err="1" smtClean="0">
                <a:latin typeface="Segoe UI" panose="020B0502040204020203" pitchFamily="34" charset="0"/>
                <a:ea typeface="Segoe UI" panose="020B0502040204020203" pitchFamily="34" charset="0"/>
                <a:cs typeface="Segoe UI" panose="020B0502040204020203" pitchFamily="34" charset="0"/>
              </a:rPr>
              <a:t>ice</a:t>
            </a:r>
            <a:r>
              <a:rPr lang="fr-BE" sz="2000" dirty="0" smtClean="0">
                <a:latin typeface="Segoe UI" panose="020B0502040204020203" pitchFamily="34" charset="0"/>
                <a:ea typeface="Segoe UI" panose="020B0502040204020203" pitchFamily="34" charset="0"/>
                <a:cs typeface="Segoe UI" panose="020B0502040204020203" pitchFamily="34" charset="0"/>
              </a:rPr>
              <a:t> observations are important for </a:t>
            </a:r>
            <a:r>
              <a:rPr lang="fr-BE" sz="2000" dirty="0" err="1" smtClean="0">
                <a:latin typeface="Segoe UI" panose="020B0502040204020203" pitchFamily="34" charset="0"/>
                <a:ea typeface="Segoe UI" panose="020B0502040204020203" pitchFamily="34" charset="0"/>
                <a:cs typeface="Segoe UI" panose="020B0502040204020203" pitchFamily="34" charset="0"/>
              </a:rPr>
              <a:t>forecast</a:t>
            </a:r>
            <a:r>
              <a:rPr lang="fr-BE" sz="2000" dirty="0" smtClean="0">
                <a:latin typeface="Segoe UI" panose="020B0502040204020203" pitchFamily="34" charset="0"/>
                <a:ea typeface="Segoe UI" panose="020B0502040204020203" pitchFamily="34" charset="0"/>
                <a:cs typeface="Segoe UI" panose="020B0502040204020203" pitchFamily="34" charset="0"/>
              </a:rPr>
              <a:t> </a:t>
            </a:r>
            <a:r>
              <a:rPr lang="fr-BE" sz="2000" dirty="0" err="1" smtClean="0">
                <a:latin typeface="Segoe UI" panose="020B0502040204020203" pitchFamily="34" charset="0"/>
                <a:ea typeface="Segoe UI" panose="020B0502040204020203" pitchFamily="34" charset="0"/>
                <a:cs typeface="Segoe UI" panose="020B0502040204020203" pitchFamily="34" charset="0"/>
              </a:rPr>
              <a:t>verification</a:t>
            </a:r>
            <a:endParaRPr lang="fr-BE" sz="2000" dirty="0" smtClean="0">
              <a:latin typeface="Segoe UI" panose="020B0502040204020203" pitchFamily="34" charset="0"/>
              <a:ea typeface="Segoe UI" panose="020B0502040204020203" pitchFamily="34" charset="0"/>
              <a:cs typeface="Segoe UI" panose="020B0502040204020203" pitchFamily="34" charset="0"/>
            </a:endParaRPr>
          </a:p>
          <a:p>
            <a:r>
              <a:rPr lang="fr-BE" dirty="0" err="1"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e.g</a:t>
            </a:r>
            <a:r>
              <a:rPr lang="fr-BE"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 </a:t>
            </a:r>
            <a:r>
              <a:rPr lang="fr-BE" dirty="0" err="1"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Sea</a:t>
            </a:r>
            <a:r>
              <a:rPr lang="fr-BE"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 </a:t>
            </a:r>
            <a:r>
              <a:rPr lang="fr-BE" dirty="0" err="1"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Ice</a:t>
            </a:r>
            <a:r>
              <a:rPr lang="fr-BE"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 </a:t>
            </a:r>
            <a:r>
              <a:rPr lang="fr-BE" dirty="0" err="1"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Prediction</a:t>
            </a:r>
            <a:r>
              <a:rPr lang="fr-BE"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 Network (SIPN) </a:t>
            </a:r>
            <a:r>
              <a:rPr lang="fr-BE" dirty="0" err="1"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Sea</a:t>
            </a:r>
            <a:r>
              <a:rPr lang="fr-BE"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 </a:t>
            </a:r>
            <a:r>
              <a:rPr lang="fr-BE" dirty="0" err="1"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Ice</a:t>
            </a:r>
            <a:r>
              <a:rPr lang="fr-BE"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 Outlook</a:t>
            </a:r>
            <a:endParaRPr lang="en-US" sz="20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8949977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7259" y="0"/>
            <a:ext cx="1521186" cy="1521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0142" y="4691251"/>
            <a:ext cx="1291977" cy="2109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0800"/>
          <a:stretch/>
        </p:blipFill>
        <p:spPr bwMode="auto">
          <a:xfrm>
            <a:off x="6732240" y="3177596"/>
            <a:ext cx="1584176" cy="1510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11940" y="1628800"/>
            <a:ext cx="1648492" cy="1658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32079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0800"/>
          <a:stretch/>
        </p:blipFill>
        <p:spPr bwMode="auto">
          <a:xfrm>
            <a:off x="6732240" y="3177596"/>
            <a:ext cx="1584176" cy="1510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rot="16200000">
            <a:off x="-3200743" y="3398759"/>
            <a:ext cx="6678488" cy="276999"/>
          </a:xfrm>
          <a:prstGeom prst="rect">
            <a:avLst/>
          </a:prstGeom>
        </p:spPr>
        <p:txBody>
          <a:bodyPr wrap="square">
            <a:spAutoFit/>
          </a:bodyPr>
          <a:lstStyle/>
          <a:p>
            <a:r>
              <a:rPr lang="en-US" sz="1200"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http://eo.ucar.edu/staff/rrussell/climate/modeling/climate_model_resolution.html</a:t>
            </a:r>
            <a:endParaRPr lang="en-US" sz="12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9" name="Straight Arrow Connector 8"/>
          <p:cNvCxnSpPr/>
          <p:nvPr/>
        </p:nvCxnSpPr>
        <p:spPr>
          <a:xfrm>
            <a:off x="3059832" y="2306572"/>
            <a:ext cx="3168352" cy="1471021"/>
          </a:xfrm>
          <a:prstGeom prst="straightConnector1">
            <a:avLst/>
          </a:prstGeom>
          <a:ln w="25400">
            <a:solidFill>
              <a:schemeClr val="tx1">
                <a:lumMod val="65000"/>
                <a:lumOff val="3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059832" y="3777593"/>
            <a:ext cx="3168352" cy="212729"/>
          </a:xfrm>
          <a:prstGeom prst="straightConnector1">
            <a:avLst/>
          </a:prstGeom>
          <a:ln w="25400">
            <a:solidFill>
              <a:schemeClr val="tx1">
                <a:lumMod val="65000"/>
                <a:lumOff val="3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3059832" y="4280380"/>
            <a:ext cx="3168352" cy="546472"/>
          </a:xfrm>
          <a:prstGeom prst="straightConnector1">
            <a:avLst/>
          </a:prstGeom>
          <a:ln w="25400">
            <a:solidFill>
              <a:schemeClr val="tx1">
                <a:lumMod val="65000"/>
                <a:lumOff val="3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3059832" y="4538820"/>
            <a:ext cx="3168352" cy="1698492"/>
          </a:xfrm>
          <a:prstGeom prst="straightConnector1">
            <a:avLst/>
          </a:prstGeom>
          <a:ln w="25400">
            <a:solidFill>
              <a:schemeClr val="tx1">
                <a:lumMod val="65000"/>
                <a:lumOff val="35000"/>
              </a:schemeClr>
            </a:solidFill>
            <a:tailEnd type="triangle" w="lg" len="lg"/>
          </a:ln>
        </p:spPr>
        <p:style>
          <a:lnRef idx="1">
            <a:schemeClr val="accent1"/>
          </a:lnRef>
          <a:fillRef idx="0">
            <a:schemeClr val="accent1"/>
          </a:fillRef>
          <a:effectRef idx="0">
            <a:schemeClr val="accent1"/>
          </a:effectRef>
          <a:fontRef idx="minor">
            <a:schemeClr val="tx1"/>
          </a:fontRef>
        </p:style>
      </p:cxnSp>
      <p:pic>
        <p:nvPicPr>
          <p:cNvPr id="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0000"/>
          <a:stretch/>
        </p:blipFill>
        <p:spPr bwMode="auto">
          <a:xfrm>
            <a:off x="683568" y="4179941"/>
            <a:ext cx="2304256" cy="2633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50000"/>
          <a:stretch/>
        </p:blipFill>
        <p:spPr bwMode="auto">
          <a:xfrm>
            <a:off x="755576" y="1609707"/>
            <a:ext cx="2304256" cy="2633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p:cNvSpPr txBox="1"/>
          <p:nvPr/>
        </p:nvSpPr>
        <p:spPr>
          <a:xfrm>
            <a:off x="251460" y="547689"/>
            <a:ext cx="6336704" cy="954107"/>
          </a:xfrm>
          <a:prstGeom prst="rect">
            <a:avLst/>
          </a:prstGeom>
          <a:noFill/>
        </p:spPr>
        <p:txBody>
          <a:bodyPr wrap="square" rtlCol="0">
            <a:spAutoFit/>
          </a:bodyPr>
          <a:lstStyle/>
          <a:p>
            <a:r>
              <a:rPr lang="fr-BE" sz="2800" dirty="0" smtClean="0">
                <a:latin typeface="Segoe UI" panose="020B0502040204020203" pitchFamily="34" charset="0"/>
                <a:ea typeface="Segoe UI" panose="020B0502040204020203" pitchFamily="34" charset="0"/>
                <a:cs typeface="Segoe UI" panose="020B0502040204020203" pitchFamily="34" charset="0"/>
              </a:rPr>
              <a:t>The </a:t>
            </a:r>
            <a:r>
              <a:rPr lang="fr-BE" sz="2800" dirty="0" err="1" smtClean="0">
                <a:latin typeface="Segoe UI" panose="020B0502040204020203" pitchFamily="34" charset="0"/>
                <a:ea typeface="Segoe UI" panose="020B0502040204020203" pitchFamily="34" charset="0"/>
                <a:cs typeface="Segoe UI" panose="020B0502040204020203" pitchFamily="34" charset="0"/>
              </a:rPr>
              <a:t>classical</a:t>
            </a:r>
            <a:r>
              <a:rPr lang="fr-BE" sz="2800" dirty="0" smtClean="0">
                <a:latin typeface="Segoe UI" panose="020B0502040204020203" pitchFamily="34" charset="0"/>
                <a:ea typeface="Segoe UI" panose="020B0502040204020203" pitchFamily="34" charset="0"/>
                <a:cs typeface="Segoe UI" panose="020B0502040204020203" pitchFamily="34" charset="0"/>
              </a:rPr>
              <a:t> </a:t>
            </a:r>
            <a:r>
              <a:rPr lang="fr-BE" sz="2800" dirty="0" err="1" smtClean="0">
                <a:latin typeface="Segoe UI" panose="020B0502040204020203" pitchFamily="34" charset="0"/>
                <a:ea typeface="Segoe UI" panose="020B0502040204020203" pitchFamily="34" charset="0"/>
                <a:cs typeface="Segoe UI" panose="020B0502040204020203" pitchFamily="34" charset="0"/>
              </a:rPr>
              <a:t>approach</a:t>
            </a:r>
            <a:r>
              <a:rPr lang="fr-BE" sz="2800" dirty="0" smtClean="0">
                <a:latin typeface="Segoe UI" panose="020B0502040204020203" pitchFamily="34" charset="0"/>
                <a:ea typeface="Segoe UI" panose="020B0502040204020203" pitchFamily="34" charset="0"/>
                <a:cs typeface="Segoe UI" panose="020B0502040204020203" pitchFamily="34" charset="0"/>
              </a:rPr>
              <a:t> of </a:t>
            </a:r>
            <a:r>
              <a:rPr lang="fr-BE" sz="2800" dirty="0" err="1" smtClean="0">
                <a:latin typeface="Segoe UI" panose="020B0502040204020203" pitchFamily="34" charset="0"/>
                <a:ea typeface="Segoe UI" panose="020B0502040204020203" pitchFamily="34" charset="0"/>
                <a:cs typeface="Segoe UI" panose="020B0502040204020203" pitchFamily="34" charset="0"/>
              </a:rPr>
              <a:t>evaluation</a:t>
            </a:r>
            <a:r>
              <a:rPr lang="fr-BE" sz="2800" dirty="0" smtClean="0">
                <a:latin typeface="Segoe UI" panose="020B0502040204020203" pitchFamily="34" charset="0"/>
                <a:ea typeface="Segoe UI" panose="020B0502040204020203" pitchFamily="34" charset="0"/>
                <a:cs typeface="Segoe UI" panose="020B0502040204020203" pitchFamily="34" charset="0"/>
              </a:rPr>
              <a:t>: </a:t>
            </a:r>
            <a:r>
              <a:rPr lang="fr-BE" sz="2800" dirty="0" err="1" smtClean="0">
                <a:latin typeface="Segoe UI" panose="020B0502040204020203" pitchFamily="34" charset="0"/>
                <a:ea typeface="Segoe UI" panose="020B0502040204020203" pitchFamily="34" charset="0"/>
                <a:cs typeface="Segoe UI" panose="020B0502040204020203" pitchFamily="34" charset="0"/>
              </a:rPr>
              <a:t>several</a:t>
            </a:r>
            <a:r>
              <a:rPr lang="fr-BE" sz="2800" dirty="0" smtClean="0">
                <a:latin typeface="Segoe UI" panose="020B0502040204020203" pitchFamily="34" charset="0"/>
                <a:ea typeface="Segoe UI" panose="020B0502040204020203" pitchFamily="34" charset="0"/>
                <a:cs typeface="Segoe UI" panose="020B0502040204020203" pitchFamily="34" charset="0"/>
              </a:rPr>
              <a:t> </a:t>
            </a:r>
            <a:r>
              <a:rPr lang="fr-BE" sz="2800" dirty="0" err="1" smtClean="0">
                <a:latin typeface="Segoe UI" panose="020B0502040204020203" pitchFamily="34" charset="0"/>
                <a:ea typeface="Segoe UI" panose="020B0502040204020203" pitchFamily="34" charset="0"/>
                <a:cs typeface="Segoe UI" panose="020B0502040204020203" pitchFamily="34" charset="0"/>
              </a:rPr>
              <a:t>models</a:t>
            </a:r>
            <a:r>
              <a:rPr lang="fr-BE" sz="2800" dirty="0" smtClean="0">
                <a:latin typeface="Segoe UI" panose="020B0502040204020203" pitchFamily="34" charset="0"/>
                <a:ea typeface="Segoe UI" panose="020B0502040204020203" pitchFamily="34" charset="0"/>
                <a:cs typeface="Segoe UI" panose="020B0502040204020203" pitchFamily="34" charset="0"/>
              </a:rPr>
              <a:t> for one observation</a:t>
            </a:r>
            <a:endParaRPr lang="en-US" sz="2800" dirty="0" err="1" smtClean="0">
              <a:latin typeface="Segoe UI" panose="020B0502040204020203" pitchFamily="34" charset="0"/>
              <a:ea typeface="Segoe UI" panose="020B0502040204020203" pitchFamily="34" charset="0"/>
              <a:cs typeface="Segoe UI" panose="020B0502040204020203" pitchFamily="34" charset="0"/>
            </a:endParaRPr>
          </a:p>
        </p:txBody>
      </p:sp>
      <p:sp>
        <p:nvSpPr>
          <p:cNvPr id="24" name="TextBox 23"/>
          <p:cNvSpPr txBox="1"/>
          <p:nvPr/>
        </p:nvSpPr>
        <p:spPr>
          <a:xfrm>
            <a:off x="4129151" y="1484784"/>
            <a:ext cx="1821802" cy="1200329"/>
          </a:xfrm>
          <a:prstGeom prst="rect">
            <a:avLst/>
          </a:prstGeom>
          <a:noFill/>
        </p:spPr>
        <p:txBody>
          <a:bodyPr wrap="square" rtlCol="0">
            <a:spAutoFit/>
          </a:bodyPr>
          <a:lstStyle/>
          <a:p>
            <a:pPr algn="ctr"/>
            <a:r>
              <a:rPr lang="fr-BE"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Metric</a:t>
            </a:r>
            <a:r>
              <a:rPr lang="fr-BE"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of performance (</a:t>
            </a:r>
            <a:r>
              <a:rPr lang="fr-BE"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e.g</a:t>
            </a:r>
            <a:r>
              <a:rPr lang="fr-BE"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r>
              <a:rPr lang="fr-BE"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correlation</a:t>
            </a:r>
            <a:r>
              <a:rPr lang="fr-BE"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a:t>
            </a:r>
            <a:endParaRPr lang="en-US"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25" name="TextBox 24"/>
          <p:cNvSpPr txBox="1"/>
          <p:nvPr/>
        </p:nvSpPr>
        <p:spPr>
          <a:xfrm>
            <a:off x="4644008" y="2792648"/>
            <a:ext cx="792088" cy="369332"/>
          </a:xfrm>
          <a:prstGeom prst="rect">
            <a:avLst/>
          </a:prstGeom>
          <a:noFill/>
        </p:spPr>
        <p:txBody>
          <a:bodyPr wrap="square" rtlCol="0">
            <a:spAutoFit/>
          </a:bodyPr>
          <a:lstStyle/>
          <a:p>
            <a:r>
              <a:rPr lang="fr-BE"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0.51</a:t>
            </a:r>
            <a:endParaRPr lang="en-US"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28" name="TextBox 27"/>
          <p:cNvSpPr txBox="1"/>
          <p:nvPr/>
        </p:nvSpPr>
        <p:spPr>
          <a:xfrm>
            <a:off x="4644008" y="3552096"/>
            <a:ext cx="792088" cy="369332"/>
          </a:xfrm>
          <a:prstGeom prst="rect">
            <a:avLst/>
          </a:prstGeom>
          <a:noFill/>
        </p:spPr>
        <p:txBody>
          <a:bodyPr wrap="square" rtlCol="0">
            <a:spAutoFit/>
          </a:bodyPr>
          <a:lstStyle/>
          <a:p>
            <a:r>
              <a:rPr lang="fr-BE"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0.67</a:t>
            </a:r>
            <a:endParaRPr lang="en-US"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29" name="TextBox 28"/>
          <p:cNvSpPr txBox="1"/>
          <p:nvPr/>
        </p:nvSpPr>
        <p:spPr>
          <a:xfrm>
            <a:off x="4644008" y="4826852"/>
            <a:ext cx="792088" cy="369332"/>
          </a:xfrm>
          <a:prstGeom prst="rect">
            <a:avLst/>
          </a:prstGeom>
          <a:noFill/>
        </p:spPr>
        <p:txBody>
          <a:bodyPr wrap="square" rtlCol="0">
            <a:spAutoFit/>
          </a:bodyPr>
          <a:lstStyle/>
          <a:p>
            <a:r>
              <a:rPr lang="fr-BE"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0.82</a:t>
            </a:r>
            <a:endParaRPr lang="en-US"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30" name="TextBox 29"/>
          <p:cNvSpPr txBox="1"/>
          <p:nvPr/>
        </p:nvSpPr>
        <p:spPr>
          <a:xfrm>
            <a:off x="4644008" y="4098170"/>
            <a:ext cx="792088" cy="369332"/>
          </a:xfrm>
          <a:prstGeom prst="rect">
            <a:avLst/>
          </a:prstGeom>
          <a:noFill/>
        </p:spPr>
        <p:txBody>
          <a:bodyPr wrap="square" rtlCol="0">
            <a:spAutoFit/>
          </a:bodyPr>
          <a:lstStyle/>
          <a:p>
            <a:r>
              <a:rPr lang="fr-BE"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0.72</a:t>
            </a:r>
            <a:endParaRPr lang="en-US"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26" name="TextBox 25"/>
          <p:cNvSpPr txBox="1"/>
          <p:nvPr/>
        </p:nvSpPr>
        <p:spPr>
          <a:xfrm>
            <a:off x="6012160" y="6577607"/>
            <a:ext cx="3888432" cy="307777"/>
          </a:xfrm>
          <a:prstGeom prst="rect">
            <a:avLst/>
          </a:prstGeom>
          <a:noFill/>
        </p:spPr>
        <p:txBody>
          <a:bodyPr wrap="square" rtlCol="0">
            <a:spAutoFit/>
          </a:bodyPr>
          <a:lstStyle/>
          <a:p>
            <a:r>
              <a:rPr lang="fr-BE" sz="1400"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See</a:t>
            </a:r>
            <a:r>
              <a:rPr lang="fr-BE" sz="14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r>
              <a:rPr lang="fr-BE" sz="1400"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e.g</a:t>
            </a:r>
            <a:r>
              <a:rPr lang="fr-BE" sz="14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r>
              <a:rPr lang="fr-BE" sz="1400"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Reichler</a:t>
            </a:r>
            <a:r>
              <a:rPr lang="fr-BE" sz="14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and Kim, </a:t>
            </a:r>
            <a:r>
              <a:rPr lang="fr-BE" sz="1400" i="1"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BAMS</a:t>
            </a:r>
            <a:r>
              <a:rPr lang="fr-BE" sz="14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2008</a:t>
            </a:r>
            <a:endParaRPr lang="en-US" sz="1400"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31" name="Straight Arrow Connector 30"/>
          <p:cNvCxnSpPr/>
          <p:nvPr/>
        </p:nvCxnSpPr>
        <p:spPr>
          <a:xfrm>
            <a:off x="4932040" y="2400723"/>
            <a:ext cx="0" cy="412410"/>
          </a:xfrm>
          <a:prstGeom prst="straightConnector1">
            <a:avLst/>
          </a:prstGeom>
          <a:ln>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35110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6200000">
            <a:off x="-3200743" y="3398759"/>
            <a:ext cx="6678488" cy="276999"/>
          </a:xfrm>
          <a:prstGeom prst="rect">
            <a:avLst/>
          </a:prstGeom>
        </p:spPr>
        <p:txBody>
          <a:bodyPr wrap="square">
            <a:spAutoFit/>
          </a:bodyPr>
          <a:lstStyle/>
          <a:p>
            <a:r>
              <a:rPr lang="en-US" sz="1200"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http://eo.ucar.edu/staff/rrussell/climate/modeling/climate_model_resolution.html</a:t>
            </a:r>
            <a:endParaRPr lang="en-US" sz="12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7259" y="0"/>
            <a:ext cx="1521186" cy="1521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0142" y="4691251"/>
            <a:ext cx="1291977" cy="2109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0800"/>
          <a:stretch/>
        </p:blipFill>
        <p:spPr bwMode="auto">
          <a:xfrm>
            <a:off x="6732240" y="3177596"/>
            <a:ext cx="1584176" cy="1510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11940" y="1628800"/>
            <a:ext cx="1648492" cy="1658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9" name="Straight Arrow Connector 18"/>
          <p:cNvCxnSpPr/>
          <p:nvPr/>
        </p:nvCxnSpPr>
        <p:spPr>
          <a:xfrm flipV="1">
            <a:off x="3059832" y="1299622"/>
            <a:ext cx="3600400" cy="3209498"/>
          </a:xfrm>
          <a:prstGeom prst="straightConnector1">
            <a:avLst/>
          </a:prstGeom>
          <a:ln w="25400">
            <a:solidFill>
              <a:schemeClr val="tx1">
                <a:lumMod val="65000"/>
                <a:lumOff val="35000"/>
              </a:schemeClr>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3059832" y="2616340"/>
            <a:ext cx="3647427" cy="2072175"/>
          </a:xfrm>
          <a:prstGeom prst="straightConnector1">
            <a:avLst/>
          </a:prstGeom>
          <a:ln w="25400">
            <a:solidFill>
              <a:schemeClr val="tx1">
                <a:lumMod val="65000"/>
                <a:lumOff val="35000"/>
              </a:schemeClr>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3059832" y="3933056"/>
            <a:ext cx="3600400" cy="869264"/>
          </a:xfrm>
          <a:prstGeom prst="straightConnector1">
            <a:avLst/>
          </a:prstGeom>
          <a:ln w="25400">
            <a:solidFill>
              <a:schemeClr val="tx1">
                <a:lumMod val="65000"/>
                <a:lumOff val="35000"/>
              </a:schemeClr>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059832" y="4941168"/>
            <a:ext cx="3672408" cy="648072"/>
          </a:xfrm>
          <a:prstGeom prst="straightConnector1">
            <a:avLst/>
          </a:prstGeom>
          <a:ln w="25400">
            <a:solidFill>
              <a:schemeClr val="tx1">
                <a:lumMod val="65000"/>
                <a:lumOff val="35000"/>
              </a:schemeClr>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644008" y="2338832"/>
            <a:ext cx="792088" cy="369332"/>
          </a:xfrm>
          <a:prstGeom prst="rect">
            <a:avLst/>
          </a:prstGeom>
          <a:noFill/>
        </p:spPr>
        <p:txBody>
          <a:bodyPr wrap="square" rtlCol="0">
            <a:spAutoFit/>
          </a:bodyPr>
          <a:lstStyle/>
          <a:p>
            <a:r>
              <a:rPr lang="fr-BE"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0.81</a:t>
            </a:r>
            <a:endParaRPr lang="en-US"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35" name="TextBox 34"/>
          <p:cNvSpPr txBox="1"/>
          <p:nvPr/>
        </p:nvSpPr>
        <p:spPr>
          <a:xfrm>
            <a:off x="4644008" y="3200400"/>
            <a:ext cx="792088" cy="369332"/>
          </a:xfrm>
          <a:prstGeom prst="rect">
            <a:avLst/>
          </a:prstGeom>
          <a:noFill/>
        </p:spPr>
        <p:txBody>
          <a:bodyPr wrap="square" rtlCol="0">
            <a:spAutoFit/>
          </a:bodyPr>
          <a:lstStyle/>
          <a:p>
            <a:r>
              <a:rPr lang="fr-BE"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0.63</a:t>
            </a:r>
            <a:endParaRPr lang="en-US"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36" name="TextBox 35"/>
          <p:cNvSpPr txBox="1"/>
          <p:nvPr/>
        </p:nvSpPr>
        <p:spPr>
          <a:xfrm>
            <a:off x="4644008" y="4931876"/>
            <a:ext cx="792088" cy="369332"/>
          </a:xfrm>
          <a:prstGeom prst="rect">
            <a:avLst/>
          </a:prstGeom>
          <a:noFill/>
        </p:spPr>
        <p:txBody>
          <a:bodyPr wrap="square" rtlCol="0">
            <a:spAutoFit/>
          </a:bodyPr>
          <a:lstStyle/>
          <a:p>
            <a:r>
              <a:rPr lang="fr-BE"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0.32</a:t>
            </a:r>
            <a:endParaRPr lang="en-US"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37" name="TextBox 36"/>
          <p:cNvSpPr txBox="1"/>
          <p:nvPr/>
        </p:nvSpPr>
        <p:spPr>
          <a:xfrm>
            <a:off x="4644008" y="3995772"/>
            <a:ext cx="792088" cy="369332"/>
          </a:xfrm>
          <a:prstGeom prst="rect">
            <a:avLst/>
          </a:prstGeom>
          <a:noFill/>
        </p:spPr>
        <p:txBody>
          <a:bodyPr wrap="square" rtlCol="0">
            <a:spAutoFit/>
          </a:bodyPr>
          <a:lstStyle/>
          <a:p>
            <a:r>
              <a:rPr lang="fr-BE"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0.72</a:t>
            </a:r>
            <a:endParaRPr lang="en-US"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39" name="TextBox 38"/>
          <p:cNvSpPr txBox="1"/>
          <p:nvPr/>
        </p:nvSpPr>
        <p:spPr>
          <a:xfrm>
            <a:off x="251460" y="546078"/>
            <a:ext cx="5397327" cy="954107"/>
          </a:xfrm>
          <a:prstGeom prst="rect">
            <a:avLst/>
          </a:prstGeom>
          <a:noFill/>
        </p:spPr>
        <p:txBody>
          <a:bodyPr wrap="square" rtlCol="0">
            <a:spAutoFit/>
          </a:bodyPr>
          <a:lstStyle/>
          <a:p>
            <a:r>
              <a:rPr lang="fr-BE" sz="2800" dirty="0" err="1" smtClean="0">
                <a:latin typeface="Segoe UI" panose="020B0502040204020203" pitchFamily="34" charset="0"/>
                <a:ea typeface="Segoe UI" panose="020B0502040204020203" pitchFamily="34" charset="0"/>
                <a:cs typeface="Segoe UI" panose="020B0502040204020203" pitchFamily="34" charset="0"/>
              </a:rPr>
              <a:t>Reversing</a:t>
            </a:r>
            <a:r>
              <a:rPr lang="fr-BE" sz="2800" dirty="0" smtClean="0">
                <a:latin typeface="Segoe UI" panose="020B0502040204020203" pitchFamily="34" charset="0"/>
                <a:ea typeface="Segoe UI" panose="020B0502040204020203" pitchFamily="34" charset="0"/>
                <a:cs typeface="Segoe UI" panose="020B0502040204020203" pitchFamily="34" charset="0"/>
              </a:rPr>
              <a:t> the </a:t>
            </a:r>
            <a:r>
              <a:rPr lang="fr-BE" sz="2800" dirty="0" err="1" smtClean="0">
                <a:latin typeface="Segoe UI" panose="020B0502040204020203" pitchFamily="34" charset="0"/>
                <a:ea typeface="Segoe UI" panose="020B0502040204020203" pitchFamily="34" charset="0"/>
                <a:cs typeface="Segoe UI" panose="020B0502040204020203" pitchFamily="34" charset="0"/>
              </a:rPr>
              <a:t>paradigm</a:t>
            </a:r>
            <a:r>
              <a:rPr lang="fr-BE" sz="2800" dirty="0" smtClean="0">
                <a:latin typeface="Segoe UI" panose="020B0502040204020203" pitchFamily="34" charset="0"/>
                <a:ea typeface="Segoe UI" panose="020B0502040204020203" pitchFamily="34" charset="0"/>
                <a:cs typeface="Segoe UI" panose="020B0502040204020203" pitchFamily="34" charset="0"/>
              </a:rPr>
              <a:t>: </a:t>
            </a:r>
            <a:r>
              <a:rPr lang="fr-BE" sz="2800" dirty="0" err="1" smtClean="0">
                <a:latin typeface="Segoe UI" panose="020B0502040204020203" pitchFamily="34" charset="0"/>
                <a:ea typeface="Segoe UI" panose="020B0502040204020203" pitchFamily="34" charset="0"/>
                <a:cs typeface="Segoe UI" panose="020B0502040204020203" pitchFamily="34" charset="0"/>
              </a:rPr>
              <a:t>several</a:t>
            </a:r>
            <a:r>
              <a:rPr lang="fr-BE" sz="2800" dirty="0" smtClean="0">
                <a:latin typeface="Segoe UI" panose="020B0502040204020203" pitchFamily="34" charset="0"/>
                <a:ea typeface="Segoe UI" panose="020B0502040204020203" pitchFamily="34" charset="0"/>
                <a:cs typeface="Segoe UI" panose="020B0502040204020203" pitchFamily="34" charset="0"/>
              </a:rPr>
              <a:t> observations for one model</a:t>
            </a:r>
            <a:endParaRPr lang="en-US" sz="2800" dirty="0" err="1" smtClean="0">
              <a:latin typeface="Segoe UI" panose="020B0502040204020203" pitchFamily="34" charset="0"/>
              <a:ea typeface="Segoe UI" panose="020B0502040204020203" pitchFamily="34" charset="0"/>
              <a:cs typeface="Segoe UI" panose="020B0502040204020203" pitchFamily="34" charset="0"/>
            </a:endParaRPr>
          </a:p>
        </p:txBody>
      </p:sp>
      <p:pic>
        <p:nvPicPr>
          <p:cNvPr id="21"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50000"/>
          <a:stretch/>
        </p:blipFill>
        <p:spPr bwMode="auto">
          <a:xfrm>
            <a:off x="683568" y="4179941"/>
            <a:ext cx="2304256" cy="2633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r="50000"/>
          <a:stretch/>
        </p:blipFill>
        <p:spPr bwMode="auto">
          <a:xfrm>
            <a:off x="755576" y="1609707"/>
            <a:ext cx="2304256" cy="2633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59238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isocèle 3"/>
          <p:cNvSpPr/>
          <p:nvPr/>
        </p:nvSpPr>
        <p:spPr>
          <a:xfrm>
            <a:off x="4158343" y="5116285"/>
            <a:ext cx="833411" cy="718458"/>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8" name="Connecteur droit 7"/>
          <p:cNvCxnSpPr/>
          <p:nvPr/>
        </p:nvCxnSpPr>
        <p:spPr>
          <a:xfrm flipH="1" flipV="1">
            <a:off x="4575048" y="4267200"/>
            <a:ext cx="3050" cy="1567543"/>
          </a:xfrm>
          <a:prstGeom prst="line">
            <a:avLst/>
          </a:prstGeom>
          <a:ln w="635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flipV="1">
            <a:off x="2413508" y="4274820"/>
            <a:ext cx="4323080" cy="0"/>
          </a:xfrm>
          <a:prstGeom prst="line">
            <a:avLst/>
          </a:prstGeom>
          <a:ln w="63500">
            <a:solidFill>
              <a:schemeClr val="tx1">
                <a:lumMod val="65000"/>
                <a:lumOff val="3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1115507" y="3129280"/>
            <a:ext cx="2587366" cy="523220"/>
          </a:xfrm>
          <a:prstGeom prst="rect">
            <a:avLst/>
          </a:prstGeom>
          <a:noFill/>
        </p:spPr>
        <p:txBody>
          <a:bodyPr wrap="square" rtlCol="0">
            <a:spAutoFit/>
          </a:bodyPr>
          <a:lstStyle/>
          <a:p>
            <a:pPr algn="ctr"/>
            <a:r>
              <a:rPr lang="fr-BE" sz="2800" b="1" dirty="0" smtClean="0">
                <a:solidFill>
                  <a:srgbClr val="000080"/>
                </a:solidFill>
                <a:latin typeface="Segoe UI" panose="020B0502040204020203" pitchFamily="34" charset="0"/>
                <a:cs typeface="Segoe UI" panose="020B0502040204020203" pitchFamily="34" charset="0"/>
              </a:rPr>
              <a:t>Observations</a:t>
            </a:r>
            <a:endParaRPr lang="fr-BE" sz="2800" b="1" dirty="0">
              <a:solidFill>
                <a:srgbClr val="000080"/>
              </a:solidFill>
              <a:latin typeface="Segoe UI" panose="020B0502040204020203" pitchFamily="34" charset="0"/>
              <a:cs typeface="Segoe UI" panose="020B0502040204020203" pitchFamily="34" charset="0"/>
            </a:endParaRPr>
          </a:p>
        </p:txBody>
      </p:sp>
      <p:sp>
        <p:nvSpPr>
          <p:cNvPr id="15" name="ZoneTexte 14"/>
          <p:cNvSpPr txBox="1"/>
          <p:nvPr/>
        </p:nvSpPr>
        <p:spPr>
          <a:xfrm>
            <a:off x="5441127" y="3134360"/>
            <a:ext cx="2587366" cy="523220"/>
          </a:xfrm>
          <a:prstGeom prst="rect">
            <a:avLst/>
          </a:prstGeom>
          <a:noFill/>
        </p:spPr>
        <p:txBody>
          <a:bodyPr wrap="square" rtlCol="0">
            <a:spAutoFit/>
          </a:bodyPr>
          <a:lstStyle/>
          <a:p>
            <a:pPr algn="ctr"/>
            <a:r>
              <a:rPr lang="fr-BE" sz="2800" b="1" dirty="0" err="1" smtClean="0">
                <a:solidFill>
                  <a:srgbClr val="008000"/>
                </a:solidFill>
                <a:latin typeface="Segoe UI" panose="020B0502040204020203" pitchFamily="34" charset="0"/>
                <a:cs typeface="Segoe UI" panose="020B0502040204020203" pitchFamily="34" charset="0"/>
              </a:rPr>
              <a:t>Models</a:t>
            </a:r>
            <a:endParaRPr lang="fr-BE" sz="2800" b="1" dirty="0">
              <a:solidFill>
                <a:srgbClr val="008000"/>
              </a:solidFill>
              <a:latin typeface="Segoe UI" panose="020B0502040204020203" pitchFamily="34" charset="0"/>
              <a:cs typeface="Segoe UI" panose="020B0502040204020203" pitchFamily="34" charset="0"/>
            </a:endParaRPr>
          </a:p>
        </p:txBody>
      </p:sp>
      <p:cxnSp>
        <p:nvCxnSpPr>
          <p:cNvPr id="16" name="Connecteur droit 15"/>
          <p:cNvCxnSpPr/>
          <p:nvPr/>
        </p:nvCxnSpPr>
        <p:spPr>
          <a:xfrm flipV="1">
            <a:off x="6736080" y="3713480"/>
            <a:ext cx="0" cy="543560"/>
          </a:xfrm>
          <a:prstGeom prst="line">
            <a:avLst/>
          </a:prstGeom>
          <a:ln w="635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flipV="1">
            <a:off x="2413000" y="3737947"/>
            <a:ext cx="0" cy="543560"/>
          </a:xfrm>
          <a:prstGeom prst="line">
            <a:avLst/>
          </a:prstGeom>
          <a:ln w="635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a:off x="3702873" y="3390890"/>
            <a:ext cx="2210247" cy="0"/>
          </a:xfrm>
          <a:prstGeom prst="straightConnector1">
            <a:avLst/>
          </a:prstGeom>
          <a:ln w="53975">
            <a:solidFill>
              <a:schemeClr val="accent2">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261907" y="558800"/>
            <a:ext cx="3225226" cy="954107"/>
          </a:xfrm>
          <a:prstGeom prst="rect">
            <a:avLst/>
          </a:prstGeom>
          <a:noFill/>
        </p:spPr>
        <p:txBody>
          <a:bodyPr wrap="square" rtlCol="0">
            <a:spAutoFit/>
          </a:bodyPr>
          <a:lstStyle/>
          <a:p>
            <a:r>
              <a:rPr lang="fr-BE" sz="2800" dirty="0" err="1" smtClean="0">
                <a:latin typeface="Segoe UI" panose="020B0502040204020203" pitchFamily="34" charset="0"/>
                <a:cs typeface="Segoe UI" panose="020B0502040204020203" pitchFamily="34" charset="0"/>
              </a:rPr>
              <a:t>My</a:t>
            </a:r>
            <a:r>
              <a:rPr lang="fr-BE" sz="2800" dirty="0" smtClean="0">
                <a:latin typeface="Segoe UI" panose="020B0502040204020203" pitchFamily="34" charset="0"/>
                <a:cs typeface="Segoe UI" panose="020B0502040204020203" pitchFamily="34" charset="0"/>
              </a:rPr>
              <a:t> </a:t>
            </a:r>
            <a:r>
              <a:rPr lang="fr-BE" sz="2800" dirty="0" err="1" smtClean="0">
                <a:latin typeface="Segoe UI" panose="020B0502040204020203" pitchFamily="34" charset="0"/>
                <a:cs typeface="Segoe UI" panose="020B0502040204020203" pitchFamily="34" charset="0"/>
              </a:rPr>
              <a:t>understanding</a:t>
            </a:r>
            <a:r>
              <a:rPr lang="fr-BE" sz="2800" dirty="0" smtClean="0">
                <a:latin typeface="Segoe UI" panose="020B0502040204020203" pitchFamily="34" charset="0"/>
                <a:cs typeface="Segoe UI" panose="020B0502040204020203" pitchFamily="34" charset="0"/>
              </a:rPr>
              <a:t> </a:t>
            </a:r>
            <a:r>
              <a:rPr lang="fr-BE" sz="2800" dirty="0" err="1" smtClean="0">
                <a:latin typeface="Segoe UI" panose="020B0502040204020203" pitchFamily="34" charset="0"/>
                <a:cs typeface="Segoe UI" panose="020B0502040204020203" pitchFamily="34" charset="0"/>
              </a:rPr>
              <a:t>today</a:t>
            </a:r>
            <a:endParaRPr lang="fr-BE" sz="2800" dirty="0">
              <a:latin typeface="Segoe UI" panose="020B0502040204020203" pitchFamily="34" charset="0"/>
              <a:cs typeface="Segoe UI" panose="020B0502040204020203" pitchFamily="34" charset="0"/>
            </a:endParaRPr>
          </a:p>
        </p:txBody>
      </p:sp>
      <p:sp>
        <p:nvSpPr>
          <p:cNvPr id="19" name="ZoneTexte 18"/>
          <p:cNvSpPr txBox="1"/>
          <p:nvPr/>
        </p:nvSpPr>
        <p:spPr>
          <a:xfrm>
            <a:off x="3331312" y="1455420"/>
            <a:ext cx="2618537" cy="830997"/>
          </a:xfrm>
          <a:prstGeom prst="rect">
            <a:avLst/>
          </a:prstGeom>
          <a:noFill/>
        </p:spPr>
        <p:txBody>
          <a:bodyPr wrap="square" rtlCol="0">
            <a:spAutoFit/>
          </a:bodyPr>
          <a:lstStyle/>
          <a:p>
            <a:r>
              <a:rPr lang="fr-BE" sz="2400" b="1" dirty="0" smtClean="0">
                <a:solidFill>
                  <a:schemeClr val="accent2">
                    <a:lumMod val="60000"/>
                    <a:lumOff val="40000"/>
                  </a:schemeClr>
                </a:solidFill>
                <a:latin typeface="Segoe UI" panose="020B0502040204020203" pitchFamily="34" charset="0"/>
                <a:cs typeface="Segoe UI" panose="020B0502040204020203" pitchFamily="34" charset="0"/>
              </a:rPr>
              <a:t>Truth (</a:t>
            </a:r>
            <a:r>
              <a:rPr lang="fr-BE" sz="2400" b="1" dirty="0" err="1" smtClean="0">
                <a:solidFill>
                  <a:schemeClr val="accent2">
                    <a:lumMod val="60000"/>
                    <a:lumOff val="40000"/>
                  </a:schemeClr>
                </a:solidFill>
                <a:latin typeface="Segoe UI" panose="020B0502040204020203" pitchFamily="34" charset="0"/>
                <a:cs typeface="Segoe UI" panose="020B0502040204020203" pitchFamily="34" charset="0"/>
              </a:rPr>
              <a:t>unknown</a:t>
            </a:r>
            <a:r>
              <a:rPr lang="fr-BE" sz="2400" b="1" dirty="0" smtClean="0">
                <a:solidFill>
                  <a:schemeClr val="accent2">
                    <a:lumMod val="60000"/>
                    <a:lumOff val="40000"/>
                  </a:schemeClr>
                </a:solidFill>
                <a:latin typeface="Segoe UI" panose="020B0502040204020203" pitchFamily="34" charset="0"/>
                <a:cs typeface="Segoe UI" panose="020B0502040204020203" pitchFamily="34" charset="0"/>
              </a:rPr>
              <a:t>)</a:t>
            </a:r>
            <a:endParaRPr lang="fr-BE" sz="2400" b="1" dirty="0">
              <a:solidFill>
                <a:schemeClr val="accent2">
                  <a:lumMod val="60000"/>
                  <a:lumOff val="40000"/>
                </a:schemeClr>
              </a:solidFill>
              <a:latin typeface="Segoe UI" panose="020B0502040204020203" pitchFamily="34" charset="0"/>
              <a:cs typeface="Segoe UI" panose="020B0502040204020203" pitchFamily="34" charset="0"/>
            </a:endParaRPr>
          </a:p>
        </p:txBody>
      </p:sp>
      <p:cxnSp>
        <p:nvCxnSpPr>
          <p:cNvPr id="20" name="Connecteur droit avec flèche 19"/>
          <p:cNvCxnSpPr/>
          <p:nvPr/>
        </p:nvCxnSpPr>
        <p:spPr>
          <a:xfrm flipV="1">
            <a:off x="2537460" y="2049780"/>
            <a:ext cx="1620883" cy="1150620"/>
          </a:xfrm>
          <a:prstGeom prst="straightConnector1">
            <a:avLst/>
          </a:prstGeom>
          <a:ln w="53975">
            <a:solidFill>
              <a:schemeClr val="accent2">
                <a:lumMod val="60000"/>
                <a:lumOff val="40000"/>
              </a:schemeClr>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a:off x="4935655" y="2049780"/>
            <a:ext cx="1556585" cy="1028680"/>
          </a:xfrm>
          <a:prstGeom prst="straightConnector1">
            <a:avLst/>
          </a:prstGeom>
          <a:ln w="53975">
            <a:solidFill>
              <a:schemeClr val="accent2">
                <a:lumMod val="60000"/>
                <a:lumOff val="40000"/>
              </a:schemeClr>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3984628" y="2952204"/>
            <a:ext cx="1902053" cy="461665"/>
          </a:xfrm>
          <a:prstGeom prst="rect">
            <a:avLst/>
          </a:prstGeom>
          <a:noFill/>
        </p:spPr>
        <p:txBody>
          <a:bodyPr wrap="square" rtlCol="0">
            <a:spAutoFit/>
          </a:bodyPr>
          <a:lstStyle/>
          <a:p>
            <a:r>
              <a:rPr lang="fr-BE" sz="2400" b="1" dirty="0" err="1" smtClean="0">
                <a:solidFill>
                  <a:schemeClr val="accent2">
                    <a:lumMod val="60000"/>
                    <a:lumOff val="40000"/>
                  </a:schemeClr>
                </a:solidFill>
                <a:latin typeface="Segoe UI" panose="020B0502040204020203" pitchFamily="34" charset="0"/>
                <a:cs typeface="Segoe UI" panose="020B0502040204020203" pitchFamily="34" charset="0"/>
              </a:rPr>
              <a:t>evaluation</a:t>
            </a:r>
            <a:endParaRPr lang="fr-BE" sz="2400" b="1" dirty="0">
              <a:solidFill>
                <a:schemeClr val="accent2">
                  <a:lumMod val="60000"/>
                  <a:lumOff val="40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2270567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85900" y="827782"/>
            <a:ext cx="6172200" cy="1077218"/>
          </a:xfrm>
          <a:prstGeom prst="rect">
            <a:avLst/>
          </a:prstGeom>
          <a:noFill/>
        </p:spPr>
        <p:txBody>
          <a:bodyPr wrap="square" rtlCol="0">
            <a:spAutoFit/>
          </a:bodyPr>
          <a:lstStyle/>
          <a:p>
            <a:pPr algn="ctr"/>
            <a:r>
              <a:rPr lang="fr-BE" sz="3200" dirty="0" smtClean="0">
                <a:latin typeface="Segoe UI" panose="020B0502040204020203" pitchFamily="34" charset="0"/>
                <a:ea typeface="Segoe UI" panose="020B0502040204020203" pitchFamily="34" charset="0"/>
                <a:cs typeface="Segoe UI" panose="020B0502040204020203" pitchFamily="34" charset="0"/>
              </a:rPr>
              <a:t>« </a:t>
            </a:r>
            <a:r>
              <a:rPr lang="fr-BE" sz="3200" dirty="0" err="1" smtClean="0">
                <a:latin typeface="Segoe UI" panose="020B0502040204020203" pitchFamily="34" charset="0"/>
                <a:ea typeface="Segoe UI" panose="020B0502040204020203" pitchFamily="34" charset="0"/>
                <a:cs typeface="Segoe UI" panose="020B0502040204020203" pitchFamily="34" charset="0"/>
              </a:rPr>
              <a:t>Better</a:t>
            </a:r>
            <a:r>
              <a:rPr lang="fr-BE" sz="3200" dirty="0" smtClean="0">
                <a:latin typeface="Segoe UI" panose="020B0502040204020203" pitchFamily="34" charset="0"/>
                <a:ea typeface="Segoe UI" panose="020B0502040204020203" pitchFamily="34" charset="0"/>
                <a:cs typeface="Segoe UI" panose="020B0502040204020203" pitchFamily="34" charset="0"/>
              </a:rPr>
              <a:t> observations </a:t>
            </a:r>
            <a:r>
              <a:rPr lang="fr-BE" sz="3200" dirty="0" err="1" smtClean="0">
                <a:latin typeface="Segoe UI" panose="020B0502040204020203" pitchFamily="34" charset="0"/>
                <a:ea typeface="Segoe UI" panose="020B0502040204020203" pitchFamily="34" charset="0"/>
                <a:cs typeface="Segoe UI" panose="020B0502040204020203" pitchFamily="34" charset="0"/>
              </a:rPr>
              <a:t>yield</a:t>
            </a:r>
            <a:r>
              <a:rPr lang="fr-BE" sz="3200" dirty="0" smtClean="0">
                <a:latin typeface="Segoe UI" panose="020B0502040204020203" pitchFamily="34" charset="0"/>
                <a:ea typeface="Segoe UI" panose="020B0502040204020203" pitchFamily="34" charset="0"/>
                <a:cs typeface="Segoe UI" panose="020B0502040204020203" pitchFamily="34" charset="0"/>
              </a:rPr>
              <a:t> </a:t>
            </a:r>
            <a:r>
              <a:rPr lang="fr-BE" sz="3200" dirty="0" err="1" smtClean="0">
                <a:latin typeface="Segoe UI" panose="020B0502040204020203" pitchFamily="34" charset="0"/>
                <a:ea typeface="Segoe UI" panose="020B0502040204020203" pitchFamily="34" charset="0"/>
                <a:cs typeface="Segoe UI" panose="020B0502040204020203" pitchFamily="34" charset="0"/>
              </a:rPr>
              <a:t>better</a:t>
            </a:r>
            <a:r>
              <a:rPr lang="fr-BE" sz="3200" dirty="0" smtClean="0">
                <a:latin typeface="Segoe UI" panose="020B0502040204020203" pitchFamily="34" charset="0"/>
                <a:ea typeface="Segoe UI" panose="020B0502040204020203" pitchFamily="34" charset="0"/>
                <a:cs typeface="Segoe UI" panose="020B0502040204020203" pitchFamily="34" charset="0"/>
              </a:rPr>
              <a:t> </a:t>
            </a:r>
            <a:r>
              <a:rPr lang="fr-BE" sz="3200" dirty="0" err="1" smtClean="0">
                <a:latin typeface="Segoe UI" panose="020B0502040204020203" pitchFamily="34" charset="0"/>
                <a:ea typeface="Segoe UI" panose="020B0502040204020203" pitchFamily="34" charset="0"/>
                <a:cs typeface="Segoe UI" panose="020B0502040204020203" pitchFamily="34" charset="0"/>
              </a:rPr>
              <a:t>forecast</a:t>
            </a:r>
            <a:r>
              <a:rPr lang="fr-BE" sz="3200" dirty="0">
                <a:latin typeface="Segoe UI" panose="020B0502040204020203" pitchFamily="34" charset="0"/>
                <a:ea typeface="Segoe UI" panose="020B0502040204020203" pitchFamily="34" charset="0"/>
                <a:cs typeface="Segoe UI" panose="020B0502040204020203" pitchFamily="34" charset="0"/>
              </a:rPr>
              <a:t> </a:t>
            </a:r>
            <a:r>
              <a:rPr lang="fr-BE" sz="3200" dirty="0" err="1" smtClean="0">
                <a:latin typeface="Segoe UI" panose="020B0502040204020203" pitchFamily="34" charset="0"/>
                <a:ea typeface="Segoe UI" panose="020B0502040204020203" pitchFamily="34" charset="0"/>
                <a:cs typeface="Segoe UI" panose="020B0502040204020203" pitchFamily="34" charset="0"/>
              </a:rPr>
              <a:t>verification</a:t>
            </a:r>
            <a:r>
              <a:rPr lang="fr-BE" sz="3200" dirty="0" smtClean="0">
                <a:latin typeface="Segoe UI" panose="020B0502040204020203" pitchFamily="34" charset="0"/>
                <a:ea typeface="Segoe UI" panose="020B0502040204020203" pitchFamily="34" charset="0"/>
                <a:cs typeface="Segoe UI" panose="020B0502040204020203" pitchFamily="34" charset="0"/>
              </a:rPr>
              <a:t> scores »</a:t>
            </a:r>
            <a:endParaRPr lang="en-US" sz="3200" dirty="0" err="1" smtClean="0">
              <a:latin typeface="Segoe UI" panose="020B0502040204020203" pitchFamily="34" charset="0"/>
              <a:ea typeface="Segoe UI" panose="020B0502040204020203" pitchFamily="34" charset="0"/>
              <a:cs typeface="Segoe UI" panose="020B0502040204020203" pitchFamily="34" charset="0"/>
            </a:endParaRPr>
          </a:p>
        </p:txBody>
      </p:sp>
      <p:sp>
        <p:nvSpPr>
          <p:cNvPr id="7" name="Rectangle 6"/>
          <p:cNvSpPr/>
          <p:nvPr/>
        </p:nvSpPr>
        <p:spPr>
          <a:xfrm>
            <a:off x="251520" y="3637147"/>
            <a:ext cx="2114845" cy="6107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32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1. </a:t>
            </a:r>
            <a:r>
              <a:rPr lang="fr-BE" sz="3200"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Logic</a:t>
            </a:r>
            <a:endParaRPr lang="fr-BE" sz="32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8" name="Rectangle 7"/>
          <p:cNvSpPr/>
          <p:nvPr/>
        </p:nvSpPr>
        <p:spPr>
          <a:xfrm>
            <a:off x="2492848" y="3637147"/>
            <a:ext cx="3096344" cy="6107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32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2. Toy model</a:t>
            </a:r>
          </a:p>
        </p:txBody>
      </p:sp>
      <p:sp>
        <p:nvSpPr>
          <p:cNvPr id="9" name="Rectangle 8"/>
          <p:cNvSpPr/>
          <p:nvPr/>
        </p:nvSpPr>
        <p:spPr>
          <a:xfrm>
            <a:off x="5780222" y="3637147"/>
            <a:ext cx="3405978" cy="6107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32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3</a:t>
            </a:r>
            <a:r>
              <a:rPr lang="fr-BE" sz="32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r>
              <a:rPr lang="fr-BE" sz="3200"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Climate</a:t>
            </a:r>
            <a:r>
              <a:rPr lang="fr-BE" sz="32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r>
              <a:rPr lang="fr-BE" sz="3200"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models</a:t>
            </a:r>
            <a:endParaRPr lang="fr-BE" sz="32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0" name="Isosceles Triangle 9"/>
          <p:cNvSpPr/>
          <p:nvPr/>
        </p:nvSpPr>
        <p:spPr>
          <a:xfrm rot="5400000">
            <a:off x="2411168" y="3907130"/>
            <a:ext cx="176534" cy="152185"/>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5400000">
            <a:off x="5559000" y="3907132"/>
            <a:ext cx="176534" cy="152185"/>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https://www.bsc.es/media/28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439667"/>
            <a:ext cx="1558290" cy="418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2225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85900" y="827782"/>
            <a:ext cx="6172200" cy="1077218"/>
          </a:xfrm>
          <a:prstGeom prst="rect">
            <a:avLst/>
          </a:prstGeom>
          <a:noFill/>
        </p:spPr>
        <p:txBody>
          <a:bodyPr wrap="square" rtlCol="0">
            <a:spAutoFit/>
          </a:bodyPr>
          <a:lstStyle/>
          <a:p>
            <a:pPr algn="ctr"/>
            <a:r>
              <a:rPr lang="fr-BE" sz="3200" dirty="0" smtClean="0">
                <a:latin typeface="Segoe UI" panose="020B0502040204020203" pitchFamily="34" charset="0"/>
                <a:ea typeface="Segoe UI" panose="020B0502040204020203" pitchFamily="34" charset="0"/>
                <a:cs typeface="Segoe UI" panose="020B0502040204020203" pitchFamily="34" charset="0"/>
              </a:rPr>
              <a:t>« </a:t>
            </a:r>
            <a:r>
              <a:rPr lang="fr-BE" sz="3200" dirty="0" err="1" smtClean="0">
                <a:latin typeface="Segoe UI" panose="020B0502040204020203" pitchFamily="34" charset="0"/>
                <a:ea typeface="Segoe UI" panose="020B0502040204020203" pitchFamily="34" charset="0"/>
                <a:cs typeface="Segoe UI" panose="020B0502040204020203" pitchFamily="34" charset="0"/>
              </a:rPr>
              <a:t>Better</a:t>
            </a:r>
            <a:r>
              <a:rPr lang="fr-BE" sz="3200" dirty="0" smtClean="0">
                <a:latin typeface="Segoe UI" panose="020B0502040204020203" pitchFamily="34" charset="0"/>
                <a:ea typeface="Segoe UI" panose="020B0502040204020203" pitchFamily="34" charset="0"/>
                <a:cs typeface="Segoe UI" panose="020B0502040204020203" pitchFamily="34" charset="0"/>
              </a:rPr>
              <a:t> observations </a:t>
            </a:r>
            <a:r>
              <a:rPr lang="fr-BE" sz="3200" dirty="0" err="1" smtClean="0">
                <a:latin typeface="Segoe UI" panose="020B0502040204020203" pitchFamily="34" charset="0"/>
                <a:ea typeface="Segoe UI" panose="020B0502040204020203" pitchFamily="34" charset="0"/>
                <a:cs typeface="Segoe UI" panose="020B0502040204020203" pitchFamily="34" charset="0"/>
              </a:rPr>
              <a:t>yield</a:t>
            </a:r>
            <a:r>
              <a:rPr lang="fr-BE" sz="3200" dirty="0" smtClean="0">
                <a:latin typeface="Segoe UI" panose="020B0502040204020203" pitchFamily="34" charset="0"/>
                <a:ea typeface="Segoe UI" panose="020B0502040204020203" pitchFamily="34" charset="0"/>
                <a:cs typeface="Segoe UI" panose="020B0502040204020203" pitchFamily="34" charset="0"/>
              </a:rPr>
              <a:t> </a:t>
            </a:r>
            <a:r>
              <a:rPr lang="fr-BE" sz="3200" dirty="0" err="1" smtClean="0">
                <a:latin typeface="Segoe UI" panose="020B0502040204020203" pitchFamily="34" charset="0"/>
                <a:ea typeface="Segoe UI" panose="020B0502040204020203" pitchFamily="34" charset="0"/>
                <a:cs typeface="Segoe UI" panose="020B0502040204020203" pitchFamily="34" charset="0"/>
              </a:rPr>
              <a:t>better</a:t>
            </a:r>
            <a:r>
              <a:rPr lang="fr-BE" sz="3200" dirty="0" smtClean="0">
                <a:latin typeface="Segoe UI" panose="020B0502040204020203" pitchFamily="34" charset="0"/>
                <a:ea typeface="Segoe UI" panose="020B0502040204020203" pitchFamily="34" charset="0"/>
                <a:cs typeface="Segoe UI" panose="020B0502040204020203" pitchFamily="34" charset="0"/>
              </a:rPr>
              <a:t> </a:t>
            </a:r>
            <a:r>
              <a:rPr lang="fr-BE" sz="3200" dirty="0" err="1" smtClean="0">
                <a:latin typeface="Segoe UI" panose="020B0502040204020203" pitchFamily="34" charset="0"/>
                <a:ea typeface="Segoe UI" panose="020B0502040204020203" pitchFamily="34" charset="0"/>
                <a:cs typeface="Segoe UI" panose="020B0502040204020203" pitchFamily="34" charset="0"/>
              </a:rPr>
              <a:t>forecast</a:t>
            </a:r>
            <a:r>
              <a:rPr lang="fr-BE" sz="3200" dirty="0">
                <a:latin typeface="Segoe UI" panose="020B0502040204020203" pitchFamily="34" charset="0"/>
                <a:ea typeface="Segoe UI" panose="020B0502040204020203" pitchFamily="34" charset="0"/>
                <a:cs typeface="Segoe UI" panose="020B0502040204020203" pitchFamily="34" charset="0"/>
              </a:rPr>
              <a:t> </a:t>
            </a:r>
            <a:r>
              <a:rPr lang="fr-BE" sz="3200" dirty="0" err="1" smtClean="0">
                <a:latin typeface="Segoe UI" panose="020B0502040204020203" pitchFamily="34" charset="0"/>
                <a:ea typeface="Segoe UI" panose="020B0502040204020203" pitchFamily="34" charset="0"/>
                <a:cs typeface="Segoe UI" panose="020B0502040204020203" pitchFamily="34" charset="0"/>
              </a:rPr>
              <a:t>verification</a:t>
            </a:r>
            <a:r>
              <a:rPr lang="fr-BE" sz="3200" dirty="0" smtClean="0">
                <a:latin typeface="Segoe UI" panose="020B0502040204020203" pitchFamily="34" charset="0"/>
                <a:ea typeface="Segoe UI" panose="020B0502040204020203" pitchFamily="34" charset="0"/>
                <a:cs typeface="Segoe UI" panose="020B0502040204020203" pitchFamily="34" charset="0"/>
              </a:rPr>
              <a:t> scores »</a:t>
            </a:r>
            <a:endParaRPr lang="en-US" sz="3200" dirty="0" err="1" smtClean="0">
              <a:latin typeface="Segoe UI" panose="020B0502040204020203" pitchFamily="34" charset="0"/>
              <a:ea typeface="Segoe UI" panose="020B0502040204020203" pitchFamily="34" charset="0"/>
              <a:cs typeface="Segoe UI" panose="020B0502040204020203" pitchFamily="34" charset="0"/>
            </a:endParaRPr>
          </a:p>
        </p:txBody>
      </p:sp>
      <p:sp>
        <p:nvSpPr>
          <p:cNvPr id="7" name="Rectangle 6"/>
          <p:cNvSpPr/>
          <p:nvPr/>
        </p:nvSpPr>
        <p:spPr>
          <a:xfrm>
            <a:off x="251520" y="3637147"/>
            <a:ext cx="2114845" cy="6107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3200" b="1"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1. </a:t>
            </a:r>
            <a:r>
              <a:rPr lang="fr-BE" sz="3200" b="1"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Logic</a:t>
            </a:r>
            <a:endParaRPr lang="fr-BE" sz="3200" b="1"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8" name="Rectangle 7"/>
          <p:cNvSpPr/>
          <p:nvPr/>
        </p:nvSpPr>
        <p:spPr>
          <a:xfrm>
            <a:off x="2492848" y="3637147"/>
            <a:ext cx="3096344" cy="6107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3200" dirty="0"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2. Toy model</a:t>
            </a:r>
          </a:p>
        </p:txBody>
      </p:sp>
      <p:sp>
        <p:nvSpPr>
          <p:cNvPr id="9" name="Rectangle 8"/>
          <p:cNvSpPr/>
          <p:nvPr/>
        </p:nvSpPr>
        <p:spPr>
          <a:xfrm>
            <a:off x="5780222" y="3637147"/>
            <a:ext cx="3405978" cy="6107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3200" dirty="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3</a:t>
            </a:r>
            <a:r>
              <a:rPr lang="fr-BE" sz="3200" dirty="0"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 </a:t>
            </a:r>
            <a:r>
              <a:rPr lang="fr-BE" sz="3200" dirty="0" err="1"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Climate</a:t>
            </a:r>
            <a:r>
              <a:rPr lang="fr-BE" sz="3200" dirty="0"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 </a:t>
            </a:r>
            <a:r>
              <a:rPr lang="fr-BE" sz="3200" dirty="0" err="1"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models</a:t>
            </a:r>
            <a:endParaRPr lang="fr-BE" sz="3200" dirty="0"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0" name="Isosceles Triangle 9"/>
          <p:cNvSpPr/>
          <p:nvPr/>
        </p:nvSpPr>
        <p:spPr>
          <a:xfrm rot="5400000">
            <a:off x="2411168" y="3907130"/>
            <a:ext cx="176534" cy="152185"/>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5400000">
            <a:off x="5559000" y="3907132"/>
            <a:ext cx="176534" cy="152185"/>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https://www.bsc.es/media/28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439667"/>
            <a:ext cx="1558290" cy="418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74984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72142" y="2033553"/>
            <a:ext cx="4598558" cy="1077218"/>
          </a:xfrm>
          <a:prstGeom prst="rect">
            <a:avLst/>
          </a:prstGeom>
          <a:noFill/>
        </p:spPr>
        <p:txBody>
          <a:bodyPr wrap="square" rtlCol="0">
            <a:spAutoFit/>
          </a:bodyPr>
          <a:lstStyle/>
          <a:p>
            <a:pPr algn="ctr"/>
            <a:r>
              <a:rPr lang="fr-BE" sz="1600"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Reichler</a:t>
            </a:r>
            <a:r>
              <a:rPr lang="fr-BE" sz="16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and Kim, </a:t>
            </a:r>
            <a:r>
              <a:rPr lang="fr-BE" sz="1600" i="1"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BAM</a:t>
            </a:r>
            <a:r>
              <a:rPr lang="fr-BE" sz="16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S, 2008 (CMIP3</a:t>
            </a:r>
            <a:r>
              <a:rPr lang="fr-BE" sz="16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sym typeface="Wingdings" panose="05000000000000000000" pitchFamily="2" charset="2"/>
              </a:rPr>
              <a:t>CMIP5)</a:t>
            </a:r>
            <a:endParaRPr lang="fr-BE" sz="16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endParaRPr>
          </a:p>
          <a:p>
            <a:pPr algn="ctr"/>
            <a:r>
              <a:rPr lang="fr-BE" sz="1600"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Scaife</a:t>
            </a:r>
            <a:r>
              <a:rPr lang="fr-BE" sz="16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et al., </a:t>
            </a:r>
            <a:r>
              <a:rPr lang="fr-BE" sz="1600" i="1"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GRL</a:t>
            </a:r>
            <a:r>
              <a:rPr lang="fr-BE" sz="16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2014 (NAO; </a:t>
            </a:r>
            <a:r>
              <a:rPr lang="fr-BE" sz="1600"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sampling</a:t>
            </a:r>
            <a:r>
              <a:rPr lang="fr-BE" sz="16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a:t>
            </a:r>
          </a:p>
          <a:p>
            <a:pPr algn="ctr"/>
            <a:r>
              <a:rPr lang="fr-BE" sz="16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Massonnet et al., </a:t>
            </a:r>
            <a:r>
              <a:rPr lang="fr-BE" sz="1600" i="1"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The </a:t>
            </a:r>
            <a:r>
              <a:rPr lang="fr-BE" sz="1600" i="1"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Cryosph</a:t>
            </a:r>
            <a:r>
              <a:rPr lang="fr-BE" sz="16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2012 (</a:t>
            </a:r>
            <a:r>
              <a:rPr lang="fr-BE" sz="1600"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sea</a:t>
            </a:r>
            <a:r>
              <a:rPr lang="fr-BE" sz="16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r>
              <a:rPr lang="fr-BE" sz="1600"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ice</a:t>
            </a:r>
            <a:r>
              <a:rPr lang="fr-BE" sz="16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a:t>
            </a:r>
          </a:p>
          <a:p>
            <a:pPr algn="ctr"/>
            <a:r>
              <a:rPr lang="fr-BE" sz="1600"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Msadek</a:t>
            </a:r>
            <a:r>
              <a:rPr lang="fr-BE" sz="16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et al., </a:t>
            </a:r>
            <a:r>
              <a:rPr lang="fr-BE" sz="1600" i="1"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GRL</a:t>
            </a:r>
            <a:r>
              <a:rPr lang="fr-BE" sz="16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2014 (</a:t>
            </a:r>
            <a:r>
              <a:rPr lang="fr-BE" sz="1600"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sea</a:t>
            </a:r>
            <a:r>
              <a:rPr lang="fr-BE" sz="16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r>
              <a:rPr lang="fr-BE" sz="1600"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ice</a:t>
            </a:r>
            <a:r>
              <a:rPr lang="fr-BE" sz="16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a:t>
            </a:r>
          </a:p>
        </p:txBody>
      </p:sp>
      <p:sp>
        <p:nvSpPr>
          <p:cNvPr id="8" name="TextBox 7"/>
          <p:cNvSpPr txBox="1"/>
          <p:nvPr/>
        </p:nvSpPr>
        <p:spPr>
          <a:xfrm>
            <a:off x="1671417" y="3491716"/>
            <a:ext cx="5783483" cy="830997"/>
          </a:xfrm>
          <a:prstGeom prst="rect">
            <a:avLst/>
          </a:prstGeom>
          <a:noFill/>
        </p:spPr>
        <p:txBody>
          <a:bodyPr wrap="square" rtlCol="0">
            <a:spAutoFit/>
          </a:bodyPr>
          <a:lstStyle/>
          <a:p>
            <a:pPr algn="ctr"/>
            <a:r>
              <a:rPr lang="fr-BE" sz="2400" b="1" dirty="0" err="1" smtClean="0">
                <a:latin typeface="Segoe UI" panose="020B0502040204020203" pitchFamily="34" charset="0"/>
                <a:ea typeface="Segoe UI" panose="020B0502040204020203" pitchFamily="34" charset="0"/>
                <a:cs typeface="Segoe UI" panose="020B0502040204020203" pitchFamily="34" charset="0"/>
              </a:rPr>
              <a:t>then</a:t>
            </a:r>
            <a:r>
              <a:rPr lang="fr-BE" sz="2400" dirty="0" smtClean="0">
                <a:latin typeface="Segoe UI" panose="020B0502040204020203" pitchFamily="34" charset="0"/>
                <a:ea typeface="Segoe UI" panose="020B0502040204020203" pitchFamily="34" charset="0"/>
                <a:cs typeface="Segoe UI" panose="020B0502040204020203" pitchFamily="34" charset="0"/>
              </a:rPr>
              <a:t>, </a:t>
            </a:r>
            <a:r>
              <a:rPr lang="fr-BE" sz="2400" dirty="0" err="1" smtClean="0">
                <a:latin typeface="Segoe UI" panose="020B0502040204020203" pitchFamily="34" charset="0"/>
                <a:ea typeface="Segoe UI" panose="020B0502040204020203" pitchFamily="34" charset="0"/>
                <a:cs typeface="Segoe UI" panose="020B0502040204020203" pitchFamily="34" charset="0"/>
              </a:rPr>
              <a:t>they</a:t>
            </a:r>
            <a:r>
              <a:rPr lang="fr-BE" sz="2400" dirty="0" smtClean="0">
                <a:latin typeface="Segoe UI" panose="020B0502040204020203" pitchFamily="34" charset="0"/>
                <a:ea typeface="Segoe UI" panose="020B0502040204020203" pitchFamily="34" charset="0"/>
                <a:cs typeface="Segoe UI" panose="020B0502040204020203" pitchFamily="34" charset="0"/>
              </a:rPr>
              <a:t> </a:t>
            </a:r>
            <a:r>
              <a:rPr lang="fr-BE" sz="2400" dirty="0" err="1" smtClean="0">
                <a:latin typeface="Segoe UI" panose="020B0502040204020203" pitchFamily="34" charset="0"/>
                <a:ea typeface="Segoe UI" panose="020B0502040204020203" pitchFamily="34" charset="0"/>
                <a:cs typeface="Segoe UI" panose="020B0502040204020203" pitchFamily="34" charset="0"/>
              </a:rPr>
              <a:t>can</a:t>
            </a:r>
            <a:r>
              <a:rPr lang="fr-BE" sz="2400" dirty="0" smtClean="0">
                <a:latin typeface="Segoe UI" panose="020B0502040204020203" pitchFamily="34" charset="0"/>
                <a:ea typeface="Segoe UI" panose="020B0502040204020203" pitchFamily="34" charset="0"/>
                <a:cs typeface="Segoe UI" panose="020B0502040204020203" pitchFamily="34" charset="0"/>
              </a:rPr>
              <a:t> </a:t>
            </a:r>
            <a:r>
              <a:rPr lang="fr-BE" sz="2400" dirty="0" err="1" smtClean="0">
                <a:latin typeface="Segoe UI" panose="020B0502040204020203" pitchFamily="34" charset="0"/>
                <a:ea typeface="Segoe UI" panose="020B0502040204020203" pitchFamily="34" charset="0"/>
                <a:cs typeface="Segoe UI" panose="020B0502040204020203" pitchFamily="34" charset="0"/>
              </a:rPr>
              <a:t>also</a:t>
            </a:r>
            <a:r>
              <a:rPr lang="fr-BE" sz="2400" dirty="0" smtClean="0">
                <a:latin typeface="Segoe UI" panose="020B0502040204020203" pitchFamily="34" charset="0"/>
                <a:ea typeface="Segoe UI" panose="020B0502040204020203" pitchFamily="34" charset="0"/>
                <a:cs typeface="Segoe UI" panose="020B0502040204020203" pitchFamily="34" charset="0"/>
              </a:rPr>
              <a:t> </a:t>
            </a:r>
            <a:r>
              <a:rPr lang="fr-BE" sz="2400" dirty="0" err="1" smtClean="0">
                <a:latin typeface="Segoe UI" panose="020B0502040204020203" pitchFamily="34" charset="0"/>
                <a:ea typeface="Segoe UI" panose="020B0502040204020203" pitchFamily="34" charset="0"/>
                <a:cs typeface="Segoe UI" panose="020B0502040204020203" pitchFamily="34" charset="0"/>
              </a:rPr>
              <a:t>reveal</a:t>
            </a:r>
            <a:r>
              <a:rPr lang="fr-BE" sz="2400" dirty="0" smtClean="0">
                <a:latin typeface="Segoe UI" panose="020B0502040204020203" pitchFamily="34" charset="0"/>
                <a:ea typeface="Segoe UI" panose="020B0502040204020203" pitchFamily="34" charset="0"/>
                <a:cs typeface="Segoe UI" panose="020B0502040204020203" pitchFamily="34" charset="0"/>
              </a:rPr>
              <a:t> the </a:t>
            </a:r>
            <a:r>
              <a:rPr lang="fr-BE" sz="2400" dirty="0" err="1" smtClean="0">
                <a:latin typeface="Segoe UI" panose="020B0502040204020203" pitchFamily="34" charset="0"/>
                <a:ea typeface="Segoe UI" panose="020B0502040204020203" pitchFamily="34" charset="0"/>
                <a:cs typeface="Segoe UI" panose="020B0502040204020203" pitchFamily="34" charset="0"/>
              </a:rPr>
              <a:t>underlying</a:t>
            </a:r>
            <a:r>
              <a:rPr lang="fr-BE" sz="2400" dirty="0" smtClean="0">
                <a:latin typeface="Segoe UI" panose="020B0502040204020203" pitchFamily="34" charset="0"/>
                <a:ea typeface="Segoe UI" panose="020B0502040204020203" pitchFamily="34" charset="0"/>
                <a:cs typeface="Segoe UI" panose="020B0502040204020203" pitchFamily="34" charset="0"/>
              </a:rPr>
              <a:t> </a:t>
            </a:r>
            <a:r>
              <a:rPr lang="fr-BE" sz="2400" dirty="0" err="1" smtClean="0">
                <a:latin typeface="Segoe UI" panose="020B0502040204020203" pitchFamily="34" charset="0"/>
                <a:ea typeface="Segoe UI" panose="020B0502040204020203" pitchFamily="34" charset="0"/>
                <a:cs typeface="Segoe UI" panose="020B0502040204020203" pitchFamily="34" charset="0"/>
              </a:rPr>
              <a:t>quality</a:t>
            </a:r>
            <a:r>
              <a:rPr lang="fr-BE" sz="2400" dirty="0" smtClean="0">
                <a:latin typeface="Segoe UI" panose="020B0502040204020203" pitchFamily="34" charset="0"/>
                <a:ea typeface="Segoe UI" panose="020B0502040204020203" pitchFamily="34" charset="0"/>
                <a:cs typeface="Segoe UI" panose="020B0502040204020203" pitchFamily="34" charset="0"/>
              </a:rPr>
              <a:t> of an </a:t>
            </a:r>
            <a:r>
              <a:rPr lang="fr-BE" sz="2400" dirty="0" err="1" smtClean="0">
                <a:latin typeface="Segoe UI" panose="020B0502040204020203" pitchFamily="34" charset="0"/>
                <a:ea typeface="Segoe UI" panose="020B0502040204020203" pitchFamily="34" charset="0"/>
                <a:cs typeface="Segoe UI" panose="020B0502040204020203" pitchFamily="34" charset="0"/>
              </a:rPr>
              <a:t>observational</a:t>
            </a:r>
            <a:r>
              <a:rPr lang="fr-BE" sz="2400" dirty="0" smtClean="0">
                <a:latin typeface="Segoe UI" panose="020B0502040204020203" pitchFamily="34" charset="0"/>
                <a:ea typeface="Segoe UI" panose="020B0502040204020203" pitchFamily="34" charset="0"/>
                <a:cs typeface="Segoe UI" panose="020B0502040204020203" pitchFamily="34" charset="0"/>
              </a:rPr>
              <a:t> </a:t>
            </a:r>
            <a:r>
              <a:rPr lang="fr-BE" sz="2400" dirty="0" err="1" smtClean="0">
                <a:latin typeface="Segoe UI" panose="020B0502040204020203" pitchFamily="34" charset="0"/>
                <a:ea typeface="Segoe UI" panose="020B0502040204020203" pitchFamily="34" charset="0"/>
                <a:cs typeface="Segoe UI" panose="020B0502040204020203" pitchFamily="34" charset="0"/>
              </a:rPr>
              <a:t>dataset</a:t>
            </a:r>
            <a:r>
              <a:rPr lang="fr-BE" sz="2400" dirty="0">
                <a:latin typeface="Segoe UI" panose="020B0502040204020203" pitchFamily="34" charset="0"/>
                <a:ea typeface="Segoe UI" panose="020B0502040204020203" pitchFamily="34" charset="0"/>
                <a:cs typeface="Segoe UI" panose="020B0502040204020203" pitchFamily="34" charset="0"/>
              </a:rPr>
              <a:t>.</a:t>
            </a:r>
            <a:r>
              <a:rPr lang="fr-BE" sz="2400" dirty="0" smtClean="0">
                <a:latin typeface="Segoe UI" panose="020B0502040204020203" pitchFamily="34" charset="0"/>
                <a:ea typeface="Segoe UI" panose="020B0502040204020203" pitchFamily="34" charset="0"/>
                <a:cs typeface="Segoe UI" panose="020B0502040204020203" pitchFamily="34" charset="0"/>
              </a:rPr>
              <a:t> </a:t>
            </a:r>
          </a:p>
        </p:txBody>
      </p:sp>
      <p:sp>
        <p:nvSpPr>
          <p:cNvPr id="10" name="TextBox 9"/>
          <p:cNvSpPr txBox="1"/>
          <p:nvPr/>
        </p:nvSpPr>
        <p:spPr>
          <a:xfrm>
            <a:off x="1355863" y="620688"/>
            <a:ext cx="6415258" cy="1200329"/>
          </a:xfrm>
          <a:prstGeom prst="rect">
            <a:avLst/>
          </a:prstGeom>
          <a:noFill/>
        </p:spPr>
        <p:txBody>
          <a:bodyPr wrap="square" rtlCol="0">
            <a:spAutoFit/>
          </a:bodyPr>
          <a:lstStyle/>
          <a:p>
            <a:pPr algn="ctr"/>
            <a:r>
              <a:rPr lang="fr-BE" sz="2400" b="1" dirty="0" smtClean="0">
                <a:latin typeface="Segoe UI" panose="020B0502040204020203" pitchFamily="34" charset="0"/>
                <a:ea typeface="Segoe UI" panose="020B0502040204020203" pitchFamily="34" charset="0"/>
                <a:cs typeface="Segoe UI" panose="020B0502040204020203" pitchFamily="34" charset="0"/>
              </a:rPr>
              <a:t>If</a:t>
            </a:r>
            <a:r>
              <a:rPr lang="fr-BE" sz="2400" dirty="0" smtClean="0">
                <a:latin typeface="Segoe UI" panose="020B0502040204020203" pitchFamily="34" charset="0"/>
                <a:ea typeface="Segoe UI" panose="020B0502040204020203" pitchFamily="34" charset="0"/>
                <a:cs typeface="Segoe UI" panose="020B0502040204020203" pitchFamily="34" charset="0"/>
              </a:rPr>
              <a:t> </a:t>
            </a:r>
            <a:r>
              <a:rPr lang="fr-BE" sz="2400" dirty="0" err="1" smtClean="0">
                <a:latin typeface="Segoe UI" panose="020B0502040204020203" pitchFamily="34" charset="0"/>
                <a:ea typeface="Segoe UI" panose="020B0502040204020203" pitchFamily="34" charset="0"/>
                <a:cs typeface="Segoe UI" panose="020B0502040204020203" pitchFamily="34" charset="0"/>
              </a:rPr>
              <a:t>metrics</a:t>
            </a:r>
            <a:r>
              <a:rPr lang="fr-BE" sz="2400" dirty="0" smtClean="0">
                <a:latin typeface="Segoe UI" panose="020B0502040204020203" pitchFamily="34" charset="0"/>
                <a:ea typeface="Segoe UI" panose="020B0502040204020203" pitchFamily="34" charset="0"/>
                <a:cs typeface="Segoe UI" panose="020B0502040204020203" pitchFamily="34" charset="0"/>
              </a:rPr>
              <a:t> of performance (</a:t>
            </a:r>
            <a:r>
              <a:rPr lang="fr-BE" sz="2400" dirty="0" err="1" smtClean="0">
                <a:latin typeface="Segoe UI" panose="020B0502040204020203" pitchFamily="34" charset="0"/>
                <a:ea typeface="Segoe UI" panose="020B0502040204020203" pitchFamily="34" charset="0"/>
                <a:cs typeface="Segoe UI" panose="020B0502040204020203" pitchFamily="34" charset="0"/>
              </a:rPr>
              <a:t>e.g</a:t>
            </a:r>
            <a:r>
              <a:rPr lang="fr-BE" sz="2400" dirty="0" smtClean="0">
                <a:latin typeface="Segoe UI" panose="020B0502040204020203" pitchFamily="34" charset="0"/>
                <a:ea typeface="Segoe UI" panose="020B0502040204020203" pitchFamily="34" charset="0"/>
                <a:cs typeface="Segoe UI" panose="020B0502040204020203" pitchFamily="34" charset="0"/>
              </a:rPr>
              <a:t>., </a:t>
            </a:r>
            <a:r>
              <a:rPr lang="fr-BE" sz="2400" dirty="0" err="1" smtClean="0">
                <a:latin typeface="Segoe UI" panose="020B0502040204020203" pitchFamily="34" charset="0"/>
                <a:ea typeface="Segoe UI" panose="020B0502040204020203" pitchFamily="34" charset="0"/>
                <a:cs typeface="Segoe UI" panose="020B0502040204020203" pitchFamily="34" charset="0"/>
              </a:rPr>
              <a:t>correlation</a:t>
            </a:r>
            <a:r>
              <a:rPr lang="fr-BE" sz="2400" dirty="0" smtClean="0">
                <a:latin typeface="Segoe UI" panose="020B0502040204020203" pitchFamily="34" charset="0"/>
                <a:ea typeface="Segoe UI" panose="020B0502040204020203" pitchFamily="34" charset="0"/>
                <a:cs typeface="Segoe UI" panose="020B0502040204020203" pitchFamily="34" charset="0"/>
              </a:rPr>
              <a:t>, RMSE) are </a:t>
            </a:r>
            <a:r>
              <a:rPr lang="fr-BE" sz="2400" dirty="0" err="1" smtClean="0">
                <a:latin typeface="Segoe UI" panose="020B0502040204020203" pitchFamily="34" charset="0"/>
                <a:ea typeface="Segoe UI" panose="020B0502040204020203" pitchFamily="34" charset="0"/>
                <a:cs typeface="Segoe UI" panose="020B0502040204020203" pitchFamily="34" charset="0"/>
              </a:rPr>
              <a:t>appropriate</a:t>
            </a:r>
            <a:r>
              <a:rPr lang="fr-BE" sz="2400" dirty="0" smtClean="0">
                <a:latin typeface="Segoe UI" panose="020B0502040204020203" pitchFamily="34" charset="0"/>
                <a:ea typeface="Segoe UI" panose="020B0502040204020203" pitchFamily="34" charset="0"/>
                <a:cs typeface="Segoe UI" panose="020B0502040204020203" pitchFamily="34" charset="0"/>
              </a:rPr>
              <a:t> </a:t>
            </a:r>
            <a:r>
              <a:rPr lang="fr-BE" sz="2400" dirty="0" err="1" smtClean="0">
                <a:latin typeface="Segoe UI" panose="020B0502040204020203" pitchFamily="34" charset="0"/>
                <a:ea typeface="Segoe UI" panose="020B0502040204020203" pitchFamily="34" charset="0"/>
                <a:cs typeface="Segoe UI" panose="020B0502040204020203" pitchFamily="34" charset="0"/>
              </a:rPr>
              <a:t>tools</a:t>
            </a:r>
            <a:r>
              <a:rPr lang="fr-BE" sz="2400" dirty="0" smtClean="0">
                <a:latin typeface="Segoe UI" panose="020B0502040204020203" pitchFamily="34" charset="0"/>
                <a:ea typeface="Segoe UI" panose="020B0502040204020203" pitchFamily="34" charset="0"/>
                <a:cs typeface="Segoe UI" panose="020B0502040204020203" pitchFamily="34" charset="0"/>
              </a:rPr>
              <a:t> to </a:t>
            </a:r>
            <a:r>
              <a:rPr lang="fr-BE" sz="2400" dirty="0" err="1" smtClean="0">
                <a:latin typeface="Segoe UI" panose="020B0502040204020203" pitchFamily="34" charset="0"/>
                <a:ea typeface="Segoe UI" panose="020B0502040204020203" pitchFamily="34" charset="0"/>
                <a:cs typeface="Segoe UI" panose="020B0502040204020203" pitchFamily="34" charset="0"/>
              </a:rPr>
              <a:t>reflect</a:t>
            </a:r>
            <a:r>
              <a:rPr lang="fr-BE" sz="2400" dirty="0" smtClean="0">
                <a:latin typeface="Segoe UI" panose="020B0502040204020203" pitchFamily="34" charset="0"/>
                <a:ea typeface="Segoe UI" panose="020B0502040204020203" pitchFamily="34" charset="0"/>
                <a:cs typeface="Segoe UI" panose="020B0502040204020203" pitchFamily="34" charset="0"/>
              </a:rPr>
              <a:t> the </a:t>
            </a:r>
            <a:r>
              <a:rPr lang="fr-BE" sz="2400" dirty="0" err="1" smtClean="0">
                <a:latin typeface="Segoe UI" panose="020B0502040204020203" pitchFamily="34" charset="0"/>
                <a:ea typeface="Segoe UI" panose="020B0502040204020203" pitchFamily="34" charset="0"/>
                <a:cs typeface="Segoe UI" panose="020B0502040204020203" pitchFamily="34" charset="0"/>
              </a:rPr>
              <a:t>quality</a:t>
            </a:r>
            <a:r>
              <a:rPr lang="fr-BE" sz="2400" dirty="0" smtClean="0">
                <a:latin typeface="Segoe UI" panose="020B0502040204020203" pitchFamily="34" charset="0"/>
                <a:ea typeface="Segoe UI" panose="020B0502040204020203" pitchFamily="34" charset="0"/>
                <a:cs typeface="Segoe UI" panose="020B0502040204020203" pitchFamily="34" charset="0"/>
              </a:rPr>
              <a:t> of a </a:t>
            </a:r>
            <a:r>
              <a:rPr lang="fr-BE" sz="2400" dirty="0" err="1" smtClean="0">
                <a:latin typeface="Segoe UI" panose="020B0502040204020203" pitchFamily="34" charset="0"/>
                <a:ea typeface="Segoe UI" panose="020B0502040204020203" pitchFamily="34" charset="0"/>
                <a:cs typeface="Segoe UI" panose="020B0502040204020203" pitchFamily="34" charset="0"/>
              </a:rPr>
              <a:t>modelling</a:t>
            </a:r>
            <a:r>
              <a:rPr lang="fr-BE" sz="2400" dirty="0" smtClean="0">
                <a:latin typeface="Segoe UI" panose="020B0502040204020203" pitchFamily="34" charset="0"/>
                <a:ea typeface="Segoe UI" panose="020B0502040204020203" pitchFamily="34" charset="0"/>
                <a:cs typeface="Segoe UI" panose="020B0502040204020203" pitchFamily="34" charset="0"/>
              </a:rPr>
              <a:t>/</a:t>
            </a:r>
            <a:r>
              <a:rPr lang="fr-BE" sz="2400" dirty="0" err="1" smtClean="0">
                <a:latin typeface="Segoe UI" panose="020B0502040204020203" pitchFamily="34" charset="0"/>
                <a:ea typeface="Segoe UI" panose="020B0502040204020203" pitchFamily="34" charset="0"/>
                <a:cs typeface="Segoe UI" panose="020B0502040204020203" pitchFamily="34" charset="0"/>
              </a:rPr>
              <a:t>forecast</a:t>
            </a:r>
            <a:r>
              <a:rPr lang="fr-BE" sz="2400" dirty="0" smtClean="0">
                <a:latin typeface="Segoe UI" panose="020B0502040204020203" pitchFamily="34" charset="0"/>
                <a:ea typeface="Segoe UI" panose="020B0502040204020203" pitchFamily="34" charset="0"/>
                <a:cs typeface="Segoe UI" panose="020B0502040204020203" pitchFamily="34" charset="0"/>
              </a:rPr>
              <a:t> system,</a:t>
            </a:r>
          </a:p>
        </p:txBody>
      </p:sp>
      <p:sp>
        <p:nvSpPr>
          <p:cNvPr id="12" name="TextBox 11"/>
          <p:cNvSpPr txBox="1"/>
          <p:nvPr/>
        </p:nvSpPr>
        <p:spPr>
          <a:xfrm>
            <a:off x="933499" y="4964975"/>
            <a:ext cx="7272809" cy="830997"/>
          </a:xfrm>
          <a:prstGeom prst="rect">
            <a:avLst/>
          </a:prstGeom>
          <a:noFill/>
        </p:spPr>
        <p:txBody>
          <a:bodyPr wrap="square" rtlCol="0">
            <a:spAutoFit/>
          </a:bodyPr>
          <a:lstStyle/>
          <a:p>
            <a:pPr algn="ctr"/>
            <a:r>
              <a:rPr lang="fr-BE" sz="2400" dirty="0" smtClean="0">
                <a:latin typeface="Segoe UI" panose="020B0502040204020203" pitchFamily="34" charset="0"/>
                <a:ea typeface="Segoe UI" panose="020B0502040204020203" pitchFamily="34" charset="0"/>
                <a:cs typeface="Segoe UI" panose="020B0502040204020203" pitchFamily="34" charset="0"/>
              </a:rPr>
              <a:t>This </a:t>
            </a:r>
            <a:r>
              <a:rPr lang="fr-BE" sz="2400" dirty="0" err="1" smtClean="0">
                <a:latin typeface="Segoe UI" panose="020B0502040204020203" pitchFamily="34" charset="0"/>
                <a:ea typeface="Segoe UI" panose="020B0502040204020203" pitchFamily="34" charset="0"/>
                <a:cs typeface="Segoe UI" panose="020B0502040204020203" pitchFamily="34" charset="0"/>
              </a:rPr>
              <a:t>is</a:t>
            </a:r>
            <a:r>
              <a:rPr lang="fr-BE" sz="2400" dirty="0" smtClean="0">
                <a:latin typeface="Segoe UI" panose="020B0502040204020203" pitchFamily="34" charset="0"/>
                <a:ea typeface="Segoe UI" panose="020B0502040204020203" pitchFamily="34" charset="0"/>
                <a:cs typeface="Segoe UI" panose="020B0502040204020203" pitchFamily="34" charset="0"/>
              </a:rPr>
              <a:t> </a:t>
            </a:r>
            <a:r>
              <a:rPr lang="fr-BE" sz="2400" dirty="0" err="1" smtClean="0">
                <a:latin typeface="Segoe UI" panose="020B0502040204020203" pitchFamily="34" charset="0"/>
                <a:ea typeface="Segoe UI" panose="020B0502040204020203" pitchFamily="34" charset="0"/>
                <a:cs typeface="Segoe UI" panose="020B0502040204020203" pitchFamily="34" charset="0"/>
              </a:rPr>
              <a:t>because</a:t>
            </a:r>
            <a:r>
              <a:rPr lang="fr-BE" sz="2400" dirty="0" smtClean="0">
                <a:latin typeface="Segoe UI" panose="020B0502040204020203" pitchFamily="34" charset="0"/>
                <a:ea typeface="Segoe UI" panose="020B0502040204020203" pitchFamily="34" charset="0"/>
                <a:cs typeface="Segoe UI" panose="020B0502040204020203" pitchFamily="34" charset="0"/>
              </a:rPr>
              <a:t> </a:t>
            </a:r>
            <a:r>
              <a:rPr lang="fr-BE" sz="2400" dirty="0" err="1" smtClean="0">
                <a:latin typeface="Segoe UI" panose="020B0502040204020203" pitchFamily="34" charset="0"/>
                <a:ea typeface="Segoe UI" panose="020B0502040204020203" pitchFamily="34" charset="0"/>
                <a:cs typeface="Segoe UI" panose="020B0502040204020203" pitchFamily="34" charset="0"/>
              </a:rPr>
              <a:t>metrics</a:t>
            </a:r>
            <a:r>
              <a:rPr lang="fr-BE" sz="2400" dirty="0" smtClean="0">
                <a:latin typeface="Segoe UI" panose="020B0502040204020203" pitchFamily="34" charset="0"/>
                <a:ea typeface="Segoe UI" panose="020B0502040204020203" pitchFamily="34" charset="0"/>
                <a:cs typeface="Segoe UI" panose="020B0502040204020203" pitchFamily="34" charset="0"/>
              </a:rPr>
              <a:t> of performance are </a:t>
            </a:r>
            <a:r>
              <a:rPr lang="fr-BE" sz="2400" dirty="0" err="1" smtClean="0">
                <a:latin typeface="Segoe UI" panose="020B0502040204020203" pitchFamily="34" charset="0"/>
                <a:ea typeface="Segoe UI" panose="020B0502040204020203" pitchFamily="34" charset="0"/>
                <a:cs typeface="Segoe UI" panose="020B0502040204020203" pitchFamily="34" charset="0"/>
              </a:rPr>
              <a:t>symmetric</a:t>
            </a:r>
            <a:r>
              <a:rPr lang="fr-BE" sz="2400" dirty="0" smtClean="0">
                <a:latin typeface="Segoe UI" panose="020B0502040204020203" pitchFamily="34" charset="0"/>
                <a:ea typeface="Segoe UI" panose="020B0502040204020203" pitchFamily="34" charset="0"/>
                <a:cs typeface="Segoe UI" panose="020B0502040204020203" pitchFamily="34" charset="0"/>
              </a:rPr>
              <a:t> </a:t>
            </a:r>
            <a:r>
              <a:rPr lang="fr-BE" sz="2400" dirty="0" err="1" smtClean="0">
                <a:latin typeface="Segoe UI" panose="020B0502040204020203" pitchFamily="34" charset="0"/>
                <a:ea typeface="Segoe UI" panose="020B0502040204020203" pitchFamily="34" charset="0"/>
                <a:cs typeface="Segoe UI" panose="020B0502040204020203" pitchFamily="34" charset="0"/>
              </a:rPr>
              <a:t>from</a:t>
            </a:r>
            <a:r>
              <a:rPr lang="fr-BE" sz="2400" dirty="0" smtClean="0">
                <a:latin typeface="Segoe UI" panose="020B0502040204020203" pitchFamily="34" charset="0"/>
                <a:ea typeface="Segoe UI" panose="020B0502040204020203" pitchFamily="34" charset="0"/>
                <a:cs typeface="Segoe UI" panose="020B0502040204020203" pitchFamily="34" charset="0"/>
              </a:rPr>
              <a:t> a </a:t>
            </a:r>
            <a:r>
              <a:rPr lang="fr-BE" sz="2400" dirty="0" err="1" smtClean="0">
                <a:latin typeface="Segoe UI" panose="020B0502040204020203" pitchFamily="34" charset="0"/>
                <a:ea typeface="Segoe UI" panose="020B0502040204020203" pitchFamily="34" charset="0"/>
                <a:cs typeface="Segoe UI" panose="020B0502040204020203" pitchFamily="34" charset="0"/>
              </a:rPr>
              <a:t>mathematical</a:t>
            </a:r>
            <a:r>
              <a:rPr lang="fr-BE" sz="2400" dirty="0" smtClean="0">
                <a:latin typeface="Segoe UI" panose="020B0502040204020203" pitchFamily="34" charset="0"/>
                <a:ea typeface="Segoe UI" panose="020B0502040204020203" pitchFamily="34" charset="0"/>
                <a:cs typeface="Segoe UI" panose="020B0502040204020203" pitchFamily="34" charset="0"/>
              </a:rPr>
              <a:t> point of </a:t>
            </a:r>
            <a:r>
              <a:rPr lang="fr-BE" sz="2400" dirty="0" err="1" smtClean="0">
                <a:latin typeface="Segoe UI" panose="020B0502040204020203" pitchFamily="34" charset="0"/>
                <a:ea typeface="Segoe UI" panose="020B0502040204020203" pitchFamily="34" charset="0"/>
                <a:cs typeface="Segoe UI" panose="020B0502040204020203" pitchFamily="34" charset="0"/>
              </a:rPr>
              <a:t>view</a:t>
            </a:r>
            <a:r>
              <a:rPr lang="fr-BE" sz="2400" dirty="0" smtClean="0">
                <a:latin typeface="Segoe UI" panose="020B0502040204020203" pitchFamily="34" charset="0"/>
                <a:ea typeface="Segoe UI" panose="020B0502040204020203" pitchFamily="34" charset="0"/>
                <a:cs typeface="Segoe UI" panose="020B0502040204020203" pitchFamily="34" charset="0"/>
              </a:rPr>
              <a:t>.</a:t>
            </a:r>
          </a:p>
        </p:txBody>
      </p:sp>
      <p:pic>
        <p:nvPicPr>
          <p:cNvPr id="6" name="Picture 2" descr="https://www.bsc.es/media/28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439667"/>
            <a:ext cx="1558290" cy="418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3975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85900" y="827782"/>
            <a:ext cx="6172200" cy="1077218"/>
          </a:xfrm>
          <a:prstGeom prst="rect">
            <a:avLst/>
          </a:prstGeom>
          <a:noFill/>
        </p:spPr>
        <p:txBody>
          <a:bodyPr wrap="square" rtlCol="0">
            <a:spAutoFit/>
          </a:bodyPr>
          <a:lstStyle/>
          <a:p>
            <a:pPr algn="ctr"/>
            <a:r>
              <a:rPr lang="fr-BE" sz="3200" dirty="0" smtClean="0">
                <a:latin typeface="Segoe UI" panose="020B0502040204020203" pitchFamily="34" charset="0"/>
                <a:ea typeface="Segoe UI" panose="020B0502040204020203" pitchFamily="34" charset="0"/>
                <a:cs typeface="Segoe UI" panose="020B0502040204020203" pitchFamily="34" charset="0"/>
              </a:rPr>
              <a:t>« </a:t>
            </a:r>
            <a:r>
              <a:rPr lang="fr-BE" sz="3200" dirty="0" err="1" smtClean="0">
                <a:latin typeface="Segoe UI" panose="020B0502040204020203" pitchFamily="34" charset="0"/>
                <a:ea typeface="Segoe UI" panose="020B0502040204020203" pitchFamily="34" charset="0"/>
                <a:cs typeface="Segoe UI" panose="020B0502040204020203" pitchFamily="34" charset="0"/>
              </a:rPr>
              <a:t>Better</a:t>
            </a:r>
            <a:r>
              <a:rPr lang="fr-BE" sz="3200" dirty="0" smtClean="0">
                <a:latin typeface="Segoe UI" panose="020B0502040204020203" pitchFamily="34" charset="0"/>
                <a:ea typeface="Segoe UI" panose="020B0502040204020203" pitchFamily="34" charset="0"/>
                <a:cs typeface="Segoe UI" panose="020B0502040204020203" pitchFamily="34" charset="0"/>
              </a:rPr>
              <a:t> observations </a:t>
            </a:r>
            <a:r>
              <a:rPr lang="fr-BE" sz="3200" dirty="0" err="1" smtClean="0">
                <a:latin typeface="Segoe UI" panose="020B0502040204020203" pitchFamily="34" charset="0"/>
                <a:ea typeface="Segoe UI" panose="020B0502040204020203" pitchFamily="34" charset="0"/>
                <a:cs typeface="Segoe UI" panose="020B0502040204020203" pitchFamily="34" charset="0"/>
              </a:rPr>
              <a:t>yield</a:t>
            </a:r>
            <a:r>
              <a:rPr lang="fr-BE" sz="3200" dirty="0" smtClean="0">
                <a:latin typeface="Segoe UI" panose="020B0502040204020203" pitchFamily="34" charset="0"/>
                <a:ea typeface="Segoe UI" panose="020B0502040204020203" pitchFamily="34" charset="0"/>
                <a:cs typeface="Segoe UI" panose="020B0502040204020203" pitchFamily="34" charset="0"/>
              </a:rPr>
              <a:t> </a:t>
            </a:r>
            <a:r>
              <a:rPr lang="fr-BE" sz="3200" dirty="0" err="1" smtClean="0">
                <a:latin typeface="Segoe UI" panose="020B0502040204020203" pitchFamily="34" charset="0"/>
                <a:ea typeface="Segoe UI" panose="020B0502040204020203" pitchFamily="34" charset="0"/>
                <a:cs typeface="Segoe UI" panose="020B0502040204020203" pitchFamily="34" charset="0"/>
              </a:rPr>
              <a:t>better</a:t>
            </a:r>
            <a:r>
              <a:rPr lang="fr-BE" sz="3200" dirty="0" smtClean="0">
                <a:latin typeface="Segoe UI" panose="020B0502040204020203" pitchFamily="34" charset="0"/>
                <a:ea typeface="Segoe UI" panose="020B0502040204020203" pitchFamily="34" charset="0"/>
                <a:cs typeface="Segoe UI" panose="020B0502040204020203" pitchFamily="34" charset="0"/>
              </a:rPr>
              <a:t> </a:t>
            </a:r>
            <a:r>
              <a:rPr lang="fr-BE" sz="3200" dirty="0" err="1" smtClean="0">
                <a:latin typeface="Segoe UI" panose="020B0502040204020203" pitchFamily="34" charset="0"/>
                <a:ea typeface="Segoe UI" panose="020B0502040204020203" pitchFamily="34" charset="0"/>
                <a:cs typeface="Segoe UI" panose="020B0502040204020203" pitchFamily="34" charset="0"/>
              </a:rPr>
              <a:t>forecast</a:t>
            </a:r>
            <a:r>
              <a:rPr lang="fr-BE" sz="3200" dirty="0">
                <a:latin typeface="Segoe UI" panose="020B0502040204020203" pitchFamily="34" charset="0"/>
                <a:ea typeface="Segoe UI" panose="020B0502040204020203" pitchFamily="34" charset="0"/>
                <a:cs typeface="Segoe UI" panose="020B0502040204020203" pitchFamily="34" charset="0"/>
              </a:rPr>
              <a:t> </a:t>
            </a:r>
            <a:r>
              <a:rPr lang="fr-BE" sz="3200" dirty="0" err="1" smtClean="0">
                <a:latin typeface="Segoe UI" panose="020B0502040204020203" pitchFamily="34" charset="0"/>
                <a:ea typeface="Segoe UI" panose="020B0502040204020203" pitchFamily="34" charset="0"/>
                <a:cs typeface="Segoe UI" panose="020B0502040204020203" pitchFamily="34" charset="0"/>
              </a:rPr>
              <a:t>verification</a:t>
            </a:r>
            <a:r>
              <a:rPr lang="fr-BE" sz="3200" dirty="0" smtClean="0">
                <a:latin typeface="Segoe UI" panose="020B0502040204020203" pitchFamily="34" charset="0"/>
                <a:ea typeface="Segoe UI" panose="020B0502040204020203" pitchFamily="34" charset="0"/>
                <a:cs typeface="Segoe UI" panose="020B0502040204020203" pitchFamily="34" charset="0"/>
              </a:rPr>
              <a:t> scores »</a:t>
            </a:r>
            <a:endParaRPr lang="en-US" sz="3200" dirty="0" err="1" smtClean="0">
              <a:latin typeface="Segoe UI" panose="020B0502040204020203" pitchFamily="34" charset="0"/>
              <a:ea typeface="Segoe UI" panose="020B0502040204020203" pitchFamily="34" charset="0"/>
              <a:cs typeface="Segoe UI" panose="020B0502040204020203" pitchFamily="34" charset="0"/>
            </a:endParaRPr>
          </a:p>
        </p:txBody>
      </p:sp>
      <p:sp>
        <p:nvSpPr>
          <p:cNvPr id="7" name="Rectangle 6"/>
          <p:cNvSpPr/>
          <p:nvPr/>
        </p:nvSpPr>
        <p:spPr>
          <a:xfrm>
            <a:off x="251520" y="3637147"/>
            <a:ext cx="2114845" cy="6107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3200" b="1"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1. </a:t>
            </a:r>
            <a:r>
              <a:rPr lang="fr-BE" sz="3200" b="1"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Logic</a:t>
            </a:r>
            <a:endParaRPr lang="fr-BE" sz="3200" b="1"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8" name="Rectangle 7"/>
          <p:cNvSpPr/>
          <p:nvPr/>
        </p:nvSpPr>
        <p:spPr>
          <a:xfrm>
            <a:off x="2492848" y="3637147"/>
            <a:ext cx="3096344" cy="6107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3200" dirty="0"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2. Toy model</a:t>
            </a:r>
          </a:p>
        </p:txBody>
      </p:sp>
      <p:sp>
        <p:nvSpPr>
          <p:cNvPr id="9" name="Rectangle 8"/>
          <p:cNvSpPr/>
          <p:nvPr/>
        </p:nvSpPr>
        <p:spPr>
          <a:xfrm>
            <a:off x="5780222" y="3637147"/>
            <a:ext cx="3405978" cy="6107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3200" dirty="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3</a:t>
            </a:r>
            <a:r>
              <a:rPr lang="fr-BE" sz="3200" dirty="0"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 </a:t>
            </a:r>
            <a:r>
              <a:rPr lang="fr-BE" sz="3200" dirty="0" err="1"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Climate</a:t>
            </a:r>
            <a:r>
              <a:rPr lang="fr-BE" sz="3200" dirty="0"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 </a:t>
            </a:r>
            <a:r>
              <a:rPr lang="fr-BE" sz="3200" dirty="0" err="1"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models</a:t>
            </a:r>
            <a:endParaRPr lang="fr-BE" sz="3200" dirty="0"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0" name="Isosceles Triangle 9"/>
          <p:cNvSpPr/>
          <p:nvPr/>
        </p:nvSpPr>
        <p:spPr>
          <a:xfrm rot="5400000">
            <a:off x="2411168" y="3907130"/>
            <a:ext cx="176534" cy="152185"/>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5400000">
            <a:off x="5559000" y="3907132"/>
            <a:ext cx="176534" cy="152185"/>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https://www.bsc.es/media/28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439667"/>
            <a:ext cx="1558290" cy="418333"/>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p:cNvSpPr txBox="1"/>
          <p:nvPr/>
        </p:nvSpPr>
        <p:spPr>
          <a:xfrm>
            <a:off x="84694" y="4767943"/>
            <a:ext cx="2503714" cy="369332"/>
          </a:xfrm>
          <a:prstGeom prst="rect">
            <a:avLst/>
          </a:prstGeom>
          <a:noFill/>
          <a:ln>
            <a:solidFill>
              <a:schemeClr val="tx1"/>
            </a:solidFill>
          </a:ln>
        </p:spPr>
        <p:txBody>
          <a:bodyPr wrap="square" rtlCol="0">
            <a:spAutoFit/>
          </a:bodyPr>
          <a:lstStyle/>
          <a:p>
            <a:r>
              <a:rPr lang="fr-BE" i="1" dirty="0" smtClean="0">
                <a:latin typeface="Segoe UI" panose="020B0502040204020203" pitchFamily="34" charset="0"/>
                <a:cs typeface="Segoe UI" panose="020B0502040204020203" pitchFamily="34" charset="0"/>
              </a:rPr>
              <a:t>COR(A, B) = COR(B, A)</a:t>
            </a:r>
            <a:endParaRPr lang="fr-BE" i="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5081810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85900" y="827782"/>
            <a:ext cx="6172200" cy="1077218"/>
          </a:xfrm>
          <a:prstGeom prst="rect">
            <a:avLst/>
          </a:prstGeom>
          <a:noFill/>
        </p:spPr>
        <p:txBody>
          <a:bodyPr wrap="square" rtlCol="0">
            <a:spAutoFit/>
          </a:bodyPr>
          <a:lstStyle/>
          <a:p>
            <a:pPr algn="ctr"/>
            <a:r>
              <a:rPr lang="fr-BE" sz="3200" dirty="0" smtClean="0">
                <a:latin typeface="Segoe UI" panose="020B0502040204020203" pitchFamily="34" charset="0"/>
                <a:ea typeface="Segoe UI" panose="020B0502040204020203" pitchFamily="34" charset="0"/>
                <a:cs typeface="Segoe UI" panose="020B0502040204020203" pitchFamily="34" charset="0"/>
              </a:rPr>
              <a:t>« </a:t>
            </a:r>
            <a:r>
              <a:rPr lang="fr-BE" sz="3200" dirty="0" err="1" smtClean="0">
                <a:latin typeface="Segoe UI" panose="020B0502040204020203" pitchFamily="34" charset="0"/>
                <a:ea typeface="Segoe UI" panose="020B0502040204020203" pitchFamily="34" charset="0"/>
                <a:cs typeface="Segoe UI" panose="020B0502040204020203" pitchFamily="34" charset="0"/>
              </a:rPr>
              <a:t>Better</a:t>
            </a:r>
            <a:r>
              <a:rPr lang="fr-BE" sz="3200" dirty="0" smtClean="0">
                <a:latin typeface="Segoe UI" panose="020B0502040204020203" pitchFamily="34" charset="0"/>
                <a:ea typeface="Segoe UI" panose="020B0502040204020203" pitchFamily="34" charset="0"/>
                <a:cs typeface="Segoe UI" panose="020B0502040204020203" pitchFamily="34" charset="0"/>
              </a:rPr>
              <a:t> observations </a:t>
            </a:r>
            <a:r>
              <a:rPr lang="fr-BE" sz="3200" dirty="0" err="1" smtClean="0">
                <a:latin typeface="Segoe UI" panose="020B0502040204020203" pitchFamily="34" charset="0"/>
                <a:ea typeface="Segoe UI" panose="020B0502040204020203" pitchFamily="34" charset="0"/>
                <a:cs typeface="Segoe UI" panose="020B0502040204020203" pitchFamily="34" charset="0"/>
              </a:rPr>
              <a:t>yield</a:t>
            </a:r>
            <a:r>
              <a:rPr lang="fr-BE" sz="3200" dirty="0" smtClean="0">
                <a:latin typeface="Segoe UI" panose="020B0502040204020203" pitchFamily="34" charset="0"/>
                <a:ea typeface="Segoe UI" panose="020B0502040204020203" pitchFamily="34" charset="0"/>
                <a:cs typeface="Segoe UI" panose="020B0502040204020203" pitchFamily="34" charset="0"/>
              </a:rPr>
              <a:t> </a:t>
            </a:r>
            <a:r>
              <a:rPr lang="fr-BE" sz="3200" dirty="0" err="1" smtClean="0">
                <a:latin typeface="Segoe UI" panose="020B0502040204020203" pitchFamily="34" charset="0"/>
                <a:ea typeface="Segoe UI" panose="020B0502040204020203" pitchFamily="34" charset="0"/>
                <a:cs typeface="Segoe UI" panose="020B0502040204020203" pitchFamily="34" charset="0"/>
              </a:rPr>
              <a:t>better</a:t>
            </a:r>
            <a:r>
              <a:rPr lang="fr-BE" sz="3200" dirty="0" smtClean="0">
                <a:latin typeface="Segoe UI" panose="020B0502040204020203" pitchFamily="34" charset="0"/>
                <a:ea typeface="Segoe UI" panose="020B0502040204020203" pitchFamily="34" charset="0"/>
                <a:cs typeface="Segoe UI" panose="020B0502040204020203" pitchFamily="34" charset="0"/>
              </a:rPr>
              <a:t> </a:t>
            </a:r>
            <a:r>
              <a:rPr lang="fr-BE" sz="3200" dirty="0" err="1" smtClean="0">
                <a:latin typeface="Segoe UI" panose="020B0502040204020203" pitchFamily="34" charset="0"/>
                <a:ea typeface="Segoe UI" panose="020B0502040204020203" pitchFamily="34" charset="0"/>
                <a:cs typeface="Segoe UI" panose="020B0502040204020203" pitchFamily="34" charset="0"/>
              </a:rPr>
              <a:t>forecast</a:t>
            </a:r>
            <a:r>
              <a:rPr lang="fr-BE" sz="3200" dirty="0">
                <a:latin typeface="Segoe UI" panose="020B0502040204020203" pitchFamily="34" charset="0"/>
                <a:ea typeface="Segoe UI" panose="020B0502040204020203" pitchFamily="34" charset="0"/>
                <a:cs typeface="Segoe UI" panose="020B0502040204020203" pitchFamily="34" charset="0"/>
              </a:rPr>
              <a:t> </a:t>
            </a:r>
            <a:r>
              <a:rPr lang="fr-BE" sz="3200" dirty="0" err="1" smtClean="0">
                <a:latin typeface="Segoe UI" panose="020B0502040204020203" pitchFamily="34" charset="0"/>
                <a:ea typeface="Segoe UI" panose="020B0502040204020203" pitchFamily="34" charset="0"/>
                <a:cs typeface="Segoe UI" panose="020B0502040204020203" pitchFamily="34" charset="0"/>
              </a:rPr>
              <a:t>verification</a:t>
            </a:r>
            <a:r>
              <a:rPr lang="fr-BE" sz="3200" dirty="0" smtClean="0">
                <a:latin typeface="Segoe UI" panose="020B0502040204020203" pitchFamily="34" charset="0"/>
                <a:ea typeface="Segoe UI" panose="020B0502040204020203" pitchFamily="34" charset="0"/>
                <a:cs typeface="Segoe UI" panose="020B0502040204020203" pitchFamily="34" charset="0"/>
              </a:rPr>
              <a:t> scores »</a:t>
            </a:r>
            <a:endParaRPr lang="en-US" sz="3200" dirty="0" err="1" smtClean="0">
              <a:latin typeface="Segoe UI" panose="020B0502040204020203" pitchFamily="34" charset="0"/>
              <a:ea typeface="Segoe UI" panose="020B0502040204020203" pitchFamily="34" charset="0"/>
              <a:cs typeface="Segoe UI" panose="020B0502040204020203" pitchFamily="34" charset="0"/>
            </a:endParaRPr>
          </a:p>
        </p:txBody>
      </p:sp>
      <p:sp>
        <p:nvSpPr>
          <p:cNvPr id="7" name="Rectangle 6"/>
          <p:cNvSpPr/>
          <p:nvPr/>
        </p:nvSpPr>
        <p:spPr>
          <a:xfrm>
            <a:off x="251520" y="3637147"/>
            <a:ext cx="2114845" cy="6107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3200" dirty="0"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1. </a:t>
            </a:r>
            <a:r>
              <a:rPr lang="fr-BE" sz="3200" dirty="0" err="1"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Logic</a:t>
            </a:r>
            <a:endParaRPr lang="fr-BE" sz="3200" dirty="0"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8" name="Rectangle 7"/>
          <p:cNvSpPr/>
          <p:nvPr/>
        </p:nvSpPr>
        <p:spPr>
          <a:xfrm>
            <a:off x="2492848" y="3637147"/>
            <a:ext cx="3096344" cy="6107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32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2. Toy model</a:t>
            </a:r>
          </a:p>
        </p:txBody>
      </p:sp>
      <p:sp>
        <p:nvSpPr>
          <p:cNvPr id="9" name="Rectangle 8"/>
          <p:cNvSpPr/>
          <p:nvPr/>
        </p:nvSpPr>
        <p:spPr>
          <a:xfrm>
            <a:off x="5780222" y="3637147"/>
            <a:ext cx="3405978" cy="6107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3200" dirty="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3</a:t>
            </a:r>
            <a:r>
              <a:rPr lang="fr-BE" sz="3200" dirty="0"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 </a:t>
            </a:r>
            <a:r>
              <a:rPr lang="fr-BE" sz="3200" dirty="0" err="1"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Climate</a:t>
            </a:r>
            <a:r>
              <a:rPr lang="fr-BE" sz="3200" dirty="0"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 </a:t>
            </a:r>
            <a:r>
              <a:rPr lang="fr-BE" sz="3200" dirty="0" err="1"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models</a:t>
            </a:r>
            <a:endParaRPr lang="fr-BE" sz="3200" dirty="0"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0" name="Isosceles Triangle 9"/>
          <p:cNvSpPr/>
          <p:nvPr/>
        </p:nvSpPr>
        <p:spPr>
          <a:xfrm rot="5400000">
            <a:off x="2411168" y="3907130"/>
            <a:ext cx="176534" cy="152185"/>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5400000">
            <a:off x="5559000" y="3907132"/>
            <a:ext cx="176534" cy="152185"/>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https://www.bsc.es/media/28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439667"/>
            <a:ext cx="1558290" cy="418333"/>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p:cNvSpPr txBox="1"/>
          <p:nvPr/>
        </p:nvSpPr>
        <p:spPr>
          <a:xfrm>
            <a:off x="84694" y="4767943"/>
            <a:ext cx="2503714" cy="369332"/>
          </a:xfrm>
          <a:prstGeom prst="rect">
            <a:avLst/>
          </a:prstGeom>
          <a:noFill/>
          <a:ln>
            <a:solidFill>
              <a:schemeClr val="tx1"/>
            </a:solidFill>
          </a:ln>
        </p:spPr>
        <p:txBody>
          <a:bodyPr wrap="square" rtlCol="0">
            <a:spAutoFit/>
          </a:bodyPr>
          <a:lstStyle/>
          <a:p>
            <a:r>
              <a:rPr lang="fr-BE" i="1" dirty="0" smtClean="0">
                <a:latin typeface="Segoe UI" panose="020B0502040204020203" pitchFamily="34" charset="0"/>
                <a:cs typeface="Segoe UI" panose="020B0502040204020203" pitchFamily="34" charset="0"/>
              </a:rPr>
              <a:t>COR(A, B) = COR(B, A)</a:t>
            </a:r>
            <a:endParaRPr lang="fr-BE" i="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946048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1537841" y="1478794"/>
            <a:ext cx="6484930" cy="4606321"/>
          </a:xfrm>
          <a:prstGeom prst="rect">
            <a:avLst/>
          </a:prstGeom>
          <a:ln>
            <a:solidFill>
              <a:schemeClr val="tx1"/>
            </a:solidFill>
          </a:ln>
        </p:spPr>
      </p:pic>
      <p:sp>
        <p:nvSpPr>
          <p:cNvPr id="5" name="ZoneTexte 4"/>
          <p:cNvSpPr txBox="1"/>
          <p:nvPr/>
        </p:nvSpPr>
        <p:spPr>
          <a:xfrm>
            <a:off x="5660571" y="6085115"/>
            <a:ext cx="2939143" cy="646331"/>
          </a:xfrm>
          <a:prstGeom prst="rect">
            <a:avLst/>
          </a:prstGeom>
          <a:noFill/>
        </p:spPr>
        <p:txBody>
          <a:bodyPr wrap="square" rtlCol="0">
            <a:spAutoFit/>
          </a:bodyPr>
          <a:lstStyle/>
          <a:p>
            <a:r>
              <a:rPr lang="fr-BE" dirty="0" err="1" smtClean="0">
                <a:latin typeface="Segoe UI" panose="020B0502040204020203" pitchFamily="34" charset="0"/>
                <a:cs typeface="Segoe UI" panose="020B0502040204020203" pitchFamily="34" charset="0"/>
              </a:rPr>
              <a:t>Courtesy</a:t>
            </a:r>
            <a:r>
              <a:rPr lang="fr-BE" dirty="0" smtClean="0">
                <a:latin typeface="Segoe UI" panose="020B0502040204020203" pitchFamily="34" charset="0"/>
                <a:cs typeface="Segoe UI" panose="020B0502040204020203" pitchFamily="34" charset="0"/>
              </a:rPr>
              <a:t> L. T. Pedersen, </a:t>
            </a:r>
          </a:p>
          <a:p>
            <a:r>
              <a:rPr lang="fr-BE" dirty="0" smtClean="0">
                <a:latin typeface="Segoe UI" panose="020B0502040204020203" pitchFamily="34" charset="0"/>
                <a:cs typeface="Segoe UI" panose="020B0502040204020203" pitchFamily="34" charset="0"/>
              </a:rPr>
              <a:t>N. </a:t>
            </a:r>
            <a:r>
              <a:rPr lang="fr-BE" dirty="0" err="1" smtClean="0">
                <a:latin typeface="Segoe UI" panose="020B0502040204020203" pitchFamily="34" charset="0"/>
                <a:cs typeface="Segoe UI" panose="020B0502040204020203" pitchFamily="34" charset="0"/>
              </a:rPr>
              <a:t>Ivanova</a:t>
            </a:r>
            <a:r>
              <a:rPr lang="fr-BE" dirty="0" smtClean="0">
                <a:latin typeface="Segoe UI" panose="020B0502040204020203" pitchFamily="34" charset="0"/>
                <a:cs typeface="Segoe UI" panose="020B0502040204020203" pitchFamily="34" charset="0"/>
              </a:rPr>
              <a:t> and </a:t>
            </a:r>
            <a:r>
              <a:rPr lang="fr-BE" dirty="0" err="1" smtClean="0">
                <a:latin typeface="Segoe UI" panose="020B0502040204020203" pitchFamily="34" charset="0"/>
                <a:cs typeface="Segoe UI" panose="020B0502040204020203" pitchFamily="34" charset="0"/>
              </a:rPr>
              <a:t>co-authors</a:t>
            </a:r>
            <a:endParaRPr lang="fr-BE" dirty="0">
              <a:latin typeface="Segoe UI" panose="020B0502040204020203" pitchFamily="34" charset="0"/>
              <a:cs typeface="Segoe UI" panose="020B0502040204020203" pitchFamily="34" charset="0"/>
            </a:endParaRPr>
          </a:p>
        </p:txBody>
      </p:sp>
      <p:sp>
        <p:nvSpPr>
          <p:cNvPr id="6" name="ZoneTexte 5"/>
          <p:cNvSpPr txBox="1"/>
          <p:nvPr/>
        </p:nvSpPr>
        <p:spPr>
          <a:xfrm>
            <a:off x="349948" y="411209"/>
            <a:ext cx="8456595" cy="954107"/>
          </a:xfrm>
          <a:prstGeom prst="rect">
            <a:avLst/>
          </a:prstGeom>
          <a:noFill/>
        </p:spPr>
        <p:txBody>
          <a:bodyPr wrap="square" rtlCol="0">
            <a:spAutoFit/>
          </a:bodyPr>
          <a:lstStyle/>
          <a:p>
            <a:r>
              <a:rPr lang="fr-BE" sz="2800" dirty="0" smtClean="0">
                <a:latin typeface="Segoe UI" panose="020B0502040204020203" pitchFamily="34" charset="0"/>
                <a:cs typeface="Segoe UI" panose="020B0502040204020203" pitchFamily="34" charset="0"/>
              </a:rPr>
              <a:t>A </a:t>
            </a:r>
            <a:r>
              <a:rPr lang="fr-BE" sz="2800" dirty="0" err="1" smtClean="0">
                <a:latin typeface="Segoe UI" panose="020B0502040204020203" pitchFamily="34" charset="0"/>
                <a:cs typeface="Segoe UI" panose="020B0502040204020203" pitchFamily="34" charset="0"/>
              </a:rPr>
              <a:t>variety</a:t>
            </a:r>
            <a:r>
              <a:rPr lang="fr-BE" sz="2800" dirty="0" smtClean="0">
                <a:latin typeface="Segoe UI" panose="020B0502040204020203" pitchFamily="34" charset="0"/>
                <a:cs typeface="Segoe UI" panose="020B0502040204020203" pitchFamily="34" charset="0"/>
              </a:rPr>
              <a:t>  of </a:t>
            </a:r>
            <a:r>
              <a:rPr lang="fr-BE" sz="2800" dirty="0" err="1" smtClean="0">
                <a:latin typeface="Segoe UI" panose="020B0502040204020203" pitchFamily="34" charset="0"/>
                <a:cs typeface="Segoe UI" panose="020B0502040204020203" pitchFamily="34" charset="0"/>
              </a:rPr>
              <a:t>sea</a:t>
            </a:r>
            <a:r>
              <a:rPr lang="fr-BE" sz="2800" dirty="0" smtClean="0">
                <a:latin typeface="Segoe UI" panose="020B0502040204020203" pitchFamily="34" charset="0"/>
                <a:cs typeface="Segoe UI" panose="020B0502040204020203" pitchFamily="34" charset="0"/>
              </a:rPr>
              <a:t> </a:t>
            </a:r>
            <a:r>
              <a:rPr lang="fr-BE" sz="2800" dirty="0" err="1" smtClean="0">
                <a:latin typeface="Segoe UI" panose="020B0502040204020203" pitchFamily="34" charset="0"/>
                <a:cs typeface="Segoe UI" panose="020B0502040204020203" pitchFamily="34" charset="0"/>
              </a:rPr>
              <a:t>ice</a:t>
            </a:r>
            <a:r>
              <a:rPr lang="fr-BE" sz="2800" dirty="0" smtClean="0">
                <a:latin typeface="Segoe UI" panose="020B0502040204020203" pitchFamily="34" charset="0"/>
                <a:cs typeface="Segoe UI" panose="020B0502040204020203" pitchFamily="34" charset="0"/>
              </a:rPr>
              <a:t> concentration </a:t>
            </a:r>
            <a:r>
              <a:rPr lang="fr-BE" sz="2800" dirty="0" err="1" smtClean="0">
                <a:latin typeface="Segoe UI" panose="020B0502040204020203" pitchFamily="34" charset="0"/>
                <a:cs typeface="Segoe UI" panose="020B0502040204020203" pitchFamily="34" charset="0"/>
              </a:rPr>
              <a:t>products</a:t>
            </a:r>
            <a:r>
              <a:rPr lang="fr-BE" sz="2800" dirty="0" smtClean="0">
                <a:latin typeface="Segoe UI" panose="020B0502040204020203" pitchFamily="34" charset="0"/>
                <a:cs typeface="Segoe UI" panose="020B0502040204020203" pitchFamily="34" charset="0"/>
              </a:rPr>
              <a:t>,</a:t>
            </a:r>
          </a:p>
          <a:p>
            <a:r>
              <a:rPr lang="fr-BE" sz="2800" dirty="0">
                <a:latin typeface="Segoe UI" panose="020B0502040204020203" pitchFamily="34" charset="0"/>
                <a:cs typeface="Segoe UI" panose="020B0502040204020203" pitchFamily="34" charset="0"/>
              </a:rPr>
              <a:t>a</a:t>
            </a:r>
            <a:r>
              <a:rPr lang="fr-BE" sz="2800" dirty="0" smtClean="0">
                <a:latin typeface="Segoe UI" panose="020B0502040204020203" pitchFamily="34" charset="0"/>
                <a:cs typeface="Segoe UI" panose="020B0502040204020203" pitchFamily="34" charset="0"/>
              </a:rPr>
              <a:t> large </a:t>
            </a:r>
            <a:r>
              <a:rPr lang="fr-BE" sz="2800" dirty="0" err="1" smtClean="0">
                <a:latin typeface="Segoe UI" panose="020B0502040204020203" pitchFamily="34" charset="0"/>
                <a:cs typeface="Segoe UI" panose="020B0502040204020203" pitchFamily="34" charset="0"/>
              </a:rPr>
              <a:t>variability</a:t>
            </a:r>
            <a:r>
              <a:rPr lang="fr-BE" sz="2800" dirty="0" smtClean="0">
                <a:latin typeface="Segoe UI" panose="020B0502040204020203" pitchFamily="34" charset="0"/>
                <a:cs typeface="Segoe UI" panose="020B0502040204020203" pitchFamily="34" charset="0"/>
              </a:rPr>
              <a:t> in </a:t>
            </a:r>
            <a:r>
              <a:rPr lang="fr-BE" sz="2800" dirty="0" err="1" smtClean="0">
                <a:latin typeface="Segoe UI" panose="020B0502040204020203" pitchFamily="34" charset="0"/>
                <a:cs typeface="Segoe UI" panose="020B0502040204020203" pitchFamily="34" charset="0"/>
              </a:rPr>
              <a:t>their</a:t>
            </a:r>
            <a:r>
              <a:rPr lang="fr-BE" sz="2800" dirty="0" smtClean="0">
                <a:latin typeface="Segoe UI" panose="020B0502040204020203" pitchFamily="34" charset="0"/>
                <a:cs typeface="Segoe UI" panose="020B0502040204020203" pitchFamily="34" charset="0"/>
              </a:rPr>
              <a:t> </a:t>
            </a:r>
            <a:r>
              <a:rPr lang="fr-BE" sz="2800" dirty="0" err="1" smtClean="0">
                <a:latin typeface="Segoe UI" panose="020B0502040204020203" pitchFamily="34" charset="0"/>
                <a:cs typeface="Segoe UI" panose="020B0502040204020203" pitchFamily="34" charset="0"/>
              </a:rPr>
              <a:t>quality</a:t>
            </a:r>
            <a:endParaRPr lang="fr-BE" sz="28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5990648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2413" y="553105"/>
            <a:ext cx="5010150" cy="523220"/>
          </a:xfrm>
          <a:prstGeom prst="rect">
            <a:avLst/>
          </a:prstGeom>
          <a:noFill/>
        </p:spPr>
        <p:txBody>
          <a:bodyPr wrap="square" rtlCol="0">
            <a:spAutoFit/>
          </a:bodyPr>
          <a:lstStyle/>
          <a:p>
            <a:r>
              <a:rPr lang="fr-BE" sz="2800" dirty="0" smtClean="0">
                <a:latin typeface="Segoe UI" panose="020B0502040204020203" pitchFamily="34" charset="0"/>
                <a:ea typeface="Segoe UI" panose="020B0502040204020203" pitchFamily="34" charset="0"/>
                <a:cs typeface="Segoe UI" panose="020B0502040204020203" pitchFamily="34" charset="0"/>
              </a:rPr>
              <a:t>A signal-plus-noise </a:t>
            </a:r>
            <a:r>
              <a:rPr lang="fr-BE" sz="2800" dirty="0" err="1" smtClean="0">
                <a:latin typeface="Segoe UI" panose="020B0502040204020203" pitchFamily="34" charset="0"/>
                <a:ea typeface="Segoe UI" panose="020B0502040204020203" pitchFamily="34" charset="0"/>
                <a:cs typeface="Segoe UI" panose="020B0502040204020203" pitchFamily="34" charset="0"/>
              </a:rPr>
              <a:t>toy</a:t>
            </a:r>
            <a:r>
              <a:rPr lang="fr-BE" sz="2800" dirty="0" smtClean="0">
                <a:latin typeface="Segoe UI" panose="020B0502040204020203" pitchFamily="34" charset="0"/>
                <a:ea typeface="Segoe UI" panose="020B0502040204020203" pitchFamily="34" charset="0"/>
                <a:cs typeface="Segoe UI" panose="020B0502040204020203" pitchFamily="34" charset="0"/>
              </a:rPr>
              <a:t> model</a:t>
            </a:r>
            <a:endParaRPr lang="en-US" sz="2800" dirty="0" err="1" smtClean="0">
              <a:latin typeface="Segoe UI" panose="020B0502040204020203" pitchFamily="34" charset="0"/>
              <a:ea typeface="Segoe UI" panose="020B0502040204020203" pitchFamily="34" charset="0"/>
              <a:cs typeface="Segoe UI" panose="020B0502040204020203" pitchFamily="34" charset="0"/>
            </a:endParaRP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837" r="55624" b="72128"/>
          <a:stretch/>
        </p:blipFill>
        <p:spPr bwMode="auto">
          <a:xfrm>
            <a:off x="533400" y="2189602"/>
            <a:ext cx="1674564" cy="477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615" b="72128"/>
          <a:stretch/>
        </p:blipFill>
        <p:spPr bwMode="auto">
          <a:xfrm>
            <a:off x="3616287" y="2189602"/>
            <a:ext cx="4841913" cy="477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29400" y="1757741"/>
            <a:ext cx="1676400" cy="1341120"/>
          </a:xfrm>
          <a:prstGeom prst="rect">
            <a:avLst/>
          </a:prstGeom>
        </p:spPr>
      </p:pic>
      <p:sp>
        <p:nvSpPr>
          <p:cNvPr id="17" name="TextBox 16"/>
          <p:cNvSpPr txBox="1"/>
          <p:nvPr/>
        </p:nvSpPr>
        <p:spPr>
          <a:xfrm>
            <a:off x="1885529" y="1676400"/>
            <a:ext cx="1467271" cy="584775"/>
          </a:xfrm>
          <a:prstGeom prst="rect">
            <a:avLst/>
          </a:prstGeom>
          <a:noFill/>
        </p:spPr>
        <p:txBody>
          <a:bodyPr wrap="square" rtlCol="0">
            <a:spAutoFit/>
          </a:bodyPr>
          <a:lstStyle/>
          <a:p>
            <a:r>
              <a:rPr lang="fr-BE" sz="1600" b="1" dirty="0" err="1" smtClean="0">
                <a:solidFill>
                  <a:srgbClr val="FF5050"/>
                </a:solidFill>
                <a:latin typeface="Segoe UI" panose="020B0502040204020203" pitchFamily="34" charset="0"/>
                <a:ea typeface="Segoe UI" panose="020B0502040204020203" pitchFamily="34" charset="0"/>
                <a:cs typeface="Segoe UI" panose="020B0502040204020203" pitchFamily="34" charset="0"/>
              </a:rPr>
              <a:t>Interannual</a:t>
            </a:r>
            <a:r>
              <a:rPr lang="fr-BE" sz="1600" b="1" dirty="0" smtClean="0">
                <a:solidFill>
                  <a:srgbClr val="FF5050"/>
                </a:solidFill>
                <a:latin typeface="Segoe UI" panose="020B0502040204020203" pitchFamily="34" charset="0"/>
                <a:ea typeface="Segoe UI" panose="020B0502040204020203" pitchFamily="34" charset="0"/>
                <a:cs typeface="Segoe UI" panose="020B0502040204020203" pitchFamily="34" charset="0"/>
              </a:rPr>
              <a:t> </a:t>
            </a:r>
            <a:r>
              <a:rPr lang="fr-BE" sz="1600" b="1" dirty="0" err="1" smtClean="0">
                <a:solidFill>
                  <a:srgbClr val="FF5050"/>
                </a:solidFill>
                <a:latin typeface="Segoe UI" panose="020B0502040204020203" pitchFamily="34" charset="0"/>
                <a:ea typeface="Segoe UI" panose="020B0502040204020203" pitchFamily="34" charset="0"/>
                <a:cs typeface="Segoe UI" panose="020B0502040204020203" pitchFamily="34" charset="0"/>
              </a:rPr>
              <a:t>variability</a:t>
            </a:r>
            <a:endParaRPr lang="en-US" sz="1600" b="1" dirty="0" err="1" smtClean="0">
              <a:solidFill>
                <a:srgbClr val="FF5050"/>
              </a:solidFill>
              <a:latin typeface="Segoe UI" panose="020B0502040204020203" pitchFamily="34" charset="0"/>
              <a:ea typeface="Segoe UI" panose="020B0502040204020203" pitchFamily="34" charset="0"/>
              <a:cs typeface="Segoe UI" panose="020B0502040204020203" pitchFamily="34" charset="0"/>
            </a:endParaRPr>
          </a:p>
        </p:txBody>
      </p:sp>
      <p:sp>
        <p:nvSpPr>
          <p:cNvPr id="23" name="TextBox 22"/>
          <p:cNvSpPr txBox="1"/>
          <p:nvPr/>
        </p:nvSpPr>
        <p:spPr>
          <a:xfrm>
            <a:off x="1870" y="6488668"/>
            <a:ext cx="8695814" cy="369332"/>
          </a:xfrm>
          <a:prstGeom prst="rect">
            <a:avLst/>
          </a:prstGeom>
          <a:noFill/>
        </p:spPr>
        <p:txBody>
          <a:bodyPr wrap="square" rtlCol="0">
            <a:spAutoFit/>
          </a:bodyPr>
          <a:lstStyle/>
          <a:p>
            <a:r>
              <a:rPr lang="fr-BE"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[Model </a:t>
            </a:r>
            <a:r>
              <a:rPr lang="fr-BE"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from</a:t>
            </a:r>
            <a:r>
              <a:rPr lang="fr-BE"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Weigel et al., </a:t>
            </a:r>
            <a:r>
              <a:rPr lang="fr-BE" i="1"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QJRMS,</a:t>
            </a:r>
            <a:r>
              <a:rPr lang="fr-BE"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2008. </a:t>
            </a:r>
            <a:r>
              <a:rPr lang="fr-BE"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See</a:t>
            </a:r>
            <a:r>
              <a:rPr lang="fr-BE"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r>
              <a:rPr lang="fr-BE"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also</a:t>
            </a:r>
            <a:r>
              <a:rPr lang="fr-BE"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r>
              <a:rPr lang="fr-BE"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Siegert</a:t>
            </a:r>
            <a:r>
              <a:rPr lang="fr-BE"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et al., 2015]</a:t>
            </a:r>
            <a:endParaRPr lang="en-US"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28" name="TextBox 27"/>
          <p:cNvSpPr txBox="1"/>
          <p:nvPr/>
        </p:nvSpPr>
        <p:spPr>
          <a:xfrm>
            <a:off x="-1060392" y="2209800"/>
            <a:ext cx="2901892" cy="338554"/>
          </a:xfrm>
          <a:prstGeom prst="rect">
            <a:avLst/>
          </a:prstGeom>
          <a:noFill/>
        </p:spPr>
        <p:txBody>
          <a:bodyPr wrap="square" rtlCol="0">
            <a:spAutoFit/>
          </a:bodyPr>
          <a:lstStyle/>
          <a:p>
            <a:pPr algn="ctr"/>
            <a:r>
              <a:rPr lang="fr-BE" sz="1600" b="1" dirty="0" smtClean="0">
                <a:solidFill>
                  <a:srgbClr val="FF5050"/>
                </a:solidFill>
                <a:latin typeface="Segoe UI" panose="020B0502040204020203" pitchFamily="34" charset="0"/>
                <a:ea typeface="Segoe UI" panose="020B0502040204020203" pitchFamily="34" charset="0"/>
                <a:cs typeface="Segoe UI" panose="020B0502040204020203" pitchFamily="34" charset="0"/>
              </a:rPr>
              <a:t>TRUTH</a:t>
            </a:r>
            <a:endParaRPr lang="en-US" sz="1600" b="1" dirty="0" err="1" smtClean="0">
              <a:solidFill>
                <a:srgbClr val="FF5050"/>
              </a:solidFill>
              <a:latin typeface="Segoe UI" panose="020B0502040204020203" pitchFamily="34" charset="0"/>
              <a:ea typeface="Segoe UI" panose="020B0502040204020203" pitchFamily="34" charset="0"/>
              <a:cs typeface="Segoe UI" panose="020B0502040204020203" pitchFamily="34" charset="0"/>
            </a:endParaRPr>
          </a:p>
        </p:txBody>
      </p:sp>
      <p:sp>
        <p:nvSpPr>
          <p:cNvPr id="29" name="Rectangle 28"/>
          <p:cNvSpPr/>
          <p:nvPr/>
        </p:nvSpPr>
        <p:spPr>
          <a:xfrm>
            <a:off x="1695450" y="2231029"/>
            <a:ext cx="232885" cy="394544"/>
          </a:xfrm>
          <a:prstGeom prst="rect">
            <a:avLst/>
          </a:prstGeom>
          <a:no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12638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460" y="553105"/>
            <a:ext cx="5387340" cy="523220"/>
          </a:xfrm>
          <a:prstGeom prst="rect">
            <a:avLst/>
          </a:prstGeom>
          <a:noFill/>
        </p:spPr>
        <p:txBody>
          <a:bodyPr wrap="square" rtlCol="0">
            <a:spAutoFit/>
          </a:bodyPr>
          <a:lstStyle/>
          <a:p>
            <a:r>
              <a:rPr lang="fr-BE" sz="2800" dirty="0" smtClean="0">
                <a:latin typeface="Segoe UI" panose="020B0502040204020203" pitchFamily="34" charset="0"/>
                <a:ea typeface="Segoe UI" panose="020B0502040204020203" pitchFamily="34" charset="0"/>
                <a:cs typeface="Segoe UI" panose="020B0502040204020203" pitchFamily="34" charset="0"/>
              </a:rPr>
              <a:t>A signal-plus-noise </a:t>
            </a:r>
            <a:r>
              <a:rPr lang="fr-BE" sz="2800" dirty="0" err="1" smtClean="0">
                <a:latin typeface="Segoe UI" panose="020B0502040204020203" pitchFamily="34" charset="0"/>
                <a:ea typeface="Segoe UI" panose="020B0502040204020203" pitchFamily="34" charset="0"/>
                <a:cs typeface="Segoe UI" panose="020B0502040204020203" pitchFamily="34" charset="0"/>
              </a:rPr>
              <a:t>toy</a:t>
            </a:r>
            <a:r>
              <a:rPr lang="fr-BE" sz="2800" dirty="0" smtClean="0">
                <a:latin typeface="Segoe UI" panose="020B0502040204020203" pitchFamily="34" charset="0"/>
                <a:ea typeface="Segoe UI" panose="020B0502040204020203" pitchFamily="34" charset="0"/>
                <a:cs typeface="Segoe UI" panose="020B0502040204020203" pitchFamily="34" charset="0"/>
              </a:rPr>
              <a:t> model</a:t>
            </a:r>
            <a:endParaRPr lang="en-US" sz="2800" dirty="0" err="1" smtClean="0">
              <a:latin typeface="Segoe UI" panose="020B0502040204020203" pitchFamily="34" charset="0"/>
              <a:ea typeface="Segoe UI" panose="020B0502040204020203" pitchFamily="34" charset="0"/>
              <a:cs typeface="Segoe UI" panose="020B0502040204020203" pitchFamily="34" charset="0"/>
            </a:endParaRP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837" r="55624" b="72128"/>
          <a:stretch/>
        </p:blipFill>
        <p:spPr bwMode="auto">
          <a:xfrm>
            <a:off x="533400" y="2189602"/>
            <a:ext cx="1674564" cy="477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3975" r="65421"/>
          <a:stretch/>
        </p:blipFill>
        <p:spPr bwMode="auto">
          <a:xfrm>
            <a:off x="876300" y="5144258"/>
            <a:ext cx="2819400" cy="44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944" t="38311" r="55275" b="34032"/>
          <a:stretch/>
        </p:blipFill>
        <p:spPr bwMode="auto">
          <a:xfrm>
            <a:off x="778831" y="3712684"/>
            <a:ext cx="1938969" cy="473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615" b="72128"/>
          <a:stretch/>
        </p:blipFill>
        <p:spPr bwMode="auto">
          <a:xfrm>
            <a:off x="3616287" y="2189602"/>
            <a:ext cx="4841913" cy="477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1503" t="31937" b="34032"/>
          <a:stretch/>
        </p:blipFill>
        <p:spPr bwMode="auto">
          <a:xfrm>
            <a:off x="4123063" y="3581470"/>
            <a:ext cx="3954137" cy="582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276" t="73975" r="-12970"/>
          <a:stretch/>
        </p:blipFill>
        <p:spPr bwMode="auto">
          <a:xfrm>
            <a:off x="4038600" y="5144257"/>
            <a:ext cx="5927073" cy="44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29400" y="1757741"/>
            <a:ext cx="1676400" cy="1341120"/>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29400" y="3227832"/>
            <a:ext cx="1680210" cy="1344168"/>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58990" y="5486400"/>
            <a:ext cx="1680210" cy="1344168"/>
          </a:xfrm>
          <a:prstGeom prst="rect">
            <a:avLst/>
          </a:prstGeom>
        </p:spPr>
      </p:pic>
      <p:sp>
        <p:nvSpPr>
          <p:cNvPr id="6" name="TextBox 5"/>
          <p:cNvSpPr txBox="1"/>
          <p:nvPr/>
        </p:nvSpPr>
        <p:spPr>
          <a:xfrm>
            <a:off x="354330" y="5924490"/>
            <a:ext cx="6579870" cy="400110"/>
          </a:xfrm>
          <a:prstGeom prst="rect">
            <a:avLst/>
          </a:prstGeom>
          <a:noFill/>
        </p:spPr>
        <p:txBody>
          <a:bodyPr wrap="square" rtlCol="0">
            <a:spAutoFit/>
          </a:bodyPr>
          <a:lstStyle/>
          <a:p>
            <a:pPr algn="ctr"/>
            <a:r>
              <a:rPr lang="fr-BE" sz="2000" b="1" i="1" dirty="0" smtClean="0">
                <a:latin typeface="Segoe UI" panose="020B0502040204020203" pitchFamily="34" charset="0"/>
                <a:ea typeface="Segoe UI" panose="020B0502040204020203" pitchFamily="34" charset="0"/>
                <a:cs typeface="Segoe UI" panose="020B0502040204020203" pitchFamily="34" charset="0"/>
              </a:rPr>
              <a:t>All </a:t>
            </a:r>
            <a:r>
              <a:rPr lang="fr-BE" sz="2000" b="1" i="1" dirty="0" err="1" smtClean="0">
                <a:latin typeface="Segoe UI" panose="020B0502040204020203" pitchFamily="34" charset="0"/>
                <a:ea typeface="Segoe UI" panose="020B0502040204020203" pitchFamily="34" charset="0"/>
                <a:cs typeface="Segoe UI" panose="020B0502040204020203" pitchFamily="34" charset="0"/>
              </a:rPr>
              <a:t>error</a:t>
            </a:r>
            <a:r>
              <a:rPr lang="fr-BE" sz="2000" b="1" i="1" dirty="0" smtClean="0">
                <a:latin typeface="Segoe UI" panose="020B0502040204020203" pitchFamily="34" charset="0"/>
                <a:ea typeface="Segoe UI" panose="020B0502040204020203" pitchFamily="34" charset="0"/>
                <a:cs typeface="Segoe UI" panose="020B0502040204020203" pitchFamily="34" charset="0"/>
              </a:rPr>
              <a:t> </a:t>
            </a:r>
            <a:r>
              <a:rPr lang="fr-BE" sz="2000" b="1" i="1" dirty="0" err="1" smtClean="0">
                <a:latin typeface="Segoe UI" panose="020B0502040204020203" pitchFamily="34" charset="0"/>
                <a:ea typeface="Segoe UI" panose="020B0502040204020203" pitchFamily="34" charset="0"/>
                <a:cs typeface="Segoe UI" panose="020B0502040204020203" pitchFamily="34" charset="0"/>
              </a:rPr>
              <a:t>terms</a:t>
            </a:r>
            <a:r>
              <a:rPr lang="fr-BE" sz="2000" b="1" i="1" dirty="0" smtClean="0">
                <a:latin typeface="Segoe UI" panose="020B0502040204020203" pitchFamily="34" charset="0"/>
                <a:ea typeface="Segoe UI" panose="020B0502040204020203" pitchFamily="34" charset="0"/>
                <a:cs typeface="Segoe UI" panose="020B0502040204020203" pitchFamily="34" charset="0"/>
              </a:rPr>
              <a:t> are </a:t>
            </a:r>
            <a:r>
              <a:rPr lang="fr-BE" sz="2000" b="1" i="1" dirty="0" err="1" smtClean="0">
                <a:latin typeface="Segoe UI" panose="020B0502040204020203" pitchFamily="34" charset="0"/>
                <a:ea typeface="Segoe UI" panose="020B0502040204020203" pitchFamily="34" charset="0"/>
                <a:cs typeface="Segoe UI" panose="020B0502040204020203" pitchFamily="34" charset="0"/>
              </a:rPr>
              <a:t>assumed</a:t>
            </a:r>
            <a:r>
              <a:rPr lang="fr-BE" sz="2000" b="1" i="1" dirty="0" smtClean="0">
                <a:latin typeface="Segoe UI" panose="020B0502040204020203" pitchFamily="34" charset="0"/>
                <a:ea typeface="Segoe UI" panose="020B0502040204020203" pitchFamily="34" charset="0"/>
                <a:cs typeface="Segoe UI" panose="020B0502040204020203" pitchFamily="34" charset="0"/>
              </a:rPr>
              <a:t> to </a:t>
            </a:r>
            <a:r>
              <a:rPr lang="fr-BE" sz="2000" b="1" i="1" dirty="0" err="1" smtClean="0">
                <a:latin typeface="Segoe UI" panose="020B0502040204020203" pitchFamily="34" charset="0"/>
                <a:ea typeface="Segoe UI" panose="020B0502040204020203" pitchFamily="34" charset="0"/>
                <a:cs typeface="Segoe UI" panose="020B0502040204020203" pitchFamily="34" charset="0"/>
              </a:rPr>
              <a:t>be</a:t>
            </a:r>
            <a:r>
              <a:rPr lang="fr-BE" sz="2000" b="1" i="1" dirty="0" smtClean="0">
                <a:latin typeface="Segoe UI" panose="020B0502040204020203" pitchFamily="34" charset="0"/>
                <a:ea typeface="Segoe UI" panose="020B0502040204020203" pitchFamily="34" charset="0"/>
                <a:cs typeface="Segoe UI" panose="020B0502040204020203" pitchFamily="34" charset="0"/>
              </a:rPr>
              <a:t> </a:t>
            </a:r>
            <a:r>
              <a:rPr lang="fr-BE" sz="2000" b="1" i="1" dirty="0" err="1" smtClean="0">
                <a:latin typeface="Segoe UI" panose="020B0502040204020203" pitchFamily="34" charset="0"/>
                <a:ea typeface="Segoe UI" panose="020B0502040204020203" pitchFamily="34" charset="0"/>
                <a:cs typeface="Segoe UI" panose="020B0502040204020203" pitchFamily="34" charset="0"/>
              </a:rPr>
              <a:t>uncorrelated</a:t>
            </a:r>
            <a:endParaRPr lang="en-US" sz="2000" b="1" i="1" dirty="0" err="1" smtClean="0">
              <a:latin typeface="Segoe UI" panose="020B0502040204020203" pitchFamily="34" charset="0"/>
              <a:ea typeface="Segoe UI" panose="020B0502040204020203" pitchFamily="34" charset="0"/>
              <a:cs typeface="Segoe UI" panose="020B0502040204020203" pitchFamily="34" charset="0"/>
            </a:endParaRPr>
          </a:p>
        </p:txBody>
      </p:sp>
      <p:sp>
        <p:nvSpPr>
          <p:cNvPr id="16" name="Rectangle 15"/>
          <p:cNvSpPr/>
          <p:nvPr/>
        </p:nvSpPr>
        <p:spPr>
          <a:xfrm>
            <a:off x="1695450" y="2231029"/>
            <a:ext cx="232885" cy="394544"/>
          </a:xfrm>
          <a:prstGeom prst="rect">
            <a:avLst/>
          </a:prstGeom>
          <a:no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Brace 19"/>
          <p:cNvSpPr/>
          <p:nvPr/>
        </p:nvSpPr>
        <p:spPr>
          <a:xfrm flipH="1">
            <a:off x="662542" y="3657600"/>
            <a:ext cx="251858" cy="1904930"/>
          </a:xfrm>
          <a:prstGeom prst="rightBrace">
            <a:avLst>
              <a:gd name="adj1" fmla="val 56249"/>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Rectangle 20"/>
          <p:cNvSpPr/>
          <p:nvPr/>
        </p:nvSpPr>
        <p:spPr>
          <a:xfrm>
            <a:off x="2257030" y="3712684"/>
            <a:ext cx="449806" cy="394544"/>
          </a:xfrm>
          <a:prstGeom prst="rect">
            <a:avLst/>
          </a:prstGeom>
          <a:noFill/>
          <a:ln w="28575">
            <a:solidFill>
              <a:srgbClr val="181D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492896" y="5191588"/>
            <a:ext cx="1202803" cy="394544"/>
          </a:xfrm>
          <a:prstGeom prst="rect">
            <a:avLst/>
          </a:prstGeom>
          <a:noFill/>
          <a:ln w="2857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885529" y="1676400"/>
            <a:ext cx="1467271" cy="584775"/>
          </a:xfrm>
          <a:prstGeom prst="rect">
            <a:avLst/>
          </a:prstGeom>
          <a:noFill/>
        </p:spPr>
        <p:txBody>
          <a:bodyPr wrap="square" rtlCol="0">
            <a:spAutoFit/>
          </a:bodyPr>
          <a:lstStyle/>
          <a:p>
            <a:r>
              <a:rPr lang="fr-BE" sz="1600" b="1" dirty="0" err="1" smtClean="0">
                <a:solidFill>
                  <a:srgbClr val="FF5050"/>
                </a:solidFill>
                <a:latin typeface="Segoe UI" panose="020B0502040204020203" pitchFamily="34" charset="0"/>
                <a:ea typeface="Segoe UI" panose="020B0502040204020203" pitchFamily="34" charset="0"/>
                <a:cs typeface="Segoe UI" panose="020B0502040204020203" pitchFamily="34" charset="0"/>
              </a:rPr>
              <a:t>Interannual</a:t>
            </a:r>
            <a:r>
              <a:rPr lang="fr-BE" sz="1600" b="1" dirty="0" smtClean="0">
                <a:solidFill>
                  <a:srgbClr val="FF5050"/>
                </a:solidFill>
                <a:latin typeface="Segoe UI" panose="020B0502040204020203" pitchFamily="34" charset="0"/>
                <a:ea typeface="Segoe UI" panose="020B0502040204020203" pitchFamily="34" charset="0"/>
                <a:cs typeface="Segoe UI" panose="020B0502040204020203" pitchFamily="34" charset="0"/>
              </a:rPr>
              <a:t> </a:t>
            </a:r>
            <a:r>
              <a:rPr lang="fr-BE" sz="1600" b="1" dirty="0" err="1" smtClean="0">
                <a:solidFill>
                  <a:srgbClr val="FF5050"/>
                </a:solidFill>
                <a:latin typeface="Segoe UI" panose="020B0502040204020203" pitchFamily="34" charset="0"/>
                <a:ea typeface="Segoe UI" panose="020B0502040204020203" pitchFamily="34" charset="0"/>
                <a:cs typeface="Segoe UI" panose="020B0502040204020203" pitchFamily="34" charset="0"/>
              </a:rPr>
              <a:t>variability</a:t>
            </a:r>
            <a:endParaRPr lang="en-US" sz="1600" b="1" dirty="0" err="1" smtClean="0">
              <a:solidFill>
                <a:srgbClr val="FF5050"/>
              </a:solidFill>
              <a:latin typeface="Segoe UI" panose="020B0502040204020203" pitchFamily="34" charset="0"/>
              <a:ea typeface="Segoe UI" panose="020B0502040204020203" pitchFamily="34" charset="0"/>
              <a:cs typeface="Segoe UI" panose="020B0502040204020203" pitchFamily="34" charset="0"/>
            </a:endParaRPr>
          </a:p>
        </p:txBody>
      </p:sp>
      <p:sp>
        <p:nvSpPr>
          <p:cNvPr id="24" name="TextBox 23"/>
          <p:cNvSpPr txBox="1"/>
          <p:nvPr/>
        </p:nvSpPr>
        <p:spPr>
          <a:xfrm>
            <a:off x="2480759" y="3124200"/>
            <a:ext cx="2777041" cy="584775"/>
          </a:xfrm>
          <a:prstGeom prst="rect">
            <a:avLst/>
          </a:prstGeom>
          <a:noFill/>
        </p:spPr>
        <p:txBody>
          <a:bodyPr wrap="square" rtlCol="0">
            <a:spAutoFit/>
          </a:bodyPr>
          <a:lstStyle/>
          <a:p>
            <a:r>
              <a:rPr lang="fr-BE" sz="1600" b="1" dirty="0" err="1" smtClean="0">
                <a:solidFill>
                  <a:srgbClr val="181DEE"/>
                </a:solidFill>
                <a:latin typeface="Segoe UI" panose="020B0502040204020203" pitchFamily="34" charset="0"/>
                <a:ea typeface="Segoe UI" panose="020B0502040204020203" pitchFamily="34" charset="0"/>
                <a:cs typeface="Segoe UI" panose="020B0502040204020203" pitchFamily="34" charset="0"/>
              </a:rPr>
              <a:t>Measurement</a:t>
            </a:r>
            <a:r>
              <a:rPr lang="fr-BE" sz="1600" b="1" dirty="0">
                <a:solidFill>
                  <a:srgbClr val="181DEE"/>
                </a:solidFill>
                <a:latin typeface="Segoe UI" panose="020B0502040204020203" pitchFamily="34" charset="0"/>
                <a:ea typeface="Segoe UI" panose="020B0502040204020203" pitchFamily="34" charset="0"/>
                <a:cs typeface="Segoe UI" panose="020B0502040204020203" pitchFamily="34" charset="0"/>
              </a:rPr>
              <a:t> </a:t>
            </a:r>
            <a:r>
              <a:rPr lang="fr-BE" sz="1600" b="1" dirty="0" smtClean="0">
                <a:solidFill>
                  <a:srgbClr val="181DEE"/>
                </a:solidFill>
                <a:latin typeface="Segoe UI" panose="020B0502040204020203" pitchFamily="34" charset="0"/>
                <a:ea typeface="Segoe UI" panose="020B0502040204020203" pitchFamily="34" charset="0"/>
                <a:cs typeface="Segoe UI" panose="020B0502040204020203" pitchFamily="34" charset="0"/>
              </a:rPr>
              <a:t>and </a:t>
            </a:r>
            <a:r>
              <a:rPr lang="fr-BE" sz="1600" b="1" dirty="0" err="1" smtClean="0">
                <a:solidFill>
                  <a:srgbClr val="181DEE"/>
                </a:solidFill>
                <a:latin typeface="Segoe UI" panose="020B0502040204020203" pitchFamily="34" charset="0"/>
                <a:ea typeface="Segoe UI" panose="020B0502040204020203" pitchFamily="34" charset="0"/>
                <a:cs typeface="Segoe UI" panose="020B0502040204020203" pitchFamily="34" charset="0"/>
              </a:rPr>
              <a:t>representativity</a:t>
            </a:r>
            <a:r>
              <a:rPr lang="fr-BE" sz="1600" b="1" dirty="0" smtClean="0">
                <a:solidFill>
                  <a:srgbClr val="181DEE"/>
                </a:solidFill>
                <a:latin typeface="Segoe UI" panose="020B0502040204020203" pitchFamily="34" charset="0"/>
                <a:ea typeface="Segoe UI" panose="020B0502040204020203" pitchFamily="34" charset="0"/>
                <a:cs typeface="Segoe UI" panose="020B0502040204020203" pitchFamily="34" charset="0"/>
              </a:rPr>
              <a:t> </a:t>
            </a:r>
            <a:r>
              <a:rPr lang="fr-BE" sz="1600" b="1" dirty="0" err="1" smtClean="0">
                <a:solidFill>
                  <a:srgbClr val="181DEE"/>
                </a:solidFill>
                <a:latin typeface="Segoe UI" panose="020B0502040204020203" pitchFamily="34" charset="0"/>
                <a:ea typeface="Segoe UI" panose="020B0502040204020203" pitchFamily="34" charset="0"/>
                <a:cs typeface="Segoe UI" panose="020B0502040204020203" pitchFamily="34" charset="0"/>
              </a:rPr>
              <a:t>error</a:t>
            </a:r>
            <a:endParaRPr lang="en-US" sz="1600" b="1" dirty="0" err="1" smtClean="0">
              <a:solidFill>
                <a:srgbClr val="181DEE"/>
              </a:solidFill>
              <a:latin typeface="Segoe UI" panose="020B0502040204020203" pitchFamily="34" charset="0"/>
              <a:ea typeface="Segoe UI" panose="020B0502040204020203" pitchFamily="34" charset="0"/>
              <a:cs typeface="Segoe UI" panose="020B0502040204020203" pitchFamily="34" charset="0"/>
            </a:endParaRPr>
          </a:p>
        </p:txBody>
      </p:sp>
      <p:sp>
        <p:nvSpPr>
          <p:cNvPr id="25" name="TextBox 24"/>
          <p:cNvSpPr txBox="1"/>
          <p:nvPr/>
        </p:nvSpPr>
        <p:spPr>
          <a:xfrm>
            <a:off x="2535778" y="4572000"/>
            <a:ext cx="4931822" cy="584775"/>
          </a:xfrm>
          <a:prstGeom prst="rect">
            <a:avLst/>
          </a:prstGeom>
          <a:noFill/>
        </p:spPr>
        <p:txBody>
          <a:bodyPr wrap="square" rtlCol="0">
            <a:spAutoFit/>
          </a:bodyPr>
          <a:lstStyle/>
          <a:p>
            <a:r>
              <a:rPr lang="fr-BE" sz="1600" b="1" dirty="0" smtClean="0">
                <a:solidFill>
                  <a:srgbClr val="006600"/>
                </a:solidFill>
                <a:latin typeface="Segoe UI" panose="020B0502040204020203" pitchFamily="34" charset="0"/>
                <a:ea typeface="Segoe UI" panose="020B0502040204020203" pitchFamily="34" charset="0"/>
                <a:cs typeface="Segoe UI" panose="020B0502040204020203" pitchFamily="34" charset="0"/>
              </a:rPr>
              <a:t>Model </a:t>
            </a:r>
            <a:r>
              <a:rPr lang="fr-BE" sz="1600" b="1" dirty="0" err="1" smtClean="0">
                <a:solidFill>
                  <a:srgbClr val="006600"/>
                </a:solidFill>
                <a:latin typeface="Segoe UI" panose="020B0502040204020203" pitchFamily="34" charset="0"/>
                <a:ea typeface="Segoe UI" panose="020B0502040204020203" pitchFamily="34" charset="0"/>
                <a:cs typeface="Segoe UI" panose="020B0502040204020203" pitchFamily="34" charset="0"/>
              </a:rPr>
              <a:t>forecast</a:t>
            </a:r>
            <a:r>
              <a:rPr lang="fr-BE" sz="1600" b="1" dirty="0" smtClean="0">
                <a:solidFill>
                  <a:srgbClr val="006600"/>
                </a:solidFill>
                <a:latin typeface="Segoe UI" panose="020B0502040204020203" pitchFamily="34" charset="0"/>
                <a:ea typeface="Segoe UI" panose="020B0502040204020203" pitchFamily="34" charset="0"/>
                <a:cs typeface="Segoe UI" panose="020B0502040204020203" pitchFamily="34" charset="0"/>
              </a:rPr>
              <a:t> </a:t>
            </a:r>
            <a:r>
              <a:rPr lang="fr-BE" sz="1600" b="1" dirty="0" err="1" smtClean="0">
                <a:solidFill>
                  <a:srgbClr val="006600"/>
                </a:solidFill>
                <a:latin typeface="Segoe UI" panose="020B0502040204020203" pitchFamily="34" charset="0"/>
                <a:ea typeface="Segoe UI" panose="020B0502040204020203" pitchFamily="34" charset="0"/>
                <a:cs typeface="Segoe UI" panose="020B0502040204020203" pitchFamily="34" charset="0"/>
              </a:rPr>
              <a:t>error</a:t>
            </a:r>
            <a:r>
              <a:rPr lang="fr-BE" sz="1600" b="1" dirty="0" smtClean="0">
                <a:solidFill>
                  <a:srgbClr val="006600"/>
                </a:solidFill>
                <a:latin typeface="Segoe UI" panose="020B0502040204020203" pitchFamily="34" charset="0"/>
                <a:ea typeface="Segoe UI" panose="020B0502040204020203" pitchFamily="34" charset="0"/>
                <a:cs typeface="Segoe UI" panose="020B0502040204020203" pitchFamily="34" charset="0"/>
              </a:rPr>
              <a:t> (</a:t>
            </a:r>
            <a:r>
              <a:rPr lang="fr-BE" sz="1600" b="1" dirty="0" err="1" smtClean="0">
                <a:solidFill>
                  <a:srgbClr val="006600"/>
                </a:solidFill>
                <a:latin typeface="Segoe UI" panose="020B0502040204020203" pitchFamily="34" charset="0"/>
                <a:ea typeface="Segoe UI" panose="020B0502040204020203" pitchFamily="34" charset="0"/>
                <a:cs typeface="Segoe UI" panose="020B0502040204020203" pitchFamily="34" charset="0"/>
              </a:rPr>
              <a:t>physics</a:t>
            </a:r>
            <a:r>
              <a:rPr lang="fr-BE" sz="1600" b="1" dirty="0" smtClean="0">
                <a:solidFill>
                  <a:srgbClr val="006600"/>
                </a:solidFill>
                <a:latin typeface="Segoe UI" panose="020B0502040204020203" pitchFamily="34" charset="0"/>
                <a:ea typeface="Segoe UI" panose="020B0502040204020203" pitchFamily="34" charset="0"/>
                <a:cs typeface="Segoe UI" panose="020B0502040204020203" pitchFamily="34" charset="0"/>
              </a:rPr>
              <a:t>, initial conditions, </a:t>
            </a:r>
            <a:r>
              <a:rPr lang="fr-BE" sz="1600" b="1" dirty="0" err="1" smtClean="0">
                <a:solidFill>
                  <a:srgbClr val="006600"/>
                </a:solidFill>
                <a:latin typeface="Segoe UI" panose="020B0502040204020203" pitchFamily="34" charset="0"/>
                <a:ea typeface="Segoe UI" panose="020B0502040204020203" pitchFamily="34" charset="0"/>
                <a:cs typeface="Segoe UI" panose="020B0502040204020203" pitchFamily="34" charset="0"/>
              </a:rPr>
              <a:t>resolution</a:t>
            </a:r>
            <a:r>
              <a:rPr lang="fr-BE" sz="1600" b="1" dirty="0" smtClean="0">
                <a:solidFill>
                  <a:srgbClr val="006600"/>
                </a:solidFill>
                <a:latin typeface="Segoe UI" panose="020B0502040204020203" pitchFamily="34" charset="0"/>
                <a:ea typeface="Segoe UI" panose="020B0502040204020203" pitchFamily="34" charset="0"/>
                <a:cs typeface="Segoe UI" panose="020B0502040204020203" pitchFamily="34" charset="0"/>
              </a:rPr>
              <a:t>) + </a:t>
            </a:r>
            <a:r>
              <a:rPr lang="fr-BE" sz="1600" b="1" dirty="0" err="1" smtClean="0">
                <a:solidFill>
                  <a:srgbClr val="006600"/>
                </a:solidFill>
                <a:latin typeface="Segoe UI" panose="020B0502040204020203" pitchFamily="34" charset="0"/>
                <a:ea typeface="Segoe UI" panose="020B0502040204020203" pitchFamily="34" charset="0"/>
                <a:cs typeface="Segoe UI" panose="020B0502040204020203" pitchFamily="34" charset="0"/>
              </a:rPr>
              <a:t>irreducible</a:t>
            </a:r>
            <a:r>
              <a:rPr lang="fr-BE" sz="1600" b="1" dirty="0" smtClean="0">
                <a:solidFill>
                  <a:srgbClr val="006600"/>
                </a:solidFill>
                <a:latin typeface="Segoe UI" panose="020B0502040204020203" pitchFamily="34" charset="0"/>
                <a:ea typeface="Segoe UI" panose="020B0502040204020203" pitchFamily="34" charset="0"/>
                <a:cs typeface="Segoe UI" panose="020B0502040204020203" pitchFamily="34" charset="0"/>
              </a:rPr>
              <a:t> </a:t>
            </a:r>
            <a:r>
              <a:rPr lang="fr-BE" sz="1600" b="1" dirty="0" err="1" smtClean="0">
                <a:solidFill>
                  <a:srgbClr val="006600"/>
                </a:solidFill>
                <a:latin typeface="Segoe UI" panose="020B0502040204020203" pitchFamily="34" charset="0"/>
                <a:ea typeface="Segoe UI" panose="020B0502040204020203" pitchFamily="34" charset="0"/>
                <a:cs typeface="Segoe UI" panose="020B0502040204020203" pitchFamily="34" charset="0"/>
              </a:rPr>
              <a:t>error</a:t>
            </a:r>
            <a:r>
              <a:rPr lang="fr-BE" sz="1600" b="1" dirty="0" smtClean="0">
                <a:solidFill>
                  <a:srgbClr val="006600"/>
                </a:solidFill>
                <a:latin typeface="Segoe UI" panose="020B0502040204020203" pitchFamily="34" charset="0"/>
                <a:ea typeface="Segoe UI" panose="020B0502040204020203" pitchFamily="34" charset="0"/>
                <a:cs typeface="Segoe UI" panose="020B0502040204020203" pitchFamily="34" charset="0"/>
              </a:rPr>
              <a:t> (</a:t>
            </a:r>
            <a:r>
              <a:rPr lang="fr-BE" sz="1600" b="1" dirty="0" err="1" smtClean="0">
                <a:solidFill>
                  <a:srgbClr val="006600"/>
                </a:solidFill>
                <a:latin typeface="Segoe UI" panose="020B0502040204020203" pitchFamily="34" charset="0"/>
                <a:ea typeface="Segoe UI" panose="020B0502040204020203" pitchFamily="34" charset="0"/>
                <a:cs typeface="Segoe UI" panose="020B0502040204020203" pitchFamily="34" charset="0"/>
              </a:rPr>
              <a:t>atmosphere</a:t>
            </a:r>
            <a:r>
              <a:rPr lang="fr-BE" sz="1600" b="1" dirty="0" smtClean="0">
                <a:solidFill>
                  <a:srgbClr val="006600"/>
                </a:solidFill>
                <a:latin typeface="Segoe UI" panose="020B0502040204020203" pitchFamily="34" charset="0"/>
                <a:ea typeface="Segoe UI" panose="020B0502040204020203" pitchFamily="34" charset="0"/>
                <a:cs typeface="Segoe UI" panose="020B0502040204020203" pitchFamily="34" charset="0"/>
              </a:rPr>
              <a:t>)</a:t>
            </a:r>
            <a:endParaRPr lang="en-US" sz="1600" b="1" dirty="0" err="1" smtClean="0">
              <a:solidFill>
                <a:srgbClr val="006600"/>
              </a:solidFill>
              <a:latin typeface="Segoe UI" panose="020B0502040204020203" pitchFamily="34" charset="0"/>
              <a:ea typeface="Segoe UI" panose="020B0502040204020203" pitchFamily="34" charset="0"/>
              <a:cs typeface="Segoe UI" panose="020B0502040204020203" pitchFamily="34" charset="0"/>
            </a:endParaRPr>
          </a:p>
        </p:txBody>
      </p:sp>
      <p:sp>
        <p:nvSpPr>
          <p:cNvPr id="23" name="TextBox 22"/>
          <p:cNvSpPr txBox="1"/>
          <p:nvPr/>
        </p:nvSpPr>
        <p:spPr>
          <a:xfrm>
            <a:off x="1872" y="6488668"/>
            <a:ext cx="7465728" cy="369332"/>
          </a:xfrm>
          <a:prstGeom prst="rect">
            <a:avLst/>
          </a:prstGeom>
          <a:noFill/>
        </p:spPr>
        <p:txBody>
          <a:bodyPr wrap="square" rtlCol="0">
            <a:spAutoFit/>
          </a:bodyPr>
          <a:lstStyle/>
          <a:p>
            <a:r>
              <a:rPr lang="fr-BE"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[Model </a:t>
            </a:r>
            <a:r>
              <a:rPr lang="fr-BE"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from</a:t>
            </a:r>
            <a:r>
              <a:rPr lang="fr-BE"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Weigel et al., </a:t>
            </a:r>
            <a:r>
              <a:rPr lang="fr-BE" i="1"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QJRMS</a:t>
            </a:r>
            <a:r>
              <a:rPr lang="fr-BE"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2008. </a:t>
            </a:r>
            <a:r>
              <a:rPr lang="fr-BE"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See</a:t>
            </a:r>
            <a:r>
              <a:rPr lang="fr-BE"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r>
              <a:rPr lang="fr-BE"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also</a:t>
            </a:r>
            <a:r>
              <a:rPr lang="fr-BE"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r>
              <a:rPr lang="fr-BE"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Siegert</a:t>
            </a:r>
            <a:r>
              <a:rPr lang="fr-BE"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et al., 2015]</a:t>
            </a:r>
            <a:endParaRPr lang="en-US"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28" name="TextBox 27"/>
          <p:cNvSpPr txBox="1"/>
          <p:nvPr/>
        </p:nvSpPr>
        <p:spPr>
          <a:xfrm>
            <a:off x="-1060392" y="2209800"/>
            <a:ext cx="2901892" cy="338554"/>
          </a:xfrm>
          <a:prstGeom prst="rect">
            <a:avLst/>
          </a:prstGeom>
          <a:noFill/>
        </p:spPr>
        <p:txBody>
          <a:bodyPr wrap="square" rtlCol="0">
            <a:spAutoFit/>
          </a:bodyPr>
          <a:lstStyle/>
          <a:p>
            <a:pPr algn="ctr"/>
            <a:r>
              <a:rPr lang="fr-BE" sz="1600" b="1" dirty="0" smtClean="0">
                <a:solidFill>
                  <a:srgbClr val="FF5050"/>
                </a:solidFill>
                <a:latin typeface="Segoe UI" panose="020B0502040204020203" pitchFamily="34" charset="0"/>
                <a:ea typeface="Segoe UI" panose="020B0502040204020203" pitchFamily="34" charset="0"/>
                <a:cs typeface="Segoe UI" panose="020B0502040204020203" pitchFamily="34" charset="0"/>
              </a:rPr>
              <a:t>TRUTH</a:t>
            </a:r>
            <a:endParaRPr lang="en-US" sz="1600" b="1" dirty="0" err="1" smtClean="0">
              <a:solidFill>
                <a:srgbClr val="FF5050"/>
              </a:solidFill>
              <a:latin typeface="Segoe UI" panose="020B0502040204020203" pitchFamily="34" charset="0"/>
              <a:ea typeface="Segoe UI" panose="020B0502040204020203" pitchFamily="34" charset="0"/>
              <a:cs typeface="Segoe UI" panose="020B0502040204020203" pitchFamily="34" charset="0"/>
            </a:endParaRPr>
          </a:p>
        </p:txBody>
      </p:sp>
      <p:sp>
        <p:nvSpPr>
          <p:cNvPr id="30" name="TextBox 29"/>
          <p:cNvSpPr txBox="1"/>
          <p:nvPr/>
        </p:nvSpPr>
        <p:spPr>
          <a:xfrm>
            <a:off x="-1181100" y="3740679"/>
            <a:ext cx="2901892" cy="307777"/>
          </a:xfrm>
          <a:prstGeom prst="rect">
            <a:avLst/>
          </a:prstGeom>
          <a:noFill/>
        </p:spPr>
        <p:txBody>
          <a:bodyPr wrap="square" rtlCol="0">
            <a:spAutoFit/>
          </a:bodyPr>
          <a:lstStyle/>
          <a:p>
            <a:pPr algn="ctr"/>
            <a:r>
              <a:rPr lang="fr-BE" sz="1400" b="1" dirty="0" smtClean="0">
                <a:solidFill>
                  <a:srgbClr val="181DEE"/>
                </a:solidFill>
                <a:latin typeface="Segoe UI" panose="020B0502040204020203" pitchFamily="34" charset="0"/>
                <a:ea typeface="Segoe UI" panose="020B0502040204020203" pitchFamily="34" charset="0"/>
                <a:cs typeface="Segoe UI" panose="020B0502040204020203" pitchFamily="34" charset="0"/>
              </a:rPr>
              <a:t>OBS</a:t>
            </a:r>
            <a:endParaRPr lang="en-US" sz="1400" b="1" dirty="0" err="1" smtClean="0">
              <a:solidFill>
                <a:srgbClr val="181DEE"/>
              </a:solidFill>
              <a:latin typeface="Segoe UI" panose="020B0502040204020203" pitchFamily="34" charset="0"/>
              <a:ea typeface="Segoe UI" panose="020B0502040204020203" pitchFamily="34" charset="0"/>
              <a:cs typeface="Segoe UI" panose="020B0502040204020203" pitchFamily="34" charset="0"/>
            </a:endParaRPr>
          </a:p>
        </p:txBody>
      </p:sp>
      <p:sp>
        <p:nvSpPr>
          <p:cNvPr id="31" name="TextBox 30"/>
          <p:cNvSpPr txBox="1"/>
          <p:nvPr/>
        </p:nvSpPr>
        <p:spPr>
          <a:xfrm>
            <a:off x="-1073092" y="5216723"/>
            <a:ext cx="2901892" cy="307777"/>
          </a:xfrm>
          <a:prstGeom prst="rect">
            <a:avLst/>
          </a:prstGeom>
          <a:noFill/>
        </p:spPr>
        <p:txBody>
          <a:bodyPr wrap="square" rtlCol="0">
            <a:spAutoFit/>
          </a:bodyPr>
          <a:lstStyle/>
          <a:p>
            <a:pPr algn="ctr"/>
            <a:r>
              <a:rPr lang="fr-BE" sz="1400" b="1" dirty="0" smtClean="0">
                <a:solidFill>
                  <a:srgbClr val="006600"/>
                </a:solidFill>
                <a:latin typeface="Segoe UI" panose="020B0502040204020203" pitchFamily="34" charset="0"/>
                <a:ea typeface="Segoe UI" panose="020B0502040204020203" pitchFamily="34" charset="0"/>
                <a:cs typeface="Segoe UI" panose="020B0502040204020203" pitchFamily="34" charset="0"/>
              </a:rPr>
              <a:t>MODEL</a:t>
            </a:r>
            <a:endParaRPr lang="en-US" sz="1400" b="1" dirty="0" err="1" smtClean="0">
              <a:solidFill>
                <a:srgbClr val="006600"/>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2044980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2590800"/>
            <a:ext cx="3124200" cy="1058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3229" y="2689795"/>
            <a:ext cx="1589371" cy="466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5183" y="3853510"/>
            <a:ext cx="5029200" cy="2677656"/>
          </a:xfrm>
          <a:prstGeom prst="rect">
            <a:avLst/>
          </a:prstGeom>
          <a:noFill/>
        </p:spPr>
        <p:txBody>
          <a:bodyPr wrap="square" rtlCol="0">
            <a:spAutoFit/>
          </a:bodyPr>
          <a:lstStyle/>
          <a:p>
            <a:r>
              <a:rPr lang="fr-BE" sz="2800" dirty="0" err="1" smtClean="0">
                <a:latin typeface="Segoe UI" panose="020B0502040204020203" pitchFamily="34" charset="0"/>
                <a:ea typeface="Segoe UI" panose="020B0502040204020203" pitchFamily="34" charset="0"/>
                <a:cs typeface="Segoe UI" panose="020B0502040204020203" pitchFamily="34" charset="0"/>
              </a:rPr>
              <a:t>Correlation</a:t>
            </a:r>
            <a:r>
              <a:rPr lang="fr-BE" sz="2800" dirty="0" smtClean="0">
                <a:latin typeface="Segoe UI" panose="020B0502040204020203" pitchFamily="34" charset="0"/>
                <a:ea typeface="Segoe UI" panose="020B0502040204020203" pitchFamily="34" charset="0"/>
                <a:cs typeface="Segoe UI" panose="020B0502040204020203" pitchFamily="34" charset="0"/>
              </a:rPr>
              <a:t> </a:t>
            </a:r>
            <a:r>
              <a:rPr lang="fr-BE" sz="2800" b="1" dirty="0" err="1" smtClean="0">
                <a:latin typeface="Segoe UI" panose="020B0502040204020203" pitchFamily="34" charset="0"/>
                <a:ea typeface="Segoe UI" panose="020B0502040204020203" pitchFamily="34" charset="0"/>
                <a:cs typeface="Segoe UI" panose="020B0502040204020203" pitchFamily="34" charset="0"/>
              </a:rPr>
              <a:t>increases</a:t>
            </a:r>
            <a:r>
              <a:rPr lang="fr-BE" sz="2800" b="1" dirty="0" smtClean="0">
                <a:latin typeface="Segoe UI" panose="020B0502040204020203" pitchFamily="34" charset="0"/>
                <a:ea typeface="Segoe UI" panose="020B0502040204020203" pitchFamily="34" charset="0"/>
                <a:cs typeface="Segoe UI" panose="020B0502040204020203" pitchFamily="34" charset="0"/>
              </a:rPr>
              <a:t> </a:t>
            </a:r>
            <a:r>
              <a:rPr lang="fr-BE" sz="2800" dirty="0" err="1" smtClean="0">
                <a:latin typeface="Segoe UI" panose="020B0502040204020203" pitchFamily="34" charset="0"/>
                <a:ea typeface="Segoe UI" panose="020B0502040204020203" pitchFamily="34" charset="0"/>
                <a:cs typeface="Segoe UI" panose="020B0502040204020203" pitchFamily="34" charset="0"/>
              </a:rPr>
              <a:t>when</a:t>
            </a:r>
            <a:endParaRPr lang="fr-BE" sz="2800" dirty="0">
              <a:latin typeface="Segoe UI" panose="020B0502040204020203" pitchFamily="34" charset="0"/>
              <a:ea typeface="Segoe UI" panose="020B0502040204020203" pitchFamily="34" charset="0"/>
              <a:cs typeface="Segoe UI" panose="020B0502040204020203" pitchFamily="34" charset="0"/>
            </a:endParaRPr>
          </a:p>
          <a:p>
            <a:pPr marL="342900" indent="-342900">
              <a:lnSpc>
                <a:spcPct val="150000"/>
              </a:lnSpc>
              <a:buFontTx/>
              <a:buChar char="-"/>
            </a:pPr>
            <a:r>
              <a:rPr lang="fr-BE" sz="2000"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Model </a:t>
            </a:r>
            <a:r>
              <a:rPr lang="fr-BE" sz="2000" dirty="0" err="1"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explains</a:t>
            </a:r>
            <a:r>
              <a:rPr lang="fr-BE" sz="2000"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 more </a:t>
            </a:r>
            <a:r>
              <a:rPr lang="fr-BE" sz="2000" dirty="0" err="1"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variability</a:t>
            </a:r>
            <a:r>
              <a:rPr lang="fr-BE" sz="20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a:t>
            </a:r>
            <a:endParaRPr lang="fr-BE" sz="2000"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a:p>
            <a:pPr marL="342900" indent="-342900">
              <a:lnSpc>
                <a:spcPct val="150000"/>
              </a:lnSpc>
              <a:buFontTx/>
              <a:buChar char="-"/>
            </a:pPr>
            <a:r>
              <a:rPr lang="fr-BE" sz="2000" dirty="0" smtClean="0">
                <a:latin typeface="Segoe UI" panose="020B0502040204020203" pitchFamily="34" charset="0"/>
                <a:ea typeface="Segoe UI" panose="020B0502040204020203" pitchFamily="34" charset="0"/>
                <a:cs typeface="Segoe UI" panose="020B0502040204020203" pitchFamily="34" charset="0"/>
              </a:rPr>
              <a:t>Model </a:t>
            </a:r>
            <a:r>
              <a:rPr lang="fr-BE" sz="2000" dirty="0" err="1" smtClean="0">
                <a:latin typeface="Segoe UI" panose="020B0502040204020203" pitchFamily="34" charset="0"/>
                <a:ea typeface="Segoe UI" panose="020B0502040204020203" pitchFamily="34" charset="0"/>
                <a:cs typeface="Segoe UI" panose="020B0502040204020203" pitchFamily="34" charset="0"/>
              </a:rPr>
              <a:t>error</a:t>
            </a:r>
            <a:r>
              <a:rPr lang="fr-BE" sz="2000" dirty="0" smtClean="0">
                <a:latin typeface="Segoe UI" panose="020B0502040204020203" pitchFamily="34" charset="0"/>
                <a:ea typeface="Segoe UI" panose="020B0502040204020203" pitchFamily="34" charset="0"/>
                <a:cs typeface="Segoe UI" panose="020B0502040204020203" pitchFamily="34" charset="0"/>
              </a:rPr>
              <a:t> </a:t>
            </a:r>
            <a:r>
              <a:rPr lang="fr-BE" sz="2000" dirty="0" err="1" smtClean="0">
                <a:latin typeface="Segoe UI" panose="020B0502040204020203" pitchFamily="34" charset="0"/>
                <a:ea typeface="Segoe UI" panose="020B0502040204020203" pitchFamily="34" charset="0"/>
                <a:cs typeface="Segoe UI" panose="020B0502040204020203" pitchFamily="34" charset="0"/>
              </a:rPr>
              <a:t>decreases</a:t>
            </a:r>
            <a:r>
              <a:rPr lang="fr-BE" sz="2000" dirty="0" smtClean="0">
                <a:latin typeface="Segoe UI" panose="020B0502040204020203" pitchFamily="34" charset="0"/>
                <a:ea typeface="Segoe UI" panose="020B0502040204020203" pitchFamily="34" charset="0"/>
                <a:cs typeface="Segoe UI" panose="020B0502040204020203" pitchFamily="34" charset="0"/>
              </a:rPr>
              <a:t>,</a:t>
            </a:r>
          </a:p>
          <a:p>
            <a:pPr marL="342900" indent="-342900">
              <a:lnSpc>
                <a:spcPct val="150000"/>
              </a:lnSpc>
              <a:buFontTx/>
              <a:buChar char="-"/>
            </a:pPr>
            <a:r>
              <a:rPr lang="fr-BE" sz="2000" dirty="0" err="1"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Climate</a:t>
            </a:r>
            <a:r>
              <a:rPr lang="fr-BE" sz="2000"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 signal </a:t>
            </a:r>
            <a:r>
              <a:rPr lang="fr-BE" sz="2000" dirty="0" err="1"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is</a:t>
            </a:r>
            <a:r>
              <a:rPr lang="fr-BE" sz="2000"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 </a:t>
            </a:r>
            <a:r>
              <a:rPr lang="fr-BE" sz="2000" dirty="0" err="1"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stronger</a:t>
            </a:r>
            <a:r>
              <a:rPr lang="fr-BE" sz="2000"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a:t>
            </a:r>
          </a:p>
          <a:p>
            <a:pPr marL="342900" indent="-342900">
              <a:lnSpc>
                <a:spcPct val="150000"/>
              </a:lnSpc>
              <a:buFontTx/>
              <a:buChar char="-"/>
            </a:pPr>
            <a:r>
              <a:rPr lang="fr-BE" sz="2000" dirty="0" err="1" smtClean="0">
                <a:latin typeface="Segoe UI" panose="020B0502040204020203" pitchFamily="34" charset="0"/>
                <a:ea typeface="Segoe UI" panose="020B0502040204020203" pitchFamily="34" charset="0"/>
                <a:cs typeface="Segoe UI" panose="020B0502040204020203" pitchFamily="34" charset="0"/>
              </a:rPr>
              <a:t>Observational</a:t>
            </a:r>
            <a:r>
              <a:rPr lang="fr-BE" sz="2000" dirty="0" smtClean="0">
                <a:latin typeface="Segoe UI" panose="020B0502040204020203" pitchFamily="34" charset="0"/>
                <a:ea typeface="Segoe UI" panose="020B0502040204020203" pitchFamily="34" charset="0"/>
                <a:cs typeface="Segoe UI" panose="020B0502040204020203" pitchFamily="34" charset="0"/>
              </a:rPr>
              <a:t> </a:t>
            </a:r>
            <a:r>
              <a:rPr lang="fr-BE" sz="2000" dirty="0" err="1" smtClean="0">
                <a:latin typeface="Segoe UI" panose="020B0502040204020203" pitchFamily="34" charset="0"/>
                <a:ea typeface="Segoe UI" panose="020B0502040204020203" pitchFamily="34" charset="0"/>
                <a:cs typeface="Segoe UI" panose="020B0502040204020203" pitchFamily="34" charset="0"/>
              </a:rPr>
              <a:t>error</a:t>
            </a:r>
            <a:r>
              <a:rPr lang="fr-BE" sz="2000" dirty="0" smtClean="0">
                <a:latin typeface="Segoe UI" panose="020B0502040204020203" pitchFamily="34" charset="0"/>
                <a:ea typeface="Segoe UI" panose="020B0502040204020203" pitchFamily="34" charset="0"/>
                <a:cs typeface="Segoe UI" panose="020B0502040204020203" pitchFamily="34" charset="0"/>
              </a:rPr>
              <a:t> </a:t>
            </a:r>
            <a:r>
              <a:rPr lang="fr-BE" sz="2000" dirty="0" err="1" smtClean="0">
                <a:latin typeface="Segoe UI" panose="020B0502040204020203" pitchFamily="34" charset="0"/>
                <a:ea typeface="Segoe UI" panose="020B0502040204020203" pitchFamily="34" charset="0"/>
                <a:cs typeface="Segoe UI" panose="020B0502040204020203" pitchFamily="34" charset="0"/>
              </a:rPr>
              <a:t>decreases</a:t>
            </a:r>
            <a:r>
              <a:rPr lang="fr-BE" sz="2000" dirty="0" smtClean="0">
                <a:latin typeface="Segoe UI" panose="020B0502040204020203" pitchFamily="34" charset="0"/>
                <a:ea typeface="Segoe UI" panose="020B0502040204020203" pitchFamily="34" charset="0"/>
                <a:cs typeface="Segoe UI" panose="020B0502040204020203" pitchFamily="34" charset="0"/>
              </a:rPr>
              <a:t>.</a:t>
            </a:r>
          </a:p>
          <a:p>
            <a:pPr marL="342900" indent="-342900">
              <a:buFontTx/>
              <a:buChar char="-"/>
            </a:pPr>
            <a:endParaRPr lang="fr-BE" sz="2000" dirty="0" smtClean="0">
              <a:latin typeface="Segoe UI" panose="020B0502040204020203" pitchFamily="34" charset="0"/>
              <a:ea typeface="Segoe UI" panose="020B0502040204020203" pitchFamily="34" charset="0"/>
              <a:cs typeface="Segoe UI" panose="020B0502040204020203" pitchFamily="34" charset="0"/>
            </a:endParaRPr>
          </a:p>
        </p:txBody>
      </p:sp>
      <p:sp>
        <p:nvSpPr>
          <p:cNvPr id="7" name="TextBox 6"/>
          <p:cNvSpPr txBox="1"/>
          <p:nvPr/>
        </p:nvSpPr>
        <p:spPr>
          <a:xfrm>
            <a:off x="247650" y="550843"/>
            <a:ext cx="7692390" cy="954107"/>
          </a:xfrm>
          <a:prstGeom prst="rect">
            <a:avLst/>
          </a:prstGeom>
          <a:noFill/>
        </p:spPr>
        <p:txBody>
          <a:bodyPr wrap="square" rtlCol="0">
            <a:spAutoFit/>
          </a:bodyPr>
          <a:lstStyle/>
          <a:p>
            <a:r>
              <a:rPr lang="fr-BE" sz="2800" dirty="0" smtClean="0">
                <a:latin typeface="Segoe UI" panose="020B0502040204020203" pitchFamily="34" charset="0"/>
                <a:ea typeface="Segoe UI" panose="020B0502040204020203" pitchFamily="34" charset="0"/>
                <a:cs typeface="Segoe UI" panose="020B0502040204020203" pitchFamily="34" charset="0"/>
              </a:rPr>
              <a:t>In </a:t>
            </a:r>
            <a:r>
              <a:rPr lang="fr-BE" sz="2800" dirty="0" err="1" smtClean="0">
                <a:latin typeface="Segoe UI" panose="020B0502040204020203" pitchFamily="34" charset="0"/>
                <a:ea typeface="Segoe UI" panose="020B0502040204020203" pitchFamily="34" charset="0"/>
                <a:cs typeface="Segoe UI" panose="020B0502040204020203" pitchFamily="34" charset="0"/>
              </a:rPr>
              <a:t>this</a:t>
            </a:r>
            <a:r>
              <a:rPr lang="fr-BE" sz="2800" dirty="0" smtClean="0">
                <a:latin typeface="Segoe UI" panose="020B0502040204020203" pitchFamily="34" charset="0"/>
                <a:ea typeface="Segoe UI" panose="020B0502040204020203" pitchFamily="34" charset="0"/>
                <a:cs typeface="Segoe UI" panose="020B0502040204020203" pitchFamily="34" charset="0"/>
              </a:rPr>
              <a:t> </a:t>
            </a:r>
            <a:r>
              <a:rPr lang="fr-BE" sz="2800" dirty="0" err="1" smtClean="0">
                <a:latin typeface="Segoe UI" panose="020B0502040204020203" pitchFamily="34" charset="0"/>
                <a:ea typeface="Segoe UI" panose="020B0502040204020203" pitchFamily="34" charset="0"/>
                <a:cs typeface="Segoe UI" panose="020B0502040204020203" pitchFamily="34" charset="0"/>
              </a:rPr>
              <a:t>very</a:t>
            </a:r>
            <a:r>
              <a:rPr lang="fr-BE" sz="2800" dirty="0" smtClean="0">
                <a:latin typeface="Segoe UI" panose="020B0502040204020203" pitchFamily="34" charset="0"/>
                <a:ea typeface="Segoe UI" panose="020B0502040204020203" pitchFamily="34" charset="0"/>
                <a:cs typeface="Segoe UI" panose="020B0502040204020203" pitchFamily="34" charset="0"/>
              </a:rPr>
              <a:t> simple </a:t>
            </a:r>
            <a:r>
              <a:rPr lang="fr-BE" sz="2800" dirty="0" err="1" smtClean="0">
                <a:latin typeface="Segoe UI" panose="020B0502040204020203" pitchFamily="34" charset="0"/>
                <a:ea typeface="Segoe UI" panose="020B0502040204020203" pitchFamily="34" charset="0"/>
                <a:cs typeface="Segoe UI" panose="020B0502040204020203" pitchFamily="34" charset="0"/>
              </a:rPr>
              <a:t>paradigm</a:t>
            </a:r>
            <a:r>
              <a:rPr lang="fr-BE" sz="2800" dirty="0" smtClean="0">
                <a:latin typeface="Segoe UI" panose="020B0502040204020203" pitchFamily="34" charset="0"/>
                <a:ea typeface="Segoe UI" panose="020B0502040204020203" pitchFamily="34" charset="0"/>
                <a:cs typeface="Segoe UI" panose="020B0502040204020203" pitchFamily="34" charset="0"/>
              </a:rPr>
              <a:t>, model and </a:t>
            </a:r>
            <a:r>
              <a:rPr lang="fr-BE" sz="2800" dirty="0" err="1" smtClean="0">
                <a:latin typeface="Segoe UI" panose="020B0502040204020203" pitchFamily="34" charset="0"/>
                <a:ea typeface="Segoe UI" panose="020B0502040204020203" pitchFamily="34" charset="0"/>
                <a:cs typeface="Segoe UI" panose="020B0502040204020203" pitchFamily="34" charset="0"/>
              </a:rPr>
              <a:t>observational</a:t>
            </a:r>
            <a:r>
              <a:rPr lang="fr-BE" sz="2800" dirty="0" smtClean="0">
                <a:latin typeface="Segoe UI" panose="020B0502040204020203" pitchFamily="34" charset="0"/>
                <a:ea typeface="Segoe UI" panose="020B0502040204020203" pitchFamily="34" charset="0"/>
                <a:cs typeface="Segoe UI" panose="020B0502040204020203" pitchFamily="34" charset="0"/>
              </a:rPr>
              <a:t> </a:t>
            </a:r>
            <a:r>
              <a:rPr lang="fr-BE" sz="2800" dirty="0" err="1" smtClean="0">
                <a:latin typeface="Segoe UI" panose="020B0502040204020203" pitchFamily="34" charset="0"/>
                <a:ea typeface="Segoe UI" panose="020B0502040204020203" pitchFamily="34" charset="0"/>
                <a:cs typeface="Segoe UI" panose="020B0502040204020203" pitchFamily="34" charset="0"/>
              </a:rPr>
              <a:t>errors</a:t>
            </a:r>
            <a:r>
              <a:rPr lang="fr-BE" sz="2800" dirty="0" smtClean="0">
                <a:latin typeface="Segoe UI" panose="020B0502040204020203" pitchFamily="34" charset="0"/>
                <a:ea typeface="Segoe UI" panose="020B0502040204020203" pitchFamily="34" charset="0"/>
                <a:cs typeface="Segoe UI" panose="020B0502040204020203" pitchFamily="34" charset="0"/>
              </a:rPr>
              <a:t> </a:t>
            </a:r>
            <a:r>
              <a:rPr lang="fr-BE" sz="2800" dirty="0" err="1" smtClean="0">
                <a:latin typeface="Segoe UI" panose="020B0502040204020203" pitchFamily="34" charset="0"/>
                <a:ea typeface="Segoe UI" panose="020B0502040204020203" pitchFamily="34" charset="0"/>
                <a:cs typeface="Segoe UI" panose="020B0502040204020203" pitchFamily="34" charset="0"/>
              </a:rPr>
              <a:t>play</a:t>
            </a:r>
            <a:r>
              <a:rPr lang="fr-BE" sz="2800" dirty="0" smtClean="0">
                <a:latin typeface="Segoe UI" panose="020B0502040204020203" pitchFamily="34" charset="0"/>
                <a:ea typeface="Segoe UI" panose="020B0502040204020203" pitchFamily="34" charset="0"/>
                <a:cs typeface="Segoe UI" panose="020B0502040204020203" pitchFamily="34" charset="0"/>
              </a:rPr>
              <a:t> interchangeable </a:t>
            </a:r>
            <a:r>
              <a:rPr lang="fr-BE" sz="2800" dirty="0" err="1" smtClean="0">
                <a:latin typeface="Segoe UI" panose="020B0502040204020203" pitchFamily="34" charset="0"/>
                <a:ea typeface="Segoe UI" panose="020B0502040204020203" pitchFamily="34" charset="0"/>
                <a:cs typeface="Segoe UI" panose="020B0502040204020203" pitchFamily="34" charset="0"/>
              </a:rPr>
              <a:t>roles</a:t>
            </a:r>
            <a:endParaRPr lang="en-US" sz="2800" dirty="0" err="1" smtClean="0">
              <a:latin typeface="Segoe UI" panose="020B0502040204020203" pitchFamily="34" charset="0"/>
              <a:ea typeface="Segoe UI" panose="020B0502040204020203" pitchFamily="34" charset="0"/>
              <a:cs typeface="Segoe UI" panose="020B0502040204020203" pitchFamily="34" charset="0"/>
            </a:endParaRPr>
          </a:p>
        </p:txBody>
      </p:sp>
      <p:cxnSp>
        <p:nvCxnSpPr>
          <p:cNvPr id="9" name="Elbow Connector 8"/>
          <p:cNvCxnSpPr/>
          <p:nvPr/>
        </p:nvCxnSpPr>
        <p:spPr>
          <a:xfrm>
            <a:off x="3249385" y="5043320"/>
            <a:ext cx="969268" cy="936104"/>
          </a:xfrm>
          <a:prstGeom prst="bentConnector3">
            <a:avLst>
              <a:gd name="adj1" fmla="val 138378"/>
            </a:avLst>
          </a:prstGeom>
          <a:ln w="25400">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658348" y="3498772"/>
            <a:ext cx="3479088" cy="923330"/>
          </a:xfrm>
          <a:prstGeom prst="rect">
            <a:avLst/>
          </a:prstGeom>
          <a:noFill/>
        </p:spPr>
        <p:txBody>
          <a:bodyPr wrap="square" rtlCol="0">
            <a:spAutoFit/>
          </a:bodyPr>
          <a:lstStyle/>
          <a:p>
            <a:pPr algn="ctr"/>
            <a:r>
              <a:rPr lang="fr-BE" dirty="0" smtClean="0">
                <a:latin typeface="Segoe UI" panose="020B0502040204020203" pitchFamily="34" charset="0"/>
                <a:ea typeface="Segoe UI" panose="020B0502040204020203" pitchFamily="34" charset="0"/>
                <a:cs typeface="Segoe UI" panose="020B0502040204020203" pitchFamily="34" charset="0"/>
              </a:rPr>
              <a:t>If </a:t>
            </a:r>
            <a:r>
              <a:rPr lang="fr-BE" dirty="0" err="1" smtClean="0">
                <a:latin typeface="Segoe UI" panose="020B0502040204020203" pitchFamily="34" charset="0"/>
                <a:ea typeface="Segoe UI" panose="020B0502040204020203" pitchFamily="34" charset="0"/>
                <a:cs typeface="Segoe UI" panose="020B0502040204020203" pitchFamily="34" charset="0"/>
              </a:rPr>
              <a:t>error</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statistics</a:t>
            </a:r>
            <a:r>
              <a:rPr lang="fr-BE" dirty="0" smtClean="0">
                <a:latin typeface="Segoe UI" panose="020B0502040204020203" pitchFamily="34" charset="0"/>
                <a:ea typeface="Segoe UI" panose="020B0502040204020203" pitchFamily="34" charset="0"/>
                <a:cs typeface="Segoe UI" panose="020B0502040204020203" pitchFamily="34" charset="0"/>
              </a:rPr>
              <a:t> are </a:t>
            </a:r>
            <a:r>
              <a:rPr lang="fr-BE" dirty="0" err="1" smtClean="0">
                <a:latin typeface="Segoe UI" panose="020B0502040204020203" pitchFamily="34" charset="0"/>
                <a:ea typeface="Segoe UI" panose="020B0502040204020203" pitchFamily="34" charset="0"/>
                <a:cs typeface="Segoe UI" panose="020B0502040204020203" pitchFamily="34" charset="0"/>
              </a:rPr>
              <a:t>known</a:t>
            </a:r>
            <a:r>
              <a:rPr lang="fr-BE" dirty="0" smtClean="0">
                <a:latin typeface="Segoe UI" panose="020B0502040204020203" pitchFamily="34" charset="0"/>
                <a:ea typeface="Segoe UI" panose="020B0502040204020203" pitchFamily="34" charset="0"/>
                <a:cs typeface="Segoe UI" panose="020B0502040204020203" pitchFamily="34" charset="0"/>
              </a:rPr>
              <a:t>, the </a:t>
            </a:r>
            <a:r>
              <a:rPr lang="fr-BE" dirty="0" err="1" smtClean="0">
                <a:latin typeface="Segoe UI" panose="020B0502040204020203" pitchFamily="34" charset="0"/>
                <a:ea typeface="Segoe UI" panose="020B0502040204020203" pitchFamily="34" charset="0"/>
                <a:cs typeface="Segoe UI" panose="020B0502040204020203" pitchFamily="34" charset="0"/>
              </a:rPr>
              <a:t>dependence</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can</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be</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predicted</a:t>
            </a:r>
            <a:endParaRPr lang="en-US" dirty="0" err="1" smtClean="0">
              <a:latin typeface="Segoe UI" panose="020B0502040204020203" pitchFamily="34" charset="0"/>
              <a:ea typeface="Segoe UI" panose="020B0502040204020203" pitchFamily="34" charset="0"/>
              <a:cs typeface="Segoe UI" panose="020B0502040204020203" pitchFamily="34" charset="0"/>
            </a:endParaRPr>
          </a:p>
        </p:txBody>
      </p:sp>
      <p:sp>
        <p:nvSpPr>
          <p:cNvPr id="24" name="Oval 23"/>
          <p:cNvSpPr/>
          <p:nvPr/>
        </p:nvSpPr>
        <p:spPr>
          <a:xfrm>
            <a:off x="2576969" y="3027096"/>
            <a:ext cx="348123" cy="2459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815497" y="2971800"/>
            <a:ext cx="966051" cy="3097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https://www.bsc.es/media/28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6439667"/>
            <a:ext cx="1558290" cy="418333"/>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 11"/>
          <p:cNvPicPr/>
          <p:nvPr/>
        </p:nvPicPr>
        <p:blipFill rotWithShape="1">
          <a:blip r:embed="rId6" cstate="print">
            <a:extLst>
              <a:ext uri="{28A0092B-C50C-407E-A947-70E740481C1C}">
                <a14:useLocalDpi xmlns:a14="http://schemas.microsoft.com/office/drawing/2010/main" val="0"/>
              </a:ext>
            </a:extLst>
          </a:blip>
          <a:srcRect t="49967"/>
          <a:stretch/>
        </p:blipFill>
        <p:spPr bwMode="auto">
          <a:xfrm>
            <a:off x="5006969" y="4058527"/>
            <a:ext cx="4137031" cy="2267621"/>
          </a:xfrm>
          <a:prstGeom prst="rect">
            <a:avLst/>
          </a:prstGeom>
          <a:noFill/>
          <a:ln>
            <a:noFill/>
          </a:ln>
        </p:spPr>
      </p:pic>
      <p:sp>
        <p:nvSpPr>
          <p:cNvPr id="3" name="Rectangle 2"/>
          <p:cNvSpPr/>
          <p:nvPr/>
        </p:nvSpPr>
        <p:spPr>
          <a:xfrm>
            <a:off x="5573971" y="4207933"/>
            <a:ext cx="575075" cy="165099"/>
          </a:xfrm>
          <a:prstGeom prst="rect">
            <a:avLst/>
          </a:prstGeom>
          <a:solidFill>
            <a:srgbClr val="FFF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Rectangle 7"/>
          <p:cNvSpPr/>
          <p:nvPr/>
        </p:nvSpPr>
        <p:spPr>
          <a:xfrm>
            <a:off x="6714067" y="5397500"/>
            <a:ext cx="1413933" cy="245533"/>
          </a:xfrm>
          <a:prstGeom prst="rect">
            <a:avLst/>
          </a:prstGeom>
          <a:solidFill>
            <a:srgbClr val="FFF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8728684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85900" y="827782"/>
            <a:ext cx="6172200" cy="1077218"/>
          </a:xfrm>
          <a:prstGeom prst="rect">
            <a:avLst/>
          </a:prstGeom>
          <a:noFill/>
        </p:spPr>
        <p:txBody>
          <a:bodyPr wrap="square" rtlCol="0">
            <a:spAutoFit/>
          </a:bodyPr>
          <a:lstStyle/>
          <a:p>
            <a:pPr algn="ctr"/>
            <a:r>
              <a:rPr lang="fr-BE" sz="3200" dirty="0" smtClean="0">
                <a:latin typeface="Segoe UI" panose="020B0502040204020203" pitchFamily="34" charset="0"/>
                <a:ea typeface="Segoe UI" panose="020B0502040204020203" pitchFamily="34" charset="0"/>
                <a:cs typeface="Segoe UI" panose="020B0502040204020203" pitchFamily="34" charset="0"/>
              </a:rPr>
              <a:t>« </a:t>
            </a:r>
            <a:r>
              <a:rPr lang="fr-BE" sz="3200" dirty="0" err="1" smtClean="0">
                <a:latin typeface="Segoe UI" panose="020B0502040204020203" pitchFamily="34" charset="0"/>
                <a:ea typeface="Segoe UI" panose="020B0502040204020203" pitchFamily="34" charset="0"/>
                <a:cs typeface="Segoe UI" panose="020B0502040204020203" pitchFamily="34" charset="0"/>
              </a:rPr>
              <a:t>Better</a:t>
            </a:r>
            <a:r>
              <a:rPr lang="fr-BE" sz="3200" dirty="0" smtClean="0">
                <a:latin typeface="Segoe UI" panose="020B0502040204020203" pitchFamily="34" charset="0"/>
                <a:ea typeface="Segoe UI" panose="020B0502040204020203" pitchFamily="34" charset="0"/>
                <a:cs typeface="Segoe UI" panose="020B0502040204020203" pitchFamily="34" charset="0"/>
              </a:rPr>
              <a:t> observations </a:t>
            </a:r>
            <a:r>
              <a:rPr lang="fr-BE" sz="3200" dirty="0" err="1" smtClean="0">
                <a:latin typeface="Segoe UI" panose="020B0502040204020203" pitchFamily="34" charset="0"/>
                <a:ea typeface="Segoe UI" panose="020B0502040204020203" pitchFamily="34" charset="0"/>
                <a:cs typeface="Segoe UI" panose="020B0502040204020203" pitchFamily="34" charset="0"/>
              </a:rPr>
              <a:t>yield</a:t>
            </a:r>
            <a:r>
              <a:rPr lang="fr-BE" sz="3200" dirty="0" smtClean="0">
                <a:latin typeface="Segoe UI" panose="020B0502040204020203" pitchFamily="34" charset="0"/>
                <a:ea typeface="Segoe UI" panose="020B0502040204020203" pitchFamily="34" charset="0"/>
                <a:cs typeface="Segoe UI" panose="020B0502040204020203" pitchFamily="34" charset="0"/>
              </a:rPr>
              <a:t> </a:t>
            </a:r>
            <a:r>
              <a:rPr lang="fr-BE" sz="3200" dirty="0" err="1" smtClean="0">
                <a:latin typeface="Segoe UI" panose="020B0502040204020203" pitchFamily="34" charset="0"/>
                <a:ea typeface="Segoe UI" panose="020B0502040204020203" pitchFamily="34" charset="0"/>
                <a:cs typeface="Segoe UI" panose="020B0502040204020203" pitchFamily="34" charset="0"/>
              </a:rPr>
              <a:t>better</a:t>
            </a:r>
            <a:r>
              <a:rPr lang="fr-BE" sz="3200" dirty="0" smtClean="0">
                <a:latin typeface="Segoe UI" panose="020B0502040204020203" pitchFamily="34" charset="0"/>
                <a:ea typeface="Segoe UI" panose="020B0502040204020203" pitchFamily="34" charset="0"/>
                <a:cs typeface="Segoe UI" panose="020B0502040204020203" pitchFamily="34" charset="0"/>
              </a:rPr>
              <a:t> </a:t>
            </a:r>
            <a:r>
              <a:rPr lang="fr-BE" sz="3200" dirty="0" err="1" smtClean="0">
                <a:latin typeface="Segoe UI" panose="020B0502040204020203" pitchFamily="34" charset="0"/>
                <a:ea typeface="Segoe UI" panose="020B0502040204020203" pitchFamily="34" charset="0"/>
                <a:cs typeface="Segoe UI" panose="020B0502040204020203" pitchFamily="34" charset="0"/>
              </a:rPr>
              <a:t>forecast</a:t>
            </a:r>
            <a:r>
              <a:rPr lang="fr-BE" sz="3200" dirty="0">
                <a:latin typeface="Segoe UI" panose="020B0502040204020203" pitchFamily="34" charset="0"/>
                <a:ea typeface="Segoe UI" panose="020B0502040204020203" pitchFamily="34" charset="0"/>
                <a:cs typeface="Segoe UI" panose="020B0502040204020203" pitchFamily="34" charset="0"/>
              </a:rPr>
              <a:t> </a:t>
            </a:r>
            <a:r>
              <a:rPr lang="fr-BE" sz="3200" dirty="0" err="1" smtClean="0">
                <a:latin typeface="Segoe UI" panose="020B0502040204020203" pitchFamily="34" charset="0"/>
                <a:ea typeface="Segoe UI" panose="020B0502040204020203" pitchFamily="34" charset="0"/>
                <a:cs typeface="Segoe UI" panose="020B0502040204020203" pitchFamily="34" charset="0"/>
              </a:rPr>
              <a:t>verification</a:t>
            </a:r>
            <a:r>
              <a:rPr lang="fr-BE" sz="3200" dirty="0" smtClean="0">
                <a:latin typeface="Segoe UI" panose="020B0502040204020203" pitchFamily="34" charset="0"/>
                <a:ea typeface="Segoe UI" panose="020B0502040204020203" pitchFamily="34" charset="0"/>
                <a:cs typeface="Segoe UI" panose="020B0502040204020203" pitchFamily="34" charset="0"/>
              </a:rPr>
              <a:t> scores »</a:t>
            </a:r>
            <a:endParaRPr lang="en-US" sz="3200" dirty="0" err="1" smtClean="0">
              <a:latin typeface="Segoe UI" panose="020B0502040204020203" pitchFamily="34" charset="0"/>
              <a:ea typeface="Segoe UI" panose="020B0502040204020203" pitchFamily="34" charset="0"/>
              <a:cs typeface="Segoe UI" panose="020B0502040204020203" pitchFamily="34" charset="0"/>
            </a:endParaRPr>
          </a:p>
        </p:txBody>
      </p:sp>
      <p:sp>
        <p:nvSpPr>
          <p:cNvPr id="7" name="Rectangle 6"/>
          <p:cNvSpPr/>
          <p:nvPr/>
        </p:nvSpPr>
        <p:spPr>
          <a:xfrm>
            <a:off x="251520" y="3637147"/>
            <a:ext cx="2114845" cy="6107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3200" dirty="0"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1. </a:t>
            </a:r>
            <a:r>
              <a:rPr lang="fr-BE" sz="3200" dirty="0" err="1"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Logic</a:t>
            </a:r>
            <a:endParaRPr lang="fr-BE" sz="3200" dirty="0"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8" name="Rectangle 7"/>
          <p:cNvSpPr/>
          <p:nvPr/>
        </p:nvSpPr>
        <p:spPr>
          <a:xfrm>
            <a:off x="2492848" y="3637147"/>
            <a:ext cx="3096344" cy="6107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32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2. Toy model</a:t>
            </a:r>
          </a:p>
        </p:txBody>
      </p:sp>
      <p:sp>
        <p:nvSpPr>
          <p:cNvPr id="10" name="Isosceles Triangle 9"/>
          <p:cNvSpPr/>
          <p:nvPr/>
        </p:nvSpPr>
        <p:spPr>
          <a:xfrm rot="5400000">
            <a:off x="2411168" y="3907130"/>
            <a:ext cx="176534" cy="152185"/>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https://www.bsc.es/media/28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439667"/>
            <a:ext cx="1558290" cy="418333"/>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p:cNvSpPr txBox="1"/>
          <p:nvPr/>
        </p:nvSpPr>
        <p:spPr>
          <a:xfrm>
            <a:off x="84694" y="4767943"/>
            <a:ext cx="2503714" cy="369332"/>
          </a:xfrm>
          <a:prstGeom prst="rect">
            <a:avLst/>
          </a:prstGeom>
          <a:noFill/>
          <a:ln>
            <a:solidFill>
              <a:schemeClr val="tx1"/>
            </a:solidFill>
          </a:ln>
        </p:spPr>
        <p:txBody>
          <a:bodyPr wrap="square" rtlCol="0">
            <a:spAutoFit/>
          </a:bodyPr>
          <a:lstStyle/>
          <a:p>
            <a:r>
              <a:rPr lang="fr-BE" i="1" dirty="0" smtClean="0">
                <a:latin typeface="Segoe UI" panose="020B0502040204020203" pitchFamily="34" charset="0"/>
                <a:cs typeface="Segoe UI" panose="020B0502040204020203" pitchFamily="34" charset="0"/>
              </a:rPr>
              <a:t>COR(A, B) = COR(B, A)</a:t>
            </a:r>
            <a:endParaRPr lang="fr-BE" i="1" dirty="0">
              <a:latin typeface="Segoe UI" panose="020B0502040204020203" pitchFamily="34" charset="0"/>
              <a:cs typeface="Segoe UI" panose="020B0502040204020203" pitchFamily="34" charset="0"/>
            </a:endParaRPr>
          </a:p>
        </p:txBody>
      </p:sp>
      <p:pic>
        <p:nvPicPr>
          <p:cNvPr id="14" name="Image 13"/>
          <p:cNvPicPr/>
          <p:nvPr/>
        </p:nvPicPr>
        <p:blipFill rotWithShape="1">
          <a:blip r:embed="rId4" cstate="print">
            <a:extLst>
              <a:ext uri="{28A0092B-C50C-407E-A947-70E740481C1C}">
                <a14:useLocalDpi xmlns:a14="http://schemas.microsoft.com/office/drawing/2010/main" val="0"/>
              </a:ext>
            </a:extLst>
          </a:blip>
          <a:srcRect t="49967"/>
          <a:stretch/>
        </p:blipFill>
        <p:spPr bwMode="auto">
          <a:xfrm>
            <a:off x="2972629" y="4551660"/>
            <a:ext cx="2136781" cy="1171229"/>
          </a:xfrm>
          <a:prstGeom prst="rect">
            <a:avLst/>
          </a:prstGeom>
          <a:noFill/>
          <a:ln>
            <a:solidFill>
              <a:schemeClr val="tx1"/>
            </a:solidFill>
          </a:ln>
        </p:spPr>
      </p:pic>
      <p:sp>
        <p:nvSpPr>
          <p:cNvPr id="15" name="Rectangle 14"/>
          <p:cNvSpPr/>
          <p:nvPr/>
        </p:nvSpPr>
        <p:spPr>
          <a:xfrm>
            <a:off x="5522835" y="3637147"/>
            <a:ext cx="3746576" cy="6107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3200" dirty="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3</a:t>
            </a:r>
            <a:r>
              <a:rPr lang="fr-BE" sz="3200" dirty="0"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 </a:t>
            </a:r>
            <a:r>
              <a:rPr lang="fr-BE" sz="3200" dirty="0" err="1"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Climate</a:t>
            </a:r>
            <a:r>
              <a:rPr lang="fr-BE" sz="3200" dirty="0"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 </a:t>
            </a:r>
            <a:r>
              <a:rPr lang="fr-BE" sz="3200" dirty="0" err="1"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models</a:t>
            </a:r>
            <a:endParaRPr lang="fr-BE" sz="3200" dirty="0"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6" name="Isosceles Triangle 11"/>
          <p:cNvSpPr/>
          <p:nvPr/>
        </p:nvSpPr>
        <p:spPr>
          <a:xfrm rot="5400000">
            <a:off x="5352173" y="3907132"/>
            <a:ext cx="176534" cy="152185"/>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Tree>
    <p:extLst>
      <p:ext uri="{BB962C8B-B14F-4D97-AF65-F5344CB8AC3E}">
        <p14:creationId xmlns:p14="http://schemas.microsoft.com/office/powerpoint/2010/main" val="12357062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85900" y="827782"/>
            <a:ext cx="6172200" cy="1077218"/>
          </a:xfrm>
          <a:prstGeom prst="rect">
            <a:avLst/>
          </a:prstGeom>
          <a:noFill/>
        </p:spPr>
        <p:txBody>
          <a:bodyPr wrap="square" rtlCol="0">
            <a:spAutoFit/>
          </a:bodyPr>
          <a:lstStyle/>
          <a:p>
            <a:pPr algn="ctr"/>
            <a:r>
              <a:rPr lang="fr-BE" sz="3200" dirty="0" smtClean="0">
                <a:latin typeface="Segoe UI" panose="020B0502040204020203" pitchFamily="34" charset="0"/>
                <a:ea typeface="Segoe UI" panose="020B0502040204020203" pitchFamily="34" charset="0"/>
                <a:cs typeface="Segoe UI" panose="020B0502040204020203" pitchFamily="34" charset="0"/>
              </a:rPr>
              <a:t>« </a:t>
            </a:r>
            <a:r>
              <a:rPr lang="fr-BE" sz="3200" dirty="0" err="1" smtClean="0">
                <a:latin typeface="Segoe UI" panose="020B0502040204020203" pitchFamily="34" charset="0"/>
                <a:ea typeface="Segoe UI" panose="020B0502040204020203" pitchFamily="34" charset="0"/>
                <a:cs typeface="Segoe UI" panose="020B0502040204020203" pitchFamily="34" charset="0"/>
              </a:rPr>
              <a:t>Better</a:t>
            </a:r>
            <a:r>
              <a:rPr lang="fr-BE" sz="3200" dirty="0" smtClean="0">
                <a:latin typeface="Segoe UI" panose="020B0502040204020203" pitchFamily="34" charset="0"/>
                <a:ea typeface="Segoe UI" panose="020B0502040204020203" pitchFamily="34" charset="0"/>
                <a:cs typeface="Segoe UI" panose="020B0502040204020203" pitchFamily="34" charset="0"/>
              </a:rPr>
              <a:t> observations </a:t>
            </a:r>
            <a:r>
              <a:rPr lang="fr-BE" sz="3200" dirty="0" err="1" smtClean="0">
                <a:latin typeface="Segoe UI" panose="020B0502040204020203" pitchFamily="34" charset="0"/>
                <a:ea typeface="Segoe UI" panose="020B0502040204020203" pitchFamily="34" charset="0"/>
                <a:cs typeface="Segoe UI" panose="020B0502040204020203" pitchFamily="34" charset="0"/>
              </a:rPr>
              <a:t>yield</a:t>
            </a:r>
            <a:r>
              <a:rPr lang="fr-BE" sz="3200" dirty="0" smtClean="0">
                <a:latin typeface="Segoe UI" panose="020B0502040204020203" pitchFamily="34" charset="0"/>
                <a:ea typeface="Segoe UI" panose="020B0502040204020203" pitchFamily="34" charset="0"/>
                <a:cs typeface="Segoe UI" panose="020B0502040204020203" pitchFamily="34" charset="0"/>
              </a:rPr>
              <a:t> </a:t>
            </a:r>
            <a:r>
              <a:rPr lang="fr-BE" sz="3200" dirty="0" err="1" smtClean="0">
                <a:latin typeface="Segoe UI" panose="020B0502040204020203" pitchFamily="34" charset="0"/>
                <a:ea typeface="Segoe UI" panose="020B0502040204020203" pitchFamily="34" charset="0"/>
                <a:cs typeface="Segoe UI" panose="020B0502040204020203" pitchFamily="34" charset="0"/>
              </a:rPr>
              <a:t>better</a:t>
            </a:r>
            <a:r>
              <a:rPr lang="fr-BE" sz="3200" dirty="0" smtClean="0">
                <a:latin typeface="Segoe UI" panose="020B0502040204020203" pitchFamily="34" charset="0"/>
                <a:ea typeface="Segoe UI" panose="020B0502040204020203" pitchFamily="34" charset="0"/>
                <a:cs typeface="Segoe UI" panose="020B0502040204020203" pitchFamily="34" charset="0"/>
              </a:rPr>
              <a:t> </a:t>
            </a:r>
            <a:r>
              <a:rPr lang="fr-BE" sz="3200" dirty="0" err="1" smtClean="0">
                <a:latin typeface="Segoe UI" panose="020B0502040204020203" pitchFamily="34" charset="0"/>
                <a:ea typeface="Segoe UI" panose="020B0502040204020203" pitchFamily="34" charset="0"/>
                <a:cs typeface="Segoe UI" panose="020B0502040204020203" pitchFamily="34" charset="0"/>
              </a:rPr>
              <a:t>forecast</a:t>
            </a:r>
            <a:r>
              <a:rPr lang="fr-BE" sz="3200" dirty="0">
                <a:latin typeface="Segoe UI" panose="020B0502040204020203" pitchFamily="34" charset="0"/>
                <a:ea typeface="Segoe UI" panose="020B0502040204020203" pitchFamily="34" charset="0"/>
                <a:cs typeface="Segoe UI" panose="020B0502040204020203" pitchFamily="34" charset="0"/>
              </a:rPr>
              <a:t> </a:t>
            </a:r>
            <a:r>
              <a:rPr lang="fr-BE" sz="3200" dirty="0" err="1" smtClean="0">
                <a:latin typeface="Segoe UI" panose="020B0502040204020203" pitchFamily="34" charset="0"/>
                <a:ea typeface="Segoe UI" panose="020B0502040204020203" pitchFamily="34" charset="0"/>
                <a:cs typeface="Segoe UI" panose="020B0502040204020203" pitchFamily="34" charset="0"/>
              </a:rPr>
              <a:t>verification</a:t>
            </a:r>
            <a:r>
              <a:rPr lang="fr-BE" sz="3200" dirty="0" smtClean="0">
                <a:latin typeface="Segoe UI" panose="020B0502040204020203" pitchFamily="34" charset="0"/>
                <a:ea typeface="Segoe UI" panose="020B0502040204020203" pitchFamily="34" charset="0"/>
                <a:cs typeface="Segoe UI" panose="020B0502040204020203" pitchFamily="34" charset="0"/>
              </a:rPr>
              <a:t> scores »</a:t>
            </a:r>
            <a:endParaRPr lang="en-US" sz="3200" dirty="0" err="1" smtClean="0">
              <a:latin typeface="Segoe UI" panose="020B0502040204020203" pitchFamily="34" charset="0"/>
              <a:ea typeface="Segoe UI" panose="020B0502040204020203" pitchFamily="34" charset="0"/>
              <a:cs typeface="Segoe UI" panose="020B0502040204020203" pitchFamily="34" charset="0"/>
            </a:endParaRPr>
          </a:p>
        </p:txBody>
      </p:sp>
      <p:sp>
        <p:nvSpPr>
          <p:cNvPr id="7" name="Rectangle 6"/>
          <p:cNvSpPr/>
          <p:nvPr/>
        </p:nvSpPr>
        <p:spPr>
          <a:xfrm>
            <a:off x="251520" y="3637147"/>
            <a:ext cx="2114845" cy="6107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3200" dirty="0"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1. </a:t>
            </a:r>
            <a:r>
              <a:rPr lang="fr-BE" sz="3200" dirty="0" err="1"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Logic</a:t>
            </a:r>
            <a:endParaRPr lang="fr-BE" sz="3200" dirty="0"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8" name="Rectangle 7"/>
          <p:cNvSpPr/>
          <p:nvPr/>
        </p:nvSpPr>
        <p:spPr>
          <a:xfrm>
            <a:off x="2492848" y="3637147"/>
            <a:ext cx="3096344" cy="6107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3200" dirty="0"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2. Toy model</a:t>
            </a:r>
          </a:p>
        </p:txBody>
      </p:sp>
      <p:sp>
        <p:nvSpPr>
          <p:cNvPr id="9" name="Rectangle 8"/>
          <p:cNvSpPr/>
          <p:nvPr/>
        </p:nvSpPr>
        <p:spPr>
          <a:xfrm>
            <a:off x="5522835" y="3637147"/>
            <a:ext cx="3746576" cy="6107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3200" b="1" dirty="0">
                <a:solidFill>
                  <a:schemeClr val="tx1"/>
                </a:solidFill>
                <a:latin typeface="Segoe UI" panose="020B0502040204020203" pitchFamily="34" charset="0"/>
                <a:ea typeface="Segoe UI" panose="020B0502040204020203" pitchFamily="34" charset="0"/>
                <a:cs typeface="Segoe UI" panose="020B0502040204020203" pitchFamily="34" charset="0"/>
              </a:rPr>
              <a:t>3</a:t>
            </a:r>
            <a:r>
              <a:rPr lang="fr-BE" sz="32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fr-BE" sz="3200" b="1" dirty="0" err="1" smtClean="0">
                <a:solidFill>
                  <a:schemeClr val="tx1"/>
                </a:solidFill>
                <a:latin typeface="Segoe UI" panose="020B0502040204020203" pitchFamily="34" charset="0"/>
                <a:ea typeface="Segoe UI" panose="020B0502040204020203" pitchFamily="34" charset="0"/>
                <a:cs typeface="Segoe UI" panose="020B0502040204020203" pitchFamily="34" charset="0"/>
              </a:rPr>
              <a:t>Climate</a:t>
            </a:r>
            <a:r>
              <a:rPr lang="fr-BE" sz="32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fr-BE" sz="3200" b="1" dirty="0" err="1" smtClean="0">
                <a:solidFill>
                  <a:schemeClr val="tx1"/>
                </a:solidFill>
                <a:latin typeface="Segoe UI" panose="020B0502040204020203" pitchFamily="34" charset="0"/>
                <a:ea typeface="Segoe UI" panose="020B0502040204020203" pitchFamily="34" charset="0"/>
                <a:cs typeface="Segoe UI" panose="020B0502040204020203" pitchFamily="34" charset="0"/>
              </a:rPr>
              <a:t>models</a:t>
            </a:r>
            <a:endParaRPr lang="fr-BE" sz="32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10" name="Isosceles Triangle 9"/>
          <p:cNvSpPr/>
          <p:nvPr/>
        </p:nvSpPr>
        <p:spPr>
          <a:xfrm rot="5400000">
            <a:off x="2411168" y="3907130"/>
            <a:ext cx="176534" cy="152185"/>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5400000">
            <a:off x="5352173" y="3907132"/>
            <a:ext cx="176534" cy="152185"/>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https://www.bsc.es/media/28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439667"/>
            <a:ext cx="1558290" cy="418333"/>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p:cNvSpPr txBox="1"/>
          <p:nvPr/>
        </p:nvSpPr>
        <p:spPr>
          <a:xfrm>
            <a:off x="84694" y="4767943"/>
            <a:ext cx="2503714" cy="369332"/>
          </a:xfrm>
          <a:prstGeom prst="rect">
            <a:avLst/>
          </a:prstGeom>
          <a:noFill/>
          <a:ln>
            <a:solidFill>
              <a:schemeClr val="tx1"/>
            </a:solidFill>
          </a:ln>
        </p:spPr>
        <p:txBody>
          <a:bodyPr wrap="square" rtlCol="0">
            <a:spAutoFit/>
          </a:bodyPr>
          <a:lstStyle/>
          <a:p>
            <a:r>
              <a:rPr lang="fr-BE" i="1" dirty="0" smtClean="0">
                <a:latin typeface="Segoe UI" panose="020B0502040204020203" pitchFamily="34" charset="0"/>
                <a:cs typeface="Segoe UI" panose="020B0502040204020203" pitchFamily="34" charset="0"/>
              </a:rPr>
              <a:t>COR(A, B) = COR(B, A)</a:t>
            </a:r>
            <a:endParaRPr lang="fr-BE" i="1" dirty="0">
              <a:latin typeface="Segoe UI" panose="020B0502040204020203" pitchFamily="34" charset="0"/>
              <a:cs typeface="Segoe UI" panose="020B0502040204020203" pitchFamily="34" charset="0"/>
            </a:endParaRPr>
          </a:p>
        </p:txBody>
      </p:sp>
      <p:pic>
        <p:nvPicPr>
          <p:cNvPr id="14" name="Image 13"/>
          <p:cNvPicPr/>
          <p:nvPr/>
        </p:nvPicPr>
        <p:blipFill rotWithShape="1">
          <a:blip r:embed="rId4" cstate="print">
            <a:extLst>
              <a:ext uri="{28A0092B-C50C-407E-A947-70E740481C1C}">
                <a14:useLocalDpi xmlns:a14="http://schemas.microsoft.com/office/drawing/2010/main" val="0"/>
              </a:ext>
            </a:extLst>
          </a:blip>
          <a:srcRect t="49967"/>
          <a:stretch/>
        </p:blipFill>
        <p:spPr bwMode="auto">
          <a:xfrm>
            <a:off x="2972629" y="4551660"/>
            <a:ext cx="2136781" cy="1171229"/>
          </a:xfrm>
          <a:prstGeom prst="rect">
            <a:avLst/>
          </a:prstGeom>
          <a:noFill/>
          <a:ln>
            <a:solidFill>
              <a:schemeClr val="tx1"/>
            </a:solidFill>
          </a:ln>
        </p:spPr>
      </p:pic>
    </p:spTree>
    <p:extLst>
      <p:ext uri="{BB962C8B-B14F-4D97-AF65-F5344CB8AC3E}">
        <p14:creationId xmlns:p14="http://schemas.microsoft.com/office/powerpoint/2010/main" val="32229856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460" y="555748"/>
            <a:ext cx="5184576" cy="954107"/>
          </a:xfrm>
          <a:prstGeom prst="rect">
            <a:avLst/>
          </a:prstGeom>
          <a:noFill/>
        </p:spPr>
        <p:txBody>
          <a:bodyPr wrap="square" rtlCol="0">
            <a:spAutoFit/>
          </a:bodyPr>
          <a:lstStyle/>
          <a:p>
            <a:r>
              <a:rPr lang="fr-BE" sz="2800" dirty="0" err="1" smtClean="0">
                <a:latin typeface="Segoe UI" panose="020B0502040204020203" pitchFamily="34" charset="0"/>
                <a:ea typeface="Segoe UI" panose="020B0502040204020203" pitchFamily="34" charset="0"/>
                <a:cs typeface="Segoe UI" panose="020B0502040204020203" pitchFamily="34" charset="0"/>
              </a:rPr>
              <a:t>Seasonal</a:t>
            </a:r>
            <a:r>
              <a:rPr lang="fr-BE" sz="2800" dirty="0" smtClean="0">
                <a:latin typeface="Segoe UI" panose="020B0502040204020203" pitchFamily="34" charset="0"/>
                <a:ea typeface="Segoe UI" panose="020B0502040204020203" pitchFamily="34" charset="0"/>
                <a:cs typeface="Segoe UI" panose="020B0502040204020203" pitchFamily="34" charset="0"/>
              </a:rPr>
              <a:t> </a:t>
            </a:r>
            <a:r>
              <a:rPr lang="fr-BE" sz="2800" dirty="0" err="1" smtClean="0">
                <a:latin typeface="Segoe UI" panose="020B0502040204020203" pitchFamily="34" charset="0"/>
                <a:ea typeface="Segoe UI" panose="020B0502040204020203" pitchFamily="34" charset="0"/>
                <a:cs typeface="Segoe UI" panose="020B0502040204020203" pitchFamily="34" charset="0"/>
              </a:rPr>
              <a:t>forecasts</a:t>
            </a:r>
            <a:r>
              <a:rPr lang="fr-BE" sz="2800" dirty="0" smtClean="0">
                <a:latin typeface="Segoe UI" panose="020B0502040204020203" pitchFamily="34" charset="0"/>
                <a:ea typeface="Segoe UI" panose="020B0502040204020203" pitchFamily="34" charset="0"/>
                <a:cs typeface="Segoe UI" panose="020B0502040204020203" pitchFamily="34" charset="0"/>
              </a:rPr>
              <a:t> of </a:t>
            </a:r>
            <a:r>
              <a:rPr lang="fr-BE" sz="2800" dirty="0" err="1" smtClean="0">
                <a:latin typeface="Segoe UI" panose="020B0502040204020203" pitchFamily="34" charset="0"/>
                <a:ea typeface="Segoe UI" panose="020B0502040204020203" pitchFamily="34" charset="0"/>
                <a:cs typeface="Segoe UI" panose="020B0502040204020203" pitchFamily="34" charset="0"/>
              </a:rPr>
              <a:t>summer</a:t>
            </a:r>
            <a:r>
              <a:rPr lang="fr-BE" sz="2800" dirty="0" smtClean="0">
                <a:latin typeface="Segoe UI" panose="020B0502040204020203" pitchFamily="34" charset="0"/>
                <a:ea typeface="Segoe UI" panose="020B0502040204020203" pitchFamily="34" charset="0"/>
                <a:cs typeface="Segoe UI" panose="020B0502040204020203" pitchFamily="34" charset="0"/>
              </a:rPr>
              <a:t> </a:t>
            </a:r>
            <a:r>
              <a:rPr lang="fr-BE" sz="2800" dirty="0" err="1" smtClean="0">
                <a:latin typeface="Segoe UI" panose="020B0502040204020203" pitchFamily="34" charset="0"/>
                <a:ea typeface="Segoe UI" panose="020B0502040204020203" pitchFamily="34" charset="0"/>
                <a:cs typeface="Segoe UI" panose="020B0502040204020203" pitchFamily="34" charset="0"/>
              </a:rPr>
              <a:t>Arctic</a:t>
            </a:r>
            <a:r>
              <a:rPr lang="fr-BE" sz="2800" dirty="0" smtClean="0">
                <a:latin typeface="Segoe UI" panose="020B0502040204020203" pitchFamily="34" charset="0"/>
                <a:ea typeface="Segoe UI" panose="020B0502040204020203" pitchFamily="34" charset="0"/>
                <a:cs typeface="Segoe UI" panose="020B0502040204020203" pitchFamily="34" charset="0"/>
              </a:rPr>
              <a:t> </a:t>
            </a:r>
            <a:r>
              <a:rPr lang="fr-BE" sz="2800" dirty="0" err="1" smtClean="0">
                <a:latin typeface="Segoe UI" panose="020B0502040204020203" pitchFamily="34" charset="0"/>
                <a:ea typeface="Segoe UI" panose="020B0502040204020203" pitchFamily="34" charset="0"/>
                <a:cs typeface="Segoe UI" panose="020B0502040204020203" pitchFamily="34" charset="0"/>
              </a:rPr>
              <a:t>sea</a:t>
            </a:r>
            <a:r>
              <a:rPr lang="fr-BE" sz="2800" dirty="0" smtClean="0">
                <a:latin typeface="Segoe UI" panose="020B0502040204020203" pitchFamily="34" charset="0"/>
                <a:ea typeface="Segoe UI" panose="020B0502040204020203" pitchFamily="34" charset="0"/>
                <a:cs typeface="Segoe UI" panose="020B0502040204020203" pitchFamily="34" charset="0"/>
              </a:rPr>
              <a:t> </a:t>
            </a:r>
            <a:r>
              <a:rPr lang="fr-BE" sz="2800" dirty="0" err="1" smtClean="0">
                <a:latin typeface="Segoe UI" panose="020B0502040204020203" pitchFamily="34" charset="0"/>
                <a:ea typeface="Segoe UI" panose="020B0502040204020203" pitchFamily="34" charset="0"/>
                <a:cs typeface="Segoe UI" panose="020B0502040204020203" pitchFamily="34" charset="0"/>
              </a:rPr>
              <a:t>ice</a:t>
            </a:r>
            <a:r>
              <a:rPr lang="fr-BE" sz="2800" dirty="0" smtClean="0">
                <a:latin typeface="Segoe UI" panose="020B0502040204020203" pitchFamily="34" charset="0"/>
                <a:ea typeface="Segoe UI" panose="020B0502040204020203" pitchFamily="34" charset="0"/>
                <a:cs typeface="Segoe UI" panose="020B0502040204020203" pitchFamily="34" charset="0"/>
              </a:rPr>
              <a:t> </a:t>
            </a:r>
            <a:r>
              <a:rPr lang="fr-BE" sz="2800" dirty="0" err="1" smtClean="0">
                <a:latin typeface="Segoe UI" panose="020B0502040204020203" pitchFamily="34" charset="0"/>
                <a:ea typeface="Segoe UI" panose="020B0502040204020203" pitchFamily="34" charset="0"/>
                <a:cs typeface="Segoe UI" panose="020B0502040204020203" pitchFamily="34" charset="0"/>
              </a:rPr>
              <a:t>extent</a:t>
            </a:r>
            <a:endParaRPr lang="en-US" sz="2800" dirty="0" err="1" smtClean="0">
              <a:latin typeface="Segoe UI" panose="020B0502040204020203" pitchFamily="34" charset="0"/>
              <a:ea typeface="Segoe UI" panose="020B0502040204020203" pitchFamily="34" charset="0"/>
              <a:cs typeface="Segoe UI" panose="020B0502040204020203" pitchFamily="34" charset="0"/>
            </a:endParaRPr>
          </a:p>
        </p:txBody>
      </p:sp>
      <p:sp>
        <p:nvSpPr>
          <p:cNvPr id="6" name="TextBox 5"/>
          <p:cNvSpPr txBox="1"/>
          <p:nvPr/>
        </p:nvSpPr>
        <p:spPr>
          <a:xfrm>
            <a:off x="2112698" y="3124200"/>
            <a:ext cx="5558873" cy="369332"/>
          </a:xfrm>
          <a:prstGeom prst="rect">
            <a:avLst/>
          </a:prstGeom>
          <a:noFill/>
        </p:spPr>
        <p:txBody>
          <a:bodyPr wrap="square" rtlCol="0">
            <a:spAutoFit/>
          </a:bodyPr>
          <a:lstStyle/>
          <a:p>
            <a:pPr algn="ctr"/>
            <a:r>
              <a:rPr lang="fr-BE" dirty="0" smtClean="0">
                <a:latin typeface="Segoe UI" panose="020B0502040204020203" pitchFamily="34" charset="0"/>
                <a:ea typeface="Segoe UI" panose="020B0502040204020203" pitchFamily="34" charset="0"/>
                <a:cs typeface="Segoe UI" panose="020B0502040204020203" pitchFamily="34" charset="0"/>
              </a:rPr>
              <a:t>360 </a:t>
            </a:r>
            <a:r>
              <a:rPr lang="fr-BE" dirty="0" err="1" smtClean="0">
                <a:latin typeface="Segoe UI" panose="020B0502040204020203" pitchFamily="34" charset="0"/>
                <a:ea typeface="Segoe UI" panose="020B0502040204020203" pitchFamily="34" charset="0"/>
                <a:cs typeface="Segoe UI" panose="020B0502040204020203" pitchFamily="34" charset="0"/>
              </a:rPr>
              <a:t>forecasts</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u="sng" dirty="0" smtClean="0">
                <a:latin typeface="Segoe UI" panose="020B0502040204020203" pitchFamily="34" charset="0"/>
                <a:ea typeface="Segoe UI" panose="020B0502040204020203" pitchFamily="34" charset="0"/>
                <a:cs typeface="Segoe UI" panose="020B0502040204020203" pitchFamily="34" charset="0"/>
              </a:rPr>
              <a:t>not</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independent</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from</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each</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other</a:t>
            </a:r>
            <a:r>
              <a:rPr lang="fr-BE" dirty="0" smtClean="0">
                <a:latin typeface="Segoe UI" panose="020B0502040204020203" pitchFamily="34" charset="0"/>
                <a:ea typeface="Segoe UI" panose="020B0502040204020203" pitchFamily="34" charset="0"/>
                <a:cs typeface="Segoe UI" panose="020B0502040204020203" pitchFamily="34" charset="0"/>
              </a:rPr>
              <a:t>)</a:t>
            </a:r>
            <a:endParaRPr lang="en-US" dirty="0" err="1" smtClean="0">
              <a:latin typeface="Segoe UI" panose="020B0502040204020203" pitchFamily="34" charset="0"/>
              <a:ea typeface="Segoe UI" panose="020B0502040204020203" pitchFamily="34" charset="0"/>
              <a:cs typeface="Segoe UI" panose="020B0502040204020203" pitchFamily="34" charset="0"/>
            </a:endParaRPr>
          </a:p>
        </p:txBody>
      </p:sp>
      <p:sp>
        <p:nvSpPr>
          <p:cNvPr id="7" name="TextBox 6"/>
          <p:cNvSpPr txBox="1"/>
          <p:nvPr/>
        </p:nvSpPr>
        <p:spPr>
          <a:xfrm>
            <a:off x="1754424" y="5689937"/>
            <a:ext cx="5558873" cy="1015663"/>
          </a:xfrm>
          <a:prstGeom prst="rect">
            <a:avLst/>
          </a:prstGeom>
          <a:noFill/>
        </p:spPr>
        <p:txBody>
          <a:bodyPr wrap="square" rtlCol="0">
            <a:spAutoFit/>
          </a:bodyPr>
          <a:lstStyle/>
          <a:p>
            <a:pPr algn="ctr"/>
            <a:r>
              <a:rPr lang="fr-BE" sz="2400" dirty="0">
                <a:latin typeface="Segoe UI" panose="020B0502040204020203" pitchFamily="34" charset="0"/>
                <a:ea typeface="Segoe UI" panose="020B0502040204020203" pitchFamily="34" charset="0"/>
                <a:cs typeface="Segoe UI" panose="020B0502040204020203" pitchFamily="34" charset="0"/>
              </a:rPr>
              <a:t>4</a:t>
            </a:r>
            <a:r>
              <a:rPr lang="fr-BE" sz="2400" dirty="0" smtClean="0">
                <a:latin typeface="Segoe UI" panose="020B0502040204020203" pitchFamily="34" charset="0"/>
                <a:ea typeface="Segoe UI" panose="020B0502040204020203" pitchFamily="34" charset="0"/>
                <a:cs typeface="Segoe UI" panose="020B0502040204020203" pitchFamily="34" charset="0"/>
              </a:rPr>
              <a:t> </a:t>
            </a:r>
            <a:r>
              <a:rPr lang="fr-BE" sz="2400" dirty="0" err="1" smtClean="0">
                <a:latin typeface="Segoe UI" panose="020B0502040204020203" pitchFamily="34" charset="0"/>
                <a:ea typeface="Segoe UI" panose="020B0502040204020203" pitchFamily="34" charset="0"/>
                <a:cs typeface="Segoe UI" panose="020B0502040204020203" pitchFamily="34" charset="0"/>
              </a:rPr>
              <a:t>observational</a:t>
            </a:r>
            <a:r>
              <a:rPr lang="fr-BE" sz="2400" dirty="0" smtClean="0">
                <a:latin typeface="Segoe UI" panose="020B0502040204020203" pitchFamily="34" charset="0"/>
                <a:ea typeface="Segoe UI" panose="020B0502040204020203" pitchFamily="34" charset="0"/>
                <a:cs typeface="Segoe UI" panose="020B0502040204020203" pitchFamily="34" charset="0"/>
              </a:rPr>
              <a:t> </a:t>
            </a:r>
            <a:r>
              <a:rPr lang="fr-BE" sz="2400" dirty="0" err="1" smtClean="0">
                <a:latin typeface="Segoe UI" panose="020B0502040204020203" pitchFamily="34" charset="0"/>
                <a:ea typeface="Segoe UI" panose="020B0502040204020203" pitchFamily="34" charset="0"/>
                <a:cs typeface="Segoe UI" panose="020B0502040204020203" pitchFamily="34" charset="0"/>
              </a:rPr>
              <a:t>datasets</a:t>
            </a:r>
            <a:r>
              <a:rPr lang="fr-BE" sz="2400" dirty="0" smtClean="0">
                <a:latin typeface="Segoe UI" panose="020B0502040204020203" pitchFamily="34" charset="0"/>
                <a:ea typeface="Segoe UI" panose="020B0502040204020203" pitchFamily="34" charset="0"/>
                <a:cs typeface="Segoe UI" panose="020B0502040204020203" pitchFamily="34" charset="0"/>
              </a:rPr>
              <a:t> for </a:t>
            </a:r>
            <a:r>
              <a:rPr lang="fr-BE" sz="2400" dirty="0" err="1" smtClean="0">
                <a:latin typeface="Segoe UI" panose="020B0502040204020203" pitchFamily="34" charset="0"/>
                <a:ea typeface="Segoe UI" panose="020B0502040204020203" pitchFamily="34" charset="0"/>
                <a:cs typeface="Segoe UI" panose="020B0502040204020203" pitchFamily="34" charset="0"/>
              </a:rPr>
              <a:t>verification</a:t>
            </a:r>
            <a:endParaRPr lang="fr-BE" sz="2400" dirty="0" smtClean="0">
              <a:latin typeface="Segoe UI" panose="020B0502040204020203" pitchFamily="34" charset="0"/>
              <a:ea typeface="Segoe UI" panose="020B0502040204020203" pitchFamily="34" charset="0"/>
              <a:cs typeface="Segoe UI" panose="020B0502040204020203" pitchFamily="34" charset="0"/>
            </a:endParaRPr>
          </a:p>
          <a:p>
            <a:pPr algn="ctr"/>
            <a:endParaRPr lang="fr-BE" dirty="0" smtClean="0">
              <a:latin typeface="Segoe UI" panose="020B0502040204020203" pitchFamily="34" charset="0"/>
              <a:ea typeface="Segoe UI" panose="020B0502040204020203" pitchFamily="34" charset="0"/>
              <a:cs typeface="Segoe UI" panose="020B0502040204020203" pitchFamily="34" charset="0"/>
            </a:endParaRPr>
          </a:p>
          <a:p>
            <a:pPr algn="ctr"/>
            <a:r>
              <a:rPr lang="fr-BE" dirty="0" smtClean="0">
                <a:latin typeface="Segoe UI" panose="020B0502040204020203" pitchFamily="34" charset="0"/>
                <a:ea typeface="Segoe UI" panose="020B0502040204020203" pitchFamily="34" charset="0"/>
                <a:cs typeface="Segoe UI" panose="020B0502040204020203" pitchFamily="34" charset="0"/>
              </a:rPr>
              <a:t>(</a:t>
            </a:r>
            <a:r>
              <a:rPr lang="fr-BE" u="sng" dirty="0" smtClean="0">
                <a:latin typeface="Segoe UI" panose="020B0502040204020203" pitchFamily="34" charset="0"/>
                <a:ea typeface="Segoe UI" panose="020B0502040204020203" pitchFamily="34" charset="0"/>
                <a:cs typeface="Segoe UI" panose="020B0502040204020203" pitchFamily="34" charset="0"/>
              </a:rPr>
              <a:t>not</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independent</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from</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each</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other</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either</a:t>
            </a:r>
            <a:r>
              <a:rPr lang="fr-BE" dirty="0" smtClean="0">
                <a:latin typeface="Segoe UI" panose="020B0502040204020203" pitchFamily="34" charset="0"/>
                <a:ea typeface="Segoe UI" panose="020B0502040204020203" pitchFamily="34" charset="0"/>
                <a:cs typeface="Segoe UI" panose="020B0502040204020203" pitchFamily="34" charset="0"/>
              </a:rPr>
              <a:t>)</a:t>
            </a:r>
            <a:endParaRPr lang="en-US" dirty="0" err="1" smtClean="0">
              <a:latin typeface="Segoe UI" panose="020B0502040204020203" pitchFamily="34" charset="0"/>
              <a:ea typeface="Segoe UI" panose="020B0502040204020203" pitchFamily="34" charset="0"/>
              <a:cs typeface="Segoe UI" panose="020B0502040204020203" pitchFamily="34" charset="0"/>
            </a:endParaRPr>
          </a:p>
        </p:txBody>
      </p:sp>
      <p:sp>
        <p:nvSpPr>
          <p:cNvPr id="2" name="Oval 1"/>
          <p:cNvSpPr/>
          <p:nvPr/>
        </p:nvSpPr>
        <p:spPr>
          <a:xfrm>
            <a:off x="1536598" y="1927348"/>
            <a:ext cx="304800" cy="30480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8" name="Oval 7"/>
          <p:cNvSpPr/>
          <p:nvPr/>
        </p:nvSpPr>
        <p:spPr>
          <a:xfrm>
            <a:off x="2257426" y="1927348"/>
            <a:ext cx="304800" cy="304800"/>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ea typeface="Segoe UI" panose="020B0502040204020203" pitchFamily="34" charset="0"/>
              <a:cs typeface="Segoe UI" panose="020B0502040204020203" pitchFamily="34" charset="0"/>
            </a:endParaRPr>
          </a:p>
        </p:txBody>
      </p:sp>
      <p:sp>
        <p:nvSpPr>
          <p:cNvPr id="9" name="Oval 8"/>
          <p:cNvSpPr/>
          <p:nvPr/>
        </p:nvSpPr>
        <p:spPr>
          <a:xfrm>
            <a:off x="2978254" y="1927348"/>
            <a:ext cx="304800" cy="3048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ea typeface="Segoe UI" panose="020B0502040204020203" pitchFamily="34" charset="0"/>
              <a:cs typeface="Segoe UI" panose="020B0502040204020203" pitchFamily="34" charset="0"/>
            </a:endParaRPr>
          </a:p>
        </p:txBody>
      </p:sp>
      <p:sp>
        <p:nvSpPr>
          <p:cNvPr id="10" name="Oval 9"/>
          <p:cNvSpPr/>
          <p:nvPr/>
        </p:nvSpPr>
        <p:spPr>
          <a:xfrm>
            <a:off x="3699082" y="1927348"/>
            <a:ext cx="304800" cy="3048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ea typeface="Segoe UI" panose="020B0502040204020203" pitchFamily="34" charset="0"/>
              <a:cs typeface="Segoe UI" panose="020B0502040204020203" pitchFamily="34" charset="0"/>
            </a:endParaRPr>
          </a:p>
        </p:txBody>
      </p:sp>
      <p:sp>
        <p:nvSpPr>
          <p:cNvPr id="11" name="Oval 10"/>
          <p:cNvSpPr/>
          <p:nvPr/>
        </p:nvSpPr>
        <p:spPr>
          <a:xfrm>
            <a:off x="4419910" y="1927348"/>
            <a:ext cx="304800" cy="30480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ea typeface="Segoe UI" panose="020B0502040204020203" pitchFamily="34" charset="0"/>
              <a:cs typeface="Segoe UI" panose="020B0502040204020203" pitchFamily="34" charset="0"/>
            </a:endParaRPr>
          </a:p>
        </p:txBody>
      </p:sp>
      <p:sp>
        <p:nvSpPr>
          <p:cNvPr id="12" name="Oval 11"/>
          <p:cNvSpPr/>
          <p:nvPr/>
        </p:nvSpPr>
        <p:spPr>
          <a:xfrm>
            <a:off x="5140738" y="1927348"/>
            <a:ext cx="304800" cy="304800"/>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ea typeface="Segoe UI" panose="020B0502040204020203" pitchFamily="34" charset="0"/>
              <a:cs typeface="Segoe UI" panose="020B0502040204020203" pitchFamily="34" charset="0"/>
            </a:endParaRPr>
          </a:p>
        </p:txBody>
      </p:sp>
      <p:sp>
        <p:nvSpPr>
          <p:cNvPr id="13" name="Oval 12"/>
          <p:cNvSpPr/>
          <p:nvPr/>
        </p:nvSpPr>
        <p:spPr>
          <a:xfrm>
            <a:off x="5861566" y="1927348"/>
            <a:ext cx="304800" cy="3048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ea typeface="Segoe UI" panose="020B0502040204020203" pitchFamily="34" charset="0"/>
              <a:cs typeface="Segoe UI" panose="020B0502040204020203" pitchFamily="34" charset="0"/>
            </a:endParaRPr>
          </a:p>
        </p:txBody>
      </p:sp>
      <p:sp>
        <p:nvSpPr>
          <p:cNvPr id="14" name="Oval 13"/>
          <p:cNvSpPr/>
          <p:nvPr/>
        </p:nvSpPr>
        <p:spPr>
          <a:xfrm>
            <a:off x="6582394" y="1927348"/>
            <a:ext cx="304800" cy="304800"/>
          </a:xfrm>
          <a:prstGeom prst="ellipse">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ea typeface="Segoe UI" panose="020B0502040204020203" pitchFamily="34" charset="0"/>
              <a:cs typeface="Segoe UI" panose="020B0502040204020203" pitchFamily="34" charset="0"/>
            </a:endParaRPr>
          </a:p>
        </p:txBody>
      </p:sp>
      <p:sp>
        <p:nvSpPr>
          <p:cNvPr id="15" name="Oval 14"/>
          <p:cNvSpPr/>
          <p:nvPr/>
        </p:nvSpPr>
        <p:spPr>
          <a:xfrm>
            <a:off x="7303222" y="1927348"/>
            <a:ext cx="304800" cy="304800"/>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ea typeface="Segoe UI" panose="020B0502040204020203" pitchFamily="34" charset="0"/>
              <a:cs typeface="Segoe UI" panose="020B0502040204020203" pitchFamily="34" charset="0"/>
            </a:endParaRPr>
          </a:p>
        </p:txBody>
      </p:sp>
      <p:sp>
        <p:nvSpPr>
          <p:cNvPr id="3" name="Oval 2"/>
          <p:cNvSpPr/>
          <p:nvPr/>
        </p:nvSpPr>
        <p:spPr>
          <a:xfrm>
            <a:off x="1487504" y="2349938"/>
            <a:ext cx="45719" cy="45719"/>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9" name="Oval 18"/>
          <p:cNvSpPr/>
          <p:nvPr/>
        </p:nvSpPr>
        <p:spPr>
          <a:xfrm>
            <a:off x="1575992" y="2349938"/>
            <a:ext cx="45719" cy="45719"/>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20" name="Oval 19"/>
          <p:cNvSpPr/>
          <p:nvPr/>
        </p:nvSpPr>
        <p:spPr>
          <a:xfrm>
            <a:off x="1664480" y="2349938"/>
            <a:ext cx="45719" cy="45719"/>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21" name="Oval 20"/>
          <p:cNvSpPr/>
          <p:nvPr/>
        </p:nvSpPr>
        <p:spPr>
          <a:xfrm>
            <a:off x="1752968" y="2349938"/>
            <a:ext cx="45719" cy="45719"/>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22" name="Oval 21"/>
          <p:cNvSpPr/>
          <p:nvPr/>
        </p:nvSpPr>
        <p:spPr>
          <a:xfrm>
            <a:off x="1841456" y="2349938"/>
            <a:ext cx="45719" cy="45719"/>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23" name="Oval 22"/>
          <p:cNvSpPr/>
          <p:nvPr/>
        </p:nvSpPr>
        <p:spPr>
          <a:xfrm>
            <a:off x="1488890" y="2435663"/>
            <a:ext cx="45719" cy="45719"/>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24" name="Oval 23"/>
          <p:cNvSpPr/>
          <p:nvPr/>
        </p:nvSpPr>
        <p:spPr>
          <a:xfrm>
            <a:off x="1577378" y="2435663"/>
            <a:ext cx="45719" cy="45719"/>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25" name="Oval 24"/>
          <p:cNvSpPr/>
          <p:nvPr/>
        </p:nvSpPr>
        <p:spPr>
          <a:xfrm>
            <a:off x="1665866" y="2435663"/>
            <a:ext cx="45719" cy="45719"/>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26" name="Oval 25"/>
          <p:cNvSpPr/>
          <p:nvPr/>
        </p:nvSpPr>
        <p:spPr>
          <a:xfrm>
            <a:off x="1754354" y="2435663"/>
            <a:ext cx="45719" cy="45719"/>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27" name="Oval 26"/>
          <p:cNvSpPr/>
          <p:nvPr/>
        </p:nvSpPr>
        <p:spPr>
          <a:xfrm>
            <a:off x="1842844" y="2435663"/>
            <a:ext cx="45719" cy="45719"/>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60" name="Oval 59"/>
          <p:cNvSpPr/>
          <p:nvPr/>
        </p:nvSpPr>
        <p:spPr>
          <a:xfrm>
            <a:off x="2209267" y="2349938"/>
            <a:ext cx="45719" cy="45719"/>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61" name="Oval 60"/>
          <p:cNvSpPr/>
          <p:nvPr/>
        </p:nvSpPr>
        <p:spPr>
          <a:xfrm>
            <a:off x="2297755" y="2349938"/>
            <a:ext cx="45719" cy="45719"/>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62" name="Oval 61"/>
          <p:cNvSpPr/>
          <p:nvPr/>
        </p:nvSpPr>
        <p:spPr>
          <a:xfrm>
            <a:off x="2386243" y="2349938"/>
            <a:ext cx="45719" cy="45719"/>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63" name="Oval 62"/>
          <p:cNvSpPr/>
          <p:nvPr/>
        </p:nvSpPr>
        <p:spPr>
          <a:xfrm>
            <a:off x="2474731" y="2349938"/>
            <a:ext cx="45719" cy="45719"/>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64" name="Oval 63"/>
          <p:cNvSpPr/>
          <p:nvPr/>
        </p:nvSpPr>
        <p:spPr>
          <a:xfrm>
            <a:off x="2563219" y="2349938"/>
            <a:ext cx="45719" cy="45719"/>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65" name="Oval 64"/>
          <p:cNvSpPr/>
          <p:nvPr/>
        </p:nvSpPr>
        <p:spPr>
          <a:xfrm>
            <a:off x="2210653" y="2435663"/>
            <a:ext cx="45719" cy="45719"/>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66" name="Oval 65"/>
          <p:cNvSpPr/>
          <p:nvPr/>
        </p:nvSpPr>
        <p:spPr>
          <a:xfrm>
            <a:off x="2299141" y="2435663"/>
            <a:ext cx="45719" cy="45719"/>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67" name="Oval 66"/>
          <p:cNvSpPr/>
          <p:nvPr/>
        </p:nvSpPr>
        <p:spPr>
          <a:xfrm>
            <a:off x="2387629" y="2435663"/>
            <a:ext cx="45719" cy="45719"/>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68" name="Oval 67"/>
          <p:cNvSpPr/>
          <p:nvPr/>
        </p:nvSpPr>
        <p:spPr>
          <a:xfrm>
            <a:off x="2476117" y="2435663"/>
            <a:ext cx="45719" cy="45719"/>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69" name="Oval 68"/>
          <p:cNvSpPr/>
          <p:nvPr/>
        </p:nvSpPr>
        <p:spPr>
          <a:xfrm>
            <a:off x="2564607" y="2435663"/>
            <a:ext cx="45719" cy="45719"/>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70" name="Oval 69"/>
          <p:cNvSpPr/>
          <p:nvPr/>
        </p:nvSpPr>
        <p:spPr>
          <a:xfrm>
            <a:off x="2929096" y="2349938"/>
            <a:ext cx="45719" cy="45719"/>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71" name="Oval 70"/>
          <p:cNvSpPr/>
          <p:nvPr/>
        </p:nvSpPr>
        <p:spPr>
          <a:xfrm>
            <a:off x="3017584" y="2349938"/>
            <a:ext cx="45719" cy="45719"/>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72" name="Oval 71"/>
          <p:cNvSpPr/>
          <p:nvPr/>
        </p:nvSpPr>
        <p:spPr>
          <a:xfrm>
            <a:off x="3106072" y="2349938"/>
            <a:ext cx="45719" cy="45719"/>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73" name="Oval 72"/>
          <p:cNvSpPr/>
          <p:nvPr/>
        </p:nvSpPr>
        <p:spPr>
          <a:xfrm>
            <a:off x="3194560" y="2349938"/>
            <a:ext cx="45719" cy="45719"/>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74" name="Oval 73"/>
          <p:cNvSpPr/>
          <p:nvPr/>
        </p:nvSpPr>
        <p:spPr>
          <a:xfrm>
            <a:off x="3283048" y="2349938"/>
            <a:ext cx="45719" cy="45719"/>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75" name="Oval 74"/>
          <p:cNvSpPr/>
          <p:nvPr/>
        </p:nvSpPr>
        <p:spPr>
          <a:xfrm>
            <a:off x="2930482" y="2435663"/>
            <a:ext cx="45719" cy="45719"/>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76" name="Oval 75"/>
          <p:cNvSpPr/>
          <p:nvPr/>
        </p:nvSpPr>
        <p:spPr>
          <a:xfrm>
            <a:off x="3018970" y="2435663"/>
            <a:ext cx="45719" cy="45719"/>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77" name="Oval 76"/>
          <p:cNvSpPr/>
          <p:nvPr/>
        </p:nvSpPr>
        <p:spPr>
          <a:xfrm>
            <a:off x="3107458" y="2435663"/>
            <a:ext cx="45719" cy="45719"/>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78" name="Oval 77"/>
          <p:cNvSpPr/>
          <p:nvPr/>
        </p:nvSpPr>
        <p:spPr>
          <a:xfrm>
            <a:off x="3195946" y="2435663"/>
            <a:ext cx="45719" cy="45719"/>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79" name="Oval 78"/>
          <p:cNvSpPr/>
          <p:nvPr/>
        </p:nvSpPr>
        <p:spPr>
          <a:xfrm>
            <a:off x="3284436" y="2435663"/>
            <a:ext cx="45719" cy="45719"/>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80" name="Oval 79"/>
          <p:cNvSpPr/>
          <p:nvPr/>
        </p:nvSpPr>
        <p:spPr>
          <a:xfrm>
            <a:off x="3656524" y="2349937"/>
            <a:ext cx="45719" cy="45719"/>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81" name="Oval 80"/>
          <p:cNvSpPr/>
          <p:nvPr/>
        </p:nvSpPr>
        <p:spPr>
          <a:xfrm>
            <a:off x="3745012" y="2349937"/>
            <a:ext cx="45719" cy="45719"/>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82" name="Oval 81"/>
          <p:cNvSpPr/>
          <p:nvPr/>
        </p:nvSpPr>
        <p:spPr>
          <a:xfrm>
            <a:off x="3833500" y="2349937"/>
            <a:ext cx="45719" cy="45719"/>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83" name="Oval 82"/>
          <p:cNvSpPr/>
          <p:nvPr/>
        </p:nvSpPr>
        <p:spPr>
          <a:xfrm>
            <a:off x="3921988" y="2349937"/>
            <a:ext cx="45719" cy="45719"/>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84" name="Oval 83"/>
          <p:cNvSpPr/>
          <p:nvPr/>
        </p:nvSpPr>
        <p:spPr>
          <a:xfrm>
            <a:off x="4010476" y="2349937"/>
            <a:ext cx="45719" cy="45719"/>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85" name="Oval 84"/>
          <p:cNvSpPr/>
          <p:nvPr/>
        </p:nvSpPr>
        <p:spPr>
          <a:xfrm>
            <a:off x="3657910" y="2435662"/>
            <a:ext cx="45719" cy="45719"/>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86" name="Oval 85"/>
          <p:cNvSpPr/>
          <p:nvPr/>
        </p:nvSpPr>
        <p:spPr>
          <a:xfrm>
            <a:off x="3746398" y="2435662"/>
            <a:ext cx="45719" cy="45719"/>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87" name="Oval 86"/>
          <p:cNvSpPr/>
          <p:nvPr/>
        </p:nvSpPr>
        <p:spPr>
          <a:xfrm>
            <a:off x="3834886" y="2435662"/>
            <a:ext cx="45719" cy="45719"/>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88" name="Oval 87"/>
          <p:cNvSpPr/>
          <p:nvPr/>
        </p:nvSpPr>
        <p:spPr>
          <a:xfrm>
            <a:off x="3923374" y="2435662"/>
            <a:ext cx="45719" cy="45719"/>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89" name="Oval 88"/>
          <p:cNvSpPr/>
          <p:nvPr/>
        </p:nvSpPr>
        <p:spPr>
          <a:xfrm>
            <a:off x="4011864" y="2435662"/>
            <a:ext cx="45719" cy="45719"/>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90" name="Oval 89"/>
          <p:cNvSpPr/>
          <p:nvPr/>
        </p:nvSpPr>
        <p:spPr>
          <a:xfrm>
            <a:off x="4373240" y="2350886"/>
            <a:ext cx="45719" cy="45719"/>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91" name="Oval 90"/>
          <p:cNvSpPr/>
          <p:nvPr/>
        </p:nvSpPr>
        <p:spPr>
          <a:xfrm>
            <a:off x="4461728" y="2350886"/>
            <a:ext cx="45719" cy="45719"/>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92" name="Oval 91"/>
          <p:cNvSpPr/>
          <p:nvPr/>
        </p:nvSpPr>
        <p:spPr>
          <a:xfrm>
            <a:off x="4550216" y="2350886"/>
            <a:ext cx="45719" cy="45719"/>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93" name="Oval 92"/>
          <p:cNvSpPr/>
          <p:nvPr/>
        </p:nvSpPr>
        <p:spPr>
          <a:xfrm>
            <a:off x="4638704" y="2350886"/>
            <a:ext cx="45719" cy="45719"/>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94" name="Oval 93"/>
          <p:cNvSpPr/>
          <p:nvPr/>
        </p:nvSpPr>
        <p:spPr>
          <a:xfrm>
            <a:off x="4727192" y="2350886"/>
            <a:ext cx="45719" cy="45719"/>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95" name="Oval 94"/>
          <p:cNvSpPr/>
          <p:nvPr/>
        </p:nvSpPr>
        <p:spPr>
          <a:xfrm>
            <a:off x="4374626" y="2436611"/>
            <a:ext cx="45719" cy="45719"/>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96" name="Oval 95"/>
          <p:cNvSpPr/>
          <p:nvPr/>
        </p:nvSpPr>
        <p:spPr>
          <a:xfrm>
            <a:off x="4463114" y="2436611"/>
            <a:ext cx="45719" cy="45719"/>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97" name="Oval 96"/>
          <p:cNvSpPr/>
          <p:nvPr/>
        </p:nvSpPr>
        <p:spPr>
          <a:xfrm>
            <a:off x="4551602" y="2436611"/>
            <a:ext cx="45719" cy="45719"/>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98" name="Oval 97"/>
          <p:cNvSpPr/>
          <p:nvPr/>
        </p:nvSpPr>
        <p:spPr>
          <a:xfrm>
            <a:off x="4640090" y="2436611"/>
            <a:ext cx="45719" cy="45719"/>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99" name="Oval 98"/>
          <p:cNvSpPr/>
          <p:nvPr/>
        </p:nvSpPr>
        <p:spPr>
          <a:xfrm>
            <a:off x="4728580" y="2436611"/>
            <a:ext cx="45719" cy="45719"/>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00" name="Oval 99"/>
          <p:cNvSpPr/>
          <p:nvPr/>
        </p:nvSpPr>
        <p:spPr>
          <a:xfrm>
            <a:off x="5100182" y="2349936"/>
            <a:ext cx="45719" cy="45719"/>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01" name="Oval 100"/>
          <p:cNvSpPr/>
          <p:nvPr/>
        </p:nvSpPr>
        <p:spPr>
          <a:xfrm>
            <a:off x="5188670" y="2349936"/>
            <a:ext cx="45719" cy="45719"/>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02" name="Oval 101"/>
          <p:cNvSpPr/>
          <p:nvPr/>
        </p:nvSpPr>
        <p:spPr>
          <a:xfrm>
            <a:off x="5277158" y="2349936"/>
            <a:ext cx="45719" cy="45719"/>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03" name="Oval 102"/>
          <p:cNvSpPr/>
          <p:nvPr/>
        </p:nvSpPr>
        <p:spPr>
          <a:xfrm>
            <a:off x="5365646" y="2349936"/>
            <a:ext cx="45719" cy="45719"/>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04" name="Oval 103"/>
          <p:cNvSpPr/>
          <p:nvPr/>
        </p:nvSpPr>
        <p:spPr>
          <a:xfrm>
            <a:off x="5454134" y="2349936"/>
            <a:ext cx="45719" cy="45719"/>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05" name="Oval 104"/>
          <p:cNvSpPr/>
          <p:nvPr/>
        </p:nvSpPr>
        <p:spPr>
          <a:xfrm>
            <a:off x="5101568" y="2435661"/>
            <a:ext cx="45719" cy="45719"/>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06" name="Oval 105"/>
          <p:cNvSpPr/>
          <p:nvPr/>
        </p:nvSpPr>
        <p:spPr>
          <a:xfrm>
            <a:off x="5190056" y="2435661"/>
            <a:ext cx="45719" cy="45719"/>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07" name="Oval 106"/>
          <p:cNvSpPr/>
          <p:nvPr/>
        </p:nvSpPr>
        <p:spPr>
          <a:xfrm>
            <a:off x="5278544" y="2435661"/>
            <a:ext cx="45719" cy="45719"/>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08" name="Oval 107"/>
          <p:cNvSpPr/>
          <p:nvPr/>
        </p:nvSpPr>
        <p:spPr>
          <a:xfrm>
            <a:off x="5367032" y="2435661"/>
            <a:ext cx="45719" cy="45719"/>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09" name="Oval 108"/>
          <p:cNvSpPr/>
          <p:nvPr/>
        </p:nvSpPr>
        <p:spPr>
          <a:xfrm>
            <a:off x="5455522" y="2435661"/>
            <a:ext cx="45719" cy="45719"/>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10" name="Oval 109"/>
          <p:cNvSpPr/>
          <p:nvPr/>
        </p:nvSpPr>
        <p:spPr>
          <a:xfrm>
            <a:off x="5812900" y="2350886"/>
            <a:ext cx="45719" cy="45719"/>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11" name="Oval 110"/>
          <p:cNvSpPr/>
          <p:nvPr/>
        </p:nvSpPr>
        <p:spPr>
          <a:xfrm>
            <a:off x="5901388" y="2350886"/>
            <a:ext cx="45719" cy="45719"/>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12" name="Oval 111"/>
          <p:cNvSpPr/>
          <p:nvPr/>
        </p:nvSpPr>
        <p:spPr>
          <a:xfrm>
            <a:off x="5989876" y="2350886"/>
            <a:ext cx="45719" cy="45719"/>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13" name="Oval 112"/>
          <p:cNvSpPr/>
          <p:nvPr/>
        </p:nvSpPr>
        <p:spPr>
          <a:xfrm>
            <a:off x="6078364" y="2350886"/>
            <a:ext cx="45719" cy="45719"/>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14" name="Oval 113"/>
          <p:cNvSpPr/>
          <p:nvPr/>
        </p:nvSpPr>
        <p:spPr>
          <a:xfrm>
            <a:off x="6166852" y="2350886"/>
            <a:ext cx="45719" cy="45719"/>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15" name="Oval 114"/>
          <p:cNvSpPr/>
          <p:nvPr/>
        </p:nvSpPr>
        <p:spPr>
          <a:xfrm>
            <a:off x="5814286" y="2436611"/>
            <a:ext cx="45719" cy="45719"/>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16" name="Oval 115"/>
          <p:cNvSpPr/>
          <p:nvPr/>
        </p:nvSpPr>
        <p:spPr>
          <a:xfrm>
            <a:off x="5902774" y="2436611"/>
            <a:ext cx="45719" cy="45719"/>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17" name="Oval 116"/>
          <p:cNvSpPr/>
          <p:nvPr/>
        </p:nvSpPr>
        <p:spPr>
          <a:xfrm>
            <a:off x="5991262" y="2436611"/>
            <a:ext cx="45719" cy="45719"/>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18" name="Oval 117"/>
          <p:cNvSpPr/>
          <p:nvPr/>
        </p:nvSpPr>
        <p:spPr>
          <a:xfrm>
            <a:off x="6079750" y="2436611"/>
            <a:ext cx="45719" cy="45719"/>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19" name="Oval 118"/>
          <p:cNvSpPr/>
          <p:nvPr/>
        </p:nvSpPr>
        <p:spPr>
          <a:xfrm>
            <a:off x="6168240" y="2436611"/>
            <a:ext cx="45719" cy="45719"/>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20" name="Oval 119"/>
          <p:cNvSpPr/>
          <p:nvPr/>
        </p:nvSpPr>
        <p:spPr>
          <a:xfrm>
            <a:off x="6528934" y="2349935"/>
            <a:ext cx="45719" cy="45719"/>
          </a:xfrm>
          <a:prstGeom prst="ellipse">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21" name="Oval 120"/>
          <p:cNvSpPr/>
          <p:nvPr/>
        </p:nvSpPr>
        <p:spPr>
          <a:xfrm>
            <a:off x="6617422" y="2349935"/>
            <a:ext cx="45719" cy="45719"/>
          </a:xfrm>
          <a:prstGeom prst="ellipse">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22" name="Oval 121"/>
          <p:cNvSpPr/>
          <p:nvPr/>
        </p:nvSpPr>
        <p:spPr>
          <a:xfrm>
            <a:off x="6705910" y="2349935"/>
            <a:ext cx="45719" cy="45719"/>
          </a:xfrm>
          <a:prstGeom prst="ellipse">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23" name="Oval 122"/>
          <p:cNvSpPr/>
          <p:nvPr/>
        </p:nvSpPr>
        <p:spPr>
          <a:xfrm>
            <a:off x="6794398" y="2349935"/>
            <a:ext cx="45719" cy="45719"/>
          </a:xfrm>
          <a:prstGeom prst="ellipse">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24" name="Oval 123"/>
          <p:cNvSpPr/>
          <p:nvPr/>
        </p:nvSpPr>
        <p:spPr>
          <a:xfrm>
            <a:off x="6882886" y="2349935"/>
            <a:ext cx="45719" cy="45719"/>
          </a:xfrm>
          <a:prstGeom prst="ellipse">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25" name="Oval 124"/>
          <p:cNvSpPr/>
          <p:nvPr/>
        </p:nvSpPr>
        <p:spPr>
          <a:xfrm>
            <a:off x="6530320" y="2435660"/>
            <a:ext cx="45719" cy="45719"/>
          </a:xfrm>
          <a:prstGeom prst="ellipse">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26" name="Oval 125"/>
          <p:cNvSpPr/>
          <p:nvPr/>
        </p:nvSpPr>
        <p:spPr>
          <a:xfrm>
            <a:off x="6618808" y="2435660"/>
            <a:ext cx="45719" cy="45719"/>
          </a:xfrm>
          <a:prstGeom prst="ellipse">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27" name="Oval 126"/>
          <p:cNvSpPr/>
          <p:nvPr/>
        </p:nvSpPr>
        <p:spPr>
          <a:xfrm>
            <a:off x="6707296" y="2435660"/>
            <a:ext cx="45719" cy="45719"/>
          </a:xfrm>
          <a:prstGeom prst="ellipse">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28" name="Oval 127"/>
          <p:cNvSpPr/>
          <p:nvPr/>
        </p:nvSpPr>
        <p:spPr>
          <a:xfrm>
            <a:off x="6795784" y="2435660"/>
            <a:ext cx="45719" cy="45719"/>
          </a:xfrm>
          <a:prstGeom prst="ellipse">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29" name="Oval 128"/>
          <p:cNvSpPr/>
          <p:nvPr/>
        </p:nvSpPr>
        <p:spPr>
          <a:xfrm>
            <a:off x="6884274" y="2435660"/>
            <a:ext cx="45719" cy="45719"/>
          </a:xfrm>
          <a:prstGeom prst="ellipse">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30" name="Oval 129"/>
          <p:cNvSpPr/>
          <p:nvPr/>
        </p:nvSpPr>
        <p:spPr>
          <a:xfrm>
            <a:off x="7254836" y="2349934"/>
            <a:ext cx="45719" cy="45719"/>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31" name="Oval 130"/>
          <p:cNvSpPr/>
          <p:nvPr/>
        </p:nvSpPr>
        <p:spPr>
          <a:xfrm>
            <a:off x="7343324" y="2349934"/>
            <a:ext cx="45719" cy="45719"/>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32" name="Oval 131"/>
          <p:cNvSpPr/>
          <p:nvPr/>
        </p:nvSpPr>
        <p:spPr>
          <a:xfrm>
            <a:off x="7431812" y="2349934"/>
            <a:ext cx="45719" cy="45719"/>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33" name="Oval 132"/>
          <p:cNvSpPr/>
          <p:nvPr/>
        </p:nvSpPr>
        <p:spPr>
          <a:xfrm>
            <a:off x="7520300" y="2349934"/>
            <a:ext cx="45719" cy="45719"/>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34" name="Oval 133"/>
          <p:cNvSpPr/>
          <p:nvPr/>
        </p:nvSpPr>
        <p:spPr>
          <a:xfrm>
            <a:off x="7608788" y="2349934"/>
            <a:ext cx="45719" cy="45719"/>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35" name="Oval 134"/>
          <p:cNvSpPr/>
          <p:nvPr/>
        </p:nvSpPr>
        <p:spPr>
          <a:xfrm>
            <a:off x="7256222" y="2435659"/>
            <a:ext cx="45719" cy="45719"/>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36" name="Oval 135"/>
          <p:cNvSpPr/>
          <p:nvPr/>
        </p:nvSpPr>
        <p:spPr>
          <a:xfrm>
            <a:off x="7344710" y="2435659"/>
            <a:ext cx="45719" cy="45719"/>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37" name="Oval 136"/>
          <p:cNvSpPr/>
          <p:nvPr/>
        </p:nvSpPr>
        <p:spPr>
          <a:xfrm>
            <a:off x="7433198" y="2435659"/>
            <a:ext cx="45719" cy="45719"/>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38" name="Oval 137"/>
          <p:cNvSpPr/>
          <p:nvPr/>
        </p:nvSpPr>
        <p:spPr>
          <a:xfrm>
            <a:off x="7521686" y="2435659"/>
            <a:ext cx="45719" cy="45719"/>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39" name="Oval 138"/>
          <p:cNvSpPr/>
          <p:nvPr/>
        </p:nvSpPr>
        <p:spPr>
          <a:xfrm>
            <a:off x="7610176" y="2435659"/>
            <a:ext cx="45719" cy="45719"/>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5" name="Rectangle 4"/>
          <p:cNvSpPr/>
          <p:nvPr/>
        </p:nvSpPr>
        <p:spPr>
          <a:xfrm>
            <a:off x="32037" y="1924074"/>
            <a:ext cx="960519" cy="307777"/>
          </a:xfrm>
          <a:prstGeom prst="rect">
            <a:avLst/>
          </a:prstGeom>
        </p:spPr>
        <p:txBody>
          <a:bodyPr wrap="none">
            <a:spAutoFit/>
          </a:bodyPr>
          <a:lstStyle/>
          <a:p>
            <a:r>
              <a:rPr lang="fr-BE" sz="1400" dirty="0">
                <a:latin typeface="Segoe UI" panose="020B0502040204020203" pitchFamily="34" charset="0"/>
                <a:ea typeface="Segoe UI" panose="020B0502040204020203" pitchFamily="34" charset="0"/>
                <a:cs typeface="Segoe UI" panose="020B0502040204020203" pitchFamily="34" charset="0"/>
              </a:rPr>
              <a:t>9</a:t>
            </a:r>
            <a:r>
              <a:rPr lang="fr-BE" sz="1400" dirty="0" smtClean="0">
                <a:latin typeface="Segoe UI" panose="020B0502040204020203" pitchFamily="34" charset="0"/>
                <a:ea typeface="Segoe UI" panose="020B0502040204020203" pitchFamily="34" charset="0"/>
                <a:cs typeface="Segoe UI" panose="020B0502040204020203" pitchFamily="34" charset="0"/>
              </a:rPr>
              <a:t> </a:t>
            </a:r>
            <a:r>
              <a:rPr lang="fr-BE" sz="1400" dirty="0" err="1">
                <a:latin typeface="Segoe UI" panose="020B0502040204020203" pitchFamily="34" charset="0"/>
                <a:ea typeface="Segoe UI" panose="020B0502040204020203" pitchFamily="34" charset="0"/>
                <a:cs typeface="Segoe UI" panose="020B0502040204020203" pitchFamily="34" charset="0"/>
              </a:rPr>
              <a:t>models</a:t>
            </a:r>
            <a:r>
              <a:rPr lang="fr-BE" sz="1400" dirty="0">
                <a:latin typeface="Segoe UI" panose="020B0502040204020203" pitchFamily="34" charset="0"/>
                <a:ea typeface="Segoe UI" panose="020B0502040204020203" pitchFamily="34" charset="0"/>
                <a:cs typeface="Segoe UI" panose="020B0502040204020203" pitchFamily="34" charset="0"/>
              </a:rPr>
              <a:t> </a:t>
            </a:r>
            <a:endParaRPr lang="en-US" sz="1400" dirty="0">
              <a:latin typeface="Segoe UI" panose="020B0502040204020203" pitchFamily="34" charset="0"/>
              <a:ea typeface="Segoe UI" panose="020B0502040204020203" pitchFamily="34" charset="0"/>
              <a:cs typeface="Segoe UI" panose="020B0502040204020203" pitchFamily="34" charset="0"/>
            </a:endParaRPr>
          </a:p>
        </p:txBody>
      </p:sp>
      <p:sp>
        <p:nvSpPr>
          <p:cNvPr id="160" name="Rectangle 159"/>
          <p:cNvSpPr/>
          <p:nvPr/>
        </p:nvSpPr>
        <p:spPr>
          <a:xfrm>
            <a:off x="-621" y="2239768"/>
            <a:ext cx="1219821" cy="307777"/>
          </a:xfrm>
          <a:prstGeom prst="rect">
            <a:avLst/>
          </a:prstGeom>
        </p:spPr>
        <p:txBody>
          <a:bodyPr wrap="none">
            <a:spAutoFit/>
          </a:bodyPr>
          <a:lstStyle/>
          <a:p>
            <a:r>
              <a:rPr lang="fr-BE" sz="1400" dirty="0">
                <a:latin typeface="Segoe UI" panose="020B0502040204020203" pitchFamily="34" charset="0"/>
                <a:ea typeface="Segoe UI" panose="020B0502040204020203" pitchFamily="34" charset="0"/>
                <a:cs typeface="Segoe UI" panose="020B0502040204020203" pitchFamily="34" charset="0"/>
              </a:rPr>
              <a:t>10 </a:t>
            </a:r>
            <a:r>
              <a:rPr lang="fr-BE" sz="1400" dirty="0" err="1">
                <a:latin typeface="Segoe UI" panose="020B0502040204020203" pitchFamily="34" charset="0"/>
                <a:ea typeface="Segoe UI" panose="020B0502040204020203" pitchFamily="34" charset="0"/>
                <a:cs typeface="Segoe UI" panose="020B0502040204020203" pitchFamily="34" charset="0"/>
              </a:rPr>
              <a:t>members</a:t>
            </a:r>
            <a:r>
              <a:rPr lang="fr-BE" sz="1400" dirty="0">
                <a:latin typeface="Segoe UI" panose="020B0502040204020203" pitchFamily="34" charset="0"/>
                <a:ea typeface="Segoe UI" panose="020B0502040204020203" pitchFamily="34" charset="0"/>
                <a:cs typeface="Segoe UI" panose="020B0502040204020203" pitchFamily="34" charset="0"/>
              </a:rPr>
              <a:t> </a:t>
            </a:r>
            <a:endParaRPr lang="en-US" sz="1400" dirty="0">
              <a:latin typeface="Segoe UI" panose="020B0502040204020203" pitchFamily="34" charset="0"/>
              <a:ea typeface="Segoe UI" panose="020B0502040204020203" pitchFamily="34" charset="0"/>
              <a:cs typeface="Segoe UI" panose="020B0502040204020203" pitchFamily="34" charset="0"/>
            </a:endParaRPr>
          </a:p>
        </p:txBody>
      </p:sp>
      <p:sp>
        <p:nvSpPr>
          <p:cNvPr id="161" name="Up-Down Arrow 160"/>
          <p:cNvSpPr/>
          <p:nvPr/>
        </p:nvSpPr>
        <p:spPr>
          <a:xfrm>
            <a:off x="4406190" y="3657600"/>
            <a:ext cx="359241" cy="762000"/>
          </a:xfrm>
          <a:prstGeom prst="upDown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ea typeface="Segoe UI" panose="020B0502040204020203" pitchFamily="34" charset="0"/>
              <a:cs typeface="Segoe UI" panose="020B0502040204020203" pitchFamily="34" charset="0"/>
            </a:endParaRPr>
          </a:p>
        </p:txBody>
      </p:sp>
      <p:sp>
        <p:nvSpPr>
          <p:cNvPr id="162" name="Rectangle 161"/>
          <p:cNvSpPr/>
          <p:nvPr/>
        </p:nvSpPr>
        <p:spPr>
          <a:xfrm>
            <a:off x="-621" y="2686371"/>
            <a:ext cx="3045962" cy="307777"/>
          </a:xfrm>
          <a:prstGeom prst="rect">
            <a:avLst/>
          </a:prstGeom>
        </p:spPr>
        <p:txBody>
          <a:bodyPr wrap="none">
            <a:spAutoFit/>
          </a:bodyPr>
          <a:lstStyle/>
          <a:p>
            <a:r>
              <a:rPr lang="fr-BE" sz="1400" dirty="0" smtClean="0">
                <a:latin typeface="Segoe UI" panose="020B0502040204020203" pitchFamily="34" charset="0"/>
                <a:ea typeface="Segoe UI" panose="020B0502040204020203" pitchFamily="34" charset="0"/>
                <a:cs typeface="Segoe UI" panose="020B0502040204020203" pitchFamily="34" charset="0"/>
              </a:rPr>
              <a:t>4-month </a:t>
            </a:r>
            <a:r>
              <a:rPr lang="fr-BE" sz="1400" dirty="0" err="1" smtClean="0">
                <a:latin typeface="Segoe UI" panose="020B0502040204020203" pitchFamily="34" charset="0"/>
                <a:ea typeface="Segoe UI" panose="020B0502040204020203" pitchFamily="34" charset="0"/>
                <a:cs typeface="Segoe UI" panose="020B0502040204020203" pitchFamily="34" charset="0"/>
              </a:rPr>
              <a:t>forecasts</a:t>
            </a:r>
            <a:r>
              <a:rPr lang="fr-BE" sz="1400" dirty="0" smtClean="0">
                <a:latin typeface="Segoe UI" panose="020B0502040204020203" pitchFamily="34" charset="0"/>
                <a:ea typeface="Segoe UI" panose="020B0502040204020203" pitchFamily="34" charset="0"/>
                <a:cs typeface="Segoe UI" panose="020B0502040204020203" pitchFamily="34" charset="0"/>
              </a:rPr>
              <a:t> </a:t>
            </a:r>
            <a:r>
              <a:rPr lang="fr-BE" sz="1400" dirty="0" err="1" smtClean="0">
                <a:latin typeface="Segoe UI" panose="020B0502040204020203" pitchFamily="34" charset="0"/>
                <a:ea typeface="Segoe UI" panose="020B0502040204020203" pitchFamily="34" charset="0"/>
                <a:cs typeface="Segoe UI" panose="020B0502040204020203" pitchFamily="34" charset="0"/>
              </a:rPr>
              <a:t>initialized</a:t>
            </a:r>
            <a:r>
              <a:rPr lang="fr-BE" sz="1400" dirty="0" smtClean="0">
                <a:latin typeface="Segoe UI" panose="020B0502040204020203" pitchFamily="34" charset="0"/>
                <a:ea typeface="Segoe UI" panose="020B0502040204020203" pitchFamily="34" charset="0"/>
                <a:cs typeface="Segoe UI" panose="020B0502040204020203" pitchFamily="34" charset="0"/>
              </a:rPr>
              <a:t> in May</a:t>
            </a:r>
            <a:endParaRPr lang="en-US" sz="1400" dirty="0">
              <a:latin typeface="Segoe UI" panose="020B0502040204020203" pitchFamily="34" charset="0"/>
              <a:ea typeface="Segoe UI" panose="020B0502040204020203" pitchFamily="34" charset="0"/>
              <a:cs typeface="Segoe UI" panose="020B0502040204020203" pitchFamily="34" charset="0"/>
            </a:endParaRPr>
          </a:p>
        </p:txBody>
      </p:sp>
      <p:sp>
        <p:nvSpPr>
          <p:cNvPr id="163" name="Oval 162"/>
          <p:cNvSpPr/>
          <p:nvPr/>
        </p:nvSpPr>
        <p:spPr>
          <a:xfrm>
            <a:off x="2595872" y="4953000"/>
            <a:ext cx="531912" cy="531912"/>
          </a:xfrm>
          <a:prstGeom prst="ellipse">
            <a:avLst/>
          </a:prstGeom>
          <a:solidFill>
            <a:srgbClr val="FF0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ea typeface="Segoe UI" panose="020B0502040204020203" pitchFamily="34" charset="0"/>
              <a:cs typeface="Segoe UI" panose="020B0502040204020203" pitchFamily="34" charset="0"/>
            </a:endParaRPr>
          </a:p>
        </p:txBody>
      </p:sp>
      <p:sp>
        <p:nvSpPr>
          <p:cNvPr id="165" name="Oval 164"/>
          <p:cNvSpPr/>
          <p:nvPr/>
        </p:nvSpPr>
        <p:spPr>
          <a:xfrm>
            <a:off x="3736929" y="4953000"/>
            <a:ext cx="531912" cy="531912"/>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ea typeface="Segoe UI" panose="020B0502040204020203" pitchFamily="34" charset="0"/>
              <a:cs typeface="Segoe UI" panose="020B0502040204020203" pitchFamily="34" charset="0"/>
            </a:endParaRPr>
          </a:p>
        </p:txBody>
      </p:sp>
      <p:sp>
        <p:nvSpPr>
          <p:cNvPr id="166" name="Oval 165"/>
          <p:cNvSpPr/>
          <p:nvPr/>
        </p:nvSpPr>
        <p:spPr>
          <a:xfrm>
            <a:off x="4877986" y="4953000"/>
            <a:ext cx="531912" cy="53191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ea typeface="Segoe UI" panose="020B0502040204020203" pitchFamily="34" charset="0"/>
              <a:cs typeface="Segoe UI" panose="020B0502040204020203" pitchFamily="34" charset="0"/>
            </a:endParaRPr>
          </a:p>
        </p:txBody>
      </p:sp>
      <p:sp>
        <p:nvSpPr>
          <p:cNvPr id="167" name="Oval 166"/>
          <p:cNvSpPr/>
          <p:nvPr/>
        </p:nvSpPr>
        <p:spPr>
          <a:xfrm>
            <a:off x="6019043" y="4953000"/>
            <a:ext cx="531912" cy="531912"/>
          </a:xfrm>
          <a:prstGeom prst="ellipse">
            <a:avLst/>
          </a:prstGeom>
          <a:solidFill>
            <a:srgbClr val="0C76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ea typeface="Segoe UI" panose="020B0502040204020203" pitchFamily="34" charset="0"/>
              <a:cs typeface="Segoe UI" panose="020B0502040204020203" pitchFamily="34" charset="0"/>
            </a:endParaRPr>
          </a:p>
        </p:txBody>
      </p:sp>
      <p:sp>
        <p:nvSpPr>
          <p:cNvPr id="164" name="TextBox 163"/>
          <p:cNvSpPr txBox="1"/>
          <p:nvPr/>
        </p:nvSpPr>
        <p:spPr>
          <a:xfrm>
            <a:off x="381000" y="3845169"/>
            <a:ext cx="3776192" cy="369332"/>
          </a:xfrm>
          <a:prstGeom prst="rect">
            <a:avLst/>
          </a:prstGeom>
          <a:noFill/>
        </p:spPr>
        <p:txBody>
          <a:bodyPr wrap="square" rtlCol="0">
            <a:spAutoFit/>
          </a:bodyPr>
          <a:lstStyle/>
          <a:p>
            <a:r>
              <a:rPr lang="fr-BE" dirty="0" err="1" smtClean="0">
                <a:latin typeface="Segoe UI" panose="020B0502040204020203" pitchFamily="34" charset="0"/>
                <a:ea typeface="Segoe UI" panose="020B0502040204020203" pitchFamily="34" charset="0"/>
                <a:cs typeface="Segoe UI" panose="020B0502040204020203" pitchFamily="34" charset="0"/>
              </a:rPr>
              <a:t>Period</a:t>
            </a:r>
            <a:r>
              <a:rPr lang="fr-BE" dirty="0" smtClean="0">
                <a:latin typeface="Segoe UI" panose="020B0502040204020203" pitchFamily="34" charset="0"/>
                <a:ea typeface="Segoe UI" panose="020B0502040204020203" pitchFamily="34" charset="0"/>
                <a:cs typeface="Segoe UI" panose="020B0502040204020203" pitchFamily="34" charset="0"/>
              </a:rPr>
              <a:t> for </a:t>
            </a:r>
            <a:r>
              <a:rPr lang="fr-BE" dirty="0" err="1" smtClean="0">
                <a:latin typeface="Segoe UI" panose="020B0502040204020203" pitchFamily="34" charset="0"/>
                <a:ea typeface="Segoe UI" panose="020B0502040204020203" pitchFamily="34" charset="0"/>
                <a:cs typeface="Segoe UI" panose="020B0502040204020203" pitchFamily="34" charset="0"/>
              </a:rPr>
              <a:t>evaluation</a:t>
            </a:r>
            <a:r>
              <a:rPr lang="fr-BE" dirty="0" smtClean="0">
                <a:latin typeface="Segoe UI" panose="020B0502040204020203" pitchFamily="34" charset="0"/>
                <a:ea typeface="Segoe UI" panose="020B0502040204020203" pitchFamily="34" charset="0"/>
                <a:cs typeface="Segoe UI" panose="020B0502040204020203" pitchFamily="34" charset="0"/>
              </a:rPr>
              <a:t>: 1993-2008</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169" name="TextBox 168"/>
          <p:cNvSpPr txBox="1"/>
          <p:nvPr/>
        </p:nvSpPr>
        <p:spPr>
          <a:xfrm>
            <a:off x="2299400" y="4572000"/>
            <a:ext cx="1125208" cy="369332"/>
          </a:xfrm>
          <a:prstGeom prst="rect">
            <a:avLst/>
          </a:prstGeom>
          <a:noFill/>
        </p:spPr>
        <p:txBody>
          <a:bodyPr wrap="square" rtlCol="0">
            <a:spAutoFit/>
          </a:bodyPr>
          <a:lstStyle/>
          <a:p>
            <a:pPr algn="ctr"/>
            <a:r>
              <a:rPr lang="fr-BE" b="1" dirty="0" smtClean="0">
                <a:solidFill>
                  <a:srgbClr val="FF0000"/>
                </a:solidFill>
                <a:latin typeface="Segoe UI" panose="020B0502040204020203" pitchFamily="34" charset="0"/>
                <a:ea typeface="Segoe UI" panose="020B0502040204020203" pitchFamily="34" charset="0"/>
                <a:cs typeface="Segoe UI" panose="020B0502040204020203" pitchFamily="34" charset="0"/>
              </a:rPr>
              <a:t>ESA-CCI</a:t>
            </a:r>
            <a:endParaRPr lang="en-US" b="1"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171" name="TextBox 170"/>
          <p:cNvSpPr txBox="1"/>
          <p:nvPr/>
        </p:nvSpPr>
        <p:spPr>
          <a:xfrm>
            <a:off x="3448260" y="4572000"/>
            <a:ext cx="1125208" cy="369332"/>
          </a:xfrm>
          <a:prstGeom prst="rect">
            <a:avLst/>
          </a:prstGeom>
          <a:noFill/>
        </p:spPr>
        <p:txBody>
          <a:bodyPr wrap="square" rtlCol="0">
            <a:spAutoFit/>
          </a:bodyPr>
          <a:lstStyle/>
          <a:p>
            <a:pPr algn="ctr"/>
            <a:r>
              <a:rPr lang="fr-BE" b="1"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OSI-SAF</a:t>
            </a:r>
            <a:endParaRPr lang="en-US" b="1"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p:txBody>
      </p:sp>
      <p:sp>
        <p:nvSpPr>
          <p:cNvPr id="172" name="TextBox 171"/>
          <p:cNvSpPr txBox="1"/>
          <p:nvPr/>
        </p:nvSpPr>
        <p:spPr>
          <a:xfrm>
            <a:off x="4591468" y="4572000"/>
            <a:ext cx="1125208" cy="369332"/>
          </a:xfrm>
          <a:prstGeom prst="rect">
            <a:avLst/>
          </a:prstGeom>
          <a:noFill/>
        </p:spPr>
        <p:txBody>
          <a:bodyPr wrap="square" rtlCol="0">
            <a:spAutoFit/>
          </a:bodyPr>
          <a:lstStyle/>
          <a:p>
            <a:pPr algn="ctr"/>
            <a:r>
              <a:rPr lang="fr-BE" b="1" dirty="0" err="1" smtClean="0">
                <a:solidFill>
                  <a:srgbClr val="0070C0"/>
                </a:solidFill>
                <a:latin typeface="Segoe UI" panose="020B0502040204020203" pitchFamily="34" charset="0"/>
                <a:ea typeface="Segoe UI" panose="020B0502040204020203" pitchFamily="34" charset="0"/>
                <a:cs typeface="Segoe UI" panose="020B0502040204020203" pitchFamily="34" charset="0"/>
              </a:rPr>
              <a:t>HadISST</a:t>
            </a:r>
            <a:endParaRPr lang="en-US" b="1" dirty="0">
              <a:solidFill>
                <a:srgbClr val="0070C0"/>
              </a:solidFill>
              <a:latin typeface="Segoe UI" panose="020B0502040204020203" pitchFamily="34" charset="0"/>
              <a:ea typeface="Segoe UI" panose="020B0502040204020203" pitchFamily="34" charset="0"/>
              <a:cs typeface="Segoe UI" panose="020B0502040204020203" pitchFamily="34" charset="0"/>
            </a:endParaRPr>
          </a:p>
        </p:txBody>
      </p:sp>
      <p:sp>
        <p:nvSpPr>
          <p:cNvPr id="173" name="TextBox 172"/>
          <p:cNvSpPr txBox="1"/>
          <p:nvPr/>
        </p:nvSpPr>
        <p:spPr>
          <a:xfrm>
            <a:off x="5716883" y="4572000"/>
            <a:ext cx="1125208" cy="369332"/>
          </a:xfrm>
          <a:prstGeom prst="rect">
            <a:avLst/>
          </a:prstGeom>
          <a:noFill/>
        </p:spPr>
        <p:txBody>
          <a:bodyPr wrap="square" rtlCol="0">
            <a:spAutoFit/>
          </a:bodyPr>
          <a:lstStyle/>
          <a:p>
            <a:pPr algn="ctr"/>
            <a:r>
              <a:rPr lang="fr-BE" b="1" dirty="0" smtClean="0">
                <a:solidFill>
                  <a:srgbClr val="0C7616"/>
                </a:solidFill>
                <a:latin typeface="Segoe UI" panose="020B0502040204020203" pitchFamily="34" charset="0"/>
                <a:ea typeface="Segoe UI" panose="020B0502040204020203" pitchFamily="34" charset="0"/>
                <a:cs typeface="Segoe UI" panose="020B0502040204020203" pitchFamily="34" charset="0"/>
              </a:rPr>
              <a:t>NSIDC</a:t>
            </a:r>
            <a:endParaRPr lang="en-US" b="1" dirty="0">
              <a:solidFill>
                <a:srgbClr val="0C7616"/>
              </a:solidFill>
              <a:latin typeface="Segoe UI" panose="020B0502040204020203" pitchFamily="34" charset="0"/>
              <a:ea typeface="Segoe UI" panose="020B0502040204020203" pitchFamily="34" charset="0"/>
              <a:cs typeface="Segoe UI" panose="020B0502040204020203" pitchFamily="34" charset="0"/>
            </a:endParaRPr>
          </a:p>
        </p:txBody>
      </p:sp>
      <p:sp>
        <p:nvSpPr>
          <p:cNvPr id="170" name="TextBox 169"/>
          <p:cNvSpPr txBox="1"/>
          <p:nvPr/>
        </p:nvSpPr>
        <p:spPr>
          <a:xfrm>
            <a:off x="1730828" y="1590223"/>
            <a:ext cx="5866012" cy="338554"/>
          </a:xfrm>
          <a:prstGeom prst="rect">
            <a:avLst/>
          </a:prstGeom>
          <a:noFill/>
        </p:spPr>
        <p:txBody>
          <a:bodyPr wrap="square" rtlCol="0">
            <a:spAutoFit/>
          </a:bodyPr>
          <a:lstStyle/>
          <a:p>
            <a:r>
              <a:rPr lang="fr-BE" sz="1600" dirty="0" smtClean="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CanCM3/4, MPI-ESM-L/M/HR, CNRM, EC-EARTH (3 versions) </a:t>
            </a:r>
            <a:endParaRPr lang="en-US" sz="16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endParaRPr>
          </a:p>
        </p:txBody>
      </p:sp>
      <p:pic>
        <p:nvPicPr>
          <p:cNvPr id="175" name="Picture 2" descr="https://www.bsc.es/media/28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439667"/>
            <a:ext cx="1558290" cy="418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6007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8271" y="1421190"/>
            <a:ext cx="4893129" cy="5436810"/>
          </a:xfrm>
          <a:prstGeom prst="rect">
            <a:avLst/>
          </a:prstGeom>
        </p:spPr>
      </p:pic>
    </p:spTree>
    <p:extLst>
      <p:ext uri="{BB962C8B-B14F-4D97-AF65-F5344CB8AC3E}">
        <p14:creationId xmlns:p14="http://schemas.microsoft.com/office/powerpoint/2010/main" val="12411371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657" y="1966233"/>
            <a:ext cx="7478486" cy="4985657"/>
          </a:xfrm>
          <a:prstGeom prst="rect">
            <a:avLst/>
          </a:prstGeom>
        </p:spPr>
      </p:pic>
      <p:cxnSp>
        <p:nvCxnSpPr>
          <p:cNvPr id="4" name="Connecteur droit avec flèche 3"/>
          <p:cNvCxnSpPr/>
          <p:nvPr/>
        </p:nvCxnSpPr>
        <p:spPr>
          <a:xfrm flipH="1" flipV="1">
            <a:off x="4963887" y="3635831"/>
            <a:ext cx="640302" cy="2939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5604189" y="3831771"/>
            <a:ext cx="2333450" cy="2585323"/>
          </a:xfrm>
          <a:prstGeom prst="rect">
            <a:avLst/>
          </a:prstGeom>
          <a:noFill/>
        </p:spPr>
        <p:txBody>
          <a:bodyPr wrap="square" rtlCol="0">
            <a:spAutoFit/>
          </a:bodyPr>
          <a:lstStyle/>
          <a:p>
            <a:r>
              <a:rPr lang="fr-BE" dirty="0" smtClean="0"/>
              <a:t>On </a:t>
            </a:r>
            <a:r>
              <a:rPr lang="fr-BE" dirty="0" err="1" smtClean="0"/>
              <a:t>average</a:t>
            </a:r>
            <a:r>
              <a:rPr lang="fr-BE" dirty="0" smtClean="0"/>
              <a:t>, OSI-SAF </a:t>
            </a:r>
            <a:r>
              <a:rPr lang="fr-BE" dirty="0" err="1" smtClean="0"/>
              <a:t>gives</a:t>
            </a:r>
            <a:r>
              <a:rPr lang="fr-BE" dirty="0" smtClean="0"/>
              <a:t> an extra 0.15 </a:t>
            </a:r>
            <a:r>
              <a:rPr lang="fr-BE" dirty="0" err="1" smtClean="0"/>
              <a:t>correlation</a:t>
            </a:r>
            <a:r>
              <a:rPr lang="fr-BE" dirty="0" smtClean="0"/>
              <a:t> </a:t>
            </a:r>
            <a:r>
              <a:rPr lang="fr-BE" dirty="0" err="1" smtClean="0"/>
              <a:t>compared</a:t>
            </a:r>
            <a:r>
              <a:rPr lang="fr-BE" dirty="0" smtClean="0"/>
              <a:t> to </a:t>
            </a:r>
            <a:r>
              <a:rPr lang="fr-BE" dirty="0" err="1" smtClean="0"/>
              <a:t>HadISST</a:t>
            </a:r>
            <a:endParaRPr lang="fr-BE" dirty="0"/>
          </a:p>
        </p:txBody>
      </p:sp>
      <p:sp>
        <p:nvSpPr>
          <p:cNvPr id="9" name="ZoneTexte 8"/>
          <p:cNvSpPr txBox="1"/>
          <p:nvPr/>
        </p:nvSpPr>
        <p:spPr>
          <a:xfrm>
            <a:off x="354517" y="250371"/>
            <a:ext cx="6133369" cy="954107"/>
          </a:xfrm>
          <a:prstGeom prst="rect">
            <a:avLst/>
          </a:prstGeom>
          <a:noFill/>
        </p:spPr>
        <p:txBody>
          <a:bodyPr wrap="square" rtlCol="0">
            <a:spAutoFit/>
          </a:bodyPr>
          <a:lstStyle/>
          <a:p>
            <a:r>
              <a:rPr lang="fr-BE" sz="2800" dirty="0" err="1" smtClean="0">
                <a:latin typeface="Segoe UI" panose="020B0502040204020203" pitchFamily="34" charset="0"/>
                <a:cs typeface="Segoe UI" panose="020B0502040204020203" pitchFamily="34" charset="0"/>
              </a:rPr>
              <a:t>Systematic</a:t>
            </a:r>
            <a:r>
              <a:rPr lang="fr-BE" sz="2800" dirty="0" smtClean="0">
                <a:latin typeface="Segoe UI" panose="020B0502040204020203" pitchFamily="34" charset="0"/>
                <a:cs typeface="Segoe UI" panose="020B0502040204020203" pitchFamily="34" charset="0"/>
              </a:rPr>
              <a:t> </a:t>
            </a:r>
            <a:r>
              <a:rPr lang="fr-BE" sz="2800" dirty="0" err="1" smtClean="0">
                <a:latin typeface="Segoe UI" panose="020B0502040204020203" pitchFamily="34" charset="0"/>
                <a:cs typeface="Segoe UI" panose="020B0502040204020203" pitchFamily="34" charset="0"/>
              </a:rPr>
              <a:t>dependence</a:t>
            </a:r>
            <a:r>
              <a:rPr lang="fr-BE" sz="2800" dirty="0" smtClean="0">
                <a:latin typeface="Segoe UI" panose="020B0502040204020203" pitchFamily="34" charset="0"/>
                <a:cs typeface="Segoe UI" panose="020B0502040204020203" pitchFamily="34" charset="0"/>
              </a:rPr>
              <a:t> of </a:t>
            </a:r>
            <a:r>
              <a:rPr lang="fr-BE" sz="2800" dirty="0" err="1" smtClean="0">
                <a:latin typeface="Segoe UI" panose="020B0502040204020203" pitchFamily="34" charset="0"/>
                <a:cs typeface="Segoe UI" panose="020B0502040204020203" pitchFamily="34" charset="0"/>
              </a:rPr>
              <a:t>skill</a:t>
            </a:r>
            <a:r>
              <a:rPr lang="fr-BE" sz="2800" dirty="0" smtClean="0">
                <a:latin typeface="Segoe UI" panose="020B0502040204020203" pitchFamily="34" charset="0"/>
                <a:cs typeface="Segoe UI" panose="020B0502040204020203" pitchFamily="34" charset="0"/>
              </a:rPr>
              <a:t> score on the </a:t>
            </a:r>
            <a:r>
              <a:rPr lang="fr-BE" sz="2800" dirty="0" err="1" smtClean="0">
                <a:latin typeface="Segoe UI" panose="020B0502040204020203" pitchFamily="34" charset="0"/>
                <a:cs typeface="Segoe UI" panose="020B0502040204020203" pitchFamily="34" charset="0"/>
              </a:rPr>
              <a:t>choice</a:t>
            </a:r>
            <a:r>
              <a:rPr lang="fr-BE" sz="2800" dirty="0" smtClean="0">
                <a:latin typeface="Segoe UI" panose="020B0502040204020203" pitchFamily="34" charset="0"/>
                <a:cs typeface="Segoe UI" panose="020B0502040204020203" pitchFamily="34" charset="0"/>
              </a:rPr>
              <a:t> of </a:t>
            </a:r>
            <a:r>
              <a:rPr lang="fr-BE" sz="2800" dirty="0" err="1" smtClean="0">
                <a:latin typeface="Segoe UI" panose="020B0502040204020203" pitchFamily="34" charset="0"/>
                <a:cs typeface="Segoe UI" panose="020B0502040204020203" pitchFamily="34" charset="0"/>
              </a:rPr>
              <a:t>verification</a:t>
            </a:r>
            <a:r>
              <a:rPr lang="fr-BE" sz="2800" dirty="0" smtClean="0">
                <a:latin typeface="Segoe UI" panose="020B0502040204020203" pitchFamily="34" charset="0"/>
                <a:cs typeface="Segoe UI" panose="020B0502040204020203" pitchFamily="34" charset="0"/>
              </a:rPr>
              <a:t> </a:t>
            </a:r>
            <a:r>
              <a:rPr lang="fr-BE" sz="2800" dirty="0" err="1" smtClean="0">
                <a:latin typeface="Segoe UI" panose="020B0502040204020203" pitchFamily="34" charset="0"/>
                <a:cs typeface="Segoe UI" panose="020B0502040204020203" pitchFamily="34" charset="0"/>
              </a:rPr>
              <a:t>product</a:t>
            </a:r>
            <a:endParaRPr lang="fr-BE" sz="28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2026799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cstate="print">
            <a:extLst>
              <a:ext uri="{28A0092B-C50C-407E-A947-70E740481C1C}">
                <a14:useLocalDpi xmlns:a14="http://schemas.microsoft.com/office/drawing/2010/main" val="0"/>
              </a:ext>
            </a:extLst>
          </a:blip>
          <a:srcRect t="12037"/>
          <a:stretch/>
        </p:blipFill>
        <p:spPr>
          <a:xfrm>
            <a:off x="5842011" y="3840158"/>
            <a:ext cx="2792622" cy="2456475"/>
          </a:xfrm>
          <a:prstGeom prst="rect">
            <a:avLst/>
          </a:prstGeom>
        </p:spPr>
      </p:pic>
      <p:sp>
        <p:nvSpPr>
          <p:cNvPr id="4" name="TextBox 3"/>
          <p:cNvSpPr txBox="1"/>
          <p:nvPr/>
        </p:nvSpPr>
        <p:spPr>
          <a:xfrm>
            <a:off x="252109" y="550843"/>
            <a:ext cx="5508611" cy="954107"/>
          </a:xfrm>
          <a:prstGeom prst="rect">
            <a:avLst/>
          </a:prstGeom>
          <a:noFill/>
        </p:spPr>
        <p:txBody>
          <a:bodyPr wrap="square" rtlCol="0">
            <a:spAutoFit/>
          </a:bodyPr>
          <a:lstStyle/>
          <a:p>
            <a:r>
              <a:rPr lang="fr-BE" sz="2800" dirty="0" err="1" smtClean="0">
                <a:latin typeface="Segoe UI" panose="020B0502040204020203" pitchFamily="34" charset="0"/>
                <a:ea typeface="Segoe UI" panose="020B0502040204020203" pitchFamily="34" charset="0"/>
                <a:cs typeface="Segoe UI" panose="020B0502040204020203" pitchFamily="34" charset="0"/>
              </a:rPr>
              <a:t>Such</a:t>
            </a:r>
            <a:r>
              <a:rPr lang="fr-BE" sz="2800" dirty="0" smtClean="0">
                <a:latin typeface="Segoe UI" panose="020B0502040204020203" pitchFamily="34" charset="0"/>
                <a:ea typeface="Segoe UI" panose="020B0502040204020203" pitchFamily="34" charset="0"/>
                <a:cs typeface="Segoe UI" panose="020B0502040204020203" pitchFamily="34" charset="0"/>
              </a:rPr>
              <a:t> an </a:t>
            </a:r>
            <a:r>
              <a:rPr lang="fr-BE" sz="2800" dirty="0" err="1" smtClean="0">
                <a:latin typeface="Segoe UI" panose="020B0502040204020203" pitchFamily="34" charset="0"/>
                <a:ea typeface="Segoe UI" panose="020B0502040204020203" pitchFamily="34" charset="0"/>
                <a:cs typeface="Segoe UI" panose="020B0502040204020203" pitchFamily="34" charset="0"/>
              </a:rPr>
              <a:t>extreme</a:t>
            </a:r>
            <a:r>
              <a:rPr lang="fr-BE" sz="2800" dirty="0" smtClean="0">
                <a:latin typeface="Segoe UI" panose="020B0502040204020203" pitchFamily="34" charset="0"/>
                <a:ea typeface="Segoe UI" panose="020B0502040204020203" pitchFamily="34" charset="0"/>
                <a:cs typeface="Segoe UI" panose="020B0502040204020203" pitchFamily="34" charset="0"/>
              </a:rPr>
              <a:t> </a:t>
            </a:r>
            <a:r>
              <a:rPr lang="fr-BE" sz="2800" dirty="0" err="1" smtClean="0">
                <a:latin typeface="Segoe UI" panose="020B0502040204020203" pitchFamily="34" charset="0"/>
                <a:ea typeface="Segoe UI" panose="020B0502040204020203" pitchFamily="34" charset="0"/>
                <a:cs typeface="Segoe UI" panose="020B0502040204020203" pitchFamily="34" charset="0"/>
              </a:rPr>
              <a:t>result</a:t>
            </a:r>
            <a:r>
              <a:rPr lang="fr-BE" sz="2800" dirty="0" smtClean="0">
                <a:latin typeface="Segoe UI" panose="020B0502040204020203" pitchFamily="34" charset="0"/>
                <a:ea typeface="Segoe UI" panose="020B0502040204020203" pitchFamily="34" charset="0"/>
                <a:cs typeface="Segoe UI" panose="020B0502040204020203" pitchFamily="34" charset="0"/>
              </a:rPr>
              <a:t> </a:t>
            </a:r>
            <a:r>
              <a:rPr lang="fr-BE" sz="2800" dirty="0" err="1" smtClean="0">
                <a:latin typeface="Segoe UI" panose="020B0502040204020203" pitchFamily="34" charset="0"/>
                <a:ea typeface="Segoe UI" panose="020B0502040204020203" pitchFamily="34" charset="0"/>
                <a:cs typeface="Segoe UI" panose="020B0502040204020203" pitchFamily="34" charset="0"/>
              </a:rPr>
              <a:t>is</a:t>
            </a:r>
            <a:r>
              <a:rPr lang="fr-BE" sz="2800" dirty="0" smtClean="0">
                <a:latin typeface="Segoe UI" panose="020B0502040204020203" pitchFamily="34" charset="0"/>
                <a:ea typeface="Segoe UI" panose="020B0502040204020203" pitchFamily="34" charset="0"/>
                <a:cs typeface="Segoe UI" panose="020B0502040204020203" pitchFamily="34" charset="0"/>
              </a:rPr>
              <a:t> </a:t>
            </a:r>
            <a:r>
              <a:rPr lang="fr-BE" sz="2800" dirty="0" err="1" smtClean="0">
                <a:latin typeface="Segoe UI" panose="020B0502040204020203" pitchFamily="34" charset="0"/>
                <a:ea typeface="Segoe UI" panose="020B0502040204020203" pitchFamily="34" charset="0"/>
                <a:cs typeface="Segoe UI" panose="020B0502040204020203" pitchFamily="34" charset="0"/>
              </a:rPr>
              <a:t>unlikely</a:t>
            </a:r>
            <a:r>
              <a:rPr lang="fr-BE" sz="2800" dirty="0" smtClean="0">
                <a:latin typeface="Segoe UI" panose="020B0502040204020203" pitchFamily="34" charset="0"/>
                <a:ea typeface="Segoe UI" panose="020B0502040204020203" pitchFamily="34" charset="0"/>
                <a:cs typeface="Segoe UI" panose="020B0502040204020203" pitchFamily="34" charset="0"/>
              </a:rPr>
              <a:t> to have </a:t>
            </a:r>
            <a:r>
              <a:rPr lang="fr-BE" sz="2800" dirty="0" err="1" smtClean="0">
                <a:latin typeface="Segoe UI" panose="020B0502040204020203" pitchFamily="34" charset="0"/>
                <a:ea typeface="Segoe UI" panose="020B0502040204020203" pitchFamily="34" charset="0"/>
                <a:cs typeface="Segoe UI" panose="020B0502040204020203" pitchFamily="34" charset="0"/>
              </a:rPr>
              <a:t>occurred</a:t>
            </a:r>
            <a:r>
              <a:rPr lang="fr-BE" sz="2800" dirty="0" smtClean="0">
                <a:latin typeface="Segoe UI" panose="020B0502040204020203" pitchFamily="34" charset="0"/>
                <a:ea typeface="Segoe UI" panose="020B0502040204020203" pitchFamily="34" charset="0"/>
                <a:cs typeface="Segoe UI" panose="020B0502040204020203" pitchFamily="34" charset="0"/>
              </a:rPr>
              <a:t> by chance</a:t>
            </a:r>
            <a:endParaRPr lang="en-US" sz="2800" dirty="0" err="1" smtClean="0">
              <a:latin typeface="Segoe UI" panose="020B0502040204020203" pitchFamily="34" charset="0"/>
              <a:ea typeface="Segoe UI" panose="020B0502040204020203" pitchFamily="34" charset="0"/>
              <a:cs typeface="Segoe UI" panose="020B0502040204020203" pitchFamily="34" charset="0"/>
            </a:endParaRPr>
          </a:p>
        </p:txBody>
      </p:sp>
      <p:sp>
        <p:nvSpPr>
          <p:cNvPr id="5" name="TextBox 4"/>
          <p:cNvSpPr txBox="1"/>
          <p:nvPr/>
        </p:nvSpPr>
        <p:spPr>
          <a:xfrm>
            <a:off x="1043608" y="1556792"/>
            <a:ext cx="2439941" cy="1200329"/>
          </a:xfrm>
          <a:prstGeom prst="rect">
            <a:avLst/>
          </a:prstGeom>
          <a:noFill/>
        </p:spPr>
        <p:txBody>
          <a:bodyPr wrap="square" rtlCol="0">
            <a:spAutoFit/>
          </a:bodyPr>
          <a:lstStyle/>
          <a:p>
            <a:r>
              <a:rPr lang="fr-BE" sz="2400" dirty="0" smtClean="0">
                <a:latin typeface="Segoe UI" panose="020B0502040204020203" pitchFamily="34" charset="0"/>
                <a:ea typeface="Segoe UI" panose="020B0502040204020203" pitchFamily="34" charset="0"/>
                <a:cs typeface="Segoe UI" panose="020B0502040204020203" pitchFamily="34" charset="0"/>
              </a:rPr>
              <a:t>1. </a:t>
            </a:r>
            <a:r>
              <a:rPr lang="fr-BE" sz="2400" dirty="0" err="1" smtClean="0">
                <a:latin typeface="Segoe UI" panose="020B0502040204020203" pitchFamily="34" charset="0"/>
                <a:ea typeface="Segoe UI" panose="020B0502040204020203" pitchFamily="34" charset="0"/>
                <a:cs typeface="Segoe UI" panose="020B0502040204020203" pitchFamily="34" charset="0"/>
              </a:rPr>
              <a:t>Bootstrapping</a:t>
            </a:r>
            <a:endParaRPr lang="en-US" sz="2400" dirty="0" err="1" smtClean="0">
              <a:latin typeface="Segoe UI" panose="020B0502040204020203" pitchFamily="34" charset="0"/>
              <a:ea typeface="Segoe UI" panose="020B0502040204020203" pitchFamily="34" charset="0"/>
              <a:cs typeface="Segoe UI" panose="020B0502040204020203" pitchFamily="34" charset="0"/>
            </a:endParaRPr>
          </a:p>
        </p:txBody>
      </p:sp>
      <p:sp>
        <p:nvSpPr>
          <p:cNvPr id="6" name="TextBox 5"/>
          <p:cNvSpPr txBox="1"/>
          <p:nvPr/>
        </p:nvSpPr>
        <p:spPr>
          <a:xfrm>
            <a:off x="5688123" y="1595735"/>
            <a:ext cx="2952329" cy="461665"/>
          </a:xfrm>
          <a:prstGeom prst="rect">
            <a:avLst/>
          </a:prstGeom>
          <a:noFill/>
        </p:spPr>
        <p:txBody>
          <a:bodyPr wrap="square" rtlCol="0">
            <a:spAutoFit/>
          </a:bodyPr>
          <a:lstStyle/>
          <a:p>
            <a:r>
              <a:rPr lang="fr-BE" sz="2400" dirty="0" smtClean="0">
                <a:latin typeface="Segoe UI" panose="020B0502040204020203" pitchFamily="34" charset="0"/>
                <a:ea typeface="Segoe UI" panose="020B0502040204020203" pitchFamily="34" charset="0"/>
                <a:cs typeface="Segoe UI" panose="020B0502040204020203" pitchFamily="34" charset="0"/>
              </a:rPr>
              <a:t>2. </a:t>
            </a:r>
            <a:r>
              <a:rPr lang="fr-BE" sz="2400" dirty="0" err="1" smtClean="0">
                <a:latin typeface="Segoe UI" panose="020B0502040204020203" pitchFamily="34" charset="0"/>
                <a:ea typeface="Segoe UI" panose="020B0502040204020203" pitchFamily="34" charset="0"/>
                <a:cs typeface="Segoe UI" panose="020B0502040204020203" pitchFamily="34" charset="0"/>
              </a:rPr>
              <a:t>Parametric</a:t>
            </a:r>
            <a:r>
              <a:rPr lang="fr-BE" sz="2400" dirty="0" smtClean="0">
                <a:latin typeface="Segoe UI" panose="020B0502040204020203" pitchFamily="34" charset="0"/>
                <a:ea typeface="Segoe UI" panose="020B0502040204020203" pitchFamily="34" charset="0"/>
                <a:cs typeface="Segoe UI" panose="020B0502040204020203" pitchFamily="34" charset="0"/>
              </a:rPr>
              <a:t> test</a:t>
            </a:r>
            <a:endParaRPr lang="en-US" sz="2400" dirty="0" err="1" smtClean="0">
              <a:latin typeface="Segoe UI" panose="020B0502040204020203" pitchFamily="34" charset="0"/>
              <a:ea typeface="Segoe UI" panose="020B0502040204020203" pitchFamily="34" charset="0"/>
              <a:cs typeface="Segoe UI" panose="020B0502040204020203" pitchFamily="34" charset="0"/>
            </a:endParaRPr>
          </a:p>
        </p:txBody>
      </p:sp>
      <p:sp>
        <p:nvSpPr>
          <p:cNvPr id="7" name="TextBox 6"/>
          <p:cNvSpPr txBox="1"/>
          <p:nvPr/>
        </p:nvSpPr>
        <p:spPr>
          <a:xfrm>
            <a:off x="5868144" y="2142904"/>
            <a:ext cx="3240360" cy="646331"/>
          </a:xfrm>
          <a:prstGeom prst="rect">
            <a:avLst/>
          </a:prstGeom>
          <a:noFill/>
        </p:spPr>
        <p:txBody>
          <a:bodyPr wrap="square" rtlCol="0">
            <a:spAutoFit/>
          </a:bodyPr>
          <a:lstStyle/>
          <a:p>
            <a:r>
              <a:rPr lang="fr-BE" sz="1200"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[Steiger et al., 1981]</a:t>
            </a:r>
          </a:p>
          <a:p>
            <a:r>
              <a:rPr lang="fr-BE" sz="1200"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(the test </a:t>
            </a:r>
            <a:r>
              <a:rPr lang="fr-BE" sz="1200" dirty="0" err="1"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detects</a:t>
            </a:r>
            <a:r>
              <a:rPr lang="fr-BE" sz="1200"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 changes in </a:t>
            </a:r>
            <a:r>
              <a:rPr lang="fr-BE" sz="1200" dirty="0" err="1"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correlation</a:t>
            </a:r>
            <a:r>
              <a:rPr lang="fr-BE" sz="1200"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 in </a:t>
            </a:r>
            <a:r>
              <a:rPr lang="fr-BE" sz="1200" dirty="0" err="1"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presence</a:t>
            </a:r>
            <a:r>
              <a:rPr lang="fr-BE" sz="1200"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 of non-</a:t>
            </a:r>
            <a:r>
              <a:rPr lang="fr-BE" sz="1200" dirty="0" err="1"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independent</a:t>
            </a:r>
            <a:r>
              <a:rPr lang="fr-BE" sz="1200"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 </a:t>
            </a:r>
            <a:r>
              <a:rPr lang="fr-BE" sz="1200" dirty="0" err="1"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samples</a:t>
            </a:r>
            <a:r>
              <a:rPr lang="fr-BE" sz="1200"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a:t>
            </a:r>
            <a:endParaRPr lang="en-US" sz="1200" dirty="0" err="1"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6" name="TextBox 15"/>
          <p:cNvSpPr txBox="1"/>
          <p:nvPr/>
        </p:nvSpPr>
        <p:spPr>
          <a:xfrm>
            <a:off x="287524" y="3912134"/>
            <a:ext cx="3528392" cy="923330"/>
          </a:xfrm>
          <a:prstGeom prst="rect">
            <a:avLst/>
          </a:prstGeom>
          <a:noFill/>
        </p:spPr>
        <p:txBody>
          <a:bodyPr wrap="square" rtlCol="0">
            <a:spAutoFit/>
          </a:bodyPr>
          <a:lstStyle/>
          <a:p>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With</a:t>
            </a:r>
            <a:r>
              <a:rPr lang="fr-BE" dirty="0" smtClean="0">
                <a:latin typeface="Segoe UI" panose="020B0502040204020203" pitchFamily="34" charset="0"/>
                <a:ea typeface="Segoe UI" panose="020B0502040204020203" pitchFamily="34" charset="0"/>
                <a:cs typeface="Segoe UI" panose="020B0502040204020203" pitchFamily="34" charset="0"/>
              </a:rPr>
              <a:t> 10,000 trials, a </a:t>
            </a:r>
            <a:r>
              <a:rPr lang="fr-BE" dirty="0" err="1" smtClean="0">
                <a:latin typeface="Segoe UI" panose="020B0502040204020203" pitchFamily="34" charset="0"/>
                <a:ea typeface="Segoe UI" panose="020B0502040204020203" pitchFamily="34" charset="0"/>
                <a:cs typeface="Segoe UI" panose="020B0502040204020203" pitchFamily="34" charset="0"/>
              </a:rPr>
              <a:t>result</a:t>
            </a:r>
            <a:r>
              <a:rPr lang="fr-BE" dirty="0" smtClean="0">
                <a:latin typeface="Segoe UI" panose="020B0502040204020203" pitchFamily="34" charset="0"/>
                <a:ea typeface="Segoe UI" panose="020B0502040204020203" pitchFamily="34" charset="0"/>
                <a:cs typeface="Segoe UI" panose="020B0502040204020203" pitchFamily="34" charset="0"/>
              </a:rPr>
              <a:t> as </a:t>
            </a:r>
            <a:r>
              <a:rPr lang="fr-BE" dirty="0" err="1" smtClean="0">
                <a:latin typeface="Segoe UI" panose="020B0502040204020203" pitchFamily="34" charset="0"/>
                <a:ea typeface="Segoe UI" panose="020B0502040204020203" pitchFamily="34" charset="0"/>
                <a:cs typeface="Segoe UI" panose="020B0502040204020203" pitchFamily="34" charset="0"/>
              </a:rPr>
              <a:t>extreme</a:t>
            </a:r>
            <a:r>
              <a:rPr lang="fr-BE" dirty="0" smtClean="0">
                <a:latin typeface="Segoe UI" panose="020B0502040204020203" pitchFamily="34" charset="0"/>
                <a:ea typeface="Segoe UI" panose="020B0502040204020203" pitchFamily="34" charset="0"/>
                <a:cs typeface="Segoe UI" panose="020B0502040204020203" pitchFamily="34" charset="0"/>
              </a:rPr>
              <a:t> as the one </a:t>
            </a:r>
            <a:r>
              <a:rPr lang="fr-BE" dirty="0" err="1" smtClean="0">
                <a:latin typeface="Segoe UI" panose="020B0502040204020203" pitchFamily="34" charset="0"/>
                <a:ea typeface="Segoe UI" panose="020B0502040204020203" pitchFamily="34" charset="0"/>
                <a:cs typeface="Segoe UI" panose="020B0502040204020203" pitchFamily="34" charset="0"/>
              </a:rPr>
              <a:t>we</a:t>
            </a:r>
            <a:r>
              <a:rPr lang="fr-BE" dirty="0" smtClean="0">
                <a:latin typeface="Segoe UI" panose="020B0502040204020203" pitchFamily="34" charset="0"/>
                <a:ea typeface="Segoe UI" panose="020B0502040204020203" pitchFamily="34" charset="0"/>
                <a:cs typeface="Segoe UI" panose="020B0502040204020203" pitchFamily="34" charset="0"/>
              </a:rPr>
              <a:t> have </a:t>
            </a:r>
            <a:r>
              <a:rPr lang="fr-BE" dirty="0" err="1" smtClean="0">
                <a:latin typeface="Segoe UI" panose="020B0502040204020203" pitchFamily="34" charset="0"/>
                <a:ea typeface="Segoe UI" panose="020B0502040204020203" pitchFamily="34" charset="0"/>
                <a:cs typeface="Segoe UI" panose="020B0502040204020203" pitchFamily="34" charset="0"/>
              </a:rPr>
              <a:t>happens</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smtClean="0">
                <a:solidFill>
                  <a:srgbClr val="FF0000"/>
                </a:solidFill>
                <a:latin typeface="Segoe UI" panose="020B0502040204020203" pitchFamily="34" charset="0"/>
                <a:ea typeface="Segoe UI" panose="020B0502040204020203" pitchFamily="34" charset="0"/>
                <a:cs typeface="Segoe UI" panose="020B0502040204020203" pitchFamily="34" charset="0"/>
              </a:rPr>
              <a:t>~0.2% </a:t>
            </a:r>
            <a:r>
              <a:rPr lang="fr-BE" dirty="0" smtClean="0">
                <a:latin typeface="Segoe UI" panose="020B0502040204020203" pitchFamily="34" charset="0"/>
                <a:ea typeface="Segoe UI" panose="020B0502040204020203" pitchFamily="34" charset="0"/>
                <a:cs typeface="Segoe UI" panose="020B0502040204020203" pitchFamily="34" charset="0"/>
              </a:rPr>
              <a:t>of the time</a:t>
            </a:r>
            <a:endParaRPr lang="en-US" dirty="0" err="1" smtClean="0">
              <a:latin typeface="Segoe UI" panose="020B0502040204020203" pitchFamily="34" charset="0"/>
              <a:ea typeface="Segoe UI" panose="020B0502040204020203" pitchFamily="34" charset="0"/>
              <a:cs typeface="Segoe UI" panose="020B0502040204020203" pitchFamily="34" charset="0"/>
            </a:endParaRPr>
          </a:p>
        </p:txBody>
      </p:sp>
      <p:sp>
        <p:nvSpPr>
          <p:cNvPr id="19" name="TextBox 18"/>
          <p:cNvSpPr txBox="1"/>
          <p:nvPr/>
        </p:nvSpPr>
        <p:spPr>
          <a:xfrm>
            <a:off x="5994158" y="3000197"/>
            <a:ext cx="3149842" cy="738664"/>
          </a:xfrm>
          <a:prstGeom prst="rect">
            <a:avLst/>
          </a:prstGeom>
          <a:solidFill>
            <a:schemeClr val="bg1"/>
          </a:solidFill>
        </p:spPr>
        <p:txBody>
          <a:bodyPr wrap="square" rtlCol="0">
            <a:spAutoFit/>
          </a:bodyPr>
          <a:lstStyle/>
          <a:p>
            <a:r>
              <a:rPr lang="fr-BE" sz="1400" i="1" dirty="0" smtClean="0">
                <a:latin typeface="Segoe UI" panose="020B0502040204020203" pitchFamily="34" charset="0"/>
                <a:ea typeface="Segoe UI" panose="020B0502040204020203" pitchFamily="34" charset="0"/>
                <a:cs typeface="Segoe UI" panose="020B0502040204020203" pitchFamily="34" charset="0"/>
              </a:rPr>
              <a:t>p</a:t>
            </a:r>
            <a:r>
              <a:rPr lang="fr-BE" sz="1400" dirty="0" smtClean="0">
                <a:latin typeface="Segoe UI" panose="020B0502040204020203" pitchFamily="34" charset="0"/>
                <a:ea typeface="Segoe UI" panose="020B0502040204020203" pitchFamily="34" charset="0"/>
                <a:cs typeface="Segoe UI" panose="020B0502040204020203" pitchFamily="34" charset="0"/>
              </a:rPr>
              <a:t>-value of 110 Steiger tests to </a:t>
            </a:r>
            <a:r>
              <a:rPr lang="fr-BE" sz="1400" dirty="0" err="1" smtClean="0">
                <a:latin typeface="Segoe UI" panose="020B0502040204020203" pitchFamily="34" charset="0"/>
                <a:ea typeface="Segoe UI" panose="020B0502040204020203" pitchFamily="34" charset="0"/>
                <a:cs typeface="Segoe UI" panose="020B0502040204020203" pitchFamily="34" charset="0"/>
              </a:rPr>
              <a:t>detect</a:t>
            </a:r>
            <a:r>
              <a:rPr lang="fr-BE" sz="1400" dirty="0" smtClean="0">
                <a:latin typeface="Segoe UI" panose="020B0502040204020203" pitchFamily="34" charset="0"/>
                <a:ea typeface="Segoe UI" panose="020B0502040204020203" pitchFamily="34" charset="0"/>
                <a:cs typeface="Segoe UI" panose="020B0502040204020203" pitchFamily="34" charset="0"/>
              </a:rPr>
              <a:t> </a:t>
            </a:r>
            <a:r>
              <a:rPr lang="fr-BE" sz="1400" dirty="0" err="1" smtClean="0">
                <a:latin typeface="Segoe UI" panose="020B0502040204020203" pitchFamily="34" charset="0"/>
                <a:ea typeface="Segoe UI" panose="020B0502040204020203" pitchFamily="34" charset="0"/>
                <a:cs typeface="Segoe UI" panose="020B0502040204020203" pitchFamily="34" charset="0"/>
              </a:rPr>
              <a:t>increase</a:t>
            </a:r>
            <a:r>
              <a:rPr lang="fr-BE" sz="1400" dirty="0" smtClean="0">
                <a:latin typeface="Segoe UI" panose="020B0502040204020203" pitchFamily="34" charset="0"/>
                <a:ea typeface="Segoe UI" panose="020B0502040204020203" pitchFamily="34" charset="0"/>
                <a:cs typeface="Segoe UI" panose="020B0502040204020203" pitchFamily="34" charset="0"/>
              </a:rPr>
              <a:t> of </a:t>
            </a:r>
            <a:r>
              <a:rPr lang="fr-BE" sz="1400" dirty="0" err="1" smtClean="0">
                <a:latin typeface="Segoe UI" panose="020B0502040204020203" pitchFamily="34" charset="0"/>
                <a:ea typeface="Segoe UI" panose="020B0502040204020203" pitchFamily="34" charset="0"/>
                <a:cs typeface="Segoe UI" panose="020B0502040204020203" pitchFamily="34" charset="0"/>
              </a:rPr>
              <a:t>correlation</a:t>
            </a:r>
            <a:r>
              <a:rPr lang="fr-BE" sz="1400" dirty="0" smtClean="0">
                <a:latin typeface="Segoe UI" panose="020B0502040204020203" pitchFamily="34" charset="0"/>
                <a:ea typeface="Segoe UI" panose="020B0502040204020203" pitchFamily="34" charset="0"/>
                <a:cs typeface="Segoe UI" panose="020B0502040204020203" pitchFamily="34" charset="0"/>
              </a:rPr>
              <a:t> </a:t>
            </a:r>
            <a:r>
              <a:rPr lang="fr-BE" sz="1400" dirty="0" err="1" smtClean="0">
                <a:latin typeface="Segoe UI" panose="020B0502040204020203" pitchFamily="34" charset="0"/>
                <a:ea typeface="Segoe UI" panose="020B0502040204020203" pitchFamily="34" charset="0"/>
                <a:cs typeface="Segoe UI" panose="020B0502040204020203" pitchFamily="34" charset="0"/>
              </a:rPr>
              <a:t>from</a:t>
            </a:r>
            <a:r>
              <a:rPr lang="fr-BE" sz="1400" dirty="0" smtClean="0">
                <a:latin typeface="Segoe UI" panose="020B0502040204020203" pitchFamily="34" charset="0"/>
                <a:ea typeface="Segoe UI" panose="020B0502040204020203" pitchFamily="34" charset="0"/>
                <a:cs typeface="Segoe UI" panose="020B0502040204020203" pitchFamily="34" charset="0"/>
              </a:rPr>
              <a:t> </a:t>
            </a:r>
            <a:r>
              <a:rPr lang="fr-BE" sz="1400" dirty="0" err="1" smtClean="0">
                <a:latin typeface="Segoe UI" panose="020B0502040204020203" pitchFamily="34" charset="0"/>
                <a:ea typeface="Segoe UI" panose="020B0502040204020203" pitchFamily="34" charset="0"/>
                <a:cs typeface="Segoe UI" panose="020B0502040204020203" pitchFamily="34" charset="0"/>
              </a:rPr>
              <a:t>HadISST</a:t>
            </a:r>
            <a:r>
              <a:rPr lang="fr-BE" sz="1400" dirty="0" smtClean="0">
                <a:latin typeface="Segoe UI" panose="020B0502040204020203" pitchFamily="34" charset="0"/>
                <a:ea typeface="Segoe UI" panose="020B0502040204020203" pitchFamily="34" charset="0"/>
                <a:cs typeface="Segoe UI" panose="020B0502040204020203" pitchFamily="34" charset="0"/>
              </a:rPr>
              <a:t> (</a:t>
            </a:r>
            <a:r>
              <a:rPr lang="fr-BE" sz="1400" dirty="0" err="1" smtClean="0">
                <a:latin typeface="Segoe UI" panose="020B0502040204020203" pitchFamily="34" charset="0"/>
                <a:ea typeface="Segoe UI" panose="020B0502040204020203" pitchFamily="34" charset="0"/>
                <a:cs typeface="Segoe UI" panose="020B0502040204020203" pitchFamily="34" charset="0"/>
              </a:rPr>
              <a:t>lowest</a:t>
            </a:r>
            <a:r>
              <a:rPr lang="fr-BE" sz="1400" dirty="0" smtClean="0">
                <a:latin typeface="Segoe UI" panose="020B0502040204020203" pitchFamily="34" charset="0"/>
                <a:ea typeface="Segoe UI" panose="020B0502040204020203" pitchFamily="34" charset="0"/>
                <a:cs typeface="Segoe UI" panose="020B0502040204020203" pitchFamily="34" charset="0"/>
              </a:rPr>
              <a:t>) to OSI-SAF (</a:t>
            </a:r>
            <a:r>
              <a:rPr lang="fr-BE" sz="1400" dirty="0" err="1" smtClean="0">
                <a:latin typeface="Segoe UI" panose="020B0502040204020203" pitchFamily="34" charset="0"/>
                <a:ea typeface="Segoe UI" panose="020B0502040204020203" pitchFamily="34" charset="0"/>
                <a:cs typeface="Segoe UI" panose="020B0502040204020203" pitchFamily="34" charset="0"/>
              </a:rPr>
              <a:t>highest</a:t>
            </a:r>
            <a:r>
              <a:rPr lang="fr-BE" sz="1400" dirty="0" smtClean="0">
                <a:latin typeface="Segoe UI" panose="020B0502040204020203" pitchFamily="34" charset="0"/>
                <a:ea typeface="Segoe UI" panose="020B0502040204020203" pitchFamily="34" charset="0"/>
                <a:cs typeface="Segoe UI" panose="020B0502040204020203" pitchFamily="34" charset="0"/>
              </a:rPr>
              <a:t>)</a:t>
            </a:r>
            <a:endParaRPr lang="en-US" sz="1400" dirty="0" err="1" smtClean="0">
              <a:latin typeface="Segoe UI" panose="020B0502040204020203" pitchFamily="34" charset="0"/>
              <a:ea typeface="Segoe UI" panose="020B0502040204020203" pitchFamily="34" charset="0"/>
              <a:cs typeface="Segoe UI" panose="020B0502040204020203" pitchFamily="34" charset="0"/>
            </a:endParaRPr>
          </a:p>
        </p:txBody>
      </p:sp>
      <p:sp>
        <p:nvSpPr>
          <p:cNvPr id="20" name="TextBox 19"/>
          <p:cNvSpPr txBox="1"/>
          <p:nvPr/>
        </p:nvSpPr>
        <p:spPr>
          <a:xfrm>
            <a:off x="6071924" y="6072413"/>
            <a:ext cx="2700300" cy="307777"/>
          </a:xfrm>
          <a:prstGeom prst="rect">
            <a:avLst/>
          </a:prstGeom>
          <a:solidFill>
            <a:schemeClr val="bg1"/>
          </a:solidFill>
        </p:spPr>
        <p:txBody>
          <a:bodyPr wrap="square" rtlCol="0">
            <a:spAutoFit/>
          </a:bodyPr>
          <a:lstStyle/>
          <a:p>
            <a:pPr algn="ctr"/>
            <a:r>
              <a:rPr lang="fr-BE" sz="1400" i="1" dirty="0" smtClean="0">
                <a:latin typeface="Segoe UI" panose="020B0502040204020203" pitchFamily="34" charset="0"/>
                <a:ea typeface="Segoe UI" panose="020B0502040204020203" pitchFamily="34" charset="0"/>
                <a:cs typeface="Segoe UI" panose="020B0502040204020203" pitchFamily="34" charset="0"/>
              </a:rPr>
              <a:t>P-</a:t>
            </a:r>
            <a:r>
              <a:rPr lang="fr-BE" sz="1400" dirty="0" smtClean="0">
                <a:latin typeface="Segoe UI" panose="020B0502040204020203" pitchFamily="34" charset="0"/>
                <a:ea typeface="Segoe UI" panose="020B0502040204020203" pitchFamily="34" charset="0"/>
                <a:cs typeface="Segoe UI" panose="020B0502040204020203" pitchFamily="34" charset="0"/>
              </a:rPr>
              <a:t>value [%]</a:t>
            </a:r>
            <a:endParaRPr lang="en-US" sz="1400" dirty="0" err="1" smtClean="0">
              <a:latin typeface="Segoe UI" panose="020B0502040204020203" pitchFamily="34" charset="0"/>
              <a:ea typeface="Segoe UI" panose="020B0502040204020203" pitchFamily="34" charset="0"/>
              <a:cs typeface="Segoe UI" panose="020B0502040204020203" pitchFamily="34" charset="0"/>
            </a:endParaRPr>
          </a:p>
        </p:txBody>
      </p:sp>
      <p:sp>
        <p:nvSpPr>
          <p:cNvPr id="21" name="TextBox 20"/>
          <p:cNvSpPr txBox="1"/>
          <p:nvPr/>
        </p:nvSpPr>
        <p:spPr>
          <a:xfrm rot="16200000">
            <a:off x="5450921" y="4553760"/>
            <a:ext cx="782181" cy="307777"/>
          </a:xfrm>
          <a:prstGeom prst="rect">
            <a:avLst/>
          </a:prstGeom>
          <a:solidFill>
            <a:schemeClr val="bg1"/>
          </a:solidFill>
        </p:spPr>
        <p:txBody>
          <a:bodyPr wrap="square" rtlCol="0">
            <a:spAutoFit/>
          </a:bodyPr>
          <a:lstStyle/>
          <a:p>
            <a:pPr algn="ctr"/>
            <a:r>
              <a:rPr lang="fr-BE" sz="1400" dirty="0" smtClean="0">
                <a:latin typeface="Segoe UI" panose="020B0502040204020203" pitchFamily="34" charset="0"/>
                <a:ea typeface="Segoe UI" panose="020B0502040204020203" pitchFamily="34" charset="0"/>
                <a:cs typeface="Segoe UI" panose="020B0502040204020203" pitchFamily="34" charset="0"/>
              </a:rPr>
              <a:t>Count</a:t>
            </a:r>
            <a:endParaRPr lang="en-US" sz="1400" dirty="0" err="1" smtClean="0">
              <a:latin typeface="Segoe UI" panose="020B0502040204020203" pitchFamily="34" charset="0"/>
              <a:ea typeface="Segoe UI" panose="020B0502040204020203" pitchFamily="34" charset="0"/>
              <a:cs typeface="Segoe UI" panose="020B0502040204020203" pitchFamily="34" charset="0"/>
            </a:endParaRPr>
          </a:p>
        </p:txBody>
      </p:sp>
      <p:sp>
        <p:nvSpPr>
          <p:cNvPr id="13" name="TextBox 7"/>
          <p:cNvSpPr txBox="1"/>
          <p:nvPr/>
        </p:nvSpPr>
        <p:spPr>
          <a:xfrm>
            <a:off x="287524" y="2348880"/>
            <a:ext cx="4491305" cy="1477328"/>
          </a:xfrm>
          <a:prstGeom prst="rect">
            <a:avLst/>
          </a:prstGeom>
          <a:noFill/>
        </p:spPr>
        <p:txBody>
          <a:bodyPr wrap="square" rtlCol="0">
            <a:spAutoFit/>
          </a:bodyPr>
          <a:lstStyle/>
          <a:p>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Synthetic</a:t>
            </a:r>
            <a:r>
              <a:rPr lang="fr-BE" dirty="0" smtClean="0">
                <a:latin typeface="Segoe UI" panose="020B0502040204020203" pitchFamily="34" charset="0"/>
                <a:ea typeface="Segoe UI" panose="020B0502040204020203" pitchFamily="34" charset="0"/>
                <a:cs typeface="Segoe UI" panose="020B0502040204020203" pitchFamily="34" charset="0"/>
              </a:rPr>
              <a:t> data </a:t>
            </a:r>
            <a:r>
              <a:rPr lang="fr-BE" dirty="0" err="1" smtClean="0">
                <a:latin typeface="Segoe UI" panose="020B0502040204020203" pitchFamily="34" charset="0"/>
                <a:ea typeface="Segoe UI" panose="020B0502040204020203" pitchFamily="34" charset="0"/>
                <a:cs typeface="Segoe UI" panose="020B0502040204020203" pitchFamily="34" charset="0"/>
              </a:rPr>
              <a:t>is</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generated</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from</a:t>
            </a:r>
            <a:r>
              <a:rPr lang="fr-BE" dirty="0" smtClean="0">
                <a:latin typeface="Segoe UI" panose="020B0502040204020203" pitchFamily="34" charset="0"/>
                <a:ea typeface="Segoe UI" panose="020B0502040204020203" pitchFamily="34" charset="0"/>
                <a:cs typeface="Segoe UI" panose="020B0502040204020203" pitchFamily="34" charset="0"/>
              </a:rPr>
              <a:t> the </a:t>
            </a:r>
            <a:r>
              <a:rPr lang="fr-BE" dirty="0" err="1" smtClean="0">
                <a:latin typeface="Segoe UI" panose="020B0502040204020203" pitchFamily="34" charset="0"/>
                <a:ea typeface="Segoe UI" panose="020B0502040204020203" pitchFamily="34" charset="0"/>
                <a:cs typeface="Segoe UI" panose="020B0502040204020203" pitchFamily="34" charset="0"/>
              </a:rPr>
              <a:t>known</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sample</a:t>
            </a:r>
            <a:r>
              <a:rPr lang="fr-BE" dirty="0" smtClean="0">
                <a:latin typeface="Segoe UI" panose="020B0502040204020203" pitchFamily="34" charset="0"/>
                <a:ea typeface="Segoe UI" panose="020B0502040204020203" pitchFamily="34" charset="0"/>
                <a:cs typeface="Segoe UI" panose="020B0502040204020203" pitchFamily="34" charset="0"/>
              </a:rPr>
              <a:t> covariance matrix of the data </a:t>
            </a:r>
            <a:r>
              <a:rPr lang="fr-BE" dirty="0" err="1" smtClean="0">
                <a:latin typeface="Segoe UI" panose="020B0502040204020203" pitchFamily="34" charset="0"/>
                <a:ea typeface="Segoe UI" panose="020B0502040204020203" pitchFamily="34" charset="0"/>
                <a:cs typeface="Segoe UI" panose="020B0502040204020203" pitchFamily="34" charset="0"/>
              </a:rPr>
              <a:t>that</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we</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modify</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so</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that</a:t>
            </a:r>
            <a:r>
              <a:rPr lang="fr-BE" dirty="0" smtClean="0">
                <a:latin typeface="Segoe UI" panose="020B0502040204020203" pitchFamily="34" charset="0"/>
                <a:ea typeface="Segoe UI" panose="020B0502040204020203" pitchFamily="34" charset="0"/>
                <a:cs typeface="Segoe UI" panose="020B0502040204020203" pitchFamily="34" charset="0"/>
              </a:rPr>
              <a:t>, for </a:t>
            </a:r>
            <a:r>
              <a:rPr lang="fr-BE" dirty="0" err="1" smtClean="0">
                <a:latin typeface="Segoe UI" panose="020B0502040204020203" pitchFamily="34" charset="0"/>
                <a:ea typeface="Segoe UI" panose="020B0502040204020203" pitchFamily="34" charset="0"/>
                <a:cs typeface="Segoe UI" panose="020B0502040204020203" pitchFamily="34" charset="0"/>
              </a:rPr>
              <a:t>each</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forecast</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correlations</a:t>
            </a:r>
            <a:r>
              <a:rPr lang="fr-BE" dirty="0" smtClean="0">
                <a:latin typeface="Segoe UI" panose="020B0502040204020203" pitchFamily="34" charset="0"/>
                <a:ea typeface="Segoe UI" panose="020B0502040204020203" pitchFamily="34" charset="0"/>
                <a:cs typeface="Segoe UI" panose="020B0502040204020203" pitchFamily="34" charset="0"/>
              </a:rPr>
              <a:t> are set the </a:t>
            </a:r>
            <a:r>
              <a:rPr lang="fr-BE" dirty="0" err="1" smtClean="0">
                <a:latin typeface="Segoe UI" panose="020B0502040204020203" pitchFamily="34" charset="0"/>
                <a:ea typeface="Segoe UI" panose="020B0502040204020203" pitchFamily="34" charset="0"/>
                <a:cs typeface="Segoe UI" panose="020B0502040204020203" pitchFamily="34" charset="0"/>
              </a:rPr>
              <a:t>same</a:t>
            </a:r>
            <a:r>
              <a:rPr lang="fr-BE" dirty="0" smtClean="0">
                <a:latin typeface="Segoe UI" panose="020B0502040204020203" pitchFamily="34" charset="0"/>
                <a:ea typeface="Segoe UI" panose="020B0502040204020203" pitchFamily="34" charset="0"/>
                <a:cs typeface="Segoe UI" panose="020B0502040204020203" pitchFamily="34" charset="0"/>
              </a:rPr>
              <a:t> for all observations (</a:t>
            </a:r>
            <a:r>
              <a:rPr lang="fr-BE" dirty="0" err="1" smtClean="0">
                <a:latin typeface="Segoe UI" panose="020B0502040204020203" pitchFamily="34" charset="0"/>
                <a:ea typeface="Segoe UI" panose="020B0502040204020203" pitchFamily="34" charset="0"/>
                <a:cs typeface="Segoe UI" panose="020B0502040204020203" pitchFamily="34" charset="0"/>
              </a:rPr>
              <a:t>our</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null</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hypothesis</a:t>
            </a:r>
            <a:r>
              <a:rPr lang="fr-BE" dirty="0" smtClean="0">
                <a:latin typeface="Segoe UI" panose="020B0502040204020203" pitchFamily="34" charset="0"/>
                <a:ea typeface="Segoe UI" panose="020B0502040204020203" pitchFamily="34" charset="0"/>
                <a:cs typeface="Segoe UI" panose="020B0502040204020203" pitchFamily="34" charset="0"/>
              </a:rPr>
              <a:t>)</a:t>
            </a:r>
            <a:endParaRPr lang="en-US" dirty="0" err="1" smtClean="0">
              <a:latin typeface="Segoe UI" panose="020B0502040204020203" pitchFamily="34" charset="0"/>
              <a:ea typeface="Segoe UI" panose="020B0502040204020203" pitchFamily="34" charset="0"/>
              <a:cs typeface="Segoe UI" panose="020B0502040204020203" pitchFamily="34" charset="0"/>
            </a:endParaRPr>
          </a:p>
        </p:txBody>
      </p:sp>
      <p:pic>
        <p:nvPicPr>
          <p:cNvPr id="14" name="Picture 2" descr="https://www.bsc.es/media/28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439667"/>
            <a:ext cx="1558290" cy="418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76937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5875" y="1655536"/>
            <a:ext cx="6505575" cy="4337050"/>
          </a:xfrm>
          <a:prstGeom prst="rect">
            <a:avLst/>
          </a:prstGeom>
        </p:spPr>
      </p:pic>
      <p:sp>
        <p:nvSpPr>
          <p:cNvPr id="2" name="ZoneTexte 1"/>
          <p:cNvSpPr txBox="1"/>
          <p:nvPr/>
        </p:nvSpPr>
        <p:spPr>
          <a:xfrm>
            <a:off x="6800850" y="3419475"/>
            <a:ext cx="714375" cy="338554"/>
          </a:xfrm>
          <a:prstGeom prst="rect">
            <a:avLst/>
          </a:prstGeom>
          <a:noFill/>
        </p:spPr>
        <p:txBody>
          <a:bodyPr wrap="square" rtlCol="0">
            <a:spAutoFit/>
          </a:bodyPr>
          <a:lstStyle/>
          <a:p>
            <a:r>
              <a:rPr lang="fr-BE" sz="1600" dirty="0" smtClean="0">
                <a:solidFill>
                  <a:schemeClr val="tx1">
                    <a:lumMod val="85000"/>
                    <a:lumOff val="15000"/>
                  </a:schemeClr>
                </a:solidFill>
                <a:latin typeface="Arial" panose="020B0604020202020204" pitchFamily="34" charset="0"/>
                <a:cs typeface="Arial" panose="020B0604020202020204" pitchFamily="34" charset="0"/>
              </a:rPr>
              <a:t>CCI</a:t>
            </a:r>
            <a:endParaRPr lang="fr-BE" sz="16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ZoneTexte 4"/>
          <p:cNvSpPr txBox="1"/>
          <p:nvPr/>
        </p:nvSpPr>
        <p:spPr>
          <a:xfrm>
            <a:off x="354517" y="250371"/>
            <a:ext cx="5386967" cy="1815882"/>
          </a:xfrm>
          <a:prstGeom prst="rect">
            <a:avLst/>
          </a:prstGeom>
          <a:noFill/>
        </p:spPr>
        <p:txBody>
          <a:bodyPr wrap="square" rtlCol="0">
            <a:spAutoFit/>
          </a:bodyPr>
          <a:lstStyle/>
          <a:p>
            <a:r>
              <a:rPr lang="fr-BE" sz="2800" dirty="0" err="1" smtClean="0">
                <a:latin typeface="Segoe UI" panose="020B0502040204020203" pitchFamily="34" charset="0"/>
                <a:cs typeface="Segoe UI" panose="020B0502040204020203" pitchFamily="34" charset="0"/>
              </a:rPr>
              <a:t>Systematic</a:t>
            </a:r>
            <a:r>
              <a:rPr lang="fr-BE" sz="2800" dirty="0" smtClean="0">
                <a:latin typeface="Segoe UI" panose="020B0502040204020203" pitchFamily="34" charset="0"/>
                <a:cs typeface="Segoe UI" panose="020B0502040204020203" pitchFamily="34" charset="0"/>
              </a:rPr>
              <a:t> </a:t>
            </a:r>
            <a:r>
              <a:rPr lang="fr-BE" sz="2800" dirty="0" err="1" smtClean="0">
                <a:latin typeface="Segoe UI" panose="020B0502040204020203" pitchFamily="34" charset="0"/>
                <a:cs typeface="Segoe UI" panose="020B0502040204020203" pitchFamily="34" charset="0"/>
              </a:rPr>
              <a:t>dependence</a:t>
            </a:r>
            <a:r>
              <a:rPr lang="fr-BE" sz="2800" dirty="0" smtClean="0">
                <a:latin typeface="Segoe UI" panose="020B0502040204020203" pitchFamily="34" charset="0"/>
                <a:cs typeface="Segoe UI" panose="020B0502040204020203" pitchFamily="34" charset="0"/>
              </a:rPr>
              <a:t> of </a:t>
            </a:r>
            <a:r>
              <a:rPr lang="fr-BE" sz="2800" dirty="0" err="1" smtClean="0">
                <a:latin typeface="Segoe UI" panose="020B0502040204020203" pitchFamily="34" charset="0"/>
                <a:cs typeface="Segoe UI" panose="020B0502040204020203" pitchFamily="34" charset="0"/>
              </a:rPr>
              <a:t>skill</a:t>
            </a:r>
            <a:r>
              <a:rPr lang="fr-BE" sz="2800" dirty="0" smtClean="0">
                <a:latin typeface="Segoe UI" panose="020B0502040204020203" pitchFamily="34" charset="0"/>
                <a:cs typeface="Segoe UI" panose="020B0502040204020203" pitchFamily="34" charset="0"/>
              </a:rPr>
              <a:t> scores on </a:t>
            </a:r>
            <a:r>
              <a:rPr lang="fr-BE" sz="2800" dirty="0" err="1" smtClean="0">
                <a:latin typeface="Segoe UI" panose="020B0502040204020203" pitchFamily="34" charset="0"/>
                <a:cs typeface="Segoe UI" panose="020B0502040204020203" pitchFamily="34" charset="0"/>
              </a:rPr>
              <a:t>verification</a:t>
            </a:r>
            <a:r>
              <a:rPr lang="fr-BE" sz="2800" dirty="0" smtClean="0">
                <a:latin typeface="Segoe UI" panose="020B0502040204020203" pitchFamily="34" charset="0"/>
                <a:cs typeface="Segoe UI" panose="020B0502040204020203" pitchFamily="34" charset="0"/>
              </a:rPr>
              <a:t> </a:t>
            </a:r>
            <a:r>
              <a:rPr lang="fr-BE" sz="2800" dirty="0" err="1" smtClean="0">
                <a:latin typeface="Segoe UI" panose="020B0502040204020203" pitchFamily="34" charset="0"/>
                <a:cs typeface="Segoe UI" panose="020B0502040204020203" pitchFamily="34" charset="0"/>
              </a:rPr>
              <a:t>product</a:t>
            </a:r>
            <a:endParaRPr lang="fr-BE" sz="2800" dirty="0">
              <a:latin typeface="Segoe UI" panose="020B0502040204020203" pitchFamily="34" charset="0"/>
              <a:cs typeface="Segoe UI" panose="020B0502040204020203" pitchFamily="34" charset="0"/>
            </a:endParaRPr>
          </a:p>
        </p:txBody>
      </p:sp>
      <p:sp>
        <p:nvSpPr>
          <p:cNvPr id="8" name="Rectangle 7"/>
          <p:cNvSpPr/>
          <p:nvPr/>
        </p:nvSpPr>
        <p:spPr>
          <a:xfrm>
            <a:off x="5205348" y="5486399"/>
            <a:ext cx="1128156" cy="304800"/>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1757277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1299770" y="1490371"/>
            <a:ext cx="6472630" cy="4865020"/>
          </a:xfrm>
          <a:prstGeom prst="rect">
            <a:avLst/>
          </a:prstGeom>
          <a:ln>
            <a:solidFill>
              <a:schemeClr val="tx1"/>
            </a:solidFill>
          </a:ln>
        </p:spPr>
      </p:pic>
      <p:sp>
        <p:nvSpPr>
          <p:cNvPr id="5" name="ZoneTexte 4"/>
          <p:cNvSpPr txBox="1"/>
          <p:nvPr/>
        </p:nvSpPr>
        <p:spPr>
          <a:xfrm>
            <a:off x="5660571" y="6379031"/>
            <a:ext cx="3483429" cy="369332"/>
          </a:xfrm>
          <a:prstGeom prst="rect">
            <a:avLst/>
          </a:prstGeom>
          <a:noFill/>
        </p:spPr>
        <p:txBody>
          <a:bodyPr wrap="square" rtlCol="0">
            <a:spAutoFit/>
          </a:bodyPr>
          <a:lstStyle/>
          <a:p>
            <a:r>
              <a:rPr lang="fr-BE" dirty="0" err="1" smtClean="0">
                <a:latin typeface="Segoe UI" panose="020B0502040204020203" pitchFamily="34" charset="0"/>
                <a:cs typeface="Segoe UI" panose="020B0502040204020203" pitchFamily="34" charset="0"/>
              </a:rPr>
              <a:t>Courtesy</a:t>
            </a:r>
            <a:r>
              <a:rPr lang="fr-BE" dirty="0" smtClean="0">
                <a:latin typeface="Segoe UI" panose="020B0502040204020203" pitchFamily="34" charset="0"/>
                <a:cs typeface="Segoe UI" panose="020B0502040204020203" pitchFamily="34" charset="0"/>
              </a:rPr>
              <a:t> S. </a:t>
            </a:r>
            <a:r>
              <a:rPr lang="fr-BE" dirty="0" err="1" smtClean="0">
                <a:latin typeface="Segoe UI" panose="020B0502040204020203" pitchFamily="34" charset="0"/>
                <a:cs typeface="Segoe UI" panose="020B0502040204020203" pitchFamily="34" charset="0"/>
              </a:rPr>
              <a:t>Tietsche</a:t>
            </a:r>
            <a:endParaRPr lang="fr-BE" dirty="0">
              <a:latin typeface="Segoe UI" panose="020B0502040204020203" pitchFamily="34" charset="0"/>
              <a:cs typeface="Segoe UI" panose="020B0502040204020203" pitchFamily="34" charset="0"/>
            </a:endParaRPr>
          </a:p>
        </p:txBody>
      </p:sp>
      <p:sp>
        <p:nvSpPr>
          <p:cNvPr id="6" name="ZoneTexte 5"/>
          <p:cNvSpPr txBox="1"/>
          <p:nvPr/>
        </p:nvSpPr>
        <p:spPr>
          <a:xfrm>
            <a:off x="349948" y="411209"/>
            <a:ext cx="8456595" cy="954107"/>
          </a:xfrm>
          <a:prstGeom prst="rect">
            <a:avLst/>
          </a:prstGeom>
          <a:noFill/>
        </p:spPr>
        <p:txBody>
          <a:bodyPr wrap="square" rtlCol="0">
            <a:spAutoFit/>
          </a:bodyPr>
          <a:lstStyle/>
          <a:p>
            <a:r>
              <a:rPr lang="fr-BE" sz="2800" dirty="0" err="1" smtClean="0">
                <a:latin typeface="Segoe UI" panose="020B0502040204020203" pitchFamily="34" charset="0"/>
                <a:cs typeface="Segoe UI" panose="020B0502040204020203" pitchFamily="34" charset="0"/>
              </a:rPr>
              <a:t>Models</a:t>
            </a:r>
            <a:r>
              <a:rPr lang="fr-BE" sz="2800" dirty="0" smtClean="0">
                <a:latin typeface="Segoe UI" panose="020B0502040204020203" pitchFamily="34" charset="0"/>
                <a:cs typeface="Segoe UI" panose="020B0502040204020203" pitchFamily="34" charset="0"/>
              </a:rPr>
              <a:t> and observations: </a:t>
            </a:r>
            <a:r>
              <a:rPr lang="fr-BE" sz="2800" dirty="0" err="1" smtClean="0">
                <a:latin typeface="Segoe UI" panose="020B0502040204020203" pitchFamily="34" charset="0"/>
                <a:cs typeface="Segoe UI" panose="020B0502040204020203" pitchFamily="34" charset="0"/>
              </a:rPr>
              <a:t>which</a:t>
            </a:r>
            <a:r>
              <a:rPr lang="fr-BE" sz="2800" dirty="0" smtClean="0">
                <a:latin typeface="Segoe UI" panose="020B0502040204020203" pitchFamily="34" charset="0"/>
                <a:cs typeface="Segoe UI" panose="020B0502040204020203" pitchFamily="34" charset="0"/>
              </a:rPr>
              <a:t> one </a:t>
            </a:r>
            <a:r>
              <a:rPr lang="fr-BE" sz="2800" dirty="0" err="1" smtClean="0">
                <a:latin typeface="Segoe UI" panose="020B0502040204020203" pitchFamily="34" charset="0"/>
                <a:cs typeface="Segoe UI" panose="020B0502040204020203" pitchFamily="34" charset="0"/>
              </a:rPr>
              <a:t>is</a:t>
            </a:r>
            <a:r>
              <a:rPr lang="fr-BE" sz="2800" dirty="0" smtClean="0">
                <a:latin typeface="Segoe UI" panose="020B0502040204020203" pitchFamily="34" charset="0"/>
                <a:cs typeface="Segoe UI" panose="020B0502040204020203" pitchFamily="34" charset="0"/>
              </a:rPr>
              <a:t> the </a:t>
            </a:r>
            <a:r>
              <a:rPr lang="fr-BE" sz="2800" dirty="0" err="1" smtClean="0">
                <a:latin typeface="Segoe UI" panose="020B0502040204020203" pitchFamily="34" charset="0"/>
                <a:cs typeface="Segoe UI" panose="020B0502040204020203" pitchFamily="34" charset="0"/>
              </a:rPr>
              <a:t>reference</a:t>
            </a:r>
            <a:r>
              <a:rPr lang="fr-BE" sz="2800" dirty="0" smtClean="0">
                <a:latin typeface="Segoe UI" panose="020B0502040204020203" pitchFamily="34" charset="0"/>
                <a:cs typeface="Segoe UI" panose="020B0502040204020203" pitchFamily="34" charset="0"/>
              </a:rPr>
              <a:t>? The </a:t>
            </a:r>
            <a:r>
              <a:rPr lang="fr-BE" sz="2800" dirty="0" err="1" smtClean="0">
                <a:latin typeface="Segoe UI" panose="020B0502040204020203" pitchFamily="34" charset="0"/>
                <a:cs typeface="Segoe UI" panose="020B0502040204020203" pitchFamily="34" charset="0"/>
              </a:rPr>
              <a:t>frontier</a:t>
            </a:r>
            <a:r>
              <a:rPr lang="fr-BE" sz="2800" dirty="0" smtClean="0">
                <a:latin typeface="Segoe UI" panose="020B0502040204020203" pitchFamily="34" charset="0"/>
                <a:cs typeface="Segoe UI" panose="020B0502040204020203" pitchFamily="34" charset="0"/>
              </a:rPr>
              <a:t> </a:t>
            </a:r>
            <a:r>
              <a:rPr lang="fr-BE" sz="2800" dirty="0" err="1" smtClean="0">
                <a:latin typeface="Segoe UI" panose="020B0502040204020203" pitchFamily="34" charset="0"/>
                <a:cs typeface="Segoe UI" panose="020B0502040204020203" pitchFamily="34" charset="0"/>
              </a:rPr>
              <a:t>can</a:t>
            </a:r>
            <a:r>
              <a:rPr lang="fr-BE" sz="2800" dirty="0" smtClean="0">
                <a:latin typeface="Segoe UI" panose="020B0502040204020203" pitchFamily="34" charset="0"/>
                <a:cs typeface="Segoe UI" panose="020B0502040204020203" pitchFamily="34" charset="0"/>
              </a:rPr>
              <a:t> </a:t>
            </a:r>
            <a:r>
              <a:rPr lang="fr-BE" sz="2800" dirty="0" err="1" smtClean="0">
                <a:latin typeface="Segoe UI" panose="020B0502040204020203" pitchFamily="34" charset="0"/>
                <a:cs typeface="Segoe UI" panose="020B0502040204020203" pitchFamily="34" charset="0"/>
              </a:rPr>
              <a:t>be</a:t>
            </a:r>
            <a:r>
              <a:rPr lang="fr-BE" sz="2800" dirty="0" smtClean="0">
                <a:latin typeface="Segoe UI" panose="020B0502040204020203" pitchFamily="34" charset="0"/>
                <a:cs typeface="Segoe UI" panose="020B0502040204020203" pitchFamily="34" charset="0"/>
              </a:rPr>
              <a:t> (</a:t>
            </a:r>
            <a:r>
              <a:rPr lang="fr-BE" sz="2800" dirty="0" err="1" smtClean="0">
                <a:latin typeface="Segoe UI" panose="020B0502040204020203" pitchFamily="34" charset="0"/>
                <a:cs typeface="Segoe UI" panose="020B0502040204020203" pitchFamily="34" charset="0"/>
              </a:rPr>
              <a:t>very</a:t>
            </a:r>
            <a:r>
              <a:rPr lang="fr-BE" sz="2800" dirty="0" smtClean="0">
                <a:latin typeface="Segoe UI" panose="020B0502040204020203" pitchFamily="34" charset="0"/>
                <a:cs typeface="Segoe UI" panose="020B0502040204020203" pitchFamily="34" charset="0"/>
              </a:rPr>
              <a:t>) </a:t>
            </a:r>
            <a:r>
              <a:rPr lang="fr-BE" sz="2800" dirty="0" err="1" smtClean="0">
                <a:latin typeface="Segoe UI" panose="020B0502040204020203" pitchFamily="34" charset="0"/>
                <a:cs typeface="Segoe UI" panose="020B0502040204020203" pitchFamily="34" charset="0"/>
              </a:rPr>
              <a:t>thin</a:t>
            </a:r>
            <a:endParaRPr lang="fr-BE" sz="28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5665241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4515" y="1650870"/>
            <a:ext cx="6507000" cy="4338000"/>
          </a:xfrm>
          <a:prstGeom prst="rect">
            <a:avLst/>
          </a:prstGeom>
        </p:spPr>
      </p:pic>
      <p:sp>
        <p:nvSpPr>
          <p:cNvPr id="5" name="ZoneTexte 4"/>
          <p:cNvSpPr txBox="1"/>
          <p:nvPr/>
        </p:nvSpPr>
        <p:spPr>
          <a:xfrm>
            <a:off x="354517" y="250371"/>
            <a:ext cx="5386967" cy="1815882"/>
          </a:xfrm>
          <a:prstGeom prst="rect">
            <a:avLst/>
          </a:prstGeom>
          <a:noFill/>
        </p:spPr>
        <p:txBody>
          <a:bodyPr wrap="square" rtlCol="0">
            <a:spAutoFit/>
          </a:bodyPr>
          <a:lstStyle/>
          <a:p>
            <a:r>
              <a:rPr lang="fr-BE" sz="2800" dirty="0" err="1" smtClean="0">
                <a:latin typeface="Segoe UI" panose="020B0502040204020203" pitchFamily="34" charset="0"/>
                <a:cs typeface="Segoe UI" panose="020B0502040204020203" pitchFamily="34" charset="0"/>
              </a:rPr>
              <a:t>Systematic</a:t>
            </a:r>
            <a:r>
              <a:rPr lang="fr-BE" sz="2800" dirty="0" smtClean="0">
                <a:latin typeface="Segoe UI" panose="020B0502040204020203" pitchFamily="34" charset="0"/>
                <a:cs typeface="Segoe UI" panose="020B0502040204020203" pitchFamily="34" charset="0"/>
              </a:rPr>
              <a:t> </a:t>
            </a:r>
            <a:r>
              <a:rPr lang="fr-BE" sz="2800" dirty="0" err="1" smtClean="0">
                <a:latin typeface="Segoe UI" panose="020B0502040204020203" pitchFamily="34" charset="0"/>
                <a:cs typeface="Segoe UI" panose="020B0502040204020203" pitchFamily="34" charset="0"/>
              </a:rPr>
              <a:t>dependence</a:t>
            </a:r>
            <a:r>
              <a:rPr lang="fr-BE" sz="2800" dirty="0" smtClean="0">
                <a:latin typeface="Segoe UI" panose="020B0502040204020203" pitchFamily="34" charset="0"/>
                <a:cs typeface="Segoe UI" panose="020B0502040204020203" pitchFamily="34" charset="0"/>
              </a:rPr>
              <a:t> of </a:t>
            </a:r>
            <a:r>
              <a:rPr lang="fr-BE" sz="2800" dirty="0" err="1" smtClean="0">
                <a:latin typeface="Segoe UI" panose="020B0502040204020203" pitchFamily="34" charset="0"/>
                <a:cs typeface="Segoe UI" panose="020B0502040204020203" pitchFamily="34" charset="0"/>
              </a:rPr>
              <a:t>skill</a:t>
            </a:r>
            <a:r>
              <a:rPr lang="fr-BE" sz="2800" dirty="0" smtClean="0">
                <a:latin typeface="Segoe UI" panose="020B0502040204020203" pitchFamily="34" charset="0"/>
                <a:cs typeface="Segoe UI" panose="020B0502040204020203" pitchFamily="34" charset="0"/>
              </a:rPr>
              <a:t> scores on </a:t>
            </a:r>
            <a:r>
              <a:rPr lang="fr-BE" sz="2800" dirty="0" err="1" smtClean="0">
                <a:latin typeface="Segoe UI" panose="020B0502040204020203" pitchFamily="34" charset="0"/>
                <a:cs typeface="Segoe UI" panose="020B0502040204020203" pitchFamily="34" charset="0"/>
              </a:rPr>
              <a:t>verification</a:t>
            </a:r>
            <a:r>
              <a:rPr lang="fr-BE" sz="2800" dirty="0" smtClean="0">
                <a:latin typeface="Segoe UI" panose="020B0502040204020203" pitchFamily="34" charset="0"/>
                <a:cs typeface="Segoe UI" panose="020B0502040204020203" pitchFamily="34" charset="0"/>
              </a:rPr>
              <a:t> </a:t>
            </a:r>
            <a:r>
              <a:rPr lang="fr-BE" sz="2800" dirty="0" err="1" smtClean="0">
                <a:latin typeface="Segoe UI" panose="020B0502040204020203" pitchFamily="34" charset="0"/>
                <a:cs typeface="Segoe UI" panose="020B0502040204020203" pitchFamily="34" charset="0"/>
              </a:rPr>
              <a:t>product</a:t>
            </a:r>
            <a:endParaRPr lang="fr-BE" sz="2800" dirty="0">
              <a:latin typeface="Segoe UI" panose="020B0502040204020203" pitchFamily="34" charset="0"/>
              <a:cs typeface="Segoe UI" panose="020B0502040204020203" pitchFamily="34" charset="0"/>
            </a:endParaRPr>
          </a:p>
        </p:txBody>
      </p:sp>
      <p:sp>
        <p:nvSpPr>
          <p:cNvPr id="8" name="Rectangle 7"/>
          <p:cNvSpPr/>
          <p:nvPr/>
        </p:nvSpPr>
        <p:spPr>
          <a:xfrm>
            <a:off x="5205348" y="5486399"/>
            <a:ext cx="1128156" cy="304800"/>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ZoneTexte 5"/>
          <p:cNvSpPr txBox="1"/>
          <p:nvPr/>
        </p:nvSpPr>
        <p:spPr>
          <a:xfrm rot="2092145">
            <a:off x="5973259" y="2579739"/>
            <a:ext cx="2041617" cy="979289"/>
          </a:xfrm>
          <a:prstGeom prst="rect">
            <a:avLst/>
          </a:prstGeom>
          <a:noFill/>
        </p:spPr>
        <p:txBody>
          <a:bodyPr wrap="square" rtlCol="0">
            <a:spAutoFit/>
          </a:bodyPr>
          <a:lstStyle/>
          <a:p>
            <a:r>
              <a:rPr lang="fr-BE" sz="3200" dirty="0" err="1" smtClean="0">
                <a:solidFill>
                  <a:srgbClr val="FF0000"/>
                </a:solidFill>
              </a:rPr>
              <a:t>detrended</a:t>
            </a:r>
            <a:endParaRPr lang="fr-BE" sz="3200" dirty="0">
              <a:solidFill>
                <a:srgbClr val="FF0000"/>
              </a:solidFill>
            </a:endParaRPr>
          </a:p>
        </p:txBody>
      </p:sp>
    </p:spTree>
    <p:extLst>
      <p:ext uri="{BB962C8B-B14F-4D97-AF65-F5344CB8AC3E}">
        <p14:creationId xmlns:p14="http://schemas.microsoft.com/office/powerpoint/2010/main" val="38684322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5900" y="0"/>
            <a:ext cx="6172200" cy="6858000"/>
          </a:xfrm>
          <a:prstGeom prst="rect">
            <a:avLst/>
          </a:prstGeom>
        </p:spPr>
      </p:pic>
    </p:spTree>
    <p:extLst>
      <p:ext uri="{BB962C8B-B14F-4D97-AF65-F5344CB8AC3E}">
        <p14:creationId xmlns:p14="http://schemas.microsoft.com/office/powerpoint/2010/main" val="9007366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Tree>
    <p:extLst>
      <p:ext uri="{BB962C8B-B14F-4D97-AF65-F5344CB8AC3E}">
        <p14:creationId xmlns:p14="http://schemas.microsoft.com/office/powerpoint/2010/main" val="2448801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6131" y="555171"/>
            <a:ext cx="6992394" cy="954107"/>
          </a:xfrm>
          <a:prstGeom prst="rect">
            <a:avLst/>
          </a:prstGeom>
          <a:noFill/>
        </p:spPr>
        <p:txBody>
          <a:bodyPr wrap="square" rtlCol="0">
            <a:spAutoFit/>
          </a:bodyPr>
          <a:lstStyle/>
          <a:p>
            <a:r>
              <a:rPr lang="fr-BE" sz="2800" dirty="0" err="1" smtClean="0">
                <a:latin typeface="Segoe UI" panose="020B0502040204020203" pitchFamily="34" charset="0"/>
                <a:cs typeface="Segoe UI" panose="020B0502040204020203" pitchFamily="34" charset="0"/>
              </a:rPr>
              <a:t>Why</a:t>
            </a:r>
            <a:r>
              <a:rPr lang="fr-BE" sz="2800" dirty="0" smtClean="0">
                <a:latin typeface="Segoe UI" panose="020B0502040204020203" pitchFamily="34" charset="0"/>
                <a:cs typeface="Segoe UI" panose="020B0502040204020203" pitchFamily="34" charset="0"/>
              </a:rPr>
              <a:t> do </a:t>
            </a:r>
            <a:r>
              <a:rPr lang="fr-BE" sz="2800" dirty="0" err="1" smtClean="0">
                <a:latin typeface="Segoe UI" panose="020B0502040204020203" pitchFamily="34" charset="0"/>
                <a:cs typeface="Segoe UI" panose="020B0502040204020203" pitchFamily="34" charset="0"/>
              </a:rPr>
              <a:t>models</a:t>
            </a:r>
            <a:r>
              <a:rPr lang="fr-BE" sz="2800" dirty="0" smtClean="0">
                <a:latin typeface="Segoe UI" panose="020B0502040204020203" pitchFamily="34" charset="0"/>
                <a:cs typeface="Segoe UI" panose="020B0502040204020203" pitchFamily="34" charset="0"/>
              </a:rPr>
              <a:t> score </a:t>
            </a:r>
            <a:r>
              <a:rPr lang="fr-BE" sz="2800" dirty="0" err="1" smtClean="0">
                <a:latin typeface="Segoe UI" panose="020B0502040204020203" pitchFamily="34" charset="0"/>
                <a:cs typeface="Segoe UI" panose="020B0502040204020203" pitchFamily="34" charset="0"/>
              </a:rPr>
              <a:t>better</a:t>
            </a:r>
            <a:r>
              <a:rPr lang="fr-BE" sz="2800" dirty="0" smtClean="0">
                <a:latin typeface="Segoe UI" panose="020B0502040204020203" pitchFamily="34" charset="0"/>
                <a:cs typeface="Segoe UI" panose="020B0502040204020203" pitchFamily="34" charset="0"/>
              </a:rPr>
              <a:t> for the </a:t>
            </a:r>
            <a:r>
              <a:rPr lang="fr-BE" sz="2800" dirty="0" err="1" smtClean="0">
                <a:latin typeface="Segoe UI" panose="020B0502040204020203" pitchFamily="34" charset="0"/>
                <a:cs typeface="Segoe UI" panose="020B0502040204020203" pitchFamily="34" charset="0"/>
              </a:rPr>
              <a:t>two</a:t>
            </a:r>
            <a:r>
              <a:rPr lang="fr-BE" sz="2800" dirty="0" smtClean="0">
                <a:latin typeface="Segoe UI" panose="020B0502040204020203" pitchFamily="34" charset="0"/>
                <a:cs typeface="Segoe UI" panose="020B0502040204020203" pitchFamily="34" charset="0"/>
              </a:rPr>
              <a:t> </a:t>
            </a:r>
            <a:r>
              <a:rPr lang="fr-BE" sz="2800" dirty="0" err="1" smtClean="0">
                <a:latin typeface="Segoe UI" panose="020B0502040204020203" pitchFamily="34" charset="0"/>
                <a:cs typeface="Segoe UI" panose="020B0502040204020203" pitchFamily="34" charset="0"/>
              </a:rPr>
              <a:t>most</a:t>
            </a:r>
            <a:r>
              <a:rPr lang="fr-BE" sz="2800" dirty="0" smtClean="0">
                <a:latin typeface="Segoe UI" panose="020B0502040204020203" pitchFamily="34" charset="0"/>
                <a:cs typeface="Segoe UI" panose="020B0502040204020203" pitchFamily="34" charset="0"/>
              </a:rPr>
              <a:t> </a:t>
            </a:r>
            <a:r>
              <a:rPr lang="fr-BE" sz="2800" dirty="0" err="1" smtClean="0">
                <a:latin typeface="Segoe UI" panose="020B0502040204020203" pitchFamily="34" charset="0"/>
                <a:cs typeface="Segoe UI" panose="020B0502040204020203" pitchFamily="34" charset="0"/>
              </a:rPr>
              <a:t>advanced</a:t>
            </a:r>
            <a:r>
              <a:rPr lang="fr-BE" sz="2800" dirty="0" smtClean="0">
                <a:latin typeface="Segoe UI" panose="020B0502040204020203" pitchFamily="34" charset="0"/>
                <a:cs typeface="Segoe UI" panose="020B0502040204020203" pitchFamily="34" charset="0"/>
              </a:rPr>
              <a:t> and </a:t>
            </a:r>
            <a:r>
              <a:rPr lang="fr-BE" sz="2800" dirty="0" err="1" smtClean="0">
                <a:latin typeface="Segoe UI" panose="020B0502040204020203" pitchFamily="34" charset="0"/>
                <a:cs typeface="Segoe UI" panose="020B0502040204020203" pitchFamily="34" charset="0"/>
              </a:rPr>
              <a:t>recent</a:t>
            </a:r>
            <a:r>
              <a:rPr lang="fr-BE" sz="2800" dirty="0" smtClean="0">
                <a:latin typeface="Segoe UI" panose="020B0502040204020203" pitchFamily="34" charset="0"/>
                <a:cs typeface="Segoe UI" panose="020B0502040204020203" pitchFamily="34" charset="0"/>
              </a:rPr>
              <a:t> </a:t>
            </a:r>
            <a:r>
              <a:rPr lang="fr-BE" sz="2800" dirty="0" err="1" smtClean="0">
                <a:latin typeface="Segoe UI" panose="020B0502040204020203" pitchFamily="34" charset="0"/>
                <a:cs typeface="Segoe UI" panose="020B0502040204020203" pitchFamily="34" charset="0"/>
              </a:rPr>
              <a:t>products</a:t>
            </a:r>
            <a:r>
              <a:rPr lang="fr-BE" sz="2800" dirty="0" smtClean="0">
                <a:latin typeface="Segoe UI" panose="020B0502040204020203" pitchFamily="34" charset="0"/>
                <a:cs typeface="Segoe UI" panose="020B0502040204020203" pitchFamily="34" charset="0"/>
              </a:rPr>
              <a:t>?</a:t>
            </a:r>
            <a:endParaRPr lang="fr-BE" sz="2800" dirty="0">
              <a:latin typeface="Segoe UI" panose="020B0502040204020203" pitchFamily="34" charset="0"/>
              <a:cs typeface="Segoe UI" panose="020B0502040204020203" pitchFamily="34" charset="0"/>
            </a:endParaRPr>
          </a:p>
        </p:txBody>
      </p:sp>
      <p:sp>
        <p:nvSpPr>
          <p:cNvPr id="5" name="ZoneTexte 4"/>
          <p:cNvSpPr txBox="1"/>
          <p:nvPr/>
        </p:nvSpPr>
        <p:spPr>
          <a:xfrm>
            <a:off x="516753" y="1878737"/>
            <a:ext cx="6134418" cy="1015663"/>
          </a:xfrm>
          <a:prstGeom prst="rect">
            <a:avLst/>
          </a:prstGeom>
          <a:noFill/>
        </p:spPr>
        <p:txBody>
          <a:bodyPr wrap="square" rtlCol="0">
            <a:spAutoFit/>
          </a:bodyPr>
          <a:lstStyle/>
          <a:p>
            <a:r>
              <a:rPr lang="fr-BE" sz="2000" dirty="0" err="1" smtClean="0">
                <a:latin typeface="Segoe UI" panose="020B0502040204020203" pitchFamily="34" charset="0"/>
                <a:cs typeface="Segoe UI" panose="020B0502040204020203" pitchFamily="34" charset="0"/>
              </a:rPr>
              <a:t>Models</a:t>
            </a:r>
            <a:r>
              <a:rPr lang="fr-BE" sz="2000" dirty="0" smtClean="0">
                <a:latin typeface="Segoe UI" panose="020B0502040204020203" pitchFamily="34" charset="0"/>
                <a:cs typeface="Segoe UI" panose="020B0502040204020203" pitchFamily="34" charset="0"/>
              </a:rPr>
              <a:t> </a:t>
            </a:r>
            <a:r>
              <a:rPr lang="fr-BE" sz="2000" dirty="0" err="1" smtClean="0">
                <a:latin typeface="Segoe UI" panose="020B0502040204020203" pitchFamily="34" charset="0"/>
                <a:cs typeface="Segoe UI" panose="020B0502040204020203" pitchFamily="34" charset="0"/>
              </a:rPr>
              <a:t>simulate</a:t>
            </a:r>
            <a:r>
              <a:rPr lang="fr-BE" sz="2000" dirty="0" smtClean="0">
                <a:latin typeface="Segoe UI" panose="020B0502040204020203" pitchFamily="34" charset="0"/>
                <a:cs typeface="Segoe UI" panose="020B0502040204020203" pitchFamily="34" charset="0"/>
              </a:rPr>
              <a:t> </a:t>
            </a:r>
            <a:r>
              <a:rPr lang="fr-BE" sz="2000" dirty="0" err="1" smtClean="0">
                <a:latin typeface="Segoe UI" panose="020B0502040204020203" pitchFamily="34" charset="0"/>
                <a:cs typeface="Segoe UI" panose="020B0502040204020203" pitchFamily="34" charset="0"/>
              </a:rPr>
              <a:t>directly</a:t>
            </a:r>
            <a:r>
              <a:rPr lang="fr-BE" sz="2000" dirty="0" smtClean="0">
                <a:latin typeface="Segoe UI" panose="020B0502040204020203" pitchFamily="34" charset="0"/>
                <a:cs typeface="Segoe UI" panose="020B0502040204020203" pitchFamily="34" charset="0"/>
              </a:rPr>
              <a:t> </a:t>
            </a:r>
            <a:r>
              <a:rPr lang="fr-BE" sz="2000" dirty="0" err="1" smtClean="0">
                <a:latin typeface="Segoe UI" panose="020B0502040204020203" pitchFamily="34" charset="0"/>
                <a:cs typeface="Segoe UI" panose="020B0502040204020203" pitchFamily="34" charset="0"/>
              </a:rPr>
              <a:t>sea</a:t>
            </a:r>
            <a:r>
              <a:rPr lang="fr-BE" sz="2000" dirty="0" smtClean="0">
                <a:latin typeface="Segoe UI" panose="020B0502040204020203" pitchFamily="34" charset="0"/>
                <a:cs typeface="Segoe UI" panose="020B0502040204020203" pitchFamily="34" charset="0"/>
              </a:rPr>
              <a:t> </a:t>
            </a:r>
            <a:r>
              <a:rPr lang="fr-BE" sz="2000" dirty="0" err="1" smtClean="0">
                <a:latin typeface="Segoe UI" panose="020B0502040204020203" pitchFamily="34" charset="0"/>
                <a:cs typeface="Segoe UI" panose="020B0502040204020203" pitchFamily="34" charset="0"/>
              </a:rPr>
              <a:t>ice</a:t>
            </a:r>
            <a:r>
              <a:rPr lang="fr-BE" sz="2000" dirty="0" smtClean="0">
                <a:latin typeface="Segoe UI" panose="020B0502040204020203" pitchFamily="34" charset="0"/>
                <a:cs typeface="Segoe UI" panose="020B0502040204020203" pitchFamily="34" charset="0"/>
              </a:rPr>
              <a:t> concentration and output </a:t>
            </a:r>
            <a:r>
              <a:rPr lang="fr-BE" sz="2000" dirty="0" err="1" smtClean="0">
                <a:latin typeface="Segoe UI" panose="020B0502040204020203" pitchFamily="34" charset="0"/>
                <a:cs typeface="Segoe UI" panose="020B0502040204020203" pitchFamily="34" charset="0"/>
              </a:rPr>
              <a:t>it</a:t>
            </a:r>
            <a:r>
              <a:rPr lang="fr-BE" sz="2000" dirty="0" smtClean="0">
                <a:latin typeface="Segoe UI" panose="020B0502040204020203" pitchFamily="34" charset="0"/>
                <a:cs typeface="Segoe UI" panose="020B0502040204020203" pitchFamily="34" charset="0"/>
              </a:rPr>
              <a:t> as a </a:t>
            </a:r>
            <a:r>
              <a:rPr lang="fr-BE" sz="2000" dirty="0" err="1" smtClean="0">
                <a:latin typeface="Segoe UI" panose="020B0502040204020203" pitchFamily="34" charset="0"/>
                <a:cs typeface="Segoe UI" panose="020B0502040204020203" pitchFamily="34" charset="0"/>
              </a:rPr>
              <a:t>physical</a:t>
            </a:r>
            <a:r>
              <a:rPr lang="fr-BE" sz="2000" dirty="0" smtClean="0">
                <a:latin typeface="Segoe UI" panose="020B0502040204020203" pitchFamily="34" charset="0"/>
                <a:cs typeface="Segoe UI" panose="020B0502040204020203" pitchFamily="34" charset="0"/>
              </a:rPr>
              <a:t> variable; observations </a:t>
            </a:r>
            <a:r>
              <a:rPr lang="fr-BE" sz="2000" dirty="0" err="1" smtClean="0">
                <a:latin typeface="Segoe UI" panose="020B0502040204020203" pitchFamily="34" charset="0"/>
                <a:cs typeface="Segoe UI" panose="020B0502040204020203" pitchFamily="34" charset="0"/>
              </a:rPr>
              <a:t>don’t</a:t>
            </a:r>
            <a:r>
              <a:rPr lang="fr-BE" sz="2000" dirty="0" smtClean="0">
                <a:latin typeface="Segoe UI" panose="020B0502040204020203" pitchFamily="34" charset="0"/>
                <a:cs typeface="Segoe UI" panose="020B0502040204020203" pitchFamily="34" charset="0"/>
              </a:rPr>
              <a:t>.</a:t>
            </a:r>
          </a:p>
          <a:p>
            <a:r>
              <a:rPr lang="fr-BE" sz="2000" dirty="0" err="1" smtClean="0">
                <a:solidFill>
                  <a:schemeClr val="bg1">
                    <a:lumMod val="50000"/>
                  </a:schemeClr>
                </a:solidFill>
                <a:latin typeface="Segoe UI" panose="020B0502040204020203" pitchFamily="34" charset="0"/>
                <a:cs typeface="Segoe UI" panose="020B0502040204020203" pitchFamily="34" charset="0"/>
              </a:rPr>
              <a:t>Models</a:t>
            </a:r>
            <a:r>
              <a:rPr lang="fr-BE" sz="2000" dirty="0" smtClean="0">
                <a:solidFill>
                  <a:schemeClr val="bg1">
                    <a:lumMod val="50000"/>
                  </a:schemeClr>
                </a:solidFill>
                <a:latin typeface="Segoe UI" panose="020B0502040204020203" pitchFamily="34" charset="0"/>
                <a:cs typeface="Segoe UI" panose="020B0502040204020203" pitchFamily="34" charset="0"/>
              </a:rPr>
              <a:t> </a:t>
            </a:r>
            <a:r>
              <a:rPr lang="fr-BE" sz="2000" dirty="0" err="1" smtClean="0">
                <a:solidFill>
                  <a:schemeClr val="bg1">
                    <a:lumMod val="50000"/>
                  </a:schemeClr>
                </a:solidFill>
                <a:latin typeface="Segoe UI" panose="020B0502040204020203" pitchFamily="34" charset="0"/>
                <a:cs typeface="Segoe UI" panose="020B0502040204020203" pitchFamily="34" charset="0"/>
              </a:rPr>
              <a:t>can</a:t>
            </a:r>
            <a:r>
              <a:rPr lang="fr-BE" sz="2000" dirty="0" smtClean="0">
                <a:solidFill>
                  <a:schemeClr val="bg1">
                    <a:lumMod val="50000"/>
                  </a:schemeClr>
                </a:solidFill>
                <a:latin typeface="Segoe UI" panose="020B0502040204020203" pitchFamily="34" charset="0"/>
                <a:cs typeface="Segoe UI" panose="020B0502040204020203" pitchFamily="34" charset="0"/>
              </a:rPr>
              <a:t> </a:t>
            </a:r>
            <a:r>
              <a:rPr lang="fr-BE" sz="2000" dirty="0" err="1" smtClean="0">
                <a:solidFill>
                  <a:schemeClr val="bg1">
                    <a:lumMod val="50000"/>
                  </a:schemeClr>
                </a:solidFill>
                <a:latin typeface="Segoe UI" panose="020B0502040204020203" pitchFamily="34" charset="0"/>
                <a:cs typeface="Segoe UI" panose="020B0502040204020203" pitchFamily="34" charset="0"/>
              </a:rPr>
              <a:t>be</a:t>
            </a:r>
            <a:r>
              <a:rPr lang="fr-BE" sz="2000" dirty="0" smtClean="0">
                <a:solidFill>
                  <a:schemeClr val="bg1">
                    <a:lumMod val="50000"/>
                  </a:schemeClr>
                </a:solidFill>
                <a:latin typeface="Segoe UI" panose="020B0502040204020203" pitchFamily="34" charset="0"/>
                <a:cs typeface="Segoe UI" panose="020B0502040204020203" pitchFamily="34" charset="0"/>
              </a:rPr>
              <a:t> </a:t>
            </a:r>
            <a:r>
              <a:rPr lang="fr-BE" sz="2000" dirty="0" err="1" smtClean="0">
                <a:solidFill>
                  <a:schemeClr val="bg1">
                    <a:lumMod val="50000"/>
                  </a:schemeClr>
                </a:solidFill>
                <a:latin typeface="Segoe UI" panose="020B0502040204020203" pitchFamily="34" charset="0"/>
                <a:cs typeface="Segoe UI" panose="020B0502040204020203" pitchFamily="34" charset="0"/>
              </a:rPr>
              <a:t>really</a:t>
            </a:r>
            <a:r>
              <a:rPr lang="fr-BE" sz="2000" dirty="0" smtClean="0">
                <a:solidFill>
                  <a:schemeClr val="bg1">
                    <a:lumMod val="50000"/>
                  </a:schemeClr>
                </a:solidFill>
                <a:latin typeface="Segoe UI" panose="020B0502040204020203" pitchFamily="34" charset="0"/>
                <a:cs typeface="Segoe UI" panose="020B0502040204020203" pitchFamily="34" charset="0"/>
              </a:rPr>
              <a:t> good </a:t>
            </a:r>
            <a:r>
              <a:rPr lang="fr-BE" sz="2000" dirty="0" err="1" smtClean="0">
                <a:solidFill>
                  <a:schemeClr val="bg1">
                    <a:lumMod val="50000"/>
                  </a:schemeClr>
                </a:solidFill>
                <a:latin typeface="Segoe UI" panose="020B0502040204020203" pitchFamily="34" charset="0"/>
                <a:cs typeface="Segoe UI" panose="020B0502040204020203" pitchFamily="34" charset="0"/>
              </a:rPr>
              <a:t>references</a:t>
            </a:r>
            <a:r>
              <a:rPr lang="fr-BE" sz="2000" dirty="0" smtClean="0">
                <a:solidFill>
                  <a:schemeClr val="bg1">
                    <a:lumMod val="50000"/>
                  </a:schemeClr>
                </a:solidFill>
                <a:latin typeface="Segoe UI" panose="020B0502040204020203" pitchFamily="34" charset="0"/>
                <a:cs typeface="Segoe UI" panose="020B0502040204020203" pitchFamily="34" charset="0"/>
              </a:rPr>
              <a:t> in </a:t>
            </a:r>
            <a:r>
              <a:rPr lang="fr-BE" sz="2000" dirty="0" err="1" smtClean="0">
                <a:solidFill>
                  <a:schemeClr val="bg1">
                    <a:lumMod val="50000"/>
                  </a:schemeClr>
                </a:solidFill>
                <a:latin typeface="Segoe UI" panose="020B0502040204020203" pitchFamily="34" charset="0"/>
                <a:cs typeface="Segoe UI" panose="020B0502040204020203" pitchFamily="34" charset="0"/>
              </a:rPr>
              <a:t>that</a:t>
            </a:r>
            <a:r>
              <a:rPr lang="fr-BE" sz="2000" dirty="0" smtClean="0">
                <a:solidFill>
                  <a:schemeClr val="bg1">
                    <a:lumMod val="50000"/>
                  </a:schemeClr>
                </a:solidFill>
                <a:latin typeface="Segoe UI" panose="020B0502040204020203" pitchFamily="34" charset="0"/>
                <a:cs typeface="Segoe UI" panose="020B0502040204020203" pitchFamily="34" charset="0"/>
              </a:rPr>
              <a:t> case!</a:t>
            </a:r>
          </a:p>
        </p:txBody>
      </p:sp>
      <p:sp>
        <p:nvSpPr>
          <p:cNvPr id="6" name="ZoneTexte 5"/>
          <p:cNvSpPr txBox="1"/>
          <p:nvPr/>
        </p:nvSpPr>
        <p:spPr>
          <a:xfrm>
            <a:off x="516753" y="3288387"/>
            <a:ext cx="5359410" cy="1015663"/>
          </a:xfrm>
          <a:prstGeom prst="rect">
            <a:avLst/>
          </a:prstGeom>
          <a:noFill/>
        </p:spPr>
        <p:txBody>
          <a:bodyPr wrap="square" rtlCol="0">
            <a:spAutoFit/>
          </a:bodyPr>
          <a:lstStyle/>
          <a:p>
            <a:r>
              <a:rPr lang="fr-BE" sz="2000" dirty="0" smtClean="0">
                <a:latin typeface="Segoe UI" panose="020B0502040204020203" pitchFamily="34" charset="0"/>
                <a:cs typeface="Segoe UI" panose="020B0502040204020203" pitchFamily="34" charset="0"/>
              </a:rPr>
              <a:t>Observations have </a:t>
            </a:r>
            <a:r>
              <a:rPr lang="fr-BE" sz="2000" dirty="0" err="1" smtClean="0">
                <a:latin typeface="Segoe UI" panose="020B0502040204020203" pitchFamily="34" charset="0"/>
                <a:cs typeface="Segoe UI" panose="020B0502040204020203" pitchFamily="34" charset="0"/>
              </a:rPr>
              <a:t>deficiencies</a:t>
            </a:r>
            <a:r>
              <a:rPr lang="fr-BE" sz="2000" dirty="0" smtClean="0">
                <a:latin typeface="Segoe UI" panose="020B0502040204020203" pitchFamily="34" charset="0"/>
                <a:cs typeface="Segoe UI" panose="020B0502040204020203" pitchFamily="34" charset="0"/>
              </a:rPr>
              <a:t> </a:t>
            </a:r>
            <a:r>
              <a:rPr lang="fr-BE" sz="2000" dirty="0" err="1" smtClean="0">
                <a:latin typeface="Segoe UI" panose="020B0502040204020203" pitchFamily="34" charset="0"/>
                <a:cs typeface="Segoe UI" panose="020B0502040204020203" pitchFamily="34" charset="0"/>
              </a:rPr>
              <a:t>that</a:t>
            </a:r>
            <a:r>
              <a:rPr lang="fr-BE" sz="2000" dirty="0" smtClean="0">
                <a:latin typeface="Segoe UI" panose="020B0502040204020203" pitchFamily="34" charset="0"/>
                <a:cs typeface="Segoe UI" panose="020B0502040204020203" pitchFamily="34" charset="0"/>
              </a:rPr>
              <a:t> </a:t>
            </a:r>
            <a:r>
              <a:rPr lang="fr-BE" sz="2000" dirty="0" err="1" smtClean="0">
                <a:latin typeface="Segoe UI" panose="020B0502040204020203" pitchFamily="34" charset="0"/>
                <a:cs typeface="Segoe UI" panose="020B0502040204020203" pitchFamily="34" charset="0"/>
              </a:rPr>
              <a:t>models</a:t>
            </a:r>
            <a:r>
              <a:rPr lang="fr-BE" sz="2000" dirty="0" smtClean="0">
                <a:latin typeface="Segoe UI" panose="020B0502040204020203" pitchFamily="34" charset="0"/>
                <a:cs typeface="Segoe UI" panose="020B0502040204020203" pitchFamily="34" charset="0"/>
              </a:rPr>
              <a:t> </a:t>
            </a:r>
            <a:r>
              <a:rPr lang="fr-BE" sz="2000" dirty="0" err="1" smtClean="0">
                <a:latin typeface="Segoe UI" panose="020B0502040204020203" pitchFamily="34" charset="0"/>
                <a:cs typeface="Segoe UI" panose="020B0502040204020203" pitchFamily="34" charset="0"/>
              </a:rPr>
              <a:t>don’t</a:t>
            </a:r>
            <a:r>
              <a:rPr lang="fr-BE" sz="2000" dirty="0" smtClean="0">
                <a:latin typeface="Segoe UI" panose="020B0502040204020203" pitchFamily="34" charset="0"/>
                <a:cs typeface="Segoe UI" panose="020B0502040204020203" pitchFamily="34" charset="0"/>
              </a:rPr>
              <a:t> have </a:t>
            </a:r>
            <a:r>
              <a:rPr lang="fr-BE" sz="2000" dirty="0" err="1" smtClean="0">
                <a:latin typeface="Segoe UI" panose="020B0502040204020203" pitchFamily="34" charset="0"/>
                <a:cs typeface="Segoe UI" panose="020B0502040204020203" pitchFamily="34" charset="0"/>
              </a:rPr>
              <a:t>e.g</a:t>
            </a:r>
            <a:r>
              <a:rPr lang="fr-BE" sz="2000" dirty="0" smtClean="0">
                <a:latin typeface="Segoe UI" panose="020B0502040204020203" pitchFamily="34" charset="0"/>
                <a:cs typeface="Segoe UI" panose="020B0502040204020203" pitchFamily="34" charset="0"/>
              </a:rPr>
              <a:t>. concentration of </a:t>
            </a:r>
            <a:r>
              <a:rPr lang="fr-BE" sz="2000" dirty="0" err="1" smtClean="0">
                <a:latin typeface="Segoe UI" panose="020B0502040204020203" pitchFamily="34" charset="0"/>
                <a:cs typeface="Segoe UI" panose="020B0502040204020203" pitchFamily="34" charset="0"/>
              </a:rPr>
              <a:t>thin</a:t>
            </a:r>
            <a:r>
              <a:rPr lang="fr-BE" sz="2000" dirty="0" smtClean="0">
                <a:latin typeface="Segoe UI" panose="020B0502040204020203" pitchFamily="34" charset="0"/>
                <a:cs typeface="Segoe UI" panose="020B0502040204020203" pitchFamily="34" charset="0"/>
              </a:rPr>
              <a:t> </a:t>
            </a:r>
            <a:r>
              <a:rPr lang="fr-BE" sz="2000" dirty="0" err="1" smtClean="0">
                <a:latin typeface="Segoe UI" panose="020B0502040204020203" pitchFamily="34" charset="0"/>
                <a:cs typeface="Segoe UI" panose="020B0502040204020203" pitchFamily="34" charset="0"/>
              </a:rPr>
              <a:t>ice</a:t>
            </a:r>
            <a:endParaRPr lang="fr-BE" sz="2000" dirty="0" smtClean="0">
              <a:latin typeface="Segoe UI" panose="020B0502040204020203" pitchFamily="34" charset="0"/>
              <a:cs typeface="Segoe UI" panose="020B0502040204020203" pitchFamily="34" charset="0"/>
            </a:endParaRPr>
          </a:p>
        </p:txBody>
      </p:sp>
      <p:sp>
        <p:nvSpPr>
          <p:cNvPr id="7" name="ZoneTexte 6"/>
          <p:cNvSpPr txBox="1"/>
          <p:nvPr/>
        </p:nvSpPr>
        <p:spPr>
          <a:xfrm>
            <a:off x="516753" y="4319671"/>
            <a:ext cx="4893449" cy="1015663"/>
          </a:xfrm>
          <a:prstGeom prst="rect">
            <a:avLst/>
          </a:prstGeom>
          <a:noFill/>
        </p:spPr>
        <p:txBody>
          <a:bodyPr wrap="square" rtlCol="0">
            <a:spAutoFit/>
          </a:bodyPr>
          <a:lstStyle/>
          <a:p>
            <a:r>
              <a:rPr lang="fr-BE" sz="2000" dirty="0" err="1" smtClean="0">
                <a:latin typeface="Segoe UI" panose="020B0502040204020203" pitchFamily="34" charset="0"/>
                <a:cs typeface="Segoe UI" panose="020B0502040204020203" pitchFamily="34" charset="0"/>
              </a:rPr>
              <a:t>According</a:t>
            </a:r>
            <a:r>
              <a:rPr lang="fr-BE" sz="2000" dirty="0" smtClean="0">
                <a:latin typeface="Segoe UI" panose="020B0502040204020203" pitchFamily="34" charset="0"/>
                <a:cs typeface="Segoe UI" panose="020B0502040204020203" pitchFamily="34" charset="0"/>
              </a:rPr>
              <a:t> to the </a:t>
            </a:r>
            <a:r>
              <a:rPr lang="fr-BE" sz="2000" dirty="0" err="1" smtClean="0">
                <a:latin typeface="Segoe UI" panose="020B0502040204020203" pitchFamily="34" charset="0"/>
                <a:cs typeface="Segoe UI" panose="020B0502040204020203" pitchFamily="34" charset="0"/>
              </a:rPr>
              <a:t>toy</a:t>
            </a:r>
            <a:r>
              <a:rPr lang="fr-BE" sz="2000" dirty="0" smtClean="0">
                <a:latin typeface="Segoe UI" panose="020B0502040204020203" pitchFamily="34" charset="0"/>
                <a:cs typeface="Segoe UI" panose="020B0502040204020203" pitchFamily="34" charset="0"/>
              </a:rPr>
              <a:t> model </a:t>
            </a:r>
            <a:r>
              <a:rPr lang="fr-BE" sz="2000" dirty="0" err="1" smtClean="0">
                <a:latin typeface="Segoe UI" panose="020B0502040204020203" pitchFamily="34" charset="0"/>
                <a:cs typeface="Segoe UI" panose="020B0502040204020203" pitchFamily="34" charset="0"/>
              </a:rPr>
              <a:t>results</a:t>
            </a:r>
            <a:r>
              <a:rPr lang="fr-BE" sz="2000" dirty="0" smtClean="0">
                <a:latin typeface="Segoe UI" panose="020B0502040204020203" pitchFamily="34" charset="0"/>
                <a:cs typeface="Segoe UI" panose="020B0502040204020203" pitchFamily="34" charset="0"/>
              </a:rPr>
              <a:t>, ESA-CCI and OSI-SAF </a:t>
            </a:r>
            <a:r>
              <a:rPr lang="fr-BE" sz="2000" dirty="0" err="1" smtClean="0">
                <a:latin typeface="Segoe UI" panose="020B0502040204020203" pitchFamily="34" charset="0"/>
                <a:cs typeface="Segoe UI" panose="020B0502040204020203" pitchFamily="34" charset="0"/>
              </a:rPr>
              <a:t>should</a:t>
            </a:r>
            <a:r>
              <a:rPr lang="fr-BE" sz="2000" dirty="0" smtClean="0">
                <a:latin typeface="Segoe UI" panose="020B0502040204020203" pitchFamily="34" charset="0"/>
                <a:cs typeface="Segoe UI" panose="020B0502040204020203" pitchFamily="34" charset="0"/>
              </a:rPr>
              <a:t> have </a:t>
            </a:r>
            <a:r>
              <a:rPr lang="fr-BE" sz="2000" dirty="0" err="1" smtClean="0">
                <a:latin typeface="Segoe UI" panose="020B0502040204020203" pitchFamily="34" charset="0"/>
                <a:cs typeface="Segoe UI" panose="020B0502040204020203" pitchFamily="34" charset="0"/>
              </a:rPr>
              <a:t>lower</a:t>
            </a:r>
            <a:r>
              <a:rPr lang="fr-BE" sz="2000" dirty="0" smtClean="0">
                <a:latin typeface="Segoe UI" panose="020B0502040204020203" pitchFamily="34" charset="0"/>
                <a:cs typeface="Segoe UI" panose="020B0502040204020203" pitchFamily="34" charset="0"/>
              </a:rPr>
              <a:t> </a:t>
            </a:r>
            <a:r>
              <a:rPr lang="fr-BE" sz="2000" dirty="0" err="1" smtClean="0">
                <a:latin typeface="Segoe UI" panose="020B0502040204020203" pitchFamily="34" charset="0"/>
                <a:cs typeface="Segoe UI" panose="020B0502040204020203" pitchFamily="34" charset="0"/>
              </a:rPr>
              <a:t>errors</a:t>
            </a:r>
            <a:r>
              <a:rPr lang="fr-BE" sz="2000" dirty="0" smtClean="0">
                <a:latin typeface="Segoe UI" panose="020B0502040204020203" pitchFamily="34" charset="0"/>
                <a:cs typeface="Segoe UI" panose="020B0502040204020203" pitchFamily="34" charset="0"/>
              </a:rPr>
              <a:t> (but </a:t>
            </a:r>
            <a:r>
              <a:rPr lang="fr-BE" sz="2000" dirty="0" err="1" smtClean="0">
                <a:latin typeface="Segoe UI" panose="020B0502040204020203" pitchFamily="34" charset="0"/>
                <a:cs typeface="Segoe UI" panose="020B0502040204020203" pitchFamily="34" charset="0"/>
              </a:rPr>
              <a:t>only</a:t>
            </a:r>
            <a:r>
              <a:rPr lang="fr-BE" sz="2000" dirty="0" smtClean="0">
                <a:latin typeface="Segoe UI" panose="020B0502040204020203" pitchFamily="34" charset="0"/>
                <a:cs typeface="Segoe UI" panose="020B0502040204020203" pitchFamily="34" charset="0"/>
              </a:rPr>
              <a:t> </a:t>
            </a:r>
            <a:r>
              <a:rPr lang="fr-BE" sz="2000" dirty="0" err="1" smtClean="0">
                <a:latin typeface="Segoe UI" panose="020B0502040204020203" pitchFamily="34" charset="0"/>
                <a:cs typeface="Segoe UI" panose="020B0502040204020203" pitchFamily="34" charset="0"/>
              </a:rPr>
              <a:t>these</a:t>
            </a:r>
            <a:r>
              <a:rPr lang="fr-BE" sz="2000" dirty="0" smtClean="0">
                <a:latin typeface="Segoe UI" panose="020B0502040204020203" pitchFamily="34" charset="0"/>
                <a:cs typeface="Segoe UI" panose="020B0502040204020203" pitchFamily="34" charset="0"/>
              </a:rPr>
              <a:t> </a:t>
            </a:r>
            <a:r>
              <a:rPr lang="fr-BE" sz="2000" dirty="0" err="1" smtClean="0">
                <a:latin typeface="Segoe UI" panose="020B0502040204020203" pitchFamily="34" charset="0"/>
                <a:cs typeface="Segoe UI" panose="020B0502040204020203" pitchFamily="34" charset="0"/>
              </a:rPr>
              <a:t>two</a:t>
            </a:r>
            <a:r>
              <a:rPr lang="fr-BE" sz="2000" dirty="0" smtClean="0">
                <a:latin typeface="Segoe UI" panose="020B0502040204020203" pitchFamily="34" charset="0"/>
                <a:cs typeface="Segoe UI" panose="020B0502040204020203" pitchFamily="34" charset="0"/>
              </a:rPr>
              <a:t> </a:t>
            </a:r>
            <a:r>
              <a:rPr lang="fr-BE" sz="2000" dirty="0" err="1" smtClean="0">
                <a:latin typeface="Segoe UI" panose="020B0502040204020203" pitchFamily="34" charset="0"/>
                <a:cs typeface="Segoe UI" panose="020B0502040204020203" pitchFamily="34" charset="0"/>
              </a:rPr>
              <a:t>provide</a:t>
            </a:r>
            <a:r>
              <a:rPr lang="fr-BE" sz="2000" dirty="0" smtClean="0">
                <a:latin typeface="Segoe UI" panose="020B0502040204020203" pitchFamily="34" charset="0"/>
                <a:cs typeface="Segoe UI" panose="020B0502040204020203" pitchFamily="34" charset="0"/>
              </a:rPr>
              <a:t> </a:t>
            </a:r>
            <a:r>
              <a:rPr lang="fr-BE" sz="2000" dirty="0" err="1" smtClean="0">
                <a:latin typeface="Segoe UI" panose="020B0502040204020203" pitchFamily="34" charset="0"/>
                <a:cs typeface="Segoe UI" panose="020B0502040204020203" pitchFamily="34" charset="0"/>
              </a:rPr>
              <a:t>errors</a:t>
            </a:r>
            <a:r>
              <a:rPr lang="fr-BE" sz="2000" dirty="0" smtClean="0">
                <a:latin typeface="Segoe UI" panose="020B0502040204020203" pitchFamily="34" charset="0"/>
                <a:cs typeface="Segoe UI" panose="020B0502040204020203" pitchFamily="34" charset="0"/>
              </a:rPr>
              <a:t>)</a:t>
            </a:r>
          </a:p>
        </p:txBody>
      </p:sp>
      <p:sp>
        <p:nvSpPr>
          <p:cNvPr id="8" name="Rectangle 7"/>
          <p:cNvSpPr/>
          <p:nvPr/>
        </p:nvSpPr>
        <p:spPr>
          <a:xfrm>
            <a:off x="7248525" y="1998889"/>
            <a:ext cx="1543050" cy="4912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Rectangle 8"/>
          <p:cNvSpPr/>
          <p:nvPr/>
        </p:nvSpPr>
        <p:spPr>
          <a:xfrm>
            <a:off x="7353300" y="1937562"/>
            <a:ext cx="1295400" cy="175627"/>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Rectangle 9"/>
          <p:cNvSpPr/>
          <p:nvPr/>
        </p:nvSpPr>
        <p:spPr>
          <a:xfrm>
            <a:off x="5879646" y="3221380"/>
            <a:ext cx="1543050" cy="4912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Rectangle 10"/>
          <p:cNvSpPr/>
          <p:nvPr/>
        </p:nvSpPr>
        <p:spPr>
          <a:xfrm>
            <a:off x="5984421" y="3101068"/>
            <a:ext cx="1168854" cy="304799"/>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Rectangle 11"/>
          <p:cNvSpPr/>
          <p:nvPr/>
        </p:nvSpPr>
        <p:spPr>
          <a:xfrm>
            <a:off x="7581300" y="3221380"/>
            <a:ext cx="1543050" cy="4912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Rectangle 12"/>
          <p:cNvSpPr/>
          <p:nvPr/>
        </p:nvSpPr>
        <p:spPr>
          <a:xfrm>
            <a:off x="7686075" y="3101068"/>
            <a:ext cx="372075" cy="447674"/>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 name="ZoneTexte 2"/>
          <p:cNvSpPr txBox="1"/>
          <p:nvPr/>
        </p:nvSpPr>
        <p:spPr>
          <a:xfrm>
            <a:off x="7627564" y="1505216"/>
            <a:ext cx="1771050" cy="369332"/>
          </a:xfrm>
          <a:prstGeom prst="rect">
            <a:avLst/>
          </a:prstGeom>
          <a:noFill/>
        </p:spPr>
        <p:txBody>
          <a:bodyPr wrap="square" rtlCol="0">
            <a:spAutoFit/>
          </a:bodyPr>
          <a:lstStyle/>
          <a:p>
            <a:r>
              <a:rPr lang="fr-BE" dirty="0" smtClean="0">
                <a:solidFill>
                  <a:schemeClr val="bg1">
                    <a:lumMod val="50000"/>
                  </a:schemeClr>
                </a:solidFill>
                <a:latin typeface="Segoe UI" panose="020B0502040204020203" pitchFamily="34" charset="0"/>
                <a:cs typeface="Segoe UI" panose="020B0502040204020203" pitchFamily="34" charset="0"/>
              </a:rPr>
              <a:t>Truth</a:t>
            </a:r>
            <a:endParaRPr lang="fr-BE" dirty="0">
              <a:solidFill>
                <a:schemeClr val="bg1">
                  <a:lumMod val="50000"/>
                </a:schemeClr>
              </a:solidFill>
              <a:latin typeface="Segoe UI" panose="020B0502040204020203" pitchFamily="34" charset="0"/>
              <a:cs typeface="Segoe UI" panose="020B0502040204020203" pitchFamily="34" charset="0"/>
            </a:endParaRPr>
          </a:p>
        </p:txBody>
      </p:sp>
      <p:sp>
        <p:nvSpPr>
          <p:cNvPr id="15" name="ZoneTexte 14"/>
          <p:cNvSpPr txBox="1"/>
          <p:nvPr/>
        </p:nvSpPr>
        <p:spPr>
          <a:xfrm>
            <a:off x="6229950" y="2724156"/>
            <a:ext cx="1771050" cy="369332"/>
          </a:xfrm>
          <a:prstGeom prst="rect">
            <a:avLst/>
          </a:prstGeom>
          <a:noFill/>
        </p:spPr>
        <p:txBody>
          <a:bodyPr wrap="square" rtlCol="0">
            <a:spAutoFit/>
          </a:bodyPr>
          <a:lstStyle/>
          <a:p>
            <a:r>
              <a:rPr lang="fr-BE" dirty="0" smtClean="0">
                <a:solidFill>
                  <a:schemeClr val="bg1">
                    <a:lumMod val="50000"/>
                  </a:schemeClr>
                </a:solidFill>
                <a:latin typeface="Segoe UI" panose="020B0502040204020203" pitchFamily="34" charset="0"/>
                <a:cs typeface="Segoe UI" panose="020B0502040204020203" pitchFamily="34" charset="0"/>
              </a:rPr>
              <a:t>Model</a:t>
            </a:r>
            <a:endParaRPr lang="fr-BE" dirty="0">
              <a:solidFill>
                <a:schemeClr val="bg1">
                  <a:lumMod val="50000"/>
                </a:schemeClr>
              </a:solidFill>
              <a:latin typeface="Segoe UI" panose="020B0502040204020203" pitchFamily="34" charset="0"/>
              <a:cs typeface="Segoe UI" panose="020B0502040204020203" pitchFamily="34" charset="0"/>
            </a:endParaRPr>
          </a:p>
        </p:txBody>
      </p:sp>
      <p:sp>
        <p:nvSpPr>
          <p:cNvPr id="16" name="ZoneTexte 15"/>
          <p:cNvSpPr txBox="1"/>
          <p:nvPr/>
        </p:nvSpPr>
        <p:spPr>
          <a:xfrm>
            <a:off x="7819043" y="2733680"/>
            <a:ext cx="1771050" cy="369332"/>
          </a:xfrm>
          <a:prstGeom prst="rect">
            <a:avLst/>
          </a:prstGeom>
          <a:noFill/>
        </p:spPr>
        <p:txBody>
          <a:bodyPr wrap="square" rtlCol="0">
            <a:spAutoFit/>
          </a:bodyPr>
          <a:lstStyle/>
          <a:p>
            <a:r>
              <a:rPr lang="fr-BE" dirty="0" smtClean="0">
                <a:solidFill>
                  <a:schemeClr val="bg1">
                    <a:lumMod val="50000"/>
                  </a:schemeClr>
                </a:solidFill>
                <a:latin typeface="Segoe UI" panose="020B0502040204020203" pitchFamily="34" charset="0"/>
                <a:cs typeface="Segoe UI" panose="020B0502040204020203" pitchFamily="34" charset="0"/>
              </a:rPr>
              <a:t>Observation</a:t>
            </a:r>
            <a:endParaRPr lang="fr-BE" dirty="0">
              <a:solidFill>
                <a:schemeClr val="bg1">
                  <a:lumMod val="50000"/>
                </a:schemeClr>
              </a:solidFill>
              <a:latin typeface="Segoe UI" panose="020B0502040204020203" pitchFamily="34" charset="0"/>
              <a:cs typeface="Segoe UI" panose="020B0502040204020203" pitchFamily="34" charset="0"/>
            </a:endParaRPr>
          </a:p>
        </p:txBody>
      </p:sp>
      <p:pic>
        <p:nvPicPr>
          <p:cNvPr id="17" name="Image 16"/>
          <p:cNvPicPr>
            <a:picLocks noChangeAspect="1"/>
          </p:cNvPicPr>
          <p:nvPr/>
        </p:nvPicPr>
        <p:blipFill>
          <a:blip r:embed="rId3"/>
          <a:stretch>
            <a:fillRect/>
          </a:stretch>
        </p:blipFill>
        <p:spPr>
          <a:xfrm>
            <a:off x="6461386" y="3967810"/>
            <a:ext cx="2239828" cy="2117712"/>
          </a:xfrm>
          <a:prstGeom prst="rect">
            <a:avLst/>
          </a:prstGeom>
        </p:spPr>
      </p:pic>
      <p:sp>
        <p:nvSpPr>
          <p:cNvPr id="18" name="Rectangle 17"/>
          <p:cNvSpPr/>
          <p:nvPr/>
        </p:nvSpPr>
        <p:spPr>
          <a:xfrm>
            <a:off x="5972175" y="3161330"/>
            <a:ext cx="1295400" cy="175627"/>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9" name="Rectangle 18"/>
          <p:cNvSpPr/>
          <p:nvPr/>
        </p:nvSpPr>
        <p:spPr>
          <a:xfrm>
            <a:off x="7627745" y="3158925"/>
            <a:ext cx="1295400" cy="175627"/>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0" name="ZoneTexte 19"/>
          <p:cNvSpPr txBox="1"/>
          <p:nvPr/>
        </p:nvSpPr>
        <p:spPr>
          <a:xfrm>
            <a:off x="516753" y="5577690"/>
            <a:ext cx="5359410" cy="707886"/>
          </a:xfrm>
          <a:prstGeom prst="rect">
            <a:avLst/>
          </a:prstGeom>
          <a:noFill/>
        </p:spPr>
        <p:txBody>
          <a:bodyPr wrap="square" rtlCol="0">
            <a:spAutoFit/>
          </a:bodyPr>
          <a:lstStyle/>
          <a:p>
            <a:r>
              <a:rPr lang="fr-BE" sz="2000" dirty="0" smtClean="0">
                <a:latin typeface="Segoe UI" panose="020B0502040204020203" pitchFamily="34" charset="0"/>
                <a:cs typeface="Segoe UI" panose="020B0502040204020203" pitchFamily="34" charset="0"/>
              </a:rPr>
              <a:t>Note: </a:t>
            </a:r>
            <a:r>
              <a:rPr lang="fr-BE" sz="2000" dirty="0" err="1" smtClean="0">
                <a:latin typeface="Segoe UI" panose="020B0502040204020203" pitchFamily="34" charset="0"/>
                <a:cs typeface="Segoe UI" panose="020B0502040204020203" pitchFamily="34" charset="0"/>
              </a:rPr>
              <a:t>remarkably</a:t>
            </a:r>
            <a:r>
              <a:rPr lang="fr-BE" sz="2000" dirty="0" smtClean="0">
                <a:latin typeface="Segoe UI" panose="020B0502040204020203" pitchFamily="34" charset="0"/>
                <a:cs typeface="Segoe UI" panose="020B0502040204020203" pitchFamily="34" charset="0"/>
              </a:rPr>
              <a:t>, the </a:t>
            </a:r>
            <a:r>
              <a:rPr lang="fr-BE" sz="2000" dirty="0" err="1" smtClean="0">
                <a:latin typeface="Segoe UI" panose="020B0502040204020203" pitchFamily="34" charset="0"/>
                <a:cs typeface="Segoe UI" panose="020B0502040204020203" pitchFamily="34" charset="0"/>
              </a:rPr>
              <a:t>models</a:t>
            </a:r>
            <a:r>
              <a:rPr lang="fr-BE" sz="2000" dirty="0" smtClean="0">
                <a:latin typeface="Segoe UI" panose="020B0502040204020203" pitchFamily="34" charset="0"/>
                <a:cs typeface="Segoe UI" panose="020B0502040204020203" pitchFamily="34" charset="0"/>
              </a:rPr>
              <a:t> are </a:t>
            </a:r>
            <a:r>
              <a:rPr lang="fr-BE" sz="2000" dirty="0" err="1" smtClean="0">
                <a:latin typeface="Segoe UI" panose="020B0502040204020203" pitchFamily="34" charset="0"/>
                <a:cs typeface="Segoe UI" panose="020B0502040204020203" pitchFamily="34" charset="0"/>
              </a:rPr>
              <a:t>also</a:t>
            </a:r>
            <a:r>
              <a:rPr lang="fr-BE" sz="2000" dirty="0" smtClean="0">
                <a:latin typeface="Segoe UI" panose="020B0502040204020203" pitchFamily="34" charset="0"/>
                <a:cs typeface="Segoe UI" panose="020B0502040204020203" pitchFamily="34" charset="0"/>
              </a:rPr>
              <a:t> the </a:t>
            </a:r>
            <a:r>
              <a:rPr lang="fr-BE" sz="2000" dirty="0" err="1" smtClean="0">
                <a:latin typeface="Segoe UI" panose="020B0502040204020203" pitchFamily="34" charset="0"/>
                <a:cs typeface="Segoe UI" panose="020B0502040204020203" pitchFamily="34" charset="0"/>
              </a:rPr>
              <a:t>most</a:t>
            </a:r>
            <a:r>
              <a:rPr lang="fr-BE" sz="2000" dirty="0" smtClean="0">
                <a:latin typeface="Segoe UI" panose="020B0502040204020203" pitchFamily="34" charset="0"/>
                <a:cs typeface="Segoe UI" panose="020B0502040204020203" pitchFamily="34" charset="0"/>
              </a:rPr>
              <a:t> </a:t>
            </a:r>
            <a:r>
              <a:rPr lang="fr-BE" sz="2000" dirty="0" err="1" smtClean="0">
                <a:latin typeface="Segoe UI" panose="020B0502040204020203" pitchFamily="34" charset="0"/>
                <a:cs typeface="Segoe UI" panose="020B0502040204020203" pitchFamily="34" charset="0"/>
              </a:rPr>
              <a:t>independent</a:t>
            </a:r>
            <a:r>
              <a:rPr lang="fr-BE" sz="2000" dirty="0" smtClean="0">
                <a:latin typeface="Segoe UI" panose="020B0502040204020203" pitchFamily="34" charset="0"/>
                <a:cs typeface="Segoe UI" panose="020B0502040204020203" pitchFamily="34" charset="0"/>
              </a:rPr>
              <a:t> w.r.t. OSI-SAF and ESA-CCI</a:t>
            </a:r>
          </a:p>
        </p:txBody>
      </p:sp>
    </p:spTree>
    <p:extLst>
      <p:ext uri="{BB962C8B-B14F-4D97-AF65-F5344CB8AC3E}">
        <p14:creationId xmlns:p14="http://schemas.microsoft.com/office/powerpoint/2010/main" val="587580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nvPr>
        </p:nvGraphicFramePr>
        <p:xfrm>
          <a:off x="234204" y="263298"/>
          <a:ext cx="8681195" cy="6139390"/>
        </p:xfrm>
        <a:graphic>
          <a:graphicData uri="http://schemas.openxmlformats.org/drawingml/2006/table">
            <a:tbl>
              <a:tblPr>
                <a:tableStyleId>{5C22544A-7EE6-4342-B048-85BDC9FD1C3A}</a:tableStyleId>
              </a:tblPr>
              <a:tblGrid>
                <a:gridCol w="2158567"/>
                <a:gridCol w="1630657"/>
                <a:gridCol w="1630657"/>
                <a:gridCol w="1630657"/>
                <a:gridCol w="1630657"/>
              </a:tblGrid>
              <a:tr h="263819">
                <a:tc>
                  <a:txBody>
                    <a:bodyPr/>
                    <a:lstStyle/>
                    <a:p>
                      <a:pPr algn="ctr" fontAlgn="b"/>
                      <a:r>
                        <a:rPr lang="fr-BE" sz="1050" u="none" strike="noStrike">
                          <a:effectLst/>
                          <a:latin typeface="Segoe UI" panose="020B0502040204020203" pitchFamily="34" charset="0"/>
                          <a:cs typeface="Segoe UI" panose="020B0502040204020203" pitchFamily="34" charset="0"/>
                        </a:rPr>
                        <a:t>Sea ice concentration observational references</a:t>
                      </a:r>
                      <a:endParaRPr lang="fr-BE" sz="1050" b="1" i="0" u="none" strike="noStrike">
                        <a:effectLst/>
                        <a:latin typeface="Segoe UI" panose="020B0502040204020203" pitchFamily="34" charset="0"/>
                        <a:cs typeface="Segoe UI" panose="020B0502040204020203" pitchFamily="34" charset="0"/>
                      </a:endParaRPr>
                    </a:p>
                  </a:txBody>
                  <a:tcPr marL="5863" marR="5863" marT="5863" marB="0" anchor="b"/>
                </a:tc>
                <a:tc>
                  <a:txBody>
                    <a:bodyPr/>
                    <a:lstStyle/>
                    <a:p>
                      <a:pPr algn="ctr" fontAlgn="b"/>
                      <a:r>
                        <a:rPr lang="fr-BE" sz="1050" u="none" strike="noStrike">
                          <a:effectLst/>
                          <a:latin typeface="Segoe UI" panose="020B0502040204020203" pitchFamily="34" charset="0"/>
                          <a:cs typeface="Segoe UI" panose="020B0502040204020203" pitchFamily="34" charset="0"/>
                        </a:rPr>
                        <a:t>ESA-CCI</a:t>
                      </a:r>
                      <a:endParaRPr lang="fr-BE" sz="1050" b="1" i="1" u="none" strike="noStrike">
                        <a:effectLst/>
                        <a:latin typeface="Segoe UI" panose="020B0502040204020203" pitchFamily="34" charset="0"/>
                        <a:cs typeface="Segoe UI" panose="020B0502040204020203" pitchFamily="34" charset="0"/>
                      </a:endParaRPr>
                    </a:p>
                  </a:txBody>
                  <a:tcPr marL="5863" marR="5863" marT="5863" marB="0" anchor="b"/>
                </a:tc>
                <a:tc>
                  <a:txBody>
                    <a:bodyPr/>
                    <a:lstStyle/>
                    <a:p>
                      <a:pPr algn="ctr" fontAlgn="b"/>
                      <a:r>
                        <a:rPr lang="fr-BE" sz="1050" u="none" strike="noStrike">
                          <a:effectLst/>
                          <a:latin typeface="Segoe UI" panose="020B0502040204020203" pitchFamily="34" charset="0"/>
                          <a:cs typeface="Segoe UI" panose="020B0502040204020203" pitchFamily="34" charset="0"/>
                        </a:rPr>
                        <a:t>OSI-SAF</a:t>
                      </a:r>
                      <a:endParaRPr lang="fr-BE" sz="1050" b="1" i="1" u="none" strike="noStrike">
                        <a:effectLst/>
                        <a:latin typeface="Segoe UI" panose="020B0502040204020203" pitchFamily="34" charset="0"/>
                        <a:cs typeface="Segoe UI" panose="020B0502040204020203" pitchFamily="34" charset="0"/>
                      </a:endParaRPr>
                    </a:p>
                  </a:txBody>
                  <a:tcPr marL="5863" marR="5863" marT="5863" marB="0" anchor="b"/>
                </a:tc>
                <a:tc>
                  <a:txBody>
                    <a:bodyPr/>
                    <a:lstStyle/>
                    <a:p>
                      <a:pPr algn="ctr" fontAlgn="b"/>
                      <a:r>
                        <a:rPr lang="fr-BE" sz="1050" u="none" strike="noStrike">
                          <a:effectLst/>
                          <a:latin typeface="Segoe UI" panose="020B0502040204020203" pitchFamily="34" charset="0"/>
                          <a:cs typeface="Segoe UI" panose="020B0502040204020203" pitchFamily="34" charset="0"/>
                        </a:rPr>
                        <a:t>HadISST</a:t>
                      </a:r>
                      <a:endParaRPr lang="fr-BE" sz="1050" b="1" i="1" u="none" strike="noStrike">
                        <a:effectLst/>
                        <a:latin typeface="Segoe UI" panose="020B0502040204020203" pitchFamily="34" charset="0"/>
                        <a:cs typeface="Segoe UI" panose="020B0502040204020203" pitchFamily="34" charset="0"/>
                      </a:endParaRPr>
                    </a:p>
                  </a:txBody>
                  <a:tcPr marL="5863" marR="5863" marT="5863" marB="0" anchor="b"/>
                </a:tc>
                <a:tc>
                  <a:txBody>
                    <a:bodyPr/>
                    <a:lstStyle/>
                    <a:p>
                      <a:pPr algn="ctr" fontAlgn="b"/>
                      <a:r>
                        <a:rPr lang="fr-BE" sz="1050" u="none" strike="noStrike">
                          <a:effectLst/>
                          <a:latin typeface="Segoe UI" panose="020B0502040204020203" pitchFamily="34" charset="0"/>
                          <a:cs typeface="Segoe UI" panose="020B0502040204020203" pitchFamily="34" charset="0"/>
                        </a:rPr>
                        <a:t>NSIDC</a:t>
                      </a:r>
                      <a:endParaRPr lang="fr-BE" sz="1050" b="1" i="1" u="none" strike="noStrike">
                        <a:effectLst/>
                        <a:latin typeface="Segoe UI" panose="020B0502040204020203" pitchFamily="34" charset="0"/>
                        <a:cs typeface="Segoe UI" panose="020B0502040204020203" pitchFamily="34" charset="0"/>
                      </a:endParaRPr>
                    </a:p>
                  </a:txBody>
                  <a:tcPr marL="5863" marR="5863" marT="5863" marB="0" anchor="b"/>
                </a:tc>
              </a:tr>
              <a:tr h="257956">
                <a:tc>
                  <a:txBody>
                    <a:bodyPr/>
                    <a:lstStyle/>
                    <a:p>
                      <a:pPr algn="ctr" fontAlgn="ctr"/>
                      <a:r>
                        <a:rPr lang="fr-BE" sz="1050" u="none" strike="noStrike">
                          <a:effectLst/>
                          <a:latin typeface="Segoe UI" panose="020B0502040204020203" pitchFamily="34" charset="0"/>
                          <a:cs typeface="Segoe UI" panose="020B0502040204020203" pitchFamily="34" charset="0"/>
                        </a:rPr>
                        <a:t>Reference</a:t>
                      </a:r>
                      <a:endParaRPr lang="fr-BE" sz="1050" b="0" i="1" u="none" strike="noStrike">
                        <a:effectLst/>
                        <a:latin typeface="Segoe UI" panose="020B0502040204020203" pitchFamily="34" charset="0"/>
                        <a:cs typeface="Segoe UI" panose="020B0502040204020203" pitchFamily="34" charset="0"/>
                      </a:endParaRPr>
                    </a:p>
                  </a:txBody>
                  <a:tcPr marL="5863" marR="5863" marT="5863" marB="0" anchor="ctr"/>
                </a:tc>
                <a:tc>
                  <a:txBody>
                    <a:bodyPr/>
                    <a:lstStyle/>
                    <a:p>
                      <a:pPr algn="ctr" fontAlgn="ctr"/>
                      <a:r>
                        <a:rPr lang="it-IT" sz="1050" u="none" strike="noStrike">
                          <a:effectLst/>
                          <a:latin typeface="Segoe UI" panose="020B0502040204020203" pitchFamily="34" charset="0"/>
                          <a:cs typeface="Segoe UI" panose="020B0502040204020203" pitchFamily="34" charset="0"/>
                        </a:rPr>
                        <a:t>Ivanova et al., 2015 (35)</a:t>
                      </a:r>
                      <a:endParaRPr lang="it-IT" sz="1050" b="0" i="0" u="none" strike="noStrike">
                        <a:effectLst/>
                        <a:latin typeface="Segoe UI" panose="020B0502040204020203" pitchFamily="34" charset="0"/>
                        <a:cs typeface="Segoe UI" panose="020B0502040204020203" pitchFamily="34" charset="0"/>
                      </a:endParaRPr>
                    </a:p>
                  </a:txBody>
                  <a:tcPr marL="5863" marR="5863" marT="5863" marB="0" anchor="ctr"/>
                </a:tc>
                <a:tc>
                  <a:txBody>
                    <a:bodyPr/>
                    <a:lstStyle/>
                    <a:p>
                      <a:pPr algn="ctr" fontAlgn="ctr"/>
                      <a:r>
                        <a:rPr lang="da-DK" sz="1050" u="none" strike="noStrike">
                          <a:effectLst/>
                          <a:latin typeface="Segoe UI" panose="020B0502040204020203" pitchFamily="34" charset="0"/>
                          <a:cs typeface="Segoe UI" panose="020B0502040204020203" pitchFamily="34" charset="0"/>
                        </a:rPr>
                        <a:t>Eastwood et al., 2015 (36)</a:t>
                      </a:r>
                      <a:endParaRPr lang="da-DK" sz="1050" b="0" i="1" u="none" strike="noStrike">
                        <a:effectLst/>
                        <a:latin typeface="Segoe UI" panose="020B0502040204020203" pitchFamily="34" charset="0"/>
                        <a:cs typeface="Segoe UI" panose="020B0502040204020203" pitchFamily="34" charset="0"/>
                      </a:endParaRPr>
                    </a:p>
                  </a:txBody>
                  <a:tcPr marL="5863" marR="5863" marT="5863" marB="0" anchor="ctr"/>
                </a:tc>
                <a:tc>
                  <a:txBody>
                    <a:bodyPr/>
                    <a:lstStyle/>
                    <a:p>
                      <a:pPr algn="ctr" fontAlgn="ctr"/>
                      <a:r>
                        <a:rPr lang="fr-BE" sz="1050" u="none" strike="noStrike">
                          <a:effectLst/>
                          <a:latin typeface="Segoe UI" panose="020B0502040204020203" pitchFamily="34" charset="0"/>
                          <a:cs typeface="Segoe UI" panose="020B0502040204020203" pitchFamily="34" charset="0"/>
                        </a:rPr>
                        <a:t>Rayner et al., 2003 (33)</a:t>
                      </a:r>
                      <a:endParaRPr lang="fr-BE" sz="1050" b="0" i="0" u="none" strike="noStrike">
                        <a:effectLst/>
                        <a:latin typeface="Segoe UI" panose="020B0502040204020203" pitchFamily="34" charset="0"/>
                        <a:cs typeface="Segoe UI" panose="020B0502040204020203" pitchFamily="34" charset="0"/>
                      </a:endParaRPr>
                    </a:p>
                  </a:txBody>
                  <a:tcPr marL="5863" marR="5863" marT="5863" marB="0" anchor="ctr"/>
                </a:tc>
                <a:tc>
                  <a:txBody>
                    <a:bodyPr/>
                    <a:lstStyle/>
                    <a:p>
                      <a:pPr algn="ctr" fontAlgn="ctr"/>
                      <a:r>
                        <a:rPr lang="en-US" sz="1050" u="none" strike="noStrike">
                          <a:effectLst/>
                          <a:latin typeface="Segoe UI" panose="020B0502040204020203" pitchFamily="34" charset="0"/>
                          <a:cs typeface="Segoe UI" panose="020B0502040204020203" pitchFamily="34" charset="0"/>
                        </a:rPr>
                        <a:t>Fetterer and Knowles, 2004 (37)</a:t>
                      </a:r>
                      <a:endParaRPr lang="en-US" sz="1050" b="0" i="0" u="none" strike="noStrike">
                        <a:effectLst/>
                        <a:latin typeface="Segoe UI" panose="020B0502040204020203" pitchFamily="34" charset="0"/>
                        <a:cs typeface="Segoe UI" panose="020B0502040204020203" pitchFamily="34" charset="0"/>
                      </a:endParaRPr>
                    </a:p>
                  </a:txBody>
                  <a:tcPr marL="5863" marR="5863" marT="5863" marB="0" anchor="ctr"/>
                </a:tc>
              </a:tr>
              <a:tr h="257956">
                <a:tc>
                  <a:txBody>
                    <a:bodyPr/>
                    <a:lstStyle/>
                    <a:p>
                      <a:pPr algn="ctr" fontAlgn="ctr"/>
                      <a:r>
                        <a:rPr lang="fr-BE" sz="1050" u="none" strike="noStrike">
                          <a:effectLst/>
                          <a:latin typeface="Segoe UI" panose="020B0502040204020203" pitchFamily="34" charset="0"/>
                          <a:cs typeface="Segoe UI" panose="020B0502040204020203" pitchFamily="34" charset="0"/>
                        </a:rPr>
                        <a:t>Institution</a:t>
                      </a:r>
                      <a:endParaRPr lang="fr-BE" sz="1050" b="0" i="1" u="none" strike="noStrike">
                        <a:effectLst/>
                        <a:latin typeface="Segoe UI" panose="020B0502040204020203" pitchFamily="34" charset="0"/>
                        <a:cs typeface="Segoe UI" panose="020B0502040204020203" pitchFamily="34" charset="0"/>
                      </a:endParaRPr>
                    </a:p>
                  </a:txBody>
                  <a:tcPr marL="5863" marR="5863" marT="5863" marB="0" anchor="ctr"/>
                </a:tc>
                <a:tc>
                  <a:txBody>
                    <a:bodyPr/>
                    <a:lstStyle/>
                    <a:p>
                      <a:pPr algn="ctr" fontAlgn="ctr"/>
                      <a:r>
                        <a:rPr lang="fr-BE" sz="1050" u="none" strike="noStrike">
                          <a:effectLst/>
                          <a:latin typeface="Segoe UI" panose="020B0502040204020203" pitchFamily="34" charset="0"/>
                          <a:cs typeface="Segoe UI" panose="020B0502040204020203" pitchFamily="34" charset="0"/>
                        </a:rPr>
                        <a:t>European Space Agency</a:t>
                      </a:r>
                      <a:endParaRPr lang="fr-BE" sz="1050" b="0" i="0" u="none" strike="noStrike">
                        <a:effectLst/>
                        <a:latin typeface="Segoe UI" panose="020B0502040204020203" pitchFamily="34" charset="0"/>
                        <a:cs typeface="Segoe UI" panose="020B0502040204020203" pitchFamily="34" charset="0"/>
                      </a:endParaRPr>
                    </a:p>
                  </a:txBody>
                  <a:tcPr marL="5863" marR="5863" marT="5863" marB="0" anchor="ctr"/>
                </a:tc>
                <a:tc>
                  <a:txBody>
                    <a:bodyPr/>
                    <a:lstStyle/>
                    <a:p>
                      <a:pPr algn="ctr" fontAlgn="ctr"/>
                      <a:r>
                        <a:rPr lang="fr-BE" sz="1050" u="none" strike="noStrike">
                          <a:effectLst/>
                          <a:latin typeface="Segoe UI" panose="020B0502040204020203" pitchFamily="34" charset="0"/>
                          <a:cs typeface="Segoe UI" panose="020B0502040204020203" pitchFamily="34" charset="0"/>
                        </a:rPr>
                        <a:t>EUMETSAT</a:t>
                      </a:r>
                      <a:endParaRPr lang="fr-BE" sz="1050" b="0" i="0" u="none" strike="noStrike">
                        <a:solidFill>
                          <a:srgbClr val="000000"/>
                        </a:solidFill>
                        <a:effectLst/>
                        <a:latin typeface="Segoe UI" panose="020B0502040204020203" pitchFamily="34" charset="0"/>
                        <a:cs typeface="Segoe UI" panose="020B0502040204020203" pitchFamily="34" charset="0"/>
                      </a:endParaRPr>
                    </a:p>
                  </a:txBody>
                  <a:tcPr marL="5863" marR="5863" marT="5863" marB="0" anchor="ctr"/>
                </a:tc>
                <a:tc>
                  <a:txBody>
                    <a:bodyPr/>
                    <a:lstStyle/>
                    <a:p>
                      <a:pPr algn="ctr" fontAlgn="ctr"/>
                      <a:r>
                        <a:rPr lang="fr-BE" sz="1050" u="none" strike="noStrike">
                          <a:effectLst/>
                          <a:latin typeface="Segoe UI" panose="020B0502040204020203" pitchFamily="34" charset="0"/>
                          <a:cs typeface="Segoe UI" panose="020B0502040204020203" pitchFamily="34" charset="0"/>
                        </a:rPr>
                        <a:t>MetOffice (UK)</a:t>
                      </a:r>
                      <a:endParaRPr lang="fr-BE" sz="1050" b="0" i="0" u="none" strike="noStrike">
                        <a:effectLst/>
                        <a:latin typeface="Segoe UI" panose="020B0502040204020203" pitchFamily="34" charset="0"/>
                        <a:cs typeface="Segoe UI" panose="020B0502040204020203" pitchFamily="34" charset="0"/>
                      </a:endParaRPr>
                    </a:p>
                  </a:txBody>
                  <a:tcPr marL="5863" marR="5863" marT="5863" marB="0" anchor="ctr"/>
                </a:tc>
                <a:tc>
                  <a:txBody>
                    <a:bodyPr/>
                    <a:lstStyle/>
                    <a:p>
                      <a:pPr algn="ctr" fontAlgn="ctr"/>
                      <a:r>
                        <a:rPr lang="en-US" sz="1050" u="none" strike="noStrike">
                          <a:effectLst/>
                          <a:latin typeface="Segoe UI" panose="020B0502040204020203" pitchFamily="34" charset="0"/>
                          <a:cs typeface="Segoe UI" panose="020B0502040204020203" pitchFamily="34" charset="0"/>
                        </a:rPr>
                        <a:t>National Snow and Ice Data Center</a:t>
                      </a:r>
                      <a:endParaRPr lang="en-US" sz="1050" b="0" i="0" u="none" strike="noStrike">
                        <a:effectLst/>
                        <a:latin typeface="Segoe UI" panose="020B0502040204020203" pitchFamily="34" charset="0"/>
                        <a:cs typeface="Segoe UI" panose="020B0502040204020203" pitchFamily="34" charset="0"/>
                      </a:endParaRPr>
                    </a:p>
                  </a:txBody>
                  <a:tcPr marL="5863" marR="5863" marT="5863" marB="0" anchor="ctr"/>
                </a:tc>
              </a:tr>
              <a:tr h="257956">
                <a:tc>
                  <a:txBody>
                    <a:bodyPr/>
                    <a:lstStyle/>
                    <a:p>
                      <a:pPr algn="ctr" fontAlgn="ctr"/>
                      <a:r>
                        <a:rPr lang="fr-BE" sz="1050" u="none" strike="noStrike">
                          <a:effectLst/>
                          <a:latin typeface="Segoe UI" panose="020B0502040204020203" pitchFamily="34" charset="0"/>
                          <a:cs typeface="Segoe UI" panose="020B0502040204020203" pitchFamily="34" charset="0"/>
                        </a:rPr>
                        <a:t>Webpage</a:t>
                      </a:r>
                      <a:endParaRPr lang="fr-BE" sz="1050" b="0" i="1" u="none" strike="noStrike">
                        <a:effectLst/>
                        <a:latin typeface="Segoe UI" panose="020B0502040204020203" pitchFamily="34" charset="0"/>
                        <a:cs typeface="Segoe UI" panose="020B0502040204020203" pitchFamily="34" charset="0"/>
                      </a:endParaRPr>
                    </a:p>
                  </a:txBody>
                  <a:tcPr marL="5863" marR="5863" marT="5863" marB="0" anchor="ctr"/>
                </a:tc>
                <a:tc>
                  <a:txBody>
                    <a:bodyPr/>
                    <a:lstStyle/>
                    <a:p>
                      <a:pPr algn="ctr" fontAlgn="ctr"/>
                      <a:r>
                        <a:rPr lang="fr-BE" sz="1050" u="none" strike="noStrike">
                          <a:effectLst/>
                          <a:latin typeface="Segoe UI" panose="020B0502040204020203" pitchFamily="34" charset="0"/>
                          <a:cs typeface="Segoe UI" panose="020B0502040204020203" pitchFamily="34" charset="0"/>
                        </a:rPr>
                        <a:t>http://esa-cci.nersc.no/</a:t>
                      </a:r>
                      <a:endParaRPr lang="fr-BE" sz="1050" b="0" i="0" u="none" strike="noStrike">
                        <a:effectLst/>
                        <a:latin typeface="Segoe UI" panose="020B0502040204020203" pitchFamily="34" charset="0"/>
                        <a:cs typeface="Segoe UI" panose="020B0502040204020203" pitchFamily="34" charset="0"/>
                      </a:endParaRPr>
                    </a:p>
                  </a:txBody>
                  <a:tcPr marL="5863" marR="5863" marT="5863" marB="0" anchor="ctr"/>
                </a:tc>
                <a:tc>
                  <a:txBody>
                    <a:bodyPr/>
                    <a:lstStyle/>
                    <a:p>
                      <a:pPr algn="ctr" fontAlgn="ctr"/>
                      <a:r>
                        <a:rPr lang="fr-BE" sz="1050" u="none" strike="noStrike">
                          <a:effectLst/>
                          <a:latin typeface="Segoe UI" panose="020B0502040204020203" pitchFamily="34" charset="0"/>
                          <a:cs typeface="Segoe UI" panose="020B0502040204020203" pitchFamily="34" charset="0"/>
                        </a:rPr>
                        <a:t>http://osisaf.met.no/p/ice/ice_conc_reprocessed.html</a:t>
                      </a:r>
                      <a:endParaRPr lang="fr-BE" sz="1050" b="0" i="0" u="none" strike="noStrike">
                        <a:effectLst/>
                        <a:latin typeface="Segoe UI" panose="020B0502040204020203" pitchFamily="34" charset="0"/>
                        <a:cs typeface="Segoe UI" panose="020B0502040204020203" pitchFamily="34" charset="0"/>
                      </a:endParaRPr>
                    </a:p>
                  </a:txBody>
                  <a:tcPr marL="5863" marR="5863" marT="5863" marB="0" anchor="ctr"/>
                </a:tc>
                <a:tc>
                  <a:txBody>
                    <a:bodyPr/>
                    <a:lstStyle/>
                    <a:p>
                      <a:pPr algn="ctr" fontAlgn="ctr"/>
                      <a:r>
                        <a:rPr lang="fr-BE" sz="1050" u="none" strike="noStrike">
                          <a:effectLst/>
                          <a:latin typeface="Segoe UI" panose="020B0502040204020203" pitchFamily="34" charset="0"/>
                          <a:cs typeface="Segoe UI" panose="020B0502040204020203" pitchFamily="34" charset="0"/>
                        </a:rPr>
                        <a:t>http://www.metoffice.gov.uk/hadobs/hadisst/</a:t>
                      </a:r>
                      <a:endParaRPr lang="fr-BE" sz="1050" b="0" i="0" u="none" strike="noStrike">
                        <a:effectLst/>
                        <a:latin typeface="Segoe UI" panose="020B0502040204020203" pitchFamily="34" charset="0"/>
                        <a:cs typeface="Segoe UI" panose="020B0502040204020203" pitchFamily="34" charset="0"/>
                      </a:endParaRPr>
                    </a:p>
                  </a:txBody>
                  <a:tcPr marL="5863" marR="5863" marT="5863" marB="0" anchor="ctr"/>
                </a:tc>
                <a:tc>
                  <a:txBody>
                    <a:bodyPr/>
                    <a:lstStyle/>
                    <a:p>
                      <a:pPr algn="ctr" fontAlgn="ctr"/>
                      <a:r>
                        <a:rPr lang="fr-BE" sz="1050" u="none" strike="noStrike">
                          <a:effectLst/>
                          <a:latin typeface="Segoe UI" panose="020B0502040204020203" pitchFamily="34" charset="0"/>
                          <a:cs typeface="Segoe UI" panose="020B0502040204020203" pitchFamily="34" charset="0"/>
                        </a:rPr>
                        <a:t>https://nsidc.org/data/docs/noaa/g02135_seaice_index/</a:t>
                      </a:r>
                      <a:endParaRPr lang="fr-BE" sz="1050" b="0" i="0" u="none" strike="noStrike">
                        <a:effectLst/>
                        <a:latin typeface="Segoe UI" panose="020B0502040204020203" pitchFamily="34" charset="0"/>
                        <a:cs typeface="Segoe UI" panose="020B0502040204020203" pitchFamily="34" charset="0"/>
                      </a:endParaRPr>
                    </a:p>
                  </a:txBody>
                  <a:tcPr marL="5863" marR="5863" marT="5863" marB="0" anchor="ctr"/>
                </a:tc>
              </a:tr>
              <a:tr h="128978">
                <a:tc>
                  <a:txBody>
                    <a:bodyPr/>
                    <a:lstStyle/>
                    <a:p>
                      <a:pPr algn="ctr" fontAlgn="ctr"/>
                      <a:r>
                        <a:rPr lang="fr-BE" sz="1050" u="none" strike="noStrike">
                          <a:effectLst/>
                          <a:latin typeface="Segoe UI" panose="020B0502040204020203" pitchFamily="34" charset="0"/>
                          <a:cs typeface="Segoe UI" panose="020B0502040204020203" pitchFamily="34" charset="0"/>
                        </a:rPr>
                        <a:t>Period of product availability</a:t>
                      </a:r>
                      <a:endParaRPr lang="fr-BE" sz="1050" b="0" i="1" u="none" strike="noStrike">
                        <a:effectLst/>
                        <a:latin typeface="Segoe UI" panose="020B0502040204020203" pitchFamily="34" charset="0"/>
                        <a:cs typeface="Segoe UI" panose="020B0502040204020203" pitchFamily="34" charset="0"/>
                      </a:endParaRPr>
                    </a:p>
                  </a:txBody>
                  <a:tcPr marL="5863" marR="5863" marT="5863" marB="0" anchor="ctr"/>
                </a:tc>
                <a:tc>
                  <a:txBody>
                    <a:bodyPr/>
                    <a:lstStyle/>
                    <a:p>
                      <a:pPr algn="ctr" fontAlgn="ctr"/>
                      <a:r>
                        <a:rPr lang="fr-BE" sz="1050" u="none" strike="noStrike">
                          <a:effectLst/>
                          <a:latin typeface="Segoe UI" panose="020B0502040204020203" pitchFamily="34" charset="0"/>
                          <a:cs typeface="Segoe UI" panose="020B0502040204020203" pitchFamily="34" charset="0"/>
                        </a:rPr>
                        <a:t>1993-2008</a:t>
                      </a:r>
                      <a:endParaRPr lang="fr-BE" sz="1050" b="0" i="0" u="none" strike="noStrike">
                        <a:effectLst/>
                        <a:latin typeface="Segoe UI" panose="020B0502040204020203" pitchFamily="34" charset="0"/>
                        <a:cs typeface="Segoe UI" panose="020B0502040204020203" pitchFamily="34" charset="0"/>
                      </a:endParaRPr>
                    </a:p>
                  </a:txBody>
                  <a:tcPr marL="5863" marR="5863" marT="5863" marB="0" anchor="ctr"/>
                </a:tc>
                <a:tc>
                  <a:txBody>
                    <a:bodyPr/>
                    <a:lstStyle/>
                    <a:p>
                      <a:pPr algn="ctr" fontAlgn="ctr"/>
                      <a:r>
                        <a:rPr lang="fr-BE" sz="1050" u="none" strike="noStrike">
                          <a:effectLst/>
                          <a:latin typeface="Segoe UI" panose="020B0502040204020203" pitchFamily="34" charset="0"/>
                          <a:cs typeface="Segoe UI" panose="020B0502040204020203" pitchFamily="34" charset="0"/>
                        </a:rPr>
                        <a:t>1978-2015</a:t>
                      </a:r>
                      <a:endParaRPr lang="fr-BE" sz="1050" b="0" i="0" u="none" strike="noStrike">
                        <a:effectLst/>
                        <a:latin typeface="Segoe UI" panose="020B0502040204020203" pitchFamily="34" charset="0"/>
                        <a:cs typeface="Segoe UI" panose="020B0502040204020203" pitchFamily="34" charset="0"/>
                      </a:endParaRPr>
                    </a:p>
                  </a:txBody>
                  <a:tcPr marL="5863" marR="5863" marT="5863" marB="0" anchor="ctr"/>
                </a:tc>
                <a:tc>
                  <a:txBody>
                    <a:bodyPr/>
                    <a:lstStyle/>
                    <a:p>
                      <a:pPr algn="ctr" fontAlgn="ctr"/>
                      <a:r>
                        <a:rPr lang="fr-BE" sz="1050" u="none" strike="noStrike">
                          <a:effectLst/>
                          <a:latin typeface="Segoe UI" panose="020B0502040204020203" pitchFamily="34" charset="0"/>
                          <a:cs typeface="Segoe UI" panose="020B0502040204020203" pitchFamily="34" charset="0"/>
                        </a:rPr>
                        <a:t>1871-present</a:t>
                      </a:r>
                      <a:endParaRPr lang="fr-BE" sz="1050" b="0" i="0" u="none" strike="noStrike">
                        <a:effectLst/>
                        <a:latin typeface="Segoe UI" panose="020B0502040204020203" pitchFamily="34" charset="0"/>
                        <a:cs typeface="Segoe UI" panose="020B0502040204020203" pitchFamily="34" charset="0"/>
                      </a:endParaRPr>
                    </a:p>
                  </a:txBody>
                  <a:tcPr marL="5863" marR="5863" marT="5863" marB="0" anchor="ctr"/>
                </a:tc>
                <a:tc>
                  <a:txBody>
                    <a:bodyPr/>
                    <a:lstStyle/>
                    <a:p>
                      <a:pPr algn="ctr" fontAlgn="ctr"/>
                      <a:r>
                        <a:rPr lang="fr-BE" sz="1050" u="none" strike="noStrike">
                          <a:effectLst/>
                          <a:latin typeface="Segoe UI" panose="020B0502040204020203" pitchFamily="34" charset="0"/>
                          <a:cs typeface="Segoe UI" panose="020B0502040204020203" pitchFamily="34" charset="0"/>
                        </a:rPr>
                        <a:t>1978-present</a:t>
                      </a:r>
                      <a:endParaRPr lang="fr-BE" sz="1050" b="0" i="0" u="none" strike="noStrike">
                        <a:effectLst/>
                        <a:latin typeface="Segoe UI" panose="020B0502040204020203" pitchFamily="34" charset="0"/>
                        <a:cs typeface="Segoe UI" panose="020B0502040204020203" pitchFamily="34" charset="0"/>
                      </a:endParaRPr>
                    </a:p>
                  </a:txBody>
                  <a:tcPr marL="5863" marR="5863" marT="5863" marB="0" anchor="ctr"/>
                </a:tc>
              </a:tr>
              <a:tr h="257956">
                <a:tc>
                  <a:txBody>
                    <a:bodyPr/>
                    <a:lstStyle/>
                    <a:p>
                      <a:pPr algn="ctr" fontAlgn="ctr"/>
                      <a:r>
                        <a:rPr lang="fr-BE" sz="1050" u="none" strike="noStrike">
                          <a:effectLst/>
                          <a:latin typeface="Segoe UI" panose="020B0502040204020203" pitchFamily="34" charset="0"/>
                          <a:cs typeface="Segoe UI" panose="020B0502040204020203" pitchFamily="34" charset="0"/>
                        </a:rPr>
                        <a:t>Grid resolution</a:t>
                      </a:r>
                      <a:endParaRPr lang="fr-BE" sz="1050" b="0" i="1" u="none" strike="noStrike">
                        <a:effectLst/>
                        <a:latin typeface="Segoe UI" panose="020B0502040204020203" pitchFamily="34" charset="0"/>
                        <a:cs typeface="Segoe UI" panose="020B0502040204020203" pitchFamily="34" charset="0"/>
                      </a:endParaRPr>
                    </a:p>
                  </a:txBody>
                  <a:tcPr marL="5863" marR="5863" marT="5863" marB="0" anchor="ctr"/>
                </a:tc>
                <a:tc>
                  <a:txBody>
                    <a:bodyPr/>
                    <a:lstStyle/>
                    <a:p>
                      <a:pPr algn="ctr" fontAlgn="ctr"/>
                      <a:r>
                        <a:rPr lang="nn-NO" sz="1050" u="none" strike="noStrike">
                          <a:effectLst/>
                          <a:latin typeface="Segoe UI" panose="020B0502040204020203" pitchFamily="34" charset="0"/>
                          <a:cs typeface="Segoe UI" panose="020B0502040204020203" pitchFamily="34" charset="0"/>
                        </a:rPr>
                        <a:t>25 km x 25 km</a:t>
                      </a:r>
                      <a:endParaRPr lang="nn-NO" sz="1050" b="0" i="0" u="none" strike="noStrike">
                        <a:effectLst/>
                        <a:latin typeface="Segoe UI" panose="020B0502040204020203" pitchFamily="34" charset="0"/>
                        <a:cs typeface="Segoe UI" panose="020B0502040204020203" pitchFamily="34" charset="0"/>
                      </a:endParaRPr>
                    </a:p>
                  </a:txBody>
                  <a:tcPr marL="5863" marR="5863" marT="5863" marB="0" anchor="ctr"/>
                </a:tc>
                <a:tc>
                  <a:txBody>
                    <a:bodyPr/>
                    <a:lstStyle/>
                    <a:p>
                      <a:pPr algn="ctr" fontAlgn="ctr"/>
                      <a:r>
                        <a:rPr lang="nn-NO" sz="1050" u="none" strike="noStrike">
                          <a:effectLst/>
                          <a:latin typeface="Segoe UI" panose="020B0502040204020203" pitchFamily="34" charset="0"/>
                          <a:cs typeface="Segoe UI" panose="020B0502040204020203" pitchFamily="34" charset="0"/>
                        </a:rPr>
                        <a:t>10 km x 10 km</a:t>
                      </a:r>
                      <a:endParaRPr lang="nn-NO" sz="1050" b="0" i="0" u="none" strike="noStrike">
                        <a:effectLst/>
                        <a:latin typeface="Segoe UI" panose="020B0502040204020203" pitchFamily="34" charset="0"/>
                        <a:cs typeface="Segoe UI" panose="020B0502040204020203" pitchFamily="34" charset="0"/>
                      </a:endParaRPr>
                    </a:p>
                  </a:txBody>
                  <a:tcPr marL="5863" marR="5863" marT="5863" marB="0" anchor="ctr"/>
                </a:tc>
                <a:tc>
                  <a:txBody>
                    <a:bodyPr/>
                    <a:lstStyle/>
                    <a:p>
                      <a:pPr algn="ctr" fontAlgn="ctr"/>
                      <a:r>
                        <a:rPr lang="en-US" sz="1050" u="none" strike="noStrike">
                          <a:effectLst/>
                          <a:latin typeface="Segoe UI" panose="020B0502040204020203" pitchFamily="34" charset="0"/>
                          <a:cs typeface="Segoe UI" panose="020B0502040204020203" pitchFamily="34" charset="0"/>
                        </a:rPr>
                        <a:t>1.0°x1.0° (~110 km x 110 km near equator)</a:t>
                      </a:r>
                      <a:endParaRPr lang="en-US" sz="1050" b="0" i="0" u="none" strike="noStrike">
                        <a:effectLst/>
                        <a:latin typeface="Segoe UI" panose="020B0502040204020203" pitchFamily="34" charset="0"/>
                        <a:cs typeface="Segoe UI" panose="020B0502040204020203" pitchFamily="34" charset="0"/>
                      </a:endParaRPr>
                    </a:p>
                  </a:txBody>
                  <a:tcPr marL="5863" marR="5863" marT="5863" marB="0" anchor="ctr"/>
                </a:tc>
                <a:tc>
                  <a:txBody>
                    <a:bodyPr/>
                    <a:lstStyle/>
                    <a:p>
                      <a:pPr algn="ctr" fontAlgn="ctr"/>
                      <a:r>
                        <a:rPr lang="nn-NO" sz="1050" u="none" strike="noStrike">
                          <a:effectLst/>
                          <a:latin typeface="Segoe UI" panose="020B0502040204020203" pitchFamily="34" charset="0"/>
                          <a:cs typeface="Segoe UI" panose="020B0502040204020203" pitchFamily="34" charset="0"/>
                        </a:rPr>
                        <a:t>25 km x 25 km</a:t>
                      </a:r>
                      <a:endParaRPr lang="nn-NO" sz="1050" b="0" i="0" u="none" strike="noStrike">
                        <a:effectLst/>
                        <a:latin typeface="Segoe UI" panose="020B0502040204020203" pitchFamily="34" charset="0"/>
                        <a:cs typeface="Segoe UI" panose="020B0502040204020203" pitchFamily="34" charset="0"/>
                      </a:endParaRPr>
                    </a:p>
                  </a:txBody>
                  <a:tcPr marL="5863" marR="5863" marT="5863" marB="0" anchor="ctr"/>
                </a:tc>
              </a:tr>
              <a:tr h="128978">
                <a:tc>
                  <a:txBody>
                    <a:bodyPr/>
                    <a:lstStyle/>
                    <a:p>
                      <a:pPr algn="ctr" fontAlgn="ctr"/>
                      <a:r>
                        <a:rPr lang="fr-BE" sz="1050" u="none" strike="noStrike">
                          <a:effectLst/>
                          <a:latin typeface="Segoe UI" panose="020B0502040204020203" pitchFamily="34" charset="0"/>
                          <a:cs typeface="Segoe UI" panose="020B0502040204020203" pitchFamily="34" charset="0"/>
                        </a:rPr>
                        <a:t>Grid type</a:t>
                      </a:r>
                      <a:endParaRPr lang="fr-BE" sz="1050" b="0" i="1" u="none" strike="noStrike">
                        <a:effectLst/>
                        <a:latin typeface="Segoe UI" panose="020B0502040204020203" pitchFamily="34" charset="0"/>
                        <a:cs typeface="Segoe UI" panose="020B0502040204020203" pitchFamily="34" charset="0"/>
                      </a:endParaRPr>
                    </a:p>
                  </a:txBody>
                  <a:tcPr marL="5863" marR="5863" marT="5863" marB="0" anchor="ctr"/>
                </a:tc>
                <a:tc>
                  <a:txBody>
                    <a:bodyPr/>
                    <a:lstStyle/>
                    <a:p>
                      <a:pPr algn="ctr" fontAlgn="ctr"/>
                      <a:r>
                        <a:rPr lang="fr-BE" sz="1050" u="none" strike="noStrike">
                          <a:effectLst/>
                          <a:latin typeface="Segoe UI" panose="020B0502040204020203" pitchFamily="34" charset="0"/>
                          <a:cs typeface="Segoe UI" panose="020B0502040204020203" pitchFamily="34" charset="0"/>
                        </a:rPr>
                        <a:t>Equal-Area Scalable Earth</a:t>
                      </a:r>
                      <a:endParaRPr lang="fr-BE" sz="1050" b="0" i="0" u="none" strike="noStrike">
                        <a:effectLst/>
                        <a:latin typeface="Segoe UI" panose="020B0502040204020203" pitchFamily="34" charset="0"/>
                        <a:cs typeface="Segoe UI" panose="020B0502040204020203" pitchFamily="34" charset="0"/>
                      </a:endParaRPr>
                    </a:p>
                  </a:txBody>
                  <a:tcPr marL="5863" marR="5863" marT="5863" marB="0" anchor="ctr"/>
                </a:tc>
                <a:tc>
                  <a:txBody>
                    <a:bodyPr/>
                    <a:lstStyle/>
                    <a:p>
                      <a:pPr algn="ctr" fontAlgn="ctr"/>
                      <a:r>
                        <a:rPr lang="fr-BE" sz="1050" u="none" strike="noStrike">
                          <a:effectLst/>
                          <a:latin typeface="Segoe UI" panose="020B0502040204020203" pitchFamily="34" charset="0"/>
                          <a:cs typeface="Segoe UI" panose="020B0502040204020203" pitchFamily="34" charset="0"/>
                        </a:rPr>
                        <a:t>Polar Stereographic</a:t>
                      </a:r>
                      <a:endParaRPr lang="fr-BE" sz="1050" b="0" i="0" u="none" strike="noStrike">
                        <a:effectLst/>
                        <a:latin typeface="Segoe UI" panose="020B0502040204020203" pitchFamily="34" charset="0"/>
                        <a:cs typeface="Segoe UI" panose="020B0502040204020203" pitchFamily="34" charset="0"/>
                      </a:endParaRPr>
                    </a:p>
                  </a:txBody>
                  <a:tcPr marL="5863" marR="5863" marT="5863" marB="0" anchor="ctr"/>
                </a:tc>
                <a:tc>
                  <a:txBody>
                    <a:bodyPr/>
                    <a:lstStyle/>
                    <a:p>
                      <a:pPr algn="ctr" fontAlgn="ctr"/>
                      <a:r>
                        <a:rPr lang="fr-BE" sz="1050" u="none" strike="noStrike">
                          <a:effectLst/>
                          <a:latin typeface="Segoe UI" panose="020B0502040204020203" pitchFamily="34" charset="0"/>
                          <a:cs typeface="Segoe UI" panose="020B0502040204020203" pitchFamily="34" charset="0"/>
                        </a:rPr>
                        <a:t>Regular</a:t>
                      </a:r>
                      <a:endParaRPr lang="fr-BE" sz="1050" b="0" i="0" u="none" strike="noStrike">
                        <a:effectLst/>
                        <a:latin typeface="Segoe UI" panose="020B0502040204020203" pitchFamily="34" charset="0"/>
                        <a:cs typeface="Segoe UI" panose="020B0502040204020203" pitchFamily="34" charset="0"/>
                      </a:endParaRPr>
                    </a:p>
                  </a:txBody>
                  <a:tcPr marL="5863" marR="5863" marT="5863" marB="0" anchor="ctr"/>
                </a:tc>
                <a:tc>
                  <a:txBody>
                    <a:bodyPr/>
                    <a:lstStyle/>
                    <a:p>
                      <a:pPr algn="ctr" fontAlgn="ctr"/>
                      <a:r>
                        <a:rPr lang="fr-BE" sz="1050" u="none" strike="noStrike">
                          <a:effectLst/>
                          <a:latin typeface="Segoe UI" panose="020B0502040204020203" pitchFamily="34" charset="0"/>
                          <a:cs typeface="Segoe UI" panose="020B0502040204020203" pitchFamily="34" charset="0"/>
                        </a:rPr>
                        <a:t>Polar Stereographic</a:t>
                      </a:r>
                      <a:endParaRPr lang="fr-BE" sz="1050" b="0" i="0" u="none" strike="noStrike">
                        <a:effectLst/>
                        <a:latin typeface="Segoe UI" panose="020B0502040204020203" pitchFamily="34" charset="0"/>
                        <a:cs typeface="Segoe UI" panose="020B0502040204020203" pitchFamily="34" charset="0"/>
                      </a:endParaRPr>
                    </a:p>
                  </a:txBody>
                  <a:tcPr marL="5863" marR="5863" marT="5863" marB="0" anchor="ctr"/>
                </a:tc>
              </a:tr>
              <a:tr h="644891">
                <a:tc>
                  <a:txBody>
                    <a:bodyPr/>
                    <a:lstStyle/>
                    <a:p>
                      <a:pPr algn="ctr" fontAlgn="ctr"/>
                      <a:r>
                        <a:rPr lang="en-US" sz="1050" u="none" strike="noStrike">
                          <a:effectLst/>
                          <a:latin typeface="Segoe UI" panose="020B0502040204020203" pitchFamily="34" charset="0"/>
                          <a:cs typeface="Segoe UI" panose="020B0502040204020203" pitchFamily="34" charset="0"/>
                        </a:rPr>
                        <a:t>Primary product and technology on which the analysis is based</a:t>
                      </a:r>
                      <a:endParaRPr lang="en-US" sz="1050" b="0" i="1" u="none" strike="noStrike">
                        <a:effectLst/>
                        <a:latin typeface="Segoe UI" panose="020B0502040204020203" pitchFamily="34" charset="0"/>
                        <a:cs typeface="Segoe UI" panose="020B0502040204020203" pitchFamily="34" charset="0"/>
                      </a:endParaRPr>
                    </a:p>
                  </a:txBody>
                  <a:tcPr marL="5863" marR="5863" marT="5863" marB="0" anchor="ctr"/>
                </a:tc>
                <a:tc>
                  <a:txBody>
                    <a:bodyPr/>
                    <a:lstStyle/>
                    <a:p>
                      <a:pPr algn="ctr" fontAlgn="ctr"/>
                      <a:r>
                        <a:rPr lang="it-IT" sz="1050" u="none" strike="noStrike">
                          <a:effectLst/>
                          <a:latin typeface="Segoe UI" panose="020B0502040204020203" pitchFamily="34" charset="0"/>
                          <a:cs typeface="Segoe UI" panose="020B0502040204020203" pitchFamily="34" charset="0"/>
                        </a:rPr>
                        <a:t>Passive microwave satellite data: SSM/I (1992-2008)</a:t>
                      </a:r>
                      <a:endParaRPr lang="it-IT" sz="1050" b="0" i="0" u="none" strike="noStrike">
                        <a:effectLst/>
                        <a:latin typeface="Segoe UI" panose="020B0502040204020203" pitchFamily="34" charset="0"/>
                        <a:cs typeface="Segoe UI" panose="020B0502040204020203" pitchFamily="34" charset="0"/>
                      </a:endParaRPr>
                    </a:p>
                  </a:txBody>
                  <a:tcPr marL="5863" marR="5863" marT="5863" marB="0" anchor="ctr"/>
                </a:tc>
                <a:tc>
                  <a:txBody>
                    <a:bodyPr/>
                    <a:lstStyle/>
                    <a:p>
                      <a:pPr algn="ctr" fontAlgn="ctr"/>
                      <a:r>
                        <a:rPr lang="fr-BE" sz="1050" u="none" strike="noStrike">
                          <a:effectLst/>
                          <a:latin typeface="Segoe UI" panose="020B0502040204020203" pitchFamily="34" charset="0"/>
                          <a:cs typeface="Segoe UI" panose="020B0502040204020203" pitchFamily="34" charset="0"/>
                        </a:rPr>
                        <a:t>Passive microwave satellite data: SMMR and SSM/I-SSMIS.</a:t>
                      </a:r>
                      <a:endParaRPr lang="fr-BE" sz="1050" b="0" i="0" u="none" strike="noStrike">
                        <a:effectLst/>
                        <a:latin typeface="Segoe UI" panose="020B0502040204020203" pitchFamily="34" charset="0"/>
                        <a:cs typeface="Segoe UI" panose="020B0502040204020203" pitchFamily="34" charset="0"/>
                      </a:endParaRPr>
                    </a:p>
                  </a:txBody>
                  <a:tcPr marL="5863" marR="5863" marT="5863" marB="0" anchor="ctr"/>
                </a:tc>
                <a:tc>
                  <a:txBody>
                    <a:bodyPr/>
                    <a:lstStyle/>
                    <a:p>
                      <a:pPr algn="ctr" fontAlgn="ctr"/>
                      <a:r>
                        <a:rPr lang="fr-BE" sz="1050" u="none" strike="noStrike">
                          <a:effectLst/>
                          <a:latin typeface="Segoe UI" panose="020B0502040204020203" pitchFamily="34" charset="0"/>
                          <a:cs typeface="Segoe UI" panose="020B0502040204020203" pitchFamily="34" charset="0"/>
                        </a:rPr>
                        <a:t>Passive microwave satellite data: SMMR and SSM/I-SSMIS (1978-1996) + NCEP operational dataset (1997-present)</a:t>
                      </a:r>
                      <a:endParaRPr lang="fr-BE" sz="1050" b="0" i="0" u="none" strike="noStrike">
                        <a:effectLst/>
                        <a:latin typeface="Segoe UI" panose="020B0502040204020203" pitchFamily="34" charset="0"/>
                        <a:cs typeface="Segoe UI" panose="020B0502040204020203" pitchFamily="34" charset="0"/>
                      </a:endParaRPr>
                    </a:p>
                  </a:txBody>
                  <a:tcPr marL="5863" marR="5863" marT="5863" marB="0" anchor="ctr"/>
                </a:tc>
                <a:tc>
                  <a:txBody>
                    <a:bodyPr/>
                    <a:lstStyle/>
                    <a:p>
                      <a:pPr algn="ctr" fontAlgn="ctr"/>
                      <a:r>
                        <a:rPr lang="fr-BE" sz="1050" u="none" strike="noStrike">
                          <a:effectLst/>
                          <a:latin typeface="Segoe UI" panose="020B0502040204020203" pitchFamily="34" charset="0"/>
                          <a:cs typeface="Segoe UI" panose="020B0502040204020203" pitchFamily="34" charset="0"/>
                        </a:rPr>
                        <a:t>Passive microwave satellite data: SMMR and SSM/I-SSMIS.</a:t>
                      </a:r>
                      <a:endParaRPr lang="fr-BE" sz="1050" b="0" i="0" u="none" strike="noStrike">
                        <a:effectLst/>
                        <a:latin typeface="Segoe UI" panose="020B0502040204020203" pitchFamily="34" charset="0"/>
                        <a:cs typeface="Segoe UI" panose="020B0502040204020203" pitchFamily="34" charset="0"/>
                      </a:endParaRPr>
                    </a:p>
                  </a:txBody>
                  <a:tcPr marL="5863" marR="5863" marT="5863" marB="0" anchor="ctr"/>
                </a:tc>
              </a:tr>
              <a:tr h="1289782">
                <a:tc>
                  <a:txBody>
                    <a:bodyPr/>
                    <a:lstStyle/>
                    <a:p>
                      <a:pPr algn="ctr" fontAlgn="ctr"/>
                      <a:r>
                        <a:rPr lang="fr-BE" sz="1050" u="none" strike="noStrike">
                          <a:effectLst/>
                          <a:latin typeface="Segoe UI" panose="020B0502040204020203" pitchFamily="34" charset="0"/>
                          <a:cs typeface="Segoe UI" panose="020B0502040204020203" pitchFamily="34" charset="0"/>
                        </a:rPr>
                        <a:t>Algorithm of processing</a:t>
                      </a:r>
                      <a:endParaRPr lang="fr-BE" sz="1050" b="0" i="1" u="none" strike="noStrike">
                        <a:effectLst/>
                        <a:latin typeface="Segoe UI" panose="020B0502040204020203" pitchFamily="34" charset="0"/>
                        <a:cs typeface="Segoe UI" panose="020B0502040204020203" pitchFamily="34" charset="0"/>
                      </a:endParaRPr>
                    </a:p>
                  </a:txBody>
                  <a:tcPr marL="5863" marR="5863" marT="5863" marB="0" anchor="ctr"/>
                </a:tc>
                <a:tc>
                  <a:txBody>
                    <a:bodyPr/>
                    <a:lstStyle/>
                    <a:p>
                      <a:pPr algn="ctr" fontAlgn="ctr"/>
                      <a:r>
                        <a:rPr lang="en-US" sz="1050" u="none" strike="noStrike" dirty="0">
                          <a:effectLst/>
                          <a:latin typeface="Segoe UI" panose="020B0502040204020203" pitchFamily="34" charset="0"/>
                          <a:cs typeface="Segoe UI" panose="020B0502040204020203" pitchFamily="34" charset="0"/>
                        </a:rPr>
                        <a:t>Same as OSI-SAF algorithm, but improved so that better performance is achieved over thin ice. Atmospheric filter was applied to brightness temperature directly, and not on the spectral gradient ratio as this latter approach was found to eliminate low ice concentrations.</a:t>
                      </a:r>
                      <a:endParaRPr lang="en-US" sz="1050" b="0" i="0" u="none" strike="noStrike" dirty="0">
                        <a:effectLst/>
                        <a:latin typeface="Segoe UI" panose="020B0502040204020203" pitchFamily="34" charset="0"/>
                        <a:cs typeface="Segoe UI" panose="020B0502040204020203" pitchFamily="34" charset="0"/>
                      </a:endParaRPr>
                    </a:p>
                  </a:txBody>
                  <a:tcPr marL="5863" marR="5863" marT="5863" marB="0" anchor="ctr"/>
                </a:tc>
                <a:tc>
                  <a:txBody>
                    <a:bodyPr/>
                    <a:lstStyle/>
                    <a:p>
                      <a:pPr algn="ctr" fontAlgn="ctr"/>
                      <a:r>
                        <a:rPr lang="en-US" sz="1050" u="none" strike="noStrike" dirty="0">
                          <a:effectLst/>
                          <a:latin typeface="Segoe UI" panose="020B0502040204020203" pitchFamily="34" charset="0"/>
                          <a:cs typeface="Segoe UI" panose="020B0502040204020203" pitchFamily="34" charset="0"/>
                        </a:rPr>
                        <a:t>Hybrid: Bootstrap and Bristol. </a:t>
                      </a:r>
                      <a:r>
                        <a:rPr lang="en-US" sz="1050" b="1" u="none" strike="noStrike" dirty="0">
                          <a:effectLst/>
                          <a:latin typeface="Segoe UI" panose="020B0502040204020203" pitchFamily="34" charset="0"/>
                          <a:cs typeface="Segoe UI" panose="020B0502040204020203" pitchFamily="34" charset="0"/>
                        </a:rPr>
                        <a:t>Dynamical tie-points</a:t>
                      </a:r>
                      <a:r>
                        <a:rPr lang="en-US" sz="1050" u="none" strike="noStrike" dirty="0">
                          <a:effectLst/>
                          <a:latin typeface="Segoe UI" panose="020B0502040204020203" pitchFamily="34" charset="0"/>
                          <a:cs typeface="Segoe UI" panose="020B0502040204020203" pitchFamily="34" charset="0"/>
                        </a:rPr>
                        <a:t> are used (calibration parameters are time-dependent). Weather filter was improved from NASA Team algorithm, as it was found that this correction tended to eliminate low ice concentrations.</a:t>
                      </a:r>
                      <a:endParaRPr lang="en-US" sz="1050" b="0" i="0" u="none" strike="noStrike" dirty="0">
                        <a:effectLst/>
                        <a:latin typeface="Segoe UI" panose="020B0502040204020203" pitchFamily="34" charset="0"/>
                        <a:cs typeface="Segoe UI" panose="020B0502040204020203" pitchFamily="34" charset="0"/>
                      </a:endParaRPr>
                    </a:p>
                  </a:txBody>
                  <a:tcPr marL="5863" marR="5863" marT="5863" marB="0" anchor="ctr"/>
                </a:tc>
                <a:tc>
                  <a:txBody>
                    <a:bodyPr/>
                    <a:lstStyle/>
                    <a:p>
                      <a:pPr algn="ctr" fontAlgn="ctr"/>
                      <a:r>
                        <a:rPr lang="en-US" sz="1050" u="none" strike="noStrike">
                          <a:effectLst/>
                          <a:latin typeface="Segoe UI" panose="020B0502040204020203" pitchFamily="34" charset="0"/>
                          <a:cs typeface="Segoe UI" panose="020B0502040204020203" pitchFamily="34" charset="0"/>
                        </a:rPr>
                        <a:t>NASA Team (see NSIDC column)</a:t>
                      </a:r>
                      <a:endParaRPr lang="en-US" sz="1050" b="0" i="0" u="none" strike="noStrike">
                        <a:effectLst/>
                        <a:latin typeface="Segoe UI" panose="020B0502040204020203" pitchFamily="34" charset="0"/>
                        <a:cs typeface="Segoe UI" panose="020B0502040204020203" pitchFamily="34" charset="0"/>
                      </a:endParaRPr>
                    </a:p>
                  </a:txBody>
                  <a:tcPr marL="5863" marR="5863" marT="5863" marB="0" anchor="ctr"/>
                </a:tc>
                <a:tc>
                  <a:txBody>
                    <a:bodyPr/>
                    <a:lstStyle/>
                    <a:p>
                      <a:pPr algn="ctr" fontAlgn="ctr"/>
                      <a:r>
                        <a:rPr lang="en-US" sz="1050" u="none" strike="noStrike" dirty="0">
                          <a:effectLst/>
                          <a:latin typeface="Segoe UI" panose="020B0502040204020203" pitchFamily="34" charset="0"/>
                          <a:cs typeface="Segoe UI" panose="020B0502040204020203" pitchFamily="34" charset="0"/>
                        </a:rPr>
                        <a:t>NASA Team: </a:t>
                      </a:r>
                      <a:r>
                        <a:rPr lang="en-US" sz="1050" b="1" u="none" strike="noStrike" dirty="0">
                          <a:effectLst/>
                          <a:latin typeface="Segoe UI" panose="020B0502040204020203" pitchFamily="34" charset="0"/>
                          <a:cs typeface="Segoe UI" panose="020B0502040204020203" pitchFamily="34" charset="0"/>
                        </a:rPr>
                        <a:t>Static tie-points</a:t>
                      </a:r>
                      <a:r>
                        <a:rPr lang="en-US" sz="1050" u="none" strike="noStrike" dirty="0">
                          <a:effectLst/>
                          <a:latin typeface="Segoe UI" panose="020B0502040204020203" pitchFamily="34" charset="0"/>
                          <a:cs typeface="Segoe UI" panose="020B0502040204020203" pitchFamily="34" charset="0"/>
                        </a:rPr>
                        <a:t> are used, but different datasets for </a:t>
                      </a:r>
                      <a:r>
                        <a:rPr lang="en-US" sz="1050" u="none" strike="noStrike" dirty="0" err="1">
                          <a:effectLst/>
                          <a:latin typeface="Segoe UI" panose="020B0502040204020203" pitchFamily="34" charset="0"/>
                          <a:cs typeface="Segoe UI" panose="020B0502040204020203" pitchFamily="34" charset="0"/>
                        </a:rPr>
                        <a:t>Northrern</a:t>
                      </a:r>
                      <a:r>
                        <a:rPr lang="en-US" sz="1050" u="none" strike="noStrike" dirty="0">
                          <a:effectLst/>
                          <a:latin typeface="Segoe UI" panose="020B0502040204020203" pitchFamily="34" charset="0"/>
                          <a:cs typeface="Segoe UI" panose="020B0502040204020203" pitchFamily="34" charset="0"/>
                        </a:rPr>
                        <a:t> and Southern Hemispheres. Weather filter was used: SIC set to zero when the spectral gradient ratio (GR) is &gt; 0.07</a:t>
                      </a:r>
                      <a:endParaRPr lang="en-US" sz="1050" b="0" i="0" u="none" strike="noStrike" dirty="0">
                        <a:effectLst/>
                        <a:latin typeface="Segoe UI" panose="020B0502040204020203" pitchFamily="34" charset="0"/>
                        <a:cs typeface="Segoe UI" panose="020B0502040204020203" pitchFamily="34" charset="0"/>
                      </a:endParaRPr>
                    </a:p>
                  </a:txBody>
                  <a:tcPr marL="5863" marR="5863" marT="5863" marB="0" anchor="ctr"/>
                </a:tc>
              </a:tr>
              <a:tr h="1037688">
                <a:tc>
                  <a:txBody>
                    <a:bodyPr/>
                    <a:lstStyle/>
                    <a:p>
                      <a:pPr algn="ctr" fontAlgn="ctr"/>
                      <a:r>
                        <a:rPr lang="fr-BE" sz="1050" u="none" strike="noStrike">
                          <a:effectLst/>
                          <a:latin typeface="Segoe UI" panose="020B0502040204020203" pitchFamily="34" charset="0"/>
                          <a:cs typeface="Segoe UI" panose="020B0502040204020203" pitchFamily="34" charset="0"/>
                        </a:rPr>
                        <a:t>Other comments</a:t>
                      </a:r>
                      <a:endParaRPr lang="fr-BE" sz="1050" b="0" i="1" u="none" strike="noStrike">
                        <a:effectLst/>
                        <a:latin typeface="Segoe UI" panose="020B0502040204020203" pitchFamily="34" charset="0"/>
                        <a:cs typeface="Segoe UI" panose="020B0502040204020203" pitchFamily="34" charset="0"/>
                      </a:endParaRPr>
                    </a:p>
                  </a:txBody>
                  <a:tcPr marL="5863" marR="5863" marT="5863" marB="0" anchor="ctr"/>
                </a:tc>
                <a:tc>
                  <a:txBody>
                    <a:bodyPr/>
                    <a:lstStyle/>
                    <a:p>
                      <a:pPr algn="ctr" fontAlgn="ctr"/>
                      <a:r>
                        <a:rPr lang="en-US" sz="1050" u="none" strike="noStrike">
                          <a:effectLst/>
                          <a:latin typeface="Segoe UI" panose="020B0502040204020203" pitchFamily="34" charset="0"/>
                          <a:cs typeface="Segoe UI" panose="020B0502040204020203" pitchFamily="34" charset="0"/>
                        </a:rPr>
                        <a:t>Only ESA-CCI phase 1 products are considered. Phase 2 products will be developed joinly with EUMETSAT OSI-SAF. </a:t>
                      </a:r>
                      <a:endParaRPr lang="en-US" sz="1050" b="0" i="0" u="none" strike="noStrike">
                        <a:effectLst/>
                        <a:latin typeface="Segoe UI" panose="020B0502040204020203" pitchFamily="34" charset="0"/>
                        <a:cs typeface="Segoe UI" panose="020B0502040204020203" pitchFamily="34" charset="0"/>
                      </a:endParaRPr>
                    </a:p>
                  </a:txBody>
                  <a:tcPr marL="5863" marR="5863" marT="5863" marB="0" anchor="ctr"/>
                </a:tc>
                <a:tc>
                  <a:txBody>
                    <a:bodyPr/>
                    <a:lstStyle/>
                    <a:p>
                      <a:pPr algn="ctr" fontAlgn="ctr"/>
                      <a:r>
                        <a:rPr lang="en-US" sz="1050" u="none" strike="noStrike">
                          <a:effectLst/>
                          <a:latin typeface="Segoe UI" panose="020B0502040204020203" pitchFamily="34" charset="0"/>
                          <a:cs typeface="Segoe UI" panose="020B0502040204020203" pitchFamily="34" charset="0"/>
                        </a:rPr>
                        <a:t>Version 1.2 of the product was used, i.e. without input data from ESA. The next release of OSI-SAF reprocessed sea ice concentration will include results from the ESA-CCI research project</a:t>
                      </a:r>
                      <a:endParaRPr lang="en-US" sz="1050" b="0" i="0" u="none" strike="noStrike">
                        <a:effectLst/>
                        <a:latin typeface="Segoe UI" panose="020B0502040204020203" pitchFamily="34" charset="0"/>
                        <a:cs typeface="Segoe UI" panose="020B0502040204020203" pitchFamily="34" charset="0"/>
                      </a:endParaRPr>
                    </a:p>
                  </a:txBody>
                  <a:tcPr marL="5863" marR="5863" marT="5863" marB="0" anchor="ctr"/>
                </a:tc>
                <a:tc>
                  <a:txBody>
                    <a:bodyPr/>
                    <a:lstStyle/>
                    <a:p>
                      <a:pPr algn="ctr" fontAlgn="ctr"/>
                      <a:r>
                        <a:rPr lang="en-US" sz="1050" u="none" strike="noStrike" dirty="0">
                          <a:effectLst/>
                          <a:latin typeface="Segoe UI" panose="020B0502040204020203" pitchFamily="34" charset="0"/>
                          <a:cs typeface="Segoe UI" panose="020B0502040204020203" pitchFamily="34" charset="0"/>
                        </a:rPr>
                        <a:t>The </a:t>
                      </a:r>
                      <a:r>
                        <a:rPr lang="en-US" sz="1050" u="none" strike="noStrike" dirty="0" err="1">
                          <a:effectLst/>
                          <a:latin typeface="Segoe UI" panose="020B0502040204020203" pitchFamily="34" charset="0"/>
                          <a:cs typeface="Segoe UI" panose="020B0502040204020203" pitchFamily="34" charset="0"/>
                        </a:rPr>
                        <a:t>HadISST</a:t>
                      </a:r>
                      <a:r>
                        <a:rPr lang="en-US" sz="1050" u="none" strike="noStrike" dirty="0">
                          <a:effectLst/>
                          <a:latin typeface="Segoe UI" panose="020B0502040204020203" pitchFamily="34" charset="0"/>
                          <a:cs typeface="Segoe UI" panose="020B0502040204020203" pitchFamily="34" charset="0"/>
                        </a:rPr>
                        <a:t> product is updated with NCEP operational analyses from 1997 onwards.</a:t>
                      </a:r>
                      <a:endParaRPr lang="en-US" sz="1050" b="0" i="0" u="none" strike="noStrike" dirty="0">
                        <a:effectLst/>
                        <a:latin typeface="Segoe UI" panose="020B0502040204020203" pitchFamily="34" charset="0"/>
                        <a:cs typeface="Segoe UI" panose="020B0502040204020203" pitchFamily="34" charset="0"/>
                      </a:endParaRPr>
                    </a:p>
                  </a:txBody>
                  <a:tcPr marL="5863" marR="5863" marT="5863" marB="0" anchor="ctr"/>
                </a:tc>
                <a:tc>
                  <a:txBody>
                    <a:bodyPr/>
                    <a:lstStyle/>
                    <a:p>
                      <a:pPr algn="ctr" fontAlgn="ctr"/>
                      <a:r>
                        <a:rPr lang="en-US" sz="1050" u="none" strike="noStrike" dirty="0">
                          <a:effectLst/>
                          <a:latin typeface="Segoe UI" panose="020B0502040204020203" pitchFamily="34" charset="0"/>
                          <a:cs typeface="Segoe UI" panose="020B0502040204020203" pitchFamily="34" charset="0"/>
                        </a:rPr>
                        <a:t>We take as monthly sea ice extent the value already processed by NSIDC.</a:t>
                      </a:r>
                      <a:endParaRPr lang="en-US" sz="1050" b="0" i="0" u="none" strike="noStrike" dirty="0">
                        <a:effectLst/>
                        <a:latin typeface="Segoe UI" panose="020B0502040204020203" pitchFamily="34" charset="0"/>
                        <a:cs typeface="Segoe UI" panose="020B0502040204020203" pitchFamily="34" charset="0"/>
                      </a:endParaRPr>
                    </a:p>
                  </a:txBody>
                  <a:tcPr marL="5863" marR="5863" marT="5863" marB="0" anchor="ctr"/>
                </a:tc>
              </a:tr>
            </a:tbl>
          </a:graphicData>
        </a:graphic>
      </p:graphicFrame>
    </p:spTree>
    <p:extLst>
      <p:ext uri="{BB962C8B-B14F-4D97-AF65-F5344CB8AC3E}">
        <p14:creationId xmlns:p14="http://schemas.microsoft.com/office/powerpoint/2010/main" val="19309898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261256" y="0"/>
            <a:ext cx="9241973" cy="6564680"/>
          </a:xfrm>
          <a:prstGeom prst="rect">
            <a:avLst/>
          </a:prstGeom>
          <a:ln>
            <a:noFill/>
          </a:ln>
        </p:spPr>
      </p:pic>
      <p:sp>
        <p:nvSpPr>
          <p:cNvPr id="5" name="ZoneTexte 4"/>
          <p:cNvSpPr txBox="1"/>
          <p:nvPr/>
        </p:nvSpPr>
        <p:spPr>
          <a:xfrm>
            <a:off x="5660571" y="6085115"/>
            <a:ext cx="2939143" cy="646331"/>
          </a:xfrm>
          <a:prstGeom prst="rect">
            <a:avLst/>
          </a:prstGeom>
          <a:noFill/>
        </p:spPr>
        <p:txBody>
          <a:bodyPr wrap="square" rtlCol="0">
            <a:spAutoFit/>
          </a:bodyPr>
          <a:lstStyle/>
          <a:p>
            <a:r>
              <a:rPr lang="fr-BE" dirty="0" err="1" smtClean="0">
                <a:latin typeface="Segoe UI" panose="020B0502040204020203" pitchFamily="34" charset="0"/>
                <a:cs typeface="Segoe UI" panose="020B0502040204020203" pitchFamily="34" charset="0"/>
              </a:rPr>
              <a:t>Courtesy</a:t>
            </a:r>
            <a:r>
              <a:rPr lang="fr-BE" dirty="0" smtClean="0">
                <a:latin typeface="Segoe UI" panose="020B0502040204020203" pitchFamily="34" charset="0"/>
                <a:cs typeface="Segoe UI" panose="020B0502040204020203" pitchFamily="34" charset="0"/>
              </a:rPr>
              <a:t> L. T. Pedersen, </a:t>
            </a:r>
          </a:p>
          <a:p>
            <a:r>
              <a:rPr lang="fr-BE" dirty="0" smtClean="0">
                <a:latin typeface="Segoe UI" panose="020B0502040204020203" pitchFamily="34" charset="0"/>
                <a:cs typeface="Segoe UI" panose="020B0502040204020203" pitchFamily="34" charset="0"/>
              </a:rPr>
              <a:t>N. </a:t>
            </a:r>
            <a:r>
              <a:rPr lang="fr-BE" dirty="0" err="1" smtClean="0">
                <a:latin typeface="Segoe UI" panose="020B0502040204020203" pitchFamily="34" charset="0"/>
                <a:cs typeface="Segoe UI" panose="020B0502040204020203" pitchFamily="34" charset="0"/>
              </a:rPr>
              <a:t>Ivanova</a:t>
            </a:r>
            <a:r>
              <a:rPr lang="fr-BE" dirty="0" smtClean="0">
                <a:latin typeface="Segoe UI" panose="020B0502040204020203" pitchFamily="34" charset="0"/>
                <a:cs typeface="Segoe UI" panose="020B0502040204020203" pitchFamily="34" charset="0"/>
              </a:rPr>
              <a:t> and </a:t>
            </a:r>
            <a:r>
              <a:rPr lang="fr-BE" dirty="0" err="1" smtClean="0">
                <a:latin typeface="Segoe UI" panose="020B0502040204020203" pitchFamily="34" charset="0"/>
                <a:cs typeface="Segoe UI" panose="020B0502040204020203" pitchFamily="34" charset="0"/>
              </a:rPr>
              <a:t>co-authors</a:t>
            </a:r>
            <a:endParaRPr lang="fr-BE"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0592841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85900" y="827782"/>
            <a:ext cx="6172200" cy="1077218"/>
          </a:xfrm>
          <a:prstGeom prst="rect">
            <a:avLst/>
          </a:prstGeom>
          <a:noFill/>
        </p:spPr>
        <p:txBody>
          <a:bodyPr wrap="square" rtlCol="0">
            <a:spAutoFit/>
          </a:bodyPr>
          <a:lstStyle/>
          <a:p>
            <a:pPr algn="ctr"/>
            <a:r>
              <a:rPr lang="fr-BE" sz="3200" dirty="0" smtClean="0">
                <a:latin typeface="Segoe UI" panose="020B0502040204020203" pitchFamily="34" charset="0"/>
                <a:ea typeface="Segoe UI" panose="020B0502040204020203" pitchFamily="34" charset="0"/>
                <a:cs typeface="Segoe UI" panose="020B0502040204020203" pitchFamily="34" charset="0"/>
              </a:rPr>
              <a:t>« </a:t>
            </a:r>
            <a:r>
              <a:rPr lang="fr-BE" sz="3200" dirty="0" err="1" smtClean="0">
                <a:latin typeface="Segoe UI" panose="020B0502040204020203" pitchFamily="34" charset="0"/>
                <a:ea typeface="Segoe UI" panose="020B0502040204020203" pitchFamily="34" charset="0"/>
                <a:cs typeface="Segoe UI" panose="020B0502040204020203" pitchFamily="34" charset="0"/>
              </a:rPr>
              <a:t>Better</a:t>
            </a:r>
            <a:r>
              <a:rPr lang="fr-BE" sz="3200" dirty="0" smtClean="0">
                <a:latin typeface="Segoe UI" panose="020B0502040204020203" pitchFamily="34" charset="0"/>
                <a:ea typeface="Segoe UI" panose="020B0502040204020203" pitchFamily="34" charset="0"/>
                <a:cs typeface="Segoe UI" panose="020B0502040204020203" pitchFamily="34" charset="0"/>
              </a:rPr>
              <a:t> observations </a:t>
            </a:r>
            <a:r>
              <a:rPr lang="fr-BE" sz="3200" dirty="0" err="1" smtClean="0">
                <a:latin typeface="Segoe UI" panose="020B0502040204020203" pitchFamily="34" charset="0"/>
                <a:ea typeface="Segoe UI" panose="020B0502040204020203" pitchFamily="34" charset="0"/>
                <a:cs typeface="Segoe UI" panose="020B0502040204020203" pitchFamily="34" charset="0"/>
              </a:rPr>
              <a:t>yield</a:t>
            </a:r>
            <a:r>
              <a:rPr lang="fr-BE" sz="3200" dirty="0" smtClean="0">
                <a:latin typeface="Segoe UI" panose="020B0502040204020203" pitchFamily="34" charset="0"/>
                <a:ea typeface="Segoe UI" panose="020B0502040204020203" pitchFamily="34" charset="0"/>
                <a:cs typeface="Segoe UI" panose="020B0502040204020203" pitchFamily="34" charset="0"/>
              </a:rPr>
              <a:t> </a:t>
            </a:r>
            <a:r>
              <a:rPr lang="fr-BE" sz="3200" dirty="0" err="1" smtClean="0">
                <a:latin typeface="Segoe UI" panose="020B0502040204020203" pitchFamily="34" charset="0"/>
                <a:ea typeface="Segoe UI" panose="020B0502040204020203" pitchFamily="34" charset="0"/>
                <a:cs typeface="Segoe UI" panose="020B0502040204020203" pitchFamily="34" charset="0"/>
              </a:rPr>
              <a:t>better</a:t>
            </a:r>
            <a:r>
              <a:rPr lang="fr-BE" sz="3200" dirty="0" smtClean="0">
                <a:latin typeface="Segoe UI" panose="020B0502040204020203" pitchFamily="34" charset="0"/>
                <a:ea typeface="Segoe UI" panose="020B0502040204020203" pitchFamily="34" charset="0"/>
                <a:cs typeface="Segoe UI" panose="020B0502040204020203" pitchFamily="34" charset="0"/>
              </a:rPr>
              <a:t> </a:t>
            </a:r>
            <a:r>
              <a:rPr lang="fr-BE" sz="3200" dirty="0" err="1" smtClean="0">
                <a:latin typeface="Segoe UI" panose="020B0502040204020203" pitchFamily="34" charset="0"/>
                <a:ea typeface="Segoe UI" panose="020B0502040204020203" pitchFamily="34" charset="0"/>
                <a:cs typeface="Segoe UI" panose="020B0502040204020203" pitchFamily="34" charset="0"/>
              </a:rPr>
              <a:t>forecast</a:t>
            </a:r>
            <a:r>
              <a:rPr lang="fr-BE" sz="3200" dirty="0">
                <a:latin typeface="Segoe UI" panose="020B0502040204020203" pitchFamily="34" charset="0"/>
                <a:ea typeface="Segoe UI" panose="020B0502040204020203" pitchFamily="34" charset="0"/>
                <a:cs typeface="Segoe UI" panose="020B0502040204020203" pitchFamily="34" charset="0"/>
              </a:rPr>
              <a:t> </a:t>
            </a:r>
            <a:r>
              <a:rPr lang="fr-BE" sz="3200" dirty="0" err="1" smtClean="0">
                <a:latin typeface="Segoe UI" panose="020B0502040204020203" pitchFamily="34" charset="0"/>
                <a:ea typeface="Segoe UI" panose="020B0502040204020203" pitchFamily="34" charset="0"/>
                <a:cs typeface="Segoe UI" panose="020B0502040204020203" pitchFamily="34" charset="0"/>
              </a:rPr>
              <a:t>verification</a:t>
            </a:r>
            <a:r>
              <a:rPr lang="fr-BE" sz="3200" dirty="0" smtClean="0">
                <a:latin typeface="Segoe UI" panose="020B0502040204020203" pitchFamily="34" charset="0"/>
                <a:ea typeface="Segoe UI" panose="020B0502040204020203" pitchFamily="34" charset="0"/>
                <a:cs typeface="Segoe UI" panose="020B0502040204020203" pitchFamily="34" charset="0"/>
              </a:rPr>
              <a:t> scores »</a:t>
            </a:r>
            <a:endParaRPr lang="en-US" sz="3200" dirty="0" err="1" smtClean="0">
              <a:latin typeface="Segoe UI" panose="020B0502040204020203" pitchFamily="34" charset="0"/>
              <a:ea typeface="Segoe UI" panose="020B0502040204020203" pitchFamily="34" charset="0"/>
              <a:cs typeface="Segoe UI" panose="020B0502040204020203" pitchFamily="34" charset="0"/>
            </a:endParaRPr>
          </a:p>
        </p:txBody>
      </p:sp>
      <p:sp>
        <p:nvSpPr>
          <p:cNvPr id="7" name="Rectangle 6"/>
          <p:cNvSpPr/>
          <p:nvPr/>
        </p:nvSpPr>
        <p:spPr>
          <a:xfrm>
            <a:off x="251520" y="3637147"/>
            <a:ext cx="2114845" cy="6107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3200" dirty="0"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1. </a:t>
            </a:r>
            <a:r>
              <a:rPr lang="fr-BE" sz="3200" dirty="0" err="1"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Logic</a:t>
            </a:r>
            <a:endParaRPr lang="fr-BE" sz="3200" dirty="0"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8" name="Rectangle 7"/>
          <p:cNvSpPr/>
          <p:nvPr/>
        </p:nvSpPr>
        <p:spPr>
          <a:xfrm>
            <a:off x="2492848" y="3637147"/>
            <a:ext cx="3096344" cy="6107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3200" dirty="0"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2. Toy model</a:t>
            </a:r>
          </a:p>
        </p:txBody>
      </p:sp>
      <p:sp>
        <p:nvSpPr>
          <p:cNvPr id="9" name="Rectangle 8"/>
          <p:cNvSpPr/>
          <p:nvPr/>
        </p:nvSpPr>
        <p:spPr>
          <a:xfrm>
            <a:off x="5522835" y="3637147"/>
            <a:ext cx="3746576" cy="6107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3200" b="1" dirty="0">
                <a:solidFill>
                  <a:schemeClr val="tx1"/>
                </a:solidFill>
                <a:latin typeface="Segoe UI" panose="020B0502040204020203" pitchFamily="34" charset="0"/>
                <a:ea typeface="Segoe UI" panose="020B0502040204020203" pitchFamily="34" charset="0"/>
                <a:cs typeface="Segoe UI" panose="020B0502040204020203" pitchFamily="34" charset="0"/>
              </a:rPr>
              <a:t>3</a:t>
            </a:r>
            <a:r>
              <a:rPr lang="fr-BE" sz="32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fr-BE" sz="3200" b="1" dirty="0" err="1" smtClean="0">
                <a:solidFill>
                  <a:schemeClr val="tx1"/>
                </a:solidFill>
                <a:latin typeface="Segoe UI" panose="020B0502040204020203" pitchFamily="34" charset="0"/>
                <a:ea typeface="Segoe UI" panose="020B0502040204020203" pitchFamily="34" charset="0"/>
                <a:cs typeface="Segoe UI" panose="020B0502040204020203" pitchFamily="34" charset="0"/>
              </a:rPr>
              <a:t>Climate</a:t>
            </a:r>
            <a:r>
              <a:rPr lang="fr-BE" sz="32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fr-BE" sz="3200" b="1" dirty="0" err="1" smtClean="0">
                <a:solidFill>
                  <a:schemeClr val="tx1"/>
                </a:solidFill>
                <a:latin typeface="Segoe UI" panose="020B0502040204020203" pitchFamily="34" charset="0"/>
                <a:ea typeface="Segoe UI" panose="020B0502040204020203" pitchFamily="34" charset="0"/>
                <a:cs typeface="Segoe UI" panose="020B0502040204020203" pitchFamily="34" charset="0"/>
              </a:rPr>
              <a:t>models</a:t>
            </a:r>
            <a:endParaRPr lang="fr-BE" sz="32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10" name="Isosceles Triangle 9"/>
          <p:cNvSpPr/>
          <p:nvPr/>
        </p:nvSpPr>
        <p:spPr>
          <a:xfrm rot="5400000">
            <a:off x="2411168" y="3907130"/>
            <a:ext cx="176534" cy="152185"/>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5400000">
            <a:off x="5352173" y="3907132"/>
            <a:ext cx="176534" cy="152185"/>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https://www.bsc.es/media/28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439667"/>
            <a:ext cx="1558290" cy="418333"/>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p:cNvSpPr txBox="1"/>
          <p:nvPr/>
        </p:nvSpPr>
        <p:spPr>
          <a:xfrm>
            <a:off x="84694" y="4767943"/>
            <a:ext cx="2503714" cy="369332"/>
          </a:xfrm>
          <a:prstGeom prst="rect">
            <a:avLst/>
          </a:prstGeom>
          <a:noFill/>
          <a:ln>
            <a:solidFill>
              <a:schemeClr val="tx1"/>
            </a:solidFill>
          </a:ln>
        </p:spPr>
        <p:txBody>
          <a:bodyPr wrap="square" rtlCol="0">
            <a:spAutoFit/>
          </a:bodyPr>
          <a:lstStyle/>
          <a:p>
            <a:r>
              <a:rPr lang="fr-BE" i="1" dirty="0" smtClean="0">
                <a:latin typeface="Segoe UI" panose="020B0502040204020203" pitchFamily="34" charset="0"/>
                <a:cs typeface="Segoe UI" panose="020B0502040204020203" pitchFamily="34" charset="0"/>
              </a:rPr>
              <a:t>COR(A, B) = COR(B, A)</a:t>
            </a:r>
            <a:endParaRPr lang="fr-BE" i="1" dirty="0">
              <a:latin typeface="Segoe UI" panose="020B0502040204020203" pitchFamily="34" charset="0"/>
              <a:cs typeface="Segoe UI" panose="020B0502040204020203" pitchFamily="34" charset="0"/>
            </a:endParaRPr>
          </a:p>
        </p:txBody>
      </p:sp>
      <p:pic>
        <p:nvPicPr>
          <p:cNvPr id="14" name="Image 13"/>
          <p:cNvPicPr/>
          <p:nvPr/>
        </p:nvPicPr>
        <p:blipFill rotWithShape="1">
          <a:blip r:embed="rId4" cstate="print">
            <a:extLst>
              <a:ext uri="{28A0092B-C50C-407E-A947-70E740481C1C}">
                <a14:useLocalDpi xmlns:a14="http://schemas.microsoft.com/office/drawing/2010/main" val="0"/>
              </a:ext>
            </a:extLst>
          </a:blip>
          <a:srcRect t="49967"/>
          <a:stretch/>
        </p:blipFill>
        <p:spPr bwMode="auto">
          <a:xfrm>
            <a:off x="2972629" y="4551660"/>
            <a:ext cx="2136781" cy="1171229"/>
          </a:xfrm>
          <a:prstGeom prst="rect">
            <a:avLst/>
          </a:prstGeom>
          <a:noFill/>
          <a:ln>
            <a:solidFill>
              <a:schemeClr val="tx1"/>
            </a:solidFill>
          </a:ln>
        </p:spPr>
      </p:pic>
      <p:pic>
        <p:nvPicPr>
          <p:cNvPr id="15" name="Imag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07249" y="4247915"/>
            <a:ext cx="2598221" cy="1732147"/>
          </a:xfrm>
          <a:prstGeom prst="rect">
            <a:avLst/>
          </a:prstGeom>
        </p:spPr>
      </p:pic>
    </p:spTree>
    <p:extLst>
      <p:ext uri="{BB962C8B-B14F-4D97-AF65-F5344CB8AC3E}">
        <p14:creationId xmlns:p14="http://schemas.microsoft.com/office/powerpoint/2010/main" val="11837072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332656"/>
            <a:ext cx="5328592" cy="646331"/>
          </a:xfrm>
          <a:prstGeom prst="rect">
            <a:avLst/>
          </a:prstGeom>
          <a:noFill/>
        </p:spPr>
        <p:txBody>
          <a:bodyPr wrap="square" rtlCol="0">
            <a:spAutoFit/>
          </a:bodyPr>
          <a:lstStyle/>
          <a:p>
            <a:r>
              <a:rPr lang="fr-BE" sz="3600" dirty="0" smtClean="0">
                <a:latin typeface="Segoe UI" panose="020B0502040204020203" pitchFamily="34" charset="0"/>
                <a:ea typeface="Segoe UI" panose="020B0502040204020203" pitchFamily="34" charset="0"/>
                <a:cs typeface="Segoe UI" panose="020B0502040204020203" pitchFamily="34" charset="0"/>
              </a:rPr>
              <a:t>Conclusions &amp; </a:t>
            </a:r>
            <a:r>
              <a:rPr lang="fr-BE" sz="3600" dirty="0" err="1">
                <a:latin typeface="Segoe UI" panose="020B0502040204020203" pitchFamily="34" charset="0"/>
                <a:ea typeface="Segoe UI" panose="020B0502040204020203" pitchFamily="34" charset="0"/>
                <a:cs typeface="Segoe UI" panose="020B0502040204020203" pitchFamily="34" charset="0"/>
              </a:rPr>
              <a:t>O</a:t>
            </a:r>
            <a:r>
              <a:rPr lang="fr-BE" sz="3600" dirty="0" err="1" smtClean="0">
                <a:latin typeface="Segoe UI" panose="020B0502040204020203" pitchFamily="34" charset="0"/>
                <a:ea typeface="Segoe UI" panose="020B0502040204020203" pitchFamily="34" charset="0"/>
                <a:cs typeface="Segoe UI" panose="020B0502040204020203" pitchFamily="34" charset="0"/>
              </a:rPr>
              <a:t>utlooks</a:t>
            </a:r>
            <a:endParaRPr lang="en-US" sz="3600" dirty="0" err="1" smtClean="0">
              <a:latin typeface="Segoe UI" panose="020B0502040204020203" pitchFamily="34" charset="0"/>
              <a:ea typeface="Segoe UI" panose="020B0502040204020203" pitchFamily="34" charset="0"/>
              <a:cs typeface="Segoe UI" panose="020B0502040204020203" pitchFamily="34" charset="0"/>
            </a:endParaRPr>
          </a:p>
        </p:txBody>
      </p:sp>
      <p:sp>
        <p:nvSpPr>
          <p:cNvPr id="3" name="TextBox 2"/>
          <p:cNvSpPr txBox="1"/>
          <p:nvPr/>
        </p:nvSpPr>
        <p:spPr>
          <a:xfrm>
            <a:off x="539552" y="1196752"/>
            <a:ext cx="8460432" cy="6186309"/>
          </a:xfrm>
          <a:prstGeom prst="rect">
            <a:avLst/>
          </a:prstGeom>
          <a:noFill/>
        </p:spPr>
        <p:txBody>
          <a:bodyPr wrap="square" rtlCol="0">
            <a:spAutoFit/>
          </a:bodyPr>
          <a:lstStyle/>
          <a:p>
            <a:r>
              <a:rPr lang="fr-BE" b="1" dirty="0" err="1" smtClean="0">
                <a:latin typeface="Segoe UI" panose="020B0502040204020203" pitchFamily="34" charset="0"/>
                <a:ea typeface="Segoe UI" panose="020B0502040204020203" pitchFamily="34" charset="0"/>
                <a:cs typeface="Segoe UI" panose="020B0502040204020203" pitchFamily="34" charset="0"/>
              </a:rPr>
              <a:t>Summary</a:t>
            </a:r>
            <a:r>
              <a:rPr lang="fr-BE" b="1" dirty="0" smtClean="0">
                <a:latin typeface="Segoe UI" panose="020B0502040204020203" pitchFamily="34" charset="0"/>
                <a:ea typeface="Segoe UI" panose="020B0502040204020203" pitchFamily="34" charset="0"/>
                <a:cs typeface="Segoe UI" panose="020B0502040204020203" pitchFamily="34" charset="0"/>
              </a:rPr>
              <a:t> | </a:t>
            </a:r>
            <a:r>
              <a:rPr lang="fr-BE" dirty="0" err="1" smtClean="0">
                <a:latin typeface="Segoe UI" panose="020B0502040204020203" pitchFamily="34" charset="0"/>
                <a:ea typeface="Segoe UI" panose="020B0502040204020203" pitchFamily="34" charset="0"/>
                <a:cs typeface="Segoe UI" panose="020B0502040204020203" pitchFamily="34" charset="0"/>
              </a:rPr>
              <a:t>Using</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three</a:t>
            </a:r>
            <a:r>
              <a:rPr lang="fr-BE" dirty="0" smtClean="0">
                <a:latin typeface="Segoe UI" panose="020B0502040204020203" pitchFamily="34" charset="0"/>
                <a:ea typeface="Segoe UI" panose="020B0502040204020203" pitchFamily="34" charset="0"/>
                <a:cs typeface="Segoe UI" panose="020B0502040204020203" pitchFamily="34" charset="0"/>
              </a:rPr>
              <a:t> types of arguments (intuitive </a:t>
            </a:r>
            <a:r>
              <a:rPr lang="fr-BE" dirty="0" err="1" smtClean="0">
                <a:latin typeface="Segoe UI" panose="020B0502040204020203" pitchFamily="34" charset="0"/>
                <a:ea typeface="Segoe UI" panose="020B0502040204020203" pitchFamily="34" charset="0"/>
                <a:cs typeface="Segoe UI" panose="020B0502040204020203" pitchFamily="34" charset="0"/>
              </a:rPr>
              <a:t>reasoning</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idealized</a:t>
            </a:r>
            <a:r>
              <a:rPr lang="fr-BE" dirty="0" smtClean="0">
                <a:latin typeface="Segoe UI" panose="020B0502040204020203" pitchFamily="34" charset="0"/>
                <a:ea typeface="Segoe UI" panose="020B0502040204020203" pitchFamily="34" charset="0"/>
                <a:cs typeface="Segoe UI" panose="020B0502040204020203" pitchFamily="34" charset="0"/>
              </a:rPr>
              <a:t> model, real </a:t>
            </a:r>
            <a:r>
              <a:rPr lang="fr-BE" dirty="0" err="1" smtClean="0">
                <a:latin typeface="Segoe UI" panose="020B0502040204020203" pitchFamily="34" charset="0"/>
                <a:ea typeface="Segoe UI" panose="020B0502040204020203" pitchFamily="34" charset="0"/>
                <a:cs typeface="Segoe UI" panose="020B0502040204020203" pitchFamily="34" charset="0"/>
              </a:rPr>
              <a:t>forecasts</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we</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find</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evidence</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that</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better</a:t>
            </a:r>
            <a:r>
              <a:rPr lang="fr-BE" dirty="0" smtClean="0">
                <a:latin typeface="Segoe UI" panose="020B0502040204020203" pitchFamily="34" charset="0"/>
                <a:ea typeface="Segoe UI" panose="020B0502040204020203" pitchFamily="34" charset="0"/>
                <a:cs typeface="Segoe UI" panose="020B0502040204020203" pitchFamily="34" charset="0"/>
              </a:rPr>
              <a:t> observations </a:t>
            </a:r>
            <a:r>
              <a:rPr lang="fr-BE" dirty="0" err="1" smtClean="0">
                <a:latin typeface="Segoe UI" panose="020B0502040204020203" pitchFamily="34" charset="0"/>
                <a:ea typeface="Segoe UI" panose="020B0502040204020203" pitchFamily="34" charset="0"/>
                <a:cs typeface="Segoe UI" panose="020B0502040204020203" pitchFamily="34" charset="0"/>
              </a:rPr>
              <a:t>increase</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forecast</a:t>
            </a:r>
            <a:r>
              <a:rPr lang="fr-BE" dirty="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skill</a:t>
            </a:r>
            <a:r>
              <a:rPr lang="fr-BE" dirty="0">
                <a:latin typeface="Segoe UI" panose="020B0502040204020203" pitchFamily="34" charset="0"/>
                <a:ea typeface="Segoe UI" panose="020B0502040204020203" pitchFamily="34" charset="0"/>
                <a:cs typeface="Segoe UI" panose="020B0502040204020203" pitchFamily="34" charset="0"/>
              </a:rPr>
              <a:t> </a:t>
            </a:r>
            <a:r>
              <a:rPr lang="fr-BE" dirty="0" smtClean="0">
                <a:latin typeface="Segoe UI" panose="020B0502040204020203" pitchFamily="34" charset="0"/>
                <a:ea typeface="Segoe UI" panose="020B0502040204020203" pitchFamily="34" charset="0"/>
                <a:cs typeface="Segoe UI" panose="020B0502040204020203" pitchFamily="34" charset="0"/>
              </a:rPr>
              <a:t>as </a:t>
            </a:r>
            <a:r>
              <a:rPr lang="fr-BE" dirty="0" err="1" smtClean="0">
                <a:latin typeface="Segoe UI" panose="020B0502040204020203" pitchFamily="34" charset="0"/>
                <a:ea typeface="Segoe UI" panose="020B0502040204020203" pitchFamily="34" charset="0"/>
                <a:cs typeface="Segoe UI" panose="020B0502040204020203" pitchFamily="34" charset="0"/>
              </a:rPr>
              <a:t>we</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estimate</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it</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routinely</a:t>
            </a:r>
            <a:r>
              <a:rPr lang="fr-BE" dirty="0">
                <a:latin typeface="Segoe UI" panose="020B0502040204020203" pitchFamily="34" charset="0"/>
                <a:ea typeface="Segoe UI" panose="020B0502040204020203" pitchFamily="34" charset="0"/>
                <a:cs typeface="Segoe UI" panose="020B0502040204020203" pitchFamily="34" charset="0"/>
              </a:rPr>
              <a:t> </a:t>
            </a:r>
            <a:r>
              <a:rPr lang="fr-BE" dirty="0" smtClean="0">
                <a:latin typeface="Segoe UI" panose="020B0502040204020203" pitchFamily="34" charset="0"/>
                <a:ea typeface="Segoe UI" panose="020B0502040204020203" pitchFamily="34" charset="0"/>
                <a:cs typeface="Segoe UI" panose="020B0502040204020203" pitchFamily="34" charset="0"/>
              </a:rPr>
              <a:t>in the </a:t>
            </a:r>
            <a:r>
              <a:rPr lang="fr-BE" dirty="0" err="1" smtClean="0">
                <a:latin typeface="Segoe UI" panose="020B0502040204020203" pitchFamily="34" charset="0"/>
                <a:ea typeface="Segoe UI" panose="020B0502040204020203" pitchFamily="34" charset="0"/>
                <a:cs typeface="Segoe UI" panose="020B0502040204020203" pitchFamily="34" charset="0"/>
              </a:rPr>
              <a:t>community</a:t>
            </a:r>
            <a:r>
              <a:rPr lang="fr-BE" dirty="0" smtClean="0">
                <a:latin typeface="Segoe UI" panose="020B0502040204020203" pitchFamily="34" charset="0"/>
                <a:ea typeface="Segoe UI" panose="020B0502040204020203" pitchFamily="34" charset="0"/>
                <a:cs typeface="Segoe UI" panose="020B0502040204020203" pitchFamily="34" charset="0"/>
              </a:rPr>
              <a:t> of </a:t>
            </a:r>
            <a:r>
              <a:rPr lang="fr-BE" dirty="0" err="1" smtClean="0">
                <a:latin typeface="Segoe UI" panose="020B0502040204020203" pitchFamily="34" charset="0"/>
                <a:ea typeface="Segoe UI" panose="020B0502040204020203" pitchFamily="34" charset="0"/>
                <a:cs typeface="Segoe UI" panose="020B0502040204020203" pitchFamily="34" charset="0"/>
              </a:rPr>
              <a:t>seasonal</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forecasting</a:t>
            </a:r>
            <a:r>
              <a:rPr lang="fr-BE" dirty="0">
                <a:latin typeface="Segoe UI" panose="020B0502040204020203" pitchFamily="34" charset="0"/>
                <a:ea typeface="Segoe UI" panose="020B0502040204020203" pitchFamily="34" charset="0"/>
                <a:cs typeface="Segoe UI" panose="020B0502040204020203" pitchFamily="34" charset="0"/>
              </a:rPr>
              <a:t>.</a:t>
            </a:r>
            <a:endParaRPr lang="fr-BE" dirty="0" smtClean="0">
              <a:latin typeface="Segoe UI" panose="020B0502040204020203" pitchFamily="34" charset="0"/>
              <a:ea typeface="Segoe UI" panose="020B0502040204020203" pitchFamily="34" charset="0"/>
              <a:cs typeface="Segoe UI" panose="020B0502040204020203" pitchFamily="34" charset="0"/>
            </a:endParaRPr>
          </a:p>
          <a:p>
            <a:endParaRPr lang="fr-BE" dirty="0">
              <a:latin typeface="Segoe UI" panose="020B0502040204020203" pitchFamily="34" charset="0"/>
              <a:ea typeface="Segoe UI" panose="020B0502040204020203" pitchFamily="34" charset="0"/>
              <a:cs typeface="Segoe UI" panose="020B0502040204020203" pitchFamily="34" charset="0"/>
            </a:endParaRPr>
          </a:p>
          <a:p>
            <a:r>
              <a:rPr lang="fr-BE" b="1" dirty="0" err="1" smtClean="0">
                <a:latin typeface="Segoe UI" panose="020B0502040204020203" pitchFamily="34" charset="0"/>
                <a:ea typeface="Segoe UI" panose="020B0502040204020203" pitchFamily="34" charset="0"/>
                <a:cs typeface="Segoe UI" panose="020B0502040204020203" pitchFamily="34" charset="0"/>
              </a:rPr>
              <a:t>Interpretation</a:t>
            </a:r>
            <a:r>
              <a:rPr lang="fr-BE" b="1" dirty="0" smtClean="0">
                <a:latin typeface="Segoe UI" panose="020B0502040204020203" pitchFamily="34" charset="0"/>
                <a:ea typeface="Segoe UI" panose="020B0502040204020203" pitchFamily="34" charset="0"/>
                <a:cs typeface="Segoe UI" panose="020B0502040204020203" pitchFamily="34" charset="0"/>
              </a:rPr>
              <a:t> | </a:t>
            </a:r>
            <a:r>
              <a:rPr lang="fr-BE" dirty="0" err="1" smtClean="0">
                <a:latin typeface="Segoe UI" panose="020B0502040204020203" pitchFamily="34" charset="0"/>
                <a:ea typeface="Segoe UI" panose="020B0502040204020203" pitchFamily="34" charset="0"/>
                <a:cs typeface="Segoe UI" panose="020B0502040204020203" pitchFamily="34" charset="0"/>
              </a:rPr>
              <a:t>These</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results</a:t>
            </a:r>
            <a:r>
              <a:rPr lang="fr-BE" dirty="0" smtClean="0">
                <a:latin typeface="Segoe UI" panose="020B0502040204020203" pitchFamily="34" charset="0"/>
                <a:ea typeface="Segoe UI" panose="020B0502040204020203" pitchFamily="34" charset="0"/>
                <a:cs typeface="Segoe UI" panose="020B0502040204020203" pitchFamily="34" charset="0"/>
              </a:rPr>
              <a:t> are best </a:t>
            </a:r>
            <a:r>
              <a:rPr lang="fr-BE" dirty="0" err="1" smtClean="0">
                <a:latin typeface="Segoe UI" panose="020B0502040204020203" pitchFamily="34" charset="0"/>
                <a:ea typeface="Segoe UI" panose="020B0502040204020203" pitchFamily="34" charset="0"/>
                <a:cs typeface="Segoe UI" panose="020B0502040204020203" pitchFamily="34" charset="0"/>
              </a:rPr>
              <a:t>understood</a:t>
            </a:r>
            <a:r>
              <a:rPr lang="fr-BE" dirty="0" smtClean="0">
                <a:latin typeface="Segoe UI" panose="020B0502040204020203" pitchFamily="34" charset="0"/>
                <a:ea typeface="Segoe UI" panose="020B0502040204020203" pitchFamily="34" charset="0"/>
                <a:cs typeface="Segoe UI" panose="020B0502040204020203" pitchFamily="34" charset="0"/>
              </a:rPr>
              <a:t> if observations and </a:t>
            </a:r>
            <a:r>
              <a:rPr lang="fr-BE" dirty="0" err="1" smtClean="0">
                <a:latin typeface="Segoe UI" panose="020B0502040204020203" pitchFamily="34" charset="0"/>
                <a:ea typeface="Segoe UI" panose="020B0502040204020203" pitchFamily="34" charset="0"/>
                <a:cs typeface="Segoe UI" panose="020B0502040204020203" pitchFamily="34" charset="0"/>
              </a:rPr>
              <a:t>models</a:t>
            </a:r>
            <a:r>
              <a:rPr lang="fr-BE" dirty="0" smtClean="0">
                <a:latin typeface="Segoe UI" panose="020B0502040204020203" pitchFamily="34" charset="0"/>
                <a:ea typeface="Segoe UI" panose="020B0502040204020203" pitchFamily="34" charset="0"/>
                <a:cs typeface="Segoe UI" panose="020B0502040204020203" pitchFamily="34" charset="0"/>
              </a:rPr>
              <a:t> are </a:t>
            </a:r>
            <a:r>
              <a:rPr lang="fr-BE" dirty="0" err="1" smtClean="0">
                <a:latin typeface="Segoe UI" panose="020B0502040204020203" pitchFamily="34" charset="0"/>
                <a:ea typeface="Segoe UI" panose="020B0502040204020203" pitchFamily="34" charset="0"/>
                <a:cs typeface="Segoe UI" panose="020B0502040204020203" pitchFamily="34" charset="0"/>
              </a:rPr>
              <a:t>considered</a:t>
            </a:r>
            <a:r>
              <a:rPr lang="fr-BE" dirty="0" smtClean="0">
                <a:latin typeface="Segoe UI" panose="020B0502040204020203" pitchFamily="34" charset="0"/>
                <a:ea typeface="Segoe UI" panose="020B0502040204020203" pitchFamily="34" charset="0"/>
                <a:cs typeface="Segoe UI" panose="020B0502040204020203" pitchFamily="34" charset="0"/>
              </a:rPr>
              <a:t> at the </a:t>
            </a:r>
            <a:r>
              <a:rPr lang="fr-BE" dirty="0" err="1" smtClean="0">
                <a:latin typeface="Segoe UI" panose="020B0502040204020203" pitchFamily="34" charset="0"/>
                <a:ea typeface="Segoe UI" panose="020B0502040204020203" pitchFamily="34" charset="0"/>
                <a:cs typeface="Segoe UI" panose="020B0502040204020203" pitchFamily="34" charset="0"/>
              </a:rPr>
              <a:t>same</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level</a:t>
            </a:r>
            <a:r>
              <a:rPr lang="fr-BE" dirty="0" smtClean="0">
                <a:latin typeface="Segoe UI" panose="020B0502040204020203" pitchFamily="34" charset="0"/>
                <a:ea typeface="Segoe UI" panose="020B0502040204020203" pitchFamily="34" charset="0"/>
                <a:cs typeface="Segoe UI" panose="020B0502040204020203" pitchFamily="34" charset="0"/>
              </a:rPr>
              <a:t> (i.e., observations are not </a:t>
            </a:r>
            <a:r>
              <a:rPr lang="fr-BE" dirty="0" err="1" smtClean="0">
                <a:latin typeface="Segoe UI" panose="020B0502040204020203" pitchFamily="34" charset="0"/>
                <a:ea typeface="Segoe UI" panose="020B0502040204020203" pitchFamily="34" charset="0"/>
                <a:cs typeface="Segoe UI" panose="020B0502040204020203" pitchFamily="34" charset="0"/>
              </a:rPr>
              <a:t>superior</a:t>
            </a:r>
            <a:r>
              <a:rPr lang="fr-BE" dirty="0" smtClean="0">
                <a:latin typeface="Segoe UI" panose="020B0502040204020203" pitchFamily="34" charset="0"/>
                <a:ea typeface="Segoe UI" panose="020B0502040204020203" pitchFamily="34" charset="0"/>
                <a:cs typeface="Segoe UI" panose="020B0502040204020203" pitchFamily="34" charset="0"/>
              </a:rPr>
              <a:t> to </a:t>
            </a:r>
            <a:r>
              <a:rPr lang="fr-BE" dirty="0" err="1" smtClean="0">
                <a:latin typeface="Segoe UI" panose="020B0502040204020203" pitchFamily="34" charset="0"/>
                <a:ea typeface="Segoe UI" panose="020B0502040204020203" pitchFamily="34" charset="0"/>
                <a:cs typeface="Segoe UI" panose="020B0502040204020203" pitchFamily="34" charset="0"/>
              </a:rPr>
              <a:t>models</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Observational</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errors</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will</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systematically</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lower</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actual</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forecast</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skill</a:t>
            </a:r>
            <a:r>
              <a:rPr lang="fr-BE" dirty="0" smtClean="0">
                <a:latin typeface="Segoe UI" panose="020B0502040204020203" pitchFamily="34" charset="0"/>
                <a:ea typeface="Segoe UI" panose="020B0502040204020203" pitchFamily="34" charset="0"/>
                <a:cs typeface="Segoe UI" panose="020B0502040204020203" pitchFamily="34" charset="0"/>
              </a:rPr>
              <a:t>, in the </a:t>
            </a:r>
            <a:r>
              <a:rPr lang="fr-BE" dirty="0" err="1" smtClean="0">
                <a:latin typeface="Segoe UI" panose="020B0502040204020203" pitchFamily="34" charset="0"/>
                <a:ea typeface="Segoe UI" panose="020B0502040204020203" pitchFamily="34" charset="0"/>
                <a:cs typeface="Segoe UI" panose="020B0502040204020203" pitchFamily="34" charset="0"/>
              </a:rPr>
              <a:t>same</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way</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that</a:t>
            </a:r>
            <a:r>
              <a:rPr lang="fr-BE" dirty="0" smtClean="0">
                <a:latin typeface="Segoe UI" panose="020B0502040204020203" pitchFamily="34" charset="0"/>
                <a:ea typeface="Segoe UI" panose="020B0502040204020203" pitchFamily="34" charset="0"/>
                <a:cs typeface="Segoe UI" panose="020B0502040204020203" pitchFamily="34" charset="0"/>
              </a:rPr>
              <a:t> model </a:t>
            </a:r>
            <a:r>
              <a:rPr lang="fr-BE" dirty="0" err="1" smtClean="0">
                <a:latin typeface="Segoe UI" panose="020B0502040204020203" pitchFamily="34" charset="0"/>
                <a:ea typeface="Segoe UI" panose="020B0502040204020203" pitchFamily="34" charset="0"/>
                <a:cs typeface="Segoe UI" panose="020B0502040204020203" pitchFamily="34" charset="0"/>
              </a:rPr>
              <a:t>errors</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systematically</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lower</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forecast</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skill</a:t>
            </a:r>
            <a:r>
              <a:rPr lang="fr-BE" dirty="0" smtClean="0">
                <a:latin typeface="Segoe UI" panose="020B0502040204020203" pitchFamily="34" charset="0"/>
                <a:ea typeface="Segoe UI" panose="020B0502040204020203" pitchFamily="34" charset="0"/>
                <a:cs typeface="Segoe UI" panose="020B0502040204020203" pitchFamily="34" charset="0"/>
              </a:rPr>
              <a:t>.</a:t>
            </a:r>
          </a:p>
          <a:p>
            <a:endParaRPr lang="fr-BE" dirty="0">
              <a:latin typeface="Segoe UI" panose="020B0502040204020203" pitchFamily="34" charset="0"/>
              <a:ea typeface="Segoe UI" panose="020B0502040204020203" pitchFamily="34" charset="0"/>
              <a:cs typeface="Segoe UI" panose="020B0502040204020203" pitchFamily="34" charset="0"/>
            </a:endParaRPr>
          </a:p>
          <a:p>
            <a:r>
              <a:rPr lang="fr-BE" b="1" dirty="0" err="1" smtClean="0">
                <a:latin typeface="Segoe UI" panose="020B0502040204020203" pitchFamily="34" charset="0"/>
                <a:ea typeface="Segoe UI" panose="020B0502040204020203" pitchFamily="34" charset="0"/>
                <a:cs typeface="Segoe UI" panose="020B0502040204020203" pitchFamily="34" charset="0"/>
              </a:rPr>
              <a:t>Recommendations</a:t>
            </a:r>
            <a:r>
              <a:rPr lang="fr-BE" b="1" dirty="0" smtClean="0">
                <a:latin typeface="Segoe UI" panose="020B0502040204020203" pitchFamily="34" charset="0"/>
                <a:ea typeface="Segoe UI" panose="020B0502040204020203" pitchFamily="34" charset="0"/>
                <a:cs typeface="Segoe UI" panose="020B0502040204020203" pitchFamily="34" charset="0"/>
              </a:rPr>
              <a:t> | </a:t>
            </a:r>
            <a:r>
              <a:rPr lang="fr-BE" dirty="0" err="1" smtClean="0">
                <a:latin typeface="Segoe UI" panose="020B0502040204020203" pitchFamily="34" charset="0"/>
                <a:ea typeface="Segoe UI" panose="020B0502040204020203" pitchFamily="34" charset="0"/>
                <a:cs typeface="Segoe UI" panose="020B0502040204020203" pitchFamily="34" charset="0"/>
              </a:rPr>
              <a:t>Models</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should</a:t>
            </a:r>
            <a:r>
              <a:rPr lang="fr-BE" dirty="0" smtClean="0">
                <a:latin typeface="Segoe UI" panose="020B0502040204020203" pitchFamily="34" charset="0"/>
                <a:ea typeface="Segoe UI" panose="020B0502040204020203" pitchFamily="34" charset="0"/>
                <a:cs typeface="Segoe UI" panose="020B0502040204020203" pitchFamily="34" charset="0"/>
              </a:rPr>
              <a:t> not </a:t>
            </a:r>
            <a:r>
              <a:rPr lang="fr-BE" dirty="0" err="1" smtClean="0">
                <a:latin typeface="Segoe UI" panose="020B0502040204020203" pitchFamily="34" charset="0"/>
                <a:ea typeface="Segoe UI" panose="020B0502040204020203" pitchFamily="34" charset="0"/>
                <a:cs typeface="Segoe UI" panose="020B0502040204020203" pitchFamily="34" charset="0"/>
              </a:rPr>
              <a:t>always</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be</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blamed</a:t>
            </a:r>
            <a:r>
              <a:rPr lang="fr-BE" dirty="0" smtClean="0">
                <a:latin typeface="Segoe UI" panose="020B0502040204020203" pitchFamily="34" charset="0"/>
                <a:ea typeface="Segoe UI" panose="020B0502040204020203" pitchFamily="34" charset="0"/>
                <a:cs typeface="Segoe UI" panose="020B0502040204020203" pitchFamily="34" charset="0"/>
              </a:rPr>
              <a:t> for </a:t>
            </a:r>
            <a:r>
              <a:rPr lang="fr-BE" dirty="0" err="1" smtClean="0">
                <a:latin typeface="Segoe UI" panose="020B0502040204020203" pitchFamily="34" charset="0"/>
                <a:ea typeface="Segoe UI" panose="020B0502040204020203" pitchFamily="34" charset="0"/>
                <a:cs typeface="Segoe UI" panose="020B0502040204020203" pitchFamily="34" charset="0"/>
              </a:rPr>
              <a:t>low</a:t>
            </a:r>
            <a:r>
              <a:rPr lang="fr-BE" dirty="0" smtClean="0">
                <a:latin typeface="Segoe UI" panose="020B0502040204020203" pitchFamily="34" charset="0"/>
                <a:ea typeface="Segoe UI" panose="020B0502040204020203" pitchFamily="34" charset="0"/>
                <a:cs typeface="Segoe UI" panose="020B0502040204020203" pitchFamily="34" charset="0"/>
              </a:rPr>
              <a:t> performance. Observations </a:t>
            </a:r>
            <a:r>
              <a:rPr lang="fr-BE" dirty="0" err="1" smtClean="0">
                <a:latin typeface="Segoe UI" panose="020B0502040204020203" pitchFamily="34" charset="0"/>
                <a:ea typeface="Segoe UI" panose="020B0502040204020203" pitchFamily="34" charset="0"/>
                <a:cs typeface="Segoe UI" panose="020B0502040204020203" pitchFamily="34" charset="0"/>
              </a:rPr>
              <a:t>can</a:t>
            </a:r>
            <a:r>
              <a:rPr lang="fr-BE" dirty="0" smtClean="0">
                <a:latin typeface="Segoe UI" panose="020B0502040204020203" pitchFamily="34" charset="0"/>
                <a:ea typeface="Segoe UI" panose="020B0502040204020203" pitchFamily="34" charset="0"/>
                <a:cs typeface="Segoe UI" panose="020B0502040204020203" pitchFamily="34" charset="0"/>
              </a:rPr>
              <a:t> do </a:t>
            </a:r>
            <a:r>
              <a:rPr lang="fr-BE" dirty="0" err="1" smtClean="0">
                <a:latin typeface="Segoe UI" panose="020B0502040204020203" pitchFamily="34" charset="0"/>
                <a:ea typeface="Segoe UI" panose="020B0502040204020203" pitchFamily="34" charset="0"/>
                <a:cs typeface="Segoe UI" panose="020B0502040204020203" pitchFamily="34" charset="0"/>
              </a:rPr>
              <a:t>this</a:t>
            </a:r>
            <a:r>
              <a:rPr lang="fr-BE" dirty="0" smtClean="0">
                <a:latin typeface="Segoe UI" panose="020B0502040204020203" pitchFamily="34" charset="0"/>
                <a:ea typeface="Segoe UI" panose="020B0502040204020203" pitchFamily="34" charset="0"/>
                <a:cs typeface="Segoe UI" panose="020B0502040204020203" pitchFamily="34" charset="0"/>
              </a:rPr>
              <a:t> job </a:t>
            </a:r>
            <a:r>
              <a:rPr lang="fr-BE" dirty="0" err="1" smtClean="0">
                <a:latin typeface="Segoe UI" panose="020B0502040204020203" pitchFamily="34" charset="0"/>
                <a:ea typeface="Segoe UI" panose="020B0502040204020203" pitchFamily="34" charset="0"/>
                <a:cs typeface="Segoe UI" panose="020B0502040204020203" pitchFamily="34" charset="0"/>
              </a:rPr>
              <a:t>easily</a:t>
            </a:r>
            <a:r>
              <a:rPr lang="fr-BE" dirty="0" smtClean="0">
                <a:latin typeface="Segoe UI" panose="020B0502040204020203" pitchFamily="34" charset="0"/>
                <a:ea typeface="Segoe UI" panose="020B0502040204020203" pitchFamily="34" charset="0"/>
                <a:cs typeface="Segoe UI" panose="020B0502040204020203" pitchFamily="34" charset="0"/>
              </a:rPr>
              <a:t>! This </a:t>
            </a:r>
            <a:r>
              <a:rPr lang="fr-BE" dirty="0" err="1" smtClean="0">
                <a:latin typeface="Segoe UI" panose="020B0502040204020203" pitchFamily="34" charset="0"/>
                <a:ea typeface="Segoe UI" panose="020B0502040204020203" pitchFamily="34" charset="0"/>
                <a:cs typeface="Segoe UI" panose="020B0502040204020203" pitchFamily="34" charset="0"/>
              </a:rPr>
              <a:t>overlooked</a:t>
            </a:r>
            <a:r>
              <a:rPr lang="fr-BE" dirty="0" smtClean="0">
                <a:latin typeface="Segoe UI" panose="020B0502040204020203" pitchFamily="34" charset="0"/>
                <a:ea typeface="Segoe UI" panose="020B0502040204020203" pitchFamily="34" charset="0"/>
                <a:cs typeface="Segoe UI" panose="020B0502040204020203" pitchFamily="34" charset="0"/>
              </a:rPr>
              <a:t> source of </a:t>
            </a:r>
            <a:r>
              <a:rPr lang="fr-BE" dirty="0" err="1" smtClean="0">
                <a:latin typeface="Segoe UI" panose="020B0502040204020203" pitchFamily="34" charset="0"/>
                <a:ea typeface="Segoe UI" panose="020B0502040204020203" pitchFamily="34" charset="0"/>
                <a:cs typeface="Segoe UI" panose="020B0502040204020203" pitchFamily="34" charset="0"/>
              </a:rPr>
              <a:t>error</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can</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give</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differences</a:t>
            </a:r>
            <a:r>
              <a:rPr lang="fr-BE" dirty="0" smtClean="0">
                <a:latin typeface="Segoe UI" panose="020B0502040204020203" pitchFamily="34" charset="0"/>
                <a:ea typeface="Segoe UI" panose="020B0502040204020203" pitchFamily="34" charset="0"/>
                <a:cs typeface="Segoe UI" panose="020B0502040204020203" pitchFamily="34" charset="0"/>
              </a:rPr>
              <a:t> as large as </a:t>
            </a:r>
            <a:r>
              <a:rPr lang="fr-BE" dirty="0" err="1" smtClean="0">
                <a:latin typeface="Segoe UI" panose="020B0502040204020203" pitchFamily="34" charset="0"/>
                <a:ea typeface="Segoe UI" panose="020B0502040204020203" pitchFamily="34" charset="0"/>
                <a:cs typeface="Segoe UI" panose="020B0502040204020203" pitchFamily="34" charset="0"/>
              </a:rPr>
              <a:t>differences</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from</a:t>
            </a:r>
            <a:r>
              <a:rPr lang="fr-BE" dirty="0" smtClean="0">
                <a:latin typeface="Segoe UI" panose="020B0502040204020203" pitchFamily="34" charset="0"/>
                <a:ea typeface="Segoe UI" panose="020B0502040204020203" pitchFamily="34" charset="0"/>
                <a:cs typeface="Segoe UI" panose="020B0502040204020203" pitchFamily="34" charset="0"/>
              </a:rPr>
              <a:t> one model version to </a:t>
            </a:r>
            <a:r>
              <a:rPr lang="fr-BE" dirty="0" err="1" smtClean="0">
                <a:latin typeface="Segoe UI" panose="020B0502040204020203" pitchFamily="34" charset="0"/>
                <a:ea typeface="Segoe UI" panose="020B0502040204020203" pitchFamily="34" charset="0"/>
                <a:cs typeface="Segoe UI" panose="020B0502040204020203" pitchFamily="34" charset="0"/>
              </a:rPr>
              <a:t>another</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Modellers</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should</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be</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careful</a:t>
            </a:r>
            <a:r>
              <a:rPr lang="fr-BE" dirty="0" smtClean="0">
                <a:latin typeface="Segoe UI" panose="020B0502040204020203" pitchFamily="34" charset="0"/>
                <a:ea typeface="Segoe UI" panose="020B0502040204020203" pitchFamily="34" charset="0"/>
                <a:cs typeface="Segoe UI" panose="020B0502040204020203" pitchFamily="34" charset="0"/>
              </a:rPr>
              <a:t> in picking </a:t>
            </a:r>
            <a:r>
              <a:rPr lang="fr-BE" dirty="0" err="1" smtClean="0">
                <a:latin typeface="Segoe UI" panose="020B0502040204020203" pitchFamily="34" charset="0"/>
                <a:ea typeface="Segoe UI" panose="020B0502040204020203" pitchFamily="34" charset="0"/>
                <a:cs typeface="Segoe UI" panose="020B0502040204020203" pitchFamily="34" charset="0"/>
              </a:rPr>
              <a:t>their</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observational</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product</a:t>
            </a:r>
            <a:r>
              <a:rPr lang="fr-BE" dirty="0" smtClean="0">
                <a:latin typeface="Segoe UI" panose="020B0502040204020203" pitchFamily="34" charset="0"/>
                <a:ea typeface="Segoe UI" panose="020B0502040204020203" pitchFamily="34" charset="0"/>
                <a:cs typeface="Segoe UI" panose="020B0502040204020203" pitchFamily="34" charset="0"/>
              </a:rPr>
              <a:t>, or at least use </a:t>
            </a:r>
            <a:r>
              <a:rPr lang="fr-BE" dirty="0" err="1" smtClean="0">
                <a:latin typeface="Segoe UI" panose="020B0502040204020203" pitchFamily="34" charset="0"/>
                <a:ea typeface="Segoe UI" panose="020B0502040204020203" pitchFamily="34" charset="0"/>
                <a:cs typeface="Segoe UI" panose="020B0502040204020203" pitchFamily="34" charset="0"/>
              </a:rPr>
              <a:t>several</a:t>
            </a:r>
            <a:r>
              <a:rPr lang="fr-BE" dirty="0" smtClean="0">
                <a:latin typeface="Segoe UI" panose="020B0502040204020203" pitchFamily="34" charset="0"/>
                <a:ea typeface="Segoe UI" panose="020B0502040204020203" pitchFamily="34" charset="0"/>
                <a:cs typeface="Segoe UI" panose="020B0502040204020203" pitchFamily="34" charset="0"/>
              </a:rPr>
              <a:t> of </a:t>
            </a:r>
            <a:r>
              <a:rPr lang="fr-BE" dirty="0" err="1" smtClean="0">
                <a:latin typeface="Segoe UI" panose="020B0502040204020203" pitchFamily="34" charset="0"/>
                <a:ea typeface="Segoe UI" panose="020B0502040204020203" pitchFamily="34" charset="0"/>
                <a:cs typeface="Segoe UI" panose="020B0502040204020203" pitchFamily="34" charset="0"/>
              </a:rPr>
              <a:t>them</a:t>
            </a:r>
            <a:r>
              <a:rPr lang="fr-BE" dirty="0" smtClean="0">
                <a:latin typeface="Segoe UI" panose="020B0502040204020203" pitchFamily="34" charset="0"/>
                <a:ea typeface="Segoe UI" panose="020B0502040204020203" pitchFamily="34" charset="0"/>
                <a:cs typeface="Segoe UI" panose="020B0502040204020203" pitchFamily="34" charset="0"/>
              </a:rPr>
              <a:t>.</a:t>
            </a:r>
          </a:p>
          <a:p>
            <a:endParaRPr lang="fr-BE" b="1" dirty="0">
              <a:latin typeface="Segoe UI" panose="020B0502040204020203" pitchFamily="34" charset="0"/>
              <a:ea typeface="Segoe UI" panose="020B0502040204020203" pitchFamily="34" charset="0"/>
              <a:cs typeface="Segoe UI" panose="020B0502040204020203" pitchFamily="34" charset="0"/>
            </a:endParaRPr>
          </a:p>
          <a:p>
            <a:r>
              <a:rPr lang="fr-BE" b="1" dirty="0" err="1" smtClean="0">
                <a:latin typeface="Segoe UI" panose="020B0502040204020203" pitchFamily="34" charset="0"/>
                <a:ea typeface="Segoe UI" panose="020B0502040204020203" pitchFamily="34" charset="0"/>
                <a:cs typeface="Segoe UI" panose="020B0502040204020203" pitchFamily="34" charset="0"/>
              </a:rPr>
              <a:t>Outlooks</a:t>
            </a:r>
            <a:r>
              <a:rPr lang="fr-BE" b="1" dirty="0" smtClean="0">
                <a:latin typeface="Segoe UI" panose="020B0502040204020203" pitchFamily="34" charset="0"/>
                <a:ea typeface="Segoe UI" panose="020B0502040204020203" pitchFamily="34" charset="0"/>
                <a:cs typeface="Segoe UI" panose="020B0502040204020203" pitchFamily="34" charset="0"/>
              </a:rPr>
              <a:t> | </a:t>
            </a:r>
            <a:r>
              <a:rPr lang="fr-BE" dirty="0" err="1" smtClean="0">
                <a:latin typeface="Segoe UI" panose="020B0502040204020203" pitchFamily="34" charset="0"/>
                <a:ea typeface="Segoe UI" panose="020B0502040204020203" pitchFamily="34" charset="0"/>
                <a:cs typeface="Segoe UI" panose="020B0502040204020203" pitchFamily="34" charset="0"/>
              </a:rPr>
              <a:t>Quantifying</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observational</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error</a:t>
            </a:r>
            <a:r>
              <a:rPr lang="fr-BE" dirty="0" smtClean="0">
                <a:latin typeface="Segoe UI" panose="020B0502040204020203" pitchFamily="34" charset="0"/>
                <a:ea typeface="Segoe UI" panose="020B0502040204020203" pitchFamily="34" charset="0"/>
                <a:cs typeface="Segoe UI" panose="020B0502040204020203" pitchFamily="34" charset="0"/>
              </a:rPr>
              <a:t> propagation over time-</a:t>
            </a:r>
            <a:r>
              <a:rPr lang="fr-BE" dirty="0" err="1" smtClean="0">
                <a:latin typeface="Segoe UI" panose="020B0502040204020203" pitchFamily="34" charset="0"/>
                <a:ea typeface="Segoe UI" panose="020B0502040204020203" pitchFamily="34" charset="0"/>
                <a:cs typeface="Segoe UI" panose="020B0502040204020203" pitchFamily="34" charset="0"/>
              </a:rPr>
              <a:t>averaged</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periods</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space-averaged</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domains</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is</a:t>
            </a:r>
            <a:r>
              <a:rPr lang="fr-BE" dirty="0" smtClean="0">
                <a:latin typeface="Segoe UI" panose="020B0502040204020203" pitchFamily="34" charset="0"/>
                <a:ea typeface="Segoe UI" panose="020B0502040204020203" pitchFamily="34" charset="0"/>
                <a:cs typeface="Segoe UI" panose="020B0502040204020203" pitchFamily="34" charset="0"/>
              </a:rPr>
              <a:t> key to </a:t>
            </a:r>
            <a:r>
              <a:rPr lang="fr-BE" dirty="0" err="1" smtClean="0">
                <a:latin typeface="Segoe UI" panose="020B0502040204020203" pitchFamily="34" charset="0"/>
                <a:ea typeface="Segoe UI" panose="020B0502040204020203" pitchFamily="34" charset="0"/>
                <a:cs typeface="Segoe UI" panose="020B0502040204020203" pitchFamily="34" charset="0"/>
              </a:rPr>
              <a:t>introduce</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observational</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uncertainty</a:t>
            </a:r>
            <a:r>
              <a:rPr lang="fr-BE" dirty="0" smtClean="0">
                <a:latin typeface="Segoe UI" panose="020B0502040204020203" pitchFamily="34" charset="0"/>
                <a:ea typeface="Segoe UI" panose="020B0502040204020203" pitchFamily="34" charset="0"/>
                <a:cs typeface="Segoe UI" panose="020B0502040204020203" pitchFamily="34" charset="0"/>
              </a:rPr>
              <a:t> in </a:t>
            </a:r>
            <a:r>
              <a:rPr lang="fr-BE" dirty="0" err="1" smtClean="0">
                <a:latin typeface="Segoe UI" panose="020B0502040204020203" pitchFamily="34" charset="0"/>
                <a:ea typeface="Segoe UI" panose="020B0502040204020203" pitchFamily="34" charset="0"/>
                <a:cs typeface="Segoe UI" panose="020B0502040204020203" pitchFamily="34" charset="0"/>
              </a:rPr>
              <a:t>current</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metrics</a:t>
            </a:r>
            <a:r>
              <a:rPr lang="fr-BE" dirty="0" smtClean="0">
                <a:latin typeface="Segoe UI" panose="020B0502040204020203" pitchFamily="34" charset="0"/>
                <a:ea typeface="Segoe UI" panose="020B0502040204020203" pitchFamily="34" charset="0"/>
                <a:cs typeface="Segoe UI" panose="020B0502040204020203" pitchFamily="34" charset="0"/>
              </a:rPr>
              <a:t> of performance. </a:t>
            </a:r>
            <a:r>
              <a:rPr lang="fr-BE" dirty="0" err="1" smtClean="0">
                <a:latin typeface="Segoe UI" panose="020B0502040204020203" pitchFamily="34" charset="0"/>
                <a:ea typeface="Segoe UI" panose="020B0502040204020203" pitchFamily="34" charset="0"/>
                <a:cs typeface="Segoe UI" panose="020B0502040204020203" pitchFamily="34" charset="0"/>
              </a:rPr>
              <a:t>Yet</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these</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error</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statistics</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depend</a:t>
            </a:r>
            <a:r>
              <a:rPr lang="fr-BE" dirty="0" smtClean="0">
                <a:latin typeface="Segoe UI" panose="020B0502040204020203" pitchFamily="34" charset="0"/>
                <a:ea typeface="Segoe UI" panose="020B0502040204020203" pitchFamily="34" charset="0"/>
                <a:cs typeface="Segoe UI" panose="020B0502040204020203" pitchFamily="34" charset="0"/>
              </a:rPr>
              <a:t> on </a:t>
            </a:r>
            <a:r>
              <a:rPr lang="fr-BE" dirty="0" err="1" smtClean="0">
                <a:latin typeface="Segoe UI" panose="020B0502040204020203" pitchFamily="34" charset="0"/>
                <a:ea typeface="Segoe UI" panose="020B0502040204020203" pitchFamily="34" charset="0"/>
                <a:cs typeface="Segoe UI" panose="020B0502040204020203" pitchFamily="34" charset="0"/>
              </a:rPr>
              <a:t>many</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unknowns</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such</a:t>
            </a:r>
            <a:r>
              <a:rPr lang="fr-BE" dirty="0" smtClean="0">
                <a:latin typeface="Segoe UI" panose="020B0502040204020203" pitchFamily="34" charset="0"/>
                <a:ea typeface="Segoe UI" panose="020B0502040204020203" pitchFamily="34" charset="0"/>
                <a:cs typeface="Segoe UI" panose="020B0502040204020203" pitchFamily="34" charset="0"/>
              </a:rPr>
              <a:t> as </a:t>
            </a:r>
            <a:r>
              <a:rPr lang="fr-BE" dirty="0" err="1" smtClean="0">
                <a:latin typeface="Segoe UI" panose="020B0502040204020203" pitchFamily="34" charset="0"/>
                <a:ea typeface="Segoe UI" panose="020B0502040204020203" pitchFamily="34" charset="0"/>
                <a:cs typeface="Segoe UI" panose="020B0502040204020203" pitchFamily="34" charset="0"/>
              </a:rPr>
              <a:t>decorrelation</a:t>
            </a:r>
            <a:r>
              <a:rPr lang="fr-BE" dirty="0" smtClean="0">
                <a:latin typeface="Segoe UI" panose="020B0502040204020203" pitchFamily="34" charset="0"/>
                <a:ea typeface="Segoe UI" panose="020B0502040204020203" pitchFamily="34" charset="0"/>
                <a:cs typeface="Segoe UI" panose="020B0502040204020203" pitchFamily="34" charset="0"/>
              </a:rPr>
              <a:t> time- and </a:t>
            </a:r>
            <a:r>
              <a:rPr lang="fr-BE" dirty="0" err="1" smtClean="0">
                <a:latin typeface="Segoe UI" panose="020B0502040204020203" pitchFamily="34" charset="0"/>
                <a:ea typeface="Segoe UI" panose="020B0502040204020203" pitchFamily="34" charset="0"/>
                <a:cs typeface="Segoe UI" panose="020B0502040204020203" pitchFamily="34" charset="0"/>
              </a:rPr>
              <a:t>space-scales</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between</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grid</a:t>
            </a:r>
            <a:r>
              <a:rPr lang="fr-BE" dirty="0" smtClean="0">
                <a:latin typeface="Segoe UI" panose="020B0502040204020203" pitchFamily="34" charset="0"/>
                <a:ea typeface="Segoe UI" panose="020B0502040204020203" pitchFamily="34" charset="0"/>
                <a:cs typeface="Segoe UI" panose="020B0502040204020203" pitchFamily="34" charset="0"/>
              </a:rPr>
              <a:t>-point, </a:t>
            </a:r>
            <a:r>
              <a:rPr lang="fr-BE" dirty="0" err="1" smtClean="0">
                <a:latin typeface="Segoe UI" panose="020B0502040204020203" pitchFamily="34" charset="0"/>
                <a:ea typeface="Segoe UI" panose="020B0502040204020203" pitchFamily="34" charset="0"/>
                <a:cs typeface="Segoe UI" panose="020B0502040204020203" pitchFamily="34" charset="0"/>
              </a:rPr>
              <a:t>daily</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error</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statistics</a:t>
            </a:r>
            <a:r>
              <a:rPr lang="fr-BE" dirty="0" smtClean="0">
                <a:latin typeface="Segoe UI" panose="020B0502040204020203" pitchFamily="34" charset="0"/>
                <a:ea typeface="Segoe UI" panose="020B0502040204020203" pitchFamily="34" charset="0"/>
                <a:cs typeface="Segoe UI" panose="020B0502040204020203" pitchFamily="34" charset="0"/>
              </a:rPr>
              <a:t>.</a:t>
            </a:r>
            <a:endParaRPr lang="fr-BE" b="1" dirty="0" smtClean="0">
              <a:latin typeface="Segoe UI" panose="020B0502040204020203" pitchFamily="34" charset="0"/>
              <a:ea typeface="Segoe UI" panose="020B0502040204020203" pitchFamily="34" charset="0"/>
              <a:cs typeface="Segoe UI" panose="020B0502040204020203" pitchFamily="34" charset="0"/>
            </a:endParaRPr>
          </a:p>
          <a:p>
            <a:endParaRPr lang="fr-BE" dirty="0">
              <a:latin typeface="Segoe UI" panose="020B0502040204020203" pitchFamily="34" charset="0"/>
              <a:ea typeface="Segoe UI" panose="020B0502040204020203" pitchFamily="34" charset="0"/>
              <a:cs typeface="Segoe UI" panose="020B0502040204020203" pitchFamily="34" charset="0"/>
            </a:endParaRPr>
          </a:p>
          <a:p>
            <a:endParaRPr lang="en-US" dirty="0" err="1" smtClean="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323574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fs01.androidpit.info/a/58/97/nasa-earth-hd-wallpaper-free-5897f0-h9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838200" y="500743"/>
            <a:ext cx="4201886" cy="707886"/>
          </a:xfrm>
          <a:prstGeom prst="rect">
            <a:avLst/>
          </a:prstGeom>
          <a:noFill/>
        </p:spPr>
        <p:txBody>
          <a:bodyPr wrap="square" rtlCol="0">
            <a:spAutoFit/>
          </a:bodyPr>
          <a:lstStyle/>
          <a:p>
            <a:r>
              <a:rPr lang="fr-BE" sz="4000" dirty="0" err="1" smtClean="0">
                <a:solidFill>
                  <a:schemeClr val="bg1"/>
                </a:solidFill>
                <a:latin typeface="Segoe UI" panose="020B0502040204020203" pitchFamily="34" charset="0"/>
                <a:cs typeface="Segoe UI" panose="020B0502040204020203" pitchFamily="34" charset="0"/>
              </a:rPr>
              <a:t>Thank</a:t>
            </a:r>
            <a:r>
              <a:rPr lang="fr-BE" sz="4000" dirty="0" smtClean="0">
                <a:solidFill>
                  <a:schemeClr val="bg1"/>
                </a:solidFill>
                <a:latin typeface="Segoe UI" panose="020B0502040204020203" pitchFamily="34" charset="0"/>
                <a:cs typeface="Segoe UI" panose="020B0502040204020203" pitchFamily="34" charset="0"/>
              </a:rPr>
              <a:t> </a:t>
            </a:r>
            <a:r>
              <a:rPr lang="fr-BE" sz="4000" dirty="0" err="1" smtClean="0">
                <a:solidFill>
                  <a:schemeClr val="bg1"/>
                </a:solidFill>
                <a:latin typeface="Segoe UI" panose="020B0502040204020203" pitchFamily="34" charset="0"/>
                <a:cs typeface="Segoe UI" panose="020B0502040204020203" pitchFamily="34" charset="0"/>
              </a:rPr>
              <a:t>you</a:t>
            </a:r>
            <a:r>
              <a:rPr lang="fr-BE" sz="4000" dirty="0" smtClean="0">
                <a:solidFill>
                  <a:schemeClr val="bg1"/>
                </a:solidFill>
                <a:latin typeface="Segoe UI" panose="020B0502040204020203" pitchFamily="34" charset="0"/>
                <a:cs typeface="Segoe UI" panose="020B0502040204020203" pitchFamily="34" charset="0"/>
              </a:rPr>
              <a:t>!</a:t>
            </a:r>
            <a:endParaRPr lang="fr-BE" sz="4000" dirty="0">
              <a:solidFill>
                <a:schemeClr val="bg1"/>
              </a:solidFill>
              <a:latin typeface="Segoe UI" panose="020B0502040204020203" pitchFamily="34" charset="0"/>
              <a:cs typeface="Segoe UI" panose="020B0502040204020203" pitchFamily="34" charset="0"/>
            </a:endParaRPr>
          </a:p>
        </p:txBody>
      </p:sp>
      <p:sp>
        <p:nvSpPr>
          <p:cNvPr id="6" name="ZoneTexte 5"/>
          <p:cNvSpPr txBox="1"/>
          <p:nvPr/>
        </p:nvSpPr>
        <p:spPr>
          <a:xfrm>
            <a:off x="838199" y="1208629"/>
            <a:ext cx="6760029" cy="523220"/>
          </a:xfrm>
          <a:prstGeom prst="rect">
            <a:avLst/>
          </a:prstGeom>
          <a:noFill/>
        </p:spPr>
        <p:txBody>
          <a:bodyPr wrap="square" rtlCol="0">
            <a:spAutoFit/>
          </a:bodyPr>
          <a:lstStyle/>
          <a:p>
            <a:r>
              <a:rPr lang="fr-BE" sz="2800" dirty="0">
                <a:solidFill>
                  <a:schemeClr val="bg1"/>
                </a:solidFill>
                <a:latin typeface="Segoe UI" panose="020B0502040204020203" pitchFamily="34" charset="0"/>
                <a:cs typeface="Segoe UI" panose="020B0502040204020203" pitchFamily="34" charset="0"/>
              </a:rPr>
              <a:t>f</a:t>
            </a:r>
            <a:r>
              <a:rPr lang="fr-BE" sz="2800" dirty="0" smtClean="0">
                <a:solidFill>
                  <a:schemeClr val="bg1"/>
                </a:solidFill>
                <a:latin typeface="Segoe UI" panose="020B0502040204020203" pitchFamily="34" charset="0"/>
                <a:cs typeface="Segoe UI" panose="020B0502040204020203" pitchFamily="34" charset="0"/>
              </a:rPr>
              <a:t>rancois.massonnet@bsc.es</a:t>
            </a:r>
            <a:endParaRPr lang="fr-BE" sz="2800" dirty="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7224826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cstate="print">
            <a:extLst>
              <a:ext uri="{28A0092B-C50C-407E-A947-70E740481C1C}">
                <a14:useLocalDpi xmlns:a14="http://schemas.microsoft.com/office/drawing/2010/main" val="0"/>
              </a:ext>
            </a:extLst>
          </a:blip>
          <a:stretch>
            <a:fillRect/>
          </a:stretch>
        </p:blipFill>
        <p:spPr bwMode="auto">
          <a:xfrm>
            <a:off x="742950" y="699250"/>
            <a:ext cx="7867649" cy="6036609"/>
          </a:xfrm>
          <a:prstGeom prst="rect">
            <a:avLst/>
          </a:prstGeom>
          <a:noFill/>
          <a:ln>
            <a:noFill/>
          </a:ln>
        </p:spPr>
      </p:pic>
    </p:spTree>
    <p:extLst>
      <p:ext uri="{BB962C8B-B14F-4D97-AF65-F5344CB8AC3E}">
        <p14:creationId xmlns:p14="http://schemas.microsoft.com/office/powerpoint/2010/main" val="1013226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1300671" y="946425"/>
            <a:ext cx="6678558" cy="5014747"/>
          </a:xfrm>
          <a:prstGeom prst="rect">
            <a:avLst/>
          </a:prstGeom>
          <a:ln>
            <a:solidFill>
              <a:schemeClr val="tx1"/>
            </a:solidFill>
          </a:ln>
        </p:spPr>
      </p:pic>
      <p:sp>
        <p:nvSpPr>
          <p:cNvPr id="5" name="ZoneTexte 4"/>
          <p:cNvSpPr txBox="1"/>
          <p:nvPr/>
        </p:nvSpPr>
        <p:spPr>
          <a:xfrm>
            <a:off x="5660571" y="6379031"/>
            <a:ext cx="3483429" cy="369332"/>
          </a:xfrm>
          <a:prstGeom prst="rect">
            <a:avLst/>
          </a:prstGeom>
          <a:noFill/>
        </p:spPr>
        <p:txBody>
          <a:bodyPr wrap="square" rtlCol="0">
            <a:spAutoFit/>
          </a:bodyPr>
          <a:lstStyle/>
          <a:p>
            <a:r>
              <a:rPr lang="fr-BE" dirty="0" err="1" smtClean="0">
                <a:latin typeface="Segoe UI" panose="020B0502040204020203" pitchFamily="34" charset="0"/>
                <a:cs typeface="Segoe UI" panose="020B0502040204020203" pitchFamily="34" charset="0"/>
              </a:rPr>
              <a:t>Courtesy</a:t>
            </a:r>
            <a:r>
              <a:rPr lang="fr-BE" dirty="0" smtClean="0">
                <a:latin typeface="Segoe UI" panose="020B0502040204020203" pitchFamily="34" charset="0"/>
                <a:cs typeface="Segoe UI" panose="020B0502040204020203" pitchFamily="34" charset="0"/>
              </a:rPr>
              <a:t> F. </a:t>
            </a:r>
            <a:r>
              <a:rPr lang="fr-BE" dirty="0" err="1" smtClean="0">
                <a:latin typeface="Segoe UI" panose="020B0502040204020203" pitchFamily="34" charset="0"/>
                <a:cs typeface="Segoe UI" panose="020B0502040204020203" pitchFamily="34" charset="0"/>
              </a:rPr>
              <a:t>Bunzel</a:t>
            </a:r>
            <a:endParaRPr lang="fr-BE"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7833386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1713" y="-304800"/>
            <a:ext cx="7630887" cy="7630887"/>
          </a:xfrm>
          <a:prstGeom prst="rect">
            <a:avLst/>
          </a:prstGeom>
        </p:spPr>
      </p:pic>
      <p:sp>
        <p:nvSpPr>
          <p:cNvPr id="3" name="Triangle rectangle 2"/>
          <p:cNvSpPr/>
          <p:nvPr/>
        </p:nvSpPr>
        <p:spPr>
          <a:xfrm rot="10800000">
            <a:off x="2373081" y="127077"/>
            <a:ext cx="6760029" cy="681800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Rectangle 5"/>
          <p:cNvSpPr/>
          <p:nvPr/>
        </p:nvSpPr>
        <p:spPr>
          <a:xfrm>
            <a:off x="121920" y="3777343"/>
            <a:ext cx="198052" cy="2068286"/>
          </a:xfrm>
          <a:prstGeom prst="rect">
            <a:avLst/>
          </a:prstGeom>
          <a:gradFill>
            <a:gsLst>
              <a:gs pos="0">
                <a:schemeClr val="tx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ZoneTexte 6"/>
          <p:cNvSpPr txBox="1"/>
          <p:nvPr/>
        </p:nvSpPr>
        <p:spPr>
          <a:xfrm>
            <a:off x="329776" y="3722913"/>
            <a:ext cx="2163051" cy="923330"/>
          </a:xfrm>
          <a:prstGeom prst="rect">
            <a:avLst/>
          </a:prstGeom>
          <a:noFill/>
        </p:spPr>
        <p:txBody>
          <a:bodyPr wrap="square" rtlCol="0">
            <a:spAutoFit/>
          </a:bodyPr>
          <a:lstStyle/>
          <a:p>
            <a:r>
              <a:rPr lang="fr-BE" dirty="0" err="1" smtClean="0">
                <a:latin typeface="Segoe UI" panose="020B0502040204020203" pitchFamily="34" charset="0"/>
                <a:cs typeface="Segoe UI" panose="020B0502040204020203" pitchFamily="34" charset="0"/>
              </a:rPr>
              <a:t>Correlation</a:t>
            </a:r>
            <a:r>
              <a:rPr lang="fr-BE" dirty="0" smtClean="0">
                <a:latin typeface="Segoe UI" panose="020B0502040204020203" pitchFamily="34" charset="0"/>
                <a:cs typeface="Segoe UI" panose="020B0502040204020203" pitchFamily="34" charset="0"/>
              </a:rPr>
              <a:t> of August </a:t>
            </a:r>
            <a:r>
              <a:rPr lang="fr-BE" dirty="0" err="1" smtClean="0">
                <a:latin typeface="Segoe UI" panose="020B0502040204020203" pitchFamily="34" charset="0"/>
                <a:cs typeface="Segoe UI" panose="020B0502040204020203" pitchFamily="34" charset="0"/>
              </a:rPr>
              <a:t>sea</a:t>
            </a:r>
            <a:r>
              <a:rPr lang="fr-BE" dirty="0" smtClean="0">
                <a:latin typeface="Segoe UI" panose="020B0502040204020203" pitchFamily="34" charset="0"/>
                <a:cs typeface="Segoe UI" panose="020B0502040204020203" pitchFamily="34" charset="0"/>
              </a:rPr>
              <a:t> </a:t>
            </a:r>
            <a:r>
              <a:rPr lang="fr-BE" dirty="0" err="1" smtClean="0">
                <a:latin typeface="Segoe UI" panose="020B0502040204020203" pitchFamily="34" charset="0"/>
                <a:cs typeface="Segoe UI" panose="020B0502040204020203" pitchFamily="34" charset="0"/>
              </a:rPr>
              <a:t>ice</a:t>
            </a:r>
            <a:r>
              <a:rPr lang="fr-BE" dirty="0" smtClean="0">
                <a:latin typeface="Segoe UI" panose="020B0502040204020203" pitchFamily="34" charset="0"/>
                <a:cs typeface="Segoe UI" panose="020B0502040204020203" pitchFamily="34" charset="0"/>
              </a:rPr>
              <a:t> </a:t>
            </a:r>
            <a:r>
              <a:rPr lang="fr-BE" dirty="0" err="1" smtClean="0">
                <a:latin typeface="Segoe UI" panose="020B0502040204020203" pitchFamily="34" charset="0"/>
                <a:cs typeface="Segoe UI" panose="020B0502040204020203" pitchFamily="34" charset="0"/>
              </a:rPr>
              <a:t>extent</a:t>
            </a:r>
            <a:r>
              <a:rPr lang="fr-BE" dirty="0" smtClean="0">
                <a:latin typeface="Segoe UI" panose="020B0502040204020203" pitchFamily="34" charset="0"/>
                <a:cs typeface="Segoe UI" panose="020B0502040204020203" pitchFamily="34" charset="0"/>
              </a:rPr>
              <a:t> (1993-2008)</a:t>
            </a:r>
            <a:endParaRPr lang="fr-BE" dirty="0">
              <a:latin typeface="Segoe UI" panose="020B0502040204020203" pitchFamily="34" charset="0"/>
              <a:cs typeface="Segoe UI" panose="020B0502040204020203" pitchFamily="34" charset="0"/>
            </a:endParaRPr>
          </a:p>
        </p:txBody>
      </p:sp>
      <p:sp>
        <p:nvSpPr>
          <p:cNvPr id="4" name="TextBox 3"/>
          <p:cNvSpPr txBox="1"/>
          <p:nvPr/>
        </p:nvSpPr>
        <p:spPr>
          <a:xfrm>
            <a:off x="4333599" y="392462"/>
            <a:ext cx="5184576" cy="954107"/>
          </a:xfrm>
          <a:prstGeom prst="rect">
            <a:avLst/>
          </a:prstGeom>
          <a:noFill/>
        </p:spPr>
        <p:txBody>
          <a:bodyPr wrap="square" rtlCol="0">
            <a:spAutoFit/>
          </a:bodyPr>
          <a:lstStyle/>
          <a:p>
            <a:r>
              <a:rPr lang="fr-BE" sz="2800" dirty="0" smtClean="0">
                <a:latin typeface="Segoe UI" panose="020B0502040204020203" pitchFamily="34" charset="0"/>
                <a:ea typeface="Segoe UI" panose="020B0502040204020203" pitchFamily="34" charset="0"/>
                <a:cs typeface="Segoe UI" panose="020B0502040204020203" pitchFamily="34" charset="0"/>
              </a:rPr>
              <a:t>Joint </a:t>
            </a:r>
            <a:r>
              <a:rPr lang="fr-BE" sz="2800" dirty="0" err="1" smtClean="0">
                <a:latin typeface="Segoe UI" panose="020B0502040204020203" pitchFamily="34" charset="0"/>
                <a:ea typeface="Segoe UI" panose="020B0502040204020203" pitchFamily="34" charset="0"/>
                <a:cs typeface="Segoe UI" panose="020B0502040204020203" pitchFamily="34" charset="0"/>
              </a:rPr>
              <a:t>correlation</a:t>
            </a:r>
            <a:r>
              <a:rPr lang="fr-BE" sz="2800" dirty="0" smtClean="0">
                <a:latin typeface="Segoe UI" panose="020B0502040204020203" pitchFamily="34" charset="0"/>
                <a:ea typeface="Segoe UI" panose="020B0502040204020203" pitchFamily="34" charset="0"/>
                <a:cs typeface="Segoe UI" panose="020B0502040204020203" pitchFamily="34" charset="0"/>
              </a:rPr>
              <a:t> matrix of observations and </a:t>
            </a:r>
            <a:r>
              <a:rPr lang="fr-BE" sz="2800" dirty="0" err="1" smtClean="0">
                <a:latin typeface="Segoe UI" panose="020B0502040204020203" pitchFamily="34" charset="0"/>
                <a:ea typeface="Segoe UI" panose="020B0502040204020203" pitchFamily="34" charset="0"/>
                <a:cs typeface="Segoe UI" panose="020B0502040204020203" pitchFamily="34" charset="0"/>
              </a:rPr>
              <a:t>forecasts</a:t>
            </a:r>
            <a:endParaRPr lang="en-US" sz="2800" dirty="0" err="1" smtClean="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4364837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060142" y="1460812"/>
            <a:ext cx="7111279" cy="4292288"/>
          </a:xfrm>
          <a:prstGeom prst="rect">
            <a:avLst/>
          </a:prstGeom>
        </p:spPr>
      </p:pic>
    </p:spTree>
    <p:extLst>
      <p:ext uri="{BB962C8B-B14F-4D97-AF65-F5344CB8AC3E}">
        <p14:creationId xmlns:p14="http://schemas.microsoft.com/office/powerpoint/2010/main" val="19114533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isocèle 3"/>
          <p:cNvSpPr/>
          <p:nvPr/>
        </p:nvSpPr>
        <p:spPr>
          <a:xfrm>
            <a:off x="4158343" y="5116285"/>
            <a:ext cx="833411" cy="718458"/>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8" name="Connecteur droit 7"/>
          <p:cNvCxnSpPr/>
          <p:nvPr/>
        </p:nvCxnSpPr>
        <p:spPr>
          <a:xfrm flipH="1" flipV="1">
            <a:off x="4575048" y="4267200"/>
            <a:ext cx="3050" cy="1567543"/>
          </a:xfrm>
          <a:prstGeom prst="line">
            <a:avLst/>
          </a:prstGeom>
          <a:ln w="635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flipV="1">
            <a:off x="2413000" y="3068320"/>
            <a:ext cx="4323080" cy="2407194"/>
          </a:xfrm>
          <a:prstGeom prst="line">
            <a:avLst/>
          </a:prstGeom>
          <a:ln w="63500">
            <a:solidFill>
              <a:schemeClr val="tx1">
                <a:lumMod val="65000"/>
                <a:lumOff val="3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207238" y="4333240"/>
            <a:ext cx="3443784" cy="707886"/>
          </a:xfrm>
          <a:prstGeom prst="rect">
            <a:avLst/>
          </a:prstGeom>
          <a:noFill/>
        </p:spPr>
        <p:txBody>
          <a:bodyPr wrap="square" rtlCol="0">
            <a:spAutoFit/>
          </a:bodyPr>
          <a:lstStyle/>
          <a:p>
            <a:pPr algn="ctr"/>
            <a:r>
              <a:rPr lang="fr-BE" sz="4000" b="1" dirty="0" smtClean="0">
                <a:solidFill>
                  <a:srgbClr val="000080"/>
                </a:solidFill>
                <a:latin typeface="Segoe UI" panose="020B0502040204020203" pitchFamily="34" charset="0"/>
                <a:cs typeface="Segoe UI" panose="020B0502040204020203" pitchFamily="34" charset="0"/>
              </a:rPr>
              <a:t>Observation</a:t>
            </a:r>
            <a:endParaRPr lang="fr-BE" sz="4000" b="1" dirty="0">
              <a:solidFill>
                <a:srgbClr val="000080"/>
              </a:solidFill>
              <a:latin typeface="Segoe UI" panose="020B0502040204020203" pitchFamily="34" charset="0"/>
              <a:cs typeface="Segoe UI" panose="020B0502040204020203" pitchFamily="34" charset="0"/>
            </a:endParaRPr>
          </a:p>
        </p:txBody>
      </p:sp>
      <p:sp>
        <p:nvSpPr>
          <p:cNvPr id="15" name="ZoneTexte 14"/>
          <p:cNvSpPr txBox="1"/>
          <p:nvPr/>
        </p:nvSpPr>
        <p:spPr>
          <a:xfrm>
            <a:off x="5441127" y="2052320"/>
            <a:ext cx="2587366" cy="523220"/>
          </a:xfrm>
          <a:prstGeom prst="rect">
            <a:avLst/>
          </a:prstGeom>
          <a:noFill/>
        </p:spPr>
        <p:txBody>
          <a:bodyPr wrap="square" rtlCol="0">
            <a:spAutoFit/>
          </a:bodyPr>
          <a:lstStyle/>
          <a:p>
            <a:pPr algn="ctr"/>
            <a:r>
              <a:rPr lang="fr-BE" sz="2800" dirty="0" smtClean="0">
                <a:solidFill>
                  <a:srgbClr val="008000"/>
                </a:solidFill>
                <a:latin typeface="Segoe UI" panose="020B0502040204020203" pitchFamily="34" charset="0"/>
                <a:cs typeface="Segoe UI" panose="020B0502040204020203" pitchFamily="34" charset="0"/>
              </a:rPr>
              <a:t>Model</a:t>
            </a:r>
            <a:endParaRPr lang="fr-BE" sz="2800" dirty="0">
              <a:solidFill>
                <a:srgbClr val="008000"/>
              </a:solidFill>
              <a:latin typeface="Segoe UI" panose="020B0502040204020203" pitchFamily="34" charset="0"/>
              <a:cs typeface="Segoe UI" panose="020B0502040204020203" pitchFamily="34" charset="0"/>
            </a:endParaRPr>
          </a:p>
        </p:txBody>
      </p:sp>
      <p:cxnSp>
        <p:nvCxnSpPr>
          <p:cNvPr id="16" name="Connecteur droit 15"/>
          <p:cNvCxnSpPr/>
          <p:nvPr/>
        </p:nvCxnSpPr>
        <p:spPr>
          <a:xfrm flipV="1">
            <a:off x="6736080" y="2524760"/>
            <a:ext cx="0" cy="543560"/>
          </a:xfrm>
          <a:prstGeom prst="line">
            <a:avLst/>
          </a:prstGeom>
          <a:ln w="635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flipV="1">
            <a:off x="2413000" y="4995247"/>
            <a:ext cx="0" cy="543560"/>
          </a:xfrm>
          <a:prstGeom prst="line">
            <a:avLst/>
          </a:prstGeom>
          <a:ln w="635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flipV="1">
            <a:off x="3413760" y="2811780"/>
            <a:ext cx="2697480" cy="1516380"/>
          </a:xfrm>
          <a:prstGeom prst="straightConnector1">
            <a:avLst/>
          </a:prstGeom>
          <a:ln w="53975">
            <a:solidFill>
              <a:schemeClr val="accent2">
                <a:lumMod val="60000"/>
                <a:lumOff val="40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261907" y="558800"/>
            <a:ext cx="3225226" cy="954107"/>
          </a:xfrm>
          <a:prstGeom prst="rect">
            <a:avLst/>
          </a:prstGeom>
          <a:noFill/>
        </p:spPr>
        <p:txBody>
          <a:bodyPr wrap="square" rtlCol="0">
            <a:spAutoFit/>
          </a:bodyPr>
          <a:lstStyle/>
          <a:p>
            <a:r>
              <a:rPr lang="fr-BE" sz="2800" dirty="0" err="1" smtClean="0">
                <a:latin typeface="Segoe UI" panose="020B0502040204020203" pitchFamily="34" charset="0"/>
                <a:cs typeface="Segoe UI" panose="020B0502040204020203" pitchFamily="34" charset="0"/>
              </a:rPr>
              <a:t>My</a:t>
            </a:r>
            <a:r>
              <a:rPr lang="fr-BE" sz="2800" dirty="0" smtClean="0">
                <a:latin typeface="Segoe UI" panose="020B0502040204020203" pitchFamily="34" charset="0"/>
                <a:cs typeface="Segoe UI" panose="020B0502040204020203" pitchFamily="34" charset="0"/>
              </a:rPr>
              <a:t> </a:t>
            </a:r>
            <a:r>
              <a:rPr lang="fr-BE" sz="2800" dirty="0" err="1" smtClean="0">
                <a:latin typeface="Segoe UI" panose="020B0502040204020203" pitchFamily="34" charset="0"/>
                <a:cs typeface="Segoe UI" panose="020B0502040204020203" pitchFamily="34" charset="0"/>
              </a:rPr>
              <a:t>understanding</a:t>
            </a:r>
            <a:r>
              <a:rPr lang="fr-BE" sz="2800" dirty="0" smtClean="0">
                <a:latin typeface="Segoe UI" panose="020B0502040204020203" pitchFamily="34" charset="0"/>
                <a:cs typeface="Segoe UI" panose="020B0502040204020203" pitchFamily="34" charset="0"/>
              </a:rPr>
              <a:t> in 2010</a:t>
            </a:r>
            <a:endParaRPr lang="fr-BE" sz="2800" dirty="0">
              <a:latin typeface="Segoe UI" panose="020B0502040204020203" pitchFamily="34" charset="0"/>
              <a:cs typeface="Segoe UI" panose="020B0502040204020203" pitchFamily="34" charset="0"/>
            </a:endParaRPr>
          </a:p>
        </p:txBody>
      </p:sp>
      <p:sp>
        <p:nvSpPr>
          <p:cNvPr id="2" name="ZoneTexte 1"/>
          <p:cNvSpPr txBox="1"/>
          <p:nvPr/>
        </p:nvSpPr>
        <p:spPr>
          <a:xfrm rot="19861559">
            <a:off x="3856428" y="3058163"/>
            <a:ext cx="1902053" cy="461665"/>
          </a:xfrm>
          <a:prstGeom prst="rect">
            <a:avLst/>
          </a:prstGeom>
          <a:noFill/>
        </p:spPr>
        <p:txBody>
          <a:bodyPr wrap="square" rtlCol="0">
            <a:spAutoFit/>
          </a:bodyPr>
          <a:lstStyle/>
          <a:p>
            <a:r>
              <a:rPr lang="fr-BE" sz="2400" b="1" dirty="0" err="1" smtClean="0">
                <a:solidFill>
                  <a:schemeClr val="accent2">
                    <a:lumMod val="60000"/>
                    <a:lumOff val="40000"/>
                  </a:schemeClr>
                </a:solidFill>
                <a:latin typeface="Segoe UI" panose="020B0502040204020203" pitchFamily="34" charset="0"/>
                <a:cs typeface="Segoe UI" panose="020B0502040204020203" pitchFamily="34" charset="0"/>
              </a:rPr>
              <a:t>evaluation</a:t>
            </a:r>
            <a:endParaRPr lang="fr-BE" sz="2400" b="1" dirty="0">
              <a:solidFill>
                <a:schemeClr val="accent2">
                  <a:lumMod val="60000"/>
                  <a:lumOff val="40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7717264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460" y="546078"/>
            <a:ext cx="5485311" cy="954107"/>
          </a:xfrm>
          <a:prstGeom prst="rect">
            <a:avLst/>
          </a:prstGeom>
          <a:noFill/>
        </p:spPr>
        <p:txBody>
          <a:bodyPr wrap="square" rtlCol="0">
            <a:spAutoFit/>
          </a:bodyPr>
          <a:lstStyle/>
          <a:p>
            <a:r>
              <a:rPr lang="fr-BE" sz="2800" dirty="0" smtClean="0">
                <a:latin typeface="Segoe UI" panose="020B0502040204020203" pitchFamily="34" charset="0"/>
                <a:ea typeface="Segoe UI" panose="020B0502040204020203" pitchFamily="34" charset="0"/>
                <a:cs typeface="Segoe UI" panose="020B0502040204020203" pitchFamily="34" charset="0"/>
              </a:rPr>
              <a:t>There </a:t>
            </a:r>
            <a:r>
              <a:rPr lang="fr-BE" sz="2800" dirty="0" err="1" smtClean="0">
                <a:latin typeface="Segoe UI" panose="020B0502040204020203" pitchFamily="34" charset="0"/>
                <a:ea typeface="Segoe UI" panose="020B0502040204020203" pitchFamily="34" charset="0"/>
                <a:cs typeface="Segoe UI" panose="020B0502040204020203" pitchFamily="34" charset="0"/>
              </a:rPr>
              <a:t>is</a:t>
            </a:r>
            <a:r>
              <a:rPr lang="fr-BE" sz="2800" dirty="0" smtClean="0">
                <a:latin typeface="Segoe UI" panose="020B0502040204020203" pitchFamily="34" charset="0"/>
                <a:ea typeface="Segoe UI" panose="020B0502040204020203" pitchFamily="34" charset="0"/>
                <a:cs typeface="Segoe UI" panose="020B0502040204020203" pitchFamily="34" charset="0"/>
              </a:rPr>
              <a:t> a </a:t>
            </a:r>
            <a:r>
              <a:rPr lang="fr-BE" sz="2800" dirty="0" err="1" smtClean="0">
                <a:latin typeface="Segoe UI" panose="020B0502040204020203" pitchFamily="34" charset="0"/>
                <a:ea typeface="Segoe UI" panose="020B0502040204020203" pitchFamily="34" charset="0"/>
                <a:cs typeface="Segoe UI" panose="020B0502040204020203" pitchFamily="34" charset="0"/>
              </a:rPr>
              <a:t>strong</a:t>
            </a:r>
            <a:r>
              <a:rPr lang="fr-BE" sz="2800" dirty="0" smtClean="0">
                <a:latin typeface="Segoe UI" panose="020B0502040204020203" pitchFamily="34" charset="0"/>
                <a:ea typeface="Segoe UI" panose="020B0502040204020203" pitchFamily="34" charset="0"/>
                <a:cs typeface="Segoe UI" panose="020B0502040204020203" pitchFamily="34" charset="0"/>
              </a:rPr>
              <a:t> </a:t>
            </a:r>
            <a:r>
              <a:rPr lang="fr-BE" sz="2800" dirty="0" err="1" smtClean="0">
                <a:latin typeface="Segoe UI" panose="020B0502040204020203" pitchFamily="34" charset="0"/>
                <a:ea typeface="Segoe UI" panose="020B0502040204020203" pitchFamily="34" charset="0"/>
                <a:cs typeface="Segoe UI" panose="020B0502040204020203" pitchFamily="34" charset="0"/>
              </a:rPr>
              <a:t>need</a:t>
            </a:r>
            <a:r>
              <a:rPr lang="fr-BE" sz="2800" dirty="0" smtClean="0">
                <a:latin typeface="Segoe UI" panose="020B0502040204020203" pitchFamily="34" charset="0"/>
                <a:ea typeface="Segoe UI" panose="020B0502040204020203" pitchFamily="34" charset="0"/>
                <a:cs typeface="Segoe UI" panose="020B0502040204020203" pitchFamily="34" charset="0"/>
              </a:rPr>
              <a:t> for good </a:t>
            </a:r>
            <a:r>
              <a:rPr lang="fr-BE" sz="2800" dirty="0" err="1" smtClean="0">
                <a:latin typeface="Segoe UI" panose="020B0502040204020203" pitchFamily="34" charset="0"/>
                <a:ea typeface="Segoe UI" panose="020B0502040204020203" pitchFamily="34" charset="0"/>
                <a:cs typeface="Segoe UI" panose="020B0502040204020203" pitchFamily="34" charset="0"/>
              </a:rPr>
              <a:t>sea</a:t>
            </a:r>
            <a:r>
              <a:rPr lang="fr-BE" sz="2800" dirty="0" smtClean="0">
                <a:latin typeface="Segoe UI" panose="020B0502040204020203" pitchFamily="34" charset="0"/>
                <a:ea typeface="Segoe UI" panose="020B0502040204020203" pitchFamily="34" charset="0"/>
                <a:cs typeface="Segoe UI" panose="020B0502040204020203" pitchFamily="34" charset="0"/>
              </a:rPr>
              <a:t> </a:t>
            </a:r>
            <a:r>
              <a:rPr lang="fr-BE" sz="2800" dirty="0" err="1" smtClean="0">
                <a:latin typeface="Segoe UI" panose="020B0502040204020203" pitchFamily="34" charset="0"/>
                <a:ea typeface="Segoe UI" panose="020B0502040204020203" pitchFamily="34" charset="0"/>
                <a:cs typeface="Segoe UI" panose="020B0502040204020203" pitchFamily="34" charset="0"/>
              </a:rPr>
              <a:t>ice</a:t>
            </a:r>
            <a:r>
              <a:rPr lang="fr-BE" sz="2800" dirty="0" smtClean="0">
                <a:latin typeface="Segoe UI" panose="020B0502040204020203" pitchFamily="34" charset="0"/>
                <a:ea typeface="Segoe UI" panose="020B0502040204020203" pitchFamily="34" charset="0"/>
                <a:cs typeface="Segoe UI" panose="020B0502040204020203" pitchFamily="34" charset="0"/>
              </a:rPr>
              <a:t> </a:t>
            </a:r>
            <a:r>
              <a:rPr lang="fr-BE" sz="2800" dirty="0" err="1" smtClean="0">
                <a:latin typeface="Segoe UI" panose="020B0502040204020203" pitchFamily="34" charset="0"/>
                <a:ea typeface="Segoe UI" panose="020B0502040204020203" pitchFamily="34" charset="0"/>
                <a:cs typeface="Segoe UI" panose="020B0502040204020203" pitchFamily="34" charset="0"/>
              </a:rPr>
              <a:t>observational</a:t>
            </a:r>
            <a:r>
              <a:rPr lang="fr-BE" sz="2800" dirty="0" smtClean="0">
                <a:latin typeface="Segoe UI" panose="020B0502040204020203" pitchFamily="34" charset="0"/>
                <a:ea typeface="Segoe UI" panose="020B0502040204020203" pitchFamily="34" charset="0"/>
                <a:cs typeface="Segoe UI" panose="020B0502040204020203" pitchFamily="34" charset="0"/>
              </a:rPr>
              <a:t> </a:t>
            </a:r>
            <a:r>
              <a:rPr lang="fr-BE" sz="2800" dirty="0" err="1" smtClean="0">
                <a:latin typeface="Segoe UI" panose="020B0502040204020203" pitchFamily="34" charset="0"/>
                <a:ea typeface="Segoe UI" panose="020B0502040204020203" pitchFamily="34" charset="0"/>
                <a:cs typeface="Segoe UI" panose="020B0502040204020203" pitchFamily="34" charset="0"/>
              </a:rPr>
              <a:t>products</a:t>
            </a:r>
            <a:endParaRPr lang="en-US" sz="2800" dirty="0">
              <a:latin typeface="Segoe UI" panose="020B0502040204020203" pitchFamily="34" charset="0"/>
              <a:ea typeface="Segoe UI" panose="020B0502040204020203" pitchFamily="34" charset="0"/>
              <a:cs typeface="Segoe UI" panose="020B0502040204020203" pitchFamily="34" charset="0"/>
            </a:endParaRPr>
          </a:p>
        </p:txBody>
      </p:sp>
      <p:sp>
        <p:nvSpPr>
          <p:cNvPr id="5" name="TextBox 4"/>
          <p:cNvSpPr txBox="1"/>
          <p:nvPr/>
        </p:nvSpPr>
        <p:spPr>
          <a:xfrm>
            <a:off x="1066800" y="1697416"/>
            <a:ext cx="7505700" cy="677108"/>
          </a:xfrm>
          <a:prstGeom prst="rect">
            <a:avLst/>
          </a:prstGeom>
          <a:noFill/>
        </p:spPr>
        <p:txBody>
          <a:bodyPr wrap="square" rtlCol="0">
            <a:spAutoFit/>
          </a:bodyPr>
          <a:lstStyle/>
          <a:p>
            <a:r>
              <a:rPr lang="fr-BE" sz="2000" dirty="0" err="1" smtClean="0">
                <a:latin typeface="Segoe UI" panose="020B0502040204020203" pitchFamily="34" charset="0"/>
                <a:ea typeface="Segoe UI" panose="020B0502040204020203" pitchFamily="34" charset="0"/>
                <a:cs typeface="Segoe UI" panose="020B0502040204020203" pitchFamily="34" charset="0"/>
              </a:rPr>
              <a:t>Sea</a:t>
            </a:r>
            <a:r>
              <a:rPr lang="fr-BE" sz="2000" dirty="0" smtClean="0">
                <a:latin typeface="Segoe UI" panose="020B0502040204020203" pitchFamily="34" charset="0"/>
                <a:ea typeface="Segoe UI" panose="020B0502040204020203" pitchFamily="34" charset="0"/>
                <a:cs typeface="Segoe UI" panose="020B0502040204020203" pitchFamily="34" charset="0"/>
              </a:rPr>
              <a:t> </a:t>
            </a:r>
            <a:r>
              <a:rPr lang="fr-BE" sz="2000" dirty="0" err="1" smtClean="0">
                <a:latin typeface="Segoe UI" panose="020B0502040204020203" pitchFamily="34" charset="0"/>
                <a:ea typeface="Segoe UI" panose="020B0502040204020203" pitchFamily="34" charset="0"/>
                <a:cs typeface="Segoe UI" panose="020B0502040204020203" pitchFamily="34" charset="0"/>
              </a:rPr>
              <a:t>ice</a:t>
            </a:r>
            <a:r>
              <a:rPr lang="fr-BE" sz="2000" dirty="0" smtClean="0">
                <a:latin typeface="Segoe UI" panose="020B0502040204020203" pitchFamily="34" charset="0"/>
                <a:ea typeface="Segoe UI" panose="020B0502040204020203" pitchFamily="34" charset="0"/>
                <a:cs typeface="Segoe UI" panose="020B0502040204020203" pitchFamily="34" charset="0"/>
              </a:rPr>
              <a:t> </a:t>
            </a:r>
            <a:r>
              <a:rPr lang="fr-BE" sz="2000" dirty="0" err="1" smtClean="0">
                <a:latin typeface="Segoe UI" panose="020B0502040204020203" pitchFamily="34" charset="0"/>
                <a:ea typeface="Segoe UI" panose="020B0502040204020203" pitchFamily="34" charset="0"/>
                <a:cs typeface="Segoe UI" panose="020B0502040204020203" pitchFamily="34" charset="0"/>
              </a:rPr>
              <a:t>cover</a:t>
            </a:r>
            <a:r>
              <a:rPr lang="fr-BE" sz="2000" dirty="0" smtClean="0">
                <a:latin typeface="Segoe UI" panose="020B0502040204020203" pitchFamily="34" charset="0"/>
                <a:ea typeface="Segoe UI" panose="020B0502040204020203" pitchFamily="34" charset="0"/>
                <a:cs typeface="Segoe UI" panose="020B0502040204020203" pitchFamily="34" charset="0"/>
              </a:rPr>
              <a:t> </a:t>
            </a:r>
            <a:r>
              <a:rPr lang="fr-BE" sz="2000" dirty="0" err="1" smtClean="0">
                <a:latin typeface="Segoe UI" panose="020B0502040204020203" pitchFamily="34" charset="0"/>
                <a:ea typeface="Segoe UI" panose="020B0502040204020203" pitchFamily="34" charset="0"/>
                <a:cs typeface="Segoe UI" panose="020B0502040204020203" pitchFamily="34" charset="0"/>
              </a:rPr>
              <a:t>controls</a:t>
            </a:r>
            <a:r>
              <a:rPr lang="fr-BE" sz="2000" dirty="0" smtClean="0">
                <a:latin typeface="Segoe UI" panose="020B0502040204020203" pitchFamily="34" charset="0"/>
                <a:ea typeface="Segoe UI" panose="020B0502040204020203" pitchFamily="34" charset="0"/>
                <a:cs typeface="Segoe UI" panose="020B0502040204020203" pitchFamily="34" charset="0"/>
              </a:rPr>
              <a:t> </a:t>
            </a:r>
            <a:r>
              <a:rPr lang="fr-BE" sz="2000" dirty="0" err="1" smtClean="0">
                <a:latin typeface="Segoe UI" panose="020B0502040204020203" pitchFamily="34" charset="0"/>
                <a:ea typeface="Segoe UI" panose="020B0502040204020203" pitchFamily="34" charset="0"/>
                <a:cs typeface="Segoe UI" panose="020B0502040204020203" pitchFamily="34" charset="0"/>
              </a:rPr>
              <a:t>ocean-atmosphere</a:t>
            </a:r>
            <a:r>
              <a:rPr lang="fr-BE" sz="2000" dirty="0" smtClean="0">
                <a:latin typeface="Segoe UI" panose="020B0502040204020203" pitchFamily="34" charset="0"/>
                <a:ea typeface="Segoe UI" panose="020B0502040204020203" pitchFamily="34" charset="0"/>
                <a:cs typeface="Segoe UI" panose="020B0502040204020203" pitchFamily="34" charset="0"/>
              </a:rPr>
              <a:t> </a:t>
            </a:r>
            <a:r>
              <a:rPr lang="fr-BE" sz="2000" dirty="0" err="1" smtClean="0">
                <a:latin typeface="Segoe UI" panose="020B0502040204020203" pitchFamily="34" charset="0"/>
                <a:ea typeface="Segoe UI" panose="020B0502040204020203" pitchFamily="34" charset="0"/>
                <a:cs typeface="Segoe UI" panose="020B0502040204020203" pitchFamily="34" charset="0"/>
              </a:rPr>
              <a:t>heat</a:t>
            </a:r>
            <a:r>
              <a:rPr lang="fr-BE" sz="2000" dirty="0" smtClean="0">
                <a:latin typeface="Segoe UI" panose="020B0502040204020203" pitchFamily="34" charset="0"/>
                <a:ea typeface="Segoe UI" panose="020B0502040204020203" pitchFamily="34" charset="0"/>
                <a:cs typeface="Segoe UI" panose="020B0502040204020203" pitchFamily="34" charset="0"/>
              </a:rPr>
              <a:t> fluxes</a:t>
            </a:r>
          </a:p>
          <a:p>
            <a:r>
              <a:rPr lang="fr-BE"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SIC and SIT </a:t>
            </a:r>
            <a:r>
              <a:rPr lang="fr-BE" dirty="0" err="1"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products</a:t>
            </a:r>
            <a:r>
              <a:rPr lang="fr-BE"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 are </a:t>
            </a:r>
            <a:r>
              <a:rPr lang="fr-BE" dirty="0" err="1"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used</a:t>
            </a:r>
            <a:r>
              <a:rPr lang="fr-BE"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 to drive </a:t>
            </a:r>
            <a:r>
              <a:rPr lang="fr-BE" dirty="0" err="1"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atmosphere-only</a:t>
            </a:r>
            <a:r>
              <a:rPr lang="fr-BE"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 </a:t>
            </a:r>
            <a:r>
              <a:rPr lang="fr-BE" dirty="0" err="1"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climate</a:t>
            </a:r>
            <a:r>
              <a:rPr lang="fr-BE"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 </a:t>
            </a:r>
            <a:r>
              <a:rPr lang="fr-BE" dirty="0" err="1"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models</a:t>
            </a:r>
            <a:endParaRPr lang="en-US"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7" name="TextBox 6"/>
          <p:cNvSpPr txBox="1"/>
          <p:nvPr/>
        </p:nvSpPr>
        <p:spPr>
          <a:xfrm>
            <a:off x="1066800" y="2525486"/>
            <a:ext cx="8343900" cy="954107"/>
          </a:xfrm>
          <a:prstGeom prst="rect">
            <a:avLst/>
          </a:prstGeom>
          <a:noFill/>
        </p:spPr>
        <p:txBody>
          <a:bodyPr wrap="square" rtlCol="0">
            <a:spAutoFit/>
          </a:bodyPr>
          <a:lstStyle/>
          <a:p>
            <a:r>
              <a:rPr lang="fr-BE" sz="2000" dirty="0" err="1" smtClean="0">
                <a:latin typeface="Segoe UI" panose="020B0502040204020203" pitchFamily="34" charset="0"/>
                <a:ea typeface="Segoe UI" panose="020B0502040204020203" pitchFamily="34" charset="0"/>
                <a:cs typeface="Segoe UI" panose="020B0502040204020203" pitchFamily="34" charset="0"/>
              </a:rPr>
              <a:t>Tracing</a:t>
            </a:r>
            <a:r>
              <a:rPr lang="fr-BE" sz="2000" dirty="0" smtClean="0">
                <a:latin typeface="Segoe UI" panose="020B0502040204020203" pitchFamily="34" charset="0"/>
                <a:ea typeface="Segoe UI" panose="020B0502040204020203" pitchFamily="34" charset="0"/>
                <a:cs typeface="Segoe UI" panose="020B0502040204020203" pitchFamily="34" charset="0"/>
              </a:rPr>
              <a:t> back </a:t>
            </a:r>
            <a:r>
              <a:rPr lang="fr-BE" sz="2000" dirty="0" err="1" smtClean="0">
                <a:latin typeface="Segoe UI" panose="020B0502040204020203" pitchFamily="34" charset="0"/>
                <a:ea typeface="Segoe UI" panose="020B0502040204020203" pitchFamily="34" charset="0"/>
                <a:cs typeface="Segoe UI" panose="020B0502040204020203" pitchFamily="34" charset="0"/>
              </a:rPr>
              <a:t>sea</a:t>
            </a:r>
            <a:r>
              <a:rPr lang="fr-BE" sz="2000" dirty="0" smtClean="0">
                <a:latin typeface="Segoe UI" panose="020B0502040204020203" pitchFamily="34" charset="0"/>
                <a:ea typeface="Segoe UI" panose="020B0502040204020203" pitchFamily="34" charset="0"/>
                <a:cs typeface="Segoe UI" panose="020B0502040204020203" pitchFamily="34" charset="0"/>
              </a:rPr>
              <a:t> </a:t>
            </a:r>
            <a:r>
              <a:rPr lang="fr-BE" sz="2000" dirty="0" err="1" smtClean="0">
                <a:latin typeface="Segoe UI" panose="020B0502040204020203" pitchFamily="34" charset="0"/>
                <a:ea typeface="Segoe UI" panose="020B0502040204020203" pitchFamily="34" charset="0"/>
                <a:cs typeface="Segoe UI" panose="020B0502040204020203" pitchFamily="34" charset="0"/>
              </a:rPr>
              <a:t>ice</a:t>
            </a:r>
            <a:r>
              <a:rPr lang="fr-BE" sz="2000" dirty="0" smtClean="0">
                <a:latin typeface="Segoe UI" panose="020B0502040204020203" pitchFamily="34" charset="0"/>
                <a:ea typeface="Segoe UI" panose="020B0502040204020203" pitchFamily="34" charset="0"/>
                <a:cs typeface="Segoe UI" panose="020B0502040204020203" pitchFamily="34" charset="0"/>
              </a:rPr>
              <a:t> model </a:t>
            </a:r>
            <a:r>
              <a:rPr lang="fr-BE" sz="2000" dirty="0" err="1" smtClean="0">
                <a:latin typeface="Segoe UI" panose="020B0502040204020203" pitchFamily="34" charset="0"/>
                <a:ea typeface="Segoe UI" panose="020B0502040204020203" pitchFamily="34" charset="0"/>
                <a:cs typeface="Segoe UI" panose="020B0502040204020203" pitchFamily="34" charset="0"/>
              </a:rPr>
              <a:t>biases</a:t>
            </a:r>
            <a:r>
              <a:rPr lang="fr-BE" sz="2000" dirty="0" smtClean="0">
                <a:latin typeface="Segoe UI" panose="020B0502040204020203" pitchFamily="34" charset="0"/>
                <a:ea typeface="Segoe UI" panose="020B0502040204020203" pitchFamily="34" charset="0"/>
                <a:cs typeface="Segoe UI" panose="020B0502040204020203" pitchFamily="34" charset="0"/>
              </a:rPr>
              <a:t> </a:t>
            </a:r>
            <a:r>
              <a:rPr lang="fr-BE" sz="2000" dirty="0" err="1" smtClean="0">
                <a:latin typeface="Segoe UI" panose="020B0502040204020203" pitchFamily="34" charset="0"/>
                <a:ea typeface="Segoe UI" panose="020B0502040204020203" pitchFamily="34" charset="0"/>
                <a:cs typeface="Segoe UI" panose="020B0502040204020203" pitchFamily="34" charset="0"/>
              </a:rPr>
              <a:t>is</a:t>
            </a:r>
            <a:r>
              <a:rPr lang="fr-BE" sz="2000" dirty="0" smtClean="0">
                <a:latin typeface="Segoe UI" panose="020B0502040204020203" pitchFamily="34" charset="0"/>
                <a:ea typeface="Segoe UI" panose="020B0502040204020203" pitchFamily="34" charset="0"/>
                <a:cs typeface="Segoe UI" panose="020B0502040204020203" pitchFamily="34" charset="0"/>
              </a:rPr>
              <a:t> important to </a:t>
            </a:r>
            <a:r>
              <a:rPr lang="fr-BE" sz="2000" dirty="0" err="1" smtClean="0">
                <a:latin typeface="Segoe UI" panose="020B0502040204020203" pitchFamily="34" charset="0"/>
                <a:ea typeface="Segoe UI" panose="020B0502040204020203" pitchFamily="34" charset="0"/>
                <a:cs typeface="Segoe UI" panose="020B0502040204020203" pitchFamily="34" charset="0"/>
              </a:rPr>
              <a:t>improve</a:t>
            </a:r>
            <a:r>
              <a:rPr lang="fr-BE" sz="2000" dirty="0" smtClean="0">
                <a:latin typeface="Segoe UI" panose="020B0502040204020203" pitchFamily="34" charset="0"/>
                <a:ea typeface="Segoe UI" panose="020B0502040204020203" pitchFamily="34" charset="0"/>
                <a:cs typeface="Segoe UI" panose="020B0502040204020203" pitchFamily="34" charset="0"/>
              </a:rPr>
              <a:t> </a:t>
            </a:r>
            <a:r>
              <a:rPr lang="fr-BE" sz="2000" dirty="0" err="1" smtClean="0">
                <a:latin typeface="Segoe UI" panose="020B0502040204020203" pitchFamily="34" charset="0"/>
                <a:ea typeface="Segoe UI" panose="020B0502040204020203" pitchFamily="34" charset="0"/>
                <a:cs typeface="Segoe UI" panose="020B0502040204020203" pitchFamily="34" charset="0"/>
              </a:rPr>
              <a:t>models</a:t>
            </a:r>
            <a:endParaRPr lang="fr-BE" sz="2000" dirty="0" smtClean="0">
              <a:latin typeface="Segoe UI" panose="020B0502040204020203" pitchFamily="34" charset="0"/>
              <a:ea typeface="Segoe UI" panose="020B0502040204020203" pitchFamily="34" charset="0"/>
              <a:cs typeface="Segoe UI" panose="020B0502040204020203" pitchFamily="34" charset="0"/>
            </a:endParaRPr>
          </a:p>
          <a:p>
            <a:r>
              <a:rPr lang="fr-BE"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Budget analyses </a:t>
            </a:r>
            <a:r>
              <a:rPr lang="fr-BE" dirty="0" err="1"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e.g</a:t>
            </a:r>
            <a:r>
              <a:rPr lang="fr-BE"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 Holland et al., Nature </a:t>
            </a:r>
            <a:r>
              <a:rPr lang="fr-BE" dirty="0" err="1"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Geosci</a:t>
            </a:r>
            <a:r>
              <a:rPr lang="fr-BE"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 2012.</a:t>
            </a:r>
          </a:p>
          <a:p>
            <a:endParaRPr lang="en-US"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8" name="TextBox 7"/>
          <p:cNvSpPr txBox="1"/>
          <p:nvPr/>
        </p:nvSpPr>
        <p:spPr>
          <a:xfrm>
            <a:off x="1054100" y="3391377"/>
            <a:ext cx="7518400" cy="1261884"/>
          </a:xfrm>
          <a:prstGeom prst="rect">
            <a:avLst/>
          </a:prstGeom>
          <a:noFill/>
        </p:spPr>
        <p:txBody>
          <a:bodyPr wrap="square" rtlCol="0">
            <a:spAutoFit/>
          </a:bodyPr>
          <a:lstStyle/>
          <a:p>
            <a:r>
              <a:rPr lang="fr-BE" sz="2000" dirty="0" smtClean="0">
                <a:latin typeface="Segoe UI" panose="020B0502040204020203" pitchFamily="34" charset="0"/>
                <a:ea typeface="Segoe UI" panose="020B0502040204020203" pitchFamily="34" charset="0"/>
                <a:cs typeface="Segoe UI" panose="020B0502040204020203" pitchFamily="34" charset="0"/>
              </a:rPr>
              <a:t>Observations are key in </a:t>
            </a:r>
            <a:r>
              <a:rPr lang="fr-BE" sz="2000" dirty="0" err="1" smtClean="0">
                <a:latin typeface="Segoe UI" panose="020B0502040204020203" pitchFamily="34" charset="0"/>
                <a:ea typeface="Segoe UI" panose="020B0502040204020203" pitchFamily="34" charset="0"/>
                <a:cs typeface="Segoe UI" panose="020B0502040204020203" pitchFamily="34" charset="0"/>
              </a:rPr>
              <a:t>prediction</a:t>
            </a:r>
            <a:r>
              <a:rPr lang="fr-BE" sz="2000" dirty="0" smtClean="0">
                <a:latin typeface="Segoe UI" panose="020B0502040204020203" pitchFamily="34" charset="0"/>
                <a:ea typeface="Segoe UI" panose="020B0502040204020203" pitchFamily="34" charset="0"/>
                <a:cs typeface="Segoe UI" panose="020B0502040204020203" pitchFamily="34" charset="0"/>
              </a:rPr>
              <a:t>/projection/attribution </a:t>
            </a:r>
            <a:r>
              <a:rPr lang="fr-BE" sz="2000" dirty="0" err="1" smtClean="0">
                <a:latin typeface="Segoe UI" panose="020B0502040204020203" pitchFamily="34" charset="0"/>
                <a:ea typeface="Segoe UI" panose="020B0502040204020203" pitchFamily="34" charset="0"/>
                <a:cs typeface="Segoe UI" panose="020B0502040204020203" pitchFamily="34" charset="0"/>
              </a:rPr>
              <a:t>studies</a:t>
            </a:r>
            <a:endParaRPr lang="fr-BE" sz="2000" dirty="0" smtClean="0">
              <a:latin typeface="Segoe UI" panose="020B0502040204020203" pitchFamily="34" charset="0"/>
              <a:ea typeface="Segoe UI" panose="020B0502040204020203" pitchFamily="34" charset="0"/>
              <a:cs typeface="Segoe UI" panose="020B0502040204020203" pitchFamily="34" charset="0"/>
            </a:endParaRPr>
          </a:p>
          <a:p>
            <a:r>
              <a:rPr lang="fr-BE" dirty="0" err="1"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e.g</a:t>
            </a:r>
            <a:r>
              <a:rPr lang="fr-BE"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 </a:t>
            </a:r>
            <a:r>
              <a:rPr lang="fr-BE" dirty="0" err="1">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Notz</a:t>
            </a:r>
            <a:r>
              <a:rPr lang="fr-BE"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 and </a:t>
            </a:r>
            <a:r>
              <a:rPr lang="fr-BE" dirty="0" err="1">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Marotzke</a:t>
            </a:r>
            <a:r>
              <a:rPr lang="fr-BE"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 GRL, </a:t>
            </a:r>
            <a:r>
              <a:rPr lang="fr-BE"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2012; Massonnet et al., The </a:t>
            </a:r>
            <a:r>
              <a:rPr lang="fr-BE" dirty="0" err="1"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Cryosph</a:t>
            </a:r>
            <a:r>
              <a:rPr lang="fr-BE"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 2012</a:t>
            </a:r>
            <a:endParaRPr lang="en-US"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a:p>
            <a:endParaRPr lang="fr-BE"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a:p>
            <a:endParaRPr lang="en-US" sz="20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endParaRPr>
          </a:p>
        </p:txBody>
      </p:sp>
      <p:pic>
        <p:nvPicPr>
          <p:cNvPr id="10" name="Picture 2" descr="https://www.bsc.es/media/28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439667"/>
            <a:ext cx="1558290" cy="418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8345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460" y="546078"/>
            <a:ext cx="5485311" cy="954107"/>
          </a:xfrm>
          <a:prstGeom prst="rect">
            <a:avLst/>
          </a:prstGeom>
          <a:noFill/>
        </p:spPr>
        <p:txBody>
          <a:bodyPr wrap="square" rtlCol="0">
            <a:spAutoFit/>
          </a:bodyPr>
          <a:lstStyle/>
          <a:p>
            <a:r>
              <a:rPr lang="fr-BE" sz="2800" dirty="0" smtClean="0">
                <a:latin typeface="Segoe UI" panose="020B0502040204020203" pitchFamily="34" charset="0"/>
                <a:ea typeface="Segoe UI" panose="020B0502040204020203" pitchFamily="34" charset="0"/>
                <a:cs typeface="Segoe UI" panose="020B0502040204020203" pitchFamily="34" charset="0"/>
              </a:rPr>
              <a:t>There </a:t>
            </a:r>
            <a:r>
              <a:rPr lang="fr-BE" sz="2800" dirty="0" err="1" smtClean="0">
                <a:latin typeface="Segoe UI" panose="020B0502040204020203" pitchFamily="34" charset="0"/>
                <a:ea typeface="Segoe UI" panose="020B0502040204020203" pitchFamily="34" charset="0"/>
                <a:cs typeface="Segoe UI" panose="020B0502040204020203" pitchFamily="34" charset="0"/>
              </a:rPr>
              <a:t>is</a:t>
            </a:r>
            <a:r>
              <a:rPr lang="fr-BE" sz="2800" dirty="0" smtClean="0">
                <a:latin typeface="Segoe UI" panose="020B0502040204020203" pitchFamily="34" charset="0"/>
                <a:ea typeface="Segoe UI" panose="020B0502040204020203" pitchFamily="34" charset="0"/>
                <a:cs typeface="Segoe UI" panose="020B0502040204020203" pitchFamily="34" charset="0"/>
              </a:rPr>
              <a:t> a </a:t>
            </a:r>
            <a:r>
              <a:rPr lang="fr-BE" sz="2800" dirty="0" err="1" smtClean="0">
                <a:latin typeface="Segoe UI" panose="020B0502040204020203" pitchFamily="34" charset="0"/>
                <a:ea typeface="Segoe UI" panose="020B0502040204020203" pitchFamily="34" charset="0"/>
                <a:cs typeface="Segoe UI" panose="020B0502040204020203" pitchFamily="34" charset="0"/>
              </a:rPr>
              <a:t>strong</a:t>
            </a:r>
            <a:r>
              <a:rPr lang="fr-BE" sz="2800" dirty="0" smtClean="0">
                <a:latin typeface="Segoe UI" panose="020B0502040204020203" pitchFamily="34" charset="0"/>
                <a:ea typeface="Segoe UI" panose="020B0502040204020203" pitchFamily="34" charset="0"/>
                <a:cs typeface="Segoe UI" panose="020B0502040204020203" pitchFamily="34" charset="0"/>
              </a:rPr>
              <a:t> </a:t>
            </a:r>
            <a:r>
              <a:rPr lang="fr-BE" sz="2800" dirty="0" err="1" smtClean="0">
                <a:latin typeface="Segoe UI" panose="020B0502040204020203" pitchFamily="34" charset="0"/>
                <a:ea typeface="Segoe UI" panose="020B0502040204020203" pitchFamily="34" charset="0"/>
                <a:cs typeface="Segoe UI" panose="020B0502040204020203" pitchFamily="34" charset="0"/>
              </a:rPr>
              <a:t>need</a:t>
            </a:r>
            <a:r>
              <a:rPr lang="fr-BE" sz="2800" dirty="0" smtClean="0">
                <a:latin typeface="Segoe UI" panose="020B0502040204020203" pitchFamily="34" charset="0"/>
                <a:ea typeface="Segoe UI" panose="020B0502040204020203" pitchFamily="34" charset="0"/>
                <a:cs typeface="Segoe UI" panose="020B0502040204020203" pitchFamily="34" charset="0"/>
              </a:rPr>
              <a:t> for good </a:t>
            </a:r>
            <a:r>
              <a:rPr lang="fr-BE" sz="2800" dirty="0" err="1" smtClean="0">
                <a:latin typeface="Segoe UI" panose="020B0502040204020203" pitchFamily="34" charset="0"/>
                <a:ea typeface="Segoe UI" panose="020B0502040204020203" pitchFamily="34" charset="0"/>
                <a:cs typeface="Segoe UI" panose="020B0502040204020203" pitchFamily="34" charset="0"/>
              </a:rPr>
              <a:t>sea</a:t>
            </a:r>
            <a:r>
              <a:rPr lang="fr-BE" sz="2800" dirty="0" smtClean="0">
                <a:latin typeface="Segoe UI" panose="020B0502040204020203" pitchFamily="34" charset="0"/>
                <a:ea typeface="Segoe UI" panose="020B0502040204020203" pitchFamily="34" charset="0"/>
                <a:cs typeface="Segoe UI" panose="020B0502040204020203" pitchFamily="34" charset="0"/>
              </a:rPr>
              <a:t> </a:t>
            </a:r>
            <a:r>
              <a:rPr lang="fr-BE" sz="2800" dirty="0" err="1" smtClean="0">
                <a:latin typeface="Segoe UI" panose="020B0502040204020203" pitchFamily="34" charset="0"/>
                <a:ea typeface="Segoe UI" panose="020B0502040204020203" pitchFamily="34" charset="0"/>
                <a:cs typeface="Segoe UI" panose="020B0502040204020203" pitchFamily="34" charset="0"/>
              </a:rPr>
              <a:t>ice</a:t>
            </a:r>
            <a:r>
              <a:rPr lang="fr-BE" sz="2800" dirty="0" smtClean="0">
                <a:latin typeface="Segoe UI" panose="020B0502040204020203" pitchFamily="34" charset="0"/>
                <a:ea typeface="Segoe UI" panose="020B0502040204020203" pitchFamily="34" charset="0"/>
                <a:cs typeface="Segoe UI" panose="020B0502040204020203" pitchFamily="34" charset="0"/>
              </a:rPr>
              <a:t> </a:t>
            </a:r>
            <a:r>
              <a:rPr lang="fr-BE" sz="2800" dirty="0" err="1" smtClean="0">
                <a:latin typeface="Segoe UI" panose="020B0502040204020203" pitchFamily="34" charset="0"/>
                <a:ea typeface="Segoe UI" panose="020B0502040204020203" pitchFamily="34" charset="0"/>
                <a:cs typeface="Segoe UI" panose="020B0502040204020203" pitchFamily="34" charset="0"/>
              </a:rPr>
              <a:t>observational</a:t>
            </a:r>
            <a:r>
              <a:rPr lang="fr-BE" sz="2800" dirty="0" smtClean="0">
                <a:latin typeface="Segoe UI" panose="020B0502040204020203" pitchFamily="34" charset="0"/>
                <a:ea typeface="Segoe UI" panose="020B0502040204020203" pitchFamily="34" charset="0"/>
                <a:cs typeface="Segoe UI" panose="020B0502040204020203" pitchFamily="34" charset="0"/>
              </a:rPr>
              <a:t> </a:t>
            </a:r>
            <a:r>
              <a:rPr lang="fr-BE" sz="2800" dirty="0" err="1" smtClean="0">
                <a:latin typeface="Segoe UI" panose="020B0502040204020203" pitchFamily="34" charset="0"/>
                <a:ea typeface="Segoe UI" panose="020B0502040204020203" pitchFamily="34" charset="0"/>
                <a:cs typeface="Segoe UI" panose="020B0502040204020203" pitchFamily="34" charset="0"/>
              </a:rPr>
              <a:t>products</a:t>
            </a:r>
            <a:endParaRPr lang="en-US" sz="2800" dirty="0">
              <a:latin typeface="Segoe UI" panose="020B0502040204020203" pitchFamily="34" charset="0"/>
              <a:ea typeface="Segoe UI" panose="020B0502040204020203" pitchFamily="34" charset="0"/>
              <a:cs typeface="Segoe UI" panose="020B0502040204020203" pitchFamily="34" charset="0"/>
            </a:endParaRPr>
          </a:p>
        </p:txBody>
      </p:sp>
      <p:sp>
        <p:nvSpPr>
          <p:cNvPr id="5" name="TextBox 4"/>
          <p:cNvSpPr txBox="1"/>
          <p:nvPr/>
        </p:nvSpPr>
        <p:spPr>
          <a:xfrm>
            <a:off x="1066800" y="1697416"/>
            <a:ext cx="7505700" cy="677108"/>
          </a:xfrm>
          <a:prstGeom prst="rect">
            <a:avLst/>
          </a:prstGeom>
          <a:noFill/>
        </p:spPr>
        <p:txBody>
          <a:bodyPr wrap="square" rtlCol="0">
            <a:spAutoFit/>
          </a:bodyPr>
          <a:lstStyle/>
          <a:p>
            <a:r>
              <a:rPr lang="fr-BE" sz="2000" dirty="0" err="1"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Sea</a:t>
            </a:r>
            <a:r>
              <a:rPr lang="fr-BE" sz="2000" dirty="0"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 </a:t>
            </a:r>
            <a:r>
              <a:rPr lang="fr-BE" sz="2000" dirty="0" err="1"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ice</a:t>
            </a:r>
            <a:r>
              <a:rPr lang="fr-BE" sz="2000" dirty="0"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 </a:t>
            </a:r>
            <a:r>
              <a:rPr lang="fr-BE" sz="2000" dirty="0" err="1"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cover</a:t>
            </a:r>
            <a:r>
              <a:rPr lang="fr-BE" sz="2000" dirty="0"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 </a:t>
            </a:r>
            <a:r>
              <a:rPr lang="fr-BE" sz="2000" dirty="0" err="1"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controls</a:t>
            </a:r>
            <a:r>
              <a:rPr lang="fr-BE" sz="2000" dirty="0"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 </a:t>
            </a:r>
            <a:r>
              <a:rPr lang="fr-BE" sz="2000" dirty="0" err="1"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ocean-atmosphere</a:t>
            </a:r>
            <a:r>
              <a:rPr lang="fr-BE" sz="2000" dirty="0"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 </a:t>
            </a:r>
            <a:r>
              <a:rPr lang="fr-BE" sz="2000" dirty="0" err="1"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heat</a:t>
            </a:r>
            <a:r>
              <a:rPr lang="fr-BE" sz="2000" dirty="0"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 fluxes</a:t>
            </a:r>
          </a:p>
          <a:p>
            <a:r>
              <a:rPr lang="fr-BE" dirty="0"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SIC and SIT </a:t>
            </a:r>
            <a:r>
              <a:rPr lang="fr-BE" dirty="0" err="1"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products</a:t>
            </a:r>
            <a:r>
              <a:rPr lang="fr-BE" dirty="0"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 are </a:t>
            </a:r>
            <a:r>
              <a:rPr lang="fr-BE" dirty="0" err="1"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used</a:t>
            </a:r>
            <a:r>
              <a:rPr lang="fr-BE" dirty="0"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 to drive </a:t>
            </a:r>
            <a:r>
              <a:rPr lang="fr-BE" dirty="0" err="1"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atmosphere-only</a:t>
            </a:r>
            <a:r>
              <a:rPr lang="fr-BE" dirty="0"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 </a:t>
            </a:r>
            <a:r>
              <a:rPr lang="fr-BE" dirty="0" err="1"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climate</a:t>
            </a:r>
            <a:r>
              <a:rPr lang="fr-BE" dirty="0"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 </a:t>
            </a:r>
            <a:r>
              <a:rPr lang="fr-BE" dirty="0" err="1"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models</a:t>
            </a:r>
            <a:endParaRPr lang="en-US" dirty="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7" name="TextBox 6"/>
          <p:cNvSpPr txBox="1"/>
          <p:nvPr/>
        </p:nvSpPr>
        <p:spPr>
          <a:xfrm>
            <a:off x="1066800" y="2525486"/>
            <a:ext cx="8343900" cy="954107"/>
          </a:xfrm>
          <a:prstGeom prst="rect">
            <a:avLst/>
          </a:prstGeom>
          <a:noFill/>
        </p:spPr>
        <p:txBody>
          <a:bodyPr wrap="square" rtlCol="0">
            <a:spAutoFit/>
          </a:bodyPr>
          <a:lstStyle/>
          <a:p>
            <a:r>
              <a:rPr lang="fr-BE" sz="2000" dirty="0" err="1"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Tracing</a:t>
            </a:r>
            <a:r>
              <a:rPr lang="fr-BE" sz="2000" dirty="0"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 back </a:t>
            </a:r>
            <a:r>
              <a:rPr lang="fr-BE" sz="2000" dirty="0" err="1"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sea</a:t>
            </a:r>
            <a:r>
              <a:rPr lang="fr-BE" sz="2000" dirty="0"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 </a:t>
            </a:r>
            <a:r>
              <a:rPr lang="fr-BE" sz="2000" dirty="0" err="1"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ice</a:t>
            </a:r>
            <a:r>
              <a:rPr lang="fr-BE" sz="2000" dirty="0"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 model </a:t>
            </a:r>
            <a:r>
              <a:rPr lang="fr-BE" sz="2000" dirty="0" err="1"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biases</a:t>
            </a:r>
            <a:r>
              <a:rPr lang="fr-BE" sz="2000" dirty="0"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 </a:t>
            </a:r>
            <a:r>
              <a:rPr lang="fr-BE" sz="2000" dirty="0" err="1"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is</a:t>
            </a:r>
            <a:r>
              <a:rPr lang="fr-BE" sz="2000" dirty="0"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 important to </a:t>
            </a:r>
            <a:r>
              <a:rPr lang="fr-BE" sz="2000" dirty="0" err="1"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improve</a:t>
            </a:r>
            <a:r>
              <a:rPr lang="fr-BE" sz="2000" dirty="0"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 </a:t>
            </a:r>
            <a:r>
              <a:rPr lang="fr-BE" sz="2000" dirty="0" err="1"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models</a:t>
            </a:r>
            <a:endParaRPr lang="fr-BE" sz="2000" dirty="0"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a:p>
            <a:r>
              <a:rPr lang="fr-BE" dirty="0"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Budget analyses </a:t>
            </a:r>
            <a:r>
              <a:rPr lang="fr-BE" dirty="0" err="1"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e.g</a:t>
            </a:r>
            <a:r>
              <a:rPr lang="fr-BE" dirty="0"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 Holland et al., Nature </a:t>
            </a:r>
            <a:r>
              <a:rPr lang="fr-BE" dirty="0" err="1"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Geosci</a:t>
            </a:r>
            <a:r>
              <a:rPr lang="fr-BE" dirty="0"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 2012</a:t>
            </a:r>
          </a:p>
          <a:p>
            <a:endParaRPr lang="en-US" dirty="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8" name="TextBox 7"/>
          <p:cNvSpPr txBox="1"/>
          <p:nvPr/>
        </p:nvSpPr>
        <p:spPr>
          <a:xfrm>
            <a:off x="1054100" y="3391377"/>
            <a:ext cx="7518400" cy="1261884"/>
          </a:xfrm>
          <a:prstGeom prst="rect">
            <a:avLst/>
          </a:prstGeom>
          <a:noFill/>
        </p:spPr>
        <p:txBody>
          <a:bodyPr wrap="square" rtlCol="0">
            <a:spAutoFit/>
          </a:bodyPr>
          <a:lstStyle/>
          <a:p>
            <a:r>
              <a:rPr lang="fr-BE" sz="2000" dirty="0"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Observations are key in </a:t>
            </a:r>
            <a:r>
              <a:rPr lang="fr-BE" sz="2000" dirty="0" err="1"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prediction</a:t>
            </a:r>
            <a:r>
              <a:rPr lang="fr-BE" sz="2000" dirty="0"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/projection/attribution </a:t>
            </a:r>
            <a:r>
              <a:rPr lang="fr-BE" sz="2000" dirty="0" err="1"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studies</a:t>
            </a:r>
            <a:endParaRPr lang="fr-BE" sz="2000" dirty="0"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a:p>
            <a:r>
              <a:rPr lang="fr-BE" dirty="0" err="1"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e.g</a:t>
            </a:r>
            <a:r>
              <a:rPr lang="fr-BE" dirty="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 </a:t>
            </a:r>
            <a:r>
              <a:rPr lang="fr-BE" dirty="0" err="1">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Notz</a:t>
            </a:r>
            <a:r>
              <a:rPr lang="fr-BE" dirty="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 and </a:t>
            </a:r>
            <a:r>
              <a:rPr lang="fr-BE" dirty="0" err="1">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Marotzke</a:t>
            </a:r>
            <a:r>
              <a:rPr lang="fr-BE" dirty="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 GRL, </a:t>
            </a:r>
            <a:r>
              <a:rPr lang="fr-BE" dirty="0"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2012; Massonnet et al., The </a:t>
            </a:r>
            <a:r>
              <a:rPr lang="fr-BE" dirty="0" err="1"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Cryosph</a:t>
            </a:r>
            <a:r>
              <a:rPr lang="fr-BE" dirty="0"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 2012</a:t>
            </a:r>
            <a:endParaRPr lang="en-US" dirty="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a:p>
            <a:endParaRPr lang="fr-BE" dirty="0" smtClean="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a:p>
            <a:endParaRPr lang="en-US" sz="2000" dirty="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pic>
        <p:nvPicPr>
          <p:cNvPr id="10" name="Picture 2" descr="https://www.bsc.es/media/28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439667"/>
            <a:ext cx="1558290" cy="41833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7"/>
          <p:cNvSpPr txBox="1"/>
          <p:nvPr/>
        </p:nvSpPr>
        <p:spPr>
          <a:xfrm>
            <a:off x="1054100" y="4431221"/>
            <a:ext cx="7076440" cy="677108"/>
          </a:xfrm>
          <a:prstGeom prst="rect">
            <a:avLst/>
          </a:prstGeom>
          <a:noFill/>
        </p:spPr>
        <p:txBody>
          <a:bodyPr wrap="square" rtlCol="0">
            <a:spAutoFit/>
          </a:bodyPr>
          <a:lstStyle/>
          <a:p>
            <a:r>
              <a:rPr lang="fr-BE" sz="2000" dirty="0" err="1" smtClean="0">
                <a:latin typeface="Segoe UI" panose="020B0502040204020203" pitchFamily="34" charset="0"/>
                <a:ea typeface="Segoe UI" panose="020B0502040204020203" pitchFamily="34" charset="0"/>
                <a:cs typeface="Segoe UI" panose="020B0502040204020203" pitchFamily="34" charset="0"/>
              </a:rPr>
              <a:t>Sea</a:t>
            </a:r>
            <a:r>
              <a:rPr lang="fr-BE" sz="2000" dirty="0" smtClean="0">
                <a:latin typeface="Segoe UI" panose="020B0502040204020203" pitchFamily="34" charset="0"/>
                <a:ea typeface="Segoe UI" panose="020B0502040204020203" pitchFamily="34" charset="0"/>
                <a:cs typeface="Segoe UI" panose="020B0502040204020203" pitchFamily="34" charset="0"/>
              </a:rPr>
              <a:t> </a:t>
            </a:r>
            <a:r>
              <a:rPr lang="fr-BE" sz="2000" dirty="0" err="1" smtClean="0">
                <a:latin typeface="Segoe UI" panose="020B0502040204020203" pitchFamily="34" charset="0"/>
                <a:ea typeface="Segoe UI" panose="020B0502040204020203" pitchFamily="34" charset="0"/>
                <a:cs typeface="Segoe UI" panose="020B0502040204020203" pitchFamily="34" charset="0"/>
              </a:rPr>
              <a:t>ice</a:t>
            </a:r>
            <a:r>
              <a:rPr lang="fr-BE" sz="2000" dirty="0" smtClean="0">
                <a:latin typeface="Segoe UI" panose="020B0502040204020203" pitchFamily="34" charset="0"/>
                <a:ea typeface="Segoe UI" panose="020B0502040204020203" pitchFamily="34" charset="0"/>
                <a:cs typeface="Segoe UI" panose="020B0502040204020203" pitchFamily="34" charset="0"/>
              </a:rPr>
              <a:t> observations are central for data assimilation</a:t>
            </a:r>
          </a:p>
          <a:p>
            <a:r>
              <a:rPr lang="fr-BE" dirty="0" err="1"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e.g</a:t>
            </a:r>
            <a:r>
              <a:rPr lang="fr-BE"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 Massonnet et al., Oc. </a:t>
            </a:r>
            <a:r>
              <a:rPr lang="fr-BE" dirty="0" err="1"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Modell</a:t>
            </a:r>
            <a:r>
              <a:rPr lang="fr-BE"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 2013</a:t>
            </a:r>
            <a:endParaRPr lang="en-US" sz="20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2082310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isocèle 3"/>
          <p:cNvSpPr/>
          <p:nvPr/>
        </p:nvSpPr>
        <p:spPr>
          <a:xfrm>
            <a:off x="4158343" y="5116285"/>
            <a:ext cx="833411" cy="718458"/>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8" name="Connecteur droit 7"/>
          <p:cNvCxnSpPr/>
          <p:nvPr/>
        </p:nvCxnSpPr>
        <p:spPr>
          <a:xfrm flipH="1" flipV="1">
            <a:off x="4575048" y="4267200"/>
            <a:ext cx="3050" cy="1567543"/>
          </a:xfrm>
          <a:prstGeom prst="line">
            <a:avLst/>
          </a:prstGeom>
          <a:ln w="635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flipV="1">
            <a:off x="2413000" y="3068320"/>
            <a:ext cx="4323080" cy="2407194"/>
          </a:xfrm>
          <a:prstGeom prst="line">
            <a:avLst/>
          </a:prstGeom>
          <a:ln w="63500">
            <a:solidFill>
              <a:schemeClr val="tx1">
                <a:lumMod val="65000"/>
                <a:lumOff val="3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207238" y="4333240"/>
            <a:ext cx="3443784" cy="707886"/>
          </a:xfrm>
          <a:prstGeom prst="rect">
            <a:avLst/>
          </a:prstGeom>
          <a:noFill/>
        </p:spPr>
        <p:txBody>
          <a:bodyPr wrap="square" rtlCol="0">
            <a:spAutoFit/>
          </a:bodyPr>
          <a:lstStyle/>
          <a:p>
            <a:pPr algn="ctr"/>
            <a:r>
              <a:rPr lang="fr-BE" sz="4000" b="1" dirty="0" smtClean="0">
                <a:solidFill>
                  <a:srgbClr val="000080"/>
                </a:solidFill>
                <a:latin typeface="Segoe UI" panose="020B0502040204020203" pitchFamily="34" charset="0"/>
                <a:cs typeface="Segoe UI" panose="020B0502040204020203" pitchFamily="34" charset="0"/>
              </a:rPr>
              <a:t>Observation</a:t>
            </a:r>
            <a:endParaRPr lang="fr-BE" sz="4000" b="1" dirty="0">
              <a:solidFill>
                <a:srgbClr val="000080"/>
              </a:solidFill>
              <a:latin typeface="Segoe UI" panose="020B0502040204020203" pitchFamily="34" charset="0"/>
              <a:cs typeface="Segoe UI" panose="020B0502040204020203" pitchFamily="34" charset="0"/>
            </a:endParaRPr>
          </a:p>
        </p:txBody>
      </p:sp>
      <p:sp>
        <p:nvSpPr>
          <p:cNvPr id="15" name="ZoneTexte 14"/>
          <p:cNvSpPr txBox="1"/>
          <p:nvPr/>
        </p:nvSpPr>
        <p:spPr>
          <a:xfrm>
            <a:off x="5441127" y="2052320"/>
            <a:ext cx="2587366" cy="523220"/>
          </a:xfrm>
          <a:prstGeom prst="rect">
            <a:avLst/>
          </a:prstGeom>
          <a:noFill/>
        </p:spPr>
        <p:txBody>
          <a:bodyPr wrap="square" rtlCol="0">
            <a:spAutoFit/>
          </a:bodyPr>
          <a:lstStyle/>
          <a:p>
            <a:pPr algn="ctr"/>
            <a:r>
              <a:rPr lang="fr-BE" sz="2800" dirty="0" smtClean="0">
                <a:solidFill>
                  <a:srgbClr val="008000"/>
                </a:solidFill>
                <a:latin typeface="Segoe UI" panose="020B0502040204020203" pitchFamily="34" charset="0"/>
                <a:cs typeface="Segoe UI" panose="020B0502040204020203" pitchFamily="34" charset="0"/>
              </a:rPr>
              <a:t>Model</a:t>
            </a:r>
            <a:endParaRPr lang="fr-BE" sz="2800" dirty="0">
              <a:solidFill>
                <a:srgbClr val="008000"/>
              </a:solidFill>
              <a:latin typeface="Segoe UI" panose="020B0502040204020203" pitchFamily="34" charset="0"/>
              <a:cs typeface="Segoe UI" panose="020B0502040204020203" pitchFamily="34" charset="0"/>
            </a:endParaRPr>
          </a:p>
        </p:txBody>
      </p:sp>
      <p:cxnSp>
        <p:nvCxnSpPr>
          <p:cNvPr id="16" name="Connecteur droit 15"/>
          <p:cNvCxnSpPr/>
          <p:nvPr/>
        </p:nvCxnSpPr>
        <p:spPr>
          <a:xfrm flipV="1">
            <a:off x="6736080" y="2524760"/>
            <a:ext cx="0" cy="543560"/>
          </a:xfrm>
          <a:prstGeom prst="line">
            <a:avLst/>
          </a:prstGeom>
          <a:ln w="635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flipV="1">
            <a:off x="2413000" y="4995247"/>
            <a:ext cx="0" cy="543560"/>
          </a:xfrm>
          <a:prstGeom prst="line">
            <a:avLst/>
          </a:prstGeom>
          <a:ln w="635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flipV="1">
            <a:off x="3413760" y="2811780"/>
            <a:ext cx="2697480" cy="1516380"/>
          </a:xfrm>
          <a:prstGeom prst="straightConnector1">
            <a:avLst/>
          </a:prstGeom>
          <a:ln w="53975">
            <a:solidFill>
              <a:schemeClr val="accent2">
                <a:lumMod val="60000"/>
                <a:lumOff val="40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261907" y="558800"/>
            <a:ext cx="3225226" cy="954107"/>
          </a:xfrm>
          <a:prstGeom prst="rect">
            <a:avLst/>
          </a:prstGeom>
          <a:noFill/>
        </p:spPr>
        <p:txBody>
          <a:bodyPr wrap="square" rtlCol="0">
            <a:spAutoFit/>
          </a:bodyPr>
          <a:lstStyle/>
          <a:p>
            <a:r>
              <a:rPr lang="fr-BE" sz="2800" dirty="0" err="1" smtClean="0">
                <a:latin typeface="Segoe UI" panose="020B0502040204020203" pitchFamily="34" charset="0"/>
                <a:cs typeface="Segoe UI" panose="020B0502040204020203" pitchFamily="34" charset="0"/>
              </a:rPr>
              <a:t>My</a:t>
            </a:r>
            <a:r>
              <a:rPr lang="fr-BE" sz="2800" dirty="0" smtClean="0">
                <a:latin typeface="Segoe UI" panose="020B0502040204020203" pitchFamily="34" charset="0"/>
                <a:cs typeface="Segoe UI" panose="020B0502040204020203" pitchFamily="34" charset="0"/>
              </a:rPr>
              <a:t> </a:t>
            </a:r>
            <a:r>
              <a:rPr lang="fr-BE" sz="2800" dirty="0" err="1" smtClean="0">
                <a:latin typeface="Segoe UI" panose="020B0502040204020203" pitchFamily="34" charset="0"/>
                <a:cs typeface="Segoe UI" panose="020B0502040204020203" pitchFamily="34" charset="0"/>
              </a:rPr>
              <a:t>understanding</a:t>
            </a:r>
            <a:r>
              <a:rPr lang="fr-BE" sz="2800" dirty="0" smtClean="0">
                <a:latin typeface="Segoe UI" panose="020B0502040204020203" pitchFamily="34" charset="0"/>
                <a:cs typeface="Segoe UI" panose="020B0502040204020203" pitchFamily="34" charset="0"/>
              </a:rPr>
              <a:t> in 2010</a:t>
            </a:r>
            <a:endParaRPr lang="fr-BE" sz="2800" dirty="0">
              <a:latin typeface="Segoe UI" panose="020B0502040204020203" pitchFamily="34" charset="0"/>
              <a:cs typeface="Segoe UI" panose="020B0502040204020203" pitchFamily="34" charset="0"/>
            </a:endParaRPr>
          </a:p>
        </p:txBody>
      </p:sp>
      <p:sp>
        <p:nvSpPr>
          <p:cNvPr id="2" name="ZoneTexte 1"/>
          <p:cNvSpPr txBox="1"/>
          <p:nvPr/>
        </p:nvSpPr>
        <p:spPr>
          <a:xfrm rot="19861559">
            <a:off x="3856428" y="3058163"/>
            <a:ext cx="1902053" cy="461665"/>
          </a:xfrm>
          <a:prstGeom prst="rect">
            <a:avLst/>
          </a:prstGeom>
          <a:noFill/>
        </p:spPr>
        <p:txBody>
          <a:bodyPr wrap="square" rtlCol="0">
            <a:spAutoFit/>
          </a:bodyPr>
          <a:lstStyle/>
          <a:p>
            <a:r>
              <a:rPr lang="fr-BE" sz="2400" b="1" dirty="0" err="1" smtClean="0">
                <a:solidFill>
                  <a:schemeClr val="accent2">
                    <a:lumMod val="60000"/>
                    <a:lumOff val="40000"/>
                  </a:schemeClr>
                </a:solidFill>
                <a:latin typeface="Segoe UI" panose="020B0502040204020203" pitchFamily="34" charset="0"/>
                <a:cs typeface="Segoe UI" panose="020B0502040204020203" pitchFamily="34" charset="0"/>
              </a:rPr>
              <a:t>evaluation</a:t>
            </a:r>
            <a:endParaRPr lang="fr-BE" sz="2400" b="1" dirty="0">
              <a:solidFill>
                <a:schemeClr val="accent2">
                  <a:lumMod val="60000"/>
                  <a:lumOff val="40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946856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isocèle 3"/>
          <p:cNvSpPr/>
          <p:nvPr/>
        </p:nvSpPr>
        <p:spPr>
          <a:xfrm>
            <a:off x="4158343" y="5116285"/>
            <a:ext cx="833411" cy="718458"/>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8" name="Connecteur droit 7"/>
          <p:cNvCxnSpPr/>
          <p:nvPr/>
        </p:nvCxnSpPr>
        <p:spPr>
          <a:xfrm flipH="1" flipV="1">
            <a:off x="4575048" y="4267200"/>
            <a:ext cx="3050" cy="1567543"/>
          </a:xfrm>
          <a:prstGeom prst="line">
            <a:avLst/>
          </a:prstGeom>
          <a:ln w="635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flipV="1">
            <a:off x="2413000" y="3840480"/>
            <a:ext cx="4323080" cy="883920"/>
          </a:xfrm>
          <a:prstGeom prst="line">
            <a:avLst/>
          </a:prstGeom>
          <a:ln w="63500">
            <a:solidFill>
              <a:schemeClr val="tx1">
                <a:lumMod val="65000"/>
                <a:lumOff val="3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687298" y="3571240"/>
            <a:ext cx="3443784" cy="646331"/>
          </a:xfrm>
          <a:prstGeom prst="rect">
            <a:avLst/>
          </a:prstGeom>
          <a:noFill/>
        </p:spPr>
        <p:txBody>
          <a:bodyPr wrap="square" rtlCol="0">
            <a:spAutoFit/>
          </a:bodyPr>
          <a:lstStyle/>
          <a:p>
            <a:pPr algn="ctr"/>
            <a:r>
              <a:rPr lang="fr-BE" sz="3600" b="1" dirty="0" smtClean="0">
                <a:solidFill>
                  <a:srgbClr val="000080"/>
                </a:solidFill>
                <a:latin typeface="Segoe UI" panose="020B0502040204020203" pitchFamily="34" charset="0"/>
                <a:cs typeface="Segoe UI" panose="020B0502040204020203" pitchFamily="34" charset="0"/>
              </a:rPr>
              <a:t>Observation</a:t>
            </a:r>
            <a:endParaRPr lang="fr-BE" sz="3200" b="1" dirty="0">
              <a:solidFill>
                <a:srgbClr val="000080"/>
              </a:solidFill>
              <a:latin typeface="Segoe UI" panose="020B0502040204020203" pitchFamily="34" charset="0"/>
              <a:cs typeface="Segoe UI" panose="020B0502040204020203" pitchFamily="34" charset="0"/>
            </a:endParaRPr>
          </a:p>
        </p:txBody>
      </p:sp>
      <p:sp>
        <p:nvSpPr>
          <p:cNvPr id="15" name="ZoneTexte 14"/>
          <p:cNvSpPr txBox="1"/>
          <p:nvPr/>
        </p:nvSpPr>
        <p:spPr>
          <a:xfrm>
            <a:off x="5441127" y="2593340"/>
            <a:ext cx="2587366" cy="646331"/>
          </a:xfrm>
          <a:prstGeom prst="rect">
            <a:avLst/>
          </a:prstGeom>
          <a:noFill/>
        </p:spPr>
        <p:txBody>
          <a:bodyPr wrap="square" rtlCol="0">
            <a:spAutoFit/>
          </a:bodyPr>
          <a:lstStyle/>
          <a:p>
            <a:pPr algn="ctr"/>
            <a:r>
              <a:rPr lang="fr-BE" sz="3600" b="1" dirty="0" smtClean="0">
                <a:solidFill>
                  <a:srgbClr val="008000"/>
                </a:solidFill>
                <a:latin typeface="Segoe UI" panose="020B0502040204020203" pitchFamily="34" charset="0"/>
                <a:cs typeface="Segoe UI" panose="020B0502040204020203" pitchFamily="34" charset="0"/>
              </a:rPr>
              <a:t>Model</a:t>
            </a:r>
            <a:endParaRPr lang="fr-BE" sz="4400" b="1" dirty="0">
              <a:solidFill>
                <a:srgbClr val="008000"/>
              </a:solidFill>
              <a:latin typeface="Segoe UI" panose="020B0502040204020203" pitchFamily="34" charset="0"/>
              <a:cs typeface="Segoe UI" panose="020B0502040204020203" pitchFamily="34" charset="0"/>
            </a:endParaRPr>
          </a:p>
        </p:txBody>
      </p:sp>
      <p:cxnSp>
        <p:nvCxnSpPr>
          <p:cNvPr id="16" name="Connecteur droit 15"/>
          <p:cNvCxnSpPr/>
          <p:nvPr/>
        </p:nvCxnSpPr>
        <p:spPr>
          <a:xfrm flipV="1">
            <a:off x="6736080" y="3279140"/>
            <a:ext cx="0" cy="543560"/>
          </a:xfrm>
          <a:prstGeom prst="line">
            <a:avLst/>
          </a:prstGeom>
          <a:ln w="635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flipV="1">
            <a:off x="2413000" y="4187527"/>
            <a:ext cx="0" cy="543560"/>
          </a:xfrm>
          <a:prstGeom prst="line">
            <a:avLst/>
          </a:prstGeom>
          <a:ln w="635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flipV="1">
            <a:off x="2409190" y="2026920"/>
            <a:ext cx="1461547" cy="1551940"/>
          </a:xfrm>
          <a:prstGeom prst="straightConnector1">
            <a:avLst/>
          </a:prstGeom>
          <a:ln w="53975">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flipH="1" flipV="1">
            <a:off x="4991754" y="2026920"/>
            <a:ext cx="1249026" cy="652770"/>
          </a:xfrm>
          <a:prstGeom prst="straightConnector1">
            <a:avLst/>
          </a:prstGeom>
          <a:ln w="53975">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3331312" y="1455420"/>
            <a:ext cx="2618537" cy="830997"/>
          </a:xfrm>
          <a:prstGeom prst="rect">
            <a:avLst/>
          </a:prstGeom>
          <a:noFill/>
        </p:spPr>
        <p:txBody>
          <a:bodyPr wrap="square" rtlCol="0">
            <a:spAutoFit/>
          </a:bodyPr>
          <a:lstStyle/>
          <a:p>
            <a:r>
              <a:rPr lang="fr-BE" sz="2400" b="1" dirty="0" smtClean="0">
                <a:solidFill>
                  <a:schemeClr val="accent2">
                    <a:lumMod val="60000"/>
                    <a:lumOff val="40000"/>
                  </a:schemeClr>
                </a:solidFill>
                <a:latin typeface="Segoe UI" panose="020B0502040204020203" pitchFamily="34" charset="0"/>
                <a:cs typeface="Segoe UI" panose="020B0502040204020203" pitchFamily="34" charset="0"/>
              </a:rPr>
              <a:t>Truth (</a:t>
            </a:r>
            <a:r>
              <a:rPr lang="fr-BE" sz="2400" b="1" dirty="0" err="1" smtClean="0">
                <a:solidFill>
                  <a:schemeClr val="accent2">
                    <a:lumMod val="60000"/>
                    <a:lumOff val="40000"/>
                  </a:schemeClr>
                </a:solidFill>
                <a:latin typeface="Segoe UI" panose="020B0502040204020203" pitchFamily="34" charset="0"/>
                <a:cs typeface="Segoe UI" panose="020B0502040204020203" pitchFamily="34" charset="0"/>
              </a:rPr>
              <a:t>unknown</a:t>
            </a:r>
            <a:r>
              <a:rPr lang="fr-BE" sz="2400" b="1" dirty="0" smtClean="0">
                <a:solidFill>
                  <a:schemeClr val="accent2">
                    <a:lumMod val="60000"/>
                    <a:lumOff val="40000"/>
                  </a:schemeClr>
                </a:solidFill>
                <a:latin typeface="Segoe UI" panose="020B0502040204020203" pitchFamily="34" charset="0"/>
                <a:cs typeface="Segoe UI" panose="020B0502040204020203" pitchFamily="34" charset="0"/>
              </a:rPr>
              <a:t>)</a:t>
            </a:r>
            <a:endParaRPr lang="fr-BE" sz="2400" b="1" dirty="0">
              <a:solidFill>
                <a:schemeClr val="accent2">
                  <a:lumMod val="60000"/>
                  <a:lumOff val="40000"/>
                </a:schemeClr>
              </a:solidFill>
              <a:latin typeface="Segoe UI" panose="020B0502040204020203" pitchFamily="34" charset="0"/>
              <a:cs typeface="Segoe UI" panose="020B0502040204020203" pitchFamily="34" charset="0"/>
            </a:endParaRPr>
          </a:p>
        </p:txBody>
      </p:sp>
      <p:sp>
        <p:nvSpPr>
          <p:cNvPr id="21" name="ZoneTexte 20"/>
          <p:cNvSpPr txBox="1"/>
          <p:nvPr/>
        </p:nvSpPr>
        <p:spPr>
          <a:xfrm>
            <a:off x="261907" y="558800"/>
            <a:ext cx="3225226" cy="954107"/>
          </a:xfrm>
          <a:prstGeom prst="rect">
            <a:avLst/>
          </a:prstGeom>
          <a:noFill/>
        </p:spPr>
        <p:txBody>
          <a:bodyPr wrap="square" rtlCol="0">
            <a:spAutoFit/>
          </a:bodyPr>
          <a:lstStyle/>
          <a:p>
            <a:r>
              <a:rPr lang="fr-BE" sz="2800" dirty="0" err="1" smtClean="0">
                <a:latin typeface="Segoe UI" panose="020B0502040204020203" pitchFamily="34" charset="0"/>
                <a:cs typeface="Segoe UI" panose="020B0502040204020203" pitchFamily="34" charset="0"/>
              </a:rPr>
              <a:t>My</a:t>
            </a:r>
            <a:r>
              <a:rPr lang="fr-BE" sz="2800" dirty="0" smtClean="0">
                <a:latin typeface="Segoe UI" panose="020B0502040204020203" pitchFamily="34" charset="0"/>
                <a:cs typeface="Segoe UI" panose="020B0502040204020203" pitchFamily="34" charset="0"/>
              </a:rPr>
              <a:t> </a:t>
            </a:r>
            <a:r>
              <a:rPr lang="fr-BE" sz="2800" dirty="0" err="1" smtClean="0">
                <a:latin typeface="Segoe UI" panose="020B0502040204020203" pitchFamily="34" charset="0"/>
                <a:cs typeface="Segoe UI" panose="020B0502040204020203" pitchFamily="34" charset="0"/>
              </a:rPr>
              <a:t>understanding</a:t>
            </a:r>
            <a:r>
              <a:rPr lang="fr-BE" sz="2800" dirty="0" smtClean="0">
                <a:latin typeface="Segoe UI" panose="020B0502040204020203" pitchFamily="34" charset="0"/>
                <a:cs typeface="Segoe UI" panose="020B0502040204020203" pitchFamily="34" charset="0"/>
              </a:rPr>
              <a:t> in 2013</a:t>
            </a:r>
            <a:endParaRPr lang="fr-BE" sz="28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7790751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547</TotalTime>
  <Words>3050</Words>
  <Application>Microsoft Office PowerPoint</Application>
  <PresentationFormat>Affichage à l'écran (4:3)</PresentationFormat>
  <Paragraphs>326</Paragraphs>
  <Slides>41</Slides>
  <Notes>32</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41</vt:i4>
      </vt:variant>
    </vt:vector>
  </HeadingPairs>
  <TitlesOfParts>
    <vt:vector size="46" baseType="lpstr">
      <vt:lpstr>Arial</vt:lpstr>
      <vt:lpstr>Calibri</vt:lpstr>
      <vt:lpstr>Segoe UI</vt:lpstr>
      <vt:lpstr>Wingdings</vt:lpstr>
      <vt:lpstr>Office Theme</vt:lpstr>
      <vt:lpstr>Better observations, better forecasts?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Better observations, better forecasts?</dc:title>
  <dc:creator>François Massonnet</dc:creator>
  <cp:lastModifiedBy>François Massonnet</cp:lastModifiedBy>
  <cp:revision>57</cp:revision>
  <dcterms:modified xsi:type="dcterms:W3CDTF">2016-04-07T07:26:25Z</dcterms:modified>
</cp:coreProperties>
</file>