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90" r:id="rId4"/>
    <p:sldId id="300" r:id="rId5"/>
    <p:sldId id="298" r:id="rId6"/>
    <p:sldId id="297" r:id="rId7"/>
    <p:sldId id="292" r:id="rId8"/>
    <p:sldId id="304" r:id="rId9"/>
    <p:sldId id="286" r:id="rId10"/>
    <p:sldId id="302" r:id="rId11"/>
    <p:sldId id="265" r:id="rId12"/>
  </p:sldIdLst>
  <p:sldSz cx="12192000" cy="6858000"/>
  <p:notesSz cx="12192000" cy="6858000"/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odrig1 (MAR RODRIGUEZ RODRIGO)" initials="m(RR" lastIdx="2" clrIdx="0"/>
  <p:cmAuthor id="2" name="dchmiele (DOROTA JOUET)" initials="d(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3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1897B-4D05-48C5-8C3E-069A767E5716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DB3B4-CA76-4988-980A-80B9928A855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7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ortada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 bwMode="auto"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800"/>
          </a:p>
        </p:txBody>
      </p:sp>
      <p:sp>
        <p:nvSpPr>
          <p:cNvPr id="11" name="Rectángulo 10"/>
          <p:cNvSpPr/>
          <p:nvPr userDrawn="1"/>
        </p:nvSpPr>
        <p:spPr bwMode="auto"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Name</a:t>
            </a:r>
          </a:p>
          <a:p>
            <a:pPr>
              <a:defRPr/>
            </a:pPr>
            <a:r>
              <a:rPr lang="es-ES"/>
              <a:t>Position</a:t>
            </a: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s-ES"/>
              <a:t>day/month/year</a:t>
            </a:r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>
              <a:defRPr/>
            </a:pPr>
            <a:r>
              <a:rPr lang="es-ES"/>
              <a:t>Venue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ítulo y objetos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 bwMode="auto">
          <a:xfrm>
            <a:off x="603656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ítulo, subtítulo y objetos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 bwMode="auto"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>
              <a:defRPr/>
            </a:pPr>
            <a:r>
              <a:rPr lang="es-ES"/>
              <a:t>Subtítulo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parador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raportada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 bwMode="auto"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Thank you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Haga click aquí para modificar el subtítulo</a:t>
            </a:r>
            <a:endParaRPr/>
          </a:p>
        </p:txBody>
      </p:sp>
      <p:sp>
        <p:nvSpPr>
          <p:cNvPr id="13" name="Rectángulo 12"/>
          <p:cNvSpPr/>
          <p:nvPr userDrawn="1"/>
        </p:nvSpPr>
        <p:spPr bwMode="auto"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>
              <a:defRPr/>
            </a:pPr>
            <a:r>
              <a:rPr lang="es-ES"/>
              <a:t>YourEmail@bsc.es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7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3656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>
        <a:lnSpc>
          <a:spcPct val="90000"/>
        </a:lnSpc>
        <a:spcBef>
          <a:spcPts val="0"/>
        </a:spcBef>
        <a:buNone/>
        <a:defRPr sz="4000" b="1">
          <a:solidFill>
            <a:srgbClr val="124484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arth.bsc.es/wiki/doku.php?id=projects:projec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sc.es/discover-bsc/organisation/support-structure/project-management-offic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c.es/discover-bsc/organisation/support-structure/project-management-offic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sc.es/discover-bsc/organisation/support-structure/technology-transf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s://www.bsc.es/discover-bsc/organisation/support-structure/technology-transfer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arth.bsc.es/wiki/doku.php?id=research_groups_and_staff:research_groups_and_staf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arth.bsc.es/wiki/doku.php?id=projects:pmo:open_and_future_research_cal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arth.bsc.es/wiki/doku.php?id=projects:projec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ES-PMO </a:t>
            </a:r>
            <a:br>
              <a:rPr lang="es-ES" dirty="0" smtClean="0"/>
            </a:br>
            <a:r>
              <a:rPr lang="en-GB" dirty="0" smtClean="0"/>
              <a:t>Earth Science </a:t>
            </a:r>
            <a:r>
              <a:rPr lang="es-ES" dirty="0" smtClean="0"/>
              <a:t>Project Management </a:t>
            </a:r>
            <a:r>
              <a:rPr lang="es-ES" dirty="0" smtClean="0"/>
              <a:t>Office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n-GB" dirty="0" smtClean="0"/>
              <a:t>Brief description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" dirty="0"/>
              <a:t>BSC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ES-PMO support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657" y="1097756"/>
            <a:ext cx="10984685" cy="46624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Specific section in </a:t>
            </a:r>
            <a:r>
              <a:rPr lang="en-GB" sz="2400" dirty="0"/>
              <a:t>the </a:t>
            </a:r>
            <a:r>
              <a:rPr lang="en-GB" sz="2400" dirty="0" smtClean="0"/>
              <a:t>section </a:t>
            </a:r>
            <a:r>
              <a:rPr lang="en-GB" sz="2400" i="1" dirty="0" smtClean="0">
                <a:hlinkClick r:id="rId2"/>
              </a:rPr>
              <a:t>Projects and proposals</a:t>
            </a:r>
            <a:r>
              <a:rPr lang="en-GB" sz="2400" i="1" dirty="0" smtClean="0"/>
              <a:t> =&gt; ES PMO Support</a:t>
            </a:r>
            <a:endParaRPr lang="en-GB" sz="24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21" y="1988840"/>
            <a:ext cx="7766358" cy="394782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495600" y="3501008"/>
            <a:ext cx="3600400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Thanks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ES-PMO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256068"/>
            <a:ext cx="10585176" cy="800945"/>
          </a:xfrm>
        </p:spPr>
        <p:txBody>
          <a:bodyPr/>
          <a:lstStyle/>
          <a:p>
            <a:pPr algn="l"/>
            <a:r>
              <a:rPr lang="en-GB" dirty="0"/>
              <a:t>INDEX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PMO: chart, </a:t>
            </a:r>
            <a:r>
              <a:rPr lang="en-GB" sz="3200" dirty="0" smtClean="0"/>
              <a:t>interactions, duties </a:t>
            </a:r>
            <a:r>
              <a:rPr lang="en-GB" sz="3200" dirty="0"/>
              <a:t>and </a:t>
            </a:r>
            <a:r>
              <a:rPr lang="en-GB" sz="3200" dirty="0" smtClean="0"/>
              <a:t>figures</a:t>
            </a:r>
            <a:endParaRPr lang="en-GB" sz="3200" dirty="0"/>
          </a:p>
          <a:p>
            <a:r>
              <a:rPr lang="en-GB" sz="3200" dirty="0" smtClean="0"/>
              <a:t>PMO: wiki and contacts</a:t>
            </a:r>
          </a:p>
          <a:p>
            <a:r>
              <a:rPr lang="en-GB" sz="3200" dirty="0" smtClean="0"/>
              <a:t>Proposals </a:t>
            </a:r>
            <a:r>
              <a:rPr lang="en-GB" sz="3200" dirty="0"/>
              <a:t>preparation process</a:t>
            </a:r>
          </a:p>
          <a:p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024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PMO in BSC Organisation Chart</a:t>
            </a:r>
            <a:br>
              <a:rPr lang="en-GB" dirty="0"/>
            </a:br>
            <a:endParaRPr lang="en-GB" dirty="0"/>
          </a:p>
        </p:txBody>
      </p:sp>
      <p:grpSp>
        <p:nvGrpSpPr>
          <p:cNvPr id="4" name="Group 2"/>
          <p:cNvGrpSpPr/>
          <p:nvPr/>
        </p:nvGrpSpPr>
        <p:grpSpPr>
          <a:xfrm>
            <a:off x="1775520" y="1412776"/>
            <a:ext cx="8213725" cy="4611053"/>
            <a:chOff x="2095091" y="1168400"/>
            <a:chExt cx="8213725" cy="4611053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0"/>
            <a:stretch/>
          </p:blipFill>
          <p:spPr bwMode="auto">
            <a:xfrm>
              <a:off x="2095091" y="1168400"/>
              <a:ext cx="8058150" cy="461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356066" y="3458528"/>
              <a:ext cx="2952750" cy="1400175"/>
            </a:xfrm>
            <a:prstGeom prst="ellipse">
              <a:avLst/>
            </a:prstGeom>
            <a:noFill/>
            <a:ln w="25400" cap="flat" cmpd="sng" algn="ctr">
              <a:solidFill>
                <a:srgbClr val="548DD4">
                  <a:lumMod val="75000"/>
                  <a:alpha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25966" y="3690303"/>
              <a:ext cx="1901825" cy="936625"/>
            </a:xfrm>
            <a:prstGeom prst="rect">
              <a:avLst/>
            </a:prstGeom>
            <a:solidFill>
              <a:srgbClr val="64A0B6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Directors’ Office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27566" y="3979228"/>
              <a:ext cx="1727200" cy="576262"/>
            </a:xfrm>
            <a:prstGeom prst="rect">
              <a:avLst/>
            </a:prstGeom>
            <a:solidFill>
              <a:srgbClr val="64A0B6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Project Management, Innovation and Dissemination Area 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62" y="3429953"/>
              <a:ext cx="287972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8832304" y="257229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PMID: </a:t>
            </a:r>
            <a:r>
              <a:rPr lang="en-GB" sz="1600" dirty="0" smtClean="0">
                <a:hlinkClick r:id="rId4"/>
              </a:rPr>
              <a:t>Project Management, Innovation and Dissemination  Area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3270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3855923" y="5358335"/>
            <a:ext cx="2861939" cy="891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" y="0"/>
            <a:ext cx="12192000" cy="506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 baseline="0">
                <a:solidFill>
                  <a:srgbClr val="12448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448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PMID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448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staff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24484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3378" y="558800"/>
            <a:ext cx="1868487" cy="666750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Head of Area</a:t>
            </a:r>
          </a:p>
          <a:p>
            <a:pPr marL="0" marR="0" lvl="0" indent="0" algn="ctr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Eugene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595786" y="1609725"/>
            <a:ext cx="1868488" cy="839788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Project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Innovation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Vanessa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 I (3)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9608" y="1609725"/>
            <a:ext cx="1922882" cy="839788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5170" rIns="35170"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Project Dissemination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Renata (7)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6888" y="3355065"/>
            <a:ext cx="1981086" cy="836457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CASE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David 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(5)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14272" y="3353873"/>
            <a:ext cx="1694279" cy="837649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Life Science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Raquel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/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(5)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8128" y="3360896"/>
            <a:ext cx="1745511" cy="830626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Institutional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Marta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(4)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4558" r="60002" b="48901"/>
          <a:stretch>
            <a:fillRect/>
          </a:stretch>
        </p:blipFill>
        <p:spPr bwMode="auto">
          <a:xfrm>
            <a:off x="2848102" y="1848508"/>
            <a:ext cx="513968" cy="5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28" y="506413"/>
            <a:ext cx="787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105086" y="4588820"/>
            <a:ext cx="258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SPM: Senior Project </a:t>
            </a:r>
            <a:r>
              <a:rPr kumimoji="0" lang="en-GB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Manager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PM: Project Manager</a:t>
            </a:r>
            <a:r>
              <a:rPr kumimoji="0" lang="en-GB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kumimoji="0" lang="en-GB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DejaVu San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94351" y="1609725"/>
            <a:ext cx="1962124" cy="839788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Project Management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Office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Marta (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28)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ctr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4999" y="3355065"/>
            <a:ext cx="1987187" cy="836457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Computer Science &amp; Operations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Vanessa F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(9)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10800000" flipV="1">
            <a:off x="2436813" y="1292225"/>
            <a:ext cx="4316412" cy="309563"/>
          </a:xfrm>
          <a:prstGeom prst="bentConnector2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39" name="Elbow Connector 38"/>
          <p:cNvCxnSpPr>
            <a:endCxn id="6" idx="0"/>
          </p:cNvCxnSpPr>
          <p:nvPr/>
        </p:nvCxnSpPr>
        <p:spPr>
          <a:xfrm>
            <a:off x="6753225" y="1292225"/>
            <a:ext cx="3776805" cy="317500"/>
          </a:xfrm>
          <a:prstGeom prst="bentConnector2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40" name="Elbow Connector 64"/>
          <p:cNvCxnSpPr/>
          <p:nvPr/>
        </p:nvCxnSpPr>
        <p:spPr>
          <a:xfrm flipH="1">
            <a:off x="6372414" y="1295400"/>
            <a:ext cx="3175" cy="320675"/>
          </a:xfrm>
          <a:prstGeom prst="straightConnector1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42" name="Elbow Connector 64"/>
          <p:cNvCxnSpPr/>
          <p:nvPr/>
        </p:nvCxnSpPr>
        <p:spPr>
          <a:xfrm flipH="1">
            <a:off x="6365240" y="1225550"/>
            <a:ext cx="0" cy="58738"/>
          </a:xfrm>
          <a:prstGeom prst="straightConnector1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48" name="Elbow Connector 47"/>
          <p:cNvCxnSpPr>
            <a:stCxn id="27" idx="2"/>
            <a:endCxn id="9" idx="0"/>
          </p:cNvCxnSpPr>
          <p:nvPr/>
        </p:nvCxnSpPr>
        <p:spPr>
          <a:xfrm rot="16200000" flipH="1">
            <a:off x="8066232" y="758693"/>
            <a:ext cx="904360" cy="428599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70" name="Elbow Connector 69"/>
          <p:cNvCxnSpPr>
            <a:stCxn id="36" idx="0"/>
            <a:endCxn id="27" idx="2"/>
          </p:cNvCxnSpPr>
          <p:nvPr/>
        </p:nvCxnSpPr>
        <p:spPr>
          <a:xfrm rot="5400000" flipH="1" flipV="1">
            <a:off x="3561330" y="323420"/>
            <a:ext cx="687990" cy="4940176"/>
          </a:xfrm>
          <a:prstGeom prst="bentConnector3">
            <a:avLst>
              <a:gd name="adj1" fmla="val 34664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809" y="1873095"/>
            <a:ext cx="505138" cy="52053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388" y="3537516"/>
            <a:ext cx="478098" cy="548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22" y="3441206"/>
            <a:ext cx="612486" cy="64598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3340" b="9247"/>
          <a:stretch>
            <a:fillRect/>
          </a:stretch>
        </p:blipFill>
        <p:spPr bwMode="auto">
          <a:xfrm>
            <a:off x="4567042" y="3638770"/>
            <a:ext cx="433640" cy="5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Elbow Connector 87"/>
          <p:cNvCxnSpPr>
            <a:stCxn id="27" idx="2"/>
          </p:cNvCxnSpPr>
          <p:nvPr/>
        </p:nvCxnSpPr>
        <p:spPr>
          <a:xfrm rot="5400000">
            <a:off x="5932393" y="2889535"/>
            <a:ext cx="883043" cy="299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pic>
        <p:nvPicPr>
          <p:cNvPr id="45" name="Imagen 44">
            <a:extLst>
              <a:ext uri="{FF2B5EF4-FFF2-40B4-BE49-F238E27FC236}">
                <a16:creationId xmlns:a16="http://schemas.microsoft.com/office/drawing/2014/main" id="{A70EF21F-798F-7CBD-68DD-E4A9AB719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4555" y="1870580"/>
            <a:ext cx="557310" cy="54689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5F1C07B-B836-8EA0-EBC9-DD952BA47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062" y="3557684"/>
            <a:ext cx="557310" cy="546892"/>
          </a:xfrm>
          <a:prstGeom prst="rect">
            <a:avLst/>
          </a:prstGeom>
        </p:spPr>
      </p:pic>
      <p:grpSp>
        <p:nvGrpSpPr>
          <p:cNvPr id="65" name="Grupo 64"/>
          <p:cNvGrpSpPr/>
          <p:nvPr/>
        </p:nvGrpSpPr>
        <p:grpSpPr>
          <a:xfrm>
            <a:off x="237099" y="3137503"/>
            <a:ext cx="2396275" cy="2907974"/>
            <a:chOff x="198122" y="3468863"/>
            <a:chExt cx="2396275" cy="2907974"/>
          </a:xfrm>
        </p:grpSpPr>
        <p:sp>
          <p:nvSpPr>
            <p:cNvPr id="16" name="Rectangle 15"/>
            <p:cNvSpPr/>
            <p:nvPr/>
          </p:nvSpPr>
          <p:spPr>
            <a:xfrm>
              <a:off x="408464" y="3638837"/>
              <a:ext cx="1943755" cy="836457"/>
            </a:xfrm>
            <a:prstGeom prst="rect">
              <a:avLst/>
            </a:prstGeom>
            <a:solidFill>
              <a:srgbClr val="64A0B6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8932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  <a:t>Earth Science </a:t>
              </a:r>
            </a:p>
            <a:p>
              <a:pPr marL="0" marR="0" lvl="0" indent="0" algn="l" defTabSz="8932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  <a:t>SPM: Mar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  <a:t>(5)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endParaRPr>
            </a:p>
            <a:p>
              <a:pPr marL="0" marR="0" lvl="0" indent="0" algn="l" defTabSz="8932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endParaRPr>
            </a:p>
          </p:txBody>
        </p:sp>
        <p:pic>
          <p:nvPicPr>
            <p:cNvPr id="18" name="Picture 14" descr="http://www.ic3.cat/files/person/14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9" t="3899" r="27968" b="37531"/>
            <a:stretch>
              <a:fillRect/>
            </a:stretch>
          </p:blipFill>
          <p:spPr bwMode="auto">
            <a:xfrm>
              <a:off x="1725010" y="3722655"/>
              <a:ext cx="562405" cy="5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1461995" y="5094031"/>
              <a:ext cx="67839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Federico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7021" y="4526337"/>
              <a:ext cx="744529" cy="638588"/>
            </a:xfrm>
            <a:prstGeom prst="rect">
              <a:avLst/>
            </a:prstGeom>
          </p:spPr>
        </p:pic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73394" y="5105712"/>
              <a:ext cx="5450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DejaVu Sans"/>
                  <a:cs typeface="Calibri" panose="020F0502020204030204" pitchFamily="34" charset="0"/>
                </a:rPr>
                <a:t>Jolita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18969" y="6071950"/>
              <a:ext cx="67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DejaVu Sans"/>
                  <a:cs typeface="Calibri" panose="020F0502020204030204" pitchFamily="34" charset="0"/>
                </a:rPr>
                <a:t>Arianna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DejaVu Sans"/>
                <a:cs typeface="Calibri" panose="020F0502020204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4478" y="4482105"/>
              <a:ext cx="605683" cy="649467"/>
            </a:xfrm>
            <a:prstGeom prst="rect">
              <a:avLst/>
            </a:prstGeom>
          </p:spPr>
        </p:pic>
        <p:sp>
          <p:nvSpPr>
            <p:cNvPr id="36" name="Rectángulo redondeado 35"/>
            <p:cNvSpPr/>
            <p:nvPr/>
          </p:nvSpPr>
          <p:spPr>
            <a:xfrm>
              <a:off x="198122" y="3468863"/>
              <a:ext cx="2396275" cy="2907974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12">
              <a:grayscl/>
            </a:blip>
            <a:srcRect l="15357" t="14443" r="9044"/>
            <a:stretch/>
          </p:blipFill>
          <p:spPr>
            <a:xfrm>
              <a:off x="470710" y="5408209"/>
              <a:ext cx="657745" cy="663741"/>
            </a:xfrm>
            <a:prstGeom prst="rect">
              <a:avLst/>
            </a:prstGeom>
          </p:spPr>
        </p:pic>
      </p:grpSp>
      <p:cxnSp>
        <p:nvCxnSpPr>
          <p:cNvPr id="103" name="Elbow Connector 69"/>
          <p:cNvCxnSpPr>
            <a:stCxn id="29" idx="0"/>
            <a:endCxn id="27" idx="2"/>
          </p:cNvCxnSpPr>
          <p:nvPr/>
        </p:nvCxnSpPr>
        <p:spPr>
          <a:xfrm rot="5400000" flipH="1" flipV="1">
            <a:off x="4754227" y="1733879"/>
            <a:ext cx="905552" cy="233682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104" name="Elbow Connector 69"/>
          <p:cNvCxnSpPr>
            <a:stCxn id="8" idx="0"/>
            <a:endCxn id="27" idx="2"/>
          </p:cNvCxnSpPr>
          <p:nvPr/>
        </p:nvCxnSpPr>
        <p:spPr>
          <a:xfrm rot="16200000" flipV="1">
            <a:off x="7003646" y="1821280"/>
            <a:ext cx="905552" cy="216201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351850" y="5716886"/>
            <a:ext cx="9685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member</a:t>
            </a: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1389" y="5051351"/>
            <a:ext cx="576461" cy="6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196752"/>
            <a:ext cx="8503906" cy="50057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1344" y="198884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PMO: </a:t>
            </a:r>
            <a:r>
              <a:rPr lang="en-GB" sz="1600" dirty="0" smtClean="0">
                <a:hlinkClick r:id="rId3"/>
              </a:rPr>
              <a:t>Project Management Office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TTO: </a:t>
            </a:r>
            <a:r>
              <a:rPr lang="en-GB" sz="1600" dirty="0" smtClean="0">
                <a:hlinkClick r:id="rId4"/>
              </a:rPr>
              <a:t>Technology Transfer Office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PIMU</a:t>
            </a:r>
            <a:r>
              <a:rPr lang="en-GB" sz="1600" dirty="0" smtClean="0">
                <a:hlinkClick r:id="rId4"/>
              </a:rPr>
              <a:t>: Project Innovation Management Unit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72667" y="1254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PMO duties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5400" y="738171"/>
            <a:ext cx="5626100" cy="4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Main Responsibilities in Project Lifecycle</a:t>
            </a:r>
          </a:p>
        </p:txBody>
      </p:sp>
    </p:spTree>
    <p:extLst>
      <p:ext uri="{BB962C8B-B14F-4D97-AF65-F5344CB8AC3E}">
        <p14:creationId xmlns:p14="http://schemas.microsoft.com/office/powerpoint/2010/main" val="21801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PMO interactions within BSC</a:t>
            </a:r>
          </a:p>
        </p:txBody>
      </p:sp>
      <p:sp>
        <p:nvSpPr>
          <p:cNvPr id="30" name="Elipse 29"/>
          <p:cNvSpPr/>
          <p:nvPr/>
        </p:nvSpPr>
        <p:spPr>
          <a:xfrm>
            <a:off x="5411445" y="1243519"/>
            <a:ext cx="1680637" cy="948091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PMO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917934" y="2497758"/>
            <a:ext cx="2899909" cy="3319372"/>
            <a:chOff x="1868913" y="2723164"/>
            <a:chExt cx="2899909" cy="3319372"/>
          </a:xfrm>
        </p:grpSpPr>
        <p:sp>
          <p:nvSpPr>
            <p:cNvPr id="8" name="Proceso alternativo 7"/>
            <p:cNvSpPr/>
            <p:nvPr/>
          </p:nvSpPr>
          <p:spPr>
            <a:xfrm>
              <a:off x="2431683" y="2851385"/>
              <a:ext cx="1797067" cy="463544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Administration</a:t>
              </a: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1868913" y="2723164"/>
              <a:ext cx="2899909" cy="3319372"/>
              <a:chOff x="2800047" y="1950025"/>
              <a:chExt cx="2899909" cy="3319372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3389306" y="2610805"/>
                <a:ext cx="1770578" cy="694474"/>
                <a:chOff x="1975174" y="4402771"/>
                <a:chExt cx="1770578" cy="694474"/>
              </a:xfrm>
            </p:grpSpPr>
            <p:sp>
              <p:nvSpPr>
                <p:cNvPr id="13" name="Proceso alternativo 12"/>
                <p:cNvSpPr/>
                <p:nvPr/>
              </p:nvSpPr>
              <p:spPr>
                <a:xfrm>
                  <a:off x="2708708" y="4461976"/>
                  <a:ext cx="1037044" cy="576064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Human Resources</a:t>
                  </a:r>
                </a:p>
              </p:txBody>
            </p:sp>
            <p:pic>
              <p:nvPicPr>
                <p:cNvPr id="21" name="Imagen 2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75174" y="4402771"/>
                  <a:ext cx="694474" cy="694474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upo 26"/>
              <p:cNvGrpSpPr/>
              <p:nvPr/>
            </p:nvGrpSpPr>
            <p:grpSpPr>
              <a:xfrm>
                <a:off x="3514474" y="3606210"/>
                <a:ext cx="1531690" cy="639514"/>
                <a:chOff x="4043644" y="1398403"/>
                <a:chExt cx="1531690" cy="639514"/>
              </a:xfrm>
            </p:grpSpPr>
            <p:sp>
              <p:nvSpPr>
                <p:cNvPr id="12" name="Proceso alternativo 11"/>
                <p:cNvSpPr/>
                <p:nvPr/>
              </p:nvSpPr>
              <p:spPr>
                <a:xfrm>
                  <a:off x="4676801" y="1461853"/>
                  <a:ext cx="898533" cy="576064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Finance Projects </a:t>
                  </a:r>
                </a:p>
              </p:txBody>
            </p:sp>
            <p:pic>
              <p:nvPicPr>
                <p:cNvPr id="26" name="Imagen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43644" y="1398403"/>
                  <a:ext cx="639514" cy="639514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upo 28"/>
              <p:cNvGrpSpPr/>
              <p:nvPr/>
            </p:nvGrpSpPr>
            <p:grpSpPr>
              <a:xfrm>
                <a:off x="3584690" y="4528351"/>
                <a:ext cx="1728192" cy="741046"/>
                <a:chOff x="7824192" y="4560620"/>
                <a:chExt cx="1728192" cy="741046"/>
              </a:xfrm>
            </p:grpSpPr>
            <p:sp>
              <p:nvSpPr>
                <p:cNvPr id="11" name="Proceso alternativo 10"/>
                <p:cNvSpPr/>
                <p:nvPr/>
              </p:nvSpPr>
              <p:spPr>
                <a:xfrm>
                  <a:off x="8688288" y="4653135"/>
                  <a:ext cx="864096" cy="504285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Finance</a:t>
                  </a:r>
                </a:p>
              </p:txBody>
            </p:sp>
            <p:pic>
              <p:nvPicPr>
                <p:cNvPr id="28" name="Imagen 2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314" t="3972" r="13083" b="-3972"/>
                <a:stretch/>
              </p:blipFill>
              <p:spPr>
                <a:xfrm>
                  <a:off x="7824192" y="4560620"/>
                  <a:ext cx="864096" cy="741046"/>
                </a:xfrm>
                <a:prstGeom prst="rect">
                  <a:avLst/>
                </a:prstGeom>
              </p:spPr>
            </p:pic>
          </p:grpSp>
          <p:sp>
            <p:nvSpPr>
              <p:cNvPr id="34" name="Rectángulo redondeado 33"/>
              <p:cNvSpPr/>
              <p:nvPr/>
            </p:nvSpPr>
            <p:spPr>
              <a:xfrm>
                <a:off x="2800047" y="1950025"/>
                <a:ext cx="2899909" cy="3319371"/>
              </a:xfrm>
              <a:prstGeom prst="round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upo 38"/>
          <p:cNvGrpSpPr/>
          <p:nvPr/>
        </p:nvGrpSpPr>
        <p:grpSpPr>
          <a:xfrm>
            <a:off x="8565265" y="2497759"/>
            <a:ext cx="3221971" cy="3319371"/>
            <a:chOff x="7179219" y="2685934"/>
            <a:chExt cx="3221971" cy="3319371"/>
          </a:xfrm>
        </p:grpSpPr>
        <p:grpSp>
          <p:nvGrpSpPr>
            <p:cNvPr id="20" name="Grupo 19"/>
            <p:cNvGrpSpPr/>
            <p:nvPr/>
          </p:nvGrpSpPr>
          <p:grpSpPr>
            <a:xfrm>
              <a:off x="7511566" y="3685759"/>
              <a:ext cx="1285025" cy="510016"/>
              <a:chOff x="2012486" y="5808570"/>
              <a:chExt cx="1285025" cy="510016"/>
            </a:xfrm>
          </p:grpSpPr>
          <p:sp>
            <p:nvSpPr>
              <p:cNvPr id="15" name="Proceso alternativo 14"/>
              <p:cNvSpPr/>
              <p:nvPr/>
            </p:nvSpPr>
            <p:spPr>
              <a:xfrm>
                <a:off x="2584159" y="5808570"/>
                <a:ext cx="713352" cy="510016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Legal team</a:t>
                </a:r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2486" y="5866542"/>
                <a:ext cx="471754" cy="431331"/>
              </a:xfrm>
              <a:prstGeom prst="rect">
                <a:avLst/>
              </a:prstGeom>
            </p:spPr>
          </p:pic>
        </p:grpSp>
        <p:grpSp>
          <p:nvGrpSpPr>
            <p:cNvPr id="24" name="Grupo 23"/>
            <p:cNvGrpSpPr/>
            <p:nvPr/>
          </p:nvGrpSpPr>
          <p:grpSpPr>
            <a:xfrm>
              <a:off x="8688288" y="4318157"/>
              <a:ext cx="1477739" cy="664468"/>
              <a:chOff x="1956330" y="3348560"/>
              <a:chExt cx="1477739" cy="664468"/>
            </a:xfrm>
          </p:grpSpPr>
          <p:sp>
            <p:nvSpPr>
              <p:cNvPr id="7" name="Proceso alternativo 6"/>
              <p:cNvSpPr/>
              <p:nvPr/>
            </p:nvSpPr>
            <p:spPr>
              <a:xfrm>
                <a:off x="2689172" y="3398373"/>
                <a:ext cx="744897" cy="576064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TTO</a:t>
                </a:r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330" y="3348560"/>
                <a:ext cx="664468" cy="664468"/>
              </a:xfrm>
              <a:prstGeom prst="rect">
                <a:avLst/>
              </a:prstGeom>
            </p:spPr>
          </p:pic>
        </p:grpSp>
        <p:grpSp>
          <p:nvGrpSpPr>
            <p:cNvPr id="33" name="Grupo 32"/>
            <p:cNvGrpSpPr/>
            <p:nvPr/>
          </p:nvGrpSpPr>
          <p:grpSpPr>
            <a:xfrm>
              <a:off x="7802706" y="5015920"/>
              <a:ext cx="1281626" cy="772859"/>
              <a:chOff x="6833933" y="4629583"/>
              <a:chExt cx="1281626" cy="772859"/>
            </a:xfrm>
          </p:grpSpPr>
          <p:sp>
            <p:nvSpPr>
              <p:cNvPr id="4" name="Proceso alternativo 3"/>
              <p:cNvSpPr/>
              <p:nvPr/>
            </p:nvSpPr>
            <p:spPr>
              <a:xfrm>
                <a:off x="7323471" y="4855981"/>
                <a:ext cx="792088" cy="342475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PIMU</a:t>
                </a: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7"/>
              <a:srcRect l="19988" r="21235"/>
              <a:stretch/>
            </p:blipFill>
            <p:spPr>
              <a:xfrm>
                <a:off x="6833933" y="4629583"/>
                <a:ext cx="454262" cy="772859"/>
              </a:xfrm>
              <a:prstGeom prst="rect">
                <a:avLst/>
              </a:prstGeom>
            </p:spPr>
          </p:pic>
        </p:grpSp>
        <p:sp>
          <p:nvSpPr>
            <p:cNvPr id="36" name="Rectángulo redondeado 35"/>
            <p:cNvSpPr/>
            <p:nvPr/>
          </p:nvSpPr>
          <p:spPr>
            <a:xfrm>
              <a:off x="7179219" y="2685934"/>
              <a:ext cx="3221971" cy="3319371"/>
            </a:xfrm>
            <a:prstGeom prst="roundRect">
              <a:avLst>
                <a:gd name="adj" fmla="val 17592"/>
              </a:avLst>
            </a:prstGeom>
            <a:noFill/>
            <a:ln w="2540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roceso alternativo 36"/>
            <p:cNvSpPr/>
            <p:nvPr/>
          </p:nvSpPr>
          <p:spPr>
            <a:xfrm>
              <a:off x="7570504" y="2840707"/>
              <a:ext cx="2439399" cy="463544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Legal and exploitation 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234316" y="3497584"/>
            <a:ext cx="4027618" cy="1414381"/>
            <a:chOff x="4059435" y="1240651"/>
            <a:chExt cx="4027618" cy="1414381"/>
          </a:xfrm>
        </p:grpSpPr>
        <p:grpSp>
          <p:nvGrpSpPr>
            <p:cNvPr id="19" name="Grupo 18"/>
            <p:cNvGrpSpPr/>
            <p:nvPr/>
          </p:nvGrpSpPr>
          <p:grpSpPr>
            <a:xfrm>
              <a:off x="4201396" y="1704511"/>
              <a:ext cx="1770578" cy="660571"/>
              <a:chOff x="1975174" y="5107118"/>
              <a:chExt cx="1770578" cy="569788"/>
            </a:xfrm>
          </p:grpSpPr>
          <p:sp>
            <p:nvSpPr>
              <p:cNvPr id="14" name="Proceso alternativo 13"/>
              <p:cNvSpPr/>
              <p:nvPr/>
            </p:nvSpPr>
            <p:spPr>
              <a:xfrm>
                <a:off x="2565699" y="5222283"/>
                <a:ext cx="1180053" cy="454623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GB" sz="1400" b="1" dirty="0">
                    <a:solidFill>
                      <a:schemeClr val="tx1"/>
                    </a:solidFill>
                  </a:rPr>
                  <a:t>ES Research </a:t>
                </a:r>
              </a:p>
              <a:p>
                <a:pPr algn="just"/>
                <a:r>
                  <a:rPr lang="en-GB" sz="1400" b="1" dirty="0">
                    <a:solidFill>
                      <a:schemeClr val="tx1"/>
                    </a:solidFill>
                  </a:rPr>
                  <a:t>Groups</a:t>
                </a:r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5174" y="5107118"/>
                <a:ext cx="569788" cy="569788"/>
              </a:xfrm>
              <a:prstGeom prst="rect">
                <a:avLst/>
              </a:prstGeom>
            </p:spPr>
          </p:pic>
        </p:grpSp>
        <p:grpSp>
          <p:nvGrpSpPr>
            <p:cNvPr id="41" name="Grupo 40"/>
            <p:cNvGrpSpPr/>
            <p:nvPr/>
          </p:nvGrpSpPr>
          <p:grpSpPr>
            <a:xfrm>
              <a:off x="6186153" y="1697860"/>
              <a:ext cx="1612586" cy="665490"/>
              <a:chOff x="6470654" y="1405445"/>
              <a:chExt cx="1612586" cy="665490"/>
            </a:xfrm>
          </p:grpSpPr>
          <p:sp>
            <p:nvSpPr>
              <p:cNvPr id="10" name="Proceso alternativo 9"/>
              <p:cNvSpPr/>
              <p:nvPr/>
            </p:nvSpPr>
            <p:spPr>
              <a:xfrm>
                <a:off x="7170926" y="1622215"/>
                <a:ext cx="912314" cy="355258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Directors</a:t>
                </a:r>
              </a:p>
            </p:txBody>
          </p:sp>
          <p:pic>
            <p:nvPicPr>
              <p:cNvPr id="40" name="Imagen 39"/>
              <p:cNvPicPr>
                <a:picLocks noChangeAspect="1"/>
              </p:cNvPicPr>
              <p:nvPr/>
            </p:nvPicPr>
            <p:blipFill rotWithShape="1">
              <a:blip r:embed="rId9"/>
              <a:srcRect l="15000" t="7820" r="15000" b="30532"/>
              <a:stretch/>
            </p:blipFill>
            <p:spPr>
              <a:xfrm>
                <a:off x="6470654" y="1405445"/>
                <a:ext cx="700516" cy="665490"/>
              </a:xfrm>
              <a:prstGeom prst="rect">
                <a:avLst/>
              </a:prstGeom>
            </p:spPr>
          </p:pic>
        </p:grpSp>
        <p:sp>
          <p:nvSpPr>
            <p:cNvPr id="43" name="Rectángulo redondeado 42"/>
            <p:cNvSpPr/>
            <p:nvPr/>
          </p:nvSpPr>
          <p:spPr>
            <a:xfrm>
              <a:off x="4059435" y="1240651"/>
              <a:ext cx="4027618" cy="1414381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Proceso alternativo 43"/>
            <p:cNvSpPr/>
            <p:nvPr/>
          </p:nvSpPr>
          <p:spPr>
            <a:xfrm>
              <a:off x="5174710" y="1308479"/>
              <a:ext cx="1797067" cy="343040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Research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318118" y="1370785"/>
            <a:ext cx="2927721" cy="4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b="1" kern="1200" dirty="0">
                <a:solidFill>
                  <a:srgbClr val="00499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 pre-award and post-award phases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61" name="Conector recto de flecha 60"/>
          <p:cNvCxnSpPr>
            <a:stCxn id="30" idx="6"/>
            <a:endCxn id="36" idx="0"/>
          </p:cNvCxnSpPr>
          <p:nvPr/>
        </p:nvCxnSpPr>
        <p:spPr>
          <a:xfrm>
            <a:off x="7092082" y="1717565"/>
            <a:ext cx="3084169" cy="780194"/>
          </a:xfrm>
          <a:prstGeom prst="straightConnector1">
            <a:avLst/>
          </a:prstGeom>
          <a:ln w="603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30" idx="2"/>
            <a:endCxn id="34" idx="0"/>
          </p:cNvCxnSpPr>
          <p:nvPr/>
        </p:nvCxnSpPr>
        <p:spPr>
          <a:xfrm flipH="1">
            <a:off x="2367889" y="1717565"/>
            <a:ext cx="3043556" cy="780193"/>
          </a:xfrm>
          <a:prstGeom prst="straightConnector1">
            <a:avLst/>
          </a:prstGeom>
          <a:ln w="603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30" idx="4"/>
            <a:endCxn id="44" idx="0"/>
          </p:cNvCxnSpPr>
          <p:nvPr/>
        </p:nvCxnSpPr>
        <p:spPr>
          <a:xfrm flipH="1">
            <a:off x="6248125" y="2191610"/>
            <a:ext cx="3639" cy="1373802"/>
          </a:xfrm>
          <a:prstGeom prst="straightConnector1">
            <a:avLst/>
          </a:prstGeom>
          <a:ln w="603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155246" y="6076823"/>
            <a:ext cx="391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TTO: </a:t>
            </a:r>
            <a:r>
              <a:rPr lang="en-GB" sz="1600" dirty="0" smtClean="0">
                <a:hlinkClick r:id="rId10"/>
              </a:rPr>
              <a:t>Technology Transfer Office</a:t>
            </a:r>
            <a:endParaRPr lang="en-GB" sz="1600" dirty="0" smtClean="0"/>
          </a:p>
          <a:p>
            <a:r>
              <a:rPr lang="en-GB" sz="1600" dirty="0" smtClean="0"/>
              <a:t>PIMU</a:t>
            </a:r>
            <a:r>
              <a:rPr lang="en-GB" sz="1600" dirty="0" smtClean="0">
                <a:hlinkClick r:id="rId10"/>
              </a:rPr>
              <a:t>: Project Innovation Management Unit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773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7510390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1999" cy="800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pPr>
              <a:defRPr/>
            </a:pPr>
            <a:r>
              <a:rPr lang="en-GB" dirty="0" smtClean="0"/>
              <a:t>Wiki and contacts</a:t>
            </a:r>
            <a:endParaRPr lang="en-GB" dirty="0"/>
          </a:p>
        </p:txBody>
      </p:sp>
      <p:sp>
        <p:nvSpPr>
          <p:cNvPr id="4" name="Rectángulo 3"/>
          <p:cNvSpPr/>
          <p:nvPr/>
        </p:nvSpPr>
        <p:spPr>
          <a:xfrm>
            <a:off x="1091444" y="994770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ES- PMO main contacts in the ES wiki: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Section </a:t>
            </a:r>
            <a:r>
              <a:rPr lang="en-GB" sz="2400" i="1" dirty="0" smtClean="0"/>
              <a:t>Research groups and staff</a:t>
            </a:r>
            <a:r>
              <a:rPr lang="en-GB" sz="2400" dirty="0" smtClean="0"/>
              <a:t>: </a:t>
            </a:r>
            <a:r>
              <a:rPr lang="en-GB" sz="2400" dirty="0" smtClean="0">
                <a:hlinkClick r:id="rId2"/>
              </a:rPr>
              <a:t>link</a:t>
            </a:r>
            <a:endParaRPr lang="en-GB" sz="2400" dirty="0" smtClean="0"/>
          </a:p>
          <a:p>
            <a:pPr lvl="1"/>
            <a:endParaRPr lang="en-GB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795714"/>
            <a:ext cx="5184576" cy="46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9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7510390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1999" cy="800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pPr>
              <a:defRPr/>
            </a:pPr>
            <a:r>
              <a:rPr lang="en-GB" dirty="0" smtClean="0"/>
              <a:t>Wiki and contacts</a:t>
            </a:r>
            <a:endParaRPr lang="en-GB" dirty="0"/>
          </a:p>
        </p:txBody>
      </p:sp>
      <p:sp>
        <p:nvSpPr>
          <p:cNvPr id="4" name="Rectángulo 3"/>
          <p:cNvSpPr/>
          <p:nvPr/>
        </p:nvSpPr>
        <p:spPr>
          <a:xfrm>
            <a:off x="1091443" y="1057012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ES- PMO main contacts classified per type of call: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Section </a:t>
            </a:r>
            <a:r>
              <a:rPr lang="en-GB" sz="2400" i="1" dirty="0" smtClean="0"/>
              <a:t>Open and future calls calendar</a:t>
            </a:r>
            <a:r>
              <a:rPr lang="en-GB" sz="2400" dirty="0" smtClean="0"/>
              <a:t>: </a:t>
            </a:r>
            <a:r>
              <a:rPr lang="en-GB" sz="2400" dirty="0" smtClean="0">
                <a:hlinkClick r:id="rId2"/>
              </a:rPr>
              <a:t>link</a:t>
            </a:r>
            <a:endParaRPr lang="en-GB" sz="2400" dirty="0"/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59881" t="19891" r="7628" b="10563"/>
          <a:stretch/>
        </p:blipFill>
        <p:spPr bwMode="auto">
          <a:xfrm>
            <a:off x="2737443" y="2060848"/>
            <a:ext cx="6717113" cy="428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878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Proposals preparation process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657" y="1097756"/>
            <a:ext cx="10984685" cy="4662488"/>
          </a:xfrm>
        </p:spPr>
        <p:txBody>
          <a:bodyPr>
            <a:normAutofit/>
          </a:bodyPr>
          <a:lstStyle/>
          <a:p>
            <a:r>
              <a:rPr lang="en-GB" sz="2400" dirty="0"/>
              <a:t>Approval process in the </a:t>
            </a:r>
            <a:r>
              <a:rPr lang="en-GB" sz="2400" dirty="0">
                <a:hlinkClick r:id="rId2"/>
              </a:rPr>
              <a:t>ES wiki</a:t>
            </a:r>
            <a:r>
              <a:rPr lang="en-GB" sz="2400" dirty="0"/>
              <a:t>.</a:t>
            </a:r>
          </a:p>
          <a:p>
            <a:r>
              <a:rPr lang="en-GB" sz="2400" dirty="0"/>
              <a:t>New step added: Researchers involved approved by GL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2" y="2060848"/>
            <a:ext cx="7311155" cy="41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248</Words>
  <Application>Microsoft Office PowerPoint</Application>
  <DocSecurity>0</DocSecurity>
  <PresentationFormat>Panorámica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DejaVu Sans</vt:lpstr>
      <vt:lpstr>Times New Roman</vt:lpstr>
      <vt:lpstr>Diseño personalizado</vt:lpstr>
      <vt:lpstr>ES-PMO  Earth Science Project Management Office  Brief description</vt:lpstr>
      <vt:lpstr>INDEX</vt:lpstr>
      <vt:lpstr>PMO in BSC Organisation Chart </vt:lpstr>
      <vt:lpstr>Presentación de PowerPoint</vt:lpstr>
      <vt:lpstr>Presentación de PowerPoint</vt:lpstr>
      <vt:lpstr>PMO interactions within BSC</vt:lpstr>
      <vt:lpstr>Wiki and contacts</vt:lpstr>
      <vt:lpstr>Wiki and contacts</vt:lpstr>
      <vt:lpstr>Proposals preparation process</vt:lpstr>
      <vt:lpstr>ES-PMO support</vt:lpstr>
      <vt:lpstr>Thanks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Gemma Ribas</dc:creator>
  <cp:keywords/>
  <dc:description/>
  <cp:lastModifiedBy>Mar Rodriguez Rodrigo</cp:lastModifiedBy>
  <cp:revision>422</cp:revision>
  <dcterms:created xsi:type="dcterms:W3CDTF">2019-06-06T09:57:11Z</dcterms:created>
  <dcterms:modified xsi:type="dcterms:W3CDTF">2025-02-06T15:39:51Z</dcterms:modified>
  <cp:category/>
  <dc:identifier/>
  <cp:contentStatus/>
  <dc:language/>
  <cp:version/>
</cp:coreProperties>
</file>