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5"/>
  </p:notesMasterIdLst>
  <p:sldIdLst>
    <p:sldId id="256" r:id="rId2"/>
    <p:sldId id="271" r:id="rId3"/>
    <p:sldId id="257" r:id="rId4"/>
    <p:sldId id="262" r:id="rId5"/>
    <p:sldId id="291" r:id="rId6"/>
    <p:sldId id="292" r:id="rId7"/>
    <p:sldId id="279" r:id="rId8"/>
    <p:sldId id="277" r:id="rId9"/>
    <p:sldId id="272" r:id="rId10"/>
    <p:sldId id="274" r:id="rId11"/>
    <p:sldId id="281" r:id="rId12"/>
    <p:sldId id="282" r:id="rId13"/>
    <p:sldId id="275" r:id="rId14"/>
    <p:sldId id="288" r:id="rId15"/>
    <p:sldId id="289" r:id="rId16"/>
    <p:sldId id="280" r:id="rId17"/>
    <p:sldId id="283" r:id="rId18"/>
    <p:sldId id="290" r:id="rId19"/>
    <p:sldId id="276" r:id="rId20"/>
    <p:sldId id="284" r:id="rId21"/>
    <p:sldId id="285" r:id="rId22"/>
    <p:sldId id="286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DF2"/>
    <a:srgbClr val="1E2B33"/>
    <a:srgbClr val="2F5597"/>
    <a:srgbClr val="6BA072"/>
    <a:srgbClr val="8FAADC"/>
    <a:srgbClr val="31681E"/>
    <a:srgbClr val="477A2E"/>
    <a:srgbClr val="58A539"/>
    <a:srgbClr val="DCEFD5"/>
    <a:srgbClr val="1F4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3" autoAdjust="0"/>
    <p:restoredTop sz="90385"/>
  </p:normalViewPr>
  <p:slideViewPr>
    <p:cSldViewPr snapToGrid="0">
      <p:cViewPr varScale="1">
        <p:scale>
          <a:sx n="114" d="100"/>
          <a:sy n="114" d="100"/>
        </p:scale>
        <p:origin x="1032" y="176"/>
      </p:cViewPr>
      <p:guideLst>
        <p:guide orient="horz" pos="211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image" Target="../media/image1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0A7EA2-6F7B-6145-815F-9117FE438F4D}" type="doc">
      <dgm:prSet loTypeId="urn:microsoft.com/office/officeart/2005/8/layout/hList7" loCatId="" qsTypeId="urn:microsoft.com/office/officeart/2005/8/quickstyle/simple1" qsCatId="simple" csTypeId="urn:microsoft.com/office/officeart/2005/8/colors/accent5_2" csCatId="accent5" phldr="1"/>
      <dgm:spPr/>
    </dgm:pt>
    <dgm:pt modelId="{CE8B0079-7319-B146-8233-765C3099E327}">
      <dgm:prSet phldrT="[Texto]"/>
      <dgm:spPr/>
      <dgm:t>
        <a:bodyPr/>
        <a:lstStyle/>
        <a:p>
          <a:pPr>
            <a:buNone/>
          </a:pPr>
          <a:r>
            <a:rPr lang="en-US" b="1" dirty="0"/>
            <a:t>Weather and Climate Science</a:t>
          </a:r>
          <a:endParaRPr lang="es-ES" dirty="0"/>
        </a:p>
      </dgm:t>
    </dgm:pt>
    <dgm:pt modelId="{213EAA08-4B2D-2148-948C-7777310BB543}" type="parTrans" cxnId="{C2C76C0C-A98A-D147-A62B-F70C10E9F1E1}">
      <dgm:prSet/>
      <dgm:spPr/>
      <dgm:t>
        <a:bodyPr/>
        <a:lstStyle/>
        <a:p>
          <a:endParaRPr lang="es-ES"/>
        </a:p>
      </dgm:t>
    </dgm:pt>
    <dgm:pt modelId="{840360BA-DF2B-D04A-BF5F-795DE4AFB8FB}" type="sibTrans" cxnId="{C2C76C0C-A98A-D147-A62B-F70C10E9F1E1}">
      <dgm:prSet/>
      <dgm:spPr/>
      <dgm:t>
        <a:bodyPr/>
        <a:lstStyle/>
        <a:p>
          <a:endParaRPr lang="es-ES"/>
        </a:p>
      </dgm:t>
    </dgm:pt>
    <dgm:pt modelId="{15D5E4A1-C84B-9945-B103-CA874218F014}">
      <dgm:prSet phldrT="[Texto]"/>
      <dgm:spPr/>
      <dgm:t>
        <a:bodyPr/>
        <a:lstStyle/>
        <a:p>
          <a:pPr>
            <a:buNone/>
          </a:pPr>
          <a:r>
            <a:rPr lang="en-US" b="1" dirty="0"/>
            <a:t>Computational Earth Sciences</a:t>
          </a:r>
          <a:endParaRPr lang="es-ES" dirty="0"/>
        </a:p>
      </dgm:t>
    </dgm:pt>
    <dgm:pt modelId="{597BD999-DA75-8C4A-9A86-F7E92A945852}" type="parTrans" cxnId="{B374149F-1D22-B44C-B199-66E63F53736D}">
      <dgm:prSet/>
      <dgm:spPr/>
      <dgm:t>
        <a:bodyPr/>
        <a:lstStyle/>
        <a:p>
          <a:endParaRPr lang="es-ES"/>
        </a:p>
      </dgm:t>
    </dgm:pt>
    <dgm:pt modelId="{45A22980-00CA-A748-87D8-A6453B3EDDD5}" type="sibTrans" cxnId="{B374149F-1D22-B44C-B199-66E63F53736D}">
      <dgm:prSet/>
      <dgm:spPr/>
      <dgm:t>
        <a:bodyPr/>
        <a:lstStyle/>
        <a:p>
          <a:endParaRPr lang="es-ES"/>
        </a:p>
      </dgm:t>
    </dgm:pt>
    <dgm:pt modelId="{5A1DBB0C-0AC8-8E46-8643-1C84E496F119}">
      <dgm:prSet phldrT="[Texto]"/>
      <dgm:spPr/>
      <dgm:t>
        <a:bodyPr/>
        <a:lstStyle/>
        <a:p>
          <a:pPr>
            <a:buNone/>
          </a:pPr>
          <a:r>
            <a:rPr lang="en-US" b="1" dirty="0"/>
            <a:t>Computer Science</a:t>
          </a:r>
          <a:endParaRPr lang="es-ES" dirty="0"/>
        </a:p>
      </dgm:t>
    </dgm:pt>
    <dgm:pt modelId="{2A3ECCE7-7CD3-4145-B5C9-CBBB0BB1FC4F}" type="parTrans" cxnId="{4E002492-A602-CF45-B73D-6F40E925F77F}">
      <dgm:prSet/>
      <dgm:spPr/>
      <dgm:t>
        <a:bodyPr/>
        <a:lstStyle/>
        <a:p>
          <a:endParaRPr lang="es-ES"/>
        </a:p>
      </dgm:t>
    </dgm:pt>
    <dgm:pt modelId="{EA24F02E-F275-B14D-B511-9196D42361BC}" type="sibTrans" cxnId="{4E002492-A602-CF45-B73D-6F40E925F77F}">
      <dgm:prSet/>
      <dgm:spPr/>
      <dgm:t>
        <a:bodyPr/>
        <a:lstStyle/>
        <a:p>
          <a:endParaRPr lang="es-ES"/>
        </a:p>
      </dgm:t>
    </dgm:pt>
    <dgm:pt modelId="{B6B93A06-9EDE-9A43-B831-A66F2587D52C}" type="pres">
      <dgm:prSet presAssocID="{7C0A7EA2-6F7B-6145-815F-9117FE438F4D}" presName="Name0" presStyleCnt="0">
        <dgm:presLayoutVars>
          <dgm:dir/>
          <dgm:resizeHandles val="exact"/>
        </dgm:presLayoutVars>
      </dgm:prSet>
      <dgm:spPr/>
    </dgm:pt>
    <dgm:pt modelId="{ED8CD01F-C5A0-EB47-8A6D-85402173B9C1}" type="pres">
      <dgm:prSet presAssocID="{7C0A7EA2-6F7B-6145-815F-9117FE438F4D}" presName="fgShape" presStyleLbl="fgShp" presStyleIdx="0" presStyleCnt="1"/>
      <dgm:spPr/>
    </dgm:pt>
    <dgm:pt modelId="{D07B4B62-6094-494B-999F-D62D6C3697E7}" type="pres">
      <dgm:prSet presAssocID="{7C0A7EA2-6F7B-6145-815F-9117FE438F4D}" presName="linComp" presStyleCnt="0"/>
      <dgm:spPr/>
    </dgm:pt>
    <dgm:pt modelId="{9DC84F0B-4F2C-BC4C-B490-60D7BD389059}" type="pres">
      <dgm:prSet presAssocID="{CE8B0079-7319-B146-8233-765C3099E327}" presName="compNode" presStyleCnt="0"/>
      <dgm:spPr/>
    </dgm:pt>
    <dgm:pt modelId="{FDD46350-0EB5-F64F-BB07-70DCDD067D34}" type="pres">
      <dgm:prSet presAssocID="{CE8B0079-7319-B146-8233-765C3099E327}" presName="bkgdShape" presStyleLbl="node1" presStyleIdx="0" presStyleCnt="3"/>
      <dgm:spPr/>
    </dgm:pt>
    <dgm:pt modelId="{11E2C10B-AACC-E34B-8C1A-D33F4F07FAEB}" type="pres">
      <dgm:prSet presAssocID="{CE8B0079-7319-B146-8233-765C3099E327}" presName="nodeTx" presStyleLbl="node1" presStyleIdx="0" presStyleCnt="3">
        <dgm:presLayoutVars>
          <dgm:bulletEnabled val="1"/>
        </dgm:presLayoutVars>
      </dgm:prSet>
      <dgm:spPr/>
    </dgm:pt>
    <dgm:pt modelId="{124FE359-6A76-A84B-8CF2-CF8272E51779}" type="pres">
      <dgm:prSet presAssocID="{CE8B0079-7319-B146-8233-765C3099E327}" presName="invisiNode" presStyleLbl="node1" presStyleIdx="0" presStyleCnt="3"/>
      <dgm:spPr/>
    </dgm:pt>
    <dgm:pt modelId="{B545AAC3-B262-4A43-A207-6B5C67FC2572}" type="pres">
      <dgm:prSet presAssocID="{CE8B0079-7319-B146-8233-765C3099E327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D264590A-04CF-F847-8C35-BB05242B06DF}" type="pres">
      <dgm:prSet presAssocID="{840360BA-DF2B-D04A-BF5F-795DE4AFB8FB}" presName="sibTrans" presStyleLbl="sibTrans2D1" presStyleIdx="0" presStyleCnt="0"/>
      <dgm:spPr/>
    </dgm:pt>
    <dgm:pt modelId="{34AA49F0-5669-EB4B-9293-D21C915D9D3A}" type="pres">
      <dgm:prSet presAssocID="{15D5E4A1-C84B-9945-B103-CA874218F014}" presName="compNode" presStyleCnt="0"/>
      <dgm:spPr/>
    </dgm:pt>
    <dgm:pt modelId="{2C2CB5A6-0992-2641-BD1D-8E05349EA463}" type="pres">
      <dgm:prSet presAssocID="{15D5E4A1-C84B-9945-B103-CA874218F014}" presName="bkgdShape" presStyleLbl="node1" presStyleIdx="1" presStyleCnt="3"/>
      <dgm:spPr/>
    </dgm:pt>
    <dgm:pt modelId="{FFADB551-5B10-B645-A52F-6BCB3D7BBD47}" type="pres">
      <dgm:prSet presAssocID="{15D5E4A1-C84B-9945-B103-CA874218F014}" presName="nodeTx" presStyleLbl="node1" presStyleIdx="1" presStyleCnt="3">
        <dgm:presLayoutVars>
          <dgm:bulletEnabled val="1"/>
        </dgm:presLayoutVars>
      </dgm:prSet>
      <dgm:spPr/>
    </dgm:pt>
    <dgm:pt modelId="{B4613D73-5434-5546-B15A-DC5E6BCE744D}" type="pres">
      <dgm:prSet presAssocID="{15D5E4A1-C84B-9945-B103-CA874218F014}" presName="invisiNode" presStyleLbl="node1" presStyleIdx="1" presStyleCnt="3"/>
      <dgm:spPr/>
    </dgm:pt>
    <dgm:pt modelId="{9C781539-9F51-3D4E-B3EE-500639398CDC}" type="pres">
      <dgm:prSet presAssocID="{15D5E4A1-C84B-9945-B103-CA874218F014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0" r="-140000"/>
          </a:stretch>
        </a:blipFill>
      </dgm:spPr>
    </dgm:pt>
    <dgm:pt modelId="{E7A69859-A7CA-BE41-8058-CD325BDF4DE0}" type="pres">
      <dgm:prSet presAssocID="{45A22980-00CA-A748-87D8-A6453B3EDDD5}" presName="sibTrans" presStyleLbl="sibTrans2D1" presStyleIdx="0" presStyleCnt="0"/>
      <dgm:spPr/>
    </dgm:pt>
    <dgm:pt modelId="{76315462-2246-6647-B966-3EE9A7C46FCE}" type="pres">
      <dgm:prSet presAssocID="{5A1DBB0C-0AC8-8E46-8643-1C84E496F119}" presName="compNode" presStyleCnt="0"/>
      <dgm:spPr/>
    </dgm:pt>
    <dgm:pt modelId="{AD594640-FB37-8647-BD7D-75FE56BE3B70}" type="pres">
      <dgm:prSet presAssocID="{5A1DBB0C-0AC8-8E46-8643-1C84E496F119}" presName="bkgdShape" presStyleLbl="node1" presStyleIdx="2" presStyleCnt="3"/>
      <dgm:spPr/>
    </dgm:pt>
    <dgm:pt modelId="{62B3BD1B-77ED-6B41-A413-DB0B359B8F6A}" type="pres">
      <dgm:prSet presAssocID="{5A1DBB0C-0AC8-8E46-8643-1C84E496F119}" presName="nodeTx" presStyleLbl="node1" presStyleIdx="2" presStyleCnt="3">
        <dgm:presLayoutVars>
          <dgm:bulletEnabled val="1"/>
        </dgm:presLayoutVars>
      </dgm:prSet>
      <dgm:spPr/>
    </dgm:pt>
    <dgm:pt modelId="{3BED0B2D-9300-0642-9991-C99AA353BDC7}" type="pres">
      <dgm:prSet presAssocID="{5A1DBB0C-0AC8-8E46-8643-1C84E496F119}" presName="invisiNode" presStyleLbl="node1" presStyleIdx="2" presStyleCnt="3"/>
      <dgm:spPr/>
    </dgm:pt>
    <dgm:pt modelId="{3D305827-CBE4-C240-891F-9E5B76B6D0C1}" type="pres">
      <dgm:prSet presAssocID="{5A1DBB0C-0AC8-8E46-8643-1C84E496F119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</dgm:ptLst>
  <dgm:cxnLst>
    <dgm:cxn modelId="{06B4C103-E00E-444A-B640-B318E355DC86}" type="presOf" srcId="{15D5E4A1-C84B-9945-B103-CA874218F014}" destId="{FFADB551-5B10-B645-A52F-6BCB3D7BBD47}" srcOrd="1" destOrd="0" presId="urn:microsoft.com/office/officeart/2005/8/layout/hList7"/>
    <dgm:cxn modelId="{14828609-4340-8C47-A883-56B5BC2C65BA}" type="presOf" srcId="{840360BA-DF2B-D04A-BF5F-795DE4AFB8FB}" destId="{D264590A-04CF-F847-8C35-BB05242B06DF}" srcOrd="0" destOrd="0" presId="urn:microsoft.com/office/officeart/2005/8/layout/hList7"/>
    <dgm:cxn modelId="{C2C76C0C-A98A-D147-A62B-F70C10E9F1E1}" srcId="{7C0A7EA2-6F7B-6145-815F-9117FE438F4D}" destId="{CE8B0079-7319-B146-8233-765C3099E327}" srcOrd="0" destOrd="0" parTransId="{213EAA08-4B2D-2148-948C-7777310BB543}" sibTransId="{840360BA-DF2B-D04A-BF5F-795DE4AFB8FB}"/>
    <dgm:cxn modelId="{5D798911-5605-1646-92BE-AF5CE193064A}" type="presOf" srcId="{CE8B0079-7319-B146-8233-765C3099E327}" destId="{11E2C10B-AACC-E34B-8C1A-D33F4F07FAEB}" srcOrd="1" destOrd="0" presId="urn:microsoft.com/office/officeart/2005/8/layout/hList7"/>
    <dgm:cxn modelId="{B4AA844E-F88A-2741-BF1A-FF3DF7AA6E05}" type="presOf" srcId="{7C0A7EA2-6F7B-6145-815F-9117FE438F4D}" destId="{B6B93A06-9EDE-9A43-B831-A66F2587D52C}" srcOrd="0" destOrd="0" presId="urn:microsoft.com/office/officeart/2005/8/layout/hList7"/>
    <dgm:cxn modelId="{001EE76F-263F-AA4A-BB40-04DCC7DBB4F8}" type="presOf" srcId="{5A1DBB0C-0AC8-8E46-8643-1C84E496F119}" destId="{AD594640-FB37-8647-BD7D-75FE56BE3B70}" srcOrd="0" destOrd="0" presId="urn:microsoft.com/office/officeart/2005/8/layout/hList7"/>
    <dgm:cxn modelId="{D3C9BD85-0B0E-884B-A93C-FA9DC06D0B4C}" type="presOf" srcId="{5A1DBB0C-0AC8-8E46-8643-1C84E496F119}" destId="{62B3BD1B-77ED-6B41-A413-DB0B359B8F6A}" srcOrd="1" destOrd="0" presId="urn:microsoft.com/office/officeart/2005/8/layout/hList7"/>
    <dgm:cxn modelId="{4E002492-A602-CF45-B73D-6F40E925F77F}" srcId="{7C0A7EA2-6F7B-6145-815F-9117FE438F4D}" destId="{5A1DBB0C-0AC8-8E46-8643-1C84E496F119}" srcOrd="2" destOrd="0" parTransId="{2A3ECCE7-7CD3-4145-B5C9-CBBB0BB1FC4F}" sibTransId="{EA24F02E-F275-B14D-B511-9196D42361BC}"/>
    <dgm:cxn modelId="{B374149F-1D22-B44C-B199-66E63F53736D}" srcId="{7C0A7EA2-6F7B-6145-815F-9117FE438F4D}" destId="{15D5E4A1-C84B-9945-B103-CA874218F014}" srcOrd="1" destOrd="0" parTransId="{597BD999-DA75-8C4A-9A86-F7E92A945852}" sibTransId="{45A22980-00CA-A748-87D8-A6453B3EDDD5}"/>
    <dgm:cxn modelId="{5DF975A8-4736-554F-B9F8-95F50F78CEF6}" type="presOf" srcId="{45A22980-00CA-A748-87D8-A6453B3EDDD5}" destId="{E7A69859-A7CA-BE41-8058-CD325BDF4DE0}" srcOrd="0" destOrd="0" presId="urn:microsoft.com/office/officeart/2005/8/layout/hList7"/>
    <dgm:cxn modelId="{BC9FFFD4-FE46-734F-9A33-C1A06A1F048E}" type="presOf" srcId="{CE8B0079-7319-B146-8233-765C3099E327}" destId="{FDD46350-0EB5-F64F-BB07-70DCDD067D34}" srcOrd="0" destOrd="0" presId="urn:microsoft.com/office/officeart/2005/8/layout/hList7"/>
    <dgm:cxn modelId="{E67DC2F4-23CE-8940-A0CD-E4ECB78E6E64}" type="presOf" srcId="{15D5E4A1-C84B-9945-B103-CA874218F014}" destId="{2C2CB5A6-0992-2641-BD1D-8E05349EA463}" srcOrd="0" destOrd="0" presId="urn:microsoft.com/office/officeart/2005/8/layout/hList7"/>
    <dgm:cxn modelId="{480A99EA-59D6-BA4C-B4A0-A596D16E12E3}" type="presParOf" srcId="{B6B93A06-9EDE-9A43-B831-A66F2587D52C}" destId="{ED8CD01F-C5A0-EB47-8A6D-85402173B9C1}" srcOrd="0" destOrd="0" presId="urn:microsoft.com/office/officeart/2005/8/layout/hList7"/>
    <dgm:cxn modelId="{367A2366-0C2E-C84D-B14E-2C802C6F2181}" type="presParOf" srcId="{B6B93A06-9EDE-9A43-B831-A66F2587D52C}" destId="{D07B4B62-6094-494B-999F-D62D6C3697E7}" srcOrd="1" destOrd="0" presId="urn:microsoft.com/office/officeart/2005/8/layout/hList7"/>
    <dgm:cxn modelId="{9D89B7D8-1B44-744E-BEF0-F608BE97A757}" type="presParOf" srcId="{D07B4B62-6094-494B-999F-D62D6C3697E7}" destId="{9DC84F0B-4F2C-BC4C-B490-60D7BD389059}" srcOrd="0" destOrd="0" presId="urn:microsoft.com/office/officeart/2005/8/layout/hList7"/>
    <dgm:cxn modelId="{0D0928F6-FD5C-1A48-94E3-C39B36EADBC7}" type="presParOf" srcId="{9DC84F0B-4F2C-BC4C-B490-60D7BD389059}" destId="{FDD46350-0EB5-F64F-BB07-70DCDD067D34}" srcOrd="0" destOrd="0" presId="urn:microsoft.com/office/officeart/2005/8/layout/hList7"/>
    <dgm:cxn modelId="{64CE884D-37A4-E448-B9C9-7160A035F6A8}" type="presParOf" srcId="{9DC84F0B-4F2C-BC4C-B490-60D7BD389059}" destId="{11E2C10B-AACC-E34B-8C1A-D33F4F07FAEB}" srcOrd="1" destOrd="0" presId="urn:microsoft.com/office/officeart/2005/8/layout/hList7"/>
    <dgm:cxn modelId="{32143D57-7041-0E46-B1FD-ACD48F6D9A61}" type="presParOf" srcId="{9DC84F0B-4F2C-BC4C-B490-60D7BD389059}" destId="{124FE359-6A76-A84B-8CF2-CF8272E51779}" srcOrd="2" destOrd="0" presId="urn:microsoft.com/office/officeart/2005/8/layout/hList7"/>
    <dgm:cxn modelId="{74D46843-F197-524E-840B-AFD1990E1F2C}" type="presParOf" srcId="{9DC84F0B-4F2C-BC4C-B490-60D7BD389059}" destId="{B545AAC3-B262-4A43-A207-6B5C67FC2572}" srcOrd="3" destOrd="0" presId="urn:microsoft.com/office/officeart/2005/8/layout/hList7"/>
    <dgm:cxn modelId="{3CB91AF9-FEC5-764F-B1C0-A83E4E851EE0}" type="presParOf" srcId="{D07B4B62-6094-494B-999F-D62D6C3697E7}" destId="{D264590A-04CF-F847-8C35-BB05242B06DF}" srcOrd="1" destOrd="0" presId="urn:microsoft.com/office/officeart/2005/8/layout/hList7"/>
    <dgm:cxn modelId="{08290A21-0AA3-1A4E-B906-9BC76CE339A7}" type="presParOf" srcId="{D07B4B62-6094-494B-999F-D62D6C3697E7}" destId="{34AA49F0-5669-EB4B-9293-D21C915D9D3A}" srcOrd="2" destOrd="0" presId="urn:microsoft.com/office/officeart/2005/8/layout/hList7"/>
    <dgm:cxn modelId="{79F5C4D4-607B-034C-8D70-2D50A8741E75}" type="presParOf" srcId="{34AA49F0-5669-EB4B-9293-D21C915D9D3A}" destId="{2C2CB5A6-0992-2641-BD1D-8E05349EA463}" srcOrd="0" destOrd="0" presId="urn:microsoft.com/office/officeart/2005/8/layout/hList7"/>
    <dgm:cxn modelId="{59C5300C-320E-684B-A8B7-5549D3D9E191}" type="presParOf" srcId="{34AA49F0-5669-EB4B-9293-D21C915D9D3A}" destId="{FFADB551-5B10-B645-A52F-6BCB3D7BBD47}" srcOrd="1" destOrd="0" presId="urn:microsoft.com/office/officeart/2005/8/layout/hList7"/>
    <dgm:cxn modelId="{C96867A4-F0FF-5040-9C55-E1C095EEBEE2}" type="presParOf" srcId="{34AA49F0-5669-EB4B-9293-D21C915D9D3A}" destId="{B4613D73-5434-5546-B15A-DC5E6BCE744D}" srcOrd="2" destOrd="0" presId="urn:microsoft.com/office/officeart/2005/8/layout/hList7"/>
    <dgm:cxn modelId="{5D644971-A11C-F74A-B7B6-11DD0D66333B}" type="presParOf" srcId="{34AA49F0-5669-EB4B-9293-D21C915D9D3A}" destId="{9C781539-9F51-3D4E-B3EE-500639398CDC}" srcOrd="3" destOrd="0" presId="urn:microsoft.com/office/officeart/2005/8/layout/hList7"/>
    <dgm:cxn modelId="{9A0EB43C-0382-494D-B2AD-74A81A3B49C5}" type="presParOf" srcId="{D07B4B62-6094-494B-999F-D62D6C3697E7}" destId="{E7A69859-A7CA-BE41-8058-CD325BDF4DE0}" srcOrd="3" destOrd="0" presId="urn:microsoft.com/office/officeart/2005/8/layout/hList7"/>
    <dgm:cxn modelId="{9113642E-C324-044D-9BC8-B3FA1A94A8EC}" type="presParOf" srcId="{D07B4B62-6094-494B-999F-D62D6C3697E7}" destId="{76315462-2246-6647-B966-3EE9A7C46FCE}" srcOrd="4" destOrd="0" presId="urn:microsoft.com/office/officeart/2005/8/layout/hList7"/>
    <dgm:cxn modelId="{2888C24E-ABBC-E348-A893-1A3DE646B6DB}" type="presParOf" srcId="{76315462-2246-6647-B966-3EE9A7C46FCE}" destId="{AD594640-FB37-8647-BD7D-75FE56BE3B70}" srcOrd="0" destOrd="0" presId="urn:microsoft.com/office/officeart/2005/8/layout/hList7"/>
    <dgm:cxn modelId="{D800898B-BAAA-CA42-9784-F14500F22C98}" type="presParOf" srcId="{76315462-2246-6647-B966-3EE9A7C46FCE}" destId="{62B3BD1B-77ED-6B41-A413-DB0B359B8F6A}" srcOrd="1" destOrd="0" presId="urn:microsoft.com/office/officeart/2005/8/layout/hList7"/>
    <dgm:cxn modelId="{7353807B-24C1-F94F-80F4-E904663D9103}" type="presParOf" srcId="{76315462-2246-6647-B966-3EE9A7C46FCE}" destId="{3BED0B2D-9300-0642-9991-C99AA353BDC7}" srcOrd="2" destOrd="0" presId="urn:microsoft.com/office/officeart/2005/8/layout/hList7"/>
    <dgm:cxn modelId="{5CBBFB33-97F4-0447-AC9A-E822AEF03BFA}" type="presParOf" srcId="{76315462-2246-6647-B966-3EE9A7C46FCE}" destId="{3D305827-CBE4-C240-891F-9E5B76B6D0C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46350-0EB5-F64F-BB07-70DCDD067D34}">
      <dsp:nvSpPr>
        <dsp:cNvPr id="0" name=""/>
        <dsp:cNvSpPr/>
      </dsp:nvSpPr>
      <dsp:spPr>
        <a:xfrm>
          <a:off x="1727" y="0"/>
          <a:ext cx="2688282" cy="34133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Weather and Climate Science</a:t>
          </a:r>
          <a:endParaRPr lang="es-ES" sz="2700" kern="1200" dirty="0"/>
        </a:p>
      </dsp:txBody>
      <dsp:txXfrm>
        <a:off x="1727" y="1365326"/>
        <a:ext cx="2688282" cy="1365326"/>
      </dsp:txXfrm>
    </dsp:sp>
    <dsp:sp modelId="{B545AAC3-B262-4A43-A207-6B5C67FC2572}">
      <dsp:nvSpPr>
        <dsp:cNvPr id="0" name=""/>
        <dsp:cNvSpPr/>
      </dsp:nvSpPr>
      <dsp:spPr>
        <a:xfrm>
          <a:off x="777551" y="204799"/>
          <a:ext cx="1136634" cy="11366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CB5A6-0992-2641-BD1D-8E05349EA463}">
      <dsp:nvSpPr>
        <dsp:cNvPr id="0" name=""/>
        <dsp:cNvSpPr/>
      </dsp:nvSpPr>
      <dsp:spPr>
        <a:xfrm>
          <a:off x="2770658" y="0"/>
          <a:ext cx="2688282" cy="34133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Computational Earth Sciences</a:t>
          </a:r>
          <a:endParaRPr lang="es-ES" sz="2700" kern="1200" dirty="0"/>
        </a:p>
      </dsp:txBody>
      <dsp:txXfrm>
        <a:off x="2770658" y="1365326"/>
        <a:ext cx="2688282" cy="1365326"/>
      </dsp:txXfrm>
    </dsp:sp>
    <dsp:sp modelId="{9C781539-9F51-3D4E-B3EE-500639398CDC}">
      <dsp:nvSpPr>
        <dsp:cNvPr id="0" name=""/>
        <dsp:cNvSpPr/>
      </dsp:nvSpPr>
      <dsp:spPr>
        <a:xfrm>
          <a:off x="3546482" y="204799"/>
          <a:ext cx="1136634" cy="113663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0" r="-1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94640-FB37-8647-BD7D-75FE56BE3B70}">
      <dsp:nvSpPr>
        <dsp:cNvPr id="0" name=""/>
        <dsp:cNvSpPr/>
      </dsp:nvSpPr>
      <dsp:spPr>
        <a:xfrm>
          <a:off x="5539589" y="0"/>
          <a:ext cx="2688282" cy="34133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Computer Science</a:t>
          </a:r>
          <a:endParaRPr lang="es-ES" sz="2700" kern="1200" dirty="0"/>
        </a:p>
      </dsp:txBody>
      <dsp:txXfrm>
        <a:off x="5539589" y="1365326"/>
        <a:ext cx="2688282" cy="1365326"/>
      </dsp:txXfrm>
    </dsp:sp>
    <dsp:sp modelId="{3D305827-CBE4-C240-891F-9E5B76B6D0C1}">
      <dsp:nvSpPr>
        <dsp:cNvPr id="0" name=""/>
        <dsp:cNvSpPr/>
      </dsp:nvSpPr>
      <dsp:spPr>
        <a:xfrm>
          <a:off x="6315413" y="204799"/>
          <a:ext cx="1136634" cy="113663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CD01F-C5A0-EB47-8A6D-85402173B9C1}">
      <dsp:nvSpPr>
        <dsp:cNvPr id="0" name=""/>
        <dsp:cNvSpPr/>
      </dsp:nvSpPr>
      <dsp:spPr>
        <a:xfrm>
          <a:off x="329183" y="2730653"/>
          <a:ext cx="7571232" cy="511997"/>
        </a:xfrm>
        <a:prstGeom prst="leftRightArrow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0A98B-92B9-4661-8148-70A28B87BFA7}" type="datetimeFigureOut">
              <a:rPr lang="es-ES" smtClean="0"/>
              <a:t>27/6/18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0EC59-92A8-49D9-A266-1F666DA84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this forecast are based on earth system models running in HPC.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415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0.6 SYPD </a:t>
            </a:r>
            <a:r>
              <a:rPr lang="en-GB" dirty="0">
                <a:sym typeface="Wingdings" pitchFamily="2" charset="2"/>
              </a:rPr>
              <a:t> 100 years of simulation  166 days  more than four months.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18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Fir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3048000" y="6095685"/>
            <a:ext cx="6096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916" y="1631730"/>
            <a:ext cx="5026945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2916" y="4900141"/>
            <a:ext cx="5026945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aquí 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85"/>
            <a:ext cx="3048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4475" y="6095685"/>
            <a:ext cx="2441575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/>
              <a:t>day</a:t>
            </a:r>
            <a:r>
              <a:rPr lang="es-ES" dirty="0"/>
              <a:t>/</a:t>
            </a:r>
            <a:r>
              <a:rPr lang="es-ES" dirty="0" err="1"/>
              <a:t>month</a:t>
            </a:r>
            <a:r>
              <a:rPr lang="es-ES" dirty="0"/>
              <a:t>/</a:t>
            </a:r>
            <a:r>
              <a:rPr lang="es-ES" dirty="0" err="1"/>
              <a:t>year</a:t>
            </a:r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722916" y="6095684"/>
            <a:ext cx="5026946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err="1"/>
              <a:t>Venue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710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9" y="6232144"/>
            <a:ext cx="18764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4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0175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1991225" y="2636182"/>
            <a:ext cx="5161550" cy="901825"/>
          </a:xfrm>
          <a:prstGeom prst="rect">
            <a:avLst/>
          </a:prstGeom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3360099" y="5922083"/>
            <a:ext cx="2407901" cy="534158"/>
          </a:xfrm>
          <a:prstGeom prst="rect">
            <a:avLst/>
          </a:prstGeom>
          <a:noFill/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</a:rPr>
              <a:t>www.bsc.es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318" y="4101711"/>
            <a:ext cx="7323364" cy="68893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YOUR-EMAIL@bsc.es</a:t>
            </a:r>
          </a:p>
        </p:txBody>
      </p:sp>
    </p:spTree>
    <p:extLst>
      <p:ext uri="{BB962C8B-B14F-4D97-AF65-F5344CB8AC3E}">
        <p14:creationId xmlns:p14="http://schemas.microsoft.com/office/powerpoint/2010/main" val="40705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4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90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4" r:id="rId4"/>
    <p:sldLayoutId id="2147483656" r:id="rId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EC-</a:t>
            </a:r>
            <a:r>
              <a:rPr lang="es-ES" dirty="0" err="1"/>
              <a:t>Earth</a:t>
            </a:r>
            <a:r>
              <a:rPr lang="es-ES" dirty="0"/>
              <a:t>, a </a:t>
            </a:r>
            <a:r>
              <a:rPr lang="es-ES" dirty="0" err="1"/>
              <a:t>coupled</a:t>
            </a:r>
            <a:r>
              <a:rPr lang="es-ES" dirty="0"/>
              <a:t> </a:t>
            </a:r>
            <a:r>
              <a:rPr lang="es-ES" dirty="0" err="1"/>
              <a:t>Climate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extreme </a:t>
            </a:r>
            <a:r>
              <a:rPr lang="es-ES" dirty="0" err="1"/>
              <a:t>Event</a:t>
            </a:r>
            <a:r>
              <a:rPr lang="es-ES" dirty="0"/>
              <a:t> </a:t>
            </a:r>
            <a:r>
              <a:rPr lang="es-ES" dirty="0" err="1"/>
              <a:t>Prediction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722916" y="4900141"/>
            <a:ext cx="5219065" cy="822742"/>
          </a:xfrm>
        </p:spPr>
        <p:txBody>
          <a:bodyPr/>
          <a:lstStyle/>
          <a:p>
            <a:r>
              <a:rPr lang="es-ES" sz="2000" b="1" dirty="0"/>
              <a:t>Kim </a:t>
            </a:r>
            <a:r>
              <a:rPr lang="es-ES" sz="2000" b="1" dirty="0" err="1"/>
              <a:t>Serradell</a:t>
            </a:r>
            <a:r>
              <a:rPr lang="es-ES" sz="2000" dirty="0"/>
              <a:t>, Mario C. Acosta, Miguel Castrillo, Oriol Tintó, Xavier Yepes</a:t>
            </a:r>
          </a:p>
          <a:p>
            <a:r>
              <a:rPr lang="es-ES" sz="2000" dirty="0" err="1"/>
              <a:t>Computational</a:t>
            </a:r>
            <a:r>
              <a:rPr lang="es-ES" sz="2000" dirty="0"/>
              <a:t> </a:t>
            </a:r>
            <a:r>
              <a:rPr lang="es-ES" sz="2000" dirty="0" err="1"/>
              <a:t>Earth</a:t>
            </a:r>
            <a:r>
              <a:rPr lang="es-ES" sz="2000" dirty="0"/>
              <a:t> </a:t>
            </a:r>
            <a:r>
              <a:rPr lang="es-ES" sz="2000" dirty="0" err="1"/>
              <a:t>Sciences</a:t>
            </a:r>
            <a:endParaRPr lang="es-ES" sz="2000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26/06/2018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3722916" y="6095684"/>
            <a:ext cx="5026946" cy="360872"/>
          </a:xfrm>
        </p:spPr>
        <p:txBody>
          <a:bodyPr/>
          <a:lstStyle/>
          <a:p>
            <a:r>
              <a:rPr lang="es-ES" sz="1600" b="1" dirty="0"/>
              <a:t>Tornados, </a:t>
            </a:r>
            <a:r>
              <a:rPr lang="es-ES" sz="1600" b="1" dirty="0" err="1"/>
              <a:t>Disaster</a:t>
            </a:r>
            <a:r>
              <a:rPr lang="es-ES" sz="1600" b="1" dirty="0"/>
              <a:t> </a:t>
            </a:r>
          </a:p>
          <a:p>
            <a:r>
              <a:rPr lang="es-ES" sz="1600" b="1" dirty="0"/>
              <a:t>&amp; </a:t>
            </a:r>
            <a:r>
              <a:rPr lang="es-ES" sz="1600" b="1" dirty="0" err="1"/>
              <a:t>Early</a:t>
            </a:r>
            <a:r>
              <a:rPr lang="es-ES" sz="1600" b="1" dirty="0"/>
              <a:t> </a:t>
            </a:r>
            <a:r>
              <a:rPr lang="es-ES" sz="1600" b="1" dirty="0" err="1"/>
              <a:t>Warning</a:t>
            </a:r>
            <a:r>
              <a:rPr lang="es-ES" sz="1600" b="1" dirty="0"/>
              <a:t> ISC 2018</a:t>
            </a:r>
            <a:endParaRPr lang="es-ES" sz="16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B68F8BB-F4BD-754F-9459-01AD7BF00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323" y="5900421"/>
            <a:ext cx="2877011" cy="83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86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3AFD2-9FF5-7541-99A6-88576D1EF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PRIMAVERA Project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BA15A9-1951-8744-B78E-20E5B21B3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02" y="1148316"/>
            <a:ext cx="8679197" cy="495954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FBCCBD-85DC-DE47-9076-29B6A405D71F}"/>
              </a:ext>
            </a:extLst>
          </p:cNvPr>
          <p:cNvSpPr/>
          <p:nvPr/>
        </p:nvSpPr>
        <p:spPr>
          <a:xfrm>
            <a:off x="2583711" y="6107858"/>
            <a:ext cx="57841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i="1" dirty="0"/>
              <a:t>Ocean surface currents from HadGEM3-based global coupled (atmosphere-ocean/sea-ice) models at three different resolutions - (left) 25km-1/12 degree, (middle) 60km-1/4 degree, (right) 130km-1 degree (courtesy of Malcolm Roberts)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1D13F2B-2B76-0944-A113-92A8A6702DF8}"/>
              </a:ext>
            </a:extLst>
          </p:cNvPr>
          <p:cNvSpPr/>
          <p:nvPr/>
        </p:nvSpPr>
        <p:spPr>
          <a:xfrm>
            <a:off x="3523785" y="1148315"/>
            <a:ext cx="2575932" cy="44942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A396D00-03DA-B74D-9D15-72424644D408}"/>
              </a:ext>
            </a:extLst>
          </p:cNvPr>
          <p:cNvSpPr/>
          <p:nvPr/>
        </p:nvSpPr>
        <p:spPr>
          <a:xfrm>
            <a:off x="464802" y="1148316"/>
            <a:ext cx="3058983" cy="4494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4F460D2-4499-B842-96C7-18ACDCA103E4}"/>
              </a:ext>
            </a:extLst>
          </p:cNvPr>
          <p:cNvSpPr/>
          <p:nvPr/>
        </p:nvSpPr>
        <p:spPr>
          <a:xfrm flipV="1">
            <a:off x="2475570" y="6107858"/>
            <a:ext cx="6043961" cy="6001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85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58114-B605-284D-9F16-9511A1C57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Ultra-high configuration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8A592E-E194-AE40-BAEE-8F567E553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</a:t>
            </a:r>
            <a:r>
              <a:rPr lang="en-GB" dirty="0" err="1"/>
              <a:t>ESiWACE</a:t>
            </a:r>
            <a:r>
              <a:rPr lang="en-GB" dirty="0"/>
              <a:t>, BSC is developing an ultra-high configuration (T1279-ORCA12).</a:t>
            </a:r>
          </a:p>
          <a:p>
            <a:endParaRPr lang="en-GB" dirty="0"/>
          </a:p>
          <a:p>
            <a:pPr fontAlgn="base"/>
            <a:r>
              <a:rPr lang="es-ES" dirty="0" err="1"/>
              <a:t>Configuration</a:t>
            </a:r>
            <a:r>
              <a:rPr lang="es-ES" dirty="0"/>
              <a:t> T1279 - ORCA12 </a:t>
            </a:r>
            <a:r>
              <a:rPr lang="es-ES" dirty="0" err="1"/>
              <a:t>deployed</a:t>
            </a:r>
            <a:r>
              <a:rPr lang="es-ES" dirty="0"/>
              <a:t> in </a:t>
            </a:r>
            <a:r>
              <a:rPr lang="es-ES" dirty="0" err="1"/>
              <a:t>MareNostrum</a:t>
            </a:r>
            <a:r>
              <a:rPr lang="es-ES" dirty="0"/>
              <a:t> 4</a:t>
            </a:r>
          </a:p>
          <a:p>
            <a:pPr fontAlgn="base"/>
            <a:endParaRPr lang="es-ES" dirty="0"/>
          </a:p>
          <a:p>
            <a:pPr fontAlgn="base"/>
            <a:r>
              <a:rPr lang="es-ES" dirty="0" err="1"/>
              <a:t>Technical</a:t>
            </a:r>
            <a:r>
              <a:rPr lang="es-ES" dirty="0"/>
              <a:t> </a:t>
            </a:r>
            <a:r>
              <a:rPr lang="es-ES" dirty="0" err="1"/>
              <a:t>issues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OPA </a:t>
            </a:r>
            <a:r>
              <a:rPr lang="es-ES" dirty="0" err="1"/>
              <a:t>network</a:t>
            </a:r>
            <a:r>
              <a:rPr lang="es-ES" dirty="0"/>
              <a:t> and </a:t>
            </a:r>
            <a:r>
              <a:rPr lang="es-ES" dirty="0" err="1"/>
              <a:t>large</a:t>
            </a:r>
            <a:r>
              <a:rPr lang="es-ES" dirty="0"/>
              <a:t> </a:t>
            </a:r>
            <a:r>
              <a:rPr lang="es-ES" dirty="0" err="1"/>
              <a:t>number</a:t>
            </a:r>
            <a:r>
              <a:rPr lang="es-ES" dirty="0"/>
              <a:t> of </a:t>
            </a:r>
            <a:r>
              <a:rPr lang="es-ES" dirty="0" err="1"/>
              <a:t>cores</a:t>
            </a:r>
            <a:endParaRPr lang="es-ES" dirty="0"/>
          </a:p>
          <a:p>
            <a:pPr fontAlgn="base"/>
            <a:endParaRPr lang="es-ES" dirty="0"/>
          </a:p>
          <a:p>
            <a:pPr fontAlgn="base"/>
            <a:r>
              <a:rPr lang="es-ES" dirty="0"/>
              <a:t>Run </a:t>
            </a:r>
            <a:r>
              <a:rPr lang="es-ES" dirty="0" err="1"/>
              <a:t>with</a:t>
            </a:r>
            <a:r>
              <a:rPr lang="es-ES" dirty="0"/>
              <a:t> real </a:t>
            </a:r>
            <a:r>
              <a:rPr lang="es-ES" dirty="0" err="1"/>
              <a:t>production</a:t>
            </a:r>
            <a:r>
              <a:rPr lang="es-ES" dirty="0"/>
              <a:t> output (3,5 Tb per </a:t>
            </a:r>
            <a:r>
              <a:rPr lang="es-ES" dirty="0" err="1"/>
              <a:t>year</a:t>
            </a:r>
            <a:r>
              <a:rPr lang="es-ES" dirty="0"/>
              <a:t>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041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58114-B605-284D-9F16-9511A1C57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Ultra-high configuration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8A592E-E194-AE40-BAEE-8F567E553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0897" y="5397500"/>
            <a:ext cx="5973503" cy="1181720"/>
          </a:xfrm>
        </p:spPr>
        <p:txBody>
          <a:bodyPr/>
          <a:lstStyle/>
          <a:p>
            <a:pPr fontAlgn="base"/>
            <a:r>
              <a:rPr lang="es-ES" dirty="0" err="1"/>
              <a:t>Low</a:t>
            </a:r>
            <a:r>
              <a:rPr lang="es-ES" dirty="0"/>
              <a:t> </a:t>
            </a:r>
            <a:r>
              <a:rPr lang="es-ES" dirty="0" err="1"/>
              <a:t>amount</a:t>
            </a:r>
            <a:r>
              <a:rPr lang="es-ES" dirty="0"/>
              <a:t> of SYPD (360s </a:t>
            </a:r>
            <a:r>
              <a:rPr lang="es-ES" dirty="0" err="1"/>
              <a:t>timestep</a:t>
            </a:r>
            <a:r>
              <a:rPr lang="es-ES" dirty="0"/>
              <a:t>):</a:t>
            </a:r>
          </a:p>
          <a:p>
            <a:pPr lvl="1" fontAlgn="base"/>
            <a:r>
              <a:rPr lang="es-ES" dirty="0"/>
              <a:t>In IFS, I/O </a:t>
            </a:r>
            <a:r>
              <a:rPr lang="es-ES" dirty="0" err="1"/>
              <a:t>is</a:t>
            </a:r>
            <a:r>
              <a:rPr lang="es-ES" dirty="0"/>
              <a:t> done </a:t>
            </a:r>
            <a:r>
              <a:rPr lang="es-ES" dirty="0" err="1"/>
              <a:t>by</a:t>
            </a:r>
            <a:r>
              <a:rPr lang="es-ES" dirty="0"/>
              <a:t> a single </a:t>
            </a:r>
            <a:r>
              <a:rPr lang="es-ES" dirty="0" err="1"/>
              <a:t>process</a:t>
            </a:r>
            <a:endParaRPr lang="es-ES" dirty="0"/>
          </a:p>
          <a:p>
            <a:pPr lvl="1" fontAlgn="base"/>
            <a:r>
              <a:rPr lang="es-ES" dirty="0"/>
              <a:t>IFS-36r4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old</a:t>
            </a:r>
            <a:r>
              <a:rPr lang="es-ES" dirty="0"/>
              <a:t> </a:t>
            </a:r>
            <a:r>
              <a:rPr lang="es-ES" dirty="0" err="1"/>
              <a:t>release</a:t>
            </a:r>
            <a:r>
              <a:rPr lang="es-ES" dirty="0"/>
              <a:t> (Nov. 2010)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2" descr="https://lh3.googleusercontent.com/886SW3D_7dlqYzONhOdmqrDL7dmxeLqC71biKHDp8_nrJf0IIvS4nZY_n-b324fXDIxStzG-pyrOOrv03KPJx27srO0WBdKcNKI0cotlE8Wf9bBbROLZVq_R1a7gYoWcTlLBCEnWhvM">
            <a:extLst>
              <a:ext uri="{FF2B5EF4-FFF2-40B4-BE49-F238E27FC236}">
                <a16:creationId xmlns:a16="http://schemas.microsoft.com/office/drawing/2014/main" id="{93BDE17F-3662-4549-B0E1-BAB40EEA3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60" y="1056290"/>
            <a:ext cx="6453283" cy="421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365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925791-0B4C-B04E-97FC-8A5A76E0C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analysis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2361D-C529-D443-98C1-91331B7ED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03" y="1215072"/>
            <a:ext cx="6125568" cy="4833258"/>
          </a:xfrm>
        </p:spPr>
        <p:txBody>
          <a:bodyPr/>
          <a:lstStyle/>
          <a:p>
            <a:r>
              <a:rPr lang="en-GB" dirty="0"/>
              <a:t>We need to understand where are the bottlenecks</a:t>
            </a:r>
          </a:p>
          <a:p>
            <a:r>
              <a:rPr lang="en-GB" dirty="0"/>
              <a:t>Not trivial in a coupled simulation of 10.000 cores</a:t>
            </a:r>
          </a:p>
        </p:txBody>
      </p:sp>
      <p:pic>
        <p:nvPicPr>
          <p:cNvPr id="4" name="Shape 282">
            <a:extLst>
              <a:ext uri="{FF2B5EF4-FFF2-40B4-BE49-F238E27FC236}">
                <a16:creationId xmlns:a16="http://schemas.microsoft.com/office/drawing/2014/main" id="{2DC3AE2B-3112-074B-B2E7-01DB92E40A2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9508" y="944778"/>
            <a:ext cx="2165188" cy="57868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Grupo 48">
            <a:extLst>
              <a:ext uri="{FF2B5EF4-FFF2-40B4-BE49-F238E27FC236}">
                <a16:creationId xmlns:a16="http://schemas.microsoft.com/office/drawing/2014/main" id="{7044AABF-A560-9D48-A537-EC892E8F8EEE}"/>
              </a:ext>
            </a:extLst>
          </p:cNvPr>
          <p:cNvGrpSpPr/>
          <p:nvPr/>
        </p:nvGrpSpPr>
        <p:grpSpPr>
          <a:xfrm>
            <a:off x="323850" y="3266827"/>
            <a:ext cx="6099252" cy="2781503"/>
            <a:chOff x="323850" y="3738562"/>
            <a:chExt cx="8558056" cy="3016833"/>
          </a:xfrm>
        </p:grpSpPr>
        <p:sp>
          <p:nvSpPr>
            <p:cNvPr id="27" name="4 Proceso">
              <a:extLst>
                <a:ext uri="{FF2B5EF4-FFF2-40B4-BE49-F238E27FC236}">
                  <a16:creationId xmlns:a16="http://schemas.microsoft.com/office/drawing/2014/main" id="{16D8CA58-5F93-0C45-8E41-6FB0E6144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3884345"/>
              <a:ext cx="1524000" cy="521096"/>
            </a:xfrm>
            <a:prstGeom prst="flowChartProcess">
              <a:avLst/>
            </a:prstGeom>
            <a:solidFill>
              <a:srgbClr val="005490"/>
            </a:solidFill>
            <a:ln w="19050">
              <a:solidFill>
                <a:srgbClr val="00386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srgbClr val="FFFFFF"/>
                  </a:solidFill>
                  <a:latin typeface="Arial"/>
                </a:rPr>
                <a:t>Application</a:t>
              </a:r>
            </a:p>
          </p:txBody>
        </p:sp>
        <p:sp>
          <p:nvSpPr>
            <p:cNvPr id="28" name="6 Disco magnético">
              <a:extLst>
                <a:ext uri="{FF2B5EF4-FFF2-40B4-BE49-F238E27FC236}">
                  <a16:creationId xmlns:a16="http://schemas.microsoft.com/office/drawing/2014/main" id="{85D053E2-31C9-5D41-B23B-7ED379E8B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801" y="3738562"/>
              <a:ext cx="1008063" cy="665328"/>
            </a:xfrm>
            <a:prstGeom prst="flowChartMagneticDisk">
              <a:avLst/>
            </a:prstGeom>
            <a:solidFill>
              <a:srgbClr val="D9D9D9"/>
            </a:solidFill>
            <a:ln w="19050">
              <a:solidFill>
                <a:srgbClr val="7F7F7F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srgbClr val="333333"/>
                  </a:solidFill>
                  <a:latin typeface="Arial"/>
                </a:rPr>
                <a:t>Trace files</a:t>
              </a:r>
            </a:p>
          </p:txBody>
        </p:sp>
        <p:sp>
          <p:nvSpPr>
            <p:cNvPr id="29" name="7 Proceso">
              <a:extLst>
                <a:ext uri="{FF2B5EF4-FFF2-40B4-BE49-F238E27FC236}">
                  <a16:creationId xmlns:a16="http://schemas.microsoft.com/office/drawing/2014/main" id="{AF8E5908-3C14-2041-8457-B79EBDB85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013" y="4306185"/>
              <a:ext cx="1066800" cy="446654"/>
            </a:xfrm>
            <a:prstGeom prst="flowChartProcess">
              <a:avLst/>
            </a:prstGeom>
            <a:solidFill>
              <a:srgbClr val="DDE8F6"/>
            </a:solidFill>
            <a:ln w="19050">
              <a:solidFill>
                <a:srgbClr val="00499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4990"/>
                  </a:solidFill>
                  <a:effectLst/>
                  <a:uLnTx/>
                  <a:uFillTx/>
                  <a:latin typeface="Arial"/>
                </a:rPr>
                <a:t>EXTRAE library</a:t>
              </a:r>
            </a:p>
          </p:txBody>
        </p:sp>
        <p:sp>
          <p:nvSpPr>
            <p:cNvPr id="30" name="13 Flecha derecha">
              <a:extLst>
                <a:ext uri="{FF2B5EF4-FFF2-40B4-BE49-F238E27FC236}">
                  <a16:creationId xmlns:a16="http://schemas.microsoft.com/office/drawing/2014/main" id="{A85BB549-CDE9-7649-A3DD-40336FF9A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1688" y="4062696"/>
              <a:ext cx="811212" cy="119418"/>
            </a:xfrm>
            <a:prstGeom prst="rightArrow">
              <a:avLst>
                <a:gd name="adj1" fmla="val 50000"/>
                <a:gd name="adj2" fmla="val 49988"/>
              </a:avLst>
            </a:prstGeom>
            <a:solidFill>
              <a:srgbClr val="004990"/>
            </a:solidFill>
            <a:ln w="38100">
              <a:solidFill>
                <a:srgbClr val="00499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1" name="19 Flecha derecha">
              <a:extLst>
                <a:ext uri="{FF2B5EF4-FFF2-40B4-BE49-F238E27FC236}">
                  <a16:creationId xmlns:a16="http://schemas.microsoft.com/office/drawing/2014/main" id="{0BE2A10D-8F29-A24F-8C28-D6B44ECAA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9026" y="4062696"/>
              <a:ext cx="149225" cy="119418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rgbClr val="004990"/>
            </a:solidFill>
            <a:ln w="38100">
              <a:solidFill>
                <a:srgbClr val="00499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2" name="20 Proceso">
              <a:extLst>
                <a:ext uri="{FF2B5EF4-FFF2-40B4-BE49-F238E27FC236}">
                  <a16:creationId xmlns:a16="http://schemas.microsoft.com/office/drawing/2014/main" id="{EC061119-CE49-CD42-9F1C-8EC71A06A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0650" y="3884345"/>
              <a:ext cx="990600" cy="446654"/>
            </a:xfrm>
            <a:prstGeom prst="flowChartProcess">
              <a:avLst/>
            </a:prstGeom>
            <a:solidFill>
              <a:srgbClr val="6DB7FF"/>
            </a:solidFill>
            <a:ln w="19050">
              <a:solidFill>
                <a:srgbClr val="00499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4990"/>
                  </a:solidFill>
                  <a:effectLst/>
                  <a:uLnTx/>
                  <a:uFillTx/>
                  <a:latin typeface="Arial"/>
                </a:rPr>
                <a:t>DIMEMAS simulator</a:t>
              </a:r>
            </a:p>
          </p:txBody>
        </p:sp>
        <p:sp>
          <p:nvSpPr>
            <p:cNvPr id="33" name="23 Flecha derecha">
              <a:extLst>
                <a:ext uri="{FF2B5EF4-FFF2-40B4-BE49-F238E27FC236}">
                  <a16:creationId xmlns:a16="http://schemas.microsoft.com/office/drawing/2014/main" id="{8455FB1B-EDB2-EF42-80B1-FB0650791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3650" y="4062696"/>
              <a:ext cx="685800" cy="11941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4990"/>
            </a:solidFill>
            <a:ln w="38100">
              <a:solidFill>
                <a:srgbClr val="00499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4" name="29 Rectángulo">
              <a:extLst>
                <a:ext uri="{FF2B5EF4-FFF2-40B4-BE49-F238E27FC236}">
                  <a16:creationId xmlns:a16="http://schemas.microsoft.com/office/drawing/2014/main" id="{B3DCE3ED-6EA0-5B41-B6F4-147FD0B61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525" y="5425922"/>
              <a:ext cx="2362199" cy="16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4990"/>
                  </a:solidFill>
                  <a:latin typeface="Arial" charset="0"/>
                </a:rPr>
                <a:t>Trace visualization</a:t>
              </a:r>
            </a:p>
          </p:txBody>
        </p:sp>
        <p:sp>
          <p:nvSpPr>
            <p:cNvPr id="35" name="30 Rectángulo">
              <a:extLst>
                <a:ext uri="{FF2B5EF4-FFF2-40B4-BE49-F238E27FC236}">
                  <a16:creationId xmlns:a16="http://schemas.microsoft.com/office/drawing/2014/main" id="{6B9AB896-C049-2E4A-B4A5-CA9CD1280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1138" y="6623203"/>
              <a:ext cx="3352799" cy="132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04990"/>
                  </a:solidFill>
                  <a:latin typeface="Arial" charset="0"/>
                </a:rPr>
                <a:t>DIMEMAS generated trace. Target = ideal machine</a:t>
              </a:r>
            </a:p>
          </p:txBody>
        </p:sp>
        <p:sp>
          <p:nvSpPr>
            <p:cNvPr id="36" name="39 Flecha abajo">
              <a:extLst>
                <a:ext uri="{FF2B5EF4-FFF2-40B4-BE49-F238E27FC236}">
                  <a16:creationId xmlns:a16="http://schemas.microsoft.com/office/drawing/2014/main" id="{5E8B55C3-E906-2149-A446-4937ED58A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3838" y="4529512"/>
              <a:ext cx="152400" cy="22332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4990"/>
            </a:solidFill>
            <a:ln w="38100">
              <a:solidFill>
                <a:srgbClr val="00499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37" name="Picture 6" descr="mpicalls">
              <a:extLst>
                <a:ext uri="{FF2B5EF4-FFF2-40B4-BE49-F238E27FC236}">
                  <a16:creationId xmlns:a16="http://schemas.microsoft.com/office/drawing/2014/main" id="{57269EA6-82C8-D047-86C2-3FAFC1D8B2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l="842" t="7357" r="1566" b="54450"/>
            <a:stretch/>
          </p:blipFill>
          <p:spPr bwMode="auto">
            <a:xfrm>
              <a:off x="1024743" y="5778309"/>
              <a:ext cx="3620843" cy="7385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127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6" descr="mpicalls">
              <a:extLst>
                <a:ext uri="{FF2B5EF4-FFF2-40B4-BE49-F238E27FC236}">
                  <a16:creationId xmlns:a16="http://schemas.microsoft.com/office/drawing/2014/main" id="{CC789BB2-E51D-024B-B778-D837AE7701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l="791" t="57814" r="1582" b="4735"/>
            <a:stretch/>
          </p:blipFill>
          <p:spPr bwMode="auto">
            <a:xfrm>
              <a:off x="5187145" y="5778309"/>
              <a:ext cx="3694761" cy="7385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127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Flowchart: Manual Operation 37">
              <a:extLst>
                <a:ext uri="{FF2B5EF4-FFF2-40B4-BE49-F238E27FC236}">
                  <a16:creationId xmlns:a16="http://schemas.microsoft.com/office/drawing/2014/main" id="{3C98C1E6-6FB3-2B46-AC69-40B6B91C4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100" y="4864503"/>
              <a:ext cx="1543050" cy="440450"/>
            </a:xfrm>
            <a:prstGeom prst="flowChartManualOperation">
              <a:avLst/>
            </a:prstGeom>
            <a:solidFill>
              <a:srgbClr val="6DB7FF"/>
            </a:solidFill>
            <a:ln w="19050">
              <a:solidFill>
                <a:srgbClr val="00499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4990"/>
                  </a:solidFill>
                  <a:effectLst/>
                  <a:uLnTx/>
                  <a:uFillTx/>
                  <a:latin typeface="Arial"/>
                </a:rPr>
                <a:t>Paraver</a:t>
              </a:r>
              <a:endPara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0" name="Rectangle 38">
              <a:extLst>
                <a:ext uri="{FF2B5EF4-FFF2-40B4-BE49-F238E27FC236}">
                  <a16:creationId xmlns:a16="http://schemas.microsoft.com/office/drawing/2014/main" id="{D7DEF9F5-3B44-C744-AB1F-A64B912B5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564" y="4087510"/>
              <a:ext cx="73025" cy="68239"/>
            </a:xfrm>
            <a:prstGeom prst="rect">
              <a:avLst/>
            </a:prstGeom>
            <a:solidFill>
              <a:srgbClr val="004990"/>
            </a:solidFill>
            <a:ln w="38100">
              <a:solidFill>
                <a:srgbClr val="00499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1" name="Rectangle 39">
              <a:extLst>
                <a:ext uri="{FF2B5EF4-FFF2-40B4-BE49-F238E27FC236}">
                  <a16:creationId xmlns:a16="http://schemas.microsoft.com/office/drawing/2014/main" id="{686025EA-0D56-1E44-8A1D-FCE69C312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101" y="4087510"/>
              <a:ext cx="73025" cy="68239"/>
            </a:xfrm>
            <a:prstGeom prst="rect">
              <a:avLst/>
            </a:prstGeom>
            <a:solidFill>
              <a:srgbClr val="004990"/>
            </a:solidFill>
            <a:ln w="38100">
              <a:solidFill>
                <a:srgbClr val="00499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id="{F03C090C-3F6D-2B40-9A27-F6DB11E28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6" y="4087510"/>
              <a:ext cx="73025" cy="68239"/>
            </a:xfrm>
            <a:prstGeom prst="rect">
              <a:avLst/>
            </a:prstGeom>
            <a:solidFill>
              <a:srgbClr val="004990"/>
            </a:solidFill>
            <a:ln w="38100">
              <a:solidFill>
                <a:srgbClr val="00499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27A75B65-59C0-F547-B86D-9E06C7B5D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764" y="4087510"/>
              <a:ext cx="73025" cy="68239"/>
            </a:xfrm>
            <a:prstGeom prst="rect">
              <a:avLst/>
            </a:prstGeom>
            <a:solidFill>
              <a:srgbClr val="004990"/>
            </a:solidFill>
            <a:ln w="38100">
              <a:solidFill>
                <a:srgbClr val="00499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4" name="39 Flecha abajo">
              <a:extLst>
                <a:ext uri="{FF2B5EF4-FFF2-40B4-BE49-F238E27FC236}">
                  <a16:creationId xmlns:a16="http://schemas.microsoft.com/office/drawing/2014/main" id="{5A3EE0F9-EDDB-EA49-AB94-AD2AD6F7B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0600" y="4529512"/>
              <a:ext cx="152400" cy="22332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4990"/>
            </a:solidFill>
            <a:ln w="38100">
              <a:solidFill>
                <a:srgbClr val="00499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5" name="39 Flecha abajo">
              <a:extLst>
                <a:ext uri="{FF2B5EF4-FFF2-40B4-BE49-F238E27FC236}">
                  <a16:creationId xmlns:a16="http://schemas.microsoft.com/office/drawing/2014/main" id="{D0C82CF5-43F6-C341-8B0A-027910E73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425" y="5425922"/>
              <a:ext cx="152400" cy="22332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4990"/>
            </a:solidFill>
            <a:ln w="38100">
              <a:solidFill>
                <a:srgbClr val="00499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6" name="39 Flecha abajo">
              <a:extLst>
                <a:ext uri="{FF2B5EF4-FFF2-40B4-BE49-F238E27FC236}">
                  <a16:creationId xmlns:a16="http://schemas.microsoft.com/office/drawing/2014/main" id="{8AFFB258-3E16-C74F-AF72-FD84CBA49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7325" y="5425922"/>
              <a:ext cx="152400" cy="22332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4990"/>
            </a:solidFill>
            <a:ln w="38100">
              <a:solidFill>
                <a:srgbClr val="00499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7" name="Flowchart: Manual Operation 45">
              <a:extLst>
                <a:ext uri="{FF2B5EF4-FFF2-40B4-BE49-F238E27FC236}">
                  <a16:creationId xmlns:a16="http://schemas.microsoft.com/office/drawing/2014/main" id="{8EA97B59-DB77-F44E-BDF5-D0ECC121F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6125" y="4864503"/>
              <a:ext cx="1543050" cy="440450"/>
            </a:xfrm>
            <a:prstGeom prst="flowChartManualOperation">
              <a:avLst/>
            </a:prstGeom>
            <a:solidFill>
              <a:srgbClr val="6DB7FF"/>
            </a:solidFill>
            <a:ln w="19050">
              <a:solidFill>
                <a:srgbClr val="00499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4990"/>
                  </a:solidFill>
                  <a:effectLst/>
                  <a:uLnTx/>
                  <a:uFillTx/>
                  <a:latin typeface="Arial"/>
                </a:rPr>
                <a:t>Paraver</a:t>
              </a:r>
              <a:endPara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8" name="6 Disco magnético">
              <a:extLst>
                <a:ext uri="{FF2B5EF4-FFF2-40B4-BE49-F238E27FC236}">
                  <a16:creationId xmlns:a16="http://schemas.microsoft.com/office/drawing/2014/main" id="{4CE576A3-7858-1146-BD06-C29171536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0320" y="3739971"/>
              <a:ext cx="1008063" cy="665328"/>
            </a:xfrm>
            <a:prstGeom prst="flowChartMagneticDisk">
              <a:avLst/>
            </a:prstGeom>
            <a:solidFill>
              <a:srgbClr val="D9D9D9"/>
            </a:solidFill>
            <a:ln w="19050">
              <a:solidFill>
                <a:srgbClr val="7F7F7F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dirty="0">
                  <a:solidFill>
                    <a:srgbClr val="333333"/>
                  </a:solidFill>
                  <a:latin typeface="Arial"/>
                </a:rPr>
                <a:t>Simulated trace files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945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A70A53-48A0-A842-BE83-123FA0359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analysis</a:t>
            </a:r>
          </a:p>
        </p:txBody>
      </p:sp>
      <p:pic>
        <p:nvPicPr>
          <p:cNvPr id="4" name="Shape 291">
            <a:extLst>
              <a:ext uri="{FF2B5EF4-FFF2-40B4-BE49-F238E27FC236}">
                <a16:creationId xmlns:a16="http://schemas.microsoft.com/office/drawing/2014/main" id="{6770D903-17F6-4D4D-BF46-32D123CC46B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8639" y="884199"/>
            <a:ext cx="7781925" cy="522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0131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A70A53-48A0-A842-BE83-123FA0359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analysis</a:t>
            </a:r>
          </a:p>
        </p:txBody>
      </p:sp>
      <p:pic>
        <p:nvPicPr>
          <p:cNvPr id="5" name="Shape 298">
            <a:extLst>
              <a:ext uri="{FF2B5EF4-FFF2-40B4-BE49-F238E27FC236}">
                <a16:creationId xmlns:a16="http://schemas.microsoft.com/office/drawing/2014/main" id="{EC83533C-753F-B74F-B6FC-1FE5882F5A6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8693" y="1056290"/>
            <a:ext cx="7500477" cy="5048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13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925791-0B4C-B04E-97FC-8A5A76E0C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Asynchronous I/O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2361D-C529-D443-98C1-91331B7ED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After identifying the I/O bottleneck, we developed a solution</a:t>
            </a:r>
          </a:p>
          <a:p>
            <a:r>
              <a:rPr lang="en-GB" dirty="0"/>
              <a:t>Port XIOS I/O server to IFS</a:t>
            </a:r>
          </a:p>
        </p:txBody>
      </p:sp>
      <p:pic>
        <p:nvPicPr>
          <p:cNvPr id="4" name="Shape 353" descr="ifs_xios_scheme.png">
            <a:extLst>
              <a:ext uri="{FF2B5EF4-FFF2-40B4-BE49-F238E27FC236}">
                <a16:creationId xmlns:a16="http://schemas.microsoft.com/office/drawing/2014/main" id="{00673CB6-D81E-3A43-9FE9-D1C8BF223A6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26412" y="2185639"/>
            <a:ext cx="5306379" cy="4118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7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EC0F4-7F17-2040-8BCD-E2DD5B366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Asynchronous I/O</a:t>
            </a:r>
          </a:p>
        </p:txBody>
      </p:sp>
      <p:pic>
        <p:nvPicPr>
          <p:cNvPr id="4" name="Shape 491">
            <a:extLst>
              <a:ext uri="{FF2B5EF4-FFF2-40B4-BE49-F238E27FC236}">
                <a16:creationId xmlns:a16="http://schemas.microsoft.com/office/drawing/2014/main" id="{C3583C73-8F3C-244F-A7A0-00BCB5B0BB1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5663" y="1516998"/>
            <a:ext cx="7432800" cy="428160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8725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EA4F7D-61EC-0C4C-B213-6CD60B2D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performance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EB68CC-3C68-2A4A-952B-3DDC1F74C1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0"/>
          <a:stretch/>
        </p:blipFill>
        <p:spPr>
          <a:xfrm>
            <a:off x="1492784" y="911327"/>
            <a:ext cx="5643996" cy="2757337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2F58B24-07D9-6E46-9213-3878BF23C2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6"/>
          <a:stretch/>
        </p:blipFill>
        <p:spPr>
          <a:xfrm>
            <a:off x="1492783" y="3679903"/>
            <a:ext cx="5643997" cy="27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5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976DF6-F4DE-3040-B25D-0071296D7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not using ML for hurricane prediction?</a:t>
            </a:r>
          </a:p>
        </p:txBody>
      </p:sp>
    </p:spTree>
    <p:extLst>
      <p:ext uri="{BB962C8B-B14F-4D97-AF65-F5344CB8AC3E}">
        <p14:creationId xmlns:p14="http://schemas.microsoft.com/office/powerpoint/2010/main" val="23001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4065A-7A69-DB44-B0DD-2C30EBE5E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7B44A9-EB72-EC4E-BE57-8FBECA4F3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Introduction</a:t>
            </a:r>
          </a:p>
          <a:p>
            <a:r>
              <a:rPr lang="en-GB" dirty="0"/>
              <a:t>Hurricanes at ISC</a:t>
            </a:r>
          </a:p>
          <a:p>
            <a:r>
              <a:rPr lang="en-GB" dirty="0"/>
              <a:t>EC-Earth model</a:t>
            </a:r>
          </a:p>
          <a:p>
            <a:r>
              <a:rPr lang="en-GB" dirty="0"/>
              <a:t>Performance analysis to increase resolution</a:t>
            </a:r>
          </a:p>
          <a:p>
            <a:r>
              <a:rPr lang="en-GB" dirty="0"/>
              <a:t>Using Machine Learning for hurricanes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996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19B9C2D-AB3F-8349-BC59-49857DBFE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Machine Learning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68DC75-7A72-0B44-927E-1DB9C329A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/>
              <a:t>In collaboration with Computer Sciences department at BSC to: </a:t>
            </a:r>
          </a:p>
          <a:p>
            <a:pPr lvl="1"/>
            <a:r>
              <a:rPr lang="en-GB" dirty="0"/>
              <a:t>Use Machine Learning(ML) to predict the nature and number of named storms in a hurricane season</a:t>
            </a:r>
          </a:p>
          <a:p>
            <a:pPr lvl="1"/>
            <a:r>
              <a:rPr lang="en-GB" dirty="0"/>
              <a:t>Build and end to end Workflow</a:t>
            </a:r>
          </a:p>
          <a:p>
            <a:pPr lvl="1"/>
            <a:endParaRPr lang="en-GB" dirty="0"/>
          </a:p>
          <a:p>
            <a:r>
              <a:rPr lang="en-GB" dirty="0"/>
              <a:t>Using EC-Earth CMIP5 data</a:t>
            </a:r>
          </a:p>
          <a:p>
            <a:pPr lvl="1"/>
            <a:endParaRPr lang="en-GB" dirty="0"/>
          </a:p>
          <a:p>
            <a:r>
              <a:rPr lang="en-GB" dirty="0"/>
              <a:t>Developments in </a:t>
            </a:r>
            <a:r>
              <a:rPr lang="en-GB" dirty="0" err="1"/>
              <a:t>Minotauro</a:t>
            </a:r>
            <a:r>
              <a:rPr lang="en-GB" dirty="0"/>
              <a:t> HPC – GPUs (K80) with </a:t>
            </a:r>
            <a:r>
              <a:rPr lang="en-GB" dirty="0" err="1"/>
              <a:t>Keras</a:t>
            </a:r>
            <a:r>
              <a:rPr lang="en-GB" dirty="0"/>
              <a:t> and Tensor Flow</a:t>
            </a:r>
          </a:p>
          <a:p>
            <a:endParaRPr lang="en-GB" dirty="0"/>
          </a:p>
          <a:p>
            <a:r>
              <a:rPr lang="en-GB" dirty="0"/>
              <a:t>Thanks to Albert </a:t>
            </a:r>
            <a:r>
              <a:rPr lang="en-GB" dirty="0" err="1"/>
              <a:t>Kahira</a:t>
            </a:r>
            <a:r>
              <a:rPr lang="en-GB" dirty="0"/>
              <a:t> (in the room):</a:t>
            </a:r>
          </a:p>
          <a:p>
            <a:pPr lvl="1"/>
            <a:r>
              <a:rPr lang="en-GB" dirty="0"/>
              <a:t>Poster</a:t>
            </a:r>
            <a:r>
              <a:rPr lang="en-GB" dirty="0">
                <a:cs typeface="Calibri"/>
              </a:rPr>
              <a:t> at PhD Forum (Monday, June 25th 1pm - 3pm)</a:t>
            </a:r>
          </a:p>
          <a:p>
            <a:pPr lvl="1"/>
            <a:r>
              <a:rPr lang="en-GB" dirty="0"/>
              <a:t>Workshop</a:t>
            </a:r>
            <a:r>
              <a:rPr lang="en-GB" dirty="0">
                <a:cs typeface="Calibri"/>
              </a:rPr>
              <a:t> (Thursday,  June 28th 12.00 -12.30 )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724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19B9C2D-AB3F-8349-BC59-49857DBFE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514A2A3-CF96-FD4C-A5F4-BD687FD75B2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43846" y="1247677"/>
            <a:ext cx="5271512" cy="5237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656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202FB-5360-8243-98FA-6BEFC6141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Results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130B4F-71F7-B94A-8953-9DE0D2F09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 dirty="0"/>
              <a:t>72% Accuracy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dirty="0"/>
              <a:t>Season Pattern is clear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dirty="0"/>
              <a:t>Sea Surface Temperature as main determinant</a:t>
            </a:r>
          </a:p>
          <a:p>
            <a:endParaRPr lang="en-GB" dirty="0"/>
          </a:p>
        </p:txBody>
      </p:sp>
      <p:pic>
        <p:nvPicPr>
          <p:cNvPr id="5" name="Picture 5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3AFF06FF-C77A-420A-9FD2-EB1B6A11B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10" y="2572116"/>
            <a:ext cx="5551714" cy="417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36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461655" y="1884276"/>
            <a:ext cx="5026945" cy="1214043"/>
          </a:xfrm>
        </p:spPr>
        <p:txBody>
          <a:bodyPr>
            <a:noAutofit/>
          </a:bodyPr>
          <a:lstStyle/>
          <a:p>
            <a:pPr algn="ctr"/>
            <a:r>
              <a:rPr lang="es-ES" sz="8000" b="0" dirty="0" err="1"/>
              <a:t>Thank</a:t>
            </a:r>
            <a:r>
              <a:rPr lang="es-ES" sz="8000" b="0" dirty="0"/>
              <a:t> </a:t>
            </a:r>
            <a:r>
              <a:rPr lang="es-ES" sz="8000" b="0" dirty="0" err="1"/>
              <a:t>you</a:t>
            </a:r>
            <a:r>
              <a:rPr lang="es-ES" sz="8000" b="0" dirty="0"/>
              <a:t> 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603066" y="6107242"/>
            <a:ext cx="4569950" cy="464416"/>
          </a:xfrm>
        </p:spPr>
        <p:txBody>
          <a:bodyPr/>
          <a:lstStyle/>
          <a:p>
            <a:pPr algn="ctr"/>
            <a:r>
              <a:rPr lang="es-ES" sz="2800" dirty="0" err="1">
                <a:solidFill>
                  <a:srgbClr val="004890"/>
                </a:solidFill>
                <a:ea typeface="+mj-ea"/>
                <a:cs typeface="+mj-cs"/>
              </a:rPr>
              <a:t>kim.serradell@bsc.es</a:t>
            </a:r>
            <a:endParaRPr lang="es-ES" sz="2800" dirty="0">
              <a:solidFill>
                <a:srgbClr val="004890"/>
              </a:solidFill>
              <a:ea typeface="+mj-ea"/>
              <a:cs typeface="+mj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683631B-F478-9342-AACA-A10E5EC3E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404" y="3267305"/>
            <a:ext cx="1684286" cy="262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15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redondeado 26"/>
          <p:cNvSpPr/>
          <p:nvPr/>
        </p:nvSpPr>
        <p:spPr>
          <a:xfrm>
            <a:off x="3292567" y="5421416"/>
            <a:ext cx="5148646" cy="4572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70C0">
                <a:alpha val="75000"/>
              </a:srgbClr>
            </a:solidFill>
          </a:ln>
          <a:effectLst>
            <a:outerShdw blurRad="50800" dist="25400" dir="2700000" algn="tl" rotWithShape="0">
              <a:schemeClr val="tx2">
                <a:lumMod val="60000"/>
                <a:lumOff val="4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redondeado 25"/>
          <p:cNvSpPr/>
          <p:nvPr/>
        </p:nvSpPr>
        <p:spPr>
          <a:xfrm>
            <a:off x="3292567" y="4877719"/>
            <a:ext cx="5148646" cy="4572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70C0">
                <a:alpha val="75000"/>
              </a:srgbClr>
            </a:solidFill>
          </a:ln>
          <a:effectLst>
            <a:outerShdw blurRad="50800" dist="25400" dir="2700000" algn="tl" rotWithShape="0">
              <a:schemeClr val="tx2">
                <a:lumMod val="60000"/>
                <a:lumOff val="4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redondeado 24"/>
          <p:cNvSpPr/>
          <p:nvPr/>
        </p:nvSpPr>
        <p:spPr>
          <a:xfrm>
            <a:off x="3292567" y="4334022"/>
            <a:ext cx="5148646" cy="4572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70C0">
                <a:alpha val="75000"/>
              </a:srgbClr>
            </a:solidFill>
          </a:ln>
          <a:effectLst>
            <a:outerShdw blurRad="50800" dist="25400" dir="2700000" algn="tl" rotWithShape="0">
              <a:schemeClr val="tx2">
                <a:lumMod val="60000"/>
                <a:lumOff val="4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236936"/>
            <a:ext cx="8229598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s-ES" altLang="es-ES" sz="3100" dirty="0"/>
              <a:t>Barcelona </a:t>
            </a:r>
            <a:r>
              <a:rPr lang="es-ES" altLang="es-ES" sz="3100" dirty="0" err="1"/>
              <a:t>Supercomputing</a:t>
            </a:r>
            <a:r>
              <a:rPr lang="es-ES" altLang="es-ES" sz="3100" dirty="0"/>
              <a:t> Center</a:t>
            </a:r>
            <a:br>
              <a:rPr lang="es-ES" altLang="es-ES" sz="3100" dirty="0"/>
            </a:br>
            <a:r>
              <a:rPr lang="es-ES" altLang="es-ES" sz="3100" dirty="0"/>
              <a:t>Centro Nacional de Supercomputación</a:t>
            </a:r>
            <a:endParaRPr lang="es-ES" sz="31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445943" y="4215846"/>
            <a:ext cx="4079664" cy="1777613"/>
          </a:xfrm>
          <a:prstGeom prst="rect">
            <a:avLst/>
          </a:prstGeom>
        </p:spPr>
        <p:txBody>
          <a:bodyPr wrap="square" lIns="0" tIns="32150" rIns="0" bIns="321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defTabSz="449263" eaLnBrk="1" hangingPunct="1">
              <a:lnSpc>
                <a:spcPct val="180000"/>
              </a:lnSpc>
              <a:buNone/>
              <a:defRPr/>
            </a:pPr>
            <a:r>
              <a:rPr lang="en-US" altLang="en-US" sz="1500" b="1" kern="0" dirty="0">
                <a:solidFill>
                  <a:srgbClr val="0070C0"/>
                </a:solidFill>
                <a:ea typeface="ＭＳ Ｐゴシック" pitchFamily="34" charset="-128"/>
              </a:rPr>
              <a:t>Spanish Government</a:t>
            </a:r>
            <a:r>
              <a:rPr lang="en-US" altLang="en-US" sz="1500" kern="0" dirty="0">
                <a:solidFill>
                  <a:srgbClr val="0070C0"/>
                </a:solidFill>
                <a:ea typeface="ＭＳ Ｐゴシック" pitchFamily="34" charset="-128"/>
              </a:rPr>
              <a:t>                                   </a:t>
            </a:r>
            <a:r>
              <a:rPr lang="en-US" altLang="en-US" sz="1800" b="1" kern="0" dirty="0">
                <a:solidFill>
                  <a:schemeClr val="accent1"/>
                </a:solidFill>
                <a:ea typeface="ＭＳ Ｐゴシック" pitchFamily="34" charset="-128"/>
              </a:rPr>
              <a:t>60%</a:t>
            </a:r>
            <a:endParaRPr lang="en-US" altLang="en-US" sz="1500" b="1" kern="0" dirty="0">
              <a:solidFill>
                <a:schemeClr val="accent1"/>
              </a:solidFill>
              <a:ea typeface="ＭＳ Ｐゴシック" pitchFamily="34" charset="-128"/>
            </a:endParaRPr>
          </a:p>
          <a:p>
            <a:pPr marL="0" indent="0" defTabSz="449263" eaLnBrk="1" hangingPunct="1">
              <a:lnSpc>
                <a:spcPct val="180000"/>
              </a:lnSpc>
              <a:buNone/>
              <a:defRPr/>
            </a:pPr>
            <a:r>
              <a:rPr lang="en-US" altLang="en-US" sz="1500" b="1" kern="0" dirty="0">
                <a:solidFill>
                  <a:srgbClr val="0070C0"/>
                </a:solidFill>
                <a:ea typeface="ＭＳ Ｐゴシック" pitchFamily="34" charset="-128"/>
              </a:rPr>
              <a:t>Catalonian Government    </a:t>
            </a:r>
            <a:r>
              <a:rPr lang="en-US" altLang="en-US" sz="1500" kern="0" dirty="0">
                <a:ea typeface="ＭＳ Ｐゴシック" pitchFamily="34" charset="-128"/>
              </a:rPr>
              <a:t>		          </a:t>
            </a:r>
            <a:r>
              <a:rPr lang="en-US" altLang="en-US" sz="1800" b="1" kern="0" dirty="0">
                <a:solidFill>
                  <a:schemeClr val="accent1"/>
                </a:solidFill>
                <a:ea typeface="ＭＳ Ｐゴシック" pitchFamily="34" charset="-128"/>
              </a:rPr>
              <a:t>30%</a:t>
            </a:r>
            <a:endParaRPr lang="en-US" altLang="en-US" sz="1500" b="1" kern="0" dirty="0">
              <a:solidFill>
                <a:schemeClr val="accent1"/>
              </a:solidFill>
              <a:ea typeface="ＭＳ Ｐゴシック" pitchFamily="34" charset="-128"/>
            </a:endParaRPr>
          </a:p>
          <a:p>
            <a:pPr marL="0" indent="0" defTabSz="449263" eaLnBrk="1" hangingPunct="1">
              <a:lnSpc>
                <a:spcPct val="180000"/>
              </a:lnSpc>
              <a:buNone/>
              <a:defRPr/>
            </a:pPr>
            <a:r>
              <a:rPr lang="en-US" altLang="en-US" sz="1500" b="1" kern="0" dirty="0">
                <a:solidFill>
                  <a:srgbClr val="0070C0"/>
                </a:solidFill>
                <a:ea typeface="ＭＳ Ｐゴシック" pitchFamily="34" charset="-128"/>
              </a:rPr>
              <a:t>Univ. </a:t>
            </a:r>
            <a:r>
              <a:rPr lang="en-US" altLang="en-US" sz="1500" b="1" kern="0" dirty="0" err="1">
                <a:solidFill>
                  <a:srgbClr val="0070C0"/>
                </a:solidFill>
                <a:ea typeface="ＭＳ Ｐゴシック" pitchFamily="34" charset="-128"/>
              </a:rPr>
              <a:t>Politècnica</a:t>
            </a:r>
            <a:r>
              <a:rPr lang="en-US" altLang="en-US" sz="1500" b="1" kern="0" dirty="0">
                <a:solidFill>
                  <a:srgbClr val="0070C0"/>
                </a:solidFill>
                <a:ea typeface="ＭＳ Ｐゴシック" pitchFamily="34" charset="-128"/>
              </a:rPr>
              <a:t> de </a:t>
            </a:r>
            <a:r>
              <a:rPr lang="en-US" altLang="en-US" sz="1500" b="1" kern="0" dirty="0" err="1">
                <a:solidFill>
                  <a:srgbClr val="0070C0"/>
                </a:solidFill>
                <a:ea typeface="ＭＳ Ｐゴシック" pitchFamily="34" charset="-128"/>
              </a:rPr>
              <a:t>Catalunya</a:t>
            </a:r>
            <a:r>
              <a:rPr lang="en-US" altLang="en-US" sz="1500" b="1" kern="0" dirty="0">
                <a:solidFill>
                  <a:srgbClr val="0070C0"/>
                </a:solidFill>
                <a:ea typeface="ＭＳ Ｐゴシック" pitchFamily="34" charset="-128"/>
              </a:rPr>
              <a:t> (UPC)      </a:t>
            </a:r>
            <a:r>
              <a:rPr lang="en-US" altLang="en-US" sz="1800" b="1" kern="0" dirty="0">
                <a:solidFill>
                  <a:schemeClr val="accent1"/>
                </a:solidFill>
                <a:ea typeface="ＭＳ Ｐゴシック" pitchFamily="34" charset="-128"/>
              </a:rPr>
              <a:t>10%</a:t>
            </a:r>
            <a:endParaRPr lang="en-US" altLang="en-US" sz="1500" b="1" kern="0" dirty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317" y="4420521"/>
            <a:ext cx="1033463" cy="28420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194" y="5538027"/>
            <a:ext cx="1056779" cy="23525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66" y="4996070"/>
            <a:ext cx="1084507" cy="224881"/>
          </a:xfrm>
          <a:prstGeom prst="rect">
            <a:avLst/>
          </a:prstGeom>
        </p:spPr>
      </p:pic>
      <p:grpSp>
        <p:nvGrpSpPr>
          <p:cNvPr id="36" name="Grupo 35"/>
          <p:cNvGrpSpPr/>
          <p:nvPr/>
        </p:nvGrpSpPr>
        <p:grpSpPr>
          <a:xfrm>
            <a:off x="717322" y="4208911"/>
            <a:ext cx="2505720" cy="1727861"/>
            <a:chOff x="840892" y="4267990"/>
            <a:chExt cx="2505720" cy="1727861"/>
          </a:xfrm>
        </p:grpSpPr>
        <p:sp>
          <p:nvSpPr>
            <p:cNvPr id="20" name="Flecha derecha 19"/>
            <p:cNvSpPr/>
            <p:nvPr/>
          </p:nvSpPr>
          <p:spPr>
            <a:xfrm>
              <a:off x="2224216" y="4480783"/>
              <a:ext cx="1122396" cy="302530"/>
            </a:xfrm>
            <a:prstGeom prst="rightArrow">
              <a:avLst>
                <a:gd name="adj1" fmla="val 50000"/>
                <a:gd name="adj2" fmla="val 69061"/>
              </a:avLst>
            </a:prstGeom>
            <a:solidFill>
              <a:srgbClr val="BD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Flecha derecha 20"/>
            <p:cNvSpPr/>
            <p:nvPr/>
          </p:nvSpPr>
          <p:spPr>
            <a:xfrm>
              <a:off x="2224216" y="5016242"/>
              <a:ext cx="1122396" cy="302530"/>
            </a:xfrm>
            <a:prstGeom prst="rightArrow">
              <a:avLst>
                <a:gd name="adj1" fmla="val 50000"/>
                <a:gd name="adj2" fmla="val 69061"/>
              </a:avLst>
            </a:prstGeom>
            <a:solidFill>
              <a:srgbClr val="BD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Flecha derecha 21"/>
            <p:cNvSpPr/>
            <p:nvPr/>
          </p:nvSpPr>
          <p:spPr>
            <a:xfrm>
              <a:off x="2224216" y="5568177"/>
              <a:ext cx="1122396" cy="302530"/>
            </a:xfrm>
            <a:prstGeom prst="rightArrow">
              <a:avLst>
                <a:gd name="adj1" fmla="val 50000"/>
                <a:gd name="adj2" fmla="val 69061"/>
              </a:avLst>
            </a:prstGeom>
            <a:solidFill>
              <a:srgbClr val="BD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Elipse 18"/>
            <p:cNvSpPr/>
            <p:nvPr/>
          </p:nvSpPr>
          <p:spPr>
            <a:xfrm>
              <a:off x="840892" y="4267990"/>
              <a:ext cx="1727861" cy="1727861"/>
            </a:xfrm>
            <a:prstGeom prst="ellipse">
              <a:avLst/>
            </a:prstGeom>
            <a:solidFill>
              <a:srgbClr val="BDD2E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Elipse 22"/>
            <p:cNvSpPr/>
            <p:nvPr/>
          </p:nvSpPr>
          <p:spPr>
            <a:xfrm>
              <a:off x="913821" y="4340919"/>
              <a:ext cx="1584000" cy="1584000"/>
            </a:xfrm>
            <a:prstGeom prst="ellipse">
              <a:avLst/>
            </a:prstGeom>
            <a:solidFill>
              <a:srgbClr val="EBF0F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986872" y="4678493"/>
              <a:ext cx="1402948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en-US" sz="1700" b="1" kern="0" dirty="0">
                  <a:solidFill>
                    <a:srgbClr val="004890"/>
                  </a:solidFill>
                  <a:ea typeface="ＭＳ Ｐゴシック" pitchFamily="34" charset="-128"/>
                </a:rPr>
                <a:t>BSC-CNS is</a:t>
              </a:r>
            </a:p>
            <a:p>
              <a:pPr algn="ctr"/>
              <a:r>
                <a:rPr lang="en-US" altLang="en-US" sz="1700" b="1" kern="0" dirty="0">
                  <a:solidFill>
                    <a:srgbClr val="004890"/>
                  </a:solidFill>
                  <a:ea typeface="ＭＳ Ｐゴシック" pitchFamily="34" charset="-128"/>
                </a:rPr>
                <a:t>a consortium</a:t>
              </a:r>
            </a:p>
            <a:p>
              <a:pPr algn="ctr"/>
              <a:r>
                <a:rPr lang="en-US" altLang="en-US" sz="1700" b="1" kern="0" dirty="0">
                  <a:solidFill>
                    <a:srgbClr val="004890"/>
                  </a:solidFill>
                  <a:ea typeface="ＭＳ Ｐゴシック" pitchFamily="34" charset="-128"/>
                </a:rPr>
                <a:t>that includes</a:t>
              </a: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628567" y="1367657"/>
            <a:ext cx="7936216" cy="2461526"/>
            <a:chOff x="628567" y="1385546"/>
            <a:chExt cx="7936216" cy="2461526"/>
          </a:xfrm>
        </p:grpSpPr>
        <p:sp>
          <p:nvSpPr>
            <p:cNvPr id="31" name="Redondear rectángulo de esquina del mismo lado 30"/>
            <p:cNvSpPr/>
            <p:nvPr/>
          </p:nvSpPr>
          <p:spPr>
            <a:xfrm rot="10800000">
              <a:off x="6188783" y="2793924"/>
              <a:ext cx="2376000" cy="1053148"/>
            </a:xfrm>
            <a:prstGeom prst="round2SameRect">
              <a:avLst/>
            </a:prstGeom>
            <a:gradFill>
              <a:gsLst>
                <a:gs pos="0">
                  <a:srgbClr val="D7E6FA"/>
                </a:gs>
                <a:gs pos="100000">
                  <a:srgbClr val="F2F7FD"/>
                </a:gs>
              </a:gsLst>
              <a:lin ang="5400000" scaled="1"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Redondear rectángulo de esquina del mismo lado 28"/>
            <p:cNvSpPr/>
            <p:nvPr/>
          </p:nvSpPr>
          <p:spPr>
            <a:xfrm rot="10800000">
              <a:off x="3560912" y="2793924"/>
              <a:ext cx="2376000" cy="1053148"/>
            </a:xfrm>
            <a:prstGeom prst="round2SameRect">
              <a:avLst/>
            </a:prstGeom>
            <a:gradFill>
              <a:gsLst>
                <a:gs pos="0">
                  <a:srgbClr val="D7E6FA"/>
                </a:gs>
                <a:gs pos="100000">
                  <a:srgbClr val="F2F7FD"/>
                </a:gs>
              </a:gsLst>
              <a:lin ang="5400000" scaled="1"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Redondear rectángulo de esquina del mismo lado 27"/>
            <p:cNvSpPr/>
            <p:nvPr/>
          </p:nvSpPr>
          <p:spPr>
            <a:xfrm rot="10800000">
              <a:off x="628567" y="2793924"/>
              <a:ext cx="2664000" cy="1053148"/>
            </a:xfrm>
            <a:prstGeom prst="round2SameRect">
              <a:avLst/>
            </a:prstGeom>
            <a:gradFill flip="none" rotWithShape="1">
              <a:gsLst>
                <a:gs pos="0">
                  <a:srgbClr val="D7E6FA"/>
                </a:gs>
                <a:gs pos="100000">
                  <a:srgbClr val="F2F7FD"/>
                </a:gs>
              </a:gsLst>
              <a:lin ang="5400000" scaled="1"/>
              <a:tileRect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Rectangle 3"/>
            <p:cNvSpPr txBox="1">
              <a:spLocks noChangeArrowheads="1"/>
            </p:cNvSpPr>
            <p:nvPr/>
          </p:nvSpPr>
          <p:spPr>
            <a:xfrm>
              <a:off x="1645546" y="1385546"/>
              <a:ext cx="5852909" cy="378296"/>
            </a:xfrm>
            <a:prstGeom prst="rect">
              <a:avLst/>
            </a:prstGeom>
          </p:spPr>
          <p:txBody>
            <a:bodyPr lIns="0" tIns="32150" rIns="0" bIns="32150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16800" indent="0" algn="ctr" defTabSz="449263">
                <a:buFontTx/>
                <a:buNone/>
                <a:defRPr/>
              </a:pPr>
              <a:r>
                <a:rPr lang="en-US" altLang="en-US" b="1" dirty="0">
                  <a:solidFill>
                    <a:srgbClr val="0070C0"/>
                  </a:solidFill>
                  <a:ea typeface="ＭＳ Ｐゴシック" pitchFamily="34" charset="-128"/>
                </a:rPr>
                <a:t>BSC-CNS objectives</a:t>
              </a:r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741643" y="2883545"/>
              <a:ext cx="2437848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Supercomputing services</a:t>
              </a:r>
            </a:p>
            <a:p>
              <a:pPr algn="ctr"/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to Spanish and</a:t>
              </a:r>
            </a:p>
            <a:p>
              <a:pPr algn="ctr"/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EU researchers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3720424" y="2884625"/>
              <a:ext cx="2056973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-285750" algn="ctr" defTabSz="449263">
                <a:defRPr/>
              </a:pPr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R&amp;D in Computer,</a:t>
              </a:r>
            </a:p>
            <a:p>
              <a:pPr indent="-285750" algn="ctr" defTabSz="449263">
                <a:defRPr/>
              </a:pPr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Life, Earth and</a:t>
              </a:r>
            </a:p>
            <a:p>
              <a:pPr indent="-285750" algn="ctr" defTabSz="449263">
                <a:defRPr/>
              </a:pPr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Engineering Sciences</a:t>
              </a: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6386096" y="2876508"/>
              <a:ext cx="1981376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0" algn="ctr" defTabSz="449263">
                <a:buNone/>
                <a:defRPr/>
              </a:pPr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PhD </a:t>
              </a:r>
              <a:r>
                <a:rPr lang="en-US" altLang="en-US" sz="1700" dirty="0" err="1">
                  <a:solidFill>
                    <a:srgbClr val="002060"/>
                  </a:solidFill>
                  <a:ea typeface="ＭＳ Ｐゴシック" pitchFamily="34" charset="-128"/>
                </a:rPr>
                <a:t>programme</a:t>
              </a:r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,</a:t>
              </a:r>
            </a:p>
            <a:p>
              <a:pPr indent="0" algn="ctr" defTabSz="449263">
                <a:buNone/>
                <a:defRPr/>
              </a:pPr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technology transfer,</a:t>
              </a:r>
            </a:p>
            <a:p>
              <a:pPr indent="0" algn="ctr" defTabSz="449263">
                <a:buNone/>
                <a:defRPr/>
              </a:pPr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 public engagement</a:t>
              </a:r>
            </a:p>
          </p:txBody>
        </p:sp>
        <p:sp>
          <p:nvSpPr>
            <p:cNvPr id="32" name="Redondear rectángulo de esquina del mismo lado 31"/>
            <p:cNvSpPr/>
            <p:nvPr/>
          </p:nvSpPr>
          <p:spPr>
            <a:xfrm>
              <a:off x="628567" y="1969789"/>
              <a:ext cx="2664000" cy="822837"/>
            </a:xfrm>
            <a:prstGeom prst="round2SameRect">
              <a:avLst/>
            </a:prstGeom>
            <a:blipFill dpi="0" rotWithShape="1">
              <a:blip r:embed="rId5"/>
              <a:srcRect/>
              <a:tile tx="-63500" ty="-787400" sx="80000" sy="80000" flip="none" algn="tl"/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noFill/>
              </a:endParaRPr>
            </a:p>
          </p:txBody>
        </p:sp>
        <p:sp>
          <p:nvSpPr>
            <p:cNvPr id="33" name="Redondear rectángulo de esquina del mismo lado 32"/>
            <p:cNvSpPr/>
            <p:nvPr/>
          </p:nvSpPr>
          <p:spPr>
            <a:xfrm>
              <a:off x="3560911" y="1969789"/>
              <a:ext cx="2376001" cy="822837"/>
            </a:xfrm>
            <a:prstGeom prst="round2Same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Redondear rectángulo de esquina del mismo lado 33"/>
            <p:cNvSpPr/>
            <p:nvPr/>
          </p:nvSpPr>
          <p:spPr>
            <a:xfrm>
              <a:off x="6188782" y="1969789"/>
              <a:ext cx="2376001" cy="822837"/>
            </a:xfrm>
            <a:prstGeom prst="round2SameRect">
              <a:avLst/>
            </a:prstGeom>
            <a:blipFill dpi="0" rotWithShape="1">
              <a:blip r:embed="rId7"/>
              <a:srcRect/>
              <a:tile tx="-381000" ty="-292100" sx="40000" sy="40000" flip="none" algn="tl"/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06906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  <a:r>
              <a:rPr lang="es-ES" dirty="0" err="1"/>
              <a:t>Mission</a:t>
            </a:r>
            <a:r>
              <a:rPr lang="es-ES" dirty="0"/>
              <a:t> of BSC </a:t>
            </a:r>
            <a:r>
              <a:rPr lang="es-ES" dirty="0" err="1"/>
              <a:t>Scientific</a:t>
            </a:r>
            <a:r>
              <a:rPr lang="es-ES" dirty="0"/>
              <a:t> </a:t>
            </a:r>
            <a:r>
              <a:rPr lang="es-ES" dirty="0" err="1"/>
              <a:t>Departments</a:t>
            </a:r>
            <a:endParaRPr lang="es-ES" dirty="0"/>
          </a:p>
        </p:txBody>
      </p:sp>
      <p:pic>
        <p:nvPicPr>
          <p:cNvPr id="37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887350"/>
            <a:ext cx="27336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Elipse 37"/>
          <p:cNvSpPr/>
          <p:nvPr/>
        </p:nvSpPr>
        <p:spPr>
          <a:xfrm>
            <a:off x="514350" y="2406587"/>
            <a:ext cx="3829050" cy="1187450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39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887350"/>
            <a:ext cx="27336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630323"/>
            <a:ext cx="2484438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3515647"/>
            <a:ext cx="27336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30"/>
          <p:cNvSpPr txBox="1">
            <a:spLocks noChangeArrowheads="1"/>
          </p:cNvSpPr>
          <p:nvPr/>
        </p:nvSpPr>
        <p:spPr bwMode="auto">
          <a:xfrm>
            <a:off x="6211888" y="1398525"/>
            <a:ext cx="1528762" cy="985837"/>
          </a:xfrm>
          <a:prstGeom prst="rect">
            <a:avLst/>
          </a:prstGeom>
          <a:noFill/>
          <a:ln>
            <a:noFill/>
          </a:ln>
          <a:effectLst>
            <a:outerShdw blurRad="381000" dir="5400000" algn="t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ca-ES" sz="2900" b="1" dirty="0">
                <a:solidFill>
                  <a:schemeClr val="bg1"/>
                </a:solidFill>
                <a:latin typeface="Calibri" panose="020F0502020204030204" pitchFamily="34" charset="0"/>
              </a:rPr>
              <a:t>Earth Sciences</a:t>
            </a:r>
          </a:p>
        </p:txBody>
      </p:sp>
      <p:sp>
        <p:nvSpPr>
          <p:cNvPr id="43" name="TextBox 30"/>
          <p:cNvSpPr txBox="1">
            <a:spLocks noChangeArrowheads="1"/>
          </p:cNvSpPr>
          <p:nvPr/>
        </p:nvSpPr>
        <p:spPr bwMode="auto">
          <a:xfrm>
            <a:off x="6172200" y="4128422"/>
            <a:ext cx="1528763" cy="539750"/>
          </a:xfrm>
          <a:prstGeom prst="rect">
            <a:avLst/>
          </a:prstGeom>
          <a:noFill/>
          <a:ln>
            <a:noFill/>
          </a:ln>
          <a:effectLst>
            <a:outerShdw blurRad="381000" dir="5400000" algn="t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ca-ES" sz="2900" b="1" dirty="0">
                <a:solidFill>
                  <a:schemeClr val="bg1"/>
                </a:solidFill>
                <a:latin typeface="Calibri" panose="020F0502020204030204" pitchFamily="34" charset="0"/>
              </a:rPr>
              <a:t>CASE</a:t>
            </a:r>
          </a:p>
        </p:txBody>
      </p:sp>
      <p:sp>
        <p:nvSpPr>
          <p:cNvPr id="44" name="TextBox 30"/>
          <p:cNvSpPr txBox="1">
            <a:spLocks noChangeArrowheads="1"/>
          </p:cNvSpPr>
          <p:nvPr/>
        </p:nvSpPr>
        <p:spPr bwMode="auto">
          <a:xfrm>
            <a:off x="1490663" y="1398525"/>
            <a:ext cx="1849437" cy="969496"/>
          </a:xfrm>
          <a:prstGeom prst="rect">
            <a:avLst/>
          </a:prstGeom>
          <a:noFill/>
          <a:ln>
            <a:noFill/>
          </a:ln>
          <a:effectLst>
            <a:outerShdw blurRad="381000" dir="5400000" algn="t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ca-ES" sz="2900" b="1" dirty="0">
                <a:solidFill>
                  <a:schemeClr val="bg1"/>
                </a:solidFill>
                <a:latin typeface="Calibri" panose="020F0502020204030204" pitchFamily="34" charset="0"/>
              </a:rPr>
              <a:t>Computer</a:t>
            </a:r>
          </a:p>
          <a:p>
            <a:pPr algn="ctr" eaLnBrk="1" hangingPunct="1">
              <a:defRPr/>
            </a:pPr>
            <a:r>
              <a:rPr lang="en-US" altLang="ca-E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Sciences</a:t>
            </a:r>
          </a:p>
        </p:txBody>
      </p:sp>
      <p:sp>
        <p:nvSpPr>
          <p:cNvPr id="45" name="TextBox 30"/>
          <p:cNvSpPr txBox="1">
            <a:spLocks noChangeArrowheads="1"/>
          </p:cNvSpPr>
          <p:nvPr/>
        </p:nvSpPr>
        <p:spPr bwMode="auto">
          <a:xfrm>
            <a:off x="1600200" y="3964910"/>
            <a:ext cx="1682750" cy="984250"/>
          </a:xfrm>
          <a:prstGeom prst="rect">
            <a:avLst/>
          </a:prstGeom>
          <a:noFill/>
          <a:ln>
            <a:noFill/>
          </a:ln>
          <a:effectLst>
            <a:outerShdw blurRad="381000" dir="5400000" algn="t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ca-ES" sz="2900" b="1" dirty="0">
                <a:solidFill>
                  <a:schemeClr val="bg1"/>
                </a:solidFill>
                <a:latin typeface="Calibri" panose="020F0502020204030204" pitchFamily="34" charset="0"/>
              </a:rPr>
              <a:t>Life</a:t>
            </a:r>
          </a:p>
          <a:p>
            <a:pPr algn="ctr" eaLnBrk="1" hangingPunct="1">
              <a:defRPr/>
            </a:pPr>
            <a:r>
              <a:rPr lang="en-US" altLang="ca-ES" sz="2900" b="1" dirty="0">
                <a:solidFill>
                  <a:schemeClr val="bg1"/>
                </a:solidFill>
                <a:latin typeface="Calibri" panose="020F0502020204030204" pitchFamily="34" charset="0"/>
              </a:rPr>
              <a:t>Sciences</a:t>
            </a:r>
          </a:p>
        </p:txBody>
      </p:sp>
      <p:sp>
        <p:nvSpPr>
          <p:cNvPr id="46" name="Rectangle 3"/>
          <p:cNvSpPr txBox="1">
            <a:spLocks noChangeAspect="1" noChangeArrowheads="1"/>
          </p:cNvSpPr>
          <p:nvPr/>
        </p:nvSpPr>
        <p:spPr bwMode="auto">
          <a:xfrm>
            <a:off x="395288" y="2536762"/>
            <a:ext cx="4157662" cy="8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Tx/>
              <a:buNone/>
            </a:pPr>
            <a:r>
              <a:rPr lang="en-US" altLang="en-US" sz="1400" dirty="0">
                <a:solidFill>
                  <a:srgbClr val="004890"/>
                </a:solidFill>
                <a:cs typeface="Times New Roman" panose="02020603050405020304" pitchFamily="18" charset="0"/>
              </a:rPr>
              <a:t>To influence the way machines are built, programmed and used: programming models, performance tools, Big Data, computer architecture, energy efficiency</a:t>
            </a:r>
          </a:p>
        </p:txBody>
      </p:sp>
      <p:sp>
        <p:nvSpPr>
          <p:cNvPr id="47" name="Elipse 46"/>
          <p:cNvSpPr/>
          <p:nvPr/>
        </p:nvSpPr>
        <p:spPr>
          <a:xfrm>
            <a:off x="5026025" y="2443100"/>
            <a:ext cx="3829050" cy="1187450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8" name="Rectangle 3"/>
          <p:cNvSpPr txBox="1">
            <a:spLocks noChangeAspect="1" noChangeArrowheads="1"/>
          </p:cNvSpPr>
          <p:nvPr/>
        </p:nvSpPr>
        <p:spPr bwMode="auto">
          <a:xfrm>
            <a:off x="5219700" y="2589150"/>
            <a:ext cx="3455988" cy="99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Tx/>
              <a:buNone/>
            </a:pPr>
            <a:r>
              <a:rPr lang="en-US" altLang="en-US" sz="1400" dirty="0">
                <a:solidFill>
                  <a:srgbClr val="004890"/>
                </a:solidFill>
                <a:cs typeface="Times New Roman" panose="02020603050405020304" pitchFamily="18" charset="0"/>
              </a:rPr>
              <a:t>To develop and implement global and regional state-of-the-art models for short-term air quality </a:t>
            </a:r>
            <a:r>
              <a:rPr lang="en-GB" altLang="en-US" sz="1400" dirty="0">
                <a:solidFill>
                  <a:srgbClr val="004890"/>
                </a:solidFill>
                <a:cs typeface="Times New Roman" panose="02020603050405020304" pitchFamily="18" charset="0"/>
              </a:rPr>
              <a:t>forecast and long-term climate applications</a:t>
            </a:r>
            <a:endParaRPr lang="en-US" altLang="en-US" sz="1400" dirty="0">
              <a:solidFill>
                <a:srgbClr val="004890"/>
              </a:solidFill>
              <a:cs typeface="Times New Roman" panose="02020603050405020304" pitchFamily="18" charset="0"/>
            </a:endParaRPr>
          </a:p>
        </p:txBody>
      </p:sp>
      <p:sp>
        <p:nvSpPr>
          <p:cNvPr id="49" name="Elipse 48"/>
          <p:cNvSpPr/>
          <p:nvPr/>
        </p:nvSpPr>
        <p:spPr>
          <a:xfrm>
            <a:off x="534988" y="4999960"/>
            <a:ext cx="3829050" cy="1187450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0" name="Rectangle 3"/>
          <p:cNvSpPr txBox="1">
            <a:spLocks noChangeAspect="1" noChangeArrowheads="1"/>
          </p:cNvSpPr>
          <p:nvPr/>
        </p:nvSpPr>
        <p:spPr bwMode="auto">
          <a:xfrm>
            <a:off x="504825" y="5126960"/>
            <a:ext cx="3851275" cy="8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Tx/>
              <a:buNone/>
            </a:pPr>
            <a:r>
              <a:rPr lang="en-US" altLang="en-US" sz="1400" dirty="0">
                <a:solidFill>
                  <a:srgbClr val="004890"/>
                </a:solidFill>
                <a:cs typeface="Times New Roman" panose="02020603050405020304" pitchFamily="18" charset="0"/>
              </a:rPr>
              <a:t>To understand living organisms by means of theoretical and computational methods (molecular modeling, genomics, proteomics)</a:t>
            </a:r>
            <a:endParaRPr lang="en-US" altLang="en-US" sz="1800" dirty="0">
              <a:solidFill>
                <a:srgbClr val="004890"/>
              </a:solidFill>
              <a:cs typeface="Times New Roman" panose="02020603050405020304" pitchFamily="18" charset="0"/>
            </a:endParaRPr>
          </a:p>
        </p:txBody>
      </p:sp>
      <p:sp>
        <p:nvSpPr>
          <p:cNvPr id="51" name="Elipse 50"/>
          <p:cNvSpPr/>
          <p:nvPr/>
        </p:nvSpPr>
        <p:spPr>
          <a:xfrm>
            <a:off x="4911725" y="4849147"/>
            <a:ext cx="3829050" cy="1187450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2" name="Rectangle 3"/>
          <p:cNvSpPr txBox="1">
            <a:spLocks noChangeAspect="1" noChangeArrowheads="1"/>
          </p:cNvSpPr>
          <p:nvPr/>
        </p:nvSpPr>
        <p:spPr bwMode="auto">
          <a:xfrm>
            <a:off x="4879975" y="5028535"/>
            <a:ext cx="3995738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Tx/>
              <a:buNone/>
            </a:pPr>
            <a:r>
              <a:rPr lang="en-US" altLang="en-US" sz="1400" dirty="0">
                <a:solidFill>
                  <a:srgbClr val="004890"/>
                </a:solidFill>
                <a:cs typeface="Times New Roman" panose="02020603050405020304" pitchFamily="18" charset="0"/>
              </a:rPr>
              <a:t>To develop scientific and engineering software to efficiently exploit super-computing capabilities (biomedical, geophysics, atmospheric, energy, social and economic simulations)</a:t>
            </a:r>
          </a:p>
        </p:txBody>
      </p:sp>
    </p:spTree>
    <p:extLst>
      <p:ext uri="{BB962C8B-B14F-4D97-AF65-F5344CB8AC3E}">
        <p14:creationId xmlns:p14="http://schemas.microsoft.com/office/powerpoint/2010/main" val="155358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E8D64C-14A4-624D-B038-28937BA87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Interdisciplinary work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62E3980-8AD0-A145-B5DD-5BF2557AB6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377217"/>
              </p:ext>
            </p:extLst>
          </p:nvPr>
        </p:nvGraphicFramePr>
        <p:xfrm>
          <a:off x="465138" y="1214438"/>
          <a:ext cx="8229600" cy="3413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816CEAA7-5A9F-2D45-859F-8DA199AE274A}"/>
              </a:ext>
            </a:extLst>
          </p:cNvPr>
          <p:cNvSpPr txBox="1">
            <a:spLocks/>
          </p:cNvSpPr>
          <p:nvPr/>
        </p:nvSpPr>
        <p:spPr>
          <a:xfrm>
            <a:off x="464803" y="4785902"/>
            <a:ext cx="8229598" cy="15479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buSzPts val="1400"/>
              <a:buFont typeface="Arial" panose="020B0604020202020204" pitchFamily="34" charset="0"/>
              <a:buChar char="●"/>
            </a:pPr>
            <a:r>
              <a:rPr lang="en-US" dirty="0"/>
              <a:t>Knowledge about the mathematical and computational side of Earth System Applications</a:t>
            </a:r>
          </a:p>
          <a:p>
            <a:pPr marL="457200" indent="-317500">
              <a:spcBef>
                <a:spcPts val="0"/>
              </a:spcBef>
              <a:buSzPts val="1400"/>
              <a:buFont typeface="Arial" panose="020B0604020202020204" pitchFamily="34" charset="0"/>
              <a:buChar char="●"/>
            </a:pPr>
            <a:r>
              <a:rPr lang="en-US" dirty="0"/>
              <a:t>Knowledge about the specific needs in HPC of the Earth System Applications </a:t>
            </a:r>
          </a:p>
          <a:p>
            <a:pPr marL="457200" indent="-317500">
              <a:spcBef>
                <a:spcPts val="0"/>
              </a:spcBef>
              <a:buSzPts val="1400"/>
              <a:buFont typeface="Arial" panose="020B0604020202020204" pitchFamily="34" charset="0"/>
              <a:buChar char="●"/>
            </a:pPr>
            <a:r>
              <a:rPr lang="en-US" dirty="0"/>
              <a:t>Researching about HPC methods specifically used for Earth System Applications</a:t>
            </a:r>
          </a:p>
          <a:p>
            <a:endParaRPr lang="en-GB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28F9A6F-9EC9-1D4C-B9A3-8DCD6403948A}"/>
              </a:ext>
            </a:extLst>
          </p:cNvPr>
          <p:cNvSpPr/>
          <p:nvPr/>
        </p:nvSpPr>
        <p:spPr>
          <a:xfrm>
            <a:off x="3231715" y="1214437"/>
            <a:ext cx="2705622" cy="35714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64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Why</a:t>
            </a:r>
            <a:r>
              <a:rPr lang="es-ES" dirty="0"/>
              <a:t> </a:t>
            </a:r>
            <a:r>
              <a:rPr lang="es-ES" dirty="0" err="1"/>
              <a:t>hurricanes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/>
              <a:t>in ISC?</a:t>
            </a:r>
          </a:p>
        </p:txBody>
      </p:sp>
    </p:spTree>
    <p:extLst>
      <p:ext uri="{BB962C8B-B14F-4D97-AF65-F5344CB8AC3E}">
        <p14:creationId xmlns:p14="http://schemas.microsoft.com/office/powerpoint/2010/main" val="1966646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E5A1C-A68F-8A49-AFE9-C9CDB317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www.bsc.es</a:t>
            </a:r>
            <a:r>
              <a:rPr lang="en-GB" dirty="0"/>
              <a:t>/</a:t>
            </a:r>
            <a:r>
              <a:rPr lang="en-GB" dirty="0" err="1"/>
              <a:t>seasonalhurricanepredictions</a:t>
            </a:r>
            <a:endParaRPr lang="en-GB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454FB18-2D2A-CC4C-8C5C-8B37CDC8C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7964"/>
            <a:ext cx="6400800" cy="434945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B42F4A6-B4D4-824E-A4DD-E467EBBB7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643497"/>
            <a:ext cx="6400800" cy="434945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B978769-4A4B-7D45-83BD-DA1A83030233}"/>
              </a:ext>
            </a:extLst>
          </p:cNvPr>
          <p:cNvSpPr/>
          <p:nvPr/>
        </p:nvSpPr>
        <p:spPr>
          <a:xfrm>
            <a:off x="4976037" y="5805377"/>
            <a:ext cx="3264196" cy="64858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29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EC-</a:t>
            </a:r>
            <a:r>
              <a:rPr lang="es-ES" dirty="0" err="1"/>
              <a:t>Earth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6351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EC-Earth Model</a:t>
            </a:r>
          </a:p>
        </p:txBody>
      </p:sp>
      <p:grpSp>
        <p:nvGrpSpPr>
          <p:cNvPr id="4" name="Group 7"/>
          <p:cNvGrpSpPr>
            <a:grpSpLocks noChangeAspect="1"/>
          </p:cNvGrpSpPr>
          <p:nvPr/>
        </p:nvGrpSpPr>
        <p:grpSpPr bwMode="auto">
          <a:xfrm>
            <a:off x="3707904" y="1133698"/>
            <a:ext cx="5651871" cy="5393134"/>
            <a:chOff x="5472683" y="3343275"/>
            <a:chExt cx="3779837" cy="3606800"/>
          </a:xfrm>
        </p:grpSpPr>
        <p:pic>
          <p:nvPicPr>
            <p:cNvPr id="5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845" y="3611563"/>
              <a:ext cx="3471863" cy="3338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5472683" y="3343275"/>
              <a:ext cx="3779837" cy="615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9364" rIns="90000" bIns="45000"/>
            <a:lstStyle>
              <a:lvl1pPr eaLnBrk="0" hangingPunct="0"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GB" altLang="en-US" sz="1900" b="1" dirty="0">
                  <a:solidFill>
                    <a:srgbClr val="000000"/>
                  </a:solidFill>
                </a:rPr>
                <a:t>EC-EARTH coupled model</a:t>
              </a:r>
            </a:p>
          </p:txBody>
        </p:sp>
      </p:grp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133698"/>
            <a:ext cx="2300288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-259652" y="2285826"/>
            <a:ext cx="38235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en-US" dirty="0"/>
              <a:t>The Integrated Forecasting System (</a:t>
            </a:r>
            <a:r>
              <a:rPr lang="en-US" b="1" dirty="0"/>
              <a:t>IFS</a:t>
            </a:r>
            <a:r>
              <a:rPr lang="en-US" dirty="0"/>
              <a:t>) as atmosphere model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The Nucleus for European Modelling of the Ocean (</a:t>
            </a:r>
            <a:r>
              <a:rPr lang="en-US" b="1" dirty="0"/>
              <a:t>NEMO</a:t>
            </a:r>
            <a:r>
              <a:rPr lang="en-US" dirty="0"/>
              <a:t>) as ocean model 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The </a:t>
            </a:r>
            <a:r>
              <a:rPr lang="en-US" b="1" dirty="0"/>
              <a:t>OASIS3-MCT</a:t>
            </a:r>
            <a:r>
              <a:rPr lang="en-US" dirty="0"/>
              <a:t> coupler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The Louvain-la-</a:t>
            </a:r>
            <a:r>
              <a:rPr lang="en-US" dirty="0" err="1"/>
              <a:t>Neuve</a:t>
            </a:r>
            <a:r>
              <a:rPr lang="en-US" dirty="0"/>
              <a:t> sea-Ice Model 3 (</a:t>
            </a:r>
            <a:r>
              <a:rPr lang="en-US" b="1" dirty="0"/>
              <a:t>LIM3</a:t>
            </a:r>
            <a:r>
              <a:rPr lang="en-US" dirty="0"/>
              <a:t>) as sea ice model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941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4444</TotalTime>
  <Words>631</Words>
  <Application>Microsoft Macintosh PowerPoint</Application>
  <PresentationFormat>Presentación en pantalla (4:3)</PresentationFormat>
  <Paragraphs>118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ＭＳ Ｐゴシック</vt:lpstr>
      <vt:lpstr>ＭＳ Ｐゴシック</vt:lpstr>
      <vt:lpstr>Arial</vt:lpstr>
      <vt:lpstr>Calibri</vt:lpstr>
      <vt:lpstr>StarSymbol</vt:lpstr>
      <vt:lpstr>Times New Roman</vt:lpstr>
      <vt:lpstr>Wingdings</vt:lpstr>
      <vt:lpstr>Tema de Office</vt:lpstr>
      <vt:lpstr>EC-Earth, a coupled Climate Model for extreme Event Prediction</vt:lpstr>
      <vt:lpstr>Outline</vt:lpstr>
      <vt:lpstr>Barcelona Supercomputing Center Centro Nacional de Supercomputación</vt:lpstr>
      <vt:lpstr> Mission of BSC Scientific Departments</vt:lpstr>
      <vt:lpstr>Interdisciplinary work</vt:lpstr>
      <vt:lpstr>Why hurricanes  in ISC?</vt:lpstr>
      <vt:lpstr>www.bsc.es/seasonalhurricanepredictions</vt:lpstr>
      <vt:lpstr>EC-Earth</vt:lpstr>
      <vt:lpstr>EC-Earth Model</vt:lpstr>
      <vt:lpstr>PRIMAVERA Project</vt:lpstr>
      <vt:lpstr>Ultra-high configuration</vt:lpstr>
      <vt:lpstr>Ultra-high configuration</vt:lpstr>
      <vt:lpstr>Performance analysis</vt:lpstr>
      <vt:lpstr>Performance analysis</vt:lpstr>
      <vt:lpstr>Performance analysis</vt:lpstr>
      <vt:lpstr>Asynchronous I/O</vt:lpstr>
      <vt:lpstr>Asynchronous I/O</vt:lpstr>
      <vt:lpstr>More performance analysis</vt:lpstr>
      <vt:lpstr>Why not using ML for hurricane prediction?</vt:lpstr>
      <vt:lpstr>Machine Learning</vt:lpstr>
      <vt:lpstr>Methodology</vt:lpstr>
      <vt:lpstr>Early Results</vt:lpstr>
      <vt:lpstr>Thank you 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BSC Slides v.1</dc:title>
  <dc:creator>BSC-CNS</dc:creator>
  <cp:lastModifiedBy>Kim Serradell</cp:lastModifiedBy>
  <cp:revision>292</cp:revision>
  <dcterms:created xsi:type="dcterms:W3CDTF">2016-07-07T10:13:32Z</dcterms:created>
  <dcterms:modified xsi:type="dcterms:W3CDTF">2018-06-27T07:21:10Z</dcterms:modified>
</cp:coreProperties>
</file>