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19"/>
  </p:notesMasterIdLst>
  <p:handoutMasterIdLst>
    <p:handoutMasterId r:id="rId20"/>
  </p:handoutMasterIdLst>
  <p:sldIdLst>
    <p:sldId id="271" r:id="rId5"/>
    <p:sldId id="268" r:id="rId6"/>
    <p:sldId id="269" r:id="rId7"/>
    <p:sldId id="289" r:id="rId8"/>
    <p:sldId id="290" r:id="rId9"/>
    <p:sldId id="272" r:id="rId10"/>
    <p:sldId id="273" r:id="rId11"/>
    <p:sldId id="291" r:id="rId12"/>
    <p:sldId id="274" r:id="rId13"/>
    <p:sldId id="256" r:id="rId14"/>
    <p:sldId id="261" r:id="rId15"/>
    <p:sldId id="262" r:id="rId16"/>
    <p:sldId id="258" r:id="rId17"/>
    <p:sldId id="293" r:id="rId18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9" autoAdjust="0"/>
    <p:restoredTop sz="94737" autoAdjust="0"/>
  </p:normalViewPr>
  <p:slideViewPr>
    <p:cSldViewPr snapToGrid="0">
      <p:cViewPr varScale="1">
        <p:scale>
          <a:sx n="126" d="100"/>
          <a:sy n="126" d="100"/>
        </p:scale>
        <p:origin x="-128" y="-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anose="020B0604020202020204" pitchFamily="34" charset="0"/>
              </a:defRPr>
            </a:lvl1pPr>
          </a:lstStyle>
          <a:p>
            <a:fld id="{65B87E98-0639-4231-B255-0610A8A0BCEF}" type="slidenum">
              <a:rPr lang="it-IT" altLang="en-US"/>
              <a:pPr/>
              <a:t>‹Nr.›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24401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B5A8051E-9B47-4207-A40E-F5B5FDD08BB7}" type="datetimeFigureOut">
              <a:rPr lang="en-GB" altLang="en-US"/>
              <a:pPr/>
              <a:t>29/10/18</a:t>
            </a:fld>
            <a:endParaRPr lang="en-GB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6DF48260-AB77-4914-9783-09E61CC0E647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3909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eg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CCI_ppt_edits_cm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31825" y="482282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/>
          </a:p>
        </p:txBody>
      </p:sp>
      <p:pic>
        <p:nvPicPr>
          <p:cNvPr id="6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163513" y="45720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 smtClean="0">
                <a:solidFill>
                  <a:srgbClr val="D9D9D9"/>
                </a:solidFill>
              </a:rPr>
              <a:t>ESA UNCLASSIFIED - For Official Use</a:t>
            </a:r>
          </a:p>
        </p:txBody>
      </p:sp>
      <p:pic>
        <p:nvPicPr>
          <p:cNvPr id="8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1" name="Picture 68" descr="a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b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c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ch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cz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d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dk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ee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e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fi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f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gr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hu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i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i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lu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nl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no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pl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7" descr="pt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8" descr="ro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9" descr="se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0" descr="uk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1" descr="si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284361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9668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34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518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558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7685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59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360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34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37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CI_ppt_edits_cmug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92163"/>
            <a:ext cx="874712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8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158750"/>
            <a:ext cx="6956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0" name="Picture 11" descr="PPT_Footer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38"/>
          <p:cNvSpPr txBox="1">
            <a:spLocks noChangeArrowheads="1"/>
          </p:cNvSpPr>
          <p:nvPr/>
        </p:nvSpPr>
        <p:spPr bwMode="auto">
          <a:xfrm>
            <a:off x="165100" y="45751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 dirty="0" smtClean="0">
                <a:solidFill>
                  <a:srgbClr val="404040"/>
                </a:solidFill>
              </a:rPr>
              <a:t>Climate Modelling User Group</a:t>
            </a:r>
          </a:p>
        </p:txBody>
      </p:sp>
      <p:sp>
        <p:nvSpPr>
          <p:cNvPr id="1032" name="Text Box 34"/>
          <p:cNvSpPr txBox="1">
            <a:spLocks noChangeAspect="1" noChangeArrowheads="1"/>
          </p:cNvSpPr>
          <p:nvPr/>
        </p:nvSpPr>
        <p:spPr bwMode="auto">
          <a:xfrm>
            <a:off x="4473788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800" noProof="1" smtClean="0">
                <a:solidFill>
                  <a:schemeClr val="bg2"/>
                </a:solidFill>
              </a:rPr>
              <a:t>CMUG </a:t>
            </a:r>
            <a:r>
              <a:rPr lang="en-GB" altLang="en-US" sz="800" noProof="1">
                <a:solidFill>
                  <a:schemeClr val="bg2"/>
                </a:solidFill>
              </a:rPr>
              <a:t>| </a:t>
            </a:r>
            <a:r>
              <a:rPr lang="en-GB" altLang="en-US" sz="800" noProof="1" smtClean="0">
                <a:solidFill>
                  <a:schemeClr val="bg2"/>
                </a:solidFill>
              </a:rPr>
              <a:t>25-07-2018 </a:t>
            </a:r>
            <a:r>
              <a:rPr lang="en-GB" altLang="en-US" sz="800" noProof="1">
                <a:solidFill>
                  <a:schemeClr val="bg2"/>
                </a:solidFill>
              </a:rPr>
              <a:t>| Slide  </a:t>
            </a:r>
            <a:fld id="{52AB8474-ED92-413E-8575-36E5F8D3A884}" type="slidenum">
              <a:rPr altLang="en-US" sz="800" noProof="1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</a:pPr>
              <a:t>‹Nr.›</a:t>
            </a:fld>
            <a:endParaRPr lang="en-GB" altLang="en-US" sz="800" noProof="1">
              <a:solidFill>
                <a:schemeClr val="bg2"/>
              </a:solidFill>
            </a:endParaRPr>
          </a:p>
        </p:txBody>
      </p:sp>
      <p:grpSp>
        <p:nvGrpSpPr>
          <p:cNvPr id="1033" name="Group 39"/>
          <p:cNvGrpSpPr>
            <a:grpSpLocks/>
          </p:cNvGrpSpPr>
          <p:nvPr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35" name="Picture 40" descr="a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41" descr="b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42" descr="ca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43" descr="ch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44" descr="cz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5" descr="d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6" descr="dk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7" descr="ee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8" descr="es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9" descr="fi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50" descr="f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51" descr="gr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52" descr="hu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53" descr="ie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54" descr="it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5" descr="lu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6" descr="nl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7" descr="no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8" descr="pl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9" descr="pt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60" descr="ro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61" descr="se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62" descr="uk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63" descr="si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3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dirty="0">
          <a:solidFill>
            <a:srgbClr val="FFFFFF"/>
          </a:solidFill>
          <a:latin typeface="Verdana"/>
          <a:ea typeface="MS PGothic" panose="020B0600070205080204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58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1pPr>
      <a:lvl2pPr marL="809625" indent="-3524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4pPr>
      <a:lvl5pPr marL="2601913" indent="-7731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MS PGothic" panose="020B0600070205080204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24"/>
          <p:cNvSpPr txBox="1">
            <a:spLocks noChangeArrowheads="1"/>
          </p:cNvSpPr>
          <p:nvPr/>
        </p:nvSpPr>
        <p:spPr bwMode="auto">
          <a:xfrm>
            <a:off x="615950" y="2794000"/>
            <a:ext cx="757238" cy="3683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bg1"/>
                </a:solidFill>
              </a:rPr>
              <a:t>       </a:t>
            </a:r>
          </a:p>
        </p:txBody>
      </p:sp>
      <p:sp>
        <p:nvSpPr>
          <p:cNvPr id="5122" name="Text Box 25"/>
          <p:cNvSpPr txBox="1">
            <a:spLocks noChangeArrowheads="1"/>
          </p:cNvSpPr>
          <p:nvPr/>
        </p:nvSpPr>
        <p:spPr bwMode="auto">
          <a:xfrm>
            <a:off x="615950" y="3262313"/>
            <a:ext cx="184150" cy="3683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360000" y="1872000"/>
            <a:ext cx="7707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Verdana"/>
                <a:ea typeface="MS PGothic"/>
              </a:rPr>
              <a:t> </a:t>
            </a:r>
            <a:r>
              <a:rPr lang="de-DE" sz="24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</a:t>
            </a:r>
            <a:r>
              <a:rPr lang="de-DE" spc="-1" dirty="0">
                <a:solidFill>
                  <a:srgbClr val="FFFFFF"/>
                </a:solidFill>
                <a:ea typeface="MS PGothic"/>
              </a:rPr>
              <a:t>: </a:t>
            </a:r>
            <a:r>
              <a:rPr lang="de-DE" spc="-1" dirty="0" smtClean="0">
                <a:solidFill>
                  <a:srgbClr val="FFFFFF"/>
                </a:solidFill>
                <a:ea typeface="MS PGothic"/>
              </a:rPr>
              <a:t>Quality </a:t>
            </a:r>
            <a:r>
              <a:rPr lang="de-DE" spc="-1" dirty="0" err="1">
                <a:solidFill>
                  <a:srgbClr val="FFFFFF"/>
                </a:solidFill>
                <a:ea typeface="MS PGothic"/>
              </a:rPr>
              <a:t>assessment</a:t>
            </a:r>
            <a:r>
              <a:rPr lang="de-DE" spc="-1" dirty="0">
                <a:solidFill>
                  <a:srgbClr val="FFFFFF"/>
                </a:solidFill>
                <a:ea typeface="MS PGothic"/>
              </a:rPr>
              <a:t> </a:t>
            </a:r>
            <a:r>
              <a:rPr lang="de-DE" spc="-1" dirty="0" err="1">
                <a:solidFill>
                  <a:srgbClr val="FFFFFF"/>
                </a:solidFill>
                <a:ea typeface="MS PGothic"/>
              </a:rPr>
              <a:t>of</a:t>
            </a:r>
            <a:r>
              <a:rPr lang="de-DE" spc="-1" dirty="0">
                <a:solidFill>
                  <a:srgbClr val="FFFFFF"/>
                </a:solidFill>
                <a:ea typeface="MS PGothic"/>
              </a:rPr>
              <a:t> CCI </a:t>
            </a:r>
            <a:r>
              <a:rPr lang="de-DE" spc="-1" dirty="0" err="1">
                <a:solidFill>
                  <a:srgbClr val="FFFFFF"/>
                </a:solidFill>
                <a:ea typeface="MS PGothic"/>
              </a:rPr>
              <a:t>products</a:t>
            </a:r>
            <a:r>
              <a:rPr lang="de-DE" spc="-1" dirty="0">
                <a:solidFill>
                  <a:srgbClr val="FFFFFF"/>
                </a:solidFill>
                <a:ea typeface="MS PGothic"/>
              </a:rPr>
              <a:t> </a:t>
            </a:r>
          </a:p>
        </p:txBody>
      </p:sp>
      <p:sp>
        <p:nvSpPr>
          <p:cNvPr id="6" name="CustomShape 1"/>
          <p:cNvSpPr/>
          <p:nvPr/>
        </p:nvSpPr>
        <p:spPr>
          <a:xfrm>
            <a:off x="4169880" y="3114955"/>
            <a:ext cx="38980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Verdana"/>
                <a:ea typeface="MS PGothic"/>
              </a:rPr>
              <a:t> </a:t>
            </a:r>
            <a:r>
              <a:rPr lang="de-DE" sz="2400" b="0" i="1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Pablo Ortega</a:t>
            </a:r>
            <a:endParaRPr lang="de-DE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de-DE" sz="1600" b="0" i="1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Earth </a:t>
            </a:r>
            <a:r>
              <a:rPr lang="de-DE" sz="1600" b="0" i="1" strike="noStrike" spc="-1" dirty="0" err="1" smtClean="0">
                <a:solidFill>
                  <a:srgbClr val="FFFFFF"/>
                </a:solidFill>
                <a:latin typeface="Verdana"/>
                <a:ea typeface="MS PGothic"/>
              </a:rPr>
              <a:t>Sciences</a:t>
            </a:r>
            <a:r>
              <a:rPr lang="de-DE" sz="1600" b="0" i="1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 Department (BSC)</a:t>
            </a:r>
            <a:endParaRPr lang="de-DE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03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24"/>
          <p:cNvSpPr txBox="1">
            <a:spLocks noChangeArrowheads="1"/>
          </p:cNvSpPr>
          <p:nvPr/>
        </p:nvSpPr>
        <p:spPr bwMode="auto">
          <a:xfrm>
            <a:off x="615950" y="2794000"/>
            <a:ext cx="757238" cy="3683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chemeClr val="bg1"/>
                </a:solidFill>
              </a:rPr>
              <a:t>       </a:t>
            </a:r>
          </a:p>
        </p:txBody>
      </p:sp>
      <p:sp>
        <p:nvSpPr>
          <p:cNvPr id="5122" name="Text Box 25"/>
          <p:cNvSpPr txBox="1">
            <a:spLocks noChangeArrowheads="1"/>
          </p:cNvSpPr>
          <p:nvPr/>
        </p:nvSpPr>
        <p:spPr bwMode="auto">
          <a:xfrm>
            <a:off x="615950" y="3262313"/>
            <a:ext cx="184150" cy="3683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4" name="CustomShape 1"/>
          <p:cNvSpPr/>
          <p:nvPr/>
        </p:nvSpPr>
        <p:spPr>
          <a:xfrm>
            <a:off x="4169880" y="3114955"/>
            <a:ext cx="38980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Verdana"/>
                <a:ea typeface="MS PGothic"/>
              </a:rPr>
              <a:t> </a:t>
            </a:r>
            <a:r>
              <a:rPr lang="de-DE" sz="2400" b="0" i="1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Pablo Ortega</a:t>
            </a:r>
            <a:endParaRPr lang="de-DE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de-DE" sz="1600" b="0" i="1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Earth </a:t>
            </a:r>
            <a:r>
              <a:rPr lang="de-DE" sz="1600" b="0" i="1" strike="noStrike" spc="-1" dirty="0" err="1" smtClean="0">
                <a:solidFill>
                  <a:srgbClr val="FFFFFF"/>
                </a:solidFill>
                <a:latin typeface="Verdana"/>
                <a:ea typeface="MS PGothic"/>
              </a:rPr>
              <a:t>Sciences</a:t>
            </a:r>
            <a:r>
              <a:rPr lang="de-DE" sz="1600" b="0" i="1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 Department (BSC)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360000" y="1872000"/>
            <a:ext cx="7707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Verdana"/>
                <a:ea typeface="MS PGothic"/>
              </a:rPr>
              <a:t> </a:t>
            </a:r>
            <a:r>
              <a:rPr lang="de-DE" sz="24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WP4: </a:t>
            </a:r>
            <a:r>
              <a:rPr lang="de-DE" sz="2400" b="0" strike="noStrike" spc="-1" dirty="0" err="1">
                <a:solidFill>
                  <a:srgbClr val="FFFFFF"/>
                </a:solidFill>
                <a:latin typeface="Verdana"/>
                <a:ea typeface="MS PGothic"/>
              </a:rPr>
              <a:t>Exploiting</a:t>
            </a:r>
            <a:r>
              <a:rPr lang="de-DE" sz="2400" b="0" strike="noStrike" spc="-1" dirty="0">
                <a:solidFill>
                  <a:srgbClr val="FFFFFF"/>
                </a:solidFill>
                <a:latin typeface="Verdana"/>
                <a:ea typeface="MS PGothic"/>
              </a:rPr>
              <a:t> CCI </a:t>
            </a:r>
            <a:r>
              <a:rPr lang="de-DE" sz="2400" b="0" strike="noStrike" spc="-1" dirty="0" err="1">
                <a:solidFill>
                  <a:srgbClr val="FFFFFF"/>
                </a:solidFill>
                <a:latin typeface="Verdana"/>
                <a:ea typeface="MS PGothic"/>
              </a:rPr>
              <a:t>products</a:t>
            </a:r>
            <a:r>
              <a:rPr lang="de-DE" sz="2400" b="0" strike="noStrike" spc="-1" dirty="0">
                <a:solidFill>
                  <a:srgbClr val="FFFFFF"/>
                </a:solidFill>
                <a:latin typeface="Verdana"/>
                <a:ea typeface="MS PGothic"/>
              </a:rPr>
              <a:t> in MIP </a:t>
            </a:r>
            <a:r>
              <a:rPr lang="de-DE" sz="2400" b="0" strike="noStrike" spc="-1" dirty="0" err="1">
                <a:solidFill>
                  <a:srgbClr val="FFFFFF"/>
                </a:solidFill>
                <a:latin typeface="Verdana"/>
                <a:ea typeface="MS PGothic"/>
              </a:rPr>
              <a:t>experiments</a:t>
            </a:r>
            <a:endParaRPr lang="de-DE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3" y="158760"/>
            <a:ext cx="6955920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WP4.7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probabilistic and deterministic skill in decadal predictions </a:t>
            </a:r>
          </a:p>
        </p:txBody>
      </p:sp>
      <p:sp>
        <p:nvSpPr>
          <p:cNvPr id="6" name="TextShape 2"/>
          <p:cNvSpPr txBox="1"/>
          <p:nvPr/>
        </p:nvSpPr>
        <p:spPr>
          <a:xfrm>
            <a:off x="432298" y="974170"/>
            <a:ext cx="4025668" cy="309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Background </a:t>
            </a:r>
            <a:r>
              <a:rPr lang="de-DE" sz="1600" b="1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 rationale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/>
              </a:rPr>
              <a:t>: </a:t>
            </a:r>
            <a:endParaRPr lang="de-DE" sz="1600" b="1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A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rigorous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assessment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p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rediction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skill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requires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climate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predictions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to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evaluated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against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different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observational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datasets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preferably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independent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from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those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used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initialization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. </a:t>
            </a:r>
          </a:p>
          <a:p>
            <a:pPr algn="just"/>
            <a:endParaRPr lang="de-DE" sz="1600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This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important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to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reflect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observational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uncertainty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degree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coherence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among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different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products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.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99192" y="4026289"/>
            <a:ext cx="36587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 err="1" smtClean="0">
                <a:latin typeface="Arial"/>
                <a:cs typeface="Arial"/>
              </a:rPr>
              <a:t>People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involved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u="sng" dirty="0" smtClean="0">
                <a:latin typeface="Arial"/>
                <a:cs typeface="Arial"/>
              </a:rPr>
              <a:t>Louis-</a:t>
            </a:r>
            <a:r>
              <a:rPr lang="es-ES" sz="1600" u="sng" dirty="0" err="1" smtClean="0">
                <a:latin typeface="Arial"/>
                <a:cs typeface="Arial"/>
              </a:rPr>
              <a:t>Philippe</a:t>
            </a:r>
            <a:r>
              <a:rPr lang="es-ES" sz="1600" u="sng" dirty="0" smtClean="0">
                <a:latin typeface="Arial"/>
                <a:cs typeface="Arial"/>
              </a:rPr>
              <a:t> </a:t>
            </a:r>
            <a:r>
              <a:rPr lang="es-ES" sz="1600" u="sng" dirty="0" err="1" smtClean="0">
                <a:latin typeface="Arial"/>
                <a:cs typeface="Arial"/>
              </a:rPr>
              <a:t>Caron</a:t>
            </a:r>
            <a:endParaRPr lang="es-ES" sz="1600" u="sng" dirty="0" smtClean="0">
              <a:latin typeface="Arial"/>
              <a:cs typeface="Arial"/>
            </a:endParaRPr>
          </a:p>
          <a:p>
            <a:pPr algn="r"/>
            <a:r>
              <a:rPr lang="es-ES" sz="1600" u="sng" dirty="0" err="1" smtClean="0">
                <a:latin typeface="Arial"/>
                <a:cs typeface="Arial"/>
              </a:rPr>
              <a:t>Simon</a:t>
            </a:r>
            <a:r>
              <a:rPr lang="es-ES" sz="1600" u="sng" dirty="0" smtClean="0">
                <a:latin typeface="Arial"/>
                <a:cs typeface="Arial"/>
              </a:rPr>
              <a:t> Wild</a:t>
            </a:r>
            <a:endParaRPr lang="es-ES" sz="1600" u="sng" dirty="0"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381789" y="938215"/>
            <a:ext cx="262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smtClean="0">
                <a:latin typeface="Arial"/>
                <a:cs typeface="Arial"/>
              </a:rPr>
              <a:t>Cruz-García et al, In </a:t>
            </a:r>
            <a:r>
              <a:rPr lang="es-ES" sz="1600" i="1" dirty="0" err="1" smtClean="0">
                <a:latin typeface="Arial"/>
                <a:cs typeface="Arial"/>
              </a:rPr>
              <a:t>Prep</a:t>
            </a:r>
            <a:r>
              <a:rPr lang="es-ES" sz="1600" i="1" dirty="0" smtClean="0">
                <a:latin typeface="Arial"/>
                <a:cs typeface="Arial"/>
              </a:rPr>
              <a:t>.</a:t>
            </a:r>
            <a:endParaRPr lang="es-ES" sz="1600" i="1" u="sng" dirty="0">
              <a:latin typeface="Arial"/>
              <a:cs typeface="Arial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4900098" y="2222492"/>
            <a:ext cx="3687081" cy="2381240"/>
            <a:chOff x="3037416" y="1907908"/>
            <a:chExt cx="2857502" cy="1845470"/>
          </a:xfrm>
          <a:solidFill>
            <a:srgbClr val="FFFFFF"/>
          </a:solidFill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/>
            <a:srcRect l="8021" r="52891" b="27967"/>
            <a:stretch/>
          </p:blipFill>
          <p:spPr>
            <a:xfrm>
              <a:off x="3037416" y="1907908"/>
              <a:ext cx="1481667" cy="1837269"/>
            </a:xfrm>
            <a:prstGeom prst="rect">
              <a:avLst/>
            </a:prstGeom>
            <a:grpFill/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/>
            <a:srcRect l="57998" t="1909" r="6264" b="27967"/>
            <a:stretch/>
          </p:blipFill>
          <p:spPr>
            <a:xfrm>
              <a:off x="4540250" y="1964795"/>
              <a:ext cx="1354668" cy="1788583"/>
            </a:xfrm>
            <a:prstGeom prst="rect">
              <a:avLst/>
            </a:prstGeom>
            <a:grpFill/>
          </p:spPr>
        </p:pic>
      </p:grpSp>
      <p:sp>
        <p:nvSpPr>
          <p:cNvPr id="16" name="CuadroTexto 15"/>
          <p:cNvSpPr txBox="1"/>
          <p:nvPr/>
        </p:nvSpPr>
        <p:spPr>
          <a:xfrm>
            <a:off x="5238058" y="1424631"/>
            <a:ext cx="308608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 smtClean="0">
                <a:latin typeface="Calibri"/>
                <a:cs typeface="Calibri"/>
              </a:rPr>
              <a:t>Uncertainty</a:t>
            </a:r>
            <a:r>
              <a:rPr lang="es-ES" sz="1600" b="1" dirty="0" smtClean="0">
                <a:latin typeface="Calibri"/>
                <a:cs typeface="Calibri"/>
              </a:rPr>
              <a:t> in NSIDC</a:t>
            </a:r>
          </a:p>
          <a:p>
            <a:pPr algn="ctr"/>
            <a:r>
              <a:rPr lang="es-ES" sz="1600" b="1" dirty="0" smtClean="0">
                <a:latin typeface="Calibri"/>
                <a:cs typeface="Calibri"/>
              </a:rPr>
              <a:t>Sea Ice </a:t>
            </a:r>
            <a:r>
              <a:rPr lang="es-ES" sz="1600" b="1" dirty="0" err="1" smtClean="0">
                <a:latin typeface="Calibri"/>
                <a:cs typeface="Calibri"/>
              </a:rPr>
              <a:t>Concentration</a:t>
            </a:r>
            <a:r>
              <a:rPr lang="es-ES" sz="1600" b="1" dirty="0" smtClean="0">
                <a:latin typeface="Calibri"/>
                <a:cs typeface="Calibri"/>
              </a:rPr>
              <a:t> </a:t>
            </a:r>
            <a:r>
              <a:rPr lang="es-ES" sz="1600" b="1" dirty="0" err="1" smtClean="0">
                <a:latin typeface="Calibri"/>
                <a:cs typeface="Calibri"/>
              </a:rPr>
              <a:t>Products</a:t>
            </a:r>
            <a:endParaRPr lang="es-ES" sz="1600" b="1" dirty="0">
              <a:latin typeface="Calibri"/>
              <a:cs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048250" y="4042816"/>
            <a:ext cx="3365501" cy="4656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6" name="Agrupar 25"/>
          <p:cNvGrpSpPr/>
          <p:nvPr/>
        </p:nvGrpSpPr>
        <p:grpSpPr>
          <a:xfrm>
            <a:off x="4866995" y="3968750"/>
            <a:ext cx="3790562" cy="289966"/>
            <a:chOff x="4824664" y="3915848"/>
            <a:chExt cx="3790562" cy="289966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2"/>
            <a:srcRect t="78423" b="10374"/>
            <a:stretch/>
          </p:blipFill>
          <p:spPr>
            <a:xfrm>
              <a:off x="4824664" y="3915848"/>
              <a:ext cx="3790562" cy="285736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5168906" y="3979333"/>
              <a:ext cx="3217334" cy="226481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CuadroTexto 26"/>
          <p:cNvSpPr txBox="1"/>
          <p:nvPr/>
        </p:nvSpPr>
        <p:spPr>
          <a:xfrm>
            <a:off x="8233834" y="4239670"/>
            <a:ext cx="599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40%</a:t>
            </a:r>
            <a:endParaRPr lang="es-ES" sz="1200" b="1" dirty="0"/>
          </a:p>
        </p:txBody>
      </p:sp>
      <p:sp>
        <p:nvSpPr>
          <p:cNvPr id="28" name="CuadroTexto 27"/>
          <p:cNvSpPr txBox="1"/>
          <p:nvPr/>
        </p:nvSpPr>
        <p:spPr>
          <a:xfrm>
            <a:off x="7380818" y="4239670"/>
            <a:ext cx="599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3</a:t>
            </a:r>
            <a:r>
              <a:rPr lang="es-ES" sz="1200" b="1" dirty="0" smtClean="0"/>
              <a:t>0%</a:t>
            </a:r>
            <a:endParaRPr lang="es-ES" sz="1200" b="1" dirty="0"/>
          </a:p>
        </p:txBody>
      </p:sp>
      <p:sp>
        <p:nvSpPr>
          <p:cNvPr id="29" name="CuadroTexto 28"/>
          <p:cNvSpPr txBox="1"/>
          <p:nvPr/>
        </p:nvSpPr>
        <p:spPr>
          <a:xfrm>
            <a:off x="6580717" y="4239670"/>
            <a:ext cx="599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20%</a:t>
            </a:r>
            <a:endParaRPr lang="es-ES" sz="1200" b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5780619" y="4239670"/>
            <a:ext cx="599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1</a:t>
            </a:r>
            <a:r>
              <a:rPr lang="es-ES" sz="1200" b="1" dirty="0" smtClean="0"/>
              <a:t>0%</a:t>
            </a:r>
            <a:endParaRPr lang="es-ES" sz="1200" b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5044019" y="4239670"/>
            <a:ext cx="489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0%</a:t>
            </a:r>
            <a:endParaRPr lang="es-ES" sz="1200" b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5467354" y="2063736"/>
            <a:ext cx="789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1st </a:t>
            </a:r>
            <a:r>
              <a:rPr lang="es-ES" sz="1200" dirty="0" err="1" smtClean="0"/>
              <a:t>May</a:t>
            </a:r>
            <a:endParaRPr lang="es-ES" sz="12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7313079" y="2078553"/>
            <a:ext cx="775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1st Nov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3562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3" y="158760"/>
            <a:ext cx="6955920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WP4.7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probabilistic and deterministic skill in decadal predictions </a:t>
            </a:r>
          </a:p>
        </p:txBody>
      </p:sp>
      <p:sp>
        <p:nvSpPr>
          <p:cNvPr id="6" name="TextShape 2"/>
          <p:cNvSpPr txBox="1"/>
          <p:nvPr/>
        </p:nvSpPr>
        <p:spPr>
          <a:xfrm>
            <a:off x="432298" y="974170"/>
            <a:ext cx="4025668" cy="309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Background </a:t>
            </a:r>
            <a:r>
              <a:rPr lang="de-DE" sz="1600" b="1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 rationale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/>
              </a:rPr>
              <a:t>: </a:t>
            </a:r>
            <a:endParaRPr lang="de-DE" sz="1600" b="1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A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rigorous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assessment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p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rediction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skill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requires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climate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predictions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to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evaluated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against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different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observational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datasets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preferably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independent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from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those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used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initialization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. </a:t>
            </a:r>
          </a:p>
          <a:p>
            <a:pPr algn="just"/>
            <a:endParaRPr lang="de-DE" sz="1600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This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important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to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reflect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observational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uncertainty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degree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coherence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among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different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products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.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202326" y="938215"/>
            <a:ext cx="1807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err="1" smtClean="0">
                <a:latin typeface="Arial"/>
                <a:cs typeface="Arial"/>
              </a:rPr>
              <a:t>Mignot</a:t>
            </a:r>
            <a:r>
              <a:rPr lang="es-ES" sz="1600" i="1" dirty="0" smtClean="0">
                <a:latin typeface="Arial"/>
                <a:cs typeface="Arial"/>
              </a:rPr>
              <a:t> et al 2016</a:t>
            </a:r>
            <a:endParaRPr lang="es-ES" sz="1600" i="1" u="sng" dirty="0">
              <a:latin typeface="Arial"/>
              <a:cs typeface="Arial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4814597" y="1477546"/>
            <a:ext cx="3594206" cy="3127522"/>
            <a:chOff x="4983925" y="1382299"/>
            <a:chExt cx="3594206" cy="3127522"/>
          </a:xfrm>
        </p:grpSpPr>
        <p:pic>
          <p:nvPicPr>
            <p:cNvPr id="3" name="Imagen 2" descr="Screen Shot 2018-09-30 at 13.24.4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925" y="1690421"/>
              <a:ext cx="3581400" cy="2819400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5492050" y="1382299"/>
              <a:ext cx="3086081" cy="5316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err="1" smtClean="0">
                  <a:latin typeface="Calibri"/>
                  <a:cs typeface="Calibri"/>
                </a:rPr>
                <a:t>Decadal</a:t>
              </a:r>
              <a:r>
                <a:rPr lang="es-ES" sz="1600" b="1" dirty="0" smtClean="0">
                  <a:latin typeface="Calibri"/>
                  <a:cs typeface="Calibri"/>
                </a:rPr>
                <a:t> </a:t>
              </a:r>
              <a:r>
                <a:rPr lang="es-ES" sz="1600" b="1" dirty="0" err="1" smtClean="0">
                  <a:latin typeface="Calibri"/>
                  <a:cs typeface="Calibri"/>
                </a:rPr>
                <a:t>predictions</a:t>
              </a:r>
              <a:r>
                <a:rPr lang="es-ES" sz="1600" b="1" dirty="0" smtClean="0">
                  <a:latin typeface="Calibri"/>
                  <a:cs typeface="Calibri"/>
                </a:rPr>
                <a:t> of AMOC</a:t>
              </a:r>
            </a:p>
            <a:p>
              <a:pPr algn="ctr"/>
              <a:r>
                <a:rPr lang="es-ES" sz="1600" b="1" dirty="0" smtClean="0">
                  <a:latin typeface="Calibri"/>
                  <a:cs typeface="Calibri"/>
                </a:rPr>
                <a:t> </a:t>
              </a:r>
              <a:r>
                <a:rPr lang="es-ES" sz="1600" b="1" dirty="0" err="1" smtClean="0">
                  <a:latin typeface="Calibri"/>
                  <a:cs typeface="Calibri"/>
                </a:rPr>
                <a:t>Strength</a:t>
              </a:r>
              <a:r>
                <a:rPr lang="es-ES" sz="1600" b="1" dirty="0" smtClean="0">
                  <a:latin typeface="Calibri"/>
                  <a:cs typeface="Calibri"/>
                </a:rPr>
                <a:t> in IPSL-CM5A-LR</a:t>
              </a:r>
              <a:endParaRPr lang="es-ES" sz="1600" b="1" dirty="0">
                <a:latin typeface="Calibri"/>
                <a:cs typeface="Calibri"/>
              </a:endParaRPr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8127999" y="2434166"/>
            <a:ext cx="83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 smtClean="0">
                <a:solidFill>
                  <a:srgbClr val="FF6600"/>
                </a:solidFill>
                <a:latin typeface="Calibri"/>
                <a:cs typeface="Calibri"/>
              </a:rPr>
              <a:t>ORAS4</a:t>
            </a:r>
            <a:endParaRPr lang="es-ES" sz="18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153399" y="3295650"/>
            <a:ext cx="103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SODA2.4</a:t>
            </a:r>
            <a:endParaRPr lang="es-ES" sz="1800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99192" y="4026289"/>
            <a:ext cx="36587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 err="1" smtClean="0">
                <a:latin typeface="Arial"/>
                <a:cs typeface="Arial"/>
              </a:rPr>
              <a:t>People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involved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u="sng" dirty="0" smtClean="0">
                <a:latin typeface="Arial"/>
                <a:cs typeface="Arial"/>
              </a:rPr>
              <a:t>Louis-</a:t>
            </a:r>
            <a:r>
              <a:rPr lang="es-ES" sz="1600" u="sng" dirty="0" err="1" smtClean="0">
                <a:latin typeface="Arial"/>
                <a:cs typeface="Arial"/>
              </a:rPr>
              <a:t>Philippe</a:t>
            </a:r>
            <a:r>
              <a:rPr lang="es-ES" sz="1600" u="sng" dirty="0" smtClean="0">
                <a:latin typeface="Arial"/>
                <a:cs typeface="Arial"/>
              </a:rPr>
              <a:t> </a:t>
            </a:r>
            <a:r>
              <a:rPr lang="es-ES" sz="1600" u="sng" dirty="0" err="1" smtClean="0">
                <a:latin typeface="Arial"/>
                <a:cs typeface="Arial"/>
              </a:rPr>
              <a:t>Caron</a:t>
            </a:r>
            <a:endParaRPr lang="es-ES" sz="1600" u="sng" dirty="0" smtClean="0">
              <a:latin typeface="Arial"/>
              <a:cs typeface="Arial"/>
            </a:endParaRPr>
          </a:p>
          <a:p>
            <a:pPr algn="r"/>
            <a:r>
              <a:rPr lang="es-ES" sz="1600" u="sng" dirty="0" err="1" smtClean="0">
                <a:latin typeface="Arial"/>
                <a:cs typeface="Arial"/>
              </a:rPr>
              <a:t>Simon</a:t>
            </a:r>
            <a:r>
              <a:rPr lang="es-ES" sz="1600" u="sng" dirty="0" smtClean="0">
                <a:latin typeface="Arial"/>
                <a:cs typeface="Arial"/>
              </a:rPr>
              <a:t> Wild</a:t>
            </a:r>
            <a:endParaRPr lang="es-ES" sz="1600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39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3" y="158760"/>
            <a:ext cx="6955920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WP4.7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probabilistic and deterministic skill in decadal predictions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80" y="789766"/>
            <a:ext cx="3042669" cy="2286612"/>
          </a:xfrm>
          <a:prstGeom prst="rect">
            <a:avLst/>
          </a:prstGeom>
        </p:spPr>
      </p:pic>
      <p:pic>
        <p:nvPicPr>
          <p:cNvPr id="8" name="Google Shape;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2308" y="861801"/>
            <a:ext cx="1588434" cy="411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rapecio 3"/>
          <p:cNvSpPr/>
          <p:nvPr/>
        </p:nvSpPr>
        <p:spPr>
          <a:xfrm rot="19636135">
            <a:off x="7776072" y="2395699"/>
            <a:ext cx="547893" cy="639448"/>
          </a:xfrm>
          <a:prstGeom prst="trapezoid">
            <a:avLst/>
          </a:prstGeom>
          <a:noFill/>
          <a:ln w="38100" cmpd="sng">
            <a:solidFill>
              <a:srgbClr val="FDC8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Shape 2"/>
          <p:cNvSpPr txBox="1"/>
          <p:nvPr/>
        </p:nvSpPr>
        <p:spPr>
          <a:xfrm>
            <a:off x="252835" y="882626"/>
            <a:ext cx="4174721" cy="37631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Plans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work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CCI+-ECVs:</a:t>
            </a:r>
          </a:p>
          <a:p>
            <a:pPr algn="just"/>
            <a:endParaRPr lang="de-DE" sz="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Multi-model extensive </a:t>
            </a:r>
            <a:r>
              <a:rPr lang="de-DE" sz="1400" dirty="0" err="1">
                <a:solidFill>
                  <a:srgbClr val="000000"/>
                </a:solidFill>
                <a:latin typeface="Arial"/>
                <a:cs typeface="Arial"/>
              </a:rPr>
              <a:t>skill</a:t>
            </a:r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/>
                <a:cs typeface="Arial"/>
              </a:rPr>
              <a:t>assessment</a:t>
            </a:r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 DCPP </a:t>
            </a:r>
            <a:r>
              <a:rPr lang="de-DE" sz="1400" dirty="0" err="1">
                <a:solidFill>
                  <a:srgbClr val="000000"/>
                </a:solidFill>
                <a:latin typeface="Arial"/>
                <a:cs typeface="Arial"/>
              </a:rPr>
              <a:t>predictions</a:t>
            </a:r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/>
                <a:cs typeface="Arial"/>
              </a:rPr>
              <a:t>against</a:t>
            </a:r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/>
                <a:cs typeface="Arial"/>
              </a:rPr>
              <a:t>longest</a:t>
            </a:r>
            <a:r>
              <a:rPr lang="de-DE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Arial"/>
                <a:cs typeface="Arial"/>
              </a:rPr>
              <a:t>CCI </a:t>
            </a:r>
            <a:r>
              <a:rPr lang="de-DE" sz="1400" dirty="0" err="1" smtClean="0">
                <a:solidFill>
                  <a:srgbClr val="000000"/>
                </a:solidFill>
                <a:latin typeface="Arial"/>
                <a:cs typeface="Arial"/>
              </a:rPr>
              <a:t>products</a:t>
            </a:r>
            <a:endParaRPr lang="de-DE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de-DE" sz="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latin typeface="Arial"/>
                <a:cs typeface="Arial"/>
              </a:rPr>
              <a:t>CCI ECVs: Sea Level, SST and </a:t>
            </a:r>
            <a:r>
              <a:rPr lang="en-GB" sz="1400" dirty="0" smtClean="0">
                <a:latin typeface="Arial"/>
                <a:cs typeface="Arial"/>
              </a:rPr>
              <a:t>Clouds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Other products more than 20 year long?</a:t>
            </a:r>
            <a:endParaRPr lang="en-GB" sz="800" dirty="0" smtClean="0">
              <a:latin typeface="Arial"/>
              <a:cs typeface="Arial"/>
            </a:endParaRPr>
          </a:p>
          <a:p>
            <a:endParaRPr lang="de-DE" sz="800" dirty="0" smtClean="0">
              <a:latin typeface="Arial"/>
              <a:cs typeface="Arial"/>
            </a:endParaRPr>
          </a:p>
          <a:p>
            <a:r>
              <a:rPr lang="de-DE" sz="1400" b="1" dirty="0" smtClean="0">
                <a:latin typeface="Arial"/>
                <a:cs typeface="Arial"/>
              </a:rPr>
              <a:t>Interaction </a:t>
            </a:r>
            <a:r>
              <a:rPr lang="de-DE" sz="1400" b="1" dirty="0" err="1" smtClean="0">
                <a:latin typeface="Arial"/>
                <a:cs typeface="Arial"/>
              </a:rPr>
              <a:t>with</a:t>
            </a:r>
            <a:r>
              <a:rPr lang="de-DE" sz="1400" b="1" dirty="0" smtClean="0">
                <a:latin typeface="Arial"/>
                <a:cs typeface="Arial"/>
              </a:rPr>
              <a:t> relevant </a:t>
            </a:r>
            <a:r>
              <a:rPr lang="de-DE" sz="1400" b="1" dirty="0" err="1" smtClean="0">
                <a:latin typeface="Arial"/>
                <a:cs typeface="Arial"/>
              </a:rPr>
              <a:t>teams</a:t>
            </a:r>
            <a:r>
              <a:rPr lang="de-DE" sz="1400" b="1" dirty="0" smtClean="0">
                <a:latin typeface="Arial"/>
                <a:cs typeface="Arial"/>
              </a:rPr>
              <a:t>:</a:t>
            </a:r>
          </a:p>
          <a:p>
            <a:endParaRPr lang="de-DE" sz="4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1400" dirty="0">
                <a:latin typeface="Arial"/>
                <a:cs typeface="Arial"/>
              </a:rPr>
              <a:t>Regular </a:t>
            </a:r>
            <a:r>
              <a:rPr lang="de-DE" sz="1400" dirty="0" err="1">
                <a:latin typeface="Arial"/>
                <a:cs typeface="Arial"/>
              </a:rPr>
              <a:t>channels</a:t>
            </a:r>
            <a:r>
              <a:rPr lang="de-DE" sz="1400" dirty="0">
                <a:latin typeface="Arial"/>
                <a:cs typeface="Arial"/>
              </a:rPr>
              <a:t>: (e.g. </a:t>
            </a:r>
            <a:r>
              <a:rPr lang="de-DE" sz="1400" dirty="0" err="1">
                <a:latin typeface="Arial"/>
                <a:cs typeface="Arial"/>
              </a:rPr>
              <a:t>Participation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to</a:t>
            </a:r>
            <a:r>
              <a:rPr lang="de-DE" sz="1400" dirty="0">
                <a:latin typeface="Arial"/>
                <a:cs typeface="Arial"/>
              </a:rPr>
              <a:t> Meetings/</a:t>
            </a:r>
            <a:r>
              <a:rPr lang="de-DE" sz="1400" dirty="0" err="1">
                <a:latin typeface="Arial"/>
                <a:cs typeface="Arial"/>
              </a:rPr>
              <a:t>telcos</a:t>
            </a:r>
            <a:r>
              <a:rPr lang="de-DE" sz="1400" dirty="0">
                <a:latin typeface="Arial"/>
                <a:cs typeface="Arial"/>
              </a:rPr>
              <a:t>)</a:t>
            </a:r>
          </a:p>
          <a:p>
            <a:endParaRPr lang="de-DE" sz="800" dirty="0">
              <a:latin typeface="Arial"/>
              <a:cs typeface="Arial"/>
            </a:endParaRPr>
          </a:p>
          <a:p>
            <a:pPr algn="just"/>
            <a:r>
              <a:rPr lang="de-DE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Consistency</a:t>
            </a:r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between</a:t>
            </a:r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ECVs:</a:t>
            </a:r>
          </a:p>
          <a:p>
            <a:pPr algn="just"/>
            <a:endParaRPr lang="de-DE" sz="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en-GB" sz="4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Focus on regions and indices for which skill is expected to be consistent for the selected variables (e.g. tropical areas, ENSO)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>
                <a:latin typeface="Arial"/>
                <a:cs typeface="Arial"/>
              </a:rPr>
              <a:t>CCI products as independent validation source to test consistency with initialization datasets</a:t>
            </a:r>
          </a:p>
          <a:p>
            <a:pPr marL="285750" indent="-285750" algn="just">
              <a:buFont typeface="Arial"/>
              <a:buChar char="•"/>
            </a:pPr>
            <a:endParaRPr lang="de-DE" sz="1400" b="0" strike="noStrike" spc="-1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de-DE" sz="1400" b="0" strike="noStrike" spc="-1" dirty="0"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724763" y="3139492"/>
            <a:ext cx="369596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DCPP </a:t>
            </a:r>
            <a:r>
              <a:rPr lang="es-ES" sz="140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Component</a:t>
            </a:r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A: </a:t>
            </a:r>
          </a:p>
          <a:p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Retrospective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Predictions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[1960-2017]</a:t>
            </a:r>
          </a:p>
          <a:p>
            <a:endParaRPr lang="es-ES" sz="4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DCPP </a:t>
            </a:r>
            <a:r>
              <a:rPr lang="es-ES" sz="140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Component</a:t>
            </a:r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B:</a:t>
            </a:r>
          </a:p>
          <a:p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Near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-real time </a:t>
            </a:r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Forecasts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[2018 </a:t>
            </a:r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onwards</a:t>
            </a:r>
            <a:r>
              <a:rPr lang="es-ES" sz="1400" dirty="0" smtClean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]</a:t>
            </a:r>
          </a:p>
          <a:p>
            <a:endParaRPr lang="es-ES" sz="1400" dirty="0" smtClean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418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3" y="158760"/>
            <a:ext cx="6955920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WP4.7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probabilistic and deterministic skill in decadal predictions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80" y="789766"/>
            <a:ext cx="3042669" cy="2286612"/>
          </a:xfrm>
          <a:prstGeom prst="rect">
            <a:avLst/>
          </a:prstGeom>
        </p:spPr>
      </p:pic>
      <p:pic>
        <p:nvPicPr>
          <p:cNvPr id="8" name="Google Shape;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2308" y="861801"/>
            <a:ext cx="1588434" cy="411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5724763" y="3139492"/>
            <a:ext cx="369596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DCPP </a:t>
            </a:r>
            <a:r>
              <a:rPr lang="es-ES" sz="140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Component</a:t>
            </a:r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A: </a:t>
            </a:r>
          </a:p>
          <a:p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Retrospective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Predictions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[1960-2017]</a:t>
            </a:r>
          </a:p>
          <a:p>
            <a:endParaRPr lang="es-ES" sz="4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DCPP </a:t>
            </a:r>
            <a:r>
              <a:rPr lang="es-ES" sz="1400" b="1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Component</a:t>
            </a:r>
            <a:r>
              <a:rPr lang="es-ES" sz="14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B:</a:t>
            </a:r>
          </a:p>
          <a:p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Near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-real time </a:t>
            </a:r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Forecasts</a:t>
            </a:r>
            <a:r>
              <a:rPr lang="es-ES" sz="14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[2018 </a:t>
            </a:r>
            <a:r>
              <a:rPr lang="es-ES" sz="1400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onwards</a:t>
            </a:r>
            <a:r>
              <a:rPr lang="es-ES" sz="1400" dirty="0" smtClean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]</a:t>
            </a:r>
          </a:p>
          <a:p>
            <a:endParaRPr lang="es-ES" sz="1400" dirty="0" smtClean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" name="Trapecio 3"/>
          <p:cNvSpPr/>
          <p:nvPr/>
        </p:nvSpPr>
        <p:spPr>
          <a:xfrm rot="19636135">
            <a:off x="7776072" y="2395699"/>
            <a:ext cx="547893" cy="639448"/>
          </a:xfrm>
          <a:prstGeom prst="trapezoid">
            <a:avLst/>
          </a:prstGeom>
          <a:noFill/>
          <a:ln w="38100" cmpd="sng">
            <a:solidFill>
              <a:srgbClr val="FDC8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extShape 2"/>
          <p:cNvSpPr txBox="1"/>
          <p:nvPr/>
        </p:nvSpPr>
        <p:spPr>
          <a:xfrm>
            <a:off x="252413" y="1664953"/>
            <a:ext cx="4283051" cy="37623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defRPr/>
            </a:pP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Use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of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uncertainties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:</a:t>
            </a:r>
          </a:p>
          <a:p>
            <a:pPr algn="just">
              <a:defRPr/>
            </a:pPr>
            <a:endParaRPr lang="de-DE" sz="400" dirty="0">
              <a:solidFill>
                <a:srgbClr val="000000"/>
              </a:solidFill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endParaRPr lang="de-DE" sz="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>
                <a:latin typeface="Arial"/>
                <a:cs typeface="Arial"/>
              </a:rPr>
              <a:t>Uncertainties in the predictions will be illustrated through the use of probabilistic skill metrics, and by evaluating them against different reference datasets</a:t>
            </a:r>
            <a:r>
              <a:rPr lang="en-US" sz="1400" dirty="0">
                <a:latin typeface="Arial"/>
                <a:cs typeface="Arial"/>
              </a:rPr>
              <a:t> </a:t>
            </a:r>
            <a:endParaRPr lang="en-GB" sz="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endParaRPr lang="en-GB" sz="8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r>
              <a:rPr lang="en-GB" sz="1400" b="1" dirty="0">
                <a:latin typeface="Arial"/>
                <a:ea typeface="MS PGothic" panose="020B0600070205080204" pitchFamily="34" charset="-128"/>
                <a:cs typeface="Arial"/>
              </a:rPr>
              <a:t>Mechanisms to provide feedback to ECV teams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Regular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channels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: (e.g.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Participation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to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 Meetings/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telcos</a:t>
            </a:r>
            <a:r>
              <a:rPr lang="de-DE" sz="1400" dirty="0" smtClean="0">
                <a:latin typeface="Arial"/>
                <a:ea typeface="MS PGothic" panose="020B0600070205080204" pitchFamily="34" charset="-128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  <a:defRPr/>
            </a:pPr>
            <a:endParaRPr lang="de-DE" sz="1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endParaRPr lang="de-DE" sz="1400" dirty="0"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22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2" y="158760"/>
            <a:ext cx="6521597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WP3.4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Propagation of CCI(+) observational uncertainties to climate </a:t>
            </a:r>
            <a:r>
              <a:rPr lang="en-GB" sz="2200" spc="-1" dirty="0" smtClean="0">
                <a:solidFill>
                  <a:srgbClr val="FFFFFF"/>
                </a:solidFill>
                <a:latin typeface="Verdana"/>
                <a:ea typeface="MS PGothic"/>
              </a:rPr>
              <a:t>model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scales </a:t>
            </a:r>
          </a:p>
        </p:txBody>
      </p:sp>
      <p:sp>
        <p:nvSpPr>
          <p:cNvPr id="6" name="TextShape 2"/>
          <p:cNvSpPr txBox="1"/>
          <p:nvPr/>
        </p:nvSpPr>
        <p:spPr>
          <a:xfrm>
            <a:off x="432298" y="974170"/>
            <a:ext cx="4025668" cy="309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Background </a:t>
            </a:r>
            <a:r>
              <a:rPr lang="de-DE" sz="1600" b="1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 rationale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/>
              </a:rPr>
              <a:t>: </a:t>
            </a:r>
            <a:endParaRPr lang="de-DE" sz="1600" b="1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Uncertainties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climate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models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observational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references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have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been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assessed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thoroughly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past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. However, it has remained difficult to integrate these because of the lack of formal concepts that characterize uncertainties at common scales 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to 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both 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models 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and 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observations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. </a:t>
            </a:r>
            <a:endParaRPr lang="de-DE" sz="1600" spc="-1" dirty="0" smtClean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600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u="sng" dirty="0">
                <a:latin typeface="Arial"/>
                <a:cs typeface="Arial"/>
              </a:rPr>
              <a:t>A </a:t>
            </a:r>
            <a:r>
              <a:rPr lang="de-DE" sz="1600" u="sng" dirty="0" err="1" smtClean="0">
                <a:latin typeface="Arial"/>
                <a:cs typeface="Arial"/>
              </a:rPr>
              <a:t>first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framework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to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perform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this</a:t>
            </a:r>
            <a:r>
              <a:rPr lang="de-DE" sz="1600" u="sng" dirty="0" smtClean="0">
                <a:latin typeface="Arial"/>
                <a:cs typeface="Arial"/>
              </a:rPr>
              <a:t> was </a:t>
            </a:r>
            <a:r>
              <a:rPr lang="de-DE" sz="1600" u="sng" dirty="0" err="1" smtClean="0">
                <a:latin typeface="Arial"/>
                <a:cs typeface="Arial"/>
              </a:rPr>
              <a:t>developped</a:t>
            </a:r>
            <a:r>
              <a:rPr lang="de-DE" sz="1600" u="sng" dirty="0" smtClean="0">
                <a:latin typeface="Arial"/>
                <a:cs typeface="Arial"/>
              </a:rPr>
              <a:t> in CMUG-CCI </a:t>
            </a:r>
            <a:r>
              <a:rPr lang="de-DE" sz="1600" u="sng" dirty="0" err="1" smtClean="0">
                <a:latin typeface="Arial"/>
                <a:cs typeface="Arial"/>
              </a:rPr>
              <a:t>for</a:t>
            </a:r>
            <a:r>
              <a:rPr lang="de-DE" sz="1600" u="sng" dirty="0" smtClean="0">
                <a:latin typeface="Arial"/>
                <a:cs typeface="Arial"/>
              </a:rPr>
              <a:t> SSTs.</a:t>
            </a:r>
            <a:endParaRPr lang="de-DE" sz="1600" u="sng" dirty="0">
              <a:latin typeface="Arial"/>
              <a:cs typeface="Arial"/>
            </a:endParaRPr>
          </a:p>
          <a:p>
            <a:pPr algn="just"/>
            <a:endParaRPr lang="de-DE" sz="1600" u="sng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065469" y="938215"/>
            <a:ext cx="194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err="1" smtClean="0">
                <a:latin typeface="Arial"/>
                <a:cs typeface="Arial"/>
              </a:rPr>
              <a:t>Bellprat</a:t>
            </a:r>
            <a:r>
              <a:rPr lang="es-ES" sz="1600" i="1" dirty="0" smtClean="0">
                <a:latin typeface="Arial"/>
                <a:cs typeface="Arial"/>
              </a:rPr>
              <a:t> et al, 2018</a:t>
            </a:r>
            <a:endParaRPr lang="es-ES" sz="1600" i="1" u="sng" dirty="0">
              <a:latin typeface="Arial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048250" y="4042816"/>
            <a:ext cx="3365501" cy="4656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585" y="1329428"/>
            <a:ext cx="3819563" cy="3317002"/>
          </a:xfrm>
          <a:prstGeom prst="rect">
            <a:avLst/>
          </a:prstGeom>
        </p:spPr>
      </p:pic>
      <p:sp>
        <p:nvSpPr>
          <p:cNvPr id="10" name="CuadroTexto 13"/>
          <p:cNvSpPr txBox="1"/>
          <p:nvPr/>
        </p:nvSpPr>
        <p:spPr>
          <a:xfrm>
            <a:off x="5155602" y="1282402"/>
            <a:ext cx="368187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June </a:t>
            </a:r>
            <a:r>
              <a:rPr lang="es-ES" sz="1200" b="1" dirty="0" err="1" smtClean="0"/>
              <a:t>Enso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Prediction</a:t>
            </a:r>
            <a:r>
              <a:rPr lang="es-ES" sz="1200" b="1" dirty="0" smtClean="0"/>
              <a:t> (</a:t>
            </a:r>
            <a:r>
              <a:rPr lang="es-ES" sz="1200" dirty="0" smtClean="0"/>
              <a:t>1st </a:t>
            </a:r>
            <a:r>
              <a:rPr lang="es-ES" sz="1200" dirty="0" err="1" smtClean="0"/>
              <a:t>May</a:t>
            </a:r>
            <a:r>
              <a:rPr lang="es-ES" sz="1200" dirty="0" smtClean="0"/>
              <a:t> </a:t>
            </a:r>
            <a:r>
              <a:rPr lang="es-ES" sz="1200" dirty="0" err="1" smtClean="0"/>
              <a:t>init</a:t>
            </a:r>
            <a:r>
              <a:rPr lang="es-ES" sz="1200" b="1" dirty="0" smtClean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5559" y="2785346"/>
            <a:ext cx="3944679" cy="9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/>
          <p:cNvSpPr txBox="1"/>
          <p:nvPr/>
        </p:nvSpPr>
        <p:spPr>
          <a:xfrm>
            <a:off x="5155602" y="2684908"/>
            <a:ext cx="368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err="1" smtClean="0"/>
              <a:t>Observational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Uncertainty</a:t>
            </a:r>
            <a:r>
              <a:rPr lang="es-ES" sz="1200" b="1" dirty="0" smtClean="0"/>
              <a:t> ESA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29670" y="4063591"/>
            <a:ext cx="3828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err="1" smtClean="0">
                <a:latin typeface="Arial"/>
                <a:cs typeface="Arial"/>
              </a:rPr>
              <a:t>People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involved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u="sng" dirty="0" smtClean="0">
                <a:latin typeface="Arial"/>
                <a:cs typeface="Arial"/>
              </a:rPr>
              <a:t>Louis-</a:t>
            </a:r>
            <a:r>
              <a:rPr lang="es-ES" sz="1600" u="sng" dirty="0" err="1" smtClean="0">
                <a:latin typeface="Arial"/>
                <a:cs typeface="Arial"/>
              </a:rPr>
              <a:t>Philippe</a:t>
            </a:r>
            <a:r>
              <a:rPr lang="es-ES" sz="1600" u="sng" dirty="0" smtClean="0">
                <a:latin typeface="Arial"/>
                <a:cs typeface="Arial"/>
              </a:rPr>
              <a:t> </a:t>
            </a:r>
            <a:r>
              <a:rPr lang="es-ES" sz="1600" u="sng" dirty="0" err="1" smtClean="0">
                <a:latin typeface="Arial"/>
                <a:cs typeface="Arial"/>
              </a:rPr>
              <a:t>Caron</a:t>
            </a:r>
            <a:endParaRPr lang="es-ES" sz="1600" u="sng" dirty="0" smtClean="0">
              <a:latin typeface="Arial"/>
              <a:cs typeface="Arial"/>
            </a:endParaRPr>
          </a:p>
          <a:p>
            <a:pPr algn="r"/>
            <a:r>
              <a:rPr lang="es-ES" sz="1600" dirty="0" smtClean="0">
                <a:latin typeface="Arial"/>
                <a:cs typeface="Arial"/>
              </a:rPr>
              <a:t>             </a:t>
            </a:r>
            <a:r>
              <a:rPr lang="es-ES" sz="1600" u="sng" dirty="0" err="1" smtClean="0">
                <a:latin typeface="Arial"/>
                <a:cs typeface="Arial"/>
              </a:rPr>
              <a:t>Etienne</a:t>
            </a:r>
            <a:r>
              <a:rPr lang="es-ES" sz="1600" u="sng" dirty="0" smtClean="0">
                <a:latin typeface="Arial"/>
                <a:cs typeface="Arial"/>
              </a:rPr>
              <a:t> </a:t>
            </a:r>
            <a:r>
              <a:rPr lang="es-ES" sz="1600" u="sng" dirty="0" err="1" smtClean="0">
                <a:latin typeface="Arial"/>
                <a:cs typeface="Arial"/>
              </a:rPr>
              <a:t>Tourigny</a:t>
            </a:r>
            <a:endParaRPr lang="es-ES" sz="1600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44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2" y="158760"/>
            <a:ext cx="6521597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WP3.4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Propagation of CCI(+) observational uncertainties to climate </a:t>
            </a:r>
            <a:r>
              <a:rPr lang="en-GB" sz="2200" spc="-1" dirty="0" smtClean="0">
                <a:solidFill>
                  <a:srgbClr val="FFFFFF"/>
                </a:solidFill>
                <a:latin typeface="Verdana"/>
                <a:ea typeface="MS PGothic"/>
              </a:rPr>
              <a:t>model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scales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065469" y="938215"/>
            <a:ext cx="194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err="1" smtClean="0">
                <a:latin typeface="Arial"/>
                <a:cs typeface="Arial"/>
              </a:rPr>
              <a:t>Bellprat</a:t>
            </a:r>
            <a:r>
              <a:rPr lang="es-ES" sz="1600" i="1" dirty="0" smtClean="0">
                <a:latin typeface="Arial"/>
                <a:cs typeface="Arial"/>
              </a:rPr>
              <a:t> et al, 2018</a:t>
            </a:r>
            <a:endParaRPr lang="es-ES" sz="1600" i="1" u="sng" dirty="0">
              <a:latin typeface="Arial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048250" y="4042816"/>
            <a:ext cx="3365501" cy="4656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629670" y="4063591"/>
            <a:ext cx="3828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 err="1" smtClean="0">
                <a:latin typeface="Arial"/>
                <a:cs typeface="Arial"/>
              </a:rPr>
              <a:t>People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involved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u="sng" dirty="0" smtClean="0">
                <a:latin typeface="Arial"/>
                <a:cs typeface="Arial"/>
              </a:rPr>
              <a:t>Louis-</a:t>
            </a:r>
            <a:r>
              <a:rPr lang="es-ES" sz="1600" u="sng" dirty="0" err="1" smtClean="0">
                <a:latin typeface="Arial"/>
                <a:cs typeface="Arial"/>
              </a:rPr>
              <a:t>Philippe</a:t>
            </a:r>
            <a:r>
              <a:rPr lang="es-ES" sz="1600" u="sng" dirty="0" smtClean="0">
                <a:latin typeface="Arial"/>
                <a:cs typeface="Arial"/>
              </a:rPr>
              <a:t> </a:t>
            </a:r>
            <a:r>
              <a:rPr lang="es-ES" sz="1600" u="sng" dirty="0" err="1" smtClean="0">
                <a:latin typeface="Arial"/>
                <a:cs typeface="Arial"/>
              </a:rPr>
              <a:t>Caron</a:t>
            </a:r>
            <a:endParaRPr lang="es-ES" sz="1600" u="sng" dirty="0" smtClean="0">
              <a:latin typeface="Arial"/>
              <a:cs typeface="Arial"/>
            </a:endParaRPr>
          </a:p>
          <a:p>
            <a:pPr algn="r"/>
            <a:r>
              <a:rPr lang="es-ES" sz="1600" dirty="0" smtClean="0">
                <a:latin typeface="Arial"/>
                <a:cs typeface="Arial"/>
              </a:rPr>
              <a:t>             </a:t>
            </a:r>
            <a:r>
              <a:rPr lang="es-ES" sz="1600" u="sng" dirty="0" err="1" smtClean="0">
                <a:latin typeface="Arial"/>
                <a:cs typeface="Arial"/>
              </a:rPr>
              <a:t>Etienne</a:t>
            </a:r>
            <a:r>
              <a:rPr lang="es-ES" sz="1600" u="sng" dirty="0" smtClean="0">
                <a:latin typeface="Arial"/>
                <a:cs typeface="Arial"/>
              </a:rPr>
              <a:t> </a:t>
            </a:r>
            <a:r>
              <a:rPr lang="es-ES" sz="1600" u="sng" dirty="0" err="1" smtClean="0">
                <a:latin typeface="Arial"/>
                <a:cs typeface="Arial"/>
              </a:rPr>
              <a:t>Tourigny</a:t>
            </a:r>
            <a:endParaRPr lang="es-ES" sz="1600" u="sng" dirty="0"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3" y="1478172"/>
            <a:ext cx="4373217" cy="275423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829457" y="1350233"/>
            <a:ext cx="428995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 smtClean="0"/>
              <a:t>Lost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skill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due</a:t>
            </a:r>
            <a:r>
              <a:rPr lang="es-ES" sz="1200" b="1" dirty="0" smtClean="0"/>
              <a:t> to total </a:t>
            </a:r>
            <a:r>
              <a:rPr lang="es-ES" sz="1200" b="1" dirty="0" err="1" smtClean="0"/>
              <a:t>observational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uncertainty</a:t>
            </a:r>
            <a:endParaRPr lang="es-ES" sz="1200" b="1" dirty="0" smtClean="0"/>
          </a:p>
        </p:txBody>
      </p:sp>
      <p:sp>
        <p:nvSpPr>
          <p:cNvPr id="10" name="TextShape 2"/>
          <p:cNvSpPr txBox="1"/>
          <p:nvPr/>
        </p:nvSpPr>
        <p:spPr>
          <a:xfrm>
            <a:off x="432298" y="974170"/>
            <a:ext cx="4025668" cy="309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Background </a:t>
            </a:r>
            <a:r>
              <a:rPr lang="de-DE" sz="1600" b="1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 rationale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/>
              </a:rPr>
              <a:t>: </a:t>
            </a:r>
            <a:endParaRPr lang="de-DE" sz="1600" b="1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Uncertainties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climate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models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observational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references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have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been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assessed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thoroughly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in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Arial"/>
              </a:rPr>
              <a:t>past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. However, it has remained difficult to integrate these because of the lack of formal concepts that characterize uncertainties at common scales 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to 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both 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models 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and 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observations</a:t>
            </a:r>
            <a:r>
              <a:rPr lang="de-DE" sz="1600" spc="-1" dirty="0">
                <a:solidFill>
                  <a:srgbClr val="000000"/>
                </a:solidFill>
                <a:latin typeface="Arial"/>
              </a:rPr>
              <a:t>. </a:t>
            </a:r>
            <a:endParaRPr lang="de-DE" sz="1600" spc="-1" dirty="0" smtClean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600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u="sng" dirty="0">
                <a:latin typeface="Arial"/>
                <a:cs typeface="Arial"/>
              </a:rPr>
              <a:t>A </a:t>
            </a:r>
            <a:r>
              <a:rPr lang="de-DE" sz="1600" u="sng" dirty="0" err="1" smtClean="0">
                <a:latin typeface="Arial"/>
                <a:cs typeface="Arial"/>
              </a:rPr>
              <a:t>first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framework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to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perform</a:t>
            </a:r>
            <a:r>
              <a:rPr lang="de-DE" sz="1600" u="sng" dirty="0" smtClean="0">
                <a:latin typeface="Arial"/>
                <a:cs typeface="Arial"/>
              </a:rPr>
              <a:t> </a:t>
            </a:r>
            <a:r>
              <a:rPr lang="de-DE" sz="1600" u="sng" dirty="0" err="1" smtClean="0">
                <a:latin typeface="Arial"/>
                <a:cs typeface="Arial"/>
              </a:rPr>
              <a:t>this</a:t>
            </a:r>
            <a:r>
              <a:rPr lang="de-DE" sz="1600" u="sng" dirty="0" smtClean="0">
                <a:latin typeface="Arial"/>
                <a:cs typeface="Arial"/>
              </a:rPr>
              <a:t> was </a:t>
            </a:r>
            <a:r>
              <a:rPr lang="de-DE" sz="1600" u="sng" dirty="0" err="1" smtClean="0">
                <a:latin typeface="Arial"/>
                <a:cs typeface="Arial"/>
              </a:rPr>
              <a:t>developped</a:t>
            </a:r>
            <a:r>
              <a:rPr lang="de-DE" sz="1600" u="sng" dirty="0" smtClean="0">
                <a:latin typeface="Arial"/>
                <a:cs typeface="Arial"/>
              </a:rPr>
              <a:t> in CMUG-CCI </a:t>
            </a:r>
            <a:r>
              <a:rPr lang="de-DE" sz="1600" u="sng" dirty="0" err="1" smtClean="0">
                <a:latin typeface="Arial"/>
                <a:cs typeface="Arial"/>
              </a:rPr>
              <a:t>for</a:t>
            </a:r>
            <a:r>
              <a:rPr lang="de-DE" sz="1600" u="sng" dirty="0" smtClean="0">
                <a:latin typeface="Arial"/>
                <a:cs typeface="Arial"/>
              </a:rPr>
              <a:t> SSTs.</a:t>
            </a:r>
            <a:endParaRPr lang="de-DE" sz="1600" u="sng" dirty="0">
              <a:latin typeface="Arial"/>
              <a:cs typeface="Arial"/>
            </a:endParaRPr>
          </a:p>
          <a:p>
            <a:pPr algn="just"/>
            <a:endParaRPr lang="de-DE" sz="1600" u="sng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85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2" y="158760"/>
            <a:ext cx="6521597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WP3.4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Propagation of CCI(+) observational uncertainties to climate </a:t>
            </a:r>
            <a:r>
              <a:rPr lang="en-GB" sz="2200" spc="-1" dirty="0" smtClean="0">
                <a:solidFill>
                  <a:srgbClr val="FFFFFF"/>
                </a:solidFill>
                <a:latin typeface="Verdana"/>
                <a:ea typeface="MS PGothic"/>
              </a:rPr>
              <a:t>model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scales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065469" y="938215"/>
            <a:ext cx="194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err="1" smtClean="0">
                <a:latin typeface="Arial"/>
                <a:cs typeface="Arial"/>
              </a:rPr>
              <a:t>Bellprat</a:t>
            </a:r>
            <a:r>
              <a:rPr lang="es-ES" sz="1600" i="1" dirty="0" smtClean="0">
                <a:latin typeface="Arial"/>
                <a:cs typeface="Arial"/>
              </a:rPr>
              <a:t> et al, 2018</a:t>
            </a:r>
            <a:endParaRPr lang="es-ES" sz="1600" i="1" u="sng" dirty="0">
              <a:latin typeface="Arial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048250" y="4042816"/>
            <a:ext cx="3365501" cy="4656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Shape 2"/>
          <p:cNvSpPr txBox="1"/>
          <p:nvPr/>
        </p:nvSpPr>
        <p:spPr>
          <a:xfrm>
            <a:off x="252835" y="882626"/>
            <a:ext cx="4174721" cy="37631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Plans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work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CCI+-ECVs:</a:t>
            </a:r>
          </a:p>
          <a:p>
            <a:pPr algn="just"/>
            <a:endParaRPr lang="de-DE" sz="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e-DE" sz="1400" dirty="0" err="1" smtClean="0">
                <a:latin typeface="Arial"/>
                <a:cs typeface="Arial"/>
              </a:rPr>
              <a:t>Expand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to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other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smtClean="0">
                <a:latin typeface="Arial"/>
                <a:cs typeface="Arial"/>
              </a:rPr>
              <a:t>ECVs </a:t>
            </a:r>
            <a:r>
              <a:rPr lang="de-DE" sz="1400" dirty="0">
                <a:latin typeface="Arial"/>
                <a:cs typeface="Arial"/>
              </a:rPr>
              <a:t>relevant </a:t>
            </a:r>
            <a:r>
              <a:rPr lang="de-DE" sz="1400" dirty="0" err="1">
                <a:latin typeface="Arial"/>
                <a:cs typeface="Arial"/>
              </a:rPr>
              <a:t>to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study</a:t>
            </a:r>
            <a:r>
              <a:rPr lang="de-DE" sz="1400" dirty="0" smtClean="0">
                <a:latin typeface="Arial"/>
                <a:cs typeface="Arial"/>
              </a:rPr>
              <a:t> wild </a:t>
            </a:r>
            <a:r>
              <a:rPr lang="de-DE" sz="1400" dirty="0" err="1" smtClean="0">
                <a:latin typeface="Arial"/>
                <a:cs typeface="Arial"/>
              </a:rPr>
              <a:t>fires</a:t>
            </a:r>
            <a:r>
              <a:rPr lang="de-DE" sz="1400" dirty="0" smtClean="0">
                <a:latin typeface="Arial"/>
                <a:cs typeface="Arial"/>
              </a:rPr>
              <a:t>: </a:t>
            </a:r>
          </a:p>
          <a:p>
            <a:endParaRPr lang="de-DE" sz="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Old ECVs:   </a:t>
            </a:r>
            <a:r>
              <a:rPr lang="en-GB" sz="1400" b="1" dirty="0" smtClean="0">
                <a:latin typeface="Arial"/>
                <a:cs typeface="Arial"/>
              </a:rPr>
              <a:t>fire</a:t>
            </a:r>
            <a:r>
              <a:rPr lang="en-GB" sz="1400" dirty="0" smtClean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(burned area</a:t>
            </a:r>
            <a:r>
              <a:rPr lang="en-GB" sz="1400" dirty="0" smtClean="0">
                <a:latin typeface="Arial"/>
                <a:cs typeface="Arial"/>
              </a:rPr>
              <a:t>), soil moisture      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New </a:t>
            </a:r>
            <a:r>
              <a:rPr lang="en-GB" sz="1400" dirty="0">
                <a:latin typeface="Arial"/>
                <a:cs typeface="Arial"/>
              </a:rPr>
              <a:t>ECVs: </a:t>
            </a:r>
            <a:r>
              <a:rPr lang="en-GB" sz="1400" dirty="0" smtClean="0">
                <a:latin typeface="Arial"/>
                <a:cs typeface="Arial"/>
              </a:rPr>
              <a:t>land </a:t>
            </a:r>
            <a:r>
              <a:rPr lang="en-GB" sz="1400" dirty="0">
                <a:latin typeface="Arial"/>
                <a:cs typeface="Arial"/>
              </a:rPr>
              <a:t>s</a:t>
            </a:r>
            <a:r>
              <a:rPr lang="en-GB" sz="1400" dirty="0" smtClean="0">
                <a:latin typeface="Arial"/>
                <a:cs typeface="Arial"/>
              </a:rPr>
              <a:t>urface </a:t>
            </a:r>
            <a:r>
              <a:rPr lang="en-GB" sz="1400" dirty="0">
                <a:latin typeface="Arial"/>
                <a:cs typeface="Arial"/>
              </a:rPr>
              <a:t>t</a:t>
            </a:r>
            <a:r>
              <a:rPr lang="en-GB" sz="1400" dirty="0" smtClean="0">
                <a:latin typeface="Arial"/>
                <a:cs typeface="Arial"/>
              </a:rPr>
              <a:t>emperature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endParaRPr lang="de-DE" sz="1400" dirty="0">
              <a:latin typeface="Arial"/>
              <a:cs typeface="Arial"/>
            </a:endParaRPr>
          </a:p>
          <a:p>
            <a:endParaRPr lang="de-DE" sz="800" dirty="0" smtClean="0">
              <a:latin typeface="Arial"/>
              <a:cs typeface="Arial"/>
            </a:endParaRPr>
          </a:p>
          <a:p>
            <a:r>
              <a:rPr lang="de-DE" sz="1400" b="1" dirty="0" smtClean="0">
                <a:latin typeface="Arial"/>
                <a:cs typeface="Arial"/>
              </a:rPr>
              <a:t>Interaction </a:t>
            </a:r>
            <a:r>
              <a:rPr lang="de-DE" sz="1400" b="1" dirty="0" err="1" smtClean="0">
                <a:latin typeface="Arial"/>
                <a:cs typeface="Arial"/>
              </a:rPr>
              <a:t>with</a:t>
            </a:r>
            <a:r>
              <a:rPr lang="de-DE" sz="1400" b="1" dirty="0" smtClean="0">
                <a:latin typeface="Arial"/>
                <a:cs typeface="Arial"/>
              </a:rPr>
              <a:t> relevant </a:t>
            </a:r>
            <a:r>
              <a:rPr lang="de-DE" sz="1400" b="1" dirty="0" err="1" smtClean="0">
                <a:latin typeface="Arial"/>
                <a:cs typeface="Arial"/>
              </a:rPr>
              <a:t>teams</a:t>
            </a:r>
            <a:r>
              <a:rPr lang="de-DE" sz="1400" b="1" dirty="0" smtClean="0">
                <a:latin typeface="Arial"/>
                <a:cs typeface="Arial"/>
              </a:rPr>
              <a:t>:</a:t>
            </a:r>
          </a:p>
          <a:p>
            <a:endParaRPr lang="de-DE" sz="4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err="1" smtClean="0">
                <a:latin typeface="Arial"/>
                <a:cs typeface="Arial"/>
              </a:rPr>
              <a:t>Attendance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to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next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Fire</a:t>
            </a:r>
            <a:r>
              <a:rPr lang="de-DE" sz="1400" dirty="0" smtClean="0">
                <a:latin typeface="Arial"/>
                <a:cs typeface="Arial"/>
              </a:rPr>
              <a:t> CCI </a:t>
            </a:r>
            <a:r>
              <a:rPr lang="de-DE" sz="1400" dirty="0" err="1" smtClean="0">
                <a:latin typeface="Arial"/>
                <a:cs typeface="Arial"/>
              </a:rPr>
              <a:t>meeting</a:t>
            </a:r>
            <a:endParaRPr lang="de-DE" sz="1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smtClean="0">
                <a:latin typeface="Arial"/>
                <a:cs typeface="Arial"/>
              </a:rPr>
              <a:t>Emilio </a:t>
            </a:r>
            <a:r>
              <a:rPr lang="de-DE" sz="1400" dirty="0" err="1" smtClean="0">
                <a:latin typeface="Arial"/>
                <a:cs typeface="Arial"/>
              </a:rPr>
              <a:t>Chuvieco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collaborator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of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Etienne‘s</a:t>
            </a:r>
            <a:r>
              <a:rPr lang="de-DE" sz="1400" dirty="0" smtClean="0">
                <a:latin typeface="Arial"/>
                <a:cs typeface="Arial"/>
              </a:rPr>
              <a:t> MSCA on wild </a:t>
            </a:r>
            <a:r>
              <a:rPr lang="de-DE" sz="1400" dirty="0" err="1" smtClean="0">
                <a:latin typeface="Arial"/>
                <a:cs typeface="Arial"/>
              </a:rPr>
              <a:t>fires</a:t>
            </a:r>
            <a:endParaRPr lang="de-DE" sz="1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 err="1" smtClean="0">
                <a:latin typeface="Arial"/>
                <a:cs typeface="Arial"/>
              </a:rPr>
              <a:t>Participation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to</a:t>
            </a:r>
            <a:r>
              <a:rPr lang="de-DE" sz="1400" dirty="0" smtClean="0">
                <a:latin typeface="Arial"/>
                <a:cs typeface="Arial"/>
              </a:rPr>
              <a:t> Meetings/</a:t>
            </a:r>
            <a:r>
              <a:rPr lang="de-DE" sz="1400" dirty="0" err="1" smtClean="0">
                <a:latin typeface="Arial"/>
                <a:cs typeface="Arial"/>
              </a:rPr>
              <a:t>regular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telcos</a:t>
            </a:r>
            <a:endParaRPr lang="de-DE" sz="1400" dirty="0" smtClean="0">
              <a:latin typeface="Arial"/>
              <a:cs typeface="Arial"/>
            </a:endParaRPr>
          </a:p>
          <a:p>
            <a:endParaRPr lang="de-DE" sz="800" dirty="0">
              <a:latin typeface="Arial"/>
              <a:cs typeface="Arial"/>
            </a:endParaRPr>
          </a:p>
          <a:p>
            <a:pPr algn="just"/>
            <a:r>
              <a:rPr lang="de-DE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Consistency</a:t>
            </a:r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between</a:t>
            </a:r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ECVs:</a:t>
            </a:r>
          </a:p>
          <a:p>
            <a:pPr algn="just"/>
            <a:endParaRPr lang="de-DE" sz="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New metric to assess consistency across at least 4 variables (SST, fire, soil moisture, LST)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b="0" strike="noStrike" spc="-1" dirty="0" smtClean="0">
                <a:solidFill>
                  <a:srgbClr val="000000"/>
                </a:solidFill>
                <a:latin typeface="Arial"/>
                <a:cs typeface="Arial"/>
              </a:rPr>
              <a:t>Compare in each the importance of record length </a:t>
            </a:r>
            <a:r>
              <a:rPr lang="en-GB" sz="1400" b="0" strike="noStrike" spc="-1" dirty="0" err="1" smtClean="0">
                <a:solidFill>
                  <a:srgbClr val="000000"/>
                </a:solidFill>
                <a:latin typeface="Arial"/>
                <a:cs typeface="Arial"/>
              </a:rPr>
              <a:t>vs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Arial"/>
                <a:cs typeface="Arial"/>
              </a:rPr>
              <a:t> observational uncertainty</a:t>
            </a:r>
            <a:endParaRPr lang="de-DE" sz="1400" dirty="0" smtClean="0">
              <a:latin typeface="Arial"/>
              <a:cs typeface="Arial"/>
            </a:endParaRPr>
          </a:p>
          <a:p>
            <a:pPr marL="285750" indent="-285750" algn="just">
              <a:buFontTx/>
              <a:buChar char="-"/>
            </a:pPr>
            <a:endParaRPr lang="de-DE" sz="1400" dirty="0">
              <a:latin typeface="Arial"/>
              <a:cs typeface="Arial"/>
            </a:endParaRPr>
          </a:p>
          <a:p>
            <a:pPr algn="just"/>
            <a:endParaRPr lang="de-DE" sz="1400" b="0" strike="noStrike" spc="-1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de-DE" sz="1400" b="0" strike="noStrike" spc="-1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314" y="1612153"/>
            <a:ext cx="2349500" cy="2235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069" y="1652494"/>
            <a:ext cx="2311400" cy="21844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252445" y="1409998"/>
            <a:ext cx="1541727" cy="4924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300" b="1" dirty="0" smtClean="0"/>
              <a:t>Record </a:t>
            </a:r>
            <a:r>
              <a:rPr lang="es-ES" sz="1300" b="1" dirty="0" err="1" smtClean="0"/>
              <a:t>Length</a:t>
            </a:r>
            <a:endParaRPr lang="es-ES" sz="1300" b="1" dirty="0" smtClean="0"/>
          </a:p>
          <a:p>
            <a:pPr algn="ctr"/>
            <a:r>
              <a:rPr lang="es-ES" sz="1300" b="1" dirty="0" err="1" smtClean="0"/>
              <a:t>Uncertainty</a:t>
            </a:r>
            <a:endParaRPr lang="es-ES" sz="1300" b="1" dirty="0" smtClean="0"/>
          </a:p>
        </p:txBody>
      </p:sp>
      <p:sp>
        <p:nvSpPr>
          <p:cNvPr id="14" name="CuadroTexto 13"/>
          <p:cNvSpPr txBox="1"/>
          <p:nvPr/>
        </p:nvSpPr>
        <p:spPr>
          <a:xfrm>
            <a:off x="5049272" y="1409998"/>
            <a:ext cx="1489629" cy="4924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300" b="1" dirty="0" err="1" smtClean="0"/>
              <a:t>Observational</a:t>
            </a:r>
            <a:r>
              <a:rPr lang="es-ES" sz="1300" b="1" dirty="0" smtClean="0"/>
              <a:t> </a:t>
            </a:r>
          </a:p>
          <a:p>
            <a:pPr algn="ctr"/>
            <a:r>
              <a:rPr lang="es-ES" sz="1300" b="1" dirty="0" err="1" smtClean="0"/>
              <a:t>Uncertainty</a:t>
            </a:r>
            <a:endParaRPr lang="es-ES" sz="1300" b="1" dirty="0" smtClean="0"/>
          </a:p>
        </p:txBody>
      </p:sp>
    </p:spTree>
    <p:extLst>
      <p:ext uri="{BB962C8B-B14F-4D97-AF65-F5344CB8AC3E}">
        <p14:creationId xmlns:p14="http://schemas.microsoft.com/office/powerpoint/2010/main" val="270483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1063" y="158750"/>
            <a:ext cx="6521450" cy="4302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  <a:cs typeface="+mn-cs"/>
              </a:rPr>
              <a:t>WP3.4 Propagation of CCI(+) observational uncertainties to climate model scales </a:t>
            </a:r>
          </a:p>
        </p:txBody>
      </p:sp>
      <p:sp>
        <p:nvSpPr>
          <p:cNvPr id="7170" name="CuadroTexto 6"/>
          <p:cNvSpPr txBox="1">
            <a:spLocks noChangeArrowheads="1"/>
          </p:cNvSpPr>
          <p:nvPr/>
        </p:nvSpPr>
        <p:spPr bwMode="auto">
          <a:xfrm>
            <a:off x="7065963" y="938213"/>
            <a:ext cx="1944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s-ES" sz="1600" i="1">
                <a:latin typeface="Arial" charset="0"/>
                <a:cs typeface="Arial" charset="0"/>
              </a:rPr>
              <a:t>Bellprat et al, 2018</a:t>
            </a:r>
            <a:endParaRPr lang="es-ES" sz="1600" i="1" u="sng">
              <a:latin typeface="Arial" charset="0"/>
              <a:cs typeface="Arial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048250" y="4043363"/>
            <a:ext cx="3365500" cy="4651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TextShape 2"/>
          <p:cNvSpPr txBox="1"/>
          <p:nvPr/>
        </p:nvSpPr>
        <p:spPr>
          <a:xfrm>
            <a:off x="252413" y="1382713"/>
            <a:ext cx="4449762" cy="37623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defRPr/>
            </a:pP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Use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of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uncertainties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:</a:t>
            </a:r>
          </a:p>
          <a:p>
            <a:pPr algn="just">
              <a:defRPr/>
            </a:pPr>
            <a:endParaRPr lang="de-DE" sz="400" dirty="0">
              <a:solidFill>
                <a:srgbClr val="000000"/>
              </a:solidFill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endParaRPr lang="de-DE" sz="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>
                <a:latin typeface="Arial"/>
                <a:ea typeface="MS PGothic" panose="020B0600070205080204" pitchFamily="34" charset="-128"/>
                <a:cs typeface="Arial"/>
              </a:rPr>
              <a:t>The observational error is required to compute the interpolation errors in space/time (which need a finite correlation length and correlation time scale)</a:t>
            </a:r>
          </a:p>
          <a:p>
            <a:pPr marL="285750" indent="-285750">
              <a:buFont typeface="Arial"/>
              <a:buChar char="•"/>
              <a:defRPr/>
            </a:pPr>
            <a:endParaRPr lang="en-GB" sz="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>
                <a:latin typeface="Arial"/>
                <a:ea typeface="MS PGothic" panose="020B0600070205080204" pitchFamily="34" charset="-128"/>
                <a:cs typeface="Arial"/>
              </a:rPr>
              <a:t>For case studies on prediction, we will quantify two additional sources of uncertainty, due to the record length and to the ensemble size.</a:t>
            </a:r>
          </a:p>
          <a:p>
            <a:pPr>
              <a:defRPr/>
            </a:pPr>
            <a:endParaRPr lang="en-GB" sz="1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r>
              <a:rPr lang="en-GB" sz="1400" b="1" dirty="0">
                <a:latin typeface="Arial"/>
                <a:ea typeface="MS PGothic" panose="020B0600070205080204" pitchFamily="34" charset="-128"/>
                <a:cs typeface="Arial"/>
              </a:rPr>
              <a:t>Mechanisms to provide feedback to ECV teams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Regular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channels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: (e.g.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Participation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to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 Meetings/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telcos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)</a:t>
            </a:r>
          </a:p>
          <a:p>
            <a:pPr>
              <a:defRPr/>
            </a:pPr>
            <a:endParaRPr lang="de-DE" sz="1400" dirty="0">
              <a:latin typeface="Arial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717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612900"/>
            <a:ext cx="23495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1652588"/>
            <a:ext cx="2311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7252445" y="1409998"/>
            <a:ext cx="1541727" cy="4924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300" b="1" dirty="0" smtClean="0"/>
              <a:t>Record </a:t>
            </a:r>
            <a:r>
              <a:rPr lang="es-ES" sz="1300" b="1" dirty="0" err="1" smtClean="0"/>
              <a:t>Length</a:t>
            </a:r>
            <a:endParaRPr lang="es-ES" sz="1300" b="1" dirty="0" smtClean="0"/>
          </a:p>
          <a:p>
            <a:pPr algn="ctr"/>
            <a:r>
              <a:rPr lang="es-ES" sz="1300" b="1" dirty="0" err="1" smtClean="0"/>
              <a:t>Uncertainty</a:t>
            </a:r>
            <a:endParaRPr lang="es-ES" sz="1300" b="1" dirty="0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5049272" y="1409998"/>
            <a:ext cx="1489629" cy="49244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300" b="1" dirty="0" err="1" smtClean="0"/>
              <a:t>Observational</a:t>
            </a:r>
            <a:r>
              <a:rPr lang="es-ES" sz="1300" b="1" dirty="0" smtClean="0"/>
              <a:t> </a:t>
            </a:r>
          </a:p>
          <a:p>
            <a:pPr algn="ctr"/>
            <a:r>
              <a:rPr lang="es-ES" sz="1300" b="1" dirty="0" err="1" smtClean="0"/>
              <a:t>Uncertainty</a:t>
            </a:r>
            <a:endParaRPr lang="es-ES" sz="1300" b="1" dirty="0" smtClean="0"/>
          </a:p>
        </p:txBody>
      </p:sp>
    </p:spTree>
    <p:extLst>
      <p:ext uri="{BB962C8B-B14F-4D97-AF65-F5344CB8AC3E}">
        <p14:creationId xmlns:p14="http://schemas.microsoft.com/office/powerpoint/2010/main" val="191014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880553" y="158760"/>
            <a:ext cx="6176536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the impact on skill of </a:t>
            </a:r>
            <a:r>
              <a:rPr lang="en-GB" sz="2200" spc="-1" dirty="0" smtClean="0">
                <a:solidFill>
                  <a:srgbClr val="FFFFFF"/>
                </a:solidFill>
                <a:latin typeface="Verdana"/>
                <a:ea typeface="MS PGothic"/>
              </a:rPr>
              <a:t>an enhanced SIR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on seasonal prediction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501508" y="3686727"/>
            <a:ext cx="295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 err="1" smtClean="0">
                <a:latin typeface="Arial"/>
                <a:cs typeface="Arial"/>
              </a:rPr>
              <a:t>People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involved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u="sng" dirty="0" smtClean="0">
                <a:latin typeface="Arial"/>
                <a:cs typeface="Arial"/>
              </a:rPr>
              <a:t>Pablo Ortega</a:t>
            </a:r>
          </a:p>
          <a:p>
            <a:pPr algn="r"/>
            <a:r>
              <a:rPr lang="es-ES" sz="1600" u="sng" dirty="0" smtClean="0">
                <a:latin typeface="Arial"/>
                <a:cs typeface="Arial"/>
              </a:rPr>
              <a:t>Juan Acosta</a:t>
            </a:r>
          </a:p>
          <a:p>
            <a:pPr algn="r"/>
            <a:r>
              <a:rPr lang="en-GB" sz="1600" u="sng" dirty="0" smtClean="0">
                <a:latin typeface="Arial"/>
                <a:cs typeface="Arial"/>
              </a:rPr>
              <a:t>Rubén </a:t>
            </a:r>
            <a:r>
              <a:rPr lang="en-GB" sz="1600" u="sng" dirty="0">
                <a:latin typeface="Arial"/>
                <a:cs typeface="Arial"/>
              </a:rPr>
              <a:t>Cruz-</a:t>
            </a:r>
            <a:r>
              <a:rPr lang="en-GB" sz="1600" u="sng" dirty="0" err="1">
                <a:latin typeface="Arial"/>
                <a:cs typeface="Arial"/>
              </a:rPr>
              <a:t>García</a:t>
            </a:r>
            <a:r>
              <a:rPr lang="en-US" sz="1600" u="sng" dirty="0">
                <a:latin typeface="Arial"/>
                <a:cs typeface="Arial"/>
              </a:rPr>
              <a:t> </a:t>
            </a:r>
            <a:endParaRPr lang="es-ES" sz="1600" u="sng" dirty="0"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381789" y="938215"/>
            <a:ext cx="262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smtClean="0">
                <a:latin typeface="Arial"/>
                <a:cs typeface="Arial"/>
              </a:rPr>
              <a:t>Cruz-García et al, In </a:t>
            </a:r>
            <a:r>
              <a:rPr lang="es-ES" sz="1600" i="1" dirty="0" err="1" smtClean="0">
                <a:latin typeface="Arial"/>
                <a:cs typeface="Arial"/>
              </a:rPr>
              <a:t>Prep</a:t>
            </a:r>
            <a:r>
              <a:rPr lang="es-ES" sz="1600" i="1" dirty="0" smtClean="0">
                <a:latin typeface="Arial"/>
                <a:cs typeface="Arial"/>
              </a:rPr>
              <a:t>.</a:t>
            </a:r>
            <a:endParaRPr lang="es-ES" sz="1600" i="1" u="sng" dirty="0">
              <a:latin typeface="Arial"/>
              <a:cs typeface="Arial"/>
            </a:endParaRPr>
          </a:p>
        </p:txBody>
      </p:sp>
      <p:sp>
        <p:nvSpPr>
          <p:cNvPr id="39" name="TextShape 2"/>
          <p:cNvSpPr txBox="1"/>
          <p:nvPr/>
        </p:nvSpPr>
        <p:spPr>
          <a:xfrm>
            <a:off x="432298" y="974170"/>
            <a:ext cx="4025668" cy="309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Background </a:t>
            </a:r>
            <a:r>
              <a:rPr lang="de-DE" sz="1600" b="1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 rationale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/>
              </a:rPr>
              <a:t>: </a:t>
            </a:r>
            <a:endParaRPr lang="de-DE" sz="1600" b="1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analysis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previous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reconstruction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sea-ice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performed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within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CMUG-CCI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has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highlighted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that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accuracy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ssimilation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can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limited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uncertainty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assimilated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products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also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frequency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each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assimilation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phase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.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05" y="1773619"/>
            <a:ext cx="3561167" cy="265177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697487" y="1447517"/>
            <a:ext cx="266568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Calibri"/>
                <a:cs typeface="Calibri"/>
              </a:rPr>
              <a:t>Pan-</a:t>
            </a:r>
            <a:r>
              <a:rPr lang="es-ES" sz="1600" b="1" dirty="0" err="1" smtClean="0">
                <a:latin typeface="Calibri"/>
                <a:cs typeface="Calibri"/>
              </a:rPr>
              <a:t>Arctic</a:t>
            </a:r>
            <a:r>
              <a:rPr lang="es-ES" sz="1600" b="1" dirty="0" smtClean="0">
                <a:latin typeface="Calibri"/>
                <a:cs typeface="Calibri"/>
              </a:rPr>
              <a:t> Sea Ice </a:t>
            </a:r>
            <a:r>
              <a:rPr lang="es-ES" sz="1600" b="1" dirty="0" err="1" smtClean="0">
                <a:latin typeface="Calibri"/>
                <a:cs typeface="Calibri"/>
              </a:rPr>
              <a:t>Extent</a:t>
            </a:r>
            <a:r>
              <a:rPr lang="es-ES" sz="1600" b="1" dirty="0" smtClean="0">
                <a:latin typeface="Calibri"/>
                <a:cs typeface="Calibri"/>
              </a:rPr>
              <a:t> </a:t>
            </a:r>
            <a:r>
              <a:rPr lang="es-ES" sz="1600" b="1" dirty="0" err="1" smtClean="0">
                <a:latin typeface="Calibri"/>
                <a:cs typeface="Calibri"/>
              </a:rPr>
              <a:t>May</a:t>
            </a:r>
            <a:r>
              <a:rPr lang="es-ES" sz="1600" b="1" dirty="0">
                <a:latin typeface="Calibri"/>
                <a:cs typeface="Calibri"/>
              </a:rPr>
              <a:t> </a:t>
            </a:r>
            <a:r>
              <a:rPr lang="es-ES" sz="1600" b="1" dirty="0" err="1" smtClean="0">
                <a:latin typeface="Calibri"/>
                <a:cs typeface="Calibri"/>
              </a:rPr>
              <a:t>through</a:t>
            </a:r>
            <a:r>
              <a:rPr lang="es-ES" sz="1600" b="1" dirty="0" smtClean="0">
                <a:latin typeface="Calibri"/>
                <a:cs typeface="Calibri"/>
              </a:rPr>
              <a:t> </a:t>
            </a:r>
            <a:r>
              <a:rPr lang="es-ES" sz="1600" b="1" dirty="0" err="1" smtClean="0">
                <a:latin typeface="Calibri"/>
                <a:cs typeface="Calibri"/>
              </a:rPr>
              <a:t>October</a:t>
            </a:r>
            <a:endParaRPr lang="es-ES" sz="16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42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-1" b="33339"/>
          <a:stretch/>
        </p:blipFill>
        <p:spPr>
          <a:xfrm>
            <a:off x="5433586" y="3856193"/>
            <a:ext cx="2915999" cy="308955"/>
          </a:xfrm>
          <a:prstGeom prst="rect">
            <a:avLst/>
          </a:prstGeom>
        </p:spPr>
      </p:pic>
      <p:sp>
        <p:nvSpPr>
          <p:cNvPr id="49" name="Rectángulo 48"/>
          <p:cNvSpPr/>
          <p:nvPr/>
        </p:nvSpPr>
        <p:spPr>
          <a:xfrm>
            <a:off x="5594891" y="4139243"/>
            <a:ext cx="2608109" cy="197545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381789" y="938215"/>
            <a:ext cx="262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smtClean="0">
                <a:latin typeface="Arial"/>
                <a:cs typeface="Arial"/>
              </a:rPr>
              <a:t>Cruz-García et al, In </a:t>
            </a:r>
            <a:r>
              <a:rPr lang="es-ES" sz="1600" i="1" dirty="0" err="1" smtClean="0">
                <a:latin typeface="Arial"/>
                <a:cs typeface="Arial"/>
              </a:rPr>
              <a:t>Prep</a:t>
            </a:r>
            <a:r>
              <a:rPr lang="es-ES" sz="1600" i="1" dirty="0" smtClean="0">
                <a:latin typeface="Arial"/>
                <a:cs typeface="Arial"/>
              </a:rPr>
              <a:t>.</a:t>
            </a:r>
            <a:endParaRPr lang="es-ES" sz="1600" i="1" u="sng" dirty="0">
              <a:latin typeface="Arial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082572" y="4122917"/>
            <a:ext cx="3365501" cy="4656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TextShape 2"/>
          <p:cNvSpPr txBox="1"/>
          <p:nvPr/>
        </p:nvSpPr>
        <p:spPr>
          <a:xfrm>
            <a:off x="432298" y="974170"/>
            <a:ext cx="4025668" cy="309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Background </a:t>
            </a:r>
            <a:r>
              <a:rPr lang="de-DE" sz="1600" b="1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1" spc="-1" dirty="0" smtClean="0">
                <a:solidFill>
                  <a:srgbClr val="000000"/>
                </a:solidFill>
                <a:latin typeface="Arial"/>
              </a:rPr>
              <a:t> rationale</a:t>
            </a:r>
            <a:r>
              <a:rPr lang="de-DE" sz="1600" b="1" strike="noStrike" spc="-1" dirty="0" smtClean="0">
                <a:solidFill>
                  <a:srgbClr val="000000"/>
                </a:solidFill>
                <a:latin typeface="Arial"/>
              </a:rPr>
              <a:t>: </a:t>
            </a:r>
            <a:endParaRPr lang="de-DE" sz="1600" b="1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de-DE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analysis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previous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reconstruction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sea-ice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performed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within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CMUG-CCI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has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highlighted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that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accuracy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</a:rPr>
              <a:t>a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ssimilation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can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limited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uncertainty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assimilated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products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also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frequency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each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assimilation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Arial"/>
              </a:rPr>
              <a:t>phase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Arial"/>
              </a:rPr>
              <a:t>.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567" y="1953483"/>
            <a:ext cx="2041474" cy="1992380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5319937" y="1424631"/>
            <a:ext cx="303061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Calibri"/>
                <a:cs typeface="Calibri"/>
              </a:rPr>
              <a:t>Sea Ice </a:t>
            </a:r>
            <a:r>
              <a:rPr lang="es-ES" sz="1600" b="1" dirty="0" err="1" smtClean="0">
                <a:latin typeface="Calibri"/>
                <a:cs typeface="Calibri"/>
              </a:rPr>
              <a:t>Concentration</a:t>
            </a:r>
            <a:r>
              <a:rPr lang="es-ES" sz="1600" b="1" dirty="0" smtClean="0">
                <a:latin typeface="Calibri"/>
                <a:cs typeface="Calibri"/>
              </a:rPr>
              <a:t> </a:t>
            </a:r>
            <a:r>
              <a:rPr lang="es-ES" sz="1600" b="1" dirty="0" err="1" smtClean="0">
                <a:latin typeface="Calibri"/>
                <a:cs typeface="Calibri"/>
              </a:rPr>
              <a:t>Difference</a:t>
            </a:r>
            <a:endParaRPr lang="es-ES" sz="1600" b="1" dirty="0" smtClean="0">
              <a:latin typeface="Calibri"/>
              <a:cs typeface="Calibri"/>
            </a:endParaRPr>
          </a:p>
          <a:p>
            <a:pPr algn="ctr"/>
            <a:r>
              <a:rPr lang="es-ES" sz="1600" b="1" dirty="0" err="1" smtClean="0">
                <a:latin typeface="Calibri"/>
                <a:cs typeface="Calibri"/>
              </a:rPr>
              <a:t>Recon</a:t>
            </a:r>
            <a:r>
              <a:rPr lang="es-ES" sz="1600" b="1" dirty="0" smtClean="0">
                <a:latin typeface="Calibri"/>
                <a:cs typeface="Calibri"/>
              </a:rPr>
              <a:t>-ENKF vs ESA (1st </a:t>
            </a:r>
            <a:r>
              <a:rPr lang="es-ES" sz="1600" b="1" dirty="0" err="1" smtClean="0">
                <a:latin typeface="Calibri"/>
                <a:cs typeface="Calibri"/>
              </a:rPr>
              <a:t>May</a:t>
            </a:r>
            <a:r>
              <a:rPr lang="es-ES" sz="1600" b="1" dirty="0" smtClean="0">
                <a:latin typeface="Calibri"/>
                <a:cs typeface="Calibri"/>
              </a:rPr>
              <a:t>)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5602665" y="3952515"/>
            <a:ext cx="2491643" cy="180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CuadroTexto 43"/>
          <p:cNvSpPr txBox="1"/>
          <p:nvPr/>
        </p:nvSpPr>
        <p:spPr>
          <a:xfrm>
            <a:off x="7776205" y="4136686"/>
            <a:ext cx="708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100%</a:t>
            </a:r>
            <a:endParaRPr lang="es-ES" sz="1200" b="1" dirty="0"/>
          </a:p>
        </p:txBody>
      </p:sp>
      <p:sp>
        <p:nvSpPr>
          <p:cNvPr id="45" name="CuadroTexto 44"/>
          <p:cNvSpPr txBox="1"/>
          <p:nvPr/>
        </p:nvSpPr>
        <p:spPr>
          <a:xfrm>
            <a:off x="7243529" y="4136686"/>
            <a:ext cx="599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/>
              <a:t>5</a:t>
            </a:r>
            <a:r>
              <a:rPr lang="es-ES" sz="1200" b="1" dirty="0" smtClean="0"/>
              <a:t>0%</a:t>
            </a:r>
            <a:endParaRPr lang="es-ES" sz="1200" b="1" dirty="0"/>
          </a:p>
        </p:txBody>
      </p:sp>
      <p:sp>
        <p:nvSpPr>
          <p:cNvPr id="46" name="CuadroTexto 45"/>
          <p:cNvSpPr txBox="1"/>
          <p:nvPr/>
        </p:nvSpPr>
        <p:spPr>
          <a:xfrm>
            <a:off x="6660803" y="4136686"/>
            <a:ext cx="489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0%</a:t>
            </a:r>
            <a:endParaRPr lang="es-ES" sz="1200" b="1" dirty="0"/>
          </a:p>
        </p:txBody>
      </p:sp>
      <p:sp>
        <p:nvSpPr>
          <p:cNvPr id="47" name="CuadroTexto 46"/>
          <p:cNvSpPr txBox="1"/>
          <p:nvPr/>
        </p:nvSpPr>
        <p:spPr>
          <a:xfrm>
            <a:off x="5872145" y="4136686"/>
            <a:ext cx="673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-50%</a:t>
            </a:r>
            <a:endParaRPr lang="es-ES" sz="1200" b="1" dirty="0"/>
          </a:p>
        </p:txBody>
      </p:sp>
      <p:sp>
        <p:nvSpPr>
          <p:cNvPr id="48" name="CuadroTexto 47"/>
          <p:cNvSpPr txBox="1"/>
          <p:nvPr/>
        </p:nvSpPr>
        <p:spPr>
          <a:xfrm>
            <a:off x="5215631" y="4136686"/>
            <a:ext cx="782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-100%</a:t>
            </a:r>
            <a:endParaRPr lang="es-ES" sz="1200" b="1" dirty="0"/>
          </a:p>
        </p:txBody>
      </p:sp>
      <p:sp>
        <p:nvSpPr>
          <p:cNvPr id="17" name="TextShape 1"/>
          <p:cNvSpPr txBox="1"/>
          <p:nvPr/>
        </p:nvSpPr>
        <p:spPr>
          <a:xfrm>
            <a:off x="880553" y="158760"/>
            <a:ext cx="6176536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the impact on skill of </a:t>
            </a:r>
            <a:r>
              <a:rPr lang="en-GB" sz="2200" spc="-1" dirty="0" smtClean="0">
                <a:solidFill>
                  <a:srgbClr val="FFFFFF"/>
                </a:solidFill>
                <a:latin typeface="Verdana"/>
                <a:ea typeface="MS PGothic"/>
              </a:rPr>
              <a:t>an enhanced SIR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on seasonal prediction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501508" y="3686727"/>
            <a:ext cx="295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 err="1" smtClean="0">
                <a:latin typeface="Arial"/>
                <a:cs typeface="Arial"/>
              </a:rPr>
              <a:t>People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involved</a:t>
            </a:r>
            <a:r>
              <a:rPr lang="es-ES" sz="1600" dirty="0" smtClean="0">
                <a:latin typeface="Arial"/>
                <a:cs typeface="Arial"/>
              </a:rPr>
              <a:t>: </a:t>
            </a:r>
            <a:r>
              <a:rPr lang="es-ES" sz="1600" u="sng" dirty="0" smtClean="0">
                <a:latin typeface="Arial"/>
                <a:cs typeface="Arial"/>
              </a:rPr>
              <a:t>Pablo Ortega</a:t>
            </a:r>
          </a:p>
          <a:p>
            <a:pPr algn="r"/>
            <a:r>
              <a:rPr lang="es-ES" sz="1600" u="sng" dirty="0" smtClean="0">
                <a:latin typeface="Arial"/>
                <a:cs typeface="Arial"/>
              </a:rPr>
              <a:t>Juan Acosta</a:t>
            </a:r>
          </a:p>
          <a:p>
            <a:pPr algn="r"/>
            <a:r>
              <a:rPr lang="en-GB" sz="1600" u="sng" dirty="0" smtClean="0">
                <a:latin typeface="Arial"/>
                <a:cs typeface="Arial"/>
              </a:rPr>
              <a:t>Rubén </a:t>
            </a:r>
            <a:r>
              <a:rPr lang="en-GB" sz="1600" u="sng" dirty="0">
                <a:latin typeface="Arial"/>
                <a:cs typeface="Arial"/>
              </a:rPr>
              <a:t>Cruz-</a:t>
            </a:r>
            <a:r>
              <a:rPr lang="en-GB" sz="1600" u="sng" dirty="0" err="1">
                <a:latin typeface="Arial"/>
                <a:cs typeface="Arial"/>
              </a:rPr>
              <a:t>García</a:t>
            </a:r>
            <a:r>
              <a:rPr lang="en-US" sz="1600" u="sng" dirty="0">
                <a:latin typeface="Arial"/>
                <a:cs typeface="Arial"/>
              </a:rPr>
              <a:t> </a:t>
            </a:r>
            <a:endParaRPr lang="es-ES" sz="1600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16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4409733" y="2075860"/>
            <a:ext cx="4985600" cy="2064813"/>
            <a:chOff x="4314291" y="2371323"/>
            <a:chExt cx="5034022" cy="2078591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4291" y="2788103"/>
              <a:ext cx="5034022" cy="1661811"/>
            </a:xfrm>
            <a:prstGeom prst="rect">
              <a:avLst/>
            </a:prstGeom>
          </p:spPr>
        </p:pic>
        <p:grpSp>
          <p:nvGrpSpPr>
            <p:cNvPr id="13" name="Agrupar 12"/>
            <p:cNvGrpSpPr/>
            <p:nvPr/>
          </p:nvGrpSpPr>
          <p:grpSpPr>
            <a:xfrm>
              <a:off x="4546750" y="2371323"/>
              <a:ext cx="4432686" cy="1691202"/>
              <a:chOff x="4546750" y="2371323"/>
              <a:chExt cx="4432686" cy="1691202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6996530" y="2382153"/>
                <a:ext cx="1787499" cy="4957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300" dirty="0" err="1" smtClean="0"/>
                  <a:t>Predicted</a:t>
                </a:r>
                <a:r>
                  <a:rPr lang="es-ES" sz="1300" dirty="0" smtClean="0"/>
                  <a:t> DJF </a:t>
                </a:r>
              </a:p>
              <a:p>
                <a:pPr algn="ctr"/>
                <a:r>
                  <a:rPr lang="es-ES" sz="1300" dirty="0" smtClean="0"/>
                  <a:t>Sea </a:t>
                </a:r>
                <a:r>
                  <a:rPr lang="es-ES" sz="1300" dirty="0" err="1" smtClean="0"/>
                  <a:t>Level</a:t>
                </a:r>
                <a:r>
                  <a:rPr lang="es-ES" sz="1300" dirty="0" smtClean="0"/>
                  <a:t> </a:t>
                </a:r>
                <a:r>
                  <a:rPr lang="es-ES" sz="1300" dirty="0" err="1" smtClean="0"/>
                  <a:t>Pressure</a:t>
                </a:r>
                <a:endParaRPr lang="es-ES" sz="1300" dirty="0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4546750" y="2371323"/>
                <a:ext cx="1988050" cy="4957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300" dirty="0" smtClean="0"/>
                  <a:t>1st EOF of </a:t>
                </a:r>
                <a:r>
                  <a:rPr lang="es-ES" sz="1300" dirty="0" err="1" smtClean="0"/>
                  <a:t>November</a:t>
                </a:r>
                <a:r>
                  <a:rPr lang="es-ES" sz="1300" dirty="0" smtClean="0"/>
                  <a:t> </a:t>
                </a:r>
              </a:p>
              <a:p>
                <a:pPr algn="ctr"/>
                <a:r>
                  <a:rPr lang="es-ES" sz="1300" dirty="0" smtClean="0"/>
                  <a:t>Sea </a:t>
                </a:r>
                <a:r>
                  <a:rPr lang="es-ES" sz="1300" dirty="0"/>
                  <a:t>I</a:t>
                </a:r>
                <a:r>
                  <a:rPr lang="es-ES" sz="1300" dirty="0" smtClean="0"/>
                  <a:t>ce </a:t>
                </a:r>
                <a:r>
                  <a:rPr lang="es-ES" sz="1300" dirty="0" err="1" smtClean="0"/>
                  <a:t>Cover</a:t>
                </a:r>
                <a:r>
                  <a:rPr lang="es-ES" sz="1300" dirty="0" smtClean="0"/>
                  <a:t> (SIC) </a:t>
                </a:r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4749800" y="2830625"/>
                <a:ext cx="1584000" cy="123190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6834807" y="2852284"/>
                <a:ext cx="2144629" cy="1159689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18" name="CuadroTexto 17"/>
          <p:cNvSpPr txBox="1"/>
          <p:nvPr/>
        </p:nvSpPr>
        <p:spPr>
          <a:xfrm>
            <a:off x="6290117" y="938215"/>
            <a:ext cx="2719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smtClean="0">
                <a:latin typeface="Arial"/>
                <a:cs typeface="Arial"/>
              </a:rPr>
              <a:t>García-Serrano et al, 2014.</a:t>
            </a:r>
            <a:endParaRPr lang="es-ES" sz="1600" i="1" u="sng" dirty="0">
              <a:latin typeface="Arial"/>
              <a:cs typeface="Arial"/>
            </a:endParaRPr>
          </a:p>
        </p:txBody>
      </p:sp>
      <p:sp>
        <p:nvSpPr>
          <p:cNvPr id="12" name="TextShape 1"/>
          <p:cNvSpPr txBox="1"/>
          <p:nvPr/>
        </p:nvSpPr>
        <p:spPr>
          <a:xfrm>
            <a:off x="880553" y="158760"/>
            <a:ext cx="6176536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the impact on skill of </a:t>
            </a:r>
            <a:r>
              <a:rPr lang="en-GB" sz="2200" spc="-1" dirty="0" smtClean="0">
                <a:solidFill>
                  <a:srgbClr val="FFFFFF"/>
                </a:solidFill>
                <a:latin typeface="Verdana"/>
                <a:ea typeface="MS PGothic"/>
              </a:rPr>
              <a:t>an enhanced SIR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on seasonal prediction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856101" y="1309510"/>
            <a:ext cx="4366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800" b="1" spc="-1" dirty="0" err="1">
                <a:solidFill>
                  <a:srgbClr val="000000"/>
                </a:solidFill>
                <a:latin typeface="Arial"/>
                <a:cs typeface="Arial"/>
              </a:rPr>
              <a:t>Expected</a:t>
            </a:r>
            <a:r>
              <a:rPr lang="de-DE" sz="1800" b="1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8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outcomes</a:t>
            </a:r>
            <a:r>
              <a:rPr lang="de-DE" sz="1800" b="1" spc="-1" dirty="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 algn="just"/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Improved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skill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over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Arctic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beyond</a:t>
            </a:r>
            <a:r>
              <a:rPr lang="de-DE" sz="18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de-DE" sz="1800" b="1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Shape 2"/>
          <p:cNvSpPr txBox="1"/>
          <p:nvPr/>
        </p:nvSpPr>
        <p:spPr>
          <a:xfrm>
            <a:off x="252835" y="1094306"/>
            <a:ext cx="4174721" cy="37631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Plans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work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de-DE" sz="1400" b="1" spc="-1" dirty="0" smtClean="0">
                <a:solidFill>
                  <a:srgbClr val="000000"/>
                </a:solidFill>
                <a:latin typeface="Arial"/>
                <a:cs typeface="Arial"/>
              </a:rPr>
              <a:t> CCI+-ECVs:</a:t>
            </a:r>
          </a:p>
          <a:p>
            <a:pPr algn="just"/>
            <a:endParaRPr lang="de-DE" sz="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de-DE" sz="400" dirty="0" smtClean="0">
              <a:latin typeface="Arial"/>
              <a:cs typeface="Arial"/>
            </a:endParaRPr>
          </a:p>
          <a:p>
            <a:endParaRPr lang="de-DE" sz="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Directly assimilated: </a:t>
            </a:r>
            <a:r>
              <a:rPr lang="en-GB" sz="1400" b="1" dirty="0" smtClean="0">
                <a:latin typeface="Arial"/>
                <a:cs typeface="Arial"/>
              </a:rPr>
              <a:t>SIC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Nudged: SST (to be considered)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Analyses: SIT, clouds and </a:t>
            </a:r>
            <a:r>
              <a:rPr lang="en-GB" sz="1400" dirty="0">
                <a:latin typeface="Arial"/>
                <a:cs typeface="Arial"/>
              </a:rPr>
              <a:t>potentially </a:t>
            </a:r>
            <a:r>
              <a:rPr lang="en-GB" sz="1400" dirty="0" smtClean="0">
                <a:latin typeface="Arial"/>
                <a:cs typeface="Arial"/>
              </a:rPr>
              <a:t>salinity</a:t>
            </a:r>
          </a:p>
          <a:p>
            <a:endParaRPr lang="de-DE" sz="800" dirty="0" smtClean="0">
              <a:latin typeface="Arial"/>
              <a:cs typeface="Arial"/>
            </a:endParaRPr>
          </a:p>
          <a:p>
            <a:r>
              <a:rPr lang="de-DE" sz="1400" b="1" dirty="0" smtClean="0">
                <a:latin typeface="Arial"/>
                <a:cs typeface="Arial"/>
              </a:rPr>
              <a:t>Interaction </a:t>
            </a:r>
            <a:r>
              <a:rPr lang="de-DE" sz="1400" b="1" dirty="0" err="1" smtClean="0">
                <a:latin typeface="Arial"/>
                <a:cs typeface="Arial"/>
              </a:rPr>
              <a:t>with</a:t>
            </a:r>
            <a:r>
              <a:rPr lang="de-DE" sz="1400" b="1" dirty="0" smtClean="0">
                <a:latin typeface="Arial"/>
                <a:cs typeface="Arial"/>
              </a:rPr>
              <a:t> relevant </a:t>
            </a:r>
            <a:r>
              <a:rPr lang="de-DE" sz="1400" b="1" dirty="0" err="1" smtClean="0">
                <a:latin typeface="Arial"/>
                <a:cs typeface="Arial"/>
              </a:rPr>
              <a:t>teams</a:t>
            </a:r>
            <a:r>
              <a:rPr lang="de-DE" sz="1400" b="1" dirty="0" smtClean="0">
                <a:latin typeface="Arial"/>
                <a:cs typeface="Arial"/>
              </a:rPr>
              <a:t>:</a:t>
            </a:r>
          </a:p>
          <a:p>
            <a:endParaRPr lang="de-DE" sz="4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sz="1400" dirty="0">
                <a:latin typeface="Arial"/>
                <a:cs typeface="Arial"/>
              </a:rPr>
              <a:t>Regular </a:t>
            </a:r>
            <a:r>
              <a:rPr lang="de-DE" sz="1400" dirty="0" err="1">
                <a:latin typeface="Arial"/>
                <a:cs typeface="Arial"/>
              </a:rPr>
              <a:t>channels</a:t>
            </a:r>
            <a:r>
              <a:rPr lang="de-DE" sz="1400" dirty="0">
                <a:latin typeface="Arial"/>
                <a:cs typeface="Arial"/>
              </a:rPr>
              <a:t>: (e.g. </a:t>
            </a:r>
            <a:r>
              <a:rPr lang="de-DE" sz="1400" dirty="0" err="1">
                <a:latin typeface="Arial"/>
                <a:cs typeface="Arial"/>
              </a:rPr>
              <a:t>Participation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to</a:t>
            </a:r>
            <a:r>
              <a:rPr lang="de-DE" sz="1400" dirty="0">
                <a:latin typeface="Arial"/>
                <a:cs typeface="Arial"/>
              </a:rPr>
              <a:t> Meetings/</a:t>
            </a:r>
            <a:r>
              <a:rPr lang="de-DE" sz="1400" dirty="0" err="1">
                <a:latin typeface="Arial"/>
                <a:cs typeface="Arial"/>
              </a:rPr>
              <a:t>telcos</a:t>
            </a:r>
            <a:r>
              <a:rPr lang="de-DE" sz="1400" dirty="0">
                <a:latin typeface="Arial"/>
                <a:cs typeface="Arial"/>
              </a:rPr>
              <a:t>)</a:t>
            </a:r>
          </a:p>
          <a:p>
            <a:endParaRPr lang="de-DE" sz="800" dirty="0">
              <a:latin typeface="Arial"/>
              <a:cs typeface="Arial"/>
            </a:endParaRPr>
          </a:p>
          <a:p>
            <a:pPr algn="just"/>
            <a:r>
              <a:rPr lang="de-DE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Consistency</a:t>
            </a:r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b="1" dirty="0" err="1" smtClean="0">
                <a:solidFill>
                  <a:srgbClr val="000000"/>
                </a:solidFill>
                <a:latin typeface="Arial"/>
                <a:cs typeface="Arial"/>
              </a:rPr>
              <a:t>between</a:t>
            </a:r>
            <a:r>
              <a:rPr lang="de-DE" sz="1400" b="1" dirty="0" smtClean="0">
                <a:solidFill>
                  <a:srgbClr val="000000"/>
                </a:solidFill>
                <a:latin typeface="Arial"/>
                <a:cs typeface="Arial"/>
              </a:rPr>
              <a:t> ECVs:</a:t>
            </a:r>
          </a:p>
          <a:p>
            <a:pPr algn="just"/>
            <a:endParaRPr lang="de-DE" sz="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en-GB" sz="400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Forecast evaluation against </a:t>
            </a:r>
            <a:r>
              <a:rPr lang="en-GB" sz="1400" dirty="0">
                <a:latin typeface="Arial"/>
                <a:cs typeface="Arial"/>
              </a:rPr>
              <a:t>other CCI products (such as SST, SIT and Clouds) </a:t>
            </a:r>
          </a:p>
          <a:p>
            <a:pPr marL="285750" indent="-285750" algn="just">
              <a:buFont typeface="Arial"/>
              <a:buChar char="•"/>
            </a:pPr>
            <a:r>
              <a:rPr lang="en-GB" sz="1400" dirty="0" smtClean="0">
                <a:latin typeface="Arial"/>
                <a:cs typeface="Arial"/>
              </a:rPr>
              <a:t>Testing if skill </a:t>
            </a:r>
            <a:r>
              <a:rPr lang="en-GB" sz="1400" dirty="0">
                <a:latin typeface="Arial"/>
                <a:cs typeface="Arial"/>
              </a:rPr>
              <a:t>is improved when </a:t>
            </a:r>
            <a:r>
              <a:rPr lang="en-GB" sz="1400" dirty="0" smtClean="0">
                <a:latin typeface="Arial"/>
                <a:cs typeface="Arial"/>
              </a:rPr>
              <a:t>CCI SIC/SST </a:t>
            </a:r>
            <a:r>
              <a:rPr lang="en-GB" sz="1400" dirty="0">
                <a:latin typeface="Arial"/>
                <a:cs typeface="Arial"/>
              </a:rPr>
              <a:t>data is included in the </a:t>
            </a:r>
            <a:r>
              <a:rPr lang="en-GB" sz="1400" dirty="0" smtClean="0">
                <a:latin typeface="Arial"/>
                <a:cs typeface="Arial"/>
              </a:rPr>
              <a:t>ICs.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endParaRPr lang="en-GB" sz="1400" dirty="0">
              <a:latin typeface="Arial"/>
              <a:cs typeface="Arial"/>
            </a:endParaRPr>
          </a:p>
          <a:p>
            <a:pPr marL="285750" indent="-285750" algn="just">
              <a:buFontTx/>
              <a:buChar char="-"/>
            </a:pPr>
            <a:endParaRPr lang="de-DE" sz="1400" dirty="0">
              <a:latin typeface="Arial"/>
              <a:cs typeface="Arial"/>
            </a:endParaRPr>
          </a:p>
          <a:p>
            <a:pPr algn="just"/>
            <a:endParaRPr lang="de-DE" sz="1400" b="0" strike="noStrike" spc="-1" dirty="0" smtClean="0"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endParaRPr lang="de-DE" sz="1400" b="0" strike="noStrike" spc="-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2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6290117" y="938215"/>
            <a:ext cx="2719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i="1" dirty="0" smtClean="0">
                <a:latin typeface="Arial"/>
                <a:cs typeface="Arial"/>
              </a:rPr>
              <a:t>García-Serrano et al, 2014.</a:t>
            </a:r>
            <a:endParaRPr lang="es-ES" sz="1600" i="1" u="sng" dirty="0">
              <a:latin typeface="Arial"/>
              <a:cs typeface="Arial"/>
            </a:endParaRPr>
          </a:p>
        </p:txBody>
      </p:sp>
      <p:sp>
        <p:nvSpPr>
          <p:cNvPr id="12" name="TextShape 1"/>
          <p:cNvSpPr txBox="1"/>
          <p:nvPr/>
        </p:nvSpPr>
        <p:spPr>
          <a:xfrm>
            <a:off x="880553" y="158760"/>
            <a:ext cx="6176536" cy="429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2200" b="0" strike="noStrike" spc="-1" dirty="0" smtClean="0">
                <a:solidFill>
                  <a:srgbClr val="FFFFFF"/>
                </a:solidFill>
                <a:latin typeface="Verdana"/>
                <a:ea typeface="MS PGothic"/>
              </a:rPr>
              <a:t>WP3.7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Evaluation of the impact on skill of </a:t>
            </a:r>
            <a:r>
              <a:rPr lang="en-GB" sz="2200" spc="-1" dirty="0" smtClean="0">
                <a:solidFill>
                  <a:srgbClr val="FFFFFF"/>
                </a:solidFill>
                <a:latin typeface="Verdana"/>
                <a:ea typeface="MS PGothic"/>
              </a:rPr>
              <a:t>an enhanced SIR </a:t>
            </a:r>
            <a:r>
              <a:rPr lang="en-GB" sz="2200" spc="-1" dirty="0">
                <a:solidFill>
                  <a:srgbClr val="FFFFFF"/>
                </a:solidFill>
                <a:latin typeface="Verdana"/>
                <a:ea typeface="MS PGothic"/>
              </a:rPr>
              <a:t>on seasonal prediction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856101" y="1309510"/>
            <a:ext cx="4366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800" b="1" spc="-1" dirty="0" err="1">
                <a:solidFill>
                  <a:srgbClr val="000000"/>
                </a:solidFill>
                <a:latin typeface="Arial"/>
                <a:cs typeface="Arial"/>
              </a:rPr>
              <a:t>Expected</a:t>
            </a:r>
            <a:r>
              <a:rPr lang="de-DE" sz="1800" b="1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800" b="1" spc="-1" dirty="0" err="1" smtClean="0">
                <a:solidFill>
                  <a:srgbClr val="000000"/>
                </a:solidFill>
                <a:latin typeface="Arial"/>
                <a:cs typeface="Arial"/>
              </a:rPr>
              <a:t>outcomes</a:t>
            </a:r>
            <a:r>
              <a:rPr lang="de-DE" sz="1800" b="1" spc="-1" dirty="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 algn="just"/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Improved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skill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over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Arctic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de-DE" sz="1600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600" spc="-1" dirty="0" err="1" smtClean="0">
                <a:solidFill>
                  <a:srgbClr val="000000"/>
                </a:solidFill>
                <a:latin typeface="Arial"/>
                <a:cs typeface="Arial"/>
              </a:rPr>
              <a:t>beyond</a:t>
            </a:r>
            <a:r>
              <a:rPr lang="de-DE" sz="1800" b="1" spc="-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de-DE" sz="1800" b="1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Shape 2"/>
          <p:cNvSpPr txBox="1"/>
          <p:nvPr/>
        </p:nvSpPr>
        <p:spPr>
          <a:xfrm>
            <a:off x="252413" y="1211353"/>
            <a:ext cx="4283051" cy="37623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defRPr/>
            </a:pP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Use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of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uncertainties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cs typeface="Arial"/>
              </a:rPr>
              <a:t>:</a:t>
            </a:r>
          </a:p>
          <a:p>
            <a:pPr algn="just">
              <a:defRPr/>
            </a:pPr>
            <a:endParaRPr lang="de-DE" sz="400" dirty="0">
              <a:solidFill>
                <a:srgbClr val="000000"/>
              </a:solidFill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endParaRPr lang="de-DE" sz="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>
                <a:latin typeface="Arial"/>
                <a:ea typeface="MS PGothic" panose="020B0600070205080204" pitchFamily="34" charset="-128"/>
                <a:cs typeface="Arial"/>
              </a:rPr>
              <a:t>The observational error is required to compute the interpolation errors in space/time (which need a finite correlation length and correlation time scale)</a:t>
            </a:r>
          </a:p>
          <a:p>
            <a:pPr marL="285750" indent="-285750">
              <a:buFont typeface="Arial"/>
              <a:buChar char="•"/>
              <a:defRPr/>
            </a:pPr>
            <a:endParaRPr lang="en-GB" sz="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400" dirty="0" smtClean="0">
                <a:latin typeface="Arial"/>
                <a:cs typeface="Arial"/>
              </a:rPr>
              <a:t>Uncertainty </a:t>
            </a:r>
            <a:r>
              <a:rPr lang="en-GB" sz="1400" dirty="0">
                <a:latin typeface="Arial"/>
                <a:cs typeface="Arial"/>
              </a:rPr>
              <a:t>will be </a:t>
            </a:r>
            <a:r>
              <a:rPr lang="en-GB" sz="1400" dirty="0" smtClean="0">
                <a:latin typeface="Arial"/>
                <a:cs typeface="Arial"/>
              </a:rPr>
              <a:t>addressed in the forecast evaluation by comparing with other observational products available</a:t>
            </a:r>
          </a:p>
          <a:p>
            <a:pPr marL="285750" indent="-285750">
              <a:buFont typeface="Arial"/>
              <a:buChar char="•"/>
              <a:defRPr/>
            </a:pPr>
            <a:endParaRPr lang="en-GB" sz="8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r>
              <a:rPr lang="en-GB" sz="1400" b="1" dirty="0">
                <a:latin typeface="Arial"/>
                <a:ea typeface="MS PGothic" panose="020B0600070205080204" pitchFamily="34" charset="-128"/>
                <a:cs typeface="Arial"/>
              </a:rPr>
              <a:t>Mechanisms to provide feedback to ECV teams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Regular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channels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: (e.g.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Participation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to</a:t>
            </a:r>
            <a:r>
              <a:rPr lang="de-DE" sz="1400" dirty="0">
                <a:latin typeface="Arial"/>
                <a:ea typeface="MS PGothic" panose="020B0600070205080204" pitchFamily="34" charset="-128"/>
                <a:cs typeface="Arial"/>
              </a:rPr>
              <a:t> Meetings/</a:t>
            </a:r>
            <a:r>
              <a:rPr lang="de-DE" sz="1400" dirty="0" err="1">
                <a:latin typeface="Arial"/>
                <a:ea typeface="MS PGothic" panose="020B0600070205080204" pitchFamily="34" charset="-128"/>
                <a:cs typeface="Arial"/>
              </a:rPr>
              <a:t>telcos</a:t>
            </a:r>
            <a:r>
              <a:rPr lang="de-DE" sz="1400" dirty="0" smtClean="0">
                <a:latin typeface="Arial"/>
                <a:ea typeface="MS PGothic" panose="020B0600070205080204" pitchFamily="34" charset="-128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  <a:defRPr/>
            </a:pPr>
            <a:endParaRPr lang="de-DE" sz="1400" dirty="0">
              <a:latin typeface="Arial"/>
              <a:ea typeface="MS PGothic" panose="020B0600070205080204" pitchFamily="34" charset="-128"/>
              <a:cs typeface="Arial"/>
            </a:endParaRPr>
          </a:p>
          <a:p>
            <a:pPr>
              <a:defRPr/>
            </a:pPr>
            <a:endParaRPr lang="de-DE" sz="1400" dirty="0">
              <a:latin typeface="Arial"/>
              <a:ea typeface="MS PGothic" panose="020B0600070205080204" pitchFamily="34" charset="-128"/>
              <a:cs typeface="Arial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4409733" y="2075860"/>
            <a:ext cx="4985600" cy="2064813"/>
            <a:chOff x="4314291" y="2371323"/>
            <a:chExt cx="5034022" cy="2078591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4291" y="2788103"/>
              <a:ext cx="5034022" cy="1661811"/>
            </a:xfrm>
            <a:prstGeom prst="rect">
              <a:avLst/>
            </a:prstGeom>
          </p:spPr>
        </p:pic>
        <p:grpSp>
          <p:nvGrpSpPr>
            <p:cNvPr id="24" name="Agrupar 23"/>
            <p:cNvGrpSpPr/>
            <p:nvPr/>
          </p:nvGrpSpPr>
          <p:grpSpPr>
            <a:xfrm>
              <a:off x="4546750" y="2371323"/>
              <a:ext cx="4432686" cy="1691202"/>
              <a:chOff x="4546750" y="2371323"/>
              <a:chExt cx="4432686" cy="1691202"/>
            </a:xfrm>
          </p:grpSpPr>
          <p:sp>
            <p:nvSpPr>
              <p:cNvPr id="25" name="CuadroTexto 24"/>
              <p:cNvSpPr txBox="1"/>
              <p:nvPr/>
            </p:nvSpPr>
            <p:spPr>
              <a:xfrm>
                <a:off x="6996530" y="2382153"/>
                <a:ext cx="1787499" cy="4957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300" dirty="0" err="1" smtClean="0"/>
                  <a:t>Predicted</a:t>
                </a:r>
                <a:r>
                  <a:rPr lang="es-ES" sz="1300" dirty="0" smtClean="0"/>
                  <a:t> DJF </a:t>
                </a:r>
              </a:p>
              <a:p>
                <a:pPr algn="ctr"/>
                <a:r>
                  <a:rPr lang="es-ES" sz="1300" dirty="0" smtClean="0"/>
                  <a:t>Sea </a:t>
                </a:r>
                <a:r>
                  <a:rPr lang="es-ES" sz="1300" dirty="0" err="1" smtClean="0"/>
                  <a:t>Level</a:t>
                </a:r>
                <a:r>
                  <a:rPr lang="es-ES" sz="1300" dirty="0" smtClean="0"/>
                  <a:t> </a:t>
                </a:r>
                <a:r>
                  <a:rPr lang="es-ES" sz="1300" dirty="0" err="1" smtClean="0"/>
                  <a:t>Pressure</a:t>
                </a:r>
                <a:endParaRPr lang="es-ES" sz="1300" dirty="0"/>
              </a:p>
            </p:txBody>
          </p:sp>
          <p:sp>
            <p:nvSpPr>
              <p:cNvPr id="26" name="CuadroTexto 25"/>
              <p:cNvSpPr txBox="1"/>
              <p:nvPr/>
            </p:nvSpPr>
            <p:spPr>
              <a:xfrm>
                <a:off x="4546750" y="2371323"/>
                <a:ext cx="1988050" cy="4957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300" dirty="0" smtClean="0"/>
                  <a:t>1st EOF of </a:t>
                </a:r>
                <a:r>
                  <a:rPr lang="es-ES" sz="1300" dirty="0" err="1" smtClean="0"/>
                  <a:t>November</a:t>
                </a:r>
                <a:r>
                  <a:rPr lang="es-ES" sz="1300" dirty="0" smtClean="0"/>
                  <a:t> </a:t>
                </a:r>
              </a:p>
              <a:p>
                <a:pPr algn="ctr"/>
                <a:r>
                  <a:rPr lang="es-ES" sz="1300" dirty="0" smtClean="0"/>
                  <a:t>Sea </a:t>
                </a:r>
                <a:r>
                  <a:rPr lang="es-ES" sz="1300" dirty="0"/>
                  <a:t>I</a:t>
                </a:r>
                <a:r>
                  <a:rPr lang="es-ES" sz="1300" dirty="0" smtClean="0"/>
                  <a:t>ce </a:t>
                </a:r>
                <a:r>
                  <a:rPr lang="es-ES" sz="1300" dirty="0" err="1" smtClean="0"/>
                  <a:t>Cover</a:t>
                </a:r>
                <a:r>
                  <a:rPr lang="es-ES" sz="1300" dirty="0" smtClean="0"/>
                  <a:t> (SIC) </a:t>
                </a:r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4749800" y="2830625"/>
                <a:ext cx="1584000" cy="123190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6834807" y="2852284"/>
                <a:ext cx="2144629" cy="1159689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62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purl.org/dc/terms/"/>
    <ds:schemaRef ds:uri="f2760952-b3bb-408f-ace6-eb1e07642b86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CCI_cmug</Template>
  <TotalTime>529</TotalTime>
  <Words>1285</Words>
  <Application>Microsoft Macintosh PowerPoint</Application>
  <PresentationFormat>Presentación en pantalla (16:9)</PresentationFormat>
  <Paragraphs>201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ESA Presentation 16-9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Met Office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TITLE OF PRESENTATION</dc:subject>
  <dc:creator>Van Der Linden, Paul</dc:creator>
  <cp:keywords/>
  <dc:description/>
  <cp:lastModifiedBy>P. Ortega (BSC)</cp:lastModifiedBy>
  <cp:revision>48</cp:revision>
  <cp:lastPrinted>2008-08-26T16:26:23Z</cp:lastPrinted>
  <dcterms:created xsi:type="dcterms:W3CDTF">2018-07-10T10:00:37Z</dcterms:created>
  <dcterms:modified xsi:type="dcterms:W3CDTF">2018-10-29T15:31:15Z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