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37"/>
  </p:handoutMasterIdLst>
  <p:sldIdLst>
    <p:sldId id="274" r:id="rId2"/>
    <p:sldId id="277" r:id="rId3"/>
    <p:sldId id="278" r:id="rId4"/>
    <p:sldId id="279" r:id="rId5"/>
    <p:sldId id="283" r:id="rId6"/>
    <p:sldId id="382" r:id="rId7"/>
    <p:sldId id="286" r:id="rId8"/>
    <p:sldId id="281" r:id="rId9"/>
    <p:sldId id="381" r:id="rId10"/>
    <p:sldId id="308" r:id="rId11"/>
    <p:sldId id="309" r:id="rId12"/>
    <p:sldId id="380" r:id="rId13"/>
    <p:sldId id="342" r:id="rId14"/>
    <p:sldId id="341" r:id="rId15"/>
    <p:sldId id="337" r:id="rId16"/>
    <p:sldId id="310" r:id="rId17"/>
    <p:sldId id="353" r:id="rId18"/>
    <p:sldId id="356" r:id="rId19"/>
    <p:sldId id="362" r:id="rId20"/>
    <p:sldId id="363" r:id="rId21"/>
    <p:sldId id="319" r:id="rId22"/>
    <p:sldId id="352" r:id="rId23"/>
    <p:sldId id="335" r:id="rId24"/>
    <p:sldId id="329" r:id="rId25"/>
    <p:sldId id="354" r:id="rId26"/>
    <p:sldId id="315" r:id="rId27"/>
    <p:sldId id="370" r:id="rId28"/>
    <p:sldId id="373" r:id="rId29"/>
    <p:sldId id="328" r:id="rId30"/>
    <p:sldId id="378" r:id="rId31"/>
    <p:sldId id="355" r:id="rId32"/>
    <p:sldId id="367" r:id="rId33"/>
    <p:sldId id="368" r:id="rId34"/>
    <p:sldId id="369" r:id="rId35"/>
    <p:sldId id="306" r:id="rId3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55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B383E"/>
    <a:srgbClr val="2B3031"/>
    <a:srgbClr val="1C1C1C"/>
    <a:srgbClr val="14395B"/>
    <a:srgbClr val="124484"/>
    <a:srgbClr val="941333"/>
    <a:srgbClr val="203864"/>
    <a:srgbClr val="E9EBF5"/>
    <a:srgbClr val="002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77" y="336"/>
      </p:cViewPr>
      <p:guideLst>
        <p:guide pos="2547"/>
        <p:guide pos="5155"/>
        <p:guide orient="horz" pos="1434"/>
        <p:guide orient="horz" pos="288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 smtClean="0"/>
              <a:t>Name</a:t>
            </a:r>
            <a:endParaRPr lang="es-ES" dirty="0" smtClean="0"/>
          </a:p>
          <a:p>
            <a:r>
              <a:rPr lang="es-ES" dirty="0" smtClean="0"/>
              <a:t>Position</a:t>
            </a:r>
            <a:endParaRPr lang="es-ES" dirty="0"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 smtClean="0"/>
              <a:t>Subtítulo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 smtClean="0"/>
              <a:t>Thank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</a:t>
            </a:r>
            <a:r>
              <a:rPr lang="es-ES" dirty="0"/>
              <a:t>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YourEmail@bsc.es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963889" y="1473779"/>
            <a:ext cx="6702593" cy="1833301"/>
          </a:xfrm>
        </p:spPr>
        <p:txBody>
          <a:bodyPr>
            <a:normAutofit/>
          </a:bodyPr>
          <a:lstStyle/>
          <a:p>
            <a:r>
              <a:rPr lang="es-ES" dirty="0" err="1" smtClean="0"/>
              <a:t>Visualising</a:t>
            </a:r>
            <a:r>
              <a:rPr lang="es-ES" dirty="0" smtClean="0"/>
              <a:t> </a:t>
            </a: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963889" y="4325888"/>
            <a:ext cx="6702593" cy="1085850"/>
          </a:xfrm>
        </p:spPr>
        <p:txBody>
          <a:bodyPr/>
          <a:lstStyle/>
          <a:p>
            <a:r>
              <a:rPr lang="es-ES" dirty="0" smtClean="0"/>
              <a:t>Isadora </a:t>
            </a:r>
            <a:r>
              <a:rPr lang="es-ES" dirty="0" err="1" smtClean="0"/>
              <a:t>Christel</a:t>
            </a:r>
            <a:r>
              <a:rPr lang="es-ES" dirty="0" smtClean="0"/>
              <a:t> Jiménez</a:t>
            </a:r>
          </a:p>
          <a:p>
            <a:r>
              <a:rPr lang="es-ES" sz="2000" dirty="0" smtClean="0"/>
              <a:t>Head of </a:t>
            </a:r>
            <a:r>
              <a:rPr lang="es-ES" sz="2000" dirty="0" err="1"/>
              <a:t>K</a:t>
            </a:r>
            <a:r>
              <a:rPr lang="es-ES" sz="2000" dirty="0" err="1" smtClean="0"/>
              <a:t>nowledge</a:t>
            </a:r>
            <a:r>
              <a:rPr lang="es-ES" sz="2000" dirty="0" smtClean="0"/>
              <a:t> Transfer </a:t>
            </a:r>
            <a:r>
              <a:rPr lang="es-ES" sz="2000" dirty="0" err="1" smtClean="0"/>
              <a:t>team</a:t>
            </a:r>
            <a:r>
              <a:rPr lang="es-ES" sz="2000" dirty="0" smtClean="0"/>
              <a:t>, </a:t>
            </a:r>
            <a:r>
              <a:rPr lang="es-ES" sz="2000" dirty="0" err="1" smtClean="0"/>
              <a:t>Earth</a:t>
            </a:r>
            <a:r>
              <a:rPr lang="es-ES" sz="2000" dirty="0" smtClean="0"/>
              <a:t> </a:t>
            </a:r>
            <a:r>
              <a:rPr lang="es-ES" sz="2000" dirty="0" err="1" smtClean="0"/>
              <a:t>Sciences</a:t>
            </a:r>
            <a:r>
              <a:rPr lang="es-ES" sz="2000" dirty="0" smtClean="0"/>
              <a:t> </a:t>
            </a:r>
            <a:r>
              <a:rPr lang="es-ES" sz="2000" dirty="0" err="1" smtClean="0"/>
              <a:t>Department</a:t>
            </a:r>
            <a:endParaRPr lang="es-ES" sz="2000" dirty="0" smtClean="0"/>
          </a:p>
          <a:p>
            <a:endParaRPr lang="es-ES" sz="2000" dirty="0"/>
          </a:p>
          <a:p>
            <a:endParaRPr lang="es-ES" sz="1800" dirty="0" smtClean="0"/>
          </a:p>
          <a:p>
            <a:r>
              <a:rPr lang="es-ES" sz="1800" dirty="0" err="1" smtClean="0"/>
              <a:t>Building</a:t>
            </a:r>
            <a:r>
              <a:rPr lang="es-ES" sz="1800" dirty="0" smtClean="0"/>
              <a:t> </a:t>
            </a:r>
            <a:r>
              <a:rPr lang="es-ES" sz="1800" dirty="0" err="1" smtClean="0"/>
              <a:t>on</a:t>
            </a:r>
            <a:r>
              <a:rPr lang="es-ES" sz="1800" dirty="0" smtClean="0"/>
              <a:t> </a:t>
            </a:r>
            <a:r>
              <a:rPr lang="es-ES" sz="1800" dirty="0" err="1" smtClean="0"/>
              <a:t>the</a:t>
            </a:r>
            <a:r>
              <a:rPr lang="es-ES" sz="1800" dirty="0" smtClean="0"/>
              <a:t> </a:t>
            </a:r>
            <a:r>
              <a:rPr lang="es-ES" sz="1800" dirty="0" err="1" smtClean="0"/>
              <a:t>knowledge</a:t>
            </a:r>
            <a:r>
              <a:rPr lang="es-ES" sz="1800" dirty="0" smtClean="0"/>
              <a:t> of </a:t>
            </a:r>
            <a:r>
              <a:rPr lang="es-ES" sz="1800" b="1" dirty="0" err="1" smtClean="0"/>
              <a:t>many</a:t>
            </a:r>
            <a:r>
              <a:rPr lang="es-ES" sz="1800" b="1" dirty="0" smtClean="0"/>
              <a:t> BSC </a:t>
            </a:r>
            <a:r>
              <a:rPr lang="es-ES" sz="1800" b="1" dirty="0" err="1" smtClean="0"/>
              <a:t>colleagues</a:t>
            </a:r>
            <a:r>
              <a:rPr lang="es-ES" sz="1800" dirty="0" smtClean="0"/>
              <a:t>: Marta Terrado, </a:t>
            </a:r>
            <a:r>
              <a:rPr lang="es-ES" sz="1800" dirty="0" err="1" smtClean="0"/>
              <a:t>Dragana</a:t>
            </a:r>
            <a:r>
              <a:rPr lang="es-ES" sz="1800" dirty="0" smtClean="0"/>
              <a:t> </a:t>
            </a:r>
            <a:r>
              <a:rPr lang="es-ES" sz="1800" dirty="0" err="1" smtClean="0"/>
              <a:t>Bojovic</a:t>
            </a:r>
            <a:r>
              <a:rPr lang="es-ES" sz="1800" dirty="0" smtClean="0"/>
              <a:t>, Diana Urquiza, </a:t>
            </a:r>
            <a:r>
              <a:rPr lang="es-ES" sz="1800" dirty="0" err="1" smtClean="0"/>
              <a:t>Konstantina</a:t>
            </a:r>
            <a:r>
              <a:rPr lang="es-ES" sz="1800" dirty="0" smtClean="0"/>
              <a:t> </a:t>
            </a:r>
            <a:r>
              <a:rPr lang="es-ES" sz="1800" dirty="0" err="1" smtClean="0"/>
              <a:t>Chouta</a:t>
            </a:r>
            <a:r>
              <a:rPr lang="es-ES" sz="1800" dirty="0" smtClean="0"/>
              <a:t>, </a:t>
            </a:r>
            <a:r>
              <a:rPr lang="es-ES" sz="1800" dirty="0" err="1" smtClean="0"/>
              <a:t>Andria</a:t>
            </a:r>
            <a:r>
              <a:rPr lang="es-ES" sz="1800" dirty="0" smtClean="0"/>
              <a:t> </a:t>
            </a:r>
            <a:r>
              <a:rPr lang="es-ES" sz="1800" dirty="0" err="1" smtClean="0"/>
              <a:t>Nicodemou</a:t>
            </a:r>
            <a:r>
              <a:rPr lang="es-ES" sz="1800" dirty="0" smtClean="0"/>
              <a:t>, Sara </a:t>
            </a:r>
            <a:r>
              <a:rPr lang="es-ES" sz="1800" dirty="0" err="1" smtClean="0"/>
              <a:t>Octenjak</a:t>
            </a:r>
            <a:r>
              <a:rPr lang="es-ES" sz="1800" dirty="0" smtClean="0"/>
              <a:t>, </a:t>
            </a:r>
            <a:r>
              <a:rPr lang="es-ES" sz="1800" dirty="0" err="1" smtClean="0"/>
              <a:t>Jose</a:t>
            </a:r>
            <a:r>
              <a:rPr lang="es-ES" sz="1800" dirty="0" smtClean="0"/>
              <a:t> </a:t>
            </a:r>
            <a:r>
              <a:rPr lang="es-ES" sz="1800" dirty="0" err="1" smtClean="0"/>
              <a:t>Canovas</a:t>
            </a:r>
            <a:r>
              <a:rPr lang="es-ES" sz="1800" dirty="0" smtClean="0"/>
              <a:t>, Miguel Segura, Marina Conde, </a:t>
            </a:r>
            <a:r>
              <a:rPr lang="es-ES" sz="1800" dirty="0" err="1" smtClean="0"/>
              <a:t>Ilaria</a:t>
            </a:r>
            <a:r>
              <a:rPr lang="es-ES" sz="1800" dirty="0" smtClean="0"/>
              <a:t> Vigo, </a:t>
            </a:r>
            <a:r>
              <a:rPr lang="es-ES" sz="1800" dirty="0" err="1" smtClean="0"/>
              <a:t>Asun</a:t>
            </a:r>
            <a:r>
              <a:rPr lang="es-ES" sz="1800" dirty="0" smtClean="0"/>
              <a:t> Lera St. Clair, Luz Calvo, Guillermo </a:t>
            </a:r>
            <a:r>
              <a:rPr lang="es-ES" sz="1800" dirty="0" err="1" smtClean="0"/>
              <a:t>Marin</a:t>
            </a:r>
            <a:r>
              <a:rPr lang="es-ES" sz="1800" dirty="0" smtClean="0"/>
              <a:t>, Fernando </a:t>
            </a:r>
            <a:r>
              <a:rPr lang="es-ES" sz="1800" dirty="0" err="1" smtClean="0"/>
              <a:t>Cucchietti</a:t>
            </a:r>
            <a:endParaRPr lang="es-ES" sz="18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>
          <a:xfrm>
            <a:off x="340116" y="6095686"/>
            <a:ext cx="3255433" cy="487533"/>
          </a:xfrm>
        </p:spPr>
        <p:txBody>
          <a:bodyPr/>
          <a:lstStyle/>
          <a:p>
            <a:r>
              <a:rPr lang="es-ES" b="1" dirty="0" smtClean="0"/>
              <a:t>17/06/2021</a:t>
            </a:r>
            <a:endParaRPr lang="es-ES" b="1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439345" y="5738385"/>
            <a:ext cx="3056975" cy="479536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Living </a:t>
            </a:r>
            <a:r>
              <a:rPr lang="es-ES" b="1" dirty="0" err="1" smtClean="0">
                <a:solidFill>
                  <a:schemeClr val="bg1"/>
                </a:solidFill>
              </a:rPr>
              <a:t>Lab</a:t>
            </a:r>
            <a:r>
              <a:rPr lang="es-ES" b="1" dirty="0" smtClean="0">
                <a:solidFill>
                  <a:schemeClr val="bg1"/>
                </a:solidFill>
              </a:rPr>
              <a:t> 2021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" y="4450080"/>
            <a:ext cx="4052072" cy="12883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/>
          <a:srcRect l="27220"/>
          <a:stretch/>
        </p:blipFill>
        <p:spPr>
          <a:xfrm>
            <a:off x="1393370" y="4493772"/>
            <a:ext cx="1262743" cy="1227195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879403" y="319574"/>
            <a:ext cx="2686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@</a:t>
            </a:r>
            <a:r>
              <a:rPr lang="ca-ES" sz="2800" u="sng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isadorachristel</a:t>
            </a:r>
            <a:endParaRPr lang="ca-ES" sz="2800" u="sng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788" y="427086"/>
            <a:ext cx="393212" cy="39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6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5216435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646611" y="731971"/>
            <a:ext cx="44805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Climate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services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need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</a:t>
            </a:r>
          </a:p>
          <a:p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Transdisciplinary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approach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411" y="735557"/>
            <a:ext cx="6374384" cy="559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1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2946623" y="193777"/>
            <a:ext cx="2759696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555" name="Picture 3" descr="https://lh4.googleusercontent.com/vL0AoaYjEdfVzjMQtuydBUUOQljiNeGcCn_K1zMo6dZtMHNRbK86uKQ3zX041HyS85iesIuQPuGTaASIcsheCwRvbRtVG9oglxL1nEzxB4c-kiilRQKn_Jl47VPfs8Rbaqc0qUxRBs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73" y="1896383"/>
            <a:ext cx="3598720" cy="480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https://lh3.googleusercontent.com/a3Id7ZwsxHU2C0FeiooE4m-oudKnMIllWHsn4zzWdggb1cgNMej1h02iPi89q26xODlcn9VfAKy8caq-tl0OA1DvQaj8NeyIZXMlE882VzmIoiLir-TcHkP0XFnHs1PU5j_pOeqW7h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247" y="1896383"/>
            <a:ext cx="3045836" cy="480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https://lh6.googleusercontent.com/CEHxc8N1K5qL4zXWcDkf5XRw8nVFOs7Z_rCS-39Bh4QE4I6VNvZu7BrDeDwXLyechxg2ncvExInRt6yTYioj1eJWbGVksTzdxOG4Fk9x0dEmLrBD7xO61UjxdVzdiXABOzCo3b6F6W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3" y="1892580"/>
            <a:ext cx="2763095" cy="481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841900" y="193777"/>
            <a:ext cx="103625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Design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ALL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around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,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but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we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only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realise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when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FAILS</a:t>
            </a:r>
          </a:p>
        </p:txBody>
      </p:sp>
    </p:spTree>
    <p:extLst>
      <p:ext uri="{BB962C8B-B14F-4D97-AF65-F5344CB8AC3E}">
        <p14:creationId xmlns:p14="http://schemas.microsoft.com/office/powerpoint/2010/main" val="1054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CuadroTexto 3"/>
          <p:cNvSpPr txBox="1"/>
          <p:nvPr/>
        </p:nvSpPr>
        <p:spPr>
          <a:xfrm>
            <a:off x="934497" y="1004005"/>
            <a:ext cx="103625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WOW factor… </a:t>
            </a:r>
            <a:r>
              <a:rPr lang="en-GB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Aesthetics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also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matter</a:t>
            </a:r>
            <a:endParaRPr lang="es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400935" y="4339443"/>
            <a:ext cx="48960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have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Unconscious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biases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r"/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9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983" y="540532"/>
            <a:ext cx="7429228" cy="54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9402"/>
            <a:ext cx="12192000" cy="408961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109071" y="6120243"/>
            <a:ext cx="7350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>
                <a:latin typeface="Bahnschrift SemiBold SemiConden" panose="020B0502040204020203" pitchFamily="34" charset="0"/>
              </a:rPr>
              <a:t>https://cost-indust.eu/media-room/resources</a:t>
            </a:r>
          </a:p>
        </p:txBody>
      </p:sp>
    </p:spTree>
    <p:extLst>
      <p:ext uri="{BB962C8B-B14F-4D97-AF65-F5344CB8AC3E}">
        <p14:creationId xmlns:p14="http://schemas.microsoft.com/office/powerpoint/2010/main" val="417119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4395B"/>
              </a:gs>
              <a:gs pos="74000">
                <a:srgbClr val="2B3031"/>
              </a:gs>
              <a:gs pos="83000">
                <a:srgbClr val="2B3031"/>
              </a:gs>
              <a:gs pos="100000">
                <a:srgbClr val="1C1C1C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461" y="2346813"/>
            <a:ext cx="9123485" cy="425377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1153" b="18109"/>
          <a:stretch/>
        </p:blipFill>
        <p:spPr>
          <a:xfrm>
            <a:off x="5951915" y="202339"/>
            <a:ext cx="6029069" cy="408965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39588" y="938555"/>
            <a:ext cx="5812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www.seasonalhurricanepredictions.org</a:t>
            </a:r>
            <a:endParaRPr lang="ca-ES" sz="2800" u="sng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91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Color</a:t>
            </a:r>
          </a:p>
        </p:txBody>
      </p:sp>
    </p:spTree>
    <p:extLst>
      <p:ext uri="{BB962C8B-B14F-4D97-AF65-F5344CB8AC3E}">
        <p14:creationId xmlns:p14="http://schemas.microsoft.com/office/powerpoint/2010/main" val="268157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288912" y="264463"/>
            <a:ext cx="3333854" cy="6392544"/>
            <a:chOff x="950764" y="325756"/>
            <a:chExt cx="2375910" cy="4555721"/>
          </a:xfrm>
        </p:grpSpPr>
        <p:pic>
          <p:nvPicPr>
            <p:cNvPr id="7" name="Google Shape;291;p15" descr="https://lh5.googleusercontent.com/YEwT0j7N5gOUU6u9pyaRjxXr5CIiz0M0SgvAEdw0oeSaDsIrchFeFn6KiAHojusrqFVUu-oaAFNpa5KCWxgURwlSMjnpdY5Ej3aa7AS_Tg8929ZTcPO7RlhwXyBuD-ttHhxvSvWg"/>
            <p:cNvPicPr preferRelativeResize="0"/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764" y="325756"/>
              <a:ext cx="2375910" cy="2200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291;p15" descr="https://lh5.googleusercontent.com/YEwT0j7N5gOUU6u9pyaRjxXr5CIiz0M0SgvAEdw0oeSaDsIrchFeFn6KiAHojusrqFVUu-oaAFNpa5KCWxgURwlSMjnpdY5Ej3aa7AS_Tg8929ZTcPO7RlhwXyBuD-ttHhxvSvWg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764" y="2680930"/>
              <a:ext cx="2375910" cy="220054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Google Shape;291;p15" descr="https://lh5.googleusercontent.com/YEwT0j7N5gOUU6u9pyaRjxXr5CIiz0M0SgvAEdw0oeSaDsIrchFeFn6KiAHojusrqFVUu-oaAFNpa5KCWxgURwlSMjnpdY5Ej3aa7AS_Tg8929ZTcPO7RlhwXyBuD-ttHhxvSvW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2919" y="1567090"/>
            <a:ext cx="1902381" cy="178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91;p15" descr="https://lh5.googleusercontent.com/YEwT0j7N5gOUU6u9pyaRjxXr5CIiz0M0SgvAEdw0oeSaDsIrchFeFn6KiAHojusrqFVUu-oaAFNpa5KCWxgURwlSMjnpdY5Ej3aa7AS_Tg8929ZTcPO7RlhwXyBuD-ttHhxvSvW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2919" y="3569221"/>
            <a:ext cx="1902381" cy="178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0572560">
            <a:off x="5299904" y="4536188"/>
            <a:ext cx="1796258" cy="74479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1513852" flipV="1">
            <a:off x="5479654" y="3498081"/>
            <a:ext cx="1511816" cy="931651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3679576" y="290147"/>
            <a:ext cx="3130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>
                <a:latin typeface="Bahnschrift SemiBold SemiConden" panose="020B0502040204020203" pitchFamily="34" charset="0"/>
              </a:rPr>
              <a:t>Usual color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scale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for</a:t>
            </a:r>
            <a:r>
              <a:rPr lang="es-ES" sz="3000" dirty="0">
                <a:latin typeface="Bahnschrift SemiBold SemiConden" panose="020B0502040204020203" pitchFamily="34" charset="0"/>
              </a:rPr>
              <a:t>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precipitation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679575" y="5571352"/>
            <a:ext cx="22945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>
                <a:latin typeface="Bahnschrift SemiBold SemiConden" panose="020B0502040204020203" pitchFamily="34" charset="0"/>
              </a:rPr>
              <a:t>Color-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blind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</a:t>
            </a:r>
          </a:p>
          <a:p>
            <a:r>
              <a:rPr lang="es-ES" sz="3000" dirty="0" err="1" smtClean="0">
                <a:latin typeface="Bahnschrift SemiBold SemiConden" panose="020B0502040204020203" pitchFamily="34" charset="0"/>
              </a:rPr>
              <a:t>simulation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7071268" y="1064778"/>
            <a:ext cx="4397919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/>
          <p:cNvSpPr txBox="1"/>
          <p:nvPr/>
        </p:nvSpPr>
        <p:spPr>
          <a:xfrm>
            <a:off x="6866914" y="337255"/>
            <a:ext cx="46022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latin typeface="Bahnschrift SemiBold SemiConden" panose="020B0502040204020203" pitchFamily="34" charset="0"/>
              </a:rPr>
              <a:t>Build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</a:p>
          <a:p>
            <a:pPr algn="r"/>
            <a:r>
              <a:rPr lang="es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color-</a:t>
            </a:r>
            <a:r>
              <a:rPr lang="es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blind</a:t>
            </a:r>
            <a:r>
              <a:rPr lang="es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friendly</a:t>
            </a:r>
            <a:r>
              <a:rPr lang="es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endParaRPr lang="es-ES" sz="4400" dirty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25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75" y="331658"/>
            <a:ext cx="5509804" cy="36073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079" y="331658"/>
            <a:ext cx="5582194" cy="3650097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7801784" y="4581525"/>
            <a:ext cx="3754489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/>
          <p:cNvSpPr txBox="1"/>
          <p:nvPr/>
        </p:nvSpPr>
        <p:spPr>
          <a:xfrm>
            <a:off x="7480662" y="4507196"/>
            <a:ext cx="4075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Normal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practice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does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not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mean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good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practice</a:t>
            </a:r>
            <a:endParaRPr lang="es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81279">
            <a:off x="3491050" y="3403335"/>
            <a:ext cx="3322731" cy="2994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42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 this climate change thing could be a problem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770" y="0"/>
            <a:ext cx="111120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1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/>
          <p:nvPr/>
        </p:nvSpPr>
        <p:spPr>
          <a:xfrm>
            <a:off x="3003358" y="971061"/>
            <a:ext cx="6027427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/>
          <p:cNvSpPr txBox="1"/>
          <p:nvPr/>
        </p:nvSpPr>
        <p:spPr>
          <a:xfrm>
            <a:off x="557344" y="247786"/>
            <a:ext cx="84734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latin typeface="Bahnschrift SemiBold SemiConden" panose="020B0502040204020203" pitchFamily="34" charset="0"/>
              </a:rPr>
              <a:t>Wrong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color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scale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can show </a:t>
            </a:r>
          </a:p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effects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present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in data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33" y="2204842"/>
            <a:ext cx="11496675" cy="4429125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68733" y="6310801"/>
            <a:ext cx="9234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Bahnschrift SemiBold SemiConden" panose="020B0502040204020203" pitchFamily="34" charset="0"/>
              </a:rPr>
              <a:t>Learn more at: https://www.climate-lab-book.ac.uk/2014/end-of-the-rainbow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803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0960" y="5878286"/>
            <a:ext cx="3982403" cy="979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27" y="931817"/>
            <a:ext cx="8984796" cy="570476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9588138" y="775524"/>
            <a:ext cx="2177139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uadroTexto 4"/>
          <p:cNvSpPr txBox="1"/>
          <p:nvPr/>
        </p:nvSpPr>
        <p:spPr>
          <a:xfrm>
            <a:off x="6139544" y="52249"/>
            <a:ext cx="56257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latin typeface="Bahnschrift SemiBold SemiConden" panose="020B0502040204020203" pitchFamily="34" charset="0"/>
              </a:rPr>
              <a:t>Colors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may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also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have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meaning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1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59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43" y="0"/>
            <a:ext cx="7394935" cy="569823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7109" y="1933298"/>
            <a:ext cx="6797212" cy="4453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/>
          <p:cNvSpPr txBox="1"/>
          <p:nvPr/>
        </p:nvSpPr>
        <p:spPr>
          <a:xfrm>
            <a:off x="7095507" y="313509"/>
            <a:ext cx="46088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latin typeface="Bahnschrift SemiBold SemiConden" panose="020B0502040204020203" pitchFamily="34" charset="0"/>
              </a:rPr>
              <a:t>Type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of data </a:t>
            </a:r>
          </a:p>
          <a:p>
            <a:pPr algn="r"/>
            <a:r>
              <a:rPr lang="es-ES" sz="4400" dirty="0" smtClean="0">
                <a:latin typeface="Bahnschrift SemiBold SemiConden" panose="020B0502040204020203" pitchFamily="34" charset="0"/>
              </a:rPr>
              <a:t>and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type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of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pPr algn="r"/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045982" y="6439284"/>
            <a:ext cx="4909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u="sng" dirty="0" smtClean="0">
                <a:latin typeface="Bahnschrift SemiBold SemiConden" panose="020B0502040204020203" pitchFamily="34" charset="0"/>
              </a:rPr>
              <a:t>www.climate.copernicus.eu/press-data-portal</a:t>
            </a:r>
            <a:endParaRPr lang="ca-ES" sz="2000" u="sng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90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80;p14" descr="https://lh3.googleusercontent.com/-PS4uJ_WYh83iUa0PB1RMgtFQf9S_BRgpCtmjaRJDHKVOjsNR5LWHyCBIi3h-Gp_Qie_B8xTGt0GPFku7InE4lsNEwf9nRVqE9g4vBNGqimg0vDgcprJKqAKSFuzUH-BmCWAaOs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6902" y="343879"/>
            <a:ext cx="8981726" cy="56507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7870785" y="6131207"/>
            <a:ext cx="4062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latin typeface="Bahnschrift SemiBold SemiConden" panose="020B0502040204020203" pitchFamily="34" charset="0"/>
              </a:rPr>
              <a:t>f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rom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Truthful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Art. Cairo, A.</a:t>
            </a:r>
          </a:p>
        </p:txBody>
      </p:sp>
    </p:spTree>
    <p:extLst>
      <p:ext uri="{BB962C8B-B14F-4D97-AF65-F5344CB8AC3E}">
        <p14:creationId xmlns:p14="http://schemas.microsoft.com/office/powerpoint/2010/main" val="317013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304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4396" y="1262743"/>
            <a:ext cx="9285282" cy="43669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/>
          <p:cNvSpPr txBox="1"/>
          <p:nvPr/>
        </p:nvSpPr>
        <p:spPr>
          <a:xfrm>
            <a:off x="8334103" y="6163698"/>
            <a:ext cx="3783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www.project-ukko.net</a:t>
            </a:r>
            <a:endParaRPr lang="ca-ES" sz="2800" u="sng" dirty="0">
              <a:latin typeface="Bahnschrift SemiBold SemiConden" panose="020B0502040204020203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13806" y="226316"/>
            <a:ext cx="11042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Not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encoding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equally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good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…</a:t>
            </a:r>
            <a:endParaRPr lang="es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5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9748761" y="309274"/>
            <a:ext cx="1394822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uadroTexto 2"/>
          <p:cNvSpPr txBox="1"/>
          <p:nvPr/>
        </p:nvSpPr>
        <p:spPr>
          <a:xfrm>
            <a:off x="6362577" y="244098"/>
            <a:ext cx="47113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latin typeface="Bahnschrift SemiBold SemiConden" panose="020B0502040204020203" pitchFamily="34" charset="0"/>
              </a:rPr>
              <a:t>Less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more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800" y="759928"/>
            <a:ext cx="5078169" cy="279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8017" y="1672866"/>
            <a:ext cx="6094077" cy="2716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6288" y="2952206"/>
            <a:ext cx="8597295" cy="2728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2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569236" y="1214646"/>
            <a:ext cx="8804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latin typeface="Bahnschrift SemiBold SemiConden" panose="020B0502040204020203" pitchFamily="34" charset="0"/>
              </a:rPr>
              <a:t>Two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key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concepts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7989804" flipV="1">
            <a:off x="3266112" y="1903175"/>
            <a:ext cx="1959889" cy="12077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2456008">
            <a:off x="6631975" y="1873552"/>
            <a:ext cx="1959889" cy="120777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7541623" y="3399820"/>
            <a:ext cx="2943497" cy="15994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uadroTexto 11"/>
          <p:cNvSpPr txBox="1"/>
          <p:nvPr/>
        </p:nvSpPr>
        <p:spPr>
          <a:xfrm>
            <a:off x="7611293" y="3481001"/>
            <a:ext cx="2873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Interactive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ct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Design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069818" y="3399820"/>
            <a:ext cx="5442860" cy="15994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12"/>
          <p:cNvSpPr txBox="1"/>
          <p:nvPr/>
        </p:nvSpPr>
        <p:spPr>
          <a:xfrm>
            <a:off x="1155575" y="3481001"/>
            <a:ext cx="5271347" cy="143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Progressive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Disclosure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ctr"/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Of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information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8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5709920"/>
            <a:ext cx="3078480" cy="1036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" name="2 Image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468" y="287750"/>
            <a:ext cx="2994923" cy="107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6840" y="1817044"/>
            <a:ext cx="9418320" cy="445869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9122479" y="712719"/>
            <a:ext cx="283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www.s2s4e.eu/dst</a:t>
            </a:r>
            <a:endParaRPr lang="ca-ES" sz="2800" u="sng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536740" y="154111"/>
            <a:ext cx="141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@S2S4E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25" y="261623"/>
            <a:ext cx="393212" cy="39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6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050" name="Picture 2" descr="white and black p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840" y="0"/>
            <a:ext cx="10287000" cy="68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42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418012" y="353985"/>
            <a:ext cx="8612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Guiding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User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29" y="1927860"/>
            <a:ext cx="3133725" cy="190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957" y="1927860"/>
            <a:ext cx="4096373" cy="1905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333" y="821871"/>
            <a:ext cx="3694992" cy="307916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53229" y="1405608"/>
            <a:ext cx="19078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>
                <a:latin typeface="Bahnschrift SemiBold SemiConden" panose="020B0502040204020203" pitchFamily="34" charset="0"/>
              </a:rPr>
              <a:t>Mouse </a:t>
            </a:r>
            <a:r>
              <a:rPr lang="es-ES" sz="2000" dirty="0" err="1">
                <a:latin typeface="Bahnschrift SemiBold SemiConden" panose="020B0502040204020203" pitchFamily="34" charset="0"/>
              </a:rPr>
              <a:t>hover</a:t>
            </a:r>
            <a:r>
              <a:rPr lang="es-ES" sz="2000" dirty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>
                <a:latin typeface="Bahnschrift SemiBold SemiConden" panose="020B0502040204020203" pitchFamily="34" charset="0"/>
              </a:rPr>
              <a:t>text</a:t>
            </a:r>
            <a:endParaRPr lang="en-GB" sz="2000" dirty="0"/>
          </a:p>
        </p:txBody>
      </p:sp>
      <p:sp>
        <p:nvSpPr>
          <p:cNvPr id="9" name="Rectángulo 8"/>
          <p:cNvSpPr/>
          <p:nvPr/>
        </p:nvSpPr>
        <p:spPr>
          <a:xfrm>
            <a:off x="3662044" y="1405608"/>
            <a:ext cx="9621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 smtClean="0">
                <a:latin typeface="Bahnschrift SemiBold SemiConden" panose="020B0502040204020203" pitchFamily="34" charset="0"/>
              </a:rPr>
              <a:t>Tooltips</a:t>
            </a:r>
            <a:endParaRPr lang="en-GB" sz="2000" dirty="0"/>
          </a:p>
        </p:txBody>
      </p:sp>
      <p:sp>
        <p:nvSpPr>
          <p:cNvPr id="10" name="Rectángulo 9"/>
          <p:cNvSpPr/>
          <p:nvPr/>
        </p:nvSpPr>
        <p:spPr>
          <a:xfrm>
            <a:off x="7977051" y="306984"/>
            <a:ext cx="1449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 smtClean="0">
                <a:latin typeface="Bahnschrift SemiBold SemiConden" panose="020B0502040204020203" pitchFamily="34" charset="0"/>
              </a:rPr>
              <a:t>Guided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tours</a:t>
            </a:r>
            <a:endParaRPr lang="en-GB" sz="20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4415918"/>
            <a:ext cx="5290193" cy="2312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53229" y="4015808"/>
            <a:ext cx="585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smtClean="0">
                <a:latin typeface="Bahnschrift SemiBold SemiConden" panose="020B0502040204020203" pitchFamily="34" charset="0"/>
              </a:rPr>
              <a:t>FAQ</a:t>
            </a:r>
            <a:endParaRPr lang="en-GB" sz="2000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637" y="4415918"/>
            <a:ext cx="4708089" cy="2114013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6509658" y="4015808"/>
            <a:ext cx="3616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 smtClean="0">
                <a:latin typeface="Bahnschrift SemiBold SemiConden" panose="020B0502040204020203" pitchFamily="34" charset="0"/>
              </a:rPr>
              <a:t>Advanced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help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and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documentation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9571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5.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Uncertainty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visualisation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CuadroTexto 11"/>
          <p:cNvSpPr txBox="1"/>
          <p:nvPr/>
        </p:nvSpPr>
        <p:spPr>
          <a:xfrm>
            <a:off x="748933" y="829925"/>
            <a:ext cx="97361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Uncertainty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visualisation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key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challenge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for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Data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visualisation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and </a:t>
            </a:r>
            <a:r>
              <a:rPr lang="es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S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cience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968242" y="773278"/>
            <a:ext cx="1853336" cy="4832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12"/>
          <p:cNvSpPr txBox="1"/>
          <p:nvPr/>
        </p:nvSpPr>
        <p:spPr>
          <a:xfrm>
            <a:off x="365755" y="264795"/>
            <a:ext cx="39798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First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order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uncertainty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: </a:t>
            </a:r>
          </a:p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e.g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. </a:t>
            </a:r>
            <a:r>
              <a:rPr lang="es-ES" sz="28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probabilities</a:t>
            </a:r>
            <a:endParaRPr lang="es-ES" sz="28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9218" name="Picture 2" descr="https://lh3.googleusercontent.com/PtPkvdG-R1a6GqhIPhTiCC4XefKWvHJ5xclR9sn2ILzznhPLTDhl4CW2vA_qJXMy6QKI9RCjPfUqQ3v9tLhB3wdCrGAP1ZIEjoL3umt9dF9b6mDdxAHB31KgLZrzsF4YFbGtBh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4919" y="200296"/>
            <a:ext cx="4961881" cy="651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9535770" y="200296"/>
            <a:ext cx="1985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average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>
                <a:latin typeface="Bahnschrift SemiBold SemiConden" panose="020B0502040204020203" pitchFamily="34" charset="0"/>
              </a:rPr>
              <a:t>and </a:t>
            </a:r>
            <a:endParaRPr lang="es-ES" sz="2400" dirty="0" smtClean="0">
              <a:latin typeface="Bahnschrift SemiBold SemiConden" panose="020B0502040204020203" pitchFamily="34" charset="0"/>
            </a:endParaRPr>
          </a:p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possible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range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98348" y="1814810"/>
            <a:ext cx="1478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anomalies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9535770" y="1373471"/>
            <a:ext cx="2307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Bahnschrift SemiBold SemiConden" panose="020B0502040204020203" pitchFamily="34" charset="0"/>
              </a:rPr>
              <a:t>extreme </a:t>
            </a:r>
            <a:r>
              <a:rPr lang="es-ES" sz="2400" dirty="0" err="1">
                <a:latin typeface="Bahnschrift SemiBold SemiConden" panose="020B0502040204020203" pitchFamily="34" charset="0"/>
              </a:rPr>
              <a:t>events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probabilities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endParaRPr lang="es-ES" sz="2400" dirty="0" smtClean="0">
              <a:latin typeface="Bahnschrift SemiBold SemiConden" panose="020B0502040204020203" pitchFamily="34" charset="0"/>
            </a:endParaRPr>
          </a:p>
          <a:p>
            <a:r>
              <a:rPr lang="es-ES" sz="2400" dirty="0" smtClean="0">
                <a:latin typeface="Bahnschrift SemiBold SemiConden" panose="020B0502040204020203" pitchFamily="34" charset="0"/>
              </a:rPr>
              <a:t>(</a:t>
            </a:r>
            <a:r>
              <a:rPr lang="es-ES" sz="2400" dirty="0" err="1">
                <a:latin typeface="Bahnschrift SemiBold SemiConden" panose="020B0502040204020203" pitchFamily="34" charset="0"/>
              </a:rPr>
              <a:t>e.g</a:t>
            </a:r>
            <a:r>
              <a:rPr lang="es-ES" sz="2400" dirty="0">
                <a:latin typeface="Bahnschrift SemiBold SemiConden" panose="020B0502040204020203" pitchFamily="34" charset="0"/>
              </a:rPr>
              <a:t>. p10 and p90)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9628116" y="2839521"/>
            <a:ext cx="1985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scenarios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16856" y="5259160"/>
            <a:ext cx="2257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>
                <a:latin typeface="Bahnschrift SemiBold SemiConden" panose="020B0502040204020203" pitchFamily="34" charset="0"/>
              </a:rPr>
              <a:t>whole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probability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distribution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function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201200" y="3075289"/>
            <a:ext cx="12051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terciles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538219">
            <a:off x="3536765" y="2042532"/>
            <a:ext cx="759251" cy="46788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2272073" flipV="1">
            <a:off x="2399167" y="3644600"/>
            <a:ext cx="2196844" cy="135379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1946756">
            <a:off x="8839207" y="647604"/>
            <a:ext cx="759251" cy="46788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87" t="21954" r="50465" b="63585"/>
          <a:stretch/>
        </p:blipFill>
        <p:spPr>
          <a:xfrm rot="11850227">
            <a:off x="9074749" y="1579849"/>
            <a:ext cx="400005" cy="3415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009" y="5442858"/>
            <a:ext cx="766355" cy="110642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54192">
            <a:off x="6862790" y="2011339"/>
            <a:ext cx="1188720" cy="81893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69" t="42673" r="22689" b="42531"/>
          <a:stretch/>
        </p:blipFill>
        <p:spPr>
          <a:xfrm rot="8844036">
            <a:off x="9011922" y="3345358"/>
            <a:ext cx="1009869" cy="502200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129378" y="4958657"/>
            <a:ext cx="4120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Bahnschrift SemiBold SemiConden" panose="020B0502040204020203" pitchFamily="34" charset="0"/>
              </a:rPr>
              <a:t>Terrado, M. et al.</a:t>
            </a:r>
          </a:p>
          <a:p>
            <a:r>
              <a:rPr lang="es-ES" sz="2000" u="sng" dirty="0">
                <a:latin typeface="Bahnschrift SemiBold SemiConden" panose="020B0502040204020203" pitchFamily="34" charset="0"/>
              </a:rPr>
              <a:t>https://www.climateurope.eu/10020-2/</a:t>
            </a:r>
            <a:endParaRPr lang="es-ES" sz="2000" u="sng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3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5950273"/>
            <a:ext cx="2841812" cy="907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/>
          <p:cNvSpPr/>
          <p:nvPr/>
        </p:nvSpPr>
        <p:spPr>
          <a:xfrm>
            <a:off x="4617271" y="304803"/>
            <a:ext cx="2281646" cy="4832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12"/>
          <p:cNvSpPr txBox="1"/>
          <p:nvPr/>
        </p:nvSpPr>
        <p:spPr>
          <a:xfrm>
            <a:off x="365754" y="264795"/>
            <a:ext cx="6801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Second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order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uncertainty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: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e.g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. </a:t>
            </a:r>
            <a:r>
              <a:rPr lang="es-ES" sz="28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skill</a:t>
            </a:r>
            <a:r>
              <a:rPr lang="es-ES" sz="28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, </a:t>
            </a:r>
            <a:r>
              <a:rPr lang="es-ES" sz="28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reliability</a:t>
            </a:r>
            <a:endParaRPr lang="es-ES" sz="28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28568" y="1500773"/>
            <a:ext cx="1664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uncertainty not shown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9535770" y="1644716"/>
            <a:ext cx="2307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show ensemble range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9822028" y="3321518"/>
            <a:ext cx="1985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use visual encoding (e.g. transparency)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97620" y="3351534"/>
            <a:ext cx="2190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mask areas with high uncertainty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538219">
            <a:off x="1723037" y="1989105"/>
            <a:ext cx="759251" cy="46788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1114952" flipV="1">
            <a:off x="9001435" y="3939986"/>
            <a:ext cx="756428" cy="46614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2589547">
            <a:off x="6816260" y="6108098"/>
            <a:ext cx="759251" cy="46788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87" t="21954" r="50465" b="63585"/>
          <a:stretch/>
        </p:blipFill>
        <p:spPr>
          <a:xfrm rot="11850227">
            <a:off x="8945017" y="1827260"/>
            <a:ext cx="583009" cy="49779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009" y="5442858"/>
            <a:ext cx="766355" cy="110642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54192">
            <a:off x="6862790" y="2011339"/>
            <a:ext cx="1188720" cy="818934"/>
          </a:xfrm>
          <a:prstGeom prst="rect">
            <a:avLst/>
          </a:prstGeom>
        </p:spPr>
      </p:pic>
      <p:pic>
        <p:nvPicPr>
          <p:cNvPr id="17410" name="Picture 2" descr="https://lh3.googleusercontent.com/_4dJkFT7ufqY8-B21YVqXI8gTecA68BaZHCZmLHwT-A0fymPLPy2-srl5v4iI6s9vP5WwWf8uNrDwD9MohwE5WMm1F0nD8VzudPYGJLq0qBaqosSwovQ6dFn7ReOQ7DipFYCRmc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5048" y="1562798"/>
            <a:ext cx="63722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69" t="42673" r="22689" b="42531"/>
          <a:stretch/>
        </p:blipFill>
        <p:spPr>
          <a:xfrm rot="12755964" flipH="1">
            <a:off x="1640113" y="4265956"/>
            <a:ext cx="1009869" cy="502200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97620" y="6027003"/>
            <a:ext cx="6555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Bahnschrift SemiBold SemiConden" panose="020B0502040204020203" pitchFamily="34" charset="0"/>
              </a:rPr>
              <a:t>replace </a:t>
            </a:r>
            <a:r>
              <a:rPr lang="en-US" sz="2400" dirty="0">
                <a:latin typeface="Bahnschrift SemiBold SemiConden" panose="020B0502040204020203" pitchFamily="34" charset="0"/>
              </a:rPr>
              <a:t>predictions with high uncertainty by the climatology (i.e. average conditions of the past </a:t>
            </a:r>
            <a:r>
              <a:rPr lang="en-US" sz="2400" dirty="0" smtClean="0">
                <a:latin typeface="Bahnschrift SemiBold SemiConden" panose="020B0502040204020203" pitchFamily="34" charset="0"/>
              </a:rPr>
              <a:t>years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7666155" y="6027003"/>
            <a:ext cx="4383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Bahnschrift SemiBold SemiConden" panose="020B0502040204020203" pitchFamily="34" charset="0"/>
              </a:rPr>
              <a:t>use </a:t>
            </a:r>
            <a:r>
              <a:rPr lang="en-US" sz="2400" dirty="0">
                <a:latin typeface="Bahnschrift SemiBold SemiConden" panose="020B0502040204020203" pitchFamily="34" charset="0"/>
              </a:rPr>
              <a:t>interactive options (e.g. slider</a:t>
            </a:r>
            <a:r>
              <a:rPr lang="en-US" sz="2400" dirty="0" smtClean="0">
                <a:latin typeface="Bahnschrift SemiBold SemiConden" panose="020B0502040204020203" pitchFamily="34" charset="0"/>
              </a:rPr>
              <a:t>)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69" t="42673" r="22689" b="42531"/>
          <a:stretch/>
        </p:blipFill>
        <p:spPr>
          <a:xfrm rot="8844036" flipH="1" flipV="1">
            <a:off x="1640114" y="5333342"/>
            <a:ext cx="1009869" cy="502200"/>
          </a:xfrm>
          <a:prstGeom prst="rect">
            <a:avLst/>
          </a:prstGeom>
        </p:spPr>
      </p:pic>
      <p:sp>
        <p:nvSpPr>
          <p:cNvPr id="26" name="CuadroTexto 25"/>
          <p:cNvSpPr txBox="1"/>
          <p:nvPr/>
        </p:nvSpPr>
        <p:spPr>
          <a:xfrm>
            <a:off x="9366514" y="111157"/>
            <a:ext cx="2683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dirty="0" smtClean="0">
                <a:latin typeface="Bahnschrift SemiBold SemiConden" panose="020B0502040204020203" pitchFamily="34" charset="0"/>
              </a:rPr>
              <a:t>Terrado, M. et al.</a:t>
            </a:r>
          </a:p>
          <a:p>
            <a:pPr algn="r"/>
            <a:r>
              <a:rPr lang="es-ES" sz="2000" u="sng" dirty="0" smtClean="0">
                <a:latin typeface="Bahnschrift SemiBold SemiConden" panose="020B0502040204020203" pitchFamily="34" charset="0"/>
              </a:rPr>
              <a:t>www.climateurope.eu</a:t>
            </a:r>
          </a:p>
        </p:txBody>
      </p:sp>
    </p:spTree>
    <p:extLst>
      <p:ext uri="{BB962C8B-B14F-4D97-AF65-F5344CB8AC3E}">
        <p14:creationId xmlns:p14="http://schemas.microsoft.com/office/powerpoint/2010/main" val="29422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43363" y="4604953"/>
            <a:ext cx="8148636" cy="1581102"/>
          </a:xfrm>
        </p:spPr>
        <p:txBody>
          <a:bodyPr>
            <a:noAutofit/>
          </a:bodyPr>
          <a:lstStyle/>
          <a:p>
            <a:pPr algn="ctr"/>
            <a:r>
              <a:rPr lang="es-ES" sz="4000" b="0" dirty="0" smtClean="0">
                <a:latin typeface="Bahnschrift SemiBold SemiConden" panose="020B0502040204020203" pitchFamily="34" charset="0"/>
              </a:rPr>
              <a:t>Isadora Ch. Jiménez</a:t>
            </a:r>
            <a:br>
              <a:rPr lang="es-ES" sz="4000" b="0" dirty="0" smtClean="0">
                <a:latin typeface="Bahnschrift SemiBold SemiConden" panose="020B0502040204020203" pitchFamily="34" charset="0"/>
              </a:rPr>
            </a:br>
            <a:r>
              <a:rPr lang="es-ES" sz="3200" b="0" dirty="0" smtClean="0">
                <a:latin typeface="Bahnschrift SemiBold SemiConden" panose="020B0502040204020203" pitchFamily="34" charset="0"/>
              </a:rPr>
              <a:t>@</a:t>
            </a:r>
            <a:r>
              <a:rPr lang="es-ES" sz="3200" b="0" dirty="0" err="1" smtClean="0">
                <a:latin typeface="Bahnschrift SemiBold SemiConden" panose="020B0502040204020203" pitchFamily="34" charset="0"/>
              </a:rPr>
              <a:t>isadorachristel</a:t>
            </a:r>
            <a:r>
              <a:rPr lang="es-ES" sz="3200" b="0" dirty="0" smtClean="0">
                <a:latin typeface="Bahnschrift SemiBold SemiConden" panose="020B0502040204020203" pitchFamily="34" charset="0"/>
              </a:rPr>
              <a:t> </a:t>
            </a:r>
            <a:endParaRPr lang="es-ES" sz="4000" b="0" dirty="0">
              <a:latin typeface="Bahnschrift SemiBold SemiConden" panose="020B0502040204020203" pitchFamily="34" charset="0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898588" y="6092002"/>
            <a:ext cx="4569950" cy="464416"/>
          </a:xfrm>
        </p:spPr>
        <p:txBody>
          <a:bodyPr/>
          <a:lstStyle/>
          <a:p>
            <a:pPr algn="ctr"/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Isadora.jimenez@bsc.es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15" name="Título 3"/>
          <p:cNvSpPr txBox="1">
            <a:spLocks/>
          </p:cNvSpPr>
          <p:nvPr/>
        </p:nvSpPr>
        <p:spPr>
          <a:xfrm>
            <a:off x="146686" y="1945497"/>
            <a:ext cx="3896677" cy="1581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kern="1200" baseline="0">
                <a:solidFill>
                  <a:srgbClr val="00489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ES" sz="60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THANK YOU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4541520" y="1250063"/>
            <a:ext cx="7193280" cy="3507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angle 23">
            <a:extLst/>
          </p:cNvPr>
          <p:cNvSpPr/>
          <p:nvPr/>
        </p:nvSpPr>
        <p:spPr>
          <a:xfrm>
            <a:off x="5518642" y="1339993"/>
            <a:ext cx="589071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300" i="1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The products displayed 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 this presentation have received funding from the European Union’s Horizon 2020 research and innovation 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programme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under grant agreements nº 689029 (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Climateurope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), 73004 (Climate-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fit.city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), 820954 (Digital-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Water.city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), 641811 (IMPREX), 776467 (MED-GOLD), 641727 (PRIMAVERA), 820712 (RECEIPT), 776787 (S2S4E), 776868 (SECLI-FIRM) and 730253 (VISCA), and have been co-funded by the H2020 ERA-net ERA4CS (690462) as part of the projects CIREG, Clim2power, 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CoCliME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EVOKED, 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ISIpedia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MEDSCOPE, SENSES, 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WATExR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 We would also like to thank the participation of the projects </a:t>
            </a:r>
            <a:r>
              <a:rPr lang="en-US" sz="13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SeasonalHurricanePredictions</a:t>
            </a:r>
            <a:r>
              <a:rPr lang="en-US" sz="13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KNMI-scenarios and </a:t>
            </a:r>
            <a:r>
              <a:rPr lang="en-US" sz="1300" i="1" dirty="0" err="1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eClimViz</a:t>
            </a:r>
            <a:r>
              <a:rPr lang="en-US" sz="1300" i="1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 Some results shown are part of the Copernicus Climate Change Service (C3S) under contract </a:t>
            </a:r>
            <a:r>
              <a:rPr lang="en-US" sz="13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number</a:t>
            </a:r>
            <a:r>
              <a:rPr lang="en-US" sz="13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: </a:t>
            </a:r>
            <a:r>
              <a:rPr lang="en-US" sz="13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C3S_429g_BSC; </a:t>
            </a:r>
            <a:r>
              <a:rPr lang="en-US" sz="13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and supported by the European Cooperation in Science and Technology (COST) </a:t>
            </a:r>
            <a:r>
              <a:rPr lang="en-US" sz="13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through COST Action </a:t>
            </a:r>
            <a:r>
              <a:rPr lang="en-US" sz="1300" i="1" dirty="0" err="1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inDUST</a:t>
            </a:r>
            <a:r>
              <a:rPr lang="en-US" sz="13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CA16202.</a:t>
            </a:r>
            <a:endParaRPr lang="en-US" sz="130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3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</a:t>
            </a:r>
            <a:r>
              <a:rPr lang="en-US" sz="13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he </a:t>
            </a:r>
            <a:r>
              <a:rPr lang="en-US" sz="13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content of this presentation reflects only the author’s view. The European Commission is not responsible for any use that may be made of the information it contains.</a:t>
            </a:r>
            <a:endParaRPr lang="fr-FR" sz="130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8" name="Imag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9511" y="1421747"/>
            <a:ext cx="634371" cy="4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27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5240"/>
            <a:ext cx="5364480" cy="690372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501640" y="1768643"/>
            <a:ext cx="669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NARRATIVES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5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CuadroTexto 4"/>
          <p:cNvSpPr txBox="1"/>
          <p:nvPr/>
        </p:nvSpPr>
        <p:spPr>
          <a:xfrm>
            <a:off x="0" y="707557"/>
            <a:ext cx="48489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903" y="2160269"/>
            <a:ext cx="6916388" cy="389001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848903" y="707557"/>
            <a:ext cx="6916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#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ShowYourStripes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1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CuadroTexto 4"/>
          <p:cNvSpPr txBox="1"/>
          <p:nvPr/>
        </p:nvSpPr>
        <p:spPr>
          <a:xfrm>
            <a:off x="0" y="707557"/>
            <a:ext cx="48489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48903" y="707557"/>
            <a:ext cx="6916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#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ShowYourStripes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63" y="2276475"/>
            <a:ext cx="2531176" cy="43212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905" y="2275522"/>
            <a:ext cx="5790383" cy="432216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079700" y="1906190"/>
            <a:ext cx="2236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FFFFFF"/>
                </a:solidFill>
                <a:latin typeface="system-ui"/>
              </a:rPr>
              <a:t>Córdoba 1901-2018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16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655320" y="1507034"/>
            <a:ext cx="4480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only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for </a:t>
            </a:r>
          </a:p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broad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audiences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...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7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4188" y="1203960"/>
            <a:ext cx="2948940" cy="3886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3128" y="1203960"/>
            <a:ext cx="3658872" cy="3884295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8892" y="331305"/>
            <a:ext cx="558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err="1" smtClean="0">
                <a:latin typeface="Bahnschrift SemiBold SemiConden" panose="020B0502040204020203" pitchFamily="34" charset="0"/>
              </a:rPr>
              <a:t>Policy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makers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577840" y="331305"/>
            <a:ext cx="2940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err="1" smtClean="0">
                <a:latin typeface="Bahnschrift SemiBold SemiConden" panose="020B0502040204020203" pitchFamily="34" charset="0"/>
              </a:rPr>
              <a:t>Industry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533128" y="331305"/>
            <a:ext cx="365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Civil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protection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047864" y="5509081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...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and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many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more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3080" name="Picture 8" descr="https://www.cleanenergywire.org/sites/default/files/styles/gallery_image/public/cop25_plenarybaker.jpg?itok=fAkloE1-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03960"/>
            <a:ext cx="5577840" cy="388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9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4127519" y="4581525"/>
            <a:ext cx="4043362" cy="1446550"/>
            <a:chOff x="4105276" y="4456711"/>
            <a:chExt cx="4043362" cy="1446550"/>
          </a:xfrm>
        </p:grpSpPr>
        <p:sp>
          <p:nvSpPr>
            <p:cNvPr id="6" name="Rectángulo 5"/>
            <p:cNvSpPr/>
            <p:nvPr/>
          </p:nvSpPr>
          <p:spPr>
            <a:xfrm>
              <a:off x="4645503" y="4569106"/>
              <a:ext cx="2971800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4493103" y="5261901"/>
              <a:ext cx="3322320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4105276" y="4456711"/>
              <a:ext cx="404336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ACTIONABLE INFORMATION</a:t>
              </a:r>
              <a:endParaRPr lang="ca-ES" sz="4400" dirty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</p:txBody>
        </p:sp>
      </p:grpSp>
      <p:sp>
        <p:nvSpPr>
          <p:cNvPr id="3" name="CuadroTexto 2"/>
          <p:cNvSpPr txBox="1"/>
          <p:nvPr/>
        </p:nvSpPr>
        <p:spPr>
          <a:xfrm>
            <a:off x="2181162" y="904625"/>
            <a:ext cx="55841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Engage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them</a:t>
            </a:r>
            <a:endParaRPr lang="ca-ES" sz="4400" dirty="0" smtClean="0">
              <a:latin typeface="Bahnschrift SemiBold SemiConden" panose="020B0502040204020203" pitchFamily="34" charset="0"/>
            </a:endParaRPr>
          </a:p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Raise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Awareness</a:t>
            </a:r>
            <a:endParaRPr lang="ca-ES" sz="4400" dirty="0" smtClean="0">
              <a:latin typeface="Bahnschrift SemiBold SemiConden" panose="020B0502040204020203" pitchFamily="34" charset="0"/>
            </a:endParaRPr>
          </a:p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Trigger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action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6146" name="Picture 2" descr="https://cdn.clipart.email/6581b61ef137340cf87241263fbeeb72_arrow-png-no-background-drawn-arrow-tran-779422-png-images-pngio_2825-285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5129">
            <a:off x="5183361" y="2393398"/>
            <a:ext cx="1931679" cy="194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7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7218</TotalTime>
  <Words>588</Words>
  <Application>Microsoft Office PowerPoint</Application>
  <PresentationFormat>Panorámica</PresentationFormat>
  <Paragraphs>105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1" baseType="lpstr">
      <vt:lpstr>Arial</vt:lpstr>
      <vt:lpstr>Bahnschrift SemiBold SemiConden</vt:lpstr>
      <vt:lpstr>Calibri</vt:lpstr>
      <vt:lpstr>Ebrima</vt:lpstr>
      <vt:lpstr>system-ui</vt:lpstr>
      <vt:lpstr>Diseño personalizado</vt:lpstr>
      <vt:lpstr>Visualising climate services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Isadora Ch. Jiménez @isadorachristel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Gemma Ribas</dc:creator>
  <cp:lastModifiedBy>Isadora Jimenez (BSC)</cp:lastModifiedBy>
  <cp:revision>231</cp:revision>
  <dcterms:created xsi:type="dcterms:W3CDTF">2019-06-06T09:57:11Z</dcterms:created>
  <dcterms:modified xsi:type="dcterms:W3CDTF">2021-06-17T09:49:48Z</dcterms:modified>
</cp:coreProperties>
</file>