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1"/>
  </p:notesMasterIdLst>
  <p:handoutMasterIdLst>
    <p:handoutMasterId r:id="rId32"/>
  </p:handoutMasterIdLst>
  <p:sldIdLst>
    <p:sldId id="276" r:id="rId2"/>
    <p:sldId id="596" r:id="rId3"/>
    <p:sldId id="260" r:id="rId4"/>
    <p:sldId id="591" r:id="rId5"/>
    <p:sldId id="595" r:id="rId6"/>
    <p:sldId id="603" r:id="rId7"/>
    <p:sldId id="604" r:id="rId8"/>
    <p:sldId id="341" r:id="rId9"/>
    <p:sldId id="348" r:id="rId10"/>
    <p:sldId id="594" r:id="rId11"/>
    <p:sldId id="598" r:id="rId12"/>
    <p:sldId id="597" r:id="rId13"/>
    <p:sldId id="599" r:id="rId14"/>
    <p:sldId id="349" r:id="rId15"/>
    <p:sldId id="342" r:id="rId16"/>
    <p:sldId id="621" r:id="rId17"/>
    <p:sldId id="600" r:id="rId18"/>
    <p:sldId id="295" r:id="rId19"/>
    <p:sldId id="618" r:id="rId20"/>
    <p:sldId id="601" r:id="rId21"/>
    <p:sldId id="602" r:id="rId22"/>
    <p:sldId id="616" r:id="rId23"/>
    <p:sldId id="619" r:id="rId24"/>
    <p:sldId id="617" r:id="rId25"/>
    <p:sldId id="609" r:id="rId26"/>
    <p:sldId id="612" r:id="rId27"/>
    <p:sldId id="615" r:id="rId28"/>
    <p:sldId id="620" r:id="rId29"/>
    <p:sldId id="275" r:id="rId3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547" userDrawn="1">
          <p15:clr>
            <a:srgbClr val="FBAE40"/>
          </p15:clr>
        </p15:guide>
        <p15:guide id="3" pos="5133" userDrawn="1">
          <p15:clr>
            <a:srgbClr val="FBAE40"/>
          </p15:clr>
        </p15:guide>
        <p15:guide id="4" orient="horz" pos="1434" userDrawn="1">
          <p15:clr>
            <a:srgbClr val="FBAE40"/>
          </p15:clr>
        </p15:guide>
        <p15:guide id="5" orient="horz" pos="2908" userDrawn="1">
          <p15:clr>
            <a:srgbClr val="FBAE40"/>
          </p15:clr>
        </p15:guide>
        <p15:guide id="6" pos="257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m Serradel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41"/>
    <a:srgbClr val="C8A764"/>
    <a:srgbClr val="CFE0B8"/>
    <a:srgbClr val="124484"/>
    <a:srgbClr val="203864"/>
    <a:srgbClr val="E9EBF5"/>
    <a:srgbClr val="00238C"/>
    <a:srgbClr val="090C3D"/>
    <a:srgbClr val="0C5ACC"/>
    <a:srgbClr val="001D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4494" autoAdjust="0"/>
  </p:normalViewPr>
  <p:slideViewPr>
    <p:cSldViewPr snapToGrid="0" showGuides="1">
      <p:cViewPr varScale="1">
        <p:scale>
          <a:sx n="67" d="100"/>
          <a:sy n="67" d="100"/>
        </p:scale>
        <p:origin x="1146" y="78"/>
      </p:cViewPr>
      <p:guideLst>
        <p:guide pos="2547"/>
        <p:guide pos="5133"/>
        <p:guide orient="horz" pos="1434"/>
        <p:guide orient="horz" pos="2908"/>
        <p:guide pos="2570"/>
      </p:guideLst>
    </p:cSldViewPr>
  </p:slideViewPr>
  <p:notesTextViewPr>
    <p:cViewPr>
      <p:scale>
        <a:sx n="3" d="2"/>
        <a:sy n="3" d="2"/>
      </p:scale>
      <p:origin x="0" y="0"/>
    </p:cViewPr>
  </p:notesTextViewPr>
  <p:sorterViewPr>
    <p:cViewPr>
      <p:scale>
        <a:sx n="50" d="100"/>
        <a:sy n="50" d="100"/>
      </p:scale>
      <p:origin x="0" y="0"/>
    </p:cViewPr>
  </p:sorterViewPr>
  <p:notesViewPr>
    <p:cSldViewPr snapToGrid="0" showGuides="1">
      <p:cViewPr varScale="1">
        <p:scale>
          <a:sx n="86" d="100"/>
          <a:sy n="86" d="100"/>
        </p:scale>
        <p:origin x="2928" y="96"/>
      </p:cViewPr>
      <p:guideLst/>
    </p:cSldViewPr>
  </p:notesViewPr>
  <p:gridSpacing cx="120000" cy="120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8F00F2-8E3E-4EF9-ABA6-FD0A0C1B3085}" type="datetimeFigureOut">
              <a:rPr lang="es-ES" smtClean="0"/>
              <a:t>29/03/2023</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FA8D5D-EC9E-40FC-98EC-CD281E4E88AF}" type="slidenum">
              <a:rPr lang="es-ES" smtClean="0"/>
              <a:t>‹#›</a:t>
            </a:fld>
            <a:endParaRPr lang="es-ES"/>
          </a:p>
        </p:txBody>
      </p:sp>
    </p:spTree>
    <p:extLst>
      <p:ext uri="{BB962C8B-B14F-4D97-AF65-F5344CB8AC3E}">
        <p14:creationId xmlns:p14="http://schemas.microsoft.com/office/powerpoint/2010/main" val="3527699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C918D8-5603-4694-B5BD-D5E571E10EBB}" type="datetimeFigureOut">
              <a:rPr lang="en-GB" smtClean="0"/>
              <a:t>29/03/2023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2839D8-D11B-4CA1-B069-DDC0B64093B8}" type="slidenum">
              <a:rPr lang="en-GB" smtClean="0"/>
              <a:t>‹#›</a:t>
            </a:fld>
            <a:endParaRPr lang="en-GB"/>
          </a:p>
        </p:txBody>
      </p:sp>
    </p:spTree>
    <p:extLst>
      <p:ext uri="{BB962C8B-B14F-4D97-AF65-F5344CB8AC3E}">
        <p14:creationId xmlns:p14="http://schemas.microsoft.com/office/powerpoint/2010/main" val="222220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p:cNvSpPr/>
          <p:nvPr userDrawn="1"/>
        </p:nvSpPr>
        <p:spPr>
          <a:xfrm>
            <a:off x="1" y="6095686"/>
            <a:ext cx="4064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6" name="Title 1"/>
          <p:cNvSpPr>
            <a:spLocks noGrp="1"/>
          </p:cNvSpPr>
          <p:nvPr>
            <p:ph type="ctrTitle"/>
          </p:nvPr>
        </p:nvSpPr>
        <p:spPr>
          <a:xfrm>
            <a:off x="4963889" y="1631730"/>
            <a:ext cx="6702593" cy="2998826"/>
          </a:xfrm>
          <a:prstGeom prst="rect">
            <a:avLst/>
          </a:prstGeom>
        </p:spPr>
        <p:txBody>
          <a:bodyPr anchor="ctr">
            <a:normAutofit/>
          </a:bodyPr>
          <a:lstStyle>
            <a:lvl1pPr algn="l">
              <a:defRPr sz="5200" b="1">
                <a:solidFill>
                  <a:srgbClr val="004890"/>
                </a:solidFill>
                <a:latin typeface="+mn-lt"/>
              </a:defRPr>
            </a:lvl1pPr>
          </a:lstStyle>
          <a:p>
            <a:r>
              <a:rPr lang="es-ES" dirty="0"/>
              <a:t>Haga clic para modificar el estilo de título del patrón</a:t>
            </a:r>
            <a:endParaRPr lang="en-US" dirty="0"/>
          </a:p>
        </p:txBody>
      </p:sp>
      <p:sp>
        <p:nvSpPr>
          <p:cNvPr id="7" name="Subtitle 2"/>
          <p:cNvSpPr>
            <a:spLocks noGrp="1"/>
          </p:cNvSpPr>
          <p:nvPr>
            <p:ph type="subTitle" idx="1" hasCustomPrompt="1"/>
          </p:nvPr>
        </p:nvSpPr>
        <p:spPr>
          <a:xfrm>
            <a:off x="4963889" y="4762500"/>
            <a:ext cx="6702593" cy="1085850"/>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Name</a:t>
            </a:r>
            <a:endParaRPr lang="es-ES" dirty="0"/>
          </a:p>
          <a:p>
            <a:r>
              <a:rPr lang="es-ES" dirty="0"/>
              <a:t>Position</a:t>
            </a:r>
          </a:p>
        </p:txBody>
      </p:sp>
      <p:sp>
        <p:nvSpPr>
          <p:cNvPr id="8" name="Marcador de texto 14"/>
          <p:cNvSpPr>
            <a:spLocks noGrp="1"/>
          </p:cNvSpPr>
          <p:nvPr>
            <p:ph type="body" sz="quarter" idx="10" hasCustomPrompt="1"/>
          </p:nvPr>
        </p:nvSpPr>
        <p:spPr>
          <a:xfrm>
            <a:off x="325968" y="6095686"/>
            <a:ext cx="3255433" cy="487533"/>
          </a:xfrm>
          <a:prstGeom prst="rect">
            <a:avLst/>
          </a:prstGeom>
        </p:spPr>
        <p:txBody>
          <a:bodyPr anchor="ctr"/>
          <a:lstStyle>
            <a:lvl1pPr marL="0" indent="0" algn="ctr">
              <a:buNone/>
              <a:defRPr>
                <a:solidFill>
                  <a:schemeClr val="bg1"/>
                </a:solidFill>
              </a:defRPr>
            </a:lvl1pPr>
          </a:lstStyle>
          <a:p>
            <a:pPr lvl="0"/>
            <a:r>
              <a:rPr lang="es-ES" dirty="0" err="1"/>
              <a:t>day</a:t>
            </a:r>
            <a:r>
              <a:rPr lang="es-ES" dirty="0"/>
              <a:t>/</a:t>
            </a:r>
            <a:r>
              <a:rPr lang="es-ES" dirty="0" err="1"/>
              <a:t>month</a:t>
            </a:r>
            <a:r>
              <a:rPr lang="es-ES" dirty="0"/>
              <a:t>/</a:t>
            </a:r>
            <a:r>
              <a:rPr lang="es-ES" dirty="0" err="1"/>
              <a:t>year</a:t>
            </a:r>
            <a:endParaRPr lang="es-ES" dirty="0"/>
          </a:p>
        </p:txBody>
      </p:sp>
      <p:sp>
        <p:nvSpPr>
          <p:cNvPr id="9" name="Marcador de texto 16"/>
          <p:cNvSpPr>
            <a:spLocks noGrp="1"/>
          </p:cNvSpPr>
          <p:nvPr>
            <p:ph type="body" sz="quarter" idx="11" hasCustomPrompt="1"/>
          </p:nvPr>
        </p:nvSpPr>
        <p:spPr>
          <a:xfrm>
            <a:off x="4963888" y="6095685"/>
            <a:ext cx="6702595" cy="487533"/>
          </a:xfrm>
          <a:prstGeom prst="rect">
            <a:avLst/>
          </a:prstGeom>
        </p:spPr>
        <p:txBody>
          <a:bodyPr anchor="ctr"/>
          <a:lstStyle>
            <a:lvl1pPr marL="0" indent="0" algn="l">
              <a:buNone/>
              <a:defRPr>
                <a:solidFill>
                  <a:srgbClr val="004890"/>
                </a:solidFill>
              </a:defRPr>
            </a:lvl1pPr>
          </a:lstStyle>
          <a:p>
            <a:pPr lvl="0"/>
            <a:r>
              <a:rPr lang="es-ES" dirty="0" err="1"/>
              <a:t>Venue</a:t>
            </a:r>
            <a:endParaRPr lang="es-ES" dirty="0"/>
          </a:p>
        </p:txBody>
      </p:sp>
    </p:spTree>
    <p:extLst>
      <p:ext uri="{BB962C8B-B14F-4D97-AF65-F5344CB8AC3E}">
        <p14:creationId xmlns:p14="http://schemas.microsoft.com/office/powerpoint/2010/main" val="916231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título 1"/>
          <p:cNvSpPr>
            <a:spLocks noGrp="1"/>
          </p:cNvSpPr>
          <p:nvPr>
            <p:ph type="title"/>
          </p:nvPr>
        </p:nvSpPr>
        <p:spPr>
          <a:xfrm>
            <a:off x="0" y="256068"/>
            <a:ext cx="12192000" cy="800945"/>
          </a:xfrm>
          <a:prstGeom prst="rect">
            <a:avLst/>
          </a:prstGeom>
        </p:spPr>
        <p:txBody>
          <a:bodyPr vert="horz" lIns="91440" tIns="45720" rIns="91440" bIns="45720" rtlCol="0" anchor="t">
            <a:noAutofit/>
          </a:bodyPr>
          <a:lstStyle>
            <a:lvl1pPr>
              <a:defRPr b="1"/>
            </a:lvl1pPr>
          </a:lstStyle>
          <a:p>
            <a:r>
              <a:rPr lang="es-ES" dirty="0"/>
              <a:t>Haga clic para modificar el estilo de título del patrón</a:t>
            </a:r>
          </a:p>
        </p:txBody>
      </p:sp>
      <p:sp>
        <p:nvSpPr>
          <p:cNvPr id="8" name="Marcador de texto 2"/>
          <p:cNvSpPr>
            <a:spLocks noGrp="1"/>
          </p:cNvSpPr>
          <p:nvPr>
            <p:ph idx="1"/>
          </p:nvPr>
        </p:nvSpPr>
        <p:spPr>
          <a:xfrm>
            <a:off x="603657" y="1514475"/>
            <a:ext cx="10984685" cy="4662488"/>
          </a:xfrm>
          <a:prstGeom prst="rect">
            <a:avLst/>
          </a:prstGeom>
        </p:spPr>
        <p:txBody>
          <a:bodyPr vert="horz" lIns="91440" tIns="45720" rIns="91440" bIns="45720" rtlCol="0">
            <a:normAutofit/>
          </a:bodyPr>
          <a:lstStyle>
            <a:lvl1pPr>
              <a:defRPr sz="2000"/>
            </a:lvl1pPr>
            <a:lvl2pPr>
              <a:defRPr sz="1800"/>
            </a:lvl2pPr>
            <a:lvl3pPr>
              <a:defRPr sz="1600"/>
            </a:lvl3pPr>
            <a:lvl4pPr>
              <a:defRPr sz="1600"/>
            </a:lvl4pPr>
            <a:lvl5pPr>
              <a:defRPr sz="1600"/>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1917565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sub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Haga clic para modificar el estilo de título del patrón</a:t>
            </a:r>
          </a:p>
        </p:txBody>
      </p:sp>
      <p:sp>
        <p:nvSpPr>
          <p:cNvPr id="8" name="Marcador de contenido 2"/>
          <p:cNvSpPr>
            <a:spLocks noGrp="1"/>
          </p:cNvSpPr>
          <p:nvPr>
            <p:ph idx="1"/>
          </p:nvPr>
        </p:nvSpPr>
        <p:spPr>
          <a:xfrm>
            <a:off x="595618" y="1569411"/>
            <a:ext cx="10996916" cy="4566277"/>
          </a:xfrm>
        </p:spPr>
        <p:txBody>
          <a:bodyPr/>
          <a:lstStyle>
            <a:lvl1pPr>
              <a:defRPr sz="2000"/>
            </a:lvl1pPr>
            <a:lvl2pPr>
              <a:defRPr sz="1800"/>
            </a:lvl2pPr>
            <a:lvl3pPr>
              <a:defRPr sz="1600"/>
            </a:lvl3pPr>
            <a:lvl4pPr>
              <a:defRPr sz="1600"/>
            </a:lvl4pPr>
            <a:lvl5pPr>
              <a:defRPr sz="1600"/>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Marcador de texto 3"/>
          <p:cNvSpPr>
            <a:spLocks noGrp="1"/>
          </p:cNvSpPr>
          <p:nvPr>
            <p:ph type="body" sz="quarter" idx="10" hasCustomPrompt="1"/>
          </p:nvPr>
        </p:nvSpPr>
        <p:spPr>
          <a:xfrm>
            <a:off x="0" y="1057275"/>
            <a:ext cx="12192000" cy="512763"/>
          </a:xfrm>
        </p:spPr>
        <p:txBody>
          <a:bodyPr/>
          <a:lstStyle>
            <a:lvl1pPr marL="0" indent="0" algn="ctr">
              <a:buNone/>
              <a:defRPr b="1"/>
            </a:lvl1pPr>
          </a:lstStyle>
          <a:p>
            <a:pPr lvl="0"/>
            <a:r>
              <a:rPr lang="es-ES" dirty="0"/>
              <a:t>Subtítulo</a:t>
            </a:r>
          </a:p>
        </p:txBody>
      </p:sp>
    </p:spTree>
    <p:extLst>
      <p:ext uri="{BB962C8B-B14F-4D97-AF65-F5344CB8AC3E}">
        <p14:creationId xmlns:p14="http://schemas.microsoft.com/office/powerpoint/2010/main" val="1817291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parad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03658" y="3028528"/>
            <a:ext cx="10984684" cy="800945"/>
          </a:xfrm>
        </p:spPr>
        <p:txBody>
          <a:bodyPr/>
          <a:lstStyle>
            <a:lvl1pPr>
              <a:defRPr/>
            </a:lvl1pPr>
          </a:lstStyle>
          <a:p>
            <a:endParaRPr lang="es-ES" dirty="0"/>
          </a:p>
        </p:txBody>
      </p:sp>
    </p:spTree>
    <p:extLst>
      <p:ext uri="{BB962C8B-B14F-4D97-AF65-F5344CB8AC3E}">
        <p14:creationId xmlns:p14="http://schemas.microsoft.com/office/powerpoint/2010/main" val="4267924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ra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4064000" y="6095686"/>
            <a:ext cx="8128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 name="Title 1"/>
          <p:cNvSpPr>
            <a:spLocks noGrp="1"/>
          </p:cNvSpPr>
          <p:nvPr>
            <p:ph type="ctrTitle" hasCustomPrompt="1"/>
          </p:nvPr>
        </p:nvSpPr>
        <p:spPr>
          <a:xfrm>
            <a:off x="4963889" y="1631730"/>
            <a:ext cx="6702593" cy="2998826"/>
          </a:xfrm>
          <a:prstGeom prst="rect">
            <a:avLst/>
          </a:prstGeom>
        </p:spPr>
        <p:txBody>
          <a:bodyPr anchor="ctr">
            <a:normAutofit/>
          </a:bodyPr>
          <a:lstStyle>
            <a:lvl1pPr algn="l">
              <a:defRPr sz="8000" b="1">
                <a:solidFill>
                  <a:srgbClr val="004890"/>
                </a:solidFill>
                <a:latin typeface="+mn-lt"/>
              </a:defRPr>
            </a:lvl1pPr>
          </a:lstStyle>
          <a:p>
            <a:r>
              <a:rPr lang="es-ES" dirty="0" err="1"/>
              <a:t>Thank</a:t>
            </a:r>
            <a:r>
              <a:rPr lang="es-ES" dirty="0"/>
              <a:t> </a:t>
            </a:r>
            <a:r>
              <a:rPr lang="es-ES" dirty="0" err="1"/>
              <a:t>you</a:t>
            </a:r>
            <a:endParaRPr lang="en-US" dirty="0"/>
          </a:p>
        </p:txBody>
      </p:sp>
      <p:sp>
        <p:nvSpPr>
          <p:cNvPr id="3" name="Subtitle 2"/>
          <p:cNvSpPr>
            <a:spLocks noGrp="1"/>
          </p:cNvSpPr>
          <p:nvPr>
            <p:ph type="subTitle" idx="1" hasCustomPrompt="1"/>
          </p:nvPr>
        </p:nvSpPr>
        <p:spPr>
          <a:xfrm>
            <a:off x="4963889" y="4900141"/>
            <a:ext cx="6702593"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a:t>
            </a:r>
            <a:r>
              <a:rPr lang="es-ES" dirty="0" err="1"/>
              <a:t>click</a:t>
            </a:r>
            <a:r>
              <a:rPr lang="es-ES" dirty="0"/>
              <a:t> aquí para modificar el subtítulo</a:t>
            </a:r>
          </a:p>
        </p:txBody>
      </p:sp>
      <p:sp>
        <p:nvSpPr>
          <p:cNvPr id="13" name="Rectángulo 12"/>
          <p:cNvSpPr/>
          <p:nvPr userDrawn="1"/>
        </p:nvSpPr>
        <p:spPr>
          <a:xfrm>
            <a:off x="1" y="6095686"/>
            <a:ext cx="4064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17" name="Marcador de texto 16"/>
          <p:cNvSpPr>
            <a:spLocks noGrp="1"/>
          </p:cNvSpPr>
          <p:nvPr>
            <p:ph type="body" sz="quarter" idx="11" hasCustomPrompt="1"/>
          </p:nvPr>
        </p:nvSpPr>
        <p:spPr>
          <a:xfrm>
            <a:off x="4963888" y="6095685"/>
            <a:ext cx="6702595" cy="487533"/>
          </a:xfrm>
          <a:prstGeom prst="rect">
            <a:avLst/>
          </a:prstGeom>
        </p:spPr>
        <p:txBody>
          <a:bodyPr anchor="ctr"/>
          <a:lstStyle>
            <a:lvl1pPr marL="0" indent="0" algn="l">
              <a:buNone/>
              <a:defRPr>
                <a:solidFill>
                  <a:srgbClr val="004890"/>
                </a:solidFill>
              </a:defRPr>
            </a:lvl1pPr>
          </a:lstStyle>
          <a:p>
            <a:pPr lvl="0"/>
            <a:r>
              <a:rPr lang="es-ES" dirty="0"/>
              <a:t>YourEmail@bsc.es</a:t>
            </a:r>
          </a:p>
        </p:txBody>
      </p:sp>
    </p:spTree>
    <p:extLst>
      <p:ext uri="{BB962C8B-B14F-4D97-AF65-F5344CB8AC3E}">
        <p14:creationId xmlns:p14="http://schemas.microsoft.com/office/powerpoint/2010/main" val="24151615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0" y="256068"/>
            <a:ext cx="12192000" cy="800945"/>
          </a:xfrm>
          <a:prstGeom prst="rect">
            <a:avLst/>
          </a:prstGeom>
        </p:spPr>
        <p:txBody>
          <a:bodyPr vert="horz" lIns="91440" tIns="45720" rIns="91440" bIns="45720" rtlCol="0" anchor="t">
            <a:noAutofit/>
          </a:bodyPr>
          <a:lstStyle/>
          <a:p>
            <a:r>
              <a:rPr lang="es-ES" dirty="0"/>
              <a:t>Haga clic para modificar el estilo de título del patrón</a:t>
            </a:r>
          </a:p>
        </p:txBody>
      </p:sp>
      <p:sp>
        <p:nvSpPr>
          <p:cNvPr id="3" name="Marcador de texto 2"/>
          <p:cNvSpPr>
            <a:spLocks noGrp="1"/>
          </p:cNvSpPr>
          <p:nvPr>
            <p:ph type="body" idx="1"/>
          </p:nvPr>
        </p:nvSpPr>
        <p:spPr>
          <a:xfrm>
            <a:off x="603657" y="1514475"/>
            <a:ext cx="10984685" cy="466248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1163962175"/>
      </p:ext>
    </p:extLst>
  </p:cSld>
  <p:clrMap bg1="lt1" tx1="dk1" bg2="lt2" tx2="dk2" accent1="accent1" accent2="accent2" accent3="accent3" accent4="accent4" accent5="accent5" accent6="accent6" hlink="hlink" folHlink="folHlink"/>
  <p:sldLayoutIdLst>
    <p:sldLayoutId id="2147483676" r:id="rId1"/>
    <p:sldLayoutId id="2147483674" r:id="rId2"/>
    <p:sldLayoutId id="2147483677" r:id="rId3"/>
    <p:sldLayoutId id="2147483675" r:id="rId4"/>
    <p:sldLayoutId id="2147483673" r:id="rId5"/>
  </p:sldLayoutIdLst>
  <p:txStyles>
    <p:title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884377" y="1326934"/>
            <a:ext cx="6702593" cy="2998826"/>
          </a:xfrm>
        </p:spPr>
        <p:txBody>
          <a:bodyPr>
            <a:normAutofit fontScale="90000"/>
          </a:bodyPr>
          <a:lstStyle/>
          <a:p>
            <a:pPr>
              <a:defRPr/>
            </a:pPr>
            <a:r>
              <a:rPr lang="en-GB" altLang="es-ES" spc="-1" dirty="0">
                <a:uFill>
                  <a:solidFill>
                    <a:srgbClr val="FFFFFF"/>
                  </a:solidFill>
                </a:uFill>
                <a:ea typeface="ＭＳ Ｐゴシック" pitchFamily="34" charset="-128"/>
              </a:rPr>
              <a:t>The Bone and The Marrow: Some Suggestions for the Future of Climate Prediction</a:t>
            </a:r>
            <a:endParaRPr lang="en-GB" altLang="es-ES" sz="2800" spc="-1" dirty="0">
              <a:uFill>
                <a:solidFill>
                  <a:srgbClr val="FFFFFF"/>
                </a:solidFill>
              </a:uFill>
              <a:ea typeface="ＭＳ Ｐゴシック" pitchFamily="34" charset="-128"/>
            </a:endParaRPr>
          </a:p>
        </p:txBody>
      </p:sp>
      <p:sp>
        <p:nvSpPr>
          <p:cNvPr id="3" name="Subtítulo 2"/>
          <p:cNvSpPr>
            <a:spLocks noGrp="1"/>
          </p:cNvSpPr>
          <p:nvPr>
            <p:ph type="subTitle" idx="1"/>
          </p:nvPr>
        </p:nvSpPr>
        <p:spPr/>
        <p:txBody>
          <a:bodyPr/>
          <a:lstStyle/>
          <a:p>
            <a:r>
              <a:rPr lang="es-ES" sz="2400" b="1" dirty="0"/>
              <a:t>Francisco Doblas-Reyes</a:t>
            </a:r>
          </a:p>
          <a:p>
            <a:r>
              <a:rPr lang="es-ES" sz="2400" dirty="0"/>
              <a:t>R. </a:t>
            </a:r>
            <a:r>
              <a:rPr lang="es-ES" sz="2400" dirty="0" err="1"/>
              <a:t>Bernardello</a:t>
            </a:r>
            <a:r>
              <a:rPr lang="es-ES" sz="2400" dirty="0"/>
              <a:t>, R. Bilbao, A. </a:t>
            </a:r>
            <a:r>
              <a:rPr lang="es-ES" sz="2400" dirty="0" err="1"/>
              <a:t>Carreric</a:t>
            </a:r>
            <a:r>
              <a:rPr lang="es-ES" sz="2400" dirty="0"/>
              <a:t>, J. Cos, C. Delgado, M. </a:t>
            </a:r>
            <a:r>
              <a:rPr lang="es-ES" sz="2400" dirty="0" err="1"/>
              <a:t>Donat</a:t>
            </a:r>
            <a:r>
              <a:rPr lang="es-ES" sz="2400" dirty="0"/>
              <a:t>, N. </a:t>
            </a:r>
            <a:r>
              <a:rPr lang="es-ES" sz="2400" dirty="0" err="1"/>
              <a:t>Milders</a:t>
            </a:r>
            <a:r>
              <a:rPr lang="es-ES" sz="2400" dirty="0"/>
              <a:t>, B. </a:t>
            </a:r>
            <a:r>
              <a:rPr lang="es-ES" sz="2400" dirty="0" err="1"/>
              <a:t>Solaraju</a:t>
            </a:r>
            <a:r>
              <a:rPr lang="es-ES" sz="2400" dirty="0"/>
              <a:t> </a:t>
            </a:r>
            <a:r>
              <a:rPr lang="es-ES" sz="2400" dirty="0" err="1"/>
              <a:t>Murali</a:t>
            </a:r>
            <a:r>
              <a:rPr lang="es-ES" sz="2400" dirty="0"/>
              <a:t>, V. Torralba, E. </a:t>
            </a:r>
            <a:r>
              <a:rPr lang="es-ES" sz="2400" dirty="0" err="1"/>
              <a:t>Tourigny</a:t>
            </a:r>
            <a:endParaRPr lang="es-ES" sz="2400" dirty="0"/>
          </a:p>
        </p:txBody>
      </p:sp>
      <p:sp>
        <p:nvSpPr>
          <p:cNvPr id="4" name="Marcador de texto 3"/>
          <p:cNvSpPr>
            <a:spLocks noGrp="1"/>
          </p:cNvSpPr>
          <p:nvPr>
            <p:ph type="body" sz="quarter" idx="10"/>
          </p:nvPr>
        </p:nvSpPr>
        <p:spPr/>
        <p:txBody>
          <a:bodyPr>
            <a:normAutofit/>
          </a:bodyPr>
          <a:lstStyle/>
          <a:p>
            <a:r>
              <a:rPr lang="en-GB" dirty="0"/>
              <a:t>28 March 2023</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7026" y="6290129"/>
            <a:ext cx="1361552" cy="562774"/>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0E00D8F9-7F35-68B0-31A1-241C745879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6624" y="6267024"/>
            <a:ext cx="1923359" cy="604228"/>
          </a:xfrm>
          <a:prstGeom prst="rect">
            <a:avLst/>
          </a:prstGeom>
        </p:spPr>
      </p:pic>
      <p:pic>
        <p:nvPicPr>
          <p:cNvPr id="10" name="Picture 9" descr="Graphical user interface, application&#10;&#10;Description automatically generated with medium confidence">
            <a:extLst>
              <a:ext uri="{FF2B5EF4-FFF2-40B4-BE49-F238E27FC236}">
                <a16:creationId xmlns:a16="http://schemas.microsoft.com/office/drawing/2014/main" id="{6EC2EF93-FABA-39C8-1476-72EFFCAC6C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6489" y="6349770"/>
            <a:ext cx="2478157" cy="519905"/>
          </a:xfrm>
          <a:prstGeom prst="rect">
            <a:avLst/>
          </a:prstGeom>
        </p:spPr>
      </p:pic>
    </p:spTree>
    <p:extLst>
      <p:ext uri="{BB962C8B-B14F-4D97-AF65-F5344CB8AC3E}">
        <p14:creationId xmlns:p14="http://schemas.microsoft.com/office/powerpoint/2010/main" val="127245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altLang="en-US" dirty="0"/>
              <a:t>Building multi-model systems</a:t>
            </a:r>
            <a:endParaRPr lang="es-ES" dirty="0"/>
          </a:p>
        </p:txBody>
      </p:sp>
      <p:sp>
        <p:nvSpPr>
          <p:cNvPr id="18" name="Espace réservé du texte 2">
            <a:extLst>
              <a:ext uri="{FF2B5EF4-FFF2-40B4-BE49-F238E27FC236}">
                <a16:creationId xmlns:a16="http://schemas.microsoft.com/office/drawing/2014/main" id="{DE005E42-9F5E-4C53-8F0C-28B769DB37FF}"/>
              </a:ext>
            </a:extLst>
          </p:cNvPr>
          <p:cNvSpPr txBox="1">
            <a:spLocks/>
          </p:cNvSpPr>
          <p:nvPr/>
        </p:nvSpPr>
        <p:spPr>
          <a:xfrm>
            <a:off x="227549" y="792566"/>
            <a:ext cx="11795637" cy="5318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457200" fontAlgn="base">
              <a:spcBef>
                <a:spcPct val="20000"/>
              </a:spcBef>
              <a:spcAft>
                <a:spcPct val="0"/>
              </a:spcAft>
            </a:pPr>
            <a:endParaRPr lang="en-GB" sz="2200" dirty="0">
              <a:solidFill>
                <a:srgbClr val="414141"/>
              </a:solidFill>
              <a:latin typeface="Calibri" pitchFamily="34" charset="0"/>
              <a:ea typeface="ＭＳ Ｐゴシック" pitchFamily="34" charset="-128"/>
              <a:sym typeface="Calibri"/>
            </a:endParaRPr>
          </a:p>
        </p:txBody>
      </p:sp>
      <p:sp>
        <p:nvSpPr>
          <p:cNvPr id="10" name="Text Box 12"/>
          <p:cNvSpPr txBox="1">
            <a:spLocks noChangeArrowheads="1"/>
          </p:cNvSpPr>
          <p:nvPr/>
        </p:nvSpPr>
        <p:spPr bwMode="auto">
          <a:xfrm>
            <a:off x="2377443" y="6513339"/>
            <a:ext cx="3599287"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a:latin typeface="+mn-lt"/>
                <a:ea typeface="+mn-ea"/>
              </a:rPr>
              <a:t>Delgado-Torres et al. (2022, J. Climate)</a:t>
            </a:r>
            <a:endParaRPr lang="en-US" altLang="es-ES" sz="1600" dirty="0">
              <a:latin typeface="+mn-lt"/>
              <a:ea typeface="+mn-ea"/>
            </a:endParaRPr>
          </a:p>
        </p:txBody>
      </p:sp>
      <p:pic>
        <p:nvPicPr>
          <p:cNvPr id="6" name="Picture 5" descr="Chart, scatter chart&#10;&#10;Description automatically generated">
            <a:extLst>
              <a:ext uri="{FF2B5EF4-FFF2-40B4-BE49-F238E27FC236}">
                <a16:creationId xmlns:a16="http://schemas.microsoft.com/office/drawing/2014/main" id="{053933EA-7284-B439-459F-3FEF234B3E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3983" y="943436"/>
            <a:ext cx="9050407" cy="5485095"/>
          </a:xfrm>
          <a:prstGeom prst="rect">
            <a:avLst/>
          </a:prstGeom>
        </p:spPr>
      </p:pic>
      <p:sp>
        <p:nvSpPr>
          <p:cNvPr id="4" name="TextBox 3">
            <a:extLst>
              <a:ext uri="{FF2B5EF4-FFF2-40B4-BE49-F238E27FC236}">
                <a16:creationId xmlns:a16="http://schemas.microsoft.com/office/drawing/2014/main" id="{EF0BC389-FB3E-013E-0227-FD5B79DC2485}"/>
              </a:ext>
            </a:extLst>
          </p:cNvPr>
          <p:cNvSpPr txBox="1"/>
          <p:nvPr/>
        </p:nvSpPr>
        <p:spPr>
          <a:xfrm>
            <a:off x="5091098" y="1090354"/>
            <a:ext cx="2952973" cy="1631216"/>
          </a:xfrm>
          <a:prstGeom prst="rect">
            <a:avLst/>
          </a:prstGeom>
          <a:noFill/>
        </p:spPr>
        <p:txBody>
          <a:bodyPr wrap="square" rtlCol="0">
            <a:spAutoFit/>
          </a:bodyPr>
          <a:lstStyle/>
          <a:p>
            <a:pPr algn="ctr" defTabSz="914377"/>
            <a:r>
              <a:rPr lang="en-GB" sz="2000" kern="0" dirty="0">
                <a:solidFill>
                  <a:srgbClr val="414141"/>
                </a:solidFill>
                <a:latin typeface="Calibri"/>
                <a:ea typeface="Calibri"/>
                <a:cs typeface="Calibri"/>
                <a:sym typeface="Calibri"/>
              </a:rPr>
              <a:t>ACC (ref. GHCNv4-GPCC)</a:t>
            </a:r>
          </a:p>
          <a:p>
            <a:pPr algn="ctr" defTabSz="914377"/>
            <a:r>
              <a:rPr lang="en-GB" sz="2000" kern="0" dirty="0">
                <a:solidFill>
                  <a:srgbClr val="414141"/>
                </a:solidFill>
                <a:latin typeface="Calibri"/>
                <a:ea typeface="Calibri"/>
                <a:cs typeface="Calibri"/>
                <a:sym typeface="Calibri"/>
              </a:rPr>
              <a:t>for DCPP, 1-5 forecast years, </a:t>
            </a:r>
            <a:r>
              <a:rPr lang="en-GB" sz="2000" b="1" kern="0" dirty="0">
                <a:solidFill>
                  <a:srgbClr val="414141"/>
                </a:solidFill>
                <a:latin typeface="Calibri"/>
                <a:ea typeface="Calibri"/>
                <a:cs typeface="Calibri"/>
                <a:sym typeface="Calibri"/>
              </a:rPr>
              <a:t>169 members,</a:t>
            </a:r>
            <a:r>
              <a:rPr lang="en-GB" sz="2000" kern="0" dirty="0">
                <a:solidFill>
                  <a:srgbClr val="414141"/>
                </a:solidFill>
                <a:latin typeface="Calibri"/>
                <a:ea typeface="Calibri"/>
                <a:cs typeface="Calibri"/>
                <a:sym typeface="Calibri"/>
              </a:rPr>
              <a:t> </a:t>
            </a:r>
            <a:r>
              <a:rPr lang="en-GB" sz="2000" b="1" kern="0" dirty="0">
                <a:solidFill>
                  <a:srgbClr val="414141"/>
                </a:solidFill>
                <a:latin typeface="Calibri"/>
                <a:ea typeface="Calibri"/>
                <a:cs typeface="Calibri"/>
                <a:sym typeface="Calibri"/>
              </a:rPr>
              <a:t>13 DCPP forecast systems</a:t>
            </a:r>
          </a:p>
          <a:p>
            <a:pPr algn="ctr" defTabSz="914377"/>
            <a:r>
              <a:rPr lang="en-GB" sz="2000" dirty="0">
                <a:solidFill>
                  <a:srgbClr val="414141"/>
                </a:solidFill>
                <a:latin typeface="Calibri"/>
                <a:cs typeface="Calibri"/>
                <a:sym typeface="Calibri"/>
              </a:rPr>
              <a:t>(significance t-test)</a:t>
            </a:r>
          </a:p>
        </p:txBody>
      </p:sp>
    </p:spTree>
    <p:extLst>
      <p:ext uri="{BB962C8B-B14F-4D97-AF65-F5344CB8AC3E}">
        <p14:creationId xmlns:p14="http://schemas.microsoft.com/office/powerpoint/2010/main" val="881089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3BE86AD3-BE4B-4578-1843-04999BA3A4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4912" y="921697"/>
            <a:ext cx="9052560" cy="5486400"/>
          </a:xfrm>
          <a:prstGeom prst="rect">
            <a:avLst/>
          </a:prstGeom>
        </p:spPr>
      </p:pic>
      <p:sp>
        <p:nvSpPr>
          <p:cNvPr id="17" name="Título 16"/>
          <p:cNvSpPr>
            <a:spLocks noGrp="1"/>
          </p:cNvSpPr>
          <p:nvPr>
            <p:ph type="title"/>
          </p:nvPr>
        </p:nvSpPr>
        <p:spPr/>
        <p:txBody>
          <a:bodyPr/>
          <a:lstStyle/>
          <a:p>
            <a:r>
              <a:rPr lang="en-GB" altLang="en-US" dirty="0"/>
              <a:t>Building multi-model systems</a:t>
            </a:r>
            <a:endParaRPr lang="es-ES" dirty="0"/>
          </a:p>
        </p:txBody>
      </p:sp>
      <p:sp>
        <p:nvSpPr>
          <p:cNvPr id="18" name="Espace réservé du texte 2">
            <a:extLst>
              <a:ext uri="{FF2B5EF4-FFF2-40B4-BE49-F238E27FC236}">
                <a16:creationId xmlns:a16="http://schemas.microsoft.com/office/drawing/2014/main" id="{DE005E42-9F5E-4C53-8F0C-28B769DB37FF}"/>
              </a:ext>
            </a:extLst>
          </p:cNvPr>
          <p:cNvSpPr txBox="1">
            <a:spLocks/>
          </p:cNvSpPr>
          <p:nvPr/>
        </p:nvSpPr>
        <p:spPr>
          <a:xfrm>
            <a:off x="227549" y="792566"/>
            <a:ext cx="11795637" cy="5318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457200" fontAlgn="base">
              <a:spcBef>
                <a:spcPct val="20000"/>
              </a:spcBef>
              <a:spcAft>
                <a:spcPct val="0"/>
              </a:spcAft>
            </a:pPr>
            <a:endParaRPr lang="en-GB" sz="2200" dirty="0">
              <a:solidFill>
                <a:srgbClr val="414141"/>
              </a:solidFill>
              <a:latin typeface="Calibri" pitchFamily="34" charset="0"/>
              <a:ea typeface="ＭＳ Ｐゴシック" pitchFamily="34" charset="-128"/>
              <a:sym typeface="Calibri"/>
            </a:endParaRPr>
          </a:p>
        </p:txBody>
      </p:sp>
      <p:sp>
        <p:nvSpPr>
          <p:cNvPr id="10" name="Text Box 12"/>
          <p:cNvSpPr txBox="1">
            <a:spLocks noChangeArrowheads="1"/>
          </p:cNvSpPr>
          <p:nvPr/>
        </p:nvSpPr>
        <p:spPr bwMode="auto">
          <a:xfrm>
            <a:off x="2377443" y="6513339"/>
            <a:ext cx="3599287"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a:latin typeface="+mn-lt"/>
                <a:ea typeface="+mn-ea"/>
              </a:rPr>
              <a:t>Delgado-Torres et al. (2022, J. Climate)</a:t>
            </a:r>
            <a:endParaRPr lang="en-US" altLang="es-ES" sz="1600" dirty="0">
              <a:latin typeface="+mn-lt"/>
              <a:ea typeface="+mn-ea"/>
            </a:endParaRPr>
          </a:p>
        </p:txBody>
      </p:sp>
      <p:sp>
        <p:nvSpPr>
          <p:cNvPr id="4" name="TextBox 3">
            <a:extLst>
              <a:ext uri="{FF2B5EF4-FFF2-40B4-BE49-F238E27FC236}">
                <a16:creationId xmlns:a16="http://schemas.microsoft.com/office/drawing/2014/main" id="{EF0BC389-FB3E-013E-0227-FD5B79DC2485}"/>
              </a:ext>
            </a:extLst>
          </p:cNvPr>
          <p:cNvSpPr txBox="1"/>
          <p:nvPr/>
        </p:nvSpPr>
        <p:spPr>
          <a:xfrm>
            <a:off x="5051342" y="1033202"/>
            <a:ext cx="3057540" cy="1631216"/>
          </a:xfrm>
          <a:prstGeom prst="rect">
            <a:avLst/>
          </a:prstGeom>
          <a:noFill/>
        </p:spPr>
        <p:txBody>
          <a:bodyPr wrap="square" rtlCol="0">
            <a:spAutoFit/>
          </a:bodyPr>
          <a:lstStyle/>
          <a:p>
            <a:pPr algn="ctr" defTabSz="914377"/>
            <a:r>
              <a:rPr lang="en-GB" sz="2000" kern="0" dirty="0">
                <a:solidFill>
                  <a:srgbClr val="414141"/>
                </a:solidFill>
                <a:latin typeface="Calibri"/>
                <a:ea typeface="Calibri"/>
                <a:cs typeface="Calibri"/>
                <a:sym typeface="Calibri"/>
              </a:rPr>
              <a:t>RPSS (3 cat.; BEST-REGEN)</a:t>
            </a:r>
          </a:p>
          <a:p>
            <a:pPr algn="ctr" defTabSz="914377"/>
            <a:r>
              <a:rPr lang="en-GB" sz="2000" kern="0" dirty="0">
                <a:solidFill>
                  <a:srgbClr val="414141"/>
                </a:solidFill>
                <a:latin typeface="Calibri"/>
                <a:ea typeface="Calibri"/>
                <a:cs typeface="Calibri"/>
                <a:sym typeface="Calibri"/>
              </a:rPr>
              <a:t>for DCPP, 1.5 forecast years, </a:t>
            </a:r>
            <a:r>
              <a:rPr lang="en-GB" sz="2000" b="1" kern="0" dirty="0">
                <a:solidFill>
                  <a:srgbClr val="414141"/>
                </a:solidFill>
                <a:latin typeface="Calibri"/>
                <a:ea typeface="Calibri"/>
                <a:cs typeface="Calibri"/>
                <a:sym typeface="Calibri"/>
              </a:rPr>
              <a:t>169 members,</a:t>
            </a:r>
            <a:r>
              <a:rPr lang="en-GB" sz="2000" kern="0" dirty="0">
                <a:solidFill>
                  <a:srgbClr val="414141"/>
                </a:solidFill>
                <a:latin typeface="Calibri"/>
                <a:ea typeface="Calibri"/>
                <a:cs typeface="Calibri"/>
                <a:sym typeface="Calibri"/>
              </a:rPr>
              <a:t> </a:t>
            </a:r>
            <a:r>
              <a:rPr lang="en-GB" sz="2000" b="1" kern="0" dirty="0">
                <a:solidFill>
                  <a:srgbClr val="414141"/>
                </a:solidFill>
                <a:latin typeface="Calibri"/>
                <a:ea typeface="Calibri"/>
                <a:cs typeface="Calibri"/>
                <a:sym typeface="Calibri"/>
              </a:rPr>
              <a:t>13 DCPP forecast systems</a:t>
            </a:r>
            <a:endParaRPr lang="en-GB" sz="2000" kern="0" dirty="0">
              <a:solidFill>
                <a:srgbClr val="414141"/>
              </a:solidFill>
              <a:latin typeface="Calibri"/>
              <a:ea typeface="Calibri"/>
              <a:cs typeface="Calibri"/>
              <a:sym typeface="Calibri"/>
            </a:endParaRPr>
          </a:p>
          <a:p>
            <a:pPr algn="ctr" defTabSz="914377"/>
            <a:r>
              <a:rPr lang="en-GB" sz="2000" kern="0" dirty="0">
                <a:solidFill>
                  <a:srgbClr val="414141"/>
                </a:solidFill>
                <a:latin typeface="Calibri"/>
                <a:cs typeface="Calibri"/>
                <a:sym typeface="Calibri"/>
              </a:rPr>
              <a:t>(significance random walk)</a:t>
            </a:r>
            <a:endParaRPr lang="en-GB" sz="2000" dirty="0">
              <a:solidFill>
                <a:srgbClr val="414141"/>
              </a:solidFill>
              <a:latin typeface="Calibri"/>
              <a:cs typeface="Calibri"/>
              <a:sym typeface="Calibri"/>
            </a:endParaRPr>
          </a:p>
        </p:txBody>
      </p:sp>
    </p:spTree>
    <p:extLst>
      <p:ext uri="{BB962C8B-B14F-4D97-AF65-F5344CB8AC3E}">
        <p14:creationId xmlns:p14="http://schemas.microsoft.com/office/powerpoint/2010/main" val="3326098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altLang="en-US" dirty="0"/>
              <a:t>Building multi-model systems</a:t>
            </a:r>
            <a:endParaRPr lang="es-ES" dirty="0"/>
          </a:p>
        </p:txBody>
      </p:sp>
      <p:sp>
        <p:nvSpPr>
          <p:cNvPr id="18" name="Espace réservé du texte 2">
            <a:extLst>
              <a:ext uri="{FF2B5EF4-FFF2-40B4-BE49-F238E27FC236}">
                <a16:creationId xmlns:a16="http://schemas.microsoft.com/office/drawing/2014/main" id="{DE005E42-9F5E-4C53-8F0C-28B769DB37FF}"/>
              </a:ext>
            </a:extLst>
          </p:cNvPr>
          <p:cNvSpPr txBox="1">
            <a:spLocks/>
          </p:cNvSpPr>
          <p:nvPr/>
        </p:nvSpPr>
        <p:spPr>
          <a:xfrm>
            <a:off x="227549" y="792566"/>
            <a:ext cx="11795637" cy="5318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None/>
            </a:pPr>
            <a:r>
              <a:rPr lang="en-GB" sz="2200" dirty="0">
                <a:solidFill>
                  <a:srgbClr val="414141"/>
                </a:solidFill>
                <a:latin typeface="Calibri" pitchFamily="34" charset="0"/>
                <a:ea typeface="ＭＳ Ｐゴシック" pitchFamily="34" charset="-128"/>
              </a:rPr>
              <a:t>Systematic assessment of the multi-model decadal prediction forecast quality helps illustrating, among other things, the importance of a large enough operational multi-model.</a:t>
            </a:r>
          </a:p>
          <a:p>
            <a:pPr marL="0" indent="0" defTabSz="457200" fontAlgn="base">
              <a:spcBef>
                <a:spcPct val="20000"/>
              </a:spcBef>
              <a:spcAft>
                <a:spcPct val="0"/>
              </a:spcAft>
              <a:buNone/>
            </a:pPr>
            <a:endParaRPr lang="en-GB" altLang="en-US" sz="2200" dirty="0">
              <a:solidFill>
                <a:srgbClr val="414141"/>
              </a:solidFill>
              <a:latin typeface="Calibri" pitchFamily="34" charset="0"/>
              <a:ea typeface="ＭＳ Ｐゴシック" pitchFamily="34" charset="-128"/>
            </a:endParaRPr>
          </a:p>
          <a:p>
            <a:pPr marL="342900" indent="-342900" defTabSz="457200" fontAlgn="base">
              <a:spcBef>
                <a:spcPct val="20000"/>
              </a:spcBef>
              <a:spcAft>
                <a:spcPct val="0"/>
              </a:spcAft>
            </a:pPr>
            <a:endParaRPr lang="en-GB" sz="2200" dirty="0">
              <a:solidFill>
                <a:srgbClr val="414141"/>
              </a:solidFill>
              <a:latin typeface="Calibri" pitchFamily="34" charset="0"/>
              <a:ea typeface="ＭＳ Ｐゴシック" pitchFamily="34" charset="-128"/>
              <a:sym typeface="Calibri"/>
            </a:endParaRPr>
          </a:p>
        </p:txBody>
      </p:sp>
      <p:sp>
        <p:nvSpPr>
          <p:cNvPr id="10" name="Text Box 12"/>
          <p:cNvSpPr txBox="1">
            <a:spLocks noChangeArrowheads="1"/>
          </p:cNvSpPr>
          <p:nvPr/>
        </p:nvSpPr>
        <p:spPr bwMode="auto">
          <a:xfrm>
            <a:off x="2377443" y="6513339"/>
            <a:ext cx="3599287"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a:latin typeface="+mn-lt"/>
                <a:ea typeface="+mn-ea"/>
              </a:rPr>
              <a:t>Delgado-Torres et al. (2022, J. Climate)</a:t>
            </a:r>
            <a:endParaRPr lang="en-US" altLang="es-ES" sz="1600" dirty="0">
              <a:latin typeface="+mn-lt"/>
              <a:ea typeface="+mn-ea"/>
            </a:endParaRPr>
          </a:p>
        </p:txBody>
      </p:sp>
      <p:pic>
        <p:nvPicPr>
          <p:cNvPr id="2" name="Google Shape;93;p14">
            <a:extLst>
              <a:ext uri="{FF2B5EF4-FFF2-40B4-BE49-F238E27FC236}">
                <a16:creationId xmlns:a16="http://schemas.microsoft.com/office/drawing/2014/main" id="{843218E1-0FA8-2E1B-3517-C375AE564AA8}"/>
              </a:ext>
            </a:extLst>
          </p:cNvPr>
          <p:cNvPicPr preferRelativeResize="0"/>
          <p:nvPr/>
        </p:nvPicPr>
        <p:blipFill>
          <a:blip r:embed="rId2">
            <a:alphaModFix/>
          </a:blip>
          <a:stretch>
            <a:fillRect/>
          </a:stretch>
        </p:blipFill>
        <p:spPr>
          <a:xfrm>
            <a:off x="4938239" y="1681594"/>
            <a:ext cx="6780145" cy="4360073"/>
          </a:xfrm>
          <a:prstGeom prst="rect">
            <a:avLst/>
          </a:prstGeom>
          <a:noFill/>
          <a:ln>
            <a:noFill/>
          </a:ln>
        </p:spPr>
      </p:pic>
      <p:sp>
        <p:nvSpPr>
          <p:cNvPr id="3" name="Google Shape;91;p14">
            <a:extLst>
              <a:ext uri="{FF2B5EF4-FFF2-40B4-BE49-F238E27FC236}">
                <a16:creationId xmlns:a16="http://schemas.microsoft.com/office/drawing/2014/main" id="{059EE0E6-2AF4-1AB9-E8DF-15AF102397E3}"/>
              </a:ext>
            </a:extLst>
          </p:cNvPr>
          <p:cNvSpPr txBox="1"/>
          <p:nvPr/>
        </p:nvSpPr>
        <p:spPr>
          <a:xfrm>
            <a:off x="5226270" y="5929618"/>
            <a:ext cx="6912768" cy="400079"/>
          </a:xfrm>
          <a:prstGeom prst="rect">
            <a:avLst/>
          </a:prstGeom>
          <a:noFill/>
          <a:ln>
            <a:noFill/>
          </a:ln>
        </p:spPr>
        <p:txBody>
          <a:bodyPr spcFirstLastPara="1" wrap="square" lIns="91425" tIns="91425" rIns="91425" bIns="91425" anchor="t" anchorCtr="0">
            <a:spAutoFit/>
          </a:bodyPr>
          <a:lstStyle/>
          <a:p>
            <a:pPr defTabSz="914377">
              <a:buClr>
                <a:srgbClr val="000000"/>
              </a:buClr>
              <a:buSzPts val="1400"/>
            </a:pPr>
            <a:r>
              <a:rPr lang="ca-ES" sz="1400" kern="0" dirty="0">
                <a:solidFill>
                  <a:srgbClr val="000000"/>
                </a:solidFill>
                <a:latin typeface="Calibri"/>
                <a:ea typeface="Calibri"/>
                <a:cs typeface="Calibri"/>
                <a:sym typeface="Calibri"/>
              </a:rPr>
              <a:t>DCPP </a:t>
            </a:r>
            <a:r>
              <a:rPr lang="ca-ES" sz="1400" b="1" kern="0" dirty="0">
                <a:solidFill>
                  <a:srgbClr val="0000FF"/>
                </a:solidFill>
                <a:latin typeface="Calibri"/>
                <a:ea typeface="Calibri"/>
                <a:cs typeface="Calibri"/>
                <a:sym typeface="Calibri"/>
              </a:rPr>
              <a:t>worse</a:t>
            </a:r>
            <a:r>
              <a:rPr lang="ca-ES" sz="1400" kern="0" dirty="0">
                <a:solidFill>
                  <a:srgbClr val="000000"/>
                </a:solidFill>
                <a:latin typeface="Calibri"/>
                <a:ea typeface="Calibri"/>
                <a:cs typeface="Calibri"/>
                <a:sym typeface="Calibri"/>
              </a:rPr>
              <a:t> than C3S_34c multi-model ←  |  →DCPP </a:t>
            </a:r>
            <a:r>
              <a:rPr lang="ca-ES" sz="1400" b="1" kern="0" dirty="0">
                <a:solidFill>
                  <a:srgbClr val="FF0000"/>
                </a:solidFill>
                <a:latin typeface="Calibri"/>
                <a:ea typeface="Calibri"/>
                <a:cs typeface="Calibri"/>
                <a:sym typeface="Calibri"/>
              </a:rPr>
              <a:t>better</a:t>
            </a:r>
            <a:r>
              <a:rPr lang="ca-ES" sz="1400" kern="0" dirty="0">
                <a:solidFill>
                  <a:srgbClr val="000000"/>
                </a:solidFill>
                <a:latin typeface="Calibri"/>
                <a:ea typeface="Calibri"/>
                <a:cs typeface="Calibri"/>
                <a:sym typeface="Calibri"/>
              </a:rPr>
              <a:t> than C3S_34c multi-model </a:t>
            </a:r>
            <a:endParaRPr sz="1400" kern="0" dirty="0">
              <a:solidFill>
                <a:srgbClr val="00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EF0BC389-FB3E-013E-0227-FD5B79DC2485}"/>
              </a:ext>
            </a:extLst>
          </p:cNvPr>
          <p:cNvSpPr txBox="1"/>
          <p:nvPr/>
        </p:nvSpPr>
        <p:spPr>
          <a:xfrm>
            <a:off x="492593" y="2608178"/>
            <a:ext cx="4149924" cy="2462213"/>
          </a:xfrm>
          <a:prstGeom prst="rect">
            <a:avLst/>
          </a:prstGeom>
          <a:noFill/>
        </p:spPr>
        <p:txBody>
          <a:bodyPr wrap="square" rtlCol="0">
            <a:spAutoFit/>
          </a:bodyPr>
          <a:lstStyle/>
          <a:p>
            <a:pPr algn="ctr" defTabSz="914377"/>
            <a:r>
              <a:rPr lang="en-GB" sz="2200" dirty="0">
                <a:solidFill>
                  <a:srgbClr val="414141"/>
                </a:solidFill>
                <a:latin typeface="Calibri"/>
                <a:cs typeface="Calibri"/>
              </a:rPr>
              <a:t>Comparison between a research (</a:t>
            </a:r>
            <a:r>
              <a:rPr lang="en-GB" sz="2200" kern="0" dirty="0">
                <a:solidFill>
                  <a:srgbClr val="414141"/>
                </a:solidFill>
                <a:latin typeface="Calibri"/>
                <a:ea typeface="Calibri"/>
                <a:cs typeface="Calibri"/>
                <a:sym typeface="Calibri"/>
              </a:rPr>
              <a:t>DCPP, </a:t>
            </a:r>
            <a:r>
              <a:rPr lang="en-GB" sz="2200" b="1" kern="0" dirty="0">
                <a:solidFill>
                  <a:srgbClr val="414141"/>
                </a:solidFill>
                <a:latin typeface="Calibri"/>
                <a:ea typeface="Calibri"/>
                <a:cs typeface="Calibri"/>
                <a:sym typeface="Calibri"/>
              </a:rPr>
              <a:t>169 members,</a:t>
            </a:r>
            <a:r>
              <a:rPr lang="en-GB" sz="2200" kern="0" dirty="0">
                <a:solidFill>
                  <a:srgbClr val="414141"/>
                </a:solidFill>
                <a:latin typeface="Calibri"/>
                <a:ea typeface="Calibri"/>
                <a:cs typeface="Calibri"/>
                <a:sym typeface="Calibri"/>
              </a:rPr>
              <a:t> </a:t>
            </a:r>
            <a:r>
              <a:rPr lang="en-GB" sz="2200" b="1" kern="0" dirty="0">
                <a:solidFill>
                  <a:srgbClr val="414141"/>
                </a:solidFill>
                <a:latin typeface="Calibri"/>
                <a:ea typeface="Calibri"/>
                <a:cs typeface="Calibri"/>
                <a:sym typeface="Calibri"/>
              </a:rPr>
              <a:t>13 forecast systems</a:t>
            </a:r>
            <a:r>
              <a:rPr lang="en-GB" sz="2200" dirty="0">
                <a:solidFill>
                  <a:srgbClr val="414141"/>
                </a:solidFill>
                <a:latin typeface="Calibri"/>
                <a:cs typeface="Calibri"/>
                <a:sym typeface="Calibri"/>
              </a:rPr>
              <a:t>) and an operational (C3S</a:t>
            </a:r>
            <a:r>
              <a:rPr lang="en-GB" sz="2200" kern="0" dirty="0">
                <a:solidFill>
                  <a:srgbClr val="414141"/>
                </a:solidFill>
                <a:latin typeface="Calibri"/>
                <a:ea typeface="Calibri"/>
                <a:cs typeface="Calibri"/>
                <a:sym typeface="Calibri"/>
              </a:rPr>
              <a:t>_34c, </a:t>
            </a:r>
            <a:r>
              <a:rPr lang="en-GB" sz="2200" b="1" kern="0" dirty="0">
                <a:solidFill>
                  <a:srgbClr val="414141"/>
                </a:solidFill>
                <a:latin typeface="Calibri"/>
                <a:ea typeface="Calibri"/>
                <a:cs typeface="Calibri"/>
                <a:sym typeface="Calibri"/>
              </a:rPr>
              <a:t>40 members,</a:t>
            </a:r>
            <a:r>
              <a:rPr lang="en-GB" sz="2200" kern="0" dirty="0">
                <a:solidFill>
                  <a:srgbClr val="414141"/>
                </a:solidFill>
                <a:latin typeface="Calibri"/>
                <a:ea typeface="Calibri"/>
                <a:cs typeface="Calibri"/>
                <a:sym typeface="Calibri"/>
              </a:rPr>
              <a:t> </a:t>
            </a:r>
            <a:r>
              <a:rPr lang="en-GB" sz="2200" b="1" kern="0" dirty="0">
                <a:solidFill>
                  <a:srgbClr val="414141"/>
                </a:solidFill>
                <a:latin typeface="Calibri"/>
                <a:ea typeface="Calibri"/>
                <a:cs typeface="Calibri"/>
                <a:sym typeface="Calibri"/>
              </a:rPr>
              <a:t>4 forecast systems</a:t>
            </a:r>
            <a:r>
              <a:rPr lang="en-GB" sz="2200" dirty="0">
                <a:solidFill>
                  <a:srgbClr val="414141"/>
                </a:solidFill>
                <a:latin typeface="Calibri"/>
                <a:cs typeface="Calibri"/>
                <a:sym typeface="Calibri"/>
              </a:rPr>
              <a:t>, CMCC-CM2-SR5, EC-Earth3-i1, HadGEM3-GC3.1-MM and MPI-ESM1.2-HR).</a:t>
            </a:r>
          </a:p>
        </p:txBody>
      </p:sp>
    </p:spTree>
    <p:extLst>
      <p:ext uri="{BB962C8B-B14F-4D97-AF65-F5344CB8AC3E}">
        <p14:creationId xmlns:p14="http://schemas.microsoft.com/office/powerpoint/2010/main" val="3933993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altLang="en-US" dirty="0"/>
              <a:t>Where to from here? User requirements</a:t>
            </a:r>
            <a:endParaRPr lang="es-ES" dirty="0"/>
          </a:p>
        </p:txBody>
      </p:sp>
      <p:sp>
        <p:nvSpPr>
          <p:cNvPr id="18" name="Espace réservé du texte 2">
            <a:extLst>
              <a:ext uri="{FF2B5EF4-FFF2-40B4-BE49-F238E27FC236}">
                <a16:creationId xmlns:a16="http://schemas.microsoft.com/office/drawing/2014/main" id="{DE005E42-9F5E-4C53-8F0C-28B769DB37FF}"/>
              </a:ext>
            </a:extLst>
          </p:cNvPr>
          <p:cNvSpPr txBox="1">
            <a:spLocks/>
          </p:cNvSpPr>
          <p:nvPr/>
        </p:nvSpPr>
        <p:spPr>
          <a:xfrm>
            <a:off x="227549" y="792566"/>
            <a:ext cx="11795637" cy="5318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None/>
            </a:pPr>
            <a:r>
              <a:rPr lang="en-GB" sz="2200" dirty="0">
                <a:solidFill>
                  <a:srgbClr val="414141"/>
                </a:solidFill>
                <a:latin typeface="Calibri" pitchFamily="34" charset="0"/>
                <a:ea typeface="ＭＳ Ｐゴシック" pitchFamily="34" charset="-128"/>
              </a:rPr>
              <a:t>Downscaled SPEI3 (October to December) multi-model (three models) predictions for 2022-2026 over Tanzania to support agricultural decisions for maize. ERA5Land used as reference.</a:t>
            </a:r>
          </a:p>
          <a:p>
            <a:pPr marL="0" indent="0" defTabSz="457200" fontAlgn="base">
              <a:spcBef>
                <a:spcPct val="20000"/>
              </a:spcBef>
              <a:spcAft>
                <a:spcPct val="0"/>
              </a:spcAft>
              <a:buNone/>
            </a:pPr>
            <a:endParaRPr lang="en-GB" altLang="en-US" sz="2200" dirty="0">
              <a:solidFill>
                <a:srgbClr val="414141"/>
              </a:solidFill>
              <a:latin typeface="Calibri" pitchFamily="34" charset="0"/>
              <a:ea typeface="ＭＳ Ｐゴシック" pitchFamily="34" charset="-128"/>
            </a:endParaRPr>
          </a:p>
          <a:p>
            <a:pPr marL="342900" indent="-342900" defTabSz="457200" fontAlgn="base">
              <a:spcBef>
                <a:spcPct val="20000"/>
              </a:spcBef>
              <a:spcAft>
                <a:spcPct val="0"/>
              </a:spcAft>
            </a:pPr>
            <a:endParaRPr lang="en-GB" sz="2200" dirty="0">
              <a:solidFill>
                <a:srgbClr val="414141"/>
              </a:solidFill>
              <a:latin typeface="Calibri" pitchFamily="34" charset="0"/>
              <a:ea typeface="ＭＳ Ｐゴシック" pitchFamily="34" charset="-128"/>
              <a:sym typeface="Calibri"/>
            </a:endParaRPr>
          </a:p>
        </p:txBody>
      </p:sp>
      <p:pic>
        <p:nvPicPr>
          <p:cNvPr id="6" name="Picture 5" descr="Chart&#10;&#10;Description automatically generated">
            <a:extLst>
              <a:ext uri="{FF2B5EF4-FFF2-40B4-BE49-F238E27FC236}">
                <a16:creationId xmlns:a16="http://schemas.microsoft.com/office/drawing/2014/main" id="{D7CE642A-743E-C0FE-98A1-D6D37EC133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791" y="1512110"/>
            <a:ext cx="7132335" cy="2852933"/>
          </a:xfrm>
          <a:prstGeom prst="rect">
            <a:avLst/>
          </a:prstGeom>
        </p:spPr>
      </p:pic>
      <p:pic>
        <p:nvPicPr>
          <p:cNvPr id="8" name="Picture 7" descr="Chart&#10;&#10;Description automatically generated">
            <a:extLst>
              <a:ext uri="{FF2B5EF4-FFF2-40B4-BE49-F238E27FC236}">
                <a16:creationId xmlns:a16="http://schemas.microsoft.com/office/drawing/2014/main" id="{82DEB63D-3825-7CC5-3A39-4F4EF90D37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2815" y="3998175"/>
            <a:ext cx="7132335" cy="2852933"/>
          </a:xfrm>
          <a:prstGeom prst="rect">
            <a:avLst/>
          </a:prstGeom>
        </p:spPr>
      </p:pic>
      <p:sp>
        <p:nvSpPr>
          <p:cNvPr id="10" name="Text Box 12"/>
          <p:cNvSpPr txBox="1">
            <a:spLocks noChangeArrowheads="1"/>
          </p:cNvSpPr>
          <p:nvPr/>
        </p:nvSpPr>
        <p:spPr bwMode="auto">
          <a:xfrm>
            <a:off x="2534608" y="6513339"/>
            <a:ext cx="2194557"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a:latin typeface="+mn-lt"/>
                <a:ea typeface="+mn-ea"/>
              </a:rPr>
              <a:t>C. Delgado-Torres (BSC)</a:t>
            </a:r>
            <a:endParaRPr lang="en-US" altLang="es-ES" sz="1600" dirty="0">
              <a:latin typeface="+mn-lt"/>
              <a:ea typeface="+mn-ea"/>
            </a:endParaRPr>
          </a:p>
        </p:txBody>
      </p:sp>
      <p:pic>
        <p:nvPicPr>
          <p:cNvPr id="11" name="Picture 10" descr="A picture containing text&#10;&#10;Description automatically generated">
            <a:extLst>
              <a:ext uri="{FF2B5EF4-FFF2-40B4-BE49-F238E27FC236}">
                <a16:creationId xmlns:a16="http://schemas.microsoft.com/office/drawing/2014/main" id="{923FC25A-44D1-420E-58E0-79654EA85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1165" y="5651096"/>
            <a:ext cx="2047875" cy="828675"/>
          </a:xfrm>
          <a:prstGeom prst="rect">
            <a:avLst/>
          </a:prstGeom>
        </p:spPr>
      </p:pic>
    </p:spTree>
    <p:extLst>
      <p:ext uri="{BB962C8B-B14F-4D97-AF65-F5344CB8AC3E}">
        <p14:creationId xmlns:p14="http://schemas.microsoft.com/office/powerpoint/2010/main" val="2522869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altLang="en-US" dirty="0"/>
              <a:t>Lessons from research in user engagement</a:t>
            </a:r>
            <a:endParaRPr lang="es-ES" dirty="0"/>
          </a:p>
        </p:txBody>
      </p:sp>
      <p:sp>
        <p:nvSpPr>
          <p:cNvPr id="18" name="Espace réservé du texte 2">
            <a:extLst>
              <a:ext uri="{FF2B5EF4-FFF2-40B4-BE49-F238E27FC236}">
                <a16:creationId xmlns:a16="http://schemas.microsoft.com/office/drawing/2014/main" id="{DE005E42-9F5E-4C53-8F0C-28B769DB37FF}"/>
              </a:ext>
            </a:extLst>
          </p:cNvPr>
          <p:cNvSpPr txBox="1">
            <a:spLocks/>
          </p:cNvSpPr>
          <p:nvPr/>
        </p:nvSpPr>
        <p:spPr>
          <a:xfrm>
            <a:off x="201045" y="978094"/>
            <a:ext cx="11795637" cy="5318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fontAlgn="base">
              <a:spcBef>
                <a:spcPct val="20000"/>
              </a:spcBef>
              <a:spcAft>
                <a:spcPct val="0"/>
              </a:spcAft>
              <a:buClr>
                <a:srgbClr val="414141"/>
              </a:buClr>
              <a:buSzPct val="150000"/>
            </a:pPr>
            <a:r>
              <a:rPr lang="en-GB" altLang="en-US" sz="2200" dirty="0">
                <a:solidFill>
                  <a:srgbClr val="414141"/>
                </a:solidFill>
                <a:latin typeface="Calibri" pitchFamily="34" charset="0"/>
                <a:ea typeface="ＭＳ Ｐゴシック" pitchFamily="34" charset="-128"/>
              </a:rPr>
              <a:t>Better links, collaboration and knowledge sharing among the increasing, and currently fragmented, community of practice. The current supply-driven approach is more likely to improve climate data, but not necessarily to contribute to better informed decisions. </a:t>
            </a:r>
            <a:r>
              <a:rPr lang="en-GB" altLang="en-US" sz="2200" dirty="0">
                <a:solidFill>
                  <a:srgbClr val="FF0000"/>
                </a:solidFill>
                <a:latin typeface="Calibri" pitchFamily="34" charset="0"/>
                <a:ea typeface="ＭＳ Ｐゴシック" pitchFamily="34" charset="-128"/>
              </a:rPr>
              <a:t>Direct interaction would allow identifying improvement areas and emerging user needs</a:t>
            </a:r>
            <a:r>
              <a:rPr lang="en-GB" altLang="en-US" sz="2200" dirty="0">
                <a:solidFill>
                  <a:srgbClr val="414141"/>
                </a:solidFill>
                <a:latin typeface="Calibri" pitchFamily="34" charset="0"/>
                <a:ea typeface="ＭＳ Ｐゴシック" pitchFamily="34" charset="-128"/>
              </a:rPr>
              <a:t> (role for climate services).</a:t>
            </a:r>
          </a:p>
          <a:p>
            <a:pPr defTabSz="457200" fontAlgn="base">
              <a:spcBef>
                <a:spcPct val="20000"/>
              </a:spcBef>
              <a:spcAft>
                <a:spcPct val="0"/>
              </a:spcAft>
              <a:buClr>
                <a:srgbClr val="414141"/>
              </a:buClr>
              <a:buSzPct val="150000"/>
            </a:pPr>
            <a:r>
              <a:rPr lang="en-GB" altLang="en-US" sz="2200" dirty="0">
                <a:solidFill>
                  <a:srgbClr val="414141"/>
                </a:solidFill>
                <a:latin typeface="Calibri" pitchFamily="34" charset="0"/>
                <a:ea typeface="ＭＳ Ｐゴシック" pitchFamily="34" charset="-128"/>
              </a:rPr>
              <a:t>Better interaction between </a:t>
            </a:r>
            <a:r>
              <a:rPr lang="en-GB" altLang="en-US" sz="2200" dirty="0">
                <a:solidFill>
                  <a:srgbClr val="FF0000"/>
                </a:solidFill>
                <a:latin typeface="Calibri" pitchFamily="34" charset="0"/>
                <a:ea typeface="ＭＳ Ｐゴシック" pitchFamily="34" charset="-128"/>
              </a:rPr>
              <a:t>providers and users</a:t>
            </a:r>
            <a:r>
              <a:rPr lang="en-GB" altLang="en-US" sz="2200" dirty="0">
                <a:solidFill>
                  <a:srgbClr val="414141"/>
                </a:solidFill>
                <a:latin typeface="Calibri" pitchFamily="34" charset="0"/>
                <a:ea typeface="ＭＳ Ｐゴシック" pitchFamily="34" charset="-128"/>
              </a:rPr>
              <a:t> and more effort to build local competences.</a:t>
            </a:r>
          </a:p>
          <a:p>
            <a:pPr defTabSz="457200" fontAlgn="base">
              <a:spcBef>
                <a:spcPct val="20000"/>
              </a:spcBef>
              <a:spcAft>
                <a:spcPct val="0"/>
              </a:spcAft>
              <a:buClr>
                <a:srgbClr val="414141"/>
              </a:buClr>
              <a:buSzPct val="150000"/>
            </a:pPr>
            <a:r>
              <a:rPr lang="en-GB" altLang="en-US" sz="2200" dirty="0">
                <a:solidFill>
                  <a:srgbClr val="414141"/>
                </a:solidFill>
                <a:latin typeface="Calibri" pitchFamily="34" charset="0"/>
                <a:ea typeface="ＭＳ Ｐゴシック" pitchFamily="34" charset="-128"/>
              </a:rPr>
              <a:t>Improving usefulness and usability of the products and </a:t>
            </a:r>
            <a:r>
              <a:rPr lang="en-GB" altLang="en-US" sz="2200" dirty="0">
                <a:solidFill>
                  <a:srgbClr val="FF0000"/>
                </a:solidFill>
                <a:latin typeface="Calibri" pitchFamily="34" charset="0"/>
                <a:ea typeface="ＭＳ Ｐゴシック" pitchFamily="34" charset="-128"/>
              </a:rPr>
              <a:t>moving towards demand-driven</a:t>
            </a:r>
            <a:r>
              <a:rPr lang="en-GB" altLang="en-US" sz="2200" dirty="0">
                <a:solidFill>
                  <a:srgbClr val="414141"/>
                </a:solidFill>
                <a:latin typeface="Calibri" pitchFamily="34" charset="0"/>
                <a:ea typeface="ＭＳ Ｐゴシック" pitchFamily="34" charset="-128"/>
              </a:rPr>
              <a:t> (instead of demand-relevant):</a:t>
            </a:r>
          </a:p>
          <a:p>
            <a:pPr lvl="1" defTabSz="457200" fontAlgn="base">
              <a:spcBef>
                <a:spcPct val="20000"/>
              </a:spcBef>
              <a:spcAft>
                <a:spcPct val="0"/>
              </a:spcAft>
              <a:buClr>
                <a:srgbClr val="414141"/>
              </a:buClr>
              <a:buSzPct val="150000"/>
            </a:pPr>
            <a:r>
              <a:rPr lang="en-GB" altLang="en-US" dirty="0">
                <a:solidFill>
                  <a:srgbClr val="414141"/>
                </a:solidFill>
                <a:latin typeface="Calibri" pitchFamily="34" charset="0"/>
                <a:ea typeface="ＭＳ Ｐゴシック" pitchFamily="34" charset="-128"/>
              </a:rPr>
              <a:t>enhancing </a:t>
            </a:r>
            <a:r>
              <a:rPr lang="en-GB" altLang="en-US" dirty="0">
                <a:solidFill>
                  <a:srgbClr val="FF0000"/>
                </a:solidFill>
                <a:latin typeface="Calibri" pitchFamily="34" charset="0"/>
                <a:ea typeface="ＭＳ Ｐゴシック" pitchFamily="34" charset="-128"/>
              </a:rPr>
              <a:t>credibility</a:t>
            </a:r>
            <a:r>
              <a:rPr lang="en-GB" altLang="en-US" dirty="0">
                <a:solidFill>
                  <a:srgbClr val="414141"/>
                </a:solidFill>
                <a:latin typeface="Calibri" pitchFamily="34" charset="0"/>
                <a:ea typeface="ＭＳ Ｐゴシック" pitchFamily="34" charset="-128"/>
              </a:rPr>
              <a:t> with a more transparent approach to the forecast production and quality assurance of the corresponding climate services</a:t>
            </a:r>
          </a:p>
          <a:p>
            <a:pPr lvl="1" defTabSz="457200" fontAlgn="base">
              <a:spcBef>
                <a:spcPct val="20000"/>
              </a:spcBef>
              <a:spcAft>
                <a:spcPct val="0"/>
              </a:spcAft>
              <a:buClr>
                <a:srgbClr val="414141"/>
              </a:buClr>
              <a:buSzPct val="150000"/>
            </a:pPr>
            <a:r>
              <a:rPr lang="en-GB" altLang="en-US" dirty="0">
                <a:solidFill>
                  <a:srgbClr val="414141"/>
                </a:solidFill>
                <a:latin typeface="Calibri" pitchFamily="34" charset="0"/>
                <a:ea typeface="ＭＳ Ｐゴシック" pitchFamily="34" charset="-128"/>
              </a:rPr>
              <a:t>enhancing </a:t>
            </a:r>
            <a:r>
              <a:rPr lang="en-GB" altLang="en-US" dirty="0">
                <a:solidFill>
                  <a:srgbClr val="FF0000"/>
                </a:solidFill>
                <a:latin typeface="Calibri" pitchFamily="34" charset="0"/>
                <a:ea typeface="ＭＳ Ｐゴシック" pitchFamily="34" charset="-128"/>
              </a:rPr>
              <a:t>salience</a:t>
            </a:r>
            <a:r>
              <a:rPr lang="en-GB" altLang="en-US" dirty="0">
                <a:solidFill>
                  <a:srgbClr val="414141"/>
                </a:solidFill>
                <a:latin typeface="Calibri" pitchFamily="34" charset="0"/>
                <a:ea typeface="ＭＳ Ｐゴシック" pitchFamily="34" charset="-128"/>
              </a:rPr>
              <a:t> by improving the skill, user interface, visualisation and communication</a:t>
            </a:r>
          </a:p>
          <a:p>
            <a:pPr lvl="1" defTabSz="457200" fontAlgn="base">
              <a:spcBef>
                <a:spcPct val="20000"/>
              </a:spcBef>
              <a:spcAft>
                <a:spcPct val="0"/>
              </a:spcAft>
              <a:buClr>
                <a:srgbClr val="414141"/>
              </a:buClr>
              <a:buSzPct val="150000"/>
            </a:pPr>
            <a:r>
              <a:rPr lang="en-GB" altLang="en-US" dirty="0">
                <a:solidFill>
                  <a:srgbClr val="414141"/>
                </a:solidFill>
                <a:latin typeface="Calibri" pitchFamily="34" charset="0"/>
                <a:ea typeface="ＭＳ Ｐゴシック" pitchFamily="34" charset="-128"/>
              </a:rPr>
              <a:t>enhancing </a:t>
            </a:r>
            <a:r>
              <a:rPr lang="en-GB" altLang="en-US" dirty="0">
                <a:solidFill>
                  <a:srgbClr val="FF0000"/>
                </a:solidFill>
                <a:latin typeface="Calibri" pitchFamily="34" charset="0"/>
                <a:ea typeface="ＭＳ Ｐゴシック" pitchFamily="34" charset="-128"/>
              </a:rPr>
              <a:t>legitimacy</a:t>
            </a:r>
            <a:r>
              <a:rPr lang="en-GB" altLang="en-US" dirty="0">
                <a:solidFill>
                  <a:srgbClr val="414141"/>
                </a:solidFill>
                <a:latin typeface="Calibri" pitchFamily="34" charset="0"/>
                <a:ea typeface="ＭＳ Ｐゴシック" pitchFamily="34" charset="-128"/>
              </a:rPr>
              <a:t> by creating independent quality control and certification systems designed by including the different stakeholders involved in the value chain of climate services</a:t>
            </a:r>
          </a:p>
          <a:p>
            <a:pPr marL="228600" lvl="1" defTabSz="457200" fontAlgn="base">
              <a:spcBef>
                <a:spcPct val="20000"/>
              </a:spcBef>
              <a:spcAft>
                <a:spcPct val="0"/>
              </a:spcAft>
              <a:buClr>
                <a:srgbClr val="414141"/>
              </a:buClr>
              <a:buSzPct val="150000"/>
            </a:pPr>
            <a:r>
              <a:rPr lang="en-GB" altLang="en-US" sz="2200" dirty="0">
                <a:solidFill>
                  <a:srgbClr val="414141"/>
                </a:solidFill>
                <a:latin typeface="Calibri" pitchFamily="34" charset="0"/>
                <a:ea typeface="ＭＳ Ｐゴシック" pitchFamily="34" charset="-128"/>
              </a:rPr>
              <a:t>Find a space for those </a:t>
            </a:r>
            <a:r>
              <a:rPr lang="en-GB" altLang="en-US" sz="2200" dirty="0">
                <a:solidFill>
                  <a:srgbClr val="FF0000"/>
                </a:solidFill>
                <a:latin typeface="Calibri" pitchFamily="34" charset="0"/>
                <a:ea typeface="ＭＳ Ｐゴシック" pitchFamily="34" charset="-128"/>
              </a:rPr>
              <a:t>forecast intermediaries</a:t>
            </a:r>
            <a:r>
              <a:rPr lang="en-GB" altLang="en-US" sz="2200" dirty="0">
                <a:solidFill>
                  <a:srgbClr val="414141"/>
                </a:solidFill>
                <a:latin typeface="Calibri" pitchFamily="34" charset="0"/>
                <a:ea typeface="ＭＳ Ｐゴシック" pitchFamily="34" charset="-128"/>
              </a:rPr>
              <a:t> (national and sub-national agents) that so far have been using subjective methods, consider a balanced power relation in the transition to fully objective forecasts.</a:t>
            </a:r>
          </a:p>
          <a:p>
            <a:pPr marL="342900" indent="-342900" defTabSz="457200" fontAlgn="base">
              <a:spcBef>
                <a:spcPct val="20000"/>
              </a:spcBef>
              <a:spcAft>
                <a:spcPct val="0"/>
              </a:spcAft>
            </a:pPr>
            <a:endParaRPr lang="en-GB" sz="2200" dirty="0">
              <a:solidFill>
                <a:srgbClr val="414141"/>
              </a:solidFill>
              <a:latin typeface="Calibri" pitchFamily="34" charset="0"/>
              <a:ea typeface="ＭＳ Ｐゴシック" pitchFamily="34" charset="-128"/>
              <a:sym typeface="Calibri"/>
            </a:endParaRPr>
          </a:p>
        </p:txBody>
      </p:sp>
      <p:sp>
        <p:nvSpPr>
          <p:cNvPr id="10" name="Text Box 12"/>
          <p:cNvSpPr txBox="1">
            <a:spLocks noChangeArrowheads="1"/>
          </p:cNvSpPr>
          <p:nvPr/>
        </p:nvSpPr>
        <p:spPr bwMode="auto">
          <a:xfrm>
            <a:off x="2483459" y="6513339"/>
            <a:ext cx="5441340"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err="1">
                <a:latin typeface="+mn-lt"/>
                <a:ea typeface="+mn-ea"/>
              </a:rPr>
              <a:t>Findlater</a:t>
            </a:r>
            <a:r>
              <a:rPr lang="en-GB" altLang="es-ES" sz="1600" dirty="0">
                <a:latin typeface="+mn-lt"/>
                <a:ea typeface="+mn-ea"/>
              </a:rPr>
              <a:t> et al. (2021, NCC), </a:t>
            </a:r>
            <a:r>
              <a:rPr lang="en-GB" altLang="es-ES" sz="1600" dirty="0" err="1">
                <a:latin typeface="+mn-lt"/>
                <a:ea typeface="+mn-ea"/>
              </a:rPr>
              <a:t>Bojovic</a:t>
            </a:r>
            <a:r>
              <a:rPr lang="en-GB" altLang="es-ES" sz="1600" dirty="0">
                <a:latin typeface="+mn-lt"/>
                <a:ea typeface="+mn-ea"/>
              </a:rPr>
              <a:t> et al. (2022, </a:t>
            </a:r>
            <a:r>
              <a:rPr lang="en-GB" altLang="es-ES" sz="1600" dirty="0" err="1">
                <a:latin typeface="+mn-lt"/>
                <a:ea typeface="+mn-ea"/>
              </a:rPr>
              <a:t>Clim</a:t>
            </a:r>
            <a:r>
              <a:rPr lang="en-GB" altLang="es-ES" sz="1600" dirty="0">
                <a:latin typeface="+mn-lt"/>
                <a:ea typeface="+mn-ea"/>
              </a:rPr>
              <a:t>. Change)</a:t>
            </a:r>
            <a:endParaRPr lang="en-US" altLang="es-ES" sz="1600" dirty="0">
              <a:latin typeface="+mn-lt"/>
              <a:ea typeface="+mn-ea"/>
            </a:endParaRPr>
          </a:p>
        </p:txBody>
      </p:sp>
      <p:pic>
        <p:nvPicPr>
          <p:cNvPr id="3" name="Picture 2" descr="A picture containing logo&#10;&#10;Description automatically generated">
            <a:extLst>
              <a:ext uri="{FF2B5EF4-FFF2-40B4-BE49-F238E27FC236}">
                <a16:creationId xmlns:a16="http://schemas.microsoft.com/office/drawing/2014/main" id="{EBD326AF-5AE7-435E-551A-4741B4554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2016" y="2908809"/>
            <a:ext cx="5809524" cy="36000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036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dirty="0"/>
              <a:t>Forecasts for crop yield</a:t>
            </a:r>
            <a:endParaRPr lang="es-ES" dirty="0"/>
          </a:p>
        </p:txBody>
      </p:sp>
      <p:sp>
        <p:nvSpPr>
          <p:cNvPr id="16" name="Espace réservé du texte 2">
            <a:extLst>
              <a:ext uri="{FF2B5EF4-FFF2-40B4-BE49-F238E27FC236}">
                <a16:creationId xmlns:a16="http://schemas.microsoft.com/office/drawing/2014/main" id="{DE005E42-9F5E-4C53-8F0C-28B769DB37FF}"/>
              </a:ext>
            </a:extLst>
          </p:cNvPr>
          <p:cNvSpPr txBox="1">
            <a:spLocks/>
          </p:cNvSpPr>
          <p:nvPr/>
        </p:nvSpPr>
        <p:spPr>
          <a:xfrm>
            <a:off x="227549" y="792566"/>
            <a:ext cx="11795637" cy="22319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None/>
            </a:pPr>
            <a:r>
              <a:rPr lang="en-GB" sz="2200" dirty="0">
                <a:solidFill>
                  <a:srgbClr val="414141"/>
                </a:solidFill>
                <a:latin typeface="Calibri" pitchFamily="34" charset="0"/>
                <a:ea typeface="ＭＳ Ｐゴシック" pitchFamily="34" charset="-128"/>
                <a:sym typeface="Calibri"/>
              </a:rPr>
              <a:t>WMO recognised global producing centres of decadal predictions contribute with the </a:t>
            </a:r>
            <a:r>
              <a:rPr lang="en-GB" sz="2200" dirty="0">
                <a:solidFill>
                  <a:srgbClr val="FF0000"/>
                </a:solidFill>
                <a:latin typeface="Calibri" pitchFamily="34" charset="0"/>
                <a:ea typeface="ＭＳ Ｐゴシック" pitchFamily="34" charset="-128"/>
                <a:sym typeface="Calibri"/>
              </a:rPr>
              <a:t>definition of standards </a:t>
            </a:r>
            <a:r>
              <a:rPr lang="en-GB" sz="2200" dirty="0">
                <a:solidFill>
                  <a:srgbClr val="414141"/>
                </a:solidFill>
                <a:latin typeface="Calibri" pitchFamily="34" charset="0"/>
                <a:ea typeface="ＭＳ Ｐゴシック" pitchFamily="34" charset="-128"/>
                <a:sym typeface="Calibri"/>
              </a:rPr>
              <a:t>for decadal predictions data and products, while C3S promotes the </a:t>
            </a:r>
            <a:r>
              <a:rPr lang="en-GB" sz="2200" dirty="0">
                <a:solidFill>
                  <a:srgbClr val="FF0000"/>
                </a:solidFill>
                <a:latin typeface="Calibri" pitchFamily="34" charset="0"/>
                <a:ea typeface="ＭＳ Ｐゴシック" pitchFamily="34" charset="-128"/>
                <a:sym typeface="Calibri"/>
              </a:rPr>
              <a:t>evaluation</a:t>
            </a:r>
            <a:r>
              <a:rPr lang="en-GB" sz="2200" dirty="0">
                <a:solidFill>
                  <a:srgbClr val="414141"/>
                </a:solidFill>
                <a:latin typeface="Calibri" pitchFamily="34" charset="0"/>
                <a:ea typeface="ＭＳ Ｐゴシック" pitchFamily="34" charset="-128"/>
                <a:sym typeface="Calibri"/>
              </a:rPr>
              <a:t> of the European multi-model and the illustration of the decadal prediction use in, among other sectors, the agricultural sector using indicators.</a:t>
            </a:r>
          </a:p>
        </p:txBody>
      </p:sp>
      <p:sp>
        <p:nvSpPr>
          <p:cNvPr id="15" name="Google Shape;79;p14"/>
          <p:cNvSpPr txBox="1"/>
          <p:nvPr/>
        </p:nvSpPr>
        <p:spPr>
          <a:xfrm>
            <a:off x="10265331" y="2780084"/>
            <a:ext cx="880965" cy="356190"/>
          </a:xfrm>
          <a:prstGeom prst="rect">
            <a:avLst/>
          </a:prstGeom>
          <a:noFill/>
          <a:ln>
            <a:noFill/>
          </a:ln>
        </p:spPr>
        <p:txBody>
          <a:bodyPr spcFirstLastPara="1" wrap="square" lIns="91425" tIns="91425" rIns="91425" bIns="91425" anchor="t" anchorCtr="0">
            <a:noAutofit/>
          </a:bodyPr>
          <a:lstStyle/>
          <a:p>
            <a:pPr algn="ctr"/>
            <a:r>
              <a:rPr lang="es" sz="2000" dirty="0">
                <a:solidFill>
                  <a:srgbClr val="414141"/>
                </a:solidFill>
                <a:latin typeface="Calibri" pitchFamily="34" charset="0"/>
                <a:ea typeface="ＭＳ Ｐゴシック" pitchFamily="34" charset="-128"/>
              </a:rPr>
              <a:t>SPEI6</a:t>
            </a:r>
            <a:endParaRPr sz="2000" dirty="0">
              <a:solidFill>
                <a:srgbClr val="414141"/>
              </a:solidFill>
              <a:latin typeface="Calibri" pitchFamily="34" charset="0"/>
              <a:ea typeface="ＭＳ Ｐゴシック" pitchFamily="34" charset="-128"/>
            </a:endParaRPr>
          </a:p>
        </p:txBody>
      </p:sp>
      <p:sp>
        <p:nvSpPr>
          <p:cNvPr id="18" name="Google Shape;80;p14"/>
          <p:cNvSpPr txBox="1"/>
          <p:nvPr/>
        </p:nvSpPr>
        <p:spPr>
          <a:xfrm>
            <a:off x="10216426" y="5361718"/>
            <a:ext cx="950565" cy="473729"/>
          </a:xfrm>
          <a:prstGeom prst="rect">
            <a:avLst/>
          </a:prstGeom>
          <a:noFill/>
          <a:ln>
            <a:noFill/>
          </a:ln>
        </p:spPr>
        <p:txBody>
          <a:bodyPr spcFirstLastPara="1" wrap="square" lIns="91425" tIns="91425" rIns="91425" bIns="91425" anchor="t" anchorCtr="0">
            <a:noAutofit/>
          </a:bodyPr>
          <a:lstStyle/>
          <a:p>
            <a:pPr algn="ctr"/>
            <a:r>
              <a:rPr lang="es" sz="2000" dirty="0">
                <a:solidFill>
                  <a:srgbClr val="414141"/>
                </a:solidFill>
                <a:latin typeface="Calibri" pitchFamily="34" charset="0"/>
                <a:ea typeface="ＭＳ Ｐゴシック" pitchFamily="34" charset="-128"/>
              </a:rPr>
              <a:t>HMDI3</a:t>
            </a:r>
            <a:endParaRPr sz="2000" dirty="0">
              <a:solidFill>
                <a:srgbClr val="414141"/>
              </a:solidFill>
              <a:latin typeface="Calibri" pitchFamily="34" charset="0"/>
              <a:ea typeface="ＭＳ Ｐゴシック" pitchFamily="34" charset="-128"/>
            </a:endParaRPr>
          </a:p>
        </p:txBody>
      </p:sp>
      <p:sp>
        <p:nvSpPr>
          <p:cNvPr id="19" name="Google Shape;81;p14"/>
          <p:cNvSpPr txBox="1"/>
          <p:nvPr/>
        </p:nvSpPr>
        <p:spPr>
          <a:xfrm>
            <a:off x="98473" y="4622556"/>
            <a:ext cx="6190275" cy="1684911"/>
          </a:xfrm>
          <a:prstGeom prst="rect">
            <a:avLst/>
          </a:prstGeom>
          <a:noFill/>
          <a:ln w="9525" cap="flat" cmpd="sng">
            <a:noFill/>
            <a:prstDash val="dash"/>
            <a:round/>
            <a:headEnd type="none" w="sm" len="sm"/>
            <a:tailEnd type="none" w="sm" len="sm"/>
          </a:ln>
        </p:spPr>
        <p:txBody>
          <a:bodyPr spcFirstLastPara="1" wrap="square" lIns="91425" tIns="91425" rIns="91425" bIns="91425" anchor="t" anchorCtr="0">
            <a:noAutofit/>
          </a:bodyPr>
          <a:lstStyle>
            <a:defPPr>
              <a:defRPr lang="en-US"/>
            </a:defPPr>
            <a:lvl1pPr lvl="0" indent="0">
              <a:spcBef>
                <a:spcPts val="0"/>
              </a:spcBef>
              <a:spcAft>
                <a:spcPts val="0"/>
              </a:spcAft>
              <a:buNone/>
              <a:defRPr sz="2000">
                <a:solidFill>
                  <a:srgbClr val="414141"/>
                </a:solidFill>
                <a:latin typeface="Calibri" pitchFamily="34" charset="0"/>
                <a:ea typeface="ＭＳ Ｐゴシック" pitchFamily="34" charset="-128"/>
              </a:defRPr>
            </a:lvl1pPr>
          </a:lstStyle>
          <a:p>
            <a:r>
              <a:rPr lang="es" dirty="0"/>
              <a:t>Indicators</a:t>
            </a:r>
            <a:r>
              <a:rPr lang="en-GB" dirty="0"/>
              <a:t>:</a:t>
            </a:r>
            <a:endParaRPr dirty="0"/>
          </a:p>
          <a:p>
            <a:pPr marL="342900" indent="-342900">
              <a:buFont typeface="Arial" panose="020B0604020202020204" pitchFamily="34" charset="0"/>
              <a:buChar char="•"/>
            </a:pPr>
            <a:r>
              <a:rPr lang="es" dirty="0"/>
              <a:t>Drought: Standardized Precipitation Evapotranspiration Index (</a:t>
            </a:r>
            <a:r>
              <a:rPr lang="es" dirty="0">
                <a:solidFill>
                  <a:srgbClr val="FF0000"/>
                </a:solidFill>
              </a:rPr>
              <a:t>SPEI6</a:t>
            </a:r>
            <a:r>
              <a:rPr lang="es" dirty="0"/>
              <a:t>) </a:t>
            </a:r>
            <a:endParaRPr dirty="0"/>
          </a:p>
          <a:p>
            <a:pPr marL="342900" indent="-342900">
              <a:buFont typeface="Arial" panose="020B0604020202020204" pitchFamily="34" charset="0"/>
              <a:buChar char="•"/>
            </a:pPr>
            <a:r>
              <a:rPr lang="es" dirty="0"/>
              <a:t>Heat stress: Heat Magnitude Day Index (</a:t>
            </a:r>
            <a:r>
              <a:rPr lang="es" dirty="0">
                <a:solidFill>
                  <a:srgbClr val="FF0000"/>
                </a:solidFill>
              </a:rPr>
              <a:t>HMDI3</a:t>
            </a:r>
            <a:r>
              <a:rPr lang="es" dirty="0"/>
              <a:t>)</a:t>
            </a:r>
            <a:endParaRPr dirty="0"/>
          </a:p>
        </p:txBody>
      </p:sp>
      <p:sp>
        <p:nvSpPr>
          <p:cNvPr id="21" name="Text Box 12"/>
          <p:cNvSpPr txBox="1">
            <a:spLocks noChangeArrowheads="1"/>
          </p:cNvSpPr>
          <p:nvPr/>
        </p:nvSpPr>
        <p:spPr bwMode="auto">
          <a:xfrm>
            <a:off x="1818995" y="6513339"/>
            <a:ext cx="4337050"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err="1">
                <a:latin typeface="+mn-lt"/>
                <a:ea typeface="+mn-ea"/>
              </a:rPr>
              <a:t>Solaraju-Murali</a:t>
            </a:r>
            <a:r>
              <a:rPr lang="en-GB" altLang="es-ES" sz="1600" dirty="0">
                <a:latin typeface="+mn-lt"/>
                <a:ea typeface="+mn-ea"/>
              </a:rPr>
              <a:t> et al. (2021, NPJ Climate)</a:t>
            </a:r>
            <a:endParaRPr lang="en-US" altLang="es-ES" sz="1600" dirty="0">
              <a:latin typeface="+mn-lt"/>
              <a:ea typeface="+mn-ea"/>
            </a:endParaRPr>
          </a:p>
        </p:txBody>
      </p:sp>
      <p:pic>
        <p:nvPicPr>
          <p:cNvPr id="22" name="Google Shape;176;p13"/>
          <p:cNvPicPr preferRelativeResize="0"/>
          <p:nvPr/>
        </p:nvPicPr>
        <p:blipFill>
          <a:blip r:embed="rId2">
            <a:alphaModFix/>
          </a:blip>
          <a:stretch>
            <a:fillRect/>
          </a:stretch>
        </p:blipFill>
        <p:spPr>
          <a:xfrm>
            <a:off x="2036449" y="2071770"/>
            <a:ext cx="3451974" cy="2767475"/>
          </a:xfrm>
          <a:prstGeom prst="rect">
            <a:avLst/>
          </a:prstGeom>
          <a:noFill/>
          <a:ln>
            <a:noFill/>
          </a:ln>
        </p:spPr>
      </p:pic>
      <p:pic>
        <p:nvPicPr>
          <p:cNvPr id="23" name="Google Shape;250;p18"/>
          <p:cNvPicPr preferRelativeResize="0">
            <a:picLocks noChangeAspect="1"/>
          </p:cNvPicPr>
          <p:nvPr/>
        </p:nvPicPr>
        <p:blipFill rotWithShape="1">
          <a:blip r:embed="rId3">
            <a:alphaModFix/>
          </a:blip>
          <a:srcRect t="5838"/>
          <a:stretch/>
        </p:blipFill>
        <p:spPr>
          <a:xfrm>
            <a:off x="6675229" y="1934810"/>
            <a:ext cx="3538296" cy="2584638"/>
          </a:xfrm>
          <a:prstGeom prst="rect">
            <a:avLst/>
          </a:prstGeom>
          <a:noFill/>
          <a:ln>
            <a:noFill/>
          </a:ln>
        </p:spPr>
      </p:pic>
      <p:pic>
        <p:nvPicPr>
          <p:cNvPr id="24" name="Google Shape;284;p20"/>
          <p:cNvPicPr>
            <a:picLocks noChangeAspect="1"/>
          </p:cNvPicPr>
          <p:nvPr/>
        </p:nvPicPr>
        <p:blipFill rotWithShape="1">
          <a:blip r:embed="rId4">
            <a:alphaModFix/>
          </a:blip>
          <a:srcRect b="16324"/>
          <a:stretch/>
        </p:blipFill>
        <p:spPr>
          <a:xfrm>
            <a:off x="6673750" y="4505381"/>
            <a:ext cx="3459188" cy="2240079"/>
          </a:xfrm>
          <a:prstGeom prst="rect">
            <a:avLst/>
          </a:prstGeom>
          <a:noFill/>
          <a:ln>
            <a:noFill/>
          </a:ln>
        </p:spPr>
      </p:pic>
      <p:sp>
        <p:nvSpPr>
          <p:cNvPr id="25" name="Google Shape;79;p14"/>
          <p:cNvSpPr txBox="1"/>
          <p:nvPr/>
        </p:nvSpPr>
        <p:spPr>
          <a:xfrm>
            <a:off x="9672140" y="4071961"/>
            <a:ext cx="2443682" cy="356190"/>
          </a:xfrm>
          <a:prstGeom prst="rect">
            <a:avLst/>
          </a:prstGeom>
          <a:noFill/>
          <a:ln>
            <a:noFill/>
          </a:ln>
        </p:spPr>
        <p:txBody>
          <a:bodyPr spcFirstLastPara="1" wrap="square" lIns="91425" tIns="91425" rIns="91425" bIns="91425" anchor="t" anchorCtr="0">
            <a:noAutofit/>
          </a:bodyPr>
          <a:lstStyle/>
          <a:p>
            <a:pPr algn="ctr"/>
            <a:r>
              <a:rPr lang="es" sz="2000" b="1" dirty="0">
                <a:solidFill>
                  <a:srgbClr val="414141"/>
                </a:solidFill>
                <a:latin typeface="Calibri" pitchFamily="34" charset="0"/>
                <a:ea typeface="ＭＳ Ｐゴシック" pitchFamily="34" charset="-128"/>
              </a:rPr>
              <a:t>RPSS (3 categories)</a:t>
            </a:r>
            <a:endParaRPr sz="2000" b="1" dirty="0">
              <a:solidFill>
                <a:srgbClr val="414141"/>
              </a:solidFill>
              <a:latin typeface="Calibri" pitchFamily="34" charset="0"/>
              <a:ea typeface="ＭＳ Ｐゴシック" pitchFamily="34" charset="-128"/>
            </a:endParaRPr>
          </a:p>
        </p:txBody>
      </p:sp>
      <p:pic>
        <p:nvPicPr>
          <p:cNvPr id="2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30437" y="5921268"/>
            <a:ext cx="1355725" cy="93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546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altLang="en-US" dirty="0"/>
              <a:t>Volcanic influence</a:t>
            </a:r>
            <a:endParaRPr lang="es-ES" dirty="0"/>
          </a:p>
        </p:txBody>
      </p:sp>
      <p:sp>
        <p:nvSpPr>
          <p:cNvPr id="18" name="Espace réservé du texte 2">
            <a:extLst>
              <a:ext uri="{FF2B5EF4-FFF2-40B4-BE49-F238E27FC236}">
                <a16:creationId xmlns:a16="http://schemas.microsoft.com/office/drawing/2014/main" id="{DE005E42-9F5E-4C53-8F0C-28B769DB37FF}"/>
              </a:ext>
            </a:extLst>
          </p:cNvPr>
          <p:cNvSpPr txBox="1">
            <a:spLocks/>
          </p:cNvSpPr>
          <p:nvPr/>
        </p:nvSpPr>
        <p:spPr>
          <a:xfrm>
            <a:off x="227549" y="792566"/>
            <a:ext cx="11795637" cy="5318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None/>
            </a:pPr>
            <a:r>
              <a:rPr lang="en-GB" sz="2200" dirty="0">
                <a:solidFill>
                  <a:srgbClr val="414141"/>
                </a:solidFill>
                <a:latin typeface="Calibri" pitchFamily="34" charset="0"/>
                <a:ea typeface="ＭＳ Ｐゴシック" pitchFamily="34" charset="-128"/>
              </a:rPr>
              <a:t>Results from the Decadal Prediction Volcanic Response Readiness Exercise (</a:t>
            </a:r>
            <a:r>
              <a:rPr lang="en-GB" sz="2200" dirty="0" err="1">
                <a:solidFill>
                  <a:srgbClr val="414141"/>
                </a:solidFill>
                <a:latin typeface="Calibri" pitchFamily="34" charset="0"/>
                <a:ea typeface="ＭＳ Ｐゴシック" pitchFamily="34" charset="-128"/>
              </a:rPr>
              <a:t>VolRes</a:t>
            </a:r>
            <a:r>
              <a:rPr lang="en-GB" sz="2200" dirty="0">
                <a:solidFill>
                  <a:srgbClr val="414141"/>
                </a:solidFill>
                <a:latin typeface="Calibri" pitchFamily="34" charset="0"/>
                <a:ea typeface="ＭＳ Ｐゴシック" pitchFamily="34" charset="-128"/>
              </a:rPr>
              <a:t>-RE).</a:t>
            </a:r>
          </a:p>
          <a:p>
            <a:pPr marL="0" indent="0" defTabSz="457200" fontAlgn="base">
              <a:spcBef>
                <a:spcPct val="20000"/>
              </a:spcBef>
              <a:spcAft>
                <a:spcPct val="0"/>
              </a:spcAft>
              <a:buNone/>
            </a:pPr>
            <a:r>
              <a:rPr lang="en-GB" sz="2200" dirty="0">
                <a:solidFill>
                  <a:srgbClr val="414141"/>
                </a:solidFill>
                <a:latin typeface="Calibri" pitchFamily="34" charset="0"/>
                <a:ea typeface="ＭＳ Ｐゴシック" pitchFamily="34" charset="-128"/>
              </a:rPr>
              <a:t>A 2xEl </a:t>
            </a:r>
            <a:r>
              <a:rPr lang="en-GB" sz="2200" dirty="0" err="1">
                <a:solidFill>
                  <a:srgbClr val="414141"/>
                </a:solidFill>
                <a:latin typeface="Calibri" pitchFamily="34" charset="0"/>
                <a:ea typeface="ＭＳ Ｐゴシック" pitchFamily="34" charset="-128"/>
              </a:rPr>
              <a:t>Chichón</a:t>
            </a:r>
            <a:r>
              <a:rPr lang="en-GB" sz="2200" dirty="0">
                <a:solidFill>
                  <a:srgbClr val="414141"/>
                </a:solidFill>
                <a:latin typeface="Calibri" pitchFamily="34" charset="0"/>
                <a:ea typeface="ＭＳ Ｐゴシック" pitchFamily="34" charset="-128"/>
              </a:rPr>
              <a:t> eruption is set in April 2022 for the decadal forecast started in late 2021 and the difference with respect to DCPP-A made.</a:t>
            </a:r>
          </a:p>
        </p:txBody>
      </p:sp>
      <p:sp>
        <p:nvSpPr>
          <p:cNvPr id="10" name="Text Box 12"/>
          <p:cNvSpPr txBox="1">
            <a:spLocks noChangeArrowheads="1"/>
          </p:cNvSpPr>
          <p:nvPr/>
        </p:nvSpPr>
        <p:spPr bwMode="auto">
          <a:xfrm>
            <a:off x="2534608" y="6479771"/>
            <a:ext cx="1545267"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a:latin typeface="+mn-lt"/>
                <a:ea typeface="+mn-ea"/>
              </a:rPr>
              <a:t>R. Bilbao (BSC)</a:t>
            </a:r>
            <a:endParaRPr lang="en-US" altLang="es-ES" sz="1600" dirty="0">
              <a:latin typeface="+mn-lt"/>
              <a:ea typeface="+mn-ea"/>
            </a:endParaRPr>
          </a:p>
        </p:txBody>
      </p:sp>
      <p:pic>
        <p:nvPicPr>
          <p:cNvPr id="2" name="Google Shape;51;p13">
            <a:extLst>
              <a:ext uri="{FF2B5EF4-FFF2-40B4-BE49-F238E27FC236}">
                <a16:creationId xmlns:a16="http://schemas.microsoft.com/office/drawing/2014/main" id="{D06CDBBB-99FA-0474-CA69-B82DE45CF896}"/>
              </a:ext>
            </a:extLst>
          </p:cNvPr>
          <p:cNvPicPr preferRelativeResize="0"/>
          <p:nvPr/>
        </p:nvPicPr>
        <p:blipFill rotWithShape="1">
          <a:blip r:embed="rId2">
            <a:alphaModFix/>
          </a:blip>
          <a:srcRect/>
          <a:stretch/>
        </p:blipFill>
        <p:spPr>
          <a:xfrm>
            <a:off x="4014787" y="5936612"/>
            <a:ext cx="886693" cy="905701"/>
          </a:xfrm>
          <a:prstGeom prst="rect">
            <a:avLst/>
          </a:prstGeom>
          <a:noFill/>
          <a:ln>
            <a:noFill/>
          </a:ln>
        </p:spPr>
      </p:pic>
      <p:pic>
        <p:nvPicPr>
          <p:cNvPr id="3" name="Google Shape;126;p23">
            <a:extLst>
              <a:ext uri="{FF2B5EF4-FFF2-40B4-BE49-F238E27FC236}">
                <a16:creationId xmlns:a16="http://schemas.microsoft.com/office/drawing/2014/main" id="{62A1DA5C-4C3D-688E-5E5F-9167F50CE5A5}"/>
              </a:ext>
            </a:extLst>
          </p:cNvPr>
          <p:cNvPicPr preferRelativeResize="0"/>
          <p:nvPr/>
        </p:nvPicPr>
        <p:blipFill rotWithShape="1">
          <a:blip r:embed="rId3">
            <a:alphaModFix/>
          </a:blip>
          <a:srcRect b="50487"/>
          <a:stretch/>
        </p:blipFill>
        <p:spPr>
          <a:xfrm>
            <a:off x="4841116" y="2685754"/>
            <a:ext cx="7123600" cy="2645268"/>
          </a:xfrm>
          <a:prstGeom prst="rect">
            <a:avLst/>
          </a:prstGeom>
          <a:noFill/>
          <a:ln>
            <a:noFill/>
          </a:ln>
        </p:spPr>
      </p:pic>
      <p:pic>
        <p:nvPicPr>
          <p:cNvPr id="5" name="Google Shape;128;p23">
            <a:extLst>
              <a:ext uri="{FF2B5EF4-FFF2-40B4-BE49-F238E27FC236}">
                <a16:creationId xmlns:a16="http://schemas.microsoft.com/office/drawing/2014/main" id="{1A0F0570-1B84-912F-0635-3244F7424A06}"/>
              </a:ext>
            </a:extLst>
          </p:cNvPr>
          <p:cNvPicPr preferRelativeResize="0"/>
          <p:nvPr/>
        </p:nvPicPr>
        <p:blipFill>
          <a:blip r:embed="rId4">
            <a:alphaModFix/>
          </a:blip>
          <a:stretch>
            <a:fillRect/>
          </a:stretch>
        </p:blipFill>
        <p:spPr>
          <a:xfrm>
            <a:off x="464640" y="2284908"/>
            <a:ext cx="3887967" cy="3239977"/>
          </a:xfrm>
          <a:prstGeom prst="rect">
            <a:avLst/>
          </a:prstGeom>
          <a:noFill/>
          <a:ln>
            <a:noFill/>
          </a:ln>
        </p:spPr>
      </p:pic>
      <p:sp>
        <p:nvSpPr>
          <p:cNvPr id="15" name="Google Shape;134;p23">
            <a:extLst>
              <a:ext uri="{FF2B5EF4-FFF2-40B4-BE49-F238E27FC236}">
                <a16:creationId xmlns:a16="http://schemas.microsoft.com/office/drawing/2014/main" id="{9A6DABC5-B2A2-9CF2-B8D2-EF4BAE3C922C}"/>
              </a:ext>
            </a:extLst>
          </p:cNvPr>
          <p:cNvSpPr txBox="1"/>
          <p:nvPr/>
        </p:nvSpPr>
        <p:spPr>
          <a:xfrm>
            <a:off x="934511" y="2177513"/>
            <a:ext cx="3149600" cy="523180"/>
          </a:xfrm>
          <a:prstGeom prst="rect">
            <a:avLst/>
          </a:prstGeom>
          <a:solidFill>
            <a:schemeClr val="lt1"/>
          </a:solidFill>
          <a:ln>
            <a:noFill/>
          </a:ln>
        </p:spPr>
        <p:txBody>
          <a:bodyPr spcFirstLastPara="1" wrap="square" lIns="121900" tIns="121900" rIns="121900" bIns="121900" anchor="t" anchorCtr="0">
            <a:spAutoFit/>
          </a:bodyPr>
          <a:lstStyle/>
          <a:p>
            <a:pPr algn="ctr"/>
            <a:r>
              <a:rPr lang="es" dirty="0">
                <a:solidFill>
                  <a:schemeClr val="dk1"/>
                </a:solidFill>
              </a:rPr>
              <a:t>TAS YR2-5</a:t>
            </a:r>
            <a:endParaRPr dirty="0">
              <a:solidFill>
                <a:schemeClr val="dk1"/>
              </a:solidFill>
            </a:endParaRPr>
          </a:p>
        </p:txBody>
      </p:sp>
      <p:sp>
        <p:nvSpPr>
          <p:cNvPr id="19" name="Google Shape;136;p23">
            <a:extLst>
              <a:ext uri="{FF2B5EF4-FFF2-40B4-BE49-F238E27FC236}">
                <a16:creationId xmlns:a16="http://schemas.microsoft.com/office/drawing/2014/main" id="{9FEDA33C-438C-1407-C486-C9FE91C1FBD2}"/>
              </a:ext>
            </a:extLst>
          </p:cNvPr>
          <p:cNvSpPr txBox="1"/>
          <p:nvPr/>
        </p:nvSpPr>
        <p:spPr>
          <a:xfrm>
            <a:off x="1974915" y="5283344"/>
            <a:ext cx="991200" cy="430847"/>
          </a:xfrm>
          <a:prstGeom prst="rect">
            <a:avLst/>
          </a:prstGeom>
          <a:noFill/>
          <a:ln>
            <a:noFill/>
          </a:ln>
        </p:spPr>
        <p:txBody>
          <a:bodyPr spcFirstLastPara="1" wrap="square" lIns="121900" tIns="121900" rIns="121900" bIns="121900" anchor="t" anchorCtr="0">
            <a:spAutoFit/>
          </a:bodyPr>
          <a:lstStyle/>
          <a:p>
            <a:pPr algn="ctr"/>
            <a:r>
              <a:rPr lang="es" sz="1200" dirty="0"/>
              <a:t>ºC</a:t>
            </a:r>
            <a:endParaRPr sz="1200" dirty="0"/>
          </a:p>
        </p:txBody>
      </p:sp>
    </p:spTree>
    <p:extLst>
      <p:ext uri="{BB962C8B-B14F-4D97-AF65-F5344CB8AC3E}">
        <p14:creationId xmlns:p14="http://schemas.microsoft.com/office/powerpoint/2010/main" val="418889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ítulo 1"/>
          <p:cNvSpPr txBox="1">
            <a:spLocks/>
          </p:cNvSpPr>
          <p:nvPr/>
        </p:nvSpPr>
        <p:spPr>
          <a:xfrm>
            <a:off x="1243018" y="3009801"/>
            <a:ext cx="9758571" cy="8383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dirty="0">
                <a:solidFill>
                  <a:srgbClr val="124484"/>
                </a:solidFill>
                <a:latin typeface="Calibri" panose="020F0502020204030204"/>
              </a:rPr>
              <a:t>Some of what we can do with what happens around us:</a:t>
            </a:r>
          </a:p>
          <a:p>
            <a:pPr algn="ctr"/>
            <a:r>
              <a:rPr lang="en-GB" sz="6000" dirty="0">
                <a:solidFill>
                  <a:srgbClr val="124484"/>
                </a:solidFill>
                <a:latin typeface="Calibri" panose="020F0502020204030204"/>
              </a:rPr>
              <a:t>Seamless information, more realistic models, carbon cycle</a:t>
            </a:r>
          </a:p>
        </p:txBody>
      </p:sp>
    </p:spTree>
    <p:extLst>
      <p:ext uri="{BB962C8B-B14F-4D97-AF65-F5344CB8AC3E}">
        <p14:creationId xmlns:p14="http://schemas.microsoft.com/office/powerpoint/2010/main" val="972780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42;p1">
            <a:extLst>
              <a:ext uri="{FF2B5EF4-FFF2-40B4-BE49-F238E27FC236}">
                <a16:creationId xmlns:a16="http://schemas.microsoft.com/office/drawing/2014/main" id="{8FA3012A-1922-8810-01D3-DD483A4A8E3E}"/>
              </a:ext>
            </a:extLst>
          </p:cNvPr>
          <p:cNvGrpSpPr>
            <a:grpSpLocks noChangeAspect="1"/>
          </p:cNvGrpSpPr>
          <p:nvPr/>
        </p:nvGrpSpPr>
        <p:grpSpPr>
          <a:xfrm>
            <a:off x="5658592" y="875506"/>
            <a:ext cx="6416037" cy="5893253"/>
            <a:chOff x="6000215" y="1004887"/>
            <a:chExt cx="6125906" cy="5626763"/>
          </a:xfrm>
        </p:grpSpPr>
        <p:pic>
          <p:nvPicPr>
            <p:cNvPr id="4" name="Google Shape;43;p1" descr="schematic_obs-const.pdf">
              <a:extLst>
                <a:ext uri="{FF2B5EF4-FFF2-40B4-BE49-F238E27FC236}">
                  <a16:creationId xmlns:a16="http://schemas.microsoft.com/office/drawing/2014/main" id="{E8A12EF9-28C2-F48C-BF07-B16EBE9F15D5}"/>
                </a:ext>
              </a:extLst>
            </p:cNvPr>
            <p:cNvPicPr preferRelativeResize="0"/>
            <p:nvPr/>
          </p:nvPicPr>
          <p:blipFill rotWithShape="1">
            <a:blip r:embed="rId2">
              <a:alphaModFix/>
            </a:blip>
            <a:srcRect/>
            <a:stretch/>
          </p:blipFill>
          <p:spPr>
            <a:xfrm>
              <a:off x="6224076" y="1004887"/>
              <a:ext cx="5902045" cy="5626763"/>
            </a:xfrm>
            <a:prstGeom prst="rect">
              <a:avLst/>
            </a:prstGeom>
            <a:noFill/>
            <a:ln>
              <a:noFill/>
            </a:ln>
          </p:spPr>
        </p:pic>
        <p:sp>
          <p:nvSpPr>
            <p:cNvPr id="5" name="Google Shape;44;p1">
              <a:extLst>
                <a:ext uri="{FF2B5EF4-FFF2-40B4-BE49-F238E27FC236}">
                  <a16:creationId xmlns:a16="http://schemas.microsoft.com/office/drawing/2014/main" id="{894BF142-1C87-64B5-F212-5FB32856EBE3}"/>
                </a:ext>
              </a:extLst>
            </p:cNvPr>
            <p:cNvSpPr txBox="1"/>
            <p:nvPr/>
          </p:nvSpPr>
          <p:spPr>
            <a:xfrm>
              <a:off x="6257636" y="1316181"/>
              <a:ext cx="1461533" cy="293807"/>
            </a:xfrm>
            <a:prstGeom prst="rect">
              <a:avLst/>
            </a:prstGeom>
            <a:solidFill>
              <a:schemeClr val="lt1"/>
            </a:solidFill>
            <a:ln>
              <a:noFill/>
            </a:ln>
          </p:spPr>
          <p:txBody>
            <a:bodyPr spcFirstLastPara="1" wrap="square" lIns="121900" tIns="60933" rIns="121900" bIns="60933" anchor="t" anchorCtr="0">
              <a:spAutoFit/>
            </a:bodyPr>
            <a:lstStyle/>
            <a:p>
              <a:r>
                <a:rPr lang="en-US" sz="1200" dirty="0">
                  <a:solidFill>
                    <a:schemeClr val="dk1"/>
                  </a:solidFill>
                  <a:latin typeface="Calibri"/>
                  <a:ea typeface="Calibri"/>
                  <a:cs typeface="Calibri"/>
                  <a:sym typeface="Calibri"/>
                </a:rPr>
                <a:t>initialized prediction</a:t>
              </a:r>
              <a:endParaRPr sz="1200" dirty="0"/>
            </a:p>
          </p:txBody>
        </p:sp>
        <p:sp>
          <p:nvSpPr>
            <p:cNvPr id="6" name="Google Shape;45;p1">
              <a:extLst>
                <a:ext uri="{FF2B5EF4-FFF2-40B4-BE49-F238E27FC236}">
                  <a16:creationId xmlns:a16="http://schemas.microsoft.com/office/drawing/2014/main" id="{4E25A2D3-A082-049F-130E-94CA7AE0903C}"/>
                </a:ext>
              </a:extLst>
            </p:cNvPr>
            <p:cNvSpPr txBox="1"/>
            <p:nvPr/>
          </p:nvSpPr>
          <p:spPr>
            <a:xfrm>
              <a:off x="7610765" y="1318495"/>
              <a:ext cx="1461533" cy="293807"/>
            </a:xfrm>
            <a:prstGeom prst="rect">
              <a:avLst/>
            </a:prstGeom>
            <a:solidFill>
              <a:schemeClr val="lt1"/>
            </a:solidFill>
            <a:ln>
              <a:noFill/>
            </a:ln>
          </p:spPr>
          <p:txBody>
            <a:bodyPr spcFirstLastPara="1" wrap="square" lIns="121900" tIns="60933" rIns="121900" bIns="60933" anchor="t" anchorCtr="0">
              <a:spAutoFit/>
            </a:bodyPr>
            <a:lstStyle/>
            <a:p>
              <a:r>
                <a:rPr lang="en-US" sz="1200">
                  <a:solidFill>
                    <a:schemeClr val="dk1"/>
                  </a:solidFill>
                  <a:latin typeface="Calibri"/>
                  <a:ea typeface="Calibri"/>
                  <a:cs typeface="Calibri"/>
                  <a:sym typeface="Calibri"/>
                </a:rPr>
                <a:t>initialized prediction</a:t>
              </a:r>
              <a:endParaRPr sz="1200"/>
            </a:p>
          </p:txBody>
        </p:sp>
        <p:sp>
          <p:nvSpPr>
            <p:cNvPr id="7" name="Google Shape;46;p1">
              <a:extLst>
                <a:ext uri="{FF2B5EF4-FFF2-40B4-BE49-F238E27FC236}">
                  <a16:creationId xmlns:a16="http://schemas.microsoft.com/office/drawing/2014/main" id="{1D67CFDC-C82B-2062-6FE3-8DC6F09B1C09}"/>
                </a:ext>
              </a:extLst>
            </p:cNvPr>
            <p:cNvSpPr txBox="1"/>
            <p:nvPr/>
          </p:nvSpPr>
          <p:spPr>
            <a:xfrm>
              <a:off x="9007761" y="1318493"/>
              <a:ext cx="1461533" cy="293807"/>
            </a:xfrm>
            <a:prstGeom prst="rect">
              <a:avLst/>
            </a:prstGeom>
            <a:solidFill>
              <a:schemeClr val="lt1"/>
            </a:solidFill>
            <a:ln>
              <a:noFill/>
            </a:ln>
          </p:spPr>
          <p:txBody>
            <a:bodyPr spcFirstLastPara="1" wrap="square" lIns="121900" tIns="60933" rIns="121900" bIns="60933" anchor="t" anchorCtr="0">
              <a:spAutoFit/>
            </a:bodyPr>
            <a:lstStyle/>
            <a:p>
              <a:r>
                <a:rPr lang="en-US" sz="1200" dirty="0">
                  <a:solidFill>
                    <a:schemeClr val="dk1"/>
                  </a:solidFill>
                  <a:latin typeface="Calibri"/>
                  <a:ea typeface="Calibri"/>
                  <a:cs typeface="Calibri"/>
                  <a:sym typeface="Calibri"/>
                </a:rPr>
                <a:t>initialized prediction</a:t>
              </a:r>
              <a:endParaRPr sz="1200" dirty="0"/>
            </a:p>
          </p:txBody>
        </p:sp>
        <p:sp>
          <p:nvSpPr>
            <p:cNvPr id="8" name="Google Shape;47;p1">
              <a:extLst>
                <a:ext uri="{FF2B5EF4-FFF2-40B4-BE49-F238E27FC236}">
                  <a16:creationId xmlns:a16="http://schemas.microsoft.com/office/drawing/2014/main" id="{47679CFC-A187-9B05-1924-DCEB4B121F55}"/>
                </a:ext>
              </a:extLst>
            </p:cNvPr>
            <p:cNvSpPr txBox="1"/>
            <p:nvPr/>
          </p:nvSpPr>
          <p:spPr>
            <a:xfrm>
              <a:off x="10655339" y="1315723"/>
              <a:ext cx="1461533" cy="293807"/>
            </a:xfrm>
            <a:prstGeom prst="rect">
              <a:avLst/>
            </a:prstGeom>
            <a:solidFill>
              <a:schemeClr val="lt1"/>
            </a:solidFill>
            <a:ln>
              <a:noFill/>
            </a:ln>
          </p:spPr>
          <p:txBody>
            <a:bodyPr spcFirstLastPara="1" wrap="square" lIns="121900" tIns="60933" rIns="121900" bIns="60933" anchor="t" anchorCtr="0">
              <a:spAutoFit/>
            </a:bodyPr>
            <a:lstStyle/>
            <a:p>
              <a:r>
                <a:rPr lang="en-US" sz="1200" dirty="0">
                  <a:solidFill>
                    <a:schemeClr val="dk1"/>
                  </a:solidFill>
                  <a:latin typeface="Calibri"/>
                  <a:ea typeface="Calibri"/>
                  <a:cs typeface="Calibri"/>
                  <a:sym typeface="Calibri"/>
                </a:rPr>
                <a:t>initialized prediction</a:t>
              </a:r>
              <a:endParaRPr sz="1200" dirty="0"/>
            </a:p>
          </p:txBody>
        </p:sp>
        <p:sp>
          <p:nvSpPr>
            <p:cNvPr id="11" name="Google Shape;48;p1">
              <a:extLst>
                <a:ext uri="{FF2B5EF4-FFF2-40B4-BE49-F238E27FC236}">
                  <a16:creationId xmlns:a16="http://schemas.microsoft.com/office/drawing/2014/main" id="{68F951B3-62DD-3B4F-5303-4B3E13ABD7C9}"/>
                </a:ext>
              </a:extLst>
            </p:cNvPr>
            <p:cNvSpPr txBox="1"/>
            <p:nvPr/>
          </p:nvSpPr>
          <p:spPr>
            <a:xfrm rot="16200000">
              <a:off x="5234048" y="3800065"/>
              <a:ext cx="1826141" cy="293807"/>
            </a:xfrm>
            <a:prstGeom prst="rect">
              <a:avLst/>
            </a:prstGeom>
            <a:solidFill>
              <a:schemeClr val="lt1"/>
            </a:solidFill>
            <a:ln>
              <a:noFill/>
            </a:ln>
          </p:spPr>
          <p:txBody>
            <a:bodyPr spcFirstLastPara="1" wrap="square" lIns="121900" tIns="60933" rIns="121900" bIns="60933" anchor="t" anchorCtr="0">
              <a:spAutoFit/>
            </a:bodyPr>
            <a:lstStyle/>
            <a:p>
              <a:r>
                <a:rPr lang="en-US" sz="1200" dirty="0">
                  <a:solidFill>
                    <a:schemeClr val="dk1"/>
                  </a:solidFill>
                  <a:latin typeface="Calibri"/>
                  <a:ea typeface="Calibri"/>
                  <a:cs typeface="Calibri"/>
                  <a:sym typeface="Calibri"/>
                </a:rPr>
                <a:t>(un-initialized) projections</a:t>
              </a:r>
              <a:endParaRPr sz="1200" dirty="0"/>
            </a:p>
          </p:txBody>
        </p:sp>
      </p:grpSp>
      <p:sp>
        <p:nvSpPr>
          <p:cNvPr id="17" name="Título 16"/>
          <p:cNvSpPr>
            <a:spLocks noGrp="1"/>
          </p:cNvSpPr>
          <p:nvPr>
            <p:ph type="title"/>
          </p:nvPr>
        </p:nvSpPr>
        <p:spPr/>
        <p:txBody>
          <a:bodyPr/>
          <a:lstStyle/>
          <a:p>
            <a:r>
              <a:rPr lang="en-GB" altLang="en-US" dirty="0"/>
              <a:t>Near-term seamless climate information</a:t>
            </a:r>
            <a:endParaRPr lang="es-ES" dirty="0"/>
          </a:p>
        </p:txBody>
      </p:sp>
      <p:sp>
        <p:nvSpPr>
          <p:cNvPr id="10" name="Text Box 12"/>
          <p:cNvSpPr txBox="1">
            <a:spLocks noChangeArrowheads="1"/>
          </p:cNvSpPr>
          <p:nvPr/>
        </p:nvSpPr>
        <p:spPr bwMode="auto">
          <a:xfrm>
            <a:off x="2536467" y="6513339"/>
            <a:ext cx="3493270"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defPPr>
              <a:defRPr lang="es-ES"/>
            </a:defPPr>
            <a:lvl1pPr algn="r" defTabSz="457200">
              <a:lnSpc>
                <a:spcPct val="104000"/>
              </a:lnSpc>
              <a:spcBef>
                <a:spcPct val="50000"/>
              </a:spcBef>
              <a:buClr>
                <a:srgbClr val="000000"/>
              </a:buClr>
              <a:buSzPct val="100000"/>
              <a:defRPr sz="1600"/>
            </a:lvl1pPr>
            <a:lvl2pPr marL="742950" indent="-285750" defTabSz="868363" eaLnBrk="0" hangingPunct="0">
              <a:defRPr>
                <a:latin typeface="Arial" pitchFamily="34" charset="0"/>
                <a:ea typeface="ＭＳ Ｐゴシック" pitchFamily="34" charset="-128"/>
              </a:defRPr>
            </a:lvl2pPr>
            <a:lvl3pPr marL="1143000" indent="-228600" defTabSz="868363" eaLnBrk="0" hangingPunct="0">
              <a:defRPr>
                <a:latin typeface="Arial" pitchFamily="34" charset="0"/>
                <a:ea typeface="ＭＳ Ｐゴシック" pitchFamily="34" charset="-128"/>
              </a:defRPr>
            </a:lvl3pPr>
            <a:lvl4pPr marL="1600200" indent="-228600" defTabSz="868363" eaLnBrk="0" hangingPunct="0">
              <a:defRPr>
                <a:latin typeface="Arial" pitchFamily="34" charset="0"/>
                <a:ea typeface="ＭＳ Ｐゴシック" pitchFamily="34" charset="-128"/>
              </a:defRPr>
            </a:lvl4pPr>
            <a:lvl5pPr marL="2057400" indent="-228600" defTabSz="868363" eaLnBrk="0" hangingPunct="0">
              <a:defRPr>
                <a:latin typeface="Arial" pitchFamily="34" charset="0"/>
                <a:ea typeface="ＭＳ Ｐゴシック" pitchFamily="34" charset="-128"/>
              </a:defRPr>
            </a:lvl5pPr>
            <a:lvl6pPr marL="2514600" indent="-228600" defTabSz="868363" eaLnBrk="0" fontAlgn="base" hangingPunct="0">
              <a:spcBef>
                <a:spcPct val="0"/>
              </a:spcBef>
              <a:spcAft>
                <a:spcPct val="0"/>
              </a:spcAft>
              <a:defRPr>
                <a:latin typeface="Arial" pitchFamily="34" charset="0"/>
                <a:ea typeface="ＭＳ Ｐゴシック" pitchFamily="34" charset="-128"/>
              </a:defRPr>
            </a:lvl6pPr>
            <a:lvl7pPr marL="2971800" indent="-228600" defTabSz="868363" eaLnBrk="0" fontAlgn="base" hangingPunct="0">
              <a:spcBef>
                <a:spcPct val="0"/>
              </a:spcBef>
              <a:spcAft>
                <a:spcPct val="0"/>
              </a:spcAft>
              <a:defRPr>
                <a:latin typeface="Arial" pitchFamily="34" charset="0"/>
                <a:ea typeface="ＭＳ Ｐゴシック" pitchFamily="34" charset="-128"/>
              </a:defRPr>
            </a:lvl7pPr>
            <a:lvl8pPr marL="3429000" indent="-228600" defTabSz="868363" eaLnBrk="0" fontAlgn="base" hangingPunct="0">
              <a:spcBef>
                <a:spcPct val="0"/>
              </a:spcBef>
              <a:spcAft>
                <a:spcPct val="0"/>
              </a:spcAft>
              <a:defRPr>
                <a:latin typeface="Arial" pitchFamily="34" charset="0"/>
                <a:ea typeface="ＭＳ Ｐゴシック" pitchFamily="34" charset="-128"/>
              </a:defRPr>
            </a:lvl8pPr>
            <a:lvl9pPr marL="3886200" indent="-228600" defTabSz="868363" eaLnBrk="0" fontAlgn="base" hangingPunct="0">
              <a:spcBef>
                <a:spcPct val="0"/>
              </a:spcBef>
              <a:spcAft>
                <a:spcPct val="0"/>
              </a:spcAft>
              <a:defRPr>
                <a:latin typeface="Arial" pitchFamily="34" charset="0"/>
                <a:ea typeface="ＭＳ Ｐゴシック" pitchFamily="34" charset="-128"/>
              </a:defRPr>
            </a:lvl9pPr>
          </a:lstStyle>
          <a:p>
            <a:r>
              <a:rPr lang="en-GB" dirty="0"/>
              <a:t>Mahmood et al. (2021, GRL; 2022, ESD)</a:t>
            </a:r>
            <a:endParaRPr lang="es-ES" dirty="0"/>
          </a:p>
        </p:txBody>
      </p:sp>
      <p:sp>
        <p:nvSpPr>
          <p:cNvPr id="2" name="Google Shape;108;p16">
            <a:extLst>
              <a:ext uri="{FF2B5EF4-FFF2-40B4-BE49-F238E27FC236}">
                <a16:creationId xmlns:a16="http://schemas.microsoft.com/office/drawing/2014/main" id="{3B5FFE12-8BED-7972-A3FE-78E37BDA804E}"/>
              </a:ext>
            </a:extLst>
          </p:cNvPr>
          <p:cNvSpPr txBox="1"/>
          <p:nvPr/>
        </p:nvSpPr>
        <p:spPr>
          <a:xfrm>
            <a:off x="11355" y="941356"/>
            <a:ext cx="5296172" cy="2483214"/>
          </a:xfrm>
          <a:prstGeom prst="rect">
            <a:avLst/>
          </a:prstGeom>
          <a:noFill/>
          <a:ln>
            <a:noFill/>
          </a:ln>
        </p:spPr>
        <p:txBody>
          <a:bodyPr spcFirstLastPara="1" wrap="square" lIns="91425" tIns="91425" rIns="91425" bIns="91425" anchor="t" anchorCtr="0">
            <a:spAutoFit/>
          </a:bodyPr>
          <a:lstStyle/>
          <a:p>
            <a:r>
              <a:rPr lang="en-GB" sz="1867" dirty="0">
                <a:solidFill>
                  <a:srgbClr val="414141"/>
                </a:solidFill>
                <a:latin typeface="Calibri"/>
                <a:ea typeface="Calibri"/>
                <a:cs typeface="Calibri"/>
                <a:sym typeface="Calibri"/>
              </a:rPr>
              <a:t>Projections: </a:t>
            </a:r>
            <a:r>
              <a:rPr lang="en-GB" sz="1867" b="1" dirty="0">
                <a:solidFill>
                  <a:srgbClr val="414141"/>
                </a:solidFill>
                <a:latin typeface="Calibri"/>
                <a:ea typeface="Calibri"/>
                <a:cs typeface="Calibri"/>
                <a:sym typeface="Calibri"/>
              </a:rPr>
              <a:t>223 members</a:t>
            </a:r>
            <a:r>
              <a:rPr lang="en-GB" sz="1867" dirty="0">
                <a:solidFill>
                  <a:srgbClr val="414141"/>
                </a:solidFill>
                <a:latin typeface="Calibri"/>
                <a:ea typeface="Calibri"/>
                <a:cs typeface="Calibri"/>
                <a:sym typeface="Calibri"/>
              </a:rPr>
              <a:t> from 35 models</a:t>
            </a:r>
            <a:endParaRPr lang="en-GB" sz="1467" dirty="0">
              <a:solidFill>
                <a:srgbClr val="414141"/>
              </a:solidFill>
            </a:endParaRPr>
          </a:p>
          <a:p>
            <a:r>
              <a:rPr lang="en-GB" sz="1867" dirty="0">
                <a:solidFill>
                  <a:srgbClr val="414141"/>
                </a:solidFill>
                <a:latin typeface="Calibri"/>
                <a:ea typeface="Calibri"/>
                <a:cs typeface="Calibri"/>
                <a:sym typeface="Calibri"/>
              </a:rPr>
              <a:t>Decadal predictions: </a:t>
            </a:r>
            <a:r>
              <a:rPr lang="en-GB" sz="1867" b="1" dirty="0">
                <a:solidFill>
                  <a:srgbClr val="414141"/>
                </a:solidFill>
                <a:latin typeface="Calibri"/>
                <a:ea typeface="Calibri"/>
                <a:cs typeface="Calibri"/>
                <a:sym typeface="Calibri"/>
              </a:rPr>
              <a:t>93 members</a:t>
            </a:r>
            <a:r>
              <a:rPr lang="en-GB" sz="1867" dirty="0">
                <a:solidFill>
                  <a:srgbClr val="414141"/>
                </a:solidFill>
                <a:latin typeface="Calibri"/>
                <a:ea typeface="Calibri"/>
                <a:cs typeface="Calibri"/>
                <a:sym typeface="Calibri"/>
              </a:rPr>
              <a:t> from 9 models</a:t>
            </a:r>
            <a:endParaRPr lang="en-GB" sz="1467" dirty="0">
              <a:solidFill>
                <a:srgbClr val="414141"/>
              </a:solidFill>
            </a:endParaRPr>
          </a:p>
          <a:p>
            <a:r>
              <a:rPr lang="en-GB" sz="1867" dirty="0">
                <a:solidFill>
                  <a:srgbClr val="414141"/>
                </a:solidFill>
                <a:latin typeface="Calibri"/>
                <a:ea typeface="Calibri"/>
                <a:cs typeface="Calibri"/>
                <a:sym typeface="Calibri"/>
              </a:rPr>
              <a:t>Sub-selecting the 30 projections members in closest agreement with the predictions over years 1-9</a:t>
            </a:r>
          </a:p>
          <a:p>
            <a:pPr marL="609585" indent="-474121">
              <a:buSzPts val="2000"/>
              <a:buFont typeface="Calibri"/>
              <a:buChar char="➔"/>
            </a:pPr>
            <a:r>
              <a:rPr lang="en-GB" sz="1867" dirty="0">
                <a:solidFill>
                  <a:srgbClr val="414141"/>
                </a:solidFill>
                <a:latin typeface="Calibri"/>
                <a:ea typeface="Calibri"/>
                <a:cs typeface="Calibri"/>
                <a:sym typeface="Calibri"/>
              </a:rPr>
              <a:t>There is substantial multi-decadal predictability by aligning internal variability</a:t>
            </a:r>
            <a:endParaRPr lang="en-GB" sz="1867" dirty="0">
              <a:solidFill>
                <a:srgbClr val="414141"/>
              </a:solidFill>
            </a:endParaRPr>
          </a:p>
          <a:p>
            <a:pPr marL="609585" indent="-474121">
              <a:buSzPts val="2000"/>
              <a:buFont typeface="Calibri"/>
              <a:buChar char="➔"/>
            </a:pPr>
            <a:r>
              <a:rPr lang="en-GB" sz="1867" dirty="0">
                <a:solidFill>
                  <a:srgbClr val="414141"/>
                </a:solidFill>
                <a:latin typeface="Calibri"/>
                <a:ea typeface="Calibri"/>
                <a:cs typeface="Calibri"/>
                <a:sym typeface="Calibri"/>
              </a:rPr>
              <a:t>Skill in constrained projections can be larger than in decadal predictions used to constrain</a:t>
            </a:r>
            <a:endParaRPr lang="en-GB" sz="1867" i="1" dirty="0">
              <a:solidFill>
                <a:srgbClr val="414141"/>
              </a:solidFill>
              <a:latin typeface="Calibri"/>
              <a:ea typeface="Calibri"/>
              <a:cs typeface="Calibri"/>
              <a:sym typeface="Calibri"/>
            </a:endParaRPr>
          </a:p>
        </p:txBody>
      </p:sp>
      <p:pic>
        <p:nvPicPr>
          <p:cNvPr id="12" name="Google Shape;70;p3">
            <a:extLst>
              <a:ext uri="{FF2B5EF4-FFF2-40B4-BE49-F238E27FC236}">
                <a16:creationId xmlns:a16="http://schemas.microsoft.com/office/drawing/2014/main" id="{641ACA42-7C77-05D0-BE68-73413B19F25D}"/>
              </a:ext>
            </a:extLst>
          </p:cNvPr>
          <p:cNvPicPr preferRelativeResize="0">
            <a:picLocks noChangeAspect="1"/>
          </p:cNvPicPr>
          <p:nvPr/>
        </p:nvPicPr>
        <p:blipFill rotWithShape="1">
          <a:blip r:embed="rId3">
            <a:alphaModFix/>
          </a:blip>
          <a:srcRect t="61711" b="-607"/>
          <a:stretch/>
        </p:blipFill>
        <p:spPr>
          <a:xfrm>
            <a:off x="26504" y="3449013"/>
            <a:ext cx="5481891" cy="2253928"/>
          </a:xfrm>
          <a:prstGeom prst="rect">
            <a:avLst/>
          </a:prstGeom>
          <a:noFill/>
          <a:ln>
            <a:noFill/>
          </a:ln>
        </p:spPr>
      </p:pic>
      <p:pic>
        <p:nvPicPr>
          <p:cNvPr id="13" name="Picture 12" descr="A picture containing text&#10;&#10;Description automatically generated">
            <a:extLst>
              <a:ext uri="{FF2B5EF4-FFF2-40B4-BE49-F238E27FC236}">
                <a16:creationId xmlns:a16="http://schemas.microsoft.com/office/drawing/2014/main" id="{9CF0C32F-1717-58E7-DDE9-9BB4DF3956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0092" y="5674770"/>
            <a:ext cx="1766020" cy="772633"/>
          </a:xfrm>
          <a:prstGeom prst="rect">
            <a:avLst/>
          </a:prstGeom>
        </p:spPr>
      </p:pic>
    </p:spTree>
    <p:extLst>
      <p:ext uri="{BB962C8B-B14F-4D97-AF65-F5344CB8AC3E}">
        <p14:creationId xmlns:p14="http://schemas.microsoft.com/office/powerpoint/2010/main" val="606696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altLang="en-US" dirty="0"/>
              <a:t>Near-term seamless climate information</a:t>
            </a:r>
            <a:endParaRPr lang="es-ES" dirty="0"/>
          </a:p>
        </p:txBody>
      </p:sp>
      <p:sp>
        <p:nvSpPr>
          <p:cNvPr id="10" name="Text Box 12"/>
          <p:cNvSpPr txBox="1">
            <a:spLocks noChangeArrowheads="1"/>
          </p:cNvSpPr>
          <p:nvPr/>
        </p:nvSpPr>
        <p:spPr bwMode="auto">
          <a:xfrm>
            <a:off x="2536467" y="6513339"/>
            <a:ext cx="1823498"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defPPr>
              <a:defRPr lang="es-ES"/>
            </a:defPPr>
            <a:lvl1pPr algn="r" defTabSz="457200">
              <a:lnSpc>
                <a:spcPct val="104000"/>
              </a:lnSpc>
              <a:spcBef>
                <a:spcPct val="50000"/>
              </a:spcBef>
              <a:buClr>
                <a:srgbClr val="000000"/>
              </a:buClr>
              <a:buSzPct val="100000"/>
              <a:defRPr sz="1600"/>
            </a:lvl1pPr>
            <a:lvl2pPr marL="742950" indent="-285750" defTabSz="868363" eaLnBrk="0" hangingPunct="0">
              <a:defRPr>
                <a:latin typeface="Arial" pitchFamily="34" charset="0"/>
                <a:ea typeface="ＭＳ Ｐゴシック" pitchFamily="34" charset="-128"/>
              </a:defRPr>
            </a:lvl2pPr>
            <a:lvl3pPr marL="1143000" indent="-228600" defTabSz="868363" eaLnBrk="0" hangingPunct="0">
              <a:defRPr>
                <a:latin typeface="Arial" pitchFamily="34" charset="0"/>
                <a:ea typeface="ＭＳ Ｐゴシック" pitchFamily="34" charset="-128"/>
              </a:defRPr>
            </a:lvl3pPr>
            <a:lvl4pPr marL="1600200" indent="-228600" defTabSz="868363" eaLnBrk="0" hangingPunct="0">
              <a:defRPr>
                <a:latin typeface="Arial" pitchFamily="34" charset="0"/>
                <a:ea typeface="ＭＳ Ｐゴシック" pitchFamily="34" charset="-128"/>
              </a:defRPr>
            </a:lvl4pPr>
            <a:lvl5pPr marL="2057400" indent="-228600" defTabSz="868363" eaLnBrk="0" hangingPunct="0">
              <a:defRPr>
                <a:latin typeface="Arial" pitchFamily="34" charset="0"/>
                <a:ea typeface="ＭＳ Ｐゴシック" pitchFamily="34" charset="-128"/>
              </a:defRPr>
            </a:lvl5pPr>
            <a:lvl6pPr marL="2514600" indent="-228600" defTabSz="868363" eaLnBrk="0" fontAlgn="base" hangingPunct="0">
              <a:spcBef>
                <a:spcPct val="0"/>
              </a:spcBef>
              <a:spcAft>
                <a:spcPct val="0"/>
              </a:spcAft>
              <a:defRPr>
                <a:latin typeface="Arial" pitchFamily="34" charset="0"/>
                <a:ea typeface="ＭＳ Ｐゴシック" pitchFamily="34" charset="-128"/>
              </a:defRPr>
            </a:lvl6pPr>
            <a:lvl7pPr marL="2971800" indent="-228600" defTabSz="868363" eaLnBrk="0" fontAlgn="base" hangingPunct="0">
              <a:spcBef>
                <a:spcPct val="0"/>
              </a:spcBef>
              <a:spcAft>
                <a:spcPct val="0"/>
              </a:spcAft>
              <a:defRPr>
                <a:latin typeface="Arial" pitchFamily="34" charset="0"/>
                <a:ea typeface="ＭＳ Ｐゴシック" pitchFamily="34" charset="-128"/>
              </a:defRPr>
            </a:lvl7pPr>
            <a:lvl8pPr marL="3429000" indent="-228600" defTabSz="868363" eaLnBrk="0" fontAlgn="base" hangingPunct="0">
              <a:spcBef>
                <a:spcPct val="0"/>
              </a:spcBef>
              <a:spcAft>
                <a:spcPct val="0"/>
              </a:spcAft>
              <a:defRPr>
                <a:latin typeface="Arial" pitchFamily="34" charset="0"/>
                <a:ea typeface="ＭＳ Ｐゴシック" pitchFamily="34" charset="-128"/>
              </a:defRPr>
            </a:lvl8pPr>
            <a:lvl9pPr marL="3886200" indent="-228600" defTabSz="868363" eaLnBrk="0" fontAlgn="base" hangingPunct="0">
              <a:spcBef>
                <a:spcPct val="0"/>
              </a:spcBef>
              <a:spcAft>
                <a:spcPct val="0"/>
              </a:spcAft>
              <a:defRPr>
                <a:latin typeface="Arial" pitchFamily="34" charset="0"/>
                <a:ea typeface="ＭＳ Ｐゴシック" pitchFamily="34" charset="-128"/>
              </a:defRPr>
            </a:lvl9pPr>
          </a:lstStyle>
          <a:p>
            <a:r>
              <a:rPr lang="en-GB" dirty="0"/>
              <a:t>Cos et al. (in prep.)</a:t>
            </a:r>
            <a:endParaRPr lang="es-ES" dirty="0"/>
          </a:p>
        </p:txBody>
      </p:sp>
      <p:pic>
        <p:nvPicPr>
          <p:cNvPr id="9" name="Google Shape;101;p3">
            <a:extLst>
              <a:ext uri="{FF2B5EF4-FFF2-40B4-BE49-F238E27FC236}">
                <a16:creationId xmlns:a16="http://schemas.microsoft.com/office/drawing/2014/main" id="{81593D7F-D868-02E0-2347-F2BC8C651C76}"/>
              </a:ext>
            </a:extLst>
          </p:cNvPr>
          <p:cNvPicPr preferRelativeResize="0">
            <a:picLocks noChangeAspect="1"/>
          </p:cNvPicPr>
          <p:nvPr/>
        </p:nvPicPr>
        <p:blipFill rotWithShape="1">
          <a:blip r:embed="rId2">
            <a:alphaModFix/>
          </a:blip>
          <a:srcRect/>
          <a:stretch/>
        </p:blipFill>
        <p:spPr>
          <a:xfrm>
            <a:off x="69275" y="2558297"/>
            <a:ext cx="12095224" cy="3820284"/>
          </a:xfrm>
          <a:prstGeom prst="rect">
            <a:avLst/>
          </a:prstGeom>
          <a:noFill/>
          <a:ln>
            <a:noFill/>
          </a:ln>
        </p:spPr>
      </p:pic>
      <p:sp>
        <p:nvSpPr>
          <p:cNvPr id="14" name="Espace réservé du texte 2">
            <a:extLst>
              <a:ext uri="{FF2B5EF4-FFF2-40B4-BE49-F238E27FC236}">
                <a16:creationId xmlns:a16="http://schemas.microsoft.com/office/drawing/2014/main" id="{7039CB09-9DDE-0DDA-CA4A-6B38E472C27E}"/>
              </a:ext>
            </a:extLst>
          </p:cNvPr>
          <p:cNvSpPr txBox="1">
            <a:spLocks/>
          </p:cNvSpPr>
          <p:nvPr/>
        </p:nvSpPr>
        <p:spPr>
          <a:xfrm>
            <a:off x="213694" y="820276"/>
            <a:ext cx="11795637" cy="15795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marR="0" lvl="0" indent="0" algn="l" rtl="0">
              <a:lnSpc>
                <a:spcPct val="100000"/>
              </a:lnSpc>
              <a:spcBef>
                <a:spcPts val="0"/>
              </a:spcBef>
              <a:spcAft>
                <a:spcPts val="0"/>
              </a:spcAft>
              <a:buNone/>
            </a:pPr>
            <a:r>
              <a:rPr lang="en-GB" sz="2200" dirty="0">
                <a:solidFill>
                  <a:srgbClr val="414141"/>
                </a:solidFill>
                <a:latin typeface="Calibri" pitchFamily="34" charset="0"/>
                <a:ea typeface="ＭＳ Ｐゴシック" pitchFamily="34" charset="-128"/>
                <a:sym typeface="Montserrat Medium"/>
              </a:rPr>
              <a:t>Skill of 20-year projections using five constraining methods over the period 1970-2000</a:t>
            </a:r>
          </a:p>
          <a:p>
            <a:pPr marR="1265555" lvl="0" defTabSz="1219140">
              <a:spcAft>
                <a:spcPts val="0"/>
              </a:spcAft>
              <a:buClr>
                <a:schemeClr val="bg1">
                  <a:lumMod val="50000"/>
                </a:schemeClr>
              </a:buClr>
              <a:buSzPts val="2300"/>
            </a:pPr>
            <a:r>
              <a:rPr lang="en-GB" sz="2200" dirty="0">
                <a:solidFill>
                  <a:srgbClr val="414141"/>
                </a:solidFill>
                <a:latin typeface="Calibri" pitchFamily="34" charset="0"/>
                <a:ea typeface="ＭＳ Ｐゴシック" pitchFamily="34" charset="-128"/>
                <a:sym typeface="Montserrat Medium"/>
              </a:rPr>
              <a:t>H</a:t>
            </a:r>
            <a:r>
              <a:rPr lang="en-GB" sz="2200" dirty="0">
                <a:solidFill>
                  <a:srgbClr val="414141"/>
                </a:solidFill>
                <a:latin typeface="Calibri" pitchFamily="34" charset="0"/>
                <a:ea typeface="ＭＳ Ｐゴシック" pitchFamily="34" charset="-128"/>
                <a:sym typeface="Montserrat"/>
              </a:rPr>
              <a:t>eterogeneity</a:t>
            </a:r>
            <a:r>
              <a:rPr lang="en-GB" sz="2200" dirty="0">
                <a:solidFill>
                  <a:srgbClr val="414141"/>
                </a:solidFill>
                <a:latin typeface="Calibri" pitchFamily="34" charset="0"/>
                <a:ea typeface="ＭＳ Ｐゴシック" pitchFamily="34" charset="-128"/>
                <a:sym typeface="Montserrat Medium"/>
              </a:rPr>
              <a:t> between methods</a:t>
            </a:r>
          </a:p>
          <a:p>
            <a:pPr marR="1265555" lvl="0" defTabSz="1219140">
              <a:spcAft>
                <a:spcPts val="0"/>
              </a:spcAft>
              <a:buClr>
                <a:schemeClr val="bg1">
                  <a:lumMod val="50000"/>
                </a:schemeClr>
              </a:buClr>
              <a:buSzPts val="2300"/>
            </a:pPr>
            <a:r>
              <a:rPr lang="en-GB" sz="2200" dirty="0">
                <a:solidFill>
                  <a:srgbClr val="414141"/>
                </a:solidFill>
                <a:latin typeface="Calibri" pitchFamily="34" charset="0"/>
                <a:ea typeface="ＭＳ Ｐゴシック" pitchFamily="34" charset="-128"/>
                <a:sym typeface="Montserrat Medium"/>
              </a:rPr>
              <a:t>It’s fundamental to </a:t>
            </a:r>
            <a:r>
              <a:rPr lang="en-GB" sz="2200" dirty="0">
                <a:solidFill>
                  <a:srgbClr val="414141"/>
                </a:solidFill>
                <a:latin typeface="Calibri" pitchFamily="34" charset="0"/>
                <a:ea typeface="ＭＳ Ｐゴシック" pitchFamily="34" charset="-128"/>
                <a:sym typeface="Montserrat"/>
              </a:rPr>
              <a:t>evaluate the constraining methods</a:t>
            </a:r>
            <a:r>
              <a:rPr lang="en-GB" sz="2200" dirty="0">
                <a:solidFill>
                  <a:srgbClr val="414141"/>
                </a:solidFill>
                <a:latin typeface="Calibri" pitchFamily="34" charset="0"/>
                <a:ea typeface="ＭＳ Ｐゴシック" pitchFamily="34" charset="-128"/>
                <a:sym typeface="Montserrat Medium"/>
              </a:rPr>
              <a:t> before claiming improvements in regional climate projections</a:t>
            </a:r>
          </a:p>
          <a:p>
            <a:pPr marL="0" indent="0" defTabSz="457200" fontAlgn="base">
              <a:spcBef>
                <a:spcPct val="20000"/>
              </a:spcBef>
              <a:spcAft>
                <a:spcPct val="0"/>
              </a:spcAft>
              <a:buNone/>
            </a:pPr>
            <a:endParaRPr lang="en-GB" sz="2200" dirty="0">
              <a:solidFill>
                <a:srgbClr val="414141"/>
              </a:solidFill>
              <a:latin typeface="Calibri" pitchFamily="34" charset="0"/>
              <a:ea typeface="ＭＳ Ｐゴシック" pitchFamily="34" charset="-128"/>
              <a:sym typeface="Calibri"/>
            </a:endParaRPr>
          </a:p>
        </p:txBody>
      </p:sp>
    </p:spTree>
    <p:extLst>
      <p:ext uri="{BB962C8B-B14F-4D97-AF65-F5344CB8AC3E}">
        <p14:creationId xmlns:p14="http://schemas.microsoft.com/office/powerpoint/2010/main" val="3113073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altLang="en-US" dirty="0"/>
              <a:t>Outline: a collection of thoughts</a:t>
            </a:r>
            <a:endParaRPr lang="es-ES" dirty="0"/>
          </a:p>
        </p:txBody>
      </p:sp>
      <p:sp>
        <p:nvSpPr>
          <p:cNvPr id="18" name="Espace réservé du texte 2">
            <a:extLst>
              <a:ext uri="{FF2B5EF4-FFF2-40B4-BE49-F238E27FC236}">
                <a16:creationId xmlns:a16="http://schemas.microsoft.com/office/drawing/2014/main" id="{DE005E42-9F5E-4C53-8F0C-28B769DB37FF}"/>
              </a:ext>
            </a:extLst>
          </p:cNvPr>
          <p:cNvSpPr txBox="1">
            <a:spLocks/>
          </p:cNvSpPr>
          <p:nvPr/>
        </p:nvSpPr>
        <p:spPr>
          <a:xfrm>
            <a:off x="227549" y="978094"/>
            <a:ext cx="11795637" cy="5318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Clr>
                <a:srgbClr val="414141"/>
              </a:buClr>
              <a:buSzPct val="150000"/>
              <a:buNone/>
            </a:pPr>
            <a:r>
              <a:rPr lang="en-GB" dirty="0">
                <a:solidFill>
                  <a:srgbClr val="414141"/>
                </a:solidFill>
                <a:latin typeface="Calibri"/>
                <a:cs typeface="Calibri"/>
                <a:sym typeface="Calibri"/>
              </a:rPr>
              <a:t>Understanding the title:</a:t>
            </a:r>
          </a:p>
          <a:p>
            <a:pPr defTabSz="457200" fontAlgn="base">
              <a:spcBef>
                <a:spcPct val="20000"/>
              </a:spcBef>
              <a:spcAft>
                <a:spcPct val="0"/>
              </a:spcAft>
              <a:buClr>
                <a:srgbClr val="414141"/>
              </a:buClr>
              <a:buSzPct val="150000"/>
            </a:pPr>
            <a:r>
              <a:rPr lang="en-GB" dirty="0">
                <a:solidFill>
                  <a:srgbClr val="414141"/>
                </a:solidFill>
                <a:latin typeface="Calibri"/>
                <a:cs typeface="Calibri"/>
                <a:sym typeface="Calibri"/>
              </a:rPr>
              <a:t>the bone and the marrow as a set of key elements </a:t>
            </a:r>
            <a:r>
              <a:rPr lang="en-GB">
                <a:solidFill>
                  <a:srgbClr val="414141"/>
                </a:solidFill>
                <a:latin typeface="Calibri"/>
                <a:cs typeface="Calibri"/>
                <a:sym typeface="Calibri"/>
              </a:rPr>
              <a:t>for life</a:t>
            </a:r>
            <a:endParaRPr lang="en-GB" dirty="0">
              <a:solidFill>
                <a:srgbClr val="414141"/>
              </a:solidFill>
              <a:latin typeface="Calibri"/>
              <a:cs typeface="Calibri"/>
              <a:sym typeface="Calibri"/>
            </a:endParaRPr>
          </a:p>
          <a:p>
            <a:pPr defTabSz="457200" fontAlgn="base">
              <a:spcBef>
                <a:spcPct val="20000"/>
              </a:spcBef>
              <a:spcAft>
                <a:spcPct val="0"/>
              </a:spcAft>
              <a:buClr>
                <a:srgbClr val="414141"/>
              </a:buClr>
              <a:buSzPct val="150000"/>
            </a:pPr>
            <a:r>
              <a:rPr lang="en-GB" dirty="0">
                <a:solidFill>
                  <a:srgbClr val="414141"/>
                </a:solidFill>
                <a:latin typeface="Calibri"/>
                <a:cs typeface="Calibri"/>
                <a:sym typeface="Calibri"/>
              </a:rPr>
              <a:t>chill to the marrow/to the bone</a:t>
            </a:r>
          </a:p>
          <a:p>
            <a:pPr marL="0" indent="0" defTabSz="457200" fontAlgn="base">
              <a:spcBef>
                <a:spcPct val="20000"/>
              </a:spcBef>
              <a:spcAft>
                <a:spcPct val="0"/>
              </a:spcAft>
              <a:buClr>
                <a:srgbClr val="414141"/>
              </a:buClr>
              <a:buSzPct val="150000"/>
              <a:buNone/>
            </a:pPr>
            <a:endParaRPr lang="en-GB" dirty="0">
              <a:solidFill>
                <a:srgbClr val="414141"/>
              </a:solidFill>
              <a:latin typeface="Calibri"/>
              <a:cs typeface="Calibri"/>
              <a:sym typeface="Calibri"/>
            </a:endParaRPr>
          </a:p>
          <a:p>
            <a:pPr marL="0" indent="0" defTabSz="457200" fontAlgn="base">
              <a:spcBef>
                <a:spcPct val="20000"/>
              </a:spcBef>
              <a:spcAft>
                <a:spcPct val="0"/>
              </a:spcAft>
              <a:buClr>
                <a:srgbClr val="414141"/>
              </a:buClr>
              <a:buSzPct val="150000"/>
              <a:buNone/>
            </a:pPr>
            <a:r>
              <a:rPr lang="en-GB" dirty="0">
                <a:solidFill>
                  <a:srgbClr val="414141"/>
                </a:solidFill>
                <a:latin typeface="Calibri"/>
                <a:cs typeface="Calibri"/>
                <a:sym typeface="Calibri"/>
              </a:rPr>
              <a:t>What we can do:</a:t>
            </a:r>
          </a:p>
          <a:p>
            <a:pPr defTabSz="457200" fontAlgn="base">
              <a:spcBef>
                <a:spcPct val="20000"/>
              </a:spcBef>
              <a:spcAft>
                <a:spcPct val="0"/>
              </a:spcAft>
              <a:buClr>
                <a:srgbClr val="414141"/>
              </a:buClr>
              <a:buSzPct val="150000"/>
            </a:pPr>
            <a:r>
              <a:rPr lang="en-GB" dirty="0">
                <a:solidFill>
                  <a:srgbClr val="414141"/>
                </a:solidFill>
                <a:latin typeface="Calibri"/>
                <a:cs typeface="Calibri"/>
                <a:sym typeface="Calibri"/>
              </a:rPr>
              <a:t>with what we have</a:t>
            </a:r>
          </a:p>
          <a:p>
            <a:pPr defTabSz="457200" fontAlgn="base">
              <a:spcBef>
                <a:spcPct val="20000"/>
              </a:spcBef>
              <a:spcAft>
                <a:spcPct val="0"/>
              </a:spcAft>
              <a:buClr>
                <a:srgbClr val="414141"/>
              </a:buClr>
              <a:buSzPct val="150000"/>
            </a:pPr>
            <a:r>
              <a:rPr lang="en-GB" dirty="0">
                <a:solidFill>
                  <a:srgbClr val="414141"/>
                </a:solidFill>
                <a:latin typeface="Calibri"/>
                <a:cs typeface="Calibri"/>
                <a:sym typeface="Calibri"/>
              </a:rPr>
              <a:t>with what climate change colleagues are doing</a:t>
            </a:r>
          </a:p>
          <a:p>
            <a:pPr defTabSz="457200" fontAlgn="base">
              <a:spcBef>
                <a:spcPct val="20000"/>
              </a:spcBef>
              <a:spcAft>
                <a:spcPct val="0"/>
              </a:spcAft>
              <a:buClr>
                <a:srgbClr val="414141"/>
              </a:buClr>
              <a:buSzPct val="150000"/>
            </a:pPr>
            <a:r>
              <a:rPr lang="en-GB" dirty="0">
                <a:solidFill>
                  <a:srgbClr val="414141"/>
                </a:solidFill>
                <a:latin typeface="Calibri"/>
                <a:cs typeface="Calibri"/>
                <a:sym typeface="Calibri"/>
              </a:rPr>
              <a:t>with what other domains are doing</a:t>
            </a:r>
          </a:p>
        </p:txBody>
      </p:sp>
    </p:spTree>
    <p:extLst>
      <p:ext uri="{BB962C8B-B14F-4D97-AF65-F5344CB8AC3E}">
        <p14:creationId xmlns:p14="http://schemas.microsoft.com/office/powerpoint/2010/main" val="89910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altLang="en-US" dirty="0"/>
              <a:t>Merging seasonal and decadal predictions</a:t>
            </a:r>
            <a:endParaRPr lang="es-ES" dirty="0"/>
          </a:p>
        </p:txBody>
      </p:sp>
      <p:sp>
        <p:nvSpPr>
          <p:cNvPr id="10" name="Text Box 12"/>
          <p:cNvSpPr txBox="1">
            <a:spLocks noChangeArrowheads="1"/>
          </p:cNvSpPr>
          <p:nvPr/>
        </p:nvSpPr>
        <p:spPr bwMode="auto">
          <a:xfrm>
            <a:off x="2536467" y="6513339"/>
            <a:ext cx="2009029"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defPPr>
              <a:defRPr lang="es-ES"/>
            </a:defPPr>
            <a:lvl1pPr algn="r" defTabSz="457200">
              <a:lnSpc>
                <a:spcPct val="104000"/>
              </a:lnSpc>
              <a:spcBef>
                <a:spcPct val="50000"/>
              </a:spcBef>
              <a:buClr>
                <a:srgbClr val="000000"/>
              </a:buClr>
              <a:buSzPct val="100000"/>
              <a:defRPr sz="1600"/>
            </a:lvl1pPr>
            <a:lvl2pPr marL="742950" indent="-285750" defTabSz="868363" eaLnBrk="0" hangingPunct="0">
              <a:defRPr>
                <a:latin typeface="Arial" pitchFamily="34" charset="0"/>
                <a:ea typeface="ＭＳ Ｐゴシック" pitchFamily="34" charset="-128"/>
              </a:defRPr>
            </a:lvl2pPr>
            <a:lvl3pPr marL="1143000" indent="-228600" defTabSz="868363" eaLnBrk="0" hangingPunct="0">
              <a:defRPr>
                <a:latin typeface="Arial" pitchFamily="34" charset="0"/>
                <a:ea typeface="ＭＳ Ｐゴシック" pitchFamily="34" charset="-128"/>
              </a:defRPr>
            </a:lvl3pPr>
            <a:lvl4pPr marL="1600200" indent="-228600" defTabSz="868363" eaLnBrk="0" hangingPunct="0">
              <a:defRPr>
                <a:latin typeface="Arial" pitchFamily="34" charset="0"/>
                <a:ea typeface="ＭＳ Ｐゴシック" pitchFamily="34" charset="-128"/>
              </a:defRPr>
            </a:lvl4pPr>
            <a:lvl5pPr marL="2057400" indent="-228600" defTabSz="868363" eaLnBrk="0" hangingPunct="0">
              <a:defRPr>
                <a:latin typeface="Arial" pitchFamily="34" charset="0"/>
                <a:ea typeface="ＭＳ Ｐゴシック" pitchFamily="34" charset="-128"/>
              </a:defRPr>
            </a:lvl5pPr>
            <a:lvl6pPr marL="2514600" indent="-228600" defTabSz="868363" eaLnBrk="0" fontAlgn="base" hangingPunct="0">
              <a:spcBef>
                <a:spcPct val="0"/>
              </a:spcBef>
              <a:spcAft>
                <a:spcPct val="0"/>
              </a:spcAft>
              <a:defRPr>
                <a:latin typeface="Arial" pitchFamily="34" charset="0"/>
                <a:ea typeface="ＭＳ Ｐゴシック" pitchFamily="34" charset="-128"/>
              </a:defRPr>
            </a:lvl6pPr>
            <a:lvl7pPr marL="2971800" indent="-228600" defTabSz="868363" eaLnBrk="0" fontAlgn="base" hangingPunct="0">
              <a:spcBef>
                <a:spcPct val="0"/>
              </a:spcBef>
              <a:spcAft>
                <a:spcPct val="0"/>
              </a:spcAft>
              <a:defRPr>
                <a:latin typeface="Arial" pitchFamily="34" charset="0"/>
                <a:ea typeface="ＭＳ Ｐゴシック" pitchFamily="34" charset="-128"/>
              </a:defRPr>
            </a:lvl7pPr>
            <a:lvl8pPr marL="3429000" indent="-228600" defTabSz="868363" eaLnBrk="0" fontAlgn="base" hangingPunct="0">
              <a:spcBef>
                <a:spcPct val="0"/>
              </a:spcBef>
              <a:spcAft>
                <a:spcPct val="0"/>
              </a:spcAft>
              <a:defRPr>
                <a:latin typeface="Arial" pitchFamily="34" charset="0"/>
                <a:ea typeface="ＭＳ Ｐゴシック" pitchFamily="34" charset="-128"/>
              </a:defRPr>
            </a:lvl8pPr>
            <a:lvl9pPr marL="3886200" indent="-228600" defTabSz="868363" eaLnBrk="0" fontAlgn="base" hangingPunct="0">
              <a:spcBef>
                <a:spcPct val="0"/>
              </a:spcBef>
              <a:spcAft>
                <a:spcPct val="0"/>
              </a:spcAft>
              <a:defRPr>
                <a:latin typeface="Arial" pitchFamily="34" charset="0"/>
                <a:ea typeface="ＭＳ Ｐゴシック" pitchFamily="34" charset="-128"/>
              </a:defRPr>
            </a:lvl9pPr>
          </a:lstStyle>
          <a:p>
            <a:r>
              <a:rPr lang="en-GB" dirty="0" err="1"/>
              <a:t>Solaraju</a:t>
            </a:r>
            <a:r>
              <a:rPr lang="en-GB" dirty="0"/>
              <a:t> Murali (BSC)</a:t>
            </a:r>
            <a:endParaRPr lang="es-ES" dirty="0"/>
          </a:p>
        </p:txBody>
      </p:sp>
      <p:pic>
        <p:nvPicPr>
          <p:cNvPr id="9" name="Google Shape;54;p13">
            <a:extLst>
              <a:ext uri="{FF2B5EF4-FFF2-40B4-BE49-F238E27FC236}">
                <a16:creationId xmlns:a16="http://schemas.microsoft.com/office/drawing/2014/main" id="{38FA164C-DA85-FD3A-F465-831B66FF44C0}"/>
              </a:ext>
            </a:extLst>
          </p:cNvPr>
          <p:cNvPicPr preferRelativeResize="0"/>
          <p:nvPr/>
        </p:nvPicPr>
        <p:blipFill>
          <a:blip r:embed="rId2">
            <a:alphaModFix/>
          </a:blip>
          <a:stretch>
            <a:fillRect/>
          </a:stretch>
        </p:blipFill>
        <p:spPr>
          <a:xfrm>
            <a:off x="471252" y="1104776"/>
            <a:ext cx="11276000" cy="4850467"/>
          </a:xfrm>
          <a:prstGeom prst="rect">
            <a:avLst/>
          </a:prstGeom>
          <a:noFill/>
          <a:ln>
            <a:noFill/>
          </a:ln>
        </p:spPr>
      </p:pic>
    </p:spTree>
    <p:extLst>
      <p:ext uri="{BB962C8B-B14F-4D97-AF65-F5344CB8AC3E}">
        <p14:creationId xmlns:p14="http://schemas.microsoft.com/office/powerpoint/2010/main" val="1375761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altLang="en-US" dirty="0"/>
              <a:t>Merging seasonal and decadal predictions</a:t>
            </a:r>
            <a:endParaRPr lang="es-ES" dirty="0"/>
          </a:p>
        </p:txBody>
      </p:sp>
      <p:pic>
        <p:nvPicPr>
          <p:cNvPr id="2" name="Google Shape;61;p14">
            <a:extLst>
              <a:ext uri="{FF2B5EF4-FFF2-40B4-BE49-F238E27FC236}">
                <a16:creationId xmlns:a16="http://schemas.microsoft.com/office/drawing/2014/main" id="{E982277F-F527-9E29-7ABB-B5F8BA7DF927}"/>
              </a:ext>
            </a:extLst>
          </p:cNvPr>
          <p:cNvPicPr preferRelativeResize="0"/>
          <p:nvPr/>
        </p:nvPicPr>
        <p:blipFill>
          <a:blip r:embed="rId2">
            <a:alphaModFix/>
          </a:blip>
          <a:stretch>
            <a:fillRect/>
          </a:stretch>
        </p:blipFill>
        <p:spPr>
          <a:xfrm>
            <a:off x="4278656" y="893342"/>
            <a:ext cx="7786932" cy="5880867"/>
          </a:xfrm>
          <a:prstGeom prst="rect">
            <a:avLst/>
          </a:prstGeom>
          <a:noFill/>
          <a:ln>
            <a:noFill/>
          </a:ln>
        </p:spPr>
      </p:pic>
      <p:sp>
        <p:nvSpPr>
          <p:cNvPr id="3" name="Text Box 12">
            <a:extLst>
              <a:ext uri="{FF2B5EF4-FFF2-40B4-BE49-F238E27FC236}">
                <a16:creationId xmlns:a16="http://schemas.microsoft.com/office/drawing/2014/main" id="{5F37F0A5-5BD7-92B5-54DB-FA338FEB537F}"/>
              </a:ext>
            </a:extLst>
          </p:cNvPr>
          <p:cNvSpPr txBox="1">
            <a:spLocks noChangeArrowheads="1"/>
          </p:cNvSpPr>
          <p:nvPr/>
        </p:nvSpPr>
        <p:spPr bwMode="auto">
          <a:xfrm>
            <a:off x="2536467" y="6513339"/>
            <a:ext cx="2009029"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defPPr>
              <a:defRPr lang="es-ES"/>
            </a:defPPr>
            <a:lvl1pPr algn="r" defTabSz="457200">
              <a:lnSpc>
                <a:spcPct val="104000"/>
              </a:lnSpc>
              <a:spcBef>
                <a:spcPct val="50000"/>
              </a:spcBef>
              <a:buClr>
                <a:srgbClr val="000000"/>
              </a:buClr>
              <a:buSzPct val="100000"/>
              <a:defRPr sz="1600"/>
            </a:lvl1pPr>
            <a:lvl2pPr marL="742950" indent="-285750" defTabSz="868363" eaLnBrk="0" hangingPunct="0">
              <a:defRPr>
                <a:latin typeface="Arial" pitchFamily="34" charset="0"/>
                <a:ea typeface="ＭＳ Ｐゴシック" pitchFamily="34" charset="-128"/>
              </a:defRPr>
            </a:lvl2pPr>
            <a:lvl3pPr marL="1143000" indent="-228600" defTabSz="868363" eaLnBrk="0" hangingPunct="0">
              <a:defRPr>
                <a:latin typeface="Arial" pitchFamily="34" charset="0"/>
                <a:ea typeface="ＭＳ Ｐゴシック" pitchFamily="34" charset="-128"/>
              </a:defRPr>
            </a:lvl3pPr>
            <a:lvl4pPr marL="1600200" indent="-228600" defTabSz="868363" eaLnBrk="0" hangingPunct="0">
              <a:defRPr>
                <a:latin typeface="Arial" pitchFamily="34" charset="0"/>
                <a:ea typeface="ＭＳ Ｐゴシック" pitchFamily="34" charset="-128"/>
              </a:defRPr>
            </a:lvl4pPr>
            <a:lvl5pPr marL="2057400" indent="-228600" defTabSz="868363" eaLnBrk="0" hangingPunct="0">
              <a:defRPr>
                <a:latin typeface="Arial" pitchFamily="34" charset="0"/>
                <a:ea typeface="ＭＳ Ｐゴシック" pitchFamily="34" charset="-128"/>
              </a:defRPr>
            </a:lvl5pPr>
            <a:lvl6pPr marL="2514600" indent="-228600" defTabSz="868363" eaLnBrk="0" fontAlgn="base" hangingPunct="0">
              <a:spcBef>
                <a:spcPct val="0"/>
              </a:spcBef>
              <a:spcAft>
                <a:spcPct val="0"/>
              </a:spcAft>
              <a:defRPr>
                <a:latin typeface="Arial" pitchFamily="34" charset="0"/>
                <a:ea typeface="ＭＳ Ｐゴシック" pitchFamily="34" charset="-128"/>
              </a:defRPr>
            </a:lvl6pPr>
            <a:lvl7pPr marL="2971800" indent="-228600" defTabSz="868363" eaLnBrk="0" fontAlgn="base" hangingPunct="0">
              <a:spcBef>
                <a:spcPct val="0"/>
              </a:spcBef>
              <a:spcAft>
                <a:spcPct val="0"/>
              </a:spcAft>
              <a:defRPr>
                <a:latin typeface="Arial" pitchFamily="34" charset="0"/>
                <a:ea typeface="ＭＳ Ｐゴシック" pitchFamily="34" charset="-128"/>
              </a:defRPr>
            </a:lvl7pPr>
            <a:lvl8pPr marL="3429000" indent="-228600" defTabSz="868363" eaLnBrk="0" fontAlgn="base" hangingPunct="0">
              <a:spcBef>
                <a:spcPct val="0"/>
              </a:spcBef>
              <a:spcAft>
                <a:spcPct val="0"/>
              </a:spcAft>
              <a:defRPr>
                <a:latin typeface="Arial" pitchFamily="34" charset="0"/>
                <a:ea typeface="ＭＳ Ｐゴシック" pitchFamily="34" charset="-128"/>
              </a:defRPr>
            </a:lvl8pPr>
            <a:lvl9pPr marL="3886200" indent="-228600" defTabSz="868363" eaLnBrk="0" fontAlgn="base" hangingPunct="0">
              <a:spcBef>
                <a:spcPct val="0"/>
              </a:spcBef>
              <a:spcAft>
                <a:spcPct val="0"/>
              </a:spcAft>
              <a:defRPr>
                <a:latin typeface="Arial" pitchFamily="34" charset="0"/>
                <a:ea typeface="ＭＳ Ｐゴシック" pitchFamily="34" charset="-128"/>
              </a:defRPr>
            </a:lvl9pPr>
          </a:lstStyle>
          <a:p>
            <a:r>
              <a:rPr lang="en-GB" dirty="0" err="1"/>
              <a:t>Solaraju</a:t>
            </a:r>
            <a:r>
              <a:rPr lang="en-GB" dirty="0"/>
              <a:t> Murali (BSC)</a:t>
            </a:r>
            <a:endParaRPr lang="es-ES" dirty="0"/>
          </a:p>
        </p:txBody>
      </p:sp>
      <p:sp>
        <p:nvSpPr>
          <p:cNvPr id="4" name="Google Shape;108;p16">
            <a:extLst>
              <a:ext uri="{FF2B5EF4-FFF2-40B4-BE49-F238E27FC236}">
                <a16:creationId xmlns:a16="http://schemas.microsoft.com/office/drawing/2014/main" id="{E447E440-245D-7231-5AAE-ADA8B8A4B6F4}"/>
              </a:ext>
            </a:extLst>
          </p:cNvPr>
          <p:cNvSpPr txBox="1"/>
          <p:nvPr/>
        </p:nvSpPr>
        <p:spPr>
          <a:xfrm>
            <a:off x="126412" y="1882260"/>
            <a:ext cx="4025832" cy="2770536"/>
          </a:xfrm>
          <a:prstGeom prst="rect">
            <a:avLst/>
          </a:prstGeom>
          <a:noFill/>
          <a:ln>
            <a:noFill/>
          </a:ln>
        </p:spPr>
        <p:txBody>
          <a:bodyPr spcFirstLastPara="1" wrap="square" lIns="91425" tIns="91425" rIns="91425" bIns="91425" anchor="t" anchorCtr="0">
            <a:spAutoFit/>
          </a:bodyPr>
          <a:lstStyle/>
          <a:p>
            <a:r>
              <a:rPr lang="en-GB" sz="1867" dirty="0">
                <a:solidFill>
                  <a:srgbClr val="414141"/>
                </a:solidFill>
                <a:latin typeface="Calibri"/>
                <a:ea typeface="Calibri"/>
                <a:cs typeface="Calibri"/>
                <a:sym typeface="Calibri"/>
              </a:rPr>
              <a:t>Correlation of the best 30 members selected from a 135-member ensemble decadal predictions that better fit the SST pattern of the System 5 seasonal predictions over the common period of May to October.</a:t>
            </a:r>
          </a:p>
          <a:p>
            <a:endParaRPr lang="en-GB" sz="1867" dirty="0">
              <a:solidFill>
                <a:srgbClr val="414141"/>
              </a:solidFill>
              <a:latin typeface="Calibri"/>
              <a:ea typeface="Calibri"/>
              <a:cs typeface="Calibri"/>
              <a:sym typeface="Calibri"/>
            </a:endParaRPr>
          </a:p>
          <a:p>
            <a:r>
              <a:rPr lang="en-GB" sz="1867" dirty="0">
                <a:solidFill>
                  <a:srgbClr val="414141"/>
                </a:solidFill>
                <a:latin typeface="Calibri"/>
                <a:ea typeface="Calibri"/>
                <a:cs typeface="Calibri"/>
                <a:sym typeface="Calibri"/>
              </a:rPr>
              <a:t>Verification period for start dates 1982-2016.</a:t>
            </a:r>
          </a:p>
        </p:txBody>
      </p:sp>
    </p:spTree>
    <p:extLst>
      <p:ext uri="{BB962C8B-B14F-4D97-AF65-F5344CB8AC3E}">
        <p14:creationId xmlns:p14="http://schemas.microsoft.com/office/powerpoint/2010/main" val="3031540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US" dirty="0"/>
              <a:t>New generation of climate models</a:t>
            </a:r>
            <a:r>
              <a:rPr lang="en-GB" dirty="0"/>
              <a:t>: resolution</a:t>
            </a:r>
            <a:endParaRPr lang="es-ES" dirty="0"/>
          </a:p>
        </p:txBody>
      </p:sp>
      <p:pic>
        <p:nvPicPr>
          <p:cNvPr id="42" name="Google Shape;85;gf6ec987821_0_40"/>
          <p:cNvPicPr preferRelativeResize="0">
            <a:picLocks noChangeAspect="1"/>
          </p:cNvPicPr>
          <p:nvPr/>
        </p:nvPicPr>
        <p:blipFill>
          <a:blip r:embed="rId2">
            <a:alphaModFix/>
          </a:blip>
          <a:stretch>
            <a:fillRect/>
          </a:stretch>
        </p:blipFill>
        <p:spPr>
          <a:xfrm>
            <a:off x="3043836" y="6058770"/>
            <a:ext cx="1599565" cy="464395"/>
          </a:xfrm>
          <a:prstGeom prst="rect">
            <a:avLst/>
          </a:prstGeom>
          <a:noFill/>
          <a:ln>
            <a:noFill/>
          </a:ln>
        </p:spPr>
      </p:pic>
      <p:pic>
        <p:nvPicPr>
          <p:cNvPr id="18" name="Picture 17" descr="Map&#10;&#10;Description automatically generated">
            <a:extLst>
              <a:ext uri="{FF2B5EF4-FFF2-40B4-BE49-F238E27FC236}">
                <a16:creationId xmlns:a16="http://schemas.microsoft.com/office/drawing/2014/main" id="{FAC153F4-9E41-0DC3-5BFE-C50970431CDA}"/>
              </a:ext>
            </a:extLst>
          </p:cNvPr>
          <p:cNvPicPr>
            <a:picLocks noChangeAspect="1"/>
          </p:cNvPicPr>
          <p:nvPr/>
        </p:nvPicPr>
        <p:blipFill>
          <a:blip r:embed="rId3"/>
          <a:stretch>
            <a:fillRect/>
          </a:stretch>
        </p:blipFill>
        <p:spPr>
          <a:xfrm>
            <a:off x="0" y="2005368"/>
            <a:ext cx="12192000" cy="2108635"/>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0F1A472B-E926-7445-1670-7CE672D61189}"/>
              </a:ext>
            </a:extLst>
          </p:cNvPr>
          <p:cNvPicPr>
            <a:picLocks noChangeAspect="1"/>
          </p:cNvPicPr>
          <p:nvPr/>
        </p:nvPicPr>
        <p:blipFill>
          <a:blip r:embed="rId4"/>
          <a:stretch>
            <a:fillRect/>
          </a:stretch>
        </p:blipFill>
        <p:spPr>
          <a:xfrm>
            <a:off x="5021159" y="4438219"/>
            <a:ext cx="6541143" cy="2155004"/>
          </a:xfrm>
          <a:prstGeom prst="rect">
            <a:avLst/>
          </a:prstGeom>
        </p:spPr>
      </p:pic>
      <p:sp>
        <p:nvSpPr>
          <p:cNvPr id="2" name="Text Box 12">
            <a:extLst>
              <a:ext uri="{FF2B5EF4-FFF2-40B4-BE49-F238E27FC236}">
                <a16:creationId xmlns:a16="http://schemas.microsoft.com/office/drawing/2014/main" id="{2E89E9C2-1F79-72CE-7368-7D16C2CD99C9}"/>
              </a:ext>
            </a:extLst>
          </p:cNvPr>
          <p:cNvSpPr txBox="1">
            <a:spLocks noChangeArrowheads="1"/>
          </p:cNvSpPr>
          <p:nvPr/>
        </p:nvSpPr>
        <p:spPr bwMode="auto">
          <a:xfrm>
            <a:off x="2379718" y="6575428"/>
            <a:ext cx="3188671" cy="2867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189" eaLnBrk="1" hangingPunct="1">
              <a:lnSpc>
                <a:spcPct val="104000"/>
              </a:lnSpc>
              <a:spcBef>
                <a:spcPct val="50000"/>
              </a:spcBef>
              <a:buSzPct val="100000"/>
              <a:defRPr/>
            </a:pPr>
            <a:r>
              <a:rPr lang="en-GB" altLang="es-ES" sz="1333" dirty="0">
                <a:solidFill>
                  <a:prstClr val="black"/>
                </a:solidFill>
                <a:cs typeface="Arial" panose="020B0604020202020204" pitchFamily="34" charset="0"/>
              </a:rPr>
              <a:t>Moreno-</a:t>
            </a:r>
            <a:r>
              <a:rPr lang="en-GB" altLang="es-ES" sz="1333" dirty="0" err="1">
                <a:solidFill>
                  <a:prstClr val="black"/>
                </a:solidFill>
                <a:cs typeface="Arial" panose="020B0604020202020204" pitchFamily="34" charset="0"/>
              </a:rPr>
              <a:t>Chamarro</a:t>
            </a:r>
            <a:r>
              <a:rPr lang="en-GB" altLang="es-ES" sz="1333" dirty="0">
                <a:solidFill>
                  <a:prstClr val="black"/>
                </a:solidFill>
                <a:cs typeface="Arial" panose="020B0604020202020204" pitchFamily="34" charset="0"/>
              </a:rPr>
              <a:t> et al. (2021, ERL)</a:t>
            </a:r>
            <a:endParaRPr lang="en-US" altLang="es-ES" sz="1333" dirty="0">
              <a:solidFill>
                <a:prstClr val="black"/>
              </a:solidFill>
              <a:cs typeface="Arial" panose="020B0604020202020204" pitchFamily="34" charset="0"/>
            </a:endParaRPr>
          </a:p>
        </p:txBody>
      </p:sp>
      <p:sp>
        <p:nvSpPr>
          <p:cNvPr id="3" name="Espace réservé du texte 2">
            <a:extLst>
              <a:ext uri="{FF2B5EF4-FFF2-40B4-BE49-F238E27FC236}">
                <a16:creationId xmlns:a16="http://schemas.microsoft.com/office/drawing/2014/main" id="{2D87956B-E63E-1262-EAA0-A93AB97E64CF}"/>
              </a:ext>
            </a:extLst>
          </p:cNvPr>
          <p:cNvSpPr txBox="1">
            <a:spLocks/>
          </p:cNvSpPr>
          <p:nvPr/>
        </p:nvSpPr>
        <p:spPr>
          <a:xfrm>
            <a:off x="227549" y="792566"/>
            <a:ext cx="11795637" cy="15795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None/>
            </a:pPr>
            <a:r>
              <a:rPr lang="en-GB" sz="2200" dirty="0">
                <a:solidFill>
                  <a:srgbClr val="FF0000"/>
                </a:solidFill>
                <a:ea typeface="ＭＳ Ｐゴシック" pitchFamily="34" charset="-128"/>
                <a:cs typeface="Arial" panose="020B0604020202020204" pitchFamily="34" charset="0"/>
                <a:sym typeface="Calibri"/>
              </a:rPr>
              <a:t>Eddy-rich, storm-resolving models </a:t>
            </a:r>
            <a:r>
              <a:rPr lang="en-GB" sz="2200" dirty="0">
                <a:solidFill>
                  <a:srgbClr val="414141"/>
                </a:solidFill>
                <a:latin typeface="Calibri" pitchFamily="34" charset="0"/>
                <a:ea typeface="ＭＳ Ｐゴシック" pitchFamily="34" charset="-128"/>
                <a:sym typeface="Calibri"/>
              </a:rPr>
              <a:t>(10-km or higher resolution) simulate a decrease in SST biases over the North Atlantic (right) and a northward shift in the Gulf Stream over the XXI Century that leads to rainfall increases in Europe (left), not found with traditional low-resolution models.</a:t>
            </a:r>
          </a:p>
        </p:txBody>
      </p:sp>
    </p:spTree>
    <p:extLst>
      <p:ext uri="{BB962C8B-B14F-4D97-AF65-F5344CB8AC3E}">
        <p14:creationId xmlns:p14="http://schemas.microsoft.com/office/powerpoint/2010/main" val="1839300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US" dirty="0"/>
              <a:t>Carbon cycle predictions</a:t>
            </a:r>
            <a:endParaRPr lang="es-ES" dirty="0"/>
          </a:p>
        </p:txBody>
      </p:sp>
      <p:sp>
        <p:nvSpPr>
          <p:cNvPr id="2" name="Text Box 12">
            <a:extLst>
              <a:ext uri="{FF2B5EF4-FFF2-40B4-BE49-F238E27FC236}">
                <a16:creationId xmlns:a16="http://schemas.microsoft.com/office/drawing/2014/main" id="{2E89E9C2-1F79-72CE-7368-7D16C2CD99C9}"/>
              </a:ext>
            </a:extLst>
          </p:cNvPr>
          <p:cNvSpPr txBox="1">
            <a:spLocks noChangeArrowheads="1"/>
          </p:cNvSpPr>
          <p:nvPr/>
        </p:nvSpPr>
        <p:spPr bwMode="auto">
          <a:xfrm>
            <a:off x="2379718" y="6601932"/>
            <a:ext cx="2245291" cy="2867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189" eaLnBrk="1" hangingPunct="1">
              <a:lnSpc>
                <a:spcPct val="104000"/>
              </a:lnSpc>
              <a:spcBef>
                <a:spcPct val="50000"/>
              </a:spcBef>
              <a:buSzPct val="100000"/>
              <a:defRPr/>
            </a:pPr>
            <a:r>
              <a:rPr lang="en-GB" altLang="es-ES" sz="1333" dirty="0" err="1">
                <a:solidFill>
                  <a:prstClr val="black"/>
                </a:solidFill>
                <a:cs typeface="Arial" panose="020B0604020202020204" pitchFamily="34" charset="0"/>
              </a:rPr>
              <a:t>Tourigny</a:t>
            </a:r>
            <a:r>
              <a:rPr lang="en-GB" altLang="es-ES" sz="1333" dirty="0">
                <a:solidFill>
                  <a:prstClr val="black"/>
                </a:solidFill>
                <a:cs typeface="Arial" panose="020B0604020202020204" pitchFamily="34" charset="0"/>
              </a:rPr>
              <a:t> et al. (in prep.)</a:t>
            </a:r>
            <a:endParaRPr lang="en-US" altLang="es-ES" sz="1333" dirty="0">
              <a:solidFill>
                <a:prstClr val="black"/>
              </a:solidFill>
              <a:cs typeface="Arial" panose="020B0604020202020204" pitchFamily="34" charset="0"/>
            </a:endParaRPr>
          </a:p>
        </p:txBody>
      </p:sp>
      <p:pic>
        <p:nvPicPr>
          <p:cNvPr id="4" name="Google Shape;59;p14">
            <a:extLst>
              <a:ext uri="{FF2B5EF4-FFF2-40B4-BE49-F238E27FC236}">
                <a16:creationId xmlns:a16="http://schemas.microsoft.com/office/drawing/2014/main" id="{E3CCA034-409C-137E-0198-2DB3A663E041}"/>
              </a:ext>
            </a:extLst>
          </p:cNvPr>
          <p:cNvPicPr preferRelativeResize="0"/>
          <p:nvPr/>
        </p:nvPicPr>
        <p:blipFill>
          <a:blip r:embed="rId2">
            <a:alphaModFix/>
          </a:blip>
          <a:stretch>
            <a:fillRect/>
          </a:stretch>
        </p:blipFill>
        <p:spPr>
          <a:xfrm>
            <a:off x="53625" y="1874336"/>
            <a:ext cx="6576976" cy="4112124"/>
          </a:xfrm>
          <a:prstGeom prst="rect">
            <a:avLst/>
          </a:prstGeom>
          <a:noFill/>
          <a:ln>
            <a:noFill/>
          </a:ln>
        </p:spPr>
      </p:pic>
      <p:pic>
        <p:nvPicPr>
          <p:cNvPr id="5" name="Google Shape;60;p14">
            <a:extLst>
              <a:ext uri="{FF2B5EF4-FFF2-40B4-BE49-F238E27FC236}">
                <a16:creationId xmlns:a16="http://schemas.microsoft.com/office/drawing/2014/main" id="{0EA7B3C6-0158-1419-F836-2160094DE53C}"/>
              </a:ext>
            </a:extLst>
          </p:cNvPr>
          <p:cNvPicPr preferRelativeResize="0"/>
          <p:nvPr/>
        </p:nvPicPr>
        <p:blipFill>
          <a:blip r:embed="rId3">
            <a:alphaModFix/>
          </a:blip>
          <a:stretch>
            <a:fillRect/>
          </a:stretch>
        </p:blipFill>
        <p:spPr>
          <a:xfrm>
            <a:off x="6664567" y="2062367"/>
            <a:ext cx="5473975" cy="3446075"/>
          </a:xfrm>
          <a:prstGeom prst="rect">
            <a:avLst/>
          </a:prstGeom>
          <a:noFill/>
          <a:ln>
            <a:noFill/>
          </a:ln>
        </p:spPr>
      </p:pic>
      <p:sp>
        <p:nvSpPr>
          <p:cNvPr id="6" name="Google Shape;62;p14">
            <a:extLst>
              <a:ext uri="{FF2B5EF4-FFF2-40B4-BE49-F238E27FC236}">
                <a16:creationId xmlns:a16="http://schemas.microsoft.com/office/drawing/2014/main" id="{2C7CEB92-2E41-2E44-DE18-BAAEAD22369F}"/>
              </a:ext>
            </a:extLst>
          </p:cNvPr>
          <p:cNvSpPr/>
          <p:nvPr/>
        </p:nvSpPr>
        <p:spPr>
          <a:xfrm>
            <a:off x="2826625" y="3060397"/>
            <a:ext cx="460400" cy="482000"/>
          </a:xfrm>
          <a:prstGeom prst="ellipse">
            <a:avLst/>
          </a:prstGeom>
          <a:noFill/>
          <a:ln w="9525" cap="flat" cmpd="sng">
            <a:solidFill>
              <a:srgbClr val="FF00FF"/>
            </a:solidFill>
            <a:prstDash val="solid"/>
            <a:round/>
            <a:headEnd type="none" w="sm" len="sm"/>
            <a:tailEnd type="none" w="sm" len="sm"/>
          </a:ln>
        </p:spPr>
        <p:txBody>
          <a:bodyPr spcFirstLastPara="1" wrap="square" lIns="91433" tIns="91433" rIns="91433" bIns="91433" anchor="ctr" anchorCtr="0">
            <a:noAutofit/>
          </a:bodyPr>
          <a:lstStyle/>
          <a:p>
            <a:endParaRPr sz="1467"/>
          </a:p>
        </p:txBody>
      </p:sp>
      <p:sp>
        <p:nvSpPr>
          <p:cNvPr id="7" name="Google Shape;63;p14">
            <a:extLst>
              <a:ext uri="{FF2B5EF4-FFF2-40B4-BE49-F238E27FC236}">
                <a16:creationId xmlns:a16="http://schemas.microsoft.com/office/drawing/2014/main" id="{323C70F2-E80C-0B99-F7A9-BDA77BC2FB52}"/>
              </a:ext>
            </a:extLst>
          </p:cNvPr>
          <p:cNvSpPr/>
          <p:nvPr/>
        </p:nvSpPr>
        <p:spPr>
          <a:xfrm>
            <a:off x="1901825" y="3454848"/>
            <a:ext cx="460400" cy="482000"/>
          </a:xfrm>
          <a:prstGeom prst="ellipse">
            <a:avLst/>
          </a:prstGeom>
          <a:noFill/>
          <a:ln w="9525" cap="flat" cmpd="sng">
            <a:solidFill>
              <a:srgbClr val="FF00FF"/>
            </a:solidFill>
            <a:prstDash val="solid"/>
            <a:round/>
            <a:headEnd type="none" w="sm" len="sm"/>
            <a:tailEnd type="none" w="sm" len="sm"/>
          </a:ln>
        </p:spPr>
        <p:txBody>
          <a:bodyPr spcFirstLastPara="1" wrap="square" lIns="91433" tIns="91433" rIns="91433" bIns="91433" anchor="ctr" anchorCtr="0">
            <a:noAutofit/>
          </a:bodyPr>
          <a:lstStyle/>
          <a:p>
            <a:endParaRPr sz="1467"/>
          </a:p>
        </p:txBody>
      </p:sp>
      <p:sp>
        <p:nvSpPr>
          <p:cNvPr id="3" name="Espace réservé du texte 2">
            <a:extLst>
              <a:ext uri="{FF2B5EF4-FFF2-40B4-BE49-F238E27FC236}">
                <a16:creationId xmlns:a16="http://schemas.microsoft.com/office/drawing/2014/main" id="{2D87956B-E63E-1262-EAA0-A93AB97E64CF}"/>
              </a:ext>
            </a:extLst>
          </p:cNvPr>
          <p:cNvSpPr txBox="1">
            <a:spLocks/>
          </p:cNvSpPr>
          <p:nvPr/>
        </p:nvSpPr>
        <p:spPr>
          <a:xfrm>
            <a:off x="227549" y="792566"/>
            <a:ext cx="11795637" cy="33222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None/>
            </a:pPr>
            <a:r>
              <a:rPr lang="en-GB" sz="2200" dirty="0">
                <a:solidFill>
                  <a:srgbClr val="414141"/>
                </a:solidFill>
                <a:latin typeface="Calibri" pitchFamily="34" charset="0"/>
                <a:ea typeface="ＭＳ Ｐゴシック" pitchFamily="34" charset="-128"/>
                <a:sym typeface="Calibri"/>
              </a:rPr>
              <a:t>Global atmospheric CO2 growth rate predictions from EC-Earth3-CC. Initial conditions are obtained from off-line simulations.</a:t>
            </a:r>
          </a:p>
          <a:p>
            <a:pPr marL="0" indent="0" defTabSz="457200" fontAlgn="base">
              <a:spcBef>
                <a:spcPct val="20000"/>
              </a:spcBef>
              <a:spcAft>
                <a:spcPct val="0"/>
              </a:spcAft>
              <a:buNone/>
            </a:pPr>
            <a:r>
              <a:rPr lang="en-GB" sz="2200" dirty="0">
                <a:solidFill>
                  <a:srgbClr val="414141"/>
                </a:solidFill>
                <a:latin typeface="Calibri" pitchFamily="34" charset="0"/>
                <a:ea typeface="ＭＳ Ｐゴシック" pitchFamily="34" charset="-128"/>
                <a:sym typeface="Calibri"/>
              </a:rPr>
              <a:t>There is skill up to two years. It then decreases mainly due to the land-atmosphere flux.</a:t>
            </a:r>
          </a:p>
        </p:txBody>
      </p:sp>
      <p:pic>
        <p:nvPicPr>
          <p:cNvPr id="9" name="Picture 8" descr="Logo&#10;&#10;Description automatically generated">
            <a:extLst>
              <a:ext uri="{FF2B5EF4-FFF2-40B4-BE49-F238E27FC236}">
                <a16:creationId xmlns:a16="http://schemas.microsoft.com/office/drawing/2014/main" id="{9BD06D85-25B8-706B-359E-AD6B87F149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2794" y="5953074"/>
            <a:ext cx="1555115" cy="892247"/>
          </a:xfrm>
          <a:prstGeom prst="rect">
            <a:avLst/>
          </a:prstGeom>
        </p:spPr>
      </p:pic>
    </p:spTree>
    <p:extLst>
      <p:ext uri="{BB962C8B-B14F-4D97-AF65-F5344CB8AC3E}">
        <p14:creationId xmlns:p14="http://schemas.microsoft.com/office/powerpoint/2010/main" val="1437174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ítulo 1"/>
          <p:cNvSpPr txBox="1">
            <a:spLocks/>
          </p:cNvSpPr>
          <p:nvPr/>
        </p:nvSpPr>
        <p:spPr>
          <a:xfrm>
            <a:off x="1013792" y="3009801"/>
            <a:ext cx="10118034" cy="8383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dirty="0">
                <a:solidFill>
                  <a:srgbClr val="124484"/>
                </a:solidFill>
                <a:latin typeface="Calibri" panose="020F0502020204030204"/>
              </a:rPr>
              <a:t>What gives the chill:</a:t>
            </a:r>
          </a:p>
          <a:p>
            <a:pPr algn="ctr"/>
            <a:r>
              <a:rPr lang="en-GB" sz="6000" dirty="0">
                <a:solidFill>
                  <a:srgbClr val="124484"/>
                </a:solidFill>
                <a:latin typeface="Calibri" panose="020F0502020204030204"/>
              </a:rPr>
              <a:t>Lack of interactivity, emergence of AI-based solutions</a:t>
            </a:r>
          </a:p>
        </p:txBody>
      </p:sp>
    </p:spTree>
    <p:extLst>
      <p:ext uri="{BB962C8B-B14F-4D97-AF65-F5344CB8AC3E}">
        <p14:creationId xmlns:p14="http://schemas.microsoft.com/office/powerpoint/2010/main" val="2934733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US" dirty="0"/>
              <a:t>Actors and values in climate information</a:t>
            </a:r>
            <a:endParaRPr lang="es-ES" dirty="0"/>
          </a:p>
        </p:txBody>
      </p:sp>
      <p:pic>
        <p:nvPicPr>
          <p:cNvPr id="8" name="Picture 7" descr="Diagram&#10;&#10;Description automatically generated">
            <a:extLst>
              <a:ext uri="{FF2B5EF4-FFF2-40B4-BE49-F238E27FC236}">
                <a16:creationId xmlns:a16="http://schemas.microsoft.com/office/drawing/2014/main" id="{B7653021-5F1F-CE55-789C-66051BEC888A}"/>
              </a:ext>
            </a:extLst>
          </p:cNvPr>
          <p:cNvPicPr>
            <a:picLocks noChangeAspect="1"/>
          </p:cNvPicPr>
          <p:nvPr/>
        </p:nvPicPr>
        <p:blipFill>
          <a:blip r:embed="rId2"/>
          <a:stretch>
            <a:fillRect/>
          </a:stretch>
        </p:blipFill>
        <p:spPr>
          <a:xfrm>
            <a:off x="7740230" y="2035562"/>
            <a:ext cx="4324105" cy="4803657"/>
          </a:xfrm>
          <a:prstGeom prst="rect">
            <a:avLst/>
          </a:prstGeom>
        </p:spPr>
      </p:pic>
      <p:pic>
        <p:nvPicPr>
          <p:cNvPr id="3" name="Picture 2" descr="Text&#10;&#10;Description automatically generated">
            <a:extLst>
              <a:ext uri="{FF2B5EF4-FFF2-40B4-BE49-F238E27FC236}">
                <a16:creationId xmlns:a16="http://schemas.microsoft.com/office/drawing/2014/main" id="{B0FC3B4A-1033-43E5-325C-1850CDA564E0}"/>
              </a:ext>
            </a:extLst>
          </p:cNvPr>
          <p:cNvPicPr>
            <a:picLocks noChangeAspect="1"/>
          </p:cNvPicPr>
          <p:nvPr/>
        </p:nvPicPr>
        <p:blipFill>
          <a:blip r:embed="rId3"/>
          <a:stretch>
            <a:fillRect/>
          </a:stretch>
        </p:blipFill>
        <p:spPr>
          <a:xfrm>
            <a:off x="1" y="1294908"/>
            <a:ext cx="8226251" cy="1959095"/>
          </a:xfrm>
          <a:prstGeom prst="rect">
            <a:avLst/>
          </a:prstGeom>
        </p:spPr>
      </p:pic>
      <p:sp>
        <p:nvSpPr>
          <p:cNvPr id="10" name="CuadroTexto 1">
            <a:extLst>
              <a:ext uri="{FF2B5EF4-FFF2-40B4-BE49-F238E27FC236}">
                <a16:creationId xmlns:a16="http://schemas.microsoft.com/office/drawing/2014/main" id="{A66CCE6D-A93D-3733-6A92-AFD48D6802CE}"/>
              </a:ext>
            </a:extLst>
          </p:cNvPr>
          <p:cNvSpPr txBox="1"/>
          <p:nvPr/>
        </p:nvSpPr>
        <p:spPr>
          <a:xfrm>
            <a:off x="5340626" y="6405054"/>
            <a:ext cx="2504661" cy="400110"/>
          </a:xfrm>
          <a:prstGeom prst="rect">
            <a:avLst/>
          </a:prstGeom>
          <a:noFill/>
        </p:spPr>
        <p:txBody>
          <a:bodyPr wrap="square" rtlCol="0">
            <a:spAutoFit/>
          </a:bodyPr>
          <a:lstStyle/>
          <a:p>
            <a:r>
              <a:rPr lang="en-GB" sz="2000" dirty="0"/>
              <a:t>AR6 WGI Figure 10.21</a:t>
            </a:r>
          </a:p>
        </p:txBody>
      </p:sp>
      <p:sp>
        <p:nvSpPr>
          <p:cNvPr id="2" name="TextBox 1">
            <a:extLst>
              <a:ext uri="{FF2B5EF4-FFF2-40B4-BE49-F238E27FC236}">
                <a16:creationId xmlns:a16="http://schemas.microsoft.com/office/drawing/2014/main" id="{66894F93-2ED2-9DDC-46A4-2365094E0BC8}"/>
              </a:ext>
            </a:extLst>
          </p:cNvPr>
          <p:cNvSpPr txBox="1"/>
          <p:nvPr/>
        </p:nvSpPr>
        <p:spPr>
          <a:xfrm>
            <a:off x="1605775" y="4275530"/>
            <a:ext cx="4149924" cy="1107996"/>
          </a:xfrm>
          <a:prstGeom prst="rect">
            <a:avLst/>
          </a:prstGeom>
          <a:noFill/>
          <a:ln>
            <a:solidFill>
              <a:schemeClr val="tx1"/>
            </a:solidFill>
          </a:ln>
        </p:spPr>
        <p:txBody>
          <a:bodyPr wrap="square" rtlCol="0">
            <a:spAutoFit/>
          </a:bodyPr>
          <a:lstStyle/>
          <a:p>
            <a:pPr algn="ctr" defTabSz="914377"/>
            <a:r>
              <a:rPr lang="en-GB" sz="2200" dirty="0">
                <a:solidFill>
                  <a:srgbClr val="414141"/>
                </a:solidFill>
                <a:latin typeface="Calibri"/>
                <a:cs typeface="Calibri"/>
              </a:rPr>
              <a:t>This can only work if the user is offered true </a:t>
            </a:r>
            <a:r>
              <a:rPr lang="en-GB" sz="2200" dirty="0">
                <a:solidFill>
                  <a:srgbClr val="FF0000"/>
                </a:solidFill>
                <a:latin typeface="Calibri"/>
                <a:cs typeface="Calibri"/>
              </a:rPr>
              <a:t>interactivity</a:t>
            </a:r>
            <a:r>
              <a:rPr lang="en-GB" sz="2200" dirty="0">
                <a:solidFill>
                  <a:srgbClr val="414141"/>
                </a:solidFill>
                <a:latin typeface="Calibri"/>
                <a:cs typeface="Calibri"/>
              </a:rPr>
              <a:t> with the data sources</a:t>
            </a:r>
            <a:r>
              <a:rPr lang="en-GB" sz="2200" dirty="0">
                <a:solidFill>
                  <a:srgbClr val="414141"/>
                </a:solidFill>
                <a:latin typeface="Calibri"/>
                <a:cs typeface="Calibri"/>
                <a:sym typeface="Calibri"/>
              </a:rPr>
              <a:t>.</a:t>
            </a:r>
          </a:p>
        </p:txBody>
      </p:sp>
    </p:spTree>
    <p:extLst>
      <p:ext uri="{BB962C8B-B14F-4D97-AF65-F5344CB8AC3E}">
        <p14:creationId xmlns:p14="http://schemas.microsoft.com/office/powerpoint/2010/main" val="54676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US" dirty="0"/>
              <a:t>Tethering: A necessary condition for interactivity</a:t>
            </a:r>
            <a:endParaRPr lang="es-ES" dirty="0"/>
          </a:p>
        </p:txBody>
      </p:sp>
      <p:sp>
        <p:nvSpPr>
          <p:cNvPr id="16" name="Arc 15">
            <a:extLst>
              <a:ext uri="{FF2B5EF4-FFF2-40B4-BE49-F238E27FC236}">
                <a16:creationId xmlns:a16="http://schemas.microsoft.com/office/drawing/2014/main" id="{36FD0D94-A982-B5DD-5143-0DEB7CBF0BD9}"/>
              </a:ext>
            </a:extLst>
          </p:cNvPr>
          <p:cNvSpPr/>
          <p:nvPr/>
        </p:nvSpPr>
        <p:spPr>
          <a:xfrm rot="6491997">
            <a:off x="-74146" y="-186659"/>
            <a:ext cx="6843937" cy="4761069"/>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2400"/>
          </a:p>
        </p:txBody>
      </p:sp>
      <p:sp>
        <p:nvSpPr>
          <p:cNvPr id="18" name="Text Box 12">
            <a:extLst>
              <a:ext uri="{FF2B5EF4-FFF2-40B4-BE49-F238E27FC236}">
                <a16:creationId xmlns:a16="http://schemas.microsoft.com/office/drawing/2014/main" id="{3DA39871-9126-AF98-7FE8-EDCAE8412795}"/>
              </a:ext>
            </a:extLst>
          </p:cNvPr>
          <p:cNvSpPr txBox="1">
            <a:spLocks noChangeArrowheads="1"/>
          </p:cNvSpPr>
          <p:nvPr/>
        </p:nvSpPr>
        <p:spPr bwMode="auto">
          <a:xfrm>
            <a:off x="1904524" y="5610611"/>
            <a:ext cx="698929" cy="39552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189" eaLnBrk="1" hangingPunct="1">
              <a:lnSpc>
                <a:spcPct val="104000"/>
              </a:lnSpc>
              <a:spcBef>
                <a:spcPct val="50000"/>
              </a:spcBef>
              <a:buSzPct val="100000"/>
              <a:defRPr/>
            </a:pPr>
            <a:r>
              <a:rPr lang="en-GB" altLang="es-ES" sz="2000" b="1" dirty="0">
                <a:solidFill>
                  <a:prstClr val="black"/>
                </a:solidFill>
                <a:latin typeface="+mn-lt"/>
                <a:cs typeface="Arial" panose="020B0604020202020204" pitchFamily="34" charset="0"/>
              </a:rPr>
              <a:t>2022</a:t>
            </a:r>
            <a:endParaRPr lang="en-US" altLang="es-ES" sz="2000" b="1" dirty="0">
              <a:solidFill>
                <a:prstClr val="black"/>
              </a:solidFill>
              <a:latin typeface="+mn-lt"/>
              <a:cs typeface="Arial" panose="020B0604020202020204" pitchFamily="34" charset="0"/>
            </a:endParaRPr>
          </a:p>
        </p:txBody>
      </p:sp>
      <p:sp>
        <p:nvSpPr>
          <p:cNvPr id="19" name="Text Box 12">
            <a:extLst>
              <a:ext uri="{FF2B5EF4-FFF2-40B4-BE49-F238E27FC236}">
                <a16:creationId xmlns:a16="http://schemas.microsoft.com/office/drawing/2014/main" id="{3327D668-59E3-E489-C03F-4C0AAEE4BD83}"/>
              </a:ext>
            </a:extLst>
          </p:cNvPr>
          <p:cNvSpPr txBox="1">
            <a:spLocks noChangeArrowheads="1"/>
          </p:cNvSpPr>
          <p:nvPr/>
        </p:nvSpPr>
        <p:spPr bwMode="auto">
          <a:xfrm>
            <a:off x="5200502" y="2553714"/>
            <a:ext cx="698929" cy="39552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189" eaLnBrk="1" hangingPunct="1">
              <a:lnSpc>
                <a:spcPct val="104000"/>
              </a:lnSpc>
              <a:spcBef>
                <a:spcPct val="50000"/>
              </a:spcBef>
              <a:buSzPct val="100000"/>
              <a:defRPr/>
            </a:pPr>
            <a:r>
              <a:rPr lang="en-GB" altLang="es-ES" sz="2000" b="1" dirty="0">
                <a:solidFill>
                  <a:prstClr val="black"/>
                </a:solidFill>
                <a:latin typeface="+mn-lt"/>
                <a:cs typeface="Arial" panose="020B0604020202020204" pitchFamily="34" charset="0"/>
              </a:rPr>
              <a:t>2100</a:t>
            </a:r>
            <a:endParaRPr lang="en-US" altLang="es-ES" sz="2000" b="1" dirty="0">
              <a:solidFill>
                <a:prstClr val="black"/>
              </a:solidFill>
              <a:latin typeface="+mn-lt"/>
              <a:cs typeface="Arial" panose="020B0604020202020204" pitchFamily="34" charset="0"/>
            </a:endParaRPr>
          </a:p>
        </p:txBody>
      </p:sp>
      <p:sp>
        <p:nvSpPr>
          <p:cNvPr id="20" name="Text Box 12">
            <a:extLst>
              <a:ext uri="{FF2B5EF4-FFF2-40B4-BE49-F238E27FC236}">
                <a16:creationId xmlns:a16="http://schemas.microsoft.com/office/drawing/2014/main" id="{925C0FBE-5F4D-2E9B-8CBD-B1991EFEE0E4}"/>
              </a:ext>
            </a:extLst>
          </p:cNvPr>
          <p:cNvSpPr txBox="1">
            <a:spLocks noChangeArrowheads="1"/>
          </p:cNvSpPr>
          <p:nvPr/>
        </p:nvSpPr>
        <p:spPr bwMode="auto">
          <a:xfrm>
            <a:off x="963413" y="3160028"/>
            <a:ext cx="3330295" cy="7156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457189" eaLnBrk="1" hangingPunct="1">
              <a:lnSpc>
                <a:spcPct val="104000"/>
              </a:lnSpc>
              <a:spcBef>
                <a:spcPct val="50000"/>
              </a:spcBef>
              <a:buSzPct val="100000"/>
              <a:defRPr/>
            </a:pPr>
            <a:r>
              <a:rPr lang="en-GB" altLang="es-ES" sz="2000" dirty="0">
                <a:solidFill>
                  <a:prstClr val="black"/>
                </a:solidFill>
                <a:latin typeface="+mn-lt"/>
                <a:cs typeface="Arial" panose="020B0604020202020204" pitchFamily="34" charset="0"/>
              </a:rPr>
              <a:t>Climate trajectory of a (or many) physical model(s)</a:t>
            </a:r>
            <a:endParaRPr lang="en-US" altLang="es-ES" sz="2000" dirty="0">
              <a:solidFill>
                <a:prstClr val="black"/>
              </a:solidFill>
              <a:latin typeface="+mn-lt"/>
              <a:cs typeface="Arial" panose="020B0604020202020204" pitchFamily="34" charset="0"/>
            </a:endParaRPr>
          </a:p>
        </p:txBody>
      </p:sp>
      <p:cxnSp>
        <p:nvCxnSpPr>
          <p:cNvPr id="22" name="Straight Arrow Connector 21">
            <a:extLst>
              <a:ext uri="{FF2B5EF4-FFF2-40B4-BE49-F238E27FC236}">
                <a16:creationId xmlns:a16="http://schemas.microsoft.com/office/drawing/2014/main" id="{7CF511D1-4E39-513A-3491-4B8245C28760}"/>
              </a:ext>
            </a:extLst>
          </p:cNvPr>
          <p:cNvCxnSpPr>
            <a:stCxn id="20" idx="2"/>
          </p:cNvCxnSpPr>
          <p:nvPr/>
        </p:nvCxnSpPr>
        <p:spPr>
          <a:xfrm>
            <a:off x="2628561" y="3875637"/>
            <a:ext cx="1813370" cy="792537"/>
          </a:xfrm>
          <a:prstGeom prst="straightConnector1">
            <a:avLst/>
          </a:prstGeom>
          <a:ln w="28575">
            <a:solidFill>
              <a:schemeClr val="tx2"/>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3" name="Star: 4 Points 22">
            <a:extLst>
              <a:ext uri="{FF2B5EF4-FFF2-40B4-BE49-F238E27FC236}">
                <a16:creationId xmlns:a16="http://schemas.microsoft.com/office/drawing/2014/main" id="{5B5CBA56-0F26-17D5-F01F-3A4BFB68C722}"/>
              </a:ext>
            </a:extLst>
          </p:cNvPr>
          <p:cNvSpPr/>
          <p:nvPr/>
        </p:nvSpPr>
        <p:spPr>
          <a:xfrm>
            <a:off x="2094765" y="5264247"/>
            <a:ext cx="318443" cy="34636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24" name="Star: 4 Points 23">
            <a:extLst>
              <a:ext uri="{FF2B5EF4-FFF2-40B4-BE49-F238E27FC236}">
                <a16:creationId xmlns:a16="http://schemas.microsoft.com/office/drawing/2014/main" id="{F744BBD0-F072-56CA-508F-956E294467C8}"/>
              </a:ext>
            </a:extLst>
          </p:cNvPr>
          <p:cNvSpPr/>
          <p:nvPr/>
        </p:nvSpPr>
        <p:spPr>
          <a:xfrm>
            <a:off x="2311820" y="5315046"/>
            <a:ext cx="318443" cy="34636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25" name="Star: 4 Points 24">
            <a:extLst>
              <a:ext uri="{FF2B5EF4-FFF2-40B4-BE49-F238E27FC236}">
                <a16:creationId xmlns:a16="http://schemas.microsoft.com/office/drawing/2014/main" id="{B43ED202-220B-731F-B825-137D631AE661}"/>
              </a:ext>
            </a:extLst>
          </p:cNvPr>
          <p:cNvSpPr/>
          <p:nvPr/>
        </p:nvSpPr>
        <p:spPr>
          <a:xfrm>
            <a:off x="2547349" y="5356610"/>
            <a:ext cx="318443" cy="34636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26" name="Star: 4 Points 25">
            <a:extLst>
              <a:ext uri="{FF2B5EF4-FFF2-40B4-BE49-F238E27FC236}">
                <a16:creationId xmlns:a16="http://schemas.microsoft.com/office/drawing/2014/main" id="{710251DD-B9D9-3AE4-C963-FD03E64B40A2}"/>
              </a:ext>
            </a:extLst>
          </p:cNvPr>
          <p:cNvSpPr/>
          <p:nvPr/>
        </p:nvSpPr>
        <p:spPr>
          <a:xfrm>
            <a:off x="2782879" y="5342755"/>
            <a:ext cx="318443" cy="34636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27" name="Star: 4 Points 26">
            <a:extLst>
              <a:ext uri="{FF2B5EF4-FFF2-40B4-BE49-F238E27FC236}">
                <a16:creationId xmlns:a16="http://schemas.microsoft.com/office/drawing/2014/main" id="{5CAFAC34-8003-0162-79AE-E8ADCC5201F6}"/>
              </a:ext>
            </a:extLst>
          </p:cNvPr>
          <p:cNvSpPr/>
          <p:nvPr/>
        </p:nvSpPr>
        <p:spPr>
          <a:xfrm>
            <a:off x="3041497" y="5296571"/>
            <a:ext cx="318443" cy="34636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28" name="Star: 4 Points 27">
            <a:extLst>
              <a:ext uri="{FF2B5EF4-FFF2-40B4-BE49-F238E27FC236}">
                <a16:creationId xmlns:a16="http://schemas.microsoft.com/office/drawing/2014/main" id="{A8E3F1E7-FE6C-EFCD-DF95-D0369412D5CB}"/>
              </a:ext>
            </a:extLst>
          </p:cNvPr>
          <p:cNvSpPr/>
          <p:nvPr/>
        </p:nvSpPr>
        <p:spPr>
          <a:xfrm>
            <a:off x="3290881" y="5241153"/>
            <a:ext cx="318443" cy="34636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0" name="Text Box 12">
            <a:extLst>
              <a:ext uri="{FF2B5EF4-FFF2-40B4-BE49-F238E27FC236}">
                <a16:creationId xmlns:a16="http://schemas.microsoft.com/office/drawing/2014/main" id="{022B89A3-F7E5-97B8-8EE8-F7482F6FC1F2}"/>
              </a:ext>
            </a:extLst>
          </p:cNvPr>
          <p:cNvSpPr txBox="1">
            <a:spLocks noChangeArrowheads="1"/>
          </p:cNvSpPr>
          <p:nvPr/>
        </p:nvSpPr>
        <p:spPr bwMode="auto">
          <a:xfrm>
            <a:off x="3029318" y="6328470"/>
            <a:ext cx="3330295" cy="3955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457189" eaLnBrk="1" hangingPunct="1">
              <a:lnSpc>
                <a:spcPct val="104000"/>
              </a:lnSpc>
              <a:spcBef>
                <a:spcPct val="50000"/>
              </a:spcBef>
              <a:buSzPct val="100000"/>
              <a:defRPr/>
            </a:pPr>
            <a:r>
              <a:rPr lang="en-GB" altLang="es-ES" sz="2000" dirty="0">
                <a:solidFill>
                  <a:prstClr val="black"/>
                </a:solidFill>
                <a:latin typeface="+mn-lt"/>
                <a:cs typeface="Arial" panose="020B0604020202020204" pitchFamily="34" charset="0"/>
              </a:rPr>
              <a:t>Restarts every 10 or 20 days</a:t>
            </a:r>
            <a:endParaRPr lang="en-US" altLang="es-ES" sz="2000" dirty="0">
              <a:solidFill>
                <a:prstClr val="black"/>
              </a:solidFill>
              <a:latin typeface="+mn-lt"/>
              <a:cs typeface="Arial" panose="020B0604020202020204" pitchFamily="34" charset="0"/>
            </a:endParaRPr>
          </a:p>
        </p:txBody>
      </p:sp>
      <p:cxnSp>
        <p:nvCxnSpPr>
          <p:cNvPr id="31" name="Straight Arrow Connector 30">
            <a:extLst>
              <a:ext uri="{FF2B5EF4-FFF2-40B4-BE49-F238E27FC236}">
                <a16:creationId xmlns:a16="http://schemas.microsoft.com/office/drawing/2014/main" id="{F15D4B41-DE42-7709-CC54-1A6C1EAAF4F0}"/>
              </a:ext>
            </a:extLst>
          </p:cNvPr>
          <p:cNvCxnSpPr>
            <a:cxnSpLocks/>
            <a:stCxn id="30" idx="0"/>
          </p:cNvCxnSpPr>
          <p:nvPr/>
        </p:nvCxnSpPr>
        <p:spPr>
          <a:xfrm flipH="1" flipV="1">
            <a:off x="3450103" y="5573661"/>
            <a:ext cx="1244363" cy="754809"/>
          </a:xfrm>
          <a:prstGeom prst="straightConnector1">
            <a:avLst/>
          </a:prstGeom>
          <a:ln w="28575">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Espace réservé du texte 2">
            <a:extLst>
              <a:ext uri="{FF2B5EF4-FFF2-40B4-BE49-F238E27FC236}">
                <a16:creationId xmlns:a16="http://schemas.microsoft.com/office/drawing/2014/main" id="{20796481-BE49-9506-9472-8E67050071FC}"/>
              </a:ext>
            </a:extLst>
          </p:cNvPr>
          <p:cNvSpPr txBox="1">
            <a:spLocks/>
          </p:cNvSpPr>
          <p:nvPr/>
        </p:nvSpPr>
        <p:spPr>
          <a:xfrm>
            <a:off x="214297" y="845574"/>
            <a:ext cx="11795637" cy="15795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None/>
            </a:pPr>
            <a:r>
              <a:rPr lang="en-GB" sz="2200" dirty="0">
                <a:solidFill>
                  <a:srgbClr val="414141"/>
                </a:solidFill>
                <a:latin typeface="Calibri" pitchFamily="34" charset="0"/>
                <a:ea typeface="ＭＳ Ｐゴシック" pitchFamily="34" charset="-128"/>
                <a:sym typeface="Calibri"/>
              </a:rPr>
              <a:t>One of the ML-based weather forecast models (</a:t>
            </a:r>
            <a:r>
              <a:rPr lang="en-GB" sz="2200" dirty="0" err="1">
                <a:solidFill>
                  <a:srgbClr val="414141"/>
                </a:solidFill>
                <a:latin typeface="Calibri" pitchFamily="34" charset="0"/>
                <a:ea typeface="ＭＳ Ｐゴシック" pitchFamily="34" charset="-128"/>
                <a:sym typeface="Calibri"/>
              </a:rPr>
              <a:t>e.g</a:t>
            </a:r>
            <a:r>
              <a:rPr lang="en-GB" sz="2200" dirty="0">
                <a:solidFill>
                  <a:srgbClr val="414141"/>
                </a:solidFill>
                <a:latin typeface="Calibri" pitchFamily="34" charset="0"/>
                <a:ea typeface="ＭＳ Ｐゴシック" pitchFamily="34" charset="-128"/>
                <a:sym typeface="Calibri"/>
              </a:rPr>
              <a:t>,, </a:t>
            </a:r>
            <a:r>
              <a:rPr lang="en-GB" sz="2200" dirty="0" err="1">
                <a:solidFill>
                  <a:srgbClr val="414141"/>
                </a:solidFill>
                <a:latin typeface="Calibri" pitchFamily="34" charset="0"/>
                <a:ea typeface="ＭＳ Ｐゴシック" pitchFamily="34" charset="-128"/>
                <a:sym typeface="Calibri"/>
              </a:rPr>
              <a:t>FourCastNet</a:t>
            </a:r>
            <a:r>
              <a:rPr lang="en-GB" sz="2200" dirty="0">
                <a:solidFill>
                  <a:srgbClr val="414141"/>
                </a:solidFill>
                <a:latin typeface="Calibri" pitchFamily="34" charset="0"/>
                <a:ea typeface="ＭＳ Ｐゴシック" pitchFamily="34" charset="-128"/>
                <a:sym typeface="Calibri"/>
              </a:rPr>
              <a:t>) could be trained on the trajectories of a (preferably several) process-based climate model (with high-frequency output). The tethering concept allows, using the climate model restarts, to recreate almost instantly (in inference mode as an interpolation between restarts) the model output requested by any user leading for true </a:t>
            </a:r>
            <a:r>
              <a:rPr lang="en-GB" sz="2200" dirty="0">
                <a:solidFill>
                  <a:srgbClr val="FF0000"/>
                </a:solidFill>
                <a:latin typeface="Calibri" pitchFamily="34" charset="0"/>
                <a:ea typeface="ＭＳ Ｐゴシック" pitchFamily="34" charset="-128"/>
                <a:sym typeface="Calibri"/>
              </a:rPr>
              <a:t>interactivity</a:t>
            </a:r>
            <a:r>
              <a:rPr lang="en-GB" sz="2200" dirty="0">
                <a:solidFill>
                  <a:srgbClr val="414141"/>
                </a:solidFill>
                <a:latin typeface="Calibri" pitchFamily="34" charset="0"/>
                <a:ea typeface="ＭＳ Ｐゴシック" pitchFamily="34" charset="-128"/>
                <a:sym typeface="Calibri"/>
              </a:rPr>
              <a:t>.</a:t>
            </a:r>
          </a:p>
        </p:txBody>
      </p:sp>
      <p:sp>
        <p:nvSpPr>
          <p:cNvPr id="4" name="Espace réservé du texte 2">
            <a:extLst>
              <a:ext uri="{FF2B5EF4-FFF2-40B4-BE49-F238E27FC236}">
                <a16:creationId xmlns:a16="http://schemas.microsoft.com/office/drawing/2014/main" id="{388E0593-7EF6-A049-37C8-6A9E4FC5C802}"/>
              </a:ext>
            </a:extLst>
          </p:cNvPr>
          <p:cNvSpPr txBox="1">
            <a:spLocks/>
          </p:cNvSpPr>
          <p:nvPr/>
        </p:nvSpPr>
        <p:spPr>
          <a:xfrm>
            <a:off x="6449776" y="2628520"/>
            <a:ext cx="5527927" cy="33515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40"/>
            <a:r>
              <a:rPr lang="en-GB" sz="2200" dirty="0">
                <a:solidFill>
                  <a:srgbClr val="414141"/>
                </a:solidFill>
                <a:latin typeface="Calibri" pitchFamily="34" charset="0"/>
                <a:ea typeface="ＭＳ Ｐゴシック" pitchFamily="34" charset="-128"/>
                <a:sym typeface="Calibri"/>
              </a:rPr>
              <a:t>The ML-based model can provide </a:t>
            </a:r>
            <a:r>
              <a:rPr lang="en-GB" sz="2200" dirty="0">
                <a:solidFill>
                  <a:srgbClr val="FF0000"/>
                </a:solidFill>
                <a:latin typeface="Calibri" pitchFamily="34" charset="0"/>
                <a:ea typeface="ＭＳ Ｐゴシック" pitchFamily="34" charset="-128"/>
                <a:sym typeface="Calibri"/>
              </a:rPr>
              <a:t>downscaled</a:t>
            </a:r>
            <a:r>
              <a:rPr lang="en-GB" sz="2200" dirty="0">
                <a:solidFill>
                  <a:srgbClr val="414141"/>
                </a:solidFill>
                <a:latin typeface="Calibri" pitchFamily="34" charset="0"/>
                <a:ea typeface="ＭＳ Ｐゴシック" pitchFamily="34" charset="-128"/>
                <a:sym typeface="Calibri"/>
              </a:rPr>
              <a:t> (super-resolution), </a:t>
            </a:r>
            <a:r>
              <a:rPr lang="en-GB" sz="2200" dirty="0">
                <a:solidFill>
                  <a:srgbClr val="FF0000"/>
                </a:solidFill>
                <a:latin typeface="Calibri" pitchFamily="34" charset="0"/>
                <a:ea typeface="ＭＳ Ｐゴシック" pitchFamily="34" charset="-128"/>
                <a:sym typeface="Calibri"/>
              </a:rPr>
              <a:t>targeted</a:t>
            </a:r>
            <a:r>
              <a:rPr lang="en-GB" sz="2200" dirty="0">
                <a:solidFill>
                  <a:srgbClr val="414141"/>
                </a:solidFill>
                <a:latin typeface="Calibri" pitchFamily="34" charset="0"/>
                <a:ea typeface="ＭＳ Ｐゴシック" pitchFamily="34" charset="-128"/>
                <a:sym typeface="Calibri"/>
              </a:rPr>
              <a:t> (user indicators), and </a:t>
            </a:r>
            <a:r>
              <a:rPr lang="en-GB" sz="2200" dirty="0">
                <a:solidFill>
                  <a:srgbClr val="FF0000"/>
                </a:solidFill>
                <a:latin typeface="Calibri" pitchFamily="34" charset="0"/>
                <a:ea typeface="ＭＳ Ｐゴシック" pitchFamily="34" charset="-128"/>
                <a:sym typeface="Calibri"/>
              </a:rPr>
              <a:t>bias adjusted</a:t>
            </a:r>
            <a:r>
              <a:rPr lang="en-GB" sz="2200" dirty="0">
                <a:solidFill>
                  <a:srgbClr val="414141"/>
                </a:solidFill>
                <a:latin typeface="Calibri" pitchFamily="34" charset="0"/>
                <a:ea typeface="ＭＳ Ｐゴシック" pitchFamily="34" charset="-128"/>
                <a:sym typeface="Calibri"/>
              </a:rPr>
              <a:t> data with large ensembles (if uncertainty handling is trustworthy).</a:t>
            </a:r>
          </a:p>
          <a:p>
            <a:pPr defTabSz="1219140"/>
            <a:endParaRPr lang="en-GB" sz="2200" dirty="0">
              <a:solidFill>
                <a:srgbClr val="414141"/>
              </a:solidFill>
              <a:latin typeface="Calibri" pitchFamily="34" charset="0"/>
              <a:ea typeface="ＭＳ Ｐゴシック" pitchFamily="34" charset="-128"/>
              <a:sym typeface="Calibri"/>
            </a:endParaRPr>
          </a:p>
          <a:p>
            <a:pPr defTabSz="1219140"/>
            <a:r>
              <a:rPr lang="en-GB" sz="2200" dirty="0">
                <a:solidFill>
                  <a:srgbClr val="414141"/>
                </a:solidFill>
                <a:latin typeface="Calibri" pitchFamily="34" charset="0"/>
                <a:ea typeface="ＭＳ Ｐゴシック" pitchFamily="34" charset="-128"/>
                <a:sym typeface="Calibri"/>
              </a:rPr>
              <a:t>The physical model is a guarantee that there is a possibility to generate wildcards, i.e., unprecedented events plausible in a changing climate.</a:t>
            </a:r>
          </a:p>
          <a:p>
            <a:pPr marL="0" indent="0" defTabSz="457200" fontAlgn="base">
              <a:spcBef>
                <a:spcPct val="20000"/>
              </a:spcBef>
              <a:spcAft>
                <a:spcPct val="0"/>
              </a:spcAft>
              <a:buNone/>
            </a:pPr>
            <a:endParaRPr lang="en-GB" sz="2200" dirty="0">
              <a:solidFill>
                <a:srgbClr val="414141"/>
              </a:solidFill>
              <a:latin typeface="Calibri" pitchFamily="34" charset="0"/>
              <a:ea typeface="ＭＳ Ｐゴシック" pitchFamily="34" charset="-128"/>
              <a:sym typeface="Calibri"/>
            </a:endParaRPr>
          </a:p>
        </p:txBody>
      </p:sp>
    </p:spTree>
    <p:extLst>
      <p:ext uri="{BB962C8B-B14F-4D97-AF65-F5344CB8AC3E}">
        <p14:creationId xmlns:p14="http://schemas.microsoft.com/office/powerpoint/2010/main" val="338666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US" dirty="0"/>
              <a:t>User interface to climate information</a:t>
            </a:r>
            <a:endParaRPr lang="es-ES" dirty="0"/>
          </a:p>
        </p:txBody>
      </p:sp>
      <p:pic>
        <p:nvPicPr>
          <p:cNvPr id="3" name="Picture 2" descr="Text, letter&#10;&#10;Description automatically generated">
            <a:extLst>
              <a:ext uri="{FF2B5EF4-FFF2-40B4-BE49-F238E27FC236}">
                <a16:creationId xmlns:a16="http://schemas.microsoft.com/office/drawing/2014/main" id="{4F64B93E-2FC8-C7E2-F14A-00B295A33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81" y="1286744"/>
            <a:ext cx="7477125" cy="4533900"/>
          </a:xfrm>
          <a:prstGeom prst="rect">
            <a:avLst/>
          </a:prstGeom>
          <a:ln>
            <a:solidFill>
              <a:schemeClr val="tx1"/>
            </a:solidFill>
          </a:ln>
        </p:spPr>
      </p:pic>
      <p:pic>
        <p:nvPicPr>
          <p:cNvPr id="5" name="Picture 4" descr="Text, letter&#10;&#10;Description automatically generated">
            <a:extLst>
              <a:ext uri="{FF2B5EF4-FFF2-40B4-BE49-F238E27FC236}">
                <a16:creationId xmlns:a16="http://schemas.microsoft.com/office/drawing/2014/main" id="{66A98FFC-0D18-BBCB-961E-33A95125A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591" y="1388064"/>
            <a:ext cx="6705600" cy="5410200"/>
          </a:xfrm>
          <a:prstGeom prst="rect">
            <a:avLst/>
          </a:prstGeom>
          <a:ln>
            <a:solidFill>
              <a:schemeClr val="tx1"/>
            </a:solidFill>
          </a:ln>
        </p:spPr>
      </p:pic>
      <p:sp>
        <p:nvSpPr>
          <p:cNvPr id="6" name="Espace réservé du texte 2">
            <a:extLst>
              <a:ext uri="{FF2B5EF4-FFF2-40B4-BE49-F238E27FC236}">
                <a16:creationId xmlns:a16="http://schemas.microsoft.com/office/drawing/2014/main" id="{87ECFF6C-93AA-9536-764F-AFD4F03CDF2D}"/>
              </a:ext>
            </a:extLst>
          </p:cNvPr>
          <p:cNvSpPr txBox="1">
            <a:spLocks/>
          </p:cNvSpPr>
          <p:nvPr/>
        </p:nvSpPr>
        <p:spPr>
          <a:xfrm>
            <a:off x="214297" y="845574"/>
            <a:ext cx="11795637" cy="15795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None/>
            </a:pPr>
            <a:r>
              <a:rPr lang="en-GB" sz="2200" dirty="0">
                <a:solidFill>
                  <a:srgbClr val="414141"/>
                </a:solidFill>
                <a:latin typeface="Calibri" pitchFamily="34" charset="0"/>
                <a:ea typeface="ＭＳ Ｐゴシック" pitchFamily="34" charset="-128"/>
                <a:sym typeface="Calibri"/>
              </a:rPr>
              <a:t>How long before a generative chatbot will be trained with the latest forecast information?</a:t>
            </a:r>
          </a:p>
        </p:txBody>
      </p:sp>
      <p:grpSp>
        <p:nvGrpSpPr>
          <p:cNvPr id="8" name="Group 7">
            <a:extLst>
              <a:ext uri="{FF2B5EF4-FFF2-40B4-BE49-F238E27FC236}">
                <a16:creationId xmlns:a16="http://schemas.microsoft.com/office/drawing/2014/main" id="{ADD6832B-E860-867F-D987-E7737A998C61}"/>
              </a:ext>
            </a:extLst>
          </p:cNvPr>
          <p:cNvGrpSpPr/>
          <p:nvPr/>
        </p:nvGrpSpPr>
        <p:grpSpPr>
          <a:xfrm>
            <a:off x="967829" y="4353879"/>
            <a:ext cx="9273383" cy="1604630"/>
            <a:chOff x="967829" y="4353879"/>
            <a:chExt cx="9273383" cy="1604630"/>
          </a:xfrm>
        </p:grpSpPr>
        <p:pic>
          <p:nvPicPr>
            <p:cNvPr id="19" name="Picture 18" descr="Text&#10;&#10;Description automatically generated">
              <a:extLst>
                <a:ext uri="{FF2B5EF4-FFF2-40B4-BE49-F238E27FC236}">
                  <a16:creationId xmlns:a16="http://schemas.microsoft.com/office/drawing/2014/main" id="{35C5D0E3-3781-405F-3A97-DC86F89729DD}"/>
                </a:ext>
              </a:extLst>
            </p:cNvPr>
            <p:cNvPicPr>
              <a:picLocks noChangeAspect="1"/>
            </p:cNvPicPr>
            <p:nvPr/>
          </p:nvPicPr>
          <p:blipFill>
            <a:blip r:embed="rId4"/>
            <a:stretch>
              <a:fillRect/>
            </a:stretch>
          </p:blipFill>
          <p:spPr>
            <a:xfrm>
              <a:off x="967829" y="4353879"/>
              <a:ext cx="9273383" cy="1604630"/>
            </a:xfrm>
            <a:prstGeom prst="rect">
              <a:avLst/>
            </a:prstGeom>
            <a:ln>
              <a:solidFill>
                <a:schemeClr val="tx1"/>
              </a:solidFill>
            </a:ln>
          </p:spPr>
        </p:pic>
        <p:cxnSp>
          <p:nvCxnSpPr>
            <p:cNvPr id="12" name="Straight Connector 11">
              <a:extLst>
                <a:ext uri="{FF2B5EF4-FFF2-40B4-BE49-F238E27FC236}">
                  <a16:creationId xmlns:a16="http://schemas.microsoft.com/office/drawing/2014/main" id="{FE025A7F-23CF-5081-3CE3-84905C95B58C}"/>
                </a:ext>
              </a:extLst>
            </p:cNvPr>
            <p:cNvCxnSpPr>
              <a:cxnSpLocks/>
            </p:cNvCxnSpPr>
            <p:nvPr/>
          </p:nvCxnSpPr>
          <p:spPr>
            <a:xfrm>
              <a:off x="2422091" y="5392762"/>
              <a:ext cx="676166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389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altLang="en-US" dirty="0"/>
              <a:t>A collection of thoughts</a:t>
            </a:r>
            <a:endParaRPr lang="es-ES" dirty="0"/>
          </a:p>
        </p:txBody>
      </p:sp>
      <p:sp>
        <p:nvSpPr>
          <p:cNvPr id="18" name="Espace réservé du texte 2">
            <a:extLst>
              <a:ext uri="{FF2B5EF4-FFF2-40B4-BE49-F238E27FC236}">
                <a16:creationId xmlns:a16="http://schemas.microsoft.com/office/drawing/2014/main" id="{DE005E42-9F5E-4C53-8F0C-28B769DB37FF}"/>
              </a:ext>
            </a:extLst>
          </p:cNvPr>
          <p:cNvSpPr txBox="1">
            <a:spLocks/>
          </p:cNvSpPr>
          <p:nvPr/>
        </p:nvSpPr>
        <p:spPr>
          <a:xfrm>
            <a:off x="227549" y="978094"/>
            <a:ext cx="11795637" cy="5318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Clr>
                <a:srgbClr val="414141"/>
              </a:buClr>
              <a:buSzPct val="150000"/>
              <a:buNone/>
            </a:pPr>
            <a:r>
              <a:rPr lang="en-GB" dirty="0">
                <a:solidFill>
                  <a:srgbClr val="414141"/>
                </a:solidFill>
                <a:latin typeface="Calibri"/>
                <a:cs typeface="Calibri"/>
                <a:sym typeface="Calibri"/>
              </a:rPr>
              <a:t>Understanding the title:</a:t>
            </a:r>
          </a:p>
          <a:p>
            <a:pPr defTabSz="457200" fontAlgn="base">
              <a:spcBef>
                <a:spcPct val="20000"/>
              </a:spcBef>
              <a:spcAft>
                <a:spcPct val="0"/>
              </a:spcAft>
              <a:buClr>
                <a:srgbClr val="414141"/>
              </a:buClr>
              <a:buSzPct val="150000"/>
            </a:pPr>
            <a:r>
              <a:rPr lang="en-GB" dirty="0">
                <a:solidFill>
                  <a:srgbClr val="414141"/>
                </a:solidFill>
                <a:latin typeface="Calibri"/>
                <a:cs typeface="Calibri"/>
                <a:sym typeface="Calibri"/>
              </a:rPr>
              <a:t>the bone and the marrow as a set of key elements for life</a:t>
            </a:r>
          </a:p>
          <a:p>
            <a:pPr defTabSz="457200" fontAlgn="base">
              <a:spcBef>
                <a:spcPct val="20000"/>
              </a:spcBef>
              <a:spcAft>
                <a:spcPct val="0"/>
              </a:spcAft>
              <a:buClr>
                <a:srgbClr val="414141"/>
              </a:buClr>
              <a:buSzPct val="150000"/>
            </a:pPr>
            <a:r>
              <a:rPr lang="en-GB" dirty="0">
                <a:solidFill>
                  <a:srgbClr val="414141"/>
                </a:solidFill>
                <a:latin typeface="Calibri"/>
                <a:cs typeface="Calibri"/>
                <a:sym typeface="Calibri"/>
              </a:rPr>
              <a:t>chill to the marrow/to the bone</a:t>
            </a:r>
          </a:p>
          <a:p>
            <a:pPr marL="0" indent="0" defTabSz="457200" fontAlgn="base">
              <a:spcBef>
                <a:spcPct val="20000"/>
              </a:spcBef>
              <a:spcAft>
                <a:spcPct val="0"/>
              </a:spcAft>
              <a:buClr>
                <a:srgbClr val="414141"/>
              </a:buClr>
              <a:buSzPct val="150000"/>
              <a:buNone/>
            </a:pPr>
            <a:endParaRPr lang="en-GB" dirty="0">
              <a:solidFill>
                <a:srgbClr val="414141"/>
              </a:solidFill>
              <a:latin typeface="Calibri"/>
              <a:cs typeface="Calibri"/>
              <a:sym typeface="Calibri"/>
            </a:endParaRPr>
          </a:p>
          <a:p>
            <a:pPr marL="0" indent="0" defTabSz="457200" fontAlgn="base">
              <a:spcBef>
                <a:spcPct val="20000"/>
              </a:spcBef>
              <a:spcAft>
                <a:spcPct val="0"/>
              </a:spcAft>
              <a:buClr>
                <a:srgbClr val="414141"/>
              </a:buClr>
              <a:buSzPct val="150000"/>
              <a:buNone/>
            </a:pPr>
            <a:r>
              <a:rPr lang="en-GB" dirty="0">
                <a:solidFill>
                  <a:srgbClr val="414141"/>
                </a:solidFill>
                <a:latin typeface="Calibri"/>
                <a:cs typeface="Calibri"/>
                <a:sym typeface="Calibri"/>
              </a:rPr>
              <a:t>What we can do</a:t>
            </a:r>
          </a:p>
          <a:p>
            <a:pPr defTabSz="457200" fontAlgn="base">
              <a:spcBef>
                <a:spcPct val="20000"/>
              </a:spcBef>
              <a:spcAft>
                <a:spcPct val="0"/>
              </a:spcAft>
              <a:buClr>
                <a:srgbClr val="414141"/>
              </a:buClr>
              <a:buSzPct val="150000"/>
            </a:pPr>
            <a:r>
              <a:rPr lang="en-GB" dirty="0">
                <a:solidFill>
                  <a:srgbClr val="414141"/>
                </a:solidFill>
                <a:latin typeface="Calibri"/>
                <a:cs typeface="Calibri"/>
                <a:sym typeface="Calibri"/>
              </a:rPr>
              <a:t>with what we have</a:t>
            </a:r>
          </a:p>
          <a:p>
            <a:pPr defTabSz="457200" fontAlgn="base">
              <a:spcBef>
                <a:spcPct val="20000"/>
              </a:spcBef>
              <a:spcAft>
                <a:spcPct val="0"/>
              </a:spcAft>
              <a:buClr>
                <a:srgbClr val="414141"/>
              </a:buClr>
              <a:buSzPct val="150000"/>
            </a:pPr>
            <a:r>
              <a:rPr lang="en-GB" dirty="0">
                <a:solidFill>
                  <a:srgbClr val="414141"/>
                </a:solidFill>
                <a:latin typeface="Calibri"/>
                <a:cs typeface="Calibri"/>
                <a:sym typeface="Calibri"/>
              </a:rPr>
              <a:t>with what climate change colleagues are doing</a:t>
            </a:r>
          </a:p>
          <a:p>
            <a:pPr defTabSz="457200" fontAlgn="base">
              <a:spcBef>
                <a:spcPct val="20000"/>
              </a:spcBef>
              <a:spcAft>
                <a:spcPct val="0"/>
              </a:spcAft>
              <a:buClr>
                <a:srgbClr val="414141"/>
              </a:buClr>
              <a:buSzPct val="150000"/>
            </a:pPr>
            <a:r>
              <a:rPr lang="en-GB" dirty="0">
                <a:solidFill>
                  <a:srgbClr val="414141"/>
                </a:solidFill>
                <a:latin typeface="Calibri"/>
                <a:cs typeface="Calibri"/>
                <a:sym typeface="Calibri"/>
              </a:rPr>
              <a:t>with what other domains are doing</a:t>
            </a:r>
          </a:p>
        </p:txBody>
      </p:sp>
    </p:spTree>
    <p:extLst>
      <p:ext uri="{BB962C8B-B14F-4D97-AF65-F5344CB8AC3E}">
        <p14:creationId xmlns:p14="http://schemas.microsoft.com/office/powerpoint/2010/main" val="1091921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p:txBody>
          <a:bodyPr/>
          <a:lstStyle/>
          <a:p>
            <a:endParaRPr lang="es-ES"/>
          </a:p>
        </p:txBody>
      </p:sp>
      <p:sp>
        <p:nvSpPr>
          <p:cNvPr id="4" name="Marcador de texto 3"/>
          <p:cNvSpPr>
            <a:spLocks noGrp="1"/>
          </p:cNvSpPr>
          <p:nvPr>
            <p:ph type="body" sz="quarter" idx="11"/>
          </p:nvPr>
        </p:nvSpPr>
        <p:spPr/>
        <p:txBody>
          <a:bodyPr/>
          <a:lstStyle/>
          <a:p>
            <a:endParaRPr lang="es-ES"/>
          </a:p>
        </p:txBody>
      </p:sp>
    </p:spTree>
    <p:extLst>
      <p:ext uri="{BB962C8B-B14F-4D97-AF65-F5344CB8AC3E}">
        <p14:creationId xmlns:p14="http://schemas.microsoft.com/office/powerpoint/2010/main" val="2049260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ítulo 1"/>
          <p:cNvSpPr txBox="1">
            <a:spLocks/>
          </p:cNvSpPr>
          <p:nvPr/>
        </p:nvSpPr>
        <p:spPr>
          <a:xfrm>
            <a:off x="1716160" y="3009801"/>
            <a:ext cx="8819321" cy="8383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dirty="0">
                <a:solidFill>
                  <a:srgbClr val="124484"/>
                </a:solidFill>
                <a:latin typeface="Calibri" panose="020F0502020204030204"/>
              </a:rPr>
              <a:t>Some of what else we can do with what we have:</a:t>
            </a:r>
          </a:p>
          <a:p>
            <a:pPr algn="ctr"/>
            <a:r>
              <a:rPr lang="en-GB" sz="6000" dirty="0">
                <a:solidFill>
                  <a:srgbClr val="124484"/>
                </a:solidFill>
                <a:latin typeface="Calibri" panose="020F0502020204030204"/>
              </a:rPr>
              <a:t>Transparency, standards, guidance, user engagement</a:t>
            </a:r>
          </a:p>
        </p:txBody>
      </p:sp>
    </p:spTree>
    <p:extLst>
      <p:ext uri="{BB962C8B-B14F-4D97-AF65-F5344CB8AC3E}">
        <p14:creationId xmlns:p14="http://schemas.microsoft.com/office/powerpoint/2010/main" val="1874004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altLang="en-US" dirty="0"/>
              <a:t>Non-trivial climatology definitions</a:t>
            </a:r>
            <a:endParaRPr lang="es-ES" dirty="0"/>
          </a:p>
        </p:txBody>
      </p:sp>
      <p:sp>
        <p:nvSpPr>
          <p:cNvPr id="10" name="Text Box 12"/>
          <p:cNvSpPr txBox="1">
            <a:spLocks noChangeArrowheads="1"/>
          </p:cNvSpPr>
          <p:nvPr/>
        </p:nvSpPr>
        <p:spPr bwMode="auto">
          <a:xfrm>
            <a:off x="2244923" y="6513339"/>
            <a:ext cx="4641652"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a:latin typeface="+mn-lt"/>
                <a:ea typeface="+mn-ea"/>
              </a:rPr>
              <a:t>Manrique-</a:t>
            </a:r>
            <a:r>
              <a:rPr lang="en-GB" altLang="es-ES" sz="1600" dirty="0" err="1">
                <a:latin typeface="+mn-lt"/>
                <a:ea typeface="+mn-ea"/>
              </a:rPr>
              <a:t>Suñén</a:t>
            </a:r>
            <a:r>
              <a:rPr lang="en-GB" altLang="es-ES" sz="1600" dirty="0">
                <a:latin typeface="+mn-lt"/>
                <a:ea typeface="+mn-ea"/>
              </a:rPr>
              <a:t> et al. (2020, MWR; 2023, </a:t>
            </a:r>
            <a:r>
              <a:rPr lang="en-GB" altLang="es-ES" sz="1600" dirty="0" err="1">
                <a:latin typeface="+mn-lt"/>
                <a:ea typeface="+mn-ea"/>
              </a:rPr>
              <a:t>CliSer</a:t>
            </a:r>
            <a:r>
              <a:rPr lang="en-GB" altLang="es-ES" sz="1600" dirty="0">
                <a:latin typeface="+mn-lt"/>
                <a:ea typeface="+mn-ea"/>
              </a:rPr>
              <a:t>)</a:t>
            </a:r>
            <a:endParaRPr lang="en-US" altLang="es-ES" sz="1600" dirty="0">
              <a:latin typeface="+mn-lt"/>
              <a:ea typeface="+mn-ea"/>
            </a:endParaRPr>
          </a:p>
        </p:txBody>
      </p:sp>
      <p:pic>
        <p:nvPicPr>
          <p:cNvPr id="5" name="Picture 4">
            <a:extLst>
              <a:ext uri="{FF2B5EF4-FFF2-40B4-BE49-F238E27FC236}">
                <a16:creationId xmlns:a16="http://schemas.microsoft.com/office/drawing/2014/main" id="{FCF3A5BB-7DCE-E1D4-63B5-0F6560131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3760" y="801618"/>
            <a:ext cx="3739236" cy="5982778"/>
          </a:xfrm>
          <a:prstGeom prst="rect">
            <a:avLst/>
          </a:prstGeom>
        </p:spPr>
      </p:pic>
      <p:sp>
        <p:nvSpPr>
          <p:cNvPr id="6" name="TextBox 5">
            <a:extLst>
              <a:ext uri="{FF2B5EF4-FFF2-40B4-BE49-F238E27FC236}">
                <a16:creationId xmlns:a16="http://schemas.microsoft.com/office/drawing/2014/main" id="{02E24086-2E62-7C74-36E6-1D2E55D9DCC3}"/>
              </a:ext>
            </a:extLst>
          </p:cNvPr>
          <p:cNvSpPr txBox="1"/>
          <p:nvPr/>
        </p:nvSpPr>
        <p:spPr>
          <a:xfrm>
            <a:off x="913554" y="930496"/>
            <a:ext cx="3165231" cy="12123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just">
              <a:buFont typeface="Arial" pitchFamily="34" charset="0"/>
              <a:buNone/>
              <a:defRPr>
                <a:solidFill>
                  <a:srgbClr val="414141"/>
                </a:solidFill>
                <a:latin typeface="Calibri" pitchFamily="34" charset="0"/>
                <a:ea typeface="ＭＳ Ｐゴシック" pitchFamily="34" charset="-128"/>
              </a:defRPr>
            </a:lvl1pPr>
          </a:lstStyle>
          <a:p>
            <a:pPr algn="l"/>
            <a:r>
              <a:rPr lang="en-GB" dirty="0"/>
              <a:t>ECMWF-Ext-</a:t>
            </a:r>
            <a:r>
              <a:rPr lang="en-GB" dirty="0" err="1"/>
              <a:t>Ens</a:t>
            </a:r>
            <a:r>
              <a:rPr lang="en-GB" dirty="0"/>
              <a:t> 2016</a:t>
            </a:r>
          </a:p>
          <a:p>
            <a:r>
              <a:rPr lang="en-GB" dirty="0"/>
              <a:t>Period: 1996-2015 Month: April</a:t>
            </a:r>
          </a:p>
          <a:p>
            <a:r>
              <a:rPr lang="en-GB" dirty="0"/>
              <a:t>Reference: ERA </a:t>
            </a:r>
            <a:r>
              <a:rPr lang="en-GB" dirty="0" err="1"/>
              <a:t>Int</a:t>
            </a:r>
            <a:endParaRPr lang="en-GB" dirty="0"/>
          </a:p>
          <a:p>
            <a:r>
              <a:rPr lang="en-GB" dirty="0"/>
              <a:t>Variable: 2-m temperature</a:t>
            </a:r>
          </a:p>
        </p:txBody>
      </p:sp>
      <p:sp>
        <p:nvSpPr>
          <p:cNvPr id="7" name="14 Rectángulo">
            <a:extLst>
              <a:ext uri="{FF2B5EF4-FFF2-40B4-BE49-F238E27FC236}">
                <a16:creationId xmlns:a16="http://schemas.microsoft.com/office/drawing/2014/main" id="{D68A001D-4C53-0624-E43A-270265264A09}"/>
              </a:ext>
            </a:extLst>
          </p:cNvPr>
          <p:cNvSpPr/>
          <p:nvPr/>
        </p:nvSpPr>
        <p:spPr>
          <a:xfrm>
            <a:off x="4126622" y="1432064"/>
            <a:ext cx="3017505" cy="383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lnSpc>
                <a:spcPct val="90000"/>
              </a:lnSpc>
              <a:defRPr/>
            </a:pPr>
            <a:r>
              <a:rPr lang="en-US" sz="2100" dirty="0">
                <a:solidFill>
                  <a:srgbClr val="00B050"/>
                </a:solidFill>
                <a:latin typeface="Calibri" pitchFamily="34" charset="0"/>
                <a:ea typeface="ＭＳ Ｐゴシック" pitchFamily="34" charset="-128"/>
              </a:rPr>
              <a:t>Weekly</a:t>
            </a:r>
            <a:r>
              <a:rPr lang="en-US" sz="2100" dirty="0">
                <a:solidFill>
                  <a:srgbClr val="414141"/>
                </a:solidFill>
                <a:latin typeface="Calibri" pitchFamily="34" charset="0"/>
                <a:ea typeface="ＭＳ Ｐゴシック" pitchFamily="34" charset="-128"/>
              </a:rPr>
              <a:t>: too noisy</a:t>
            </a:r>
          </a:p>
        </p:txBody>
      </p:sp>
      <p:sp>
        <p:nvSpPr>
          <p:cNvPr id="8" name="14 Rectángulo">
            <a:extLst>
              <a:ext uri="{FF2B5EF4-FFF2-40B4-BE49-F238E27FC236}">
                <a16:creationId xmlns:a16="http://schemas.microsoft.com/office/drawing/2014/main" id="{EBC30ADE-DD16-8751-023A-F624B79AC13A}"/>
              </a:ext>
            </a:extLst>
          </p:cNvPr>
          <p:cNvSpPr/>
          <p:nvPr/>
        </p:nvSpPr>
        <p:spPr>
          <a:xfrm>
            <a:off x="4126622" y="2894241"/>
            <a:ext cx="3244486" cy="674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lnSpc>
                <a:spcPct val="90000"/>
              </a:lnSpc>
              <a:defRPr/>
            </a:pPr>
            <a:r>
              <a:rPr lang="en-US" sz="2100" dirty="0">
                <a:solidFill>
                  <a:schemeClr val="accent2"/>
                </a:solidFill>
                <a:latin typeface="Calibri" pitchFamily="34" charset="0"/>
                <a:ea typeface="ＭＳ Ｐゴシック" pitchFamily="34" charset="-128"/>
              </a:rPr>
              <a:t>Monthly</a:t>
            </a:r>
            <a:r>
              <a:rPr lang="en-US" sz="2100" dirty="0">
                <a:solidFill>
                  <a:srgbClr val="414141"/>
                </a:solidFill>
                <a:latin typeface="Calibri" pitchFamily="34" charset="0"/>
                <a:ea typeface="ＭＳ Ｐゴシック" pitchFamily="34" charset="-128"/>
              </a:rPr>
              <a:t>: good skill, but suspiciously high …</a:t>
            </a:r>
          </a:p>
        </p:txBody>
      </p:sp>
      <p:sp>
        <p:nvSpPr>
          <p:cNvPr id="9" name="14 Rectángulo">
            <a:extLst>
              <a:ext uri="{FF2B5EF4-FFF2-40B4-BE49-F238E27FC236}">
                <a16:creationId xmlns:a16="http://schemas.microsoft.com/office/drawing/2014/main" id="{16EE3F3C-5FD8-C60E-4B5C-231A3ACB4257}"/>
              </a:ext>
            </a:extLst>
          </p:cNvPr>
          <p:cNvSpPr/>
          <p:nvPr/>
        </p:nvSpPr>
        <p:spPr>
          <a:xfrm>
            <a:off x="4096128" y="3950010"/>
            <a:ext cx="3336758" cy="1255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lnSpc>
                <a:spcPct val="90000"/>
              </a:lnSpc>
              <a:defRPr/>
            </a:pPr>
            <a:r>
              <a:rPr lang="en-US" sz="2100" dirty="0">
                <a:solidFill>
                  <a:srgbClr val="7030A0"/>
                </a:solidFill>
                <a:latin typeface="Calibri" pitchFamily="34" charset="0"/>
                <a:ea typeface="ＭＳ Ｐゴシック" pitchFamily="34" charset="-128"/>
              </a:rPr>
              <a:t>Monthly running window</a:t>
            </a:r>
            <a:r>
              <a:rPr lang="en-US" sz="2100" dirty="0">
                <a:solidFill>
                  <a:srgbClr val="004890"/>
                </a:solidFill>
                <a:latin typeface="Calibri" pitchFamily="34" charset="0"/>
                <a:ea typeface="ＭＳ Ｐゴシック" pitchFamily="34" charset="-128"/>
              </a:rPr>
              <a:t>, </a:t>
            </a:r>
            <a:r>
              <a:rPr lang="en-US" sz="2100" dirty="0">
                <a:solidFill>
                  <a:srgbClr val="414141"/>
                </a:solidFill>
                <a:latin typeface="Calibri" pitchFamily="34" charset="0"/>
                <a:ea typeface="ＭＳ Ｐゴシック" pitchFamily="34" charset="-128"/>
              </a:rPr>
              <a:t>but</a:t>
            </a:r>
            <a:r>
              <a:rPr lang="en-US" sz="2100" dirty="0">
                <a:solidFill>
                  <a:srgbClr val="004890"/>
                </a:solidFill>
                <a:latin typeface="Calibri" pitchFamily="34" charset="0"/>
                <a:ea typeface="ＭＳ Ｐゴシック" pitchFamily="34" charset="-128"/>
              </a:rPr>
              <a:t> </a:t>
            </a:r>
            <a:r>
              <a:rPr lang="en-US" sz="2100" dirty="0">
                <a:solidFill>
                  <a:srgbClr val="00B050"/>
                </a:solidFill>
                <a:latin typeface="Calibri" pitchFamily="34" charset="0"/>
                <a:ea typeface="ＭＳ Ｐゴシック" pitchFamily="34" charset="-128"/>
              </a:rPr>
              <a:t>weekly</a:t>
            </a:r>
            <a:r>
              <a:rPr lang="en-US" sz="2100" dirty="0">
                <a:solidFill>
                  <a:srgbClr val="414141"/>
                </a:solidFill>
                <a:latin typeface="Calibri" pitchFamily="34" charset="0"/>
                <a:ea typeface="ＭＳ Ｐゴシック" pitchFamily="34" charset="-128"/>
              </a:rPr>
              <a:t> for the bias adjustment: lower skill , and too noisy for the adjustment</a:t>
            </a:r>
          </a:p>
        </p:txBody>
      </p:sp>
      <p:sp>
        <p:nvSpPr>
          <p:cNvPr id="11" name="14 Rectángulo">
            <a:extLst>
              <a:ext uri="{FF2B5EF4-FFF2-40B4-BE49-F238E27FC236}">
                <a16:creationId xmlns:a16="http://schemas.microsoft.com/office/drawing/2014/main" id="{4E6EA2F6-522C-B77D-442F-43DD19288514}"/>
              </a:ext>
            </a:extLst>
          </p:cNvPr>
          <p:cNvSpPr/>
          <p:nvPr/>
        </p:nvSpPr>
        <p:spPr>
          <a:xfrm>
            <a:off x="4126636" y="5599086"/>
            <a:ext cx="3354401" cy="964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lnSpc>
                <a:spcPct val="90000"/>
              </a:lnSpc>
              <a:defRPr/>
            </a:pPr>
            <a:r>
              <a:rPr lang="en-US" sz="2100" dirty="0">
                <a:solidFill>
                  <a:srgbClr val="7030A0"/>
                </a:solidFill>
                <a:latin typeface="Calibri" pitchFamily="34" charset="0"/>
                <a:ea typeface="ＭＳ Ｐゴシック" pitchFamily="34" charset="-128"/>
              </a:rPr>
              <a:t>Monthly running window</a:t>
            </a:r>
            <a:r>
              <a:rPr lang="en-US" sz="2100" dirty="0">
                <a:solidFill>
                  <a:srgbClr val="004890"/>
                </a:solidFill>
                <a:latin typeface="Calibri" pitchFamily="34" charset="0"/>
                <a:ea typeface="ＭＳ Ｐゴシック" pitchFamily="34" charset="-128"/>
              </a:rPr>
              <a:t>: </a:t>
            </a:r>
            <a:r>
              <a:rPr lang="en-US" sz="2100" dirty="0">
                <a:solidFill>
                  <a:srgbClr val="414141"/>
                </a:solidFill>
                <a:latin typeface="Calibri" pitchFamily="34" charset="0"/>
                <a:ea typeface="ＭＳ Ｐゴシック" pitchFamily="34" charset="-128"/>
              </a:rPr>
              <a:t>more credible quality estimates</a:t>
            </a:r>
          </a:p>
        </p:txBody>
      </p:sp>
      <p:pic>
        <p:nvPicPr>
          <p:cNvPr id="3" name="Picture 2" descr="Diagram&#10;&#10;Description automatically generated">
            <a:extLst>
              <a:ext uri="{FF2B5EF4-FFF2-40B4-BE49-F238E27FC236}">
                <a16:creationId xmlns:a16="http://schemas.microsoft.com/office/drawing/2014/main" id="{679C9A45-A476-D79D-C6F5-A2D6CB7F35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847" y="2315508"/>
            <a:ext cx="3494881" cy="3629801"/>
          </a:xfrm>
          <a:prstGeom prst="rect">
            <a:avLst/>
          </a:prstGeom>
          <a:ln>
            <a:solidFill>
              <a:schemeClr val="tx1"/>
            </a:solidFill>
          </a:ln>
        </p:spPr>
      </p:pic>
    </p:spTree>
    <p:extLst>
      <p:ext uri="{BB962C8B-B14F-4D97-AF65-F5344CB8AC3E}">
        <p14:creationId xmlns:p14="http://schemas.microsoft.com/office/powerpoint/2010/main" val="3975754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altLang="en-US" dirty="0"/>
              <a:t>What for? Non-trivial climatology definitions</a:t>
            </a:r>
            <a:endParaRPr lang="es-ES" dirty="0"/>
          </a:p>
        </p:txBody>
      </p:sp>
      <p:sp>
        <p:nvSpPr>
          <p:cNvPr id="10" name="Text Box 12"/>
          <p:cNvSpPr txBox="1">
            <a:spLocks noChangeArrowheads="1"/>
          </p:cNvSpPr>
          <p:nvPr/>
        </p:nvSpPr>
        <p:spPr bwMode="auto">
          <a:xfrm>
            <a:off x="2244923" y="6513339"/>
            <a:ext cx="3599287"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a:latin typeface="+mn-lt"/>
                <a:ea typeface="+mn-ea"/>
              </a:rPr>
              <a:t>Manrique-</a:t>
            </a:r>
            <a:r>
              <a:rPr lang="en-GB" altLang="es-ES" sz="1600" dirty="0" err="1">
                <a:latin typeface="+mn-lt"/>
                <a:ea typeface="+mn-ea"/>
              </a:rPr>
              <a:t>Suñén</a:t>
            </a:r>
            <a:r>
              <a:rPr lang="en-GB" altLang="es-ES" sz="1600" dirty="0">
                <a:latin typeface="+mn-lt"/>
                <a:ea typeface="+mn-ea"/>
              </a:rPr>
              <a:t> et al. (2020, MWR)</a:t>
            </a:r>
            <a:endParaRPr lang="en-US" altLang="es-ES" sz="1600" dirty="0">
              <a:latin typeface="+mn-lt"/>
              <a:ea typeface="+mn-ea"/>
            </a:endParaRPr>
          </a:p>
        </p:txBody>
      </p:sp>
      <p:pic>
        <p:nvPicPr>
          <p:cNvPr id="2" name="Picture 3">
            <a:extLst>
              <a:ext uri="{FF2B5EF4-FFF2-40B4-BE49-F238E27FC236}">
                <a16:creationId xmlns:a16="http://schemas.microsoft.com/office/drawing/2014/main" id="{1F9A00F7-4246-335C-B4E0-B3276D1167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461" b="-788"/>
          <a:stretch/>
        </p:blipFill>
        <p:spPr bwMode="auto">
          <a:xfrm>
            <a:off x="1617305" y="2668174"/>
            <a:ext cx="8966291" cy="33078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5286FDE-5B05-5967-6051-D26AC5C16233}"/>
              </a:ext>
            </a:extLst>
          </p:cNvPr>
          <p:cNvSpPr txBox="1"/>
          <p:nvPr/>
        </p:nvSpPr>
        <p:spPr>
          <a:xfrm>
            <a:off x="399195" y="1016224"/>
            <a:ext cx="3165231" cy="12123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just">
              <a:buFont typeface="Arial" pitchFamily="34" charset="0"/>
              <a:buNone/>
              <a:defRPr>
                <a:solidFill>
                  <a:srgbClr val="414141"/>
                </a:solidFill>
                <a:latin typeface="Calibri" pitchFamily="34" charset="0"/>
                <a:ea typeface="ＭＳ Ｐゴシック" pitchFamily="34" charset="-128"/>
              </a:defRPr>
            </a:lvl1pPr>
          </a:lstStyle>
          <a:p>
            <a:pPr algn="l"/>
            <a:r>
              <a:rPr lang="en-GB" dirty="0"/>
              <a:t>ECMWF-Ext-</a:t>
            </a:r>
            <a:r>
              <a:rPr lang="en-GB" dirty="0" err="1"/>
              <a:t>Ens</a:t>
            </a:r>
            <a:r>
              <a:rPr lang="en-GB" dirty="0"/>
              <a:t> 2016</a:t>
            </a:r>
          </a:p>
          <a:p>
            <a:r>
              <a:rPr lang="en-GB" dirty="0"/>
              <a:t>Period: 1996-2015 Month: April</a:t>
            </a:r>
          </a:p>
          <a:p>
            <a:r>
              <a:rPr lang="en-GB" dirty="0"/>
              <a:t>Reference: ERA </a:t>
            </a:r>
            <a:r>
              <a:rPr lang="en-GB" dirty="0" err="1"/>
              <a:t>Int</a:t>
            </a:r>
            <a:endParaRPr lang="en-GB" dirty="0"/>
          </a:p>
          <a:p>
            <a:r>
              <a:rPr lang="en-GB" dirty="0"/>
              <a:t>Variable: 2-m temperature</a:t>
            </a:r>
          </a:p>
        </p:txBody>
      </p:sp>
      <p:sp>
        <p:nvSpPr>
          <p:cNvPr id="3" name="Text Box 9">
            <a:extLst>
              <a:ext uri="{FF2B5EF4-FFF2-40B4-BE49-F238E27FC236}">
                <a16:creationId xmlns:a16="http://schemas.microsoft.com/office/drawing/2014/main" id="{E4AEDF74-106C-62A5-6E48-37C5D0D53F3F}"/>
              </a:ext>
            </a:extLst>
          </p:cNvPr>
          <p:cNvSpPr txBox="1">
            <a:spLocks noChangeArrowheads="1"/>
          </p:cNvSpPr>
          <p:nvPr/>
        </p:nvSpPr>
        <p:spPr bwMode="auto">
          <a:xfrm rot="1884964" flipH="1">
            <a:off x="1926391" y="2710393"/>
            <a:ext cx="8531225" cy="1860473"/>
          </a:xfrm>
          <a:prstGeom prst="rect">
            <a:avLst/>
          </a:prstGeom>
          <a:gradFill flip="none" rotWithShape="1">
            <a:gsLst>
              <a:gs pos="0">
                <a:srgbClr val="797B7E">
                  <a:tint val="66000"/>
                  <a:satMod val="160000"/>
                </a:srgbClr>
              </a:gs>
              <a:gs pos="50000">
                <a:srgbClr val="797B7E">
                  <a:tint val="44500"/>
                  <a:satMod val="160000"/>
                </a:srgbClr>
              </a:gs>
              <a:gs pos="100000">
                <a:srgbClr val="797B7E">
                  <a:tint val="23500"/>
                  <a:satMod val="160000"/>
                </a:srgbClr>
              </a:gs>
            </a:gsLst>
            <a:lin ang="5400000" scaled="1"/>
            <a:tileRect/>
          </a:gradFill>
          <a:ln>
            <a:noFill/>
          </a:ln>
          <a:effectLst>
            <a:softEdge rad="127000"/>
          </a:effectLst>
        </p:spPr>
        <p:txBody>
          <a:bodyPr lIns="0" tIns="144000" bIns="144000" anchor="b">
            <a:spAutoFit/>
          </a:bodyPr>
          <a:lstStyle>
            <a:defPPr>
              <a:defRPr lang="en-US"/>
            </a:defPPr>
            <a:lvl1pPr algn="ctr" defTabSz="914400" eaLnBrk="1" fontAlgn="auto" hangingPunct="1">
              <a:spcBef>
                <a:spcPct val="50000"/>
              </a:spcBef>
              <a:spcAft>
                <a:spcPts val="0"/>
              </a:spcAft>
              <a:buFontTx/>
              <a:buNone/>
              <a:defRPr sz="3400" b="1" kern="0">
                <a:solidFill>
                  <a:srgbClr val="FF0000"/>
                </a:solidFill>
                <a:latin typeface="Century Gothic" pitchFamily="34" charset="0"/>
              </a:defRPr>
            </a:lvl1pPr>
            <a:lvl2pPr marL="742950" indent="-285750" eaLnBrk="0" hangingPunct="0">
              <a:spcBef>
                <a:spcPts val="300"/>
              </a:spcBef>
              <a:buClr>
                <a:schemeClr val="accent2"/>
              </a:buClr>
              <a:buSzPct val="150000"/>
              <a:buFont typeface="Wingdings" pitchFamily="2" charset="2"/>
              <a:buChar char="§"/>
              <a:defRPr sz="1600">
                <a:latin typeface="Verdana" pitchFamily="34" charset="0"/>
              </a:defRPr>
            </a:lvl2pPr>
            <a:lvl3pPr marL="1143000" indent="-228600" eaLnBrk="0" hangingPunct="0">
              <a:spcBef>
                <a:spcPts val="300"/>
              </a:spcBef>
              <a:buClr>
                <a:schemeClr val="accent2"/>
              </a:buClr>
              <a:buFont typeface="Wingdings" pitchFamily="2" charset="2"/>
              <a:buChar char="§"/>
              <a:defRPr sz="1600">
                <a:latin typeface="Verdana" pitchFamily="34" charset="0"/>
              </a:defRPr>
            </a:lvl3pPr>
            <a:lvl4pPr marL="1600200" indent="-228600" eaLnBrk="0" hangingPunct="0">
              <a:spcBef>
                <a:spcPts val="300"/>
              </a:spcBef>
              <a:buClr>
                <a:schemeClr val="accent2"/>
              </a:buClr>
              <a:buFont typeface="Wingdings" pitchFamily="2" charset="2"/>
              <a:buChar char="§"/>
              <a:defRPr sz="1600">
                <a:latin typeface="Verdana" pitchFamily="34" charset="0"/>
              </a:defRPr>
            </a:lvl4pPr>
            <a:lvl5pPr marL="2057400" indent="-228600" eaLnBrk="0" hangingPunct="0">
              <a:spcBef>
                <a:spcPts val="300"/>
              </a:spcBef>
              <a:buClr>
                <a:schemeClr val="accent2"/>
              </a:buClr>
              <a:buFont typeface="Wingdings" pitchFamily="2" charset="2"/>
              <a:buChar char="§"/>
              <a:defRPr sz="1600">
                <a:latin typeface="Verdana"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9pPr>
          </a:lstStyle>
          <a:p>
            <a:pPr>
              <a:defRPr/>
            </a:pPr>
            <a:r>
              <a:rPr lang="en-GB" dirty="0"/>
              <a:t>Relevant when we have to deal with forecast timeliness, system updates, multi-model choices, etc.</a:t>
            </a:r>
          </a:p>
        </p:txBody>
      </p:sp>
    </p:spTree>
    <p:extLst>
      <p:ext uri="{BB962C8B-B14F-4D97-AF65-F5344CB8AC3E}">
        <p14:creationId xmlns:p14="http://schemas.microsoft.com/office/powerpoint/2010/main" val="249985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altLang="en-US" dirty="0"/>
              <a:t>Systematic forecast quality assessment</a:t>
            </a:r>
            <a:endParaRPr lang="es-ES" dirty="0"/>
          </a:p>
        </p:txBody>
      </p:sp>
      <p:sp>
        <p:nvSpPr>
          <p:cNvPr id="10" name="Text Box 12"/>
          <p:cNvSpPr txBox="1">
            <a:spLocks noChangeArrowheads="1"/>
          </p:cNvSpPr>
          <p:nvPr/>
        </p:nvSpPr>
        <p:spPr bwMode="auto">
          <a:xfrm>
            <a:off x="2244924" y="6513339"/>
            <a:ext cx="1942764"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a:latin typeface="+mn-lt"/>
                <a:ea typeface="+mn-ea"/>
              </a:rPr>
              <a:t>N. </a:t>
            </a:r>
            <a:r>
              <a:rPr lang="en-GB" altLang="es-ES" sz="1600" dirty="0" err="1">
                <a:latin typeface="+mn-lt"/>
                <a:ea typeface="+mn-ea"/>
              </a:rPr>
              <a:t>Milders</a:t>
            </a:r>
            <a:r>
              <a:rPr lang="en-GB" altLang="es-ES" sz="1600" dirty="0">
                <a:latin typeface="+mn-lt"/>
                <a:ea typeface="+mn-ea"/>
              </a:rPr>
              <a:t> (BSC)</a:t>
            </a:r>
            <a:endParaRPr lang="en-US" altLang="es-ES" sz="1600" dirty="0">
              <a:latin typeface="+mn-lt"/>
              <a:ea typeface="+mn-ea"/>
            </a:endParaRPr>
          </a:p>
        </p:txBody>
      </p:sp>
      <p:pic>
        <p:nvPicPr>
          <p:cNvPr id="2" name="Google Shape;62;p14">
            <a:extLst>
              <a:ext uri="{FF2B5EF4-FFF2-40B4-BE49-F238E27FC236}">
                <a16:creationId xmlns:a16="http://schemas.microsoft.com/office/drawing/2014/main" id="{69F8D7B0-BCEC-F906-0501-D5AB9251BAB2}"/>
              </a:ext>
            </a:extLst>
          </p:cNvPr>
          <p:cNvPicPr preferRelativeResize="0">
            <a:picLocks noChangeAspect="1"/>
          </p:cNvPicPr>
          <p:nvPr/>
        </p:nvPicPr>
        <p:blipFill>
          <a:blip r:embed="rId2">
            <a:alphaModFix/>
          </a:blip>
          <a:stretch>
            <a:fillRect/>
          </a:stretch>
        </p:blipFill>
        <p:spPr>
          <a:xfrm>
            <a:off x="661683" y="1057013"/>
            <a:ext cx="10902898" cy="4886630"/>
          </a:xfrm>
          <a:prstGeom prst="rect">
            <a:avLst/>
          </a:prstGeom>
          <a:noFill/>
          <a:ln>
            <a:noFill/>
          </a:ln>
        </p:spPr>
      </p:pic>
    </p:spTree>
    <p:extLst>
      <p:ext uri="{BB962C8B-B14F-4D97-AF65-F5344CB8AC3E}">
        <p14:creationId xmlns:p14="http://schemas.microsoft.com/office/powerpoint/2010/main" val="828795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altLang="en-US" dirty="0"/>
              <a:t>Systematic forecast quality assessment</a:t>
            </a:r>
            <a:endParaRPr lang="es-ES" dirty="0"/>
          </a:p>
        </p:txBody>
      </p:sp>
      <p:sp>
        <p:nvSpPr>
          <p:cNvPr id="10" name="Text Box 12"/>
          <p:cNvSpPr txBox="1">
            <a:spLocks noChangeArrowheads="1"/>
          </p:cNvSpPr>
          <p:nvPr/>
        </p:nvSpPr>
        <p:spPr bwMode="auto">
          <a:xfrm>
            <a:off x="2244924" y="6513339"/>
            <a:ext cx="1942764"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a:latin typeface="+mn-lt"/>
                <a:ea typeface="+mn-ea"/>
              </a:rPr>
              <a:t>N. </a:t>
            </a:r>
            <a:r>
              <a:rPr lang="en-GB" altLang="es-ES" sz="1600" dirty="0" err="1">
                <a:latin typeface="+mn-lt"/>
                <a:ea typeface="+mn-ea"/>
              </a:rPr>
              <a:t>Milders</a:t>
            </a:r>
            <a:r>
              <a:rPr lang="en-GB" altLang="es-ES" sz="1600" dirty="0">
                <a:latin typeface="+mn-lt"/>
                <a:ea typeface="+mn-ea"/>
              </a:rPr>
              <a:t> (BSC)</a:t>
            </a:r>
            <a:endParaRPr lang="en-US" altLang="es-ES" sz="1600" dirty="0">
              <a:latin typeface="+mn-lt"/>
              <a:ea typeface="+mn-ea"/>
            </a:endParaRPr>
          </a:p>
        </p:txBody>
      </p:sp>
      <p:pic>
        <p:nvPicPr>
          <p:cNvPr id="3" name="Google Shape;175;p27">
            <a:extLst>
              <a:ext uri="{FF2B5EF4-FFF2-40B4-BE49-F238E27FC236}">
                <a16:creationId xmlns:a16="http://schemas.microsoft.com/office/drawing/2014/main" id="{69B6DE9C-F91B-D052-836F-3015C360BA0E}"/>
              </a:ext>
            </a:extLst>
          </p:cNvPr>
          <p:cNvPicPr preferRelativeResize="0">
            <a:picLocks noChangeAspect="1"/>
          </p:cNvPicPr>
          <p:nvPr/>
        </p:nvPicPr>
        <p:blipFill>
          <a:blip r:embed="rId2">
            <a:alphaModFix/>
          </a:blip>
          <a:stretch>
            <a:fillRect/>
          </a:stretch>
        </p:blipFill>
        <p:spPr>
          <a:xfrm>
            <a:off x="1909744" y="3420896"/>
            <a:ext cx="8460000" cy="2939624"/>
          </a:xfrm>
          <a:prstGeom prst="rect">
            <a:avLst/>
          </a:prstGeom>
          <a:noFill/>
          <a:ln>
            <a:noFill/>
          </a:ln>
        </p:spPr>
      </p:pic>
      <p:pic>
        <p:nvPicPr>
          <p:cNvPr id="4" name="Google Shape;176;p27">
            <a:extLst>
              <a:ext uri="{FF2B5EF4-FFF2-40B4-BE49-F238E27FC236}">
                <a16:creationId xmlns:a16="http://schemas.microsoft.com/office/drawing/2014/main" id="{092E92E0-93AE-FF21-B45B-4C8F584B4020}"/>
              </a:ext>
            </a:extLst>
          </p:cNvPr>
          <p:cNvPicPr preferRelativeResize="0">
            <a:picLocks noChangeAspect="1"/>
          </p:cNvPicPr>
          <p:nvPr/>
        </p:nvPicPr>
        <p:blipFill>
          <a:blip r:embed="rId3">
            <a:alphaModFix/>
          </a:blip>
          <a:stretch>
            <a:fillRect/>
          </a:stretch>
        </p:blipFill>
        <p:spPr>
          <a:xfrm>
            <a:off x="1902158" y="828685"/>
            <a:ext cx="8458507" cy="2660499"/>
          </a:xfrm>
          <a:prstGeom prst="rect">
            <a:avLst/>
          </a:prstGeom>
          <a:noFill/>
          <a:ln>
            <a:noFill/>
          </a:ln>
        </p:spPr>
      </p:pic>
      <p:sp>
        <p:nvSpPr>
          <p:cNvPr id="5" name="Google Shape;177;p27">
            <a:extLst>
              <a:ext uri="{FF2B5EF4-FFF2-40B4-BE49-F238E27FC236}">
                <a16:creationId xmlns:a16="http://schemas.microsoft.com/office/drawing/2014/main" id="{2977C106-BE4D-AFC8-6148-D488601D275B}"/>
              </a:ext>
            </a:extLst>
          </p:cNvPr>
          <p:cNvSpPr/>
          <p:nvPr/>
        </p:nvSpPr>
        <p:spPr>
          <a:xfrm>
            <a:off x="6508808" y="1057013"/>
            <a:ext cx="1942764" cy="4972302"/>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 name="TextBox 5">
            <a:extLst>
              <a:ext uri="{FF2B5EF4-FFF2-40B4-BE49-F238E27FC236}">
                <a16:creationId xmlns:a16="http://schemas.microsoft.com/office/drawing/2014/main" id="{055A9C2E-7359-79F0-5110-D2C27A074BBB}"/>
              </a:ext>
            </a:extLst>
          </p:cNvPr>
          <p:cNvSpPr txBox="1"/>
          <p:nvPr/>
        </p:nvSpPr>
        <p:spPr>
          <a:xfrm>
            <a:off x="26504" y="3543164"/>
            <a:ext cx="2952973" cy="400110"/>
          </a:xfrm>
          <a:prstGeom prst="rect">
            <a:avLst/>
          </a:prstGeom>
          <a:solidFill>
            <a:schemeClr val="bg1"/>
          </a:solidFill>
          <a:ln>
            <a:solidFill>
              <a:schemeClr val="tx1"/>
            </a:solidFill>
          </a:ln>
        </p:spPr>
        <p:txBody>
          <a:bodyPr wrap="square" rtlCol="0">
            <a:spAutoFit/>
          </a:bodyPr>
          <a:lstStyle/>
          <a:p>
            <a:pPr algn="ctr" defTabSz="914377"/>
            <a:r>
              <a:rPr lang="en-GB" sz="2000" b="1" kern="0" dirty="0">
                <a:solidFill>
                  <a:srgbClr val="414141"/>
                </a:solidFill>
                <a:latin typeface="Calibri"/>
                <a:ea typeface="Calibri"/>
                <a:cs typeface="Calibri"/>
                <a:sym typeface="Calibri"/>
              </a:rPr>
              <a:t>Impact of cross-validation</a:t>
            </a:r>
            <a:endParaRPr lang="en-GB" sz="2000" b="1" dirty="0">
              <a:solidFill>
                <a:srgbClr val="414141"/>
              </a:solidFill>
              <a:latin typeface="Calibri"/>
              <a:cs typeface="Calibri"/>
              <a:sym typeface="Calibri"/>
            </a:endParaRPr>
          </a:p>
        </p:txBody>
      </p:sp>
    </p:spTree>
    <p:extLst>
      <p:ext uri="{BB962C8B-B14F-4D97-AF65-F5344CB8AC3E}">
        <p14:creationId xmlns:p14="http://schemas.microsoft.com/office/powerpoint/2010/main" val="1026326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dirty="0"/>
              <a:t>Beware of the observational uncertainty</a:t>
            </a:r>
            <a:endParaRPr lang="es-ES" dirty="0"/>
          </a:p>
        </p:txBody>
      </p:sp>
      <p:sp>
        <p:nvSpPr>
          <p:cNvPr id="16" name="Espace réservé du texte 2">
            <a:extLst>
              <a:ext uri="{FF2B5EF4-FFF2-40B4-BE49-F238E27FC236}">
                <a16:creationId xmlns:a16="http://schemas.microsoft.com/office/drawing/2014/main" id="{DE005E42-9F5E-4C53-8F0C-28B769DB37FF}"/>
              </a:ext>
            </a:extLst>
          </p:cNvPr>
          <p:cNvSpPr txBox="1">
            <a:spLocks/>
          </p:cNvSpPr>
          <p:nvPr/>
        </p:nvSpPr>
        <p:spPr>
          <a:xfrm>
            <a:off x="227549" y="792566"/>
            <a:ext cx="11795637" cy="22319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None/>
            </a:pPr>
            <a:r>
              <a:rPr lang="en-US" sz="2200" dirty="0">
                <a:solidFill>
                  <a:srgbClr val="414141"/>
                </a:solidFill>
                <a:latin typeface="Calibri" pitchFamily="34" charset="0"/>
                <a:ea typeface="ＭＳ Ｐゴシック" pitchFamily="34" charset="-128"/>
              </a:rPr>
              <a:t>Verification with two ground-based observational datasets and three </a:t>
            </a:r>
            <a:r>
              <a:rPr lang="en-US" sz="2200" dirty="0" err="1">
                <a:solidFill>
                  <a:srgbClr val="414141"/>
                </a:solidFill>
                <a:latin typeface="Calibri" pitchFamily="34" charset="0"/>
                <a:ea typeface="ＭＳ Ｐゴシック" pitchFamily="34" charset="-128"/>
              </a:rPr>
              <a:t>reanalyses</a:t>
            </a:r>
            <a:r>
              <a:rPr lang="en-US" sz="2200" dirty="0">
                <a:solidFill>
                  <a:srgbClr val="414141"/>
                </a:solidFill>
                <a:latin typeface="Calibri" pitchFamily="34" charset="0"/>
                <a:ea typeface="ＭＳ Ｐゴシック" pitchFamily="34" charset="-128"/>
              </a:rPr>
              <a:t>. The use of both types of datasets is very informative for wind energy users as they use them for the development of impact models and the long-term resource assessments.</a:t>
            </a:r>
          </a:p>
          <a:p>
            <a:pPr marL="0" indent="0" defTabSz="457200" fontAlgn="base">
              <a:spcBef>
                <a:spcPct val="20000"/>
              </a:spcBef>
              <a:spcAft>
                <a:spcPct val="0"/>
              </a:spcAft>
              <a:buNone/>
            </a:pPr>
            <a:r>
              <a:rPr lang="en-GB" sz="2200" dirty="0">
                <a:solidFill>
                  <a:srgbClr val="FF0000"/>
                </a:solidFill>
                <a:latin typeface="Calibri" pitchFamily="34" charset="0"/>
                <a:ea typeface="ＭＳ Ｐゴシック" pitchFamily="34" charset="-128"/>
              </a:rPr>
              <a:t>“Failing to account for the effects of observation error when deciding between two forecasting systems could lead to the wrong choice and a high opportunity cost” (Ferro, 2017)</a:t>
            </a:r>
            <a:endParaRPr lang="en-GB" altLang="en-US" sz="2200" dirty="0">
              <a:solidFill>
                <a:srgbClr val="FF0000"/>
              </a:solidFill>
              <a:latin typeface="Calibri" pitchFamily="34" charset="0"/>
              <a:ea typeface="ＭＳ Ｐゴシック" pitchFamily="34" charset="-128"/>
              <a:sym typeface="Arial" pitchFamily="34" charset="0"/>
            </a:endParaRPr>
          </a:p>
        </p:txBody>
      </p:sp>
      <p:pic>
        <p:nvPicPr>
          <p:cNvPr id="9" name="Google Shape;138;p29">
            <a:extLst>
              <a:ext uri="{FF2B5EF4-FFF2-40B4-BE49-F238E27FC236}">
                <a16:creationId xmlns:a16="http://schemas.microsoft.com/office/drawing/2014/main" id="{AB7334A6-9D95-419C-8019-535510A5AE81}"/>
              </a:ext>
            </a:extLst>
          </p:cNvPr>
          <p:cNvPicPr preferRelativeResize="0"/>
          <p:nvPr/>
        </p:nvPicPr>
        <p:blipFill rotWithShape="1">
          <a:blip r:embed="rId2">
            <a:alphaModFix/>
          </a:blip>
          <a:srcRect l="2629" t="19938" b="18917"/>
          <a:stretch/>
        </p:blipFill>
        <p:spPr>
          <a:xfrm>
            <a:off x="469633" y="2881343"/>
            <a:ext cx="2707602" cy="1359417"/>
          </a:xfrm>
          <a:prstGeom prst="rect">
            <a:avLst/>
          </a:prstGeom>
          <a:noFill/>
          <a:ln>
            <a:noFill/>
          </a:ln>
        </p:spPr>
      </p:pic>
      <p:grpSp>
        <p:nvGrpSpPr>
          <p:cNvPr id="10" name="Grupo 13">
            <a:extLst>
              <a:ext uri="{FF2B5EF4-FFF2-40B4-BE49-F238E27FC236}">
                <a16:creationId xmlns:a16="http://schemas.microsoft.com/office/drawing/2014/main" id="{6CB3580D-DDA8-47B1-B173-1445ECC46416}"/>
              </a:ext>
            </a:extLst>
          </p:cNvPr>
          <p:cNvGrpSpPr/>
          <p:nvPr/>
        </p:nvGrpSpPr>
        <p:grpSpPr>
          <a:xfrm>
            <a:off x="3620087" y="2908518"/>
            <a:ext cx="8398979" cy="3776020"/>
            <a:chOff x="152400" y="2161093"/>
            <a:chExt cx="8839200" cy="3897451"/>
          </a:xfrm>
        </p:grpSpPr>
        <p:pic>
          <p:nvPicPr>
            <p:cNvPr id="11" name="Google Shape;137;p29">
              <a:extLst>
                <a:ext uri="{FF2B5EF4-FFF2-40B4-BE49-F238E27FC236}">
                  <a16:creationId xmlns:a16="http://schemas.microsoft.com/office/drawing/2014/main" id="{7696F2EB-95D1-45B3-B750-F5A76502E47F}"/>
                </a:ext>
              </a:extLst>
            </p:cNvPr>
            <p:cNvPicPr preferRelativeResize="0"/>
            <p:nvPr/>
          </p:nvPicPr>
          <p:blipFill rotWithShape="1">
            <a:blip r:embed="rId3">
              <a:alphaModFix/>
            </a:blip>
            <a:srcRect b="9222"/>
            <a:stretch/>
          </p:blipFill>
          <p:spPr>
            <a:xfrm>
              <a:off x="152400" y="2161093"/>
              <a:ext cx="8839200" cy="2006025"/>
            </a:xfrm>
            <a:prstGeom prst="rect">
              <a:avLst/>
            </a:prstGeom>
            <a:noFill/>
            <a:ln>
              <a:noFill/>
            </a:ln>
          </p:spPr>
        </p:pic>
        <p:pic>
          <p:nvPicPr>
            <p:cNvPr id="12" name="Google Shape;139;p29">
              <a:extLst>
                <a:ext uri="{FF2B5EF4-FFF2-40B4-BE49-F238E27FC236}">
                  <a16:creationId xmlns:a16="http://schemas.microsoft.com/office/drawing/2014/main" id="{B6CD1BE9-8815-4AB5-A758-73866B1EDFAC}"/>
                </a:ext>
              </a:extLst>
            </p:cNvPr>
            <p:cNvPicPr preferRelativeResize="0"/>
            <p:nvPr/>
          </p:nvPicPr>
          <p:blipFill rotWithShape="1">
            <a:blip r:embed="rId4">
              <a:alphaModFix/>
            </a:blip>
            <a:srcRect t="17985"/>
            <a:stretch/>
          </p:blipFill>
          <p:spPr>
            <a:xfrm>
              <a:off x="152400" y="4183769"/>
              <a:ext cx="8839200" cy="1874775"/>
            </a:xfrm>
            <a:prstGeom prst="rect">
              <a:avLst/>
            </a:prstGeom>
            <a:noFill/>
            <a:ln>
              <a:noFill/>
            </a:ln>
          </p:spPr>
        </p:pic>
      </p:grpSp>
      <p:sp>
        <p:nvSpPr>
          <p:cNvPr id="13" name="Oval 12"/>
          <p:cNvSpPr/>
          <p:nvPr/>
        </p:nvSpPr>
        <p:spPr>
          <a:xfrm>
            <a:off x="9069411" y="3196046"/>
            <a:ext cx="453223" cy="35852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2155821" y="3309882"/>
            <a:ext cx="344978" cy="4189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0482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dirty="0"/>
              <a:t>Observational uncertainty</a:t>
            </a:r>
            <a:endParaRPr lang="es-ES" dirty="0"/>
          </a:p>
        </p:txBody>
      </p:sp>
      <p:sp>
        <p:nvSpPr>
          <p:cNvPr id="16" name="Espace réservé du texte 2">
            <a:extLst>
              <a:ext uri="{FF2B5EF4-FFF2-40B4-BE49-F238E27FC236}">
                <a16:creationId xmlns:a16="http://schemas.microsoft.com/office/drawing/2014/main" id="{DE005E42-9F5E-4C53-8F0C-28B769DB37FF}"/>
              </a:ext>
            </a:extLst>
          </p:cNvPr>
          <p:cNvSpPr txBox="1">
            <a:spLocks/>
          </p:cNvSpPr>
          <p:nvPr/>
        </p:nvSpPr>
        <p:spPr>
          <a:xfrm>
            <a:off x="227549" y="792566"/>
            <a:ext cx="11795637" cy="22319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None/>
            </a:pPr>
            <a:r>
              <a:rPr lang="en-GB" altLang="en-US" sz="2200" dirty="0">
                <a:solidFill>
                  <a:srgbClr val="414141"/>
                </a:solidFill>
                <a:latin typeface="Calibri" pitchFamily="34" charset="0"/>
                <a:ea typeface="ＭＳ Ｐゴシック" pitchFamily="34" charset="-128"/>
                <a:sym typeface="Calibri" pitchFamily="34" charset="0"/>
              </a:rPr>
              <a:t>Verification against several reanalysis-based references gives different results. Adjustment of the observational references to in-situ observations (</a:t>
            </a:r>
            <a:r>
              <a:rPr lang="en-GB" altLang="en-US" sz="2200" dirty="0" err="1">
                <a:solidFill>
                  <a:srgbClr val="414141"/>
                </a:solidFill>
                <a:latin typeface="Calibri" pitchFamily="34" charset="0"/>
                <a:ea typeface="ＭＳ Ｐゴシック" pitchFamily="34" charset="-128"/>
                <a:sym typeface="Calibri" pitchFamily="34" charset="0"/>
              </a:rPr>
              <a:t>HadISD</a:t>
            </a:r>
            <a:r>
              <a:rPr lang="en-GB" altLang="en-US" sz="2200" dirty="0">
                <a:solidFill>
                  <a:srgbClr val="414141"/>
                </a:solidFill>
                <a:latin typeface="Calibri" pitchFamily="34" charset="0"/>
                <a:ea typeface="ＭＳ Ｐゴシック" pitchFamily="34" charset="-128"/>
                <a:sym typeface="Calibri" pitchFamily="34" charset="0"/>
              </a:rPr>
              <a:t>) shows that this uncertainty can be reduced. 10 m wind speed, BSS90 for zero-month lead one-month forecasts from ECMWF S5 (1981-2017).</a:t>
            </a:r>
          </a:p>
          <a:p>
            <a:pPr marL="0" indent="0" defTabSz="457200" fontAlgn="base">
              <a:spcBef>
                <a:spcPct val="20000"/>
              </a:spcBef>
              <a:spcAft>
                <a:spcPct val="0"/>
              </a:spcAft>
              <a:buNone/>
            </a:pPr>
            <a:r>
              <a:rPr lang="en-GB" sz="2200" dirty="0">
                <a:solidFill>
                  <a:srgbClr val="FF0000"/>
                </a:solidFill>
                <a:latin typeface="Calibri" pitchFamily="34" charset="0"/>
                <a:ea typeface="ＭＳ Ｐゴシック" pitchFamily="34" charset="-128"/>
              </a:rPr>
              <a:t>“Failing to account for the effects of observation error when deciding between two forecasting systems could lead to the wrong choice and a high opportunity cost” (Ferro, 2017)</a:t>
            </a:r>
            <a:endParaRPr lang="en-GB" altLang="en-US" sz="2200" dirty="0">
              <a:solidFill>
                <a:srgbClr val="FF0000"/>
              </a:solidFill>
              <a:latin typeface="Calibri" pitchFamily="34" charset="0"/>
              <a:ea typeface="ＭＳ Ｐゴシック" pitchFamily="34" charset="-128"/>
              <a:sym typeface="Arial" pitchFamily="34" charset="0"/>
            </a:endParaRPr>
          </a:p>
        </p:txBody>
      </p:sp>
      <p:sp>
        <p:nvSpPr>
          <p:cNvPr id="11" name="Text Box 12"/>
          <p:cNvSpPr txBox="1">
            <a:spLocks noChangeArrowheads="1"/>
          </p:cNvSpPr>
          <p:nvPr/>
        </p:nvSpPr>
        <p:spPr bwMode="auto">
          <a:xfrm>
            <a:off x="2567248" y="6520975"/>
            <a:ext cx="2667361"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a:latin typeface="+mn-lt"/>
                <a:ea typeface="+mn-ea"/>
              </a:rPr>
              <a:t>Ramon et al. (in preparation)</a:t>
            </a:r>
            <a:endParaRPr lang="en-US" altLang="es-ES" sz="1600" dirty="0">
              <a:latin typeface="+mn-lt"/>
              <a:ea typeface="+mn-ea"/>
            </a:endParaRPr>
          </a:p>
        </p:txBody>
      </p:sp>
      <p:pic>
        <p:nvPicPr>
          <p:cNvPr id="4" name="Picture 3">
            <a:extLst>
              <a:ext uri="{FF2B5EF4-FFF2-40B4-BE49-F238E27FC236}">
                <a16:creationId xmlns:a16="http://schemas.microsoft.com/office/drawing/2014/main" id="{491800A8-FEAC-A4E3-ED7E-7B21E77E17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872"/>
          <a:stretch/>
        </p:blipFill>
        <p:spPr>
          <a:xfrm>
            <a:off x="1325215" y="2395680"/>
            <a:ext cx="9621080" cy="3699461"/>
          </a:xfrm>
          <a:prstGeom prst="rect">
            <a:avLst/>
          </a:prstGeom>
        </p:spPr>
      </p:pic>
    </p:spTree>
    <p:extLst>
      <p:ext uri="{BB962C8B-B14F-4D97-AF65-F5344CB8AC3E}">
        <p14:creationId xmlns:p14="http://schemas.microsoft.com/office/powerpoint/2010/main" val="2324594081"/>
      </p:ext>
    </p:extLst>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11571</TotalTime>
  <Words>1583</Words>
  <Application>Microsoft Office PowerPoint</Application>
  <PresentationFormat>Widescreen</PresentationFormat>
  <Paragraphs>144</Paragraphs>
  <Slides>29</Slides>
  <Notes>0</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Century Gothic</vt:lpstr>
      <vt:lpstr>Diseño personalizado</vt:lpstr>
      <vt:lpstr>The Bone and The Marrow: Some Suggestions for the Future of Climate Prediction</vt:lpstr>
      <vt:lpstr>Outline: a collection of thoughts</vt:lpstr>
      <vt:lpstr>PowerPoint Presentation</vt:lpstr>
      <vt:lpstr>Non-trivial climatology definitions</vt:lpstr>
      <vt:lpstr>What for? Non-trivial climatology definitions</vt:lpstr>
      <vt:lpstr>Systematic forecast quality assessment</vt:lpstr>
      <vt:lpstr>Systematic forecast quality assessment</vt:lpstr>
      <vt:lpstr>Beware of the observational uncertainty</vt:lpstr>
      <vt:lpstr>Observational uncertainty</vt:lpstr>
      <vt:lpstr>Building multi-model systems</vt:lpstr>
      <vt:lpstr>Building multi-model systems</vt:lpstr>
      <vt:lpstr>Building multi-model systems</vt:lpstr>
      <vt:lpstr>Where to from here? User requirements</vt:lpstr>
      <vt:lpstr>Lessons from research in user engagement</vt:lpstr>
      <vt:lpstr>Forecasts for crop yield</vt:lpstr>
      <vt:lpstr>Volcanic influence</vt:lpstr>
      <vt:lpstr>PowerPoint Presentation</vt:lpstr>
      <vt:lpstr>Near-term seamless climate information</vt:lpstr>
      <vt:lpstr>Near-term seamless climate information</vt:lpstr>
      <vt:lpstr>Merging seasonal and decadal predictions</vt:lpstr>
      <vt:lpstr>Merging seasonal and decadal predictions</vt:lpstr>
      <vt:lpstr>New generation of climate models: resolution</vt:lpstr>
      <vt:lpstr>Carbon cycle predictions</vt:lpstr>
      <vt:lpstr>PowerPoint Presentation</vt:lpstr>
      <vt:lpstr>Actors and values in climate information</vt:lpstr>
      <vt:lpstr>Tethering: A necessary condition for interactivity</vt:lpstr>
      <vt:lpstr>User interface to climate information</vt:lpstr>
      <vt:lpstr>A collection of thoughts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Gemma Ribas</dc:creator>
  <cp:lastModifiedBy>Francisco J Doblas Reyes</cp:lastModifiedBy>
  <cp:revision>311</cp:revision>
  <dcterms:created xsi:type="dcterms:W3CDTF">2019-06-06T09:57:11Z</dcterms:created>
  <dcterms:modified xsi:type="dcterms:W3CDTF">2023-03-29T12:30:44Z</dcterms:modified>
</cp:coreProperties>
</file>