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Proxima Nova"/>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ProximaNova-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ProximaNova-italic.fntdata"/><Relationship Id="rId21" Type="http://schemas.openxmlformats.org/officeDocument/2006/relationships/slide" Target="slides/slide16.xml"/><Relationship Id="rId43" Type="http://schemas.openxmlformats.org/officeDocument/2006/relationships/font" Target="fonts/ProximaNova-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Erupci%C3%B3n_del_Eyjafjallaj%C3%B6kull_de_2010#cite_note-37" TargetMode="External"/><Relationship Id="rId3" Type="http://schemas.openxmlformats.org/officeDocument/2006/relationships/hyperlink" Target="https://es.wikipedia.org/wiki/Erupci%C3%B3n_del_Eyjafjallaj%C3%B6kull_de_2010#cite_note-38"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42e3e7cd_1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42e3e7c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840f75f65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40f75f65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de igual manera saber cuando habrá una tormenta </a:t>
            </a:r>
            <a:br>
              <a:rPr lang="es-419" sz="1000"/>
            </a:br>
            <a:r>
              <a:rPr lang="es-419" sz="1000"/>
              <a:t>permite tomar decisiones a las autoridades y salvar vidas o mitigar los daños materiales</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840f75f658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40f75f65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saber la direccion del viento permite predecir la </a:t>
            </a:r>
            <a:r>
              <a:rPr lang="es-419"/>
              <a:t>dirección</a:t>
            </a:r>
            <a:r>
              <a:rPr lang="es-419"/>
              <a:t> de la pluma de una erupcion volcanica</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por ejemplo </a:t>
            </a:r>
            <a:r>
              <a:rPr lang="es-419"/>
              <a:t>Erupción del Eyjafjallajökull de 2010 </a:t>
            </a:r>
            <a:br>
              <a:rPr lang="es-419"/>
            </a:br>
            <a:endParaRPr/>
          </a:p>
          <a:p>
            <a:pPr indent="0" lvl="0" marL="0" rtl="0" algn="l">
              <a:spcBef>
                <a:spcPts val="0"/>
              </a:spcBef>
              <a:spcAft>
                <a:spcPts val="0"/>
              </a:spcAft>
              <a:buNone/>
            </a:pPr>
            <a:r>
              <a:rPr lang="es-419"/>
              <a:t>redujo e</a:t>
            </a:r>
            <a:r>
              <a:rPr lang="es-419"/>
              <a:t>l tráfico entre Europa y el resto de continentes al mínimo.</a:t>
            </a:r>
            <a:br>
              <a:rPr lang="es-419"/>
            </a:br>
            <a:r>
              <a:rPr lang="es-419"/>
              <a:t>Los daños económicos,  sólo el turismo en españa  perdió 250 millones de euros</a:t>
            </a:r>
            <a:r>
              <a:rPr baseline="30000" lang="es-419" u="sng">
                <a:solidFill>
                  <a:schemeClr val="hlink"/>
                </a:solidFill>
                <a:hlinkClick r:id="rId2"/>
              </a:rPr>
              <a:t>37</a:t>
            </a:r>
            <a:r>
              <a:rPr lang="es-419"/>
              <a:t>​ </a:t>
            </a:r>
            <a:br>
              <a:rPr lang="es-419"/>
            </a:br>
            <a:r>
              <a:rPr lang="es-419"/>
              <a:t>y las aerolíneas aseguraban haber perdido 1.264 millones de euros.</a:t>
            </a:r>
            <a:r>
              <a:rPr baseline="30000" lang="es-419" u="sng">
                <a:solidFill>
                  <a:schemeClr val="hlink"/>
                </a:solidFill>
                <a:hlinkClick r:id="rId3"/>
              </a:rPr>
              <a:t>38</a:t>
            </a:r>
            <a:r>
              <a:rPr lang="es-419"/>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40f75f65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40f75f65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la </a:t>
            </a:r>
            <a:r>
              <a:rPr lang="es-419" sz="1000"/>
              <a:t>previsión</a:t>
            </a:r>
            <a:r>
              <a:rPr lang="es-419" sz="1000"/>
              <a:t> de lluvias permite regular la </a:t>
            </a:r>
            <a:r>
              <a:rPr lang="es-419" sz="1000"/>
              <a:t>generación</a:t>
            </a:r>
            <a:r>
              <a:rPr lang="es-419" sz="1000"/>
              <a:t> de </a:t>
            </a:r>
            <a:r>
              <a:rPr lang="es-419" sz="1000"/>
              <a:t>energía</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40f75f65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40f75f65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de la misma manera antes de instalar una granja de turbo generadores</a:t>
            </a:r>
            <a:endParaRPr sz="1000"/>
          </a:p>
          <a:p>
            <a:pPr indent="0" lvl="0" marL="0" rtl="0" algn="l">
              <a:spcBef>
                <a:spcPts val="0"/>
              </a:spcBef>
              <a:spcAft>
                <a:spcPts val="0"/>
              </a:spcAft>
              <a:buNone/>
            </a:pPr>
            <a:r>
              <a:rPr lang="es-419" sz="1000"/>
              <a:t>es clave saber cual es la ubicación optima de cada uno conociendo los vientos de la zona</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840f75f65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40f75f65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y </a:t>
            </a:r>
            <a:r>
              <a:rPr lang="es-419" sz="1000"/>
              <a:t>también</a:t>
            </a:r>
            <a:r>
              <a:rPr lang="es-419" sz="1000"/>
              <a:t> lamentablemente es un </a:t>
            </a:r>
            <a:r>
              <a:rPr lang="es-419" sz="1000"/>
              <a:t>área</a:t>
            </a:r>
            <a:r>
              <a:rPr lang="es-419" sz="1000"/>
              <a:t> </a:t>
            </a:r>
            <a:r>
              <a:rPr lang="es-419" sz="1000"/>
              <a:t>estratégica</a:t>
            </a:r>
            <a:r>
              <a:rPr lang="es-419" sz="1000"/>
              <a:t> para la guerra</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419" sz="1000"/>
              <a:t>El dia D el desembarco de </a:t>
            </a:r>
            <a:r>
              <a:rPr lang="es-419" sz="1000"/>
              <a:t>normandía</a:t>
            </a:r>
            <a:r>
              <a:rPr lang="es-419" sz="1000"/>
              <a:t>, punto inicial para la </a:t>
            </a:r>
            <a:r>
              <a:rPr lang="es-419" sz="1000"/>
              <a:t>caída</a:t>
            </a:r>
            <a:r>
              <a:rPr lang="es-419" sz="1000"/>
              <a:t> de la alemania nazi,  fue retrasado un dia a causa de la mala previsión </a:t>
            </a:r>
            <a:r>
              <a:rPr lang="es-419" sz="1000"/>
              <a:t>meteorológica</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3c3609ab13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c3609ab13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200">
                <a:solidFill>
                  <a:schemeClr val="dk1"/>
                </a:solidFill>
                <a:latin typeface="Proxima Nova"/>
                <a:ea typeface="Proxima Nova"/>
                <a:cs typeface="Proxima Nova"/>
                <a:sym typeface="Proxima Nova"/>
              </a:rPr>
              <a:t>el tratar de estudiar la meteorología viene desde los griegos pero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4e450345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4e450345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solidFill>
                  <a:schemeClr val="dk1"/>
                </a:solidFill>
              </a:rPr>
              <a:t>1950 se hace el puente </a:t>
            </a:r>
            <a:r>
              <a:rPr lang="es-419" sz="1000">
                <a:solidFill>
                  <a:schemeClr val="dk1"/>
                </a:solidFill>
              </a:rPr>
              <a:t>teórico</a:t>
            </a:r>
            <a:r>
              <a:rPr lang="es-419" sz="1000">
                <a:solidFill>
                  <a:schemeClr val="dk1"/>
                </a:solidFill>
              </a:rPr>
              <a:t> entre </a:t>
            </a:r>
            <a:r>
              <a:rPr lang="es-419" sz="1000">
                <a:solidFill>
                  <a:schemeClr val="dk1"/>
                </a:solidFill>
              </a:rPr>
              <a:t>física</a:t>
            </a:r>
            <a:r>
              <a:rPr lang="es-419" sz="1000">
                <a:solidFill>
                  <a:schemeClr val="dk1"/>
                </a:solidFill>
              </a:rPr>
              <a:t> y </a:t>
            </a:r>
            <a:r>
              <a:rPr lang="es-419" sz="1000">
                <a:solidFill>
                  <a:schemeClr val="dk1"/>
                </a:solidFill>
              </a:rPr>
              <a:t>movimientos</a:t>
            </a:r>
            <a:r>
              <a:rPr lang="es-419" sz="1000">
                <a:solidFill>
                  <a:schemeClr val="dk1"/>
                </a:solidFill>
              </a:rPr>
              <a:t> </a:t>
            </a:r>
            <a:r>
              <a:rPr lang="es-419" sz="1000">
                <a:solidFill>
                  <a:schemeClr val="dk1"/>
                </a:solidFill>
              </a:rPr>
              <a:t>atmosféricos</a:t>
            </a:r>
            <a:r>
              <a:rPr lang="es-419" sz="1000">
                <a:solidFill>
                  <a:schemeClr val="dk1"/>
                </a:solidFill>
              </a:rPr>
              <a:t> y </a:t>
            </a:r>
            <a:r>
              <a:rPr lang="es-419" sz="1000">
                <a:solidFill>
                  <a:schemeClr val="dk1"/>
                </a:solidFill>
              </a:rPr>
              <a:t>oceánicos</a:t>
            </a:r>
            <a:endParaRPr sz="1000">
              <a:solidFill>
                <a:schemeClr val="dk1"/>
              </a:solidFill>
            </a:endParaRPr>
          </a:p>
          <a:p>
            <a:pPr indent="0" lvl="0" marL="0" rtl="0" algn="l">
              <a:spcBef>
                <a:spcPts val="0"/>
              </a:spcBef>
              <a:spcAft>
                <a:spcPts val="0"/>
              </a:spcAft>
              <a:buNone/>
            </a:pPr>
            <a:r>
              <a:rPr lang="es-419" sz="1000"/>
              <a:t>Caótico, vamos a hablar un poco de esto despues</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4e450345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4e450345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sz="1200">
                <a:solidFill>
                  <a:schemeClr val="dk1"/>
                </a:solidFill>
                <a:latin typeface="Proxima Nova"/>
                <a:ea typeface="Proxima Nova"/>
                <a:cs typeface="Proxima Nova"/>
                <a:sym typeface="Proxima Nova"/>
              </a:rPr>
              <a:t>¿Y cuando empezó?</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840f75f658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40f75f65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solidFill>
                  <a:schemeClr val="dk1"/>
                </a:solidFill>
              </a:rPr>
              <a:t>como es un </a:t>
            </a:r>
            <a:r>
              <a:rPr lang="es-419" sz="1000">
                <a:solidFill>
                  <a:schemeClr val="dk1"/>
                </a:solidFill>
              </a:rPr>
              <a:t>fenómeno</a:t>
            </a:r>
            <a:r>
              <a:rPr lang="es-419" sz="1000">
                <a:solidFill>
                  <a:schemeClr val="dk1"/>
                </a:solidFill>
              </a:rPr>
              <a:t> </a:t>
            </a:r>
            <a:r>
              <a:rPr lang="es-419" sz="1000">
                <a:solidFill>
                  <a:schemeClr val="dk1"/>
                </a:solidFill>
              </a:rPr>
              <a:t>caótico</a:t>
            </a:r>
            <a:r>
              <a:rPr lang="es-419" sz="1000">
                <a:solidFill>
                  <a:schemeClr val="dk1"/>
                </a:solidFill>
              </a:rPr>
              <a:t> cuantificar la </a:t>
            </a:r>
            <a:r>
              <a:rPr lang="es-419" sz="1000">
                <a:solidFill>
                  <a:schemeClr val="dk1"/>
                </a:solidFill>
              </a:rPr>
              <a:t>incertidumbre</a:t>
            </a:r>
            <a:r>
              <a:rPr lang="es-419" sz="1000">
                <a:solidFill>
                  <a:schemeClr val="dk1"/>
                </a:solidFill>
              </a:rPr>
              <a:t> es clave, es otras palabras saber </a:t>
            </a:r>
            <a:r>
              <a:rPr lang="es-419" sz="1000">
                <a:solidFill>
                  <a:schemeClr val="dk1"/>
                </a:solidFill>
              </a:rPr>
              <a:t>cuánta</a:t>
            </a:r>
            <a:r>
              <a:rPr lang="es-419" sz="1000">
                <a:solidFill>
                  <a:schemeClr val="dk1"/>
                </a:solidFill>
              </a:rPr>
              <a:t> confianza tiene un </a:t>
            </a:r>
            <a:r>
              <a:rPr lang="es-419" sz="1000">
                <a:solidFill>
                  <a:schemeClr val="dk1"/>
                </a:solidFill>
              </a:rPr>
              <a:t>pronóstico</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840f75f658_0_17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40f75f65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Muy bien ya tenemos alguna idea más clara de</a:t>
            </a:r>
            <a:br>
              <a:rPr lang="es-419" sz="1000"/>
            </a:br>
            <a:r>
              <a:rPr lang="es-419" sz="1000"/>
              <a:t>- la importancia de entender la atmósfera</a:t>
            </a:r>
            <a:br>
              <a:rPr lang="es-419" sz="1000"/>
            </a:br>
            <a:r>
              <a:rPr lang="es-419" sz="1000"/>
              <a:t>- cuando empezó toda esta historia</a:t>
            </a:r>
            <a:endParaRPr sz="1000"/>
          </a:p>
          <a:p>
            <a:pPr indent="0" lvl="0" marL="0" rtl="0" algn="l">
              <a:spcBef>
                <a:spcPts val="0"/>
              </a:spcBef>
              <a:spcAft>
                <a:spcPts val="0"/>
              </a:spcAft>
              <a:buNone/>
            </a:pPr>
            <a:r>
              <a:rPr lang="es-419" sz="1000"/>
              <a:t> hablemos ahora un poco de la simulación numérica</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3b8353a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3b8353a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419" sz="1000">
                <a:latin typeface="Proxima Nova"/>
                <a:ea typeface="Proxima Nova"/>
                <a:cs typeface="Proxima Nova"/>
                <a:sym typeface="Proxima Nova"/>
              </a:rPr>
              <a:t>Hacer simulaciones </a:t>
            </a:r>
            <a:r>
              <a:rPr lang="es-419" sz="1000">
                <a:latin typeface="Proxima Nova"/>
                <a:ea typeface="Proxima Nova"/>
                <a:cs typeface="Proxima Nova"/>
                <a:sym typeface="Proxima Nova"/>
              </a:rPr>
              <a:t>numéricas</a:t>
            </a:r>
            <a:r>
              <a:rPr lang="es-419" sz="1000">
                <a:latin typeface="Proxima Nova"/>
                <a:ea typeface="Proxima Nova"/>
                <a:cs typeface="Proxima Nova"/>
                <a:sym typeface="Proxima Nova"/>
              </a:rPr>
              <a:t> de la </a:t>
            </a:r>
            <a:r>
              <a:rPr lang="es-419" sz="1000">
                <a:latin typeface="Proxima Nova"/>
                <a:ea typeface="Proxima Nova"/>
                <a:cs typeface="Proxima Nova"/>
                <a:sym typeface="Proxima Nova"/>
              </a:rPr>
              <a:t>atmósfera</a:t>
            </a:r>
            <a:r>
              <a:rPr lang="es-419" sz="1000">
                <a:latin typeface="Proxima Nova"/>
                <a:ea typeface="Proxima Nova"/>
                <a:cs typeface="Proxima Nova"/>
                <a:sym typeface="Proxima Nova"/>
              </a:rPr>
              <a:t> y los </a:t>
            </a:r>
            <a:r>
              <a:rPr lang="es-419" sz="1000">
                <a:latin typeface="Proxima Nova"/>
                <a:ea typeface="Proxima Nova"/>
                <a:cs typeface="Proxima Nova"/>
                <a:sym typeface="Proxima Nova"/>
              </a:rPr>
              <a:t>océanos</a:t>
            </a:r>
            <a:r>
              <a:rPr lang="es-419" sz="1000">
                <a:latin typeface="Proxima Nova"/>
                <a:ea typeface="Proxima Nova"/>
                <a:cs typeface="Proxima Nova"/>
                <a:sym typeface="Proxima Nova"/>
              </a:rPr>
              <a:t> </a:t>
            </a:r>
            <a:r>
              <a:rPr lang="es-419" sz="1000">
                <a:latin typeface="Proxima Nova"/>
                <a:ea typeface="Proxima Nova"/>
                <a:cs typeface="Proxima Nova"/>
                <a:sym typeface="Proxima Nova"/>
              </a:rPr>
              <a:t>significa</a:t>
            </a:r>
            <a:r>
              <a:rPr lang="es-419" sz="1000">
                <a:latin typeface="Proxima Nova"/>
                <a:ea typeface="Proxima Nova"/>
                <a:cs typeface="Proxima Nova"/>
                <a:sym typeface="Proxima Nova"/>
              </a:rPr>
              <a:t> que hay que </a:t>
            </a:r>
            <a:r>
              <a:rPr lang="es-419" sz="1000">
                <a:latin typeface="Proxima Nova"/>
                <a:ea typeface="Proxima Nova"/>
                <a:cs typeface="Proxima Nova"/>
                <a:sym typeface="Proxima Nova"/>
              </a:rPr>
              <a:t>lidiar</a:t>
            </a:r>
            <a:r>
              <a:rPr lang="es-419" sz="1000">
                <a:latin typeface="Proxima Nova"/>
                <a:ea typeface="Proxima Nova"/>
                <a:cs typeface="Proxima Nova"/>
                <a:sym typeface="Proxima Nova"/>
              </a:rPr>
              <a:t> con un problema </a:t>
            </a:r>
            <a:r>
              <a:rPr lang="es-419" sz="1000">
                <a:latin typeface="Proxima Nova"/>
                <a:ea typeface="Proxima Nova"/>
                <a:cs typeface="Proxima Nova"/>
                <a:sym typeface="Proxima Nova"/>
              </a:rPr>
              <a:t>Caótico </a:t>
            </a:r>
            <a:br>
              <a:rPr lang="es-419" sz="1000">
                <a:latin typeface="Proxima Nova"/>
                <a:ea typeface="Proxima Nova"/>
                <a:cs typeface="Proxima Nova"/>
                <a:sym typeface="Proxima Nova"/>
              </a:rPr>
            </a:br>
            <a:r>
              <a:rPr lang="es-419" sz="1000">
                <a:latin typeface="Proxima Nova"/>
                <a:ea typeface="Proxima Nova"/>
                <a:cs typeface="Proxima Nova"/>
                <a:sym typeface="Proxima Nova"/>
              </a:rPr>
              <a:t>Mal inicializado  Parametrizado   y  Global. </a:t>
            </a:r>
            <a:br>
              <a:rPr lang="es-419" sz="1000">
                <a:latin typeface="Proxima Nova"/>
                <a:ea typeface="Proxima Nova"/>
                <a:cs typeface="Proxima Nova"/>
                <a:sym typeface="Proxima Nova"/>
              </a:rPr>
            </a:br>
            <a:r>
              <a:rPr lang="es-419" sz="1000">
                <a:latin typeface="Proxima Nova"/>
                <a:ea typeface="Proxima Nova"/>
                <a:cs typeface="Proxima Nova"/>
                <a:sym typeface="Proxima Nova"/>
              </a:rPr>
              <a:t>En esta charla vamos a ver estos conceptos y cómo se usa un superordenador como el que tenemos en BSC, marenostrum, para esto</a:t>
            </a:r>
            <a:endParaRPr sz="1000">
              <a:latin typeface="Proxima Nova"/>
              <a:ea typeface="Proxima Nova"/>
              <a:cs typeface="Proxima Nova"/>
              <a:sym typeface="Proxima Nova"/>
            </a:endParaRPr>
          </a:p>
          <a:p>
            <a:pPr indent="0" lvl="0" marL="0" rtl="0" algn="l">
              <a:lnSpc>
                <a:spcPct val="115000"/>
              </a:lnSpc>
              <a:spcBef>
                <a:spcPts val="1600"/>
              </a:spcBef>
              <a:spcAft>
                <a:spcPts val="0"/>
              </a:spcAft>
              <a:buNone/>
            </a:pPr>
            <a:r>
              <a:t/>
            </a:r>
            <a:endParaRPr sz="1000">
              <a:latin typeface="Proxima Nova"/>
              <a:ea typeface="Proxima Nova"/>
              <a:cs typeface="Proxima Nova"/>
              <a:sym typeface="Proxima Nova"/>
            </a:endParaRPr>
          </a:p>
          <a:p>
            <a:pPr indent="0" lvl="0" marL="0" rtl="0" algn="l">
              <a:lnSpc>
                <a:spcPct val="115000"/>
              </a:lnSpc>
              <a:spcBef>
                <a:spcPts val="1600"/>
              </a:spcBef>
              <a:spcAft>
                <a:spcPts val="160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3c3e3fe8a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c3e3fe8a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El caos no es esto</a:t>
            </a:r>
            <a:r>
              <a:rPr lang="es-419"/>
              <a:t>... es desorden</a:t>
            </a:r>
            <a:endParaRPr/>
          </a:p>
          <a:p>
            <a:pPr indent="0" lvl="0" marL="0" rtl="0" algn="l">
              <a:spcBef>
                <a:spcPts val="0"/>
              </a:spcBef>
              <a:spcAft>
                <a:spcPts val="0"/>
              </a:spcAft>
              <a:buNone/>
            </a:pPr>
            <a:r>
              <a:rPr lang="es-419"/>
              <a:t>este es un sistema de doble péndulo, una bolita con un cable que oscila y otra bolita en la punta</a:t>
            </a:r>
            <a:endParaRPr/>
          </a:p>
          <a:p>
            <a:pPr indent="0" lvl="0" marL="0" rtl="0" algn="l">
              <a:spcBef>
                <a:spcPts val="0"/>
              </a:spcBef>
              <a:spcAft>
                <a:spcPts val="0"/>
              </a:spcAft>
              <a:buNone/>
            </a:pPr>
            <a:r>
              <a:rPr lang="es-419"/>
              <a:t>entonces se hacen </a:t>
            </a:r>
            <a:r>
              <a:rPr lang="es-419"/>
              <a:t>pronósticos</a:t>
            </a:r>
            <a:r>
              <a:rPr lang="es-419"/>
              <a:t> por </a:t>
            </a:r>
            <a:r>
              <a:rPr lang="es-419"/>
              <a:t>ensamble</a:t>
            </a:r>
            <a:r>
              <a:rPr lang="es-419"/>
              <a:t>, es decir varias simulaciones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42e3e7cd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42e3e7cd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Queremos</a:t>
            </a:r>
            <a:r>
              <a:rPr lang="es-419"/>
              <a:t> modelar estos fenómenos para poder hacer simulaciones realistas: un modelo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3aaea8bcc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aaea8bcc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419" sz="1200">
                <a:latin typeface="Proxima Nova"/>
                <a:ea typeface="Proxima Nova"/>
                <a:cs typeface="Proxima Nova"/>
                <a:sym typeface="Proxima Nova"/>
              </a:rPr>
              <a:t>Un modelo toma partes de la realidad y descarta otros y sirve para estudiar y entender mejor un problema</a:t>
            </a:r>
            <a:endParaRPr sz="1200">
              <a:latin typeface="Proxima Nova"/>
              <a:ea typeface="Proxima Nova"/>
              <a:cs typeface="Proxima Nova"/>
              <a:sym typeface="Proxima Nova"/>
            </a:endParaRPr>
          </a:p>
          <a:p>
            <a:pPr indent="0" lvl="0" marL="0" rtl="0" algn="l">
              <a:lnSpc>
                <a:spcPct val="115000"/>
              </a:lnSpc>
              <a:spcBef>
                <a:spcPts val="1600"/>
              </a:spcBef>
              <a:spcAft>
                <a:spcPts val="1600"/>
              </a:spcAft>
              <a:buNone/>
            </a:pPr>
            <a:r>
              <a:t/>
            </a:r>
            <a:endParaRPr sz="1200">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3c3609ab13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c3609ab13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se construye un modelo de la </a:t>
            </a:r>
            <a:r>
              <a:rPr lang="es-419"/>
              <a:t>atmósfera</a:t>
            </a:r>
            <a:r>
              <a:rPr lang="es-419"/>
              <a:t>  y de </a:t>
            </a:r>
            <a:r>
              <a:rPr lang="es-419"/>
              <a:t>océano</a:t>
            </a:r>
            <a:r>
              <a:rPr lang="es-419"/>
              <a:t> en 3D</a:t>
            </a:r>
            <a:endParaRPr/>
          </a:p>
          <a:p>
            <a:pPr indent="0" lvl="0" marL="0" rtl="0" algn="l">
              <a:spcBef>
                <a:spcPts val="0"/>
              </a:spcBef>
              <a:spcAft>
                <a:spcPts val="0"/>
              </a:spcAft>
              <a:buNone/>
            </a:pPr>
            <a:r>
              <a:rPr lang="es-419"/>
              <a:t>que es una malla, valores </a:t>
            </a:r>
            <a:r>
              <a:rPr lang="es-419"/>
              <a:t>iniciales</a:t>
            </a:r>
            <a:r>
              <a:rPr lang="es-419"/>
              <a:t> </a:t>
            </a:r>
            <a:r>
              <a:rPr lang="es-419"/>
              <a:t>de temperatura humedad etc</a:t>
            </a:r>
            <a:endParaRPr/>
          </a:p>
          <a:p>
            <a:pPr indent="0" lvl="0" marL="0" rtl="0" algn="l">
              <a:spcBef>
                <a:spcPts val="0"/>
              </a:spcBef>
              <a:spcAft>
                <a:spcPts val="0"/>
              </a:spcAft>
              <a:buNone/>
            </a:pPr>
            <a:r>
              <a:rPr lang="es-419"/>
              <a:t>las ecuaciones fisico-matematicas para hacer evolucionar en el tiempo esos valores en forma realista</a:t>
            </a:r>
            <a:br>
              <a:rPr lang="es-419"/>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840f75f658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40f75f658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en este ejemplo se puede ver </a:t>
            </a:r>
            <a:r>
              <a:rPr lang="es-419"/>
              <a:t>cómo</a:t>
            </a:r>
            <a:r>
              <a:rPr lang="es-419"/>
              <a:t> se modela la </a:t>
            </a:r>
            <a:r>
              <a:rPr lang="es-419"/>
              <a:t>evolución</a:t>
            </a:r>
            <a:r>
              <a:rPr lang="es-419"/>
              <a:t> de la temperatura en una superficie con una </a:t>
            </a:r>
            <a:r>
              <a:rPr lang="es-419"/>
              <a:t>fuente</a:t>
            </a:r>
            <a:r>
              <a:rPr lang="es-419"/>
              <a:t> de calor en x=0 en y= 0</a:t>
            </a:r>
            <a:endParaRPr/>
          </a:p>
          <a:p>
            <a:pPr indent="0" lvl="0" marL="0" rtl="0" algn="l">
              <a:spcBef>
                <a:spcPts val="0"/>
              </a:spcBef>
              <a:spcAft>
                <a:spcPts val="0"/>
              </a:spcAft>
              <a:buNone/>
            </a:pPr>
            <a:r>
              <a:rPr lang="es-419"/>
              <a:t>este problema es 2 D y una variable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bueno lo que se hace en los modelos </a:t>
            </a:r>
            <a:r>
              <a:rPr lang="es-419"/>
              <a:t>meteorológicos</a:t>
            </a:r>
            <a:r>
              <a:rPr lang="es-419"/>
              <a:t> es parecido pero con ecuaciones </a:t>
            </a:r>
            <a:r>
              <a:rPr lang="es-419"/>
              <a:t>más</a:t>
            </a:r>
            <a:r>
              <a:rPr lang="es-419"/>
              <a:t> complejas y en 3 dimensiones espaciales</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3c3609ab13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c3609ab13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latin typeface="Proxima Nova"/>
                <a:ea typeface="Proxima Nova"/>
                <a:cs typeface="Proxima Nova"/>
                <a:sym typeface="Proxima Nova"/>
              </a:rPr>
              <a:t>nombrarlas</a:t>
            </a:r>
            <a:endParaRPr sz="1000">
              <a:latin typeface="Proxima Nova"/>
              <a:ea typeface="Proxima Nova"/>
              <a:cs typeface="Proxima Nova"/>
              <a:sym typeface="Proxima Nova"/>
            </a:endParaRPr>
          </a:p>
          <a:p>
            <a:pPr indent="0" lvl="0" marL="0" rtl="0" algn="l">
              <a:spcBef>
                <a:spcPts val="0"/>
              </a:spcBef>
              <a:spcAft>
                <a:spcPts val="0"/>
              </a:spcAft>
              <a:buNone/>
            </a:pPr>
            <a:r>
              <a:t/>
            </a:r>
            <a:endParaRPr sz="1000">
              <a:latin typeface="Proxima Nova"/>
              <a:ea typeface="Proxima Nova"/>
              <a:cs typeface="Proxima Nova"/>
              <a:sym typeface="Proxima Nova"/>
            </a:endParaRPr>
          </a:p>
          <a:p>
            <a:pPr indent="0" lvl="0" marL="0" rtl="0" algn="l">
              <a:spcBef>
                <a:spcPts val="0"/>
              </a:spcBef>
              <a:spcAft>
                <a:spcPts val="0"/>
              </a:spcAft>
              <a:buNone/>
            </a:pPr>
            <a:r>
              <a:rPr lang="es-419" sz="1000">
                <a:latin typeface="Proxima Nova"/>
                <a:ea typeface="Proxima Nova"/>
                <a:cs typeface="Proxima Nova"/>
                <a:sym typeface="Proxima Nova"/>
              </a:rPr>
              <a:t>como no tienen una solucuion analitica, </a:t>
            </a:r>
            <a:r>
              <a:rPr lang="es-419" sz="1000">
                <a:latin typeface="Proxima Nova"/>
                <a:ea typeface="Proxima Nova"/>
                <a:cs typeface="Proxima Nova"/>
                <a:sym typeface="Proxima Nova"/>
              </a:rPr>
              <a:t>se resuelven usando métodos iterativos ya que no tienen una solucion analitica</a:t>
            </a:r>
            <a:br>
              <a:rPr lang="es-419" sz="1000">
                <a:latin typeface="Proxima Nova"/>
                <a:ea typeface="Proxima Nova"/>
                <a:cs typeface="Proxima Nova"/>
                <a:sym typeface="Proxima Nova"/>
              </a:rPr>
            </a:br>
            <a:r>
              <a:rPr lang="es-419" sz="1000">
                <a:latin typeface="Proxima Nova"/>
                <a:ea typeface="Proxima Nova"/>
                <a:cs typeface="Proxima Nova"/>
                <a:sym typeface="Proxima Nova"/>
              </a:rPr>
              <a:t>es decir entre el tiempo t0 y t1 se hacen evolucionar los valores hasta converger a la solución</a:t>
            </a:r>
            <a:endParaRPr sz="1000">
              <a:latin typeface="Proxima Nova"/>
              <a:ea typeface="Proxima Nova"/>
              <a:cs typeface="Proxima Nova"/>
              <a:sym typeface="Proxima Nova"/>
            </a:endParaRPr>
          </a:p>
          <a:p>
            <a:pPr indent="0" lvl="0" marL="0" rtl="0" algn="l">
              <a:spcBef>
                <a:spcPts val="0"/>
              </a:spcBef>
              <a:spcAft>
                <a:spcPts val="0"/>
              </a:spcAft>
              <a:buNone/>
            </a:pPr>
            <a:br>
              <a:rPr lang="es-419" sz="1000">
                <a:latin typeface="Proxima Nova"/>
                <a:ea typeface="Proxima Nova"/>
                <a:cs typeface="Proxima Nova"/>
                <a:sym typeface="Proxima Nova"/>
              </a:rPr>
            </a:br>
            <a:r>
              <a:rPr lang="es-419" sz="1000">
                <a:latin typeface="Proxima Nova"/>
                <a:ea typeface="Proxima Nova"/>
                <a:cs typeface="Proxima Nova"/>
                <a:sym typeface="Proxima Nova"/>
              </a:rPr>
              <a:t>a esto llamaremos lo llamaremos paso de tiempo </a:t>
            </a:r>
            <a:endParaRPr sz="1000">
              <a:latin typeface="Proxima Nova"/>
              <a:ea typeface="Proxima Nova"/>
              <a:cs typeface="Proxima Nova"/>
              <a:sym typeface="Proxima Nova"/>
            </a:endParaRPr>
          </a:p>
          <a:p>
            <a:pPr indent="0" lvl="0" marL="0" rtl="0" algn="ctr">
              <a:lnSpc>
                <a:spcPct val="115000"/>
              </a:lnSpc>
              <a:spcBef>
                <a:spcPts val="0"/>
              </a:spcBef>
              <a:spcAft>
                <a:spcPts val="1600"/>
              </a:spcAft>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d9c40d9f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d9c40d9f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voy a poner </a:t>
            </a:r>
            <a:r>
              <a:rPr lang="es-419" sz="1000"/>
              <a:t>números</a:t>
            </a:r>
            <a:r>
              <a:rPr lang="es-419" sz="1000"/>
              <a:t> realistas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419" sz="1000"/>
              <a:t>un punto cada 2.5 km = 2500 metros, como del paseo de gracia hasta glorias por la diagonal </a:t>
            </a:r>
            <a:endParaRPr sz="1000"/>
          </a:p>
          <a:p>
            <a:pPr indent="0" lvl="0" marL="0" rtl="0" algn="l">
              <a:spcBef>
                <a:spcPts val="0"/>
              </a:spcBef>
              <a:spcAft>
                <a:spcPts val="0"/>
              </a:spcAft>
              <a:buNone/>
            </a:pPr>
            <a:r>
              <a:rPr lang="es-419" sz="1000"/>
              <a:t>y queremos cubrir toda España,  500 x 300 puntos x 29 niveles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419" sz="1000"/>
              <a:t>para hacer una predicción de 48 hs</a:t>
            </a:r>
            <a:endParaRPr sz="1000"/>
          </a:p>
          <a:p>
            <a:pPr indent="0" lvl="0" marL="0" rtl="0" algn="ctr">
              <a:spcBef>
                <a:spcPts val="0"/>
              </a:spcBef>
              <a:spcAft>
                <a:spcPts val="0"/>
              </a:spcAft>
              <a:buNone/>
            </a:pPr>
            <a:r>
              <a:t/>
            </a:r>
            <a:endParaRPr>
              <a:latin typeface="Proxima Nova"/>
              <a:ea typeface="Proxima Nova"/>
              <a:cs typeface="Proxima Nova"/>
              <a:sym typeface="Proxima Nova"/>
            </a:endParaRPr>
          </a:p>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3afd0a3d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afd0a3d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Proxima Nova"/>
                <a:ea typeface="Proxima Nova"/>
                <a:cs typeface="Proxima Nova"/>
                <a:sym typeface="Proxima Nova"/>
              </a:rPr>
              <a:t>Vamos a hacer un poco de </a:t>
            </a:r>
            <a:r>
              <a:rPr lang="es-419" sz="1200">
                <a:latin typeface="Proxima Nova"/>
                <a:ea typeface="Proxima Nova"/>
                <a:cs typeface="Proxima Nova"/>
                <a:sym typeface="Proxima Nova"/>
              </a:rPr>
              <a:t>matemática</a:t>
            </a:r>
            <a:r>
              <a:rPr lang="es-419" sz="1200">
                <a:latin typeface="Proxima Nova"/>
                <a:ea typeface="Proxima Nova"/>
                <a:cs typeface="Proxima Nova"/>
                <a:sym typeface="Proxima Nova"/>
              </a:rPr>
              <a:t> para ver cuantos </a:t>
            </a:r>
            <a:r>
              <a:rPr lang="es-419" sz="1200">
                <a:latin typeface="Proxima Nova"/>
                <a:ea typeface="Proxima Nova"/>
                <a:cs typeface="Proxima Nova"/>
                <a:sym typeface="Proxima Nova"/>
              </a:rPr>
              <a:t>cálculos</a:t>
            </a:r>
            <a:r>
              <a:rPr lang="es-419" sz="1200">
                <a:latin typeface="Proxima Nova"/>
                <a:ea typeface="Proxima Nova"/>
                <a:cs typeface="Proxima Nova"/>
                <a:sym typeface="Proxima Nova"/>
              </a:rPr>
              <a:t> realiza un modelo para hacer una </a:t>
            </a:r>
            <a:r>
              <a:rPr lang="es-419" sz="1200">
                <a:latin typeface="Proxima Nova"/>
                <a:ea typeface="Proxima Nova"/>
                <a:cs typeface="Proxima Nova"/>
                <a:sym typeface="Proxima Nova"/>
              </a:rPr>
              <a:t>previsión</a:t>
            </a:r>
            <a:r>
              <a:rPr lang="es-419" sz="1200">
                <a:latin typeface="Proxima Nova"/>
                <a:ea typeface="Proxima Nova"/>
                <a:cs typeface="Proxima Nova"/>
                <a:sym typeface="Proxima Nova"/>
              </a:rPr>
              <a:t>, </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primero hacemos una </a:t>
            </a:r>
            <a:r>
              <a:rPr lang="es-419" sz="1200">
                <a:latin typeface="Proxima Nova"/>
                <a:ea typeface="Proxima Nova"/>
                <a:cs typeface="Proxima Nova"/>
                <a:sym typeface="Proxima Nova"/>
              </a:rPr>
              <a:t>conversión</a:t>
            </a:r>
            <a:r>
              <a:rPr lang="es-419" sz="1200">
                <a:latin typeface="Proxima Nova"/>
                <a:ea typeface="Proxima Nova"/>
                <a:cs typeface="Proxima Nova"/>
                <a:sym typeface="Proxima Nova"/>
              </a:rPr>
              <a:t>,  </a:t>
            </a:r>
            <a:r>
              <a:rPr lang="es-419" sz="1200">
                <a:latin typeface="Proxima Nova"/>
                <a:ea typeface="Proxima Nova"/>
                <a:cs typeface="Proxima Nova"/>
                <a:sym typeface="Proxima Nova"/>
              </a:rPr>
              <a:t>48 hs x 60 minutos x 60 segundos en 1 </a:t>
            </a:r>
            <a:r>
              <a:rPr lang="es-419" sz="1200">
                <a:latin typeface="Proxima Nova"/>
                <a:ea typeface="Proxima Nova"/>
                <a:cs typeface="Proxima Nova"/>
                <a:sym typeface="Proxima Nova"/>
              </a:rPr>
              <a:t>hora</a:t>
            </a:r>
            <a:r>
              <a:rPr lang="es-419" sz="1200">
                <a:latin typeface="Proxima Nova"/>
                <a:ea typeface="Proxima Nova"/>
                <a:cs typeface="Proxima Nova"/>
                <a:sym typeface="Proxima Nova"/>
              </a:rPr>
              <a:t>  =  172.800 segundos</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Se resuelven 5 pasos de tiempo por cada distancia entre puntos (en esta caso 2.5 km) = 12.5 segundos vamos a resolver todas las ecuaciones</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lnSpc>
                <a:spcPct val="115000"/>
              </a:lnSpc>
              <a:spcBef>
                <a:spcPts val="0"/>
              </a:spcBef>
              <a:spcAft>
                <a:spcPts val="0"/>
              </a:spcAft>
              <a:buNone/>
            </a:pPr>
            <a:r>
              <a:rPr lang="es-419" sz="1200">
                <a:latin typeface="Proxima Nova"/>
                <a:ea typeface="Proxima Nova"/>
                <a:cs typeface="Proxima Nova"/>
                <a:sym typeface="Proxima Nova"/>
              </a:rPr>
              <a:t>13.824 pasos de tiempo para resolver 48hs </a:t>
            </a:r>
            <a:endParaRPr sz="1200">
              <a:latin typeface="Proxima Nova"/>
              <a:ea typeface="Proxima Nova"/>
              <a:cs typeface="Proxima Nova"/>
              <a:sym typeface="Proxima Nova"/>
            </a:endParaRPr>
          </a:p>
          <a:p>
            <a:pPr indent="0" lvl="0" marL="0" rtl="0" algn="l">
              <a:spcBef>
                <a:spcPts val="1600"/>
              </a:spcBef>
              <a:spcAft>
                <a:spcPts val="0"/>
              </a:spcAft>
              <a:buNone/>
            </a:pPr>
            <a:r>
              <a:rPr lang="es-419" sz="1200">
                <a:latin typeface="Proxima Nova"/>
                <a:ea typeface="Proxima Nova"/>
                <a:cs typeface="Proxima Nova"/>
                <a:sym typeface="Proxima Nova"/>
              </a:rPr>
              <a:t>500 x 300 x 29 =   </a:t>
            </a:r>
            <a:r>
              <a:rPr lang="es-419" sz="1200">
                <a:latin typeface="Proxima Nova"/>
                <a:ea typeface="Proxima Nova"/>
                <a:cs typeface="Proxima Nova"/>
                <a:sym typeface="Proxima Nova"/>
              </a:rPr>
              <a:t>60.134.400.000</a:t>
            </a:r>
            <a:r>
              <a:rPr lang="es-419" sz="1200">
                <a:latin typeface="Proxima Nova"/>
                <a:ea typeface="Proxima Nova"/>
                <a:cs typeface="Proxima Nova"/>
                <a:sym typeface="Proxima Nova"/>
              </a:rPr>
              <a:t> para resolver las 48 hs</a:t>
            </a:r>
            <a:br>
              <a:rPr lang="es-419"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si recuerdan un paso de tiempo era una serie de cuentas que hacemos para hacer evolucionar las ecuaciones, es decir muchas más cuentas y eso dependerá del modelo y la situación, situaciones más tranquilas digamos convergen más rápido situaciones más complejas, una tormenta por ejemplo tomará mas tiempo, mas cuentas</a:t>
            </a:r>
            <a:br>
              <a:rPr lang="es-419" sz="1200">
                <a:latin typeface="Proxima Nova"/>
                <a:ea typeface="Proxima Nova"/>
                <a:cs typeface="Proxima Nova"/>
                <a:sym typeface="Proxima Nova"/>
              </a:rPr>
            </a:b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Por otro lado, piensen que tenemos un punto en glorias y uno en el paseo de gracia, es no es mucho, pero esto ya depende del problema que estamos estudiando, una tormenta puede tener el tamaño de varios km, entonces tener esta resolución alcanza</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En conclusión tenemos que hacer muchisimas cuentas para hacer una previsión...</a:t>
            </a:r>
            <a:endParaRPr sz="1200">
              <a:latin typeface="Proxima Nova"/>
              <a:ea typeface="Proxima Nova"/>
              <a:cs typeface="Proxima Nova"/>
              <a:sym typeface="Proxima Nova"/>
            </a:endParaRPr>
          </a:p>
          <a:p>
            <a:pPr indent="0" lvl="0" marL="0" rtl="0" algn="l">
              <a:spcBef>
                <a:spcPts val="0"/>
              </a:spcBef>
              <a:spcAft>
                <a:spcPts val="0"/>
              </a:spcAft>
              <a:buNone/>
            </a:pPr>
            <a:r>
              <a:rPr lang="es-419" sz="1200">
                <a:latin typeface="Proxima Nova"/>
                <a:ea typeface="Proxima Nova"/>
                <a:cs typeface="Proxima Nova"/>
                <a:sym typeface="Proxima Nova"/>
              </a:rPr>
              <a:t>por este motivo es que necesitamos al MN4</a:t>
            </a:r>
            <a:endParaRPr sz="1200">
              <a:latin typeface="Proxima Nova"/>
              <a:ea typeface="Proxima Nova"/>
              <a:cs typeface="Proxima Nova"/>
              <a:sym typeface="Proxima Nov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c3e3fe8ad_5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c3e3fe8ad_5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3c3e3fe8ad_5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c3e3fe8ad_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cbab3a369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bab3a369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Pero empecemos por el principio…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419" sz="1000"/>
              <a:t>RESPIRAR</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419" sz="1000"/>
              <a:t>la </a:t>
            </a:r>
            <a:r>
              <a:rPr lang="es-419" sz="1000">
                <a:solidFill>
                  <a:srgbClr val="741B47"/>
                </a:solidFill>
              </a:rPr>
              <a:t>atmósfera </a:t>
            </a:r>
            <a:r>
              <a:rPr lang="es-419" sz="1000"/>
              <a:t>es esa pequeña capa de gases en su mayoria oxigeno y nitrogeno que va desde la superficie hasta la estratosfera y los fenomenos que en ella ocurre es decir </a:t>
            </a:r>
            <a:endParaRPr sz="1000"/>
          </a:p>
          <a:p>
            <a:pPr indent="0" lvl="0" marL="0" rtl="0" algn="l">
              <a:spcBef>
                <a:spcPts val="0"/>
              </a:spcBef>
              <a:spcAft>
                <a:spcPts val="0"/>
              </a:spcAft>
              <a:buNone/>
            </a:pPr>
            <a:r>
              <a:rPr lang="es-419" sz="1000"/>
              <a:t>y nubes </a:t>
            </a:r>
            <a:r>
              <a:rPr lang="es-419" sz="1000"/>
              <a:t>viento </a:t>
            </a:r>
            <a:r>
              <a:rPr lang="es-419" sz="1000"/>
              <a:t>l</a:t>
            </a:r>
            <a:r>
              <a:rPr lang="es-419" sz="1000"/>
              <a:t>as tormentas los huracanes hielo marino </a:t>
            </a: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73b8353a5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3b8353a5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solidFill>
                  <a:schemeClr val="dk1"/>
                </a:solidFill>
              </a:rPr>
              <a:t>Ya vimos que es un problema </a:t>
            </a:r>
            <a:r>
              <a:rPr lang="es-419" sz="1000">
                <a:solidFill>
                  <a:schemeClr val="dk1"/>
                </a:solidFill>
              </a:rPr>
              <a:t>caótico</a:t>
            </a:r>
            <a:endParaRPr sz="1000">
              <a:solidFill>
                <a:schemeClr val="dk1"/>
              </a:solidFill>
            </a:endParaRPr>
          </a:p>
          <a:p>
            <a:pPr indent="-292100" lvl="0" marL="457200" rtl="0" algn="l">
              <a:spcBef>
                <a:spcPts val="0"/>
              </a:spcBef>
              <a:spcAft>
                <a:spcPts val="0"/>
              </a:spcAft>
              <a:buClr>
                <a:schemeClr val="dk1"/>
              </a:buClr>
              <a:buSzPts val="1000"/>
              <a:buChar char="-"/>
            </a:pPr>
            <a:r>
              <a:rPr lang="es-419" sz="1000">
                <a:solidFill>
                  <a:schemeClr val="dk1"/>
                </a:solidFill>
              </a:rPr>
              <a:t>parametrizado</a:t>
            </a:r>
            <a:endParaRPr sz="1000">
              <a:solidFill>
                <a:schemeClr val="dk1"/>
              </a:solidFill>
            </a:endParaRPr>
          </a:p>
          <a:p>
            <a:pPr indent="-292100" lvl="0" marL="457200" rtl="0" algn="l">
              <a:spcBef>
                <a:spcPts val="0"/>
              </a:spcBef>
              <a:spcAft>
                <a:spcPts val="0"/>
              </a:spcAft>
              <a:buClr>
                <a:schemeClr val="dk1"/>
              </a:buClr>
              <a:buSzPts val="1000"/>
              <a:buChar char="-"/>
            </a:pPr>
            <a:r>
              <a:rPr lang="es-419" sz="1000">
                <a:solidFill>
                  <a:schemeClr val="dk1"/>
                </a:solidFill>
              </a:rPr>
              <a:t>global</a:t>
            </a:r>
            <a:endParaRPr sz="1000">
              <a:solidFill>
                <a:schemeClr val="dk1"/>
              </a:solidFill>
            </a:endParaRPr>
          </a:p>
          <a:p>
            <a:pPr indent="-292100" lvl="0" marL="457200" rtl="0" algn="l">
              <a:spcBef>
                <a:spcPts val="0"/>
              </a:spcBef>
              <a:spcAft>
                <a:spcPts val="0"/>
              </a:spcAft>
              <a:buClr>
                <a:schemeClr val="dk1"/>
              </a:buClr>
              <a:buSzPts val="1000"/>
              <a:buChar char="-"/>
            </a:pPr>
            <a:r>
              <a:rPr lang="es-419" sz="1000">
                <a:solidFill>
                  <a:schemeClr val="dk1"/>
                </a:solidFill>
              </a:rPr>
              <a:t>mal inicializado</a:t>
            </a:r>
            <a:br>
              <a:rPr lang="es-419" sz="1000">
                <a:solidFill>
                  <a:schemeClr val="dk1"/>
                </a:solidFill>
              </a:rPr>
            </a:br>
            <a:br>
              <a:rPr lang="es-419" sz="1000">
                <a:solidFill>
                  <a:schemeClr val="dk1"/>
                </a:solidFill>
              </a:rPr>
            </a:br>
            <a:r>
              <a:rPr lang="es-419" sz="1000">
                <a:solidFill>
                  <a:schemeClr val="accent3"/>
                </a:solidFill>
              </a:rPr>
              <a:t>UN GRAN DESAFÍO!</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cb9a3abeb_0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cb9a3abe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nodo = un ordenador </a:t>
            </a:r>
            <a:r>
              <a:rPr lang="es-419"/>
              <a:t>doméstico</a:t>
            </a:r>
            <a:endParaRPr/>
          </a:p>
          <a:p>
            <a:pPr indent="0" lvl="0" marL="0" rtl="0" algn="l">
              <a:spcBef>
                <a:spcPts val="0"/>
              </a:spcBef>
              <a:spcAft>
                <a:spcPts val="0"/>
              </a:spcAft>
              <a:buNone/>
            </a:pPr>
            <a:r>
              <a:t/>
            </a:r>
            <a:endParaRPr/>
          </a:p>
          <a:p>
            <a:pPr indent="0" lvl="0" marL="0" rtl="0" algn="l">
              <a:spcBef>
                <a:spcPts val="0"/>
              </a:spcBef>
              <a:spcAft>
                <a:spcPts val="0"/>
              </a:spcAft>
              <a:buNone/>
            </a:pPr>
            <a:r>
              <a:rPr lang="es-419"/>
              <a:t>el problema es que la resistencia es al cuadrado de la potencia </a:t>
            </a:r>
            <a:endParaRPr/>
          </a:p>
          <a:p>
            <a:pPr indent="0" lvl="0" marL="0" rtl="0" algn="l">
              <a:spcBef>
                <a:spcPts val="0"/>
              </a:spcBef>
              <a:spcAft>
                <a:spcPts val="0"/>
              </a:spcAft>
              <a:buNone/>
            </a:pPr>
            <a:r>
              <a:rPr lang="es-419"/>
              <a:t>es decir si necesito el doble de velocidad voy a gastar 4 veces más electricidad</a:t>
            </a:r>
            <a:endParaRPr/>
          </a:p>
          <a:p>
            <a:pPr indent="0" lvl="0" marL="0" rtl="0" algn="l">
              <a:spcBef>
                <a:spcPts val="0"/>
              </a:spcBef>
              <a:spcAft>
                <a:spcPts val="0"/>
              </a:spcAft>
              <a:buNone/>
            </a:pPr>
            <a:r>
              <a:rPr lang="es-419"/>
              <a:t>es decir paga la planta nuclear que el cluster es gratis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840f75f658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840f75f658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2000">
              <a:latin typeface="Proxima Nova"/>
              <a:ea typeface="Proxima Nova"/>
              <a:cs typeface="Proxima Nova"/>
              <a:sym typeface="Proxima Nov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c247bd91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c247bd9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840f75f658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40f75f65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Proxima Nova"/>
              <a:buChar char="-"/>
            </a:pPr>
            <a:r>
              <a:rPr lang="es-419" sz="1000">
                <a:solidFill>
                  <a:schemeClr val="dk1"/>
                </a:solidFill>
                <a:latin typeface="Proxima Nova"/>
                <a:ea typeface="Proxima Nova"/>
                <a:cs typeface="Proxima Nova"/>
                <a:sym typeface="Proxima Nova"/>
              </a:rPr>
              <a:t>estes es un problema con varias componentes </a:t>
            </a:r>
            <a:endParaRPr sz="1000">
              <a:solidFill>
                <a:schemeClr val="dk1"/>
              </a:solidFill>
              <a:latin typeface="Proxima Nova"/>
              <a:ea typeface="Proxima Nova"/>
              <a:cs typeface="Proxima Nova"/>
              <a:sym typeface="Proxima Nova"/>
            </a:endParaRPr>
          </a:p>
          <a:p>
            <a:pPr indent="-292100" lvl="0" marL="457200" rtl="0" algn="l">
              <a:spcBef>
                <a:spcPts val="0"/>
              </a:spcBef>
              <a:spcAft>
                <a:spcPts val="0"/>
              </a:spcAft>
              <a:buClr>
                <a:schemeClr val="dk1"/>
              </a:buClr>
              <a:buSzPts val="1000"/>
              <a:buFont typeface="Proxima Nova"/>
              <a:buChar char="-"/>
            </a:pPr>
            <a:r>
              <a:rPr lang="es-419" sz="1000">
                <a:solidFill>
                  <a:schemeClr val="dk1"/>
                </a:solidFill>
                <a:latin typeface="Proxima Nova"/>
                <a:ea typeface="Proxima Nova"/>
                <a:cs typeface="Proxima Nova"/>
                <a:sym typeface="Proxima Nova"/>
              </a:rPr>
              <a:t>hemos visto que es clave para muchas áreas tanto económicas como humanas</a:t>
            </a:r>
            <a:endParaRPr sz="1000">
              <a:solidFill>
                <a:schemeClr val="dk1"/>
              </a:solidFill>
              <a:latin typeface="Proxima Nova"/>
              <a:ea typeface="Proxima Nova"/>
              <a:cs typeface="Proxima Nova"/>
              <a:sym typeface="Proxima Nova"/>
            </a:endParaRPr>
          </a:p>
          <a:p>
            <a:pPr indent="-292100" lvl="0" marL="457200" rtl="0" algn="l">
              <a:spcBef>
                <a:spcPts val="0"/>
              </a:spcBef>
              <a:spcAft>
                <a:spcPts val="0"/>
              </a:spcAft>
              <a:buClr>
                <a:schemeClr val="dk1"/>
              </a:buClr>
              <a:buSzPts val="1000"/>
              <a:buFont typeface="Proxima Nova"/>
              <a:buChar char="-"/>
            </a:pPr>
            <a:r>
              <a:rPr lang="es-419" sz="1000">
                <a:solidFill>
                  <a:schemeClr val="dk1"/>
                </a:solidFill>
                <a:latin typeface="Proxima Nova"/>
                <a:ea typeface="Proxima Nova"/>
                <a:cs typeface="Proxima Nova"/>
                <a:sym typeface="Proxima Nova"/>
              </a:rPr>
              <a:t>lleva 100 años de desarrollo</a:t>
            </a:r>
            <a:endParaRPr sz="1000">
              <a:solidFill>
                <a:schemeClr val="dk1"/>
              </a:solidFill>
              <a:latin typeface="Proxima Nova"/>
              <a:ea typeface="Proxima Nova"/>
              <a:cs typeface="Proxima Nova"/>
              <a:sym typeface="Proxima Nova"/>
            </a:endParaRPr>
          </a:p>
          <a:p>
            <a:pPr indent="-292100" lvl="0" marL="457200" rtl="0" algn="l">
              <a:spcBef>
                <a:spcPts val="0"/>
              </a:spcBef>
              <a:spcAft>
                <a:spcPts val="0"/>
              </a:spcAft>
              <a:buClr>
                <a:schemeClr val="dk1"/>
              </a:buClr>
              <a:buSzPts val="1000"/>
              <a:buFont typeface="Proxima Nova"/>
              <a:buChar char="-"/>
            </a:pPr>
            <a:r>
              <a:rPr lang="es-419" sz="1000">
                <a:solidFill>
                  <a:schemeClr val="dk1"/>
                </a:solidFill>
                <a:latin typeface="Proxima Nova"/>
                <a:ea typeface="Proxima Nova"/>
                <a:cs typeface="Proxima Nova"/>
                <a:sym typeface="Proxima Nova"/>
              </a:rPr>
              <a:t>con los supercomputadores finalmente se está pudiendo modelar correctamente y hacer cada vez por simulaciones más realistas cuantificando la incertidumbre</a:t>
            </a:r>
            <a:br>
              <a:rPr lang="es-419" sz="1000">
                <a:solidFill>
                  <a:schemeClr val="dk1"/>
                </a:solidFill>
                <a:latin typeface="Proxima Nova"/>
                <a:ea typeface="Proxima Nova"/>
                <a:cs typeface="Proxima Nova"/>
                <a:sym typeface="Proxima Nova"/>
              </a:rPr>
            </a:br>
            <a:br>
              <a:rPr lang="es-419" sz="1000">
                <a:solidFill>
                  <a:schemeClr val="dk1"/>
                </a:solidFill>
                <a:latin typeface="Proxima Nova"/>
                <a:ea typeface="Proxima Nova"/>
                <a:cs typeface="Proxima Nova"/>
                <a:sym typeface="Proxima Nova"/>
              </a:rPr>
            </a:br>
            <a:r>
              <a:rPr lang="es-419" sz="1000">
                <a:solidFill>
                  <a:schemeClr val="dk1"/>
                </a:solidFill>
                <a:latin typeface="Proxima Nova"/>
                <a:ea typeface="Proxima Nova"/>
                <a:cs typeface="Proxima Nova"/>
                <a:sym typeface="Proxima Nova"/>
              </a:rPr>
              <a:t>por eso es necesario contar con un superordenador como MN4 es muy importante</a:t>
            </a:r>
            <a:endParaRPr sz="1000">
              <a:solidFill>
                <a:schemeClr val="dk1"/>
              </a:solidFill>
              <a:latin typeface="Proxima Nova"/>
              <a:ea typeface="Proxima Nova"/>
              <a:cs typeface="Proxima Nova"/>
              <a:sym typeface="Proxima Nov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3aaea8bccb_0_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aaea8bcc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840f75f658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840f75f65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40f75f65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40f75f65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de igual manera el </a:t>
            </a:r>
            <a:r>
              <a:rPr lang="es-419" sz="1000"/>
              <a:t>océano</a:t>
            </a:r>
            <a:r>
              <a:rPr lang="es-419" sz="1000"/>
              <a:t> es la capa de agua que está en la superficie y los </a:t>
            </a:r>
            <a:r>
              <a:rPr lang="es-419" sz="1000"/>
              <a:t>fenómenos</a:t>
            </a:r>
            <a:r>
              <a:rPr lang="es-419" sz="1000"/>
              <a:t> que hay en el</a:t>
            </a:r>
            <a:endParaRPr sz="1000"/>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840f75f65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40f75f65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840f75f65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40f75f65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40f75f65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40f75f65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419" sz="1000"/>
              <a:t>la </a:t>
            </a:r>
            <a:r>
              <a:rPr lang="es-419" sz="1000"/>
              <a:t>interacción</a:t>
            </a:r>
            <a:r>
              <a:rPr lang="es-419" sz="1000"/>
              <a:t>   ya que cada </a:t>
            </a:r>
            <a:r>
              <a:rPr lang="es-419" sz="1000"/>
              <a:t>fenómeno</a:t>
            </a:r>
            <a:r>
              <a:rPr lang="es-419" sz="1000"/>
              <a:t> tiene sus propias reglas de </a:t>
            </a:r>
            <a:r>
              <a:rPr lang="es-419" sz="1000"/>
              <a:t>funcionamiento</a:t>
            </a:r>
            <a:r>
              <a:rPr lang="es-419" sz="1000"/>
              <a:t> y para estudiarlo podemos hacerlo en forma aislada y luego agregar el intercambio que hay entre ellos </a:t>
            </a:r>
            <a:endParaRPr sz="1000"/>
          </a:p>
          <a:p>
            <a:pPr indent="0" lvl="0" marL="0" rtl="0" algn="l">
              <a:spcBef>
                <a:spcPts val="16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3aaea8bcc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aaea8bcc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una pregunta que me hice cuando comencé a estudiar estos temas fue  para que me sirve </a:t>
            </a:r>
            <a:r>
              <a:rPr lang="es-419" sz="1000"/>
              <a:t>además</a:t>
            </a:r>
            <a:r>
              <a:rPr lang="es-419" sz="1000"/>
              <a:t> de para  saber que tengo que salir con un paraguas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840f75f65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40f75f65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000"/>
              <a:t>la gran </a:t>
            </a:r>
            <a:r>
              <a:rPr lang="es-419" sz="1000"/>
              <a:t>mayoría</a:t>
            </a:r>
            <a:r>
              <a:rPr lang="es-419" sz="1000"/>
              <a:t> del comercio mundial se mueve por mar</a:t>
            </a:r>
            <a:br>
              <a:rPr lang="es-419" sz="1000"/>
            </a:br>
            <a:r>
              <a:rPr lang="es-419" sz="1000"/>
              <a:t>poder predecir donde habrá una tormenta y como serás las olas del mar en una zona determinada es clave para la seguridad </a:t>
            </a:r>
            <a:r>
              <a:rPr lang="es-419" sz="1000"/>
              <a:t>marítima</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unsplash.com/@jplenio" TargetMode="Externa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hyperlink" Target="https://noticias.eltiempo.es/el-tiempo-en-el-desembarco-de-normandia/" TargetMode="Externa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unsplash.com/@jplenio" TargetMode="Externa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hyperlink" Target="http://www.youtube.com/watch?v=FrfdIu17gSw" TargetMode="Externa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19.gif"/><Relationship Id="rId5"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1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1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hyperlink" Target="http://www.youtube.com/watch?v=FrfdIu17gSw" TargetMode="External"/><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hyperlink" Target="http://www.youtube.com/watch?v=xmE9t0WYhsA" TargetMode="Externa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8.jpg"/><Relationship Id="rId13" Type="http://schemas.openxmlformats.org/officeDocument/2006/relationships/image" Target="../media/image17.jpg"/><Relationship Id="rId12" Type="http://schemas.openxmlformats.org/officeDocument/2006/relationships/image" Target="../media/image3.jpg"/><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hyperlink" Target="https://unsplash.com/@upmanis" TargetMode="External"/><Relationship Id="rId4" Type="http://schemas.openxmlformats.org/officeDocument/2006/relationships/image" Target="../media/image28.jpg"/><Relationship Id="rId9" Type="http://schemas.openxmlformats.org/officeDocument/2006/relationships/image" Target="../media/image11.jpg"/><Relationship Id="rId5" Type="http://schemas.openxmlformats.org/officeDocument/2006/relationships/hyperlink" Target="https://unsplash.com/@danotis" TargetMode="External"/><Relationship Id="rId6" Type="http://schemas.openxmlformats.org/officeDocument/2006/relationships/image" Target="../media/image26.jpg"/><Relationship Id="rId7" Type="http://schemas.openxmlformats.org/officeDocument/2006/relationships/image" Target="../media/image21.jpg"/><Relationship Id="rId8"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hyperlink" Target="http://www.youtube.com/watch?v=BskfsfVb8kE" TargetMode="External"/><Relationship Id="rId5"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hyperlink" Target="https://unsplash.com/@danotis" TargetMode="Externa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hyperlink" Target="https://unsplash.com/@upmanis" TargetMode="Externa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hyperlink" Target="https://unsplash.com/@upmanis" TargetMode="External"/><Relationship Id="rId4" Type="http://schemas.openxmlformats.org/officeDocument/2006/relationships/image" Target="../media/image28.jpg"/><Relationship Id="rId5" Type="http://schemas.openxmlformats.org/officeDocument/2006/relationships/hyperlink" Target="https://unsplash.com/@danotis" TargetMode="External"/><Relationship Id="rId6" Type="http://schemas.openxmlformats.org/officeDocument/2006/relationships/image" Target="../media/image26.jpg"/><Relationship Id="rId7" Type="http://schemas.openxmlformats.org/officeDocument/2006/relationships/image" Target="../media/image21.jpg"/><Relationship Id="rId8"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25">
            <a:hlinkClick r:id="rId3"/>
          </p:cNvPr>
          <p:cNvPicPr preferRelativeResize="0"/>
          <p:nvPr/>
        </p:nvPicPr>
        <p:blipFill>
          <a:blip r:embed="rId4">
            <a:alphaModFix/>
          </a:blip>
          <a:stretch>
            <a:fillRect/>
          </a:stretch>
        </p:blipFill>
        <p:spPr>
          <a:xfrm>
            <a:off x="444" y="0"/>
            <a:ext cx="9143108" cy="5143498"/>
          </a:xfrm>
          <a:prstGeom prst="rect">
            <a:avLst/>
          </a:prstGeom>
          <a:noFill/>
          <a:ln>
            <a:noFill/>
          </a:ln>
        </p:spPr>
      </p:pic>
      <p:sp>
        <p:nvSpPr>
          <p:cNvPr id="105" name="Google Shape;105;p25"/>
          <p:cNvSpPr txBox="1"/>
          <p:nvPr>
            <p:ph type="ctrTitle"/>
          </p:nvPr>
        </p:nvSpPr>
        <p:spPr>
          <a:xfrm>
            <a:off x="510450" y="669750"/>
            <a:ext cx="8123100" cy="194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419" sz="4000"/>
              <a:t>Simulación numérica de la atmósfera y los océanos en MareNostrum4</a:t>
            </a:r>
            <a:endParaRPr sz="4000"/>
          </a:p>
        </p:txBody>
      </p:sp>
      <p:sp>
        <p:nvSpPr>
          <p:cNvPr id="106" name="Google Shape;106;p25"/>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Pablo Echevarría </a:t>
            </a:r>
            <a:endParaRPr/>
          </a:p>
        </p:txBody>
      </p:sp>
      <p:sp>
        <p:nvSpPr>
          <p:cNvPr id="107" name="Google Shape;107;p25"/>
          <p:cNvSpPr txBox="1"/>
          <p:nvPr>
            <p:ph idx="1" type="subTitle"/>
          </p:nvPr>
        </p:nvSpPr>
        <p:spPr>
          <a:xfrm>
            <a:off x="510450" y="4370773"/>
            <a:ext cx="8123100" cy="5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800"/>
              <a:t>pablo.</a:t>
            </a:r>
            <a:r>
              <a:rPr lang="es-419" sz="1800"/>
              <a:t>echevarria</a:t>
            </a:r>
            <a:r>
              <a:rPr lang="es-419" sz="1800"/>
              <a:t>@bsc.es</a:t>
            </a:r>
            <a:endParaRPr sz="1800"/>
          </a:p>
        </p:txBody>
      </p:sp>
      <p:cxnSp>
        <p:nvCxnSpPr>
          <p:cNvPr id="108" name="Google Shape;108;p25"/>
          <p:cNvCxnSpPr/>
          <p:nvPr/>
        </p:nvCxnSpPr>
        <p:spPr>
          <a:xfrm>
            <a:off x="615150" y="2998025"/>
            <a:ext cx="5004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2" name="Shape 162"/>
        <p:cNvGrpSpPr/>
        <p:nvPr/>
      </p:nvGrpSpPr>
      <p:grpSpPr>
        <a:xfrm>
          <a:off x="0" y="0"/>
          <a:ext cx="0" cy="0"/>
          <a:chOff x="0" y="0"/>
          <a:chExt cx="0" cy="0"/>
        </a:xfrm>
      </p:grpSpPr>
      <p:sp>
        <p:nvSpPr>
          <p:cNvPr id="163" name="Google Shape;163;p34"/>
          <p:cNvSpPr/>
          <p:nvPr/>
        </p:nvSpPr>
        <p:spPr>
          <a:xfrm>
            <a:off x="10028025" y="1255750"/>
            <a:ext cx="8065200" cy="31923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8" name="Shape 168"/>
        <p:cNvGrpSpPr/>
        <p:nvPr/>
      </p:nvGrpSpPr>
      <p:grpSpPr>
        <a:xfrm>
          <a:off x="0" y="0"/>
          <a:ext cx="0" cy="0"/>
          <a:chOff x="0" y="0"/>
          <a:chExt cx="0" cy="0"/>
        </a:xfrm>
      </p:grpSpPr>
      <p:pic>
        <p:nvPicPr>
          <p:cNvPr id="169" name="Google Shape;169;p35"/>
          <p:cNvPicPr preferRelativeResize="0"/>
          <p:nvPr/>
        </p:nvPicPr>
        <p:blipFill rotWithShape="1">
          <a:blip r:embed="rId3">
            <a:alphaModFix/>
          </a:blip>
          <a:srcRect b="-9910" l="0" r="0" t="9910"/>
          <a:stretch/>
        </p:blipFill>
        <p:spPr>
          <a:xfrm>
            <a:off x="0" y="0"/>
            <a:ext cx="9144000" cy="59561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3" name="Shape 173"/>
        <p:cNvGrpSpPr/>
        <p:nvPr/>
      </p:nvGrpSpPr>
      <p:grpSpPr>
        <a:xfrm>
          <a:off x="0" y="0"/>
          <a:ext cx="0" cy="0"/>
          <a:chOff x="0" y="0"/>
          <a:chExt cx="0" cy="0"/>
        </a:xfrm>
      </p:grpSpPr>
      <p:pic>
        <p:nvPicPr>
          <p:cNvPr id="174" name="Google Shape;174;p36"/>
          <p:cNvPicPr preferRelativeResize="0"/>
          <p:nvPr/>
        </p:nvPicPr>
        <p:blipFill>
          <a:blip r:embed="rId3">
            <a:alphaModFix/>
          </a:blip>
          <a:stretch>
            <a:fillRect/>
          </a:stretch>
        </p:blipFill>
        <p:spPr>
          <a:xfrm>
            <a:off x="0" y="0"/>
            <a:ext cx="9144003" cy="53696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8" name="Shape 178"/>
        <p:cNvGrpSpPr/>
        <p:nvPr/>
      </p:nvGrpSpPr>
      <p:grpSpPr>
        <a:xfrm>
          <a:off x="0" y="0"/>
          <a:ext cx="0" cy="0"/>
          <a:chOff x="0" y="0"/>
          <a:chExt cx="0" cy="0"/>
        </a:xfrm>
      </p:grpSpPr>
      <p:pic>
        <p:nvPicPr>
          <p:cNvPr id="179" name="Google Shape;179;p37"/>
          <p:cNvPicPr preferRelativeResize="0"/>
          <p:nvPr/>
        </p:nvPicPr>
        <p:blipFill>
          <a:blip r:embed="rId3">
            <a:alphaModFix/>
          </a:blip>
          <a:stretch>
            <a:fillRect/>
          </a:stretch>
        </p:blipFill>
        <p:spPr>
          <a:xfrm>
            <a:off x="0" y="0"/>
            <a:ext cx="9341224" cy="5810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83" name="Shape 183"/>
        <p:cNvGrpSpPr/>
        <p:nvPr/>
      </p:nvGrpSpPr>
      <p:grpSpPr>
        <a:xfrm>
          <a:off x="0" y="0"/>
          <a:ext cx="0" cy="0"/>
          <a:chOff x="0" y="0"/>
          <a:chExt cx="0" cy="0"/>
        </a:xfrm>
      </p:grpSpPr>
      <p:pic>
        <p:nvPicPr>
          <p:cNvPr id="184" name="Google Shape;184;p38">
            <a:hlinkClick r:id="rId3"/>
          </p:cNvPr>
          <p:cNvPicPr preferRelativeResize="0"/>
          <p:nvPr/>
        </p:nvPicPr>
        <p:blipFill>
          <a:blip r:embed="rId4">
            <a:alphaModFix/>
          </a:blip>
          <a:stretch>
            <a:fillRect/>
          </a:stretch>
        </p:blipFill>
        <p:spPr>
          <a:xfrm>
            <a:off x="0" y="0"/>
            <a:ext cx="9143999" cy="55962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9"/>
          <p:cNvPicPr preferRelativeResize="0"/>
          <p:nvPr/>
        </p:nvPicPr>
        <p:blipFill>
          <a:blip r:embed="rId3">
            <a:alphaModFix/>
          </a:blip>
          <a:stretch>
            <a:fillRect/>
          </a:stretch>
        </p:blipFill>
        <p:spPr>
          <a:xfrm>
            <a:off x="86325" y="74000"/>
            <a:ext cx="8794550" cy="5405250"/>
          </a:xfrm>
          <a:prstGeom prst="rect">
            <a:avLst/>
          </a:prstGeom>
          <a:noFill/>
          <a:ln>
            <a:noFill/>
          </a:ln>
        </p:spPr>
      </p:pic>
      <p:sp>
        <p:nvSpPr>
          <p:cNvPr id="190" name="Google Shape;190;p39"/>
          <p:cNvSpPr txBox="1"/>
          <p:nvPr>
            <p:ph idx="4294967295" type="body"/>
          </p:nvPr>
        </p:nvSpPr>
        <p:spPr>
          <a:xfrm>
            <a:off x="410150" y="299625"/>
            <a:ext cx="6114900" cy="39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4800">
                <a:solidFill>
                  <a:srgbClr val="000000"/>
                </a:solidFill>
              </a:rPr>
              <a:t>1900</a:t>
            </a:r>
            <a:r>
              <a:rPr lang="es-419" sz="4800">
                <a:solidFill>
                  <a:srgbClr val="000000"/>
                </a:solidFill>
              </a:rPr>
              <a:t> </a:t>
            </a:r>
            <a:br>
              <a:rPr lang="es-419" sz="4800">
                <a:solidFill>
                  <a:srgbClr val="000000"/>
                </a:solidFill>
              </a:rPr>
            </a:br>
            <a:r>
              <a:rPr lang="es-419" sz="2000">
                <a:solidFill>
                  <a:srgbClr val="000000"/>
                </a:solidFill>
              </a:rPr>
              <a:t>primeros datos observacionales</a:t>
            </a:r>
            <a:endParaRPr sz="2000">
              <a:solidFill>
                <a:srgbClr val="000000"/>
              </a:solidFill>
            </a:endParaRPr>
          </a:p>
          <a:p>
            <a:pPr indent="0" lvl="0" marL="0" rtl="0" algn="l">
              <a:spcBef>
                <a:spcPts val="1600"/>
              </a:spcBef>
              <a:spcAft>
                <a:spcPts val="0"/>
              </a:spcAft>
              <a:buNone/>
            </a:pPr>
            <a:r>
              <a:rPr b="1" lang="es-419" sz="4800">
                <a:solidFill>
                  <a:srgbClr val="000000"/>
                </a:solidFill>
              </a:rPr>
              <a:t>1940</a:t>
            </a:r>
            <a:br>
              <a:rPr b="1" lang="es-419" sz="4800">
                <a:solidFill>
                  <a:srgbClr val="000000"/>
                </a:solidFill>
              </a:rPr>
            </a:br>
            <a:r>
              <a:rPr lang="es-419" sz="2000">
                <a:solidFill>
                  <a:srgbClr val="000000"/>
                </a:solidFill>
              </a:rPr>
              <a:t>globos </a:t>
            </a:r>
            <a:r>
              <a:rPr lang="es-419" sz="2000">
                <a:solidFill>
                  <a:srgbClr val="000000"/>
                </a:solidFill>
              </a:rPr>
              <a:t>meteorológicos</a:t>
            </a:r>
            <a:endParaRPr sz="2000">
              <a:solidFill>
                <a:srgbClr val="000000"/>
              </a:solidFill>
            </a:endParaRPr>
          </a:p>
          <a:p>
            <a:pPr indent="0" lvl="0" marL="0" rtl="0" algn="l">
              <a:spcBef>
                <a:spcPts val="1600"/>
              </a:spcBef>
              <a:spcAft>
                <a:spcPts val="0"/>
              </a:spcAft>
              <a:buNone/>
            </a:pPr>
            <a:r>
              <a:t/>
            </a:r>
            <a:endParaRPr sz="2000">
              <a:solidFill>
                <a:srgbClr val="000000"/>
              </a:solidFill>
            </a:endParaRPr>
          </a:p>
          <a:p>
            <a:pPr indent="0" lvl="0" marL="0" rtl="0" algn="l">
              <a:spcBef>
                <a:spcPts val="1600"/>
              </a:spcBef>
              <a:spcAft>
                <a:spcPts val="1600"/>
              </a:spcAft>
              <a:buNone/>
            </a:pPr>
            <a:r>
              <a:t/>
            </a:r>
            <a:endParaRPr sz="24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4" name="Shape 194"/>
        <p:cNvGrpSpPr/>
        <p:nvPr/>
      </p:nvGrpSpPr>
      <p:grpSpPr>
        <a:xfrm>
          <a:off x="0" y="0"/>
          <a:ext cx="0" cy="0"/>
          <a:chOff x="0" y="0"/>
          <a:chExt cx="0" cy="0"/>
        </a:xfrm>
      </p:grpSpPr>
      <p:pic>
        <p:nvPicPr>
          <p:cNvPr id="195" name="Google Shape;195;p40"/>
          <p:cNvPicPr preferRelativeResize="0"/>
          <p:nvPr/>
        </p:nvPicPr>
        <p:blipFill>
          <a:blip r:embed="rId3">
            <a:alphaModFix/>
          </a:blip>
          <a:stretch>
            <a:fillRect/>
          </a:stretch>
        </p:blipFill>
        <p:spPr>
          <a:xfrm>
            <a:off x="2571751" y="-1295400"/>
            <a:ext cx="6438899" cy="6438899"/>
          </a:xfrm>
          <a:prstGeom prst="rect">
            <a:avLst/>
          </a:prstGeom>
          <a:noFill/>
          <a:ln>
            <a:noFill/>
          </a:ln>
        </p:spPr>
      </p:pic>
      <p:sp>
        <p:nvSpPr>
          <p:cNvPr id="196" name="Google Shape;196;p40"/>
          <p:cNvSpPr txBox="1"/>
          <p:nvPr>
            <p:ph idx="4294967295" type="body"/>
          </p:nvPr>
        </p:nvSpPr>
        <p:spPr>
          <a:xfrm>
            <a:off x="258850" y="1930125"/>
            <a:ext cx="6114900" cy="39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4800">
                <a:solidFill>
                  <a:srgbClr val="FFFFFF"/>
                </a:solidFill>
              </a:rPr>
              <a:t>1950</a:t>
            </a:r>
            <a:r>
              <a:rPr lang="es-419" sz="2000">
                <a:solidFill>
                  <a:srgbClr val="FFFFFF"/>
                </a:solidFill>
              </a:rPr>
              <a:t> </a:t>
            </a:r>
            <a:br>
              <a:rPr lang="es-419" sz="2000">
                <a:solidFill>
                  <a:srgbClr val="FFFFFF"/>
                </a:solidFill>
              </a:rPr>
            </a:br>
            <a:r>
              <a:rPr lang="es-419" sz="2000">
                <a:solidFill>
                  <a:srgbClr val="FFFFFF"/>
                </a:solidFill>
              </a:rPr>
              <a:t>primeros modelos que utilizan la </a:t>
            </a:r>
            <a:r>
              <a:rPr b="1" lang="es-419" sz="2000">
                <a:solidFill>
                  <a:srgbClr val="FFFFFF"/>
                </a:solidFill>
              </a:rPr>
              <a:t>física</a:t>
            </a:r>
            <a:r>
              <a:rPr lang="es-419" sz="2000">
                <a:solidFill>
                  <a:srgbClr val="FFFFFF"/>
                </a:solidFill>
              </a:rPr>
              <a:t> para explicar los movimientos atmosféricos</a:t>
            </a:r>
            <a:endParaRPr sz="2000">
              <a:solidFill>
                <a:srgbClr val="FFFFFF"/>
              </a:solidFill>
            </a:endParaRPr>
          </a:p>
          <a:p>
            <a:pPr indent="0" lvl="0" marL="0" rtl="0" algn="l">
              <a:spcBef>
                <a:spcPts val="1600"/>
              </a:spcBef>
              <a:spcAft>
                <a:spcPts val="0"/>
              </a:spcAft>
              <a:buNone/>
            </a:pPr>
            <a:r>
              <a:rPr b="1" lang="es-419" sz="4800">
                <a:solidFill>
                  <a:srgbClr val="FFFFFF"/>
                </a:solidFill>
              </a:rPr>
              <a:t>1964</a:t>
            </a:r>
            <a:r>
              <a:rPr b="1" lang="es-419" sz="2000">
                <a:solidFill>
                  <a:srgbClr val="FFFFFF"/>
                </a:solidFill>
              </a:rPr>
              <a:t> </a:t>
            </a:r>
            <a:br>
              <a:rPr lang="es-419" sz="2000">
                <a:solidFill>
                  <a:srgbClr val="FFFFFF"/>
                </a:solidFill>
              </a:rPr>
            </a:br>
            <a:r>
              <a:rPr lang="es-419" sz="2000">
                <a:solidFill>
                  <a:srgbClr val="FFFFFF"/>
                </a:solidFill>
              </a:rPr>
              <a:t>Lorenz: la atmósfera es </a:t>
            </a:r>
            <a:r>
              <a:rPr b="1" lang="es-419" sz="2000">
                <a:solidFill>
                  <a:srgbClr val="FFFFFF"/>
                </a:solidFill>
              </a:rPr>
              <a:t>caótica</a:t>
            </a:r>
            <a:endParaRPr b="1" sz="2000">
              <a:solidFill>
                <a:srgbClr val="FFFFFF"/>
              </a:solidFill>
            </a:endParaRPr>
          </a:p>
          <a:p>
            <a:pPr indent="0" lvl="0" marL="0" rtl="0" algn="l">
              <a:spcBef>
                <a:spcPts val="1600"/>
              </a:spcBef>
              <a:spcAft>
                <a:spcPts val="1600"/>
              </a:spcAft>
              <a:buNone/>
            </a:pPr>
            <a:r>
              <a:t/>
            </a:r>
            <a:endParaRPr sz="2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0" name="Shape 200"/>
        <p:cNvGrpSpPr/>
        <p:nvPr/>
      </p:nvGrpSpPr>
      <p:grpSpPr>
        <a:xfrm>
          <a:off x="0" y="0"/>
          <a:ext cx="0" cy="0"/>
          <a:chOff x="0" y="0"/>
          <a:chExt cx="0" cy="0"/>
        </a:xfrm>
      </p:grpSpPr>
      <p:pic>
        <p:nvPicPr>
          <p:cNvPr id="201" name="Google Shape;201;p41"/>
          <p:cNvPicPr preferRelativeResize="0"/>
          <p:nvPr/>
        </p:nvPicPr>
        <p:blipFill rotWithShape="1">
          <a:blip r:embed="rId3">
            <a:alphaModFix/>
          </a:blip>
          <a:srcRect b="0" l="0" r="13837" t="0"/>
          <a:stretch/>
        </p:blipFill>
        <p:spPr>
          <a:xfrm>
            <a:off x="2315525" y="0"/>
            <a:ext cx="6648151" cy="5143503"/>
          </a:xfrm>
          <a:prstGeom prst="rect">
            <a:avLst/>
          </a:prstGeom>
          <a:noFill/>
          <a:ln>
            <a:noFill/>
          </a:ln>
        </p:spPr>
      </p:pic>
      <p:sp>
        <p:nvSpPr>
          <p:cNvPr id="202" name="Google Shape;202;p41"/>
          <p:cNvSpPr txBox="1"/>
          <p:nvPr>
            <p:ph idx="4294967295" type="body"/>
          </p:nvPr>
        </p:nvSpPr>
        <p:spPr>
          <a:xfrm>
            <a:off x="522950" y="798400"/>
            <a:ext cx="2947800" cy="149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4800">
                <a:solidFill>
                  <a:srgbClr val="FFFFFF"/>
                </a:solidFill>
              </a:rPr>
              <a:t>1980</a:t>
            </a:r>
            <a:br>
              <a:rPr lang="es-419" sz="4800">
                <a:solidFill>
                  <a:srgbClr val="FFFFFF"/>
                </a:solidFill>
              </a:rPr>
            </a:br>
            <a:r>
              <a:rPr lang="es-419" sz="2000">
                <a:solidFill>
                  <a:srgbClr val="FFFFFF"/>
                </a:solidFill>
              </a:rPr>
              <a:t>supercomputadores</a:t>
            </a:r>
            <a:endParaRPr sz="2000">
              <a:solidFill>
                <a:srgbClr val="FFFFFF"/>
              </a:solidFill>
            </a:endParaRPr>
          </a:p>
          <a:p>
            <a:pPr indent="0" lvl="0" marL="0" rtl="0" algn="l">
              <a:spcBef>
                <a:spcPts val="1600"/>
              </a:spcBef>
              <a:spcAft>
                <a:spcPts val="1600"/>
              </a:spcAft>
              <a:buNone/>
            </a:pPr>
            <a:r>
              <a:t/>
            </a:r>
            <a:endParaRPr sz="24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6" name="Shape 206"/>
        <p:cNvGrpSpPr/>
        <p:nvPr/>
      </p:nvGrpSpPr>
      <p:grpSpPr>
        <a:xfrm>
          <a:off x="0" y="0"/>
          <a:ext cx="0" cy="0"/>
          <a:chOff x="0" y="0"/>
          <a:chExt cx="0" cy="0"/>
        </a:xfrm>
      </p:grpSpPr>
      <p:pic>
        <p:nvPicPr>
          <p:cNvPr id="207" name="Google Shape;207;p42"/>
          <p:cNvPicPr preferRelativeResize="0"/>
          <p:nvPr/>
        </p:nvPicPr>
        <p:blipFill rotWithShape="1">
          <a:blip r:embed="rId3">
            <a:alphaModFix/>
          </a:blip>
          <a:srcRect b="12295" l="18320" r="18829" t="18743"/>
          <a:stretch/>
        </p:blipFill>
        <p:spPr>
          <a:xfrm>
            <a:off x="1466475" y="348975"/>
            <a:ext cx="7334626" cy="4623075"/>
          </a:xfrm>
          <a:prstGeom prst="rect">
            <a:avLst/>
          </a:prstGeom>
          <a:noFill/>
          <a:ln>
            <a:noFill/>
          </a:ln>
        </p:spPr>
      </p:pic>
      <p:sp>
        <p:nvSpPr>
          <p:cNvPr id="208" name="Google Shape;208;p42"/>
          <p:cNvSpPr txBox="1"/>
          <p:nvPr>
            <p:ph idx="4294967295" type="body"/>
          </p:nvPr>
        </p:nvSpPr>
        <p:spPr>
          <a:xfrm>
            <a:off x="163600" y="177525"/>
            <a:ext cx="6114900" cy="3906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419" sz="4800">
                <a:solidFill>
                  <a:srgbClr val="FFFFFF"/>
                </a:solidFill>
              </a:rPr>
              <a:t>2000</a:t>
            </a:r>
            <a:br>
              <a:rPr lang="es-419" sz="4800">
                <a:solidFill>
                  <a:srgbClr val="FFFFFF"/>
                </a:solidFill>
              </a:rPr>
            </a:br>
            <a:r>
              <a:rPr lang="es-419" sz="2000">
                <a:solidFill>
                  <a:srgbClr val="FFFFFF"/>
                </a:solidFill>
              </a:rPr>
              <a:t>Pronóstico por ensambles /</a:t>
            </a:r>
            <a:br>
              <a:rPr lang="es-419" sz="2000">
                <a:solidFill>
                  <a:srgbClr val="FFFFFF"/>
                </a:solidFill>
              </a:rPr>
            </a:br>
            <a:r>
              <a:rPr lang="es-419" sz="2000">
                <a:solidFill>
                  <a:srgbClr val="FFFFFF"/>
                </a:solidFill>
              </a:rPr>
              <a:t>se comienza a cuantificar la</a:t>
            </a:r>
            <a:br>
              <a:rPr lang="es-419" sz="2000">
                <a:solidFill>
                  <a:srgbClr val="FFFFFF"/>
                </a:solidFill>
              </a:rPr>
            </a:br>
            <a:r>
              <a:rPr lang="es-419" sz="2000">
                <a:solidFill>
                  <a:srgbClr val="FFFFFF"/>
                </a:solidFill>
              </a:rPr>
              <a:t> </a:t>
            </a:r>
            <a:r>
              <a:rPr b="1" lang="es-419" sz="2000">
                <a:solidFill>
                  <a:srgbClr val="FFFFFF"/>
                </a:solidFill>
              </a:rPr>
              <a:t>incertidumbre</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Google Shape;213;p43">
            <a:hlinkClick r:id="rId3"/>
          </p:cNvPr>
          <p:cNvPicPr preferRelativeResize="0"/>
          <p:nvPr/>
        </p:nvPicPr>
        <p:blipFill>
          <a:blip r:embed="rId4">
            <a:alphaModFix/>
          </a:blip>
          <a:stretch>
            <a:fillRect/>
          </a:stretch>
        </p:blipFill>
        <p:spPr>
          <a:xfrm>
            <a:off x="444" y="0"/>
            <a:ext cx="9143108" cy="5143498"/>
          </a:xfrm>
          <a:prstGeom prst="rect">
            <a:avLst/>
          </a:prstGeom>
          <a:noFill/>
          <a:ln>
            <a:noFill/>
          </a:ln>
        </p:spPr>
      </p:pic>
      <p:sp>
        <p:nvSpPr>
          <p:cNvPr id="214" name="Google Shape;214;p43"/>
          <p:cNvSpPr txBox="1"/>
          <p:nvPr>
            <p:ph type="ctrTitle"/>
          </p:nvPr>
        </p:nvSpPr>
        <p:spPr>
          <a:xfrm>
            <a:off x="510450" y="669750"/>
            <a:ext cx="8123100" cy="194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419" sz="4000"/>
              <a:t>Simulación numérica de la atmósfera y los océanos en MareNostrum4</a:t>
            </a:r>
            <a:endParaRPr sz="4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2" name="Shape 112"/>
        <p:cNvGrpSpPr/>
        <p:nvPr/>
      </p:nvGrpSpPr>
      <p:grpSpPr>
        <a:xfrm>
          <a:off x="0" y="0"/>
          <a:ext cx="0" cy="0"/>
          <a:chOff x="0" y="0"/>
          <a:chExt cx="0" cy="0"/>
        </a:xfrm>
      </p:grpSpPr>
      <p:sp>
        <p:nvSpPr>
          <p:cNvPr id="113" name="Google Shape;113;p26"/>
          <p:cNvSpPr txBox="1"/>
          <p:nvPr/>
        </p:nvSpPr>
        <p:spPr>
          <a:xfrm>
            <a:off x="1373325" y="2111825"/>
            <a:ext cx="1736100" cy="7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2000">
              <a:latin typeface="Proxima Nova"/>
              <a:ea typeface="Proxima Nova"/>
              <a:cs typeface="Proxima Nova"/>
              <a:sym typeface="Proxima Nova"/>
            </a:endParaRPr>
          </a:p>
        </p:txBody>
      </p:sp>
      <p:sp>
        <p:nvSpPr>
          <p:cNvPr id="114" name="Google Shape;114;p26"/>
          <p:cNvSpPr txBox="1"/>
          <p:nvPr/>
        </p:nvSpPr>
        <p:spPr>
          <a:xfrm>
            <a:off x="5525600" y="1278425"/>
            <a:ext cx="20601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1600"/>
              </a:spcBef>
              <a:spcAft>
                <a:spcPts val="1600"/>
              </a:spcAft>
              <a:buNone/>
            </a:pPr>
            <a:r>
              <a:t/>
            </a:r>
            <a:endParaRPr/>
          </a:p>
        </p:txBody>
      </p:sp>
      <p:sp>
        <p:nvSpPr>
          <p:cNvPr id="115" name="Google Shape;115;p26"/>
          <p:cNvSpPr txBox="1"/>
          <p:nvPr/>
        </p:nvSpPr>
        <p:spPr>
          <a:xfrm>
            <a:off x="5571050" y="2111825"/>
            <a:ext cx="1969200" cy="64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pic>
        <p:nvPicPr>
          <p:cNvPr descr="Teaser of the EC-Earth Ultra High Resolution simulation performed at the Barcelona Supercomputing Center." id="116" name="Google Shape;116;p26" title="EC-Earth Ultra High Resolution teaser">
            <a:hlinkClick r:id="rId3"/>
          </p:cNvPr>
          <p:cNvPicPr preferRelativeResize="0"/>
          <p:nvPr/>
        </p:nvPicPr>
        <p:blipFill>
          <a:blip r:embed="rId4">
            <a:alphaModFix/>
          </a:blip>
          <a:stretch>
            <a:fillRect/>
          </a:stretch>
        </p:blipFill>
        <p:spPr>
          <a:xfrm>
            <a:off x="1048876" y="78275"/>
            <a:ext cx="6753600" cy="50652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18" name="Shape 218"/>
        <p:cNvGrpSpPr/>
        <p:nvPr/>
      </p:nvGrpSpPr>
      <p:grpSpPr>
        <a:xfrm>
          <a:off x="0" y="0"/>
          <a:ext cx="0" cy="0"/>
          <a:chOff x="0" y="0"/>
          <a:chExt cx="0" cy="0"/>
        </a:xfrm>
      </p:grpSpPr>
      <p:pic>
        <p:nvPicPr>
          <p:cNvPr id="219" name="Google Shape;219;p44"/>
          <p:cNvPicPr preferRelativeResize="0"/>
          <p:nvPr/>
        </p:nvPicPr>
        <p:blipFill>
          <a:blip r:embed="rId3">
            <a:alphaModFix/>
          </a:blip>
          <a:stretch>
            <a:fillRect/>
          </a:stretch>
        </p:blipFill>
        <p:spPr>
          <a:xfrm>
            <a:off x="0" y="-38703"/>
            <a:ext cx="9144000" cy="6638588"/>
          </a:xfrm>
          <a:prstGeom prst="rect">
            <a:avLst/>
          </a:prstGeom>
          <a:noFill/>
          <a:ln>
            <a:noFill/>
          </a:ln>
        </p:spPr>
      </p:pic>
      <p:sp>
        <p:nvSpPr>
          <p:cNvPr id="220" name="Google Shape;220;p44"/>
          <p:cNvSpPr txBox="1"/>
          <p:nvPr>
            <p:ph idx="4294967295" type="title"/>
          </p:nvPr>
        </p:nvSpPr>
        <p:spPr>
          <a:xfrm>
            <a:off x="464875" y="0"/>
            <a:ext cx="1849800" cy="88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sz="4800"/>
              <a:t>Caos</a:t>
            </a:r>
            <a:endParaRPr b="1" sz="4800"/>
          </a:p>
        </p:txBody>
      </p:sp>
      <p:pic>
        <p:nvPicPr>
          <p:cNvPr id="221" name="Google Shape;221;p44"/>
          <p:cNvPicPr preferRelativeResize="0"/>
          <p:nvPr/>
        </p:nvPicPr>
        <p:blipFill>
          <a:blip r:embed="rId4">
            <a:alphaModFix/>
          </a:blip>
          <a:stretch>
            <a:fillRect/>
          </a:stretch>
        </p:blipFill>
        <p:spPr>
          <a:xfrm>
            <a:off x="2069825" y="1884788"/>
            <a:ext cx="5238750" cy="1790700"/>
          </a:xfrm>
          <a:prstGeom prst="rect">
            <a:avLst/>
          </a:prstGeom>
          <a:noFill/>
          <a:ln>
            <a:noFill/>
          </a:ln>
        </p:spPr>
      </p:pic>
      <p:sp>
        <p:nvSpPr>
          <p:cNvPr id="222" name="Google Shape;222;p44"/>
          <p:cNvSpPr txBox="1"/>
          <p:nvPr/>
        </p:nvSpPr>
        <p:spPr>
          <a:xfrm>
            <a:off x="590550" y="741725"/>
            <a:ext cx="5133900" cy="9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latin typeface="Proxima Nova"/>
                <a:ea typeface="Proxima Nova"/>
                <a:cs typeface="Proxima Nova"/>
                <a:sym typeface="Proxima Nova"/>
              </a:rPr>
              <a:t>sistema MUY sensible a las condiciones iniciales</a:t>
            </a:r>
            <a:endParaRPr sz="1800">
              <a:latin typeface="Proxima Nova"/>
              <a:ea typeface="Proxima Nova"/>
              <a:cs typeface="Proxima Nova"/>
              <a:sym typeface="Proxima Nova"/>
            </a:endParaRPr>
          </a:p>
        </p:txBody>
      </p:sp>
      <p:pic>
        <p:nvPicPr>
          <p:cNvPr id="223" name="Google Shape;223;p44"/>
          <p:cNvPicPr preferRelativeResize="0"/>
          <p:nvPr/>
        </p:nvPicPr>
        <p:blipFill rotWithShape="1">
          <a:blip r:embed="rId5">
            <a:alphaModFix/>
          </a:blip>
          <a:srcRect b="12295" l="18320" r="18829" t="18743"/>
          <a:stretch/>
        </p:blipFill>
        <p:spPr>
          <a:xfrm>
            <a:off x="2069828" y="1399025"/>
            <a:ext cx="6514946" cy="410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19"/>
                                        </p:tgtEl>
                                      </p:cBhvr>
                                    </p:animEffect>
                                    <p:set>
                                      <p:cBhvr>
                                        <p:cTn dur="1" fill="hold">
                                          <p:stCondLst>
                                            <p:cond delay="1000"/>
                                          </p:stCondLst>
                                        </p:cTn>
                                        <p:tgtEl>
                                          <p:spTgt spid="2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7" name="Shape 227"/>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id="232" name="Google Shape;232;p46"/>
          <p:cNvPicPr preferRelativeResize="0"/>
          <p:nvPr/>
        </p:nvPicPr>
        <p:blipFill>
          <a:blip r:embed="rId3">
            <a:alphaModFix/>
          </a:blip>
          <a:stretch>
            <a:fillRect/>
          </a:stretch>
        </p:blipFill>
        <p:spPr>
          <a:xfrm>
            <a:off x="160325" y="-456400"/>
            <a:ext cx="8368725" cy="6276549"/>
          </a:xfrm>
          <a:prstGeom prst="rect">
            <a:avLst/>
          </a:prstGeom>
          <a:noFill/>
          <a:ln>
            <a:noFill/>
          </a:ln>
        </p:spPr>
      </p:pic>
      <p:sp>
        <p:nvSpPr>
          <p:cNvPr id="233" name="Google Shape;233;p46"/>
          <p:cNvSpPr txBox="1"/>
          <p:nvPr/>
        </p:nvSpPr>
        <p:spPr>
          <a:xfrm>
            <a:off x="0" y="0"/>
            <a:ext cx="6695100" cy="206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47"/>
          <p:cNvPicPr preferRelativeResize="0"/>
          <p:nvPr/>
        </p:nvPicPr>
        <p:blipFill>
          <a:blip r:embed="rId3">
            <a:alphaModFix/>
          </a:blip>
          <a:stretch>
            <a:fillRect/>
          </a:stretch>
        </p:blipFill>
        <p:spPr>
          <a:xfrm>
            <a:off x="1913575" y="102312"/>
            <a:ext cx="5316849" cy="5041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pic>
        <p:nvPicPr>
          <p:cNvPr id="243" name="Google Shape;243;p48"/>
          <p:cNvPicPr preferRelativeResize="0"/>
          <p:nvPr/>
        </p:nvPicPr>
        <p:blipFill>
          <a:blip r:embed="rId3">
            <a:alphaModFix/>
          </a:blip>
          <a:stretch>
            <a:fillRect/>
          </a:stretch>
        </p:blipFill>
        <p:spPr>
          <a:xfrm>
            <a:off x="1371600" y="228600"/>
            <a:ext cx="6096000" cy="4572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49"/>
          <p:cNvPicPr preferRelativeResize="0"/>
          <p:nvPr/>
        </p:nvPicPr>
        <p:blipFill rotWithShape="1">
          <a:blip r:embed="rId3">
            <a:alphaModFix/>
          </a:blip>
          <a:srcRect b="0" l="0" r="0" t="19710"/>
          <a:stretch/>
        </p:blipFill>
        <p:spPr>
          <a:xfrm>
            <a:off x="647700" y="369338"/>
            <a:ext cx="6381751" cy="4404825"/>
          </a:xfrm>
          <a:prstGeom prst="rect">
            <a:avLst/>
          </a:prstGeom>
          <a:noFill/>
          <a:ln>
            <a:noFill/>
          </a:ln>
        </p:spPr>
      </p:pic>
      <p:sp>
        <p:nvSpPr>
          <p:cNvPr id="249" name="Google Shape;249;p49"/>
          <p:cNvSpPr txBox="1"/>
          <p:nvPr/>
        </p:nvSpPr>
        <p:spPr>
          <a:xfrm>
            <a:off x="5219700" y="2526125"/>
            <a:ext cx="3676500" cy="19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3000">
                <a:solidFill>
                  <a:schemeClr val="dk1"/>
                </a:solidFill>
                <a:latin typeface="Proxima Nova"/>
                <a:ea typeface="Proxima Nova"/>
                <a:cs typeface="Proxima Nova"/>
                <a:sym typeface="Proxima Nova"/>
              </a:rPr>
              <a:t>PASO DE TIEMPO</a:t>
            </a:r>
            <a:br>
              <a:rPr b="1" lang="es-419" sz="3000">
                <a:solidFill>
                  <a:schemeClr val="dk1"/>
                </a:solidFill>
                <a:latin typeface="Proxima Nova"/>
                <a:ea typeface="Proxima Nova"/>
                <a:cs typeface="Proxima Nova"/>
                <a:sym typeface="Proxima Nova"/>
              </a:rPr>
            </a:br>
            <a:r>
              <a:rPr lang="es-419" sz="3000">
                <a:solidFill>
                  <a:schemeClr val="dk1"/>
                </a:solidFill>
                <a:latin typeface="Proxima Nova"/>
                <a:ea typeface="Proxima Nova"/>
                <a:cs typeface="Proxima Nova"/>
                <a:sym typeface="Proxima Nova"/>
              </a:rPr>
              <a:t>serie de cálculos que se realizan para hacer evolucionar una predicción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53" name="Shape 253"/>
        <p:cNvGrpSpPr/>
        <p:nvPr/>
      </p:nvGrpSpPr>
      <p:grpSpPr>
        <a:xfrm>
          <a:off x="0" y="0"/>
          <a:ext cx="0" cy="0"/>
          <a:chOff x="0" y="0"/>
          <a:chExt cx="0" cy="0"/>
        </a:xfrm>
      </p:grpSpPr>
      <p:pic>
        <p:nvPicPr>
          <p:cNvPr id="254" name="Google Shape;254;p50"/>
          <p:cNvPicPr preferRelativeResize="0"/>
          <p:nvPr/>
        </p:nvPicPr>
        <p:blipFill>
          <a:blip r:embed="rId3">
            <a:alphaModFix/>
          </a:blip>
          <a:stretch>
            <a:fillRect/>
          </a:stretch>
        </p:blipFill>
        <p:spPr>
          <a:xfrm>
            <a:off x="2259000" y="209550"/>
            <a:ext cx="6534400" cy="3028950"/>
          </a:xfrm>
          <a:prstGeom prst="rect">
            <a:avLst/>
          </a:prstGeom>
          <a:noFill/>
          <a:ln>
            <a:noFill/>
          </a:ln>
        </p:spPr>
      </p:pic>
      <p:sp>
        <p:nvSpPr>
          <p:cNvPr id="255" name="Google Shape;255;p50"/>
          <p:cNvSpPr txBox="1"/>
          <p:nvPr/>
        </p:nvSpPr>
        <p:spPr>
          <a:xfrm>
            <a:off x="190500" y="2857650"/>
            <a:ext cx="7345800" cy="20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Proxima Nova"/>
                <a:ea typeface="Proxima Nova"/>
                <a:cs typeface="Proxima Nova"/>
                <a:sym typeface="Proxima Nova"/>
              </a:rPr>
              <a:t>2500 m</a:t>
            </a:r>
            <a:endParaRPr sz="3000">
              <a:latin typeface="Proxima Nova"/>
              <a:ea typeface="Proxima Nova"/>
              <a:cs typeface="Proxima Nova"/>
              <a:sym typeface="Proxima Nova"/>
            </a:endParaRPr>
          </a:p>
          <a:p>
            <a:pPr indent="0" lvl="0" marL="0" rtl="0" algn="l">
              <a:spcBef>
                <a:spcPts val="0"/>
              </a:spcBef>
              <a:spcAft>
                <a:spcPts val="0"/>
              </a:spcAft>
              <a:buNone/>
            </a:pPr>
            <a:r>
              <a:rPr lang="es-419" sz="3000">
                <a:latin typeface="Proxima Nova"/>
                <a:ea typeface="Proxima Nova"/>
                <a:cs typeface="Proxima Nova"/>
                <a:sym typeface="Proxima Nova"/>
              </a:rPr>
              <a:t>500 x 300 puntos</a:t>
            </a:r>
            <a:endParaRPr sz="3000">
              <a:latin typeface="Proxima Nova"/>
              <a:ea typeface="Proxima Nova"/>
              <a:cs typeface="Proxima Nova"/>
              <a:sym typeface="Proxima Nova"/>
            </a:endParaRPr>
          </a:p>
          <a:p>
            <a:pPr indent="0" lvl="0" marL="0" rtl="0" algn="l">
              <a:spcBef>
                <a:spcPts val="0"/>
              </a:spcBef>
              <a:spcAft>
                <a:spcPts val="0"/>
              </a:spcAft>
              <a:buNone/>
            </a:pPr>
            <a:r>
              <a:rPr lang="es-419" sz="3000">
                <a:latin typeface="Proxima Nova"/>
                <a:ea typeface="Proxima Nova"/>
                <a:cs typeface="Proxima Nova"/>
                <a:sym typeface="Proxima Nova"/>
              </a:rPr>
              <a:t>29 niveles</a:t>
            </a:r>
            <a:br>
              <a:rPr lang="es-419" sz="3000">
                <a:latin typeface="Proxima Nova"/>
                <a:ea typeface="Proxima Nova"/>
                <a:cs typeface="Proxima Nova"/>
                <a:sym typeface="Proxima Nova"/>
              </a:rPr>
            </a:br>
            <a:r>
              <a:rPr lang="es-419" sz="3000">
                <a:latin typeface="Proxima Nova"/>
                <a:ea typeface="Proxima Nova"/>
                <a:cs typeface="Proxima Nova"/>
                <a:sym typeface="Proxima Nova"/>
              </a:rPr>
              <a:t>48 hs</a:t>
            </a:r>
            <a:endParaRPr sz="30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9" name="Shape 259"/>
        <p:cNvGrpSpPr/>
        <p:nvPr/>
      </p:nvGrpSpPr>
      <p:grpSpPr>
        <a:xfrm>
          <a:off x="0" y="0"/>
          <a:ext cx="0" cy="0"/>
          <a:chOff x="0" y="0"/>
          <a:chExt cx="0" cy="0"/>
        </a:xfrm>
      </p:grpSpPr>
      <p:sp>
        <p:nvSpPr>
          <p:cNvPr id="260" name="Google Shape;260;p51"/>
          <p:cNvSpPr txBox="1"/>
          <p:nvPr/>
        </p:nvSpPr>
        <p:spPr>
          <a:xfrm>
            <a:off x="250350" y="995150"/>
            <a:ext cx="8291700" cy="4446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None/>
            </a:pPr>
            <a:r>
              <a:rPr lang="es-419" sz="3000">
                <a:solidFill>
                  <a:srgbClr val="FFFFFF"/>
                </a:solidFill>
                <a:latin typeface="Proxima Nova"/>
                <a:ea typeface="Proxima Nova"/>
                <a:cs typeface="Proxima Nova"/>
                <a:sym typeface="Proxima Nova"/>
              </a:rPr>
              <a:t>5 pasos de tiempo por cada distancia entre puntos = 12.5 pasos para cada segundo </a:t>
            </a:r>
            <a:endParaRPr sz="3000">
              <a:solidFill>
                <a:srgbClr val="FFFFFF"/>
              </a:solidFill>
              <a:latin typeface="Proxima Nova"/>
              <a:ea typeface="Proxima Nova"/>
              <a:cs typeface="Proxima Nova"/>
              <a:sym typeface="Proxima Nova"/>
            </a:endParaRPr>
          </a:p>
          <a:p>
            <a:pPr indent="0" lvl="0" marL="0" rtl="0" algn="ctr">
              <a:lnSpc>
                <a:spcPct val="115000"/>
              </a:lnSpc>
              <a:spcBef>
                <a:spcPts val="1600"/>
              </a:spcBef>
              <a:spcAft>
                <a:spcPts val="1600"/>
              </a:spcAft>
              <a:buNone/>
            </a:pPr>
            <a:r>
              <a:t/>
            </a:r>
            <a:endParaRPr>
              <a:solidFill>
                <a:srgbClr val="FFFFFF"/>
              </a:solidFill>
            </a:endParaRPr>
          </a:p>
        </p:txBody>
      </p:sp>
      <p:sp>
        <p:nvSpPr>
          <p:cNvPr id="261" name="Google Shape;261;p51"/>
          <p:cNvSpPr txBox="1"/>
          <p:nvPr/>
        </p:nvSpPr>
        <p:spPr>
          <a:xfrm>
            <a:off x="1434000" y="3362325"/>
            <a:ext cx="5924400" cy="444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s-419" sz="3000">
                <a:solidFill>
                  <a:srgbClr val="FFFFFF"/>
                </a:solidFill>
                <a:latin typeface="Proxima Nova"/>
                <a:ea typeface="Proxima Nova"/>
                <a:cs typeface="Proxima Nova"/>
                <a:sym typeface="Proxima Nova"/>
              </a:rPr>
              <a:t>4.350.000 puntos de retícula</a:t>
            </a:r>
            <a:endParaRPr sz="3000">
              <a:solidFill>
                <a:srgbClr val="FFFFFF"/>
              </a:solidFill>
            </a:endParaRPr>
          </a:p>
        </p:txBody>
      </p:sp>
      <p:sp>
        <p:nvSpPr>
          <p:cNvPr id="262" name="Google Shape;262;p51"/>
          <p:cNvSpPr txBox="1"/>
          <p:nvPr/>
        </p:nvSpPr>
        <p:spPr>
          <a:xfrm>
            <a:off x="2218050" y="2368425"/>
            <a:ext cx="5103900" cy="38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419" sz="3000">
                <a:solidFill>
                  <a:srgbClr val="FFFFFF"/>
                </a:solidFill>
                <a:latin typeface="Proxima Nova"/>
                <a:ea typeface="Proxima Nova"/>
                <a:cs typeface="Proxima Nova"/>
                <a:sym typeface="Proxima Nova"/>
              </a:rPr>
              <a:t>13.824 pasos de tiempo</a:t>
            </a:r>
            <a:endParaRPr sz="3000">
              <a:solidFill>
                <a:srgbClr val="FFFFFF"/>
              </a:solidFill>
              <a:latin typeface="Proxima Nova"/>
              <a:ea typeface="Proxima Nova"/>
              <a:cs typeface="Proxima Nova"/>
              <a:sym typeface="Proxima Nova"/>
            </a:endParaRPr>
          </a:p>
        </p:txBody>
      </p:sp>
      <p:sp>
        <p:nvSpPr>
          <p:cNvPr id="263" name="Google Shape;263;p51"/>
          <p:cNvSpPr txBox="1"/>
          <p:nvPr/>
        </p:nvSpPr>
        <p:spPr>
          <a:xfrm>
            <a:off x="6909275" y="2292225"/>
            <a:ext cx="1963500" cy="194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b="1" lang="es-419" sz="3000">
                <a:solidFill>
                  <a:srgbClr val="990000"/>
                </a:solidFill>
                <a:latin typeface="Proxima Nova"/>
                <a:ea typeface="Proxima Nova"/>
                <a:cs typeface="Proxima Nova"/>
                <a:sym typeface="Proxima Nova"/>
              </a:rPr>
              <a:t>EN UN SOLO PUNTO!</a:t>
            </a:r>
            <a:endParaRPr sz="3000">
              <a:solidFill>
                <a:srgbClr val="990000"/>
              </a:solidFill>
              <a:latin typeface="Proxima Nova"/>
              <a:ea typeface="Proxima Nova"/>
              <a:cs typeface="Proxima Nova"/>
              <a:sym typeface="Proxima Nova"/>
            </a:endParaRPr>
          </a:p>
        </p:txBody>
      </p:sp>
      <p:sp>
        <p:nvSpPr>
          <p:cNvPr id="264" name="Google Shape;264;p51"/>
          <p:cNvSpPr txBox="1"/>
          <p:nvPr/>
        </p:nvSpPr>
        <p:spPr>
          <a:xfrm>
            <a:off x="998100" y="279175"/>
            <a:ext cx="7543800" cy="3810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1600"/>
              </a:spcAft>
              <a:buNone/>
            </a:pPr>
            <a:r>
              <a:rPr lang="es-419" sz="3000">
                <a:solidFill>
                  <a:srgbClr val="FFFFFF"/>
                </a:solidFill>
                <a:latin typeface="Proxima Nova"/>
                <a:ea typeface="Proxima Nova"/>
                <a:cs typeface="Proxima Nova"/>
                <a:sym typeface="Proxima Nova"/>
              </a:rPr>
              <a:t>48 hs =  172.800 segundos</a:t>
            </a:r>
            <a:r>
              <a:rPr lang="es-419" sz="1800">
                <a:solidFill>
                  <a:srgbClr val="FFFFFF"/>
                </a:solidFill>
                <a:latin typeface="Proxima Nova"/>
                <a:ea typeface="Proxima Nova"/>
                <a:cs typeface="Proxima Nova"/>
                <a:sym typeface="Proxima Nova"/>
              </a:rPr>
              <a:t>  </a:t>
            </a:r>
            <a:endParaRPr>
              <a:solidFill>
                <a:srgbClr val="FFFFFF"/>
              </a:solidFill>
            </a:endParaRPr>
          </a:p>
        </p:txBody>
      </p:sp>
      <p:sp>
        <p:nvSpPr>
          <p:cNvPr id="265" name="Google Shape;265;p51"/>
          <p:cNvSpPr txBox="1"/>
          <p:nvPr/>
        </p:nvSpPr>
        <p:spPr>
          <a:xfrm>
            <a:off x="458700" y="166650"/>
            <a:ext cx="8622600" cy="48102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3000">
              <a:solidFill>
                <a:srgbClr val="FFFFFF"/>
              </a:solidFill>
              <a:latin typeface="Proxima Nova"/>
              <a:ea typeface="Proxima Nova"/>
              <a:cs typeface="Proxima Nova"/>
              <a:sym typeface="Proxima Nova"/>
            </a:endParaRPr>
          </a:p>
          <a:p>
            <a:pPr indent="0" lvl="0" marL="0" rtl="0" algn="ctr">
              <a:lnSpc>
                <a:spcPct val="115000"/>
              </a:lnSpc>
              <a:spcBef>
                <a:spcPts val="1600"/>
              </a:spcBef>
              <a:spcAft>
                <a:spcPts val="0"/>
              </a:spcAft>
              <a:buNone/>
            </a:pPr>
            <a:r>
              <a:t/>
            </a:r>
            <a:endParaRPr b="1" sz="3000">
              <a:solidFill>
                <a:srgbClr val="FFFFFF"/>
              </a:solidFill>
              <a:latin typeface="Proxima Nova"/>
              <a:ea typeface="Proxima Nova"/>
              <a:cs typeface="Proxima Nova"/>
              <a:sym typeface="Proxima Nova"/>
            </a:endParaRPr>
          </a:p>
          <a:p>
            <a:pPr indent="0" lvl="0" marL="0" rtl="0" algn="ctr">
              <a:lnSpc>
                <a:spcPct val="115000"/>
              </a:lnSpc>
              <a:spcBef>
                <a:spcPts val="1600"/>
              </a:spcBef>
              <a:spcAft>
                <a:spcPts val="0"/>
              </a:spcAft>
              <a:buNone/>
            </a:pPr>
            <a:r>
              <a:rPr lang="es-419" sz="3000">
                <a:solidFill>
                  <a:srgbClr val="FFFFFF"/>
                </a:solidFill>
                <a:latin typeface="Proxima Nova"/>
                <a:ea typeface="Proxima Nova"/>
                <a:cs typeface="Proxima Nova"/>
                <a:sym typeface="Proxima Nova"/>
              </a:rPr>
              <a:t>60.134.400.000</a:t>
            </a:r>
            <a:r>
              <a:rPr lang="es-419" sz="3000">
                <a:solidFill>
                  <a:srgbClr val="FFFFFF"/>
                </a:solidFill>
                <a:latin typeface="Proxima Nova"/>
                <a:ea typeface="Proxima Nova"/>
                <a:cs typeface="Proxima Nova"/>
                <a:sym typeface="Proxima Nova"/>
              </a:rPr>
              <a:t> (6 x 10</a:t>
            </a:r>
            <a:r>
              <a:rPr baseline="30000" lang="es-419" sz="3000">
                <a:solidFill>
                  <a:srgbClr val="FFFFFF"/>
                </a:solidFill>
                <a:latin typeface="Proxima Nova"/>
                <a:ea typeface="Proxima Nova"/>
                <a:cs typeface="Proxima Nova"/>
                <a:sym typeface="Proxima Nova"/>
              </a:rPr>
              <a:t>10</a:t>
            </a:r>
            <a:r>
              <a:rPr lang="es-419" sz="3000">
                <a:solidFill>
                  <a:srgbClr val="FFFFFF"/>
                </a:solidFill>
                <a:latin typeface="Proxima Nova"/>
                <a:ea typeface="Proxima Nova"/>
                <a:cs typeface="Proxima Nova"/>
                <a:sym typeface="Proxima Nova"/>
              </a:rPr>
              <a:t>)</a:t>
            </a:r>
            <a:endParaRPr sz="3000">
              <a:solidFill>
                <a:srgbClr val="FFFFFF"/>
              </a:solidFill>
              <a:latin typeface="Proxima Nova"/>
              <a:ea typeface="Proxima Nova"/>
              <a:cs typeface="Proxima Nova"/>
              <a:sym typeface="Proxima Nova"/>
            </a:endParaRPr>
          </a:p>
          <a:p>
            <a:pPr indent="0" lvl="0" marL="0" rtl="0" algn="ctr">
              <a:lnSpc>
                <a:spcPct val="115000"/>
              </a:lnSpc>
              <a:spcBef>
                <a:spcPts val="1600"/>
              </a:spcBef>
              <a:spcAft>
                <a:spcPts val="1600"/>
              </a:spcAft>
              <a:buNone/>
            </a:pPr>
            <a:r>
              <a:rPr lang="es-419" sz="3000">
                <a:solidFill>
                  <a:srgbClr val="FFFFFF"/>
                </a:solidFill>
                <a:latin typeface="Proxima Nova"/>
                <a:ea typeface="Proxima Nova"/>
                <a:cs typeface="Proxima Nova"/>
                <a:sym typeface="Proxima Nova"/>
              </a:rPr>
              <a:t>operaciones para resolver las ecuaciones</a:t>
            </a:r>
            <a:br>
              <a:rPr lang="es-419" sz="3000">
                <a:solidFill>
                  <a:srgbClr val="FFFFFF"/>
                </a:solidFill>
                <a:latin typeface="Proxima Nova"/>
                <a:ea typeface="Proxima Nova"/>
                <a:cs typeface="Proxima Nova"/>
                <a:sym typeface="Proxima Nova"/>
              </a:rPr>
            </a:br>
            <a:br>
              <a:rPr b="1" lang="es-419" sz="3000">
                <a:solidFill>
                  <a:srgbClr val="FFFFFF"/>
                </a:solidFill>
                <a:latin typeface="Proxima Nova"/>
                <a:ea typeface="Proxima Nova"/>
                <a:cs typeface="Proxima Nova"/>
                <a:sym typeface="Proxima Nova"/>
              </a:rPr>
            </a:br>
            <a:endParaRPr b="1" sz="30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69" name="Shape 269"/>
        <p:cNvGrpSpPr/>
        <p:nvPr/>
      </p:nvGrpSpPr>
      <p:grpSpPr>
        <a:xfrm>
          <a:off x="0" y="0"/>
          <a:ext cx="0" cy="0"/>
          <a:chOff x="0" y="0"/>
          <a:chExt cx="0" cy="0"/>
        </a:xfrm>
      </p:grpSpPr>
      <p:pic>
        <p:nvPicPr>
          <p:cNvPr id="270" name="Google Shape;270;p52"/>
          <p:cNvPicPr preferRelativeResize="0"/>
          <p:nvPr/>
        </p:nvPicPr>
        <p:blipFill>
          <a:blip r:embed="rId3">
            <a:alphaModFix/>
          </a:blip>
          <a:stretch>
            <a:fillRect/>
          </a:stretch>
        </p:blipFill>
        <p:spPr>
          <a:xfrm>
            <a:off x="1497600" y="180488"/>
            <a:ext cx="6283699" cy="4596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53"/>
          <p:cNvSpPr txBox="1"/>
          <p:nvPr>
            <p:ph type="title"/>
          </p:nvPr>
        </p:nvSpPr>
        <p:spPr>
          <a:xfrm>
            <a:off x="436950" y="180500"/>
            <a:ext cx="4045200" cy="77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MareNostrum 4</a:t>
            </a:r>
            <a:endParaRPr/>
          </a:p>
        </p:txBody>
      </p:sp>
      <p:sp>
        <p:nvSpPr>
          <p:cNvPr id="276" name="Google Shape;276;p53"/>
          <p:cNvSpPr txBox="1"/>
          <p:nvPr>
            <p:ph idx="2" type="body"/>
          </p:nvPr>
        </p:nvSpPr>
        <p:spPr>
          <a:xfrm>
            <a:off x="4811250" y="164125"/>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1600"/>
              </a:spcAft>
              <a:buNone/>
            </a:pPr>
            <a:r>
              <a:t/>
            </a:r>
            <a:endParaRPr>
              <a:latin typeface="Arial"/>
              <a:ea typeface="Arial"/>
              <a:cs typeface="Arial"/>
              <a:sym typeface="Arial"/>
            </a:endParaRPr>
          </a:p>
        </p:txBody>
      </p:sp>
      <p:sp>
        <p:nvSpPr>
          <p:cNvPr id="277" name="Google Shape;277;p53"/>
          <p:cNvSpPr txBox="1"/>
          <p:nvPr/>
        </p:nvSpPr>
        <p:spPr>
          <a:xfrm>
            <a:off x="4704000" y="431375"/>
            <a:ext cx="4440000" cy="411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1800">
                <a:solidFill>
                  <a:schemeClr val="lt1"/>
                </a:solidFill>
              </a:rPr>
              <a:t>MareNostrum</a:t>
            </a:r>
            <a:br>
              <a:rPr lang="es-419" sz="1800">
                <a:solidFill>
                  <a:schemeClr val="lt1"/>
                </a:solidFill>
              </a:rPr>
            </a:br>
            <a:r>
              <a:rPr lang="es-419" sz="1800">
                <a:solidFill>
                  <a:schemeClr val="lt1"/>
                </a:solidFill>
              </a:rPr>
              <a:t> 6,470 TFlop/s </a:t>
            </a:r>
            <a:br>
              <a:rPr lang="es-419" sz="1800">
                <a:solidFill>
                  <a:schemeClr val="lt1"/>
                </a:solidFill>
              </a:rPr>
            </a:br>
            <a:r>
              <a:rPr lang="es-419" sz="1800">
                <a:solidFill>
                  <a:schemeClr val="lt1"/>
                </a:solidFill>
              </a:rPr>
              <a:t>=</a:t>
            </a:r>
            <a:br>
              <a:rPr lang="es-419" sz="1800">
                <a:solidFill>
                  <a:schemeClr val="lt1"/>
                </a:solidFill>
              </a:rPr>
            </a:br>
            <a:r>
              <a:rPr lang="es-419" sz="1800">
                <a:solidFill>
                  <a:schemeClr val="lt1"/>
                </a:solidFill>
              </a:rPr>
              <a:t>6,4 x 10</a:t>
            </a:r>
            <a:r>
              <a:rPr baseline="30000" lang="es-419" sz="1800">
                <a:solidFill>
                  <a:schemeClr val="lt1"/>
                </a:solidFill>
              </a:rPr>
              <a:t>12</a:t>
            </a:r>
            <a:r>
              <a:rPr lang="es-419" sz="1800">
                <a:solidFill>
                  <a:schemeClr val="lt1"/>
                </a:solidFill>
              </a:rPr>
              <a:t> operaciones matemáticas,</a:t>
            </a:r>
            <a:br>
              <a:rPr lang="es-419" sz="1800">
                <a:solidFill>
                  <a:schemeClr val="lt1"/>
                </a:solidFill>
              </a:rPr>
            </a:br>
            <a:r>
              <a:rPr lang="es-419" sz="1800">
                <a:solidFill>
                  <a:schemeClr val="lt1"/>
                </a:solidFill>
              </a:rPr>
              <a:t> por segundo</a:t>
            </a:r>
            <a:endParaRPr sz="1800">
              <a:solidFill>
                <a:schemeClr val="lt1"/>
              </a:solidFill>
            </a:endParaRPr>
          </a:p>
          <a:p>
            <a:pPr indent="0" lvl="0" marL="0" rtl="0" algn="ctr">
              <a:lnSpc>
                <a:spcPct val="115000"/>
              </a:lnSpc>
              <a:spcBef>
                <a:spcPts val="1600"/>
              </a:spcBef>
              <a:spcAft>
                <a:spcPts val="1600"/>
              </a:spcAft>
              <a:buNone/>
            </a:pPr>
            <a:r>
              <a:t/>
            </a:r>
            <a:endParaRPr sz="1800">
              <a:solidFill>
                <a:schemeClr val="lt1"/>
              </a:solidFill>
            </a:endParaRPr>
          </a:p>
        </p:txBody>
      </p:sp>
      <p:sp>
        <p:nvSpPr>
          <p:cNvPr id="278" name="Google Shape;278;p53"/>
          <p:cNvSpPr txBox="1"/>
          <p:nvPr/>
        </p:nvSpPr>
        <p:spPr>
          <a:xfrm>
            <a:off x="4613850" y="2132550"/>
            <a:ext cx="4440000" cy="185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s-419" sz="1800">
                <a:solidFill>
                  <a:schemeClr val="lt1"/>
                </a:solidFill>
              </a:rPr>
              <a:t>Nuestro problema pequeño</a:t>
            </a:r>
            <a:br>
              <a:rPr lang="es-419" sz="1800">
                <a:solidFill>
                  <a:schemeClr val="lt1"/>
                </a:solidFill>
              </a:rPr>
            </a:br>
            <a:r>
              <a:rPr lang="es-419" sz="1800">
                <a:solidFill>
                  <a:schemeClr val="lt1"/>
                </a:solidFill>
              </a:rPr>
              <a:t>500 x 300 x 29 (2,5 km)</a:t>
            </a:r>
            <a:br>
              <a:rPr lang="es-419" sz="1800">
                <a:solidFill>
                  <a:schemeClr val="lt1"/>
                </a:solidFill>
              </a:rPr>
            </a:br>
            <a:r>
              <a:rPr lang="es-419" sz="1800">
                <a:solidFill>
                  <a:schemeClr val="lt1"/>
                </a:solidFill>
              </a:rPr>
              <a:t>=</a:t>
            </a:r>
            <a:br>
              <a:rPr lang="es-419" sz="1800">
                <a:solidFill>
                  <a:schemeClr val="lt1"/>
                </a:solidFill>
              </a:rPr>
            </a:br>
            <a:r>
              <a:rPr lang="es-419" sz="1800">
                <a:solidFill>
                  <a:schemeClr val="lt1"/>
                </a:solidFill>
              </a:rPr>
              <a:t>6 x 10</a:t>
            </a:r>
            <a:r>
              <a:rPr baseline="30000" lang="es-419" sz="1800">
                <a:solidFill>
                  <a:schemeClr val="lt1"/>
                </a:solidFill>
              </a:rPr>
              <a:t>10</a:t>
            </a:r>
            <a:r>
              <a:rPr lang="es-419" sz="1800">
                <a:solidFill>
                  <a:schemeClr val="lt1"/>
                </a:solidFill>
              </a:rPr>
              <a:t> pasos de tiempo </a:t>
            </a:r>
            <a:br>
              <a:rPr lang="es-419" sz="1800">
                <a:solidFill>
                  <a:schemeClr val="lt1"/>
                </a:solidFill>
              </a:rPr>
            </a:br>
            <a:r>
              <a:rPr lang="es-419" sz="1800">
                <a:solidFill>
                  <a:schemeClr val="lt1"/>
                </a:solidFill>
              </a:rPr>
              <a:t>x muchas operaciones en cada paso</a:t>
            </a:r>
            <a:endParaRPr sz="1800">
              <a:solidFill>
                <a:schemeClr val="lt1"/>
              </a:solidFill>
            </a:endParaRPr>
          </a:p>
          <a:p>
            <a:pPr indent="0" lvl="0" marL="0" rtl="0" algn="ctr">
              <a:lnSpc>
                <a:spcPct val="115000"/>
              </a:lnSpc>
              <a:spcBef>
                <a:spcPts val="1600"/>
              </a:spcBef>
              <a:spcAft>
                <a:spcPts val="1600"/>
              </a:spcAft>
              <a:buNone/>
            </a:pPr>
            <a:r>
              <a:t/>
            </a:r>
            <a:endParaRPr sz="1800">
              <a:solidFill>
                <a:schemeClr val="lt1"/>
              </a:solidFill>
            </a:endParaRPr>
          </a:p>
        </p:txBody>
      </p:sp>
      <p:pic>
        <p:nvPicPr>
          <p:cNvPr id="279" name="Google Shape;279;p53"/>
          <p:cNvPicPr preferRelativeResize="0"/>
          <p:nvPr/>
        </p:nvPicPr>
        <p:blipFill>
          <a:blip r:embed="rId3">
            <a:alphaModFix/>
          </a:blip>
          <a:stretch>
            <a:fillRect/>
          </a:stretch>
        </p:blipFill>
        <p:spPr>
          <a:xfrm>
            <a:off x="316500" y="1314455"/>
            <a:ext cx="3821850" cy="2795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2" name="Google Shape;122;p27"/>
          <p:cNvSpPr txBox="1"/>
          <p:nvPr/>
        </p:nvSpPr>
        <p:spPr>
          <a:xfrm>
            <a:off x="304800" y="228600"/>
            <a:ext cx="3000000" cy="20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tormentas </a:t>
            </a:r>
            <a:br>
              <a:rPr lang="es-419" sz="3000">
                <a:solidFill>
                  <a:srgbClr val="FFFFFF"/>
                </a:solidFill>
                <a:latin typeface="Proxima Nova"/>
                <a:ea typeface="Proxima Nova"/>
                <a:cs typeface="Proxima Nova"/>
                <a:sym typeface="Proxima Nova"/>
              </a:rPr>
            </a:br>
            <a:r>
              <a:rPr lang="es-419" sz="3000">
                <a:solidFill>
                  <a:srgbClr val="FFFFFF"/>
                </a:solidFill>
                <a:latin typeface="Proxima Nova"/>
                <a:ea typeface="Proxima Nova"/>
                <a:cs typeface="Proxima Nova"/>
                <a:sym typeface="Proxima Nova"/>
              </a:rPr>
              <a:t>huracanes</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nubes</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viento</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lluvia</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nieve </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18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83" name="Shape 283"/>
        <p:cNvGrpSpPr/>
        <p:nvPr/>
      </p:nvGrpSpPr>
      <p:grpSpPr>
        <a:xfrm>
          <a:off x="0" y="0"/>
          <a:ext cx="0" cy="0"/>
          <a:chOff x="0" y="0"/>
          <a:chExt cx="0" cy="0"/>
        </a:xfrm>
      </p:grpSpPr>
      <p:pic>
        <p:nvPicPr>
          <p:cNvPr id="284" name="Google Shape;284;p54"/>
          <p:cNvPicPr preferRelativeResize="0"/>
          <p:nvPr/>
        </p:nvPicPr>
        <p:blipFill rotWithShape="1">
          <a:blip r:embed="rId3">
            <a:alphaModFix/>
          </a:blip>
          <a:srcRect b="12295" l="18320" r="18829" t="18743"/>
          <a:stretch/>
        </p:blipFill>
        <p:spPr>
          <a:xfrm>
            <a:off x="2152650" y="774945"/>
            <a:ext cx="6991349" cy="4406706"/>
          </a:xfrm>
          <a:prstGeom prst="rect">
            <a:avLst/>
          </a:prstGeom>
          <a:noFill/>
          <a:ln>
            <a:noFill/>
          </a:ln>
        </p:spPr>
      </p:pic>
      <p:sp>
        <p:nvSpPr>
          <p:cNvPr id="285" name="Google Shape;285;p54"/>
          <p:cNvSpPr txBox="1"/>
          <p:nvPr>
            <p:ph idx="4294967295" type="body"/>
          </p:nvPr>
        </p:nvSpPr>
        <p:spPr>
          <a:xfrm>
            <a:off x="96900" y="142150"/>
            <a:ext cx="8669100" cy="262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2000">
                <a:solidFill>
                  <a:srgbClr val="FFFFFF"/>
                </a:solidFill>
              </a:rPr>
              <a:t>Parametrizado (valores puestos utilizando prueba y error)</a:t>
            </a:r>
            <a:br>
              <a:rPr lang="es-419" sz="2000">
                <a:solidFill>
                  <a:srgbClr val="FFFFFF"/>
                </a:solidFill>
              </a:rPr>
            </a:br>
            <a:r>
              <a:rPr lang="es-419" sz="2000">
                <a:solidFill>
                  <a:srgbClr val="FFFFFF"/>
                </a:solidFill>
              </a:rPr>
              <a:t>Caótico </a:t>
            </a:r>
            <a:br>
              <a:rPr lang="es-419" sz="2000">
                <a:solidFill>
                  <a:srgbClr val="FFFFFF"/>
                </a:solidFill>
              </a:rPr>
            </a:br>
            <a:r>
              <a:rPr lang="es-419" sz="2000">
                <a:solidFill>
                  <a:srgbClr val="FFFFFF"/>
                </a:solidFill>
              </a:rPr>
              <a:t>Global</a:t>
            </a:r>
            <a:br>
              <a:rPr lang="es-419" sz="2000">
                <a:solidFill>
                  <a:srgbClr val="FFFFFF"/>
                </a:solidFill>
              </a:rPr>
            </a:br>
            <a:r>
              <a:rPr lang="es-419" sz="2000">
                <a:solidFill>
                  <a:srgbClr val="FFFFFF"/>
                </a:solidFill>
              </a:rPr>
              <a:t>Mal inicializado</a:t>
            </a:r>
            <a:endParaRPr sz="2000">
              <a:solidFill>
                <a:srgbClr val="FFFFFF"/>
              </a:solidFill>
            </a:endParaRPr>
          </a:p>
          <a:p>
            <a:pPr indent="0" lvl="0" marL="0" rtl="0" algn="l">
              <a:spcBef>
                <a:spcPts val="1600"/>
              </a:spcBef>
              <a:spcAft>
                <a:spcPts val="0"/>
              </a:spcAft>
              <a:buNone/>
            </a:pPr>
            <a:r>
              <a:t/>
            </a:r>
            <a:endParaRPr sz="2000">
              <a:solidFill>
                <a:srgbClr val="FFFFFF"/>
              </a:solidFill>
            </a:endParaRPr>
          </a:p>
          <a:p>
            <a:pPr indent="0" lvl="0" marL="0" rtl="0" algn="l">
              <a:spcBef>
                <a:spcPts val="1600"/>
              </a:spcBef>
              <a:spcAft>
                <a:spcPts val="1600"/>
              </a:spcAft>
              <a:buNone/>
            </a:pPr>
            <a:r>
              <a:t/>
            </a:r>
            <a:endParaRPr sz="2400">
              <a:solidFill>
                <a:srgbClr val="FFFFFF"/>
              </a:solidFill>
            </a:endParaRPr>
          </a:p>
        </p:txBody>
      </p:sp>
      <p:sp>
        <p:nvSpPr>
          <p:cNvPr id="286" name="Google Shape;286;p54"/>
          <p:cNvSpPr txBox="1"/>
          <p:nvPr/>
        </p:nvSpPr>
        <p:spPr>
          <a:xfrm>
            <a:off x="3412375" y="3644675"/>
            <a:ext cx="3694200" cy="89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5"/>
          <p:cNvSpPr txBox="1"/>
          <p:nvPr>
            <p:ph type="title"/>
          </p:nvPr>
        </p:nvSpPr>
        <p:spPr>
          <a:xfrm>
            <a:off x="265500" y="348575"/>
            <a:ext cx="4045200" cy="77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419"/>
              <a:t>MareNostrum 4</a:t>
            </a:r>
            <a:endParaRPr b="1"/>
          </a:p>
        </p:txBody>
      </p:sp>
      <p:sp>
        <p:nvSpPr>
          <p:cNvPr id="292" name="Google Shape;292;p55"/>
          <p:cNvSpPr txBox="1"/>
          <p:nvPr>
            <p:ph idx="2" type="body"/>
          </p:nvPr>
        </p:nvSpPr>
        <p:spPr>
          <a:xfrm>
            <a:off x="4811250" y="164125"/>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Arial"/>
                <a:ea typeface="Arial"/>
                <a:cs typeface="Arial"/>
                <a:sym typeface="Arial"/>
              </a:rPr>
              <a:t>6384 nodos</a:t>
            </a:r>
            <a:br>
              <a:rPr lang="es-419">
                <a:latin typeface="Arial"/>
                <a:ea typeface="Arial"/>
                <a:cs typeface="Arial"/>
                <a:sym typeface="Arial"/>
              </a:rPr>
            </a:br>
            <a:br>
              <a:rPr lang="es-419">
                <a:latin typeface="Arial"/>
                <a:ea typeface="Arial"/>
                <a:cs typeface="Arial"/>
                <a:sym typeface="Arial"/>
              </a:rPr>
            </a:br>
            <a:r>
              <a:rPr lang="es-419">
                <a:latin typeface="Arial"/>
                <a:ea typeface="Arial"/>
                <a:cs typeface="Arial"/>
                <a:sym typeface="Arial"/>
              </a:rPr>
              <a:t>24 Cores</a:t>
            </a:r>
            <a:br>
              <a:rPr lang="es-419">
                <a:latin typeface="Arial"/>
                <a:ea typeface="Arial"/>
                <a:cs typeface="Arial"/>
                <a:sym typeface="Arial"/>
              </a:rPr>
            </a:br>
            <a:br>
              <a:rPr lang="es-419">
                <a:latin typeface="Arial"/>
                <a:ea typeface="Arial"/>
                <a:cs typeface="Arial"/>
                <a:sym typeface="Arial"/>
              </a:rPr>
            </a:br>
            <a:r>
              <a:rPr b="1" lang="es-419">
                <a:latin typeface="Arial"/>
                <a:ea typeface="Arial"/>
                <a:cs typeface="Arial"/>
                <a:sym typeface="Arial"/>
              </a:rPr>
              <a:t>Intel Omni-Path</a:t>
            </a:r>
            <a:br>
              <a:rPr lang="es-419">
                <a:latin typeface="Arial"/>
                <a:ea typeface="Arial"/>
                <a:cs typeface="Arial"/>
                <a:sym typeface="Arial"/>
              </a:rPr>
            </a:br>
            <a:br>
              <a:rPr lang="es-419">
                <a:latin typeface="Arial"/>
                <a:ea typeface="Arial"/>
                <a:cs typeface="Arial"/>
                <a:sym typeface="Arial"/>
              </a:rPr>
            </a:br>
            <a:r>
              <a:rPr lang="es-419">
                <a:latin typeface="Arial"/>
                <a:ea typeface="Arial"/>
                <a:cs typeface="Arial"/>
                <a:sym typeface="Arial"/>
              </a:rPr>
              <a:t>almacenamiento 14 Pbytes</a:t>
            </a:r>
            <a:br>
              <a:rPr lang="es-419">
                <a:latin typeface="Arial"/>
                <a:ea typeface="Arial"/>
                <a:cs typeface="Arial"/>
                <a:sym typeface="Arial"/>
              </a:rPr>
            </a:br>
            <a:r>
              <a:rPr lang="es-419">
                <a:latin typeface="Arial"/>
                <a:ea typeface="Arial"/>
                <a:cs typeface="Arial"/>
                <a:sym typeface="Arial"/>
              </a:rPr>
              <a:t>1 Pb =1.000 Tbytes</a:t>
            </a:r>
            <a:br>
              <a:rPr lang="es-419">
                <a:latin typeface="Arial"/>
                <a:ea typeface="Arial"/>
                <a:cs typeface="Arial"/>
                <a:sym typeface="Arial"/>
              </a:rPr>
            </a:b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0"/>
              </a:spcAft>
              <a:buNone/>
            </a:pPr>
            <a:r>
              <a:t/>
            </a:r>
            <a:endParaRPr>
              <a:latin typeface="Arial"/>
              <a:ea typeface="Arial"/>
              <a:cs typeface="Arial"/>
              <a:sym typeface="Arial"/>
            </a:endParaRPr>
          </a:p>
          <a:p>
            <a:pPr indent="0" lvl="0" marL="0" rtl="0" algn="ctr">
              <a:spcBef>
                <a:spcPts val="1600"/>
              </a:spcBef>
              <a:spcAft>
                <a:spcPts val="1600"/>
              </a:spcAft>
              <a:buNone/>
            </a:pPr>
            <a:r>
              <a:t/>
            </a:r>
            <a:endParaRPr>
              <a:latin typeface="Arial"/>
              <a:ea typeface="Arial"/>
              <a:cs typeface="Arial"/>
              <a:sym typeface="Arial"/>
            </a:endParaRPr>
          </a:p>
        </p:txBody>
      </p:sp>
      <p:sp>
        <p:nvSpPr>
          <p:cNvPr id="293" name="Google Shape;293;p55"/>
          <p:cNvSpPr txBox="1"/>
          <p:nvPr/>
        </p:nvSpPr>
        <p:spPr>
          <a:xfrm>
            <a:off x="4704000" y="3055300"/>
            <a:ext cx="4440000" cy="139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s-419" sz="1800">
                <a:solidFill>
                  <a:schemeClr val="lt1"/>
                </a:solidFill>
              </a:rPr>
              <a:t>153,216 cores</a:t>
            </a:r>
            <a:br>
              <a:rPr lang="es-419" sz="1800">
                <a:solidFill>
                  <a:schemeClr val="lt1"/>
                </a:solidFill>
              </a:rPr>
            </a:br>
            <a:r>
              <a:rPr lang="es-419" sz="1800">
                <a:solidFill>
                  <a:schemeClr val="lt1"/>
                </a:solidFill>
              </a:rPr>
              <a:t>Operaciones 6,470 TFlop/s (10</a:t>
            </a:r>
            <a:r>
              <a:rPr baseline="30000" lang="es-419" sz="1800">
                <a:solidFill>
                  <a:schemeClr val="lt1"/>
                </a:solidFill>
              </a:rPr>
              <a:t>12</a:t>
            </a:r>
            <a:r>
              <a:rPr lang="es-419" sz="1800">
                <a:solidFill>
                  <a:schemeClr val="lt1"/>
                </a:solidFill>
              </a:rPr>
              <a:t>) Potencia 1,632 Mw</a:t>
            </a:r>
            <a:endParaRPr sz="1800">
              <a:solidFill>
                <a:schemeClr val="lt1"/>
              </a:solidFill>
            </a:endParaRPr>
          </a:p>
          <a:p>
            <a:pPr indent="0" lvl="0" marL="0" rtl="0" algn="ctr">
              <a:lnSpc>
                <a:spcPct val="115000"/>
              </a:lnSpc>
              <a:spcBef>
                <a:spcPts val="1600"/>
              </a:spcBef>
              <a:spcAft>
                <a:spcPts val="1600"/>
              </a:spcAft>
              <a:buNone/>
            </a:pPr>
            <a:r>
              <a:t/>
            </a:r>
            <a:endParaRPr sz="1800">
              <a:solidFill>
                <a:schemeClr val="lt1"/>
              </a:solidFill>
            </a:endParaRPr>
          </a:p>
        </p:txBody>
      </p:sp>
      <p:sp>
        <p:nvSpPr>
          <p:cNvPr id="294" name="Google Shape;294;p55"/>
          <p:cNvSpPr txBox="1"/>
          <p:nvPr/>
        </p:nvSpPr>
        <p:spPr>
          <a:xfrm>
            <a:off x="5067300" y="4409350"/>
            <a:ext cx="3391200" cy="47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s-419" sz="1800">
                <a:solidFill>
                  <a:schemeClr val="lt1"/>
                </a:solidFill>
              </a:rPr>
              <a:t>80</a:t>
            </a:r>
            <a:r>
              <a:rPr lang="es-419" sz="1800">
                <a:solidFill>
                  <a:schemeClr val="lt1"/>
                </a:solidFill>
              </a:rPr>
              <a:t>.000 € al mes en electricidad</a:t>
            </a:r>
            <a:endParaRPr/>
          </a:p>
        </p:txBody>
      </p:sp>
      <p:pic>
        <p:nvPicPr>
          <p:cNvPr id="295" name="Google Shape;295;p55"/>
          <p:cNvPicPr preferRelativeResize="0"/>
          <p:nvPr/>
        </p:nvPicPr>
        <p:blipFill>
          <a:blip r:embed="rId3">
            <a:alphaModFix/>
          </a:blip>
          <a:stretch>
            <a:fillRect/>
          </a:stretch>
        </p:blipFill>
        <p:spPr>
          <a:xfrm>
            <a:off x="418313" y="1509624"/>
            <a:ext cx="3739576" cy="27352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99" name="Shape 299"/>
        <p:cNvGrpSpPr/>
        <p:nvPr/>
      </p:nvGrpSpPr>
      <p:grpSpPr>
        <a:xfrm>
          <a:off x="0" y="0"/>
          <a:ext cx="0" cy="0"/>
          <a:chOff x="0" y="0"/>
          <a:chExt cx="0" cy="0"/>
        </a:xfrm>
      </p:grpSpPr>
      <p:sp>
        <p:nvSpPr>
          <p:cNvPr id="300" name="Google Shape;300;p56"/>
          <p:cNvSpPr txBox="1"/>
          <p:nvPr/>
        </p:nvSpPr>
        <p:spPr>
          <a:xfrm>
            <a:off x="1373325" y="2111825"/>
            <a:ext cx="1736100" cy="7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2000">
              <a:latin typeface="Proxima Nova"/>
              <a:ea typeface="Proxima Nova"/>
              <a:cs typeface="Proxima Nova"/>
              <a:sym typeface="Proxima Nova"/>
            </a:endParaRPr>
          </a:p>
        </p:txBody>
      </p:sp>
      <p:sp>
        <p:nvSpPr>
          <p:cNvPr id="301" name="Google Shape;301;p56"/>
          <p:cNvSpPr txBox="1"/>
          <p:nvPr/>
        </p:nvSpPr>
        <p:spPr>
          <a:xfrm>
            <a:off x="5525600" y="1278425"/>
            <a:ext cx="20601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1600"/>
              </a:spcBef>
              <a:spcAft>
                <a:spcPts val="1600"/>
              </a:spcAft>
              <a:buNone/>
            </a:pPr>
            <a:r>
              <a:t/>
            </a:r>
            <a:endParaRPr/>
          </a:p>
        </p:txBody>
      </p:sp>
      <p:sp>
        <p:nvSpPr>
          <p:cNvPr id="302" name="Google Shape;302;p56"/>
          <p:cNvSpPr txBox="1"/>
          <p:nvPr/>
        </p:nvSpPr>
        <p:spPr>
          <a:xfrm>
            <a:off x="5571050" y="2111825"/>
            <a:ext cx="1969200" cy="64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pic>
        <p:nvPicPr>
          <p:cNvPr descr="Teaser of the EC-Earth Ultra High Resolution simulation performed at the Barcelona Supercomputing Center." id="303" name="Google Shape;303;p56" title="EC-Earth Ultra High Resolution teaser">
            <a:hlinkClick r:id="rId3"/>
          </p:cNvPr>
          <p:cNvPicPr preferRelativeResize="0"/>
          <p:nvPr/>
        </p:nvPicPr>
        <p:blipFill>
          <a:blip r:embed="rId4">
            <a:alphaModFix/>
          </a:blip>
          <a:stretch>
            <a:fillRect/>
          </a:stretch>
        </p:blipFill>
        <p:spPr>
          <a:xfrm>
            <a:off x="1048876" y="78275"/>
            <a:ext cx="6753600" cy="50652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07" name="Shape 307"/>
        <p:cNvGrpSpPr/>
        <p:nvPr/>
      </p:nvGrpSpPr>
      <p:grpSpPr>
        <a:xfrm>
          <a:off x="0" y="0"/>
          <a:ext cx="0" cy="0"/>
          <a:chOff x="0" y="0"/>
          <a:chExt cx="0" cy="0"/>
        </a:xfrm>
      </p:grpSpPr>
      <p:pic>
        <p:nvPicPr>
          <p:cNvPr descr="Comparison of the sea-surface temperature and current speed from three different simulations performed with EC-Earth (IFS + NEMO) using ORCA1º, ORCA1/4º and ORCA1/12º.&#10;&#10;When sea-surface temperature and currents are displayed, the colour hue represents the sea surface temperature and the lightness represents the current speed." id="308" name="Google Shape;308;p57" title="Comparison of EC-Earth simulations' ocean dynamics using different resolutions">
            <a:hlinkClick r:id="rId3"/>
          </p:cNvPr>
          <p:cNvPicPr preferRelativeResize="0"/>
          <p:nvPr/>
        </p:nvPicPr>
        <p:blipFill>
          <a:blip r:embed="rId4">
            <a:alphaModFix/>
          </a:blip>
          <a:stretch>
            <a:fillRect/>
          </a:stretch>
        </p:blipFill>
        <p:spPr>
          <a:xfrm>
            <a:off x="1964013" y="530025"/>
            <a:ext cx="5444575" cy="4083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12" name="Shape 312"/>
        <p:cNvGrpSpPr/>
        <p:nvPr/>
      </p:nvGrpSpPr>
      <p:grpSpPr>
        <a:xfrm>
          <a:off x="0" y="0"/>
          <a:ext cx="0" cy="0"/>
          <a:chOff x="0" y="0"/>
          <a:chExt cx="0" cy="0"/>
        </a:xfrm>
      </p:grpSpPr>
      <p:sp>
        <p:nvSpPr>
          <p:cNvPr id="313" name="Google Shape;313;p58"/>
          <p:cNvSpPr txBox="1"/>
          <p:nvPr/>
        </p:nvSpPr>
        <p:spPr>
          <a:xfrm>
            <a:off x="3412375" y="3644675"/>
            <a:ext cx="3694200" cy="89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grpSp>
        <p:nvGrpSpPr>
          <p:cNvPr id="314" name="Google Shape;314;p58"/>
          <p:cNvGrpSpPr/>
          <p:nvPr/>
        </p:nvGrpSpPr>
        <p:grpSpPr>
          <a:xfrm>
            <a:off x="-8" y="0"/>
            <a:ext cx="9144013" cy="5143501"/>
            <a:chOff x="-8" y="0"/>
            <a:chExt cx="9144013" cy="5143501"/>
          </a:xfrm>
        </p:grpSpPr>
        <p:pic>
          <p:nvPicPr>
            <p:cNvPr id="315" name="Google Shape;315;p58">
              <a:hlinkClick r:id="rId3"/>
            </p:cNvPr>
            <p:cNvPicPr preferRelativeResize="0"/>
            <p:nvPr/>
          </p:nvPicPr>
          <p:blipFill rotWithShape="1">
            <a:blip r:embed="rId4">
              <a:alphaModFix/>
            </a:blip>
            <a:srcRect b="0" l="0" r="0" t="-18511"/>
            <a:stretch/>
          </p:blipFill>
          <p:spPr>
            <a:xfrm>
              <a:off x="4555076" y="1971675"/>
              <a:ext cx="4588929" cy="3059277"/>
            </a:xfrm>
            <a:prstGeom prst="rect">
              <a:avLst/>
            </a:prstGeom>
            <a:noFill/>
            <a:ln>
              <a:noFill/>
            </a:ln>
          </p:spPr>
        </p:pic>
        <p:pic>
          <p:nvPicPr>
            <p:cNvPr id="316" name="Google Shape;316;p58">
              <a:hlinkClick r:id="rId5"/>
            </p:cNvPr>
            <p:cNvPicPr preferRelativeResize="0"/>
            <p:nvPr/>
          </p:nvPicPr>
          <p:blipFill>
            <a:blip r:embed="rId6">
              <a:alphaModFix/>
            </a:blip>
            <a:stretch>
              <a:fillRect/>
            </a:stretch>
          </p:blipFill>
          <p:spPr>
            <a:xfrm>
              <a:off x="16924" y="2106783"/>
              <a:ext cx="4555077" cy="3036718"/>
            </a:xfrm>
            <a:prstGeom prst="rect">
              <a:avLst/>
            </a:prstGeom>
            <a:noFill/>
            <a:ln>
              <a:noFill/>
            </a:ln>
          </p:spPr>
        </p:pic>
        <p:pic>
          <p:nvPicPr>
            <p:cNvPr id="317" name="Google Shape;317;p58"/>
            <p:cNvPicPr preferRelativeResize="0"/>
            <p:nvPr/>
          </p:nvPicPr>
          <p:blipFill>
            <a:blip r:embed="rId7">
              <a:alphaModFix/>
            </a:blip>
            <a:stretch>
              <a:fillRect/>
            </a:stretch>
          </p:blipFill>
          <p:spPr>
            <a:xfrm>
              <a:off x="4588925" y="0"/>
              <a:ext cx="4555075" cy="2581275"/>
            </a:xfrm>
            <a:prstGeom prst="rect">
              <a:avLst/>
            </a:prstGeom>
            <a:noFill/>
            <a:ln>
              <a:noFill/>
            </a:ln>
          </p:spPr>
        </p:pic>
        <p:pic>
          <p:nvPicPr>
            <p:cNvPr id="318" name="Google Shape;318;p58"/>
            <p:cNvPicPr preferRelativeResize="0"/>
            <p:nvPr/>
          </p:nvPicPr>
          <p:blipFill>
            <a:blip r:embed="rId8">
              <a:alphaModFix/>
            </a:blip>
            <a:stretch>
              <a:fillRect/>
            </a:stretch>
          </p:blipFill>
          <p:spPr>
            <a:xfrm>
              <a:off x="-8" y="0"/>
              <a:ext cx="4588935" cy="2581274"/>
            </a:xfrm>
            <a:prstGeom prst="rect">
              <a:avLst/>
            </a:prstGeom>
            <a:noFill/>
            <a:ln>
              <a:noFill/>
            </a:ln>
          </p:spPr>
        </p:pic>
      </p:grpSp>
      <p:pic>
        <p:nvPicPr>
          <p:cNvPr id="319" name="Google Shape;319;p58"/>
          <p:cNvPicPr preferRelativeResize="0"/>
          <p:nvPr/>
        </p:nvPicPr>
        <p:blipFill rotWithShape="1">
          <a:blip r:embed="rId9">
            <a:alphaModFix/>
          </a:blip>
          <a:srcRect b="12295" l="18320" r="18829" t="18743"/>
          <a:stretch/>
        </p:blipFill>
        <p:spPr>
          <a:xfrm>
            <a:off x="16925" y="1060625"/>
            <a:ext cx="4555075" cy="2756975"/>
          </a:xfrm>
          <a:prstGeom prst="rect">
            <a:avLst/>
          </a:prstGeom>
          <a:noFill/>
          <a:ln>
            <a:noFill/>
          </a:ln>
        </p:spPr>
      </p:pic>
      <p:pic>
        <p:nvPicPr>
          <p:cNvPr id="320" name="Google Shape;320;p58"/>
          <p:cNvPicPr preferRelativeResize="0"/>
          <p:nvPr/>
        </p:nvPicPr>
        <p:blipFill>
          <a:blip r:embed="rId10">
            <a:alphaModFix/>
          </a:blip>
          <a:stretch>
            <a:fillRect/>
          </a:stretch>
        </p:blipFill>
        <p:spPr>
          <a:xfrm>
            <a:off x="4770000" y="1060615"/>
            <a:ext cx="4004850" cy="2461435"/>
          </a:xfrm>
          <a:prstGeom prst="rect">
            <a:avLst/>
          </a:prstGeom>
          <a:noFill/>
          <a:ln>
            <a:noFill/>
          </a:ln>
        </p:spPr>
      </p:pic>
      <p:pic>
        <p:nvPicPr>
          <p:cNvPr id="321" name="Google Shape;321;p58"/>
          <p:cNvPicPr preferRelativeResize="0"/>
          <p:nvPr/>
        </p:nvPicPr>
        <p:blipFill>
          <a:blip r:embed="rId11">
            <a:alphaModFix/>
          </a:blip>
          <a:stretch>
            <a:fillRect/>
          </a:stretch>
        </p:blipFill>
        <p:spPr>
          <a:xfrm>
            <a:off x="819149" y="0"/>
            <a:ext cx="7032049" cy="5143499"/>
          </a:xfrm>
          <a:prstGeom prst="rect">
            <a:avLst/>
          </a:prstGeom>
          <a:noFill/>
          <a:ln>
            <a:noFill/>
          </a:ln>
        </p:spPr>
      </p:pic>
      <p:pic>
        <p:nvPicPr>
          <p:cNvPr id="322" name="Google Shape;322;p58"/>
          <p:cNvPicPr preferRelativeResize="0"/>
          <p:nvPr/>
        </p:nvPicPr>
        <p:blipFill rotWithShape="1">
          <a:blip r:embed="rId12">
            <a:alphaModFix/>
          </a:blip>
          <a:srcRect b="0" l="-4854" r="0" t="0"/>
          <a:stretch/>
        </p:blipFill>
        <p:spPr>
          <a:xfrm>
            <a:off x="-90538" y="746925"/>
            <a:ext cx="4770000" cy="2634849"/>
          </a:xfrm>
          <a:prstGeom prst="rect">
            <a:avLst/>
          </a:prstGeom>
          <a:noFill/>
          <a:ln>
            <a:noFill/>
          </a:ln>
        </p:spPr>
      </p:pic>
      <p:pic>
        <p:nvPicPr>
          <p:cNvPr id="323" name="Google Shape;323;p58"/>
          <p:cNvPicPr preferRelativeResize="0"/>
          <p:nvPr/>
        </p:nvPicPr>
        <p:blipFill rotWithShape="1">
          <a:blip r:embed="rId13">
            <a:alphaModFix/>
          </a:blip>
          <a:srcRect b="-9910" l="0" r="0" t="9910"/>
          <a:stretch/>
        </p:blipFill>
        <p:spPr>
          <a:xfrm>
            <a:off x="4716050" y="746925"/>
            <a:ext cx="4555075" cy="29670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27" name="Shape 327"/>
        <p:cNvGrpSpPr/>
        <p:nvPr/>
      </p:nvGrpSpPr>
      <p:grpSpPr>
        <a:xfrm>
          <a:off x="0" y="0"/>
          <a:ext cx="0" cy="0"/>
          <a:chOff x="0" y="0"/>
          <a:chExt cx="0" cy="0"/>
        </a:xfrm>
      </p:grpSpPr>
      <p:pic>
        <p:nvPicPr>
          <p:cNvPr descr="Nube blanca frente a un cielo estrellado azul oscuro" id="328" name="Google Shape;328;p59"/>
          <p:cNvPicPr preferRelativeResize="0"/>
          <p:nvPr/>
        </p:nvPicPr>
        <p:blipFill rotWithShape="1">
          <a:blip r:embed="rId3">
            <a:alphaModFix/>
          </a:blip>
          <a:srcRect b="17067" l="0" r="1719" t="0"/>
          <a:stretch/>
        </p:blipFill>
        <p:spPr>
          <a:xfrm>
            <a:off x="-125" y="0"/>
            <a:ext cx="5854200" cy="5143500"/>
          </a:xfrm>
          <a:prstGeom prst="rect">
            <a:avLst/>
          </a:prstGeom>
          <a:noFill/>
          <a:ln>
            <a:noFill/>
          </a:ln>
        </p:spPr>
      </p:pic>
      <p:sp>
        <p:nvSpPr>
          <p:cNvPr id="329" name="Google Shape;329;p59"/>
          <p:cNvSpPr txBox="1"/>
          <p:nvPr>
            <p:ph type="ctrTitle"/>
          </p:nvPr>
        </p:nvSpPr>
        <p:spPr>
          <a:xfrm>
            <a:off x="131875" y="345250"/>
            <a:ext cx="5722200" cy="8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419" sz="2400"/>
              <a:t>Pablo Echevarria </a:t>
            </a:r>
            <a:endParaRPr sz="4000"/>
          </a:p>
        </p:txBody>
      </p:sp>
      <p:sp>
        <p:nvSpPr>
          <p:cNvPr id="330" name="Google Shape;330;p59"/>
          <p:cNvSpPr txBox="1"/>
          <p:nvPr>
            <p:ph idx="1" type="subTitle"/>
          </p:nvPr>
        </p:nvSpPr>
        <p:spPr>
          <a:xfrm>
            <a:off x="131875" y="1567950"/>
            <a:ext cx="5722200" cy="27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800"/>
              <a:t>Miembro del grupo de </a:t>
            </a:r>
            <a:r>
              <a:rPr b="1" lang="es-419" sz="1800"/>
              <a:t>computational earth sciences</a:t>
            </a:r>
            <a:endParaRPr b="1" sz="1800"/>
          </a:p>
          <a:p>
            <a:pPr indent="0" lvl="0" marL="0" rtl="0" algn="l">
              <a:spcBef>
                <a:spcPts val="0"/>
              </a:spcBef>
              <a:spcAft>
                <a:spcPts val="0"/>
              </a:spcAft>
              <a:buNone/>
            </a:pPr>
            <a:r>
              <a:rPr lang="es-419" sz="1800"/>
              <a:t>del departamento de </a:t>
            </a:r>
            <a:r>
              <a:rPr b="1" lang="es-419" sz="1800"/>
              <a:t>ciencias de la tierra.</a:t>
            </a:r>
            <a:endParaRPr b="1" sz="1800"/>
          </a:p>
          <a:p>
            <a:pPr indent="0" lvl="0" marL="0" rtl="0" algn="l">
              <a:spcBef>
                <a:spcPts val="0"/>
              </a:spcBef>
              <a:spcAft>
                <a:spcPts val="0"/>
              </a:spcAft>
              <a:buNone/>
            </a:pPr>
            <a:r>
              <a:t/>
            </a:r>
            <a:endParaRPr sz="1800"/>
          </a:p>
          <a:p>
            <a:pPr indent="0" lvl="0" marL="0" rtl="0" algn="l">
              <a:spcBef>
                <a:spcPts val="0"/>
              </a:spcBef>
              <a:spcAft>
                <a:spcPts val="0"/>
              </a:spcAft>
              <a:buNone/>
            </a:pPr>
            <a:r>
              <a:rPr lang="es-419" sz="1800"/>
              <a:t>Trabajó en ciencias de la Tierra desde 2010</a:t>
            </a:r>
            <a:br>
              <a:rPr lang="es-419" sz="1800"/>
            </a:br>
            <a:r>
              <a:rPr lang="es-419" sz="1800"/>
              <a:t>Máster en ciencias de la computación de la  </a:t>
            </a:r>
            <a:endParaRPr sz="1800"/>
          </a:p>
          <a:p>
            <a:pPr indent="0" lvl="0" marL="0" rtl="0" algn="l">
              <a:spcBef>
                <a:spcPts val="0"/>
              </a:spcBef>
              <a:spcAft>
                <a:spcPts val="0"/>
              </a:spcAft>
              <a:buNone/>
            </a:pPr>
            <a:r>
              <a:rPr lang="es-419" sz="1800"/>
              <a:t>Facultad de Ciencias Exactas y Naturales de la </a:t>
            </a:r>
            <a:endParaRPr sz="1800"/>
          </a:p>
          <a:p>
            <a:pPr indent="0" lvl="0" marL="0" rtl="0" algn="l">
              <a:spcBef>
                <a:spcPts val="0"/>
              </a:spcBef>
              <a:spcAft>
                <a:spcPts val="0"/>
              </a:spcAft>
              <a:buNone/>
            </a:pPr>
            <a:r>
              <a:rPr lang="es-419" sz="1800"/>
              <a:t>Universidad de Buenos Aires - Argentina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s-419" sz="1400"/>
              <a:t>pablo.echevarria@bsc.es</a:t>
            </a:r>
            <a:endParaRPr sz="1800"/>
          </a:p>
          <a:p>
            <a:pPr indent="0" lvl="0" marL="0" rtl="0" algn="l">
              <a:spcBef>
                <a:spcPts val="0"/>
              </a:spcBef>
              <a:spcAft>
                <a:spcPts val="0"/>
              </a:spcAft>
              <a:buNone/>
            </a:pPr>
            <a:r>
              <a:t/>
            </a:r>
            <a:endParaRPr sz="1800"/>
          </a:p>
        </p:txBody>
      </p:sp>
      <p:pic>
        <p:nvPicPr>
          <p:cNvPr id="331" name="Google Shape;331;p59"/>
          <p:cNvPicPr preferRelativeResize="0"/>
          <p:nvPr/>
        </p:nvPicPr>
        <p:blipFill>
          <a:blip r:embed="rId4">
            <a:alphaModFix/>
          </a:blip>
          <a:stretch>
            <a:fillRect/>
          </a:stretch>
        </p:blipFill>
        <p:spPr>
          <a:xfrm>
            <a:off x="6054325" y="4091616"/>
            <a:ext cx="2913624" cy="782250"/>
          </a:xfrm>
          <a:prstGeom prst="rect">
            <a:avLst/>
          </a:prstGeom>
          <a:noFill/>
          <a:ln>
            <a:noFill/>
          </a:ln>
        </p:spPr>
      </p:pic>
      <p:sp>
        <p:nvSpPr>
          <p:cNvPr id="332" name="Google Shape;332;p59"/>
          <p:cNvSpPr/>
          <p:nvPr/>
        </p:nvSpPr>
        <p:spPr>
          <a:xfrm>
            <a:off x="5854075" y="2344600"/>
            <a:ext cx="3289800" cy="112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36" name="Shape 336"/>
        <p:cNvGrpSpPr/>
        <p:nvPr/>
      </p:nvGrpSpPr>
      <p:grpSpPr>
        <a:xfrm>
          <a:off x="0" y="0"/>
          <a:ext cx="0" cy="0"/>
          <a:chOff x="0" y="0"/>
          <a:chExt cx="0" cy="0"/>
        </a:xfrm>
      </p:grpSpPr>
      <p:pic>
        <p:nvPicPr>
          <p:cNvPr descr="Nube blanca frente a un cielo estrellado azul oscuro" id="337" name="Google Shape;337;p60"/>
          <p:cNvPicPr preferRelativeResize="0"/>
          <p:nvPr/>
        </p:nvPicPr>
        <p:blipFill rotWithShape="1">
          <a:blip r:embed="rId3">
            <a:alphaModFix/>
          </a:blip>
          <a:srcRect b="17067" l="0" r="1719" t="0"/>
          <a:stretch/>
        </p:blipFill>
        <p:spPr>
          <a:xfrm>
            <a:off x="-125" y="0"/>
            <a:ext cx="9144001" cy="5143500"/>
          </a:xfrm>
          <a:prstGeom prst="rect">
            <a:avLst/>
          </a:prstGeom>
          <a:noFill/>
          <a:ln>
            <a:noFill/>
          </a:ln>
        </p:spPr>
      </p:pic>
      <p:pic>
        <p:nvPicPr>
          <p:cNvPr descr="Ponencia de Daniel Santos en el PRIMER SEMINARIO DE LA ASOCIACIÓN DE COMUNICADORES DE METEOROLOGÍA. &quot;LA COMUNICACIÓN EN LOS MEDIOS DE LOS FENÓMENOS METEOROLÓGICOS ADVERSOS&quot; , celebrado el15 y16 de junio de 2013  en CosmoCaixa, Madrid" id="338" name="Google Shape;338;p60" title="Modelos  numéricos  deterministas  y  predicción  de  Fenómenos  Meteorológicos Adversos">
            <a:hlinkClick r:id="rId4"/>
          </p:cNvPr>
          <p:cNvPicPr preferRelativeResize="0"/>
          <p:nvPr/>
        </p:nvPicPr>
        <p:blipFill>
          <a:blip r:embed="rId5">
            <a:alphaModFix/>
          </a:blip>
          <a:stretch>
            <a:fillRect/>
          </a:stretch>
        </p:blipFill>
        <p:spPr>
          <a:xfrm>
            <a:off x="1766800" y="768075"/>
            <a:ext cx="5337000" cy="4002750"/>
          </a:xfrm>
          <a:prstGeom prst="rect">
            <a:avLst/>
          </a:prstGeom>
          <a:noFill/>
          <a:ln>
            <a:noFill/>
          </a:ln>
        </p:spPr>
      </p:pic>
      <p:sp>
        <p:nvSpPr>
          <p:cNvPr id="339" name="Google Shape;339;p60"/>
          <p:cNvSpPr txBox="1"/>
          <p:nvPr>
            <p:ph idx="4294967295" type="subTitle"/>
          </p:nvPr>
        </p:nvSpPr>
        <p:spPr>
          <a:xfrm>
            <a:off x="980700" y="383175"/>
            <a:ext cx="7182600" cy="3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1400">
                <a:solidFill>
                  <a:srgbClr val="FFFFFF"/>
                </a:solidFill>
              </a:rPr>
              <a:t>Si te interesa más el tema podrás encontrar un mayor desarrollo a algunos temas en:</a:t>
            </a:r>
            <a:br>
              <a:rPr lang="es-419" sz="1400">
                <a:solidFill>
                  <a:srgbClr val="FFFFFF"/>
                </a:solidFill>
              </a:rPr>
            </a:br>
            <a:endParaRPr sz="1400">
              <a:solidFill>
                <a:srgbClr val="FFFFFF"/>
              </a:solidFill>
            </a:endParaRPr>
          </a:p>
          <a:p>
            <a:pPr indent="0" lvl="0" marL="0" rtl="0" algn="l">
              <a:spcBef>
                <a:spcPts val="1600"/>
              </a:spcBef>
              <a:spcAft>
                <a:spcPts val="1600"/>
              </a:spcAft>
              <a:buNone/>
            </a:pPr>
            <a:r>
              <a:t/>
            </a:r>
            <a:endParaRPr sz="14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6" name="Shape 126"/>
        <p:cNvGrpSpPr/>
        <p:nvPr/>
      </p:nvGrpSpPr>
      <p:grpSpPr>
        <a:xfrm>
          <a:off x="0" y="0"/>
          <a:ext cx="0" cy="0"/>
          <a:chOff x="0" y="0"/>
          <a:chExt cx="0" cy="0"/>
        </a:xfrm>
      </p:grpSpPr>
      <p:pic>
        <p:nvPicPr>
          <p:cNvPr id="127" name="Google Shape;127;p28"/>
          <p:cNvPicPr preferRelativeResize="0"/>
          <p:nvPr/>
        </p:nvPicPr>
        <p:blipFill>
          <a:blip r:embed="rId3">
            <a:alphaModFix/>
          </a:blip>
          <a:stretch>
            <a:fillRect/>
          </a:stretch>
        </p:blipFill>
        <p:spPr>
          <a:xfrm>
            <a:off x="0" y="152400"/>
            <a:ext cx="9144000" cy="5535725"/>
          </a:xfrm>
          <a:prstGeom prst="rect">
            <a:avLst/>
          </a:prstGeom>
          <a:noFill/>
          <a:ln>
            <a:noFill/>
          </a:ln>
        </p:spPr>
      </p:pic>
      <p:sp>
        <p:nvSpPr>
          <p:cNvPr id="128" name="Google Shape;128;p28"/>
          <p:cNvSpPr txBox="1"/>
          <p:nvPr/>
        </p:nvSpPr>
        <p:spPr>
          <a:xfrm>
            <a:off x="304800" y="228600"/>
            <a:ext cx="8470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hielo marino</a:t>
            </a:r>
            <a:br>
              <a:rPr lang="es-419" sz="3000">
                <a:solidFill>
                  <a:srgbClr val="FFFFFF"/>
                </a:solidFill>
                <a:latin typeface="Proxima Nova"/>
                <a:ea typeface="Proxima Nova"/>
                <a:cs typeface="Proxima Nova"/>
                <a:sym typeface="Proxima Nova"/>
              </a:rPr>
            </a:br>
            <a:r>
              <a:rPr lang="es-419" sz="3000">
                <a:solidFill>
                  <a:srgbClr val="FFFFFF"/>
                </a:solidFill>
                <a:latin typeface="Proxima Nova"/>
                <a:ea typeface="Proxima Nova"/>
                <a:cs typeface="Proxima Nova"/>
                <a:sym typeface="Proxima Nova"/>
              </a:rPr>
              <a:t>corrientes</a:t>
            </a:r>
            <a:endParaRPr sz="3000">
              <a:solidFill>
                <a:srgbClr val="FFFFFF"/>
              </a:solidFill>
              <a:latin typeface="Proxima Nova"/>
              <a:ea typeface="Proxima Nova"/>
              <a:cs typeface="Proxima Nova"/>
              <a:sym typeface="Proxima Nova"/>
            </a:endParaRPr>
          </a:p>
          <a:p>
            <a:pPr indent="0" lvl="0" marL="0" rtl="0" algn="l">
              <a:spcBef>
                <a:spcPts val="0"/>
              </a:spcBef>
              <a:spcAft>
                <a:spcPts val="0"/>
              </a:spcAft>
              <a:buNone/>
            </a:pPr>
            <a:r>
              <a:rPr lang="es-419" sz="3000">
                <a:solidFill>
                  <a:srgbClr val="FFFFFF"/>
                </a:solidFill>
                <a:latin typeface="Proxima Nova"/>
                <a:ea typeface="Proxima Nova"/>
                <a:cs typeface="Proxima Nova"/>
                <a:sym typeface="Proxima Nova"/>
              </a:rPr>
              <a:t>olas</a:t>
            </a:r>
            <a:br>
              <a:rPr lang="es-419" sz="3000">
                <a:solidFill>
                  <a:srgbClr val="FFFFFF"/>
                </a:solidFill>
                <a:latin typeface="Proxima Nova"/>
                <a:ea typeface="Proxima Nova"/>
                <a:cs typeface="Proxima Nova"/>
                <a:sym typeface="Proxima Nova"/>
              </a:rPr>
            </a:br>
            <a:br>
              <a:rPr lang="es-419" sz="3000">
                <a:solidFill>
                  <a:srgbClr val="FFFFFF"/>
                </a:solidFill>
                <a:latin typeface="Proxima Nova"/>
                <a:ea typeface="Proxima Nova"/>
                <a:cs typeface="Proxima Nova"/>
                <a:sym typeface="Proxima Nova"/>
              </a:rPr>
            </a:br>
            <a:endParaRPr sz="30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9">
            <a:hlinkClick r:id="rId3"/>
          </p:cNvPr>
          <p:cNvPicPr preferRelativeResize="0"/>
          <p:nvPr/>
        </p:nvPicPr>
        <p:blipFill>
          <a:blip r:embed="rId4">
            <a:alphaModFix/>
          </a:blip>
          <a:stretch>
            <a:fillRect/>
          </a:stretch>
        </p:blipFill>
        <p:spPr>
          <a:xfrm>
            <a:off x="0" y="0"/>
            <a:ext cx="9144006" cy="6096004"/>
          </a:xfrm>
          <a:prstGeom prst="rect">
            <a:avLst/>
          </a:prstGeom>
          <a:noFill/>
          <a:ln>
            <a:noFill/>
          </a:ln>
        </p:spPr>
      </p:pic>
      <p:sp>
        <p:nvSpPr>
          <p:cNvPr id="134" name="Google Shape;134;p29"/>
          <p:cNvSpPr txBox="1"/>
          <p:nvPr/>
        </p:nvSpPr>
        <p:spPr>
          <a:xfrm>
            <a:off x="133500" y="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419" sz="3000">
                <a:solidFill>
                  <a:srgbClr val="FFFFFF"/>
                </a:solidFill>
                <a:latin typeface="Proxima Nova"/>
                <a:ea typeface="Proxima Nova"/>
                <a:cs typeface="Proxima Nova"/>
                <a:sym typeface="Proxima Nova"/>
              </a:rPr>
              <a:t>vegetación</a:t>
            </a:r>
            <a:endParaRPr sz="30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30">
            <a:hlinkClick r:id="rId3"/>
          </p:cNvPr>
          <p:cNvPicPr preferRelativeResize="0"/>
          <p:nvPr/>
        </p:nvPicPr>
        <p:blipFill rotWithShape="1">
          <a:blip r:embed="rId4">
            <a:alphaModFix/>
          </a:blip>
          <a:srcRect b="0" l="0" r="0" t="-18511"/>
          <a:stretch/>
        </p:blipFill>
        <p:spPr>
          <a:xfrm>
            <a:off x="0" y="-952500"/>
            <a:ext cx="9143999" cy="609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3" name="Shape 143"/>
        <p:cNvGrpSpPr/>
        <p:nvPr/>
      </p:nvGrpSpPr>
      <p:grpSpPr>
        <a:xfrm>
          <a:off x="0" y="0"/>
          <a:ext cx="0" cy="0"/>
          <a:chOff x="0" y="0"/>
          <a:chExt cx="0" cy="0"/>
        </a:xfrm>
      </p:grpSpPr>
      <p:grpSp>
        <p:nvGrpSpPr>
          <p:cNvPr id="144" name="Google Shape;144;p31"/>
          <p:cNvGrpSpPr/>
          <p:nvPr/>
        </p:nvGrpSpPr>
        <p:grpSpPr>
          <a:xfrm>
            <a:off x="-8" y="0"/>
            <a:ext cx="9144013" cy="5143501"/>
            <a:chOff x="-8" y="0"/>
            <a:chExt cx="9144013" cy="5143501"/>
          </a:xfrm>
        </p:grpSpPr>
        <p:pic>
          <p:nvPicPr>
            <p:cNvPr id="145" name="Google Shape;145;p31">
              <a:hlinkClick r:id="rId3"/>
            </p:cNvPr>
            <p:cNvPicPr preferRelativeResize="0"/>
            <p:nvPr/>
          </p:nvPicPr>
          <p:blipFill rotWithShape="1">
            <a:blip r:embed="rId4">
              <a:alphaModFix/>
            </a:blip>
            <a:srcRect b="0" l="0" r="0" t="-18511"/>
            <a:stretch/>
          </p:blipFill>
          <p:spPr>
            <a:xfrm>
              <a:off x="4555076" y="1971675"/>
              <a:ext cx="4588929" cy="3059277"/>
            </a:xfrm>
            <a:prstGeom prst="rect">
              <a:avLst/>
            </a:prstGeom>
            <a:noFill/>
            <a:ln>
              <a:noFill/>
            </a:ln>
          </p:spPr>
        </p:pic>
        <p:pic>
          <p:nvPicPr>
            <p:cNvPr id="146" name="Google Shape;146;p31">
              <a:hlinkClick r:id="rId5"/>
            </p:cNvPr>
            <p:cNvPicPr preferRelativeResize="0"/>
            <p:nvPr/>
          </p:nvPicPr>
          <p:blipFill>
            <a:blip r:embed="rId6">
              <a:alphaModFix/>
            </a:blip>
            <a:stretch>
              <a:fillRect/>
            </a:stretch>
          </p:blipFill>
          <p:spPr>
            <a:xfrm>
              <a:off x="16924" y="2106783"/>
              <a:ext cx="4555077" cy="3036718"/>
            </a:xfrm>
            <a:prstGeom prst="rect">
              <a:avLst/>
            </a:prstGeom>
            <a:noFill/>
            <a:ln>
              <a:noFill/>
            </a:ln>
          </p:spPr>
        </p:pic>
        <p:pic>
          <p:nvPicPr>
            <p:cNvPr id="147" name="Google Shape;147;p31"/>
            <p:cNvPicPr preferRelativeResize="0"/>
            <p:nvPr/>
          </p:nvPicPr>
          <p:blipFill>
            <a:blip r:embed="rId7">
              <a:alphaModFix/>
            </a:blip>
            <a:stretch>
              <a:fillRect/>
            </a:stretch>
          </p:blipFill>
          <p:spPr>
            <a:xfrm>
              <a:off x="4588925" y="0"/>
              <a:ext cx="4555075" cy="2581275"/>
            </a:xfrm>
            <a:prstGeom prst="rect">
              <a:avLst/>
            </a:prstGeom>
            <a:noFill/>
            <a:ln>
              <a:noFill/>
            </a:ln>
          </p:spPr>
        </p:pic>
        <p:pic>
          <p:nvPicPr>
            <p:cNvPr id="148" name="Google Shape;148;p31"/>
            <p:cNvPicPr preferRelativeResize="0"/>
            <p:nvPr/>
          </p:nvPicPr>
          <p:blipFill>
            <a:blip r:embed="rId8">
              <a:alphaModFix/>
            </a:blip>
            <a:stretch>
              <a:fillRect/>
            </a:stretch>
          </p:blipFill>
          <p:spPr>
            <a:xfrm>
              <a:off x="-8" y="0"/>
              <a:ext cx="4588935" cy="258127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2" name="Shape 152"/>
        <p:cNvGrpSpPr/>
        <p:nvPr/>
      </p:nvGrpSpPr>
      <p:grpSpPr>
        <a:xfrm>
          <a:off x="0" y="0"/>
          <a:ext cx="0" cy="0"/>
          <a:chOff x="0" y="0"/>
          <a:chExt cx="0" cy="0"/>
        </a:xfrm>
      </p:grpSpPr>
      <p:pic>
        <p:nvPicPr>
          <p:cNvPr id="153" name="Google Shape;153;p32"/>
          <p:cNvPicPr preferRelativeResize="0"/>
          <p:nvPr/>
        </p:nvPicPr>
        <p:blipFill>
          <a:blip r:embed="rId3">
            <a:alphaModFix/>
          </a:blip>
          <a:stretch>
            <a:fillRect/>
          </a:stretch>
        </p:blipFill>
        <p:spPr>
          <a:xfrm>
            <a:off x="155863" y="628650"/>
            <a:ext cx="8832275" cy="3886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7" name="Shape 157"/>
        <p:cNvGrpSpPr/>
        <p:nvPr/>
      </p:nvGrpSpPr>
      <p:grpSpPr>
        <a:xfrm>
          <a:off x="0" y="0"/>
          <a:ext cx="0" cy="0"/>
          <a:chOff x="0" y="0"/>
          <a:chExt cx="0" cy="0"/>
        </a:xfrm>
      </p:grpSpPr>
      <p:pic>
        <p:nvPicPr>
          <p:cNvPr id="158" name="Google Shape;158;p33"/>
          <p:cNvPicPr preferRelativeResize="0"/>
          <p:nvPr/>
        </p:nvPicPr>
        <p:blipFill rotWithShape="1">
          <a:blip r:embed="rId3">
            <a:alphaModFix/>
          </a:blip>
          <a:srcRect b="0" l="-4854" r="0" t="0"/>
          <a:stretch/>
        </p:blipFill>
        <p:spPr>
          <a:xfrm>
            <a:off x="-609600" y="-63100"/>
            <a:ext cx="9906000" cy="5829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