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7" r:id="rId2"/>
    <p:sldMasterId id="2147483670" r:id="rId3"/>
    <p:sldMasterId id="2147483680" r:id="rId4"/>
  </p:sldMasterIdLst>
  <p:notesMasterIdLst>
    <p:notesMasterId r:id="rId17"/>
  </p:notesMasterIdLst>
  <p:sldIdLst>
    <p:sldId id="457" r:id="rId5"/>
    <p:sldId id="547" r:id="rId6"/>
    <p:sldId id="512" r:id="rId7"/>
    <p:sldId id="562" r:id="rId8"/>
    <p:sldId id="575" r:id="rId9"/>
    <p:sldId id="579" r:id="rId10"/>
    <p:sldId id="576" r:id="rId11"/>
    <p:sldId id="534" r:id="rId12"/>
    <p:sldId id="564" r:id="rId13"/>
    <p:sldId id="533" r:id="rId14"/>
    <p:sldId id="574" r:id="rId15"/>
    <p:sldId id="57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>
          <p15:clr>
            <a:srgbClr val="A4A3A4"/>
          </p15:clr>
        </p15:guide>
        <p15:guide id="4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04347D"/>
    <a:srgbClr val="C7A859"/>
    <a:srgbClr val="9C092F"/>
    <a:srgbClr val="1AA8FE"/>
    <a:srgbClr val="8FAADC"/>
    <a:srgbClr val="6082AD"/>
    <a:srgbClr val="004890"/>
    <a:srgbClr val="EAEDF2"/>
    <a:srgbClr val="1E2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1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2016" y="60"/>
      </p:cViewPr>
      <p:guideLst>
        <p:guide pos="2880"/>
        <p:guide orient="horz"/>
        <p:guide/>
        <p:guide orient="horz" pos="2160"/>
        <p:guide pos="290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09/10/2020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3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984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6ff419df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Google Shape;28;g6ff419df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ORCAS project uses robotic measurements of organic particles (sinking plankton, aggregates) and compares them to equivalent estimates made with PISCES, the ocean biogeochemistry component of EC-Earth. The values of key model parameters are optimized by running the model in 1D (water column) offline configuration and comparing it to observations iteratively until a good fit is obtained. The genetic algorithm is embedded in the Autosubmit workflow manager. The approach is repeated in different ocean regions with abundant measurements to obtain globally-relevant parameters that can be then used in global 3D simulations. This approach can also detect limitations in the model and lead to the development of new parameterizations.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5655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6ff419df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Google Shape;28;g6ff419df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ORCAS project uses robotic measurements of organic particles (sinking plankton, aggregates) and compares them to equivalent estimates made with PISCES, the ocean biogeochemistry component of EC-Earth. The values of key model parameters are optimized by running the model in 1D (water column) offline configuration and comparing it to observations iteratively until a good fit is obtained. The genetic algorithm is embedded in the Autosubmit workflow manager. The approach is repeated in different ocean regions with abundant measurements to obtain globally-relevant parameters that can be then used in global 3D simulations. This approach can also detect limitations in the model and lead to the development of new parameterizations.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975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6ff419df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Google Shape;28;g6ff419df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ORCAS project uses robotic measurements of organic particles (sinking plankton, aggregates) and compares them to equivalent estimates made with PISCES, the ocean biogeochemistry component of EC-Earth. The values of key model parameters are optimized by running the model in 1D (water column) offline configuration and comparing it to observations iteratively until a good fit is obtained. The genetic algorithm is embedded in the Autosubmit workflow manager. The approach is repeated in different ocean regions with abundant measurements to obtain globally-relevant parameters that can be then used in global 3D simulations. This approach can also detect limitations in the model and lead to the development of new parameterizations.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7827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911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6ADE76-BE54-4DA1-B3AC-7DF9523F5318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911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6ADE76-BE54-4DA1-B3AC-7DF9523F5318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95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7461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6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8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7" y="6095686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1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8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3722760" y="1724040"/>
            <a:ext cx="5026680" cy="13716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4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5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56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35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98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6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06992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89540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89540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106992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24444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43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/>
          <p:cNvSpPr/>
          <p:nvPr userDrawn="1"/>
        </p:nvSpPr>
        <p:spPr>
          <a:xfrm>
            <a:off x="3048000" y="6094969"/>
            <a:ext cx="6096000" cy="4885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Rectángulo 12"/>
          <p:cNvSpPr/>
          <p:nvPr userDrawn="1"/>
        </p:nvSpPr>
        <p:spPr>
          <a:xfrm>
            <a:off x="0" y="6094969"/>
            <a:ext cx="3048000" cy="488528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2918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ES" dirty="0" smtClean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244478" y="6095691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23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9" y="6232145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2" y="6231446"/>
            <a:ext cx="1876425" cy="45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82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51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8101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 userDrawn="1"/>
        </p:nvSpPr>
        <p:spPr>
          <a:xfrm>
            <a:off x="1990725" y="2487617"/>
            <a:ext cx="5162550" cy="1200383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7200" dirty="0">
                <a:solidFill>
                  <a:prstClr val="white"/>
                </a:solidFill>
                <a:ea typeface="ＭＳ Ｐゴシック" pitchFamily="34" charset="-128"/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0034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1171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E0E8C09-F9C9-4CB9-962F-B81940FEB92B}" type="slidenum">
              <a:rPr 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80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3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80" y="122523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68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SC2017-Generic">
  <p:cSld name="1_BSC2017-Generic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64803" y="1215072"/>
            <a:ext cx="8229600" cy="48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710" y="6232144"/>
            <a:ext cx="1407319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957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722917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762500"/>
            <a:ext cx="5026945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Name</a:t>
            </a:r>
            <a:endParaRPr lang="es-ES" dirty="0"/>
          </a:p>
          <a:p>
            <a:r>
              <a:rPr lang="es-ES" dirty="0"/>
              <a:t>Position</a:t>
            </a:r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6" y="6095687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6095686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220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46714" y="1569412"/>
            <a:ext cx="8247687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6"/>
            <a:ext cx="9144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520951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2744" y="3028529"/>
            <a:ext cx="8238513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997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7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2917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7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6095686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YourEmail@bsc.es</a:t>
            </a:r>
          </a:p>
        </p:txBody>
      </p:sp>
    </p:spTree>
    <p:extLst>
      <p:ext uri="{BB962C8B-B14F-4D97-AF65-F5344CB8AC3E}">
        <p14:creationId xmlns:p14="http://schemas.microsoft.com/office/powerpoint/2010/main" val="4194402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5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486932"/>
            <a:ext cx="5161550" cy="1200329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 smtClean="0">
                <a:solidFill>
                  <a:schemeClr val="bg1"/>
                </a:solidFill>
              </a:rPr>
              <a:t>THANK YOU!</a:t>
            </a:r>
            <a:endParaRPr lang="es-ES" sz="72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101" y="5865998"/>
            <a:ext cx="2407901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2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3360101" y="5865998"/>
            <a:ext cx="2407901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2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542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4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44440" y="5886720"/>
            <a:ext cx="2441160" cy="9054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8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4" r:id="rId5"/>
    <p:sldLayoutId id="2147483656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3048000" y="6096521"/>
            <a:ext cx="6096000" cy="4869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7" name="PlaceHolder 2"/>
          <p:cNvSpPr>
            <a:spLocks noGrp="1"/>
          </p:cNvSpPr>
          <p:nvPr>
            <p:ph type="title"/>
          </p:nvPr>
        </p:nvSpPr>
        <p:spPr bwMode="auto">
          <a:xfrm>
            <a:off x="3722691" y="1631528"/>
            <a:ext cx="5026025" cy="299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" name="CustomShape 3"/>
          <p:cNvSpPr/>
          <p:nvPr/>
        </p:nvSpPr>
        <p:spPr>
          <a:xfrm>
            <a:off x="0" y="6096521"/>
            <a:ext cx="3048000" cy="486977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9" name="PlaceHolder 4"/>
          <p:cNvSpPr>
            <a:spLocks noGrp="1"/>
          </p:cNvSpPr>
          <p:nvPr>
            <p:ph type="body"/>
          </p:nvPr>
        </p:nvSpPr>
        <p:spPr bwMode="auto">
          <a:xfrm>
            <a:off x="244480" y="6096521"/>
            <a:ext cx="244157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day/month/year</a:t>
            </a:r>
          </a:p>
        </p:txBody>
      </p:sp>
      <p:sp>
        <p:nvSpPr>
          <p:cNvPr id="1030" name="PlaceHolder 5"/>
          <p:cNvSpPr>
            <a:spLocks noGrp="1"/>
          </p:cNvSpPr>
          <p:nvPr>
            <p:ph type="body"/>
          </p:nvPr>
        </p:nvSpPr>
        <p:spPr bwMode="auto">
          <a:xfrm>
            <a:off x="3722691" y="6094970"/>
            <a:ext cx="502602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Venue</a:t>
            </a:r>
          </a:p>
        </p:txBody>
      </p:sp>
    </p:spTree>
    <p:extLst>
      <p:ext uri="{BB962C8B-B14F-4D97-AF65-F5344CB8AC3E}">
        <p14:creationId xmlns:p14="http://schemas.microsoft.com/office/powerpoint/2010/main" val="32691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44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87" r:id="rId8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9"/>
            <a:ext cx="9144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2743" y="1514475"/>
            <a:ext cx="8238514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07946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6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Shape 1"/>
          <p:cNvSpPr txBox="1"/>
          <p:nvPr/>
        </p:nvSpPr>
        <p:spPr>
          <a:xfrm>
            <a:off x="3087059" y="1890166"/>
            <a:ext cx="6030451" cy="29978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r>
              <a:rPr lang="en-GB" altLang="es-ES" sz="40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AI, climate data and service development at the Barcelona Supercomputing </a:t>
            </a:r>
            <a:r>
              <a:rPr lang="en-GB" altLang="es-ES" sz="4000" b="1" spc="-1" dirty="0" err="1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Center</a:t>
            </a:r>
            <a:endParaRPr lang="en-GB" altLang="es-ES" sz="2800" b="1" spc="-1" dirty="0">
              <a:solidFill>
                <a:srgbClr val="00489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  <a:p>
            <a:pPr defTabSz="914400">
              <a:defRPr/>
            </a:pPr>
            <a:endParaRPr lang="en-GB" altLang="es-ES" sz="2800" b="1" spc="-1" dirty="0" smtClean="0">
              <a:solidFill>
                <a:srgbClr val="00489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  <a:p>
            <a:pPr defTabSz="914400">
              <a:defRPr/>
            </a:pPr>
            <a:r>
              <a:rPr lang="en-GB" altLang="es-ES" sz="28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Francisco J. Doblas-Reyes</a:t>
            </a:r>
            <a:endParaRPr lang="en-GB" altLang="es-ES" sz="2800" b="1" spc="-1" dirty="0">
              <a:solidFill>
                <a:srgbClr val="00489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832" name="TextShape 3"/>
          <p:cNvSpPr txBox="1"/>
          <p:nvPr/>
        </p:nvSpPr>
        <p:spPr>
          <a:xfrm>
            <a:off x="244481" y="6096522"/>
            <a:ext cx="244157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833" name="TextShape 4"/>
          <p:cNvSpPr txBox="1"/>
          <p:nvPr/>
        </p:nvSpPr>
        <p:spPr>
          <a:xfrm>
            <a:off x="3722693" y="6094971"/>
            <a:ext cx="502602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TextShape 1"/>
          <p:cNvSpPr txBox="1">
            <a:spLocks noChangeArrowheads="1"/>
          </p:cNvSpPr>
          <p:nvPr/>
        </p:nvSpPr>
        <p:spPr bwMode="auto">
          <a:xfrm>
            <a:off x="6402391" y="5"/>
            <a:ext cx="2714625" cy="40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ES" sz="1400" b="1" spc="-1" dirty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</a:t>
            </a:r>
            <a:r>
              <a:rPr lang="en-US" altLang="es-ES" sz="14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October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783" y="4558827"/>
            <a:ext cx="1220681" cy="5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46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25065" y="6077183"/>
            <a:ext cx="6057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Publicly available (under registration) from http</a:t>
            </a:r>
            <a:r>
              <a:rPr lang="en-US" dirty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://</a:t>
            </a:r>
            <a:r>
              <a:rPr lang="en-US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s2s4e.eu/dst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938"/>
            <a:ext cx="9144000" cy="3970873"/>
          </a:xfrm>
          <a:prstGeom prst="rect">
            <a:avLst/>
          </a:prstGeom>
        </p:spPr>
      </p:pic>
      <p:sp>
        <p:nvSpPr>
          <p:cNvPr id="7" name="14 Rectángulo"/>
          <p:cNvSpPr/>
          <p:nvPr/>
        </p:nvSpPr>
        <p:spPr>
          <a:xfrm>
            <a:off x="-1587" y="939390"/>
            <a:ext cx="9144000" cy="1089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Climate service for the renewable energy sector based on </a:t>
            </a:r>
            <a:r>
              <a:rPr lang="en-US" sz="24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C3S </a:t>
            </a: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forecasts </a:t>
            </a:r>
            <a:r>
              <a:rPr lang="en-US" sz="24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processed </a:t>
            </a: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and displayed operationally for the industry using user engagement practices.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803" y="175689"/>
            <a:ext cx="8229598" cy="838397"/>
          </a:xfrm>
        </p:spPr>
        <p:txBody>
          <a:bodyPr/>
          <a:lstStyle/>
          <a:p>
            <a:r>
              <a:rPr lang="en-GB" dirty="0" smtClean="0"/>
              <a:t>Prototypical services: energy</a:t>
            </a:r>
            <a:endParaRPr lang="en-GB" dirty="0"/>
          </a:p>
        </p:txBody>
      </p:sp>
      <p:pic>
        <p:nvPicPr>
          <p:cNvPr id="8" name="Picture 2" descr="https://s2s4e.eu/sites/default/files/logo-s2s4e-transp-resiz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6491749"/>
            <a:ext cx="1047750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8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753CE-0786-A64A-8D7A-A92382228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03" y="215345"/>
            <a:ext cx="8229598" cy="838397"/>
          </a:xfrm>
        </p:spPr>
        <p:txBody>
          <a:bodyPr/>
          <a:lstStyle/>
          <a:p>
            <a:r>
              <a:rPr lang="en-GB" dirty="0" smtClean="0"/>
              <a:t>A broader sense of the service:</a:t>
            </a:r>
            <a:br>
              <a:rPr lang="en-GB" dirty="0" smtClean="0"/>
            </a:br>
            <a:r>
              <a:rPr lang="en-GB" dirty="0" smtClean="0"/>
              <a:t>Climate analysis cluster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E84423-45AD-5F4A-A785-CC859EB5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03" y="2335459"/>
            <a:ext cx="2164098" cy="930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93294C-CB8A-D340-BFC2-89A113CE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08" y="1193160"/>
            <a:ext cx="2470887" cy="491230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C47C6CE6-0000-0142-9134-F97808D87423}"/>
              </a:ext>
            </a:extLst>
          </p:cNvPr>
          <p:cNvCxnSpPr/>
          <p:nvPr/>
        </p:nvCxnSpPr>
        <p:spPr>
          <a:xfrm>
            <a:off x="838200" y="1653293"/>
            <a:ext cx="0" cy="620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92B69E4C-F5C6-7343-BF07-B9B03D8F6F0C}"/>
              </a:ext>
            </a:extLst>
          </p:cNvPr>
          <p:cNvCxnSpPr/>
          <p:nvPr/>
        </p:nvCxnSpPr>
        <p:spPr>
          <a:xfrm>
            <a:off x="1284514" y="1653293"/>
            <a:ext cx="0" cy="620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F87B3500-D7D4-3D48-AA1B-D3CEA2097892}"/>
              </a:ext>
            </a:extLst>
          </p:cNvPr>
          <p:cNvCxnSpPr/>
          <p:nvPr/>
        </p:nvCxnSpPr>
        <p:spPr>
          <a:xfrm>
            <a:off x="1676400" y="1653293"/>
            <a:ext cx="0" cy="620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77587E1-B800-3E49-9E91-3268AFFEFCC2}"/>
              </a:ext>
            </a:extLst>
          </p:cNvPr>
          <p:cNvCxnSpPr/>
          <p:nvPr/>
        </p:nvCxnSpPr>
        <p:spPr>
          <a:xfrm>
            <a:off x="2122714" y="1653293"/>
            <a:ext cx="0" cy="620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5B982F23-2998-8C4B-B106-ACD2B4103DB6}"/>
              </a:ext>
            </a:extLst>
          </p:cNvPr>
          <p:cNvSpPr/>
          <p:nvPr/>
        </p:nvSpPr>
        <p:spPr>
          <a:xfrm>
            <a:off x="106676" y="3679375"/>
            <a:ext cx="1426029" cy="1045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BSC/RISC2</a:t>
            </a:r>
            <a:endParaRPr lang="en-GB" dirty="0"/>
          </a:p>
          <a:p>
            <a:pPr algn="ctr"/>
            <a:r>
              <a:rPr lang="en-GB" dirty="0" smtClean="0"/>
              <a:t>platform</a:t>
            </a:r>
            <a:endParaRPr lang="en-GB" dirty="0"/>
          </a:p>
        </p:txBody>
      </p:sp>
      <p:sp>
        <p:nvSpPr>
          <p:cNvPr id="12" name="Lata 11">
            <a:extLst>
              <a:ext uri="{FF2B5EF4-FFF2-40B4-BE49-F238E27FC236}">
                <a16:creationId xmlns:a16="http://schemas.microsoft.com/office/drawing/2014/main" id="{F60A75A1-16F2-9A4C-BCEB-0ADCFD8B0084}"/>
              </a:ext>
            </a:extLst>
          </p:cNvPr>
          <p:cNvSpPr/>
          <p:nvPr/>
        </p:nvSpPr>
        <p:spPr>
          <a:xfrm>
            <a:off x="864517" y="5169512"/>
            <a:ext cx="1394055" cy="90649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Data storage</a:t>
            </a:r>
            <a:endParaRPr lang="en-GB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40BB89FE-3D2A-A244-A792-C8459437D283}"/>
              </a:ext>
            </a:extLst>
          </p:cNvPr>
          <p:cNvCxnSpPr>
            <a:stCxn id="4" idx="2"/>
            <a:endCxn id="11" idx="0"/>
          </p:cNvCxnSpPr>
          <p:nvPr/>
        </p:nvCxnSpPr>
        <p:spPr>
          <a:xfrm>
            <a:off x="1546852" y="3265641"/>
            <a:ext cx="4363" cy="413734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1A741C77-56EE-A244-B5F1-1D9F509FD854}"/>
              </a:ext>
            </a:extLst>
          </p:cNvPr>
          <p:cNvCxnSpPr>
            <a:cxnSpLocks/>
            <a:stCxn id="12" idx="1"/>
            <a:endCxn id="11" idx="2"/>
          </p:cNvCxnSpPr>
          <p:nvPr/>
        </p:nvCxnSpPr>
        <p:spPr>
          <a:xfrm flipH="1" flipV="1">
            <a:off x="1551215" y="4724403"/>
            <a:ext cx="10330" cy="44510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14 Rectángulo">
            <a:extLst>
              <a:ext uri="{FF2B5EF4-FFF2-40B4-BE49-F238E27FC236}">
                <a16:creationId xmlns:a16="http://schemas.microsoft.com/office/drawing/2014/main" id="{9D2E520F-6240-5C45-9231-ECE3388B4221}"/>
              </a:ext>
            </a:extLst>
          </p:cNvPr>
          <p:cNvSpPr/>
          <p:nvPr/>
        </p:nvSpPr>
        <p:spPr>
          <a:xfrm>
            <a:off x="2628901" y="5379256"/>
            <a:ext cx="6284912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 user-friendly data analysis cluster accessed through </a:t>
            </a:r>
            <a:r>
              <a:rPr lang="en-US" sz="2000" dirty="0" err="1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Jupyter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Notebooks </a:t>
            </a: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as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the best way to enhance the user data analysis experience based on </a:t>
            </a: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access to open and free Earth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European </a:t>
            </a: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data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to ensure the sustainability, traceability and usefulness of the action.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4E5A4D0-B1FB-1547-8646-6C178466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091" y="1263389"/>
            <a:ext cx="4777947" cy="4139672"/>
          </a:xfrm>
          <a:prstGeom prst="rect">
            <a:avLst/>
          </a:prstGeom>
        </p:spPr>
      </p:pic>
      <p:pic>
        <p:nvPicPr>
          <p:cNvPr id="16" name="Picture 2" descr="MareNostrum - Viquipèdia, l'enciclopèdia lliure">
            <a:extLst>
              <a:ext uri="{FF2B5EF4-FFF2-40B4-BE49-F238E27FC236}">
                <a16:creationId xmlns:a16="http://schemas.microsoft.com/office/drawing/2014/main" id="{59BEBBEC-6053-604E-9223-ED078764C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64" y="3713597"/>
            <a:ext cx="1499388" cy="99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1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3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redondeado 26"/>
          <p:cNvSpPr/>
          <p:nvPr/>
        </p:nvSpPr>
        <p:spPr>
          <a:xfrm>
            <a:off x="3292567" y="5447543"/>
            <a:ext cx="5148646" cy="45720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3292567" y="4903846"/>
            <a:ext cx="5148646" cy="45720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3292567" y="4360149"/>
            <a:ext cx="5148646" cy="45720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500"/>
              </a:lnSpc>
            </a:pPr>
            <a:r>
              <a:rPr lang="es-ES" altLang="es-ES" sz="3100" dirty="0"/>
              <a:t>Barcelona </a:t>
            </a:r>
            <a:r>
              <a:rPr lang="es-ES" altLang="es-ES" sz="3100" dirty="0" err="1"/>
              <a:t>Supercomputing</a:t>
            </a:r>
            <a:r>
              <a:rPr lang="es-ES" altLang="es-ES" sz="3100" dirty="0"/>
              <a:t> Center</a:t>
            </a:r>
            <a:br>
              <a:rPr lang="es-ES" altLang="es-ES" sz="3100" dirty="0"/>
            </a:br>
            <a:r>
              <a:rPr lang="es-ES" altLang="es-ES" sz="3100" dirty="0"/>
              <a:t>Centro Nacional de Supercomputación</a:t>
            </a:r>
            <a:endParaRPr lang="es-ES" sz="31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45943" y="4241973"/>
            <a:ext cx="4079664" cy="1777613"/>
          </a:xfrm>
          <a:prstGeom prst="rect">
            <a:avLst/>
          </a:prstGeom>
        </p:spPr>
        <p:txBody>
          <a:bodyPr wrap="square" lIns="0" tIns="32150" rIns="0" bIns="321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Spanish Government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      </a:t>
            </a: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                       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24484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60%</a:t>
            </a:r>
            <a:endParaRPr kumimoji="0" lang="en-US" altLang="en-US" sz="1500" b="1" i="0" u="none" strike="noStrike" kern="0" cap="none" spc="0" normalizeH="0" baseline="0" noProof="0" dirty="0" smtClean="0">
              <a:ln>
                <a:noFill/>
              </a:ln>
              <a:solidFill>
                <a:srgbClr val="124484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Catalonian Government    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		         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24484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30%</a:t>
            </a:r>
            <a:endParaRPr kumimoji="0" lang="en-US" altLang="en-US" sz="1500" b="1" i="0" u="none" strike="noStrike" kern="0" cap="none" spc="0" normalizeH="0" baseline="0" noProof="0" dirty="0" smtClean="0">
              <a:ln>
                <a:noFill/>
              </a:ln>
              <a:solidFill>
                <a:srgbClr val="124484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Univ. </a:t>
            </a:r>
            <a:r>
              <a:rPr kumimoji="0" lang="en-US" altLang="en-US" sz="1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Politècnica</a:t>
            </a: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de </a:t>
            </a:r>
            <a:r>
              <a:rPr kumimoji="0" lang="en-US" altLang="en-US" sz="1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Catalunya</a:t>
            </a: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(UPC)     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24484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10%</a:t>
            </a:r>
            <a:endParaRPr kumimoji="0" lang="en-US" altLang="en-US" sz="1500" b="1" i="0" u="none" strike="noStrike" kern="0" cap="none" spc="0" normalizeH="0" baseline="0" noProof="0" dirty="0" smtClean="0">
              <a:ln>
                <a:noFill/>
              </a:ln>
              <a:solidFill>
                <a:srgbClr val="124484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17" y="4446648"/>
            <a:ext cx="1033463" cy="28420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94" y="5564154"/>
            <a:ext cx="1056779" cy="23525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6" y="5022197"/>
            <a:ext cx="1084507" cy="224881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717322" y="4235038"/>
            <a:ext cx="2505720" cy="1727861"/>
            <a:chOff x="840892" y="4267990"/>
            <a:chExt cx="2505720" cy="1727861"/>
          </a:xfrm>
        </p:grpSpPr>
        <p:sp>
          <p:nvSpPr>
            <p:cNvPr id="20" name="Flecha derecha 19"/>
            <p:cNvSpPr/>
            <p:nvPr/>
          </p:nvSpPr>
          <p:spPr>
            <a:xfrm>
              <a:off x="2224216" y="4480783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lecha derecha 20"/>
            <p:cNvSpPr/>
            <p:nvPr/>
          </p:nvSpPr>
          <p:spPr>
            <a:xfrm>
              <a:off x="2224216" y="5016242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lecha derecha 21"/>
            <p:cNvSpPr/>
            <p:nvPr/>
          </p:nvSpPr>
          <p:spPr>
            <a:xfrm>
              <a:off x="2224216" y="5568177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840892" y="4267990"/>
              <a:ext cx="1727861" cy="1727861"/>
            </a:xfrm>
            <a:prstGeom prst="ellipse">
              <a:avLst/>
            </a:prstGeom>
            <a:solidFill>
              <a:srgbClr val="BDD2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Elipse 22"/>
            <p:cNvSpPr/>
            <p:nvPr/>
          </p:nvSpPr>
          <p:spPr>
            <a:xfrm>
              <a:off x="913821" y="4340919"/>
              <a:ext cx="1584000" cy="1584000"/>
            </a:xfrm>
            <a:prstGeom prst="ellipse">
              <a:avLst/>
            </a:prstGeom>
            <a:solidFill>
              <a:srgbClr val="EBF0F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986872" y="4678493"/>
              <a:ext cx="140294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BSC-CNS </a:t>
              </a:r>
              <a:r>
                <a:rPr kumimoji="0" lang="en-US" altLang="en-US" sz="1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is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a consortium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that includes</a:t>
              </a:r>
              <a:endParaRPr kumimoji="0" lang="en-US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628567" y="1393784"/>
            <a:ext cx="7936216" cy="2461526"/>
            <a:chOff x="628567" y="1385546"/>
            <a:chExt cx="7936216" cy="2461526"/>
          </a:xfrm>
        </p:grpSpPr>
        <p:sp>
          <p:nvSpPr>
            <p:cNvPr id="31" name="Redondear rectángulo de esquina del mismo lado 30"/>
            <p:cNvSpPr/>
            <p:nvPr/>
          </p:nvSpPr>
          <p:spPr>
            <a:xfrm rot="10800000">
              <a:off x="6188783" y="2793924"/>
              <a:ext cx="2376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dondear rectángulo de esquina del mismo lado 28"/>
            <p:cNvSpPr/>
            <p:nvPr/>
          </p:nvSpPr>
          <p:spPr>
            <a:xfrm rot="10800000">
              <a:off x="3560912" y="2793924"/>
              <a:ext cx="2376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dondear rectángulo de esquina del mismo lado 27"/>
            <p:cNvSpPr/>
            <p:nvPr/>
          </p:nvSpPr>
          <p:spPr>
            <a:xfrm rot="10800000">
              <a:off x="628567" y="2793924"/>
              <a:ext cx="2664000" cy="1053148"/>
            </a:xfrm>
            <a:prstGeom prst="round2SameRect">
              <a:avLst/>
            </a:prstGeom>
            <a:gradFill flip="none" rotWithShape="1"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1645546" y="1385546"/>
              <a:ext cx="5852909" cy="378296"/>
            </a:xfrm>
            <a:prstGeom prst="rect">
              <a:avLst/>
            </a:prstGeom>
          </p:spPr>
          <p:txBody>
            <a:bodyPr lIns="0" tIns="32150" rIns="0" bIns="3215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6800" marR="0" lvl="0" indent="0" algn="ctr" defTabSz="449263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BSC-CNS objectives</a:t>
              </a: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741643" y="2883545"/>
              <a:ext cx="243784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Supercomputing 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services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to </a:t>
              </a: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Spanish 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and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EU researchers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720424" y="2884625"/>
              <a:ext cx="2056973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-28575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R&amp;D in 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Computer,</a:t>
              </a:r>
            </a:p>
            <a:p>
              <a:pPr marL="0" marR="0" lvl="0" indent="-28575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Life</a:t>
              </a: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, Earth 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and</a:t>
              </a:r>
            </a:p>
            <a:p>
              <a:pPr marL="0" marR="0" lvl="0" indent="-28575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Engineering </a:t>
              </a: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Sciences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6386096" y="2876508"/>
              <a:ext cx="1981376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PhD </a:t>
              </a:r>
              <a:r>
                <a:rPr kumimoji="0" lang="en-US" altLang="en-US" sz="17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programme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,</a:t>
              </a:r>
            </a:p>
            <a:p>
              <a:pPr marL="0" marR="0" lvl="0" indent="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technology </a:t>
              </a: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transfer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,</a:t>
              </a:r>
            </a:p>
            <a:p>
              <a:pPr marL="0" marR="0" lvl="0" indent="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 </a:t>
              </a: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public engagement</a:t>
              </a:r>
            </a:p>
          </p:txBody>
        </p:sp>
        <p:sp>
          <p:nvSpPr>
            <p:cNvPr id="32" name="Redondear rectángulo de esquina del mismo lado 31"/>
            <p:cNvSpPr/>
            <p:nvPr/>
          </p:nvSpPr>
          <p:spPr>
            <a:xfrm>
              <a:off x="628567" y="1969789"/>
              <a:ext cx="2664000" cy="822837"/>
            </a:xfrm>
            <a:prstGeom prst="round2SameRect">
              <a:avLst/>
            </a:prstGeom>
            <a:blipFill dpi="0" rotWithShape="1">
              <a:blip r:embed="rId5"/>
              <a:srcRect/>
              <a:tile tx="-63500" ty="-787400" sx="80000" sy="8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dondear rectángulo de esquina del mismo lado 32"/>
            <p:cNvSpPr/>
            <p:nvPr/>
          </p:nvSpPr>
          <p:spPr>
            <a:xfrm>
              <a:off x="3560911" y="1969789"/>
              <a:ext cx="2376001" cy="822837"/>
            </a:xfrm>
            <a:prstGeom prst="round2Same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dondear rectángulo de esquina del mismo lado 33"/>
            <p:cNvSpPr/>
            <p:nvPr/>
          </p:nvSpPr>
          <p:spPr>
            <a:xfrm>
              <a:off x="6188782" y="1969789"/>
              <a:ext cx="2376001" cy="822837"/>
            </a:xfrm>
            <a:prstGeom prst="round2SameRect">
              <a:avLst/>
            </a:prstGeom>
            <a:blipFill dpi="0" rotWithShape="1">
              <a:blip r:embed="rId7"/>
              <a:srcRect/>
              <a:tile tx="-381000" ty="-292100" sx="40000" sy="4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6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>
          <a:xfrm>
            <a:off x="449268" y="3669942"/>
            <a:ext cx="2452687" cy="2453495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239970" y="2488167"/>
            <a:ext cx="2452687" cy="2451944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81519" y="2472658"/>
            <a:ext cx="2452687" cy="2451944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226175" y="3655984"/>
            <a:ext cx="2452688" cy="2453495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BSC’s Earth Sciences Department</a:t>
            </a: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393705" y="4530679"/>
            <a:ext cx="2562225" cy="83127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Computational Earth Sciences</a:t>
            </a: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2366967" y="3235695"/>
            <a:ext cx="2058987" cy="830997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Climate Prediction</a:t>
            </a:r>
          </a:p>
        </p:txBody>
      </p:sp>
      <p:sp>
        <p:nvSpPr>
          <p:cNvPr id="25" name="TextBox 30"/>
          <p:cNvSpPr txBox="1">
            <a:spLocks noChangeArrowheads="1"/>
          </p:cNvSpPr>
          <p:nvPr/>
        </p:nvSpPr>
        <p:spPr bwMode="auto">
          <a:xfrm>
            <a:off x="4572000" y="3235695"/>
            <a:ext cx="2239963" cy="830997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Atmospheric Composition</a:t>
            </a: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6477000" y="4530679"/>
            <a:ext cx="1951038" cy="83127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Earth  System Services</a:t>
            </a:r>
          </a:p>
        </p:txBody>
      </p:sp>
      <p:sp>
        <p:nvSpPr>
          <p:cNvPr id="23563" name="Marcador de contenido 2"/>
          <p:cNvSpPr txBox="1">
            <a:spLocks/>
          </p:cNvSpPr>
          <p:nvPr/>
        </p:nvSpPr>
        <p:spPr bwMode="auto">
          <a:xfrm>
            <a:off x="112281" y="888648"/>
            <a:ext cx="8940279" cy="171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s-ES" sz="2400" dirty="0" smtClean="0">
                <a:solidFill>
                  <a:srgbClr val="FF0000"/>
                </a:solidFill>
                <a:latin typeface="Calibri" pitchFamily="34" charset="0"/>
              </a:rPr>
              <a:t>Environmental modelling and forecasting 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using process-based and artificial intelligence models, with a particular focus on </a:t>
            </a:r>
            <a:r>
              <a:rPr lang="en-US" altLang="es-ES" sz="2400" dirty="0" smtClean="0">
                <a:solidFill>
                  <a:srgbClr val="FF0000"/>
                </a:solidFill>
                <a:latin typeface="Calibri" pitchFamily="34" charset="0"/>
              </a:rPr>
              <a:t>weather, climate and air quality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. </a:t>
            </a:r>
            <a:r>
              <a:rPr lang="en-GB" sz="2400" dirty="0">
                <a:solidFill>
                  <a:srgbClr val="414141"/>
                </a:solidFill>
                <a:latin typeface="Calibri" pitchFamily="34" charset="0"/>
              </a:rPr>
              <a:t>This includes </a:t>
            </a:r>
            <a:r>
              <a:rPr lang="en-GB" sz="2400" dirty="0" smtClean="0">
                <a:solidFill>
                  <a:srgbClr val="FF0000"/>
                </a:solidFill>
                <a:latin typeface="Calibri" pitchFamily="34" charset="0"/>
              </a:rPr>
              <a:t>transferring solutions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rgbClr val="414141"/>
                </a:solidFill>
                <a:latin typeface="Calibri" pitchFamily="34" charset="0"/>
              </a:rPr>
              <a:t>to support the main societal 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</a:rPr>
              <a:t>environmental challenges </a:t>
            </a:r>
            <a:r>
              <a:rPr lang="en-GB" sz="2400" dirty="0">
                <a:solidFill>
                  <a:srgbClr val="414141"/>
                </a:solidFill>
                <a:latin typeface="Calibri" pitchFamily="34" charset="0"/>
              </a:rPr>
              <a:t>through 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</a:rPr>
              <a:t>data </a:t>
            </a:r>
            <a:r>
              <a:rPr lang="en-GB" sz="2400" dirty="0">
                <a:solidFill>
                  <a:srgbClr val="414141"/>
                </a:solidFill>
                <a:latin typeface="Calibri" pitchFamily="34" charset="0"/>
              </a:rPr>
              <a:t>applications </a:t>
            </a:r>
            <a:endParaRPr lang="en-US" altLang="es-ES" sz="2400" dirty="0">
              <a:solidFill>
                <a:srgbClr val="414141"/>
              </a:solidFill>
              <a:latin typeface="Calibri" pitchFamily="34" charset="0"/>
            </a:endParaRPr>
          </a:p>
        </p:txBody>
      </p:sp>
      <p:cxnSp>
        <p:nvCxnSpPr>
          <p:cNvPr id="50" name="Conector recto 11"/>
          <p:cNvCxnSpPr/>
          <p:nvPr/>
        </p:nvCxnSpPr>
        <p:spPr>
          <a:xfrm>
            <a:off x="2730500" y="6295289"/>
            <a:ext cx="361950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9"/>
          <p:cNvCxnSpPr/>
          <p:nvPr/>
        </p:nvCxnSpPr>
        <p:spPr>
          <a:xfrm>
            <a:off x="2725738" y="5943870"/>
            <a:ext cx="363537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8"/>
          <p:cNvCxnSpPr/>
          <p:nvPr/>
        </p:nvCxnSpPr>
        <p:spPr>
          <a:xfrm flipH="1">
            <a:off x="2725738" y="5677428"/>
            <a:ext cx="4762" cy="625401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23"/>
          <p:cNvSpPr/>
          <p:nvPr/>
        </p:nvSpPr>
        <p:spPr>
          <a:xfrm>
            <a:off x="2632526" y="5691076"/>
            <a:ext cx="65571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indent="-2160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~120 people</a:t>
            </a:r>
          </a:p>
          <a:p>
            <a:pPr marL="623888" indent="-2160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Funding from EC, Copernicus, private sector, ESA, Spanish and regional governments</a:t>
            </a:r>
          </a:p>
        </p:txBody>
      </p:sp>
    </p:spTree>
    <p:extLst>
      <p:ext uri="{BB962C8B-B14F-4D97-AF65-F5344CB8AC3E}">
        <p14:creationId xmlns:p14="http://schemas.microsoft.com/office/powerpoint/2010/main" val="18138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803" y="189757"/>
            <a:ext cx="8229598" cy="838397"/>
          </a:xfrm>
        </p:spPr>
        <p:txBody>
          <a:bodyPr/>
          <a:lstStyle/>
          <a:p>
            <a:r>
              <a:rPr lang="en-US" dirty="0" smtClean="0"/>
              <a:t>Global climate modelling</a:t>
            </a:r>
            <a:endParaRPr lang="en-GB" dirty="0"/>
          </a:p>
        </p:txBody>
      </p:sp>
      <p:pic>
        <p:nvPicPr>
          <p:cNvPr id="8" name="Shape 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68" y="5213684"/>
            <a:ext cx="2277624" cy="9116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45"/>
          <p:cNvSpPr/>
          <p:nvPr/>
        </p:nvSpPr>
        <p:spPr>
          <a:xfrm>
            <a:off x="1207148" y="4763048"/>
            <a:ext cx="1022350" cy="1714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UltraHighResolution_OceanAndAtmosphere_with_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1182" y="3085454"/>
            <a:ext cx="6594960" cy="3709665"/>
          </a:xfrm>
          <a:prstGeom prst="rect">
            <a:avLst/>
          </a:prstGeom>
        </p:spPr>
      </p:pic>
      <p:pic>
        <p:nvPicPr>
          <p:cNvPr id="18" name="Google Shape;335;g6e3e2ead57_1_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475177"/>
            <a:ext cx="2238375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96252" y="933246"/>
            <a:ext cx="8967537" cy="53186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Developers of a </a:t>
            </a:r>
            <a:r>
              <a:rPr lang="en-GB" sz="20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global high-resolution Earth system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model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with a high-resolution configuration (10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kms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).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The objective is to understand and </a:t>
            </a:r>
            <a:r>
              <a:rPr lang="en-GB" sz="20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predict global climate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in time scales of one month to 100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years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...and how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rPr>
              <a:t>carbon fluxes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will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evolve (to inform future actions regarding the Paris Agreement)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Explore the effectiveness of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natural-based climate mitigation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strategies,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such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as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reforestation.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29327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 rotWithShape="1">
          <a:blip r:embed="rId3">
            <a:alphaModFix/>
          </a:blip>
          <a:srcRect r="6480"/>
          <a:stretch/>
        </p:blipFill>
        <p:spPr>
          <a:xfrm>
            <a:off x="3515075" y="3863371"/>
            <a:ext cx="2284450" cy="16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6575" y="2174009"/>
            <a:ext cx="2460925" cy="1845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4656" y="6498064"/>
            <a:ext cx="1626978" cy="3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/>
          <p:nvPr/>
        </p:nvSpPr>
        <p:spPr>
          <a:xfrm>
            <a:off x="520482" y="1060487"/>
            <a:ext cx="8201486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fontAlgn="base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GB" sz="2000" dirty="0">
                <a:solidFill>
                  <a:srgbClr val="414141"/>
                </a:solidFill>
                <a:sym typeface="Calibri"/>
              </a:rPr>
              <a:t>Constraining model predictions with novel high-resolution </a:t>
            </a:r>
            <a:r>
              <a:rPr lang="en-GB" sz="2000" dirty="0" smtClean="0">
                <a:solidFill>
                  <a:srgbClr val="414141"/>
                </a:solidFill>
                <a:sym typeface="Calibri"/>
              </a:rPr>
              <a:t>observations using AI (genetic algorithm).</a:t>
            </a:r>
            <a:endParaRPr sz="2000" dirty="0">
              <a:solidFill>
                <a:srgbClr val="414141"/>
              </a:solidFill>
            </a:endParaRPr>
          </a:p>
        </p:txBody>
      </p:sp>
      <p:pic>
        <p:nvPicPr>
          <p:cNvPr id="35" name="Google Shape;35;p7"/>
          <p:cNvPicPr preferRelativeResize="0"/>
          <p:nvPr/>
        </p:nvPicPr>
        <p:blipFill rotWithShape="1">
          <a:blip r:embed="rId6">
            <a:alphaModFix/>
          </a:blip>
          <a:srcRect l="48726" t="28325" r="19869" b="12663"/>
          <a:stretch/>
        </p:blipFill>
        <p:spPr>
          <a:xfrm>
            <a:off x="797325" y="2615246"/>
            <a:ext cx="1940424" cy="20507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" name="Google Shape;36;p7"/>
          <p:cNvSpPr txBox="1"/>
          <p:nvPr/>
        </p:nvSpPr>
        <p:spPr>
          <a:xfrm>
            <a:off x="195600" y="4856846"/>
            <a:ext cx="30654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000" dirty="0">
                <a:solidFill>
                  <a:srgbClr val="414141"/>
                </a:solidFill>
              </a:rPr>
              <a:t>Robotic measurements of ocean particles (with biogeochemical-Argo floats, 0-1000 m)</a:t>
            </a:r>
            <a:endParaRPr sz="2000" dirty="0">
              <a:solidFill>
                <a:srgbClr val="414141"/>
              </a:solidFill>
            </a:endParaRPr>
          </a:p>
        </p:txBody>
      </p:sp>
      <p:pic>
        <p:nvPicPr>
          <p:cNvPr id="37" name="Google Shape;37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8900" y="2435471"/>
            <a:ext cx="679008" cy="1652200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" name="Google Shape;38;p7"/>
          <p:cNvSpPr txBox="1"/>
          <p:nvPr/>
        </p:nvSpPr>
        <p:spPr>
          <a:xfrm>
            <a:off x="3251834" y="5563946"/>
            <a:ext cx="3855600" cy="104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000" dirty="0">
                <a:solidFill>
                  <a:srgbClr val="414141"/>
                </a:solidFill>
              </a:rPr>
              <a:t>Reducing model-data misfit through parameter optimization (genetic algorithm)</a:t>
            </a:r>
            <a:endParaRPr sz="2000" dirty="0">
              <a:solidFill>
                <a:srgbClr val="414141"/>
              </a:solidFill>
            </a:endParaRPr>
          </a:p>
        </p:txBody>
      </p:sp>
      <p:cxnSp>
        <p:nvCxnSpPr>
          <p:cNvPr id="39" name="Google Shape;39;p7"/>
          <p:cNvCxnSpPr/>
          <p:nvPr/>
        </p:nvCxnSpPr>
        <p:spPr>
          <a:xfrm rot="-5400000" flipH="1">
            <a:off x="2301600" y="5370474"/>
            <a:ext cx="250200" cy="1396800"/>
          </a:xfrm>
          <a:prstGeom prst="curved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" name="Google Shape;40;p7"/>
          <p:cNvSpPr txBox="1"/>
          <p:nvPr/>
        </p:nvSpPr>
        <p:spPr>
          <a:xfrm>
            <a:off x="4508800" y="5316146"/>
            <a:ext cx="8547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00">
                <a:solidFill>
                  <a:srgbClr val="FF0000"/>
                </a:solidFill>
              </a:rPr>
              <a:t>Iteration #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41" name="Google Shape;41;p7"/>
          <p:cNvSpPr txBox="1"/>
          <p:nvPr/>
        </p:nvSpPr>
        <p:spPr>
          <a:xfrm rot="-5400000">
            <a:off x="3208513" y="4525246"/>
            <a:ext cx="5502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00">
                <a:solidFill>
                  <a:srgbClr val="FF0000"/>
                </a:solidFill>
              </a:rPr>
              <a:t>Misfit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42" name="Google Shape;42;p7"/>
          <p:cNvCxnSpPr>
            <a:stCxn id="31" idx="1"/>
            <a:endCxn id="41" idx="0"/>
          </p:cNvCxnSpPr>
          <p:nvPr/>
        </p:nvCxnSpPr>
        <p:spPr>
          <a:xfrm>
            <a:off x="3356574" y="3096864"/>
            <a:ext cx="600" cy="1555500"/>
          </a:xfrm>
          <a:prstGeom prst="curvedConnector3">
            <a:avLst>
              <a:gd name="adj1" fmla="val -39689479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" name="Google Shape;43;p7"/>
          <p:cNvCxnSpPr>
            <a:stCxn id="30" idx="3"/>
            <a:endCxn id="31" idx="3"/>
          </p:cNvCxnSpPr>
          <p:nvPr/>
        </p:nvCxnSpPr>
        <p:spPr>
          <a:xfrm rot="10800000" flipH="1">
            <a:off x="5799525" y="3096771"/>
            <a:ext cx="18000" cy="1592700"/>
          </a:xfrm>
          <a:prstGeom prst="curvedConnector3">
            <a:avLst>
              <a:gd name="adj1" fmla="val 142277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" name="Google Shape;44;p7"/>
          <p:cNvSpPr txBox="1"/>
          <p:nvPr/>
        </p:nvSpPr>
        <p:spPr>
          <a:xfrm>
            <a:off x="6246055" y="4147134"/>
            <a:ext cx="2709970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000" dirty="0">
                <a:solidFill>
                  <a:srgbClr val="414141"/>
                </a:solidFill>
              </a:rPr>
              <a:t>Improving estimates of organic carbon storage with </a:t>
            </a:r>
            <a:r>
              <a:rPr lang="en-GB" sz="2000" dirty="0" smtClean="0">
                <a:solidFill>
                  <a:srgbClr val="414141"/>
                </a:solidFill>
              </a:rPr>
              <a:t>the PISCES </a:t>
            </a:r>
            <a:r>
              <a:rPr lang="en-GB" sz="2000" dirty="0">
                <a:solidFill>
                  <a:srgbClr val="414141"/>
                </a:solidFill>
              </a:rPr>
              <a:t>(EC-Earth ocean </a:t>
            </a:r>
            <a:r>
              <a:rPr lang="en-GB" sz="2000" dirty="0" smtClean="0">
                <a:solidFill>
                  <a:srgbClr val="414141"/>
                </a:solidFill>
              </a:rPr>
              <a:t>biogeochemistry </a:t>
            </a:r>
            <a:r>
              <a:rPr lang="en-GB" sz="2000" dirty="0">
                <a:solidFill>
                  <a:srgbClr val="414141"/>
                </a:solidFill>
              </a:rPr>
              <a:t>model)</a:t>
            </a:r>
            <a:endParaRPr sz="2000" dirty="0">
              <a:solidFill>
                <a:srgbClr val="414141"/>
              </a:solidFill>
            </a:endParaRPr>
          </a:p>
        </p:txBody>
      </p:sp>
      <p:cxnSp>
        <p:nvCxnSpPr>
          <p:cNvPr id="45" name="Google Shape;45;p7"/>
          <p:cNvCxnSpPr/>
          <p:nvPr/>
        </p:nvCxnSpPr>
        <p:spPr>
          <a:xfrm rot="10800000" flipH="1">
            <a:off x="6713539" y="5764063"/>
            <a:ext cx="687300" cy="500100"/>
          </a:xfrm>
          <a:prstGeom prst="curved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" name="Google Shape;46;p7"/>
          <p:cNvSpPr txBox="1"/>
          <p:nvPr/>
        </p:nvSpPr>
        <p:spPr>
          <a:xfrm>
            <a:off x="3951710" y="1869924"/>
            <a:ext cx="1337741" cy="45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2000" b="1" dirty="0">
                <a:solidFill>
                  <a:srgbClr val="1155CC"/>
                </a:solidFill>
              </a:rPr>
              <a:t>1D model</a:t>
            </a:r>
            <a:endParaRPr sz="2000" b="1" dirty="0">
              <a:solidFill>
                <a:srgbClr val="1155CC"/>
              </a:solidFill>
            </a:endParaRPr>
          </a:p>
        </p:txBody>
      </p:sp>
      <p:pic>
        <p:nvPicPr>
          <p:cNvPr id="47" name="Google Shape;47;p7"/>
          <p:cNvPicPr preferRelativeResize="0"/>
          <p:nvPr/>
        </p:nvPicPr>
        <p:blipFill rotWithShape="1">
          <a:blip r:embed="rId8">
            <a:alphaModFix/>
          </a:blip>
          <a:srcRect l="74724" t="46943" r="15692" b="34084"/>
          <a:stretch/>
        </p:blipFill>
        <p:spPr>
          <a:xfrm>
            <a:off x="6860000" y="2651796"/>
            <a:ext cx="1396800" cy="1555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" name="Google Shape;48;p7"/>
          <p:cNvSpPr txBox="1"/>
          <p:nvPr/>
        </p:nvSpPr>
        <p:spPr>
          <a:xfrm>
            <a:off x="6852604" y="2203161"/>
            <a:ext cx="1413232" cy="57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1155CC"/>
                </a:solidFill>
              </a:defRPr>
            </a:lvl1pPr>
          </a:lstStyle>
          <a:p>
            <a:r>
              <a:rPr lang="en-GB" dirty="0"/>
              <a:t>3D model</a:t>
            </a:r>
            <a:endParaRPr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82882" y="189757"/>
            <a:ext cx="8792308" cy="8383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lvl1pPr marR="0" lvl="0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2pPr>
            <a:lvl3pPr lvl="2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3pPr>
            <a:lvl4pPr lvl="3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4pPr>
            <a:lvl5pPr lvl="4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5pPr>
            <a:lvl6pPr marL="457200" lvl="5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6pPr>
            <a:lvl7pPr marL="914400" lvl="6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7pPr>
            <a:lvl8pPr marL="1371600" lvl="7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8pPr>
            <a:lvl9pPr marL="1828800" lvl="8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en-GB" sz="3600" dirty="0" smtClean="0"/>
              <a:t>ORCAS: </a:t>
            </a:r>
            <a:r>
              <a:rPr lang="en-GB" sz="3600" dirty="0" err="1" smtClean="0"/>
              <a:t>ORganic</a:t>
            </a:r>
            <a:r>
              <a:rPr lang="en-GB" sz="3600" dirty="0" smtClean="0"/>
              <a:t> </a:t>
            </a:r>
            <a:r>
              <a:rPr lang="en-GB" sz="3600" dirty="0" err="1" smtClean="0"/>
              <a:t>CArbon</a:t>
            </a:r>
            <a:r>
              <a:rPr lang="en-GB" sz="3600" dirty="0" smtClean="0"/>
              <a:t> Sequestration in the ocean</a:t>
            </a:r>
            <a:endParaRPr lang="en-GB" sz="3419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55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 txBox="1">
            <a:spLocks/>
          </p:cNvSpPr>
          <p:nvPr/>
        </p:nvSpPr>
        <p:spPr>
          <a:xfrm>
            <a:off x="182882" y="189757"/>
            <a:ext cx="8792308" cy="8383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lvl1pPr marR="0" lvl="0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2pPr>
            <a:lvl3pPr lvl="2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3pPr>
            <a:lvl4pPr lvl="3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4pPr>
            <a:lvl5pPr lvl="4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5pPr>
            <a:lvl6pPr marL="457200" lvl="5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6pPr>
            <a:lvl7pPr marL="914400" lvl="6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7pPr>
            <a:lvl8pPr marL="1371600" lvl="7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8pPr>
            <a:lvl9pPr marL="1828800" lvl="8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en-GB" sz="3600" dirty="0" smtClean="0"/>
              <a:t>Characterising the twilight zone ecosystems</a:t>
            </a:r>
            <a:endParaRPr lang="en-GB" sz="3419" dirty="0">
              <a:latin typeface="+mn-lt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BC6FBE-4A5C-7C4D-AB6F-22E72CE3D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69"/>
          <a:stretch/>
        </p:blipFill>
        <p:spPr>
          <a:xfrm>
            <a:off x="8188" y="965044"/>
            <a:ext cx="3562350" cy="151279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A13CE7-9669-8E43-8B55-6C3720BBC514}"/>
              </a:ext>
            </a:extLst>
          </p:cNvPr>
          <p:cNvGrpSpPr/>
          <p:nvPr/>
        </p:nvGrpSpPr>
        <p:grpSpPr>
          <a:xfrm>
            <a:off x="6119406" y="6209857"/>
            <a:ext cx="2912234" cy="536681"/>
            <a:chOff x="-80958" y="4096076"/>
            <a:chExt cx="3882979" cy="7155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DA7DD5-F306-AD48-9975-10AA29523692}"/>
                </a:ext>
              </a:extLst>
            </p:cNvPr>
            <p:cNvSpPr/>
            <p:nvPr/>
          </p:nvSpPr>
          <p:spPr>
            <a:xfrm>
              <a:off x="-80958" y="4250868"/>
              <a:ext cx="2537618" cy="4514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414141"/>
                  </a:solidFill>
                </a:rPr>
                <a:t>In collaboration with</a:t>
              </a: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4505323E-7D4D-E147-9757-E52AF443D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8555" y="4170093"/>
              <a:ext cx="575561" cy="575561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A86E26C9-74CB-F341-9200-E2995652B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6447" y="4096076"/>
              <a:ext cx="715574" cy="715574"/>
            </a:xfrm>
            <a:prstGeom prst="rect">
              <a:avLst/>
            </a:prstGeom>
          </p:spPr>
        </p:pic>
      </p:grpSp>
      <p:pic>
        <p:nvPicPr>
          <p:cNvPr id="27" name="Picture 26" descr="A picture containing chart&#10;&#10;Description automatically generated">
            <a:extLst>
              <a:ext uri="{FF2B5EF4-FFF2-40B4-BE49-F238E27FC236}">
                <a16:creationId xmlns:a16="http://schemas.microsoft.com/office/drawing/2014/main" id="{78FFAF3C-4FED-0141-ABCC-B071051998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813"/>
          <a:stretch/>
        </p:blipFill>
        <p:spPr>
          <a:xfrm>
            <a:off x="14043" y="2632671"/>
            <a:ext cx="2558406" cy="19836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642D73-DD49-7543-A327-35868CDBE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568" y="1413141"/>
            <a:ext cx="1671189" cy="6343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AC2E7B-B1EC-444C-A1ED-B62EB859F5AC}"/>
              </a:ext>
            </a:extLst>
          </p:cNvPr>
          <p:cNvSpPr/>
          <p:nvPr/>
        </p:nvSpPr>
        <p:spPr>
          <a:xfrm>
            <a:off x="5247253" y="889147"/>
            <a:ext cx="39448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14141"/>
                </a:solidFill>
              </a:rPr>
              <a:t>The twilight zone</a:t>
            </a:r>
            <a:r>
              <a:rPr lang="en-GB" sz="2000" dirty="0">
                <a:solidFill>
                  <a:srgbClr val="414141"/>
                </a:solidFill>
              </a:rPr>
              <a:t> is:</a:t>
            </a:r>
            <a:endParaRPr lang="en-US" sz="2000" dirty="0">
              <a:solidFill>
                <a:srgbClr val="41414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14141"/>
                </a:solidFill>
              </a:rPr>
              <a:t>potential </a:t>
            </a:r>
            <a:r>
              <a:rPr lang="en-US" sz="2000" dirty="0">
                <a:solidFill>
                  <a:srgbClr val="414141"/>
                </a:solidFill>
              </a:rPr>
              <a:t>source of nutrients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14141"/>
                </a:solidFill>
              </a:rPr>
              <a:t>p</a:t>
            </a:r>
            <a:r>
              <a:rPr lang="en-US" sz="2000" dirty="0" smtClean="0">
                <a:solidFill>
                  <a:srgbClr val="414141"/>
                </a:solidFill>
              </a:rPr>
              <a:t>otential </a:t>
            </a:r>
            <a:r>
              <a:rPr lang="en-US" sz="2000" dirty="0">
                <a:solidFill>
                  <a:srgbClr val="414141"/>
                </a:solidFill>
              </a:rPr>
              <a:t>commercial exploitation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14141"/>
                </a:solidFill>
              </a:rPr>
              <a:t>but is it sustainable</a:t>
            </a:r>
            <a:r>
              <a:rPr lang="en-US" sz="2000" dirty="0">
                <a:solidFill>
                  <a:srgbClr val="414141"/>
                </a:solidFill>
              </a:rPr>
              <a:t>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14141"/>
                </a:solidFill>
              </a:rPr>
              <a:t>s</a:t>
            </a:r>
            <a:r>
              <a:rPr lang="en-US" sz="2000" dirty="0" smtClean="0">
                <a:solidFill>
                  <a:srgbClr val="414141"/>
                </a:solidFill>
              </a:rPr>
              <a:t>trategic </a:t>
            </a:r>
            <a:r>
              <a:rPr lang="en-US" sz="2000" dirty="0">
                <a:solidFill>
                  <a:srgbClr val="414141"/>
                </a:solidFill>
              </a:rPr>
              <a:t>resource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B8A396-99F3-6A49-B4A6-B1DAE0E0EDA5}"/>
              </a:ext>
            </a:extLst>
          </p:cNvPr>
          <p:cNvGrpSpPr/>
          <p:nvPr/>
        </p:nvGrpSpPr>
        <p:grpSpPr>
          <a:xfrm>
            <a:off x="4207939" y="2482337"/>
            <a:ext cx="1590733" cy="1943321"/>
            <a:chOff x="4843655" y="3162005"/>
            <a:chExt cx="2120977" cy="259109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6D5150-B65D-8A4F-9645-A129239B3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3990"/>
            <a:stretch/>
          </p:blipFill>
          <p:spPr>
            <a:xfrm>
              <a:off x="4860786" y="3162005"/>
              <a:ext cx="1799046" cy="9145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E6ACDC3-678F-8E4D-804B-5A356EFD3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330" t="50000" r="1330" b="3990"/>
            <a:stretch/>
          </p:blipFill>
          <p:spPr>
            <a:xfrm>
              <a:off x="4843655" y="4533752"/>
              <a:ext cx="1799048" cy="9145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D169B5F-674E-3848-86A3-7D078A881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3990"/>
            <a:stretch/>
          </p:blipFill>
          <p:spPr>
            <a:xfrm>
              <a:off x="5013186" y="3314405"/>
              <a:ext cx="1799046" cy="9145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50AAE93-0C09-764F-B2EC-BC038A613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3990"/>
            <a:stretch/>
          </p:blipFill>
          <p:spPr>
            <a:xfrm>
              <a:off x="5165586" y="3466805"/>
              <a:ext cx="1799046" cy="9145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BCFCB40-B5FD-E74C-9AEC-607B6E352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330" t="50000" r="1330" b="3990"/>
            <a:stretch/>
          </p:blipFill>
          <p:spPr>
            <a:xfrm>
              <a:off x="4996055" y="4686152"/>
              <a:ext cx="1799048" cy="9145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DFBD606-1C45-2548-A825-C5657DF83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330" t="50000" r="1330" b="3990"/>
            <a:stretch/>
          </p:blipFill>
          <p:spPr>
            <a:xfrm>
              <a:off x="5148455" y="4838552"/>
              <a:ext cx="1799048" cy="9145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E2E2E9F-02C7-2F4A-9609-6443FDA90779}"/>
              </a:ext>
            </a:extLst>
          </p:cNvPr>
          <p:cNvCxnSpPr>
            <a:cxnSpLocks/>
          </p:cNvCxnSpPr>
          <p:nvPr/>
        </p:nvCxnSpPr>
        <p:spPr>
          <a:xfrm flipV="1">
            <a:off x="2853801" y="2975664"/>
            <a:ext cx="1130195" cy="4879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3706550-BCC7-E041-B7BA-D7002CDD1964}"/>
              </a:ext>
            </a:extLst>
          </p:cNvPr>
          <p:cNvCxnSpPr>
            <a:cxnSpLocks/>
          </p:cNvCxnSpPr>
          <p:nvPr/>
        </p:nvCxnSpPr>
        <p:spPr>
          <a:xfrm>
            <a:off x="2853802" y="3463640"/>
            <a:ext cx="1075322" cy="3121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Map&#10;&#10;Description automatically generated">
            <a:extLst>
              <a:ext uri="{FF2B5EF4-FFF2-40B4-BE49-F238E27FC236}">
                <a16:creationId xmlns:a16="http://schemas.microsoft.com/office/drawing/2014/main" id="{32A58547-8CC1-D940-9EAB-2D73225EA6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35"/>
          <a:stretch/>
        </p:blipFill>
        <p:spPr>
          <a:xfrm>
            <a:off x="6272791" y="3069282"/>
            <a:ext cx="2621882" cy="128113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13417D1-C81A-0740-A338-BD342953EA8A}"/>
              </a:ext>
            </a:extLst>
          </p:cNvPr>
          <p:cNvSpPr/>
          <p:nvPr/>
        </p:nvSpPr>
        <p:spPr>
          <a:xfrm>
            <a:off x="6487464" y="2461645"/>
            <a:ext cx="2251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414141"/>
                </a:solidFill>
              </a:rPr>
              <a:t>Environmental </a:t>
            </a:r>
          </a:p>
          <a:p>
            <a:pPr algn="ctr"/>
            <a:r>
              <a:rPr lang="en-GB" sz="2000" dirty="0">
                <a:solidFill>
                  <a:srgbClr val="414141"/>
                </a:solidFill>
              </a:rPr>
              <a:t>characterisation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ECE623B-562D-654E-A7F8-2583264975FC}"/>
              </a:ext>
            </a:extLst>
          </p:cNvPr>
          <p:cNvCxnSpPr>
            <a:cxnSpLocks/>
          </p:cNvCxnSpPr>
          <p:nvPr/>
        </p:nvCxnSpPr>
        <p:spPr>
          <a:xfrm>
            <a:off x="5853799" y="3044226"/>
            <a:ext cx="418992" cy="4264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A6932E3-E8E0-3741-B774-DF0A1C16C754}"/>
              </a:ext>
            </a:extLst>
          </p:cNvPr>
          <p:cNvCxnSpPr>
            <a:cxnSpLocks/>
          </p:cNvCxnSpPr>
          <p:nvPr/>
        </p:nvCxnSpPr>
        <p:spPr>
          <a:xfrm flipV="1">
            <a:off x="5787975" y="3658910"/>
            <a:ext cx="470360" cy="2641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570F05D-9359-9240-92FD-DBC5F554E09E}"/>
              </a:ext>
            </a:extLst>
          </p:cNvPr>
          <p:cNvSpPr txBox="1"/>
          <p:nvPr/>
        </p:nvSpPr>
        <p:spPr>
          <a:xfrm>
            <a:off x="2462646" y="3771594"/>
            <a:ext cx="1828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14141"/>
                </a:solidFill>
              </a:rPr>
              <a:t>AI-based </a:t>
            </a:r>
            <a:r>
              <a:rPr lang="en-US" sz="2000" dirty="0" smtClean="0">
                <a:solidFill>
                  <a:srgbClr val="414141"/>
                </a:solidFill>
              </a:rPr>
              <a:t>image classification</a:t>
            </a:r>
            <a:endParaRPr lang="en-US" sz="2000" dirty="0">
              <a:solidFill>
                <a:srgbClr val="41414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61E0FF-EE3F-E447-935E-499D20BBD276}"/>
              </a:ext>
            </a:extLst>
          </p:cNvPr>
          <p:cNvSpPr txBox="1"/>
          <p:nvPr/>
        </p:nvSpPr>
        <p:spPr>
          <a:xfrm>
            <a:off x="464207" y="2372192"/>
            <a:ext cx="1711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14141"/>
                </a:solidFill>
              </a:rPr>
              <a:t>Bianchi et al, 2013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095EEA-643D-C24F-8FB8-E06E8D11A7FB}"/>
              </a:ext>
            </a:extLst>
          </p:cNvPr>
          <p:cNvSpPr txBox="1"/>
          <p:nvPr/>
        </p:nvSpPr>
        <p:spPr>
          <a:xfrm>
            <a:off x="6569612" y="4291929"/>
            <a:ext cx="2145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414141"/>
                </a:solidFill>
              </a:rPr>
              <a:t>Reygondeau</a:t>
            </a:r>
            <a:r>
              <a:rPr lang="en-US" sz="1600" dirty="0">
                <a:solidFill>
                  <a:srgbClr val="414141"/>
                </a:solidFill>
              </a:rPr>
              <a:t> et al, 2018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D95DE11-8087-9645-A1C2-BA157950A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1442" y="4527347"/>
            <a:ext cx="4075802" cy="234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/>
        </p:nvSpPr>
        <p:spPr>
          <a:xfrm>
            <a:off x="520482" y="1060487"/>
            <a:ext cx="8201486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fontAlgn="base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GB" sz="2000" dirty="0" smtClean="0">
                <a:solidFill>
                  <a:srgbClr val="414141"/>
                </a:solidFill>
              </a:rPr>
              <a:t>Downscaling precipitation with </a:t>
            </a:r>
            <a:r>
              <a:rPr lang="en-GB" sz="2000" dirty="0">
                <a:solidFill>
                  <a:srgbClr val="414141"/>
                </a:solidFill>
              </a:rPr>
              <a:t>supervised </a:t>
            </a:r>
            <a:r>
              <a:rPr lang="en-GB" sz="2000" dirty="0" smtClean="0">
                <a:solidFill>
                  <a:srgbClr val="414141"/>
                </a:solidFill>
              </a:rPr>
              <a:t>U-NETs</a:t>
            </a:r>
            <a:r>
              <a:rPr lang="en-GB" sz="2000" dirty="0">
                <a:solidFill>
                  <a:srgbClr val="414141"/>
                </a:solidFill>
              </a:rPr>
              <a:t> </a:t>
            </a:r>
            <a:r>
              <a:rPr lang="en-GB" sz="2000" dirty="0" smtClean="0">
                <a:solidFill>
                  <a:srgbClr val="414141"/>
                </a:solidFill>
              </a:rPr>
              <a:t>and ERA5 large-scale predictors.</a:t>
            </a:r>
            <a:endParaRPr lang="en-GB" sz="2000" dirty="0">
              <a:solidFill>
                <a:srgbClr val="414141"/>
              </a:solidFill>
            </a:endParaRP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82882" y="189757"/>
            <a:ext cx="8792308" cy="8383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lvl1pPr marR="0" lvl="0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2pPr>
            <a:lvl3pPr lvl="2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3pPr>
            <a:lvl4pPr lvl="3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4pPr>
            <a:lvl5pPr lvl="4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5pPr>
            <a:lvl6pPr marL="457200" lvl="5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6pPr>
            <a:lvl7pPr marL="914400" lvl="6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7pPr>
            <a:lvl8pPr marL="1371600" lvl="7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8pPr>
            <a:lvl9pPr marL="1828800" lvl="8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es" sz="3600" dirty="0" smtClean="0"/>
              <a:t>Deep learning for processing model output</a:t>
            </a:r>
            <a:endParaRPr lang="en-GB" sz="3419" dirty="0">
              <a:latin typeface="+mn-lt"/>
              <a:ea typeface="+mj-ea"/>
              <a:cs typeface="+mj-cs"/>
            </a:endParaRPr>
          </a:p>
        </p:txBody>
      </p:sp>
      <p:pic>
        <p:nvPicPr>
          <p:cNvPr id="22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376" y="1916115"/>
            <a:ext cx="5257251" cy="137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56;p13"/>
          <p:cNvSpPr txBox="1"/>
          <p:nvPr/>
        </p:nvSpPr>
        <p:spPr>
          <a:xfrm>
            <a:off x="0" y="1850938"/>
            <a:ext cx="2017325" cy="143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" sz="2000" dirty="0" smtClean="0">
                <a:solidFill>
                  <a:srgbClr val="414141"/>
                </a:solidFill>
              </a:rPr>
              <a:t>Input: Precipitation plus </a:t>
            </a:r>
            <a:r>
              <a:rPr lang="es" sz="2000" dirty="0">
                <a:solidFill>
                  <a:srgbClr val="414141"/>
                </a:solidFill>
              </a:rPr>
              <a:t>predictor variables</a:t>
            </a:r>
            <a:endParaRPr sz="2000" dirty="0">
              <a:solidFill>
                <a:srgbClr val="414141"/>
              </a:solidFill>
            </a:endParaRPr>
          </a:p>
        </p:txBody>
      </p:sp>
      <p:sp>
        <p:nvSpPr>
          <p:cNvPr id="24" name="Google Shape;57;p13"/>
          <p:cNvSpPr txBox="1"/>
          <p:nvPr/>
        </p:nvSpPr>
        <p:spPr>
          <a:xfrm>
            <a:off x="7131553" y="1896960"/>
            <a:ext cx="1857700" cy="124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" sz="2000" dirty="0">
                <a:solidFill>
                  <a:srgbClr val="414141"/>
                </a:solidFill>
              </a:rPr>
              <a:t>Output:</a:t>
            </a:r>
            <a:endParaRPr sz="2000" dirty="0">
              <a:solidFill>
                <a:srgbClr val="414141"/>
              </a:solidFill>
            </a:endParaRPr>
          </a:p>
          <a:p>
            <a:r>
              <a:rPr lang="es" sz="2000" dirty="0">
                <a:solidFill>
                  <a:srgbClr val="414141"/>
                </a:solidFill>
              </a:rPr>
              <a:t>Precipitation at higher resolution </a:t>
            </a:r>
            <a:endParaRPr sz="2000" dirty="0">
              <a:solidFill>
                <a:srgbClr val="414141"/>
              </a:solidFill>
            </a:endParaRPr>
          </a:p>
        </p:txBody>
      </p:sp>
      <p:pic>
        <p:nvPicPr>
          <p:cNvPr id="25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8163" y="4527210"/>
            <a:ext cx="5747672" cy="14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59;p13"/>
          <p:cNvSpPr txBox="1"/>
          <p:nvPr/>
        </p:nvSpPr>
        <p:spPr>
          <a:xfrm>
            <a:off x="4075200" y="5885284"/>
            <a:ext cx="1016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" sz="700"/>
              <a:t>CNN (e.g. U-NET)</a:t>
            </a:r>
            <a:endParaRPr sz="700"/>
          </a:p>
        </p:txBody>
      </p:sp>
      <p:sp>
        <p:nvSpPr>
          <p:cNvPr id="27" name="Google Shape;60;p13"/>
          <p:cNvSpPr txBox="1"/>
          <p:nvPr/>
        </p:nvSpPr>
        <p:spPr>
          <a:xfrm>
            <a:off x="28136" y="4193957"/>
            <a:ext cx="1888148" cy="202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" sz="2000" dirty="0" smtClean="0">
                <a:solidFill>
                  <a:srgbClr val="414141"/>
                </a:solidFill>
              </a:rPr>
              <a:t>Input:</a:t>
            </a:r>
            <a:endParaRPr sz="2000" dirty="0">
              <a:solidFill>
                <a:srgbClr val="414141"/>
              </a:solidFill>
            </a:endParaRPr>
          </a:p>
          <a:p>
            <a:r>
              <a:rPr lang="es" sz="2000" dirty="0">
                <a:solidFill>
                  <a:srgbClr val="414141"/>
                </a:solidFill>
              </a:rPr>
              <a:t>Predictor variables (geopotential, humidity, temperature)</a:t>
            </a:r>
            <a:endParaRPr sz="2000" dirty="0">
              <a:solidFill>
                <a:srgbClr val="414141"/>
              </a:solidFill>
            </a:endParaRPr>
          </a:p>
        </p:txBody>
      </p:sp>
      <p:sp>
        <p:nvSpPr>
          <p:cNvPr id="28" name="Google Shape;61;p13"/>
          <p:cNvSpPr txBox="1"/>
          <p:nvPr/>
        </p:nvSpPr>
        <p:spPr>
          <a:xfrm>
            <a:off x="7242401" y="4419829"/>
            <a:ext cx="1746849" cy="165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" sz="2000" dirty="0">
                <a:solidFill>
                  <a:srgbClr val="414141"/>
                </a:solidFill>
              </a:rPr>
              <a:t>Output:</a:t>
            </a:r>
            <a:endParaRPr sz="2000" dirty="0">
              <a:solidFill>
                <a:srgbClr val="414141"/>
              </a:solidFill>
            </a:endParaRPr>
          </a:p>
          <a:p>
            <a:r>
              <a:rPr lang="es" sz="2000" dirty="0">
                <a:solidFill>
                  <a:srgbClr val="414141"/>
                </a:solidFill>
              </a:rPr>
              <a:t>Probabilistic precipitation </a:t>
            </a:r>
            <a:r>
              <a:rPr lang="es" sz="2000" dirty="0" smtClean="0">
                <a:solidFill>
                  <a:srgbClr val="414141"/>
                </a:solidFill>
              </a:rPr>
              <a:t>at higher resolution</a:t>
            </a:r>
            <a:endParaRPr sz="2000" dirty="0">
              <a:solidFill>
                <a:srgbClr val="414141"/>
              </a:solidFill>
            </a:endParaRPr>
          </a:p>
        </p:txBody>
      </p:sp>
      <p:sp>
        <p:nvSpPr>
          <p:cNvPr id="29" name="Google Shape;34;p7"/>
          <p:cNvSpPr txBox="1"/>
          <p:nvPr/>
        </p:nvSpPr>
        <p:spPr>
          <a:xfrm>
            <a:off x="492361" y="3831805"/>
            <a:ext cx="8201486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fontAlgn="base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GB" sz="2000" dirty="0">
                <a:solidFill>
                  <a:srgbClr val="414141"/>
                </a:solidFill>
              </a:rPr>
              <a:t>Cross-modal transfer functions with conditional generative models (</a:t>
            </a:r>
            <a:r>
              <a:rPr lang="en-GB" sz="2000" dirty="0" err="1">
                <a:solidFill>
                  <a:srgbClr val="414141"/>
                </a:solidFill>
              </a:rPr>
              <a:t>cGAN</a:t>
            </a:r>
            <a:r>
              <a:rPr lang="en-GB" sz="2000" dirty="0">
                <a:solidFill>
                  <a:srgbClr val="41414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9539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600" dirty="0" smtClean="0"/>
              <a:t>Evaluation and quality control</a:t>
            </a:r>
          </a:p>
        </p:txBody>
      </p:sp>
      <p:sp>
        <p:nvSpPr>
          <p:cNvPr id="55299" name="Marcador de contenido 2"/>
          <p:cNvSpPr txBox="1">
            <a:spLocks/>
          </p:cNvSpPr>
          <p:nvPr/>
        </p:nvSpPr>
        <p:spPr bwMode="auto">
          <a:xfrm>
            <a:off x="385763" y="829771"/>
            <a:ext cx="8416925" cy="203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857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414141"/>
                </a:solidFill>
                <a:latin typeface="Calibri" pitchFamily="34" charset="0"/>
              </a:rPr>
              <a:t>BSC </a:t>
            </a:r>
            <a:r>
              <a:rPr lang="en-US" altLang="en-US" sz="2000" dirty="0" smtClean="0">
                <a:solidFill>
                  <a:srgbClr val="414141"/>
                </a:solidFill>
                <a:latin typeface="Calibri" pitchFamily="34" charset="0"/>
              </a:rPr>
              <a:t>leads the contract </a:t>
            </a:r>
            <a:r>
              <a:rPr lang="en-US" altLang="en-US" sz="2000" dirty="0">
                <a:solidFill>
                  <a:srgbClr val="414141"/>
                </a:solidFill>
                <a:latin typeface="Calibri" pitchFamily="34" charset="0"/>
              </a:rPr>
              <a:t>responsible of the development of the evaluation and quality control (EQC) function of the climate data store </a:t>
            </a:r>
            <a:r>
              <a:rPr lang="en-US" altLang="en-US" sz="2000" dirty="0" smtClean="0">
                <a:solidFill>
                  <a:srgbClr val="414141"/>
                </a:solidFill>
                <a:latin typeface="Calibri" pitchFamily="34" charset="0"/>
              </a:rPr>
              <a:t>(CDS) of </a:t>
            </a:r>
            <a:r>
              <a:rPr lang="en-US" altLang="en-US" sz="2000" dirty="0">
                <a:solidFill>
                  <a:srgbClr val="414141"/>
                </a:solidFill>
                <a:latin typeface="Calibri" pitchFamily="34" charset="0"/>
              </a:rPr>
              <a:t>the </a:t>
            </a:r>
            <a:r>
              <a:rPr lang="en-US" altLang="en-US" sz="2000" dirty="0" smtClean="0">
                <a:solidFill>
                  <a:srgbClr val="414141"/>
                </a:solidFill>
                <a:latin typeface="Calibri" pitchFamily="34" charset="0"/>
              </a:rPr>
              <a:t>Copernicus Climate Change Service (C3S) </a:t>
            </a:r>
            <a:r>
              <a:rPr lang="en-US" altLang="en-US" sz="2000" dirty="0">
                <a:solidFill>
                  <a:srgbClr val="414141"/>
                </a:solidFill>
                <a:latin typeface="Calibri" pitchFamily="34" charset="0"/>
              </a:rPr>
              <a:t>to:</a:t>
            </a:r>
            <a:endParaRPr lang="en-US" altLang="es-ES" sz="2000" dirty="0">
              <a:solidFill>
                <a:srgbClr val="414141"/>
              </a:solidFill>
              <a:latin typeface="Calibri" pitchFamily="34" charset="0"/>
            </a:endParaRPr>
          </a:p>
          <a:p>
            <a:pPr marL="342900" indent="-3429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414141"/>
                </a:solidFill>
                <a:latin typeface="Calibri" pitchFamily="34" charset="0"/>
              </a:rPr>
              <a:t>Provide a user-led overarching EQC service for the whole CDS</a:t>
            </a:r>
          </a:p>
          <a:p>
            <a:pPr marL="342900" indent="-3429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414141"/>
                </a:solidFill>
                <a:latin typeface="Calibri" pitchFamily="34" charset="0"/>
              </a:rPr>
              <a:t>Provide an independent quality assessment</a:t>
            </a:r>
          </a:p>
        </p:txBody>
      </p:sp>
      <p:pic>
        <p:nvPicPr>
          <p:cNvPr id="48132" name="Imagen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4" y="2799343"/>
            <a:ext cx="3074987" cy="304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Imagen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" y="2674787"/>
            <a:ext cx="942975" cy="43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Imagen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" y="3681310"/>
            <a:ext cx="958850" cy="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0" y="5308184"/>
            <a:ext cx="812800" cy="45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3" t="27310" r="23248" b="25652"/>
          <a:stretch>
            <a:fillRect/>
          </a:stretch>
        </p:blipFill>
        <p:spPr bwMode="auto">
          <a:xfrm>
            <a:off x="131931" y="4492420"/>
            <a:ext cx="769937" cy="59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987593" y="2554352"/>
            <a:ext cx="5097463" cy="36086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marL="285750" lvl="1" indent="-285750" defTabSz="45720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CDS </a:t>
            </a:r>
            <a:r>
              <a:rPr lang="it-IT" sz="17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</a:rPr>
              <a:t>datasets</a:t>
            </a: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: provide information about the technical and scientific quality and fitness-for-purpose, </a:t>
            </a:r>
            <a:r>
              <a:rPr lang="it-IT" sz="17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and an </a:t>
            </a:r>
            <a:r>
              <a:rPr lang="en-US" sz="17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assessment </a:t>
            </a:r>
            <a:r>
              <a:rPr lang="en-US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of the datasets</a:t>
            </a:r>
          </a:p>
          <a:p>
            <a:pPr marL="285750" lvl="1" indent="-285750" defTabSz="45720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CDS </a:t>
            </a:r>
            <a:r>
              <a:rPr lang="it-IT" sz="17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</a:rPr>
              <a:t>toolbox</a:t>
            </a: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: </a:t>
            </a:r>
            <a:r>
              <a:rPr lang="en-US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assessment of maturity and fitness for purpose of the software provided to explore the datasets</a:t>
            </a:r>
          </a:p>
          <a:p>
            <a:pPr marL="285750" lvl="1" indent="-285750" defTabSz="45720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CDS </a:t>
            </a:r>
            <a:r>
              <a:rPr lang="it-IT" sz="17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</a:rPr>
              <a:t>service</a:t>
            </a: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: performance assessment of the CDS infrastructure (e.g. speed, responsiveness, system availability)</a:t>
            </a:r>
          </a:p>
          <a:p>
            <a:pPr marL="285750" lvl="1" indent="-285750" defTabSz="45720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CDS </a:t>
            </a:r>
            <a:r>
              <a:rPr lang="it-IT" sz="17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</a:rPr>
              <a:t>users</a:t>
            </a: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: user requirement assessment to measure users’ satisfaction with the CDS. Map evolving user needs into viable user requirements to ensure a user-oriented evolution of the CDS</a:t>
            </a:r>
          </a:p>
        </p:txBody>
      </p:sp>
    </p:spTree>
    <p:extLst>
      <p:ext uri="{BB962C8B-B14F-4D97-AF65-F5344CB8AC3E}">
        <p14:creationId xmlns:p14="http://schemas.microsoft.com/office/powerpoint/2010/main" val="4131941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600" dirty="0" smtClean="0"/>
              <a:t>Evaluation and quality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3" y="963098"/>
            <a:ext cx="7053975" cy="52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82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20473</TotalTime>
  <Words>992</Words>
  <Application>Microsoft Office PowerPoint</Application>
  <PresentationFormat>On-screen Show (4:3)</PresentationFormat>
  <Paragraphs>91</Paragraphs>
  <Slides>12</Slides>
  <Notes>8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ＭＳ Ｐゴシック</vt:lpstr>
      <vt:lpstr>ＭＳ Ｐゴシック</vt:lpstr>
      <vt:lpstr>Arial</vt:lpstr>
      <vt:lpstr>Calibri</vt:lpstr>
      <vt:lpstr>Calibri Light</vt:lpstr>
      <vt:lpstr>DejaVu Sans</vt:lpstr>
      <vt:lpstr>Tema de Office</vt:lpstr>
      <vt:lpstr>1_Office Theme</vt:lpstr>
      <vt:lpstr>1_Tema de Office</vt:lpstr>
      <vt:lpstr>Diseño personalizado</vt:lpstr>
      <vt:lpstr>PowerPoint Presentation</vt:lpstr>
      <vt:lpstr>Barcelona Supercomputing Center Centro Nacional de Supercomputación</vt:lpstr>
      <vt:lpstr>BSC’s Earth Sciences Department</vt:lpstr>
      <vt:lpstr>Global climate modelling</vt:lpstr>
      <vt:lpstr>PowerPoint Presentation</vt:lpstr>
      <vt:lpstr>PowerPoint Presentation</vt:lpstr>
      <vt:lpstr>PowerPoint Presentation</vt:lpstr>
      <vt:lpstr>Evaluation and quality control</vt:lpstr>
      <vt:lpstr>Evaluation and quality control</vt:lpstr>
      <vt:lpstr>Prototypical services: energy</vt:lpstr>
      <vt:lpstr>A broader sense of the service: Climate analysis cluster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Francisco Doblas-Reyes</cp:lastModifiedBy>
  <cp:revision>625</cp:revision>
  <dcterms:created xsi:type="dcterms:W3CDTF">2016-07-07T10:13:32Z</dcterms:created>
  <dcterms:modified xsi:type="dcterms:W3CDTF">2020-10-09T16:21:51Z</dcterms:modified>
</cp:coreProperties>
</file>