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307" r:id="rId2"/>
    <p:sldId id="466" r:id="rId3"/>
    <p:sldId id="467" r:id="rId4"/>
    <p:sldId id="468" r:id="rId5"/>
    <p:sldId id="472" r:id="rId6"/>
    <p:sldId id="490" r:id="rId7"/>
    <p:sldId id="461" r:id="rId8"/>
    <p:sldId id="469" r:id="rId9"/>
    <p:sldId id="470" r:id="rId10"/>
    <p:sldId id="456" r:id="rId11"/>
    <p:sldId id="459" r:id="rId12"/>
    <p:sldId id="477" r:id="rId13"/>
    <p:sldId id="460" r:id="rId14"/>
    <p:sldId id="462" r:id="rId15"/>
    <p:sldId id="475" r:id="rId16"/>
    <p:sldId id="463" r:id="rId17"/>
    <p:sldId id="488" r:id="rId18"/>
    <p:sldId id="489" r:id="rId19"/>
    <p:sldId id="491" r:id="rId20"/>
    <p:sldId id="492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orient="horz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2AD"/>
    <a:srgbClr val="1D73E3"/>
    <a:srgbClr val="333333"/>
    <a:srgbClr val="F4A670"/>
    <a:srgbClr val="592681"/>
    <a:srgbClr val="04347D"/>
    <a:srgbClr val="C7A859"/>
    <a:srgbClr val="9C092F"/>
    <a:srgbClr val="1AA8FE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94784"/>
  </p:normalViewPr>
  <p:slideViewPr>
    <p:cSldViewPr snapToObjects="1">
      <p:cViewPr varScale="1">
        <p:scale>
          <a:sx n="110" d="100"/>
          <a:sy n="110" d="100"/>
        </p:scale>
        <p:origin x="1568" y="176"/>
      </p:cViewPr>
      <p:guideLst>
        <p:guide pos="2880"/>
        <p:guide orient="horz" pos="29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16/5/18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Todos</a:t>
            </a:r>
            <a:r>
              <a:rPr lang="es-ES" baseline="0" dirty="0" smtClean="0"/>
              <a:t> estamos acostumbrados al pronóstico del tiempo.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54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Todos</a:t>
            </a:r>
            <a:r>
              <a:rPr lang="es-ES" baseline="0" dirty="0" smtClean="0"/>
              <a:t> estamos acostumbrados al pronóstico del tiempo.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43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4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4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hyperlink" Target="http://www.bsc.es/ESS/resilience" TargetMode="External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hyperlink" Target="https://www.med-gold.eu/" TargetMode="External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hyperlink" Target="https://www.med-gold.eu/" TargetMode="External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-gold.eu/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43.jpeg"/><Relationship Id="rId6" Type="http://schemas.openxmlformats.org/officeDocument/2006/relationships/image" Target="../media/image33.pn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.cat/wpweb/climatologia/serveis-i-dades-climatiques/normals-climatiques-recents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37680" y="1631730"/>
            <a:ext cx="5474826" cy="2998826"/>
          </a:xfrm>
        </p:spPr>
        <p:txBody>
          <a:bodyPr>
            <a:normAutofit/>
          </a:bodyPr>
          <a:lstStyle/>
          <a:p>
            <a:r>
              <a:rPr lang="es-ES" dirty="0" smtClean="0"/>
              <a:t>¿Sabes </a:t>
            </a:r>
            <a:r>
              <a:rPr lang="es-ES" dirty="0"/>
              <a:t>qué pasará el </a:t>
            </a:r>
            <a:r>
              <a:rPr lang="es-ES" smtClean="0"/>
              <a:t>próximo verano?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147" y="4900141"/>
            <a:ext cx="5026945" cy="822742"/>
          </a:xfrm>
        </p:spPr>
        <p:txBody>
          <a:bodyPr/>
          <a:lstStyle/>
          <a:p>
            <a:r>
              <a:rPr lang="es-ES" dirty="0" smtClean="0"/>
              <a:t>Isadora Jiménez	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16/5/2018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3722147" y="6095684"/>
            <a:ext cx="5026946" cy="487533"/>
          </a:xfrm>
        </p:spPr>
        <p:txBody>
          <a:bodyPr/>
          <a:lstStyle/>
          <a:p>
            <a:r>
              <a:rPr lang="es-ES" dirty="0" err="1" smtClean="0"/>
              <a:t>Pint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9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cawcr.gov.au/projects/climatechange/images/Long_range_transport_of_aerosols_ga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54" y="399055"/>
            <a:ext cx="2741433" cy="245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m_schematic-1024x768-re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47" y="235149"/>
            <a:ext cx="45878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6 Grupo"/>
          <p:cNvGrpSpPr>
            <a:grpSpLocks/>
          </p:cNvGrpSpPr>
          <p:nvPr/>
        </p:nvGrpSpPr>
        <p:grpSpPr bwMode="auto">
          <a:xfrm>
            <a:off x="830238" y="2562975"/>
            <a:ext cx="3506814" cy="2383607"/>
            <a:chOff x="539750" y="3462338"/>
            <a:chExt cx="4341813" cy="2951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39750" y="3462338"/>
              <a:ext cx="4341813" cy="29511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2D3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39750" y="3462338"/>
              <a:ext cx="4341813" cy="295116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pic>
          <p:nvPicPr>
            <p:cNvPr id="26" name="Picture 9" descr="\frac{\partial u}{\partial t} = \eta v - \frac{\partial \Phi}{\partial x} - c_p \theta \frac{\partial \pi}{\partial x} - z\frac{\partial u}{\partial \sigma} - \frac{\partial (\frac{u^2 + v^2}{2})}{\partial x}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75" y="3605213"/>
              <a:ext cx="3438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\frac{\partial v}{\partial t} = -\eta \frac{u}{v} - \frac{\partial \Phi}{\partial y} - c_p \theta \frac{\partial \pi}{\partial y} - z \frac{\partial v}{\partial \sigma} - \frac{\partial (\frac{u^2 + v^2}{2})}{\partial y}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75" y="4157663"/>
              <a:ext cx="36290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" descr="\frac{\delta T}{\partial t} = \frac{\partial T}{\partial t} + u \frac{\partial T}{\partial x} + v \frac{\partial T}{\partial y} + w \frac{\partial T}{\partial z}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75" y="4749800"/>
              <a:ext cx="262890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 descr="\frac{\delta W}{\partial t} = u \frac{\partial W}{\partial x} + v \frac{\partial W}{\partial y} + w \frac{\partial W}{\partial z}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75" y="5292725"/>
              <a:ext cx="23812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 descr="\frac{\partial}{\partial t} \frac{\partial p}{\partial \sigma} = u \frac{\partial}{\partial x} x \frac{\partial p}{\partial \sigma} + v \frac{\partial}{\partial y} y \frac{\partial p}{\partial \sigma} + w \frac{\partial}{\partial z} z \frac{\partial p}{\partial \sigma}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75" y="5837238"/>
              <a:ext cx="32956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16 Grupo"/>
          <p:cNvGrpSpPr>
            <a:grpSpLocks/>
          </p:cNvGrpSpPr>
          <p:nvPr/>
        </p:nvGrpSpPr>
        <p:grpSpPr bwMode="auto">
          <a:xfrm>
            <a:off x="1718670" y="3643200"/>
            <a:ext cx="3518048" cy="2391244"/>
            <a:chOff x="539750" y="3449638"/>
            <a:chExt cx="4341813" cy="2951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539750" y="3449638"/>
              <a:ext cx="4341813" cy="295116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pic>
          <p:nvPicPr>
            <p:cNvPr id="40" name="Picture 7" descr="TracerCod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71"/>
            <a:stretch>
              <a:fillRect/>
            </a:stretch>
          </p:blipFill>
          <p:spPr bwMode="auto">
            <a:xfrm>
              <a:off x="611188" y="3600000"/>
              <a:ext cx="4248150" cy="241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Line 7"/>
          <p:cNvSpPr>
            <a:spLocks noChangeShapeType="1"/>
          </p:cNvSpPr>
          <p:nvPr/>
        </p:nvSpPr>
        <p:spPr bwMode="auto">
          <a:xfrm rot="188314" flipH="1">
            <a:off x="3373491" y="2004137"/>
            <a:ext cx="2219061" cy="9159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8600910">
            <a:off x="5592187" y="2015070"/>
            <a:ext cx="110925" cy="110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pic>
        <p:nvPicPr>
          <p:cNvPr id="43" name="Picture 22" descr="C:\Users\ijimenez\Dropbox\BSC ES SERVICES COMM\Graphic Resources\BSC\BSC-MareNostrum-C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/>
          <a:stretch/>
        </p:blipFill>
        <p:spPr bwMode="auto">
          <a:xfrm>
            <a:off x="4483021" y="4163471"/>
            <a:ext cx="3530648" cy="238767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400" y="6157913"/>
            <a:ext cx="2475384" cy="70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24 Título"/>
          <p:cNvSpPr>
            <a:spLocks noGrp="1"/>
          </p:cNvSpPr>
          <p:nvPr>
            <p:ph type="title"/>
          </p:nvPr>
        </p:nvSpPr>
        <p:spPr>
          <a:xfrm>
            <a:off x="396875" y="3540"/>
            <a:ext cx="8402638" cy="696912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predicci</a:t>
            </a:r>
            <a:r>
              <a:rPr lang="es-ES" dirty="0" err="1" smtClean="0"/>
              <a:t>ón</a:t>
            </a:r>
            <a:endParaRPr lang="es-ES" dirty="0"/>
          </a:p>
        </p:txBody>
      </p:sp>
      <p:sp>
        <p:nvSpPr>
          <p:cNvPr id="23" name="Freeform 33"/>
          <p:cNvSpPr>
            <a:spLocks/>
          </p:cNvSpPr>
          <p:nvPr/>
        </p:nvSpPr>
        <p:spPr bwMode="auto">
          <a:xfrm>
            <a:off x="600075" y="4116388"/>
            <a:ext cx="6851650" cy="1600200"/>
          </a:xfrm>
          <a:custGeom>
            <a:avLst/>
            <a:gdLst>
              <a:gd name="T0" fmla="*/ 0 w 4366"/>
              <a:gd name="T1" fmla="*/ 2147483647 h 1039"/>
              <a:gd name="T2" fmla="*/ 2147483647 w 4366"/>
              <a:gd name="T3" fmla="*/ 2147483647 h 1039"/>
              <a:gd name="T4" fmla="*/ 2147483647 w 4366"/>
              <a:gd name="T5" fmla="*/ 2147483647 h 1039"/>
              <a:gd name="T6" fmla="*/ 2147483647 w 4366"/>
              <a:gd name="T7" fmla="*/ 2147483647 h 1039"/>
              <a:gd name="T8" fmla="*/ 2147483647 w 4366"/>
              <a:gd name="T9" fmla="*/ 2147483647 h 10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6"/>
              <a:gd name="T16" fmla="*/ 0 h 1039"/>
              <a:gd name="T17" fmla="*/ 4366 w 4366"/>
              <a:gd name="T18" fmla="*/ 1039 h 10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6" h="1039">
                <a:moveTo>
                  <a:pt x="0" y="75"/>
                </a:moveTo>
                <a:cubicBezTo>
                  <a:pt x="340" y="79"/>
                  <a:pt x="681" y="84"/>
                  <a:pt x="1021" y="75"/>
                </a:cubicBezTo>
                <a:cubicBezTo>
                  <a:pt x="1361" y="66"/>
                  <a:pt x="1663" y="0"/>
                  <a:pt x="2041" y="19"/>
                </a:cubicBezTo>
                <a:cubicBezTo>
                  <a:pt x="2419" y="38"/>
                  <a:pt x="2902" y="19"/>
                  <a:pt x="3289" y="189"/>
                </a:cubicBezTo>
                <a:cubicBezTo>
                  <a:pt x="3676" y="359"/>
                  <a:pt x="4021" y="699"/>
                  <a:pt x="4366" y="1039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>
            <a:off x="762000" y="3316288"/>
            <a:ext cx="6678613" cy="922337"/>
          </a:xfrm>
          <a:custGeom>
            <a:avLst/>
            <a:gdLst>
              <a:gd name="T0" fmla="*/ 0 w 3686"/>
              <a:gd name="T1" fmla="*/ 2147483647 h 538"/>
              <a:gd name="T2" fmla="*/ 2147483647 w 3686"/>
              <a:gd name="T3" fmla="*/ 2147483647 h 538"/>
              <a:gd name="T4" fmla="*/ 2147483647 w 3686"/>
              <a:gd name="T5" fmla="*/ 2147483647 h 538"/>
              <a:gd name="T6" fmla="*/ 2147483647 w 3686"/>
              <a:gd name="T7" fmla="*/ 2147483647 h 538"/>
              <a:gd name="T8" fmla="*/ 2147483647 w 3686"/>
              <a:gd name="T9" fmla="*/ 2147483647 h 538"/>
              <a:gd name="T10" fmla="*/ 2147483647 w 3686"/>
              <a:gd name="T11" fmla="*/ 2147483647 h 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6"/>
              <a:gd name="T19" fmla="*/ 0 h 538"/>
              <a:gd name="T20" fmla="*/ 3686 w 3686"/>
              <a:gd name="T21" fmla="*/ 538 h 5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6" h="538">
                <a:moveTo>
                  <a:pt x="0" y="538"/>
                </a:moveTo>
                <a:cubicBezTo>
                  <a:pt x="246" y="510"/>
                  <a:pt x="492" y="482"/>
                  <a:pt x="794" y="425"/>
                </a:cubicBezTo>
                <a:cubicBezTo>
                  <a:pt x="1096" y="368"/>
                  <a:pt x="1512" y="264"/>
                  <a:pt x="1814" y="198"/>
                </a:cubicBezTo>
                <a:cubicBezTo>
                  <a:pt x="2116" y="132"/>
                  <a:pt x="2381" y="56"/>
                  <a:pt x="2608" y="28"/>
                </a:cubicBezTo>
                <a:cubicBezTo>
                  <a:pt x="2835" y="0"/>
                  <a:pt x="2995" y="19"/>
                  <a:pt x="3175" y="28"/>
                </a:cubicBezTo>
                <a:cubicBezTo>
                  <a:pt x="3355" y="37"/>
                  <a:pt x="3520" y="61"/>
                  <a:pt x="3686" y="8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869950" y="2857500"/>
            <a:ext cx="6481763" cy="1565275"/>
          </a:xfrm>
          <a:custGeom>
            <a:avLst/>
            <a:gdLst>
              <a:gd name="T0" fmla="*/ 0 w 4083"/>
              <a:gd name="T1" fmla="*/ 2147483647 h 964"/>
              <a:gd name="T2" fmla="*/ 2147483647 w 4083"/>
              <a:gd name="T3" fmla="*/ 2147483647 h 964"/>
              <a:gd name="T4" fmla="*/ 2147483647 w 4083"/>
              <a:gd name="T5" fmla="*/ 2147483647 h 964"/>
              <a:gd name="T6" fmla="*/ 2147483647 w 4083"/>
              <a:gd name="T7" fmla="*/ 2147483647 h 964"/>
              <a:gd name="T8" fmla="*/ 2147483647 w 4083"/>
              <a:gd name="T9" fmla="*/ 0 h 9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3"/>
              <a:gd name="T16" fmla="*/ 0 h 964"/>
              <a:gd name="T17" fmla="*/ 4083 w 4083"/>
              <a:gd name="T18" fmla="*/ 964 h 9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3" h="964">
                <a:moveTo>
                  <a:pt x="0" y="964"/>
                </a:moveTo>
                <a:cubicBezTo>
                  <a:pt x="250" y="954"/>
                  <a:pt x="501" y="945"/>
                  <a:pt x="794" y="907"/>
                </a:cubicBezTo>
                <a:cubicBezTo>
                  <a:pt x="1087" y="869"/>
                  <a:pt x="1380" y="803"/>
                  <a:pt x="1758" y="737"/>
                </a:cubicBezTo>
                <a:cubicBezTo>
                  <a:pt x="2136" y="671"/>
                  <a:pt x="2675" y="633"/>
                  <a:pt x="3062" y="510"/>
                </a:cubicBezTo>
                <a:cubicBezTo>
                  <a:pt x="3449" y="387"/>
                  <a:pt x="3913" y="85"/>
                  <a:pt x="4083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600075" y="2303463"/>
            <a:ext cx="6421438" cy="2057400"/>
          </a:xfrm>
          <a:custGeom>
            <a:avLst/>
            <a:gdLst>
              <a:gd name="T0" fmla="*/ 0 w 4045"/>
              <a:gd name="T1" fmla="*/ 2147483647 h 1266"/>
              <a:gd name="T2" fmla="*/ 2147483647 w 4045"/>
              <a:gd name="T3" fmla="*/ 2147483647 h 1266"/>
              <a:gd name="T4" fmla="*/ 2147483647 w 4045"/>
              <a:gd name="T5" fmla="*/ 2147483647 h 1266"/>
              <a:gd name="T6" fmla="*/ 2147483647 w 4045"/>
              <a:gd name="T7" fmla="*/ 2147483647 h 1266"/>
              <a:gd name="T8" fmla="*/ 2147483647 w 4045"/>
              <a:gd name="T9" fmla="*/ 2147483647 h 1266"/>
              <a:gd name="T10" fmla="*/ 2147483647 w 4045"/>
              <a:gd name="T11" fmla="*/ 2147483647 h 1266"/>
              <a:gd name="T12" fmla="*/ 2147483647 w 4045"/>
              <a:gd name="T13" fmla="*/ 2147483647 h 1266"/>
              <a:gd name="T14" fmla="*/ 2147483647 w 4045"/>
              <a:gd name="T15" fmla="*/ 2147483647 h 1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45"/>
              <a:gd name="T25" fmla="*/ 0 h 1266"/>
              <a:gd name="T26" fmla="*/ 4045 w 4045"/>
              <a:gd name="T27" fmla="*/ 1266 h 1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45" h="1266">
                <a:moveTo>
                  <a:pt x="0" y="1247"/>
                </a:moveTo>
                <a:cubicBezTo>
                  <a:pt x="312" y="1256"/>
                  <a:pt x="624" y="1266"/>
                  <a:pt x="851" y="1247"/>
                </a:cubicBezTo>
                <a:cubicBezTo>
                  <a:pt x="1078" y="1228"/>
                  <a:pt x="1163" y="1181"/>
                  <a:pt x="1361" y="1134"/>
                </a:cubicBezTo>
                <a:cubicBezTo>
                  <a:pt x="1559" y="1087"/>
                  <a:pt x="1852" y="1002"/>
                  <a:pt x="2041" y="964"/>
                </a:cubicBezTo>
                <a:cubicBezTo>
                  <a:pt x="2230" y="926"/>
                  <a:pt x="2306" y="945"/>
                  <a:pt x="2495" y="907"/>
                </a:cubicBezTo>
                <a:cubicBezTo>
                  <a:pt x="2684" y="869"/>
                  <a:pt x="2939" y="869"/>
                  <a:pt x="3175" y="737"/>
                </a:cubicBezTo>
                <a:cubicBezTo>
                  <a:pt x="3411" y="605"/>
                  <a:pt x="3781" y="226"/>
                  <a:pt x="3913" y="113"/>
                </a:cubicBezTo>
                <a:cubicBezTo>
                  <a:pt x="4045" y="0"/>
                  <a:pt x="4007" y="28"/>
                  <a:pt x="3969" y="5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600075" y="3778250"/>
            <a:ext cx="7112000" cy="1658938"/>
          </a:xfrm>
          <a:custGeom>
            <a:avLst/>
            <a:gdLst>
              <a:gd name="T0" fmla="*/ 0 w 4480"/>
              <a:gd name="T1" fmla="*/ 2147483647 h 1021"/>
              <a:gd name="T2" fmla="*/ 2147483647 w 4480"/>
              <a:gd name="T3" fmla="*/ 2147483647 h 1021"/>
              <a:gd name="T4" fmla="*/ 2147483647 w 4480"/>
              <a:gd name="T5" fmla="*/ 2147483647 h 1021"/>
              <a:gd name="T6" fmla="*/ 2147483647 w 4480"/>
              <a:gd name="T7" fmla="*/ 0 h 1021"/>
              <a:gd name="T8" fmla="*/ 2147483647 w 4480"/>
              <a:gd name="T9" fmla="*/ 2147483647 h 1021"/>
              <a:gd name="T10" fmla="*/ 2147483647 w 4480"/>
              <a:gd name="T11" fmla="*/ 2147483647 h 1021"/>
              <a:gd name="T12" fmla="*/ 2147483647 w 4480"/>
              <a:gd name="T13" fmla="*/ 2147483647 h 10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80"/>
              <a:gd name="T22" fmla="*/ 0 h 1021"/>
              <a:gd name="T23" fmla="*/ 4480 w 4480"/>
              <a:gd name="T24" fmla="*/ 1021 h 10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80" h="1021">
                <a:moveTo>
                  <a:pt x="0" y="170"/>
                </a:moveTo>
                <a:cubicBezTo>
                  <a:pt x="194" y="174"/>
                  <a:pt x="388" y="179"/>
                  <a:pt x="624" y="170"/>
                </a:cubicBezTo>
                <a:cubicBezTo>
                  <a:pt x="860" y="161"/>
                  <a:pt x="1125" y="141"/>
                  <a:pt x="1418" y="113"/>
                </a:cubicBezTo>
                <a:cubicBezTo>
                  <a:pt x="1711" y="85"/>
                  <a:pt x="2118" y="0"/>
                  <a:pt x="2382" y="0"/>
                </a:cubicBezTo>
                <a:cubicBezTo>
                  <a:pt x="2646" y="0"/>
                  <a:pt x="2797" y="47"/>
                  <a:pt x="3005" y="113"/>
                </a:cubicBezTo>
                <a:cubicBezTo>
                  <a:pt x="3213" y="179"/>
                  <a:pt x="3383" y="246"/>
                  <a:pt x="3629" y="397"/>
                </a:cubicBezTo>
                <a:cubicBezTo>
                  <a:pt x="3875" y="548"/>
                  <a:pt x="4177" y="784"/>
                  <a:pt x="4480" y="102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781050" y="3778250"/>
            <a:ext cx="6750050" cy="1014413"/>
          </a:xfrm>
          <a:custGeom>
            <a:avLst/>
            <a:gdLst>
              <a:gd name="T0" fmla="*/ 0 w 4252"/>
              <a:gd name="T1" fmla="*/ 2147483647 h 624"/>
              <a:gd name="T2" fmla="*/ 2147483647 w 4252"/>
              <a:gd name="T3" fmla="*/ 2147483647 h 624"/>
              <a:gd name="T4" fmla="*/ 2147483647 w 4252"/>
              <a:gd name="T5" fmla="*/ 0 h 624"/>
              <a:gd name="T6" fmla="*/ 2147483647 w 4252"/>
              <a:gd name="T7" fmla="*/ 2147483647 h 624"/>
              <a:gd name="T8" fmla="*/ 2147483647 w 4252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52"/>
              <a:gd name="T16" fmla="*/ 0 h 624"/>
              <a:gd name="T17" fmla="*/ 4252 w 4252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52" h="624">
                <a:moveTo>
                  <a:pt x="0" y="170"/>
                </a:moveTo>
                <a:cubicBezTo>
                  <a:pt x="222" y="184"/>
                  <a:pt x="444" y="198"/>
                  <a:pt x="737" y="170"/>
                </a:cubicBezTo>
                <a:cubicBezTo>
                  <a:pt x="1030" y="142"/>
                  <a:pt x="1398" y="0"/>
                  <a:pt x="1757" y="0"/>
                </a:cubicBezTo>
                <a:cubicBezTo>
                  <a:pt x="2116" y="0"/>
                  <a:pt x="2475" y="66"/>
                  <a:pt x="2891" y="170"/>
                </a:cubicBezTo>
                <a:cubicBezTo>
                  <a:pt x="3307" y="274"/>
                  <a:pt x="3779" y="449"/>
                  <a:pt x="4252" y="6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781050" y="3686175"/>
            <a:ext cx="6481763" cy="490538"/>
          </a:xfrm>
          <a:custGeom>
            <a:avLst/>
            <a:gdLst>
              <a:gd name="T0" fmla="*/ 0 w 4083"/>
              <a:gd name="T1" fmla="*/ 2147483647 h 302"/>
              <a:gd name="T2" fmla="*/ 2147483647 w 4083"/>
              <a:gd name="T3" fmla="*/ 2147483647 h 302"/>
              <a:gd name="T4" fmla="*/ 2147483647 w 4083"/>
              <a:gd name="T5" fmla="*/ 2147483647 h 302"/>
              <a:gd name="T6" fmla="*/ 2147483647 w 4083"/>
              <a:gd name="T7" fmla="*/ 2147483647 h 302"/>
              <a:gd name="T8" fmla="*/ 2147483647 w 4083"/>
              <a:gd name="T9" fmla="*/ 2147483647 h 302"/>
              <a:gd name="T10" fmla="*/ 2147483647 w 4083"/>
              <a:gd name="T11" fmla="*/ 2147483647 h 302"/>
              <a:gd name="T12" fmla="*/ 2147483647 w 4083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3"/>
              <a:gd name="T22" fmla="*/ 0 h 302"/>
              <a:gd name="T23" fmla="*/ 4083 w 4083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3" h="302">
                <a:moveTo>
                  <a:pt x="0" y="283"/>
                </a:moveTo>
                <a:cubicBezTo>
                  <a:pt x="179" y="292"/>
                  <a:pt x="359" y="302"/>
                  <a:pt x="567" y="283"/>
                </a:cubicBezTo>
                <a:cubicBezTo>
                  <a:pt x="775" y="264"/>
                  <a:pt x="1021" y="198"/>
                  <a:pt x="1248" y="170"/>
                </a:cubicBezTo>
                <a:cubicBezTo>
                  <a:pt x="1475" y="142"/>
                  <a:pt x="1711" y="113"/>
                  <a:pt x="1928" y="113"/>
                </a:cubicBezTo>
                <a:cubicBezTo>
                  <a:pt x="2145" y="113"/>
                  <a:pt x="2278" y="170"/>
                  <a:pt x="2552" y="170"/>
                </a:cubicBezTo>
                <a:cubicBezTo>
                  <a:pt x="2826" y="170"/>
                  <a:pt x="3317" y="141"/>
                  <a:pt x="3572" y="113"/>
                </a:cubicBezTo>
                <a:cubicBezTo>
                  <a:pt x="3827" y="85"/>
                  <a:pt x="3955" y="42"/>
                  <a:pt x="4083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" name="Freeform 30"/>
          <p:cNvSpPr>
            <a:spLocks/>
          </p:cNvSpPr>
          <p:nvPr/>
        </p:nvSpPr>
        <p:spPr bwMode="auto">
          <a:xfrm>
            <a:off x="690563" y="3962400"/>
            <a:ext cx="6661150" cy="368300"/>
          </a:xfrm>
          <a:custGeom>
            <a:avLst/>
            <a:gdLst>
              <a:gd name="T0" fmla="*/ 0 w 4196"/>
              <a:gd name="T1" fmla="*/ 2147483647 h 227"/>
              <a:gd name="T2" fmla="*/ 2147483647 w 4196"/>
              <a:gd name="T3" fmla="*/ 2147483647 h 227"/>
              <a:gd name="T4" fmla="*/ 2147483647 w 4196"/>
              <a:gd name="T5" fmla="*/ 0 h 227"/>
              <a:gd name="T6" fmla="*/ 2147483647 w 4196"/>
              <a:gd name="T7" fmla="*/ 2147483647 h 227"/>
              <a:gd name="T8" fmla="*/ 2147483647 w 4196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6"/>
              <a:gd name="T16" fmla="*/ 0 h 227"/>
              <a:gd name="T17" fmla="*/ 4196 w 4196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6" h="227">
                <a:moveTo>
                  <a:pt x="0" y="227"/>
                </a:moveTo>
                <a:cubicBezTo>
                  <a:pt x="435" y="189"/>
                  <a:pt x="870" y="152"/>
                  <a:pt x="1191" y="114"/>
                </a:cubicBezTo>
                <a:cubicBezTo>
                  <a:pt x="1512" y="76"/>
                  <a:pt x="1626" y="0"/>
                  <a:pt x="1928" y="0"/>
                </a:cubicBezTo>
                <a:cubicBezTo>
                  <a:pt x="2230" y="0"/>
                  <a:pt x="2627" y="76"/>
                  <a:pt x="3005" y="114"/>
                </a:cubicBezTo>
                <a:cubicBezTo>
                  <a:pt x="3383" y="152"/>
                  <a:pt x="3789" y="189"/>
                  <a:pt x="4196" y="22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" name="Freeform 27"/>
          <p:cNvSpPr>
            <a:spLocks/>
          </p:cNvSpPr>
          <p:nvPr/>
        </p:nvSpPr>
        <p:spPr bwMode="auto">
          <a:xfrm>
            <a:off x="781050" y="3778250"/>
            <a:ext cx="6030913" cy="1597025"/>
          </a:xfrm>
          <a:custGeom>
            <a:avLst/>
            <a:gdLst>
              <a:gd name="T0" fmla="*/ 0 w 3799"/>
              <a:gd name="T1" fmla="*/ 2147483647 h 983"/>
              <a:gd name="T2" fmla="*/ 2147483647 w 3799"/>
              <a:gd name="T3" fmla="*/ 2147483647 h 983"/>
              <a:gd name="T4" fmla="*/ 2147483647 w 3799"/>
              <a:gd name="T5" fmla="*/ 2147483647 h 983"/>
              <a:gd name="T6" fmla="*/ 2147483647 w 3799"/>
              <a:gd name="T7" fmla="*/ 2147483647 h 983"/>
              <a:gd name="T8" fmla="*/ 2147483647 w 3799"/>
              <a:gd name="T9" fmla="*/ 2147483647 h 983"/>
              <a:gd name="T10" fmla="*/ 2147483647 w 3799"/>
              <a:gd name="T11" fmla="*/ 2147483647 h 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99"/>
              <a:gd name="T19" fmla="*/ 0 h 983"/>
              <a:gd name="T20" fmla="*/ 3799 w 3799"/>
              <a:gd name="T21" fmla="*/ 983 h 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99" h="983">
                <a:moveTo>
                  <a:pt x="0" y="359"/>
                </a:moveTo>
                <a:cubicBezTo>
                  <a:pt x="321" y="325"/>
                  <a:pt x="642" y="292"/>
                  <a:pt x="907" y="245"/>
                </a:cubicBezTo>
                <a:cubicBezTo>
                  <a:pt x="1172" y="198"/>
                  <a:pt x="1380" y="113"/>
                  <a:pt x="1588" y="75"/>
                </a:cubicBezTo>
                <a:cubicBezTo>
                  <a:pt x="1796" y="37"/>
                  <a:pt x="1966" y="0"/>
                  <a:pt x="2155" y="19"/>
                </a:cubicBezTo>
                <a:cubicBezTo>
                  <a:pt x="2344" y="38"/>
                  <a:pt x="2448" y="28"/>
                  <a:pt x="2722" y="189"/>
                </a:cubicBezTo>
                <a:cubicBezTo>
                  <a:pt x="2996" y="350"/>
                  <a:pt x="3397" y="666"/>
                  <a:pt x="3799" y="98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509588" y="3962400"/>
            <a:ext cx="541337" cy="5540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47" name="Gruppo 86"/>
          <p:cNvGrpSpPr>
            <a:grpSpLocks/>
          </p:cNvGrpSpPr>
          <p:nvPr/>
        </p:nvGrpSpPr>
        <p:grpSpPr bwMode="auto">
          <a:xfrm>
            <a:off x="2658237" y="2095111"/>
            <a:ext cx="6463781" cy="4132263"/>
            <a:chOff x="2572674" y="1979612"/>
            <a:chExt cx="6463376" cy="4037013"/>
          </a:xfrm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419600" y="1979612"/>
              <a:ext cx="4616450" cy="4037013"/>
            </a:xfrm>
            <a:custGeom>
              <a:avLst/>
              <a:gdLst>
                <a:gd name="T0" fmla="*/ 2147483647 w 994"/>
                <a:gd name="T1" fmla="*/ 2147483647 h 1535"/>
                <a:gd name="T2" fmla="*/ 2147483647 w 994"/>
                <a:gd name="T3" fmla="*/ 0 h 1535"/>
                <a:gd name="T4" fmla="*/ 2147483647 w 994"/>
                <a:gd name="T5" fmla="*/ 2147483647 h 1535"/>
                <a:gd name="T6" fmla="*/ 2147483647 w 994"/>
                <a:gd name="T7" fmla="*/ 2147483647 h 1535"/>
                <a:gd name="T8" fmla="*/ 2147483647 w 994"/>
                <a:gd name="T9" fmla="*/ 2147483647 h 1535"/>
                <a:gd name="T10" fmla="*/ 2147483647 w 994"/>
                <a:gd name="T11" fmla="*/ 2147483647 h 1535"/>
                <a:gd name="T12" fmla="*/ 2147483647 w 994"/>
                <a:gd name="T13" fmla="*/ 2147483647 h 1535"/>
                <a:gd name="T14" fmla="*/ 2147483647 w 994"/>
                <a:gd name="T15" fmla="*/ 2147483647 h 1535"/>
                <a:gd name="T16" fmla="*/ 2147483647 w 994"/>
                <a:gd name="T17" fmla="*/ 2147483647 h 1535"/>
                <a:gd name="T18" fmla="*/ 2147483647 w 994"/>
                <a:gd name="T19" fmla="*/ 2147483647 h 1535"/>
                <a:gd name="T20" fmla="*/ 2147483647 w 994"/>
                <a:gd name="T21" fmla="*/ 2147483647 h 1535"/>
                <a:gd name="T22" fmla="*/ 2147483647 w 994"/>
                <a:gd name="T23" fmla="*/ 2147483647 h 1535"/>
                <a:gd name="T24" fmla="*/ 2147483647 w 994"/>
                <a:gd name="T25" fmla="*/ 2147483647 h 1535"/>
                <a:gd name="T26" fmla="*/ 2147483647 w 994"/>
                <a:gd name="T27" fmla="*/ 2147483647 h 1535"/>
                <a:gd name="T28" fmla="*/ 2147483647 w 994"/>
                <a:gd name="T29" fmla="*/ 2147483647 h 1535"/>
                <a:gd name="T30" fmla="*/ 2147483647 w 994"/>
                <a:gd name="T31" fmla="*/ 2147483647 h 1535"/>
                <a:gd name="T32" fmla="*/ 2147483647 w 994"/>
                <a:gd name="T33" fmla="*/ 2147483647 h 1535"/>
                <a:gd name="T34" fmla="*/ 0 w 994"/>
                <a:gd name="T35" fmla="*/ 2147483647 h 1535"/>
                <a:gd name="T36" fmla="*/ 2147483647 w 994"/>
                <a:gd name="T37" fmla="*/ 2147483647 h 1535"/>
                <a:gd name="T38" fmla="*/ 2147483647 w 994"/>
                <a:gd name="T39" fmla="*/ 2147483647 h 1535"/>
                <a:gd name="T40" fmla="*/ 2147483647 w 994"/>
                <a:gd name="T41" fmla="*/ 2147483647 h 1535"/>
                <a:gd name="T42" fmla="*/ 2147483647 w 994"/>
                <a:gd name="T43" fmla="*/ 2147483647 h 1535"/>
                <a:gd name="T44" fmla="*/ 2147483647 w 994"/>
                <a:gd name="T45" fmla="*/ 2147483647 h 1535"/>
                <a:gd name="T46" fmla="*/ 2147483647 w 994"/>
                <a:gd name="T47" fmla="*/ 2147483647 h 1535"/>
                <a:gd name="T48" fmla="*/ 2147483647 w 994"/>
                <a:gd name="T49" fmla="*/ 2147483647 h 1535"/>
                <a:gd name="T50" fmla="*/ 2147483647 w 994"/>
                <a:gd name="T51" fmla="*/ 2147483647 h 1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94"/>
                <a:gd name="T79" fmla="*/ 0 h 1535"/>
                <a:gd name="T80" fmla="*/ 994 w 994"/>
                <a:gd name="T81" fmla="*/ 1535 h 1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94" h="1535">
                  <a:moveTo>
                    <a:pt x="394" y="12"/>
                  </a:moveTo>
                  <a:lnTo>
                    <a:pt x="506" y="0"/>
                  </a:lnTo>
                  <a:lnTo>
                    <a:pt x="664" y="47"/>
                  </a:lnTo>
                  <a:lnTo>
                    <a:pt x="782" y="53"/>
                  </a:lnTo>
                  <a:lnTo>
                    <a:pt x="906" y="135"/>
                  </a:lnTo>
                  <a:lnTo>
                    <a:pt x="994" y="235"/>
                  </a:lnTo>
                  <a:lnTo>
                    <a:pt x="964" y="423"/>
                  </a:lnTo>
                  <a:lnTo>
                    <a:pt x="894" y="535"/>
                  </a:lnTo>
                  <a:lnTo>
                    <a:pt x="876" y="776"/>
                  </a:lnTo>
                  <a:lnTo>
                    <a:pt x="917" y="953"/>
                  </a:lnTo>
                  <a:lnTo>
                    <a:pt x="876" y="1135"/>
                  </a:lnTo>
                  <a:lnTo>
                    <a:pt x="788" y="1282"/>
                  </a:lnTo>
                  <a:lnTo>
                    <a:pt x="712" y="1400"/>
                  </a:lnTo>
                  <a:lnTo>
                    <a:pt x="600" y="1518"/>
                  </a:lnTo>
                  <a:lnTo>
                    <a:pt x="411" y="1535"/>
                  </a:lnTo>
                  <a:lnTo>
                    <a:pt x="211" y="1488"/>
                  </a:lnTo>
                  <a:lnTo>
                    <a:pt x="64" y="1382"/>
                  </a:lnTo>
                  <a:lnTo>
                    <a:pt x="0" y="1147"/>
                  </a:lnTo>
                  <a:lnTo>
                    <a:pt x="64" y="923"/>
                  </a:lnTo>
                  <a:lnTo>
                    <a:pt x="200" y="741"/>
                  </a:lnTo>
                  <a:lnTo>
                    <a:pt x="300" y="582"/>
                  </a:lnTo>
                  <a:lnTo>
                    <a:pt x="382" y="459"/>
                  </a:lnTo>
                  <a:lnTo>
                    <a:pt x="406" y="312"/>
                  </a:lnTo>
                  <a:lnTo>
                    <a:pt x="347" y="188"/>
                  </a:lnTo>
                  <a:lnTo>
                    <a:pt x="306" y="70"/>
                  </a:lnTo>
                  <a:lnTo>
                    <a:pt x="394" y="12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9" name="Gruppo 78"/>
            <p:cNvGrpSpPr>
              <a:grpSpLocks/>
            </p:cNvGrpSpPr>
            <p:nvPr/>
          </p:nvGrpSpPr>
          <p:grpSpPr bwMode="auto">
            <a:xfrm>
              <a:off x="2572674" y="4757586"/>
              <a:ext cx="1846926" cy="390887"/>
              <a:chOff x="2572674" y="4757586"/>
              <a:chExt cx="1846926" cy="390887"/>
            </a:xfrm>
          </p:grpSpPr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2572674" y="4757586"/>
                <a:ext cx="1481595" cy="39088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2000" dirty="0" err="1" smtClean="0">
                    <a:solidFill>
                      <a:schemeClr val="accent1"/>
                    </a:solidFill>
                    <a:latin typeface="+mn-lt"/>
                  </a:rPr>
                  <a:t>Climatolog</a:t>
                </a:r>
                <a:r>
                  <a:rPr lang="es-ES" sz="2000" dirty="0" err="1" smtClean="0">
                    <a:solidFill>
                      <a:schemeClr val="accent1"/>
                    </a:solidFill>
                    <a:latin typeface="+mn-lt"/>
                  </a:rPr>
                  <a:t>ía</a:t>
                </a:r>
                <a:endParaRPr lang="en-GB" sz="200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flipV="1">
                <a:off x="4114800" y="4876800"/>
                <a:ext cx="3048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52" name="Gruppo 79"/>
          <p:cNvGrpSpPr>
            <a:grpSpLocks/>
          </p:cNvGrpSpPr>
          <p:nvPr/>
        </p:nvGrpSpPr>
        <p:grpSpPr bwMode="auto">
          <a:xfrm>
            <a:off x="76200" y="2160588"/>
            <a:ext cx="5791200" cy="1747838"/>
            <a:chOff x="76200" y="2111514"/>
            <a:chExt cx="5791200" cy="1706424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750888" y="3089479"/>
              <a:ext cx="4762" cy="728459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sz="1600" b="1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5486400" y="2667000"/>
              <a:ext cx="381000" cy="685799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sz="1600" b="1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3810000" y="2111514"/>
              <a:ext cx="1843088" cy="631017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>
                <a:defRPr sz="1600" b="1">
                  <a:solidFill>
                    <a:schemeClr val="accent6"/>
                  </a:solidFill>
                </a:defRPr>
              </a:lvl1pPr>
            </a:lstStyle>
            <a:p>
              <a:r>
                <a:rPr lang="en-GB" dirty="0" err="1" smtClean="0">
                  <a:solidFill>
                    <a:schemeClr val="bg1"/>
                  </a:solidFill>
                </a:rPr>
                <a:t>Incertidumbre</a:t>
              </a:r>
              <a:r>
                <a:rPr lang="en-GB" dirty="0" smtClean="0">
                  <a:solidFill>
                    <a:schemeClr val="bg1"/>
                  </a:solidFill>
                </a:rPr>
                <a:t> en la </a:t>
              </a:r>
              <a:r>
                <a:rPr lang="en-GB" dirty="0" err="1" smtClean="0">
                  <a:solidFill>
                    <a:schemeClr val="bg1"/>
                  </a:solidFill>
                </a:rPr>
                <a:t>predicci</a:t>
              </a:r>
              <a:r>
                <a:rPr lang="es-ES" dirty="0" err="1" smtClean="0">
                  <a:solidFill>
                    <a:schemeClr val="bg1"/>
                  </a:solidFill>
                </a:rPr>
                <a:t>ón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76200" y="2514484"/>
              <a:ext cx="2057400" cy="631017"/>
            </a:xfrm>
            <a:prstGeom prst="snip1Rect">
              <a:avLst/>
            </a:prstGeom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>
                <a:defRPr sz="1600" b="1">
                  <a:solidFill>
                    <a:schemeClr val="accent6"/>
                  </a:solidFill>
                </a:defRPr>
              </a:lvl1pPr>
            </a:lstStyle>
            <a:p>
              <a:r>
                <a:rPr lang="en-GB" dirty="0" err="1" smtClean="0">
                  <a:solidFill>
                    <a:schemeClr val="bg1"/>
                  </a:solidFill>
                </a:rPr>
                <a:t>Incertidumre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 err="1" smtClean="0">
                  <a:solidFill>
                    <a:schemeClr val="bg1"/>
                  </a:solidFill>
                </a:rPr>
                <a:t>condiciones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 err="1" smtClean="0">
                  <a:solidFill>
                    <a:schemeClr val="bg1"/>
                  </a:solidFill>
                </a:rPr>
                <a:t>iniciales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23685" y="5126805"/>
            <a:ext cx="168329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GB" sz="2000" dirty="0" err="1" smtClean="0">
                <a:solidFill>
                  <a:srgbClr val="404040"/>
                </a:solidFill>
                <a:latin typeface="+mn-lt"/>
              </a:rPr>
              <a:t>Condiciones</a:t>
            </a:r>
            <a:r>
              <a:rPr lang="en-GB" sz="2000" dirty="0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GB" sz="2000" dirty="0" err="1" smtClean="0">
                <a:solidFill>
                  <a:srgbClr val="404040"/>
                </a:solidFill>
                <a:latin typeface="+mn-lt"/>
              </a:rPr>
              <a:t>iniciales</a:t>
            </a:r>
            <a:endParaRPr lang="en-GB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 flipH="1" flipV="1">
            <a:off x="750888" y="4365625"/>
            <a:ext cx="76200" cy="781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Freeform 24"/>
          <p:cNvSpPr>
            <a:spLocks/>
          </p:cNvSpPr>
          <p:nvPr/>
        </p:nvSpPr>
        <p:spPr bwMode="auto">
          <a:xfrm>
            <a:off x="690563" y="3654425"/>
            <a:ext cx="6480175" cy="1138238"/>
          </a:xfrm>
          <a:custGeom>
            <a:avLst/>
            <a:gdLst>
              <a:gd name="T0" fmla="*/ 0 w 4082"/>
              <a:gd name="T1" fmla="*/ 2147483647 h 700"/>
              <a:gd name="T2" fmla="*/ 2147483647 w 4082"/>
              <a:gd name="T3" fmla="*/ 2147483647 h 700"/>
              <a:gd name="T4" fmla="*/ 2147483647 w 4082"/>
              <a:gd name="T5" fmla="*/ 2147483647 h 700"/>
              <a:gd name="T6" fmla="*/ 2147483647 w 4082"/>
              <a:gd name="T7" fmla="*/ 2147483647 h 700"/>
              <a:gd name="T8" fmla="*/ 2147483647 w 4082"/>
              <a:gd name="T9" fmla="*/ 2147483647 h 700"/>
              <a:gd name="T10" fmla="*/ 2147483647 w 4082"/>
              <a:gd name="T11" fmla="*/ 2147483647 h 700"/>
              <a:gd name="T12" fmla="*/ 2147483647 w 4082"/>
              <a:gd name="T13" fmla="*/ 2147483647 h 7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2"/>
              <a:gd name="T22" fmla="*/ 0 h 700"/>
              <a:gd name="T23" fmla="*/ 4082 w 4082"/>
              <a:gd name="T24" fmla="*/ 700 h 7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2" h="700">
                <a:moveTo>
                  <a:pt x="0" y="303"/>
                </a:moveTo>
                <a:cubicBezTo>
                  <a:pt x="94" y="312"/>
                  <a:pt x="189" y="322"/>
                  <a:pt x="397" y="303"/>
                </a:cubicBezTo>
                <a:cubicBezTo>
                  <a:pt x="605" y="284"/>
                  <a:pt x="945" y="236"/>
                  <a:pt x="1247" y="189"/>
                </a:cubicBezTo>
                <a:cubicBezTo>
                  <a:pt x="1549" y="142"/>
                  <a:pt x="1956" y="38"/>
                  <a:pt x="2211" y="19"/>
                </a:cubicBezTo>
                <a:cubicBezTo>
                  <a:pt x="2466" y="0"/>
                  <a:pt x="2532" y="19"/>
                  <a:pt x="2778" y="76"/>
                </a:cubicBezTo>
                <a:cubicBezTo>
                  <a:pt x="3024" y="133"/>
                  <a:pt x="3468" y="255"/>
                  <a:pt x="3685" y="359"/>
                </a:cubicBezTo>
                <a:cubicBezTo>
                  <a:pt x="3902" y="463"/>
                  <a:pt x="4016" y="643"/>
                  <a:pt x="4082" y="7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5" name="Freeform 34"/>
          <p:cNvSpPr>
            <a:spLocks/>
          </p:cNvSpPr>
          <p:nvPr/>
        </p:nvSpPr>
        <p:spPr bwMode="auto">
          <a:xfrm>
            <a:off x="869950" y="3576638"/>
            <a:ext cx="5491163" cy="569912"/>
          </a:xfrm>
          <a:custGeom>
            <a:avLst/>
            <a:gdLst>
              <a:gd name="T0" fmla="*/ 0 w 3459"/>
              <a:gd name="T1" fmla="*/ 2147483647 h 351"/>
              <a:gd name="T2" fmla="*/ 2147483647 w 3459"/>
              <a:gd name="T3" fmla="*/ 2147483647 h 351"/>
              <a:gd name="T4" fmla="*/ 2147483647 w 3459"/>
              <a:gd name="T5" fmla="*/ 2147483647 h 351"/>
              <a:gd name="T6" fmla="*/ 2147483647 w 3459"/>
              <a:gd name="T7" fmla="*/ 2147483647 h 351"/>
              <a:gd name="T8" fmla="*/ 0 60000 65536"/>
              <a:gd name="T9" fmla="*/ 0 60000 65536"/>
              <a:gd name="T10" fmla="*/ 0 60000 65536"/>
              <a:gd name="T11" fmla="*/ 0 60000 65536"/>
              <a:gd name="T12" fmla="*/ 0 w 3459"/>
              <a:gd name="T13" fmla="*/ 0 h 351"/>
              <a:gd name="T14" fmla="*/ 3459 w 3459"/>
              <a:gd name="T15" fmla="*/ 351 h 3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9" h="351">
                <a:moveTo>
                  <a:pt x="0" y="351"/>
                </a:moveTo>
                <a:cubicBezTo>
                  <a:pt x="449" y="294"/>
                  <a:pt x="898" y="238"/>
                  <a:pt x="1304" y="181"/>
                </a:cubicBezTo>
                <a:cubicBezTo>
                  <a:pt x="1710" y="124"/>
                  <a:pt x="2079" y="20"/>
                  <a:pt x="2438" y="10"/>
                </a:cubicBezTo>
                <a:cubicBezTo>
                  <a:pt x="2797" y="0"/>
                  <a:pt x="3128" y="62"/>
                  <a:pt x="3459" y="12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6" name="CasellaDiTesto 71"/>
          <p:cNvSpPr txBox="1">
            <a:spLocks noChangeArrowheads="1"/>
          </p:cNvSpPr>
          <p:nvPr/>
        </p:nvSpPr>
        <p:spPr bwMode="auto">
          <a:xfrm>
            <a:off x="152400" y="1092200"/>
            <a:ext cx="441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>
              <a:defRPr/>
            </a:pPr>
            <a:r>
              <a:rPr lang="en-GB" sz="1700" dirty="0" smtClean="0">
                <a:solidFill>
                  <a:schemeClr val="accent3"/>
                </a:solidFill>
              </a:rPr>
              <a:t>Para </a:t>
            </a:r>
            <a:r>
              <a:rPr lang="en-GB" sz="1700" dirty="0" err="1" smtClean="0">
                <a:solidFill>
                  <a:schemeClr val="accent3"/>
                </a:solidFill>
              </a:rPr>
              <a:t>compensar</a:t>
            </a:r>
            <a:r>
              <a:rPr lang="en-GB" sz="1700" dirty="0" smtClean="0">
                <a:solidFill>
                  <a:schemeClr val="accent3"/>
                </a:solidFill>
              </a:rPr>
              <a:t> la </a:t>
            </a:r>
            <a:r>
              <a:rPr lang="en-GB" sz="1700" dirty="0" err="1" smtClean="0">
                <a:solidFill>
                  <a:schemeClr val="accent3"/>
                </a:solidFill>
              </a:rPr>
              <a:t>incertidumbre</a:t>
            </a:r>
            <a:r>
              <a:rPr lang="en-GB" sz="1700" dirty="0" smtClean="0">
                <a:solidFill>
                  <a:schemeClr val="accent3"/>
                </a:solidFill>
              </a:rPr>
              <a:t> en los </a:t>
            </a:r>
            <a:r>
              <a:rPr lang="en-GB" sz="1700" dirty="0" err="1" smtClean="0">
                <a:solidFill>
                  <a:schemeClr val="accent3"/>
                </a:solidFill>
              </a:rPr>
              <a:t>datos</a:t>
            </a:r>
            <a:r>
              <a:rPr lang="en-GB" sz="1700" dirty="0" smtClean="0">
                <a:solidFill>
                  <a:schemeClr val="accent3"/>
                </a:solidFill>
              </a:rPr>
              <a:t> </a:t>
            </a:r>
            <a:r>
              <a:rPr lang="en-GB" sz="1700" dirty="0" err="1" smtClean="0">
                <a:solidFill>
                  <a:schemeClr val="accent3"/>
                </a:solidFill>
              </a:rPr>
              <a:t>iniciales</a:t>
            </a:r>
            <a:r>
              <a:rPr lang="en-GB" sz="1700" dirty="0" smtClean="0">
                <a:solidFill>
                  <a:schemeClr val="accent3"/>
                </a:solidFill>
              </a:rPr>
              <a:t> se </a:t>
            </a:r>
            <a:r>
              <a:rPr lang="en-GB" sz="1700" dirty="0" err="1" smtClean="0">
                <a:solidFill>
                  <a:schemeClr val="accent3"/>
                </a:solidFill>
              </a:rPr>
              <a:t>lanza</a:t>
            </a:r>
            <a:r>
              <a:rPr lang="en-GB" sz="1700" dirty="0" smtClean="0">
                <a:solidFill>
                  <a:schemeClr val="accent3"/>
                </a:solidFill>
              </a:rPr>
              <a:t> el </a:t>
            </a:r>
            <a:r>
              <a:rPr lang="en-GB" sz="1700" dirty="0" err="1" smtClean="0">
                <a:solidFill>
                  <a:schemeClr val="accent3"/>
                </a:solidFill>
              </a:rPr>
              <a:t>modelo</a:t>
            </a:r>
            <a:r>
              <a:rPr lang="en-GB" sz="1700" dirty="0" smtClean="0">
                <a:solidFill>
                  <a:schemeClr val="accent3"/>
                </a:solidFill>
              </a:rPr>
              <a:t>  </a:t>
            </a:r>
            <a:r>
              <a:rPr lang="en-GB" sz="1700" dirty="0" err="1" smtClean="0">
                <a:solidFill>
                  <a:schemeClr val="accent3"/>
                </a:solidFill>
              </a:rPr>
              <a:t>varias</a:t>
            </a:r>
            <a:r>
              <a:rPr lang="en-GB" sz="1700" dirty="0" smtClean="0">
                <a:solidFill>
                  <a:schemeClr val="accent3"/>
                </a:solidFill>
              </a:rPr>
              <a:t> </a:t>
            </a:r>
            <a:r>
              <a:rPr lang="en-GB" sz="1700" dirty="0" err="1" smtClean="0">
                <a:solidFill>
                  <a:schemeClr val="accent3"/>
                </a:solidFill>
              </a:rPr>
              <a:t>veces</a:t>
            </a:r>
            <a:r>
              <a:rPr lang="en-GB" sz="1700" dirty="0" smtClean="0">
                <a:solidFill>
                  <a:schemeClr val="accent3"/>
                </a:solidFill>
              </a:rPr>
              <a:t> con </a:t>
            </a:r>
            <a:r>
              <a:rPr lang="en-GB" sz="1700" dirty="0" err="1" smtClean="0">
                <a:solidFill>
                  <a:schemeClr val="accent3"/>
                </a:solidFill>
              </a:rPr>
              <a:t>pequeños</a:t>
            </a:r>
            <a:r>
              <a:rPr lang="en-GB" sz="1700" dirty="0" smtClean="0">
                <a:solidFill>
                  <a:schemeClr val="accent3"/>
                </a:solidFill>
              </a:rPr>
              <a:t> </a:t>
            </a:r>
            <a:r>
              <a:rPr lang="en-GB" sz="1700" dirty="0" err="1" smtClean="0">
                <a:solidFill>
                  <a:schemeClr val="accent3"/>
                </a:solidFill>
              </a:rPr>
              <a:t>cambios</a:t>
            </a:r>
            <a:r>
              <a:rPr lang="en-GB" sz="1700" dirty="0" smtClean="0">
                <a:solidFill>
                  <a:schemeClr val="accent3"/>
                </a:solidFill>
              </a:rPr>
              <a:t> en </a:t>
            </a:r>
            <a:r>
              <a:rPr lang="en-GB" sz="1700" dirty="0" err="1" smtClean="0">
                <a:solidFill>
                  <a:schemeClr val="accent3"/>
                </a:solidFill>
              </a:rPr>
              <a:t>las</a:t>
            </a:r>
            <a:r>
              <a:rPr lang="en-GB" sz="1700" dirty="0" smtClean="0">
                <a:solidFill>
                  <a:schemeClr val="accent3"/>
                </a:solidFill>
              </a:rPr>
              <a:t> </a:t>
            </a:r>
            <a:r>
              <a:rPr lang="en-GB" sz="1700" dirty="0" err="1" smtClean="0">
                <a:solidFill>
                  <a:schemeClr val="accent3"/>
                </a:solidFill>
              </a:rPr>
              <a:t>condiciones</a:t>
            </a:r>
            <a:r>
              <a:rPr lang="en-GB" sz="1700" dirty="0" smtClean="0">
                <a:solidFill>
                  <a:schemeClr val="accent3"/>
                </a:solidFill>
              </a:rPr>
              <a:t> </a:t>
            </a:r>
            <a:r>
              <a:rPr lang="en-GB" sz="1700" dirty="0" err="1" smtClean="0">
                <a:solidFill>
                  <a:schemeClr val="accent3"/>
                </a:solidFill>
              </a:rPr>
              <a:t>iniciales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67" name="CasellaDiTesto 72"/>
          <p:cNvSpPr txBox="1">
            <a:spLocks noChangeArrowheads="1"/>
          </p:cNvSpPr>
          <p:nvPr/>
        </p:nvSpPr>
        <p:spPr bwMode="auto">
          <a:xfrm>
            <a:off x="2133600" y="6573450"/>
            <a:ext cx="6156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altLang="es-ES" sz="1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Source: S.Gualdi readapted </a:t>
            </a:r>
            <a:r>
              <a:rPr lang="it-IT" altLang="es-ES" sz="1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from Trzaska </a:t>
            </a:r>
            <a:r>
              <a:rPr lang="it-IT" altLang="es-ES" sz="105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(http://portal.iri.columbia.edu) </a:t>
            </a: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698500" y="4168775"/>
            <a:ext cx="139700" cy="141288"/>
          </a:xfrm>
          <a:prstGeom prst="star4">
            <a:avLst>
              <a:gd name="adj" fmla="val 34616"/>
            </a:avLst>
          </a:prstGeom>
          <a:solidFill>
            <a:srgbClr val="FF6600"/>
          </a:solidFill>
          <a:ln w="127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cxnSp>
        <p:nvCxnSpPr>
          <p:cNvPr id="78" name="3 Conector recto"/>
          <p:cNvCxnSpPr/>
          <p:nvPr/>
        </p:nvCxnSpPr>
        <p:spPr>
          <a:xfrm>
            <a:off x="351317" y="6453336"/>
            <a:ext cx="8684733" cy="0"/>
          </a:xfrm>
          <a:prstGeom prst="line">
            <a:avLst/>
          </a:prstGeom>
          <a:ln w="2540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23528" y="6263070"/>
            <a:ext cx="108061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2000" b="1" smtClean="0">
                <a:solidFill>
                  <a:schemeClr val="accent1"/>
                </a:solidFill>
                <a:latin typeface="+mn-lt"/>
              </a:rPr>
              <a:t>Tiempo</a:t>
            </a:r>
            <a:endParaRPr lang="en-GB" sz="20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3305405" y="2303463"/>
            <a:ext cx="4780907" cy="3716675"/>
            <a:chOff x="3305405" y="2303463"/>
            <a:chExt cx="4780907" cy="3716675"/>
          </a:xfrm>
        </p:grpSpPr>
        <p:sp>
          <p:nvSpPr>
            <p:cNvPr id="3" name="Rectángulo 2"/>
            <p:cNvSpPr/>
            <p:nvPr/>
          </p:nvSpPr>
          <p:spPr>
            <a:xfrm>
              <a:off x="6714967" y="2303463"/>
              <a:ext cx="1371345" cy="1012825"/>
            </a:xfrm>
            <a:prstGeom prst="rect">
              <a:avLst/>
            </a:prstGeom>
            <a:solidFill>
              <a:srgbClr val="F4A670">
                <a:alpha val="29000"/>
              </a:srgbClr>
            </a:solidFill>
            <a:ln>
              <a:solidFill>
                <a:srgbClr val="F4A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0" name="Rectángulo 79"/>
            <p:cNvSpPr/>
            <p:nvPr/>
          </p:nvSpPr>
          <p:spPr>
            <a:xfrm>
              <a:off x="6714968" y="3383757"/>
              <a:ext cx="1369170" cy="1012825"/>
            </a:xfrm>
            <a:prstGeom prst="rect">
              <a:avLst/>
            </a:prstGeom>
            <a:solidFill>
              <a:srgbClr val="F4A670">
                <a:alpha val="29000"/>
              </a:srgbClr>
            </a:solidFill>
            <a:ln>
              <a:solidFill>
                <a:srgbClr val="F4A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6714967" y="4477464"/>
              <a:ext cx="1368254" cy="1308722"/>
            </a:xfrm>
            <a:prstGeom prst="rect">
              <a:avLst/>
            </a:prstGeom>
            <a:solidFill>
              <a:srgbClr val="F4A670">
                <a:alpha val="29000"/>
              </a:srgbClr>
            </a:solidFill>
            <a:ln>
              <a:solidFill>
                <a:srgbClr val="F4A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68" name="Gruppo 85"/>
            <p:cNvGrpSpPr>
              <a:grpSpLocks/>
            </p:cNvGrpSpPr>
            <p:nvPr/>
          </p:nvGrpSpPr>
          <p:grpSpPr bwMode="auto">
            <a:xfrm>
              <a:off x="3305405" y="2824938"/>
              <a:ext cx="3529957" cy="3195200"/>
              <a:chOff x="3175643" y="2743199"/>
              <a:chExt cx="3529957" cy="3122286"/>
            </a:xfrm>
          </p:grpSpPr>
          <p:grpSp>
            <p:nvGrpSpPr>
              <p:cNvPr id="72" name="Gruppo 77"/>
              <p:cNvGrpSpPr>
                <a:grpSpLocks/>
              </p:cNvGrpSpPr>
              <p:nvPr/>
            </p:nvGrpSpPr>
            <p:grpSpPr bwMode="auto">
              <a:xfrm>
                <a:off x="3175643" y="5257798"/>
                <a:ext cx="3453757" cy="607687"/>
                <a:chOff x="3175643" y="5257798"/>
                <a:chExt cx="3453757" cy="607687"/>
              </a:xfrm>
            </p:grpSpPr>
            <p:sp>
              <p:nvSpPr>
                <p:cNvPr id="7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62600" y="5257798"/>
                  <a:ext cx="1066800" cy="22860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75643" y="5473168"/>
                  <a:ext cx="3349026" cy="392317"/>
                </a:xfrm>
                <a:prstGeom prst="snip1Rect">
                  <a:avLst/>
                </a:prstGeom>
                <a:solidFill>
                  <a:srgbClr val="F4A670"/>
                </a:solidFill>
                <a:ln/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b="1" kern="1100" spc="-10"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9pPr>
                </a:lstStyle>
                <a:p>
                  <a:r>
                    <a:rPr lang="en-GB" dirty="0" err="1" smtClean="0"/>
                    <a:t>Predicci</a:t>
                  </a:r>
                  <a:r>
                    <a:rPr lang="es-ES" dirty="0" err="1" smtClean="0"/>
                    <a:t>ón</a:t>
                  </a:r>
                  <a:r>
                    <a:rPr lang="es-ES" dirty="0" smtClean="0"/>
                    <a:t> probabilística</a:t>
                  </a:r>
                  <a:endParaRPr lang="en-GB" dirty="0"/>
                </a:p>
              </p:txBody>
            </p:sp>
          </p:grp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 flipV="1">
                <a:off x="5562600" y="3962399"/>
                <a:ext cx="1143000" cy="152399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 flipV="1">
                <a:off x="5562600" y="2743199"/>
                <a:ext cx="1143000" cy="274319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85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4" grpId="0" animBg="1"/>
      <p:bldP spid="64" grpId="0" animBg="1"/>
      <p:bldP spid="65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-806" y="1268760"/>
            <a:ext cx="9181317" cy="2623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7" y="1507011"/>
            <a:ext cx="1478132" cy="1483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788" y="1484784"/>
            <a:ext cx="1543492" cy="12611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07011"/>
            <a:ext cx="1417182" cy="12611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775" y="1507011"/>
            <a:ext cx="1695321" cy="1557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650" y="1484784"/>
            <a:ext cx="1574814" cy="1332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529012" y="3064868"/>
            <a:ext cx="1546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solidFill>
                  <a:schemeClr val="accent1"/>
                </a:solidFill>
              </a:rPr>
              <a:t>AGRICULTURA</a:t>
            </a:r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2121130" y="3064868"/>
            <a:ext cx="1440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ENERGÍAS</a:t>
            </a:r>
          </a:p>
          <a:p>
            <a:r>
              <a:rPr lang="es-ES" b="1" dirty="0" smtClean="0">
                <a:solidFill>
                  <a:schemeClr val="accent1"/>
                </a:solidFill>
              </a:rPr>
              <a:t>RENOVABLES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3929143" y="3064868"/>
            <a:ext cx="1437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GESTIÓN</a:t>
            </a:r>
            <a:r>
              <a:rPr lang="es-ES_tradnl" b="1" dirty="0">
                <a:solidFill>
                  <a:schemeClr val="accent1"/>
                </a:solidFill>
              </a:rPr>
              <a:t> DEL</a:t>
            </a:r>
          </a:p>
          <a:p>
            <a:pPr algn="ctr"/>
            <a:r>
              <a:rPr lang="es-ES_tradnl" b="1" dirty="0" smtClean="0">
                <a:solidFill>
                  <a:schemeClr val="accent1"/>
                </a:solidFill>
              </a:rPr>
              <a:t>AGUA</a:t>
            </a:r>
            <a:endParaRPr lang="es-ES" b="1" dirty="0" smtClean="0">
              <a:solidFill>
                <a:schemeClr val="accen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29064" y="306486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ASEGURADORAS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18336" y="3064868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solidFill>
                  <a:schemeClr val="accent1"/>
                </a:solidFill>
              </a:rPr>
              <a:t>INCENDIOS</a:t>
            </a:r>
            <a:endParaRPr lang="es-E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508760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1"/>
            <a:ext cx="9144000" cy="5714999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0" y="-15239"/>
            <a:ext cx="9144000" cy="672084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</p:spPr>
        <p:txBody>
          <a:bodyPr/>
          <a:lstStyle/>
          <a:p>
            <a:r>
              <a:rPr lang="es-ES" dirty="0" smtClean="0"/>
              <a:t>Predicciones climáticas para renovables</a:t>
            </a:r>
            <a:endParaRPr lang="es-ES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06" y="1945601"/>
            <a:ext cx="4753638" cy="33364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r="26013"/>
          <a:stretch/>
        </p:blipFill>
        <p:spPr>
          <a:xfrm>
            <a:off x="3221006" y="5040762"/>
            <a:ext cx="5508104" cy="1580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006" y="1090193"/>
            <a:ext cx="4753638" cy="8668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374" y="1088033"/>
            <a:ext cx="801419" cy="3949851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>
            <a:off x="251520" y="1288512"/>
            <a:ext cx="275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hlinkClick r:id="rId6"/>
              </a:rPr>
              <a:t>www.bsc.es/ESS/resilience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Flecha a la derecha con muesca 26"/>
          <p:cNvSpPr/>
          <p:nvPr/>
        </p:nvSpPr>
        <p:spPr>
          <a:xfrm rot="5400000">
            <a:off x="802652" y="2348880"/>
            <a:ext cx="1656184" cy="1080120"/>
          </a:xfrm>
          <a:prstGeom prst="notchedRightArrow">
            <a:avLst/>
          </a:prstGeom>
          <a:solidFill>
            <a:srgbClr val="F4A670"/>
          </a:solidFill>
          <a:ln>
            <a:solidFill>
              <a:srgbClr val="F4A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8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0" y="4168282"/>
            <a:ext cx="2556029" cy="9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actor harvest grains of wheat in a farm 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r="9377"/>
          <a:stretch/>
        </p:blipFill>
        <p:spPr bwMode="auto">
          <a:xfrm>
            <a:off x="-36512" y="-31251"/>
            <a:ext cx="9217024" cy="68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888085"/>
            <a:ext cx="2475335" cy="96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536" y="0"/>
            <a:ext cx="8229598" cy="838397"/>
          </a:xfrm>
        </p:spPr>
        <p:txBody>
          <a:bodyPr/>
          <a:lstStyle/>
          <a:p>
            <a:r>
              <a:rPr lang="es-ES" dirty="0" smtClean="0"/>
              <a:t>Predicciones climáticas para agricultura</a:t>
            </a:r>
            <a:endParaRPr lang="es-E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3" y="847525"/>
            <a:ext cx="5305852" cy="5040560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2475335" y="65041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i="1" dirty="0" smtClean="0">
                <a:solidFill>
                  <a:schemeClr val="accent6"/>
                </a:solidFill>
              </a:rPr>
              <a:t>Source: https</a:t>
            </a:r>
            <a:r>
              <a:rPr lang="en-GB" sz="1400" i="1" dirty="0">
                <a:solidFill>
                  <a:schemeClr val="accent6"/>
                </a:solidFill>
              </a:rPr>
              <a:t>://www.hangtimewines.com/california-grown</a:t>
            </a:r>
          </a:p>
        </p:txBody>
      </p:sp>
      <p:sp>
        <p:nvSpPr>
          <p:cNvPr id="12" name="Rectangle 5"/>
          <p:cNvSpPr/>
          <p:nvPr/>
        </p:nvSpPr>
        <p:spPr>
          <a:xfrm>
            <a:off x="3513290" y="2857017"/>
            <a:ext cx="2225997" cy="767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Image result for grap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50" y="2848836"/>
            <a:ext cx="1239699" cy="1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SCA - Vineyards Integrated Smart Climate Application"/>
          <p:cNvPicPr>
            <a:picLocks noChangeAspect="1" noChangeArrowheads="1"/>
          </p:cNvPicPr>
          <p:nvPr/>
        </p:nvPicPr>
        <p:blipFill rotWithShape="1">
          <a:blip r:embed="rId4" cstate="print"/>
          <a:srcRect r="19218"/>
          <a:stretch/>
        </p:blipFill>
        <p:spPr bwMode="auto">
          <a:xfrm>
            <a:off x="224797" y="4634237"/>
            <a:ext cx="1757710" cy="1080000"/>
          </a:xfrm>
          <a:prstGeom prst="rect">
            <a:avLst/>
          </a:prstGeom>
          <a:noFill/>
        </p:spPr>
      </p:pic>
      <p:pic>
        <p:nvPicPr>
          <p:cNvPr id="9" name="Picture 6" descr="MED-GOL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316" y="5848291"/>
            <a:ext cx="1728192" cy="881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3" y="847525"/>
            <a:ext cx="5305852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536" y="0"/>
            <a:ext cx="8229598" cy="838397"/>
          </a:xfrm>
        </p:spPr>
        <p:txBody>
          <a:bodyPr/>
          <a:lstStyle/>
          <a:p>
            <a:r>
              <a:rPr lang="es-ES" dirty="0" smtClean="0"/>
              <a:t>Predicciones climáticas para agricultura</a:t>
            </a:r>
            <a:endParaRPr lang="es-ES" dirty="0"/>
          </a:p>
        </p:txBody>
      </p:sp>
      <p:sp>
        <p:nvSpPr>
          <p:cNvPr id="12" name="Rectangle 5"/>
          <p:cNvSpPr/>
          <p:nvPr/>
        </p:nvSpPr>
        <p:spPr>
          <a:xfrm>
            <a:off x="3507509" y="3075586"/>
            <a:ext cx="2225997" cy="767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Image result for grap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50" y="2848836"/>
            <a:ext cx="1239699" cy="1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126274" y="2562192"/>
            <a:ext cx="1368152" cy="130535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6" t="34056" r="1319" b="50144"/>
          <a:stretch/>
        </p:blipFill>
        <p:spPr>
          <a:xfrm>
            <a:off x="7136800" y="2377964"/>
            <a:ext cx="1836712" cy="13920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35060" y="3780758"/>
            <a:ext cx="16401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592681"/>
                </a:solidFill>
                <a:latin typeface="Bookman Old Style" charset="0"/>
                <a:ea typeface="Bookman Old Style" charset="0"/>
                <a:cs typeface="Bookman Old Style" charset="0"/>
              </a:rPr>
              <a:t>FLORACIÓN</a:t>
            </a:r>
          </a:p>
          <a:p>
            <a:pPr algn="ctr"/>
            <a:r>
              <a:rPr lang="es-ES" sz="1600" dirty="0" smtClean="0"/>
              <a:t>Abril-Mayo</a:t>
            </a:r>
            <a:endParaRPr lang="es-ES_tradnl" sz="1600" dirty="0"/>
          </a:p>
        </p:txBody>
      </p:sp>
      <p:sp>
        <p:nvSpPr>
          <p:cNvPr id="5" name="Forma libre 4"/>
          <p:cNvSpPr/>
          <p:nvPr/>
        </p:nvSpPr>
        <p:spPr>
          <a:xfrm>
            <a:off x="2601532" y="1249251"/>
            <a:ext cx="1339403" cy="1339403"/>
          </a:xfrm>
          <a:custGeom>
            <a:avLst/>
            <a:gdLst>
              <a:gd name="connsiteX0" fmla="*/ 154547 w 1339403"/>
              <a:gd name="connsiteY0" fmla="*/ 515155 h 1339403"/>
              <a:gd name="connsiteX1" fmla="*/ 270457 w 1339403"/>
              <a:gd name="connsiteY1" fmla="*/ 90152 h 1339403"/>
              <a:gd name="connsiteX2" fmla="*/ 618186 w 1339403"/>
              <a:gd name="connsiteY2" fmla="*/ 0 h 1339403"/>
              <a:gd name="connsiteX3" fmla="*/ 875764 w 1339403"/>
              <a:gd name="connsiteY3" fmla="*/ 90152 h 1339403"/>
              <a:gd name="connsiteX4" fmla="*/ 1056068 w 1339403"/>
              <a:gd name="connsiteY4" fmla="*/ 425003 h 1339403"/>
              <a:gd name="connsiteX5" fmla="*/ 1030310 w 1339403"/>
              <a:gd name="connsiteY5" fmla="*/ 824248 h 1339403"/>
              <a:gd name="connsiteX6" fmla="*/ 1339403 w 1339403"/>
              <a:gd name="connsiteY6" fmla="*/ 1056067 h 1339403"/>
              <a:gd name="connsiteX7" fmla="*/ 1339403 w 1339403"/>
              <a:gd name="connsiteY7" fmla="*/ 1339403 h 1339403"/>
              <a:gd name="connsiteX8" fmla="*/ 0 w 1339403"/>
              <a:gd name="connsiteY8" fmla="*/ 1300766 h 1339403"/>
              <a:gd name="connsiteX9" fmla="*/ 0 w 1339403"/>
              <a:gd name="connsiteY9" fmla="*/ 1184856 h 1339403"/>
              <a:gd name="connsiteX10" fmla="*/ 115910 w 1339403"/>
              <a:gd name="connsiteY10" fmla="*/ 1004552 h 1339403"/>
              <a:gd name="connsiteX11" fmla="*/ 270457 w 1339403"/>
              <a:gd name="connsiteY11" fmla="*/ 1004552 h 1339403"/>
              <a:gd name="connsiteX12" fmla="*/ 360609 w 1339403"/>
              <a:gd name="connsiteY12" fmla="*/ 824248 h 1339403"/>
              <a:gd name="connsiteX13" fmla="*/ 128789 w 1339403"/>
              <a:gd name="connsiteY13" fmla="*/ 618186 h 1339403"/>
              <a:gd name="connsiteX14" fmla="*/ 154547 w 1339403"/>
              <a:gd name="connsiteY14" fmla="*/ 515155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9403" h="1339403">
                <a:moveTo>
                  <a:pt x="154547" y="515155"/>
                </a:moveTo>
                <a:lnTo>
                  <a:pt x="270457" y="90152"/>
                </a:lnTo>
                <a:lnTo>
                  <a:pt x="618186" y="0"/>
                </a:lnTo>
                <a:lnTo>
                  <a:pt x="875764" y="90152"/>
                </a:lnTo>
                <a:lnTo>
                  <a:pt x="1056068" y="425003"/>
                </a:lnTo>
                <a:lnTo>
                  <a:pt x="1030310" y="824248"/>
                </a:lnTo>
                <a:lnTo>
                  <a:pt x="1339403" y="1056067"/>
                </a:lnTo>
                <a:lnTo>
                  <a:pt x="1339403" y="1339403"/>
                </a:lnTo>
                <a:lnTo>
                  <a:pt x="0" y="1300766"/>
                </a:lnTo>
                <a:lnTo>
                  <a:pt x="0" y="1184856"/>
                </a:lnTo>
                <a:lnTo>
                  <a:pt x="115910" y="1004552"/>
                </a:lnTo>
                <a:lnTo>
                  <a:pt x="270457" y="1004552"/>
                </a:lnTo>
                <a:lnTo>
                  <a:pt x="360609" y="824248"/>
                </a:lnTo>
                <a:lnTo>
                  <a:pt x="128789" y="618186"/>
                </a:lnTo>
                <a:lnTo>
                  <a:pt x="154547" y="515155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9" name="Agrupar 18"/>
          <p:cNvGrpSpPr/>
          <p:nvPr/>
        </p:nvGrpSpPr>
        <p:grpSpPr>
          <a:xfrm>
            <a:off x="548280" y="568036"/>
            <a:ext cx="1705813" cy="1445333"/>
            <a:chOff x="467544" y="848139"/>
            <a:chExt cx="1705813" cy="1445333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5" t="9459" r="68284" b="75293"/>
            <a:stretch/>
          </p:blipFill>
          <p:spPr>
            <a:xfrm>
              <a:off x="539552" y="949996"/>
              <a:ext cx="1429224" cy="1343476"/>
            </a:xfrm>
            <a:prstGeom prst="rect">
              <a:avLst/>
            </a:prstGeom>
          </p:spPr>
        </p:pic>
        <p:sp>
          <p:nvSpPr>
            <p:cNvPr id="21" name="Forma libre 20"/>
            <p:cNvSpPr/>
            <p:nvPr/>
          </p:nvSpPr>
          <p:spPr>
            <a:xfrm>
              <a:off x="1736035" y="848139"/>
              <a:ext cx="437322" cy="781878"/>
            </a:xfrm>
            <a:custGeom>
              <a:avLst/>
              <a:gdLst>
                <a:gd name="connsiteX0" fmla="*/ 92765 w 437322"/>
                <a:gd name="connsiteY0" fmla="*/ 0 h 781878"/>
                <a:gd name="connsiteX1" fmla="*/ 0 w 437322"/>
                <a:gd name="connsiteY1" fmla="*/ 225287 h 781878"/>
                <a:gd name="connsiteX2" fmla="*/ 238539 w 437322"/>
                <a:gd name="connsiteY2" fmla="*/ 781878 h 781878"/>
                <a:gd name="connsiteX3" fmla="*/ 437322 w 437322"/>
                <a:gd name="connsiteY3" fmla="*/ 596348 h 781878"/>
                <a:gd name="connsiteX4" fmla="*/ 357808 w 437322"/>
                <a:gd name="connsiteY4" fmla="*/ 79513 h 781878"/>
                <a:gd name="connsiteX5" fmla="*/ 92765 w 437322"/>
                <a:gd name="connsiteY5" fmla="*/ 0 h 78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322" h="781878">
                  <a:moveTo>
                    <a:pt x="92765" y="0"/>
                  </a:moveTo>
                  <a:lnTo>
                    <a:pt x="0" y="225287"/>
                  </a:lnTo>
                  <a:lnTo>
                    <a:pt x="238539" y="781878"/>
                  </a:lnTo>
                  <a:lnTo>
                    <a:pt x="437322" y="596348"/>
                  </a:lnTo>
                  <a:lnTo>
                    <a:pt x="357808" y="79513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467544" y="2133600"/>
              <a:ext cx="178992" cy="1432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548280" y="2070187"/>
            <a:ext cx="15023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592681"/>
                </a:solidFill>
                <a:latin typeface="Bookman Old Style" charset="0"/>
                <a:ea typeface="Bookman Old Style" charset="0"/>
                <a:cs typeface="Bookman Old Style" charset="0"/>
              </a:rPr>
              <a:t>COSECHA</a:t>
            </a:r>
          </a:p>
          <a:p>
            <a:pPr algn="ctr"/>
            <a:r>
              <a:rPr lang="es-ES" sz="1600" dirty="0" smtClean="0"/>
              <a:t>Agosto-Octubre</a:t>
            </a:r>
            <a:endParaRPr lang="es-ES_tradnl" sz="1600" dirty="0"/>
          </a:p>
        </p:txBody>
      </p:sp>
      <p:sp>
        <p:nvSpPr>
          <p:cNvPr id="26" name="Rectángulo 25"/>
          <p:cNvSpPr/>
          <p:nvPr/>
        </p:nvSpPr>
        <p:spPr>
          <a:xfrm>
            <a:off x="0" y="5888085"/>
            <a:ext cx="2475335" cy="96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7" name="Picture 4" descr="VISCA - Vineyards Integrated Smart Climate Application"/>
          <p:cNvPicPr>
            <a:picLocks noChangeAspect="1" noChangeArrowheads="1"/>
          </p:cNvPicPr>
          <p:nvPr/>
        </p:nvPicPr>
        <p:blipFill rotWithShape="1">
          <a:blip r:embed="rId4" cstate="print"/>
          <a:srcRect r="19218"/>
          <a:stretch/>
        </p:blipFill>
        <p:spPr bwMode="auto">
          <a:xfrm>
            <a:off x="224797" y="4634237"/>
            <a:ext cx="1757710" cy="1080000"/>
          </a:xfrm>
          <a:prstGeom prst="rect">
            <a:avLst/>
          </a:prstGeom>
          <a:noFill/>
        </p:spPr>
      </p:pic>
      <p:pic>
        <p:nvPicPr>
          <p:cNvPr id="28" name="Picture 6" descr="MED-GOL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316" y="5848291"/>
            <a:ext cx="1728192" cy="881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3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https://upload.wikimedia.org/wikipedia/commons/c/cd/Effects_of_Hurricane_Ike_in_San_Leon,_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85" y="-8412"/>
            <a:ext cx="5760627" cy="343741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ragin reservoir, dam, dayligh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45404"/>
          <a:stretch/>
        </p:blipFill>
        <p:spPr bwMode="auto">
          <a:xfrm>
            <a:off x="-36512" y="-37801"/>
            <a:ext cx="4464496" cy="34668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s.unsplash.com/photo-1511027643875-5cbb0439c8f1?ixlib=rb-0.3.5&amp;ixid=eyJhcHBfaWQiOjEyMDd9&amp;s=dc01b4b1ed6dc7bc6eed0db20f7abe52&amp;dpr=1&amp;auto=format&amp;fit=crop&amp;w=1000&amp;q=80&amp;cs=tinysrg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36096"/>
          <a:stretch/>
        </p:blipFill>
        <p:spPr bwMode="auto">
          <a:xfrm>
            <a:off x="-36512" y="3428999"/>
            <a:ext cx="9170254" cy="342322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683568" y="908720"/>
            <a:ext cx="508331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b="1" dirty="0" smtClean="0">
                <a:solidFill>
                  <a:schemeClr val="accent2"/>
                </a:solidFill>
              </a:rPr>
              <a:t>¿Quieres saber cómo será </a:t>
            </a:r>
          </a:p>
          <a:p>
            <a:r>
              <a:rPr lang="es-ES" sz="3500" b="1" dirty="0" smtClean="0">
                <a:solidFill>
                  <a:schemeClr val="accent2"/>
                </a:solidFill>
              </a:rPr>
              <a:t>el próximo verano?</a:t>
            </a:r>
            <a:endParaRPr lang="es-ES_trad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libertaddigital.com/fotos/noticias/tiempo-tv3-12-o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0"/>
          <a:stretch/>
        </p:blipFill>
        <p:spPr bwMode="auto">
          <a:xfrm>
            <a:off x="0" y="0"/>
            <a:ext cx="911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659" y="3575991"/>
            <a:ext cx="9181317" cy="3282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62763" y="2761636"/>
            <a:ext cx="5787330" cy="688936"/>
          </a:xfrm>
        </p:spPr>
        <p:txBody>
          <a:bodyPr/>
          <a:lstStyle/>
          <a:p>
            <a:r>
              <a:rPr lang="es-ES" dirty="0" err="1" smtClean="0"/>
              <a:t>Isadora.jimenez@bsc.es</a:t>
            </a:r>
            <a:endParaRPr 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919321"/>
            <a:ext cx="587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@</a:t>
            </a:r>
            <a:r>
              <a:rPr lang="en-GB" sz="4400" b="1" dirty="0" err="1" smtClean="0">
                <a:solidFill>
                  <a:schemeClr val="bg1"/>
                </a:solidFill>
              </a:rPr>
              <a:t>isadorachristel</a:t>
            </a:r>
            <a:endParaRPr lang="en-GB" sz="4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VISCA - Vineyards Integrated Smart Climate Application"/>
          <p:cNvPicPr>
            <a:picLocks noChangeAspect="1" noChangeArrowheads="1"/>
          </p:cNvPicPr>
          <p:nvPr/>
        </p:nvPicPr>
        <p:blipFill rotWithShape="1">
          <a:blip r:embed="rId2" cstate="print"/>
          <a:srcRect r="19218"/>
          <a:stretch/>
        </p:blipFill>
        <p:spPr bwMode="auto">
          <a:xfrm>
            <a:off x="2021596" y="4725264"/>
            <a:ext cx="1757710" cy="1080000"/>
          </a:xfrm>
          <a:prstGeom prst="rect">
            <a:avLst/>
          </a:prstGeom>
          <a:noFill/>
        </p:spPr>
      </p:pic>
      <p:pic>
        <p:nvPicPr>
          <p:cNvPr id="5" name="Picture 6" descr="MED-GO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04" y="3963098"/>
            <a:ext cx="1728192" cy="881731"/>
          </a:xfrm>
          <a:prstGeom prst="rect">
            <a:avLst/>
          </a:prstGeom>
          <a:noFill/>
        </p:spPr>
      </p:pic>
      <p:pic>
        <p:nvPicPr>
          <p:cNvPr id="6" name="Picture 2" descr="https://upload.wikimedia.org/wikipedia/en/d/db/Joint_Research_Centre_%28European_Commission%29_%28logo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2" y="5338371"/>
            <a:ext cx="1185595" cy="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1819491" cy="652690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30561"/>
            <a:ext cx="2088232" cy="40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82" y="4722026"/>
            <a:ext cx="1512168" cy="5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17971" r="80558" b="67435"/>
          <a:stretch/>
        </p:blipFill>
        <p:spPr bwMode="auto">
          <a:xfrm>
            <a:off x="5490604" y="5467713"/>
            <a:ext cx="1097620" cy="4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7129657" y="5557055"/>
            <a:ext cx="175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C092F"/>
                </a:solidFill>
                <a:latin typeface="Arial Black" panose="020B0A04020102020204" pitchFamily="34" charset="0"/>
              </a:rPr>
              <a:t>Clim4Energy</a:t>
            </a:r>
          </a:p>
        </p:txBody>
      </p:sp>
      <p:pic>
        <p:nvPicPr>
          <p:cNvPr id="13" name="Picture 4" descr="http://www.bsc.es/ess/resilience/assets/resilience_transp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531" b="18616"/>
          <a:stretch/>
        </p:blipFill>
        <p:spPr bwMode="auto">
          <a:xfrm>
            <a:off x="6815148" y="3965286"/>
            <a:ext cx="1700097" cy="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46701" y="6238794"/>
            <a:ext cx="88505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 research leading to these results has received funding from the European Commission through the EU H2020 Framework Programme under grant agreement number 776467 </a:t>
            </a:r>
            <a:r>
              <a:rPr lang="en-GB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(MED-GOLD), 730253 (VISCA), </a:t>
            </a:r>
            <a:r>
              <a:rPr lang="fi-FI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776787 </a:t>
            </a:r>
            <a:r>
              <a:rPr lang="en-GB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(S2S4E),  </a:t>
            </a:r>
            <a:r>
              <a:rPr lang="en-GB" sz="1100" i="1" dirty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 European Commission Service contract number 720829 (project JRC-decadal predictions) and the </a:t>
            </a:r>
            <a:r>
              <a:rPr lang="en-GB" sz="1100" i="1" dirty="0" err="1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Ministerio</a:t>
            </a:r>
            <a:r>
              <a:rPr lang="en-GB" sz="1100" i="1" dirty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of </a:t>
            </a:r>
            <a:r>
              <a:rPr lang="en-GB" sz="1100" i="1" dirty="0" err="1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Economía</a:t>
            </a:r>
            <a:r>
              <a:rPr lang="en-GB" sz="1100" i="1" dirty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y </a:t>
            </a:r>
            <a:r>
              <a:rPr lang="en-GB" sz="1100" i="1" dirty="0" err="1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Competitividad</a:t>
            </a:r>
            <a:r>
              <a:rPr lang="en-GB" sz="1100" i="1" dirty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under project 2015-70353-R (HIATUS</a:t>
            </a:r>
            <a:r>
              <a:rPr lang="en-GB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), </a:t>
            </a:r>
            <a:r>
              <a:rPr lang="mr-IN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CGL2013-41055-R</a:t>
            </a:r>
            <a:r>
              <a:rPr lang="es-ES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(RESILIENCE)</a:t>
            </a:r>
            <a:r>
              <a:rPr lang="en-GB" sz="1100" i="1" dirty="0" smtClean="0">
                <a:solidFill>
                  <a:srgbClr val="6082A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en-GB" sz="1100" i="1" dirty="0">
              <a:solidFill>
                <a:srgbClr val="6082AD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busy London street seen through a rain-streaked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3152" r="3940" b="2866"/>
          <a:stretch/>
        </p:blipFill>
        <p:spPr>
          <a:xfrm>
            <a:off x="3753022" y="1232900"/>
            <a:ext cx="5005137" cy="471638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23266" y="6093296"/>
            <a:ext cx="634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dirty="0">
                <a:hlinkClick r:id="rId3"/>
              </a:rPr>
              <a:t>http://</a:t>
            </a:r>
            <a:r>
              <a:rPr lang="es-ES_tradnl" dirty="0" err="1">
                <a:hlinkClick r:id="rId3"/>
              </a:rPr>
              <a:t>www.meteo.cat</a:t>
            </a:r>
            <a:r>
              <a:rPr lang="es-ES_tradnl" dirty="0">
                <a:hlinkClick r:id="rId3"/>
              </a:rPr>
              <a:t>/</a:t>
            </a:r>
            <a:r>
              <a:rPr lang="es-ES_tradnl" dirty="0" err="1">
                <a:hlinkClick r:id="rId3"/>
              </a:rPr>
              <a:t>wpweb</a:t>
            </a:r>
            <a:r>
              <a:rPr lang="es-ES_tradnl" dirty="0">
                <a:hlinkClick r:id="rId3"/>
              </a:rPr>
              <a:t>/</a:t>
            </a:r>
            <a:r>
              <a:rPr lang="es-ES_tradnl" dirty="0" err="1">
                <a:hlinkClick r:id="rId3"/>
              </a:rPr>
              <a:t>climatologia</a:t>
            </a:r>
            <a:r>
              <a:rPr lang="es-ES_tradnl" dirty="0">
                <a:hlinkClick r:id="rId3"/>
              </a:rPr>
              <a:t>/</a:t>
            </a:r>
            <a:r>
              <a:rPr lang="es-ES_tradnl" dirty="0" err="1">
                <a:hlinkClick r:id="rId3"/>
              </a:rPr>
              <a:t>serveis</a:t>
            </a:r>
            <a:r>
              <a:rPr lang="es-ES_tradnl" dirty="0">
                <a:hlinkClick r:id="rId3"/>
              </a:rPr>
              <a:t>-i-</a:t>
            </a:r>
            <a:r>
              <a:rPr lang="es-ES_tradnl" dirty="0" err="1">
                <a:hlinkClick r:id="rId3"/>
              </a:rPr>
              <a:t>dades</a:t>
            </a:r>
            <a:r>
              <a:rPr lang="es-ES_tradnl" dirty="0">
                <a:hlinkClick r:id="rId3"/>
              </a:rPr>
              <a:t>-</a:t>
            </a:r>
            <a:r>
              <a:rPr lang="es-ES_tradnl" dirty="0" err="1">
                <a:hlinkClick r:id="rId3"/>
              </a:rPr>
              <a:t>climatiques</a:t>
            </a:r>
            <a:r>
              <a:rPr lang="es-ES_tradnl" dirty="0">
                <a:hlinkClick r:id="rId3"/>
              </a:rPr>
              <a:t>/</a:t>
            </a:r>
            <a:r>
              <a:rPr lang="es-ES_tradnl" dirty="0" err="1">
                <a:hlinkClick r:id="rId3"/>
              </a:rPr>
              <a:t>normals-climatiques-recents</a:t>
            </a:r>
            <a:r>
              <a:rPr lang="es-ES_tradnl" dirty="0">
                <a:hlinkClick r:id="rId3"/>
              </a:rPr>
              <a:t>/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1" y="764704"/>
            <a:ext cx="3643200" cy="24459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0" y="895009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Climatolog</a:t>
            </a:r>
            <a:r>
              <a:rPr lang="es-ES" dirty="0" smtClean="0"/>
              <a:t>í</a:t>
            </a:r>
            <a:r>
              <a:rPr lang="es-ES_tradnl" dirty="0" smtClean="0"/>
              <a:t>a Barcelona 1961-1990</a:t>
            </a:r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88052"/>
            <a:ext cx="8229598" cy="838397"/>
          </a:xfrm>
        </p:spPr>
        <p:txBody>
          <a:bodyPr/>
          <a:lstStyle/>
          <a:p>
            <a:r>
              <a:rPr lang="en-US" altLang="ca-ES" sz="3500" b="1" dirty="0" err="1" smtClean="0"/>
              <a:t>Climatolog</a:t>
            </a:r>
            <a:r>
              <a:rPr lang="es-ES" altLang="ca-ES" sz="3500" b="1" dirty="0" err="1" smtClean="0"/>
              <a:t>ía</a:t>
            </a:r>
            <a:endParaRPr lang="es-ES" sz="3500" b="1" dirty="0"/>
          </a:p>
        </p:txBody>
      </p:sp>
    </p:spTree>
    <p:extLst>
      <p:ext uri="{BB962C8B-B14F-4D97-AF65-F5344CB8AC3E}">
        <p14:creationId xmlns:p14="http://schemas.microsoft.com/office/powerpoint/2010/main" val="2237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60" y="692696"/>
            <a:ext cx="498747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dailymail.co.uk/i/pix/2010/03/09/article-1256549-08A2A4D5000005DC-305_634x5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2301"/>
          <a:stretch/>
        </p:blipFill>
        <p:spPr bwMode="auto">
          <a:xfrm>
            <a:off x="0" y="0"/>
            <a:ext cx="915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</p:spPr>
        <p:txBody>
          <a:bodyPr/>
          <a:lstStyle/>
          <a:p>
            <a:r>
              <a:rPr lang="en-US" altLang="ca-ES" sz="3500" b="1" dirty="0" err="1" smtClean="0"/>
              <a:t>Escalas</a:t>
            </a:r>
            <a:r>
              <a:rPr lang="en-US" altLang="ca-ES" sz="3500" b="1" dirty="0" smtClean="0"/>
              <a:t> </a:t>
            </a:r>
            <a:r>
              <a:rPr lang="en-US" altLang="ca-ES" sz="3500" b="1" dirty="0" err="1" smtClean="0"/>
              <a:t>temporales</a:t>
            </a:r>
            <a:endParaRPr lang="es-ES" sz="3500" b="1" dirty="0"/>
          </a:p>
        </p:txBody>
      </p:sp>
      <p:cxnSp>
        <p:nvCxnSpPr>
          <p:cNvPr id="37" name="23 Conector recto"/>
          <p:cNvCxnSpPr/>
          <p:nvPr/>
        </p:nvCxnSpPr>
        <p:spPr>
          <a:xfrm flipH="1" flipV="1">
            <a:off x="2042497" y="2321142"/>
            <a:ext cx="6791" cy="2498046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 Conector recto"/>
          <p:cNvCxnSpPr/>
          <p:nvPr/>
        </p:nvCxnSpPr>
        <p:spPr>
          <a:xfrm>
            <a:off x="241300" y="4799060"/>
            <a:ext cx="8684733" cy="0"/>
          </a:xfrm>
          <a:prstGeom prst="line">
            <a:avLst/>
          </a:prstGeom>
          <a:ln w="2540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4 CuadroTexto"/>
          <p:cNvSpPr txBox="1">
            <a:spLocks noChangeArrowheads="1"/>
          </p:cNvSpPr>
          <p:nvPr/>
        </p:nvSpPr>
        <p:spPr bwMode="auto">
          <a:xfrm rot="19800000">
            <a:off x="1860550" y="4208510"/>
            <a:ext cx="9366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b="1" dirty="0" smtClean="0">
                <a:solidFill>
                  <a:schemeClr val="accent1"/>
                </a:solidFill>
                <a:latin typeface="+mn-lt"/>
              </a:rPr>
              <a:t>Hoy</a:t>
            </a:r>
            <a:endParaRPr lang="es-ES" altLang="es-E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5 CuadroTexto"/>
          <p:cNvSpPr txBox="1">
            <a:spLocks noChangeArrowheads="1"/>
          </p:cNvSpPr>
          <p:nvPr/>
        </p:nvSpPr>
        <p:spPr bwMode="auto">
          <a:xfrm rot="19800000">
            <a:off x="2511425" y="420851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Horas</a:t>
            </a:r>
            <a:endParaRPr lang="es-ES" altLang="es-ES" dirty="0">
              <a:latin typeface="+mj-lt"/>
            </a:endParaRPr>
          </a:p>
        </p:txBody>
      </p:sp>
      <p:sp>
        <p:nvSpPr>
          <p:cNvPr id="41" name="6 CuadroTexto"/>
          <p:cNvSpPr txBox="1">
            <a:spLocks noChangeArrowheads="1"/>
          </p:cNvSpPr>
          <p:nvPr/>
        </p:nvSpPr>
        <p:spPr bwMode="auto">
          <a:xfrm rot="19800000">
            <a:off x="3019425" y="420851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Días</a:t>
            </a:r>
            <a:endParaRPr lang="es-ES" altLang="es-ES" dirty="0">
              <a:latin typeface="+mj-lt"/>
            </a:endParaRPr>
          </a:p>
        </p:txBody>
      </p:sp>
      <p:sp>
        <p:nvSpPr>
          <p:cNvPr id="42" name="7 CuadroTexto"/>
          <p:cNvSpPr txBox="1">
            <a:spLocks noChangeArrowheads="1"/>
          </p:cNvSpPr>
          <p:nvPr/>
        </p:nvSpPr>
        <p:spPr bwMode="auto">
          <a:xfrm rot="19800000">
            <a:off x="3986965" y="4197563"/>
            <a:ext cx="1067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mtClean="0">
                <a:latin typeface="+mj-lt"/>
              </a:rPr>
              <a:t>Semanas</a:t>
            </a:r>
            <a:endParaRPr lang="es-ES" altLang="es-ES" dirty="0">
              <a:latin typeface="+mj-lt"/>
            </a:endParaRPr>
          </a:p>
        </p:txBody>
      </p:sp>
      <p:sp>
        <p:nvSpPr>
          <p:cNvPr id="43" name="8 CuadroTexto"/>
          <p:cNvSpPr txBox="1">
            <a:spLocks noChangeArrowheads="1"/>
          </p:cNvSpPr>
          <p:nvPr/>
        </p:nvSpPr>
        <p:spPr bwMode="auto">
          <a:xfrm rot="19800000">
            <a:off x="4589463" y="420851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Meses</a:t>
            </a:r>
            <a:endParaRPr lang="es-ES" altLang="es-ES" dirty="0">
              <a:latin typeface="+mj-lt"/>
            </a:endParaRPr>
          </a:p>
        </p:txBody>
      </p:sp>
      <p:sp>
        <p:nvSpPr>
          <p:cNvPr id="44" name="9 CuadroTexto"/>
          <p:cNvSpPr txBox="1">
            <a:spLocks noChangeArrowheads="1"/>
          </p:cNvSpPr>
          <p:nvPr/>
        </p:nvSpPr>
        <p:spPr bwMode="auto">
          <a:xfrm rot="19800000">
            <a:off x="5106988" y="4150844"/>
            <a:ext cx="116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Estaciones</a:t>
            </a:r>
            <a:endParaRPr lang="es-ES" altLang="es-ES" dirty="0">
              <a:latin typeface="+mj-lt"/>
            </a:endParaRPr>
          </a:p>
        </p:txBody>
      </p:sp>
      <p:sp>
        <p:nvSpPr>
          <p:cNvPr id="45" name="10 CuadroTexto"/>
          <p:cNvSpPr txBox="1">
            <a:spLocks noChangeArrowheads="1"/>
          </p:cNvSpPr>
          <p:nvPr/>
        </p:nvSpPr>
        <p:spPr bwMode="auto">
          <a:xfrm rot="19800000">
            <a:off x="5683250" y="4151360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Años</a:t>
            </a:r>
            <a:endParaRPr lang="es-ES" altLang="es-ES" dirty="0">
              <a:latin typeface="+mj-lt"/>
            </a:endParaRPr>
          </a:p>
        </p:txBody>
      </p:sp>
      <p:sp>
        <p:nvSpPr>
          <p:cNvPr id="46" name="11 CuadroTexto"/>
          <p:cNvSpPr txBox="1">
            <a:spLocks noChangeArrowheads="1"/>
          </p:cNvSpPr>
          <p:nvPr/>
        </p:nvSpPr>
        <p:spPr bwMode="auto">
          <a:xfrm rot="19800000">
            <a:off x="6245225" y="4151360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Décadas</a:t>
            </a:r>
            <a:endParaRPr lang="es-ES" altLang="es-ES" dirty="0">
              <a:latin typeface="+mj-lt"/>
            </a:endParaRPr>
          </a:p>
        </p:txBody>
      </p:sp>
      <p:sp>
        <p:nvSpPr>
          <p:cNvPr id="47" name="12 CuadroTexto"/>
          <p:cNvSpPr txBox="1">
            <a:spLocks noChangeArrowheads="1"/>
          </p:cNvSpPr>
          <p:nvPr/>
        </p:nvSpPr>
        <p:spPr bwMode="auto">
          <a:xfrm rot="19800000">
            <a:off x="250825" y="4125251"/>
            <a:ext cx="135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Pasado</a:t>
            </a:r>
            <a:endParaRPr lang="es-ES" altLang="es-ES" dirty="0">
              <a:latin typeface="+mj-lt"/>
            </a:endParaRPr>
          </a:p>
        </p:txBody>
      </p:sp>
      <p:sp>
        <p:nvSpPr>
          <p:cNvPr id="48" name="13 CuadroTexto"/>
          <p:cNvSpPr txBox="1">
            <a:spLocks noChangeArrowheads="1"/>
          </p:cNvSpPr>
          <p:nvPr/>
        </p:nvSpPr>
        <p:spPr bwMode="auto">
          <a:xfrm rot="19800000">
            <a:off x="7550181" y="4151360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dirty="0" smtClean="0">
                <a:latin typeface="+mj-lt"/>
              </a:rPr>
              <a:t>Siglo</a:t>
            </a:r>
            <a:endParaRPr lang="es-ES" altLang="es-ES" dirty="0">
              <a:latin typeface="+mj-lt"/>
            </a:endParaRPr>
          </a:p>
        </p:txBody>
      </p:sp>
      <p:sp>
        <p:nvSpPr>
          <p:cNvPr id="49" name="14 Rectángulo"/>
          <p:cNvSpPr/>
          <p:nvPr/>
        </p:nvSpPr>
        <p:spPr>
          <a:xfrm>
            <a:off x="2184400" y="5068152"/>
            <a:ext cx="1584325" cy="719138"/>
          </a:xfrm>
          <a:prstGeom prst="snip1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chemeClr val="accent1"/>
                </a:solidFill>
              </a:rPr>
              <a:t>PRONÓSTICO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0" name="15 Rectángulo"/>
          <p:cNvSpPr/>
          <p:nvPr/>
        </p:nvSpPr>
        <p:spPr>
          <a:xfrm>
            <a:off x="3841750" y="5068152"/>
            <a:ext cx="3167063" cy="719138"/>
          </a:xfrm>
          <a:prstGeom prst="snip1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chemeClr val="accent1"/>
                </a:solidFill>
              </a:rPr>
              <a:t>PREDICCIÓN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1" name="16 Rectángulo"/>
          <p:cNvSpPr/>
          <p:nvPr/>
        </p:nvSpPr>
        <p:spPr>
          <a:xfrm>
            <a:off x="7081838" y="5068152"/>
            <a:ext cx="1727200" cy="719138"/>
          </a:xfrm>
          <a:prstGeom prst="snip1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chemeClr val="accent1"/>
                </a:solidFill>
              </a:rPr>
              <a:t>PROYECCIÓN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2" name="17 Rectángulo"/>
          <p:cNvSpPr/>
          <p:nvPr/>
        </p:nvSpPr>
        <p:spPr>
          <a:xfrm>
            <a:off x="241300" y="5068152"/>
            <a:ext cx="1871663" cy="719138"/>
          </a:xfrm>
          <a:prstGeom prst="snip1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chemeClr val="accent1"/>
                </a:solidFill>
              </a:rPr>
              <a:t>CLIMATOLOGÍA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5" name="20 Rectángulo"/>
          <p:cNvSpPr/>
          <p:nvPr/>
        </p:nvSpPr>
        <p:spPr>
          <a:xfrm>
            <a:off x="249238" y="2321142"/>
            <a:ext cx="3459162" cy="431800"/>
          </a:xfrm>
          <a:prstGeom prst="snip1Rect">
            <a:avLst/>
          </a:prstGeom>
          <a:solidFill>
            <a:srgbClr val="6082AD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Predicción meteorológica</a:t>
            </a:r>
            <a:endParaRPr lang="es-ES" sz="2000" dirty="0"/>
          </a:p>
        </p:txBody>
      </p:sp>
      <p:sp>
        <p:nvSpPr>
          <p:cNvPr id="57" name="22 Rectángulo"/>
          <p:cNvSpPr/>
          <p:nvPr/>
        </p:nvSpPr>
        <p:spPr>
          <a:xfrm>
            <a:off x="6659563" y="3527642"/>
            <a:ext cx="2265362" cy="398463"/>
          </a:xfrm>
          <a:prstGeom prst="snip1Rect">
            <a:avLst/>
          </a:prstGeom>
          <a:solidFill>
            <a:schemeClr val="accent1">
              <a:alpha val="67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Proyección </a:t>
            </a:r>
            <a:r>
              <a:rPr lang="es-ES" sz="2000" dirty="0" err="1" smtClean="0"/>
              <a:t>clim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59" name="21 Rectángulo"/>
          <p:cNvSpPr/>
          <p:nvPr/>
        </p:nvSpPr>
        <p:spPr>
          <a:xfrm>
            <a:off x="3841750" y="2923572"/>
            <a:ext cx="3322538" cy="431800"/>
          </a:xfrm>
          <a:prstGeom prst="snip1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Predicción climática</a:t>
            </a:r>
            <a:endParaRPr lang="es-ES" sz="2000" dirty="0"/>
          </a:p>
        </p:txBody>
      </p:sp>
      <p:sp>
        <p:nvSpPr>
          <p:cNvPr id="60" name="TextBox 49"/>
          <p:cNvSpPr txBox="1"/>
          <p:nvPr/>
        </p:nvSpPr>
        <p:spPr>
          <a:xfrm>
            <a:off x="324949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1" name="TextBox 50"/>
          <p:cNvSpPr txBox="1"/>
          <p:nvPr/>
        </p:nvSpPr>
        <p:spPr>
          <a:xfrm>
            <a:off x="1888830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2" name="TextBox 51"/>
          <p:cNvSpPr txBox="1"/>
          <p:nvPr/>
        </p:nvSpPr>
        <p:spPr>
          <a:xfrm>
            <a:off x="2557965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3" name="TextBox 52"/>
          <p:cNvSpPr txBox="1"/>
          <p:nvPr/>
        </p:nvSpPr>
        <p:spPr>
          <a:xfrm>
            <a:off x="3080700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4" name="TextBox 53"/>
          <p:cNvSpPr txBox="1"/>
          <p:nvPr/>
        </p:nvSpPr>
        <p:spPr>
          <a:xfrm>
            <a:off x="4043583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5" name="TextBox 54"/>
          <p:cNvSpPr txBox="1"/>
          <p:nvPr/>
        </p:nvSpPr>
        <p:spPr>
          <a:xfrm>
            <a:off x="4609194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6" name="TextBox 55"/>
          <p:cNvSpPr txBox="1"/>
          <p:nvPr/>
        </p:nvSpPr>
        <p:spPr>
          <a:xfrm>
            <a:off x="5195059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7" name="TextBox 56"/>
          <p:cNvSpPr txBox="1"/>
          <p:nvPr/>
        </p:nvSpPr>
        <p:spPr>
          <a:xfrm>
            <a:off x="5813142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8" name="TextBox 57"/>
          <p:cNvSpPr txBox="1"/>
          <p:nvPr/>
        </p:nvSpPr>
        <p:spPr>
          <a:xfrm>
            <a:off x="6314724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69" name="TextBox 58"/>
          <p:cNvSpPr txBox="1"/>
          <p:nvPr/>
        </p:nvSpPr>
        <p:spPr>
          <a:xfrm>
            <a:off x="7657773" y="459674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ge result for satellite cold front eur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0818"/>
          <a:stretch/>
        </p:blipFill>
        <p:spPr bwMode="auto">
          <a:xfrm>
            <a:off x="-36512" y="12612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covered ski lifts stopped on a snowy mount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"/>
          <a:stretch/>
        </p:blipFill>
        <p:spPr bwMode="auto">
          <a:xfrm>
            <a:off x="0" y="0"/>
            <a:ext cx="9180512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7129</TotalTime>
  <Words>236</Words>
  <Application>Microsoft Macintosh PowerPoint</Application>
  <PresentationFormat>Presentación en pantalla (4:3)</PresentationFormat>
  <Paragraphs>70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 Black</vt:lpstr>
      <vt:lpstr>Bookman Old Style</vt:lpstr>
      <vt:lpstr>Calibri</vt:lpstr>
      <vt:lpstr>Calibri Light</vt:lpstr>
      <vt:lpstr>Mangal</vt:lpstr>
      <vt:lpstr>ＭＳ Ｐゴシック</vt:lpstr>
      <vt:lpstr>Roboto Light</vt:lpstr>
      <vt:lpstr>Arial</vt:lpstr>
      <vt:lpstr>Tema de Office</vt:lpstr>
      <vt:lpstr>¿Sabes qué pasará el próximo verano?</vt:lpstr>
      <vt:lpstr>Presentación de PowerPoint</vt:lpstr>
      <vt:lpstr>Presentación de PowerPoint</vt:lpstr>
      <vt:lpstr>Climatología</vt:lpstr>
      <vt:lpstr>Presentación de PowerPoint</vt:lpstr>
      <vt:lpstr>Presentación de PowerPoint</vt:lpstr>
      <vt:lpstr>Escalas temporales</vt:lpstr>
      <vt:lpstr>Presentación de PowerPoint</vt:lpstr>
      <vt:lpstr>Presentación de PowerPoint</vt:lpstr>
      <vt:lpstr>Presentación de PowerPoint</vt:lpstr>
      <vt:lpstr>Modelo de predicción</vt:lpstr>
      <vt:lpstr>Presentación de PowerPoint</vt:lpstr>
      <vt:lpstr>Presentación de PowerPoint</vt:lpstr>
      <vt:lpstr>Predicciones climáticas para renovables</vt:lpstr>
      <vt:lpstr>Presentación de PowerPoint</vt:lpstr>
      <vt:lpstr>Predicciones climáticas para agricultura</vt:lpstr>
      <vt:lpstr>Predicciones climáticas para agricultura</vt:lpstr>
      <vt:lpstr>Presentación de PowerPoint</vt:lpstr>
      <vt:lpstr>Presentación de PowerPoint</vt:lpstr>
      <vt:lpstr>Presentación de PowerPoint</vt:lpstr>
      <vt:lpstr>Isadora.jimenez@bsc.es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Isadora Jimenez</cp:lastModifiedBy>
  <cp:revision>395</cp:revision>
  <dcterms:created xsi:type="dcterms:W3CDTF">2016-07-07T10:13:32Z</dcterms:created>
  <dcterms:modified xsi:type="dcterms:W3CDTF">2018-05-16T15:03:21Z</dcterms:modified>
</cp:coreProperties>
</file>