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58" r:id="rId2"/>
  </p:sldMasterIdLst>
  <p:notesMasterIdLst>
    <p:notesMasterId r:id="rId23"/>
  </p:notesMasterIdLst>
  <p:sldIdLst>
    <p:sldId id="256" r:id="rId3"/>
    <p:sldId id="257" r:id="rId4"/>
    <p:sldId id="279" r:id="rId5"/>
    <p:sldId id="266" r:id="rId6"/>
    <p:sldId id="258" r:id="rId7"/>
    <p:sldId id="259" r:id="rId8"/>
    <p:sldId id="269" r:id="rId9"/>
    <p:sldId id="285" r:id="rId10"/>
    <p:sldId id="286" r:id="rId11"/>
    <p:sldId id="280" r:id="rId12"/>
    <p:sldId id="292" r:id="rId13"/>
    <p:sldId id="291" r:id="rId14"/>
    <p:sldId id="283" r:id="rId15"/>
    <p:sldId id="289" r:id="rId16"/>
    <p:sldId id="290" r:id="rId17"/>
    <p:sldId id="284" r:id="rId18"/>
    <p:sldId id="287" r:id="rId19"/>
    <p:sldId id="282" r:id="rId20"/>
    <p:sldId id="264" r:id="rId21"/>
    <p:sldId id="265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5D2E0C-727A-4EBD-942C-9C3BDF075DC6}">
  <a:tblStyle styleId="{825D2E0C-727A-4EBD-942C-9C3BDF075D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7981"/>
  </p:normalViewPr>
  <p:slideViewPr>
    <p:cSldViewPr snapToGrid="0">
      <p:cViewPr>
        <p:scale>
          <a:sx n="83" d="100"/>
          <a:sy n="83" d="100"/>
        </p:scale>
        <p:origin x="1280" y="79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b18fec798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4b18fec79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02690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All duplicate periods resolved taking into account s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11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3138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399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8845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Advantage of metadata being globally consistent</a:t>
            </a: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991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930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5074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523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4b18fec7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4b18fec79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g4b18fec79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b18fec798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4b18fec79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691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3c5d6cee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3c5d6cee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Data = information that is variable per measurement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Metadata = information that holds for a large swath of measurements. </a:t>
            </a:r>
            <a:endParaRPr dirty="0"/>
          </a:p>
        </p:txBody>
      </p:sp>
      <p:sp>
        <p:nvSpPr>
          <p:cNvPr id="60" name="Google Shape;60;g33c5d6cee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226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3c5d6ce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3c5d6cee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g33c5d6ceef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366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4616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c5d6ceef_2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3c5d6ceef_2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76;g33c5d6ceef_2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668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First">
  <p:cSld name="BSC2017-Firs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Generic">
  <p:cSld name="BSC2017-Generic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Last">
  <p:cSld name="BSC2017-Las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5"/>
          <p:cNvSpPr txBox="1"/>
          <p:nvPr/>
        </p:nvSpPr>
        <p:spPr>
          <a:xfrm>
            <a:off x="1991225" y="2636182"/>
            <a:ext cx="5161550" cy="901825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First">
  <p:cSld name="BSC2017-Firs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/>
          <p:nvPr/>
        </p:nvSpPr>
        <p:spPr>
          <a:xfrm>
            <a:off x="3048000" y="6095685"/>
            <a:ext cx="6096000" cy="487500"/>
          </a:xfrm>
          <a:prstGeom prst="rect">
            <a:avLst/>
          </a:prstGeom>
          <a:solidFill>
            <a:schemeClr val="lt1">
              <a:alpha val="749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7"/>
          <p:cNvSpPr txBox="1">
            <a:spLocks noGrp="1"/>
          </p:cNvSpPr>
          <p:nvPr>
            <p:ph type="ctrTitle"/>
          </p:nvPr>
        </p:nvSpPr>
        <p:spPr>
          <a:xfrm>
            <a:off x="3722916" y="1631730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5200"/>
              <a:buFont typeface="Calibri"/>
              <a:buNone/>
              <a:defRPr sz="5200" b="1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1"/>
          </p:nvPr>
        </p:nvSpPr>
        <p:spPr>
          <a:xfrm>
            <a:off x="3722916" y="4900141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/>
          <p:nvPr/>
        </p:nvSpPr>
        <p:spPr>
          <a:xfrm>
            <a:off x="1" y="6095685"/>
            <a:ext cx="3048000" cy="487500"/>
          </a:xfrm>
          <a:prstGeom prst="rect">
            <a:avLst/>
          </a:prstGeom>
          <a:solidFill>
            <a:srgbClr val="004890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89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Generic">
  <p:cSld name="BSC2017-Generic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9" name="Google Shape;3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2709" y="6232144"/>
            <a:ext cx="18764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Calibri"/>
              <a:buNone/>
              <a:defRPr sz="35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SC2017-Last">
  <p:cSld name="BSC2017-Las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/>
          <p:nvPr/>
        </p:nvSpPr>
        <p:spPr>
          <a:xfrm>
            <a:off x="1991225" y="2636182"/>
            <a:ext cx="5161500" cy="9018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1"/>
          <p:cNvSpPr txBox="1"/>
          <p:nvPr/>
        </p:nvSpPr>
        <p:spPr>
          <a:xfrm>
            <a:off x="3360099" y="5922083"/>
            <a:ext cx="2407800" cy="534300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rgbClr val="082242">
                <a:alpha val="8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www.bsc.es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910318" y="4101711"/>
            <a:ext cx="7323300" cy="6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ctrTitle"/>
          </p:nvPr>
        </p:nvSpPr>
        <p:spPr>
          <a:xfrm>
            <a:off x="3207027" y="1929600"/>
            <a:ext cx="5764696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" sz="4800" b="0" dirty="0"/>
              <a:t>An assessment of </a:t>
            </a:r>
            <a:br>
              <a:rPr lang="en" sz="4800" b="0" dirty="0"/>
            </a:br>
            <a:r>
              <a:rPr lang="en" sz="4800" b="0" dirty="0"/>
              <a:t>in-situ observational uncertainties for the task of model evaluation. </a:t>
            </a:r>
            <a:endParaRPr lang="en" sz="4800" dirty="0"/>
          </a:p>
        </p:txBody>
      </p:sp>
      <p:sp>
        <p:nvSpPr>
          <p:cNvPr id="54" name="Google Shape;54;p12"/>
          <p:cNvSpPr txBox="1">
            <a:spLocks noGrp="1"/>
          </p:cNvSpPr>
          <p:nvPr>
            <p:ph type="subTitle" idx="1"/>
          </p:nvPr>
        </p:nvSpPr>
        <p:spPr>
          <a:xfrm>
            <a:off x="3722916" y="5273084"/>
            <a:ext cx="50268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s-E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Dene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ES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Bowdalo</a:t>
            </a:r>
            <a:r>
              <a:rPr lang="es-E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244475" y="6095685"/>
            <a:ext cx="24417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s-ES" dirty="0"/>
              <a:t>03/04/2019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3722916" y="6095684"/>
            <a:ext cx="50268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s-ES" sz="2400" b="0" i="0" u="none" strike="noStrike" cap="none" dirty="0">
                <a:solidFill>
                  <a:srgbClr val="00489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27th GLOREAM Workshop,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Norrköping</a:t>
            </a:r>
            <a:endParaRPr sz="2400" b="0" i="0" u="none" strike="noStrike" cap="none" dirty="0">
              <a:solidFill>
                <a:srgbClr val="004890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P2: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P2: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Concatenate all parsed files by station.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Duplicate/overlapping file data is handled using algorithm (prioritising consistent metadata through record).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Metadata is handled dynamically (i.e.  allowed to vary with time).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3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P2: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1D5D1B-8420-9243-8375-CBEC8253A127}"/>
              </a:ext>
            </a:extLst>
          </p:cNvPr>
          <p:cNvCxnSpPr/>
          <p:nvPr/>
        </p:nvCxnSpPr>
        <p:spPr>
          <a:xfrm>
            <a:off x="464803" y="1114456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1583ED-A60B-804F-B18A-08A54C951764}"/>
              </a:ext>
            </a:extLst>
          </p:cNvPr>
          <p:cNvCxnSpPr/>
          <p:nvPr/>
        </p:nvCxnSpPr>
        <p:spPr>
          <a:xfrm>
            <a:off x="464803" y="1548408"/>
            <a:ext cx="5486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124D87-1E0C-8348-9E56-FF3BD5AC663A}"/>
              </a:ext>
            </a:extLst>
          </p:cNvPr>
          <p:cNvCxnSpPr/>
          <p:nvPr/>
        </p:nvCxnSpPr>
        <p:spPr>
          <a:xfrm>
            <a:off x="5951203" y="1114456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072702-2EFF-E240-A51E-8A17821E15CC}"/>
              </a:ext>
            </a:extLst>
          </p:cNvPr>
          <p:cNvCxnSpPr/>
          <p:nvPr/>
        </p:nvCxnSpPr>
        <p:spPr>
          <a:xfrm>
            <a:off x="1208869" y="2142641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1211C4-BBB5-BD4A-B985-AA00C658532B}"/>
              </a:ext>
            </a:extLst>
          </p:cNvPr>
          <p:cNvCxnSpPr>
            <a:cxnSpLocks/>
          </p:cNvCxnSpPr>
          <p:nvPr/>
        </p:nvCxnSpPr>
        <p:spPr>
          <a:xfrm>
            <a:off x="1208869" y="2592092"/>
            <a:ext cx="517643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CEF5B8-B544-4641-A5BC-FA978D4993E4}"/>
              </a:ext>
            </a:extLst>
          </p:cNvPr>
          <p:cNvCxnSpPr/>
          <p:nvPr/>
        </p:nvCxnSpPr>
        <p:spPr>
          <a:xfrm>
            <a:off x="6416299" y="2142641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EB80CE-57BC-8F45-B045-DBBDDC5E5F57}"/>
              </a:ext>
            </a:extLst>
          </p:cNvPr>
          <p:cNvCxnSpPr>
            <a:cxnSpLocks/>
          </p:cNvCxnSpPr>
          <p:nvPr/>
        </p:nvCxnSpPr>
        <p:spPr>
          <a:xfrm>
            <a:off x="2319582" y="3212435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A4899B-949A-8C4C-98C9-83E0C1094199}"/>
              </a:ext>
            </a:extLst>
          </p:cNvPr>
          <p:cNvCxnSpPr>
            <a:cxnSpLocks/>
          </p:cNvCxnSpPr>
          <p:nvPr/>
        </p:nvCxnSpPr>
        <p:spPr>
          <a:xfrm>
            <a:off x="2319582" y="3661886"/>
            <a:ext cx="23893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DB2D80-342F-EB45-AB8B-4A162BA81B1A}"/>
              </a:ext>
            </a:extLst>
          </p:cNvPr>
          <p:cNvCxnSpPr>
            <a:cxnSpLocks/>
          </p:cNvCxnSpPr>
          <p:nvPr/>
        </p:nvCxnSpPr>
        <p:spPr>
          <a:xfrm>
            <a:off x="4708904" y="3212435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6381A89-3D3D-584B-82EB-A151D2E417CB}"/>
              </a:ext>
            </a:extLst>
          </p:cNvPr>
          <p:cNvCxnSpPr>
            <a:cxnSpLocks/>
          </p:cNvCxnSpPr>
          <p:nvPr/>
        </p:nvCxnSpPr>
        <p:spPr>
          <a:xfrm>
            <a:off x="3006525" y="4349859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DD3C550-30C6-3A41-AA1A-0C74C3718090}"/>
              </a:ext>
            </a:extLst>
          </p:cNvPr>
          <p:cNvCxnSpPr>
            <a:cxnSpLocks/>
          </p:cNvCxnSpPr>
          <p:nvPr/>
        </p:nvCxnSpPr>
        <p:spPr>
          <a:xfrm>
            <a:off x="3006525" y="4809643"/>
            <a:ext cx="289818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F25E22-5679-8949-A8F8-EFE14E9C092A}"/>
              </a:ext>
            </a:extLst>
          </p:cNvPr>
          <p:cNvCxnSpPr>
            <a:cxnSpLocks/>
          </p:cNvCxnSpPr>
          <p:nvPr/>
        </p:nvCxnSpPr>
        <p:spPr>
          <a:xfrm>
            <a:off x="5904708" y="4349859"/>
            <a:ext cx="0" cy="89890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5D7B85-D25F-CB46-9BE9-8EA001A4C074}"/>
              </a:ext>
            </a:extLst>
          </p:cNvPr>
          <p:cNvSpPr txBox="1"/>
          <p:nvPr/>
        </p:nvSpPr>
        <p:spPr>
          <a:xfrm>
            <a:off x="6717516" y="990412"/>
            <a:ext cx="204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Instrument:T300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H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Spurious Gaps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3C013E-40C5-CA4D-AFFB-9D92CE9C8916}"/>
              </a:ext>
            </a:extLst>
          </p:cNvPr>
          <p:cNvSpPr txBox="1"/>
          <p:nvPr/>
        </p:nvSpPr>
        <p:spPr>
          <a:xfrm>
            <a:off x="6717515" y="2013358"/>
            <a:ext cx="24817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Instrument:T200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Variable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74A887-4A19-7242-9D64-86369CC54FA8}"/>
              </a:ext>
            </a:extLst>
          </p:cNvPr>
          <p:cNvSpPr txBox="1"/>
          <p:nvPr/>
        </p:nvSpPr>
        <p:spPr>
          <a:xfrm>
            <a:off x="6700907" y="3090864"/>
            <a:ext cx="204895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Instrument:T195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H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86DD91-5E77-EE49-8A5C-75FC967FC494}"/>
              </a:ext>
            </a:extLst>
          </p:cNvPr>
          <p:cNvSpPr txBox="1"/>
          <p:nvPr/>
        </p:nvSpPr>
        <p:spPr>
          <a:xfrm>
            <a:off x="6717516" y="4243093"/>
            <a:ext cx="2048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Instrument:T300</a:t>
            </a:r>
          </a:p>
          <a:p>
            <a:r>
              <a:rPr lang="en-GB" sz="2000" dirty="0">
                <a:solidFill>
                  <a:srgbClr val="FF0000"/>
                </a:solidFill>
              </a:rPr>
              <a:t>Resolution: D</a:t>
            </a:r>
          </a:p>
          <a:p>
            <a:r>
              <a:rPr lang="en-GB" sz="2000" dirty="0">
                <a:solidFill>
                  <a:schemeClr val="accent1"/>
                </a:solidFill>
              </a:rPr>
              <a:t>No Gaps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0703CC-AEE0-8347-9C33-8B9388742476}"/>
              </a:ext>
            </a:extLst>
          </p:cNvPr>
          <p:cNvSpPr txBox="1"/>
          <p:nvPr/>
        </p:nvSpPr>
        <p:spPr>
          <a:xfrm>
            <a:off x="29426" y="564703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2015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55B5254-3549-C443-A58D-7F6BFC5C3E6D}"/>
              </a:ext>
            </a:extLst>
          </p:cNvPr>
          <p:cNvCxnSpPr>
            <a:cxnSpLocks/>
          </p:cNvCxnSpPr>
          <p:nvPr/>
        </p:nvCxnSpPr>
        <p:spPr>
          <a:xfrm>
            <a:off x="464656" y="1056393"/>
            <a:ext cx="0" cy="4652516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D229CCA-7FA3-0246-8A13-852720FA1146}"/>
              </a:ext>
            </a:extLst>
          </p:cNvPr>
          <p:cNvSpPr txBox="1"/>
          <p:nvPr/>
        </p:nvSpPr>
        <p:spPr>
          <a:xfrm>
            <a:off x="2482239" y="6168374"/>
            <a:ext cx="5352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Annual Single Station Data Reporting for NO</a:t>
            </a:r>
            <a:r>
              <a:rPr lang="en-GB" sz="2000" baseline="-25000" dirty="0"/>
              <a:t>2</a:t>
            </a:r>
            <a:endParaRPr lang="en-GB" sz="20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62A76A-B0C5-BC4B-84EB-2C47E535C15F}"/>
              </a:ext>
            </a:extLst>
          </p:cNvPr>
          <p:cNvCxnSpPr>
            <a:cxnSpLocks/>
          </p:cNvCxnSpPr>
          <p:nvPr/>
        </p:nvCxnSpPr>
        <p:spPr>
          <a:xfrm>
            <a:off x="6700907" y="885856"/>
            <a:ext cx="16608" cy="462778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CD87060-E077-CA4A-9D49-DE422003BAB9}"/>
              </a:ext>
            </a:extLst>
          </p:cNvPr>
          <p:cNvSpPr txBox="1"/>
          <p:nvPr/>
        </p:nvSpPr>
        <p:spPr>
          <a:xfrm>
            <a:off x="6282140" y="551047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04519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P3: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P3: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Measurement position  is evaluated through time to see if moves significantly (&gt;=11m, horizontally or vertically).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Horizontal position  = Latitude + Longitude coordinates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Vertical position = Altitude + Sampling Height (where available)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If have significant movement, station data is split out.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86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P4: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P4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Multiple globally gridded products are processed to provide additional metadata sources per station.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Products include: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B050"/>
                </a:solidFill>
              </a:rPr>
              <a:t>            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9C2A97-A99A-1D46-8684-44EE37C626B5}"/>
              </a:ext>
            </a:extLst>
          </p:cNvPr>
          <p:cNvSpPr/>
          <p:nvPr/>
        </p:nvSpPr>
        <p:spPr>
          <a:xfrm>
            <a:off x="909303" y="2502912"/>
            <a:ext cx="77851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GSFC coastline proximity 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GPW population density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ETOPO1 altitude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MODIS MCD12C1 v6 IGBP land use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NOAA-DMSP-OLS v4 average nighttime stable lights</a:t>
            </a:r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Koppen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-Geiger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WorldClim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Classifications</a:t>
            </a:r>
          </a:p>
          <a:p>
            <a:pPr indent="0">
              <a:buNone/>
            </a:pP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UMBC modal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anthrome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classification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ESDAC modal </a:t>
            </a:r>
            <a:r>
              <a:rPr lang="en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Iwahashi</a:t>
            </a: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landform classification</a:t>
            </a:r>
          </a:p>
          <a:p>
            <a:pPr indent="0">
              <a:buNone/>
            </a:pPr>
            <a:r>
              <a:rPr lang="en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--  and many more!</a:t>
            </a:r>
          </a:p>
        </p:txBody>
      </p:sp>
    </p:spTree>
    <p:extLst>
      <p:ext uri="{BB962C8B-B14F-4D97-AF65-F5344CB8AC3E}">
        <p14:creationId xmlns:p14="http://schemas.microsoft.com/office/powerpoint/2010/main" val="2821111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P: Primary Parsing Stages (P4)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AA5E27-2F0A-3647-B3CF-FA492E1D2B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005" b="15710"/>
          <a:stretch/>
        </p:blipFill>
        <p:spPr>
          <a:xfrm>
            <a:off x="181775" y="2064825"/>
            <a:ext cx="6441160" cy="3497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7AC990-413F-1547-9B2A-5FE98C06D234}"/>
              </a:ext>
            </a:extLst>
          </p:cNvPr>
          <p:cNvSpPr/>
          <p:nvPr/>
        </p:nvSpPr>
        <p:spPr>
          <a:xfrm>
            <a:off x="181775" y="1056194"/>
            <a:ext cx="755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European Soil Data Centre (ESDAC)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Iwahashi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landform classification (0.01 x 0.01 degrees.)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D75CC4-F764-E741-9B4A-D6D6D2FF8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935" y="2064824"/>
            <a:ext cx="2520053" cy="36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3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P: Primary Parsing Stages (P4)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7832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F1D22-AF83-0446-B055-F50F164DE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190" y="2098165"/>
            <a:ext cx="6590007" cy="42013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A9542D-14B0-3C42-953E-F64BCEF5A48B}"/>
              </a:ext>
            </a:extLst>
          </p:cNvPr>
          <p:cNvSpPr/>
          <p:nvPr/>
        </p:nvSpPr>
        <p:spPr>
          <a:xfrm>
            <a:off x="333213" y="897836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NOAA DMSP-OLS version 4 </a:t>
            </a:r>
            <a:r>
              <a:rPr lang="en-GB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nighttime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stable lights (0.0083 x 0.0083 degrees).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E712A4-D188-CA4B-ADBE-2E505715D328}"/>
              </a:ext>
            </a:extLst>
          </p:cNvPr>
          <p:cNvSpPr/>
          <p:nvPr/>
        </p:nvSpPr>
        <p:spPr>
          <a:xfrm>
            <a:off x="91067" y="3087313"/>
            <a:ext cx="19829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buNone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Given as a brightness index ranging from 0 to 63.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P5: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0070C0"/>
                </a:solidFill>
              </a:rPr>
              <a:t> 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474AFA-83A3-BA45-A284-BD8E6F018C74}"/>
              </a:ext>
            </a:extLst>
          </p:cNvPr>
          <p:cNvSpPr/>
          <p:nvPr/>
        </p:nvSpPr>
        <p:spPr>
          <a:xfrm>
            <a:off x="434391" y="1056393"/>
            <a:ext cx="82448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P5: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quality control checks are performed.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data of suspicion is flagged using the 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QA 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flags field, which varies per measurement (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161 unique flags</a:t>
            </a: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457200"/>
            <a:endParaRPr lang="en-GB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GB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5D1A0-6B1A-BE4B-99EF-0580146A800E}"/>
              </a:ext>
            </a:extLst>
          </p:cNvPr>
          <p:cNvSpPr/>
          <p:nvPr/>
        </p:nvSpPr>
        <p:spPr>
          <a:xfrm>
            <a:off x="419185" y="2595940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Control checks include: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basic checks (negative measurements, zero/infinity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measurements)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violation of detection limits check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recurring values check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coarse measurement resolution checks (using   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reported/documented metadata + empirical)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extreme data checks (fixed limits per species +   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adjusted boxplot screening + manually flagged)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non-integer </a:t>
            </a:r>
            <a:r>
              <a:rPr lang="en-GB" sz="24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timezone</a:t>
            </a:r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checks</a:t>
            </a:r>
          </a:p>
          <a:p>
            <a:pPr marL="457200"/>
            <a:r>
              <a:rPr lang="en-GB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-- and more!</a:t>
            </a:r>
          </a:p>
        </p:txBody>
      </p:sp>
    </p:spTree>
    <p:extLst>
      <p:ext uri="{BB962C8B-B14F-4D97-AF65-F5344CB8AC3E}">
        <p14:creationId xmlns:p14="http://schemas.microsoft.com/office/powerpoint/2010/main" val="1076254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P6: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P6: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Data is classified in several ways based on standardised station metadata. 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These classifications are saved per measurement using the QA flags (i.e. allowing classifications to change with time).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Classifications include: </a:t>
            </a:r>
            <a:r>
              <a:rPr lang="en-GB" b="1" dirty="0">
                <a:solidFill>
                  <a:schemeClr val="tx1"/>
                </a:solidFill>
              </a:rPr>
              <a:t>high altitude (absolute measurement altitude) high altitude (terrain determined), near coast, urban representative (station metadata derived), urban representative (global metadata derived) etc.</a:t>
            </a:r>
            <a:endParaRPr lang="en-GB" b="1" dirty="0">
              <a:solidFill>
                <a:srgbClr val="C00000"/>
              </a:solidFill>
            </a:endParaRPr>
          </a:p>
          <a:p>
            <a:pPr marL="800100" indent="-342900"/>
            <a:r>
              <a:rPr lang="en-GB" b="1" i="1" dirty="0" err="1">
                <a:solidFill>
                  <a:schemeClr val="tx1"/>
                </a:solidFill>
              </a:rPr>
              <a:t>network:species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station files are finalised and written.</a:t>
            </a: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4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T: Temporal Gridding Stages 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9362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00B0F0"/>
                </a:solidFill>
              </a:rPr>
              <a:t>T1: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Station data is temporally gridded onto desired resolution </a:t>
            </a:r>
            <a:r>
              <a:rPr lang="en-GB" b="1" dirty="0">
                <a:solidFill>
                  <a:schemeClr val="tx1"/>
                </a:solidFill>
              </a:rPr>
              <a:t>(H, D, M), </a:t>
            </a:r>
            <a:r>
              <a:rPr lang="en-GB" dirty="0">
                <a:solidFill>
                  <a:schemeClr val="tx1"/>
                </a:solidFill>
              </a:rPr>
              <a:t>and saved in monthly chunks.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QA flags informing on temporal representation of data across different measurement windows (</a:t>
            </a:r>
            <a:r>
              <a:rPr lang="en-GB" b="1" dirty="0">
                <a:solidFill>
                  <a:schemeClr val="tx1"/>
                </a:solidFill>
              </a:rPr>
              <a:t>H, D, W, M, A</a:t>
            </a:r>
            <a:r>
              <a:rPr lang="en-GB" dirty="0">
                <a:solidFill>
                  <a:schemeClr val="tx1"/>
                </a:solidFill>
              </a:rPr>
              <a:t>), are wrote out in this process.</a:t>
            </a:r>
          </a:p>
          <a:p>
            <a:pPr indent="0">
              <a:buNone/>
            </a:pPr>
            <a:r>
              <a:rPr lang="en-GB" b="1" dirty="0">
                <a:solidFill>
                  <a:srgbClr val="00B0F0"/>
                </a:solidFill>
              </a:rPr>
              <a:t>T2: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Temporally gridded monthly chunked station data is grouped together by month, and written to </a:t>
            </a:r>
            <a:r>
              <a:rPr lang="en-GB" dirty="0" err="1">
                <a:solidFill>
                  <a:schemeClr val="tx1"/>
                </a:solidFill>
              </a:rPr>
              <a:t>netCDF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800100" indent="-342900"/>
            <a:r>
              <a:rPr lang="en-GB" dirty="0">
                <a:solidFill>
                  <a:schemeClr val="tx1"/>
                </a:solidFill>
              </a:rPr>
              <a:t>Metadata fields are set as the modal occurring values across the written month.</a:t>
            </a: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4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Conclusions</a:t>
            </a:r>
            <a:endParaRPr dirty="0"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GHOST provides a detailed framework for the standardisation of atmospheric chemistry observations.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GHOST is one of the first efforts (to our knowledge) to attempt to standardise measurement process and classification information cross-network.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Great care needs to be taken in our evaluation efforts to ensure the observations that we use are fit for purpose.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The output QC flags, allow enormous flexibility in the screening of data by the end user, based on their specific needs and wants. 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GB" dirty="0"/>
              <a:t>Data will soon be available to the community!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endParaRPr lang="en-GB" dirty="0"/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More and more </a:t>
            </a:r>
            <a:r>
              <a:rPr lang="en-GB" dirty="0"/>
              <a:t>available</a:t>
            </a:r>
            <a:r>
              <a:rPr lang="es-ES" dirty="0"/>
              <a:t> </a:t>
            </a:r>
            <a:r>
              <a:rPr lang="es-ES" dirty="0" err="1"/>
              <a:t>measurements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056393"/>
            <a:ext cx="8229600" cy="12852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n-GB" dirty="0"/>
              <a:t>With time, more and more observations from different reporting networks are becoming available to the atmospheric chemistry community.</a:t>
            </a:r>
          </a:p>
          <a:p>
            <a:pPr marL="76200" lvl="0" indent="0">
              <a:buNone/>
            </a:pPr>
            <a:endParaRPr lang="en-GB" dirty="0"/>
          </a:p>
          <a:p>
            <a:pPr marL="76200" lvl="0" indent="0">
              <a:buNone/>
            </a:pPr>
            <a:r>
              <a:rPr lang="en-GB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82A1CA-EEB8-0E46-9918-32AB7F462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041" y="5454234"/>
            <a:ext cx="3941119" cy="12707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5B1FA-5F6F-4447-92ED-F147636D4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425" y="2341634"/>
            <a:ext cx="7422353" cy="3112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>
            <a:spLocks noGrp="1"/>
          </p:cNvSpPr>
          <p:nvPr>
            <p:ph type="ctrTitle"/>
          </p:nvPr>
        </p:nvSpPr>
        <p:spPr>
          <a:xfrm>
            <a:off x="3461655" y="1884276"/>
            <a:ext cx="5026800" cy="29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8000"/>
              <a:buFont typeface="Calibri"/>
              <a:buNone/>
            </a:pPr>
            <a:r>
              <a:rPr lang="es-ES" sz="8000" b="0" i="0" u="none" strike="noStrike" cap="none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ubTitle" idx="1"/>
          </p:nvPr>
        </p:nvSpPr>
        <p:spPr>
          <a:xfrm>
            <a:off x="3603066" y="6107242"/>
            <a:ext cx="45699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890"/>
              </a:buClr>
              <a:buSzPts val="2800"/>
              <a:buFont typeface="Arial"/>
              <a:buNone/>
            </a:pPr>
            <a:r>
              <a:rPr lang="es-ES" sz="2800" dirty="0" err="1">
                <a:solidFill>
                  <a:srgbClr val="004890"/>
                </a:solidFill>
              </a:rPr>
              <a:t>d</a:t>
            </a:r>
            <a:r>
              <a:rPr lang="es-ES" sz="2800" b="0" i="0" u="none" strike="noStrike" cap="none" dirty="0" err="1">
                <a:solidFill>
                  <a:srgbClr val="004890"/>
                </a:solidFill>
                <a:latin typeface="Calibri"/>
                <a:ea typeface="Calibri"/>
                <a:cs typeface="Calibri"/>
                <a:sym typeface="Calibri"/>
              </a:rPr>
              <a:t>ene.bowdalo@bsc.es</a:t>
            </a:r>
            <a:endParaRPr sz="2800" b="0" i="0" u="none" strike="noStrike" cap="none" dirty="0">
              <a:solidFill>
                <a:srgbClr val="0048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“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say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tomato</a:t>
            </a:r>
            <a:r>
              <a:rPr lang="es-ES" dirty="0"/>
              <a:t>, I </a:t>
            </a:r>
            <a:r>
              <a:rPr lang="es-ES" dirty="0" err="1"/>
              <a:t>say</a:t>
            </a:r>
            <a:r>
              <a:rPr lang="es-ES" dirty="0"/>
              <a:t> </a:t>
            </a:r>
            <a:r>
              <a:rPr lang="es-ES" dirty="0" err="1">
                <a:solidFill>
                  <a:srgbClr val="FF0000"/>
                </a:solidFill>
              </a:rPr>
              <a:t>tomato</a:t>
            </a:r>
            <a:r>
              <a:rPr lang="es-ES" dirty="0"/>
              <a:t>!”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s-ES" dirty="0" err="1"/>
              <a:t>However</a:t>
            </a:r>
            <a:r>
              <a:rPr lang="es-ES" dirty="0"/>
              <a:t>,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new </a:t>
            </a:r>
            <a:r>
              <a:rPr lang="es-ES" dirty="0" err="1"/>
              <a:t>network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comes a new </a:t>
            </a:r>
            <a:r>
              <a:rPr lang="es-ES" dirty="0" err="1"/>
              <a:t>format</a:t>
            </a:r>
            <a:r>
              <a:rPr lang="es-ES" dirty="0"/>
              <a:t> of data/</a:t>
            </a:r>
            <a:r>
              <a:rPr lang="es-ES" dirty="0" err="1"/>
              <a:t>metadata</a:t>
            </a:r>
            <a:r>
              <a:rPr lang="es-ES" dirty="0"/>
              <a:t> to </a:t>
            </a:r>
            <a:r>
              <a:rPr lang="es-ES" dirty="0" err="1"/>
              <a:t>parse</a:t>
            </a:r>
            <a:r>
              <a:rPr lang="es-ES" dirty="0"/>
              <a:t>.  Variable </a:t>
            </a:r>
            <a:r>
              <a:rPr lang="es-ES" dirty="0" err="1"/>
              <a:t>names</a:t>
            </a:r>
            <a:r>
              <a:rPr lang="es-ES" dirty="0"/>
              <a:t>, </a:t>
            </a:r>
            <a:r>
              <a:rPr lang="es-ES" dirty="0" err="1"/>
              <a:t>units</a:t>
            </a:r>
            <a:r>
              <a:rPr lang="es-ES" dirty="0"/>
              <a:t>, </a:t>
            </a:r>
            <a:r>
              <a:rPr lang="es-ES" dirty="0" err="1"/>
              <a:t>number</a:t>
            </a:r>
            <a:r>
              <a:rPr lang="es-ES" dirty="0"/>
              <a:t> of 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fields</a:t>
            </a:r>
            <a:r>
              <a:rPr lang="es-ES" dirty="0"/>
              <a:t>, etc.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 be </a:t>
            </a:r>
            <a:r>
              <a:rPr lang="es-ES" dirty="0" err="1"/>
              <a:t>radically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networks</a:t>
            </a:r>
            <a:r>
              <a:rPr lang="es-ES" dirty="0"/>
              <a:t>.  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 err="1"/>
              <a:t>Conjunctive</a:t>
            </a:r>
            <a:r>
              <a:rPr lang="es-ES" dirty="0"/>
              <a:t> use of </a:t>
            </a:r>
            <a:r>
              <a:rPr lang="es-ES" dirty="0" err="1"/>
              <a:t>this</a:t>
            </a:r>
            <a:r>
              <a:rPr lang="es-ES" dirty="0"/>
              <a:t> data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any</a:t>
            </a:r>
            <a:r>
              <a:rPr lang="es-ES" dirty="0"/>
              <a:t> standard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problematic</a:t>
            </a:r>
            <a:r>
              <a:rPr lang="es-ES" dirty="0"/>
              <a:t> as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tool</a:t>
            </a:r>
            <a:r>
              <a:rPr lang="es-ES" dirty="0"/>
              <a:t> to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flexibility</a:t>
            </a:r>
            <a:r>
              <a:rPr lang="es-ES" dirty="0"/>
              <a:t> to </a:t>
            </a:r>
            <a:r>
              <a:rPr lang="es-ES" dirty="0" err="1"/>
              <a:t>handle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multiple</a:t>
            </a:r>
            <a:r>
              <a:rPr lang="es-ES" dirty="0"/>
              <a:t> </a:t>
            </a:r>
            <a:r>
              <a:rPr lang="es-ES" dirty="0" err="1"/>
              <a:t>different</a:t>
            </a:r>
            <a:r>
              <a:rPr lang="es-ES" dirty="0"/>
              <a:t> data/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formats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A </a:t>
            </a:r>
            <a:r>
              <a:rPr lang="es-ES" dirty="0" err="1"/>
              <a:t>standardised</a:t>
            </a:r>
            <a:r>
              <a:rPr lang="es-ES" dirty="0"/>
              <a:t> </a:t>
            </a:r>
            <a:r>
              <a:rPr lang="es-ES" dirty="0" err="1"/>
              <a:t>processed</a:t>
            </a:r>
            <a:r>
              <a:rPr lang="es-ES" dirty="0"/>
              <a:t> output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required</a:t>
            </a:r>
            <a:r>
              <a:rPr lang="es-ES" dirty="0"/>
              <a:t> to </a:t>
            </a:r>
            <a:r>
              <a:rPr lang="es-ES" dirty="0" err="1"/>
              <a:t>solve</a:t>
            </a:r>
            <a:r>
              <a:rPr lang="es-ES" dirty="0"/>
              <a:t>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issue</a:t>
            </a:r>
            <a:r>
              <a:rPr lang="es-ES" dirty="0"/>
              <a:t>,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plethora</a:t>
            </a:r>
            <a:r>
              <a:rPr lang="es-ES" dirty="0"/>
              <a:t> of </a:t>
            </a:r>
            <a:r>
              <a:rPr lang="es-ES" dirty="0" err="1"/>
              <a:t>different</a:t>
            </a:r>
            <a:r>
              <a:rPr lang="es-ES" dirty="0"/>
              <a:t> </a:t>
            </a:r>
            <a:r>
              <a:rPr lang="es-ES" dirty="0" err="1"/>
              <a:t>format</a:t>
            </a:r>
            <a:r>
              <a:rPr lang="es-ES" dirty="0"/>
              <a:t> </a:t>
            </a:r>
            <a:r>
              <a:rPr lang="es-ES" dirty="0" err="1"/>
              <a:t>options</a:t>
            </a:r>
            <a:r>
              <a:rPr lang="es-ES" dirty="0"/>
              <a:t> </a:t>
            </a:r>
            <a:r>
              <a:rPr lang="es-ES" dirty="0" err="1"/>
              <a:t>typically</a:t>
            </a:r>
            <a:r>
              <a:rPr lang="es-ES" dirty="0"/>
              <a:t> </a:t>
            </a:r>
            <a:r>
              <a:rPr lang="es-ES" dirty="0" err="1"/>
              <a:t>limits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detail</a:t>
            </a:r>
            <a:r>
              <a:rPr lang="es-ES" dirty="0"/>
              <a:t> of </a:t>
            </a:r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standardised</a:t>
            </a:r>
            <a:r>
              <a:rPr lang="es-ES" dirty="0"/>
              <a:t> output.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0380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rgbClr val="C00000"/>
                </a:solidFill>
              </a:rPr>
              <a:t>GHOST</a:t>
            </a:r>
            <a:r>
              <a:rPr lang="es-ES" dirty="0"/>
              <a:t>: </a:t>
            </a:r>
            <a:r>
              <a:rPr lang="es-ES" dirty="0" err="1">
                <a:solidFill>
                  <a:srgbClr val="C00000"/>
                </a:solidFill>
              </a:rPr>
              <a:t>G</a:t>
            </a:r>
            <a:r>
              <a:rPr lang="es-ES" dirty="0" err="1"/>
              <a:t>lobally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H</a:t>
            </a:r>
            <a:r>
              <a:rPr lang="es-ES" dirty="0" err="1"/>
              <a:t>armonised</a:t>
            </a:r>
            <a:r>
              <a:rPr lang="es-ES" dirty="0"/>
              <a:t> </a:t>
            </a:r>
            <a:r>
              <a:rPr lang="es-ES" dirty="0" err="1">
                <a:solidFill>
                  <a:srgbClr val="C00000"/>
                </a:solidFill>
              </a:rPr>
              <a:t>O</a:t>
            </a:r>
            <a:r>
              <a:rPr lang="es-ES" dirty="0" err="1"/>
              <a:t>bservational</a:t>
            </a:r>
            <a:r>
              <a:rPr lang="es-ES" dirty="0"/>
              <a:t> </a:t>
            </a:r>
            <a:r>
              <a:rPr lang="es-ES" dirty="0">
                <a:solidFill>
                  <a:srgbClr val="C00000"/>
                </a:solidFill>
              </a:rPr>
              <a:t>S</a:t>
            </a:r>
            <a:r>
              <a:rPr lang="es-ES" dirty="0"/>
              <a:t>urface </a:t>
            </a:r>
            <a:r>
              <a:rPr lang="es-ES" dirty="0" err="1">
                <a:solidFill>
                  <a:srgbClr val="C00000"/>
                </a:solidFill>
              </a:rPr>
              <a:t>T</a:t>
            </a:r>
            <a:r>
              <a:rPr lang="es-ES" dirty="0" err="1"/>
              <a:t>reatment</a:t>
            </a:r>
            <a:r>
              <a:rPr lang="es-ES" dirty="0"/>
              <a:t> </a:t>
            </a:r>
            <a:endParaRPr dirty="0"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48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>
              <a:buNone/>
            </a:pPr>
            <a:r>
              <a:rPr lang="es-ES" dirty="0"/>
              <a:t>A </a:t>
            </a:r>
            <a:r>
              <a:rPr lang="es-ES" dirty="0" err="1"/>
              <a:t>project</a:t>
            </a:r>
            <a:r>
              <a:rPr lang="es-ES" dirty="0"/>
              <a:t> </a:t>
            </a:r>
            <a:r>
              <a:rPr lang="es-ES" dirty="0" err="1"/>
              <a:t>dedicated</a:t>
            </a:r>
            <a:r>
              <a:rPr lang="es-ES" dirty="0"/>
              <a:t> to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harmonisation</a:t>
            </a:r>
            <a:r>
              <a:rPr lang="es-ES" dirty="0"/>
              <a:t> of global </a:t>
            </a:r>
            <a:r>
              <a:rPr lang="es-ES" dirty="0" err="1"/>
              <a:t>surface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and </a:t>
            </a:r>
            <a:r>
              <a:rPr lang="es-ES" dirty="0" err="1"/>
              <a:t>metadata</a:t>
            </a:r>
            <a:r>
              <a:rPr lang="es-ES" dirty="0"/>
              <a:t>,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purpose</a:t>
            </a:r>
            <a:r>
              <a:rPr lang="es-ES" dirty="0"/>
              <a:t> of </a:t>
            </a:r>
            <a:r>
              <a:rPr lang="es-ES" dirty="0" err="1"/>
              <a:t>facilitating</a:t>
            </a:r>
            <a:r>
              <a:rPr lang="es-ES" dirty="0"/>
              <a:t> a </a:t>
            </a:r>
            <a:r>
              <a:rPr lang="es-ES" dirty="0" err="1"/>
              <a:t>greater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of </a:t>
            </a:r>
            <a:r>
              <a:rPr lang="es-ES" dirty="0" err="1"/>
              <a:t>observational</a:t>
            </a:r>
            <a:r>
              <a:rPr lang="es-ES" dirty="0"/>
              <a:t>/</a:t>
            </a:r>
            <a:r>
              <a:rPr lang="es-ES" dirty="0" err="1"/>
              <a:t>model</a:t>
            </a:r>
            <a:r>
              <a:rPr lang="es-ES" dirty="0"/>
              <a:t> </a:t>
            </a:r>
            <a:r>
              <a:rPr lang="es-ES" dirty="0" err="1"/>
              <a:t>comparison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atmospheric</a:t>
            </a:r>
            <a:r>
              <a:rPr lang="es-ES" dirty="0"/>
              <a:t> </a:t>
            </a:r>
            <a:r>
              <a:rPr lang="es-ES" dirty="0" err="1"/>
              <a:t>chemistry</a:t>
            </a:r>
            <a:r>
              <a:rPr lang="es-ES" dirty="0"/>
              <a:t> </a:t>
            </a:r>
            <a:r>
              <a:rPr lang="es-ES" dirty="0" err="1"/>
              <a:t>community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  <a:p>
            <a:pPr marL="76200" lvl="0" indent="0">
              <a:buNone/>
            </a:pPr>
            <a:r>
              <a:rPr lang="es-ES" dirty="0"/>
              <a:t>GHOST </a:t>
            </a:r>
            <a:r>
              <a:rPr lang="es-ES" dirty="0" err="1"/>
              <a:t>provides</a:t>
            </a:r>
            <a:r>
              <a:rPr lang="es-ES" dirty="0"/>
              <a:t> a </a:t>
            </a:r>
            <a:r>
              <a:rPr lang="es-ES" dirty="0" err="1"/>
              <a:t>framework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harmonisation</a:t>
            </a:r>
            <a:r>
              <a:rPr lang="es-ES" dirty="0"/>
              <a:t> of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exhaustive</a:t>
            </a:r>
            <a:r>
              <a:rPr lang="es-ES" dirty="0"/>
              <a:t> </a:t>
            </a:r>
            <a:r>
              <a:rPr lang="es-ES" dirty="0" err="1"/>
              <a:t>number</a:t>
            </a:r>
            <a:r>
              <a:rPr lang="es-ES" dirty="0"/>
              <a:t> of data/</a:t>
            </a:r>
            <a:r>
              <a:rPr lang="es-ES" dirty="0" err="1"/>
              <a:t>metadata</a:t>
            </a:r>
            <a:r>
              <a:rPr lang="es-ES" dirty="0"/>
              <a:t> </a:t>
            </a:r>
            <a:r>
              <a:rPr lang="es-ES" dirty="0" err="1"/>
              <a:t>fields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may</a:t>
            </a:r>
            <a:r>
              <a:rPr lang="es-ES" dirty="0"/>
              <a:t>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some</a:t>
            </a:r>
            <a:r>
              <a:rPr lang="es-ES" dirty="0"/>
              <a:t> use to </a:t>
            </a:r>
            <a:r>
              <a:rPr lang="es-ES" dirty="0" err="1"/>
              <a:t>scientists</a:t>
            </a:r>
            <a:r>
              <a:rPr lang="es-ES" dirty="0"/>
              <a:t> </a:t>
            </a:r>
            <a:r>
              <a:rPr lang="es-ES" dirty="0" err="1"/>
              <a:t>when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observations</a:t>
            </a:r>
            <a:r>
              <a:rPr lang="es-ES" dirty="0"/>
              <a:t> in </a:t>
            </a:r>
            <a:r>
              <a:rPr lang="es-ES" dirty="0" err="1"/>
              <a:t>analyses</a:t>
            </a:r>
            <a:r>
              <a:rPr lang="es-ES" dirty="0"/>
              <a:t>.</a:t>
            </a:r>
          </a:p>
          <a:p>
            <a:pPr marL="76200" lv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3891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464803" y="217893"/>
            <a:ext cx="8229600" cy="838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GHOST </a:t>
            </a:r>
            <a:r>
              <a:rPr lang="es-ES" dirty="0" err="1"/>
              <a:t>Scope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464803" y="1215072"/>
            <a:ext cx="8229600" cy="204247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Time Period: </a:t>
            </a:r>
            <a:r>
              <a:rPr lang="en-GB" b="1" dirty="0"/>
              <a:t>1970 – Present Day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Currently available network data: </a:t>
            </a:r>
            <a:r>
              <a:rPr lang="en-GB" b="1" dirty="0">
                <a:solidFill>
                  <a:srgbClr val="C00000"/>
                </a:solidFill>
              </a:rPr>
              <a:t>EBAS, EEA AQ (EIONET)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/>
              <a:t>Data available soon: </a:t>
            </a:r>
            <a:r>
              <a:rPr lang="en-GB" b="1" dirty="0" err="1">
                <a:solidFill>
                  <a:srgbClr val="0070C0"/>
                </a:solidFill>
              </a:rPr>
              <a:t>AirBase</a:t>
            </a:r>
            <a:r>
              <a:rPr lang="en-GB" b="1" dirty="0">
                <a:solidFill>
                  <a:srgbClr val="0070C0"/>
                </a:solidFill>
              </a:rPr>
              <a:t>, </a:t>
            </a:r>
            <a:r>
              <a:rPr lang="en-GB" b="1" dirty="0" err="1">
                <a:solidFill>
                  <a:srgbClr val="0070C0"/>
                </a:solidFill>
              </a:rPr>
              <a:t>CAPMoN</a:t>
            </a:r>
            <a:r>
              <a:rPr lang="en-GB" b="1" dirty="0">
                <a:solidFill>
                  <a:srgbClr val="0070C0"/>
                </a:solidFill>
              </a:rPr>
              <a:t>, CASTNET, EANET,         EPA AQS, NAPS, SEARCH, WMO GAW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B2DB8-BEB3-6741-B38A-7ED660E34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66" y="3119326"/>
            <a:ext cx="4629150" cy="35399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8CD23E-6DBF-414A-A62F-5424590D8F4A}"/>
              </a:ext>
            </a:extLst>
          </p:cNvPr>
          <p:cNvSpPr/>
          <p:nvPr/>
        </p:nvSpPr>
        <p:spPr>
          <a:xfrm>
            <a:off x="914400" y="3257549"/>
            <a:ext cx="3408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processed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&gt; 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150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endParaRPr lang="es-E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GHOST Pipeline</a:t>
            </a:r>
          </a:p>
        </p:txBody>
      </p:sp>
      <p:sp>
        <p:nvSpPr>
          <p:cNvPr id="14" name="Google Shape;70;p14">
            <a:extLst>
              <a:ext uri="{FF2B5EF4-FFF2-40B4-BE49-F238E27FC236}">
                <a16:creationId xmlns:a16="http://schemas.microsoft.com/office/drawing/2014/main" id="{6C8E00C8-5B40-7448-A03E-FB7F3DB27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956930"/>
            <a:ext cx="8229600" cy="539949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8 stages </a:t>
            </a:r>
            <a:r>
              <a:rPr lang="en-GB" dirty="0">
                <a:solidFill>
                  <a:schemeClr val="tx1"/>
                </a:solidFill>
              </a:rPr>
              <a:t>taking data from specific </a:t>
            </a:r>
            <a:r>
              <a:rPr lang="en-GB" b="1" i="1" dirty="0" err="1">
                <a:solidFill>
                  <a:schemeClr val="tx1"/>
                </a:solidFill>
              </a:rPr>
              <a:t>network:parameter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pair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from raw network files to fully standardised monthly chunked </a:t>
            </a:r>
            <a:r>
              <a:rPr lang="en-GB" dirty="0" err="1">
                <a:solidFill>
                  <a:schemeClr val="tx1"/>
                </a:solidFill>
              </a:rPr>
              <a:t>netCDFs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tx1"/>
                </a:solidFill>
              </a:rPr>
              <a:t>Each stage is a fully parallelised standalone python module (using MPI4PY). </a:t>
            </a:r>
            <a:endParaRPr lang="en-GB" dirty="0">
              <a:solidFill>
                <a:srgbClr val="C00000"/>
              </a:solidFill>
            </a:endParaRPr>
          </a:p>
          <a:p>
            <a:pPr marL="800100" indent="-342900"/>
            <a:r>
              <a:rPr lang="en-GB" b="1" dirty="0">
                <a:solidFill>
                  <a:srgbClr val="C00000"/>
                </a:solidFill>
              </a:rPr>
              <a:t>Primary parsing stages (P) </a:t>
            </a:r>
            <a:r>
              <a:rPr lang="en-GB" dirty="0"/>
              <a:t>: 6 stages that take data from raw network files to fully standardised data by station.</a:t>
            </a:r>
          </a:p>
          <a:p>
            <a:pPr marL="800100" indent="-342900"/>
            <a:r>
              <a:rPr lang="en-GB" b="1" dirty="0">
                <a:solidFill>
                  <a:srgbClr val="00B0F0"/>
                </a:solidFill>
              </a:rPr>
              <a:t>Temporal gridding stages (T): </a:t>
            </a:r>
            <a:r>
              <a:rPr lang="en-GB" dirty="0">
                <a:solidFill>
                  <a:schemeClr val="tx1"/>
                </a:solidFill>
              </a:rPr>
              <a:t>2 stages that temporally grid data onto desired resolution (</a:t>
            </a:r>
            <a:r>
              <a:rPr lang="en-GB" b="1" dirty="0">
                <a:solidFill>
                  <a:schemeClr val="tx1"/>
                </a:solidFill>
              </a:rPr>
              <a:t>H, D, M</a:t>
            </a:r>
            <a:r>
              <a:rPr lang="en-GB" dirty="0">
                <a:solidFill>
                  <a:schemeClr val="tx1"/>
                </a:solidFill>
              </a:rPr>
              <a:t>), and write it out to monthly chunked </a:t>
            </a:r>
            <a:r>
              <a:rPr lang="en-GB" dirty="0" err="1">
                <a:solidFill>
                  <a:schemeClr val="tx1"/>
                </a:solidFill>
              </a:rPr>
              <a:t>netCDFs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P1: Primary Parsing Stage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buNone/>
            </a:pPr>
            <a:r>
              <a:rPr lang="en-GB" b="1" dirty="0">
                <a:solidFill>
                  <a:srgbClr val="C00000"/>
                </a:solidFill>
              </a:rPr>
              <a:t>P1: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Parse each raw measurement file for </a:t>
            </a:r>
            <a:r>
              <a:rPr lang="en-GB" b="1" i="1" dirty="0" err="1">
                <a:solidFill>
                  <a:schemeClr val="tx1"/>
                </a:solidFill>
              </a:rPr>
              <a:t>network:species</a:t>
            </a:r>
            <a:r>
              <a:rPr lang="en-GB" b="1" i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pair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different temporal resolution data is parsed.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data/metadata fields are mapped to standard fields  (approx. 200 standard fields).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Units (data + metadata) are converted on the fly to standard variable units.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All relevant measurement process information, network flags and station classification information is ingested and returned with completely standard output.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Duplicate/overlapping times are resolved.</a:t>
            </a:r>
          </a:p>
          <a:p>
            <a:pPr marL="914400" indent="-457200"/>
            <a:r>
              <a:rPr lang="en-GB" dirty="0">
                <a:solidFill>
                  <a:schemeClr val="tx1"/>
                </a:solidFill>
              </a:rPr>
              <a:t>Data file is saved into station group (where station is defined as station reference +  standard measurement method).</a:t>
            </a: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5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A typical </a:t>
            </a:r>
            <a:r>
              <a:rPr lang="en-GB" dirty="0" err="1">
                <a:solidFill>
                  <a:srgbClr val="C00000"/>
                </a:solidFill>
              </a:rPr>
              <a:t>Measuremental</a:t>
            </a:r>
            <a:r>
              <a:rPr lang="en-GB" dirty="0">
                <a:solidFill>
                  <a:srgbClr val="C00000"/>
                </a:solidFill>
              </a:rPr>
              <a:t> Instrument Manual…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BAFF3-814C-274D-B4E4-7849386B8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71" y="1217682"/>
            <a:ext cx="5323115" cy="554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65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618AE17-5FC3-534F-A9AB-5D69807BF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03" y="357378"/>
            <a:ext cx="8229600" cy="838500"/>
          </a:xfrm>
        </p:spPr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NO</a:t>
            </a:r>
            <a:r>
              <a:rPr lang="en-GB" baseline="-25000" dirty="0">
                <a:solidFill>
                  <a:srgbClr val="C00000"/>
                </a:solidFill>
              </a:rPr>
              <a:t>2 </a:t>
            </a:r>
            <a:r>
              <a:rPr lang="en-GB" dirty="0">
                <a:solidFill>
                  <a:srgbClr val="C00000"/>
                </a:solidFill>
              </a:rPr>
              <a:t>Measurement Bias – Chemiluminescence (internal Molybdenum converter)</a:t>
            </a:r>
          </a:p>
        </p:txBody>
      </p:sp>
      <p:sp>
        <p:nvSpPr>
          <p:cNvPr id="4" name="Google Shape;70;p14">
            <a:extLst>
              <a:ext uri="{FF2B5EF4-FFF2-40B4-BE49-F238E27FC236}">
                <a16:creationId xmlns:a16="http://schemas.microsoft.com/office/drawing/2014/main" id="{69596BEE-CE87-2C45-8192-66CFE9142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4803" y="637143"/>
            <a:ext cx="8229600" cy="532165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marL="914400" indent="-457200"/>
            <a:endParaRPr lang="en-GB" dirty="0">
              <a:solidFill>
                <a:schemeClr val="tx1"/>
              </a:solidFill>
            </a:endParaRPr>
          </a:p>
          <a:p>
            <a:pPr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lang="en-GB" dirty="0">
              <a:solidFill>
                <a:srgbClr val="0070C0"/>
              </a:solidFill>
            </a:endParaRPr>
          </a:p>
          <a:p>
            <a:pPr indent="0">
              <a:buNone/>
            </a:pPr>
            <a:endParaRPr lang="es-ES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B9952-1977-994D-9834-706125DA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" y="1475643"/>
            <a:ext cx="9144000" cy="532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40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Personalizad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1212</Words>
  <Application>Microsoft Macintosh PowerPoint</Application>
  <PresentationFormat>On-screen Show (4:3)</PresentationFormat>
  <Paragraphs>219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</vt:lpstr>
      <vt:lpstr>Tema de Office</vt:lpstr>
      <vt:lpstr>Tema de Office</vt:lpstr>
      <vt:lpstr>An assessment of  in-situ observational uncertainties for the task of model evaluation. </vt:lpstr>
      <vt:lpstr>More and more available measurements</vt:lpstr>
      <vt:lpstr>“You say tomato, I say tomato!”</vt:lpstr>
      <vt:lpstr>GHOST: Globally Harmonised Observational Surface Treatment </vt:lpstr>
      <vt:lpstr>GHOST Scope</vt:lpstr>
      <vt:lpstr>GHOST Pipeline</vt:lpstr>
      <vt:lpstr>P1: Primary Parsing Stage</vt:lpstr>
      <vt:lpstr>A typical Measuremental Instrument Manual…</vt:lpstr>
      <vt:lpstr>NO2 Measurement Bias – Chemiluminescence (internal Molybdenum converter)</vt:lpstr>
      <vt:lpstr>P2: Primary Parsing Stage</vt:lpstr>
      <vt:lpstr>P2: Primary Parsing Stage</vt:lpstr>
      <vt:lpstr>P3: Primary Parsing Stage</vt:lpstr>
      <vt:lpstr>P4: Primary Parsing Stage</vt:lpstr>
      <vt:lpstr>P: Primary Parsing Stages (P4)</vt:lpstr>
      <vt:lpstr>P: Primary Parsing Stages (P4)</vt:lpstr>
      <vt:lpstr>P5: Primary Parsing Stage</vt:lpstr>
      <vt:lpstr>P6: Primary Parsing Stage</vt:lpstr>
      <vt:lpstr>T: Temporal Gridding Stages </vt:lpstr>
      <vt:lpstr>Conclusions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GHOST</dc:title>
  <cp:lastModifiedBy>Microsoft Office User</cp:lastModifiedBy>
  <cp:revision>63</cp:revision>
  <dcterms:modified xsi:type="dcterms:W3CDTF">2019-04-03T07:21:38Z</dcterms:modified>
</cp:coreProperties>
</file>