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-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661FA4-2510-4DD5-AC6B-2801FAE20E01}" type="datetimeFigureOut">
              <a:rPr lang="en-GB" smtClean="0"/>
              <a:t>27/04/2021</a:t>
            </a:fld>
            <a:endParaRPr lang="en-GB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A8DA4C-3954-4357-B57C-F524714BA882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262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A8DA4C-3954-4357-B57C-F524714BA88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60709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0ECC-1057-4642-8FAB-7A1CF8F6E8FC}" type="datetimeFigureOut">
              <a:rPr lang="en-GB" smtClean="0"/>
              <a:t>27/04/2021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DDAD1-F18D-426D-9460-C1BE4A2FB57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6473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0ECC-1057-4642-8FAB-7A1CF8F6E8FC}" type="datetimeFigureOut">
              <a:rPr lang="en-GB" smtClean="0"/>
              <a:t>27/04/2021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DDAD1-F18D-426D-9460-C1BE4A2FB57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378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0ECC-1057-4642-8FAB-7A1CF8F6E8FC}" type="datetimeFigureOut">
              <a:rPr lang="en-GB" smtClean="0"/>
              <a:t>27/04/2021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DDAD1-F18D-426D-9460-C1BE4A2FB57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508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0ECC-1057-4642-8FAB-7A1CF8F6E8FC}" type="datetimeFigureOut">
              <a:rPr lang="en-GB" smtClean="0"/>
              <a:t>27/04/2021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DDAD1-F18D-426D-9460-C1BE4A2FB57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331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0ECC-1057-4642-8FAB-7A1CF8F6E8FC}" type="datetimeFigureOut">
              <a:rPr lang="en-GB" smtClean="0"/>
              <a:t>27/04/2021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DDAD1-F18D-426D-9460-C1BE4A2FB57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9207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0ECC-1057-4642-8FAB-7A1CF8F6E8FC}" type="datetimeFigureOut">
              <a:rPr lang="en-GB" smtClean="0"/>
              <a:t>27/04/2021</a:t>
            </a:fld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DDAD1-F18D-426D-9460-C1BE4A2FB57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7179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0ECC-1057-4642-8FAB-7A1CF8F6E8FC}" type="datetimeFigureOut">
              <a:rPr lang="en-GB" smtClean="0"/>
              <a:t>27/04/2021</a:t>
            </a:fld>
            <a:endParaRPr lang="en-GB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DDAD1-F18D-426D-9460-C1BE4A2FB57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7639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0ECC-1057-4642-8FAB-7A1CF8F6E8FC}" type="datetimeFigureOut">
              <a:rPr lang="en-GB" smtClean="0"/>
              <a:t>27/04/2021</a:t>
            </a:fld>
            <a:endParaRPr lang="en-GB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DDAD1-F18D-426D-9460-C1BE4A2FB57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0291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0ECC-1057-4642-8FAB-7A1CF8F6E8FC}" type="datetimeFigureOut">
              <a:rPr lang="en-GB" smtClean="0"/>
              <a:t>27/04/2021</a:t>
            </a:fld>
            <a:endParaRPr lang="en-GB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DDAD1-F18D-426D-9460-C1BE4A2FB57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82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0ECC-1057-4642-8FAB-7A1CF8F6E8FC}" type="datetimeFigureOut">
              <a:rPr lang="en-GB" smtClean="0"/>
              <a:t>27/04/2021</a:t>
            </a:fld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DDAD1-F18D-426D-9460-C1BE4A2FB57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623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0ECC-1057-4642-8FAB-7A1CF8F6E8FC}" type="datetimeFigureOut">
              <a:rPr lang="en-GB" smtClean="0"/>
              <a:t>27/04/2021</a:t>
            </a:fld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DDAD1-F18D-426D-9460-C1BE4A2FB57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2833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F0ECC-1057-4642-8FAB-7A1CF8F6E8FC}" type="datetimeFigureOut">
              <a:rPr lang="en-GB" smtClean="0"/>
              <a:t>27/04/2021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DDAD1-F18D-426D-9460-C1BE4A2FB57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7498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pn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443432" y="111178"/>
            <a:ext cx="11126144" cy="642428"/>
          </a:xfrm>
        </p:spPr>
        <p:txBody>
          <a:bodyPr>
            <a:normAutofit/>
          </a:bodyPr>
          <a:lstStyle/>
          <a:p>
            <a:r>
              <a:rPr lang="en-GB" sz="3500" dirty="0" smtClean="0">
                <a:latin typeface="+mn-lt"/>
              </a:rPr>
              <a:t>Climate services for the retail sector: </a:t>
            </a:r>
            <a:r>
              <a:rPr lang="en-GB" sz="3500" dirty="0" err="1" smtClean="0">
                <a:latin typeface="+mn-lt"/>
              </a:rPr>
              <a:t>Filomena’s</a:t>
            </a:r>
            <a:r>
              <a:rPr lang="en-GB" sz="3500" dirty="0" smtClean="0">
                <a:latin typeface="+mn-lt"/>
              </a:rPr>
              <a:t> case</a:t>
            </a:r>
            <a:endParaRPr lang="en-GB" sz="3500" dirty="0">
              <a:latin typeface="+mn-lt"/>
            </a:endParaRPr>
          </a:p>
        </p:txBody>
      </p:sp>
      <p:pic>
        <p:nvPicPr>
          <p:cNvPr id="1028" name="Picture 4" descr="Barcelona Supercomputing Center (BSC)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812" y="6170321"/>
            <a:ext cx="1699851" cy="456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Google Shape;86;p1" descr="https://lh4.googleusercontent.com/g9b3_0WgEYSbVSedw4UQomhwaQ0aGy_ZvAJe1ePD3zFUG_Td9WeyyECexqmIoKl4Au4ALVb55ofBcJH8xwMHezPAaeGQR9af6Wu5-8BlQMf_P2Y1F66m43E74Gs8R4bhF2A6nUUL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033025" y="6159543"/>
            <a:ext cx="1777173" cy="467144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71;gbd5f57fe2f_0_18"/>
          <p:cNvPicPr preferRelativeResize="0">
            <a:picLocks noChangeAspect="1"/>
          </p:cNvPicPr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573279" y="1443033"/>
            <a:ext cx="2808703" cy="26532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72;gbd5f57fe2f_0_18"/>
          <p:cNvSpPr/>
          <p:nvPr/>
        </p:nvSpPr>
        <p:spPr>
          <a:xfrm>
            <a:off x="-1615425" y="1623311"/>
            <a:ext cx="6096000" cy="4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b="1" dirty="0" smtClean="0">
                <a:solidFill>
                  <a:srgbClr val="124484"/>
                </a:solidFill>
                <a:latin typeface="Calibri"/>
                <a:ea typeface="Calibri"/>
                <a:cs typeface="Calibri"/>
                <a:sym typeface="Calibri"/>
              </a:rPr>
              <a:t>OBSERVATIONS</a:t>
            </a:r>
            <a:endParaRPr b="1" dirty="0">
              <a:solidFill>
                <a:srgbClr val="12448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3;gbd5f57fe2f_0_18"/>
          <p:cNvSpPr/>
          <p:nvPr/>
        </p:nvSpPr>
        <p:spPr>
          <a:xfrm>
            <a:off x="585148" y="2161400"/>
            <a:ext cx="1694853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b="1" dirty="0">
                <a:solidFill>
                  <a:srgbClr val="124484"/>
                </a:solidFill>
                <a:latin typeface="Calibri"/>
                <a:ea typeface="Calibri"/>
                <a:cs typeface="Calibri"/>
                <a:sym typeface="Calibri"/>
              </a:rPr>
              <a:t>vs</a:t>
            </a:r>
            <a:endParaRPr sz="1800" b="1" dirty="0">
              <a:solidFill>
                <a:srgbClr val="12448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74;gbd5f57fe2f_0_18"/>
          <p:cNvSpPr/>
          <p:nvPr/>
        </p:nvSpPr>
        <p:spPr>
          <a:xfrm>
            <a:off x="-239039" y="2724948"/>
            <a:ext cx="3965197" cy="4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b="1" dirty="0" smtClean="0">
                <a:solidFill>
                  <a:srgbClr val="124484"/>
                </a:solidFill>
                <a:latin typeface="Calibri"/>
                <a:ea typeface="Calibri"/>
                <a:cs typeface="Calibri"/>
                <a:sym typeface="Calibri"/>
              </a:rPr>
              <a:t>FORECAST FOR FILOMENA’S WEEK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b="1" dirty="0" smtClean="0">
                <a:solidFill>
                  <a:srgbClr val="124484"/>
                </a:solidFill>
                <a:latin typeface="Calibri"/>
                <a:ea typeface="Calibri"/>
                <a:cs typeface="Calibri"/>
                <a:sym typeface="Calibri"/>
              </a:rPr>
              <a:t>DIFFERENT WEEKS IN ADVANCE</a:t>
            </a:r>
            <a:endParaRPr b="1" dirty="0">
              <a:solidFill>
                <a:srgbClr val="12448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" name="Imagen 1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1812" y="4380933"/>
            <a:ext cx="3554346" cy="1240015"/>
          </a:xfrm>
          <a:prstGeom prst="rect">
            <a:avLst/>
          </a:prstGeom>
        </p:spPr>
      </p:pic>
      <p:sp>
        <p:nvSpPr>
          <p:cNvPr id="21" name="Google Shape;177;gbd5f57fe2f_0_18"/>
          <p:cNvSpPr/>
          <p:nvPr/>
        </p:nvSpPr>
        <p:spPr>
          <a:xfrm>
            <a:off x="1929630" y="1157842"/>
            <a:ext cx="6096000" cy="4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 b="1" dirty="0" smtClean="0">
                <a:solidFill>
                  <a:srgbClr val="124484"/>
                </a:solidFill>
                <a:latin typeface="Calibri"/>
                <a:ea typeface="Calibri"/>
                <a:cs typeface="Calibri"/>
                <a:sym typeface="Calibri"/>
              </a:rPr>
              <a:t>ANOMALY MAP</a:t>
            </a:r>
            <a:endParaRPr sz="1400" b="1" dirty="0">
              <a:solidFill>
                <a:srgbClr val="12448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106;gcf1565793e_0_48"/>
          <p:cNvSpPr/>
          <p:nvPr/>
        </p:nvSpPr>
        <p:spPr>
          <a:xfrm>
            <a:off x="879437" y="4033027"/>
            <a:ext cx="3036280" cy="1902853"/>
          </a:xfrm>
          <a:prstGeom prst="ellipse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Rectángulo 29"/>
          <p:cNvSpPr/>
          <p:nvPr/>
        </p:nvSpPr>
        <p:spPr>
          <a:xfrm>
            <a:off x="3849541" y="4115933"/>
            <a:ext cx="27928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WELL-PREDICTED 3 WEEKS</a:t>
            </a:r>
          </a:p>
          <a:p>
            <a:pPr algn="ctr"/>
            <a:r>
              <a:rPr lang="en-GB" b="1" dirty="0" smtClean="0">
                <a:solidFill>
                  <a:srgbClr val="FF0000"/>
                </a:solidFill>
              </a:rPr>
              <a:t> IN ADVANCE!</a:t>
            </a:r>
            <a:endParaRPr lang="en-GB" b="1" dirty="0">
              <a:solidFill>
                <a:srgbClr val="FF0000"/>
              </a:solidFill>
            </a:endParaRPr>
          </a:p>
        </p:txBody>
      </p:sp>
      <p:cxnSp>
        <p:nvCxnSpPr>
          <p:cNvPr id="42" name="Google Shape;175;gbd5f57fe2f_0_18"/>
          <p:cNvCxnSpPr/>
          <p:nvPr/>
        </p:nvCxnSpPr>
        <p:spPr>
          <a:xfrm flipV="1">
            <a:off x="2270090" y="1790700"/>
            <a:ext cx="1101760" cy="3418"/>
          </a:xfrm>
          <a:prstGeom prst="straightConnector1">
            <a:avLst/>
          </a:prstGeom>
          <a:noFill/>
          <a:ln w="28575" cap="flat" cmpd="sng">
            <a:solidFill>
              <a:srgbClr val="124484"/>
            </a:solidFill>
            <a:prstDash val="solid"/>
            <a:miter lim="800000"/>
            <a:headEnd type="none" w="sm" len="sm"/>
            <a:tailEnd type="triangle" w="lg" len="lg"/>
          </a:ln>
        </p:spPr>
      </p:cxnSp>
      <p:cxnSp>
        <p:nvCxnSpPr>
          <p:cNvPr id="50" name="Google Shape;176;gbd5f57fe2f_0_18"/>
          <p:cNvCxnSpPr/>
          <p:nvPr/>
        </p:nvCxnSpPr>
        <p:spPr>
          <a:xfrm>
            <a:off x="581426" y="3317684"/>
            <a:ext cx="3722" cy="964949"/>
          </a:xfrm>
          <a:prstGeom prst="straightConnector1">
            <a:avLst/>
          </a:prstGeom>
          <a:noFill/>
          <a:ln w="28575" cap="flat" cmpd="sng">
            <a:solidFill>
              <a:srgbClr val="124484"/>
            </a:solidFill>
            <a:prstDash val="solid"/>
            <a:miter lim="800000"/>
            <a:headEnd type="none" w="sm" len="sm"/>
            <a:tailEnd type="triangle" w="lg" len="lg"/>
          </a:ln>
        </p:spPr>
      </p:cxnSp>
      <p:cxnSp>
        <p:nvCxnSpPr>
          <p:cNvPr id="51" name="Conector angular 50"/>
          <p:cNvCxnSpPr/>
          <p:nvPr/>
        </p:nvCxnSpPr>
        <p:spPr>
          <a:xfrm rot="10800000" flipV="1">
            <a:off x="4051102" y="4762264"/>
            <a:ext cx="1194877" cy="321823"/>
          </a:xfrm>
          <a:prstGeom prst="bentConnector3">
            <a:avLst>
              <a:gd name="adj1" fmla="val -1383"/>
            </a:avLst>
          </a:prstGeom>
          <a:ln w="31750"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7" name="Imagen 6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2418" y="1192245"/>
            <a:ext cx="2502244" cy="2502244"/>
          </a:xfrm>
          <a:prstGeom prst="rect">
            <a:avLst/>
          </a:prstGeom>
        </p:spPr>
      </p:pic>
      <p:sp>
        <p:nvSpPr>
          <p:cNvPr id="68" name="Google Shape;106;gcf1565793e_0_48"/>
          <p:cNvSpPr/>
          <p:nvPr/>
        </p:nvSpPr>
        <p:spPr>
          <a:xfrm>
            <a:off x="7519937" y="1476476"/>
            <a:ext cx="563603" cy="1048224"/>
          </a:xfrm>
          <a:prstGeom prst="ellipse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78" name="Google Shape;176;gbd5f57fe2f_0_18"/>
          <p:cNvCxnSpPr/>
          <p:nvPr/>
        </p:nvCxnSpPr>
        <p:spPr>
          <a:xfrm flipH="1" flipV="1">
            <a:off x="8321368" y="1867798"/>
            <a:ext cx="761872" cy="1238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triangle" w="lg" len="lg"/>
          </a:ln>
        </p:spPr>
      </p:cxnSp>
      <p:sp>
        <p:nvSpPr>
          <p:cNvPr id="83" name="Rectángulo 82"/>
          <p:cNvSpPr/>
          <p:nvPr/>
        </p:nvSpPr>
        <p:spPr>
          <a:xfrm>
            <a:off x="9261507" y="1393839"/>
            <a:ext cx="2656910" cy="19774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700" b="1" dirty="0" smtClean="0">
                <a:solidFill>
                  <a:srgbClr val="124484"/>
                </a:solidFill>
              </a:rPr>
              <a:t>Around 75% of </a:t>
            </a:r>
            <a:r>
              <a:rPr lang="en-GB" sz="1700" b="1" dirty="0" smtClean="0">
                <a:solidFill>
                  <a:srgbClr val="124484"/>
                </a:solidFill>
              </a:rPr>
              <a:t>regional aggregations of Decathlon’s stores </a:t>
            </a:r>
            <a:r>
              <a:rPr lang="en-GB" sz="1700" b="1" dirty="0" smtClean="0">
                <a:solidFill>
                  <a:srgbClr val="124484"/>
                </a:solidFill>
              </a:rPr>
              <a:t>  </a:t>
            </a:r>
            <a:r>
              <a:rPr lang="en-GB" sz="1700" b="1" dirty="0" smtClean="0">
                <a:solidFill>
                  <a:srgbClr val="124484"/>
                </a:solidFill>
              </a:rPr>
              <a:t>had </a:t>
            </a:r>
            <a:r>
              <a:rPr lang="en-GB" sz="1700" b="1" dirty="0" smtClean="0">
                <a:solidFill>
                  <a:srgbClr val="124484"/>
                </a:solidFill>
              </a:rPr>
              <a:t>increased winter and mountain  sporting good sales in  </a:t>
            </a:r>
            <a:r>
              <a:rPr lang="en-GB" sz="1700" b="1" dirty="0" smtClean="0">
                <a:solidFill>
                  <a:srgbClr val="124484"/>
                </a:solidFill>
              </a:rPr>
              <a:t>100</a:t>
            </a:r>
            <a:r>
              <a:rPr lang="en-GB" sz="1700" b="1" dirty="0" smtClean="0">
                <a:solidFill>
                  <a:srgbClr val="124484"/>
                </a:solidFill>
              </a:rPr>
              <a:t>% or higher during </a:t>
            </a:r>
            <a:r>
              <a:rPr lang="en-GB" sz="1700" b="1" dirty="0" err="1" smtClean="0">
                <a:solidFill>
                  <a:srgbClr val="124484"/>
                </a:solidFill>
              </a:rPr>
              <a:t>Filomena’s</a:t>
            </a:r>
            <a:r>
              <a:rPr lang="en-GB" sz="1700" b="1" dirty="0" smtClean="0">
                <a:solidFill>
                  <a:srgbClr val="124484"/>
                </a:solidFill>
              </a:rPr>
              <a:t> week </a:t>
            </a:r>
            <a:endParaRPr lang="en-GB" sz="1700" b="1" dirty="0">
              <a:solidFill>
                <a:srgbClr val="124484"/>
              </a:solidFill>
            </a:endParaRPr>
          </a:p>
        </p:txBody>
      </p:sp>
      <p:sp>
        <p:nvSpPr>
          <p:cNvPr id="86" name="Google Shape;106;gcf1565793e_0_48"/>
          <p:cNvSpPr/>
          <p:nvPr/>
        </p:nvSpPr>
        <p:spPr>
          <a:xfrm>
            <a:off x="8426921" y="4056737"/>
            <a:ext cx="575958" cy="944204"/>
          </a:xfrm>
          <a:prstGeom prst="ellipse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84" name="Imagen 8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5286" y="3656591"/>
            <a:ext cx="2473445" cy="2473445"/>
          </a:xfrm>
          <a:prstGeom prst="rect">
            <a:avLst/>
          </a:prstGeom>
        </p:spPr>
      </p:pic>
      <p:sp>
        <p:nvSpPr>
          <p:cNvPr id="69" name="Google Shape;106;gcf1565793e_0_48"/>
          <p:cNvSpPr/>
          <p:nvPr/>
        </p:nvSpPr>
        <p:spPr>
          <a:xfrm>
            <a:off x="7632002" y="3096423"/>
            <a:ext cx="305509" cy="652312"/>
          </a:xfrm>
          <a:prstGeom prst="ellipse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6;gcf1565793e_0_48"/>
          <p:cNvSpPr/>
          <p:nvPr/>
        </p:nvSpPr>
        <p:spPr>
          <a:xfrm>
            <a:off x="8488680" y="5610959"/>
            <a:ext cx="473241" cy="548584"/>
          </a:xfrm>
          <a:prstGeom prst="ellipse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6;gcf1565793e_0_48"/>
          <p:cNvSpPr/>
          <p:nvPr/>
        </p:nvSpPr>
        <p:spPr>
          <a:xfrm>
            <a:off x="8400849" y="3973924"/>
            <a:ext cx="648902" cy="1100874"/>
          </a:xfrm>
          <a:prstGeom prst="ellipse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89" name="Google Shape;176;gbd5f57fe2f_0_18"/>
          <p:cNvCxnSpPr/>
          <p:nvPr/>
        </p:nvCxnSpPr>
        <p:spPr>
          <a:xfrm flipH="1">
            <a:off x="9083240" y="4282633"/>
            <a:ext cx="400436" cy="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triangle" w="lg" len="lg"/>
          </a:ln>
        </p:spPr>
      </p:cxnSp>
      <p:sp>
        <p:nvSpPr>
          <p:cNvPr id="92" name="Rectángulo 91"/>
          <p:cNvSpPr/>
          <p:nvPr/>
        </p:nvSpPr>
        <p:spPr>
          <a:xfrm>
            <a:off x="9483676" y="3973924"/>
            <a:ext cx="2434741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700" b="1" dirty="0" smtClean="0">
                <a:solidFill>
                  <a:srgbClr val="124484"/>
                </a:solidFill>
              </a:rPr>
              <a:t>During </a:t>
            </a:r>
            <a:r>
              <a:rPr lang="en-GB" sz="1700" b="1" dirty="0" err="1" smtClean="0">
                <a:solidFill>
                  <a:srgbClr val="124484"/>
                </a:solidFill>
              </a:rPr>
              <a:t>Filomena’s</a:t>
            </a:r>
            <a:r>
              <a:rPr lang="en-GB" sz="1700" b="1" dirty="0" smtClean="0">
                <a:solidFill>
                  <a:srgbClr val="124484"/>
                </a:solidFill>
              </a:rPr>
              <a:t> week and the next one, the </a:t>
            </a:r>
            <a:r>
              <a:rPr lang="en-GB" sz="1700" b="1" dirty="0">
                <a:solidFill>
                  <a:srgbClr val="124484"/>
                </a:solidFill>
              </a:rPr>
              <a:t>p</a:t>
            </a:r>
            <a:r>
              <a:rPr lang="en-GB" sz="1700" b="1" dirty="0" smtClean="0">
                <a:solidFill>
                  <a:srgbClr val="124484"/>
                </a:solidFill>
              </a:rPr>
              <a:t>ercentage of winter and mountain sales to the total experienced a remarkable increase</a:t>
            </a:r>
            <a:endParaRPr lang="en-GB" sz="1700" b="1" dirty="0">
              <a:solidFill>
                <a:srgbClr val="124484"/>
              </a:solidFill>
            </a:endParaRPr>
          </a:p>
        </p:txBody>
      </p:sp>
      <p:sp>
        <p:nvSpPr>
          <p:cNvPr id="31" name="Subtítulo 2"/>
          <p:cNvSpPr txBox="1">
            <a:spLocks/>
          </p:cNvSpPr>
          <p:nvPr/>
        </p:nvSpPr>
        <p:spPr>
          <a:xfrm>
            <a:off x="4149693" y="6225259"/>
            <a:ext cx="3713623" cy="49360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1300" b="1" dirty="0" smtClean="0"/>
              <a:t>A. </a:t>
            </a:r>
            <a:r>
              <a:rPr lang="es-ES" sz="1300" b="1" dirty="0" err="1" smtClean="0"/>
              <a:t>Martinez</a:t>
            </a:r>
            <a:r>
              <a:rPr lang="es-ES" sz="1300" b="1" dirty="0" smtClean="0"/>
              <a:t> Boti</a:t>
            </a:r>
            <a:r>
              <a:rPr lang="es-ES" sz="1300" b="1" baseline="30000" dirty="0" smtClean="0"/>
              <a:t>1,3</a:t>
            </a:r>
            <a:r>
              <a:rPr lang="es-ES" sz="1300" dirty="0" smtClean="0"/>
              <a:t>, Ll. Palma</a:t>
            </a:r>
            <a:r>
              <a:rPr lang="es-ES" sz="1300" baseline="30000" dirty="0" smtClean="0"/>
              <a:t>1,3</a:t>
            </a:r>
            <a:r>
              <a:rPr lang="es-ES" sz="1300" dirty="0" smtClean="0"/>
              <a:t>, F. Roura</a:t>
            </a:r>
            <a:r>
              <a:rPr lang="es-ES" sz="1300" baseline="30000" dirty="0" smtClean="0"/>
              <a:t>1</a:t>
            </a:r>
            <a:r>
              <a:rPr lang="es-ES" sz="1300" dirty="0" smtClean="0"/>
              <a:t>, A. Manrique-Suñén</a:t>
            </a:r>
            <a:r>
              <a:rPr lang="es-ES" sz="1300" baseline="30000" dirty="0" smtClean="0"/>
              <a:t>1</a:t>
            </a:r>
            <a:r>
              <a:rPr lang="es-ES" sz="1300" dirty="0" smtClean="0"/>
              <a:t>, N. Gonzáles-Reviriego</a:t>
            </a:r>
            <a:r>
              <a:rPr lang="es-ES" sz="1300" baseline="30000" dirty="0" smtClean="0"/>
              <a:t>1</a:t>
            </a:r>
            <a:r>
              <a:rPr lang="es-ES" sz="1300" dirty="0" smtClean="0"/>
              <a:t>, R. Marcos</a:t>
            </a:r>
            <a:r>
              <a:rPr lang="es-ES" sz="1300" baseline="30000" dirty="0" smtClean="0"/>
              <a:t>1,3</a:t>
            </a:r>
            <a:r>
              <a:rPr lang="es-ES" sz="1300" dirty="0" smtClean="0"/>
              <a:t>, S. González</a:t>
            </a:r>
            <a:r>
              <a:rPr lang="es-ES" sz="1300" baseline="30000" dirty="0" smtClean="0"/>
              <a:t>2</a:t>
            </a:r>
            <a:r>
              <a:rPr lang="es-ES" sz="1300" dirty="0" smtClean="0"/>
              <a:t>, A. López</a:t>
            </a:r>
            <a:r>
              <a:rPr lang="es-ES" sz="1300" baseline="30000" dirty="0" smtClean="0"/>
              <a:t>2</a:t>
            </a:r>
            <a:r>
              <a:rPr lang="es-ES" sz="1300" dirty="0" smtClean="0"/>
              <a:t> and A. Soret</a:t>
            </a:r>
            <a:r>
              <a:rPr lang="es-ES" sz="1300" baseline="30000" dirty="0" smtClean="0"/>
              <a:t>1</a:t>
            </a:r>
          </a:p>
          <a:p>
            <a:pPr>
              <a:spcBef>
                <a:spcPts val="400"/>
              </a:spcBef>
            </a:pPr>
            <a:endParaRPr lang="es-ES" sz="1200" baseline="30000" dirty="0" smtClean="0">
              <a:latin typeface="Open Sans"/>
            </a:endParaRPr>
          </a:p>
          <a:p>
            <a:endParaRPr lang="es-ES" sz="2000" dirty="0" smtClean="0">
              <a:latin typeface="Open Sans"/>
            </a:endParaRPr>
          </a:p>
          <a:p>
            <a:endParaRPr lang="es-ES" sz="2000" dirty="0"/>
          </a:p>
        </p:txBody>
      </p:sp>
      <p:sp>
        <p:nvSpPr>
          <p:cNvPr id="3" name="Rectángulo 2"/>
          <p:cNvSpPr/>
          <p:nvPr/>
        </p:nvSpPr>
        <p:spPr>
          <a:xfrm>
            <a:off x="8004049" y="6164183"/>
            <a:ext cx="4187952" cy="11131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"/>
              </a:spcBef>
            </a:pPr>
            <a:r>
              <a:rPr lang="es-ES" sz="900" baseline="30000" dirty="0">
                <a:latin typeface="Open Sans"/>
              </a:rPr>
              <a:t>1</a:t>
            </a:r>
            <a:r>
              <a:rPr lang="es-ES" sz="900" dirty="0">
                <a:latin typeface="Open Sans"/>
              </a:rPr>
              <a:t>Barcelona </a:t>
            </a:r>
            <a:r>
              <a:rPr lang="es-ES" sz="900" dirty="0" err="1">
                <a:latin typeface="Open Sans"/>
              </a:rPr>
              <a:t>Supercomputing</a:t>
            </a:r>
            <a:r>
              <a:rPr lang="es-ES" sz="900" dirty="0">
                <a:latin typeface="Open Sans"/>
              </a:rPr>
              <a:t> Center, </a:t>
            </a:r>
            <a:r>
              <a:rPr lang="es-ES" sz="900" dirty="0" err="1">
                <a:latin typeface="Open Sans"/>
              </a:rPr>
              <a:t>Earth</a:t>
            </a:r>
            <a:r>
              <a:rPr lang="es-ES" sz="900" dirty="0">
                <a:latin typeface="Open Sans"/>
              </a:rPr>
              <a:t> </a:t>
            </a:r>
            <a:r>
              <a:rPr lang="es-ES" sz="900" dirty="0" err="1">
                <a:latin typeface="Open Sans"/>
              </a:rPr>
              <a:t>Sciences</a:t>
            </a:r>
            <a:r>
              <a:rPr lang="es-ES" sz="900" dirty="0">
                <a:latin typeface="Open Sans"/>
              </a:rPr>
              <a:t>, Barcelona, 08034, </a:t>
            </a:r>
            <a:r>
              <a:rPr lang="es-ES" sz="900" dirty="0" err="1">
                <a:latin typeface="Open Sans"/>
              </a:rPr>
              <a:t>Spain</a:t>
            </a:r>
            <a:endParaRPr lang="es-ES" sz="900" baseline="30000" dirty="0">
              <a:latin typeface="Open Sans"/>
            </a:endParaRPr>
          </a:p>
          <a:p>
            <a:pPr>
              <a:spcBef>
                <a:spcPts val="200"/>
              </a:spcBef>
            </a:pPr>
            <a:r>
              <a:rPr lang="es-ES" sz="900" baseline="30000" dirty="0">
                <a:latin typeface="Open Sans"/>
              </a:rPr>
              <a:t>2</a:t>
            </a:r>
            <a:r>
              <a:rPr lang="es-ES" sz="900" dirty="0">
                <a:latin typeface="Open Sans"/>
              </a:rPr>
              <a:t>Decathlon España, San </a:t>
            </a:r>
            <a:r>
              <a:rPr lang="es-ES" sz="900" dirty="0" err="1">
                <a:latin typeface="Open Sans"/>
              </a:rPr>
              <a:t>Sebastian</a:t>
            </a:r>
            <a:r>
              <a:rPr lang="es-ES" sz="900" dirty="0">
                <a:latin typeface="Open Sans"/>
              </a:rPr>
              <a:t> de los Reyes, Madrid, </a:t>
            </a:r>
            <a:r>
              <a:rPr lang="es-ES" sz="900" dirty="0" err="1">
                <a:latin typeface="Open Sans"/>
              </a:rPr>
              <a:t>Spain</a:t>
            </a:r>
            <a:endParaRPr lang="es-ES" sz="900" dirty="0">
              <a:latin typeface="Open Sans"/>
            </a:endParaRPr>
          </a:p>
          <a:p>
            <a:pPr>
              <a:spcBef>
                <a:spcPts val="200"/>
              </a:spcBef>
            </a:pPr>
            <a:r>
              <a:rPr lang="es-ES" sz="900" baseline="30000" dirty="0">
                <a:latin typeface="Open Sans"/>
              </a:rPr>
              <a:t>3</a:t>
            </a:r>
            <a:r>
              <a:rPr lang="es-ES" sz="900" dirty="0">
                <a:latin typeface="Open Sans"/>
              </a:rPr>
              <a:t>Universitat de Barcelona, Barcelona, 08007, </a:t>
            </a:r>
            <a:r>
              <a:rPr lang="es-ES" sz="900" dirty="0" err="1">
                <a:latin typeface="Open Sans"/>
              </a:rPr>
              <a:t>Spain</a:t>
            </a:r>
            <a:endParaRPr lang="es-ES" sz="900" dirty="0">
              <a:latin typeface="Open Sans"/>
            </a:endParaRPr>
          </a:p>
          <a:p>
            <a:endParaRPr lang="es-ES" sz="3600" dirty="0">
              <a:latin typeface="Open Sans"/>
            </a:endParaRPr>
          </a:p>
        </p:txBody>
      </p:sp>
      <p:sp>
        <p:nvSpPr>
          <p:cNvPr id="61" name="Rectángulo 60"/>
          <p:cNvSpPr/>
          <p:nvPr/>
        </p:nvSpPr>
        <p:spPr>
          <a:xfrm>
            <a:off x="7059446" y="738603"/>
            <a:ext cx="513255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dirty="0" smtClean="0">
                <a:solidFill>
                  <a:srgbClr val="124484"/>
                </a:solidFill>
              </a:rPr>
              <a:t>A QUICK PROOF OF THE CLIMATE INFLUENCE ON RETAIL USING DECATHLON DATA </a:t>
            </a:r>
            <a:endParaRPr lang="en-GB" sz="1600" b="1" dirty="0">
              <a:solidFill>
                <a:srgbClr val="12448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5735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157</Words>
  <Application>Microsoft Office PowerPoint</Application>
  <PresentationFormat>Panorámica</PresentationFormat>
  <Paragraphs>17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Open Sans</vt:lpstr>
      <vt:lpstr>Tema de Office</vt:lpstr>
      <vt:lpstr>Climate services for the retail sector: Filomena’s case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Climate services for the retail sector: Filomena’s case</dc:title>
  <dc:creator>Albert Martínez Botí</dc:creator>
  <cp:lastModifiedBy>Albert Martínez Botí</cp:lastModifiedBy>
  <cp:revision>17</cp:revision>
  <dcterms:created xsi:type="dcterms:W3CDTF">2021-04-21T09:51:52Z</dcterms:created>
  <dcterms:modified xsi:type="dcterms:W3CDTF">2021-04-27T14:55:57Z</dcterms:modified>
</cp:coreProperties>
</file>