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5" r:id="rId2"/>
    <p:sldMasterId id="2147483694" r:id="rId3"/>
    <p:sldMasterId id="2147483708" r:id="rId4"/>
  </p:sldMasterIdLst>
  <p:notesMasterIdLst>
    <p:notesMasterId r:id="rId22"/>
  </p:notesMasterIdLst>
  <p:sldIdLst>
    <p:sldId id="257" r:id="rId5"/>
    <p:sldId id="273" r:id="rId6"/>
    <p:sldId id="274" r:id="rId7"/>
    <p:sldId id="275" r:id="rId8"/>
    <p:sldId id="276" r:id="rId9"/>
    <p:sldId id="277" r:id="rId10"/>
    <p:sldId id="280" r:id="rId11"/>
    <p:sldId id="278" r:id="rId12"/>
    <p:sldId id="279" r:id="rId13"/>
    <p:sldId id="263" r:id="rId14"/>
    <p:sldId id="268" r:id="rId15"/>
    <p:sldId id="269" r:id="rId16"/>
    <p:sldId id="270" r:id="rId17"/>
    <p:sldId id="271" r:id="rId18"/>
    <p:sldId id="272" r:id="rId19"/>
    <p:sldId id="265" r:id="rId20"/>
    <p:sldId id="267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5" autoAdjust="0"/>
    <p:restoredTop sz="94660"/>
  </p:normalViewPr>
  <p:slideViewPr>
    <p:cSldViewPr snapToGrid="0">
      <p:cViewPr>
        <p:scale>
          <a:sx n="90" d="100"/>
          <a:sy n="90" d="100"/>
        </p:scale>
        <p:origin x="-1712" y="-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20" Type="http://schemas.openxmlformats.org/officeDocument/2006/relationships/slide" Target="slides/slide16.xml"/><Relationship Id="rId21" Type="http://schemas.openxmlformats.org/officeDocument/2006/relationships/slide" Target="slides/slide17.xml"/><Relationship Id="rId22" Type="http://schemas.openxmlformats.org/officeDocument/2006/relationships/notesMaster" Target="notesMasters/notesMaster1.xml"/><Relationship Id="rId23" Type="http://schemas.openxmlformats.org/officeDocument/2006/relationships/printerSettings" Target="printerSettings/printerSettings1.bin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4F7CFF-ACB7-4B14-8663-85B73176AE29}" type="datetimeFigureOut">
              <a:rPr lang="en-GB" smtClean="0"/>
              <a:t>9/12/19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8BCC93-BDD8-448D-BD47-40EA8CECA7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55472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>
              <a:latin typeface="Calibri" charset="0"/>
            </a:endParaRPr>
          </a:p>
        </p:txBody>
      </p:sp>
      <p:sp>
        <p:nvSpPr>
          <p:cNvPr id="542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fld id="{336D7DE8-7CCB-F249-83A1-EB70B4F316F5}" type="slidenum">
              <a:rPr lang="en-US">
                <a:solidFill>
                  <a:prstClr val="black"/>
                </a:solidFill>
                <a:latin typeface="Arial" charset="0"/>
                <a:cs typeface="DejaVu Sans" charset="0"/>
              </a:rPr>
              <a:pPr/>
              <a:t>3</a:t>
            </a:fld>
            <a:endParaRPr lang="en-US">
              <a:solidFill>
                <a:prstClr val="black"/>
              </a:solidFill>
              <a:latin typeface="Arial" charset="0"/>
              <a:cs typeface="DejaVu Sans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86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 smtClean="0">
              <a:ea typeface="ＭＳ Ｐゴシック" panose="020B0600070205080204" pitchFamily="34" charset="-128"/>
            </a:endParaRPr>
          </a:p>
        </p:txBody>
      </p:sp>
      <p:sp>
        <p:nvSpPr>
          <p:cNvPr id="686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750BEEC-CFCD-4947-AC01-D1808911C1CC}" type="slidenum">
              <a:rPr kumimoji="0" lang="en-US" alt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DejaVu Sans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altLang="es-ES" sz="12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DejaVu San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95447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noFill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s-ES">
              <a:latin typeface="Calibri" charset="0"/>
            </a:endParaRPr>
          </a:p>
        </p:txBody>
      </p:sp>
      <p:sp>
        <p:nvSpPr>
          <p:cNvPr id="542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423">
              <a:defRPr sz="11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1503" indent="-284292" defTabSz="914423">
              <a:defRPr sz="11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1564" indent="-227141" defTabSz="914423">
              <a:defRPr sz="11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598775" indent="-227141" defTabSz="914423">
              <a:defRPr sz="11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5986" indent="-227141" defTabSz="914423">
              <a:defRPr sz="11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478028" indent="-227141" defTabSz="914423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00069" indent="-227141" defTabSz="914423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322110" indent="-227141" defTabSz="914423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744152" indent="-227141" defTabSz="914423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fld id="{1717135F-240F-0F43-9E5D-BF3D58D178F9}" type="slidenum">
              <a:rPr lang="en-US" sz="1200">
                <a:latin typeface="Arial" charset="0"/>
                <a:cs typeface="DejaVu Sans" charset="0"/>
              </a:rPr>
              <a:pPr/>
              <a:t>11</a:t>
            </a:fld>
            <a:endParaRPr lang="en-US" sz="1200">
              <a:latin typeface="Arial" charset="0"/>
              <a:cs typeface="DejaVu Sans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jpe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jpe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jpe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jpe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jpe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jpe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jpe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.jpe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2.jpe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2.jpe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2.jpeg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5.jpeg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5.jpe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6.png"/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5.jpe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6.png"/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5.jpe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6.png"/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5.jpe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734601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3722760" y="1631880"/>
            <a:ext cx="5026680" cy="29984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244440" y="6095880"/>
            <a:ext cx="244116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244440" y="6350408"/>
            <a:ext cx="244116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5540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3722760" y="1631880"/>
            <a:ext cx="5026680" cy="29984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244440" y="6095880"/>
            <a:ext cx="119124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1495800" y="6095880"/>
            <a:ext cx="119124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1495800" y="6350408"/>
            <a:ext cx="119124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244440" y="6350408"/>
            <a:ext cx="119124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11481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3722760" y="1631880"/>
            <a:ext cx="5026680" cy="29984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244440" y="6095880"/>
            <a:ext cx="78588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1069920" y="6095880"/>
            <a:ext cx="78588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1895400" y="6095880"/>
            <a:ext cx="78588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1895400" y="6350408"/>
            <a:ext cx="78588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1069920" y="6350408"/>
            <a:ext cx="78588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244440" y="6350408"/>
            <a:ext cx="78588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7867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iv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3" descr="D:\OLD\MisDocumentos\JASMINA\BSC-Corporative Design\BSC Template\cabecera2012-1600px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00" y="1"/>
            <a:ext cx="9290050" cy="821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Shape 3"/>
          <p:cNvSpPr txBox="1">
            <a:spLocks noChangeArrowheads="1"/>
          </p:cNvSpPr>
          <p:nvPr userDrawn="1"/>
        </p:nvSpPr>
        <p:spPr bwMode="auto">
          <a:xfrm>
            <a:off x="8458200" y="6355514"/>
            <a:ext cx="533400" cy="502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/>
            <a:fld id="{85F734D9-E2DB-4883-962A-D1D625E479E2}" type="slidenum">
              <a:rPr lang="en-US" altLang="en-US" sz="977">
                <a:solidFill>
                  <a:srgbClr val="23589C"/>
                </a:solidFill>
              </a:rPr>
              <a:pPr algn="r" eaLnBrk="1" hangingPunct="1"/>
              <a:t>‹#›</a:t>
            </a:fld>
            <a:endParaRPr lang="en-US" altLang="en-US" sz="1758">
              <a:latin typeface="Calibri" panose="020F0502020204030204" pitchFamily="34" charset="0"/>
            </a:endParaRPr>
          </a:p>
        </p:txBody>
      </p:sp>
      <p:pic>
        <p:nvPicPr>
          <p:cNvPr id="6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141131"/>
            <a:ext cx="1936750" cy="5676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59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476" y="122521"/>
            <a:ext cx="574675" cy="293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le 16"/>
          <p:cNvSpPr>
            <a:spLocks noGrp="1" noChangeAspect="1"/>
          </p:cNvSpPr>
          <p:nvPr>
            <p:ph type="title"/>
          </p:nvPr>
        </p:nvSpPr>
        <p:spPr>
          <a:xfrm>
            <a:off x="396876" y="141100"/>
            <a:ext cx="6191348" cy="680868"/>
          </a:xfrm>
          <a:prstGeom prst="rect">
            <a:avLst/>
          </a:prstGeom>
        </p:spPr>
        <p:txBody>
          <a:bodyPr/>
          <a:lstStyle>
            <a:lvl1pPr algn="l">
              <a:defRPr sz="2735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1" name="Text Placeholder 10"/>
          <p:cNvSpPr>
            <a:spLocks noGrp="1" noChangeAspect="1"/>
          </p:cNvSpPr>
          <p:nvPr>
            <p:ph type="body" sz="quarter" idx="10"/>
          </p:nvPr>
        </p:nvSpPr>
        <p:spPr>
          <a:xfrm>
            <a:off x="395540" y="962661"/>
            <a:ext cx="8329365" cy="5392853"/>
          </a:xfrm>
          <a:prstGeom prst="rect">
            <a:avLst/>
          </a:prstGeom>
        </p:spPr>
        <p:txBody>
          <a:bodyPr/>
          <a:lstStyle>
            <a:lvl1pPr>
              <a:defRPr sz="2345"/>
            </a:lvl1pPr>
            <a:lvl2pPr>
              <a:defRPr sz="1954"/>
            </a:lvl2pPr>
            <a:lvl3pPr>
              <a:defRPr sz="1758"/>
            </a:lvl3pPr>
            <a:lvl4pPr>
              <a:defRPr sz="1563"/>
            </a:lvl4pPr>
            <a:lvl5pPr>
              <a:defRPr sz="1368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77941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-graph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3" descr="D:\OLD\MisDocumentos\JASMINA\BSC-Corporative Design\BSC Template\cabecera2012-1600px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00" y="1"/>
            <a:ext cx="9290050" cy="821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Shape 3"/>
          <p:cNvSpPr txBox="1">
            <a:spLocks noChangeArrowheads="1"/>
          </p:cNvSpPr>
          <p:nvPr userDrawn="1"/>
        </p:nvSpPr>
        <p:spPr bwMode="auto">
          <a:xfrm>
            <a:off x="8458200" y="6355514"/>
            <a:ext cx="533400" cy="502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/>
            <a:fld id="{F23CF5C3-92F6-422E-8FAA-037B56C2F7B2}" type="slidenum">
              <a:rPr lang="en-US" altLang="en-US" sz="977">
                <a:solidFill>
                  <a:srgbClr val="23589C"/>
                </a:solidFill>
              </a:rPr>
              <a:pPr algn="r" eaLnBrk="1" hangingPunct="1"/>
              <a:t>‹#›</a:t>
            </a:fld>
            <a:endParaRPr lang="en-US" altLang="en-US" sz="1758">
              <a:latin typeface="Calibri" panose="020F0502020204030204" pitchFamily="34" charset="0"/>
            </a:endParaRPr>
          </a:p>
        </p:txBody>
      </p:sp>
      <p:pic>
        <p:nvPicPr>
          <p:cNvPr id="7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141131"/>
            <a:ext cx="1936750" cy="5676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59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476" y="122521"/>
            <a:ext cx="574675" cy="293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le 16"/>
          <p:cNvSpPr>
            <a:spLocks noGrp="1" noChangeAspect="1"/>
          </p:cNvSpPr>
          <p:nvPr>
            <p:ph type="title"/>
          </p:nvPr>
        </p:nvSpPr>
        <p:spPr>
          <a:xfrm>
            <a:off x="396876" y="141100"/>
            <a:ext cx="6191348" cy="680868"/>
          </a:xfrm>
          <a:prstGeom prst="rect">
            <a:avLst/>
          </a:prstGeom>
        </p:spPr>
        <p:txBody>
          <a:bodyPr/>
          <a:lstStyle>
            <a:lvl1pPr algn="l">
              <a:defRPr sz="2735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9" name="Text Placeholder 10"/>
          <p:cNvSpPr>
            <a:spLocks noGrp="1" noChangeAspect="1"/>
          </p:cNvSpPr>
          <p:nvPr>
            <p:ph type="body" sz="quarter" idx="10"/>
          </p:nvPr>
        </p:nvSpPr>
        <p:spPr>
          <a:xfrm>
            <a:off x="395540" y="962661"/>
            <a:ext cx="8329365" cy="5392853"/>
          </a:xfrm>
          <a:prstGeom prst="rect">
            <a:avLst/>
          </a:prstGeom>
        </p:spPr>
        <p:txBody>
          <a:bodyPr/>
          <a:lstStyle>
            <a:lvl1pPr>
              <a:defRPr sz="2345"/>
            </a:lvl1pPr>
            <a:lvl2pPr>
              <a:defRPr sz="1954"/>
            </a:lvl2pPr>
            <a:lvl3pPr>
              <a:defRPr sz="1758"/>
            </a:lvl3pPr>
            <a:lvl4pPr>
              <a:defRPr sz="1563"/>
            </a:lvl4pPr>
            <a:lvl5pPr>
              <a:defRPr sz="1368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hart Placeholder 3"/>
          <p:cNvSpPr>
            <a:spLocks noGrp="1" noChangeAspect="1"/>
          </p:cNvSpPr>
          <p:nvPr>
            <p:ph type="chart" sz="quarter" idx="11"/>
          </p:nvPr>
        </p:nvSpPr>
        <p:spPr>
          <a:xfrm>
            <a:off x="4572000" y="1951712"/>
            <a:ext cx="4152900" cy="45022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72"/>
            </a:lvl1pPr>
          </a:lstStyle>
          <a:p>
            <a:pPr lvl="0"/>
            <a:r>
              <a:rPr lang="en-US" noProof="0" smtClean="0"/>
              <a:t>Click icon to add chart</a:t>
            </a:r>
            <a:endParaRPr lang="es-ES" noProof="0" dirty="0" smtClean="0"/>
          </a:p>
        </p:txBody>
      </p:sp>
    </p:spTree>
    <p:extLst>
      <p:ext uri="{BB962C8B-B14F-4D97-AF65-F5344CB8AC3E}">
        <p14:creationId xmlns:p14="http://schemas.microsoft.com/office/powerpoint/2010/main" val="24158795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-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3" descr="D:\OLD\MisDocumentos\JASMINA\BSC-Corporative Design\BSC Template\cabecera2012-1600px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00" y="1"/>
            <a:ext cx="9290050" cy="821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Shape 3"/>
          <p:cNvSpPr txBox="1">
            <a:spLocks noChangeArrowheads="1"/>
          </p:cNvSpPr>
          <p:nvPr userDrawn="1"/>
        </p:nvSpPr>
        <p:spPr bwMode="auto">
          <a:xfrm>
            <a:off x="8458200" y="6355514"/>
            <a:ext cx="533400" cy="502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/>
            <a:fld id="{E0BBD06A-282C-4FDE-9BA0-3AAB5EFD4EA6}" type="slidenum">
              <a:rPr lang="en-US" altLang="en-US" sz="977">
                <a:solidFill>
                  <a:srgbClr val="23589C"/>
                </a:solidFill>
              </a:rPr>
              <a:pPr algn="r" eaLnBrk="1" hangingPunct="1"/>
              <a:t>‹#›</a:t>
            </a:fld>
            <a:endParaRPr lang="en-US" altLang="en-US" sz="1758">
              <a:latin typeface="Calibri" panose="020F0502020204030204" pitchFamily="34" charset="0"/>
            </a:endParaRPr>
          </a:p>
        </p:txBody>
      </p:sp>
      <p:pic>
        <p:nvPicPr>
          <p:cNvPr id="7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141131"/>
            <a:ext cx="1936750" cy="5676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59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476" y="122521"/>
            <a:ext cx="574675" cy="293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96876" y="141100"/>
            <a:ext cx="6191348" cy="680868"/>
          </a:xfrm>
          <a:prstGeom prst="rect">
            <a:avLst/>
          </a:prstGeom>
        </p:spPr>
        <p:txBody>
          <a:bodyPr/>
          <a:lstStyle>
            <a:lvl1pPr algn="l">
              <a:defRPr sz="2735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9"/>
          <p:cNvSpPr>
            <a:spLocks noGrp="1" noChangeAspect="1"/>
          </p:cNvSpPr>
          <p:nvPr>
            <p:ph type="pic" sz="quarter" idx="11"/>
          </p:nvPr>
        </p:nvSpPr>
        <p:spPr>
          <a:xfrm>
            <a:off x="4572000" y="3147612"/>
            <a:ext cx="4152900" cy="33063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72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9" name="Text Placeholder 10"/>
          <p:cNvSpPr>
            <a:spLocks noGrp="1" noChangeAspect="1"/>
          </p:cNvSpPr>
          <p:nvPr>
            <p:ph type="body" sz="quarter" idx="10"/>
          </p:nvPr>
        </p:nvSpPr>
        <p:spPr>
          <a:xfrm>
            <a:off x="395540" y="962661"/>
            <a:ext cx="8329365" cy="5392853"/>
          </a:xfrm>
          <a:prstGeom prst="rect">
            <a:avLst/>
          </a:prstGeom>
        </p:spPr>
        <p:txBody>
          <a:bodyPr/>
          <a:lstStyle>
            <a:lvl1pPr>
              <a:defRPr sz="2345"/>
            </a:lvl1pPr>
            <a:lvl2pPr>
              <a:defRPr sz="1954"/>
            </a:lvl2pPr>
            <a:lvl3pPr>
              <a:defRPr sz="1758"/>
            </a:lvl3pPr>
            <a:lvl4pPr>
              <a:defRPr sz="1563"/>
            </a:lvl4pPr>
            <a:lvl5pPr>
              <a:defRPr sz="1368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59604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uture-pla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>
            <a:spLocks noChangeArrowheads="1"/>
          </p:cNvSpPr>
          <p:nvPr userDrawn="1"/>
        </p:nvSpPr>
        <p:spPr bwMode="auto">
          <a:xfrm>
            <a:off x="685800" y="2130912"/>
            <a:ext cx="7772400" cy="14702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2735" smtClean="0">
                <a:solidFill>
                  <a:srgbClr val="FFFFFF"/>
                </a:solidFill>
                <a:ea typeface="+mn-ea"/>
              </a:rPr>
              <a:t>FUTURE PLANS</a:t>
            </a:r>
            <a:endParaRPr lang="en-US" altLang="en-US" sz="1758" smtClean="0">
              <a:latin typeface="Calibri" pitchFamily="34" charset="0"/>
              <a:ea typeface="+mn-ea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9" y="0"/>
            <a:ext cx="9140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Shape 1"/>
          <p:cNvSpPr txBox="1">
            <a:spLocks noChangeAspect="1" noChangeArrowheads="1"/>
          </p:cNvSpPr>
          <p:nvPr userDrawn="1"/>
        </p:nvSpPr>
        <p:spPr bwMode="auto">
          <a:xfrm>
            <a:off x="838200" y="2279797"/>
            <a:ext cx="7772400" cy="14702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2735" dirty="0" smtClean="0">
                <a:solidFill>
                  <a:srgbClr val="FFFFFF"/>
                </a:solidFill>
                <a:ea typeface="+mn-ea"/>
              </a:rPr>
              <a:t>MAIN RESEARCH LINES &amp; RESULTS</a:t>
            </a:r>
            <a:endParaRPr lang="en-US" altLang="en-US" sz="1758" dirty="0" smtClean="0">
              <a:latin typeface="Calibri" pitchFamily="34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4370232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ture-pla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>
            <a:spLocks noChangeArrowheads="1"/>
          </p:cNvSpPr>
          <p:nvPr userDrawn="1"/>
        </p:nvSpPr>
        <p:spPr bwMode="auto">
          <a:xfrm>
            <a:off x="685800" y="2130912"/>
            <a:ext cx="7772400" cy="14702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2735" smtClean="0">
                <a:solidFill>
                  <a:srgbClr val="FFFFFF"/>
                </a:solidFill>
                <a:ea typeface="+mn-ea"/>
              </a:rPr>
              <a:t>FUTURE PLANS</a:t>
            </a:r>
            <a:endParaRPr lang="en-US" altLang="en-US" sz="1758" smtClean="0">
              <a:latin typeface="Calibri" pitchFamily="34" charset="0"/>
              <a:ea typeface="+mn-ea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9" y="0"/>
            <a:ext cx="9140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Shape 1"/>
          <p:cNvSpPr txBox="1">
            <a:spLocks noChangeAspect="1" noChangeArrowheads="1"/>
          </p:cNvSpPr>
          <p:nvPr userDrawn="1"/>
        </p:nvSpPr>
        <p:spPr bwMode="auto">
          <a:xfrm>
            <a:off x="838200" y="2279797"/>
            <a:ext cx="7772400" cy="14702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2735" dirty="0" smtClean="0">
                <a:solidFill>
                  <a:srgbClr val="FFFFFF"/>
                </a:solidFill>
                <a:ea typeface="+mn-ea"/>
              </a:rPr>
              <a:t>FUTURE PLANS</a:t>
            </a:r>
            <a:endParaRPr lang="en-US" altLang="en-US" sz="1758" dirty="0" smtClean="0">
              <a:latin typeface="Calibri" pitchFamily="34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4638614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9" y="0"/>
            <a:ext cx="9140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Shape 3"/>
          <p:cNvSpPr txBox="1">
            <a:spLocks noChangeAspect="1" noChangeArrowheads="1"/>
          </p:cNvSpPr>
          <p:nvPr userDrawn="1"/>
        </p:nvSpPr>
        <p:spPr bwMode="auto">
          <a:xfrm>
            <a:off x="76200" y="178352"/>
            <a:ext cx="1600200" cy="486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1758" dirty="0" smtClean="0">
                <a:solidFill>
                  <a:srgbClr val="FFFFFF"/>
                </a:solidFill>
                <a:ea typeface="+mn-ea"/>
              </a:rPr>
              <a:t>www.bsc.es</a:t>
            </a:r>
            <a:endParaRPr lang="en-US" altLang="en-US" sz="1758" dirty="0" smtClean="0">
              <a:latin typeface="Calibri" pitchFamily="34" charset="0"/>
              <a:ea typeface="+mn-ea"/>
            </a:endParaRPr>
          </a:p>
        </p:txBody>
      </p:sp>
      <p:pic>
        <p:nvPicPr>
          <p:cNvPr id="5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6" y="181454"/>
            <a:ext cx="3306763" cy="969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59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172148"/>
            <a:ext cx="830262" cy="421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8 Título"/>
          <p:cNvSpPr>
            <a:spLocks noGrp="1" noChangeAspect="1"/>
          </p:cNvSpPr>
          <p:nvPr>
            <p:ph type="title"/>
          </p:nvPr>
        </p:nvSpPr>
        <p:spPr>
          <a:xfrm>
            <a:off x="457200" y="3103715"/>
            <a:ext cx="8229600" cy="650570"/>
          </a:xfrm>
          <a:prstGeom prst="rect">
            <a:avLst/>
          </a:prstGeom>
        </p:spPr>
        <p:txBody>
          <a:bodyPr/>
          <a:lstStyle>
            <a:lvl1pPr>
              <a:defRPr sz="3126" baseline="0">
                <a:solidFill>
                  <a:schemeClr val="accent1"/>
                </a:solidFill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314952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-slide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9" y="0"/>
            <a:ext cx="9140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1547781"/>
            <a:ext cx="6191250" cy="1814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0775" y="1651690"/>
            <a:ext cx="1555750" cy="789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Shape 3"/>
          <p:cNvSpPr txBox="1">
            <a:spLocks noChangeAspect="1" noChangeArrowheads="1"/>
          </p:cNvSpPr>
          <p:nvPr userDrawn="1"/>
        </p:nvSpPr>
        <p:spPr bwMode="auto">
          <a:xfrm>
            <a:off x="76200" y="178352"/>
            <a:ext cx="1600200" cy="486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1758" dirty="0" smtClean="0">
                <a:solidFill>
                  <a:srgbClr val="FFFFFF"/>
                </a:solidFill>
                <a:ea typeface="+mn-ea"/>
              </a:rPr>
              <a:t>www.bsc.es</a:t>
            </a:r>
            <a:endParaRPr lang="en-US" altLang="en-US" sz="1758" dirty="0" smtClean="0">
              <a:latin typeface="Calibri" pitchFamily="34" charset="0"/>
              <a:ea typeface="+mn-ea"/>
            </a:endParaRPr>
          </a:p>
        </p:txBody>
      </p:sp>
      <p:sp>
        <p:nvSpPr>
          <p:cNvPr id="9" name="8 Título"/>
          <p:cNvSpPr>
            <a:spLocks noGrp="1" noChangeAspect="1"/>
          </p:cNvSpPr>
          <p:nvPr>
            <p:ph type="title"/>
          </p:nvPr>
        </p:nvSpPr>
        <p:spPr>
          <a:xfrm>
            <a:off x="3819339" y="4695246"/>
            <a:ext cx="4762872" cy="703470"/>
          </a:xfrm>
          <a:prstGeom prst="rect">
            <a:avLst/>
          </a:prstGeom>
        </p:spPr>
        <p:txBody>
          <a:bodyPr/>
          <a:lstStyle>
            <a:lvl1pPr algn="r">
              <a:defRPr sz="2735" baseline="0">
                <a:solidFill>
                  <a:schemeClr val="accent1"/>
                </a:solidFill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936845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3722760" y="1631880"/>
            <a:ext cx="5026680" cy="29984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244440" y="5886720"/>
            <a:ext cx="2441160" cy="90540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5313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-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9" y="0"/>
            <a:ext cx="9140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Shape 3"/>
          <p:cNvSpPr txBox="1">
            <a:spLocks noChangeAspect="1" noChangeArrowheads="1"/>
          </p:cNvSpPr>
          <p:nvPr userDrawn="1"/>
        </p:nvSpPr>
        <p:spPr bwMode="auto">
          <a:xfrm>
            <a:off x="76200" y="178352"/>
            <a:ext cx="1600200" cy="486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1758" dirty="0" smtClean="0">
                <a:solidFill>
                  <a:srgbClr val="FFFFFF"/>
                </a:solidFill>
                <a:ea typeface="+mn-ea"/>
              </a:rPr>
              <a:t>www.bsc.es</a:t>
            </a:r>
            <a:endParaRPr lang="en-US" altLang="en-US" sz="1758" dirty="0" smtClean="0">
              <a:latin typeface="Calibri" pitchFamily="34" charset="0"/>
              <a:ea typeface="+mn-ea"/>
            </a:endParaRPr>
          </a:p>
        </p:txBody>
      </p:sp>
      <p:pic>
        <p:nvPicPr>
          <p:cNvPr id="4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1969620"/>
            <a:ext cx="3306762" cy="969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59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1" y="1960315"/>
            <a:ext cx="830263" cy="421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019959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410356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PlaceHolder 1"/>
          <p:cNvSpPr>
            <a:spLocks noGrp="1"/>
          </p:cNvSpPr>
          <p:nvPr>
            <p:ph type="title"/>
          </p:nvPr>
        </p:nvSpPr>
        <p:spPr>
          <a:xfrm>
            <a:off x="3722760" y="1631880"/>
            <a:ext cx="5026680" cy="29984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/>
          </a:p>
        </p:txBody>
      </p:sp>
      <p:sp>
        <p:nvSpPr>
          <p:cNvPr id="370" name="PlaceHolder 2"/>
          <p:cNvSpPr>
            <a:spLocks noGrp="1"/>
          </p:cNvSpPr>
          <p:nvPr>
            <p:ph type="subTitle"/>
          </p:nvPr>
        </p:nvSpPr>
        <p:spPr>
          <a:xfrm>
            <a:off x="244440" y="5886720"/>
            <a:ext cx="2441160" cy="9054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41002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PlaceHolder 1"/>
          <p:cNvSpPr>
            <a:spLocks noGrp="1"/>
          </p:cNvSpPr>
          <p:nvPr>
            <p:ph type="title"/>
          </p:nvPr>
        </p:nvSpPr>
        <p:spPr>
          <a:xfrm>
            <a:off x="3722760" y="1631880"/>
            <a:ext cx="5026680" cy="29984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/>
          </a:p>
        </p:txBody>
      </p:sp>
      <p:sp>
        <p:nvSpPr>
          <p:cNvPr id="372" name="PlaceHolder 2"/>
          <p:cNvSpPr>
            <a:spLocks noGrp="1"/>
          </p:cNvSpPr>
          <p:nvPr>
            <p:ph type="body"/>
          </p:nvPr>
        </p:nvSpPr>
        <p:spPr>
          <a:xfrm>
            <a:off x="244440" y="6095880"/>
            <a:ext cx="2441160" cy="487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49198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PlaceHolder 1"/>
          <p:cNvSpPr>
            <a:spLocks noGrp="1"/>
          </p:cNvSpPr>
          <p:nvPr>
            <p:ph type="title"/>
          </p:nvPr>
        </p:nvSpPr>
        <p:spPr>
          <a:xfrm>
            <a:off x="3722760" y="1631880"/>
            <a:ext cx="5026680" cy="29984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/>
          </a:p>
        </p:txBody>
      </p:sp>
      <p:sp>
        <p:nvSpPr>
          <p:cNvPr id="374" name="PlaceHolder 2"/>
          <p:cNvSpPr>
            <a:spLocks noGrp="1"/>
          </p:cNvSpPr>
          <p:nvPr>
            <p:ph type="body"/>
          </p:nvPr>
        </p:nvSpPr>
        <p:spPr>
          <a:xfrm>
            <a:off x="244440" y="6095880"/>
            <a:ext cx="1191240" cy="487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375" name="PlaceHolder 3"/>
          <p:cNvSpPr>
            <a:spLocks noGrp="1"/>
          </p:cNvSpPr>
          <p:nvPr>
            <p:ph type="body"/>
          </p:nvPr>
        </p:nvSpPr>
        <p:spPr>
          <a:xfrm>
            <a:off x="1495800" y="6095880"/>
            <a:ext cx="1191240" cy="487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360445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PlaceHolder 1"/>
          <p:cNvSpPr>
            <a:spLocks noGrp="1"/>
          </p:cNvSpPr>
          <p:nvPr>
            <p:ph type="title"/>
          </p:nvPr>
        </p:nvSpPr>
        <p:spPr>
          <a:xfrm>
            <a:off x="3722760" y="1631880"/>
            <a:ext cx="5026680" cy="29984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825138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PlaceHolder 1"/>
          <p:cNvSpPr>
            <a:spLocks noGrp="1"/>
          </p:cNvSpPr>
          <p:nvPr>
            <p:ph type="subTitle"/>
          </p:nvPr>
        </p:nvSpPr>
        <p:spPr>
          <a:xfrm>
            <a:off x="3722760" y="1724040"/>
            <a:ext cx="5026680" cy="137160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930659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PlaceHolder 1"/>
          <p:cNvSpPr>
            <a:spLocks noGrp="1"/>
          </p:cNvSpPr>
          <p:nvPr>
            <p:ph type="title"/>
          </p:nvPr>
        </p:nvSpPr>
        <p:spPr>
          <a:xfrm>
            <a:off x="3722760" y="1631880"/>
            <a:ext cx="5026680" cy="29984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/>
          </a:p>
        </p:txBody>
      </p:sp>
      <p:sp>
        <p:nvSpPr>
          <p:cNvPr id="379" name="PlaceHolder 2"/>
          <p:cNvSpPr>
            <a:spLocks noGrp="1"/>
          </p:cNvSpPr>
          <p:nvPr>
            <p:ph type="body"/>
          </p:nvPr>
        </p:nvSpPr>
        <p:spPr>
          <a:xfrm>
            <a:off x="244440" y="6095880"/>
            <a:ext cx="119124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380" name="PlaceHolder 3"/>
          <p:cNvSpPr>
            <a:spLocks noGrp="1"/>
          </p:cNvSpPr>
          <p:nvPr>
            <p:ph type="body"/>
          </p:nvPr>
        </p:nvSpPr>
        <p:spPr>
          <a:xfrm>
            <a:off x="244440" y="6350403"/>
            <a:ext cx="119124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381" name="PlaceHolder 4"/>
          <p:cNvSpPr>
            <a:spLocks noGrp="1"/>
          </p:cNvSpPr>
          <p:nvPr>
            <p:ph type="body"/>
          </p:nvPr>
        </p:nvSpPr>
        <p:spPr>
          <a:xfrm>
            <a:off x="1495800" y="6095880"/>
            <a:ext cx="1191240" cy="487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20651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PlaceHolder 1"/>
          <p:cNvSpPr>
            <a:spLocks noGrp="1"/>
          </p:cNvSpPr>
          <p:nvPr>
            <p:ph type="title"/>
          </p:nvPr>
        </p:nvSpPr>
        <p:spPr>
          <a:xfrm>
            <a:off x="3722760" y="1631880"/>
            <a:ext cx="5026680" cy="29984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/>
          </a:p>
        </p:txBody>
      </p:sp>
      <p:sp>
        <p:nvSpPr>
          <p:cNvPr id="383" name="PlaceHolder 2"/>
          <p:cNvSpPr>
            <a:spLocks noGrp="1"/>
          </p:cNvSpPr>
          <p:nvPr>
            <p:ph type="body"/>
          </p:nvPr>
        </p:nvSpPr>
        <p:spPr>
          <a:xfrm>
            <a:off x="244440" y="6095880"/>
            <a:ext cx="1191240" cy="487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384" name="PlaceHolder 3"/>
          <p:cNvSpPr>
            <a:spLocks noGrp="1"/>
          </p:cNvSpPr>
          <p:nvPr>
            <p:ph type="body"/>
          </p:nvPr>
        </p:nvSpPr>
        <p:spPr>
          <a:xfrm>
            <a:off x="1495800" y="6095880"/>
            <a:ext cx="119124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385" name="PlaceHolder 4"/>
          <p:cNvSpPr>
            <a:spLocks noGrp="1"/>
          </p:cNvSpPr>
          <p:nvPr>
            <p:ph type="body"/>
          </p:nvPr>
        </p:nvSpPr>
        <p:spPr>
          <a:xfrm>
            <a:off x="1495800" y="6350403"/>
            <a:ext cx="119124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43871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PlaceHolder 1"/>
          <p:cNvSpPr>
            <a:spLocks noGrp="1"/>
          </p:cNvSpPr>
          <p:nvPr>
            <p:ph type="title"/>
          </p:nvPr>
        </p:nvSpPr>
        <p:spPr>
          <a:xfrm>
            <a:off x="3722760" y="1631880"/>
            <a:ext cx="5026680" cy="29984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/>
          </a:p>
        </p:txBody>
      </p:sp>
      <p:sp>
        <p:nvSpPr>
          <p:cNvPr id="387" name="PlaceHolder 2"/>
          <p:cNvSpPr>
            <a:spLocks noGrp="1"/>
          </p:cNvSpPr>
          <p:nvPr>
            <p:ph type="body"/>
          </p:nvPr>
        </p:nvSpPr>
        <p:spPr>
          <a:xfrm>
            <a:off x="244440" y="6095880"/>
            <a:ext cx="119124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388" name="PlaceHolder 3"/>
          <p:cNvSpPr>
            <a:spLocks noGrp="1"/>
          </p:cNvSpPr>
          <p:nvPr>
            <p:ph type="body"/>
          </p:nvPr>
        </p:nvSpPr>
        <p:spPr>
          <a:xfrm>
            <a:off x="1495800" y="6095880"/>
            <a:ext cx="119124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389" name="PlaceHolder 4"/>
          <p:cNvSpPr>
            <a:spLocks noGrp="1"/>
          </p:cNvSpPr>
          <p:nvPr>
            <p:ph type="body"/>
          </p:nvPr>
        </p:nvSpPr>
        <p:spPr>
          <a:xfrm>
            <a:off x="244440" y="6350403"/>
            <a:ext cx="244116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3056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3722760" y="1631880"/>
            <a:ext cx="5026680" cy="29984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244440" y="6095880"/>
            <a:ext cx="2441160" cy="487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629247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PlaceHolder 1"/>
          <p:cNvSpPr>
            <a:spLocks noGrp="1"/>
          </p:cNvSpPr>
          <p:nvPr>
            <p:ph type="title"/>
          </p:nvPr>
        </p:nvSpPr>
        <p:spPr>
          <a:xfrm>
            <a:off x="3722760" y="1631880"/>
            <a:ext cx="5026680" cy="29984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/>
          </a:p>
        </p:txBody>
      </p:sp>
      <p:sp>
        <p:nvSpPr>
          <p:cNvPr id="391" name="PlaceHolder 2"/>
          <p:cNvSpPr>
            <a:spLocks noGrp="1"/>
          </p:cNvSpPr>
          <p:nvPr>
            <p:ph type="body"/>
          </p:nvPr>
        </p:nvSpPr>
        <p:spPr>
          <a:xfrm>
            <a:off x="244440" y="6095880"/>
            <a:ext cx="244116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392" name="PlaceHolder 3"/>
          <p:cNvSpPr>
            <a:spLocks noGrp="1"/>
          </p:cNvSpPr>
          <p:nvPr>
            <p:ph type="body"/>
          </p:nvPr>
        </p:nvSpPr>
        <p:spPr>
          <a:xfrm>
            <a:off x="244440" y="6350403"/>
            <a:ext cx="244116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55962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PlaceHolder 1"/>
          <p:cNvSpPr>
            <a:spLocks noGrp="1"/>
          </p:cNvSpPr>
          <p:nvPr>
            <p:ph type="title"/>
          </p:nvPr>
        </p:nvSpPr>
        <p:spPr>
          <a:xfrm>
            <a:off x="3722760" y="1631880"/>
            <a:ext cx="5026680" cy="29984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/>
          </a:p>
        </p:txBody>
      </p:sp>
      <p:sp>
        <p:nvSpPr>
          <p:cNvPr id="394" name="PlaceHolder 2"/>
          <p:cNvSpPr>
            <a:spLocks noGrp="1"/>
          </p:cNvSpPr>
          <p:nvPr>
            <p:ph type="body"/>
          </p:nvPr>
        </p:nvSpPr>
        <p:spPr>
          <a:xfrm>
            <a:off x="244440" y="6095880"/>
            <a:ext cx="119124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395" name="PlaceHolder 3"/>
          <p:cNvSpPr>
            <a:spLocks noGrp="1"/>
          </p:cNvSpPr>
          <p:nvPr>
            <p:ph type="body"/>
          </p:nvPr>
        </p:nvSpPr>
        <p:spPr>
          <a:xfrm>
            <a:off x="1495800" y="6095880"/>
            <a:ext cx="119124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396" name="PlaceHolder 4"/>
          <p:cNvSpPr>
            <a:spLocks noGrp="1"/>
          </p:cNvSpPr>
          <p:nvPr>
            <p:ph type="body"/>
          </p:nvPr>
        </p:nvSpPr>
        <p:spPr>
          <a:xfrm>
            <a:off x="1495800" y="6350403"/>
            <a:ext cx="119124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397" name="PlaceHolder 5"/>
          <p:cNvSpPr>
            <a:spLocks noGrp="1"/>
          </p:cNvSpPr>
          <p:nvPr>
            <p:ph type="body"/>
          </p:nvPr>
        </p:nvSpPr>
        <p:spPr>
          <a:xfrm>
            <a:off x="244440" y="6350403"/>
            <a:ext cx="119124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356738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PlaceHolder 1"/>
          <p:cNvSpPr>
            <a:spLocks noGrp="1"/>
          </p:cNvSpPr>
          <p:nvPr>
            <p:ph type="title"/>
          </p:nvPr>
        </p:nvSpPr>
        <p:spPr>
          <a:xfrm>
            <a:off x="3722760" y="1631880"/>
            <a:ext cx="5026680" cy="29984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/>
          </a:p>
        </p:txBody>
      </p:sp>
      <p:sp>
        <p:nvSpPr>
          <p:cNvPr id="399" name="PlaceHolder 2"/>
          <p:cNvSpPr>
            <a:spLocks noGrp="1"/>
          </p:cNvSpPr>
          <p:nvPr>
            <p:ph type="body"/>
          </p:nvPr>
        </p:nvSpPr>
        <p:spPr>
          <a:xfrm>
            <a:off x="244440" y="6095880"/>
            <a:ext cx="78588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400" name="PlaceHolder 3"/>
          <p:cNvSpPr>
            <a:spLocks noGrp="1"/>
          </p:cNvSpPr>
          <p:nvPr>
            <p:ph type="body"/>
          </p:nvPr>
        </p:nvSpPr>
        <p:spPr>
          <a:xfrm>
            <a:off x="1069920" y="6095880"/>
            <a:ext cx="78588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401" name="PlaceHolder 4"/>
          <p:cNvSpPr>
            <a:spLocks noGrp="1"/>
          </p:cNvSpPr>
          <p:nvPr>
            <p:ph type="body"/>
          </p:nvPr>
        </p:nvSpPr>
        <p:spPr>
          <a:xfrm>
            <a:off x="1895400" y="6095880"/>
            <a:ext cx="78588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402" name="PlaceHolder 5"/>
          <p:cNvSpPr>
            <a:spLocks noGrp="1"/>
          </p:cNvSpPr>
          <p:nvPr>
            <p:ph type="body"/>
          </p:nvPr>
        </p:nvSpPr>
        <p:spPr>
          <a:xfrm>
            <a:off x="1895400" y="6350403"/>
            <a:ext cx="78588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403" name="PlaceHolder 6"/>
          <p:cNvSpPr>
            <a:spLocks noGrp="1"/>
          </p:cNvSpPr>
          <p:nvPr>
            <p:ph type="body"/>
          </p:nvPr>
        </p:nvSpPr>
        <p:spPr>
          <a:xfrm>
            <a:off x="1069920" y="6350403"/>
            <a:ext cx="78588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404" name="PlaceHolder 7"/>
          <p:cNvSpPr>
            <a:spLocks noGrp="1"/>
          </p:cNvSpPr>
          <p:nvPr>
            <p:ph type="body"/>
          </p:nvPr>
        </p:nvSpPr>
        <p:spPr>
          <a:xfrm>
            <a:off x="244440" y="6350403"/>
            <a:ext cx="78588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825132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bjectiv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3" descr="D:\OLD\MisDocumentos\JASMINA\BSC-Corporative Design\BSC Template\cabecera2012-1600px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00" y="1"/>
            <a:ext cx="929005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Shape 3"/>
          <p:cNvSpPr txBox="1">
            <a:spLocks noChangeArrowheads="1"/>
          </p:cNvSpPr>
          <p:nvPr userDrawn="1"/>
        </p:nvSpPr>
        <p:spPr bwMode="auto">
          <a:xfrm>
            <a:off x="8458200" y="6354764"/>
            <a:ext cx="533400" cy="50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r" defTabSz="9144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fld id="{8B6048CC-DEDA-E24D-A0E2-437A55FFEF21}" type="slidenum">
              <a:rPr lang="en-US" sz="1000" smtClean="0">
                <a:solidFill>
                  <a:srgbClr val="23589C"/>
                </a:solidFill>
                <a:latin typeface="Arial" charset="0"/>
                <a:cs typeface="DejaVu Sans" charset="0"/>
              </a:rPr>
              <a:pPr algn="r" defTabSz="914400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800" smtClean="0">
              <a:solidFill>
                <a:srgbClr val="000000"/>
              </a:solidFill>
              <a:cs typeface="DejaVu Sans" charset="0"/>
            </a:endParaRPr>
          </a:p>
        </p:txBody>
      </p:sp>
      <p:pic>
        <p:nvPicPr>
          <p:cNvPr id="6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141289"/>
            <a:ext cx="1936750" cy="566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477" y="122239"/>
            <a:ext cx="574675" cy="29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le 16"/>
          <p:cNvSpPr>
            <a:spLocks noGrp="1" noChangeAspect="1"/>
          </p:cNvSpPr>
          <p:nvPr>
            <p:ph type="title"/>
          </p:nvPr>
        </p:nvSpPr>
        <p:spPr>
          <a:xfrm>
            <a:off x="396876" y="141100"/>
            <a:ext cx="6191348" cy="680868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1" name="Text Placeholder 10"/>
          <p:cNvSpPr>
            <a:spLocks noGrp="1" noChangeAspect="1"/>
          </p:cNvSpPr>
          <p:nvPr>
            <p:ph type="body" sz="quarter" idx="10"/>
          </p:nvPr>
        </p:nvSpPr>
        <p:spPr>
          <a:xfrm>
            <a:off x="395542" y="962661"/>
            <a:ext cx="8329365" cy="5392853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253046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iv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3" descr="D:\OLD\MisDocumentos\JASMINA\BSC-Corporative Design\BSC Template\cabecera2012-1600px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00" y="5"/>
            <a:ext cx="9290050" cy="821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Shape 3"/>
          <p:cNvSpPr txBox="1">
            <a:spLocks noChangeArrowheads="1"/>
          </p:cNvSpPr>
          <p:nvPr userDrawn="1"/>
        </p:nvSpPr>
        <p:spPr bwMode="auto">
          <a:xfrm>
            <a:off x="8458200" y="6355514"/>
            <a:ext cx="533400" cy="502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/>
            <a:fld id="{85F734D9-E2DB-4883-962A-D1D625E479E2}" type="slidenum">
              <a:rPr lang="en-US" altLang="en-US" sz="977">
                <a:solidFill>
                  <a:srgbClr val="23589C"/>
                </a:solidFill>
                <a:cs typeface="DejaVu Sans"/>
              </a:rPr>
              <a:pPr algn="r" eaLnBrk="1" hangingPunct="1"/>
              <a:t>‹#›</a:t>
            </a:fld>
            <a:endParaRPr lang="en-US" altLang="en-US" sz="1758">
              <a:solidFill>
                <a:srgbClr val="004990"/>
              </a:solidFill>
              <a:latin typeface="Calibri" panose="020F0502020204030204" pitchFamily="34" charset="0"/>
              <a:cs typeface="DejaVu Sans"/>
            </a:endParaRPr>
          </a:p>
        </p:txBody>
      </p:sp>
      <p:pic>
        <p:nvPicPr>
          <p:cNvPr id="6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141135"/>
            <a:ext cx="1936750" cy="5676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59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484" y="122525"/>
            <a:ext cx="574675" cy="293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le 16"/>
          <p:cNvSpPr>
            <a:spLocks noGrp="1" noChangeAspect="1"/>
          </p:cNvSpPr>
          <p:nvPr>
            <p:ph type="title"/>
          </p:nvPr>
        </p:nvSpPr>
        <p:spPr>
          <a:xfrm>
            <a:off x="396876" y="141100"/>
            <a:ext cx="6191348" cy="680868"/>
          </a:xfrm>
          <a:prstGeom prst="rect">
            <a:avLst/>
          </a:prstGeom>
        </p:spPr>
        <p:txBody>
          <a:bodyPr/>
          <a:lstStyle>
            <a:lvl1pPr algn="l">
              <a:defRPr sz="2735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1" name="Text Placeholder 10"/>
          <p:cNvSpPr>
            <a:spLocks noGrp="1" noChangeAspect="1"/>
          </p:cNvSpPr>
          <p:nvPr>
            <p:ph type="body" sz="quarter" idx="10"/>
          </p:nvPr>
        </p:nvSpPr>
        <p:spPr>
          <a:xfrm>
            <a:off x="395548" y="962661"/>
            <a:ext cx="8329365" cy="5392853"/>
          </a:xfrm>
          <a:prstGeom prst="rect">
            <a:avLst/>
          </a:prstGeom>
        </p:spPr>
        <p:txBody>
          <a:bodyPr/>
          <a:lstStyle>
            <a:lvl1pPr>
              <a:defRPr sz="2345"/>
            </a:lvl1pPr>
            <a:lvl2pPr>
              <a:defRPr sz="1954"/>
            </a:lvl2pPr>
            <a:lvl3pPr>
              <a:defRPr sz="1758"/>
            </a:lvl3pPr>
            <a:lvl4pPr>
              <a:defRPr sz="1563"/>
            </a:lvl4pPr>
            <a:lvl5pPr>
              <a:defRPr sz="1368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49787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-graph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3" descr="D:\OLD\MisDocumentos\JASMINA\BSC-Corporative Design\BSC Template\cabecera2012-1600px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00" y="5"/>
            <a:ext cx="9290050" cy="821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Shape 3"/>
          <p:cNvSpPr txBox="1">
            <a:spLocks noChangeArrowheads="1"/>
          </p:cNvSpPr>
          <p:nvPr userDrawn="1"/>
        </p:nvSpPr>
        <p:spPr bwMode="auto">
          <a:xfrm>
            <a:off x="8458200" y="6355514"/>
            <a:ext cx="533400" cy="502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/>
            <a:fld id="{F23CF5C3-92F6-422E-8FAA-037B56C2F7B2}" type="slidenum">
              <a:rPr lang="en-US" altLang="en-US" sz="977">
                <a:solidFill>
                  <a:srgbClr val="23589C"/>
                </a:solidFill>
                <a:cs typeface="DejaVu Sans"/>
              </a:rPr>
              <a:pPr algn="r" eaLnBrk="1" hangingPunct="1"/>
              <a:t>‹#›</a:t>
            </a:fld>
            <a:endParaRPr lang="en-US" altLang="en-US" sz="1758">
              <a:solidFill>
                <a:srgbClr val="004990"/>
              </a:solidFill>
              <a:latin typeface="Calibri" panose="020F0502020204030204" pitchFamily="34" charset="0"/>
              <a:cs typeface="DejaVu Sans"/>
            </a:endParaRPr>
          </a:p>
        </p:txBody>
      </p:sp>
      <p:pic>
        <p:nvPicPr>
          <p:cNvPr id="7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141135"/>
            <a:ext cx="1936750" cy="5676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59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484" y="122525"/>
            <a:ext cx="574675" cy="293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le 16"/>
          <p:cNvSpPr>
            <a:spLocks noGrp="1" noChangeAspect="1"/>
          </p:cNvSpPr>
          <p:nvPr>
            <p:ph type="title"/>
          </p:nvPr>
        </p:nvSpPr>
        <p:spPr>
          <a:xfrm>
            <a:off x="396876" y="141100"/>
            <a:ext cx="6191348" cy="680868"/>
          </a:xfrm>
          <a:prstGeom prst="rect">
            <a:avLst/>
          </a:prstGeom>
        </p:spPr>
        <p:txBody>
          <a:bodyPr/>
          <a:lstStyle>
            <a:lvl1pPr algn="l">
              <a:defRPr sz="2735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9" name="Text Placeholder 10"/>
          <p:cNvSpPr>
            <a:spLocks noGrp="1" noChangeAspect="1"/>
          </p:cNvSpPr>
          <p:nvPr>
            <p:ph type="body" sz="quarter" idx="10"/>
          </p:nvPr>
        </p:nvSpPr>
        <p:spPr>
          <a:xfrm>
            <a:off x="395548" y="962661"/>
            <a:ext cx="8329365" cy="5392853"/>
          </a:xfrm>
          <a:prstGeom prst="rect">
            <a:avLst/>
          </a:prstGeom>
        </p:spPr>
        <p:txBody>
          <a:bodyPr/>
          <a:lstStyle>
            <a:lvl1pPr>
              <a:defRPr sz="2345"/>
            </a:lvl1pPr>
            <a:lvl2pPr>
              <a:defRPr sz="1954"/>
            </a:lvl2pPr>
            <a:lvl3pPr>
              <a:defRPr sz="1758"/>
            </a:lvl3pPr>
            <a:lvl4pPr>
              <a:defRPr sz="1563"/>
            </a:lvl4pPr>
            <a:lvl5pPr>
              <a:defRPr sz="1368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hart Placeholder 3"/>
          <p:cNvSpPr>
            <a:spLocks noGrp="1" noChangeAspect="1"/>
          </p:cNvSpPr>
          <p:nvPr>
            <p:ph type="chart" sz="quarter" idx="11"/>
          </p:nvPr>
        </p:nvSpPr>
        <p:spPr>
          <a:xfrm>
            <a:off x="4572000" y="1951712"/>
            <a:ext cx="4152900" cy="45022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72"/>
            </a:lvl1pPr>
          </a:lstStyle>
          <a:p>
            <a:pPr lvl="0"/>
            <a:r>
              <a:rPr lang="en-US" noProof="0" smtClean="0"/>
              <a:t>Click icon to add chart</a:t>
            </a:r>
            <a:endParaRPr lang="es-ES" noProof="0" dirty="0" smtClean="0"/>
          </a:p>
        </p:txBody>
      </p:sp>
    </p:spTree>
    <p:extLst>
      <p:ext uri="{BB962C8B-B14F-4D97-AF65-F5344CB8AC3E}">
        <p14:creationId xmlns:p14="http://schemas.microsoft.com/office/powerpoint/2010/main" val="26381845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-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3" descr="D:\OLD\MisDocumentos\JASMINA\BSC-Corporative Design\BSC Template\cabecera2012-1600px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00" y="5"/>
            <a:ext cx="9290050" cy="821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Shape 3"/>
          <p:cNvSpPr txBox="1">
            <a:spLocks noChangeArrowheads="1"/>
          </p:cNvSpPr>
          <p:nvPr userDrawn="1"/>
        </p:nvSpPr>
        <p:spPr bwMode="auto">
          <a:xfrm>
            <a:off x="8458200" y="6355514"/>
            <a:ext cx="533400" cy="502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/>
            <a:fld id="{E0BBD06A-282C-4FDE-9BA0-3AAB5EFD4EA6}" type="slidenum">
              <a:rPr lang="en-US" altLang="en-US" sz="977">
                <a:solidFill>
                  <a:srgbClr val="23589C"/>
                </a:solidFill>
                <a:cs typeface="DejaVu Sans"/>
              </a:rPr>
              <a:pPr algn="r" eaLnBrk="1" hangingPunct="1"/>
              <a:t>‹#›</a:t>
            </a:fld>
            <a:endParaRPr lang="en-US" altLang="en-US" sz="1758">
              <a:solidFill>
                <a:srgbClr val="004990"/>
              </a:solidFill>
              <a:latin typeface="Calibri" panose="020F0502020204030204" pitchFamily="34" charset="0"/>
              <a:cs typeface="DejaVu Sans"/>
            </a:endParaRPr>
          </a:p>
        </p:txBody>
      </p:sp>
      <p:pic>
        <p:nvPicPr>
          <p:cNvPr id="7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141135"/>
            <a:ext cx="1936750" cy="5676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59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484" y="122525"/>
            <a:ext cx="574675" cy="293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96876" y="141100"/>
            <a:ext cx="6191348" cy="680868"/>
          </a:xfrm>
          <a:prstGeom prst="rect">
            <a:avLst/>
          </a:prstGeom>
        </p:spPr>
        <p:txBody>
          <a:bodyPr/>
          <a:lstStyle>
            <a:lvl1pPr algn="l">
              <a:defRPr sz="2735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9"/>
          <p:cNvSpPr>
            <a:spLocks noGrp="1" noChangeAspect="1"/>
          </p:cNvSpPr>
          <p:nvPr>
            <p:ph type="pic" sz="quarter" idx="11"/>
          </p:nvPr>
        </p:nvSpPr>
        <p:spPr>
          <a:xfrm>
            <a:off x="4572000" y="3147612"/>
            <a:ext cx="4152900" cy="33063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72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9" name="Text Placeholder 10"/>
          <p:cNvSpPr>
            <a:spLocks noGrp="1" noChangeAspect="1"/>
          </p:cNvSpPr>
          <p:nvPr>
            <p:ph type="body" sz="quarter" idx="10"/>
          </p:nvPr>
        </p:nvSpPr>
        <p:spPr>
          <a:xfrm>
            <a:off x="395548" y="962661"/>
            <a:ext cx="8329365" cy="5392853"/>
          </a:xfrm>
          <a:prstGeom prst="rect">
            <a:avLst/>
          </a:prstGeom>
        </p:spPr>
        <p:txBody>
          <a:bodyPr/>
          <a:lstStyle>
            <a:lvl1pPr>
              <a:defRPr sz="2345"/>
            </a:lvl1pPr>
            <a:lvl2pPr>
              <a:defRPr sz="1954"/>
            </a:lvl2pPr>
            <a:lvl3pPr>
              <a:defRPr sz="1758"/>
            </a:lvl3pPr>
            <a:lvl4pPr>
              <a:defRPr sz="1563"/>
            </a:lvl4pPr>
            <a:lvl5pPr>
              <a:defRPr sz="1368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37241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uture-pla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>
            <a:spLocks noChangeArrowheads="1"/>
          </p:cNvSpPr>
          <p:nvPr userDrawn="1"/>
        </p:nvSpPr>
        <p:spPr bwMode="auto">
          <a:xfrm>
            <a:off x="685800" y="2130912"/>
            <a:ext cx="7772400" cy="14702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2735" smtClean="0">
                <a:solidFill>
                  <a:srgbClr val="FFFFFF"/>
                </a:solidFill>
                <a:ea typeface="DejaVu Sans"/>
                <a:cs typeface="DejaVu Sans"/>
              </a:rPr>
              <a:t>FUTURE PLANS</a:t>
            </a:r>
            <a:endParaRPr lang="en-US" altLang="en-US" sz="1758" smtClean="0">
              <a:solidFill>
                <a:srgbClr val="004990"/>
              </a:solidFill>
              <a:latin typeface="Calibri" pitchFamily="34" charset="0"/>
              <a:ea typeface="DejaVu Sans"/>
              <a:cs typeface="DejaVu Sans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" y="0"/>
            <a:ext cx="9140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Shape 1"/>
          <p:cNvSpPr txBox="1">
            <a:spLocks noChangeAspect="1" noChangeArrowheads="1"/>
          </p:cNvSpPr>
          <p:nvPr userDrawn="1"/>
        </p:nvSpPr>
        <p:spPr bwMode="auto">
          <a:xfrm>
            <a:off x="838200" y="2279797"/>
            <a:ext cx="7772400" cy="14702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2735" dirty="0" smtClean="0">
                <a:solidFill>
                  <a:srgbClr val="FFFFFF"/>
                </a:solidFill>
                <a:ea typeface="DejaVu Sans"/>
                <a:cs typeface="DejaVu Sans"/>
              </a:rPr>
              <a:t>MAIN RESEARCH LINES &amp; RESULTS</a:t>
            </a:r>
            <a:endParaRPr lang="en-US" altLang="en-US" sz="1758" dirty="0" smtClean="0">
              <a:solidFill>
                <a:srgbClr val="004990"/>
              </a:solidFill>
              <a:latin typeface="Calibri" pitchFamily="34" charset="0"/>
              <a:ea typeface="DejaVu Sans"/>
              <a:cs typeface="DejaVu Sans"/>
            </a:endParaRPr>
          </a:p>
        </p:txBody>
      </p:sp>
    </p:spTree>
    <p:extLst>
      <p:ext uri="{BB962C8B-B14F-4D97-AF65-F5344CB8AC3E}">
        <p14:creationId xmlns:p14="http://schemas.microsoft.com/office/powerpoint/2010/main" val="418533255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ture-pla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>
            <a:spLocks noChangeArrowheads="1"/>
          </p:cNvSpPr>
          <p:nvPr userDrawn="1"/>
        </p:nvSpPr>
        <p:spPr bwMode="auto">
          <a:xfrm>
            <a:off x="685800" y="2130912"/>
            <a:ext cx="7772400" cy="14702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2735" smtClean="0">
                <a:solidFill>
                  <a:srgbClr val="FFFFFF"/>
                </a:solidFill>
                <a:ea typeface="DejaVu Sans"/>
                <a:cs typeface="DejaVu Sans"/>
              </a:rPr>
              <a:t>FUTURE PLANS</a:t>
            </a:r>
            <a:endParaRPr lang="en-US" altLang="en-US" sz="1758" smtClean="0">
              <a:solidFill>
                <a:srgbClr val="004990"/>
              </a:solidFill>
              <a:latin typeface="Calibri" pitchFamily="34" charset="0"/>
              <a:ea typeface="DejaVu Sans"/>
              <a:cs typeface="DejaVu Sans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" y="0"/>
            <a:ext cx="9140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Shape 1"/>
          <p:cNvSpPr txBox="1">
            <a:spLocks noChangeAspect="1" noChangeArrowheads="1"/>
          </p:cNvSpPr>
          <p:nvPr userDrawn="1"/>
        </p:nvSpPr>
        <p:spPr bwMode="auto">
          <a:xfrm>
            <a:off x="838200" y="2279797"/>
            <a:ext cx="7772400" cy="14702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2735" dirty="0" smtClean="0">
                <a:solidFill>
                  <a:srgbClr val="FFFFFF"/>
                </a:solidFill>
                <a:ea typeface="DejaVu Sans"/>
                <a:cs typeface="DejaVu Sans"/>
              </a:rPr>
              <a:t>FUTURE PLANS</a:t>
            </a:r>
            <a:endParaRPr lang="en-US" altLang="en-US" sz="1758" dirty="0" smtClean="0">
              <a:solidFill>
                <a:srgbClr val="004990"/>
              </a:solidFill>
              <a:latin typeface="Calibri" pitchFamily="34" charset="0"/>
              <a:ea typeface="DejaVu Sans"/>
              <a:cs typeface="DejaVu Sans"/>
            </a:endParaRPr>
          </a:p>
        </p:txBody>
      </p:sp>
    </p:spTree>
    <p:extLst>
      <p:ext uri="{BB962C8B-B14F-4D97-AF65-F5344CB8AC3E}">
        <p14:creationId xmlns:p14="http://schemas.microsoft.com/office/powerpoint/2010/main" val="46011583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" y="0"/>
            <a:ext cx="9140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Shape 3"/>
          <p:cNvSpPr txBox="1">
            <a:spLocks noChangeAspect="1" noChangeArrowheads="1"/>
          </p:cNvSpPr>
          <p:nvPr userDrawn="1"/>
        </p:nvSpPr>
        <p:spPr bwMode="auto">
          <a:xfrm>
            <a:off x="76200" y="178356"/>
            <a:ext cx="1600200" cy="486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1758" dirty="0" smtClean="0">
                <a:solidFill>
                  <a:srgbClr val="FFFFFF"/>
                </a:solidFill>
                <a:ea typeface="DejaVu Sans"/>
                <a:cs typeface="DejaVu Sans"/>
              </a:rPr>
              <a:t>www.bsc.es</a:t>
            </a:r>
            <a:endParaRPr lang="en-US" altLang="en-US" sz="1758" dirty="0" smtClean="0">
              <a:solidFill>
                <a:srgbClr val="004990"/>
              </a:solidFill>
              <a:latin typeface="Calibri" pitchFamily="34" charset="0"/>
              <a:ea typeface="DejaVu Sans"/>
              <a:cs typeface="DejaVu Sans"/>
            </a:endParaRPr>
          </a:p>
        </p:txBody>
      </p:sp>
      <p:pic>
        <p:nvPicPr>
          <p:cNvPr id="5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34" y="181458"/>
            <a:ext cx="3306763" cy="969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59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172148"/>
            <a:ext cx="830262" cy="421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8 Título"/>
          <p:cNvSpPr>
            <a:spLocks noGrp="1" noChangeAspect="1"/>
          </p:cNvSpPr>
          <p:nvPr>
            <p:ph type="title"/>
          </p:nvPr>
        </p:nvSpPr>
        <p:spPr>
          <a:xfrm>
            <a:off x="457200" y="3103715"/>
            <a:ext cx="8229600" cy="650570"/>
          </a:xfrm>
          <a:prstGeom prst="rect">
            <a:avLst/>
          </a:prstGeom>
        </p:spPr>
        <p:txBody>
          <a:bodyPr/>
          <a:lstStyle>
            <a:lvl1pPr>
              <a:defRPr sz="3126" baseline="0">
                <a:solidFill>
                  <a:schemeClr val="accent1"/>
                </a:solidFill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2480564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3722760" y="1631880"/>
            <a:ext cx="5026680" cy="29984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244440" y="6095880"/>
            <a:ext cx="1191240" cy="487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1495800" y="6095880"/>
            <a:ext cx="1191240" cy="487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973882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-slide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" y="0"/>
            <a:ext cx="9140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1547785"/>
            <a:ext cx="6191250" cy="1814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0775" y="1651690"/>
            <a:ext cx="1555750" cy="789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Shape 3"/>
          <p:cNvSpPr txBox="1">
            <a:spLocks noChangeAspect="1" noChangeArrowheads="1"/>
          </p:cNvSpPr>
          <p:nvPr userDrawn="1"/>
        </p:nvSpPr>
        <p:spPr bwMode="auto">
          <a:xfrm>
            <a:off x="76200" y="178356"/>
            <a:ext cx="1600200" cy="486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1758" dirty="0" smtClean="0">
                <a:solidFill>
                  <a:srgbClr val="FFFFFF"/>
                </a:solidFill>
                <a:ea typeface="DejaVu Sans"/>
                <a:cs typeface="DejaVu Sans"/>
              </a:rPr>
              <a:t>www.bsc.es</a:t>
            </a:r>
            <a:endParaRPr lang="en-US" altLang="en-US" sz="1758" dirty="0" smtClean="0">
              <a:solidFill>
                <a:srgbClr val="004990"/>
              </a:solidFill>
              <a:latin typeface="Calibri" pitchFamily="34" charset="0"/>
              <a:ea typeface="DejaVu Sans"/>
              <a:cs typeface="DejaVu Sans"/>
            </a:endParaRPr>
          </a:p>
        </p:txBody>
      </p:sp>
      <p:sp>
        <p:nvSpPr>
          <p:cNvPr id="9" name="8 Título"/>
          <p:cNvSpPr>
            <a:spLocks noGrp="1" noChangeAspect="1"/>
          </p:cNvSpPr>
          <p:nvPr>
            <p:ph type="title"/>
          </p:nvPr>
        </p:nvSpPr>
        <p:spPr>
          <a:xfrm>
            <a:off x="3819339" y="4695246"/>
            <a:ext cx="4762872" cy="703470"/>
          </a:xfrm>
          <a:prstGeom prst="rect">
            <a:avLst/>
          </a:prstGeom>
        </p:spPr>
        <p:txBody>
          <a:bodyPr/>
          <a:lstStyle>
            <a:lvl1pPr algn="r">
              <a:defRPr sz="2735" baseline="0">
                <a:solidFill>
                  <a:schemeClr val="accent1"/>
                </a:solidFill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4597498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-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" y="0"/>
            <a:ext cx="9140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Shape 3"/>
          <p:cNvSpPr txBox="1">
            <a:spLocks noChangeAspect="1" noChangeArrowheads="1"/>
          </p:cNvSpPr>
          <p:nvPr userDrawn="1"/>
        </p:nvSpPr>
        <p:spPr bwMode="auto">
          <a:xfrm>
            <a:off x="76200" y="178356"/>
            <a:ext cx="1600200" cy="486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1758" dirty="0" smtClean="0">
                <a:solidFill>
                  <a:srgbClr val="FFFFFF"/>
                </a:solidFill>
                <a:ea typeface="DejaVu Sans"/>
                <a:cs typeface="DejaVu Sans"/>
              </a:rPr>
              <a:t>www.bsc.es</a:t>
            </a:r>
            <a:endParaRPr lang="en-US" altLang="en-US" sz="1758" dirty="0" smtClean="0">
              <a:solidFill>
                <a:srgbClr val="004990"/>
              </a:solidFill>
              <a:latin typeface="Calibri" pitchFamily="34" charset="0"/>
              <a:ea typeface="DejaVu Sans"/>
              <a:cs typeface="DejaVu Sans"/>
            </a:endParaRPr>
          </a:p>
        </p:txBody>
      </p:sp>
      <p:pic>
        <p:nvPicPr>
          <p:cNvPr id="4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1969620"/>
            <a:ext cx="3306762" cy="969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59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6" y="1960315"/>
            <a:ext cx="830263" cy="421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52932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3722760" y="1631880"/>
            <a:ext cx="5026680" cy="29984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6508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3722760" y="1724040"/>
            <a:ext cx="5026680" cy="1371600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2066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3722760" y="1631880"/>
            <a:ext cx="5026680" cy="29984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244440" y="6095880"/>
            <a:ext cx="119124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244440" y="6350408"/>
            <a:ext cx="119124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1495800" y="6095880"/>
            <a:ext cx="1191240" cy="487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2953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3722760" y="1631880"/>
            <a:ext cx="5026680" cy="29984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244440" y="6095880"/>
            <a:ext cx="1191240" cy="487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1495800" y="6095880"/>
            <a:ext cx="119124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1495800" y="6350408"/>
            <a:ext cx="119124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91033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3722760" y="1631880"/>
            <a:ext cx="5026680" cy="29984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244440" y="6095880"/>
            <a:ext cx="119124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1495800" y="6095880"/>
            <a:ext cx="119124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244440" y="6350408"/>
            <a:ext cx="244116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89305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7.xml"/><Relationship Id="rId6" Type="http://schemas.openxmlformats.org/officeDocument/2006/relationships/slideLayout" Target="../slideLayouts/slideLayout18.xml"/><Relationship Id="rId7" Type="http://schemas.openxmlformats.org/officeDocument/2006/relationships/slideLayout" Target="../slideLayouts/slideLayout19.xml"/><Relationship Id="rId8" Type="http://schemas.openxmlformats.org/officeDocument/2006/relationships/slideLayout" Target="../slideLayouts/slideLayout20.xml"/><Relationship Id="rId9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4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3.xml"/><Relationship Id="rId14" Type="http://schemas.openxmlformats.org/officeDocument/2006/relationships/theme" Target="../theme/theme3.xml"/><Relationship Id="rId15" Type="http://schemas.openxmlformats.org/officeDocument/2006/relationships/image" Target="../media/image2.jpeg"/><Relationship Id="rId16" Type="http://schemas.openxmlformats.org/officeDocument/2006/relationships/image" Target="../media/image3.png"/><Relationship Id="rId17" Type="http://schemas.openxmlformats.org/officeDocument/2006/relationships/image" Target="../media/image4.png"/><Relationship Id="rId1" Type="http://schemas.openxmlformats.org/officeDocument/2006/relationships/slideLayout" Target="../slideLayouts/slideLayout21.xml"/><Relationship Id="rId2" Type="http://schemas.openxmlformats.org/officeDocument/2006/relationships/slideLayout" Target="../slideLayouts/slideLayout22.xml"/><Relationship Id="rId3" Type="http://schemas.openxmlformats.org/officeDocument/2006/relationships/slideLayout" Target="../slideLayouts/slideLayout23.xml"/><Relationship Id="rId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25.xml"/><Relationship Id="rId6" Type="http://schemas.openxmlformats.org/officeDocument/2006/relationships/slideLayout" Target="../slideLayouts/slideLayout26.xml"/><Relationship Id="rId7" Type="http://schemas.openxmlformats.org/officeDocument/2006/relationships/slideLayout" Target="../slideLayouts/slideLayout27.xml"/><Relationship Id="rId8" Type="http://schemas.openxmlformats.org/officeDocument/2006/relationships/slideLayout" Target="../slideLayouts/slideLayout28.xml"/><Relationship Id="rId9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0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8.xml"/><Relationship Id="rId6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0.xml"/><Relationship Id="rId8" Type="http://schemas.openxmlformats.org/officeDocument/2006/relationships/slideLayout" Target="../slideLayouts/slideLayout41.xml"/><Relationship Id="rId9" Type="http://schemas.openxmlformats.org/officeDocument/2006/relationships/theme" Target="../theme/theme4.xml"/><Relationship Id="rId1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stomShape 1"/>
          <p:cNvSpPr/>
          <p:nvPr/>
        </p:nvSpPr>
        <p:spPr>
          <a:xfrm>
            <a:off x="3048000" y="6096518"/>
            <a:ext cx="6096000" cy="486977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027" name="PlaceHolder 2"/>
          <p:cNvSpPr>
            <a:spLocks noGrp="1"/>
          </p:cNvSpPr>
          <p:nvPr>
            <p:ph type="title"/>
          </p:nvPr>
        </p:nvSpPr>
        <p:spPr bwMode="auto">
          <a:xfrm>
            <a:off x="3722689" y="1631528"/>
            <a:ext cx="5026025" cy="2999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5000" rIns="90000" bIns="450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2" name="CustomShape 3"/>
          <p:cNvSpPr/>
          <p:nvPr/>
        </p:nvSpPr>
        <p:spPr>
          <a:xfrm>
            <a:off x="0" y="6096518"/>
            <a:ext cx="3048000" cy="486977"/>
          </a:xfrm>
          <a:prstGeom prst="rect">
            <a:avLst/>
          </a:prstGeom>
          <a:solidFill>
            <a:srgbClr val="00489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029" name="PlaceHolder 4"/>
          <p:cNvSpPr>
            <a:spLocks noGrp="1"/>
          </p:cNvSpPr>
          <p:nvPr>
            <p:ph type="body"/>
          </p:nvPr>
        </p:nvSpPr>
        <p:spPr bwMode="auto">
          <a:xfrm>
            <a:off x="244476" y="6096518"/>
            <a:ext cx="2441575" cy="486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5000" rIns="90000" bIns="450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day/month/year</a:t>
            </a:r>
          </a:p>
        </p:txBody>
      </p:sp>
      <p:sp>
        <p:nvSpPr>
          <p:cNvPr id="1030" name="PlaceHolder 5"/>
          <p:cNvSpPr>
            <a:spLocks noGrp="1"/>
          </p:cNvSpPr>
          <p:nvPr>
            <p:ph type="body"/>
          </p:nvPr>
        </p:nvSpPr>
        <p:spPr bwMode="auto">
          <a:xfrm>
            <a:off x="3722689" y="6094967"/>
            <a:ext cx="5026025" cy="486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5000" rIns="90000" bIns="450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Venue</a:t>
            </a:r>
          </a:p>
        </p:txBody>
      </p:sp>
    </p:spTree>
    <p:extLst>
      <p:ext uri="{BB962C8B-B14F-4D97-AF65-F5344CB8AC3E}">
        <p14:creationId xmlns:p14="http://schemas.microsoft.com/office/powerpoint/2010/main" val="10109211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298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298">
          <a:solidFill>
            <a:schemeClr val="tx1"/>
          </a:solidFill>
          <a:latin typeface="Arial" pitchFamily="34" charset="0"/>
          <a:ea typeface="DejaVu Sans" pitchFamily="34" charset="0"/>
          <a:cs typeface="DejaVu Sans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298">
          <a:solidFill>
            <a:schemeClr val="tx1"/>
          </a:solidFill>
          <a:latin typeface="Arial" pitchFamily="34" charset="0"/>
          <a:ea typeface="DejaVu Sans" pitchFamily="34" charset="0"/>
          <a:cs typeface="DejaVu Sans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298">
          <a:solidFill>
            <a:schemeClr val="tx1"/>
          </a:solidFill>
          <a:latin typeface="Arial" pitchFamily="34" charset="0"/>
          <a:ea typeface="DejaVu Sans" pitchFamily="34" charset="0"/>
          <a:cs typeface="DejaVu Sans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298">
          <a:solidFill>
            <a:schemeClr val="tx1"/>
          </a:solidFill>
          <a:latin typeface="Arial" pitchFamily="34" charset="0"/>
          <a:ea typeface="DejaVu Sans" pitchFamily="34" charset="0"/>
          <a:cs typeface="DejaVu Sans" pitchFamily="34" charset="0"/>
        </a:defRPr>
      </a:lvl5pPr>
      <a:lvl6pPr marL="446639" algn="l" rtl="0" fontAlgn="base">
        <a:lnSpc>
          <a:spcPct val="90000"/>
        </a:lnSpc>
        <a:spcBef>
          <a:spcPct val="0"/>
        </a:spcBef>
        <a:spcAft>
          <a:spcPct val="0"/>
        </a:spcAft>
        <a:defRPr sz="4298">
          <a:solidFill>
            <a:schemeClr val="tx1"/>
          </a:solidFill>
          <a:latin typeface="Arial" pitchFamily="34" charset="0"/>
          <a:ea typeface="DejaVu Sans" pitchFamily="34" charset="0"/>
          <a:cs typeface="DejaVu Sans" pitchFamily="34" charset="0"/>
        </a:defRPr>
      </a:lvl6pPr>
      <a:lvl7pPr marL="893277" algn="l" rtl="0" fontAlgn="base">
        <a:lnSpc>
          <a:spcPct val="90000"/>
        </a:lnSpc>
        <a:spcBef>
          <a:spcPct val="0"/>
        </a:spcBef>
        <a:spcAft>
          <a:spcPct val="0"/>
        </a:spcAft>
        <a:defRPr sz="4298">
          <a:solidFill>
            <a:schemeClr val="tx1"/>
          </a:solidFill>
          <a:latin typeface="Arial" pitchFamily="34" charset="0"/>
          <a:ea typeface="DejaVu Sans" pitchFamily="34" charset="0"/>
          <a:cs typeface="DejaVu Sans" pitchFamily="34" charset="0"/>
        </a:defRPr>
      </a:lvl7pPr>
      <a:lvl8pPr marL="1339916" algn="l" rtl="0" fontAlgn="base">
        <a:lnSpc>
          <a:spcPct val="90000"/>
        </a:lnSpc>
        <a:spcBef>
          <a:spcPct val="0"/>
        </a:spcBef>
        <a:spcAft>
          <a:spcPct val="0"/>
        </a:spcAft>
        <a:defRPr sz="4298">
          <a:solidFill>
            <a:schemeClr val="tx1"/>
          </a:solidFill>
          <a:latin typeface="Arial" pitchFamily="34" charset="0"/>
          <a:ea typeface="DejaVu Sans" pitchFamily="34" charset="0"/>
          <a:cs typeface="DejaVu Sans" pitchFamily="34" charset="0"/>
        </a:defRPr>
      </a:lvl8pPr>
      <a:lvl9pPr marL="1786555" algn="l" rtl="0" fontAlgn="base">
        <a:lnSpc>
          <a:spcPct val="90000"/>
        </a:lnSpc>
        <a:spcBef>
          <a:spcPct val="0"/>
        </a:spcBef>
        <a:spcAft>
          <a:spcPct val="0"/>
        </a:spcAft>
        <a:defRPr sz="4298">
          <a:solidFill>
            <a:schemeClr val="tx1"/>
          </a:solidFill>
          <a:latin typeface="Arial" pitchFamily="34" charset="0"/>
          <a:ea typeface="DejaVu Sans" pitchFamily="34" charset="0"/>
          <a:cs typeface="DejaVu Sans" pitchFamily="34" charset="0"/>
        </a:defRPr>
      </a:lvl9pPr>
    </p:titleStyle>
    <p:bodyStyle>
      <a:lvl1pPr marL="223319" indent="-223319" algn="l" rtl="0" eaLnBrk="0" fontAlgn="base" hangingPunct="0">
        <a:lnSpc>
          <a:spcPct val="90000"/>
        </a:lnSpc>
        <a:spcBef>
          <a:spcPts val="977"/>
        </a:spcBef>
        <a:spcAft>
          <a:spcPct val="0"/>
        </a:spcAft>
        <a:buFont typeface="Arial" panose="020B0604020202020204" pitchFamily="34" charset="0"/>
        <a:buChar char="•"/>
        <a:defRPr sz="2735" kern="1200">
          <a:solidFill>
            <a:schemeClr val="tx1"/>
          </a:solidFill>
          <a:latin typeface="+mn-lt"/>
          <a:ea typeface="+mn-ea"/>
          <a:cs typeface="+mn-cs"/>
        </a:defRPr>
      </a:lvl1pPr>
      <a:lvl2pPr marL="669958" indent="-223319" algn="l" rtl="0" eaLnBrk="0" fontAlgn="base" hangingPunct="0">
        <a:lnSpc>
          <a:spcPct val="90000"/>
        </a:lnSpc>
        <a:spcBef>
          <a:spcPts val="488"/>
        </a:spcBef>
        <a:spcAft>
          <a:spcPct val="0"/>
        </a:spcAft>
        <a:buFont typeface="Arial" panose="020B0604020202020204" pitchFamily="34" charset="0"/>
        <a:buChar char="•"/>
        <a:defRPr sz="2345" kern="1200">
          <a:solidFill>
            <a:schemeClr val="tx1"/>
          </a:solidFill>
          <a:latin typeface="+mn-lt"/>
          <a:ea typeface="+mn-ea"/>
          <a:cs typeface="+mn-cs"/>
        </a:defRPr>
      </a:lvl2pPr>
      <a:lvl3pPr marL="1116597" indent="-223319" algn="l" rtl="0" eaLnBrk="0" fontAlgn="base" hangingPunct="0">
        <a:lnSpc>
          <a:spcPct val="90000"/>
        </a:lnSpc>
        <a:spcBef>
          <a:spcPts val="488"/>
        </a:spcBef>
        <a:spcAft>
          <a:spcPct val="0"/>
        </a:spcAft>
        <a:buFont typeface="Arial" panose="020B0604020202020204" pitchFamily="34" charset="0"/>
        <a:buChar char="•"/>
        <a:defRPr sz="1954" kern="1200">
          <a:solidFill>
            <a:schemeClr val="tx1"/>
          </a:solidFill>
          <a:latin typeface="+mn-lt"/>
          <a:ea typeface="+mn-ea"/>
          <a:cs typeface="+mn-cs"/>
        </a:defRPr>
      </a:lvl3pPr>
      <a:lvl4pPr marL="1563235" indent="-223319" algn="l" rtl="0" eaLnBrk="0" fontAlgn="base" hangingPunct="0">
        <a:lnSpc>
          <a:spcPct val="90000"/>
        </a:lnSpc>
        <a:spcBef>
          <a:spcPts val="488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09874" indent="-223319" algn="l" rtl="0" eaLnBrk="0" fontAlgn="base" hangingPunct="0">
        <a:lnSpc>
          <a:spcPct val="90000"/>
        </a:lnSpc>
        <a:spcBef>
          <a:spcPts val="488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456513" indent="-223319" algn="l" defTabSz="893277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1758" kern="1200">
          <a:solidFill>
            <a:schemeClr val="tx1"/>
          </a:solidFill>
          <a:latin typeface="+mn-lt"/>
          <a:ea typeface="+mn-ea"/>
          <a:cs typeface="+mn-cs"/>
        </a:defRPr>
      </a:lvl6pPr>
      <a:lvl7pPr marL="2903151" indent="-223319" algn="l" defTabSz="893277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1758" kern="1200">
          <a:solidFill>
            <a:schemeClr val="tx1"/>
          </a:solidFill>
          <a:latin typeface="+mn-lt"/>
          <a:ea typeface="+mn-ea"/>
          <a:cs typeface="+mn-cs"/>
        </a:defRPr>
      </a:lvl7pPr>
      <a:lvl8pPr marL="3349790" indent="-223319" algn="l" defTabSz="893277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1758" kern="1200">
          <a:solidFill>
            <a:schemeClr val="tx1"/>
          </a:solidFill>
          <a:latin typeface="+mn-lt"/>
          <a:ea typeface="+mn-ea"/>
          <a:cs typeface="+mn-cs"/>
        </a:defRPr>
      </a:lvl8pPr>
      <a:lvl9pPr marL="3796429" indent="-223319" algn="l" defTabSz="893277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175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93277" rtl="0" eaLnBrk="1" latinLnBrk="0" hangingPunct="1">
        <a:defRPr sz="1758" kern="1200">
          <a:solidFill>
            <a:schemeClr val="tx1"/>
          </a:solidFill>
          <a:latin typeface="+mn-lt"/>
          <a:ea typeface="+mn-ea"/>
          <a:cs typeface="+mn-cs"/>
        </a:defRPr>
      </a:lvl1pPr>
      <a:lvl2pPr marL="446639" algn="l" defTabSz="893277" rtl="0" eaLnBrk="1" latinLnBrk="0" hangingPunct="1">
        <a:defRPr sz="1758" kern="1200">
          <a:solidFill>
            <a:schemeClr val="tx1"/>
          </a:solidFill>
          <a:latin typeface="+mn-lt"/>
          <a:ea typeface="+mn-ea"/>
          <a:cs typeface="+mn-cs"/>
        </a:defRPr>
      </a:lvl2pPr>
      <a:lvl3pPr marL="893277" algn="l" defTabSz="893277" rtl="0" eaLnBrk="1" latinLnBrk="0" hangingPunct="1">
        <a:defRPr sz="1758" kern="1200">
          <a:solidFill>
            <a:schemeClr val="tx1"/>
          </a:solidFill>
          <a:latin typeface="+mn-lt"/>
          <a:ea typeface="+mn-ea"/>
          <a:cs typeface="+mn-cs"/>
        </a:defRPr>
      </a:lvl3pPr>
      <a:lvl4pPr marL="1339916" algn="l" defTabSz="893277" rtl="0" eaLnBrk="1" latinLnBrk="0" hangingPunct="1">
        <a:defRPr sz="1758" kern="1200">
          <a:solidFill>
            <a:schemeClr val="tx1"/>
          </a:solidFill>
          <a:latin typeface="+mn-lt"/>
          <a:ea typeface="+mn-ea"/>
          <a:cs typeface="+mn-cs"/>
        </a:defRPr>
      </a:lvl4pPr>
      <a:lvl5pPr marL="1786555" algn="l" defTabSz="893277" rtl="0" eaLnBrk="1" latinLnBrk="0" hangingPunct="1">
        <a:defRPr sz="1758" kern="1200">
          <a:solidFill>
            <a:schemeClr val="tx1"/>
          </a:solidFill>
          <a:latin typeface="+mn-lt"/>
          <a:ea typeface="+mn-ea"/>
          <a:cs typeface="+mn-cs"/>
        </a:defRPr>
      </a:lvl5pPr>
      <a:lvl6pPr marL="2233193" algn="l" defTabSz="893277" rtl="0" eaLnBrk="1" latinLnBrk="0" hangingPunct="1">
        <a:defRPr sz="1758" kern="1200">
          <a:solidFill>
            <a:schemeClr val="tx1"/>
          </a:solidFill>
          <a:latin typeface="+mn-lt"/>
          <a:ea typeface="+mn-ea"/>
          <a:cs typeface="+mn-cs"/>
        </a:defRPr>
      </a:lvl6pPr>
      <a:lvl7pPr marL="2679832" algn="l" defTabSz="893277" rtl="0" eaLnBrk="1" latinLnBrk="0" hangingPunct="1">
        <a:defRPr sz="1758" kern="1200">
          <a:solidFill>
            <a:schemeClr val="tx1"/>
          </a:solidFill>
          <a:latin typeface="+mn-lt"/>
          <a:ea typeface="+mn-ea"/>
          <a:cs typeface="+mn-cs"/>
        </a:defRPr>
      </a:lvl7pPr>
      <a:lvl8pPr marL="3126471" algn="l" defTabSz="893277" rtl="0" eaLnBrk="1" latinLnBrk="0" hangingPunct="1">
        <a:defRPr sz="1758" kern="1200">
          <a:solidFill>
            <a:schemeClr val="tx1"/>
          </a:solidFill>
          <a:latin typeface="+mn-lt"/>
          <a:ea typeface="+mn-ea"/>
          <a:cs typeface="+mn-cs"/>
        </a:defRPr>
      </a:lvl8pPr>
      <a:lvl9pPr marL="3573109" algn="l" defTabSz="893277" rtl="0" eaLnBrk="1" latinLnBrk="0" hangingPunct="1">
        <a:defRPr sz="175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637394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298">
          <a:solidFill>
            <a:schemeClr val="tx2"/>
          </a:solidFill>
          <a:latin typeface="Arial" pitchFamily="34" charset="0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298">
          <a:solidFill>
            <a:schemeClr val="tx2"/>
          </a:solidFill>
          <a:latin typeface="Arial" pitchFamily="34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298">
          <a:solidFill>
            <a:schemeClr val="tx2"/>
          </a:solidFill>
          <a:latin typeface="Arial" pitchFamily="34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298">
          <a:solidFill>
            <a:schemeClr val="tx2"/>
          </a:solidFill>
          <a:latin typeface="Arial" pitchFamily="34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298">
          <a:solidFill>
            <a:schemeClr val="tx2"/>
          </a:solidFill>
          <a:latin typeface="Arial" pitchFamily="34" charset="0"/>
          <a:ea typeface="ＭＳ Ｐゴシック" charset="0"/>
          <a:cs typeface="ＭＳ Ｐゴシック" charset="0"/>
        </a:defRPr>
      </a:lvl5pPr>
      <a:lvl6pPr marL="446639" algn="ctr" rtl="0" eaLnBrk="0" fontAlgn="base" hangingPunct="0">
        <a:spcBef>
          <a:spcPct val="0"/>
        </a:spcBef>
        <a:spcAft>
          <a:spcPct val="0"/>
        </a:spcAft>
        <a:defRPr sz="4298">
          <a:solidFill>
            <a:schemeClr val="tx2"/>
          </a:solidFill>
          <a:latin typeface="Arial" pitchFamily="34" charset="0"/>
        </a:defRPr>
      </a:lvl6pPr>
      <a:lvl7pPr marL="893277" algn="ctr" rtl="0" eaLnBrk="0" fontAlgn="base" hangingPunct="0">
        <a:spcBef>
          <a:spcPct val="0"/>
        </a:spcBef>
        <a:spcAft>
          <a:spcPct val="0"/>
        </a:spcAft>
        <a:defRPr sz="4298">
          <a:solidFill>
            <a:schemeClr val="tx2"/>
          </a:solidFill>
          <a:latin typeface="Arial" pitchFamily="34" charset="0"/>
        </a:defRPr>
      </a:lvl7pPr>
      <a:lvl8pPr marL="1339916" algn="ctr" rtl="0" eaLnBrk="0" fontAlgn="base" hangingPunct="0">
        <a:spcBef>
          <a:spcPct val="0"/>
        </a:spcBef>
        <a:spcAft>
          <a:spcPct val="0"/>
        </a:spcAft>
        <a:defRPr sz="4298">
          <a:solidFill>
            <a:schemeClr val="tx2"/>
          </a:solidFill>
          <a:latin typeface="Arial" pitchFamily="34" charset="0"/>
        </a:defRPr>
      </a:lvl8pPr>
      <a:lvl9pPr marL="1786555" algn="ctr" rtl="0" eaLnBrk="0" fontAlgn="base" hangingPunct="0">
        <a:spcBef>
          <a:spcPct val="0"/>
        </a:spcBef>
        <a:spcAft>
          <a:spcPct val="0"/>
        </a:spcAft>
        <a:defRPr sz="4298">
          <a:solidFill>
            <a:schemeClr val="tx2"/>
          </a:solidFill>
          <a:latin typeface="Arial" pitchFamily="34" charset="0"/>
        </a:defRPr>
      </a:lvl9pPr>
    </p:titleStyle>
    <p:bodyStyle>
      <a:lvl1pPr marL="334979" indent="-334979" algn="l" rtl="0" eaLnBrk="0" fontAlgn="base" hangingPunct="0">
        <a:spcBef>
          <a:spcPct val="20000"/>
        </a:spcBef>
        <a:spcAft>
          <a:spcPct val="0"/>
        </a:spcAft>
        <a:buChar char="•"/>
        <a:defRPr sz="3126">
          <a:solidFill>
            <a:schemeClr val="tx1"/>
          </a:solidFill>
          <a:latin typeface="Arial" pitchFamily="34" charset="0"/>
          <a:ea typeface="ＭＳ Ｐゴシック" charset="0"/>
          <a:cs typeface="ＭＳ Ｐゴシック" charset="0"/>
        </a:defRPr>
      </a:lvl1pPr>
      <a:lvl2pPr marL="725788" indent="-279149" algn="l" rtl="0" eaLnBrk="0" fontAlgn="base" hangingPunct="0">
        <a:spcBef>
          <a:spcPct val="20000"/>
        </a:spcBef>
        <a:spcAft>
          <a:spcPct val="0"/>
        </a:spcAft>
        <a:buChar char="–"/>
        <a:defRPr sz="2735">
          <a:solidFill>
            <a:schemeClr val="tx1"/>
          </a:solidFill>
          <a:latin typeface="Arial" pitchFamily="34" charset="0"/>
          <a:ea typeface="ＭＳ Ｐゴシック" charset="0"/>
        </a:defRPr>
      </a:lvl2pPr>
      <a:lvl3pPr marL="1116597" indent="-223319" algn="l" rtl="0" eaLnBrk="0" fontAlgn="base" hangingPunct="0">
        <a:spcBef>
          <a:spcPct val="20000"/>
        </a:spcBef>
        <a:spcAft>
          <a:spcPct val="0"/>
        </a:spcAft>
        <a:buChar char="•"/>
        <a:defRPr sz="2345">
          <a:solidFill>
            <a:schemeClr val="tx1"/>
          </a:solidFill>
          <a:latin typeface="Arial" pitchFamily="34" charset="0"/>
          <a:ea typeface="ＭＳ Ｐゴシック" charset="0"/>
        </a:defRPr>
      </a:lvl3pPr>
      <a:lvl4pPr marL="1563235" indent="-223319" algn="l" rtl="0" eaLnBrk="0" fontAlgn="base" hangingPunct="0">
        <a:spcBef>
          <a:spcPct val="20000"/>
        </a:spcBef>
        <a:spcAft>
          <a:spcPct val="0"/>
        </a:spcAft>
        <a:buChar char="–"/>
        <a:defRPr sz="1954">
          <a:solidFill>
            <a:schemeClr val="tx1"/>
          </a:solidFill>
          <a:latin typeface="Arial" pitchFamily="34" charset="0"/>
          <a:ea typeface="ＭＳ Ｐゴシック" charset="0"/>
        </a:defRPr>
      </a:lvl4pPr>
      <a:lvl5pPr marL="2009874" indent="-223319" algn="l" rtl="0" eaLnBrk="0" fontAlgn="base" hangingPunct="0">
        <a:spcBef>
          <a:spcPct val="20000"/>
        </a:spcBef>
        <a:spcAft>
          <a:spcPct val="0"/>
        </a:spcAft>
        <a:buChar char="»"/>
        <a:defRPr sz="1954">
          <a:solidFill>
            <a:schemeClr val="tx1"/>
          </a:solidFill>
          <a:latin typeface="Arial" pitchFamily="34" charset="0"/>
          <a:ea typeface="ＭＳ Ｐゴシック" charset="0"/>
        </a:defRPr>
      </a:lvl5pPr>
      <a:lvl6pPr marL="2456513" indent="-223319" algn="l" rtl="0" eaLnBrk="0" fontAlgn="base" hangingPunct="0">
        <a:spcBef>
          <a:spcPct val="20000"/>
        </a:spcBef>
        <a:spcAft>
          <a:spcPct val="0"/>
        </a:spcAft>
        <a:buChar char="»"/>
        <a:defRPr sz="1954">
          <a:solidFill>
            <a:schemeClr val="tx1"/>
          </a:solidFill>
          <a:latin typeface="Arial" pitchFamily="34" charset="0"/>
        </a:defRPr>
      </a:lvl6pPr>
      <a:lvl7pPr marL="2903151" indent="-223319" algn="l" rtl="0" eaLnBrk="0" fontAlgn="base" hangingPunct="0">
        <a:spcBef>
          <a:spcPct val="20000"/>
        </a:spcBef>
        <a:spcAft>
          <a:spcPct val="0"/>
        </a:spcAft>
        <a:buChar char="»"/>
        <a:defRPr sz="1954">
          <a:solidFill>
            <a:schemeClr val="tx1"/>
          </a:solidFill>
          <a:latin typeface="Arial" pitchFamily="34" charset="0"/>
        </a:defRPr>
      </a:lvl7pPr>
      <a:lvl8pPr marL="3349790" indent="-223319" algn="l" rtl="0" eaLnBrk="0" fontAlgn="base" hangingPunct="0">
        <a:spcBef>
          <a:spcPct val="20000"/>
        </a:spcBef>
        <a:spcAft>
          <a:spcPct val="0"/>
        </a:spcAft>
        <a:buChar char="»"/>
        <a:defRPr sz="1954">
          <a:solidFill>
            <a:schemeClr val="tx1"/>
          </a:solidFill>
          <a:latin typeface="Arial" pitchFamily="34" charset="0"/>
        </a:defRPr>
      </a:lvl8pPr>
      <a:lvl9pPr marL="3796429" indent="-223319" algn="l" rtl="0" eaLnBrk="0" fontAlgn="base" hangingPunct="0">
        <a:spcBef>
          <a:spcPct val="20000"/>
        </a:spcBef>
        <a:spcAft>
          <a:spcPct val="0"/>
        </a:spcAft>
        <a:buChar char="»"/>
        <a:defRPr sz="1954">
          <a:solidFill>
            <a:schemeClr val="tx1"/>
          </a:solidFill>
          <a:latin typeface="Arial" pitchFamily="34" charset="0"/>
        </a:defRPr>
      </a:lvl9pPr>
    </p:bodyStyle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13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00" y="1"/>
            <a:ext cx="9290050" cy="820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4" name="CustomShape 1"/>
          <p:cNvSpPr/>
          <p:nvPr/>
        </p:nvSpPr>
        <p:spPr>
          <a:xfrm>
            <a:off x="8458200" y="6354764"/>
            <a:ext cx="533400" cy="50323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r"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3B370C2B-804F-E045-97D0-90FC4DDD9AFE}" type="slidenum">
              <a:rPr lang="en-US" sz="1000">
                <a:solidFill>
                  <a:srgbClr val="23589C"/>
                </a:solidFill>
                <a:latin typeface="Arial" charset="0"/>
                <a:ea typeface="ＭＳ Ｐゴシック" charset="0"/>
                <a:cs typeface="DejaVu Sans" charset="0"/>
              </a:rPr>
              <a:pPr algn="r"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000">
              <a:solidFill>
                <a:srgbClr val="000000"/>
              </a:solidFill>
              <a:latin typeface="Arial" charset="0"/>
              <a:ea typeface="ＭＳ Ｐゴシック" charset="0"/>
              <a:cs typeface="DejaVu Sans" charset="0"/>
            </a:endParaRPr>
          </a:p>
        </p:txBody>
      </p:sp>
      <p:pic>
        <p:nvPicPr>
          <p:cNvPr id="13316" name="Picture 11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141289"/>
            <a:ext cx="1936750" cy="566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459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477" y="122238"/>
            <a:ext cx="574675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8" name="PlaceHolder 2"/>
          <p:cNvSpPr>
            <a:spLocks noGrp="1"/>
          </p:cNvSpPr>
          <p:nvPr>
            <p:ph type="title"/>
          </p:nvPr>
        </p:nvSpPr>
        <p:spPr bwMode="auto">
          <a:xfrm>
            <a:off x="396875" y="141289"/>
            <a:ext cx="6191250" cy="67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3319" name="PlaceHolder 3"/>
          <p:cNvSpPr>
            <a:spLocks noGrp="1"/>
          </p:cNvSpPr>
          <p:nvPr>
            <p:ph type="body"/>
          </p:nvPr>
        </p:nvSpPr>
        <p:spPr bwMode="auto">
          <a:xfrm>
            <a:off x="395288" y="962025"/>
            <a:ext cx="8329612" cy="5392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36435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0"/>
          <a:cs typeface="DejaVu Sans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0"/>
          <a:cs typeface="DejaVu Sans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0"/>
          <a:cs typeface="DejaVu Sans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0"/>
          <a:cs typeface="DejaVu Sans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0"/>
          <a:cs typeface="DejaVu Sans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0"/>
          <a:cs typeface="DejaVu Sans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0"/>
          <a:cs typeface="DejaVu Sans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0"/>
          <a:cs typeface="DejaVu Sans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538788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298">
          <a:solidFill>
            <a:schemeClr val="tx2"/>
          </a:solidFill>
          <a:latin typeface="Arial" pitchFamily="34" charset="0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298">
          <a:solidFill>
            <a:schemeClr val="tx2"/>
          </a:solidFill>
          <a:latin typeface="Arial" pitchFamily="34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298">
          <a:solidFill>
            <a:schemeClr val="tx2"/>
          </a:solidFill>
          <a:latin typeface="Arial" pitchFamily="34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298">
          <a:solidFill>
            <a:schemeClr val="tx2"/>
          </a:solidFill>
          <a:latin typeface="Arial" pitchFamily="34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298">
          <a:solidFill>
            <a:schemeClr val="tx2"/>
          </a:solidFill>
          <a:latin typeface="Arial" pitchFamily="34" charset="0"/>
          <a:ea typeface="ＭＳ Ｐゴシック" charset="0"/>
          <a:cs typeface="ＭＳ Ｐゴシック" charset="0"/>
        </a:defRPr>
      </a:lvl5pPr>
      <a:lvl6pPr marL="446639" algn="ctr" rtl="0" eaLnBrk="0" fontAlgn="base" hangingPunct="0">
        <a:spcBef>
          <a:spcPct val="0"/>
        </a:spcBef>
        <a:spcAft>
          <a:spcPct val="0"/>
        </a:spcAft>
        <a:defRPr sz="4298">
          <a:solidFill>
            <a:schemeClr val="tx2"/>
          </a:solidFill>
          <a:latin typeface="Arial" pitchFamily="34" charset="0"/>
        </a:defRPr>
      </a:lvl6pPr>
      <a:lvl7pPr marL="893277" algn="ctr" rtl="0" eaLnBrk="0" fontAlgn="base" hangingPunct="0">
        <a:spcBef>
          <a:spcPct val="0"/>
        </a:spcBef>
        <a:spcAft>
          <a:spcPct val="0"/>
        </a:spcAft>
        <a:defRPr sz="4298">
          <a:solidFill>
            <a:schemeClr val="tx2"/>
          </a:solidFill>
          <a:latin typeface="Arial" pitchFamily="34" charset="0"/>
        </a:defRPr>
      </a:lvl7pPr>
      <a:lvl8pPr marL="1339916" algn="ctr" rtl="0" eaLnBrk="0" fontAlgn="base" hangingPunct="0">
        <a:spcBef>
          <a:spcPct val="0"/>
        </a:spcBef>
        <a:spcAft>
          <a:spcPct val="0"/>
        </a:spcAft>
        <a:defRPr sz="4298">
          <a:solidFill>
            <a:schemeClr val="tx2"/>
          </a:solidFill>
          <a:latin typeface="Arial" pitchFamily="34" charset="0"/>
        </a:defRPr>
      </a:lvl8pPr>
      <a:lvl9pPr marL="1786555" algn="ctr" rtl="0" eaLnBrk="0" fontAlgn="base" hangingPunct="0">
        <a:spcBef>
          <a:spcPct val="0"/>
        </a:spcBef>
        <a:spcAft>
          <a:spcPct val="0"/>
        </a:spcAft>
        <a:defRPr sz="4298">
          <a:solidFill>
            <a:schemeClr val="tx2"/>
          </a:solidFill>
          <a:latin typeface="Arial" pitchFamily="34" charset="0"/>
        </a:defRPr>
      </a:lvl9pPr>
    </p:titleStyle>
    <p:bodyStyle>
      <a:lvl1pPr marL="334979" indent="-334979" algn="l" rtl="0" eaLnBrk="0" fontAlgn="base" hangingPunct="0">
        <a:spcBef>
          <a:spcPct val="20000"/>
        </a:spcBef>
        <a:spcAft>
          <a:spcPct val="0"/>
        </a:spcAft>
        <a:buChar char="•"/>
        <a:defRPr sz="3126">
          <a:solidFill>
            <a:schemeClr val="tx1"/>
          </a:solidFill>
          <a:latin typeface="Arial" pitchFamily="34" charset="0"/>
          <a:ea typeface="ＭＳ Ｐゴシック" charset="0"/>
          <a:cs typeface="ＭＳ Ｐゴシック" charset="0"/>
        </a:defRPr>
      </a:lvl1pPr>
      <a:lvl2pPr marL="725788" indent="-279149" algn="l" rtl="0" eaLnBrk="0" fontAlgn="base" hangingPunct="0">
        <a:spcBef>
          <a:spcPct val="20000"/>
        </a:spcBef>
        <a:spcAft>
          <a:spcPct val="0"/>
        </a:spcAft>
        <a:buChar char="–"/>
        <a:defRPr sz="2735">
          <a:solidFill>
            <a:schemeClr val="tx1"/>
          </a:solidFill>
          <a:latin typeface="Arial" pitchFamily="34" charset="0"/>
          <a:ea typeface="ＭＳ Ｐゴシック" charset="0"/>
        </a:defRPr>
      </a:lvl2pPr>
      <a:lvl3pPr marL="1116597" indent="-223319" algn="l" rtl="0" eaLnBrk="0" fontAlgn="base" hangingPunct="0">
        <a:spcBef>
          <a:spcPct val="20000"/>
        </a:spcBef>
        <a:spcAft>
          <a:spcPct val="0"/>
        </a:spcAft>
        <a:buChar char="•"/>
        <a:defRPr sz="2345">
          <a:solidFill>
            <a:schemeClr val="tx1"/>
          </a:solidFill>
          <a:latin typeface="Arial" pitchFamily="34" charset="0"/>
          <a:ea typeface="ＭＳ Ｐゴシック" charset="0"/>
        </a:defRPr>
      </a:lvl3pPr>
      <a:lvl4pPr marL="1563235" indent="-223319" algn="l" rtl="0" eaLnBrk="0" fontAlgn="base" hangingPunct="0">
        <a:spcBef>
          <a:spcPct val="20000"/>
        </a:spcBef>
        <a:spcAft>
          <a:spcPct val="0"/>
        </a:spcAft>
        <a:buChar char="–"/>
        <a:defRPr sz="1954">
          <a:solidFill>
            <a:schemeClr val="tx1"/>
          </a:solidFill>
          <a:latin typeface="Arial" pitchFamily="34" charset="0"/>
          <a:ea typeface="ＭＳ Ｐゴシック" charset="0"/>
        </a:defRPr>
      </a:lvl4pPr>
      <a:lvl5pPr marL="2009874" indent="-223319" algn="l" rtl="0" eaLnBrk="0" fontAlgn="base" hangingPunct="0">
        <a:spcBef>
          <a:spcPct val="20000"/>
        </a:spcBef>
        <a:spcAft>
          <a:spcPct val="0"/>
        </a:spcAft>
        <a:buChar char="»"/>
        <a:defRPr sz="1954">
          <a:solidFill>
            <a:schemeClr val="tx1"/>
          </a:solidFill>
          <a:latin typeface="Arial" pitchFamily="34" charset="0"/>
          <a:ea typeface="ＭＳ Ｐゴシック" charset="0"/>
        </a:defRPr>
      </a:lvl5pPr>
      <a:lvl6pPr marL="2456513" indent="-223319" algn="l" rtl="0" eaLnBrk="0" fontAlgn="base" hangingPunct="0">
        <a:spcBef>
          <a:spcPct val="20000"/>
        </a:spcBef>
        <a:spcAft>
          <a:spcPct val="0"/>
        </a:spcAft>
        <a:buChar char="»"/>
        <a:defRPr sz="1954">
          <a:solidFill>
            <a:schemeClr val="tx1"/>
          </a:solidFill>
          <a:latin typeface="Arial" pitchFamily="34" charset="0"/>
        </a:defRPr>
      </a:lvl6pPr>
      <a:lvl7pPr marL="2903151" indent="-223319" algn="l" rtl="0" eaLnBrk="0" fontAlgn="base" hangingPunct="0">
        <a:spcBef>
          <a:spcPct val="20000"/>
        </a:spcBef>
        <a:spcAft>
          <a:spcPct val="0"/>
        </a:spcAft>
        <a:buChar char="»"/>
        <a:defRPr sz="1954">
          <a:solidFill>
            <a:schemeClr val="tx1"/>
          </a:solidFill>
          <a:latin typeface="Arial" pitchFamily="34" charset="0"/>
        </a:defRPr>
      </a:lvl7pPr>
      <a:lvl8pPr marL="3349790" indent="-223319" algn="l" rtl="0" eaLnBrk="0" fontAlgn="base" hangingPunct="0">
        <a:spcBef>
          <a:spcPct val="20000"/>
        </a:spcBef>
        <a:spcAft>
          <a:spcPct val="0"/>
        </a:spcAft>
        <a:buChar char="»"/>
        <a:defRPr sz="1954">
          <a:solidFill>
            <a:schemeClr val="tx1"/>
          </a:solidFill>
          <a:latin typeface="Arial" pitchFamily="34" charset="0"/>
        </a:defRPr>
      </a:lvl8pPr>
      <a:lvl9pPr marL="3796429" indent="-223319" algn="l" rtl="0" eaLnBrk="0" fontAlgn="base" hangingPunct="0">
        <a:spcBef>
          <a:spcPct val="20000"/>
        </a:spcBef>
        <a:spcAft>
          <a:spcPct val="0"/>
        </a:spcAft>
        <a:buChar char="»"/>
        <a:defRPr sz="1954">
          <a:solidFill>
            <a:schemeClr val="tx1"/>
          </a:solidFill>
          <a:latin typeface="Arial" pitchFamily="34" charset="0"/>
        </a:defRPr>
      </a:lvl9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4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4" Type="http://schemas.openxmlformats.org/officeDocument/2006/relationships/image" Target="../media/image27.png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31.png"/><Relationship Id="rId3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32.png"/><Relationship Id="rId3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4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1" Type="http://schemas.openxmlformats.org/officeDocument/2006/relationships/slideLayout" Target="../slideLayouts/slideLayout34.xml"/><Relationship Id="rId2" Type="http://schemas.openxmlformats.org/officeDocument/2006/relationships/image" Target="../media/image12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Relationship Id="rId2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Relationship Id="rId2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18.jpg"/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9.jpg"/><Relationship Id="rId3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4" Type="http://schemas.openxmlformats.org/officeDocument/2006/relationships/image" Target="../media/image23.png"/><Relationship Id="rId5" Type="http://schemas.openxmlformats.org/officeDocument/2006/relationships/image" Target="../media/image24.png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0" name="TextShape 1"/>
          <p:cNvSpPr txBox="1"/>
          <p:nvPr/>
        </p:nvSpPr>
        <p:spPr>
          <a:xfrm>
            <a:off x="3120375" y="1806765"/>
            <a:ext cx="5848376" cy="2151460"/>
          </a:xfrm>
          <a:prstGeom prst="rect">
            <a:avLst/>
          </a:prstGeom>
          <a:noFill/>
          <a:ln>
            <a:noFill/>
          </a:ln>
        </p:spPr>
        <p:txBody>
          <a:bodyPr lIns="87924" tIns="43962" rIns="87924" bIns="43962" anchor="ctr"/>
          <a:lstStyle/>
          <a:p>
            <a:pPr defTabSz="893277">
              <a:defRPr/>
            </a:pPr>
            <a:r>
              <a:rPr lang="en-GB" altLang="es-ES" sz="5080" b="1" spc="-1" dirty="0">
                <a:solidFill>
                  <a:srgbClr val="00489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 panose="020B0600070205080204" pitchFamily="34" charset="-128"/>
              </a:rPr>
              <a:t>Seeking value in decadal predictions</a:t>
            </a:r>
          </a:p>
        </p:txBody>
      </p:sp>
      <p:sp>
        <p:nvSpPr>
          <p:cNvPr id="831" name="TextShape 2"/>
          <p:cNvSpPr txBox="1"/>
          <p:nvPr/>
        </p:nvSpPr>
        <p:spPr>
          <a:xfrm>
            <a:off x="3166936" y="4563138"/>
            <a:ext cx="5948841" cy="1495050"/>
          </a:xfrm>
          <a:prstGeom prst="rect">
            <a:avLst/>
          </a:prstGeom>
          <a:noFill/>
          <a:ln>
            <a:noFill/>
          </a:ln>
        </p:spPr>
        <p:txBody>
          <a:bodyPr lIns="87924" tIns="43962" rIns="87924" bIns="43962" anchor="ctr"/>
          <a:lstStyle/>
          <a:p>
            <a:pPr defTabSz="893277">
              <a:defRPr/>
            </a:pPr>
            <a:r>
              <a:rPr lang="en-GB" sz="2000" dirty="0" smtClean="0"/>
              <a:t>M. </a:t>
            </a:r>
            <a:r>
              <a:rPr lang="en-GB" sz="2000" dirty="0" err="1"/>
              <a:t>Donat</a:t>
            </a:r>
            <a:r>
              <a:rPr lang="en-GB" sz="2000" dirty="0"/>
              <a:t>, </a:t>
            </a:r>
            <a:r>
              <a:rPr lang="en-GB" sz="2000" dirty="0" smtClean="0"/>
              <a:t>F. </a:t>
            </a:r>
            <a:r>
              <a:rPr lang="en-GB" sz="2000" dirty="0" err="1"/>
              <a:t>Doblas</a:t>
            </a:r>
            <a:r>
              <a:rPr lang="en-GB" sz="2000" dirty="0"/>
              <a:t>-Reyes, </a:t>
            </a:r>
            <a:r>
              <a:rPr lang="en-GB" sz="2000" dirty="0" smtClean="0"/>
              <a:t>R. </a:t>
            </a:r>
            <a:r>
              <a:rPr lang="en-GB" sz="2000" dirty="0"/>
              <a:t>Bilbao, </a:t>
            </a:r>
            <a:r>
              <a:rPr lang="en-GB" sz="2000" dirty="0" smtClean="0"/>
              <a:t>L.-P. </a:t>
            </a:r>
            <a:r>
              <a:rPr lang="en-GB" sz="2000" dirty="0"/>
              <a:t>Caron, </a:t>
            </a:r>
            <a:r>
              <a:rPr lang="en-GB" sz="2000" dirty="0" smtClean="0"/>
              <a:t>C. </a:t>
            </a:r>
            <a:r>
              <a:rPr lang="en-GB" sz="2000" dirty="0"/>
              <a:t>Delgado Torres, </a:t>
            </a:r>
            <a:r>
              <a:rPr lang="en-GB" sz="2000" dirty="0" smtClean="0"/>
              <a:t>L. </a:t>
            </a:r>
            <a:r>
              <a:rPr lang="en-GB" sz="2000" dirty="0" err="1"/>
              <a:t>Díaz</a:t>
            </a:r>
            <a:r>
              <a:rPr lang="en-GB" sz="2000" dirty="0"/>
              <a:t>, </a:t>
            </a:r>
            <a:r>
              <a:rPr lang="en-GB" sz="2000" dirty="0" smtClean="0"/>
              <a:t>Y. </a:t>
            </a:r>
            <a:r>
              <a:rPr lang="en-GB" sz="2000" dirty="0"/>
              <a:t>Liu, </a:t>
            </a:r>
            <a:r>
              <a:rPr lang="en-GB" sz="2000" dirty="0" smtClean="0"/>
              <a:t>P. </a:t>
            </a:r>
            <a:r>
              <a:rPr lang="en-GB" sz="2000" dirty="0"/>
              <a:t>Ortega, </a:t>
            </a:r>
            <a:endParaRPr lang="en-GB" sz="2000" dirty="0" smtClean="0"/>
          </a:p>
          <a:p>
            <a:pPr defTabSz="893277">
              <a:defRPr/>
            </a:pPr>
            <a:r>
              <a:rPr lang="en-GB" sz="2000" dirty="0" smtClean="0"/>
              <a:t>Y. </a:t>
            </a:r>
            <a:r>
              <a:rPr lang="en-GB" sz="2000" dirty="0" err="1"/>
              <a:t>Ruprich</a:t>
            </a:r>
            <a:r>
              <a:rPr lang="en-GB" sz="2000" dirty="0"/>
              <a:t>-Robert, </a:t>
            </a:r>
            <a:r>
              <a:rPr lang="en-GB" sz="2000" dirty="0" smtClean="0"/>
              <a:t>B. </a:t>
            </a:r>
            <a:r>
              <a:rPr lang="en-GB" sz="2000" dirty="0" err="1"/>
              <a:t>Solaraju-Murali</a:t>
            </a:r>
            <a:r>
              <a:rPr lang="en-GB" sz="2000" dirty="0"/>
              <a:t>, </a:t>
            </a:r>
            <a:r>
              <a:rPr lang="en-GB" sz="2000" dirty="0" smtClean="0"/>
              <a:t>D. </a:t>
            </a:r>
            <a:r>
              <a:rPr lang="en-GB" sz="2000" dirty="0" err="1"/>
              <a:t>Verfaillie</a:t>
            </a:r>
            <a:r>
              <a:rPr lang="en-GB" sz="2000" dirty="0"/>
              <a:t>, </a:t>
            </a:r>
            <a:r>
              <a:rPr lang="en-GB" sz="2000" dirty="0" smtClean="0"/>
              <a:t>S. </a:t>
            </a:r>
            <a:r>
              <a:rPr lang="en-GB" sz="2000" dirty="0"/>
              <a:t>Wild</a:t>
            </a:r>
            <a:endParaRPr lang="en-US" sz="20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  <a:ea typeface="ＭＳ Ｐゴシック" panose="020B0600070205080204" pitchFamily="34" charset="-128"/>
            </a:endParaRPr>
          </a:p>
        </p:txBody>
      </p:sp>
      <p:sp>
        <p:nvSpPr>
          <p:cNvPr id="832" name="TextShape 3"/>
          <p:cNvSpPr txBox="1"/>
          <p:nvPr/>
        </p:nvSpPr>
        <p:spPr>
          <a:xfrm>
            <a:off x="344297" y="6096518"/>
            <a:ext cx="2385256" cy="486977"/>
          </a:xfrm>
          <a:prstGeom prst="rect">
            <a:avLst/>
          </a:prstGeom>
          <a:noFill/>
          <a:ln>
            <a:noFill/>
          </a:ln>
        </p:spPr>
        <p:txBody>
          <a:bodyPr lIns="87924" tIns="43962" rIns="87924" bIns="43962" anchor="ctr"/>
          <a:lstStyle/>
          <a:p>
            <a:pPr defTabSz="893277">
              <a:defRPr/>
            </a:pPr>
            <a:endParaRPr lang="en-US" sz="2345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  <a:ea typeface="ＭＳ Ｐゴシック" panose="020B0600070205080204" pitchFamily="34" charset="-128"/>
            </a:endParaRPr>
          </a:p>
        </p:txBody>
      </p:sp>
      <p:pic>
        <p:nvPicPr>
          <p:cNvPr id="20487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5950" y="6215936"/>
            <a:ext cx="967750" cy="6560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9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6950" y="6340006"/>
            <a:ext cx="1837796" cy="50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0490" name="Google Shape;81;p11"/>
          <p:cNvGrpSpPr>
            <a:grpSpLocks/>
          </p:cNvGrpSpPr>
          <p:nvPr/>
        </p:nvGrpSpPr>
        <p:grpSpPr bwMode="auto">
          <a:xfrm>
            <a:off x="5057427" y="6330701"/>
            <a:ext cx="1448524" cy="508689"/>
            <a:chOff x="4759554" y="3529062"/>
            <a:chExt cx="1828571" cy="800000"/>
          </a:xfrm>
        </p:grpSpPr>
        <p:sp>
          <p:nvSpPr>
            <p:cNvPr id="15" name="Google Shape;82;p11"/>
            <p:cNvSpPr/>
            <p:nvPr/>
          </p:nvSpPr>
          <p:spPr>
            <a:xfrm>
              <a:off x="4759554" y="3529062"/>
              <a:ext cx="1828571" cy="800000"/>
            </a:xfrm>
            <a:prstGeom prst="rect">
              <a:avLst/>
            </a:prstGeom>
            <a:solidFill>
              <a:srgbClr val="FFFFFF"/>
            </a:solidFill>
            <a:ln w="25400" cap="flat" cmpd="sng">
              <a:solidFill>
                <a:srgbClr val="F2F2F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89316" tIns="44646" rIns="89316" bIns="44646" anchor="ctr"/>
            <a:lstStyle/>
            <a:p>
              <a:pPr algn="ctr" defTabSz="893277">
                <a:buClr>
                  <a:srgbClr val="000000"/>
                </a:buClr>
                <a:defRPr/>
              </a:pPr>
              <a:endParaRPr sz="1758" kern="0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0492" name="Google Shape;83;p11"/>
            <p:cNvPicPr preferRelativeResize="0"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59554" y="3529062"/>
              <a:ext cx="1828571" cy="80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4860979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84668" y="931334"/>
            <a:ext cx="88758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Un-initialized runs show vide range of behavior; skill estimates depend on how the ‘ensemble of opportunity’ is constructed 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2027" y="1707441"/>
            <a:ext cx="5148534" cy="5133622"/>
            <a:chOff x="2027" y="1707441"/>
            <a:chExt cx="5148534" cy="5133622"/>
          </a:xfrm>
        </p:grpSpPr>
        <p:pic>
          <p:nvPicPr>
            <p:cNvPr id="8" name="Picture 7" descr="fig_NASST_subsample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939" y="1707441"/>
              <a:ext cx="5133622" cy="5133622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1143004" y="1947334"/>
              <a:ext cx="2874292" cy="369332"/>
            </a:xfrm>
            <a:prstGeom prst="rect">
              <a:avLst/>
            </a:prstGeom>
            <a:solidFill>
              <a:schemeClr val="accent1"/>
            </a:solidFill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SST North Atlantic (</a:t>
              </a:r>
              <a:r>
                <a:rPr lang="en-US" dirty="0" err="1" smtClean="0"/>
                <a:t>yr</a:t>
              </a:r>
              <a:r>
                <a:rPr lang="en-US" dirty="0" smtClean="0"/>
                <a:t> 2-5)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 rot="16200000">
              <a:off x="-918949" y="4245904"/>
              <a:ext cx="2180505" cy="338554"/>
            </a:xfrm>
            <a:prstGeom prst="rect">
              <a:avLst/>
            </a:prstGeom>
            <a:solidFill>
              <a:schemeClr val="accent1"/>
            </a:solidFill>
          </p:spPr>
          <p:txBody>
            <a:bodyPr wrap="none" rtlCol="0">
              <a:spAutoFit/>
            </a:bodyPr>
            <a:lstStyle/>
            <a:p>
              <a:r>
                <a:rPr lang="en-US" sz="1600" dirty="0" smtClean="0"/>
                <a:t>Temperature Anomaly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452509" y="6420669"/>
              <a:ext cx="572292" cy="338554"/>
            </a:xfrm>
            <a:prstGeom prst="rect">
              <a:avLst/>
            </a:prstGeom>
            <a:solidFill>
              <a:schemeClr val="accent1"/>
            </a:solidFill>
          </p:spPr>
          <p:txBody>
            <a:bodyPr wrap="none" rtlCol="0">
              <a:spAutoFit/>
            </a:bodyPr>
            <a:lstStyle/>
            <a:p>
              <a:r>
                <a:rPr lang="en-US" sz="1600" dirty="0" smtClean="0"/>
                <a:t>time</a:t>
              </a: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876" y="-42343"/>
            <a:ext cx="6191348" cy="680868"/>
          </a:xfrm>
        </p:spPr>
        <p:txBody>
          <a:bodyPr/>
          <a:lstStyle/>
          <a:p>
            <a:r>
              <a:rPr lang="en-GB" dirty="0" smtClean="0"/>
              <a:t>Added value of initialization </a:t>
            </a:r>
            <a:br>
              <a:rPr lang="en-GB" dirty="0" smtClean="0"/>
            </a:br>
            <a:r>
              <a:rPr lang="en-GB" dirty="0" smtClean="0"/>
              <a:t>depends on reference</a:t>
            </a:r>
            <a:endParaRPr lang="en-GB" dirty="0"/>
          </a:p>
        </p:txBody>
      </p:sp>
      <p:grpSp>
        <p:nvGrpSpPr>
          <p:cNvPr id="19" name="Group 18"/>
          <p:cNvGrpSpPr/>
          <p:nvPr/>
        </p:nvGrpSpPr>
        <p:grpSpPr>
          <a:xfrm>
            <a:off x="3825499" y="939802"/>
            <a:ext cx="5329085" cy="5918198"/>
            <a:chOff x="3825499" y="939802"/>
            <a:chExt cx="5329085" cy="5918198"/>
          </a:xfrm>
        </p:grpSpPr>
        <p:pic>
          <p:nvPicPr>
            <p:cNvPr id="4" name="Picture 3" descr="ECEarth_skill_worst10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68000" y="1065995"/>
              <a:ext cx="5076000" cy="4060799"/>
            </a:xfrm>
            <a:prstGeom prst="rect">
              <a:avLst/>
            </a:prstGeom>
          </p:spPr>
        </p:pic>
        <p:pic>
          <p:nvPicPr>
            <p:cNvPr id="5" name="Picture 4" descr="ECEarth_skill_best10.png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2157"/>
            <a:stretch/>
          </p:blipFill>
          <p:spPr>
            <a:xfrm>
              <a:off x="4078584" y="4509106"/>
              <a:ext cx="5076000" cy="2348894"/>
            </a:xfrm>
            <a:prstGeom prst="rect">
              <a:avLst/>
            </a:prstGeom>
          </p:spPr>
        </p:pic>
        <p:sp>
          <p:nvSpPr>
            <p:cNvPr id="14" name="TextBox 13"/>
            <p:cNvSpPr txBox="1"/>
            <p:nvPr/>
          </p:nvSpPr>
          <p:spPr>
            <a:xfrm rot="16200000">
              <a:off x="3330220" y="3313292"/>
              <a:ext cx="1636890" cy="646331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ΔACC </a:t>
              </a:r>
            </a:p>
            <a:p>
              <a:pPr algn="ctr"/>
              <a:r>
                <a:rPr lang="en-US" dirty="0" smtClean="0"/>
                <a:t>(10 ”worst”)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 rot="16200000">
              <a:off x="3369732" y="5074346"/>
              <a:ext cx="1636890" cy="646331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ΔACC </a:t>
              </a:r>
            </a:p>
            <a:p>
              <a:pPr algn="ctr"/>
              <a:r>
                <a:rPr lang="en-US" dirty="0" smtClean="0"/>
                <a:t>(10 ”best”)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4727222" y="945444"/>
              <a:ext cx="543876" cy="369332"/>
            </a:xfrm>
            <a:prstGeom prst="rect">
              <a:avLst/>
            </a:prstGeom>
            <a:solidFill>
              <a:schemeClr val="accent1"/>
            </a:solidFill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Yr1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6290722" y="942623"/>
              <a:ext cx="749123" cy="369332"/>
            </a:xfrm>
            <a:prstGeom prst="rect">
              <a:avLst/>
            </a:prstGeom>
            <a:solidFill>
              <a:schemeClr val="accent1"/>
            </a:solidFill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Yr2-5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7938888" y="939802"/>
              <a:ext cx="877501" cy="369332"/>
            </a:xfrm>
            <a:prstGeom prst="rect">
              <a:avLst/>
            </a:prstGeom>
            <a:solidFill>
              <a:schemeClr val="accent1"/>
            </a:solidFill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Yr6-10</a:t>
              </a:r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790223" y="2413001"/>
            <a:ext cx="83869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solidFill>
                  <a:srgbClr val="000000"/>
                </a:solidFill>
              </a:rPr>
              <a:t>Obs</a:t>
            </a:r>
            <a:endParaRPr lang="en-US" b="1" dirty="0" smtClean="0">
              <a:solidFill>
                <a:srgbClr val="000000"/>
              </a:solidFill>
            </a:endParaRPr>
          </a:p>
          <a:p>
            <a:r>
              <a:rPr lang="en-US" b="1" dirty="0" err="1" smtClean="0">
                <a:solidFill>
                  <a:srgbClr val="FF0000"/>
                </a:solidFill>
              </a:rPr>
              <a:t>Init</a:t>
            </a:r>
            <a:endParaRPr lang="en-US" b="1" dirty="0" smtClean="0">
              <a:solidFill>
                <a:srgbClr val="FF0000"/>
              </a:solidFill>
            </a:endParaRPr>
          </a:p>
          <a:p>
            <a:r>
              <a:rPr lang="en-US" b="1" dirty="0" err="1" smtClean="0">
                <a:solidFill>
                  <a:srgbClr val="0000FF"/>
                </a:solidFill>
              </a:rPr>
              <a:t>NoInit</a:t>
            </a:r>
            <a:endParaRPr lang="en-US" b="1" dirty="0" smtClean="0">
              <a:solidFill>
                <a:srgbClr val="0000FF"/>
              </a:solidFill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7845765" y="2864555"/>
            <a:ext cx="773289" cy="2283166"/>
            <a:chOff x="6208889" y="2864555"/>
            <a:chExt cx="773289" cy="2283166"/>
          </a:xfrm>
        </p:grpSpPr>
        <p:sp>
          <p:nvSpPr>
            <p:cNvPr id="21" name="Oval 20"/>
            <p:cNvSpPr/>
            <p:nvPr/>
          </p:nvSpPr>
          <p:spPr>
            <a:xfrm>
              <a:off x="6208889" y="2864555"/>
              <a:ext cx="747888" cy="592667"/>
            </a:xfrm>
            <a:prstGeom prst="ellipse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/>
            <p:cNvSpPr/>
            <p:nvPr/>
          </p:nvSpPr>
          <p:spPr>
            <a:xfrm>
              <a:off x="6234290" y="4555054"/>
              <a:ext cx="747888" cy="592667"/>
            </a:xfrm>
            <a:prstGeom prst="ellipse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364807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Freeform 3"/>
          <p:cNvSpPr>
            <a:spLocks/>
          </p:cNvSpPr>
          <p:nvPr/>
        </p:nvSpPr>
        <p:spPr bwMode="auto">
          <a:xfrm>
            <a:off x="466725" y="2206907"/>
            <a:ext cx="8426450" cy="3376270"/>
          </a:xfrm>
          <a:custGeom>
            <a:avLst/>
            <a:gdLst>
              <a:gd name="T0" fmla="*/ 0 w 5852"/>
              <a:gd name="T1" fmla="*/ 2147483647 h 2177"/>
              <a:gd name="T2" fmla="*/ 2147483647 w 5852"/>
              <a:gd name="T3" fmla="*/ 2147483647 h 2177"/>
              <a:gd name="T4" fmla="*/ 2147483647 w 5852"/>
              <a:gd name="T5" fmla="*/ 2147483647 h 2177"/>
              <a:gd name="T6" fmla="*/ 2147483647 w 5852"/>
              <a:gd name="T7" fmla="*/ 2147483647 h 2177"/>
              <a:gd name="T8" fmla="*/ 2147483647 w 5852"/>
              <a:gd name="T9" fmla="*/ 2147483647 h 2177"/>
              <a:gd name="T10" fmla="*/ 2147483647 w 5852"/>
              <a:gd name="T11" fmla="*/ 2147483647 h 2177"/>
              <a:gd name="T12" fmla="*/ 2147483647 w 5852"/>
              <a:gd name="T13" fmla="*/ 2147483647 h 2177"/>
              <a:gd name="T14" fmla="*/ 2147483647 w 5852"/>
              <a:gd name="T15" fmla="*/ 2147483647 h 2177"/>
              <a:gd name="T16" fmla="*/ 2147483647 w 5852"/>
              <a:gd name="T17" fmla="*/ 2147483647 h 2177"/>
              <a:gd name="T18" fmla="*/ 2147483647 w 5852"/>
              <a:gd name="T19" fmla="*/ 2147483647 h 2177"/>
              <a:gd name="T20" fmla="*/ 2147483647 w 5852"/>
              <a:gd name="T21" fmla="*/ 0 h 2177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5852" h="2177">
                <a:moveTo>
                  <a:pt x="0" y="2177"/>
                </a:moveTo>
                <a:cubicBezTo>
                  <a:pt x="144" y="2060"/>
                  <a:pt x="288" y="1943"/>
                  <a:pt x="409" y="1905"/>
                </a:cubicBezTo>
                <a:cubicBezTo>
                  <a:pt x="530" y="1867"/>
                  <a:pt x="620" y="1935"/>
                  <a:pt x="726" y="1950"/>
                </a:cubicBezTo>
                <a:cubicBezTo>
                  <a:pt x="832" y="1965"/>
                  <a:pt x="863" y="2041"/>
                  <a:pt x="1044" y="1996"/>
                </a:cubicBezTo>
                <a:cubicBezTo>
                  <a:pt x="1225" y="1951"/>
                  <a:pt x="1558" y="1724"/>
                  <a:pt x="1815" y="1678"/>
                </a:cubicBezTo>
                <a:cubicBezTo>
                  <a:pt x="2072" y="1632"/>
                  <a:pt x="2291" y="1851"/>
                  <a:pt x="2586" y="1723"/>
                </a:cubicBezTo>
                <a:cubicBezTo>
                  <a:pt x="2881" y="1595"/>
                  <a:pt x="3313" y="1083"/>
                  <a:pt x="3584" y="907"/>
                </a:cubicBezTo>
                <a:cubicBezTo>
                  <a:pt x="3855" y="731"/>
                  <a:pt x="4014" y="771"/>
                  <a:pt x="4210" y="665"/>
                </a:cubicBezTo>
                <a:cubicBezTo>
                  <a:pt x="4406" y="559"/>
                  <a:pt x="4527" y="353"/>
                  <a:pt x="4763" y="272"/>
                </a:cubicBezTo>
                <a:cubicBezTo>
                  <a:pt x="4999" y="191"/>
                  <a:pt x="5444" y="226"/>
                  <a:pt x="5625" y="181"/>
                </a:cubicBezTo>
                <a:cubicBezTo>
                  <a:pt x="5806" y="136"/>
                  <a:pt x="5814" y="30"/>
                  <a:pt x="5852" y="0"/>
                </a:cubicBezTo>
              </a:path>
            </a:pathLst>
          </a:custGeom>
          <a:noFill/>
          <a:ln w="57150" cmpd="sng">
            <a:solidFill>
              <a:srgbClr val="000308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31" name="Text Box 9"/>
          <p:cNvSpPr txBox="1">
            <a:spLocks noChangeArrowheads="1"/>
          </p:cNvSpPr>
          <p:nvPr/>
        </p:nvSpPr>
        <p:spPr bwMode="auto">
          <a:xfrm>
            <a:off x="3779841" y="5935226"/>
            <a:ext cx="1944687" cy="369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>
                <a:solidFill>
                  <a:srgbClr val="000308"/>
                </a:solidFill>
                <a:latin typeface="Calibri" charset="0"/>
              </a:rPr>
              <a:t>Observations</a:t>
            </a:r>
            <a:endParaRPr lang="en-US">
              <a:solidFill>
                <a:srgbClr val="000308"/>
              </a:solidFill>
              <a:latin typeface="Calibri" charset="0"/>
            </a:endParaRPr>
          </a:p>
        </p:txBody>
      </p:sp>
      <p:sp>
        <p:nvSpPr>
          <p:cNvPr id="22532" name="Text Box 12"/>
          <p:cNvSpPr txBox="1">
            <a:spLocks noChangeArrowheads="1"/>
          </p:cNvSpPr>
          <p:nvPr/>
        </p:nvSpPr>
        <p:spPr bwMode="auto">
          <a:xfrm>
            <a:off x="107950" y="5725856"/>
            <a:ext cx="935038" cy="372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>
                <a:latin typeface="Calibri" charset="0"/>
              </a:rPr>
              <a:t> </a:t>
            </a:r>
            <a:r>
              <a:rPr lang="en-GB">
                <a:solidFill>
                  <a:srgbClr val="000308"/>
                </a:solidFill>
                <a:latin typeface="Calibri" charset="0"/>
              </a:rPr>
              <a:t>1960</a:t>
            </a:r>
            <a:endParaRPr lang="en-US">
              <a:solidFill>
                <a:srgbClr val="000308"/>
              </a:solidFill>
              <a:latin typeface="Calibri" charset="0"/>
            </a:endParaRPr>
          </a:p>
        </p:txBody>
      </p:sp>
      <p:sp>
        <p:nvSpPr>
          <p:cNvPr id="22533" name="Text Box 29"/>
          <p:cNvSpPr txBox="1">
            <a:spLocks noChangeArrowheads="1"/>
          </p:cNvSpPr>
          <p:nvPr/>
        </p:nvSpPr>
        <p:spPr bwMode="auto">
          <a:xfrm>
            <a:off x="7958141" y="5725856"/>
            <a:ext cx="93503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dirty="0">
                <a:solidFill>
                  <a:srgbClr val="000308"/>
                </a:solidFill>
                <a:latin typeface="Calibri" charset="0"/>
              </a:rPr>
              <a:t> </a:t>
            </a:r>
            <a:r>
              <a:rPr lang="en-GB" dirty="0" smtClean="0">
                <a:solidFill>
                  <a:srgbClr val="000308"/>
                </a:solidFill>
                <a:latin typeface="Calibri" charset="0"/>
              </a:rPr>
              <a:t>2019</a:t>
            </a:r>
            <a:endParaRPr lang="en-US" dirty="0">
              <a:solidFill>
                <a:srgbClr val="000308"/>
              </a:solidFill>
              <a:latin typeface="Calibri" charset="0"/>
            </a:endParaRPr>
          </a:p>
        </p:txBody>
      </p:sp>
      <p:sp>
        <p:nvSpPr>
          <p:cNvPr id="22534" name="Text Box 37"/>
          <p:cNvSpPr txBox="1">
            <a:spLocks noChangeArrowheads="1"/>
          </p:cNvSpPr>
          <p:nvPr/>
        </p:nvSpPr>
        <p:spPr bwMode="auto">
          <a:xfrm>
            <a:off x="5795963" y="938286"/>
            <a:ext cx="1871662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dirty="0">
                <a:solidFill>
                  <a:srgbClr val="990099"/>
                </a:solidFill>
                <a:latin typeface="Calibri" charset="0"/>
              </a:rPr>
              <a:t>5-member prediction started 1 Nov </a:t>
            </a:r>
            <a:r>
              <a:rPr lang="en-GB" dirty="0" smtClean="0">
                <a:solidFill>
                  <a:srgbClr val="990099"/>
                </a:solidFill>
                <a:latin typeface="Calibri" charset="0"/>
              </a:rPr>
              <a:t>2019</a:t>
            </a:r>
            <a:endParaRPr lang="en-US" dirty="0">
              <a:solidFill>
                <a:srgbClr val="990099"/>
              </a:solidFill>
              <a:latin typeface="Calibri" charset="0"/>
            </a:endParaRPr>
          </a:p>
        </p:txBody>
      </p:sp>
      <p:sp>
        <p:nvSpPr>
          <p:cNvPr id="22535" name="Line 10"/>
          <p:cNvSpPr>
            <a:spLocks noChangeShapeType="1"/>
          </p:cNvSpPr>
          <p:nvPr/>
        </p:nvSpPr>
        <p:spPr bwMode="auto">
          <a:xfrm flipV="1">
            <a:off x="4716463" y="4402956"/>
            <a:ext cx="215900" cy="1532271"/>
          </a:xfrm>
          <a:prstGeom prst="line">
            <a:avLst/>
          </a:prstGeom>
          <a:noFill/>
          <a:ln w="9525">
            <a:solidFill>
              <a:srgbClr val="000308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36" name="Text Box 28"/>
          <p:cNvSpPr txBox="1">
            <a:spLocks noChangeArrowheads="1"/>
          </p:cNvSpPr>
          <p:nvPr/>
        </p:nvSpPr>
        <p:spPr bwMode="auto">
          <a:xfrm>
            <a:off x="3275013" y="2487615"/>
            <a:ext cx="1871662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>
                <a:solidFill>
                  <a:srgbClr val="009900"/>
                </a:solidFill>
                <a:latin typeface="Calibri" charset="0"/>
              </a:rPr>
              <a:t>5-member prediction started 1 Nov 1962</a:t>
            </a:r>
            <a:endParaRPr lang="en-US">
              <a:solidFill>
                <a:srgbClr val="009900"/>
              </a:solidFill>
              <a:latin typeface="Calibri" charset="0"/>
            </a:endParaRPr>
          </a:p>
        </p:txBody>
      </p:sp>
      <p:sp>
        <p:nvSpPr>
          <p:cNvPr id="22537" name="Text Box 17"/>
          <p:cNvSpPr txBox="1">
            <a:spLocks noChangeArrowheads="1"/>
          </p:cNvSpPr>
          <p:nvPr/>
        </p:nvSpPr>
        <p:spPr bwMode="auto">
          <a:xfrm>
            <a:off x="1619253" y="2687680"/>
            <a:ext cx="1871663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>
                <a:solidFill>
                  <a:srgbClr val="CC0000"/>
                </a:solidFill>
                <a:latin typeface="Calibri" charset="0"/>
              </a:rPr>
              <a:t>5-member prediction started 1 Nov 1961</a:t>
            </a:r>
            <a:endParaRPr lang="en-US">
              <a:solidFill>
                <a:srgbClr val="CC0000"/>
              </a:solidFill>
              <a:latin typeface="Calibri" charset="0"/>
            </a:endParaRPr>
          </a:p>
        </p:txBody>
      </p:sp>
      <p:sp>
        <p:nvSpPr>
          <p:cNvPr id="22538" name="Text Box 11"/>
          <p:cNvSpPr txBox="1">
            <a:spLocks noChangeArrowheads="1"/>
          </p:cNvSpPr>
          <p:nvPr/>
        </p:nvSpPr>
        <p:spPr bwMode="auto">
          <a:xfrm>
            <a:off x="-107950" y="3387128"/>
            <a:ext cx="1871663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>
                <a:solidFill>
                  <a:srgbClr val="0070C0"/>
                </a:solidFill>
                <a:latin typeface="Calibri" charset="0"/>
              </a:rPr>
              <a:t>5-member prediction started 1 Nov 1960</a:t>
            </a:r>
            <a:endParaRPr lang="en-US">
              <a:solidFill>
                <a:srgbClr val="0070C0"/>
              </a:solidFill>
              <a:latin typeface="Calibri" charset="0"/>
            </a:endParaRPr>
          </a:p>
        </p:txBody>
      </p:sp>
      <p:sp>
        <p:nvSpPr>
          <p:cNvPr id="22539" name="Freeform 6"/>
          <p:cNvSpPr>
            <a:spLocks/>
          </p:cNvSpPr>
          <p:nvPr/>
        </p:nvSpPr>
        <p:spPr bwMode="auto">
          <a:xfrm>
            <a:off x="679450" y="4680562"/>
            <a:ext cx="1155700" cy="704100"/>
          </a:xfrm>
          <a:custGeom>
            <a:avLst/>
            <a:gdLst>
              <a:gd name="T0" fmla="*/ 0 w 1457"/>
              <a:gd name="T1" fmla="*/ 2147483647 h 556"/>
              <a:gd name="T2" fmla="*/ 2147483647 w 1457"/>
              <a:gd name="T3" fmla="*/ 2147483647 h 556"/>
              <a:gd name="T4" fmla="*/ 2147483647 w 1457"/>
              <a:gd name="T5" fmla="*/ 2147483647 h 556"/>
              <a:gd name="T6" fmla="*/ 2147483647 w 1457"/>
              <a:gd name="T7" fmla="*/ 2147483647 h 556"/>
              <a:gd name="T8" fmla="*/ 2147483647 w 1457"/>
              <a:gd name="T9" fmla="*/ 0 h 55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457" h="556">
                <a:moveTo>
                  <a:pt x="0" y="556"/>
                </a:moveTo>
                <a:cubicBezTo>
                  <a:pt x="75" y="435"/>
                  <a:pt x="151" y="315"/>
                  <a:pt x="227" y="239"/>
                </a:cubicBezTo>
                <a:cubicBezTo>
                  <a:pt x="303" y="163"/>
                  <a:pt x="315" y="126"/>
                  <a:pt x="454" y="102"/>
                </a:cubicBezTo>
                <a:cubicBezTo>
                  <a:pt x="593" y="78"/>
                  <a:pt x="898" y="109"/>
                  <a:pt x="1065" y="92"/>
                </a:cubicBezTo>
                <a:cubicBezTo>
                  <a:pt x="1232" y="75"/>
                  <a:pt x="1375" y="19"/>
                  <a:pt x="1457" y="0"/>
                </a:cubicBezTo>
              </a:path>
            </a:pathLst>
          </a:custGeom>
          <a:noFill/>
          <a:ln w="28575" cmpd="sng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40" name="Freeform 7"/>
          <p:cNvSpPr>
            <a:spLocks/>
          </p:cNvSpPr>
          <p:nvPr/>
        </p:nvSpPr>
        <p:spPr bwMode="auto">
          <a:xfrm>
            <a:off x="679453" y="5248184"/>
            <a:ext cx="1147763" cy="136478"/>
          </a:xfrm>
          <a:custGeom>
            <a:avLst/>
            <a:gdLst>
              <a:gd name="T0" fmla="*/ 0 w 1457"/>
              <a:gd name="T1" fmla="*/ 2147483647 h 176"/>
              <a:gd name="T2" fmla="*/ 2147483647 w 1457"/>
              <a:gd name="T3" fmla="*/ 2147483647 h 176"/>
              <a:gd name="T4" fmla="*/ 2147483647 w 1457"/>
              <a:gd name="T5" fmla="*/ 2147483647 h 176"/>
              <a:gd name="T6" fmla="*/ 2147483647 w 1457"/>
              <a:gd name="T7" fmla="*/ 2147483647 h 176"/>
              <a:gd name="T8" fmla="*/ 2147483647 w 1457"/>
              <a:gd name="T9" fmla="*/ 0 h 17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457" h="176">
                <a:moveTo>
                  <a:pt x="0" y="176"/>
                </a:moveTo>
                <a:cubicBezTo>
                  <a:pt x="45" y="157"/>
                  <a:pt x="91" y="138"/>
                  <a:pt x="182" y="131"/>
                </a:cubicBezTo>
                <a:cubicBezTo>
                  <a:pt x="273" y="124"/>
                  <a:pt x="386" y="147"/>
                  <a:pt x="545" y="131"/>
                </a:cubicBezTo>
                <a:cubicBezTo>
                  <a:pt x="704" y="115"/>
                  <a:pt x="983" y="57"/>
                  <a:pt x="1135" y="35"/>
                </a:cubicBezTo>
                <a:cubicBezTo>
                  <a:pt x="1287" y="13"/>
                  <a:pt x="1390" y="7"/>
                  <a:pt x="1457" y="0"/>
                </a:cubicBezTo>
              </a:path>
            </a:pathLst>
          </a:custGeom>
          <a:noFill/>
          <a:ln w="28575" cmpd="sng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41" name="Freeform 8"/>
          <p:cNvSpPr>
            <a:spLocks/>
          </p:cNvSpPr>
          <p:nvPr/>
        </p:nvSpPr>
        <p:spPr bwMode="auto">
          <a:xfrm>
            <a:off x="679453" y="4404506"/>
            <a:ext cx="1147763" cy="980157"/>
          </a:xfrm>
          <a:custGeom>
            <a:avLst/>
            <a:gdLst>
              <a:gd name="T0" fmla="*/ 0 w 1446"/>
              <a:gd name="T1" fmla="*/ 2147483647 h 706"/>
              <a:gd name="T2" fmla="*/ 2147483647 w 1446"/>
              <a:gd name="T3" fmla="*/ 2147483647 h 706"/>
              <a:gd name="T4" fmla="*/ 2147483647 w 1446"/>
              <a:gd name="T5" fmla="*/ 2147483647 h 706"/>
              <a:gd name="T6" fmla="*/ 2147483647 w 1446"/>
              <a:gd name="T7" fmla="*/ 0 h 706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446" h="706">
                <a:moveTo>
                  <a:pt x="0" y="706"/>
                </a:moveTo>
                <a:cubicBezTo>
                  <a:pt x="128" y="664"/>
                  <a:pt x="250" y="622"/>
                  <a:pt x="408" y="570"/>
                </a:cubicBezTo>
                <a:cubicBezTo>
                  <a:pt x="566" y="518"/>
                  <a:pt x="777" y="487"/>
                  <a:pt x="950" y="392"/>
                </a:cubicBezTo>
                <a:cubicBezTo>
                  <a:pt x="1123" y="297"/>
                  <a:pt x="1343" y="82"/>
                  <a:pt x="1446" y="0"/>
                </a:cubicBezTo>
              </a:path>
            </a:pathLst>
          </a:custGeom>
          <a:noFill/>
          <a:ln w="28575" cmpd="sng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42" name="Freeform 18"/>
          <p:cNvSpPr>
            <a:spLocks/>
          </p:cNvSpPr>
          <p:nvPr/>
        </p:nvSpPr>
        <p:spPr bwMode="auto">
          <a:xfrm>
            <a:off x="679453" y="4665053"/>
            <a:ext cx="1147763" cy="719609"/>
          </a:xfrm>
          <a:custGeom>
            <a:avLst/>
            <a:gdLst>
              <a:gd name="T0" fmla="*/ 0 w 1446"/>
              <a:gd name="T1" fmla="*/ 2147483647 h 636"/>
              <a:gd name="T2" fmla="*/ 2147483647 w 1446"/>
              <a:gd name="T3" fmla="*/ 2147483647 h 636"/>
              <a:gd name="T4" fmla="*/ 2147483647 w 1446"/>
              <a:gd name="T5" fmla="*/ 2147483647 h 636"/>
              <a:gd name="T6" fmla="*/ 2147483647 w 1446"/>
              <a:gd name="T7" fmla="*/ 2147483647 h 636"/>
              <a:gd name="T8" fmla="*/ 2147483647 w 1446"/>
              <a:gd name="T9" fmla="*/ 0 h 63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446" h="636">
                <a:moveTo>
                  <a:pt x="0" y="636"/>
                </a:moveTo>
                <a:cubicBezTo>
                  <a:pt x="72" y="601"/>
                  <a:pt x="316" y="520"/>
                  <a:pt x="432" y="426"/>
                </a:cubicBezTo>
                <a:cubicBezTo>
                  <a:pt x="548" y="332"/>
                  <a:pt x="584" y="123"/>
                  <a:pt x="697" y="69"/>
                </a:cubicBezTo>
                <a:cubicBezTo>
                  <a:pt x="810" y="15"/>
                  <a:pt x="986" y="114"/>
                  <a:pt x="1111" y="103"/>
                </a:cubicBezTo>
                <a:cubicBezTo>
                  <a:pt x="1236" y="92"/>
                  <a:pt x="1376" y="21"/>
                  <a:pt x="1446" y="0"/>
                </a:cubicBezTo>
              </a:path>
            </a:pathLst>
          </a:custGeom>
          <a:noFill/>
          <a:ln w="28575" cmpd="sng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43" name="Freeform 19"/>
          <p:cNvSpPr>
            <a:spLocks/>
          </p:cNvSpPr>
          <p:nvPr/>
        </p:nvSpPr>
        <p:spPr bwMode="auto">
          <a:xfrm>
            <a:off x="679450" y="4680563"/>
            <a:ext cx="1155700" cy="721161"/>
          </a:xfrm>
          <a:custGeom>
            <a:avLst/>
            <a:gdLst>
              <a:gd name="T0" fmla="*/ 0 w 1446"/>
              <a:gd name="T1" fmla="*/ 2147483647 h 475"/>
              <a:gd name="T2" fmla="*/ 2147483647 w 1446"/>
              <a:gd name="T3" fmla="*/ 2147483647 h 475"/>
              <a:gd name="T4" fmla="*/ 2147483647 w 1446"/>
              <a:gd name="T5" fmla="*/ 2147483647 h 475"/>
              <a:gd name="T6" fmla="*/ 2147483647 w 1446"/>
              <a:gd name="T7" fmla="*/ 0 h 475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446" h="475">
                <a:moveTo>
                  <a:pt x="0" y="466"/>
                </a:moveTo>
                <a:cubicBezTo>
                  <a:pt x="85" y="461"/>
                  <a:pt x="344" y="475"/>
                  <a:pt x="512" y="438"/>
                </a:cubicBezTo>
                <a:cubicBezTo>
                  <a:pt x="680" y="401"/>
                  <a:pt x="852" y="315"/>
                  <a:pt x="1008" y="242"/>
                </a:cubicBezTo>
                <a:cubicBezTo>
                  <a:pt x="1164" y="169"/>
                  <a:pt x="1355" y="50"/>
                  <a:pt x="1446" y="0"/>
                </a:cubicBezTo>
              </a:path>
            </a:pathLst>
          </a:custGeom>
          <a:noFill/>
          <a:ln w="28575" cmpd="sng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44" name="Freeform 13"/>
          <p:cNvSpPr>
            <a:spLocks/>
          </p:cNvSpPr>
          <p:nvPr/>
        </p:nvSpPr>
        <p:spPr bwMode="auto">
          <a:xfrm>
            <a:off x="2266953" y="4264925"/>
            <a:ext cx="936625" cy="845231"/>
          </a:xfrm>
          <a:custGeom>
            <a:avLst/>
            <a:gdLst>
              <a:gd name="T0" fmla="*/ 0 w 1452"/>
              <a:gd name="T1" fmla="*/ 2147483647 h 817"/>
              <a:gd name="T2" fmla="*/ 2147483647 w 1452"/>
              <a:gd name="T3" fmla="*/ 2147483647 h 817"/>
              <a:gd name="T4" fmla="*/ 2147483647 w 1452"/>
              <a:gd name="T5" fmla="*/ 2147483647 h 817"/>
              <a:gd name="T6" fmla="*/ 2147483647 w 1452"/>
              <a:gd name="T7" fmla="*/ 0 h 817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452" h="817">
                <a:moveTo>
                  <a:pt x="0" y="817"/>
                </a:moveTo>
                <a:cubicBezTo>
                  <a:pt x="60" y="669"/>
                  <a:pt x="121" y="521"/>
                  <a:pt x="272" y="408"/>
                </a:cubicBezTo>
                <a:cubicBezTo>
                  <a:pt x="423" y="295"/>
                  <a:pt x="710" y="204"/>
                  <a:pt x="907" y="136"/>
                </a:cubicBezTo>
                <a:cubicBezTo>
                  <a:pt x="1104" y="68"/>
                  <a:pt x="1354" y="23"/>
                  <a:pt x="1452" y="0"/>
                </a:cubicBezTo>
              </a:path>
            </a:pathLst>
          </a:custGeom>
          <a:noFill/>
          <a:ln w="28575" cmpd="sng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45" name="Freeform 14"/>
          <p:cNvSpPr>
            <a:spLocks/>
          </p:cNvSpPr>
          <p:nvPr/>
        </p:nvSpPr>
        <p:spPr bwMode="auto">
          <a:xfrm>
            <a:off x="2266953" y="4444829"/>
            <a:ext cx="936625" cy="665329"/>
          </a:xfrm>
          <a:custGeom>
            <a:avLst/>
            <a:gdLst>
              <a:gd name="T0" fmla="*/ 0 w 1452"/>
              <a:gd name="T1" fmla="*/ 2147483647 h 643"/>
              <a:gd name="T2" fmla="*/ 2147483647 w 1452"/>
              <a:gd name="T3" fmla="*/ 2147483647 h 643"/>
              <a:gd name="T4" fmla="*/ 2147483647 w 1452"/>
              <a:gd name="T5" fmla="*/ 2147483647 h 643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452" h="643">
                <a:moveTo>
                  <a:pt x="0" y="643"/>
                </a:moveTo>
                <a:cubicBezTo>
                  <a:pt x="378" y="419"/>
                  <a:pt x="756" y="196"/>
                  <a:pt x="998" y="98"/>
                </a:cubicBezTo>
                <a:cubicBezTo>
                  <a:pt x="1240" y="0"/>
                  <a:pt x="1377" y="68"/>
                  <a:pt x="1452" y="53"/>
                </a:cubicBezTo>
              </a:path>
            </a:pathLst>
          </a:custGeom>
          <a:noFill/>
          <a:ln w="28575" cmpd="sng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46" name="Freeform 15"/>
          <p:cNvSpPr>
            <a:spLocks/>
          </p:cNvSpPr>
          <p:nvPr/>
        </p:nvSpPr>
        <p:spPr bwMode="auto">
          <a:xfrm>
            <a:off x="2266953" y="4897685"/>
            <a:ext cx="936625" cy="373763"/>
          </a:xfrm>
          <a:custGeom>
            <a:avLst/>
            <a:gdLst>
              <a:gd name="T0" fmla="*/ 0 w 1452"/>
              <a:gd name="T1" fmla="*/ 2147483647 h 362"/>
              <a:gd name="T2" fmla="*/ 2147483647 w 1452"/>
              <a:gd name="T3" fmla="*/ 2147483647 h 362"/>
              <a:gd name="T4" fmla="*/ 2147483647 w 1452"/>
              <a:gd name="T5" fmla="*/ 2147483647 h 362"/>
              <a:gd name="T6" fmla="*/ 2147483647 w 1452"/>
              <a:gd name="T7" fmla="*/ 0 h 362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452" h="362">
                <a:moveTo>
                  <a:pt x="0" y="227"/>
                </a:moveTo>
                <a:cubicBezTo>
                  <a:pt x="242" y="242"/>
                  <a:pt x="484" y="257"/>
                  <a:pt x="681" y="272"/>
                </a:cubicBezTo>
                <a:cubicBezTo>
                  <a:pt x="878" y="287"/>
                  <a:pt x="1052" y="362"/>
                  <a:pt x="1180" y="317"/>
                </a:cubicBezTo>
                <a:cubicBezTo>
                  <a:pt x="1308" y="272"/>
                  <a:pt x="1407" y="53"/>
                  <a:pt x="1452" y="0"/>
                </a:cubicBezTo>
              </a:path>
            </a:pathLst>
          </a:custGeom>
          <a:noFill/>
          <a:ln w="28575" cmpd="sng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47" name="Freeform 20"/>
          <p:cNvSpPr>
            <a:spLocks/>
          </p:cNvSpPr>
          <p:nvPr/>
        </p:nvSpPr>
        <p:spPr bwMode="auto">
          <a:xfrm>
            <a:off x="2266953" y="4365733"/>
            <a:ext cx="919163" cy="744423"/>
          </a:xfrm>
          <a:custGeom>
            <a:avLst/>
            <a:gdLst>
              <a:gd name="T0" fmla="*/ 0 w 1426"/>
              <a:gd name="T1" fmla="*/ 2147483647 h 720"/>
              <a:gd name="T2" fmla="*/ 2147483647 w 1426"/>
              <a:gd name="T3" fmla="*/ 2147483647 h 720"/>
              <a:gd name="T4" fmla="*/ 2147483647 w 1426"/>
              <a:gd name="T5" fmla="*/ 2147483647 h 720"/>
              <a:gd name="T6" fmla="*/ 2147483647 w 1426"/>
              <a:gd name="T7" fmla="*/ 0 h 72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426" h="720">
                <a:moveTo>
                  <a:pt x="0" y="720"/>
                </a:moveTo>
                <a:cubicBezTo>
                  <a:pt x="99" y="684"/>
                  <a:pt x="432" y="590"/>
                  <a:pt x="596" y="507"/>
                </a:cubicBezTo>
                <a:cubicBezTo>
                  <a:pt x="760" y="424"/>
                  <a:pt x="850" y="303"/>
                  <a:pt x="988" y="219"/>
                </a:cubicBezTo>
                <a:cubicBezTo>
                  <a:pt x="1126" y="135"/>
                  <a:pt x="1335" y="46"/>
                  <a:pt x="1426" y="0"/>
                </a:cubicBezTo>
              </a:path>
            </a:pathLst>
          </a:custGeom>
          <a:noFill/>
          <a:ln w="28575" cmpd="sng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48" name="Freeform 31"/>
          <p:cNvSpPr>
            <a:spLocks/>
          </p:cNvSpPr>
          <p:nvPr/>
        </p:nvSpPr>
        <p:spPr bwMode="auto">
          <a:xfrm>
            <a:off x="2266953" y="4640239"/>
            <a:ext cx="936625" cy="469918"/>
          </a:xfrm>
          <a:custGeom>
            <a:avLst/>
            <a:gdLst>
              <a:gd name="T0" fmla="*/ 0 w 1452"/>
              <a:gd name="T1" fmla="*/ 2147483647 h 454"/>
              <a:gd name="T2" fmla="*/ 2147483647 w 1452"/>
              <a:gd name="T3" fmla="*/ 2147483647 h 454"/>
              <a:gd name="T4" fmla="*/ 2147483647 w 1452"/>
              <a:gd name="T5" fmla="*/ 2147483647 h 454"/>
              <a:gd name="T6" fmla="*/ 2147483647 w 1452"/>
              <a:gd name="T7" fmla="*/ 2147483647 h 454"/>
              <a:gd name="T8" fmla="*/ 2147483647 w 1452"/>
              <a:gd name="T9" fmla="*/ 0 h 45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452" h="454">
                <a:moveTo>
                  <a:pt x="0" y="454"/>
                </a:moveTo>
                <a:cubicBezTo>
                  <a:pt x="151" y="416"/>
                  <a:pt x="303" y="378"/>
                  <a:pt x="454" y="363"/>
                </a:cubicBezTo>
                <a:cubicBezTo>
                  <a:pt x="605" y="348"/>
                  <a:pt x="779" y="378"/>
                  <a:pt x="907" y="363"/>
                </a:cubicBezTo>
                <a:cubicBezTo>
                  <a:pt x="1035" y="348"/>
                  <a:pt x="1134" y="332"/>
                  <a:pt x="1225" y="272"/>
                </a:cubicBezTo>
                <a:cubicBezTo>
                  <a:pt x="1316" y="212"/>
                  <a:pt x="1414" y="45"/>
                  <a:pt x="1452" y="0"/>
                </a:cubicBezTo>
              </a:path>
            </a:pathLst>
          </a:custGeom>
          <a:noFill/>
          <a:ln w="28575" cmpd="sng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49" name="Freeform 22"/>
          <p:cNvSpPr>
            <a:spLocks/>
          </p:cNvSpPr>
          <p:nvPr/>
        </p:nvSpPr>
        <p:spPr bwMode="auto">
          <a:xfrm>
            <a:off x="3744916" y="4071066"/>
            <a:ext cx="1042987" cy="815764"/>
          </a:xfrm>
          <a:custGeom>
            <a:avLst/>
            <a:gdLst>
              <a:gd name="T0" fmla="*/ 0 w 1315"/>
              <a:gd name="T1" fmla="*/ 2147483647 h 681"/>
              <a:gd name="T2" fmla="*/ 2147483647 w 1315"/>
              <a:gd name="T3" fmla="*/ 2147483647 h 681"/>
              <a:gd name="T4" fmla="*/ 2147483647 w 1315"/>
              <a:gd name="T5" fmla="*/ 0 h 681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315" h="681">
                <a:moveTo>
                  <a:pt x="0" y="681"/>
                </a:moveTo>
                <a:cubicBezTo>
                  <a:pt x="230" y="669"/>
                  <a:pt x="461" y="658"/>
                  <a:pt x="680" y="545"/>
                </a:cubicBezTo>
                <a:cubicBezTo>
                  <a:pt x="899" y="432"/>
                  <a:pt x="1209" y="91"/>
                  <a:pt x="1315" y="0"/>
                </a:cubicBezTo>
              </a:path>
            </a:pathLst>
          </a:custGeom>
          <a:noFill/>
          <a:ln w="28575" cmpd="sng">
            <a:solidFill>
              <a:srgbClr val="0099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50" name="Freeform 23"/>
          <p:cNvSpPr>
            <a:spLocks/>
          </p:cNvSpPr>
          <p:nvPr/>
        </p:nvSpPr>
        <p:spPr bwMode="auto">
          <a:xfrm>
            <a:off x="3744913" y="5001596"/>
            <a:ext cx="1008062" cy="387720"/>
          </a:xfrm>
          <a:custGeom>
            <a:avLst/>
            <a:gdLst>
              <a:gd name="T0" fmla="*/ 0 w 1270"/>
              <a:gd name="T1" fmla="*/ 0 h 324"/>
              <a:gd name="T2" fmla="*/ 2147483647 w 1270"/>
              <a:gd name="T3" fmla="*/ 2147483647 h 324"/>
              <a:gd name="T4" fmla="*/ 2147483647 w 1270"/>
              <a:gd name="T5" fmla="*/ 2147483647 h 324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270" h="324">
                <a:moveTo>
                  <a:pt x="0" y="0"/>
                </a:moveTo>
                <a:cubicBezTo>
                  <a:pt x="347" y="155"/>
                  <a:pt x="695" y="310"/>
                  <a:pt x="907" y="317"/>
                </a:cubicBezTo>
                <a:cubicBezTo>
                  <a:pt x="1119" y="324"/>
                  <a:pt x="1210" y="90"/>
                  <a:pt x="1270" y="45"/>
                </a:cubicBezTo>
              </a:path>
            </a:pathLst>
          </a:custGeom>
          <a:noFill/>
          <a:ln w="28575" cmpd="sng">
            <a:solidFill>
              <a:srgbClr val="0099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51" name="Freeform 24"/>
          <p:cNvSpPr>
            <a:spLocks/>
          </p:cNvSpPr>
          <p:nvPr/>
        </p:nvSpPr>
        <p:spPr bwMode="auto">
          <a:xfrm>
            <a:off x="3600450" y="4779818"/>
            <a:ext cx="1079500" cy="353601"/>
          </a:xfrm>
          <a:custGeom>
            <a:avLst/>
            <a:gdLst>
              <a:gd name="T0" fmla="*/ 0 w 1361"/>
              <a:gd name="T1" fmla="*/ 2147483647 h 295"/>
              <a:gd name="T2" fmla="*/ 2147483647 w 1361"/>
              <a:gd name="T3" fmla="*/ 2147483647 h 295"/>
              <a:gd name="T4" fmla="*/ 2147483647 w 1361"/>
              <a:gd name="T5" fmla="*/ 0 h 295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361" h="295">
                <a:moveTo>
                  <a:pt x="0" y="136"/>
                </a:moveTo>
                <a:cubicBezTo>
                  <a:pt x="340" y="215"/>
                  <a:pt x="681" y="295"/>
                  <a:pt x="908" y="272"/>
                </a:cubicBezTo>
                <a:cubicBezTo>
                  <a:pt x="1135" y="249"/>
                  <a:pt x="1293" y="38"/>
                  <a:pt x="1361" y="0"/>
                </a:cubicBezTo>
              </a:path>
            </a:pathLst>
          </a:custGeom>
          <a:noFill/>
          <a:ln w="28575" cmpd="sng">
            <a:solidFill>
              <a:srgbClr val="0099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52" name="Freeform 25"/>
          <p:cNvSpPr>
            <a:spLocks/>
          </p:cNvSpPr>
          <p:nvPr/>
        </p:nvSpPr>
        <p:spPr bwMode="auto">
          <a:xfrm>
            <a:off x="3600450" y="4398303"/>
            <a:ext cx="1079500" cy="488528"/>
          </a:xfrm>
          <a:custGeom>
            <a:avLst/>
            <a:gdLst>
              <a:gd name="T0" fmla="*/ 0 w 1360"/>
              <a:gd name="T1" fmla="*/ 2147483647 h 408"/>
              <a:gd name="T2" fmla="*/ 2147483647 w 1360"/>
              <a:gd name="T3" fmla="*/ 2147483647 h 408"/>
              <a:gd name="T4" fmla="*/ 2147483647 w 1360"/>
              <a:gd name="T5" fmla="*/ 0 h 40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360" h="408">
                <a:moveTo>
                  <a:pt x="0" y="408"/>
                </a:moveTo>
                <a:cubicBezTo>
                  <a:pt x="187" y="368"/>
                  <a:pt x="892" y="238"/>
                  <a:pt x="1119" y="170"/>
                </a:cubicBezTo>
                <a:cubicBezTo>
                  <a:pt x="1346" y="102"/>
                  <a:pt x="1310" y="35"/>
                  <a:pt x="1360" y="0"/>
                </a:cubicBezTo>
              </a:path>
            </a:pathLst>
          </a:custGeom>
          <a:noFill/>
          <a:ln w="28575" cmpd="sng">
            <a:solidFill>
              <a:srgbClr val="0099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53" name="Freeform 26"/>
          <p:cNvSpPr>
            <a:spLocks/>
          </p:cNvSpPr>
          <p:nvPr/>
        </p:nvSpPr>
        <p:spPr bwMode="auto">
          <a:xfrm>
            <a:off x="3600453" y="4917847"/>
            <a:ext cx="1044575" cy="110112"/>
          </a:xfrm>
          <a:custGeom>
            <a:avLst/>
            <a:gdLst>
              <a:gd name="T0" fmla="*/ 0 w 1316"/>
              <a:gd name="T1" fmla="*/ 0 h 91"/>
              <a:gd name="T2" fmla="*/ 2147483647 w 1316"/>
              <a:gd name="T3" fmla="*/ 2147483647 h 91"/>
              <a:gd name="T4" fmla="*/ 2147483647 w 1316"/>
              <a:gd name="T5" fmla="*/ 2147483647 h 91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316" h="91">
                <a:moveTo>
                  <a:pt x="0" y="0"/>
                </a:moveTo>
                <a:cubicBezTo>
                  <a:pt x="253" y="15"/>
                  <a:pt x="507" y="30"/>
                  <a:pt x="726" y="45"/>
                </a:cubicBezTo>
                <a:cubicBezTo>
                  <a:pt x="945" y="60"/>
                  <a:pt x="1210" y="83"/>
                  <a:pt x="1316" y="91"/>
                </a:cubicBezTo>
              </a:path>
            </a:pathLst>
          </a:custGeom>
          <a:noFill/>
          <a:ln w="28575" cmpd="sng">
            <a:solidFill>
              <a:srgbClr val="0099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54" name="Freeform 32"/>
          <p:cNvSpPr>
            <a:spLocks/>
          </p:cNvSpPr>
          <p:nvPr/>
        </p:nvSpPr>
        <p:spPr bwMode="auto">
          <a:xfrm>
            <a:off x="7956550" y="1239155"/>
            <a:ext cx="863600" cy="1265520"/>
          </a:xfrm>
          <a:custGeom>
            <a:avLst/>
            <a:gdLst>
              <a:gd name="T0" fmla="*/ 0 w 726"/>
              <a:gd name="T1" fmla="*/ 2147483647 h 816"/>
              <a:gd name="T2" fmla="*/ 2147483647 w 726"/>
              <a:gd name="T3" fmla="*/ 2147483647 h 816"/>
              <a:gd name="T4" fmla="*/ 2147483647 w 726"/>
              <a:gd name="T5" fmla="*/ 2147483647 h 816"/>
              <a:gd name="T6" fmla="*/ 2147483647 w 726"/>
              <a:gd name="T7" fmla="*/ 0 h 816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726" h="816">
                <a:moveTo>
                  <a:pt x="0" y="816"/>
                </a:moveTo>
                <a:cubicBezTo>
                  <a:pt x="45" y="691"/>
                  <a:pt x="90" y="566"/>
                  <a:pt x="181" y="453"/>
                </a:cubicBezTo>
                <a:cubicBezTo>
                  <a:pt x="272" y="340"/>
                  <a:pt x="453" y="211"/>
                  <a:pt x="544" y="136"/>
                </a:cubicBezTo>
                <a:cubicBezTo>
                  <a:pt x="635" y="61"/>
                  <a:pt x="696" y="15"/>
                  <a:pt x="726" y="0"/>
                </a:cubicBezTo>
              </a:path>
            </a:pathLst>
          </a:custGeom>
          <a:noFill/>
          <a:ln w="28575" cmpd="sng">
            <a:solidFill>
              <a:srgbClr val="99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55" name="Freeform 33"/>
          <p:cNvSpPr>
            <a:spLocks/>
          </p:cNvSpPr>
          <p:nvPr/>
        </p:nvSpPr>
        <p:spPr bwMode="auto">
          <a:xfrm>
            <a:off x="8027991" y="2134014"/>
            <a:ext cx="841375" cy="393924"/>
          </a:xfrm>
          <a:custGeom>
            <a:avLst/>
            <a:gdLst>
              <a:gd name="T0" fmla="*/ 0 w 707"/>
              <a:gd name="T1" fmla="*/ 2147483647 h 254"/>
              <a:gd name="T2" fmla="*/ 2147483647 w 707"/>
              <a:gd name="T3" fmla="*/ 2147483647 h 254"/>
              <a:gd name="T4" fmla="*/ 2147483647 w 707"/>
              <a:gd name="T5" fmla="*/ 2147483647 h 254"/>
              <a:gd name="T6" fmla="*/ 2147483647 w 707"/>
              <a:gd name="T7" fmla="*/ 2147483647 h 254"/>
              <a:gd name="T8" fmla="*/ 2147483647 w 707"/>
              <a:gd name="T9" fmla="*/ 2147483647 h 25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707" h="254">
                <a:moveTo>
                  <a:pt x="0" y="239"/>
                </a:moveTo>
                <a:cubicBezTo>
                  <a:pt x="91" y="246"/>
                  <a:pt x="182" y="254"/>
                  <a:pt x="273" y="239"/>
                </a:cubicBezTo>
                <a:cubicBezTo>
                  <a:pt x="364" y="224"/>
                  <a:pt x="477" y="186"/>
                  <a:pt x="545" y="148"/>
                </a:cubicBezTo>
                <a:cubicBezTo>
                  <a:pt x="613" y="110"/>
                  <a:pt x="655" y="24"/>
                  <a:pt x="681" y="12"/>
                </a:cubicBezTo>
                <a:cubicBezTo>
                  <a:pt x="707" y="0"/>
                  <a:pt x="699" y="61"/>
                  <a:pt x="703" y="74"/>
                </a:cubicBezTo>
              </a:path>
            </a:pathLst>
          </a:custGeom>
          <a:noFill/>
          <a:ln w="28575" cmpd="sng">
            <a:solidFill>
              <a:srgbClr val="99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56" name="Freeform 34"/>
          <p:cNvSpPr>
            <a:spLocks/>
          </p:cNvSpPr>
          <p:nvPr/>
        </p:nvSpPr>
        <p:spPr bwMode="auto">
          <a:xfrm>
            <a:off x="7956550" y="1941704"/>
            <a:ext cx="863600" cy="795603"/>
          </a:xfrm>
          <a:custGeom>
            <a:avLst/>
            <a:gdLst>
              <a:gd name="T0" fmla="*/ 0 w 726"/>
              <a:gd name="T1" fmla="*/ 2147483647 h 513"/>
              <a:gd name="T2" fmla="*/ 2147483647 w 726"/>
              <a:gd name="T3" fmla="*/ 2147483647 h 513"/>
              <a:gd name="T4" fmla="*/ 2147483647 w 726"/>
              <a:gd name="T5" fmla="*/ 0 h 513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726" h="513">
                <a:moveTo>
                  <a:pt x="0" y="363"/>
                </a:moveTo>
                <a:cubicBezTo>
                  <a:pt x="30" y="438"/>
                  <a:pt x="60" y="513"/>
                  <a:pt x="181" y="453"/>
                </a:cubicBezTo>
                <a:cubicBezTo>
                  <a:pt x="302" y="393"/>
                  <a:pt x="635" y="76"/>
                  <a:pt x="726" y="0"/>
                </a:cubicBezTo>
              </a:path>
            </a:pathLst>
          </a:custGeom>
          <a:noFill/>
          <a:ln w="28575" cmpd="sng">
            <a:solidFill>
              <a:srgbClr val="99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57" name="Freeform 35"/>
          <p:cNvSpPr>
            <a:spLocks/>
          </p:cNvSpPr>
          <p:nvPr/>
        </p:nvSpPr>
        <p:spPr bwMode="auto">
          <a:xfrm>
            <a:off x="7956553" y="1518315"/>
            <a:ext cx="917575" cy="986361"/>
          </a:xfrm>
          <a:custGeom>
            <a:avLst/>
            <a:gdLst>
              <a:gd name="T0" fmla="*/ 0 w 771"/>
              <a:gd name="T1" fmla="*/ 2147483647 h 636"/>
              <a:gd name="T2" fmla="*/ 2147483647 w 771"/>
              <a:gd name="T3" fmla="*/ 2147483647 h 636"/>
              <a:gd name="T4" fmla="*/ 2147483647 w 771"/>
              <a:gd name="T5" fmla="*/ 2147483647 h 636"/>
              <a:gd name="T6" fmla="*/ 2147483647 w 771"/>
              <a:gd name="T7" fmla="*/ 0 h 636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771" h="636">
                <a:moveTo>
                  <a:pt x="0" y="636"/>
                </a:moveTo>
                <a:cubicBezTo>
                  <a:pt x="98" y="579"/>
                  <a:pt x="197" y="522"/>
                  <a:pt x="272" y="454"/>
                </a:cubicBezTo>
                <a:cubicBezTo>
                  <a:pt x="347" y="386"/>
                  <a:pt x="370" y="303"/>
                  <a:pt x="453" y="227"/>
                </a:cubicBezTo>
                <a:cubicBezTo>
                  <a:pt x="536" y="151"/>
                  <a:pt x="718" y="30"/>
                  <a:pt x="771" y="0"/>
                </a:cubicBezTo>
              </a:path>
            </a:pathLst>
          </a:custGeom>
          <a:noFill/>
          <a:ln w="28575" cmpd="sng">
            <a:solidFill>
              <a:srgbClr val="99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58" name="Freeform 36"/>
          <p:cNvSpPr>
            <a:spLocks/>
          </p:cNvSpPr>
          <p:nvPr/>
        </p:nvSpPr>
        <p:spPr bwMode="auto">
          <a:xfrm>
            <a:off x="7956550" y="2504675"/>
            <a:ext cx="863600" cy="221776"/>
          </a:xfrm>
          <a:custGeom>
            <a:avLst/>
            <a:gdLst>
              <a:gd name="T0" fmla="*/ 0 w 726"/>
              <a:gd name="T1" fmla="*/ 0 h 143"/>
              <a:gd name="T2" fmla="*/ 2147483647 w 726"/>
              <a:gd name="T3" fmla="*/ 2147483647 h 143"/>
              <a:gd name="T4" fmla="*/ 2147483647 w 726"/>
              <a:gd name="T5" fmla="*/ 2147483647 h 143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726" h="143">
                <a:moveTo>
                  <a:pt x="0" y="0"/>
                </a:moveTo>
                <a:cubicBezTo>
                  <a:pt x="121" y="64"/>
                  <a:pt x="242" y="129"/>
                  <a:pt x="363" y="136"/>
                </a:cubicBezTo>
                <a:cubicBezTo>
                  <a:pt x="484" y="143"/>
                  <a:pt x="666" y="60"/>
                  <a:pt x="726" y="45"/>
                </a:cubicBezTo>
              </a:path>
            </a:pathLst>
          </a:custGeom>
          <a:noFill/>
          <a:ln w="28575" cmpd="sng">
            <a:solidFill>
              <a:srgbClr val="99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59" name="Text Box 38"/>
          <p:cNvSpPr txBox="1">
            <a:spLocks noChangeArrowheads="1"/>
          </p:cNvSpPr>
          <p:nvPr/>
        </p:nvSpPr>
        <p:spPr bwMode="auto">
          <a:xfrm>
            <a:off x="5003800" y="2417827"/>
            <a:ext cx="2592388" cy="369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>
                <a:latin typeface="Calibri" charset="0"/>
              </a:rPr>
              <a:t>… every year …</a:t>
            </a:r>
            <a:endParaRPr lang="en-US">
              <a:latin typeface="Calibri" charset="0"/>
            </a:endParaRPr>
          </a:p>
        </p:txBody>
      </p:sp>
      <p:sp>
        <p:nvSpPr>
          <p:cNvPr id="33" name="2 Título"/>
          <p:cNvSpPr>
            <a:spLocks noGrp="1"/>
          </p:cNvSpPr>
          <p:nvPr>
            <p:ph type="title"/>
          </p:nvPr>
        </p:nvSpPr>
        <p:spPr>
          <a:xfrm>
            <a:off x="346583" y="-60067"/>
            <a:ext cx="6191250" cy="680837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“Perfect-model” predictions</a:t>
            </a:r>
            <a:br>
              <a:rPr lang="en-US" dirty="0" smtClean="0"/>
            </a:br>
            <a:r>
              <a:rPr lang="en-US" dirty="0" smtClean="0"/>
              <a:t>- predictability from perfect initial state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3243955" y="6388016"/>
            <a:ext cx="36624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Historical climate simulation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3646288" y="5973048"/>
            <a:ext cx="1747701" cy="326945"/>
            <a:chOff x="3696578" y="5935322"/>
            <a:chExt cx="1747701" cy="326945"/>
          </a:xfrm>
        </p:grpSpPr>
        <p:cxnSp>
          <p:nvCxnSpPr>
            <p:cNvPr id="4" name="Straight Connector 3"/>
            <p:cNvCxnSpPr/>
            <p:nvPr/>
          </p:nvCxnSpPr>
          <p:spPr>
            <a:xfrm>
              <a:off x="3696578" y="5935322"/>
              <a:ext cx="1747701" cy="326945"/>
            </a:xfrm>
            <a:prstGeom prst="line">
              <a:avLst/>
            </a:prstGeom>
            <a:ln w="476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flipV="1">
              <a:off x="3809738" y="5947896"/>
              <a:ext cx="1596821" cy="314371"/>
            </a:xfrm>
            <a:prstGeom prst="line">
              <a:avLst/>
            </a:prstGeom>
            <a:ln w="476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Group 36"/>
          <p:cNvGrpSpPr/>
          <p:nvPr/>
        </p:nvGrpSpPr>
        <p:grpSpPr>
          <a:xfrm>
            <a:off x="28223" y="1848557"/>
            <a:ext cx="6660443" cy="4868332"/>
            <a:chOff x="3377908" y="2810074"/>
            <a:chExt cx="5766092" cy="4047926"/>
          </a:xfrm>
        </p:grpSpPr>
        <p:pic>
          <p:nvPicPr>
            <p:cNvPr id="38" name="Picture 37" descr="Smith2019_Fig1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127" b="45837"/>
            <a:stretch/>
          </p:blipFill>
          <p:spPr>
            <a:xfrm>
              <a:off x="3386569" y="3255903"/>
              <a:ext cx="5757431" cy="3602097"/>
            </a:xfrm>
            <a:prstGeom prst="rect">
              <a:avLst/>
            </a:prstGeom>
          </p:spPr>
        </p:pic>
        <p:sp>
          <p:nvSpPr>
            <p:cNvPr id="40" name="TextBox 39"/>
            <p:cNvSpPr txBox="1"/>
            <p:nvPr/>
          </p:nvSpPr>
          <p:spPr>
            <a:xfrm>
              <a:off x="3377908" y="2810074"/>
              <a:ext cx="5620841" cy="461665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/>
                <a:t>Versus “Signal-to-Noise </a:t>
              </a:r>
              <a:r>
                <a:rPr lang="en-US" sz="2400" b="1" dirty="0"/>
                <a:t>P</a:t>
              </a:r>
              <a:r>
                <a:rPr lang="en-US" sz="2400" b="1" dirty="0" smtClean="0"/>
                <a:t>aradox?”</a:t>
              </a: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7273791" y="6484340"/>
              <a:ext cx="1604238" cy="28150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i="1" dirty="0" smtClean="0"/>
                <a:t>Smith et al (2019)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281372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876" y="-34530"/>
            <a:ext cx="6191348" cy="680868"/>
          </a:xfrm>
        </p:spPr>
        <p:txBody>
          <a:bodyPr/>
          <a:lstStyle/>
          <a:p>
            <a:r>
              <a:rPr lang="en-US" dirty="0"/>
              <a:t>MSSS in initialized and un-initialized perfect-model predictions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7" t="6766" r="7591"/>
          <a:stretch/>
        </p:blipFill>
        <p:spPr>
          <a:xfrm>
            <a:off x="2695218" y="993969"/>
            <a:ext cx="6448779" cy="5400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992073" y="6457890"/>
            <a:ext cx="418891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 b="1" dirty="0">
                <a:solidFill>
                  <a:srgbClr val="004990"/>
                </a:solidFill>
                <a:ea typeface="+mj-ea"/>
                <a:cs typeface="+mj-cs"/>
              </a:rPr>
              <a:t>[added value from initialization?]</a:t>
            </a:r>
            <a:endParaRPr lang="en-AU" sz="2000" b="1" dirty="0">
              <a:solidFill>
                <a:srgbClr val="004990"/>
              </a:solidFill>
              <a:ea typeface="+mj-ea"/>
              <a:cs typeface="+mj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505" y="6525317"/>
            <a:ext cx="44345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Liu, </a:t>
            </a:r>
            <a:r>
              <a:rPr lang="en-US" i="1" dirty="0" err="1" smtClean="0"/>
              <a:t>Donat</a:t>
            </a:r>
            <a:r>
              <a:rPr lang="en-US" i="1" dirty="0" smtClean="0"/>
              <a:t> et al (2019, JGR-Atmosphere)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1128889"/>
            <a:ext cx="2737555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CCSM4, 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annual initializations from historical run, 5 ensemble members. 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Compare to historical simulations (CMIP5)</a:t>
            </a:r>
          </a:p>
        </p:txBody>
      </p:sp>
    </p:spTree>
    <p:extLst>
      <p:ext uri="{BB962C8B-B14F-4D97-AF65-F5344CB8AC3E}">
        <p14:creationId xmlns:p14="http://schemas.microsoft.com/office/powerpoint/2010/main" val="12240583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3364" y="-48040"/>
            <a:ext cx="6191348" cy="680868"/>
          </a:xfrm>
        </p:spPr>
        <p:txBody>
          <a:bodyPr/>
          <a:lstStyle/>
          <a:p>
            <a:r>
              <a:rPr lang="en-US" dirty="0"/>
              <a:t>MSSS un-initialized real-world and perfect-model predictions </a:t>
            </a:r>
          </a:p>
        </p:txBody>
      </p:sp>
      <p:sp>
        <p:nvSpPr>
          <p:cNvPr id="4" name="Rectangle 3"/>
          <p:cNvSpPr/>
          <p:nvPr/>
        </p:nvSpPr>
        <p:spPr>
          <a:xfrm>
            <a:off x="4965049" y="6457890"/>
            <a:ext cx="421809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 b="1" dirty="0" smtClean="0">
                <a:solidFill>
                  <a:srgbClr val="004990"/>
                </a:solidFill>
                <a:ea typeface="+mj-ea"/>
                <a:cs typeface="+mj-cs"/>
              </a:rPr>
              <a:t>[inconsistencies </a:t>
            </a:r>
            <a:r>
              <a:rPr lang="en-US" sz="2000" b="1" dirty="0">
                <a:solidFill>
                  <a:srgbClr val="004990"/>
                </a:solidFill>
                <a:ea typeface="+mj-ea"/>
                <a:cs typeface="+mj-cs"/>
              </a:rPr>
              <a:t>model vs. </a:t>
            </a:r>
            <a:r>
              <a:rPr lang="en-US" sz="2000" b="1" dirty="0" err="1">
                <a:solidFill>
                  <a:srgbClr val="004990"/>
                </a:solidFill>
                <a:ea typeface="+mj-ea"/>
                <a:cs typeface="+mj-cs"/>
              </a:rPr>
              <a:t>obs</a:t>
            </a:r>
            <a:r>
              <a:rPr lang="en-US" sz="2000" b="1" dirty="0" smtClean="0">
                <a:solidFill>
                  <a:srgbClr val="004990"/>
                </a:solidFill>
                <a:ea typeface="+mj-ea"/>
                <a:cs typeface="+mj-cs"/>
              </a:rPr>
              <a:t>?]</a:t>
            </a:r>
            <a:endParaRPr lang="en-AU" sz="2000" b="1" dirty="0">
              <a:solidFill>
                <a:srgbClr val="004990"/>
              </a:solidFill>
              <a:ea typeface="+mj-ea"/>
              <a:cs typeface="+mj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66" r="8175"/>
          <a:stretch/>
        </p:blipFill>
        <p:spPr>
          <a:xfrm>
            <a:off x="2481879" y="981060"/>
            <a:ext cx="6648005" cy="5400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3505" y="6525317"/>
            <a:ext cx="44345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Liu, </a:t>
            </a:r>
            <a:r>
              <a:rPr lang="en-US" i="1" dirty="0" err="1" smtClean="0"/>
              <a:t>Donat</a:t>
            </a:r>
            <a:r>
              <a:rPr lang="en-US" i="1" dirty="0" smtClean="0"/>
              <a:t> et al (2019, JGR-Atmosphere)</a:t>
            </a:r>
          </a:p>
        </p:txBody>
      </p:sp>
    </p:spTree>
    <p:extLst>
      <p:ext uri="{BB962C8B-B14F-4D97-AF65-F5344CB8AC3E}">
        <p14:creationId xmlns:p14="http://schemas.microsoft.com/office/powerpoint/2010/main" val="20212759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3364" y="-48040"/>
            <a:ext cx="6191348" cy="680868"/>
          </a:xfrm>
        </p:spPr>
        <p:txBody>
          <a:bodyPr/>
          <a:lstStyle/>
          <a:p>
            <a:r>
              <a:rPr lang="en-US" dirty="0"/>
              <a:t>MSSS un-initialized real-world and perfect-model predictions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505" y="6525317"/>
            <a:ext cx="44345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Liu, </a:t>
            </a:r>
            <a:r>
              <a:rPr lang="en-US" i="1" dirty="0" err="1" smtClean="0"/>
              <a:t>Donat</a:t>
            </a:r>
            <a:r>
              <a:rPr lang="en-US" i="1" dirty="0" smtClean="0"/>
              <a:t> et al (2019, JGR-Atmosphere)</a:t>
            </a:r>
          </a:p>
        </p:txBody>
      </p:sp>
      <p:sp>
        <p:nvSpPr>
          <p:cNvPr id="7" name="Rectangle 6"/>
          <p:cNvSpPr/>
          <p:nvPr/>
        </p:nvSpPr>
        <p:spPr>
          <a:xfrm>
            <a:off x="4187529" y="6457890"/>
            <a:ext cx="508672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 b="1" dirty="0" smtClean="0">
                <a:solidFill>
                  <a:schemeClr val="bg1"/>
                </a:solidFill>
                <a:ea typeface="+mj-ea"/>
                <a:cs typeface="+mj-cs"/>
              </a:rPr>
              <a:t>[total margin </a:t>
            </a:r>
            <a:r>
              <a:rPr lang="en-US" sz="2000" b="1" dirty="0">
                <a:solidFill>
                  <a:schemeClr val="bg1"/>
                </a:solidFill>
                <a:ea typeface="+mj-ea"/>
                <a:cs typeface="+mj-cs"/>
              </a:rPr>
              <a:t>of possible improvement?]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65" r="7788"/>
          <a:stretch/>
        </p:blipFill>
        <p:spPr>
          <a:xfrm>
            <a:off x="2453654" y="981060"/>
            <a:ext cx="6690333" cy="5400000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0" y="1017972"/>
            <a:ext cx="5766092" cy="5092138"/>
            <a:chOff x="0" y="1017972"/>
            <a:chExt cx="5766092" cy="5092138"/>
          </a:xfrm>
        </p:grpSpPr>
        <p:grpSp>
          <p:nvGrpSpPr>
            <p:cNvPr id="9" name="Group 8"/>
            <p:cNvGrpSpPr/>
            <p:nvPr/>
          </p:nvGrpSpPr>
          <p:grpSpPr>
            <a:xfrm>
              <a:off x="0" y="1017972"/>
              <a:ext cx="5766092" cy="4047926"/>
              <a:chOff x="3377908" y="2810074"/>
              <a:chExt cx="5766092" cy="4047926"/>
            </a:xfrm>
          </p:grpSpPr>
          <p:pic>
            <p:nvPicPr>
              <p:cNvPr id="10" name="Picture 9" descr="Smith2019_Fig1.png"/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1127" b="45837"/>
              <a:stretch/>
            </p:blipFill>
            <p:spPr>
              <a:xfrm>
                <a:off x="3386569" y="3255903"/>
                <a:ext cx="5757431" cy="3602097"/>
              </a:xfrm>
              <a:prstGeom prst="rect">
                <a:avLst/>
              </a:prstGeom>
            </p:spPr>
          </p:pic>
          <p:sp>
            <p:nvSpPr>
              <p:cNvPr id="11" name="TextBox 10"/>
              <p:cNvSpPr txBox="1"/>
              <p:nvPr/>
            </p:nvSpPr>
            <p:spPr>
              <a:xfrm>
                <a:off x="3377908" y="2810074"/>
                <a:ext cx="5620841" cy="461665"/>
              </a:xfrm>
              <a:prstGeom prst="rect">
                <a:avLst/>
              </a:prstGeom>
              <a:solidFill>
                <a:schemeClr val="accent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/>
                  <a:t>Versus “Signal-to-Noise </a:t>
                </a:r>
                <a:r>
                  <a:rPr lang="en-US" sz="2400" b="1" dirty="0"/>
                  <a:t>P</a:t>
                </a:r>
                <a:r>
                  <a:rPr lang="en-US" sz="2400" b="1" dirty="0" smtClean="0"/>
                  <a:t>aradox?”</a:t>
                </a:r>
              </a:p>
            </p:txBody>
          </p:sp>
          <p:sp>
            <p:nvSpPr>
              <p:cNvPr id="12" name="TextBox 11"/>
              <p:cNvSpPr txBox="1"/>
              <p:nvPr/>
            </p:nvSpPr>
            <p:spPr>
              <a:xfrm>
                <a:off x="7273791" y="6484340"/>
                <a:ext cx="1804100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dirty="0" smtClean="0"/>
                  <a:t>Smith et al (2019)</a:t>
                </a:r>
              </a:p>
            </p:txBody>
          </p:sp>
        </p:grpSp>
        <p:pic>
          <p:nvPicPr>
            <p:cNvPr id="3" name="Picture 2" descr="Smith2019_Fig1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4014" r="66512" b="7169"/>
            <a:stretch/>
          </p:blipFill>
          <p:spPr>
            <a:xfrm>
              <a:off x="761998" y="4106333"/>
              <a:ext cx="3062111" cy="200377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487401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Predictability of extremes (</a:t>
            </a:r>
            <a:r>
              <a:rPr lang="en-US" dirty="0" err="1" smtClean="0"/>
              <a:t>vs</a:t>
            </a:r>
            <a:r>
              <a:rPr lang="en-US" dirty="0" smtClean="0"/>
              <a:t> mean)</a:t>
            </a:r>
            <a:endParaRPr lang="en-US" dirty="0"/>
          </a:p>
        </p:txBody>
      </p:sp>
      <p:pic>
        <p:nvPicPr>
          <p:cNvPr id="5" name="Picture 4" descr="YLiu2019_ClimDyn_Fig3_TX90p.pn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783" b="7640"/>
          <a:stretch/>
        </p:blipFill>
        <p:spPr>
          <a:xfrm>
            <a:off x="433812" y="1837355"/>
            <a:ext cx="8254170" cy="1732067"/>
          </a:xfrm>
          <a:prstGeom prst="rect">
            <a:avLst/>
          </a:prstGeom>
        </p:spPr>
      </p:pic>
      <p:pic>
        <p:nvPicPr>
          <p:cNvPr id="6" name="Picture 5" descr="YLiu2019_ClimDyn_Fig4_TN10p.pn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717"/>
          <a:stretch/>
        </p:blipFill>
        <p:spPr>
          <a:xfrm>
            <a:off x="386195" y="3985443"/>
            <a:ext cx="8274763" cy="242096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4576" y="6444257"/>
            <a:ext cx="4511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Liu, </a:t>
            </a:r>
            <a:r>
              <a:rPr lang="en-US" i="1" dirty="0" err="1" smtClean="0"/>
              <a:t>Donat</a:t>
            </a:r>
            <a:r>
              <a:rPr lang="en-US" i="1" dirty="0" smtClean="0"/>
              <a:t> et al (2019, Climate Dynamics)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16047" y="1418547"/>
            <a:ext cx="72962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Tmean</a:t>
            </a:r>
            <a:r>
              <a:rPr lang="en-US" dirty="0" smtClean="0"/>
              <a:t>                           # of warm days              warm days - </a:t>
            </a:r>
            <a:r>
              <a:rPr lang="en-US" dirty="0" err="1" smtClean="0"/>
              <a:t>Tmean</a:t>
            </a:r>
            <a:r>
              <a:rPr lang="en-US" dirty="0" smtClean="0"/>
              <a:t>        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5116" y="945698"/>
            <a:ext cx="21230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Correlation skill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219815" y="3624467"/>
            <a:ext cx="72962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Tmean</a:t>
            </a:r>
            <a:r>
              <a:rPr lang="en-US" dirty="0" smtClean="0"/>
              <a:t>                           # of cold nights               cold nights - </a:t>
            </a:r>
            <a:r>
              <a:rPr lang="en-US" dirty="0" err="1" smtClean="0"/>
              <a:t>Tmean</a:t>
            </a:r>
            <a:r>
              <a:rPr lang="en-US" dirty="0" smtClean="0"/>
              <a:t>         </a:t>
            </a:r>
          </a:p>
        </p:txBody>
      </p:sp>
    </p:spTree>
    <p:extLst>
      <p:ext uri="{BB962C8B-B14F-4D97-AF65-F5344CB8AC3E}">
        <p14:creationId xmlns:p14="http://schemas.microsoft.com/office/powerpoint/2010/main" val="29567023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Summary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10874" y="962661"/>
            <a:ext cx="8621459" cy="5711895"/>
          </a:xfrm>
        </p:spPr>
        <p:txBody>
          <a:bodyPr/>
          <a:lstStyle/>
          <a:p>
            <a:r>
              <a:rPr lang="en-GB" sz="2000" dirty="0" smtClean="0"/>
              <a:t>Decadal predictions show initialization-related skill in some aspects of atmospheric circulation</a:t>
            </a:r>
          </a:p>
          <a:p>
            <a:r>
              <a:rPr lang="en-GB" sz="2000" dirty="0" smtClean="0"/>
              <a:t>this can help to predict climate conditions over continental regions (e.g. drought indicators)</a:t>
            </a:r>
          </a:p>
          <a:p>
            <a:endParaRPr lang="en-GB" sz="2000" dirty="0"/>
          </a:p>
          <a:p>
            <a:r>
              <a:rPr lang="en-GB" sz="2000" dirty="0" smtClean="0"/>
              <a:t>Identifying added value from initialization is sensitive to the behaviour of the ensemble of non-initialized runs used for reference</a:t>
            </a:r>
          </a:p>
          <a:p>
            <a:pPr marL="0" indent="0">
              <a:buNone/>
            </a:pPr>
            <a:endParaRPr lang="en-GB" sz="2000" dirty="0" smtClean="0"/>
          </a:p>
          <a:p>
            <a:r>
              <a:rPr lang="en-AU" sz="2000" dirty="0"/>
              <a:t>Perfect-model experiments can be useful to identify the potentially achievable skill in multi-annual </a:t>
            </a:r>
            <a:r>
              <a:rPr lang="en-AU" sz="2000" dirty="0" smtClean="0"/>
              <a:t>predictions</a:t>
            </a:r>
          </a:p>
          <a:p>
            <a:pPr lvl="1"/>
            <a:r>
              <a:rPr lang="en-AU" sz="2000" dirty="0" smtClean="0"/>
              <a:t>Indicate </a:t>
            </a:r>
            <a:r>
              <a:rPr lang="en-AU" sz="2000" dirty="0"/>
              <a:t>initialization-related added value over land for two to three forecast years </a:t>
            </a:r>
            <a:r>
              <a:rPr lang="en-AU" sz="2000" dirty="0" smtClean="0"/>
              <a:t>(CCSM4)</a:t>
            </a:r>
          </a:p>
          <a:p>
            <a:pPr lvl="1"/>
            <a:r>
              <a:rPr lang="en-AU" sz="2000" dirty="0" smtClean="0"/>
              <a:t>Indicate increased </a:t>
            </a:r>
            <a:r>
              <a:rPr lang="en-AU" sz="2000" dirty="0"/>
              <a:t>predictability of moderate temperature extremes </a:t>
            </a:r>
            <a:r>
              <a:rPr lang="en-AU" sz="2000" dirty="0" smtClean="0"/>
              <a:t>compared </a:t>
            </a:r>
            <a:r>
              <a:rPr lang="en-AU" sz="2000" dirty="0"/>
              <a:t>to average </a:t>
            </a:r>
            <a:r>
              <a:rPr lang="en-AU" sz="2000" dirty="0" smtClean="0"/>
              <a:t>conditions</a:t>
            </a:r>
          </a:p>
          <a:p>
            <a:pPr lvl="1"/>
            <a:r>
              <a:rPr lang="en-AU" sz="2000" dirty="0" smtClean="0"/>
              <a:t>Need to better understand how predictability differs between models and real-world climate, and across different models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8652399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57600" y="1966588"/>
            <a:ext cx="4546437" cy="19082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AU" sz="5400" b="1" dirty="0" smtClean="0"/>
              <a:t>Thank you.</a:t>
            </a:r>
          </a:p>
          <a:p>
            <a:pPr algn="ctr"/>
            <a:endParaRPr lang="en-AU" sz="3200" b="1" dirty="0"/>
          </a:p>
          <a:p>
            <a:pPr algn="ctr"/>
            <a:r>
              <a:rPr lang="en-AU" sz="3200" b="1" dirty="0"/>
              <a:t>m</a:t>
            </a:r>
            <a:r>
              <a:rPr lang="en-AU" sz="3200" b="1" dirty="0" smtClean="0"/>
              <a:t>arkus.donat@bsc.es</a:t>
            </a:r>
            <a:endParaRPr lang="en-GB" sz="32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3068877" y="4885153"/>
            <a:ext cx="606259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600" dirty="0" smtClean="0"/>
              <a:t>This work was supported through the European </a:t>
            </a:r>
            <a:r>
              <a:rPr lang="en-GB" sz="1600" b="1" dirty="0" smtClean="0"/>
              <a:t>Horizon 2020</a:t>
            </a:r>
            <a:r>
              <a:rPr lang="en-GB" sz="1600" dirty="0" smtClean="0"/>
              <a:t> project </a:t>
            </a:r>
            <a:r>
              <a:rPr lang="en-GB" sz="1600" dirty="0"/>
              <a:t>EUCP </a:t>
            </a:r>
            <a:r>
              <a:rPr lang="en-GB" sz="1600" dirty="0" smtClean="0"/>
              <a:t>(</a:t>
            </a:r>
            <a:r>
              <a:rPr lang="en-GB" sz="1600" dirty="0" err="1" smtClean="0"/>
              <a:t>EUropean</a:t>
            </a:r>
            <a:r>
              <a:rPr lang="en-GB" sz="1600" dirty="0" smtClean="0"/>
              <a:t> </a:t>
            </a:r>
            <a:r>
              <a:rPr lang="en-GB" sz="1600" dirty="0"/>
              <a:t>Climate Prediction </a:t>
            </a:r>
            <a:r>
              <a:rPr lang="en-GB" sz="1600" dirty="0" smtClean="0"/>
              <a:t>system) under </a:t>
            </a:r>
            <a:r>
              <a:rPr lang="en-GB" sz="1600" dirty="0"/>
              <a:t>Grant agreement no. 776613 and by the Spanish Ministry for the Economy, Industry and Competitiveness </a:t>
            </a:r>
            <a:r>
              <a:rPr lang="en-GB" sz="1600" b="1" dirty="0"/>
              <a:t>Ramón y </a:t>
            </a:r>
            <a:r>
              <a:rPr lang="en-GB" sz="1600" b="1" dirty="0" err="1"/>
              <a:t>Cajal</a:t>
            </a:r>
            <a:r>
              <a:rPr lang="en-GB" sz="1600" b="1" dirty="0"/>
              <a:t> </a:t>
            </a:r>
            <a:r>
              <a:rPr lang="en-GB" sz="1600" dirty="0"/>
              <a:t>2017 grant reference RYC-2017-22964</a:t>
            </a:r>
            <a:r>
              <a:rPr lang="en-AU" sz="1600" dirty="0" smtClean="0"/>
              <a:t> </a:t>
            </a:r>
            <a:endParaRPr lang="en-GB" sz="1600" dirty="0"/>
          </a:p>
        </p:txBody>
      </p:sp>
      <p:pic>
        <p:nvPicPr>
          <p:cNvPr id="4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5950" y="6215936"/>
            <a:ext cx="967750" cy="6560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6950" y="6340006"/>
            <a:ext cx="1837796" cy="50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Google Shape;81;p11"/>
          <p:cNvGrpSpPr>
            <a:grpSpLocks/>
          </p:cNvGrpSpPr>
          <p:nvPr/>
        </p:nvGrpSpPr>
        <p:grpSpPr bwMode="auto">
          <a:xfrm>
            <a:off x="5057427" y="6330701"/>
            <a:ext cx="1448524" cy="508689"/>
            <a:chOff x="4759554" y="3529062"/>
            <a:chExt cx="1828571" cy="800000"/>
          </a:xfrm>
        </p:grpSpPr>
        <p:sp>
          <p:nvSpPr>
            <p:cNvPr id="7" name="Google Shape;82;p11"/>
            <p:cNvSpPr/>
            <p:nvPr/>
          </p:nvSpPr>
          <p:spPr>
            <a:xfrm>
              <a:off x="4759554" y="3529062"/>
              <a:ext cx="1828571" cy="800000"/>
            </a:xfrm>
            <a:prstGeom prst="rect">
              <a:avLst/>
            </a:prstGeom>
            <a:solidFill>
              <a:srgbClr val="FFFFFF"/>
            </a:solidFill>
            <a:ln w="25400" cap="flat" cmpd="sng">
              <a:solidFill>
                <a:srgbClr val="F2F2F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89316" tIns="44646" rIns="89316" bIns="44646" anchor="ctr"/>
            <a:lstStyle/>
            <a:p>
              <a:pPr algn="ctr" defTabSz="893277">
                <a:buClr>
                  <a:srgbClr val="000000"/>
                </a:buClr>
                <a:defRPr/>
              </a:pPr>
              <a:endParaRPr sz="1758" kern="0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8" name="Google Shape;83;p11"/>
            <p:cNvPicPr preferRelativeResize="0"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59554" y="3529062"/>
              <a:ext cx="1828571" cy="80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0159173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3S_five-year_temperatures_1850-2018_logo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348" y="885588"/>
            <a:ext cx="8316501" cy="4032042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396876" y="141100"/>
            <a:ext cx="6191348" cy="680868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735" baseline="0">
                <a:solidFill>
                  <a:schemeClr val="accent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298">
                <a:solidFill>
                  <a:schemeClr val="tx2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298">
                <a:solidFill>
                  <a:schemeClr val="tx2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298">
                <a:solidFill>
                  <a:schemeClr val="tx2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298">
                <a:solidFill>
                  <a:schemeClr val="tx2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5pPr>
            <a:lvl6pPr marL="446639" algn="ctr" rtl="0" eaLnBrk="0" fontAlgn="base" hangingPunct="0">
              <a:spcBef>
                <a:spcPct val="0"/>
              </a:spcBef>
              <a:spcAft>
                <a:spcPct val="0"/>
              </a:spcAft>
              <a:defRPr sz="4298">
                <a:solidFill>
                  <a:schemeClr val="tx2"/>
                </a:solidFill>
                <a:latin typeface="Arial" pitchFamily="34" charset="0"/>
              </a:defRPr>
            </a:lvl6pPr>
            <a:lvl7pPr marL="893277" algn="ctr" rtl="0" eaLnBrk="0" fontAlgn="base" hangingPunct="0">
              <a:spcBef>
                <a:spcPct val="0"/>
              </a:spcBef>
              <a:spcAft>
                <a:spcPct val="0"/>
              </a:spcAft>
              <a:defRPr sz="4298">
                <a:solidFill>
                  <a:schemeClr val="tx2"/>
                </a:solidFill>
                <a:latin typeface="Arial" pitchFamily="34" charset="0"/>
              </a:defRPr>
            </a:lvl7pPr>
            <a:lvl8pPr marL="1339916" algn="ctr" rtl="0" eaLnBrk="0" fontAlgn="base" hangingPunct="0">
              <a:spcBef>
                <a:spcPct val="0"/>
              </a:spcBef>
              <a:spcAft>
                <a:spcPct val="0"/>
              </a:spcAft>
              <a:defRPr sz="4298">
                <a:solidFill>
                  <a:schemeClr val="tx2"/>
                </a:solidFill>
                <a:latin typeface="Arial" pitchFamily="34" charset="0"/>
              </a:defRPr>
            </a:lvl8pPr>
            <a:lvl9pPr marL="1786555" algn="ctr" rtl="0" eaLnBrk="0" fontAlgn="base" hangingPunct="0">
              <a:spcBef>
                <a:spcPct val="0"/>
              </a:spcBef>
              <a:spcAft>
                <a:spcPct val="0"/>
              </a:spcAft>
              <a:defRPr sz="4298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defTabSz="914400">
              <a:defRPr/>
            </a:pPr>
            <a:r>
              <a:rPr lang="en-US" sz="2800" b="1" kern="0" dirty="0" smtClean="0">
                <a:solidFill>
                  <a:srgbClr val="FFFFFF"/>
                </a:solidFill>
                <a:latin typeface="Arial"/>
              </a:rPr>
              <a:t>Climate is changing...</a:t>
            </a:r>
            <a:endParaRPr lang="en-US" sz="2800" b="1" kern="0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7789" y="5106770"/>
            <a:ext cx="86339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r-IN" sz="2800" dirty="0" smtClean="0">
                <a:solidFill>
                  <a:prstClr val="black"/>
                </a:solidFill>
                <a:latin typeface="DejaVu Sans"/>
                <a:ea typeface="DejaVu Sans"/>
                <a:cs typeface="DejaVu Sans"/>
              </a:rPr>
              <a:t>…</a:t>
            </a:r>
            <a:r>
              <a:rPr lang="en-AU" sz="2800" dirty="0" smtClean="0">
                <a:solidFill>
                  <a:prstClr val="black"/>
                </a:solidFill>
                <a:latin typeface="Arial"/>
                <a:ea typeface="DejaVu Sans"/>
                <a:cs typeface="DejaVu Sans"/>
              </a:rPr>
              <a:t>we need to prepare for climate conditions to come </a:t>
            </a:r>
          </a:p>
          <a:p>
            <a:r>
              <a:rPr lang="en-AU" sz="2800" dirty="0" smtClean="0">
                <a:solidFill>
                  <a:prstClr val="black"/>
                </a:solidFill>
                <a:latin typeface="Arial"/>
                <a:ea typeface="DejaVu Sans"/>
                <a:cs typeface="DejaVu Sans"/>
              </a:rPr>
              <a:t>(besides mitigating the worst of course!)</a:t>
            </a:r>
            <a:endParaRPr lang="en-US" sz="2800" dirty="0">
              <a:solidFill>
                <a:prstClr val="black"/>
              </a:solidFill>
              <a:latin typeface="Arial"/>
              <a:ea typeface="DejaVu Sans"/>
              <a:cs typeface="DejaVu Sans"/>
            </a:endParaRPr>
          </a:p>
        </p:txBody>
      </p:sp>
    </p:spTree>
    <p:extLst>
      <p:ext uri="{BB962C8B-B14F-4D97-AF65-F5344CB8AC3E}">
        <p14:creationId xmlns:p14="http://schemas.microsoft.com/office/powerpoint/2010/main" val="28893368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Placeholder 4"/>
          <p:cNvSpPr>
            <a:spLocks noGrp="1"/>
          </p:cNvSpPr>
          <p:nvPr>
            <p:ph type="body" sz="quarter" idx="10"/>
          </p:nvPr>
        </p:nvSpPr>
        <p:spPr bwMode="auto">
          <a:xfrm>
            <a:off x="71438" y="826621"/>
            <a:ext cx="8964612" cy="539241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spcBef>
                <a:spcPct val="10000"/>
              </a:spcBef>
              <a:spcAft>
                <a:spcPct val="5000"/>
              </a:spcAft>
              <a:buFontTx/>
              <a:buNone/>
            </a:pPr>
            <a:r>
              <a:rPr lang="en-GB" dirty="0">
                <a:latin typeface="Calibri" charset="0"/>
              </a:rPr>
              <a:t>Mid-term planning (1-5 </a:t>
            </a:r>
            <a:r>
              <a:rPr lang="en-GB" dirty="0" err="1">
                <a:latin typeface="Calibri" charset="0"/>
              </a:rPr>
              <a:t>yr</a:t>
            </a:r>
            <a:r>
              <a:rPr lang="en-GB" dirty="0">
                <a:latin typeface="Calibri" charset="0"/>
              </a:rPr>
              <a:t>): business strategies often linked to annual capital investment plans</a:t>
            </a:r>
          </a:p>
          <a:p>
            <a:pPr marL="0" indent="0">
              <a:spcBef>
                <a:spcPct val="10000"/>
              </a:spcBef>
              <a:spcAft>
                <a:spcPct val="5000"/>
              </a:spcAft>
              <a:buFontTx/>
              <a:buNone/>
            </a:pPr>
            <a:r>
              <a:rPr lang="en-GB" dirty="0">
                <a:latin typeface="Calibri" charset="0"/>
              </a:rPr>
              <a:t>Long-term planning (5-30 </a:t>
            </a:r>
            <a:r>
              <a:rPr lang="en-GB" dirty="0" err="1">
                <a:latin typeface="Calibri" charset="0"/>
              </a:rPr>
              <a:t>yr</a:t>
            </a:r>
            <a:r>
              <a:rPr lang="en-GB" dirty="0">
                <a:latin typeface="Calibri" charset="0"/>
              </a:rPr>
              <a:t>): wider vision and strategy, and associated resources and capital investment</a:t>
            </a:r>
          </a:p>
          <a:p>
            <a:pPr marL="0" indent="0">
              <a:spcBef>
                <a:spcPct val="10000"/>
              </a:spcBef>
              <a:spcAft>
                <a:spcPct val="5000"/>
              </a:spcAft>
              <a:buFontTx/>
              <a:buNone/>
            </a:pPr>
            <a:endParaRPr lang="en-GB" dirty="0">
              <a:latin typeface="Calibri" charset="0"/>
            </a:endParaRPr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48628" y="-75029"/>
            <a:ext cx="6439497" cy="680837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AU" dirty="0" smtClean="0">
                <a:latin typeface="Arial" charset="0"/>
              </a:rPr>
              <a:t>User perspectives:</a:t>
            </a:r>
            <a:br>
              <a:rPr lang="en-AU" dirty="0" smtClean="0">
                <a:latin typeface="Arial" charset="0"/>
              </a:rPr>
            </a:br>
            <a:r>
              <a:rPr lang="en-AU" dirty="0" smtClean="0">
                <a:latin typeface="Arial" charset="0"/>
              </a:rPr>
              <a:t>Planning versus climate time scales</a:t>
            </a:r>
            <a:endParaRPr lang="en-US" dirty="0">
              <a:latin typeface="Arial" charset="0"/>
            </a:endParaRPr>
          </a:p>
        </p:txBody>
      </p:sp>
      <p:pic>
        <p:nvPicPr>
          <p:cNvPr id="24580" name="Imagen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214"/>
          <a:stretch>
            <a:fillRect/>
          </a:stretch>
        </p:blipFill>
        <p:spPr bwMode="auto">
          <a:xfrm>
            <a:off x="971550" y="2374401"/>
            <a:ext cx="7200900" cy="41904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1" name="Text Box 12"/>
          <p:cNvSpPr txBox="1">
            <a:spLocks noChangeArrowheads="1"/>
          </p:cNvSpPr>
          <p:nvPr/>
        </p:nvSpPr>
        <p:spPr bwMode="auto">
          <a:xfrm>
            <a:off x="12700" y="6521460"/>
            <a:ext cx="3949700" cy="3421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6895" tIns="43448" rIns="86895" bIns="43448">
            <a:spAutoFit/>
          </a:bodyPr>
          <a:lstStyle>
            <a:lvl1pPr defTabSz="868363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868363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868363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868363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868363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>
              <a:lnSpc>
                <a:spcPct val="104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en-GB" sz="1600" i="1" dirty="0" err="1">
                <a:solidFill>
                  <a:srgbClr val="004990"/>
                </a:solidFill>
                <a:latin typeface="Calibri" charset="0"/>
              </a:rPr>
              <a:t>Dessai</a:t>
            </a:r>
            <a:r>
              <a:rPr lang="en-GB" sz="1600" i="1" dirty="0">
                <a:solidFill>
                  <a:srgbClr val="004990"/>
                </a:solidFill>
                <a:latin typeface="Calibri" charset="0"/>
              </a:rPr>
              <a:t> and Bruno-</a:t>
            </a:r>
            <a:r>
              <a:rPr lang="en-GB" sz="1600" i="1" dirty="0" err="1">
                <a:solidFill>
                  <a:srgbClr val="004990"/>
                </a:solidFill>
                <a:latin typeface="Calibri" charset="0"/>
              </a:rPr>
              <a:t>Soares</a:t>
            </a:r>
            <a:r>
              <a:rPr lang="en-GB" sz="1600" i="1" dirty="0">
                <a:solidFill>
                  <a:srgbClr val="004990"/>
                </a:solidFill>
                <a:latin typeface="Calibri" charset="0"/>
              </a:rPr>
              <a:t> (2013)</a:t>
            </a:r>
            <a:endParaRPr lang="en-US" sz="1600" i="1" dirty="0">
              <a:solidFill>
                <a:srgbClr val="004990"/>
              </a:solidFill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568577"/>
      </p:ext>
    </p:extLst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climate simulations</a:t>
            </a:r>
            <a:endParaRPr lang="en-US" dirty="0"/>
          </a:p>
        </p:txBody>
      </p:sp>
      <p:grpSp>
        <p:nvGrpSpPr>
          <p:cNvPr id="16" name="Group 15"/>
          <p:cNvGrpSpPr/>
          <p:nvPr/>
        </p:nvGrpSpPr>
        <p:grpSpPr>
          <a:xfrm>
            <a:off x="3336253" y="795961"/>
            <a:ext cx="3593203" cy="4423097"/>
            <a:chOff x="3824678" y="949488"/>
            <a:chExt cx="3593203" cy="4423097"/>
          </a:xfrm>
        </p:grpSpPr>
        <p:pic>
          <p:nvPicPr>
            <p:cNvPr id="9" name="Picture 8" descr="Seneviratne2016_41586_2016_Article_BFnature16542_Fig3_HTML.jp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964" b="52918"/>
            <a:stretch/>
          </p:blipFill>
          <p:spPr>
            <a:xfrm>
              <a:off x="3824678" y="1540137"/>
              <a:ext cx="3365190" cy="3228884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3972412" y="4633921"/>
              <a:ext cx="3445469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Global mean temperature anomaly relative to 1861-1880</a:t>
              </a:r>
            </a:p>
            <a:p>
              <a:pPr algn="ctr"/>
              <a:r>
                <a:rPr lang="en-US" sz="1400" i="1" dirty="0" err="1" smtClean="0"/>
                <a:t>Seneviratne</a:t>
              </a:r>
              <a:r>
                <a:rPr lang="en-US" sz="1400" i="1" dirty="0" smtClean="0"/>
                <a:t>, </a:t>
              </a:r>
              <a:r>
                <a:rPr lang="en-US" sz="1400" i="1" dirty="0" err="1" smtClean="0"/>
                <a:t>Donat</a:t>
              </a:r>
              <a:r>
                <a:rPr lang="en-US" sz="1400" i="1" dirty="0" smtClean="0"/>
                <a:t> et al (2016)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4037231" y="949488"/>
              <a:ext cx="318175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Regional temperature extremes </a:t>
              </a:r>
              <a:r>
                <a:rPr lang="en-US" dirty="0" err="1" smtClean="0"/>
                <a:t>TXx</a:t>
              </a:r>
              <a:r>
                <a:rPr lang="en-US" dirty="0" smtClean="0"/>
                <a:t> (e.g. CONUS)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4476122" y="1841146"/>
              <a:ext cx="903112" cy="5847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solidFill>
                    <a:srgbClr val="FF0000"/>
                  </a:solidFill>
                </a:rPr>
                <a:t>RCP8.5</a:t>
              </a:r>
            </a:p>
            <a:p>
              <a:r>
                <a:rPr lang="en-US" sz="1600" dirty="0" smtClean="0">
                  <a:solidFill>
                    <a:srgbClr val="0000FF"/>
                  </a:solidFill>
                </a:rPr>
                <a:t>RCP4.5</a:t>
              </a: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-27910" y="891657"/>
            <a:ext cx="3405015" cy="3951337"/>
            <a:chOff x="0" y="891657"/>
            <a:chExt cx="3499520" cy="4039483"/>
          </a:xfrm>
        </p:grpSpPr>
        <p:grpSp>
          <p:nvGrpSpPr>
            <p:cNvPr id="3" name="Group 2"/>
            <p:cNvGrpSpPr/>
            <p:nvPr/>
          </p:nvGrpSpPr>
          <p:grpSpPr>
            <a:xfrm>
              <a:off x="0" y="891657"/>
              <a:ext cx="3499284" cy="4039483"/>
              <a:chOff x="3772018" y="781975"/>
              <a:chExt cx="5371982" cy="6076032"/>
            </a:xfrm>
          </p:grpSpPr>
          <p:pic>
            <p:nvPicPr>
              <p:cNvPr id="4" name="Picture 3" descr="Global-temperature-increase-used-in-IPCC-AR5-presented-by-the-RCPs-The-values-in.png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772018" y="1660252"/>
                <a:ext cx="5371982" cy="5197755"/>
              </a:xfrm>
              <a:prstGeom prst="rect">
                <a:avLst/>
              </a:prstGeom>
            </p:spPr>
          </p:pic>
          <p:sp>
            <p:nvSpPr>
              <p:cNvPr id="8" name="TextBox 7"/>
              <p:cNvSpPr txBox="1"/>
              <p:nvPr/>
            </p:nvSpPr>
            <p:spPr>
              <a:xfrm>
                <a:off x="4218349" y="781975"/>
                <a:ext cx="4884528" cy="9721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 smtClean="0"/>
                  <a:t>Global temperature changes (CMIP5)</a:t>
                </a:r>
              </a:p>
            </p:txBody>
          </p:sp>
        </p:grpSp>
        <p:sp>
          <p:nvSpPr>
            <p:cNvPr id="7" name="Text Box 12"/>
            <p:cNvSpPr txBox="1">
              <a:spLocks noChangeArrowheads="1"/>
            </p:cNvSpPr>
            <p:nvPr/>
          </p:nvSpPr>
          <p:spPr bwMode="auto">
            <a:xfrm>
              <a:off x="1036664" y="4107031"/>
              <a:ext cx="2462856" cy="3342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84891" tIns="42446" rIns="84891" bIns="42446">
              <a:spAutoFit/>
            </a:bodyPr>
            <a:lstStyle>
              <a:lvl1pPr defTabSz="868363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defTabSz="868363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defTabSz="868363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defTabSz="868363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defTabSz="868363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8683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8683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8683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8683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defTabSz="848304" eaLnBrk="1" fontAlgn="base">
                <a:lnSpc>
                  <a:spcPct val="104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r>
                <a:rPr lang="en-GB" altLang="es-ES" sz="1563" i="1" dirty="0" err="1" smtClean="0">
                  <a:solidFill>
                    <a:srgbClr val="004990"/>
                  </a:solidFill>
                  <a:latin typeface="Calibri" panose="020F0502020204030204" pitchFamily="34" charset="0"/>
                </a:rPr>
                <a:t>Knutti</a:t>
              </a:r>
              <a:r>
                <a:rPr lang="en-GB" altLang="es-ES" sz="1563" i="1" dirty="0" smtClean="0">
                  <a:solidFill>
                    <a:srgbClr val="004990"/>
                  </a:solidFill>
                  <a:latin typeface="Calibri" panose="020F0502020204030204" pitchFamily="34" charset="0"/>
                </a:rPr>
                <a:t> </a:t>
              </a:r>
              <a:r>
                <a:rPr lang="en-GB" altLang="es-ES" sz="1563" i="1" dirty="0">
                  <a:solidFill>
                    <a:srgbClr val="004990"/>
                  </a:solidFill>
                  <a:latin typeface="Calibri" panose="020F0502020204030204" pitchFamily="34" charset="0"/>
                </a:rPr>
                <a:t>and </a:t>
              </a:r>
              <a:r>
                <a:rPr lang="en-GB" altLang="es-ES" sz="1563" i="1" dirty="0" err="1">
                  <a:solidFill>
                    <a:srgbClr val="004990"/>
                  </a:solidFill>
                  <a:latin typeface="Calibri" panose="020F0502020204030204" pitchFamily="34" charset="0"/>
                </a:rPr>
                <a:t>Sedlácek</a:t>
              </a:r>
              <a:r>
                <a:rPr lang="en-GB" altLang="es-ES" sz="1563" i="1" dirty="0">
                  <a:solidFill>
                    <a:srgbClr val="004990"/>
                  </a:solidFill>
                  <a:latin typeface="Calibri" panose="020F0502020204030204" pitchFamily="34" charset="0"/>
                </a:rPr>
                <a:t> (2013)</a:t>
              </a:r>
              <a:endParaRPr lang="en-US" altLang="es-ES" sz="1563" i="1" dirty="0">
                <a:solidFill>
                  <a:srgbClr val="004990"/>
                </a:solidFill>
                <a:latin typeface="Calibri" panose="020F0502020204030204" pitchFamily="34" charset="0"/>
              </a:endParaRPr>
            </a:p>
          </p:txBody>
        </p:sp>
      </p:grpSp>
      <p:sp>
        <p:nvSpPr>
          <p:cNvPr id="15" name="Oval 14"/>
          <p:cNvSpPr/>
          <p:nvPr/>
        </p:nvSpPr>
        <p:spPr>
          <a:xfrm rot="19967340">
            <a:off x="1726825" y="3132525"/>
            <a:ext cx="1162001" cy="607949"/>
          </a:xfrm>
          <a:prstGeom prst="ellipse">
            <a:avLst/>
          </a:prstGeom>
          <a:noFill/>
          <a:ln w="444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/>
          <p:cNvGrpSpPr/>
          <p:nvPr/>
        </p:nvGrpSpPr>
        <p:grpSpPr>
          <a:xfrm>
            <a:off x="1632733" y="2330778"/>
            <a:ext cx="7511267" cy="4527222"/>
            <a:chOff x="1632733" y="2330778"/>
            <a:chExt cx="7511267" cy="4527222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 rotWithShape="1">
            <a:blip r:embed="rId4"/>
            <a:srcRect l="49852"/>
            <a:stretch/>
          </p:blipFill>
          <p:spPr>
            <a:xfrm>
              <a:off x="6395492" y="2330778"/>
              <a:ext cx="2748508" cy="4527222"/>
            </a:xfrm>
            <a:prstGeom prst="rect">
              <a:avLst/>
            </a:prstGeom>
          </p:spPr>
        </p:pic>
        <p:sp>
          <p:nvSpPr>
            <p:cNvPr id="17" name="Rectangle 16"/>
            <p:cNvSpPr/>
            <p:nvPr/>
          </p:nvSpPr>
          <p:spPr>
            <a:xfrm>
              <a:off x="1632733" y="5605161"/>
              <a:ext cx="4904302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altLang="en-US" dirty="0">
                  <a:latin typeface="Calibri" panose="020F0502020204030204" pitchFamily="34" charset="0"/>
                  <a:ea typeface="ＭＳ Ｐゴシック" panose="020B0600070205080204" pitchFamily="34" charset="-128"/>
                </a:rPr>
                <a:t>S</a:t>
              </a:r>
              <a:r>
                <a:rPr lang="en-GB" altLang="en-US" dirty="0" smtClean="0">
                  <a:latin typeface="Calibri" panose="020F0502020204030204" pitchFamily="34" charset="0"/>
                  <a:ea typeface="ＭＳ Ｐゴシック" panose="020B0600070205080204" pitchFamily="34" charset="-128"/>
                </a:rPr>
                <a:t>ources </a:t>
              </a:r>
              <a:r>
                <a:rPr lang="en-GB" altLang="en-US" dirty="0">
                  <a:latin typeface="Calibri" panose="020F0502020204030204" pitchFamily="34" charset="0"/>
                  <a:ea typeface="ＭＳ Ｐゴシック" panose="020B0600070205080204" pitchFamily="34" charset="-128"/>
                </a:rPr>
                <a:t>of uncertainty </a:t>
              </a:r>
              <a:r>
                <a:rPr lang="en-GB" altLang="en-US" dirty="0" smtClean="0">
                  <a:latin typeface="Calibri" panose="020F0502020204030204" pitchFamily="34" charset="0"/>
                  <a:ea typeface="ＭＳ Ｐゴシック" panose="020B0600070205080204" pitchFamily="34" charset="-128"/>
                </a:rPr>
                <a:t>include </a:t>
              </a:r>
              <a:r>
                <a:rPr lang="en-GB" altLang="en-US" dirty="0">
                  <a:solidFill>
                    <a:srgbClr val="FF66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rPr>
                <a:t>internal variability</a:t>
              </a:r>
              <a:r>
                <a:rPr lang="en-GB" altLang="en-US" dirty="0">
                  <a:latin typeface="Calibri" panose="020F0502020204030204" pitchFamily="34" charset="0"/>
                  <a:ea typeface="ＭＳ Ｐゴシック" panose="020B0600070205080204" pitchFamily="34" charset="-128"/>
                </a:rPr>
                <a:t>, </a:t>
              </a:r>
              <a:r>
                <a:rPr lang="en-GB" altLang="en-US" dirty="0">
                  <a:solidFill>
                    <a:srgbClr val="0000FF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rPr>
                <a:t>model differences</a:t>
              </a:r>
              <a:r>
                <a:rPr lang="en-GB" altLang="en-US" dirty="0">
                  <a:latin typeface="Calibri" panose="020F0502020204030204" pitchFamily="34" charset="0"/>
                  <a:ea typeface="ＭＳ Ｐゴシック" panose="020B0600070205080204" pitchFamily="34" charset="-128"/>
                </a:rPr>
                <a:t> and </a:t>
              </a:r>
              <a:r>
                <a:rPr lang="en-GB" altLang="en-US" dirty="0">
                  <a:solidFill>
                    <a:srgbClr val="008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rPr>
                <a:t>scenario </a:t>
              </a:r>
              <a:r>
                <a:rPr lang="en-GB" altLang="en-US" dirty="0" smtClean="0">
                  <a:solidFill>
                    <a:srgbClr val="008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rPr>
                <a:t>spread</a:t>
              </a:r>
            </a:p>
            <a:p>
              <a:r>
                <a:rPr lang="en-GB" altLang="en-US" dirty="0" smtClean="0">
                  <a:solidFill>
                    <a:srgbClr val="FF66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rPr>
                <a:t>Internal variability </a:t>
              </a:r>
              <a:r>
                <a:rPr lang="en-GB" altLang="en-US" dirty="0" smtClean="0">
                  <a:latin typeface="Calibri" panose="020F0502020204030204" pitchFamily="34" charset="0"/>
                  <a:ea typeface="ＭＳ Ｐゴシック" panose="020B0600070205080204" pitchFamily="34" charset="-128"/>
                </a:rPr>
                <a:t>dominates during first decades</a:t>
              </a:r>
            </a:p>
            <a:p>
              <a:pPr algn="r"/>
              <a:r>
                <a:rPr lang="en-GB" altLang="es-ES" sz="1600" i="1" dirty="0">
                  <a:solidFill>
                    <a:srgbClr val="004990"/>
                  </a:solidFill>
                  <a:latin typeface="Calibri" panose="020F0502020204030204" pitchFamily="34" charset="0"/>
                </a:rPr>
                <a:t>Hawkins &amp; Sutton (2009</a:t>
              </a:r>
              <a:r>
                <a:rPr lang="en-GB" altLang="es-ES" i="1" dirty="0" smtClean="0">
                  <a:solidFill>
                    <a:srgbClr val="004990"/>
                  </a:solidFill>
                  <a:latin typeface="Calibri" panose="020F0502020204030204" pitchFamily="34" charset="0"/>
                </a:rPr>
                <a:t>)</a:t>
              </a:r>
              <a:endParaRPr lang="en-US" altLang="es-ES" i="1" dirty="0">
                <a:solidFill>
                  <a:srgbClr val="004990"/>
                </a:solidFill>
                <a:latin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221956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Initialized climate predictions</a:t>
            </a:r>
            <a:endParaRPr lang="en-US" dirty="0"/>
          </a:p>
        </p:txBody>
      </p:sp>
      <p:pic>
        <p:nvPicPr>
          <p:cNvPr id="4" name="Picture 3" descr="Yeager2018_bams-d-17-0098.1-f2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917" y="1572888"/>
            <a:ext cx="7981309" cy="481680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6910" y="6362866"/>
            <a:ext cx="197890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/>
              <a:t>Yeager et al (2018)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30674" y="1067288"/>
            <a:ext cx="89926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Skill predicting SSTs, using NCAR’s Decadal Prediction Large Ensemble</a:t>
            </a:r>
          </a:p>
        </p:txBody>
      </p:sp>
    </p:spTree>
    <p:extLst>
      <p:ext uri="{BB962C8B-B14F-4D97-AF65-F5344CB8AC3E}">
        <p14:creationId xmlns:p14="http://schemas.microsoft.com/office/powerpoint/2010/main" val="12063938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Seeking “value”...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0" y="962661"/>
            <a:ext cx="9144000" cy="539285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Skill over land (and added value over non-initialized projections)?</a:t>
            </a:r>
            <a:endParaRPr lang="en-US" dirty="0"/>
          </a:p>
        </p:txBody>
      </p:sp>
      <p:pic>
        <p:nvPicPr>
          <p:cNvPr id="4" name="Picture 3" descr="Yeager2018_bams-d-17-0098.1-f4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788" y="1505658"/>
            <a:ext cx="8438196" cy="422345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4670" y="6166557"/>
            <a:ext cx="92048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(note: also skill in predicting ocean condition can of course be of “value” e.g. to fisheries)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5572643"/>
            <a:ext cx="197890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/>
              <a:t>Yeager et al (2018)</a:t>
            </a:r>
          </a:p>
        </p:txBody>
      </p:sp>
    </p:spTree>
    <p:extLst>
      <p:ext uri="{BB962C8B-B14F-4D97-AF65-F5344CB8AC3E}">
        <p14:creationId xmlns:p14="http://schemas.microsoft.com/office/powerpoint/2010/main" val="21795459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 Placeholder 4"/>
          <p:cNvSpPr>
            <a:spLocks noGrp="1"/>
          </p:cNvSpPr>
          <p:nvPr>
            <p:ph type="body" sz="quarter" idx="10"/>
          </p:nvPr>
        </p:nvSpPr>
        <p:spPr bwMode="auto">
          <a:xfrm>
            <a:off x="175250" y="826622"/>
            <a:ext cx="8757830" cy="539241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9331" tIns="44665" rIns="89331" bIns="44665" numCol="1" anchor="t" anchorCtr="0" compatLnSpc="1">
            <a:prstTxWarp prst="textNoShape">
              <a:avLst/>
            </a:prstTxWarp>
          </a:bodyPr>
          <a:lstStyle/>
          <a:p>
            <a:pPr marL="0" indent="0" algn="just" eaLnBrk="1" hangingPunct="1">
              <a:spcBef>
                <a:spcPts val="586"/>
              </a:spcBef>
              <a:buNone/>
            </a:pPr>
            <a:r>
              <a:rPr lang="en-GB" altLang="en-US" dirty="0" smtClean="0">
                <a:latin typeface="Calibri" panose="020F0502020204030204" pitchFamily="34" charset="0"/>
                <a:ea typeface="ＭＳ Ｐゴシック" panose="020B0600070205080204" pitchFamily="34" charset="-128"/>
              </a:rPr>
              <a:t>Skilful predictions of </a:t>
            </a:r>
            <a:r>
              <a:rPr lang="en-GB" altLang="en-US" b="1" dirty="0" smtClean="0">
                <a:latin typeface="Calibri" panose="020F0502020204030204" pitchFamily="34" charset="0"/>
                <a:ea typeface="ＭＳ Ｐゴシック" panose="020B0600070205080204" pitchFamily="34" charset="-128"/>
              </a:rPr>
              <a:t>drought indicators </a:t>
            </a:r>
            <a:r>
              <a:rPr lang="en-GB" altLang="en-US" dirty="0" smtClean="0">
                <a:latin typeface="Calibri" panose="020F0502020204030204" pitchFamily="34" charset="0"/>
                <a:ea typeface="ＭＳ Ｐゴシック" panose="020B0600070205080204" pitchFamily="34" charset="-128"/>
              </a:rPr>
              <a:t>(e.g. SPI6, SPEI6) for the boreal summer averaged over forecast years 2 to 5.</a:t>
            </a:r>
          </a:p>
          <a:p>
            <a:pPr marL="0" indent="0" algn="just" eaLnBrk="1" hangingPunct="1">
              <a:spcBef>
                <a:spcPts val="586"/>
              </a:spcBef>
              <a:buNone/>
            </a:pPr>
            <a:endParaRPr lang="en-GB" altLang="en-US" dirty="0" smtClean="0">
              <a:latin typeface="Calibri" panose="020F050202020403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410910" y="205992"/>
            <a:ext cx="6048440" cy="680837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Useful for agricultural applications?</a:t>
            </a:r>
            <a:endParaRPr lang="en-US" dirty="0"/>
          </a:p>
        </p:txBody>
      </p:sp>
      <p:pic>
        <p:nvPicPr>
          <p:cNvPr id="39945" name="Google Shape;123;p1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2259" y="4007483"/>
            <a:ext cx="1964968" cy="16191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CustomShape 6"/>
          <p:cNvSpPr/>
          <p:nvPr/>
        </p:nvSpPr>
        <p:spPr>
          <a:xfrm>
            <a:off x="6336252" y="2374401"/>
            <a:ext cx="2746612" cy="54591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7924" tIns="43962" rIns="87924" bIns="43962"/>
          <a:lstStyle/>
          <a:p>
            <a:pPr defTabSz="893277">
              <a:defRPr/>
            </a:pPr>
            <a:r>
              <a:rPr lang="en-GB" sz="1465" b="1" spc="-1" dirty="0">
                <a:solidFill>
                  <a:prstClr val="black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INIT:</a:t>
            </a:r>
            <a:r>
              <a:rPr lang="en-GB" sz="1465" spc="-1" dirty="0">
                <a:solidFill>
                  <a:prstClr val="black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Initialized decadal prediction</a:t>
            </a:r>
            <a:endParaRPr lang="en-GB" sz="1758" spc="-1" dirty="0">
              <a:solidFill>
                <a:prstClr val="black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defTabSz="893277">
              <a:defRPr/>
            </a:pPr>
            <a:r>
              <a:rPr lang="en-GB" sz="1465" b="1" spc="-1" dirty="0" err="1">
                <a:solidFill>
                  <a:prstClr val="black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NoINIT</a:t>
            </a:r>
            <a:r>
              <a:rPr lang="en-GB" sz="1465" b="1" spc="-1" dirty="0">
                <a:solidFill>
                  <a:prstClr val="black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:</a:t>
            </a:r>
            <a:r>
              <a:rPr lang="en-GB" sz="1465" spc="-1" dirty="0">
                <a:solidFill>
                  <a:prstClr val="black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Non initialized climate projection</a:t>
            </a:r>
            <a:endParaRPr lang="en-GB" sz="1758" spc="-1" dirty="0">
              <a:solidFill>
                <a:prstClr val="black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" name="Picture 1" descr="erlab5043f1_lr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633" y="1747996"/>
            <a:ext cx="5232086" cy="5110004"/>
          </a:xfrm>
          <a:prstGeom prst="rect">
            <a:avLst/>
          </a:prstGeom>
        </p:spPr>
      </p:pic>
      <p:sp>
        <p:nvSpPr>
          <p:cNvPr id="39941" name="Text Box 12"/>
          <p:cNvSpPr txBox="1">
            <a:spLocks noChangeArrowheads="1"/>
          </p:cNvSpPr>
          <p:nvPr/>
        </p:nvSpPr>
        <p:spPr bwMode="auto">
          <a:xfrm>
            <a:off x="30099" y="6477000"/>
            <a:ext cx="2749791" cy="340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4891" tIns="42446" rIns="84891" bIns="42446">
            <a:spAutoFit/>
          </a:bodyPr>
          <a:lstStyle>
            <a:lvl1pPr defTabSz="86836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86836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86836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86836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86836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defTabSz="848304" eaLnBrk="1" fontAlgn="base" hangingPunct="1">
              <a:lnSpc>
                <a:spcPct val="104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en-GB" altLang="es-ES" sz="1600" i="1" dirty="0" err="1" smtClean="0">
                <a:solidFill>
                  <a:srgbClr val="004990"/>
                </a:solidFill>
                <a:latin typeface="Calibri" panose="020F0502020204030204" pitchFamily="34" charset="0"/>
              </a:rPr>
              <a:t>Solaraju</a:t>
            </a:r>
            <a:r>
              <a:rPr lang="en-GB" altLang="es-ES" sz="1600" i="1" dirty="0" err="1">
                <a:solidFill>
                  <a:srgbClr val="004990"/>
                </a:solidFill>
                <a:latin typeface="Calibri" panose="020F0502020204030204" pitchFamily="34" charset="0"/>
              </a:rPr>
              <a:t>-</a:t>
            </a:r>
            <a:r>
              <a:rPr lang="en-GB" altLang="es-ES" sz="1600" i="1" dirty="0" err="1" smtClean="0">
                <a:solidFill>
                  <a:srgbClr val="004990"/>
                </a:solidFill>
                <a:latin typeface="Calibri" panose="020F0502020204030204" pitchFamily="34" charset="0"/>
              </a:rPr>
              <a:t>Murali</a:t>
            </a:r>
            <a:r>
              <a:rPr lang="en-GB" altLang="es-ES" sz="1600" i="1" dirty="0" smtClean="0">
                <a:solidFill>
                  <a:srgbClr val="004990"/>
                </a:solidFill>
                <a:latin typeface="Calibri" panose="020F0502020204030204" pitchFamily="34" charset="0"/>
              </a:rPr>
              <a:t> et al 2019</a:t>
            </a:r>
            <a:endParaRPr lang="en-US" altLang="es-ES" sz="1600" i="1" dirty="0">
              <a:solidFill>
                <a:srgbClr val="00499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59937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or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926" r="-1183"/>
          <a:stretch/>
        </p:blipFill>
        <p:spPr>
          <a:xfrm>
            <a:off x="7761111" y="3642713"/>
            <a:ext cx="1128889" cy="321528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Euro-Atlantic Weather Regimes</a:t>
            </a:r>
            <a:endParaRPr lang="en-US" dirty="0"/>
          </a:p>
        </p:txBody>
      </p:sp>
      <p:pic>
        <p:nvPicPr>
          <p:cNvPr id="8" name="Picture 7" descr="composites_obs_DJF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65" y="959629"/>
            <a:ext cx="4521413" cy="3534442"/>
          </a:xfrm>
          <a:prstGeom prst="rect">
            <a:avLst/>
          </a:prstGeom>
        </p:spPr>
      </p:pic>
      <p:pic>
        <p:nvPicPr>
          <p:cNvPr id="9" name="Picture 8" descr="cor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699"/>
          <a:stretch/>
        </p:blipFill>
        <p:spPr>
          <a:xfrm>
            <a:off x="4848812" y="3162937"/>
            <a:ext cx="2813517" cy="378475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586111" y="1431751"/>
            <a:ext cx="458611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Skill multiple years ahead (summer)</a:t>
            </a:r>
          </a:p>
          <a:p>
            <a:r>
              <a:rPr lang="en-US" sz="2000" dirty="0" smtClean="0"/>
              <a:t>in EC-Earth 3.3, 10 ensemble members (DCPP-A),</a:t>
            </a:r>
          </a:p>
          <a:p>
            <a:endParaRPr lang="en-US" sz="2000" dirty="0" smtClean="0"/>
          </a:p>
          <a:p>
            <a:r>
              <a:rPr lang="en-US" sz="2000" dirty="0" smtClean="0"/>
              <a:t>Related to Atlantic SSTs</a:t>
            </a:r>
          </a:p>
        </p:txBody>
      </p:sp>
      <p:sp>
        <p:nvSpPr>
          <p:cNvPr id="3" name="Oval 2"/>
          <p:cNvSpPr/>
          <p:nvPr/>
        </p:nvSpPr>
        <p:spPr>
          <a:xfrm>
            <a:off x="6759222" y="3979334"/>
            <a:ext cx="959556" cy="973667"/>
          </a:xfrm>
          <a:prstGeom prst="ellipse">
            <a:avLst/>
          </a:prstGeom>
          <a:noFill/>
          <a:ln w="6032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0" y="6505221"/>
            <a:ext cx="28504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 smtClean="0"/>
              <a:t>Delgado-Torres et al, in prep</a:t>
            </a:r>
          </a:p>
        </p:txBody>
      </p:sp>
      <p:sp>
        <p:nvSpPr>
          <p:cNvPr id="5" name="TextBox 4"/>
          <p:cNvSpPr txBox="1"/>
          <p:nvPr/>
        </p:nvSpPr>
        <p:spPr>
          <a:xfrm rot="16200000">
            <a:off x="8255002" y="4642555"/>
            <a:ext cx="6848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ACC</a:t>
            </a:r>
          </a:p>
        </p:txBody>
      </p:sp>
    </p:spTree>
    <p:extLst>
      <p:ext uri="{BB962C8B-B14F-4D97-AF65-F5344CB8AC3E}">
        <p14:creationId xmlns:p14="http://schemas.microsoft.com/office/powerpoint/2010/main" val="36053300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Southern Annual Mode</a:t>
            </a:r>
            <a:endParaRPr lang="en-US" dirty="0"/>
          </a:p>
        </p:txBody>
      </p:sp>
      <p:pic>
        <p:nvPicPr>
          <p:cNvPr id="4" name="Picture 3" descr="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191" y="1270068"/>
            <a:ext cx="2845655" cy="216811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7909" y="963014"/>
            <a:ext cx="34951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e.g. defined as 1</a:t>
            </a:r>
            <a:r>
              <a:rPr lang="en-US" baseline="30000" dirty="0" smtClean="0"/>
              <a:t>st</a:t>
            </a:r>
            <a:r>
              <a:rPr lang="en-US" dirty="0" smtClean="0"/>
              <a:t> EOF of MSLP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4064008" y="937853"/>
            <a:ext cx="4708769" cy="2813532"/>
            <a:chOff x="3810234" y="1074619"/>
            <a:chExt cx="5333766" cy="3199484"/>
          </a:xfrm>
        </p:grpSpPr>
        <p:pic>
          <p:nvPicPr>
            <p:cNvPr id="6" name="Picture 5" descr="2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0767"/>
            <a:stretch/>
          </p:blipFill>
          <p:spPr>
            <a:xfrm>
              <a:off x="3963214" y="1288332"/>
              <a:ext cx="5180786" cy="2736591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4151929" y="1074619"/>
              <a:ext cx="4728459" cy="419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ACC [CMIP5+SPECS, n=69 members]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4308232" y="1885461"/>
              <a:ext cx="49259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Init</a:t>
              </a:r>
              <a:endParaRPr lang="en-US" dirty="0" smtClean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4314092" y="2575169"/>
              <a:ext cx="78767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NoInit</a:t>
              </a:r>
              <a:endParaRPr lang="en-US" dirty="0" smtClean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5822462" y="3614631"/>
              <a:ext cx="16089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Forecast Year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4786921" y="3966326"/>
              <a:ext cx="3676683" cy="307777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2                    4                     6                     8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 rot="16200000">
              <a:off x="2524022" y="2577470"/>
              <a:ext cx="2880202" cy="307777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0.0     0.2    0.4     0.6    0.8     </a:t>
              </a:r>
            </a:p>
          </p:txBody>
        </p:sp>
      </p:grpSp>
      <p:pic>
        <p:nvPicPr>
          <p:cNvPr id="14" name="Picture 13" descr="3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53555"/>
            <a:ext cx="4656667" cy="3104444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0" y="3386667"/>
            <a:ext cx="217311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 smtClean="0"/>
              <a:t>Diaz et al, in prep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4487334" y="3753556"/>
            <a:ext cx="4656665" cy="3104443"/>
            <a:chOff x="4487334" y="3753556"/>
            <a:chExt cx="4656665" cy="3104443"/>
          </a:xfrm>
        </p:grpSpPr>
        <p:pic>
          <p:nvPicPr>
            <p:cNvPr id="15" name="Picture 14" descr="6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87334" y="3753556"/>
              <a:ext cx="4656665" cy="3104443"/>
            </a:xfrm>
            <a:prstGeom prst="rect">
              <a:avLst/>
            </a:prstGeom>
          </p:spPr>
        </p:pic>
        <p:sp>
          <p:nvSpPr>
            <p:cNvPr id="3" name="TextBox 2"/>
            <p:cNvSpPr txBox="1"/>
            <p:nvPr/>
          </p:nvSpPr>
          <p:spPr>
            <a:xfrm>
              <a:off x="5588004" y="4007555"/>
              <a:ext cx="273779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Residuals, 5-yr averages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054368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BSC">
      <a:dk1>
        <a:srgbClr val="004990"/>
      </a:dk1>
      <a:lt1>
        <a:srgbClr val="004990"/>
      </a:lt1>
      <a:dk2>
        <a:srgbClr val="004990"/>
      </a:dk2>
      <a:lt2>
        <a:srgbClr val="004990"/>
      </a:lt2>
      <a:accent1>
        <a:srgbClr val="FFFFFF"/>
      </a:accent1>
      <a:accent2>
        <a:srgbClr val="004990"/>
      </a:accent2>
      <a:accent3>
        <a:srgbClr val="004990"/>
      </a:accent3>
      <a:accent4>
        <a:srgbClr val="8DB3E2"/>
      </a:accent4>
      <a:accent5>
        <a:srgbClr val="548DD4"/>
      </a:accent5>
      <a:accent6>
        <a:srgbClr val="0070C0"/>
      </a:accent6>
      <a:hlink>
        <a:srgbClr val="95B3D7"/>
      </a:hlink>
      <a:folHlink>
        <a:srgbClr val="366092"/>
      </a:folHlink>
    </a:clrScheme>
    <a:fontScheme name="BSC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err="1" smtClean="0"/>
        </a:defPPr>
      </a:lstStyle>
    </a:txDef>
  </a:objectDefaults>
  <a:extraClrSchemeLst/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4_Office Theme">
  <a:themeElements>
    <a:clrScheme name="BSC">
      <a:dk1>
        <a:srgbClr val="004990"/>
      </a:dk1>
      <a:lt1>
        <a:srgbClr val="004990"/>
      </a:lt1>
      <a:dk2>
        <a:srgbClr val="004990"/>
      </a:dk2>
      <a:lt2>
        <a:srgbClr val="004990"/>
      </a:lt2>
      <a:accent1>
        <a:srgbClr val="FFFFFF"/>
      </a:accent1>
      <a:accent2>
        <a:srgbClr val="004990"/>
      </a:accent2>
      <a:accent3>
        <a:srgbClr val="004990"/>
      </a:accent3>
      <a:accent4>
        <a:srgbClr val="8DB3E2"/>
      </a:accent4>
      <a:accent5>
        <a:srgbClr val="548DD4"/>
      </a:accent5>
      <a:accent6>
        <a:srgbClr val="0070C0"/>
      </a:accent6>
      <a:hlink>
        <a:srgbClr val="95B3D7"/>
      </a:hlink>
      <a:folHlink>
        <a:srgbClr val="366092"/>
      </a:folHlink>
    </a:clrScheme>
    <a:fontScheme name="BSC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err="1" smtClean="0"/>
        </a:defPPr>
      </a:lstStyle>
    </a:tx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963</TotalTime>
  <Words>875</Words>
  <Application>Microsoft Macintosh PowerPoint</Application>
  <PresentationFormat>On-screen Show (4:3)</PresentationFormat>
  <Paragraphs>113</Paragraphs>
  <Slides>17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1_Office Theme</vt:lpstr>
      <vt:lpstr>2_Office Theme</vt:lpstr>
      <vt:lpstr>3_Office Theme</vt:lpstr>
      <vt:lpstr>4_Office Theme</vt:lpstr>
      <vt:lpstr>PowerPoint Presentation</vt:lpstr>
      <vt:lpstr>PowerPoint Presentation</vt:lpstr>
      <vt:lpstr>User perspectives: Planning versus climate time scales</vt:lpstr>
      <vt:lpstr>Future climate simulations</vt:lpstr>
      <vt:lpstr>Initialized climate predictions</vt:lpstr>
      <vt:lpstr>Seeking “value”...</vt:lpstr>
      <vt:lpstr>Useful for agricultural applications?</vt:lpstr>
      <vt:lpstr>Euro-Atlantic Weather Regimes</vt:lpstr>
      <vt:lpstr>Southern Annual Mode</vt:lpstr>
      <vt:lpstr>Added value of initialization  depends on reference</vt:lpstr>
      <vt:lpstr>“Perfect-model” predictions - predictability from perfect initial state</vt:lpstr>
      <vt:lpstr>MSSS in initialized and un-initialized perfect-model predictions</vt:lpstr>
      <vt:lpstr>MSSS un-initialized real-world and perfect-model predictions </vt:lpstr>
      <vt:lpstr>MSSS un-initialized real-world and perfect-model predictions </vt:lpstr>
      <vt:lpstr>Predictability of extremes (vs mean)</vt:lpstr>
      <vt:lpstr>Summary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Markus</dc:creator>
  <cp:lastModifiedBy>Markus</cp:lastModifiedBy>
  <cp:revision>39</cp:revision>
  <dcterms:created xsi:type="dcterms:W3CDTF">2019-11-18T13:47:35Z</dcterms:created>
  <dcterms:modified xsi:type="dcterms:W3CDTF">2019-12-10T05:11:35Z</dcterms:modified>
</cp:coreProperties>
</file>