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6"/>
  </p:notesMasterIdLst>
  <p:sldIdLst>
    <p:sldId id="392" r:id="rId2"/>
    <p:sldId id="393" r:id="rId3"/>
    <p:sldId id="395" r:id="rId4"/>
    <p:sldId id="396" r:id="rId5"/>
    <p:sldId id="398" r:id="rId6"/>
    <p:sldId id="397" r:id="rId7"/>
    <p:sldId id="399" r:id="rId8"/>
    <p:sldId id="402" r:id="rId9"/>
    <p:sldId id="409" r:id="rId10"/>
    <p:sldId id="412" r:id="rId11"/>
    <p:sldId id="406" r:id="rId12"/>
    <p:sldId id="400" r:id="rId13"/>
    <p:sldId id="403" r:id="rId14"/>
    <p:sldId id="39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90"/>
    <a:srgbClr val="1D3176"/>
    <a:srgbClr val="2F5597"/>
    <a:srgbClr val="8FAADC"/>
    <a:srgbClr val="31681E"/>
    <a:srgbClr val="477A2E"/>
    <a:srgbClr val="58A539"/>
    <a:srgbClr val="DCEFD5"/>
    <a:srgbClr val="1F4113"/>
    <a:srgbClr val="D5F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35" autoAdjust="0"/>
    <p:restoredTop sz="92000" autoAdjust="0"/>
  </p:normalViewPr>
  <p:slideViewPr>
    <p:cSldViewPr snapToGrid="0">
      <p:cViewPr varScale="1">
        <p:scale>
          <a:sx n="59" d="100"/>
          <a:sy n="59" d="100"/>
        </p:scale>
        <p:origin x="77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10/12/2018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0428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Firs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773489" y="6095692"/>
            <a:ext cx="8418512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11610" y="1631730"/>
            <a:ext cx="6702593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11610" y="4900141"/>
            <a:ext cx="6702593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92"/>
            <a:ext cx="3759199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325972" y="6095692"/>
            <a:ext cx="3255433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511606" y="6095691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33810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CABC3EE6-DB83-41DD-A69E-13955D757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03" y="158900"/>
            <a:ext cx="11235584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B3E8DBF-D34A-4300-8AF1-4DDD6F011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3" y="1215072"/>
            <a:ext cx="11235584" cy="491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0070C0"/>
              </a:buClr>
              <a:defRPr/>
            </a:lvl1pPr>
            <a:lvl2pPr>
              <a:buClr>
                <a:srgbClr val="0070C0"/>
              </a:buClr>
              <a:defRPr/>
            </a:lvl2pPr>
            <a:lvl3pPr>
              <a:buClr>
                <a:srgbClr val="0070C0"/>
              </a:buClr>
              <a:defRPr/>
            </a:lvl3pPr>
            <a:lvl4pPr>
              <a:buClr>
                <a:srgbClr val="0070C0"/>
              </a:buClr>
              <a:defRPr/>
            </a:lvl4pPr>
            <a:lvl5pPr>
              <a:buClr>
                <a:srgbClr val="0070C0"/>
              </a:buClr>
              <a:defRPr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id="{32D8D85B-7F48-48C3-BFA5-9D6567DB7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9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773489" y="6095692"/>
            <a:ext cx="8418512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92"/>
            <a:ext cx="3759199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4511606" y="6095691"/>
            <a:ext cx="670259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/>
              <a:t>Email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921D95-08A2-42CB-A38E-0D20F4E6500A}"/>
              </a:ext>
            </a:extLst>
          </p:cNvPr>
          <p:cNvSpPr txBox="1"/>
          <p:nvPr userDrawn="1"/>
        </p:nvSpPr>
        <p:spPr>
          <a:xfrm>
            <a:off x="4691141" y="2458065"/>
            <a:ext cx="65832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s-E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Thank</a:t>
            </a:r>
            <a:r>
              <a:rPr kumimoji="0" lang="es-ES" sz="96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es-E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you</a:t>
            </a:r>
            <a:r>
              <a:rPr kumimoji="0" lang="es-ES" sz="9600" b="0" i="0" u="none" strike="noStrike" kern="120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endParaRPr lang="en-US" sz="9600" b="0" dirty="0">
              <a:solidFill>
                <a:srgbClr val="0048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345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70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4" r:id="rId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8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8653D-3A82-414A-96F9-A769D2BBF1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How much soil dust aerosol is man-made?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0A1D87-9C76-4466-B258-D1004816C2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1611" y="4770783"/>
            <a:ext cx="6411494" cy="9521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dirty="0"/>
              <a:t>Martina Klose, Carlos Pérez García-Pando,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800" dirty="0"/>
              <a:t>Adrien </a:t>
            </a:r>
            <a:r>
              <a:rPr lang="en-US" sz="2800" dirty="0" err="1"/>
              <a:t>Deroubaix</a:t>
            </a:r>
            <a:r>
              <a:rPr lang="en-US" sz="2800" dirty="0"/>
              <a:t>, Paul </a:t>
            </a:r>
            <a:r>
              <a:rPr lang="en-US" sz="2800" dirty="0" err="1"/>
              <a:t>Ginoux</a:t>
            </a:r>
            <a:r>
              <a:rPr lang="en-US" sz="2800" dirty="0"/>
              <a:t>, Ron Miller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5FFCFE-ECCA-4686-8688-53694FB4DC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12/11/2018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4B789E-EC6E-4B44-9A97-0E70FE6B66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41423" y="6095691"/>
            <a:ext cx="6702595" cy="487533"/>
          </a:xfrm>
        </p:spPr>
        <p:txBody>
          <a:bodyPr>
            <a:normAutofit/>
          </a:bodyPr>
          <a:lstStyle/>
          <a:p>
            <a:r>
              <a:rPr lang="en-US" dirty="0"/>
              <a:t>AGU Fall Meeting 2018</a:t>
            </a:r>
          </a:p>
        </p:txBody>
      </p:sp>
    </p:spTree>
    <p:extLst>
      <p:ext uri="{BB962C8B-B14F-4D97-AF65-F5344CB8AC3E}">
        <p14:creationId xmlns:p14="http://schemas.microsoft.com/office/powerpoint/2010/main" val="1944465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BF8FD-BDF2-4199-8DAD-6B5F1F753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of occurrence – MODIS and MONARCH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B45FD-E6F3-4317-8ED5-97EF834EB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3204" y="5327101"/>
            <a:ext cx="8796155" cy="143010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en-US" sz="2400" dirty="0"/>
              <a:t>Comparison with MODIS helps to </a:t>
            </a:r>
            <a:r>
              <a:rPr lang="en-US" sz="2400" b="1" dirty="0"/>
              <a:t>evaluate source activity </a:t>
            </a:r>
            <a:r>
              <a:rPr lang="en-US" sz="2400" dirty="0"/>
              <a:t>in terms of both </a:t>
            </a:r>
            <a:r>
              <a:rPr lang="en-US" sz="2400" b="1" dirty="0"/>
              <a:t>area and intensity</a:t>
            </a:r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2400" dirty="0"/>
              <a:t>Good agreement; overestimation over SW Asia in summer</a:t>
            </a:r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95D180-52F4-41F8-9B54-38E1599984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84"/>
          <a:stretch/>
        </p:blipFill>
        <p:spPr>
          <a:xfrm>
            <a:off x="2071586" y="898126"/>
            <a:ext cx="7878726" cy="3689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E10259-7216-4DD2-B1CD-BBFE8DEEA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835" y="4629877"/>
            <a:ext cx="3682350" cy="456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4930CC-3034-41C6-A64A-820B75867EE0}"/>
              </a:ext>
            </a:extLst>
          </p:cNvPr>
          <p:cNvSpPr txBox="1"/>
          <p:nvPr/>
        </p:nvSpPr>
        <p:spPr>
          <a:xfrm>
            <a:off x="5266093" y="2217809"/>
            <a:ext cx="1659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EXP3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9B3DB0-6864-4ED8-8118-14DA0AB81B1F}"/>
              </a:ext>
            </a:extLst>
          </p:cNvPr>
          <p:cNvSpPr txBox="1"/>
          <p:nvPr/>
        </p:nvSpPr>
        <p:spPr>
          <a:xfrm>
            <a:off x="5258747" y="4071423"/>
            <a:ext cx="1659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EXP3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23F908-986D-4759-B654-8B8E05CA471A}"/>
              </a:ext>
            </a:extLst>
          </p:cNvPr>
          <p:cNvSpPr txBox="1"/>
          <p:nvPr/>
        </p:nvSpPr>
        <p:spPr>
          <a:xfrm>
            <a:off x="9006361" y="2213633"/>
            <a:ext cx="1659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MODIS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829D64-09EE-4024-881B-288C9B1A75E2}"/>
              </a:ext>
            </a:extLst>
          </p:cNvPr>
          <p:cNvSpPr txBox="1"/>
          <p:nvPr/>
        </p:nvSpPr>
        <p:spPr>
          <a:xfrm>
            <a:off x="8999014" y="4077622"/>
            <a:ext cx="1659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MODIS</a:t>
            </a:r>
          </a:p>
        </p:txBody>
      </p:sp>
    </p:spTree>
    <p:extLst>
      <p:ext uri="{BB962C8B-B14F-4D97-AF65-F5344CB8AC3E}">
        <p14:creationId xmlns:p14="http://schemas.microsoft.com/office/powerpoint/2010/main" val="3090795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D013442-B773-4937-8C3F-1D33B86CDD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4" t="11610" r="5873" b="-375"/>
          <a:stretch/>
        </p:blipFill>
        <p:spPr>
          <a:xfrm>
            <a:off x="7843516" y="3992289"/>
            <a:ext cx="3935323" cy="19948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D53E8B-8A4C-4F66-B5FD-9D198F456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8900"/>
            <a:ext cx="12191999" cy="838397"/>
          </a:xfrm>
        </p:spPr>
        <p:txBody>
          <a:bodyPr/>
          <a:lstStyle/>
          <a:p>
            <a:r>
              <a:rPr lang="en-US" dirty="0"/>
              <a:t>Frequency of occurrence – MODIS and MONARCH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45A0D-A45C-4EBE-BDB7-A7EBBEF18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3" y="1215072"/>
            <a:ext cx="7648201" cy="4910425"/>
          </a:xfrm>
        </p:spPr>
        <p:txBody>
          <a:bodyPr>
            <a:normAutofit/>
          </a:bodyPr>
          <a:lstStyle/>
          <a:p>
            <a:r>
              <a:rPr lang="en-US" sz="2400" dirty="0"/>
              <a:t>Extent of anthropogenic source area determines seasonal variation of anthropogenic dust contribution </a:t>
            </a:r>
          </a:p>
          <a:p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3D0FDD-0455-44B7-A452-3273A732C2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201" y="2213849"/>
            <a:ext cx="3736170" cy="3528000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014836-0B6B-41DC-9AC2-B59B44D5D5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161" y="2223626"/>
            <a:ext cx="3731153" cy="35232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D72FE3-6AB7-4729-B8C6-78257302D1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1820" y="5896893"/>
            <a:ext cx="3682350" cy="456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4E4302-D21E-4E8E-8584-87512EB64A96}"/>
              </a:ext>
            </a:extLst>
          </p:cNvPr>
          <p:cNvSpPr txBox="1"/>
          <p:nvPr/>
        </p:nvSpPr>
        <p:spPr>
          <a:xfrm>
            <a:off x="3424709" y="3454365"/>
            <a:ext cx="92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EXP3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7377CA-8D6C-4D83-9771-713D8122EAC0}"/>
              </a:ext>
            </a:extLst>
          </p:cNvPr>
          <p:cNvSpPr txBox="1"/>
          <p:nvPr/>
        </p:nvSpPr>
        <p:spPr>
          <a:xfrm>
            <a:off x="6976473" y="5224902"/>
            <a:ext cx="92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EXP5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CC82B6-F177-4014-B2CE-4FEF50F226D1}"/>
              </a:ext>
            </a:extLst>
          </p:cNvPr>
          <p:cNvSpPr txBox="1"/>
          <p:nvPr/>
        </p:nvSpPr>
        <p:spPr>
          <a:xfrm>
            <a:off x="6978944" y="3474435"/>
            <a:ext cx="92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EXP5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04D0BD-0C53-4DD7-AE55-87ECB54C8DA0}"/>
              </a:ext>
            </a:extLst>
          </p:cNvPr>
          <p:cNvSpPr txBox="1"/>
          <p:nvPr/>
        </p:nvSpPr>
        <p:spPr>
          <a:xfrm>
            <a:off x="3410230" y="5215831"/>
            <a:ext cx="92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EXP3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76301D-B2B8-4CC1-8790-6D5D66AF7D7B}"/>
              </a:ext>
            </a:extLst>
          </p:cNvPr>
          <p:cNvSpPr txBox="1"/>
          <p:nvPr/>
        </p:nvSpPr>
        <p:spPr>
          <a:xfrm>
            <a:off x="8196992" y="3992290"/>
            <a:ext cx="2424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EXP5 – Middle East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FF4CD91-F070-420C-B435-2CCD00201A9D}"/>
              </a:ext>
            </a:extLst>
          </p:cNvPr>
          <p:cNvSpPr/>
          <p:nvPr/>
        </p:nvSpPr>
        <p:spPr>
          <a:xfrm>
            <a:off x="6135915" y="4464046"/>
            <a:ext cx="365125" cy="41910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85F78EB-EB3D-4C93-9AB8-51219F96B53B}"/>
              </a:ext>
            </a:extLst>
          </p:cNvPr>
          <p:cNvSpPr/>
          <p:nvPr/>
        </p:nvSpPr>
        <p:spPr>
          <a:xfrm>
            <a:off x="2592360" y="4464045"/>
            <a:ext cx="365125" cy="41910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F2993F5-4331-49E0-8C19-975FA2CB378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2" t="11617" r="5957" b="9600"/>
          <a:stretch/>
        </p:blipFill>
        <p:spPr>
          <a:xfrm>
            <a:off x="7794607" y="2223626"/>
            <a:ext cx="3975947" cy="17640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BA4C869-1B3D-4CC7-A586-5303E5CB2ACB}"/>
              </a:ext>
            </a:extLst>
          </p:cNvPr>
          <p:cNvSpPr txBox="1"/>
          <p:nvPr/>
        </p:nvSpPr>
        <p:spPr>
          <a:xfrm>
            <a:off x="8203354" y="2231352"/>
            <a:ext cx="2424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EXP3 – Middle East </a:t>
            </a:r>
          </a:p>
        </p:txBody>
      </p:sp>
    </p:spTree>
    <p:extLst>
      <p:ext uri="{BB962C8B-B14F-4D97-AF65-F5344CB8AC3E}">
        <p14:creationId xmlns:p14="http://schemas.microsoft.com/office/powerpoint/2010/main" val="416881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5" grpId="0"/>
      <p:bldP spid="22" grpId="0" animBg="1"/>
      <p:bldP spid="25" grpId="0" animBg="1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DBE4F-8CF1-4529-A7FF-9DFA4EC1B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Anthropogenic contribution – preliminary results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5B0E755-A9AC-48D2-BBEA-66C915FD43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1360657"/>
              </p:ext>
            </p:extLst>
          </p:nvPr>
        </p:nvGraphicFramePr>
        <p:xfrm>
          <a:off x="6318952" y="1124812"/>
          <a:ext cx="5460948" cy="3286470"/>
        </p:xfrm>
        <a:graphic>
          <a:graphicData uri="http://schemas.openxmlformats.org/drawingml/2006/table">
            <a:tbl>
              <a:tblPr firstRow="1" bandRow="1"/>
              <a:tblGrid>
                <a:gridCol w="1097458">
                  <a:extLst>
                    <a:ext uri="{9D8B030D-6E8A-4147-A177-3AD203B41FA5}">
                      <a16:colId xmlns:a16="http://schemas.microsoft.com/office/drawing/2014/main" val="86509962"/>
                    </a:ext>
                  </a:extLst>
                </a:gridCol>
                <a:gridCol w="1856799">
                  <a:extLst>
                    <a:ext uri="{9D8B030D-6E8A-4147-A177-3AD203B41FA5}">
                      <a16:colId xmlns:a16="http://schemas.microsoft.com/office/drawing/2014/main" val="1572351641"/>
                    </a:ext>
                  </a:extLst>
                </a:gridCol>
                <a:gridCol w="2506691">
                  <a:extLst>
                    <a:ext uri="{9D8B030D-6E8A-4147-A177-3AD203B41FA5}">
                      <a16:colId xmlns:a16="http://schemas.microsoft.com/office/drawing/2014/main" val="2797738057"/>
                    </a:ext>
                  </a:extLst>
                </a:gridCol>
              </a:tblGrid>
              <a:tr h="5084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Region</a:t>
                      </a:r>
                    </a:p>
                  </a:txBody>
                  <a:tcPr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Anthro. emission fraction  (avg ± std) </a:t>
                      </a:r>
                    </a:p>
                  </a:txBody>
                  <a:tcPr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Regional contribution to total emission   (avg ± std) </a:t>
                      </a:r>
                    </a:p>
                  </a:txBody>
                  <a:tcPr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996456"/>
                  </a:ext>
                </a:extLst>
              </a:tr>
              <a:tr h="277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N Africa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7.0 ± 8.5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53.5 ± 4.9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276384"/>
                  </a:ext>
                </a:extLst>
              </a:tr>
              <a:tr h="277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S Africa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0.1 ± 0.2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0.2± 0.1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343141"/>
                  </a:ext>
                </a:extLst>
              </a:tr>
              <a:tr h="277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Middle East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15.4 ± 17.4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31.7 ± 4.8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739873"/>
                  </a:ext>
                </a:extLst>
              </a:tr>
              <a:tr h="277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NW Asia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19.1 ± 26.3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5.7 ± 4.0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146296"/>
                  </a:ext>
                </a:extLst>
              </a:tr>
              <a:tr h="277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SW Asia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31.6 ± 22.0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3.7 ± 2.3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0548042"/>
                  </a:ext>
                </a:extLst>
              </a:tr>
              <a:tr h="277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NE Asia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21.3 ± 22.4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6.9 ± 3.0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674560"/>
                  </a:ext>
                </a:extLst>
              </a:tr>
              <a:tr h="277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Australia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12.8 ± 18.1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0.1 ± 0.1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1030900"/>
                  </a:ext>
                </a:extLst>
              </a:tr>
              <a:tr h="277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S America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16.8 ± 22.3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1.0 ± 0.6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601286"/>
                  </a:ext>
                </a:extLst>
              </a:tr>
              <a:tr h="277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N America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31.0 ± 26.7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1.1 ± 0.6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4016871"/>
                  </a:ext>
                </a:extLst>
              </a:tr>
              <a:tr h="2778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Europe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34.8 ± 17.4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2.7 ± 1.7</a:t>
                      </a:r>
                    </a:p>
                  </a:txBody>
                  <a:tcPr marL="45720" marR="4572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4484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4754"/>
                  </a:ext>
                </a:extLst>
              </a:tr>
            </a:tbl>
          </a:graphicData>
        </a:graphic>
      </p:graphicFrame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32798099-6F27-40E6-B8C9-4590BFC126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" t="17369" r="7443" b="16934"/>
          <a:stretch/>
        </p:blipFill>
        <p:spPr>
          <a:xfrm>
            <a:off x="228448" y="1184448"/>
            <a:ext cx="5854147" cy="3226834"/>
          </a:xfr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70B95FF-6AE3-4B93-8E56-7A2F54F4B761}"/>
              </a:ext>
            </a:extLst>
          </p:cNvPr>
          <p:cNvSpPr txBox="1">
            <a:spLocks/>
          </p:cNvSpPr>
          <p:nvPr/>
        </p:nvSpPr>
        <p:spPr>
          <a:xfrm>
            <a:off x="1690576" y="4617794"/>
            <a:ext cx="10217888" cy="19839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000" b="1" dirty="0"/>
              <a:t>Global anthropogenic fraction about ~10% </a:t>
            </a:r>
            <a:r>
              <a:rPr lang="en-US" sz="2000" dirty="0"/>
              <a:t>when using emission scheme from </a:t>
            </a:r>
            <a:r>
              <a:rPr lang="en-US" sz="2000" i="1" dirty="0" err="1"/>
              <a:t>Ginoux</a:t>
            </a:r>
            <a:r>
              <a:rPr lang="en-US" sz="2000" i="1" dirty="0"/>
              <a:t> et al. </a:t>
            </a:r>
            <a:r>
              <a:rPr lang="en-US" sz="2000" dirty="0"/>
              <a:t>(2001)  and HYDE 3.2.1 cropland and pasture (EXP3)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Consideration of rangeland in anthropogenic fraction leads to estimate similar to that using HYDE 2 (cropland and pasture) </a:t>
            </a:r>
            <a:r>
              <a:rPr lang="en-US" sz="2000" dirty="0">
                <a:sym typeface="Wingdings" panose="05000000000000000000" pitchFamily="2" charset="2"/>
              </a:rPr>
              <a:t> </a:t>
            </a:r>
            <a:r>
              <a:rPr lang="en-US" sz="2000" b="1" dirty="0">
                <a:sym typeface="Wingdings" panose="05000000000000000000" pitchFamily="2" charset="2"/>
              </a:rPr>
              <a:t>large uncertainty due to anthropogenic area</a:t>
            </a:r>
          </a:p>
          <a:p>
            <a:pPr>
              <a:lnSpc>
                <a:spcPct val="100000"/>
              </a:lnSpc>
            </a:pPr>
            <a:r>
              <a:rPr lang="en-US" sz="2000" dirty="0">
                <a:sym typeface="Wingdings" panose="05000000000000000000" pitchFamily="2" charset="2"/>
              </a:rPr>
              <a:t>Preliminary: Tests using </a:t>
            </a:r>
            <a:r>
              <a:rPr lang="en-US" sz="2000" b="1" dirty="0">
                <a:sym typeface="Wingdings" panose="05000000000000000000" pitchFamily="2" charset="2"/>
              </a:rPr>
              <a:t>different emission schemes </a:t>
            </a:r>
            <a:r>
              <a:rPr lang="en-US" sz="2000" dirty="0">
                <a:sym typeface="Wingdings" panose="05000000000000000000" pitchFamily="2" charset="2"/>
              </a:rPr>
              <a:t>(EXP6: Shao, 2004; EXP7: </a:t>
            </a:r>
            <a:r>
              <a:rPr lang="en-US" sz="2000" dirty="0" err="1">
                <a:sym typeface="Wingdings" panose="05000000000000000000" pitchFamily="2" charset="2"/>
              </a:rPr>
              <a:t>Kok</a:t>
            </a:r>
            <a:r>
              <a:rPr lang="en-US" sz="2000" dirty="0">
                <a:sym typeface="Wingdings" panose="05000000000000000000" pitchFamily="2" charset="2"/>
              </a:rPr>
              <a:t> et al., 2014) provide additional </a:t>
            </a:r>
            <a:r>
              <a:rPr lang="en-US" sz="2000" b="1" dirty="0">
                <a:sym typeface="Wingdings" panose="05000000000000000000" pitchFamily="2" charset="2"/>
              </a:rPr>
              <a:t>insight into variability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75071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C0AFC-125C-4B57-9F4F-2055483BA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58900"/>
            <a:ext cx="8796130" cy="838397"/>
          </a:xfrm>
        </p:spPr>
        <p:txBody>
          <a:bodyPr/>
          <a:lstStyle/>
          <a:p>
            <a:r>
              <a:rPr lang="en-US"/>
              <a:t>Summary </a:t>
            </a:r>
            <a:r>
              <a:rPr lang="en-US" dirty="0"/>
              <a:t>and outlook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E72B37-8B60-4F91-96AB-1C617B1F6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4" y="1215072"/>
            <a:ext cx="8228622" cy="4910425"/>
          </a:xfrm>
        </p:spPr>
        <p:txBody>
          <a:bodyPr>
            <a:normAutofit/>
          </a:bodyPr>
          <a:lstStyle/>
          <a:p>
            <a:r>
              <a:rPr lang="en-US" sz="2200" dirty="0"/>
              <a:t>Anthropogenic dust sources contribute to the global dust load</a:t>
            </a:r>
          </a:p>
          <a:p>
            <a:r>
              <a:rPr lang="en-US" sz="2200" dirty="0"/>
              <a:t>Main uncertainties are (to reduce and/or understand): </a:t>
            </a:r>
          </a:p>
          <a:p>
            <a:r>
              <a:rPr lang="en-US" sz="2200" b="1" dirty="0"/>
              <a:t>Land-surface conditions, in particular for coarse global grid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Refined use of source attribution using new dataset and scenarios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Higher-resolution global model runs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u="sng" dirty="0"/>
              <a:t>Expansion of observational constraints</a:t>
            </a:r>
            <a:endParaRPr lang="en-US" sz="1800" b="1" u="sng" dirty="0"/>
          </a:p>
          <a:p>
            <a:r>
              <a:rPr lang="en-US" sz="2200" b="1" dirty="0"/>
              <a:t>Dust emission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Dynamical threshold friction velocity and drag partition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Use of different dust emission parameterizations</a:t>
            </a:r>
          </a:p>
          <a:p>
            <a:r>
              <a:rPr lang="en-US" sz="2200" b="1" dirty="0"/>
              <a:t>Meteorological dust drivers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Moist convective dust storms (</a:t>
            </a:r>
            <a:r>
              <a:rPr lang="en-US" sz="1800" u="sng" dirty="0"/>
              <a:t>haboobs</a:t>
            </a:r>
            <a:r>
              <a:rPr lang="en-US" sz="1800" dirty="0"/>
              <a:t>)</a:t>
            </a:r>
          </a:p>
          <a:p>
            <a:r>
              <a:rPr lang="en-US" sz="2200" dirty="0"/>
              <a:t>Preliminary results suggest </a:t>
            </a:r>
            <a:r>
              <a:rPr lang="en-US" sz="2200" u="sng" dirty="0"/>
              <a:t>anthropogenic sources contribute</a:t>
            </a:r>
            <a:r>
              <a:rPr lang="en-US" sz="2200" dirty="0"/>
              <a:t>    </a:t>
            </a:r>
            <a:r>
              <a:rPr lang="en-US" sz="2200" u="sng" dirty="0"/>
              <a:t>about 10% </a:t>
            </a:r>
            <a:r>
              <a:rPr lang="en-US" sz="2200" dirty="0"/>
              <a:t>to global dust emissions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C954B1-2C21-4A4F-9E86-643670F3974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304"/>
          <a:stretch/>
        </p:blipFill>
        <p:spPr>
          <a:xfrm>
            <a:off x="8693425" y="0"/>
            <a:ext cx="34985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45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916AB9-DA95-4CF7-B7D2-808866548A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martina.klose@bsc.es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D35946-D2BE-480D-A00A-677738202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77" y="4761095"/>
            <a:ext cx="1241475" cy="82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47907D-2F8B-4A7F-8A6C-9D270CA1F3EB}"/>
              </a:ext>
            </a:extLst>
          </p:cNvPr>
          <p:cNvSpPr txBox="1"/>
          <p:nvPr/>
        </p:nvSpPr>
        <p:spPr>
          <a:xfrm>
            <a:off x="5659680" y="4698588"/>
            <a:ext cx="62455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project has received funding from the European Union’s Horizon 2020 research and innovation </a:t>
            </a:r>
            <a:r>
              <a:rPr lang="en-US" dirty="0" err="1"/>
              <a:t>programme</a:t>
            </a:r>
            <a:r>
              <a:rPr lang="en-US" dirty="0"/>
              <a:t> under the Marie </a:t>
            </a:r>
            <a:r>
              <a:rPr lang="en-US" dirty="0" err="1"/>
              <a:t>Skłodowska</a:t>
            </a:r>
            <a:r>
              <a:rPr lang="en-US" dirty="0"/>
              <a:t>-Curie grant agreement No. 789630. </a:t>
            </a:r>
          </a:p>
        </p:txBody>
      </p:sp>
    </p:spTree>
    <p:extLst>
      <p:ext uri="{BB962C8B-B14F-4D97-AF65-F5344CB8AC3E}">
        <p14:creationId xmlns:p14="http://schemas.microsoft.com/office/powerpoint/2010/main" val="10081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DAA85-1B71-41F3-93EE-10CDD718D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Dust sources – natural and anthropogenic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E6482-6066-4482-A64D-572DCD1D2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2" y="1215072"/>
            <a:ext cx="8351207" cy="4910425"/>
          </a:xfrm>
        </p:spPr>
        <p:txBody>
          <a:bodyPr/>
          <a:lstStyle/>
          <a:p>
            <a:pPr>
              <a:tabLst>
                <a:tab pos="2238375" algn="l"/>
              </a:tabLst>
            </a:pPr>
            <a:r>
              <a:rPr lang="en-US" sz="2200" b="1" dirty="0"/>
              <a:t>Anthropogenic</a:t>
            </a:r>
            <a:r>
              <a:rPr lang="en-US" sz="2200" dirty="0"/>
              <a:t> – dust source associated with agricultural land use  </a:t>
            </a:r>
          </a:p>
          <a:p>
            <a:pPr lvl="1">
              <a:tabLst>
                <a:tab pos="2238375" algn="l"/>
              </a:tabLst>
            </a:pPr>
            <a:r>
              <a:rPr lang="en-US" sz="2200" dirty="0"/>
              <a:t>Mineral dust only (no urban pollution)</a:t>
            </a:r>
          </a:p>
          <a:p>
            <a:pPr lvl="1">
              <a:tabLst>
                <a:tab pos="2238375" algn="l"/>
              </a:tabLst>
            </a:pPr>
            <a:r>
              <a:rPr lang="en-US" sz="2200" dirty="0"/>
              <a:t>Not considered: Emissions from vehicles (dirt roads, tillage, recreational use); military operations</a:t>
            </a:r>
          </a:p>
          <a:p>
            <a:pPr lvl="1">
              <a:tabLst>
                <a:tab pos="2238375" algn="l"/>
              </a:tabLst>
            </a:pPr>
            <a:r>
              <a:rPr lang="en-US" sz="2200" dirty="0"/>
              <a:t>Not considered: Indirect anthropogenic sources, e.g. hydrological</a:t>
            </a:r>
          </a:p>
          <a:p>
            <a:pPr>
              <a:tabLst>
                <a:tab pos="2238375" algn="l"/>
              </a:tabLst>
            </a:pPr>
            <a:r>
              <a:rPr lang="en-US" sz="2200" dirty="0"/>
              <a:t>Dust emissions from anthropogenic sources can </a:t>
            </a:r>
            <a:r>
              <a:rPr lang="en-US" sz="2200" b="1" dirty="0"/>
              <a:t>impact daily life</a:t>
            </a:r>
            <a:r>
              <a:rPr lang="en-US" sz="2200" dirty="0"/>
              <a:t>,    not only in (semi-)arid areas</a:t>
            </a:r>
          </a:p>
          <a:p>
            <a:pPr lvl="1">
              <a:tabLst>
                <a:tab pos="2238375" algn="l"/>
              </a:tabLst>
            </a:pPr>
            <a:r>
              <a:rPr lang="en-US" sz="2200" dirty="0"/>
              <a:t>1930s Dust Bowl, USA</a:t>
            </a:r>
          </a:p>
          <a:p>
            <a:pPr lvl="1">
              <a:tabLst>
                <a:tab pos="2238375" algn="l"/>
              </a:tabLst>
            </a:pPr>
            <a:r>
              <a:rPr lang="en-US" sz="2200" dirty="0"/>
              <a:t>Traffic accidents, e.g. 2011 in northern Germany</a:t>
            </a:r>
          </a:p>
          <a:p>
            <a:pPr marL="0" indent="0">
              <a:buNone/>
            </a:pPr>
            <a:endParaRPr lang="en-US" dirty="0"/>
          </a:p>
          <a:p>
            <a:pPr marL="447675" indent="0">
              <a:buNone/>
            </a:pPr>
            <a:r>
              <a:rPr lang="en-US" b="1" dirty="0">
                <a:solidFill>
                  <a:srgbClr val="004890"/>
                </a:solidFill>
                <a:sym typeface="Wingdings" panose="05000000000000000000" pitchFamily="2" charset="2"/>
              </a:rPr>
              <a:t> Global impact?</a:t>
            </a:r>
            <a:endParaRPr lang="en-US" b="1" dirty="0">
              <a:solidFill>
                <a:srgbClr val="004890"/>
              </a:solidFill>
            </a:endParaRP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E42F8A3-02A3-4BB3-9B33-EEE0995A28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5461" y="996413"/>
            <a:ext cx="2903180" cy="2785593"/>
          </a:xfrm>
          <a:prstGeom prst="roundRect">
            <a:avLst>
              <a:gd name="adj" fmla="val 8884"/>
            </a:avLst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BE4AA6-82F3-4488-A87A-80D07E44AF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71" r="5205"/>
          <a:stretch/>
        </p:blipFill>
        <p:spPr>
          <a:xfrm>
            <a:off x="8905461" y="3843658"/>
            <a:ext cx="2903180" cy="2815686"/>
          </a:xfrm>
          <a:prstGeom prst="roundRect">
            <a:avLst>
              <a:gd name="adj" fmla="val 8548"/>
            </a:avLst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524E23-2808-4458-AC72-4AC188DA604A}"/>
              </a:ext>
            </a:extLst>
          </p:cNvPr>
          <p:cNvSpPr txBox="1"/>
          <p:nvPr/>
        </p:nvSpPr>
        <p:spPr>
          <a:xfrm>
            <a:off x="9028707" y="3616259"/>
            <a:ext cx="20098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Wikipedia (</a:t>
            </a:r>
            <a:r>
              <a:rPr lang="es-ES" sz="800" dirty="0" err="1">
                <a:solidFill>
                  <a:schemeClr val="bg1"/>
                </a:solidFill>
              </a:rPr>
              <a:t>Photo</a:t>
            </a:r>
            <a:r>
              <a:rPr lang="es-ES" sz="800" dirty="0">
                <a:solidFill>
                  <a:schemeClr val="bg1"/>
                </a:solidFill>
              </a:rPr>
              <a:t>: Arthur </a:t>
            </a:r>
            <a:r>
              <a:rPr lang="es-ES" sz="800" dirty="0" err="1">
                <a:solidFill>
                  <a:schemeClr val="bg1"/>
                </a:solidFill>
              </a:rPr>
              <a:t>Rothstein</a:t>
            </a:r>
            <a:r>
              <a:rPr lang="es-ES" sz="800" dirty="0">
                <a:solidFill>
                  <a:schemeClr val="bg1"/>
                </a:solidFill>
              </a:rPr>
              <a:t>)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8377F5-E057-4560-9697-1CEFB216E177}"/>
              </a:ext>
            </a:extLst>
          </p:cNvPr>
          <p:cNvSpPr txBox="1"/>
          <p:nvPr/>
        </p:nvSpPr>
        <p:spPr>
          <a:xfrm>
            <a:off x="9047124" y="6463223"/>
            <a:ext cx="8572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 err="1">
                <a:solidFill>
                  <a:schemeClr val="bg1"/>
                </a:solidFill>
              </a:rPr>
              <a:t>spiegel.de</a:t>
            </a:r>
            <a:endParaRPr lang="en-US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5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CBC16-F55C-4ACA-92A2-47DF7AA05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Dust from anthropogenic sources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157AA-DCA9-4219-B026-B1965A33A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3" y="2934537"/>
            <a:ext cx="6472710" cy="4910425"/>
          </a:xfrm>
        </p:spPr>
        <p:txBody>
          <a:bodyPr/>
          <a:lstStyle/>
          <a:p>
            <a:pPr marL="809625" lvl="1" indent="-352425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US" sz="2000" dirty="0" err="1"/>
              <a:t>FoO</a:t>
            </a:r>
            <a:r>
              <a:rPr lang="en-US" sz="2000" dirty="0"/>
              <a:t> of MODIS </a:t>
            </a:r>
            <a:r>
              <a:rPr lang="en-US" sz="2000" dirty="0" err="1"/>
              <a:t>DeepBlue</a:t>
            </a:r>
            <a:r>
              <a:rPr lang="en-US" sz="2000" dirty="0"/>
              <a:t> dust optical depth             (DOD) exceeding a threshold of 0.2</a:t>
            </a:r>
          </a:p>
          <a:p>
            <a:pPr marL="809625" lvl="1" indent="-352425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Resolution 0.1</a:t>
            </a:r>
            <a:r>
              <a:rPr lang="en-US" sz="2000" dirty="0">
                <a:cs typeface="Calibri" panose="020F0502020204030204" pitchFamily="34" charset="0"/>
              </a:rPr>
              <a:t>°</a:t>
            </a:r>
            <a:r>
              <a:rPr lang="en-US" sz="2000" dirty="0"/>
              <a:t> × 0.1</a:t>
            </a:r>
            <a:r>
              <a:rPr lang="en-US" sz="2000" dirty="0">
                <a:cs typeface="Calibri" panose="020F0502020204030204" pitchFamily="34" charset="0"/>
              </a:rPr>
              <a:t>°</a:t>
            </a:r>
          </a:p>
          <a:p>
            <a:pPr marL="804863" lvl="1" indent="-347663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Offline dust emissions: </a:t>
            </a:r>
            <a:r>
              <a:rPr lang="en-US" sz="2000" i="1" dirty="0" err="1"/>
              <a:t>Ginoux</a:t>
            </a:r>
            <a:r>
              <a:rPr lang="en-US" sz="2000" i="1" dirty="0"/>
              <a:t> et al. </a:t>
            </a:r>
            <a:r>
              <a:rPr lang="en-US" sz="2000" dirty="0"/>
              <a:t>(2001)                                                                                 parameterization with uniform threshold                                                                                                         wind speeds, combined with </a:t>
            </a:r>
            <a:r>
              <a:rPr lang="en-US" sz="2000" dirty="0" err="1"/>
              <a:t>FoO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C32287-4C40-4E31-AE15-A2D95110CBDF}"/>
              </a:ext>
            </a:extLst>
          </p:cNvPr>
          <p:cNvSpPr txBox="1"/>
          <p:nvPr/>
        </p:nvSpPr>
        <p:spPr>
          <a:xfrm>
            <a:off x="6018245" y="3332878"/>
            <a:ext cx="2294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FoO</a:t>
            </a:r>
            <a:r>
              <a:rPr lang="en-US" sz="1400" dirty="0"/>
              <a:t> of DOD &gt; 0.2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43E9D5-8271-4A25-9B8A-0167DB4E38F5}"/>
              </a:ext>
            </a:extLst>
          </p:cNvPr>
          <p:cNvSpPr txBox="1"/>
          <p:nvPr/>
        </p:nvSpPr>
        <p:spPr>
          <a:xfrm>
            <a:off x="9569721" y="3334171"/>
            <a:ext cx="27210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Based on </a:t>
            </a:r>
            <a:r>
              <a:rPr lang="en-US" sz="1400" i="1" dirty="0" err="1"/>
              <a:t>Ginoux</a:t>
            </a:r>
            <a:r>
              <a:rPr lang="en-US" sz="1400" i="1" dirty="0"/>
              <a:t> et al. </a:t>
            </a:r>
            <a:r>
              <a:rPr lang="en-US" sz="1400" dirty="0"/>
              <a:t>(2012)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4F71C2B-8423-4B51-97B7-278C23A90252}"/>
              </a:ext>
            </a:extLst>
          </p:cNvPr>
          <p:cNvSpPr txBox="1">
            <a:spLocks/>
          </p:cNvSpPr>
          <p:nvPr/>
        </p:nvSpPr>
        <p:spPr>
          <a:xfrm>
            <a:off x="464803" y="1215071"/>
            <a:ext cx="11657620" cy="2213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en-US" sz="2200" dirty="0"/>
              <a:t>Estimates range from &lt; 10 to 50% </a:t>
            </a:r>
          </a:p>
          <a:p>
            <a:pPr marL="268288" indent="-268288">
              <a:lnSpc>
                <a:spcPct val="11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200" dirty="0"/>
              <a:t>	</a:t>
            </a:r>
            <a:r>
              <a:rPr lang="en-US" sz="1900" dirty="0"/>
              <a:t>(e.g. </a:t>
            </a:r>
            <a:r>
              <a:rPr lang="en-US" sz="1900" i="1" dirty="0" err="1"/>
              <a:t>Tegen</a:t>
            </a:r>
            <a:r>
              <a:rPr lang="en-US" sz="1900" i="1" dirty="0"/>
              <a:t> and Fung</a:t>
            </a:r>
            <a:r>
              <a:rPr lang="en-US" sz="1900" dirty="0"/>
              <a:t>, 1995; </a:t>
            </a:r>
            <a:r>
              <a:rPr lang="en-US" sz="1900" i="1" dirty="0" err="1"/>
              <a:t>Sokolik</a:t>
            </a:r>
            <a:r>
              <a:rPr lang="en-US" sz="1900" i="1" dirty="0"/>
              <a:t> and Toon</a:t>
            </a:r>
            <a:r>
              <a:rPr lang="en-US" sz="1900" dirty="0"/>
              <a:t>, 1996; </a:t>
            </a:r>
            <a:r>
              <a:rPr lang="en-US" sz="1900" i="1" dirty="0" err="1"/>
              <a:t>Tegen</a:t>
            </a:r>
            <a:r>
              <a:rPr lang="en-US" sz="1900" i="1" dirty="0"/>
              <a:t> et al.</a:t>
            </a:r>
            <a:r>
              <a:rPr lang="en-US" sz="1900" dirty="0"/>
              <a:t>, 2004; </a:t>
            </a:r>
            <a:r>
              <a:rPr lang="en-US" sz="1900" i="1" dirty="0" err="1"/>
              <a:t>Mahowald</a:t>
            </a:r>
            <a:r>
              <a:rPr lang="en-US" sz="1900" i="1" dirty="0"/>
              <a:t> et al.</a:t>
            </a:r>
            <a:r>
              <a:rPr lang="en-US" sz="1900" dirty="0"/>
              <a:t>, 2004)</a:t>
            </a:r>
          </a:p>
          <a:p>
            <a:pPr>
              <a:lnSpc>
                <a:spcPct val="114000"/>
              </a:lnSpc>
            </a:pPr>
            <a:r>
              <a:rPr lang="en-US" sz="2200" i="1" dirty="0" err="1"/>
              <a:t>Ginoux</a:t>
            </a:r>
            <a:r>
              <a:rPr lang="en-US" sz="2200" i="1" dirty="0"/>
              <a:t> et al. </a:t>
            </a:r>
            <a:r>
              <a:rPr lang="en-US" sz="2200" dirty="0"/>
              <a:t>(2012) estimated that anthropogenic sources contribute 25% to total dust emissions</a:t>
            </a:r>
          </a:p>
          <a:p>
            <a:pPr marL="809625" lvl="1" indent="-352425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Areas with &gt; 30% land use (HYDE 2, </a:t>
            </a:r>
            <a:r>
              <a:rPr lang="en-US" sz="2000" i="1" dirty="0"/>
              <a:t>Klein </a:t>
            </a:r>
            <a:r>
              <a:rPr lang="en-US" sz="2000" i="1" dirty="0" err="1"/>
              <a:t>Goldewijk</a:t>
            </a:r>
            <a:r>
              <a:rPr lang="en-US" sz="2000" dirty="0"/>
              <a:t>, 2001) were considered as anthropogenic sources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B22AA5-861F-4A00-ADCD-A487AECE7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6633"/>
            <a:ext cx="5683095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28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AB0C2-00D6-4609-9959-826ECBFF1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Advanced constraining using numerical experiments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1E094-12F5-45EB-BA15-8BF6014E4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3" y="1215072"/>
            <a:ext cx="11235584" cy="49104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200" dirty="0"/>
              <a:t>Update recent advances from </a:t>
            </a:r>
            <a:r>
              <a:rPr lang="en-US" sz="2200" i="1" dirty="0" err="1"/>
              <a:t>Ginoux</a:t>
            </a:r>
            <a:r>
              <a:rPr lang="en-US" sz="2200" i="1" dirty="0"/>
              <a:t> et al. </a:t>
            </a:r>
            <a:r>
              <a:rPr lang="en-US" sz="2200" dirty="0"/>
              <a:t>(2012) and combine with integrated numerical modeling system</a:t>
            </a:r>
            <a:endParaRPr lang="en-US" sz="1800" dirty="0"/>
          </a:p>
          <a:p>
            <a:pPr marL="812800" lvl="1" indent="-355600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2000" b="1" dirty="0"/>
              <a:t>Updated land-use data set </a:t>
            </a:r>
            <a:r>
              <a:rPr lang="en-US" sz="2000" dirty="0"/>
              <a:t>(HYDE 3.2.1, </a:t>
            </a:r>
            <a:r>
              <a:rPr lang="en-US" sz="2000" i="1" dirty="0"/>
              <a:t>Klein </a:t>
            </a:r>
            <a:r>
              <a:rPr lang="en-US" sz="2000" i="1" dirty="0" err="1"/>
              <a:t>Goldewijk</a:t>
            </a:r>
            <a:r>
              <a:rPr lang="en-US" sz="2000" i="1" dirty="0"/>
              <a:t> et al.</a:t>
            </a:r>
            <a:r>
              <a:rPr lang="en-US" sz="2000" dirty="0"/>
              <a:t>, 2017)</a:t>
            </a:r>
            <a:endParaRPr lang="en-US" sz="2000" b="1" dirty="0"/>
          </a:p>
          <a:p>
            <a:pPr marL="812800" lvl="1" indent="-355600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2000" b="1" dirty="0"/>
              <a:t>Fully coupled dust emission</a:t>
            </a:r>
            <a:r>
              <a:rPr lang="en-US" sz="2000" dirty="0"/>
              <a:t> parameterizations</a:t>
            </a:r>
          </a:p>
          <a:p>
            <a:pPr marL="812800" lvl="1" indent="-355600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Dynamic </a:t>
            </a:r>
            <a:r>
              <a:rPr lang="en-US" sz="2000" b="1" dirty="0"/>
              <a:t>threshold friction velocity </a:t>
            </a:r>
            <a:r>
              <a:rPr lang="en-US" sz="2000" dirty="0"/>
              <a:t>for sediment entrainment </a:t>
            </a:r>
          </a:p>
          <a:p>
            <a:pPr marL="812800" lvl="1" indent="-355600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2000" dirty="0"/>
              <a:t>Satellite-based representation of </a:t>
            </a:r>
            <a:r>
              <a:rPr lang="en-US" sz="2000" b="1" dirty="0"/>
              <a:t>photosynthetic and non-photosynthetic vegetation cover</a:t>
            </a:r>
          </a:p>
          <a:p>
            <a:pPr marL="812800" lvl="1" indent="-355600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2000" b="1" dirty="0"/>
              <a:t>4D dust concentration field </a:t>
            </a:r>
            <a:r>
              <a:rPr lang="en-US" sz="2000" dirty="0"/>
              <a:t>allowing in-depth evaluation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3B1173A-ED85-4604-BF42-275EA5DF306F}"/>
              </a:ext>
            </a:extLst>
          </p:cNvPr>
          <p:cNvSpPr txBox="1">
            <a:spLocks/>
          </p:cNvSpPr>
          <p:nvPr/>
        </p:nvSpPr>
        <p:spPr>
          <a:xfrm>
            <a:off x="464803" y="3718776"/>
            <a:ext cx="6919971" cy="2975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200" dirty="0">
                <a:solidFill>
                  <a:prstClr val="black"/>
                </a:solidFill>
              </a:rPr>
              <a:t>NMMB-MONARCH (</a:t>
            </a:r>
            <a:r>
              <a:rPr lang="en-US" sz="2200" i="1" dirty="0">
                <a:solidFill>
                  <a:prstClr val="black"/>
                </a:solidFill>
              </a:rPr>
              <a:t>Perez et al.</a:t>
            </a:r>
            <a:r>
              <a:rPr lang="en-US" sz="2200" dirty="0">
                <a:solidFill>
                  <a:prstClr val="black"/>
                </a:solidFill>
              </a:rPr>
              <a:t>, 2011; </a:t>
            </a:r>
            <a:r>
              <a:rPr lang="en-US" sz="2200" i="1" dirty="0" err="1">
                <a:solidFill>
                  <a:prstClr val="black"/>
                </a:solidFill>
              </a:rPr>
              <a:t>Badia</a:t>
            </a:r>
            <a:r>
              <a:rPr lang="en-US" sz="2200" i="1" dirty="0">
                <a:solidFill>
                  <a:prstClr val="black"/>
                </a:solidFill>
              </a:rPr>
              <a:t> et al.</a:t>
            </a:r>
            <a:r>
              <a:rPr lang="en-US" sz="2200" dirty="0">
                <a:solidFill>
                  <a:prstClr val="black"/>
                </a:solidFill>
              </a:rPr>
              <a:t>, 2017)</a:t>
            </a:r>
          </a:p>
          <a:p>
            <a:pPr marL="812800" lvl="1" indent="-35560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</a:rPr>
              <a:t>Multiscale Online Non-hydrostatic </a:t>
            </a:r>
            <a:r>
              <a:rPr lang="en-US" sz="2000" dirty="0" err="1">
                <a:solidFill>
                  <a:prstClr val="black"/>
                </a:solidFill>
              </a:rPr>
              <a:t>AtmospheRe</a:t>
            </a:r>
            <a:r>
              <a:rPr lang="en-US" sz="2000" dirty="0">
                <a:solidFill>
                  <a:prstClr val="black"/>
                </a:solidFill>
              </a:rPr>
              <a:t> </a:t>
            </a:r>
            <a:r>
              <a:rPr lang="en-US" sz="2000" dirty="0" err="1">
                <a:solidFill>
                  <a:prstClr val="black"/>
                </a:solidFill>
              </a:rPr>
              <a:t>CHemistry</a:t>
            </a:r>
            <a:r>
              <a:rPr lang="en-US" sz="2000" dirty="0">
                <a:solidFill>
                  <a:prstClr val="black"/>
                </a:solidFill>
              </a:rPr>
              <a:t> model</a:t>
            </a:r>
          </a:p>
          <a:p>
            <a:pPr marL="812800" lvl="1" indent="-355600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</a:rPr>
              <a:t>Global setup (1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r>
              <a:rPr lang="en-US" sz="2000" dirty="0">
                <a:solidFill>
                  <a:prstClr val="black"/>
                </a:solidFill>
              </a:rPr>
              <a:t> x 1.4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 horizontal resolution)</a:t>
            </a:r>
          </a:p>
          <a:p>
            <a:pPr marL="812800" lvl="1" indent="-355600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 vertical layers</a:t>
            </a:r>
          </a:p>
          <a:p>
            <a:pPr marL="812800" lvl="1" indent="-355600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Currently 1 year (2012)</a:t>
            </a:r>
          </a:p>
          <a:p>
            <a:pPr marL="812800" lvl="1" indent="-355600">
              <a:lnSpc>
                <a:spcPct val="100000"/>
              </a:lnSpc>
              <a:spcBef>
                <a:spcPts val="200"/>
              </a:spcBef>
              <a:buFont typeface="Wingdings" panose="05000000000000000000" pitchFamily="2" charset="2"/>
              <a:buChar char="Ø"/>
            </a:pPr>
            <a:r>
              <a:rPr lang="en-US" sz="20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</a:t>
            </a:r>
            <a:r>
              <a:rPr lang="en-US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used for tagging (no scaling)   </a:t>
            </a:r>
            <a:endParaRPr lang="en-US" sz="2000" dirty="0"/>
          </a:p>
          <a:p>
            <a:pPr>
              <a:lnSpc>
                <a:spcPct val="100000"/>
              </a:lnSpc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76A660-625A-48C3-B036-0FB4636CD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126" y="4228420"/>
            <a:ext cx="5616000" cy="246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46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ABCC549-B83B-4745-A5D0-EACDBB549A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881" y="916911"/>
            <a:ext cx="3780000" cy="57236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91DC2D-1CD6-46B8-8435-3F5ADC6D7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Anthropogenic land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7EEFC-818F-4A64-972D-1669D6A4E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3" y="1215072"/>
            <a:ext cx="7605771" cy="4910425"/>
          </a:xfrm>
        </p:spPr>
        <p:txBody>
          <a:bodyPr>
            <a:normAutofit/>
          </a:bodyPr>
          <a:lstStyle/>
          <a:p>
            <a:r>
              <a:rPr lang="en-US" sz="2200" b="1" dirty="0"/>
              <a:t>HYDE 3.2.1 </a:t>
            </a:r>
            <a:r>
              <a:rPr lang="en-US" sz="2000" dirty="0"/>
              <a:t>(</a:t>
            </a:r>
            <a:r>
              <a:rPr lang="en-US" sz="2000" i="1" dirty="0"/>
              <a:t>Klein </a:t>
            </a:r>
            <a:r>
              <a:rPr lang="en-US" sz="2000" i="1" dirty="0" err="1"/>
              <a:t>Goldewijk</a:t>
            </a:r>
            <a:r>
              <a:rPr lang="en-US" sz="2000" i="1" dirty="0"/>
              <a:t> et al.</a:t>
            </a:r>
            <a:r>
              <a:rPr lang="en-US" sz="2000" dirty="0"/>
              <a:t>, 2017)</a:t>
            </a:r>
          </a:p>
          <a:p>
            <a:r>
              <a:rPr lang="en-US" sz="2200" dirty="0"/>
              <a:t>Data on annual basis; spatial resolution ~0.1 degree resolution</a:t>
            </a:r>
            <a:endParaRPr lang="en-US" sz="2000" dirty="0"/>
          </a:p>
          <a:p>
            <a:r>
              <a:rPr lang="en-US" sz="2200" dirty="0"/>
              <a:t>Land use categories considered here: </a:t>
            </a:r>
          </a:p>
          <a:p>
            <a:pPr lvl="1" indent="-417513">
              <a:buFont typeface="Wingdings" panose="05000000000000000000" pitchFamily="2" charset="2"/>
              <a:buChar char="Ø"/>
            </a:pPr>
            <a:r>
              <a:rPr lang="en-US" sz="2000" u="sng" dirty="0"/>
              <a:t>Cropland</a:t>
            </a:r>
            <a:r>
              <a:rPr lang="en-US" sz="2000" dirty="0"/>
              <a:t>: Arable land and permanent crops</a:t>
            </a:r>
          </a:p>
          <a:p>
            <a:pPr lvl="1" indent="-417513">
              <a:buFont typeface="Wingdings" panose="05000000000000000000" pitchFamily="2" charset="2"/>
              <a:buChar char="Ø"/>
            </a:pPr>
            <a:r>
              <a:rPr lang="en-US" sz="2000" u="sng" dirty="0"/>
              <a:t>Pasture</a:t>
            </a:r>
            <a:r>
              <a:rPr lang="en-US" sz="2000" dirty="0"/>
              <a:t>: grazing land with an aridity index &gt; 0.5, intensively used/managed</a:t>
            </a:r>
          </a:p>
          <a:p>
            <a:pPr lvl="1" indent="-417513">
              <a:buFont typeface="Wingdings" panose="05000000000000000000" pitchFamily="2" charset="2"/>
              <a:buChar char="Ø"/>
            </a:pPr>
            <a:r>
              <a:rPr lang="en-US" sz="2000" u="sng" dirty="0"/>
              <a:t>Converted Rangeland</a:t>
            </a:r>
            <a:r>
              <a:rPr lang="en-US" sz="2000" dirty="0"/>
              <a:t>: grazing land placed on potential forest area, less intensively used</a:t>
            </a:r>
          </a:p>
          <a:p>
            <a:pPr lvl="1" indent="-417513">
              <a:buFont typeface="Wingdings" panose="05000000000000000000" pitchFamily="2" charset="2"/>
              <a:buChar char="Ø"/>
            </a:pPr>
            <a:r>
              <a:rPr lang="en-US" sz="2000" u="sng" dirty="0"/>
              <a:t>Rangeland</a:t>
            </a:r>
            <a:r>
              <a:rPr lang="en-US" sz="2000" dirty="0"/>
              <a:t>: natural, unconverted grazing land with an aridity index &lt; 0.5, less or unmanaged</a:t>
            </a:r>
          </a:p>
          <a:p>
            <a:pPr marL="153987" indent="-342900"/>
            <a:r>
              <a:rPr lang="en-US" sz="2200" dirty="0"/>
              <a:t>Land-use scenarios tested: </a:t>
            </a:r>
          </a:p>
          <a:p>
            <a:pPr marL="357188" lvl="1" indent="-88900">
              <a:buNone/>
            </a:pPr>
            <a:r>
              <a:rPr lang="en-US" sz="2000" dirty="0"/>
              <a:t> 	(</a:t>
            </a:r>
            <a:r>
              <a:rPr lang="en-US" sz="2000" b="1" dirty="0"/>
              <a:t>LU1</a:t>
            </a:r>
            <a:r>
              <a:rPr lang="en-US" sz="2000" dirty="0"/>
              <a:t>) Cropland, pasture</a:t>
            </a:r>
          </a:p>
          <a:p>
            <a:pPr marL="357188" lvl="1" indent="-88900">
              <a:buNone/>
            </a:pPr>
            <a:r>
              <a:rPr lang="en-US" sz="2000" dirty="0"/>
              <a:t>	(</a:t>
            </a:r>
            <a:r>
              <a:rPr lang="en-US" sz="2000" b="1" dirty="0"/>
              <a:t>LU2</a:t>
            </a:r>
            <a:r>
              <a:rPr lang="en-US" sz="2000" dirty="0"/>
              <a:t>) Cropland, pasture, converted rangeland </a:t>
            </a:r>
          </a:p>
          <a:p>
            <a:pPr marL="357188" lvl="1" indent="-88900">
              <a:buNone/>
            </a:pPr>
            <a:r>
              <a:rPr lang="en-US" sz="2000" dirty="0"/>
              <a:t>	(</a:t>
            </a:r>
            <a:r>
              <a:rPr lang="en-US" sz="2000" b="1" dirty="0"/>
              <a:t>LU3</a:t>
            </a:r>
            <a:r>
              <a:rPr lang="en-US" sz="2000" dirty="0"/>
              <a:t>) Cropland, pasture, converted rangeland, rangeland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FD6B29-CBC8-4725-855A-9FE5729C5CB4}"/>
              </a:ext>
            </a:extLst>
          </p:cNvPr>
          <p:cNvSpPr txBox="1"/>
          <p:nvPr/>
        </p:nvSpPr>
        <p:spPr>
          <a:xfrm>
            <a:off x="8229600" y="2216424"/>
            <a:ext cx="87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LU1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75058B-2E42-4E78-A888-03E2D78FA22E}"/>
              </a:ext>
            </a:extLst>
          </p:cNvPr>
          <p:cNvSpPr txBox="1"/>
          <p:nvPr/>
        </p:nvSpPr>
        <p:spPr>
          <a:xfrm>
            <a:off x="8232912" y="4008782"/>
            <a:ext cx="87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LU2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C7DF05-B690-49AE-BF0A-2BF888663CC0}"/>
              </a:ext>
            </a:extLst>
          </p:cNvPr>
          <p:cNvSpPr txBox="1"/>
          <p:nvPr/>
        </p:nvSpPr>
        <p:spPr>
          <a:xfrm>
            <a:off x="8222973" y="5814838"/>
            <a:ext cx="87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LU3</a:t>
            </a:r>
          </a:p>
        </p:txBody>
      </p:sp>
    </p:spTree>
    <p:extLst>
      <p:ext uri="{BB962C8B-B14F-4D97-AF65-F5344CB8AC3E}">
        <p14:creationId xmlns:p14="http://schemas.microsoft.com/office/powerpoint/2010/main" val="645206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08F9FE6-0FE0-4831-A3FB-92B5A28FB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254" y="1452849"/>
            <a:ext cx="4675696" cy="20991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2E4A6E-EA05-42B3-AA2B-5F323C18A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Threshold friction velocity for sediment entrainment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BE7F6-4EF2-4149-9BC9-F2DC9C171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3" y="1215072"/>
            <a:ext cx="6939849" cy="4910425"/>
          </a:xfrm>
        </p:spPr>
        <p:txBody>
          <a:bodyPr>
            <a:normAutofit/>
          </a:bodyPr>
          <a:lstStyle/>
          <a:p>
            <a:pPr marL="268288" indent="-268288">
              <a:lnSpc>
                <a:spcPct val="114000"/>
              </a:lnSpc>
              <a:spcBef>
                <a:spcPts val="0"/>
              </a:spcBef>
            </a:pPr>
            <a:r>
              <a:rPr lang="en-US" sz="2200" b="1" dirty="0"/>
              <a:t>Dynamic threshold based on soil texture</a:t>
            </a:r>
          </a:p>
          <a:p>
            <a:pPr marL="268288" indent="-268288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200" b="1" dirty="0"/>
              <a:t>   	</a:t>
            </a:r>
            <a:r>
              <a:rPr lang="en-US" sz="2000" dirty="0"/>
              <a:t>(</a:t>
            </a:r>
            <a:r>
              <a:rPr lang="en-US" sz="2000" i="1" dirty="0"/>
              <a:t>Iversen and White</a:t>
            </a:r>
            <a:r>
              <a:rPr lang="en-US" sz="2000" dirty="0"/>
              <a:t>, 1992/</a:t>
            </a:r>
            <a:r>
              <a:rPr lang="en-US" sz="2000" i="1" dirty="0" err="1"/>
              <a:t>Marticorena</a:t>
            </a:r>
            <a:r>
              <a:rPr lang="en-US" sz="2000" i="1" dirty="0"/>
              <a:t> and </a:t>
            </a:r>
            <a:r>
              <a:rPr lang="en-US" sz="2000" i="1" dirty="0" err="1"/>
              <a:t>Bergametti</a:t>
            </a:r>
            <a:r>
              <a:rPr lang="en-US" sz="2000" dirty="0"/>
              <a:t>, 1995;     </a:t>
            </a:r>
            <a:r>
              <a:rPr lang="en-US" sz="2000" i="1" dirty="0"/>
              <a:t>Shao and Lu</a:t>
            </a:r>
            <a:r>
              <a:rPr lang="en-US" sz="2000" dirty="0"/>
              <a:t>, 2000)</a:t>
            </a:r>
          </a:p>
          <a:p>
            <a:pPr marL="268288" indent="-268288">
              <a:lnSpc>
                <a:spcPct val="114000"/>
              </a:lnSpc>
            </a:pPr>
            <a:r>
              <a:rPr lang="en-US" sz="2200" dirty="0"/>
              <a:t>Corrections for </a:t>
            </a:r>
            <a:r>
              <a:rPr lang="en-US" sz="2200" b="1" dirty="0"/>
              <a:t>roughness element cover </a:t>
            </a:r>
            <a:r>
              <a:rPr lang="en-US" sz="2000" dirty="0"/>
              <a:t>(</a:t>
            </a:r>
            <a:r>
              <a:rPr lang="en-US" sz="2000" i="1" dirty="0" err="1"/>
              <a:t>Raupach</a:t>
            </a:r>
            <a:r>
              <a:rPr lang="en-US" sz="2000" i="1" dirty="0"/>
              <a:t> et al.</a:t>
            </a:r>
            <a:r>
              <a:rPr lang="en-US" sz="2000" dirty="0"/>
              <a:t>, 1993) </a:t>
            </a:r>
            <a:r>
              <a:rPr lang="en-US" sz="2200" dirty="0"/>
              <a:t>and </a:t>
            </a:r>
            <a:r>
              <a:rPr lang="en-US" sz="2200" b="1" dirty="0"/>
              <a:t>soil moisture </a:t>
            </a:r>
            <a:r>
              <a:rPr lang="en-US" sz="2000" dirty="0"/>
              <a:t>(</a:t>
            </a:r>
            <a:r>
              <a:rPr lang="en-US" sz="2000" dirty="0" err="1"/>
              <a:t>Fecan</a:t>
            </a:r>
            <a:r>
              <a:rPr lang="en-US" sz="2000" dirty="0"/>
              <a:t> et al., 1999)</a:t>
            </a:r>
          </a:p>
          <a:p>
            <a:pPr marL="268288" indent="-268288">
              <a:lnSpc>
                <a:spcPct val="114000"/>
              </a:lnSpc>
            </a:pPr>
            <a:r>
              <a:rPr lang="en-US" sz="2200" dirty="0"/>
              <a:t>Roughness element cover is based on </a:t>
            </a:r>
            <a:r>
              <a:rPr lang="en-US" sz="2200" b="1" dirty="0"/>
              <a:t>photosynthetic and non-photosynthetic vegetation</a:t>
            </a:r>
            <a:r>
              <a:rPr lang="en-US" sz="2200" dirty="0"/>
              <a:t> </a:t>
            </a:r>
            <a:r>
              <a:rPr lang="en-US" sz="2000" dirty="0"/>
              <a:t>(</a:t>
            </a:r>
            <a:r>
              <a:rPr lang="en-US" sz="2000" i="1" dirty="0" err="1"/>
              <a:t>Guerschman</a:t>
            </a:r>
            <a:r>
              <a:rPr lang="en-US" sz="2000" i="1" dirty="0"/>
              <a:t> et al.</a:t>
            </a:r>
            <a:r>
              <a:rPr lang="en-US" sz="2000" dirty="0"/>
              <a:t>, 2015)</a:t>
            </a:r>
          </a:p>
          <a:p>
            <a:pPr marL="536575" lvl="1" indent="-268288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Global coverage at 5km resolution on monthly basis</a:t>
            </a:r>
          </a:p>
          <a:p>
            <a:pPr marL="536575" lvl="1" indent="-268288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Vegetation input consistent between dust module and atmospheric/land-surface components in MONARCH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F5970-C4CD-4082-ABA1-3DD272189EE0}"/>
              </a:ext>
            </a:extLst>
          </p:cNvPr>
          <p:cNvSpPr txBox="1"/>
          <p:nvPr/>
        </p:nvSpPr>
        <p:spPr>
          <a:xfrm>
            <a:off x="7218596" y="1081392"/>
            <a:ext cx="43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Roughness correction (</a:t>
            </a:r>
            <a:r>
              <a:rPr lang="en-US" i="1" dirty="0" err="1">
                <a:latin typeface="+mj-lt"/>
              </a:rPr>
              <a:t>Raupach</a:t>
            </a:r>
            <a:r>
              <a:rPr lang="en-US" i="1" dirty="0">
                <a:latin typeface="+mj-lt"/>
              </a:rPr>
              <a:t> et al., </a:t>
            </a:r>
            <a:r>
              <a:rPr lang="en-US" dirty="0">
                <a:latin typeface="+mj-lt"/>
              </a:rPr>
              <a:t>1993)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5C17A1-78D3-4922-820C-DF8AB63513EF}"/>
              </a:ext>
            </a:extLst>
          </p:cNvPr>
          <p:cNvSpPr txBox="1"/>
          <p:nvPr/>
        </p:nvSpPr>
        <p:spPr>
          <a:xfrm>
            <a:off x="7218596" y="3690332"/>
            <a:ext cx="385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+mj-lt"/>
              </a:rPr>
              <a:t>FoO</a:t>
            </a:r>
            <a:r>
              <a:rPr lang="en-US" dirty="0">
                <a:latin typeface="+mj-lt"/>
              </a:rPr>
              <a:t> of DOD &gt; 0.2 (</a:t>
            </a:r>
            <a:r>
              <a:rPr lang="en-US" i="1" dirty="0" err="1">
                <a:latin typeface="+mj-lt"/>
              </a:rPr>
              <a:t>Ginoux</a:t>
            </a:r>
            <a:r>
              <a:rPr lang="en-US" i="1" dirty="0">
                <a:latin typeface="+mj-lt"/>
              </a:rPr>
              <a:t> et al.</a:t>
            </a:r>
            <a:r>
              <a:rPr lang="en-US" dirty="0">
                <a:latin typeface="+mj-lt"/>
              </a:rPr>
              <a:t>, 2012)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EF1BA8-46B2-4FE6-AE0A-4523A8706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540" y="4042988"/>
            <a:ext cx="4669410" cy="209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61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C9957-C789-4259-8FF2-B5754B07A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03" y="1215072"/>
            <a:ext cx="8351206" cy="491042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US" sz="2200" dirty="0"/>
              <a:t>Obtain a best-estimate by minimizing the error between model results and suit of measurements (</a:t>
            </a:r>
            <a:r>
              <a:rPr lang="en-US" sz="2200" i="1" dirty="0" err="1"/>
              <a:t>Cakmur</a:t>
            </a:r>
            <a:r>
              <a:rPr lang="en-US" sz="2200" i="1" dirty="0"/>
              <a:t> et al.</a:t>
            </a:r>
            <a:r>
              <a:rPr lang="en-US" sz="2200" dirty="0"/>
              <a:t>, 2006)</a:t>
            </a:r>
            <a:r>
              <a:rPr lang="en-US" sz="2200" dirty="0">
                <a:sym typeface="Wingdings" panose="05000000000000000000" pitchFamily="2" charset="2"/>
              </a:rPr>
              <a:t>   </a:t>
            </a:r>
          </a:p>
          <a:p>
            <a:pPr marL="533400" lvl="1" indent="-261938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sz="2000" dirty="0"/>
              <a:t>DOD [AERONET, MODIS], dust concentration, dust deposition</a:t>
            </a:r>
          </a:p>
          <a:p>
            <a:pPr marL="268288" indent="0">
              <a:lnSpc>
                <a:spcPct val="100000"/>
              </a:lnSpc>
              <a:buNone/>
            </a:pPr>
            <a:r>
              <a:rPr lang="en-US" sz="2400" dirty="0">
                <a:sym typeface="Wingdings" panose="05000000000000000000" pitchFamily="2" charset="2"/>
              </a:rPr>
              <a:t> model optimization factor</a:t>
            </a:r>
            <a:endParaRPr lang="en-US" sz="2400" dirty="0"/>
          </a:p>
          <a:p>
            <a:pPr marL="268288" indent="-268288">
              <a:lnSpc>
                <a:spcPct val="100000"/>
              </a:lnSpc>
            </a:pPr>
            <a:r>
              <a:rPr lang="en-US" sz="2200" dirty="0">
                <a:solidFill>
                  <a:prstClr val="black"/>
                </a:solidFill>
              </a:rPr>
              <a:t>Evaluating spatial and temporal distribution of dust, relative amount of dust load and deposition, etc. to </a:t>
            </a:r>
            <a:r>
              <a:rPr lang="en-US" sz="2200" b="1" dirty="0">
                <a:solidFill>
                  <a:prstClr val="black"/>
                </a:solidFill>
              </a:rPr>
              <a:t>identify model weaknesses </a:t>
            </a:r>
            <a:r>
              <a:rPr lang="en-US" sz="2200" dirty="0">
                <a:solidFill>
                  <a:prstClr val="black"/>
                </a:solidFill>
              </a:rPr>
              <a:t>and </a:t>
            </a:r>
            <a:r>
              <a:rPr lang="en-US" sz="2200" b="1" dirty="0">
                <a:solidFill>
                  <a:prstClr val="black"/>
                </a:solidFill>
              </a:rPr>
              <a:t>test hypotheses</a:t>
            </a:r>
          </a:p>
          <a:p>
            <a:pPr marL="157162" indent="-342900">
              <a:lnSpc>
                <a:spcPct val="100000"/>
              </a:lnSpc>
            </a:pPr>
            <a:endParaRPr lang="en-US" sz="2400" dirty="0"/>
          </a:p>
          <a:p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D2C20BA-1B4D-4827-8E47-B2B91E586C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7" t="14301" r="6746" b="10936"/>
          <a:stretch/>
        </p:blipFill>
        <p:spPr>
          <a:xfrm>
            <a:off x="940259" y="4036339"/>
            <a:ext cx="5252326" cy="22341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47A44E4-CF2E-4231-99A2-17E435E425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13091" r="7002" b="12147"/>
          <a:stretch/>
        </p:blipFill>
        <p:spPr>
          <a:xfrm>
            <a:off x="6371487" y="4000114"/>
            <a:ext cx="5252326" cy="22341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3066F87-B2E7-4B41-8A78-C4F36EFD4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Constraining the dust cycle with observations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C33B85-4D27-4A80-B583-C572225B95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"/>
          <a:stretch/>
        </p:blipFill>
        <p:spPr>
          <a:xfrm>
            <a:off x="8654587" y="1155971"/>
            <a:ext cx="3279913" cy="23950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BF92649-1FFF-4F63-BB51-EC939BAFCC9A}"/>
              </a:ext>
            </a:extLst>
          </p:cNvPr>
          <p:cNvSpPr txBox="1"/>
          <p:nvPr/>
        </p:nvSpPr>
        <p:spPr>
          <a:xfrm flipH="1">
            <a:off x="1503458" y="4066689"/>
            <a:ext cx="2164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Oahu, Hawaii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54CACA-AC20-487F-8665-6D64FE378545}"/>
              </a:ext>
            </a:extLst>
          </p:cNvPr>
          <p:cNvSpPr txBox="1"/>
          <p:nvPr/>
        </p:nvSpPr>
        <p:spPr>
          <a:xfrm flipH="1">
            <a:off x="2639945" y="6230762"/>
            <a:ext cx="74184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/>
              <a:t>Climatological data: University of Miami Ocean Aerosol Network, D. L. </a:t>
            </a:r>
            <a:r>
              <a:rPr lang="en-US" sz="1300" dirty="0" err="1"/>
              <a:t>Savoie</a:t>
            </a:r>
            <a:r>
              <a:rPr lang="en-US" sz="1300" dirty="0"/>
              <a:t> and J. M. Prospero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5F4CAC-9918-48BE-98D0-303FF7C72447}"/>
              </a:ext>
            </a:extLst>
          </p:cNvPr>
          <p:cNvSpPr txBox="1"/>
          <p:nvPr/>
        </p:nvSpPr>
        <p:spPr>
          <a:xfrm flipH="1">
            <a:off x="6965515" y="4066689"/>
            <a:ext cx="2164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Jeju</a:t>
            </a:r>
            <a:r>
              <a:rPr lang="en-US" sz="1600" dirty="0"/>
              <a:t>, Korea</a:t>
            </a:r>
          </a:p>
        </p:txBody>
      </p:sp>
    </p:spTree>
    <p:extLst>
      <p:ext uri="{BB962C8B-B14F-4D97-AF65-F5344CB8AC3E}">
        <p14:creationId xmlns:p14="http://schemas.microsoft.com/office/powerpoint/2010/main" val="2882670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A4594FD-76D3-46AC-9328-6BE853247A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53"/>
          <a:stretch/>
        </p:blipFill>
        <p:spPr>
          <a:xfrm>
            <a:off x="967376" y="1078414"/>
            <a:ext cx="10464414" cy="24553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D76F0B-2AF1-4317-915A-C27E98824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Dust optical depth – MODIS and MONARCH (boreal spring)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62E3A-185A-4DE3-A869-094DC8FA5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416" y="4339496"/>
            <a:ext cx="10720269" cy="1722462"/>
          </a:xfrm>
        </p:spPr>
        <p:txBody>
          <a:bodyPr>
            <a:normAutofit/>
          </a:bodyPr>
          <a:lstStyle/>
          <a:p>
            <a:r>
              <a:rPr lang="en-US" sz="2400" dirty="0" err="1"/>
              <a:t>Spatio</a:t>
            </a:r>
            <a:r>
              <a:rPr lang="en-US" sz="2400" dirty="0"/>
              <a:t>-temporal co-location between MODIS and model data </a:t>
            </a:r>
          </a:p>
          <a:p>
            <a:r>
              <a:rPr lang="en-US" sz="2400" dirty="0"/>
              <a:t>Good agreement between model and observations</a:t>
            </a:r>
          </a:p>
          <a:p>
            <a:r>
              <a:rPr lang="en-US" sz="2400" dirty="0"/>
              <a:t>Slight underestimation of DOD in the Arabian Peninsula and the Taklamakan Desert; slight overestimation around the </a:t>
            </a:r>
            <a:r>
              <a:rPr lang="en-US" sz="2400" dirty="0" err="1"/>
              <a:t>Bodele</a:t>
            </a:r>
            <a:r>
              <a:rPr lang="en-US" sz="2400" dirty="0"/>
              <a:t> Depression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4C3216-F1E9-458E-B98D-7E8AC3E39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739" y="3672867"/>
            <a:ext cx="3704400" cy="451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DFCC4D-3746-484A-AA90-05FDAA9F4E9A}"/>
              </a:ext>
            </a:extLst>
          </p:cNvPr>
          <p:cNvSpPr txBox="1"/>
          <p:nvPr/>
        </p:nvSpPr>
        <p:spPr>
          <a:xfrm>
            <a:off x="10383308" y="2926044"/>
            <a:ext cx="16598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MODIS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312B0E-2974-4445-BD6E-C797F04FA761}"/>
              </a:ext>
            </a:extLst>
          </p:cNvPr>
          <p:cNvSpPr txBox="1"/>
          <p:nvPr/>
        </p:nvSpPr>
        <p:spPr>
          <a:xfrm>
            <a:off x="5372705" y="2926043"/>
            <a:ext cx="16598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EXP3</a:t>
            </a:r>
          </a:p>
        </p:txBody>
      </p:sp>
    </p:spTree>
    <p:extLst>
      <p:ext uri="{BB962C8B-B14F-4D97-AF65-F5344CB8AC3E}">
        <p14:creationId xmlns:p14="http://schemas.microsoft.com/office/powerpoint/2010/main" val="3375511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7E7570E-1958-43D8-AD26-4025B7FCE0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1281"/>
          <a:stretch/>
        </p:blipFill>
        <p:spPr>
          <a:xfrm>
            <a:off x="967376" y="1078414"/>
            <a:ext cx="10464414" cy="24521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D76F0B-2AF1-4317-915A-C27E98824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Dust optical depth – MODIS and MONARCH (boreal spring)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503B36-CD67-4D9F-B00E-54DC84F9A9BB}"/>
              </a:ext>
            </a:extLst>
          </p:cNvPr>
          <p:cNvSpPr txBox="1"/>
          <p:nvPr/>
        </p:nvSpPr>
        <p:spPr>
          <a:xfrm>
            <a:off x="10383308" y="2926044"/>
            <a:ext cx="16598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MODIS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262B4E-B154-46D5-91D9-CD27134C2F66}"/>
              </a:ext>
            </a:extLst>
          </p:cNvPr>
          <p:cNvSpPr txBox="1"/>
          <p:nvPr/>
        </p:nvSpPr>
        <p:spPr>
          <a:xfrm>
            <a:off x="5372705" y="2926043"/>
            <a:ext cx="16598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EXP3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476C44-E7A8-4E68-BADE-15FD9A7661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109" y="3562414"/>
            <a:ext cx="5298474" cy="248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B3A2F97-8468-4618-B9E3-3FF39E4660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3775" y="3568817"/>
            <a:ext cx="5248015" cy="2484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CA952D6-6088-4F3E-A14C-11E354F5CABD}"/>
              </a:ext>
            </a:extLst>
          </p:cNvPr>
          <p:cNvSpPr txBox="1"/>
          <p:nvPr/>
        </p:nvSpPr>
        <p:spPr>
          <a:xfrm>
            <a:off x="5393125" y="5441009"/>
            <a:ext cx="16598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EXP3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0479A-1FC4-4E6B-A781-11D7A72EF089}"/>
              </a:ext>
            </a:extLst>
          </p:cNvPr>
          <p:cNvSpPr txBox="1"/>
          <p:nvPr/>
        </p:nvSpPr>
        <p:spPr>
          <a:xfrm>
            <a:off x="10627803" y="5424504"/>
            <a:ext cx="16598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EXP5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FCF0A9-8C95-46C1-84AB-C8E065C83A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58129" y="6248100"/>
            <a:ext cx="3704400" cy="4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7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3940</TotalTime>
  <Words>960</Words>
  <Application>Microsoft Office PowerPoint</Application>
  <PresentationFormat>Widescreen</PresentationFormat>
  <Paragraphs>151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Tema de Office</vt:lpstr>
      <vt:lpstr>How much soil dust aerosol is man-made?</vt:lpstr>
      <vt:lpstr>Dust sources – natural and anthropogenic</vt:lpstr>
      <vt:lpstr>Dust from anthropogenic sources </vt:lpstr>
      <vt:lpstr>Advanced constraining using numerical experiments</vt:lpstr>
      <vt:lpstr>Anthropogenic land use</vt:lpstr>
      <vt:lpstr>Threshold friction velocity for sediment entrainment</vt:lpstr>
      <vt:lpstr>Constraining the dust cycle with observations</vt:lpstr>
      <vt:lpstr>Dust optical depth – MODIS and MONARCH (boreal spring)</vt:lpstr>
      <vt:lpstr>Dust optical depth – MODIS and MONARCH (boreal spring)</vt:lpstr>
      <vt:lpstr>Frequency of occurrence – MODIS and MONARCH</vt:lpstr>
      <vt:lpstr>Frequency of occurrence – MODIS and MONARCH</vt:lpstr>
      <vt:lpstr>Anthropogenic contribution – preliminary results</vt:lpstr>
      <vt:lpstr>Summary and outlook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mklose</cp:lastModifiedBy>
  <cp:revision>666</cp:revision>
  <dcterms:created xsi:type="dcterms:W3CDTF">2016-07-07T10:13:32Z</dcterms:created>
  <dcterms:modified xsi:type="dcterms:W3CDTF">2018-12-10T16:05:43Z</dcterms:modified>
</cp:coreProperties>
</file>