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sldIdLst>
    <p:sldId id="307" r:id="rId2"/>
    <p:sldId id="310" r:id="rId3"/>
    <p:sldId id="411" r:id="rId4"/>
    <p:sldId id="413" r:id="rId5"/>
    <p:sldId id="416" r:id="rId6"/>
    <p:sldId id="417" r:id="rId7"/>
    <p:sldId id="418" r:id="rId8"/>
    <p:sldId id="419" r:id="rId9"/>
    <p:sldId id="41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3771" autoAdjust="0"/>
  </p:normalViewPr>
  <p:slideViewPr>
    <p:cSldViewPr snapToGrid="0">
      <p:cViewPr varScale="1">
        <p:scale>
          <a:sx n="69" d="100"/>
          <a:sy n="69" d="100"/>
        </p:scale>
        <p:origin x="1458" y="60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Bsc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consortium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objectius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consorci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2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Bsc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consortium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objectius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consorci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2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95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81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33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98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07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twitter.com/bsc_cn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76200" y="178352"/>
            <a:ext cx="1600200" cy="48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16" tIns="44646" rIns="89316" bIns="44646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75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  <a:endParaRPr sz="17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 descr="C:\Users\lbermude\Documents\Laura\PWP BSC\img_ok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811112"/>
            <a:ext cx="4603750" cy="134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826" y="1001870"/>
            <a:ext cx="1012825" cy="51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8788" y="6239199"/>
            <a:ext cx="425450" cy="3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27763" y="6242301"/>
            <a:ext cx="393700" cy="32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8639" y="6239199"/>
            <a:ext cx="447675" cy="3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80300" y="6239199"/>
            <a:ext cx="763588" cy="32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4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Tall</a:t>
            </a:r>
            <a:r>
              <a:rPr lang="es-ES" dirty="0" smtClean="0"/>
              <a:t>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mast</a:t>
            </a:r>
            <a:r>
              <a:rPr lang="es-ES" dirty="0" smtClean="0"/>
              <a:t> data </a:t>
            </a:r>
            <a:r>
              <a:rPr lang="es-ES" dirty="0" err="1" smtClean="0"/>
              <a:t>collection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u="sng" dirty="0" smtClean="0"/>
              <a:t>Jaume </a:t>
            </a:r>
            <a:r>
              <a:rPr lang="es-ES" u="sng" dirty="0" err="1" smtClean="0"/>
              <a:t>Ramon</a:t>
            </a:r>
            <a:endParaRPr lang="es-ES" u="sng" dirty="0" smtClean="0"/>
          </a:p>
          <a:p>
            <a:r>
              <a:rPr lang="es-ES" dirty="0" err="1" smtClean="0"/>
              <a:t>Llorenç</a:t>
            </a:r>
            <a:r>
              <a:rPr lang="es-ES" dirty="0" smtClean="0"/>
              <a:t> Lledó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13/11/2018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INDECIS 2nd GA, </a:t>
            </a:r>
            <a:r>
              <a:rPr lang="es-ES" dirty="0" err="1" smtClean="0"/>
              <a:t>Dublin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9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err="1" smtClean="0"/>
              <a:t>Tall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tower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database</a:t>
            </a:r>
            <a:endParaRPr lang="es-ES" sz="3100" dirty="0"/>
          </a:p>
        </p:txBody>
      </p:sp>
      <p:pic>
        <p:nvPicPr>
          <p:cNvPr id="4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6112501"/>
            <a:ext cx="2289110" cy="6706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5" y="798653"/>
            <a:ext cx="8719933" cy="48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2nd_GA\IMATGES\cro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61" y="5519962"/>
            <a:ext cx="4953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nd_GA\IMATGES\poi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02" y="5383481"/>
            <a:ext cx="554684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07961" y="5611510"/>
            <a:ext cx="162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Identified</a:t>
            </a:r>
            <a:r>
              <a:rPr lang="es-ES" dirty="0" smtClean="0"/>
              <a:t> (311)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009291" y="5551809"/>
            <a:ext cx="171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Processed</a:t>
            </a:r>
            <a:r>
              <a:rPr lang="es-ES" dirty="0" smtClean="0"/>
              <a:t> (215)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err="1" smtClean="0"/>
              <a:t>Tall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tower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summary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sheets</a:t>
            </a:r>
            <a:endParaRPr lang="es-ES" sz="3100" dirty="0"/>
          </a:p>
        </p:txBody>
      </p:sp>
      <p:pic>
        <p:nvPicPr>
          <p:cNvPr id="4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6112501"/>
            <a:ext cx="2289110" cy="670663"/>
          </a:xfrm>
          <a:prstGeom prst="rect">
            <a:avLst/>
          </a:prstGeom>
        </p:spPr>
      </p:pic>
      <p:pic>
        <p:nvPicPr>
          <p:cNvPr id="2050" name="Picture 2" descr="D:\2nd_GA\IMATGES\lindenber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953"/>
            <a:ext cx="9206345" cy="59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" sz="3100" dirty="0" err="1" smtClean="0"/>
              <a:t>Potential</a:t>
            </a:r>
            <a:r>
              <a:rPr lang="es-ES" sz="3100" dirty="0" smtClean="0"/>
              <a:t> </a:t>
            </a:r>
            <a:r>
              <a:rPr lang="es-ES" sz="3100" dirty="0" err="1" smtClean="0"/>
              <a:t>users</a:t>
            </a:r>
            <a:r>
              <a:rPr lang="es-ES" sz="3100" dirty="0" smtClean="0"/>
              <a:t> – </a:t>
            </a:r>
            <a:r>
              <a:rPr lang="es-ES" sz="3100" dirty="0" err="1" smtClean="0"/>
              <a:t>future</a:t>
            </a:r>
            <a:r>
              <a:rPr lang="es-ES" sz="3100" dirty="0" smtClean="0"/>
              <a:t> </a:t>
            </a:r>
            <a:r>
              <a:rPr lang="es-ES" sz="3100" dirty="0" err="1" smtClean="0"/>
              <a:t>usage</a:t>
            </a:r>
            <a:endParaRPr lang="es-ES" sz="31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32011" y="1244091"/>
            <a:ext cx="2743200" cy="3723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191267" y="1244092"/>
            <a:ext cx="2743200" cy="3723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58715" y="1244092"/>
            <a:ext cx="2743200" cy="3723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72384" y="1309408"/>
            <a:ext cx="191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RESEARCH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2065" y="1329618"/>
            <a:ext cx="2101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VERIFICATION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34864" y="1329618"/>
            <a:ext cx="150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ENERGY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232012" y="1965843"/>
                <a:ext cx="2743200" cy="228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000"/>
                  </a:spcAft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bg1">
                        <a:lumMod val="85000"/>
                      </a:schemeClr>
                    </a:solidFill>
                  </a:rPr>
                  <a:t>Climate </a:t>
                </a:r>
                <a:r>
                  <a:rPr lang="es-ES" dirty="0" err="1">
                    <a:solidFill>
                      <a:schemeClr val="bg1">
                        <a:lumMod val="85000"/>
                      </a:schemeClr>
                    </a:solidFill>
                  </a:rPr>
                  <a:t>indices</a:t>
                </a:r>
                <a:r>
                  <a:rPr lang="es-E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bg1">
                        <a:lumMod val="85000"/>
                      </a:schemeClr>
                    </a:solidFill>
                  </a:rPr>
                  <a:t>calculation</a:t>
                </a:r>
                <a:r>
                  <a:rPr lang="es-ES" dirty="0">
                    <a:solidFill>
                      <a:schemeClr val="bg1">
                        <a:lumMod val="85000"/>
                      </a:schemeClr>
                    </a:solidFill>
                  </a:rPr>
                  <a:t>. </a:t>
                </a:r>
                <a:r>
                  <a:rPr lang="es-ES" dirty="0" err="1">
                    <a:solidFill>
                      <a:schemeClr val="bg1">
                        <a:lumMod val="85000"/>
                      </a:schemeClr>
                    </a:solidFill>
                  </a:rPr>
                  <a:t>Capacity</a:t>
                </a:r>
                <a:r>
                  <a:rPr lang="es-E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s-ES" dirty="0" smtClean="0">
                    <a:solidFill>
                      <a:schemeClr val="bg1">
                        <a:lumMod val="85000"/>
                      </a:schemeClr>
                    </a:solidFill>
                  </a:rPr>
                  <a:t>Factor (CF):</a:t>
                </a:r>
              </a:p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𝐶𝐹</m:t>
                      </m:r>
                      <m:r>
                        <a:rPr lang="es-ES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𝑝𝑜𝑤𝑒𝑟</m:t>
                          </m:r>
                          <m:r>
                            <a:rPr lang="es-E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𝑝𝑟𝑜𝑑𝑢𝑐𝑒𝑑</m:t>
                          </m:r>
                        </m:num>
                        <m:den>
                          <m:func>
                            <m:funcPr>
                              <m:ctrlPr>
                                <a:rPr lang="es-ES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s-ES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𝑝𝑜𝑤𝑒𝑟</m:t>
                              </m:r>
                              <m:r>
                                <a:rPr lang="es-ES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𝑝𝑟𝑜𝑑</m:t>
                              </m:r>
                              <m:r>
                                <a:rPr lang="es-ES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E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285750" indent="-285750">
                  <a:spcAft>
                    <a:spcPts val="2000"/>
                  </a:spcAft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bg1">
                        <a:lumMod val="85000"/>
                      </a:schemeClr>
                    </a:solidFill>
                  </a:rPr>
                  <a:t>PBL </a:t>
                </a:r>
                <a:r>
                  <a:rPr lang="es-ES" dirty="0" err="1">
                    <a:solidFill>
                      <a:schemeClr val="bg1">
                        <a:lumMod val="85000"/>
                      </a:schemeClr>
                    </a:solidFill>
                  </a:rPr>
                  <a:t>studies</a:t>
                </a:r>
                <a:endParaRPr lang="es-E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2" y="1965843"/>
                <a:ext cx="2743200" cy="2285882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333" b="-32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Rectángulo"/>
          <p:cNvSpPr/>
          <p:nvPr/>
        </p:nvSpPr>
        <p:spPr>
          <a:xfrm>
            <a:off x="3236844" y="1954467"/>
            <a:ext cx="274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mesoscale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simulations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seasonal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predictions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Reanalysis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datasets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Wind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atlas</a:t>
            </a:r>
          </a:p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Satellite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87084" y="1956739"/>
            <a:ext cx="2743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Wind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resource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assessment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projects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spcAft>
                <a:spcPts val="2000"/>
              </a:spcAft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Measure-Correlate-Predict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(MCP)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methods</a:t>
            </a: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-121006" y="5352413"/>
            <a:ext cx="9278654" cy="1556779"/>
            <a:chOff x="0" y="5325571"/>
            <a:chExt cx="9278654" cy="1556779"/>
          </a:xfrm>
        </p:grpSpPr>
        <p:pic>
          <p:nvPicPr>
            <p:cNvPr id="43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493" y="6112501"/>
              <a:ext cx="2289110" cy="670663"/>
            </a:xfrm>
            <a:prstGeom prst="rect">
              <a:avLst/>
            </a:prstGeom>
          </p:spPr>
        </p:pic>
        <p:pic>
          <p:nvPicPr>
            <p:cNvPr id="3075" name="Picture 3" descr="D:\2nd_GA\IMATGES\windfar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49922"/>
              <a:ext cx="3439236" cy="150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http://www.vindenergi.dtu.dk/-/media/Institutter/Vindenergi_ny/Nyheder/2018/gwa-red.ashx?mw=700&amp;hash=A50C3A789363BA60B9B0DE6369A7627D322185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037" y="5349922"/>
              <a:ext cx="3016155" cy="150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D:\2nd_GA\IMATGES\aeol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192" y="5325571"/>
              <a:ext cx="2821462" cy="1556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6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_tradnl" sz="3100" dirty="0" err="1" smtClean="0"/>
              <a:t>Main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challenges</a:t>
            </a:r>
            <a:endParaRPr lang="es-ES" sz="31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85037"/>
              </p:ext>
            </p:extLst>
          </p:nvPr>
        </p:nvGraphicFramePr>
        <p:xfrm>
          <a:off x="318652" y="967507"/>
          <a:ext cx="8506692" cy="573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348">
                  <a:extLst>
                    <a:ext uri="{9D8B030D-6E8A-4147-A177-3AD203B41FA5}">
                      <a16:colId xmlns:a16="http://schemas.microsoft.com/office/drawing/2014/main" val="2920148166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val="3441418072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627657034"/>
                    </a:ext>
                  </a:extLst>
                </a:gridCol>
              </a:tblGrid>
              <a:tr h="562751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ISSUE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SOLUTION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23333"/>
                  </a:ext>
                </a:extLst>
              </a:tr>
              <a:tr h="1848968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>
                          <a:solidFill>
                            <a:schemeClr val="tx1"/>
                          </a:solidFill>
                        </a:rPr>
                        <a:t>IDENTIFICATION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Finished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ongo</a:t>
                      </a:r>
                      <a:r>
                        <a:rPr lang="en-IE" sz="1800" kern="1200" noProof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lang="en-IE" sz="1800" kern="12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projects, initiatives (NEWA, ICOS)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databases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(WDCGG, Marine Data Exchange)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Contacts</a:t>
                      </a:r>
                      <a:endParaRPr lang="es-E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25203"/>
                  </a:ext>
                </a:extLst>
              </a:tr>
              <a:tr h="39466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DATA ACCESS</a:t>
                      </a:r>
                      <a:endParaRPr lang="es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Via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data portal,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ftp, 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email, etc.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Downloading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scripts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207987"/>
                  </a:ext>
                </a:extLst>
              </a:tr>
              <a:tr h="1848968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FORMAT</a:t>
                      </a:r>
                      <a:endParaRPr lang="es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Lack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of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coordination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Metadata</a:t>
                      </a:r>
                      <a:endParaRPr lang="es-ES_tradnl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Time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stamps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format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sampling</a:t>
                      </a:r>
                      <a:endParaRPr lang="es-ES_tradnl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Sensor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redundancy</a:t>
                      </a:r>
                      <a:endParaRPr lang="es-ES_tradnl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Units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Creat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scripts to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process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standardise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data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format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each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tall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tower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917427"/>
                  </a:ext>
                </a:extLst>
              </a:tr>
              <a:tr h="1082744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STORAGE</a:t>
                      </a:r>
                      <a:endParaRPr lang="es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size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of original files: 146 GB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size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of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processed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data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using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compressed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NetCDF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: 9.9 GB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12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8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_tradnl" sz="3100" dirty="0" err="1" smtClean="0"/>
              <a:t>Main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challenges</a:t>
            </a:r>
            <a:endParaRPr lang="es-ES" sz="31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52986"/>
              </p:ext>
            </p:extLst>
          </p:nvPr>
        </p:nvGraphicFramePr>
        <p:xfrm>
          <a:off x="318652" y="967507"/>
          <a:ext cx="8506692" cy="490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39">
                  <a:extLst>
                    <a:ext uri="{9D8B030D-6E8A-4147-A177-3AD203B41FA5}">
                      <a16:colId xmlns:a16="http://schemas.microsoft.com/office/drawing/2014/main" val="2920148166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344141807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627657034"/>
                    </a:ext>
                  </a:extLst>
                </a:gridCol>
              </a:tblGrid>
              <a:tr h="562751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ISSUE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SOLUTION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23333"/>
                  </a:ext>
                </a:extLst>
              </a:tr>
              <a:tr h="184896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_tradn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 OF THE INFORMATION</a:t>
                      </a:r>
                      <a:endParaRPr lang="es-E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Several</a:t>
                      </a:r>
                      <a:r>
                        <a:rPr lang="es-ES_tradnl" sz="18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easurement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heights</a:t>
                      </a:r>
                      <a:endParaRPr lang="es-ES_tradnl" sz="18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time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stamp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samplings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tower</a:t>
                      </a:r>
                      <a:endParaRPr lang="es-ES_tradnl" sz="18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Sensor </a:t>
                      </a:r>
                      <a:r>
                        <a:rPr lang="es-ES_tradnl" sz="180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redundancy</a:t>
                      </a:r>
                      <a:endParaRPr lang="es-E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$</a:t>
                      </a:r>
                      <a:r>
                        <a:rPr lang="es-ES" sz="1600" dirty="0" err="1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tower_name</a:t>
                      </a:r>
                      <a:r>
                        <a:rPr lang="es-ES" sz="1600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$/</a:t>
                      </a:r>
                    </a:p>
                    <a:p>
                      <a:r>
                        <a:rPr lang="es-ES" sz="1600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$</a:t>
                      </a:r>
                      <a:r>
                        <a:rPr lang="es-ES" sz="1600" dirty="0" err="1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time_resolution</a:t>
                      </a:r>
                      <a:r>
                        <a:rPr lang="es-ES" sz="1600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$/</a:t>
                      </a:r>
                    </a:p>
                    <a:p>
                      <a:r>
                        <a:rPr lang="es-ES" sz="1600" dirty="0" err="1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windagl$height$S$sensor_id</a:t>
                      </a:r>
                      <a:r>
                        <a:rPr lang="es-ES" sz="1600" dirty="0" smtClean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$/ windagl$height$S$sensor_id$_YYYYMM.nc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25203"/>
                  </a:ext>
                </a:extLst>
              </a:tr>
              <a:tr h="39466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DATA POLICY</a:t>
                      </a:r>
                      <a:endParaRPr lang="es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Restrictions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when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transferring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data to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thirds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Publish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list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of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tall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towers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their</a:t>
                      </a: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metadata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207987"/>
                  </a:ext>
                </a:extLst>
              </a:tr>
              <a:tr h="1848968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QUALITY</a:t>
                      </a:r>
                      <a:r>
                        <a:rPr lang="es-ES_tradnl" sz="2000" b="1" baseline="0" dirty="0" smtClean="0"/>
                        <a:t> OF DATA</a:t>
                      </a:r>
                      <a:endParaRPr lang="es-E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Measurement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errors</a:t>
                      </a:r>
                      <a:endParaRPr lang="es-ES_tradnl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Inhomogeneities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QC </a:t>
                      </a:r>
                      <a:r>
                        <a:rPr lang="es-ES_tradnl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tall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tower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_tradnl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wind</a:t>
                      </a:r>
                      <a:r>
                        <a:rPr lang="es-ES_trad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data</a:t>
                      </a:r>
                      <a:endParaRPr lang="es-E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917427"/>
                  </a:ext>
                </a:extLst>
              </a:tr>
            </a:tbl>
          </a:graphicData>
        </a:graphic>
      </p:graphicFrame>
      <p:pic>
        <p:nvPicPr>
          <p:cNvPr id="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6112501"/>
            <a:ext cx="2289110" cy="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_tradnl" sz="3100" dirty="0" err="1" smtClean="0"/>
              <a:t>Periods</a:t>
            </a:r>
            <a:r>
              <a:rPr lang="es-ES_tradnl" sz="3100" dirty="0" smtClean="0"/>
              <a:t> of Record</a:t>
            </a:r>
            <a:endParaRPr lang="es-ES" sz="3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73" y="858981"/>
            <a:ext cx="4782567" cy="56665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39" y="1579418"/>
            <a:ext cx="1951341" cy="3947284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6112501"/>
            <a:ext cx="2289110" cy="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s-ES_tradnl" sz="3100" dirty="0" err="1" smtClean="0"/>
              <a:t>Conclusions</a:t>
            </a:r>
            <a:endParaRPr lang="es-ES" sz="31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48145" y="1056290"/>
            <a:ext cx="75091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Data from more than 200 tall towers have been processed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Data are in a standardised format. </a:t>
            </a:r>
            <a:r>
              <a:rPr lang="en-GB" sz="2400" dirty="0" smtClean="0"/>
              <a:t>They</a:t>
            </a:r>
            <a:r>
              <a:rPr lang="en-GB" sz="2400" dirty="0" smtClean="0"/>
              <a:t> </a:t>
            </a:r>
            <a:r>
              <a:rPr lang="en-GB" sz="2400" dirty="0" smtClean="0"/>
              <a:t>will be easily transferable to the INDECIS portal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data policy issue will affect us in some cases. 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We aim to add more data to the Tall Tower Database.</a:t>
            </a: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We will be able to release the Tall Tower Raw Database within the INDECIS Raw Database by December 2018.</a:t>
            </a:r>
            <a:endParaRPr lang="en-GB" sz="2400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3" y="6112501"/>
            <a:ext cx="2289110" cy="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775441" y="2546816"/>
            <a:ext cx="7593118" cy="147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16" tIns="44646" rIns="89316" bIns="44646" anchor="ctr" anchorCtr="1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THANK YOU!</a:t>
            </a:r>
          </a:p>
          <a:p>
            <a:pPr algn="ctr"/>
            <a:endParaRPr lang="en-US" sz="3126" b="1" dirty="0">
              <a:solidFill>
                <a:srgbClr val="FFFFFF"/>
              </a:solidFill>
            </a:endParaRPr>
          </a:p>
          <a:p>
            <a:pPr algn="ctr"/>
            <a:r>
              <a:rPr lang="en-US" sz="3126" dirty="0" smtClean="0">
                <a:solidFill>
                  <a:srgbClr val="FFFFFF"/>
                </a:solidFill>
              </a:rPr>
              <a:t>jaume.ramon@bsc.es</a:t>
            </a:r>
            <a:endParaRPr sz="3126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09241"/>
            <a:ext cx="9144000" cy="1755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6" descr="ERA4CS_LOGO_TRANSPA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70" y="4409419"/>
            <a:ext cx="1666011" cy="7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2" descr="jpi_climate_logo_whit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62" y="4440241"/>
            <a:ext cx="1588676" cy="7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 descr="European Commiss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7" y="5285540"/>
            <a:ext cx="1052427" cy="7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50881" y="5316289"/>
            <a:ext cx="7256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INDECIS is part of ERA4CS, an ERA-NET initiated by JPI Climate, and funded by FORMAS (SE), DLR (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DE), BMWFW (AT), IFD (DK), MINECO (ES), ANR (FR) with co-funding by the European 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Union</a:t>
            </a:r>
            <a:r>
              <a:rPr lang="en-GB" alt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Horizon 2020 research and innovation programme under grant agreement no 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690462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0" y="4440241"/>
            <a:ext cx="1905268" cy="558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9233" y="6222123"/>
            <a:ext cx="345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www.indecis.eu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380</Words>
  <Application>Microsoft Office PowerPoint</Application>
  <PresentationFormat>Presentación en pantalla (4:3)</PresentationFormat>
  <Paragraphs>82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Cambria Math</vt:lpstr>
      <vt:lpstr>Consolas</vt:lpstr>
      <vt:lpstr>Tema de Office</vt:lpstr>
      <vt:lpstr>Tall wind mast data collection</vt:lpstr>
      <vt:lpstr>Tall tower database</vt:lpstr>
      <vt:lpstr>Tall tower summary sheets</vt:lpstr>
      <vt:lpstr>Potential users – future usage</vt:lpstr>
      <vt:lpstr>Main challenges</vt:lpstr>
      <vt:lpstr>Main challenges</vt:lpstr>
      <vt:lpstr>Periods of Record</vt:lpstr>
      <vt:lpstr>Conclusions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bscuser</cp:lastModifiedBy>
  <cp:revision>322</cp:revision>
  <dcterms:created xsi:type="dcterms:W3CDTF">2016-07-07T10:13:32Z</dcterms:created>
  <dcterms:modified xsi:type="dcterms:W3CDTF">2018-11-05T15:58:27Z</dcterms:modified>
</cp:coreProperties>
</file>