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1"/>
  </p:notesMasterIdLst>
  <p:sldIdLst>
    <p:sldId id="307" r:id="rId2"/>
    <p:sldId id="310" r:id="rId3"/>
    <p:sldId id="411" r:id="rId4"/>
    <p:sldId id="413" r:id="rId5"/>
    <p:sldId id="416" r:id="rId6"/>
    <p:sldId id="417" r:id="rId7"/>
    <p:sldId id="418" r:id="rId8"/>
    <p:sldId id="419" r:id="rId9"/>
    <p:sldId id="410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DF2"/>
    <a:srgbClr val="1E2B33"/>
    <a:srgbClr val="2F5597"/>
    <a:srgbClr val="6BA072"/>
    <a:srgbClr val="8FAADC"/>
    <a:srgbClr val="31681E"/>
    <a:srgbClr val="477A2E"/>
    <a:srgbClr val="58A539"/>
    <a:srgbClr val="DCEFD5"/>
    <a:srgbClr val="1F41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16" autoAdjust="0"/>
    <p:restoredTop sz="93771" autoAdjust="0"/>
  </p:normalViewPr>
  <p:slideViewPr>
    <p:cSldViewPr snapToGrid="0">
      <p:cViewPr varScale="1">
        <p:scale>
          <a:sx n="69" d="100"/>
          <a:sy n="69" d="100"/>
        </p:scale>
        <p:origin x="1458" y="60"/>
      </p:cViewPr>
      <p:guideLst>
        <p:guide orient="horz" pos="2115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0A98B-92B9-4661-8148-70A28B87BFA7}" type="datetimeFigureOut">
              <a:rPr lang="es-ES" smtClean="0"/>
              <a:t>05/11/2018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0EC59-92A8-49D9-A266-1F666DA847F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82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Bsc</a:t>
            </a:r>
            <a:r>
              <a:rPr lang="es-ES" dirty="0" smtClean="0"/>
              <a:t> </a:t>
            </a:r>
            <a:r>
              <a:rPr lang="es-ES" dirty="0" err="1" smtClean="0"/>
              <a:t>objectives</a:t>
            </a:r>
            <a:r>
              <a:rPr lang="es-ES" baseline="0" dirty="0" smtClean="0"/>
              <a:t> – </a:t>
            </a:r>
            <a:r>
              <a:rPr lang="es-ES" baseline="0" dirty="0" err="1" smtClean="0"/>
              <a:t>consortium</a:t>
            </a:r>
            <a:r>
              <a:rPr lang="es-ES" baseline="0" dirty="0" smtClean="0"/>
              <a:t> – </a:t>
            </a:r>
            <a:r>
              <a:rPr lang="es-ES" baseline="0" dirty="0" err="1" smtClean="0"/>
              <a:t>objectius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consorci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77292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Bsc</a:t>
            </a:r>
            <a:r>
              <a:rPr lang="es-ES" dirty="0" smtClean="0"/>
              <a:t> </a:t>
            </a:r>
            <a:r>
              <a:rPr lang="es-ES" dirty="0" err="1" smtClean="0"/>
              <a:t>objectives</a:t>
            </a:r>
            <a:r>
              <a:rPr lang="es-ES" baseline="0" dirty="0" smtClean="0"/>
              <a:t> – </a:t>
            </a:r>
            <a:r>
              <a:rPr lang="es-ES" baseline="0" dirty="0" err="1" smtClean="0"/>
              <a:t>consortium</a:t>
            </a:r>
            <a:r>
              <a:rPr lang="es-ES" baseline="0" dirty="0" smtClean="0"/>
              <a:t> – </a:t>
            </a:r>
            <a:r>
              <a:rPr lang="es-ES" baseline="0" dirty="0" err="1" smtClean="0"/>
              <a:t>objectius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consorci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7729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77292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19569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18192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03397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39847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Shape 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07079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hyperlink" Target="https://www.facebook.com/BSCCNS" TargetMode="External"/><Relationship Id="rId12" Type="http://schemas.openxmlformats.org/officeDocument/2006/relationships/image" Target="../media/image1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hyperlink" Target="https://www.youtube.com/user/BSCCNS" TargetMode="External"/><Relationship Id="rId5" Type="http://schemas.openxmlformats.org/officeDocument/2006/relationships/hyperlink" Target="https://www.linkedin.com/company/barcelona-supercomputing-center" TargetMode="External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openxmlformats.org/officeDocument/2006/relationships/hyperlink" Target="https://twitter.com/bsc_cns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 smtClean="0"/>
              <a:t>day</a:t>
            </a:r>
            <a:r>
              <a:rPr lang="es-ES" dirty="0" smtClean="0"/>
              <a:t>/</a:t>
            </a:r>
            <a:r>
              <a:rPr lang="es-ES" dirty="0" err="1" smtClean="0"/>
              <a:t>month</a:t>
            </a:r>
            <a:r>
              <a:rPr lang="es-ES" dirty="0" smtClean="0"/>
              <a:t>/</a:t>
            </a:r>
            <a:r>
              <a:rPr lang="es-ES" dirty="0" err="1" smtClean="0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 smtClean="0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7109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46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16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01753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>
            <a:off x="1991225" y="2636182"/>
            <a:ext cx="5161550" cy="901825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7200" dirty="0" smtClean="0">
                <a:solidFill>
                  <a:schemeClr val="bg1"/>
                </a:solidFill>
              </a:rPr>
              <a:t>THANK YOU!</a:t>
            </a:r>
            <a:endParaRPr lang="es-ES" sz="7200" dirty="0">
              <a:solidFill>
                <a:schemeClr val="bg1"/>
              </a:solidFill>
            </a:endParaRP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 smtClean="0">
                <a:solidFill>
                  <a:schemeClr val="bg1"/>
                </a:solidFill>
              </a:rPr>
              <a:t>www.bsc.es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YOUR-EMAIL@bsc.es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7056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>
  <p:cSld name="cover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hape 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176" y="0"/>
            <a:ext cx="91408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12"/>
          <p:cNvSpPr txBox="1"/>
          <p:nvPr/>
        </p:nvSpPr>
        <p:spPr>
          <a:xfrm>
            <a:off x="76200" y="178352"/>
            <a:ext cx="1600200" cy="486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44646" rIns="89316" bIns="44646" anchor="t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lang="en-US" sz="1758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  <a:endParaRPr sz="1758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" name="Shape 13" descr="C:\Users\lbermude\Documents\Laura\PWP BSC\img_ok\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9800" y="811112"/>
            <a:ext cx="4603750" cy="1349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hape 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38826" y="1001870"/>
            <a:ext cx="1012825" cy="514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Shape 15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38788" y="6239199"/>
            <a:ext cx="425450" cy="324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Shape 16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227763" y="6242301"/>
            <a:ext cx="393700" cy="325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Shape 17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878639" y="6239199"/>
            <a:ext cx="447675" cy="324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18">
            <a:hlinkClick r:id="rId11"/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480300" y="6239199"/>
            <a:ext cx="763588" cy="3241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243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90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5" r:id="rId4"/>
    <p:sldLayoutId id="2147483654" r:id="rId5"/>
    <p:sldLayoutId id="2147483656" r:id="rId6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 smtClean="0"/>
              <a:t>Tall</a:t>
            </a:r>
            <a:r>
              <a:rPr lang="es-ES" dirty="0" smtClean="0"/>
              <a:t> </a:t>
            </a:r>
            <a:r>
              <a:rPr lang="es-ES" dirty="0" err="1" smtClean="0"/>
              <a:t>wind</a:t>
            </a:r>
            <a:r>
              <a:rPr lang="es-ES" dirty="0" smtClean="0"/>
              <a:t> </a:t>
            </a:r>
            <a:r>
              <a:rPr lang="es-ES" dirty="0" err="1" smtClean="0"/>
              <a:t>mast</a:t>
            </a:r>
            <a:r>
              <a:rPr lang="es-ES" dirty="0" smtClean="0"/>
              <a:t> data </a:t>
            </a:r>
            <a:r>
              <a:rPr lang="es-ES" dirty="0" err="1" smtClean="0"/>
              <a:t>collection</a:t>
            </a:r>
            <a:endParaRPr lang="es-ES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u="sng" dirty="0" smtClean="0"/>
              <a:t>Jaume </a:t>
            </a:r>
            <a:r>
              <a:rPr lang="es-ES" u="sng" dirty="0" err="1" smtClean="0"/>
              <a:t>Ramon</a:t>
            </a:r>
            <a:endParaRPr lang="es-ES" u="sng" dirty="0" smtClean="0"/>
          </a:p>
          <a:p>
            <a:r>
              <a:rPr lang="es-ES" dirty="0" err="1" smtClean="0"/>
              <a:t>Llorenç</a:t>
            </a:r>
            <a:r>
              <a:rPr lang="es-ES" dirty="0" smtClean="0"/>
              <a:t> Lledó</a:t>
            </a:r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smtClean="0"/>
              <a:t>13/11/2018</a:t>
            </a:r>
            <a:endParaRPr lang="es-ES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 smtClean="0"/>
              <a:t>INDECIS 2nd GA, </a:t>
            </a:r>
            <a:r>
              <a:rPr lang="es-ES" dirty="0" err="1" smtClean="0"/>
              <a:t>Dublin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4094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3500"/>
              </a:lnSpc>
            </a:pPr>
            <a:r>
              <a:rPr lang="es-ES" altLang="es-ES" sz="3100" dirty="0" err="1" smtClean="0"/>
              <a:t>Tall</a:t>
            </a:r>
            <a:r>
              <a:rPr lang="es-ES" altLang="es-ES" sz="3100" dirty="0" smtClean="0"/>
              <a:t> </a:t>
            </a:r>
            <a:r>
              <a:rPr lang="es-ES" altLang="es-ES" sz="3100" dirty="0" err="1" smtClean="0"/>
              <a:t>tower</a:t>
            </a:r>
            <a:r>
              <a:rPr lang="es-ES" altLang="es-ES" sz="3100" dirty="0" smtClean="0"/>
              <a:t> </a:t>
            </a:r>
            <a:r>
              <a:rPr lang="es-ES" altLang="es-ES" sz="3100" dirty="0" err="1" smtClean="0"/>
              <a:t>database</a:t>
            </a:r>
            <a:endParaRPr lang="es-ES" sz="3100" dirty="0"/>
          </a:p>
        </p:txBody>
      </p:sp>
      <p:pic>
        <p:nvPicPr>
          <p:cNvPr id="43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493" y="6112501"/>
            <a:ext cx="2289110" cy="670663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95" y="798653"/>
            <a:ext cx="8719933" cy="4821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D:\2nd_GA\IMATGES\cross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661" y="5519962"/>
            <a:ext cx="4953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D:\2nd_GA\IMATGES\point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502" y="5383481"/>
            <a:ext cx="554684" cy="647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707961" y="5611510"/>
            <a:ext cx="1622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Identified</a:t>
            </a:r>
            <a:r>
              <a:rPr lang="es-ES" dirty="0" smtClean="0"/>
              <a:t> (311)</a:t>
            </a:r>
            <a:endParaRPr lang="es-ES" dirty="0"/>
          </a:p>
        </p:txBody>
      </p:sp>
      <p:sp>
        <p:nvSpPr>
          <p:cNvPr id="8" name="7 CuadroTexto"/>
          <p:cNvSpPr txBox="1"/>
          <p:nvPr/>
        </p:nvSpPr>
        <p:spPr>
          <a:xfrm>
            <a:off x="6009291" y="5551809"/>
            <a:ext cx="1717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Processed</a:t>
            </a:r>
            <a:r>
              <a:rPr lang="es-ES" dirty="0" smtClean="0"/>
              <a:t> (215)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074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3500"/>
              </a:lnSpc>
            </a:pPr>
            <a:r>
              <a:rPr lang="es-ES" altLang="es-ES" sz="3100" dirty="0" err="1" smtClean="0"/>
              <a:t>Tall</a:t>
            </a:r>
            <a:r>
              <a:rPr lang="es-ES" altLang="es-ES" sz="3100" dirty="0" smtClean="0"/>
              <a:t> </a:t>
            </a:r>
            <a:r>
              <a:rPr lang="es-ES" altLang="es-ES" sz="3100" dirty="0" err="1" smtClean="0"/>
              <a:t>tower</a:t>
            </a:r>
            <a:r>
              <a:rPr lang="es-ES" altLang="es-ES" sz="3100" dirty="0" smtClean="0"/>
              <a:t> </a:t>
            </a:r>
            <a:r>
              <a:rPr lang="es-ES" altLang="es-ES" sz="3100" dirty="0" err="1" smtClean="0"/>
              <a:t>summary</a:t>
            </a:r>
            <a:r>
              <a:rPr lang="es-ES" altLang="es-ES" sz="3100" dirty="0" smtClean="0"/>
              <a:t> </a:t>
            </a:r>
            <a:r>
              <a:rPr lang="es-ES" altLang="es-ES" sz="3100" dirty="0" err="1" smtClean="0"/>
              <a:t>sheets</a:t>
            </a:r>
            <a:endParaRPr lang="es-ES" sz="3100" dirty="0"/>
          </a:p>
        </p:txBody>
      </p:sp>
      <p:pic>
        <p:nvPicPr>
          <p:cNvPr id="43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493" y="6112501"/>
            <a:ext cx="2289110" cy="670663"/>
          </a:xfrm>
          <a:prstGeom prst="rect">
            <a:avLst/>
          </a:prstGeom>
        </p:spPr>
      </p:pic>
      <p:pic>
        <p:nvPicPr>
          <p:cNvPr id="2050" name="Picture 2" descr="D:\2nd_GA\IMATGES\lindenber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0953"/>
            <a:ext cx="9206345" cy="5957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440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3500"/>
              </a:lnSpc>
            </a:pPr>
            <a:r>
              <a:rPr lang="es-ES" sz="3100" dirty="0" err="1" smtClean="0"/>
              <a:t>Potential</a:t>
            </a:r>
            <a:r>
              <a:rPr lang="es-ES" sz="3100" dirty="0" smtClean="0"/>
              <a:t> </a:t>
            </a:r>
            <a:r>
              <a:rPr lang="es-ES" sz="3100" dirty="0" err="1" smtClean="0"/>
              <a:t>users</a:t>
            </a:r>
            <a:r>
              <a:rPr lang="es-ES" sz="3100" dirty="0" smtClean="0"/>
              <a:t> – </a:t>
            </a:r>
            <a:r>
              <a:rPr lang="es-ES" sz="3100" dirty="0" err="1" smtClean="0"/>
              <a:t>future</a:t>
            </a:r>
            <a:r>
              <a:rPr lang="es-ES" sz="3100" dirty="0" smtClean="0"/>
              <a:t> </a:t>
            </a:r>
            <a:r>
              <a:rPr lang="es-ES" sz="3100" dirty="0" err="1" smtClean="0"/>
              <a:t>usage</a:t>
            </a:r>
            <a:endParaRPr lang="es-ES" sz="3100" dirty="0"/>
          </a:p>
        </p:txBody>
      </p:sp>
      <p:sp>
        <p:nvSpPr>
          <p:cNvPr id="4" name="3 Rectángulo redondeado"/>
          <p:cNvSpPr/>
          <p:nvPr/>
        </p:nvSpPr>
        <p:spPr>
          <a:xfrm>
            <a:off x="232011" y="1244091"/>
            <a:ext cx="2743200" cy="37236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Rectángulo redondeado"/>
          <p:cNvSpPr/>
          <p:nvPr/>
        </p:nvSpPr>
        <p:spPr>
          <a:xfrm>
            <a:off x="3191267" y="1244092"/>
            <a:ext cx="2743200" cy="37236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Rectángulo redondeado"/>
          <p:cNvSpPr/>
          <p:nvPr/>
        </p:nvSpPr>
        <p:spPr>
          <a:xfrm>
            <a:off x="6158715" y="1244092"/>
            <a:ext cx="2743200" cy="37236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772384" y="1309408"/>
            <a:ext cx="19162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Arial Black" pitchFamily="34" charset="0"/>
              </a:rPr>
              <a:t>RESEARCH</a:t>
            </a:r>
            <a:endParaRPr lang="es-ES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3562065" y="1329618"/>
            <a:ext cx="21017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Arial Black" pitchFamily="34" charset="0"/>
              </a:rPr>
              <a:t>VERIFICATION</a:t>
            </a:r>
            <a:endParaRPr lang="es-ES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6934864" y="1329618"/>
            <a:ext cx="15062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Arial Black" pitchFamily="34" charset="0"/>
              </a:rPr>
              <a:t>ENERGY</a:t>
            </a:r>
            <a:endParaRPr lang="es-ES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5 Rectángulo"/>
              <p:cNvSpPr/>
              <p:nvPr/>
            </p:nvSpPr>
            <p:spPr>
              <a:xfrm>
                <a:off x="232012" y="1965843"/>
                <a:ext cx="2743200" cy="228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spcAft>
                    <a:spcPts val="2000"/>
                  </a:spcAft>
                  <a:buFont typeface="Arial" pitchFamily="34" charset="0"/>
                  <a:buChar char="•"/>
                </a:pPr>
                <a:r>
                  <a:rPr lang="es-ES" dirty="0" smtClean="0">
                    <a:solidFill>
                      <a:schemeClr val="bg1">
                        <a:lumMod val="85000"/>
                      </a:schemeClr>
                    </a:solidFill>
                  </a:rPr>
                  <a:t>Climate </a:t>
                </a:r>
                <a:r>
                  <a:rPr lang="es-ES" dirty="0" err="1">
                    <a:solidFill>
                      <a:schemeClr val="bg1">
                        <a:lumMod val="85000"/>
                      </a:schemeClr>
                    </a:solidFill>
                  </a:rPr>
                  <a:t>indices</a:t>
                </a:r>
                <a:r>
                  <a:rPr lang="es-ES" dirty="0">
                    <a:solidFill>
                      <a:schemeClr val="bg1">
                        <a:lumMod val="85000"/>
                      </a:schemeClr>
                    </a:solidFill>
                  </a:rPr>
                  <a:t> </a:t>
                </a:r>
                <a:r>
                  <a:rPr lang="es-ES" dirty="0" err="1">
                    <a:solidFill>
                      <a:schemeClr val="bg1">
                        <a:lumMod val="85000"/>
                      </a:schemeClr>
                    </a:solidFill>
                  </a:rPr>
                  <a:t>calculation</a:t>
                </a:r>
                <a:r>
                  <a:rPr lang="es-ES" dirty="0">
                    <a:solidFill>
                      <a:schemeClr val="bg1">
                        <a:lumMod val="85000"/>
                      </a:schemeClr>
                    </a:solidFill>
                  </a:rPr>
                  <a:t>. </a:t>
                </a:r>
                <a:r>
                  <a:rPr lang="es-ES" dirty="0" err="1">
                    <a:solidFill>
                      <a:schemeClr val="bg1">
                        <a:lumMod val="85000"/>
                      </a:schemeClr>
                    </a:solidFill>
                  </a:rPr>
                  <a:t>Capacity</a:t>
                </a:r>
                <a:r>
                  <a:rPr lang="es-ES" dirty="0">
                    <a:solidFill>
                      <a:schemeClr val="bg1">
                        <a:lumMod val="85000"/>
                      </a:schemeClr>
                    </a:solidFill>
                  </a:rPr>
                  <a:t> </a:t>
                </a:r>
                <a:r>
                  <a:rPr lang="es-ES" dirty="0" smtClean="0">
                    <a:solidFill>
                      <a:schemeClr val="bg1">
                        <a:lumMod val="85000"/>
                      </a:schemeClr>
                    </a:solidFill>
                  </a:rPr>
                  <a:t>Factor (CF):</a:t>
                </a:r>
              </a:p>
              <a:p>
                <a:pPr>
                  <a:spcAft>
                    <a:spcPts val="2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/>
                        </a:rPr>
                        <m:t>𝐶𝐹</m:t>
                      </m:r>
                      <m:r>
                        <a:rPr lang="es-ES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s-ES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/>
                            </a:rPr>
                            <m:t>𝑝𝑜𝑤𝑒𝑟</m:t>
                          </m:r>
                          <m:r>
                            <a:rPr lang="es-ES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s-ES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/>
                            </a:rPr>
                            <m:t>𝑝𝑟𝑜𝑑𝑢𝑐𝑒𝑑</m:t>
                          </m:r>
                        </m:num>
                        <m:den>
                          <m:func>
                            <m:funcPr>
                              <m:ctrlPr>
                                <a:rPr lang="es-ES" b="0" i="1" smtClean="0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s-ES" b="0" i="0" smtClean="0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/>
                                </a:rPr>
                                <m:t>max</m:t>
                              </m:r>
                            </m:fName>
                            <m:e>
                              <m:r>
                                <a:rPr lang="es-ES" b="0" i="1" smtClean="0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/>
                                </a:rPr>
                                <m:t>𝑝𝑜𝑤𝑒𝑟</m:t>
                              </m:r>
                              <m:r>
                                <a:rPr lang="es-ES" b="0" i="1" smtClean="0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s-ES" b="0" i="1" smtClean="0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/>
                                </a:rPr>
                                <m:t>𝑝𝑟𝑜𝑑</m:t>
                              </m:r>
                              <m:r>
                                <a:rPr lang="es-ES" b="0" i="1" smtClean="0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/>
                                </a:rPr>
                                <m:t>.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s-ES" dirty="0" smtClean="0">
                  <a:solidFill>
                    <a:schemeClr val="bg1">
                      <a:lumMod val="85000"/>
                    </a:schemeClr>
                  </a:solidFill>
                </a:endParaRPr>
              </a:p>
              <a:p>
                <a:pPr marL="285750" indent="-285750">
                  <a:spcAft>
                    <a:spcPts val="2000"/>
                  </a:spcAft>
                  <a:buFont typeface="Arial" pitchFamily="34" charset="0"/>
                  <a:buChar char="•"/>
                </a:pPr>
                <a:r>
                  <a:rPr lang="es-ES" dirty="0" smtClean="0">
                    <a:solidFill>
                      <a:schemeClr val="bg1">
                        <a:lumMod val="85000"/>
                      </a:schemeClr>
                    </a:solidFill>
                  </a:rPr>
                  <a:t>PBL </a:t>
                </a:r>
                <a:r>
                  <a:rPr lang="es-ES" dirty="0" err="1">
                    <a:solidFill>
                      <a:schemeClr val="bg1">
                        <a:lumMod val="85000"/>
                      </a:schemeClr>
                    </a:solidFill>
                  </a:rPr>
                  <a:t>studies</a:t>
                </a:r>
                <a:endParaRPr lang="es-ES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5 Rectángulo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012" y="1965843"/>
                <a:ext cx="2743200" cy="2285882"/>
              </a:xfrm>
              <a:prstGeom prst="rect">
                <a:avLst/>
              </a:prstGeom>
              <a:blipFill rotWithShape="1">
                <a:blip r:embed="rId3"/>
                <a:stretch>
                  <a:fillRect l="-1333" t="-1333" b="-3200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12 Rectángulo"/>
          <p:cNvSpPr/>
          <p:nvPr/>
        </p:nvSpPr>
        <p:spPr>
          <a:xfrm>
            <a:off x="3236844" y="1954467"/>
            <a:ext cx="274320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2000"/>
              </a:spcAft>
              <a:buFont typeface="Arial" pitchFamily="34" charset="0"/>
              <a:buChar char="•"/>
            </a:pPr>
            <a:r>
              <a:rPr lang="es-ES" dirty="0" err="1" smtClean="0">
                <a:solidFill>
                  <a:schemeClr val="bg1">
                    <a:lumMod val="85000"/>
                  </a:schemeClr>
                </a:solidFill>
              </a:rPr>
              <a:t>From</a:t>
            </a:r>
            <a:r>
              <a:rPr lang="es-ES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s-ES" dirty="0" err="1" smtClean="0">
                <a:solidFill>
                  <a:schemeClr val="bg1">
                    <a:lumMod val="85000"/>
                  </a:schemeClr>
                </a:solidFill>
              </a:rPr>
              <a:t>mesoscale</a:t>
            </a:r>
            <a:r>
              <a:rPr lang="es-ES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s-ES" dirty="0" err="1" smtClean="0">
                <a:solidFill>
                  <a:schemeClr val="bg1">
                    <a:lumMod val="85000"/>
                  </a:schemeClr>
                </a:solidFill>
              </a:rPr>
              <a:t>simulations</a:t>
            </a:r>
            <a:r>
              <a:rPr lang="es-ES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s-ES" dirty="0" err="1" smtClean="0">
                <a:solidFill>
                  <a:schemeClr val="bg1">
                    <a:lumMod val="85000"/>
                  </a:schemeClr>
                </a:solidFill>
              </a:rPr>
              <a:t>to</a:t>
            </a:r>
            <a:r>
              <a:rPr lang="es-ES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s-ES" dirty="0" err="1" smtClean="0">
                <a:solidFill>
                  <a:schemeClr val="bg1">
                    <a:lumMod val="85000"/>
                  </a:schemeClr>
                </a:solidFill>
              </a:rPr>
              <a:t>seasonal</a:t>
            </a:r>
            <a:r>
              <a:rPr lang="es-ES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s-ES" dirty="0" err="1" smtClean="0">
                <a:solidFill>
                  <a:schemeClr val="bg1">
                    <a:lumMod val="85000"/>
                  </a:schemeClr>
                </a:solidFill>
              </a:rPr>
              <a:t>predictions</a:t>
            </a:r>
            <a:endParaRPr lang="es-ES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spcAft>
                <a:spcPts val="2000"/>
              </a:spcAft>
              <a:buFont typeface="Arial" pitchFamily="34" charset="0"/>
              <a:buChar char="•"/>
            </a:pPr>
            <a:r>
              <a:rPr lang="es-ES" dirty="0" err="1" smtClean="0">
                <a:solidFill>
                  <a:schemeClr val="bg1">
                    <a:lumMod val="85000"/>
                  </a:schemeClr>
                </a:solidFill>
              </a:rPr>
              <a:t>Reanalysis</a:t>
            </a:r>
            <a:r>
              <a:rPr lang="es-ES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s-ES" dirty="0" err="1" smtClean="0">
                <a:solidFill>
                  <a:schemeClr val="bg1">
                    <a:lumMod val="85000"/>
                  </a:schemeClr>
                </a:solidFill>
              </a:rPr>
              <a:t>datasets</a:t>
            </a:r>
            <a:endParaRPr lang="es-ES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spcAft>
                <a:spcPts val="2000"/>
              </a:spcAft>
              <a:buFont typeface="Arial" pitchFamily="34" charset="0"/>
              <a:buChar char="•"/>
            </a:pPr>
            <a:r>
              <a:rPr lang="es-ES" dirty="0" err="1" smtClean="0">
                <a:solidFill>
                  <a:schemeClr val="bg1">
                    <a:lumMod val="85000"/>
                  </a:schemeClr>
                </a:solidFill>
              </a:rPr>
              <a:t>Wind</a:t>
            </a:r>
            <a:r>
              <a:rPr lang="es-ES" dirty="0" smtClean="0">
                <a:solidFill>
                  <a:schemeClr val="bg1">
                    <a:lumMod val="85000"/>
                  </a:schemeClr>
                </a:solidFill>
              </a:rPr>
              <a:t> atlas</a:t>
            </a:r>
          </a:p>
          <a:p>
            <a:pPr marL="285750" indent="-285750">
              <a:spcAft>
                <a:spcPts val="2000"/>
              </a:spcAft>
              <a:buFont typeface="Arial" pitchFamily="34" charset="0"/>
              <a:buChar char="•"/>
            </a:pPr>
            <a:r>
              <a:rPr lang="es-ES" dirty="0" err="1" smtClean="0">
                <a:solidFill>
                  <a:schemeClr val="bg1">
                    <a:lumMod val="85000"/>
                  </a:schemeClr>
                </a:solidFill>
              </a:rPr>
              <a:t>Satellite</a:t>
            </a:r>
            <a:r>
              <a:rPr lang="es-ES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s-ES" dirty="0" err="1" smtClean="0">
                <a:solidFill>
                  <a:schemeClr val="bg1">
                    <a:lumMod val="85000"/>
                  </a:schemeClr>
                </a:solidFill>
              </a:rPr>
              <a:t>products</a:t>
            </a:r>
            <a:endParaRPr lang="es-ES" dirty="0" smtClean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6187084" y="1956739"/>
            <a:ext cx="2743200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2000"/>
              </a:spcAft>
              <a:buFont typeface="Arial" pitchFamily="34" charset="0"/>
              <a:buChar char="•"/>
            </a:pPr>
            <a:r>
              <a:rPr lang="es-ES" dirty="0" err="1" smtClean="0">
                <a:solidFill>
                  <a:schemeClr val="bg1">
                    <a:lumMod val="85000"/>
                  </a:schemeClr>
                </a:solidFill>
              </a:rPr>
              <a:t>Wind</a:t>
            </a:r>
            <a:r>
              <a:rPr lang="es-ES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s-ES" dirty="0" err="1" smtClean="0">
                <a:solidFill>
                  <a:schemeClr val="bg1">
                    <a:lumMod val="85000"/>
                  </a:schemeClr>
                </a:solidFill>
              </a:rPr>
              <a:t>resource</a:t>
            </a:r>
            <a:r>
              <a:rPr lang="es-ES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s-ES" dirty="0" err="1" smtClean="0">
                <a:solidFill>
                  <a:schemeClr val="bg1">
                    <a:lumMod val="85000"/>
                  </a:schemeClr>
                </a:solidFill>
              </a:rPr>
              <a:t>assessment</a:t>
            </a:r>
            <a:endParaRPr lang="es-ES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spcAft>
                <a:spcPts val="2000"/>
              </a:spcAft>
              <a:buFont typeface="Arial" pitchFamily="34" charset="0"/>
              <a:buChar char="•"/>
            </a:pPr>
            <a:r>
              <a:rPr lang="es-ES" dirty="0" err="1" smtClean="0">
                <a:solidFill>
                  <a:schemeClr val="bg1">
                    <a:lumMod val="85000"/>
                  </a:schemeClr>
                </a:solidFill>
              </a:rPr>
              <a:t>Risk</a:t>
            </a:r>
            <a:r>
              <a:rPr lang="es-ES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s-ES" dirty="0" err="1" smtClean="0">
                <a:solidFill>
                  <a:schemeClr val="bg1">
                    <a:lumMod val="85000"/>
                  </a:schemeClr>
                </a:solidFill>
              </a:rPr>
              <a:t>assessment</a:t>
            </a:r>
            <a:r>
              <a:rPr lang="es-ES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s-ES" dirty="0" err="1" smtClean="0">
                <a:solidFill>
                  <a:schemeClr val="bg1">
                    <a:lumMod val="85000"/>
                  </a:schemeClr>
                </a:solidFill>
              </a:rPr>
              <a:t>for</a:t>
            </a:r>
            <a:r>
              <a:rPr lang="es-ES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s-ES" dirty="0" err="1" smtClean="0">
                <a:solidFill>
                  <a:schemeClr val="bg1">
                    <a:lumMod val="85000"/>
                  </a:schemeClr>
                </a:solidFill>
              </a:rPr>
              <a:t>energy</a:t>
            </a:r>
            <a:r>
              <a:rPr lang="es-ES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s-ES" dirty="0" err="1" smtClean="0">
                <a:solidFill>
                  <a:schemeClr val="bg1">
                    <a:lumMod val="85000"/>
                  </a:schemeClr>
                </a:solidFill>
              </a:rPr>
              <a:t>projects</a:t>
            </a:r>
            <a:endParaRPr lang="es-ES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spcAft>
                <a:spcPts val="2000"/>
              </a:spcAft>
              <a:buFont typeface="Arial" pitchFamily="34" charset="0"/>
              <a:buChar char="•"/>
            </a:pPr>
            <a:r>
              <a:rPr lang="es-ES" dirty="0" err="1" smtClean="0">
                <a:solidFill>
                  <a:schemeClr val="bg1">
                    <a:lumMod val="85000"/>
                  </a:schemeClr>
                </a:solidFill>
              </a:rPr>
              <a:t>Measure-Correlate-Predict</a:t>
            </a:r>
            <a:r>
              <a:rPr lang="es-ES" dirty="0" smtClean="0">
                <a:solidFill>
                  <a:schemeClr val="bg1">
                    <a:lumMod val="85000"/>
                  </a:schemeClr>
                </a:solidFill>
              </a:rPr>
              <a:t> (MCP) </a:t>
            </a:r>
            <a:r>
              <a:rPr lang="es-ES" dirty="0" err="1" smtClean="0">
                <a:solidFill>
                  <a:schemeClr val="bg1">
                    <a:lumMod val="85000"/>
                  </a:schemeClr>
                </a:solidFill>
              </a:rPr>
              <a:t>methods</a:t>
            </a:r>
            <a:endParaRPr lang="es-ES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dirty="0" smtClean="0"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9" name="8 Grupo"/>
          <p:cNvGrpSpPr/>
          <p:nvPr/>
        </p:nvGrpSpPr>
        <p:grpSpPr>
          <a:xfrm>
            <a:off x="-121006" y="5352413"/>
            <a:ext cx="9278654" cy="1556779"/>
            <a:chOff x="0" y="5325571"/>
            <a:chExt cx="9278654" cy="1556779"/>
          </a:xfrm>
        </p:grpSpPr>
        <p:pic>
          <p:nvPicPr>
            <p:cNvPr id="43" name="Imagen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2493" y="6112501"/>
              <a:ext cx="2289110" cy="670663"/>
            </a:xfrm>
            <a:prstGeom prst="rect">
              <a:avLst/>
            </a:prstGeom>
          </p:spPr>
        </p:pic>
        <p:pic>
          <p:nvPicPr>
            <p:cNvPr id="3075" name="Picture 3" descr="D:\2nd_GA\IMATGES\windfarm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349922"/>
              <a:ext cx="3439236" cy="15080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9" name="Picture 7" descr="http://www.vindenergi.dtu.dk/-/media/Institutter/Vindenergi_ny/Nyheder/2018/gwa-red.ashx?mw=700&amp;hash=A50C3A789363BA60B9B0DE6369A7627D3221853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1037" y="5349922"/>
              <a:ext cx="3016155" cy="15080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0" name="Picture 8" descr="D:\2nd_GA\IMATGES\aeolus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57192" y="5325571"/>
              <a:ext cx="2821462" cy="15567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4268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3500"/>
              </a:lnSpc>
            </a:pPr>
            <a:r>
              <a:rPr lang="es-ES_tradnl" sz="3100" dirty="0" err="1" smtClean="0"/>
              <a:t>Main</a:t>
            </a:r>
            <a:r>
              <a:rPr lang="es-ES_tradnl" sz="3100" dirty="0" smtClean="0"/>
              <a:t> </a:t>
            </a:r>
            <a:r>
              <a:rPr lang="es-ES_tradnl" sz="3100" dirty="0" err="1" smtClean="0"/>
              <a:t>challenges</a:t>
            </a:r>
            <a:endParaRPr lang="es-ES" sz="3100" dirty="0"/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985037"/>
              </p:ext>
            </p:extLst>
          </p:nvPr>
        </p:nvGraphicFramePr>
        <p:xfrm>
          <a:off x="318652" y="967507"/>
          <a:ext cx="8506692" cy="5739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7348">
                  <a:extLst>
                    <a:ext uri="{9D8B030D-6E8A-4147-A177-3AD203B41FA5}">
                      <a16:colId xmlns:a16="http://schemas.microsoft.com/office/drawing/2014/main" val="2920148166"/>
                    </a:ext>
                  </a:extLst>
                </a:gridCol>
                <a:gridCol w="3338945">
                  <a:extLst>
                    <a:ext uri="{9D8B030D-6E8A-4147-A177-3AD203B41FA5}">
                      <a16:colId xmlns:a16="http://schemas.microsoft.com/office/drawing/2014/main" val="3441418072"/>
                    </a:ext>
                  </a:extLst>
                </a:gridCol>
                <a:gridCol w="3200399">
                  <a:extLst>
                    <a:ext uri="{9D8B030D-6E8A-4147-A177-3AD203B41FA5}">
                      <a16:colId xmlns:a16="http://schemas.microsoft.com/office/drawing/2014/main" val="627657034"/>
                    </a:ext>
                  </a:extLst>
                </a:gridCol>
              </a:tblGrid>
              <a:tr h="562751">
                <a:tc gridSpan="2">
                  <a:txBody>
                    <a:bodyPr/>
                    <a:lstStyle/>
                    <a:p>
                      <a:pPr algn="ctr"/>
                      <a:r>
                        <a:rPr lang="es-ES_tradnl" sz="2400" dirty="0" smtClean="0"/>
                        <a:t>ISSUE</a:t>
                      </a:r>
                      <a:endParaRPr lang="es-E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400" dirty="0" smtClean="0"/>
                        <a:t>SOLUTION</a:t>
                      </a:r>
                      <a:endParaRPr lang="es-E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6823333"/>
                  </a:ext>
                </a:extLst>
              </a:tr>
              <a:tr h="1848968">
                <a:tc>
                  <a:txBody>
                    <a:bodyPr/>
                    <a:lstStyle/>
                    <a:p>
                      <a:pPr algn="ctr"/>
                      <a:r>
                        <a:rPr lang="es-ES_tradnl" sz="2000" b="1" dirty="0" smtClean="0">
                          <a:solidFill>
                            <a:schemeClr val="tx1"/>
                          </a:solidFill>
                        </a:rPr>
                        <a:t>IDENTIFICATION</a:t>
                      </a:r>
                      <a:endParaRPr lang="es-ES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s-ES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_tradnl" sz="1800" kern="120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Finished</a:t>
                      </a:r>
                      <a:r>
                        <a:rPr lang="es-ES_tradnl" sz="180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_tradnl" sz="1800" kern="120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or</a:t>
                      </a:r>
                      <a:r>
                        <a:rPr lang="es-ES_tradnl" sz="180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_tradnl" sz="1800" kern="120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ongo</a:t>
                      </a:r>
                      <a:r>
                        <a:rPr lang="en-IE" sz="1800" kern="1200" noProof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ing</a:t>
                      </a:r>
                      <a:r>
                        <a:rPr lang="en-IE" sz="1800" kern="1200" noProof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projects, initiatives (NEWA, ICOS)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_tradnl" sz="1800" kern="120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Existing</a:t>
                      </a:r>
                      <a:r>
                        <a:rPr lang="es-ES_tradnl" sz="180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_tradnl" sz="1800" kern="120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databases</a:t>
                      </a:r>
                      <a:r>
                        <a:rPr lang="es-ES_tradnl" sz="180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(WDCGG, Marine Data Exchange)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_tradnl" sz="1800" kern="120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Contacts</a:t>
                      </a:r>
                      <a:endParaRPr lang="es-ES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8125203"/>
                  </a:ext>
                </a:extLst>
              </a:tr>
              <a:tr h="394663">
                <a:tc>
                  <a:txBody>
                    <a:bodyPr/>
                    <a:lstStyle/>
                    <a:p>
                      <a:pPr algn="ctr"/>
                      <a:r>
                        <a:rPr lang="es-ES_tradnl" sz="2000" b="1" dirty="0" smtClean="0"/>
                        <a:t>DATA ACCESS</a:t>
                      </a:r>
                      <a:endParaRPr lang="es-E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_tradnl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Via</a:t>
                      </a:r>
                      <a:r>
                        <a:rPr lang="es-ES_tradnl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data portal,</a:t>
                      </a:r>
                      <a:r>
                        <a:rPr lang="es-ES_tradnl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ftp, </a:t>
                      </a:r>
                      <a:r>
                        <a:rPr lang="es-ES_tradnl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email, etc.</a:t>
                      </a:r>
                      <a:endParaRPr lang="es-ES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_tradnl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Downloading</a:t>
                      </a:r>
                      <a:r>
                        <a:rPr lang="es-ES_tradnl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scripts</a:t>
                      </a:r>
                      <a:endParaRPr lang="es-ES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8207987"/>
                  </a:ext>
                </a:extLst>
              </a:tr>
              <a:tr h="1848968">
                <a:tc>
                  <a:txBody>
                    <a:bodyPr/>
                    <a:lstStyle/>
                    <a:p>
                      <a:pPr algn="ctr"/>
                      <a:r>
                        <a:rPr lang="es-ES_tradnl" sz="2000" b="1" dirty="0" smtClean="0"/>
                        <a:t>FORMAT</a:t>
                      </a:r>
                      <a:endParaRPr lang="es-E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s-ES_tradnl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Lack</a:t>
                      </a:r>
                      <a:r>
                        <a:rPr lang="es-ES_tradnl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of </a:t>
                      </a:r>
                      <a:r>
                        <a:rPr lang="es-ES_tradnl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coordination</a:t>
                      </a:r>
                      <a:r>
                        <a:rPr lang="es-ES_tradnl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: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_tradnl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Metadata</a:t>
                      </a:r>
                      <a:endParaRPr lang="es-ES_tradnl" baseline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_tradnl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Time </a:t>
                      </a:r>
                      <a:r>
                        <a:rPr lang="es-ES_tradnl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stamps</a:t>
                      </a:r>
                      <a:r>
                        <a:rPr lang="es-ES_tradnl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  <a:r>
                        <a:rPr lang="es-ES_tradnl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format</a:t>
                      </a:r>
                      <a:r>
                        <a:rPr lang="es-ES_tradnl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and </a:t>
                      </a:r>
                      <a:r>
                        <a:rPr lang="es-ES_tradnl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sampling</a:t>
                      </a:r>
                      <a:endParaRPr lang="es-ES_tradnl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_tradnl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Sensor</a:t>
                      </a:r>
                      <a:r>
                        <a:rPr lang="es-ES_tradnl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  <a:r>
                        <a:rPr lang="es-ES_tradnl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redundancy</a:t>
                      </a:r>
                      <a:endParaRPr lang="es-ES_tradnl" baseline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_tradnl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Units</a:t>
                      </a:r>
                      <a:endParaRPr lang="es-ES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_tradnl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Creat</a:t>
                      </a:r>
                      <a:r>
                        <a:rPr lang="es-ES_tradnl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e</a:t>
                      </a:r>
                      <a:r>
                        <a:rPr lang="es-ES_tradnl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scripts to </a:t>
                      </a:r>
                      <a:r>
                        <a:rPr lang="es-ES_tradnl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process</a:t>
                      </a:r>
                      <a:r>
                        <a:rPr lang="es-ES_tradnl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and </a:t>
                      </a:r>
                      <a:r>
                        <a:rPr lang="es-ES_tradnl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standardise</a:t>
                      </a:r>
                      <a:r>
                        <a:rPr lang="es-ES_tradnl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data </a:t>
                      </a:r>
                      <a:r>
                        <a:rPr lang="es-ES_tradnl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format</a:t>
                      </a:r>
                      <a:r>
                        <a:rPr lang="es-ES_tradnl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  <a:r>
                        <a:rPr lang="es-ES_tradnl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for</a:t>
                      </a:r>
                      <a:r>
                        <a:rPr lang="es-ES_tradnl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  <a:r>
                        <a:rPr lang="es-ES_tradnl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each</a:t>
                      </a:r>
                      <a:r>
                        <a:rPr lang="es-ES_tradnl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  <a:r>
                        <a:rPr lang="es-ES_tradnl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tall</a:t>
                      </a:r>
                      <a:r>
                        <a:rPr lang="es-ES_tradnl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  <a:r>
                        <a:rPr lang="es-ES_tradnl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tower</a:t>
                      </a:r>
                      <a:endParaRPr lang="es-ES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23917427"/>
                  </a:ext>
                </a:extLst>
              </a:tr>
              <a:tr h="1082744">
                <a:tc>
                  <a:txBody>
                    <a:bodyPr/>
                    <a:lstStyle/>
                    <a:p>
                      <a:pPr algn="ctr"/>
                      <a:r>
                        <a:rPr lang="es-ES_tradnl" sz="2000" b="1" dirty="0" smtClean="0"/>
                        <a:t>STORAGE</a:t>
                      </a:r>
                      <a:endParaRPr lang="es-E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_tradnl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Total</a:t>
                      </a:r>
                      <a:r>
                        <a:rPr lang="es-ES_tradnl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  <a:r>
                        <a:rPr lang="es-ES_tradnl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size</a:t>
                      </a:r>
                      <a:r>
                        <a:rPr lang="es-ES_tradnl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of original files: 146 GB</a:t>
                      </a:r>
                      <a:endParaRPr lang="es-ES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_tradnl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Total</a:t>
                      </a:r>
                      <a:r>
                        <a:rPr lang="es-ES_tradnl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  <a:r>
                        <a:rPr lang="es-ES_tradnl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size</a:t>
                      </a:r>
                      <a:r>
                        <a:rPr lang="es-ES_tradnl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of </a:t>
                      </a:r>
                      <a:r>
                        <a:rPr lang="es-ES_tradnl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processed</a:t>
                      </a:r>
                      <a:r>
                        <a:rPr lang="es-ES_tradnl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data </a:t>
                      </a:r>
                      <a:r>
                        <a:rPr lang="es-ES_tradnl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using</a:t>
                      </a:r>
                      <a:r>
                        <a:rPr lang="es-ES_tradnl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  <a:r>
                        <a:rPr lang="es-ES_tradnl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compressed</a:t>
                      </a:r>
                      <a:r>
                        <a:rPr lang="es-ES_tradnl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  <a:r>
                        <a:rPr lang="es-ES_tradnl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NetCDF</a:t>
                      </a:r>
                      <a:r>
                        <a:rPr lang="es-ES_tradnl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: 9.9 GB</a:t>
                      </a:r>
                      <a:endParaRPr lang="es-ES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81226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186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3500"/>
              </a:lnSpc>
            </a:pPr>
            <a:r>
              <a:rPr lang="es-ES_tradnl" sz="3100" dirty="0" err="1" smtClean="0"/>
              <a:t>Main</a:t>
            </a:r>
            <a:r>
              <a:rPr lang="es-ES_tradnl" sz="3100" dirty="0" smtClean="0"/>
              <a:t> </a:t>
            </a:r>
            <a:r>
              <a:rPr lang="es-ES_tradnl" sz="3100" dirty="0" err="1" smtClean="0"/>
              <a:t>challenges</a:t>
            </a:r>
            <a:endParaRPr lang="es-ES" sz="3100" dirty="0"/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652986"/>
              </p:ext>
            </p:extLst>
          </p:nvPr>
        </p:nvGraphicFramePr>
        <p:xfrm>
          <a:off x="318652" y="967507"/>
          <a:ext cx="8506692" cy="49007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4439">
                  <a:extLst>
                    <a:ext uri="{9D8B030D-6E8A-4147-A177-3AD203B41FA5}">
                      <a16:colId xmlns:a16="http://schemas.microsoft.com/office/drawing/2014/main" val="2920148166"/>
                    </a:ext>
                  </a:extLst>
                </a:gridCol>
                <a:gridCol w="2909454">
                  <a:extLst>
                    <a:ext uri="{9D8B030D-6E8A-4147-A177-3AD203B41FA5}">
                      <a16:colId xmlns:a16="http://schemas.microsoft.com/office/drawing/2014/main" val="3441418072"/>
                    </a:ext>
                  </a:extLst>
                </a:gridCol>
                <a:gridCol w="3352799">
                  <a:extLst>
                    <a:ext uri="{9D8B030D-6E8A-4147-A177-3AD203B41FA5}">
                      <a16:colId xmlns:a16="http://schemas.microsoft.com/office/drawing/2014/main" val="627657034"/>
                    </a:ext>
                  </a:extLst>
                </a:gridCol>
              </a:tblGrid>
              <a:tr h="562751">
                <a:tc gridSpan="2">
                  <a:txBody>
                    <a:bodyPr/>
                    <a:lstStyle/>
                    <a:p>
                      <a:pPr algn="ctr"/>
                      <a:r>
                        <a:rPr lang="es-ES_tradnl" sz="2400" dirty="0" smtClean="0"/>
                        <a:t>ISSUE</a:t>
                      </a:r>
                      <a:endParaRPr lang="es-E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400" dirty="0" smtClean="0"/>
                        <a:t>SOLUTION</a:t>
                      </a:r>
                      <a:endParaRPr lang="es-E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6823333"/>
                  </a:ext>
                </a:extLst>
              </a:tr>
              <a:tr h="1848968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s-ES_tradnl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ORGANISATION OF THE INFORMATION</a:t>
                      </a:r>
                      <a:endParaRPr lang="es-ES" sz="20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ES_tradnl" sz="1800" kern="120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Several</a:t>
                      </a:r>
                      <a:r>
                        <a:rPr lang="es-ES_tradnl" sz="1800" kern="12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_tradnl" sz="1800" kern="1200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lang="es-ES_tradnl" sz="1800" kern="120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easurement</a:t>
                      </a:r>
                      <a:r>
                        <a:rPr lang="es-ES_tradnl" sz="180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_tradnl" sz="1800" kern="120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heights</a:t>
                      </a:r>
                      <a:endParaRPr lang="es-ES_tradnl" sz="1800" kern="12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ES_tradnl" sz="1800" kern="120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Different</a:t>
                      </a:r>
                      <a:r>
                        <a:rPr lang="es-ES_tradnl" sz="180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time </a:t>
                      </a:r>
                      <a:r>
                        <a:rPr lang="es-ES_tradnl" sz="1800" kern="120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stamp</a:t>
                      </a:r>
                      <a:r>
                        <a:rPr lang="es-ES_tradnl" sz="180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_tradnl" sz="1800" kern="120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samplings</a:t>
                      </a:r>
                      <a:r>
                        <a:rPr lang="es-ES_tradnl" sz="180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_tradnl" sz="1800" kern="120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for</a:t>
                      </a:r>
                      <a:r>
                        <a:rPr lang="es-ES_tradnl" sz="180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_tradnl" sz="1800" kern="120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the</a:t>
                      </a:r>
                      <a:r>
                        <a:rPr lang="es-ES_tradnl" sz="180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_tradnl" sz="1800" kern="120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same</a:t>
                      </a:r>
                      <a:r>
                        <a:rPr lang="es-ES_tradnl" sz="180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_tradnl" sz="1800" kern="120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tower</a:t>
                      </a:r>
                      <a:endParaRPr lang="es-ES_tradnl" sz="1800" kern="12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ES_tradnl" sz="180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Sensor </a:t>
                      </a:r>
                      <a:r>
                        <a:rPr lang="es-ES_tradnl" sz="1800" kern="120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redundancy</a:t>
                      </a:r>
                      <a:endParaRPr lang="es-ES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sz="1600" dirty="0" smtClean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$</a:t>
                      </a:r>
                      <a:r>
                        <a:rPr lang="es-ES" sz="1600" dirty="0" err="1" smtClean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tower_name</a:t>
                      </a:r>
                      <a:r>
                        <a:rPr lang="es-ES" sz="1600" dirty="0" smtClean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$/</a:t>
                      </a:r>
                    </a:p>
                    <a:p>
                      <a:r>
                        <a:rPr lang="es-ES" sz="1600" dirty="0" smtClean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$</a:t>
                      </a:r>
                      <a:r>
                        <a:rPr lang="es-ES" sz="1600" dirty="0" err="1" smtClean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time_resolution</a:t>
                      </a:r>
                      <a:r>
                        <a:rPr lang="es-ES" sz="1600" dirty="0" smtClean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$/</a:t>
                      </a:r>
                    </a:p>
                    <a:p>
                      <a:r>
                        <a:rPr lang="es-ES" sz="1600" dirty="0" err="1" smtClean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windagl$height$S$sensor_id</a:t>
                      </a:r>
                      <a:r>
                        <a:rPr lang="es-ES" sz="1600" dirty="0" smtClean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$/ windagl$height$S$sensor_id$_YYYYMM.nc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s-ES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125203"/>
                  </a:ext>
                </a:extLst>
              </a:tr>
              <a:tr h="394663">
                <a:tc>
                  <a:txBody>
                    <a:bodyPr/>
                    <a:lstStyle/>
                    <a:p>
                      <a:pPr algn="ctr"/>
                      <a:r>
                        <a:rPr lang="es-ES_tradnl" sz="2000" b="1" dirty="0" smtClean="0"/>
                        <a:t>DATA POLICY</a:t>
                      </a:r>
                      <a:endParaRPr lang="es-E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_tradnl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Restrictions</a:t>
                      </a:r>
                      <a:r>
                        <a:rPr lang="es-ES_tradnl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  <a:r>
                        <a:rPr lang="es-ES_tradnl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when</a:t>
                      </a:r>
                      <a:r>
                        <a:rPr lang="es-ES_tradnl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  <a:r>
                        <a:rPr lang="es-ES_tradnl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transferring</a:t>
                      </a:r>
                      <a:r>
                        <a:rPr lang="es-ES_tradnl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data to </a:t>
                      </a:r>
                      <a:r>
                        <a:rPr lang="es-ES_tradnl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thirds</a:t>
                      </a:r>
                      <a:endParaRPr lang="es-ES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_tradnl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Publish</a:t>
                      </a:r>
                      <a:r>
                        <a:rPr lang="es-ES_tradnl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  <a:r>
                        <a:rPr lang="es-ES_tradnl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list</a:t>
                      </a:r>
                      <a:r>
                        <a:rPr lang="es-ES_tradnl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of </a:t>
                      </a:r>
                      <a:r>
                        <a:rPr lang="es-ES_tradnl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tall</a:t>
                      </a:r>
                      <a:r>
                        <a:rPr lang="es-ES_tradnl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  <a:r>
                        <a:rPr lang="es-ES_tradnl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towers</a:t>
                      </a:r>
                      <a:r>
                        <a:rPr lang="es-ES_tradnl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and </a:t>
                      </a:r>
                      <a:r>
                        <a:rPr lang="es-ES_tradnl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their</a:t>
                      </a:r>
                      <a:r>
                        <a:rPr lang="es-ES_tradnl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  <a:r>
                        <a:rPr lang="es-ES_tradnl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metadata</a:t>
                      </a:r>
                      <a:endParaRPr lang="es-ES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8207987"/>
                  </a:ext>
                </a:extLst>
              </a:tr>
              <a:tr h="1848968">
                <a:tc>
                  <a:txBody>
                    <a:bodyPr/>
                    <a:lstStyle/>
                    <a:p>
                      <a:pPr algn="ctr"/>
                      <a:r>
                        <a:rPr lang="es-ES_tradnl" sz="2000" b="1" dirty="0" smtClean="0"/>
                        <a:t>QUALITY</a:t>
                      </a:r>
                      <a:r>
                        <a:rPr lang="es-ES_tradnl" sz="2000" b="1" baseline="0" dirty="0" smtClean="0"/>
                        <a:t> OF DATA</a:t>
                      </a:r>
                      <a:endParaRPr lang="es-E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_tradnl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Measurement</a:t>
                      </a:r>
                      <a:r>
                        <a:rPr lang="es-ES_tradnl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  <a:r>
                        <a:rPr lang="es-ES_tradnl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errors</a:t>
                      </a:r>
                      <a:endParaRPr lang="es-ES_tradnl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_tradnl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Inhomogeneities</a:t>
                      </a:r>
                      <a:endParaRPr lang="es-ES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_tradnl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QC </a:t>
                      </a:r>
                      <a:r>
                        <a:rPr lang="es-ES_tradnl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for</a:t>
                      </a:r>
                      <a:r>
                        <a:rPr lang="es-ES_tradnl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  <a:r>
                        <a:rPr lang="es-ES_tradnl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tall</a:t>
                      </a:r>
                      <a:r>
                        <a:rPr lang="es-ES_tradnl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  <a:r>
                        <a:rPr lang="es-ES_tradnl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tower</a:t>
                      </a:r>
                      <a:r>
                        <a:rPr lang="es-ES_tradnl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  <a:r>
                        <a:rPr lang="es-ES_tradnl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wind</a:t>
                      </a:r>
                      <a:r>
                        <a:rPr lang="es-ES_tradnl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data</a:t>
                      </a:r>
                      <a:endParaRPr lang="es-ES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23917427"/>
                  </a:ext>
                </a:extLst>
              </a:tr>
            </a:tbl>
          </a:graphicData>
        </a:graphic>
      </p:graphicFrame>
      <p:pic>
        <p:nvPicPr>
          <p:cNvPr id="4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493" y="6112501"/>
            <a:ext cx="2289110" cy="67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42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3500"/>
              </a:lnSpc>
            </a:pPr>
            <a:r>
              <a:rPr lang="es-ES_tradnl" sz="3100" dirty="0" err="1" smtClean="0"/>
              <a:t>Periods</a:t>
            </a:r>
            <a:r>
              <a:rPr lang="es-ES_tradnl" sz="3100" dirty="0" smtClean="0"/>
              <a:t> of Record</a:t>
            </a:r>
            <a:endParaRPr lang="es-ES" sz="31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473" y="858981"/>
            <a:ext cx="4782567" cy="566650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039" y="1579418"/>
            <a:ext cx="1951341" cy="3947284"/>
          </a:xfrm>
          <a:prstGeom prst="rect">
            <a:avLst/>
          </a:prstGeom>
        </p:spPr>
      </p:pic>
      <p:pic>
        <p:nvPicPr>
          <p:cNvPr id="6" name="Imagen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493" y="6112501"/>
            <a:ext cx="2289110" cy="67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54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3500"/>
              </a:lnSpc>
            </a:pPr>
            <a:r>
              <a:rPr lang="es-ES_tradnl" sz="3100" dirty="0" err="1" smtClean="0"/>
              <a:t>Conclusions</a:t>
            </a:r>
            <a:endParaRPr lang="es-ES" sz="3100" dirty="0"/>
          </a:p>
        </p:txBody>
      </p:sp>
      <p:sp>
        <p:nvSpPr>
          <p:cNvPr id="3" name="CuadroTexto 2"/>
          <p:cNvSpPr txBox="1"/>
          <p:nvPr/>
        </p:nvSpPr>
        <p:spPr>
          <a:xfrm>
            <a:off x="748145" y="1056290"/>
            <a:ext cx="7509164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GB" sz="2400" dirty="0" smtClean="0"/>
              <a:t>Data from more than 200 tall towers have been processed</a:t>
            </a:r>
          </a:p>
          <a:p>
            <a:pPr marL="285750" indent="-285750" algn="just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GB" sz="2400" dirty="0" smtClean="0"/>
              <a:t>Data are in a standardised format. </a:t>
            </a:r>
            <a:r>
              <a:rPr lang="en-GB" sz="2400" dirty="0" smtClean="0"/>
              <a:t>They</a:t>
            </a:r>
            <a:r>
              <a:rPr lang="en-GB" sz="2400" dirty="0" smtClean="0"/>
              <a:t> </a:t>
            </a:r>
            <a:r>
              <a:rPr lang="en-GB" sz="2400" dirty="0" smtClean="0"/>
              <a:t>will be easily transferable to the INDECIS portal</a:t>
            </a:r>
          </a:p>
          <a:p>
            <a:pPr marL="285750" indent="-285750" algn="just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GB" sz="2400" dirty="0" smtClean="0"/>
              <a:t>The data policy issue will affect us in some cases. </a:t>
            </a:r>
          </a:p>
          <a:p>
            <a:pPr marL="285750" indent="-285750" algn="just">
              <a:spcAft>
                <a:spcPts val="2400"/>
              </a:spcAft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285750" indent="-285750" algn="just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GB" sz="2400" dirty="0" smtClean="0"/>
              <a:t>We aim to add more data to the Tall Tower Database.</a:t>
            </a:r>
          </a:p>
          <a:p>
            <a:pPr marL="285750" indent="-285750" algn="just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GB" sz="2400" dirty="0" smtClean="0"/>
              <a:t>We will be able to release the Tall Tower Raw Database within the INDECIS Raw Database by December 2018.</a:t>
            </a:r>
            <a:endParaRPr lang="en-GB" sz="2400" dirty="0"/>
          </a:p>
        </p:txBody>
      </p:sp>
      <p:pic>
        <p:nvPicPr>
          <p:cNvPr id="4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493" y="6112501"/>
            <a:ext cx="2289110" cy="67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91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/>
        </p:nvSpPr>
        <p:spPr>
          <a:xfrm>
            <a:off x="775441" y="2546816"/>
            <a:ext cx="7593118" cy="1470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44646" rIns="89316" bIns="44646" anchor="ctr" anchorCtr="1">
            <a:noAutofit/>
          </a:bodyPr>
          <a:lstStyle/>
          <a:p>
            <a:pPr algn="ctr"/>
            <a:r>
              <a:rPr lang="en-US" sz="5400" b="1" dirty="0" smtClean="0">
                <a:solidFill>
                  <a:srgbClr val="FFFFFF"/>
                </a:solidFill>
              </a:rPr>
              <a:t>THANK YOU!</a:t>
            </a:r>
          </a:p>
          <a:p>
            <a:pPr algn="ctr"/>
            <a:endParaRPr lang="en-US" sz="3126" b="1" dirty="0">
              <a:solidFill>
                <a:srgbClr val="FFFFFF"/>
              </a:solidFill>
            </a:endParaRPr>
          </a:p>
          <a:p>
            <a:pPr algn="ctr"/>
            <a:r>
              <a:rPr lang="en-US" sz="3126" dirty="0" smtClean="0">
                <a:solidFill>
                  <a:srgbClr val="FFFFFF"/>
                </a:solidFill>
              </a:rPr>
              <a:t>jaume.ramon@bsc.es</a:t>
            </a:r>
            <a:endParaRPr sz="3126" dirty="0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4309241"/>
            <a:ext cx="9144000" cy="17552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Imagen 6" descr="ERA4CS_LOGO_TRANSPARA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670" y="4409419"/>
            <a:ext cx="1666011" cy="715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2" descr="jpi_climate_logo_white_sma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662" y="4440241"/>
            <a:ext cx="1588676" cy="70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1" descr="European Commission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27" y="5285540"/>
            <a:ext cx="1052427" cy="707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550881" y="5316289"/>
            <a:ext cx="725678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INDECIS is part of ERA4CS, an ERA-NET initiated by JPI Climate, and funded by FORMAS (SE), DLR (</a:t>
            </a:r>
            <a:r>
              <a:rPr lang="en-GB" alt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DE), BMWFW (AT), IFD (DK), MINECO (ES), ANR (FR) with co-funding by the European </a:t>
            </a:r>
            <a:r>
              <a:rPr lang="en-GB" alt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Union</a:t>
            </a:r>
            <a:r>
              <a:rPr lang="en-GB" altLang="en-US" sz="12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’</a:t>
            </a:r>
            <a:r>
              <a:rPr lang="en-GB" alt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 </a:t>
            </a:r>
            <a:r>
              <a:rPr lang="en-GB" alt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Horizon 2020 research and innovation programme under grant agreement no </a:t>
            </a:r>
            <a:r>
              <a:rPr lang="en-GB" alt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690462</a:t>
            </a:r>
            <a:endParaRPr lang="en-US" altLang="en-US" sz="1200" dirty="0">
              <a:latin typeface="Arial" panose="020B0604020202020204" pitchFamily="34" charset="0"/>
            </a:endParaRPr>
          </a:p>
        </p:txBody>
      </p:sp>
      <p:pic>
        <p:nvPicPr>
          <p:cNvPr id="10" name="Imagen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20" y="4440241"/>
            <a:ext cx="1905268" cy="55820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79233" y="6222123"/>
            <a:ext cx="3450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bg1"/>
                </a:solidFill>
              </a:rPr>
              <a:t>www.indecis.eu</a:t>
            </a:r>
            <a:endParaRPr lang="en-GB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64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3721</TotalTime>
  <Words>380</Words>
  <Application>Microsoft Office PowerPoint</Application>
  <PresentationFormat>Presentación en pantalla (4:3)</PresentationFormat>
  <Paragraphs>82</Paragraphs>
  <Slides>9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Arial Black</vt:lpstr>
      <vt:lpstr>Calibri</vt:lpstr>
      <vt:lpstr>Cambria Math</vt:lpstr>
      <vt:lpstr>Consolas</vt:lpstr>
      <vt:lpstr>Tema de Office</vt:lpstr>
      <vt:lpstr>Tall wind mast data collection</vt:lpstr>
      <vt:lpstr>Tall tower database</vt:lpstr>
      <vt:lpstr>Tall tower summary sheets</vt:lpstr>
      <vt:lpstr>Potential users – future usage</vt:lpstr>
      <vt:lpstr>Main challenges</vt:lpstr>
      <vt:lpstr>Main challenges</vt:lpstr>
      <vt:lpstr>Periods of Record</vt:lpstr>
      <vt:lpstr>Conclusions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Slides v.1</dc:title>
  <dc:creator>BSC-CNS</dc:creator>
  <cp:lastModifiedBy>bscuser</cp:lastModifiedBy>
  <cp:revision>322</cp:revision>
  <dcterms:created xsi:type="dcterms:W3CDTF">2016-07-07T10:13:32Z</dcterms:created>
  <dcterms:modified xsi:type="dcterms:W3CDTF">2018-11-05T15:58:27Z</dcterms:modified>
</cp:coreProperties>
</file>