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70" r:id="rId3"/>
  </p:sldMasterIdLst>
  <p:notesMasterIdLst>
    <p:notesMasterId r:id="rId49"/>
  </p:notesMasterIdLst>
  <p:sldIdLst>
    <p:sldId id="457" r:id="rId4"/>
    <p:sldId id="565" r:id="rId5"/>
    <p:sldId id="567" r:id="rId6"/>
    <p:sldId id="578" r:id="rId7"/>
    <p:sldId id="573" r:id="rId8"/>
    <p:sldId id="579" r:id="rId9"/>
    <p:sldId id="523" r:id="rId10"/>
    <p:sldId id="568" r:id="rId11"/>
    <p:sldId id="566" r:id="rId12"/>
    <p:sldId id="591" r:id="rId13"/>
    <p:sldId id="508" r:id="rId14"/>
    <p:sldId id="530" r:id="rId15"/>
    <p:sldId id="529" r:id="rId16"/>
    <p:sldId id="512" r:id="rId17"/>
    <p:sldId id="564" r:id="rId18"/>
    <p:sldId id="563" r:id="rId19"/>
    <p:sldId id="516" r:id="rId20"/>
    <p:sldId id="518" r:id="rId21"/>
    <p:sldId id="534" r:id="rId22"/>
    <p:sldId id="562" r:id="rId23"/>
    <p:sldId id="580" r:id="rId24"/>
    <p:sldId id="595" r:id="rId25"/>
    <p:sldId id="582" r:id="rId26"/>
    <p:sldId id="581" r:id="rId27"/>
    <p:sldId id="585" r:id="rId28"/>
    <p:sldId id="587" r:id="rId29"/>
    <p:sldId id="589" r:id="rId30"/>
    <p:sldId id="590" r:id="rId31"/>
    <p:sldId id="594" r:id="rId32"/>
    <p:sldId id="543" r:id="rId33"/>
    <p:sldId id="541" r:id="rId34"/>
    <p:sldId id="551" r:id="rId35"/>
    <p:sldId id="561" r:id="rId36"/>
    <p:sldId id="559" r:id="rId37"/>
    <p:sldId id="507" r:id="rId38"/>
    <p:sldId id="572" r:id="rId39"/>
    <p:sldId id="583" r:id="rId40"/>
    <p:sldId id="584" r:id="rId41"/>
    <p:sldId id="569" r:id="rId42"/>
    <p:sldId id="570" r:id="rId43"/>
    <p:sldId id="592" r:id="rId44"/>
    <p:sldId id="593" r:id="rId45"/>
    <p:sldId id="588" r:id="rId46"/>
    <p:sldId id="560" r:id="rId47"/>
    <p:sldId id="586"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15:clr>
            <a:srgbClr val="A4A3A4"/>
          </p15:clr>
        </p15:guide>
        <p15:guide id="4">
          <p15:clr>
            <a:srgbClr val="A4A3A4"/>
          </p15:clr>
        </p15:guide>
        <p15:guide id="5"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414484"/>
    <a:srgbClr val="04347D"/>
    <a:srgbClr val="C7A859"/>
    <a:srgbClr val="9C092F"/>
    <a:srgbClr val="1AA8FE"/>
    <a:srgbClr val="8FAADC"/>
    <a:srgbClr val="6082AD"/>
    <a:srgbClr val="004890"/>
    <a:srgbClr val="EAED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1" autoAdjust="0"/>
    <p:restoredTop sz="94660"/>
  </p:normalViewPr>
  <p:slideViewPr>
    <p:cSldViewPr snapToGrid="0" snapToObjects="1">
      <p:cViewPr varScale="1">
        <p:scale>
          <a:sx n="69" d="100"/>
          <a:sy n="69" d="100"/>
        </p:scale>
        <p:origin x="1248" y="32"/>
      </p:cViewPr>
      <p:guideLst>
        <p:guide pos="2880"/>
        <p:guide orient="horz"/>
        <p:guide/>
        <p:guide orient="horz" pos="2160"/>
      </p:guideLst>
    </p:cSldViewPr>
  </p:slideViewPr>
  <p:notesTextViewPr>
    <p:cViewPr>
      <p:scale>
        <a:sx n="3" d="2"/>
        <a:sy n="3" d="2"/>
      </p:scale>
      <p:origin x="0" y="0"/>
    </p:cViewPr>
  </p:notesTextViewPr>
  <p:sorterViewPr>
    <p:cViewPr>
      <p:scale>
        <a:sx n="90" d="100"/>
        <a:sy n="90" d="100"/>
      </p:scale>
      <p:origin x="0" y="-46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94E7EA-7B74-4FF6-92C5-9F95EF51851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GB"/>
        </a:p>
      </dgm:t>
    </dgm:pt>
    <dgm:pt modelId="{5B7F87B7-06F5-4D42-B033-C662F04D9536}">
      <dgm:prSet phldrT="[Text]"/>
      <dgm:spPr/>
      <dgm:t>
        <a:bodyPr/>
        <a:lstStyle/>
        <a:p>
          <a:r>
            <a:rPr lang="en-GB">
              <a:solidFill>
                <a:schemeClr val="bg2"/>
              </a:solidFill>
            </a:rPr>
            <a:t>Model: surface variables</a:t>
          </a:r>
        </a:p>
      </dgm:t>
    </dgm:pt>
    <dgm:pt modelId="{E1060C5C-BBC6-447A-8B09-589E22A146D0}" type="parTrans" cxnId="{05878E92-EE32-4EBC-BDC8-A5BFF76137C5}">
      <dgm:prSet/>
      <dgm:spPr/>
      <dgm:t>
        <a:bodyPr/>
        <a:lstStyle/>
        <a:p>
          <a:endParaRPr lang="en-GB"/>
        </a:p>
      </dgm:t>
    </dgm:pt>
    <dgm:pt modelId="{98FBBB94-B5A5-481F-B5B6-7AAC3E650321}" type="sibTrans" cxnId="{05878E92-EE32-4EBC-BDC8-A5BFF76137C5}">
      <dgm:prSet/>
      <dgm:spPr/>
      <dgm:t>
        <a:bodyPr/>
        <a:lstStyle/>
        <a:p>
          <a:endParaRPr lang="en-GB"/>
        </a:p>
      </dgm:t>
    </dgm:pt>
    <dgm:pt modelId="{F5741D14-E2A0-461E-BFCC-BF62E06C2012}">
      <dgm:prSet phldrT="[Text]"/>
      <dgm:spPr/>
      <dgm:t>
        <a:bodyPr/>
        <a:lstStyle/>
        <a:p>
          <a:r>
            <a:rPr lang="en-GB">
              <a:solidFill>
                <a:schemeClr val="bg2"/>
              </a:solidFill>
            </a:rPr>
            <a:t>Climate indices</a:t>
          </a:r>
        </a:p>
      </dgm:t>
    </dgm:pt>
    <dgm:pt modelId="{F12C8F04-DA89-45F7-BBF9-92655D92C68C}" type="parTrans" cxnId="{7D3CC8FC-FE91-465E-8F71-BE8103039690}">
      <dgm:prSet/>
      <dgm:spPr/>
      <dgm:t>
        <a:bodyPr/>
        <a:lstStyle/>
        <a:p>
          <a:endParaRPr lang="en-GB"/>
        </a:p>
      </dgm:t>
    </dgm:pt>
    <dgm:pt modelId="{CA9C4C1E-1AAF-4B0B-A83D-C778E91FD272}" type="sibTrans" cxnId="{7D3CC8FC-FE91-465E-8F71-BE8103039690}">
      <dgm:prSet/>
      <dgm:spPr/>
      <dgm:t>
        <a:bodyPr/>
        <a:lstStyle/>
        <a:p>
          <a:endParaRPr lang="en-GB"/>
        </a:p>
      </dgm:t>
    </dgm:pt>
    <dgm:pt modelId="{E000EF4A-4116-4594-AC54-412842C19036}">
      <dgm:prSet phldrT="[Text]"/>
      <dgm:spPr/>
      <dgm:t>
        <a:bodyPr/>
        <a:lstStyle/>
        <a:p>
          <a:r>
            <a:rPr lang="en-GB"/>
            <a:t>Storminess</a:t>
          </a:r>
        </a:p>
      </dgm:t>
    </dgm:pt>
    <dgm:pt modelId="{15B43E8E-DA05-4694-9E42-4658CD0310C2}" type="parTrans" cxnId="{D8D300D1-7885-4688-9182-D93361176043}">
      <dgm:prSet/>
      <dgm:spPr/>
      <dgm:t>
        <a:bodyPr/>
        <a:lstStyle/>
        <a:p>
          <a:endParaRPr lang="en-GB"/>
        </a:p>
      </dgm:t>
    </dgm:pt>
    <dgm:pt modelId="{8B460589-9293-49F3-BF68-5082CA39431C}" type="sibTrans" cxnId="{D8D300D1-7885-4688-9182-D93361176043}">
      <dgm:prSet/>
      <dgm:spPr/>
      <dgm:t>
        <a:bodyPr/>
        <a:lstStyle/>
        <a:p>
          <a:endParaRPr lang="en-GB"/>
        </a:p>
      </dgm:t>
    </dgm:pt>
    <dgm:pt modelId="{4F16CADC-B2CA-4180-BEAD-997698D00EA7}">
      <dgm:prSet phldrT="[Text]"/>
      <dgm:spPr/>
      <dgm:t>
        <a:bodyPr/>
        <a:lstStyle/>
        <a:p>
          <a:r>
            <a:rPr lang="en-GB"/>
            <a:t>Temperature degree days</a:t>
          </a:r>
        </a:p>
      </dgm:t>
    </dgm:pt>
    <dgm:pt modelId="{7E437D1C-BFED-4445-83FF-4B14F014D6A2}" type="parTrans" cxnId="{A2788EEE-8A7A-429B-9E02-4ABB2C333E71}">
      <dgm:prSet/>
      <dgm:spPr/>
      <dgm:t>
        <a:bodyPr/>
        <a:lstStyle/>
        <a:p>
          <a:endParaRPr lang="en-GB"/>
        </a:p>
      </dgm:t>
    </dgm:pt>
    <dgm:pt modelId="{24270390-3A28-4989-8DEF-BEF5375FB16E}" type="sibTrans" cxnId="{A2788EEE-8A7A-429B-9E02-4ABB2C333E71}">
      <dgm:prSet/>
      <dgm:spPr/>
      <dgm:t>
        <a:bodyPr/>
        <a:lstStyle/>
        <a:p>
          <a:endParaRPr lang="en-GB"/>
        </a:p>
      </dgm:t>
    </dgm:pt>
    <dgm:pt modelId="{CAAA623E-7734-4C8F-9CAD-1310CBA507D4}">
      <dgm:prSet phldrT="[Text]"/>
      <dgm:spPr/>
      <dgm:t>
        <a:bodyPr/>
        <a:lstStyle/>
        <a:p>
          <a:r>
            <a:rPr lang="en-GB">
              <a:solidFill>
                <a:schemeClr val="bg2"/>
              </a:solidFill>
            </a:rPr>
            <a:t>Hydrological metrics</a:t>
          </a:r>
        </a:p>
      </dgm:t>
    </dgm:pt>
    <dgm:pt modelId="{3920B79B-9D08-433A-9E7A-452E7DC6CC49}" type="parTrans" cxnId="{E5120638-CE35-4E98-911C-D43606BDBF3C}">
      <dgm:prSet/>
      <dgm:spPr/>
      <dgm:t>
        <a:bodyPr/>
        <a:lstStyle/>
        <a:p>
          <a:endParaRPr lang="en-GB"/>
        </a:p>
      </dgm:t>
    </dgm:pt>
    <dgm:pt modelId="{AF5F0028-F379-4CBC-AC42-F4D9F2E874AB}" type="sibTrans" cxnId="{E5120638-CE35-4E98-911C-D43606BDBF3C}">
      <dgm:prSet/>
      <dgm:spPr/>
      <dgm:t>
        <a:bodyPr/>
        <a:lstStyle/>
        <a:p>
          <a:endParaRPr lang="en-GB"/>
        </a:p>
      </dgm:t>
    </dgm:pt>
    <dgm:pt modelId="{2BCF8668-BAC0-48E6-8672-A0DA5BA522AC}">
      <dgm:prSet phldrT="[Text]"/>
      <dgm:spPr/>
      <dgm:t>
        <a:bodyPr/>
        <a:lstStyle/>
        <a:p>
          <a:r>
            <a:rPr lang="en-GB"/>
            <a:t>Evaporation</a:t>
          </a:r>
        </a:p>
      </dgm:t>
    </dgm:pt>
    <dgm:pt modelId="{6A50D574-B77F-4AE7-85E6-6F85792ED5D4}" type="parTrans" cxnId="{04BAEE61-51A9-4763-864F-5208211DD702}">
      <dgm:prSet/>
      <dgm:spPr/>
      <dgm:t>
        <a:bodyPr/>
        <a:lstStyle/>
        <a:p>
          <a:endParaRPr lang="en-GB"/>
        </a:p>
      </dgm:t>
    </dgm:pt>
    <dgm:pt modelId="{BDDB47FD-61DF-475B-8460-073EA6D7D25F}" type="sibTrans" cxnId="{04BAEE61-51A9-4763-864F-5208211DD702}">
      <dgm:prSet/>
      <dgm:spPr/>
      <dgm:t>
        <a:bodyPr/>
        <a:lstStyle/>
        <a:p>
          <a:endParaRPr lang="en-GB"/>
        </a:p>
      </dgm:t>
    </dgm:pt>
    <dgm:pt modelId="{C819E81B-9539-400E-A142-24359092FB42}">
      <dgm:prSet phldrT="[Text]"/>
      <dgm:spPr/>
      <dgm:t>
        <a:bodyPr/>
        <a:lstStyle/>
        <a:p>
          <a:r>
            <a:rPr lang="en-GB"/>
            <a:t>Hail</a:t>
          </a:r>
        </a:p>
      </dgm:t>
    </dgm:pt>
    <dgm:pt modelId="{0EA3D3B7-A7F1-481A-A76C-3746F85267C6}" type="parTrans" cxnId="{7F4A9B8A-F62B-45E8-A2AE-F355BC970326}">
      <dgm:prSet/>
      <dgm:spPr/>
      <dgm:t>
        <a:bodyPr/>
        <a:lstStyle/>
        <a:p>
          <a:endParaRPr lang="en-GB"/>
        </a:p>
      </dgm:t>
    </dgm:pt>
    <dgm:pt modelId="{109DEAB2-C4FB-4E84-A3C9-93448E1C63FD}" type="sibTrans" cxnId="{7F4A9B8A-F62B-45E8-A2AE-F355BC970326}">
      <dgm:prSet/>
      <dgm:spPr/>
      <dgm:t>
        <a:bodyPr/>
        <a:lstStyle/>
        <a:p>
          <a:endParaRPr lang="en-GB"/>
        </a:p>
      </dgm:t>
    </dgm:pt>
    <dgm:pt modelId="{D961DCB3-B0F6-4880-B45B-5D3120C48E20}">
      <dgm:prSet phldrT="[Text]"/>
      <dgm:spPr/>
      <dgm:t>
        <a:bodyPr/>
        <a:lstStyle/>
        <a:p>
          <a:r>
            <a:rPr lang="en-GB"/>
            <a:t>Lightning</a:t>
          </a:r>
        </a:p>
      </dgm:t>
    </dgm:pt>
    <dgm:pt modelId="{C86DF9F6-21C0-4760-BBA2-8314250CC3F9}" type="parTrans" cxnId="{468E9466-6FC8-4CD5-9602-BC2740B0FF27}">
      <dgm:prSet/>
      <dgm:spPr/>
      <dgm:t>
        <a:bodyPr/>
        <a:lstStyle/>
        <a:p>
          <a:endParaRPr lang="en-GB"/>
        </a:p>
      </dgm:t>
    </dgm:pt>
    <dgm:pt modelId="{39EE18A4-D29E-4F84-9A6A-4AB3D3DFF5CF}" type="sibTrans" cxnId="{468E9466-6FC8-4CD5-9602-BC2740B0FF27}">
      <dgm:prSet/>
      <dgm:spPr/>
      <dgm:t>
        <a:bodyPr/>
        <a:lstStyle/>
        <a:p>
          <a:endParaRPr lang="en-GB"/>
        </a:p>
      </dgm:t>
    </dgm:pt>
    <dgm:pt modelId="{408BFCDA-0544-422E-B1AD-F7D203F38B8E}">
      <dgm:prSet phldrT="[Text]"/>
      <dgm:spPr/>
      <dgm:t>
        <a:bodyPr/>
        <a:lstStyle/>
        <a:p>
          <a:r>
            <a:rPr lang="en-GB"/>
            <a:t>Snowfall</a:t>
          </a:r>
        </a:p>
      </dgm:t>
    </dgm:pt>
    <dgm:pt modelId="{227F0AB4-BBD4-4AC7-8E66-FFA4023B9D0D}" type="parTrans" cxnId="{2C2F6D9A-AEF9-4AFB-958B-CE08912290BE}">
      <dgm:prSet/>
      <dgm:spPr/>
      <dgm:t>
        <a:bodyPr/>
        <a:lstStyle/>
        <a:p>
          <a:endParaRPr lang="en-GB"/>
        </a:p>
      </dgm:t>
    </dgm:pt>
    <dgm:pt modelId="{717F0632-C123-4B55-860B-BFA9E1E63DC1}" type="sibTrans" cxnId="{2C2F6D9A-AEF9-4AFB-958B-CE08912290BE}">
      <dgm:prSet/>
      <dgm:spPr/>
      <dgm:t>
        <a:bodyPr/>
        <a:lstStyle/>
        <a:p>
          <a:endParaRPr lang="en-GB"/>
        </a:p>
      </dgm:t>
    </dgm:pt>
    <dgm:pt modelId="{1A34C6BE-AE49-4D0E-9603-866FAE767B9C}">
      <dgm:prSet phldrT="[Text]"/>
      <dgm:spPr/>
      <dgm:t>
        <a:bodyPr/>
        <a:lstStyle/>
        <a:p>
          <a:r>
            <a:rPr lang="en-GB"/>
            <a:t>Soil moisture</a:t>
          </a:r>
        </a:p>
      </dgm:t>
    </dgm:pt>
    <dgm:pt modelId="{92AE08B6-B862-4E40-953C-E80C0611FDDB}" type="parTrans" cxnId="{F4039110-156C-4D27-B4A7-16E1879E2679}">
      <dgm:prSet/>
      <dgm:spPr/>
      <dgm:t>
        <a:bodyPr/>
        <a:lstStyle/>
        <a:p>
          <a:endParaRPr lang="en-GB"/>
        </a:p>
      </dgm:t>
    </dgm:pt>
    <dgm:pt modelId="{9D08A156-F7D0-43D9-B5BE-2D4204585EAB}" type="sibTrans" cxnId="{F4039110-156C-4D27-B4A7-16E1879E2679}">
      <dgm:prSet/>
      <dgm:spPr/>
      <dgm:t>
        <a:bodyPr/>
        <a:lstStyle/>
        <a:p>
          <a:endParaRPr lang="en-GB"/>
        </a:p>
      </dgm:t>
    </dgm:pt>
    <dgm:pt modelId="{E9438BAB-B39D-4304-A174-D5622810FF0E}">
      <dgm:prSet phldrT="[Text]"/>
      <dgm:spPr/>
      <dgm:t>
        <a:bodyPr/>
        <a:lstStyle/>
        <a:p>
          <a:r>
            <a:rPr lang="en-GB"/>
            <a:t>Weather patterns</a:t>
          </a:r>
        </a:p>
      </dgm:t>
    </dgm:pt>
    <dgm:pt modelId="{7149261A-CFDF-4F92-B591-13FB0DA1ED11}" type="parTrans" cxnId="{EA8C1E0E-3CCE-44A8-AEA3-0D9E71E9E81F}">
      <dgm:prSet/>
      <dgm:spPr/>
      <dgm:t>
        <a:bodyPr/>
        <a:lstStyle/>
        <a:p>
          <a:endParaRPr lang="en-GB"/>
        </a:p>
      </dgm:t>
    </dgm:pt>
    <dgm:pt modelId="{29B77CF0-9FA1-4AB4-8AAD-C3709B590994}" type="sibTrans" cxnId="{EA8C1E0E-3CCE-44A8-AEA3-0D9E71E9E81F}">
      <dgm:prSet/>
      <dgm:spPr/>
      <dgm:t>
        <a:bodyPr/>
        <a:lstStyle/>
        <a:p>
          <a:endParaRPr lang="en-GB"/>
        </a:p>
      </dgm:t>
    </dgm:pt>
    <dgm:pt modelId="{125A9347-EE75-4809-BDFF-027E60B74E08}">
      <dgm:prSet phldrT="[Text]"/>
      <dgm:spPr/>
      <dgm:t>
        <a:bodyPr/>
        <a:lstStyle/>
        <a:p>
          <a:r>
            <a:rPr lang="en-GB"/>
            <a:t>Dry/Wet bulb temperature</a:t>
          </a:r>
        </a:p>
      </dgm:t>
    </dgm:pt>
    <dgm:pt modelId="{777111A1-C35F-40E7-B6E6-EFFD4BA4992E}" type="parTrans" cxnId="{4A2F4D04-0726-48F9-91BB-23431889AF5B}">
      <dgm:prSet/>
      <dgm:spPr/>
      <dgm:t>
        <a:bodyPr/>
        <a:lstStyle/>
        <a:p>
          <a:endParaRPr lang="en-GB"/>
        </a:p>
      </dgm:t>
    </dgm:pt>
    <dgm:pt modelId="{1984801E-BA84-49A6-AE74-B52F0AEBC3AE}" type="sibTrans" cxnId="{4A2F4D04-0726-48F9-91BB-23431889AF5B}">
      <dgm:prSet/>
      <dgm:spPr/>
      <dgm:t>
        <a:bodyPr/>
        <a:lstStyle/>
        <a:p>
          <a:endParaRPr lang="en-GB"/>
        </a:p>
      </dgm:t>
    </dgm:pt>
    <dgm:pt modelId="{95C20910-9639-4DDC-A30E-32CD1BBDE006}">
      <dgm:prSet phldrT="[Text]"/>
      <dgm:spPr/>
      <dgm:t>
        <a:bodyPr/>
        <a:lstStyle/>
        <a:p>
          <a:r>
            <a:rPr lang="en-GB"/>
            <a:t>Wind speed at surface</a:t>
          </a:r>
        </a:p>
      </dgm:t>
    </dgm:pt>
    <dgm:pt modelId="{C11D8647-BBE5-404F-9E15-FE02AC7BA463}" type="parTrans" cxnId="{6951D465-9584-4E2A-84A4-B2105EE130AF}">
      <dgm:prSet/>
      <dgm:spPr/>
      <dgm:t>
        <a:bodyPr/>
        <a:lstStyle/>
        <a:p>
          <a:endParaRPr lang="en-GB"/>
        </a:p>
      </dgm:t>
    </dgm:pt>
    <dgm:pt modelId="{60B1F217-5451-48AA-B470-57DD7F627BD9}" type="sibTrans" cxnId="{6951D465-9584-4E2A-84A4-B2105EE130AF}">
      <dgm:prSet/>
      <dgm:spPr/>
      <dgm:t>
        <a:bodyPr/>
        <a:lstStyle/>
        <a:p>
          <a:endParaRPr lang="en-GB"/>
        </a:p>
      </dgm:t>
    </dgm:pt>
    <dgm:pt modelId="{035D1676-63C9-4E74-B94E-9C844613E863}">
      <dgm:prSet phldrT="[Text]"/>
      <dgm:spPr/>
      <dgm:t>
        <a:bodyPr/>
        <a:lstStyle/>
        <a:p>
          <a:endParaRPr lang="en-GB"/>
        </a:p>
      </dgm:t>
    </dgm:pt>
    <dgm:pt modelId="{2411C3B5-D2FC-4CBE-A7EA-267A2069B20D}" type="parTrans" cxnId="{6B8D04A3-13F5-4C3A-AD58-D18F07316582}">
      <dgm:prSet/>
      <dgm:spPr/>
      <dgm:t>
        <a:bodyPr/>
        <a:lstStyle/>
        <a:p>
          <a:endParaRPr lang="en-GB"/>
        </a:p>
      </dgm:t>
    </dgm:pt>
    <dgm:pt modelId="{D73FB770-4703-42CA-A58B-6D8D64F0C214}" type="sibTrans" cxnId="{6B8D04A3-13F5-4C3A-AD58-D18F07316582}">
      <dgm:prSet/>
      <dgm:spPr/>
      <dgm:t>
        <a:bodyPr/>
        <a:lstStyle/>
        <a:p>
          <a:endParaRPr lang="en-GB"/>
        </a:p>
      </dgm:t>
    </dgm:pt>
    <dgm:pt modelId="{316EA065-2518-4249-A641-C8A7DD9ADD76}">
      <dgm:prSet phldrT="[Text]"/>
      <dgm:spPr/>
      <dgm:t>
        <a:bodyPr/>
        <a:lstStyle/>
        <a:p>
          <a:r>
            <a:rPr lang="en-GB"/>
            <a:t>Flood risk</a:t>
          </a:r>
        </a:p>
      </dgm:t>
    </dgm:pt>
    <dgm:pt modelId="{4754115D-968C-4B1E-BE24-C91C915067EF}" type="parTrans" cxnId="{FCAAB049-98B5-4FC0-A14F-212FDBE4AB44}">
      <dgm:prSet/>
      <dgm:spPr/>
      <dgm:t>
        <a:bodyPr/>
        <a:lstStyle/>
        <a:p>
          <a:endParaRPr lang="en-GB"/>
        </a:p>
      </dgm:t>
    </dgm:pt>
    <dgm:pt modelId="{7B50B887-CCC4-47EB-903F-F621E1362AB0}" type="sibTrans" cxnId="{FCAAB049-98B5-4FC0-A14F-212FDBE4AB44}">
      <dgm:prSet/>
      <dgm:spPr/>
      <dgm:t>
        <a:bodyPr/>
        <a:lstStyle/>
        <a:p>
          <a:endParaRPr lang="en-GB"/>
        </a:p>
      </dgm:t>
    </dgm:pt>
    <dgm:pt modelId="{4D02F2B5-AFDD-4724-8A60-7C851E12C856}">
      <dgm:prSet phldrT="[Text]"/>
      <dgm:spPr/>
      <dgm:t>
        <a:bodyPr/>
        <a:lstStyle/>
        <a:p>
          <a:r>
            <a:rPr lang="en-GB"/>
            <a:t>Future coastline</a:t>
          </a:r>
        </a:p>
      </dgm:t>
    </dgm:pt>
    <dgm:pt modelId="{25E91954-42EB-4FC4-BFA8-C1698E61748C}" type="parTrans" cxnId="{3C3DAABF-501C-4E70-A2F7-C8D649D50751}">
      <dgm:prSet/>
      <dgm:spPr/>
      <dgm:t>
        <a:bodyPr/>
        <a:lstStyle/>
        <a:p>
          <a:endParaRPr lang="en-GB"/>
        </a:p>
      </dgm:t>
    </dgm:pt>
    <dgm:pt modelId="{DA0498E1-C7D7-424A-9057-8C10EA7D226E}" type="sibTrans" cxnId="{3C3DAABF-501C-4E70-A2F7-C8D649D50751}">
      <dgm:prSet/>
      <dgm:spPr/>
      <dgm:t>
        <a:bodyPr/>
        <a:lstStyle/>
        <a:p>
          <a:endParaRPr lang="en-GB"/>
        </a:p>
      </dgm:t>
    </dgm:pt>
    <dgm:pt modelId="{595F794B-1221-4B76-93E4-79DE2F5DBE0C}">
      <dgm:prSet phldrT="[Text]"/>
      <dgm:spPr/>
      <dgm:t>
        <a:bodyPr/>
        <a:lstStyle/>
        <a:p>
          <a:r>
            <a:rPr lang="en-GB"/>
            <a:t>Fluvial flows and levels</a:t>
          </a:r>
        </a:p>
      </dgm:t>
    </dgm:pt>
    <dgm:pt modelId="{FDB20423-88B7-4E74-B98E-3E0A4A836CD6}" type="parTrans" cxnId="{8FE5A20C-6433-4B10-ADA4-65CE16CAE14E}">
      <dgm:prSet/>
      <dgm:spPr/>
      <dgm:t>
        <a:bodyPr/>
        <a:lstStyle/>
        <a:p>
          <a:endParaRPr lang="en-GB"/>
        </a:p>
      </dgm:t>
    </dgm:pt>
    <dgm:pt modelId="{E59B81B5-3615-458A-9D5E-7A4CDFE94366}" type="sibTrans" cxnId="{8FE5A20C-6433-4B10-ADA4-65CE16CAE14E}">
      <dgm:prSet/>
      <dgm:spPr/>
      <dgm:t>
        <a:bodyPr/>
        <a:lstStyle/>
        <a:p>
          <a:endParaRPr lang="en-GB"/>
        </a:p>
      </dgm:t>
    </dgm:pt>
    <dgm:pt modelId="{3C647297-547C-4F95-993A-9BE0ED9EA949}">
      <dgm:prSet phldrT="[Text]"/>
      <dgm:spPr/>
      <dgm:t>
        <a:bodyPr/>
        <a:lstStyle/>
        <a:p>
          <a:r>
            <a:rPr lang="en-GB"/>
            <a:t>Soil moisture deficit</a:t>
          </a:r>
        </a:p>
      </dgm:t>
    </dgm:pt>
    <dgm:pt modelId="{B56C8A52-F73E-491B-AEF1-F5A205B4F74F}" type="parTrans" cxnId="{F1711DAB-0B8A-4867-B969-0F7B9F67872B}">
      <dgm:prSet/>
      <dgm:spPr/>
      <dgm:t>
        <a:bodyPr/>
        <a:lstStyle/>
        <a:p>
          <a:endParaRPr lang="en-GB"/>
        </a:p>
      </dgm:t>
    </dgm:pt>
    <dgm:pt modelId="{F01D119A-0751-4954-A719-399A70761792}" type="sibTrans" cxnId="{F1711DAB-0B8A-4867-B969-0F7B9F67872B}">
      <dgm:prSet/>
      <dgm:spPr/>
      <dgm:t>
        <a:bodyPr/>
        <a:lstStyle/>
        <a:p>
          <a:endParaRPr lang="en-GB"/>
        </a:p>
      </dgm:t>
    </dgm:pt>
    <dgm:pt modelId="{4B2004C3-4764-4957-92A5-39F0551BDC74}">
      <dgm:prSet phldrT="[Text]"/>
      <dgm:spPr/>
      <dgm:t>
        <a:bodyPr/>
        <a:lstStyle/>
        <a:p>
          <a:r>
            <a:rPr lang="en-GB"/>
            <a:t>Surface water runoff</a:t>
          </a:r>
        </a:p>
      </dgm:t>
    </dgm:pt>
    <dgm:pt modelId="{DB09C458-5490-4B7C-B593-34118EE8AA50}" type="parTrans" cxnId="{4CEF6DA6-AC1E-4E1A-9408-B757C6DC6878}">
      <dgm:prSet/>
      <dgm:spPr/>
      <dgm:t>
        <a:bodyPr/>
        <a:lstStyle/>
        <a:p>
          <a:endParaRPr lang="en-GB"/>
        </a:p>
      </dgm:t>
    </dgm:pt>
    <dgm:pt modelId="{CA7F60CE-DB46-408E-83BF-EF8EAED795E9}" type="sibTrans" cxnId="{4CEF6DA6-AC1E-4E1A-9408-B757C6DC6878}">
      <dgm:prSet/>
      <dgm:spPr/>
      <dgm:t>
        <a:bodyPr/>
        <a:lstStyle/>
        <a:p>
          <a:endParaRPr lang="en-GB"/>
        </a:p>
      </dgm:t>
    </dgm:pt>
    <dgm:pt modelId="{A6FA8E1D-977B-498F-BDAF-8E4E1BE41D26}">
      <dgm:prSet phldrT="[Text]"/>
      <dgm:spPr/>
      <dgm:t>
        <a:bodyPr/>
        <a:lstStyle/>
        <a:p>
          <a:r>
            <a:rPr lang="en-GB"/>
            <a:t>Water quality</a:t>
          </a:r>
        </a:p>
      </dgm:t>
    </dgm:pt>
    <dgm:pt modelId="{BA9D0F52-3644-4E39-9505-6A012E3EE80A}" type="parTrans" cxnId="{DE908C75-4965-42DE-A112-015B7CCBEBFE}">
      <dgm:prSet/>
      <dgm:spPr/>
      <dgm:t>
        <a:bodyPr/>
        <a:lstStyle/>
        <a:p>
          <a:endParaRPr lang="en-GB"/>
        </a:p>
      </dgm:t>
    </dgm:pt>
    <dgm:pt modelId="{E248374D-BE72-4CA0-834C-D3386E8D0EB3}" type="sibTrans" cxnId="{DE908C75-4965-42DE-A112-015B7CCBEBFE}">
      <dgm:prSet/>
      <dgm:spPr/>
      <dgm:t>
        <a:bodyPr/>
        <a:lstStyle/>
        <a:p>
          <a:endParaRPr lang="en-GB"/>
        </a:p>
      </dgm:t>
    </dgm:pt>
    <dgm:pt modelId="{241E5575-D227-42B9-9D5B-38846990E45D}">
      <dgm:prSet phldrT="[Text]"/>
      <dgm:spPr/>
      <dgm:t>
        <a:bodyPr/>
        <a:lstStyle/>
        <a:p>
          <a:r>
            <a:rPr lang="en-GB"/>
            <a:t>Water stress	</a:t>
          </a:r>
        </a:p>
      </dgm:t>
    </dgm:pt>
    <dgm:pt modelId="{1BE76D6E-ECDA-4CB7-83EF-EB577A4E2F22}" type="parTrans" cxnId="{F4761586-E6A3-4B35-8728-8EA904DCE770}">
      <dgm:prSet/>
      <dgm:spPr/>
      <dgm:t>
        <a:bodyPr/>
        <a:lstStyle/>
        <a:p>
          <a:endParaRPr lang="en-GB"/>
        </a:p>
      </dgm:t>
    </dgm:pt>
    <dgm:pt modelId="{5F6A3B43-3D75-406E-9471-DAE03AEBF6F7}" type="sibTrans" cxnId="{F4761586-E6A3-4B35-8728-8EA904DCE770}">
      <dgm:prSet/>
      <dgm:spPr/>
      <dgm:t>
        <a:bodyPr/>
        <a:lstStyle/>
        <a:p>
          <a:endParaRPr lang="en-GB"/>
        </a:p>
      </dgm:t>
    </dgm:pt>
    <dgm:pt modelId="{1783E609-8C5D-4B26-9C6F-7E7396271EE7}">
      <dgm:prSet phldrT="[Text]"/>
      <dgm:spPr/>
      <dgm:t>
        <a:bodyPr/>
        <a:lstStyle/>
        <a:p>
          <a:r>
            <a:rPr lang="en-GB">
              <a:solidFill>
                <a:schemeClr val="bg2"/>
              </a:solidFill>
            </a:rPr>
            <a:t>Impacts metrics</a:t>
          </a:r>
        </a:p>
      </dgm:t>
    </dgm:pt>
    <dgm:pt modelId="{181C8E05-2EB7-40C4-8F98-249A5AFCCCDC}" type="parTrans" cxnId="{35C3CFCF-3B84-4061-AEA9-854341759764}">
      <dgm:prSet/>
      <dgm:spPr/>
      <dgm:t>
        <a:bodyPr/>
        <a:lstStyle/>
        <a:p>
          <a:endParaRPr lang="en-GB"/>
        </a:p>
      </dgm:t>
    </dgm:pt>
    <dgm:pt modelId="{BA189031-E581-42D2-AEFB-36595A85B52F}" type="sibTrans" cxnId="{35C3CFCF-3B84-4061-AEA9-854341759764}">
      <dgm:prSet/>
      <dgm:spPr/>
      <dgm:t>
        <a:bodyPr/>
        <a:lstStyle/>
        <a:p>
          <a:endParaRPr lang="en-GB"/>
        </a:p>
      </dgm:t>
    </dgm:pt>
    <dgm:pt modelId="{8F27AD7F-C706-422A-A463-05AAC9FDE665}">
      <dgm:prSet phldrT="[Text]"/>
      <dgm:spPr/>
      <dgm:t>
        <a:bodyPr/>
        <a:lstStyle/>
        <a:p>
          <a:r>
            <a:rPr lang="en-GB"/>
            <a:t>Wind gusts</a:t>
          </a:r>
        </a:p>
      </dgm:t>
    </dgm:pt>
    <dgm:pt modelId="{A5F8928F-AAF7-4AD3-88A8-574DE02ED3D6}" type="parTrans" cxnId="{E1BA708C-1566-4B13-A559-3DDAF817EACB}">
      <dgm:prSet/>
      <dgm:spPr/>
      <dgm:t>
        <a:bodyPr/>
        <a:lstStyle/>
        <a:p>
          <a:endParaRPr lang="en-GB"/>
        </a:p>
      </dgm:t>
    </dgm:pt>
    <dgm:pt modelId="{BF334A5A-E731-4138-9C66-A6FA17817C38}" type="sibTrans" cxnId="{E1BA708C-1566-4B13-A559-3DDAF817EACB}">
      <dgm:prSet/>
      <dgm:spPr/>
      <dgm:t>
        <a:bodyPr/>
        <a:lstStyle/>
        <a:p>
          <a:endParaRPr lang="en-GB"/>
        </a:p>
      </dgm:t>
    </dgm:pt>
    <dgm:pt modelId="{6DBA72E4-7545-4359-8414-B38FE6E9154C}">
      <dgm:prSet phldrT="[Text]"/>
      <dgm:spPr/>
      <dgm:t>
        <a:bodyPr/>
        <a:lstStyle/>
        <a:p>
          <a:r>
            <a:rPr lang="en-GB"/>
            <a:t>Air quality</a:t>
          </a:r>
        </a:p>
      </dgm:t>
    </dgm:pt>
    <dgm:pt modelId="{D386E764-272B-4785-872E-69C37EBCB0DA}" type="parTrans" cxnId="{41AC5199-E381-4255-874F-98ABCCE93696}">
      <dgm:prSet/>
      <dgm:spPr/>
      <dgm:t>
        <a:bodyPr/>
        <a:lstStyle/>
        <a:p>
          <a:endParaRPr lang="en-GB"/>
        </a:p>
      </dgm:t>
    </dgm:pt>
    <dgm:pt modelId="{A252ED04-BBEE-4A09-A668-0A60E33A81B3}" type="sibTrans" cxnId="{41AC5199-E381-4255-874F-98ABCCE93696}">
      <dgm:prSet/>
      <dgm:spPr/>
      <dgm:t>
        <a:bodyPr/>
        <a:lstStyle/>
        <a:p>
          <a:endParaRPr lang="en-GB"/>
        </a:p>
      </dgm:t>
    </dgm:pt>
    <dgm:pt modelId="{5F7E2873-76A3-4CF8-8BBE-3D545DC2A076}">
      <dgm:prSet phldrT="[Text]"/>
      <dgm:spPr/>
      <dgm:t>
        <a:bodyPr/>
        <a:lstStyle/>
        <a:p>
          <a:r>
            <a:rPr lang="en-GB"/>
            <a:t>Urban heat island effect</a:t>
          </a:r>
        </a:p>
      </dgm:t>
    </dgm:pt>
    <dgm:pt modelId="{5D6C5BF0-55F2-405E-8B82-DCA5B39F260A}" type="parTrans" cxnId="{29829DDD-5FFC-4A50-9073-00F4D6144420}">
      <dgm:prSet/>
      <dgm:spPr/>
      <dgm:t>
        <a:bodyPr/>
        <a:lstStyle/>
        <a:p>
          <a:endParaRPr lang="en-GB"/>
        </a:p>
      </dgm:t>
    </dgm:pt>
    <dgm:pt modelId="{D170F35C-0DD4-4C46-B854-7083C08CDCC4}" type="sibTrans" cxnId="{29829DDD-5FFC-4A50-9073-00F4D6144420}">
      <dgm:prSet/>
      <dgm:spPr/>
      <dgm:t>
        <a:bodyPr/>
        <a:lstStyle/>
        <a:p>
          <a:endParaRPr lang="en-GB"/>
        </a:p>
      </dgm:t>
    </dgm:pt>
    <dgm:pt modelId="{2345FE54-6ECC-4719-9AAF-037D65D5DD75}">
      <dgm:prSet phldrT="[Text]"/>
      <dgm:spPr/>
      <dgm:t>
        <a:bodyPr/>
        <a:lstStyle/>
        <a:p>
          <a:r>
            <a:rPr lang="en-GB"/>
            <a:t>Vegetation growth</a:t>
          </a:r>
        </a:p>
      </dgm:t>
    </dgm:pt>
    <dgm:pt modelId="{B63DC079-CC38-4CE3-B9CC-A8476348143F}" type="parTrans" cxnId="{42758864-120C-4221-B255-08CC3A41018D}">
      <dgm:prSet/>
      <dgm:spPr/>
      <dgm:t>
        <a:bodyPr/>
        <a:lstStyle/>
        <a:p>
          <a:endParaRPr lang="en-GB"/>
        </a:p>
      </dgm:t>
    </dgm:pt>
    <dgm:pt modelId="{4C233082-B017-400B-9AEA-B6670BE7F7CF}" type="sibTrans" cxnId="{42758864-120C-4221-B255-08CC3A41018D}">
      <dgm:prSet/>
      <dgm:spPr/>
      <dgm:t>
        <a:bodyPr/>
        <a:lstStyle/>
        <a:p>
          <a:endParaRPr lang="en-GB"/>
        </a:p>
      </dgm:t>
    </dgm:pt>
    <dgm:pt modelId="{5782E249-56F5-4CB4-9373-9866956B3458}">
      <dgm:prSet phldrT="[Text]"/>
      <dgm:spPr/>
      <dgm:t>
        <a:bodyPr/>
        <a:lstStyle/>
        <a:p>
          <a:r>
            <a:rPr lang="en-GB"/>
            <a:t>Heat Stress</a:t>
          </a:r>
        </a:p>
      </dgm:t>
    </dgm:pt>
    <dgm:pt modelId="{2015AC6E-6BBB-470B-8AA2-0674AC709E0C}" type="parTrans" cxnId="{3F2B4F3A-11CF-4FE2-97C7-D43298DE10AC}">
      <dgm:prSet/>
      <dgm:spPr/>
      <dgm:t>
        <a:bodyPr/>
        <a:lstStyle/>
        <a:p>
          <a:endParaRPr lang="en-GB"/>
        </a:p>
      </dgm:t>
    </dgm:pt>
    <dgm:pt modelId="{29882AA0-34CD-44DC-94E8-37242A1E0A67}" type="sibTrans" cxnId="{3F2B4F3A-11CF-4FE2-97C7-D43298DE10AC}">
      <dgm:prSet/>
      <dgm:spPr/>
      <dgm:t>
        <a:bodyPr/>
        <a:lstStyle/>
        <a:p>
          <a:endParaRPr lang="en-GB"/>
        </a:p>
      </dgm:t>
    </dgm:pt>
    <dgm:pt modelId="{0D10C39D-B332-4D0A-AD6B-E30416374C94}">
      <dgm:prSet phldrT="[Text]"/>
      <dgm:spPr/>
      <dgm:t>
        <a:bodyPr/>
        <a:lstStyle/>
        <a:p>
          <a:r>
            <a:rPr lang="en-GB"/>
            <a:t>Earth movements</a:t>
          </a:r>
        </a:p>
      </dgm:t>
    </dgm:pt>
    <dgm:pt modelId="{16CC3929-8BB8-44CF-89B3-E84D49AE59C7}" type="parTrans" cxnId="{8E9DE7FB-9711-48EC-8F68-B4E40D5F4515}">
      <dgm:prSet/>
      <dgm:spPr/>
      <dgm:t>
        <a:bodyPr/>
        <a:lstStyle/>
        <a:p>
          <a:endParaRPr lang="en-GB"/>
        </a:p>
      </dgm:t>
    </dgm:pt>
    <dgm:pt modelId="{5D83AF4F-699A-4C17-AB3E-3539D63BC3B1}" type="sibTrans" cxnId="{8E9DE7FB-9711-48EC-8F68-B4E40D5F4515}">
      <dgm:prSet/>
      <dgm:spPr/>
      <dgm:t>
        <a:bodyPr/>
        <a:lstStyle/>
        <a:p>
          <a:endParaRPr lang="en-GB"/>
        </a:p>
      </dgm:t>
    </dgm:pt>
    <dgm:pt modelId="{66CE785D-F62B-4241-8050-83E28C87AC48}">
      <dgm:prSet/>
      <dgm:spPr/>
      <dgm:t>
        <a:bodyPr/>
        <a:lstStyle/>
        <a:p>
          <a:r>
            <a:rPr lang="en-GB"/>
            <a:t>Soil stability</a:t>
          </a:r>
        </a:p>
      </dgm:t>
    </dgm:pt>
    <dgm:pt modelId="{E20E6206-50C6-4C0D-8209-9E3528523EEC}" type="parTrans" cxnId="{45A2DF94-7294-467B-A639-A9E0641C6D13}">
      <dgm:prSet/>
      <dgm:spPr/>
      <dgm:t>
        <a:bodyPr/>
        <a:lstStyle/>
        <a:p>
          <a:endParaRPr lang="en-GB"/>
        </a:p>
      </dgm:t>
    </dgm:pt>
    <dgm:pt modelId="{1BDD02D6-B34B-424B-9B67-63900AF2E593}" type="sibTrans" cxnId="{45A2DF94-7294-467B-A639-A9E0641C6D13}">
      <dgm:prSet/>
      <dgm:spPr/>
      <dgm:t>
        <a:bodyPr/>
        <a:lstStyle/>
        <a:p>
          <a:endParaRPr lang="en-GB"/>
        </a:p>
      </dgm:t>
    </dgm:pt>
    <dgm:pt modelId="{1D0308C4-10F5-4969-BDD2-1E05459C0DFD}">
      <dgm:prSet/>
      <dgm:spPr/>
      <dgm:t>
        <a:bodyPr/>
        <a:lstStyle/>
        <a:p>
          <a:r>
            <a:rPr lang="en-GB"/>
            <a:t>Erosion risk</a:t>
          </a:r>
        </a:p>
      </dgm:t>
    </dgm:pt>
    <dgm:pt modelId="{22EF9A6A-60B2-460D-AACD-281FEBC36660}" type="parTrans" cxnId="{6D95ECD1-565D-4983-995D-D5439887C8F5}">
      <dgm:prSet/>
      <dgm:spPr/>
      <dgm:t>
        <a:bodyPr/>
        <a:lstStyle/>
        <a:p>
          <a:endParaRPr lang="en-GB"/>
        </a:p>
      </dgm:t>
    </dgm:pt>
    <dgm:pt modelId="{0E2C1B11-7C6C-4625-8FC3-DECAC4F525F1}" type="sibTrans" cxnId="{6D95ECD1-565D-4983-995D-D5439887C8F5}">
      <dgm:prSet/>
      <dgm:spPr/>
      <dgm:t>
        <a:bodyPr/>
        <a:lstStyle/>
        <a:p>
          <a:endParaRPr lang="en-GB"/>
        </a:p>
      </dgm:t>
    </dgm:pt>
    <dgm:pt modelId="{940DED0D-CA2B-4845-9249-E74DC6875359}">
      <dgm:prSet phldrT="[Text]"/>
      <dgm:spPr/>
      <dgm:t>
        <a:bodyPr/>
        <a:lstStyle/>
        <a:p>
          <a:r>
            <a:rPr lang="en-GB"/>
            <a:t>Groundwater recharge</a:t>
          </a:r>
        </a:p>
      </dgm:t>
    </dgm:pt>
    <dgm:pt modelId="{0186BB72-FA04-4D61-9DE1-1E51F48BAD68}" type="parTrans" cxnId="{160023CB-2D74-4C6C-B474-7CAACF2502F1}">
      <dgm:prSet/>
      <dgm:spPr/>
      <dgm:t>
        <a:bodyPr/>
        <a:lstStyle/>
        <a:p>
          <a:endParaRPr lang="en-GB"/>
        </a:p>
      </dgm:t>
    </dgm:pt>
    <dgm:pt modelId="{B8FF3DF2-7EF3-4AE4-9FEE-E50D14D9F6D5}" type="sibTrans" cxnId="{160023CB-2D74-4C6C-B474-7CAACF2502F1}">
      <dgm:prSet/>
      <dgm:spPr/>
      <dgm:t>
        <a:bodyPr/>
        <a:lstStyle/>
        <a:p>
          <a:endParaRPr lang="en-GB"/>
        </a:p>
      </dgm:t>
    </dgm:pt>
    <dgm:pt modelId="{946B748C-658D-41DD-AF2A-386182031AAD}">
      <dgm:prSet phldrT="[Text]"/>
      <dgm:spPr/>
      <dgm:t>
        <a:bodyPr/>
        <a:lstStyle/>
        <a:p>
          <a:r>
            <a:rPr lang="en-GB"/>
            <a:t>Convective available potential energy</a:t>
          </a:r>
        </a:p>
      </dgm:t>
    </dgm:pt>
    <dgm:pt modelId="{7B3FB7AA-21F4-4326-8A27-283DBBC3F579}" type="parTrans" cxnId="{D9839214-F00D-4EA2-A75E-C008E11067D8}">
      <dgm:prSet/>
      <dgm:spPr/>
      <dgm:t>
        <a:bodyPr/>
        <a:lstStyle/>
        <a:p>
          <a:endParaRPr lang="en-GB"/>
        </a:p>
      </dgm:t>
    </dgm:pt>
    <dgm:pt modelId="{70482F54-C75A-40BE-82F4-3326923FE9F5}" type="sibTrans" cxnId="{D9839214-F00D-4EA2-A75E-C008E11067D8}">
      <dgm:prSet/>
      <dgm:spPr/>
      <dgm:t>
        <a:bodyPr/>
        <a:lstStyle/>
        <a:p>
          <a:endParaRPr lang="en-GB"/>
        </a:p>
      </dgm:t>
    </dgm:pt>
    <dgm:pt modelId="{B6F884CB-D81F-4C82-8BA8-1B8312EBAB24}">
      <dgm:prSet phldrT="[Text]"/>
      <dgm:spPr/>
      <dgm:t>
        <a:bodyPr/>
        <a:lstStyle/>
        <a:p>
          <a:r>
            <a:rPr lang="en-GB"/>
            <a:t>Radiation (sunshine, short/long wave)</a:t>
          </a:r>
        </a:p>
      </dgm:t>
    </dgm:pt>
    <dgm:pt modelId="{3D7F4A50-BA7D-4442-B1F1-08F91E4C7370}" type="parTrans" cxnId="{C738866F-2E75-49FC-9755-95CD60C9FEF0}">
      <dgm:prSet/>
      <dgm:spPr/>
      <dgm:t>
        <a:bodyPr/>
        <a:lstStyle/>
        <a:p>
          <a:endParaRPr lang="en-GB"/>
        </a:p>
      </dgm:t>
    </dgm:pt>
    <dgm:pt modelId="{FD4807E6-55EC-4054-A58C-6B73756F483D}" type="sibTrans" cxnId="{C738866F-2E75-49FC-9755-95CD60C9FEF0}">
      <dgm:prSet/>
      <dgm:spPr/>
      <dgm:t>
        <a:bodyPr/>
        <a:lstStyle/>
        <a:p>
          <a:endParaRPr lang="en-GB"/>
        </a:p>
      </dgm:t>
    </dgm:pt>
    <dgm:pt modelId="{3A031126-0821-42D8-9C0D-708DFCC3C4BC}">
      <dgm:prSet phldrT="[Text]"/>
      <dgm:spPr/>
      <dgm:t>
        <a:bodyPr/>
        <a:lstStyle/>
        <a:p>
          <a:r>
            <a:rPr lang="en-GB" dirty="0"/>
            <a:t>Runoff</a:t>
          </a:r>
        </a:p>
      </dgm:t>
    </dgm:pt>
    <dgm:pt modelId="{61276AD4-2DD8-492A-83E8-01AAE2EE88CA}" type="parTrans" cxnId="{B815FDC7-C1E4-4AAA-96A4-DA11F9271D15}">
      <dgm:prSet/>
      <dgm:spPr/>
      <dgm:t>
        <a:bodyPr/>
        <a:lstStyle/>
        <a:p>
          <a:endParaRPr lang="en-GB"/>
        </a:p>
      </dgm:t>
    </dgm:pt>
    <dgm:pt modelId="{A4E166A6-5DDD-4E4A-A26C-07A744A49B97}" type="sibTrans" cxnId="{B815FDC7-C1E4-4AAA-96A4-DA11F9271D15}">
      <dgm:prSet/>
      <dgm:spPr/>
      <dgm:t>
        <a:bodyPr/>
        <a:lstStyle/>
        <a:p>
          <a:endParaRPr lang="en-GB"/>
        </a:p>
      </dgm:t>
    </dgm:pt>
    <dgm:pt modelId="{9C0B6743-6360-4209-9FAB-2B71F5652D5C}">
      <dgm:prSet phldrT="[Text]"/>
      <dgm:spPr/>
      <dgm:t>
        <a:bodyPr/>
        <a:lstStyle/>
        <a:p>
          <a:r>
            <a:rPr lang="en-GB">
              <a:solidFill>
                <a:schemeClr val="bg2"/>
              </a:solidFill>
            </a:rPr>
            <a:t>Model: Ocean/sea variables</a:t>
          </a:r>
        </a:p>
      </dgm:t>
    </dgm:pt>
    <dgm:pt modelId="{1F032281-B206-4D91-9BF8-C22D2261D3C4}" type="parTrans" cxnId="{7D9B8398-A85E-4EB2-9414-305BBCAA4D6A}">
      <dgm:prSet/>
      <dgm:spPr/>
      <dgm:t>
        <a:bodyPr/>
        <a:lstStyle/>
        <a:p>
          <a:endParaRPr lang="en-GB"/>
        </a:p>
      </dgm:t>
    </dgm:pt>
    <dgm:pt modelId="{CCF215D2-953C-457E-83AE-8FF216089F8D}" type="sibTrans" cxnId="{7D9B8398-A85E-4EB2-9414-305BBCAA4D6A}">
      <dgm:prSet/>
      <dgm:spPr/>
      <dgm:t>
        <a:bodyPr/>
        <a:lstStyle/>
        <a:p>
          <a:endParaRPr lang="en-GB"/>
        </a:p>
      </dgm:t>
    </dgm:pt>
    <dgm:pt modelId="{F7DA9DFD-076B-41B9-8399-410119A4ECC9}">
      <dgm:prSet/>
      <dgm:spPr/>
      <dgm:t>
        <a:bodyPr/>
        <a:lstStyle/>
        <a:p>
          <a:r>
            <a:rPr lang="en-GB"/>
            <a:t>Local thermal expansion</a:t>
          </a:r>
        </a:p>
      </dgm:t>
    </dgm:pt>
    <dgm:pt modelId="{DA09D5B5-A63C-47AE-86F4-3C2D7CC471DF}" type="parTrans" cxnId="{E8C37257-91E8-4339-8CF7-CBC8F6B4DCDB}">
      <dgm:prSet/>
      <dgm:spPr/>
      <dgm:t>
        <a:bodyPr/>
        <a:lstStyle/>
        <a:p>
          <a:endParaRPr lang="en-GB"/>
        </a:p>
      </dgm:t>
    </dgm:pt>
    <dgm:pt modelId="{EFAC56BA-288A-435F-81F1-CBEA014ABB95}" type="sibTrans" cxnId="{E8C37257-91E8-4339-8CF7-CBC8F6B4DCDB}">
      <dgm:prSet/>
      <dgm:spPr/>
      <dgm:t>
        <a:bodyPr/>
        <a:lstStyle/>
        <a:p>
          <a:endParaRPr lang="en-GB"/>
        </a:p>
      </dgm:t>
    </dgm:pt>
    <dgm:pt modelId="{856E8705-E04B-4251-A637-58D861B7E6B8}">
      <dgm:prSet/>
      <dgm:spPr/>
      <dgm:t>
        <a:bodyPr/>
        <a:lstStyle/>
        <a:p>
          <a:r>
            <a:rPr lang="en-GB"/>
            <a:t>Ocean pH, saility, temperature</a:t>
          </a:r>
        </a:p>
      </dgm:t>
    </dgm:pt>
    <dgm:pt modelId="{6C98C5B4-39FD-46B6-8F83-FD21AE60E6DD}" type="parTrans" cxnId="{4C767B4E-06C2-4AEC-BA7E-9AE0BAF87AE1}">
      <dgm:prSet/>
      <dgm:spPr/>
      <dgm:t>
        <a:bodyPr/>
        <a:lstStyle/>
        <a:p>
          <a:endParaRPr lang="en-GB"/>
        </a:p>
      </dgm:t>
    </dgm:pt>
    <dgm:pt modelId="{20E2B8FF-8032-4A30-BA39-E2F3E20B7EBA}" type="sibTrans" cxnId="{4C767B4E-06C2-4AEC-BA7E-9AE0BAF87AE1}">
      <dgm:prSet/>
      <dgm:spPr/>
      <dgm:t>
        <a:bodyPr/>
        <a:lstStyle/>
        <a:p>
          <a:endParaRPr lang="en-GB"/>
        </a:p>
      </dgm:t>
    </dgm:pt>
    <dgm:pt modelId="{E7DA53D3-FBC0-4581-9285-2CA94ED1D103}">
      <dgm:prSet/>
      <dgm:spPr/>
      <dgm:t>
        <a:bodyPr/>
        <a:lstStyle/>
        <a:p>
          <a:r>
            <a:rPr lang="en-GB"/>
            <a:t>Sea level rise</a:t>
          </a:r>
        </a:p>
      </dgm:t>
    </dgm:pt>
    <dgm:pt modelId="{9881940E-5078-4E2B-97B0-0990F8419BEE}" type="parTrans" cxnId="{81A1717B-2B05-4A3C-A37C-8759272F9B43}">
      <dgm:prSet/>
      <dgm:spPr/>
      <dgm:t>
        <a:bodyPr/>
        <a:lstStyle/>
        <a:p>
          <a:endParaRPr lang="en-GB"/>
        </a:p>
      </dgm:t>
    </dgm:pt>
    <dgm:pt modelId="{B5C3DD8C-565F-4CC6-8271-3A85784C310B}" type="sibTrans" cxnId="{81A1717B-2B05-4A3C-A37C-8759272F9B43}">
      <dgm:prSet/>
      <dgm:spPr/>
      <dgm:t>
        <a:bodyPr/>
        <a:lstStyle/>
        <a:p>
          <a:endParaRPr lang="en-GB"/>
        </a:p>
      </dgm:t>
    </dgm:pt>
    <dgm:pt modelId="{67B00DD4-B87E-4E04-BC5E-237EBAE5E523}">
      <dgm:prSet/>
      <dgm:spPr/>
      <dgm:t>
        <a:bodyPr/>
        <a:lstStyle/>
        <a:p>
          <a:r>
            <a:rPr lang="en-GB"/>
            <a:t>Storm surge</a:t>
          </a:r>
        </a:p>
      </dgm:t>
    </dgm:pt>
    <dgm:pt modelId="{7A49B549-AA95-4D90-983D-A46B15DC981C}" type="parTrans" cxnId="{C173FEE6-D438-4C5A-AAFA-F003A1FD614F}">
      <dgm:prSet/>
      <dgm:spPr/>
      <dgm:t>
        <a:bodyPr/>
        <a:lstStyle/>
        <a:p>
          <a:endParaRPr lang="en-GB"/>
        </a:p>
      </dgm:t>
    </dgm:pt>
    <dgm:pt modelId="{02F3907D-F644-4DA2-AEFF-928915842E0E}" type="sibTrans" cxnId="{C173FEE6-D438-4C5A-AAFA-F003A1FD614F}">
      <dgm:prSet/>
      <dgm:spPr/>
      <dgm:t>
        <a:bodyPr/>
        <a:lstStyle/>
        <a:p>
          <a:endParaRPr lang="en-GB"/>
        </a:p>
      </dgm:t>
    </dgm:pt>
    <dgm:pt modelId="{962926AC-F6B8-4873-A56A-FE6E18162936}">
      <dgm:prSet/>
      <dgm:spPr/>
      <dgm:t>
        <a:bodyPr/>
        <a:lstStyle/>
        <a:p>
          <a:r>
            <a:rPr lang="en-GB"/>
            <a:t>Stratification</a:t>
          </a:r>
        </a:p>
      </dgm:t>
    </dgm:pt>
    <dgm:pt modelId="{FEE8B50D-8051-47C4-96F1-0018AEDA3DD0}" type="parTrans" cxnId="{E5BC8AE2-F17C-4DBF-B588-ED5134D414BE}">
      <dgm:prSet/>
      <dgm:spPr/>
      <dgm:t>
        <a:bodyPr/>
        <a:lstStyle/>
        <a:p>
          <a:endParaRPr lang="en-GB"/>
        </a:p>
      </dgm:t>
    </dgm:pt>
    <dgm:pt modelId="{F29D8357-8496-4A64-B701-5349A84B1D80}" type="sibTrans" cxnId="{E5BC8AE2-F17C-4DBF-B588-ED5134D414BE}">
      <dgm:prSet/>
      <dgm:spPr/>
      <dgm:t>
        <a:bodyPr/>
        <a:lstStyle/>
        <a:p>
          <a:endParaRPr lang="en-GB"/>
        </a:p>
      </dgm:t>
    </dgm:pt>
    <dgm:pt modelId="{C3A1AAEC-4BE5-4943-94A1-C12D0B3EC12C}">
      <dgm:prSet/>
      <dgm:spPr/>
      <dgm:t>
        <a:bodyPr/>
        <a:lstStyle/>
        <a:p>
          <a:r>
            <a:rPr lang="en-GB"/>
            <a:t>Tidal range</a:t>
          </a:r>
        </a:p>
      </dgm:t>
    </dgm:pt>
    <dgm:pt modelId="{9A5F9E96-9375-4EC2-9CC8-3ABCD126F7DB}" type="parTrans" cxnId="{CCE7440E-6935-4F22-B528-2DB29D9FC423}">
      <dgm:prSet/>
      <dgm:spPr/>
      <dgm:t>
        <a:bodyPr/>
        <a:lstStyle/>
        <a:p>
          <a:endParaRPr lang="en-GB"/>
        </a:p>
      </dgm:t>
    </dgm:pt>
    <dgm:pt modelId="{D0DD73EC-A7A6-4DEC-A4BB-0D0139DA3DF4}" type="sibTrans" cxnId="{CCE7440E-6935-4F22-B528-2DB29D9FC423}">
      <dgm:prSet/>
      <dgm:spPr/>
      <dgm:t>
        <a:bodyPr/>
        <a:lstStyle/>
        <a:p>
          <a:endParaRPr lang="en-GB"/>
        </a:p>
      </dgm:t>
    </dgm:pt>
    <dgm:pt modelId="{3E532479-AFFB-44E3-9FF8-9E8A118A2456}">
      <dgm:prSet/>
      <dgm:spPr/>
      <dgm:t>
        <a:bodyPr/>
        <a:lstStyle/>
        <a:p>
          <a:r>
            <a:rPr lang="en-GB"/>
            <a:t>Wave direction/height/period</a:t>
          </a:r>
        </a:p>
      </dgm:t>
    </dgm:pt>
    <dgm:pt modelId="{2BE826D1-E020-46D4-B736-F49CF7A877BE}" type="parTrans" cxnId="{65E2B911-1574-4926-839D-84A99A94E501}">
      <dgm:prSet/>
      <dgm:spPr/>
      <dgm:t>
        <a:bodyPr/>
        <a:lstStyle/>
        <a:p>
          <a:endParaRPr lang="en-GB"/>
        </a:p>
      </dgm:t>
    </dgm:pt>
    <dgm:pt modelId="{94B23EA4-9CDA-48D8-A30C-856FE731138D}" type="sibTrans" cxnId="{65E2B911-1574-4926-839D-84A99A94E501}">
      <dgm:prSet/>
      <dgm:spPr/>
      <dgm:t>
        <a:bodyPr/>
        <a:lstStyle/>
        <a:p>
          <a:endParaRPr lang="en-GB"/>
        </a:p>
      </dgm:t>
    </dgm:pt>
    <dgm:pt modelId="{7E6FB989-EF65-44C1-A455-54D355DC97F7}">
      <dgm:prSet phldrT="[Text]"/>
      <dgm:spPr/>
      <dgm:t>
        <a:bodyPr/>
        <a:lstStyle/>
        <a:p>
          <a:r>
            <a:rPr lang="en-GB"/>
            <a:t>Ice sheet dynamics, sea ice melt</a:t>
          </a:r>
        </a:p>
      </dgm:t>
    </dgm:pt>
    <dgm:pt modelId="{634375C6-AE7B-44BF-97C6-F4AAEAEAAB17}" type="parTrans" cxnId="{01F3E204-9A47-41A7-BAE1-77D044E758F2}">
      <dgm:prSet/>
      <dgm:spPr/>
      <dgm:t>
        <a:bodyPr/>
        <a:lstStyle/>
        <a:p>
          <a:endParaRPr lang="en-GB"/>
        </a:p>
      </dgm:t>
    </dgm:pt>
    <dgm:pt modelId="{29C86021-18D8-4A4E-88C9-B3BC7011A872}" type="sibTrans" cxnId="{01F3E204-9A47-41A7-BAE1-77D044E758F2}">
      <dgm:prSet/>
      <dgm:spPr/>
      <dgm:t>
        <a:bodyPr/>
        <a:lstStyle/>
        <a:p>
          <a:endParaRPr lang="en-GB"/>
        </a:p>
      </dgm:t>
    </dgm:pt>
    <dgm:pt modelId="{C2BFB28B-6AB4-47C2-A951-CA93207532E9}">
      <dgm:prSet phldrT="[Text]"/>
      <dgm:spPr/>
      <dgm:t>
        <a:bodyPr/>
        <a:lstStyle/>
        <a:p>
          <a:r>
            <a:rPr lang="en-GB"/>
            <a:t>Cloud cover</a:t>
          </a:r>
          <a:endParaRPr lang="en-GB">
            <a:solidFill>
              <a:schemeClr val="bg2"/>
            </a:solidFill>
          </a:endParaRPr>
        </a:p>
      </dgm:t>
    </dgm:pt>
    <dgm:pt modelId="{53BE17F5-7C29-478A-80CA-2782FECD4AC4}" type="parTrans" cxnId="{73A15C88-849B-45B4-89CA-2AAEED92EB0F}">
      <dgm:prSet/>
      <dgm:spPr/>
      <dgm:t>
        <a:bodyPr/>
        <a:lstStyle/>
        <a:p>
          <a:endParaRPr lang="en-GB"/>
        </a:p>
      </dgm:t>
    </dgm:pt>
    <dgm:pt modelId="{BE238EF9-2E7E-4461-8221-37530FB3A124}" type="sibTrans" cxnId="{73A15C88-849B-45B4-89CA-2AAEED92EB0F}">
      <dgm:prSet/>
      <dgm:spPr/>
      <dgm:t>
        <a:bodyPr/>
        <a:lstStyle/>
        <a:p>
          <a:endParaRPr lang="en-GB"/>
        </a:p>
      </dgm:t>
    </dgm:pt>
    <dgm:pt modelId="{B5DC8F4A-35CD-4B51-8AE2-161DF16DFC7E}" type="pres">
      <dgm:prSet presAssocID="{EB94E7EA-7B74-4FF6-92C5-9F95EF518510}" presName="Name0" presStyleCnt="0">
        <dgm:presLayoutVars>
          <dgm:dir/>
          <dgm:animLvl val="lvl"/>
          <dgm:resizeHandles val="exact"/>
        </dgm:presLayoutVars>
      </dgm:prSet>
      <dgm:spPr/>
      <dgm:t>
        <a:bodyPr/>
        <a:lstStyle/>
        <a:p>
          <a:endParaRPr lang="en-US"/>
        </a:p>
      </dgm:t>
    </dgm:pt>
    <dgm:pt modelId="{FDDF7DF9-304A-47BB-8B7E-92DE70423755}" type="pres">
      <dgm:prSet presAssocID="{5B7F87B7-06F5-4D42-B033-C662F04D9536}" presName="composite" presStyleCnt="0"/>
      <dgm:spPr/>
    </dgm:pt>
    <dgm:pt modelId="{74724750-7A0D-4C3B-884C-801B7C73F08C}" type="pres">
      <dgm:prSet presAssocID="{5B7F87B7-06F5-4D42-B033-C662F04D9536}" presName="parTx" presStyleLbl="alignNode1" presStyleIdx="0" presStyleCnt="5">
        <dgm:presLayoutVars>
          <dgm:chMax val="0"/>
          <dgm:chPref val="0"/>
          <dgm:bulletEnabled val="1"/>
        </dgm:presLayoutVars>
      </dgm:prSet>
      <dgm:spPr/>
      <dgm:t>
        <a:bodyPr/>
        <a:lstStyle/>
        <a:p>
          <a:endParaRPr lang="en-US"/>
        </a:p>
      </dgm:t>
    </dgm:pt>
    <dgm:pt modelId="{83405192-921D-45CA-8F93-92A9EC9A262F}" type="pres">
      <dgm:prSet presAssocID="{5B7F87B7-06F5-4D42-B033-C662F04D9536}" presName="desTx" presStyleLbl="alignAccFollowNode1" presStyleIdx="0" presStyleCnt="5" custLinFactNeighborX="-187" custLinFactNeighborY="-975">
        <dgm:presLayoutVars>
          <dgm:bulletEnabled val="1"/>
        </dgm:presLayoutVars>
      </dgm:prSet>
      <dgm:spPr/>
      <dgm:t>
        <a:bodyPr/>
        <a:lstStyle/>
        <a:p>
          <a:endParaRPr lang="en-US"/>
        </a:p>
      </dgm:t>
    </dgm:pt>
    <dgm:pt modelId="{37763DBE-747D-4F30-8B4A-CE7F2F1725EB}" type="pres">
      <dgm:prSet presAssocID="{98FBBB94-B5A5-481F-B5B6-7AAC3E650321}" presName="space" presStyleCnt="0"/>
      <dgm:spPr/>
    </dgm:pt>
    <dgm:pt modelId="{BA45EF80-481E-4AAC-AD49-D8602EF4A2B1}" type="pres">
      <dgm:prSet presAssocID="{9C0B6743-6360-4209-9FAB-2B71F5652D5C}" presName="composite" presStyleCnt="0"/>
      <dgm:spPr/>
    </dgm:pt>
    <dgm:pt modelId="{B6EC9B28-C936-4A4B-A05D-F34561D00B02}" type="pres">
      <dgm:prSet presAssocID="{9C0B6743-6360-4209-9FAB-2B71F5652D5C}" presName="parTx" presStyleLbl="alignNode1" presStyleIdx="1" presStyleCnt="5">
        <dgm:presLayoutVars>
          <dgm:chMax val="0"/>
          <dgm:chPref val="0"/>
          <dgm:bulletEnabled val="1"/>
        </dgm:presLayoutVars>
      </dgm:prSet>
      <dgm:spPr/>
      <dgm:t>
        <a:bodyPr/>
        <a:lstStyle/>
        <a:p>
          <a:endParaRPr lang="en-US"/>
        </a:p>
      </dgm:t>
    </dgm:pt>
    <dgm:pt modelId="{B7E80DB2-1723-4A7B-9677-EA3B1B33D188}" type="pres">
      <dgm:prSet presAssocID="{9C0B6743-6360-4209-9FAB-2B71F5652D5C}" presName="desTx" presStyleLbl="alignAccFollowNode1" presStyleIdx="1" presStyleCnt="5">
        <dgm:presLayoutVars>
          <dgm:bulletEnabled val="1"/>
        </dgm:presLayoutVars>
      </dgm:prSet>
      <dgm:spPr/>
      <dgm:t>
        <a:bodyPr/>
        <a:lstStyle/>
        <a:p>
          <a:endParaRPr lang="en-US"/>
        </a:p>
      </dgm:t>
    </dgm:pt>
    <dgm:pt modelId="{2A981DAF-B1E9-45EC-A7EB-5411134F120B}" type="pres">
      <dgm:prSet presAssocID="{CCF215D2-953C-457E-83AE-8FF216089F8D}" presName="space" presStyleCnt="0"/>
      <dgm:spPr/>
    </dgm:pt>
    <dgm:pt modelId="{B45AD32F-4AC7-449F-A515-BBA828DA20BA}" type="pres">
      <dgm:prSet presAssocID="{F5741D14-E2A0-461E-BFCC-BF62E06C2012}" presName="composite" presStyleCnt="0"/>
      <dgm:spPr/>
    </dgm:pt>
    <dgm:pt modelId="{EE301CD0-7325-443F-BD3F-DEE2E42532D4}" type="pres">
      <dgm:prSet presAssocID="{F5741D14-E2A0-461E-BFCC-BF62E06C2012}" presName="parTx" presStyleLbl="alignNode1" presStyleIdx="2" presStyleCnt="5">
        <dgm:presLayoutVars>
          <dgm:chMax val="0"/>
          <dgm:chPref val="0"/>
          <dgm:bulletEnabled val="1"/>
        </dgm:presLayoutVars>
      </dgm:prSet>
      <dgm:spPr/>
      <dgm:t>
        <a:bodyPr/>
        <a:lstStyle/>
        <a:p>
          <a:endParaRPr lang="en-US"/>
        </a:p>
      </dgm:t>
    </dgm:pt>
    <dgm:pt modelId="{DAD81972-7ECB-45BF-A554-EE3093AF3318}" type="pres">
      <dgm:prSet presAssocID="{F5741D14-E2A0-461E-BFCC-BF62E06C2012}" presName="desTx" presStyleLbl="alignAccFollowNode1" presStyleIdx="2" presStyleCnt="5">
        <dgm:presLayoutVars>
          <dgm:bulletEnabled val="1"/>
        </dgm:presLayoutVars>
      </dgm:prSet>
      <dgm:spPr/>
      <dgm:t>
        <a:bodyPr/>
        <a:lstStyle/>
        <a:p>
          <a:endParaRPr lang="en-US"/>
        </a:p>
      </dgm:t>
    </dgm:pt>
    <dgm:pt modelId="{2C4E7DB2-10D3-485C-A938-756AEE2F7534}" type="pres">
      <dgm:prSet presAssocID="{CA9C4C1E-1AAF-4B0B-A83D-C778E91FD272}" presName="space" presStyleCnt="0"/>
      <dgm:spPr/>
    </dgm:pt>
    <dgm:pt modelId="{918DEE7E-1BA1-457C-88A6-2576EBA925A9}" type="pres">
      <dgm:prSet presAssocID="{CAAA623E-7734-4C8F-9CAD-1310CBA507D4}" presName="composite" presStyleCnt="0"/>
      <dgm:spPr/>
    </dgm:pt>
    <dgm:pt modelId="{52AE94FD-6536-4026-99E3-8ED42BEB45FE}" type="pres">
      <dgm:prSet presAssocID="{CAAA623E-7734-4C8F-9CAD-1310CBA507D4}" presName="parTx" presStyleLbl="alignNode1" presStyleIdx="3" presStyleCnt="5">
        <dgm:presLayoutVars>
          <dgm:chMax val="0"/>
          <dgm:chPref val="0"/>
          <dgm:bulletEnabled val="1"/>
        </dgm:presLayoutVars>
      </dgm:prSet>
      <dgm:spPr/>
      <dgm:t>
        <a:bodyPr/>
        <a:lstStyle/>
        <a:p>
          <a:endParaRPr lang="en-US"/>
        </a:p>
      </dgm:t>
    </dgm:pt>
    <dgm:pt modelId="{F20EB65D-DE00-4628-9B59-E942B4A394F0}" type="pres">
      <dgm:prSet presAssocID="{CAAA623E-7734-4C8F-9CAD-1310CBA507D4}" presName="desTx" presStyleLbl="alignAccFollowNode1" presStyleIdx="3" presStyleCnt="5">
        <dgm:presLayoutVars>
          <dgm:bulletEnabled val="1"/>
        </dgm:presLayoutVars>
      </dgm:prSet>
      <dgm:spPr/>
      <dgm:t>
        <a:bodyPr/>
        <a:lstStyle/>
        <a:p>
          <a:endParaRPr lang="en-US"/>
        </a:p>
      </dgm:t>
    </dgm:pt>
    <dgm:pt modelId="{311592E6-7498-4EF0-8EE1-F4FF3DBE5593}" type="pres">
      <dgm:prSet presAssocID="{AF5F0028-F379-4CBC-AC42-F4D9F2E874AB}" presName="space" presStyleCnt="0"/>
      <dgm:spPr/>
    </dgm:pt>
    <dgm:pt modelId="{4E4952CF-CFF1-4B2F-B44E-30AA35003148}" type="pres">
      <dgm:prSet presAssocID="{1783E609-8C5D-4B26-9C6F-7E7396271EE7}" presName="composite" presStyleCnt="0"/>
      <dgm:spPr/>
    </dgm:pt>
    <dgm:pt modelId="{238F2FD7-6076-4769-A1C4-28DEECAE8BBC}" type="pres">
      <dgm:prSet presAssocID="{1783E609-8C5D-4B26-9C6F-7E7396271EE7}" presName="parTx" presStyleLbl="alignNode1" presStyleIdx="4" presStyleCnt="5">
        <dgm:presLayoutVars>
          <dgm:chMax val="0"/>
          <dgm:chPref val="0"/>
          <dgm:bulletEnabled val="1"/>
        </dgm:presLayoutVars>
      </dgm:prSet>
      <dgm:spPr/>
      <dgm:t>
        <a:bodyPr/>
        <a:lstStyle/>
        <a:p>
          <a:endParaRPr lang="en-US"/>
        </a:p>
      </dgm:t>
    </dgm:pt>
    <dgm:pt modelId="{54628F49-BC99-4BCF-A473-51FD9389CDA4}" type="pres">
      <dgm:prSet presAssocID="{1783E609-8C5D-4B26-9C6F-7E7396271EE7}" presName="desTx" presStyleLbl="alignAccFollowNode1" presStyleIdx="4" presStyleCnt="5">
        <dgm:presLayoutVars>
          <dgm:bulletEnabled val="1"/>
        </dgm:presLayoutVars>
      </dgm:prSet>
      <dgm:spPr/>
      <dgm:t>
        <a:bodyPr/>
        <a:lstStyle/>
        <a:p>
          <a:endParaRPr lang="en-US"/>
        </a:p>
      </dgm:t>
    </dgm:pt>
  </dgm:ptLst>
  <dgm:cxnLst>
    <dgm:cxn modelId="{41AC5199-E381-4255-874F-98ABCCE93696}" srcId="{1783E609-8C5D-4B26-9C6F-7E7396271EE7}" destId="{6DBA72E4-7545-4359-8414-B38FE6E9154C}" srcOrd="0" destOrd="0" parTransId="{D386E764-272B-4785-872E-69C37EBCB0DA}" sibTransId="{A252ED04-BBEE-4A09-A668-0A60E33A81B3}"/>
    <dgm:cxn modelId="{D877842A-42A9-4D1B-96A0-3A358C4199AF}" type="presOf" srcId="{CAAA623E-7734-4C8F-9CAD-1310CBA507D4}" destId="{52AE94FD-6536-4026-99E3-8ED42BEB45FE}" srcOrd="0" destOrd="0" presId="urn:microsoft.com/office/officeart/2005/8/layout/hList1"/>
    <dgm:cxn modelId="{6D95ECD1-565D-4983-995D-D5439887C8F5}" srcId="{1783E609-8C5D-4B26-9C6F-7E7396271EE7}" destId="{1D0308C4-10F5-4969-BDD2-1E05459C0DFD}" srcOrd="6" destOrd="0" parTransId="{22EF9A6A-60B2-460D-AACD-281FEBC36660}" sibTransId="{0E2C1B11-7C6C-4625-8FC3-DECAC4F525F1}"/>
    <dgm:cxn modelId="{C173FEE6-D438-4C5A-AAFA-F003A1FD614F}" srcId="{9C0B6743-6360-4209-9FAB-2B71F5652D5C}" destId="{67B00DD4-B87E-4E04-BC5E-237EBAE5E523}" srcOrd="4" destOrd="0" parTransId="{7A49B549-AA95-4D90-983D-A46B15DC981C}" sibTransId="{02F3907D-F644-4DA2-AEFF-928915842E0E}"/>
    <dgm:cxn modelId="{E8C37257-91E8-4339-8CF7-CBC8F6B4DCDB}" srcId="{9C0B6743-6360-4209-9FAB-2B71F5652D5C}" destId="{F7DA9DFD-076B-41B9-8399-410119A4ECC9}" srcOrd="1" destOrd="0" parTransId="{DA09D5B5-A63C-47AE-86F4-3C2D7CC471DF}" sibTransId="{EFAC56BA-288A-435F-81F1-CBEA014ABB95}"/>
    <dgm:cxn modelId="{3AB4DDCF-68BD-499B-8E20-F8ECEA852015}" type="presOf" srcId="{D961DCB3-B0F6-4880-B45B-5D3120C48E20}" destId="{83405192-921D-45CA-8F93-92A9EC9A262F}" srcOrd="0" destOrd="3" presId="urn:microsoft.com/office/officeart/2005/8/layout/hList1"/>
    <dgm:cxn modelId="{4A2F4D04-0726-48F9-91BB-23431889AF5B}" srcId="{5B7F87B7-06F5-4D42-B033-C662F04D9536}" destId="{125A9347-EE75-4809-BDFF-027E60B74E08}" srcOrd="8" destOrd="0" parTransId="{777111A1-C35F-40E7-B6E6-EFFD4BA4992E}" sibTransId="{1984801E-BA84-49A6-AE74-B52F0AEBC3AE}"/>
    <dgm:cxn modelId="{071F7A15-B76B-4FE2-8D79-18760CA7C80D}" type="presOf" srcId="{F7DA9DFD-076B-41B9-8399-410119A4ECC9}" destId="{B7E80DB2-1723-4A7B-9677-EA3B1B33D188}" srcOrd="0" destOrd="1" presId="urn:microsoft.com/office/officeart/2005/8/layout/hList1"/>
    <dgm:cxn modelId="{CCE7440E-6935-4F22-B528-2DB29D9FC423}" srcId="{9C0B6743-6360-4209-9FAB-2B71F5652D5C}" destId="{C3A1AAEC-4BE5-4943-94A1-C12D0B3EC12C}" srcOrd="6" destOrd="0" parTransId="{9A5F9E96-9375-4EC2-9CC8-3ABCD126F7DB}" sibTransId="{D0DD73EC-A7A6-4DEC-A4BB-0D0139DA3DF4}"/>
    <dgm:cxn modelId="{45A2DF94-7294-467B-A639-A9E0641C6D13}" srcId="{1783E609-8C5D-4B26-9C6F-7E7396271EE7}" destId="{66CE785D-F62B-4241-8050-83E28C87AC48}" srcOrd="5" destOrd="0" parTransId="{E20E6206-50C6-4C0D-8209-9E3528523EEC}" sibTransId="{1BDD02D6-B34B-424B-9B67-63900AF2E593}"/>
    <dgm:cxn modelId="{D394667C-5CFC-41C8-9ACC-86EAD83A3718}" type="presOf" srcId="{316EA065-2518-4249-A641-C8A7DD9ADD76}" destId="{F20EB65D-DE00-4628-9B59-E942B4A394F0}" srcOrd="0" destOrd="0" presId="urn:microsoft.com/office/officeart/2005/8/layout/hList1"/>
    <dgm:cxn modelId="{04BAEE61-51A9-4763-864F-5208211DD702}" srcId="{5B7F87B7-06F5-4D42-B033-C662F04D9536}" destId="{2BCF8668-BAC0-48E6-8672-A0DA5BA522AC}" srcOrd="1" destOrd="0" parTransId="{6A50D574-B77F-4AE7-85E6-6F85792ED5D4}" sibTransId="{BDDB47FD-61DF-475B-8460-073EA6D7D25F}"/>
    <dgm:cxn modelId="{B5359E84-E160-4D26-A4DD-F08573389715}" type="presOf" srcId="{1783E609-8C5D-4B26-9C6F-7E7396271EE7}" destId="{238F2FD7-6076-4769-A1C4-28DEECAE8BBC}" srcOrd="0" destOrd="0" presId="urn:microsoft.com/office/officeart/2005/8/layout/hList1"/>
    <dgm:cxn modelId="{D9839214-F00D-4EA2-A75E-C008E11067D8}" srcId="{F5741D14-E2A0-461E-BFCC-BF62E06C2012}" destId="{946B748C-658D-41DD-AF2A-386182031AAD}" srcOrd="0" destOrd="0" parTransId="{7B3FB7AA-21F4-4326-8A27-283DBBC3F579}" sibTransId="{70482F54-C75A-40BE-82F4-3326923FE9F5}"/>
    <dgm:cxn modelId="{7BBF1AE4-3816-4AEE-8C06-DB53D41E688B}" type="presOf" srcId="{3A031126-0821-42D8-9C0D-708DFCC3C4BC}" destId="{83405192-921D-45CA-8F93-92A9EC9A262F}" srcOrd="0" destOrd="5" presId="urn:microsoft.com/office/officeart/2005/8/layout/hList1"/>
    <dgm:cxn modelId="{E1BA708C-1566-4B13-A559-3DDAF817EACB}" srcId="{5B7F87B7-06F5-4D42-B033-C662F04D9536}" destId="{8F27AD7F-C706-422A-A463-05AAC9FDE665}" srcOrd="10" destOrd="0" parTransId="{A5F8928F-AAF7-4AD3-88A8-574DE02ED3D6}" sibTransId="{BF334A5A-E731-4138-9C66-A6FA17817C38}"/>
    <dgm:cxn modelId="{E4D14828-3F23-43D8-B128-D3E6E8527A7A}" type="presOf" srcId="{4D02F2B5-AFDD-4724-8A60-7C851E12C856}" destId="{F20EB65D-DE00-4628-9B59-E942B4A394F0}" srcOrd="0" destOrd="1" presId="urn:microsoft.com/office/officeart/2005/8/layout/hList1"/>
    <dgm:cxn modelId="{6951D465-9584-4E2A-84A4-B2105EE130AF}" srcId="{5B7F87B7-06F5-4D42-B033-C662F04D9536}" destId="{95C20910-9639-4DDC-A30E-32CD1BBDE006}" srcOrd="9" destOrd="0" parTransId="{C11D8647-BBE5-404F-9E15-FE02AC7BA463}" sibTransId="{60B1F217-5451-48AA-B470-57DD7F627BD9}"/>
    <dgm:cxn modelId="{A84F3140-9D4C-494A-8E2A-4C20E84A3E9F}" type="presOf" srcId="{7E6FB989-EF65-44C1-A455-54D355DC97F7}" destId="{B7E80DB2-1723-4A7B-9677-EA3B1B33D188}" srcOrd="0" destOrd="0" presId="urn:microsoft.com/office/officeart/2005/8/layout/hList1"/>
    <dgm:cxn modelId="{B6CFDE92-1AE0-4566-9FFA-9560CF438C9D}" type="presOf" srcId="{856E8705-E04B-4251-A637-58D861B7E6B8}" destId="{B7E80DB2-1723-4A7B-9677-EA3B1B33D188}" srcOrd="0" destOrd="2" presId="urn:microsoft.com/office/officeart/2005/8/layout/hList1"/>
    <dgm:cxn modelId="{E72D1BED-16F4-4186-80E0-63922BF1ECD6}" type="presOf" srcId="{4B2004C3-4764-4957-92A5-39F0551BDC74}" destId="{F20EB65D-DE00-4628-9B59-E942B4A394F0}" srcOrd="0" destOrd="5" presId="urn:microsoft.com/office/officeart/2005/8/layout/hList1"/>
    <dgm:cxn modelId="{A2788EEE-8A7A-429B-9E02-4ABB2C333E71}" srcId="{F5741D14-E2A0-461E-BFCC-BF62E06C2012}" destId="{4F16CADC-B2CA-4180-BEAD-997698D00EA7}" srcOrd="2" destOrd="0" parTransId="{7E437D1C-BFED-4445-83FF-4B14F014D6A2}" sibTransId="{24270390-3A28-4989-8DEF-BEF5375FB16E}"/>
    <dgm:cxn modelId="{65E2B911-1574-4926-839D-84A99A94E501}" srcId="{9C0B6743-6360-4209-9FAB-2B71F5652D5C}" destId="{3E532479-AFFB-44E3-9FF8-9E8A118A2456}" srcOrd="7" destOrd="0" parTransId="{2BE826D1-E020-46D4-B736-F49CF7A877BE}" sibTransId="{94B23EA4-9CDA-48D8-A30C-856FE731138D}"/>
    <dgm:cxn modelId="{01320E41-6E17-487B-8847-3AD463BBB5FA}" type="presOf" srcId="{2BCF8668-BAC0-48E6-8672-A0DA5BA522AC}" destId="{83405192-921D-45CA-8F93-92A9EC9A262F}" srcOrd="0" destOrd="1" presId="urn:microsoft.com/office/officeart/2005/8/layout/hList1"/>
    <dgm:cxn modelId="{60FED102-6691-4B25-82C1-64F6AC89E34E}" type="presOf" srcId="{4F16CADC-B2CA-4180-BEAD-997698D00EA7}" destId="{DAD81972-7ECB-45BF-A554-EE3093AF3318}" srcOrd="0" destOrd="2" presId="urn:microsoft.com/office/officeart/2005/8/layout/hList1"/>
    <dgm:cxn modelId="{EA8C1E0E-3CCE-44A8-AEA3-0D9E71E9E81F}" srcId="{F5741D14-E2A0-461E-BFCC-BF62E06C2012}" destId="{E9438BAB-B39D-4304-A174-D5622810FF0E}" srcOrd="3" destOrd="0" parTransId="{7149261A-CFDF-4F92-B591-13FB0DA1ED11}" sibTransId="{29B77CF0-9FA1-4AB4-8AAD-C3709B590994}"/>
    <dgm:cxn modelId="{E5120638-CE35-4E98-911C-D43606BDBF3C}" srcId="{EB94E7EA-7B74-4FF6-92C5-9F95EF518510}" destId="{CAAA623E-7734-4C8F-9CAD-1310CBA507D4}" srcOrd="3" destOrd="0" parTransId="{3920B79B-9D08-433A-9E7A-452E7DC6CC49}" sibTransId="{AF5F0028-F379-4CBC-AC42-F4D9F2E874AB}"/>
    <dgm:cxn modelId="{160023CB-2D74-4C6C-B474-7CAACF2502F1}" srcId="{CAAA623E-7734-4C8F-9CAD-1310CBA507D4}" destId="{940DED0D-CA2B-4845-9249-E74DC6875359}" srcOrd="3" destOrd="0" parTransId="{0186BB72-FA04-4D61-9DE1-1E51F48BAD68}" sibTransId="{B8FF3DF2-7EF3-4AE4-9FEE-E50D14D9F6D5}"/>
    <dgm:cxn modelId="{4C53C7A9-A47D-48A9-B4E7-CAE2F29751F1}" type="presOf" srcId="{67B00DD4-B87E-4E04-BC5E-237EBAE5E523}" destId="{B7E80DB2-1723-4A7B-9677-EA3B1B33D188}" srcOrd="0" destOrd="4" presId="urn:microsoft.com/office/officeart/2005/8/layout/hList1"/>
    <dgm:cxn modelId="{7F4A9B8A-F62B-45E8-A2AE-F355BC970326}" srcId="{5B7F87B7-06F5-4D42-B033-C662F04D9536}" destId="{C819E81B-9539-400E-A142-24359092FB42}" srcOrd="2" destOrd="0" parTransId="{0EA3D3B7-A7F1-481A-A76C-3746F85267C6}" sibTransId="{109DEAB2-C4FB-4E84-A3C9-93448E1C63FD}"/>
    <dgm:cxn modelId="{4C767B4E-06C2-4AEC-BA7E-9AE0BAF87AE1}" srcId="{9C0B6743-6360-4209-9FAB-2B71F5652D5C}" destId="{856E8705-E04B-4251-A637-58D861B7E6B8}" srcOrd="2" destOrd="0" parTransId="{6C98C5B4-39FD-46B6-8F83-FD21AE60E6DD}" sibTransId="{20E2B8FF-8032-4A30-BA39-E2F3E20B7EBA}"/>
    <dgm:cxn modelId="{E099EBCC-27B7-490E-A698-44EC4954EA97}" type="presOf" srcId="{5782E249-56F5-4CB4-9373-9866956B3458}" destId="{54628F49-BC99-4BCF-A473-51FD9389CDA4}" srcOrd="0" destOrd="1" presId="urn:microsoft.com/office/officeart/2005/8/layout/hList1"/>
    <dgm:cxn modelId="{F4039110-156C-4D27-B4A7-16E1879E2679}" srcId="{5B7F87B7-06F5-4D42-B033-C662F04D9536}" destId="{1A34C6BE-AE49-4D0E-9603-866FAE767B9C}" srcOrd="7" destOrd="0" parTransId="{92AE08B6-B862-4E40-953C-E80C0611FDDB}" sibTransId="{9D08A156-F7D0-43D9-B5BE-2D4204585EAB}"/>
    <dgm:cxn modelId="{DE6C5509-0B85-4388-83EA-297D7EA265CC}" type="presOf" srcId="{E000EF4A-4116-4594-AC54-412842C19036}" destId="{DAD81972-7ECB-45BF-A554-EE3093AF3318}" srcOrd="0" destOrd="1" presId="urn:microsoft.com/office/officeart/2005/8/layout/hList1"/>
    <dgm:cxn modelId="{FD0A8910-DB6C-4A1F-B900-FE2E64642F52}" type="presOf" srcId="{1D0308C4-10F5-4969-BDD2-1E05459C0DFD}" destId="{54628F49-BC99-4BCF-A473-51FD9389CDA4}" srcOrd="0" destOrd="6" presId="urn:microsoft.com/office/officeart/2005/8/layout/hList1"/>
    <dgm:cxn modelId="{98195004-4987-42E0-9BBE-395FEB987113}" type="presOf" srcId="{125A9347-EE75-4809-BDFF-027E60B74E08}" destId="{83405192-921D-45CA-8F93-92A9EC9A262F}" srcOrd="0" destOrd="8" presId="urn:microsoft.com/office/officeart/2005/8/layout/hList1"/>
    <dgm:cxn modelId="{29829DDD-5FFC-4A50-9073-00F4D6144420}" srcId="{1783E609-8C5D-4B26-9C6F-7E7396271EE7}" destId="{5F7E2873-76A3-4CF8-8BBE-3D545DC2A076}" srcOrd="2" destOrd="0" parTransId="{5D6C5BF0-55F2-405E-8B82-DCA5B39F260A}" sibTransId="{D170F35C-0DD4-4C46-B854-7083C08CDCC4}"/>
    <dgm:cxn modelId="{EE7BF82E-C195-4137-8258-61237F45F917}" type="presOf" srcId="{C3A1AAEC-4BE5-4943-94A1-C12D0B3EC12C}" destId="{B7E80DB2-1723-4A7B-9677-EA3B1B33D188}" srcOrd="0" destOrd="6" presId="urn:microsoft.com/office/officeart/2005/8/layout/hList1"/>
    <dgm:cxn modelId="{7D3CC8FC-FE91-465E-8F71-BE8103039690}" srcId="{EB94E7EA-7B74-4FF6-92C5-9F95EF518510}" destId="{F5741D14-E2A0-461E-BFCC-BF62E06C2012}" srcOrd="2" destOrd="0" parTransId="{F12C8F04-DA89-45F7-BBF9-92655D92C68C}" sibTransId="{CA9C4C1E-1AAF-4B0B-A83D-C778E91FD272}"/>
    <dgm:cxn modelId="{80829762-3842-446E-AC9C-CA30827BB88A}" type="presOf" srcId="{5B7F87B7-06F5-4D42-B033-C662F04D9536}" destId="{74724750-7A0D-4C3B-884C-801B7C73F08C}" srcOrd="0" destOrd="0" presId="urn:microsoft.com/office/officeart/2005/8/layout/hList1"/>
    <dgm:cxn modelId="{F4761586-E6A3-4B35-8728-8EA904DCE770}" srcId="{CAAA623E-7734-4C8F-9CAD-1310CBA507D4}" destId="{241E5575-D227-42B9-9D5B-38846990E45D}" srcOrd="7" destOrd="0" parTransId="{1BE76D6E-ECDA-4CB7-83EF-EB577A4E2F22}" sibTransId="{5F6A3B43-3D75-406E-9471-DAE03AEBF6F7}"/>
    <dgm:cxn modelId="{C738866F-2E75-49FC-9755-95CD60C9FEF0}" srcId="{5B7F87B7-06F5-4D42-B033-C662F04D9536}" destId="{B6F884CB-D81F-4C82-8BA8-1B8312EBAB24}" srcOrd="4" destOrd="0" parTransId="{3D7F4A50-BA7D-4442-B1F1-08F91E4C7370}" sibTransId="{FD4807E6-55EC-4054-A58C-6B73756F483D}"/>
    <dgm:cxn modelId="{B815FDC7-C1E4-4AAA-96A4-DA11F9271D15}" srcId="{5B7F87B7-06F5-4D42-B033-C662F04D9536}" destId="{3A031126-0821-42D8-9C0D-708DFCC3C4BC}" srcOrd="5" destOrd="0" parTransId="{61276AD4-2DD8-492A-83E8-01AAE2EE88CA}" sibTransId="{A4E166A6-5DDD-4E4A-A26C-07A744A49B97}"/>
    <dgm:cxn modelId="{E5BC8AE2-F17C-4DBF-B588-ED5134D414BE}" srcId="{9C0B6743-6360-4209-9FAB-2B71F5652D5C}" destId="{962926AC-F6B8-4873-A56A-FE6E18162936}" srcOrd="5" destOrd="0" parTransId="{FEE8B50D-8051-47C4-96F1-0018AEDA3DD0}" sibTransId="{F29D8357-8496-4A64-B701-5349A84B1D80}"/>
    <dgm:cxn modelId="{067CF6D2-6F3D-4FB6-94C7-59309F84D733}" type="presOf" srcId="{E9438BAB-B39D-4304-A174-D5622810FF0E}" destId="{DAD81972-7ECB-45BF-A554-EE3093AF3318}" srcOrd="0" destOrd="3" presId="urn:microsoft.com/office/officeart/2005/8/layout/hList1"/>
    <dgm:cxn modelId="{C53271B9-8D2D-4490-89CB-98F97F7F4D5A}" type="presOf" srcId="{2345FE54-6ECC-4719-9AAF-037D65D5DD75}" destId="{54628F49-BC99-4BCF-A473-51FD9389CDA4}" srcOrd="0" destOrd="3" presId="urn:microsoft.com/office/officeart/2005/8/layout/hList1"/>
    <dgm:cxn modelId="{05878E92-EE32-4EBC-BDC8-A5BFF76137C5}" srcId="{EB94E7EA-7B74-4FF6-92C5-9F95EF518510}" destId="{5B7F87B7-06F5-4D42-B033-C662F04D9536}" srcOrd="0" destOrd="0" parTransId="{E1060C5C-BBC6-447A-8B09-589E22A146D0}" sibTransId="{98FBBB94-B5A5-481F-B5B6-7AAC3E650321}"/>
    <dgm:cxn modelId="{978AD96F-B492-4EE6-A676-E0BA83F9D99D}" type="presOf" srcId="{C819E81B-9539-400E-A142-24359092FB42}" destId="{83405192-921D-45CA-8F93-92A9EC9A262F}" srcOrd="0" destOrd="2" presId="urn:microsoft.com/office/officeart/2005/8/layout/hList1"/>
    <dgm:cxn modelId="{B224F181-E159-437A-B24C-ABE02D62B8BB}" type="presOf" srcId="{E7DA53D3-FBC0-4581-9285-2CA94ED1D103}" destId="{B7E80DB2-1723-4A7B-9677-EA3B1B33D188}" srcOrd="0" destOrd="3" presId="urn:microsoft.com/office/officeart/2005/8/layout/hList1"/>
    <dgm:cxn modelId="{94960F26-37FA-45D0-A0BE-CE00B6F7EC3B}" type="presOf" srcId="{66CE785D-F62B-4241-8050-83E28C87AC48}" destId="{54628F49-BC99-4BCF-A473-51FD9389CDA4}" srcOrd="0" destOrd="5" presId="urn:microsoft.com/office/officeart/2005/8/layout/hList1"/>
    <dgm:cxn modelId="{FD69CE01-D140-48A1-B8E7-577267325699}" type="presOf" srcId="{8F27AD7F-C706-422A-A463-05AAC9FDE665}" destId="{83405192-921D-45CA-8F93-92A9EC9A262F}" srcOrd="0" destOrd="10" presId="urn:microsoft.com/office/officeart/2005/8/layout/hList1"/>
    <dgm:cxn modelId="{3F2B4F3A-11CF-4FE2-97C7-D43298DE10AC}" srcId="{1783E609-8C5D-4B26-9C6F-7E7396271EE7}" destId="{5782E249-56F5-4CB4-9373-9866956B3458}" srcOrd="1" destOrd="0" parTransId="{2015AC6E-6BBB-470B-8AA2-0674AC709E0C}" sibTransId="{29882AA0-34CD-44DC-94E8-37242A1E0A67}"/>
    <dgm:cxn modelId="{43A6A53B-0F4A-48A4-A982-2FFE3B055220}" type="presOf" srcId="{A6FA8E1D-977B-498F-BDAF-8E4E1BE41D26}" destId="{F20EB65D-DE00-4628-9B59-E942B4A394F0}" srcOrd="0" destOrd="6" presId="urn:microsoft.com/office/officeart/2005/8/layout/hList1"/>
    <dgm:cxn modelId="{04E08C60-F285-45EC-A4AA-AB28658F8CCB}" type="presOf" srcId="{3E532479-AFFB-44E3-9FF8-9E8A118A2456}" destId="{B7E80DB2-1723-4A7B-9677-EA3B1B33D188}" srcOrd="0" destOrd="7" presId="urn:microsoft.com/office/officeart/2005/8/layout/hList1"/>
    <dgm:cxn modelId="{BE71A214-EBFF-467F-9A20-9AB16DDB9D25}" type="presOf" srcId="{940DED0D-CA2B-4845-9249-E74DC6875359}" destId="{F20EB65D-DE00-4628-9B59-E942B4A394F0}" srcOrd="0" destOrd="3" presId="urn:microsoft.com/office/officeart/2005/8/layout/hList1"/>
    <dgm:cxn modelId="{EE75318A-B227-4060-8BD6-5AE486952633}" type="presOf" srcId="{EB94E7EA-7B74-4FF6-92C5-9F95EF518510}" destId="{B5DC8F4A-35CD-4B51-8AE2-161DF16DFC7E}" srcOrd="0" destOrd="0" presId="urn:microsoft.com/office/officeart/2005/8/layout/hList1"/>
    <dgm:cxn modelId="{2A61DA26-03F3-4A12-8D31-28E7B75ECBEF}" type="presOf" srcId="{6DBA72E4-7545-4359-8414-B38FE6E9154C}" destId="{54628F49-BC99-4BCF-A473-51FD9389CDA4}" srcOrd="0" destOrd="0" presId="urn:microsoft.com/office/officeart/2005/8/layout/hList1"/>
    <dgm:cxn modelId="{6B8D04A3-13F5-4C3A-AD58-D18F07316582}" srcId="{F5741D14-E2A0-461E-BFCC-BF62E06C2012}" destId="{035D1676-63C9-4E74-B94E-9C844613E863}" srcOrd="4" destOrd="0" parTransId="{2411C3B5-D2FC-4CBE-A7EA-267A2069B20D}" sibTransId="{D73FB770-4703-42CA-A58B-6D8D64F0C214}"/>
    <dgm:cxn modelId="{827842BE-A92D-4264-93E4-EAB3A9EC9FC4}" type="presOf" srcId="{595F794B-1221-4B76-93E4-79DE2F5DBE0C}" destId="{F20EB65D-DE00-4628-9B59-E942B4A394F0}" srcOrd="0" destOrd="2" presId="urn:microsoft.com/office/officeart/2005/8/layout/hList1"/>
    <dgm:cxn modelId="{4869009A-34CE-4F36-B04D-78E6FBD64409}" type="presOf" srcId="{5F7E2873-76A3-4CF8-8BBE-3D545DC2A076}" destId="{54628F49-BC99-4BCF-A473-51FD9389CDA4}" srcOrd="0" destOrd="2" presId="urn:microsoft.com/office/officeart/2005/8/layout/hList1"/>
    <dgm:cxn modelId="{42758864-120C-4221-B255-08CC3A41018D}" srcId="{1783E609-8C5D-4B26-9C6F-7E7396271EE7}" destId="{2345FE54-6ECC-4719-9AAF-037D65D5DD75}" srcOrd="3" destOrd="0" parTransId="{B63DC079-CC38-4CE3-B9CC-A8476348143F}" sibTransId="{4C233082-B017-400B-9AEA-B6670BE7F7CF}"/>
    <dgm:cxn modelId="{39F0F151-3206-42EE-A057-C420771AF1E2}" type="presOf" srcId="{B6F884CB-D81F-4C82-8BA8-1B8312EBAB24}" destId="{83405192-921D-45CA-8F93-92A9EC9A262F}" srcOrd="0" destOrd="4" presId="urn:microsoft.com/office/officeart/2005/8/layout/hList1"/>
    <dgm:cxn modelId="{D8D300D1-7885-4688-9182-D93361176043}" srcId="{F5741D14-E2A0-461E-BFCC-BF62E06C2012}" destId="{E000EF4A-4116-4594-AC54-412842C19036}" srcOrd="1" destOrd="0" parTransId="{15B43E8E-DA05-4694-9E42-4658CD0310C2}" sibTransId="{8B460589-9293-49F3-BF68-5082CA39431C}"/>
    <dgm:cxn modelId="{FCAAB049-98B5-4FC0-A14F-212FDBE4AB44}" srcId="{CAAA623E-7734-4C8F-9CAD-1310CBA507D4}" destId="{316EA065-2518-4249-A641-C8A7DD9ADD76}" srcOrd="0" destOrd="0" parTransId="{4754115D-968C-4B1E-BE24-C91C915067EF}" sibTransId="{7B50B887-CCC4-47EB-903F-F621E1362AB0}"/>
    <dgm:cxn modelId="{35C3CFCF-3B84-4061-AEA9-854341759764}" srcId="{EB94E7EA-7B74-4FF6-92C5-9F95EF518510}" destId="{1783E609-8C5D-4B26-9C6F-7E7396271EE7}" srcOrd="4" destOrd="0" parTransId="{181C8E05-2EB7-40C4-8F98-249A5AFCCCDC}" sibTransId="{BA189031-E581-42D2-AEFB-36595A85B52F}"/>
    <dgm:cxn modelId="{2C2F6D9A-AEF9-4AFB-958B-CE08912290BE}" srcId="{5B7F87B7-06F5-4D42-B033-C662F04D9536}" destId="{408BFCDA-0544-422E-B1AD-F7D203F38B8E}" srcOrd="6" destOrd="0" parTransId="{227F0AB4-BBD4-4AC7-8E66-FFA4023B9D0D}" sibTransId="{717F0632-C123-4B55-860B-BFA9E1E63DC1}"/>
    <dgm:cxn modelId="{8FE5A20C-6433-4B10-ADA4-65CE16CAE14E}" srcId="{CAAA623E-7734-4C8F-9CAD-1310CBA507D4}" destId="{595F794B-1221-4B76-93E4-79DE2F5DBE0C}" srcOrd="2" destOrd="0" parTransId="{FDB20423-88B7-4E74-B98E-3E0A4A836CD6}" sibTransId="{E59B81B5-3615-458A-9D5E-7A4CDFE94366}"/>
    <dgm:cxn modelId="{50B126F5-6087-45CE-B85A-5FCBC8055025}" type="presOf" srcId="{0D10C39D-B332-4D0A-AD6B-E30416374C94}" destId="{54628F49-BC99-4BCF-A473-51FD9389CDA4}" srcOrd="0" destOrd="4" presId="urn:microsoft.com/office/officeart/2005/8/layout/hList1"/>
    <dgm:cxn modelId="{98141BBB-30E2-4235-B9EC-1220D3EEB496}" type="presOf" srcId="{408BFCDA-0544-422E-B1AD-F7D203F38B8E}" destId="{83405192-921D-45CA-8F93-92A9EC9A262F}" srcOrd="0" destOrd="6" presId="urn:microsoft.com/office/officeart/2005/8/layout/hList1"/>
    <dgm:cxn modelId="{686D2C98-83E6-497A-ADB8-BEDCF6D708B4}" type="presOf" srcId="{241E5575-D227-42B9-9D5B-38846990E45D}" destId="{F20EB65D-DE00-4628-9B59-E942B4A394F0}" srcOrd="0" destOrd="7" presId="urn:microsoft.com/office/officeart/2005/8/layout/hList1"/>
    <dgm:cxn modelId="{BD393948-9730-43CE-B08D-4104CCBDE118}" type="presOf" srcId="{035D1676-63C9-4E74-B94E-9C844613E863}" destId="{DAD81972-7ECB-45BF-A554-EE3093AF3318}" srcOrd="0" destOrd="4" presId="urn:microsoft.com/office/officeart/2005/8/layout/hList1"/>
    <dgm:cxn modelId="{3C3DAABF-501C-4E70-A2F7-C8D649D50751}" srcId="{CAAA623E-7734-4C8F-9CAD-1310CBA507D4}" destId="{4D02F2B5-AFDD-4724-8A60-7C851E12C856}" srcOrd="1" destOrd="0" parTransId="{25E91954-42EB-4FC4-BFA8-C1698E61748C}" sibTransId="{DA0498E1-C7D7-424A-9057-8C10EA7D226E}"/>
    <dgm:cxn modelId="{4CEF6DA6-AC1E-4E1A-9408-B757C6DC6878}" srcId="{CAAA623E-7734-4C8F-9CAD-1310CBA507D4}" destId="{4B2004C3-4764-4957-92A5-39F0551BDC74}" srcOrd="5" destOrd="0" parTransId="{DB09C458-5490-4B7C-B593-34118EE8AA50}" sibTransId="{CA7F60CE-DB46-408E-83BF-EF8EAED795E9}"/>
    <dgm:cxn modelId="{F9DD2905-77AF-49F6-8322-C6204340B6C8}" type="presOf" srcId="{3C647297-547C-4F95-993A-9BE0ED9EA949}" destId="{F20EB65D-DE00-4628-9B59-E942B4A394F0}" srcOrd="0" destOrd="4" presId="urn:microsoft.com/office/officeart/2005/8/layout/hList1"/>
    <dgm:cxn modelId="{A524ACB8-4717-47EB-A3A8-0877D04041D7}" type="presOf" srcId="{9C0B6743-6360-4209-9FAB-2B71F5652D5C}" destId="{B6EC9B28-C936-4A4B-A05D-F34561D00B02}" srcOrd="0" destOrd="0" presId="urn:microsoft.com/office/officeart/2005/8/layout/hList1"/>
    <dgm:cxn modelId="{DE908C75-4965-42DE-A112-015B7CCBEBFE}" srcId="{CAAA623E-7734-4C8F-9CAD-1310CBA507D4}" destId="{A6FA8E1D-977B-498F-BDAF-8E4E1BE41D26}" srcOrd="6" destOrd="0" parTransId="{BA9D0F52-3644-4E39-9505-6A012E3EE80A}" sibTransId="{E248374D-BE72-4CA0-834C-D3386E8D0EB3}"/>
    <dgm:cxn modelId="{01F3E204-9A47-41A7-BAE1-77D044E758F2}" srcId="{9C0B6743-6360-4209-9FAB-2B71F5652D5C}" destId="{7E6FB989-EF65-44C1-A455-54D355DC97F7}" srcOrd="0" destOrd="0" parTransId="{634375C6-AE7B-44BF-97C6-F4AAEAEAAB17}" sibTransId="{29C86021-18D8-4A4E-88C9-B3BC7011A872}"/>
    <dgm:cxn modelId="{104AF51F-C1AD-466E-90CA-CD95F420A27A}" type="presOf" srcId="{F5741D14-E2A0-461E-BFCC-BF62E06C2012}" destId="{EE301CD0-7325-443F-BD3F-DEE2E42532D4}" srcOrd="0" destOrd="0" presId="urn:microsoft.com/office/officeart/2005/8/layout/hList1"/>
    <dgm:cxn modelId="{468E9466-6FC8-4CD5-9602-BC2740B0FF27}" srcId="{5B7F87B7-06F5-4D42-B033-C662F04D9536}" destId="{D961DCB3-B0F6-4880-B45B-5D3120C48E20}" srcOrd="3" destOrd="0" parTransId="{C86DF9F6-21C0-4760-BBA2-8314250CC3F9}" sibTransId="{39EE18A4-D29E-4F84-9A6A-4AB3D3DFF5CF}"/>
    <dgm:cxn modelId="{30D383B3-385C-4159-A93F-13D678419F74}" type="presOf" srcId="{946B748C-658D-41DD-AF2A-386182031AAD}" destId="{DAD81972-7ECB-45BF-A554-EE3093AF3318}" srcOrd="0" destOrd="0" presId="urn:microsoft.com/office/officeart/2005/8/layout/hList1"/>
    <dgm:cxn modelId="{B16815FF-51BA-45EA-AD82-94D05ECEB3D9}" type="presOf" srcId="{95C20910-9639-4DDC-A30E-32CD1BBDE006}" destId="{83405192-921D-45CA-8F93-92A9EC9A262F}" srcOrd="0" destOrd="9" presId="urn:microsoft.com/office/officeart/2005/8/layout/hList1"/>
    <dgm:cxn modelId="{8E9DE7FB-9711-48EC-8F68-B4E40D5F4515}" srcId="{1783E609-8C5D-4B26-9C6F-7E7396271EE7}" destId="{0D10C39D-B332-4D0A-AD6B-E30416374C94}" srcOrd="4" destOrd="0" parTransId="{16CC3929-8BB8-44CF-89B3-E84D49AE59C7}" sibTransId="{5D83AF4F-699A-4C17-AB3E-3539D63BC3B1}"/>
    <dgm:cxn modelId="{D244C03C-F998-4DC7-97C1-D4532E072DB1}" type="presOf" srcId="{C2BFB28B-6AB4-47C2-A951-CA93207532E9}" destId="{83405192-921D-45CA-8F93-92A9EC9A262F}" srcOrd="0" destOrd="0" presId="urn:microsoft.com/office/officeart/2005/8/layout/hList1"/>
    <dgm:cxn modelId="{6CE74FFF-3DE0-497A-ACEC-B66B0BC717EF}" type="presOf" srcId="{962926AC-F6B8-4873-A56A-FE6E18162936}" destId="{B7E80DB2-1723-4A7B-9677-EA3B1B33D188}" srcOrd="0" destOrd="5" presId="urn:microsoft.com/office/officeart/2005/8/layout/hList1"/>
    <dgm:cxn modelId="{81A1717B-2B05-4A3C-A37C-8759272F9B43}" srcId="{9C0B6743-6360-4209-9FAB-2B71F5652D5C}" destId="{E7DA53D3-FBC0-4581-9285-2CA94ED1D103}" srcOrd="3" destOrd="0" parTransId="{9881940E-5078-4E2B-97B0-0990F8419BEE}" sibTransId="{B5C3DD8C-565F-4CC6-8271-3A85784C310B}"/>
    <dgm:cxn modelId="{73A15C88-849B-45B4-89CA-2AAEED92EB0F}" srcId="{5B7F87B7-06F5-4D42-B033-C662F04D9536}" destId="{C2BFB28B-6AB4-47C2-A951-CA93207532E9}" srcOrd="0" destOrd="0" parTransId="{53BE17F5-7C29-478A-80CA-2782FECD4AC4}" sibTransId="{BE238EF9-2E7E-4461-8221-37530FB3A124}"/>
    <dgm:cxn modelId="{09CD2596-261B-416F-AB07-A97249D7993A}" type="presOf" srcId="{1A34C6BE-AE49-4D0E-9603-866FAE767B9C}" destId="{83405192-921D-45CA-8F93-92A9EC9A262F}" srcOrd="0" destOrd="7" presId="urn:microsoft.com/office/officeart/2005/8/layout/hList1"/>
    <dgm:cxn modelId="{F1711DAB-0B8A-4867-B969-0F7B9F67872B}" srcId="{CAAA623E-7734-4C8F-9CAD-1310CBA507D4}" destId="{3C647297-547C-4F95-993A-9BE0ED9EA949}" srcOrd="4" destOrd="0" parTransId="{B56C8A52-F73E-491B-AEF1-F5A205B4F74F}" sibTransId="{F01D119A-0751-4954-A719-399A70761792}"/>
    <dgm:cxn modelId="{7D9B8398-A85E-4EB2-9414-305BBCAA4D6A}" srcId="{EB94E7EA-7B74-4FF6-92C5-9F95EF518510}" destId="{9C0B6743-6360-4209-9FAB-2B71F5652D5C}" srcOrd="1" destOrd="0" parTransId="{1F032281-B206-4D91-9BF8-C22D2261D3C4}" sibTransId="{CCF215D2-953C-457E-83AE-8FF216089F8D}"/>
    <dgm:cxn modelId="{3BB0AF6A-B83C-453C-94D5-7035139B4BD0}" type="presParOf" srcId="{B5DC8F4A-35CD-4B51-8AE2-161DF16DFC7E}" destId="{FDDF7DF9-304A-47BB-8B7E-92DE70423755}" srcOrd="0" destOrd="0" presId="urn:microsoft.com/office/officeart/2005/8/layout/hList1"/>
    <dgm:cxn modelId="{99169273-6F74-469A-AAEF-8E98A00D7378}" type="presParOf" srcId="{FDDF7DF9-304A-47BB-8B7E-92DE70423755}" destId="{74724750-7A0D-4C3B-884C-801B7C73F08C}" srcOrd="0" destOrd="0" presId="urn:microsoft.com/office/officeart/2005/8/layout/hList1"/>
    <dgm:cxn modelId="{BCFD4A86-CD9F-4F8F-BDC4-5BA440DEA36A}" type="presParOf" srcId="{FDDF7DF9-304A-47BB-8B7E-92DE70423755}" destId="{83405192-921D-45CA-8F93-92A9EC9A262F}" srcOrd="1" destOrd="0" presId="urn:microsoft.com/office/officeart/2005/8/layout/hList1"/>
    <dgm:cxn modelId="{C72AD0BD-4D80-4812-BCA1-AA77AD9DF50C}" type="presParOf" srcId="{B5DC8F4A-35CD-4B51-8AE2-161DF16DFC7E}" destId="{37763DBE-747D-4F30-8B4A-CE7F2F1725EB}" srcOrd="1" destOrd="0" presId="urn:microsoft.com/office/officeart/2005/8/layout/hList1"/>
    <dgm:cxn modelId="{34AB7DF7-6269-4C2F-938F-A6F15B230629}" type="presParOf" srcId="{B5DC8F4A-35CD-4B51-8AE2-161DF16DFC7E}" destId="{BA45EF80-481E-4AAC-AD49-D8602EF4A2B1}" srcOrd="2" destOrd="0" presId="urn:microsoft.com/office/officeart/2005/8/layout/hList1"/>
    <dgm:cxn modelId="{1C166E60-8FB7-44CF-B82E-4F19DBD991FA}" type="presParOf" srcId="{BA45EF80-481E-4AAC-AD49-D8602EF4A2B1}" destId="{B6EC9B28-C936-4A4B-A05D-F34561D00B02}" srcOrd="0" destOrd="0" presId="urn:microsoft.com/office/officeart/2005/8/layout/hList1"/>
    <dgm:cxn modelId="{43F8B303-98B5-4475-957A-2E796690C656}" type="presParOf" srcId="{BA45EF80-481E-4AAC-AD49-D8602EF4A2B1}" destId="{B7E80DB2-1723-4A7B-9677-EA3B1B33D188}" srcOrd="1" destOrd="0" presId="urn:microsoft.com/office/officeart/2005/8/layout/hList1"/>
    <dgm:cxn modelId="{0F008245-21DC-4FC0-B771-A03E5BD3DDA3}" type="presParOf" srcId="{B5DC8F4A-35CD-4B51-8AE2-161DF16DFC7E}" destId="{2A981DAF-B1E9-45EC-A7EB-5411134F120B}" srcOrd="3" destOrd="0" presId="urn:microsoft.com/office/officeart/2005/8/layout/hList1"/>
    <dgm:cxn modelId="{EFEAD182-53CE-429A-A256-872C659FDCF7}" type="presParOf" srcId="{B5DC8F4A-35CD-4B51-8AE2-161DF16DFC7E}" destId="{B45AD32F-4AC7-449F-A515-BBA828DA20BA}" srcOrd="4" destOrd="0" presId="urn:microsoft.com/office/officeart/2005/8/layout/hList1"/>
    <dgm:cxn modelId="{6A83949B-F7D4-4926-86E3-9201A2406B8B}" type="presParOf" srcId="{B45AD32F-4AC7-449F-A515-BBA828DA20BA}" destId="{EE301CD0-7325-443F-BD3F-DEE2E42532D4}" srcOrd="0" destOrd="0" presId="urn:microsoft.com/office/officeart/2005/8/layout/hList1"/>
    <dgm:cxn modelId="{AF361627-AC38-4A5A-8012-ADC2354927EC}" type="presParOf" srcId="{B45AD32F-4AC7-449F-A515-BBA828DA20BA}" destId="{DAD81972-7ECB-45BF-A554-EE3093AF3318}" srcOrd="1" destOrd="0" presId="urn:microsoft.com/office/officeart/2005/8/layout/hList1"/>
    <dgm:cxn modelId="{B1D5E3F5-2082-4312-97D8-86DB29BAF489}" type="presParOf" srcId="{B5DC8F4A-35CD-4B51-8AE2-161DF16DFC7E}" destId="{2C4E7DB2-10D3-485C-A938-756AEE2F7534}" srcOrd="5" destOrd="0" presId="urn:microsoft.com/office/officeart/2005/8/layout/hList1"/>
    <dgm:cxn modelId="{077AA9C8-6325-46BC-89CF-DA90EF99F6FA}" type="presParOf" srcId="{B5DC8F4A-35CD-4B51-8AE2-161DF16DFC7E}" destId="{918DEE7E-1BA1-457C-88A6-2576EBA925A9}" srcOrd="6" destOrd="0" presId="urn:microsoft.com/office/officeart/2005/8/layout/hList1"/>
    <dgm:cxn modelId="{87578EAF-9DF9-448F-91A1-165807B5791F}" type="presParOf" srcId="{918DEE7E-1BA1-457C-88A6-2576EBA925A9}" destId="{52AE94FD-6536-4026-99E3-8ED42BEB45FE}" srcOrd="0" destOrd="0" presId="urn:microsoft.com/office/officeart/2005/8/layout/hList1"/>
    <dgm:cxn modelId="{1A0AF7B4-8E8D-431F-B57A-4CCD9E70D248}" type="presParOf" srcId="{918DEE7E-1BA1-457C-88A6-2576EBA925A9}" destId="{F20EB65D-DE00-4628-9B59-E942B4A394F0}" srcOrd="1" destOrd="0" presId="urn:microsoft.com/office/officeart/2005/8/layout/hList1"/>
    <dgm:cxn modelId="{083812E8-A980-4669-BAB8-029FF3A75E38}" type="presParOf" srcId="{B5DC8F4A-35CD-4B51-8AE2-161DF16DFC7E}" destId="{311592E6-7498-4EF0-8EE1-F4FF3DBE5593}" srcOrd="7" destOrd="0" presId="urn:microsoft.com/office/officeart/2005/8/layout/hList1"/>
    <dgm:cxn modelId="{AE1850AD-5086-40D3-B1F1-F5161B6A5332}" type="presParOf" srcId="{B5DC8F4A-35CD-4B51-8AE2-161DF16DFC7E}" destId="{4E4952CF-CFF1-4B2F-B44E-30AA35003148}" srcOrd="8" destOrd="0" presId="urn:microsoft.com/office/officeart/2005/8/layout/hList1"/>
    <dgm:cxn modelId="{7DDAA4E2-13F4-4A60-91E4-7781088476A8}" type="presParOf" srcId="{4E4952CF-CFF1-4B2F-B44E-30AA35003148}" destId="{238F2FD7-6076-4769-A1C4-28DEECAE8BBC}" srcOrd="0" destOrd="0" presId="urn:microsoft.com/office/officeart/2005/8/layout/hList1"/>
    <dgm:cxn modelId="{1DEEF501-0BA6-4971-8307-16BEEC82A8D4}" type="presParOf" srcId="{4E4952CF-CFF1-4B2F-B44E-30AA35003148}" destId="{54628F49-BC99-4BCF-A473-51FD9389CDA4}"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8C12D7-293D-4C44-B5CE-B276AB1A2B18}"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54AF1B9-9573-4492-B7FB-404E38D18829}">
      <dgm:prSet phldrT="[Text]"/>
      <dgm:spPr/>
      <dgm:t>
        <a:bodyPr/>
        <a:lstStyle/>
        <a:p>
          <a:r>
            <a:rPr lang="en-US" dirty="0">
              <a:solidFill>
                <a:srgbClr val="414141"/>
              </a:solidFill>
            </a:rPr>
            <a:t>Updating existing reports &amp; guidance</a:t>
          </a:r>
        </a:p>
      </dgm:t>
    </dgm:pt>
    <dgm:pt modelId="{06EAA65D-17AB-4A34-BC20-BDB6CA59725C}" type="parTrans" cxnId="{A07886EB-0C15-44AD-8C43-3C54B5560AA1}">
      <dgm:prSet/>
      <dgm:spPr/>
      <dgm:t>
        <a:bodyPr/>
        <a:lstStyle/>
        <a:p>
          <a:endParaRPr lang="en-US"/>
        </a:p>
      </dgm:t>
    </dgm:pt>
    <dgm:pt modelId="{6379480E-E5E1-4B23-A6CD-9E81B8033505}" type="sibTrans" cxnId="{A07886EB-0C15-44AD-8C43-3C54B5560AA1}">
      <dgm:prSet/>
      <dgm:spPr/>
      <dgm:t>
        <a:bodyPr/>
        <a:lstStyle/>
        <a:p>
          <a:endParaRPr lang="en-US"/>
        </a:p>
      </dgm:t>
    </dgm:pt>
    <dgm:pt modelId="{A412B2B6-295F-44EB-835C-37655AA5A07F}">
      <dgm:prSet phldrT="[Text]"/>
      <dgm:spPr>
        <a:ln>
          <a:noFill/>
        </a:ln>
      </dgm:spPr>
      <dgm:t>
        <a:bodyPr/>
        <a:lstStyle/>
        <a:p>
          <a:r>
            <a:rPr lang="en-US">
              <a:solidFill>
                <a:schemeClr val="bg2"/>
              </a:solidFill>
            </a:rPr>
            <a:t>Catchment flows update</a:t>
          </a:r>
        </a:p>
      </dgm:t>
    </dgm:pt>
    <dgm:pt modelId="{0F5EC805-A872-453D-AB8A-9027AB2E88FF}" type="parTrans" cxnId="{343824E5-B765-4991-BF78-6FF158376B8D}">
      <dgm:prSet/>
      <dgm:spPr/>
      <dgm:t>
        <a:bodyPr/>
        <a:lstStyle/>
        <a:p>
          <a:endParaRPr lang="en-US"/>
        </a:p>
      </dgm:t>
    </dgm:pt>
    <dgm:pt modelId="{17B87EC3-98A2-4D3C-9C43-25D9D6DAB1F8}" type="sibTrans" cxnId="{343824E5-B765-4991-BF78-6FF158376B8D}">
      <dgm:prSet/>
      <dgm:spPr/>
      <dgm:t>
        <a:bodyPr/>
        <a:lstStyle/>
        <a:p>
          <a:endParaRPr lang="en-US"/>
        </a:p>
      </dgm:t>
    </dgm:pt>
    <dgm:pt modelId="{6DA6F575-FB1D-4500-AC25-0E9E8177ACDC}">
      <dgm:prSet phldrT="[Text]"/>
      <dgm:spPr/>
      <dgm:t>
        <a:bodyPr/>
        <a:lstStyle/>
        <a:p>
          <a:r>
            <a:rPr lang="en-US" dirty="0">
              <a:solidFill>
                <a:srgbClr val="414141"/>
              </a:solidFill>
            </a:rPr>
            <a:t>Catalyst for climate risk assessment</a:t>
          </a:r>
        </a:p>
      </dgm:t>
    </dgm:pt>
    <dgm:pt modelId="{0DAD3845-01AB-499B-BE07-82014AC194BD}" type="parTrans" cxnId="{6C4410CB-8828-4944-8FC4-2C1C0A090AAF}">
      <dgm:prSet/>
      <dgm:spPr/>
      <dgm:t>
        <a:bodyPr/>
        <a:lstStyle/>
        <a:p>
          <a:endParaRPr lang="en-US"/>
        </a:p>
      </dgm:t>
    </dgm:pt>
    <dgm:pt modelId="{199A0A20-553D-4F6E-A147-67B499221436}" type="sibTrans" cxnId="{6C4410CB-8828-4944-8FC4-2C1C0A090AAF}">
      <dgm:prSet/>
      <dgm:spPr/>
      <dgm:t>
        <a:bodyPr/>
        <a:lstStyle/>
        <a:p>
          <a:endParaRPr lang="en-US"/>
        </a:p>
      </dgm:t>
    </dgm:pt>
    <dgm:pt modelId="{8CDFD07B-ADFB-4224-BD45-07172974DB5B}">
      <dgm:prSet phldrT="[Text]"/>
      <dgm:spPr>
        <a:ln>
          <a:noFill/>
        </a:ln>
      </dgm:spPr>
      <dgm:t>
        <a:bodyPr/>
        <a:lstStyle/>
        <a:p>
          <a:r>
            <a:rPr lang="en-US">
              <a:solidFill>
                <a:schemeClr val="bg2"/>
              </a:solidFill>
            </a:rPr>
            <a:t>                                                                        Fit for the Future Network</a:t>
          </a:r>
        </a:p>
      </dgm:t>
    </dgm:pt>
    <dgm:pt modelId="{79BB2115-C6D1-401D-8DC0-D03393ABD50E}" type="parTrans" cxnId="{FF59E6A7-CEBB-4BD3-873A-74B8BED7E5BF}">
      <dgm:prSet/>
      <dgm:spPr/>
      <dgm:t>
        <a:bodyPr/>
        <a:lstStyle/>
        <a:p>
          <a:endParaRPr lang="en-US"/>
        </a:p>
      </dgm:t>
    </dgm:pt>
    <dgm:pt modelId="{E8C02DCF-5871-4CCF-B0AF-D63584A7E5BC}" type="sibTrans" cxnId="{FF59E6A7-CEBB-4BD3-873A-74B8BED7E5BF}">
      <dgm:prSet/>
      <dgm:spPr/>
      <dgm:t>
        <a:bodyPr/>
        <a:lstStyle/>
        <a:p>
          <a:endParaRPr lang="en-US"/>
        </a:p>
      </dgm:t>
    </dgm:pt>
    <dgm:pt modelId="{521D0A9D-5EC2-4EDF-ACCB-4FC98B913750}">
      <dgm:prSet phldrT="[Text]"/>
      <dgm:spPr/>
      <dgm:t>
        <a:bodyPr/>
        <a:lstStyle/>
        <a:p>
          <a:r>
            <a:rPr lang="en-US" dirty="0">
              <a:solidFill>
                <a:srgbClr val="414141"/>
              </a:solidFill>
            </a:rPr>
            <a:t>Exploiting new information</a:t>
          </a:r>
        </a:p>
      </dgm:t>
    </dgm:pt>
    <dgm:pt modelId="{781B9871-997A-475C-ACC2-576C6B8D9018}" type="parTrans" cxnId="{BD66260E-271E-4E2C-A608-F8E5879B477F}">
      <dgm:prSet/>
      <dgm:spPr/>
      <dgm:t>
        <a:bodyPr/>
        <a:lstStyle/>
        <a:p>
          <a:endParaRPr lang="en-US"/>
        </a:p>
      </dgm:t>
    </dgm:pt>
    <dgm:pt modelId="{82897161-52C3-4A58-B377-C0F128A144BB}" type="sibTrans" cxnId="{BD66260E-271E-4E2C-A608-F8E5879B477F}">
      <dgm:prSet/>
      <dgm:spPr/>
      <dgm:t>
        <a:bodyPr/>
        <a:lstStyle/>
        <a:p>
          <a:endParaRPr lang="en-US"/>
        </a:p>
      </dgm:t>
    </dgm:pt>
    <dgm:pt modelId="{A7D59A9B-8CD1-4FD5-8E1F-C925CEDC3F18}">
      <dgm:prSet phldrT="[Text]"/>
      <dgm:spPr>
        <a:ln>
          <a:noFill/>
        </a:ln>
      </dgm:spPr>
      <dgm:t>
        <a:bodyPr/>
        <a:lstStyle/>
        <a:p>
          <a:r>
            <a:rPr lang="en-US">
              <a:solidFill>
                <a:schemeClr val="bg2"/>
              </a:solidFill>
            </a:rPr>
            <a:t>CCRA research projects</a:t>
          </a:r>
        </a:p>
      </dgm:t>
    </dgm:pt>
    <dgm:pt modelId="{806BFB89-6852-4DBA-915C-E9DF1FCB0973}" type="parTrans" cxnId="{CA015708-BCE3-4ED1-8381-E71BA944185F}">
      <dgm:prSet/>
      <dgm:spPr/>
      <dgm:t>
        <a:bodyPr/>
        <a:lstStyle/>
        <a:p>
          <a:endParaRPr lang="en-US"/>
        </a:p>
      </dgm:t>
    </dgm:pt>
    <dgm:pt modelId="{466E50E8-DA63-43CC-A509-0FC43B133DB4}" type="sibTrans" cxnId="{CA015708-BCE3-4ED1-8381-E71BA944185F}">
      <dgm:prSet/>
      <dgm:spPr/>
      <dgm:t>
        <a:bodyPr/>
        <a:lstStyle/>
        <a:p>
          <a:endParaRPr lang="en-US"/>
        </a:p>
      </dgm:t>
    </dgm:pt>
    <dgm:pt modelId="{FE5430DF-5A50-440D-92F8-4468B578E54A}">
      <dgm:prSet phldrT="[Text]"/>
      <dgm:spPr>
        <a:ln>
          <a:noFill/>
        </a:ln>
      </dgm:spPr>
      <dgm:t>
        <a:bodyPr/>
        <a:lstStyle/>
        <a:p>
          <a:r>
            <a:rPr lang="en-US">
              <a:solidFill>
                <a:schemeClr val="bg2"/>
              </a:solidFill>
            </a:rPr>
            <a:t>Water resources management planning</a:t>
          </a:r>
        </a:p>
      </dgm:t>
    </dgm:pt>
    <dgm:pt modelId="{2B8FF19F-329B-4CCA-ABAA-018C5054807A}" type="parTrans" cxnId="{E4B087C2-9C36-44D1-BA10-E4E20A651CA4}">
      <dgm:prSet/>
      <dgm:spPr/>
      <dgm:t>
        <a:bodyPr/>
        <a:lstStyle/>
        <a:p>
          <a:endParaRPr lang="en-US"/>
        </a:p>
      </dgm:t>
    </dgm:pt>
    <dgm:pt modelId="{1151D487-56E4-40DB-93FD-6FDF3481E2D2}" type="sibTrans" cxnId="{E4B087C2-9C36-44D1-BA10-E4E20A651CA4}">
      <dgm:prSet/>
      <dgm:spPr/>
      <dgm:t>
        <a:bodyPr/>
        <a:lstStyle/>
        <a:p>
          <a:endParaRPr lang="en-US"/>
        </a:p>
      </dgm:t>
    </dgm:pt>
    <dgm:pt modelId="{33C5D4D5-DD03-4196-92D9-D4E979F942D3}">
      <dgm:prSet phldrT="[Text]"/>
      <dgm:spPr>
        <a:ln>
          <a:noFill/>
        </a:ln>
      </dgm:spPr>
      <dgm:t>
        <a:bodyPr/>
        <a:lstStyle/>
        <a:p>
          <a:r>
            <a:rPr lang="en-US">
              <a:solidFill>
                <a:schemeClr val="bg2"/>
              </a:solidFill>
            </a:rPr>
            <a:t>Climate scenarios for local government</a:t>
          </a:r>
        </a:p>
      </dgm:t>
    </dgm:pt>
    <dgm:pt modelId="{9816BE60-4451-4A2D-930D-50F947A4EBE0}" type="parTrans" cxnId="{AAD2F89D-FDD5-4E58-BBBF-89EBDA2BA9DE}">
      <dgm:prSet/>
      <dgm:spPr/>
      <dgm:t>
        <a:bodyPr/>
        <a:lstStyle/>
        <a:p>
          <a:endParaRPr lang="en-US"/>
        </a:p>
      </dgm:t>
    </dgm:pt>
    <dgm:pt modelId="{63FD84CB-80D4-4638-B8EC-4152F361ECF0}" type="sibTrans" cxnId="{AAD2F89D-FDD5-4E58-BBBF-89EBDA2BA9DE}">
      <dgm:prSet/>
      <dgm:spPr/>
      <dgm:t>
        <a:bodyPr/>
        <a:lstStyle/>
        <a:p>
          <a:endParaRPr lang="en-US"/>
        </a:p>
      </dgm:t>
    </dgm:pt>
    <dgm:pt modelId="{4886DA82-6F67-4955-B878-BC1C876C860B}">
      <dgm:prSet phldrT="[Text]"/>
      <dgm:spPr>
        <a:ln>
          <a:noFill/>
        </a:ln>
      </dgm:spPr>
      <dgm:t>
        <a:bodyPr/>
        <a:lstStyle/>
        <a:p>
          <a:r>
            <a:rPr lang="en-US">
              <a:solidFill>
                <a:schemeClr val="bg2"/>
              </a:solidFill>
            </a:rPr>
            <a:t>Developing CC assessment guidance for MOD assets</a:t>
          </a:r>
        </a:p>
      </dgm:t>
    </dgm:pt>
    <dgm:pt modelId="{2F0E23FC-6245-47F2-BCD2-E1B75DBA2825}" type="parTrans" cxnId="{9F740B68-4260-4516-BEA0-96C37E59F184}">
      <dgm:prSet/>
      <dgm:spPr/>
      <dgm:t>
        <a:bodyPr/>
        <a:lstStyle/>
        <a:p>
          <a:endParaRPr lang="en-US"/>
        </a:p>
      </dgm:t>
    </dgm:pt>
    <dgm:pt modelId="{FBAE62BC-8ACF-4259-9245-4A43558EAA64}" type="sibTrans" cxnId="{9F740B68-4260-4516-BEA0-96C37E59F184}">
      <dgm:prSet/>
      <dgm:spPr/>
      <dgm:t>
        <a:bodyPr/>
        <a:lstStyle/>
        <a:p>
          <a:endParaRPr lang="en-US"/>
        </a:p>
      </dgm:t>
    </dgm:pt>
    <dgm:pt modelId="{81AF1253-FE87-4398-9113-1B97BE4A5A63}">
      <dgm:prSet phldrT="[Text]"/>
      <dgm:spPr>
        <a:ln>
          <a:noFill/>
        </a:ln>
      </dgm:spPr>
      <dgm:t>
        <a:bodyPr/>
        <a:lstStyle/>
        <a:p>
          <a:r>
            <a:rPr lang="en-US">
              <a:solidFill>
                <a:schemeClr val="bg2"/>
              </a:solidFill>
            </a:rPr>
            <a:t>CCRA climate change evidence</a:t>
          </a:r>
        </a:p>
      </dgm:t>
    </dgm:pt>
    <dgm:pt modelId="{49A75250-6F9D-48ED-87BD-ECB1B1D7351F}" type="parTrans" cxnId="{79112774-98D6-4CAC-832E-6138319521EC}">
      <dgm:prSet/>
      <dgm:spPr/>
      <dgm:t>
        <a:bodyPr/>
        <a:lstStyle/>
        <a:p>
          <a:endParaRPr lang="en-US"/>
        </a:p>
      </dgm:t>
    </dgm:pt>
    <dgm:pt modelId="{83BAB7CC-DF3C-4B8E-96AC-540C147FBA10}" type="sibTrans" cxnId="{79112774-98D6-4CAC-832E-6138319521EC}">
      <dgm:prSet/>
      <dgm:spPr/>
      <dgm:t>
        <a:bodyPr/>
        <a:lstStyle/>
        <a:p>
          <a:endParaRPr lang="en-US"/>
        </a:p>
      </dgm:t>
    </dgm:pt>
    <dgm:pt modelId="{055A0EFD-AAAD-4130-98D4-383D41D47986}">
      <dgm:prSet/>
      <dgm:spPr>
        <a:ln>
          <a:noFill/>
        </a:ln>
      </dgm:spPr>
      <dgm:t>
        <a:bodyPr/>
        <a:lstStyle/>
        <a:p>
          <a:endParaRPr lang="en-US">
            <a:solidFill>
              <a:schemeClr val="bg2"/>
            </a:solidFill>
          </a:endParaRPr>
        </a:p>
      </dgm:t>
    </dgm:pt>
    <dgm:pt modelId="{34D04FFB-8D62-47A7-8551-C5C8110D883A}" type="parTrans" cxnId="{648DA1C2-5473-4170-A0E3-E816C0AAC1E6}">
      <dgm:prSet/>
      <dgm:spPr/>
      <dgm:t>
        <a:bodyPr/>
        <a:lstStyle/>
        <a:p>
          <a:endParaRPr lang="en-US"/>
        </a:p>
      </dgm:t>
    </dgm:pt>
    <dgm:pt modelId="{3DBFB4A0-9B23-45F6-AF80-9FDFA813E9B3}" type="sibTrans" cxnId="{648DA1C2-5473-4170-A0E3-E816C0AAC1E6}">
      <dgm:prSet/>
      <dgm:spPr/>
      <dgm:t>
        <a:bodyPr/>
        <a:lstStyle/>
        <a:p>
          <a:endParaRPr lang="en-US"/>
        </a:p>
      </dgm:t>
    </dgm:pt>
    <dgm:pt modelId="{3E8A1724-41BA-4221-AD51-F2491CB2B95A}">
      <dgm:prSet phldrT="[Text]"/>
      <dgm:spPr>
        <a:ln>
          <a:noFill/>
        </a:ln>
      </dgm:spPr>
      <dgm:t>
        <a:bodyPr/>
        <a:lstStyle/>
        <a:p>
          <a:r>
            <a:rPr lang="en-US">
              <a:solidFill>
                <a:schemeClr val="bg2"/>
              </a:solidFill>
            </a:rPr>
            <a:t>Strategic Priority Fund on Climate Resilience projects</a:t>
          </a:r>
        </a:p>
      </dgm:t>
    </dgm:pt>
    <dgm:pt modelId="{2AA85607-2939-40E0-98F7-F5E3E931F124}" type="parTrans" cxnId="{7252190B-CA46-4E51-8766-F9BC4FB1DFC9}">
      <dgm:prSet/>
      <dgm:spPr/>
      <dgm:t>
        <a:bodyPr/>
        <a:lstStyle/>
        <a:p>
          <a:endParaRPr lang="en-US"/>
        </a:p>
      </dgm:t>
    </dgm:pt>
    <dgm:pt modelId="{D10A658C-CBF4-4464-AD07-C53EE915EB6E}" type="sibTrans" cxnId="{7252190B-CA46-4E51-8766-F9BC4FB1DFC9}">
      <dgm:prSet/>
      <dgm:spPr/>
      <dgm:t>
        <a:bodyPr/>
        <a:lstStyle/>
        <a:p>
          <a:endParaRPr lang="en-US"/>
        </a:p>
      </dgm:t>
    </dgm:pt>
    <dgm:pt modelId="{5436FA59-1D5A-4591-B468-DA6E9B38404B}">
      <dgm:prSet phldrT="[Text]"/>
      <dgm:spPr>
        <a:ln>
          <a:noFill/>
        </a:ln>
      </dgm:spPr>
      <dgm:t>
        <a:bodyPr/>
        <a:lstStyle/>
        <a:p>
          <a:r>
            <a:rPr lang="en-US">
              <a:solidFill>
                <a:schemeClr val="bg2"/>
              </a:solidFill>
            </a:rPr>
            <a:t>Rail infrastructure climate risk assessment</a:t>
          </a:r>
        </a:p>
      </dgm:t>
    </dgm:pt>
    <dgm:pt modelId="{B938999D-13F0-4CDF-9F0D-49DB055795B8}" type="parTrans" cxnId="{8FB0C0B7-5F65-4DA9-AAA5-19BED3FEBF99}">
      <dgm:prSet/>
      <dgm:spPr/>
      <dgm:t>
        <a:bodyPr/>
        <a:lstStyle/>
        <a:p>
          <a:endParaRPr lang="en-US"/>
        </a:p>
      </dgm:t>
    </dgm:pt>
    <dgm:pt modelId="{5245AD31-F960-4446-9214-9A89B326759D}" type="sibTrans" cxnId="{8FB0C0B7-5F65-4DA9-AAA5-19BED3FEBF99}">
      <dgm:prSet/>
      <dgm:spPr/>
      <dgm:t>
        <a:bodyPr/>
        <a:lstStyle/>
        <a:p>
          <a:endParaRPr lang="en-US"/>
        </a:p>
      </dgm:t>
    </dgm:pt>
    <dgm:pt modelId="{E2C1E4E7-6852-4216-B70A-D73100652EFB}">
      <dgm:prSet phldrT="[Text]"/>
      <dgm:spPr>
        <a:ln>
          <a:noFill/>
        </a:ln>
      </dgm:spPr>
      <dgm:t>
        <a:bodyPr/>
        <a:lstStyle/>
        <a:p>
          <a:r>
            <a:rPr lang="en-US">
              <a:solidFill>
                <a:schemeClr val="bg2"/>
              </a:solidFill>
            </a:rPr>
            <a:t>Climate change in commonwealth countries project</a:t>
          </a:r>
        </a:p>
      </dgm:t>
    </dgm:pt>
    <dgm:pt modelId="{27F3740F-6824-455B-8B98-E3B1FDFB9552}" type="parTrans" cxnId="{9C402496-4E52-4B60-9788-50120D873B1F}">
      <dgm:prSet/>
      <dgm:spPr/>
      <dgm:t>
        <a:bodyPr/>
        <a:lstStyle/>
        <a:p>
          <a:endParaRPr lang="en-US"/>
        </a:p>
      </dgm:t>
    </dgm:pt>
    <dgm:pt modelId="{376908E2-68A8-4F9A-A9D0-6D77BAE76DD5}" type="sibTrans" cxnId="{9C402496-4E52-4B60-9788-50120D873B1F}">
      <dgm:prSet/>
      <dgm:spPr/>
      <dgm:t>
        <a:bodyPr/>
        <a:lstStyle/>
        <a:p>
          <a:endParaRPr lang="en-US"/>
        </a:p>
      </dgm:t>
    </dgm:pt>
    <dgm:pt modelId="{EF5DCAE3-FB05-4F85-AC88-406382F4817A}">
      <dgm:prSet phldrT="[Text]"/>
      <dgm:spPr>
        <a:ln>
          <a:noFill/>
        </a:ln>
      </dgm:spPr>
      <dgm:t>
        <a:bodyPr/>
        <a:lstStyle/>
        <a:p>
          <a:r>
            <a:rPr lang="en-US">
              <a:solidFill>
                <a:schemeClr val="bg2"/>
              </a:solidFill>
            </a:rPr>
            <a:t>Assessment of existing school building stock and care homes</a:t>
          </a:r>
        </a:p>
      </dgm:t>
    </dgm:pt>
    <dgm:pt modelId="{BC140BD2-DE4B-48DF-BBD8-D1389E8FFDA8}" type="parTrans" cxnId="{969B1169-9FD4-4D36-B6E6-66EAFBA22D5C}">
      <dgm:prSet/>
      <dgm:spPr/>
      <dgm:t>
        <a:bodyPr/>
        <a:lstStyle/>
        <a:p>
          <a:endParaRPr lang="en-US"/>
        </a:p>
      </dgm:t>
    </dgm:pt>
    <dgm:pt modelId="{A8285F73-7E10-4244-A459-EED52A842B67}" type="sibTrans" cxnId="{969B1169-9FD4-4D36-B6E6-66EAFBA22D5C}">
      <dgm:prSet/>
      <dgm:spPr/>
      <dgm:t>
        <a:bodyPr/>
        <a:lstStyle/>
        <a:p>
          <a:endParaRPr lang="en-US"/>
        </a:p>
      </dgm:t>
    </dgm:pt>
    <dgm:pt modelId="{1E7299EA-B022-42E2-9D32-578DECF7B661}" type="pres">
      <dgm:prSet presAssocID="{018C12D7-293D-4C44-B5CE-B276AB1A2B18}" presName="theList" presStyleCnt="0">
        <dgm:presLayoutVars>
          <dgm:dir/>
          <dgm:animLvl val="lvl"/>
          <dgm:resizeHandles val="exact"/>
        </dgm:presLayoutVars>
      </dgm:prSet>
      <dgm:spPr/>
      <dgm:t>
        <a:bodyPr/>
        <a:lstStyle/>
        <a:p>
          <a:endParaRPr lang="en-US"/>
        </a:p>
      </dgm:t>
    </dgm:pt>
    <dgm:pt modelId="{5C6BE091-0427-40FC-B2CF-E16810A31CD8}" type="pres">
      <dgm:prSet presAssocID="{654AF1B9-9573-4492-B7FB-404E38D18829}" presName="compNode" presStyleCnt="0"/>
      <dgm:spPr/>
    </dgm:pt>
    <dgm:pt modelId="{BBA9AAFD-83D7-470E-9E5F-EEEE457D8317}" type="pres">
      <dgm:prSet presAssocID="{654AF1B9-9573-4492-B7FB-404E38D18829}" presName="aNode" presStyleLbl="bgShp" presStyleIdx="0" presStyleCnt="3"/>
      <dgm:spPr/>
      <dgm:t>
        <a:bodyPr/>
        <a:lstStyle/>
        <a:p>
          <a:endParaRPr lang="en-US"/>
        </a:p>
      </dgm:t>
    </dgm:pt>
    <dgm:pt modelId="{E63E3FA2-F64B-4C4A-A310-C5F2B3257596}" type="pres">
      <dgm:prSet presAssocID="{654AF1B9-9573-4492-B7FB-404E38D18829}" presName="textNode" presStyleLbl="bgShp" presStyleIdx="0" presStyleCnt="3"/>
      <dgm:spPr/>
      <dgm:t>
        <a:bodyPr/>
        <a:lstStyle/>
        <a:p>
          <a:endParaRPr lang="en-US"/>
        </a:p>
      </dgm:t>
    </dgm:pt>
    <dgm:pt modelId="{E7195FF0-EB56-43AB-B09A-0CCD63832C5E}" type="pres">
      <dgm:prSet presAssocID="{654AF1B9-9573-4492-B7FB-404E38D18829}" presName="compChildNode" presStyleCnt="0"/>
      <dgm:spPr/>
    </dgm:pt>
    <dgm:pt modelId="{E8DED698-98D1-402D-820E-429CB2FE9EEE}" type="pres">
      <dgm:prSet presAssocID="{654AF1B9-9573-4492-B7FB-404E38D18829}" presName="theInnerList" presStyleCnt="0"/>
      <dgm:spPr/>
    </dgm:pt>
    <dgm:pt modelId="{CCD05C5A-2E6E-408D-BC22-741F3E4129AF}" type="pres">
      <dgm:prSet presAssocID="{A412B2B6-295F-44EB-835C-37655AA5A07F}" presName="childNode" presStyleLbl="node1" presStyleIdx="0" presStyleCnt="12">
        <dgm:presLayoutVars>
          <dgm:bulletEnabled val="1"/>
        </dgm:presLayoutVars>
      </dgm:prSet>
      <dgm:spPr/>
      <dgm:t>
        <a:bodyPr/>
        <a:lstStyle/>
        <a:p>
          <a:endParaRPr lang="en-US"/>
        </a:p>
      </dgm:t>
    </dgm:pt>
    <dgm:pt modelId="{2F580B76-6B15-4C6B-8F5F-0579DACF4DAB}" type="pres">
      <dgm:prSet presAssocID="{A412B2B6-295F-44EB-835C-37655AA5A07F}" presName="aSpace2" presStyleCnt="0"/>
      <dgm:spPr/>
    </dgm:pt>
    <dgm:pt modelId="{BA9C8FB6-C2BB-412F-B9B3-007D4AA363EA}" type="pres">
      <dgm:prSet presAssocID="{33C5D4D5-DD03-4196-92D9-D4E979F942D3}" presName="childNode" presStyleLbl="node1" presStyleIdx="1" presStyleCnt="12">
        <dgm:presLayoutVars>
          <dgm:bulletEnabled val="1"/>
        </dgm:presLayoutVars>
      </dgm:prSet>
      <dgm:spPr/>
      <dgm:t>
        <a:bodyPr/>
        <a:lstStyle/>
        <a:p>
          <a:endParaRPr lang="en-US"/>
        </a:p>
      </dgm:t>
    </dgm:pt>
    <dgm:pt modelId="{2B4A405B-C06D-4560-A027-B5C5CDEF4FA4}" type="pres">
      <dgm:prSet presAssocID="{33C5D4D5-DD03-4196-92D9-D4E979F942D3}" presName="aSpace2" presStyleCnt="0"/>
      <dgm:spPr/>
    </dgm:pt>
    <dgm:pt modelId="{3EA8E57D-F8B0-43D5-B1C4-CB5286F2699B}" type="pres">
      <dgm:prSet presAssocID="{4886DA82-6F67-4955-B878-BC1C876C860B}" presName="childNode" presStyleLbl="node1" presStyleIdx="2" presStyleCnt="12">
        <dgm:presLayoutVars>
          <dgm:bulletEnabled val="1"/>
        </dgm:presLayoutVars>
      </dgm:prSet>
      <dgm:spPr/>
      <dgm:t>
        <a:bodyPr/>
        <a:lstStyle/>
        <a:p>
          <a:endParaRPr lang="en-US"/>
        </a:p>
      </dgm:t>
    </dgm:pt>
    <dgm:pt modelId="{3BB14F73-ABA2-41A7-A719-47874AF0F70D}" type="pres">
      <dgm:prSet presAssocID="{4886DA82-6F67-4955-B878-BC1C876C860B}" presName="aSpace2" presStyleCnt="0"/>
      <dgm:spPr/>
    </dgm:pt>
    <dgm:pt modelId="{14D5EFCF-3EBC-4BA8-ADE2-8586BFD0D8A4}" type="pres">
      <dgm:prSet presAssocID="{5436FA59-1D5A-4591-B468-DA6E9B38404B}" presName="childNode" presStyleLbl="node1" presStyleIdx="3" presStyleCnt="12">
        <dgm:presLayoutVars>
          <dgm:bulletEnabled val="1"/>
        </dgm:presLayoutVars>
      </dgm:prSet>
      <dgm:spPr/>
      <dgm:t>
        <a:bodyPr/>
        <a:lstStyle/>
        <a:p>
          <a:endParaRPr lang="en-US"/>
        </a:p>
      </dgm:t>
    </dgm:pt>
    <dgm:pt modelId="{513DA6DB-0848-447C-AF6F-BFA71A1DC9EE}" type="pres">
      <dgm:prSet presAssocID="{654AF1B9-9573-4492-B7FB-404E38D18829}" presName="aSpace" presStyleCnt="0"/>
      <dgm:spPr/>
    </dgm:pt>
    <dgm:pt modelId="{6409EB69-7E47-46D2-A7DA-E2F00D688EA9}" type="pres">
      <dgm:prSet presAssocID="{6DA6F575-FB1D-4500-AC25-0E9E8177ACDC}" presName="compNode" presStyleCnt="0"/>
      <dgm:spPr/>
    </dgm:pt>
    <dgm:pt modelId="{AEBD6709-D6A9-4EE9-B96F-D3684C41698A}" type="pres">
      <dgm:prSet presAssocID="{6DA6F575-FB1D-4500-AC25-0E9E8177ACDC}" presName="aNode" presStyleLbl="bgShp" presStyleIdx="1" presStyleCnt="3"/>
      <dgm:spPr/>
      <dgm:t>
        <a:bodyPr/>
        <a:lstStyle/>
        <a:p>
          <a:endParaRPr lang="en-US"/>
        </a:p>
      </dgm:t>
    </dgm:pt>
    <dgm:pt modelId="{7131D38E-AB45-4AB3-9A90-8721D8C6EFDF}" type="pres">
      <dgm:prSet presAssocID="{6DA6F575-FB1D-4500-AC25-0E9E8177ACDC}" presName="textNode" presStyleLbl="bgShp" presStyleIdx="1" presStyleCnt="3"/>
      <dgm:spPr/>
      <dgm:t>
        <a:bodyPr/>
        <a:lstStyle/>
        <a:p>
          <a:endParaRPr lang="en-US"/>
        </a:p>
      </dgm:t>
    </dgm:pt>
    <dgm:pt modelId="{78C9247B-D3F3-49FB-898E-CA07F3FD3668}" type="pres">
      <dgm:prSet presAssocID="{6DA6F575-FB1D-4500-AC25-0E9E8177ACDC}" presName="compChildNode" presStyleCnt="0"/>
      <dgm:spPr/>
    </dgm:pt>
    <dgm:pt modelId="{08C9F40A-9677-4389-B23E-69B5EEDD2BA4}" type="pres">
      <dgm:prSet presAssocID="{6DA6F575-FB1D-4500-AC25-0E9E8177ACDC}" presName="theInnerList" presStyleCnt="0"/>
      <dgm:spPr/>
    </dgm:pt>
    <dgm:pt modelId="{89154C86-0C90-42A9-832D-940BA2F6B86B}" type="pres">
      <dgm:prSet presAssocID="{055A0EFD-AAAD-4130-98D4-383D41D47986}" presName="childNode" presStyleLbl="node1" presStyleIdx="4" presStyleCnt="12">
        <dgm:presLayoutVars>
          <dgm:bulletEnabled val="1"/>
        </dgm:presLayoutVars>
      </dgm:prSet>
      <dgm:spPr/>
      <dgm:t>
        <a:bodyPr/>
        <a:lstStyle/>
        <a:p>
          <a:endParaRPr lang="en-US"/>
        </a:p>
      </dgm:t>
    </dgm:pt>
    <dgm:pt modelId="{2D301CB0-2253-4396-8AE9-193CC1E416C4}" type="pres">
      <dgm:prSet presAssocID="{055A0EFD-AAAD-4130-98D4-383D41D47986}" presName="aSpace2" presStyleCnt="0"/>
      <dgm:spPr/>
    </dgm:pt>
    <dgm:pt modelId="{27CE64BA-8C8C-4ACF-8499-49C25FA7EE7D}" type="pres">
      <dgm:prSet presAssocID="{8CDFD07B-ADFB-4224-BD45-07172974DB5B}" presName="childNode" presStyleLbl="node1" presStyleIdx="5" presStyleCnt="12">
        <dgm:presLayoutVars>
          <dgm:bulletEnabled val="1"/>
        </dgm:presLayoutVars>
      </dgm:prSet>
      <dgm:spPr/>
      <dgm:t>
        <a:bodyPr/>
        <a:lstStyle/>
        <a:p>
          <a:endParaRPr lang="en-US"/>
        </a:p>
      </dgm:t>
    </dgm:pt>
    <dgm:pt modelId="{D21A893B-0134-4263-8600-343E8763CDB4}" type="pres">
      <dgm:prSet presAssocID="{8CDFD07B-ADFB-4224-BD45-07172974DB5B}" presName="aSpace2" presStyleCnt="0"/>
      <dgm:spPr/>
    </dgm:pt>
    <dgm:pt modelId="{68D5EA5C-F232-4B0B-AD61-4EB9CD3055C2}" type="pres">
      <dgm:prSet presAssocID="{EF5DCAE3-FB05-4F85-AC88-406382F4817A}" presName="childNode" presStyleLbl="node1" presStyleIdx="6" presStyleCnt="12">
        <dgm:presLayoutVars>
          <dgm:bulletEnabled val="1"/>
        </dgm:presLayoutVars>
      </dgm:prSet>
      <dgm:spPr/>
      <dgm:t>
        <a:bodyPr/>
        <a:lstStyle/>
        <a:p>
          <a:endParaRPr lang="en-US"/>
        </a:p>
      </dgm:t>
    </dgm:pt>
    <dgm:pt modelId="{1FB19FF1-59E8-49F9-BCAD-3B15443D94BF}" type="pres">
      <dgm:prSet presAssocID="{6DA6F575-FB1D-4500-AC25-0E9E8177ACDC}" presName="aSpace" presStyleCnt="0"/>
      <dgm:spPr/>
    </dgm:pt>
    <dgm:pt modelId="{2ACB901F-BF97-428B-B330-D34A6897F4EF}" type="pres">
      <dgm:prSet presAssocID="{521D0A9D-5EC2-4EDF-ACCB-4FC98B913750}" presName="compNode" presStyleCnt="0"/>
      <dgm:spPr/>
    </dgm:pt>
    <dgm:pt modelId="{70AF6A4E-E0BF-441C-8C91-5902880E94AA}" type="pres">
      <dgm:prSet presAssocID="{521D0A9D-5EC2-4EDF-ACCB-4FC98B913750}" presName="aNode" presStyleLbl="bgShp" presStyleIdx="2" presStyleCnt="3"/>
      <dgm:spPr/>
      <dgm:t>
        <a:bodyPr/>
        <a:lstStyle/>
        <a:p>
          <a:endParaRPr lang="en-US"/>
        </a:p>
      </dgm:t>
    </dgm:pt>
    <dgm:pt modelId="{C63EEB61-92D2-4A3B-8BD5-63504DDA226F}" type="pres">
      <dgm:prSet presAssocID="{521D0A9D-5EC2-4EDF-ACCB-4FC98B913750}" presName="textNode" presStyleLbl="bgShp" presStyleIdx="2" presStyleCnt="3"/>
      <dgm:spPr/>
      <dgm:t>
        <a:bodyPr/>
        <a:lstStyle/>
        <a:p>
          <a:endParaRPr lang="en-US"/>
        </a:p>
      </dgm:t>
    </dgm:pt>
    <dgm:pt modelId="{74DFD8AA-0BA0-47EE-9273-8A2093DF6F1F}" type="pres">
      <dgm:prSet presAssocID="{521D0A9D-5EC2-4EDF-ACCB-4FC98B913750}" presName="compChildNode" presStyleCnt="0"/>
      <dgm:spPr/>
    </dgm:pt>
    <dgm:pt modelId="{148ED0D2-AFE9-4BF0-975C-B5B6415E4A86}" type="pres">
      <dgm:prSet presAssocID="{521D0A9D-5EC2-4EDF-ACCB-4FC98B913750}" presName="theInnerList" presStyleCnt="0"/>
      <dgm:spPr/>
    </dgm:pt>
    <dgm:pt modelId="{0F2FE943-C8D9-43F9-A8FB-7C3B8953FAE9}" type="pres">
      <dgm:prSet presAssocID="{A7D59A9B-8CD1-4FD5-8E1F-C925CEDC3F18}" presName="childNode" presStyleLbl="node1" presStyleIdx="7" presStyleCnt="12">
        <dgm:presLayoutVars>
          <dgm:bulletEnabled val="1"/>
        </dgm:presLayoutVars>
      </dgm:prSet>
      <dgm:spPr/>
      <dgm:t>
        <a:bodyPr/>
        <a:lstStyle/>
        <a:p>
          <a:endParaRPr lang="en-US"/>
        </a:p>
      </dgm:t>
    </dgm:pt>
    <dgm:pt modelId="{1DBF1830-3291-41CA-88BF-CDEB833AFC33}" type="pres">
      <dgm:prSet presAssocID="{A7D59A9B-8CD1-4FD5-8E1F-C925CEDC3F18}" presName="aSpace2" presStyleCnt="0"/>
      <dgm:spPr/>
    </dgm:pt>
    <dgm:pt modelId="{702667FA-582E-46B4-A39A-907CB4320683}" type="pres">
      <dgm:prSet presAssocID="{81AF1253-FE87-4398-9113-1B97BE4A5A63}" presName="childNode" presStyleLbl="node1" presStyleIdx="8" presStyleCnt="12">
        <dgm:presLayoutVars>
          <dgm:bulletEnabled val="1"/>
        </dgm:presLayoutVars>
      </dgm:prSet>
      <dgm:spPr/>
      <dgm:t>
        <a:bodyPr/>
        <a:lstStyle/>
        <a:p>
          <a:endParaRPr lang="en-US"/>
        </a:p>
      </dgm:t>
    </dgm:pt>
    <dgm:pt modelId="{ECB8CBF1-78B7-4424-8DF2-2D11171B086D}" type="pres">
      <dgm:prSet presAssocID="{81AF1253-FE87-4398-9113-1B97BE4A5A63}" presName="aSpace2" presStyleCnt="0"/>
      <dgm:spPr/>
    </dgm:pt>
    <dgm:pt modelId="{A3BD4D92-93D1-45F5-9761-A0BB69D6E039}" type="pres">
      <dgm:prSet presAssocID="{FE5430DF-5A50-440D-92F8-4468B578E54A}" presName="childNode" presStyleLbl="node1" presStyleIdx="9" presStyleCnt="12">
        <dgm:presLayoutVars>
          <dgm:bulletEnabled val="1"/>
        </dgm:presLayoutVars>
      </dgm:prSet>
      <dgm:spPr/>
      <dgm:t>
        <a:bodyPr/>
        <a:lstStyle/>
        <a:p>
          <a:endParaRPr lang="en-US"/>
        </a:p>
      </dgm:t>
    </dgm:pt>
    <dgm:pt modelId="{9D7E620E-166C-49AB-A739-362049CE32DB}" type="pres">
      <dgm:prSet presAssocID="{FE5430DF-5A50-440D-92F8-4468B578E54A}" presName="aSpace2" presStyleCnt="0"/>
      <dgm:spPr/>
    </dgm:pt>
    <dgm:pt modelId="{CA16A3F0-8F47-4014-BC84-DD6527D08E54}" type="pres">
      <dgm:prSet presAssocID="{3E8A1724-41BA-4221-AD51-F2491CB2B95A}" presName="childNode" presStyleLbl="node1" presStyleIdx="10" presStyleCnt="12">
        <dgm:presLayoutVars>
          <dgm:bulletEnabled val="1"/>
        </dgm:presLayoutVars>
      </dgm:prSet>
      <dgm:spPr/>
      <dgm:t>
        <a:bodyPr/>
        <a:lstStyle/>
        <a:p>
          <a:endParaRPr lang="en-US"/>
        </a:p>
      </dgm:t>
    </dgm:pt>
    <dgm:pt modelId="{FB15BC33-C2AF-4D9C-AEF9-9F4267B96D69}" type="pres">
      <dgm:prSet presAssocID="{3E8A1724-41BA-4221-AD51-F2491CB2B95A}" presName="aSpace2" presStyleCnt="0"/>
      <dgm:spPr/>
    </dgm:pt>
    <dgm:pt modelId="{38125654-884C-42DE-8025-B1CEBAFB63F1}" type="pres">
      <dgm:prSet presAssocID="{E2C1E4E7-6852-4216-B70A-D73100652EFB}" presName="childNode" presStyleLbl="node1" presStyleIdx="11" presStyleCnt="12">
        <dgm:presLayoutVars>
          <dgm:bulletEnabled val="1"/>
        </dgm:presLayoutVars>
      </dgm:prSet>
      <dgm:spPr/>
      <dgm:t>
        <a:bodyPr/>
        <a:lstStyle/>
        <a:p>
          <a:endParaRPr lang="en-US"/>
        </a:p>
      </dgm:t>
    </dgm:pt>
  </dgm:ptLst>
  <dgm:cxnLst>
    <dgm:cxn modelId="{BF47419A-7B56-4ECE-B958-FA3394E350E4}" type="presOf" srcId="{A412B2B6-295F-44EB-835C-37655AA5A07F}" destId="{CCD05C5A-2E6E-408D-BC22-741F3E4129AF}" srcOrd="0" destOrd="0" presId="urn:microsoft.com/office/officeart/2005/8/layout/lProcess2"/>
    <dgm:cxn modelId="{9F740B68-4260-4516-BEA0-96C37E59F184}" srcId="{654AF1B9-9573-4492-B7FB-404E38D18829}" destId="{4886DA82-6F67-4955-B878-BC1C876C860B}" srcOrd="2" destOrd="0" parTransId="{2F0E23FC-6245-47F2-BCD2-E1B75DBA2825}" sibTransId="{FBAE62BC-8ACF-4259-9245-4A43558EAA64}"/>
    <dgm:cxn modelId="{E4B087C2-9C36-44D1-BA10-E4E20A651CA4}" srcId="{521D0A9D-5EC2-4EDF-ACCB-4FC98B913750}" destId="{FE5430DF-5A50-440D-92F8-4468B578E54A}" srcOrd="2" destOrd="0" parTransId="{2B8FF19F-329B-4CCA-ABAA-018C5054807A}" sibTransId="{1151D487-56E4-40DB-93FD-6FDF3481E2D2}"/>
    <dgm:cxn modelId="{C9AFF443-3022-4DED-84D4-DC657FD68942}" type="presOf" srcId="{EF5DCAE3-FB05-4F85-AC88-406382F4817A}" destId="{68D5EA5C-F232-4B0B-AD61-4EB9CD3055C2}" srcOrd="0" destOrd="0" presId="urn:microsoft.com/office/officeart/2005/8/layout/lProcess2"/>
    <dgm:cxn modelId="{80CA4296-49D3-44A3-A541-C2CE94E3A286}" type="presOf" srcId="{654AF1B9-9573-4492-B7FB-404E38D18829}" destId="{BBA9AAFD-83D7-470E-9E5F-EEEE457D8317}" srcOrd="0" destOrd="0" presId="urn:microsoft.com/office/officeart/2005/8/layout/lProcess2"/>
    <dgm:cxn modelId="{4AAEED0B-9F49-453E-8979-998401EF93CB}" type="presOf" srcId="{6DA6F575-FB1D-4500-AC25-0E9E8177ACDC}" destId="{7131D38E-AB45-4AB3-9A90-8721D8C6EFDF}" srcOrd="1" destOrd="0" presId="urn:microsoft.com/office/officeart/2005/8/layout/lProcess2"/>
    <dgm:cxn modelId="{26C7B8A7-06EB-4F10-8B5D-8F2A126797A6}" type="presOf" srcId="{654AF1B9-9573-4492-B7FB-404E38D18829}" destId="{E63E3FA2-F64B-4C4A-A310-C5F2B3257596}" srcOrd="1" destOrd="0" presId="urn:microsoft.com/office/officeart/2005/8/layout/lProcess2"/>
    <dgm:cxn modelId="{B2A845FC-3D7B-4D43-8F8A-2B8A03158C37}" type="presOf" srcId="{4886DA82-6F67-4955-B878-BC1C876C860B}" destId="{3EA8E57D-F8B0-43D5-B1C4-CB5286F2699B}" srcOrd="0" destOrd="0" presId="urn:microsoft.com/office/officeart/2005/8/layout/lProcess2"/>
    <dgm:cxn modelId="{0CA10AEE-2CBC-4A35-992F-A6864689C476}" type="presOf" srcId="{A7D59A9B-8CD1-4FD5-8E1F-C925CEDC3F18}" destId="{0F2FE943-C8D9-43F9-A8FB-7C3B8953FAE9}" srcOrd="0" destOrd="0" presId="urn:microsoft.com/office/officeart/2005/8/layout/lProcess2"/>
    <dgm:cxn modelId="{B20D2A23-4D36-4ACC-9D12-E3154F9B6B52}" type="presOf" srcId="{E2C1E4E7-6852-4216-B70A-D73100652EFB}" destId="{38125654-884C-42DE-8025-B1CEBAFB63F1}" srcOrd="0" destOrd="0" presId="urn:microsoft.com/office/officeart/2005/8/layout/lProcess2"/>
    <dgm:cxn modelId="{D527901C-CC5D-4F62-A008-53B9A031C4A1}" type="presOf" srcId="{521D0A9D-5EC2-4EDF-ACCB-4FC98B913750}" destId="{C63EEB61-92D2-4A3B-8BD5-63504DDA226F}" srcOrd="1" destOrd="0" presId="urn:microsoft.com/office/officeart/2005/8/layout/lProcess2"/>
    <dgm:cxn modelId="{BD66260E-271E-4E2C-A608-F8E5879B477F}" srcId="{018C12D7-293D-4C44-B5CE-B276AB1A2B18}" destId="{521D0A9D-5EC2-4EDF-ACCB-4FC98B913750}" srcOrd="2" destOrd="0" parTransId="{781B9871-997A-475C-ACC2-576C6B8D9018}" sibTransId="{82897161-52C3-4A58-B377-C0F128A144BB}"/>
    <dgm:cxn modelId="{8FB0C0B7-5F65-4DA9-AAA5-19BED3FEBF99}" srcId="{654AF1B9-9573-4492-B7FB-404E38D18829}" destId="{5436FA59-1D5A-4591-B468-DA6E9B38404B}" srcOrd="3" destOrd="0" parTransId="{B938999D-13F0-4CDF-9F0D-49DB055795B8}" sibTransId="{5245AD31-F960-4446-9214-9A89B326759D}"/>
    <dgm:cxn modelId="{79112774-98D6-4CAC-832E-6138319521EC}" srcId="{521D0A9D-5EC2-4EDF-ACCB-4FC98B913750}" destId="{81AF1253-FE87-4398-9113-1B97BE4A5A63}" srcOrd="1" destOrd="0" parTransId="{49A75250-6F9D-48ED-87BD-ECB1B1D7351F}" sibTransId="{83BAB7CC-DF3C-4B8E-96AC-540C147FBA10}"/>
    <dgm:cxn modelId="{49550082-ACB2-43FA-8CC8-D4078315A8D8}" type="presOf" srcId="{FE5430DF-5A50-440D-92F8-4468B578E54A}" destId="{A3BD4D92-93D1-45F5-9761-A0BB69D6E039}" srcOrd="0" destOrd="0" presId="urn:microsoft.com/office/officeart/2005/8/layout/lProcess2"/>
    <dgm:cxn modelId="{E3F20C62-6BC3-4CC2-A09F-0C7C47E09E67}" type="presOf" srcId="{8CDFD07B-ADFB-4224-BD45-07172974DB5B}" destId="{27CE64BA-8C8C-4ACF-8499-49C25FA7EE7D}" srcOrd="0" destOrd="0" presId="urn:microsoft.com/office/officeart/2005/8/layout/lProcess2"/>
    <dgm:cxn modelId="{2FFB058F-AF42-4A3B-B590-A8842FDF40F9}" type="presOf" srcId="{6DA6F575-FB1D-4500-AC25-0E9E8177ACDC}" destId="{AEBD6709-D6A9-4EE9-B96F-D3684C41698A}" srcOrd="0" destOrd="0" presId="urn:microsoft.com/office/officeart/2005/8/layout/lProcess2"/>
    <dgm:cxn modelId="{7CC333C5-171B-408B-A87B-5F4C1577002A}" type="presOf" srcId="{055A0EFD-AAAD-4130-98D4-383D41D47986}" destId="{89154C86-0C90-42A9-832D-940BA2F6B86B}" srcOrd="0" destOrd="0" presId="urn:microsoft.com/office/officeart/2005/8/layout/lProcess2"/>
    <dgm:cxn modelId="{E16ED570-DB69-447F-B0F7-7DC87FF47CD8}" type="presOf" srcId="{5436FA59-1D5A-4591-B468-DA6E9B38404B}" destId="{14D5EFCF-3EBC-4BA8-ADE2-8586BFD0D8A4}" srcOrd="0" destOrd="0" presId="urn:microsoft.com/office/officeart/2005/8/layout/lProcess2"/>
    <dgm:cxn modelId="{6C4410CB-8828-4944-8FC4-2C1C0A090AAF}" srcId="{018C12D7-293D-4C44-B5CE-B276AB1A2B18}" destId="{6DA6F575-FB1D-4500-AC25-0E9E8177ACDC}" srcOrd="1" destOrd="0" parTransId="{0DAD3845-01AB-499B-BE07-82014AC194BD}" sibTransId="{199A0A20-553D-4F6E-A147-67B499221436}"/>
    <dgm:cxn modelId="{7252190B-CA46-4E51-8766-F9BC4FB1DFC9}" srcId="{521D0A9D-5EC2-4EDF-ACCB-4FC98B913750}" destId="{3E8A1724-41BA-4221-AD51-F2491CB2B95A}" srcOrd="3" destOrd="0" parTransId="{2AA85607-2939-40E0-98F7-F5E3E931F124}" sibTransId="{D10A658C-CBF4-4464-AD07-C53EE915EB6E}"/>
    <dgm:cxn modelId="{648DA1C2-5473-4170-A0E3-E816C0AAC1E6}" srcId="{6DA6F575-FB1D-4500-AC25-0E9E8177ACDC}" destId="{055A0EFD-AAAD-4130-98D4-383D41D47986}" srcOrd="0" destOrd="0" parTransId="{34D04FFB-8D62-47A7-8551-C5C8110D883A}" sibTransId="{3DBFB4A0-9B23-45F6-AF80-9FDFA813E9B3}"/>
    <dgm:cxn modelId="{969B1169-9FD4-4D36-B6E6-66EAFBA22D5C}" srcId="{6DA6F575-FB1D-4500-AC25-0E9E8177ACDC}" destId="{EF5DCAE3-FB05-4F85-AC88-406382F4817A}" srcOrd="2" destOrd="0" parTransId="{BC140BD2-DE4B-48DF-BBD8-D1389E8FFDA8}" sibTransId="{A8285F73-7E10-4244-A459-EED52A842B67}"/>
    <dgm:cxn modelId="{BA2F01D2-8A22-4A54-97BB-BBE062BBA8C7}" type="presOf" srcId="{3E8A1724-41BA-4221-AD51-F2491CB2B95A}" destId="{CA16A3F0-8F47-4014-BC84-DD6527D08E54}" srcOrd="0" destOrd="0" presId="urn:microsoft.com/office/officeart/2005/8/layout/lProcess2"/>
    <dgm:cxn modelId="{CEDC1C0C-7B86-487F-9214-6152FB5B684A}" type="presOf" srcId="{81AF1253-FE87-4398-9113-1B97BE4A5A63}" destId="{702667FA-582E-46B4-A39A-907CB4320683}" srcOrd="0" destOrd="0" presId="urn:microsoft.com/office/officeart/2005/8/layout/lProcess2"/>
    <dgm:cxn modelId="{CA015708-BCE3-4ED1-8381-E71BA944185F}" srcId="{521D0A9D-5EC2-4EDF-ACCB-4FC98B913750}" destId="{A7D59A9B-8CD1-4FD5-8E1F-C925CEDC3F18}" srcOrd="0" destOrd="0" parTransId="{806BFB89-6852-4DBA-915C-E9DF1FCB0973}" sibTransId="{466E50E8-DA63-43CC-A509-0FC43B133DB4}"/>
    <dgm:cxn modelId="{AAD2F89D-FDD5-4E58-BBBF-89EBDA2BA9DE}" srcId="{654AF1B9-9573-4492-B7FB-404E38D18829}" destId="{33C5D4D5-DD03-4196-92D9-D4E979F942D3}" srcOrd="1" destOrd="0" parTransId="{9816BE60-4451-4A2D-930D-50F947A4EBE0}" sibTransId="{63FD84CB-80D4-4638-B8EC-4152F361ECF0}"/>
    <dgm:cxn modelId="{9C402496-4E52-4B60-9788-50120D873B1F}" srcId="{521D0A9D-5EC2-4EDF-ACCB-4FC98B913750}" destId="{E2C1E4E7-6852-4216-B70A-D73100652EFB}" srcOrd="4" destOrd="0" parTransId="{27F3740F-6824-455B-8B98-E3B1FDFB9552}" sibTransId="{376908E2-68A8-4F9A-A9D0-6D77BAE76DD5}"/>
    <dgm:cxn modelId="{0C8B8C28-20E7-478B-AE5A-32914D7EE449}" type="presOf" srcId="{521D0A9D-5EC2-4EDF-ACCB-4FC98B913750}" destId="{70AF6A4E-E0BF-441C-8C91-5902880E94AA}" srcOrd="0" destOrd="0" presId="urn:microsoft.com/office/officeart/2005/8/layout/lProcess2"/>
    <dgm:cxn modelId="{343824E5-B765-4991-BF78-6FF158376B8D}" srcId="{654AF1B9-9573-4492-B7FB-404E38D18829}" destId="{A412B2B6-295F-44EB-835C-37655AA5A07F}" srcOrd="0" destOrd="0" parTransId="{0F5EC805-A872-453D-AB8A-9027AB2E88FF}" sibTransId="{17B87EC3-98A2-4D3C-9C43-25D9D6DAB1F8}"/>
    <dgm:cxn modelId="{A07886EB-0C15-44AD-8C43-3C54B5560AA1}" srcId="{018C12D7-293D-4C44-B5CE-B276AB1A2B18}" destId="{654AF1B9-9573-4492-B7FB-404E38D18829}" srcOrd="0" destOrd="0" parTransId="{06EAA65D-17AB-4A34-BC20-BDB6CA59725C}" sibTransId="{6379480E-E5E1-4B23-A6CD-9E81B8033505}"/>
    <dgm:cxn modelId="{D7139AC3-631D-45AC-8646-81726B5C3F7B}" type="presOf" srcId="{018C12D7-293D-4C44-B5CE-B276AB1A2B18}" destId="{1E7299EA-B022-42E2-9D32-578DECF7B661}" srcOrd="0" destOrd="0" presId="urn:microsoft.com/office/officeart/2005/8/layout/lProcess2"/>
    <dgm:cxn modelId="{FF59E6A7-CEBB-4BD3-873A-74B8BED7E5BF}" srcId="{6DA6F575-FB1D-4500-AC25-0E9E8177ACDC}" destId="{8CDFD07B-ADFB-4224-BD45-07172974DB5B}" srcOrd="1" destOrd="0" parTransId="{79BB2115-C6D1-401D-8DC0-D03393ABD50E}" sibTransId="{E8C02DCF-5871-4CCF-B0AF-D63584A7E5BC}"/>
    <dgm:cxn modelId="{0D46B10D-8236-42B8-9B99-9D671B504ACE}" type="presOf" srcId="{33C5D4D5-DD03-4196-92D9-D4E979F942D3}" destId="{BA9C8FB6-C2BB-412F-B9B3-007D4AA363EA}" srcOrd="0" destOrd="0" presId="urn:microsoft.com/office/officeart/2005/8/layout/lProcess2"/>
    <dgm:cxn modelId="{E7F72C14-62D5-4D12-9FF0-2DEFC0A6DBFF}" type="presParOf" srcId="{1E7299EA-B022-42E2-9D32-578DECF7B661}" destId="{5C6BE091-0427-40FC-B2CF-E16810A31CD8}" srcOrd="0" destOrd="0" presId="urn:microsoft.com/office/officeart/2005/8/layout/lProcess2"/>
    <dgm:cxn modelId="{31DDB277-709C-496C-9B0E-0F4AFA6E3239}" type="presParOf" srcId="{5C6BE091-0427-40FC-B2CF-E16810A31CD8}" destId="{BBA9AAFD-83D7-470E-9E5F-EEEE457D8317}" srcOrd="0" destOrd="0" presId="urn:microsoft.com/office/officeart/2005/8/layout/lProcess2"/>
    <dgm:cxn modelId="{6E3492C9-1609-473C-9CD5-735299F1F354}" type="presParOf" srcId="{5C6BE091-0427-40FC-B2CF-E16810A31CD8}" destId="{E63E3FA2-F64B-4C4A-A310-C5F2B3257596}" srcOrd="1" destOrd="0" presId="urn:microsoft.com/office/officeart/2005/8/layout/lProcess2"/>
    <dgm:cxn modelId="{ABA42A13-3B7D-4788-AF09-8366E78CC242}" type="presParOf" srcId="{5C6BE091-0427-40FC-B2CF-E16810A31CD8}" destId="{E7195FF0-EB56-43AB-B09A-0CCD63832C5E}" srcOrd="2" destOrd="0" presId="urn:microsoft.com/office/officeart/2005/8/layout/lProcess2"/>
    <dgm:cxn modelId="{F370F757-7E20-4EEA-ADD3-26C31A845EA3}" type="presParOf" srcId="{E7195FF0-EB56-43AB-B09A-0CCD63832C5E}" destId="{E8DED698-98D1-402D-820E-429CB2FE9EEE}" srcOrd="0" destOrd="0" presId="urn:microsoft.com/office/officeart/2005/8/layout/lProcess2"/>
    <dgm:cxn modelId="{EDAF4B16-04B4-4A8F-9EA7-DA9EB2ABC489}" type="presParOf" srcId="{E8DED698-98D1-402D-820E-429CB2FE9EEE}" destId="{CCD05C5A-2E6E-408D-BC22-741F3E4129AF}" srcOrd="0" destOrd="0" presId="urn:microsoft.com/office/officeart/2005/8/layout/lProcess2"/>
    <dgm:cxn modelId="{275FFF1A-719F-4E91-825B-ACDD008FA5E8}" type="presParOf" srcId="{E8DED698-98D1-402D-820E-429CB2FE9EEE}" destId="{2F580B76-6B15-4C6B-8F5F-0579DACF4DAB}" srcOrd="1" destOrd="0" presId="urn:microsoft.com/office/officeart/2005/8/layout/lProcess2"/>
    <dgm:cxn modelId="{A306EBA1-F5C3-460E-A5FE-D1B075F5757F}" type="presParOf" srcId="{E8DED698-98D1-402D-820E-429CB2FE9EEE}" destId="{BA9C8FB6-C2BB-412F-B9B3-007D4AA363EA}" srcOrd="2" destOrd="0" presId="urn:microsoft.com/office/officeart/2005/8/layout/lProcess2"/>
    <dgm:cxn modelId="{678D2956-8235-4F1F-BD14-D62F067B94FA}" type="presParOf" srcId="{E8DED698-98D1-402D-820E-429CB2FE9EEE}" destId="{2B4A405B-C06D-4560-A027-B5C5CDEF4FA4}" srcOrd="3" destOrd="0" presId="urn:microsoft.com/office/officeart/2005/8/layout/lProcess2"/>
    <dgm:cxn modelId="{9E3A1125-BA0B-4A95-AFCF-7344CFC4808F}" type="presParOf" srcId="{E8DED698-98D1-402D-820E-429CB2FE9EEE}" destId="{3EA8E57D-F8B0-43D5-B1C4-CB5286F2699B}" srcOrd="4" destOrd="0" presId="urn:microsoft.com/office/officeart/2005/8/layout/lProcess2"/>
    <dgm:cxn modelId="{333E9553-8E11-4612-BC50-3EE142458F85}" type="presParOf" srcId="{E8DED698-98D1-402D-820E-429CB2FE9EEE}" destId="{3BB14F73-ABA2-41A7-A719-47874AF0F70D}" srcOrd="5" destOrd="0" presId="urn:microsoft.com/office/officeart/2005/8/layout/lProcess2"/>
    <dgm:cxn modelId="{41A3F99F-6D16-451D-A9D7-C5CC3423DBD8}" type="presParOf" srcId="{E8DED698-98D1-402D-820E-429CB2FE9EEE}" destId="{14D5EFCF-3EBC-4BA8-ADE2-8586BFD0D8A4}" srcOrd="6" destOrd="0" presId="urn:microsoft.com/office/officeart/2005/8/layout/lProcess2"/>
    <dgm:cxn modelId="{26D605C3-4A74-46F7-AD2E-FB02D354BB2C}" type="presParOf" srcId="{1E7299EA-B022-42E2-9D32-578DECF7B661}" destId="{513DA6DB-0848-447C-AF6F-BFA71A1DC9EE}" srcOrd="1" destOrd="0" presId="urn:microsoft.com/office/officeart/2005/8/layout/lProcess2"/>
    <dgm:cxn modelId="{51D96F58-DE2C-4019-AD49-4403C42878BF}" type="presParOf" srcId="{1E7299EA-B022-42E2-9D32-578DECF7B661}" destId="{6409EB69-7E47-46D2-A7DA-E2F00D688EA9}" srcOrd="2" destOrd="0" presId="urn:microsoft.com/office/officeart/2005/8/layout/lProcess2"/>
    <dgm:cxn modelId="{7B7AA5F3-8AED-4EF9-A410-8806ABAEBC78}" type="presParOf" srcId="{6409EB69-7E47-46D2-A7DA-E2F00D688EA9}" destId="{AEBD6709-D6A9-4EE9-B96F-D3684C41698A}" srcOrd="0" destOrd="0" presId="urn:microsoft.com/office/officeart/2005/8/layout/lProcess2"/>
    <dgm:cxn modelId="{8D9185DD-6B4A-437C-8CA4-D063F6AD8D32}" type="presParOf" srcId="{6409EB69-7E47-46D2-A7DA-E2F00D688EA9}" destId="{7131D38E-AB45-4AB3-9A90-8721D8C6EFDF}" srcOrd="1" destOrd="0" presId="urn:microsoft.com/office/officeart/2005/8/layout/lProcess2"/>
    <dgm:cxn modelId="{A462902C-7860-49CF-95F2-B1ECF0EDEAC4}" type="presParOf" srcId="{6409EB69-7E47-46D2-A7DA-E2F00D688EA9}" destId="{78C9247B-D3F3-49FB-898E-CA07F3FD3668}" srcOrd="2" destOrd="0" presId="urn:microsoft.com/office/officeart/2005/8/layout/lProcess2"/>
    <dgm:cxn modelId="{CCD3DF4E-ADBC-44D2-9FEE-348557C9B424}" type="presParOf" srcId="{78C9247B-D3F3-49FB-898E-CA07F3FD3668}" destId="{08C9F40A-9677-4389-B23E-69B5EEDD2BA4}" srcOrd="0" destOrd="0" presId="urn:microsoft.com/office/officeart/2005/8/layout/lProcess2"/>
    <dgm:cxn modelId="{D56FBB5C-A4F5-4CD2-8266-73DA7F2A41B3}" type="presParOf" srcId="{08C9F40A-9677-4389-B23E-69B5EEDD2BA4}" destId="{89154C86-0C90-42A9-832D-940BA2F6B86B}" srcOrd="0" destOrd="0" presId="urn:microsoft.com/office/officeart/2005/8/layout/lProcess2"/>
    <dgm:cxn modelId="{842847DC-5D5B-4B24-8911-54DDE23175DF}" type="presParOf" srcId="{08C9F40A-9677-4389-B23E-69B5EEDD2BA4}" destId="{2D301CB0-2253-4396-8AE9-193CC1E416C4}" srcOrd="1" destOrd="0" presId="urn:microsoft.com/office/officeart/2005/8/layout/lProcess2"/>
    <dgm:cxn modelId="{9F1E0479-5718-43EE-B064-98B681563140}" type="presParOf" srcId="{08C9F40A-9677-4389-B23E-69B5EEDD2BA4}" destId="{27CE64BA-8C8C-4ACF-8499-49C25FA7EE7D}" srcOrd="2" destOrd="0" presId="urn:microsoft.com/office/officeart/2005/8/layout/lProcess2"/>
    <dgm:cxn modelId="{07B53CC3-1806-4459-A820-430FF5B0672F}" type="presParOf" srcId="{08C9F40A-9677-4389-B23E-69B5EEDD2BA4}" destId="{D21A893B-0134-4263-8600-343E8763CDB4}" srcOrd="3" destOrd="0" presId="urn:microsoft.com/office/officeart/2005/8/layout/lProcess2"/>
    <dgm:cxn modelId="{EACEECD8-2183-40CF-8A98-07276F2C35D2}" type="presParOf" srcId="{08C9F40A-9677-4389-B23E-69B5EEDD2BA4}" destId="{68D5EA5C-F232-4B0B-AD61-4EB9CD3055C2}" srcOrd="4" destOrd="0" presId="urn:microsoft.com/office/officeart/2005/8/layout/lProcess2"/>
    <dgm:cxn modelId="{4C56A41C-75E2-4FFB-A893-7FFD980C1D44}" type="presParOf" srcId="{1E7299EA-B022-42E2-9D32-578DECF7B661}" destId="{1FB19FF1-59E8-49F9-BCAD-3B15443D94BF}" srcOrd="3" destOrd="0" presId="urn:microsoft.com/office/officeart/2005/8/layout/lProcess2"/>
    <dgm:cxn modelId="{3365786F-2510-4B6B-8617-4BD58AF1A606}" type="presParOf" srcId="{1E7299EA-B022-42E2-9D32-578DECF7B661}" destId="{2ACB901F-BF97-428B-B330-D34A6897F4EF}" srcOrd="4" destOrd="0" presId="urn:microsoft.com/office/officeart/2005/8/layout/lProcess2"/>
    <dgm:cxn modelId="{015DF0A1-A2DE-453B-8E9C-611EEBB657F9}" type="presParOf" srcId="{2ACB901F-BF97-428B-B330-D34A6897F4EF}" destId="{70AF6A4E-E0BF-441C-8C91-5902880E94AA}" srcOrd="0" destOrd="0" presId="urn:microsoft.com/office/officeart/2005/8/layout/lProcess2"/>
    <dgm:cxn modelId="{5EEB4B3C-F303-46AB-ABA9-05556AD16219}" type="presParOf" srcId="{2ACB901F-BF97-428B-B330-D34A6897F4EF}" destId="{C63EEB61-92D2-4A3B-8BD5-63504DDA226F}" srcOrd="1" destOrd="0" presId="urn:microsoft.com/office/officeart/2005/8/layout/lProcess2"/>
    <dgm:cxn modelId="{B8A706D2-8EEA-41CC-B91C-B8FEE08129FF}" type="presParOf" srcId="{2ACB901F-BF97-428B-B330-D34A6897F4EF}" destId="{74DFD8AA-0BA0-47EE-9273-8A2093DF6F1F}" srcOrd="2" destOrd="0" presId="urn:microsoft.com/office/officeart/2005/8/layout/lProcess2"/>
    <dgm:cxn modelId="{246CADE3-A22B-4965-8BE3-06D5FE92FBD8}" type="presParOf" srcId="{74DFD8AA-0BA0-47EE-9273-8A2093DF6F1F}" destId="{148ED0D2-AFE9-4BF0-975C-B5B6415E4A86}" srcOrd="0" destOrd="0" presId="urn:microsoft.com/office/officeart/2005/8/layout/lProcess2"/>
    <dgm:cxn modelId="{3019AADC-06FA-41A5-B9E3-6B742D932810}" type="presParOf" srcId="{148ED0D2-AFE9-4BF0-975C-B5B6415E4A86}" destId="{0F2FE943-C8D9-43F9-A8FB-7C3B8953FAE9}" srcOrd="0" destOrd="0" presId="urn:microsoft.com/office/officeart/2005/8/layout/lProcess2"/>
    <dgm:cxn modelId="{CC4C3716-D196-4167-93EA-6034B534750F}" type="presParOf" srcId="{148ED0D2-AFE9-4BF0-975C-B5B6415E4A86}" destId="{1DBF1830-3291-41CA-88BF-CDEB833AFC33}" srcOrd="1" destOrd="0" presId="urn:microsoft.com/office/officeart/2005/8/layout/lProcess2"/>
    <dgm:cxn modelId="{917479E6-53EA-43CC-8BB5-B47B19D29DED}" type="presParOf" srcId="{148ED0D2-AFE9-4BF0-975C-B5B6415E4A86}" destId="{702667FA-582E-46B4-A39A-907CB4320683}" srcOrd="2" destOrd="0" presId="urn:microsoft.com/office/officeart/2005/8/layout/lProcess2"/>
    <dgm:cxn modelId="{94A7EBE4-C43E-4701-9105-7599CFB04F8A}" type="presParOf" srcId="{148ED0D2-AFE9-4BF0-975C-B5B6415E4A86}" destId="{ECB8CBF1-78B7-4424-8DF2-2D11171B086D}" srcOrd="3" destOrd="0" presId="urn:microsoft.com/office/officeart/2005/8/layout/lProcess2"/>
    <dgm:cxn modelId="{3D333694-5939-4DDA-A2A8-C90F23504F8D}" type="presParOf" srcId="{148ED0D2-AFE9-4BF0-975C-B5B6415E4A86}" destId="{A3BD4D92-93D1-45F5-9761-A0BB69D6E039}" srcOrd="4" destOrd="0" presId="urn:microsoft.com/office/officeart/2005/8/layout/lProcess2"/>
    <dgm:cxn modelId="{6EC855D2-A86A-4F9C-A3AD-AA4F5F6F5072}" type="presParOf" srcId="{148ED0D2-AFE9-4BF0-975C-B5B6415E4A86}" destId="{9D7E620E-166C-49AB-A739-362049CE32DB}" srcOrd="5" destOrd="0" presId="urn:microsoft.com/office/officeart/2005/8/layout/lProcess2"/>
    <dgm:cxn modelId="{5F544C3C-BCE3-4939-9A0B-BD7479C2DEC9}" type="presParOf" srcId="{148ED0D2-AFE9-4BF0-975C-B5B6415E4A86}" destId="{CA16A3F0-8F47-4014-BC84-DD6527D08E54}" srcOrd="6" destOrd="0" presId="urn:microsoft.com/office/officeart/2005/8/layout/lProcess2"/>
    <dgm:cxn modelId="{42BAF97B-D9CC-4F7C-A9D5-0A1B74E53157}" type="presParOf" srcId="{148ED0D2-AFE9-4BF0-975C-B5B6415E4A86}" destId="{FB15BC33-C2AF-4D9C-AEF9-9F4267B96D69}" srcOrd="7" destOrd="0" presId="urn:microsoft.com/office/officeart/2005/8/layout/lProcess2"/>
    <dgm:cxn modelId="{5F91ECD5-CF2B-40B5-BE32-4CE71D61A6F5}" type="presParOf" srcId="{148ED0D2-AFE9-4BF0-975C-B5B6415E4A86}" destId="{38125654-884C-42DE-8025-B1CEBAFB63F1}" srcOrd="8"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24750-7A0D-4C3B-884C-801B7C73F08C}">
      <dsp:nvSpPr>
        <dsp:cNvPr id="0" name=""/>
        <dsp:cNvSpPr/>
      </dsp:nvSpPr>
      <dsp:spPr>
        <a:xfrm>
          <a:off x="3262" y="562003"/>
          <a:ext cx="1250638" cy="28943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lvl="0" algn="ctr" defTabSz="355600">
            <a:lnSpc>
              <a:spcPct val="90000"/>
            </a:lnSpc>
            <a:spcBef>
              <a:spcPct val="0"/>
            </a:spcBef>
            <a:spcAft>
              <a:spcPct val="35000"/>
            </a:spcAft>
          </a:pPr>
          <a:r>
            <a:rPr lang="en-GB" sz="800" kern="1200">
              <a:solidFill>
                <a:schemeClr val="bg2"/>
              </a:solidFill>
            </a:rPr>
            <a:t>Model: surface variables</a:t>
          </a:r>
        </a:p>
      </dsp:txBody>
      <dsp:txXfrm>
        <a:off x="3262" y="562003"/>
        <a:ext cx="1250638" cy="289430"/>
      </dsp:txXfrm>
    </dsp:sp>
    <dsp:sp modelId="{83405192-921D-45CA-8F93-92A9EC9A262F}">
      <dsp:nvSpPr>
        <dsp:cNvPr id="0" name=""/>
        <dsp:cNvSpPr/>
      </dsp:nvSpPr>
      <dsp:spPr>
        <a:xfrm>
          <a:off x="923" y="834305"/>
          <a:ext cx="1250638" cy="17568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har char="••"/>
          </a:pPr>
          <a:r>
            <a:rPr lang="en-GB" sz="800" kern="1200"/>
            <a:t>Cloud cover</a:t>
          </a:r>
          <a:endParaRPr lang="en-GB" sz="800" kern="1200">
            <a:solidFill>
              <a:schemeClr val="bg2"/>
            </a:solidFill>
          </a:endParaRPr>
        </a:p>
        <a:p>
          <a:pPr marL="57150" lvl="1" indent="-57150" algn="l" defTabSz="355600">
            <a:lnSpc>
              <a:spcPct val="90000"/>
            </a:lnSpc>
            <a:spcBef>
              <a:spcPct val="0"/>
            </a:spcBef>
            <a:spcAft>
              <a:spcPct val="15000"/>
            </a:spcAft>
            <a:buChar char="••"/>
          </a:pPr>
          <a:r>
            <a:rPr lang="en-GB" sz="800" kern="1200"/>
            <a:t>Evaporation</a:t>
          </a:r>
        </a:p>
        <a:p>
          <a:pPr marL="57150" lvl="1" indent="-57150" algn="l" defTabSz="355600">
            <a:lnSpc>
              <a:spcPct val="90000"/>
            </a:lnSpc>
            <a:spcBef>
              <a:spcPct val="0"/>
            </a:spcBef>
            <a:spcAft>
              <a:spcPct val="15000"/>
            </a:spcAft>
            <a:buChar char="••"/>
          </a:pPr>
          <a:r>
            <a:rPr lang="en-GB" sz="800" kern="1200"/>
            <a:t>Hail</a:t>
          </a:r>
        </a:p>
        <a:p>
          <a:pPr marL="57150" lvl="1" indent="-57150" algn="l" defTabSz="355600">
            <a:lnSpc>
              <a:spcPct val="90000"/>
            </a:lnSpc>
            <a:spcBef>
              <a:spcPct val="0"/>
            </a:spcBef>
            <a:spcAft>
              <a:spcPct val="15000"/>
            </a:spcAft>
            <a:buChar char="••"/>
          </a:pPr>
          <a:r>
            <a:rPr lang="en-GB" sz="800" kern="1200"/>
            <a:t>Lightning</a:t>
          </a:r>
        </a:p>
        <a:p>
          <a:pPr marL="57150" lvl="1" indent="-57150" algn="l" defTabSz="355600">
            <a:lnSpc>
              <a:spcPct val="90000"/>
            </a:lnSpc>
            <a:spcBef>
              <a:spcPct val="0"/>
            </a:spcBef>
            <a:spcAft>
              <a:spcPct val="15000"/>
            </a:spcAft>
            <a:buChar char="••"/>
          </a:pPr>
          <a:r>
            <a:rPr lang="en-GB" sz="800" kern="1200"/>
            <a:t>Radiation (sunshine, short/long wave)</a:t>
          </a:r>
        </a:p>
        <a:p>
          <a:pPr marL="57150" lvl="1" indent="-57150" algn="l" defTabSz="355600">
            <a:lnSpc>
              <a:spcPct val="90000"/>
            </a:lnSpc>
            <a:spcBef>
              <a:spcPct val="0"/>
            </a:spcBef>
            <a:spcAft>
              <a:spcPct val="15000"/>
            </a:spcAft>
            <a:buChar char="••"/>
          </a:pPr>
          <a:r>
            <a:rPr lang="en-GB" sz="800" kern="1200" dirty="0"/>
            <a:t>Runoff</a:t>
          </a:r>
        </a:p>
        <a:p>
          <a:pPr marL="57150" lvl="1" indent="-57150" algn="l" defTabSz="355600">
            <a:lnSpc>
              <a:spcPct val="90000"/>
            </a:lnSpc>
            <a:spcBef>
              <a:spcPct val="0"/>
            </a:spcBef>
            <a:spcAft>
              <a:spcPct val="15000"/>
            </a:spcAft>
            <a:buChar char="••"/>
          </a:pPr>
          <a:r>
            <a:rPr lang="en-GB" sz="800" kern="1200"/>
            <a:t>Snowfall</a:t>
          </a:r>
        </a:p>
        <a:p>
          <a:pPr marL="57150" lvl="1" indent="-57150" algn="l" defTabSz="355600">
            <a:lnSpc>
              <a:spcPct val="90000"/>
            </a:lnSpc>
            <a:spcBef>
              <a:spcPct val="0"/>
            </a:spcBef>
            <a:spcAft>
              <a:spcPct val="15000"/>
            </a:spcAft>
            <a:buChar char="••"/>
          </a:pPr>
          <a:r>
            <a:rPr lang="en-GB" sz="800" kern="1200"/>
            <a:t>Soil moisture</a:t>
          </a:r>
        </a:p>
        <a:p>
          <a:pPr marL="57150" lvl="1" indent="-57150" algn="l" defTabSz="355600">
            <a:lnSpc>
              <a:spcPct val="90000"/>
            </a:lnSpc>
            <a:spcBef>
              <a:spcPct val="0"/>
            </a:spcBef>
            <a:spcAft>
              <a:spcPct val="15000"/>
            </a:spcAft>
            <a:buChar char="••"/>
          </a:pPr>
          <a:r>
            <a:rPr lang="en-GB" sz="800" kern="1200"/>
            <a:t>Dry/Wet bulb temperature</a:t>
          </a:r>
        </a:p>
        <a:p>
          <a:pPr marL="57150" lvl="1" indent="-57150" algn="l" defTabSz="355600">
            <a:lnSpc>
              <a:spcPct val="90000"/>
            </a:lnSpc>
            <a:spcBef>
              <a:spcPct val="0"/>
            </a:spcBef>
            <a:spcAft>
              <a:spcPct val="15000"/>
            </a:spcAft>
            <a:buChar char="••"/>
          </a:pPr>
          <a:r>
            <a:rPr lang="en-GB" sz="800" kern="1200"/>
            <a:t>Wind speed at surface</a:t>
          </a:r>
        </a:p>
        <a:p>
          <a:pPr marL="57150" lvl="1" indent="-57150" algn="l" defTabSz="355600">
            <a:lnSpc>
              <a:spcPct val="90000"/>
            </a:lnSpc>
            <a:spcBef>
              <a:spcPct val="0"/>
            </a:spcBef>
            <a:spcAft>
              <a:spcPct val="15000"/>
            </a:spcAft>
            <a:buChar char="••"/>
          </a:pPr>
          <a:r>
            <a:rPr lang="en-GB" sz="800" kern="1200"/>
            <a:t>Wind gusts</a:t>
          </a:r>
        </a:p>
      </dsp:txBody>
      <dsp:txXfrm>
        <a:off x="923" y="834305"/>
        <a:ext cx="1250638" cy="1756800"/>
      </dsp:txXfrm>
    </dsp:sp>
    <dsp:sp modelId="{B6EC9B28-C936-4A4B-A05D-F34561D00B02}">
      <dsp:nvSpPr>
        <dsp:cNvPr id="0" name=""/>
        <dsp:cNvSpPr/>
      </dsp:nvSpPr>
      <dsp:spPr>
        <a:xfrm>
          <a:off x="1428990" y="562003"/>
          <a:ext cx="1250638" cy="289430"/>
        </a:xfrm>
        <a:prstGeom prst="rect">
          <a:avLst/>
        </a:prstGeom>
        <a:solidFill>
          <a:schemeClr val="accent3">
            <a:hueOff val="677650"/>
            <a:satOff val="25000"/>
            <a:lumOff val="-3676"/>
            <a:alphaOff val="0"/>
          </a:schemeClr>
        </a:solidFill>
        <a:ln w="12700" cap="flat" cmpd="sng" algn="ctr">
          <a:solidFill>
            <a:schemeClr val="accent3">
              <a:hueOff val="677650"/>
              <a:satOff val="25000"/>
              <a:lumOff val="-36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lvl="0" algn="ctr" defTabSz="355600">
            <a:lnSpc>
              <a:spcPct val="90000"/>
            </a:lnSpc>
            <a:spcBef>
              <a:spcPct val="0"/>
            </a:spcBef>
            <a:spcAft>
              <a:spcPct val="35000"/>
            </a:spcAft>
          </a:pPr>
          <a:r>
            <a:rPr lang="en-GB" sz="800" kern="1200">
              <a:solidFill>
                <a:schemeClr val="bg2"/>
              </a:solidFill>
            </a:rPr>
            <a:t>Model: Ocean/sea variables</a:t>
          </a:r>
        </a:p>
      </dsp:txBody>
      <dsp:txXfrm>
        <a:off x="1428990" y="562003"/>
        <a:ext cx="1250638" cy="289430"/>
      </dsp:txXfrm>
    </dsp:sp>
    <dsp:sp modelId="{B7E80DB2-1723-4A7B-9677-EA3B1B33D188}">
      <dsp:nvSpPr>
        <dsp:cNvPr id="0" name=""/>
        <dsp:cNvSpPr/>
      </dsp:nvSpPr>
      <dsp:spPr>
        <a:xfrm>
          <a:off x="1428990" y="851434"/>
          <a:ext cx="1250638" cy="1756800"/>
        </a:xfrm>
        <a:prstGeom prst="rect">
          <a:avLst/>
        </a:prstGeom>
        <a:solidFill>
          <a:schemeClr val="accent3">
            <a:tint val="40000"/>
            <a:alpha val="90000"/>
            <a:hueOff val="507285"/>
            <a:satOff val="25000"/>
            <a:lumOff val="445"/>
            <a:alphaOff val="0"/>
          </a:schemeClr>
        </a:solidFill>
        <a:ln w="12700" cap="flat" cmpd="sng" algn="ctr">
          <a:solidFill>
            <a:schemeClr val="accent3">
              <a:tint val="40000"/>
              <a:alpha val="90000"/>
              <a:hueOff val="507285"/>
              <a:satOff val="25000"/>
              <a:lumOff val="4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har char="••"/>
          </a:pPr>
          <a:r>
            <a:rPr lang="en-GB" sz="800" kern="1200"/>
            <a:t>Ice sheet dynamics, sea ice melt</a:t>
          </a:r>
        </a:p>
        <a:p>
          <a:pPr marL="57150" lvl="1" indent="-57150" algn="l" defTabSz="355600">
            <a:lnSpc>
              <a:spcPct val="90000"/>
            </a:lnSpc>
            <a:spcBef>
              <a:spcPct val="0"/>
            </a:spcBef>
            <a:spcAft>
              <a:spcPct val="15000"/>
            </a:spcAft>
            <a:buChar char="••"/>
          </a:pPr>
          <a:r>
            <a:rPr lang="en-GB" sz="800" kern="1200"/>
            <a:t>Local thermal expansion</a:t>
          </a:r>
        </a:p>
        <a:p>
          <a:pPr marL="57150" lvl="1" indent="-57150" algn="l" defTabSz="355600">
            <a:lnSpc>
              <a:spcPct val="90000"/>
            </a:lnSpc>
            <a:spcBef>
              <a:spcPct val="0"/>
            </a:spcBef>
            <a:spcAft>
              <a:spcPct val="15000"/>
            </a:spcAft>
            <a:buChar char="••"/>
          </a:pPr>
          <a:r>
            <a:rPr lang="en-GB" sz="800" kern="1200"/>
            <a:t>Ocean pH, saility, temperature</a:t>
          </a:r>
        </a:p>
        <a:p>
          <a:pPr marL="57150" lvl="1" indent="-57150" algn="l" defTabSz="355600">
            <a:lnSpc>
              <a:spcPct val="90000"/>
            </a:lnSpc>
            <a:spcBef>
              <a:spcPct val="0"/>
            </a:spcBef>
            <a:spcAft>
              <a:spcPct val="15000"/>
            </a:spcAft>
            <a:buChar char="••"/>
          </a:pPr>
          <a:r>
            <a:rPr lang="en-GB" sz="800" kern="1200"/>
            <a:t>Sea level rise</a:t>
          </a:r>
        </a:p>
        <a:p>
          <a:pPr marL="57150" lvl="1" indent="-57150" algn="l" defTabSz="355600">
            <a:lnSpc>
              <a:spcPct val="90000"/>
            </a:lnSpc>
            <a:spcBef>
              <a:spcPct val="0"/>
            </a:spcBef>
            <a:spcAft>
              <a:spcPct val="15000"/>
            </a:spcAft>
            <a:buChar char="••"/>
          </a:pPr>
          <a:r>
            <a:rPr lang="en-GB" sz="800" kern="1200"/>
            <a:t>Storm surge</a:t>
          </a:r>
        </a:p>
        <a:p>
          <a:pPr marL="57150" lvl="1" indent="-57150" algn="l" defTabSz="355600">
            <a:lnSpc>
              <a:spcPct val="90000"/>
            </a:lnSpc>
            <a:spcBef>
              <a:spcPct val="0"/>
            </a:spcBef>
            <a:spcAft>
              <a:spcPct val="15000"/>
            </a:spcAft>
            <a:buChar char="••"/>
          </a:pPr>
          <a:r>
            <a:rPr lang="en-GB" sz="800" kern="1200"/>
            <a:t>Stratification</a:t>
          </a:r>
        </a:p>
        <a:p>
          <a:pPr marL="57150" lvl="1" indent="-57150" algn="l" defTabSz="355600">
            <a:lnSpc>
              <a:spcPct val="90000"/>
            </a:lnSpc>
            <a:spcBef>
              <a:spcPct val="0"/>
            </a:spcBef>
            <a:spcAft>
              <a:spcPct val="15000"/>
            </a:spcAft>
            <a:buChar char="••"/>
          </a:pPr>
          <a:r>
            <a:rPr lang="en-GB" sz="800" kern="1200"/>
            <a:t>Tidal range</a:t>
          </a:r>
        </a:p>
        <a:p>
          <a:pPr marL="57150" lvl="1" indent="-57150" algn="l" defTabSz="355600">
            <a:lnSpc>
              <a:spcPct val="90000"/>
            </a:lnSpc>
            <a:spcBef>
              <a:spcPct val="0"/>
            </a:spcBef>
            <a:spcAft>
              <a:spcPct val="15000"/>
            </a:spcAft>
            <a:buChar char="••"/>
          </a:pPr>
          <a:r>
            <a:rPr lang="en-GB" sz="800" kern="1200"/>
            <a:t>Wave direction/height/period</a:t>
          </a:r>
        </a:p>
      </dsp:txBody>
      <dsp:txXfrm>
        <a:off x="1428990" y="851434"/>
        <a:ext cx="1250638" cy="1756800"/>
      </dsp:txXfrm>
    </dsp:sp>
    <dsp:sp modelId="{EE301CD0-7325-443F-BD3F-DEE2E42532D4}">
      <dsp:nvSpPr>
        <dsp:cNvPr id="0" name=""/>
        <dsp:cNvSpPr/>
      </dsp:nvSpPr>
      <dsp:spPr>
        <a:xfrm>
          <a:off x="2854719" y="562003"/>
          <a:ext cx="1250638" cy="289430"/>
        </a:xfrm>
        <a:prstGeom prst="rect">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lvl="0" algn="ctr" defTabSz="355600">
            <a:lnSpc>
              <a:spcPct val="90000"/>
            </a:lnSpc>
            <a:spcBef>
              <a:spcPct val="0"/>
            </a:spcBef>
            <a:spcAft>
              <a:spcPct val="35000"/>
            </a:spcAft>
          </a:pPr>
          <a:r>
            <a:rPr lang="en-GB" sz="800" kern="1200">
              <a:solidFill>
                <a:schemeClr val="bg2"/>
              </a:solidFill>
            </a:rPr>
            <a:t>Climate indices</a:t>
          </a:r>
        </a:p>
      </dsp:txBody>
      <dsp:txXfrm>
        <a:off x="2854719" y="562003"/>
        <a:ext cx="1250638" cy="289430"/>
      </dsp:txXfrm>
    </dsp:sp>
    <dsp:sp modelId="{DAD81972-7ECB-45BF-A554-EE3093AF3318}">
      <dsp:nvSpPr>
        <dsp:cNvPr id="0" name=""/>
        <dsp:cNvSpPr/>
      </dsp:nvSpPr>
      <dsp:spPr>
        <a:xfrm>
          <a:off x="2854719" y="851434"/>
          <a:ext cx="1250638" cy="1756800"/>
        </a:xfrm>
        <a:prstGeom prst="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har char="••"/>
          </a:pPr>
          <a:r>
            <a:rPr lang="en-GB" sz="800" kern="1200"/>
            <a:t>Convective available potential energy</a:t>
          </a:r>
        </a:p>
        <a:p>
          <a:pPr marL="57150" lvl="1" indent="-57150" algn="l" defTabSz="355600">
            <a:lnSpc>
              <a:spcPct val="90000"/>
            </a:lnSpc>
            <a:spcBef>
              <a:spcPct val="0"/>
            </a:spcBef>
            <a:spcAft>
              <a:spcPct val="15000"/>
            </a:spcAft>
            <a:buChar char="••"/>
          </a:pPr>
          <a:r>
            <a:rPr lang="en-GB" sz="800" kern="1200"/>
            <a:t>Storminess</a:t>
          </a:r>
        </a:p>
        <a:p>
          <a:pPr marL="57150" lvl="1" indent="-57150" algn="l" defTabSz="355600">
            <a:lnSpc>
              <a:spcPct val="90000"/>
            </a:lnSpc>
            <a:spcBef>
              <a:spcPct val="0"/>
            </a:spcBef>
            <a:spcAft>
              <a:spcPct val="15000"/>
            </a:spcAft>
            <a:buChar char="••"/>
          </a:pPr>
          <a:r>
            <a:rPr lang="en-GB" sz="800" kern="1200"/>
            <a:t>Temperature degree days</a:t>
          </a:r>
        </a:p>
        <a:p>
          <a:pPr marL="57150" lvl="1" indent="-57150" algn="l" defTabSz="355600">
            <a:lnSpc>
              <a:spcPct val="90000"/>
            </a:lnSpc>
            <a:spcBef>
              <a:spcPct val="0"/>
            </a:spcBef>
            <a:spcAft>
              <a:spcPct val="15000"/>
            </a:spcAft>
            <a:buChar char="••"/>
          </a:pPr>
          <a:r>
            <a:rPr lang="en-GB" sz="800" kern="1200"/>
            <a:t>Weather patterns</a:t>
          </a:r>
        </a:p>
        <a:p>
          <a:pPr marL="57150" lvl="1" indent="-57150" algn="l" defTabSz="355600">
            <a:lnSpc>
              <a:spcPct val="90000"/>
            </a:lnSpc>
            <a:spcBef>
              <a:spcPct val="0"/>
            </a:spcBef>
            <a:spcAft>
              <a:spcPct val="15000"/>
            </a:spcAft>
            <a:buChar char="••"/>
          </a:pPr>
          <a:endParaRPr lang="en-GB" sz="800" kern="1200"/>
        </a:p>
      </dsp:txBody>
      <dsp:txXfrm>
        <a:off x="2854719" y="851434"/>
        <a:ext cx="1250638" cy="1756800"/>
      </dsp:txXfrm>
    </dsp:sp>
    <dsp:sp modelId="{52AE94FD-6536-4026-99E3-8ED42BEB45FE}">
      <dsp:nvSpPr>
        <dsp:cNvPr id="0" name=""/>
        <dsp:cNvSpPr/>
      </dsp:nvSpPr>
      <dsp:spPr>
        <a:xfrm>
          <a:off x="4280447" y="562003"/>
          <a:ext cx="1250638" cy="289430"/>
        </a:xfrm>
        <a:prstGeom prst="rect">
          <a:avLst/>
        </a:prstGeom>
        <a:solidFill>
          <a:schemeClr val="accent3">
            <a:hueOff val="2032949"/>
            <a:satOff val="75000"/>
            <a:lumOff val="-11029"/>
            <a:alphaOff val="0"/>
          </a:schemeClr>
        </a:solidFill>
        <a:ln w="12700" cap="flat" cmpd="sng" algn="ctr">
          <a:solidFill>
            <a:schemeClr val="accent3">
              <a:hueOff val="2032949"/>
              <a:satOff val="75000"/>
              <a:lumOff val="-110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lvl="0" algn="ctr" defTabSz="355600">
            <a:lnSpc>
              <a:spcPct val="90000"/>
            </a:lnSpc>
            <a:spcBef>
              <a:spcPct val="0"/>
            </a:spcBef>
            <a:spcAft>
              <a:spcPct val="35000"/>
            </a:spcAft>
          </a:pPr>
          <a:r>
            <a:rPr lang="en-GB" sz="800" kern="1200">
              <a:solidFill>
                <a:schemeClr val="bg2"/>
              </a:solidFill>
            </a:rPr>
            <a:t>Hydrological metrics</a:t>
          </a:r>
        </a:p>
      </dsp:txBody>
      <dsp:txXfrm>
        <a:off x="4280447" y="562003"/>
        <a:ext cx="1250638" cy="289430"/>
      </dsp:txXfrm>
    </dsp:sp>
    <dsp:sp modelId="{F20EB65D-DE00-4628-9B59-E942B4A394F0}">
      <dsp:nvSpPr>
        <dsp:cNvPr id="0" name=""/>
        <dsp:cNvSpPr/>
      </dsp:nvSpPr>
      <dsp:spPr>
        <a:xfrm>
          <a:off x="4280447" y="851434"/>
          <a:ext cx="1250638" cy="1756800"/>
        </a:xfrm>
        <a:prstGeom prst="rect">
          <a:avLst/>
        </a:prstGeom>
        <a:solidFill>
          <a:schemeClr val="accent3">
            <a:tint val="40000"/>
            <a:alpha val="90000"/>
            <a:hueOff val="1521856"/>
            <a:satOff val="75000"/>
            <a:lumOff val="1334"/>
            <a:alphaOff val="0"/>
          </a:schemeClr>
        </a:solidFill>
        <a:ln w="12700" cap="flat" cmpd="sng" algn="ctr">
          <a:solidFill>
            <a:schemeClr val="accent3">
              <a:tint val="40000"/>
              <a:alpha val="90000"/>
              <a:hueOff val="1521856"/>
              <a:satOff val="75000"/>
              <a:lumOff val="1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har char="••"/>
          </a:pPr>
          <a:r>
            <a:rPr lang="en-GB" sz="800" kern="1200"/>
            <a:t>Flood risk</a:t>
          </a:r>
        </a:p>
        <a:p>
          <a:pPr marL="57150" lvl="1" indent="-57150" algn="l" defTabSz="355600">
            <a:lnSpc>
              <a:spcPct val="90000"/>
            </a:lnSpc>
            <a:spcBef>
              <a:spcPct val="0"/>
            </a:spcBef>
            <a:spcAft>
              <a:spcPct val="15000"/>
            </a:spcAft>
            <a:buChar char="••"/>
          </a:pPr>
          <a:r>
            <a:rPr lang="en-GB" sz="800" kern="1200"/>
            <a:t>Future coastline</a:t>
          </a:r>
        </a:p>
        <a:p>
          <a:pPr marL="57150" lvl="1" indent="-57150" algn="l" defTabSz="355600">
            <a:lnSpc>
              <a:spcPct val="90000"/>
            </a:lnSpc>
            <a:spcBef>
              <a:spcPct val="0"/>
            </a:spcBef>
            <a:spcAft>
              <a:spcPct val="15000"/>
            </a:spcAft>
            <a:buChar char="••"/>
          </a:pPr>
          <a:r>
            <a:rPr lang="en-GB" sz="800" kern="1200"/>
            <a:t>Fluvial flows and levels</a:t>
          </a:r>
        </a:p>
        <a:p>
          <a:pPr marL="57150" lvl="1" indent="-57150" algn="l" defTabSz="355600">
            <a:lnSpc>
              <a:spcPct val="90000"/>
            </a:lnSpc>
            <a:spcBef>
              <a:spcPct val="0"/>
            </a:spcBef>
            <a:spcAft>
              <a:spcPct val="15000"/>
            </a:spcAft>
            <a:buChar char="••"/>
          </a:pPr>
          <a:r>
            <a:rPr lang="en-GB" sz="800" kern="1200"/>
            <a:t>Groundwater recharge</a:t>
          </a:r>
        </a:p>
        <a:p>
          <a:pPr marL="57150" lvl="1" indent="-57150" algn="l" defTabSz="355600">
            <a:lnSpc>
              <a:spcPct val="90000"/>
            </a:lnSpc>
            <a:spcBef>
              <a:spcPct val="0"/>
            </a:spcBef>
            <a:spcAft>
              <a:spcPct val="15000"/>
            </a:spcAft>
            <a:buChar char="••"/>
          </a:pPr>
          <a:r>
            <a:rPr lang="en-GB" sz="800" kern="1200"/>
            <a:t>Soil moisture deficit</a:t>
          </a:r>
        </a:p>
        <a:p>
          <a:pPr marL="57150" lvl="1" indent="-57150" algn="l" defTabSz="355600">
            <a:lnSpc>
              <a:spcPct val="90000"/>
            </a:lnSpc>
            <a:spcBef>
              <a:spcPct val="0"/>
            </a:spcBef>
            <a:spcAft>
              <a:spcPct val="15000"/>
            </a:spcAft>
            <a:buChar char="••"/>
          </a:pPr>
          <a:r>
            <a:rPr lang="en-GB" sz="800" kern="1200"/>
            <a:t>Surface water runoff</a:t>
          </a:r>
        </a:p>
        <a:p>
          <a:pPr marL="57150" lvl="1" indent="-57150" algn="l" defTabSz="355600">
            <a:lnSpc>
              <a:spcPct val="90000"/>
            </a:lnSpc>
            <a:spcBef>
              <a:spcPct val="0"/>
            </a:spcBef>
            <a:spcAft>
              <a:spcPct val="15000"/>
            </a:spcAft>
            <a:buChar char="••"/>
          </a:pPr>
          <a:r>
            <a:rPr lang="en-GB" sz="800" kern="1200"/>
            <a:t>Water quality</a:t>
          </a:r>
        </a:p>
        <a:p>
          <a:pPr marL="57150" lvl="1" indent="-57150" algn="l" defTabSz="355600">
            <a:lnSpc>
              <a:spcPct val="90000"/>
            </a:lnSpc>
            <a:spcBef>
              <a:spcPct val="0"/>
            </a:spcBef>
            <a:spcAft>
              <a:spcPct val="15000"/>
            </a:spcAft>
            <a:buChar char="••"/>
          </a:pPr>
          <a:r>
            <a:rPr lang="en-GB" sz="800" kern="1200"/>
            <a:t>Water stress	</a:t>
          </a:r>
        </a:p>
      </dsp:txBody>
      <dsp:txXfrm>
        <a:off x="4280447" y="851434"/>
        <a:ext cx="1250638" cy="1756800"/>
      </dsp:txXfrm>
    </dsp:sp>
    <dsp:sp modelId="{238F2FD7-6076-4769-A1C4-28DEECAE8BBC}">
      <dsp:nvSpPr>
        <dsp:cNvPr id="0" name=""/>
        <dsp:cNvSpPr/>
      </dsp:nvSpPr>
      <dsp:spPr>
        <a:xfrm>
          <a:off x="5706175" y="562003"/>
          <a:ext cx="1250638" cy="289430"/>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lvl="0" algn="ctr" defTabSz="355600">
            <a:lnSpc>
              <a:spcPct val="90000"/>
            </a:lnSpc>
            <a:spcBef>
              <a:spcPct val="0"/>
            </a:spcBef>
            <a:spcAft>
              <a:spcPct val="35000"/>
            </a:spcAft>
          </a:pPr>
          <a:r>
            <a:rPr lang="en-GB" sz="800" kern="1200">
              <a:solidFill>
                <a:schemeClr val="bg2"/>
              </a:solidFill>
            </a:rPr>
            <a:t>Impacts metrics</a:t>
          </a:r>
        </a:p>
      </dsp:txBody>
      <dsp:txXfrm>
        <a:off x="5706175" y="562003"/>
        <a:ext cx="1250638" cy="289430"/>
      </dsp:txXfrm>
    </dsp:sp>
    <dsp:sp modelId="{54628F49-BC99-4BCF-A473-51FD9389CDA4}">
      <dsp:nvSpPr>
        <dsp:cNvPr id="0" name=""/>
        <dsp:cNvSpPr/>
      </dsp:nvSpPr>
      <dsp:spPr>
        <a:xfrm>
          <a:off x="5706175" y="851434"/>
          <a:ext cx="1250638" cy="1756800"/>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a:lnSpc>
              <a:spcPct val="90000"/>
            </a:lnSpc>
            <a:spcBef>
              <a:spcPct val="0"/>
            </a:spcBef>
            <a:spcAft>
              <a:spcPct val="15000"/>
            </a:spcAft>
            <a:buChar char="••"/>
          </a:pPr>
          <a:r>
            <a:rPr lang="en-GB" sz="800" kern="1200"/>
            <a:t>Air quality</a:t>
          </a:r>
        </a:p>
        <a:p>
          <a:pPr marL="57150" lvl="1" indent="-57150" algn="l" defTabSz="355600">
            <a:lnSpc>
              <a:spcPct val="90000"/>
            </a:lnSpc>
            <a:spcBef>
              <a:spcPct val="0"/>
            </a:spcBef>
            <a:spcAft>
              <a:spcPct val="15000"/>
            </a:spcAft>
            <a:buChar char="••"/>
          </a:pPr>
          <a:r>
            <a:rPr lang="en-GB" sz="800" kern="1200"/>
            <a:t>Heat Stress</a:t>
          </a:r>
        </a:p>
        <a:p>
          <a:pPr marL="57150" lvl="1" indent="-57150" algn="l" defTabSz="355600">
            <a:lnSpc>
              <a:spcPct val="90000"/>
            </a:lnSpc>
            <a:spcBef>
              <a:spcPct val="0"/>
            </a:spcBef>
            <a:spcAft>
              <a:spcPct val="15000"/>
            </a:spcAft>
            <a:buChar char="••"/>
          </a:pPr>
          <a:r>
            <a:rPr lang="en-GB" sz="800" kern="1200"/>
            <a:t>Urban heat island effect</a:t>
          </a:r>
        </a:p>
        <a:p>
          <a:pPr marL="57150" lvl="1" indent="-57150" algn="l" defTabSz="355600">
            <a:lnSpc>
              <a:spcPct val="90000"/>
            </a:lnSpc>
            <a:spcBef>
              <a:spcPct val="0"/>
            </a:spcBef>
            <a:spcAft>
              <a:spcPct val="15000"/>
            </a:spcAft>
            <a:buChar char="••"/>
          </a:pPr>
          <a:r>
            <a:rPr lang="en-GB" sz="800" kern="1200"/>
            <a:t>Vegetation growth</a:t>
          </a:r>
        </a:p>
        <a:p>
          <a:pPr marL="57150" lvl="1" indent="-57150" algn="l" defTabSz="355600">
            <a:lnSpc>
              <a:spcPct val="90000"/>
            </a:lnSpc>
            <a:spcBef>
              <a:spcPct val="0"/>
            </a:spcBef>
            <a:spcAft>
              <a:spcPct val="15000"/>
            </a:spcAft>
            <a:buChar char="••"/>
          </a:pPr>
          <a:r>
            <a:rPr lang="en-GB" sz="800" kern="1200"/>
            <a:t>Earth movements</a:t>
          </a:r>
        </a:p>
        <a:p>
          <a:pPr marL="57150" lvl="1" indent="-57150" algn="l" defTabSz="355600">
            <a:lnSpc>
              <a:spcPct val="90000"/>
            </a:lnSpc>
            <a:spcBef>
              <a:spcPct val="0"/>
            </a:spcBef>
            <a:spcAft>
              <a:spcPct val="15000"/>
            </a:spcAft>
            <a:buChar char="••"/>
          </a:pPr>
          <a:r>
            <a:rPr lang="en-GB" sz="800" kern="1200"/>
            <a:t>Soil stability</a:t>
          </a:r>
        </a:p>
        <a:p>
          <a:pPr marL="57150" lvl="1" indent="-57150" algn="l" defTabSz="355600">
            <a:lnSpc>
              <a:spcPct val="90000"/>
            </a:lnSpc>
            <a:spcBef>
              <a:spcPct val="0"/>
            </a:spcBef>
            <a:spcAft>
              <a:spcPct val="15000"/>
            </a:spcAft>
            <a:buChar char="••"/>
          </a:pPr>
          <a:r>
            <a:rPr lang="en-GB" sz="800" kern="1200"/>
            <a:t>Erosion risk</a:t>
          </a:r>
        </a:p>
      </dsp:txBody>
      <dsp:txXfrm>
        <a:off x="5706175" y="851434"/>
        <a:ext cx="1250638" cy="1756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9AAFD-83D7-470E-9E5F-EEEE457D8317}">
      <dsp:nvSpPr>
        <dsp:cNvPr id="0" name=""/>
        <dsp:cNvSpPr/>
      </dsp:nvSpPr>
      <dsp:spPr>
        <a:xfrm>
          <a:off x="1001" y="0"/>
          <a:ext cx="2603743" cy="30651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solidFill>
                <a:srgbClr val="414141"/>
              </a:solidFill>
            </a:rPr>
            <a:t>Updating existing reports &amp; guidance</a:t>
          </a:r>
        </a:p>
      </dsp:txBody>
      <dsp:txXfrm>
        <a:off x="1001" y="0"/>
        <a:ext cx="2603743" cy="919558"/>
      </dsp:txXfrm>
    </dsp:sp>
    <dsp:sp modelId="{CCD05C5A-2E6E-408D-BC22-741F3E4129AF}">
      <dsp:nvSpPr>
        <dsp:cNvPr id="0" name=""/>
        <dsp:cNvSpPr/>
      </dsp:nvSpPr>
      <dsp:spPr>
        <a:xfrm>
          <a:off x="261375" y="919633"/>
          <a:ext cx="2082995" cy="446533"/>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a:solidFill>
                <a:schemeClr val="bg2"/>
              </a:solidFill>
            </a:rPr>
            <a:t>Catchment flows update</a:t>
          </a:r>
        </a:p>
      </dsp:txBody>
      <dsp:txXfrm>
        <a:off x="274454" y="932712"/>
        <a:ext cx="2056837" cy="420375"/>
      </dsp:txXfrm>
    </dsp:sp>
    <dsp:sp modelId="{BA9C8FB6-C2BB-412F-B9B3-007D4AA363EA}">
      <dsp:nvSpPr>
        <dsp:cNvPr id="0" name=""/>
        <dsp:cNvSpPr/>
      </dsp:nvSpPr>
      <dsp:spPr>
        <a:xfrm>
          <a:off x="261375" y="1434864"/>
          <a:ext cx="2082995" cy="446533"/>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a:solidFill>
                <a:schemeClr val="bg2"/>
              </a:solidFill>
            </a:rPr>
            <a:t>Climate scenarios for local government</a:t>
          </a:r>
        </a:p>
      </dsp:txBody>
      <dsp:txXfrm>
        <a:off x="274454" y="1447943"/>
        <a:ext cx="2056837" cy="420375"/>
      </dsp:txXfrm>
    </dsp:sp>
    <dsp:sp modelId="{3EA8E57D-F8B0-43D5-B1C4-CB5286F2699B}">
      <dsp:nvSpPr>
        <dsp:cNvPr id="0" name=""/>
        <dsp:cNvSpPr/>
      </dsp:nvSpPr>
      <dsp:spPr>
        <a:xfrm>
          <a:off x="261375" y="1950094"/>
          <a:ext cx="2082995" cy="446533"/>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a:solidFill>
                <a:schemeClr val="bg2"/>
              </a:solidFill>
            </a:rPr>
            <a:t>Developing CC assessment guidance for MOD assets</a:t>
          </a:r>
        </a:p>
      </dsp:txBody>
      <dsp:txXfrm>
        <a:off x="274454" y="1963173"/>
        <a:ext cx="2056837" cy="420375"/>
      </dsp:txXfrm>
    </dsp:sp>
    <dsp:sp modelId="{14D5EFCF-3EBC-4BA8-ADE2-8586BFD0D8A4}">
      <dsp:nvSpPr>
        <dsp:cNvPr id="0" name=""/>
        <dsp:cNvSpPr/>
      </dsp:nvSpPr>
      <dsp:spPr>
        <a:xfrm>
          <a:off x="261375" y="2465325"/>
          <a:ext cx="2082995" cy="446533"/>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a:solidFill>
                <a:schemeClr val="bg2"/>
              </a:solidFill>
            </a:rPr>
            <a:t>Rail infrastructure climate risk assessment</a:t>
          </a:r>
        </a:p>
      </dsp:txBody>
      <dsp:txXfrm>
        <a:off x="274454" y="2478404"/>
        <a:ext cx="2056837" cy="420375"/>
      </dsp:txXfrm>
    </dsp:sp>
    <dsp:sp modelId="{AEBD6709-D6A9-4EE9-B96F-D3684C41698A}">
      <dsp:nvSpPr>
        <dsp:cNvPr id="0" name=""/>
        <dsp:cNvSpPr/>
      </dsp:nvSpPr>
      <dsp:spPr>
        <a:xfrm>
          <a:off x="2800026" y="0"/>
          <a:ext cx="2603743" cy="30651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solidFill>
                <a:srgbClr val="414141"/>
              </a:solidFill>
            </a:rPr>
            <a:t>Catalyst for climate risk assessment</a:t>
          </a:r>
        </a:p>
      </dsp:txBody>
      <dsp:txXfrm>
        <a:off x="2800026" y="0"/>
        <a:ext cx="2603743" cy="919558"/>
      </dsp:txXfrm>
    </dsp:sp>
    <dsp:sp modelId="{89154C86-0C90-42A9-832D-940BA2F6B86B}">
      <dsp:nvSpPr>
        <dsp:cNvPr id="0" name=""/>
        <dsp:cNvSpPr/>
      </dsp:nvSpPr>
      <dsp:spPr>
        <a:xfrm>
          <a:off x="3060400" y="919820"/>
          <a:ext cx="2082995" cy="60218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endParaRPr lang="en-US" sz="1000" kern="1200">
            <a:solidFill>
              <a:schemeClr val="bg2"/>
            </a:solidFill>
          </a:endParaRPr>
        </a:p>
      </dsp:txBody>
      <dsp:txXfrm>
        <a:off x="3078037" y="937457"/>
        <a:ext cx="2047721" cy="566913"/>
      </dsp:txXfrm>
    </dsp:sp>
    <dsp:sp modelId="{27CE64BA-8C8C-4ACF-8499-49C25FA7EE7D}">
      <dsp:nvSpPr>
        <dsp:cNvPr id="0" name=""/>
        <dsp:cNvSpPr/>
      </dsp:nvSpPr>
      <dsp:spPr>
        <a:xfrm>
          <a:off x="3060400" y="1614652"/>
          <a:ext cx="2082995" cy="60218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a:solidFill>
                <a:schemeClr val="bg2"/>
              </a:solidFill>
            </a:rPr>
            <a:t>                                                                        Fit for the Future Network</a:t>
          </a:r>
        </a:p>
      </dsp:txBody>
      <dsp:txXfrm>
        <a:off x="3078037" y="1632289"/>
        <a:ext cx="2047721" cy="566913"/>
      </dsp:txXfrm>
    </dsp:sp>
    <dsp:sp modelId="{68D5EA5C-F232-4B0B-AD61-4EB9CD3055C2}">
      <dsp:nvSpPr>
        <dsp:cNvPr id="0" name=""/>
        <dsp:cNvSpPr/>
      </dsp:nvSpPr>
      <dsp:spPr>
        <a:xfrm>
          <a:off x="3060400" y="2309484"/>
          <a:ext cx="2082995" cy="60218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a:solidFill>
                <a:schemeClr val="bg2"/>
              </a:solidFill>
            </a:rPr>
            <a:t>Assessment of existing school building stock and care homes</a:t>
          </a:r>
        </a:p>
      </dsp:txBody>
      <dsp:txXfrm>
        <a:off x="3078037" y="2327121"/>
        <a:ext cx="2047721" cy="566913"/>
      </dsp:txXfrm>
    </dsp:sp>
    <dsp:sp modelId="{70AF6A4E-E0BF-441C-8C91-5902880E94AA}">
      <dsp:nvSpPr>
        <dsp:cNvPr id="0" name=""/>
        <dsp:cNvSpPr/>
      </dsp:nvSpPr>
      <dsp:spPr>
        <a:xfrm>
          <a:off x="5599050" y="0"/>
          <a:ext cx="2603743" cy="30651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solidFill>
                <a:srgbClr val="414141"/>
              </a:solidFill>
            </a:rPr>
            <a:t>Exploiting new information</a:t>
          </a:r>
        </a:p>
      </dsp:txBody>
      <dsp:txXfrm>
        <a:off x="5599050" y="0"/>
        <a:ext cx="2603743" cy="919558"/>
      </dsp:txXfrm>
    </dsp:sp>
    <dsp:sp modelId="{0F2FE943-C8D9-43F9-A8FB-7C3B8953FAE9}">
      <dsp:nvSpPr>
        <dsp:cNvPr id="0" name=""/>
        <dsp:cNvSpPr/>
      </dsp:nvSpPr>
      <dsp:spPr>
        <a:xfrm>
          <a:off x="5859425" y="920138"/>
          <a:ext cx="2082995" cy="35460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a:solidFill>
                <a:schemeClr val="bg2"/>
              </a:solidFill>
            </a:rPr>
            <a:t>CCRA research projects</a:t>
          </a:r>
        </a:p>
      </dsp:txBody>
      <dsp:txXfrm>
        <a:off x="5869811" y="930524"/>
        <a:ext cx="2062223" cy="333828"/>
      </dsp:txXfrm>
    </dsp:sp>
    <dsp:sp modelId="{702667FA-582E-46B4-A39A-907CB4320683}">
      <dsp:nvSpPr>
        <dsp:cNvPr id="0" name=""/>
        <dsp:cNvSpPr/>
      </dsp:nvSpPr>
      <dsp:spPr>
        <a:xfrm>
          <a:off x="5859425" y="1329292"/>
          <a:ext cx="2082995" cy="35460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a:solidFill>
                <a:schemeClr val="bg2"/>
              </a:solidFill>
            </a:rPr>
            <a:t>CCRA climate change evidence</a:t>
          </a:r>
        </a:p>
      </dsp:txBody>
      <dsp:txXfrm>
        <a:off x="5869811" y="1339678"/>
        <a:ext cx="2062223" cy="333828"/>
      </dsp:txXfrm>
    </dsp:sp>
    <dsp:sp modelId="{A3BD4D92-93D1-45F5-9761-A0BB69D6E039}">
      <dsp:nvSpPr>
        <dsp:cNvPr id="0" name=""/>
        <dsp:cNvSpPr/>
      </dsp:nvSpPr>
      <dsp:spPr>
        <a:xfrm>
          <a:off x="5859425" y="1738446"/>
          <a:ext cx="2082995" cy="35460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a:solidFill>
                <a:schemeClr val="bg2"/>
              </a:solidFill>
            </a:rPr>
            <a:t>Water resources management planning</a:t>
          </a:r>
        </a:p>
      </dsp:txBody>
      <dsp:txXfrm>
        <a:off x="5869811" y="1748832"/>
        <a:ext cx="2062223" cy="333828"/>
      </dsp:txXfrm>
    </dsp:sp>
    <dsp:sp modelId="{CA16A3F0-8F47-4014-BC84-DD6527D08E54}">
      <dsp:nvSpPr>
        <dsp:cNvPr id="0" name=""/>
        <dsp:cNvSpPr/>
      </dsp:nvSpPr>
      <dsp:spPr>
        <a:xfrm>
          <a:off x="5859425" y="2147600"/>
          <a:ext cx="2082995" cy="35460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a:solidFill>
                <a:schemeClr val="bg2"/>
              </a:solidFill>
            </a:rPr>
            <a:t>Strategic Priority Fund on Climate Resilience projects</a:t>
          </a:r>
        </a:p>
      </dsp:txBody>
      <dsp:txXfrm>
        <a:off x="5869811" y="2157986"/>
        <a:ext cx="2062223" cy="333828"/>
      </dsp:txXfrm>
    </dsp:sp>
    <dsp:sp modelId="{38125654-884C-42DE-8025-B1CEBAFB63F1}">
      <dsp:nvSpPr>
        <dsp:cNvPr id="0" name=""/>
        <dsp:cNvSpPr/>
      </dsp:nvSpPr>
      <dsp:spPr>
        <a:xfrm>
          <a:off x="5859425" y="2556754"/>
          <a:ext cx="2082995" cy="354600"/>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a:solidFill>
                <a:schemeClr val="bg2"/>
              </a:solidFill>
            </a:rPr>
            <a:t>Climate change in commonwealth countries project</a:t>
          </a:r>
        </a:p>
      </dsp:txBody>
      <dsp:txXfrm>
        <a:off x="5869811" y="2567140"/>
        <a:ext cx="2062223" cy="33382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0A98B-92B9-4661-8148-70A28B87BFA7}" type="datetimeFigureOut">
              <a:rPr lang="es-ES" smtClean="0"/>
              <a:t>22/10/2020</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0EC59-92A8-49D9-A266-1F666DA847F6}" type="slidenum">
              <a:rPr lang="es-ES" smtClean="0"/>
              <a:t>‹#›</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5120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B0A0AE6-080A-4F9F-A673-9A11D0876B05}" type="slidenum">
              <a:rPr lang="es-ES" altLang="en-US" smtClean="0">
                <a:solidFill>
                  <a:srgbClr val="000000"/>
                </a:solidFill>
                <a:latin typeface="Arial" pitchFamily="34" charset="0"/>
              </a:rPr>
              <a:pPr eaLnBrk="1" hangingPunct="1">
                <a:spcBef>
                  <a:spcPct val="0"/>
                </a:spcBef>
              </a:pPr>
              <a:t>2</a:t>
            </a:fld>
            <a:endParaRPr lang="es-ES" altLang="en-US" smtClean="0">
              <a:solidFill>
                <a:srgbClr val="000000"/>
              </a:solidFill>
              <a:latin typeface="Arial" pitchFamily="34" charset="0"/>
            </a:endParaRPr>
          </a:p>
        </p:txBody>
      </p:sp>
    </p:spTree>
    <p:extLst>
      <p:ext uri="{BB962C8B-B14F-4D97-AF65-F5344CB8AC3E}">
        <p14:creationId xmlns:p14="http://schemas.microsoft.com/office/powerpoint/2010/main" val="1280981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3277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C033248C-170C-4105-9A51-E45DFDBE9E21}" type="slidenum">
              <a:rPr lang="es-ES" altLang="en-US" smtClean="0">
                <a:solidFill>
                  <a:srgbClr val="000000"/>
                </a:solidFill>
                <a:latin typeface="Arial" charset="0"/>
              </a:rPr>
              <a:pPr eaLnBrk="1" hangingPunct="1">
                <a:spcBef>
                  <a:spcPct val="0"/>
                </a:spcBef>
              </a:pPr>
              <a:t>11</a:t>
            </a:fld>
            <a:endParaRPr lang="es-ES" altLang="en-US" smtClean="0">
              <a:solidFill>
                <a:srgbClr val="00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3277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C033248C-170C-4105-9A51-E45DFDBE9E21}" type="slidenum">
              <a:rPr lang="es-ES" altLang="en-US" smtClean="0">
                <a:solidFill>
                  <a:srgbClr val="000000"/>
                </a:solidFill>
                <a:latin typeface="Arial" charset="0"/>
              </a:rPr>
              <a:pPr eaLnBrk="1" hangingPunct="1">
                <a:spcBef>
                  <a:spcPct val="0"/>
                </a:spcBef>
              </a:pPr>
              <a:t>12</a:t>
            </a:fld>
            <a:endParaRPr lang="es-ES" altLang="en-US" smtClean="0">
              <a:solidFill>
                <a:srgbClr val="000000"/>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85750" indent="-285750" algn="just">
              <a:spcAft>
                <a:spcPts val="600"/>
              </a:spcAft>
              <a:buClr>
                <a:srgbClr val="577982"/>
              </a:buClr>
              <a:buSzPct val="200000"/>
              <a:buFont typeface="Arial" panose="020B0604020202020204" pitchFamily="34" charset="0"/>
              <a:buChar char="•"/>
            </a:pPr>
            <a:r>
              <a:rPr lang="en-GB" dirty="0">
                <a:latin typeface="Helvetica" panose="020B0604020202020204" pitchFamily="34" charset="0"/>
                <a:cs typeface="Helvetica" panose="020B0604020202020204" pitchFamily="34" charset="0"/>
              </a:rPr>
              <a:t>To enable better management of the climate-related risks</a:t>
            </a:r>
          </a:p>
          <a:p>
            <a:pPr marL="285750" indent="-285750" algn="just">
              <a:spcAft>
                <a:spcPts val="600"/>
              </a:spcAft>
              <a:buClr>
                <a:srgbClr val="577982"/>
              </a:buClr>
              <a:buSzPct val="200000"/>
              <a:buFont typeface="Arial" panose="020B0604020202020204" pitchFamily="34" charset="0"/>
              <a:buChar char="•"/>
            </a:pPr>
            <a:r>
              <a:rPr lang="en-GB" dirty="0">
                <a:latin typeface="Helvetica" panose="020B0604020202020204" pitchFamily="34" charset="0"/>
                <a:cs typeface="Helvetica" panose="020B0604020202020204" pitchFamily="34" charset="0"/>
              </a:rPr>
              <a:t>To improve the resilience and adaptation to climate change</a:t>
            </a:r>
          </a:p>
          <a:p>
            <a:endParaRPr lang="en-GB" dirty="0"/>
          </a:p>
        </p:txBody>
      </p:sp>
      <p:sp>
        <p:nvSpPr>
          <p:cNvPr id="4" name="Slide Number Placeholder 3"/>
          <p:cNvSpPr>
            <a:spLocks noGrp="1"/>
          </p:cNvSpPr>
          <p:nvPr>
            <p:ph type="sldNum" sz="quarter" idx="10"/>
          </p:nvPr>
        </p:nvSpPr>
        <p:spPr/>
        <p:txBody>
          <a:bodyPr/>
          <a:lstStyle/>
          <a:p>
            <a:fld id="{2E8CF10F-9AF9-4F63-92D5-914E1B962213}" type="slidenum">
              <a:rPr lang="es-ES" smtClean="0"/>
              <a:t>13</a:t>
            </a:fld>
            <a:endParaRPr lang="es-ES"/>
          </a:p>
        </p:txBody>
      </p:sp>
    </p:spTree>
    <p:extLst>
      <p:ext uri="{BB962C8B-B14F-4D97-AF65-F5344CB8AC3E}">
        <p14:creationId xmlns:p14="http://schemas.microsoft.com/office/powerpoint/2010/main" val="322792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3686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E26615C-E473-4F2F-B4FC-21B568ABDBEE}" type="slidenum">
              <a:rPr lang="es-ES" altLang="en-US" smtClean="0">
                <a:solidFill>
                  <a:srgbClr val="000000"/>
                </a:solidFill>
                <a:latin typeface="Arial" pitchFamily="34" charset="0"/>
              </a:rPr>
              <a:pPr eaLnBrk="1" hangingPunct="1">
                <a:spcBef>
                  <a:spcPct val="0"/>
                </a:spcBef>
              </a:pPr>
              <a:t>14</a:t>
            </a:fld>
            <a:endParaRPr lang="es-ES" altLang="en-US" smtClean="0">
              <a:solidFill>
                <a:srgbClr val="000000"/>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15</a:t>
            </a:fld>
            <a:endParaRPr lang="es-ES" altLang="en-US">
              <a:solidFill>
                <a:srgbClr val="000000"/>
              </a:solidFill>
            </a:endParaRPr>
          </a:p>
        </p:txBody>
      </p:sp>
    </p:spTree>
    <p:extLst>
      <p:ext uri="{BB962C8B-B14F-4D97-AF65-F5344CB8AC3E}">
        <p14:creationId xmlns:p14="http://schemas.microsoft.com/office/powerpoint/2010/main" val="1993427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16</a:t>
            </a:fld>
            <a:endParaRPr lang="es-ES" altLang="en-US">
              <a:solidFill>
                <a:srgbClr val="000000"/>
              </a:solidFill>
            </a:endParaRPr>
          </a:p>
        </p:txBody>
      </p:sp>
    </p:spTree>
    <p:extLst>
      <p:ext uri="{BB962C8B-B14F-4D97-AF65-F5344CB8AC3E}">
        <p14:creationId xmlns:p14="http://schemas.microsoft.com/office/powerpoint/2010/main" val="2530693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450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B141422-E75A-4951-A120-5C954BFB48E6}" type="slidenum">
              <a:rPr lang="es-ES" altLang="en-US" smtClean="0">
                <a:latin typeface="Arial" pitchFamily="34" charset="0"/>
              </a:rPr>
              <a:pPr eaLnBrk="1" hangingPunct="1">
                <a:spcBef>
                  <a:spcPct val="0"/>
                </a:spcBef>
              </a:pPr>
              <a:t>17</a:t>
            </a:fld>
            <a:endParaRPr lang="es-ES" alt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5018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2CCFBD5-1AFE-48B5-88FA-49CFC012347F}" type="slidenum">
              <a:rPr lang="es-ES" altLang="en-US" smtClean="0">
                <a:solidFill>
                  <a:srgbClr val="000000"/>
                </a:solidFill>
                <a:latin typeface="Arial" pitchFamily="34" charset="0"/>
              </a:rPr>
              <a:pPr eaLnBrk="1" hangingPunct="1">
                <a:spcBef>
                  <a:spcPct val="0"/>
                </a:spcBef>
              </a:pPr>
              <a:t>18</a:t>
            </a:fld>
            <a:endParaRPr lang="es-ES" altLang="en-US" smtClean="0">
              <a:solidFill>
                <a:srgbClr val="000000"/>
              </a:solidFill>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5018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2CCFBD5-1AFE-48B5-88FA-49CFC012347F}" type="slidenum">
              <a:rPr lang="es-ES" altLang="en-US" smtClean="0">
                <a:solidFill>
                  <a:srgbClr val="000000"/>
                </a:solidFill>
                <a:latin typeface="Arial" pitchFamily="34" charset="0"/>
              </a:rPr>
              <a:pPr eaLnBrk="1" hangingPunct="1">
                <a:spcBef>
                  <a:spcPct val="0"/>
                </a:spcBef>
              </a:pPr>
              <a:t>19</a:t>
            </a:fld>
            <a:endParaRPr lang="es-ES" altLang="en-US" smtClean="0">
              <a:solidFill>
                <a:srgbClr val="000000"/>
              </a:solidFill>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21</a:t>
            </a:fld>
            <a:endParaRPr lang="es-ES" altLang="en-US">
              <a:solidFill>
                <a:srgbClr val="000000"/>
              </a:solidFill>
            </a:endParaRPr>
          </a:p>
        </p:txBody>
      </p:sp>
    </p:spTree>
    <p:extLst>
      <p:ext uri="{BB962C8B-B14F-4D97-AF65-F5344CB8AC3E}">
        <p14:creationId xmlns:p14="http://schemas.microsoft.com/office/powerpoint/2010/main" val="1776604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5120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B0A0AE6-080A-4F9F-A673-9A11D0876B05}" type="slidenum">
              <a:rPr lang="es-ES" altLang="en-US" smtClean="0">
                <a:solidFill>
                  <a:srgbClr val="000000"/>
                </a:solidFill>
                <a:latin typeface="Arial" pitchFamily="34" charset="0"/>
              </a:rPr>
              <a:pPr eaLnBrk="1" hangingPunct="1">
                <a:spcBef>
                  <a:spcPct val="0"/>
                </a:spcBef>
              </a:pPr>
              <a:t>3</a:t>
            </a:fld>
            <a:endParaRPr lang="es-ES" altLang="en-US" smtClean="0">
              <a:solidFill>
                <a:srgbClr val="000000"/>
              </a:solidFill>
              <a:latin typeface="Arial" pitchFamily="34" charset="0"/>
            </a:endParaRPr>
          </a:p>
        </p:txBody>
      </p:sp>
    </p:spTree>
    <p:extLst>
      <p:ext uri="{BB962C8B-B14F-4D97-AF65-F5344CB8AC3E}">
        <p14:creationId xmlns:p14="http://schemas.microsoft.com/office/powerpoint/2010/main" val="4215670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22</a:t>
            </a:fld>
            <a:endParaRPr lang="es-ES" altLang="en-US">
              <a:solidFill>
                <a:srgbClr val="000000"/>
              </a:solidFill>
            </a:endParaRPr>
          </a:p>
        </p:txBody>
      </p:sp>
    </p:spTree>
    <p:extLst>
      <p:ext uri="{BB962C8B-B14F-4D97-AF65-F5344CB8AC3E}">
        <p14:creationId xmlns:p14="http://schemas.microsoft.com/office/powerpoint/2010/main" val="1049461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23</a:t>
            </a:fld>
            <a:endParaRPr lang="es-ES" altLang="en-US">
              <a:solidFill>
                <a:srgbClr val="000000"/>
              </a:solidFill>
            </a:endParaRPr>
          </a:p>
        </p:txBody>
      </p:sp>
    </p:spTree>
    <p:extLst>
      <p:ext uri="{BB962C8B-B14F-4D97-AF65-F5344CB8AC3E}">
        <p14:creationId xmlns:p14="http://schemas.microsoft.com/office/powerpoint/2010/main" val="2490083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24</a:t>
            </a:fld>
            <a:endParaRPr lang="es-ES" altLang="en-US">
              <a:solidFill>
                <a:srgbClr val="000000"/>
              </a:solidFill>
            </a:endParaRPr>
          </a:p>
        </p:txBody>
      </p:sp>
    </p:spTree>
    <p:extLst>
      <p:ext uri="{BB962C8B-B14F-4D97-AF65-F5344CB8AC3E}">
        <p14:creationId xmlns:p14="http://schemas.microsoft.com/office/powerpoint/2010/main" val="234879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25</a:t>
            </a:fld>
            <a:endParaRPr lang="es-ES" altLang="en-US">
              <a:solidFill>
                <a:srgbClr val="000000"/>
              </a:solidFill>
            </a:endParaRPr>
          </a:p>
        </p:txBody>
      </p:sp>
    </p:spTree>
    <p:extLst>
      <p:ext uri="{BB962C8B-B14F-4D97-AF65-F5344CB8AC3E}">
        <p14:creationId xmlns:p14="http://schemas.microsoft.com/office/powerpoint/2010/main" val="4089108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26</a:t>
            </a:fld>
            <a:endParaRPr lang="es-ES" altLang="en-US">
              <a:solidFill>
                <a:srgbClr val="000000"/>
              </a:solidFill>
            </a:endParaRPr>
          </a:p>
        </p:txBody>
      </p:sp>
    </p:spTree>
    <p:extLst>
      <p:ext uri="{BB962C8B-B14F-4D97-AF65-F5344CB8AC3E}">
        <p14:creationId xmlns:p14="http://schemas.microsoft.com/office/powerpoint/2010/main" val="2463973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27</a:t>
            </a:fld>
            <a:endParaRPr lang="es-ES" altLang="en-US">
              <a:solidFill>
                <a:srgbClr val="000000"/>
              </a:solidFill>
            </a:endParaRPr>
          </a:p>
        </p:txBody>
      </p:sp>
    </p:spTree>
    <p:extLst>
      <p:ext uri="{BB962C8B-B14F-4D97-AF65-F5344CB8AC3E}">
        <p14:creationId xmlns:p14="http://schemas.microsoft.com/office/powerpoint/2010/main" val="966039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28</a:t>
            </a:fld>
            <a:endParaRPr lang="es-ES" altLang="en-US">
              <a:solidFill>
                <a:srgbClr val="000000"/>
              </a:solidFill>
            </a:endParaRPr>
          </a:p>
        </p:txBody>
      </p:sp>
    </p:spTree>
    <p:extLst>
      <p:ext uri="{BB962C8B-B14F-4D97-AF65-F5344CB8AC3E}">
        <p14:creationId xmlns:p14="http://schemas.microsoft.com/office/powerpoint/2010/main" val="4223412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29</a:t>
            </a:fld>
            <a:endParaRPr lang="es-ES" altLang="en-US">
              <a:solidFill>
                <a:srgbClr val="000000"/>
              </a:solidFill>
            </a:endParaRPr>
          </a:p>
        </p:txBody>
      </p:sp>
    </p:spTree>
    <p:extLst>
      <p:ext uri="{BB962C8B-B14F-4D97-AF65-F5344CB8AC3E}">
        <p14:creationId xmlns:p14="http://schemas.microsoft.com/office/powerpoint/2010/main" val="2860877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4198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C819379-521A-4CE6-987D-B86916906AFB}" type="slidenum">
              <a:rPr lang="es-ES" altLang="en-US" smtClean="0">
                <a:solidFill>
                  <a:srgbClr val="000000"/>
                </a:solidFill>
              </a:rPr>
              <a:pPr eaLnBrk="1" hangingPunct="1"/>
              <a:t>30</a:t>
            </a:fld>
            <a:endParaRPr lang="es-ES" alt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E8CF10F-9AF9-4F63-92D5-914E1B962213}" type="slidenum">
              <a:rPr lang="es-ES" smtClean="0"/>
              <a:t>31</a:t>
            </a:fld>
            <a:endParaRPr lang="es-ES"/>
          </a:p>
        </p:txBody>
      </p:sp>
    </p:spTree>
    <p:extLst>
      <p:ext uri="{BB962C8B-B14F-4D97-AF65-F5344CB8AC3E}">
        <p14:creationId xmlns:p14="http://schemas.microsoft.com/office/powerpoint/2010/main" val="319821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890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1A273B9-F4AD-400D-99FF-54B4B8E7E0F5}" type="slidenum">
              <a:rPr lang="es-ES" altLang="en-US" smtClean="0">
                <a:latin typeface="Arial" pitchFamily="34" charset="0"/>
              </a:rPr>
              <a:pPr eaLnBrk="1" hangingPunct="1">
                <a:spcBef>
                  <a:spcPct val="0"/>
                </a:spcBef>
              </a:pPr>
              <a:t>4</a:t>
            </a:fld>
            <a:endParaRPr lang="es-ES" altLang="en-US" smtClean="0">
              <a:latin typeface="Arial" pitchFamily="34" charset="0"/>
            </a:endParaRPr>
          </a:p>
        </p:txBody>
      </p:sp>
    </p:spTree>
    <p:extLst>
      <p:ext uri="{BB962C8B-B14F-4D97-AF65-F5344CB8AC3E}">
        <p14:creationId xmlns:p14="http://schemas.microsoft.com/office/powerpoint/2010/main" val="3279315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32</a:t>
            </a:fld>
            <a:endParaRPr lang="es-ES"/>
          </a:p>
        </p:txBody>
      </p:sp>
    </p:spTree>
    <p:extLst>
      <p:ext uri="{BB962C8B-B14F-4D97-AF65-F5344CB8AC3E}">
        <p14:creationId xmlns:p14="http://schemas.microsoft.com/office/powerpoint/2010/main" val="2035120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9114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46ADE76-BE54-4DA1-B3AC-7DF9523F5318}" type="slidenum">
              <a:rPr lang="es-ES" altLang="en-US" smtClean="0">
                <a:solidFill>
                  <a:srgbClr val="000000"/>
                </a:solidFill>
                <a:latin typeface="Arial" pitchFamily="34" charset="0"/>
              </a:rPr>
              <a:pPr eaLnBrk="1" hangingPunct="1">
                <a:spcBef>
                  <a:spcPct val="0"/>
                </a:spcBef>
              </a:pPr>
              <a:t>33</a:t>
            </a:fld>
            <a:endParaRPr lang="es-ES" altLang="en-US" smtClean="0">
              <a:solidFill>
                <a:srgbClr val="000000"/>
              </a:solidFill>
              <a:latin typeface="Arial" pitchFamily="34" charset="0"/>
            </a:endParaRPr>
          </a:p>
        </p:txBody>
      </p:sp>
    </p:spTree>
    <p:extLst>
      <p:ext uri="{BB962C8B-B14F-4D97-AF65-F5344CB8AC3E}">
        <p14:creationId xmlns:p14="http://schemas.microsoft.com/office/powerpoint/2010/main" val="656379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9114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46ADE76-BE54-4DA1-B3AC-7DF9523F5318}" type="slidenum">
              <a:rPr lang="es-ES" altLang="en-US" smtClean="0">
                <a:solidFill>
                  <a:srgbClr val="000000"/>
                </a:solidFill>
                <a:latin typeface="Arial" pitchFamily="34" charset="0"/>
              </a:rPr>
              <a:pPr eaLnBrk="1" hangingPunct="1">
                <a:spcBef>
                  <a:spcPct val="0"/>
                </a:spcBef>
              </a:pPr>
              <a:t>34</a:t>
            </a:fld>
            <a:endParaRPr lang="es-ES" altLang="en-US" smtClean="0">
              <a:solidFill>
                <a:srgbClr val="000000"/>
              </a:solidFill>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890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1A273B9-F4AD-400D-99FF-54B4B8E7E0F5}" type="slidenum">
              <a:rPr lang="es-ES" altLang="en-US" smtClean="0">
                <a:latin typeface="Arial" pitchFamily="34" charset="0"/>
              </a:rPr>
              <a:pPr eaLnBrk="1" hangingPunct="1">
                <a:spcBef>
                  <a:spcPct val="0"/>
                </a:spcBef>
              </a:pPr>
              <a:t>35</a:t>
            </a:fld>
            <a:endParaRPr lang="es-ES" alt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890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1A273B9-F4AD-400D-99FF-54B4B8E7E0F5}" type="slidenum">
              <a:rPr lang="es-ES" altLang="en-US" smtClean="0">
                <a:latin typeface="Arial" pitchFamily="34" charset="0"/>
              </a:rPr>
              <a:pPr eaLnBrk="1" hangingPunct="1">
                <a:spcBef>
                  <a:spcPct val="0"/>
                </a:spcBef>
              </a:pPr>
              <a:t>36</a:t>
            </a:fld>
            <a:endParaRPr lang="es-ES" altLang="en-US" smtClean="0">
              <a:latin typeface="Arial" pitchFamily="34" charset="0"/>
            </a:endParaRPr>
          </a:p>
        </p:txBody>
      </p:sp>
    </p:spTree>
    <p:extLst>
      <p:ext uri="{BB962C8B-B14F-4D97-AF65-F5344CB8AC3E}">
        <p14:creationId xmlns:p14="http://schemas.microsoft.com/office/powerpoint/2010/main" val="4016215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450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B141422-E75A-4951-A120-5C954BFB48E6}" type="slidenum">
              <a:rPr lang="es-ES" altLang="en-US" smtClean="0">
                <a:latin typeface="Arial" pitchFamily="34" charset="0"/>
              </a:rPr>
              <a:pPr eaLnBrk="1" hangingPunct="1">
                <a:spcBef>
                  <a:spcPct val="0"/>
                </a:spcBef>
              </a:pPr>
              <a:t>37</a:t>
            </a:fld>
            <a:endParaRPr lang="es-ES" altLang="en-US" smtClean="0">
              <a:latin typeface="Arial" pitchFamily="34" charset="0"/>
            </a:endParaRPr>
          </a:p>
        </p:txBody>
      </p:sp>
    </p:spTree>
    <p:extLst>
      <p:ext uri="{BB962C8B-B14F-4D97-AF65-F5344CB8AC3E}">
        <p14:creationId xmlns:p14="http://schemas.microsoft.com/office/powerpoint/2010/main" val="1250143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450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B141422-E75A-4951-A120-5C954BFB48E6}" type="slidenum">
              <a:rPr lang="es-ES" altLang="en-US" smtClean="0">
                <a:latin typeface="Arial" pitchFamily="34" charset="0"/>
              </a:rPr>
              <a:pPr eaLnBrk="1" hangingPunct="1">
                <a:spcBef>
                  <a:spcPct val="0"/>
                </a:spcBef>
              </a:pPr>
              <a:t>38</a:t>
            </a:fld>
            <a:endParaRPr lang="es-ES" altLang="en-US" smtClean="0">
              <a:latin typeface="Arial" pitchFamily="34" charset="0"/>
            </a:endParaRPr>
          </a:p>
        </p:txBody>
      </p:sp>
    </p:spTree>
    <p:extLst>
      <p:ext uri="{BB962C8B-B14F-4D97-AF65-F5344CB8AC3E}">
        <p14:creationId xmlns:p14="http://schemas.microsoft.com/office/powerpoint/2010/main" val="3807320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450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B141422-E75A-4951-A120-5C954BFB48E6}" type="slidenum">
              <a:rPr lang="es-ES" altLang="en-US" smtClean="0">
                <a:latin typeface="Arial" pitchFamily="34" charset="0"/>
              </a:rPr>
              <a:pPr eaLnBrk="1" hangingPunct="1">
                <a:spcBef>
                  <a:spcPct val="0"/>
                </a:spcBef>
              </a:pPr>
              <a:t>39</a:t>
            </a:fld>
            <a:endParaRPr lang="es-ES" altLang="en-US" smtClean="0">
              <a:latin typeface="Arial" pitchFamily="34" charset="0"/>
            </a:endParaRPr>
          </a:p>
        </p:txBody>
      </p:sp>
    </p:spTree>
    <p:extLst>
      <p:ext uri="{BB962C8B-B14F-4D97-AF65-F5344CB8AC3E}">
        <p14:creationId xmlns:p14="http://schemas.microsoft.com/office/powerpoint/2010/main" val="3633906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450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B141422-E75A-4951-A120-5C954BFB48E6}" type="slidenum">
              <a:rPr lang="es-ES" altLang="en-US" smtClean="0">
                <a:latin typeface="Arial" pitchFamily="34" charset="0"/>
              </a:rPr>
              <a:pPr eaLnBrk="1" hangingPunct="1">
                <a:spcBef>
                  <a:spcPct val="0"/>
                </a:spcBef>
              </a:pPr>
              <a:t>40</a:t>
            </a:fld>
            <a:endParaRPr lang="es-ES" altLang="en-US" smtClean="0">
              <a:latin typeface="Arial" pitchFamily="34" charset="0"/>
            </a:endParaRPr>
          </a:p>
        </p:txBody>
      </p:sp>
    </p:spTree>
    <p:extLst>
      <p:ext uri="{BB962C8B-B14F-4D97-AF65-F5344CB8AC3E}">
        <p14:creationId xmlns:p14="http://schemas.microsoft.com/office/powerpoint/2010/main" val="1174191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450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B141422-E75A-4951-A120-5C954BFB48E6}" type="slidenum">
              <a:rPr lang="es-ES" altLang="en-US" smtClean="0">
                <a:latin typeface="Arial" pitchFamily="34" charset="0"/>
              </a:rPr>
              <a:pPr eaLnBrk="1" hangingPunct="1">
                <a:spcBef>
                  <a:spcPct val="0"/>
                </a:spcBef>
              </a:pPr>
              <a:t>41</a:t>
            </a:fld>
            <a:endParaRPr lang="es-ES" altLang="en-US" smtClean="0">
              <a:latin typeface="Arial" pitchFamily="34" charset="0"/>
            </a:endParaRPr>
          </a:p>
        </p:txBody>
      </p:sp>
    </p:spTree>
    <p:extLst>
      <p:ext uri="{BB962C8B-B14F-4D97-AF65-F5344CB8AC3E}">
        <p14:creationId xmlns:p14="http://schemas.microsoft.com/office/powerpoint/2010/main" val="3427689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890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1A273B9-F4AD-400D-99FF-54B4B8E7E0F5}" type="slidenum">
              <a:rPr lang="es-ES" altLang="en-US" smtClean="0">
                <a:latin typeface="Arial" pitchFamily="34" charset="0"/>
              </a:rPr>
              <a:pPr eaLnBrk="1" hangingPunct="1">
                <a:spcBef>
                  <a:spcPct val="0"/>
                </a:spcBef>
              </a:pPr>
              <a:t>5</a:t>
            </a:fld>
            <a:endParaRPr lang="es-ES" altLang="en-US" smtClean="0">
              <a:latin typeface="Arial" pitchFamily="34" charset="0"/>
            </a:endParaRPr>
          </a:p>
        </p:txBody>
      </p:sp>
    </p:spTree>
    <p:extLst>
      <p:ext uri="{BB962C8B-B14F-4D97-AF65-F5344CB8AC3E}">
        <p14:creationId xmlns:p14="http://schemas.microsoft.com/office/powerpoint/2010/main" val="2459103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450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B141422-E75A-4951-A120-5C954BFB48E6}" type="slidenum">
              <a:rPr lang="es-ES" altLang="en-US" smtClean="0">
                <a:latin typeface="Arial" pitchFamily="34" charset="0"/>
              </a:rPr>
              <a:pPr eaLnBrk="1" hangingPunct="1">
                <a:spcBef>
                  <a:spcPct val="0"/>
                </a:spcBef>
              </a:pPr>
              <a:t>42</a:t>
            </a:fld>
            <a:endParaRPr lang="es-ES" altLang="en-US" smtClean="0">
              <a:latin typeface="Arial" pitchFamily="34" charset="0"/>
            </a:endParaRPr>
          </a:p>
        </p:txBody>
      </p:sp>
    </p:spTree>
    <p:extLst>
      <p:ext uri="{BB962C8B-B14F-4D97-AF65-F5344CB8AC3E}">
        <p14:creationId xmlns:p14="http://schemas.microsoft.com/office/powerpoint/2010/main" val="18187189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450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B141422-E75A-4951-A120-5C954BFB48E6}" type="slidenum">
              <a:rPr lang="es-ES" altLang="en-US" smtClean="0">
                <a:latin typeface="Arial" pitchFamily="34" charset="0"/>
              </a:rPr>
              <a:pPr eaLnBrk="1" hangingPunct="1">
                <a:spcBef>
                  <a:spcPct val="0"/>
                </a:spcBef>
              </a:pPr>
              <a:t>43</a:t>
            </a:fld>
            <a:endParaRPr lang="es-ES" altLang="en-US" smtClean="0">
              <a:latin typeface="Arial" pitchFamily="34" charset="0"/>
            </a:endParaRPr>
          </a:p>
        </p:txBody>
      </p:sp>
    </p:spTree>
    <p:extLst>
      <p:ext uri="{BB962C8B-B14F-4D97-AF65-F5344CB8AC3E}">
        <p14:creationId xmlns:p14="http://schemas.microsoft.com/office/powerpoint/2010/main" val="916773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5632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688A3B9-796E-420C-B9FB-E3F641ECED13}" type="slidenum">
              <a:rPr lang="es-ES" altLang="en-US" smtClean="0">
                <a:solidFill>
                  <a:srgbClr val="000000"/>
                </a:solidFill>
                <a:latin typeface="Arial" pitchFamily="34" charset="0"/>
              </a:rPr>
              <a:pPr eaLnBrk="1" hangingPunct="1">
                <a:spcBef>
                  <a:spcPct val="0"/>
                </a:spcBef>
              </a:pPr>
              <a:t>44</a:t>
            </a:fld>
            <a:endParaRPr lang="es-ES" altLang="en-US" smtClean="0">
              <a:solidFill>
                <a:srgbClr val="000000"/>
              </a:solidFill>
              <a:latin typeface="Arial" pitchFamily="34" charset="0"/>
            </a:endParaRPr>
          </a:p>
        </p:txBody>
      </p:sp>
    </p:spTree>
    <p:extLst>
      <p:ext uri="{BB962C8B-B14F-4D97-AF65-F5344CB8AC3E}">
        <p14:creationId xmlns:p14="http://schemas.microsoft.com/office/powerpoint/2010/main" val="4156550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5632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688A3B9-796E-420C-B9FB-E3F641ECED13}" type="slidenum">
              <a:rPr lang="es-ES" altLang="en-US" smtClean="0">
                <a:solidFill>
                  <a:srgbClr val="000000"/>
                </a:solidFill>
                <a:latin typeface="Arial" pitchFamily="34" charset="0"/>
              </a:rPr>
              <a:pPr eaLnBrk="1" hangingPunct="1">
                <a:spcBef>
                  <a:spcPct val="0"/>
                </a:spcBef>
              </a:pPr>
              <a:t>45</a:t>
            </a:fld>
            <a:endParaRPr lang="es-ES" altLang="en-US" smtClean="0">
              <a:solidFill>
                <a:srgbClr val="000000"/>
              </a:solidFill>
              <a:latin typeface="Arial" pitchFamily="34" charset="0"/>
            </a:endParaRPr>
          </a:p>
        </p:txBody>
      </p:sp>
    </p:spTree>
    <p:extLst>
      <p:ext uri="{BB962C8B-B14F-4D97-AF65-F5344CB8AC3E}">
        <p14:creationId xmlns:p14="http://schemas.microsoft.com/office/powerpoint/2010/main" val="4170035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890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1A273B9-F4AD-400D-99FF-54B4B8E7E0F5}" type="slidenum">
              <a:rPr lang="es-ES" altLang="en-US" smtClean="0">
                <a:latin typeface="Arial" pitchFamily="34" charset="0"/>
              </a:rPr>
              <a:pPr eaLnBrk="1" hangingPunct="1">
                <a:spcBef>
                  <a:spcPct val="0"/>
                </a:spcBef>
              </a:pPr>
              <a:t>6</a:t>
            </a:fld>
            <a:endParaRPr lang="es-ES" altLang="en-US" smtClean="0">
              <a:latin typeface="Arial" pitchFamily="34" charset="0"/>
            </a:endParaRPr>
          </a:p>
        </p:txBody>
      </p:sp>
    </p:spTree>
    <p:extLst>
      <p:ext uri="{BB962C8B-B14F-4D97-AF65-F5344CB8AC3E}">
        <p14:creationId xmlns:p14="http://schemas.microsoft.com/office/powerpoint/2010/main" val="132394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5120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B0A0AE6-080A-4F9F-A673-9A11D0876B05}" type="slidenum">
              <a:rPr lang="es-ES" altLang="en-US" smtClean="0">
                <a:solidFill>
                  <a:srgbClr val="000000"/>
                </a:solidFill>
                <a:latin typeface="Arial" pitchFamily="34" charset="0"/>
              </a:rPr>
              <a:pPr eaLnBrk="1" hangingPunct="1">
                <a:spcBef>
                  <a:spcPct val="0"/>
                </a:spcBef>
              </a:pPr>
              <a:t>7</a:t>
            </a:fld>
            <a:endParaRPr lang="es-ES" altLang="en-US" smtClean="0">
              <a:solidFill>
                <a:srgbClr val="000000"/>
              </a:solidFill>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5120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B0A0AE6-080A-4F9F-A673-9A11D0876B05}" type="slidenum">
              <a:rPr lang="es-ES" altLang="en-US" smtClean="0">
                <a:solidFill>
                  <a:srgbClr val="000000"/>
                </a:solidFill>
                <a:latin typeface="Arial" pitchFamily="34" charset="0"/>
              </a:rPr>
              <a:pPr eaLnBrk="1" hangingPunct="1">
                <a:spcBef>
                  <a:spcPct val="0"/>
                </a:spcBef>
              </a:pPr>
              <a:t>8</a:t>
            </a:fld>
            <a:endParaRPr lang="es-ES" altLang="en-US" smtClean="0">
              <a:solidFill>
                <a:srgbClr val="000000"/>
              </a:solidFill>
              <a:latin typeface="Arial" pitchFamily="34" charset="0"/>
            </a:endParaRPr>
          </a:p>
        </p:txBody>
      </p:sp>
    </p:spTree>
    <p:extLst>
      <p:ext uri="{BB962C8B-B14F-4D97-AF65-F5344CB8AC3E}">
        <p14:creationId xmlns:p14="http://schemas.microsoft.com/office/powerpoint/2010/main" val="1322219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5120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B0A0AE6-080A-4F9F-A673-9A11D0876B05}" type="slidenum">
              <a:rPr lang="es-ES" altLang="en-US" smtClean="0">
                <a:solidFill>
                  <a:srgbClr val="000000"/>
                </a:solidFill>
                <a:latin typeface="Arial" pitchFamily="34" charset="0"/>
              </a:rPr>
              <a:pPr eaLnBrk="1" hangingPunct="1">
                <a:spcBef>
                  <a:spcPct val="0"/>
                </a:spcBef>
              </a:pPr>
              <a:t>9</a:t>
            </a:fld>
            <a:endParaRPr lang="es-ES" altLang="en-US" smtClean="0">
              <a:solidFill>
                <a:srgbClr val="000000"/>
              </a:solidFill>
              <a:latin typeface="Arial" pitchFamily="34" charset="0"/>
            </a:endParaRPr>
          </a:p>
        </p:txBody>
      </p:sp>
    </p:spTree>
    <p:extLst>
      <p:ext uri="{BB962C8B-B14F-4D97-AF65-F5344CB8AC3E}">
        <p14:creationId xmlns:p14="http://schemas.microsoft.com/office/powerpoint/2010/main" val="419245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Marcador de imagen d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5120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B0A0AE6-080A-4F9F-A673-9A11D0876B05}" type="slidenum">
              <a:rPr lang="es-ES" altLang="en-US" smtClean="0">
                <a:solidFill>
                  <a:srgbClr val="000000"/>
                </a:solidFill>
                <a:latin typeface="Arial" pitchFamily="34" charset="0"/>
              </a:rPr>
              <a:pPr eaLnBrk="1" hangingPunct="1">
                <a:spcBef>
                  <a:spcPct val="0"/>
                </a:spcBef>
              </a:pPr>
              <a:t>10</a:t>
            </a:fld>
            <a:endParaRPr lang="es-ES" altLang="en-US" smtClean="0">
              <a:solidFill>
                <a:srgbClr val="000000"/>
              </a:solidFill>
              <a:latin typeface="Arial" pitchFamily="34" charset="0"/>
            </a:endParaRPr>
          </a:p>
        </p:txBody>
      </p:sp>
    </p:spTree>
    <p:extLst>
      <p:ext uri="{BB962C8B-B14F-4D97-AF65-F5344CB8AC3E}">
        <p14:creationId xmlns:p14="http://schemas.microsoft.com/office/powerpoint/2010/main" val="3751053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6"/>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8"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8"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6"/>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7" y="6095686"/>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27871093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10"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a:p>
        </p:txBody>
      </p:sp>
      <p:sp>
        <p:nvSpPr>
          <p:cNvPr id="11"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2077110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Tree>
    <p:extLst>
      <p:ext uri="{BB962C8B-B14F-4D97-AF65-F5344CB8AC3E}">
        <p14:creationId xmlns:p14="http://schemas.microsoft.com/office/powerpoint/2010/main" val="1888788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722760" y="1724040"/>
            <a:ext cx="5026680" cy="13716000"/>
          </a:xfrm>
          <a:prstGeom prst="rect">
            <a:avLst/>
          </a:prstGeom>
        </p:spPr>
        <p:txBody>
          <a:bodyPr lIns="0" tIns="0" rIns="0" bIns="0"/>
          <a:lstStyle/>
          <a:p>
            <a:endParaRPr lang="en-US"/>
          </a:p>
        </p:txBody>
      </p:sp>
    </p:spTree>
    <p:extLst>
      <p:ext uri="{BB962C8B-B14F-4D97-AF65-F5344CB8AC3E}">
        <p14:creationId xmlns:p14="http://schemas.microsoft.com/office/powerpoint/2010/main" val="3657541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1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a:p>
        </p:txBody>
      </p:sp>
      <p:sp>
        <p:nvSpPr>
          <p:cNvPr id="16" name="PlaceHolder 3"/>
          <p:cNvSpPr>
            <a:spLocks noGrp="1"/>
          </p:cNvSpPr>
          <p:nvPr>
            <p:ph type="body"/>
          </p:nvPr>
        </p:nvSpPr>
        <p:spPr>
          <a:xfrm>
            <a:off x="244440" y="6350409"/>
            <a:ext cx="1191240" cy="232200"/>
          </a:xfrm>
          <a:prstGeom prst="rect">
            <a:avLst/>
          </a:prstGeom>
        </p:spPr>
        <p:txBody>
          <a:bodyPr lIns="0" tIns="0" rIns="0" bIns="0">
            <a:normAutofit/>
          </a:bodyPr>
          <a:lstStyle/>
          <a:p>
            <a:endParaRPr lang="en-US"/>
          </a:p>
        </p:txBody>
      </p:sp>
      <p:sp>
        <p:nvSpPr>
          <p:cNvPr id="17"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4014275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19"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a:p>
        </p:txBody>
      </p:sp>
      <p:sp>
        <p:nvSpPr>
          <p:cNvPr id="20"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a:p>
        </p:txBody>
      </p:sp>
      <p:sp>
        <p:nvSpPr>
          <p:cNvPr id="21" name="PlaceHolder 4"/>
          <p:cNvSpPr>
            <a:spLocks noGrp="1"/>
          </p:cNvSpPr>
          <p:nvPr>
            <p:ph type="body"/>
          </p:nvPr>
        </p:nvSpPr>
        <p:spPr>
          <a:xfrm>
            <a:off x="1495800" y="6350409"/>
            <a:ext cx="119124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1694356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23"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a:p>
        </p:txBody>
      </p:sp>
      <p:sp>
        <p:nvSpPr>
          <p:cNvPr id="24"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a:p>
        </p:txBody>
      </p:sp>
      <p:sp>
        <p:nvSpPr>
          <p:cNvPr id="25" name="PlaceHolder 4"/>
          <p:cNvSpPr>
            <a:spLocks noGrp="1"/>
          </p:cNvSpPr>
          <p:nvPr>
            <p:ph type="body"/>
          </p:nvPr>
        </p:nvSpPr>
        <p:spPr>
          <a:xfrm>
            <a:off x="244440" y="6350409"/>
            <a:ext cx="244116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1676835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27"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a:p>
        </p:txBody>
      </p:sp>
      <p:sp>
        <p:nvSpPr>
          <p:cNvPr id="28" name="PlaceHolder 3"/>
          <p:cNvSpPr>
            <a:spLocks noGrp="1"/>
          </p:cNvSpPr>
          <p:nvPr>
            <p:ph type="body"/>
          </p:nvPr>
        </p:nvSpPr>
        <p:spPr>
          <a:xfrm>
            <a:off x="244440" y="6350409"/>
            <a:ext cx="244116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466998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30"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a:p>
        </p:txBody>
      </p:sp>
      <p:sp>
        <p:nvSpPr>
          <p:cNvPr id="31"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a:p>
        </p:txBody>
      </p:sp>
      <p:sp>
        <p:nvSpPr>
          <p:cNvPr id="32" name="PlaceHolder 4"/>
          <p:cNvSpPr>
            <a:spLocks noGrp="1"/>
          </p:cNvSpPr>
          <p:nvPr>
            <p:ph type="body"/>
          </p:nvPr>
        </p:nvSpPr>
        <p:spPr>
          <a:xfrm>
            <a:off x="1495800" y="6350409"/>
            <a:ext cx="1191240" cy="232200"/>
          </a:xfrm>
          <a:prstGeom prst="rect">
            <a:avLst/>
          </a:prstGeom>
        </p:spPr>
        <p:txBody>
          <a:bodyPr lIns="0" tIns="0" rIns="0" bIns="0">
            <a:normAutofit/>
          </a:bodyPr>
          <a:lstStyle/>
          <a:p>
            <a:endParaRPr lang="en-US"/>
          </a:p>
        </p:txBody>
      </p:sp>
      <p:sp>
        <p:nvSpPr>
          <p:cNvPr id="33" name="PlaceHolder 5"/>
          <p:cNvSpPr>
            <a:spLocks noGrp="1"/>
          </p:cNvSpPr>
          <p:nvPr>
            <p:ph type="body"/>
          </p:nvPr>
        </p:nvSpPr>
        <p:spPr>
          <a:xfrm>
            <a:off x="244440" y="6350409"/>
            <a:ext cx="119124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1564756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35"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a:p>
        </p:txBody>
      </p:sp>
      <p:sp>
        <p:nvSpPr>
          <p:cNvPr id="36"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a:p>
        </p:txBody>
      </p:sp>
      <p:sp>
        <p:nvSpPr>
          <p:cNvPr id="37"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a:p>
        </p:txBody>
      </p:sp>
      <p:sp>
        <p:nvSpPr>
          <p:cNvPr id="38" name="PlaceHolder 5"/>
          <p:cNvSpPr>
            <a:spLocks noGrp="1"/>
          </p:cNvSpPr>
          <p:nvPr>
            <p:ph type="body"/>
          </p:nvPr>
        </p:nvSpPr>
        <p:spPr>
          <a:xfrm>
            <a:off x="1895400" y="6350409"/>
            <a:ext cx="785880" cy="232200"/>
          </a:xfrm>
          <a:prstGeom prst="rect">
            <a:avLst/>
          </a:prstGeom>
        </p:spPr>
        <p:txBody>
          <a:bodyPr lIns="0" tIns="0" rIns="0" bIns="0">
            <a:normAutofit/>
          </a:bodyPr>
          <a:lstStyle/>
          <a:p>
            <a:endParaRPr lang="en-US"/>
          </a:p>
        </p:txBody>
      </p:sp>
      <p:sp>
        <p:nvSpPr>
          <p:cNvPr id="39" name="PlaceHolder 6"/>
          <p:cNvSpPr>
            <a:spLocks noGrp="1"/>
          </p:cNvSpPr>
          <p:nvPr>
            <p:ph type="body"/>
          </p:nvPr>
        </p:nvSpPr>
        <p:spPr>
          <a:xfrm>
            <a:off x="1069920" y="6350409"/>
            <a:ext cx="785880" cy="232200"/>
          </a:xfrm>
          <a:prstGeom prst="rect">
            <a:avLst/>
          </a:prstGeom>
        </p:spPr>
        <p:txBody>
          <a:bodyPr lIns="0" tIns="0" rIns="0" bIns="0">
            <a:normAutofit/>
          </a:bodyPr>
          <a:lstStyle/>
          <a:p>
            <a:endParaRPr lang="en-US"/>
          </a:p>
        </p:txBody>
      </p:sp>
      <p:sp>
        <p:nvSpPr>
          <p:cNvPr id="40" name="PlaceHolder 7"/>
          <p:cNvSpPr>
            <a:spLocks noGrp="1"/>
          </p:cNvSpPr>
          <p:nvPr>
            <p:ph type="body"/>
          </p:nvPr>
        </p:nvSpPr>
        <p:spPr>
          <a:xfrm>
            <a:off x="244440" y="6350409"/>
            <a:ext cx="78588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3238643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9"/>
          <p:cNvSpPr/>
          <p:nvPr userDrawn="1"/>
        </p:nvSpPr>
        <p:spPr>
          <a:xfrm>
            <a:off x="3048000" y="6094969"/>
            <a:ext cx="6096000" cy="4885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7" name="Rectángulo 12"/>
          <p:cNvSpPr/>
          <p:nvPr userDrawn="1"/>
        </p:nvSpPr>
        <p:spPr>
          <a:xfrm>
            <a:off x="0" y="6094969"/>
            <a:ext cx="3048000" cy="488528"/>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600">
              <a:solidFill>
                <a:prstClr val="white"/>
              </a:solidFill>
            </a:endParaRPr>
          </a:p>
        </p:txBody>
      </p:sp>
      <p:sp>
        <p:nvSpPr>
          <p:cNvPr id="2" name="Title 1"/>
          <p:cNvSpPr>
            <a:spLocks noGrp="1"/>
          </p:cNvSpPr>
          <p:nvPr>
            <p:ph type="ctrTitle"/>
          </p:nvPr>
        </p:nvSpPr>
        <p:spPr>
          <a:xfrm>
            <a:off x="3722918"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p:nvPr>
        </p:nvSpPr>
        <p:spPr>
          <a:xfrm>
            <a:off x="3722918"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dirty="0" smtClean="0"/>
          </a:p>
        </p:txBody>
      </p:sp>
      <p:sp>
        <p:nvSpPr>
          <p:cNvPr id="15" name="Marcador de texto 14"/>
          <p:cNvSpPr>
            <a:spLocks noGrp="1"/>
          </p:cNvSpPr>
          <p:nvPr>
            <p:ph type="body" sz="quarter" idx="10"/>
          </p:nvPr>
        </p:nvSpPr>
        <p:spPr>
          <a:xfrm>
            <a:off x="244478" y="6095691"/>
            <a:ext cx="2441575" cy="487533"/>
          </a:xfrm>
          <a:prstGeom prst="rect">
            <a:avLst/>
          </a:prstGeom>
        </p:spPr>
        <p:txBody>
          <a:bodyPr anchor="ctr"/>
          <a:lstStyle>
            <a:lvl1pPr marL="0" indent="0" algn="ctr">
              <a:buNone/>
              <a:defRPr>
                <a:solidFill>
                  <a:schemeClr val="bg1"/>
                </a:solidFill>
              </a:defRPr>
            </a:lvl1pPr>
          </a:lstStyle>
          <a:p>
            <a:pPr lvl="0"/>
            <a:r>
              <a:rPr lang="en-US" smtClean="0"/>
              <a:t>Click to edit Master text styles</a:t>
            </a:r>
          </a:p>
        </p:txBody>
      </p:sp>
      <p:sp>
        <p:nvSpPr>
          <p:cNvPr id="17" name="Marcador de texto 16"/>
          <p:cNvSpPr>
            <a:spLocks noGrp="1"/>
          </p:cNvSpPr>
          <p:nvPr>
            <p:ph type="body" sz="quarter" idx="1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n-US" smtClean="0"/>
              <a:t>Click to edit Master text styles</a:t>
            </a:r>
          </a:p>
        </p:txBody>
      </p:sp>
    </p:spTree>
    <p:extLst>
      <p:ext uri="{BB962C8B-B14F-4D97-AF65-F5344CB8AC3E}">
        <p14:creationId xmlns:p14="http://schemas.microsoft.com/office/powerpoint/2010/main" val="2335238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2709" y="6232145"/>
            <a:ext cx="1876425" cy="457200"/>
          </a:xfrm>
          <a:prstGeom prst="rect">
            <a:avLst/>
          </a:prstGeom>
        </p:spPr>
      </p:pic>
    </p:spTree>
    <p:extLst>
      <p:ext uri="{BB962C8B-B14F-4D97-AF65-F5344CB8AC3E}">
        <p14:creationId xmlns:p14="http://schemas.microsoft.com/office/powerpoint/2010/main" val="108554650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pic>
        <p:nvPicPr>
          <p:cNvPr id="4" name="Imagen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3392" y="6231446"/>
            <a:ext cx="1876425" cy="45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2793982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SC2017-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131715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3998101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userDrawn="1"/>
        </p:nvSpPr>
        <p:spPr>
          <a:xfrm>
            <a:off x="1990725" y="2487617"/>
            <a:ext cx="5162550" cy="1200383"/>
          </a:xfrm>
          <a:prstGeom prst="rect">
            <a:avLst/>
          </a:prstGeom>
          <a:effectLst>
            <a:outerShdw blurRad="127000" algn="ctr" rotWithShape="0">
              <a:schemeClr val="accent1">
                <a:lumMod val="50000"/>
                <a:alpha val="85000"/>
              </a:schemeClr>
            </a:outerShdw>
          </a:effectLst>
        </p:spPr>
        <p:txBody>
          <a:bodyPr anchor="ctr">
            <a:spAutoFit/>
          </a:bodyPr>
          <a:lstStyle/>
          <a:p>
            <a:pPr algn="ctr">
              <a:defRPr/>
            </a:pPr>
            <a:r>
              <a:rPr lang="es-ES" sz="7200" dirty="0">
                <a:solidFill>
                  <a:prstClr val="white"/>
                </a:solidFill>
                <a:ea typeface="ＭＳ Ｐゴシック" pitchFamily="34" charset="-128"/>
              </a:rPr>
              <a:t>THANK YOU!</a:t>
            </a:r>
          </a:p>
        </p:txBody>
      </p:sp>
      <p:sp>
        <p:nvSpPr>
          <p:cNvPr id="5" name="CuadroTexto 4"/>
          <p:cNvSpPr txBox="1"/>
          <p:nvPr userDrawn="1"/>
        </p:nvSpPr>
        <p:spPr>
          <a:xfrm>
            <a:off x="3360738" y="5865436"/>
            <a:ext cx="2406650" cy="646718"/>
          </a:xfrm>
          <a:prstGeom prst="rect">
            <a:avLst/>
          </a:prstGeom>
          <a:noFill/>
          <a:effectLst>
            <a:outerShdw blurRad="127000" algn="ctr" rotWithShape="0">
              <a:schemeClr val="accent1">
                <a:lumMod val="50000"/>
                <a:alpha val="85000"/>
              </a:schemeClr>
            </a:outerShdw>
          </a:effectLst>
        </p:spPr>
        <p:txBody>
          <a:bodyPr anchor="ctr">
            <a:spAutoFit/>
          </a:bodyPr>
          <a:lstStyle/>
          <a:p>
            <a:pPr algn="ctr">
              <a:defRPr/>
            </a:pPr>
            <a:r>
              <a:rPr lang="es-ES" sz="3600" dirty="0">
                <a:solidFill>
                  <a:prstClr val="white"/>
                </a:solidFill>
                <a:ea typeface="ＭＳ Ｐゴシック" pitchFamily="34" charset="-128"/>
              </a:rPr>
              <a:t>www.bsc.es</a:t>
            </a:r>
          </a:p>
        </p:txBody>
      </p:sp>
      <p:sp>
        <p:nvSpPr>
          <p:cNvPr id="2" name="Título 1"/>
          <p:cNvSpPr>
            <a:spLocks noGrp="1"/>
          </p:cNvSpPr>
          <p:nvPr>
            <p:ph type="title"/>
          </p:nvPr>
        </p:nvSpPr>
        <p:spPr>
          <a:xfrm>
            <a:off x="910318" y="4101717"/>
            <a:ext cx="7323364" cy="688936"/>
          </a:xfrm>
          <a:prstGeom prst="rect">
            <a:avLst/>
          </a:prstGeom>
        </p:spPr>
        <p:txBody>
          <a:bodyPr/>
          <a:lstStyle>
            <a:lvl1pPr algn="ctr">
              <a:defRPr sz="4000">
                <a:solidFill>
                  <a:schemeClr val="bg1"/>
                </a:solidFill>
              </a:defRPr>
            </a:lvl1pPr>
          </a:lstStyle>
          <a:p>
            <a:r>
              <a:rPr lang="en-US" smtClean="0"/>
              <a:t>Click to edit Master title style</a:t>
            </a:r>
            <a:endParaRPr lang="es-ES" dirty="0"/>
          </a:p>
        </p:txBody>
      </p:sp>
    </p:spTree>
    <p:extLst>
      <p:ext uri="{BB962C8B-B14F-4D97-AF65-F5344CB8AC3E}">
        <p14:creationId xmlns:p14="http://schemas.microsoft.com/office/powerpoint/2010/main" val="960034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4"/>
          <p:cNvSpPr txBox="1"/>
          <p:nvPr userDrawn="1"/>
        </p:nvSpPr>
        <p:spPr>
          <a:xfrm>
            <a:off x="3360738" y="5865436"/>
            <a:ext cx="2406650" cy="646718"/>
          </a:xfrm>
          <a:prstGeom prst="rect">
            <a:avLst/>
          </a:prstGeom>
          <a:noFill/>
          <a:effectLst>
            <a:outerShdw blurRad="127000" algn="ctr" rotWithShape="0">
              <a:schemeClr val="accent1">
                <a:lumMod val="50000"/>
                <a:alpha val="85000"/>
              </a:schemeClr>
            </a:outerShdw>
          </a:effectLst>
        </p:spPr>
        <p:txBody>
          <a:bodyPr anchor="ctr">
            <a:spAutoFit/>
          </a:bodyPr>
          <a:lstStyle/>
          <a:p>
            <a:pPr algn="ctr">
              <a:defRPr/>
            </a:pPr>
            <a:r>
              <a:rPr lang="es-ES" sz="3600" dirty="0">
                <a:solidFill>
                  <a:prstClr val="white"/>
                </a:solidFill>
                <a:ea typeface="ＭＳ Ｐゴシック" pitchFamily="34" charset="-128"/>
              </a:rPr>
              <a:t>www.bsc.es</a:t>
            </a:r>
          </a:p>
        </p:txBody>
      </p:sp>
      <p:sp>
        <p:nvSpPr>
          <p:cNvPr id="2" name="Título 1"/>
          <p:cNvSpPr>
            <a:spLocks noGrp="1"/>
          </p:cNvSpPr>
          <p:nvPr>
            <p:ph type="title"/>
          </p:nvPr>
        </p:nvSpPr>
        <p:spPr>
          <a:xfrm>
            <a:off x="910318" y="4101717"/>
            <a:ext cx="7323364" cy="688936"/>
          </a:xfrm>
          <a:prstGeom prst="rect">
            <a:avLst/>
          </a:prstGeom>
        </p:spPr>
        <p:txBody>
          <a:bodyPr/>
          <a:lstStyle>
            <a:lvl1pPr algn="ctr">
              <a:defRPr sz="4000">
                <a:solidFill>
                  <a:schemeClr val="bg1"/>
                </a:solidFill>
              </a:defRPr>
            </a:lvl1pPr>
          </a:lstStyle>
          <a:p>
            <a:r>
              <a:rPr lang="en-US" smtClean="0"/>
              <a:t>Click to edit Master title style</a:t>
            </a:r>
            <a:endParaRPr lang="es-ES" dirty="0"/>
          </a:p>
        </p:txBody>
      </p:sp>
    </p:spTree>
    <p:extLst>
      <p:ext uri="{BB962C8B-B14F-4D97-AF65-F5344CB8AC3E}">
        <p14:creationId xmlns:p14="http://schemas.microsoft.com/office/powerpoint/2010/main" val="3591171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3"/>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fld id="{5E0E8C09-F9C9-4CB9-962F-B81940FEB92B}" type="slidenum">
              <a:rPr lang="en-US" sz="1000" smtClean="0">
                <a:solidFill>
                  <a:srgbClr val="23589C"/>
                </a:solidFill>
              </a:rPr>
              <a:pPr algn="r" defTabSz="914400" eaLnBrk="1" fontAlgn="base" hangingPunct="1">
                <a:spcBef>
                  <a:spcPct val="0"/>
                </a:spcBef>
                <a:spcAft>
                  <a:spcPct val="0"/>
                </a:spcAft>
                <a:defRPr/>
              </a:pPr>
              <a:t>‹#›</a:t>
            </a:fld>
            <a:endParaRPr lang="en-US" sz="1800" smtClean="0">
              <a:solidFill>
                <a:prstClr val="black"/>
              </a:solidFill>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133"/>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80" y="122523"/>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9868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SC2017-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948164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2017535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uadroTexto 3"/>
          <p:cNvSpPr txBox="1"/>
          <p:nvPr userDrawn="1"/>
        </p:nvSpPr>
        <p:spPr>
          <a:xfrm>
            <a:off x="1991225" y="2486932"/>
            <a:ext cx="5161550" cy="1200329"/>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smtClean="0">
                <a:solidFill>
                  <a:schemeClr val="bg1"/>
                </a:solidFill>
              </a:rPr>
              <a:t>THANK YOU!</a:t>
            </a:r>
            <a:endParaRPr lang="es-ES" sz="7200" dirty="0">
              <a:solidFill>
                <a:schemeClr val="bg1"/>
              </a:solidFill>
            </a:endParaRPr>
          </a:p>
        </p:txBody>
      </p:sp>
      <p:sp>
        <p:nvSpPr>
          <p:cNvPr id="5" name="CuadroTexto 4"/>
          <p:cNvSpPr txBox="1"/>
          <p:nvPr userDrawn="1"/>
        </p:nvSpPr>
        <p:spPr>
          <a:xfrm>
            <a:off x="3360101" y="5865998"/>
            <a:ext cx="2407901" cy="646331"/>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4101712"/>
            <a:ext cx="7323364" cy="688936"/>
          </a:xfrm>
          <a:prstGeom prst="rect">
            <a:avLst/>
          </a:prstGeom>
        </p:spPr>
        <p:txBody>
          <a:bodyPr/>
          <a:lstStyle>
            <a:lvl1pPr algn="ctr">
              <a:defRPr sz="40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4070562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CuadroTexto 4"/>
          <p:cNvSpPr txBox="1"/>
          <p:nvPr userDrawn="1"/>
        </p:nvSpPr>
        <p:spPr>
          <a:xfrm>
            <a:off x="3360101" y="5865998"/>
            <a:ext cx="2407901" cy="646331"/>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4101712"/>
            <a:ext cx="7323364" cy="688936"/>
          </a:xfrm>
          <a:prstGeom prst="rect">
            <a:avLst/>
          </a:prstGeom>
        </p:spPr>
        <p:txBody>
          <a:bodyPr/>
          <a:lstStyle>
            <a:lvl1pPr algn="ctr">
              <a:defRPr sz="40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17854269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46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6" name="PlaceHolder 2"/>
          <p:cNvSpPr>
            <a:spLocks noGrp="1"/>
          </p:cNvSpPr>
          <p:nvPr>
            <p:ph type="subTitle"/>
          </p:nvPr>
        </p:nvSpPr>
        <p:spPr>
          <a:xfrm>
            <a:off x="244440" y="5886720"/>
            <a:ext cx="2441160" cy="905400"/>
          </a:xfrm>
          <a:prstGeom prst="rect">
            <a:avLst/>
          </a:prstGeom>
        </p:spPr>
        <p:txBody>
          <a:bodyPr lIns="0" tIns="0" rIns="0" bIns="0"/>
          <a:lstStyle/>
          <a:p>
            <a:endParaRPr lang="en-US"/>
          </a:p>
        </p:txBody>
      </p:sp>
    </p:spTree>
    <p:extLst>
      <p:ext uri="{BB962C8B-B14F-4D97-AF65-F5344CB8AC3E}">
        <p14:creationId xmlns:p14="http://schemas.microsoft.com/office/powerpoint/2010/main" val="174510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8"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3482688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4" r:id="rId5"/>
    <p:sldLayoutId id="2147483656" r:id="rId6"/>
  </p:sldLayoutIdLst>
  <p:timing>
    <p:tnLst>
      <p:par>
        <p:cT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 name="CustomShape 1"/>
          <p:cNvSpPr/>
          <p:nvPr/>
        </p:nvSpPr>
        <p:spPr>
          <a:xfrm>
            <a:off x="3048000" y="6096521"/>
            <a:ext cx="6096000" cy="48697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p:style>
      </p:sp>
      <p:sp>
        <p:nvSpPr>
          <p:cNvPr id="1027" name="PlaceHolder 2"/>
          <p:cNvSpPr>
            <a:spLocks noGrp="1"/>
          </p:cNvSpPr>
          <p:nvPr>
            <p:ph type="title"/>
          </p:nvPr>
        </p:nvSpPr>
        <p:spPr bwMode="auto">
          <a:xfrm>
            <a:off x="3722691" y="1631528"/>
            <a:ext cx="5026025" cy="299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000" rIns="90000" bIns="45000" numCol="1" anchor="ctr" anchorCtr="0" compatLnSpc="1">
            <a:prstTxWarp prst="textNoShape">
              <a:avLst/>
            </a:prstTxWarp>
          </a:bodyPr>
          <a:lstStyle/>
          <a:p>
            <a:pPr lvl="0"/>
            <a:r>
              <a:rPr lang="en-US" altLang="en-US" smtClean="0"/>
              <a:t>Click to edit Master title style</a:t>
            </a:r>
          </a:p>
        </p:txBody>
      </p:sp>
      <p:sp>
        <p:nvSpPr>
          <p:cNvPr id="2" name="CustomShape 3"/>
          <p:cNvSpPr/>
          <p:nvPr/>
        </p:nvSpPr>
        <p:spPr>
          <a:xfrm>
            <a:off x="0" y="6096521"/>
            <a:ext cx="3048000" cy="486977"/>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p:style>
      </p:sp>
      <p:sp>
        <p:nvSpPr>
          <p:cNvPr id="1029" name="PlaceHolder 4"/>
          <p:cNvSpPr>
            <a:spLocks noGrp="1"/>
          </p:cNvSpPr>
          <p:nvPr>
            <p:ph type="body"/>
          </p:nvPr>
        </p:nvSpPr>
        <p:spPr bwMode="auto">
          <a:xfrm>
            <a:off x="244480" y="6096521"/>
            <a:ext cx="2441575"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000" rIns="90000" bIns="45000" numCol="1" anchor="ctr" anchorCtr="0" compatLnSpc="1">
            <a:prstTxWarp prst="textNoShape">
              <a:avLst/>
            </a:prstTxWarp>
          </a:bodyPr>
          <a:lstStyle/>
          <a:p>
            <a:pPr lvl="0"/>
            <a:r>
              <a:rPr lang="en-US" altLang="en-US" smtClean="0"/>
              <a:t>day/month/year</a:t>
            </a:r>
          </a:p>
        </p:txBody>
      </p:sp>
      <p:sp>
        <p:nvSpPr>
          <p:cNvPr id="1030" name="PlaceHolder 5"/>
          <p:cNvSpPr>
            <a:spLocks noGrp="1"/>
          </p:cNvSpPr>
          <p:nvPr>
            <p:ph type="body"/>
          </p:nvPr>
        </p:nvSpPr>
        <p:spPr bwMode="auto">
          <a:xfrm>
            <a:off x="3722691" y="6094970"/>
            <a:ext cx="5026025"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000" rIns="90000" bIns="45000" numCol="1" anchor="ctr" anchorCtr="0" compatLnSpc="1">
            <a:prstTxWarp prst="textNoShape">
              <a:avLst/>
            </a:prstTxWarp>
          </a:bodyPr>
          <a:lstStyle/>
          <a:p>
            <a:pPr lvl="0"/>
            <a:r>
              <a:rPr lang="en-US" altLang="en-US" smtClean="0"/>
              <a:t>Venue</a:t>
            </a:r>
          </a:p>
        </p:txBody>
      </p:sp>
    </p:spTree>
    <p:extLst>
      <p:ext uri="{BB962C8B-B14F-4D97-AF65-F5344CB8AC3E}">
        <p14:creationId xmlns:p14="http://schemas.microsoft.com/office/powerpoint/2010/main" val="32691543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2pPr>
      <a:lvl3pPr algn="l" rtl="0" eaLnBrk="0" fontAlgn="base" hangingPunct="0">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3pPr>
      <a:lvl4pPr algn="l" rtl="0" eaLnBrk="0" fontAlgn="base" hangingPunct="0">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4pPr>
      <a:lvl5pPr algn="l" rtl="0" eaLnBrk="0" fontAlgn="base" hangingPunct="0">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5pPr>
      <a:lvl6pPr marL="457200" algn="l" rtl="0" fontAlgn="base">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6pPr>
      <a:lvl7pPr marL="914400" algn="l" rtl="0" fontAlgn="base">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7pPr>
      <a:lvl8pPr marL="1371600" algn="l" rtl="0" fontAlgn="base">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8pPr>
      <a:lvl9pPr marL="1828800" algn="l" rtl="0" fontAlgn="base">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4415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iming>
    <p:tnLst>
      <p:par>
        <p:cTn id="1" dur="indefinite" restart="never" nodeType="tmRoot"/>
      </p:par>
    </p:tnLst>
  </p:timing>
  <p:hf sldNum="0" hdr="0" ftr="0"/>
  <p:txStyles>
    <p:titleStyle>
      <a:lvl1pPr algn="l" rtl="0" fontAlgn="base">
        <a:lnSpc>
          <a:spcPct val="90000"/>
        </a:lnSpc>
        <a:spcBef>
          <a:spcPct val="0"/>
        </a:spcBef>
        <a:spcAft>
          <a:spcPct val="0"/>
        </a:spcAft>
        <a:defRPr sz="4400" kern="1200">
          <a:solidFill>
            <a:schemeClr val="accent1"/>
          </a:solidFill>
          <a:latin typeface="+mn-lt"/>
          <a:ea typeface="+mj-ea"/>
          <a:cs typeface="+mj-cs"/>
        </a:defRPr>
      </a:lvl1pPr>
      <a:lvl2pPr algn="l" rtl="0" fontAlgn="base">
        <a:lnSpc>
          <a:spcPct val="90000"/>
        </a:lnSpc>
        <a:spcBef>
          <a:spcPct val="0"/>
        </a:spcBef>
        <a:spcAft>
          <a:spcPct val="0"/>
        </a:spcAft>
        <a:defRPr sz="4400">
          <a:solidFill>
            <a:schemeClr val="accent1"/>
          </a:solidFill>
          <a:latin typeface="Calibri" pitchFamily="34" charset="0"/>
        </a:defRPr>
      </a:lvl2pPr>
      <a:lvl3pPr algn="l" rtl="0" fontAlgn="base">
        <a:lnSpc>
          <a:spcPct val="90000"/>
        </a:lnSpc>
        <a:spcBef>
          <a:spcPct val="0"/>
        </a:spcBef>
        <a:spcAft>
          <a:spcPct val="0"/>
        </a:spcAft>
        <a:defRPr sz="4400">
          <a:solidFill>
            <a:schemeClr val="accent1"/>
          </a:solidFill>
          <a:latin typeface="Calibri" pitchFamily="34" charset="0"/>
        </a:defRPr>
      </a:lvl3pPr>
      <a:lvl4pPr algn="l" rtl="0" fontAlgn="base">
        <a:lnSpc>
          <a:spcPct val="90000"/>
        </a:lnSpc>
        <a:spcBef>
          <a:spcPct val="0"/>
        </a:spcBef>
        <a:spcAft>
          <a:spcPct val="0"/>
        </a:spcAft>
        <a:defRPr sz="4400">
          <a:solidFill>
            <a:schemeClr val="accent1"/>
          </a:solidFill>
          <a:latin typeface="Calibri" pitchFamily="34" charset="0"/>
        </a:defRPr>
      </a:lvl4pPr>
      <a:lvl5pPr algn="l" rtl="0" fontAlgn="base">
        <a:lnSpc>
          <a:spcPct val="90000"/>
        </a:lnSpc>
        <a:spcBef>
          <a:spcPct val="0"/>
        </a:spcBef>
        <a:spcAft>
          <a:spcPct val="0"/>
        </a:spcAft>
        <a:defRPr sz="4400">
          <a:solidFill>
            <a:schemeClr val="accent1"/>
          </a:solidFill>
          <a:latin typeface="Calibri" pitchFamily="34" charset="0"/>
        </a:defRPr>
      </a:lvl5pPr>
      <a:lvl6pPr marL="457200" algn="l" rtl="0" fontAlgn="base">
        <a:lnSpc>
          <a:spcPct val="90000"/>
        </a:lnSpc>
        <a:spcBef>
          <a:spcPct val="0"/>
        </a:spcBef>
        <a:spcAft>
          <a:spcPct val="0"/>
        </a:spcAft>
        <a:defRPr sz="4400">
          <a:solidFill>
            <a:schemeClr val="accent1"/>
          </a:solidFill>
          <a:latin typeface="Calibri" pitchFamily="34" charset="0"/>
        </a:defRPr>
      </a:lvl6pPr>
      <a:lvl7pPr marL="914400" algn="l" rtl="0" fontAlgn="base">
        <a:lnSpc>
          <a:spcPct val="90000"/>
        </a:lnSpc>
        <a:spcBef>
          <a:spcPct val="0"/>
        </a:spcBef>
        <a:spcAft>
          <a:spcPct val="0"/>
        </a:spcAft>
        <a:defRPr sz="4400">
          <a:solidFill>
            <a:schemeClr val="accent1"/>
          </a:solidFill>
          <a:latin typeface="Calibri" pitchFamily="34" charset="0"/>
        </a:defRPr>
      </a:lvl7pPr>
      <a:lvl8pPr marL="1371600" algn="l" rtl="0" fontAlgn="base">
        <a:lnSpc>
          <a:spcPct val="90000"/>
        </a:lnSpc>
        <a:spcBef>
          <a:spcPct val="0"/>
        </a:spcBef>
        <a:spcAft>
          <a:spcPct val="0"/>
        </a:spcAft>
        <a:defRPr sz="4400">
          <a:solidFill>
            <a:schemeClr val="accent1"/>
          </a:solidFill>
          <a:latin typeface="Calibri" pitchFamily="34" charset="0"/>
        </a:defRPr>
      </a:lvl8pPr>
      <a:lvl9pPr marL="1828800" algn="l" rtl="0" fontAlgn="base">
        <a:lnSpc>
          <a:spcPct val="90000"/>
        </a:lnSpc>
        <a:spcBef>
          <a:spcPct val="0"/>
        </a:spcBef>
        <a:spcAft>
          <a:spcPct val="0"/>
        </a:spcAft>
        <a:defRPr sz="4400">
          <a:solidFill>
            <a:schemeClr val="accent1"/>
          </a:solidFill>
          <a:latin typeface="Calibri"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4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47.pn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hyperlink" Target="https://climate.copernicus.eu/" TargetMode="External"/><Relationship Id="rId4" Type="http://schemas.openxmlformats.org/officeDocument/2006/relationships/hyperlink" Target="http://s2s4e.eu/dst"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12"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24.jpe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23.png"/><Relationship Id="rId9" Type="http://schemas.openxmlformats.org/officeDocument/2006/relationships/image" Target="../media/image82.png"/></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xml"/><Relationship Id="rId7" Type="http://schemas.openxmlformats.org/officeDocument/2006/relationships/image" Target="../media/image8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8.png"/><Relationship Id="rId7" Type="http://schemas.openxmlformats.org/officeDocument/2006/relationships/diagramColors" Target="../diagrams/colors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90.jpeg"/><Relationship Id="rId4" Type="http://schemas.openxmlformats.org/officeDocument/2006/relationships/diagramData" Target="../diagrams/data1.xml"/><Relationship Id="rId9" Type="http://schemas.openxmlformats.org/officeDocument/2006/relationships/image" Target="../media/image89.jpeg"/></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8.png"/><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hyperlink" Target="https://ec.europa.eu/info/horizon-europe-next-research-and-innovation-framework-programme/missions-horizon-europe/adaptation-climate-change-including-societal-transformation_en"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hyperlink" Target="https://ec.europa.eu/info/publications/climate-resilient-europe_en"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TextShape 1"/>
          <p:cNvSpPr txBox="1"/>
          <p:nvPr/>
        </p:nvSpPr>
        <p:spPr>
          <a:xfrm>
            <a:off x="3087059" y="1615728"/>
            <a:ext cx="6030451" cy="2997855"/>
          </a:xfrm>
          <a:prstGeom prst="rect">
            <a:avLst/>
          </a:prstGeom>
          <a:noFill/>
          <a:ln>
            <a:noFill/>
          </a:ln>
        </p:spPr>
        <p:txBody>
          <a:bodyPr lIns="90000" tIns="45000" rIns="90000" bIns="45000" anchor="ctr"/>
          <a:lstStyle/>
          <a:p>
            <a:pPr defTabSz="914400">
              <a:defRPr/>
            </a:pPr>
            <a:r>
              <a:rPr lang="en-GB" altLang="es-ES" sz="5200" b="1" spc="-1" dirty="0" smtClean="0">
                <a:solidFill>
                  <a:srgbClr val="004890"/>
                </a:solidFill>
                <a:uFill>
                  <a:solidFill>
                    <a:srgbClr val="FFFFFF"/>
                  </a:solidFill>
                </a:uFill>
                <a:latin typeface="Calibri"/>
                <a:ea typeface="ＭＳ Ｐゴシック" pitchFamily="34" charset="-128"/>
              </a:rPr>
              <a:t>Digital Twin: Climate information for climate change adaptation</a:t>
            </a:r>
            <a:endParaRPr lang="en-GB" altLang="es-ES" sz="5200" b="1" spc="-1" dirty="0">
              <a:solidFill>
                <a:srgbClr val="004890"/>
              </a:solidFill>
              <a:uFill>
                <a:solidFill>
                  <a:srgbClr val="FFFFFF"/>
                </a:solidFill>
              </a:uFill>
              <a:latin typeface="Calibri"/>
              <a:ea typeface="ＭＳ Ｐゴシック" pitchFamily="34" charset="-128"/>
            </a:endParaRPr>
          </a:p>
        </p:txBody>
      </p:sp>
      <p:sp>
        <p:nvSpPr>
          <p:cNvPr id="831" name="TextShape 2"/>
          <p:cNvSpPr txBox="1"/>
          <p:nvPr/>
        </p:nvSpPr>
        <p:spPr>
          <a:xfrm>
            <a:off x="3138739" y="4911657"/>
            <a:ext cx="5481638" cy="1461005"/>
          </a:xfrm>
          <a:prstGeom prst="rect">
            <a:avLst/>
          </a:prstGeom>
          <a:noFill/>
          <a:ln>
            <a:noFill/>
          </a:ln>
        </p:spPr>
        <p:txBody>
          <a:bodyPr lIns="90000" tIns="45000" rIns="90000" bIns="45000" anchor="ctr"/>
          <a:lstStyle/>
          <a:p>
            <a:pPr defTabSz="914400">
              <a:defRPr/>
            </a:pPr>
            <a:r>
              <a:rPr lang="en-US" sz="2000" spc="-1" dirty="0">
                <a:solidFill>
                  <a:srgbClr val="000000"/>
                </a:solidFill>
                <a:uFill>
                  <a:solidFill>
                    <a:srgbClr val="FFFFFF"/>
                  </a:solidFill>
                </a:uFill>
                <a:ea typeface="ＭＳ Ｐゴシック" pitchFamily="34" charset="-128"/>
              </a:rPr>
              <a:t>Francisco J. </a:t>
            </a:r>
            <a:r>
              <a:rPr lang="en-US" sz="2000" spc="-1" dirty="0" smtClean="0">
                <a:solidFill>
                  <a:srgbClr val="000000"/>
                </a:solidFill>
                <a:uFill>
                  <a:solidFill>
                    <a:srgbClr val="FFFFFF"/>
                  </a:solidFill>
                </a:uFill>
                <a:ea typeface="ＭＳ Ｐゴシック" pitchFamily="34" charset="-128"/>
              </a:rPr>
              <a:t>Doblas-Reyes</a:t>
            </a:r>
          </a:p>
        </p:txBody>
      </p:sp>
      <p:sp>
        <p:nvSpPr>
          <p:cNvPr id="832" name="TextShape 3"/>
          <p:cNvSpPr txBox="1"/>
          <p:nvPr/>
        </p:nvSpPr>
        <p:spPr>
          <a:xfrm>
            <a:off x="244481" y="6096522"/>
            <a:ext cx="2441575" cy="486977"/>
          </a:xfrm>
          <a:prstGeom prst="rect">
            <a:avLst/>
          </a:prstGeom>
          <a:noFill/>
          <a:ln>
            <a:noFill/>
          </a:ln>
        </p:spPr>
        <p:txBody>
          <a:bodyPr lIns="90000" tIns="45000" rIns="90000" bIns="45000" anchor="ctr"/>
          <a:lstStyle/>
          <a:p>
            <a:pPr defTabSz="914400">
              <a:defRPr/>
            </a:pPr>
            <a:endParaRPr lang="en-US" sz="2400" spc="-1">
              <a:solidFill>
                <a:srgbClr val="000000"/>
              </a:solidFill>
              <a:uFill>
                <a:solidFill>
                  <a:srgbClr val="FFFFFF"/>
                </a:solidFill>
              </a:uFill>
              <a:latin typeface="Calibri"/>
              <a:ea typeface="ＭＳ Ｐゴシック" pitchFamily="34" charset="-128"/>
            </a:endParaRPr>
          </a:p>
        </p:txBody>
      </p:sp>
      <p:sp>
        <p:nvSpPr>
          <p:cNvPr id="833" name="TextShape 4"/>
          <p:cNvSpPr txBox="1"/>
          <p:nvPr/>
        </p:nvSpPr>
        <p:spPr>
          <a:xfrm>
            <a:off x="3722693" y="6094971"/>
            <a:ext cx="5026025" cy="486977"/>
          </a:xfrm>
          <a:prstGeom prst="rect">
            <a:avLst/>
          </a:prstGeom>
          <a:noFill/>
          <a:ln>
            <a:noFill/>
          </a:ln>
        </p:spPr>
        <p:txBody>
          <a:bodyPr lIns="90000" tIns="45000" rIns="90000" bIns="45000" anchor="ctr"/>
          <a:lstStyle/>
          <a:p>
            <a:pPr defTabSz="914400">
              <a:defRPr/>
            </a:pPr>
            <a:endParaRPr lang="en-US" sz="2400" spc="-1">
              <a:solidFill>
                <a:srgbClr val="000000"/>
              </a:solidFill>
              <a:uFill>
                <a:solidFill>
                  <a:srgbClr val="FFFFFF"/>
                </a:solidFill>
              </a:uFill>
              <a:latin typeface="Calibri"/>
              <a:ea typeface="ＭＳ Ｐゴシック" pitchFamily="34" charset="-128"/>
            </a:endParaRPr>
          </a:p>
        </p:txBody>
      </p:sp>
      <p:sp>
        <p:nvSpPr>
          <p:cNvPr id="6" name="TextShape 1"/>
          <p:cNvSpPr txBox="1">
            <a:spLocks noChangeArrowheads="1"/>
          </p:cNvSpPr>
          <p:nvPr/>
        </p:nvSpPr>
        <p:spPr bwMode="auto">
          <a:xfrm>
            <a:off x="6402391" y="5"/>
            <a:ext cx="2714625" cy="40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r>
              <a:rPr lang="en-US" altLang="es-ES" sz="1400" b="1" spc="-1" dirty="0" smtClean="0">
                <a:solidFill>
                  <a:srgbClr val="004890"/>
                </a:solidFill>
                <a:uFill>
                  <a:solidFill>
                    <a:srgbClr val="FFFFFF"/>
                  </a:solidFill>
                </a:uFill>
                <a:latin typeface="Calibri"/>
              </a:rPr>
              <a:t>22 October 2020</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154" y="6093082"/>
            <a:ext cx="1850609" cy="764918"/>
          </a:xfrm>
          <a:prstGeom prst="rect">
            <a:avLst/>
          </a:prstGeom>
        </p:spPr>
      </p:pic>
    </p:spTree>
    <p:extLst>
      <p:ext uri="{BB962C8B-B14F-4D97-AF65-F5344CB8AC3E}">
        <p14:creationId xmlns:p14="http://schemas.microsoft.com/office/powerpoint/2010/main" val="32208466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bwMode="auto">
          <a:xfrm>
            <a:off x="341314" y="217123"/>
            <a:ext cx="847248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Some inspiration</a:t>
            </a:r>
          </a:p>
        </p:txBody>
      </p:sp>
      <p:sp>
        <p:nvSpPr>
          <p:cNvPr id="4" name="Text Box 12"/>
          <p:cNvSpPr txBox="1">
            <a:spLocks noChangeArrowheads="1"/>
          </p:cNvSpPr>
          <p:nvPr/>
        </p:nvSpPr>
        <p:spPr bwMode="auto">
          <a:xfrm>
            <a:off x="5194300" y="6537502"/>
            <a:ext cx="3949700"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defPPr>
              <a:defRPr lang="en-US"/>
            </a:defPPr>
            <a:lvl1pPr algn="r">
              <a:lnSpc>
                <a:spcPct val="104000"/>
              </a:lnSpc>
              <a:spcBef>
                <a:spcPct val="50000"/>
              </a:spcBef>
              <a:buClr>
                <a:srgbClr val="000000"/>
              </a:buClr>
              <a:buSzPct val="100000"/>
              <a:buFont typeface="Times New Roman" pitchFamily="18" charset="0"/>
              <a:buNone/>
              <a:defRPr sz="2100">
                <a:solidFill>
                  <a:schemeClr val="accent1"/>
                </a:solidFill>
              </a:defRPr>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altLang="es-ES" sz="1600" dirty="0" err="1" smtClean="0">
                <a:solidFill>
                  <a:srgbClr val="414141"/>
                </a:solidFill>
              </a:rPr>
              <a:t>Björnsson</a:t>
            </a:r>
            <a:r>
              <a:rPr lang="en-GB" altLang="es-ES" sz="1600" dirty="0" smtClean="0">
                <a:solidFill>
                  <a:srgbClr val="414141"/>
                </a:solidFill>
              </a:rPr>
              <a:t> et al. (2020, </a:t>
            </a:r>
            <a:r>
              <a:rPr lang="en-GB" altLang="es-ES" sz="1600" smtClean="0">
                <a:solidFill>
                  <a:srgbClr val="414141"/>
                </a:solidFill>
              </a:rPr>
              <a:t>Genome Medicine)</a:t>
            </a:r>
            <a:endParaRPr lang="en-US" altLang="es-ES" sz="1600" dirty="0">
              <a:solidFill>
                <a:srgbClr val="41414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0" y="1805968"/>
            <a:ext cx="6231989" cy="4456034"/>
          </a:xfrm>
          <a:prstGeom prst="rect">
            <a:avLst/>
          </a:prstGeom>
        </p:spPr>
      </p:pic>
      <p:sp>
        <p:nvSpPr>
          <p:cNvPr id="12" name="Espace réservé du texte 2"/>
          <p:cNvSpPr txBox="1">
            <a:spLocks/>
          </p:cNvSpPr>
          <p:nvPr/>
        </p:nvSpPr>
        <p:spPr bwMode="auto">
          <a:xfrm>
            <a:off x="87313" y="922776"/>
            <a:ext cx="8985250" cy="151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685800" indent="-22860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just" eaLnBrk="1" hangingPunct="1">
              <a:lnSpc>
                <a:spcPct val="90000"/>
              </a:lnSpc>
              <a:spcBef>
                <a:spcPts val="1000"/>
              </a:spcBef>
              <a:buClr>
                <a:srgbClr val="000000"/>
              </a:buClr>
            </a:pPr>
            <a:r>
              <a:rPr lang="en-GB" altLang="en-US" sz="2100" dirty="0" smtClean="0">
                <a:solidFill>
                  <a:srgbClr val="414141"/>
                </a:solidFill>
                <a:latin typeface="Calibri" pitchFamily="34" charset="0"/>
              </a:rPr>
              <a:t>The </a:t>
            </a:r>
            <a:r>
              <a:rPr lang="en-GB" altLang="en-US" sz="2100" dirty="0" smtClean="0">
                <a:solidFill>
                  <a:srgbClr val="FF0000"/>
                </a:solidFill>
                <a:latin typeface="Calibri" pitchFamily="34" charset="0"/>
              </a:rPr>
              <a:t>digital twin for personalised medicine</a:t>
            </a:r>
            <a:r>
              <a:rPr lang="en-GB" altLang="en-US" sz="2100" dirty="0" smtClean="0">
                <a:solidFill>
                  <a:srgbClr val="414141"/>
                </a:solidFill>
                <a:latin typeface="Calibri" pitchFamily="34" charset="0"/>
              </a:rPr>
              <a:t> starts from the identification of a local sign of disease in a patient (red circle). </a:t>
            </a:r>
            <a:r>
              <a:rPr lang="en-GB" altLang="en-US" sz="2100" dirty="0" smtClean="0">
                <a:solidFill>
                  <a:srgbClr val="FF0000"/>
                </a:solidFill>
                <a:latin typeface="Calibri" pitchFamily="34" charset="0"/>
              </a:rPr>
              <a:t>The user comes first</a:t>
            </a:r>
            <a:r>
              <a:rPr lang="en-GB" altLang="en-US" sz="2100" dirty="0" smtClean="0">
                <a:solidFill>
                  <a:srgbClr val="414141"/>
                </a:solidFill>
                <a:latin typeface="Calibri" pitchFamily="34" charset="0"/>
              </a:rPr>
              <a:t>.</a:t>
            </a:r>
            <a:endParaRPr lang="en-GB" altLang="en-US" sz="2100" dirty="0">
              <a:solidFill>
                <a:srgbClr val="414141"/>
              </a:solidFill>
              <a:latin typeface="Calibri" pitchFamily="34" charset="0"/>
            </a:endParaRPr>
          </a:p>
        </p:txBody>
      </p:sp>
    </p:spTree>
    <p:extLst>
      <p:ext uri="{BB962C8B-B14F-4D97-AF65-F5344CB8AC3E}">
        <p14:creationId xmlns:p14="http://schemas.microsoft.com/office/powerpoint/2010/main" val="1925572492"/>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bwMode="auto">
          <a:xfrm>
            <a:off x="341314" y="217123"/>
            <a:ext cx="847248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The research-provider-service paradigm</a:t>
            </a:r>
          </a:p>
        </p:txBody>
      </p:sp>
      <p:pic>
        <p:nvPicPr>
          <p:cNvPr id="24" name="Content Placeholder 5">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05" y="2239982"/>
            <a:ext cx="8868768" cy="4134800"/>
          </a:xfrm>
          <a:prstGeom prst="rect">
            <a:avLst/>
          </a:prstGeom>
          <a:ln>
            <a:noFill/>
          </a:ln>
          <a:effectLst>
            <a:softEdge rad="112500"/>
          </a:effectLst>
        </p:spPr>
      </p:pic>
      <p:sp>
        <p:nvSpPr>
          <p:cNvPr id="15364" name="Espace réservé du texte 2"/>
          <p:cNvSpPr txBox="1">
            <a:spLocks/>
          </p:cNvSpPr>
          <p:nvPr/>
        </p:nvSpPr>
        <p:spPr bwMode="auto">
          <a:xfrm>
            <a:off x="87313" y="922776"/>
            <a:ext cx="8985250" cy="151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685800" indent="-22860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just" eaLnBrk="1" hangingPunct="1">
              <a:lnSpc>
                <a:spcPct val="90000"/>
              </a:lnSpc>
              <a:spcBef>
                <a:spcPts val="1000"/>
              </a:spcBef>
              <a:buClr>
                <a:srgbClr val="000000"/>
              </a:buClr>
            </a:pPr>
            <a:r>
              <a:rPr lang="en-GB" altLang="es-ES" sz="2100" dirty="0">
                <a:solidFill>
                  <a:srgbClr val="414141"/>
                </a:solidFill>
                <a:latin typeface="Calibri" pitchFamily="34" charset="0"/>
              </a:rPr>
              <a:t>A service-oriented </a:t>
            </a:r>
            <a:r>
              <a:rPr lang="en-GB" altLang="es-ES" sz="2100" dirty="0" smtClean="0">
                <a:solidFill>
                  <a:srgbClr val="414141"/>
                </a:solidFill>
                <a:latin typeface="Calibri" pitchFamily="34" charset="0"/>
              </a:rPr>
              <a:t>climate adaptation agenda </a:t>
            </a:r>
            <a:r>
              <a:rPr lang="en-GB" altLang="es-ES" sz="2100" dirty="0">
                <a:solidFill>
                  <a:srgbClr val="414141"/>
                </a:solidFill>
                <a:latin typeface="Calibri" pitchFamily="34" charset="0"/>
              </a:rPr>
              <a:t>requires the traditional chain </a:t>
            </a:r>
            <a:r>
              <a:rPr lang="en-GB" altLang="es-ES" sz="2100" dirty="0">
                <a:solidFill>
                  <a:srgbClr val="FF0000"/>
                </a:solidFill>
                <a:latin typeface="Calibri" pitchFamily="34" charset="0"/>
              </a:rPr>
              <a:t>“</a:t>
            </a:r>
            <a:r>
              <a:rPr lang="en-GB" altLang="es-ES" sz="2100" dirty="0" smtClean="0">
                <a:solidFill>
                  <a:srgbClr val="FF0000"/>
                </a:solidFill>
                <a:latin typeface="Calibri" pitchFamily="34" charset="0"/>
              </a:rPr>
              <a:t>research-operations-service </a:t>
            </a:r>
            <a:r>
              <a:rPr lang="en-GB" altLang="es-ES" sz="2100" dirty="0">
                <a:solidFill>
                  <a:srgbClr val="FF0000"/>
                </a:solidFill>
                <a:latin typeface="Calibri" pitchFamily="34" charset="0"/>
              </a:rPr>
              <a:t>provision” to </a:t>
            </a:r>
            <a:r>
              <a:rPr lang="en-GB" altLang="es-ES" sz="2100" dirty="0" smtClean="0">
                <a:solidFill>
                  <a:srgbClr val="FF0000"/>
                </a:solidFill>
                <a:latin typeface="Calibri" pitchFamily="34" charset="0"/>
              </a:rPr>
              <a:t>move </a:t>
            </a:r>
            <a:r>
              <a:rPr lang="en-GB" altLang="es-ES" sz="2100" dirty="0">
                <a:solidFill>
                  <a:srgbClr val="FF0000"/>
                </a:solidFill>
                <a:latin typeface="Calibri" pitchFamily="34" charset="0"/>
              </a:rPr>
              <a:t>both ways</a:t>
            </a:r>
            <a:r>
              <a:rPr lang="en-GB" altLang="es-ES" sz="2100" dirty="0">
                <a:solidFill>
                  <a:srgbClr val="414141"/>
                </a:solidFill>
                <a:latin typeface="Calibri" pitchFamily="34" charset="0"/>
              </a:rPr>
              <a:t> so that not only </a:t>
            </a:r>
            <a:r>
              <a:rPr lang="en-GB" altLang="es-ES" sz="2100" dirty="0" smtClean="0">
                <a:solidFill>
                  <a:srgbClr val="414141"/>
                </a:solidFill>
                <a:latin typeface="Calibri" pitchFamily="34" charset="0"/>
              </a:rPr>
              <a:t>information quality </a:t>
            </a:r>
            <a:r>
              <a:rPr lang="en-GB" altLang="es-ES" sz="2100" dirty="0">
                <a:solidFill>
                  <a:srgbClr val="414141"/>
                </a:solidFill>
                <a:latin typeface="Calibri" pitchFamily="34" charset="0"/>
              </a:rPr>
              <a:t>is </a:t>
            </a:r>
            <a:r>
              <a:rPr lang="en-GB" altLang="es-ES" sz="2100" dirty="0" smtClean="0">
                <a:solidFill>
                  <a:srgbClr val="414141"/>
                </a:solidFill>
                <a:latin typeface="Calibri" pitchFamily="34" charset="0"/>
              </a:rPr>
              <a:t>demonstrated, </a:t>
            </a:r>
            <a:r>
              <a:rPr lang="en-GB" altLang="es-ES" sz="2100" dirty="0">
                <a:solidFill>
                  <a:srgbClr val="414141"/>
                </a:solidFill>
                <a:latin typeface="Calibri" pitchFamily="34" charset="0"/>
              </a:rPr>
              <a:t>but user requirements are adequately </a:t>
            </a:r>
            <a:r>
              <a:rPr lang="en-GB" altLang="es-ES" sz="2100" dirty="0" smtClean="0">
                <a:solidFill>
                  <a:srgbClr val="414141"/>
                </a:solidFill>
                <a:latin typeface="Calibri" pitchFamily="34" charset="0"/>
              </a:rPr>
              <a:t>addressed and value illustrated. </a:t>
            </a:r>
            <a:r>
              <a:rPr lang="en-GB" altLang="es-ES" sz="2100" dirty="0">
                <a:solidFill>
                  <a:srgbClr val="414141"/>
                </a:solidFill>
                <a:latin typeface="Calibri" pitchFamily="34" charset="0"/>
              </a:rPr>
              <a:t>This leaves a </a:t>
            </a:r>
            <a:r>
              <a:rPr lang="en-GB" altLang="es-ES" sz="2100" dirty="0" smtClean="0">
                <a:solidFill>
                  <a:srgbClr val="414141"/>
                </a:solidFill>
                <a:latin typeface="Calibri" pitchFamily="34" charset="0"/>
              </a:rPr>
              <a:t>space </a:t>
            </a:r>
            <a:r>
              <a:rPr lang="en-GB" altLang="es-ES" sz="2100" dirty="0">
                <a:solidFill>
                  <a:srgbClr val="414141"/>
                </a:solidFill>
                <a:latin typeface="Calibri" pitchFamily="34" charset="0"/>
              </a:rPr>
              <a:t>for </a:t>
            </a:r>
            <a:r>
              <a:rPr lang="en-GB" altLang="es-ES" sz="2100" dirty="0">
                <a:solidFill>
                  <a:srgbClr val="FF0000"/>
                </a:solidFill>
                <a:latin typeface="Calibri" pitchFamily="34" charset="0"/>
              </a:rPr>
              <a:t>transdisciplinary research</a:t>
            </a:r>
            <a:r>
              <a:rPr lang="en-GB" altLang="es-ES" sz="2100" dirty="0">
                <a:solidFill>
                  <a:srgbClr val="414141"/>
                </a:solidFill>
                <a:latin typeface="Calibri" pitchFamily="34" charset="0"/>
              </a:rPr>
              <a:t>. This chain should not preclude basic research to take place though</a:t>
            </a:r>
            <a:r>
              <a:rPr lang="en-GB" altLang="es-ES" sz="2100" dirty="0" smtClean="0">
                <a:solidFill>
                  <a:srgbClr val="414141"/>
                </a:solidFill>
                <a:latin typeface="Calibri" pitchFamily="34" charset="0"/>
              </a:rPr>
              <a:t>.</a:t>
            </a:r>
            <a:endParaRPr lang="en-GB" altLang="en-US" sz="2100" dirty="0">
              <a:solidFill>
                <a:srgbClr val="414141"/>
              </a:solidFill>
              <a:latin typeface="Calibri" pitchFamily="34" charset="0"/>
            </a:endParaRPr>
          </a:p>
        </p:txBody>
      </p:sp>
      <p:sp>
        <p:nvSpPr>
          <p:cNvPr id="8"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V. </a:t>
            </a:r>
            <a:r>
              <a:rPr lang="en-GB" altLang="es-ES" sz="1600" dirty="0" err="1" smtClean="0">
                <a:solidFill>
                  <a:srgbClr val="414141"/>
                </a:solidFill>
                <a:latin typeface="+mn-lt"/>
                <a:ea typeface="+mn-ea"/>
              </a:rPr>
              <a:t>Torralba</a:t>
            </a:r>
            <a:r>
              <a:rPr lang="en-GB" altLang="es-ES" sz="1600" dirty="0" smtClean="0">
                <a:solidFill>
                  <a:srgbClr val="414141"/>
                </a:solidFill>
                <a:latin typeface="+mn-lt"/>
                <a:ea typeface="+mn-ea"/>
              </a:rPr>
              <a:t> (CMCC)</a:t>
            </a:r>
            <a:endParaRPr lang="en-US" altLang="es-ES" sz="1600" dirty="0">
              <a:solidFill>
                <a:srgbClr val="414141"/>
              </a:solidFill>
              <a:latin typeface="+mn-lt"/>
              <a:ea typeface="+mn-ea"/>
            </a:endParaRPr>
          </a:p>
        </p:txBody>
      </p:sp>
      <p:sp>
        <p:nvSpPr>
          <p:cNvPr id="6" name="Text Box 12"/>
          <p:cNvSpPr txBox="1">
            <a:spLocks noChangeArrowheads="1"/>
          </p:cNvSpPr>
          <p:nvPr/>
        </p:nvSpPr>
        <p:spPr bwMode="auto">
          <a:xfrm>
            <a:off x="6006905" y="-7754"/>
            <a:ext cx="3137095"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User-provider interaction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414122669"/>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bwMode="auto">
          <a:xfrm>
            <a:off x="341314" y="217123"/>
            <a:ext cx="847248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smtClean="0"/>
              <a:t>The research-provider-service paradigm</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362"/>
          <a:stretch>
            <a:fillRect/>
          </a:stretch>
        </p:blipFill>
        <p:spPr bwMode="auto">
          <a:xfrm>
            <a:off x="598488" y="1153857"/>
            <a:ext cx="7897812" cy="502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rot="1884964" flipH="1">
            <a:off x="325439" y="3094389"/>
            <a:ext cx="8531225" cy="1337253"/>
          </a:xfrm>
          <a:prstGeom prst="rect">
            <a:avLst/>
          </a:prstGeom>
          <a:gradFill flip="none" rotWithShape="1">
            <a:gsLst>
              <a:gs pos="0">
                <a:srgbClr val="797B7E">
                  <a:tint val="66000"/>
                  <a:satMod val="160000"/>
                </a:srgbClr>
              </a:gs>
              <a:gs pos="50000">
                <a:srgbClr val="797B7E">
                  <a:tint val="44500"/>
                  <a:satMod val="160000"/>
                </a:srgbClr>
              </a:gs>
              <a:gs pos="100000">
                <a:srgbClr val="797B7E">
                  <a:tint val="23500"/>
                  <a:satMod val="160000"/>
                </a:srgbClr>
              </a:gs>
            </a:gsLst>
            <a:lin ang="5400000" scaled="1"/>
            <a:tileRect/>
          </a:gradFill>
          <a:ln>
            <a:noFill/>
          </a:ln>
          <a:effectLst>
            <a:softEdge rad="127000"/>
          </a:effectLst>
        </p:spPr>
        <p:txBody>
          <a:bodyPr lIns="0" tIns="144000" bIns="144000" anchor="b">
            <a:spAutoFit/>
          </a:bodyPr>
          <a:lstStyle>
            <a:defPPr>
              <a:defRPr lang="en-US"/>
            </a:defPPr>
            <a:lvl1pPr algn="ctr" defTabSz="914400" eaLnBrk="1" fontAlgn="auto" hangingPunct="1">
              <a:spcBef>
                <a:spcPct val="50000"/>
              </a:spcBef>
              <a:spcAft>
                <a:spcPts val="0"/>
              </a:spcAft>
              <a:buFontTx/>
              <a:buNone/>
              <a:defRPr sz="3400" b="1" kern="0">
                <a:solidFill>
                  <a:srgbClr val="FF0000"/>
                </a:solidFill>
                <a:latin typeface="Century Gothic" pitchFamily="34" charset="0"/>
              </a:defRPr>
            </a:lvl1pPr>
            <a:lvl2pPr marL="742950" indent="-285750" eaLnBrk="0" hangingPunct="0">
              <a:spcBef>
                <a:spcPts val="300"/>
              </a:spcBef>
              <a:buClr>
                <a:schemeClr val="accent2"/>
              </a:buClr>
              <a:buSzPct val="150000"/>
              <a:buFont typeface="Wingdings" pitchFamily="2" charset="2"/>
              <a:buChar char="§"/>
              <a:defRPr sz="1600">
                <a:latin typeface="Verdana" pitchFamily="34" charset="0"/>
              </a:defRPr>
            </a:lvl2pPr>
            <a:lvl3pPr marL="1143000" indent="-228600" eaLnBrk="0" hangingPunct="0">
              <a:spcBef>
                <a:spcPts val="300"/>
              </a:spcBef>
              <a:buClr>
                <a:schemeClr val="accent2"/>
              </a:buClr>
              <a:buFont typeface="Wingdings" pitchFamily="2" charset="2"/>
              <a:buChar char="§"/>
              <a:defRPr sz="1600">
                <a:latin typeface="Verdana" pitchFamily="34" charset="0"/>
              </a:defRPr>
            </a:lvl3pPr>
            <a:lvl4pPr marL="1600200" indent="-228600" eaLnBrk="0" hangingPunct="0">
              <a:spcBef>
                <a:spcPts val="300"/>
              </a:spcBef>
              <a:buClr>
                <a:schemeClr val="accent2"/>
              </a:buClr>
              <a:buFont typeface="Wingdings" pitchFamily="2" charset="2"/>
              <a:buChar char="§"/>
              <a:defRPr sz="1600">
                <a:latin typeface="Verdana" pitchFamily="34" charset="0"/>
              </a:defRPr>
            </a:lvl4pPr>
            <a:lvl5pPr marL="2057400" indent="-228600" eaLnBrk="0" hangingPunct="0">
              <a:spcBef>
                <a:spcPts val="300"/>
              </a:spcBef>
              <a:buClr>
                <a:schemeClr val="accent2"/>
              </a:buClr>
              <a:buFont typeface="Wingdings" pitchFamily="2" charset="2"/>
              <a:buChar char="§"/>
              <a:defRPr sz="1600">
                <a:latin typeface="Verdana"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9pPr>
          </a:lstStyle>
          <a:p>
            <a:pPr>
              <a:defRPr/>
            </a:pPr>
            <a:r>
              <a:rPr lang="en-GB" altLang="es-ES" dirty="0" smtClean="0"/>
              <a:t>EUPORIAS lesson: Climate data is not climate information</a:t>
            </a:r>
          </a:p>
        </p:txBody>
      </p:sp>
      <p:pic>
        <p:nvPicPr>
          <p:cNvPr id="7" name="Imagen 8"/>
          <p:cNvPicPr>
            <a:picLocks noChangeAspect="1"/>
          </p:cNvPicPr>
          <p:nvPr/>
        </p:nvPicPr>
        <p:blipFill>
          <a:blip r:embed="rId4" cstate="print">
            <a:extLst>
              <a:ext uri="{28A0092B-C50C-407E-A947-70E740481C1C}">
                <a14:useLocalDpi xmlns:a14="http://schemas.microsoft.com/office/drawing/2010/main" val="0"/>
              </a:ext>
            </a:extLst>
          </a:blip>
          <a:srcRect l="12666" t="11853" r="66556" b="72195"/>
          <a:stretch>
            <a:fillRect/>
          </a:stretch>
        </p:blipFill>
        <p:spPr bwMode="auto">
          <a:xfrm>
            <a:off x="7938997" y="6338345"/>
            <a:ext cx="1184275" cy="49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9766" y="6428934"/>
            <a:ext cx="494495" cy="417849"/>
          </a:xfrm>
          <a:prstGeom prst="rect">
            <a:avLst/>
          </a:prstGeom>
        </p:spPr>
      </p:pic>
      <p:sp>
        <p:nvSpPr>
          <p:cNvPr id="9" name="Text Box 12"/>
          <p:cNvSpPr txBox="1">
            <a:spLocks noChangeArrowheads="1"/>
          </p:cNvSpPr>
          <p:nvPr/>
        </p:nvSpPr>
        <p:spPr bwMode="auto">
          <a:xfrm>
            <a:off x="6006905" y="-7754"/>
            <a:ext cx="3137095"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User-provider interaction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176268854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p:cNvSpPr/>
          <p:nvPr/>
        </p:nvSpPr>
        <p:spPr>
          <a:xfrm>
            <a:off x="386857" y="4780393"/>
            <a:ext cx="3654914" cy="1125096"/>
          </a:xfrm>
          <a:custGeom>
            <a:avLst/>
            <a:gdLst>
              <a:gd name="connsiteX0" fmla="*/ 473774 w 3654914"/>
              <a:gd name="connsiteY0" fmla="*/ 0 h 961776"/>
              <a:gd name="connsiteX1" fmla="*/ 559766 w 3654914"/>
              <a:gd name="connsiteY1" fmla="*/ 0 h 961776"/>
              <a:gd name="connsiteX2" fmla="*/ 3081965 w 3654914"/>
              <a:gd name="connsiteY2" fmla="*/ 0 h 961776"/>
              <a:gd name="connsiteX3" fmla="*/ 3085923 w 3654914"/>
              <a:gd name="connsiteY3" fmla="*/ 799 h 961776"/>
              <a:gd name="connsiteX4" fmla="*/ 3095148 w 3654914"/>
              <a:gd name="connsiteY4" fmla="*/ 0 h 961776"/>
              <a:gd name="connsiteX5" fmla="*/ 3654914 w 3654914"/>
              <a:gd name="connsiteY5" fmla="*/ 480888 h 961776"/>
              <a:gd name="connsiteX6" fmla="*/ 3095148 w 3654914"/>
              <a:gd name="connsiteY6" fmla="*/ 961776 h 961776"/>
              <a:gd name="connsiteX7" fmla="*/ 3085919 w 3654914"/>
              <a:gd name="connsiteY7" fmla="*/ 960977 h 961776"/>
              <a:gd name="connsiteX8" fmla="*/ 3081965 w 3654914"/>
              <a:gd name="connsiteY8" fmla="*/ 961775 h 961776"/>
              <a:gd name="connsiteX9" fmla="*/ 559778 w 3654914"/>
              <a:gd name="connsiteY9" fmla="*/ 961775 h 961776"/>
              <a:gd name="connsiteX10" fmla="*/ 559766 w 3654914"/>
              <a:gd name="connsiteY10" fmla="*/ 961776 h 961776"/>
              <a:gd name="connsiteX11" fmla="*/ 559755 w 3654914"/>
              <a:gd name="connsiteY11" fmla="*/ 961775 h 961776"/>
              <a:gd name="connsiteX12" fmla="*/ 473774 w 3654914"/>
              <a:gd name="connsiteY12" fmla="*/ 961775 h 961776"/>
              <a:gd name="connsiteX13" fmla="*/ 411379 w 3654914"/>
              <a:gd name="connsiteY13" fmla="*/ 949178 h 961776"/>
              <a:gd name="connsiteX14" fmla="*/ 395039 w 3654914"/>
              <a:gd name="connsiteY14" fmla="*/ 938162 h 961776"/>
              <a:gd name="connsiteX15" fmla="*/ 341880 w 3654914"/>
              <a:gd name="connsiteY15" fmla="*/ 923986 h 961776"/>
              <a:gd name="connsiteX16" fmla="*/ 0 w 3654914"/>
              <a:gd name="connsiteY16" fmla="*/ 480888 h 961776"/>
              <a:gd name="connsiteX17" fmla="*/ 341880 w 3654914"/>
              <a:gd name="connsiteY17" fmla="*/ 37791 h 961776"/>
              <a:gd name="connsiteX18" fmla="*/ 395037 w 3654914"/>
              <a:gd name="connsiteY18" fmla="*/ 23615 h 961776"/>
              <a:gd name="connsiteX19" fmla="*/ 411379 w 3654914"/>
              <a:gd name="connsiteY19" fmla="*/ 12597 h 961776"/>
              <a:gd name="connsiteX20" fmla="*/ 473774 w 3654914"/>
              <a:gd name="connsiteY20" fmla="*/ 0 h 96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54914" h="961776">
                <a:moveTo>
                  <a:pt x="473774" y="0"/>
                </a:moveTo>
                <a:lnTo>
                  <a:pt x="559766" y="0"/>
                </a:lnTo>
                <a:lnTo>
                  <a:pt x="3081965" y="0"/>
                </a:lnTo>
                <a:lnTo>
                  <a:pt x="3085923" y="799"/>
                </a:lnTo>
                <a:lnTo>
                  <a:pt x="3095148" y="0"/>
                </a:lnTo>
                <a:cubicBezTo>
                  <a:pt x="3404298" y="0"/>
                  <a:pt x="3654914" y="215301"/>
                  <a:pt x="3654914" y="480888"/>
                </a:cubicBezTo>
                <a:cubicBezTo>
                  <a:pt x="3654914" y="746475"/>
                  <a:pt x="3404298" y="961776"/>
                  <a:pt x="3095148" y="961776"/>
                </a:cubicBezTo>
                <a:lnTo>
                  <a:pt x="3085919" y="960977"/>
                </a:lnTo>
                <a:lnTo>
                  <a:pt x="3081965" y="961775"/>
                </a:lnTo>
                <a:lnTo>
                  <a:pt x="559778" y="961775"/>
                </a:lnTo>
                <a:lnTo>
                  <a:pt x="559766" y="961776"/>
                </a:lnTo>
                <a:lnTo>
                  <a:pt x="559755" y="961775"/>
                </a:lnTo>
                <a:lnTo>
                  <a:pt x="473774" y="961775"/>
                </a:lnTo>
                <a:cubicBezTo>
                  <a:pt x="451641" y="961775"/>
                  <a:pt x="430556" y="957290"/>
                  <a:pt x="411379" y="949178"/>
                </a:cubicBezTo>
                <a:lnTo>
                  <a:pt x="395039" y="938162"/>
                </a:lnTo>
                <a:lnTo>
                  <a:pt x="341880" y="923986"/>
                </a:lnTo>
                <a:cubicBezTo>
                  <a:pt x="140972" y="850983"/>
                  <a:pt x="0" y="680078"/>
                  <a:pt x="0" y="480888"/>
                </a:cubicBezTo>
                <a:cubicBezTo>
                  <a:pt x="0" y="281698"/>
                  <a:pt x="140972" y="110794"/>
                  <a:pt x="341880" y="37791"/>
                </a:cubicBezTo>
                <a:lnTo>
                  <a:pt x="395037" y="23615"/>
                </a:lnTo>
                <a:lnTo>
                  <a:pt x="411379" y="12597"/>
                </a:lnTo>
                <a:cubicBezTo>
                  <a:pt x="430556" y="4486"/>
                  <a:pt x="451641" y="0"/>
                  <a:pt x="473774" y="0"/>
                </a:cubicBezTo>
                <a:close/>
              </a:path>
            </a:pathLst>
          </a:custGeom>
          <a:solidFill>
            <a:schemeClr val="accent1"/>
          </a:solidFill>
          <a:ln>
            <a:solidFill>
              <a:srgbClr val="577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40" name="Freeform 39"/>
          <p:cNvSpPr/>
          <p:nvPr/>
        </p:nvSpPr>
        <p:spPr>
          <a:xfrm>
            <a:off x="384703" y="3533350"/>
            <a:ext cx="3654914" cy="1125096"/>
          </a:xfrm>
          <a:custGeom>
            <a:avLst/>
            <a:gdLst>
              <a:gd name="connsiteX0" fmla="*/ 473774 w 3654914"/>
              <a:gd name="connsiteY0" fmla="*/ 0 h 961776"/>
              <a:gd name="connsiteX1" fmla="*/ 559766 w 3654914"/>
              <a:gd name="connsiteY1" fmla="*/ 0 h 961776"/>
              <a:gd name="connsiteX2" fmla="*/ 3081965 w 3654914"/>
              <a:gd name="connsiteY2" fmla="*/ 0 h 961776"/>
              <a:gd name="connsiteX3" fmla="*/ 3085923 w 3654914"/>
              <a:gd name="connsiteY3" fmla="*/ 799 h 961776"/>
              <a:gd name="connsiteX4" fmla="*/ 3095148 w 3654914"/>
              <a:gd name="connsiteY4" fmla="*/ 0 h 961776"/>
              <a:gd name="connsiteX5" fmla="*/ 3654914 w 3654914"/>
              <a:gd name="connsiteY5" fmla="*/ 480888 h 961776"/>
              <a:gd name="connsiteX6" fmla="*/ 3095148 w 3654914"/>
              <a:gd name="connsiteY6" fmla="*/ 961776 h 961776"/>
              <a:gd name="connsiteX7" fmla="*/ 3085919 w 3654914"/>
              <a:gd name="connsiteY7" fmla="*/ 960977 h 961776"/>
              <a:gd name="connsiteX8" fmla="*/ 3081965 w 3654914"/>
              <a:gd name="connsiteY8" fmla="*/ 961775 h 961776"/>
              <a:gd name="connsiteX9" fmla="*/ 559778 w 3654914"/>
              <a:gd name="connsiteY9" fmla="*/ 961775 h 961776"/>
              <a:gd name="connsiteX10" fmla="*/ 559766 w 3654914"/>
              <a:gd name="connsiteY10" fmla="*/ 961776 h 961776"/>
              <a:gd name="connsiteX11" fmla="*/ 559755 w 3654914"/>
              <a:gd name="connsiteY11" fmla="*/ 961775 h 961776"/>
              <a:gd name="connsiteX12" fmla="*/ 473774 w 3654914"/>
              <a:gd name="connsiteY12" fmla="*/ 961775 h 961776"/>
              <a:gd name="connsiteX13" fmla="*/ 411379 w 3654914"/>
              <a:gd name="connsiteY13" fmla="*/ 949178 h 961776"/>
              <a:gd name="connsiteX14" fmla="*/ 395039 w 3654914"/>
              <a:gd name="connsiteY14" fmla="*/ 938162 h 961776"/>
              <a:gd name="connsiteX15" fmla="*/ 341880 w 3654914"/>
              <a:gd name="connsiteY15" fmla="*/ 923986 h 961776"/>
              <a:gd name="connsiteX16" fmla="*/ 0 w 3654914"/>
              <a:gd name="connsiteY16" fmla="*/ 480888 h 961776"/>
              <a:gd name="connsiteX17" fmla="*/ 341880 w 3654914"/>
              <a:gd name="connsiteY17" fmla="*/ 37791 h 961776"/>
              <a:gd name="connsiteX18" fmla="*/ 395037 w 3654914"/>
              <a:gd name="connsiteY18" fmla="*/ 23615 h 961776"/>
              <a:gd name="connsiteX19" fmla="*/ 411379 w 3654914"/>
              <a:gd name="connsiteY19" fmla="*/ 12597 h 961776"/>
              <a:gd name="connsiteX20" fmla="*/ 473774 w 3654914"/>
              <a:gd name="connsiteY20" fmla="*/ 0 h 96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54914" h="961776">
                <a:moveTo>
                  <a:pt x="473774" y="0"/>
                </a:moveTo>
                <a:lnTo>
                  <a:pt x="559766" y="0"/>
                </a:lnTo>
                <a:lnTo>
                  <a:pt x="3081965" y="0"/>
                </a:lnTo>
                <a:lnTo>
                  <a:pt x="3085923" y="799"/>
                </a:lnTo>
                <a:lnTo>
                  <a:pt x="3095148" y="0"/>
                </a:lnTo>
                <a:cubicBezTo>
                  <a:pt x="3404298" y="0"/>
                  <a:pt x="3654914" y="215301"/>
                  <a:pt x="3654914" y="480888"/>
                </a:cubicBezTo>
                <a:cubicBezTo>
                  <a:pt x="3654914" y="746475"/>
                  <a:pt x="3404298" y="961776"/>
                  <a:pt x="3095148" y="961776"/>
                </a:cubicBezTo>
                <a:lnTo>
                  <a:pt x="3085919" y="960977"/>
                </a:lnTo>
                <a:lnTo>
                  <a:pt x="3081965" y="961775"/>
                </a:lnTo>
                <a:lnTo>
                  <a:pt x="559778" y="961775"/>
                </a:lnTo>
                <a:lnTo>
                  <a:pt x="559766" y="961776"/>
                </a:lnTo>
                <a:lnTo>
                  <a:pt x="559755" y="961775"/>
                </a:lnTo>
                <a:lnTo>
                  <a:pt x="473774" y="961775"/>
                </a:lnTo>
                <a:cubicBezTo>
                  <a:pt x="451641" y="961775"/>
                  <a:pt x="430556" y="957290"/>
                  <a:pt x="411379" y="949178"/>
                </a:cubicBezTo>
                <a:lnTo>
                  <a:pt x="395039" y="938162"/>
                </a:lnTo>
                <a:lnTo>
                  <a:pt x="341880" y="923986"/>
                </a:lnTo>
                <a:cubicBezTo>
                  <a:pt x="140972" y="850983"/>
                  <a:pt x="0" y="680078"/>
                  <a:pt x="0" y="480888"/>
                </a:cubicBezTo>
                <a:cubicBezTo>
                  <a:pt x="0" y="281698"/>
                  <a:pt x="140972" y="110794"/>
                  <a:pt x="341880" y="37791"/>
                </a:cubicBezTo>
                <a:lnTo>
                  <a:pt x="395037" y="23615"/>
                </a:lnTo>
                <a:lnTo>
                  <a:pt x="411379" y="12597"/>
                </a:lnTo>
                <a:cubicBezTo>
                  <a:pt x="430556" y="4486"/>
                  <a:pt x="451641" y="0"/>
                  <a:pt x="473774" y="0"/>
                </a:cubicBezTo>
                <a:close/>
              </a:path>
            </a:pathLst>
          </a:custGeom>
          <a:solidFill>
            <a:schemeClr val="accent1"/>
          </a:solidFill>
          <a:ln>
            <a:solidFill>
              <a:srgbClr val="577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39" name="Freeform 38"/>
          <p:cNvSpPr/>
          <p:nvPr/>
        </p:nvSpPr>
        <p:spPr>
          <a:xfrm>
            <a:off x="402115" y="2299878"/>
            <a:ext cx="3654914" cy="1125096"/>
          </a:xfrm>
          <a:custGeom>
            <a:avLst/>
            <a:gdLst>
              <a:gd name="connsiteX0" fmla="*/ 473774 w 3654914"/>
              <a:gd name="connsiteY0" fmla="*/ 0 h 961776"/>
              <a:gd name="connsiteX1" fmla="*/ 559766 w 3654914"/>
              <a:gd name="connsiteY1" fmla="*/ 0 h 961776"/>
              <a:gd name="connsiteX2" fmla="*/ 3081965 w 3654914"/>
              <a:gd name="connsiteY2" fmla="*/ 0 h 961776"/>
              <a:gd name="connsiteX3" fmla="*/ 3085923 w 3654914"/>
              <a:gd name="connsiteY3" fmla="*/ 799 h 961776"/>
              <a:gd name="connsiteX4" fmla="*/ 3095148 w 3654914"/>
              <a:gd name="connsiteY4" fmla="*/ 0 h 961776"/>
              <a:gd name="connsiteX5" fmla="*/ 3654914 w 3654914"/>
              <a:gd name="connsiteY5" fmla="*/ 480888 h 961776"/>
              <a:gd name="connsiteX6" fmla="*/ 3095148 w 3654914"/>
              <a:gd name="connsiteY6" fmla="*/ 961776 h 961776"/>
              <a:gd name="connsiteX7" fmla="*/ 3085919 w 3654914"/>
              <a:gd name="connsiteY7" fmla="*/ 960977 h 961776"/>
              <a:gd name="connsiteX8" fmla="*/ 3081965 w 3654914"/>
              <a:gd name="connsiteY8" fmla="*/ 961775 h 961776"/>
              <a:gd name="connsiteX9" fmla="*/ 559778 w 3654914"/>
              <a:gd name="connsiteY9" fmla="*/ 961775 h 961776"/>
              <a:gd name="connsiteX10" fmla="*/ 559766 w 3654914"/>
              <a:gd name="connsiteY10" fmla="*/ 961776 h 961776"/>
              <a:gd name="connsiteX11" fmla="*/ 559755 w 3654914"/>
              <a:gd name="connsiteY11" fmla="*/ 961775 h 961776"/>
              <a:gd name="connsiteX12" fmla="*/ 473774 w 3654914"/>
              <a:gd name="connsiteY12" fmla="*/ 961775 h 961776"/>
              <a:gd name="connsiteX13" fmla="*/ 411379 w 3654914"/>
              <a:gd name="connsiteY13" fmla="*/ 949178 h 961776"/>
              <a:gd name="connsiteX14" fmla="*/ 395039 w 3654914"/>
              <a:gd name="connsiteY14" fmla="*/ 938162 h 961776"/>
              <a:gd name="connsiteX15" fmla="*/ 341880 w 3654914"/>
              <a:gd name="connsiteY15" fmla="*/ 923986 h 961776"/>
              <a:gd name="connsiteX16" fmla="*/ 0 w 3654914"/>
              <a:gd name="connsiteY16" fmla="*/ 480888 h 961776"/>
              <a:gd name="connsiteX17" fmla="*/ 341880 w 3654914"/>
              <a:gd name="connsiteY17" fmla="*/ 37791 h 961776"/>
              <a:gd name="connsiteX18" fmla="*/ 395037 w 3654914"/>
              <a:gd name="connsiteY18" fmla="*/ 23615 h 961776"/>
              <a:gd name="connsiteX19" fmla="*/ 411379 w 3654914"/>
              <a:gd name="connsiteY19" fmla="*/ 12597 h 961776"/>
              <a:gd name="connsiteX20" fmla="*/ 473774 w 3654914"/>
              <a:gd name="connsiteY20" fmla="*/ 0 h 96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54914" h="961776">
                <a:moveTo>
                  <a:pt x="473774" y="0"/>
                </a:moveTo>
                <a:lnTo>
                  <a:pt x="559766" y="0"/>
                </a:lnTo>
                <a:lnTo>
                  <a:pt x="3081965" y="0"/>
                </a:lnTo>
                <a:lnTo>
                  <a:pt x="3085923" y="799"/>
                </a:lnTo>
                <a:lnTo>
                  <a:pt x="3095148" y="0"/>
                </a:lnTo>
                <a:cubicBezTo>
                  <a:pt x="3404298" y="0"/>
                  <a:pt x="3654914" y="215301"/>
                  <a:pt x="3654914" y="480888"/>
                </a:cubicBezTo>
                <a:cubicBezTo>
                  <a:pt x="3654914" y="746475"/>
                  <a:pt x="3404298" y="961776"/>
                  <a:pt x="3095148" y="961776"/>
                </a:cubicBezTo>
                <a:lnTo>
                  <a:pt x="3085919" y="960977"/>
                </a:lnTo>
                <a:lnTo>
                  <a:pt x="3081965" y="961775"/>
                </a:lnTo>
                <a:lnTo>
                  <a:pt x="559778" y="961775"/>
                </a:lnTo>
                <a:lnTo>
                  <a:pt x="559766" y="961776"/>
                </a:lnTo>
                <a:lnTo>
                  <a:pt x="559755" y="961775"/>
                </a:lnTo>
                <a:lnTo>
                  <a:pt x="473774" y="961775"/>
                </a:lnTo>
                <a:cubicBezTo>
                  <a:pt x="451641" y="961775"/>
                  <a:pt x="430556" y="957290"/>
                  <a:pt x="411379" y="949178"/>
                </a:cubicBezTo>
                <a:lnTo>
                  <a:pt x="395039" y="938162"/>
                </a:lnTo>
                <a:lnTo>
                  <a:pt x="341880" y="923986"/>
                </a:lnTo>
                <a:cubicBezTo>
                  <a:pt x="140972" y="850983"/>
                  <a:pt x="0" y="680078"/>
                  <a:pt x="0" y="480888"/>
                </a:cubicBezTo>
                <a:cubicBezTo>
                  <a:pt x="0" y="281698"/>
                  <a:pt x="140972" y="110794"/>
                  <a:pt x="341880" y="37791"/>
                </a:cubicBezTo>
                <a:lnTo>
                  <a:pt x="395037" y="23615"/>
                </a:lnTo>
                <a:lnTo>
                  <a:pt x="411379" y="12597"/>
                </a:lnTo>
                <a:cubicBezTo>
                  <a:pt x="430556" y="4486"/>
                  <a:pt x="451641" y="0"/>
                  <a:pt x="473774" y="0"/>
                </a:cubicBezTo>
                <a:close/>
              </a:path>
            </a:pathLst>
          </a:custGeom>
          <a:solidFill>
            <a:schemeClr val="accent1"/>
          </a:solidFill>
          <a:ln>
            <a:solidFill>
              <a:srgbClr val="577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 name="Title 1"/>
          <p:cNvSpPr>
            <a:spLocks noGrp="1"/>
          </p:cNvSpPr>
          <p:nvPr>
            <p:ph type="title"/>
          </p:nvPr>
        </p:nvSpPr>
        <p:spPr>
          <a:xfrm>
            <a:off x="63751" y="217893"/>
            <a:ext cx="9000039" cy="838397"/>
          </a:xfrm>
        </p:spPr>
        <p:txBody>
          <a:bodyPr/>
          <a:lstStyle/>
          <a:p>
            <a:r>
              <a:rPr lang="en-GB" dirty="0" smtClean="0"/>
              <a:t>Barriers to use climate information</a:t>
            </a:r>
            <a:endParaRPr lang="en-GB" dirty="0"/>
          </a:p>
        </p:txBody>
      </p:sp>
      <p:sp>
        <p:nvSpPr>
          <p:cNvPr id="3" name="Slide Number Placeholder 2"/>
          <p:cNvSpPr>
            <a:spLocks noGrp="1"/>
          </p:cNvSpPr>
          <p:nvPr>
            <p:ph type="sldNum" sz="quarter" idx="4294967295"/>
          </p:nvPr>
        </p:nvSpPr>
        <p:spPr>
          <a:xfrm>
            <a:off x="7086600" y="649287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Helvetica"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B32F963-5E87-431E-8180-D807A218F0E8}" type="slidenum">
              <a:rPr lang="en-GB" smtClean="0"/>
              <a:pPr/>
              <a:t>13</a:t>
            </a:fld>
            <a:r>
              <a:rPr lang="en-GB" dirty="0" smtClean="0"/>
              <a:t> /50</a:t>
            </a:r>
            <a:endParaRPr lang="en-GB" dirty="0"/>
          </a:p>
        </p:txBody>
      </p:sp>
      <p:grpSp>
        <p:nvGrpSpPr>
          <p:cNvPr id="22" name="Group 21"/>
          <p:cNvGrpSpPr/>
          <p:nvPr/>
        </p:nvGrpSpPr>
        <p:grpSpPr>
          <a:xfrm>
            <a:off x="370847" y="2282064"/>
            <a:ext cx="3654002" cy="3625568"/>
            <a:chOff x="370847" y="2212789"/>
            <a:chExt cx="3654002" cy="3625568"/>
          </a:xfrm>
        </p:grpSpPr>
        <p:sp>
          <p:nvSpPr>
            <p:cNvPr id="33" name="Oval 32"/>
            <p:cNvSpPr/>
            <p:nvPr/>
          </p:nvSpPr>
          <p:spPr>
            <a:xfrm>
              <a:off x="370847" y="4704527"/>
              <a:ext cx="1119531" cy="1133830"/>
            </a:xfrm>
            <a:prstGeom prst="ellipse">
              <a:avLst/>
            </a:prstGeom>
            <a:solidFill>
              <a:schemeClr val="bg1"/>
            </a:solidFill>
            <a:ln>
              <a:solidFill>
                <a:srgbClr val="5779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30" name="Oval 29"/>
            <p:cNvSpPr/>
            <p:nvPr/>
          </p:nvSpPr>
          <p:spPr>
            <a:xfrm>
              <a:off x="384703" y="2212789"/>
              <a:ext cx="1119531" cy="1142910"/>
            </a:xfrm>
            <a:prstGeom prst="ellipse">
              <a:avLst/>
            </a:prstGeom>
            <a:solidFill>
              <a:schemeClr val="bg1"/>
            </a:solidFill>
            <a:ln>
              <a:solidFill>
                <a:srgbClr val="5779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6" name="Oval 25"/>
            <p:cNvSpPr/>
            <p:nvPr/>
          </p:nvSpPr>
          <p:spPr>
            <a:xfrm>
              <a:off x="370847" y="3463198"/>
              <a:ext cx="1119531" cy="1133830"/>
            </a:xfrm>
            <a:prstGeom prst="ellipse">
              <a:avLst/>
            </a:prstGeom>
            <a:solidFill>
              <a:schemeClr val="bg1"/>
            </a:solidFill>
            <a:ln>
              <a:solidFill>
                <a:srgbClr val="5779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7" name="Rectángulo 14">
              <a:extLst>
                <a:ext uri="{FF2B5EF4-FFF2-40B4-BE49-F238E27FC236}">
                  <a16:creationId xmlns:a16="http://schemas.microsoft.com/office/drawing/2014/main" id="{AE8051BB-6DD3-4D0C-A5C4-15CBE2910F7C}"/>
                </a:ext>
              </a:extLst>
            </p:cNvPr>
            <p:cNvSpPr/>
            <p:nvPr/>
          </p:nvSpPr>
          <p:spPr>
            <a:xfrm>
              <a:off x="1257200" y="2620500"/>
              <a:ext cx="2724534" cy="400110"/>
            </a:xfrm>
            <a:prstGeom prst="rect">
              <a:avLst/>
            </a:prstGeom>
          </p:spPr>
          <p:txBody>
            <a:bodyPr wrap="square">
              <a:spAutoFit/>
            </a:bodyPr>
            <a:lstStyle/>
            <a:p>
              <a:pPr marL="0" lvl="2" algn="ctr">
                <a:buClr>
                  <a:srgbClr val="577982"/>
                </a:buClr>
                <a:buSzPct val="150000"/>
              </a:pPr>
              <a:r>
                <a:rPr lang="en-GB" sz="2000" b="1" dirty="0">
                  <a:solidFill>
                    <a:schemeClr val="bg1"/>
                  </a:solidFill>
                  <a:cs typeface="Helvetica" panose="020B0604020202020204" pitchFamily="34" charset="0"/>
                </a:rPr>
                <a:t>Lack of awareness</a:t>
              </a:r>
            </a:p>
          </p:txBody>
        </p:sp>
        <p:pic>
          <p:nvPicPr>
            <p:cNvPr id="8" name="Picture 4" descr="Resultado de imagen de icon awareness">
              <a:extLst>
                <a:ext uri="{FF2B5EF4-FFF2-40B4-BE49-F238E27FC236}">
                  <a16:creationId xmlns:a16="http://schemas.microsoft.com/office/drawing/2014/main" id="{C5786CBE-48AA-48F1-BE84-43E187CD025C}"/>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577982">
                  <a:tint val="45000"/>
                  <a:satMod val="400000"/>
                </a:srgbClr>
              </a:duotone>
              <a:extLst>
                <a:ext uri="{28A0092B-C50C-407E-A947-70E740481C1C}">
                  <a14:useLocalDpi xmlns:a14="http://schemas.microsoft.com/office/drawing/2010/main" val="0"/>
                </a:ext>
              </a:extLst>
            </a:blip>
            <a:stretch>
              <a:fillRect/>
            </a:stretch>
          </p:blipFill>
          <p:spPr bwMode="auto">
            <a:xfrm>
              <a:off x="529161" y="2374857"/>
              <a:ext cx="849430" cy="83969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12">
              <a:extLst>
                <a:ext uri="{FF2B5EF4-FFF2-40B4-BE49-F238E27FC236}">
                  <a16:creationId xmlns:a16="http://schemas.microsoft.com/office/drawing/2014/main" id="{56981B90-20D3-4E55-83AF-B9D0563C8903}"/>
                </a:ext>
              </a:extLst>
            </p:cNvPr>
            <p:cNvSpPr/>
            <p:nvPr/>
          </p:nvSpPr>
          <p:spPr>
            <a:xfrm>
              <a:off x="1404760" y="3860038"/>
              <a:ext cx="2620089" cy="400110"/>
            </a:xfrm>
            <a:prstGeom prst="rect">
              <a:avLst/>
            </a:prstGeom>
          </p:spPr>
          <p:txBody>
            <a:bodyPr wrap="square">
              <a:spAutoFit/>
            </a:bodyPr>
            <a:lstStyle/>
            <a:p>
              <a:pPr marL="0" lvl="2" algn="ctr">
                <a:buClr>
                  <a:srgbClr val="577982"/>
                </a:buClr>
                <a:buSzPct val="150000"/>
              </a:pPr>
              <a:r>
                <a:rPr lang="en-GB" sz="2000" b="1" dirty="0">
                  <a:solidFill>
                    <a:schemeClr val="bg1"/>
                  </a:solidFill>
                  <a:cs typeface="Helvetica" panose="020B0604020202020204" pitchFamily="34" charset="0"/>
                </a:rPr>
                <a:t>Difficult interpretation</a:t>
              </a:r>
            </a:p>
          </p:txBody>
        </p:sp>
        <p:pic>
          <p:nvPicPr>
            <p:cNvPr id="9" name="Imagen 11">
              <a:extLst>
                <a:ext uri="{FF2B5EF4-FFF2-40B4-BE49-F238E27FC236}">
                  <a16:creationId xmlns:a16="http://schemas.microsoft.com/office/drawing/2014/main" id="{62796DF9-E9A2-44E4-8C92-1BB0D5870B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040" y="3597078"/>
              <a:ext cx="681004" cy="774302"/>
            </a:xfrm>
            <a:prstGeom prst="rect">
              <a:avLst/>
            </a:prstGeom>
          </p:spPr>
        </p:pic>
        <p:pic>
          <p:nvPicPr>
            <p:cNvPr id="5" name="Picture 2" descr="Resultado de imagen de icon interpretation">
              <a:extLst>
                <a:ext uri="{FF2B5EF4-FFF2-40B4-BE49-F238E27FC236}">
                  <a16:creationId xmlns:a16="http://schemas.microsoft.com/office/drawing/2014/main" id="{8915B711-C17C-4576-A41E-211033995F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3185" y="4935643"/>
              <a:ext cx="718860" cy="68878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ángulo 15">
            <a:extLst>
              <a:ext uri="{FF2B5EF4-FFF2-40B4-BE49-F238E27FC236}">
                <a16:creationId xmlns:a16="http://schemas.microsoft.com/office/drawing/2014/main" id="{BFC3D524-6F32-41D1-81F0-91E4BC7FC48A}"/>
              </a:ext>
            </a:extLst>
          </p:cNvPr>
          <p:cNvSpPr/>
          <p:nvPr/>
        </p:nvSpPr>
        <p:spPr>
          <a:xfrm>
            <a:off x="1047174" y="5132039"/>
            <a:ext cx="3467135" cy="400110"/>
          </a:xfrm>
          <a:prstGeom prst="rect">
            <a:avLst/>
          </a:prstGeom>
        </p:spPr>
        <p:txBody>
          <a:bodyPr wrap="square">
            <a:spAutoFit/>
          </a:bodyPr>
          <a:lstStyle/>
          <a:p>
            <a:pPr marL="0" lvl="2" algn="ctr">
              <a:buClr>
                <a:srgbClr val="577982"/>
              </a:buClr>
              <a:buSzPct val="150000"/>
            </a:pPr>
            <a:r>
              <a:rPr lang="en-GB" sz="2000" b="1" dirty="0" smtClean="0">
                <a:solidFill>
                  <a:schemeClr val="bg1"/>
                </a:solidFill>
                <a:cs typeface="Helvetica" panose="020B0604020202020204" pitchFamily="34" charset="0"/>
              </a:rPr>
              <a:t>Lack of expert synthesis</a:t>
            </a:r>
            <a:endParaRPr lang="en-GB" sz="2000" b="1" dirty="0">
              <a:solidFill>
                <a:schemeClr val="bg1"/>
              </a:solidFill>
              <a:cs typeface="Helvetica" panose="020B0604020202020204" pitchFamily="34" charset="0"/>
            </a:endParaRPr>
          </a:p>
        </p:txBody>
      </p:sp>
      <p:sp>
        <p:nvSpPr>
          <p:cNvPr id="18" name="Rectángulo 7">
            <a:extLst>
              <a:ext uri="{FF2B5EF4-FFF2-40B4-BE49-F238E27FC236}">
                <a16:creationId xmlns:a16="http://schemas.microsoft.com/office/drawing/2014/main" id="{182B84EA-247E-4754-B3D5-ED730B775589}"/>
              </a:ext>
            </a:extLst>
          </p:cNvPr>
          <p:cNvSpPr/>
          <p:nvPr/>
        </p:nvSpPr>
        <p:spPr>
          <a:xfrm>
            <a:off x="83374" y="1204216"/>
            <a:ext cx="4295305" cy="1015663"/>
          </a:xfrm>
          <a:prstGeom prst="rect">
            <a:avLst/>
          </a:prstGeom>
        </p:spPr>
        <p:txBody>
          <a:bodyPr wrap="square">
            <a:spAutoFit/>
          </a:bodyPr>
          <a:lstStyle/>
          <a:p>
            <a:pPr algn="ctr">
              <a:spcAft>
                <a:spcPts val="600"/>
              </a:spcAft>
              <a:buClr>
                <a:srgbClr val="577982"/>
              </a:buClr>
              <a:buSzPct val="200000"/>
            </a:pPr>
            <a:r>
              <a:rPr lang="en-GB" sz="2000" b="1" dirty="0" smtClean="0">
                <a:solidFill>
                  <a:srgbClr val="414141"/>
                </a:solidFill>
                <a:cs typeface="Helvetica" panose="020B0604020202020204" pitchFamily="34" charset="0"/>
              </a:rPr>
              <a:t>Some limitations</a:t>
            </a:r>
            <a:r>
              <a:rPr lang="en-GB" sz="2000" dirty="0" smtClean="0">
                <a:solidFill>
                  <a:srgbClr val="414141"/>
                </a:solidFill>
                <a:cs typeface="Helvetica" panose="020B0604020202020204" pitchFamily="34" charset="0"/>
              </a:rPr>
              <a:t> </a:t>
            </a:r>
            <a:r>
              <a:rPr lang="en-GB" sz="2000" dirty="0">
                <a:solidFill>
                  <a:srgbClr val="414141"/>
                </a:solidFill>
                <a:cs typeface="Helvetica" panose="020B0604020202020204" pitchFamily="34" charset="0"/>
              </a:rPr>
              <a:t>for the use of </a:t>
            </a:r>
            <a:r>
              <a:rPr lang="en-GB" sz="2000" dirty="0" smtClean="0">
                <a:solidFill>
                  <a:srgbClr val="414141"/>
                </a:solidFill>
                <a:cs typeface="Helvetica" panose="020B0604020202020204" pitchFamily="34" charset="0"/>
              </a:rPr>
              <a:t>climate information </a:t>
            </a:r>
            <a:r>
              <a:rPr lang="en-GB" sz="2000" dirty="0">
                <a:solidFill>
                  <a:srgbClr val="414141"/>
                </a:solidFill>
                <a:cs typeface="Helvetica" panose="020B0604020202020204" pitchFamily="34" charset="0"/>
              </a:rPr>
              <a:t>in different socio-economic sectors. </a:t>
            </a:r>
            <a:r>
              <a:rPr lang="en-GB" sz="2000" dirty="0" smtClean="0">
                <a:solidFill>
                  <a:srgbClr val="FF0000"/>
                </a:solidFill>
                <a:cs typeface="Helvetica" panose="020B0604020202020204" pitchFamily="34" charset="0"/>
              </a:rPr>
              <a:t>Information </a:t>
            </a:r>
            <a:r>
              <a:rPr lang="en-GB" sz="2000" dirty="0" err="1" smtClean="0">
                <a:solidFill>
                  <a:srgbClr val="FF0000"/>
                </a:solidFill>
                <a:cs typeface="Helvetica" panose="020B0604020202020204" pitchFamily="34" charset="0"/>
              </a:rPr>
              <a:t>quality≠impact</a:t>
            </a:r>
            <a:r>
              <a:rPr lang="en-GB" sz="2000" dirty="0" smtClean="0">
                <a:solidFill>
                  <a:srgbClr val="414141"/>
                </a:solidFill>
                <a:cs typeface="Helvetica" panose="020B0604020202020204" pitchFamily="34" charset="0"/>
              </a:rPr>
              <a:t>.</a:t>
            </a:r>
            <a:endParaRPr lang="en-GB" sz="2000" dirty="0">
              <a:solidFill>
                <a:srgbClr val="414141"/>
              </a:solidFill>
              <a:cs typeface="Helvetica" panose="020B0604020202020204" pitchFamily="34" charset="0"/>
            </a:endParaRPr>
          </a:p>
        </p:txBody>
      </p:sp>
      <p:grpSp>
        <p:nvGrpSpPr>
          <p:cNvPr id="27" name="Group 26"/>
          <p:cNvGrpSpPr/>
          <p:nvPr/>
        </p:nvGrpSpPr>
        <p:grpSpPr>
          <a:xfrm>
            <a:off x="4407099" y="1209946"/>
            <a:ext cx="4647749" cy="1025762"/>
            <a:chOff x="4407097" y="1209946"/>
            <a:chExt cx="4647749" cy="1025762"/>
          </a:xfrm>
        </p:grpSpPr>
        <p:sp>
          <p:nvSpPr>
            <p:cNvPr id="19" name="Rectangle 18"/>
            <p:cNvSpPr/>
            <p:nvPr/>
          </p:nvSpPr>
          <p:spPr>
            <a:xfrm>
              <a:off x="4726377" y="1220045"/>
              <a:ext cx="4328469" cy="1015663"/>
            </a:xfrm>
            <a:prstGeom prst="rect">
              <a:avLst/>
            </a:prstGeom>
          </p:spPr>
          <p:txBody>
            <a:bodyPr wrap="square">
              <a:spAutoFit/>
            </a:bodyPr>
            <a:lstStyle/>
            <a:p>
              <a:pPr marL="0" lvl="2" algn="ctr">
                <a:spcAft>
                  <a:spcPts val="600"/>
                </a:spcAft>
                <a:buClr>
                  <a:srgbClr val="577982"/>
                </a:buClr>
                <a:buSzPct val="200000"/>
              </a:pPr>
              <a:r>
                <a:rPr lang="en-GB" sz="2000" b="1" dirty="0">
                  <a:solidFill>
                    <a:srgbClr val="414141"/>
                  </a:solidFill>
                  <a:cs typeface="Helvetica" panose="020B0604020202020204" pitchFamily="34" charset="0"/>
                </a:rPr>
                <a:t>Possible solution: </a:t>
              </a:r>
              <a:r>
                <a:rPr lang="en-GB" sz="2000" dirty="0" smtClean="0">
                  <a:solidFill>
                    <a:srgbClr val="414141"/>
                  </a:solidFill>
                  <a:cs typeface="Helvetica" panose="020B0604020202020204" pitchFamily="34" charset="0"/>
                </a:rPr>
                <a:t>synthesize climate data </a:t>
              </a:r>
              <a:r>
                <a:rPr lang="en-GB" sz="2000" dirty="0">
                  <a:solidFill>
                    <a:srgbClr val="414141"/>
                  </a:solidFill>
                  <a:cs typeface="Helvetica" panose="020B0604020202020204" pitchFamily="34" charset="0"/>
                </a:rPr>
                <a:t>into </a:t>
              </a:r>
              <a:r>
                <a:rPr lang="en-GB" sz="2000" dirty="0" smtClean="0">
                  <a:solidFill>
                    <a:srgbClr val="414141"/>
                  </a:solidFill>
                  <a:cs typeface="Helvetica" panose="020B0604020202020204" pitchFamily="34" charset="0"/>
                </a:rPr>
                <a:t>a piece of information that can </a:t>
              </a:r>
              <a:r>
                <a:rPr lang="en-GB" sz="2000" dirty="0">
                  <a:solidFill>
                    <a:srgbClr val="414141"/>
                  </a:solidFill>
                  <a:cs typeface="Helvetica" panose="020B0604020202020204" pitchFamily="34" charset="0"/>
                </a:rPr>
                <a:t>be </a:t>
              </a:r>
              <a:r>
                <a:rPr lang="en-GB" sz="2000" dirty="0" smtClean="0">
                  <a:solidFill>
                    <a:srgbClr val="414141"/>
                  </a:solidFill>
                  <a:cs typeface="Helvetica" panose="020B0604020202020204" pitchFamily="34" charset="0"/>
                </a:rPr>
                <a:t>integrated </a:t>
              </a:r>
              <a:r>
                <a:rPr lang="en-GB" sz="2000" dirty="0">
                  <a:solidFill>
                    <a:srgbClr val="414141"/>
                  </a:solidFill>
                  <a:cs typeface="Helvetica" panose="020B0604020202020204" pitchFamily="34" charset="0"/>
                </a:rPr>
                <a:t>in decision-making.</a:t>
              </a:r>
            </a:p>
          </p:txBody>
        </p:sp>
        <p:sp>
          <p:nvSpPr>
            <p:cNvPr id="24" name="Down Arrow 5">
              <a:extLst>
                <a:ext uri="{FF2B5EF4-FFF2-40B4-BE49-F238E27FC236}">
                  <a16:creationId xmlns:a16="http://schemas.microsoft.com/office/drawing/2014/main" id="{5A0EA1F8-9154-489B-9D83-73B6C880F1B4}"/>
                </a:ext>
              </a:extLst>
            </p:cNvPr>
            <p:cNvSpPr/>
            <p:nvPr/>
          </p:nvSpPr>
          <p:spPr>
            <a:xfrm rot="16200000">
              <a:off x="4302736" y="1314307"/>
              <a:ext cx="596348" cy="387626"/>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414141"/>
                </a:solidFill>
              </a:endParaRPr>
            </a:p>
          </p:txBody>
        </p:sp>
      </p:grpSp>
      <p:grpSp>
        <p:nvGrpSpPr>
          <p:cNvPr id="44" name="Group 43"/>
          <p:cNvGrpSpPr/>
          <p:nvPr/>
        </p:nvGrpSpPr>
        <p:grpSpPr>
          <a:xfrm>
            <a:off x="4666389" y="2194434"/>
            <a:ext cx="4260877" cy="4187647"/>
            <a:chOff x="4660878" y="2060368"/>
            <a:chExt cx="4260877" cy="4187647"/>
          </a:xfrm>
        </p:grpSpPr>
        <p:grpSp>
          <p:nvGrpSpPr>
            <p:cNvPr id="38" name="Group 37"/>
            <p:cNvGrpSpPr/>
            <p:nvPr/>
          </p:nvGrpSpPr>
          <p:grpSpPr>
            <a:xfrm>
              <a:off x="4660878" y="2060368"/>
              <a:ext cx="4260877" cy="4187647"/>
              <a:chOff x="4660878" y="2060368"/>
              <a:chExt cx="4260877" cy="4187647"/>
            </a:xfrm>
          </p:grpSpPr>
          <p:sp>
            <p:nvSpPr>
              <p:cNvPr id="34" name="Rectángulo 9">
                <a:extLst>
                  <a:ext uri="{FF2B5EF4-FFF2-40B4-BE49-F238E27FC236}">
                    <a16:creationId xmlns:a16="http://schemas.microsoft.com/office/drawing/2014/main" id="{E181093E-1C22-43B8-B888-5255368BCD90}"/>
                  </a:ext>
                </a:extLst>
              </p:cNvPr>
              <p:cNvSpPr/>
              <p:nvPr/>
            </p:nvSpPr>
            <p:spPr>
              <a:xfrm>
                <a:off x="4660878" y="2550743"/>
                <a:ext cx="4260877" cy="560153"/>
              </a:xfrm>
              <a:prstGeom prst="roundRect">
                <a:avLst/>
              </a:prstGeom>
              <a:solidFill>
                <a:schemeClr val="accent1"/>
              </a:solidFill>
              <a:ln>
                <a:solidFill>
                  <a:srgbClr val="577982"/>
                </a:solidFill>
              </a:ln>
            </p:spPr>
            <p:txBody>
              <a:bodyPr wrap="square">
                <a:spAutoFit/>
              </a:bodyPr>
              <a:lstStyle/>
              <a:p>
                <a:pPr algn="ctr">
                  <a:lnSpc>
                    <a:spcPct val="150000"/>
                  </a:lnSpc>
                  <a:spcAft>
                    <a:spcPts val="600"/>
                  </a:spcAft>
                  <a:buClr>
                    <a:srgbClr val="577982"/>
                  </a:buClr>
                  <a:buSzPct val="200000"/>
                </a:pPr>
                <a:r>
                  <a:rPr lang="en-GB" sz="2000" b="1" dirty="0">
                    <a:solidFill>
                      <a:schemeClr val="bg1"/>
                    </a:solidFill>
                    <a:cs typeface="Helvetica" panose="020B0604020202020204" pitchFamily="34" charset="0"/>
                  </a:rPr>
                  <a:t>Climate services</a:t>
                </a:r>
              </a:p>
            </p:txBody>
          </p:sp>
          <p:sp>
            <p:nvSpPr>
              <p:cNvPr id="35" name="Rectangle 34"/>
              <p:cNvSpPr/>
              <p:nvPr/>
            </p:nvSpPr>
            <p:spPr>
              <a:xfrm>
                <a:off x="4720868" y="3231805"/>
                <a:ext cx="4200887" cy="3016210"/>
              </a:xfrm>
              <a:prstGeom prst="rect">
                <a:avLst/>
              </a:prstGeom>
              <a:noFill/>
              <a:ln>
                <a:noFill/>
              </a:ln>
            </p:spPr>
            <p:txBody>
              <a:bodyPr wrap="square">
                <a:spAutoFit/>
              </a:bodyPr>
              <a:lstStyle/>
              <a:p>
                <a:pPr>
                  <a:spcAft>
                    <a:spcPts val="600"/>
                  </a:spcAft>
                  <a:buClr>
                    <a:srgbClr val="577982"/>
                  </a:buClr>
                  <a:buSzPct val="200000"/>
                </a:pPr>
                <a:r>
                  <a:rPr lang="en-GB" sz="2000" b="1" dirty="0" smtClean="0">
                    <a:solidFill>
                      <a:srgbClr val="414141"/>
                    </a:solidFill>
                    <a:cs typeface="Helvetica" panose="020B0604020202020204" pitchFamily="34" charset="0"/>
                  </a:rPr>
                  <a:t>What: </a:t>
                </a:r>
                <a:r>
                  <a:rPr lang="en-GB" sz="2000" dirty="0" smtClean="0">
                    <a:solidFill>
                      <a:srgbClr val="414141"/>
                    </a:solidFill>
                    <a:cs typeface="Helvetica" panose="020B0604020202020204" pitchFamily="34" charset="0"/>
                  </a:rPr>
                  <a:t>development </a:t>
                </a:r>
                <a:r>
                  <a:rPr lang="en-GB" sz="2000" dirty="0">
                    <a:solidFill>
                      <a:srgbClr val="414141"/>
                    </a:solidFill>
                    <a:cs typeface="Helvetica" panose="020B0604020202020204" pitchFamily="34" charset="0"/>
                  </a:rPr>
                  <a:t>and incorporation of climate </a:t>
                </a:r>
                <a:r>
                  <a:rPr lang="en-GB" sz="2000" dirty="0" smtClean="0">
                    <a:solidFill>
                      <a:srgbClr val="414141"/>
                    </a:solidFill>
                    <a:cs typeface="Helvetica" panose="020B0604020202020204" pitchFamily="34" charset="0"/>
                  </a:rPr>
                  <a:t>information for </a:t>
                </a:r>
                <a:r>
                  <a:rPr lang="en-GB" sz="2000" dirty="0">
                    <a:solidFill>
                      <a:srgbClr val="414141"/>
                    </a:solidFill>
                    <a:cs typeface="Helvetica" panose="020B0604020202020204" pitchFamily="34" charset="0"/>
                  </a:rPr>
                  <a:t>planning, </a:t>
                </a:r>
                <a:r>
                  <a:rPr lang="en-GB" sz="2000" dirty="0" smtClean="0">
                    <a:solidFill>
                      <a:srgbClr val="414141"/>
                    </a:solidFill>
                    <a:cs typeface="Helvetica" panose="020B0604020202020204" pitchFamily="34" charset="0"/>
                  </a:rPr>
                  <a:t>policy-making </a:t>
                </a:r>
                <a:r>
                  <a:rPr lang="en-GB" sz="2000" dirty="0">
                    <a:solidFill>
                      <a:srgbClr val="414141"/>
                    </a:solidFill>
                    <a:cs typeface="Helvetica" panose="020B0604020202020204" pitchFamily="34" charset="0"/>
                  </a:rPr>
                  <a:t>and practice at the global, regional and national scale.</a:t>
                </a:r>
                <a:endParaRPr lang="en-GB" sz="2000" b="1" dirty="0">
                  <a:solidFill>
                    <a:srgbClr val="414141"/>
                  </a:solidFill>
                  <a:cs typeface="Helvetica" panose="020B0604020202020204" pitchFamily="34" charset="0"/>
                </a:endParaRPr>
              </a:p>
              <a:p>
                <a:pPr>
                  <a:spcAft>
                    <a:spcPts val="600"/>
                  </a:spcAft>
                  <a:buClr>
                    <a:srgbClr val="577982"/>
                  </a:buClr>
                  <a:buSzPct val="200000"/>
                </a:pPr>
                <a:r>
                  <a:rPr lang="en-GB" sz="2000" b="1" dirty="0" smtClean="0">
                    <a:solidFill>
                      <a:srgbClr val="414141"/>
                    </a:solidFill>
                    <a:cs typeface="Helvetica" panose="020B0604020202020204" pitchFamily="34" charset="0"/>
                  </a:rPr>
                  <a:t>Implementation:</a:t>
                </a:r>
                <a:r>
                  <a:rPr lang="en-GB" sz="2000" dirty="0" smtClean="0">
                    <a:solidFill>
                      <a:srgbClr val="414141"/>
                    </a:solidFill>
                    <a:cs typeface="Helvetica" panose="020B0604020202020204" pitchFamily="34" charset="0"/>
                  </a:rPr>
                  <a:t> co-production.</a:t>
                </a:r>
              </a:p>
              <a:p>
                <a:pPr>
                  <a:spcAft>
                    <a:spcPts val="600"/>
                  </a:spcAft>
                  <a:buClr>
                    <a:srgbClr val="577982"/>
                  </a:buClr>
                  <a:buSzPct val="200000"/>
                </a:pPr>
                <a:r>
                  <a:rPr lang="en-GB" sz="2000" b="1" dirty="0" smtClean="0">
                    <a:solidFill>
                      <a:srgbClr val="414141"/>
                    </a:solidFill>
                    <a:cs typeface="Helvetica" panose="020B0604020202020204" pitchFamily="34" charset="0"/>
                  </a:rPr>
                  <a:t>Barriers</a:t>
                </a:r>
                <a:r>
                  <a:rPr lang="en-GB" sz="2000" dirty="0" smtClean="0">
                    <a:solidFill>
                      <a:srgbClr val="414141"/>
                    </a:solidFill>
                    <a:cs typeface="Helvetica" panose="020B0604020202020204" pitchFamily="34" charset="0"/>
                  </a:rPr>
                  <a:t>: locality, operationalisation, evolving role of the regulator, variety in adaptation strategy types, vocabulary, etc.</a:t>
                </a:r>
                <a:endParaRPr lang="en-GB" sz="2000" dirty="0">
                  <a:solidFill>
                    <a:srgbClr val="414141"/>
                  </a:solidFill>
                </a:endParaRPr>
              </a:p>
            </p:txBody>
          </p:sp>
          <p:sp>
            <p:nvSpPr>
              <p:cNvPr id="36" name="Down Arrow 5">
                <a:extLst>
                  <a:ext uri="{FF2B5EF4-FFF2-40B4-BE49-F238E27FC236}">
                    <a16:creationId xmlns:a16="http://schemas.microsoft.com/office/drawing/2014/main" id="{5A0EA1F8-9154-489B-9D83-73B6C880F1B4}"/>
                  </a:ext>
                </a:extLst>
              </p:cNvPr>
              <p:cNvSpPr/>
              <p:nvPr/>
            </p:nvSpPr>
            <p:spPr>
              <a:xfrm>
                <a:off x="6512274" y="2060368"/>
                <a:ext cx="596348" cy="387626"/>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414141"/>
                  </a:solidFill>
                </a:endParaRPr>
              </a:p>
            </p:txBody>
          </p:sp>
        </p:grpSp>
        <p:sp>
          <p:nvSpPr>
            <p:cNvPr id="43" name="Rectangle 42"/>
            <p:cNvSpPr/>
            <p:nvPr/>
          </p:nvSpPr>
          <p:spPr>
            <a:xfrm>
              <a:off x="4799978" y="5151872"/>
              <a:ext cx="473206" cy="553998"/>
            </a:xfrm>
            <a:prstGeom prst="rect">
              <a:avLst/>
            </a:prstGeom>
          </p:spPr>
          <p:txBody>
            <a:bodyPr wrap="none">
              <a:spAutoFit/>
            </a:bodyPr>
            <a:lstStyle/>
            <a:p>
              <a:pPr marL="285750" indent="-285750" algn="just">
                <a:lnSpc>
                  <a:spcPct val="150000"/>
                </a:lnSpc>
                <a:spcAft>
                  <a:spcPts val="600"/>
                </a:spcAft>
                <a:buClr>
                  <a:schemeClr val="accent1"/>
                </a:buClr>
                <a:buSzPct val="200000"/>
                <a:buFont typeface="Arial" panose="020B0604020202020204" pitchFamily="34" charset="0"/>
                <a:buChar char="•"/>
              </a:pPr>
              <a:endParaRPr lang="en-GB" sz="2000" dirty="0">
                <a:solidFill>
                  <a:srgbClr val="414141"/>
                </a:solidFill>
                <a:cs typeface="Helvetica" panose="020B0604020202020204" pitchFamily="34" charset="0"/>
              </a:endParaRPr>
            </a:p>
          </p:txBody>
        </p:sp>
      </p:grpSp>
      <p:sp>
        <p:nvSpPr>
          <p:cNvPr id="29" name="Text Box 12"/>
          <p:cNvSpPr txBox="1">
            <a:spLocks noChangeArrowheads="1"/>
          </p:cNvSpPr>
          <p:nvPr/>
        </p:nvSpPr>
        <p:spPr bwMode="auto">
          <a:xfrm>
            <a:off x="6006905" y="-7754"/>
            <a:ext cx="3137095"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User-provider interaction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1110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bwMode="auto">
          <a:xfrm>
            <a:off x="341314" y="217123"/>
            <a:ext cx="847248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Climate time scales</a:t>
            </a:r>
          </a:p>
        </p:txBody>
      </p:sp>
      <p:sp>
        <p:nvSpPr>
          <p:cNvPr id="9" name="Text Box 12"/>
          <p:cNvSpPr txBox="1">
            <a:spLocks noChangeArrowheads="1"/>
          </p:cNvSpPr>
          <p:nvPr/>
        </p:nvSpPr>
        <p:spPr bwMode="auto">
          <a:xfrm>
            <a:off x="5194300" y="6537502"/>
            <a:ext cx="3949700"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defPPr>
              <a:defRPr lang="en-US"/>
            </a:defPPr>
            <a:lvl1pPr algn="r">
              <a:lnSpc>
                <a:spcPct val="104000"/>
              </a:lnSpc>
              <a:spcBef>
                <a:spcPct val="50000"/>
              </a:spcBef>
              <a:buClr>
                <a:srgbClr val="000000"/>
              </a:buClr>
              <a:buSzPct val="100000"/>
              <a:buFont typeface="Times New Roman" pitchFamily="18" charset="0"/>
              <a:buNone/>
              <a:defRPr sz="2100">
                <a:solidFill>
                  <a:schemeClr val="accent1"/>
                </a:solidFill>
              </a:defRPr>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altLang="es-ES" sz="1600" dirty="0">
                <a:solidFill>
                  <a:srgbClr val="414141"/>
                </a:solidFill>
              </a:rPr>
              <a:t>Adapted from </a:t>
            </a:r>
            <a:r>
              <a:rPr lang="en-GB" altLang="es-ES" sz="1600" dirty="0" err="1">
                <a:solidFill>
                  <a:srgbClr val="414141"/>
                </a:solidFill>
              </a:rPr>
              <a:t>Meehl</a:t>
            </a:r>
            <a:r>
              <a:rPr lang="en-GB" altLang="es-ES" sz="1600" dirty="0">
                <a:solidFill>
                  <a:srgbClr val="414141"/>
                </a:solidFill>
              </a:rPr>
              <a:t> et al. (2009)</a:t>
            </a:r>
            <a:endParaRPr lang="en-US" altLang="es-ES" sz="1600" dirty="0">
              <a:solidFill>
                <a:srgbClr val="414141"/>
              </a:solidFill>
            </a:endParaRPr>
          </a:p>
        </p:txBody>
      </p:sp>
      <p:grpSp>
        <p:nvGrpSpPr>
          <p:cNvPr id="7" name="Group 6"/>
          <p:cNvGrpSpPr/>
          <p:nvPr/>
        </p:nvGrpSpPr>
        <p:grpSpPr>
          <a:xfrm>
            <a:off x="222250" y="1337505"/>
            <a:ext cx="8686801" cy="2688238"/>
            <a:chOff x="222250" y="1337505"/>
            <a:chExt cx="8686801" cy="2688238"/>
          </a:xfrm>
        </p:grpSpPr>
        <p:sp>
          <p:nvSpPr>
            <p:cNvPr id="13" name="Rectangle 7"/>
            <p:cNvSpPr>
              <a:spLocks noChangeArrowheads="1"/>
            </p:cNvSpPr>
            <p:nvPr/>
          </p:nvSpPr>
          <p:spPr bwMode="auto">
            <a:xfrm>
              <a:off x="266700" y="2574118"/>
              <a:ext cx="8056563" cy="704100"/>
            </a:xfrm>
            <a:prstGeom prst="rect">
              <a:avLst/>
            </a:prstGeom>
            <a:gradFill rotWithShape="1">
              <a:gsLst>
                <a:gs pos="0">
                  <a:schemeClr val="accent1">
                    <a:gamma/>
                    <a:shade val="0"/>
                    <a:invGamma/>
                  </a:schemeClr>
                </a:gs>
                <a:gs pos="100000">
                  <a:schemeClr val="accent1">
                    <a:alpha val="0"/>
                  </a:schemeClr>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GB" b="1" i="1">
                <a:latin typeface="+mn-lt"/>
                <a:ea typeface="+mn-ea"/>
              </a:endParaRPr>
            </a:p>
          </p:txBody>
        </p:sp>
        <p:sp>
          <p:nvSpPr>
            <p:cNvPr id="14" name="Rectangle 8"/>
            <p:cNvSpPr>
              <a:spLocks noChangeArrowheads="1"/>
            </p:cNvSpPr>
            <p:nvPr/>
          </p:nvSpPr>
          <p:spPr bwMode="auto">
            <a:xfrm rot="10800000">
              <a:off x="1166813" y="3321643"/>
              <a:ext cx="7516813" cy="704100"/>
            </a:xfrm>
            <a:prstGeom prst="rect">
              <a:avLst/>
            </a:prstGeom>
            <a:gradFill rotWithShape="1">
              <a:gsLst>
                <a:gs pos="0">
                  <a:srgbClr val="000000"/>
                </a:gs>
                <a:gs pos="100000">
                  <a:schemeClr val="accent1">
                    <a:alpha val="0"/>
                  </a:schemeClr>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defRPr/>
              </a:pPr>
              <a:endParaRPr lang="en-GB" b="1" i="1">
                <a:latin typeface="+mn-lt"/>
                <a:ea typeface="+mn-ea"/>
              </a:endParaRPr>
            </a:p>
          </p:txBody>
        </p:sp>
        <p:sp>
          <p:nvSpPr>
            <p:cNvPr id="15" name="Line 9"/>
            <p:cNvSpPr>
              <a:spLocks noChangeShapeType="1"/>
            </p:cNvSpPr>
            <p:nvPr/>
          </p:nvSpPr>
          <p:spPr bwMode="auto">
            <a:xfrm>
              <a:off x="266700" y="2267043"/>
              <a:ext cx="8507413" cy="434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latin typeface="+mn-lt"/>
              </a:endParaRPr>
            </a:p>
          </p:txBody>
        </p:sp>
        <p:sp>
          <p:nvSpPr>
            <p:cNvPr id="16" name="Text Box 10"/>
            <p:cNvSpPr txBox="1">
              <a:spLocks noChangeArrowheads="1"/>
            </p:cNvSpPr>
            <p:nvPr/>
          </p:nvSpPr>
          <p:spPr bwMode="auto">
            <a:xfrm>
              <a:off x="312738" y="2749368"/>
              <a:ext cx="2520950" cy="33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spcBef>
                  <a:spcPct val="50000"/>
                </a:spcBef>
                <a:defRPr/>
              </a:pPr>
              <a:r>
                <a:rPr lang="en-GB" altLang="es-ES" sz="1600" b="1" dirty="0" smtClean="0">
                  <a:solidFill>
                    <a:schemeClr val="bg1"/>
                  </a:solidFill>
                  <a:latin typeface="+mn-lt"/>
                </a:rPr>
                <a:t>Initial-value driven</a:t>
              </a:r>
            </a:p>
          </p:txBody>
        </p:sp>
        <p:sp>
          <p:nvSpPr>
            <p:cNvPr id="17" name="Text Box 11"/>
            <p:cNvSpPr txBox="1">
              <a:spLocks noChangeArrowheads="1"/>
            </p:cNvSpPr>
            <p:nvPr/>
          </p:nvSpPr>
          <p:spPr bwMode="auto">
            <a:xfrm>
              <a:off x="5037138" y="3541868"/>
              <a:ext cx="3509963" cy="33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spcBef>
                  <a:spcPct val="50000"/>
                </a:spcBef>
                <a:defRPr/>
              </a:pPr>
              <a:r>
                <a:rPr lang="en-GB" altLang="es-ES" sz="1600" b="1" smtClean="0">
                  <a:solidFill>
                    <a:schemeClr val="bg1"/>
                  </a:solidFill>
                  <a:latin typeface="+mn-lt"/>
                </a:rPr>
                <a:t>Boundary-condition driven</a:t>
              </a:r>
            </a:p>
          </p:txBody>
        </p:sp>
        <p:sp>
          <p:nvSpPr>
            <p:cNvPr id="18" name="Text Box 12"/>
            <p:cNvSpPr txBox="1">
              <a:spLocks noChangeArrowheads="1"/>
            </p:cNvSpPr>
            <p:nvPr/>
          </p:nvSpPr>
          <p:spPr bwMode="auto">
            <a:xfrm>
              <a:off x="7650163" y="2353893"/>
              <a:ext cx="1258888" cy="33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spcBef>
                  <a:spcPct val="50000"/>
                </a:spcBef>
                <a:defRPr/>
              </a:pPr>
              <a:r>
                <a:rPr lang="en-GB" altLang="es-ES" sz="1600" b="1" smtClean="0">
                  <a:latin typeface="+mn-lt"/>
                </a:rPr>
                <a:t>Time</a:t>
              </a:r>
            </a:p>
          </p:txBody>
        </p:sp>
        <p:sp>
          <p:nvSpPr>
            <p:cNvPr id="19" name="Text Box 13"/>
            <p:cNvSpPr txBox="1">
              <a:spLocks noChangeArrowheads="1"/>
            </p:cNvSpPr>
            <p:nvPr/>
          </p:nvSpPr>
          <p:spPr bwMode="auto">
            <a:xfrm>
              <a:off x="222250" y="1454396"/>
              <a:ext cx="1258888" cy="58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spcBef>
                  <a:spcPct val="50000"/>
                </a:spcBef>
                <a:defRPr/>
              </a:pPr>
              <a:r>
                <a:rPr lang="en-GB" altLang="es-ES" sz="1600" b="1" dirty="0" smtClean="0">
                  <a:solidFill>
                    <a:srgbClr val="414141"/>
                  </a:solidFill>
                  <a:latin typeface="+mn-lt"/>
                </a:rPr>
                <a:t>Weather forecasts</a:t>
              </a:r>
            </a:p>
          </p:txBody>
        </p:sp>
        <p:sp>
          <p:nvSpPr>
            <p:cNvPr id="20" name="Text Box 14"/>
            <p:cNvSpPr txBox="1">
              <a:spLocks noChangeArrowheads="1"/>
            </p:cNvSpPr>
            <p:nvPr/>
          </p:nvSpPr>
          <p:spPr bwMode="auto">
            <a:xfrm>
              <a:off x="1573213" y="1337505"/>
              <a:ext cx="2384425" cy="8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spcBef>
                  <a:spcPct val="50000"/>
                </a:spcBef>
                <a:defRPr/>
              </a:pPr>
              <a:r>
                <a:rPr lang="en-GB" altLang="es-ES" sz="1600" b="1" dirty="0" err="1" smtClean="0">
                  <a:solidFill>
                    <a:srgbClr val="414141"/>
                  </a:solidFill>
                  <a:latin typeface="+mn-lt"/>
                </a:rPr>
                <a:t>Subseasonal</a:t>
              </a:r>
              <a:r>
                <a:rPr lang="en-GB" altLang="es-ES" sz="1600" b="1" dirty="0" smtClean="0">
                  <a:solidFill>
                    <a:srgbClr val="414141"/>
                  </a:solidFill>
                  <a:latin typeface="+mn-lt"/>
                </a:rPr>
                <a:t> to seasonal forecasts (2 weeks-18 months)</a:t>
              </a:r>
            </a:p>
          </p:txBody>
        </p:sp>
        <p:sp>
          <p:nvSpPr>
            <p:cNvPr id="21" name="Text Box 15"/>
            <p:cNvSpPr txBox="1">
              <a:spLocks noChangeArrowheads="1"/>
            </p:cNvSpPr>
            <p:nvPr/>
          </p:nvSpPr>
          <p:spPr bwMode="auto">
            <a:xfrm>
              <a:off x="3959225" y="1431118"/>
              <a:ext cx="2249488" cy="58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spcBef>
                  <a:spcPct val="50000"/>
                </a:spcBef>
                <a:defRPr/>
              </a:pPr>
              <a:r>
                <a:rPr lang="en-GB" altLang="es-ES" sz="1600" b="1" dirty="0" smtClean="0">
                  <a:solidFill>
                    <a:srgbClr val="414141"/>
                  </a:solidFill>
                  <a:latin typeface="+mn-lt"/>
                </a:rPr>
                <a:t>Decadal forecasts (18 months-20 years)</a:t>
              </a:r>
            </a:p>
          </p:txBody>
        </p:sp>
        <p:sp>
          <p:nvSpPr>
            <p:cNvPr id="22" name="Text Box 16"/>
            <p:cNvSpPr txBox="1">
              <a:spLocks noChangeArrowheads="1"/>
            </p:cNvSpPr>
            <p:nvPr/>
          </p:nvSpPr>
          <p:spPr bwMode="auto">
            <a:xfrm>
              <a:off x="6253163" y="1410957"/>
              <a:ext cx="2249488" cy="58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spcBef>
                  <a:spcPct val="50000"/>
                </a:spcBef>
                <a:defRPr/>
              </a:pPr>
              <a:r>
                <a:rPr lang="en-GB" altLang="es-ES" sz="1600" b="1" smtClean="0">
                  <a:solidFill>
                    <a:srgbClr val="414141"/>
                  </a:solidFill>
                  <a:latin typeface="+mn-lt"/>
                </a:rPr>
                <a:t>Climate-change projections</a:t>
              </a:r>
            </a:p>
          </p:txBody>
        </p:sp>
      </p:grpSp>
      <p:grpSp>
        <p:nvGrpSpPr>
          <p:cNvPr id="31" name="Group 30"/>
          <p:cNvGrpSpPr/>
          <p:nvPr/>
        </p:nvGrpSpPr>
        <p:grpSpPr>
          <a:xfrm>
            <a:off x="56126" y="1958264"/>
            <a:ext cx="9070911" cy="4550538"/>
            <a:chOff x="56126" y="1958264"/>
            <a:chExt cx="9070911" cy="4550538"/>
          </a:xfrm>
        </p:grpSpPr>
        <p:sp>
          <p:nvSpPr>
            <p:cNvPr id="2" name="Right Brace 1"/>
            <p:cNvSpPr/>
            <p:nvPr/>
          </p:nvSpPr>
          <p:spPr>
            <a:xfrm rot="5400000">
              <a:off x="7174894" y="1108303"/>
              <a:ext cx="330491" cy="2030413"/>
            </a:xfrm>
            <a:prstGeom prst="rightBrace">
              <a:avLst>
                <a:gd name="adj1" fmla="val 8333"/>
                <a:gd name="adj2" fmla="val 4549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extBox 2"/>
            <p:cNvSpPr txBox="1"/>
            <p:nvPr/>
          </p:nvSpPr>
          <p:spPr>
            <a:xfrm>
              <a:off x="2760559" y="4221456"/>
              <a:ext cx="2276579" cy="400110"/>
            </a:xfrm>
            <a:prstGeom prst="rect">
              <a:avLst/>
            </a:prstGeom>
            <a:noFill/>
            <a:ln>
              <a:noFill/>
            </a:ln>
          </p:spPr>
          <p:txBody>
            <a:bodyPr wrap="square" rtlCol="0">
              <a:spAutoFit/>
            </a:bodyPr>
            <a:lstStyle/>
            <a:p>
              <a:pPr algn="ctr"/>
              <a:r>
                <a:rPr lang="en-GB" sz="2000" b="1" dirty="0" smtClean="0">
                  <a:solidFill>
                    <a:srgbClr val="04347D"/>
                  </a:solidFill>
                </a:rPr>
                <a:t>The data provider</a:t>
              </a:r>
              <a:endParaRPr lang="en-GB" sz="2000" b="1" dirty="0">
                <a:solidFill>
                  <a:srgbClr val="04347D"/>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268" y="4638914"/>
              <a:ext cx="2107226" cy="390227"/>
            </a:xfrm>
            <a:prstGeom prst="rect">
              <a:avLst/>
            </a:prstGeom>
          </p:spPr>
        </p:pic>
        <p:sp>
          <p:nvSpPr>
            <p:cNvPr id="24" name="TextBox 23"/>
            <p:cNvSpPr txBox="1"/>
            <p:nvPr/>
          </p:nvSpPr>
          <p:spPr>
            <a:xfrm>
              <a:off x="56126" y="4189531"/>
              <a:ext cx="2276579" cy="400110"/>
            </a:xfrm>
            <a:prstGeom prst="rect">
              <a:avLst/>
            </a:prstGeom>
            <a:noFill/>
            <a:ln>
              <a:noFill/>
            </a:ln>
          </p:spPr>
          <p:txBody>
            <a:bodyPr wrap="square" rtlCol="0">
              <a:spAutoFit/>
            </a:bodyPr>
            <a:lstStyle/>
            <a:p>
              <a:pPr algn="ctr"/>
              <a:r>
                <a:rPr lang="en-GB" sz="2000" b="1" dirty="0" smtClean="0">
                  <a:solidFill>
                    <a:srgbClr val="04347D"/>
                  </a:solidFill>
                </a:rPr>
                <a:t>The user</a:t>
              </a:r>
              <a:endParaRPr lang="en-GB" sz="2000" b="1" dirty="0">
                <a:solidFill>
                  <a:srgbClr val="04347D"/>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160" y="4620123"/>
              <a:ext cx="2021305" cy="1515979"/>
            </a:xfrm>
            <a:prstGeom prst="rect">
              <a:avLst/>
            </a:prstGeom>
          </p:spPr>
        </p:pic>
        <p:sp>
          <p:nvSpPr>
            <p:cNvPr id="25" name="TextBox 24"/>
            <p:cNvSpPr txBox="1"/>
            <p:nvPr/>
          </p:nvSpPr>
          <p:spPr>
            <a:xfrm>
              <a:off x="2446309" y="5037651"/>
              <a:ext cx="3028845" cy="400110"/>
            </a:xfrm>
            <a:prstGeom prst="rect">
              <a:avLst/>
            </a:prstGeom>
            <a:noFill/>
            <a:ln>
              <a:noFill/>
            </a:ln>
          </p:spPr>
          <p:txBody>
            <a:bodyPr wrap="square" rtlCol="0">
              <a:spAutoFit/>
            </a:bodyPr>
            <a:lstStyle/>
            <a:p>
              <a:pPr algn="ctr"/>
              <a:r>
                <a:rPr lang="en-GB" sz="2000" b="1" dirty="0" smtClean="0">
                  <a:solidFill>
                    <a:srgbClr val="04347D"/>
                  </a:solidFill>
                </a:rPr>
                <a:t>The knowledge producer</a:t>
              </a:r>
              <a:endParaRPr lang="en-GB" sz="2000" b="1" dirty="0">
                <a:solidFill>
                  <a:srgbClr val="04347D"/>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5160" y="4747892"/>
              <a:ext cx="1536140" cy="1409931"/>
            </a:xfrm>
            <a:prstGeom prst="rect">
              <a:avLst/>
            </a:prstGeom>
          </p:spPr>
        </p:pic>
        <p:sp>
          <p:nvSpPr>
            <p:cNvPr id="26" name="TextBox 25"/>
            <p:cNvSpPr txBox="1"/>
            <p:nvPr/>
          </p:nvSpPr>
          <p:spPr>
            <a:xfrm>
              <a:off x="5372363" y="4140340"/>
              <a:ext cx="2066964" cy="707886"/>
            </a:xfrm>
            <a:prstGeom prst="rect">
              <a:avLst/>
            </a:prstGeom>
            <a:noFill/>
            <a:ln>
              <a:noFill/>
            </a:ln>
          </p:spPr>
          <p:txBody>
            <a:bodyPr wrap="square" rtlCol="0">
              <a:spAutoFit/>
            </a:bodyPr>
            <a:lstStyle/>
            <a:p>
              <a:pPr algn="ctr"/>
              <a:r>
                <a:rPr lang="en-GB" sz="2000" b="1" dirty="0" smtClean="0">
                  <a:solidFill>
                    <a:srgbClr val="04347D"/>
                  </a:solidFill>
                </a:rPr>
                <a:t>The assessed knowledge</a:t>
              </a:r>
              <a:endParaRPr lang="en-GB" sz="2000" b="1" dirty="0">
                <a:solidFill>
                  <a:srgbClr val="04347D"/>
                </a:solidFill>
              </a:endParaRPr>
            </a:p>
          </p:txBody>
        </p:sp>
        <p:sp>
          <p:nvSpPr>
            <p:cNvPr id="27" name="Rectangle 6"/>
            <p:cNvSpPr>
              <a:spLocks noChangeArrowheads="1"/>
            </p:cNvSpPr>
            <p:nvPr/>
          </p:nvSpPr>
          <p:spPr bwMode="auto">
            <a:xfrm>
              <a:off x="104251" y="4173329"/>
              <a:ext cx="7113025" cy="233547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GB" altLang="es-ES" b="1" i="1" smtClean="0">
                <a:latin typeface="+mn-lt"/>
              </a:endParaRPr>
            </a:p>
          </p:txBody>
        </p:sp>
        <p:cxnSp>
          <p:nvCxnSpPr>
            <p:cNvPr id="8" name="Elbow Connector 7"/>
            <p:cNvCxnSpPr>
              <a:stCxn id="2" idx="1"/>
              <a:endCxn id="27" idx="3"/>
            </p:cNvCxnSpPr>
            <p:nvPr/>
          </p:nvCxnSpPr>
          <p:spPr>
            <a:xfrm rot="16200000" flipH="1" flipV="1">
              <a:off x="5798287" y="3707743"/>
              <a:ext cx="3052311" cy="214334"/>
            </a:xfrm>
            <a:prstGeom prst="bentConnector4">
              <a:avLst>
                <a:gd name="adj1" fmla="val 21068"/>
                <a:gd name="adj2" fmla="val -35439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9870" y="5378112"/>
              <a:ext cx="1642124" cy="1092430"/>
            </a:xfrm>
            <a:prstGeom prst="rect">
              <a:avLst/>
            </a:prstGeom>
          </p:spPr>
        </p:pic>
        <p:sp>
          <p:nvSpPr>
            <p:cNvPr id="34" name="TextBox 33"/>
            <p:cNvSpPr txBox="1"/>
            <p:nvPr/>
          </p:nvSpPr>
          <p:spPr>
            <a:xfrm>
              <a:off x="7260670" y="5420773"/>
              <a:ext cx="1866367" cy="1015663"/>
            </a:xfrm>
            <a:prstGeom prst="rect">
              <a:avLst/>
            </a:prstGeom>
            <a:noFill/>
            <a:ln>
              <a:noFill/>
            </a:ln>
          </p:spPr>
          <p:txBody>
            <a:bodyPr wrap="square" rtlCol="0">
              <a:spAutoFit/>
            </a:bodyPr>
            <a:lstStyle/>
            <a:p>
              <a:pPr algn="ctr"/>
              <a:r>
                <a:rPr lang="en-GB" sz="2000" b="1" dirty="0" smtClean="0">
                  <a:solidFill>
                    <a:srgbClr val="04347D"/>
                  </a:solidFill>
                </a:rPr>
                <a:t>e.g. IPCC SPM and </a:t>
              </a:r>
              <a:r>
                <a:rPr lang="en-GB" sz="2000" b="1" dirty="0" err="1" smtClean="0">
                  <a:solidFill>
                    <a:srgbClr val="04347D"/>
                  </a:solidFill>
                </a:rPr>
                <a:t>SyR</a:t>
              </a:r>
              <a:r>
                <a:rPr lang="en-GB" sz="2000" b="1" dirty="0" smtClean="0">
                  <a:solidFill>
                    <a:srgbClr val="04347D"/>
                  </a:solidFill>
                </a:rPr>
                <a:t> preparation</a:t>
              </a:r>
              <a:endParaRPr lang="en-GB" sz="2000" b="1" dirty="0">
                <a:solidFill>
                  <a:srgbClr val="04347D"/>
                </a:solidFill>
              </a:endParaRPr>
            </a:p>
          </p:txBody>
        </p:sp>
      </p:grpSp>
      <p:sp>
        <p:nvSpPr>
          <p:cNvPr id="28"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information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3002580849"/>
      </p:ext>
    </p:extLst>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449263" y="218675"/>
            <a:ext cx="8229600"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The IPCC WGI dilemma</a:t>
            </a:r>
          </a:p>
        </p:txBody>
      </p:sp>
      <p:sp>
        <p:nvSpPr>
          <p:cNvPr id="23563" name="Marcador de contenido 2"/>
          <p:cNvSpPr txBox="1">
            <a:spLocks/>
          </p:cNvSpPr>
          <p:nvPr/>
        </p:nvSpPr>
        <p:spPr bwMode="auto">
          <a:xfrm>
            <a:off x="112281" y="818306"/>
            <a:ext cx="8940279" cy="13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Aft>
                <a:spcPct val="0"/>
              </a:spcAft>
            </a:pPr>
            <a:r>
              <a:rPr lang="en-GB" altLang="es-ES" sz="2400" dirty="0" smtClean="0">
                <a:solidFill>
                  <a:srgbClr val="414141"/>
                </a:solidFill>
                <a:latin typeface="Calibri" pitchFamily="34" charset="0"/>
              </a:rPr>
              <a:t>Global annual mean and Mediterranean land summer temperature.</a:t>
            </a:r>
            <a:endParaRPr lang="en-GB" altLang="es-ES" sz="2400" dirty="0">
              <a:solidFill>
                <a:srgbClr val="414141"/>
              </a:solidFill>
              <a:latin typeface="Calibri" pitchFamily="34" charset="0"/>
            </a:endParaRPr>
          </a:p>
        </p:txBody>
      </p:sp>
      <p:sp>
        <p:nvSpPr>
          <p:cNvPr id="6" name="Text Box 12"/>
          <p:cNvSpPr txBox="1">
            <a:spLocks noChangeArrowheads="1"/>
          </p:cNvSpPr>
          <p:nvPr/>
        </p:nvSpPr>
        <p:spPr bwMode="auto">
          <a:xfrm>
            <a:off x="5194300" y="6537502"/>
            <a:ext cx="3949700"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defPPr>
              <a:defRPr lang="en-US"/>
            </a:defPPr>
            <a:lvl1pPr algn="r">
              <a:lnSpc>
                <a:spcPct val="104000"/>
              </a:lnSpc>
              <a:spcBef>
                <a:spcPct val="50000"/>
              </a:spcBef>
              <a:buClr>
                <a:srgbClr val="000000"/>
              </a:buClr>
              <a:buSzPct val="100000"/>
              <a:buFont typeface="Times New Roman" pitchFamily="18" charset="0"/>
              <a:buNone/>
              <a:defRPr sz="2100">
                <a:solidFill>
                  <a:schemeClr val="accent1"/>
                </a:solidFill>
              </a:defRPr>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altLang="es-ES" sz="1600" dirty="0" smtClean="0">
                <a:solidFill>
                  <a:srgbClr val="414141"/>
                </a:solidFill>
              </a:rPr>
              <a:t>M. Jury (BSC)</a:t>
            </a:r>
            <a:endParaRPr lang="en-US" altLang="es-ES" sz="1600" dirty="0">
              <a:solidFill>
                <a:srgbClr val="414141"/>
              </a:solidFill>
            </a:endParaRPr>
          </a:p>
        </p:txBody>
      </p:sp>
      <p:sp>
        <p:nvSpPr>
          <p:cNvPr id="7"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sources</a:t>
            </a:r>
            <a:endParaRPr lang="en-US" altLang="es-ES" sz="2100" dirty="0">
              <a:solidFill>
                <a:srgbClr val="0070C0"/>
              </a:solidFill>
              <a:latin typeface="+mn-lt"/>
              <a:ea typeface="+mn-e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64" y="1315961"/>
            <a:ext cx="4023368" cy="24414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4277" y="1298067"/>
            <a:ext cx="4023368" cy="244145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001" y="3805240"/>
            <a:ext cx="4023368" cy="244145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632" y="3787467"/>
            <a:ext cx="4023368" cy="2441453"/>
          </a:xfrm>
          <a:prstGeom prst="rect">
            <a:avLst/>
          </a:prstGeom>
        </p:spPr>
      </p:pic>
    </p:spTree>
    <p:extLst>
      <p:ext uri="{BB962C8B-B14F-4D97-AF65-F5344CB8AC3E}">
        <p14:creationId xmlns:p14="http://schemas.microsoft.com/office/powerpoint/2010/main" val="145773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449263" y="218675"/>
            <a:ext cx="8229600"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The IPCC WGI dilemma</a:t>
            </a:r>
          </a:p>
        </p:txBody>
      </p:sp>
      <p:sp>
        <p:nvSpPr>
          <p:cNvPr id="23563" name="Marcador de contenido 2"/>
          <p:cNvSpPr txBox="1">
            <a:spLocks/>
          </p:cNvSpPr>
          <p:nvPr/>
        </p:nvSpPr>
        <p:spPr bwMode="auto">
          <a:xfrm>
            <a:off x="112281" y="832375"/>
            <a:ext cx="8940279" cy="13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Bef>
                <a:spcPct val="20000"/>
              </a:spcBef>
              <a:spcAft>
                <a:spcPct val="0"/>
              </a:spcAft>
            </a:pPr>
            <a:r>
              <a:rPr lang="en-GB" altLang="es-ES" sz="2400" dirty="0" smtClean="0">
                <a:solidFill>
                  <a:srgbClr val="414141"/>
                </a:solidFill>
                <a:latin typeface="Calibri" pitchFamily="34" charset="0"/>
              </a:rPr>
              <a:t>At least Mediterranean summer land </a:t>
            </a:r>
            <a:r>
              <a:rPr lang="en-GB" altLang="es-ES" sz="2400" dirty="0" smtClean="0">
                <a:solidFill>
                  <a:srgbClr val="FF0000"/>
                </a:solidFill>
                <a:latin typeface="Calibri" pitchFamily="34" charset="0"/>
              </a:rPr>
              <a:t>temperatures scale with global mean temperature in a consistent way for CMIP5 and CMIP6</a:t>
            </a:r>
            <a:r>
              <a:rPr lang="en-GB" altLang="es-ES" sz="2400" dirty="0" smtClean="0">
                <a:solidFill>
                  <a:srgbClr val="414141"/>
                </a:solidFill>
                <a:latin typeface="Calibri" pitchFamily="34" charset="0"/>
              </a:rPr>
              <a:t>. However, users become extremely confused in a situation like this.</a:t>
            </a:r>
            <a:endParaRPr lang="en-GB" altLang="es-ES" sz="2400" dirty="0">
              <a:solidFill>
                <a:srgbClr val="414141"/>
              </a:solidFill>
              <a:latin typeface="Calibri" pitchFamily="34" charset="0"/>
            </a:endParaRPr>
          </a:p>
        </p:txBody>
      </p:sp>
      <p:sp>
        <p:nvSpPr>
          <p:cNvPr id="6" name="Text Box 12"/>
          <p:cNvSpPr txBox="1">
            <a:spLocks noChangeArrowheads="1"/>
          </p:cNvSpPr>
          <p:nvPr/>
        </p:nvSpPr>
        <p:spPr bwMode="auto">
          <a:xfrm>
            <a:off x="5194300" y="6537502"/>
            <a:ext cx="3949700"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defPPr>
              <a:defRPr lang="en-US"/>
            </a:defPPr>
            <a:lvl1pPr algn="r">
              <a:lnSpc>
                <a:spcPct val="104000"/>
              </a:lnSpc>
              <a:spcBef>
                <a:spcPct val="50000"/>
              </a:spcBef>
              <a:buClr>
                <a:srgbClr val="000000"/>
              </a:buClr>
              <a:buSzPct val="100000"/>
              <a:buFont typeface="Times New Roman" pitchFamily="18" charset="0"/>
              <a:buNone/>
              <a:defRPr sz="2100">
                <a:solidFill>
                  <a:schemeClr val="accent1"/>
                </a:solidFill>
              </a:defRPr>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altLang="es-ES" sz="1600" dirty="0" smtClean="0">
                <a:solidFill>
                  <a:srgbClr val="414141"/>
                </a:solidFill>
              </a:rPr>
              <a:t>M. Jury (BSC)</a:t>
            </a:r>
            <a:endParaRPr lang="en-US" altLang="es-ES" sz="1600" dirty="0">
              <a:solidFill>
                <a:srgbClr val="41414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5830" y="2546253"/>
            <a:ext cx="3433033" cy="3461009"/>
          </a:xfrm>
          <a:prstGeom prst="rect">
            <a:avLst/>
          </a:prstGeom>
        </p:spPr>
      </p:pic>
      <p:sp>
        <p:nvSpPr>
          <p:cNvPr id="7"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sources</a:t>
            </a:r>
            <a:endParaRPr lang="en-US" altLang="es-ES" sz="2100" dirty="0">
              <a:solidFill>
                <a:srgbClr val="0070C0"/>
              </a:solidFill>
              <a:latin typeface="+mn-lt"/>
              <a:ea typeface="+mn-ea"/>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072" y="3056031"/>
            <a:ext cx="4023368" cy="2441453"/>
          </a:xfrm>
          <a:prstGeom prst="rect">
            <a:avLst/>
          </a:prstGeom>
        </p:spPr>
      </p:pic>
    </p:spTree>
    <p:extLst>
      <p:ext uri="{BB962C8B-B14F-4D97-AF65-F5344CB8AC3E}">
        <p14:creationId xmlns:p14="http://schemas.microsoft.com/office/powerpoint/2010/main" val="328956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77962" y="2021019"/>
            <a:ext cx="5451305" cy="4572629"/>
            <a:chOff x="1877962" y="2021019"/>
            <a:chExt cx="5451305" cy="457262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962" y="2021019"/>
              <a:ext cx="5451305" cy="30513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205" y="2264900"/>
              <a:ext cx="5198607" cy="432874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0764" y="2372916"/>
              <a:ext cx="1380904" cy="997320"/>
            </a:xfrm>
            <a:prstGeom prst="rect">
              <a:avLst/>
            </a:prstGeom>
          </p:spPr>
        </p:pic>
      </p:grpSp>
      <p:sp>
        <p:nvSpPr>
          <p:cNvPr id="23554"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smtClean="0"/>
              <a:t>Synthesis of different lines of evidence</a:t>
            </a:r>
          </a:p>
        </p:txBody>
      </p:sp>
      <p:sp>
        <p:nvSpPr>
          <p:cNvPr id="23555" name="Espace réservé du texte 2"/>
          <p:cNvSpPr txBox="1">
            <a:spLocks/>
          </p:cNvSpPr>
          <p:nvPr/>
        </p:nvSpPr>
        <p:spPr bwMode="auto">
          <a:xfrm>
            <a:off x="178020" y="860740"/>
            <a:ext cx="8839200" cy="4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85800" indent="-22860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just" eaLnBrk="1" hangingPunct="1">
              <a:lnSpc>
                <a:spcPct val="90000"/>
              </a:lnSpc>
              <a:spcBef>
                <a:spcPts val="1000"/>
              </a:spcBef>
              <a:buFont typeface="Arial" pitchFamily="34" charset="0"/>
              <a:buNone/>
            </a:pPr>
            <a:r>
              <a:rPr lang="en-GB" altLang="en-US" sz="2100" dirty="0" smtClean="0">
                <a:solidFill>
                  <a:srgbClr val="414141"/>
                </a:solidFill>
                <a:latin typeface="Calibri" pitchFamily="34" charset="0"/>
                <a:sym typeface="Calibri" pitchFamily="34" charset="0"/>
              </a:rPr>
              <a:t>Different approaches for Mediterranean land summer temperature projections</a:t>
            </a:r>
            <a:r>
              <a:rPr lang="en-GB" altLang="en-US" sz="2100" dirty="0" smtClean="0">
                <a:solidFill>
                  <a:srgbClr val="414141"/>
                </a:solidFill>
                <a:latin typeface="Calibri" pitchFamily="34" charset="0"/>
                <a:sym typeface="Arial" pitchFamily="34" charset="0"/>
              </a:rPr>
              <a:t>. The range between methods is non-negligible. </a:t>
            </a:r>
            <a:r>
              <a:rPr lang="en-GB" altLang="en-US" sz="2100" dirty="0" smtClean="0">
                <a:solidFill>
                  <a:srgbClr val="FF0000"/>
                </a:solidFill>
                <a:latin typeface="Calibri" pitchFamily="34" charset="0"/>
                <a:sym typeface="Arial" pitchFamily="34" charset="0"/>
              </a:rPr>
              <a:t>What synthesis from the lines of evidence available?</a:t>
            </a:r>
            <a:r>
              <a:rPr lang="en-GB" altLang="en-US" sz="2100" dirty="0" smtClean="0">
                <a:solidFill>
                  <a:srgbClr val="414141"/>
                </a:solidFill>
                <a:latin typeface="Calibri" pitchFamily="34" charset="0"/>
                <a:sym typeface="Arial" pitchFamily="34" charset="0"/>
              </a:rPr>
              <a:t> Expert judgement enters the ensemble and model design and the choice of the approach.</a:t>
            </a:r>
            <a:endParaRPr lang="en-GB" altLang="en-US" sz="2100" dirty="0">
              <a:solidFill>
                <a:srgbClr val="414141"/>
              </a:solidFill>
              <a:latin typeface="Calibri" pitchFamily="34" charset="0"/>
              <a:sym typeface="Arial" pitchFamily="34" charset="0"/>
            </a:endParaRPr>
          </a:p>
        </p:txBody>
      </p:sp>
      <p:sp>
        <p:nvSpPr>
          <p:cNvPr id="9"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information</a:t>
            </a:r>
            <a:endParaRPr lang="en-US" altLang="es-ES" sz="2100" dirty="0">
              <a:solidFill>
                <a:srgbClr val="0070C0"/>
              </a:solidFill>
              <a:latin typeface="+mn-lt"/>
              <a:ea typeface="+mn-ea"/>
            </a:endParaRPr>
          </a:p>
        </p:txBody>
      </p:sp>
      <p:sp>
        <p:nvSpPr>
          <p:cNvPr id="7"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Brunner et al. (2020, J. Climate)</a:t>
            </a:r>
            <a:endParaRPr lang="en-US" altLang="es-ES" sz="1600" dirty="0">
              <a:solidFill>
                <a:srgbClr val="414141"/>
              </a:solidFill>
              <a:latin typeface="+mn-lt"/>
              <a:ea typeface="+mn-ea"/>
            </a:endParaRPr>
          </a:p>
        </p:txBody>
      </p:sp>
      <p:sp>
        <p:nvSpPr>
          <p:cNvPr id="10" name="Text Box 9"/>
          <p:cNvSpPr txBox="1">
            <a:spLocks noChangeArrowheads="1"/>
          </p:cNvSpPr>
          <p:nvPr/>
        </p:nvSpPr>
        <p:spPr bwMode="auto">
          <a:xfrm rot="1884964" flipH="1">
            <a:off x="325439" y="3094389"/>
            <a:ext cx="8531225" cy="1337253"/>
          </a:xfrm>
          <a:prstGeom prst="rect">
            <a:avLst/>
          </a:prstGeom>
          <a:gradFill flip="none" rotWithShape="1">
            <a:gsLst>
              <a:gs pos="0">
                <a:srgbClr val="797B7E">
                  <a:tint val="66000"/>
                  <a:satMod val="160000"/>
                </a:srgbClr>
              </a:gs>
              <a:gs pos="50000">
                <a:srgbClr val="797B7E">
                  <a:tint val="44500"/>
                  <a:satMod val="160000"/>
                </a:srgbClr>
              </a:gs>
              <a:gs pos="100000">
                <a:srgbClr val="797B7E">
                  <a:tint val="23500"/>
                  <a:satMod val="160000"/>
                </a:srgbClr>
              </a:gs>
            </a:gsLst>
            <a:lin ang="5400000" scaled="1"/>
            <a:tileRect/>
          </a:gradFill>
          <a:ln>
            <a:noFill/>
          </a:ln>
          <a:effectLst>
            <a:softEdge rad="127000"/>
          </a:effectLst>
        </p:spPr>
        <p:txBody>
          <a:bodyPr lIns="0" tIns="144000" bIns="144000" anchor="b">
            <a:spAutoFit/>
          </a:bodyPr>
          <a:lstStyle>
            <a:defPPr>
              <a:defRPr lang="en-US"/>
            </a:defPPr>
            <a:lvl1pPr algn="ctr" defTabSz="914400" eaLnBrk="1" fontAlgn="auto" hangingPunct="1">
              <a:spcBef>
                <a:spcPct val="50000"/>
              </a:spcBef>
              <a:spcAft>
                <a:spcPts val="0"/>
              </a:spcAft>
              <a:buFontTx/>
              <a:buNone/>
              <a:defRPr sz="3400" b="1" kern="0">
                <a:solidFill>
                  <a:srgbClr val="FF0000"/>
                </a:solidFill>
                <a:latin typeface="Century Gothic" pitchFamily="34" charset="0"/>
              </a:defRPr>
            </a:lvl1pPr>
            <a:lvl2pPr marL="742950" indent="-285750" eaLnBrk="0" hangingPunct="0">
              <a:spcBef>
                <a:spcPts val="300"/>
              </a:spcBef>
              <a:buClr>
                <a:schemeClr val="accent2"/>
              </a:buClr>
              <a:buSzPct val="150000"/>
              <a:buFont typeface="Wingdings" pitchFamily="2" charset="2"/>
              <a:buChar char="§"/>
              <a:defRPr sz="1600">
                <a:latin typeface="Verdana" pitchFamily="34" charset="0"/>
              </a:defRPr>
            </a:lvl2pPr>
            <a:lvl3pPr marL="1143000" indent="-228600" eaLnBrk="0" hangingPunct="0">
              <a:spcBef>
                <a:spcPts val="300"/>
              </a:spcBef>
              <a:buClr>
                <a:schemeClr val="accent2"/>
              </a:buClr>
              <a:buFont typeface="Wingdings" pitchFamily="2" charset="2"/>
              <a:buChar char="§"/>
              <a:defRPr sz="1600">
                <a:latin typeface="Verdana" pitchFamily="34" charset="0"/>
              </a:defRPr>
            </a:lvl3pPr>
            <a:lvl4pPr marL="1600200" indent="-228600" eaLnBrk="0" hangingPunct="0">
              <a:spcBef>
                <a:spcPts val="300"/>
              </a:spcBef>
              <a:buClr>
                <a:schemeClr val="accent2"/>
              </a:buClr>
              <a:buFont typeface="Wingdings" pitchFamily="2" charset="2"/>
              <a:buChar char="§"/>
              <a:defRPr sz="1600">
                <a:latin typeface="Verdana" pitchFamily="34" charset="0"/>
              </a:defRPr>
            </a:lvl4pPr>
            <a:lvl5pPr marL="2057400" indent="-228600" eaLnBrk="0" hangingPunct="0">
              <a:spcBef>
                <a:spcPts val="300"/>
              </a:spcBef>
              <a:buClr>
                <a:schemeClr val="accent2"/>
              </a:buClr>
              <a:buFont typeface="Wingdings" pitchFamily="2" charset="2"/>
              <a:buChar char="§"/>
              <a:defRPr sz="1600">
                <a:latin typeface="Verdana"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9pPr>
          </a:lstStyle>
          <a:p>
            <a:pPr>
              <a:defRPr/>
            </a:pPr>
            <a:r>
              <a:rPr lang="en-GB" altLang="es-ES" dirty="0" smtClean="0"/>
              <a:t>Salient and legitimate, but credibility is compromised</a:t>
            </a:r>
          </a:p>
        </p:txBody>
      </p:sp>
    </p:spTree>
    <p:extLst>
      <p:ext uri="{BB962C8B-B14F-4D97-AF65-F5344CB8AC3E}">
        <p14:creationId xmlns:p14="http://schemas.microsoft.com/office/powerpoint/2010/main" val="988255763"/>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p:cNvSpPr>
            <a:spLocks noGrp="1"/>
          </p:cNvSpPr>
          <p:nvPr>
            <p:ph type="title"/>
          </p:nvPr>
        </p:nvSpPr>
        <p:spPr bwMode="auto">
          <a:xfrm>
            <a:off x="449263" y="218675"/>
            <a:ext cx="8229600"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User engagement: problem boundaries</a:t>
            </a:r>
          </a:p>
        </p:txBody>
      </p:sp>
      <p:sp>
        <p:nvSpPr>
          <p:cNvPr id="30723" name="Marcador de contenido 2"/>
          <p:cNvSpPr txBox="1">
            <a:spLocks/>
          </p:cNvSpPr>
          <p:nvPr/>
        </p:nvSpPr>
        <p:spPr bwMode="auto">
          <a:xfrm>
            <a:off x="606425" y="759932"/>
            <a:ext cx="7983538" cy="71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hangingPunct="1">
              <a:lnSpc>
                <a:spcPct val="90000"/>
              </a:lnSpc>
              <a:spcBef>
                <a:spcPts val="1000"/>
              </a:spcBef>
              <a:buClr>
                <a:srgbClr val="000000"/>
              </a:buClr>
              <a:defRPr/>
            </a:pPr>
            <a:r>
              <a:rPr lang="en-US" altLang="es-ES" sz="2100" dirty="0" smtClean="0">
                <a:solidFill>
                  <a:srgbClr val="414141"/>
                </a:solidFill>
                <a:latin typeface="Calibri" panose="020F0502020204030204" pitchFamily="34" charset="0"/>
                <a:ea typeface="+mn-ea"/>
              </a:rPr>
              <a:t>Users of climate information are involved in increasingly strategic decisions as the time horizon expands</a:t>
            </a:r>
            <a:endParaRPr lang="en-US" altLang="es-ES" sz="2100" dirty="0">
              <a:solidFill>
                <a:srgbClr val="414141"/>
              </a:solidFill>
              <a:latin typeface="Calibri" panose="020F0502020204030204" pitchFamily="34" charset="0"/>
              <a:ea typeface="+mn-ea"/>
            </a:endParaRPr>
          </a:p>
        </p:txBody>
      </p:sp>
      <p:pic>
        <p:nvPicPr>
          <p:cNvPr id="28676" name="Imagen 5"/>
          <p:cNvPicPr>
            <a:picLocks noChangeAspect="1" noChangeArrowheads="1"/>
          </p:cNvPicPr>
          <p:nvPr/>
        </p:nvPicPr>
        <p:blipFill>
          <a:blip r:embed="rId3">
            <a:extLst>
              <a:ext uri="{28A0092B-C50C-407E-A947-70E740481C1C}">
                <a14:useLocalDpi xmlns:a14="http://schemas.microsoft.com/office/drawing/2010/main" val="0"/>
              </a:ext>
            </a:extLst>
          </a:blip>
          <a:srcRect b="11214"/>
          <a:stretch>
            <a:fillRect/>
          </a:stretch>
        </p:blipFill>
        <p:spPr bwMode="auto">
          <a:xfrm>
            <a:off x="522289" y="1519865"/>
            <a:ext cx="8054975" cy="468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err="1" smtClean="0">
                <a:solidFill>
                  <a:srgbClr val="414141"/>
                </a:solidFill>
                <a:latin typeface="+mn-lt"/>
                <a:ea typeface="+mn-ea"/>
              </a:rPr>
              <a:t>Dessai</a:t>
            </a:r>
            <a:r>
              <a:rPr lang="en-GB" altLang="es-ES" sz="1600" dirty="0" smtClean="0">
                <a:solidFill>
                  <a:srgbClr val="414141"/>
                </a:solidFill>
                <a:latin typeface="+mn-lt"/>
                <a:ea typeface="+mn-ea"/>
              </a:rPr>
              <a:t> and Bruno-</a:t>
            </a:r>
            <a:r>
              <a:rPr lang="en-GB" altLang="es-ES" sz="1600" dirty="0" err="1" smtClean="0">
                <a:solidFill>
                  <a:srgbClr val="414141"/>
                </a:solidFill>
                <a:latin typeface="+mn-lt"/>
                <a:ea typeface="+mn-ea"/>
              </a:rPr>
              <a:t>Soares</a:t>
            </a:r>
            <a:r>
              <a:rPr lang="en-GB" altLang="es-ES" sz="1600" dirty="0" smtClean="0">
                <a:solidFill>
                  <a:srgbClr val="414141"/>
                </a:solidFill>
                <a:latin typeface="+mn-lt"/>
                <a:ea typeface="+mn-ea"/>
              </a:rPr>
              <a:t> </a:t>
            </a:r>
            <a:r>
              <a:rPr lang="en-GB" altLang="es-ES" sz="1600" dirty="0">
                <a:solidFill>
                  <a:srgbClr val="414141"/>
                </a:solidFill>
                <a:latin typeface="+mn-lt"/>
                <a:ea typeface="+mn-ea"/>
              </a:rPr>
              <a:t>(</a:t>
            </a:r>
            <a:r>
              <a:rPr lang="en-GB" altLang="es-ES" sz="1600" dirty="0" smtClean="0">
                <a:solidFill>
                  <a:srgbClr val="414141"/>
                </a:solidFill>
                <a:latin typeface="+mn-lt"/>
                <a:ea typeface="+mn-ea"/>
              </a:rPr>
              <a:t>2013, SRI Paper 62)</a:t>
            </a:r>
            <a:endParaRPr lang="en-US" altLang="es-ES" sz="1600" dirty="0">
              <a:solidFill>
                <a:srgbClr val="414141"/>
              </a:solidFill>
              <a:latin typeface="+mn-lt"/>
              <a:ea typeface="+mn-ea"/>
            </a:endParaRPr>
          </a:p>
        </p:txBody>
      </p:sp>
      <p:sp>
        <p:nvSpPr>
          <p:cNvPr id="6" name="Text Box 12"/>
          <p:cNvSpPr txBox="1">
            <a:spLocks noChangeArrowheads="1"/>
          </p:cNvSpPr>
          <p:nvPr/>
        </p:nvSpPr>
        <p:spPr bwMode="auto">
          <a:xfrm>
            <a:off x="6006905" y="-7754"/>
            <a:ext cx="3137095"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User-provider interaction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1862907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ítulo 1"/>
          <p:cNvSpPr>
            <a:spLocks noGrp="1"/>
          </p:cNvSpPr>
          <p:nvPr>
            <p:ph type="title"/>
          </p:nvPr>
        </p:nvSpPr>
        <p:spPr bwMode="auto">
          <a:xfrm>
            <a:off x="449263" y="218675"/>
            <a:ext cx="8229600"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An example: Users in the energy sector</a:t>
            </a:r>
          </a:p>
        </p:txBody>
      </p:sp>
      <p:sp>
        <p:nvSpPr>
          <p:cNvPr id="30723" name="Marcador de contenido 2"/>
          <p:cNvSpPr txBox="1">
            <a:spLocks/>
          </p:cNvSpPr>
          <p:nvPr/>
        </p:nvSpPr>
        <p:spPr bwMode="auto">
          <a:xfrm>
            <a:off x="606425" y="759932"/>
            <a:ext cx="7983538" cy="71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hangingPunct="1">
              <a:lnSpc>
                <a:spcPct val="90000"/>
              </a:lnSpc>
              <a:spcBef>
                <a:spcPts val="1000"/>
              </a:spcBef>
              <a:buClr>
                <a:srgbClr val="000000"/>
              </a:buClr>
              <a:defRPr/>
            </a:pPr>
            <a:r>
              <a:rPr lang="en-US" altLang="es-ES" sz="2100" dirty="0" smtClean="0">
                <a:solidFill>
                  <a:srgbClr val="414141"/>
                </a:solidFill>
                <a:latin typeface="Calibri" panose="020F0502020204030204" pitchFamily="34" charset="0"/>
                <a:ea typeface="+mn-ea"/>
              </a:rPr>
              <a:t>Long-term user engagement has allowed identifying a number of decisions that could benefit from climate predictions</a:t>
            </a:r>
            <a:endParaRPr lang="en-US" altLang="es-ES" sz="2100" dirty="0">
              <a:solidFill>
                <a:srgbClr val="414141"/>
              </a:solidFill>
              <a:latin typeface="Calibri" panose="020F0502020204030204" pitchFamily="34" charset="0"/>
              <a:ea typeface="+mn-ea"/>
            </a:endParaRPr>
          </a:p>
        </p:txBody>
      </p:sp>
      <p:sp>
        <p:nvSpPr>
          <p:cNvPr id="7" name="TextBox 57">
            <a:extLst>
              <a:ext uri="{FF2B5EF4-FFF2-40B4-BE49-F238E27FC236}">
                <a16:creationId xmlns:a16="http://schemas.microsoft.com/office/drawing/2014/main" id="{A9716FEB-17A1-4ABA-A14D-9D890F61C361}"/>
              </a:ext>
            </a:extLst>
          </p:cNvPr>
          <p:cNvSpPr txBox="1"/>
          <p:nvPr/>
        </p:nvSpPr>
        <p:spPr>
          <a:xfrm>
            <a:off x="1602470" y="1768124"/>
            <a:ext cx="5937327" cy="1938992"/>
          </a:xfrm>
          <a:prstGeom prst="rect">
            <a:avLst/>
          </a:prstGeom>
          <a:solidFill>
            <a:schemeClr val="bg1">
              <a:lumMod val="85000"/>
            </a:schemeClr>
          </a:solid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8000" algn="ctr"/>
            <a:r>
              <a:rPr lang="en-US" b="1" dirty="0">
                <a:solidFill>
                  <a:schemeClr val="accent1"/>
                </a:solidFill>
                <a:latin typeface="Calibri" panose="020F0502020204030204" pitchFamily="34" charset="0"/>
                <a:cs typeface="Arial" panose="020B0604020202020204" pitchFamily="34" charset="0"/>
              </a:rPr>
              <a:t>Post-construction decisions</a:t>
            </a:r>
          </a:p>
          <a:p>
            <a:pPr marL="108000"/>
            <a:r>
              <a:rPr lang="en-US" b="1" dirty="0">
                <a:solidFill>
                  <a:schemeClr val="accent1">
                    <a:lumMod val="50000"/>
                  </a:schemeClr>
                </a:solidFill>
                <a:latin typeface="Calibri" panose="020F0502020204030204" pitchFamily="34" charset="0"/>
                <a:cs typeface="Arial" panose="020B0604020202020204" pitchFamily="34" charset="0"/>
              </a:rPr>
              <a:t>Energy producers: </a:t>
            </a:r>
            <a:r>
              <a:rPr lang="en-US" dirty="0">
                <a:solidFill>
                  <a:schemeClr val="accent1">
                    <a:lumMod val="50000"/>
                  </a:schemeClr>
                </a:solidFill>
                <a:latin typeface="Calibri" panose="020F0502020204030204" pitchFamily="34" charset="0"/>
                <a:cs typeface="Arial" panose="020B0604020202020204" pitchFamily="34" charset="0"/>
              </a:rPr>
              <a:t>Resource management strategies</a:t>
            </a:r>
          </a:p>
          <a:p>
            <a:pPr marL="108000"/>
            <a:r>
              <a:rPr lang="en-US" b="1" dirty="0">
                <a:solidFill>
                  <a:schemeClr val="accent1">
                    <a:lumMod val="50000"/>
                  </a:schemeClr>
                </a:solidFill>
                <a:latin typeface="Calibri" panose="020F0502020204030204" pitchFamily="34" charset="0"/>
                <a:cs typeface="Arial" panose="020B0604020202020204" pitchFamily="34" charset="0"/>
              </a:rPr>
              <a:t>Energy traders: </a:t>
            </a:r>
            <a:r>
              <a:rPr lang="en-US" dirty="0">
                <a:solidFill>
                  <a:schemeClr val="accent1">
                    <a:lumMod val="50000"/>
                  </a:schemeClr>
                </a:solidFill>
                <a:latin typeface="Calibri" panose="020F0502020204030204" pitchFamily="34" charset="0"/>
                <a:cs typeface="Arial" panose="020B0604020202020204" pitchFamily="34" charset="0"/>
              </a:rPr>
              <a:t>Resource effects on markets</a:t>
            </a:r>
          </a:p>
          <a:p>
            <a:pPr marL="108000"/>
            <a:r>
              <a:rPr lang="en-US" b="1" dirty="0">
                <a:solidFill>
                  <a:schemeClr val="accent1">
                    <a:lumMod val="50000"/>
                  </a:schemeClr>
                </a:solidFill>
                <a:latin typeface="Calibri" panose="020F0502020204030204" pitchFamily="34" charset="0"/>
                <a:cs typeface="Arial" panose="020B0604020202020204" pitchFamily="34" charset="0"/>
              </a:rPr>
              <a:t>Plant operators: </a:t>
            </a:r>
            <a:r>
              <a:rPr lang="en-US" dirty="0">
                <a:solidFill>
                  <a:schemeClr val="accent1">
                    <a:lumMod val="50000"/>
                  </a:schemeClr>
                </a:solidFill>
                <a:latin typeface="Calibri" panose="020F0502020204030204" pitchFamily="34" charset="0"/>
                <a:cs typeface="Arial" panose="020B0604020202020204" pitchFamily="34" charset="0"/>
              </a:rPr>
              <a:t>Planning for maintenance works, especially offshore wind O&amp;M</a:t>
            </a:r>
          </a:p>
          <a:p>
            <a:pPr marL="108000"/>
            <a:r>
              <a:rPr lang="en-US" b="1" dirty="0">
                <a:solidFill>
                  <a:schemeClr val="accent1">
                    <a:lumMod val="50000"/>
                  </a:schemeClr>
                </a:solidFill>
                <a:latin typeface="Calibri" panose="020F0502020204030204" pitchFamily="34" charset="0"/>
                <a:cs typeface="Arial" panose="020B0604020202020204" pitchFamily="34" charset="0"/>
              </a:rPr>
              <a:t>Plant investors: </a:t>
            </a:r>
            <a:r>
              <a:rPr lang="en-US" dirty="0">
                <a:solidFill>
                  <a:schemeClr val="accent1">
                    <a:lumMod val="50000"/>
                  </a:schemeClr>
                </a:solidFill>
                <a:latin typeface="Calibri" panose="020F0502020204030204" pitchFamily="34" charset="0"/>
                <a:cs typeface="Arial" panose="020B0604020202020204" pitchFamily="34" charset="0"/>
              </a:rPr>
              <a:t>anticipate cash flow, optimize return on </a:t>
            </a:r>
            <a:r>
              <a:rPr lang="en-US" dirty="0" smtClean="0">
                <a:solidFill>
                  <a:schemeClr val="accent1">
                    <a:lumMod val="50000"/>
                  </a:schemeClr>
                </a:solidFill>
                <a:latin typeface="Calibri" panose="020F0502020204030204" pitchFamily="34" charset="0"/>
                <a:cs typeface="Arial" panose="020B0604020202020204" pitchFamily="34" charset="0"/>
              </a:rPr>
              <a:t>investment</a:t>
            </a:r>
            <a:endParaRPr lang="en-US" dirty="0">
              <a:solidFill>
                <a:schemeClr val="accent1">
                  <a:lumMod val="50000"/>
                </a:schemeClr>
              </a:solidFill>
              <a:latin typeface="Calibri" panose="020F0502020204030204" pitchFamily="34" charset="0"/>
              <a:cs typeface="Arial" panose="020B0604020202020204" pitchFamily="34" charset="0"/>
            </a:endParaRPr>
          </a:p>
        </p:txBody>
      </p:sp>
      <p:sp>
        <p:nvSpPr>
          <p:cNvPr id="9" name="TextBox 64">
            <a:extLst>
              <a:ext uri="{FF2B5EF4-FFF2-40B4-BE49-F238E27FC236}">
                <a16:creationId xmlns:a16="http://schemas.microsoft.com/office/drawing/2014/main" id="{138103F0-DA43-48B4-B7FE-92215421E81D}"/>
              </a:ext>
            </a:extLst>
          </p:cNvPr>
          <p:cNvSpPr txBox="1"/>
          <p:nvPr/>
        </p:nvSpPr>
        <p:spPr>
          <a:xfrm>
            <a:off x="1634554" y="4430251"/>
            <a:ext cx="5857109" cy="1200329"/>
          </a:xfrm>
          <a:prstGeom prst="rect">
            <a:avLst/>
          </a:prstGeom>
          <a:solidFill>
            <a:schemeClr val="bg1">
              <a:lumMod val="85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solidFill>
                  <a:schemeClr val="accent1"/>
                </a:solidFill>
                <a:latin typeface="Calibri" panose="020F0502020204030204" pitchFamily="34" charset="0"/>
                <a:cs typeface="Arial" panose="020B0604020202020204" pitchFamily="34" charset="0"/>
              </a:rPr>
              <a:t>Mid-term planning</a:t>
            </a:r>
          </a:p>
          <a:p>
            <a:r>
              <a:rPr lang="en-US" b="1" dirty="0">
                <a:solidFill>
                  <a:schemeClr val="accent1">
                    <a:lumMod val="50000"/>
                  </a:schemeClr>
                </a:solidFill>
                <a:latin typeface="Calibri" panose="020F0502020204030204" pitchFamily="34" charset="0"/>
                <a:cs typeface="Arial" panose="020B0604020202020204" pitchFamily="34" charset="0"/>
              </a:rPr>
              <a:t>Grid </a:t>
            </a:r>
            <a:r>
              <a:rPr lang="en-US" b="1" dirty="0" smtClean="0">
                <a:solidFill>
                  <a:schemeClr val="accent1">
                    <a:lumMod val="50000"/>
                  </a:schemeClr>
                </a:solidFill>
                <a:latin typeface="Calibri" panose="020F0502020204030204" pitchFamily="34" charset="0"/>
                <a:cs typeface="Arial" panose="020B0604020202020204" pitchFamily="34" charset="0"/>
              </a:rPr>
              <a:t>operators: </a:t>
            </a:r>
            <a:r>
              <a:rPr lang="en-US" dirty="0" smtClean="0">
                <a:solidFill>
                  <a:schemeClr val="accent1">
                    <a:lumMod val="50000"/>
                  </a:schemeClr>
                </a:solidFill>
                <a:latin typeface="Calibri" panose="020F0502020204030204" pitchFamily="34" charset="0"/>
                <a:cs typeface="Arial" panose="020B0604020202020204" pitchFamily="34" charset="0"/>
              </a:rPr>
              <a:t>Anticipate </a:t>
            </a:r>
            <a:r>
              <a:rPr lang="en-US" dirty="0">
                <a:solidFill>
                  <a:schemeClr val="accent1">
                    <a:lumMod val="50000"/>
                  </a:schemeClr>
                </a:solidFill>
                <a:latin typeface="Calibri" panose="020F0502020204030204" pitchFamily="34" charset="0"/>
                <a:cs typeface="Arial" panose="020B0604020202020204" pitchFamily="34" charset="0"/>
              </a:rPr>
              <a:t>hotter/colder </a:t>
            </a:r>
            <a:r>
              <a:rPr lang="en-US" dirty="0" smtClean="0">
                <a:solidFill>
                  <a:schemeClr val="accent1">
                    <a:lumMod val="50000"/>
                  </a:schemeClr>
                </a:solidFill>
                <a:latin typeface="Calibri" panose="020F0502020204030204" pitchFamily="34" charset="0"/>
                <a:cs typeface="Arial" panose="020B0604020202020204" pitchFamily="34" charset="0"/>
              </a:rPr>
              <a:t>seasons to schedule </a:t>
            </a:r>
            <a:r>
              <a:rPr lang="en-US" dirty="0">
                <a:solidFill>
                  <a:schemeClr val="accent1">
                    <a:lumMod val="50000"/>
                  </a:schemeClr>
                </a:solidFill>
                <a:latin typeface="Calibri" panose="020F0502020204030204" pitchFamily="34" charset="0"/>
                <a:cs typeface="Arial" panose="020B0604020202020204" pitchFamily="34" charset="0"/>
              </a:rPr>
              <a:t>power plants to reinforce supply.</a:t>
            </a:r>
          </a:p>
          <a:p>
            <a:r>
              <a:rPr lang="en-US" b="1" dirty="0">
                <a:solidFill>
                  <a:schemeClr val="accent1">
                    <a:lumMod val="50000"/>
                  </a:schemeClr>
                </a:solidFill>
                <a:latin typeface="Calibri" panose="020F0502020204030204" pitchFamily="34" charset="0"/>
                <a:cs typeface="Arial" panose="020B0604020202020204" pitchFamily="34" charset="0"/>
              </a:rPr>
              <a:t>Energy traders</a:t>
            </a:r>
            <a:r>
              <a:rPr lang="en-US" b="1" dirty="0" smtClean="0">
                <a:solidFill>
                  <a:schemeClr val="accent1">
                    <a:lumMod val="50000"/>
                  </a:schemeClr>
                </a:solidFill>
                <a:latin typeface="Calibri" panose="020F0502020204030204" pitchFamily="34" charset="0"/>
                <a:cs typeface="Arial" panose="020B0604020202020204" pitchFamily="34" charset="0"/>
              </a:rPr>
              <a:t>: </a:t>
            </a:r>
            <a:r>
              <a:rPr lang="en-US" dirty="0" smtClean="0">
                <a:solidFill>
                  <a:schemeClr val="accent1">
                    <a:lumMod val="50000"/>
                  </a:schemeClr>
                </a:solidFill>
                <a:latin typeface="Calibri" panose="020F0502020204030204" pitchFamily="34" charset="0"/>
                <a:cs typeface="Arial" panose="020B0604020202020204" pitchFamily="34" charset="0"/>
              </a:rPr>
              <a:t>Anticipate </a:t>
            </a:r>
            <a:r>
              <a:rPr lang="en-US" dirty="0">
                <a:solidFill>
                  <a:schemeClr val="accent1">
                    <a:lumMod val="50000"/>
                  </a:schemeClr>
                </a:solidFill>
                <a:latin typeface="Calibri" panose="020F0502020204030204" pitchFamily="34" charset="0"/>
                <a:cs typeface="Arial" panose="020B0604020202020204" pitchFamily="34" charset="0"/>
              </a:rPr>
              <a:t>energy prices.</a:t>
            </a:r>
          </a:p>
        </p:txBody>
      </p:sp>
    </p:spTree>
    <p:extLst>
      <p:ext uri="{BB962C8B-B14F-4D97-AF65-F5344CB8AC3E}">
        <p14:creationId xmlns:p14="http://schemas.microsoft.com/office/powerpoint/2010/main" val="243836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bwMode="auto">
          <a:xfrm>
            <a:off x="341314" y="217123"/>
            <a:ext cx="847248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Outline</a:t>
            </a:r>
          </a:p>
        </p:txBody>
      </p:sp>
      <p:sp>
        <p:nvSpPr>
          <p:cNvPr id="15" name="Espace réservé du texte 2">
            <a:extLst/>
          </p:cNvPr>
          <p:cNvSpPr txBox="1">
            <a:spLocks/>
          </p:cNvSpPr>
          <p:nvPr/>
        </p:nvSpPr>
        <p:spPr>
          <a:xfrm>
            <a:off x="140678" y="992632"/>
            <a:ext cx="8862646" cy="5187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lumMod val="50000"/>
                </a:schemeClr>
              </a:buClr>
              <a:buSzPct val="150000"/>
              <a:defRPr/>
            </a:pPr>
            <a:r>
              <a:rPr lang="en-GB" sz="2200" dirty="0">
                <a:solidFill>
                  <a:srgbClr val="414141"/>
                </a:solidFill>
              </a:rPr>
              <a:t>Context for climate adaptation</a:t>
            </a:r>
          </a:p>
          <a:p>
            <a:pPr>
              <a:buClr>
                <a:schemeClr val="bg1">
                  <a:lumMod val="50000"/>
                </a:schemeClr>
              </a:buClr>
              <a:buSzPct val="150000"/>
              <a:defRPr/>
            </a:pPr>
            <a:endParaRPr lang="en-GB" sz="2200" dirty="0">
              <a:solidFill>
                <a:srgbClr val="414141"/>
              </a:solidFill>
            </a:endParaRPr>
          </a:p>
          <a:p>
            <a:pPr>
              <a:buClr>
                <a:schemeClr val="bg1">
                  <a:lumMod val="50000"/>
                </a:schemeClr>
              </a:buClr>
              <a:buSzPct val="150000"/>
              <a:defRPr/>
            </a:pPr>
            <a:r>
              <a:rPr lang="en-GB" sz="2200" dirty="0">
                <a:solidFill>
                  <a:srgbClr val="414141"/>
                </a:solidFill>
              </a:rPr>
              <a:t>Climate information for climate change adaptation and the user role</a:t>
            </a:r>
          </a:p>
          <a:p>
            <a:pPr marL="0" indent="0">
              <a:buClr>
                <a:schemeClr val="bg1">
                  <a:lumMod val="50000"/>
                </a:schemeClr>
              </a:buClr>
              <a:buSzPct val="150000"/>
              <a:buFont typeface="Arial" panose="020B0604020202020204" pitchFamily="34" charset="0"/>
              <a:buNone/>
              <a:defRPr/>
            </a:pPr>
            <a:endParaRPr lang="en-GB" sz="2200" dirty="0">
              <a:solidFill>
                <a:srgbClr val="414141"/>
              </a:solidFill>
            </a:endParaRPr>
          </a:p>
          <a:p>
            <a:pPr>
              <a:buClr>
                <a:schemeClr val="bg1">
                  <a:lumMod val="50000"/>
                </a:schemeClr>
              </a:buClr>
              <a:buSzPct val="150000"/>
              <a:defRPr/>
            </a:pPr>
            <a:r>
              <a:rPr lang="en-GB" sz="2200" dirty="0" smtClean="0">
                <a:solidFill>
                  <a:srgbClr val="414141"/>
                </a:solidFill>
              </a:rPr>
              <a:t>Sources of climate information and the user-provider interaction</a:t>
            </a:r>
          </a:p>
          <a:p>
            <a:pPr marL="0" indent="0">
              <a:buClr>
                <a:schemeClr val="bg1">
                  <a:lumMod val="50000"/>
                </a:schemeClr>
              </a:buClr>
              <a:buSzPct val="150000"/>
              <a:buNone/>
              <a:defRPr/>
            </a:pPr>
            <a:endParaRPr lang="en-GB" sz="2200" dirty="0">
              <a:solidFill>
                <a:srgbClr val="414141"/>
              </a:solidFill>
            </a:endParaRPr>
          </a:p>
          <a:p>
            <a:pPr>
              <a:buClr>
                <a:schemeClr val="bg1">
                  <a:lumMod val="50000"/>
                </a:schemeClr>
              </a:buClr>
              <a:buSzPct val="150000"/>
              <a:defRPr/>
            </a:pPr>
            <a:r>
              <a:rPr lang="en-GB" sz="2200" dirty="0" smtClean="0">
                <a:solidFill>
                  <a:srgbClr val="414141"/>
                </a:solidFill>
              </a:rPr>
              <a:t>Challenges in the production of climate information and Destination Earth</a:t>
            </a:r>
          </a:p>
          <a:p>
            <a:pPr>
              <a:buClr>
                <a:schemeClr val="bg1">
                  <a:lumMod val="50000"/>
                </a:schemeClr>
              </a:buClr>
              <a:buSzPct val="150000"/>
              <a:defRPr/>
            </a:pPr>
            <a:endParaRPr lang="en-GB" sz="2200" dirty="0">
              <a:solidFill>
                <a:srgbClr val="414141"/>
              </a:solidFill>
            </a:endParaRPr>
          </a:p>
          <a:p>
            <a:pPr>
              <a:buClr>
                <a:schemeClr val="bg1">
                  <a:lumMod val="50000"/>
                </a:schemeClr>
              </a:buClr>
              <a:buSzPct val="150000"/>
              <a:defRPr/>
            </a:pPr>
            <a:r>
              <a:rPr lang="en-GB" sz="2200" dirty="0" smtClean="0">
                <a:solidFill>
                  <a:srgbClr val="414141"/>
                </a:solidFill>
              </a:rPr>
              <a:t>Linkages</a:t>
            </a:r>
          </a:p>
          <a:p>
            <a:pPr>
              <a:buClr>
                <a:schemeClr val="bg1">
                  <a:lumMod val="50000"/>
                </a:schemeClr>
              </a:buClr>
              <a:buSzPct val="150000"/>
              <a:defRPr/>
            </a:pPr>
            <a:endParaRPr lang="en-GB" sz="2200" dirty="0" smtClean="0">
              <a:solidFill>
                <a:srgbClr val="414141"/>
              </a:solidFill>
            </a:endParaRPr>
          </a:p>
          <a:p>
            <a:pPr>
              <a:buClr>
                <a:schemeClr val="bg1">
                  <a:lumMod val="50000"/>
                </a:schemeClr>
              </a:buClr>
              <a:buSzPct val="150000"/>
              <a:defRPr/>
            </a:pPr>
            <a:r>
              <a:rPr lang="en-GB" sz="2200" dirty="0" smtClean="0">
                <a:solidFill>
                  <a:srgbClr val="414141"/>
                </a:solidFill>
              </a:rPr>
              <a:t>Some questions</a:t>
            </a:r>
          </a:p>
        </p:txBody>
      </p:sp>
    </p:spTree>
    <p:extLst>
      <p:ext uri="{BB962C8B-B14F-4D97-AF65-F5344CB8AC3E}">
        <p14:creationId xmlns:p14="http://schemas.microsoft.com/office/powerpoint/2010/main" val="1302888816"/>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2030" y="217893"/>
            <a:ext cx="8342141" cy="838397"/>
          </a:xfrm>
        </p:spPr>
        <p:txBody>
          <a:bodyPr/>
          <a:lstStyle/>
          <a:p>
            <a:r>
              <a:rPr lang="en-US" dirty="0" smtClean="0"/>
              <a:t>Climate information chain: logistic services</a:t>
            </a:r>
            <a:endParaRPr lang="en-GB" dirty="0"/>
          </a:p>
        </p:txBody>
      </p:sp>
      <p:sp>
        <p:nvSpPr>
          <p:cNvPr id="6" name="Rectangle 2"/>
          <p:cNvSpPr/>
          <p:nvPr/>
        </p:nvSpPr>
        <p:spPr>
          <a:xfrm>
            <a:off x="267617" y="849979"/>
            <a:ext cx="8659630" cy="2816156"/>
          </a:xfrm>
          <a:prstGeom prst="rect">
            <a:avLst/>
          </a:prstGeom>
        </p:spPr>
        <p:txBody>
          <a:bodyPr wrap="square">
            <a:spAutoFit/>
          </a:bodyPr>
          <a:lstStyle/>
          <a:p>
            <a:pPr algn="just" fontAlgn="base">
              <a:lnSpc>
                <a:spcPct val="90000"/>
              </a:lnSpc>
              <a:spcAft>
                <a:spcPts val="600"/>
              </a:spcAft>
              <a:buClr>
                <a:srgbClr val="F9C327"/>
              </a:buClr>
              <a:buSzPts val="2000"/>
            </a:pPr>
            <a:r>
              <a:rPr lang="en-US" sz="2000" dirty="0">
                <a:solidFill>
                  <a:srgbClr val="414141"/>
                </a:solidFill>
              </a:rPr>
              <a:t>Logistics and selling of seasonal products are </a:t>
            </a:r>
            <a:r>
              <a:rPr lang="en-US" sz="2000" dirty="0" smtClean="0">
                <a:solidFill>
                  <a:srgbClr val="414141"/>
                </a:solidFill>
              </a:rPr>
              <a:t>affected </a:t>
            </a:r>
            <a:r>
              <a:rPr lang="en-US" sz="2000" dirty="0">
                <a:solidFill>
                  <a:srgbClr val="414141"/>
                </a:solidFill>
              </a:rPr>
              <a:t>by </a:t>
            </a:r>
            <a:r>
              <a:rPr lang="en-US" sz="2000" dirty="0" smtClean="0">
                <a:solidFill>
                  <a:srgbClr val="414141"/>
                </a:solidFill>
              </a:rPr>
              <a:t>climate. </a:t>
            </a:r>
            <a:r>
              <a:rPr lang="en-US" sz="2000" dirty="0">
                <a:solidFill>
                  <a:srgbClr val="414141"/>
                </a:solidFill>
              </a:rPr>
              <a:t>The </a:t>
            </a:r>
            <a:r>
              <a:rPr lang="en-US" sz="2000" dirty="0" smtClean="0">
                <a:solidFill>
                  <a:srgbClr val="414141"/>
                </a:solidFill>
              </a:rPr>
              <a:t>BSC works in a research agreement to design a service with three objectives: </a:t>
            </a:r>
            <a:endParaRPr lang="en-US" sz="2000" dirty="0">
              <a:solidFill>
                <a:srgbClr val="414141"/>
              </a:solidFill>
            </a:endParaRPr>
          </a:p>
          <a:p>
            <a:pPr marL="266700" lvl="1" indent="-215900" fontAlgn="base">
              <a:lnSpc>
                <a:spcPct val="90000"/>
              </a:lnSpc>
              <a:spcAft>
                <a:spcPts val="600"/>
              </a:spcAft>
              <a:buClr>
                <a:srgbClr val="414141"/>
              </a:buClr>
              <a:buSzPct val="150000"/>
              <a:buFont typeface="Arial" panose="020B0604020202020204" pitchFamily="34" charset="0"/>
              <a:buChar char="•"/>
              <a:tabLst>
                <a:tab pos="633413" algn="l"/>
              </a:tabLst>
            </a:pPr>
            <a:r>
              <a:rPr lang="en-US" sz="2000" dirty="0">
                <a:solidFill>
                  <a:srgbClr val="414141"/>
                </a:solidFill>
                <a:latin typeface="Calibri" pitchFamily="34" charset="0"/>
                <a:ea typeface="ＭＳ Ｐゴシック" pitchFamily="34" charset="-128"/>
              </a:rPr>
              <a:t>Work with historical data </a:t>
            </a:r>
            <a:r>
              <a:rPr lang="en-US" sz="2000" dirty="0" smtClean="0">
                <a:solidFill>
                  <a:srgbClr val="414141"/>
                </a:solidFill>
                <a:latin typeface="Calibri" pitchFamily="34" charset="0"/>
                <a:ea typeface="ＭＳ Ｐゴシック" pitchFamily="34" charset="-128"/>
              </a:rPr>
              <a:t>(some times the user only wants to understand) </a:t>
            </a:r>
            <a:r>
              <a:rPr lang="en-US" sz="2000" dirty="0">
                <a:solidFill>
                  <a:srgbClr val="414141"/>
                </a:solidFill>
                <a:latin typeface="Calibri" pitchFamily="34" charset="0"/>
                <a:ea typeface="ＭＳ Ｐゴシック" pitchFamily="34" charset="-128"/>
              </a:rPr>
              <a:t>to </a:t>
            </a:r>
            <a:r>
              <a:rPr lang="en-US" sz="2000" dirty="0" smtClean="0">
                <a:solidFill>
                  <a:srgbClr val="FF0000"/>
                </a:solidFill>
                <a:latin typeface="Calibri" pitchFamily="34" charset="0"/>
                <a:ea typeface="ＭＳ Ｐゴシック" pitchFamily="34" charset="-128"/>
              </a:rPr>
              <a:t>assess </a:t>
            </a:r>
            <a:r>
              <a:rPr lang="en-US" sz="2000" dirty="0">
                <a:solidFill>
                  <a:srgbClr val="FF0000"/>
                </a:solidFill>
                <a:latin typeface="Calibri" pitchFamily="34" charset="0"/>
                <a:ea typeface="ＭＳ Ｐゴシック" pitchFamily="34" charset="-128"/>
              </a:rPr>
              <a:t>how climate variability affects </a:t>
            </a:r>
            <a:r>
              <a:rPr lang="en-US" sz="2000" dirty="0" smtClean="0">
                <a:solidFill>
                  <a:srgbClr val="FF0000"/>
                </a:solidFill>
                <a:latin typeface="Calibri" pitchFamily="34" charset="0"/>
                <a:ea typeface="ＭＳ Ｐゴシック" pitchFamily="34" charset="-128"/>
              </a:rPr>
              <a:t>a range of </a:t>
            </a:r>
            <a:r>
              <a:rPr lang="en-US" sz="2000" dirty="0">
                <a:solidFill>
                  <a:srgbClr val="FF0000"/>
                </a:solidFill>
                <a:latin typeface="Calibri" pitchFamily="34" charset="0"/>
                <a:ea typeface="ＭＳ Ｐゴシック" pitchFamily="34" charset="-128"/>
              </a:rPr>
              <a:t>decisions</a:t>
            </a:r>
            <a:r>
              <a:rPr lang="en-US" sz="2000" dirty="0">
                <a:solidFill>
                  <a:srgbClr val="414141"/>
                </a:solidFill>
                <a:latin typeface="Calibri" pitchFamily="34" charset="0"/>
                <a:ea typeface="ＭＳ Ｐゴシック" pitchFamily="34" charset="-128"/>
              </a:rPr>
              <a:t>.</a:t>
            </a:r>
          </a:p>
          <a:p>
            <a:pPr marL="266700" lvl="1" indent="-215900" fontAlgn="base">
              <a:lnSpc>
                <a:spcPct val="90000"/>
              </a:lnSpc>
              <a:spcAft>
                <a:spcPts val="600"/>
              </a:spcAft>
              <a:buClr>
                <a:srgbClr val="414141"/>
              </a:buClr>
              <a:buSzPct val="150000"/>
              <a:buFont typeface="Arial" panose="020B0604020202020204" pitchFamily="34" charset="0"/>
              <a:buChar char="•"/>
              <a:tabLst>
                <a:tab pos="633413" algn="l"/>
              </a:tabLst>
            </a:pPr>
            <a:r>
              <a:rPr lang="en-US" sz="2000" dirty="0">
                <a:solidFill>
                  <a:srgbClr val="414141"/>
                </a:solidFill>
                <a:latin typeface="Calibri" pitchFamily="34" charset="0"/>
                <a:ea typeface="ＭＳ Ｐゴシック" pitchFamily="34" charset="-128"/>
              </a:rPr>
              <a:t>Translate this knowledge into </a:t>
            </a:r>
            <a:r>
              <a:rPr lang="en-US" sz="2000" dirty="0" smtClean="0">
                <a:solidFill>
                  <a:srgbClr val="414141"/>
                </a:solidFill>
                <a:latin typeface="Calibri" pitchFamily="34" charset="0"/>
                <a:ea typeface="ＭＳ Ｐゴシック" pitchFamily="34" charset="-128"/>
              </a:rPr>
              <a:t>a </a:t>
            </a:r>
            <a:r>
              <a:rPr lang="en-US" sz="2000" dirty="0" smtClean="0">
                <a:solidFill>
                  <a:srgbClr val="FF0000"/>
                </a:solidFill>
                <a:latin typeface="Calibri" pitchFamily="34" charset="0"/>
                <a:ea typeface="ＭＳ Ｐゴシック" pitchFamily="34" charset="-128"/>
              </a:rPr>
              <a:t>prototype of action-oriented service based on climate forecasts</a:t>
            </a:r>
            <a:r>
              <a:rPr lang="en-US" sz="2000" dirty="0" smtClean="0">
                <a:solidFill>
                  <a:srgbClr val="414141"/>
                </a:solidFill>
                <a:latin typeface="Calibri" pitchFamily="34" charset="0"/>
                <a:ea typeface="ＭＳ Ｐゴシック" pitchFamily="34" charset="-128"/>
              </a:rPr>
              <a:t> covering time scales up to a few years</a:t>
            </a:r>
            <a:r>
              <a:rPr lang="en-GB" altLang="es-ES" sz="2000" dirty="0" smtClean="0">
                <a:solidFill>
                  <a:srgbClr val="414141"/>
                </a:solidFill>
                <a:latin typeface="Calibri" pitchFamily="34" charset="0"/>
                <a:ea typeface="ＭＳ Ｐゴシック" pitchFamily="34" charset="-128"/>
              </a:rPr>
              <a:t>.</a:t>
            </a:r>
          </a:p>
          <a:p>
            <a:pPr marL="266700" lvl="1" indent="-215900" fontAlgn="base">
              <a:lnSpc>
                <a:spcPct val="90000"/>
              </a:lnSpc>
              <a:spcAft>
                <a:spcPts val="600"/>
              </a:spcAft>
              <a:buClr>
                <a:srgbClr val="414141"/>
              </a:buClr>
              <a:buSzPct val="150000"/>
              <a:buFont typeface="Arial" panose="020B0604020202020204" pitchFamily="34" charset="0"/>
              <a:buChar char="•"/>
              <a:tabLst>
                <a:tab pos="633413" algn="l"/>
              </a:tabLst>
            </a:pPr>
            <a:r>
              <a:rPr lang="en-GB" sz="2000" dirty="0" smtClean="0">
                <a:solidFill>
                  <a:srgbClr val="414141"/>
                </a:solidFill>
                <a:latin typeface="Calibri" pitchFamily="34" charset="0"/>
                <a:ea typeface="ＭＳ Ｐゴシック" pitchFamily="34" charset="-128"/>
              </a:rPr>
              <a:t>Walk together the path towards climate adaptation across the jungle of climate data and information to </a:t>
            </a:r>
            <a:r>
              <a:rPr lang="en-GB" sz="2000" dirty="0" smtClean="0">
                <a:solidFill>
                  <a:srgbClr val="FF0000"/>
                </a:solidFill>
                <a:latin typeface="Calibri" pitchFamily="34" charset="0"/>
                <a:ea typeface="ＭＳ Ｐゴシック" pitchFamily="34" charset="-128"/>
              </a:rPr>
              <a:t>find ways to address their strategic vulnerabilities and reach a common understanding of what uncertainty means</a:t>
            </a:r>
            <a:r>
              <a:rPr lang="en-GB" sz="2000" dirty="0" smtClean="0">
                <a:solidFill>
                  <a:srgbClr val="414141"/>
                </a:solidFill>
                <a:latin typeface="Calibri" pitchFamily="34" charset="0"/>
                <a:ea typeface="ＭＳ Ｐゴシック" pitchFamily="34" charset="-128"/>
              </a:rPr>
              <a:t>.</a:t>
            </a:r>
            <a:endParaRPr lang="en-US" sz="2000" dirty="0">
              <a:solidFill>
                <a:srgbClr val="414141"/>
              </a:solidFill>
              <a:latin typeface="Calibri" pitchFamily="34" charset="0"/>
              <a:ea typeface="ＭＳ Ｐゴシック" pitchFamily="34" charset="-128"/>
            </a:endParaRPr>
          </a:p>
        </p:txBody>
      </p:sp>
      <p:sp>
        <p:nvSpPr>
          <p:cNvPr id="3" name="AutoShape 2" descr="data:image/png;base64,iVBORw0KGgoAAAANSUhEUgAAAVYAAACTCAMAAADiI8ECAAAApVBMVEXNADn////MADLcbILMADXVPl/KACfKACT10NnvxMrcZ3/zyNPNADjLAC/hfpLMADP88PTLACvwwcvZUG7jlaDcY37++/zporHKACHbbn/JAB399ff76/D44ufji5z43uXQG0frr7vRKU/nl6jgeI7PAD/YUW70zdbWSGbqq7f11t3ge5DVN1zaWnbfbYjUOVzjh5nnnazWQGPuuMTQKEzRDEjaa3x7L728AAAMZUlEQVR4nO2dbVvquhKGQ6mtG1NLdYEIqIhLXbL0+LrP//9ph4JCoc080zadxsszn4EmN+lkMm9Rnf9LA6KOHw+AzBefn72HHyXk7WnwcnZ91J+gEf3nucZTGDI/yj2yy3/k45CHtRf5tMTjw8/P/jMCHyV/JvaiJAlHt3fH731qRKdoQDVldJJ7ZBBzvxyPDguGXIC16ykg4QZrgD7KEB1HwXh+uTCO6DS28BRCghzW+5D/7eTSTawr0VEwPzOoA3msNwn/2/Gdw1iX4if6uFAZyGP94/O/rROWcm0NazrC4KZgjOJY+7Eu8fUwv+O5hTUFO8sPUhzrUQnVqlR04zzWpSoI/7aO9TIq8/X4zzfAulywz3saVhzrvIRqXQ5YkeahI1iV8tRVq1inXhnVusRx/y2wKj/a4SqN9aTkrBKOcnUAq/LVtEWsx6VU63K0j98Eq4pnmaOBNNZyqjXdDRjK1QmsKjptDet0XPoHGJarG1hVeNYW1vfSk0pevg1WFVy0hLVbUrUuVdbB98HqbVwYsliH83LmVSoj6DN2But2trJYL0qdXIt+wW2s/kcrWK8rzImhXJ3BqsKTNrAO4PTzwlCu7mCNT9vAOitpta4kgparO1j16EIe61WJwEDmJ96/D9avMJEo1tdKWKNjYaxxkJEkicq8Ynouj7WKal1ur3NZrPHg6GQrZzcvb0kYsQ3D4Eoca1LealVphHOaJ9kg1oK3Y3E5C5hrNnmVxno4Mn+OAg4t18axLg8yDzPeAdF7WmGt9F5mhV6BYQYJpVqp4xdUrgJYO53JgHWW0dEKa+JRgt9a7ZM/MM5gvTNOXs8eCORQuYpg7XRuiLdtK1t/i1nweANePs9SJr7xT/L/XFFDHgPLVQhr55hjyQT/YBQ9PF5WJD+VezO56HeHmi2yXKWwdp4ZOxEnTGQT6y/zfx1cd96InXZJ3Q2sC8ZZAg3WNtYD81+9nDQV5EIBLTGsnQFernFPFGvfrFpVMKSdWyFtucphZeTk+G+iWIn5pCc+8v1aKgk3sHZuoW2kZ6JYiSwhr7u0E6iUN6CvBLHiJ+lbnOVoESth8K82TyrUDVaAINYzaGPpWBJrnwhlB2lG0F/qcJiQNrYg1kP4dVmsVJZQkO5I5DqgLVdBrBeOYSUWo/bTDyyocxatXAWxDqEXThbro1l1risE+tR4tXIEK3ZuimKdEgZftA5UHFAezTGlXCWxQgtL/4tpWMNKZQl9Kk7yWcm1I1j/Re5sHMywiJWYuP50pVG+QRVRR0KnVqvPyMu3hpWwSvXtOh2IPBj6c0JjOaVbvf/KYb0gVmL8eYiekF7ikFCuglgnEKukB+uBmMxmGmRKcfLgBNYr+HVJfys1740fhYRD+dsEseKvM1LxrGGlgmLhV6EzWQ1LuQUEsV5Cn0Bgrtu2jXVB7UbR12Z0T844uTL+vCBWmACgAwYPS1ip877//PWpKbkdJGfGn5fD2odu7JhTmmMJK5UlFHU3HyNtQm/gAFbsF2S1QLCDdUjlaGRW4RP1NJ04gBXXP7HKHu1gJZ1TwXYcdEbhyLgXiGHF2eRfZxsJrCSu0Ta3gq7cNCtXKawTkBmlSFVlHSu1fWZdflNytZpHLIV1gLPbQobVaglrn/qT46ftB4cf1GrwjbE3IayXOPlCz1hdUKxgPaSskp2z3hNpFY5MlqsM1ktGxuA6u1UGK3l62nlr6DOMUblKYO3fMRKFdMDrh2YFKxFvWZpNWc8UXRIbnxoe0DzW4avmZA0HvMVqBeuEmsiuMpqSvkGj8dI01qNjzaqP8T94i9UK1iNqSHs9bmgLxuTFsFyScXe2lZvL8/mYW5Ex4hwFbGF9oV6faLf0kt6zTBuC5QIiP8lI5LHrhwJe6z5LWIkEzFzSGvkXGHvjuVHuFrGaS9nCOgmpN2jPaKLPWTp0GGtERdvsYyVJ6Xh3FwIxjQ0c97BGc44zwB5WMmUtF/2lNwdDnMgBrMlBCao2sD5TKt/bD1O+kXuW91T4iNax6jEj3GoVK+0+ycVT6RaEWhfqr7axRgoWkdvGSrsoc07fa9r9XuwkbherF3Q5jRDtYv1N/sJ4XyOB/NHol2NYdTQemGOXzWEl41P6dv/jfTrHqbjxaDtYb5X2QnXMqMW0j5W2mLx8TgXd47m48Wg7WJPgdvBeZv+3iJVMAywymP7STyy0XFvBGt0w8iyawkpPOMyX3YI9q9BybWe1evPz10VLq5VWrVFeMZFRWkP7ppa2LN9LAn33UNYMsICVrGdXfkFe1ZA+Z+mwwHJt0xKIg6jH9Qdaw0qr1sJ9nSwh2EkrcAFrKt7ooKSarYuVzFMpTqz5TUc3ooLeeG2fslQcdksp2ZpYJ7QVWljERmUYq+IV3jrW5QqZlbFfa2IlEzCVGhUNhQx/LyXIrwsHsKo4YXdXqY2VTqrSqujNod3ehXkjLmBVugTXmlhpN5+h1AZUPkV5hewEVuXDNmiWsE7o1GVDTQjtnFF+3nJ1A6vy2MGselhBlbihMhA0eNR+zv62HXnd6+UVE+1Qdh9iThi3iRVci2OITIF9ruCJdrHqx95gR94+Il6HweLNwjrWP7QSGBeHKqdgceSt3caThabvz2AjXUvAuoeqJtYhPRRjKTPIJM/X6kqktp3cwmcsp+QJYAXX4nhdw/dAm1cd7O+4IomY/TmjZRun1q0uVjpFxVzFiMpJcmOXyW+d4hT3Ir+8dawVnCYrQT28cvMWysZ+xx0xtWo8G7sPDCXPZD0Pwcy3BXKyWDuPWA3wLvytgxVci6PVL5OgVgj795FIYWVc9EPUOlrCim4c01ESFQvSYfvKVQorcLGn0nwB0axSg3GO7E9crNwN4+B0aqmF9aL0HU5s2VeuYljpYEcqvKs+a2Atf+MYX/Z8RWJYLwL4BnJaY9fBChxRtWQvrCCGdYgVm8HRYQ0r7nRaXaLd25XlKrSBl2MpAdFTxgLWi9KXOZaQvUi4HFb8CrIupq2OFWSn1JPdIjlBrHjParhNA/5mHdlVrnJY8T7MaYNVHeuw0o1jbNkdvBzWe1hOzDoPVMZKZwnVll2rWw7rBZxWvO+wsIoV94qpJ+Os5SqHdQg34maxNn5hVFa5CvbBwqdXRvvWyljJXkI2ZCe0IIgVziuft28R6wKf8uqJzipXQaywY1OjWMmGF1Yk23jUKaxNNsNrWrXuFsoJYoWn10axsqLqtSTTQ+/HYMVWc23J6rCfghVkCdkQnWk8Koi1h11YjIShilix/6y+ZPpmCGI9h08KGOGBalgn/Et8q0vGcv0hWE+aV607zQl/CFaQJWRJtm1e3MLKKNiuhhU3j9VY0E9kLNefgXWK/RFRRN5lvMqBRj+y9Wz+DKzQhe4/TvpIJjBstO2j5xZWRqlmJawoS0hF5/jJjGDYpqzLLayMiHYlrLdItbK6nIJSbZVJI3MLa0OrdQo96KwUBfKG0pVs2je5hbWhq8mhai1qI1AgIOs44xYQxEo2S1tJU1jhHFmeXs5NtV+NR93CykhrqYB1+IFWmamx5Z4wUh1exbGCsnzFSxyugBXHfJPCZlY5wd7Fry7wglhx2IOT1lIBK15k9F24G8HBY5WIY8UXO9F37lXGSje8WH2F2dEAXlL5VQAhiBUvGmO5WS2sOEtIz5iVoedYj71KY8VJWM1c8Ygv6+Pc2LkSrMc+lasgVvqqNO70ymMFZesql/NrFsbt6uuW+U7d+N7M9blYtSbcZqdTRnXZQhjrFS7KKO4xWxMrTmdhHV1XgjP110aiIFb6Yr+V5JqnWsCK+gKZ27EXCH0LQSrr9k2StxLjMB1j2ZTGircZn3MH4lqwnl73m5DEiiMfDLO8NNY77NRn2HWfAhoSrOawEMbK2DvwMassVkZVKKsUZC19rKhXvyaJlWH1YQurLFbUCkDxvOefMsRv3GoOklgZxZG3MKRdFivOEtIJuwkX541ToTBWTn0m7CxSFit5Lc5Kslc6QmGkyaYt8yWx0vclrsR/s4wV9VpSbGfrWhh7VqpcJbGiBj2pQFugJFZGlhDT2boWRoVn+jeJYmUoVx0BNVASKyNLiOls/RS8+tM7jESxTjit8cInMgmjJFa8c/Pq7TeCzeB0AKqXxCBFZrzBOkbpNAFwBf0NYEbO8nlkjWYvgOPNYJ3CIXse647pjbygKcRecNlRr70ukM0NIYsB+mgPBKOm8Bfgj9zg8Wa6beMhd3sFra0JuYfP7/aOO/8DjhIO3dLKJQI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2" name="Picture 4" descr="https://lh6.googleusercontent.com/EeY-Px7baLWR2aYbekLUzbamFSCIsko_pWcwSFQrwhf-bPc5I0iv2oDtOpMMPHfXwWWXJlzg7NHxgdtwGo_J1eKq52ue3nRzzVU0LFDzd6uL8XPc9UVQWO30n_IYV96je1ms0AtUYn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43814" y="4875037"/>
            <a:ext cx="3624010" cy="135898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lh6.googleusercontent.com/S6BK4cNOx90oIP4nHeLfv51icqEaPwX6vz0KnjaDAkez0leRsQP_2wf_Jd1CRf3OKcdZfmD2nBySNoZGleifSOLdgWPu2YrKzdU0p_idd-vH1wJBD2c4v3-Xw4mvahuTnZOIQdh63b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42670" y="3727400"/>
            <a:ext cx="3725154" cy="114763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ovedades Wed'ze (Decatlhon) 2019-2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7650" y="3998835"/>
            <a:ext cx="3518328" cy="264314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rot="1884964" flipH="1">
            <a:off x="325439" y="2571169"/>
            <a:ext cx="8531225" cy="2383693"/>
          </a:xfrm>
          <a:prstGeom prst="rect">
            <a:avLst/>
          </a:prstGeom>
          <a:gradFill flip="none" rotWithShape="1">
            <a:gsLst>
              <a:gs pos="0">
                <a:srgbClr val="797B7E">
                  <a:tint val="66000"/>
                  <a:satMod val="160000"/>
                </a:srgbClr>
              </a:gs>
              <a:gs pos="50000">
                <a:srgbClr val="797B7E">
                  <a:tint val="44500"/>
                  <a:satMod val="160000"/>
                </a:srgbClr>
              </a:gs>
              <a:gs pos="100000">
                <a:srgbClr val="797B7E">
                  <a:tint val="23500"/>
                  <a:satMod val="160000"/>
                </a:srgbClr>
              </a:gs>
            </a:gsLst>
            <a:lin ang="5400000" scaled="1"/>
            <a:tileRect/>
          </a:gradFill>
          <a:ln>
            <a:noFill/>
          </a:ln>
          <a:effectLst>
            <a:softEdge rad="127000"/>
          </a:effectLst>
        </p:spPr>
        <p:txBody>
          <a:bodyPr lIns="0" tIns="144000" bIns="144000" anchor="b">
            <a:spAutoFit/>
          </a:bodyPr>
          <a:lstStyle>
            <a:defPPr>
              <a:defRPr lang="en-US"/>
            </a:defPPr>
            <a:lvl1pPr algn="ctr" defTabSz="914400" eaLnBrk="1" fontAlgn="auto" hangingPunct="1">
              <a:spcBef>
                <a:spcPct val="50000"/>
              </a:spcBef>
              <a:spcAft>
                <a:spcPts val="0"/>
              </a:spcAft>
              <a:buFontTx/>
              <a:buNone/>
              <a:defRPr sz="3400" b="1" kern="0">
                <a:solidFill>
                  <a:srgbClr val="FF0000"/>
                </a:solidFill>
                <a:latin typeface="Century Gothic" pitchFamily="34" charset="0"/>
              </a:defRPr>
            </a:lvl1pPr>
            <a:lvl2pPr marL="742950" indent="-285750" eaLnBrk="0" hangingPunct="0">
              <a:spcBef>
                <a:spcPts val="300"/>
              </a:spcBef>
              <a:buClr>
                <a:schemeClr val="accent2"/>
              </a:buClr>
              <a:buSzPct val="150000"/>
              <a:buFont typeface="Wingdings" pitchFamily="2" charset="2"/>
              <a:buChar char="§"/>
              <a:defRPr sz="1600">
                <a:latin typeface="Verdana" pitchFamily="34" charset="0"/>
              </a:defRPr>
            </a:lvl2pPr>
            <a:lvl3pPr marL="1143000" indent="-228600" eaLnBrk="0" hangingPunct="0">
              <a:spcBef>
                <a:spcPts val="300"/>
              </a:spcBef>
              <a:buClr>
                <a:schemeClr val="accent2"/>
              </a:buClr>
              <a:buFont typeface="Wingdings" pitchFamily="2" charset="2"/>
              <a:buChar char="§"/>
              <a:defRPr sz="1600">
                <a:latin typeface="Verdana" pitchFamily="34" charset="0"/>
              </a:defRPr>
            </a:lvl3pPr>
            <a:lvl4pPr marL="1600200" indent="-228600" eaLnBrk="0" hangingPunct="0">
              <a:spcBef>
                <a:spcPts val="300"/>
              </a:spcBef>
              <a:buClr>
                <a:schemeClr val="accent2"/>
              </a:buClr>
              <a:buFont typeface="Wingdings" pitchFamily="2" charset="2"/>
              <a:buChar char="§"/>
              <a:defRPr sz="1600">
                <a:latin typeface="Verdana" pitchFamily="34" charset="0"/>
              </a:defRPr>
            </a:lvl4pPr>
            <a:lvl5pPr marL="2057400" indent="-228600" eaLnBrk="0" hangingPunct="0">
              <a:spcBef>
                <a:spcPts val="300"/>
              </a:spcBef>
              <a:buClr>
                <a:schemeClr val="accent2"/>
              </a:buClr>
              <a:buFont typeface="Wingdings" pitchFamily="2" charset="2"/>
              <a:buChar char="§"/>
              <a:defRPr sz="1600">
                <a:latin typeface="Verdana"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9pPr>
          </a:lstStyle>
          <a:p>
            <a:pPr>
              <a:defRPr/>
            </a:pPr>
            <a:r>
              <a:rPr lang="en-GB" altLang="es-ES" dirty="0" smtClean="0"/>
              <a:t>Seamless user engagement looking at quality assurance, standards, synthesis, interpretation, traceability, user uncertainty</a:t>
            </a:r>
          </a:p>
        </p:txBody>
      </p:sp>
      <p:sp>
        <p:nvSpPr>
          <p:cNvPr id="9" name="Text Box 12"/>
          <p:cNvSpPr txBox="1">
            <a:spLocks noChangeArrowheads="1"/>
          </p:cNvSpPr>
          <p:nvPr/>
        </p:nvSpPr>
        <p:spPr bwMode="auto">
          <a:xfrm>
            <a:off x="6006905" y="-7754"/>
            <a:ext cx="3137095"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User-provider interaction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196334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125703" y="190539"/>
            <a:ext cx="8933888"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Climate change affects food production</a:t>
            </a:r>
          </a:p>
        </p:txBody>
      </p:sp>
      <p:sp>
        <p:nvSpPr>
          <p:cNvPr id="5" name="Espace réservé du texte 2">
            <a:extLst>
              <a:ext uri="{FF2B5EF4-FFF2-40B4-BE49-F238E27FC236}">
                <a16:creationId xmlns:a16="http://schemas.microsoft.com/office/drawing/2014/main" id="{DE005E42-9F5E-4C53-8F0C-28B769DB37FF}"/>
              </a:ext>
            </a:extLst>
          </p:cNvPr>
          <p:cNvSpPr txBox="1">
            <a:spLocks/>
          </p:cNvSpPr>
          <p:nvPr/>
        </p:nvSpPr>
        <p:spPr>
          <a:xfrm>
            <a:off x="0" y="827926"/>
            <a:ext cx="9144000" cy="133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450"/>
              </a:spcAft>
              <a:buClr>
                <a:schemeClr val="accent1"/>
              </a:buClr>
              <a:buSzPts val="1600"/>
              <a:buNone/>
            </a:pPr>
            <a:r>
              <a:rPr lang="en-US" sz="2000" dirty="0" smtClean="0">
                <a:solidFill>
                  <a:srgbClr val="414141"/>
                </a:solidFill>
                <a:latin typeface="Calibri" pitchFamily="34" charset="0"/>
                <a:ea typeface="ＭＳ Ｐゴシック" pitchFamily="34" charset="-128"/>
              </a:rPr>
              <a:t>Agricultural </a:t>
            </a:r>
            <a:r>
              <a:rPr lang="en-US" sz="2000" dirty="0">
                <a:solidFill>
                  <a:srgbClr val="414141"/>
                </a:solidFill>
                <a:latin typeface="Calibri" pitchFamily="34" charset="0"/>
                <a:ea typeface="ＭＳ Ｐゴシック" pitchFamily="34" charset="-128"/>
              </a:rPr>
              <a:t>income in Europe is projected to </a:t>
            </a:r>
            <a:r>
              <a:rPr lang="en-US" sz="2000" dirty="0" smtClean="0">
                <a:solidFill>
                  <a:srgbClr val="414141"/>
                </a:solidFill>
                <a:latin typeface="Calibri" pitchFamily="34" charset="0"/>
                <a:ea typeface="ＭＳ Ｐゴシック" pitchFamily="34" charset="-128"/>
              </a:rPr>
              <a:t>decrease by the end of Century, with farmland value suffering most in </a:t>
            </a:r>
            <a:r>
              <a:rPr lang="en-US" sz="2000" dirty="0">
                <a:solidFill>
                  <a:srgbClr val="414141"/>
                </a:solidFill>
                <a:latin typeface="Calibri" pitchFamily="34" charset="0"/>
                <a:ea typeface="ＭＳ Ｐゴシック" pitchFamily="34" charset="-128"/>
              </a:rPr>
              <a:t>southern </a:t>
            </a:r>
            <a:r>
              <a:rPr lang="en-US" sz="2000" dirty="0" smtClean="0">
                <a:solidFill>
                  <a:srgbClr val="414141"/>
                </a:solidFill>
                <a:latin typeface="Calibri" pitchFamily="34" charset="0"/>
                <a:ea typeface="ＭＳ Ｐゴシック" pitchFamily="34" charset="-128"/>
              </a:rPr>
              <a:t>Europe. Some </a:t>
            </a:r>
            <a:r>
              <a:rPr lang="en-US" sz="2000" dirty="0">
                <a:solidFill>
                  <a:srgbClr val="414141"/>
                </a:solidFill>
                <a:latin typeface="Calibri" pitchFamily="34" charset="0"/>
                <a:ea typeface="ＭＳ Ｐゴシック" pitchFamily="34" charset="-128"/>
              </a:rPr>
              <a:t>farmland </a:t>
            </a:r>
            <a:r>
              <a:rPr lang="en-US" sz="2000" dirty="0" smtClean="0">
                <a:solidFill>
                  <a:srgbClr val="414141"/>
                </a:solidFill>
                <a:latin typeface="Calibri" pitchFamily="34" charset="0"/>
                <a:ea typeface="ＭＳ Ｐゴシック" pitchFamily="34" charset="-128"/>
              </a:rPr>
              <a:t>risks of being abandoned </a:t>
            </a:r>
            <a:r>
              <a:rPr lang="en-US" sz="2000" dirty="0">
                <a:solidFill>
                  <a:srgbClr val="414141"/>
                </a:solidFill>
                <a:latin typeface="Calibri" pitchFamily="34" charset="0"/>
                <a:ea typeface="ＭＳ Ｐゴシック" pitchFamily="34" charset="-128"/>
              </a:rPr>
              <a:t>due to economic </a:t>
            </a:r>
            <a:r>
              <a:rPr lang="en-US" sz="2000" dirty="0" smtClean="0">
                <a:solidFill>
                  <a:srgbClr val="414141"/>
                </a:solidFill>
                <a:latin typeface="Calibri" pitchFamily="34" charset="0"/>
                <a:ea typeface="ＭＳ Ｐゴシック" pitchFamily="34" charset="-128"/>
              </a:rPr>
              <a:t>conditions.</a:t>
            </a:r>
            <a:endParaRPr lang="en-GB" sz="2000" dirty="0">
              <a:solidFill>
                <a:srgbClr val="414141"/>
              </a:solidFill>
              <a:latin typeface="Calibri" pitchFamily="34" charset="0"/>
              <a:ea typeface="ＭＳ Ｐゴシック" pitchFamily="34" charset="-128"/>
            </a:endParaRPr>
          </a:p>
        </p:txBody>
      </p:sp>
      <p:grpSp>
        <p:nvGrpSpPr>
          <p:cNvPr id="10" name="Group 9"/>
          <p:cNvGrpSpPr/>
          <p:nvPr/>
        </p:nvGrpSpPr>
        <p:grpSpPr>
          <a:xfrm>
            <a:off x="1835510" y="2158513"/>
            <a:ext cx="5526740" cy="4103315"/>
            <a:chOff x="381000" y="1333500"/>
            <a:chExt cx="6464300" cy="5222812"/>
          </a:xfrm>
        </p:grpSpPr>
        <p:grpSp>
          <p:nvGrpSpPr>
            <p:cNvPr id="11" name="Group 10"/>
            <p:cNvGrpSpPr/>
            <p:nvPr/>
          </p:nvGrpSpPr>
          <p:grpSpPr>
            <a:xfrm>
              <a:off x="381000" y="1333500"/>
              <a:ext cx="6464300" cy="5222812"/>
              <a:chOff x="381000" y="1333500"/>
              <a:chExt cx="6464300" cy="5222812"/>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278" t="8176" r="15027" b="10194"/>
              <a:stretch/>
            </p:blipFill>
            <p:spPr>
              <a:xfrm>
                <a:off x="381000" y="1333500"/>
                <a:ext cx="6464300" cy="5222812"/>
              </a:xfrm>
              <a:prstGeom prst="rect">
                <a:avLst/>
              </a:prstGeom>
            </p:spPr>
          </p:pic>
          <p:sp>
            <p:nvSpPr>
              <p:cNvPr id="14" name="Rectangle 13"/>
              <p:cNvSpPr/>
              <p:nvPr/>
            </p:nvSpPr>
            <p:spPr>
              <a:xfrm>
                <a:off x="4692651" y="1657751"/>
                <a:ext cx="1308100" cy="2501499"/>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Calibri" panose="020F0502020204030204" pitchFamily="34" charset="0"/>
                  <a:cs typeface="Calibri" panose="020F0502020204030204" pitchFamily="34" charset="0"/>
                </a:endParaRPr>
              </a:p>
            </p:txBody>
          </p:sp>
          <p:sp>
            <p:nvSpPr>
              <p:cNvPr id="15" name="Rectangle 14"/>
              <p:cNvSpPr/>
              <p:nvPr/>
            </p:nvSpPr>
            <p:spPr>
              <a:xfrm>
                <a:off x="6000751" y="1714500"/>
                <a:ext cx="266699" cy="171450"/>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Calibri" panose="020F0502020204030204" pitchFamily="34" charset="0"/>
                  <a:cs typeface="Calibri" panose="020F0502020204030204" pitchFamily="34" charset="0"/>
                </a:endParaRPr>
              </a:p>
            </p:txBody>
          </p:sp>
        </p:gr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57893" t="17857" r="27884" b="54118"/>
            <a:stretch/>
          </p:blipFill>
          <p:spPr>
            <a:xfrm>
              <a:off x="4692651" y="1657751"/>
              <a:ext cx="1739900" cy="2755499"/>
            </a:xfrm>
            <a:prstGeom prst="rect">
              <a:avLst/>
            </a:prstGeom>
          </p:spPr>
        </p:pic>
      </p:grpSp>
      <p:sp>
        <p:nvSpPr>
          <p:cNvPr id="16"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a:solidFill>
                  <a:srgbClr val="414141"/>
                </a:solidFill>
                <a:latin typeface="+mn-lt"/>
                <a:ea typeface="+mn-ea"/>
              </a:rPr>
              <a:t>v</a:t>
            </a:r>
            <a:r>
              <a:rPr lang="en-GB" altLang="es-ES" sz="1600" dirty="0" smtClean="0">
                <a:solidFill>
                  <a:srgbClr val="414141"/>
                </a:solidFill>
                <a:latin typeface="+mn-lt"/>
                <a:ea typeface="+mn-ea"/>
              </a:rPr>
              <a:t>an </a:t>
            </a:r>
            <a:r>
              <a:rPr lang="en-GB" altLang="es-ES" sz="1600" dirty="0" err="1" smtClean="0">
                <a:solidFill>
                  <a:srgbClr val="414141"/>
                </a:solidFill>
                <a:latin typeface="+mn-lt"/>
                <a:ea typeface="+mn-ea"/>
              </a:rPr>
              <a:t>Passel</a:t>
            </a:r>
            <a:r>
              <a:rPr lang="en-GB" altLang="es-ES" sz="1600" dirty="0" smtClean="0">
                <a:solidFill>
                  <a:srgbClr val="414141"/>
                </a:solidFill>
                <a:latin typeface="+mn-lt"/>
                <a:ea typeface="+mn-ea"/>
              </a:rPr>
              <a:t> et al. (2017, ERE)</a:t>
            </a:r>
            <a:endParaRPr lang="en-US" altLang="es-ES" sz="1600" dirty="0">
              <a:solidFill>
                <a:srgbClr val="414141"/>
              </a:solidFill>
              <a:latin typeface="+mn-lt"/>
              <a:ea typeface="+mn-ea"/>
            </a:endParaRPr>
          </a:p>
        </p:txBody>
      </p:sp>
      <p:sp>
        <p:nvSpPr>
          <p:cNvPr id="17" name="TextBox 16"/>
          <p:cNvSpPr txBox="1"/>
          <p:nvPr/>
        </p:nvSpPr>
        <p:spPr>
          <a:xfrm>
            <a:off x="2438787" y="1820457"/>
            <a:ext cx="4290405" cy="369332"/>
          </a:xfrm>
          <a:prstGeom prst="rect">
            <a:avLst/>
          </a:prstGeom>
          <a:noFill/>
        </p:spPr>
        <p:txBody>
          <a:bodyPr wrap="none" rtlCol="0">
            <a:spAutoFit/>
          </a:bodyPr>
          <a:lstStyle/>
          <a:p>
            <a:r>
              <a:rPr lang="en-US" dirty="0">
                <a:solidFill>
                  <a:srgbClr val="414141"/>
                </a:solidFill>
                <a:latin typeface="Calibri" panose="020F0502020204030204" pitchFamily="34" charset="0"/>
                <a:cs typeface="Calibri" panose="020F0502020204030204" pitchFamily="34" charset="0"/>
              </a:rPr>
              <a:t>Projected change in farmland value by 2100</a:t>
            </a:r>
            <a:endParaRPr lang="en-GB" dirty="0">
              <a:solidFill>
                <a:srgbClr val="414141"/>
              </a:solidFill>
              <a:latin typeface="Calibri" panose="020F0502020204030204" pitchFamily="34" charset="0"/>
              <a:cs typeface="Calibri" panose="020F0502020204030204" pitchFamily="34" charset="0"/>
            </a:endParaRPr>
          </a:p>
        </p:txBody>
      </p:sp>
      <p:sp>
        <p:nvSpPr>
          <p:cNvPr id="18" name="Text Box 9"/>
          <p:cNvSpPr txBox="1">
            <a:spLocks noChangeArrowheads="1"/>
          </p:cNvSpPr>
          <p:nvPr/>
        </p:nvSpPr>
        <p:spPr bwMode="auto">
          <a:xfrm rot="1884964" flipH="1">
            <a:off x="325439" y="3094389"/>
            <a:ext cx="8531225" cy="1337253"/>
          </a:xfrm>
          <a:prstGeom prst="rect">
            <a:avLst/>
          </a:prstGeom>
          <a:gradFill flip="none" rotWithShape="1">
            <a:gsLst>
              <a:gs pos="0">
                <a:srgbClr val="797B7E">
                  <a:tint val="66000"/>
                  <a:satMod val="160000"/>
                </a:srgbClr>
              </a:gs>
              <a:gs pos="50000">
                <a:srgbClr val="797B7E">
                  <a:tint val="44500"/>
                  <a:satMod val="160000"/>
                </a:srgbClr>
              </a:gs>
              <a:gs pos="100000">
                <a:srgbClr val="797B7E">
                  <a:tint val="23500"/>
                  <a:satMod val="160000"/>
                </a:srgbClr>
              </a:gs>
            </a:gsLst>
            <a:lin ang="5400000" scaled="1"/>
            <a:tileRect/>
          </a:gradFill>
          <a:ln>
            <a:noFill/>
          </a:ln>
          <a:effectLst>
            <a:softEdge rad="127000"/>
          </a:effectLst>
        </p:spPr>
        <p:txBody>
          <a:bodyPr lIns="0" tIns="144000" bIns="144000" anchor="b">
            <a:spAutoFit/>
          </a:bodyPr>
          <a:lstStyle>
            <a:defPPr>
              <a:defRPr lang="en-US"/>
            </a:defPPr>
            <a:lvl1pPr algn="ctr" defTabSz="914400" eaLnBrk="1" fontAlgn="auto" hangingPunct="1">
              <a:spcBef>
                <a:spcPct val="50000"/>
              </a:spcBef>
              <a:spcAft>
                <a:spcPts val="0"/>
              </a:spcAft>
              <a:buFontTx/>
              <a:buNone/>
              <a:defRPr sz="3400" b="1" kern="0">
                <a:solidFill>
                  <a:srgbClr val="FF0000"/>
                </a:solidFill>
                <a:latin typeface="Century Gothic" pitchFamily="34" charset="0"/>
              </a:defRPr>
            </a:lvl1pPr>
            <a:lvl2pPr marL="742950" indent="-285750" eaLnBrk="0" hangingPunct="0">
              <a:spcBef>
                <a:spcPts val="300"/>
              </a:spcBef>
              <a:buClr>
                <a:schemeClr val="accent2"/>
              </a:buClr>
              <a:buSzPct val="150000"/>
              <a:buFont typeface="Wingdings" pitchFamily="2" charset="2"/>
              <a:buChar char="§"/>
              <a:defRPr sz="1600">
                <a:latin typeface="Verdana" pitchFamily="34" charset="0"/>
              </a:defRPr>
            </a:lvl2pPr>
            <a:lvl3pPr marL="1143000" indent="-228600" eaLnBrk="0" hangingPunct="0">
              <a:spcBef>
                <a:spcPts val="300"/>
              </a:spcBef>
              <a:buClr>
                <a:schemeClr val="accent2"/>
              </a:buClr>
              <a:buFont typeface="Wingdings" pitchFamily="2" charset="2"/>
              <a:buChar char="§"/>
              <a:defRPr sz="1600">
                <a:latin typeface="Verdana" pitchFamily="34" charset="0"/>
              </a:defRPr>
            </a:lvl3pPr>
            <a:lvl4pPr marL="1600200" indent="-228600" eaLnBrk="0" hangingPunct="0">
              <a:spcBef>
                <a:spcPts val="300"/>
              </a:spcBef>
              <a:buClr>
                <a:schemeClr val="accent2"/>
              </a:buClr>
              <a:buFont typeface="Wingdings" pitchFamily="2" charset="2"/>
              <a:buChar char="§"/>
              <a:defRPr sz="1600">
                <a:latin typeface="Verdana" pitchFamily="34" charset="0"/>
              </a:defRPr>
            </a:lvl4pPr>
            <a:lvl5pPr marL="2057400" indent="-228600" eaLnBrk="0" hangingPunct="0">
              <a:spcBef>
                <a:spcPts val="300"/>
              </a:spcBef>
              <a:buClr>
                <a:schemeClr val="accent2"/>
              </a:buClr>
              <a:buFont typeface="Wingdings" pitchFamily="2" charset="2"/>
              <a:buChar char="§"/>
              <a:defRPr sz="1600">
                <a:latin typeface="Verdana"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9pPr>
          </a:lstStyle>
          <a:p>
            <a:pPr>
              <a:defRPr/>
            </a:pPr>
            <a:r>
              <a:rPr lang="en-GB" altLang="es-ES" dirty="0" smtClean="0"/>
              <a:t>But food security </a:t>
            </a:r>
            <a:r>
              <a:rPr lang="en-GB" altLang="es-ES" smtClean="0"/>
              <a:t>also has </a:t>
            </a:r>
            <a:r>
              <a:rPr lang="en-GB" altLang="es-ES" dirty="0" smtClean="0"/>
              <a:t>more immediate concerns</a:t>
            </a:r>
          </a:p>
        </p:txBody>
      </p:sp>
      <p:sp>
        <p:nvSpPr>
          <p:cNvPr id="19"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information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180111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125703" y="190539"/>
            <a:ext cx="8933888"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Climate change affects food production</a:t>
            </a:r>
          </a:p>
        </p:txBody>
      </p:sp>
      <p:sp>
        <p:nvSpPr>
          <p:cNvPr id="5" name="Espace réservé du texte 2">
            <a:extLst>
              <a:ext uri="{FF2B5EF4-FFF2-40B4-BE49-F238E27FC236}">
                <a16:creationId xmlns:a16="http://schemas.microsoft.com/office/drawing/2014/main" id="{DE005E42-9F5E-4C53-8F0C-28B769DB37FF}"/>
              </a:ext>
            </a:extLst>
          </p:cNvPr>
          <p:cNvSpPr txBox="1">
            <a:spLocks/>
          </p:cNvSpPr>
          <p:nvPr/>
        </p:nvSpPr>
        <p:spPr>
          <a:xfrm>
            <a:off x="0" y="827926"/>
            <a:ext cx="9144000" cy="133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450"/>
              </a:spcAft>
              <a:buClr>
                <a:schemeClr val="accent1"/>
              </a:buClr>
              <a:buSzPts val="1600"/>
              <a:buNone/>
            </a:pPr>
            <a:r>
              <a:rPr lang="en-GB" sz="2000" dirty="0" smtClean="0">
                <a:solidFill>
                  <a:srgbClr val="414141"/>
                </a:solidFill>
                <a:latin typeface="Calibri" pitchFamily="34" charset="0"/>
                <a:ea typeface="ＭＳ Ｐゴシック" pitchFamily="34" charset="-128"/>
              </a:rPr>
              <a:t>Events </a:t>
            </a:r>
            <a:r>
              <a:rPr lang="en-GB" sz="2000" dirty="0">
                <a:solidFill>
                  <a:srgbClr val="414141"/>
                </a:solidFill>
                <a:latin typeface="Calibri" pitchFamily="34" charset="0"/>
                <a:ea typeface="ＭＳ Ｐゴシック" pitchFamily="34" charset="-128"/>
              </a:rPr>
              <a:t>such as the 2018 in Europe should serve as warning </a:t>
            </a:r>
            <a:r>
              <a:rPr lang="en-GB" sz="2000" dirty="0" smtClean="0">
                <a:solidFill>
                  <a:srgbClr val="414141"/>
                </a:solidFill>
                <a:latin typeface="Calibri" pitchFamily="34" charset="0"/>
                <a:ea typeface="ＭＳ Ｐゴシック" pitchFamily="34" charset="-128"/>
              </a:rPr>
              <a:t>call. </a:t>
            </a:r>
            <a:r>
              <a:rPr lang="en-GB" sz="2000" dirty="0" smtClean="0">
                <a:solidFill>
                  <a:srgbClr val="FF0000"/>
                </a:solidFill>
                <a:latin typeface="Calibri" pitchFamily="34" charset="0"/>
                <a:ea typeface="ＭＳ Ｐゴシック" pitchFamily="34" charset="-128"/>
              </a:rPr>
              <a:t>Concurrent </a:t>
            </a:r>
            <a:r>
              <a:rPr lang="en-GB" sz="2000" dirty="0">
                <a:solidFill>
                  <a:srgbClr val="FF0000"/>
                </a:solidFill>
                <a:latin typeface="Calibri" pitchFamily="34" charset="0"/>
                <a:ea typeface="ＭＳ Ｐゴシック" pitchFamily="34" charset="-128"/>
              </a:rPr>
              <a:t>climate extremes may shock the global market with decadal </a:t>
            </a:r>
            <a:r>
              <a:rPr lang="en-GB" sz="2000" dirty="0" smtClean="0">
                <a:solidFill>
                  <a:srgbClr val="FF0000"/>
                </a:solidFill>
                <a:latin typeface="Calibri" pitchFamily="34" charset="0"/>
                <a:ea typeface="ＭＳ Ｐゴシック" pitchFamily="34" charset="-128"/>
              </a:rPr>
              <a:t>effects.</a:t>
            </a:r>
            <a:r>
              <a:rPr lang="en-GB" sz="2000" dirty="0">
                <a:solidFill>
                  <a:srgbClr val="414141"/>
                </a:solidFill>
                <a:latin typeface="Calibri" pitchFamily="34" charset="0"/>
                <a:ea typeface="ＭＳ Ｐゴシック" pitchFamily="34" charset="-128"/>
              </a:rPr>
              <a:t> </a:t>
            </a:r>
            <a:r>
              <a:rPr lang="en-GB" sz="2000" dirty="0" smtClean="0">
                <a:solidFill>
                  <a:srgbClr val="414141"/>
                </a:solidFill>
                <a:latin typeface="Calibri" pitchFamily="34" charset="0"/>
                <a:ea typeface="ＭＳ Ｐゴシック" pitchFamily="34" charset="-128"/>
              </a:rPr>
              <a:t>Tailored </a:t>
            </a:r>
            <a:r>
              <a:rPr lang="en-GB" sz="2000" dirty="0">
                <a:solidFill>
                  <a:srgbClr val="414141"/>
                </a:solidFill>
                <a:latin typeface="Calibri" pitchFamily="34" charset="0"/>
                <a:ea typeface="ＭＳ Ｐゴシック" pitchFamily="34" charset="-128"/>
              </a:rPr>
              <a:t>co-designed </a:t>
            </a:r>
            <a:r>
              <a:rPr lang="en-GB" sz="2000" dirty="0" smtClean="0">
                <a:solidFill>
                  <a:srgbClr val="414141"/>
                </a:solidFill>
                <a:latin typeface="Calibri" pitchFamily="34" charset="0"/>
                <a:ea typeface="ＭＳ Ｐゴシック" pitchFamily="34" charset="-128"/>
              </a:rPr>
              <a:t>climate </a:t>
            </a:r>
            <a:r>
              <a:rPr lang="en-GB" sz="2000" dirty="0">
                <a:solidFill>
                  <a:srgbClr val="414141"/>
                </a:solidFill>
                <a:latin typeface="Calibri" pitchFamily="34" charset="0"/>
                <a:ea typeface="ＭＳ Ｐゴシック" pitchFamily="34" charset="-128"/>
              </a:rPr>
              <a:t>services are needed as part of a dynamically evolving adaptation </a:t>
            </a:r>
            <a:r>
              <a:rPr lang="en-GB" sz="2000" dirty="0" smtClean="0">
                <a:solidFill>
                  <a:srgbClr val="414141"/>
                </a:solidFill>
                <a:latin typeface="Calibri" pitchFamily="34" charset="0"/>
                <a:ea typeface="ＭＳ Ｐゴシック" pitchFamily="34" charset="-128"/>
              </a:rPr>
              <a:t>strategy. Innovative </a:t>
            </a:r>
            <a:r>
              <a:rPr lang="en-GB" sz="2000" dirty="0">
                <a:solidFill>
                  <a:srgbClr val="414141"/>
                </a:solidFill>
                <a:latin typeface="Calibri" pitchFamily="34" charset="0"/>
                <a:ea typeface="ＭＳ Ｐゴシック" pitchFamily="34" charset="-128"/>
              </a:rPr>
              <a:t>integrated Earth System modelling approaches with dynamic human effects as well as dynamic economic at different spatial </a:t>
            </a:r>
            <a:r>
              <a:rPr lang="en-GB" sz="2000" dirty="0" smtClean="0">
                <a:solidFill>
                  <a:srgbClr val="414141"/>
                </a:solidFill>
                <a:latin typeface="Calibri" pitchFamily="34" charset="0"/>
                <a:ea typeface="ＭＳ Ｐゴシック" pitchFamily="34" charset="-128"/>
              </a:rPr>
              <a:t>scales</a:t>
            </a:r>
            <a:r>
              <a:rPr lang="en-GB" sz="2000" dirty="0">
                <a:solidFill>
                  <a:srgbClr val="414141"/>
                </a:solidFill>
                <a:latin typeface="Calibri" pitchFamily="34" charset="0"/>
                <a:ea typeface="ＭＳ Ｐゴシック" pitchFamily="34" charset="-128"/>
              </a:rPr>
              <a:t>.</a:t>
            </a:r>
          </a:p>
        </p:txBody>
      </p:sp>
      <p:sp>
        <p:nvSpPr>
          <p:cNvPr id="16"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A. </a:t>
            </a:r>
            <a:r>
              <a:rPr lang="en-GB" altLang="es-ES" sz="1600" dirty="0" err="1" smtClean="0">
                <a:solidFill>
                  <a:srgbClr val="414141"/>
                </a:solidFill>
                <a:latin typeface="+mn-lt"/>
                <a:ea typeface="+mn-ea"/>
              </a:rPr>
              <a:t>Toreti</a:t>
            </a:r>
            <a:r>
              <a:rPr lang="en-GB" altLang="es-ES" sz="1600" dirty="0" smtClean="0">
                <a:solidFill>
                  <a:srgbClr val="414141"/>
                </a:solidFill>
                <a:latin typeface="+mn-lt"/>
                <a:ea typeface="+mn-ea"/>
              </a:rPr>
              <a:t> (JRC)</a:t>
            </a:r>
            <a:endParaRPr lang="en-US" altLang="es-ES" sz="1600" dirty="0">
              <a:solidFill>
                <a:srgbClr val="414141"/>
              </a:solidFill>
              <a:latin typeface="+mn-lt"/>
              <a:ea typeface="+mn-ea"/>
            </a:endParaRPr>
          </a:p>
        </p:txBody>
      </p:sp>
      <p:pic>
        <p:nvPicPr>
          <p:cNvPr id="20" name="Image" descr="Image"/>
          <p:cNvPicPr>
            <a:picLocks noChangeAspect="1"/>
          </p:cNvPicPr>
          <p:nvPr/>
        </p:nvPicPr>
        <p:blipFill>
          <a:blip r:embed="rId3">
            <a:extLst/>
          </a:blip>
          <a:stretch>
            <a:fillRect/>
          </a:stretch>
        </p:blipFill>
        <p:spPr>
          <a:xfrm>
            <a:off x="39115" y="2601570"/>
            <a:ext cx="3232640" cy="2828561"/>
          </a:xfrm>
          <a:prstGeom prst="rect">
            <a:avLst/>
          </a:prstGeom>
          <a:ln w="12700">
            <a:miter lim="400000"/>
          </a:ln>
        </p:spPr>
      </p:pic>
      <p:grpSp>
        <p:nvGrpSpPr>
          <p:cNvPr id="3" name="Group 2"/>
          <p:cNvGrpSpPr/>
          <p:nvPr/>
        </p:nvGrpSpPr>
        <p:grpSpPr>
          <a:xfrm>
            <a:off x="3402141" y="2249881"/>
            <a:ext cx="5615252" cy="4439654"/>
            <a:chOff x="5174668" y="207456"/>
            <a:chExt cx="7017332" cy="6510209"/>
          </a:xfrm>
        </p:grpSpPr>
        <p:sp>
          <p:nvSpPr>
            <p:cNvPr id="21" name="Flowchart: Magnetic Disk 20"/>
            <p:cNvSpPr/>
            <p:nvPr/>
          </p:nvSpPr>
          <p:spPr>
            <a:xfrm>
              <a:off x="5521280" y="2103550"/>
              <a:ext cx="1271406" cy="712810"/>
            </a:xfrm>
            <a:prstGeom prst="flowChartMagneticDisk">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Climate</a:t>
              </a:r>
              <a:endParaRPr lang="en-US" sz="1100" dirty="0"/>
            </a:p>
          </p:txBody>
        </p:sp>
        <p:sp>
          <p:nvSpPr>
            <p:cNvPr id="22" name="Flowchart: Magnetic Disk 21"/>
            <p:cNvSpPr/>
            <p:nvPr/>
          </p:nvSpPr>
          <p:spPr>
            <a:xfrm>
              <a:off x="5299360" y="2896677"/>
              <a:ext cx="1766457" cy="945573"/>
            </a:xfrm>
            <a:prstGeom prst="flowChartMagneticDisk">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Risk indicators</a:t>
              </a:r>
              <a:endParaRPr lang="en-US" sz="1100" dirty="0"/>
            </a:p>
          </p:txBody>
        </p:sp>
        <p:sp>
          <p:nvSpPr>
            <p:cNvPr id="23" name="Flowchart: Magnetic Disk 22"/>
            <p:cNvSpPr/>
            <p:nvPr/>
          </p:nvSpPr>
          <p:spPr>
            <a:xfrm>
              <a:off x="5174668" y="3922567"/>
              <a:ext cx="2015839" cy="1322802"/>
            </a:xfrm>
            <a:prstGeom prst="flowChartMagneticDisk">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Biophysical-Economic models</a:t>
              </a:r>
              <a:endParaRPr lang="en-US" sz="1100" dirty="0"/>
            </a:p>
          </p:txBody>
        </p:sp>
        <p:sp>
          <p:nvSpPr>
            <p:cNvPr id="24" name="Flowchart: Magnetic Disk 23"/>
            <p:cNvSpPr/>
            <p:nvPr/>
          </p:nvSpPr>
          <p:spPr>
            <a:xfrm>
              <a:off x="5435924" y="5306363"/>
              <a:ext cx="1493326" cy="785946"/>
            </a:xfrm>
            <a:prstGeom prst="flowChartMagneticDisk">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Experts</a:t>
              </a:r>
              <a:endParaRPr lang="en-US" sz="1100" dirty="0"/>
            </a:p>
          </p:txBody>
        </p:sp>
        <p:sp>
          <p:nvSpPr>
            <p:cNvPr id="25" name="Cube 24"/>
            <p:cNvSpPr/>
            <p:nvPr/>
          </p:nvSpPr>
          <p:spPr>
            <a:xfrm>
              <a:off x="9552462" y="3362095"/>
              <a:ext cx="1965924" cy="935182"/>
            </a:xfrm>
            <a:prstGeom prst="cube">
              <a:avLst/>
            </a:prstGeom>
            <a:solidFill>
              <a:srgbClr val="C0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Actions </a:t>
              </a:r>
            </a:p>
            <a:p>
              <a:pPr algn="ctr"/>
              <a:r>
                <a:rPr lang="en-US" sz="1100" dirty="0" smtClean="0"/>
                <a:t> React &amp; Adapt</a:t>
              </a:r>
              <a:endParaRPr lang="en-US" sz="1100" dirty="0"/>
            </a:p>
          </p:txBody>
        </p:sp>
        <p:sp>
          <p:nvSpPr>
            <p:cNvPr id="26" name="Right Arrow 25"/>
            <p:cNvSpPr/>
            <p:nvPr/>
          </p:nvSpPr>
          <p:spPr>
            <a:xfrm>
              <a:off x="7661319" y="3636531"/>
              <a:ext cx="1236518" cy="472786"/>
            </a:xfrm>
            <a:prstGeom prst="rightArrow">
              <a:avLst/>
            </a:prstGeom>
            <a:solidFill>
              <a:schemeClr val="bg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7" name="Rounded Rectangle 26"/>
            <p:cNvSpPr/>
            <p:nvPr/>
          </p:nvSpPr>
          <p:spPr>
            <a:xfrm>
              <a:off x="8279578" y="2327268"/>
              <a:ext cx="1065807" cy="451262"/>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2">
                      <a:lumMod val="50000"/>
                    </a:schemeClr>
                  </a:solidFill>
                </a:rPr>
                <a:t>Farmers</a:t>
              </a:r>
              <a:endParaRPr lang="en-US" sz="1100" dirty="0">
                <a:solidFill>
                  <a:schemeClr val="tx2">
                    <a:lumMod val="50000"/>
                  </a:schemeClr>
                </a:solidFill>
              </a:endParaRPr>
            </a:p>
          </p:txBody>
        </p:sp>
        <p:sp>
          <p:nvSpPr>
            <p:cNvPr id="28" name="Cloud 27"/>
            <p:cNvSpPr/>
            <p:nvPr/>
          </p:nvSpPr>
          <p:spPr>
            <a:xfrm>
              <a:off x="6973783" y="280263"/>
              <a:ext cx="1846615" cy="92075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2">
                      <a:lumMod val="50000"/>
                    </a:schemeClr>
                  </a:solidFill>
                </a:rPr>
                <a:t>Optimize practices &amp;</a:t>
              </a:r>
            </a:p>
            <a:p>
              <a:pPr algn="ctr"/>
              <a:r>
                <a:rPr lang="en-US" sz="1100" dirty="0" err="1" smtClean="0">
                  <a:solidFill>
                    <a:schemeClr val="tx2">
                      <a:lumMod val="50000"/>
                    </a:schemeClr>
                  </a:solidFill>
                </a:rPr>
                <a:t>Infrastructur</a:t>
              </a:r>
              <a:endParaRPr lang="en-US" sz="1100" dirty="0">
                <a:solidFill>
                  <a:schemeClr val="tx2">
                    <a:lumMod val="50000"/>
                  </a:schemeClr>
                </a:solidFill>
              </a:endParaRPr>
            </a:p>
          </p:txBody>
        </p:sp>
        <p:sp>
          <p:nvSpPr>
            <p:cNvPr id="29" name="Rounded Rectangle 28"/>
            <p:cNvSpPr/>
            <p:nvPr/>
          </p:nvSpPr>
          <p:spPr>
            <a:xfrm>
              <a:off x="9597972" y="2376788"/>
              <a:ext cx="1065807" cy="451262"/>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2">
                      <a:lumMod val="50000"/>
                    </a:schemeClr>
                  </a:solidFill>
                </a:rPr>
                <a:t>Breeders</a:t>
              </a:r>
              <a:endParaRPr lang="en-US" sz="1100" dirty="0">
                <a:solidFill>
                  <a:schemeClr val="tx2">
                    <a:lumMod val="50000"/>
                  </a:schemeClr>
                </a:solidFill>
              </a:endParaRPr>
            </a:p>
          </p:txBody>
        </p:sp>
        <p:sp>
          <p:nvSpPr>
            <p:cNvPr id="30" name="Rounded Rectangle 29"/>
            <p:cNvSpPr/>
            <p:nvPr/>
          </p:nvSpPr>
          <p:spPr>
            <a:xfrm>
              <a:off x="10832277" y="2405924"/>
              <a:ext cx="1269182" cy="468296"/>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2">
                      <a:lumMod val="50000"/>
                    </a:schemeClr>
                  </a:solidFill>
                </a:rPr>
                <a:t>Food companies</a:t>
              </a:r>
              <a:endParaRPr lang="en-US" sz="1100" dirty="0">
                <a:solidFill>
                  <a:schemeClr val="tx2">
                    <a:lumMod val="50000"/>
                  </a:schemeClr>
                </a:solidFill>
              </a:endParaRPr>
            </a:p>
          </p:txBody>
        </p:sp>
        <p:sp>
          <p:nvSpPr>
            <p:cNvPr id="31" name="Rounded Rectangle 30"/>
            <p:cNvSpPr/>
            <p:nvPr/>
          </p:nvSpPr>
          <p:spPr>
            <a:xfrm>
              <a:off x="8231581" y="4634507"/>
              <a:ext cx="2054881" cy="578995"/>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2">
                      <a:lumMod val="50000"/>
                    </a:schemeClr>
                  </a:solidFill>
                </a:rPr>
                <a:t>Regional to national policy makers</a:t>
              </a:r>
              <a:endParaRPr lang="en-US" sz="1100" dirty="0">
                <a:solidFill>
                  <a:schemeClr val="tx2">
                    <a:lumMod val="50000"/>
                  </a:schemeClr>
                </a:solidFill>
              </a:endParaRPr>
            </a:p>
          </p:txBody>
        </p:sp>
        <p:sp>
          <p:nvSpPr>
            <p:cNvPr id="32" name="Rounded Rectangle 31"/>
            <p:cNvSpPr/>
            <p:nvPr/>
          </p:nvSpPr>
          <p:spPr>
            <a:xfrm>
              <a:off x="10887340" y="4577263"/>
              <a:ext cx="1085821" cy="404662"/>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2">
                      <a:lumMod val="50000"/>
                    </a:schemeClr>
                  </a:solidFill>
                </a:rPr>
                <a:t>EU</a:t>
              </a:r>
              <a:endParaRPr lang="en-US" sz="1100" dirty="0">
                <a:solidFill>
                  <a:schemeClr val="tx2">
                    <a:lumMod val="50000"/>
                  </a:schemeClr>
                </a:solidFill>
              </a:endParaRPr>
            </a:p>
          </p:txBody>
        </p:sp>
        <p:sp>
          <p:nvSpPr>
            <p:cNvPr id="33" name="Cloud 32"/>
            <p:cNvSpPr/>
            <p:nvPr/>
          </p:nvSpPr>
          <p:spPr>
            <a:xfrm>
              <a:off x="8827067" y="207456"/>
              <a:ext cx="1846615" cy="92075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2">
                      <a:lumMod val="50000"/>
                    </a:schemeClr>
                  </a:solidFill>
                </a:rPr>
                <a:t>Optimize  selection &amp; development</a:t>
              </a:r>
              <a:endParaRPr lang="en-US" sz="1100" dirty="0">
                <a:solidFill>
                  <a:schemeClr val="tx2">
                    <a:lumMod val="50000"/>
                  </a:schemeClr>
                </a:solidFill>
              </a:endParaRPr>
            </a:p>
          </p:txBody>
        </p:sp>
        <p:sp>
          <p:nvSpPr>
            <p:cNvPr id="34" name="Cloud 33"/>
            <p:cNvSpPr/>
            <p:nvPr/>
          </p:nvSpPr>
          <p:spPr>
            <a:xfrm>
              <a:off x="10595267" y="279256"/>
              <a:ext cx="1596733" cy="61330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2">
                      <a:lumMod val="50000"/>
                    </a:schemeClr>
                  </a:solidFill>
                </a:rPr>
                <a:t> investments</a:t>
              </a:r>
              <a:endParaRPr lang="en-US" sz="1100" dirty="0">
                <a:solidFill>
                  <a:schemeClr val="tx2">
                    <a:lumMod val="50000"/>
                  </a:schemeClr>
                </a:solidFill>
              </a:endParaRPr>
            </a:p>
          </p:txBody>
        </p:sp>
        <p:cxnSp>
          <p:nvCxnSpPr>
            <p:cNvPr id="35" name="Straight Arrow Connector 34"/>
            <p:cNvCxnSpPr>
              <a:stCxn id="27" idx="0"/>
              <a:endCxn id="28" idx="1"/>
            </p:cNvCxnSpPr>
            <p:nvPr/>
          </p:nvCxnSpPr>
          <p:spPr>
            <a:xfrm flipH="1" flipV="1">
              <a:off x="7897091" y="1200039"/>
              <a:ext cx="915391" cy="1127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29" idx="0"/>
              <a:endCxn id="33" idx="1"/>
            </p:cNvCxnSpPr>
            <p:nvPr/>
          </p:nvCxnSpPr>
          <p:spPr>
            <a:xfrm flipH="1" flipV="1">
              <a:off x="9750375" y="1127232"/>
              <a:ext cx="380501" cy="12495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a:stCxn id="30" idx="0"/>
              <a:endCxn id="34" idx="1"/>
            </p:cNvCxnSpPr>
            <p:nvPr/>
          </p:nvCxnSpPr>
          <p:spPr>
            <a:xfrm flipH="1" flipV="1">
              <a:off x="11393634" y="891912"/>
              <a:ext cx="73234" cy="151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Cloud 37"/>
            <p:cNvSpPr/>
            <p:nvPr/>
          </p:nvSpPr>
          <p:spPr>
            <a:xfrm>
              <a:off x="7601826" y="5946797"/>
              <a:ext cx="1933195" cy="77086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2">
                      <a:lumMod val="50000"/>
                    </a:schemeClr>
                  </a:solidFill>
                </a:rPr>
                <a:t>Support plans, Investments</a:t>
              </a:r>
              <a:endParaRPr lang="en-US" sz="1100" dirty="0">
                <a:solidFill>
                  <a:schemeClr val="tx2">
                    <a:lumMod val="50000"/>
                  </a:schemeClr>
                </a:solidFill>
              </a:endParaRPr>
            </a:p>
          </p:txBody>
        </p:sp>
        <p:sp>
          <p:nvSpPr>
            <p:cNvPr id="39" name="Cloud 38"/>
            <p:cNvSpPr/>
            <p:nvPr/>
          </p:nvSpPr>
          <p:spPr>
            <a:xfrm>
              <a:off x="9866878" y="5614886"/>
              <a:ext cx="1930797" cy="77086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2">
                      <a:lumMod val="50000"/>
                    </a:schemeClr>
                  </a:solidFill>
                </a:rPr>
                <a:t>Market stabilization, trade</a:t>
              </a:r>
              <a:endParaRPr lang="en-US" sz="1100" dirty="0">
                <a:solidFill>
                  <a:schemeClr val="tx2">
                    <a:lumMod val="50000"/>
                  </a:schemeClr>
                </a:solidFill>
              </a:endParaRPr>
            </a:p>
          </p:txBody>
        </p:sp>
        <p:cxnSp>
          <p:nvCxnSpPr>
            <p:cNvPr id="40" name="Straight Arrow Connector 39"/>
            <p:cNvCxnSpPr>
              <a:stCxn id="31" idx="2"/>
              <a:endCxn id="38" idx="3"/>
            </p:cNvCxnSpPr>
            <p:nvPr/>
          </p:nvCxnSpPr>
          <p:spPr>
            <a:xfrm flipH="1">
              <a:off x="8568424" y="5213502"/>
              <a:ext cx="690598" cy="7773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p:cNvCxnSpPr>
              <a:endCxn id="39" idx="3"/>
            </p:cNvCxnSpPr>
            <p:nvPr/>
          </p:nvCxnSpPr>
          <p:spPr>
            <a:xfrm flipH="1">
              <a:off x="10832277" y="4981925"/>
              <a:ext cx="575957" cy="6770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2" name="Text Box 12"/>
          <p:cNvSpPr txBox="1">
            <a:spLocks noChangeArrowheads="1"/>
          </p:cNvSpPr>
          <p:nvPr/>
        </p:nvSpPr>
        <p:spPr bwMode="auto">
          <a:xfrm>
            <a:off x="6006905" y="-7754"/>
            <a:ext cx="3137095"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User-provider interaction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211854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125703" y="190539"/>
            <a:ext cx="8933888"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Global decadal climate predictions</a:t>
            </a:r>
          </a:p>
        </p:txBody>
      </p:sp>
      <p:sp>
        <p:nvSpPr>
          <p:cNvPr id="5" name="Espace réservé du texte 2">
            <a:extLst>
              <a:ext uri="{FF2B5EF4-FFF2-40B4-BE49-F238E27FC236}">
                <a16:creationId xmlns:a16="http://schemas.microsoft.com/office/drawing/2014/main" id="{DE005E42-9F5E-4C53-8F0C-28B769DB37FF}"/>
              </a:ext>
            </a:extLst>
          </p:cNvPr>
          <p:cNvSpPr txBox="1">
            <a:spLocks/>
          </p:cNvSpPr>
          <p:nvPr/>
        </p:nvSpPr>
        <p:spPr>
          <a:xfrm>
            <a:off x="0" y="827926"/>
            <a:ext cx="9144000" cy="133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chemeClr val="accent1"/>
              </a:buClr>
              <a:buSzPts val="1600"/>
              <a:buNone/>
            </a:pPr>
            <a:r>
              <a:rPr lang="en-GB" sz="2000" dirty="0" smtClean="0">
                <a:solidFill>
                  <a:srgbClr val="414141"/>
                </a:solidFill>
                <a:latin typeface="Calibri" pitchFamily="34" charset="0"/>
                <a:ea typeface="ＭＳ Ｐゴシック" pitchFamily="34" charset="-128"/>
                <a:sym typeface="Calibri"/>
              </a:rPr>
              <a:t>Some of the WMO recognised global producing centres of decadal predictions contribute with the </a:t>
            </a:r>
            <a:r>
              <a:rPr lang="en-GB" sz="2000" dirty="0" smtClean="0">
                <a:solidFill>
                  <a:srgbClr val="FF0000"/>
                </a:solidFill>
                <a:latin typeface="Calibri" pitchFamily="34" charset="0"/>
                <a:ea typeface="ＭＳ Ｐゴシック" pitchFamily="34" charset="-128"/>
                <a:sym typeface="Calibri"/>
              </a:rPr>
              <a:t>definition of standards</a:t>
            </a:r>
            <a:r>
              <a:rPr lang="en-GB" sz="2000" dirty="0" smtClean="0">
                <a:solidFill>
                  <a:srgbClr val="414141"/>
                </a:solidFill>
                <a:latin typeface="Calibri" pitchFamily="34" charset="0"/>
                <a:ea typeface="ＭＳ Ｐゴシック" pitchFamily="34" charset="-128"/>
                <a:sym typeface="Calibri"/>
              </a:rPr>
              <a:t> for decadal predictions data and products, the </a:t>
            </a:r>
            <a:r>
              <a:rPr lang="en-GB" sz="2000" dirty="0" smtClean="0">
                <a:solidFill>
                  <a:srgbClr val="FF0000"/>
                </a:solidFill>
                <a:latin typeface="Calibri" pitchFamily="34" charset="0"/>
                <a:ea typeface="ＭＳ Ｐゴシック" pitchFamily="34" charset="-128"/>
                <a:sym typeface="Calibri"/>
              </a:rPr>
              <a:t>evaluation</a:t>
            </a:r>
            <a:r>
              <a:rPr lang="en-GB" sz="2000" dirty="0" smtClean="0">
                <a:solidFill>
                  <a:srgbClr val="414141"/>
                </a:solidFill>
                <a:latin typeface="Calibri" pitchFamily="34" charset="0"/>
                <a:ea typeface="ＭＳ Ｐゴシック" pitchFamily="34" charset="-128"/>
                <a:sym typeface="Calibri"/>
              </a:rPr>
              <a:t> of the European multi-model and the illustration of the decadal prediction </a:t>
            </a:r>
            <a:r>
              <a:rPr lang="en-GB" sz="2000" dirty="0" smtClean="0">
                <a:solidFill>
                  <a:srgbClr val="FF0000"/>
                </a:solidFill>
                <a:latin typeface="Calibri" pitchFamily="34" charset="0"/>
                <a:ea typeface="ＭＳ Ｐゴシック" pitchFamily="34" charset="-128"/>
                <a:sym typeface="Calibri"/>
              </a:rPr>
              <a:t>use</a:t>
            </a:r>
            <a:r>
              <a:rPr lang="en-GB" sz="2000" dirty="0" smtClean="0">
                <a:solidFill>
                  <a:srgbClr val="414141"/>
                </a:solidFill>
                <a:latin typeface="Calibri" pitchFamily="34" charset="0"/>
                <a:ea typeface="ＭＳ Ｐゴシック" pitchFamily="34" charset="-128"/>
                <a:sym typeface="Calibri"/>
              </a:rPr>
              <a:t> in the </a:t>
            </a:r>
            <a:r>
              <a:rPr lang="en-GB" sz="2000" dirty="0">
                <a:solidFill>
                  <a:srgbClr val="414141"/>
                </a:solidFill>
                <a:latin typeface="Calibri" pitchFamily="34" charset="0"/>
                <a:ea typeface="ＭＳ Ｐゴシック" pitchFamily="34" charset="-128"/>
                <a:sym typeface="Calibri"/>
              </a:rPr>
              <a:t>agricultural </a:t>
            </a:r>
            <a:r>
              <a:rPr lang="en-GB" sz="2000" dirty="0" smtClean="0">
                <a:solidFill>
                  <a:srgbClr val="414141"/>
                </a:solidFill>
                <a:latin typeface="Calibri" pitchFamily="34" charset="0"/>
                <a:ea typeface="ＭＳ Ｐゴシック" pitchFamily="34" charset="-128"/>
                <a:sym typeface="Calibri"/>
              </a:rPr>
              <a:t>sector (</a:t>
            </a:r>
            <a:r>
              <a:rPr lang="en-GB" sz="2000" dirty="0">
                <a:solidFill>
                  <a:srgbClr val="414141"/>
                </a:solidFill>
                <a:latin typeface="Calibri" pitchFamily="34" charset="0"/>
                <a:ea typeface="ＭＳ Ｐゴシック" pitchFamily="34" charset="-128"/>
                <a:sym typeface="Calibri"/>
              </a:rPr>
              <a:t>in collaboration with JRC-</a:t>
            </a:r>
            <a:r>
              <a:rPr lang="en-GB" sz="2000" dirty="0" err="1">
                <a:solidFill>
                  <a:srgbClr val="414141"/>
                </a:solidFill>
                <a:latin typeface="Calibri" pitchFamily="34" charset="0"/>
                <a:ea typeface="ＭＳ Ｐゴシック" pitchFamily="34" charset="-128"/>
                <a:sym typeface="Calibri"/>
              </a:rPr>
              <a:t>Ispra</a:t>
            </a:r>
            <a:r>
              <a:rPr lang="en-GB" sz="2000" dirty="0">
                <a:solidFill>
                  <a:srgbClr val="414141"/>
                </a:solidFill>
                <a:latin typeface="Calibri" pitchFamily="34" charset="0"/>
                <a:ea typeface="ＭＳ Ｐゴシック" pitchFamily="34" charset="-128"/>
                <a:sym typeface="Calibri"/>
              </a:rPr>
              <a:t>).</a:t>
            </a:r>
          </a:p>
        </p:txBody>
      </p:sp>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5264" y="5921267"/>
            <a:ext cx="1355725" cy="93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sources</a:t>
            </a:r>
            <a:endParaRPr lang="en-US" altLang="es-ES" sz="2100" dirty="0">
              <a:solidFill>
                <a:srgbClr val="0070C0"/>
              </a:solidFill>
              <a:latin typeface="+mn-lt"/>
              <a:ea typeface="+mn-ea"/>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8972" y="2039814"/>
            <a:ext cx="6275948" cy="4183965"/>
          </a:xfrm>
          <a:prstGeom prst="rect">
            <a:avLst/>
          </a:prstGeom>
        </p:spPr>
      </p:pic>
    </p:spTree>
    <p:extLst>
      <p:ext uri="{BB962C8B-B14F-4D97-AF65-F5344CB8AC3E}">
        <p14:creationId xmlns:p14="http://schemas.microsoft.com/office/powerpoint/2010/main" val="1655445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125703" y="190539"/>
            <a:ext cx="8933888"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Global decadal climate predictions</a:t>
            </a:r>
          </a:p>
        </p:txBody>
      </p:sp>
      <p:pic>
        <p:nvPicPr>
          <p:cNvPr id="8" name="Google Shape;68;p14"/>
          <p:cNvPicPr preferRelativeResize="0"/>
          <p:nvPr/>
        </p:nvPicPr>
        <p:blipFill>
          <a:blip r:embed="rId3">
            <a:alphaModFix/>
          </a:blip>
          <a:stretch>
            <a:fillRect/>
          </a:stretch>
        </p:blipFill>
        <p:spPr>
          <a:xfrm>
            <a:off x="4740806" y="4670075"/>
            <a:ext cx="3055203" cy="2187926"/>
          </a:xfrm>
          <a:prstGeom prst="rect">
            <a:avLst/>
          </a:prstGeom>
          <a:noFill/>
          <a:ln>
            <a:noFill/>
          </a:ln>
        </p:spPr>
      </p:pic>
      <p:pic>
        <p:nvPicPr>
          <p:cNvPr id="9" name="Google Shape;71;p14"/>
          <p:cNvPicPr preferRelativeResize="0">
            <a:picLocks noChangeAspect="1"/>
          </p:cNvPicPr>
          <p:nvPr/>
        </p:nvPicPr>
        <p:blipFill rotWithShape="1">
          <a:blip r:embed="rId4">
            <a:alphaModFix/>
          </a:blip>
          <a:srcRect l="3740" t="4672" r="50924" b="65832"/>
          <a:stretch/>
        </p:blipFill>
        <p:spPr>
          <a:xfrm>
            <a:off x="273858" y="2268124"/>
            <a:ext cx="4073058" cy="2038335"/>
          </a:xfrm>
          <a:prstGeom prst="rect">
            <a:avLst/>
          </a:prstGeom>
          <a:noFill/>
          <a:ln>
            <a:noFill/>
          </a:ln>
        </p:spPr>
      </p:pic>
      <p:pic>
        <p:nvPicPr>
          <p:cNvPr id="10" name="Google Shape;73;p14"/>
          <p:cNvPicPr preferRelativeResize="0">
            <a:picLocks noChangeAspect="1"/>
          </p:cNvPicPr>
          <p:nvPr/>
        </p:nvPicPr>
        <p:blipFill rotWithShape="1">
          <a:blip r:embed="rId4">
            <a:alphaModFix/>
          </a:blip>
          <a:srcRect l="49917" t="4672" r="1782" b="65832"/>
          <a:stretch/>
        </p:blipFill>
        <p:spPr>
          <a:xfrm>
            <a:off x="4816145" y="2298320"/>
            <a:ext cx="4215311" cy="1980000"/>
          </a:xfrm>
          <a:prstGeom prst="rect">
            <a:avLst/>
          </a:prstGeom>
          <a:noFill/>
          <a:ln>
            <a:noFill/>
          </a:ln>
        </p:spPr>
      </p:pic>
      <p:sp>
        <p:nvSpPr>
          <p:cNvPr id="11" name="Google Shape;76;p14"/>
          <p:cNvSpPr txBox="1"/>
          <p:nvPr/>
        </p:nvSpPr>
        <p:spPr>
          <a:xfrm>
            <a:off x="4867414" y="4299424"/>
            <a:ext cx="2926077" cy="42441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smtClean="0">
                <a:solidFill>
                  <a:srgbClr val="414141"/>
                </a:solidFill>
                <a:latin typeface="Calibri" pitchFamily="34" charset="0"/>
                <a:ea typeface="ＭＳ Ｐゴシック" pitchFamily="34" charset="-128"/>
              </a:rPr>
              <a:t>Wheat </a:t>
            </a:r>
            <a:r>
              <a:rPr lang="es" sz="2000" dirty="0">
                <a:solidFill>
                  <a:srgbClr val="414141"/>
                </a:solidFill>
                <a:latin typeface="Calibri" pitchFamily="34" charset="0"/>
                <a:ea typeface="ＭＳ Ｐゴシック" pitchFamily="34" charset="-128"/>
              </a:rPr>
              <a:t>harvesting month</a:t>
            </a:r>
            <a:endParaRPr sz="2000" dirty="0">
              <a:solidFill>
                <a:srgbClr val="414141"/>
              </a:solidFill>
              <a:latin typeface="Calibri" pitchFamily="34" charset="0"/>
              <a:ea typeface="ＭＳ Ｐゴシック" pitchFamily="34" charset="-128"/>
            </a:endParaRPr>
          </a:p>
        </p:txBody>
      </p:sp>
      <p:sp>
        <p:nvSpPr>
          <p:cNvPr id="12" name="Google Shape;79;p14"/>
          <p:cNvSpPr txBox="1"/>
          <p:nvPr/>
        </p:nvSpPr>
        <p:spPr>
          <a:xfrm>
            <a:off x="1884948" y="1928065"/>
            <a:ext cx="880965" cy="3561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smtClean="0">
                <a:solidFill>
                  <a:srgbClr val="414141"/>
                </a:solidFill>
                <a:latin typeface="Calibri" pitchFamily="34" charset="0"/>
                <a:ea typeface="ＭＳ Ｐゴシック" pitchFamily="34" charset="-128"/>
              </a:rPr>
              <a:t>SPEI6</a:t>
            </a:r>
            <a:endParaRPr sz="2000" dirty="0">
              <a:solidFill>
                <a:srgbClr val="414141"/>
              </a:solidFill>
              <a:latin typeface="Calibri" pitchFamily="34" charset="0"/>
              <a:ea typeface="ＭＳ Ｐゴシック" pitchFamily="34" charset="-128"/>
            </a:endParaRPr>
          </a:p>
        </p:txBody>
      </p:sp>
      <p:sp>
        <p:nvSpPr>
          <p:cNvPr id="13" name="Google Shape;80;p14"/>
          <p:cNvSpPr txBox="1"/>
          <p:nvPr/>
        </p:nvSpPr>
        <p:spPr>
          <a:xfrm>
            <a:off x="6502863" y="1908602"/>
            <a:ext cx="950565" cy="4737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smtClean="0">
                <a:solidFill>
                  <a:srgbClr val="414141"/>
                </a:solidFill>
                <a:latin typeface="Calibri" pitchFamily="34" charset="0"/>
                <a:ea typeface="ＭＳ Ｐゴシック" pitchFamily="34" charset="-128"/>
              </a:rPr>
              <a:t>HMDI3</a:t>
            </a:r>
            <a:endParaRPr sz="2000" dirty="0">
              <a:solidFill>
                <a:srgbClr val="414141"/>
              </a:solidFill>
              <a:latin typeface="Calibri" pitchFamily="34" charset="0"/>
              <a:ea typeface="ＭＳ Ｐゴシック" pitchFamily="34" charset="-128"/>
            </a:endParaRPr>
          </a:p>
        </p:txBody>
      </p:sp>
      <p:sp>
        <p:nvSpPr>
          <p:cNvPr id="14" name="Google Shape;81;p14"/>
          <p:cNvSpPr txBox="1"/>
          <p:nvPr/>
        </p:nvSpPr>
        <p:spPr>
          <a:xfrm>
            <a:off x="33437" y="4406400"/>
            <a:ext cx="4777709" cy="1684911"/>
          </a:xfrm>
          <a:prstGeom prst="rect">
            <a:avLst/>
          </a:prstGeom>
          <a:noFill/>
          <a:ln w="9525" cap="flat" cmpd="sng">
            <a:noFill/>
            <a:prstDash val="dash"/>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s" sz="2000" dirty="0" smtClean="0">
                <a:solidFill>
                  <a:srgbClr val="414141"/>
                </a:solidFill>
                <a:latin typeface="Calibri" pitchFamily="34" charset="0"/>
                <a:ea typeface="ＭＳ Ｐゴシック" pitchFamily="34" charset="-128"/>
              </a:rPr>
              <a:t>Indicators</a:t>
            </a:r>
            <a:r>
              <a:rPr lang="en-GB" sz="2000" dirty="0" smtClean="0">
                <a:solidFill>
                  <a:srgbClr val="414141"/>
                </a:solidFill>
                <a:latin typeface="Calibri" pitchFamily="34" charset="0"/>
                <a:ea typeface="ＭＳ Ｐゴシック" pitchFamily="34" charset="-128"/>
              </a:rPr>
              <a:t>:</a:t>
            </a:r>
            <a:endParaRPr sz="2000" dirty="0">
              <a:solidFill>
                <a:srgbClr val="414141"/>
              </a:solidFill>
              <a:latin typeface="Calibri" pitchFamily="34" charset="0"/>
              <a:ea typeface="ＭＳ Ｐゴシック" pitchFamily="34" charset="-128"/>
            </a:endParaRPr>
          </a:p>
          <a:p>
            <a:pPr marL="342900" lvl="0" indent="-342900" rtl="0">
              <a:spcBef>
                <a:spcPts val="0"/>
              </a:spcBef>
              <a:spcAft>
                <a:spcPts val="0"/>
              </a:spcAft>
              <a:buFont typeface="Arial" panose="020B0604020202020204" pitchFamily="34" charset="0"/>
              <a:buChar char="•"/>
            </a:pPr>
            <a:r>
              <a:rPr lang="es" sz="2000" dirty="0" smtClean="0">
                <a:solidFill>
                  <a:srgbClr val="414141"/>
                </a:solidFill>
                <a:latin typeface="Calibri" pitchFamily="34" charset="0"/>
                <a:ea typeface="ＭＳ Ｐゴシック" pitchFamily="34" charset="-128"/>
              </a:rPr>
              <a:t>Drought</a:t>
            </a:r>
            <a:r>
              <a:rPr lang="es" sz="2000" dirty="0">
                <a:solidFill>
                  <a:srgbClr val="414141"/>
                </a:solidFill>
                <a:latin typeface="Calibri" pitchFamily="34" charset="0"/>
                <a:ea typeface="ＭＳ Ｐゴシック" pitchFamily="34" charset="-128"/>
              </a:rPr>
              <a:t>: Standardized Precipitation Evapotranspiration Index (SPEI6) </a:t>
            </a:r>
            <a:endParaRPr sz="2000" dirty="0">
              <a:solidFill>
                <a:srgbClr val="414141"/>
              </a:solidFill>
              <a:latin typeface="Calibri" pitchFamily="34" charset="0"/>
              <a:ea typeface="ＭＳ Ｐゴシック" pitchFamily="34" charset="-128"/>
            </a:endParaRPr>
          </a:p>
          <a:p>
            <a:pPr marL="342900" lvl="0" indent="-342900" rtl="0">
              <a:spcBef>
                <a:spcPts val="0"/>
              </a:spcBef>
              <a:spcAft>
                <a:spcPts val="0"/>
              </a:spcAft>
              <a:buFont typeface="Arial" panose="020B0604020202020204" pitchFamily="34" charset="0"/>
              <a:buChar char="•"/>
            </a:pPr>
            <a:r>
              <a:rPr lang="es" sz="2000" dirty="0">
                <a:solidFill>
                  <a:srgbClr val="414141"/>
                </a:solidFill>
                <a:latin typeface="Calibri" pitchFamily="34" charset="0"/>
                <a:ea typeface="ＭＳ Ｐゴシック" pitchFamily="34" charset="-128"/>
              </a:rPr>
              <a:t>Heat Stress: Heat Magnitude Day Index (HMDI3)</a:t>
            </a:r>
            <a:endParaRPr sz="2000" dirty="0">
              <a:solidFill>
                <a:srgbClr val="414141"/>
              </a:solidFill>
              <a:latin typeface="Calibri" pitchFamily="34" charset="0"/>
              <a:ea typeface="ＭＳ Ｐゴシック" pitchFamily="34" charset="-128"/>
            </a:endParaRPr>
          </a:p>
        </p:txBody>
      </p:sp>
      <p:sp>
        <p:nvSpPr>
          <p:cNvPr id="15" name="Espace réservé du texte 2">
            <a:extLst>
              <a:ext uri="{FF2B5EF4-FFF2-40B4-BE49-F238E27FC236}">
                <a16:creationId xmlns:a16="http://schemas.microsoft.com/office/drawing/2014/main" id="{DE005E42-9F5E-4C53-8F0C-28B769DB37FF}"/>
              </a:ext>
            </a:extLst>
          </p:cNvPr>
          <p:cNvSpPr txBox="1">
            <a:spLocks/>
          </p:cNvSpPr>
          <p:nvPr/>
        </p:nvSpPr>
        <p:spPr>
          <a:xfrm>
            <a:off x="0" y="827926"/>
            <a:ext cx="9144000" cy="133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chemeClr val="accent1"/>
              </a:buClr>
              <a:buSzPts val="1600"/>
              <a:buNone/>
            </a:pPr>
            <a:r>
              <a:rPr lang="en-GB" sz="2000" dirty="0" smtClean="0">
                <a:solidFill>
                  <a:srgbClr val="414141"/>
                </a:solidFill>
                <a:latin typeface="Calibri" pitchFamily="34" charset="0"/>
                <a:ea typeface="ＭＳ Ｐゴシック" pitchFamily="34" charset="-128"/>
                <a:sym typeface="Calibri"/>
              </a:rPr>
              <a:t>Some of the WMO recognised global producing centres of decadal predictions contribute with the </a:t>
            </a:r>
            <a:r>
              <a:rPr lang="en-GB" sz="2000" dirty="0" smtClean="0">
                <a:solidFill>
                  <a:srgbClr val="FF0000"/>
                </a:solidFill>
                <a:latin typeface="Calibri" pitchFamily="34" charset="0"/>
                <a:ea typeface="ＭＳ Ｐゴシック" pitchFamily="34" charset="-128"/>
                <a:sym typeface="Calibri"/>
              </a:rPr>
              <a:t>definition of standards</a:t>
            </a:r>
            <a:r>
              <a:rPr lang="en-GB" sz="2000" dirty="0" smtClean="0">
                <a:solidFill>
                  <a:srgbClr val="414141"/>
                </a:solidFill>
                <a:latin typeface="Calibri" pitchFamily="34" charset="0"/>
                <a:ea typeface="ＭＳ Ｐゴシック" pitchFamily="34" charset="-128"/>
                <a:sym typeface="Calibri"/>
              </a:rPr>
              <a:t> for decadal predictions data and products, the </a:t>
            </a:r>
            <a:r>
              <a:rPr lang="en-GB" sz="2000" dirty="0" smtClean="0">
                <a:solidFill>
                  <a:srgbClr val="FF0000"/>
                </a:solidFill>
                <a:latin typeface="Calibri" pitchFamily="34" charset="0"/>
                <a:ea typeface="ＭＳ Ｐゴシック" pitchFamily="34" charset="-128"/>
                <a:sym typeface="Calibri"/>
              </a:rPr>
              <a:t>evaluation</a:t>
            </a:r>
            <a:r>
              <a:rPr lang="en-GB" sz="2000" dirty="0" smtClean="0">
                <a:solidFill>
                  <a:srgbClr val="414141"/>
                </a:solidFill>
                <a:latin typeface="Calibri" pitchFamily="34" charset="0"/>
                <a:ea typeface="ＭＳ Ｐゴシック" pitchFamily="34" charset="-128"/>
                <a:sym typeface="Calibri"/>
              </a:rPr>
              <a:t> of the European multi-model and the illustration of the decadal prediction </a:t>
            </a:r>
            <a:r>
              <a:rPr lang="en-GB" sz="2000" dirty="0" smtClean="0">
                <a:solidFill>
                  <a:srgbClr val="FF0000"/>
                </a:solidFill>
                <a:latin typeface="Calibri" pitchFamily="34" charset="0"/>
                <a:ea typeface="ＭＳ Ｐゴシック" pitchFamily="34" charset="-128"/>
                <a:sym typeface="Calibri"/>
              </a:rPr>
              <a:t>use</a:t>
            </a:r>
            <a:r>
              <a:rPr lang="en-GB" sz="2000" dirty="0" smtClean="0">
                <a:solidFill>
                  <a:srgbClr val="414141"/>
                </a:solidFill>
                <a:latin typeface="Calibri" pitchFamily="34" charset="0"/>
                <a:ea typeface="ＭＳ Ｐゴシック" pitchFamily="34" charset="-128"/>
                <a:sym typeface="Calibri"/>
              </a:rPr>
              <a:t> in the agricultural sector (in collaboration with JRC-</a:t>
            </a:r>
            <a:r>
              <a:rPr lang="en-GB" sz="2000" dirty="0" err="1" smtClean="0">
                <a:solidFill>
                  <a:srgbClr val="414141"/>
                </a:solidFill>
                <a:latin typeface="Calibri" pitchFamily="34" charset="0"/>
                <a:ea typeface="ＭＳ Ｐゴシック" pitchFamily="34" charset="-128"/>
                <a:sym typeface="Calibri"/>
              </a:rPr>
              <a:t>Ispra</a:t>
            </a:r>
            <a:r>
              <a:rPr lang="en-GB" sz="2000" dirty="0" smtClean="0">
                <a:solidFill>
                  <a:srgbClr val="414141"/>
                </a:solidFill>
                <a:latin typeface="Calibri" pitchFamily="34" charset="0"/>
                <a:ea typeface="ＭＳ Ｐゴシック" pitchFamily="34" charset="-128"/>
                <a:sym typeface="Calibri"/>
              </a:rPr>
              <a:t>).</a:t>
            </a:r>
            <a:endParaRPr lang="en-GB" sz="2000" dirty="0">
              <a:solidFill>
                <a:srgbClr val="414141"/>
              </a:solidFill>
              <a:latin typeface="Calibri" pitchFamily="34" charset="0"/>
              <a:ea typeface="ＭＳ Ｐゴシック" pitchFamily="34" charset="-128"/>
              <a:sym typeface="Calibri"/>
            </a:endParaRPr>
          </a:p>
        </p:txBody>
      </p:sp>
      <p:pic>
        <p:nvPicPr>
          <p:cNvPr id="1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5264" y="5921267"/>
            <a:ext cx="1355725" cy="93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2"/>
          <p:cNvSpPr txBox="1">
            <a:spLocks noChangeArrowheads="1"/>
          </p:cNvSpPr>
          <p:nvPr/>
        </p:nvSpPr>
        <p:spPr bwMode="auto">
          <a:xfrm>
            <a:off x="6006905" y="-7754"/>
            <a:ext cx="3137095"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User-provider interaction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11697685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125703" y="190539"/>
            <a:ext cx="8933888"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Why could we expect this to be a DT?</a:t>
            </a:r>
          </a:p>
        </p:txBody>
      </p:sp>
      <p:sp>
        <p:nvSpPr>
          <p:cNvPr id="15" name="Espace réservé du texte 2">
            <a:extLst>
              <a:ext uri="{FF2B5EF4-FFF2-40B4-BE49-F238E27FC236}">
                <a16:creationId xmlns:a16="http://schemas.microsoft.com/office/drawing/2014/main" id="{DE005E42-9F5E-4C53-8F0C-28B769DB37FF}"/>
              </a:ext>
            </a:extLst>
          </p:cNvPr>
          <p:cNvSpPr txBox="1">
            <a:spLocks/>
          </p:cNvSpPr>
          <p:nvPr/>
        </p:nvSpPr>
        <p:spPr>
          <a:xfrm>
            <a:off x="0" y="827926"/>
            <a:ext cx="9144000" cy="133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chemeClr val="accent1"/>
              </a:buClr>
              <a:buSzPts val="1600"/>
              <a:buNone/>
            </a:pPr>
            <a:r>
              <a:rPr lang="en-GB" sz="2000" dirty="0" smtClean="0">
                <a:solidFill>
                  <a:srgbClr val="414141"/>
                </a:solidFill>
                <a:latin typeface="Calibri" pitchFamily="34" charset="0"/>
                <a:ea typeface="ＭＳ Ｐゴシック" pitchFamily="34" charset="-128"/>
                <a:sym typeface="Calibri"/>
              </a:rPr>
              <a:t>Skill of decadal predictions is highly sensitive to ensemble size due to the low signal-to-noise ratio (multi-model sea level pressure correlation with more than 100, left, and 10 members, right). Careful member selection (160 members) unveils </a:t>
            </a:r>
            <a:r>
              <a:rPr lang="en-GB" sz="2000" dirty="0" smtClean="0">
                <a:solidFill>
                  <a:srgbClr val="FF0000"/>
                </a:solidFill>
                <a:latin typeface="Calibri" pitchFamily="34" charset="0"/>
                <a:ea typeface="ＭＳ Ｐゴシック" pitchFamily="34" charset="-128"/>
                <a:sym typeface="Calibri"/>
              </a:rPr>
              <a:t>untapped skill for northern European precipitation predictions for the next nine years</a:t>
            </a:r>
            <a:r>
              <a:rPr lang="en-GB" sz="2000" dirty="0" smtClean="0">
                <a:solidFill>
                  <a:srgbClr val="414141"/>
                </a:solidFill>
                <a:latin typeface="Calibri" pitchFamily="34" charset="0"/>
                <a:ea typeface="ＭＳ Ｐゴシック" pitchFamily="34" charset="-128"/>
                <a:sym typeface="Calibri"/>
              </a:rPr>
              <a:t> (bottom).</a:t>
            </a:r>
            <a:endParaRPr lang="en-GB" sz="2000" dirty="0">
              <a:solidFill>
                <a:srgbClr val="414141"/>
              </a:solidFill>
              <a:latin typeface="Calibri" pitchFamily="34" charset="0"/>
              <a:ea typeface="ＭＳ Ｐゴシック" pitchFamily="34" charset="-128"/>
              <a:sym typeface="Calibri"/>
            </a:endParaRPr>
          </a:p>
        </p:txBody>
      </p:sp>
      <p:sp>
        <p:nvSpPr>
          <p:cNvPr id="17"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Smith et al. (2020, Nature)</a:t>
            </a:r>
            <a:endParaRPr lang="en-US" altLang="es-ES" sz="1600" dirty="0">
              <a:solidFill>
                <a:srgbClr val="414141"/>
              </a:solidFill>
              <a:latin typeface="+mn-lt"/>
              <a:ea typeface="+mn-e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987" y="4371552"/>
            <a:ext cx="4495727" cy="24932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448" y="2057742"/>
            <a:ext cx="3429000" cy="23241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648" y="2097255"/>
            <a:ext cx="3452813" cy="2305050"/>
          </a:xfrm>
          <a:prstGeom prst="rect">
            <a:avLst/>
          </a:prstGeom>
        </p:spPr>
      </p:pic>
      <p:sp>
        <p:nvSpPr>
          <p:cNvPr id="8"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sources</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2268851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125703" y="190539"/>
            <a:ext cx="8933888"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There is life beyond skill</a:t>
            </a:r>
          </a:p>
        </p:txBody>
      </p:sp>
      <p:sp>
        <p:nvSpPr>
          <p:cNvPr id="15" name="Espace réservé du texte 2">
            <a:extLst>
              <a:ext uri="{FF2B5EF4-FFF2-40B4-BE49-F238E27FC236}">
                <a16:creationId xmlns:a16="http://schemas.microsoft.com/office/drawing/2014/main" id="{DE005E42-9F5E-4C53-8F0C-28B769DB37FF}"/>
              </a:ext>
            </a:extLst>
          </p:cNvPr>
          <p:cNvSpPr txBox="1">
            <a:spLocks/>
          </p:cNvSpPr>
          <p:nvPr/>
        </p:nvSpPr>
        <p:spPr>
          <a:xfrm>
            <a:off x="14068" y="729450"/>
            <a:ext cx="9144000" cy="133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chemeClr val="accent1"/>
              </a:buClr>
              <a:buSzPts val="1600"/>
              <a:buNone/>
            </a:pPr>
            <a:r>
              <a:rPr lang="en-GB" sz="2000" dirty="0" smtClean="0">
                <a:solidFill>
                  <a:srgbClr val="414141"/>
                </a:solidFill>
                <a:latin typeface="Calibri" pitchFamily="34" charset="0"/>
                <a:ea typeface="ＭＳ Ｐゴシック" pitchFamily="34" charset="-128"/>
                <a:sym typeface="Calibri"/>
              </a:rPr>
              <a:t>Decadal predictions can be used as </a:t>
            </a:r>
            <a:r>
              <a:rPr lang="en-GB" sz="2000" dirty="0" smtClean="0">
                <a:solidFill>
                  <a:srgbClr val="FF0000"/>
                </a:solidFill>
                <a:latin typeface="Calibri" pitchFamily="34" charset="0"/>
                <a:ea typeface="ＭＳ Ｐゴシック" pitchFamily="34" charset="-128"/>
                <a:sym typeface="Calibri"/>
              </a:rPr>
              <a:t>surrogates</a:t>
            </a:r>
            <a:r>
              <a:rPr lang="en-GB" sz="2000" dirty="0" smtClean="0">
                <a:solidFill>
                  <a:srgbClr val="414141"/>
                </a:solidFill>
                <a:latin typeface="Calibri" pitchFamily="34" charset="0"/>
                <a:ea typeface="ＭＳ Ｐゴシック" pitchFamily="34" charset="-128"/>
                <a:sym typeface="Calibri"/>
              </a:rPr>
              <a:t> to estimate probabilities of extreme compound events leading to </a:t>
            </a:r>
            <a:r>
              <a:rPr lang="en-GB" sz="2000" dirty="0" smtClean="0">
                <a:solidFill>
                  <a:srgbClr val="FF0000"/>
                </a:solidFill>
                <a:latin typeface="Calibri" pitchFamily="34" charset="0"/>
                <a:ea typeface="ＭＳ Ｐゴシック" pitchFamily="34" charset="-128"/>
                <a:sym typeface="Calibri"/>
              </a:rPr>
              <a:t>multi-bread basket failures</a:t>
            </a:r>
            <a:r>
              <a:rPr lang="en-GB" sz="2000" dirty="0" smtClean="0">
                <a:solidFill>
                  <a:srgbClr val="414141"/>
                </a:solidFill>
                <a:latin typeface="Calibri" pitchFamily="34" charset="0"/>
                <a:ea typeface="ＭＳ Ｐゴシック" pitchFamily="34" charset="-128"/>
                <a:sym typeface="Calibri"/>
              </a:rPr>
              <a:t>.</a:t>
            </a:r>
            <a:endParaRPr lang="en-GB" sz="2000" dirty="0">
              <a:solidFill>
                <a:srgbClr val="414141"/>
              </a:solidFill>
              <a:latin typeface="Calibri" pitchFamily="34" charset="0"/>
              <a:ea typeface="ＭＳ Ｐゴシック" pitchFamily="34" charset="-128"/>
              <a:sym typeface="Calibri"/>
            </a:endParaRPr>
          </a:p>
        </p:txBody>
      </p:sp>
      <p:sp>
        <p:nvSpPr>
          <p:cNvPr id="17"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Kent et al. (2017, ERL)</a:t>
            </a:r>
            <a:endParaRPr lang="en-US" altLang="es-ES" sz="1600" dirty="0">
              <a:solidFill>
                <a:srgbClr val="414141"/>
              </a:solidFill>
              <a:latin typeface="+mn-lt"/>
              <a:ea typeface="+mn-ea"/>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661" y="1591993"/>
            <a:ext cx="5934839" cy="230357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4574" y="4552306"/>
            <a:ext cx="5151120" cy="1993392"/>
          </a:xfrm>
          <a:prstGeom prst="rect">
            <a:avLst/>
          </a:prstGeom>
        </p:spPr>
      </p:pic>
      <p:sp>
        <p:nvSpPr>
          <p:cNvPr id="10" name="Google Shape;79;p14"/>
          <p:cNvSpPr txBox="1"/>
          <p:nvPr/>
        </p:nvSpPr>
        <p:spPr>
          <a:xfrm>
            <a:off x="1519312" y="3947060"/>
            <a:ext cx="6133512" cy="81626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dirty="0" smtClean="0">
                <a:solidFill>
                  <a:srgbClr val="414141"/>
                </a:solidFill>
                <a:latin typeface="Calibri" pitchFamily="34" charset="0"/>
                <a:ea typeface="ＭＳ Ｐゴシック" pitchFamily="34" charset="-128"/>
              </a:rPr>
              <a:t>June-to-August 200 hPa geopotential height pattern and wind speed associated with multi-breadbasket failures.</a:t>
            </a:r>
            <a:endParaRPr dirty="0">
              <a:solidFill>
                <a:srgbClr val="414141"/>
              </a:solidFill>
              <a:latin typeface="Calibri" pitchFamily="34" charset="0"/>
              <a:ea typeface="ＭＳ Ｐゴシック" pitchFamily="34" charset="-128"/>
            </a:endParaRPr>
          </a:p>
        </p:txBody>
      </p:sp>
      <p:sp>
        <p:nvSpPr>
          <p:cNvPr id="11" name="Google Shape;79;p14"/>
          <p:cNvSpPr txBox="1"/>
          <p:nvPr/>
        </p:nvSpPr>
        <p:spPr>
          <a:xfrm>
            <a:off x="2867465" y="1229642"/>
            <a:ext cx="3392657" cy="5288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dirty="0" smtClean="0">
                <a:solidFill>
                  <a:srgbClr val="414141"/>
                </a:solidFill>
                <a:latin typeface="Calibri" pitchFamily="34" charset="0"/>
                <a:ea typeface="ＭＳ Ｐゴシック" pitchFamily="34" charset="-128"/>
              </a:rPr>
              <a:t>Total maize growing area</a:t>
            </a:r>
            <a:endParaRPr dirty="0">
              <a:solidFill>
                <a:srgbClr val="414141"/>
              </a:solidFill>
              <a:latin typeface="Calibri" pitchFamily="34" charset="0"/>
              <a:ea typeface="ＭＳ Ｐゴシック" pitchFamily="34" charset="-128"/>
            </a:endParaRPr>
          </a:p>
        </p:txBody>
      </p:sp>
      <p:sp>
        <p:nvSpPr>
          <p:cNvPr id="9" name="Text Box 9"/>
          <p:cNvSpPr txBox="1">
            <a:spLocks noChangeArrowheads="1"/>
          </p:cNvSpPr>
          <p:nvPr/>
        </p:nvSpPr>
        <p:spPr bwMode="auto">
          <a:xfrm rot="1884964" flipH="1">
            <a:off x="325439" y="2571169"/>
            <a:ext cx="8531225" cy="2383693"/>
          </a:xfrm>
          <a:prstGeom prst="rect">
            <a:avLst/>
          </a:prstGeom>
          <a:gradFill flip="none" rotWithShape="1">
            <a:gsLst>
              <a:gs pos="0">
                <a:srgbClr val="797B7E">
                  <a:tint val="66000"/>
                  <a:satMod val="160000"/>
                </a:srgbClr>
              </a:gs>
              <a:gs pos="50000">
                <a:srgbClr val="797B7E">
                  <a:tint val="44500"/>
                  <a:satMod val="160000"/>
                </a:srgbClr>
              </a:gs>
              <a:gs pos="100000">
                <a:srgbClr val="797B7E">
                  <a:tint val="23500"/>
                  <a:satMod val="160000"/>
                </a:srgbClr>
              </a:gs>
            </a:gsLst>
            <a:lin ang="5400000" scaled="1"/>
            <a:tileRect/>
          </a:gradFill>
          <a:ln>
            <a:noFill/>
          </a:ln>
          <a:effectLst>
            <a:softEdge rad="127000"/>
          </a:effectLst>
        </p:spPr>
        <p:txBody>
          <a:bodyPr lIns="0" tIns="144000" bIns="144000" anchor="b">
            <a:spAutoFit/>
          </a:bodyPr>
          <a:lstStyle>
            <a:defPPr>
              <a:defRPr lang="en-US"/>
            </a:defPPr>
            <a:lvl1pPr algn="ctr" defTabSz="914400" eaLnBrk="1" fontAlgn="auto" hangingPunct="1">
              <a:spcBef>
                <a:spcPct val="50000"/>
              </a:spcBef>
              <a:spcAft>
                <a:spcPts val="0"/>
              </a:spcAft>
              <a:buFontTx/>
              <a:buNone/>
              <a:defRPr sz="3400" b="1" kern="0">
                <a:solidFill>
                  <a:srgbClr val="FF0000"/>
                </a:solidFill>
                <a:latin typeface="Century Gothic" pitchFamily="34" charset="0"/>
              </a:defRPr>
            </a:lvl1pPr>
            <a:lvl2pPr marL="742950" indent="-285750" eaLnBrk="0" hangingPunct="0">
              <a:spcBef>
                <a:spcPts val="300"/>
              </a:spcBef>
              <a:buClr>
                <a:schemeClr val="accent2"/>
              </a:buClr>
              <a:buSzPct val="150000"/>
              <a:buFont typeface="Wingdings" pitchFamily="2" charset="2"/>
              <a:buChar char="§"/>
              <a:defRPr sz="1600">
                <a:latin typeface="Verdana" pitchFamily="34" charset="0"/>
              </a:defRPr>
            </a:lvl2pPr>
            <a:lvl3pPr marL="1143000" indent="-228600" eaLnBrk="0" hangingPunct="0">
              <a:spcBef>
                <a:spcPts val="300"/>
              </a:spcBef>
              <a:buClr>
                <a:schemeClr val="accent2"/>
              </a:buClr>
              <a:buFont typeface="Wingdings" pitchFamily="2" charset="2"/>
              <a:buChar char="§"/>
              <a:defRPr sz="1600">
                <a:latin typeface="Verdana" pitchFamily="34" charset="0"/>
              </a:defRPr>
            </a:lvl3pPr>
            <a:lvl4pPr marL="1600200" indent="-228600" eaLnBrk="0" hangingPunct="0">
              <a:spcBef>
                <a:spcPts val="300"/>
              </a:spcBef>
              <a:buClr>
                <a:schemeClr val="accent2"/>
              </a:buClr>
              <a:buFont typeface="Wingdings" pitchFamily="2" charset="2"/>
              <a:buChar char="§"/>
              <a:defRPr sz="1600">
                <a:latin typeface="Verdana" pitchFamily="34" charset="0"/>
              </a:defRPr>
            </a:lvl4pPr>
            <a:lvl5pPr marL="2057400" indent="-228600" eaLnBrk="0" hangingPunct="0">
              <a:spcBef>
                <a:spcPts val="300"/>
              </a:spcBef>
              <a:buClr>
                <a:schemeClr val="accent2"/>
              </a:buClr>
              <a:buFont typeface="Wingdings" pitchFamily="2" charset="2"/>
              <a:buChar char="§"/>
              <a:defRPr sz="1600">
                <a:latin typeface="Verdana"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9pPr>
          </a:lstStyle>
          <a:p>
            <a:pPr>
              <a:defRPr/>
            </a:pPr>
            <a:r>
              <a:rPr lang="en-GB" altLang="es-ES" dirty="0" smtClean="0"/>
              <a:t>Somehow salient, not fully legitimate and marginally </a:t>
            </a:r>
            <a:r>
              <a:rPr lang="en-GB" altLang="es-ES" dirty="0" smtClean="0"/>
              <a:t>credibl</a:t>
            </a:r>
            <a:r>
              <a:rPr lang="en-GB" altLang="es-ES" dirty="0"/>
              <a:t>e</a:t>
            </a:r>
            <a:r>
              <a:rPr lang="en-GB" altLang="es-ES" dirty="0" smtClean="0"/>
              <a:t> </a:t>
            </a:r>
            <a:r>
              <a:rPr lang="en-GB" altLang="es-ES" dirty="0" smtClean="0"/>
              <a:t>current decadal prediction systems not yet fit for purpose</a:t>
            </a:r>
          </a:p>
        </p:txBody>
      </p:sp>
      <p:sp>
        <p:nvSpPr>
          <p:cNvPr id="12"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information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201231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125703" y="190539"/>
            <a:ext cx="8933888"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How to go beyond in decadal prediction?</a:t>
            </a:r>
          </a:p>
        </p:txBody>
      </p:sp>
      <p:sp>
        <p:nvSpPr>
          <p:cNvPr id="15" name="Espace réservé du texte 2">
            <a:extLst>
              <a:ext uri="{FF2B5EF4-FFF2-40B4-BE49-F238E27FC236}">
                <a16:creationId xmlns:a16="http://schemas.microsoft.com/office/drawing/2014/main" id="{DE005E42-9F5E-4C53-8F0C-28B769DB37FF}"/>
              </a:ext>
            </a:extLst>
          </p:cNvPr>
          <p:cNvSpPr txBox="1">
            <a:spLocks/>
          </p:cNvSpPr>
          <p:nvPr/>
        </p:nvSpPr>
        <p:spPr>
          <a:xfrm>
            <a:off x="0" y="785722"/>
            <a:ext cx="9144000" cy="133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chemeClr val="accent1"/>
              </a:buClr>
              <a:buSzPts val="1600"/>
              <a:buNone/>
            </a:pPr>
            <a:r>
              <a:rPr lang="en-GB" sz="2000" dirty="0" smtClean="0">
                <a:solidFill>
                  <a:srgbClr val="414141"/>
                </a:solidFill>
                <a:latin typeface="Calibri" pitchFamily="34" charset="0"/>
                <a:ea typeface="ＭＳ Ｐゴシック" pitchFamily="34" charset="-128"/>
                <a:sym typeface="Calibri"/>
              </a:rPr>
              <a:t>From a user perspective (e.g. JRC) </a:t>
            </a:r>
            <a:r>
              <a:rPr lang="en-GB" sz="2000" dirty="0" smtClean="0">
                <a:solidFill>
                  <a:srgbClr val="FF0000"/>
                </a:solidFill>
                <a:latin typeface="Calibri" pitchFamily="34" charset="0"/>
                <a:ea typeface="ＭＳ Ｐゴシック" pitchFamily="34" charset="-128"/>
                <a:sym typeface="Calibri"/>
              </a:rPr>
              <a:t>credibility and usability of decadal predictions are seriously compromised by current model quality</a:t>
            </a:r>
            <a:r>
              <a:rPr lang="en-GB" sz="2000" dirty="0" smtClean="0">
                <a:solidFill>
                  <a:srgbClr val="414141"/>
                </a:solidFill>
                <a:latin typeface="Calibri" pitchFamily="34" charset="0"/>
                <a:ea typeface="ＭＳ Ｐゴシック" pitchFamily="34" charset="-128"/>
                <a:sym typeface="Calibri"/>
              </a:rPr>
              <a:t> (understood in the most general sense possible). Progress will not be possible without larger ensembles, higher resolution along with more realistic processes, better initialisation, etc.</a:t>
            </a:r>
            <a:endParaRPr lang="en-GB" sz="2000" dirty="0">
              <a:solidFill>
                <a:srgbClr val="414141"/>
              </a:solidFill>
              <a:latin typeface="Calibri" pitchFamily="34" charset="0"/>
              <a:ea typeface="ＭＳ Ｐゴシック" pitchFamily="34" charset="-128"/>
              <a:sym typeface="Calibri"/>
            </a:endParaRPr>
          </a:p>
        </p:txBody>
      </p:sp>
      <p:sp>
        <p:nvSpPr>
          <p:cNvPr id="17" name="Text Box 12"/>
          <p:cNvSpPr txBox="1">
            <a:spLocks noChangeArrowheads="1"/>
          </p:cNvSpPr>
          <p:nvPr/>
        </p:nvSpPr>
        <p:spPr bwMode="auto">
          <a:xfrm>
            <a:off x="3516924" y="6520975"/>
            <a:ext cx="5627078"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Moreno-Chamorro et al., Grist et al., </a:t>
            </a:r>
            <a:r>
              <a:rPr lang="en-GB" altLang="es-ES" sz="1600" dirty="0" err="1" smtClean="0">
                <a:solidFill>
                  <a:srgbClr val="414141"/>
                </a:solidFill>
                <a:latin typeface="+mn-lt"/>
                <a:ea typeface="+mn-ea"/>
              </a:rPr>
              <a:t>Tsartsali</a:t>
            </a:r>
            <a:r>
              <a:rPr lang="en-GB" altLang="es-ES" sz="1600" dirty="0" smtClean="0">
                <a:solidFill>
                  <a:srgbClr val="414141"/>
                </a:solidFill>
                <a:latin typeface="+mn-lt"/>
                <a:ea typeface="+mn-ea"/>
              </a:rPr>
              <a:t> et al. (submitted)</a:t>
            </a:r>
            <a:endParaRPr lang="en-US" altLang="es-ES" sz="1600" dirty="0">
              <a:solidFill>
                <a:srgbClr val="414141"/>
              </a:solidFill>
              <a:latin typeface="+mn-lt"/>
              <a:ea typeface="+mn-ea"/>
            </a:endParaRPr>
          </a:p>
        </p:txBody>
      </p:sp>
      <p:pic>
        <p:nvPicPr>
          <p:cNvPr id="5" name="Picture 4" descr="A close up of a map&#10;&#10;Description automatically generated">
            <a:extLst>
              <a:ext uri="{FF2B5EF4-FFF2-40B4-BE49-F238E27FC236}">
                <a16:creationId xmlns:a16="http://schemas.microsoft.com/office/drawing/2014/main" id="{4A721795-1732-4983-9A9D-C622CF738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6764"/>
            <a:ext cx="4895557" cy="3779431"/>
          </a:xfrm>
          <a:prstGeom prst="rect">
            <a:avLst/>
          </a:prstGeom>
        </p:spPr>
      </p:pic>
      <p:pic>
        <p:nvPicPr>
          <p:cNvPr id="6" name="Picture 5" descr="Chart&#10;&#10;Description automatically generated">
            <a:extLst>
              <a:ext uri="{FF2B5EF4-FFF2-40B4-BE49-F238E27FC236}">
                <a16:creationId xmlns:a16="http://schemas.microsoft.com/office/drawing/2014/main" id="{560120D0-8E26-41D9-A815-59D318210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8458" y="4906251"/>
            <a:ext cx="3456718" cy="172835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875" y="2534226"/>
            <a:ext cx="2648300" cy="4054188"/>
          </a:xfrm>
          <a:prstGeom prst="rect">
            <a:avLst/>
          </a:prstGeom>
        </p:spPr>
      </p:pic>
      <p:sp>
        <p:nvSpPr>
          <p:cNvPr id="9" name="Google Shape;79;p14"/>
          <p:cNvSpPr txBox="1"/>
          <p:nvPr/>
        </p:nvSpPr>
        <p:spPr>
          <a:xfrm>
            <a:off x="-6664" y="2046951"/>
            <a:ext cx="5732215" cy="473207"/>
          </a:xfrm>
          <a:prstGeom prst="rect">
            <a:avLst/>
          </a:prstGeom>
          <a:noFill/>
          <a:ln>
            <a:noFill/>
          </a:ln>
        </p:spPr>
        <p:txBody>
          <a:bodyPr spcFirstLastPara="1" wrap="square" lIns="91425" tIns="91425" rIns="91425" bIns="91425" anchor="t" anchorCtr="0">
            <a:noAutofit/>
          </a:bodyPr>
          <a:lstStyle/>
          <a:p>
            <a:pPr algn="ctr"/>
            <a:r>
              <a:rPr lang="en-GB" sz="1600" dirty="0" smtClean="0">
                <a:solidFill>
                  <a:schemeClr val="dk1"/>
                </a:solidFill>
              </a:rPr>
              <a:t>Winter</a:t>
            </a:r>
            <a:r>
              <a:rPr lang="en" sz="1600" dirty="0" smtClean="0">
                <a:solidFill>
                  <a:schemeClr val="dk1"/>
                </a:solidFill>
              </a:rPr>
              <a:t> </a:t>
            </a:r>
            <a:r>
              <a:rPr lang="en" sz="1600" dirty="0">
                <a:solidFill>
                  <a:schemeClr val="dk1"/>
                </a:solidFill>
              </a:rPr>
              <a:t>precipitation </a:t>
            </a:r>
            <a:r>
              <a:rPr lang="en" sz="1600" dirty="0" smtClean="0">
                <a:solidFill>
                  <a:schemeClr val="dk1"/>
                </a:solidFill>
              </a:rPr>
              <a:t>differences 2030-2050 </a:t>
            </a:r>
            <a:r>
              <a:rPr lang="en" sz="1600" dirty="0">
                <a:solidFill>
                  <a:schemeClr val="dk1"/>
                </a:solidFill>
              </a:rPr>
              <a:t>and </a:t>
            </a:r>
            <a:r>
              <a:rPr lang="en" sz="1600" dirty="0" smtClean="0">
                <a:solidFill>
                  <a:schemeClr val="dk1"/>
                </a:solidFill>
              </a:rPr>
              <a:t>1960-1980</a:t>
            </a:r>
            <a:endParaRPr lang="en" sz="1600" dirty="0">
              <a:solidFill>
                <a:schemeClr val="dk1"/>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720" y="5586950"/>
            <a:ext cx="1817330" cy="52761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011" y="5637880"/>
            <a:ext cx="571500" cy="464344"/>
          </a:xfrm>
          <a:prstGeom prst="rect">
            <a:avLst/>
          </a:prstGeom>
        </p:spPr>
      </p:pic>
      <p:sp>
        <p:nvSpPr>
          <p:cNvPr id="12" name="Google Shape;79;p14"/>
          <p:cNvSpPr txBox="1"/>
          <p:nvPr/>
        </p:nvSpPr>
        <p:spPr>
          <a:xfrm>
            <a:off x="6172144" y="1816746"/>
            <a:ext cx="2873141" cy="732940"/>
          </a:xfrm>
          <a:prstGeom prst="rect">
            <a:avLst/>
          </a:prstGeom>
          <a:noFill/>
          <a:ln>
            <a:noFill/>
          </a:ln>
        </p:spPr>
        <p:txBody>
          <a:bodyPr spcFirstLastPara="1" wrap="square" lIns="91425" tIns="91425" rIns="91425" bIns="91425" anchor="t" anchorCtr="0">
            <a:noAutofit/>
          </a:bodyPr>
          <a:lstStyle/>
          <a:p>
            <a:pPr algn="ctr"/>
            <a:r>
              <a:rPr lang="en-GB" sz="1600" dirty="0" smtClean="0">
                <a:solidFill>
                  <a:schemeClr val="dk1"/>
                </a:solidFill>
              </a:rPr>
              <a:t>High-pass filtered wind stress divergence versus downwind SST gradients</a:t>
            </a:r>
            <a:endParaRPr lang="en" sz="1600" dirty="0">
              <a:solidFill>
                <a:schemeClr val="dk1"/>
              </a:solidFill>
            </a:endParaRPr>
          </a:p>
        </p:txBody>
      </p:sp>
      <p:sp>
        <p:nvSpPr>
          <p:cNvPr id="13"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sources</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258487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125703" y="190539"/>
            <a:ext cx="8933888"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And as for locality, add innovation to the DT</a:t>
            </a:r>
          </a:p>
        </p:txBody>
      </p:sp>
      <p:sp>
        <p:nvSpPr>
          <p:cNvPr id="15" name="Espace réservé du texte 2">
            <a:extLst>
              <a:ext uri="{FF2B5EF4-FFF2-40B4-BE49-F238E27FC236}">
                <a16:creationId xmlns:a16="http://schemas.microsoft.com/office/drawing/2014/main" id="{DE005E42-9F5E-4C53-8F0C-28B769DB37FF}"/>
              </a:ext>
            </a:extLst>
          </p:cNvPr>
          <p:cNvSpPr txBox="1">
            <a:spLocks/>
          </p:cNvSpPr>
          <p:nvPr/>
        </p:nvSpPr>
        <p:spPr>
          <a:xfrm>
            <a:off x="0" y="827926"/>
            <a:ext cx="9144000" cy="133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chemeClr val="accent1"/>
              </a:buClr>
              <a:buSzPts val="1600"/>
              <a:buNone/>
            </a:pPr>
            <a:r>
              <a:rPr lang="en-GB" sz="2000" dirty="0" smtClean="0">
                <a:solidFill>
                  <a:srgbClr val="414141"/>
                </a:solidFill>
                <a:latin typeface="Calibri" pitchFamily="34" charset="0"/>
                <a:ea typeface="ＭＳ Ｐゴシック" pitchFamily="34" charset="-128"/>
                <a:sym typeface="Calibri"/>
              </a:rPr>
              <a:t>Traditional dynamical downscaling is beyond reach in a fit-for-purpose decadal prediction system (large ensembles, high resolution global models, 3,000 years of simulation at a minimum). </a:t>
            </a:r>
            <a:r>
              <a:rPr lang="en-GB" sz="2000" dirty="0" smtClean="0">
                <a:solidFill>
                  <a:srgbClr val="FF0000"/>
                </a:solidFill>
                <a:latin typeface="Calibri" pitchFamily="34" charset="0"/>
                <a:ea typeface="ＭＳ Ｐゴシック" pitchFamily="34" charset="-128"/>
                <a:sym typeface="Calibri"/>
              </a:rPr>
              <a:t>Machine learning</a:t>
            </a:r>
            <a:r>
              <a:rPr lang="en-GB" sz="2000" dirty="0" smtClean="0">
                <a:solidFill>
                  <a:srgbClr val="414141"/>
                </a:solidFill>
                <a:latin typeface="Calibri" pitchFamily="34" charset="0"/>
                <a:ea typeface="ＭＳ Ｐゴシック" pitchFamily="34" charset="-128"/>
                <a:sym typeface="Calibri"/>
              </a:rPr>
              <a:t> might come to the rescue.</a:t>
            </a:r>
            <a:endParaRPr lang="en-GB" sz="2000" dirty="0">
              <a:solidFill>
                <a:srgbClr val="414141"/>
              </a:solidFill>
              <a:latin typeface="Calibri" pitchFamily="34" charset="0"/>
              <a:ea typeface="ＭＳ Ｐゴシック" pitchFamily="34" charset="-128"/>
              <a:sym typeface="Calibri"/>
            </a:endParaRPr>
          </a:p>
        </p:txBody>
      </p:sp>
      <p:sp>
        <p:nvSpPr>
          <p:cNvPr id="17"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err="1" smtClean="0">
                <a:solidFill>
                  <a:srgbClr val="414141"/>
                </a:solidFill>
                <a:latin typeface="+mn-lt"/>
                <a:ea typeface="+mn-ea"/>
              </a:rPr>
              <a:t>Baño-Meditna</a:t>
            </a:r>
            <a:r>
              <a:rPr lang="en-GB" altLang="es-ES" sz="1600" dirty="0" smtClean="0">
                <a:solidFill>
                  <a:srgbClr val="414141"/>
                </a:solidFill>
                <a:latin typeface="+mn-lt"/>
                <a:ea typeface="+mn-ea"/>
              </a:rPr>
              <a:t> et al. (2020, GMD)</a:t>
            </a:r>
            <a:endParaRPr lang="en-US" altLang="es-ES" sz="1600" dirty="0">
              <a:solidFill>
                <a:srgbClr val="414141"/>
              </a:solidFill>
              <a:latin typeface="+mn-lt"/>
              <a:ea typeface="+mn-ea"/>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03" y="1776907"/>
            <a:ext cx="4107766" cy="16096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1" y="3387218"/>
            <a:ext cx="5261317" cy="3133757"/>
          </a:xfrm>
          <a:prstGeom prst="rect">
            <a:avLst/>
          </a:prstGeom>
        </p:spPr>
      </p:pic>
      <p:sp>
        <p:nvSpPr>
          <p:cNvPr id="7" name="Google Shape;79;p14"/>
          <p:cNvSpPr txBox="1"/>
          <p:nvPr/>
        </p:nvSpPr>
        <p:spPr>
          <a:xfrm>
            <a:off x="21472" y="3580325"/>
            <a:ext cx="3636130" cy="23562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smtClean="0">
                <a:solidFill>
                  <a:srgbClr val="414141"/>
                </a:solidFill>
                <a:latin typeface="Calibri" pitchFamily="34" charset="0"/>
                <a:ea typeface="ＭＳ Ｐゴシック" pitchFamily="34" charset="-128"/>
              </a:rPr>
              <a:t>Validation of downscaled historical precipitation (EOBS reference) using generalised linear methods and convolutional neural networks with ERA-Interim. Inset numbers for spatial averages of absolute values.</a:t>
            </a:r>
            <a:endParaRPr sz="2000" dirty="0">
              <a:solidFill>
                <a:srgbClr val="414141"/>
              </a:solidFill>
              <a:latin typeface="Calibri" pitchFamily="34" charset="0"/>
              <a:ea typeface="ＭＳ Ｐゴシック" pitchFamily="34" charset="-128"/>
            </a:endParaRPr>
          </a:p>
        </p:txBody>
      </p:sp>
      <p:sp>
        <p:nvSpPr>
          <p:cNvPr id="8"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information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1903514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125703" y="190539"/>
            <a:ext cx="8933888"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However, local is complex</a:t>
            </a:r>
          </a:p>
        </p:txBody>
      </p:sp>
      <p:sp>
        <p:nvSpPr>
          <p:cNvPr id="15" name="Espace réservé du texte 2">
            <a:extLst>
              <a:ext uri="{FF2B5EF4-FFF2-40B4-BE49-F238E27FC236}">
                <a16:creationId xmlns:a16="http://schemas.microsoft.com/office/drawing/2014/main" id="{DE005E42-9F5E-4C53-8F0C-28B769DB37FF}"/>
              </a:ext>
            </a:extLst>
          </p:cNvPr>
          <p:cNvSpPr txBox="1">
            <a:spLocks/>
          </p:cNvSpPr>
          <p:nvPr/>
        </p:nvSpPr>
        <p:spPr>
          <a:xfrm>
            <a:off x="0" y="827926"/>
            <a:ext cx="9144000" cy="133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chemeClr val="accent1"/>
              </a:buClr>
              <a:buSzPts val="1600"/>
              <a:buNone/>
            </a:pPr>
            <a:r>
              <a:rPr lang="en-AU" sz="2000" dirty="0" smtClean="0">
                <a:solidFill>
                  <a:srgbClr val="414141"/>
                </a:solidFill>
                <a:latin typeface="Calibri" pitchFamily="34" charset="0"/>
                <a:ea typeface="ＭＳ Ｐゴシック" pitchFamily="34" charset="-128"/>
              </a:rPr>
              <a:t>Simulations </a:t>
            </a:r>
            <a:r>
              <a:rPr lang="en-AU" sz="2000" dirty="0">
                <a:solidFill>
                  <a:srgbClr val="414141"/>
                </a:solidFill>
                <a:latin typeface="Calibri" pitchFamily="34" charset="0"/>
                <a:ea typeface="ＭＳ Ｐゴシック" pitchFamily="34" charset="-128"/>
              </a:rPr>
              <a:t>of </a:t>
            </a:r>
            <a:r>
              <a:rPr lang="en-AU" sz="2000" dirty="0">
                <a:solidFill>
                  <a:srgbClr val="FF0000"/>
                </a:solidFill>
                <a:latin typeface="Calibri" pitchFamily="34" charset="0"/>
                <a:ea typeface="ＭＳ Ｐゴシック" pitchFamily="34" charset="-128"/>
              </a:rPr>
              <a:t>future urban climate at fine spatial </a:t>
            </a:r>
            <a:r>
              <a:rPr lang="en-AU" sz="2000" dirty="0" smtClean="0">
                <a:solidFill>
                  <a:srgbClr val="FF0000"/>
                </a:solidFill>
                <a:latin typeface="Calibri" pitchFamily="34" charset="0"/>
                <a:ea typeface="ＭＳ Ｐゴシック" pitchFamily="34" charset="-128"/>
              </a:rPr>
              <a:t>scales</a:t>
            </a:r>
            <a:r>
              <a:rPr lang="en-AU" sz="2000" dirty="0" smtClean="0">
                <a:solidFill>
                  <a:srgbClr val="414141"/>
                </a:solidFill>
                <a:latin typeface="Calibri" pitchFamily="34" charset="0"/>
                <a:ea typeface="ＭＳ Ｐゴシック" pitchFamily="34" charset="-128"/>
              </a:rPr>
              <a:t> have strong requirements:</a:t>
            </a:r>
          </a:p>
          <a:p>
            <a:pPr marL="342900" indent="-342900" algn="just">
              <a:spcBef>
                <a:spcPts val="0"/>
              </a:spcBef>
              <a:buClr>
                <a:schemeClr val="accent1"/>
              </a:buClr>
              <a:buSzPts val="1600"/>
            </a:pPr>
            <a:r>
              <a:rPr lang="en-AU" sz="2000" dirty="0">
                <a:solidFill>
                  <a:srgbClr val="414141"/>
                </a:solidFill>
                <a:latin typeface="Calibri" pitchFamily="34" charset="0"/>
              </a:rPr>
              <a:t>Integrate with urban expansion and population growth scenarios, human behaviour, city characterization </a:t>
            </a:r>
            <a:r>
              <a:rPr lang="en-AU" sz="2000" dirty="0" smtClean="0">
                <a:solidFill>
                  <a:srgbClr val="414141"/>
                </a:solidFill>
                <a:latin typeface="Calibri" pitchFamily="34" charset="0"/>
              </a:rPr>
              <a:t>(satellite based like </a:t>
            </a:r>
            <a:r>
              <a:rPr lang="en-AU" sz="2000" dirty="0">
                <a:solidFill>
                  <a:srgbClr val="414141"/>
                </a:solidFill>
                <a:latin typeface="Calibri" pitchFamily="34" charset="0"/>
              </a:rPr>
              <a:t>http://www.wudapt.org</a:t>
            </a:r>
            <a:r>
              <a:rPr lang="en-AU" sz="2000" dirty="0" smtClean="0">
                <a:solidFill>
                  <a:srgbClr val="414141"/>
                </a:solidFill>
                <a:latin typeface="Calibri" pitchFamily="34" charset="0"/>
              </a:rPr>
              <a:t>/)</a:t>
            </a:r>
            <a:endParaRPr lang="en-AU" sz="2000" dirty="0">
              <a:solidFill>
                <a:srgbClr val="414141"/>
              </a:solidFill>
              <a:latin typeface="Calibri" pitchFamily="34" charset="0"/>
            </a:endParaRPr>
          </a:p>
          <a:p>
            <a:pPr marL="342900" lvl="1" indent="-342900" algn="just">
              <a:spcBef>
                <a:spcPts val="0"/>
              </a:spcBef>
              <a:buClr>
                <a:schemeClr val="accent1"/>
              </a:buClr>
              <a:buSzPts val="1600"/>
            </a:pPr>
            <a:r>
              <a:rPr lang="en-AU" dirty="0">
                <a:solidFill>
                  <a:srgbClr val="414141"/>
                </a:solidFill>
                <a:latin typeface="Calibri" pitchFamily="34" charset="0"/>
              </a:rPr>
              <a:t>Include coastal hazards for coastal cities</a:t>
            </a:r>
          </a:p>
          <a:p>
            <a:pPr marL="342900" indent="-342900" algn="just">
              <a:spcBef>
                <a:spcPts val="0"/>
              </a:spcBef>
              <a:buClr>
                <a:schemeClr val="accent1"/>
              </a:buClr>
              <a:buSzPts val="1600"/>
            </a:pPr>
            <a:r>
              <a:rPr lang="en-AU" sz="2000" dirty="0" smtClean="0">
                <a:solidFill>
                  <a:srgbClr val="414141"/>
                </a:solidFill>
                <a:latin typeface="Calibri" pitchFamily="34" charset="0"/>
              </a:rPr>
              <a:t>Observations for urban </a:t>
            </a:r>
            <a:r>
              <a:rPr lang="en-AU" sz="2000" dirty="0">
                <a:solidFill>
                  <a:srgbClr val="414141"/>
                </a:solidFill>
                <a:latin typeface="Calibri" pitchFamily="34" charset="0"/>
              </a:rPr>
              <a:t>climate and structure </a:t>
            </a:r>
            <a:r>
              <a:rPr lang="en-AU" sz="2000" dirty="0" smtClean="0">
                <a:solidFill>
                  <a:srgbClr val="414141"/>
                </a:solidFill>
                <a:latin typeface="Calibri" pitchFamily="34" charset="0"/>
              </a:rPr>
              <a:t>(</a:t>
            </a:r>
            <a:r>
              <a:rPr lang="en-AU" sz="2000" dirty="0">
                <a:solidFill>
                  <a:srgbClr val="414141"/>
                </a:solidFill>
                <a:latin typeface="Calibri" pitchFamily="34" charset="0"/>
              </a:rPr>
              <a:t>citizen science, new sensors)</a:t>
            </a:r>
            <a:endParaRPr lang="en-US" sz="2000" dirty="0">
              <a:solidFill>
                <a:srgbClr val="414141"/>
              </a:solidFill>
              <a:latin typeface="Calibri" pitchFamily="34" charset="0"/>
            </a:endParaRPr>
          </a:p>
          <a:p>
            <a:pPr marL="342900" indent="-342900" algn="just">
              <a:spcBef>
                <a:spcPts val="0"/>
              </a:spcBef>
              <a:buClr>
                <a:schemeClr val="accent1"/>
              </a:buClr>
              <a:buSzPts val="1600"/>
            </a:pPr>
            <a:r>
              <a:rPr lang="en-AU" sz="2000" dirty="0">
                <a:solidFill>
                  <a:srgbClr val="414141"/>
                </a:solidFill>
                <a:latin typeface="Calibri" pitchFamily="34" charset="0"/>
              </a:rPr>
              <a:t>Climate change effects in the near future (i.e. coming decades)</a:t>
            </a:r>
          </a:p>
        </p:txBody>
      </p:sp>
      <p:sp>
        <p:nvSpPr>
          <p:cNvPr id="17"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WCRP (2018)</a:t>
            </a:r>
            <a:endParaRPr lang="en-US" altLang="es-ES" sz="1600" dirty="0">
              <a:solidFill>
                <a:srgbClr val="414141"/>
              </a:solidFill>
              <a:latin typeface="+mn-lt"/>
              <a:ea typeface="+mn-ea"/>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728"/>
          <a:stretch/>
        </p:blipFill>
        <p:spPr>
          <a:xfrm>
            <a:off x="55359" y="2624837"/>
            <a:ext cx="4595695" cy="2650548"/>
          </a:xfrm>
          <a:prstGeom prst="rect">
            <a:avLst/>
          </a:prstGeom>
        </p:spPr>
      </p:pic>
      <p:pic>
        <p:nvPicPr>
          <p:cNvPr id="9" name="Image 5"/>
          <p:cNvPicPr>
            <a:picLocks noChangeAspect="1"/>
          </p:cNvPicPr>
          <p:nvPr/>
        </p:nvPicPr>
        <p:blipFill rotWithShape="1">
          <a:blip r:embed="rId4">
            <a:extLst>
              <a:ext uri="{28A0092B-C50C-407E-A947-70E740481C1C}">
                <a14:useLocalDpi xmlns:a14="http://schemas.microsoft.com/office/drawing/2010/main" val="0"/>
              </a:ext>
            </a:extLst>
          </a:blip>
          <a:srcRect t="4686"/>
          <a:stretch/>
        </p:blipFill>
        <p:spPr bwMode="auto">
          <a:xfrm>
            <a:off x="4701684" y="4135904"/>
            <a:ext cx="4373665" cy="247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79;p14"/>
          <p:cNvSpPr txBox="1"/>
          <p:nvPr/>
        </p:nvSpPr>
        <p:spPr>
          <a:xfrm>
            <a:off x="4670477" y="2552748"/>
            <a:ext cx="4445389" cy="201875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s" sz="2000" dirty="0" smtClean="0">
                <a:solidFill>
                  <a:srgbClr val="414141"/>
                </a:solidFill>
                <a:latin typeface="Calibri" pitchFamily="34" charset="0"/>
                <a:ea typeface="ＭＳ Ｐゴシック" pitchFamily="34" charset="-128"/>
              </a:rPr>
              <a:t>The current modelling paradigm needs to evolve taking into account models that </a:t>
            </a:r>
            <a:r>
              <a:rPr lang="es" sz="2000" dirty="0" smtClean="0">
                <a:solidFill>
                  <a:srgbClr val="FF0000"/>
                </a:solidFill>
                <a:latin typeface="Calibri" pitchFamily="34" charset="0"/>
                <a:ea typeface="ＭＳ Ｐゴシック" pitchFamily="34" charset="-128"/>
              </a:rPr>
              <a:t>include urban processes (biophysics, human), targeted downscaling (with uncertainties) and impact models</a:t>
            </a:r>
            <a:r>
              <a:rPr lang="es" sz="2000" dirty="0" smtClean="0">
                <a:solidFill>
                  <a:srgbClr val="414141"/>
                </a:solidFill>
                <a:latin typeface="Calibri" pitchFamily="34" charset="0"/>
                <a:ea typeface="ＭＳ Ｐゴシック" pitchFamily="34" charset="-128"/>
              </a:rPr>
              <a:t>.</a:t>
            </a:r>
            <a:endParaRPr sz="2000" dirty="0">
              <a:solidFill>
                <a:srgbClr val="414141"/>
              </a:solidFill>
              <a:latin typeface="Calibri" pitchFamily="34" charset="0"/>
              <a:ea typeface="ＭＳ Ｐゴシック" pitchFamily="34" charset="-128"/>
            </a:endParaRPr>
          </a:p>
        </p:txBody>
      </p:sp>
      <p:sp>
        <p:nvSpPr>
          <p:cNvPr id="11"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information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3821526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bwMode="auto">
          <a:xfrm>
            <a:off x="341314" y="217123"/>
            <a:ext cx="847248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How I felt after a bit of broad search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5" y="1042987"/>
            <a:ext cx="7143750" cy="4772025"/>
          </a:xfrm>
          <a:prstGeom prst="rect">
            <a:avLst/>
          </a:prstGeom>
        </p:spPr>
      </p:pic>
    </p:spTree>
    <p:extLst>
      <p:ext uri="{BB962C8B-B14F-4D97-AF65-F5344CB8AC3E}">
        <p14:creationId xmlns:p14="http://schemas.microsoft.com/office/powerpoint/2010/main" val="2335897833"/>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4" descr="https://s2s4e.eu/sites/default/files/inline-images/images-wind-drought2015-v2_0.png"/>
          <p:cNvPicPr>
            <a:picLocks noChangeAspect="1" noChangeArrowheads="1"/>
          </p:cNvPicPr>
          <p:nvPr/>
        </p:nvPicPr>
        <p:blipFill>
          <a:blip r:embed="rId3">
            <a:extLst>
              <a:ext uri="{28A0092B-C50C-407E-A947-70E740481C1C}">
                <a14:useLocalDpi xmlns:a14="http://schemas.microsoft.com/office/drawing/2010/main" val="0"/>
              </a:ext>
            </a:extLst>
          </a:blip>
          <a:srcRect b="43898"/>
          <a:stretch>
            <a:fillRect/>
          </a:stretch>
        </p:blipFill>
        <p:spPr bwMode="auto">
          <a:xfrm>
            <a:off x="3851275" y="1975397"/>
            <a:ext cx="5314950" cy="397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ítulo 1"/>
          <p:cNvSpPr>
            <a:spLocks noGrp="1"/>
          </p:cNvSpPr>
          <p:nvPr>
            <p:ph type="title"/>
          </p:nvPr>
        </p:nvSpPr>
        <p:spPr bwMode="auto">
          <a:xfrm>
            <a:off x="320759" y="217123"/>
            <a:ext cx="848635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smtClean="0"/>
              <a:t>Some interactions are motivated by an event</a:t>
            </a:r>
          </a:p>
        </p:txBody>
      </p:sp>
      <p:sp>
        <p:nvSpPr>
          <p:cNvPr id="15" name="Espace réservé du texte 2">
            <a:extLst/>
          </p:cNvPr>
          <p:cNvSpPr txBox="1">
            <a:spLocks/>
          </p:cNvSpPr>
          <p:nvPr/>
        </p:nvSpPr>
        <p:spPr>
          <a:xfrm>
            <a:off x="0" y="844504"/>
            <a:ext cx="9144000" cy="1335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GB" sz="2100" dirty="0" smtClean="0">
                <a:solidFill>
                  <a:srgbClr val="414141"/>
                </a:solidFill>
              </a:rPr>
              <a:t>During the first quarter of 2015 the United States experienced a widespread and extended episode of low surface wind speeds. Some wind farms did not generate enough cash for their steady payments, decreasing the value of wind farm assets.</a:t>
            </a:r>
          </a:p>
        </p:txBody>
      </p:sp>
      <p:sp>
        <p:nvSpPr>
          <p:cNvPr id="30726" name="4 Rectángulo"/>
          <p:cNvSpPr>
            <a:spLocks noChangeArrowheads="1"/>
          </p:cNvSpPr>
          <p:nvPr/>
        </p:nvSpPr>
        <p:spPr bwMode="auto">
          <a:xfrm>
            <a:off x="4065563" y="6011779"/>
            <a:ext cx="505145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ltLang="en-US" sz="1600" dirty="0">
                <a:solidFill>
                  <a:srgbClr val="414141"/>
                </a:solidFill>
                <a:latin typeface="Calibri" pitchFamily="34" charset="0"/>
              </a:rPr>
              <a:t>Wind speed anomalies reflecting the wind drought over the United States for the first trimester of 2015, where the USA wind-farm fleet is also shown (</a:t>
            </a:r>
            <a:r>
              <a:rPr lang="en-GB" altLang="en-US" sz="1600" dirty="0" err="1">
                <a:solidFill>
                  <a:srgbClr val="414141"/>
                </a:solidFill>
                <a:latin typeface="Calibri" pitchFamily="34" charset="0"/>
              </a:rPr>
              <a:t>Lledó</a:t>
            </a:r>
            <a:r>
              <a:rPr lang="en-GB" altLang="en-US" sz="1600" dirty="0">
                <a:solidFill>
                  <a:srgbClr val="414141"/>
                </a:solidFill>
                <a:latin typeface="Calibri" pitchFamily="34" charset="0"/>
              </a:rPr>
              <a:t> et al., JGR 2018)</a:t>
            </a:r>
          </a:p>
        </p:txBody>
      </p:sp>
      <p:grpSp>
        <p:nvGrpSpPr>
          <p:cNvPr id="2" name="Group 1"/>
          <p:cNvGrpSpPr/>
          <p:nvPr/>
        </p:nvGrpSpPr>
        <p:grpSpPr>
          <a:xfrm>
            <a:off x="28073" y="2228618"/>
            <a:ext cx="3823201" cy="3961023"/>
            <a:chOff x="28073" y="2228618"/>
            <a:chExt cx="3823201" cy="3961023"/>
          </a:xfrm>
        </p:grpSpPr>
        <p:sp>
          <p:nvSpPr>
            <p:cNvPr id="7" name="4 Rectángulo"/>
            <p:cNvSpPr>
              <a:spLocks noChangeArrowheads="1"/>
            </p:cNvSpPr>
            <p:nvPr/>
          </p:nvSpPr>
          <p:spPr bwMode="auto">
            <a:xfrm>
              <a:off x="28073" y="2228618"/>
              <a:ext cx="38232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r>
                <a:rPr lang="en-GB" altLang="en-US" sz="2100" dirty="0" smtClean="0">
                  <a:solidFill>
                    <a:srgbClr val="414141"/>
                  </a:solidFill>
                  <a:latin typeface="Calibri" panose="020F0502020204030204" pitchFamily="34" charset="0"/>
                  <a:ea typeface="+mn-ea"/>
                </a:rPr>
                <a:t>Aim to predict the </a:t>
              </a:r>
              <a:r>
                <a:rPr lang="en-GB" altLang="en-US" sz="2100" dirty="0" smtClean="0">
                  <a:solidFill>
                    <a:srgbClr val="FF0000"/>
                  </a:solidFill>
                  <a:latin typeface="Calibri" panose="020F0502020204030204" pitchFamily="34" charset="0"/>
                  <a:ea typeface="+mn-ea"/>
                </a:rPr>
                <a:t>capacity factor</a:t>
              </a:r>
            </a:p>
            <a:p>
              <a:pPr eaLnBrk="1" hangingPunct="1">
                <a:defRPr/>
              </a:pPr>
              <a:endParaRPr lang="en-GB" altLang="en-US" sz="2100" dirty="0" smtClean="0">
                <a:solidFill>
                  <a:srgbClr val="004890"/>
                </a:solidFill>
                <a:latin typeface="Calibri" panose="020F0502020204030204" pitchFamily="34" charset="0"/>
                <a:ea typeface="+mn-ea"/>
              </a:endParaRPr>
            </a:p>
            <a:p>
              <a:pPr eaLnBrk="1" hangingPunct="1">
                <a:defRPr/>
              </a:pPr>
              <a:endParaRPr lang="en-GB" altLang="en-US" sz="2100" dirty="0">
                <a:solidFill>
                  <a:srgbClr val="004890"/>
                </a:solidFill>
                <a:latin typeface="Calibri" panose="020F0502020204030204" pitchFamily="34" charset="0"/>
                <a:ea typeface="+mn-ea"/>
              </a:endParaRPr>
            </a:p>
            <a:p>
              <a:pPr eaLnBrk="1" hangingPunct="1">
                <a:defRPr/>
              </a:pPr>
              <a:r>
                <a:rPr lang="en-GB" altLang="en-US" sz="2100" dirty="0" smtClean="0">
                  <a:solidFill>
                    <a:srgbClr val="414141"/>
                  </a:solidFill>
                  <a:latin typeface="Calibri" panose="020F0502020204030204" pitchFamily="34" charset="0"/>
                  <a:ea typeface="+mn-ea"/>
                </a:rPr>
                <a:t>for a specific turbine type</a:t>
              </a:r>
              <a:r>
                <a:rPr lang="en-GB" altLang="en-US" sz="2100" dirty="0" smtClean="0">
                  <a:solidFill>
                    <a:srgbClr val="414141"/>
                  </a:solidFill>
                  <a:latin typeface="Calibri" panose="020F0502020204030204" pitchFamily="34" charset="0"/>
                  <a:ea typeface="+mn-ea"/>
                  <a:sym typeface="Calibri" pitchFamily="34" charset="0"/>
                </a:rPr>
                <a:t>.</a:t>
              </a:r>
              <a:endParaRPr lang="en-GB" altLang="en-US" sz="2100" dirty="0">
                <a:solidFill>
                  <a:srgbClr val="414141"/>
                </a:solidFill>
                <a:latin typeface="Calibri" panose="020F0502020204030204" pitchFamily="34" charset="0"/>
                <a:ea typeface="+mn-ea"/>
                <a:sym typeface="Arial" pitchFamily="34" charset="0"/>
              </a:endParaRPr>
            </a:p>
            <a:p>
              <a:pPr eaLnBrk="1" hangingPunct="1">
                <a:defRPr/>
              </a:pPr>
              <a:endParaRPr lang="en-GB" altLang="en-US" sz="1600" dirty="0" smtClean="0">
                <a:solidFill>
                  <a:srgbClr val="7F7F7F"/>
                </a:solidFill>
              </a:endParaRPr>
            </a:p>
          </p:txBody>
        </p:sp>
        <p:sp>
          <p:nvSpPr>
            <p:cNvPr id="8" name="CustomShape 6"/>
            <p:cNvSpPr/>
            <p:nvPr/>
          </p:nvSpPr>
          <p:spPr>
            <a:xfrm>
              <a:off x="266880" y="2629111"/>
              <a:ext cx="3200040" cy="610560"/>
            </a:xfrm>
            <a:prstGeom prst="rect">
              <a:avLst/>
            </a:prstGeom>
            <a:blipFill rotWithShape="0">
              <a:blip r:embed="rId4"/>
              <a:stretch>
                <a:fillRect/>
              </a:stretch>
            </a:blip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ca-ES" sz="1800" b="0" strike="noStrike" spc="-1">
                  <a:latin typeface="Arial"/>
                  <a:ea typeface="DejaVu Sans"/>
                </a:rPr>
                <a:t> </a:t>
              </a:r>
              <a:endParaRPr lang="ca-ES" sz="1800" b="0" strike="noStrike" spc="-1">
                <a:latin typeface="Arial"/>
              </a:endParaRPr>
            </a:p>
          </p:txBody>
        </p:sp>
        <p:pic>
          <p:nvPicPr>
            <p:cNvPr id="9" name="Picture 2"/>
            <p:cNvPicPr/>
            <p:nvPr/>
          </p:nvPicPr>
          <p:blipFill>
            <a:blip r:embed="rId5"/>
            <a:stretch/>
          </p:blipFill>
          <p:spPr>
            <a:xfrm>
              <a:off x="66114" y="3529262"/>
              <a:ext cx="3737034" cy="2660379"/>
            </a:xfrm>
            <a:prstGeom prst="rect">
              <a:avLst/>
            </a:prstGeom>
            <a:ln>
              <a:noFill/>
            </a:ln>
          </p:spPr>
        </p:pic>
      </p:grpSp>
      <p:sp>
        <p:nvSpPr>
          <p:cNvPr id="11" name="Text Box 12"/>
          <p:cNvSpPr txBox="1">
            <a:spLocks noChangeArrowheads="1"/>
          </p:cNvSpPr>
          <p:nvPr/>
        </p:nvSpPr>
        <p:spPr bwMode="auto">
          <a:xfrm>
            <a:off x="4780547" y="-7754"/>
            <a:ext cx="4363453"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science in user engagement</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415668933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b="1" dirty="0" smtClean="0"/>
              <a:t>Observational uncertainty relevant to users</a:t>
            </a:r>
            <a:endParaRPr lang="en-US" b="1" dirty="0"/>
          </a:p>
        </p:txBody>
      </p:sp>
      <p:sp>
        <p:nvSpPr>
          <p:cNvPr id="7" name="Espace réservé du texte 2"/>
          <p:cNvSpPr txBox="1">
            <a:spLocks/>
          </p:cNvSpPr>
          <p:nvPr/>
        </p:nvSpPr>
        <p:spPr bwMode="auto">
          <a:xfrm>
            <a:off x="192088" y="860740"/>
            <a:ext cx="8839200" cy="154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85800" indent="-22860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just" eaLnBrk="1" hangingPunct="1">
              <a:lnSpc>
                <a:spcPct val="90000"/>
              </a:lnSpc>
              <a:spcBef>
                <a:spcPts val="1000"/>
              </a:spcBef>
              <a:buFont typeface="Arial" pitchFamily="34" charset="0"/>
              <a:buNone/>
            </a:pPr>
            <a:r>
              <a:rPr lang="en-GB" altLang="en-US" sz="2100" dirty="0" smtClean="0">
                <a:solidFill>
                  <a:srgbClr val="414141"/>
                </a:solidFill>
                <a:latin typeface="Calibri" pitchFamily="34" charset="0"/>
                <a:sym typeface="Quattrocento Sans"/>
              </a:rPr>
              <a:t>10-m wind speed trends (in percentage of the mean wind) for the multi-reanalysis (MR) and five reanalyses in DJF over 1981-2017.</a:t>
            </a:r>
            <a:endParaRPr lang="en-GB" altLang="en-US" sz="2100" dirty="0">
              <a:solidFill>
                <a:srgbClr val="414141"/>
              </a:solidFill>
              <a:latin typeface="Calibri" pitchFamily="34" charset="0"/>
              <a:sym typeface="Calibri" pitchFamily="34" charset="0"/>
            </a:endParaRPr>
          </a:p>
        </p:txBody>
      </p:sp>
      <p:sp>
        <p:nvSpPr>
          <p:cNvPr id="8"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Ramon et al. (2019, QJRMS)</a:t>
            </a:r>
            <a:endParaRPr lang="en-US" altLang="es-ES" sz="1600" dirty="0">
              <a:solidFill>
                <a:srgbClr val="414141"/>
              </a:solidFill>
              <a:latin typeface="+mn-lt"/>
              <a:ea typeface="+mn-ea"/>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734" y="1489476"/>
            <a:ext cx="5951153" cy="5059040"/>
          </a:xfrm>
          <a:prstGeom prst="rect">
            <a:avLst/>
          </a:prstGeom>
        </p:spPr>
      </p:pic>
      <p:sp>
        <p:nvSpPr>
          <p:cNvPr id="9" name="Text Box 12"/>
          <p:cNvSpPr txBox="1">
            <a:spLocks noChangeArrowheads="1"/>
          </p:cNvSpPr>
          <p:nvPr/>
        </p:nvSpPr>
        <p:spPr bwMode="auto">
          <a:xfrm>
            <a:off x="4780547" y="-7754"/>
            <a:ext cx="4363453"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data quality</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3523528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6316"/>
            <a:ext cx="9144000" cy="3970873"/>
          </a:xfrm>
          <a:prstGeom prst="rect">
            <a:avLst/>
          </a:prstGeom>
        </p:spPr>
      </p:pic>
      <p:sp>
        <p:nvSpPr>
          <p:cNvPr id="7" name="14 Rectángulo"/>
          <p:cNvSpPr/>
          <p:nvPr/>
        </p:nvSpPr>
        <p:spPr>
          <a:xfrm>
            <a:off x="-1587" y="875222"/>
            <a:ext cx="9144000" cy="1446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defRPr/>
            </a:pPr>
            <a:r>
              <a:rPr lang="en-US" sz="2200" dirty="0" smtClean="0">
                <a:solidFill>
                  <a:srgbClr val="002548"/>
                </a:solidFill>
                <a:ea typeface="ＭＳ Ｐゴシック" pitchFamily="34" charset="-128"/>
                <a:cs typeface="ＭＳ Ｐゴシック" charset="0"/>
              </a:rPr>
              <a:t>S2S4E is developing a </a:t>
            </a:r>
            <a:r>
              <a:rPr lang="en-US" sz="2200" dirty="0" smtClean="0">
                <a:solidFill>
                  <a:srgbClr val="002548"/>
                </a:solidFill>
                <a:ea typeface="ＭＳ Ｐゴシック" pitchFamily="34" charset="-128"/>
                <a:cs typeface="ＭＳ Ｐゴシック" charset="0"/>
                <a:hlinkClick r:id="rId4"/>
              </a:rPr>
              <a:t>decision support tool</a:t>
            </a:r>
            <a:r>
              <a:rPr lang="en-US" sz="2200" dirty="0" smtClean="0">
                <a:solidFill>
                  <a:srgbClr val="002548"/>
                </a:solidFill>
                <a:ea typeface="ＭＳ Ｐゴシック" pitchFamily="34" charset="-128"/>
                <a:cs typeface="ＭＳ Ｐゴシック" charset="0"/>
              </a:rPr>
              <a:t> for the renewable energy sector based on </a:t>
            </a:r>
            <a:r>
              <a:rPr lang="en-US" sz="2200" dirty="0" smtClean="0">
                <a:solidFill>
                  <a:srgbClr val="002548"/>
                </a:solidFill>
                <a:ea typeface="ＭＳ Ｐゴシック" pitchFamily="34" charset="-128"/>
                <a:cs typeface="ＭＳ Ｐゴシック" charset="0"/>
                <a:hlinkClick r:id="rId5"/>
              </a:rPr>
              <a:t>Copernicus climate </a:t>
            </a:r>
            <a:r>
              <a:rPr lang="en-US" sz="2200" dirty="0">
                <a:solidFill>
                  <a:srgbClr val="002548"/>
                </a:solidFill>
                <a:ea typeface="ＭＳ Ｐゴシック" pitchFamily="34" charset="-128"/>
                <a:cs typeface="ＭＳ Ｐゴシック" charset="0"/>
                <a:hlinkClick r:id="rId5"/>
              </a:rPr>
              <a:t>forecasts</a:t>
            </a:r>
            <a:r>
              <a:rPr lang="en-US" sz="2200" dirty="0">
                <a:solidFill>
                  <a:srgbClr val="002548"/>
                </a:solidFill>
                <a:ea typeface="ＭＳ Ｐゴシック" pitchFamily="34" charset="-128"/>
                <a:cs typeface="ＭＳ Ｐゴシック" charset="0"/>
              </a:rPr>
              <a:t> </a:t>
            </a:r>
            <a:r>
              <a:rPr lang="en-US" sz="2200" dirty="0" smtClean="0">
                <a:solidFill>
                  <a:srgbClr val="002548"/>
                </a:solidFill>
                <a:ea typeface="ＭＳ Ｐゴシック" pitchFamily="34" charset="-128"/>
                <a:cs typeface="ＭＳ Ｐゴシック" charset="0"/>
              </a:rPr>
              <a:t>and NCEP operational predictions co-designed with the industry for periodic updates on the state of relevant climate variables.</a:t>
            </a:r>
            <a:endParaRPr lang="en-US" sz="2200" dirty="0">
              <a:solidFill>
                <a:srgbClr val="002548"/>
              </a:solidFill>
              <a:ea typeface="ＭＳ Ｐゴシック" pitchFamily="34" charset="-128"/>
              <a:cs typeface="ＭＳ Ｐゴシック" charset="0"/>
            </a:endParaRPr>
          </a:p>
        </p:txBody>
      </p:sp>
      <p:sp>
        <p:nvSpPr>
          <p:cNvPr id="5" name="Title 4"/>
          <p:cNvSpPr>
            <a:spLocks noGrp="1"/>
          </p:cNvSpPr>
          <p:nvPr>
            <p:ph type="title"/>
          </p:nvPr>
        </p:nvSpPr>
        <p:spPr/>
        <p:txBody>
          <a:bodyPr/>
          <a:lstStyle/>
          <a:p>
            <a:r>
              <a:rPr lang="en-GB" dirty="0" smtClean="0"/>
              <a:t>Prototypical climate services for energy</a:t>
            </a:r>
            <a:endParaRPr lang="en-GB" dirty="0"/>
          </a:p>
        </p:txBody>
      </p:sp>
      <p:sp>
        <p:nvSpPr>
          <p:cNvPr id="8" name="Text Box 12"/>
          <p:cNvSpPr txBox="1">
            <a:spLocks noChangeArrowheads="1"/>
          </p:cNvSpPr>
          <p:nvPr/>
        </p:nvSpPr>
        <p:spPr bwMode="auto">
          <a:xfrm>
            <a:off x="4780547" y="-7754"/>
            <a:ext cx="4363453"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service and message synthesis</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354083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ítulo 1"/>
          <p:cNvSpPr>
            <a:spLocks noGrp="1"/>
          </p:cNvSpPr>
          <p:nvPr>
            <p:ph type="title"/>
          </p:nvPr>
        </p:nvSpPr>
        <p:spPr bwMode="auto">
          <a:xfrm>
            <a:off x="449263" y="218675"/>
            <a:ext cx="8229600"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sz="3600" dirty="0" smtClean="0"/>
              <a:t>Evaluation and quality control</a:t>
            </a:r>
          </a:p>
        </p:txBody>
      </p:sp>
      <p:sp>
        <p:nvSpPr>
          <p:cNvPr id="55299" name="Marcador de contenido 2"/>
          <p:cNvSpPr txBox="1">
            <a:spLocks/>
          </p:cNvSpPr>
          <p:nvPr/>
        </p:nvSpPr>
        <p:spPr bwMode="auto">
          <a:xfrm>
            <a:off x="385763" y="829771"/>
            <a:ext cx="8416925" cy="203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ea typeface="ＭＳ Ｐゴシック" pitchFamily="34" charset="-128"/>
              </a:defRPr>
            </a:lvl1pPr>
            <a:lvl2pPr marL="2857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lnSpc>
                <a:spcPct val="90000"/>
              </a:lnSpc>
              <a:spcBef>
                <a:spcPct val="20000"/>
              </a:spcBef>
              <a:spcAft>
                <a:spcPct val="0"/>
              </a:spcAft>
              <a:defRPr/>
            </a:pPr>
            <a:r>
              <a:rPr lang="en-US" altLang="en-US" sz="2000" dirty="0">
                <a:solidFill>
                  <a:srgbClr val="414141"/>
                </a:solidFill>
                <a:latin typeface="Calibri" pitchFamily="34" charset="0"/>
              </a:rPr>
              <a:t>BSC </a:t>
            </a:r>
            <a:r>
              <a:rPr lang="en-US" altLang="en-US" sz="2000" dirty="0" smtClean="0">
                <a:solidFill>
                  <a:srgbClr val="414141"/>
                </a:solidFill>
                <a:latin typeface="Calibri" pitchFamily="34" charset="0"/>
              </a:rPr>
              <a:t>leads the contract </a:t>
            </a:r>
            <a:r>
              <a:rPr lang="en-US" altLang="en-US" sz="2000" dirty="0">
                <a:solidFill>
                  <a:srgbClr val="414141"/>
                </a:solidFill>
                <a:latin typeface="Calibri" pitchFamily="34" charset="0"/>
              </a:rPr>
              <a:t>responsible of the development of the evaluation and quality control (EQC) function of the climate data store </a:t>
            </a:r>
            <a:r>
              <a:rPr lang="en-US" altLang="en-US" sz="2000" dirty="0" smtClean="0">
                <a:solidFill>
                  <a:srgbClr val="414141"/>
                </a:solidFill>
                <a:latin typeface="Calibri" pitchFamily="34" charset="0"/>
              </a:rPr>
              <a:t>(CDS) of </a:t>
            </a:r>
            <a:r>
              <a:rPr lang="en-US" altLang="en-US" sz="2000" dirty="0">
                <a:solidFill>
                  <a:srgbClr val="414141"/>
                </a:solidFill>
                <a:latin typeface="Calibri" pitchFamily="34" charset="0"/>
              </a:rPr>
              <a:t>the </a:t>
            </a:r>
            <a:r>
              <a:rPr lang="en-US" altLang="en-US" sz="2000" dirty="0" smtClean="0">
                <a:solidFill>
                  <a:srgbClr val="414141"/>
                </a:solidFill>
                <a:latin typeface="Calibri" pitchFamily="34" charset="0"/>
              </a:rPr>
              <a:t>Copernicus Climate Change Service (C3S) </a:t>
            </a:r>
            <a:r>
              <a:rPr lang="en-US" altLang="en-US" sz="2000" dirty="0">
                <a:solidFill>
                  <a:srgbClr val="414141"/>
                </a:solidFill>
                <a:latin typeface="Calibri" pitchFamily="34" charset="0"/>
              </a:rPr>
              <a:t>to:</a:t>
            </a:r>
            <a:endParaRPr lang="en-US" altLang="es-ES" sz="2000" dirty="0">
              <a:solidFill>
                <a:srgbClr val="414141"/>
              </a:solidFill>
              <a:latin typeface="Calibri" pitchFamily="34" charset="0"/>
            </a:endParaRPr>
          </a:p>
          <a:p>
            <a:pPr marL="342900" indent="-342900" eaLnBrk="1" fontAlgn="base" hangingPunct="1">
              <a:lnSpc>
                <a:spcPct val="90000"/>
              </a:lnSpc>
              <a:spcBef>
                <a:spcPct val="20000"/>
              </a:spcBef>
              <a:spcAft>
                <a:spcPct val="0"/>
              </a:spcAft>
              <a:buFont typeface="Arial" panose="020B0604020202020204" pitchFamily="34" charset="0"/>
              <a:buChar char="•"/>
              <a:defRPr/>
            </a:pPr>
            <a:r>
              <a:rPr lang="en-GB" altLang="en-US" sz="2000" dirty="0">
                <a:solidFill>
                  <a:srgbClr val="414141"/>
                </a:solidFill>
                <a:latin typeface="Calibri" pitchFamily="34" charset="0"/>
              </a:rPr>
              <a:t>Provide a user-led overarching EQC service for the whole CDS</a:t>
            </a:r>
          </a:p>
          <a:p>
            <a:pPr marL="342900" indent="-342900" eaLnBrk="1" fontAlgn="base" hangingPunct="1">
              <a:lnSpc>
                <a:spcPct val="90000"/>
              </a:lnSpc>
              <a:spcBef>
                <a:spcPct val="20000"/>
              </a:spcBef>
              <a:spcAft>
                <a:spcPct val="0"/>
              </a:spcAft>
              <a:buFont typeface="Arial" panose="020B0604020202020204" pitchFamily="34" charset="0"/>
              <a:buChar char="•"/>
              <a:defRPr/>
            </a:pPr>
            <a:r>
              <a:rPr lang="en-GB" altLang="en-US" sz="2000" dirty="0">
                <a:solidFill>
                  <a:srgbClr val="414141"/>
                </a:solidFill>
                <a:latin typeface="Calibri" pitchFamily="34" charset="0"/>
              </a:rPr>
              <a:t>Provide an independent quality assessment</a:t>
            </a:r>
          </a:p>
        </p:txBody>
      </p:sp>
      <p:pic>
        <p:nvPicPr>
          <p:cNvPr id="48132" name="Imagen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9014" y="2799343"/>
            <a:ext cx="3074987" cy="304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Imagen 3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30" y="2674787"/>
            <a:ext cx="942975" cy="43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Imagen 3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8" y="3681310"/>
            <a:ext cx="958850" cy="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Imagen 3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80" y="5308184"/>
            <a:ext cx="812800" cy="45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Imagen 14"/>
          <p:cNvPicPr>
            <a:picLocks noChangeAspect="1"/>
          </p:cNvPicPr>
          <p:nvPr/>
        </p:nvPicPr>
        <p:blipFill>
          <a:blip r:embed="rId7">
            <a:extLst>
              <a:ext uri="{28A0092B-C50C-407E-A947-70E740481C1C}">
                <a14:useLocalDpi xmlns:a14="http://schemas.microsoft.com/office/drawing/2010/main" val="0"/>
              </a:ext>
            </a:extLst>
          </a:blip>
          <a:srcRect l="22993" t="27310" r="23248" b="25652"/>
          <a:stretch>
            <a:fillRect/>
          </a:stretch>
        </p:blipFill>
        <p:spPr bwMode="auto">
          <a:xfrm>
            <a:off x="131931" y="4492420"/>
            <a:ext cx="769937" cy="59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p:nvPr/>
        </p:nvSpPr>
        <p:spPr>
          <a:xfrm>
            <a:off x="987593" y="2554352"/>
            <a:ext cx="5097463" cy="3608680"/>
          </a:xfrm>
          <a:prstGeom prst="rect">
            <a:avLst/>
          </a:prstGeom>
          <a:solidFill>
            <a:schemeClr val="bg1"/>
          </a:solidFill>
          <a:ln>
            <a:solidFill>
              <a:schemeClr val="tx1">
                <a:lumMod val="50000"/>
                <a:lumOff val="50000"/>
              </a:schemeClr>
            </a:solidFill>
          </a:ln>
        </p:spPr>
        <p:txBody>
          <a:bodyPr>
            <a:spAutoFit/>
          </a:bodyPr>
          <a:lstStyle/>
          <a:p>
            <a:pPr marL="285750" lvl="1" indent="-285750" defTabSz="457200">
              <a:spcBef>
                <a:spcPts val="300"/>
              </a:spcBef>
              <a:buFont typeface="Arial" pitchFamily="34" charset="0"/>
              <a:buChar char="•"/>
              <a:defRPr/>
            </a:pPr>
            <a:r>
              <a:rPr lang="it-IT" sz="1700" dirty="0">
                <a:solidFill>
                  <a:srgbClr val="414141"/>
                </a:solidFill>
                <a:latin typeface="Calibri" panose="020F0502020204030204" pitchFamily="34" charset="0"/>
                <a:ea typeface="+mn-ea"/>
              </a:rPr>
              <a:t>CDS </a:t>
            </a:r>
            <a:r>
              <a:rPr lang="it-IT" sz="1700" dirty="0">
                <a:solidFill>
                  <a:srgbClr val="FF0000"/>
                </a:solidFill>
                <a:latin typeface="Calibri" panose="020F0502020204030204" pitchFamily="34" charset="0"/>
                <a:ea typeface="+mn-ea"/>
              </a:rPr>
              <a:t>datasets</a:t>
            </a:r>
            <a:r>
              <a:rPr lang="it-IT" sz="1700" dirty="0">
                <a:solidFill>
                  <a:srgbClr val="414141"/>
                </a:solidFill>
                <a:latin typeface="Calibri" panose="020F0502020204030204" pitchFamily="34" charset="0"/>
                <a:ea typeface="+mn-ea"/>
              </a:rPr>
              <a:t>: provide information about the technical and scientific quality and fitness-for-purpose, </a:t>
            </a:r>
            <a:r>
              <a:rPr lang="it-IT" sz="1700" dirty="0" smtClean="0">
                <a:solidFill>
                  <a:srgbClr val="414141"/>
                </a:solidFill>
                <a:latin typeface="Calibri" panose="020F0502020204030204" pitchFamily="34" charset="0"/>
                <a:ea typeface="+mn-ea"/>
              </a:rPr>
              <a:t>and an </a:t>
            </a:r>
            <a:r>
              <a:rPr lang="en-US" sz="1700" dirty="0" smtClean="0">
                <a:solidFill>
                  <a:srgbClr val="414141"/>
                </a:solidFill>
                <a:latin typeface="Calibri" panose="020F0502020204030204" pitchFamily="34" charset="0"/>
                <a:ea typeface="+mn-ea"/>
              </a:rPr>
              <a:t>assessment </a:t>
            </a:r>
            <a:r>
              <a:rPr lang="en-US" sz="1700" dirty="0">
                <a:solidFill>
                  <a:srgbClr val="414141"/>
                </a:solidFill>
                <a:latin typeface="Calibri" panose="020F0502020204030204" pitchFamily="34" charset="0"/>
                <a:ea typeface="+mn-ea"/>
              </a:rPr>
              <a:t>of the datasets</a:t>
            </a:r>
          </a:p>
          <a:p>
            <a:pPr marL="285750" lvl="1" indent="-285750" defTabSz="457200">
              <a:spcBef>
                <a:spcPts val="300"/>
              </a:spcBef>
              <a:buFont typeface="Arial" pitchFamily="34" charset="0"/>
              <a:buChar char="•"/>
              <a:defRPr/>
            </a:pPr>
            <a:r>
              <a:rPr lang="it-IT" sz="1700" dirty="0">
                <a:solidFill>
                  <a:srgbClr val="414141"/>
                </a:solidFill>
                <a:latin typeface="Calibri" panose="020F0502020204030204" pitchFamily="34" charset="0"/>
                <a:ea typeface="+mn-ea"/>
              </a:rPr>
              <a:t>CDS </a:t>
            </a:r>
            <a:r>
              <a:rPr lang="it-IT" sz="1700" dirty="0">
                <a:solidFill>
                  <a:srgbClr val="FF0000"/>
                </a:solidFill>
                <a:latin typeface="Calibri" panose="020F0502020204030204" pitchFamily="34" charset="0"/>
                <a:ea typeface="+mn-ea"/>
              </a:rPr>
              <a:t>toolbox</a:t>
            </a:r>
            <a:r>
              <a:rPr lang="it-IT" sz="1700" dirty="0">
                <a:solidFill>
                  <a:srgbClr val="414141"/>
                </a:solidFill>
                <a:latin typeface="Calibri" panose="020F0502020204030204" pitchFamily="34" charset="0"/>
                <a:ea typeface="+mn-ea"/>
              </a:rPr>
              <a:t>: </a:t>
            </a:r>
            <a:r>
              <a:rPr lang="en-US" sz="1700" dirty="0">
                <a:solidFill>
                  <a:srgbClr val="414141"/>
                </a:solidFill>
                <a:latin typeface="Calibri" panose="020F0502020204030204" pitchFamily="34" charset="0"/>
                <a:ea typeface="+mn-ea"/>
              </a:rPr>
              <a:t>assessment of maturity and fitness for purpose of the software provided to explore the datasets</a:t>
            </a:r>
          </a:p>
          <a:p>
            <a:pPr marL="285750" lvl="1" indent="-285750" defTabSz="457200">
              <a:spcBef>
                <a:spcPts val="300"/>
              </a:spcBef>
              <a:buFont typeface="Arial" pitchFamily="34" charset="0"/>
              <a:buChar char="•"/>
              <a:defRPr/>
            </a:pPr>
            <a:r>
              <a:rPr lang="it-IT" sz="1700" dirty="0">
                <a:solidFill>
                  <a:srgbClr val="414141"/>
                </a:solidFill>
                <a:latin typeface="Calibri" panose="020F0502020204030204" pitchFamily="34" charset="0"/>
                <a:ea typeface="+mn-ea"/>
              </a:rPr>
              <a:t>CDS </a:t>
            </a:r>
            <a:r>
              <a:rPr lang="it-IT" sz="1700" dirty="0">
                <a:solidFill>
                  <a:srgbClr val="FF0000"/>
                </a:solidFill>
                <a:latin typeface="Calibri" panose="020F0502020204030204" pitchFamily="34" charset="0"/>
                <a:ea typeface="+mn-ea"/>
              </a:rPr>
              <a:t>service</a:t>
            </a:r>
            <a:r>
              <a:rPr lang="it-IT" sz="1700" dirty="0">
                <a:solidFill>
                  <a:srgbClr val="414141"/>
                </a:solidFill>
                <a:latin typeface="Calibri" panose="020F0502020204030204" pitchFamily="34" charset="0"/>
                <a:ea typeface="+mn-ea"/>
              </a:rPr>
              <a:t>: performance assessment of the CDS infrastructure (e.g. speed, responsiveness, system availability)</a:t>
            </a:r>
          </a:p>
          <a:p>
            <a:pPr marL="285750" lvl="1" indent="-285750" defTabSz="457200">
              <a:spcBef>
                <a:spcPts val="300"/>
              </a:spcBef>
              <a:buFont typeface="Arial" pitchFamily="34" charset="0"/>
              <a:buChar char="•"/>
              <a:defRPr/>
            </a:pPr>
            <a:r>
              <a:rPr lang="it-IT" sz="1700" dirty="0">
                <a:solidFill>
                  <a:srgbClr val="414141"/>
                </a:solidFill>
                <a:latin typeface="Calibri" panose="020F0502020204030204" pitchFamily="34" charset="0"/>
                <a:ea typeface="+mn-ea"/>
              </a:rPr>
              <a:t>CDS </a:t>
            </a:r>
            <a:r>
              <a:rPr lang="it-IT" sz="1700" dirty="0">
                <a:solidFill>
                  <a:srgbClr val="FF0000"/>
                </a:solidFill>
                <a:latin typeface="Calibri" panose="020F0502020204030204" pitchFamily="34" charset="0"/>
                <a:ea typeface="+mn-ea"/>
              </a:rPr>
              <a:t>users</a:t>
            </a:r>
            <a:r>
              <a:rPr lang="it-IT" sz="1700" dirty="0">
                <a:solidFill>
                  <a:srgbClr val="414141"/>
                </a:solidFill>
                <a:latin typeface="Calibri" panose="020F0502020204030204" pitchFamily="34" charset="0"/>
                <a:ea typeface="+mn-ea"/>
              </a:rPr>
              <a:t>: user requirement assessment to measure users’ satisfaction with the CDS. Map evolving user needs into viable user requirements to ensure a user-oriented evolution of the CDS</a:t>
            </a:r>
          </a:p>
        </p:txBody>
      </p:sp>
      <p:sp>
        <p:nvSpPr>
          <p:cNvPr id="10" name="Text Box 12"/>
          <p:cNvSpPr txBox="1">
            <a:spLocks noChangeArrowheads="1"/>
          </p:cNvSpPr>
          <p:nvPr/>
        </p:nvSpPr>
        <p:spPr bwMode="auto">
          <a:xfrm>
            <a:off x="4780547" y="-7754"/>
            <a:ext cx="4363453"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Quality control and traceability</a:t>
            </a:r>
            <a:endParaRPr lang="en-US" altLang="es-ES" sz="2100" dirty="0">
              <a:solidFill>
                <a:srgbClr val="0070C0"/>
              </a:solidFill>
              <a:latin typeface="+mn-lt"/>
              <a:ea typeface="+mn-ea"/>
            </a:endParaRPr>
          </a:p>
        </p:txBody>
      </p:sp>
      <p:pic>
        <p:nvPicPr>
          <p:cNvPr id="11"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15264" y="5921267"/>
            <a:ext cx="1355725" cy="93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5029" y="2387562"/>
            <a:ext cx="3374228" cy="44704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7760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ítulo 1"/>
          <p:cNvSpPr>
            <a:spLocks noGrp="1"/>
          </p:cNvSpPr>
          <p:nvPr>
            <p:ph type="title"/>
          </p:nvPr>
        </p:nvSpPr>
        <p:spPr bwMode="auto">
          <a:xfrm>
            <a:off x="449263" y="218675"/>
            <a:ext cx="8229600"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sz="3600" dirty="0" smtClean="0"/>
              <a:t>How traceable is the climate information?</a:t>
            </a:r>
          </a:p>
        </p:txBody>
      </p:sp>
      <p:sp>
        <p:nvSpPr>
          <p:cNvPr id="55299" name="Marcador de contenido 2"/>
          <p:cNvSpPr txBox="1">
            <a:spLocks/>
          </p:cNvSpPr>
          <p:nvPr/>
        </p:nvSpPr>
        <p:spPr bwMode="auto">
          <a:xfrm>
            <a:off x="353679" y="990191"/>
            <a:ext cx="8416925" cy="203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ea typeface="ＭＳ Ｐゴシック" pitchFamily="34" charset="-128"/>
              </a:defRPr>
            </a:lvl1pPr>
            <a:lvl2pPr marL="2857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300"/>
              </a:spcBef>
              <a:defRPr/>
            </a:pPr>
            <a:r>
              <a:rPr lang="en-US" altLang="en-US" sz="2100" dirty="0" err="1" smtClean="0">
                <a:solidFill>
                  <a:srgbClr val="004890"/>
                </a:solidFill>
                <a:latin typeface="Calibri" panose="020F0502020204030204" pitchFamily="34" charset="0"/>
              </a:rPr>
              <a:t>Generalised</a:t>
            </a:r>
            <a:r>
              <a:rPr lang="en-US" altLang="en-US" sz="2100" dirty="0" smtClean="0">
                <a:solidFill>
                  <a:srgbClr val="004890"/>
                </a:solidFill>
                <a:latin typeface="Calibri" panose="020F0502020204030204" pitchFamily="34" charset="0"/>
              </a:rPr>
              <a:t> metadata provision and workflow provenance is required to ensure a minimum quality of the forecast-based climate information</a:t>
            </a:r>
          </a:p>
        </p:txBody>
      </p:sp>
      <p:sp>
        <p:nvSpPr>
          <p:cNvPr id="12" name="Text Box 12"/>
          <p:cNvSpPr txBox="1">
            <a:spLocks noChangeArrowheads="1"/>
          </p:cNvSpPr>
          <p:nvPr/>
        </p:nvSpPr>
        <p:spPr bwMode="auto">
          <a:xfrm>
            <a:off x="4780547" y="-7754"/>
            <a:ext cx="4363453"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Quality control and traceability</a:t>
            </a:r>
            <a:endParaRPr lang="en-US" altLang="es-ES" sz="2100" dirty="0">
              <a:solidFill>
                <a:srgbClr val="0070C0"/>
              </a:solidFill>
              <a:latin typeface="+mn-lt"/>
              <a:ea typeface="+mn-ea"/>
            </a:endParaRPr>
          </a:p>
        </p:txBody>
      </p:sp>
      <p:pic>
        <p:nvPicPr>
          <p:cNvPr id="7" name="Imagen 206"/>
          <p:cNvPicPr>
            <a:picLocks noChangeAspect="1"/>
          </p:cNvPicPr>
          <p:nvPr/>
        </p:nvPicPr>
        <p:blipFill rotWithShape="1">
          <a:blip r:embed="rId3"/>
          <a:srcRect l="6" t="60102" r="78918" b="142"/>
          <a:stretch/>
        </p:blipFill>
        <p:spPr>
          <a:xfrm>
            <a:off x="166587" y="2042852"/>
            <a:ext cx="2501180" cy="3438554"/>
          </a:xfrm>
          <a:prstGeom prst="rect">
            <a:avLst/>
          </a:prstGeom>
          <a:ln>
            <a:noFill/>
          </a:ln>
        </p:spPr>
      </p:pic>
      <p:pic>
        <p:nvPicPr>
          <p:cNvPr id="8" name="Imagen 206"/>
          <p:cNvPicPr>
            <a:picLocks noChangeAspect="1"/>
          </p:cNvPicPr>
          <p:nvPr/>
        </p:nvPicPr>
        <p:blipFill rotWithShape="1">
          <a:blip r:embed="rId3"/>
          <a:srcRect l="22677" t="7978" r="-127" b="8956"/>
          <a:stretch/>
        </p:blipFill>
        <p:spPr>
          <a:xfrm>
            <a:off x="2689135" y="1944000"/>
            <a:ext cx="5849024" cy="4572000"/>
          </a:xfrm>
          <a:prstGeom prst="rect">
            <a:avLst/>
          </a:prstGeom>
          <a:ln>
            <a:noFill/>
          </a:ln>
        </p:spPr>
      </p:pic>
      <p:sp>
        <p:nvSpPr>
          <p:cNvPr id="9" name="Text Box 12"/>
          <p:cNvSpPr txBox="1">
            <a:spLocks noChangeArrowheads="1"/>
          </p:cNvSpPr>
          <p:nvPr/>
        </p:nvSpPr>
        <p:spPr bwMode="auto">
          <a:xfrm>
            <a:off x="4806950" y="6520975"/>
            <a:ext cx="4337050"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smtClean="0">
                <a:solidFill>
                  <a:schemeClr val="accent1"/>
                </a:solidFill>
                <a:latin typeface="+mn-lt"/>
                <a:ea typeface="+mn-ea"/>
              </a:rPr>
              <a:t>J. </a:t>
            </a:r>
            <a:r>
              <a:rPr lang="en-GB" altLang="es-ES" sz="1600" dirty="0" err="1" smtClean="0">
                <a:solidFill>
                  <a:schemeClr val="accent1"/>
                </a:solidFill>
                <a:latin typeface="+mn-lt"/>
                <a:ea typeface="+mn-ea"/>
              </a:rPr>
              <a:t>Bedia</a:t>
            </a:r>
            <a:r>
              <a:rPr lang="en-GB" altLang="es-ES" sz="1600" dirty="0" smtClean="0">
                <a:solidFill>
                  <a:schemeClr val="accent1"/>
                </a:solidFill>
                <a:latin typeface="+mn-lt"/>
                <a:ea typeface="+mn-ea"/>
              </a:rPr>
              <a:t> (</a:t>
            </a:r>
            <a:r>
              <a:rPr lang="en-GB" altLang="es-ES" sz="1600" dirty="0" err="1" smtClean="0">
                <a:solidFill>
                  <a:schemeClr val="accent1"/>
                </a:solidFill>
                <a:latin typeface="+mn-lt"/>
                <a:ea typeface="+mn-ea"/>
              </a:rPr>
              <a:t>Predictia</a:t>
            </a:r>
            <a:r>
              <a:rPr lang="en-GB" altLang="es-ES" sz="1600" dirty="0" smtClean="0">
                <a:solidFill>
                  <a:schemeClr val="accent1"/>
                </a:solidFill>
                <a:latin typeface="+mn-lt"/>
                <a:ea typeface="+mn-ea"/>
              </a:rPr>
              <a:t>)</a:t>
            </a:r>
            <a:endParaRPr lang="en-US" altLang="es-ES" sz="1600" dirty="0">
              <a:solidFill>
                <a:schemeClr val="accent1"/>
              </a:solidFill>
              <a:latin typeface="+mn-lt"/>
              <a:ea typeface="+mn-ea"/>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8694" y="1922340"/>
            <a:ext cx="3374228" cy="44704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143962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mtClean="0"/>
              <a:t>The communication challenge</a:t>
            </a:r>
          </a:p>
        </p:txBody>
      </p:sp>
      <p:sp>
        <p:nvSpPr>
          <p:cNvPr id="5" name="Espace réservé du texte 2">
            <a:extLst/>
          </p:cNvPr>
          <p:cNvSpPr txBox="1">
            <a:spLocks/>
          </p:cNvSpPr>
          <p:nvPr/>
        </p:nvSpPr>
        <p:spPr>
          <a:xfrm>
            <a:off x="192088" y="860740"/>
            <a:ext cx="8839200" cy="4834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rgbClr val="000000"/>
              </a:buClr>
              <a:buFont typeface="Arial" panose="020B0604020202020204" pitchFamily="34" charset="0"/>
              <a:buNone/>
              <a:defRPr/>
            </a:pPr>
            <a:r>
              <a:rPr lang="en-GB" sz="2100" dirty="0">
                <a:solidFill>
                  <a:srgbClr val="FF0000"/>
                </a:solidFill>
              </a:rPr>
              <a:t>Gamification</a:t>
            </a:r>
            <a:r>
              <a:rPr lang="en-GB" sz="2100" dirty="0">
                <a:solidFill>
                  <a:srgbClr val="414141"/>
                </a:solidFill>
              </a:rPr>
              <a:t> is useful to illustrate the challenges of using and the value of seasonal climate </a:t>
            </a:r>
            <a:r>
              <a:rPr lang="en-GB" sz="2100" dirty="0" smtClean="0">
                <a:solidFill>
                  <a:srgbClr val="414141"/>
                </a:solidFill>
              </a:rPr>
              <a:t>predictions addressed to the wind energy sector:</a:t>
            </a:r>
            <a:endParaRPr lang="en-GB" sz="2100" dirty="0">
              <a:solidFill>
                <a:srgbClr val="414141"/>
              </a:solidFill>
            </a:endParaRPr>
          </a:p>
          <a:p>
            <a:pPr algn="just">
              <a:lnSpc>
                <a:spcPct val="100000"/>
              </a:lnSpc>
              <a:spcBef>
                <a:spcPts val="600"/>
              </a:spcBef>
              <a:buClr>
                <a:srgbClr val="000000"/>
              </a:buClr>
              <a:defRPr/>
            </a:pPr>
            <a:r>
              <a:rPr lang="en-GB" sz="2100" dirty="0">
                <a:solidFill>
                  <a:srgbClr val="414141"/>
                </a:solidFill>
              </a:rPr>
              <a:t>Play against a reference taken from climatological frequencies.</a:t>
            </a:r>
          </a:p>
          <a:p>
            <a:pPr algn="just">
              <a:lnSpc>
                <a:spcPct val="100000"/>
              </a:lnSpc>
              <a:spcBef>
                <a:spcPts val="600"/>
              </a:spcBef>
              <a:buClr>
                <a:srgbClr val="000000"/>
              </a:buClr>
              <a:defRPr/>
            </a:pPr>
            <a:r>
              <a:rPr lang="en-GB" sz="2100" dirty="0">
                <a:solidFill>
                  <a:srgbClr val="414141"/>
                </a:solidFill>
              </a:rPr>
              <a:t>The bets are proportional to the predicted probabilities.</a:t>
            </a:r>
          </a:p>
          <a:p>
            <a:pPr algn="just">
              <a:lnSpc>
                <a:spcPct val="100000"/>
              </a:lnSpc>
              <a:spcBef>
                <a:spcPts val="600"/>
              </a:spcBef>
              <a:buClr>
                <a:srgbClr val="000000"/>
              </a:buClr>
              <a:defRPr/>
            </a:pPr>
            <a:r>
              <a:rPr lang="en-GB" sz="2100" dirty="0">
                <a:solidFill>
                  <a:srgbClr val="414141"/>
                </a:solidFill>
              </a:rPr>
              <a:t>The amount invested in the observed category is multiplied by 3.</a:t>
            </a:r>
          </a:p>
        </p:txBody>
      </p:sp>
      <p:sp>
        <p:nvSpPr>
          <p:cNvPr id="46084" name="Rectangle 7"/>
          <p:cNvSpPr>
            <a:spLocks noChangeArrowheads="1"/>
          </p:cNvSpPr>
          <p:nvPr/>
        </p:nvSpPr>
        <p:spPr bwMode="auto">
          <a:xfrm>
            <a:off x="5210049" y="5734958"/>
            <a:ext cx="38975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GB" altLang="en-US" sz="1600" dirty="0">
                <a:solidFill>
                  <a:srgbClr val="414141"/>
                </a:solidFill>
                <a:latin typeface="Calibri" pitchFamily="34" charset="0"/>
              </a:rPr>
              <a:t>play.google.com/store/apps</a:t>
            </a:r>
          </a:p>
          <a:p>
            <a:pPr algn="r" eaLnBrk="1" hangingPunct="1"/>
            <a:r>
              <a:rPr lang="es-ES" altLang="en-US" sz="1600" dirty="0">
                <a:solidFill>
                  <a:srgbClr val="414141"/>
                </a:solidFill>
                <a:latin typeface="Calibri" pitchFamily="34" charset="0"/>
              </a:rPr>
              <a:t>demo.predictia.es/</a:t>
            </a:r>
            <a:r>
              <a:rPr lang="es-ES" altLang="en-US" sz="1600" dirty="0" err="1">
                <a:solidFill>
                  <a:srgbClr val="414141"/>
                </a:solidFill>
                <a:latin typeface="Calibri" pitchFamily="34" charset="0"/>
              </a:rPr>
              <a:t>roulette</a:t>
            </a:r>
            <a:r>
              <a:rPr lang="es-ES" altLang="en-US" sz="1600" dirty="0">
                <a:solidFill>
                  <a:srgbClr val="414141"/>
                </a:solidFill>
                <a:latin typeface="Calibri" pitchFamily="34" charset="0"/>
              </a:rPr>
              <a:t>-app/mobile.html</a:t>
            </a:r>
            <a:endParaRPr lang="en-GB" altLang="en-US" sz="1600" dirty="0">
              <a:solidFill>
                <a:srgbClr val="414141"/>
              </a:solidFill>
              <a:latin typeface="Calibri" pitchFamily="34" charset="0"/>
            </a:endParaRPr>
          </a:p>
        </p:txBody>
      </p:sp>
      <p:sp>
        <p:nvSpPr>
          <p:cNvPr id="7"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err="1" smtClean="0">
                <a:solidFill>
                  <a:srgbClr val="414141"/>
                </a:solidFill>
                <a:latin typeface="+mn-lt"/>
                <a:ea typeface="+mn-ea"/>
              </a:rPr>
              <a:t>Terrado</a:t>
            </a:r>
            <a:r>
              <a:rPr lang="en-GB" altLang="es-ES" sz="1600" dirty="0" smtClean="0">
                <a:solidFill>
                  <a:srgbClr val="414141"/>
                </a:solidFill>
                <a:latin typeface="+mn-lt"/>
                <a:ea typeface="+mn-ea"/>
              </a:rPr>
              <a:t> et </a:t>
            </a:r>
            <a:r>
              <a:rPr lang="en-GB" altLang="es-ES" sz="1600" dirty="0">
                <a:solidFill>
                  <a:srgbClr val="414141"/>
                </a:solidFill>
                <a:latin typeface="+mn-lt"/>
                <a:ea typeface="+mn-ea"/>
              </a:rPr>
              <a:t>al. (</a:t>
            </a:r>
            <a:r>
              <a:rPr lang="en-GB" altLang="es-ES" sz="1600" dirty="0" smtClean="0">
                <a:solidFill>
                  <a:srgbClr val="414141"/>
                </a:solidFill>
                <a:latin typeface="+mn-lt"/>
                <a:ea typeface="+mn-ea"/>
              </a:rPr>
              <a:t>2019, BAMS)</a:t>
            </a:r>
            <a:endParaRPr lang="en-US" altLang="es-ES" sz="1600" dirty="0">
              <a:solidFill>
                <a:srgbClr val="414141"/>
              </a:solidFill>
              <a:latin typeface="+mn-lt"/>
              <a:ea typeface="+mn-ea"/>
            </a:endParaRPr>
          </a:p>
        </p:txBody>
      </p:sp>
      <p:pic>
        <p:nvPicPr>
          <p:cNvPr id="46087" name="Google Shape;84;p17"/>
          <p:cNvPicPr preferRelativeResize="0">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934" y="6405033"/>
            <a:ext cx="1141413" cy="40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Imagen 8"/>
          <p:cNvPicPr>
            <a:picLocks noChangeAspect="1"/>
          </p:cNvPicPr>
          <p:nvPr/>
        </p:nvPicPr>
        <p:blipFill>
          <a:blip r:embed="rId4" cstate="print">
            <a:extLst>
              <a:ext uri="{28A0092B-C50C-407E-A947-70E740481C1C}">
                <a14:useLocalDpi xmlns:a14="http://schemas.microsoft.com/office/drawing/2010/main" val="0"/>
              </a:ext>
            </a:extLst>
          </a:blip>
          <a:srcRect l="12666" t="11853" r="66556" b="72195"/>
          <a:stretch>
            <a:fillRect/>
          </a:stretch>
        </p:blipFill>
        <p:spPr bwMode="auto">
          <a:xfrm>
            <a:off x="2818355" y="6352413"/>
            <a:ext cx="1184275" cy="49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Imagen 3"/>
          <p:cNvPicPr>
            <a:picLocks noChangeAspect="1"/>
          </p:cNvPicPr>
          <p:nvPr/>
        </p:nvPicPr>
        <p:blipFill>
          <a:blip r:embed="rId5" cstate="print">
            <a:extLst>
              <a:ext uri="{28A0092B-C50C-407E-A947-70E740481C1C}">
                <a14:useLocalDpi xmlns:a14="http://schemas.microsoft.com/office/drawing/2010/main" val="0"/>
              </a:ext>
            </a:extLst>
          </a:blip>
          <a:srcRect l="39008" t="10703" r="38966" b="10648"/>
          <a:stretch>
            <a:fillRect/>
          </a:stretch>
        </p:blipFill>
        <p:spPr bwMode="auto">
          <a:xfrm>
            <a:off x="566738" y="2724900"/>
            <a:ext cx="1738312" cy="341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Imagen 5"/>
          <p:cNvPicPr>
            <a:picLocks noChangeAspect="1"/>
          </p:cNvPicPr>
          <p:nvPr/>
        </p:nvPicPr>
        <p:blipFill>
          <a:blip r:embed="rId6" cstate="print">
            <a:extLst>
              <a:ext uri="{28A0092B-C50C-407E-A947-70E740481C1C}">
                <a14:useLocalDpi xmlns:a14="http://schemas.microsoft.com/office/drawing/2010/main" val="0"/>
              </a:ext>
            </a:extLst>
          </a:blip>
          <a:srcRect l="38945" t="10928" r="39030" b="10085"/>
          <a:stretch>
            <a:fillRect/>
          </a:stretch>
        </p:blipFill>
        <p:spPr bwMode="auto">
          <a:xfrm>
            <a:off x="2681288" y="2769875"/>
            <a:ext cx="1731962" cy="341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Rectángulo 19"/>
          <p:cNvSpPr>
            <a:spLocks noChangeArrowheads="1"/>
          </p:cNvSpPr>
          <p:nvPr/>
        </p:nvSpPr>
        <p:spPr bwMode="auto">
          <a:xfrm rot="5400000" flipV="1">
            <a:off x="2291598" y="4171198"/>
            <a:ext cx="33964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_tradnl" altLang="en-US" sz="2400" b="1">
                <a:solidFill>
                  <a:srgbClr val="426DA9"/>
                </a:solidFill>
              </a:rPr>
              <a:t>▼</a:t>
            </a:r>
            <a:endParaRPr lang="es-ES_tradnl" altLang="en-US" sz="2400">
              <a:solidFill>
                <a:srgbClr val="426DA9"/>
              </a:solidFill>
            </a:endParaRPr>
          </a:p>
        </p:txBody>
      </p:sp>
      <p:sp>
        <p:nvSpPr>
          <p:cNvPr id="46092" name="Rectángulo 20"/>
          <p:cNvSpPr>
            <a:spLocks noChangeArrowheads="1"/>
          </p:cNvSpPr>
          <p:nvPr/>
        </p:nvSpPr>
        <p:spPr bwMode="auto">
          <a:xfrm rot="5400000" flipV="1">
            <a:off x="4399206" y="4162668"/>
            <a:ext cx="35670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_tradnl" altLang="en-US" sz="2400" b="1">
                <a:solidFill>
                  <a:srgbClr val="426DA9"/>
                </a:solidFill>
              </a:rPr>
              <a:t>▼</a:t>
            </a:r>
            <a:endParaRPr lang="es-ES_tradnl" altLang="en-US" sz="2400">
              <a:solidFill>
                <a:srgbClr val="426DA9"/>
              </a:solidFill>
            </a:endParaRPr>
          </a:p>
        </p:txBody>
      </p:sp>
      <p:grpSp>
        <p:nvGrpSpPr>
          <p:cNvPr id="46093" name="Grupo 29"/>
          <p:cNvGrpSpPr>
            <a:grpSpLocks/>
          </p:cNvGrpSpPr>
          <p:nvPr/>
        </p:nvGrpSpPr>
        <p:grpSpPr bwMode="auto">
          <a:xfrm>
            <a:off x="5068989" y="2671966"/>
            <a:ext cx="3459162" cy="1411303"/>
            <a:chOff x="6572045" y="2259918"/>
            <a:chExt cx="4247687" cy="2162590"/>
          </a:xfrm>
        </p:grpSpPr>
        <p:pic>
          <p:nvPicPr>
            <p:cNvPr id="46101" name="Imagen 6"/>
            <p:cNvPicPr>
              <a:picLocks noChangeAspect="1"/>
            </p:cNvPicPr>
            <p:nvPr/>
          </p:nvPicPr>
          <p:blipFill>
            <a:blip r:embed="rId7">
              <a:extLst>
                <a:ext uri="{28A0092B-C50C-407E-A947-70E740481C1C}">
                  <a14:useLocalDpi xmlns:a14="http://schemas.microsoft.com/office/drawing/2010/main" val="0"/>
                </a:ext>
              </a:extLst>
            </a:blip>
            <a:srcRect l="44199" t="38931" r="43912" b="34402"/>
            <a:stretch>
              <a:fillRect/>
            </a:stretch>
          </p:blipFill>
          <p:spPr bwMode="auto">
            <a:xfrm>
              <a:off x="9193257" y="2367918"/>
              <a:ext cx="1626475" cy="2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2" name="Rectángulo 12"/>
            <p:cNvSpPr>
              <a:spLocks noChangeArrowheads="1"/>
            </p:cNvSpPr>
            <p:nvPr/>
          </p:nvSpPr>
          <p:spPr bwMode="auto">
            <a:xfrm rot="5400000" flipV="1">
              <a:off x="8909274" y="3399732"/>
              <a:ext cx="567966" cy="45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_tradnl" altLang="en-US" b="1">
                  <a:solidFill>
                    <a:srgbClr val="426DA9"/>
                  </a:solidFill>
                </a:rPr>
                <a:t>▼</a:t>
              </a:r>
              <a:endParaRPr lang="es-ES_tradnl" altLang="en-US">
                <a:solidFill>
                  <a:srgbClr val="426DA9"/>
                </a:solidFill>
              </a:endParaRPr>
            </a:p>
          </p:txBody>
        </p:sp>
        <p:grpSp>
          <p:nvGrpSpPr>
            <p:cNvPr id="46103" name="Grupo 25"/>
            <p:cNvGrpSpPr>
              <a:grpSpLocks/>
            </p:cNvGrpSpPr>
            <p:nvPr/>
          </p:nvGrpSpPr>
          <p:grpSpPr bwMode="auto">
            <a:xfrm>
              <a:off x="6689759" y="2259918"/>
              <a:ext cx="2262450" cy="2162590"/>
              <a:chOff x="6689759" y="2259918"/>
              <a:chExt cx="2262450" cy="2162590"/>
            </a:xfrm>
          </p:grpSpPr>
          <p:pic>
            <p:nvPicPr>
              <p:cNvPr id="46105" name="Imagen 9"/>
              <p:cNvPicPr>
                <a:picLocks noChangeAspect="1"/>
              </p:cNvPicPr>
              <p:nvPr/>
            </p:nvPicPr>
            <p:blipFill>
              <a:blip r:embed="rId8">
                <a:extLst>
                  <a:ext uri="{28A0092B-C50C-407E-A947-70E740481C1C}">
                    <a14:useLocalDpi xmlns:a14="http://schemas.microsoft.com/office/drawing/2010/main" val="0"/>
                  </a:ext>
                </a:extLst>
              </a:blip>
              <a:srcRect l="41730" t="44008" r="41498" b="27525"/>
              <a:stretch>
                <a:fillRect/>
              </a:stretch>
            </p:blipFill>
            <p:spPr bwMode="auto">
              <a:xfrm>
                <a:off x="6689759" y="2262508"/>
                <a:ext cx="226245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ángulo 22"/>
              <p:cNvSpPr/>
              <p:nvPr/>
            </p:nvSpPr>
            <p:spPr>
              <a:xfrm>
                <a:off x="7839139" y="2259918"/>
                <a:ext cx="1113092" cy="684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2" name="Rectángulo redondeado 26"/>
            <p:cNvSpPr/>
            <p:nvPr/>
          </p:nvSpPr>
          <p:spPr>
            <a:xfrm>
              <a:off x="6572045" y="2259918"/>
              <a:ext cx="4247687" cy="2160214"/>
            </a:xfrm>
            <a:prstGeom prst="roundRect">
              <a:avLst>
                <a:gd name="adj" fmla="val 6189"/>
              </a:avLst>
            </a:prstGeom>
            <a:noFill/>
            <a:ln>
              <a:solidFill>
                <a:srgbClr val="7B9DC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6094" name="Grupo 28"/>
          <p:cNvGrpSpPr>
            <a:grpSpLocks/>
          </p:cNvGrpSpPr>
          <p:nvPr/>
        </p:nvGrpSpPr>
        <p:grpSpPr bwMode="auto">
          <a:xfrm>
            <a:off x="5083276" y="4235255"/>
            <a:ext cx="3556000" cy="1518314"/>
            <a:chOff x="6552314" y="4409686"/>
            <a:chExt cx="4383974" cy="2170232"/>
          </a:xfrm>
        </p:grpSpPr>
        <p:pic>
          <p:nvPicPr>
            <p:cNvPr id="46095" name="Imagen 8"/>
            <p:cNvPicPr>
              <a:picLocks noChangeAspect="1"/>
            </p:cNvPicPr>
            <p:nvPr/>
          </p:nvPicPr>
          <p:blipFill>
            <a:blip r:embed="rId9">
              <a:extLst>
                <a:ext uri="{28A0092B-C50C-407E-A947-70E740481C1C}">
                  <a14:useLocalDpi xmlns:a14="http://schemas.microsoft.com/office/drawing/2010/main" val="0"/>
                </a:ext>
              </a:extLst>
            </a:blip>
            <a:srcRect l="42934" t="38380" r="42889" b="34502"/>
            <a:stretch>
              <a:fillRect/>
            </a:stretch>
          </p:blipFill>
          <p:spPr bwMode="auto">
            <a:xfrm>
              <a:off x="9029039" y="4527918"/>
              <a:ext cx="1907249" cy="2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6" name="Rectángulo 13"/>
            <p:cNvSpPr>
              <a:spLocks noChangeArrowheads="1"/>
            </p:cNvSpPr>
            <p:nvPr/>
          </p:nvSpPr>
          <p:spPr bwMode="auto">
            <a:xfrm rot="5400000" flipV="1">
              <a:off x="8901790" y="5556240"/>
              <a:ext cx="567967" cy="45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s-ES_tradnl" altLang="en-US" b="1">
                  <a:solidFill>
                    <a:srgbClr val="426DA9"/>
                  </a:solidFill>
                </a:rPr>
                <a:t>▼</a:t>
              </a:r>
              <a:endParaRPr lang="es-ES_tradnl" altLang="en-US">
                <a:solidFill>
                  <a:srgbClr val="426DA9"/>
                </a:solidFill>
              </a:endParaRPr>
            </a:p>
          </p:txBody>
        </p:sp>
        <p:grpSp>
          <p:nvGrpSpPr>
            <p:cNvPr id="46097" name="Grupo 24"/>
            <p:cNvGrpSpPr>
              <a:grpSpLocks/>
            </p:cNvGrpSpPr>
            <p:nvPr/>
          </p:nvGrpSpPr>
          <p:grpSpPr bwMode="auto">
            <a:xfrm>
              <a:off x="6685214" y="4419918"/>
              <a:ext cx="2282691" cy="2160000"/>
              <a:chOff x="6685214" y="4419918"/>
              <a:chExt cx="2282691" cy="2160000"/>
            </a:xfrm>
          </p:grpSpPr>
          <p:pic>
            <p:nvPicPr>
              <p:cNvPr id="46099" name="Imagen 7"/>
              <p:cNvPicPr>
                <a:picLocks noChangeAspect="1"/>
              </p:cNvPicPr>
              <p:nvPr/>
            </p:nvPicPr>
            <p:blipFill>
              <a:blip r:embed="rId10">
                <a:extLst>
                  <a:ext uri="{28A0092B-C50C-407E-A947-70E740481C1C}">
                    <a14:useLocalDpi xmlns:a14="http://schemas.microsoft.com/office/drawing/2010/main" val="0"/>
                  </a:ext>
                </a:extLst>
              </a:blip>
              <a:srcRect l="41667" t="43784" r="41434" b="27524"/>
              <a:stretch>
                <a:fillRect/>
              </a:stretch>
            </p:blipFill>
            <p:spPr bwMode="auto">
              <a:xfrm>
                <a:off x="6706255" y="4419918"/>
                <a:ext cx="226165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ángulo 23"/>
              <p:cNvSpPr/>
              <p:nvPr/>
            </p:nvSpPr>
            <p:spPr>
              <a:xfrm>
                <a:off x="6685399" y="4420771"/>
                <a:ext cx="1111651" cy="682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9" name="Rectángulo redondeado 27"/>
            <p:cNvSpPr/>
            <p:nvPr/>
          </p:nvSpPr>
          <p:spPr>
            <a:xfrm>
              <a:off x="6552314" y="4409686"/>
              <a:ext cx="4246975" cy="2159147"/>
            </a:xfrm>
            <a:prstGeom prst="roundRect">
              <a:avLst>
                <a:gd name="adj" fmla="val 6189"/>
              </a:avLst>
            </a:prstGeom>
            <a:noFill/>
            <a:ln>
              <a:solidFill>
                <a:srgbClr val="7B9DC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38586" y="6393180"/>
            <a:ext cx="494495" cy="417849"/>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95232" y="6367116"/>
            <a:ext cx="571500" cy="464344"/>
          </a:xfrm>
          <a:prstGeom prst="rect">
            <a:avLst/>
          </a:prstGeom>
        </p:spPr>
      </p:pic>
      <p:sp>
        <p:nvSpPr>
          <p:cNvPr id="28" name="Text Box 12"/>
          <p:cNvSpPr txBox="1">
            <a:spLocks noChangeArrowheads="1"/>
          </p:cNvSpPr>
          <p:nvPr/>
        </p:nvSpPr>
        <p:spPr bwMode="auto">
          <a:xfrm>
            <a:off x="6513342" y="-7754"/>
            <a:ext cx="2630658" cy="4109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Communication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90331963"/>
      </p:ext>
    </p:extLst>
  </p:cSld>
  <p:clrMapOvr>
    <a:masterClrMapping/>
  </p:clrMapOvr>
  <p:transition spd="slow"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981DA82-B354-064D-8F29-3439B92B8BA4}"/>
              </a:ext>
            </a:extLst>
          </p:cNvPr>
          <p:cNvPicPr>
            <a:picLocks noChangeAspect="1"/>
          </p:cNvPicPr>
          <p:nvPr/>
        </p:nvPicPr>
        <p:blipFill rotWithShape="1">
          <a:blip r:embed="rId5"/>
          <a:srcRect t="12451" r="25814" b="50815"/>
          <a:stretch/>
        </p:blipFill>
        <p:spPr>
          <a:xfrm>
            <a:off x="2250825" y="4514174"/>
            <a:ext cx="3405703" cy="2220686"/>
          </a:xfrm>
          <a:prstGeom prst="rect">
            <a:avLst/>
          </a:prstGeom>
        </p:spPr>
      </p:pic>
      <p:pic>
        <p:nvPicPr>
          <p:cNvPr id="30" name="Picture 29">
            <a:extLst>
              <a:ext uri="{FF2B5EF4-FFF2-40B4-BE49-F238E27FC236}">
                <a16:creationId xmlns:a16="http://schemas.microsoft.com/office/drawing/2014/main" id="{16001386-4E8D-7A4B-83DB-FB0752E1FD19}"/>
              </a:ext>
            </a:extLst>
          </p:cNvPr>
          <p:cNvPicPr>
            <a:picLocks noChangeAspect="1"/>
          </p:cNvPicPr>
          <p:nvPr/>
        </p:nvPicPr>
        <p:blipFill rotWithShape="1">
          <a:blip r:embed="rId5"/>
          <a:srcRect t="60860" r="25676"/>
          <a:stretch/>
        </p:blipFill>
        <p:spPr>
          <a:xfrm>
            <a:off x="5684663" y="4492402"/>
            <a:ext cx="3422055" cy="2373086"/>
          </a:xfrm>
          <a:prstGeom prst="rect">
            <a:avLst/>
          </a:prstGeom>
        </p:spPr>
      </p:pic>
      <p:sp>
        <p:nvSpPr>
          <p:cNvPr id="46082"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mtClean="0"/>
              <a:t>The communication challenge</a:t>
            </a:r>
          </a:p>
        </p:txBody>
      </p:sp>
      <p:sp>
        <p:nvSpPr>
          <p:cNvPr id="5" name="Espace réservé du texte 2">
            <a:extLst/>
          </p:cNvPr>
          <p:cNvSpPr txBox="1">
            <a:spLocks/>
          </p:cNvSpPr>
          <p:nvPr/>
        </p:nvSpPr>
        <p:spPr>
          <a:xfrm>
            <a:off x="192088" y="860740"/>
            <a:ext cx="8839200" cy="4834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rgbClr val="000000"/>
              </a:buClr>
              <a:buFont typeface="Arial" panose="020B0604020202020204" pitchFamily="34" charset="0"/>
              <a:buNone/>
              <a:defRPr/>
            </a:pPr>
            <a:r>
              <a:rPr lang="en-GB" sz="2100" dirty="0" smtClean="0">
                <a:solidFill>
                  <a:srgbClr val="414141"/>
                </a:solidFill>
              </a:rPr>
              <a:t>Use of </a:t>
            </a:r>
            <a:r>
              <a:rPr lang="en-GB" sz="2100" dirty="0" smtClean="0">
                <a:solidFill>
                  <a:srgbClr val="FF0000"/>
                </a:solidFill>
              </a:rPr>
              <a:t>storylines</a:t>
            </a:r>
            <a:r>
              <a:rPr lang="en-GB" sz="2100" dirty="0" smtClean="0">
                <a:solidFill>
                  <a:srgbClr val="414141"/>
                </a:solidFill>
              </a:rPr>
              <a:t> to communicate changes in extreme events, uncertainty and attribution. Same dynamical situation with different </a:t>
            </a:r>
            <a:r>
              <a:rPr lang="en-GB" sz="2100" dirty="0" err="1" smtClean="0">
                <a:solidFill>
                  <a:srgbClr val="414141"/>
                </a:solidFill>
              </a:rPr>
              <a:t>thermodynamical</a:t>
            </a:r>
            <a:r>
              <a:rPr lang="en-GB" sz="2100" dirty="0" smtClean="0">
                <a:solidFill>
                  <a:srgbClr val="414141"/>
                </a:solidFill>
              </a:rPr>
              <a:t> conditions illustrate a tangible change. </a:t>
            </a:r>
            <a:r>
              <a:rPr lang="en-GB" sz="2100" dirty="0" smtClean="0">
                <a:solidFill>
                  <a:srgbClr val="FF0000"/>
                </a:solidFill>
              </a:rPr>
              <a:t>The information is more efficient when the context is recognised.</a:t>
            </a:r>
            <a:endParaRPr lang="en-GB" sz="2100" dirty="0">
              <a:solidFill>
                <a:srgbClr val="FF0000"/>
              </a:solidFill>
            </a:endParaRPr>
          </a:p>
        </p:txBody>
      </p:sp>
      <p:sp>
        <p:nvSpPr>
          <p:cNvPr id="7"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T. Jung (AWI)</a:t>
            </a:r>
            <a:endParaRPr lang="en-US" altLang="es-ES" sz="1600" dirty="0">
              <a:solidFill>
                <a:srgbClr val="414141"/>
              </a:solidFill>
              <a:latin typeface="+mn-lt"/>
              <a:ea typeface="+mn-ea"/>
            </a:endParaRPr>
          </a:p>
        </p:txBody>
      </p:sp>
      <p:pic>
        <p:nvPicPr>
          <p:cNvPr id="32" name="Picture 31">
            <a:extLst>
              <a:ext uri="{FF2B5EF4-FFF2-40B4-BE49-F238E27FC236}">
                <a16:creationId xmlns:a16="http://schemas.microsoft.com/office/drawing/2014/main" id="{518D0322-CBE0-8544-8EB5-F574DF0953EB}"/>
              </a:ext>
            </a:extLst>
          </p:cNvPr>
          <p:cNvPicPr>
            <a:picLocks noChangeAspect="1"/>
          </p:cNvPicPr>
          <p:nvPr/>
        </p:nvPicPr>
        <p:blipFill rotWithShape="1">
          <a:blip r:embed="rId5"/>
          <a:srcRect l="74163" t="9973"/>
          <a:stretch/>
        </p:blipFill>
        <p:spPr>
          <a:xfrm>
            <a:off x="1866144" y="4492402"/>
            <a:ext cx="521069" cy="1952951"/>
          </a:xfrm>
          <a:prstGeom prst="rect">
            <a:avLst/>
          </a:prstGeom>
        </p:spPr>
      </p:pic>
      <p:pic>
        <p:nvPicPr>
          <p:cNvPr id="3" name="bol_his_sc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55410" y="2037710"/>
            <a:ext cx="3868994" cy="223206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138" y="3909330"/>
            <a:ext cx="1049324" cy="441044"/>
          </a:xfrm>
          <a:prstGeom prst="rect">
            <a:avLst/>
          </a:prstGeom>
        </p:spPr>
      </p:pic>
      <p:sp>
        <p:nvSpPr>
          <p:cNvPr id="11" name="Rectangle 7"/>
          <p:cNvSpPr>
            <a:spLocks noChangeArrowheads="1"/>
          </p:cNvSpPr>
          <p:nvPr/>
        </p:nvSpPr>
        <p:spPr bwMode="auto">
          <a:xfrm>
            <a:off x="47249" y="4771562"/>
            <a:ext cx="182866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altLang="en-US" sz="2000" dirty="0" smtClean="0">
                <a:solidFill>
                  <a:srgbClr val="414141"/>
                </a:solidFill>
                <a:latin typeface="Calibri" pitchFamily="34" charset="0"/>
              </a:rPr>
              <a:t>Climate-change signal for 25 July 2019</a:t>
            </a:r>
          </a:p>
          <a:p>
            <a:pPr algn="ctr" eaLnBrk="1" hangingPunct="1"/>
            <a:r>
              <a:rPr lang="en-GB" altLang="en-US" sz="2000" dirty="0" smtClean="0">
                <a:solidFill>
                  <a:srgbClr val="414141"/>
                </a:solidFill>
                <a:latin typeface="Calibri" pitchFamily="34" charset="0"/>
              </a:rPr>
              <a:t>(T2m)</a:t>
            </a:r>
            <a:endParaRPr lang="en-GB" altLang="en-US" sz="2000" dirty="0">
              <a:solidFill>
                <a:srgbClr val="414141"/>
              </a:solidFill>
              <a:latin typeface="Calibri" pitchFamily="34" charset="0"/>
            </a:endParaRPr>
          </a:p>
        </p:txBody>
      </p:sp>
      <p:sp>
        <p:nvSpPr>
          <p:cNvPr id="12" name="Rectangle 7"/>
          <p:cNvSpPr>
            <a:spLocks noChangeArrowheads="1"/>
          </p:cNvSpPr>
          <p:nvPr/>
        </p:nvSpPr>
        <p:spPr bwMode="auto">
          <a:xfrm>
            <a:off x="3365558" y="4260028"/>
            <a:ext cx="12336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altLang="en-US" sz="1600" dirty="0" smtClean="0">
                <a:solidFill>
                  <a:srgbClr val="414141"/>
                </a:solidFill>
                <a:latin typeface="Calibri" pitchFamily="34" charset="0"/>
              </a:rPr>
              <a:t>+4 K - today</a:t>
            </a:r>
            <a:endParaRPr lang="en-GB" altLang="en-US" sz="1600" dirty="0">
              <a:solidFill>
                <a:srgbClr val="414141"/>
              </a:solidFill>
              <a:latin typeface="Calibri" pitchFamily="34" charset="0"/>
            </a:endParaRPr>
          </a:p>
        </p:txBody>
      </p:sp>
      <p:sp>
        <p:nvSpPr>
          <p:cNvPr id="13" name="Rectangle 7"/>
          <p:cNvSpPr>
            <a:spLocks noChangeArrowheads="1"/>
          </p:cNvSpPr>
          <p:nvPr/>
        </p:nvSpPr>
        <p:spPr bwMode="auto">
          <a:xfrm>
            <a:off x="6456022" y="4271308"/>
            <a:ext cx="19423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altLang="en-US" sz="1600" dirty="0" smtClean="0">
                <a:solidFill>
                  <a:srgbClr val="414141"/>
                </a:solidFill>
                <a:latin typeface="Calibri" pitchFamily="34" charset="0"/>
              </a:rPr>
              <a:t>Today - preindustrial</a:t>
            </a:r>
            <a:endParaRPr lang="en-GB" altLang="en-US" sz="1600" dirty="0">
              <a:solidFill>
                <a:srgbClr val="414141"/>
              </a:solidFill>
              <a:latin typeface="Calibri" pitchFamily="34" charset="0"/>
            </a:endParaRPr>
          </a:p>
        </p:txBody>
      </p:sp>
      <p:sp>
        <p:nvSpPr>
          <p:cNvPr id="14" name="Rectangle 7"/>
          <p:cNvSpPr>
            <a:spLocks noChangeArrowheads="1"/>
          </p:cNvSpPr>
          <p:nvPr/>
        </p:nvSpPr>
        <p:spPr bwMode="auto">
          <a:xfrm>
            <a:off x="39860" y="2479947"/>
            <a:ext cx="19232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altLang="en-US" sz="2000" dirty="0" smtClean="0">
                <a:solidFill>
                  <a:srgbClr val="414141"/>
                </a:solidFill>
                <a:latin typeface="Calibri" pitchFamily="34" charset="0"/>
              </a:rPr>
              <a:t>Climate-change signal for January (SST)</a:t>
            </a:r>
            <a:endParaRPr lang="en-GB" altLang="en-US" sz="2000" dirty="0">
              <a:solidFill>
                <a:srgbClr val="414141"/>
              </a:solidFill>
              <a:latin typeface="Calibri" pitchFamily="34" charset="0"/>
            </a:endParaRPr>
          </a:p>
        </p:txBody>
      </p:sp>
      <p:sp>
        <p:nvSpPr>
          <p:cNvPr id="15" name="Text Box 9"/>
          <p:cNvSpPr txBox="1">
            <a:spLocks noChangeArrowheads="1"/>
          </p:cNvSpPr>
          <p:nvPr/>
        </p:nvSpPr>
        <p:spPr bwMode="auto">
          <a:xfrm rot="1884964" flipH="1">
            <a:off x="325439" y="3094389"/>
            <a:ext cx="8531225" cy="1337253"/>
          </a:xfrm>
          <a:prstGeom prst="rect">
            <a:avLst/>
          </a:prstGeom>
          <a:gradFill flip="none" rotWithShape="1">
            <a:gsLst>
              <a:gs pos="0">
                <a:srgbClr val="797B7E">
                  <a:tint val="66000"/>
                  <a:satMod val="160000"/>
                </a:srgbClr>
              </a:gs>
              <a:gs pos="50000">
                <a:srgbClr val="797B7E">
                  <a:tint val="44500"/>
                  <a:satMod val="160000"/>
                </a:srgbClr>
              </a:gs>
              <a:gs pos="100000">
                <a:srgbClr val="797B7E">
                  <a:tint val="23500"/>
                  <a:satMod val="160000"/>
                </a:srgbClr>
              </a:gs>
            </a:gsLst>
            <a:lin ang="5400000" scaled="1"/>
            <a:tileRect/>
          </a:gradFill>
          <a:ln>
            <a:noFill/>
          </a:ln>
          <a:effectLst>
            <a:softEdge rad="127000"/>
          </a:effectLst>
        </p:spPr>
        <p:txBody>
          <a:bodyPr lIns="0" tIns="144000" bIns="144000" anchor="b">
            <a:spAutoFit/>
          </a:bodyPr>
          <a:lstStyle>
            <a:defPPr>
              <a:defRPr lang="en-US"/>
            </a:defPPr>
            <a:lvl1pPr algn="ctr" defTabSz="914400" eaLnBrk="1" fontAlgn="auto" hangingPunct="1">
              <a:spcBef>
                <a:spcPct val="50000"/>
              </a:spcBef>
              <a:spcAft>
                <a:spcPts val="0"/>
              </a:spcAft>
              <a:buFontTx/>
              <a:buNone/>
              <a:defRPr sz="3400" b="1" kern="0">
                <a:solidFill>
                  <a:srgbClr val="FF0000"/>
                </a:solidFill>
                <a:latin typeface="Century Gothic" pitchFamily="34" charset="0"/>
              </a:defRPr>
            </a:lvl1pPr>
            <a:lvl2pPr marL="742950" indent="-285750" eaLnBrk="0" hangingPunct="0">
              <a:spcBef>
                <a:spcPts val="300"/>
              </a:spcBef>
              <a:buClr>
                <a:schemeClr val="accent2"/>
              </a:buClr>
              <a:buSzPct val="150000"/>
              <a:buFont typeface="Wingdings" pitchFamily="2" charset="2"/>
              <a:buChar char="§"/>
              <a:defRPr sz="1600">
                <a:latin typeface="Verdana" pitchFamily="34" charset="0"/>
              </a:defRPr>
            </a:lvl2pPr>
            <a:lvl3pPr marL="1143000" indent="-228600" eaLnBrk="0" hangingPunct="0">
              <a:spcBef>
                <a:spcPts val="300"/>
              </a:spcBef>
              <a:buClr>
                <a:schemeClr val="accent2"/>
              </a:buClr>
              <a:buFont typeface="Wingdings" pitchFamily="2" charset="2"/>
              <a:buChar char="§"/>
              <a:defRPr sz="1600">
                <a:latin typeface="Verdana" pitchFamily="34" charset="0"/>
              </a:defRPr>
            </a:lvl3pPr>
            <a:lvl4pPr marL="1600200" indent="-228600" eaLnBrk="0" hangingPunct="0">
              <a:spcBef>
                <a:spcPts val="300"/>
              </a:spcBef>
              <a:buClr>
                <a:schemeClr val="accent2"/>
              </a:buClr>
              <a:buFont typeface="Wingdings" pitchFamily="2" charset="2"/>
              <a:buChar char="§"/>
              <a:defRPr sz="1600">
                <a:latin typeface="Verdana" pitchFamily="34" charset="0"/>
              </a:defRPr>
            </a:lvl4pPr>
            <a:lvl5pPr marL="2057400" indent="-228600" eaLnBrk="0" hangingPunct="0">
              <a:spcBef>
                <a:spcPts val="300"/>
              </a:spcBef>
              <a:buClr>
                <a:schemeClr val="accent2"/>
              </a:buClr>
              <a:buFont typeface="Wingdings" pitchFamily="2" charset="2"/>
              <a:buChar char="§"/>
              <a:defRPr sz="1600">
                <a:latin typeface="Verdana"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9pPr>
          </a:lstStyle>
          <a:p>
            <a:pPr>
              <a:defRPr/>
            </a:pPr>
            <a:r>
              <a:rPr lang="en-GB" altLang="es-ES" dirty="0" smtClean="0"/>
              <a:t>But this is efficient if models are much more realistic (and credible)</a:t>
            </a:r>
          </a:p>
        </p:txBody>
      </p:sp>
      <p:sp>
        <p:nvSpPr>
          <p:cNvPr id="16" name="Text Box 12"/>
          <p:cNvSpPr txBox="1">
            <a:spLocks noChangeArrowheads="1"/>
          </p:cNvSpPr>
          <p:nvPr/>
        </p:nvSpPr>
        <p:spPr bwMode="auto">
          <a:xfrm>
            <a:off x="6513342" y="-7754"/>
            <a:ext cx="2630658" cy="4109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Communication</a:t>
            </a:r>
            <a:endParaRPr lang="en-US" altLang="es-ES" sz="2100" dirty="0">
              <a:solidFill>
                <a:srgbClr val="0070C0"/>
              </a:solidFill>
              <a:latin typeface="+mn-lt"/>
              <a:ea typeface="+mn-ea"/>
            </a:endParaRPr>
          </a:p>
        </p:txBody>
      </p:sp>
      <p:pic>
        <p:nvPicPr>
          <p:cNvPr id="17" name="Picture 16">
            <a:extLst>
              <a:ext uri="{FF2B5EF4-FFF2-40B4-BE49-F238E27FC236}">
                <a16:creationId xmlns:a16="http://schemas.microsoft.com/office/drawing/2014/main" id="{CF9CDAFF-EEBC-4515-94B3-237CB0BF209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060266" y="2355167"/>
            <a:ext cx="2934408" cy="1681963"/>
          </a:xfrm>
          <a:prstGeom prst="rect">
            <a:avLst/>
          </a:prstGeom>
          <a:noFill/>
          <a:ln>
            <a:noFill/>
          </a:ln>
        </p:spPr>
      </p:pic>
    </p:spTree>
    <p:extLst>
      <p:ext uri="{BB962C8B-B14F-4D97-AF65-F5344CB8AC3E}">
        <p14:creationId xmlns:p14="http://schemas.microsoft.com/office/powerpoint/2010/main" val="2635333319"/>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 y="5203329"/>
            <a:ext cx="9150724" cy="1000733"/>
          </a:xfrm>
          <a:prstGeom prst="rect">
            <a:avLst/>
          </a:prstGeom>
        </p:spPr>
      </p:pic>
      <p:sp>
        <p:nvSpPr>
          <p:cNvPr id="23554"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smtClean="0"/>
              <a:t>UKCP18</a:t>
            </a:r>
          </a:p>
        </p:txBody>
      </p:sp>
      <p:sp>
        <p:nvSpPr>
          <p:cNvPr id="23555" name="Espace réservé du texte 2"/>
          <p:cNvSpPr txBox="1">
            <a:spLocks/>
          </p:cNvSpPr>
          <p:nvPr/>
        </p:nvSpPr>
        <p:spPr bwMode="auto">
          <a:xfrm>
            <a:off x="178020" y="860741"/>
            <a:ext cx="8839200" cy="140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85800" indent="-22860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just" eaLnBrk="1" hangingPunct="1">
              <a:lnSpc>
                <a:spcPct val="90000"/>
              </a:lnSpc>
              <a:spcBef>
                <a:spcPts val="1000"/>
              </a:spcBef>
              <a:spcAft>
                <a:spcPts val="1000"/>
              </a:spcAft>
            </a:pPr>
            <a:r>
              <a:rPr lang="en-IE" sz="2100" dirty="0" smtClean="0">
                <a:solidFill>
                  <a:srgbClr val="414141"/>
                </a:solidFill>
                <a:latin typeface="Calibri" pitchFamily="34" charset="0"/>
              </a:rPr>
              <a:t>The UK Climate Projections 2018 undertook an extensive programme of user requirements. Participants were selected to represent communities and not individuals. The lists below come from user group workshops in 2016-17. Satisfying all of them was beyond scope.</a:t>
            </a:r>
            <a:endParaRPr lang="en-US" sz="2100" dirty="0" smtClean="0">
              <a:solidFill>
                <a:srgbClr val="414141"/>
              </a:solidFill>
              <a:latin typeface="Calibri" pitchFamily="34" charset="0"/>
            </a:endParaRPr>
          </a:p>
        </p:txBody>
      </p:sp>
      <p:sp>
        <p:nvSpPr>
          <p:cNvPr id="7" name="Text Box 12"/>
          <p:cNvSpPr txBox="1">
            <a:spLocks noChangeArrowheads="1"/>
          </p:cNvSpPr>
          <p:nvPr/>
        </p:nvSpPr>
        <p:spPr bwMode="auto">
          <a:xfrm>
            <a:off x="6513342" y="-7754"/>
            <a:ext cx="2630658" cy="4109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Related activities</a:t>
            </a:r>
            <a:endParaRPr lang="en-US" altLang="es-ES" sz="2100" dirty="0">
              <a:solidFill>
                <a:srgbClr val="0070C0"/>
              </a:solidFill>
              <a:latin typeface="+mn-lt"/>
              <a:ea typeface="+mn-ea"/>
            </a:endParaRPr>
          </a:p>
        </p:txBody>
      </p:sp>
      <p:graphicFrame>
        <p:nvGraphicFramePr>
          <p:cNvPr id="6" name="Content Placeholder 3">
            <a:extLst>
              <a:ext uri="{FF2B5EF4-FFF2-40B4-BE49-F238E27FC236}">
                <a16:creationId xmlns:a16="http://schemas.microsoft.com/office/drawing/2014/main" id="{C50932D7-0184-40FB-98A8-BBAFCF4192EC}"/>
              </a:ext>
            </a:extLst>
          </p:cNvPr>
          <p:cNvGraphicFramePr>
            <a:graphicFrameLocks noGrp="1"/>
          </p:cNvGraphicFramePr>
          <p:nvPr>
            <p:ph idx="1"/>
            <p:extLst>
              <p:ext uri="{D42A27DB-BD31-4B8C-83A1-F6EECF244321}">
                <p14:modId xmlns:p14="http://schemas.microsoft.com/office/powerpoint/2010/main" val="1810052224"/>
              </p:ext>
            </p:extLst>
          </p:nvPr>
        </p:nvGraphicFramePr>
        <p:xfrm>
          <a:off x="214076" y="1794607"/>
          <a:ext cx="6960077" cy="31702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CBDE897D-8B50-4DBD-9251-4F901D4170B8}"/>
              </a:ext>
            </a:extLst>
          </p:cNvPr>
          <p:cNvSpPr txBox="1"/>
          <p:nvPr/>
        </p:nvSpPr>
        <p:spPr>
          <a:xfrm>
            <a:off x="7426674" y="3201470"/>
            <a:ext cx="1638590" cy="430887"/>
          </a:xfrm>
          <a:prstGeom prst="rect">
            <a:avLst/>
          </a:prstGeom>
          <a:noFill/>
        </p:spPr>
        <p:txBody>
          <a:bodyPr wrap="none" rtlCol="0">
            <a:spAutoFit/>
          </a:bodyPr>
          <a:lstStyle/>
          <a:p>
            <a:r>
              <a:rPr lang="en-GB" sz="1100">
                <a:solidFill>
                  <a:srgbClr val="414141"/>
                </a:solidFill>
              </a:rPr>
              <a:t>Royal Botanical Gardens, </a:t>
            </a:r>
          </a:p>
          <a:p>
            <a:r>
              <a:rPr lang="en-GB" sz="1100">
                <a:solidFill>
                  <a:srgbClr val="414141"/>
                </a:solidFill>
              </a:rPr>
              <a:t>Edinburgh, Feb 2017</a:t>
            </a:r>
          </a:p>
        </p:txBody>
      </p:sp>
      <p:pic>
        <p:nvPicPr>
          <p:cNvPr id="10" name="Picture 9" descr="A group of people in a room&#10;&#10;Description automatically generated">
            <a:extLst>
              <a:ext uri="{FF2B5EF4-FFF2-40B4-BE49-F238E27FC236}">
                <a16:creationId xmlns:a16="http://schemas.microsoft.com/office/drawing/2014/main" id="{0ECF91F5-AA97-4F6E-993B-707075D29A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6674" y="1978670"/>
            <a:ext cx="1622553" cy="1217240"/>
          </a:xfrm>
          <a:prstGeom prst="rect">
            <a:avLst/>
          </a:prstGeom>
        </p:spPr>
      </p:pic>
      <p:pic>
        <p:nvPicPr>
          <p:cNvPr id="11" name="Picture 10" descr="A group of people sitting at a table&#10;&#10;Description automatically generated">
            <a:extLst>
              <a:ext uri="{FF2B5EF4-FFF2-40B4-BE49-F238E27FC236}">
                <a16:creationId xmlns:a16="http://schemas.microsoft.com/office/drawing/2014/main" id="{EE6928A9-5328-4EC6-8E84-DAC1758611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72291" y="3611662"/>
            <a:ext cx="1524777" cy="1143889"/>
          </a:xfrm>
          <a:prstGeom prst="rect">
            <a:avLst/>
          </a:prstGeom>
        </p:spPr>
      </p:pic>
      <p:sp>
        <p:nvSpPr>
          <p:cNvPr id="13"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J. Lowe (Met Office)</a:t>
            </a:r>
            <a:endParaRPr lang="en-US" altLang="es-ES" sz="1600" dirty="0">
              <a:solidFill>
                <a:srgbClr val="414141"/>
              </a:solidFill>
              <a:latin typeface="+mn-lt"/>
              <a:ea typeface="+mn-ea"/>
            </a:endParaRPr>
          </a:p>
        </p:txBody>
      </p:sp>
      <p:sp>
        <p:nvSpPr>
          <p:cNvPr id="14" name="TextBox 13">
            <a:extLst>
              <a:ext uri="{FF2B5EF4-FFF2-40B4-BE49-F238E27FC236}">
                <a16:creationId xmlns:a16="http://schemas.microsoft.com/office/drawing/2014/main" id="{ED7B8D56-D705-425A-8319-4A9AF1B8AEFA}"/>
              </a:ext>
            </a:extLst>
          </p:cNvPr>
          <p:cNvSpPr txBox="1"/>
          <p:nvPr/>
        </p:nvSpPr>
        <p:spPr>
          <a:xfrm>
            <a:off x="7426674" y="4761474"/>
            <a:ext cx="1406154" cy="430887"/>
          </a:xfrm>
          <a:prstGeom prst="rect">
            <a:avLst/>
          </a:prstGeom>
          <a:noFill/>
        </p:spPr>
        <p:txBody>
          <a:bodyPr wrap="none" rtlCol="0">
            <a:spAutoFit/>
          </a:bodyPr>
          <a:lstStyle/>
          <a:p>
            <a:r>
              <a:rPr lang="en-GB" sz="1100" dirty="0">
                <a:solidFill>
                  <a:srgbClr val="414141"/>
                </a:solidFill>
              </a:rPr>
              <a:t>Met Office</a:t>
            </a:r>
          </a:p>
          <a:p>
            <a:r>
              <a:rPr lang="en-GB" sz="1100" dirty="0">
                <a:solidFill>
                  <a:srgbClr val="414141"/>
                </a:solidFill>
              </a:rPr>
              <a:t>Exeter, October 2017</a:t>
            </a:r>
          </a:p>
        </p:txBody>
      </p:sp>
    </p:spTree>
    <p:extLst>
      <p:ext uri="{BB962C8B-B14F-4D97-AF65-F5344CB8AC3E}">
        <p14:creationId xmlns:p14="http://schemas.microsoft.com/office/powerpoint/2010/main" val="2844304538"/>
      </p:ext>
    </p:extLst>
  </p:cSld>
  <p:clrMapOvr>
    <a:masterClrMapping/>
  </p:clrMapOvr>
  <p:transition spd="slow"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 y="5203329"/>
            <a:ext cx="9150724" cy="1000733"/>
          </a:xfrm>
          <a:prstGeom prst="rect">
            <a:avLst/>
          </a:prstGeom>
        </p:spPr>
      </p:pic>
      <p:sp>
        <p:nvSpPr>
          <p:cNvPr id="23554"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smtClean="0"/>
              <a:t>UKCP18</a:t>
            </a:r>
          </a:p>
        </p:txBody>
      </p:sp>
      <p:sp>
        <p:nvSpPr>
          <p:cNvPr id="7" name="Text Box 12"/>
          <p:cNvSpPr txBox="1">
            <a:spLocks noChangeArrowheads="1"/>
          </p:cNvSpPr>
          <p:nvPr/>
        </p:nvSpPr>
        <p:spPr bwMode="auto">
          <a:xfrm>
            <a:off x="6513342" y="-7754"/>
            <a:ext cx="2630658" cy="4109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Related activities</a:t>
            </a:r>
            <a:endParaRPr lang="en-US" altLang="es-ES" sz="2100" dirty="0">
              <a:solidFill>
                <a:srgbClr val="0070C0"/>
              </a:solidFill>
              <a:latin typeface="+mn-lt"/>
              <a:ea typeface="+mn-ea"/>
            </a:endParaRPr>
          </a:p>
        </p:txBody>
      </p:sp>
      <p:sp>
        <p:nvSpPr>
          <p:cNvPr id="13"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J. Lowe (Met Office)</a:t>
            </a:r>
            <a:endParaRPr lang="en-US" altLang="es-ES" sz="1600" dirty="0">
              <a:solidFill>
                <a:srgbClr val="414141"/>
              </a:solidFill>
              <a:latin typeface="+mn-lt"/>
              <a:ea typeface="+mn-ea"/>
            </a:endParaRPr>
          </a:p>
        </p:txBody>
      </p:sp>
      <p:graphicFrame>
        <p:nvGraphicFramePr>
          <p:cNvPr id="15" name="Diagram 14"/>
          <p:cNvGraphicFramePr/>
          <p:nvPr>
            <p:extLst>
              <p:ext uri="{D42A27DB-BD31-4B8C-83A1-F6EECF244321}">
                <p14:modId xmlns:p14="http://schemas.microsoft.com/office/powerpoint/2010/main" val="2129724500"/>
              </p:ext>
            </p:extLst>
          </p:nvPr>
        </p:nvGraphicFramePr>
        <p:xfrm>
          <a:off x="455154" y="2092378"/>
          <a:ext cx="8203796" cy="30651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606" t="21896" r="-606" b="17810"/>
          <a:stretch/>
        </p:blipFill>
        <p:spPr>
          <a:xfrm>
            <a:off x="3619943" y="2556222"/>
            <a:ext cx="2097288" cy="977900"/>
          </a:xfrm>
          <a:prstGeom prst="rect">
            <a:avLst/>
          </a:prstGeom>
        </p:spPr>
      </p:pic>
      <p:sp>
        <p:nvSpPr>
          <p:cNvPr id="17" name="Espace réservé du texte 2"/>
          <p:cNvSpPr txBox="1">
            <a:spLocks/>
          </p:cNvSpPr>
          <p:nvPr/>
        </p:nvSpPr>
        <p:spPr bwMode="auto">
          <a:xfrm>
            <a:off x="178020" y="860741"/>
            <a:ext cx="8839200" cy="140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85800" indent="-22860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just" eaLnBrk="1" hangingPunct="1">
              <a:lnSpc>
                <a:spcPct val="90000"/>
              </a:lnSpc>
              <a:spcBef>
                <a:spcPts val="1000"/>
              </a:spcBef>
              <a:spcAft>
                <a:spcPts val="1000"/>
              </a:spcAft>
            </a:pPr>
            <a:r>
              <a:rPr lang="en-IE" sz="2100" dirty="0" smtClean="0">
                <a:solidFill>
                  <a:srgbClr val="414141"/>
                </a:solidFill>
                <a:latin typeface="Calibri" pitchFamily="34" charset="0"/>
              </a:rPr>
              <a:t>The UK Climate Projections 2018 undertook an extensive programme of user requirements. Participants were selected to represent communities and not individuals. The lists below come from user group workshops in 2016-17. Satisfying all of them was beyond scope.</a:t>
            </a:r>
            <a:endParaRPr lang="en-US" sz="2100" dirty="0" smtClean="0">
              <a:solidFill>
                <a:srgbClr val="414141"/>
              </a:solidFill>
              <a:latin typeface="Calibri" pitchFamily="34" charset="0"/>
            </a:endParaRPr>
          </a:p>
        </p:txBody>
      </p:sp>
    </p:spTree>
    <p:extLst>
      <p:ext uri="{BB962C8B-B14F-4D97-AF65-F5344CB8AC3E}">
        <p14:creationId xmlns:p14="http://schemas.microsoft.com/office/powerpoint/2010/main" val="1825700636"/>
      </p:ext>
    </p:extLst>
  </p:cSld>
  <p:clrMapOvr>
    <a:masterClrMapping/>
  </p:clrMapOvr>
  <p:transition spd="slow"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smtClean="0"/>
              <a:t>Horizon Europe Mission</a:t>
            </a:r>
          </a:p>
        </p:txBody>
      </p:sp>
      <p:sp>
        <p:nvSpPr>
          <p:cNvPr id="23555" name="Espace réservé du texte 2"/>
          <p:cNvSpPr txBox="1">
            <a:spLocks/>
          </p:cNvSpPr>
          <p:nvPr/>
        </p:nvSpPr>
        <p:spPr bwMode="auto">
          <a:xfrm>
            <a:off x="178020" y="917012"/>
            <a:ext cx="8839200" cy="4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85800" indent="-22860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just" eaLnBrk="1" hangingPunct="1">
              <a:lnSpc>
                <a:spcPct val="90000"/>
              </a:lnSpc>
              <a:spcBef>
                <a:spcPts val="1000"/>
              </a:spcBef>
            </a:pPr>
            <a:r>
              <a:rPr lang="en-GB" altLang="en-US" sz="2100" dirty="0">
                <a:solidFill>
                  <a:srgbClr val="414141"/>
                </a:solidFill>
                <a:latin typeface="Calibri" pitchFamily="34" charset="0"/>
                <a:sym typeface="Calibri" pitchFamily="34" charset="0"/>
              </a:rPr>
              <a:t>The Mission on </a:t>
            </a:r>
            <a:r>
              <a:rPr lang="en-GB" altLang="en-US" sz="2100" dirty="0" smtClean="0">
                <a:solidFill>
                  <a:srgbClr val="FF0000"/>
                </a:solidFill>
                <a:latin typeface="Calibri" pitchFamily="34" charset="0"/>
                <a:sym typeface="Calibri" pitchFamily="34" charset="0"/>
                <a:hlinkClick r:id="rId3"/>
              </a:rPr>
              <a:t>Adaptation to Climate Change, Including Societal Transformation</a:t>
            </a:r>
            <a:r>
              <a:rPr lang="en-GB" altLang="en-US" sz="2100" dirty="0" smtClean="0">
                <a:solidFill>
                  <a:srgbClr val="414141"/>
                </a:solidFill>
                <a:latin typeface="Calibri" pitchFamily="34" charset="0"/>
                <a:sym typeface="Calibri" pitchFamily="34" charset="0"/>
              </a:rPr>
              <a:t>: “</a:t>
            </a:r>
            <a:r>
              <a:rPr lang="en-US" sz="2100" dirty="0" smtClean="0">
                <a:solidFill>
                  <a:srgbClr val="414141"/>
                </a:solidFill>
                <a:latin typeface="Calibri" pitchFamily="34" charset="0"/>
              </a:rPr>
              <a:t>A </a:t>
            </a:r>
            <a:r>
              <a:rPr lang="en-US" sz="2100" dirty="0">
                <a:solidFill>
                  <a:srgbClr val="414141"/>
                </a:solidFill>
                <a:latin typeface="Calibri" pitchFamily="34" charset="0"/>
              </a:rPr>
              <a:t>Climate Resilient Europe</a:t>
            </a:r>
            <a:r>
              <a:rPr lang="en-US" sz="2100" dirty="0" smtClean="0">
                <a:solidFill>
                  <a:srgbClr val="414141"/>
                </a:solidFill>
                <a:latin typeface="Calibri" pitchFamily="34" charset="0"/>
              </a:rPr>
              <a:t>” to prepare for </a:t>
            </a:r>
            <a:r>
              <a:rPr lang="en-US" sz="2100" dirty="0">
                <a:solidFill>
                  <a:srgbClr val="414141"/>
                </a:solidFill>
                <a:latin typeface="Calibri" pitchFamily="34" charset="0"/>
              </a:rPr>
              <a:t>climate disruptions and accelerate </a:t>
            </a:r>
            <a:r>
              <a:rPr lang="en-US" sz="2100" dirty="0" smtClean="0">
                <a:solidFill>
                  <a:srgbClr val="414141"/>
                </a:solidFill>
                <a:latin typeface="Calibri" pitchFamily="34" charset="0"/>
              </a:rPr>
              <a:t>the transformation </a:t>
            </a:r>
            <a:r>
              <a:rPr lang="en-US" sz="2100" dirty="0">
                <a:solidFill>
                  <a:srgbClr val="414141"/>
                </a:solidFill>
                <a:latin typeface="Calibri" pitchFamily="34" charset="0"/>
              </a:rPr>
              <a:t>to a </a:t>
            </a:r>
            <a:r>
              <a:rPr lang="en-US" sz="2100" dirty="0" smtClean="0">
                <a:solidFill>
                  <a:srgbClr val="414141"/>
                </a:solidFill>
                <a:latin typeface="Calibri" pitchFamily="34" charset="0"/>
              </a:rPr>
              <a:t>resilient </a:t>
            </a:r>
            <a:r>
              <a:rPr lang="en-US" sz="2100" dirty="0">
                <a:solidFill>
                  <a:srgbClr val="414141"/>
                </a:solidFill>
                <a:latin typeface="Calibri" pitchFamily="34" charset="0"/>
              </a:rPr>
              <a:t>and just Europe by </a:t>
            </a:r>
            <a:r>
              <a:rPr lang="en-US" sz="2100" dirty="0" smtClean="0">
                <a:solidFill>
                  <a:srgbClr val="414141"/>
                </a:solidFill>
                <a:latin typeface="Calibri" pitchFamily="34" charset="0"/>
              </a:rPr>
              <a:t>2030.</a:t>
            </a:r>
          </a:p>
          <a:p>
            <a:pPr algn="just" eaLnBrk="1" hangingPunct="1">
              <a:lnSpc>
                <a:spcPct val="90000"/>
              </a:lnSpc>
              <a:spcBef>
                <a:spcPts val="1000"/>
              </a:spcBef>
            </a:pPr>
            <a:r>
              <a:rPr lang="en-US" sz="2100" dirty="0" smtClean="0">
                <a:solidFill>
                  <a:srgbClr val="414141"/>
                </a:solidFill>
                <a:latin typeface="Calibri" pitchFamily="34" charset="0"/>
              </a:rPr>
              <a:t>One of the three targets is “b</a:t>
            </a:r>
            <a:r>
              <a:rPr lang="en-IE" sz="2100" dirty="0" smtClean="0">
                <a:solidFill>
                  <a:srgbClr val="414141"/>
                </a:solidFill>
                <a:latin typeface="Calibri" pitchFamily="34" charset="0"/>
              </a:rPr>
              <a:t>y </a:t>
            </a:r>
            <a:r>
              <a:rPr lang="en-IE" sz="2100" dirty="0">
                <a:solidFill>
                  <a:srgbClr val="414141"/>
                </a:solidFill>
                <a:latin typeface="Calibri" pitchFamily="34" charset="0"/>
              </a:rPr>
              <a:t>2030, all local administrative units (LAU) and regions (NUTS) will have access to climate risk profiles and enhanced early warning systems for all relevant risks, will have adopted comprehensive climate risk management plans, and will have community infrastructure and services that are safe and operable and accessible under critical </a:t>
            </a:r>
            <a:r>
              <a:rPr lang="en-IE" sz="2100" dirty="0" smtClean="0">
                <a:solidFill>
                  <a:srgbClr val="414141"/>
                </a:solidFill>
                <a:latin typeface="Calibri" pitchFamily="34" charset="0"/>
              </a:rPr>
              <a:t>conditions”.</a:t>
            </a:r>
            <a:endParaRPr lang="es-ES" sz="2100" dirty="0">
              <a:solidFill>
                <a:srgbClr val="414141"/>
              </a:solidFill>
              <a:latin typeface="Calibri" pitchFamily="34" charset="0"/>
            </a:endParaRPr>
          </a:p>
        </p:txBody>
      </p:sp>
      <p:sp>
        <p:nvSpPr>
          <p:cNvPr id="7" name="Text Box 12"/>
          <p:cNvSpPr txBox="1">
            <a:spLocks noChangeArrowheads="1"/>
          </p:cNvSpPr>
          <p:nvPr/>
        </p:nvSpPr>
        <p:spPr bwMode="auto">
          <a:xfrm>
            <a:off x="6513342" y="-7754"/>
            <a:ext cx="2630658"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Programmatic linkages</a:t>
            </a:r>
            <a:endParaRPr lang="en-US" altLang="es-ES" sz="2100" dirty="0">
              <a:solidFill>
                <a:srgbClr val="0070C0"/>
              </a:solidFill>
              <a:latin typeface="+mn-lt"/>
              <a:ea typeface="+mn-ea"/>
            </a:endParaRPr>
          </a:p>
        </p:txBody>
      </p:sp>
      <p:pic>
        <p:nvPicPr>
          <p:cNvPr id="9" name="Picture 8" descr="A screenshot of a cell phone&#10;&#10;Description automatically generated"/>
          <p:cNvPicPr/>
          <p:nvPr/>
        </p:nvPicPr>
        <p:blipFill>
          <a:blip r:embed="rId4"/>
          <a:stretch>
            <a:fillRect/>
          </a:stretch>
        </p:blipFill>
        <p:spPr>
          <a:xfrm>
            <a:off x="1257783" y="3229734"/>
            <a:ext cx="6665756" cy="376850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3558" y="5904768"/>
            <a:ext cx="876374" cy="939811"/>
          </a:xfrm>
          <a:prstGeom prst="rect">
            <a:avLst/>
          </a:prstGeom>
        </p:spPr>
      </p:pic>
    </p:spTree>
    <p:extLst>
      <p:ext uri="{BB962C8B-B14F-4D97-AF65-F5344CB8AC3E}">
        <p14:creationId xmlns:p14="http://schemas.microsoft.com/office/powerpoint/2010/main" val="2650306352"/>
      </p:ext>
    </p:extLst>
  </p:cSld>
  <p:clrMapOvr>
    <a:masterClrMapping/>
  </p:clrMapOvr>
  <p:transition spd="slow"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smtClean="0"/>
              <a:t>The international context</a:t>
            </a:r>
          </a:p>
        </p:txBody>
      </p:sp>
      <p:sp>
        <p:nvSpPr>
          <p:cNvPr id="5" name="Espace réservé du texte 2">
            <a:extLst/>
          </p:cNvPr>
          <p:cNvSpPr txBox="1">
            <a:spLocks/>
          </p:cNvSpPr>
          <p:nvPr/>
        </p:nvSpPr>
        <p:spPr>
          <a:xfrm>
            <a:off x="192088" y="860740"/>
            <a:ext cx="8839200" cy="4834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rgbClr val="000000"/>
              </a:buClr>
              <a:buFont typeface="Arial" panose="020B0604020202020204" pitchFamily="34" charset="0"/>
              <a:buNone/>
              <a:defRPr/>
            </a:pPr>
            <a:r>
              <a:rPr lang="en-GB" sz="2100" dirty="0" smtClean="0">
                <a:solidFill>
                  <a:srgbClr val="414141"/>
                </a:solidFill>
              </a:rPr>
              <a:t>Policy and programmes that drive the adaptation to climate change research and development.</a:t>
            </a:r>
            <a:endParaRPr lang="en-GB" sz="2100" dirty="0">
              <a:solidFill>
                <a:srgbClr val="414141"/>
              </a:solidFill>
            </a:endParaRPr>
          </a:p>
        </p:txBody>
      </p:sp>
      <p:sp>
        <p:nvSpPr>
          <p:cNvPr id="7"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B. </a:t>
            </a:r>
            <a:r>
              <a:rPr lang="en-GB" altLang="es-ES" sz="1600" dirty="0" err="1" smtClean="0">
                <a:solidFill>
                  <a:srgbClr val="414141"/>
                </a:solidFill>
                <a:latin typeface="+mn-lt"/>
                <a:ea typeface="+mn-ea"/>
              </a:rPr>
              <a:t>Kurnik</a:t>
            </a:r>
            <a:r>
              <a:rPr lang="en-GB" altLang="es-ES" sz="1600" dirty="0" smtClean="0">
                <a:solidFill>
                  <a:srgbClr val="414141"/>
                </a:solidFill>
                <a:latin typeface="+mn-lt"/>
                <a:ea typeface="+mn-ea"/>
              </a:rPr>
              <a:t> (EEA)</a:t>
            </a:r>
            <a:endParaRPr lang="en-US" altLang="es-ES" sz="1600" dirty="0">
              <a:solidFill>
                <a:srgbClr val="414141"/>
              </a:solidFill>
              <a:latin typeface="+mn-lt"/>
              <a:ea typeface="+mn-ea"/>
            </a:endParaRPr>
          </a:p>
        </p:txBody>
      </p:sp>
      <p:sp>
        <p:nvSpPr>
          <p:cNvPr id="6" name="Rectangle 5"/>
          <p:cNvSpPr/>
          <p:nvPr/>
        </p:nvSpPr>
        <p:spPr>
          <a:xfrm>
            <a:off x="191562" y="2821820"/>
            <a:ext cx="3409767" cy="1864613"/>
          </a:xfrm>
          <a:prstGeom prst="rect">
            <a:avLst/>
          </a:prstGeom>
        </p:spPr>
        <p:txBody>
          <a:bodyPr wrap="square">
            <a:spAutoFit/>
          </a:bodyPr>
          <a:lstStyle/>
          <a:p>
            <a:pPr defTabSz="336947" fontAlgn="base">
              <a:spcAft>
                <a:spcPts val="450"/>
              </a:spcAft>
              <a:buSzPct val="100000"/>
            </a:pPr>
            <a:r>
              <a:rPr lang="en-GB" sz="2100" u="sng" dirty="0" smtClean="0"/>
              <a:t>Global level policies</a:t>
            </a:r>
          </a:p>
          <a:p>
            <a:pPr marL="342900" indent="-342900" defTabSz="336947" fontAlgn="base">
              <a:buSzPct val="100000"/>
              <a:buFont typeface="Arial" panose="020B0604020202020204" pitchFamily="34" charset="0"/>
              <a:buChar char="•"/>
            </a:pPr>
            <a:r>
              <a:rPr lang="en-GB" dirty="0" smtClean="0">
                <a:solidFill>
                  <a:srgbClr val="414141"/>
                </a:solidFill>
              </a:rPr>
              <a:t>UNFCCC Paris Agreement</a:t>
            </a:r>
          </a:p>
          <a:p>
            <a:pPr marL="342900" indent="-342900" defTabSz="336947" fontAlgn="base">
              <a:buSzPct val="100000"/>
              <a:buFont typeface="Arial" panose="020B0604020202020204" pitchFamily="34" charset="0"/>
              <a:buChar char="•"/>
            </a:pPr>
            <a:r>
              <a:rPr lang="en-GB" dirty="0" smtClean="0">
                <a:solidFill>
                  <a:srgbClr val="414141"/>
                </a:solidFill>
              </a:rPr>
              <a:t>Sendai Framework for Disaster Risk Reduction</a:t>
            </a:r>
          </a:p>
          <a:p>
            <a:pPr marL="342900" indent="-342900" defTabSz="336947" fontAlgn="base">
              <a:buSzPct val="100000"/>
              <a:buFont typeface="Arial" panose="020B0604020202020204" pitchFamily="34" charset="0"/>
              <a:buChar char="•"/>
            </a:pPr>
            <a:r>
              <a:rPr lang="en-GB" dirty="0" smtClean="0">
                <a:solidFill>
                  <a:srgbClr val="414141"/>
                </a:solidFill>
              </a:rPr>
              <a:t>Sustainable Development Goals</a:t>
            </a:r>
            <a:endParaRPr lang="en-GB" dirty="0">
              <a:solidFill>
                <a:srgbClr val="414141"/>
              </a:solidFill>
            </a:endParaRPr>
          </a:p>
        </p:txBody>
      </p:sp>
      <p:sp>
        <p:nvSpPr>
          <p:cNvPr id="8" name="Rectangle 7"/>
          <p:cNvSpPr/>
          <p:nvPr/>
        </p:nvSpPr>
        <p:spPr>
          <a:xfrm>
            <a:off x="3601330" y="2777274"/>
            <a:ext cx="5429958" cy="3359894"/>
          </a:xfrm>
          <a:prstGeom prst="rect">
            <a:avLst/>
          </a:prstGeom>
        </p:spPr>
        <p:txBody>
          <a:bodyPr wrap="square">
            <a:spAutoFit/>
          </a:bodyPr>
          <a:lstStyle/>
          <a:p>
            <a:pPr defTabSz="336947" fontAlgn="base">
              <a:spcAft>
                <a:spcPts val="450"/>
              </a:spcAft>
              <a:buSzPct val="100000"/>
            </a:pPr>
            <a:r>
              <a:rPr lang="en-GB" sz="2100" u="sng" dirty="0">
                <a:solidFill>
                  <a:srgbClr val="414141"/>
                </a:solidFill>
              </a:rPr>
              <a:t>European </a:t>
            </a:r>
            <a:r>
              <a:rPr lang="en-GB" sz="2100" u="sng" dirty="0" smtClean="0">
                <a:solidFill>
                  <a:srgbClr val="414141"/>
                </a:solidFill>
              </a:rPr>
              <a:t>level policies</a:t>
            </a:r>
            <a:endParaRPr lang="en-GB" sz="2100" u="sng" dirty="0">
              <a:solidFill>
                <a:srgbClr val="414141"/>
              </a:solidFill>
            </a:endParaRPr>
          </a:p>
          <a:p>
            <a:pPr marL="342900" indent="-342900" defTabSz="336947" fontAlgn="base">
              <a:buSzPct val="100000"/>
              <a:buFont typeface="Arial" panose="020B0604020202020204" pitchFamily="34" charset="0"/>
              <a:buChar char="•"/>
            </a:pPr>
            <a:r>
              <a:rPr lang="en-GB" dirty="0">
                <a:solidFill>
                  <a:srgbClr val="414141"/>
                </a:solidFill>
              </a:rPr>
              <a:t>EU Climate Adaptation Strategy (new one in 2021)</a:t>
            </a:r>
          </a:p>
          <a:p>
            <a:pPr marL="342900" indent="-342900" defTabSz="336947" fontAlgn="base">
              <a:buSzPct val="100000"/>
              <a:buFont typeface="Arial" panose="020B0604020202020204" pitchFamily="34" charset="0"/>
              <a:buChar char="•"/>
            </a:pPr>
            <a:r>
              <a:rPr lang="en-GB" dirty="0">
                <a:solidFill>
                  <a:srgbClr val="414141"/>
                </a:solidFill>
              </a:rPr>
              <a:t>EU Regulation on governance of the Energy Union and Climate action and the Climate Law</a:t>
            </a:r>
          </a:p>
          <a:p>
            <a:pPr marL="342900" indent="-342900" defTabSz="336947" fontAlgn="base">
              <a:buSzPct val="100000"/>
              <a:buFont typeface="Arial" panose="020B0604020202020204" pitchFamily="34" charset="0"/>
              <a:buChar char="•"/>
            </a:pPr>
            <a:r>
              <a:rPr lang="en-GB" dirty="0">
                <a:solidFill>
                  <a:srgbClr val="414141"/>
                </a:solidFill>
              </a:rPr>
              <a:t>EU Water Framework Directive</a:t>
            </a:r>
          </a:p>
          <a:p>
            <a:pPr marL="342900" indent="-342900" defTabSz="336947" fontAlgn="base">
              <a:buSzPct val="100000"/>
              <a:buFont typeface="Arial" panose="020B0604020202020204" pitchFamily="34" charset="0"/>
              <a:buChar char="•"/>
            </a:pPr>
            <a:r>
              <a:rPr lang="en-GB" dirty="0">
                <a:solidFill>
                  <a:srgbClr val="414141"/>
                </a:solidFill>
              </a:rPr>
              <a:t>EU Floods Directive </a:t>
            </a:r>
          </a:p>
          <a:p>
            <a:pPr marL="342900" indent="-342900" defTabSz="336947" fontAlgn="base">
              <a:buSzPct val="100000"/>
              <a:buFont typeface="Arial" panose="020B0604020202020204" pitchFamily="34" charset="0"/>
              <a:buChar char="•"/>
            </a:pPr>
            <a:r>
              <a:rPr lang="en-GB" dirty="0">
                <a:solidFill>
                  <a:srgbClr val="414141"/>
                </a:solidFill>
              </a:rPr>
              <a:t>EU Biodiversity strategy</a:t>
            </a:r>
          </a:p>
          <a:p>
            <a:pPr marL="342900" indent="-342900" defTabSz="336947" fontAlgn="base">
              <a:buSzPct val="100000"/>
              <a:buFont typeface="Arial" panose="020B0604020202020204" pitchFamily="34" charset="0"/>
              <a:buChar char="•"/>
            </a:pPr>
            <a:r>
              <a:rPr lang="en-GB" dirty="0">
                <a:solidFill>
                  <a:srgbClr val="414141"/>
                </a:solidFill>
              </a:rPr>
              <a:t>EU Common Agricultural Policy</a:t>
            </a:r>
          </a:p>
          <a:p>
            <a:pPr defTabSz="336947" fontAlgn="base">
              <a:spcAft>
                <a:spcPts val="450"/>
              </a:spcAft>
              <a:buSzPct val="100000"/>
            </a:pPr>
            <a:r>
              <a:rPr lang="en-GB" sz="2100" u="sng" dirty="0" smtClean="0">
                <a:solidFill>
                  <a:srgbClr val="414141"/>
                </a:solidFill>
              </a:rPr>
              <a:t>European level programmes</a:t>
            </a:r>
            <a:endParaRPr lang="en-GB" sz="2100" u="sng" dirty="0">
              <a:solidFill>
                <a:srgbClr val="414141"/>
              </a:solidFill>
            </a:endParaRPr>
          </a:p>
          <a:p>
            <a:pPr marL="342900" indent="-342900" defTabSz="336947" fontAlgn="base">
              <a:spcAft>
                <a:spcPts val="450"/>
              </a:spcAft>
              <a:buSzPct val="100000"/>
              <a:buFont typeface="Arial" panose="020B0604020202020204" pitchFamily="34" charset="0"/>
              <a:buChar char="•"/>
            </a:pPr>
            <a:r>
              <a:rPr lang="en-GB" dirty="0">
                <a:solidFill>
                  <a:srgbClr val="414141"/>
                </a:solidFill>
              </a:rPr>
              <a:t>LIFE+, Copernicus, Horizon </a:t>
            </a:r>
            <a:r>
              <a:rPr lang="en-GB" dirty="0" smtClean="0">
                <a:solidFill>
                  <a:srgbClr val="414141"/>
                </a:solidFill>
              </a:rPr>
              <a:t>2020/Europe, Green </a:t>
            </a:r>
            <a:r>
              <a:rPr lang="en-GB" dirty="0" smtClean="0">
                <a:solidFill>
                  <a:srgbClr val="414141"/>
                </a:solidFill>
              </a:rPr>
              <a:t>Deal, </a:t>
            </a:r>
            <a:r>
              <a:rPr lang="en-GB" smtClean="0">
                <a:solidFill>
                  <a:srgbClr val="414141"/>
                </a:solidFill>
              </a:rPr>
              <a:t>Digital Europe</a:t>
            </a:r>
            <a:endParaRPr lang="en-GB" dirty="0" smtClean="0">
              <a:solidFill>
                <a:srgbClr val="414141"/>
              </a:solidFill>
            </a:endParaRPr>
          </a:p>
        </p:txBody>
      </p:sp>
      <p:pic>
        <p:nvPicPr>
          <p:cNvPr id="9" name="Immagine 5"/>
          <p:cNvPicPr>
            <a:picLocks noChangeAspect="1"/>
          </p:cNvPicPr>
          <p:nvPr/>
        </p:nvPicPr>
        <p:blipFill>
          <a:blip r:embed="rId3"/>
          <a:stretch>
            <a:fillRect/>
          </a:stretch>
        </p:blipFill>
        <p:spPr>
          <a:xfrm>
            <a:off x="278484" y="1576474"/>
            <a:ext cx="1774424" cy="1155290"/>
          </a:xfrm>
          <a:prstGeom prst="rect">
            <a:avLst/>
          </a:prstGeom>
        </p:spPr>
      </p:pic>
      <p:pic>
        <p:nvPicPr>
          <p:cNvPr id="10" name="Immagine 7"/>
          <p:cNvPicPr>
            <a:picLocks noChangeAspect="1"/>
          </p:cNvPicPr>
          <p:nvPr/>
        </p:nvPicPr>
        <p:blipFill>
          <a:blip r:embed="rId4"/>
          <a:stretch>
            <a:fillRect/>
          </a:stretch>
        </p:blipFill>
        <p:spPr>
          <a:xfrm>
            <a:off x="3722708" y="1576474"/>
            <a:ext cx="1844322" cy="1200800"/>
          </a:xfrm>
          <a:prstGeom prst="rect">
            <a:avLst/>
          </a:prstGeom>
        </p:spPr>
      </p:pic>
    </p:spTree>
    <p:extLst>
      <p:ext uri="{BB962C8B-B14F-4D97-AF65-F5344CB8AC3E}">
        <p14:creationId xmlns:p14="http://schemas.microsoft.com/office/powerpoint/2010/main" val="1694820340"/>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smtClean="0"/>
              <a:t>Horizon Europe Mission</a:t>
            </a:r>
          </a:p>
        </p:txBody>
      </p:sp>
      <p:sp>
        <p:nvSpPr>
          <p:cNvPr id="23555" name="Espace réservé du texte 2"/>
          <p:cNvSpPr txBox="1">
            <a:spLocks/>
          </p:cNvSpPr>
          <p:nvPr/>
        </p:nvSpPr>
        <p:spPr bwMode="auto">
          <a:xfrm>
            <a:off x="178020" y="917012"/>
            <a:ext cx="8839200" cy="545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85800" indent="-22860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just" eaLnBrk="1" hangingPunct="1">
              <a:lnSpc>
                <a:spcPct val="90000"/>
              </a:lnSpc>
              <a:spcBef>
                <a:spcPts val="1000"/>
              </a:spcBef>
              <a:spcAft>
                <a:spcPts val="1000"/>
              </a:spcAft>
            </a:pPr>
            <a:r>
              <a:rPr lang="en-IE" sz="2100" dirty="0" smtClean="0">
                <a:solidFill>
                  <a:srgbClr val="414141"/>
                </a:solidFill>
                <a:latin typeface="Calibri" pitchFamily="34" charset="0"/>
              </a:rPr>
              <a:t>The </a:t>
            </a:r>
            <a:r>
              <a:rPr lang="en-IE" sz="2100" dirty="0">
                <a:solidFill>
                  <a:srgbClr val="414141"/>
                </a:solidFill>
                <a:latin typeface="Calibri" pitchFamily="34" charset="0"/>
              </a:rPr>
              <a:t>Mission </a:t>
            </a:r>
            <a:r>
              <a:rPr lang="en-IE" sz="2100" dirty="0" smtClean="0">
                <a:solidFill>
                  <a:srgbClr val="414141"/>
                </a:solidFill>
                <a:latin typeface="Calibri" pitchFamily="34" charset="0"/>
              </a:rPr>
              <a:t>should </a:t>
            </a:r>
            <a:r>
              <a:rPr lang="en-IE" sz="2100" dirty="0">
                <a:solidFill>
                  <a:srgbClr val="FF0000"/>
                </a:solidFill>
                <a:latin typeface="Calibri" pitchFamily="34" charset="0"/>
              </a:rPr>
              <a:t>contribute to and leverage efforts undertaken to shape Europe’s digital future, such as Destination Earth</a:t>
            </a:r>
            <a:r>
              <a:rPr lang="en-IE" sz="2100" dirty="0">
                <a:solidFill>
                  <a:srgbClr val="414141"/>
                </a:solidFill>
                <a:latin typeface="Calibri" pitchFamily="34" charset="0"/>
              </a:rPr>
              <a:t> and the establishment of EU-wide digital data spaces (e.g., </a:t>
            </a:r>
            <a:r>
              <a:rPr lang="en-US" sz="2100" dirty="0">
                <a:solidFill>
                  <a:srgbClr val="414141"/>
                </a:solidFill>
                <a:latin typeface="Calibri" pitchFamily="34" charset="0"/>
              </a:rPr>
              <a:t>data space for climate change adaptation</a:t>
            </a:r>
            <a:r>
              <a:rPr lang="en-US" sz="2100" dirty="0" smtClean="0">
                <a:solidFill>
                  <a:srgbClr val="414141"/>
                </a:solidFill>
                <a:latin typeface="Calibri" pitchFamily="34" charset="0"/>
              </a:rPr>
              <a:t>):</a:t>
            </a:r>
          </a:p>
          <a:p>
            <a:pPr marL="342900" lvl="0" indent="-342900" algn="just" eaLnBrk="1" hangingPunct="1">
              <a:lnSpc>
                <a:spcPct val="90000"/>
              </a:lnSpc>
              <a:spcAft>
                <a:spcPts val="1000"/>
              </a:spcAft>
              <a:buFont typeface="Arial" panose="020B0604020202020204" pitchFamily="34" charset="0"/>
              <a:buChar char="•"/>
            </a:pPr>
            <a:r>
              <a:rPr lang="en-IE" sz="2100" dirty="0" smtClean="0">
                <a:solidFill>
                  <a:srgbClr val="414141"/>
                </a:solidFill>
                <a:latin typeface="Calibri" pitchFamily="34" charset="0"/>
              </a:rPr>
              <a:t>by testing and deploying </a:t>
            </a:r>
            <a:r>
              <a:rPr lang="en-IE" sz="2100" dirty="0">
                <a:solidFill>
                  <a:srgbClr val="414141"/>
                </a:solidFill>
                <a:latin typeface="Calibri" pitchFamily="34" charset="0"/>
              </a:rPr>
              <a:t>innovative </a:t>
            </a:r>
            <a:r>
              <a:rPr lang="en-IE" sz="2100" dirty="0" smtClean="0">
                <a:solidFill>
                  <a:srgbClr val="414141"/>
                </a:solidFill>
                <a:latin typeface="Calibri" pitchFamily="34" charset="0"/>
              </a:rPr>
              <a:t>solutions</a:t>
            </a:r>
            <a:endParaRPr lang="en-GB" sz="2100" dirty="0">
              <a:solidFill>
                <a:srgbClr val="414141"/>
              </a:solidFill>
              <a:latin typeface="Calibri" pitchFamily="34" charset="0"/>
            </a:endParaRPr>
          </a:p>
          <a:p>
            <a:pPr marL="342900" indent="-342900" algn="just" eaLnBrk="1" hangingPunct="1">
              <a:lnSpc>
                <a:spcPct val="90000"/>
              </a:lnSpc>
              <a:spcAft>
                <a:spcPts val="1000"/>
              </a:spcAft>
              <a:buFont typeface="Arial" panose="020B0604020202020204" pitchFamily="34" charset="0"/>
              <a:buChar char="•"/>
            </a:pPr>
            <a:r>
              <a:rPr lang="en-IE" sz="2100" dirty="0" smtClean="0">
                <a:solidFill>
                  <a:srgbClr val="414141"/>
                </a:solidFill>
                <a:latin typeface="Calibri" pitchFamily="34" charset="0"/>
              </a:rPr>
              <a:t>by becoming a </a:t>
            </a:r>
            <a:r>
              <a:rPr lang="en-IE" sz="2100" dirty="0">
                <a:solidFill>
                  <a:srgbClr val="414141"/>
                </a:solidFill>
                <a:latin typeface="Calibri" pitchFamily="34" charset="0"/>
              </a:rPr>
              <a:t>testbed for a potential data space for climate change adaptation</a:t>
            </a:r>
          </a:p>
          <a:p>
            <a:pPr algn="just" eaLnBrk="1" hangingPunct="1">
              <a:lnSpc>
                <a:spcPct val="90000"/>
              </a:lnSpc>
              <a:spcBef>
                <a:spcPts val="1000"/>
              </a:spcBef>
              <a:spcAft>
                <a:spcPts val="1000"/>
              </a:spcAft>
            </a:pPr>
            <a:r>
              <a:rPr lang="en-US" sz="2100" dirty="0">
                <a:solidFill>
                  <a:srgbClr val="414141"/>
                </a:solidFill>
                <a:latin typeface="Calibri" pitchFamily="34" charset="0"/>
              </a:rPr>
              <a:t>The Mission will </a:t>
            </a:r>
            <a:r>
              <a:rPr lang="en-US" sz="2100" dirty="0" smtClean="0">
                <a:solidFill>
                  <a:srgbClr val="414141"/>
                </a:solidFill>
                <a:latin typeface="Calibri" pitchFamily="34" charset="0"/>
              </a:rPr>
              <a:t>act as a </a:t>
            </a:r>
            <a:r>
              <a:rPr lang="en-US" sz="2100" dirty="0" err="1" smtClean="0">
                <a:solidFill>
                  <a:srgbClr val="FF0000"/>
                </a:solidFill>
                <a:latin typeface="Calibri" pitchFamily="34" charset="0"/>
              </a:rPr>
              <a:t>cataliser</a:t>
            </a:r>
            <a:r>
              <a:rPr lang="en-US" sz="2100" dirty="0" smtClean="0">
                <a:solidFill>
                  <a:srgbClr val="414141"/>
                </a:solidFill>
                <a:latin typeface="Calibri" pitchFamily="34" charset="0"/>
              </a:rPr>
              <a:t> via the focus </a:t>
            </a:r>
            <a:r>
              <a:rPr lang="en-US" sz="2100" dirty="0">
                <a:solidFill>
                  <a:srgbClr val="414141"/>
                </a:solidFill>
                <a:latin typeface="Calibri" pitchFamily="34" charset="0"/>
              </a:rPr>
              <a:t>on the development of solutions at the local level, addressing and taking into account the challenges and needs of </a:t>
            </a:r>
            <a:r>
              <a:rPr lang="en-US" sz="2100" b="1" dirty="0">
                <a:solidFill>
                  <a:srgbClr val="FF0000"/>
                </a:solidFill>
                <a:latin typeface="Calibri" pitchFamily="34" charset="0"/>
              </a:rPr>
              <a:t>citizens</a:t>
            </a:r>
            <a:r>
              <a:rPr lang="en-US" sz="2100" dirty="0">
                <a:solidFill>
                  <a:srgbClr val="414141"/>
                </a:solidFill>
                <a:latin typeface="Calibri" pitchFamily="34" charset="0"/>
              </a:rPr>
              <a:t>. The </a:t>
            </a:r>
            <a:r>
              <a:rPr lang="en-US" sz="2100" dirty="0" smtClean="0">
                <a:solidFill>
                  <a:srgbClr val="414141"/>
                </a:solidFill>
                <a:latin typeface="Calibri" pitchFamily="34" charset="0"/>
              </a:rPr>
              <a:t>Mission,  which goes beyond the traditional R&amp;D remit, </a:t>
            </a:r>
            <a:r>
              <a:rPr lang="en-US" sz="2100" dirty="0">
                <a:solidFill>
                  <a:srgbClr val="414141"/>
                </a:solidFill>
                <a:latin typeface="Calibri" pitchFamily="34" charset="0"/>
              </a:rPr>
              <a:t>can:</a:t>
            </a:r>
          </a:p>
          <a:p>
            <a:pPr marL="342900" lvl="1" indent="-342900" algn="just" eaLnBrk="1" hangingPunct="1">
              <a:lnSpc>
                <a:spcPct val="90000"/>
              </a:lnSpc>
              <a:spcAft>
                <a:spcPts val="1000"/>
              </a:spcAft>
              <a:buFont typeface="Arial" panose="020B0604020202020204" pitchFamily="34" charset="0"/>
              <a:buChar char="•"/>
            </a:pPr>
            <a:r>
              <a:rPr lang="en-IE" sz="2100" dirty="0">
                <a:solidFill>
                  <a:srgbClr val="414141"/>
                </a:solidFill>
                <a:latin typeface="Calibri" pitchFamily="34" charset="0"/>
              </a:rPr>
              <a:t>be the testbed for the new Destination Earth advances and developments: Use-Test-Feedback-Improve</a:t>
            </a:r>
          </a:p>
          <a:p>
            <a:pPr marL="342900" lvl="1" indent="-342900" algn="just" eaLnBrk="1" hangingPunct="1">
              <a:lnSpc>
                <a:spcPct val="90000"/>
              </a:lnSpc>
              <a:spcAft>
                <a:spcPts val="1000"/>
              </a:spcAft>
              <a:buFont typeface="Arial" panose="020B0604020202020204" pitchFamily="34" charset="0"/>
              <a:buChar char="•"/>
            </a:pPr>
            <a:r>
              <a:rPr lang="en-IE" sz="2100" dirty="0">
                <a:solidFill>
                  <a:srgbClr val="414141"/>
                </a:solidFill>
                <a:latin typeface="Calibri" pitchFamily="34" charset="0"/>
              </a:rPr>
              <a:t>connect Destination Earth with European citizens leading to uptake, ownership, empowerment, and capacity </a:t>
            </a:r>
            <a:r>
              <a:rPr lang="en-IE" sz="2100" dirty="0" smtClean="0">
                <a:solidFill>
                  <a:srgbClr val="414141"/>
                </a:solidFill>
                <a:latin typeface="Calibri" pitchFamily="34" charset="0"/>
              </a:rPr>
              <a:t>building</a:t>
            </a:r>
          </a:p>
          <a:p>
            <a:pPr marL="0" lvl="1" indent="0" algn="just" eaLnBrk="1" hangingPunct="1">
              <a:lnSpc>
                <a:spcPct val="90000"/>
              </a:lnSpc>
            </a:pPr>
            <a:endParaRPr lang="en-IE" sz="2100" dirty="0" smtClean="0">
              <a:solidFill>
                <a:srgbClr val="414141"/>
              </a:solidFill>
              <a:latin typeface="Calibri" pitchFamily="34" charset="0"/>
            </a:endParaRPr>
          </a:p>
          <a:p>
            <a:pPr marL="0" lvl="1" indent="0" algn="just" eaLnBrk="1" hangingPunct="1">
              <a:lnSpc>
                <a:spcPct val="90000"/>
              </a:lnSpc>
              <a:spcAft>
                <a:spcPts val="1000"/>
              </a:spcAft>
            </a:pPr>
            <a:r>
              <a:rPr lang="en-IE" sz="2100" dirty="0" smtClean="0">
                <a:solidFill>
                  <a:srgbClr val="414141"/>
                </a:solidFill>
                <a:latin typeface="Calibri" pitchFamily="34" charset="0"/>
              </a:rPr>
              <a:t>Mission report available </a:t>
            </a:r>
            <a:r>
              <a:rPr lang="en-IE" sz="2100" dirty="0" smtClean="0">
                <a:solidFill>
                  <a:srgbClr val="414141"/>
                </a:solidFill>
                <a:latin typeface="Calibri" pitchFamily="34" charset="0"/>
                <a:hlinkClick r:id="rId3"/>
              </a:rPr>
              <a:t>here</a:t>
            </a:r>
            <a:r>
              <a:rPr lang="en-IE" sz="2100" dirty="0" smtClean="0">
                <a:solidFill>
                  <a:srgbClr val="414141"/>
                </a:solidFill>
                <a:latin typeface="Calibri" pitchFamily="34" charset="0"/>
              </a:rPr>
              <a:t>.</a:t>
            </a:r>
            <a:endParaRPr lang="en-IE" sz="2100" dirty="0">
              <a:solidFill>
                <a:srgbClr val="414141"/>
              </a:solidFill>
              <a:latin typeface="Calibri" pitchFamily="34" charset="0"/>
            </a:endParaRPr>
          </a:p>
        </p:txBody>
      </p:sp>
      <p:sp>
        <p:nvSpPr>
          <p:cNvPr id="7" name="Text Box 12"/>
          <p:cNvSpPr txBox="1">
            <a:spLocks noChangeArrowheads="1"/>
          </p:cNvSpPr>
          <p:nvPr/>
        </p:nvSpPr>
        <p:spPr bwMode="auto">
          <a:xfrm>
            <a:off x="6513342" y="-7754"/>
            <a:ext cx="2630658"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Programmatic linkages</a:t>
            </a:r>
            <a:endParaRPr lang="en-US" altLang="es-ES" sz="2100" dirty="0">
              <a:solidFill>
                <a:srgbClr val="0070C0"/>
              </a:solidFill>
              <a:latin typeface="+mn-lt"/>
              <a:ea typeface="+mn-ea"/>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3558" y="5904768"/>
            <a:ext cx="876374" cy="939811"/>
          </a:xfrm>
          <a:prstGeom prst="rect">
            <a:avLst/>
          </a:prstGeom>
        </p:spPr>
      </p:pic>
    </p:spTree>
    <p:extLst>
      <p:ext uri="{BB962C8B-B14F-4D97-AF65-F5344CB8AC3E}">
        <p14:creationId xmlns:p14="http://schemas.microsoft.com/office/powerpoint/2010/main" val="4174470625"/>
      </p:ext>
    </p:extLst>
  </p:cSld>
  <p:clrMapOvr>
    <a:masterClrMapping/>
  </p:clrMapOvr>
  <p:transition spd="slow"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smtClean="0"/>
              <a:t>Copernicus Climate Change Service (C3S)</a:t>
            </a:r>
          </a:p>
        </p:txBody>
      </p:sp>
      <p:sp>
        <p:nvSpPr>
          <p:cNvPr id="23555" name="Espace réservé du texte 2"/>
          <p:cNvSpPr txBox="1">
            <a:spLocks/>
          </p:cNvSpPr>
          <p:nvPr/>
        </p:nvSpPr>
        <p:spPr bwMode="auto">
          <a:xfrm>
            <a:off x="178020" y="917012"/>
            <a:ext cx="8839200" cy="545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85800" indent="-22860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0" algn="just" eaLnBrk="1" hangingPunct="1">
              <a:lnSpc>
                <a:spcPct val="90000"/>
              </a:lnSpc>
              <a:spcBef>
                <a:spcPts val="1000"/>
              </a:spcBef>
              <a:spcAft>
                <a:spcPts val="1000"/>
              </a:spcAft>
            </a:pPr>
            <a:r>
              <a:rPr lang="en-GB" sz="2100" dirty="0" smtClean="0">
                <a:solidFill>
                  <a:srgbClr val="414141"/>
                </a:solidFill>
                <a:latin typeface="Calibri" pitchFamily="34" charset="0"/>
              </a:rPr>
              <a:t>Interactions with users reveal challenges and limitations of current practices:</a:t>
            </a:r>
            <a:endParaRPr lang="en-GB" sz="2800" dirty="0" smtClean="0"/>
          </a:p>
          <a:p>
            <a:pPr marL="342900" lvl="0" indent="-342900" algn="just" eaLnBrk="1" hangingPunct="1">
              <a:lnSpc>
                <a:spcPct val="90000"/>
              </a:lnSpc>
              <a:spcAft>
                <a:spcPts val="1000"/>
              </a:spcAft>
              <a:buFont typeface="Arial" panose="020B0604020202020204" pitchFamily="34" charset="0"/>
              <a:buChar char="•"/>
            </a:pPr>
            <a:r>
              <a:rPr lang="en-GB" sz="2100" dirty="0" smtClean="0">
                <a:solidFill>
                  <a:srgbClr val="414141"/>
                </a:solidFill>
                <a:latin typeface="Calibri" pitchFamily="34" charset="0"/>
              </a:rPr>
              <a:t>Users need information on a </a:t>
            </a:r>
            <a:r>
              <a:rPr lang="en-GB" sz="2100" dirty="0" smtClean="0">
                <a:solidFill>
                  <a:srgbClr val="FF0000"/>
                </a:solidFill>
                <a:latin typeface="Calibri" pitchFamily="34" charset="0"/>
              </a:rPr>
              <a:t>variety of time horizons</a:t>
            </a:r>
            <a:r>
              <a:rPr lang="en-GB" sz="2100" dirty="0" smtClean="0">
                <a:solidFill>
                  <a:srgbClr val="414141"/>
                </a:solidFill>
                <a:latin typeface="Calibri" pitchFamily="34" charset="0"/>
              </a:rPr>
              <a:t>; the scientists’/service providers’ distinctions between timescales (often aligned to sources of predictability, or to prediction tools) is not useful, or helpful, for user applications.</a:t>
            </a:r>
          </a:p>
          <a:p>
            <a:pPr marL="342900" lvl="0" indent="-342900" algn="just" eaLnBrk="1" hangingPunct="1">
              <a:lnSpc>
                <a:spcPct val="90000"/>
              </a:lnSpc>
              <a:spcAft>
                <a:spcPts val="1000"/>
              </a:spcAft>
              <a:buFont typeface="Arial" panose="020B0604020202020204" pitchFamily="34" charset="0"/>
              <a:buChar char="•"/>
            </a:pPr>
            <a:r>
              <a:rPr lang="en-GB" sz="2100" dirty="0" smtClean="0">
                <a:solidFill>
                  <a:srgbClr val="414141"/>
                </a:solidFill>
                <a:latin typeface="Calibri" pitchFamily="34" charset="0"/>
              </a:rPr>
              <a:t>User </a:t>
            </a:r>
            <a:r>
              <a:rPr lang="en-GB" sz="2100" dirty="0" smtClean="0">
                <a:solidFill>
                  <a:srgbClr val="FF0000"/>
                </a:solidFill>
                <a:latin typeface="Calibri" pitchFamily="34" charset="0"/>
              </a:rPr>
              <a:t>timelines/deadlines</a:t>
            </a:r>
            <a:r>
              <a:rPr lang="en-GB" sz="2100" dirty="0" smtClean="0">
                <a:solidFill>
                  <a:srgbClr val="414141"/>
                </a:solidFill>
                <a:latin typeface="Calibri" pitchFamily="34" charset="0"/>
              </a:rPr>
              <a:t> are driven by a variety of factors; more often than not these do not match providers’ production schedules.</a:t>
            </a:r>
          </a:p>
          <a:p>
            <a:pPr marL="342900" lvl="0" indent="-342900" algn="just" eaLnBrk="1" hangingPunct="1">
              <a:lnSpc>
                <a:spcPct val="90000"/>
              </a:lnSpc>
              <a:spcAft>
                <a:spcPts val="1000"/>
              </a:spcAft>
              <a:buFont typeface="Arial" panose="020B0604020202020204" pitchFamily="34" charset="0"/>
              <a:buChar char="•"/>
            </a:pPr>
            <a:r>
              <a:rPr lang="en-GB" sz="2100" dirty="0" smtClean="0">
                <a:solidFill>
                  <a:srgbClr val="FF0000"/>
                </a:solidFill>
                <a:latin typeface="Calibri" pitchFamily="34" charset="0"/>
              </a:rPr>
              <a:t>Information</a:t>
            </a:r>
            <a:r>
              <a:rPr lang="en-GB" sz="2100" dirty="0" smtClean="0">
                <a:solidFill>
                  <a:srgbClr val="414141"/>
                </a:solidFill>
                <a:latin typeface="Calibri" pitchFamily="34" charset="0"/>
              </a:rPr>
              <a:t> from equally valid sources, even when fully relevant, is </a:t>
            </a:r>
            <a:r>
              <a:rPr lang="en-GB" sz="2100" dirty="0" smtClean="0">
                <a:solidFill>
                  <a:srgbClr val="FF0000"/>
                </a:solidFill>
                <a:latin typeface="Calibri" pitchFamily="34" charset="0"/>
              </a:rPr>
              <a:t>often inconsistent</a:t>
            </a:r>
            <a:r>
              <a:rPr lang="en-GB" sz="2100" dirty="0" smtClean="0">
                <a:solidFill>
                  <a:srgbClr val="414141"/>
                </a:solidFill>
                <a:latin typeface="Calibri" pitchFamily="34" charset="0"/>
              </a:rPr>
              <a:t>.</a:t>
            </a:r>
          </a:p>
          <a:p>
            <a:pPr marL="342900" lvl="0" indent="-342900" algn="just" eaLnBrk="1" hangingPunct="1">
              <a:lnSpc>
                <a:spcPct val="90000"/>
              </a:lnSpc>
              <a:spcAft>
                <a:spcPts val="1000"/>
              </a:spcAft>
              <a:buFont typeface="Arial" panose="020B0604020202020204" pitchFamily="34" charset="0"/>
              <a:buChar char="•"/>
            </a:pPr>
            <a:r>
              <a:rPr lang="en-GB" sz="2100" dirty="0" smtClean="0">
                <a:solidFill>
                  <a:srgbClr val="414141"/>
                </a:solidFill>
                <a:latin typeface="Calibri" pitchFamily="34" charset="0"/>
              </a:rPr>
              <a:t>The </a:t>
            </a:r>
            <a:r>
              <a:rPr lang="en-GB" sz="2100" dirty="0" smtClean="0">
                <a:solidFill>
                  <a:srgbClr val="FF0000"/>
                </a:solidFill>
                <a:latin typeface="Calibri" pitchFamily="34" charset="0"/>
              </a:rPr>
              <a:t>large amounts of data</a:t>
            </a:r>
            <a:r>
              <a:rPr lang="en-GB" sz="2100" dirty="0" smtClean="0">
                <a:solidFill>
                  <a:srgbClr val="414141"/>
                </a:solidFill>
                <a:latin typeface="Calibri" pitchFamily="34" charset="0"/>
              </a:rPr>
              <a:t> (not just by volume, but simply in the number of realisations of possible outcomes) is already </a:t>
            </a:r>
            <a:r>
              <a:rPr lang="en-GB" sz="2100" dirty="0" smtClean="0">
                <a:solidFill>
                  <a:srgbClr val="FF0000"/>
                </a:solidFill>
                <a:latin typeface="Calibri" pitchFamily="34" charset="0"/>
              </a:rPr>
              <a:t>overwhelming</a:t>
            </a:r>
            <a:r>
              <a:rPr lang="en-GB" sz="2100" dirty="0" smtClean="0">
                <a:solidFill>
                  <a:srgbClr val="414141"/>
                </a:solidFill>
                <a:latin typeface="Calibri" pitchFamily="34" charset="0"/>
              </a:rPr>
              <a:t> many users.</a:t>
            </a:r>
          </a:p>
          <a:p>
            <a:pPr marL="342900" lvl="0" indent="-342900" algn="just" eaLnBrk="1" hangingPunct="1">
              <a:lnSpc>
                <a:spcPct val="90000"/>
              </a:lnSpc>
              <a:spcAft>
                <a:spcPts val="1000"/>
              </a:spcAft>
              <a:buFont typeface="Arial" panose="020B0604020202020204" pitchFamily="34" charset="0"/>
              <a:buChar char="•"/>
            </a:pPr>
            <a:r>
              <a:rPr lang="en-GB" sz="2100" dirty="0" smtClean="0">
                <a:solidFill>
                  <a:srgbClr val="414141"/>
                </a:solidFill>
                <a:latin typeface="Calibri" pitchFamily="34" charset="0"/>
              </a:rPr>
              <a:t>The </a:t>
            </a:r>
            <a:r>
              <a:rPr lang="en-GB" sz="2100" dirty="0" smtClean="0">
                <a:solidFill>
                  <a:srgbClr val="FF0000"/>
                </a:solidFill>
                <a:latin typeface="Calibri" pitchFamily="34" charset="0"/>
              </a:rPr>
              <a:t>needs of different sectors</a:t>
            </a:r>
            <a:r>
              <a:rPr lang="en-GB" sz="2100" dirty="0" smtClean="0">
                <a:solidFill>
                  <a:srgbClr val="414141"/>
                </a:solidFill>
                <a:latin typeface="Calibri" pitchFamily="34" charset="0"/>
              </a:rPr>
              <a:t> of socio-economic activity are not fully distinct from each other, or independent, yet the solutions on offer often disregard this reality.</a:t>
            </a:r>
            <a:endParaRPr lang="en-GB" sz="2100" dirty="0">
              <a:solidFill>
                <a:srgbClr val="414141"/>
              </a:solidFill>
              <a:latin typeface="Calibri" pitchFamily="34" charset="0"/>
            </a:endParaRPr>
          </a:p>
        </p:txBody>
      </p:sp>
      <p:sp>
        <p:nvSpPr>
          <p:cNvPr id="7" name="Text Box 12"/>
          <p:cNvSpPr txBox="1">
            <a:spLocks noChangeArrowheads="1"/>
          </p:cNvSpPr>
          <p:nvPr/>
        </p:nvSpPr>
        <p:spPr bwMode="auto">
          <a:xfrm>
            <a:off x="6513342" y="-7754"/>
            <a:ext cx="2630658"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Programmatic linkages</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49371926"/>
      </p:ext>
    </p:extLst>
  </p:cSld>
  <p:clrMapOvr>
    <a:masterClrMapping/>
  </p:clrMapOvr>
  <p:transition spd="slow"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smtClean="0"/>
              <a:t>Copernicus Climate Change Service (C3S)</a:t>
            </a:r>
          </a:p>
        </p:txBody>
      </p:sp>
      <p:sp>
        <p:nvSpPr>
          <p:cNvPr id="23555" name="Espace réservé du texte 2"/>
          <p:cNvSpPr txBox="1">
            <a:spLocks/>
          </p:cNvSpPr>
          <p:nvPr/>
        </p:nvSpPr>
        <p:spPr bwMode="auto">
          <a:xfrm>
            <a:off x="178020" y="917012"/>
            <a:ext cx="8839200" cy="545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85800" indent="-22860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0" algn="just" eaLnBrk="1" hangingPunct="1">
              <a:lnSpc>
                <a:spcPct val="90000"/>
              </a:lnSpc>
              <a:spcBef>
                <a:spcPts val="1000"/>
              </a:spcBef>
              <a:spcAft>
                <a:spcPts val="1000"/>
              </a:spcAft>
            </a:pPr>
            <a:r>
              <a:rPr lang="en-US" sz="2100" dirty="0" smtClean="0">
                <a:solidFill>
                  <a:srgbClr val="414141"/>
                </a:solidFill>
                <a:latin typeface="Calibri" pitchFamily="34" charset="0"/>
              </a:rPr>
              <a:t>The way forward: include </a:t>
            </a:r>
            <a:r>
              <a:rPr lang="en-US" sz="2100" dirty="0">
                <a:solidFill>
                  <a:srgbClr val="414141"/>
                </a:solidFill>
                <a:latin typeface="Calibri" pitchFamily="34" charset="0"/>
              </a:rPr>
              <a:t>the </a:t>
            </a:r>
            <a:r>
              <a:rPr lang="en-US" sz="2100" dirty="0" smtClean="0">
                <a:solidFill>
                  <a:srgbClr val="414141"/>
                </a:solidFill>
                <a:latin typeface="Calibri" pitchFamily="34" charset="0"/>
              </a:rPr>
              <a:t>adaptation </a:t>
            </a:r>
            <a:r>
              <a:rPr lang="en-US" sz="2100" dirty="0">
                <a:solidFill>
                  <a:srgbClr val="414141"/>
                </a:solidFill>
                <a:latin typeface="Calibri" pitchFamily="34" charset="0"/>
              </a:rPr>
              <a:t>sector </a:t>
            </a:r>
            <a:r>
              <a:rPr lang="en-US" sz="2100" dirty="0" smtClean="0">
                <a:solidFill>
                  <a:srgbClr val="414141"/>
                </a:solidFill>
                <a:latin typeface="Calibri" pitchFamily="34" charset="0"/>
              </a:rPr>
              <a:t>needs at </a:t>
            </a:r>
            <a:r>
              <a:rPr lang="en-US" sz="2100" dirty="0">
                <a:solidFill>
                  <a:srgbClr val="414141"/>
                </a:solidFill>
                <a:latin typeface="Calibri" pitchFamily="34" charset="0"/>
              </a:rPr>
              <a:t>the design </a:t>
            </a:r>
            <a:r>
              <a:rPr lang="en-US" sz="2100" dirty="0" smtClean="0">
                <a:solidFill>
                  <a:srgbClr val="414141"/>
                </a:solidFill>
                <a:latin typeface="Calibri" pitchFamily="34" charset="0"/>
              </a:rPr>
              <a:t>stage.</a:t>
            </a:r>
            <a:endParaRPr lang="en-US" sz="2100" dirty="0">
              <a:solidFill>
                <a:srgbClr val="414141"/>
              </a:solidFill>
              <a:latin typeface="Calibri" pitchFamily="34" charset="0"/>
            </a:endParaRPr>
          </a:p>
        </p:txBody>
      </p:sp>
      <p:sp>
        <p:nvSpPr>
          <p:cNvPr id="7" name="Text Box 12"/>
          <p:cNvSpPr txBox="1">
            <a:spLocks noChangeArrowheads="1"/>
          </p:cNvSpPr>
          <p:nvPr/>
        </p:nvSpPr>
        <p:spPr bwMode="auto">
          <a:xfrm>
            <a:off x="6513342" y="-7754"/>
            <a:ext cx="2630658"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Programmatic linkages</a:t>
            </a:r>
            <a:endParaRPr lang="en-US" altLang="es-ES" sz="2100" dirty="0">
              <a:solidFill>
                <a:srgbClr val="0070C0"/>
              </a:solidFill>
              <a:latin typeface="+mn-lt"/>
              <a:ea typeface="+mn-ea"/>
            </a:endParaRPr>
          </a:p>
        </p:txBody>
      </p:sp>
      <p:grpSp>
        <p:nvGrpSpPr>
          <p:cNvPr id="20" name="Group 19"/>
          <p:cNvGrpSpPr/>
          <p:nvPr/>
        </p:nvGrpSpPr>
        <p:grpSpPr>
          <a:xfrm>
            <a:off x="100231" y="1392698"/>
            <a:ext cx="8983980" cy="4220306"/>
            <a:chOff x="100231" y="1617785"/>
            <a:chExt cx="8983980" cy="4220306"/>
          </a:xfrm>
        </p:grpSpPr>
        <p:sp>
          <p:nvSpPr>
            <p:cNvPr id="6" name="Rettangolo 6">
              <a:extLst>
                <a:ext uri="{FF2B5EF4-FFF2-40B4-BE49-F238E27FC236}">
                  <a16:creationId xmlns:a16="http://schemas.microsoft.com/office/drawing/2014/main" id="{AC5507DB-7BD7-B64F-AA66-A72823CD0C51}"/>
                </a:ext>
              </a:extLst>
            </p:cNvPr>
            <p:cNvSpPr/>
            <p:nvPr/>
          </p:nvSpPr>
          <p:spPr>
            <a:xfrm>
              <a:off x="5316349" y="1617785"/>
              <a:ext cx="3767862" cy="1547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Experiment design</a:t>
              </a:r>
            </a:p>
            <a:p>
              <a:pPr algn="ctr"/>
              <a:r>
                <a:rPr lang="en-GB" sz="1400" dirty="0" smtClean="0"/>
                <a:t>(e.g. sample and quantify the effect of all sources of uncertainty, to facilitate risk assessment)</a:t>
              </a:r>
              <a:endParaRPr lang="en-GB" sz="1400" dirty="0"/>
            </a:p>
          </p:txBody>
        </p:sp>
        <p:sp>
          <p:nvSpPr>
            <p:cNvPr id="8" name="Rettangolo 7">
              <a:extLst>
                <a:ext uri="{FF2B5EF4-FFF2-40B4-BE49-F238E27FC236}">
                  <a16:creationId xmlns:a16="http://schemas.microsoft.com/office/drawing/2014/main" id="{729A5ECB-209D-C24A-95C5-E10676B22A64}"/>
                </a:ext>
              </a:extLst>
            </p:cNvPr>
            <p:cNvSpPr/>
            <p:nvPr/>
          </p:nvSpPr>
          <p:spPr>
            <a:xfrm>
              <a:off x="5316349" y="4445824"/>
              <a:ext cx="3767862" cy="1392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Design of technological solutions</a:t>
              </a:r>
            </a:p>
            <a:p>
              <a:pPr algn="ctr"/>
              <a:r>
                <a:rPr lang="en-GB" sz="1400" dirty="0" smtClean="0"/>
                <a:t>(e.g. schedule of operational production, data volume reduction tools, etc.)</a:t>
              </a:r>
              <a:endParaRPr lang="en-GB" sz="1400" dirty="0"/>
            </a:p>
          </p:txBody>
        </p:sp>
        <p:sp>
          <p:nvSpPr>
            <p:cNvPr id="9" name="Rettangolo 8">
              <a:extLst>
                <a:ext uri="{FF2B5EF4-FFF2-40B4-BE49-F238E27FC236}">
                  <a16:creationId xmlns:a16="http://schemas.microsoft.com/office/drawing/2014/main" id="{81AC5FE3-0C37-9C4D-AADA-B08EEF4EFE80}"/>
                </a:ext>
              </a:extLst>
            </p:cNvPr>
            <p:cNvSpPr/>
            <p:nvPr/>
          </p:nvSpPr>
          <p:spPr>
            <a:xfrm>
              <a:off x="100231" y="1617785"/>
              <a:ext cx="3385038" cy="1551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Model design</a:t>
              </a:r>
            </a:p>
            <a:p>
              <a:pPr algn="ctr"/>
              <a:r>
                <a:rPr lang="en-GB" sz="1400" dirty="0" smtClean="0"/>
                <a:t>(e.g. complexity: components which allow two-way coupling between climate and socio-economic activities) </a:t>
              </a:r>
              <a:endParaRPr lang="en-GB" sz="1400" dirty="0"/>
            </a:p>
          </p:txBody>
        </p:sp>
        <p:sp>
          <p:nvSpPr>
            <p:cNvPr id="10" name="Rettangolo 9">
              <a:extLst>
                <a:ext uri="{FF2B5EF4-FFF2-40B4-BE49-F238E27FC236}">
                  <a16:creationId xmlns:a16="http://schemas.microsoft.com/office/drawing/2014/main" id="{FDC0FABB-76F4-A14E-9359-B180C9C86D3B}"/>
                </a:ext>
              </a:extLst>
            </p:cNvPr>
            <p:cNvSpPr/>
            <p:nvPr/>
          </p:nvSpPr>
          <p:spPr>
            <a:xfrm>
              <a:off x="108074" y="4445824"/>
              <a:ext cx="3379647" cy="1392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Design of diagnostics</a:t>
              </a:r>
            </a:p>
            <a:p>
              <a:pPr algn="ctr"/>
              <a:r>
                <a:rPr lang="en-GB" sz="1400" dirty="0" smtClean="0"/>
                <a:t>(e.g. efficiently calculate user-relevant  diagnostics at model run time)</a:t>
              </a:r>
              <a:endParaRPr lang="en-GB" sz="1400" dirty="0"/>
            </a:p>
          </p:txBody>
        </p:sp>
        <p:sp>
          <p:nvSpPr>
            <p:cNvPr id="11" name="Ovale 10">
              <a:extLst>
                <a:ext uri="{FF2B5EF4-FFF2-40B4-BE49-F238E27FC236}">
                  <a16:creationId xmlns:a16="http://schemas.microsoft.com/office/drawing/2014/main" id="{3B43F7B3-8498-014C-B3E6-F4B0A14B7DD9}"/>
                </a:ext>
              </a:extLst>
            </p:cNvPr>
            <p:cNvSpPr/>
            <p:nvPr/>
          </p:nvSpPr>
          <p:spPr>
            <a:xfrm>
              <a:off x="3503116" y="3191456"/>
              <a:ext cx="1758461" cy="12543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user problem</a:t>
              </a:r>
              <a:endParaRPr lang="en-GB" dirty="0"/>
            </a:p>
          </p:txBody>
        </p:sp>
        <p:cxnSp>
          <p:nvCxnSpPr>
            <p:cNvPr id="12" name="Connettore 2 12">
              <a:extLst>
                <a:ext uri="{FF2B5EF4-FFF2-40B4-BE49-F238E27FC236}">
                  <a16:creationId xmlns:a16="http://schemas.microsoft.com/office/drawing/2014/main" id="{369B3991-1736-1F40-85B2-A23D24938D34}"/>
                </a:ext>
              </a:extLst>
            </p:cNvPr>
            <p:cNvCxnSpPr>
              <a:stCxn id="11" idx="1"/>
            </p:cNvCxnSpPr>
            <p:nvPr/>
          </p:nvCxnSpPr>
          <p:spPr>
            <a:xfrm flipH="1" flipV="1">
              <a:off x="3503116" y="2954215"/>
              <a:ext cx="257521" cy="420939"/>
            </a:xfrm>
            <a:prstGeom prst="straightConnector1">
              <a:avLst/>
            </a:prstGeom>
            <a:ln w="104775">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3">
              <a:extLst>
                <a:ext uri="{FF2B5EF4-FFF2-40B4-BE49-F238E27FC236}">
                  <a16:creationId xmlns:a16="http://schemas.microsoft.com/office/drawing/2014/main" id="{BC26E5AF-AFD1-8145-839E-A39F5B399BF9}"/>
                </a:ext>
              </a:extLst>
            </p:cNvPr>
            <p:cNvCxnSpPr>
              <a:cxnSpLocks/>
              <a:stCxn id="11" idx="3"/>
            </p:cNvCxnSpPr>
            <p:nvPr/>
          </p:nvCxnSpPr>
          <p:spPr>
            <a:xfrm flipH="1">
              <a:off x="3503117" y="4262127"/>
              <a:ext cx="257520" cy="495767"/>
            </a:xfrm>
            <a:prstGeom prst="straightConnector1">
              <a:avLst/>
            </a:prstGeom>
            <a:ln w="104775">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6">
              <a:extLst>
                <a:ext uri="{FF2B5EF4-FFF2-40B4-BE49-F238E27FC236}">
                  <a16:creationId xmlns:a16="http://schemas.microsoft.com/office/drawing/2014/main" id="{6B05B1C4-CED7-2C40-B6D3-B8E35A53D568}"/>
                </a:ext>
              </a:extLst>
            </p:cNvPr>
            <p:cNvCxnSpPr>
              <a:cxnSpLocks/>
            </p:cNvCxnSpPr>
            <p:nvPr/>
          </p:nvCxnSpPr>
          <p:spPr>
            <a:xfrm flipV="1">
              <a:off x="4948311" y="2954215"/>
              <a:ext cx="368038" cy="383343"/>
            </a:xfrm>
            <a:prstGeom prst="straightConnector1">
              <a:avLst/>
            </a:prstGeom>
            <a:ln w="104775">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8">
              <a:extLst>
                <a:ext uri="{FF2B5EF4-FFF2-40B4-BE49-F238E27FC236}">
                  <a16:creationId xmlns:a16="http://schemas.microsoft.com/office/drawing/2014/main" id="{E283A690-E2F6-E44E-8BDD-4390B64AF0AF}"/>
                </a:ext>
              </a:extLst>
            </p:cNvPr>
            <p:cNvCxnSpPr>
              <a:cxnSpLocks/>
            </p:cNvCxnSpPr>
            <p:nvPr/>
          </p:nvCxnSpPr>
          <p:spPr>
            <a:xfrm>
              <a:off x="5050912" y="4201992"/>
              <a:ext cx="265437" cy="454414"/>
            </a:xfrm>
            <a:prstGeom prst="straightConnector1">
              <a:avLst/>
            </a:prstGeom>
            <a:ln w="104775">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918" y="5323890"/>
            <a:ext cx="2694346" cy="1513344"/>
          </a:xfrm>
          <a:prstGeom prst="rect">
            <a:avLst/>
          </a:prstGeom>
        </p:spPr>
      </p:pic>
    </p:spTree>
    <p:extLst>
      <p:ext uri="{BB962C8B-B14F-4D97-AF65-F5344CB8AC3E}">
        <p14:creationId xmlns:p14="http://schemas.microsoft.com/office/powerpoint/2010/main" val="2005424470"/>
      </p:ext>
    </p:extLst>
  </p:cSld>
  <p:clrMapOvr>
    <a:masterClrMapping/>
  </p:clrMapOvr>
  <p:transition spd="slow"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err="1" smtClean="0"/>
              <a:t>EuroHPC</a:t>
            </a:r>
            <a:endParaRPr lang="en-GB" altLang="en-US" dirty="0" smtClean="0"/>
          </a:p>
        </p:txBody>
      </p:sp>
      <p:sp>
        <p:nvSpPr>
          <p:cNvPr id="7" name="Text Box 12"/>
          <p:cNvSpPr txBox="1">
            <a:spLocks noChangeArrowheads="1"/>
          </p:cNvSpPr>
          <p:nvPr/>
        </p:nvSpPr>
        <p:spPr bwMode="auto">
          <a:xfrm>
            <a:off x="6513342" y="-7754"/>
            <a:ext cx="2630658"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Programmatic linkages</a:t>
            </a:r>
            <a:endParaRPr lang="en-US" altLang="es-ES" sz="2100" dirty="0">
              <a:solidFill>
                <a:srgbClr val="0070C0"/>
              </a:solidFill>
              <a:latin typeface="+mn-lt"/>
              <a:ea typeface="+mn-ea"/>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600" r="4238" b="1162"/>
          <a:stretch/>
        </p:blipFill>
        <p:spPr>
          <a:xfrm>
            <a:off x="455592" y="1096185"/>
            <a:ext cx="8244000" cy="5112000"/>
          </a:xfrm>
          <a:prstGeom prst="rect">
            <a:avLst/>
          </a:prstGeom>
        </p:spPr>
      </p:pic>
      <p:sp>
        <p:nvSpPr>
          <p:cNvPr id="8" name="Espace réservé du texte 2"/>
          <p:cNvSpPr txBox="1">
            <a:spLocks/>
          </p:cNvSpPr>
          <p:nvPr/>
        </p:nvSpPr>
        <p:spPr bwMode="auto">
          <a:xfrm>
            <a:off x="178020" y="874809"/>
            <a:ext cx="8839200" cy="115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85800" indent="-22860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just" eaLnBrk="1" hangingPunct="1">
              <a:lnSpc>
                <a:spcPct val="90000"/>
              </a:lnSpc>
              <a:spcBef>
                <a:spcPts val="1000"/>
              </a:spcBef>
              <a:spcAft>
                <a:spcPts val="1000"/>
              </a:spcAft>
            </a:pPr>
            <a:r>
              <a:rPr lang="en-IE" sz="2100" dirty="0" smtClean="0">
                <a:solidFill>
                  <a:srgbClr val="414141"/>
                </a:solidFill>
                <a:latin typeface="Calibri" pitchFamily="34" charset="0"/>
              </a:rPr>
              <a:t>LUMI announced its infrastructure on 21</a:t>
            </a:r>
            <a:r>
              <a:rPr lang="en-IE" sz="2100" baseline="30000" dirty="0" smtClean="0">
                <a:solidFill>
                  <a:srgbClr val="414141"/>
                </a:solidFill>
                <a:latin typeface="Calibri" pitchFamily="34" charset="0"/>
              </a:rPr>
              <a:t>st</a:t>
            </a:r>
            <a:r>
              <a:rPr lang="en-IE" sz="2100" dirty="0" smtClean="0">
                <a:solidFill>
                  <a:srgbClr val="414141"/>
                </a:solidFill>
                <a:latin typeface="Calibri" pitchFamily="34" charset="0"/>
              </a:rPr>
              <a:t> of October 2020. More about the pre-</a:t>
            </a:r>
            <a:r>
              <a:rPr lang="en-IE" sz="2100" dirty="0" err="1" smtClean="0">
                <a:solidFill>
                  <a:srgbClr val="414141"/>
                </a:solidFill>
                <a:latin typeface="Calibri" pitchFamily="34" charset="0"/>
              </a:rPr>
              <a:t>exascale</a:t>
            </a:r>
            <a:r>
              <a:rPr lang="en-IE" sz="2100" dirty="0" smtClean="0">
                <a:solidFill>
                  <a:srgbClr val="414141"/>
                </a:solidFill>
                <a:latin typeface="Calibri" pitchFamily="34" charset="0"/>
              </a:rPr>
              <a:t> machines coming soon.</a:t>
            </a:r>
            <a:endParaRPr lang="en-IE" sz="2100" dirty="0">
              <a:solidFill>
                <a:srgbClr val="414141"/>
              </a:solidFill>
              <a:latin typeface="Calibri"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5263" y="6041769"/>
            <a:ext cx="1878740" cy="816231"/>
          </a:xfrm>
          <a:prstGeom prst="rect">
            <a:avLst/>
          </a:prstGeom>
        </p:spPr>
      </p:pic>
      <p:sp>
        <p:nvSpPr>
          <p:cNvPr id="4" name="Oval 3"/>
          <p:cNvSpPr/>
          <p:nvPr/>
        </p:nvSpPr>
        <p:spPr>
          <a:xfrm>
            <a:off x="2676085" y="3681242"/>
            <a:ext cx="1055077" cy="759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00649" y="3664396"/>
            <a:ext cx="1055077" cy="759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853646" y="2767541"/>
            <a:ext cx="1055077" cy="759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807191" y="4549449"/>
            <a:ext cx="1055077" cy="759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9874063"/>
      </p:ext>
    </p:extLst>
  </p:cSld>
  <p:clrMapOvr>
    <a:masterClrMapping/>
  </p:clrMapOvr>
  <p:transition spd="slow"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ítulo 1"/>
          <p:cNvSpPr>
            <a:spLocks noGrp="1"/>
          </p:cNvSpPr>
          <p:nvPr>
            <p:ph type="title"/>
          </p:nvPr>
        </p:nvSpPr>
        <p:spPr bwMode="auto">
          <a:xfrm>
            <a:off x="341314" y="217123"/>
            <a:ext cx="847248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Ideas on climate information for discussion</a:t>
            </a:r>
          </a:p>
        </p:txBody>
      </p:sp>
      <p:sp>
        <p:nvSpPr>
          <p:cNvPr id="15" name="Espace réservé du texte 2">
            <a:extLst/>
          </p:cNvPr>
          <p:cNvSpPr txBox="1">
            <a:spLocks/>
          </p:cNvSpPr>
          <p:nvPr/>
        </p:nvSpPr>
        <p:spPr>
          <a:xfrm>
            <a:off x="72587" y="935623"/>
            <a:ext cx="8983663" cy="5187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1">
                  <a:lumMod val="50000"/>
                </a:schemeClr>
              </a:buClr>
              <a:buSzPct val="150000"/>
              <a:defRPr/>
            </a:pPr>
            <a:r>
              <a:rPr lang="en-GB" altLang="es-ES" sz="2200" dirty="0" smtClean="0">
                <a:solidFill>
                  <a:srgbClr val="414141"/>
                </a:solidFill>
              </a:rPr>
              <a:t>User engagement: intensive, transdisciplinary, dealing with risk aversion.</a:t>
            </a:r>
          </a:p>
          <a:p>
            <a:pPr algn="just">
              <a:buClr>
                <a:schemeClr val="bg1">
                  <a:lumMod val="50000"/>
                </a:schemeClr>
              </a:buClr>
              <a:buSzPct val="150000"/>
              <a:defRPr/>
            </a:pPr>
            <a:r>
              <a:rPr lang="en-GB" altLang="es-ES" sz="2200" dirty="0" smtClean="0">
                <a:solidFill>
                  <a:srgbClr val="414141"/>
                </a:solidFill>
              </a:rPr>
              <a:t>Tension between increasing user demand and the need for domestication of knowledge.</a:t>
            </a:r>
          </a:p>
          <a:p>
            <a:pPr algn="just">
              <a:buClr>
                <a:schemeClr val="bg1">
                  <a:lumMod val="50000"/>
                </a:schemeClr>
              </a:buClr>
              <a:buSzPct val="150000"/>
              <a:defRPr/>
            </a:pPr>
            <a:r>
              <a:rPr lang="en-GB" altLang="es-ES" sz="2200" dirty="0">
                <a:solidFill>
                  <a:srgbClr val="414141"/>
                </a:solidFill>
              </a:rPr>
              <a:t>Sources of data are international, and this applies to climate records (observations and model-based) but especially to sectorial data.</a:t>
            </a:r>
          </a:p>
          <a:p>
            <a:pPr algn="just">
              <a:buClr>
                <a:schemeClr val="bg1">
                  <a:lumMod val="50000"/>
                </a:schemeClr>
              </a:buClr>
              <a:buSzPct val="150000"/>
              <a:defRPr/>
            </a:pPr>
            <a:r>
              <a:rPr lang="en-GB" altLang="es-ES" sz="2200" dirty="0" smtClean="0">
                <a:solidFill>
                  <a:srgbClr val="414141"/>
                </a:solidFill>
              </a:rPr>
              <a:t>Uncertainties: observational, model, user-based.</a:t>
            </a:r>
          </a:p>
          <a:p>
            <a:pPr algn="just">
              <a:buClr>
                <a:schemeClr val="bg1">
                  <a:lumMod val="50000"/>
                </a:schemeClr>
              </a:buClr>
              <a:buSzPct val="150000"/>
              <a:defRPr/>
            </a:pPr>
            <a:r>
              <a:rPr lang="en-GB" altLang="es-ES" sz="2200" dirty="0" smtClean="0">
                <a:solidFill>
                  <a:srgbClr val="414141"/>
                </a:solidFill>
              </a:rPr>
              <a:t>Strike a balance between frameworks (FAIR), principles (e.g. transparency, reproducibility) and standards (ISO, WMO).</a:t>
            </a:r>
          </a:p>
          <a:p>
            <a:pPr algn="just">
              <a:buClr>
                <a:schemeClr val="bg1">
                  <a:lumMod val="50000"/>
                </a:schemeClr>
              </a:buClr>
              <a:buSzPct val="150000"/>
              <a:defRPr/>
            </a:pPr>
            <a:r>
              <a:rPr lang="en-GB" altLang="es-ES" sz="2200" dirty="0" smtClean="0">
                <a:solidFill>
                  <a:srgbClr val="414141"/>
                </a:solidFill>
              </a:rPr>
              <a:t>Capacity building to make the most of the new developments and services: e.g. the Digital Twin will likely not be a perfect image of reality.</a:t>
            </a:r>
          </a:p>
          <a:p>
            <a:pPr algn="just">
              <a:buClr>
                <a:schemeClr val="bg1">
                  <a:lumMod val="50000"/>
                </a:schemeClr>
              </a:buClr>
              <a:buSzPct val="150000"/>
              <a:defRPr/>
            </a:pPr>
            <a:r>
              <a:rPr lang="en-GB" altLang="es-ES" sz="2200" dirty="0" smtClean="0">
                <a:solidFill>
                  <a:srgbClr val="414141"/>
                </a:solidFill>
              </a:rPr>
              <a:t>Trust</a:t>
            </a:r>
            <a:r>
              <a:rPr lang="en-GB" altLang="es-ES" sz="2200" dirty="0">
                <a:solidFill>
                  <a:srgbClr val="414141"/>
                </a:solidFill>
              </a:rPr>
              <a:t>, transparency, </a:t>
            </a:r>
            <a:r>
              <a:rPr lang="en-GB" altLang="es-ES" sz="2200" dirty="0" smtClean="0">
                <a:solidFill>
                  <a:srgbClr val="414141"/>
                </a:solidFill>
              </a:rPr>
              <a:t>ownership, governance.</a:t>
            </a:r>
          </a:p>
          <a:p>
            <a:pPr algn="just">
              <a:buClr>
                <a:schemeClr val="bg1">
                  <a:lumMod val="50000"/>
                </a:schemeClr>
              </a:buClr>
              <a:buSzPct val="150000"/>
              <a:defRPr/>
            </a:pPr>
            <a:r>
              <a:rPr lang="en-GB" altLang="es-ES" sz="2200" dirty="0" smtClean="0">
                <a:solidFill>
                  <a:srgbClr val="414141"/>
                </a:solidFill>
              </a:rPr>
              <a:t>Users have already substantial information, DT might be aiming for a delta.</a:t>
            </a:r>
            <a:endParaRPr lang="en-GB" altLang="es-ES" sz="2200" dirty="0">
              <a:solidFill>
                <a:srgbClr val="414141"/>
              </a:solidFill>
            </a:endParaRPr>
          </a:p>
          <a:p>
            <a:pPr algn="just">
              <a:buClr>
                <a:schemeClr val="bg1">
                  <a:lumMod val="50000"/>
                </a:schemeClr>
              </a:buClr>
              <a:buSzPct val="150000"/>
              <a:defRPr/>
            </a:pPr>
            <a:r>
              <a:rPr lang="en-GB" altLang="es-ES" sz="2200" dirty="0" smtClean="0">
                <a:solidFill>
                  <a:srgbClr val="414141"/>
                </a:solidFill>
              </a:rPr>
              <a:t>Transpose the salience, credibility and legitimacy principles</a:t>
            </a:r>
            <a:endParaRPr lang="en-GB" altLang="es-ES" sz="2200" dirty="0">
              <a:solidFill>
                <a:srgbClr val="414141"/>
              </a:solidFill>
            </a:endParaRPr>
          </a:p>
        </p:txBody>
      </p:sp>
      <p:sp>
        <p:nvSpPr>
          <p:cNvPr id="4" name="Text Box 9"/>
          <p:cNvSpPr txBox="1">
            <a:spLocks noChangeArrowheads="1"/>
          </p:cNvSpPr>
          <p:nvPr/>
        </p:nvSpPr>
        <p:spPr bwMode="auto">
          <a:xfrm rot="1884964" flipH="1">
            <a:off x="325439" y="3094389"/>
            <a:ext cx="8531225" cy="1337253"/>
          </a:xfrm>
          <a:prstGeom prst="rect">
            <a:avLst/>
          </a:prstGeom>
          <a:gradFill flip="none" rotWithShape="1">
            <a:gsLst>
              <a:gs pos="0">
                <a:srgbClr val="797B7E">
                  <a:tint val="66000"/>
                  <a:satMod val="160000"/>
                </a:srgbClr>
              </a:gs>
              <a:gs pos="50000">
                <a:srgbClr val="797B7E">
                  <a:tint val="44500"/>
                  <a:satMod val="160000"/>
                </a:srgbClr>
              </a:gs>
              <a:gs pos="100000">
                <a:srgbClr val="797B7E">
                  <a:tint val="23500"/>
                  <a:satMod val="160000"/>
                </a:srgbClr>
              </a:gs>
            </a:gsLst>
            <a:lin ang="5400000" scaled="1"/>
            <a:tileRect/>
          </a:gradFill>
          <a:ln>
            <a:noFill/>
          </a:ln>
          <a:effectLst>
            <a:softEdge rad="127000"/>
          </a:effectLst>
        </p:spPr>
        <p:txBody>
          <a:bodyPr lIns="0" tIns="144000" bIns="144000" anchor="b">
            <a:spAutoFit/>
          </a:bodyPr>
          <a:lstStyle>
            <a:defPPr>
              <a:defRPr lang="en-US"/>
            </a:defPPr>
            <a:lvl1pPr algn="ctr" defTabSz="914400" eaLnBrk="1" fontAlgn="auto" hangingPunct="1">
              <a:spcBef>
                <a:spcPct val="50000"/>
              </a:spcBef>
              <a:spcAft>
                <a:spcPts val="0"/>
              </a:spcAft>
              <a:buFontTx/>
              <a:buNone/>
              <a:defRPr sz="3400" b="1" kern="0">
                <a:solidFill>
                  <a:srgbClr val="FF0000"/>
                </a:solidFill>
                <a:latin typeface="Century Gothic" pitchFamily="34" charset="0"/>
              </a:defRPr>
            </a:lvl1pPr>
            <a:lvl2pPr marL="742950" indent="-285750" eaLnBrk="0" hangingPunct="0">
              <a:spcBef>
                <a:spcPts val="300"/>
              </a:spcBef>
              <a:buClr>
                <a:schemeClr val="accent2"/>
              </a:buClr>
              <a:buSzPct val="150000"/>
              <a:buFont typeface="Wingdings" pitchFamily="2" charset="2"/>
              <a:buChar char="§"/>
              <a:defRPr sz="1600">
                <a:latin typeface="Verdana" pitchFamily="34" charset="0"/>
              </a:defRPr>
            </a:lvl2pPr>
            <a:lvl3pPr marL="1143000" indent="-228600" eaLnBrk="0" hangingPunct="0">
              <a:spcBef>
                <a:spcPts val="300"/>
              </a:spcBef>
              <a:buClr>
                <a:schemeClr val="accent2"/>
              </a:buClr>
              <a:buFont typeface="Wingdings" pitchFamily="2" charset="2"/>
              <a:buChar char="§"/>
              <a:defRPr sz="1600">
                <a:latin typeface="Verdana" pitchFamily="34" charset="0"/>
              </a:defRPr>
            </a:lvl3pPr>
            <a:lvl4pPr marL="1600200" indent="-228600" eaLnBrk="0" hangingPunct="0">
              <a:spcBef>
                <a:spcPts val="300"/>
              </a:spcBef>
              <a:buClr>
                <a:schemeClr val="accent2"/>
              </a:buClr>
              <a:buFont typeface="Wingdings" pitchFamily="2" charset="2"/>
              <a:buChar char="§"/>
              <a:defRPr sz="1600">
                <a:latin typeface="Verdana" pitchFamily="34" charset="0"/>
              </a:defRPr>
            </a:lvl4pPr>
            <a:lvl5pPr marL="2057400" indent="-228600" eaLnBrk="0" hangingPunct="0">
              <a:spcBef>
                <a:spcPts val="300"/>
              </a:spcBef>
              <a:buClr>
                <a:schemeClr val="accent2"/>
              </a:buClr>
              <a:buFont typeface="Wingdings" pitchFamily="2" charset="2"/>
              <a:buChar char="§"/>
              <a:defRPr sz="1600">
                <a:latin typeface="Verdana"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latin typeface="Verdana" pitchFamily="34" charset="0"/>
              </a:defRPr>
            </a:lvl9pPr>
          </a:lstStyle>
          <a:p>
            <a:pPr>
              <a:defRPr/>
            </a:pPr>
            <a:r>
              <a:rPr lang="en-GB" altLang="es-ES" dirty="0" smtClean="0"/>
              <a:t>Destination Earth “blows a soul to your infrastructure”</a:t>
            </a:r>
          </a:p>
        </p:txBody>
      </p:sp>
    </p:spTree>
    <p:extLst>
      <p:ext uri="{BB962C8B-B14F-4D97-AF65-F5344CB8AC3E}">
        <p14:creationId xmlns:p14="http://schemas.microsoft.com/office/powerpoint/2010/main" val="2521973453"/>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ítulo 1"/>
          <p:cNvSpPr>
            <a:spLocks noGrp="1"/>
          </p:cNvSpPr>
          <p:nvPr>
            <p:ph type="title"/>
          </p:nvPr>
        </p:nvSpPr>
        <p:spPr bwMode="auto">
          <a:xfrm>
            <a:off x="341314" y="217123"/>
            <a:ext cx="847248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Some questions</a:t>
            </a:r>
          </a:p>
        </p:txBody>
      </p:sp>
      <p:sp>
        <p:nvSpPr>
          <p:cNvPr id="15" name="Espace réservé du texte 2">
            <a:extLst/>
          </p:cNvPr>
          <p:cNvSpPr txBox="1">
            <a:spLocks/>
          </p:cNvSpPr>
          <p:nvPr/>
        </p:nvSpPr>
        <p:spPr>
          <a:xfrm>
            <a:off x="72587" y="1005963"/>
            <a:ext cx="8983663" cy="5187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1">
                  <a:lumMod val="50000"/>
                </a:schemeClr>
              </a:buClr>
              <a:buSzPct val="150000"/>
              <a:defRPr/>
            </a:pPr>
            <a:r>
              <a:rPr lang="en-GB" altLang="es-ES" sz="2200" dirty="0" smtClean="0">
                <a:solidFill>
                  <a:srgbClr val="414141"/>
                </a:solidFill>
              </a:rPr>
              <a:t>If Destination Earth is expected to start from policy-making requirements on climate change adaptation, </a:t>
            </a:r>
            <a:r>
              <a:rPr lang="en-GB" altLang="es-ES" sz="2200" dirty="0" smtClean="0">
                <a:solidFill>
                  <a:srgbClr val="FF0000"/>
                </a:solidFill>
              </a:rPr>
              <a:t>are the relevant actors (e.g. action-oriented agencies in member states) aware of the programme?</a:t>
            </a:r>
          </a:p>
          <a:p>
            <a:pPr algn="just">
              <a:buClr>
                <a:schemeClr val="bg1">
                  <a:lumMod val="50000"/>
                </a:schemeClr>
              </a:buClr>
              <a:buSzPct val="150000"/>
              <a:defRPr/>
            </a:pPr>
            <a:r>
              <a:rPr lang="en-GB" altLang="es-ES" sz="2200" dirty="0">
                <a:solidFill>
                  <a:srgbClr val="414141"/>
                </a:solidFill>
              </a:rPr>
              <a:t>Sectors </a:t>
            </a:r>
            <a:r>
              <a:rPr lang="en-GB" altLang="es-ES" sz="2200" dirty="0" smtClean="0">
                <a:solidFill>
                  <a:srgbClr val="414141"/>
                </a:solidFill>
              </a:rPr>
              <a:t>(</a:t>
            </a:r>
            <a:r>
              <a:rPr lang="en-GB" altLang="es-ES" sz="2200" dirty="0">
                <a:solidFill>
                  <a:srgbClr val="414141"/>
                </a:solidFill>
              </a:rPr>
              <a:t>and uses within sectors</a:t>
            </a:r>
            <a:r>
              <a:rPr lang="en-GB" altLang="es-ES" sz="2200" dirty="0" smtClean="0">
                <a:solidFill>
                  <a:srgbClr val="414141"/>
                </a:solidFill>
              </a:rPr>
              <a:t>) can </a:t>
            </a:r>
            <a:r>
              <a:rPr lang="en-GB" altLang="es-ES" sz="2200" dirty="0">
                <a:solidFill>
                  <a:srgbClr val="414141"/>
                </a:solidFill>
              </a:rPr>
              <a:t>be </a:t>
            </a:r>
            <a:r>
              <a:rPr lang="en-GB" altLang="es-ES" sz="2200" dirty="0" smtClean="0">
                <a:solidFill>
                  <a:srgbClr val="414141"/>
                </a:solidFill>
              </a:rPr>
              <a:t>hugely diverse and </a:t>
            </a:r>
            <a:r>
              <a:rPr lang="en-GB" altLang="es-ES" sz="2200" dirty="0">
                <a:solidFill>
                  <a:srgbClr val="414141"/>
                </a:solidFill>
              </a:rPr>
              <a:t>impact models be very complex and uncertain. </a:t>
            </a:r>
            <a:r>
              <a:rPr lang="en-GB" altLang="es-ES" sz="2200" dirty="0" smtClean="0">
                <a:solidFill>
                  <a:srgbClr val="FF0000"/>
                </a:solidFill>
              </a:rPr>
              <a:t>Hard sectoral choices might be needed while commonalities have to be identified.</a:t>
            </a:r>
          </a:p>
          <a:p>
            <a:pPr algn="just">
              <a:buClr>
                <a:schemeClr val="bg1">
                  <a:lumMod val="50000"/>
                </a:schemeClr>
              </a:buClr>
              <a:buSzPct val="150000"/>
              <a:defRPr/>
            </a:pPr>
            <a:r>
              <a:rPr lang="en-GB" altLang="es-ES" sz="2200" dirty="0" smtClean="0">
                <a:solidFill>
                  <a:srgbClr val="414141"/>
                </a:solidFill>
              </a:rPr>
              <a:t>A credible service needs to build a legitimate reputation based on credible products. </a:t>
            </a:r>
            <a:r>
              <a:rPr lang="en-GB" altLang="es-ES" sz="2200" dirty="0" smtClean="0">
                <a:solidFill>
                  <a:srgbClr val="FF0000"/>
                </a:solidFill>
              </a:rPr>
              <a:t>How is this going to happen in an increasingly crowded arena?</a:t>
            </a:r>
          </a:p>
          <a:p>
            <a:pPr algn="just">
              <a:buClr>
                <a:schemeClr val="bg1">
                  <a:lumMod val="50000"/>
                </a:schemeClr>
              </a:buClr>
              <a:buSzPct val="150000"/>
              <a:defRPr/>
            </a:pPr>
            <a:r>
              <a:rPr lang="en-GB" altLang="es-ES" sz="2200" dirty="0" smtClean="0">
                <a:solidFill>
                  <a:srgbClr val="414141"/>
                </a:solidFill>
              </a:rPr>
              <a:t>As for the accessibility to both data and platforms, the devil is in the detail. </a:t>
            </a:r>
            <a:r>
              <a:rPr lang="en-GB" altLang="es-ES" sz="2200" dirty="0" smtClean="0">
                <a:solidFill>
                  <a:srgbClr val="FF0000"/>
                </a:solidFill>
              </a:rPr>
              <a:t>What role for </a:t>
            </a:r>
            <a:r>
              <a:rPr lang="en-GB" altLang="es-ES" sz="2200" dirty="0" err="1" smtClean="0">
                <a:solidFill>
                  <a:srgbClr val="FF0000"/>
                </a:solidFill>
              </a:rPr>
              <a:t>EuroHPC</a:t>
            </a:r>
            <a:r>
              <a:rPr lang="en-GB" altLang="es-ES" sz="2200" dirty="0" smtClean="0">
                <a:solidFill>
                  <a:srgbClr val="FF0000"/>
                </a:solidFill>
              </a:rPr>
              <a:t>, EOSC, Copernicus and public cloud providers? </a:t>
            </a:r>
            <a:r>
              <a:rPr lang="en-GB" altLang="es-ES" sz="2200" dirty="0" smtClean="0">
                <a:solidFill>
                  <a:srgbClr val="414141"/>
                </a:solidFill>
              </a:rPr>
              <a:t>Climate adaptation users will be a multi-faceted, fragmented set of elements (even if we only consider policy makers), </a:t>
            </a:r>
            <a:r>
              <a:rPr lang="en-GB" altLang="es-ES" sz="2200" dirty="0" smtClean="0">
                <a:solidFill>
                  <a:srgbClr val="FF0000"/>
                </a:solidFill>
              </a:rPr>
              <a:t>how will access to resources and platforms be governed and managed?</a:t>
            </a:r>
          </a:p>
          <a:p>
            <a:pPr algn="just">
              <a:buClr>
                <a:schemeClr val="bg1">
                  <a:lumMod val="50000"/>
                </a:schemeClr>
              </a:buClr>
              <a:buSzPct val="150000"/>
              <a:defRPr/>
            </a:pPr>
            <a:r>
              <a:rPr lang="en-GB" altLang="es-ES" sz="2200" dirty="0">
                <a:solidFill>
                  <a:srgbClr val="414141"/>
                </a:solidFill>
              </a:rPr>
              <a:t>How to address the problem of accessing (including documentation, curation, anonymization, etc.) </a:t>
            </a:r>
            <a:r>
              <a:rPr lang="en-GB" altLang="es-ES" sz="2200" dirty="0">
                <a:solidFill>
                  <a:srgbClr val="FF0000"/>
                </a:solidFill>
              </a:rPr>
              <a:t>non-climate </a:t>
            </a:r>
            <a:r>
              <a:rPr lang="en-GB" altLang="es-ES" sz="2200" dirty="0" smtClean="0">
                <a:solidFill>
                  <a:srgbClr val="FF0000"/>
                </a:solidFill>
              </a:rPr>
              <a:t>data?</a:t>
            </a:r>
            <a:endParaRPr lang="en-GB" altLang="es-ES" sz="2200" dirty="0">
              <a:solidFill>
                <a:srgbClr val="FF0000"/>
              </a:solidFill>
            </a:endParaRPr>
          </a:p>
        </p:txBody>
      </p:sp>
    </p:spTree>
    <p:extLst>
      <p:ext uri="{BB962C8B-B14F-4D97-AF65-F5344CB8AC3E}">
        <p14:creationId xmlns:p14="http://schemas.microsoft.com/office/powerpoint/2010/main" val="920113561"/>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smtClean="0"/>
              <a:t>The WMO context</a:t>
            </a:r>
          </a:p>
        </p:txBody>
      </p:sp>
      <p:sp>
        <p:nvSpPr>
          <p:cNvPr id="5" name="Espace réservé du texte 2">
            <a:extLst/>
          </p:cNvPr>
          <p:cNvSpPr txBox="1">
            <a:spLocks/>
          </p:cNvSpPr>
          <p:nvPr/>
        </p:nvSpPr>
        <p:spPr>
          <a:xfrm>
            <a:off x="192088" y="860740"/>
            <a:ext cx="8839200" cy="4834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rgbClr val="000000"/>
              </a:buClr>
              <a:buFont typeface="Arial" panose="020B0604020202020204" pitchFamily="34" charset="0"/>
              <a:buNone/>
              <a:defRPr/>
            </a:pPr>
            <a:r>
              <a:rPr lang="en-GB" sz="2100" dirty="0" smtClean="0">
                <a:solidFill>
                  <a:srgbClr val="414141"/>
                </a:solidFill>
              </a:rPr>
              <a:t>WMO’s </a:t>
            </a:r>
            <a:r>
              <a:rPr lang="en-GB" sz="2100" dirty="0" smtClean="0">
                <a:solidFill>
                  <a:srgbClr val="FF0000"/>
                </a:solidFill>
              </a:rPr>
              <a:t>Climate Services Information System</a:t>
            </a:r>
            <a:r>
              <a:rPr lang="en-GB" sz="2100" dirty="0">
                <a:solidFill>
                  <a:srgbClr val="414141"/>
                </a:solidFill>
              </a:rPr>
              <a:t>, a key pillar of GFCS, illustrates </a:t>
            </a:r>
            <a:r>
              <a:rPr lang="en-GB" sz="2100" dirty="0" smtClean="0">
                <a:solidFill>
                  <a:srgbClr val="414141"/>
                </a:solidFill>
              </a:rPr>
              <a:t>the tension between local demand and coarser credibility.</a:t>
            </a:r>
            <a:endParaRPr lang="en-GB" sz="2100" dirty="0">
              <a:solidFill>
                <a:srgbClr val="414141"/>
              </a:solidFill>
            </a:endParaRPr>
          </a:p>
        </p:txBody>
      </p:sp>
      <p:sp>
        <p:nvSpPr>
          <p:cNvPr id="7"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Hewitt et al. (2020, BAMS)</a:t>
            </a:r>
            <a:endParaRPr lang="en-US" altLang="es-ES" sz="1600" dirty="0">
              <a:solidFill>
                <a:srgbClr val="414141"/>
              </a:solidFill>
              <a:latin typeface="+mn-lt"/>
              <a:ea typeface="+mn-ea"/>
            </a:endParaRPr>
          </a:p>
        </p:txBody>
      </p:sp>
      <p:pic>
        <p:nvPicPr>
          <p:cNvPr id="11" name="New 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879" y="1477108"/>
            <a:ext cx="7198737" cy="477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2337850118"/>
      </p:ext>
    </p:extLst>
  </p:cSld>
  <p:clrMapOvr>
    <a:masterClrMapping/>
  </p:clrMapOvr>
  <p:transition spd="slow"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bwMode="auto">
          <a:xfrm>
            <a:off x="465138" y="217123"/>
            <a:ext cx="8229600"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dirty="0" smtClean="0"/>
              <a:t>The national context</a:t>
            </a:r>
          </a:p>
        </p:txBody>
      </p:sp>
      <p:sp>
        <p:nvSpPr>
          <p:cNvPr id="5" name="Espace réservé du texte 2">
            <a:extLst/>
          </p:cNvPr>
          <p:cNvSpPr txBox="1">
            <a:spLocks/>
          </p:cNvSpPr>
          <p:nvPr/>
        </p:nvSpPr>
        <p:spPr>
          <a:xfrm>
            <a:off x="192088" y="860740"/>
            <a:ext cx="8839200" cy="4834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rgbClr val="000000"/>
              </a:buClr>
              <a:buFont typeface="Arial" panose="020B0604020202020204" pitchFamily="34" charset="0"/>
              <a:buNone/>
              <a:defRPr/>
            </a:pPr>
            <a:r>
              <a:rPr lang="en-GB" sz="2100" dirty="0" smtClean="0">
                <a:solidFill>
                  <a:srgbClr val="414141"/>
                </a:solidFill>
              </a:rPr>
              <a:t>European countries are promoting adaptation, although at difference paces.</a:t>
            </a:r>
          </a:p>
          <a:p>
            <a:pPr marL="0" indent="0" algn="just">
              <a:buClr>
                <a:srgbClr val="000000"/>
              </a:buClr>
              <a:buFont typeface="Arial" panose="020B0604020202020204" pitchFamily="34" charset="0"/>
              <a:buNone/>
              <a:defRPr/>
            </a:pPr>
            <a:r>
              <a:rPr lang="en-GB" sz="2100" dirty="0" smtClean="0">
                <a:solidFill>
                  <a:srgbClr val="FF0000"/>
                </a:solidFill>
              </a:rPr>
              <a:t>What climate information is it used for the purpose?</a:t>
            </a:r>
            <a:endParaRPr lang="en-GB" sz="2100" dirty="0">
              <a:solidFill>
                <a:srgbClr val="FF0000"/>
              </a:solidFill>
            </a:endParaRPr>
          </a:p>
        </p:txBody>
      </p:sp>
      <p:sp>
        <p:nvSpPr>
          <p:cNvPr id="6" name="Text Box 12"/>
          <p:cNvSpPr txBox="1">
            <a:spLocks noChangeArrowheads="1"/>
          </p:cNvSpPr>
          <p:nvPr/>
        </p:nvSpPr>
        <p:spPr bwMode="auto">
          <a:xfrm>
            <a:off x="3833814" y="6520975"/>
            <a:ext cx="5310187"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buFont typeface="Times New Roman" pitchFamily="18" charset="0"/>
              <a:buNone/>
              <a:defRPr/>
            </a:pPr>
            <a:r>
              <a:rPr lang="en-GB" altLang="es-ES" sz="1600" dirty="0" smtClean="0">
                <a:solidFill>
                  <a:srgbClr val="414141"/>
                </a:solidFill>
                <a:latin typeface="+mn-lt"/>
                <a:ea typeface="+mn-ea"/>
              </a:rPr>
              <a:t>B. </a:t>
            </a:r>
            <a:r>
              <a:rPr lang="en-GB" altLang="es-ES" sz="1600" dirty="0" err="1" smtClean="0">
                <a:solidFill>
                  <a:srgbClr val="414141"/>
                </a:solidFill>
                <a:latin typeface="+mn-lt"/>
                <a:ea typeface="+mn-ea"/>
              </a:rPr>
              <a:t>Kurnik</a:t>
            </a:r>
            <a:r>
              <a:rPr lang="en-GB" altLang="es-ES" sz="1600" dirty="0" smtClean="0">
                <a:solidFill>
                  <a:srgbClr val="414141"/>
                </a:solidFill>
                <a:latin typeface="+mn-lt"/>
                <a:ea typeface="+mn-ea"/>
              </a:rPr>
              <a:t> (EEA)</a:t>
            </a:r>
            <a:endParaRPr lang="en-US" altLang="es-ES" sz="1600" dirty="0">
              <a:solidFill>
                <a:srgbClr val="414141"/>
              </a:solidFill>
              <a:latin typeface="+mn-lt"/>
              <a:ea typeface="+mn-ea"/>
            </a:endParaRPr>
          </a:p>
        </p:txBody>
      </p:sp>
      <p:sp>
        <p:nvSpPr>
          <p:cNvPr id="8" name="TextBox 7">
            <a:extLst>
              <a:ext uri="{FF2B5EF4-FFF2-40B4-BE49-F238E27FC236}">
                <a16:creationId xmlns:a16="http://schemas.microsoft.com/office/drawing/2014/main" id="{B75CC044-8929-4936-948D-316711DE8050}"/>
              </a:ext>
            </a:extLst>
          </p:cNvPr>
          <p:cNvSpPr txBox="1"/>
          <p:nvPr/>
        </p:nvSpPr>
        <p:spPr>
          <a:xfrm>
            <a:off x="5938287" y="1948594"/>
            <a:ext cx="3022661" cy="1384995"/>
          </a:xfrm>
          <a:prstGeom prst="rect">
            <a:avLst/>
          </a:prstGeom>
          <a:noFill/>
        </p:spPr>
        <p:txBody>
          <a:bodyPr wrap="square">
            <a:spAutoFit/>
          </a:bodyPr>
          <a:lstStyle/>
          <a:p>
            <a:r>
              <a:rPr lang="en-US" sz="2100" dirty="0">
                <a:solidFill>
                  <a:srgbClr val="414141"/>
                </a:solidFill>
              </a:rPr>
              <a:t>Overview of the adoption of national adaptation strategies and plans by EEA member countries</a:t>
            </a:r>
            <a:endParaRPr lang="en-DK" sz="2100" dirty="0">
              <a:solidFill>
                <a:srgbClr val="414141"/>
              </a:solidFill>
            </a:endParaRPr>
          </a:p>
        </p:txBody>
      </p:sp>
      <p:pic>
        <p:nvPicPr>
          <p:cNvPr id="9" name="Picture 8">
            <a:extLst>
              <a:ext uri="{FF2B5EF4-FFF2-40B4-BE49-F238E27FC236}">
                <a16:creationId xmlns:a16="http://schemas.microsoft.com/office/drawing/2014/main" id="{A053BABE-A5AB-4AEC-8328-9E1B564BE688}"/>
              </a:ext>
            </a:extLst>
          </p:cNvPr>
          <p:cNvPicPr>
            <a:picLocks noChangeAspect="1"/>
          </p:cNvPicPr>
          <p:nvPr/>
        </p:nvPicPr>
        <p:blipFill>
          <a:blip r:embed="rId3"/>
          <a:stretch>
            <a:fillRect/>
          </a:stretch>
        </p:blipFill>
        <p:spPr>
          <a:xfrm>
            <a:off x="118652" y="1906761"/>
            <a:ext cx="5721444" cy="4214209"/>
          </a:xfrm>
          <a:prstGeom prst="rect">
            <a:avLst/>
          </a:prstGeom>
        </p:spPr>
      </p:pic>
      <p:pic>
        <p:nvPicPr>
          <p:cNvPr id="10" name="Picture 9">
            <a:extLst>
              <a:ext uri="{FF2B5EF4-FFF2-40B4-BE49-F238E27FC236}">
                <a16:creationId xmlns:a16="http://schemas.microsoft.com/office/drawing/2014/main" id="{417ED99D-F7D1-4A06-8CBB-AF09A40D982D}"/>
              </a:ext>
            </a:extLst>
          </p:cNvPr>
          <p:cNvPicPr>
            <a:picLocks noChangeAspect="1"/>
          </p:cNvPicPr>
          <p:nvPr/>
        </p:nvPicPr>
        <p:blipFill>
          <a:blip r:embed="rId4"/>
          <a:stretch>
            <a:fillRect/>
          </a:stretch>
        </p:blipFill>
        <p:spPr>
          <a:xfrm>
            <a:off x="5816471" y="5185008"/>
            <a:ext cx="3265150" cy="935962"/>
          </a:xfrm>
          <a:prstGeom prst="rect">
            <a:avLst/>
          </a:prstGeom>
        </p:spPr>
      </p:pic>
    </p:spTree>
    <p:extLst>
      <p:ext uri="{BB962C8B-B14F-4D97-AF65-F5344CB8AC3E}">
        <p14:creationId xmlns:p14="http://schemas.microsoft.com/office/powerpoint/2010/main" val="3692371826"/>
      </p:ext>
    </p:extLst>
  </p:cSld>
  <p:clrMapOvr>
    <a:masterClrMapping/>
  </p:clrMapOvr>
  <p:transition spd="slow"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bwMode="auto">
          <a:xfrm>
            <a:off x="341314" y="217123"/>
            <a:ext cx="847248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The general scientific context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7" y="1463039"/>
            <a:ext cx="9019449" cy="4121833"/>
          </a:xfrm>
          <a:prstGeom prst="rect">
            <a:avLst/>
          </a:prstGeom>
        </p:spPr>
      </p:pic>
      <p:sp>
        <p:nvSpPr>
          <p:cNvPr id="10" name="Text Box 12"/>
          <p:cNvSpPr txBox="1">
            <a:spLocks noChangeArrowheads="1"/>
          </p:cNvSpPr>
          <p:nvPr/>
        </p:nvSpPr>
        <p:spPr bwMode="auto">
          <a:xfrm>
            <a:off x="5194300" y="6537502"/>
            <a:ext cx="3949700"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defPPr>
              <a:defRPr lang="en-US"/>
            </a:defPPr>
            <a:lvl1pPr algn="r">
              <a:lnSpc>
                <a:spcPct val="104000"/>
              </a:lnSpc>
              <a:spcBef>
                <a:spcPct val="50000"/>
              </a:spcBef>
              <a:buClr>
                <a:srgbClr val="000000"/>
              </a:buClr>
              <a:buSzPct val="100000"/>
              <a:buFont typeface="Times New Roman" pitchFamily="18" charset="0"/>
              <a:buNone/>
              <a:defRPr sz="2100">
                <a:solidFill>
                  <a:schemeClr val="accent1"/>
                </a:solidFill>
              </a:defRPr>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altLang="es-ES" sz="1600" dirty="0" smtClean="0">
                <a:solidFill>
                  <a:srgbClr val="414141"/>
                </a:solidFill>
              </a:rPr>
              <a:t>WGII AR5 SPM (2013)</a:t>
            </a:r>
            <a:endParaRPr lang="en-US" altLang="es-ES" sz="1600" dirty="0">
              <a:solidFill>
                <a:srgbClr val="414141"/>
              </a:solidFill>
            </a:endParaRPr>
          </a:p>
        </p:txBody>
      </p:sp>
    </p:spTree>
    <p:extLst>
      <p:ext uri="{BB962C8B-B14F-4D97-AF65-F5344CB8AC3E}">
        <p14:creationId xmlns:p14="http://schemas.microsoft.com/office/powerpoint/2010/main" val="8576365"/>
      </p:ext>
    </p:extLst>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bwMode="auto">
          <a:xfrm>
            <a:off x="341314" y="217123"/>
            <a:ext cx="847248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Some definitions</a:t>
            </a:r>
          </a:p>
        </p:txBody>
      </p:sp>
      <p:sp>
        <p:nvSpPr>
          <p:cNvPr id="15" name="Espace réservé du texte 2">
            <a:extLst/>
          </p:cNvPr>
          <p:cNvSpPr txBox="1">
            <a:spLocks/>
          </p:cNvSpPr>
          <p:nvPr/>
        </p:nvSpPr>
        <p:spPr>
          <a:xfrm>
            <a:off x="1708624" y="894148"/>
            <a:ext cx="7576054" cy="5187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990"/>
              </a:buClr>
              <a:buSzPct val="150000"/>
              <a:defRPr/>
            </a:pPr>
            <a:r>
              <a:rPr lang="en-GB" sz="2200" dirty="0" smtClean="0">
                <a:solidFill>
                  <a:srgbClr val="FF0000"/>
                </a:solidFill>
              </a:rPr>
              <a:t>Climate data</a:t>
            </a:r>
            <a:r>
              <a:rPr lang="en-GB" sz="2200" dirty="0" smtClean="0">
                <a:solidFill>
                  <a:srgbClr val="414141"/>
                </a:solidFill>
              </a:rPr>
              <a:t>: numerical values representing ECVs and associated magnitudes; includes metadata and documentation</a:t>
            </a:r>
          </a:p>
          <a:p>
            <a:pPr marL="0" indent="0">
              <a:buClr>
                <a:srgbClr val="004990"/>
              </a:buClr>
              <a:buSzPct val="150000"/>
              <a:buNone/>
              <a:defRPr/>
            </a:pPr>
            <a:endParaRPr lang="en-GB" sz="2200" dirty="0">
              <a:solidFill>
                <a:srgbClr val="414141"/>
              </a:solidFill>
            </a:endParaRPr>
          </a:p>
          <a:p>
            <a:pPr>
              <a:buClr>
                <a:schemeClr val="bg1">
                  <a:lumMod val="50000"/>
                </a:schemeClr>
              </a:buClr>
              <a:buSzPct val="150000"/>
              <a:defRPr/>
            </a:pPr>
            <a:r>
              <a:rPr lang="en-GB" sz="2200" dirty="0">
                <a:solidFill>
                  <a:srgbClr val="FF0000"/>
                </a:solidFill>
              </a:rPr>
              <a:t>Climate </a:t>
            </a:r>
            <a:r>
              <a:rPr lang="en-GB" sz="2200" dirty="0" smtClean="0">
                <a:solidFill>
                  <a:srgbClr val="FF0000"/>
                </a:solidFill>
              </a:rPr>
              <a:t>information</a:t>
            </a:r>
            <a:r>
              <a:rPr lang="en-GB" sz="2200" dirty="0" smtClean="0">
                <a:solidFill>
                  <a:srgbClr val="414141"/>
                </a:solidFill>
              </a:rPr>
              <a:t>: the result of processing climate data according to the available climate knowledge</a:t>
            </a:r>
          </a:p>
          <a:p>
            <a:pPr marL="0" indent="0">
              <a:buClr>
                <a:schemeClr val="bg1">
                  <a:lumMod val="50000"/>
                </a:schemeClr>
              </a:buClr>
              <a:buSzPct val="150000"/>
              <a:buNone/>
              <a:defRPr/>
            </a:pPr>
            <a:endParaRPr lang="en-GB" sz="2200" dirty="0">
              <a:solidFill>
                <a:srgbClr val="414141"/>
              </a:solidFill>
            </a:endParaRPr>
          </a:p>
          <a:p>
            <a:pPr>
              <a:buClr>
                <a:schemeClr val="bg1">
                  <a:lumMod val="50000"/>
                </a:schemeClr>
              </a:buClr>
              <a:buSzPct val="150000"/>
              <a:defRPr/>
            </a:pPr>
            <a:r>
              <a:rPr lang="en-GB" sz="2200" dirty="0">
                <a:solidFill>
                  <a:srgbClr val="FF0000"/>
                </a:solidFill>
              </a:rPr>
              <a:t>Climate </a:t>
            </a:r>
            <a:r>
              <a:rPr lang="en-GB" sz="2200" dirty="0" smtClean="0">
                <a:solidFill>
                  <a:srgbClr val="FF0000"/>
                </a:solidFill>
              </a:rPr>
              <a:t>knowledge</a:t>
            </a:r>
            <a:r>
              <a:rPr lang="en-GB" sz="2200" dirty="0" smtClean="0">
                <a:solidFill>
                  <a:srgbClr val="414141"/>
                </a:solidFill>
              </a:rPr>
              <a:t>: climate information put in context and generated in a co-production process</a:t>
            </a:r>
          </a:p>
          <a:p>
            <a:pPr marL="0" indent="0">
              <a:buClr>
                <a:schemeClr val="bg1">
                  <a:lumMod val="50000"/>
                </a:schemeClr>
              </a:buClr>
              <a:buSzPct val="150000"/>
              <a:buNone/>
              <a:defRPr/>
            </a:pPr>
            <a:endParaRPr lang="en-GB" sz="2200" dirty="0" smtClean="0">
              <a:solidFill>
                <a:srgbClr val="414141"/>
              </a:solidFill>
            </a:endParaRPr>
          </a:p>
          <a:p>
            <a:pPr>
              <a:buClr>
                <a:schemeClr val="bg1">
                  <a:lumMod val="50000"/>
                </a:schemeClr>
              </a:buClr>
              <a:buSzPct val="150000"/>
              <a:defRPr/>
            </a:pPr>
            <a:r>
              <a:rPr lang="en-GB" sz="2200" dirty="0">
                <a:solidFill>
                  <a:srgbClr val="FF0000"/>
                </a:solidFill>
              </a:rPr>
              <a:t>Climate </a:t>
            </a:r>
            <a:r>
              <a:rPr lang="en-GB" sz="2200" dirty="0" smtClean="0">
                <a:solidFill>
                  <a:srgbClr val="FF0000"/>
                </a:solidFill>
              </a:rPr>
              <a:t>service</a:t>
            </a:r>
            <a:r>
              <a:rPr lang="en-GB" sz="2200" dirty="0" smtClean="0">
                <a:solidFill>
                  <a:srgbClr val="414141"/>
                </a:solidFill>
              </a:rPr>
              <a:t>: ensemble of processes through which </a:t>
            </a:r>
            <a:r>
              <a:rPr lang="en-GB" sz="2200" dirty="0" smtClean="0">
                <a:solidFill>
                  <a:srgbClr val="414141"/>
                </a:solidFill>
              </a:rPr>
              <a:t>climate knowledge </a:t>
            </a:r>
            <a:r>
              <a:rPr lang="en-GB" sz="2200" dirty="0" smtClean="0">
                <a:solidFill>
                  <a:srgbClr val="414141"/>
                </a:solidFill>
              </a:rPr>
              <a:t>is generated</a:t>
            </a:r>
          </a:p>
          <a:p>
            <a:pPr>
              <a:buClr>
                <a:schemeClr val="bg1">
                  <a:lumMod val="50000"/>
                </a:schemeClr>
              </a:buClr>
              <a:buSzPct val="150000"/>
              <a:defRPr/>
            </a:pPr>
            <a:endParaRPr lang="en-GB" sz="2200" dirty="0">
              <a:solidFill>
                <a:srgbClr val="414141"/>
              </a:solidFill>
            </a:endParaRPr>
          </a:p>
          <a:p>
            <a:pPr>
              <a:buClr>
                <a:schemeClr val="bg1">
                  <a:lumMod val="50000"/>
                </a:schemeClr>
              </a:buClr>
              <a:buSzPct val="150000"/>
              <a:defRPr/>
            </a:pPr>
            <a:r>
              <a:rPr lang="en-GB" sz="2200" dirty="0" smtClean="0">
                <a:solidFill>
                  <a:srgbClr val="FF0000"/>
                </a:solidFill>
              </a:rPr>
              <a:t>Climate change adaptation</a:t>
            </a:r>
            <a:r>
              <a:rPr lang="en-GB" sz="2200" dirty="0" smtClean="0">
                <a:solidFill>
                  <a:srgbClr val="414141"/>
                </a:solidFill>
              </a:rPr>
              <a:t>: in natural (human) systems, the process of adjustment to current (and future) climate and its effects (in order to moderate harm or exploit benefits)</a:t>
            </a:r>
            <a:endParaRPr lang="en-GB" sz="2200" dirty="0">
              <a:solidFill>
                <a:srgbClr val="414141"/>
              </a:solidFill>
            </a:endParaRPr>
          </a:p>
        </p:txBody>
      </p:sp>
      <p:pic>
        <p:nvPicPr>
          <p:cNvPr id="7" name="Picture 5">
            <a:extLst>
              <a:ext uri="{FF2B5EF4-FFF2-40B4-BE49-F238E27FC236}">
                <a16:creationId xmlns:a16="http://schemas.microsoft.com/office/drawing/2014/main" id="{4683631B-F478-9342-AACA-A10E5EC3EC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13" y="535640"/>
            <a:ext cx="842143" cy="1313173"/>
          </a:xfrm>
          <a:prstGeom prst="rect">
            <a:avLst/>
          </a:prstGeom>
        </p:spPr>
      </p:pic>
      <p:pic>
        <p:nvPicPr>
          <p:cNvPr id="8" name="Imagen 32" descr="Imagen que contiene mapa, texto&#10;&#10;Descripción generada automáticamente">
            <a:extLst>
              <a:ext uri="{FF2B5EF4-FFF2-40B4-BE49-F238E27FC236}">
                <a16:creationId xmlns:a16="http://schemas.microsoft.com/office/drawing/2014/main" id="{A6A51F69-0D63-47CA-B294-01D61BFDE2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7622"/>
          <a:stretch/>
        </p:blipFill>
        <p:spPr>
          <a:xfrm>
            <a:off x="2564" y="1933216"/>
            <a:ext cx="1801008" cy="925067"/>
          </a:xfrm>
          <a:prstGeom prst="rect">
            <a:avLst/>
          </a:prstGeom>
        </p:spPr>
      </p:pic>
      <p:pic>
        <p:nvPicPr>
          <p:cNvPr id="9" name="Shape 76"/>
          <p:cNvPicPr preferRelativeResize="0"/>
          <p:nvPr/>
        </p:nvPicPr>
        <p:blipFill rotWithShape="1">
          <a:blip r:embed="rId5">
            <a:alphaModFix/>
          </a:blip>
          <a:srcRect/>
          <a:stretch/>
        </p:blipFill>
        <p:spPr>
          <a:xfrm>
            <a:off x="51165" y="3094885"/>
            <a:ext cx="1688239" cy="941210"/>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12" y="4053465"/>
            <a:ext cx="1501869" cy="1387642"/>
          </a:xfrm>
          <a:prstGeom prst="rect">
            <a:avLst/>
          </a:prstGeom>
        </p:spPr>
      </p:pic>
    </p:spTree>
    <p:extLst>
      <p:ext uri="{BB962C8B-B14F-4D97-AF65-F5344CB8AC3E}">
        <p14:creationId xmlns:p14="http://schemas.microsoft.com/office/powerpoint/2010/main" val="1550404047"/>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bwMode="auto">
          <a:xfrm>
            <a:off x="341314" y="217123"/>
            <a:ext cx="8472487" cy="8390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ltLang="en-US" dirty="0" smtClean="0"/>
              <a:t>Climate information requirements</a:t>
            </a:r>
          </a:p>
        </p:txBody>
      </p:sp>
      <p:sp>
        <p:nvSpPr>
          <p:cNvPr id="15" name="Espace réservé du texte 2">
            <a:extLst/>
          </p:cNvPr>
          <p:cNvSpPr txBox="1">
            <a:spLocks/>
          </p:cNvSpPr>
          <p:nvPr/>
        </p:nvSpPr>
        <p:spPr>
          <a:xfrm>
            <a:off x="140678" y="992632"/>
            <a:ext cx="6358596" cy="5187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4990"/>
              </a:buClr>
              <a:buSzPct val="150000"/>
              <a:defRPr/>
            </a:pPr>
            <a:r>
              <a:rPr lang="en-GB" sz="2200" dirty="0" smtClean="0">
                <a:solidFill>
                  <a:srgbClr val="FF0000"/>
                </a:solidFill>
              </a:rPr>
              <a:t>Salience</a:t>
            </a:r>
            <a:r>
              <a:rPr lang="en-GB" sz="2200" dirty="0" smtClean="0">
                <a:solidFill>
                  <a:srgbClr val="414141"/>
                </a:solidFill>
              </a:rPr>
              <a:t>: </a:t>
            </a:r>
            <a:r>
              <a:rPr lang="en-GB" sz="2200" i="1" dirty="0" smtClean="0">
                <a:solidFill>
                  <a:srgbClr val="414141"/>
                </a:solidFill>
              </a:rPr>
              <a:t>It refers to the relevance of information for an actor’s decision choices</a:t>
            </a:r>
            <a:r>
              <a:rPr lang="en-GB" sz="2200" dirty="0" smtClean="0">
                <a:solidFill>
                  <a:srgbClr val="414141"/>
                </a:solidFill>
              </a:rPr>
              <a:t>. Often interesting scientific questions are far from a real-world situation.</a:t>
            </a:r>
          </a:p>
          <a:p>
            <a:pPr>
              <a:buClr>
                <a:srgbClr val="004990"/>
              </a:buClr>
              <a:buSzPct val="150000"/>
              <a:defRPr/>
            </a:pPr>
            <a:endParaRPr lang="en-GB" sz="2200" dirty="0">
              <a:solidFill>
                <a:srgbClr val="414141"/>
              </a:solidFill>
            </a:endParaRPr>
          </a:p>
          <a:p>
            <a:pPr>
              <a:buClr>
                <a:srgbClr val="004990"/>
              </a:buClr>
              <a:buSzPct val="150000"/>
              <a:defRPr/>
            </a:pPr>
            <a:r>
              <a:rPr lang="en-GB" sz="2200" dirty="0" smtClean="0">
                <a:solidFill>
                  <a:srgbClr val="FF0000"/>
                </a:solidFill>
              </a:rPr>
              <a:t>Credibility</a:t>
            </a:r>
            <a:r>
              <a:rPr lang="en-GB" sz="2200" dirty="0" smtClean="0">
                <a:solidFill>
                  <a:srgbClr val="414141"/>
                </a:solidFill>
              </a:rPr>
              <a:t>: </a:t>
            </a:r>
            <a:r>
              <a:rPr lang="en-GB" sz="2200" i="1" dirty="0" smtClean="0">
                <a:solidFill>
                  <a:srgbClr val="414141"/>
                </a:solidFill>
              </a:rPr>
              <a:t>It refers to whether an actor perceives information as meeting standards of scientific plausibility and technical adequacy</a:t>
            </a:r>
            <a:r>
              <a:rPr lang="en-GB" sz="2200" dirty="0" smtClean="0">
                <a:solidFill>
                  <a:srgbClr val="414141"/>
                </a:solidFill>
              </a:rPr>
              <a:t>. Sources must be trustworthy and/or believable.</a:t>
            </a:r>
          </a:p>
          <a:p>
            <a:pPr>
              <a:buClr>
                <a:srgbClr val="004990"/>
              </a:buClr>
              <a:buSzPct val="150000"/>
              <a:defRPr/>
            </a:pPr>
            <a:endParaRPr lang="en-GB" sz="2200" dirty="0" smtClean="0">
              <a:solidFill>
                <a:srgbClr val="414141"/>
              </a:solidFill>
            </a:endParaRPr>
          </a:p>
          <a:p>
            <a:pPr>
              <a:buClr>
                <a:srgbClr val="004990"/>
              </a:buClr>
              <a:buSzPct val="150000"/>
              <a:defRPr/>
            </a:pPr>
            <a:r>
              <a:rPr lang="en-GB" sz="2200" dirty="0" smtClean="0">
                <a:solidFill>
                  <a:srgbClr val="FF0000"/>
                </a:solidFill>
              </a:rPr>
              <a:t>Legitimacy</a:t>
            </a:r>
            <a:r>
              <a:rPr lang="en-GB" sz="2200" dirty="0" smtClean="0">
                <a:solidFill>
                  <a:srgbClr val="414141"/>
                </a:solidFill>
              </a:rPr>
              <a:t>: </a:t>
            </a:r>
            <a:r>
              <a:rPr lang="en-GB" sz="2200" i="1" dirty="0" smtClean="0">
                <a:solidFill>
                  <a:srgbClr val="414141"/>
                </a:solidFill>
              </a:rPr>
              <a:t>It refers to whether an actor perceives the climate information process as unbiased and meeting standards of political and procedural fairness</a:t>
            </a:r>
            <a:r>
              <a:rPr lang="en-GB" sz="2200" dirty="0" smtClean="0">
                <a:solidFill>
                  <a:srgbClr val="414141"/>
                </a:solidFill>
              </a:rPr>
              <a:t>.</a:t>
            </a:r>
          </a:p>
        </p:txBody>
      </p:sp>
      <p:sp>
        <p:nvSpPr>
          <p:cNvPr id="4" name="Text Box 12"/>
          <p:cNvSpPr txBox="1">
            <a:spLocks noChangeArrowheads="1"/>
          </p:cNvSpPr>
          <p:nvPr/>
        </p:nvSpPr>
        <p:spPr bwMode="auto">
          <a:xfrm>
            <a:off x="5194300" y="6537502"/>
            <a:ext cx="3949700"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defPPr>
              <a:defRPr lang="en-US"/>
            </a:defPPr>
            <a:lvl1pPr algn="r">
              <a:lnSpc>
                <a:spcPct val="104000"/>
              </a:lnSpc>
              <a:spcBef>
                <a:spcPct val="50000"/>
              </a:spcBef>
              <a:buClr>
                <a:srgbClr val="000000"/>
              </a:buClr>
              <a:buSzPct val="100000"/>
              <a:buFont typeface="Times New Roman" pitchFamily="18" charset="0"/>
              <a:buNone/>
              <a:defRPr sz="2100">
                <a:solidFill>
                  <a:schemeClr val="accent1"/>
                </a:solidFill>
              </a:defRPr>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altLang="es-ES" sz="1600" dirty="0" smtClean="0">
                <a:solidFill>
                  <a:srgbClr val="414141"/>
                </a:solidFill>
              </a:rPr>
              <a:t>Cash et al. (2003, PNAS)</a:t>
            </a:r>
            <a:endParaRPr lang="en-US" altLang="es-ES" sz="1600" dirty="0">
              <a:solidFill>
                <a:srgbClr val="414141"/>
              </a:solidFill>
            </a:endParaRPr>
          </a:p>
        </p:txBody>
      </p:sp>
      <p:grpSp>
        <p:nvGrpSpPr>
          <p:cNvPr id="3" name="Group 2"/>
          <p:cNvGrpSpPr/>
          <p:nvPr/>
        </p:nvGrpSpPr>
        <p:grpSpPr>
          <a:xfrm>
            <a:off x="6688501" y="1563467"/>
            <a:ext cx="2156755" cy="4343976"/>
            <a:chOff x="6688501" y="1844821"/>
            <a:chExt cx="2156755" cy="4343976"/>
          </a:xfrm>
        </p:grpSpPr>
        <p:sp>
          <p:nvSpPr>
            <p:cNvPr id="2" name="TextBox 1"/>
            <p:cNvSpPr txBox="1"/>
            <p:nvPr/>
          </p:nvSpPr>
          <p:spPr>
            <a:xfrm>
              <a:off x="7112878" y="1844821"/>
              <a:ext cx="1681481" cy="430887"/>
            </a:xfrm>
            <a:prstGeom prst="rect">
              <a:avLst/>
            </a:prstGeom>
            <a:solidFill>
              <a:schemeClr val="bg2"/>
            </a:solidFill>
            <a:ln w="9525" cap="flat" cmpd="sng" algn="ctr">
              <a:noFill/>
              <a:prstDash val="solid"/>
              <a:round/>
              <a:headEnd type="none" w="med" len="med"/>
              <a:tailEnd type="none" w="med" len="med"/>
            </a:ln>
            <a:effectLst>
              <a:glow rad="635000">
                <a:schemeClr val="accent3">
                  <a:satMod val="175000"/>
                  <a:alpha val="62000"/>
                </a:schemeClr>
              </a:glow>
              <a:softEdge rad="63500"/>
            </a:effectLst>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n-GB" sz="2200" dirty="0">
                  <a:solidFill>
                    <a:srgbClr val="414141"/>
                  </a:solidFill>
                </a:rPr>
                <a:t>Power</a:t>
              </a:r>
            </a:p>
          </p:txBody>
        </p:sp>
        <p:sp>
          <p:nvSpPr>
            <p:cNvPr id="6" name="TextBox 5"/>
            <p:cNvSpPr txBox="1"/>
            <p:nvPr/>
          </p:nvSpPr>
          <p:spPr>
            <a:xfrm>
              <a:off x="6752492" y="2859502"/>
              <a:ext cx="1802718" cy="430887"/>
            </a:xfrm>
            <a:prstGeom prst="rect">
              <a:avLst/>
            </a:prstGeom>
            <a:solidFill>
              <a:schemeClr val="bg2"/>
            </a:solidFill>
            <a:ln w="9525" cap="flat" cmpd="sng" algn="ctr">
              <a:noFill/>
              <a:prstDash val="solid"/>
              <a:round/>
              <a:headEnd type="none" w="med" len="med"/>
              <a:tailEnd type="none" w="med" len="med"/>
            </a:ln>
            <a:effectLst>
              <a:glow rad="635000">
                <a:schemeClr val="accent3">
                  <a:satMod val="175000"/>
                  <a:alpha val="62000"/>
                </a:schemeClr>
              </a:glow>
              <a:softEdge rad="63500"/>
            </a:effectLst>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n-GB" sz="2200" dirty="0" smtClean="0">
                  <a:solidFill>
                    <a:srgbClr val="414141"/>
                  </a:solidFill>
                </a:rPr>
                <a:t>Reputation</a:t>
              </a:r>
              <a:endParaRPr lang="en-GB" sz="2200" dirty="0">
                <a:solidFill>
                  <a:srgbClr val="414141"/>
                </a:solidFill>
              </a:endParaRPr>
            </a:p>
          </p:txBody>
        </p:sp>
        <p:sp>
          <p:nvSpPr>
            <p:cNvPr id="7" name="TextBox 6"/>
            <p:cNvSpPr txBox="1"/>
            <p:nvPr/>
          </p:nvSpPr>
          <p:spPr>
            <a:xfrm>
              <a:off x="7042538" y="3867877"/>
              <a:ext cx="1802718" cy="430887"/>
            </a:xfrm>
            <a:prstGeom prst="rect">
              <a:avLst/>
            </a:prstGeom>
            <a:solidFill>
              <a:schemeClr val="bg2"/>
            </a:solidFill>
            <a:ln w="9525" cap="flat" cmpd="sng" algn="ctr">
              <a:noFill/>
              <a:prstDash val="solid"/>
              <a:round/>
              <a:headEnd type="none" w="med" len="med"/>
              <a:tailEnd type="none" w="med" len="med"/>
            </a:ln>
            <a:effectLst>
              <a:glow rad="635000">
                <a:schemeClr val="accent3">
                  <a:satMod val="175000"/>
                  <a:alpha val="62000"/>
                </a:schemeClr>
              </a:glow>
              <a:softEdge rad="63500"/>
            </a:effectLst>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n-GB" sz="2200" dirty="0" smtClean="0">
                  <a:solidFill>
                    <a:srgbClr val="414141"/>
                  </a:solidFill>
                </a:rPr>
                <a:t>Values</a:t>
              </a:r>
              <a:endParaRPr lang="en-GB" sz="2200" dirty="0">
                <a:solidFill>
                  <a:srgbClr val="414141"/>
                </a:solidFill>
              </a:endParaRPr>
            </a:p>
          </p:txBody>
        </p:sp>
        <p:sp>
          <p:nvSpPr>
            <p:cNvPr id="9" name="TextBox 8"/>
            <p:cNvSpPr txBox="1"/>
            <p:nvPr/>
          </p:nvSpPr>
          <p:spPr>
            <a:xfrm>
              <a:off x="6688501" y="4878415"/>
              <a:ext cx="1802718" cy="430887"/>
            </a:xfrm>
            <a:prstGeom prst="rect">
              <a:avLst/>
            </a:prstGeom>
            <a:solidFill>
              <a:schemeClr val="bg2"/>
            </a:solidFill>
            <a:ln w="9525" cap="flat" cmpd="sng" algn="ctr">
              <a:noFill/>
              <a:prstDash val="solid"/>
              <a:round/>
              <a:headEnd type="none" w="med" len="med"/>
              <a:tailEnd type="none" w="med" len="med"/>
            </a:ln>
            <a:effectLst>
              <a:glow rad="635000">
                <a:schemeClr val="accent3">
                  <a:satMod val="175000"/>
                  <a:alpha val="62000"/>
                </a:schemeClr>
              </a:glow>
              <a:softEdge rad="63500"/>
            </a:effectLst>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n-GB" sz="2200" dirty="0" smtClean="0">
                  <a:solidFill>
                    <a:srgbClr val="414141"/>
                  </a:solidFill>
                </a:rPr>
                <a:t>Transparency</a:t>
              </a:r>
              <a:endParaRPr lang="en-GB" sz="2200" dirty="0">
                <a:solidFill>
                  <a:srgbClr val="414141"/>
                </a:solidFill>
              </a:endParaRPr>
            </a:p>
          </p:txBody>
        </p:sp>
        <p:sp>
          <p:nvSpPr>
            <p:cNvPr id="10" name="TextBox 9"/>
            <p:cNvSpPr txBox="1"/>
            <p:nvPr/>
          </p:nvSpPr>
          <p:spPr>
            <a:xfrm>
              <a:off x="7112877" y="5757910"/>
              <a:ext cx="1681481" cy="430887"/>
            </a:xfrm>
            <a:prstGeom prst="rect">
              <a:avLst/>
            </a:prstGeom>
            <a:solidFill>
              <a:schemeClr val="bg2"/>
            </a:solidFill>
            <a:ln w="9525" cap="flat" cmpd="sng" algn="ctr">
              <a:noFill/>
              <a:prstDash val="solid"/>
              <a:round/>
              <a:headEnd type="none" w="med" len="med"/>
              <a:tailEnd type="none" w="med" len="med"/>
            </a:ln>
            <a:effectLst>
              <a:glow rad="635000">
                <a:schemeClr val="accent3">
                  <a:satMod val="175000"/>
                  <a:alpha val="62000"/>
                </a:schemeClr>
              </a:glow>
              <a:softEdge rad="63500"/>
            </a:effectLst>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n-GB" sz="2200" dirty="0" smtClean="0">
                  <a:solidFill>
                    <a:srgbClr val="414141"/>
                  </a:solidFill>
                </a:rPr>
                <a:t>Standards</a:t>
              </a:r>
              <a:endParaRPr lang="en-GB" sz="2200" dirty="0">
                <a:solidFill>
                  <a:srgbClr val="414141"/>
                </a:solidFill>
              </a:endParaRPr>
            </a:p>
          </p:txBody>
        </p:sp>
      </p:grpSp>
      <p:sp>
        <p:nvSpPr>
          <p:cNvPr id="11" name="Text Box 12"/>
          <p:cNvSpPr txBox="1">
            <a:spLocks noChangeArrowheads="1"/>
          </p:cNvSpPr>
          <p:nvPr/>
        </p:nvSpPr>
        <p:spPr bwMode="auto">
          <a:xfrm>
            <a:off x="6231988" y="-7754"/>
            <a:ext cx="2912012" cy="423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2100" dirty="0" smtClean="0">
                <a:solidFill>
                  <a:srgbClr val="0070C0"/>
                </a:solidFill>
                <a:latin typeface="+mn-lt"/>
                <a:ea typeface="+mn-ea"/>
              </a:rPr>
              <a:t>Climate information</a:t>
            </a:r>
            <a:endParaRPr lang="en-US" altLang="es-ES" sz="2100" dirty="0">
              <a:solidFill>
                <a:srgbClr val="0070C0"/>
              </a:solidFill>
              <a:latin typeface="+mn-lt"/>
              <a:ea typeface="+mn-ea"/>
            </a:endParaRPr>
          </a:p>
        </p:txBody>
      </p:sp>
    </p:spTree>
    <p:extLst>
      <p:ext uri="{BB962C8B-B14F-4D97-AF65-F5344CB8AC3E}">
        <p14:creationId xmlns:p14="http://schemas.microsoft.com/office/powerpoint/2010/main" val="2778632699"/>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22739</TotalTime>
  <Words>3596</Words>
  <Application>Microsoft Office PowerPoint</Application>
  <PresentationFormat>On-screen Show (4:3)</PresentationFormat>
  <Paragraphs>426</Paragraphs>
  <Slides>45</Slides>
  <Notes>43</Notes>
  <HiddenSlides>6</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ＭＳ Ｐゴシック</vt:lpstr>
      <vt:lpstr>Arial</vt:lpstr>
      <vt:lpstr>Calibri</vt:lpstr>
      <vt:lpstr>Calibri Light</vt:lpstr>
      <vt:lpstr>Century Gothic</vt:lpstr>
      <vt:lpstr>DejaVu Sans</vt:lpstr>
      <vt:lpstr>Helvetica</vt:lpstr>
      <vt:lpstr>Quattrocento Sans</vt:lpstr>
      <vt:lpstr>Times New Roman</vt:lpstr>
      <vt:lpstr>Tema de Office</vt:lpstr>
      <vt:lpstr>1_Office Theme</vt:lpstr>
      <vt:lpstr>1_Tema de Office</vt:lpstr>
      <vt:lpstr>PowerPoint Presentation</vt:lpstr>
      <vt:lpstr>Outline</vt:lpstr>
      <vt:lpstr>How I felt after a bit of broad search</vt:lpstr>
      <vt:lpstr>The international context</vt:lpstr>
      <vt:lpstr>The WMO context</vt:lpstr>
      <vt:lpstr>The national context</vt:lpstr>
      <vt:lpstr>The general scientific context</vt:lpstr>
      <vt:lpstr>Some definitions</vt:lpstr>
      <vt:lpstr>Climate information requirements</vt:lpstr>
      <vt:lpstr>Some inspiration</vt:lpstr>
      <vt:lpstr>The research-provider-service paradigm</vt:lpstr>
      <vt:lpstr>The research-provider-service paradigm</vt:lpstr>
      <vt:lpstr>Barriers to use climate information</vt:lpstr>
      <vt:lpstr>Climate time scales</vt:lpstr>
      <vt:lpstr>The IPCC WGI dilemma</vt:lpstr>
      <vt:lpstr>The IPCC WGI dilemma</vt:lpstr>
      <vt:lpstr>Synthesis of different lines of evidence</vt:lpstr>
      <vt:lpstr>User engagement: problem boundaries</vt:lpstr>
      <vt:lpstr>An example: Users in the energy sector</vt:lpstr>
      <vt:lpstr>Climate information chain: logistic services</vt:lpstr>
      <vt:lpstr>Climate change affects food production</vt:lpstr>
      <vt:lpstr>Climate change affects food production</vt:lpstr>
      <vt:lpstr>Global decadal climate predictions</vt:lpstr>
      <vt:lpstr>Global decadal climate predictions</vt:lpstr>
      <vt:lpstr>Why could we expect this to be a DT?</vt:lpstr>
      <vt:lpstr>There is life beyond skill</vt:lpstr>
      <vt:lpstr>How to go beyond in decadal prediction?</vt:lpstr>
      <vt:lpstr>And as for locality, add innovation to the DT</vt:lpstr>
      <vt:lpstr>However, local is complex</vt:lpstr>
      <vt:lpstr>Some interactions are motivated by an event</vt:lpstr>
      <vt:lpstr>Observational uncertainty relevant to users</vt:lpstr>
      <vt:lpstr>Prototypical climate services for energy</vt:lpstr>
      <vt:lpstr>Evaluation and quality control</vt:lpstr>
      <vt:lpstr>How traceable is the climate information?</vt:lpstr>
      <vt:lpstr>The communication challenge</vt:lpstr>
      <vt:lpstr>The communication challenge</vt:lpstr>
      <vt:lpstr>UKCP18</vt:lpstr>
      <vt:lpstr>UKCP18</vt:lpstr>
      <vt:lpstr>Horizon Europe Mission</vt:lpstr>
      <vt:lpstr>Horizon Europe Mission</vt:lpstr>
      <vt:lpstr>Copernicus Climate Change Service (C3S)</vt:lpstr>
      <vt:lpstr>Copernicus Climate Change Service (C3S)</vt:lpstr>
      <vt:lpstr>EuroHPC</vt:lpstr>
      <vt:lpstr>Ideas on climate information for discussion</vt:lpstr>
      <vt:lpstr>Some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bsc.earthscience@hotmail.com</cp:lastModifiedBy>
  <cp:revision>761</cp:revision>
  <dcterms:created xsi:type="dcterms:W3CDTF">2016-07-07T10:13:32Z</dcterms:created>
  <dcterms:modified xsi:type="dcterms:W3CDTF">2020-10-22T07:08:31Z</dcterms:modified>
</cp:coreProperties>
</file>