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2" r:id="rId2"/>
  </p:sldMasterIdLst>
  <p:notesMasterIdLst>
    <p:notesMasterId r:id="rId22"/>
  </p:notesMasterIdLst>
  <p:sldIdLst>
    <p:sldId id="258" r:id="rId3"/>
    <p:sldId id="279" r:id="rId4"/>
    <p:sldId id="263" r:id="rId5"/>
    <p:sldId id="286" r:id="rId6"/>
    <p:sldId id="264" r:id="rId7"/>
    <p:sldId id="289" r:id="rId8"/>
    <p:sldId id="276" r:id="rId9"/>
    <p:sldId id="266" r:id="rId10"/>
    <p:sldId id="267" r:id="rId11"/>
    <p:sldId id="268" r:id="rId12"/>
    <p:sldId id="269" r:id="rId13"/>
    <p:sldId id="277" r:id="rId14"/>
    <p:sldId id="278" r:id="rId15"/>
    <p:sldId id="280" r:id="rId16"/>
    <p:sldId id="281" r:id="rId17"/>
    <p:sldId id="282" r:id="rId18"/>
    <p:sldId id="271" r:id="rId19"/>
    <p:sldId id="270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E68C8-6A03-D84E-AF11-35BBE3130274}" type="datetimeFigureOut">
              <a:rPr lang="en-US" smtClean="0"/>
              <a:t>27/6/19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BF666-7398-124F-AA72-93DF9FC5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6057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04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1417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7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7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7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7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6" y="6095687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7" y="6095686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63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5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273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6" y="2486932"/>
            <a:ext cx="5161550" cy="1200329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100" y="5865999"/>
            <a:ext cx="2407901" cy="646331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9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76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5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9037" y="210012"/>
            <a:ext cx="8229598" cy="74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9037" y="1175657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176963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30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31489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13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90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9037" y="210010"/>
            <a:ext cx="8229598" cy="74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9037" y="1175657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176963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6783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6516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5127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5060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7105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640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650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27/6/19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0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8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02422" y="1679772"/>
            <a:ext cx="5580981" cy="3085506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A Framework to Determine the Limits of Achievable Skill for </a:t>
            </a:r>
            <a:r>
              <a:rPr lang="en-GB" sz="4400" dirty="0" err="1"/>
              <a:t>Interannual</a:t>
            </a:r>
            <a:r>
              <a:rPr lang="en-GB" sz="4400" dirty="0"/>
              <a:t> to Decadal Climate Predictions</a:t>
            </a:r>
            <a:endParaRPr lang="es-ES" sz="4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413054" y="4916707"/>
            <a:ext cx="5624623" cy="822742"/>
          </a:xfrm>
        </p:spPr>
        <p:txBody>
          <a:bodyPr/>
          <a:lstStyle/>
          <a:p>
            <a:r>
              <a:rPr lang="es-ES" sz="2400" dirty="0" err="1"/>
              <a:t>Yiling</a:t>
            </a:r>
            <a:r>
              <a:rPr lang="es-ES" sz="2400" dirty="0"/>
              <a:t> </a:t>
            </a:r>
            <a:r>
              <a:rPr lang="es-ES" sz="2400" dirty="0" err="1"/>
              <a:t>Liu</a:t>
            </a:r>
            <a:r>
              <a:rPr lang="es-ES" sz="2400" dirty="0"/>
              <a:t>, </a:t>
            </a:r>
            <a:r>
              <a:rPr lang="es-ES" sz="2400" dirty="0" smtClean="0"/>
              <a:t>Markus </a:t>
            </a:r>
            <a:r>
              <a:rPr lang="es-ES" sz="2400" dirty="0" err="1" smtClean="0"/>
              <a:t>Donat</a:t>
            </a:r>
            <a:r>
              <a:rPr lang="es-ES" sz="2400" dirty="0" smtClean="0"/>
              <a:t>, Andrea </a:t>
            </a:r>
            <a:r>
              <a:rPr lang="es-ES" sz="2400" dirty="0" err="1" smtClean="0"/>
              <a:t>Taschetto</a:t>
            </a:r>
            <a:r>
              <a:rPr lang="es-ES" sz="2400" dirty="0" smtClean="0"/>
              <a:t>, Paco Doblas-Reyes, Lisa Alexander, </a:t>
            </a:r>
            <a:r>
              <a:rPr lang="es-ES" sz="2400" dirty="0"/>
              <a:t> </a:t>
            </a:r>
            <a:r>
              <a:rPr lang="es-ES" sz="2400" dirty="0" smtClean="0"/>
              <a:t>        </a:t>
            </a:r>
            <a:r>
              <a:rPr lang="es-ES" sz="2400" dirty="0" err="1" smtClean="0"/>
              <a:t>Matt</a:t>
            </a:r>
            <a:r>
              <a:rPr lang="es-ES" sz="2400" dirty="0" smtClean="0"/>
              <a:t> </a:t>
            </a:r>
            <a:r>
              <a:rPr lang="es-ES" sz="2400" dirty="0" err="1" smtClean="0"/>
              <a:t>England</a:t>
            </a:r>
            <a:r>
              <a:rPr lang="es-ES" sz="2400" dirty="0" smtClean="0"/>
              <a:t>	</a:t>
            </a:r>
            <a:endParaRPr lang="es-ES" sz="24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27/06/2019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0" y="1134220"/>
            <a:ext cx="1487360" cy="65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ogo_econom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" y="187832"/>
            <a:ext cx="2720724" cy="7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/>
              <a:t>MSSS </a:t>
            </a:r>
            <a:r>
              <a:rPr lang="en-GB" altLang="ca-ES" sz="3200" dirty="0" smtClean="0"/>
              <a:t>initialized </a:t>
            </a:r>
            <a:r>
              <a:rPr lang="en-GB" altLang="ca-ES" sz="3200" dirty="0"/>
              <a:t>real-world </a:t>
            </a:r>
            <a:r>
              <a:rPr lang="en-GB" altLang="ca-ES" sz="3200" dirty="0" err="1"/>
              <a:t>hindcasts</a:t>
            </a:r>
            <a:r>
              <a:rPr lang="en-GB" altLang="ca-ES" sz="3200" dirty="0"/>
              <a:t> </a:t>
            </a:r>
            <a:r>
              <a:rPr lang="en-GB" altLang="ca-ES" sz="3200" dirty="0" smtClean="0"/>
              <a:t>and perfect-model prediction</a:t>
            </a:r>
            <a:endParaRPr lang="en-GB" altLang="ca-ES" sz="3200" dirty="0"/>
          </a:p>
        </p:txBody>
      </p:sp>
      <p:sp>
        <p:nvSpPr>
          <p:cNvPr id="5" name="Rectangle 4"/>
          <p:cNvSpPr/>
          <p:nvPr/>
        </p:nvSpPr>
        <p:spPr>
          <a:xfrm>
            <a:off x="4687472" y="6457890"/>
            <a:ext cx="4483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[total margin </a:t>
            </a: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of possible improvement?]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/>
          <a:stretch/>
        </p:blipFill>
        <p:spPr>
          <a:xfrm>
            <a:off x="972000" y="900000"/>
            <a:ext cx="725534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136005"/>
            <a:ext cx="8585219" cy="587325"/>
          </a:xfrm>
        </p:spPr>
        <p:txBody>
          <a:bodyPr/>
          <a:lstStyle/>
          <a:p>
            <a:r>
              <a:rPr lang="en-GB" sz="3200" dirty="0"/>
              <a:t>Compare areas with increased/decreased </a:t>
            </a:r>
            <a:r>
              <a:rPr lang="en-GB" sz="3200" dirty="0" smtClean="0"/>
              <a:t>skill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29915"/>
              </p:ext>
            </p:extLst>
          </p:nvPr>
        </p:nvGraphicFramePr>
        <p:xfrm>
          <a:off x="109181" y="978201"/>
          <a:ext cx="8077890" cy="504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87">
                  <a:extLst>
                    <a:ext uri="{9D8B030D-6E8A-4147-A177-3AD203B41FA5}">
                      <a16:colId xmlns:a16="http://schemas.microsoft.com/office/drawing/2014/main" xmlns="" val="1726763910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xmlns="" val="537116603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xmlns="" val="2621105346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xmlns="" val="1287496306"/>
                    </a:ext>
                  </a:extLst>
                </a:gridCol>
              </a:tblGrid>
              <a:tr h="100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 year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improvement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(p&lt;0.1)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</a:t>
                      </a:r>
                      <a:r>
                        <a:rPr lang="en-US" sz="2000" dirty="0">
                          <a:effectLst/>
                        </a:rPr>
                        <a:t>negative difference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3384759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‘uninitialized’ perfect model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3475901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6574048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0519094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4161414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Uninitialized perfect model  vs uninitialized climate predictions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969315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3184266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41498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2648858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decadal hindcasts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1981473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38817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83631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9317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017" y="1967023"/>
            <a:ext cx="8258641" cy="141413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666070" y="2530547"/>
            <a:ext cx="215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Effect of initialisation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136005"/>
            <a:ext cx="8585219" cy="587325"/>
          </a:xfrm>
        </p:spPr>
        <p:txBody>
          <a:bodyPr/>
          <a:lstStyle/>
          <a:p>
            <a:r>
              <a:rPr lang="en-GB" sz="3200" dirty="0"/>
              <a:t>Compare areas with increased/decreased </a:t>
            </a:r>
            <a:r>
              <a:rPr lang="en-GB" sz="3200" dirty="0" smtClean="0"/>
              <a:t>skill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9181" y="978201"/>
          <a:ext cx="8077890" cy="504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87">
                  <a:extLst>
                    <a:ext uri="{9D8B030D-6E8A-4147-A177-3AD203B41FA5}">
                      <a16:colId xmlns:a16="http://schemas.microsoft.com/office/drawing/2014/main" xmlns="" val="1726763910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xmlns="" val="537116603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xmlns="" val="2621105346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xmlns="" val="1287496306"/>
                    </a:ext>
                  </a:extLst>
                </a:gridCol>
              </a:tblGrid>
              <a:tr h="100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 year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improvement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(p&lt;0.1)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</a:t>
                      </a:r>
                      <a:r>
                        <a:rPr lang="en-US" sz="2000" dirty="0">
                          <a:effectLst/>
                        </a:rPr>
                        <a:t>negative difference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3384759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‘uninitialized’ perfect model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3475901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6574048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0519094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4161414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Uninitialized perfect model  vs uninitialized climate predictions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969315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3184266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41498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2648858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decadal hindcasts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1981473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38817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83631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9317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017" y="3285457"/>
            <a:ext cx="8258641" cy="141413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658058" y="3636063"/>
            <a:ext cx="217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Inconsistencies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</a:rPr>
              <a:t>Model - observations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136005"/>
            <a:ext cx="8585219" cy="587325"/>
          </a:xfrm>
        </p:spPr>
        <p:txBody>
          <a:bodyPr/>
          <a:lstStyle/>
          <a:p>
            <a:r>
              <a:rPr lang="en-GB" sz="3200" dirty="0"/>
              <a:t>Compare areas with increased/decreased </a:t>
            </a:r>
            <a:r>
              <a:rPr lang="en-GB" sz="3200" dirty="0" smtClean="0"/>
              <a:t>skill</a:t>
            </a:r>
            <a:endParaRPr lang="en-GB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9181" y="978201"/>
          <a:ext cx="8077890" cy="504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87">
                  <a:extLst>
                    <a:ext uri="{9D8B030D-6E8A-4147-A177-3AD203B41FA5}">
                      <a16:colId xmlns:a16="http://schemas.microsoft.com/office/drawing/2014/main" xmlns="" val="1726763910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xmlns="" val="537116603"/>
                    </a:ext>
                  </a:extLst>
                </a:gridCol>
                <a:gridCol w="1746309">
                  <a:extLst>
                    <a:ext uri="{9D8B030D-6E8A-4147-A177-3AD203B41FA5}">
                      <a16:colId xmlns:a16="http://schemas.microsoft.com/office/drawing/2014/main" xmlns="" val="2621105346"/>
                    </a:ext>
                  </a:extLst>
                </a:gridCol>
                <a:gridCol w="1621385">
                  <a:extLst>
                    <a:ext uri="{9D8B030D-6E8A-4147-A177-3AD203B41FA5}">
                      <a16:colId xmlns:a16="http://schemas.microsoft.com/office/drawing/2014/main" xmlns="" val="1287496306"/>
                    </a:ext>
                  </a:extLst>
                </a:gridCol>
              </a:tblGrid>
              <a:tr h="100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 year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improvement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(p&lt;0.1)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Significant </a:t>
                      </a:r>
                      <a:r>
                        <a:rPr lang="en-US" sz="2000" dirty="0">
                          <a:effectLst/>
                        </a:rPr>
                        <a:t>negative difference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3384759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‘uninitialized’ perfect model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3475901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6574048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0519094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4161414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Uninitialized perfect model  vs uninitialized climate predictions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8969315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3184266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41498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2648858"/>
                  </a:ext>
                </a:extLst>
              </a:tr>
              <a:tr h="3360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Initialized perfect model vs decadal hindcasts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1981473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38817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2-5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8363192"/>
                  </a:ext>
                </a:extLst>
              </a:tr>
              <a:tr h="336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2-9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9317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017" y="4646422"/>
            <a:ext cx="8258641" cy="141413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955308" y="4784369"/>
            <a:ext cx="357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Overall possible improvement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</a:rPr>
              <a:t>If perfect-model skill was achievable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LESS in </a:t>
            </a:r>
            <a:r>
              <a:rPr lang="en-GB" altLang="ca-ES" sz="3200" dirty="0"/>
              <a:t>initialized and un-initialized perfect-model predictions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714" y="6444242"/>
            <a:ext cx="3906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[no clear effect from initialization!]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72000" y="900000"/>
            <a:ext cx="723986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LESS </a:t>
            </a:r>
            <a:r>
              <a:rPr lang="en-GB" altLang="ca-ES" sz="3200" dirty="0"/>
              <a:t>un-initialized real-world and perfect-model predictions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4456" y="6457890"/>
            <a:ext cx="371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[inconsistencies </a:t>
            </a: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model vs. </a:t>
            </a:r>
            <a:r>
              <a:rPr lang="en-US" sz="2000" b="1" dirty="0" err="1">
                <a:solidFill>
                  <a:schemeClr val="accent1"/>
                </a:solidFill>
                <a:ea typeface="+mj-ea"/>
                <a:cs typeface="+mj-cs"/>
              </a:rPr>
              <a:t>obs</a:t>
            </a: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?]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/>
          <a:stretch/>
        </p:blipFill>
        <p:spPr>
          <a:xfrm>
            <a:off x="972000" y="900000"/>
            <a:ext cx="725534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LESS initialized </a:t>
            </a:r>
            <a:r>
              <a:rPr lang="en-GB" altLang="ca-ES" sz="3200" dirty="0"/>
              <a:t>real-world </a:t>
            </a:r>
            <a:r>
              <a:rPr lang="en-GB" altLang="ca-ES" sz="3200" dirty="0" err="1"/>
              <a:t>hindcasts</a:t>
            </a:r>
            <a:r>
              <a:rPr lang="en-GB" altLang="ca-ES" sz="3200" dirty="0"/>
              <a:t> </a:t>
            </a:r>
            <a:r>
              <a:rPr lang="en-GB" altLang="ca-ES" sz="3200" dirty="0" smtClean="0"/>
              <a:t>and perfect-model prediction</a:t>
            </a:r>
            <a:endParaRPr lang="en-GB" altLang="ca-ES" sz="3200" dirty="0"/>
          </a:p>
        </p:txBody>
      </p:sp>
      <p:sp>
        <p:nvSpPr>
          <p:cNvPr id="5" name="Rectangle 4"/>
          <p:cNvSpPr/>
          <p:nvPr/>
        </p:nvSpPr>
        <p:spPr>
          <a:xfrm>
            <a:off x="1944265" y="6457890"/>
            <a:ext cx="732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[pattern/differences very similar between initialized/un-initialized]</a:t>
            </a:r>
            <a:endParaRPr lang="en-US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"/>
          <a:stretch/>
        </p:blipFill>
        <p:spPr>
          <a:xfrm>
            <a:off x="972000" y="900000"/>
            <a:ext cx="72709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163301"/>
            <a:ext cx="8229598" cy="368961"/>
          </a:xfrm>
        </p:spPr>
        <p:txBody>
          <a:bodyPr/>
          <a:lstStyle/>
          <a:p>
            <a:r>
              <a:rPr lang="en-US" altLang="ca-ES" sz="3500" b="1" dirty="0" smtClean="0"/>
              <a:t>Summary + Concluding thoughts</a:t>
            </a:r>
            <a:endParaRPr lang="es-ES" sz="3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267" y="682736"/>
            <a:ext cx="9160633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AU" sz="2200" dirty="0" smtClean="0"/>
              <a:t>perfect-model experiments can be useful to determine the limits of achievable prediction skill (illustrated for </a:t>
            </a:r>
            <a:r>
              <a:rPr lang="en-AU" sz="2200" dirty="0" err="1" smtClean="0"/>
              <a:t>tas</a:t>
            </a:r>
            <a:r>
              <a:rPr lang="en-AU" sz="2200" dirty="0" smtClean="0"/>
              <a:t>, but similarly applicable to other variables…)</a:t>
            </a:r>
          </a:p>
          <a:p>
            <a:pPr marL="342900" indent="-342900">
              <a:buFontTx/>
              <a:buChar char="-"/>
            </a:pPr>
            <a:r>
              <a:rPr lang="en-AU" sz="2200" dirty="0" smtClean="0"/>
              <a:t>Added value from initialisation until ~2 years forecast time</a:t>
            </a:r>
          </a:p>
          <a:p>
            <a:pPr marL="342900" indent="-342900">
              <a:buFontTx/>
              <a:buChar char="-"/>
            </a:pPr>
            <a:r>
              <a:rPr lang="en-AU" sz="2200" dirty="0" smtClean="0"/>
              <a:t>(ideal) initialisation does not appear to affect ensemble dispersion</a:t>
            </a:r>
          </a:p>
          <a:p>
            <a:pPr marL="342900" indent="-342900">
              <a:buFontTx/>
              <a:buChar char="-"/>
            </a:pPr>
            <a:endParaRPr lang="en-AU" sz="2200" dirty="0" smtClean="0"/>
          </a:p>
          <a:p>
            <a:r>
              <a:rPr lang="en-AU" sz="2200" b="1" u="sng" dirty="0" smtClean="0"/>
              <a:t>Future work: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Run similar experiments (e.g. complementary to DCPP-A) with other models to understand in how far predictability patterns are model-dependent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Larger </a:t>
            </a:r>
            <a:r>
              <a:rPr lang="en-GB" sz="2200" dirty="0"/>
              <a:t>ensemble sizes </a:t>
            </a:r>
            <a:r>
              <a:rPr lang="en-GB" sz="2200" dirty="0" smtClean="0"/>
              <a:t>needed to </a:t>
            </a:r>
            <a:r>
              <a:rPr lang="en-GB" sz="2200" dirty="0"/>
              <a:t>e.g. better estimate robustness of skill differences, reliability, etc</a:t>
            </a:r>
            <a:r>
              <a:rPr lang="en-GB" sz="2200" dirty="0" smtClean="0"/>
              <a:t>.</a:t>
            </a:r>
          </a:p>
          <a:p>
            <a:pPr marL="342900" indent="-342900">
              <a:buFontTx/>
              <a:buChar char="-"/>
            </a:pPr>
            <a:endParaRPr lang="en-GB" sz="2200" dirty="0"/>
          </a:p>
          <a:p>
            <a:r>
              <a:rPr lang="en-AU" sz="2000" dirty="0"/>
              <a:t>[Caveat: </a:t>
            </a:r>
            <a:r>
              <a:rPr lang="en-GB" sz="2000" dirty="0"/>
              <a:t>	predictability of real world may be different to predictability within model</a:t>
            </a:r>
          </a:p>
          <a:p>
            <a:r>
              <a:rPr lang="en-GB" sz="2000" dirty="0"/>
              <a:t>missing key processes? Improved models more/less predictable?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→</a:t>
            </a:r>
            <a:r>
              <a:rPr lang="en-GB" sz="2000" dirty="0"/>
              <a:t> Perfect-model benchmark informs us what skill is achievable with our existing models (the same used to make predictions!) given ideal initialisation </a:t>
            </a:r>
            <a:r>
              <a:rPr lang="en-GB" sz="2000" dirty="0" smtClean="0"/>
              <a:t>]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09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703652"/>
            <a:ext cx="5026945" cy="1585832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 smtClean="0"/>
              <a:t>Thank</a:t>
            </a:r>
            <a:r>
              <a:rPr lang="es-ES" sz="8000" b="0" dirty="0" smtClean="0"/>
              <a:t> </a:t>
            </a:r>
            <a:r>
              <a:rPr lang="es-ES" sz="8000" b="0" dirty="0" err="1" smtClean="0"/>
              <a:t>you</a:t>
            </a:r>
            <a:r>
              <a:rPr lang="es-ES" sz="8000" b="0" dirty="0" smtClean="0"/>
              <a:t> </a:t>
            </a:r>
            <a:endParaRPr lang="es-ES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24332" y="6351790"/>
            <a:ext cx="4569950" cy="464416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04890"/>
                </a:solidFill>
                <a:ea typeface="+mj-ea"/>
                <a:cs typeface="+mj-cs"/>
              </a:rPr>
              <a:t>m</a:t>
            </a:r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</a:rPr>
              <a:t>arkus.donat@bsc.es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165" y="3582013"/>
            <a:ext cx="5670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Liu</a:t>
            </a:r>
            <a:r>
              <a:rPr lang="en-GB" sz="2000" dirty="0"/>
              <a:t>, Y., </a:t>
            </a:r>
            <a:r>
              <a:rPr lang="en-GB" sz="2000" dirty="0" err="1"/>
              <a:t>Donat</a:t>
            </a:r>
            <a:r>
              <a:rPr lang="en-GB" sz="2000" dirty="0"/>
              <a:t>, M. G., </a:t>
            </a:r>
            <a:r>
              <a:rPr lang="en-GB" sz="2000" dirty="0" err="1"/>
              <a:t>Taschetto</a:t>
            </a:r>
            <a:r>
              <a:rPr lang="en-GB" sz="2000" dirty="0"/>
              <a:t>, A. S., </a:t>
            </a:r>
            <a:r>
              <a:rPr lang="en-GB" sz="2000" dirty="0" err="1"/>
              <a:t>Doblas</a:t>
            </a:r>
            <a:r>
              <a:rPr lang="en-GB" sz="2000" dirty="0"/>
              <a:t>‐Reyes, F. J., Alexander, L. V., &amp; England, M. H. ( 2019). </a:t>
            </a:r>
            <a:r>
              <a:rPr lang="en-GB" sz="2000" b="1" dirty="0"/>
              <a:t>A framework to determine the limits of achievable skill for </a:t>
            </a:r>
            <a:r>
              <a:rPr lang="en-GB" sz="2000" b="1" dirty="0" err="1"/>
              <a:t>interannual</a:t>
            </a:r>
            <a:r>
              <a:rPr lang="en-GB" sz="2000" b="1" dirty="0"/>
              <a:t> to decadal climate predictions. </a:t>
            </a:r>
            <a:r>
              <a:rPr lang="en-GB" sz="2000" i="1" dirty="0"/>
              <a:t>Journal of Geophysical Research: Atmospheres</a:t>
            </a:r>
            <a:r>
              <a:rPr lang="en-GB" sz="2000" dirty="0"/>
              <a:t>, </a:t>
            </a:r>
            <a:r>
              <a:rPr lang="en-GB" sz="2000" dirty="0" smtClean="0"/>
              <a:t>124, 2882-2896. </a:t>
            </a:r>
            <a:r>
              <a:rPr lang="en-GB" sz="2000" dirty="0"/>
              <a:t>https://doi.org/10.1029/2018JD029541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39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023" y="40937"/>
            <a:ext cx="8516190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Comparing the different </a:t>
            </a:r>
            <a:r>
              <a:rPr lang="en-GB" altLang="ca-ES" sz="3200" dirty="0"/>
              <a:t>prediction </a:t>
            </a:r>
            <a:r>
              <a:rPr lang="en-GB" altLang="ca-ES" sz="3200" dirty="0" smtClean="0"/>
              <a:t>experiments</a:t>
            </a:r>
            <a:endParaRPr lang="es-E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03197"/>
              </p:ext>
            </p:extLst>
          </p:nvPr>
        </p:nvGraphicFramePr>
        <p:xfrm>
          <a:off x="109179" y="1119109"/>
          <a:ext cx="8611736" cy="4566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xmlns="" val="2516437769"/>
                    </a:ext>
                  </a:extLst>
                </a:gridCol>
                <a:gridCol w="2152934">
                  <a:extLst>
                    <a:ext uri="{9D8B030D-6E8A-4147-A177-3AD203B41FA5}">
                      <a16:colId xmlns:a16="http://schemas.microsoft.com/office/drawing/2014/main" xmlns="" val="2944895647"/>
                    </a:ext>
                  </a:extLst>
                </a:gridCol>
                <a:gridCol w="2152934">
                  <a:extLst>
                    <a:ext uri="{9D8B030D-6E8A-4147-A177-3AD203B41FA5}">
                      <a16:colId xmlns:a16="http://schemas.microsoft.com/office/drawing/2014/main" xmlns="" val="1686458971"/>
                    </a:ext>
                  </a:extLst>
                </a:gridCol>
                <a:gridCol w="2152934">
                  <a:extLst>
                    <a:ext uri="{9D8B030D-6E8A-4147-A177-3AD203B41FA5}">
                      <a16:colId xmlns:a16="http://schemas.microsoft.com/office/drawing/2014/main" xmlns="" val="641252658"/>
                    </a:ext>
                  </a:extLst>
                </a:gridCol>
              </a:tblGrid>
              <a:tr h="1522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initialized perfect model </a:t>
                      </a:r>
                      <a:r>
                        <a:rPr lang="en-US" sz="2000" dirty="0" smtClean="0">
                          <a:effectLst/>
                        </a:rPr>
                        <a:t>predictions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initialized real-world decadal </a:t>
                      </a:r>
                      <a:r>
                        <a:rPr lang="en-US" sz="2000" dirty="0" err="1" smtClean="0">
                          <a:effectLst/>
                        </a:rPr>
                        <a:t>hindcasts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uninitialized climate </a:t>
                      </a:r>
                      <a:r>
                        <a:rPr lang="en-US" sz="2000" dirty="0" smtClean="0">
                          <a:effectLst/>
                        </a:rPr>
                        <a:t>predictions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1415352"/>
                  </a:ext>
                </a:extLst>
              </a:tr>
              <a:tr h="152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Near surface temperature </a:t>
                      </a:r>
                      <a:r>
                        <a:rPr lang="en-US" sz="2000" dirty="0" smtClean="0">
                          <a:effectLst/>
                        </a:rPr>
                        <a:t>observations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(iii)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(iv)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800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2220336"/>
                  </a:ext>
                </a:extLst>
              </a:tr>
              <a:tr h="152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Perfect </a:t>
                      </a:r>
                      <a:r>
                        <a:rPr lang="en-US" sz="2000" dirty="0">
                          <a:effectLst/>
                        </a:rPr>
                        <a:t>model temperature </a:t>
                      </a:r>
                      <a:r>
                        <a:rPr lang="en-US" sz="2000" dirty="0" smtClean="0">
                          <a:effectLst/>
                        </a:rPr>
                        <a:t>reference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 (</a:t>
                      </a:r>
                      <a:r>
                        <a:rPr lang="en-US" sz="2000" dirty="0" err="1" smtClean="0">
                          <a:effectLst/>
                        </a:rPr>
                        <a:t>i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800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8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(ii)</a:t>
                      </a:r>
                      <a:endParaRPr lang="en-GB" sz="20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4800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1631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0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55" y="104493"/>
            <a:ext cx="8535646" cy="838397"/>
          </a:xfrm>
        </p:spPr>
        <p:txBody>
          <a:bodyPr/>
          <a:lstStyle/>
          <a:p>
            <a:r>
              <a:rPr lang="en-US" sz="3200" dirty="0" err="1" smtClean="0"/>
              <a:t>Initialisation</a:t>
            </a:r>
            <a:r>
              <a:rPr lang="en-US" sz="3200" dirty="0" smtClean="0"/>
              <a:t> versus boundary conditions forcing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9144000" cy="2507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715" y="4144529"/>
            <a:ext cx="263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Meehl</a:t>
            </a:r>
            <a:r>
              <a:rPr lang="en-GB" dirty="0" smtClean="0"/>
              <a:t> et al., 2009 BAMS]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59306"/>
            <a:ext cx="8229598" cy="906167"/>
          </a:xfrm>
        </p:spPr>
        <p:txBody>
          <a:bodyPr/>
          <a:lstStyle/>
          <a:p>
            <a:pPr algn="l"/>
            <a:r>
              <a:rPr lang="en-GB" altLang="ca-ES" sz="3200" dirty="0"/>
              <a:t>Forecast quality in decadal predictions </a:t>
            </a:r>
            <a:br>
              <a:rPr lang="en-GB" altLang="ca-ES" sz="3200" dirty="0"/>
            </a:br>
            <a:r>
              <a:rPr lang="en-GB" altLang="ca-ES" sz="3200" dirty="0"/>
              <a:t>– added value from initialization?</a:t>
            </a:r>
            <a:br>
              <a:rPr lang="en-GB" altLang="ca-ES" sz="3200" dirty="0"/>
            </a:br>
            <a:endParaRPr lang="es-ES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0" y="1331250"/>
            <a:ext cx="8168661" cy="35550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8" y="935364"/>
            <a:ext cx="6575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near-surface temperature in CMIP5 (RMSSS)</a:t>
            </a:r>
          </a:p>
          <a:p>
            <a:r>
              <a:rPr lang="en-GB" dirty="0"/>
              <a:t>	</a:t>
            </a:r>
            <a:r>
              <a:rPr lang="en-GB" dirty="0" smtClean="0"/>
              <a:t>	2-5 years				6-9 years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32523" y="203015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Ini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18262" y="383789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Ini-NoIni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91472" y="2851744"/>
            <a:ext cx="255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Doblas</a:t>
            </a:r>
            <a:r>
              <a:rPr lang="en-GB" dirty="0" smtClean="0"/>
              <a:t>-Reyes et al 2013]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23249" y="4888006"/>
            <a:ext cx="8528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→</a:t>
            </a:r>
            <a:r>
              <a:rPr lang="en-US" sz="20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sz="2000" dirty="0" smtClean="0"/>
              <a:t>Limited predictability from initialisation versus external forcing due to imperfect initialisation?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→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</a:t>
            </a:r>
            <a:r>
              <a:rPr lang="en-GB" sz="2000" noProof="0" dirty="0" smtClean="0"/>
              <a:t>What level of skill may be achievable? </a:t>
            </a:r>
          </a:p>
          <a:p>
            <a:r>
              <a:rPr lang="en-GB" sz="2000" i="1" noProof="0" dirty="0" smtClean="0"/>
              <a:t>[Interesting scientific question, but also to important to manage expectations!]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9201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64792"/>
            <a:ext cx="8229598" cy="906167"/>
          </a:xfrm>
        </p:spPr>
        <p:txBody>
          <a:bodyPr/>
          <a:lstStyle/>
          <a:p>
            <a:pPr algn="l"/>
            <a:r>
              <a:rPr lang="en-US" sz="3200" dirty="0"/>
              <a:t>Issues with initializing decadal predictions</a:t>
            </a:r>
            <a:br>
              <a:rPr lang="en-US" sz="3200" dirty="0"/>
            </a:br>
            <a:r>
              <a:rPr lang="en-US" sz="3200" dirty="0"/>
              <a:t>- shocks and drift</a:t>
            </a:r>
            <a:endParaRPr lang="es-E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61" t="55771" r="3049"/>
          <a:stretch/>
        </p:blipFill>
        <p:spPr>
          <a:xfrm>
            <a:off x="203199" y="2189651"/>
            <a:ext cx="8483601" cy="3657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988" r="3928" b="81092"/>
          <a:stretch/>
        </p:blipFill>
        <p:spPr>
          <a:xfrm>
            <a:off x="1794933" y="1210930"/>
            <a:ext cx="4318000" cy="816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8038" t="17340" r="8889" b="74033"/>
          <a:stretch/>
        </p:blipFill>
        <p:spPr>
          <a:xfrm>
            <a:off x="5956499" y="1802480"/>
            <a:ext cx="1998133" cy="3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40937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/>
              <a:t>Perfect-model prediction </a:t>
            </a:r>
            <a:r>
              <a:rPr lang="en-GB" altLang="ca-ES" sz="3200" dirty="0" smtClean="0"/>
              <a:t>experiments</a:t>
            </a:r>
            <a:endParaRPr lang="es-E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2522" y="859064"/>
            <a:ext cx="88259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How far can the model predict itself, starting from identical (almost) initial conditions?</a:t>
            </a:r>
          </a:p>
          <a:p>
            <a:endParaRPr lang="en-GB" sz="2000" dirty="0" smtClean="0"/>
          </a:p>
          <a:p>
            <a:r>
              <a:rPr lang="en-GB" sz="2000" dirty="0" smtClean="0"/>
              <a:t>CESM1, consistent set-up to decadal </a:t>
            </a:r>
            <a:r>
              <a:rPr lang="en-GB" sz="2000" dirty="0" err="1" smtClean="0"/>
              <a:t>hindcasts</a:t>
            </a:r>
            <a:r>
              <a:rPr lang="en-GB" sz="2000" dirty="0" smtClean="0"/>
              <a:t> (just replacing real-world observations with a historical simulation, for both initialisation and evaluation): </a:t>
            </a:r>
            <a:endParaRPr lang="en-GB" sz="2000" dirty="0"/>
          </a:p>
          <a:p>
            <a:endParaRPr lang="en-GB" sz="2000" dirty="0" smtClean="0"/>
          </a:p>
          <a:p>
            <a:pPr marL="285750" indent="-285750">
              <a:buFontTx/>
              <a:buChar char="-"/>
            </a:pPr>
            <a:r>
              <a:rPr lang="en-GB" sz="2000" dirty="0" smtClean="0"/>
              <a:t>decadal simulations started from a historical reference run,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Jan each year 1961-2005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5 ensemble members (perturbing </a:t>
            </a:r>
            <a:r>
              <a:rPr lang="en-GB" sz="2000" dirty="0"/>
              <a:t>a</a:t>
            </a:r>
            <a:r>
              <a:rPr lang="en-GB" sz="2000" dirty="0" smtClean="0"/>
              <a:t>ir temperature with Gaussian noise order of magnitude 10</a:t>
            </a:r>
            <a:r>
              <a:rPr lang="en-GB" sz="2000" baseline="30000" dirty="0" smtClean="0"/>
              <a:t>-5</a:t>
            </a:r>
            <a:r>
              <a:rPr lang="en-GB" sz="2000" dirty="0" smtClean="0"/>
              <a:t>K)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Historical runs (5 members CMIP5 </a:t>
            </a:r>
            <a:r>
              <a:rPr lang="en-GB" sz="2000" dirty="0" err="1" smtClean="0"/>
              <a:t>hist</a:t>
            </a:r>
            <a:r>
              <a:rPr lang="en-GB" sz="2000" dirty="0" smtClean="0"/>
              <a:t>) as un-initialised counterpart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Compare skill for initialised/</a:t>
            </a:r>
            <a:r>
              <a:rPr lang="en-GB" sz="2000" dirty="0" err="1" smtClean="0"/>
              <a:t>uninitialised</a:t>
            </a:r>
            <a:r>
              <a:rPr lang="en-GB" sz="2000" dirty="0" smtClean="0"/>
              <a:t> runs, and perfect-model/real-world predictions (real-world </a:t>
            </a:r>
            <a:r>
              <a:rPr lang="en-GB" sz="2000" dirty="0" err="1" smtClean="0"/>
              <a:t>hindcasts</a:t>
            </a:r>
            <a:r>
              <a:rPr lang="en-GB" sz="2000" dirty="0" smtClean="0"/>
              <a:t> from CMIP5, </a:t>
            </a:r>
            <a:r>
              <a:rPr lang="en-GB" sz="2000" i="1" dirty="0" smtClean="0"/>
              <a:t>Yeager et al 2012</a:t>
            </a:r>
            <a:r>
              <a:rPr lang="en-GB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AU" sz="2000" dirty="0" smtClean="0"/>
              <a:t>(focus on near-surface temperature to illustrate the framework)</a:t>
            </a:r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722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40937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/>
              <a:t>Perfect-model </a:t>
            </a:r>
            <a:r>
              <a:rPr lang="en-GB" altLang="ca-ES" sz="3200" dirty="0" smtClean="0"/>
              <a:t>setup</a:t>
            </a:r>
            <a:endParaRPr lang="es-E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57866" y="1231044"/>
            <a:ext cx="2809678" cy="1037671"/>
            <a:chOff x="2749648" y="1899182"/>
            <a:chExt cx="2809678" cy="1592742"/>
          </a:xfrm>
        </p:grpSpPr>
        <p:sp>
          <p:nvSpPr>
            <p:cNvPr id="5" name="Oval 4"/>
            <p:cNvSpPr/>
            <p:nvPr/>
          </p:nvSpPr>
          <p:spPr>
            <a:xfrm>
              <a:off x="2749648" y="1899182"/>
              <a:ext cx="2809678" cy="159274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161116" y="2132434"/>
              <a:ext cx="1986742" cy="1126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Perfect model</a:t>
              </a:r>
              <a:endParaRPr lang="en-US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63180" y="1152427"/>
            <a:ext cx="2606263" cy="2061859"/>
            <a:chOff x="4740598" y="961384"/>
            <a:chExt cx="2941746" cy="2355984"/>
          </a:xfrm>
        </p:grpSpPr>
        <p:grpSp>
          <p:nvGrpSpPr>
            <p:cNvPr id="8" name="Group 7"/>
            <p:cNvGrpSpPr/>
            <p:nvPr/>
          </p:nvGrpSpPr>
          <p:grpSpPr>
            <a:xfrm>
              <a:off x="4872666" y="2279697"/>
              <a:ext cx="2809678" cy="1037671"/>
              <a:chOff x="2749648" y="1899182"/>
              <a:chExt cx="2809678" cy="159274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749648" y="1899182"/>
                <a:ext cx="2809678" cy="159274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3161116" y="2132434"/>
                <a:ext cx="1986742" cy="1126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Perfect initialization</a:t>
                </a:r>
                <a:endParaRPr lang="en-US" sz="20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40598" y="961384"/>
              <a:ext cx="2809678" cy="1037671"/>
              <a:chOff x="2749648" y="1899182"/>
              <a:chExt cx="2809678" cy="159274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749648" y="1899182"/>
                <a:ext cx="2809678" cy="159274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3161116" y="2132434"/>
                <a:ext cx="1986742" cy="1126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Perfect model</a:t>
                </a:r>
                <a:endParaRPr lang="en-US" sz="2000" kern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143365" y="1999055"/>
              <a:ext cx="254403" cy="254403"/>
              <a:chOff x="768205" y="1570427"/>
              <a:chExt cx="254403" cy="254403"/>
            </a:xfrm>
          </p:grpSpPr>
          <p:sp>
            <p:nvSpPr>
              <p:cNvPr id="12" name="Plus 11"/>
              <p:cNvSpPr/>
              <p:nvPr/>
            </p:nvSpPr>
            <p:spPr>
              <a:xfrm>
                <a:off x="768205" y="1570427"/>
                <a:ext cx="254403" cy="254403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lus 4"/>
              <p:cNvSpPr/>
              <p:nvPr/>
            </p:nvSpPr>
            <p:spPr>
              <a:xfrm>
                <a:off x="801926" y="1667711"/>
                <a:ext cx="186961" cy="59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435" y="2806121"/>
            <a:ext cx="4707757" cy="2986531"/>
            <a:chOff x="0" y="3007252"/>
            <a:chExt cx="4866738" cy="3074869"/>
          </a:xfrm>
        </p:grpSpPr>
        <p:grpSp>
          <p:nvGrpSpPr>
            <p:cNvPr id="19" name="Group 18"/>
            <p:cNvGrpSpPr/>
            <p:nvPr/>
          </p:nvGrpSpPr>
          <p:grpSpPr>
            <a:xfrm>
              <a:off x="47586" y="3007252"/>
              <a:ext cx="4819152" cy="3074869"/>
              <a:chOff x="-247151" y="2516492"/>
              <a:chExt cx="4819152" cy="307486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932492" y="4386536"/>
                <a:ext cx="2824476" cy="412288"/>
              </a:xfrm>
              <a:prstGeom prst="line">
                <a:avLst/>
              </a:prstGeom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-247151" y="2516492"/>
                <a:ext cx="4819152" cy="3074869"/>
                <a:chOff x="3901539" y="3532031"/>
                <a:chExt cx="3906374" cy="2072904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4857750" y="3738035"/>
                  <a:ext cx="2289502" cy="1866900"/>
                  <a:chOff x="4637617" y="3771902"/>
                  <a:chExt cx="2289502" cy="186690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4637617" y="3872840"/>
                    <a:ext cx="2241434" cy="275279"/>
                  </a:xfrm>
                  <a:prstGeom prst="line">
                    <a:avLst/>
                  </a:prstGeom>
                  <a:ln w="38100" cmpd="sng">
                    <a:prstDash val="soli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4637617" y="3995719"/>
                    <a:ext cx="2289502" cy="304800"/>
                  </a:xfrm>
                  <a:prstGeom prst="line">
                    <a:avLst/>
                  </a:prstGeom>
                  <a:ln w="381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4637617" y="4144573"/>
                    <a:ext cx="2289502" cy="311892"/>
                  </a:xfrm>
                  <a:prstGeom prst="line">
                    <a:avLst/>
                  </a:prstGeom>
                  <a:ln w="381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4637617" y="4365855"/>
                    <a:ext cx="2289502" cy="248676"/>
                  </a:xfrm>
                  <a:prstGeom prst="line">
                    <a:avLst/>
                  </a:prstGeom>
                  <a:ln w="381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4637617" y="4527320"/>
                    <a:ext cx="2289502" cy="270792"/>
                  </a:xfrm>
                  <a:prstGeom prst="line">
                    <a:avLst/>
                  </a:prstGeom>
                  <a:ln w="381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>
                    <a:off x="4909589" y="3885540"/>
                    <a:ext cx="28575" cy="1740561"/>
                  </a:xfrm>
                  <a:prstGeom prst="line">
                    <a:avLst/>
                  </a:prstGeom>
                  <a:ln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>
                    <a:off x="5216599" y="3872840"/>
                    <a:ext cx="28575" cy="1753261"/>
                  </a:xfrm>
                  <a:prstGeom prst="line">
                    <a:avLst/>
                  </a:prstGeom>
                  <a:ln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5477513" y="3872840"/>
                    <a:ext cx="38100" cy="1765962"/>
                  </a:xfrm>
                  <a:prstGeom prst="line">
                    <a:avLst/>
                  </a:prstGeom>
                  <a:ln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6879051" y="3771902"/>
                    <a:ext cx="19050" cy="1866900"/>
                  </a:xfrm>
                  <a:prstGeom prst="line">
                    <a:avLst/>
                  </a:prstGeom>
                  <a:ln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>
                    <a:off x="4637617" y="3872840"/>
                    <a:ext cx="50801" cy="1740561"/>
                  </a:xfrm>
                  <a:prstGeom prst="line">
                    <a:avLst/>
                  </a:prstGeom>
                  <a:ln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4575428" y="5070650"/>
                  <a:ext cx="3232485" cy="242249"/>
                </a:xfrm>
                <a:prstGeom prst="rect">
                  <a:avLst/>
                </a:prstGeom>
                <a:noFill/>
              </p:spPr>
              <p:txBody>
                <a:bodyPr wrap="square" lIns="71323" tIns="35662" rIns="71323" bIns="35662" rtlCol="0">
                  <a:spAutoFit/>
                </a:bodyPr>
                <a:lstStyle/>
                <a:p>
                  <a:r>
                    <a:rPr lang="en-US" sz="1800" dirty="0" smtClean="0"/>
                    <a:t>                                                 time</a:t>
                  </a:r>
                  <a:endParaRPr lang="en-US" sz="18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901539" y="3532031"/>
                  <a:ext cx="1950520" cy="4913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00FF"/>
                      </a:solidFill>
                    </a:rPr>
                    <a:t>Remaining runs as </a:t>
                  </a:r>
                </a:p>
                <a:p>
                  <a:r>
                    <a:rPr lang="en-US" sz="2000" dirty="0" smtClean="0">
                      <a:solidFill>
                        <a:srgbClr val="0000FF"/>
                      </a:solidFill>
                    </a:rPr>
                    <a:t>prediction ensemble</a:t>
                  </a:r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0" y="5130471"/>
              <a:ext cx="1801949" cy="728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1</a:t>
              </a:r>
              <a:r>
                <a:rPr lang="en-US" sz="2000" dirty="0" smtClean="0">
                  <a:solidFill>
                    <a:srgbClr val="0000FF"/>
                  </a:solidFill>
                </a:rPr>
                <a:t> historical run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as reference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38947" y="3272168"/>
            <a:ext cx="4759531" cy="2340597"/>
            <a:chOff x="4292490" y="3769053"/>
            <a:chExt cx="5329985" cy="2593440"/>
          </a:xfrm>
        </p:grpSpPr>
        <p:grpSp>
          <p:nvGrpSpPr>
            <p:cNvPr id="37" name="Group 36"/>
            <p:cNvGrpSpPr/>
            <p:nvPr/>
          </p:nvGrpSpPr>
          <p:grpSpPr>
            <a:xfrm>
              <a:off x="4292490" y="4267466"/>
              <a:ext cx="4690654" cy="2095027"/>
              <a:chOff x="4128214" y="4352493"/>
              <a:chExt cx="4690654" cy="209502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4254500" y="5035984"/>
                <a:ext cx="4564368" cy="831416"/>
              </a:xfrm>
              <a:prstGeom prst="line">
                <a:avLst/>
              </a:prstGeom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5892800" y="5035984"/>
                <a:ext cx="1264480" cy="504103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5792604" y="4844279"/>
                <a:ext cx="1364676" cy="695807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792604" y="5148932"/>
                <a:ext cx="1484496" cy="391348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792604" y="4724400"/>
                <a:ext cx="1238537" cy="815687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5792604" y="4604768"/>
                <a:ext cx="1103496" cy="935318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rved Right Arrow 44"/>
              <p:cNvSpPr/>
              <p:nvPr/>
            </p:nvSpPr>
            <p:spPr>
              <a:xfrm>
                <a:off x="5642235" y="4978511"/>
                <a:ext cx="501130" cy="824381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83152" y="4352493"/>
                <a:ext cx="1433116" cy="626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71323" tIns="35662" rIns="71323" bIns="35662" rtlCol="0">
                <a:spAutoFit/>
              </a:bodyPr>
              <a:lstStyle/>
              <a:p>
                <a:r>
                  <a:rPr lang="en-US" sz="1800" dirty="0" smtClean="0"/>
                  <a:t>Starting point</a:t>
                </a:r>
              </a:p>
              <a:p>
                <a:r>
                  <a:rPr lang="en-US" sz="1800" dirty="0" smtClean="0"/>
                  <a:t>Perturbation</a:t>
                </a:r>
                <a:r>
                  <a:rPr lang="en-US" altLang="zh-CN" sz="1800" dirty="0" smtClean="0"/>
                  <a:t>s</a:t>
                </a:r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797117" y="4978511"/>
                <a:ext cx="0" cy="6024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4128214" y="5697267"/>
                <a:ext cx="1792042" cy="750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historical run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 reference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700960" y="3769053"/>
              <a:ext cx="2921515" cy="784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Perturbation members</a:t>
              </a: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as prediction ensemble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590927" y="7266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231574" y="5089203"/>
            <a:ext cx="2732209" cy="14177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475027" y="5138648"/>
            <a:ext cx="3829237" cy="18466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92533" y="5046315"/>
            <a:ext cx="61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174641"/>
            <a:ext cx="8229598" cy="368961"/>
          </a:xfrm>
        </p:spPr>
        <p:txBody>
          <a:bodyPr/>
          <a:lstStyle/>
          <a:p>
            <a:r>
              <a:rPr lang="en-US" altLang="ca-ES" sz="3500" b="1" dirty="0" smtClean="0"/>
              <a:t>Skill measures</a:t>
            </a:r>
            <a:endParaRPr lang="es-ES" sz="3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0678" y="682736"/>
                <a:ext cx="8909538" cy="587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b="1" u="sng" dirty="0" smtClean="0"/>
                  <a:t>Forecast accuracy: </a:t>
                </a:r>
                <a:r>
                  <a:rPr lang="en-AU" sz="2000" dirty="0" smtClean="0"/>
                  <a:t>Mean Squared (error) Skill </a:t>
                </a:r>
                <a:r>
                  <a:rPr lang="en-AU" sz="2000" dirty="0"/>
                  <a:t>S</a:t>
                </a:r>
                <a:r>
                  <a:rPr lang="en-AU" sz="2000" dirty="0" smtClean="0"/>
                  <a:t>core (MSSS)</a:t>
                </a:r>
              </a:p>
              <a:p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MSSS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HO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HO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acc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      </a:t>
                </a:r>
                <a:endParaRPr lang="en-GB" dirty="0"/>
              </a:p>
              <a:p>
                <a:endParaRPr lang="en-AU" sz="2000" dirty="0"/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𝐻𝑂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sample correlation between the </a:t>
                </a:r>
                <a:r>
                  <a:rPr lang="en-US" dirty="0" err="1"/>
                  <a:t>hindcasts</a:t>
                </a:r>
                <a:r>
                  <a:rPr lang="en-US" dirty="0"/>
                  <a:t> and the </a:t>
                </a:r>
                <a:r>
                  <a:rPr lang="en-US" dirty="0" smtClean="0"/>
                  <a:t>observations </a:t>
                </a:r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i="1" dirty="0" smtClean="0"/>
                      <m:t>S</m:t>
                    </m:r>
                    <m:r>
                      <m:rPr>
                        <m:nor/>
                      </m:rPr>
                      <a:rPr lang="en-US" i="1" baseline="-25000" dirty="0" smtClean="0"/>
                      <m:t>O</m:t>
                    </m:r>
                    <m:r>
                      <m:rPr>
                        <m:nor/>
                      </m:rPr>
                      <a:rPr lang="en-US" i="1" baseline="30000" dirty="0" smtClean="0"/>
                      <m:t>2</m:t>
                    </m:r>
                    <m:r>
                      <m:rPr>
                        <m:nor/>
                      </m:rPr>
                      <a:rPr lang="en-AU" b="0" i="1" baseline="30000" dirty="0" smtClean="0"/>
                      <m:t> </m:t>
                    </m:r>
                  </m:oMath>
                </a14:m>
                <a:r>
                  <a:rPr lang="en-US" dirty="0" smtClean="0"/>
                  <a:t>: the </a:t>
                </a:r>
                <a:r>
                  <a:rPr lang="en-US" dirty="0"/>
                  <a:t>sample </a:t>
                </a:r>
                <a:r>
                  <a:rPr lang="en-US" dirty="0" smtClean="0"/>
                  <a:t>variances </a:t>
                </a:r>
                <a:r>
                  <a:rPr lang="en-US" dirty="0"/>
                  <a:t>of the ensemble mean </a:t>
                </a:r>
                <a:r>
                  <a:rPr lang="en-US" dirty="0" err="1" smtClean="0"/>
                  <a:t>hindcasts</a:t>
                </a:r>
                <a:r>
                  <a:rPr lang="en-US" dirty="0" smtClean="0"/>
                  <a:t> and observations</a:t>
                </a:r>
                <a:r>
                  <a:rPr lang="en-US" dirty="0"/>
                  <a:t>, </a:t>
                </a:r>
                <a:endParaRPr lang="en-US" dirty="0" smtClean="0"/>
              </a:p>
              <a:p>
                <a14:m>
                  <m:oMath xmlns:m="http://schemas.openxmlformats.org/officeDocument/2006/math" xmlns="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climatological </a:t>
                </a:r>
                <a:r>
                  <a:rPr lang="en-US" dirty="0"/>
                  <a:t>forecast </a:t>
                </a:r>
                <a:r>
                  <a:rPr lang="en-US" dirty="0" smtClean="0"/>
                  <a:t>(where</a:t>
                </a:r>
                <a:r>
                  <a:rPr lang="en-US" i="1" dirty="0" smtClean="0"/>
                  <a:t> </a:t>
                </a:r>
                <a:r>
                  <a:rPr lang="en-US" i="1" dirty="0" err="1"/>
                  <a:t>Oj</a:t>
                </a:r>
                <a:r>
                  <a:rPr lang="en-US" dirty="0"/>
                  <a:t> represents the observations, or perfect-model reference respectively, over </a:t>
                </a:r>
                <a:r>
                  <a:rPr lang="en-US" i="1" dirty="0"/>
                  <a:t>j </a:t>
                </a:r>
                <a:r>
                  <a:rPr lang="en-US" dirty="0"/>
                  <a:t>= 1,...,</a:t>
                </a:r>
                <a:r>
                  <a:rPr lang="en-US" i="1" dirty="0"/>
                  <a:t>n </a:t>
                </a:r>
                <a:r>
                  <a:rPr lang="en-US" dirty="0"/>
                  <a:t>start times), </a:t>
                </a:r>
                <a14:m>
                  <m:oMath xmlns:m="http://schemas.openxmlformats.org/officeDocument/2006/math" xmlns="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AU" dirty="0"/>
                  <a:t> </a:t>
                </a:r>
                <a:r>
                  <a:rPr lang="en-US" dirty="0"/>
                  <a:t>the mean </a:t>
                </a:r>
                <a:r>
                  <a:rPr lang="en-US" dirty="0" err="1" smtClean="0"/>
                  <a:t>hindcast</a:t>
                </a:r>
                <a:endParaRPr lang="en-US" dirty="0" smtClean="0"/>
              </a:p>
              <a:p>
                <a:endParaRPr lang="en-US" sz="2000" dirty="0"/>
              </a:p>
              <a:p>
                <a:r>
                  <a:rPr lang="en-US" sz="2000" b="1" u="sng" dirty="0" smtClean="0"/>
                  <a:t>Ensemble dispersion:</a:t>
                </a:r>
                <a:r>
                  <a:rPr lang="en-US" sz="2000" dirty="0" smtClean="0"/>
                  <a:t> </a:t>
                </a:r>
                <a:r>
                  <a:rPr lang="en-GB" sz="2000" dirty="0"/>
                  <a:t>L</a:t>
                </a:r>
                <a:r>
                  <a:rPr lang="en-GB" sz="2000" dirty="0" smtClean="0"/>
                  <a:t>ogarithmic </a:t>
                </a:r>
                <a:r>
                  <a:rPr lang="en-GB" sz="2000" dirty="0"/>
                  <a:t>E</a:t>
                </a:r>
                <a:r>
                  <a:rPr lang="en-GB" sz="2000" dirty="0" smtClean="0"/>
                  <a:t>nsemble </a:t>
                </a:r>
                <a:r>
                  <a:rPr lang="en-GB" sz="2000" dirty="0"/>
                  <a:t>S</a:t>
                </a:r>
                <a:r>
                  <a:rPr lang="en-GB" sz="2000" dirty="0" smtClean="0"/>
                  <a:t>pread </a:t>
                </a:r>
                <a:r>
                  <a:rPr lang="en-GB" sz="2000" dirty="0"/>
                  <a:t>S</a:t>
                </a:r>
                <a:r>
                  <a:rPr lang="en-GB" sz="2000" dirty="0" smtClean="0"/>
                  <a:t>core (LESS)</a:t>
                </a:r>
              </a:p>
              <a:p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</a:rPr>
                      <m:t>𝐿𝐸𝑆𝑆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acc>
                          </m:num>
                          <m:den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/>
                  <a:t>		</a:t>
                </a:r>
                <a:endParaRPr lang="en-GB" dirty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which,</a:t>
                </a:r>
                <a:endParaRPr lang="en-GB" dirty="0"/>
              </a:p>
              <a:p>
                <a14:m>
                  <m:oMath xmlns:m="http://schemas.openxmlformats.org/officeDocument/2006/math" xmlns="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	(</a:t>
                </a:r>
                <a:r>
                  <a:rPr lang="en-US" dirty="0"/>
                  <a:t>average ensemble </a:t>
                </a:r>
                <a:r>
                  <a:rPr lang="en-US" dirty="0" smtClean="0"/>
                  <a:t>variance)</a:t>
                </a:r>
                <a:endParaRPr lang="en-GB" dirty="0"/>
              </a:p>
              <a:p>
                <a14:m>
                  <m:oMath xmlns:m="http://schemas.openxmlformats.org/officeDocument/2006/math" xmlns="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(</a:t>
                </a:r>
                <a:r>
                  <a:rPr lang="en-US" dirty="0"/>
                  <a:t>reference mean square error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LESS </a:t>
                </a:r>
                <a:r>
                  <a:rPr lang="en-US" dirty="0"/>
                  <a:t>&lt;</a:t>
                </a:r>
                <a:r>
                  <a:rPr lang="en-US" dirty="0" smtClean="0"/>
                  <a:t>0: </a:t>
                </a:r>
                <a:r>
                  <a:rPr lang="en-US" dirty="0"/>
                  <a:t>the ensemble is under-dispersive (i.e. </a:t>
                </a:r>
                <a:r>
                  <a:rPr lang="en-US" dirty="0" smtClean="0"/>
                  <a:t>overconfident)</a:t>
                </a:r>
              </a:p>
              <a:p>
                <a:r>
                  <a:rPr lang="en-US" dirty="0" smtClean="0"/>
                  <a:t>LESS </a:t>
                </a:r>
                <a:r>
                  <a:rPr lang="en-US" dirty="0"/>
                  <a:t>&gt;</a:t>
                </a:r>
                <a:r>
                  <a:rPr lang="en-US" dirty="0" smtClean="0"/>
                  <a:t>0: </a:t>
                </a:r>
                <a:r>
                  <a:rPr lang="en-US" dirty="0"/>
                  <a:t>the ensemble is over-dispersive (i.e. under-confident)</a:t>
                </a:r>
                <a:endParaRPr lang="en-GB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8" y="682736"/>
                <a:ext cx="8909538" cy="5878019"/>
              </a:xfrm>
              <a:prstGeom prst="rect">
                <a:avLst/>
              </a:prstGeom>
              <a:blipFill>
                <a:blip r:embed="rId2"/>
                <a:stretch>
                  <a:fillRect l="-684" t="-622" r="-6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 smtClean="0"/>
              <a:t>MSSS </a:t>
            </a:r>
            <a:r>
              <a:rPr lang="en-GB" altLang="ca-ES" sz="3200" dirty="0"/>
              <a:t>in initialized and un-initialized perfect-model predictions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72000" y="900000"/>
            <a:ext cx="7239861" cy="54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4456" y="6457890"/>
            <a:ext cx="371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[added value from initialization?]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915" y="150121"/>
            <a:ext cx="8229598" cy="627797"/>
          </a:xfrm>
        </p:spPr>
        <p:txBody>
          <a:bodyPr/>
          <a:lstStyle/>
          <a:p>
            <a:pPr algn="l"/>
            <a:r>
              <a:rPr lang="en-GB" altLang="ca-ES" sz="3200" dirty="0"/>
              <a:t>MSSS un-initialized real-world and perfect-model predictions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4456" y="6457890"/>
            <a:ext cx="371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[inconsistencies </a:t>
            </a:r>
            <a:r>
              <a:rPr lang="en-US" sz="2000" b="1" dirty="0">
                <a:solidFill>
                  <a:schemeClr val="accent1"/>
                </a:solidFill>
                <a:ea typeface="+mj-ea"/>
                <a:cs typeface="+mj-cs"/>
              </a:rPr>
              <a:t>model vs. </a:t>
            </a:r>
            <a:r>
              <a:rPr lang="en-US" sz="2000" b="1" dirty="0" err="1">
                <a:solidFill>
                  <a:schemeClr val="accent1"/>
                </a:solidFill>
                <a:ea typeface="+mj-ea"/>
                <a:cs typeface="+mj-cs"/>
              </a:rPr>
              <a:t>obs</a:t>
            </a:r>
            <a:r>
              <a:rPr lang="en-US" sz="2000" b="1" dirty="0" smtClean="0">
                <a:solidFill>
                  <a:schemeClr val="accent1"/>
                </a:solidFill>
                <a:ea typeface="+mj-ea"/>
                <a:cs typeface="+mj-cs"/>
              </a:rPr>
              <a:t>?]</a:t>
            </a:r>
            <a:endParaRPr lang="en-AU" sz="2000" b="1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/>
          <a:stretch/>
        </p:blipFill>
        <p:spPr>
          <a:xfrm>
            <a:off x="972000" y="900000"/>
            <a:ext cx="723986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1215</Words>
  <Application>Microsoft Macintosh PowerPoint</Application>
  <PresentationFormat>On-screen Show (4:3)</PresentationFormat>
  <Paragraphs>237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A Framework to Determine the Limits of Achievable Skill for Interannual to Decadal Climate Predictions</vt:lpstr>
      <vt:lpstr>Initialisation versus boundary conditions forcing</vt:lpstr>
      <vt:lpstr>Forecast quality in decadal predictions  – added value from initialization? </vt:lpstr>
      <vt:lpstr>Issues with initializing decadal predictions - shocks and drift</vt:lpstr>
      <vt:lpstr>Perfect-model prediction experiments</vt:lpstr>
      <vt:lpstr>Perfect-model setup</vt:lpstr>
      <vt:lpstr>Skill measures</vt:lpstr>
      <vt:lpstr>MSSS in initialized and un-initialized perfect-model predictions</vt:lpstr>
      <vt:lpstr>MSSS un-initialized real-world and perfect-model predictions </vt:lpstr>
      <vt:lpstr>MSSS initialized real-world hindcasts and perfect-model prediction</vt:lpstr>
      <vt:lpstr>Compare areas with increased/decreased skill</vt:lpstr>
      <vt:lpstr>Compare areas with increased/decreased skill</vt:lpstr>
      <vt:lpstr>Compare areas with increased/decreased skill</vt:lpstr>
      <vt:lpstr>LESS in initialized and un-initialized perfect-model predictions</vt:lpstr>
      <vt:lpstr>LESS un-initialized real-world and perfect-model predictions </vt:lpstr>
      <vt:lpstr>LESS initialized real-world hindcasts and perfect-model prediction</vt:lpstr>
      <vt:lpstr>Summary + Concluding thoughts</vt:lpstr>
      <vt:lpstr>Thank you </vt:lpstr>
      <vt:lpstr>Comparing the different prediction experiments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level of decadal prediction skill would be achievable given perfect initialisation?</dc:title>
  <dc:creator>Markus</dc:creator>
  <cp:lastModifiedBy>Markus</cp:lastModifiedBy>
  <cp:revision>35</cp:revision>
  <dcterms:created xsi:type="dcterms:W3CDTF">2019-01-30T14:07:15Z</dcterms:created>
  <dcterms:modified xsi:type="dcterms:W3CDTF">2019-06-27T13:40:06Z</dcterms:modified>
</cp:coreProperties>
</file>