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92" r:id="rId2"/>
  </p:sldMasterIdLst>
  <p:notesMasterIdLst>
    <p:notesMasterId r:id="rId22"/>
  </p:notesMasterIdLst>
  <p:sldIdLst>
    <p:sldId id="258" r:id="rId3"/>
    <p:sldId id="279" r:id="rId4"/>
    <p:sldId id="263" r:id="rId5"/>
    <p:sldId id="286" r:id="rId6"/>
    <p:sldId id="264" r:id="rId7"/>
    <p:sldId id="289" r:id="rId8"/>
    <p:sldId id="276" r:id="rId9"/>
    <p:sldId id="266" r:id="rId10"/>
    <p:sldId id="267" r:id="rId11"/>
    <p:sldId id="268" r:id="rId12"/>
    <p:sldId id="269" r:id="rId13"/>
    <p:sldId id="277" r:id="rId14"/>
    <p:sldId id="278" r:id="rId15"/>
    <p:sldId id="280" r:id="rId16"/>
    <p:sldId id="281" r:id="rId17"/>
    <p:sldId id="282" r:id="rId18"/>
    <p:sldId id="271" r:id="rId19"/>
    <p:sldId id="270" r:id="rId20"/>
    <p:sldId id="28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2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E68C8-6A03-D84E-AF11-35BBE3130274}" type="datetimeFigureOut">
              <a:rPr lang="en-US" smtClean="0"/>
              <a:t>27/6/19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BF666-7398-124F-AA72-93DF9FC56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0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160579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6041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14171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7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7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6095687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9632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2735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6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0" y="5865999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9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7764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47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2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56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0308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59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931489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1132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6907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49037" y="210010"/>
            <a:ext cx="8229598" cy="7452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49037" y="1175657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176963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4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967832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36516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051271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250605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871051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666401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046505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2.xml"/><Relationship Id="rId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27/6/19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9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30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8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02422" y="1679772"/>
            <a:ext cx="5580981" cy="3085506"/>
          </a:xfrm>
        </p:spPr>
        <p:txBody>
          <a:bodyPr>
            <a:normAutofit fontScale="90000"/>
          </a:bodyPr>
          <a:lstStyle/>
          <a:p>
            <a:r>
              <a:rPr lang="en-GB" sz="4400" dirty="0"/>
              <a:t>A Framework to Determine the Limits of Achievable Skill for </a:t>
            </a:r>
            <a:r>
              <a:rPr lang="en-GB" sz="4400" dirty="0" err="1"/>
              <a:t>Interannual</a:t>
            </a:r>
            <a:r>
              <a:rPr lang="en-GB" sz="4400" dirty="0"/>
              <a:t> to Decadal Climate Predictions</a:t>
            </a:r>
            <a:endParaRPr lang="es-ES" sz="44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13054" y="4916707"/>
            <a:ext cx="5624623" cy="822742"/>
          </a:xfrm>
        </p:spPr>
        <p:txBody>
          <a:bodyPr/>
          <a:lstStyle/>
          <a:p>
            <a:r>
              <a:rPr lang="es-ES" sz="2400" dirty="0" err="1"/>
              <a:t>Yiling</a:t>
            </a:r>
            <a:r>
              <a:rPr lang="es-ES" sz="2400" dirty="0"/>
              <a:t> </a:t>
            </a:r>
            <a:r>
              <a:rPr lang="es-ES" sz="2400" dirty="0" err="1"/>
              <a:t>Liu</a:t>
            </a:r>
            <a:r>
              <a:rPr lang="es-ES" sz="2400" dirty="0"/>
              <a:t>, </a:t>
            </a:r>
            <a:r>
              <a:rPr lang="es-ES" sz="2400" dirty="0" smtClean="0"/>
              <a:t>Markus </a:t>
            </a:r>
            <a:r>
              <a:rPr lang="es-ES" sz="2400" dirty="0" err="1" smtClean="0"/>
              <a:t>Donat</a:t>
            </a:r>
            <a:r>
              <a:rPr lang="es-ES" sz="2400" dirty="0" smtClean="0"/>
              <a:t>, Andrea </a:t>
            </a:r>
            <a:r>
              <a:rPr lang="es-ES" sz="2400" dirty="0" err="1" smtClean="0"/>
              <a:t>Taschetto</a:t>
            </a:r>
            <a:r>
              <a:rPr lang="es-ES" sz="2400" dirty="0" smtClean="0"/>
              <a:t>, Paco Doblas-Reyes, Lisa Alexander, </a:t>
            </a:r>
            <a:r>
              <a:rPr lang="es-ES" sz="2400" dirty="0"/>
              <a:t> </a:t>
            </a:r>
            <a:r>
              <a:rPr lang="es-ES" sz="2400" dirty="0" smtClean="0"/>
              <a:t>        </a:t>
            </a:r>
            <a:r>
              <a:rPr lang="es-ES" sz="2400" dirty="0" err="1" smtClean="0"/>
              <a:t>Matt</a:t>
            </a:r>
            <a:r>
              <a:rPr lang="es-ES" sz="2400" dirty="0" smtClean="0"/>
              <a:t> </a:t>
            </a:r>
            <a:r>
              <a:rPr lang="es-ES" sz="2400" dirty="0" err="1" smtClean="0"/>
              <a:t>England</a:t>
            </a:r>
            <a:r>
              <a:rPr lang="es-ES" sz="2400" dirty="0" smtClean="0"/>
              <a:t>	</a:t>
            </a:r>
            <a:endParaRPr lang="es-ES" sz="2400" dirty="0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27/06/2019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40" y="1134220"/>
            <a:ext cx="1487360" cy="6507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 descr="logo_economi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7" y="187832"/>
            <a:ext cx="2720724" cy="78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7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MSSS </a:t>
            </a:r>
            <a:r>
              <a:rPr lang="en-GB" altLang="ca-ES" sz="3200" dirty="0" smtClean="0"/>
              <a:t>initialized </a:t>
            </a:r>
            <a:r>
              <a:rPr lang="en-GB" altLang="ca-ES" sz="3200" dirty="0"/>
              <a:t>real-world </a:t>
            </a:r>
            <a:r>
              <a:rPr lang="en-GB" altLang="ca-ES" sz="3200" dirty="0" err="1"/>
              <a:t>hindcasts</a:t>
            </a:r>
            <a:r>
              <a:rPr lang="en-GB" altLang="ca-ES" sz="3200" dirty="0"/>
              <a:t> </a:t>
            </a:r>
            <a:r>
              <a:rPr lang="en-GB" altLang="ca-ES" sz="3200" dirty="0" smtClean="0"/>
              <a:t>and perfect-model prediction</a:t>
            </a:r>
            <a:endParaRPr lang="en-GB" altLang="ca-ES" sz="3200" dirty="0"/>
          </a:p>
        </p:txBody>
      </p:sp>
      <p:sp>
        <p:nvSpPr>
          <p:cNvPr id="5" name="Rectangle 4"/>
          <p:cNvSpPr/>
          <p:nvPr/>
        </p:nvSpPr>
        <p:spPr>
          <a:xfrm>
            <a:off x="4687472" y="6457890"/>
            <a:ext cx="4483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[total margin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of possible improvement?]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/>
          <a:stretch/>
        </p:blipFill>
        <p:spPr>
          <a:xfrm>
            <a:off x="972000" y="900000"/>
            <a:ext cx="72553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182" y="136005"/>
            <a:ext cx="8585219" cy="587325"/>
          </a:xfrm>
        </p:spPr>
        <p:txBody>
          <a:bodyPr/>
          <a:lstStyle/>
          <a:p>
            <a:r>
              <a:rPr lang="en-GB" sz="3200" dirty="0"/>
              <a:t>Compare areas with increased/decreased </a:t>
            </a:r>
            <a:r>
              <a:rPr lang="en-GB" sz="3200" dirty="0" smtClean="0"/>
              <a:t>skill</a:t>
            </a:r>
            <a:endParaRPr lang="en-GB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29915"/>
              </p:ext>
            </p:extLst>
          </p:nvPr>
        </p:nvGraphicFramePr>
        <p:xfrm>
          <a:off x="109181" y="978201"/>
          <a:ext cx="8077890" cy="5041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3887">
                  <a:extLst>
                    <a:ext uri="{9D8B030D-6E8A-4147-A177-3AD203B41FA5}">
                      <a16:colId xmlns:a16="http://schemas.microsoft.com/office/drawing/2014/main" xmlns="" val="1726763910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xmlns="" val="537116603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xmlns="" val="2621105346"/>
                    </a:ext>
                  </a:extLst>
                </a:gridCol>
                <a:gridCol w="1621385">
                  <a:extLst>
                    <a:ext uri="{9D8B030D-6E8A-4147-A177-3AD203B41FA5}">
                      <a16:colId xmlns:a16="http://schemas.microsoft.com/office/drawing/2014/main" xmlns="" val="1287496306"/>
                    </a:ext>
                  </a:extLst>
                </a:gridCol>
              </a:tblGrid>
              <a:tr h="1008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Lead year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improvement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a:t>(p&lt;0.1)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</a:t>
                      </a:r>
                      <a:r>
                        <a:rPr lang="en-US" sz="2000" dirty="0">
                          <a:effectLst/>
                        </a:rPr>
                        <a:t>negative difference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3384759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‘uninitialized’ perfect model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3475901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6574048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0519094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4161414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Uninitialized perfect model  vs uninitialized climate predictions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8969315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63184266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41498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42648858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decadal hindcasts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21981473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838817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83631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--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5293176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6017" y="1967023"/>
            <a:ext cx="8258641" cy="141413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7666070" y="2530547"/>
            <a:ext cx="2156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Effect of initialisation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51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182" y="136005"/>
            <a:ext cx="8585219" cy="587325"/>
          </a:xfrm>
        </p:spPr>
        <p:txBody>
          <a:bodyPr/>
          <a:lstStyle/>
          <a:p>
            <a:r>
              <a:rPr lang="en-GB" sz="3200" dirty="0"/>
              <a:t>Compare areas with increased/decreased </a:t>
            </a:r>
            <a:r>
              <a:rPr lang="en-GB" sz="3200" dirty="0" smtClean="0"/>
              <a:t>skill</a:t>
            </a:r>
            <a:endParaRPr lang="en-GB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9181" y="978201"/>
          <a:ext cx="8077890" cy="5041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3887">
                  <a:extLst>
                    <a:ext uri="{9D8B030D-6E8A-4147-A177-3AD203B41FA5}">
                      <a16:colId xmlns:a16="http://schemas.microsoft.com/office/drawing/2014/main" xmlns="" val="1726763910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xmlns="" val="537116603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xmlns="" val="2621105346"/>
                    </a:ext>
                  </a:extLst>
                </a:gridCol>
                <a:gridCol w="1621385">
                  <a:extLst>
                    <a:ext uri="{9D8B030D-6E8A-4147-A177-3AD203B41FA5}">
                      <a16:colId xmlns:a16="http://schemas.microsoft.com/office/drawing/2014/main" xmlns="" val="1287496306"/>
                    </a:ext>
                  </a:extLst>
                </a:gridCol>
              </a:tblGrid>
              <a:tr h="1008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Lead year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improvement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a:t>(p&lt;0.1)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</a:t>
                      </a:r>
                      <a:r>
                        <a:rPr lang="en-US" sz="2000" dirty="0">
                          <a:effectLst/>
                        </a:rPr>
                        <a:t>negative difference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3384759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‘uninitialized’ perfect model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3475901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6574048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0519094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4161414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Uninitialized perfect model  vs uninitialized climate predictions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8969315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63184266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41498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42648858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decadal hindcasts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21981473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838817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83631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--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5293176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6017" y="3285457"/>
            <a:ext cx="8258641" cy="141413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7658058" y="3636063"/>
            <a:ext cx="2172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FF0000"/>
                </a:solidFill>
              </a:rPr>
              <a:t>Inconsistencies</a:t>
            </a:r>
          </a:p>
          <a:p>
            <a:pPr algn="ctr"/>
            <a:r>
              <a:rPr lang="en-AU" dirty="0" smtClean="0">
                <a:solidFill>
                  <a:srgbClr val="FF0000"/>
                </a:solidFill>
              </a:rPr>
              <a:t>Model - observations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68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182" y="136005"/>
            <a:ext cx="8585219" cy="587325"/>
          </a:xfrm>
        </p:spPr>
        <p:txBody>
          <a:bodyPr/>
          <a:lstStyle/>
          <a:p>
            <a:r>
              <a:rPr lang="en-GB" sz="3200" dirty="0"/>
              <a:t>Compare areas with increased/decreased </a:t>
            </a:r>
            <a:r>
              <a:rPr lang="en-GB" sz="3200" dirty="0" smtClean="0"/>
              <a:t>skill</a:t>
            </a:r>
            <a:endParaRPr lang="en-GB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9181" y="978201"/>
          <a:ext cx="8077890" cy="5041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3887">
                  <a:extLst>
                    <a:ext uri="{9D8B030D-6E8A-4147-A177-3AD203B41FA5}">
                      <a16:colId xmlns:a16="http://schemas.microsoft.com/office/drawing/2014/main" xmlns="" val="1726763910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xmlns="" val="537116603"/>
                    </a:ext>
                  </a:extLst>
                </a:gridCol>
                <a:gridCol w="1746309">
                  <a:extLst>
                    <a:ext uri="{9D8B030D-6E8A-4147-A177-3AD203B41FA5}">
                      <a16:colId xmlns:a16="http://schemas.microsoft.com/office/drawing/2014/main" xmlns="" val="2621105346"/>
                    </a:ext>
                  </a:extLst>
                </a:gridCol>
                <a:gridCol w="1621385">
                  <a:extLst>
                    <a:ext uri="{9D8B030D-6E8A-4147-A177-3AD203B41FA5}">
                      <a16:colId xmlns:a16="http://schemas.microsoft.com/office/drawing/2014/main" xmlns="" val="1287496306"/>
                    </a:ext>
                  </a:extLst>
                </a:gridCol>
              </a:tblGrid>
              <a:tr h="1008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Lead year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improvement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Cambria" panose="02040503050406030204" pitchFamily="18" charset="0"/>
                          <a:ea typeface="MS Mincho"/>
                          <a:cs typeface="Times New Roman" panose="02020603050405020304" pitchFamily="18" charset="0"/>
                        </a:rPr>
                        <a:t>(p&lt;0.1)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Significant </a:t>
                      </a:r>
                      <a:r>
                        <a:rPr lang="en-US" sz="2000" dirty="0">
                          <a:effectLst/>
                        </a:rPr>
                        <a:t>negative difference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3384759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‘uninitialized’ perfect model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3475901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6574048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0519094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4161414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Uninitialized perfect model  vs uninitialized climate predictions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8969315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27%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63184266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41498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42648858"/>
                  </a:ext>
                </a:extLst>
              </a:tr>
              <a:tr h="33608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Initialized perfect model vs decadal hindcasts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48%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21981473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838817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2-5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--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8363192"/>
                  </a:ext>
                </a:extLst>
              </a:tr>
              <a:tr h="3360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2-9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54%</a:t>
                      </a:r>
                      <a:endParaRPr lang="en-GB" sz="2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--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5293176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6017" y="4646422"/>
            <a:ext cx="8258641" cy="141413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6955308" y="4784369"/>
            <a:ext cx="3578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dirty="0" smtClean="0">
                <a:solidFill>
                  <a:srgbClr val="FF0000"/>
                </a:solidFill>
              </a:rPr>
              <a:t>Overall possible improvement</a:t>
            </a:r>
          </a:p>
          <a:p>
            <a:pPr algn="ctr"/>
            <a:r>
              <a:rPr lang="en-AU" dirty="0" smtClean="0">
                <a:solidFill>
                  <a:srgbClr val="FF0000"/>
                </a:solidFill>
              </a:rPr>
              <a:t>If perfect-model skill was achievable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9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LESS in </a:t>
            </a:r>
            <a:r>
              <a:rPr lang="en-GB" altLang="ca-ES" sz="3200" dirty="0"/>
              <a:t>initialized and un-initialized perfect-model predictions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585714" y="6444242"/>
            <a:ext cx="3906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[no clear effect from initialization!]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/>
        </p:blipFill>
        <p:spPr>
          <a:xfrm>
            <a:off x="972000" y="900000"/>
            <a:ext cx="723986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LESS </a:t>
            </a:r>
            <a:r>
              <a:rPr lang="en-GB" altLang="ca-ES" sz="3200" dirty="0"/>
              <a:t>un-initialized real-world and perfect-model predictions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4456" y="6457890"/>
            <a:ext cx="3719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[inconsistencies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model vs. </a:t>
            </a:r>
            <a:r>
              <a:rPr lang="en-US" sz="2000" b="1" dirty="0" err="1">
                <a:solidFill>
                  <a:schemeClr val="accent1"/>
                </a:solidFill>
                <a:ea typeface="+mj-ea"/>
                <a:cs typeface="+mj-cs"/>
              </a:rPr>
              <a:t>obs</a:t>
            </a: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?]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/>
          <a:stretch/>
        </p:blipFill>
        <p:spPr>
          <a:xfrm>
            <a:off x="972000" y="900000"/>
            <a:ext cx="725534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0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LESS initialized </a:t>
            </a:r>
            <a:r>
              <a:rPr lang="en-GB" altLang="ca-ES" sz="3200" dirty="0"/>
              <a:t>real-world </a:t>
            </a:r>
            <a:r>
              <a:rPr lang="en-GB" altLang="ca-ES" sz="3200" dirty="0" err="1"/>
              <a:t>hindcasts</a:t>
            </a:r>
            <a:r>
              <a:rPr lang="en-GB" altLang="ca-ES" sz="3200" dirty="0"/>
              <a:t> </a:t>
            </a:r>
            <a:r>
              <a:rPr lang="en-GB" altLang="ca-ES" sz="3200" dirty="0" smtClean="0"/>
              <a:t>and perfect-model prediction</a:t>
            </a:r>
            <a:endParaRPr lang="en-GB" altLang="ca-ES" sz="3200" dirty="0"/>
          </a:p>
        </p:txBody>
      </p:sp>
      <p:sp>
        <p:nvSpPr>
          <p:cNvPr id="5" name="Rectangle 4"/>
          <p:cNvSpPr/>
          <p:nvPr/>
        </p:nvSpPr>
        <p:spPr>
          <a:xfrm>
            <a:off x="1944265" y="6457890"/>
            <a:ext cx="73213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[pattern/differences very similar between initialized/un-initialized]</a:t>
            </a:r>
            <a:endParaRPr lang="en-US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/>
          <a:stretch/>
        </p:blipFill>
        <p:spPr>
          <a:xfrm>
            <a:off x="972000" y="900000"/>
            <a:ext cx="72709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63301"/>
            <a:ext cx="8229598" cy="368961"/>
          </a:xfrm>
        </p:spPr>
        <p:txBody>
          <a:bodyPr/>
          <a:lstStyle/>
          <a:p>
            <a:r>
              <a:rPr lang="en-US" altLang="ca-ES" sz="3500" b="1" dirty="0" smtClean="0"/>
              <a:t>Summary + Concluding thoughts</a:t>
            </a:r>
            <a:endParaRPr lang="es-ES" sz="35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6267" y="682736"/>
            <a:ext cx="9160633" cy="5386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AU" sz="2200" dirty="0" smtClean="0"/>
              <a:t>perfect-model experiments can be useful to determine the limits of achievable prediction skill (illustrated for </a:t>
            </a:r>
            <a:r>
              <a:rPr lang="en-AU" sz="2200" dirty="0" err="1" smtClean="0"/>
              <a:t>tas</a:t>
            </a:r>
            <a:r>
              <a:rPr lang="en-AU" sz="2200" dirty="0" smtClean="0"/>
              <a:t>, but similarly applicable to other variables…)</a:t>
            </a:r>
          </a:p>
          <a:p>
            <a:pPr marL="342900" indent="-342900">
              <a:buFontTx/>
              <a:buChar char="-"/>
            </a:pPr>
            <a:r>
              <a:rPr lang="en-AU" sz="2200" dirty="0" smtClean="0"/>
              <a:t>Added value from initialisation until ~2 years forecast time</a:t>
            </a:r>
          </a:p>
          <a:p>
            <a:pPr marL="342900" indent="-342900">
              <a:buFontTx/>
              <a:buChar char="-"/>
            </a:pPr>
            <a:r>
              <a:rPr lang="en-AU" sz="2200" dirty="0" smtClean="0"/>
              <a:t>(ideal) initialisation does not appear to affect ensemble dispersion</a:t>
            </a:r>
          </a:p>
          <a:p>
            <a:pPr marL="342900" indent="-342900">
              <a:buFontTx/>
              <a:buChar char="-"/>
            </a:pPr>
            <a:endParaRPr lang="en-AU" sz="2200" dirty="0" smtClean="0"/>
          </a:p>
          <a:p>
            <a:r>
              <a:rPr lang="en-AU" sz="2200" b="1" u="sng" dirty="0" smtClean="0"/>
              <a:t>Future work:</a:t>
            </a:r>
          </a:p>
          <a:p>
            <a:pPr marL="342900" indent="-342900">
              <a:buFontTx/>
              <a:buChar char="-"/>
            </a:pPr>
            <a:r>
              <a:rPr lang="en-GB" sz="2200" dirty="0" smtClean="0"/>
              <a:t>Run similar experiments (e.g. complementary to DCPP-A) with other models to understand in how far predictability patterns are model-dependent</a:t>
            </a:r>
          </a:p>
          <a:p>
            <a:pPr marL="342900" indent="-342900">
              <a:buFontTx/>
              <a:buChar char="-"/>
            </a:pPr>
            <a:r>
              <a:rPr lang="en-GB" sz="2200" dirty="0" smtClean="0"/>
              <a:t>Larger </a:t>
            </a:r>
            <a:r>
              <a:rPr lang="en-GB" sz="2200" dirty="0"/>
              <a:t>ensemble sizes </a:t>
            </a:r>
            <a:r>
              <a:rPr lang="en-GB" sz="2200" dirty="0" smtClean="0"/>
              <a:t>needed to </a:t>
            </a:r>
            <a:r>
              <a:rPr lang="en-GB" sz="2200" dirty="0"/>
              <a:t>e.g. better estimate robustness of skill differences, reliability, etc</a:t>
            </a:r>
            <a:r>
              <a:rPr lang="en-GB" sz="2200" dirty="0" smtClean="0"/>
              <a:t>.</a:t>
            </a:r>
          </a:p>
          <a:p>
            <a:pPr marL="342900" indent="-342900">
              <a:buFontTx/>
              <a:buChar char="-"/>
            </a:pPr>
            <a:endParaRPr lang="en-GB" sz="2200" dirty="0"/>
          </a:p>
          <a:p>
            <a:r>
              <a:rPr lang="en-AU" sz="2000" dirty="0"/>
              <a:t>[Caveat: </a:t>
            </a:r>
            <a:r>
              <a:rPr lang="en-GB" sz="2000" dirty="0"/>
              <a:t>	predictability of real world may be different to predictability within model</a:t>
            </a:r>
          </a:p>
          <a:p>
            <a:r>
              <a:rPr lang="en-GB" sz="2000" dirty="0"/>
              <a:t>missing key processes? Improved models more/less predictable?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→</a:t>
            </a:r>
            <a:r>
              <a:rPr lang="en-GB" sz="2000" dirty="0"/>
              <a:t> Perfect-model benchmark informs us what skill is achievable with our existing models (the same used to make predictions!) given ideal initialisation </a:t>
            </a:r>
            <a:r>
              <a:rPr lang="en-GB" sz="2000" dirty="0" smtClean="0"/>
              <a:t>]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7098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703652"/>
            <a:ext cx="5026945" cy="1585832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 smtClean="0"/>
              <a:t>Thank</a:t>
            </a:r>
            <a:r>
              <a:rPr lang="es-ES" sz="8000" b="0" dirty="0" smtClean="0"/>
              <a:t> </a:t>
            </a:r>
            <a:r>
              <a:rPr lang="es-ES" sz="8000" b="0" dirty="0" err="1" smtClean="0"/>
              <a:t>you</a:t>
            </a:r>
            <a:r>
              <a:rPr lang="es-ES" sz="8000" b="0" dirty="0" smtClean="0"/>
              <a:t> </a:t>
            </a:r>
            <a:endParaRPr lang="es-ES" sz="8000" b="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24332" y="6351790"/>
            <a:ext cx="4569950" cy="464416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rgbClr val="004890"/>
                </a:solidFill>
                <a:ea typeface="+mj-ea"/>
                <a:cs typeface="+mj-cs"/>
              </a:rPr>
              <a:t>m</a:t>
            </a:r>
            <a:r>
              <a:rPr lang="es-ES" sz="2800" dirty="0" smtClean="0">
                <a:solidFill>
                  <a:srgbClr val="004890"/>
                </a:solidFill>
                <a:ea typeface="+mj-ea"/>
                <a:cs typeface="+mj-cs"/>
              </a:rPr>
              <a:t>arkus.donat@bsc.es</a:t>
            </a:r>
            <a:endParaRPr lang="es-ES" sz="2800" dirty="0">
              <a:solidFill>
                <a:srgbClr val="004890"/>
              </a:solidFill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4165" y="3582013"/>
            <a:ext cx="56708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Liu</a:t>
            </a:r>
            <a:r>
              <a:rPr lang="en-GB" sz="2000" dirty="0"/>
              <a:t>, Y., </a:t>
            </a:r>
            <a:r>
              <a:rPr lang="en-GB" sz="2000" dirty="0" err="1"/>
              <a:t>Donat</a:t>
            </a:r>
            <a:r>
              <a:rPr lang="en-GB" sz="2000" dirty="0"/>
              <a:t>, M. G., </a:t>
            </a:r>
            <a:r>
              <a:rPr lang="en-GB" sz="2000" dirty="0" err="1"/>
              <a:t>Taschetto</a:t>
            </a:r>
            <a:r>
              <a:rPr lang="en-GB" sz="2000" dirty="0"/>
              <a:t>, A. S., </a:t>
            </a:r>
            <a:r>
              <a:rPr lang="en-GB" sz="2000" dirty="0" err="1"/>
              <a:t>Doblas</a:t>
            </a:r>
            <a:r>
              <a:rPr lang="en-GB" sz="2000" dirty="0"/>
              <a:t>‐Reyes, F. J., Alexander, L. V., &amp; England, M. H. ( 2019). </a:t>
            </a:r>
            <a:r>
              <a:rPr lang="en-GB" sz="2000" b="1" dirty="0"/>
              <a:t>A framework to determine the limits of achievable skill for </a:t>
            </a:r>
            <a:r>
              <a:rPr lang="en-GB" sz="2000" b="1" dirty="0" err="1"/>
              <a:t>interannual</a:t>
            </a:r>
            <a:r>
              <a:rPr lang="en-GB" sz="2000" b="1" dirty="0"/>
              <a:t> to decadal climate predictions. </a:t>
            </a:r>
            <a:r>
              <a:rPr lang="en-GB" sz="2000" i="1" dirty="0"/>
              <a:t>Journal of Geophysical Research: Atmospheres</a:t>
            </a:r>
            <a:r>
              <a:rPr lang="en-GB" sz="2000" dirty="0"/>
              <a:t>, </a:t>
            </a:r>
            <a:r>
              <a:rPr lang="en-GB" sz="2000" dirty="0" smtClean="0"/>
              <a:t>124, 2882-2896. </a:t>
            </a:r>
            <a:r>
              <a:rPr lang="en-GB" sz="2000" dirty="0"/>
              <a:t>https://doi.org/10.1029/2018JD029541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9399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2023" y="40937"/>
            <a:ext cx="8516190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Comparing the different </a:t>
            </a:r>
            <a:r>
              <a:rPr lang="en-GB" altLang="ca-ES" sz="3200" dirty="0"/>
              <a:t>prediction </a:t>
            </a:r>
            <a:r>
              <a:rPr lang="en-GB" altLang="ca-ES" sz="3200" dirty="0" smtClean="0"/>
              <a:t>experiments</a:t>
            </a:r>
            <a:endParaRPr lang="es-ES" sz="32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503197"/>
              </p:ext>
            </p:extLst>
          </p:nvPr>
        </p:nvGraphicFramePr>
        <p:xfrm>
          <a:off x="109179" y="1119109"/>
          <a:ext cx="8611736" cy="4566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2934">
                  <a:extLst>
                    <a:ext uri="{9D8B030D-6E8A-4147-A177-3AD203B41FA5}">
                      <a16:colId xmlns:a16="http://schemas.microsoft.com/office/drawing/2014/main" xmlns="" val="2516437769"/>
                    </a:ext>
                  </a:extLst>
                </a:gridCol>
                <a:gridCol w="2152934">
                  <a:extLst>
                    <a:ext uri="{9D8B030D-6E8A-4147-A177-3AD203B41FA5}">
                      <a16:colId xmlns:a16="http://schemas.microsoft.com/office/drawing/2014/main" xmlns="" val="2944895647"/>
                    </a:ext>
                  </a:extLst>
                </a:gridCol>
                <a:gridCol w="2152934">
                  <a:extLst>
                    <a:ext uri="{9D8B030D-6E8A-4147-A177-3AD203B41FA5}">
                      <a16:colId xmlns:a16="http://schemas.microsoft.com/office/drawing/2014/main" xmlns="" val="1686458971"/>
                    </a:ext>
                  </a:extLst>
                </a:gridCol>
                <a:gridCol w="2152934">
                  <a:extLst>
                    <a:ext uri="{9D8B030D-6E8A-4147-A177-3AD203B41FA5}">
                      <a16:colId xmlns:a16="http://schemas.microsoft.com/office/drawing/2014/main" xmlns="" val="641252658"/>
                    </a:ext>
                  </a:extLst>
                </a:gridCol>
              </a:tblGrid>
              <a:tr h="1522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initialized perfect model </a:t>
                      </a:r>
                      <a:r>
                        <a:rPr lang="en-US" sz="2000" dirty="0" smtClean="0">
                          <a:effectLst/>
                        </a:rPr>
                        <a:t>predictions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initialized real-world decadal </a:t>
                      </a:r>
                      <a:r>
                        <a:rPr lang="en-US" sz="2000" dirty="0" err="1" smtClean="0">
                          <a:effectLst/>
                        </a:rPr>
                        <a:t>hindcasts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uninitialized climate </a:t>
                      </a:r>
                      <a:r>
                        <a:rPr lang="en-US" sz="2000" dirty="0" smtClean="0">
                          <a:effectLst/>
                        </a:rPr>
                        <a:t>predictions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51415352"/>
                  </a:ext>
                </a:extLst>
              </a:tr>
              <a:tr h="1522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Near surface temperature </a:t>
                      </a:r>
                      <a:r>
                        <a:rPr lang="en-US" sz="2000" dirty="0" smtClean="0">
                          <a:effectLst/>
                        </a:rPr>
                        <a:t>observations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4800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(iii)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4800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(iv)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4800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62220336"/>
                  </a:ext>
                </a:extLst>
              </a:tr>
              <a:tr h="1522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Perfect </a:t>
                      </a:r>
                      <a:r>
                        <a:rPr lang="en-US" sz="2000" dirty="0">
                          <a:effectLst/>
                        </a:rPr>
                        <a:t>model temperature </a:t>
                      </a:r>
                      <a:r>
                        <a:rPr lang="en-US" sz="2000" dirty="0" smtClean="0">
                          <a:effectLst/>
                        </a:rPr>
                        <a:t>reference</a:t>
                      </a: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   (</a:t>
                      </a:r>
                      <a:r>
                        <a:rPr lang="en-US" sz="2000" dirty="0" err="1" smtClean="0">
                          <a:effectLst/>
                        </a:rPr>
                        <a:t>i</a:t>
                      </a:r>
                      <a:r>
                        <a:rPr lang="en-US" sz="2000" dirty="0" smtClean="0">
                          <a:effectLst/>
                        </a:rPr>
                        <a:t>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4800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4800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(ii)</a:t>
                      </a:r>
                      <a:endParaRPr lang="en-GB" sz="2000" dirty="0" smtClean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4800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16311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03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55" y="104493"/>
            <a:ext cx="8535646" cy="838397"/>
          </a:xfrm>
        </p:spPr>
        <p:txBody>
          <a:bodyPr/>
          <a:lstStyle/>
          <a:p>
            <a:r>
              <a:rPr lang="en-US" sz="3200" dirty="0" err="1" smtClean="0"/>
              <a:t>Initialisation</a:t>
            </a:r>
            <a:r>
              <a:rPr lang="en-US" sz="3200" dirty="0" smtClean="0"/>
              <a:t> versus boundary conditions forcing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9144000" cy="25078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30715" y="4144529"/>
            <a:ext cx="2638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[</a:t>
            </a:r>
            <a:r>
              <a:rPr lang="en-GB" dirty="0" err="1" smtClean="0"/>
              <a:t>Meehl</a:t>
            </a:r>
            <a:r>
              <a:rPr lang="en-GB" dirty="0" smtClean="0"/>
              <a:t> et al., 2009 BAMS]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29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259306"/>
            <a:ext cx="8229598" cy="906167"/>
          </a:xfrm>
        </p:spPr>
        <p:txBody>
          <a:bodyPr/>
          <a:lstStyle/>
          <a:p>
            <a:pPr algn="l"/>
            <a:r>
              <a:rPr lang="en-GB" altLang="ca-ES" sz="3200" dirty="0"/>
              <a:t>Forecast quality in decadal predictions </a:t>
            </a:r>
            <a:br>
              <a:rPr lang="en-GB" altLang="ca-ES" sz="3200" dirty="0"/>
            </a:br>
            <a:r>
              <a:rPr lang="en-GB" altLang="ca-ES" sz="3200" dirty="0"/>
              <a:t>– added value from initialization?</a:t>
            </a:r>
            <a:br>
              <a:rPr lang="en-GB" altLang="ca-ES" sz="3200" dirty="0"/>
            </a:br>
            <a:endParaRPr lang="es-ES" sz="32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40" y="1331250"/>
            <a:ext cx="8168661" cy="35550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3528" y="935364"/>
            <a:ext cx="6575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e.g. near-surface temperature in CMIP5 (RMSSS)</a:t>
            </a:r>
          </a:p>
          <a:p>
            <a:r>
              <a:rPr lang="en-GB" dirty="0"/>
              <a:t>	</a:t>
            </a:r>
            <a:r>
              <a:rPr lang="en-GB" dirty="0" smtClean="0"/>
              <a:t>	2-5 years				6-9 years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132523" y="2030156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Ini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218262" y="3837891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Ini-NoIni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7691472" y="2851744"/>
            <a:ext cx="2558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[</a:t>
            </a:r>
            <a:r>
              <a:rPr lang="en-GB" dirty="0" err="1" smtClean="0"/>
              <a:t>Doblas</a:t>
            </a:r>
            <a:r>
              <a:rPr lang="en-GB" dirty="0" smtClean="0"/>
              <a:t>-Reyes et al 2013]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23249" y="4888006"/>
            <a:ext cx="8528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→</a:t>
            </a:r>
            <a:r>
              <a:rPr lang="en-US" sz="2000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 </a:t>
            </a:r>
            <a:r>
              <a:rPr lang="en-GB" sz="2000" dirty="0" smtClean="0"/>
              <a:t>Limited predictability from initialisation versus external forcing due to imperfect initialisation?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→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 </a:t>
            </a:r>
            <a:r>
              <a:rPr lang="en-GB" sz="2000" noProof="0" dirty="0" smtClean="0"/>
              <a:t>What level of skill may be achievable? </a:t>
            </a:r>
          </a:p>
          <a:p>
            <a:r>
              <a:rPr lang="en-GB" sz="2000" i="1" noProof="0" dirty="0" smtClean="0"/>
              <a:t>[Interesting scientific question, but also to important to manage expectations!]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292015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64792"/>
            <a:ext cx="8229598" cy="906167"/>
          </a:xfrm>
        </p:spPr>
        <p:txBody>
          <a:bodyPr/>
          <a:lstStyle/>
          <a:p>
            <a:pPr algn="l"/>
            <a:r>
              <a:rPr lang="en-US" sz="3200" dirty="0"/>
              <a:t>Issues with initializing decadal predictions</a:t>
            </a:r>
            <a:br>
              <a:rPr lang="en-US" sz="3200" dirty="0"/>
            </a:br>
            <a:r>
              <a:rPr lang="en-US" sz="3200" dirty="0"/>
              <a:t>- shocks and drift</a:t>
            </a:r>
            <a:endParaRPr lang="es-ES" sz="32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461" t="55771" r="3049"/>
          <a:stretch/>
        </p:blipFill>
        <p:spPr>
          <a:xfrm>
            <a:off x="203199" y="2189651"/>
            <a:ext cx="8483601" cy="3657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988" r="3928" b="81092"/>
          <a:stretch/>
        </p:blipFill>
        <p:spPr>
          <a:xfrm>
            <a:off x="1794933" y="1210930"/>
            <a:ext cx="4318000" cy="816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48038" t="17340" r="8889" b="74033"/>
          <a:stretch/>
        </p:blipFill>
        <p:spPr>
          <a:xfrm>
            <a:off x="5956499" y="1802480"/>
            <a:ext cx="1998133" cy="37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40937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Perfect-model prediction </a:t>
            </a:r>
            <a:r>
              <a:rPr lang="en-GB" altLang="ca-ES" sz="3200" dirty="0" smtClean="0"/>
              <a:t>experiments</a:t>
            </a:r>
            <a:endParaRPr lang="es-E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32522" y="859064"/>
            <a:ext cx="88259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How far can the model predict itself, starting from identical (almost) initial conditions?</a:t>
            </a:r>
          </a:p>
          <a:p>
            <a:endParaRPr lang="en-GB" sz="2000" dirty="0" smtClean="0"/>
          </a:p>
          <a:p>
            <a:r>
              <a:rPr lang="en-GB" sz="2000" dirty="0" smtClean="0"/>
              <a:t>CESM1, consistent set-up to decadal </a:t>
            </a:r>
            <a:r>
              <a:rPr lang="en-GB" sz="2000" dirty="0" err="1" smtClean="0"/>
              <a:t>hindcasts</a:t>
            </a:r>
            <a:r>
              <a:rPr lang="en-GB" sz="2000" dirty="0" smtClean="0"/>
              <a:t> (just replacing real-world observations with a historical simulation, for both initialisation and evaluation): </a:t>
            </a:r>
            <a:endParaRPr lang="en-GB" sz="2000" dirty="0"/>
          </a:p>
          <a:p>
            <a:endParaRPr lang="en-GB" sz="2000" dirty="0" smtClean="0"/>
          </a:p>
          <a:p>
            <a:pPr marL="285750" indent="-285750">
              <a:buFontTx/>
              <a:buChar char="-"/>
            </a:pPr>
            <a:r>
              <a:rPr lang="en-GB" sz="2000" dirty="0" smtClean="0"/>
              <a:t>decadal simulations started from a historical reference run, 1</a:t>
            </a:r>
            <a:r>
              <a:rPr lang="en-GB" sz="2000" baseline="30000" dirty="0" smtClean="0"/>
              <a:t>st</a:t>
            </a:r>
            <a:r>
              <a:rPr lang="en-GB" sz="2000" dirty="0" smtClean="0"/>
              <a:t> Jan each year 1961-2005</a:t>
            </a:r>
          </a:p>
          <a:p>
            <a:pPr marL="285750" indent="-285750">
              <a:buFontTx/>
              <a:buChar char="-"/>
            </a:pPr>
            <a:r>
              <a:rPr lang="en-GB" sz="2000" dirty="0" smtClean="0"/>
              <a:t>5 ensemble members (perturbing </a:t>
            </a:r>
            <a:r>
              <a:rPr lang="en-GB" sz="2000" dirty="0"/>
              <a:t>a</a:t>
            </a:r>
            <a:r>
              <a:rPr lang="en-GB" sz="2000" dirty="0" smtClean="0"/>
              <a:t>ir temperature with Gaussian noise order of magnitude 10</a:t>
            </a:r>
            <a:r>
              <a:rPr lang="en-GB" sz="2000" baseline="30000" dirty="0" smtClean="0"/>
              <a:t>-5</a:t>
            </a:r>
            <a:r>
              <a:rPr lang="en-GB" sz="2000" dirty="0" smtClean="0"/>
              <a:t>K)</a:t>
            </a:r>
          </a:p>
          <a:p>
            <a:pPr marL="285750" indent="-285750">
              <a:buFontTx/>
              <a:buChar char="-"/>
            </a:pPr>
            <a:r>
              <a:rPr lang="en-GB" sz="2000" dirty="0" smtClean="0"/>
              <a:t>Historical runs (5 members CMIP5 </a:t>
            </a:r>
            <a:r>
              <a:rPr lang="en-GB" sz="2000" dirty="0" err="1" smtClean="0"/>
              <a:t>hist</a:t>
            </a:r>
            <a:r>
              <a:rPr lang="en-GB" sz="2000" dirty="0" smtClean="0"/>
              <a:t>) as un-initialised counterpart</a:t>
            </a:r>
          </a:p>
          <a:p>
            <a:pPr marL="285750" indent="-285750">
              <a:buFontTx/>
              <a:buChar char="-"/>
            </a:pPr>
            <a:r>
              <a:rPr lang="en-GB" sz="2000" dirty="0" smtClean="0"/>
              <a:t>Compare skill for initialised/</a:t>
            </a:r>
            <a:r>
              <a:rPr lang="en-GB" sz="2000" dirty="0" err="1" smtClean="0"/>
              <a:t>uninitialised</a:t>
            </a:r>
            <a:r>
              <a:rPr lang="en-GB" sz="2000" dirty="0" smtClean="0"/>
              <a:t> runs, and perfect-model/real-world predictions (real-world </a:t>
            </a:r>
            <a:r>
              <a:rPr lang="en-GB" sz="2000" dirty="0" err="1" smtClean="0"/>
              <a:t>hindcasts</a:t>
            </a:r>
            <a:r>
              <a:rPr lang="en-GB" sz="2000" dirty="0" smtClean="0"/>
              <a:t> from CMIP5, </a:t>
            </a:r>
            <a:r>
              <a:rPr lang="en-GB" sz="2000" i="1" dirty="0" smtClean="0"/>
              <a:t>Yeager et al 2012</a:t>
            </a:r>
            <a:r>
              <a:rPr lang="en-GB" sz="20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AU" sz="2000" dirty="0" smtClean="0"/>
              <a:t>(focus on near-surface temperature to illustrate the framework)</a:t>
            </a:r>
            <a:endParaRPr lang="en-GB" sz="2000" dirty="0" smtClean="0"/>
          </a:p>
          <a:p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7222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40937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Perfect-model </a:t>
            </a:r>
            <a:r>
              <a:rPr lang="en-GB" altLang="ca-ES" sz="3200" dirty="0" smtClean="0"/>
              <a:t>setup</a:t>
            </a:r>
            <a:endParaRPr lang="es-ES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757866" y="1231044"/>
            <a:ext cx="2809678" cy="1037671"/>
            <a:chOff x="2749648" y="1899182"/>
            <a:chExt cx="2809678" cy="1592742"/>
          </a:xfrm>
        </p:grpSpPr>
        <p:sp>
          <p:nvSpPr>
            <p:cNvPr id="5" name="Oval 4"/>
            <p:cNvSpPr/>
            <p:nvPr/>
          </p:nvSpPr>
          <p:spPr>
            <a:xfrm>
              <a:off x="2749648" y="1899182"/>
              <a:ext cx="2809678" cy="1592742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3161116" y="2132434"/>
              <a:ext cx="1986742" cy="1126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Perfect model</a:t>
              </a:r>
              <a:endParaRPr lang="en-US" sz="2000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863180" y="1152427"/>
            <a:ext cx="2606263" cy="2061859"/>
            <a:chOff x="4740598" y="961384"/>
            <a:chExt cx="2941746" cy="2355984"/>
          </a:xfrm>
        </p:grpSpPr>
        <p:grpSp>
          <p:nvGrpSpPr>
            <p:cNvPr id="8" name="Group 7"/>
            <p:cNvGrpSpPr/>
            <p:nvPr/>
          </p:nvGrpSpPr>
          <p:grpSpPr>
            <a:xfrm>
              <a:off x="4872666" y="2279697"/>
              <a:ext cx="2809678" cy="1037671"/>
              <a:chOff x="2749648" y="1899182"/>
              <a:chExt cx="2809678" cy="1592742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2749648" y="1899182"/>
                <a:ext cx="2809678" cy="159274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Oval 4"/>
              <p:cNvSpPr/>
              <p:nvPr/>
            </p:nvSpPr>
            <p:spPr>
              <a:xfrm>
                <a:off x="3161116" y="2132434"/>
                <a:ext cx="1986742" cy="11262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dirty="0" smtClean="0"/>
                  <a:t>Perfect initialization</a:t>
                </a:r>
                <a:endParaRPr lang="en-US" sz="2000" kern="1200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740598" y="961384"/>
              <a:ext cx="2809678" cy="1037671"/>
              <a:chOff x="2749648" y="1899182"/>
              <a:chExt cx="2809678" cy="1592742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2749648" y="1899182"/>
                <a:ext cx="2809678" cy="1592742"/>
              </a:xfrm>
              <a:prstGeom prst="ellipse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Oval 4"/>
              <p:cNvSpPr/>
              <p:nvPr/>
            </p:nvSpPr>
            <p:spPr>
              <a:xfrm>
                <a:off x="3161116" y="2132434"/>
                <a:ext cx="1986742" cy="112623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510" tIns="16510" rIns="16510" bIns="16510" numCol="1" spcCol="1270" anchor="ctr" anchorCtr="0">
                <a:noAutofit/>
              </a:bodyPr>
              <a:lstStyle/>
              <a:p>
                <a:pPr lvl="0" algn="ctr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dirty="0" smtClean="0"/>
                  <a:t>Perfect model</a:t>
                </a:r>
                <a:endParaRPr lang="en-US" sz="2000" kern="1200" dirty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143365" y="1999055"/>
              <a:ext cx="254403" cy="254403"/>
              <a:chOff x="768205" y="1570427"/>
              <a:chExt cx="254403" cy="254403"/>
            </a:xfrm>
          </p:grpSpPr>
          <p:sp>
            <p:nvSpPr>
              <p:cNvPr id="12" name="Plus 11"/>
              <p:cNvSpPr/>
              <p:nvPr/>
            </p:nvSpPr>
            <p:spPr>
              <a:xfrm>
                <a:off x="768205" y="1570427"/>
                <a:ext cx="254403" cy="254403"/>
              </a:xfrm>
              <a:prstGeom prst="mathPlus">
                <a:avLst/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" name="Plus 4"/>
              <p:cNvSpPr/>
              <p:nvPr/>
            </p:nvSpPr>
            <p:spPr>
              <a:xfrm>
                <a:off x="801926" y="1667711"/>
                <a:ext cx="186961" cy="598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500" kern="1200"/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44435" y="2806121"/>
            <a:ext cx="4707757" cy="2986531"/>
            <a:chOff x="0" y="3007252"/>
            <a:chExt cx="4866738" cy="3074869"/>
          </a:xfrm>
        </p:grpSpPr>
        <p:grpSp>
          <p:nvGrpSpPr>
            <p:cNvPr id="19" name="Group 18"/>
            <p:cNvGrpSpPr/>
            <p:nvPr/>
          </p:nvGrpSpPr>
          <p:grpSpPr>
            <a:xfrm>
              <a:off x="47586" y="3007252"/>
              <a:ext cx="4819152" cy="3074869"/>
              <a:chOff x="-247151" y="2516492"/>
              <a:chExt cx="4819152" cy="3074869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V="1">
                <a:off x="932492" y="4386536"/>
                <a:ext cx="2824476" cy="412288"/>
              </a:xfrm>
              <a:prstGeom prst="line">
                <a:avLst/>
              </a:prstGeom>
              <a:ln w="38100" cmpd="sng">
                <a:solidFill>
                  <a:srgbClr val="FF66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" name="Group 21"/>
              <p:cNvGrpSpPr/>
              <p:nvPr/>
            </p:nvGrpSpPr>
            <p:grpSpPr>
              <a:xfrm>
                <a:off x="-247151" y="2516492"/>
                <a:ext cx="4819152" cy="3074869"/>
                <a:chOff x="3901539" y="3532031"/>
                <a:chExt cx="3906374" cy="2072904"/>
              </a:xfrm>
            </p:grpSpPr>
            <p:grpSp>
              <p:nvGrpSpPr>
                <p:cNvPr id="23" name="Group 22"/>
                <p:cNvGrpSpPr/>
                <p:nvPr/>
              </p:nvGrpSpPr>
              <p:grpSpPr>
                <a:xfrm>
                  <a:off x="4857750" y="3738035"/>
                  <a:ext cx="2289502" cy="1866900"/>
                  <a:chOff x="4637617" y="3771902"/>
                  <a:chExt cx="2289502" cy="1866900"/>
                </a:xfrm>
              </p:grpSpPr>
              <p:cxnSp>
                <p:nvCxnSpPr>
                  <p:cNvPr id="26" name="Straight Connector 25"/>
                  <p:cNvCxnSpPr/>
                  <p:nvPr/>
                </p:nvCxnSpPr>
                <p:spPr>
                  <a:xfrm flipV="1">
                    <a:off x="4637617" y="3872840"/>
                    <a:ext cx="2241434" cy="275279"/>
                  </a:xfrm>
                  <a:prstGeom prst="line">
                    <a:avLst/>
                  </a:prstGeom>
                  <a:ln w="38100" cmpd="sng">
                    <a:prstDash val="solid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Straight Connector 26"/>
                  <p:cNvCxnSpPr/>
                  <p:nvPr/>
                </p:nvCxnSpPr>
                <p:spPr>
                  <a:xfrm flipV="1">
                    <a:off x="4637617" y="3995719"/>
                    <a:ext cx="2289502" cy="304800"/>
                  </a:xfrm>
                  <a:prstGeom prst="line">
                    <a:avLst/>
                  </a:prstGeom>
                  <a:ln w="38100" cmpd="sng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Connector 27"/>
                  <p:cNvCxnSpPr/>
                  <p:nvPr/>
                </p:nvCxnSpPr>
                <p:spPr>
                  <a:xfrm flipV="1">
                    <a:off x="4637617" y="4144573"/>
                    <a:ext cx="2289502" cy="311892"/>
                  </a:xfrm>
                  <a:prstGeom prst="line">
                    <a:avLst/>
                  </a:prstGeom>
                  <a:ln w="38100" cmpd="sng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/>
                  <p:cNvCxnSpPr/>
                  <p:nvPr/>
                </p:nvCxnSpPr>
                <p:spPr>
                  <a:xfrm flipV="1">
                    <a:off x="4637617" y="4365855"/>
                    <a:ext cx="2289502" cy="248676"/>
                  </a:xfrm>
                  <a:prstGeom prst="line">
                    <a:avLst/>
                  </a:prstGeom>
                  <a:ln w="38100" cmpd="sng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/>
                  <p:cNvCxnSpPr/>
                  <p:nvPr/>
                </p:nvCxnSpPr>
                <p:spPr>
                  <a:xfrm flipV="1">
                    <a:off x="4637617" y="4527320"/>
                    <a:ext cx="2289502" cy="270792"/>
                  </a:xfrm>
                  <a:prstGeom prst="line">
                    <a:avLst/>
                  </a:prstGeom>
                  <a:ln w="38100" cmpd="sng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/>
                  <p:cNvCxnSpPr/>
                  <p:nvPr/>
                </p:nvCxnSpPr>
                <p:spPr>
                  <a:xfrm flipH="1">
                    <a:off x="4909589" y="3885540"/>
                    <a:ext cx="28575" cy="1740561"/>
                  </a:xfrm>
                  <a:prstGeom prst="line">
                    <a:avLst/>
                  </a:prstGeom>
                  <a:ln>
                    <a:prstDash val="dot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/>
                  <p:cNvCxnSpPr/>
                  <p:nvPr/>
                </p:nvCxnSpPr>
                <p:spPr>
                  <a:xfrm flipH="1">
                    <a:off x="5216599" y="3872840"/>
                    <a:ext cx="28575" cy="1753261"/>
                  </a:xfrm>
                  <a:prstGeom prst="line">
                    <a:avLst/>
                  </a:prstGeom>
                  <a:ln>
                    <a:prstDash val="dot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/>
                  <p:cNvCxnSpPr/>
                  <p:nvPr/>
                </p:nvCxnSpPr>
                <p:spPr>
                  <a:xfrm flipH="1">
                    <a:off x="5477513" y="3872840"/>
                    <a:ext cx="38100" cy="1765962"/>
                  </a:xfrm>
                  <a:prstGeom prst="line">
                    <a:avLst/>
                  </a:prstGeom>
                  <a:ln>
                    <a:prstDash val="dot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/>
                  <p:cNvCxnSpPr/>
                  <p:nvPr/>
                </p:nvCxnSpPr>
                <p:spPr>
                  <a:xfrm>
                    <a:off x="6879051" y="3771902"/>
                    <a:ext cx="19050" cy="1866900"/>
                  </a:xfrm>
                  <a:prstGeom prst="line">
                    <a:avLst/>
                  </a:prstGeom>
                  <a:ln>
                    <a:prstDash val="dot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/>
                  <p:cNvCxnSpPr/>
                  <p:nvPr/>
                </p:nvCxnSpPr>
                <p:spPr>
                  <a:xfrm flipH="1">
                    <a:off x="4637617" y="3872840"/>
                    <a:ext cx="50801" cy="1740561"/>
                  </a:xfrm>
                  <a:prstGeom prst="line">
                    <a:avLst/>
                  </a:prstGeom>
                  <a:ln>
                    <a:prstDash val="dot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4575428" y="5070650"/>
                  <a:ext cx="3232485" cy="242249"/>
                </a:xfrm>
                <a:prstGeom prst="rect">
                  <a:avLst/>
                </a:prstGeom>
                <a:noFill/>
              </p:spPr>
              <p:txBody>
                <a:bodyPr wrap="square" lIns="71323" tIns="35662" rIns="71323" bIns="35662" rtlCol="0">
                  <a:spAutoFit/>
                </a:bodyPr>
                <a:lstStyle/>
                <a:p>
                  <a:r>
                    <a:rPr lang="en-US" sz="1800" dirty="0" smtClean="0"/>
                    <a:t>                                                 time</a:t>
                  </a:r>
                  <a:endParaRPr lang="en-US" sz="1800" dirty="0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3901539" y="3532031"/>
                  <a:ext cx="1950520" cy="49133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solidFill>
                        <a:srgbClr val="0000FF"/>
                      </a:solidFill>
                    </a:rPr>
                    <a:t>Remaining runs as </a:t>
                  </a:r>
                </a:p>
                <a:p>
                  <a:r>
                    <a:rPr lang="en-US" sz="2000" dirty="0" smtClean="0">
                      <a:solidFill>
                        <a:srgbClr val="0000FF"/>
                      </a:solidFill>
                    </a:rPr>
                    <a:t>prediction ensemble</a:t>
                  </a:r>
                  <a:endParaRPr lang="en-US" sz="2000" dirty="0">
                    <a:solidFill>
                      <a:srgbClr val="0000FF"/>
                    </a:solidFill>
                  </a:endParaRPr>
                </a:p>
              </p:txBody>
            </p:sp>
          </p:grpSp>
        </p:grpSp>
        <p:sp>
          <p:nvSpPr>
            <p:cNvPr id="20" name="TextBox 19"/>
            <p:cNvSpPr txBox="1"/>
            <p:nvPr/>
          </p:nvSpPr>
          <p:spPr>
            <a:xfrm>
              <a:off x="0" y="5130471"/>
              <a:ext cx="1801949" cy="7288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</a:rPr>
                <a:t>1</a:t>
              </a:r>
              <a:r>
                <a:rPr lang="en-US" sz="2000" dirty="0" smtClean="0">
                  <a:solidFill>
                    <a:srgbClr val="0000FF"/>
                  </a:solidFill>
                </a:rPr>
                <a:t> historical run</a:t>
              </a:r>
            </a:p>
            <a:p>
              <a:r>
                <a:rPr lang="en-US" sz="2000" dirty="0">
                  <a:solidFill>
                    <a:srgbClr val="0000FF"/>
                  </a:solidFill>
                </a:rPr>
                <a:t> </a:t>
              </a:r>
              <a:r>
                <a:rPr lang="en-US" sz="2000" dirty="0" smtClean="0">
                  <a:solidFill>
                    <a:srgbClr val="0000FF"/>
                  </a:solidFill>
                </a:rPr>
                <a:t>as reference</a:t>
              </a:r>
              <a:endParaRPr lang="en-US" sz="20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238947" y="3272168"/>
            <a:ext cx="4759531" cy="2340597"/>
            <a:chOff x="4292490" y="3769053"/>
            <a:chExt cx="5329985" cy="2593440"/>
          </a:xfrm>
        </p:grpSpPr>
        <p:grpSp>
          <p:nvGrpSpPr>
            <p:cNvPr id="37" name="Group 36"/>
            <p:cNvGrpSpPr/>
            <p:nvPr/>
          </p:nvGrpSpPr>
          <p:grpSpPr>
            <a:xfrm>
              <a:off x="4292490" y="4267466"/>
              <a:ext cx="4690654" cy="2095027"/>
              <a:chOff x="4128214" y="4352493"/>
              <a:chExt cx="4690654" cy="2095027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 flipV="1">
                <a:off x="4254500" y="5035984"/>
                <a:ext cx="4564368" cy="831416"/>
              </a:xfrm>
              <a:prstGeom prst="line">
                <a:avLst/>
              </a:prstGeom>
              <a:ln w="38100" cmpd="sng">
                <a:solidFill>
                  <a:srgbClr val="FF66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5892800" y="5035984"/>
                <a:ext cx="1264480" cy="504103"/>
              </a:xfrm>
              <a:prstGeom prst="line">
                <a:avLst/>
              </a:prstGeom>
              <a:ln w="381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5792604" y="4844279"/>
                <a:ext cx="1364676" cy="695807"/>
              </a:xfrm>
              <a:prstGeom prst="line">
                <a:avLst/>
              </a:prstGeom>
              <a:ln w="381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5792604" y="5148932"/>
                <a:ext cx="1484496" cy="391348"/>
              </a:xfrm>
              <a:prstGeom prst="line">
                <a:avLst/>
              </a:prstGeom>
              <a:ln w="381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5792604" y="4724400"/>
                <a:ext cx="1238537" cy="815687"/>
              </a:xfrm>
              <a:prstGeom prst="line">
                <a:avLst/>
              </a:prstGeom>
              <a:ln w="381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5792604" y="4604768"/>
                <a:ext cx="1103496" cy="935318"/>
              </a:xfrm>
              <a:prstGeom prst="line">
                <a:avLst/>
              </a:prstGeom>
              <a:ln w="381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Curved Right Arrow 44"/>
              <p:cNvSpPr/>
              <p:nvPr/>
            </p:nvSpPr>
            <p:spPr>
              <a:xfrm>
                <a:off x="5642235" y="4978511"/>
                <a:ext cx="501130" cy="824381"/>
              </a:xfrm>
              <a:prstGeom prst="curved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71323" tIns="35662" rIns="71323" bIns="35662" rtlCol="0" anchor="ctr"/>
              <a:lstStyle/>
              <a:p>
                <a:pPr algn="ctr"/>
                <a:endParaRPr lang="en-US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983152" y="4352493"/>
                <a:ext cx="1433116" cy="6260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71323" tIns="35662" rIns="71323" bIns="35662" rtlCol="0">
                <a:spAutoFit/>
              </a:bodyPr>
              <a:lstStyle/>
              <a:p>
                <a:r>
                  <a:rPr lang="en-US" sz="1800" dirty="0" smtClean="0"/>
                  <a:t>Starting point</a:t>
                </a:r>
              </a:p>
              <a:p>
                <a:r>
                  <a:rPr lang="en-US" sz="1800" dirty="0" smtClean="0"/>
                  <a:t>Perturbation</a:t>
                </a:r>
                <a:r>
                  <a:rPr lang="en-US" altLang="zh-CN" sz="1800" dirty="0" smtClean="0"/>
                  <a:t>s</a:t>
                </a:r>
                <a:r>
                  <a:rPr lang="en-US" sz="1800" dirty="0" smtClean="0"/>
                  <a:t> </a:t>
                </a:r>
                <a:endParaRPr lang="en-US" sz="1800" dirty="0"/>
              </a:p>
            </p:txBody>
          </p:sp>
          <p:cxnSp>
            <p:nvCxnSpPr>
              <p:cNvPr id="47" name="Straight Arrow Connector 46"/>
              <p:cNvCxnSpPr/>
              <p:nvPr/>
            </p:nvCxnSpPr>
            <p:spPr>
              <a:xfrm>
                <a:off x="5797117" y="4978511"/>
                <a:ext cx="0" cy="602461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4128214" y="5697267"/>
                <a:ext cx="1792042" cy="7502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FF"/>
                    </a:solidFill>
                  </a:rPr>
                  <a:t>1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 historical run</a:t>
                </a:r>
              </a:p>
              <a:p>
                <a:r>
                  <a:rPr lang="en-US" dirty="0">
                    <a:solidFill>
                      <a:srgbClr val="0000FF"/>
                    </a:solidFill>
                  </a:rPr>
                  <a:t>a</a:t>
                </a:r>
                <a:r>
                  <a:rPr lang="en-US" dirty="0" smtClean="0">
                    <a:solidFill>
                      <a:srgbClr val="0000FF"/>
                    </a:solidFill>
                  </a:rPr>
                  <a:t>s reference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6700960" y="3769053"/>
              <a:ext cx="2921515" cy="784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0000FF"/>
                  </a:solidFill>
                </a:rPr>
                <a:t>Perturbation members</a:t>
              </a:r>
            </a:p>
            <a:p>
              <a:r>
                <a:rPr lang="en-US" sz="2000" dirty="0" smtClean="0">
                  <a:solidFill>
                    <a:srgbClr val="0000FF"/>
                  </a:solidFill>
                </a:rPr>
                <a:t>as prediction ensemble</a:t>
              </a: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5590927" y="72661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 flipV="1">
            <a:off x="1231574" y="5089203"/>
            <a:ext cx="2732209" cy="141778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4475027" y="5138648"/>
            <a:ext cx="3829237" cy="184666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992533" y="5046315"/>
            <a:ext cx="61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0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74641"/>
            <a:ext cx="8229598" cy="368961"/>
          </a:xfrm>
        </p:spPr>
        <p:txBody>
          <a:bodyPr/>
          <a:lstStyle/>
          <a:p>
            <a:r>
              <a:rPr lang="en-US" altLang="ca-ES" sz="3500" b="1" dirty="0" smtClean="0"/>
              <a:t>Skill measures</a:t>
            </a:r>
            <a:endParaRPr lang="es-ES" sz="35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0678" y="682736"/>
                <a:ext cx="8909538" cy="5878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000" b="1" u="sng" dirty="0" smtClean="0"/>
                  <a:t>Forecast accuracy: </a:t>
                </a:r>
                <a:r>
                  <a:rPr lang="en-AU" sz="2000" dirty="0" smtClean="0"/>
                  <a:t>Mean Squared (error) Skill </a:t>
                </a:r>
                <a:r>
                  <a:rPr lang="en-AU" sz="2000" dirty="0"/>
                  <a:t>S</a:t>
                </a:r>
                <a:r>
                  <a:rPr lang="en-AU" sz="2000" dirty="0" smtClean="0"/>
                  <a:t>core (MSSS)</a:t>
                </a:r>
              </a:p>
              <a:p>
                <a14:m>
                  <m:oMath xmlns:m="http://schemas.openxmlformats.org/officeDocument/2006/math" xmlns="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MSSS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</m:acc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O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HO</m:t>
                        </m:r>
                      </m:sub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HO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acc>
                                  <m:accPr>
                                    <m:chr m:val="̅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e>
                                </m:acc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e>
                                </m:acc>
                              </m:num>
                              <m:den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        </a:t>
                </a:r>
                <a:endParaRPr lang="en-GB" dirty="0"/>
              </a:p>
              <a:p>
                <a:endParaRPr lang="en-AU" sz="2000" dirty="0"/>
              </a:p>
              <a:p>
                <a14:m>
                  <m:oMath xmlns:m="http://schemas.openxmlformats.org/officeDocument/2006/math" xmlns="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𝐻𝑂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n-US" dirty="0"/>
                  <a:t>sample correlation between the </a:t>
                </a:r>
                <a:r>
                  <a:rPr lang="en-US" dirty="0" err="1"/>
                  <a:t>hindcasts</a:t>
                </a:r>
                <a:r>
                  <a:rPr lang="en-US" dirty="0"/>
                  <a:t> and the </a:t>
                </a:r>
                <a:r>
                  <a:rPr lang="en-US" dirty="0" smtClean="0"/>
                  <a:t>observations </a:t>
                </a:r>
              </a:p>
              <a:p>
                <a14:m>
                  <m:oMath xmlns:m="http://schemas.openxmlformats.org/officeDocument/2006/math" xmlns="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en-US" i="1" dirty="0" smtClean="0"/>
                      <m:t>S</m:t>
                    </m:r>
                    <m:r>
                      <m:rPr>
                        <m:nor/>
                      </m:rPr>
                      <a:rPr lang="en-US" i="1" baseline="-25000" dirty="0" smtClean="0"/>
                      <m:t>O</m:t>
                    </m:r>
                    <m:r>
                      <m:rPr>
                        <m:nor/>
                      </m:rPr>
                      <a:rPr lang="en-US" i="1" baseline="30000" dirty="0" smtClean="0"/>
                      <m:t>2</m:t>
                    </m:r>
                    <m:r>
                      <m:rPr>
                        <m:nor/>
                      </m:rPr>
                      <a:rPr lang="en-AU" b="0" i="1" baseline="30000" dirty="0" smtClean="0"/>
                      <m:t> </m:t>
                    </m:r>
                  </m:oMath>
                </a14:m>
                <a:r>
                  <a:rPr lang="en-US" dirty="0" smtClean="0"/>
                  <a:t>: the </a:t>
                </a:r>
                <a:r>
                  <a:rPr lang="en-US" dirty="0"/>
                  <a:t>sample </a:t>
                </a:r>
                <a:r>
                  <a:rPr lang="en-US" dirty="0" smtClean="0"/>
                  <a:t>variances </a:t>
                </a:r>
                <a:r>
                  <a:rPr lang="en-US" dirty="0"/>
                  <a:t>of the ensemble mean </a:t>
                </a:r>
                <a:r>
                  <a:rPr lang="en-US" dirty="0" err="1" smtClean="0"/>
                  <a:t>hindcasts</a:t>
                </a:r>
                <a:r>
                  <a:rPr lang="en-US" dirty="0" smtClean="0"/>
                  <a:t> and observations</a:t>
                </a:r>
                <a:r>
                  <a:rPr lang="en-US" dirty="0"/>
                  <a:t>, </a:t>
                </a:r>
                <a:endParaRPr lang="en-US" dirty="0" smtClean="0"/>
              </a:p>
              <a:p>
                <a14:m>
                  <m:oMath xmlns:m="http://schemas.openxmlformats.org/officeDocument/2006/math" xmlns="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AU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AU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AU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AU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climatological </a:t>
                </a:r>
                <a:r>
                  <a:rPr lang="en-US" dirty="0"/>
                  <a:t>forecast </a:t>
                </a:r>
                <a:r>
                  <a:rPr lang="en-US" dirty="0" smtClean="0"/>
                  <a:t>(where</a:t>
                </a:r>
                <a:r>
                  <a:rPr lang="en-US" i="1" dirty="0" smtClean="0"/>
                  <a:t> </a:t>
                </a:r>
                <a:r>
                  <a:rPr lang="en-US" i="1" dirty="0" err="1"/>
                  <a:t>Oj</a:t>
                </a:r>
                <a:r>
                  <a:rPr lang="en-US" dirty="0"/>
                  <a:t> represents the observations, or perfect-model reference respectively, over </a:t>
                </a:r>
                <a:r>
                  <a:rPr lang="en-US" i="1" dirty="0"/>
                  <a:t>j </a:t>
                </a:r>
                <a:r>
                  <a:rPr lang="en-US" dirty="0"/>
                  <a:t>= 1,...,</a:t>
                </a:r>
                <a:r>
                  <a:rPr lang="en-US" i="1" dirty="0"/>
                  <a:t>n </a:t>
                </a:r>
                <a:r>
                  <a:rPr lang="en-US" dirty="0"/>
                  <a:t>start times), </a:t>
                </a:r>
                <a14:m>
                  <m:oMath xmlns:m="http://schemas.openxmlformats.org/officeDocument/2006/math" xmlns="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AU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acc>
                  </m:oMath>
                </a14:m>
                <a:r>
                  <a:rPr lang="en-AU" dirty="0"/>
                  <a:t> </a:t>
                </a:r>
                <a:r>
                  <a:rPr lang="en-US" dirty="0"/>
                  <a:t>the mean </a:t>
                </a:r>
                <a:r>
                  <a:rPr lang="en-US" dirty="0" err="1" smtClean="0"/>
                  <a:t>hindcast</a:t>
                </a:r>
                <a:endParaRPr lang="en-US" dirty="0" smtClean="0"/>
              </a:p>
              <a:p>
                <a:endParaRPr lang="en-US" sz="2000" dirty="0"/>
              </a:p>
              <a:p>
                <a:r>
                  <a:rPr lang="en-US" sz="2000" b="1" u="sng" dirty="0" smtClean="0"/>
                  <a:t>Ensemble dispersion:</a:t>
                </a:r>
                <a:r>
                  <a:rPr lang="en-US" sz="2000" dirty="0" smtClean="0"/>
                  <a:t> </a:t>
                </a:r>
                <a:r>
                  <a:rPr lang="en-GB" sz="2000" dirty="0"/>
                  <a:t>L</a:t>
                </a:r>
                <a:r>
                  <a:rPr lang="en-GB" sz="2000" dirty="0" smtClean="0"/>
                  <a:t>ogarithmic </a:t>
                </a:r>
                <a:r>
                  <a:rPr lang="en-GB" sz="2000" dirty="0"/>
                  <a:t>E</a:t>
                </a:r>
                <a:r>
                  <a:rPr lang="en-GB" sz="2000" dirty="0" smtClean="0"/>
                  <a:t>nsemble </a:t>
                </a:r>
                <a:r>
                  <a:rPr lang="en-GB" sz="2000" dirty="0"/>
                  <a:t>S</a:t>
                </a:r>
                <a:r>
                  <a:rPr lang="en-GB" sz="2000" dirty="0" smtClean="0"/>
                  <a:t>pread </a:t>
                </a:r>
                <a:r>
                  <a:rPr lang="en-GB" sz="2000" dirty="0"/>
                  <a:t>S</a:t>
                </a:r>
                <a:r>
                  <a:rPr lang="en-GB" sz="2000" dirty="0" smtClean="0"/>
                  <a:t>core (LESS)</a:t>
                </a:r>
              </a:p>
              <a:p>
                <a14:m>
                  <m:oMath xmlns:m="http://schemas.openxmlformats.org/officeDocument/2006/math" xmlns="">
                    <m:r>
                      <a:rPr lang="en-US" i="1">
                        <a:latin typeface="Cambria Math" panose="02040503050406030204" pitchFamily="18" charset="0"/>
                      </a:rPr>
                      <m:t>𝐿𝐸𝑆𝑆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ln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sSubSup>
                                  <m:sSubSup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acc>
                                      <m:accPr>
                                        <m:chr m:val="̂"/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e>
                                    </m:acc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acc>
                          </m:num>
                          <m:den>
                            <m:sSubSup>
                              <m:sSub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r>
                  <a:rPr lang="en-US" dirty="0"/>
                  <a:t>		</a:t>
                </a:r>
                <a:endParaRPr lang="en-GB" dirty="0"/>
              </a:p>
              <a:p>
                <a:r>
                  <a:rPr lang="en-US" dirty="0" smtClean="0"/>
                  <a:t>in </a:t>
                </a:r>
                <a:r>
                  <a:rPr lang="en-US" dirty="0"/>
                  <a:t>which,</a:t>
                </a:r>
                <a:endParaRPr lang="en-GB" dirty="0"/>
              </a:p>
              <a:p>
                <a14:m>
                  <m:oMath xmlns:m="http://schemas.openxmlformats.org/officeDocument/2006/math" xmlns="">
                    <m:acc>
                      <m:accPr>
                        <m:chr m:val="̅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acc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nary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 smtClean="0"/>
                  <a:t>	(</a:t>
                </a:r>
                <a:r>
                  <a:rPr lang="en-US" dirty="0"/>
                  <a:t>average ensemble </a:t>
                </a:r>
                <a:r>
                  <a:rPr lang="en-US" dirty="0" smtClean="0"/>
                  <a:t>variance)</a:t>
                </a:r>
                <a:endParaRPr lang="en-GB" dirty="0"/>
              </a:p>
              <a:p>
                <a14:m>
                  <m:oMath xmlns:m="http://schemas.openxmlformats.org/officeDocument/2006/math" xmlns="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GB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		</a:t>
                </a:r>
                <a:r>
                  <a:rPr lang="en-US" dirty="0" smtClean="0"/>
                  <a:t>(</a:t>
                </a:r>
                <a:r>
                  <a:rPr lang="en-US" dirty="0"/>
                  <a:t>reference mean square error</a:t>
                </a:r>
                <a:r>
                  <a:rPr lang="en-US" dirty="0" smtClean="0"/>
                  <a:t>)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LESS </a:t>
                </a:r>
                <a:r>
                  <a:rPr lang="en-US" dirty="0"/>
                  <a:t>&lt;</a:t>
                </a:r>
                <a:r>
                  <a:rPr lang="en-US" dirty="0" smtClean="0"/>
                  <a:t>0: </a:t>
                </a:r>
                <a:r>
                  <a:rPr lang="en-US" dirty="0"/>
                  <a:t>the ensemble is under-dispersive (i.e. </a:t>
                </a:r>
                <a:r>
                  <a:rPr lang="en-US" dirty="0" smtClean="0"/>
                  <a:t>overconfident)</a:t>
                </a:r>
              </a:p>
              <a:p>
                <a:r>
                  <a:rPr lang="en-US" dirty="0" smtClean="0"/>
                  <a:t>LESS </a:t>
                </a:r>
                <a:r>
                  <a:rPr lang="en-US" dirty="0"/>
                  <a:t>&gt;</a:t>
                </a:r>
                <a:r>
                  <a:rPr lang="en-US" dirty="0" smtClean="0"/>
                  <a:t>0: </a:t>
                </a:r>
                <a:r>
                  <a:rPr lang="en-US" dirty="0"/>
                  <a:t>the ensemble is over-dispersive (i.e. under-confident)</a:t>
                </a:r>
                <a:endParaRPr lang="en-GB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78" y="682736"/>
                <a:ext cx="8909538" cy="5878019"/>
              </a:xfrm>
              <a:prstGeom prst="rect">
                <a:avLst/>
              </a:prstGeom>
              <a:blipFill>
                <a:blip r:embed="rId2"/>
                <a:stretch>
                  <a:fillRect l="-684" t="-622" r="-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10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 smtClean="0"/>
              <a:t>MSSS </a:t>
            </a:r>
            <a:r>
              <a:rPr lang="en-GB" altLang="ca-ES" sz="3200" dirty="0"/>
              <a:t>in initialized and un-initialized perfect-model predictions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/>
        </p:blipFill>
        <p:spPr>
          <a:xfrm>
            <a:off x="972000" y="900000"/>
            <a:ext cx="7239861" cy="540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24456" y="6457890"/>
            <a:ext cx="3719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[added value from initialization?]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038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915" y="150121"/>
            <a:ext cx="8229598" cy="627797"/>
          </a:xfrm>
        </p:spPr>
        <p:txBody>
          <a:bodyPr/>
          <a:lstStyle/>
          <a:p>
            <a:pPr algn="l"/>
            <a:r>
              <a:rPr lang="en-GB" altLang="ca-ES" sz="3200" dirty="0"/>
              <a:t>MSSS un-initialized real-world and perfect-model predictions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24456" y="6457890"/>
            <a:ext cx="3719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[inconsistencies </a:t>
            </a:r>
            <a:r>
              <a:rPr lang="en-US" sz="2000" b="1" dirty="0">
                <a:solidFill>
                  <a:schemeClr val="accent1"/>
                </a:solidFill>
                <a:ea typeface="+mj-ea"/>
                <a:cs typeface="+mj-cs"/>
              </a:rPr>
              <a:t>model vs. </a:t>
            </a:r>
            <a:r>
              <a:rPr lang="en-US" sz="2000" b="1" dirty="0" err="1">
                <a:solidFill>
                  <a:schemeClr val="accent1"/>
                </a:solidFill>
                <a:ea typeface="+mj-ea"/>
                <a:cs typeface="+mj-cs"/>
              </a:rPr>
              <a:t>obs</a:t>
            </a:r>
            <a:r>
              <a:rPr lang="en-US" sz="2000" b="1" dirty="0" smtClean="0">
                <a:solidFill>
                  <a:schemeClr val="accent1"/>
                </a:solidFill>
                <a:ea typeface="+mj-ea"/>
                <a:cs typeface="+mj-cs"/>
              </a:rPr>
              <a:t>?]</a:t>
            </a:r>
            <a:endParaRPr lang="en-AU" sz="2000" b="1" dirty="0">
              <a:solidFill>
                <a:schemeClr val="accent1"/>
              </a:solidFill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6"/>
          <a:stretch/>
        </p:blipFill>
        <p:spPr>
          <a:xfrm>
            <a:off x="972000" y="900000"/>
            <a:ext cx="723986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4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1215</Words>
  <Application>Microsoft Macintosh PowerPoint</Application>
  <PresentationFormat>On-screen Show (4:3)</PresentationFormat>
  <Paragraphs>237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Tema de Office</vt:lpstr>
      <vt:lpstr>1_Tema de Office</vt:lpstr>
      <vt:lpstr>A Framework to Determine the Limits of Achievable Skill for Interannual to Decadal Climate Predictions</vt:lpstr>
      <vt:lpstr>Initialisation versus boundary conditions forcing</vt:lpstr>
      <vt:lpstr>Forecast quality in decadal predictions  – added value from initialization? </vt:lpstr>
      <vt:lpstr>Issues with initializing decadal predictions - shocks and drift</vt:lpstr>
      <vt:lpstr>Perfect-model prediction experiments</vt:lpstr>
      <vt:lpstr>Perfect-model setup</vt:lpstr>
      <vt:lpstr>Skill measures</vt:lpstr>
      <vt:lpstr>MSSS in initialized and un-initialized perfect-model predictions</vt:lpstr>
      <vt:lpstr>MSSS un-initialized real-world and perfect-model predictions </vt:lpstr>
      <vt:lpstr>MSSS initialized real-world hindcasts and perfect-model prediction</vt:lpstr>
      <vt:lpstr>Compare areas with increased/decreased skill</vt:lpstr>
      <vt:lpstr>Compare areas with increased/decreased skill</vt:lpstr>
      <vt:lpstr>Compare areas with increased/decreased skill</vt:lpstr>
      <vt:lpstr>LESS in initialized and un-initialized perfect-model predictions</vt:lpstr>
      <vt:lpstr>LESS un-initialized real-world and perfect-model predictions </vt:lpstr>
      <vt:lpstr>LESS initialized real-world hindcasts and perfect-model prediction</vt:lpstr>
      <vt:lpstr>Summary + Concluding thoughts</vt:lpstr>
      <vt:lpstr>Thank you </vt:lpstr>
      <vt:lpstr>Comparing the different prediction experiments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level of decadal prediction skill would be achievable given perfect initialisation?</dc:title>
  <dc:creator>Markus</dc:creator>
  <cp:lastModifiedBy>Markus</cp:lastModifiedBy>
  <cp:revision>35</cp:revision>
  <dcterms:created xsi:type="dcterms:W3CDTF">2019-01-30T14:07:15Z</dcterms:created>
  <dcterms:modified xsi:type="dcterms:W3CDTF">2019-06-27T13:40:06Z</dcterms:modified>
</cp:coreProperties>
</file>