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embeddedFontLst>
    <p:embeddedFont>
      <p:font typeface="Roboto Serif"/>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547">
          <p15:clr>
            <a:srgbClr val="FBAE40"/>
          </p15:clr>
        </p15:guide>
        <p15:guide id="2" pos="5133">
          <p15:clr>
            <a:srgbClr val="FBAE40"/>
          </p15:clr>
        </p15:guide>
        <p15:guide id="3" orient="horz" pos="1434">
          <p15:clr>
            <a:srgbClr val="FBAE40"/>
          </p15:clr>
        </p15:guide>
        <p15:guide id="4" orient="horz" pos="2886">
          <p15:clr>
            <a:srgbClr val="FBAE40"/>
          </p15:clr>
        </p15:guide>
        <p15:guide id="5" pos="25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A47876D-EFEA-40DD-B00E-46D7E3756ABD}">
  <a:tblStyle styleId="{5A47876D-EFEA-40DD-B00E-46D7E3756AB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547"/>
        <p:guide pos="5133"/>
        <p:guide pos="1434" orient="horz"/>
        <p:guide pos="2886" orient="horz"/>
        <p:guide pos="257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Serif-bold.fntdata"/><Relationship Id="rId27" Type="http://schemas.openxmlformats.org/officeDocument/2006/relationships/font" Target="fonts/RobotoSerif-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Serif-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RobotoSerif-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ca-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 name="Google Shape;5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f6966d843d_0_6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2f6966d843d_0_6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ca-ES" sz="1200">
                <a:solidFill>
                  <a:schemeClr val="dk1"/>
                </a:solidFill>
                <a:latin typeface="Calibri"/>
                <a:ea typeface="Calibri"/>
                <a:cs typeface="Calibri"/>
                <a:sym typeface="Calibri"/>
              </a:rPr>
              <a:t>Moving on to precipitation, we see again the present day El Niño anomalies on the left and the changes towards the future on the right. Apart from the changes in tropical Pacific precipitation that we already discussed, we can see a southward shift of the jet stream in the North Atlantic, associated with a negative phase of the NAO. This means an intensification of the European teleconnection of ENSO, in agreement with Johnson </a:t>
            </a:r>
            <a:r>
              <a:rPr i="1" lang="ca-ES" sz="1200">
                <a:solidFill>
                  <a:schemeClr val="dk1"/>
                </a:solidFill>
                <a:latin typeface="Calibri"/>
                <a:ea typeface="Calibri"/>
                <a:cs typeface="Calibri"/>
                <a:sym typeface="Calibri"/>
              </a:rPr>
              <a:t>et al</a:t>
            </a:r>
            <a:r>
              <a:rPr lang="ca-ES" sz="1200">
                <a:solidFill>
                  <a:schemeClr val="dk1"/>
                </a:solidFill>
                <a:latin typeface="Calibri"/>
                <a:ea typeface="Calibri"/>
                <a:cs typeface="Calibri"/>
                <a:sym typeface="Calibri"/>
              </a:rPr>
              <a:t>.). We also see a dry-gets-drier trend in the South of China, Bay of Bengal and Philippine sea. </a:t>
            </a:r>
            <a:endParaRPr/>
          </a:p>
          <a:p>
            <a:pPr indent="0" lvl="0" marL="0" rtl="0" algn="l">
              <a:spcBef>
                <a:spcPts val="0"/>
              </a:spcBef>
              <a:spcAft>
                <a:spcPts val="0"/>
              </a:spcAft>
              <a:buNone/>
            </a:pPr>
            <a:r>
              <a:rPr lang="ca-ES" sz="1200">
                <a:solidFill>
                  <a:schemeClr val="dk1"/>
                </a:solidFill>
                <a:latin typeface="Calibri"/>
                <a:ea typeface="Calibri"/>
                <a:cs typeface="Calibri"/>
                <a:sym typeface="Calibri"/>
              </a:rPr>
              <a:t>As we know, El Niño events typically drive dry anomalies over the Amazon basin, but this is expected to change in the future, where the drought induced by extreme El Niños would be significantly milder. Over the river plate basin, we get a northward shift of precipitation anomalies, which are consistent with the cooler boreal summers over this region that we saw on the previous slide. There is also some weakening of the dry conditions over south Africa, consistent with the cooling trend that we saw in the previous slide.</a:t>
            </a:r>
            <a:endParaRPr/>
          </a:p>
          <a:p>
            <a:pPr indent="0" lvl="0" marL="0" rtl="0" algn="l">
              <a:spcBef>
                <a:spcPts val="0"/>
              </a:spcBef>
              <a:spcAft>
                <a:spcPts val="0"/>
              </a:spcAft>
              <a:buNone/>
            </a:pPr>
            <a:r>
              <a:rPr lang="ca-ES" sz="1200">
                <a:solidFill>
                  <a:schemeClr val="dk1"/>
                </a:solidFill>
                <a:latin typeface="Calibri"/>
                <a:ea typeface="Calibri"/>
                <a:cs typeface="Calibri"/>
                <a:sym typeface="Calibri"/>
              </a:rPr>
              <a:t>In southeast Australia, an extreme El Niño events similar to the ones observed would lead to more severe droughts, which taking into account the dry trend induced by climate change on this region, would make southeastern Australia even more vulnerable to the impacts of extreme El Niño events in the future.</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ca-ES" sz="1200">
                <a:solidFill>
                  <a:schemeClr val="dk1"/>
                </a:solidFill>
                <a:latin typeface="Calibri"/>
                <a:ea typeface="Calibri"/>
                <a:cs typeface="Calibri"/>
                <a:sym typeface="Calibri"/>
              </a:rPr>
              <a:t> </a:t>
            </a:r>
            <a:endParaRPr/>
          </a:p>
        </p:txBody>
      </p:sp>
      <p:sp>
        <p:nvSpPr>
          <p:cNvPr id="197" name="Google Shape;197;g2f6966d843d_0_6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f6966d843d_0_7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g2f6966d843d_0_7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ca-ES" sz="1200">
                <a:solidFill>
                  <a:schemeClr val="dk1"/>
                </a:solidFill>
                <a:latin typeface="Calibri"/>
                <a:ea typeface="Calibri"/>
                <a:cs typeface="Calibri"/>
                <a:sym typeface="Calibri"/>
              </a:rPr>
              <a:t>Finally we explore the impacts that observed extreme El Niño would have had in the future. The plot on the left shows the 2m air temperature response to El Niño in DJF, and the one on the right the differences between the observed extreme El Niño events and their future analogues. Those areas where there is a statistically significant amplification of El Niño impacts in the future are hatched and those where there is a weakening of the impacts in the future are dotted. The same extreme el Niño events that we observed in the last decades would drive even hotter winters in the North of Africa and Northwest Himalayas, and even hotter summers to the South of the Amazon and congo basins and Australia. Over the northeast of North America, cold anomalies driven by extreme El Niño would be stronger in the future. On the other hand, there are some regions where El Niño anomalies would weaken, for example cold anomalies over the northeast of Argentina, Paraguay and south Brazil extends more towards the North. In Eastern Canada, hot anomalies would become weaker, and over eastern Russia, we would expect hot anomalies.</a:t>
            </a:r>
            <a:endParaRPr/>
          </a:p>
        </p:txBody>
      </p:sp>
      <p:sp>
        <p:nvSpPr>
          <p:cNvPr id="209" name="Google Shape;209;g2f6966d843d_0_7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f7bc93157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f7bc93157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g2f7bc93157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a-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f7bc93157e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f7bc93157e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2f7bc93157e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f7bc93157e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g2f7bc93157e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f7bc93157e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g2f7bc93157e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f6966d843d_0_4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g2f6966d843d_0_4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g2f6966d843d_0_4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f80fe41238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f80fe41238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g2f80fe41238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a-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f6966d843d_0_5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2f6966d843d_0_5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ca-ES" sz="1200">
                <a:solidFill>
                  <a:schemeClr val="dk1"/>
                </a:solidFill>
                <a:latin typeface="Calibri"/>
                <a:ea typeface="Calibri"/>
                <a:cs typeface="Calibri"/>
                <a:sym typeface="Calibri"/>
              </a:rPr>
              <a:t>Here we looked at the evolution of SST anomalie in our experiment (shown in yellow for the past, green for the present, and purple for the future) and observations (in black) of the El Niño event of 2015/16 event. The SST restoring is active from April of 2015 to May 2016. Solid lines correspond to the Niño3.4 region and dotted lines to the Niño4. By the time the restoring starts, SST anomalies in all 3 periods are 0.5 K lower than in observations, a possible explanation for the delay on the peak of SST anomalies compared to observations As you can see, this particular event peaked in November of 2015, whereas our pacemaker peaks in January of 2016. The strength of the event is also around 0.25 K stronger in our pacemakers compared to observations.</a:t>
            </a:r>
            <a:endParaRPr/>
          </a:p>
        </p:txBody>
      </p:sp>
      <p:sp>
        <p:nvSpPr>
          <p:cNvPr id="305" name="Google Shape;305;g2f6966d843d_0_5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f6966d843d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0" name="Google Shape;80;g2f6966d843d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g2f6966d843d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a-E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f6966d843d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g2f6966d843d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f6966d843d_0_8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g2f6966d843d_0_8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f6966d843d_0_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g2f6966d843d_0_1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g2f6966d843d_0_1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f6966d843d_0_3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g2f6966d843d_0_3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ca-ES" sz="1200">
                <a:solidFill>
                  <a:schemeClr val="dk1"/>
                </a:solidFill>
                <a:latin typeface="Calibri"/>
                <a:ea typeface="Calibri"/>
                <a:cs typeface="Calibri"/>
                <a:sym typeface="Calibri"/>
              </a:rPr>
              <a:t>In our experiments, we assume that ENSO characteristics will not change in the future, and we used a pacemaker simulation where SST anomalies are relaxed through surface flux restoring. First of all we take observed SST anomalies from April to May of the next year and interpolate them to the ocean model grid. These anomalies vary with time and all atmospheric and ocean variables evolve outside the restoring region (in green) responding to this anomaly. Then we impose those SST anomalies on top of the model’s own climatology in the past, present and future, and generate 30 ensemble member per climate state to get 3 different simulations. We repetead the same procedure for the 1982/83 and 1997/98 events. </a:t>
            </a:r>
            <a:endParaRPr/>
          </a:p>
        </p:txBody>
      </p:sp>
      <p:sp>
        <p:nvSpPr>
          <p:cNvPr id="118" name="Google Shape;118;g2f6966d843d_0_3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f6966d843d_0_8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g2f6966d843d_0_8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f6966d843d_0_2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2f6966d843d_0_2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g2f6966d843d_0_2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p:cSld name="Título y objetos">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2"/>
          <p:cNvSpPr txBox="1"/>
          <p:nvPr>
            <p:ph type="title"/>
          </p:nvPr>
        </p:nvSpPr>
        <p:spPr>
          <a:xfrm>
            <a:off x="0" y="256068"/>
            <a:ext cx="12192000" cy="800945"/>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rgbClr val="124484"/>
              </a:buClr>
              <a:buSzPts val="40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 type="body"/>
          </p:nvPr>
        </p:nvSpPr>
        <p:spPr>
          <a:xfrm>
            <a:off x="603657" y="1514475"/>
            <a:ext cx="10984685" cy="46624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 name="Google Shape;16;p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ada">
  <p:cSld name="Portada">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3"/>
          <p:cNvSpPr/>
          <p:nvPr/>
        </p:nvSpPr>
        <p:spPr>
          <a:xfrm>
            <a:off x="4064000" y="6095686"/>
            <a:ext cx="8128000" cy="487533"/>
          </a:xfrm>
          <a:prstGeom prst="rect">
            <a:avLst/>
          </a:prstGeom>
          <a:solidFill>
            <a:schemeClr val="lt1">
              <a:alpha val="7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 name="Google Shape;19;p3"/>
          <p:cNvSpPr/>
          <p:nvPr/>
        </p:nvSpPr>
        <p:spPr>
          <a:xfrm>
            <a:off x="1" y="6095686"/>
            <a:ext cx="4064000" cy="487533"/>
          </a:xfrm>
          <a:prstGeom prst="rect">
            <a:avLst/>
          </a:prstGeom>
          <a:solidFill>
            <a:srgbClr val="00489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Calibri"/>
              <a:ea typeface="Calibri"/>
              <a:cs typeface="Calibri"/>
              <a:sym typeface="Calibri"/>
            </a:endParaRPr>
          </a:p>
        </p:txBody>
      </p:sp>
      <p:sp>
        <p:nvSpPr>
          <p:cNvPr id="20" name="Google Shape;20;p3"/>
          <p:cNvSpPr txBox="1"/>
          <p:nvPr>
            <p:ph type="ctrTitle"/>
          </p:nvPr>
        </p:nvSpPr>
        <p:spPr>
          <a:xfrm>
            <a:off x="4963889" y="1631730"/>
            <a:ext cx="6702593" cy="29988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4890"/>
              </a:buClr>
              <a:buSzPts val="5200"/>
              <a:buFont typeface="Calibri"/>
              <a:buNone/>
              <a:defRPr b="1" sz="5200">
                <a:solidFill>
                  <a:srgbClr val="00489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4963889" y="4762500"/>
            <a:ext cx="6702593" cy="1085850"/>
          </a:xfrm>
          <a:prstGeom prst="rect">
            <a:avLst/>
          </a:prstGeom>
          <a:noFill/>
          <a:ln>
            <a:noFill/>
          </a:ln>
        </p:spPr>
        <p:txBody>
          <a:bodyPr anchorCtr="0" anchor="ctr" bIns="45700" lIns="91425" spcFirstLastPara="1" rIns="91425" wrap="square" tIns="45700">
            <a:noAutofit/>
          </a:bodyPr>
          <a:lstStyle>
            <a:lvl1pPr lvl="0" algn="l">
              <a:lnSpc>
                <a:spcPct val="90000"/>
              </a:lnSpc>
              <a:spcBef>
                <a:spcPts val="1000"/>
              </a:spcBef>
              <a:spcAft>
                <a:spcPts val="0"/>
              </a:spcAft>
              <a:buClr>
                <a:schemeClr val="dk1"/>
              </a:buClr>
              <a:buSzPts val="3200"/>
              <a:buNone/>
              <a:defRPr sz="32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3"/>
          <p:cNvSpPr txBox="1"/>
          <p:nvPr>
            <p:ph idx="2" type="body"/>
          </p:nvPr>
        </p:nvSpPr>
        <p:spPr>
          <a:xfrm>
            <a:off x="325968" y="6095686"/>
            <a:ext cx="3255433" cy="487533"/>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3"/>
          <p:cNvSpPr txBox="1"/>
          <p:nvPr>
            <p:ph idx="3" type="body"/>
          </p:nvPr>
        </p:nvSpPr>
        <p:spPr>
          <a:xfrm>
            <a:off x="4963888" y="6095685"/>
            <a:ext cx="6702595" cy="48753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004890"/>
              </a:buClr>
              <a:buSzPts val="2400"/>
              <a:buNone/>
              <a:defRPr>
                <a:solidFill>
                  <a:srgbClr val="004890"/>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raportada">
  <p:cSld name="Contraportada">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4"/>
          <p:cNvSpPr/>
          <p:nvPr/>
        </p:nvSpPr>
        <p:spPr>
          <a:xfrm>
            <a:off x="4064000" y="6095686"/>
            <a:ext cx="8128000" cy="487533"/>
          </a:xfrm>
          <a:prstGeom prst="rect">
            <a:avLst/>
          </a:prstGeom>
          <a:solidFill>
            <a:schemeClr val="lt1">
              <a:alpha val="7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 name="Google Shape;27;p4"/>
          <p:cNvSpPr txBox="1"/>
          <p:nvPr>
            <p:ph type="ctrTitle"/>
          </p:nvPr>
        </p:nvSpPr>
        <p:spPr>
          <a:xfrm>
            <a:off x="4963889" y="1631730"/>
            <a:ext cx="6702593" cy="29988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4890"/>
              </a:buClr>
              <a:buSzPts val="8000"/>
              <a:buFont typeface="Calibri"/>
              <a:buNone/>
              <a:defRPr b="1" sz="8000">
                <a:solidFill>
                  <a:srgbClr val="00489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subTitle"/>
          </p:nvPr>
        </p:nvSpPr>
        <p:spPr>
          <a:xfrm>
            <a:off x="4963889" y="4900141"/>
            <a:ext cx="6702593" cy="822742"/>
          </a:xfrm>
          <a:prstGeom prst="rect">
            <a:avLst/>
          </a:prstGeom>
          <a:noFill/>
          <a:ln>
            <a:noFill/>
          </a:ln>
        </p:spPr>
        <p:txBody>
          <a:bodyPr anchorCtr="0" anchor="ctr" bIns="45700" lIns="91425" spcFirstLastPara="1" rIns="91425" wrap="square" tIns="45700">
            <a:noAutofit/>
          </a:bodyPr>
          <a:lstStyle>
            <a:lvl1pPr lvl="0" algn="l">
              <a:lnSpc>
                <a:spcPct val="90000"/>
              </a:lnSpc>
              <a:spcBef>
                <a:spcPts val="1000"/>
              </a:spcBef>
              <a:spcAft>
                <a:spcPts val="0"/>
              </a:spcAft>
              <a:buClr>
                <a:schemeClr val="dk1"/>
              </a:buClr>
              <a:buSzPts val="3200"/>
              <a:buNone/>
              <a:defRPr sz="32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9" name="Google Shape;29;p4"/>
          <p:cNvSpPr/>
          <p:nvPr/>
        </p:nvSpPr>
        <p:spPr>
          <a:xfrm>
            <a:off x="1" y="6095686"/>
            <a:ext cx="4064000" cy="487533"/>
          </a:xfrm>
          <a:prstGeom prst="rect">
            <a:avLst/>
          </a:prstGeom>
          <a:solidFill>
            <a:srgbClr val="00489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30" name="Google Shape;30;p4"/>
          <p:cNvSpPr txBox="1"/>
          <p:nvPr>
            <p:ph idx="2" type="body"/>
          </p:nvPr>
        </p:nvSpPr>
        <p:spPr>
          <a:xfrm>
            <a:off x="4963888" y="6095685"/>
            <a:ext cx="6702595" cy="48753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004890"/>
              </a:buClr>
              <a:buSzPts val="2400"/>
              <a:buNone/>
              <a:defRPr>
                <a:solidFill>
                  <a:srgbClr val="004890"/>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rgbClr val="004890"/>
                </a:solidFill>
              </a:defRPr>
            </a:lvl1pPr>
            <a:lvl2pPr lvl="1">
              <a:buNone/>
              <a:defRPr>
                <a:solidFill>
                  <a:srgbClr val="004890"/>
                </a:solidFill>
              </a:defRPr>
            </a:lvl2pPr>
            <a:lvl3pPr lvl="2">
              <a:buNone/>
              <a:defRPr>
                <a:solidFill>
                  <a:srgbClr val="004890"/>
                </a:solidFill>
              </a:defRPr>
            </a:lvl3pPr>
            <a:lvl4pPr lvl="3">
              <a:buNone/>
              <a:defRPr>
                <a:solidFill>
                  <a:srgbClr val="004890"/>
                </a:solidFill>
              </a:defRPr>
            </a:lvl4pPr>
            <a:lvl5pPr lvl="4">
              <a:buNone/>
              <a:defRPr>
                <a:solidFill>
                  <a:srgbClr val="004890"/>
                </a:solidFill>
              </a:defRPr>
            </a:lvl5pPr>
            <a:lvl6pPr lvl="5">
              <a:buNone/>
              <a:defRPr>
                <a:solidFill>
                  <a:srgbClr val="004890"/>
                </a:solidFill>
              </a:defRPr>
            </a:lvl6pPr>
            <a:lvl7pPr lvl="6">
              <a:buNone/>
              <a:defRPr>
                <a:solidFill>
                  <a:srgbClr val="004890"/>
                </a:solidFill>
              </a:defRPr>
            </a:lvl7pPr>
            <a:lvl8pPr lvl="7">
              <a:buNone/>
              <a:defRPr>
                <a:solidFill>
                  <a:srgbClr val="004890"/>
                </a:solidFill>
              </a:defRPr>
            </a:lvl8pPr>
            <a:lvl9pPr lvl="8">
              <a:buNone/>
              <a:defRPr>
                <a:solidFill>
                  <a:srgbClr val="004890"/>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subtítulo y objetos">
  <p:cSld name="Título, subtítulo y objetos">
    <p:bg>
      <p:bgPr>
        <a:blipFill>
          <a:blip r:embed="rId2">
            <a:alphaModFix/>
          </a:blip>
          <a:stretch>
            <a:fillRect/>
          </a:stretch>
        </a:blipFill>
      </p:bgPr>
    </p:bg>
    <p:spTree>
      <p:nvGrpSpPr>
        <p:cNvPr id="32" name="Shape 32"/>
        <p:cNvGrpSpPr/>
        <p:nvPr/>
      </p:nvGrpSpPr>
      <p:grpSpPr>
        <a:xfrm>
          <a:off x="0" y="0"/>
          <a:ext cx="0" cy="0"/>
          <a:chOff x="0" y="0"/>
          <a:chExt cx="0" cy="0"/>
        </a:xfrm>
      </p:grpSpPr>
      <p:sp>
        <p:nvSpPr>
          <p:cNvPr id="33" name="Google Shape;33;p5"/>
          <p:cNvSpPr txBox="1"/>
          <p:nvPr>
            <p:ph type="title"/>
          </p:nvPr>
        </p:nvSpPr>
        <p:spPr>
          <a:xfrm>
            <a:off x="0" y="256068"/>
            <a:ext cx="12192000" cy="800945"/>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rgbClr val="12448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body"/>
          </p:nvPr>
        </p:nvSpPr>
        <p:spPr>
          <a:xfrm>
            <a:off x="595618" y="1569411"/>
            <a:ext cx="10996916" cy="456627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5"/>
          <p:cNvSpPr txBox="1"/>
          <p:nvPr>
            <p:ph idx="2" type="body"/>
          </p:nvPr>
        </p:nvSpPr>
        <p:spPr>
          <a:xfrm>
            <a:off x="0" y="1057275"/>
            <a:ext cx="12192000" cy="5127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400"/>
              <a:buNone/>
              <a:defRPr b="1"/>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parador">
  <p:cSld name="Separador">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6"/>
          <p:cNvSpPr txBox="1"/>
          <p:nvPr>
            <p:ph type="title"/>
          </p:nvPr>
        </p:nvSpPr>
        <p:spPr>
          <a:xfrm>
            <a:off x="603658" y="3028528"/>
            <a:ext cx="10984684" cy="800945"/>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rgbClr val="124484"/>
              </a:buClr>
              <a:buSzPts val="4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0" name="Shape 40"/>
        <p:cNvGrpSpPr/>
        <p:nvPr/>
      </p:nvGrpSpPr>
      <p:grpSpPr>
        <a:xfrm>
          <a:off x="0" y="0"/>
          <a:ext cx="0" cy="0"/>
          <a:chOff x="0" y="0"/>
          <a:chExt cx="0" cy="0"/>
        </a:xfrm>
      </p:grpSpPr>
      <p:sp>
        <p:nvSpPr>
          <p:cNvPr id="41" name="Google Shape;41;p7"/>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 name="Google Shape;42;p7"/>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43" name="Google Shape;43;p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4" name="Google Shape;44;p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5" name="Google Shape;45;p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6" name="Shape 46"/>
        <p:cNvGrpSpPr/>
        <p:nvPr/>
      </p:nvGrpSpPr>
      <p:grpSpPr>
        <a:xfrm>
          <a:off x="0" y="0"/>
          <a:ext cx="0" cy="0"/>
          <a:chOff x="0" y="0"/>
          <a:chExt cx="0" cy="0"/>
        </a:xfrm>
      </p:grpSpPr>
      <p:sp>
        <p:nvSpPr>
          <p:cNvPr id="47" name="Google Shape;47;p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8" name="Google Shape;48;p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9" name="Google Shape;49;p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0" name="Google Shape;50;p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1" name="Google Shape;51;p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0" y="256068"/>
            <a:ext cx="12192000" cy="80094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rgbClr val="124484"/>
              </a:buClr>
              <a:buSzPts val="4000"/>
              <a:buFont typeface="Calibri"/>
              <a:buNone/>
              <a:defRPr b="1" i="0" sz="4000" u="none" cap="none" strike="noStrike">
                <a:solidFill>
                  <a:srgbClr val="12448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03657" y="1514475"/>
            <a:ext cx="10984685" cy="46624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Calibri"/>
                <a:ea typeface="Calibri"/>
                <a:cs typeface="Calibri"/>
                <a:sym typeface="Calibri"/>
              </a:defRPr>
            </a:lvl1pPr>
            <a:lvl2pPr lvl="1" algn="r">
              <a:buNone/>
              <a:defRPr sz="1300">
                <a:solidFill>
                  <a:schemeClr val="dk1"/>
                </a:solidFill>
                <a:latin typeface="Calibri"/>
                <a:ea typeface="Calibri"/>
                <a:cs typeface="Calibri"/>
                <a:sym typeface="Calibri"/>
              </a:defRPr>
            </a:lvl2pPr>
            <a:lvl3pPr lvl="2" algn="r">
              <a:buNone/>
              <a:defRPr sz="1300">
                <a:solidFill>
                  <a:schemeClr val="dk1"/>
                </a:solidFill>
                <a:latin typeface="Calibri"/>
                <a:ea typeface="Calibri"/>
                <a:cs typeface="Calibri"/>
                <a:sym typeface="Calibri"/>
              </a:defRPr>
            </a:lvl3pPr>
            <a:lvl4pPr lvl="3" algn="r">
              <a:buNone/>
              <a:defRPr sz="1300">
                <a:solidFill>
                  <a:schemeClr val="dk1"/>
                </a:solidFill>
                <a:latin typeface="Calibri"/>
                <a:ea typeface="Calibri"/>
                <a:cs typeface="Calibri"/>
                <a:sym typeface="Calibri"/>
              </a:defRPr>
            </a:lvl4pPr>
            <a:lvl5pPr lvl="4" algn="r">
              <a:buNone/>
              <a:defRPr sz="1300">
                <a:solidFill>
                  <a:schemeClr val="dk1"/>
                </a:solidFill>
                <a:latin typeface="Calibri"/>
                <a:ea typeface="Calibri"/>
                <a:cs typeface="Calibri"/>
                <a:sym typeface="Calibri"/>
              </a:defRPr>
            </a:lvl5pPr>
            <a:lvl6pPr lvl="5" algn="r">
              <a:buNone/>
              <a:defRPr sz="1300">
                <a:solidFill>
                  <a:schemeClr val="dk1"/>
                </a:solidFill>
                <a:latin typeface="Calibri"/>
                <a:ea typeface="Calibri"/>
                <a:cs typeface="Calibri"/>
                <a:sym typeface="Calibri"/>
              </a:defRPr>
            </a:lvl6pPr>
            <a:lvl7pPr lvl="6" algn="r">
              <a:buNone/>
              <a:defRPr sz="1300">
                <a:solidFill>
                  <a:schemeClr val="dk1"/>
                </a:solidFill>
                <a:latin typeface="Calibri"/>
                <a:ea typeface="Calibri"/>
                <a:cs typeface="Calibri"/>
                <a:sym typeface="Calibri"/>
              </a:defRPr>
            </a:lvl7pPr>
            <a:lvl8pPr lvl="7" algn="r">
              <a:buNone/>
              <a:defRPr sz="1300">
                <a:solidFill>
                  <a:schemeClr val="dk1"/>
                </a:solidFill>
                <a:latin typeface="Calibri"/>
                <a:ea typeface="Calibri"/>
                <a:cs typeface="Calibri"/>
                <a:sym typeface="Calibri"/>
              </a:defRPr>
            </a:lvl8pPr>
            <a:lvl9pPr lvl="8" algn="r">
              <a:buNone/>
              <a:defRPr sz="13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20.png"/><Relationship Id="rId5"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6.jpg"/><Relationship Id="rId4" Type="http://schemas.openxmlformats.org/officeDocument/2006/relationships/image" Target="../media/image9.png"/><Relationship Id="rId5"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9"/>
          <p:cNvSpPr txBox="1"/>
          <p:nvPr>
            <p:ph type="ctrTitle"/>
          </p:nvPr>
        </p:nvSpPr>
        <p:spPr>
          <a:xfrm>
            <a:off x="4733674" y="1489895"/>
            <a:ext cx="7182300" cy="3055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4890"/>
              </a:buClr>
              <a:buSzPts val="4800"/>
              <a:buFont typeface="Calibri"/>
              <a:buNone/>
            </a:pPr>
            <a:r>
              <a:rPr lang="ca-ES" sz="4800"/>
              <a:t>Impactos de El Niño extremo en un escenario de cambio climático</a:t>
            </a:r>
            <a:endParaRPr/>
          </a:p>
        </p:txBody>
      </p:sp>
      <p:sp>
        <p:nvSpPr>
          <p:cNvPr id="57" name="Google Shape;57;p9"/>
          <p:cNvSpPr txBox="1"/>
          <p:nvPr>
            <p:ph idx="1" type="subTitle"/>
          </p:nvPr>
        </p:nvSpPr>
        <p:spPr>
          <a:xfrm>
            <a:off x="4768950" y="4145175"/>
            <a:ext cx="7290000" cy="1086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b="1" lang="ca-ES" sz="2600"/>
              <a:t>Paloma Trascasa-Castro</a:t>
            </a:r>
            <a:r>
              <a:rPr baseline="30000" lang="ca-ES" sz="2600"/>
              <a:t>1,2</a:t>
            </a:r>
            <a:r>
              <a:rPr lang="ca-ES" sz="2600"/>
              <a:t>, </a:t>
            </a:r>
            <a:endParaRPr sz="2600"/>
          </a:p>
          <a:p>
            <a:pPr indent="0" lvl="0" marL="0" rtl="0" algn="l">
              <a:lnSpc>
                <a:spcPct val="90000"/>
              </a:lnSpc>
              <a:spcBef>
                <a:spcPts val="0"/>
              </a:spcBef>
              <a:spcAft>
                <a:spcPts val="0"/>
              </a:spcAft>
              <a:buClr>
                <a:schemeClr val="dk1"/>
              </a:buClr>
              <a:buSzPts val="3200"/>
              <a:buNone/>
            </a:pPr>
            <a:r>
              <a:rPr lang="ca-ES" sz="2400"/>
              <a:t>Yohan Ruprich-Robert</a:t>
            </a:r>
            <a:r>
              <a:rPr baseline="30000" lang="ca-ES" sz="2400"/>
              <a:t>1</a:t>
            </a:r>
            <a:r>
              <a:rPr lang="ca-ES" sz="2400"/>
              <a:t>y</a:t>
            </a:r>
            <a:r>
              <a:rPr lang="ca-ES" sz="2400"/>
              <a:t> Amanda Maycock</a:t>
            </a:r>
            <a:r>
              <a:rPr baseline="30000" lang="ca-ES" sz="2400"/>
              <a:t>2</a:t>
            </a:r>
            <a:endParaRPr baseline="30000" sz="2400"/>
          </a:p>
        </p:txBody>
      </p:sp>
      <p:sp>
        <p:nvSpPr>
          <p:cNvPr id="58" name="Google Shape;58;p9"/>
          <p:cNvSpPr txBox="1"/>
          <p:nvPr>
            <p:ph idx="3" type="body"/>
          </p:nvPr>
        </p:nvSpPr>
        <p:spPr>
          <a:xfrm>
            <a:off x="4722299" y="5024550"/>
            <a:ext cx="7383300" cy="487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4890"/>
              </a:buClr>
              <a:buSzPts val="1680"/>
              <a:buNone/>
            </a:pPr>
            <a:r>
              <a:rPr lang="ca-ES" sz="1480">
                <a:solidFill>
                  <a:schemeClr val="dk1"/>
                </a:solidFill>
              </a:rPr>
              <a:t>1 Barcelona Supercomputing Center (Spain), 2 University of Leeds (UK)</a:t>
            </a:r>
            <a:endParaRPr sz="1480">
              <a:solidFill>
                <a:schemeClr val="dk1"/>
              </a:solidFill>
            </a:endParaRPr>
          </a:p>
        </p:txBody>
      </p:sp>
      <p:sp>
        <p:nvSpPr>
          <p:cNvPr id="59" name="Google Shape;59;p9"/>
          <p:cNvSpPr txBox="1"/>
          <p:nvPr>
            <p:ph idx="3" type="body"/>
          </p:nvPr>
        </p:nvSpPr>
        <p:spPr>
          <a:xfrm>
            <a:off x="5208849" y="6107100"/>
            <a:ext cx="7383300" cy="487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4890"/>
              </a:buClr>
              <a:buSzPts val="2400"/>
              <a:buNone/>
            </a:pPr>
            <a:r>
              <a:rPr lang="ca-ES" sz="2000">
                <a:solidFill>
                  <a:srgbClr val="124484"/>
                </a:solidFill>
              </a:rPr>
              <a:t>paloma.trascasa@bsc.es             </a:t>
            </a:r>
            <a:endParaRPr sz="2000">
              <a:solidFill>
                <a:srgbClr val="124484"/>
              </a:solidFill>
            </a:endParaRPr>
          </a:p>
        </p:txBody>
      </p:sp>
      <p:sp>
        <p:nvSpPr>
          <p:cNvPr id="60" name="Google Shape;60;p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ca-ES"/>
              <a:t>‹#›</a:t>
            </a:fld>
            <a:endParaRPr/>
          </a:p>
        </p:txBody>
      </p:sp>
      <p:pic>
        <p:nvPicPr>
          <p:cNvPr id="61" name="Google Shape;61;p9"/>
          <p:cNvPicPr preferRelativeResize="0"/>
          <p:nvPr/>
        </p:nvPicPr>
        <p:blipFill rotWithShape="1">
          <a:blip r:embed="rId3">
            <a:alphaModFix/>
          </a:blip>
          <a:srcRect b="13080" l="0" r="0" t="13352"/>
          <a:stretch/>
        </p:blipFill>
        <p:spPr>
          <a:xfrm>
            <a:off x="4800475" y="6198238"/>
            <a:ext cx="408375" cy="305225"/>
          </a:xfrm>
          <a:prstGeom prst="rect">
            <a:avLst/>
          </a:prstGeom>
          <a:noFill/>
          <a:ln>
            <a:noFill/>
          </a:ln>
        </p:spPr>
      </p:pic>
      <p:pic>
        <p:nvPicPr>
          <p:cNvPr id="62" name="Google Shape;62;p9"/>
          <p:cNvPicPr preferRelativeResize="0"/>
          <p:nvPr/>
        </p:nvPicPr>
        <p:blipFill>
          <a:blip r:embed="rId4">
            <a:alphaModFix/>
          </a:blip>
          <a:stretch>
            <a:fillRect/>
          </a:stretch>
        </p:blipFill>
        <p:spPr>
          <a:xfrm>
            <a:off x="9022375" y="519825"/>
            <a:ext cx="3083226" cy="912175"/>
          </a:xfrm>
          <a:prstGeom prst="rect">
            <a:avLst/>
          </a:prstGeom>
          <a:noFill/>
          <a:ln>
            <a:noFill/>
          </a:ln>
        </p:spPr>
      </p:pic>
      <p:sp>
        <p:nvSpPr>
          <p:cNvPr id="63" name="Google Shape;63;p9"/>
          <p:cNvSpPr txBox="1"/>
          <p:nvPr>
            <p:ph type="ctrTitle"/>
          </p:nvPr>
        </p:nvSpPr>
        <p:spPr>
          <a:xfrm>
            <a:off x="0" y="5894688"/>
            <a:ext cx="4092900" cy="912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4890"/>
              </a:buClr>
              <a:buSzPts val="4800"/>
              <a:buFont typeface="Calibri"/>
              <a:buNone/>
            </a:pPr>
            <a:r>
              <a:rPr lang="ca-ES" sz="3600">
                <a:solidFill>
                  <a:schemeClr val="lt1"/>
                </a:solidFill>
              </a:rPr>
              <a:t>24 de Enero de 2025</a:t>
            </a:r>
            <a:endParaRPr sz="4000">
              <a:solidFill>
                <a:schemeClr val="lt1"/>
              </a:solidFill>
            </a:endParaRPr>
          </a:p>
        </p:txBody>
      </p:sp>
      <p:sp>
        <p:nvSpPr>
          <p:cNvPr id="64" name="Google Shape;64;p9"/>
          <p:cNvSpPr txBox="1"/>
          <p:nvPr>
            <p:ph idx="1" type="subTitle"/>
          </p:nvPr>
        </p:nvSpPr>
        <p:spPr>
          <a:xfrm>
            <a:off x="4768950" y="5239150"/>
            <a:ext cx="7290000" cy="1086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i="1" lang="ca-ES" sz="2000">
                <a:solidFill>
                  <a:srgbClr val="FF0000"/>
                </a:solidFill>
              </a:rPr>
              <a:t>Actualmente en revisión en npj climate and atmospheric science</a:t>
            </a:r>
            <a:endParaRPr baseline="30000" i="1" sz="200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8"/>
          <p:cNvSpPr txBox="1"/>
          <p:nvPr/>
        </p:nvSpPr>
        <p:spPr>
          <a:xfrm>
            <a:off x="2358250" y="4090500"/>
            <a:ext cx="8763900" cy="2277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100">
                <a:solidFill>
                  <a:schemeClr val="dk1"/>
                </a:solidFill>
                <a:latin typeface="Calibri"/>
                <a:ea typeface="Calibri"/>
                <a:cs typeface="Calibri"/>
                <a:sym typeface="Calibri"/>
              </a:rPr>
              <a:t>Intensificación</a:t>
            </a:r>
            <a:r>
              <a:rPr b="1" lang="ca-ES" sz="2100">
                <a:solidFill>
                  <a:schemeClr val="dk1"/>
                </a:solidFill>
                <a:latin typeface="Calibri"/>
                <a:ea typeface="Calibri"/>
                <a:cs typeface="Calibri"/>
                <a:sym typeface="Calibri"/>
              </a:rPr>
              <a:t>:</a:t>
            </a:r>
            <a:endParaRPr sz="2100"/>
          </a:p>
          <a:p>
            <a:pPr indent="-190500" lvl="0" marL="171450" marR="0" rtl="0" algn="l">
              <a:spcBef>
                <a:spcPts val="0"/>
              </a:spcBef>
              <a:spcAft>
                <a:spcPts val="0"/>
              </a:spcAft>
              <a:buClr>
                <a:srgbClr val="0070C0"/>
              </a:buClr>
              <a:buSzPts val="2000"/>
              <a:buFont typeface="Arial"/>
              <a:buChar char="•"/>
            </a:pPr>
            <a:r>
              <a:rPr b="1" lang="ca-ES" sz="2000">
                <a:solidFill>
                  <a:srgbClr val="0070C0"/>
                </a:solidFill>
                <a:latin typeface="Calibri"/>
                <a:ea typeface="Calibri"/>
                <a:cs typeface="Calibri"/>
                <a:sym typeface="Calibri"/>
              </a:rPr>
              <a:t>H</a:t>
            </a:r>
            <a:r>
              <a:rPr b="1" lang="ca-ES" sz="2000">
                <a:solidFill>
                  <a:srgbClr val="0070C0"/>
                </a:solidFill>
                <a:latin typeface="Calibri"/>
                <a:ea typeface="Calibri"/>
                <a:cs typeface="Calibri"/>
                <a:sym typeface="Calibri"/>
              </a:rPr>
              <a:t> → H </a:t>
            </a:r>
            <a:r>
              <a:rPr lang="ca-ES" sz="2000">
                <a:solidFill>
                  <a:schemeClr val="dk1"/>
                </a:solidFill>
                <a:latin typeface="Calibri"/>
                <a:ea typeface="Calibri"/>
                <a:cs typeface="Calibri"/>
                <a:sym typeface="Calibri"/>
              </a:rPr>
              <a:t>Propagación hacia el este de la precipitación en el Pacífico ecuatorial</a:t>
            </a:r>
            <a:r>
              <a:rPr lang="ca-ES" sz="2000">
                <a:solidFill>
                  <a:schemeClr val="dk1"/>
                </a:solidFill>
                <a:latin typeface="Calibri"/>
                <a:ea typeface="Calibri"/>
                <a:cs typeface="Calibri"/>
                <a:sym typeface="Calibri"/>
              </a:rPr>
              <a:t>.</a:t>
            </a:r>
            <a:endParaRPr sz="2000"/>
          </a:p>
          <a:p>
            <a:pPr indent="-190500" lvl="0" marL="171450" marR="0" rtl="0" algn="l">
              <a:spcBef>
                <a:spcPts val="0"/>
              </a:spcBef>
              <a:spcAft>
                <a:spcPts val="0"/>
              </a:spcAft>
              <a:buClr>
                <a:srgbClr val="FF0000"/>
              </a:buClr>
              <a:buSzPts val="2000"/>
              <a:buFont typeface="Arial"/>
              <a:buChar char="•"/>
            </a:pPr>
            <a:r>
              <a:rPr b="1" lang="ca-ES" sz="2000">
                <a:solidFill>
                  <a:srgbClr val="FF0000"/>
                </a:solidFill>
                <a:latin typeface="Calibri"/>
                <a:ea typeface="Calibri"/>
                <a:cs typeface="Calibri"/>
                <a:sym typeface="Calibri"/>
              </a:rPr>
              <a:t>S</a:t>
            </a:r>
            <a:r>
              <a:rPr b="1" lang="ca-ES" sz="2000">
                <a:solidFill>
                  <a:srgbClr val="FF0000"/>
                </a:solidFill>
                <a:latin typeface="Calibri"/>
                <a:ea typeface="Calibri"/>
                <a:cs typeface="Calibri"/>
                <a:sym typeface="Calibri"/>
              </a:rPr>
              <a:t> → S </a:t>
            </a:r>
            <a:r>
              <a:rPr lang="ca-ES" sz="2000">
                <a:solidFill>
                  <a:schemeClr val="dk1"/>
                </a:solidFill>
                <a:latin typeface="Calibri"/>
                <a:ea typeface="Calibri"/>
                <a:cs typeface="Calibri"/>
                <a:sym typeface="Calibri"/>
              </a:rPr>
              <a:t>Sur de China, Bahía de Bengala y el mar de Filipinas</a:t>
            </a:r>
            <a:endParaRPr sz="2000"/>
          </a:p>
          <a:p>
            <a:pPr indent="0" lvl="0" marL="457200" marR="0" rtl="0" algn="l">
              <a:spcBef>
                <a:spcPts val="0"/>
              </a:spcBef>
              <a:spcAft>
                <a:spcPts val="0"/>
              </a:spcAft>
              <a:buNone/>
            </a:pPr>
            <a:r>
              <a:t/>
            </a:r>
            <a:endParaRPr sz="2000"/>
          </a:p>
          <a:p>
            <a:pPr indent="0" lvl="0" marL="0" marR="0" rtl="0" algn="l">
              <a:spcBef>
                <a:spcPts val="0"/>
              </a:spcBef>
              <a:spcAft>
                <a:spcPts val="0"/>
              </a:spcAft>
              <a:buNone/>
            </a:pPr>
            <a:r>
              <a:rPr b="1" lang="ca-ES" sz="2100">
                <a:solidFill>
                  <a:schemeClr val="dk1"/>
                </a:solidFill>
                <a:latin typeface="Calibri"/>
                <a:ea typeface="Calibri"/>
                <a:cs typeface="Calibri"/>
                <a:sym typeface="Calibri"/>
              </a:rPr>
              <a:t>Debilitamiento</a:t>
            </a:r>
            <a:r>
              <a:rPr lang="ca-ES" sz="2100">
                <a:solidFill>
                  <a:schemeClr val="dk1"/>
                </a:solidFill>
                <a:latin typeface="Calibri"/>
                <a:ea typeface="Calibri"/>
                <a:cs typeface="Calibri"/>
                <a:sym typeface="Calibri"/>
              </a:rPr>
              <a:t>:</a:t>
            </a:r>
            <a:endParaRPr sz="2100"/>
          </a:p>
          <a:p>
            <a:pPr indent="-190500" lvl="0" marL="171450" marR="0" rtl="0" algn="l">
              <a:spcBef>
                <a:spcPts val="0"/>
              </a:spcBef>
              <a:spcAft>
                <a:spcPts val="0"/>
              </a:spcAft>
              <a:buClr>
                <a:srgbClr val="FF0000"/>
              </a:buClr>
              <a:buSzPts val="2000"/>
              <a:buFont typeface="Arial"/>
              <a:buChar char="•"/>
            </a:pPr>
            <a:r>
              <a:rPr b="1" lang="ca-ES" sz="2000">
                <a:solidFill>
                  <a:srgbClr val="FF0000"/>
                </a:solidFill>
                <a:latin typeface="Calibri"/>
                <a:ea typeface="Calibri"/>
                <a:cs typeface="Calibri"/>
                <a:sym typeface="Calibri"/>
              </a:rPr>
              <a:t>S</a:t>
            </a:r>
            <a:r>
              <a:rPr b="1" lang="ca-ES" sz="2000">
                <a:solidFill>
                  <a:srgbClr val="0070C0"/>
                </a:solidFill>
                <a:latin typeface="Calibri"/>
                <a:ea typeface="Calibri"/>
                <a:cs typeface="Calibri"/>
                <a:sym typeface="Calibri"/>
              </a:rPr>
              <a:t> → H </a:t>
            </a:r>
            <a:r>
              <a:rPr lang="ca-ES" sz="2000">
                <a:solidFill>
                  <a:schemeClr val="dk1"/>
                </a:solidFill>
                <a:latin typeface="Calibri"/>
                <a:ea typeface="Calibri"/>
                <a:cs typeface="Calibri"/>
                <a:sym typeface="Calibri"/>
              </a:rPr>
              <a:t>Más lluvia sobre el Amazonas (</a:t>
            </a:r>
            <a:r>
              <a:rPr b="1" lang="ca-ES" sz="2000">
                <a:solidFill>
                  <a:schemeClr val="dk1"/>
                </a:solidFill>
                <a:latin typeface="Calibri"/>
                <a:ea typeface="Calibri"/>
                <a:cs typeface="Calibri"/>
                <a:sym typeface="Calibri"/>
              </a:rPr>
              <a:t>no-linearidad</a:t>
            </a:r>
            <a:r>
              <a:rPr lang="ca-ES" sz="2000">
                <a:solidFill>
                  <a:schemeClr val="dk1"/>
                </a:solidFill>
                <a:latin typeface="Calibri"/>
                <a:ea typeface="Calibri"/>
                <a:cs typeface="Calibri"/>
                <a:sym typeface="Calibri"/>
              </a:rPr>
              <a:t>?).</a:t>
            </a:r>
            <a:endParaRPr sz="2000"/>
          </a:p>
          <a:p>
            <a:pPr indent="-190500" lvl="0" marL="171450" marR="0" rtl="0" algn="l">
              <a:spcBef>
                <a:spcPts val="0"/>
              </a:spcBef>
              <a:spcAft>
                <a:spcPts val="0"/>
              </a:spcAft>
              <a:buClr>
                <a:srgbClr val="0070C0"/>
              </a:buClr>
              <a:buSzPts val="2000"/>
              <a:buFont typeface="Arial"/>
              <a:buChar char="•"/>
            </a:pPr>
            <a:r>
              <a:rPr b="1" lang="ca-ES" sz="2000">
                <a:solidFill>
                  <a:srgbClr val="0070C0"/>
                </a:solidFill>
                <a:latin typeface="Calibri"/>
                <a:ea typeface="Calibri"/>
                <a:cs typeface="Calibri"/>
                <a:sym typeface="Calibri"/>
              </a:rPr>
              <a:t>H</a:t>
            </a:r>
            <a:r>
              <a:rPr b="1" lang="ca-ES" sz="2000">
                <a:solidFill>
                  <a:srgbClr val="0070C0"/>
                </a:solidFill>
                <a:latin typeface="Calibri"/>
                <a:ea typeface="Calibri"/>
                <a:cs typeface="Calibri"/>
                <a:sym typeface="Calibri"/>
              </a:rPr>
              <a:t> </a:t>
            </a:r>
            <a:r>
              <a:rPr b="1" lang="ca-ES" sz="2000">
                <a:solidFill>
                  <a:srgbClr val="FF0000"/>
                </a:solidFill>
                <a:latin typeface="Calibri"/>
                <a:ea typeface="Calibri"/>
                <a:cs typeface="Calibri"/>
                <a:sym typeface="Calibri"/>
              </a:rPr>
              <a:t>→ S </a:t>
            </a:r>
            <a:r>
              <a:rPr lang="ca-ES" sz="2000">
                <a:solidFill>
                  <a:schemeClr val="dk1"/>
                </a:solidFill>
                <a:latin typeface="Calibri"/>
                <a:ea typeface="Calibri"/>
                <a:cs typeface="Calibri"/>
                <a:sym typeface="Calibri"/>
              </a:rPr>
              <a:t>Desplazamiento hacia el norte de la precipitación en el río de la plata.</a:t>
            </a:r>
            <a:endParaRPr sz="2000">
              <a:solidFill>
                <a:schemeClr val="dk1"/>
              </a:solidFill>
              <a:latin typeface="Calibri"/>
              <a:ea typeface="Calibri"/>
              <a:cs typeface="Calibri"/>
              <a:sym typeface="Calibri"/>
            </a:endParaRPr>
          </a:p>
        </p:txBody>
      </p:sp>
      <p:sp>
        <p:nvSpPr>
          <p:cNvPr id="200" name="Google Shape;200;p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a-ES"/>
              <a:t>‹#›</a:t>
            </a:fld>
            <a:endParaRPr/>
          </a:p>
        </p:txBody>
      </p:sp>
      <p:sp>
        <p:nvSpPr>
          <p:cNvPr id="201" name="Google Shape;201;p18"/>
          <p:cNvSpPr txBox="1"/>
          <p:nvPr/>
        </p:nvSpPr>
        <p:spPr>
          <a:xfrm flipH="1">
            <a:off x="227825" y="142075"/>
            <a:ext cx="116010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600">
                <a:solidFill>
                  <a:srgbClr val="124484"/>
                </a:solidFill>
                <a:latin typeface="Calibri"/>
                <a:ea typeface="Calibri"/>
                <a:cs typeface="Calibri"/>
                <a:sym typeface="Calibri"/>
              </a:rPr>
              <a:t>Impactos de precipitación de El Niño extremo en diciembre-enero-febrero</a:t>
            </a:r>
            <a:endParaRPr b="1" sz="2600">
              <a:solidFill>
                <a:srgbClr val="124484"/>
              </a:solidFill>
              <a:latin typeface="Calibri"/>
              <a:ea typeface="Calibri"/>
              <a:cs typeface="Calibri"/>
              <a:sym typeface="Calibri"/>
            </a:endParaRPr>
          </a:p>
        </p:txBody>
      </p:sp>
      <p:pic>
        <p:nvPicPr>
          <p:cNvPr id="202" name="Google Shape;202;p18"/>
          <p:cNvPicPr preferRelativeResize="0"/>
          <p:nvPr/>
        </p:nvPicPr>
        <p:blipFill rotWithShape="1">
          <a:blip r:embed="rId3">
            <a:alphaModFix/>
          </a:blip>
          <a:srcRect b="75409" l="50032" r="0" t="4161"/>
          <a:stretch/>
        </p:blipFill>
        <p:spPr>
          <a:xfrm>
            <a:off x="72025" y="1507400"/>
            <a:ext cx="6218101" cy="2583100"/>
          </a:xfrm>
          <a:prstGeom prst="rect">
            <a:avLst/>
          </a:prstGeom>
          <a:noFill/>
          <a:ln>
            <a:noFill/>
          </a:ln>
        </p:spPr>
      </p:pic>
      <p:pic>
        <p:nvPicPr>
          <p:cNvPr id="203" name="Google Shape;203;p18"/>
          <p:cNvPicPr preferRelativeResize="0"/>
          <p:nvPr/>
        </p:nvPicPr>
        <p:blipFill rotWithShape="1">
          <a:blip r:embed="rId3">
            <a:alphaModFix/>
          </a:blip>
          <a:srcRect b="49370" l="50032" r="0" t="29881"/>
          <a:stretch/>
        </p:blipFill>
        <p:spPr>
          <a:xfrm>
            <a:off x="6069575" y="1549850"/>
            <a:ext cx="6122424" cy="2583100"/>
          </a:xfrm>
          <a:prstGeom prst="rect">
            <a:avLst/>
          </a:prstGeom>
          <a:noFill/>
          <a:ln>
            <a:noFill/>
          </a:ln>
        </p:spPr>
      </p:pic>
      <p:sp>
        <p:nvSpPr>
          <p:cNvPr id="204" name="Google Shape;204;p18"/>
          <p:cNvSpPr txBox="1"/>
          <p:nvPr/>
        </p:nvSpPr>
        <p:spPr>
          <a:xfrm>
            <a:off x="867825" y="995750"/>
            <a:ext cx="3546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a-ES" sz="2400">
                <a:solidFill>
                  <a:schemeClr val="dk1"/>
                </a:solidFill>
                <a:latin typeface="Calibri"/>
                <a:ea typeface="Calibri"/>
                <a:cs typeface="Calibri"/>
                <a:sym typeface="Calibri"/>
              </a:rPr>
              <a:t>Anomalías en el presente</a:t>
            </a:r>
            <a:endParaRPr sz="2400">
              <a:solidFill>
                <a:schemeClr val="dk1"/>
              </a:solidFill>
              <a:latin typeface="Calibri"/>
              <a:ea typeface="Calibri"/>
              <a:cs typeface="Calibri"/>
              <a:sym typeface="Calibri"/>
            </a:endParaRPr>
          </a:p>
        </p:txBody>
      </p:sp>
      <p:sp>
        <p:nvSpPr>
          <p:cNvPr id="205" name="Google Shape;205;p18"/>
          <p:cNvSpPr txBox="1"/>
          <p:nvPr/>
        </p:nvSpPr>
        <p:spPr>
          <a:xfrm>
            <a:off x="7025100" y="995750"/>
            <a:ext cx="3019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a-ES" sz="2400">
                <a:solidFill>
                  <a:schemeClr val="dk1"/>
                </a:solidFill>
                <a:latin typeface="Calibri"/>
                <a:ea typeface="Calibri"/>
                <a:cs typeface="Calibri"/>
                <a:sym typeface="Calibri"/>
              </a:rPr>
              <a:t>Anomalías en el futuro</a:t>
            </a:r>
            <a:endParaRPr sz="2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9"/>
          <p:cNvSpPr txBox="1"/>
          <p:nvPr/>
        </p:nvSpPr>
        <p:spPr>
          <a:xfrm>
            <a:off x="1907023" y="3972000"/>
            <a:ext cx="9126000" cy="2570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100">
                <a:solidFill>
                  <a:schemeClr val="dk1"/>
                </a:solidFill>
                <a:latin typeface="Calibri"/>
                <a:ea typeface="Calibri"/>
                <a:cs typeface="Calibri"/>
                <a:sym typeface="Calibri"/>
              </a:rPr>
              <a:t>Intensificación</a:t>
            </a:r>
            <a:r>
              <a:rPr b="1" lang="ca-ES" sz="2100">
                <a:solidFill>
                  <a:schemeClr val="dk1"/>
                </a:solidFill>
                <a:latin typeface="Calibri"/>
                <a:ea typeface="Calibri"/>
                <a:cs typeface="Calibri"/>
                <a:sym typeface="Calibri"/>
              </a:rPr>
              <a:t>:</a:t>
            </a:r>
            <a:endParaRPr sz="2100">
              <a:solidFill>
                <a:schemeClr val="dk1"/>
              </a:solidFill>
              <a:latin typeface="Calibri"/>
              <a:ea typeface="Calibri"/>
              <a:cs typeface="Calibri"/>
              <a:sym typeface="Calibri"/>
            </a:endParaRPr>
          </a:p>
          <a:p>
            <a:pPr indent="-190500" lvl="0" marL="171450" marR="0" rtl="0" algn="l">
              <a:spcBef>
                <a:spcPts val="0"/>
              </a:spcBef>
              <a:spcAft>
                <a:spcPts val="0"/>
              </a:spcAft>
              <a:buClr>
                <a:srgbClr val="FF0000"/>
              </a:buClr>
              <a:buSzPts val="2000"/>
              <a:buFont typeface="Arial"/>
              <a:buChar char="•"/>
            </a:pPr>
            <a:r>
              <a:rPr b="1" lang="ca-ES" sz="2000">
                <a:solidFill>
                  <a:srgbClr val="FF0000"/>
                </a:solidFill>
                <a:latin typeface="Calibri"/>
                <a:ea typeface="Calibri"/>
                <a:cs typeface="Calibri"/>
                <a:sym typeface="Calibri"/>
              </a:rPr>
              <a:t>C</a:t>
            </a:r>
            <a:r>
              <a:rPr b="1" lang="ca-ES" sz="2000">
                <a:solidFill>
                  <a:srgbClr val="FF0000"/>
                </a:solidFill>
                <a:latin typeface="Calibri"/>
                <a:ea typeface="Calibri"/>
                <a:cs typeface="Calibri"/>
                <a:sym typeface="Calibri"/>
              </a:rPr>
              <a:t> → C </a:t>
            </a:r>
            <a:r>
              <a:rPr lang="ca-ES" sz="2000">
                <a:solidFill>
                  <a:schemeClr val="dk1"/>
                </a:solidFill>
                <a:latin typeface="Calibri"/>
                <a:ea typeface="Calibri"/>
                <a:cs typeface="Calibri"/>
                <a:sym typeface="Calibri"/>
              </a:rPr>
              <a:t>Sur de las cuencas del Amazonas y Congo, este de África y Australia.</a:t>
            </a:r>
            <a:endParaRPr sz="2000"/>
          </a:p>
          <a:p>
            <a:pPr indent="-190500" lvl="0" marL="171450" marR="0" rtl="0" algn="l">
              <a:spcBef>
                <a:spcPts val="0"/>
              </a:spcBef>
              <a:spcAft>
                <a:spcPts val="0"/>
              </a:spcAft>
              <a:buClr>
                <a:srgbClr val="0070C0"/>
              </a:buClr>
              <a:buSzPts val="2000"/>
              <a:buFont typeface="Arial"/>
              <a:buChar char="•"/>
            </a:pPr>
            <a:r>
              <a:rPr b="1" lang="ca-ES" sz="2000">
                <a:solidFill>
                  <a:srgbClr val="0070C0"/>
                </a:solidFill>
                <a:latin typeface="Calibri"/>
                <a:ea typeface="Calibri"/>
                <a:cs typeface="Calibri"/>
                <a:sym typeface="Calibri"/>
              </a:rPr>
              <a:t>F</a:t>
            </a:r>
            <a:r>
              <a:rPr b="1" lang="ca-ES" sz="2000">
                <a:solidFill>
                  <a:srgbClr val="0070C0"/>
                </a:solidFill>
                <a:latin typeface="Calibri"/>
                <a:ea typeface="Calibri"/>
                <a:cs typeface="Calibri"/>
                <a:sym typeface="Calibri"/>
              </a:rPr>
              <a:t> → F </a:t>
            </a:r>
            <a:r>
              <a:rPr lang="ca-ES" sz="2000">
                <a:solidFill>
                  <a:schemeClr val="dk1"/>
                </a:solidFill>
                <a:latin typeface="Calibri"/>
                <a:ea typeface="Calibri"/>
                <a:cs typeface="Calibri"/>
                <a:sym typeface="Calibri"/>
              </a:rPr>
              <a:t>Nordeste de Norteamérica.</a:t>
            </a:r>
            <a:endParaRPr sz="2000"/>
          </a:p>
          <a:p>
            <a:pPr indent="-63500" lvl="0" marL="171450" marR="0" rtl="0" algn="l">
              <a:spcBef>
                <a:spcPts val="0"/>
              </a:spcBef>
              <a:spcAft>
                <a:spcPts val="0"/>
              </a:spcAft>
              <a:buClr>
                <a:schemeClr val="dk1"/>
              </a:buClr>
              <a:buSzPts val="1700"/>
              <a:buFont typeface="Arial"/>
              <a:buNone/>
            </a:pPr>
            <a:r>
              <a:t/>
            </a:r>
            <a:endParaRPr sz="1900">
              <a:solidFill>
                <a:schemeClr val="dk1"/>
              </a:solidFill>
              <a:latin typeface="Calibri"/>
              <a:ea typeface="Calibri"/>
              <a:cs typeface="Calibri"/>
              <a:sym typeface="Calibri"/>
            </a:endParaRPr>
          </a:p>
          <a:p>
            <a:pPr indent="0" lvl="0" marL="0" marR="0" rtl="0" algn="l">
              <a:spcBef>
                <a:spcPts val="0"/>
              </a:spcBef>
              <a:spcAft>
                <a:spcPts val="0"/>
              </a:spcAft>
              <a:buNone/>
            </a:pPr>
            <a:r>
              <a:rPr b="1" lang="ca-ES" sz="2100">
                <a:solidFill>
                  <a:schemeClr val="dk1"/>
                </a:solidFill>
                <a:latin typeface="Calibri"/>
                <a:ea typeface="Calibri"/>
                <a:cs typeface="Calibri"/>
                <a:sym typeface="Calibri"/>
              </a:rPr>
              <a:t>Debilitamiento</a:t>
            </a:r>
            <a:r>
              <a:rPr lang="ca-ES" sz="2100">
                <a:solidFill>
                  <a:schemeClr val="dk1"/>
                </a:solidFill>
                <a:latin typeface="Calibri"/>
                <a:ea typeface="Calibri"/>
                <a:cs typeface="Calibri"/>
                <a:sym typeface="Calibri"/>
              </a:rPr>
              <a:t>:</a:t>
            </a:r>
            <a:endParaRPr sz="2100"/>
          </a:p>
          <a:p>
            <a:pPr indent="-190500" lvl="0" marL="171450" marR="0" rtl="0" algn="l">
              <a:spcBef>
                <a:spcPts val="0"/>
              </a:spcBef>
              <a:spcAft>
                <a:spcPts val="0"/>
              </a:spcAft>
              <a:buClr>
                <a:srgbClr val="FF0000"/>
              </a:buClr>
              <a:buSzPts val="2000"/>
              <a:buFont typeface="Arial"/>
              <a:buChar char="•"/>
            </a:pPr>
            <a:r>
              <a:rPr b="1" lang="ca-ES" sz="2000">
                <a:solidFill>
                  <a:srgbClr val="FF0000"/>
                </a:solidFill>
                <a:latin typeface="Calibri"/>
                <a:ea typeface="Calibri"/>
                <a:cs typeface="Calibri"/>
                <a:sym typeface="Calibri"/>
              </a:rPr>
              <a:t>C</a:t>
            </a:r>
            <a:r>
              <a:rPr b="1" lang="ca-ES" sz="2000">
                <a:solidFill>
                  <a:srgbClr val="0070C0"/>
                </a:solidFill>
                <a:latin typeface="Calibri"/>
                <a:ea typeface="Calibri"/>
                <a:cs typeface="Calibri"/>
                <a:sym typeface="Calibri"/>
              </a:rPr>
              <a:t> → F </a:t>
            </a:r>
            <a:r>
              <a:rPr lang="ca-ES" sz="2000">
                <a:solidFill>
                  <a:schemeClr val="dk1"/>
                </a:solidFill>
                <a:latin typeface="Calibri"/>
                <a:ea typeface="Calibri"/>
                <a:cs typeface="Calibri"/>
                <a:sym typeface="Calibri"/>
              </a:rPr>
              <a:t>Anomalías frías en nordeste de Argentina, Paraguay, el sur de Brasil se extienden hacia el norte. Veranos más suaves en el sur de África.</a:t>
            </a:r>
            <a:endParaRPr sz="2000">
              <a:solidFill>
                <a:schemeClr val="dk1"/>
              </a:solidFill>
              <a:latin typeface="Calibri"/>
              <a:ea typeface="Calibri"/>
              <a:cs typeface="Calibri"/>
              <a:sym typeface="Calibri"/>
            </a:endParaRPr>
          </a:p>
          <a:p>
            <a:pPr indent="-63500" lvl="0" marL="171450" marR="0" rtl="0" algn="l">
              <a:spcBef>
                <a:spcPts val="0"/>
              </a:spcBef>
              <a:spcAft>
                <a:spcPts val="0"/>
              </a:spcAft>
              <a:buClr>
                <a:schemeClr val="dk1"/>
              </a:buClr>
              <a:buSzPts val="1700"/>
              <a:buFont typeface="Arial"/>
              <a:buNone/>
            </a:pPr>
            <a:r>
              <a:t/>
            </a:r>
            <a:endParaRPr sz="2000">
              <a:solidFill>
                <a:schemeClr val="dk1"/>
              </a:solidFill>
              <a:latin typeface="Calibri"/>
              <a:ea typeface="Calibri"/>
              <a:cs typeface="Calibri"/>
              <a:sym typeface="Calibri"/>
            </a:endParaRPr>
          </a:p>
        </p:txBody>
      </p:sp>
      <p:sp>
        <p:nvSpPr>
          <p:cNvPr id="212" name="Google Shape;212;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a-ES"/>
              <a:t>‹#›</a:t>
            </a:fld>
            <a:endParaRPr/>
          </a:p>
        </p:txBody>
      </p:sp>
      <p:pic>
        <p:nvPicPr>
          <p:cNvPr id="213" name="Google Shape;213;p19"/>
          <p:cNvPicPr preferRelativeResize="0"/>
          <p:nvPr/>
        </p:nvPicPr>
        <p:blipFill rotWithShape="1">
          <a:blip r:embed="rId3">
            <a:alphaModFix/>
          </a:blip>
          <a:srcRect b="75340" l="0" r="49522" t="4261"/>
          <a:stretch/>
        </p:blipFill>
        <p:spPr>
          <a:xfrm>
            <a:off x="429000" y="1541350"/>
            <a:ext cx="5934424" cy="2430651"/>
          </a:xfrm>
          <a:prstGeom prst="rect">
            <a:avLst/>
          </a:prstGeom>
          <a:noFill/>
          <a:ln>
            <a:noFill/>
          </a:ln>
        </p:spPr>
      </p:pic>
      <p:pic>
        <p:nvPicPr>
          <p:cNvPr id="214" name="Google Shape;214;p19"/>
          <p:cNvPicPr preferRelativeResize="0"/>
          <p:nvPr/>
        </p:nvPicPr>
        <p:blipFill rotWithShape="1">
          <a:blip r:embed="rId3">
            <a:alphaModFix/>
          </a:blip>
          <a:srcRect b="49121" l="0" r="49522" t="29526"/>
          <a:stretch/>
        </p:blipFill>
        <p:spPr>
          <a:xfrm>
            <a:off x="5868600" y="1541350"/>
            <a:ext cx="5934623" cy="2544400"/>
          </a:xfrm>
          <a:prstGeom prst="rect">
            <a:avLst/>
          </a:prstGeom>
          <a:noFill/>
          <a:ln>
            <a:noFill/>
          </a:ln>
        </p:spPr>
      </p:pic>
      <p:sp>
        <p:nvSpPr>
          <p:cNvPr id="215" name="Google Shape;215;p19"/>
          <p:cNvSpPr txBox="1"/>
          <p:nvPr/>
        </p:nvSpPr>
        <p:spPr>
          <a:xfrm flipH="1">
            <a:off x="227825" y="142075"/>
            <a:ext cx="116010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600">
                <a:solidFill>
                  <a:srgbClr val="124484"/>
                </a:solidFill>
                <a:latin typeface="Calibri"/>
                <a:ea typeface="Calibri"/>
                <a:cs typeface="Calibri"/>
                <a:sym typeface="Calibri"/>
              </a:rPr>
              <a:t>Impactos de temperatura de El Niño extremo en diciembre-enero-febrero</a:t>
            </a:r>
            <a:endParaRPr b="1" sz="2600">
              <a:solidFill>
                <a:srgbClr val="124484"/>
              </a:solidFill>
              <a:latin typeface="Calibri"/>
              <a:ea typeface="Calibri"/>
              <a:cs typeface="Calibri"/>
              <a:sym typeface="Calibri"/>
            </a:endParaRPr>
          </a:p>
        </p:txBody>
      </p:sp>
      <p:sp>
        <p:nvSpPr>
          <p:cNvPr id="216" name="Google Shape;216;p19"/>
          <p:cNvSpPr txBox="1"/>
          <p:nvPr/>
        </p:nvSpPr>
        <p:spPr>
          <a:xfrm>
            <a:off x="867825" y="995750"/>
            <a:ext cx="3546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a-ES" sz="2400">
                <a:solidFill>
                  <a:schemeClr val="dk1"/>
                </a:solidFill>
                <a:latin typeface="Calibri"/>
                <a:ea typeface="Calibri"/>
                <a:cs typeface="Calibri"/>
                <a:sym typeface="Calibri"/>
              </a:rPr>
              <a:t>Anomalías en el presente</a:t>
            </a:r>
            <a:endParaRPr sz="2400">
              <a:solidFill>
                <a:schemeClr val="dk1"/>
              </a:solidFill>
              <a:latin typeface="Calibri"/>
              <a:ea typeface="Calibri"/>
              <a:cs typeface="Calibri"/>
              <a:sym typeface="Calibri"/>
            </a:endParaRPr>
          </a:p>
        </p:txBody>
      </p:sp>
      <p:sp>
        <p:nvSpPr>
          <p:cNvPr id="217" name="Google Shape;217;p19"/>
          <p:cNvSpPr txBox="1"/>
          <p:nvPr/>
        </p:nvSpPr>
        <p:spPr>
          <a:xfrm>
            <a:off x="7025100" y="995750"/>
            <a:ext cx="3019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a-ES" sz="2400">
                <a:solidFill>
                  <a:schemeClr val="dk1"/>
                </a:solidFill>
                <a:latin typeface="Calibri"/>
                <a:ea typeface="Calibri"/>
                <a:cs typeface="Calibri"/>
                <a:sym typeface="Calibri"/>
              </a:rPr>
              <a:t>Anomalías en el futuro</a:t>
            </a:r>
            <a:endParaRPr sz="2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3" name="Google Shape;223;p20"/>
          <p:cNvSpPr txBox="1"/>
          <p:nvPr/>
        </p:nvSpPr>
        <p:spPr>
          <a:xfrm>
            <a:off x="1981201" y="2745351"/>
            <a:ext cx="8229600" cy="8385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24484"/>
              </a:buClr>
              <a:buSzPts val="6000"/>
              <a:buFont typeface="Calibri"/>
              <a:buNone/>
            </a:pPr>
            <a:r>
              <a:rPr b="1" lang="ca-ES" sz="6000">
                <a:solidFill>
                  <a:srgbClr val="124484"/>
                </a:solidFill>
                <a:latin typeface="Calibri"/>
                <a:ea typeface="Calibri"/>
                <a:cs typeface="Calibri"/>
                <a:sym typeface="Calibri"/>
              </a:rPr>
              <a:t>Impactos regionales</a:t>
            </a:r>
            <a:endParaRPr/>
          </a:p>
        </p:txBody>
      </p:sp>
      <p:sp>
        <p:nvSpPr>
          <p:cNvPr id="224" name="Google Shape;224;p2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ca-ES"/>
              <a:t>‹#›</a:t>
            </a:fld>
            <a:endParaRPr/>
          </a:p>
        </p:txBody>
      </p:sp>
      <p:sp>
        <p:nvSpPr>
          <p:cNvPr id="231" name="Google Shape;231;p21"/>
          <p:cNvSpPr txBox="1"/>
          <p:nvPr/>
        </p:nvSpPr>
        <p:spPr>
          <a:xfrm flipH="1">
            <a:off x="227775" y="142075"/>
            <a:ext cx="107322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600">
                <a:solidFill>
                  <a:srgbClr val="124484"/>
                </a:solidFill>
                <a:latin typeface="Calibri"/>
                <a:ea typeface="Calibri"/>
                <a:cs typeface="Calibri"/>
                <a:sym typeface="Calibri"/>
              </a:rPr>
              <a:t>Norteamérica: Intensificación de los impactos (más días fríos en invierno)</a:t>
            </a:r>
            <a:endParaRPr b="1" sz="2600">
              <a:solidFill>
                <a:srgbClr val="124484"/>
              </a:solidFill>
              <a:latin typeface="Calibri"/>
              <a:ea typeface="Calibri"/>
              <a:cs typeface="Calibri"/>
              <a:sym typeface="Calibri"/>
            </a:endParaRPr>
          </a:p>
        </p:txBody>
      </p:sp>
      <p:pic>
        <p:nvPicPr>
          <p:cNvPr id="232" name="Google Shape;232;p21"/>
          <p:cNvPicPr preferRelativeResize="0"/>
          <p:nvPr/>
        </p:nvPicPr>
        <p:blipFill>
          <a:blip r:embed="rId3">
            <a:alphaModFix/>
          </a:blip>
          <a:stretch>
            <a:fillRect/>
          </a:stretch>
        </p:blipFill>
        <p:spPr>
          <a:xfrm>
            <a:off x="398888" y="893300"/>
            <a:ext cx="11394227" cy="3644150"/>
          </a:xfrm>
          <a:prstGeom prst="rect">
            <a:avLst/>
          </a:prstGeom>
          <a:noFill/>
          <a:ln>
            <a:noFill/>
          </a:ln>
        </p:spPr>
      </p:pic>
      <p:sp>
        <p:nvSpPr>
          <p:cNvPr id="233" name="Google Shape;233;p21"/>
          <p:cNvSpPr/>
          <p:nvPr/>
        </p:nvSpPr>
        <p:spPr>
          <a:xfrm>
            <a:off x="2280700" y="4710350"/>
            <a:ext cx="6663000" cy="1021500"/>
          </a:xfrm>
          <a:prstGeom prst="roundRect">
            <a:avLst>
              <a:gd fmla="val 16667" name="adj"/>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ca-ES" sz="2000">
                <a:solidFill>
                  <a:schemeClr val="dk1"/>
                </a:solidFill>
                <a:latin typeface="Calibri"/>
                <a:ea typeface="Calibri"/>
                <a:cs typeface="Calibri"/>
                <a:sym typeface="Calibri"/>
              </a:rPr>
              <a:t>En el este de Estados Unidos, los eventos de El Niño extremo darán lugar a más días fríos.</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ca-ES" sz="2000">
                <a:solidFill>
                  <a:schemeClr val="dk1"/>
                </a:solidFill>
                <a:latin typeface="Calibri"/>
                <a:ea typeface="Calibri"/>
                <a:cs typeface="Calibri"/>
                <a:sym typeface="Calibri"/>
              </a:rPr>
              <a:t>TEl umbral de días fríos ascenderá 5°C (de -5°C a 0°C)</a:t>
            </a:r>
            <a:endParaRPr sz="2000">
              <a:solidFill>
                <a:schemeClr val="dk1"/>
              </a:solidFill>
              <a:latin typeface="Calibri"/>
              <a:ea typeface="Calibri"/>
              <a:cs typeface="Calibri"/>
              <a:sym typeface="Calibri"/>
            </a:endParaRPr>
          </a:p>
        </p:txBody>
      </p:sp>
      <p:graphicFrame>
        <p:nvGraphicFramePr>
          <p:cNvPr id="234" name="Google Shape;234;p21"/>
          <p:cNvGraphicFramePr/>
          <p:nvPr/>
        </p:nvGraphicFramePr>
        <p:xfrm>
          <a:off x="8956325" y="4524875"/>
          <a:ext cx="3000000" cy="3000000"/>
        </p:xfrm>
        <a:graphic>
          <a:graphicData uri="http://schemas.openxmlformats.org/drawingml/2006/table">
            <a:tbl>
              <a:tblPr>
                <a:noFill/>
                <a:tableStyleId>{5A47876D-EFEA-40DD-B00E-46D7E3756ABD}</a:tableStyleId>
              </a:tblPr>
              <a:tblGrid>
                <a:gridCol w="1226375"/>
                <a:gridCol w="1226375"/>
              </a:tblGrid>
              <a:tr h="381000">
                <a:tc>
                  <a:txBody>
                    <a:bodyPr/>
                    <a:lstStyle/>
                    <a:p>
                      <a:pPr indent="0" lvl="0" marL="0" rtl="0" algn="ctr">
                        <a:spcBef>
                          <a:spcPts val="0"/>
                        </a:spcBef>
                        <a:spcAft>
                          <a:spcPts val="0"/>
                        </a:spcAft>
                        <a:buNone/>
                      </a:pPr>
                      <a:r>
                        <a:rPr b="1" lang="ca-ES"/>
                        <a:t>El Niño PRESENTE</a:t>
                      </a:r>
                      <a:endParaRPr b="1"/>
                    </a:p>
                  </a:txBody>
                  <a:tcPr marT="91425" marB="91425" marR="91425" marL="91425"/>
                </a:tc>
                <a:tc>
                  <a:txBody>
                    <a:bodyPr/>
                    <a:lstStyle/>
                    <a:p>
                      <a:pPr indent="0" lvl="0" marL="0" rtl="0" algn="ctr">
                        <a:spcBef>
                          <a:spcPts val="0"/>
                        </a:spcBef>
                        <a:spcAft>
                          <a:spcPts val="0"/>
                        </a:spcAft>
                        <a:buNone/>
                      </a:pPr>
                      <a:r>
                        <a:rPr b="1" lang="ca-ES"/>
                        <a:t>El Niño FUTURO</a:t>
                      </a:r>
                      <a:endParaRPr b="1"/>
                    </a:p>
                  </a:txBody>
                  <a:tcPr marT="91425" marB="91425" marR="91425" marL="91425"/>
                </a:tc>
              </a:tr>
              <a:tr h="381000">
                <a:tc>
                  <a:txBody>
                    <a:bodyPr/>
                    <a:lstStyle/>
                    <a:p>
                      <a:pPr indent="0" lvl="0" marL="0" rtl="0" algn="ctr">
                        <a:spcBef>
                          <a:spcPts val="0"/>
                        </a:spcBef>
                        <a:spcAft>
                          <a:spcPts val="0"/>
                        </a:spcAft>
                        <a:buNone/>
                      </a:pPr>
                      <a:r>
                        <a:rPr lang="ca-ES"/>
                        <a:t>9.5%</a:t>
                      </a:r>
                      <a:endParaRPr/>
                    </a:p>
                  </a:txBody>
                  <a:tcPr marT="91425" marB="91425" marR="91425" marL="91425">
                    <a:solidFill>
                      <a:srgbClr val="F4CCCC"/>
                    </a:solidFill>
                  </a:tcPr>
                </a:tc>
                <a:tc>
                  <a:txBody>
                    <a:bodyPr/>
                    <a:lstStyle/>
                    <a:p>
                      <a:pPr indent="0" lvl="0" marL="0" rtl="0" algn="ctr">
                        <a:spcBef>
                          <a:spcPts val="0"/>
                        </a:spcBef>
                        <a:spcAft>
                          <a:spcPts val="0"/>
                        </a:spcAft>
                        <a:buNone/>
                      </a:pPr>
                      <a:r>
                        <a:rPr lang="ca-ES"/>
                        <a:t>17.1%</a:t>
                      </a:r>
                      <a:endParaRPr/>
                    </a:p>
                  </a:txBody>
                  <a:tcPr marT="91425" marB="91425" marR="91425" marL="91425">
                    <a:solidFill>
                      <a:srgbClr val="FFF2CC"/>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ca-ES"/>
              <a:t>‹#›</a:t>
            </a:fld>
            <a:endParaRPr/>
          </a:p>
        </p:txBody>
      </p:sp>
      <p:sp>
        <p:nvSpPr>
          <p:cNvPr id="241" name="Google Shape;241;p22"/>
          <p:cNvSpPr txBox="1"/>
          <p:nvPr/>
        </p:nvSpPr>
        <p:spPr>
          <a:xfrm flipH="1">
            <a:off x="227802" y="142075"/>
            <a:ext cx="89388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600">
                <a:solidFill>
                  <a:srgbClr val="124484"/>
                </a:solidFill>
                <a:latin typeface="Calibri"/>
                <a:ea typeface="Calibri"/>
                <a:cs typeface="Calibri"/>
                <a:sym typeface="Calibri"/>
              </a:rPr>
              <a:t>Sur de África: Debilitamiento (menos días cálidos en verano) </a:t>
            </a:r>
            <a:endParaRPr b="1" sz="2600">
              <a:solidFill>
                <a:srgbClr val="124484"/>
              </a:solidFill>
              <a:latin typeface="Calibri"/>
              <a:ea typeface="Calibri"/>
              <a:cs typeface="Calibri"/>
              <a:sym typeface="Calibri"/>
            </a:endParaRPr>
          </a:p>
        </p:txBody>
      </p:sp>
      <p:pic>
        <p:nvPicPr>
          <p:cNvPr id="242" name="Google Shape;242;p22"/>
          <p:cNvPicPr preferRelativeResize="0"/>
          <p:nvPr/>
        </p:nvPicPr>
        <p:blipFill>
          <a:blip r:embed="rId3">
            <a:alphaModFix/>
          </a:blip>
          <a:stretch>
            <a:fillRect/>
          </a:stretch>
        </p:blipFill>
        <p:spPr>
          <a:xfrm>
            <a:off x="548750" y="1033100"/>
            <a:ext cx="11094502" cy="3813749"/>
          </a:xfrm>
          <a:prstGeom prst="rect">
            <a:avLst/>
          </a:prstGeom>
          <a:noFill/>
          <a:ln>
            <a:noFill/>
          </a:ln>
        </p:spPr>
      </p:pic>
      <p:sp>
        <p:nvSpPr>
          <p:cNvPr id="243" name="Google Shape;243;p22"/>
          <p:cNvSpPr/>
          <p:nvPr/>
        </p:nvSpPr>
        <p:spPr>
          <a:xfrm>
            <a:off x="1124775" y="4938175"/>
            <a:ext cx="7023900" cy="1021500"/>
          </a:xfrm>
          <a:prstGeom prst="roundRect">
            <a:avLst>
              <a:gd fmla="val 16667" name="adj"/>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ca-ES" sz="2000">
                <a:solidFill>
                  <a:schemeClr val="dk1"/>
                </a:solidFill>
                <a:latin typeface="Calibri"/>
                <a:ea typeface="Calibri"/>
                <a:cs typeface="Calibri"/>
                <a:sym typeface="Calibri"/>
              </a:rPr>
              <a:t>Menos días cálidos durante El Niño extremo</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ca-ES" sz="2000">
                <a:solidFill>
                  <a:schemeClr val="dk1"/>
                </a:solidFill>
                <a:latin typeface="Calibri"/>
                <a:ea typeface="Calibri"/>
                <a:cs typeface="Calibri"/>
                <a:sym typeface="Calibri"/>
              </a:rPr>
              <a:t>Umbral para “días cálidos” ascenderá hasta los 31°C en el futuro</a:t>
            </a:r>
            <a:endParaRPr sz="2000">
              <a:solidFill>
                <a:schemeClr val="dk1"/>
              </a:solidFill>
              <a:latin typeface="Calibri"/>
              <a:ea typeface="Calibri"/>
              <a:cs typeface="Calibri"/>
              <a:sym typeface="Calibri"/>
            </a:endParaRPr>
          </a:p>
        </p:txBody>
      </p:sp>
      <p:graphicFrame>
        <p:nvGraphicFramePr>
          <p:cNvPr id="244" name="Google Shape;244;p22"/>
          <p:cNvGraphicFramePr/>
          <p:nvPr/>
        </p:nvGraphicFramePr>
        <p:xfrm>
          <a:off x="8956325" y="4524875"/>
          <a:ext cx="3000000" cy="3000000"/>
        </p:xfrm>
        <a:graphic>
          <a:graphicData uri="http://schemas.openxmlformats.org/drawingml/2006/table">
            <a:tbl>
              <a:tblPr>
                <a:noFill/>
                <a:tableStyleId>{5A47876D-EFEA-40DD-B00E-46D7E3756ABD}</a:tableStyleId>
              </a:tblPr>
              <a:tblGrid>
                <a:gridCol w="1226375"/>
                <a:gridCol w="1226375"/>
              </a:tblGrid>
              <a:tr h="381000">
                <a:tc>
                  <a:txBody>
                    <a:bodyPr/>
                    <a:lstStyle/>
                    <a:p>
                      <a:pPr indent="0" lvl="0" marL="0" rtl="0" algn="ctr">
                        <a:spcBef>
                          <a:spcPts val="0"/>
                        </a:spcBef>
                        <a:spcAft>
                          <a:spcPts val="0"/>
                        </a:spcAft>
                        <a:buNone/>
                      </a:pPr>
                      <a:r>
                        <a:rPr b="1" lang="ca-ES"/>
                        <a:t>El Niño PRESENTE</a:t>
                      </a:r>
                      <a:endParaRPr b="1"/>
                    </a:p>
                  </a:txBody>
                  <a:tcPr marT="91425" marB="91425" marR="91425" marL="91425"/>
                </a:tc>
                <a:tc>
                  <a:txBody>
                    <a:bodyPr/>
                    <a:lstStyle/>
                    <a:p>
                      <a:pPr indent="0" lvl="0" marL="0" rtl="0" algn="ctr">
                        <a:spcBef>
                          <a:spcPts val="0"/>
                        </a:spcBef>
                        <a:spcAft>
                          <a:spcPts val="0"/>
                        </a:spcAft>
                        <a:buNone/>
                      </a:pPr>
                      <a:r>
                        <a:rPr b="1" lang="ca-ES"/>
                        <a:t>El Niño FUTURO</a:t>
                      </a:r>
                      <a:endParaRPr b="1"/>
                    </a:p>
                  </a:txBody>
                  <a:tcPr marT="91425" marB="91425" marR="91425" marL="91425"/>
                </a:tc>
              </a:tr>
              <a:tr h="381000">
                <a:tc>
                  <a:txBody>
                    <a:bodyPr/>
                    <a:lstStyle/>
                    <a:p>
                      <a:pPr indent="0" lvl="0" marL="0" rtl="0" algn="ctr">
                        <a:spcBef>
                          <a:spcPts val="0"/>
                        </a:spcBef>
                        <a:spcAft>
                          <a:spcPts val="0"/>
                        </a:spcAft>
                        <a:buNone/>
                      </a:pPr>
                      <a:r>
                        <a:rPr lang="ca-ES"/>
                        <a:t>17.6%</a:t>
                      </a:r>
                      <a:endParaRPr/>
                    </a:p>
                  </a:txBody>
                  <a:tcPr marT="91425" marB="91425" marR="91425" marL="91425">
                    <a:solidFill>
                      <a:srgbClr val="F4CCCC"/>
                    </a:solidFill>
                  </a:tcPr>
                </a:tc>
                <a:tc>
                  <a:txBody>
                    <a:bodyPr/>
                    <a:lstStyle/>
                    <a:p>
                      <a:pPr indent="0" lvl="0" marL="0" rtl="0" algn="ctr">
                        <a:spcBef>
                          <a:spcPts val="0"/>
                        </a:spcBef>
                        <a:spcAft>
                          <a:spcPts val="0"/>
                        </a:spcAft>
                        <a:buNone/>
                      </a:pPr>
                      <a:r>
                        <a:rPr lang="ca-ES"/>
                        <a:t>15.3%</a:t>
                      </a:r>
                      <a:endParaRPr/>
                    </a:p>
                  </a:txBody>
                  <a:tcPr marT="91425" marB="91425" marR="91425" marL="91425">
                    <a:solidFill>
                      <a:srgbClr val="FFF2CC"/>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50" name="Google Shape;250;p23"/>
          <p:cNvSpPr txBox="1"/>
          <p:nvPr>
            <p:ph type="title"/>
          </p:nvPr>
        </p:nvSpPr>
        <p:spPr>
          <a:xfrm>
            <a:off x="0" y="256068"/>
            <a:ext cx="12192000" cy="801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124484"/>
              </a:buClr>
              <a:buSzPts val="4000"/>
              <a:buFont typeface="Calibri"/>
              <a:buNone/>
            </a:pPr>
            <a:r>
              <a:rPr lang="ca-ES"/>
              <a:t>Conclusiones</a:t>
            </a:r>
            <a:endParaRPr/>
          </a:p>
        </p:txBody>
      </p:sp>
      <p:sp>
        <p:nvSpPr>
          <p:cNvPr id="251" name="Google Shape;251;p2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ca-ES"/>
              <a:t>‹#›</a:t>
            </a:fld>
            <a:endParaRPr/>
          </a:p>
        </p:txBody>
      </p:sp>
      <p:sp>
        <p:nvSpPr>
          <p:cNvPr id="252" name="Google Shape;252;p23"/>
          <p:cNvSpPr txBox="1"/>
          <p:nvPr/>
        </p:nvSpPr>
        <p:spPr>
          <a:xfrm>
            <a:off x="485975" y="882375"/>
            <a:ext cx="11390400" cy="3417000"/>
          </a:xfrm>
          <a:prstGeom prst="rect">
            <a:avLst/>
          </a:prstGeom>
          <a:noFill/>
          <a:ln>
            <a:noFill/>
          </a:ln>
        </p:spPr>
        <p:txBody>
          <a:bodyPr anchorCtr="0" anchor="t" bIns="45700" lIns="91425" spcFirstLastPara="1" rIns="91425" wrap="square" tIns="45700">
            <a:spAutoFit/>
          </a:bodyPr>
          <a:lstStyle/>
          <a:p>
            <a:pPr indent="-381000" lvl="0" marL="457200" marR="0" rtl="0" algn="l">
              <a:spcBef>
                <a:spcPts val="0"/>
              </a:spcBef>
              <a:spcAft>
                <a:spcPts val="0"/>
              </a:spcAft>
              <a:buClr>
                <a:srgbClr val="000000"/>
              </a:buClr>
              <a:buSzPts val="2400"/>
              <a:buFont typeface="Calibri"/>
              <a:buChar char="o"/>
            </a:pPr>
            <a:r>
              <a:rPr lang="ca-ES" sz="2400">
                <a:latin typeface="Calibri"/>
                <a:ea typeface="Calibri"/>
                <a:cs typeface="Calibri"/>
                <a:sym typeface="Calibri"/>
              </a:rPr>
              <a:t>Transición del Pacífico tropical hacia un </a:t>
            </a:r>
            <a:r>
              <a:rPr b="1" lang="ca-ES" sz="2400">
                <a:latin typeface="Calibri"/>
                <a:ea typeface="Calibri"/>
                <a:cs typeface="Calibri"/>
                <a:sym typeface="Calibri"/>
              </a:rPr>
              <a:t>estado de El Niño</a:t>
            </a:r>
            <a:r>
              <a:rPr lang="ca-ES" sz="2400">
                <a:solidFill>
                  <a:srgbClr val="000000"/>
                </a:solidFill>
                <a:latin typeface="Calibri"/>
                <a:ea typeface="Calibri"/>
                <a:cs typeface="Calibri"/>
                <a:sym typeface="Calibri"/>
              </a:rPr>
              <a:t>. </a:t>
            </a:r>
            <a:endParaRPr sz="1200"/>
          </a:p>
          <a:p>
            <a:pPr indent="0" lvl="0" marL="457200" marR="0" rtl="0" algn="l">
              <a:spcBef>
                <a:spcPts val="0"/>
              </a:spcBef>
              <a:spcAft>
                <a:spcPts val="0"/>
              </a:spcAft>
              <a:buNone/>
            </a:pPr>
            <a:r>
              <a:t/>
            </a:r>
            <a:endParaRPr sz="2400">
              <a:solidFill>
                <a:srgbClr val="000000"/>
              </a:solidFill>
              <a:latin typeface="Calibri"/>
              <a:ea typeface="Calibri"/>
              <a:cs typeface="Calibri"/>
              <a:sym typeface="Calibri"/>
            </a:endParaRPr>
          </a:p>
          <a:p>
            <a:pPr indent="-381000" lvl="0" marL="457200" marR="0" rtl="0" algn="just">
              <a:spcBef>
                <a:spcPts val="0"/>
              </a:spcBef>
              <a:spcAft>
                <a:spcPts val="0"/>
              </a:spcAft>
              <a:buClr>
                <a:srgbClr val="000000"/>
              </a:buClr>
              <a:buSzPts val="2400"/>
              <a:buFont typeface="Calibri"/>
              <a:buChar char="o"/>
            </a:pPr>
            <a:r>
              <a:rPr lang="ca-ES" sz="2400">
                <a:latin typeface="Calibri"/>
                <a:ea typeface="Calibri"/>
                <a:cs typeface="Calibri"/>
                <a:sym typeface="Calibri"/>
              </a:rPr>
              <a:t>En algunas regiones (i.e. Norteamérica), los impactos de El Niño extremo en el futuro se </a:t>
            </a:r>
            <a:r>
              <a:rPr b="1" lang="ca-ES" sz="2400">
                <a:latin typeface="Calibri"/>
                <a:ea typeface="Calibri"/>
                <a:cs typeface="Calibri"/>
                <a:sym typeface="Calibri"/>
              </a:rPr>
              <a:t>amplificarán</a:t>
            </a:r>
            <a:r>
              <a:rPr lang="ca-ES" sz="2400">
                <a:latin typeface="Calibri"/>
                <a:ea typeface="Calibri"/>
                <a:cs typeface="Calibri"/>
                <a:sym typeface="Calibri"/>
              </a:rPr>
              <a:t>, en otras se </a:t>
            </a:r>
            <a:r>
              <a:rPr b="1" lang="ca-ES" sz="2400">
                <a:latin typeface="Calibri"/>
                <a:ea typeface="Calibri"/>
                <a:cs typeface="Calibri"/>
                <a:sym typeface="Calibri"/>
              </a:rPr>
              <a:t>debilitarán </a:t>
            </a:r>
            <a:r>
              <a:rPr lang="ca-ES" sz="2400">
                <a:latin typeface="Calibri"/>
                <a:ea typeface="Calibri"/>
                <a:cs typeface="Calibri"/>
                <a:sym typeface="Calibri"/>
              </a:rPr>
              <a:t>debido a </a:t>
            </a:r>
            <a:r>
              <a:rPr b="1" lang="ca-ES" sz="2400">
                <a:latin typeface="Calibri"/>
                <a:ea typeface="Calibri"/>
                <a:cs typeface="Calibri"/>
                <a:sym typeface="Calibri"/>
              </a:rPr>
              <a:t>cambios en la circulación atmosférica</a:t>
            </a:r>
            <a:r>
              <a:rPr lang="ca-ES" sz="2400">
                <a:latin typeface="Calibri"/>
                <a:ea typeface="Calibri"/>
                <a:cs typeface="Calibri"/>
                <a:sym typeface="Calibri"/>
              </a:rPr>
              <a:t> (sudeste de Sudamérica)</a:t>
            </a:r>
            <a:r>
              <a:rPr lang="ca-ES" sz="2400">
                <a:solidFill>
                  <a:srgbClr val="000000"/>
                </a:solidFill>
                <a:latin typeface="Calibri"/>
                <a:ea typeface="Calibri"/>
                <a:cs typeface="Calibri"/>
                <a:sym typeface="Calibri"/>
              </a:rPr>
              <a:t>. </a:t>
            </a:r>
            <a:r>
              <a:rPr lang="ca-ES" sz="2400">
                <a:latin typeface="Calibri"/>
                <a:ea typeface="Calibri"/>
                <a:cs typeface="Calibri"/>
                <a:sym typeface="Calibri"/>
              </a:rPr>
              <a:t>Es probable que exista una </a:t>
            </a:r>
            <a:r>
              <a:rPr b="1" lang="ca-ES" sz="2400">
                <a:latin typeface="Calibri"/>
                <a:ea typeface="Calibri"/>
                <a:cs typeface="Calibri"/>
                <a:sym typeface="Calibri"/>
              </a:rPr>
              <a:t>saturación</a:t>
            </a:r>
            <a:r>
              <a:rPr lang="ca-ES" sz="2400">
                <a:latin typeface="Calibri"/>
                <a:ea typeface="Calibri"/>
                <a:cs typeface="Calibri"/>
                <a:sym typeface="Calibri"/>
              </a:rPr>
              <a:t> de los impactos con eventos de El Niño extremo (Amazonas).</a:t>
            </a:r>
            <a:endParaRPr sz="1200"/>
          </a:p>
          <a:p>
            <a:pPr indent="0" lvl="0" marL="457200" marR="0" rtl="0" algn="l">
              <a:spcBef>
                <a:spcPts val="0"/>
              </a:spcBef>
              <a:spcAft>
                <a:spcPts val="0"/>
              </a:spcAft>
              <a:buNone/>
            </a:pPr>
            <a:r>
              <a:t/>
            </a:r>
            <a:endParaRPr sz="2400">
              <a:solidFill>
                <a:srgbClr val="000000"/>
              </a:solidFill>
              <a:latin typeface="Calibri"/>
              <a:ea typeface="Calibri"/>
              <a:cs typeface="Calibri"/>
              <a:sym typeface="Calibri"/>
            </a:endParaRPr>
          </a:p>
          <a:p>
            <a:pPr indent="-381000" lvl="0" marL="457200" marR="0" rtl="0" algn="l">
              <a:spcBef>
                <a:spcPts val="0"/>
              </a:spcBef>
              <a:spcAft>
                <a:spcPts val="0"/>
              </a:spcAft>
              <a:buSzPts val="2400"/>
              <a:buFont typeface="Calibri"/>
              <a:buChar char="o"/>
            </a:pPr>
            <a:r>
              <a:rPr lang="ca-ES" sz="2400">
                <a:latin typeface="Calibri"/>
                <a:ea typeface="Calibri"/>
                <a:cs typeface="Calibri"/>
                <a:sym typeface="Calibri"/>
              </a:rPr>
              <a:t>E</a:t>
            </a:r>
            <a:r>
              <a:rPr lang="ca-ES" sz="2400">
                <a:solidFill>
                  <a:srgbClr val="000000"/>
                </a:solidFill>
                <a:latin typeface="Calibri"/>
                <a:ea typeface="Calibri"/>
                <a:cs typeface="Calibri"/>
                <a:sym typeface="Calibri"/>
              </a:rPr>
              <a:t>n </a:t>
            </a:r>
            <a:r>
              <a:rPr b="1" lang="ca-ES" sz="2400">
                <a:solidFill>
                  <a:srgbClr val="000000"/>
                </a:solidFill>
                <a:latin typeface="Calibri"/>
                <a:ea typeface="Calibri"/>
                <a:cs typeface="Calibri"/>
                <a:sym typeface="Calibri"/>
              </a:rPr>
              <a:t>Norteamérica</a:t>
            </a:r>
            <a:r>
              <a:rPr lang="ca-ES" sz="2400">
                <a:solidFill>
                  <a:srgbClr val="000000"/>
                </a:solidFill>
                <a:latin typeface="Calibri"/>
                <a:ea typeface="Calibri"/>
                <a:cs typeface="Calibri"/>
                <a:sym typeface="Calibri"/>
              </a:rPr>
              <a:t>,</a:t>
            </a:r>
            <a:r>
              <a:rPr lang="ca-ES" sz="2400">
                <a:latin typeface="Calibri"/>
                <a:ea typeface="Calibri"/>
                <a:cs typeface="Calibri"/>
                <a:sym typeface="Calibri"/>
              </a:rPr>
              <a:t> eventos de </a:t>
            </a:r>
            <a:r>
              <a:rPr lang="ca-ES" sz="2400">
                <a:solidFill>
                  <a:srgbClr val="000000"/>
                </a:solidFill>
                <a:latin typeface="Calibri"/>
                <a:ea typeface="Calibri"/>
                <a:cs typeface="Calibri"/>
                <a:sym typeface="Calibri"/>
              </a:rPr>
              <a:t>El Niño extremo darán lugar a </a:t>
            </a:r>
            <a:r>
              <a:rPr b="1" lang="ca-ES" sz="2400">
                <a:solidFill>
                  <a:srgbClr val="000000"/>
                </a:solidFill>
                <a:latin typeface="Calibri"/>
                <a:ea typeface="Calibri"/>
                <a:cs typeface="Calibri"/>
                <a:sym typeface="Calibri"/>
              </a:rPr>
              <a:t>inviernos más fríos</a:t>
            </a:r>
            <a:r>
              <a:rPr lang="ca-ES" sz="2400">
                <a:solidFill>
                  <a:srgbClr val="000000"/>
                </a:solidFill>
                <a:latin typeface="Calibri"/>
                <a:ea typeface="Calibri"/>
                <a:cs typeface="Calibri"/>
                <a:sym typeface="Calibri"/>
              </a:rPr>
              <a:t>. En </a:t>
            </a:r>
            <a:r>
              <a:rPr b="1" lang="ca-ES" sz="2400">
                <a:solidFill>
                  <a:srgbClr val="000000"/>
                </a:solidFill>
                <a:latin typeface="Calibri"/>
                <a:ea typeface="Calibri"/>
                <a:cs typeface="Calibri"/>
                <a:sym typeface="Calibri"/>
              </a:rPr>
              <a:t>Sudáfrica</a:t>
            </a:r>
            <a:r>
              <a:rPr lang="ca-ES" sz="2400">
                <a:solidFill>
                  <a:srgbClr val="000000"/>
                </a:solidFill>
                <a:latin typeface="Calibri"/>
                <a:ea typeface="Calibri"/>
                <a:cs typeface="Calibri"/>
                <a:sym typeface="Calibri"/>
              </a:rPr>
              <a:t>, los </a:t>
            </a:r>
            <a:r>
              <a:rPr b="1" lang="ca-ES" sz="2400">
                <a:solidFill>
                  <a:srgbClr val="000000"/>
                </a:solidFill>
                <a:latin typeface="Calibri"/>
                <a:ea typeface="Calibri"/>
                <a:cs typeface="Calibri"/>
                <a:sym typeface="Calibri"/>
              </a:rPr>
              <a:t>veranos</a:t>
            </a:r>
            <a:r>
              <a:rPr lang="ca-ES" sz="2400">
                <a:solidFill>
                  <a:srgbClr val="000000"/>
                </a:solidFill>
                <a:latin typeface="Calibri"/>
                <a:ea typeface="Calibri"/>
                <a:cs typeface="Calibri"/>
                <a:sym typeface="Calibri"/>
              </a:rPr>
              <a:t> ser</a:t>
            </a:r>
            <a:r>
              <a:rPr lang="ca-ES" sz="2400">
                <a:latin typeface="Calibri"/>
                <a:ea typeface="Calibri"/>
                <a:cs typeface="Calibri"/>
                <a:sym typeface="Calibri"/>
              </a:rPr>
              <a:t>án </a:t>
            </a:r>
            <a:r>
              <a:rPr b="1" lang="ca-ES" sz="2400">
                <a:latin typeface="Calibri"/>
                <a:ea typeface="Calibri"/>
                <a:cs typeface="Calibri"/>
                <a:sym typeface="Calibri"/>
              </a:rPr>
              <a:t>menos cálidos</a:t>
            </a:r>
            <a:r>
              <a:rPr lang="ca-ES" sz="2400">
                <a:latin typeface="Calibri"/>
                <a:ea typeface="Calibri"/>
                <a:cs typeface="Calibri"/>
                <a:sym typeface="Calibri"/>
              </a:rPr>
              <a:t> como respuesta a El Niño extremo.</a:t>
            </a:r>
            <a:endParaRPr b="1" sz="3700">
              <a:solidFill>
                <a:srgbClr val="FF0000"/>
              </a:solidFill>
              <a:latin typeface="Calibri"/>
              <a:ea typeface="Calibri"/>
              <a:cs typeface="Calibri"/>
              <a:sym typeface="Calibri"/>
            </a:endParaRPr>
          </a:p>
        </p:txBody>
      </p:sp>
      <p:sp>
        <p:nvSpPr>
          <p:cNvPr id="253" name="Google Shape;253;p23"/>
          <p:cNvSpPr txBox="1"/>
          <p:nvPr/>
        </p:nvSpPr>
        <p:spPr>
          <a:xfrm>
            <a:off x="612975" y="4776725"/>
            <a:ext cx="11390400" cy="1847100"/>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ca-ES" sz="2400">
                <a:latin typeface="Calibri"/>
                <a:ea typeface="Calibri"/>
                <a:cs typeface="Calibri"/>
                <a:sym typeface="Calibri"/>
              </a:rPr>
              <a:t>Aunque haya regiones en las que El Niño de lugar a anomalías frías en el futuro</a:t>
            </a:r>
            <a:r>
              <a:rPr lang="ca-ES" sz="2400">
                <a:latin typeface="Calibri"/>
                <a:ea typeface="Calibri"/>
                <a:cs typeface="Calibri"/>
                <a:sym typeface="Calibri"/>
              </a:rPr>
              <a:t>, </a:t>
            </a:r>
            <a:endParaRPr sz="2400">
              <a:latin typeface="Calibri"/>
              <a:ea typeface="Calibri"/>
              <a:cs typeface="Calibri"/>
              <a:sym typeface="Calibri"/>
            </a:endParaRPr>
          </a:p>
          <a:p>
            <a:pPr indent="0" lvl="0" marL="0" marR="0" rtl="0" algn="l">
              <a:spcBef>
                <a:spcPts val="0"/>
              </a:spcBef>
              <a:spcAft>
                <a:spcPts val="0"/>
              </a:spcAft>
              <a:buNone/>
            </a:pPr>
            <a:r>
              <a:rPr b="1" lang="ca-ES" sz="3000">
                <a:solidFill>
                  <a:schemeClr val="dk1"/>
                </a:solidFill>
                <a:latin typeface="Roboto Serif"/>
                <a:ea typeface="Roboto Serif"/>
                <a:cs typeface="Roboto Serif"/>
                <a:sym typeface="Roboto Serif"/>
              </a:rPr>
              <a:t>la fuerte tendencia impuesta por el cambio climático enmascarará cualquier enfriamiento local derivado de ENSO en el futuro.</a:t>
            </a:r>
            <a:endParaRPr b="1" sz="3000">
              <a:solidFill>
                <a:schemeClr val="dk1"/>
              </a:solidFill>
              <a:latin typeface="Roboto Serif"/>
              <a:ea typeface="Roboto Serif"/>
              <a:cs typeface="Roboto Serif"/>
              <a:sym typeface="Roboto Serif"/>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4"/>
          <p:cNvSpPr txBox="1"/>
          <p:nvPr>
            <p:ph type="ctrTitle"/>
          </p:nvPr>
        </p:nvSpPr>
        <p:spPr>
          <a:xfrm>
            <a:off x="4733675" y="1631725"/>
            <a:ext cx="6932700" cy="2998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4890"/>
              </a:buClr>
              <a:buSzPts val="7200"/>
              <a:buFont typeface="Calibri"/>
              <a:buNone/>
            </a:pPr>
            <a:r>
              <a:rPr lang="ca-ES" sz="6300"/>
              <a:t>Muchas gracias por vuestra atención</a:t>
            </a:r>
            <a:endParaRPr sz="6300"/>
          </a:p>
        </p:txBody>
      </p:sp>
      <p:sp>
        <p:nvSpPr>
          <p:cNvPr id="259" name="Google Shape;259;p2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ca-ES"/>
              <a:t>‹#›</a:t>
            </a:fld>
            <a:endParaRPr/>
          </a:p>
        </p:txBody>
      </p:sp>
      <p:sp>
        <p:nvSpPr>
          <p:cNvPr id="260" name="Google Shape;260;p24"/>
          <p:cNvSpPr txBox="1"/>
          <p:nvPr>
            <p:ph idx="1" type="subTitle"/>
          </p:nvPr>
        </p:nvSpPr>
        <p:spPr>
          <a:xfrm>
            <a:off x="4679825" y="4339375"/>
            <a:ext cx="7290000" cy="1086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b="1" lang="ca-ES" sz="2900"/>
              <a:t>Paloma Trascasa-Castro</a:t>
            </a:r>
            <a:r>
              <a:rPr baseline="30000" lang="ca-ES" sz="2900"/>
              <a:t>1</a:t>
            </a:r>
            <a:r>
              <a:rPr lang="ca-ES" sz="2900"/>
              <a:t>, </a:t>
            </a:r>
            <a:endParaRPr sz="2900"/>
          </a:p>
          <a:p>
            <a:pPr indent="0" lvl="0" marL="0" rtl="0" algn="l">
              <a:lnSpc>
                <a:spcPct val="90000"/>
              </a:lnSpc>
              <a:spcBef>
                <a:spcPts val="0"/>
              </a:spcBef>
              <a:spcAft>
                <a:spcPts val="0"/>
              </a:spcAft>
              <a:buClr>
                <a:schemeClr val="dk1"/>
              </a:buClr>
              <a:buSzPts val="3200"/>
              <a:buNone/>
            </a:pPr>
            <a:r>
              <a:rPr lang="ca-ES" sz="2700"/>
              <a:t>Yohan Ruprich-Robert</a:t>
            </a:r>
            <a:r>
              <a:rPr baseline="30000" lang="ca-ES" sz="2700"/>
              <a:t>1</a:t>
            </a:r>
            <a:r>
              <a:rPr lang="ca-ES" sz="2700"/>
              <a:t>and Amanda Maycock</a:t>
            </a:r>
            <a:r>
              <a:rPr baseline="30000" lang="ca-ES" sz="2700"/>
              <a:t>2</a:t>
            </a:r>
            <a:endParaRPr baseline="30000" sz="2700"/>
          </a:p>
        </p:txBody>
      </p:sp>
      <p:sp>
        <p:nvSpPr>
          <p:cNvPr id="261" name="Google Shape;261;p24"/>
          <p:cNvSpPr txBox="1"/>
          <p:nvPr>
            <p:ph idx="4294967295" type="body"/>
          </p:nvPr>
        </p:nvSpPr>
        <p:spPr>
          <a:xfrm>
            <a:off x="4722299" y="6107075"/>
            <a:ext cx="7383300" cy="487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4890"/>
              </a:buClr>
              <a:buSzPts val="2400"/>
              <a:buNone/>
            </a:pPr>
            <a:r>
              <a:rPr lang="ca-ES" sz="2300">
                <a:solidFill>
                  <a:srgbClr val="124484"/>
                </a:solidFill>
              </a:rPr>
              <a:t>paloma.trascasa@bsc.es              @PTrascasaCastro</a:t>
            </a:r>
            <a:endParaRPr sz="2300">
              <a:solidFill>
                <a:srgbClr val="124484"/>
              </a:solidFill>
            </a:endParaRPr>
          </a:p>
        </p:txBody>
      </p:sp>
      <p:pic>
        <p:nvPicPr>
          <p:cNvPr id="262" name="Google Shape;262;p24"/>
          <p:cNvPicPr preferRelativeResize="0"/>
          <p:nvPr/>
        </p:nvPicPr>
        <p:blipFill rotWithShape="1">
          <a:blip r:embed="rId3">
            <a:alphaModFix/>
          </a:blip>
          <a:srcRect b="0" l="0" r="0" t="0"/>
          <a:stretch/>
        </p:blipFill>
        <p:spPr>
          <a:xfrm>
            <a:off x="8209763" y="6221050"/>
            <a:ext cx="408371" cy="259574"/>
          </a:xfrm>
          <a:prstGeom prst="rect">
            <a:avLst/>
          </a:prstGeom>
          <a:noFill/>
          <a:ln>
            <a:noFill/>
          </a:ln>
        </p:spPr>
      </p:pic>
      <p:pic>
        <p:nvPicPr>
          <p:cNvPr id="263" name="Google Shape;263;p24"/>
          <p:cNvPicPr preferRelativeResize="0"/>
          <p:nvPr/>
        </p:nvPicPr>
        <p:blipFill rotWithShape="1">
          <a:blip r:embed="rId4">
            <a:alphaModFix/>
          </a:blip>
          <a:srcRect b="13080" l="0" r="0" t="13352"/>
          <a:stretch/>
        </p:blipFill>
        <p:spPr>
          <a:xfrm>
            <a:off x="4325300" y="6198225"/>
            <a:ext cx="408375" cy="305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9" name="Google Shape;269;p25"/>
          <p:cNvSpPr txBox="1"/>
          <p:nvPr/>
        </p:nvSpPr>
        <p:spPr>
          <a:xfrm>
            <a:off x="1981201" y="3009801"/>
            <a:ext cx="8229600" cy="8385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24484"/>
              </a:buClr>
              <a:buSzPts val="6000"/>
              <a:buFont typeface="Calibri"/>
              <a:buNone/>
            </a:pPr>
            <a:r>
              <a:rPr b="1" lang="ca-ES" sz="6000">
                <a:solidFill>
                  <a:srgbClr val="124484"/>
                </a:solidFill>
                <a:latin typeface="Calibri"/>
                <a:ea typeface="Calibri"/>
                <a:cs typeface="Calibri"/>
                <a:sym typeface="Calibri"/>
              </a:rPr>
              <a:t>Extra slides</a:t>
            </a:r>
            <a:endParaRPr/>
          </a:p>
        </p:txBody>
      </p:sp>
      <p:sp>
        <p:nvSpPr>
          <p:cNvPr id="270" name="Google Shape;270;p2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6"/>
          <p:cNvSpPr txBox="1"/>
          <p:nvPr>
            <p:ph type="title"/>
          </p:nvPr>
        </p:nvSpPr>
        <p:spPr>
          <a:xfrm>
            <a:off x="1186136" y="583252"/>
            <a:ext cx="1609800" cy="776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Calibri"/>
              <a:buNone/>
            </a:pPr>
            <a:r>
              <a:rPr b="1" lang="ca-ES" sz="2000">
                <a:latin typeface="Calibri"/>
                <a:ea typeface="Calibri"/>
                <a:cs typeface="Calibri"/>
                <a:sym typeface="Calibri"/>
              </a:rPr>
              <a:t>1982/83</a:t>
            </a:r>
            <a:endParaRPr b="1" sz="2000">
              <a:latin typeface="Calibri"/>
              <a:ea typeface="Calibri"/>
              <a:cs typeface="Calibri"/>
              <a:sym typeface="Calibri"/>
            </a:endParaRPr>
          </a:p>
        </p:txBody>
      </p:sp>
      <p:sp>
        <p:nvSpPr>
          <p:cNvPr id="277" name="Google Shape;277;p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a-ES"/>
              <a:t>‹#›</a:t>
            </a:fld>
            <a:endParaRPr/>
          </a:p>
        </p:txBody>
      </p:sp>
      <p:sp>
        <p:nvSpPr>
          <p:cNvPr id="278" name="Google Shape;278;p26"/>
          <p:cNvSpPr txBox="1"/>
          <p:nvPr/>
        </p:nvSpPr>
        <p:spPr>
          <a:xfrm>
            <a:off x="9053007" y="557882"/>
            <a:ext cx="1609800" cy="7767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000"/>
              <a:buFont typeface="Calibri"/>
              <a:buNone/>
            </a:pPr>
            <a:r>
              <a:rPr b="1" lang="ca-ES" sz="2000">
                <a:solidFill>
                  <a:schemeClr val="dk1"/>
                </a:solidFill>
                <a:latin typeface="Calibri"/>
                <a:ea typeface="Calibri"/>
                <a:cs typeface="Calibri"/>
                <a:sym typeface="Calibri"/>
              </a:rPr>
              <a:t>2015/16</a:t>
            </a:r>
            <a:endParaRPr b="1" sz="2000">
              <a:solidFill>
                <a:schemeClr val="dk1"/>
              </a:solidFill>
              <a:latin typeface="Calibri"/>
              <a:ea typeface="Calibri"/>
              <a:cs typeface="Calibri"/>
              <a:sym typeface="Calibri"/>
            </a:endParaRPr>
          </a:p>
        </p:txBody>
      </p:sp>
      <p:pic>
        <p:nvPicPr>
          <p:cNvPr id="279" name="Google Shape;279;p26"/>
          <p:cNvPicPr preferRelativeResize="0"/>
          <p:nvPr/>
        </p:nvPicPr>
        <p:blipFill rotWithShape="1">
          <a:blip r:embed="rId3">
            <a:alphaModFix/>
          </a:blip>
          <a:srcRect b="20120" l="61030" r="11907" t="23582"/>
          <a:stretch/>
        </p:blipFill>
        <p:spPr>
          <a:xfrm>
            <a:off x="7977922" y="1492687"/>
            <a:ext cx="3760008" cy="2199942"/>
          </a:xfrm>
          <a:prstGeom prst="rect">
            <a:avLst/>
          </a:prstGeom>
          <a:noFill/>
          <a:ln>
            <a:noFill/>
          </a:ln>
        </p:spPr>
      </p:pic>
      <p:sp>
        <p:nvSpPr>
          <p:cNvPr id="280" name="Google Shape;280;p26"/>
          <p:cNvSpPr txBox="1"/>
          <p:nvPr/>
        </p:nvSpPr>
        <p:spPr>
          <a:xfrm>
            <a:off x="5004881" y="583251"/>
            <a:ext cx="1609800" cy="7767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000"/>
              <a:buFont typeface="Calibri"/>
              <a:buNone/>
            </a:pPr>
            <a:r>
              <a:rPr b="1" lang="ca-ES" sz="2000">
                <a:solidFill>
                  <a:schemeClr val="dk1"/>
                </a:solidFill>
                <a:latin typeface="Calibri"/>
                <a:ea typeface="Calibri"/>
                <a:cs typeface="Calibri"/>
                <a:sym typeface="Calibri"/>
              </a:rPr>
              <a:t>1997/98</a:t>
            </a:r>
            <a:endParaRPr b="1" sz="2000">
              <a:solidFill>
                <a:schemeClr val="dk1"/>
              </a:solidFill>
              <a:latin typeface="Calibri"/>
              <a:ea typeface="Calibri"/>
              <a:cs typeface="Calibri"/>
              <a:sym typeface="Calibri"/>
            </a:endParaRPr>
          </a:p>
        </p:txBody>
      </p:sp>
      <p:sp>
        <p:nvSpPr>
          <p:cNvPr id="281" name="Google Shape;281;p26"/>
          <p:cNvSpPr txBox="1"/>
          <p:nvPr/>
        </p:nvSpPr>
        <p:spPr>
          <a:xfrm>
            <a:off x="4432216" y="4491076"/>
            <a:ext cx="2990700" cy="1113300"/>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800"/>
              <a:buFont typeface="Calibri"/>
              <a:buNone/>
            </a:pPr>
            <a:r>
              <a:rPr lang="ca-ES" sz="1800">
                <a:solidFill>
                  <a:schemeClr val="dk1"/>
                </a:solidFill>
                <a:latin typeface="Calibri"/>
                <a:ea typeface="Calibri"/>
                <a:cs typeface="Calibri"/>
                <a:sym typeface="Calibri"/>
              </a:rPr>
              <a:t>Mega fires in Indonesia released up to 2.57 Gt of carbon in 1997, 40% of the annual emission from fossil fuels (</a:t>
            </a:r>
            <a:r>
              <a:rPr lang="ca-ES" sz="1800">
                <a:solidFill>
                  <a:srgbClr val="002060"/>
                </a:solidFill>
                <a:latin typeface="Calibri"/>
                <a:ea typeface="Calibri"/>
                <a:cs typeface="Calibri"/>
                <a:sym typeface="Calibri"/>
              </a:rPr>
              <a:t>Page </a:t>
            </a:r>
            <a:r>
              <a:rPr i="1" lang="ca-ES" sz="1800">
                <a:solidFill>
                  <a:srgbClr val="002060"/>
                </a:solidFill>
                <a:latin typeface="Calibri"/>
                <a:ea typeface="Calibri"/>
                <a:cs typeface="Calibri"/>
                <a:sym typeface="Calibri"/>
              </a:rPr>
              <a:t>et al. </a:t>
            </a:r>
            <a:r>
              <a:rPr lang="ca-ES" sz="1800">
                <a:solidFill>
                  <a:srgbClr val="002060"/>
                </a:solidFill>
                <a:latin typeface="Calibri"/>
                <a:ea typeface="Calibri"/>
                <a:cs typeface="Calibri"/>
                <a:sym typeface="Calibri"/>
              </a:rPr>
              <a:t>2002</a:t>
            </a:r>
            <a:r>
              <a:rPr lang="ca-ES" sz="1800">
                <a:solidFill>
                  <a:schemeClr val="dk1"/>
                </a:solidFill>
                <a:latin typeface="Calibri"/>
                <a:ea typeface="Calibri"/>
                <a:cs typeface="Calibri"/>
                <a:sym typeface="Calibri"/>
              </a:rPr>
              <a:t>). Largest CO</a:t>
            </a:r>
            <a:r>
              <a:rPr baseline="-25000" lang="ca-ES" sz="1800">
                <a:solidFill>
                  <a:schemeClr val="dk1"/>
                </a:solidFill>
                <a:latin typeface="Calibri"/>
                <a:ea typeface="Calibri"/>
                <a:cs typeface="Calibri"/>
                <a:sym typeface="Calibri"/>
              </a:rPr>
              <a:t>2</a:t>
            </a:r>
            <a:r>
              <a:rPr lang="ca-ES" sz="1800">
                <a:solidFill>
                  <a:schemeClr val="dk1"/>
                </a:solidFill>
                <a:latin typeface="Calibri"/>
                <a:ea typeface="Calibri"/>
                <a:cs typeface="Calibri"/>
                <a:sym typeface="Calibri"/>
              </a:rPr>
              <a:t> increase in 20</a:t>
            </a:r>
            <a:r>
              <a:rPr baseline="30000" lang="ca-ES" sz="1800">
                <a:solidFill>
                  <a:schemeClr val="dk1"/>
                </a:solidFill>
                <a:latin typeface="Calibri"/>
                <a:ea typeface="Calibri"/>
                <a:cs typeface="Calibri"/>
                <a:sym typeface="Calibri"/>
              </a:rPr>
              <a:t>th</a:t>
            </a:r>
            <a:r>
              <a:rPr lang="ca-ES" sz="1800">
                <a:solidFill>
                  <a:schemeClr val="dk1"/>
                </a:solidFill>
                <a:latin typeface="Calibri"/>
                <a:ea typeface="Calibri"/>
                <a:cs typeface="Calibri"/>
                <a:sym typeface="Calibri"/>
              </a:rPr>
              <a:t> century.</a:t>
            </a:r>
            <a:endParaRPr sz="1800">
              <a:solidFill>
                <a:schemeClr val="dk1"/>
              </a:solidFill>
              <a:latin typeface="Calibri"/>
              <a:ea typeface="Calibri"/>
              <a:cs typeface="Calibri"/>
              <a:sym typeface="Calibri"/>
            </a:endParaRPr>
          </a:p>
        </p:txBody>
      </p:sp>
      <p:sp>
        <p:nvSpPr>
          <p:cNvPr id="282" name="Google Shape;282;p26"/>
          <p:cNvSpPr txBox="1"/>
          <p:nvPr/>
        </p:nvSpPr>
        <p:spPr>
          <a:xfrm>
            <a:off x="11086431" y="3567076"/>
            <a:ext cx="8796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1200">
                <a:solidFill>
                  <a:schemeClr val="dk1"/>
                </a:solidFill>
                <a:latin typeface="Calibri"/>
                <a:ea typeface="Calibri"/>
                <a:cs typeface="Calibri"/>
                <a:sym typeface="Calibri"/>
              </a:rPr>
              <a:t>FAO (2016)</a:t>
            </a:r>
            <a:endParaRPr sz="1200">
              <a:solidFill>
                <a:schemeClr val="dk1"/>
              </a:solidFill>
              <a:latin typeface="Calibri"/>
              <a:ea typeface="Calibri"/>
              <a:cs typeface="Calibri"/>
              <a:sym typeface="Calibri"/>
            </a:endParaRPr>
          </a:p>
        </p:txBody>
      </p:sp>
      <p:sp>
        <p:nvSpPr>
          <p:cNvPr id="283" name="Google Shape;283;p26"/>
          <p:cNvSpPr txBox="1"/>
          <p:nvPr/>
        </p:nvSpPr>
        <p:spPr>
          <a:xfrm>
            <a:off x="8268555" y="4263548"/>
            <a:ext cx="3178800" cy="11133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800"/>
              <a:buFont typeface="Calibri"/>
              <a:buNone/>
            </a:pPr>
            <a:r>
              <a:rPr lang="ca-ES" sz="1800">
                <a:solidFill>
                  <a:schemeClr val="dk1"/>
                </a:solidFill>
                <a:latin typeface="Calibri"/>
                <a:ea typeface="Calibri"/>
                <a:cs typeface="Calibri"/>
                <a:sym typeface="Calibri"/>
              </a:rPr>
              <a:t>Widespread droughts and food insecurity, especially over eastern and southern Africa, Southeast Asia and Central America .</a:t>
            </a:r>
            <a:endParaRPr sz="1800">
              <a:solidFill>
                <a:schemeClr val="dk1"/>
              </a:solidFill>
              <a:latin typeface="Calibri"/>
              <a:ea typeface="Calibri"/>
              <a:cs typeface="Calibri"/>
              <a:sym typeface="Calibri"/>
            </a:endParaRPr>
          </a:p>
        </p:txBody>
      </p:sp>
      <p:grpSp>
        <p:nvGrpSpPr>
          <p:cNvPr id="284" name="Google Shape;284;p26"/>
          <p:cNvGrpSpPr/>
          <p:nvPr/>
        </p:nvGrpSpPr>
        <p:grpSpPr>
          <a:xfrm>
            <a:off x="3869763" y="1359943"/>
            <a:ext cx="3880025" cy="2465480"/>
            <a:chOff x="3869779" y="978408"/>
            <a:chExt cx="4412128" cy="2846975"/>
          </a:xfrm>
        </p:grpSpPr>
        <p:pic>
          <p:nvPicPr>
            <p:cNvPr id="285" name="Google Shape;285;p26"/>
            <p:cNvPicPr preferRelativeResize="0"/>
            <p:nvPr/>
          </p:nvPicPr>
          <p:blipFill rotWithShape="1">
            <a:blip r:embed="rId4">
              <a:alphaModFix/>
            </a:blip>
            <a:srcRect b="0" l="4816" r="2194" t="0"/>
            <a:stretch/>
          </p:blipFill>
          <p:spPr>
            <a:xfrm>
              <a:off x="3869779" y="978408"/>
              <a:ext cx="4412128" cy="2846975"/>
            </a:xfrm>
            <a:prstGeom prst="rect">
              <a:avLst/>
            </a:prstGeom>
            <a:noFill/>
            <a:ln>
              <a:noFill/>
            </a:ln>
          </p:spPr>
        </p:pic>
        <p:cxnSp>
          <p:nvCxnSpPr>
            <p:cNvPr id="286" name="Google Shape;286;p26"/>
            <p:cNvCxnSpPr/>
            <p:nvPr/>
          </p:nvCxnSpPr>
          <p:spPr>
            <a:xfrm>
              <a:off x="5986616" y="1410585"/>
              <a:ext cx="572700" cy="326700"/>
            </a:xfrm>
            <a:prstGeom prst="straightConnector1">
              <a:avLst/>
            </a:prstGeom>
            <a:noFill/>
            <a:ln cap="flat" cmpd="sng" w="38100">
              <a:solidFill>
                <a:srgbClr val="FF0000"/>
              </a:solidFill>
              <a:prstDash val="solid"/>
              <a:miter lim="800000"/>
              <a:headEnd len="sm" w="sm" type="none"/>
              <a:tailEnd len="med" w="med" type="triangle"/>
            </a:ln>
          </p:spPr>
        </p:cxnSp>
      </p:grpSp>
      <p:pic>
        <p:nvPicPr>
          <p:cNvPr id="287" name="Google Shape;287;p26"/>
          <p:cNvPicPr preferRelativeResize="0"/>
          <p:nvPr/>
        </p:nvPicPr>
        <p:blipFill rotWithShape="1">
          <a:blip r:embed="rId5">
            <a:alphaModFix/>
          </a:blip>
          <a:srcRect b="0" l="0" r="0" t="0"/>
          <a:stretch/>
        </p:blipFill>
        <p:spPr>
          <a:xfrm>
            <a:off x="232834" y="1621708"/>
            <a:ext cx="3368321" cy="2083868"/>
          </a:xfrm>
          <a:prstGeom prst="rect">
            <a:avLst/>
          </a:prstGeom>
          <a:noFill/>
          <a:ln>
            <a:noFill/>
          </a:ln>
        </p:spPr>
      </p:pic>
      <p:sp>
        <p:nvSpPr>
          <p:cNvPr id="288" name="Google Shape;288;p26"/>
          <p:cNvSpPr txBox="1"/>
          <p:nvPr/>
        </p:nvSpPr>
        <p:spPr>
          <a:xfrm>
            <a:off x="206410" y="4044485"/>
            <a:ext cx="3678900" cy="2261400"/>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50000"/>
              </a:lnSpc>
              <a:spcBef>
                <a:spcPts val="0"/>
              </a:spcBef>
              <a:spcAft>
                <a:spcPts val="0"/>
              </a:spcAft>
              <a:buClr>
                <a:schemeClr val="dk1"/>
              </a:buClr>
              <a:buSzPts val="1800"/>
              <a:buFont typeface="Arial"/>
              <a:buChar char="•"/>
            </a:pPr>
            <a:r>
              <a:rPr lang="ca-ES" sz="1800">
                <a:solidFill>
                  <a:schemeClr val="dk1"/>
                </a:solidFill>
                <a:latin typeface="Calibri"/>
                <a:ea typeface="Calibri"/>
                <a:cs typeface="Calibri"/>
                <a:sym typeface="Calibri"/>
              </a:rPr>
              <a:t>Road damages</a:t>
            </a:r>
            <a:endParaRPr/>
          </a:p>
          <a:p>
            <a:pPr indent="-285750" lvl="0" marL="285750" marR="0" rtl="0" algn="l">
              <a:lnSpc>
                <a:spcPct val="150000"/>
              </a:lnSpc>
              <a:spcBef>
                <a:spcPts val="0"/>
              </a:spcBef>
              <a:spcAft>
                <a:spcPts val="0"/>
              </a:spcAft>
              <a:buClr>
                <a:schemeClr val="dk1"/>
              </a:buClr>
              <a:buSzPts val="1800"/>
              <a:buFont typeface="Arial"/>
              <a:buChar char="•"/>
            </a:pPr>
            <a:r>
              <a:rPr lang="ca-ES" sz="1800">
                <a:solidFill>
                  <a:schemeClr val="dk1"/>
                </a:solidFill>
                <a:latin typeface="Calibri"/>
                <a:ea typeface="Calibri"/>
                <a:cs typeface="Calibri"/>
                <a:sym typeface="Calibri"/>
              </a:rPr>
              <a:t>100,000 homes were destroyed </a:t>
            </a:r>
            <a:endParaRPr/>
          </a:p>
          <a:p>
            <a:pPr indent="-285750" lvl="0" marL="285750" marR="0" rtl="0" algn="l">
              <a:lnSpc>
                <a:spcPct val="150000"/>
              </a:lnSpc>
              <a:spcBef>
                <a:spcPts val="0"/>
              </a:spcBef>
              <a:spcAft>
                <a:spcPts val="0"/>
              </a:spcAft>
              <a:buClr>
                <a:schemeClr val="dk1"/>
              </a:buClr>
              <a:buSzPts val="1800"/>
              <a:buFont typeface="Arial"/>
              <a:buChar char="•"/>
            </a:pPr>
            <a:r>
              <a:rPr lang="ca-ES" sz="1800">
                <a:solidFill>
                  <a:schemeClr val="dk1"/>
                </a:solidFill>
                <a:latin typeface="Calibri"/>
                <a:ea typeface="Calibri"/>
                <a:cs typeface="Calibri"/>
                <a:sym typeface="Calibri"/>
              </a:rPr>
              <a:t>8,500 indirect deaths partially due to vector borne diseases</a:t>
            </a:r>
            <a:endParaRPr/>
          </a:p>
          <a:p>
            <a:pPr indent="0" lvl="0" marL="0" marR="0" rtl="0" algn="l">
              <a:lnSpc>
                <a:spcPct val="150000"/>
              </a:lnSpc>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89" name="Google Shape;289;p26"/>
          <p:cNvSpPr txBox="1"/>
          <p:nvPr/>
        </p:nvSpPr>
        <p:spPr>
          <a:xfrm>
            <a:off x="3024074" y="3736531"/>
            <a:ext cx="617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1200">
                <a:solidFill>
                  <a:schemeClr val="dk1"/>
                </a:solidFill>
                <a:latin typeface="Calibri"/>
                <a:ea typeface="Calibri"/>
                <a:cs typeface="Calibri"/>
                <a:sym typeface="Calibri"/>
              </a:rPr>
              <a:t>IDESEP</a:t>
            </a:r>
            <a:endParaRPr sz="1200">
              <a:solidFill>
                <a:schemeClr val="dk1"/>
              </a:solidFill>
              <a:latin typeface="Calibri"/>
              <a:ea typeface="Calibri"/>
              <a:cs typeface="Calibri"/>
              <a:sym typeface="Calibri"/>
            </a:endParaRPr>
          </a:p>
        </p:txBody>
      </p:sp>
      <p:sp>
        <p:nvSpPr>
          <p:cNvPr id="290" name="Google Shape;290;p26"/>
          <p:cNvSpPr txBox="1"/>
          <p:nvPr/>
        </p:nvSpPr>
        <p:spPr>
          <a:xfrm flipH="1">
            <a:off x="227961" y="142075"/>
            <a:ext cx="104892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600">
                <a:solidFill>
                  <a:srgbClr val="124484"/>
                </a:solidFill>
                <a:latin typeface="Calibri"/>
                <a:ea typeface="Calibri"/>
                <a:cs typeface="Calibri"/>
                <a:sym typeface="Calibri"/>
              </a:rPr>
              <a:t>Selection of case studies</a:t>
            </a:r>
            <a:endParaRPr b="1" sz="2600">
              <a:solidFill>
                <a:srgbClr val="124484"/>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a-ES"/>
              <a:t>‹#›</a:t>
            </a:fld>
            <a:endParaRPr/>
          </a:p>
        </p:txBody>
      </p:sp>
      <p:pic>
        <p:nvPicPr>
          <p:cNvPr id="297" name="Google Shape;297;p27"/>
          <p:cNvPicPr preferRelativeResize="0"/>
          <p:nvPr/>
        </p:nvPicPr>
        <p:blipFill>
          <a:blip r:embed="rId3">
            <a:alphaModFix/>
          </a:blip>
          <a:stretch>
            <a:fillRect/>
          </a:stretch>
        </p:blipFill>
        <p:spPr>
          <a:xfrm>
            <a:off x="1026625" y="232425"/>
            <a:ext cx="10770248" cy="5784801"/>
          </a:xfrm>
          <a:prstGeom prst="rect">
            <a:avLst/>
          </a:prstGeom>
          <a:noFill/>
          <a:ln>
            <a:noFill/>
          </a:ln>
        </p:spPr>
      </p:pic>
      <p:sp>
        <p:nvSpPr>
          <p:cNvPr id="298" name="Google Shape;298;p27"/>
          <p:cNvSpPr txBox="1"/>
          <p:nvPr/>
        </p:nvSpPr>
        <p:spPr>
          <a:xfrm>
            <a:off x="5466500" y="5949900"/>
            <a:ext cx="5364300" cy="9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a-ES" sz="2400">
                <a:solidFill>
                  <a:schemeClr val="dk1"/>
                </a:solidFill>
                <a:latin typeface="Calibri"/>
                <a:ea typeface="Calibri"/>
                <a:cs typeface="Calibri"/>
                <a:sym typeface="Calibri"/>
              </a:rPr>
              <a:t>Fig. 4 from Maher et al. 2023</a:t>
            </a:r>
            <a:endParaRPr sz="2400">
              <a:solidFill>
                <a:schemeClr val="dk1"/>
              </a:solidFill>
              <a:latin typeface="Calibri"/>
              <a:ea typeface="Calibri"/>
              <a:cs typeface="Calibri"/>
              <a:sym typeface="Calibri"/>
            </a:endParaRPr>
          </a:p>
          <a:p>
            <a:pPr indent="0" lvl="0" marL="0" rtl="0" algn="l">
              <a:spcBef>
                <a:spcPts val="0"/>
              </a:spcBef>
              <a:spcAft>
                <a:spcPts val="0"/>
              </a:spcAft>
              <a:buNone/>
            </a:pPr>
            <a:r>
              <a:rPr lang="ca-ES" sz="1150">
                <a:solidFill>
                  <a:srgbClr val="6A6A6A"/>
                </a:solidFill>
              </a:rPr>
              <a:t>Change in ENSO SST variability, taken as the ensemble standard deviation in the Niño3.4 region for each SMILE and the multi-ensemble mean. </a:t>
            </a:r>
            <a:endParaRPr sz="2400">
              <a:solidFill>
                <a:schemeClr val="dk1"/>
              </a:solidFill>
              <a:latin typeface="Calibri"/>
              <a:ea typeface="Calibri"/>
              <a:cs typeface="Calibri"/>
              <a:sym typeface="Calibri"/>
            </a:endParaRPr>
          </a:p>
        </p:txBody>
      </p:sp>
      <p:cxnSp>
        <p:nvCxnSpPr>
          <p:cNvPr id="299" name="Google Shape;299;p27"/>
          <p:cNvCxnSpPr/>
          <p:nvPr/>
        </p:nvCxnSpPr>
        <p:spPr>
          <a:xfrm>
            <a:off x="3445050" y="446450"/>
            <a:ext cx="8400" cy="5169000"/>
          </a:xfrm>
          <a:prstGeom prst="straightConnector1">
            <a:avLst/>
          </a:prstGeom>
          <a:noFill/>
          <a:ln cap="flat" cmpd="sng" w="9525">
            <a:solidFill>
              <a:schemeClr val="dk2"/>
            </a:solidFill>
            <a:prstDash val="solid"/>
            <a:round/>
            <a:headEnd len="med" w="med" type="none"/>
            <a:tailEnd len="med" w="med" type="none"/>
          </a:ln>
        </p:spPr>
      </p:cxnSp>
      <p:cxnSp>
        <p:nvCxnSpPr>
          <p:cNvPr id="300" name="Google Shape;300;p27"/>
          <p:cNvCxnSpPr/>
          <p:nvPr/>
        </p:nvCxnSpPr>
        <p:spPr>
          <a:xfrm>
            <a:off x="6720900" y="446450"/>
            <a:ext cx="8400" cy="5169000"/>
          </a:xfrm>
          <a:prstGeom prst="straightConnector1">
            <a:avLst/>
          </a:prstGeom>
          <a:noFill/>
          <a:ln cap="flat" cmpd="sng" w="9525">
            <a:solidFill>
              <a:schemeClr val="dk2"/>
            </a:solidFill>
            <a:prstDash val="solid"/>
            <a:round/>
            <a:headEnd len="med" w="med" type="none"/>
            <a:tailEnd len="med" w="med" type="none"/>
          </a:ln>
        </p:spPr>
      </p:cxnSp>
      <p:cxnSp>
        <p:nvCxnSpPr>
          <p:cNvPr id="301" name="Google Shape;301;p27"/>
          <p:cNvCxnSpPr/>
          <p:nvPr/>
        </p:nvCxnSpPr>
        <p:spPr>
          <a:xfrm>
            <a:off x="9996750" y="412125"/>
            <a:ext cx="8400" cy="51690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0"/>
          <p:cNvPicPr preferRelativeResize="0"/>
          <p:nvPr/>
        </p:nvPicPr>
        <p:blipFill rotWithShape="1">
          <a:blip r:embed="rId3">
            <a:alphaModFix/>
          </a:blip>
          <a:srcRect b="49448" l="0" r="0" t="0"/>
          <a:stretch/>
        </p:blipFill>
        <p:spPr>
          <a:xfrm>
            <a:off x="791136" y="1256808"/>
            <a:ext cx="5125613" cy="3713592"/>
          </a:xfrm>
          <a:prstGeom prst="rect">
            <a:avLst/>
          </a:prstGeom>
          <a:noFill/>
          <a:ln>
            <a:noFill/>
          </a:ln>
        </p:spPr>
      </p:pic>
      <p:pic>
        <p:nvPicPr>
          <p:cNvPr id="70" name="Google Shape;70;p10"/>
          <p:cNvPicPr preferRelativeResize="0"/>
          <p:nvPr/>
        </p:nvPicPr>
        <p:blipFill rotWithShape="1">
          <a:blip r:embed="rId3">
            <a:alphaModFix/>
          </a:blip>
          <a:srcRect b="0" l="0" r="0" t="49487"/>
          <a:stretch/>
        </p:blipFill>
        <p:spPr>
          <a:xfrm>
            <a:off x="6287289" y="1300524"/>
            <a:ext cx="5121763" cy="3707999"/>
          </a:xfrm>
          <a:prstGeom prst="rect">
            <a:avLst/>
          </a:prstGeom>
          <a:noFill/>
          <a:ln>
            <a:noFill/>
          </a:ln>
        </p:spPr>
      </p:pic>
      <p:sp>
        <p:nvSpPr>
          <p:cNvPr id="71" name="Google Shape;71;p10"/>
          <p:cNvSpPr txBox="1"/>
          <p:nvPr/>
        </p:nvSpPr>
        <p:spPr>
          <a:xfrm flipH="1">
            <a:off x="2972380" y="838817"/>
            <a:ext cx="10710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400">
                <a:solidFill>
                  <a:schemeClr val="dk1"/>
                </a:solidFill>
                <a:latin typeface="Calibri"/>
                <a:ea typeface="Calibri"/>
                <a:cs typeface="Calibri"/>
                <a:sym typeface="Calibri"/>
              </a:rPr>
              <a:t>SSTs</a:t>
            </a:r>
            <a:endParaRPr sz="2400">
              <a:solidFill>
                <a:schemeClr val="dk1"/>
              </a:solidFill>
              <a:latin typeface="Calibri"/>
              <a:ea typeface="Calibri"/>
              <a:cs typeface="Calibri"/>
              <a:sym typeface="Calibri"/>
            </a:endParaRPr>
          </a:p>
        </p:txBody>
      </p:sp>
      <p:sp>
        <p:nvSpPr>
          <p:cNvPr id="72" name="Google Shape;72;p10"/>
          <p:cNvSpPr txBox="1"/>
          <p:nvPr/>
        </p:nvSpPr>
        <p:spPr>
          <a:xfrm flipH="1">
            <a:off x="8300817" y="838817"/>
            <a:ext cx="2380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400">
                <a:solidFill>
                  <a:schemeClr val="dk1"/>
                </a:solidFill>
                <a:latin typeface="Calibri"/>
                <a:ea typeface="Calibri"/>
                <a:cs typeface="Calibri"/>
                <a:sym typeface="Calibri"/>
              </a:rPr>
              <a:t>Precipitación</a:t>
            </a:r>
            <a:endParaRPr sz="2400">
              <a:solidFill>
                <a:schemeClr val="dk1"/>
              </a:solidFill>
              <a:latin typeface="Calibri"/>
              <a:ea typeface="Calibri"/>
              <a:cs typeface="Calibri"/>
              <a:sym typeface="Calibri"/>
            </a:endParaRPr>
          </a:p>
        </p:txBody>
      </p:sp>
      <p:sp>
        <p:nvSpPr>
          <p:cNvPr id="73" name="Google Shape;73;p10"/>
          <p:cNvSpPr txBox="1"/>
          <p:nvPr/>
        </p:nvSpPr>
        <p:spPr>
          <a:xfrm flipH="1">
            <a:off x="227961" y="142075"/>
            <a:ext cx="104892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600">
                <a:solidFill>
                  <a:srgbClr val="124484"/>
                </a:solidFill>
                <a:latin typeface="Calibri"/>
                <a:ea typeface="Calibri"/>
                <a:cs typeface="Calibri"/>
                <a:sym typeface="Calibri"/>
              </a:rPr>
              <a:t>Cambios futuros en la variabilidad de ENSO</a:t>
            </a:r>
            <a:r>
              <a:rPr b="1" i="0" lang="ca-ES" sz="2600" cap="none" strike="noStrike">
                <a:solidFill>
                  <a:srgbClr val="124484"/>
                </a:solidFill>
                <a:latin typeface="Calibri"/>
                <a:ea typeface="Calibri"/>
                <a:cs typeface="Calibri"/>
                <a:sym typeface="Calibri"/>
              </a:rPr>
              <a:t> | AR6 IPCC</a:t>
            </a:r>
            <a:endParaRPr b="1" sz="2600">
              <a:solidFill>
                <a:srgbClr val="124484"/>
              </a:solidFill>
              <a:latin typeface="Calibri"/>
              <a:ea typeface="Calibri"/>
              <a:cs typeface="Calibri"/>
              <a:sym typeface="Calibri"/>
            </a:endParaRPr>
          </a:p>
        </p:txBody>
      </p:sp>
      <p:sp>
        <p:nvSpPr>
          <p:cNvPr id="74" name="Google Shape;74;p10"/>
          <p:cNvSpPr/>
          <p:nvPr/>
        </p:nvSpPr>
        <p:spPr>
          <a:xfrm>
            <a:off x="8148652" y="6127349"/>
            <a:ext cx="33903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ca-ES" sz="1400">
                <a:solidFill>
                  <a:srgbClr val="212529"/>
                </a:solidFill>
                <a:latin typeface="Arial"/>
                <a:ea typeface="Arial"/>
                <a:cs typeface="Arial"/>
                <a:sym typeface="Arial"/>
              </a:rPr>
              <a:t>Figure 4.10 AR6 IPCC (Lee et al. 2021)</a:t>
            </a:r>
            <a:endParaRPr sz="1400">
              <a:solidFill>
                <a:srgbClr val="000000"/>
              </a:solidFill>
              <a:latin typeface="Calibri"/>
              <a:ea typeface="Calibri"/>
              <a:cs typeface="Calibri"/>
              <a:sym typeface="Calibri"/>
            </a:endParaRPr>
          </a:p>
        </p:txBody>
      </p:sp>
      <p:sp>
        <p:nvSpPr>
          <p:cNvPr id="75" name="Google Shape;75;p1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ca-ES"/>
              <a:t>‹#›</a:t>
            </a:fld>
            <a:endParaRPr/>
          </a:p>
        </p:txBody>
      </p:sp>
      <p:sp>
        <p:nvSpPr>
          <p:cNvPr id="76" name="Google Shape;76;p10"/>
          <p:cNvSpPr txBox="1"/>
          <p:nvPr/>
        </p:nvSpPr>
        <p:spPr>
          <a:xfrm>
            <a:off x="485199" y="5045999"/>
            <a:ext cx="5966700" cy="2319300"/>
          </a:xfrm>
          <a:prstGeom prst="rect">
            <a:avLst/>
          </a:prstGeom>
          <a:noFill/>
          <a:ln>
            <a:noFill/>
          </a:ln>
        </p:spPr>
        <p:txBody>
          <a:bodyPr anchorCtr="0" anchor="t" bIns="45700" lIns="91425" spcFirstLastPara="1" rIns="91425" wrap="square" tIns="45700">
            <a:noAutofit/>
          </a:bodyPr>
          <a:lstStyle/>
          <a:p>
            <a:pPr indent="0" lvl="0" marL="457200" marR="0" rtl="0" algn="l">
              <a:lnSpc>
                <a:spcPct val="150000"/>
              </a:lnSpc>
              <a:spcBef>
                <a:spcPts val="0"/>
              </a:spcBef>
              <a:spcAft>
                <a:spcPts val="0"/>
              </a:spcAft>
              <a:buNone/>
            </a:pPr>
            <a:r>
              <a:rPr b="1" lang="ca-ES" sz="2000">
                <a:solidFill>
                  <a:srgbClr val="002060"/>
                </a:solidFill>
                <a:latin typeface="Calibri"/>
                <a:ea typeface="Calibri"/>
                <a:cs typeface="Calibri"/>
                <a:sym typeface="Calibri"/>
              </a:rPr>
              <a:t>Gran incertidumbre en el cambio en variabilidad de SSTs relacionadas con ENSO</a:t>
            </a:r>
            <a:endParaRPr/>
          </a:p>
        </p:txBody>
      </p:sp>
      <p:sp>
        <p:nvSpPr>
          <p:cNvPr id="77" name="Google Shape;77;p10"/>
          <p:cNvSpPr txBox="1"/>
          <p:nvPr/>
        </p:nvSpPr>
        <p:spPr>
          <a:xfrm>
            <a:off x="6038750" y="5046000"/>
            <a:ext cx="6102000" cy="2319300"/>
          </a:xfrm>
          <a:prstGeom prst="rect">
            <a:avLst/>
          </a:prstGeom>
          <a:noFill/>
          <a:ln>
            <a:noFill/>
          </a:ln>
        </p:spPr>
        <p:txBody>
          <a:bodyPr anchorCtr="0" anchor="t" bIns="45700" lIns="91425" spcFirstLastPara="1" rIns="91425" wrap="square" tIns="45700">
            <a:noAutofit/>
          </a:bodyPr>
          <a:lstStyle/>
          <a:p>
            <a:pPr indent="0" lvl="0" marL="457200" marR="0" rtl="0" algn="l">
              <a:lnSpc>
                <a:spcPct val="150000"/>
              </a:lnSpc>
              <a:spcBef>
                <a:spcPts val="0"/>
              </a:spcBef>
              <a:spcAft>
                <a:spcPts val="0"/>
              </a:spcAft>
              <a:buNone/>
            </a:pPr>
            <a:r>
              <a:rPr b="1" lang="ca-ES" sz="2000">
                <a:solidFill>
                  <a:srgbClr val="002060"/>
                </a:solidFill>
                <a:latin typeface="Calibri"/>
                <a:ea typeface="Calibri"/>
                <a:cs typeface="Calibri"/>
                <a:sym typeface="Calibri"/>
              </a:rPr>
              <a:t>La variabilidad de la precipitación relacionada con ENSO incrementará a lo largo del s XXI</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a-ES"/>
              <a:t>‹#›</a:t>
            </a:fld>
            <a:endParaRPr/>
          </a:p>
        </p:txBody>
      </p:sp>
      <p:sp>
        <p:nvSpPr>
          <p:cNvPr id="308" name="Google Shape;308;p28"/>
          <p:cNvSpPr txBox="1"/>
          <p:nvPr/>
        </p:nvSpPr>
        <p:spPr>
          <a:xfrm>
            <a:off x="9212088" y="3550335"/>
            <a:ext cx="30768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1800" u="sng">
                <a:solidFill>
                  <a:schemeClr val="dk1"/>
                </a:solidFill>
                <a:latin typeface="Calibri"/>
                <a:ea typeface="Calibri"/>
                <a:cs typeface="Calibri"/>
                <a:sym typeface="Calibri"/>
              </a:rPr>
              <a:t>Solid lines </a:t>
            </a:r>
            <a:r>
              <a:rPr lang="ca-ES" sz="1800">
                <a:solidFill>
                  <a:schemeClr val="dk1"/>
                </a:solidFill>
                <a:latin typeface="Calibri"/>
                <a:ea typeface="Calibri"/>
                <a:cs typeface="Calibri"/>
                <a:sym typeface="Calibri"/>
              </a:rPr>
              <a:t>= Future</a:t>
            </a:r>
            <a:endParaRPr/>
          </a:p>
          <a:p>
            <a:pPr indent="0" lvl="0" marL="0" marR="0" rtl="0" algn="l">
              <a:spcBef>
                <a:spcPts val="0"/>
              </a:spcBef>
              <a:spcAft>
                <a:spcPts val="0"/>
              </a:spcAft>
              <a:buNone/>
            </a:pPr>
            <a:r>
              <a:rPr lang="ca-ES" sz="1800" u="sng">
                <a:solidFill>
                  <a:schemeClr val="dk1"/>
                </a:solidFill>
                <a:latin typeface="Calibri"/>
                <a:ea typeface="Calibri"/>
                <a:cs typeface="Calibri"/>
                <a:sym typeface="Calibri"/>
              </a:rPr>
              <a:t>dashed lines </a:t>
            </a:r>
            <a:r>
              <a:rPr lang="ca-ES" sz="1800">
                <a:solidFill>
                  <a:schemeClr val="dk1"/>
                </a:solidFill>
                <a:latin typeface="Calibri"/>
                <a:ea typeface="Calibri"/>
                <a:cs typeface="Calibri"/>
                <a:sym typeface="Calibri"/>
              </a:rPr>
              <a:t>= Present</a:t>
            </a:r>
            <a:endParaRPr sz="1800">
              <a:solidFill>
                <a:schemeClr val="dk1"/>
              </a:solidFill>
              <a:latin typeface="Calibri"/>
              <a:ea typeface="Calibri"/>
              <a:cs typeface="Calibri"/>
              <a:sym typeface="Calibri"/>
            </a:endParaRPr>
          </a:p>
        </p:txBody>
      </p:sp>
      <p:sp>
        <p:nvSpPr>
          <p:cNvPr id="309" name="Google Shape;309;p28"/>
          <p:cNvSpPr txBox="1"/>
          <p:nvPr/>
        </p:nvSpPr>
        <p:spPr>
          <a:xfrm>
            <a:off x="2419949" y="4816350"/>
            <a:ext cx="7856700" cy="14775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ca-ES" sz="1800">
                <a:solidFill>
                  <a:schemeClr val="dk1"/>
                </a:solidFill>
                <a:latin typeface="Calibri"/>
                <a:ea typeface="Calibri"/>
                <a:cs typeface="Calibri"/>
                <a:sym typeface="Calibri"/>
              </a:rPr>
              <a:t>The peak of the modelled 15/16 El Niño (January) is delayed by 1 month compared to observations (December).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ca-ES" sz="1800">
                <a:solidFill>
                  <a:schemeClr val="dk1"/>
                </a:solidFill>
                <a:latin typeface="Calibri"/>
                <a:ea typeface="Calibri"/>
                <a:cs typeface="Calibri"/>
                <a:sym typeface="Calibri"/>
              </a:rPr>
              <a:t>EC-Earth overestimates the peak by ~0.5K.</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310" name="Google Shape;310;p28"/>
          <p:cNvSpPr txBox="1"/>
          <p:nvPr/>
        </p:nvSpPr>
        <p:spPr>
          <a:xfrm flipH="1">
            <a:off x="227953" y="142075"/>
            <a:ext cx="72021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600">
                <a:solidFill>
                  <a:srgbClr val="124484"/>
                </a:solidFill>
                <a:latin typeface="Calibri"/>
                <a:ea typeface="Calibri"/>
                <a:cs typeface="Calibri"/>
                <a:sym typeface="Calibri"/>
              </a:rPr>
              <a:t>SST evolution</a:t>
            </a:r>
            <a:endParaRPr b="1" sz="2600">
              <a:solidFill>
                <a:srgbClr val="124484"/>
              </a:solidFill>
              <a:latin typeface="Calibri"/>
              <a:ea typeface="Calibri"/>
              <a:cs typeface="Calibri"/>
              <a:sym typeface="Calibri"/>
            </a:endParaRPr>
          </a:p>
        </p:txBody>
      </p:sp>
      <p:pic>
        <p:nvPicPr>
          <p:cNvPr id="311" name="Google Shape;311;p28"/>
          <p:cNvPicPr preferRelativeResize="0"/>
          <p:nvPr/>
        </p:nvPicPr>
        <p:blipFill>
          <a:blip r:embed="rId3">
            <a:alphaModFix/>
          </a:blip>
          <a:stretch>
            <a:fillRect/>
          </a:stretch>
        </p:blipFill>
        <p:spPr>
          <a:xfrm>
            <a:off x="152400" y="787075"/>
            <a:ext cx="8810312" cy="37426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1"/>
          <p:cNvSpPr txBox="1"/>
          <p:nvPr/>
        </p:nvSpPr>
        <p:spPr>
          <a:xfrm flipH="1">
            <a:off x="227961" y="142075"/>
            <a:ext cx="104892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Font typeface="Arial"/>
              <a:buNone/>
            </a:pPr>
            <a:r>
              <a:rPr b="1" i="0" lang="ca-ES" sz="2600" cap="none" strike="noStrike">
                <a:solidFill>
                  <a:srgbClr val="124484"/>
                </a:solidFill>
                <a:latin typeface="Calibri"/>
                <a:ea typeface="Calibri"/>
                <a:cs typeface="Calibri"/>
                <a:sym typeface="Calibri"/>
              </a:rPr>
              <a:t>C</a:t>
            </a:r>
            <a:r>
              <a:rPr b="1" lang="ca-ES" sz="2600">
                <a:solidFill>
                  <a:srgbClr val="124484"/>
                </a:solidFill>
                <a:latin typeface="Calibri"/>
                <a:ea typeface="Calibri"/>
                <a:cs typeface="Calibri"/>
                <a:sym typeface="Calibri"/>
              </a:rPr>
              <a:t>ambio en la precipitación y las SSTs de </a:t>
            </a:r>
            <a:r>
              <a:rPr b="1" i="0" lang="ca-ES" sz="2600" cap="none" strike="noStrike">
                <a:solidFill>
                  <a:srgbClr val="124484"/>
                </a:solidFill>
                <a:latin typeface="Calibri"/>
                <a:ea typeface="Calibri"/>
                <a:cs typeface="Calibri"/>
                <a:sym typeface="Calibri"/>
              </a:rPr>
              <a:t>ENSO</a:t>
            </a:r>
            <a:endParaRPr b="1" sz="2600">
              <a:solidFill>
                <a:srgbClr val="124484"/>
              </a:solidFill>
              <a:latin typeface="Calibri"/>
              <a:ea typeface="Calibri"/>
              <a:cs typeface="Calibri"/>
              <a:sym typeface="Calibri"/>
            </a:endParaRPr>
          </a:p>
        </p:txBody>
      </p:sp>
      <p:sp>
        <p:nvSpPr>
          <p:cNvPr id="84" name="Google Shape;84;p1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ca-ES"/>
              <a:t>‹#›</a:t>
            </a:fld>
            <a:endParaRPr/>
          </a:p>
        </p:txBody>
      </p:sp>
      <p:pic>
        <p:nvPicPr>
          <p:cNvPr id="85" name="Google Shape;85;p11"/>
          <p:cNvPicPr preferRelativeResize="0"/>
          <p:nvPr/>
        </p:nvPicPr>
        <p:blipFill>
          <a:blip r:embed="rId3">
            <a:alphaModFix/>
          </a:blip>
          <a:stretch>
            <a:fillRect/>
          </a:stretch>
        </p:blipFill>
        <p:spPr>
          <a:xfrm>
            <a:off x="4175600" y="598875"/>
            <a:ext cx="7723740" cy="5918525"/>
          </a:xfrm>
          <a:prstGeom prst="rect">
            <a:avLst/>
          </a:prstGeom>
          <a:noFill/>
          <a:ln>
            <a:noFill/>
          </a:ln>
        </p:spPr>
      </p:pic>
      <p:sp>
        <p:nvSpPr>
          <p:cNvPr id="86" name="Google Shape;86;p11"/>
          <p:cNvSpPr txBox="1"/>
          <p:nvPr/>
        </p:nvSpPr>
        <p:spPr>
          <a:xfrm>
            <a:off x="1933800" y="5626948"/>
            <a:ext cx="2180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1400">
                <a:solidFill>
                  <a:srgbClr val="000000"/>
                </a:solidFill>
                <a:latin typeface="Calibri"/>
                <a:ea typeface="Calibri"/>
                <a:cs typeface="Calibri"/>
                <a:sym typeface="Calibri"/>
              </a:rPr>
              <a:t>Fig 4 from Ying</a:t>
            </a:r>
            <a:r>
              <a:rPr lang="ca-ES" sz="1400">
                <a:solidFill>
                  <a:srgbClr val="002060"/>
                </a:solidFill>
                <a:latin typeface="Calibri"/>
                <a:ea typeface="Calibri"/>
                <a:cs typeface="Calibri"/>
                <a:sym typeface="Calibri"/>
              </a:rPr>
              <a:t> et al. (2022)</a:t>
            </a:r>
            <a:endParaRPr sz="1400">
              <a:solidFill>
                <a:srgbClr val="002060"/>
              </a:solidFill>
              <a:latin typeface="Calibri"/>
              <a:ea typeface="Calibri"/>
              <a:cs typeface="Calibri"/>
              <a:sym typeface="Calibri"/>
            </a:endParaRPr>
          </a:p>
        </p:txBody>
      </p:sp>
      <p:sp>
        <p:nvSpPr>
          <p:cNvPr id="87" name="Google Shape;87;p11"/>
          <p:cNvSpPr txBox="1"/>
          <p:nvPr/>
        </p:nvSpPr>
        <p:spPr>
          <a:xfrm>
            <a:off x="127350" y="1710975"/>
            <a:ext cx="4177500" cy="23193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000"/>
              <a:buFont typeface="Arial"/>
              <a:buNone/>
            </a:pPr>
            <a:r>
              <a:rPr lang="ca-ES" sz="2000">
                <a:latin typeface="Calibri"/>
                <a:ea typeface="Calibri"/>
                <a:cs typeface="Calibri"/>
                <a:sym typeface="Calibri"/>
              </a:rPr>
              <a:t>El impacto del cambio climático en la </a:t>
            </a:r>
            <a:r>
              <a:rPr b="1" lang="ca-ES" sz="2000">
                <a:latin typeface="Calibri"/>
                <a:ea typeface="Calibri"/>
                <a:cs typeface="Calibri"/>
                <a:sym typeface="Calibri"/>
              </a:rPr>
              <a:t>precipitación</a:t>
            </a:r>
            <a:r>
              <a:rPr lang="ca-ES" sz="2000">
                <a:latin typeface="Calibri"/>
                <a:ea typeface="Calibri"/>
                <a:cs typeface="Calibri"/>
                <a:sym typeface="Calibri"/>
              </a:rPr>
              <a:t> relacionada con ENSO se notará </a:t>
            </a:r>
            <a:r>
              <a:rPr b="1" lang="ca-ES" sz="2000">
                <a:latin typeface="Calibri"/>
                <a:ea typeface="Calibri"/>
                <a:cs typeface="Calibri"/>
                <a:sym typeface="Calibri"/>
              </a:rPr>
              <a:t>mucho antes</a:t>
            </a:r>
            <a:r>
              <a:rPr lang="ca-ES" sz="2000">
                <a:latin typeface="Calibri"/>
                <a:ea typeface="Calibri"/>
                <a:cs typeface="Calibri"/>
                <a:sym typeface="Calibri"/>
              </a:rPr>
              <a:t> que cambios en las SSTs.</a:t>
            </a:r>
            <a:endParaRPr sz="2000">
              <a:latin typeface="Calibri"/>
              <a:ea typeface="Calibri"/>
              <a:cs typeface="Calibri"/>
              <a:sym typeface="Calibri"/>
            </a:endParaRPr>
          </a:p>
          <a:p>
            <a:pPr indent="0" lvl="0" marL="0" marR="0" rtl="0" algn="just">
              <a:lnSpc>
                <a:spcPct val="90000"/>
              </a:lnSpc>
              <a:spcBef>
                <a:spcPts val="0"/>
              </a:spcBef>
              <a:spcAft>
                <a:spcPts val="0"/>
              </a:spcAft>
              <a:buClr>
                <a:srgbClr val="000000"/>
              </a:buClr>
              <a:buSzPts val="2000"/>
              <a:buFont typeface="Arial"/>
              <a:buNone/>
            </a:pPr>
            <a:r>
              <a:t/>
            </a:r>
            <a:endParaRPr/>
          </a:p>
          <a:p>
            <a:pPr indent="0" lvl="0" marL="0" marR="0" rtl="0" algn="just">
              <a:lnSpc>
                <a:spcPct val="90000"/>
              </a:lnSpc>
              <a:spcBef>
                <a:spcPts val="1000"/>
              </a:spcBef>
              <a:spcAft>
                <a:spcPts val="0"/>
              </a:spcAft>
              <a:buClr>
                <a:srgbClr val="000000"/>
              </a:buClr>
              <a:buSzPts val="2000"/>
              <a:buFont typeface="Arial"/>
              <a:buNone/>
            </a:pPr>
            <a:r>
              <a:t/>
            </a:r>
            <a:endParaRPr sz="2000">
              <a:solidFill>
                <a:srgbClr val="000000"/>
              </a:solidFill>
              <a:latin typeface="Calibri"/>
              <a:ea typeface="Calibri"/>
              <a:cs typeface="Calibri"/>
              <a:sym typeface="Calibri"/>
            </a:endParaRPr>
          </a:p>
          <a:p>
            <a:pPr indent="0" lvl="0" marL="0" marR="0" rtl="0" algn="just">
              <a:lnSpc>
                <a:spcPct val="90000"/>
              </a:lnSpc>
              <a:spcBef>
                <a:spcPts val="1000"/>
              </a:spcBef>
              <a:spcAft>
                <a:spcPts val="0"/>
              </a:spcAft>
              <a:buClr>
                <a:srgbClr val="000000"/>
              </a:buClr>
              <a:buSzPts val="2000"/>
              <a:buFont typeface="Arial"/>
              <a:buNone/>
            </a:pPr>
            <a:r>
              <a:t/>
            </a:r>
            <a:endParaRPr sz="2000">
              <a:solidFill>
                <a:srgbClr val="000000"/>
              </a:solidFill>
              <a:latin typeface="Calibri"/>
              <a:ea typeface="Calibri"/>
              <a:cs typeface="Calibri"/>
              <a:sym typeface="Calibri"/>
            </a:endParaRPr>
          </a:p>
          <a:p>
            <a:pPr indent="0" lvl="0" marL="0" marR="0" rtl="0" algn="just">
              <a:lnSpc>
                <a:spcPct val="90000"/>
              </a:lnSpc>
              <a:spcBef>
                <a:spcPts val="1000"/>
              </a:spcBef>
              <a:spcAft>
                <a:spcPts val="0"/>
              </a:spcAft>
              <a:buClr>
                <a:srgbClr val="000000"/>
              </a:buClr>
              <a:buSzPts val="2000"/>
              <a:buFont typeface="Arial"/>
              <a:buNone/>
            </a:pPr>
            <a:r>
              <a:rPr lang="ca-ES" sz="2000">
                <a:latin typeface="Calibri"/>
                <a:ea typeface="Calibri"/>
                <a:cs typeface="Calibri"/>
                <a:sym typeface="Calibri"/>
              </a:rPr>
              <a:t>El efecto del cambio climático se notará antes en las teleconexiones de ENSO que en las propias características de ENSO en el Pacífico ecuatorial.</a:t>
            </a:r>
            <a:endParaRPr/>
          </a:p>
        </p:txBody>
      </p:sp>
      <p:sp>
        <p:nvSpPr>
          <p:cNvPr id="88" name="Google Shape;88;p11"/>
          <p:cNvSpPr/>
          <p:nvPr/>
        </p:nvSpPr>
        <p:spPr>
          <a:xfrm>
            <a:off x="2004293" y="2967608"/>
            <a:ext cx="564600" cy="707700"/>
          </a:xfrm>
          <a:prstGeom prst="downArrow">
            <a:avLst>
              <a:gd fmla="val 50000" name="adj1"/>
              <a:gd fmla="val 50000" name="adj2"/>
            </a:avLst>
          </a:prstGeom>
          <a:solidFill>
            <a:srgbClr val="FFC000"/>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9" name="Google Shape;89;p11"/>
          <p:cNvSpPr/>
          <p:nvPr/>
        </p:nvSpPr>
        <p:spPr>
          <a:xfrm>
            <a:off x="4221425" y="4544975"/>
            <a:ext cx="7704300" cy="2115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90" name="Google Shape;90;p11"/>
          <p:cNvSpPr txBox="1"/>
          <p:nvPr/>
        </p:nvSpPr>
        <p:spPr>
          <a:xfrm flipH="1">
            <a:off x="7632351" y="2455300"/>
            <a:ext cx="1032600" cy="38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Font typeface="Arial"/>
              <a:buNone/>
            </a:pPr>
            <a:r>
              <a:rPr b="1" lang="ca-ES" sz="1900">
                <a:solidFill>
                  <a:srgbClr val="124484"/>
                </a:solidFill>
                <a:latin typeface="Calibri"/>
                <a:ea typeface="Calibri"/>
                <a:cs typeface="Calibri"/>
                <a:sym typeface="Calibri"/>
              </a:rPr>
              <a:t>Futuro</a:t>
            </a:r>
            <a:endParaRPr b="1" sz="1900">
              <a:solidFill>
                <a:srgbClr val="124484"/>
              </a:solidFill>
              <a:latin typeface="Calibri"/>
              <a:ea typeface="Calibri"/>
              <a:cs typeface="Calibri"/>
              <a:sym typeface="Calibri"/>
            </a:endParaRPr>
          </a:p>
        </p:txBody>
      </p:sp>
      <p:sp>
        <p:nvSpPr>
          <p:cNvPr id="91" name="Google Shape;91;p11"/>
          <p:cNvSpPr/>
          <p:nvPr/>
        </p:nvSpPr>
        <p:spPr>
          <a:xfrm>
            <a:off x="4276275" y="2573738"/>
            <a:ext cx="7704300" cy="2115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92" name="Google Shape;92;p11"/>
          <p:cNvSpPr txBox="1"/>
          <p:nvPr/>
        </p:nvSpPr>
        <p:spPr>
          <a:xfrm flipH="1">
            <a:off x="7521075" y="249775"/>
            <a:ext cx="1214700" cy="38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Font typeface="Arial"/>
              <a:buNone/>
            </a:pPr>
            <a:r>
              <a:rPr b="1" lang="ca-ES" sz="1900">
                <a:solidFill>
                  <a:srgbClr val="124484"/>
                </a:solidFill>
                <a:latin typeface="Calibri"/>
                <a:ea typeface="Calibri"/>
                <a:cs typeface="Calibri"/>
                <a:sym typeface="Calibri"/>
              </a:rPr>
              <a:t>Presente</a:t>
            </a:r>
            <a:endParaRPr b="1" sz="1900">
              <a:solidFill>
                <a:srgbClr val="124484"/>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91"/>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8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2"/>
          <p:cNvSpPr txBox="1"/>
          <p:nvPr>
            <p:ph type="ctrTitle"/>
          </p:nvPr>
        </p:nvSpPr>
        <p:spPr>
          <a:xfrm>
            <a:off x="499225" y="4914225"/>
            <a:ext cx="10721400" cy="1223100"/>
          </a:xfrm>
          <a:prstGeom prst="rect">
            <a:avLst/>
          </a:prstGeom>
          <a:solidFill>
            <a:srgbClr val="CFE2F3"/>
          </a:solid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rial"/>
              <a:buNone/>
            </a:pPr>
            <a:r>
              <a:rPr lang="ca-ES" sz="4400">
                <a:latin typeface="Arial"/>
                <a:ea typeface="Arial"/>
                <a:cs typeface="Arial"/>
                <a:sym typeface="Arial"/>
              </a:rPr>
              <a:t>¿Cómo serían los impactos de los eventos de El Niño extremo en un escenario de cambio climático?</a:t>
            </a:r>
            <a:br>
              <a:rPr lang="ca-ES" sz="4400">
                <a:latin typeface="Arial"/>
                <a:ea typeface="Arial"/>
                <a:cs typeface="Arial"/>
                <a:sym typeface="Arial"/>
              </a:rPr>
            </a:br>
            <a:r>
              <a:rPr i="1" lang="ca-ES" sz="2800">
                <a:latin typeface="Arial"/>
                <a:ea typeface="Arial"/>
                <a:cs typeface="Arial"/>
                <a:sym typeface="Arial"/>
              </a:rPr>
              <a:t>(Aunque las características de El Niño no cambien con el cambio climático)</a:t>
            </a:r>
            <a:br>
              <a:rPr lang="ca-ES" sz="4400">
                <a:latin typeface="Arial"/>
                <a:ea typeface="Arial"/>
                <a:cs typeface="Arial"/>
                <a:sym typeface="Arial"/>
              </a:rPr>
            </a:br>
            <a:endParaRPr sz="4400">
              <a:latin typeface="Arial"/>
              <a:ea typeface="Arial"/>
              <a:cs typeface="Arial"/>
              <a:sym typeface="Arial"/>
            </a:endParaRPr>
          </a:p>
          <a:p>
            <a:pPr indent="0" lvl="0" marL="0" rtl="0" algn="ctr">
              <a:lnSpc>
                <a:spcPct val="90000"/>
              </a:lnSpc>
              <a:spcBef>
                <a:spcPts val="0"/>
              </a:spcBef>
              <a:spcAft>
                <a:spcPts val="0"/>
              </a:spcAft>
              <a:buClr>
                <a:schemeClr val="dk1"/>
              </a:buClr>
              <a:buSzPts val="4400"/>
              <a:buFont typeface="Arial"/>
              <a:buNone/>
            </a:pPr>
            <a:r>
              <a:t/>
            </a:r>
            <a:endParaRPr sz="4400">
              <a:latin typeface="Arial"/>
              <a:ea typeface="Arial"/>
              <a:cs typeface="Arial"/>
              <a:sym typeface="Arial"/>
            </a:endParaRPr>
          </a:p>
          <a:p>
            <a:pPr indent="0" lvl="0" marL="0" rtl="0" algn="l">
              <a:lnSpc>
                <a:spcPct val="90000"/>
              </a:lnSpc>
              <a:spcBef>
                <a:spcPts val="0"/>
              </a:spcBef>
              <a:spcAft>
                <a:spcPts val="0"/>
              </a:spcAft>
              <a:buClr>
                <a:schemeClr val="dk1"/>
              </a:buClr>
              <a:buSzPts val="4400"/>
              <a:buFont typeface="Arial"/>
              <a:buNone/>
            </a:pPr>
            <a:r>
              <a:t/>
            </a:r>
            <a:endParaRPr sz="4400">
              <a:latin typeface="Arial"/>
              <a:ea typeface="Arial"/>
              <a:cs typeface="Arial"/>
              <a:sym typeface="Arial"/>
            </a:endParaRPr>
          </a:p>
          <a:p>
            <a:pPr indent="0" lvl="0" marL="0" rtl="0" algn="ctr">
              <a:lnSpc>
                <a:spcPct val="90000"/>
              </a:lnSpc>
              <a:spcBef>
                <a:spcPts val="0"/>
              </a:spcBef>
              <a:spcAft>
                <a:spcPts val="0"/>
              </a:spcAft>
              <a:buClr>
                <a:schemeClr val="dk1"/>
              </a:buClr>
              <a:buSzPts val="4400"/>
              <a:buFont typeface="Arial"/>
              <a:buNone/>
            </a:pPr>
            <a:r>
              <a:rPr lang="ca-ES" sz="3600">
                <a:latin typeface="Arial"/>
                <a:ea typeface="Arial"/>
                <a:cs typeface="Arial"/>
                <a:sym typeface="Arial"/>
              </a:rPr>
              <a:t>Efecto de cambios en el estado medio del clima en las teleconexiones de El Niño</a:t>
            </a:r>
            <a:r>
              <a:rPr lang="ca-ES" sz="3600">
                <a:solidFill>
                  <a:srgbClr val="002060"/>
                </a:solidFill>
                <a:latin typeface="Arial"/>
                <a:ea typeface="Arial"/>
                <a:cs typeface="Arial"/>
                <a:sym typeface="Arial"/>
              </a:rPr>
              <a:t> extremo</a:t>
            </a:r>
            <a:endParaRPr sz="3600">
              <a:latin typeface="Arial"/>
              <a:ea typeface="Arial"/>
              <a:cs typeface="Arial"/>
              <a:sym typeface="Arial"/>
            </a:endParaRPr>
          </a:p>
        </p:txBody>
      </p:sp>
      <p:sp>
        <p:nvSpPr>
          <p:cNvPr id="98" name="Google Shape;98;p12"/>
          <p:cNvSpPr/>
          <p:nvPr/>
        </p:nvSpPr>
        <p:spPr>
          <a:xfrm>
            <a:off x="5634039" y="3768834"/>
            <a:ext cx="637200" cy="812700"/>
          </a:xfrm>
          <a:prstGeom prst="down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4" name="Google Shape;104;p13"/>
          <p:cNvSpPr txBox="1"/>
          <p:nvPr/>
        </p:nvSpPr>
        <p:spPr>
          <a:xfrm>
            <a:off x="1981201" y="3009801"/>
            <a:ext cx="8229600" cy="8385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24484"/>
              </a:buClr>
              <a:buSzPts val="6000"/>
              <a:buFont typeface="Calibri"/>
              <a:buNone/>
            </a:pPr>
            <a:r>
              <a:rPr b="1" lang="ca-ES" sz="6000">
                <a:solidFill>
                  <a:srgbClr val="124484"/>
                </a:solidFill>
                <a:latin typeface="Calibri"/>
                <a:ea typeface="Calibri"/>
                <a:cs typeface="Calibri"/>
                <a:sym typeface="Calibri"/>
              </a:rPr>
              <a:t>Métodos</a:t>
            </a:r>
            <a:endParaRPr/>
          </a:p>
        </p:txBody>
      </p:sp>
      <p:sp>
        <p:nvSpPr>
          <p:cNvPr id="105" name="Google Shape;105;p1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14"/>
          <p:cNvPicPr preferRelativeResize="0"/>
          <p:nvPr/>
        </p:nvPicPr>
        <p:blipFill rotWithShape="1">
          <a:blip r:embed="rId3">
            <a:alphaModFix/>
          </a:blip>
          <a:srcRect b="0" l="0" r="0" t="0"/>
          <a:stretch/>
        </p:blipFill>
        <p:spPr>
          <a:xfrm>
            <a:off x="0" y="-402729"/>
            <a:ext cx="12191999" cy="8115302"/>
          </a:xfrm>
          <a:prstGeom prst="rect">
            <a:avLst/>
          </a:prstGeom>
          <a:noFill/>
          <a:ln>
            <a:noFill/>
          </a:ln>
        </p:spPr>
      </p:pic>
      <p:sp>
        <p:nvSpPr>
          <p:cNvPr id="112" name="Google Shape;112;p14"/>
          <p:cNvSpPr/>
          <p:nvPr/>
        </p:nvSpPr>
        <p:spPr>
          <a:xfrm>
            <a:off x="726625" y="322450"/>
            <a:ext cx="10854600" cy="2015700"/>
          </a:xfrm>
          <a:prstGeom prst="roundRect">
            <a:avLst>
              <a:gd fmla="val 16667" name="adj"/>
            </a:avLst>
          </a:prstGeom>
          <a:solidFill>
            <a:srgbClr val="FFFFFF">
              <a:alpha val="56860"/>
            </a:srgbClr>
          </a:solidFill>
          <a:ln cap="flat" cmpd="sng" w="12700">
            <a:solidFill>
              <a:schemeClr val="dk1"/>
            </a:solidFill>
            <a:prstDash val="solid"/>
            <a:miter lim="800000"/>
            <a:headEnd len="sm" w="sm" type="none"/>
            <a:tailEnd len="sm" w="sm" type="none"/>
          </a:ln>
        </p:spPr>
        <p:txBody>
          <a:bodyPr anchorCtr="0" anchor="t" bIns="0" lIns="91425" spcFirstLastPara="1" rIns="91425" wrap="square" tIns="0">
            <a:noAutofit/>
          </a:bodyPr>
          <a:lstStyle/>
          <a:p>
            <a:pPr indent="-342900" lvl="0" marL="342900" marR="0" rtl="0" algn="ctr">
              <a:spcBef>
                <a:spcPts val="0"/>
              </a:spcBef>
              <a:spcAft>
                <a:spcPts val="0"/>
              </a:spcAft>
              <a:buClr>
                <a:schemeClr val="dk1"/>
              </a:buClr>
              <a:buSzPts val="2400"/>
              <a:buFont typeface="Arial"/>
              <a:buChar char="•"/>
            </a:pPr>
            <a:r>
              <a:rPr lang="ca-ES" sz="2400">
                <a:solidFill>
                  <a:schemeClr val="dk1"/>
                </a:solidFill>
                <a:latin typeface="Calibri"/>
                <a:ea typeface="Calibri"/>
                <a:cs typeface="Calibri"/>
                <a:sym typeface="Calibri"/>
              </a:rPr>
              <a:t>Simulaciones</a:t>
            </a:r>
            <a:r>
              <a:rPr b="1" lang="ca-ES" sz="2400">
                <a:solidFill>
                  <a:schemeClr val="dk1"/>
                </a:solidFill>
                <a:latin typeface="Calibri"/>
                <a:ea typeface="Calibri"/>
                <a:cs typeface="Calibri"/>
                <a:sym typeface="Calibri"/>
              </a:rPr>
              <a:t> pacemaker</a:t>
            </a:r>
            <a:endParaRPr/>
          </a:p>
          <a:p>
            <a:pPr indent="-285750" lvl="0" marL="285750" marR="0" rtl="0" algn="ctr">
              <a:spcBef>
                <a:spcPts val="0"/>
              </a:spcBef>
              <a:spcAft>
                <a:spcPts val="0"/>
              </a:spcAft>
              <a:buClr>
                <a:schemeClr val="dk1"/>
              </a:buClr>
              <a:buSzPts val="2400"/>
              <a:buFont typeface="Arial"/>
              <a:buChar char="•"/>
            </a:pPr>
            <a:r>
              <a:rPr b="1" lang="ca-ES" sz="2400">
                <a:solidFill>
                  <a:schemeClr val="dk1"/>
                </a:solidFill>
                <a:latin typeface="Calibri"/>
                <a:ea typeface="Calibri"/>
                <a:cs typeface="Calibri"/>
                <a:sym typeface="Calibri"/>
              </a:rPr>
              <a:t>EC-Earth3-CC </a:t>
            </a:r>
            <a:r>
              <a:rPr lang="ca-ES" sz="2400">
                <a:solidFill>
                  <a:schemeClr val="dk1"/>
                </a:solidFill>
                <a:latin typeface="Calibri"/>
                <a:ea typeface="Calibri"/>
                <a:cs typeface="Calibri"/>
                <a:sym typeface="Calibri"/>
              </a:rPr>
              <a:t>= Döscher et. Al (2022, GMD)</a:t>
            </a:r>
            <a:endParaRPr sz="2400">
              <a:solidFill>
                <a:schemeClr val="dk1"/>
              </a:solidFill>
              <a:latin typeface="Calibri"/>
              <a:ea typeface="Calibri"/>
              <a:cs typeface="Calibri"/>
              <a:sym typeface="Calibri"/>
            </a:endParaRPr>
          </a:p>
          <a:p>
            <a:pPr indent="-285750" lvl="0" marL="285750" marR="0" rtl="0" algn="ctr">
              <a:spcBef>
                <a:spcPts val="0"/>
              </a:spcBef>
              <a:spcAft>
                <a:spcPts val="0"/>
              </a:spcAft>
              <a:buClr>
                <a:schemeClr val="dk1"/>
              </a:buClr>
              <a:buSzPts val="2400"/>
              <a:buFont typeface="Arial"/>
              <a:buChar char="•"/>
            </a:pPr>
            <a:r>
              <a:rPr lang="ca-ES" sz="2400">
                <a:solidFill>
                  <a:schemeClr val="dk1"/>
                </a:solidFill>
                <a:latin typeface="Calibri"/>
                <a:ea typeface="Calibri"/>
                <a:cs typeface="Calibri"/>
                <a:sym typeface="Calibri"/>
              </a:rPr>
              <a:t>Resolución atmosférica: T255L91 (~80 km). Resolución oceánica: ORCA1L75 (1°)</a:t>
            </a:r>
            <a:endParaRPr/>
          </a:p>
          <a:p>
            <a:pPr indent="-285750" lvl="0" marL="285750" marR="0" rtl="0" algn="ctr">
              <a:spcBef>
                <a:spcPts val="0"/>
              </a:spcBef>
              <a:spcAft>
                <a:spcPts val="0"/>
              </a:spcAft>
              <a:buClr>
                <a:schemeClr val="dk1"/>
              </a:buClr>
              <a:buSzPts val="2400"/>
              <a:buFont typeface="Arial"/>
              <a:buChar char="•"/>
            </a:pPr>
            <a:r>
              <a:rPr lang="ca-ES" sz="2400">
                <a:solidFill>
                  <a:schemeClr val="dk1"/>
                </a:solidFill>
                <a:latin typeface="Calibri"/>
                <a:ea typeface="Calibri"/>
                <a:cs typeface="Calibri"/>
                <a:sym typeface="Calibri"/>
              </a:rPr>
              <a:t>SSP2-4.5 = Cambios en la temperatura media global de 2.8K en 2100 con respecto a niveles preindustriales</a:t>
            </a:r>
            <a:endParaRPr/>
          </a:p>
        </p:txBody>
      </p:sp>
      <p:sp>
        <p:nvSpPr>
          <p:cNvPr id="113" name="Google Shape;113;p14"/>
          <p:cNvSpPr/>
          <p:nvPr/>
        </p:nvSpPr>
        <p:spPr>
          <a:xfrm>
            <a:off x="3863876" y="6359708"/>
            <a:ext cx="4464300" cy="374700"/>
          </a:xfrm>
          <a:prstGeom prst="roundRect">
            <a:avLst>
              <a:gd fmla="val 16667" name="adj"/>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ca-ES" sz="1600">
                <a:solidFill>
                  <a:schemeClr val="dk1"/>
                </a:solidFill>
                <a:latin typeface="Calibri"/>
                <a:ea typeface="Calibri"/>
                <a:cs typeface="Calibri"/>
                <a:sym typeface="Calibri"/>
              </a:rPr>
              <a:t>MareNostrum 4, Barcelona Supercomputing Center</a:t>
            </a:r>
            <a:endParaRPr sz="1600">
              <a:solidFill>
                <a:schemeClr val="dk1"/>
              </a:solidFill>
              <a:latin typeface="Calibri"/>
              <a:ea typeface="Calibri"/>
              <a:cs typeface="Calibri"/>
              <a:sym typeface="Calibri"/>
            </a:endParaRPr>
          </a:p>
        </p:txBody>
      </p:sp>
      <p:sp>
        <p:nvSpPr>
          <p:cNvPr id="114" name="Google Shape;114;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15"/>
          <p:cNvPicPr preferRelativeResize="0"/>
          <p:nvPr/>
        </p:nvPicPr>
        <p:blipFill rotWithShape="1">
          <a:blip r:embed="rId3">
            <a:alphaModFix/>
          </a:blip>
          <a:srcRect b="0" l="0" r="0" t="0"/>
          <a:stretch/>
        </p:blipFill>
        <p:spPr>
          <a:xfrm>
            <a:off x="3577425" y="643876"/>
            <a:ext cx="6657853" cy="1632599"/>
          </a:xfrm>
          <a:prstGeom prst="rect">
            <a:avLst/>
          </a:prstGeom>
          <a:noFill/>
          <a:ln>
            <a:noFill/>
          </a:ln>
        </p:spPr>
      </p:pic>
      <p:sp>
        <p:nvSpPr>
          <p:cNvPr id="121" name="Google Shape;121;p15"/>
          <p:cNvSpPr/>
          <p:nvPr/>
        </p:nvSpPr>
        <p:spPr>
          <a:xfrm>
            <a:off x="2527625" y="609900"/>
            <a:ext cx="9021900" cy="3083100"/>
          </a:xfrm>
          <a:prstGeom prst="roundRect">
            <a:avLst>
              <a:gd fmla="val 16667" name="adj"/>
            </a:avLst>
          </a:prstGeom>
          <a:noFill/>
          <a:ln cap="flat" cmpd="sng" w="127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5"/>
          <p:cNvSpPr txBox="1"/>
          <p:nvPr/>
        </p:nvSpPr>
        <p:spPr>
          <a:xfrm>
            <a:off x="2726425" y="2363775"/>
            <a:ext cx="7584300" cy="11082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1" lang="ca-ES" sz="1800">
                <a:solidFill>
                  <a:schemeClr val="dk1"/>
                </a:solidFill>
                <a:latin typeface="Calibri"/>
                <a:ea typeface="Calibri"/>
                <a:cs typeface="Calibri"/>
                <a:sym typeface="Calibri"/>
              </a:rPr>
              <a:t>Asumimos que las características de ENSO no cambiarán en el futuro</a:t>
            </a:r>
            <a:endParaRPr/>
          </a:p>
          <a:p>
            <a:pPr indent="-285750" lvl="0" marL="285750" marR="0" rtl="0" algn="l">
              <a:spcBef>
                <a:spcPts val="0"/>
              </a:spcBef>
              <a:spcAft>
                <a:spcPts val="0"/>
              </a:spcAft>
              <a:buClr>
                <a:schemeClr val="dk1"/>
              </a:buClr>
              <a:buSzPts val="1600"/>
              <a:buFont typeface="Arial"/>
              <a:buChar char="•"/>
            </a:pPr>
            <a:r>
              <a:rPr lang="ca-ES" sz="1600">
                <a:solidFill>
                  <a:schemeClr val="dk1"/>
                </a:solidFill>
                <a:latin typeface="Calibri"/>
                <a:ea typeface="Calibri"/>
                <a:cs typeface="Calibri"/>
                <a:sym typeface="Calibri"/>
              </a:rPr>
              <a:t>Anomalías de El Niño observadas</a:t>
            </a:r>
            <a:r>
              <a:rPr lang="ca-ES" sz="1600">
                <a:solidFill>
                  <a:schemeClr val="dk1"/>
                </a:solidFill>
                <a:latin typeface="Calibri"/>
                <a:ea typeface="Calibri"/>
                <a:cs typeface="Calibri"/>
                <a:sym typeface="Calibri"/>
              </a:rPr>
              <a:t> (ERSSTv5) desde enero de 2015 a diciembre de 2016</a:t>
            </a:r>
            <a:endParaRPr/>
          </a:p>
          <a:p>
            <a:pPr indent="-285750" lvl="0" marL="285750" marR="0" rtl="0" algn="l">
              <a:spcBef>
                <a:spcPts val="0"/>
              </a:spcBef>
              <a:spcAft>
                <a:spcPts val="0"/>
              </a:spcAft>
              <a:buClr>
                <a:schemeClr val="dk1"/>
              </a:buClr>
              <a:buSzPts val="1600"/>
              <a:buFont typeface="Arial"/>
              <a:buChar char="•"/>
            </a:pPr>
            <a:r>
              <a:rPr lang="ca-ES" sz="1600">
                <a:solidFill>
                  <a:schemeClr val="dk1"/>
                </a:solidFill>
                <a:latin typeface="Calibri"/>
                <a:ea typeface="Calibri"/>
                <a:cs typeface="Calibri"/>
                <a:sym typeface="Calibri"/>
              </a:rPr>
              <a:t>Las </a:t>
            </a:r>
            <a:r>
              <a:rPr lang="ca-ES" sz="1600">
                <a:solidFill>
                  <a:schemeClr val="dk1"/>
                </a:solidFill>
                <a:latin typeface="Calibri"/>
                <a:ea typeface="Calibri"/>
                <a:cs typeface="Calibri"/>
                <a:sym typeface="Calibri"/>
              </a:rPr>
              <a:t>SSTs se relajan a través con un restoring de los flujos de la superficie del océano en una región predeterminada. </a:t>
            </a:r>
            <a:r>
              <a:rPr lang="ca-ES" sz="1600">
                <a:latin typeface="Calibri"/>
                <a:ea typeface="Calibri"/>
                <a:cs typeface="Calibri"/>
                <a:sym typeface="Calibri"/>
              </a:rPr>
              <a:t>Interpolación a la grilla del modelo.</a:t>
            </a:r>
            <a:endParaRPr sz="1600">
              <a:latin typeface="Calibri"/>
              <a:ea typeface="Calibri"/>
              <a:cs typeface="Calibri"/>
              <a:sym typeface="Calibri"/>
            </a:endParaRPr>
          </a:p>
        </p:txBody>
      </p:sp>
      <p:sp>
        <p:nvSpPr>
          <p:cNvPr id="123" name="Google Shape;123;p15"/>
          <p:cNvSpPr/>
          <p:nvPr/>
        </p:nvSpPr>
        <p:spPr>
          <a:xfrm>
            <a:off x="1014616" y="1005042"/>
            <a:ext cx="659400" cy="649200"/>
          </a:xfrm>
          <a:prstGeom prst="ellipse">
            <a:avLst/>
          </a:prstGeom>
          <a:noFill/>
          <a:ln cap="flat" cmpd="sng" w="28575">
            <a:solidFill>
              <a:srgbClr val="00B0F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ca-ES" sz="2400">
                <a:solidFill>
                  <a:schemeClr val="dk1"/>
                </a:solidFill>
                <a:latin typeface="Calibri"/>
                <a:ea typeface="Calibri"/>
                <a:cs typeface="Calibri"/>
                <a:sym typeface="Calibri"/>
              </a:rPr>
              <a:t>1</a:t>
            </a:r>
            <a:endParaRPr b="1" sz="2400">
              <a:solidFill>
                <a:schemeClr val="dk1"/>
              </a:solidFill>
              <a:latin typeface="Calibri"/>
              <a:ea typeface="Calibri"/>
              <a:cs typeface="Calibri"/>
              <a:sym typeface="Calibri"/>
            </a:endParaRPr>
          </a:p>
        </p:txBody>
      </p:sp>
      <p:sp>
        <p:nvSpPr>
          <p:cNvPr id="124" name="Google Shape;124;p15"/>
          <p:cNvSpPr txBox="1"/>
          <p:nvPr/>
        </p:nvSpPr>
        <p:spPr>
          <a:xfrm>
            <a:off x="641125" y="1761325"/>
            <a:ext cx="14064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ca-ES" sz="2000">
                <a:solidFill>
                  <a:schemeClr val="dk1"/>
                </a:solidFill>
                <a:latin typeface="Calibri"/>
                <a:ea typeface="Calibri"/>
                <a:cs typeface="Calibri"/>
                <a:sym typeface="Calibri"/>
              </a:rPr>
              <a:t>Anomalías </a:t>
            </a:r>
            <a:endParaRPr b="1" sz="2000">
              <a:solidFill>
                <a:schemeClr val="dk1"/>
              </a:solidFill>
              <a:latin typeface="Calibri"/>
              <a:ea typeface="Calibri"/>
              <a:cs typeface="Calibri"/>
              <a:sym typeface="Calibri"/>
            </a:endParaRPr>
          </a:p>
          <a:p>
            <a:pPr indent="0" lvl="0" marL="0" marR="0" rtl="0" algn="ctr">
              <a:spcBef>
                <a:spcPts val="0"/>
              </a:spcBef>
              <a:spcAft>
                <a:spcPts val="0"/>
              </a:spcAft>
              <a:buNone/>
            </a:pPr>
            <a:r>
              <a:rPr b="1" lang="ca-ES" sz="2000">
                <a:solidFill>
                  <a:schemeClr val="dk1"/>
                </a:solidFill>
                <a:latin typeface="Calibri"/>
                <a:ea typeface="Calibri"/>
                <a:cs typeface="Calibri"/>
                <a:sym typeface="Calibri"/>
              </a:rPr>
              <a:t>observadas</a:t>
            </a:r>
            <a:endParaRPr b="1" sz="2000">
              <a:solidFill>
                <a:schemeClr val="dk1"/>
              </a:solidFill>
              <a:latin typeface="Calibri"/>
              <a:ea typeface="Calibri"/>
              <a:cs typeface="Calibri"/>
              <a:sym typeface="Calibri"/>
            </a:endParaRPr>
          </a:p>
        </p:txBody>
      </p:sp>
      <p:sp>
        <p:nvSpPr>
          <p:cNvPr id="125" name="Google Shape;125;p15"/>
          <p:cNvSpPr/>
          <p:nvPr/>
        </p:nvSpPr>
        <p:spPr>
          <a:xfrm>
            <a:off x="1014623" y="3347859"/>
            <a:ext cx="659400" cy="649200"/>
          </a:xfrm>
          <a:prstGeom prst="ellipse">
            <a:avLst/>
          </a:prstGeom>
          <a:noFill/>
          <a:ln cap="flat" cmpd="sng" w="28575">
            <a:solidFill>
              <a:srgbClr val="00B0F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ca-ES" sz="2400">
                <a:solidFill>
                  <a:schemeClr val="dk1"/>
                </a:solidFill>
                <a:latin typeface="Calibri"/>
                <a:ea typeface="Calibri"/>
                <a:cs typeface="Calibri"/>
                <a:sym typeface="Calibri"/>
              </a:rPr>
              <a:t>2</a:t>
            </a:r>
            <a:endParaRPr b="1" sz="2400">
              <a:solidFill>
                <a:schemeClr val="dk1"/>
              </a:solidFill>
              <a:latin typeface="Calibri"/>
              <a:ea typeface="Calibri"/>
              <a:cs typeface="Calibri"/>
              <a:sym typeface="Calibri"/>
            </a:endParaRPr>
          </a:p>
        </p:txBody>
      </p:sp>
      <p:sp>
        <p:nvSpPr>
          <p:cNvPr id="126" name="Google Shape;126;p15"/>
          <p:cNvSpPr txBox="1"/>
          <p:nvPr/>
        </p:nvSpPr>
        <p:spPr>
          <a:xfrm>
            <a:off x="174023" y="4207733"/>
            <a:ext cx="23406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ca-ES" sz="2000">
                <a:solidFill>
                  <a:schemeClr val="dk1"/>
                </a:solidFill>
                <a:latin typeface="Calibri"/>
                <a:ea typeface="Calibri"/>
                <a:cs typeface="Calibri"/>
                <a:sym typeface="Calibri"/>
              </a:rPr>
              <a:t>Climatología de EC-Earth3-CC</a:t>
            </a:r>
            <a:endParaRPr b="1" sz="2000">
              <a:solidFill>
                <a:schemeClr val="dk1"/>
              </a:solidFill>
              <a:latin typeface="Calibri"/>
              <a:ea typeface="Calibri"/>
              <a:cs typeface="Calibri"/>
              <a:sym typeface="Calibri"/>
            </a:endParaRPr>
          </a:p>
        </p:txBody>
      </p:sp>
      <p:sp>
        <p:nvSpPr>
          <p:cNvPr id="127" name="Google Shape;127;p15"/>
          <p:cNvSpPr/>
          <p:nvPr/>
        </p:nvSpPr>
        <p:spPr>
          <a:xfrm>
            <a:off x="5773201" y="3394803"/>
            <a:ext cx="645600" cy="555300"/>
          </a:xfrm>
          <a:prstGeom prst="mathPlus">
            <a:avLst>
              <a:gd fmla="val 23520" name="adj1"/>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8" name="Google Shape;128;p15"/>
          <p:cNvGrpSpPr/>
          <p:nvPr/>
        </p:nvGrpSpPr>
        <p:grpSpPr>
          <a:xfrm>
            <a:off x="2541732" y="3914763"/>
            <a:ext cx="6481797" cy="948000"/>
            <a:chOff x="2781350" y="3446900"/>
            <a:chExt cx="6242100" cy="948000"/>
          </a:xfrm>
        </p:grpSpPr>
        <p:sp>
          <p:nvSpPr>
            <p:cNvPr id="129" name="Google Shape;129;p15"/>
            <p:cNvSpPr/>
            <p:nvPr/>
          </p:nvSpPr>
          <p:spPr>
            <a:xfrm>
              <a:off x="2791334" y="3504200"/>
              <a:ext cx="6135300" cy="890700"/>
            </a:xfrm>
            <a:prstGeom prst="roundRect">
              <a:avLst>
                <a:gd fmla="val 16667" name="adj"/>
              </a:avLst>
            </a:prstGeom>
            <a:noFill/>
            <a:ln cap="flat" cmpd="sng" w="127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5"/>
            <p:cNvSpPr txBox="1"/>
            <p:nvPr/>
          </p:nvSpPr>
          <p:spPr>
            <a:xfrm>
              <a:off x="2781350" y="3446900"/>
              <a:ext cx="6242100" cy="3387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Font typeface="Arial"/>
                <a:buChar char="•"/>
              </a:pPr>
              <a:r>
                <a:rPr lang="ca-ES" sz="1600">
                  <a:solidFill>
                    <a:schemeClr val="dk1"/>
                  </a:solidFill>
                  <a:latin typeface="Calibri"/>
                  <a:ea typeface="Calibri"/>
                  <a:cs typeface="Calibri"/>
                  <a:sym typeface="Calibri"/>
                </a:rPr>
                <a:t>Climatología del modelo con valores mensuales</a:t>
              </a:r>
              <a:r>
                <a:rPr lang="ca-ES" sz="1600">
                  <a:solidFill>
                    <a:schemeClr val="dk1"/>
                  </a:solidFill>
                  <a:latin typeface="Calibri"/>
                  <a:ea typeface="Calibri"/>
                  <a:cs typeface="Calibri"/>
                  <a:sym typeface="Calibri"/>
                </a:rPr>
                <a:t> (histórico y SSP2-4.5)</a:t>
              </a:r>
              <a:endParaRPr sz="1600">
                <a:solidFill>
                  <a:schemeClr val="dk1"/>
                </a:solidFill>
                <a:latin typeface="Calibri"/>
                <a:ea typeface="Calibri"/>
                <a:cs typeface="Calibri"/>
                <a:sym typeface="Calibri"/>
              </a:endParaRPr>
            </a:p>
          </p:txBody>
        </p:sp>
        <p:sp>
          <p:nvSpPr>
            <p:cNvPr id="131" name="Google Shape;131;p15"/>
            <p:cNvSpPr txBox="1"/>
            <p:nvPr/>
          </p:nvSpPr>
          <p:spPr>
            <a:xfrm>
              <a:off x="4119725" y="3767697"/>
              <a:ext cx="10806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ca-ES" sz="1600">
                  <a:solidFill>
                    <a:schemeClr val="dk1"/>
                  </a:solidFill>
                  <a:latin typeface="Calibri"/>
                  <a:ea typeface="Calibri"/>
                  <a:cs typeface="Calibri"/>
                  <a:sym typeface="Calibri"/>
                </a:rPr>
                <a:t>PRESENTE</a:t>
              </a:r>
              <a:endParaRPr/>
            </a:p>
            <a:p>
              <a:pPr indent="0" lvl="0" marL="0" marR="0" rtl="0" algn="ctr">
                <a:spcBef>
                  <a:spcPts val="0"/>
                </a:spcBef>
                <a:spcAft>
                  <a:spcPts val="0"/>
                </a:spcAft>
                <a:buNone/>
              </a:pPr>
              <a:r>
                <a:rPr lang="ca-ES" sz="1600">
                  <a:solidFill>
                    <a:schemeClr val="dk1"/>
                  </a:solidFill>
                  <a:latin typeface="Calibri"/>
                  <a:ea typeface="Calibri"/>
                  <a:cs typeface="Calibri"/>
                  <a:sym typeface="Calibri"/>
                </a:rPr>
                <a:t>2005-2014</a:t>
              </a:r>
              <a:endParaRPr sz="1600">
                <a:solidFill>
                  <a:schemeClr val="dk1"/>
                </a:solidFill>
                <a:latin typeface="Calibri"/>
                <a:ea typeface="Calibri"/>
                <a:cs typeface="Calibri"/>
                <a:sym typeface="Calibri"/>
              </a:endParaRPr>
            </a:p>
          </p:txBody>
        </p:sp>
        <p:sp>
          <p:nvSpPr>
            <p:cNvPr id="132" name="Google Shape;132;p15"/>
            <p:cNvSpPr txBox="1"/>
            <p:nvPr/>
          </p:nvSpPr>
          <p:spPr>
            <a:xfrm>
              <a:off x="7033225" y="3794630"/>
              <a:ext cx="10806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ca-ES" sz="1600">
                  <a:solidFill>
                    <a:schemeClr val="dk1"/>
                  </a:solidFill>
                  <a:latin typeface="Calibri"/>
                  <a:ea typeface="Calibri"/>
                  <a:cs typeface="Calibri"/>
                  <a:sym typeface="Calibri"/>
                </a:rPr>
                <a:t>FUTURO</a:t>
              </a:r>
              <a:endParaRPr/>
            </a:p>
            <a:p>
              <a:pPr indent="0" lvl="0" marL="0" marR="0" rtl="0" algn="ctr">
                <a:spcBef>
                  <a:spcPts val="0"/>
                </a:spcBef>
                <a:spcAft>
                  <a:spcPts val="0"/>
                </a:spcAft>
                <a:buNone/>
              </a:pPr>
              <a:r>
                <a:rPr lang="ca-ES" sz="1600">
                  <a:solidFill>
                    <a:schemeClr val="dk1"/>
                  </a:solidFill>
                  <a:latin typeface="Calibri"/>
                  <a:ea typeface="Calibri"/>
                  <a:cs typeface="Calibri"/>
                  <a:sym typeface="Calibri"/>
                </a:rPr>
                <a:t>2085-2094</a:t>
              </a:r>
              <a:endParaRPr sz="1600">
                <a:solidFill>
                  <a:schemeClr val="dk1"/>
                </a:solidFill>
                <a:latin typeface="Calibri"/>
                <a:ea typeface="Calibri"/>
                <a:cs typeface="Calibri"/>
                <a:sym typeface="Calibri"/>
              </a:endParaRPr>
            </a:p>
          </p:txBody>
        </p:sp>
      </p:grpSp>
      <p:grpSp>
        <p:nvGrpSpPr>
          <p:cNvPr id="133" name="Google Shape;133;p15"/>
          <p:cNvGrpSpPr/>
          <p:nvPr/>
        </p:nvGrpSpPr>
        <p:grpSpPr>
          <a:xfrm>
            <a:off x="9570639" y="3759073"/>
            <a:ext cx="2340036" cy="1062900"/>
            <a:chOff x="9581614" y="3309148"/>
            <a:chExt cx="2340036" cy="1062900"/>
          </a:xfrm>
        </p:grpSpPr>
        <p:sp>
          <p:nvSpPr>
            <p:cNvPr id="134" name="Google Shape;134;p15"/>
            <p:cNvSpPr/>
            <p:nvPr/>
          </p:nvSpPr>
          <p:spPr>
            <a:xfrm>
              <a:off x="9581614" y="3309148"/>
              <a:ext cx="2164800" cy="1062900"/>
            </a:xfrm>
            <a:prstGeom prst="roundRect">
              <a:avLst>
                <a:gd fmla="val 16667" name="adj"/>
              </a:avLst>
            </a:prstGeom>
            <a:noFill/>
            <a:ln cap="flat" cmpd="sng" w="127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5"/>
            <p:cNvSpPr txBox="1"/>
            <p:nvPr/>
          </p:nvSpPr>
          <p:spPr>
            <a:xfrm>
              <a:off x="9638650" y="3331400"/>
              <a:ext cx="22830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1600">
                  <a:solidFill>
                    <a:schemeClr val="dk1"/>
                  </a:solidFill>
                  <a:latin typeface="Calibri"/>
                  <a:ea typeface="Calibri"/>
                  <a:cs typeface="Calibri"/>
                  <a:sym typeface="Calibri"/>
                </a:rPr>
                <a:t>30 miembros para cada set de experimentos </a:t>
              </a:r>
              <a:endParaRPr/>
            </a:p>
            <a:p>
              <a:pPr indent="-285750" lvl="0" marL="285750" marR="0" rtl="0" algn="l">
                <a:spcBef>
                  <a:spcPts val="0"/>
                </a:spcBef>
                <a:spcAft>
                  <a:spcPts val="0"/>
                </a:spcAft>
                <a:buClr>
                  <a:schemeClr val="dk1"/>
                </a:buClr>
                <a:buSzPts val="1600"/>
                <a:buFont typeface="Arial"/>
                <a:buChar char="•"/>
              </a:pPr>
              <a:r>
                <a:rPr lang="ca-ES" sz="1600">
                  <a:solidFill>
                    <a:schemeClr val="dk1"/>
                  </a:solidFill>
                  <a:latin typeface="Calibri"/>
                  <a:ea typeface="Calibri"/>
                  <a:cs typeface="Calibri"/>
                  <a:sym typeface="Calibri"/>
                </a:rPr>
                <a:t>2 años</a:t>
              </a:r>
              <a:endParaRPr sz="1600">
                <a:solidFill>
                  <a:schemeClr val="dk1"/>
                </a:solidFill>
                <a:latin typeface="Calibri"/>
                <a:ea typeface="Calibri"/>
                <a:cs typeface="Calibri"/>
                <a:sym typeface="Calibri"/>
              </a:endParaRPr>
            </a:p>
          </p:txBody>
        </p:sp>
      </p:grpSp>
      <p:sp>
        <p:nvSpPr>
          <p:cNvPr id="136" name="Google Shape;136;p15"/>
          <p:cNvSpPr/>
          <p:nvPr/>
        </p:nvSpPr>
        <p:spPr>
          <a:xfrm>
            <a:off x="10310731" y="3077071"/>
            <a:ext cx="659400" cy="649200"/>
          </a:xfrm>
          <a:prstGeom prst="ellipse">
            <a:avLst/>
          </a:prstGeom>
          <a:noFill/>
          <a:ln cap="flat" cmpd="sng" w="28575">
            <a:solidFill>
              <a:srgbClr val="00B0F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ca-ES" sz="2400">
                <a:solidFill>
                  <a:schemeClr val="dk1"/>
                </a:solidFill>
                <a:latin typeface="Calibri"/>
                <a:ea typeface="Calibri"/>
                <a:cs typeface="Calibri"/>
                <a:sym typeface="Calibri"/>
              </a:rPr>
              <a:t>3</a:t>
            </a:r>
            <a:endParaRPr/>
          </a:p>
        </p:txBody>
      </p:sp>
      <p:cxnSp>
        <p:nvCxnSpPr>
          <p:cNvPr id="137" name="Google Shape;137;p15"/>
          <p:cNvCxnSpPr>
            <a:stCxn id="129" idx="3"/>
          </p:cNvCxnSpPr>
          <p:nvPr/>
        </p:nvCxnSpPr>
        <p:spPr>
          <a:xfrm flipH="1" rot="10800000">
            <a:off x="8922995" y="4163613"/>
            <a:ext cx="666000" cy="253800"/>
          </a:xfrm>
          <a:prstGeom prst="curvedConnector3">
            <a:avLst>
              <a:gd fmla="val 50000" name="adj1"/>
            </a:avLst>
          </a:prstGeom>
          <a:noFill/>
          <a:ln cap="flat" cmpd="sng" w="9525">
            <a:solidFill>
              <a:schemeClr val="dk1"/>
            </a:solidFill>
            <a:prstDash val="solid"/>
            <a:miter lim="800000"/>
            <a:headEnd len="sm" w="sm" type="none"/>
            <a:tailEnd len="med" w="med" type="triangle"/>
          </a:ln>
        </p:spPr>
      </p:cxnSp>
      <p:cxnSp>
        <p:nvCxnSpPr>
          <p:cNvPr id="138" name="Google Shape;138;p15"/>
          <p:cNvCxnSpPr/>
          <p:nvPr/>
        </p:nvCxnSpPr>
        <p:spPr>
          <a:xfrm flipH="1" rot="10800000">
            <a:off x="8899712" y="4290534"/>
            <a:ext cx="654900" cy="326700"/>
          </a:xfrm>
          <a:prstGeom prst="curvedConnector3">
            <a:avLst>
              <a:gd fmla="val 50000" name="adj1"/>
            </a:avLst>
          </a:prstGeom>
          <a:noFill/>
          <a:ln cap="flat" cmpd="sng" w="9525">
            <a:solidFill>
              <a:schemeClr val="dk1"/>
            </a:solidFill>
            <a:prstDash val="solid"/>
            <a:miter lim="800000"/>
            <a:headEnd len="sm" w="sm" type="none"/>
            <a:tailEnd len="med" w="med" type="triangle"/>
          </a:ln>
        </p:spPr>
      </p:cxnSp>
      <p:cxnSp>
        <p:nvCxnSpPr>
          <p:cNvPr id="139" name="Google Shape;139;p15"/>
          <p:cNvCxnSpPr/>
          <p:nvPr/>
        </p:nvCxnSpPr>
        <p:spPr>
          <a:xfrm>
            <a:off x="8926558" y="4335963"/>
            <a:ext cx="633000" cy="105600"/>
          </a:xfrm>
          <a:prstGeom prst="curvedConnector3">
            <a:avLst>
              <a:gd fmla="val 50000" name="adj1"/>
            </a:avLst>
          </a:prstGeom>
          <a:noFill/>
          <a:ln cap="flat" cmpd="sng" w="9525">
            <a:solidFill>
              <a:schemeClr val="dk1"/>
            </a:solidFill>
            <a:prstDash val="solid"/>
            <a:miter lim="800000"/>
            <a:headEnd len="sm" w="sm" type="none"/>
            <a:tailEnd len="med" w="med" type="triangle"/>
          </a:ln>
        </p:spPr>
      </p:cxnSp>
      <p:cxnSp>
        <p:nvCxnSpPr>
          <p:cNvPr id="140" name="Google Shape;140;p15"/>
          <p:cNvCxnSpPr/>
          <p:nvPr/>
        </p:nvCxnSpPr>
        <p:spPr>
          <a:xfrm flipH="1" rot="10800000">
            <a:off x="8919642" y="4157903"/>
            <a:ext cx="659100" cy="47700"/>
          </a:xfrm>
          <a:prstGeom prst="curvedConnector3">
            <a:avLst>
              <a:gd fmla="val 50000" name="adj1"/>
            </a:avLst>
          </a:prstGeom>
          <a:noFill/>
          <a:ln cap="flat" cmpd="sng" w="9525">
            <a:solidFill>
              <a:schemeClr val="dk1"/>
            </a:solidFill>
            <a:prstDash val="solid"/>
            <a:miter lim="800000"/>
            <a:headEnd len="sm" w="sm" type="none"/>
            <a:tailEnd len="med" w="med" type="triangle"/>
          </a:ln>
        </p:spPr>
      </p:cxnSp>
      <p:cxnSp>
        <p:nvCxnSpPr>
          <p:cNvPr id="141" name="Google Shape;141;p15"/>
          <p:cNvCxnSpPr/>
          <p:nvPr/>
        </p:nvCxnSpPr>
        <p:spPr>
          <a:xfrm flipH="1" rot="10800000">
            <a:off x="8910357" y="4458833"/>
            <a:ext cx="665400" cy="205800"/>
          </a:xfrm>
          <a:prstGeom prst="curvedConnector3">
            <a:avLst>
              <a:gd fmla="val 50000" name="adj1"/>
            </a:avLst>
          </a:prstGeom>
          <a:noFill/>
          <a:ln cap="flat" cmpd="sng" w="9525">
            <a:solidFill>
              <a:schemeClr val="dk1"/>
            </a:solidFill>
            <a:prstDash val="solid"/>
            <a:miter lim="800000"/>
            <a:headEnd len="sm" w="sm" type="none"/>
            <a:tailEnd len="med" w="med" type="triangle"/>
          </a:ln>
        </p:spPr>
      </p:cxnSp>
      <p:cxnSp>
        <p:nvCxnSpPr>
          <p:cNvPr id="142" name="Google Shape;142;p15"/>
          <p:cNvCxnSpPr/>
          <p:nvPr/>
        </p:nvCxnSpPr>
        <p:spPr>
          <a:xfrm>
            <a:off x="8905700" y="4195337"/>
            <a:ext cx="674700" cy="220200"/>
          </a:xfrm>
          <a:prstGeom prst="curvedConnector3">
            <a:avLst>
              <a:gd fmla="val 50000" name="adj1"/>
            </a:avLst>
          </a:prstGeom>
          <a:noFill/>
          <a:ln cap="flat" cmpd="sng" w="9525">
            <a:solidFill>
              <a:schemeClr val="dk1"/>
            </a:solidFill>
            <a:prstDash val="solid"/>
            <a:miter lim="800000"/>
            <a:headEnd len="sm" w="sm" type="none"/>
            <a:tailEnd len="med" w="med" type="triangle"/>
          </a:ln>
        </p:spPr>
      </p:cxnSp>
      <p:cxnSp>
        <p:nvCxnSpPr>
          <p:cNvPr id="143" name="Google Shape;143;p15"/>
          <p:cNvCxnSpPr>
            <a:endCxn id="134" idx="1"/>
          </p:cNvCxnSpPr>
          <p:nvPr/>
        </p:nvCxnSpPr>
        <p:spPr>
          <a:xfrm flipH="1" rot="10800000">
            <a:off x="8915439" y="4290523"/>
            <a:ext cx="655200" cy="181800"/>
          </a:xfrm>
          <a:prstGeom prst="curvedConnector3">
            <a:avLst>
              <a:gd fmla="val 50000" name="adj1"/>
            </a:avLst>
          </a:prstGeom>
          <a:noFill/>
          <a:ln cap="flat" cmpd="sng" w="9525">
            <a:solidFill>
              <a:schemeClr val="dk1"/>
            </a:solidFill>
            <a:prstDash val="solid"/>
            <a:miter lim="800000"/>
            <a:headEnd len="sm" w="sm" type="none"/>
            <a:tailEnd len="med" w="med" type="triangle"/>
          </a:ln>
        </p:spPr>
      </p:cxnSp>
      <p:cxnSp>
        <p:nvCxnSpPr>
          <p:cNvPr id="144" name="Google Shape;144;p15"/>
          <p:cNvCxnSpPr/>
          <p:nvPr/>
        </p:nvCxnSpPr>
        <p:spPr>
          <a:xfrm flipH="1" rot="10800000">
            <a:off x="8905696" y="4068058"/>
            <a:ext cx="642900" cy="182400"/>
          </a:xfrm>
          <a:prstGeom prst="curvedConnector3">
            <a:avLst>
              <a:gd fmla="val 50000" name="adj1"/>
            </a:avLst>
          </a:prstGeom>
          <a:noFill/>
          <a:ln cap="flat" cmpd="sng" w="9525">
            <a:solidFill>
              <a:schemeClr val="dk1"/>
            </a:solidFill>
            <a:prstDash val="solid"/>
            <a:miter lim="800000"/>
            <a:headEnd len="sm" w="sm" type="none"/>
            <a:tailEnd len="med" w="med" type="triangle"/>
          </a:ln>
        </p:spPr>
      </p:cxnSp>
      <p:sp>
        <p:nvSpPr>
          <p:cNvPr id="145" name="Google Shape;145;p15"/>
          <p:cNvSpPr/>
          <p:nvPr/>
        </p:nvSpPr>
        <p:spPr>
          <a:xfrm>
            <a:off x="5272025" y="959700"/>
            <a:ext cx="3533100" cy="1062900"/>
          </a:xfrm>
          <a:prstGeom prst="rect">
            <a:avLst/>
          </a:prstGeom>
          <a:noFill/>
          <a:ln cap="flat" cmpd="sng" w="19050">
            <a:solidFill>
              <a:srgbClr val="00B05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a-ES"/>
              <a:t>‹#›</a:t>
            </a:fld>
            <a:endParaRPr/>
          </a:p>
        </p:txBody>
      </p:sp>
      <p:sp>
        <p:nvSpPr>
          <p:cNvPr id="147" name="Google Shape;147;p15"/>
          <p:cNvSpPr txBox="1"/>
          <p:nvPr/>
        </p:nvSpPr>
        <p:spPr>
          <a:xfrm>
            <a:off x="2827625" y="4917850"/>
            <a:ext cx="608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ca-ES" sz="1800">
                <a:solidFill>
                  <a:schemeClr val="dk1"/>
                </a:solidFill>
                <a:latin typeface="Calibri"/>
                <a:ea typeface="Calibri"/>
                <a:cs typeface="Calibri"/>
                <a:sym typeface="Calibri"/>
              </a:rPr>
              <a:t>… repetimos para los eventos de El Niño de 1982/83 y 1997/98</a:t>
            </a:r>
            <a:endParaRPr i="1" sz="1800">
              <a:solidFill>
                <a:schemeClr val="dk1"/>
              </a:solidFill>
              <a:latin typeface="Calibri"/>
              <a:ea typeface="Calibri"/>
              <a:cs typeface="Calibri"/>
              <a:sym typeface="Calibri"/>
            </a:endParaRPr>
          </a:p>
        </p:txBody>
      </p:sp>
      <p:grpSp>
        <p:nvGrpSpPr>
          <p:cNvPr id="148" name="Google Shape;148;p15"/>
          <p:cNvGrpSpPr/>
          <p:nvPr/>
        </p:nvGrpSpPr>
        <p:grpSpPr>
          <a:xfrm>
            <a:off x="4536375" y="5423929"/>
            <a:ext cx="3290624" cy="1336521"/>
            <a:chOff x="392" y="323526"/>
            <a:chExt cx="3290624" cy="1847044"/>
          </a:xfrm>
        </p:grpSpPr>
        <p:sp>
          <p:nvSpPr>
            <p:cNvPr id="149" name="Google Shape;149;p15"/>
            <p:cNvSpPr/>
            <p:nvPr/>
          </p:nvSpPr>
          <p:spPr>
            <a:xfrm>
              <a:off x="1645500" y="1177210"/>
              <a:ext cx="1195200" cy="543000"/>
            </a:xfrm>
            <a:custGeom>
              <a:rect b="b" l="l" r="r" t="t"/>
              <a:pathLst>
                <a:path extrusionOk="0" h="120000" w="120000">
                  <a:moveTo>
                    <a:pt x="0" y="0"/>
                  </a:moveTo>
                  <a:lnTo>
                    <a:pt x="0" y="80386"/>
                  </a:lnTo>
                  <a:lnTo>
                    <a:pt x="120000" y="80386"/>
                  </a:lnTo>
                  <a:lnTo>
                    <a:pt x="120000" y="120000"/>
                  </a:lnTo>
                </a:path>
              </a:pathLst>
            </a:custGeom>
            <a:noFill/>
            <a:ln cap="flat" cmpd="sng" w="12700">
              <a:solidFill>
                <a:srgbClr val="4372C3"/>
              </a:solidFill>
              <a:prstDash val="solid"/>
              <a:miter lim="800000"/>
              <a:headEnd len="sm" w="sm" type="none"/>
              <a:tailEnd len="sm" w="sm" type="none"/>
            </a:ln>
          </p:spPr>
        </p:sp>
        <p:sp>
          <p:nvSpPr>
            <p:cNvPr id="150" name="Google Shape;150;p15"/>
            <p:cNvSpPr/>
            <p:nvPr/>
          </p:nvSpPr>
          <p:spPr>
            <a:xfrm>
              <a:off x="1599780" y="1177210"/>
              <a:ext cx="91500" cy="520800"/>
            </a:xfrm>
            <a:custGeom>
              <a:rect b="b" l="l" r="r" t="t"/>
              <a:pathLst>
                <a:path extrusionOk="0" h="120000" w="120000">
                  <a:moveTo>
                    <a:pt x="60000" y="0"/>
                  </a:moveTo>
                  <a:lnTo>
                    <a:pt x="60000" y="78700"/>
                  </a:lnTo>
                  <a:lnTo>
                    <a:pt x="61781" y="78700"/>
                  </a:lnTo>
                  <a:lnTo>
                    <a:pt x="61781" y="120000"/>
                  </a:lnTo>
                </a:path>
              </a:pathLst>
            </a:custGeom>
            <a:noFill/>
            <a:ln cap="flat" cmpd="sng" w="12700">
              <a:solidFill>
                <a:srgbClr val="4372C3"/>
              </a:solidFill>
              <a:prstDash val="solid"/>
              <a:miter lim="800000"/>
              <a:headEnd len="sm" w="sm" type="none"/>
              <a:tailEnd len="sm" w="sm" type="none"/>
            </a:ln>
          </p:spPr>
        </p:sp>
        <p:sp>
          <p:nvSpPr>
            <p:cNvPr id="151" name="Google Shape;151;p15"/>
            <p:cNvSpPr/>
            <p:nvPr/>
          </p:nvSpPr>
          <p:spPr>
            <a:xfrm>
              <a:off x="378932" y="1177210"/>
              <a:ext cx="1266600" cy="546300"/>
            </a:xfrm>
            <a:custGeom>
              <a:rect b="b" l="l" r="r" t="t"/>
              <a:pathLst>
                <a:path extrusionOk="0" h="120000" w="120000">
                  <a:moveTo>
                    <a:pt x="120000" y="0"/>
                  </a:moveTo>
                  <a:lnTo>
                    <a:pt x="120000" y="80617"/>
                  </a:lnTo>
                  <a:lnTo>
                    <a:pt x="0" y="80617"/>
                  </a:lnTo>
                  <a:lnTo>
                    <a:pt x="0" y="120000"/>
                  </a:lnTo>
                </a:path>
              </a:pathLst>
            </a:custGeom>
            <a:noFill/>
            <a:ln cap="flat" cmpd="sng" w="12700">
              <a:solidFill>
                <a:srgbClr val="4372C3"/>
              </a:solidFill>
              <a:prstDash val="solid"/>
              <a:miter lim="800000"/>
              <a:headEnd len="sm" w="sm" type="none"/>
              <a:tailEnd len="sm" w="sm" type="none"/>
            </a:ln>
          </p:spPr>
        </p:sp>
        <p:sp>
          <p:nvSpPr>
            <p:cNvPr id="152" name="Google Shape;152;p15"/>
            <p:cNvSpPr/>
            <p:nvPr/>
          </p:nvSpPr>
          <p:spPr>
            <a:xfrm>
              <a:off x="1218659" y="323526"/>
              <a:ext cx="853800" cy="853800"/>
            </a:xfrm>
            <a:prstGeom prst="arc">
              <a:avLst>
                <a:gd fmla="val 13200000" name="adj1"/>
                <a:gd fmla="val 19200000" name="adj2"/>
              </a:avLst>
            </a:prstGeom>
            <a:no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5"/>
            <p:cNvSpPr/>
            <p:nvPr/>
          </p:nvSpPr>
          <p:spPr>
            <a:xfrm>
              <a:off x="1218659" y="323526"/>
              <a:ext cx="853800" cy="853800"/>
            </a:xfrm>
            <a:prstGeom prst="arc">
              <a:avLst>
                <a:gd fmla="val 2400000" name="adj1"/>
                <a:gd fmla="val 8400000" name="adj2"/>
              </a:avLst>
            </a:prstGeom>
            <a:no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5"/>
            <p:cNvSpPr/>
            <p:nvPr/>
          </p:nvSpPr>
          <p:spPr>
            <a:xfrm>
              <a:off x="791817" y="477189"/>
              <a:ext cx="1707300" cy="54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5"/>
            <p:cNvSpPr txBox="1"/>
            <p:nvPr/>
          </p:nvSpPr>
          <p:spPr>
            <a:xfrm>
              <a:off x="791817" y="477189"/>
              <a:ext cx="1707300" cy="5463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None/>
              </a:pPr>
              <a:r>
                <a:rPr b="1" lang="ca-ES" sz="1600">
                  <a:solidFill>
                    <a:schemeClr val="dk1"/>
                  </a:solidFill>
                  <a:latin typeface="Calibri"/>
                  <a:ea typeface="Calibri"/>
                  <a:cs typeface="Calibri"/>
                  <a:sym typeface="Calibri"/>
                </a:rPr>
                <a:t>Multi-event mean (MEM)</a:t>
              </a:r>
              <a:endParaRPr b="1" sz="1600">
                <a:solidFill>
                  <a:schemeClr val="dk1"/>
                </a:solidFill>
                <a:latin typeface="Calibri"/>
                <a:ea typeface="Calibri"/>
                <a:cs typeface="Calibri"/>
                <a:sym typeface="Calibri"/>
              </a:endParaRPr>
            </a:p>
          </p:txBody>
        </p:sp>
        <p:sp>
          <p:nvSpPr>
            <p:cNvPr id="156" name="Google Shape;156;p15"/>
            <p:cNvSpPr/>
            <p:nvPr/>
          </p:nvSpPr>
          <p:spPr>
            <a:xfrm>
              <a:off x="189662" y="1723452"/>
              <a:ext cx="378600" cy="378600"/>
            </a:xfrm>
            <a:prstGeom prst="arc">
              <a:avLst>
                <a:gd fmla="val 13200000" name="adj1"/>
                <a:gd fmla="val 19200000" name="adj2"/>
              </a:avLst>
            </a:prstGeom>
            <a:no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5"/>
            <p:cNvSpPr/>
            <p:nvPr/>
          </p:nvSpPr>
          <p:spPr>
            <a:xfrm>
              <a:off x="189662" y="1723452"/>
              <a:ext cx="378600" cy="378600"/>
            </a:xfrm>
            <a:prstGeom prst="arc">
              <a:avLst>
                <a:gd fmla="val 2400000" name="adj1"/>
                <a:gd fmla="val 8400000" name="adj2"/>
              </a:avLst>
            </a:prstGeom>
            <a:no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5"/>
            <p:cNvSpPr/>
            <p:nvPr/>
          </p:nvSpPr>
          <p:spPr>
            <a:xfrm>
              <a:off x="392" y="1791590"/>
              <a:ext cx="757200" cy="2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5"/>
            <p:cNvSpPr txBox="1"/>
            <p:nvPr/>
          </p:nvSpPr>
          <p:spPr>
            <a:xfrm>
              <a:off x="392" y="1791590"/>
              <a:ext cx="757200" cy="2424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None/>
              </a:pPr>
              <a:r>
                <a:rPr lang="ca-ES" sz="1400">
                  <a:solidFill>
                    <a:schemeClr val="dk1"/>
                  </a:solidFill>
                  <a:latin typeface="Calibri"/>
                  <a:ea typeface="Calibri"/>
                  <a:cs typeface="Calibri"/>
                  <a:sym typeface="Calibri"/>
                </a:rPr>
                <a:t>1982/83	</a:t>
              </a:r>
              <a:endParaRPr sz="1400">
                <a:solidFill>
                  <a:schemeClr val="dk1"/>
                </a:solidFill>
                <a:latin typeface="Calibri"/>
                <a:ea typeface="Calibri"/>
                <a:cs typeface="Calibri"/>
                <a:sym typeface="Calibri"/>
              </a:endParaRPr>
            </a:p>
          </p:txBody>
        </p:sp>
        <p:sp>
          <p:nvSpPr>
            <p:cNvPr id="160" name="Google Shape;160;p15"/>
            <p:cNvSpPr/>
            <p:nvPr/>
          </p:nvSpPr>
          <p:spPr>
            <a:xfrm>
              <a:off x="1417994" y="1698099"/>
              <a:ext cx="457800" cy="457800"/>
            </a:xfrm>
            <a:prstGeom prst="arc">
              <a:avLst>
                <a:gd fmla="val 13200000" name="adj1"/>
                <a:gd fmla="val 19200000" name="adj2"/>
              </a:avLst>
            </a:prstGeom>
            <a:no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
            <p:cNvSpPr/>
            <p:nvPr/>
          </p:nvSpPr>
          <p:spPr>
            <a:xfrm>
              <a:off x="1417994" y="1698099"/>
              <a:ext cx="457800" cy="457800"/>
            </a:xfrm>
            <a:prstGeom prst="arc">
              <a:avLst>
                <a:gd fmla="val 2400000" name="adj1"/>
                <a:gd fmla="val 8400000" name="adj2"/>
              </a:avLst>
            </a:prstGeom>
            <a:no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5"/>
            <p:cNvSpPr/>
            <p:nvPr/>
          </p:nvSpPr>
          <p:spPr>
            <a:xfrm>
              <a:off x="1189130" y="1780490"/>
              <a:ext cx="915600" cy="29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5"/>
            <p:cNvSpPr txBox="1"/>
            <p:nvPr/>
          </p:nvSpPr>
          <p:spPr>
            <a:xfrm>
              <a:off x="1189130" y="1780490"/>
              <a:ext cx="915600" cy="2928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None/>
              </a:pPr>
              <a:r>
                <a:rPr lang="ca-ES" sz="1400">
                  <a:solidFill>
                    <a:schemeClr val="dk1"/>
                  </a:solidFill>
                  <a:latin typeface="Calibri"/>
                  <a:ea typeface="Calibri"/>
                  <a:cs typeface="Calibri"/>
                  <a:sym typeface="Calibri"/>
                </a:rPr>
                <a:t>1997/98	</a:t>
              </a:r>
              <a:endParaRPr sz="1400">
                <a:solidFill>
                  <a:schemeClr val="dk1"/>
                </a:solidFill>
                <a:latin typeface="Calibri"/>
                <a:ea typeface="Calibri"/>
                <a:cs typeface="Calibri"/>
                <a:sym typeface="Calibri"/>
              </a:endParaRPr>
            </a:p>
          </p:txBody>
        </p:sp>
        <p:sp>
          <p:nvSpPr>
            <p:cNvPr id="164" name="Google Shape;164;p15"/>
            <p:cNvSpPr/>
            <p:nvPr/>
          </p:nvSpPr>
          <p:spPr>
            <a:xfrm>
              <a:off x="2615562" y="1720270"/>
              <a:ext cx="450300" cy="450300"/>
            </a:xfrm>
            <a:prstGeom prst="arc">
              <a:avLst>
                <a:gd fmla="val 13200000" name="adj1"/>
                <a:gd fmla="val 19200000" name="adj2"/>
              </a:avLst>
            </a:prstGeom>
            <a:no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5"/>
            <p:cNvSpPr/>
            <p:nvPr/>
          </p:nvSpPr>
          <p:spPr>
            <a:xfrm>
              <a:off x="2615562" y="1720270"/>
              <a:ext cx="450300" cy="450300"/>
            </a:xfrm>
            <a:prstGeom prst="arc">
              <a:avLst>
                <a:gd fmla="val 2400000" name="adj1"/>
                <a:gd fmla="val 8400000" name="adj2"/>
              </a:avLst>
            </a:prstGeom>
            <a:no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5"/>
            <p:cNvSpPr/>
            <p:nvPr/>
          </p:nvSpPr>
          <p:spPr>
            <a:xfrm>
              <a:off x="2390416" y="1801323"/>
              <a:ext cx="900600" cy="28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5"/>
            <p:cNvSpPr txBox="1"/>
            <p:nvPr/>
          </p:nvSpPr>
          <p:spPr>
            <a:xfrm>
              <a:off x="2390416" y="1801323"/>
              <a:ext cx="900600" cy="2883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None/>
              </a:pPr>
              <a:r>
                <a:rPr lang="ca-ES" sz="1400">
                  <a:solidFill>
                    <a:schemeClr val="dk1"/>
                  </a:solidFill>
                  <a:latin typeface="Calibri"/>
                  <a:ea typeface="Calibri"/>
                  <a:cs typeface="Calibri"/>
                  <a:sym typeface="Calibri"/>
                </a:rPr>
                <a:t>2015/16</a:t>
              </a:r>
              <a:endParaRPr sz="1400">
                <a:solidFill>
                  <a:schemeClr val="dk1"/>
                </a:solidFill>
                <a:latin typeface="Calibri"/>
                <a:ea typeface="Calibri"/>
                <a:cs typeface="Calibri"/>
                <a:sym typeface="Calibri"/>
              </a:endParaRPr>
            </a:p>
          </p:txBody>
        </p:sp>
      </p:grpSp>
      <p:sp>
        <p:nvSpPr>
          <p:cNvPr id="168" name="Google Shape;168;p15"/>
          <p:cNvSpPr txBox="1"/>
          <p:nvPr/>
        </p:nvSpPr>
        <p:spPr>
          <a:xfrm flipH="1">
            <a:off x="227961" y="142075"/>
            <a:ext cx="104892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600">
                <a:solidFill>
                  <a:srgbClr val="124484"/>
                </a:solidFill>
                <a:latin typeface="Calibri"/>
                <a:ea typeface="Calibri"/>
                <a:cs typeface="Calibri"/>
                <a:sym typeface="Calibri"/>
              </a:rPr>
              <a:t>Diseño experimental de las simulaciones</a:t>
            </a:r>
            <a:endParaRPr b="1" sz="2600">
              <a:solidFill>
                <a:srgbClr val="124484"/>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4" name="Google Shape;174;p16"/>
          <p:cNvSpPr txBox="1"/>
          <p:nvPr/>
        </p:nvSpPr>
        <p:spPr>
          <a:xfrm>
            <a:off x="1972400" y="2639575"/>
            <a:ext cx="8727900" cy="8385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124484"/>
              </a:buClr>
              <a:buSzPts val="6000"/>
              <a:buFont typeface="Calibri"/>
              <a:buNone/>
            </a:pPr>
            <a:r>
              <a:rPr b="1" lang="ca-ES" sz="6000">
                <a:solidFill>
                  <a:srgbClr val="124484"/>
                </a:solidFill>
                <a:latin typeface="Calibri"/>
                <a:ea typeface="Calibri"/>
                <a:cs typeface="Calibri"/>
                <a:sym typeface="Calibri"/>
              </a:rPr>
              <a:t>Cambios globales en los impactos de El Niño extremo</a:t>
            </a:r>
            <a:endParaRPr/>
          </a:p>
        </p:txBody>
      </p:sp>
      <p:sp>
        <p:nvSpPr>
          <p:cNvPr id="175" name="Google Shape;175;p1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17"/>
          <p:cNvPicPr preferRelativeResize="0"/>
          <p:nvPr/>
        </p:nvPicPr>
        <p:blipFill rotWithShape="1">
          <a:blip r:embed="rId3">
            <a:alphaModFix/>
          </a:blip>
          <a:srcRect b="25269" l="0" r="51430" t="54913"/>
          <a:stretch/>
        </p:blipFill>
        <p:spPr>
          <a:xfrm>
            <a:off x="1863750" y="708350"/>
            <a:ext cx="7498301" cy="1973376"/>
          </a:xfrm>
          <a:prstGeom prst="rect">
            <a:avLst/>
          </a:prstGeom>
          <a:noFill/>
          <a:ln>
            <a:noFill/>
          </a:ln>
        </p:spPr>
      </p:pic>
      <p:sp>
        <p:nvSpPr>
          <p:cNvPr id="182" name="Google Shape;182;p17"/>
          <p:cNvSpPr txBox="1"/>
          <p:nvPr/>
        </p:nvSpPr>
        <p:spPr>
          <a:xfrm>
            <a:off x="2540975" y="5032975"/>
            <a:ext cx="9802800" cy="22473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2000"/>
              <a:buFont typeface="Arial"/>
              <a:buChar char="•"/>
            </a:pPr>
            <a:r>
              <a:rPr lang="ca-ES" sz="2000">
                <a:solidFill>
                  <a:schemeClr val="dk1"/>
                </a:solidFill>
                <a:latin typeface="Calibri"/>
                <a:ea typeface="Calibri"/>
                <a:cs typeface="Calibri"/>
                <a:sym typeface="Calibri"/>
              </a:rPr>
              <a:t>El gradiente este-oeste de SST </a:t>
            </a:r>
            <a:r>
              <a:rPr b="1" lang="ca-ES" sz="2000">
                <a:solidFill>
                  <a:schemeClr val="dk1"/>
                </a:solidFill>
                <a:latin typeface="Calibri"/>
                <a:ea typeface="Calibri"/>
                <a:cs typeface="Calibri"/>
                <a:sym typeface="Calibri"/>
              </a:rPr>
              <a:t>decrece en un 20%</a:t>
            </a:r>
            <a:r>
              <a:rPr lang="ca-ES" sz="2000">
                <a:solidFill>
                  <a:schemeClr val="dk1"/>
                </a:solidFill>
                <a:latin typeface="Calibri"/>
                <a:ea typeface="Calibri"/>
                <a:cs typeface="Calibri"/>
                <a:sym typeface="Calibri"/>
              </a:rPr>
              <a:t> en el futuro.</a:t>
            </a:r>
            <a:endParaRPr/>
          </a:p>
          <a:p>
            <a:pPr indent="-285750" lvl="0" marL="285750" marR="0" rtl="0" algn="l">
              <a:lnSpc>
                <a:spcPct val="150000"/>
              </a:lnSpc>
              <a:spcBef>
                <a:spcPts val="0"/>
              </a:spcBef>
              <a:spcAft>
                <a:spcPts val="0"/>
              </a:spcAft>
              <a:buClr>
                <a:schemeClr val="dk1"/>
              </a:buClr>
              <a:buSzPts val="2000"/>
              <a:buFont typeface="Arial"/>
              <a:buChar char="•"/>
            </a:pPr>
            <a:r>
              <a:rPr lang="ca-ES" sz="2000">
                <a:solidFill>
                  <a:schemeClr val="dk1"/>
                </a:solidFill>
                <a:latin typeface="Calibri"/>
                <a:ea typeface="Calibri"/>
                <a:cs typeface="Calibri"/>
                <a:sym typeface="Calibri"/>
              </a:rPr>
              <a:t>Intensificación y desplazamiento hacia el este de la precipitación media en el futuro. </a:t>
            </a:r>
            <a:endParaRPr sz="2000">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ts val="2000"/>
              <a:buFont typeface="Arial"/>
              <a:buChar char="•"/>
            </a:pPr>
            <a:r>
              <a:rPr b="1" lang="ca-ES" sz="2000">
                <a:solidFill>
                  <a:schemeClr val="dk1"/>
                </a:solidFill>
                <a:latin typeface="Calibri"/>
                <a:ea typeface="Calibri"/>
                <a:cs typeface="Calibri"/>
                <a:sym typeface="Calibri"/>
              </a:rPr>
              <a:t>Consistente con las proyecciones de CMIP6 </a:t>
            </a:r>
            <a:r>
              <a:rPr lang="ca-ES" sz="2000">
                <a:solidFill>
                  <a:schemeClr val="dk1"/>
                </a:solidFill>
                <a:latin typeface="Calibri"/>
                <a:ea typeface="Calibri"/>
                <a:cs typeface="Calibri"/>
                <a:sym typeface="Calibri"/>
              </a:rPr>
              <a:t>-</a:t>
            </a:r>
            <a:r>
              <a:rPr lang="ca-ES" sz="2000">
                <a:solidFill>
                  <a:schemeClr val="dk1"/>
                </a:solidFill>
                <a:latin typeface="Calibri"/>
                <a:ea typeface="Calibri"/>
                <a:cs typeface="Calibri"/>
                <a:sym typeface="Calibri"/>
              </a:rPr>
              <a:t>&gt; Debilitamiento de la circulación de Walker</a:t>
            </a:r>
            <a:endParaRPr/>
          </a:p>
          <a:p>
            <a:pPr indent="0" lvl="0" marL="0" marR="0" rtl="0" algn="l">
              <a:lnSpc>
                <a:spcPct val="150000"/>
              </a:lnSpc>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183" name="Google Shape;183;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a-ES"/>
              <a:t>‹#›</a:t>
            </a:fld>
            <a:endParaRPr/>
          </a:p>
        </p:txBody>
      </p:sp>
      <p:pic>
        <p:nvPicPr>
          <p:cNvPr id="184" name="Google Shape;184;p17"/>
          <p:cNvPicPr preferRelativeResize="0"/>
          <p:nvPr/>
        </p:nvPicPr>
        <p:blipFill rotWithShape="1">
          <a:blip r:embed="rId4">
            <a:alphaModFix/>
          </a:blip>
          <a:srcRect b="0" l="0" r="0" t="0"/>
          <a:stretch/>
        </p:blipFill>
        <p:spPr>
          <a:xfrm>
            <a:off x="10668060" y="120827"/>
            <a:ext cx="1371479" cy="368206"/>
          </a:xfrm>
          <a:prstGeom prst="rect">
            <a:avLst/>
          </a:prstGeom>
          <a:noFill/>
          <a:ln>
            <a:noFill/>
          </a:ln>
        </p:spPr>
      </p:pic>
      <p:pic>
        <p:nvPicPr>
          <p:cNvPr id="185" name="Google Shape;185;p17"/>
          <p:cNvPicPr preferRelativeResize="0"/>
          <p:nvPr/>
        </p:nvPicPr>
        <p:blipFill rotWithShape="1">
          <a:blip r:embed="rId5">
            <a:alphaModFix/>
          </a:blip>
          <a:srcRect b="0" l="0" r="0" t="0"/>
          <a:stretch/>
        </p:blipFill>
        <p:spPr>
          <a:xfrm>
            <a:off x="9436019" y="147795"/>
            <a:ext cx="1103581" cy="314271"/>
          </a:xfrm>
          <a:prstGeom prst="rect">
            <a:avLst/>
          </a:prstGeom>
          <a:noFill/>
          <a:ln>
            <a:noFill/>
          </a:ln>
        </p:spPr>
      </p:pic>
      <p:grpSp>
        <p:nvGrpSpPr>
          <p:cNvPr id="186" name="Google Shape;186;p17"/>
          <p:cNvGrpSpPr/>
          <p:nvPr/>
        </p:nvGrpSpPr>
        <p:grpSpPr>
          <a:xfrm>
            <a:off x="2540975" y="898796"/>
            <a:ext cx="5682483" cy="2060985"/>
            <a:chOff x="6742360" y="3214295"/>
            <a:chExt cx="4462800" cy="1499771"/>
          </a:xfrm>
        </p:grpSpPr>
        <p:sp>
          <p:nvSpPr>
            <p:cNvPr id="187" name="Google Shape;187;p17"/>
            <p:cNvSpPr txBox="1"/>
            <p:nvPr/>
          </p:nvSpPr>
          <p:spPr>
            <a:xfrm>
              <a:off x="6742360" y="4378066"/>
              <a:ext cx="4462800" cy="336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ca-ES" sz="2400">
                  <a:solidFill>
                    <a:schemeClr val="dk1"/>
                  </a:solidFill>
                  <a:latin typeface="Calibri"/>
                  <a:ea typeface="Calibri"/>
                  <a:cs typeface="Calibri"/>
                  <a:sym typeface="Calibri"/>
                </a:rPr>
                <a:t>Gradiente </a:t>
              </a:r>
              <a:r>
                <a:rPr lang="ca-ES" sz="2400">
                  <a:solidFill>
                    <a:schemeClr val="dk1"/>
                  </a:solidFill>
                  <a:latin typeface="Calibri"/>
                  <a:ea typeface="Calibri"/>
                  <a:cs typeface="Calibri"/>
                  <a:sym typeface="Calibri"/>
                </a:rPr>
                <a:t>SST (Niño4 - Niño3) ∆SST:    19.5%</a:t>
              </a:r>
              <a:endParaRPr/>
            </a:p>
          </p:txBody>
        </p:sp>
        <p:sp>
          <p:nvSpPr>
            <p:cNvPr id="188" name="Google Shape;188;p17"/>
            <p:cNvSpPr/>
            <p:nvPr/>
          </p:nvSpPr>
          <p:spPr>
            <a:xfrm>
              <a:off x="8042636" y="3523432"/>
              <a:ext cx="1073700" cy="273000"/>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7"/>
            <p:cNvSpPr/>
            <p:nvPr/>
          </p:nvSpPr>
          <p:spPr>
            <a:xfrm>
              <a:off x="9116260" y="3523432"/>
              <a:ext cx="1292100" cy="273000"/>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7"/>
            <p:cNvSpPr txBox="1"/>
            <p:nvPr/>
          </p:nvSpPr>
          <p:spPr>
            <a:xfrm>
              <a:off x="8292243" y="3214295"/>
              <a:ext cx="6849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1600">
                  <a:solidFill>
                    <a:schemeClr val="dk1"/>
                  </a:solidFill>
                  <a:latin typeface="Calibri"/>
                  <a:ea typeface="Calibri"/>
                  <a:cs typeface="Calibri"/>
                  <a:sym typeface="Calibri"/>
                </a:rPr>
                <a:t>Niño4</a:t>
              </a:r>
              <a:endParaRPr sz="1600">
                <a:solidFill>
                  <a:schemeClr val="dk1"/>
                </a:solidFill>
                <a:latin typeface="Calibri"/>
                <a:ea typeface="Calibri"/>
                <a:cs typeface="Calibri"/>
                <a:sym typeface="Calibri"/>
              </a:endParaRPr>
            </a:p>
          </p:txBody>
        </p:sp>
        <p:sp>
          <p:nvSpPr>
            <p:cNvPr id="191" name="Google Shape;191;p17"/>
            <p:cNvSpPr txBox="1"/>
            <p:nvPr/>
          </p:nvSpPr>
          <p:spPr>
            <a:xfrm>
              <a:off x="9433687" y="3214613"/>
              <a:ext cx="6849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1600">
                  <a:solidFill>
                    <a:schemeClr val="dk1"/>
                  </a:solidFill>
                  <a:latin typeface="Calibri"/>
                  <a:ea typeface="Calibri"/>
                  <a:cs typeface="Calibri"/>
                  <a:sym typeface="Calibri"/>
                </a:rPr>
                <a:t>Niño3</a:t>
              </a:r>
              <a:endParaRPr sz="1600">
                <a:solidFill>
                  <a:schemeClr val="dk1"/>
                </a:solidFill>
                <a:latin typeface="Calibri"/>
                <a:ea typeface="Calibri"/>
                <a:cs typeface="Calibri"/>
                <a:sym typeface="Calibri"/>
              </a:endParaRPr>
            </a:p>
          </p:txBody>
        </p:sp>
      </p:grpSp>
      <p:pic>
        <p:nvPicPr>
          <p:cNvPr id="192" name="Google Shape;192;p17"/>
          <p:cNvPicPr preferRelativeResize="0"/>
          <p:nvPr/>
        </p:nvPicPr>
        <p:blipFill rotWithShape="1">
          <a:blip r:embed="rId3">
            <a:alphaModFix/>
          </a:blip>
          <a:srcRect b="25150" l="48867" r="0" t="55006"/>
          <a:stretch/>
        </p:blipFill>
        <p:spPr>
          <a:xfrm>
            <a:off x="1666650" y="3012275"/>
            <a:ext cx="8072899" cy="2020701"/>
          </a:xfrm>
          <a:prstGeom prst="rect">
            <a:avLst/>
          </a:prstGeom>
          <a:noFill/>
          <a:ln>
            <a:noFill/>
          </a:ln>
        </p:spPr>
      </p:pic>
      <p:sp>
        <p:nvSpPr>
          <p:cNvPr id="193" name="Google Shape;193;p17"/>
          <p:cNvSpPr txBox="1"/>
          <p:nvPr/>
        </p:nvSpPr>
        <p:spPr>
          <a:xfrm flipH="1">
            <a:off x="227961" y="142075"/>
            <a:ext cx="104892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600">
                <a:solidFill>
                  <a:srgbClr val="124484"/>
                </a:solidFill>
                <a:latin typeface="Calibri"/>
                <a:ea typeface="Calibri"/>
                <a:cs typeface="Calibri"/>
                <a:sym typeface="Calibri"/>
              </a:rPr>
              <a:t>Estado medio del Pacífico tropical</a:t>
            </a:r>
            <a:endParaRPr b="1" sz="2600">
              <a:solidFill>
                <a:srgbClr val="124484"/>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