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5" r:id="rId2"/>
  </p:sldMasterIdLst>
  <p:notesMasterIdLst>
    <p:notesMasterId r:id="rId48"/>
  </p:notesMasterIdLst>
  <p:handoutMasterIdLst>
    <p:handoutMasterId r:id="rId49"/>
  </p:handoutMasterIdLst>
  <p:sldIdLst>
    <p:sldId id="317" r:id="rId3"/>
    <p:sldId id="373" r:id="rId4"/>
    <p:sldId id="408" r:id="rId5"/>
    <p:sldId id="348" r:id="rId6"/>
    <p:sldId id="375" r:id="rId7"/>
    <p:sldId id="349" r:id="rId8"/>
    <p:sldId id="409" r:id="rId9"/>
    <p:sldId id="350" r:id="rId10"/>
    <p:sldId id="351" r:id="rId11"/>
    <p:sldId id="418" r:id="rId12"/>
    <p:sldId id="352" r:id="rId13"/>
    <p:sldId id="355" r:id="rId14"/>
    <p:sldId id="411" r:id="rId15"/>
    <p:sldId id="353" r:id="rId16"/>
    <p:sldId id="354" r:id="rId17"/>
    <p:sldId id="412" r:id="rId18"/>
    <p:sldId id="413" r:id="rId19"/>
    <p:sldId id="407" r:id="rId20"/>
    <p:sldId id="417" r:id="rId21"/>
    <p:sldId id="395" r:id="rId22"/>
    <p:sldId id="397" r:id="rId23"/>
    <p:sldId id="398" r:id="rId24"/>
    <p:sldId id="399" r:id="rId25"/>
    <p:sldId id="400" r:id="rId26"/>
    <p:sldId id="404" r:id="rId27"/>
    <p:sldId id="405" r:id="rId28"/>
    <p:sldId id="402" r:id="rId29"/>
    <p:sldId id="414" r:id="rId30"/>
    <p:sldId id="415" r:id="rId31"/>
    <p:sldId id="416" r:id="rId32"/>
    <p:sldId id="376" r:id="rId33"/>
    <p:sldId id="377" r:id="rId34"/>
    <p:sldId id="378" r:id="rId35"/>
    <p:sldId id="379" r:id="rId36"/>
    <p:sldId id="380" r:id="rId37"/>
    <p:sldId id="381" r:id="rId38"/>
    <p:sldId id="382" r:id="rId39"/>
    <p:sldId id="383" r:id="rId40"/>
    <p:sldId id="384" r:id="rId41"/>
    <p:sldId id="385" r:id="rId42"/>
    <p:sldId id="386" r:id="rId43"/>
    <p:sldId id="387" r:id="rId44"/>
    <p:sldId id="388" r:id="rId45"/>
    <p:sldId id="389" r:id="rId46"/>
    <p:sldId id="390" r:id="rId47"/>
  </p:sldIdLst>
  <p:sldSz cx="9144000" cy="6858000" type="screen4x3"/>
  <p:notesSz cx="10234613" cy="7099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890"/>
    <a:srgbClr val="BF9000"/>
    <a:srgbClr val="A0A004"/>
    <a:srgbClr val="EAB200"/>
    <a:srgbClr val="E0E0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824" autoAdjust="0"/>
    <p:restoredTop sz="94660"/>
  </p:normalViewPr>
  <p:slideViewPr>
    <p:cSldViewPr snapToGrid="0">
      <p:cViewPr varScale="1">
        <p:scale>
          <a:sx n="98" d="100"/>
          <a:sy n="98" d="100"/>
        </p:scale>
        <p:origin x="728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112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2AE71D-20FE-4115-967C-418F1EE998D0}" type="doc">
      <dgm:prSet loTypeId="urn:microsoft.com/office/officeart/2009/3/layout/HorizontalOrganizationChart" loCatId="hierarchy" qsTypeId="urn:microsoft.com/office/officeart/2005/8/quickstyle/3d6" qsCatId="3D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9034DE6D-A958-4F59-A961-CDFF278714F1}">
      <dgm:prSet phldrT="[Texto]" custT="1"/>
      <dgm:spPr/>
      <dgm:t>
        <a:bodyPr/>
        <a:lstStyle/>
        <a:p>
          <a:r>
            <a:rPr lang="es-ES_tradnl" sz="2000" b="1" dirty="0" smtClean="0"/>
            <a:t>MONARCH</a:t>
          </a:r>
          <a:endParaRPr lang="en-GB" sz="2000" b="1" dirty="0"/>
        </a:p>
      </dgm:t>
    </dgm:pt>
    <dgm:pt modelId="{DE263B59-A19C-403D-9583-E9A686526113}" type="parTrans" cxnId="{C577C13A-8F4C-4944-9FCB-35EA41505B5E}">
      <dgm:prSet/>
      <dgm:spPr/>
      <dgm:t>
        <a:bodyPr/>
        <a:lstStyle/>
        <a:p>
          <a:endParaRPr lang="en-GB"/>
        </a:p>
      </dgm:t>
    </dgm:pt>
    <dgm:pt modelId="{41D73A10-73D4-4EE7-9217-809AC03AAF00}" type="sibTrans" cxnId="{C577C13A-8F4C-4944-9FCB-35EA41505B5E}">
      <dgm:prSet/>
      <dgm:spPr/>
      <dgm:t>
        <a:bodyPr/>
        <a:lstStyle/>
        <a:p>
          <a:endParaRPr lang="en-GB"/>
        </a:p>
      </dgm:t>
    </dgm:pt>
    <dgm:pt modelId="{0F3CFC99-F267-4994-BCC6-E31493454056}">
      <dgm:prSet phldrT="[Texto]"/>
      <dgm:spPr/>
      <dgm:t>
        <a:bodyPr/>
        <a:lstStyle/>
        <a:p>
          <a:r>
            <a:rPr lang="es-ES_tradnl" dirty="0" smtClean="0">
              <a:latin typeface="Calibri" panose="020F0502020204030204" pitchFamily="34" charset="0"/>
            </a:rPr>
            <a:t>NCEP/NMMB</a:t>
          </a:r>
        </a:p>
      </dgm:t>
    </dgm:pt>
    <dgm:pt modelId="{BCD68149-4410-477A-A812-9E2F9744EF11}" type="parTrans" cxnId="{99F3B5F2-9A0D-4BA9-A68E-2174E3D0564C}">
      <dgm:prSet/>
      <dgm:spPr/>
      <dgm:t>
        <a:bodyPr/>
        <a:lstStyle/>
        <a:p>
          <a:endParaRPr lang="en-GB"/>
        </a:p>
      </dgm:t>
    </dgm:pt>
    <dgm:pt modelId="{E1368120-E1F9-4EBA-A0BB-F06B878D54CF}" type="sibTrans" cxnId="{99F3B5F2-9A0D-4BA9-A68E-2174E3D0564C}">
      <dgm:prSet/>
      <dgm:spPr/>
      <dgm:t>
        <a:bodyPr/>
        <a:lstStyle/>
        <a:p>
          <a:endParaRPr lang="en-GB"/>
        </a:p>
      </dgm:t>
    </dgm:pt>
    <dgm:pt modelId="{49F9D8D7-60C0-460D-9A5A-47B6BC3DA899}">
      <dgm:prSet phldrT="[Texto]"/>
      <dgm:spPr/>
      <dgm:t>
        <a:bodyPr/>
        <a:lstStyle/>
        <a:p>
          <a:r>
            <a:rPr lang="es-ES_tradnl" dirty="0" smtClean="0"/>
            <a:t>BSC-CTM</a:t>
          </a:r>
          <a:endParaRPr lang="en-GB" dirty="0"/>
        </a:p>
      </dgm:t>
    </dgm:pt>
    <dgm:pt modelId="{55BF1656-0B88-4B49-872D-99CA1CB7AED7}" type="parTrans" cxnId="{7AC5EA2F-31CF-4DD2-9ADE-1C82028A80DD}">
      <dgm:prSet/>
      <dgm:spPr/>
      <dgm:t>
        <a:bodyPr/>
        <a:lstStyle/>
        <a:p>
          <a:endParaRPr lang="en-GB"/>
        </a:p>
      </dgm:t>
    </dgm:pt>
    <dgm:pt modelId="{E4A8ECEA-D11C-448E-B0A5-91F12B975EAC}" type="sibTrans" cxnId="{7AC5EA2F-31CF-4DD2-9ADE-1C82028A80DD}">
      <dgm:prSet/>
      <dgm:spPr/>
      <dgm:t>
        <a:bodyPr/>
        <a:lstStyle/>
        <a:p>
          <a:endParaRPr lang="en-GB"/>
        </a:p>
      </dgm:t>
    </dgm:pt>
    <dgm:pt modelId="{01866207-D461-4AEF-BBEB-EE0EAC2E323A}">
      <dgm:prSet phldrT="[Texto]"/>
      <dgm:spPr/>
      <dgm:t>
        <a:bodyPr/>
        <a:lstStyle/>
        <a:p>
          <a:r>
            <a:rPr lang="es-ES_tradnl" dirty="0" smtClean="0"/>
            <a:t>AEROSOLS</a:t>
          </a:r>
        </a:p>
      </dgm:t>
    </dgm:pt>
    <dgm:pt modelId="{FC00ADA1-200E-4B5E-BBFD-C2D06FB39D6E}" type="parTrans" cxnId="{C780397C-A4AA-4549-8A40-A8BE15C89C94}">
      <dgm:prSet/>
      <dgm:spPr/>
      <dgm:t>
        <a:bodyPr/>
        <a:lstStyle/>
        <a:p>
          <a:endParaRPr lang="en-GB"/>
        </a:p>
      </dgm:t>
    </dgm:pt>
    <dgm:pt modelId="{9B48C3DA-3EF3-417B-8AC4-7BC511B3A51A}" type="sibTrans" cxnId="{C780397C-A4AA-4549-8A40-A8BE15C89C94}">
      <dgm:prSet/>
      <dgm:spPr/>
      <dgm:t>
        <a:bodyPr/>
        <a:lstStyle/>
        <a:p>
          <a:endParaRPr lang="en-GB"/>
        </a:p>
      </dgm:t>
    </dgm:pt>
    <dgm:pt modelId="{38D9ACB0-2FDB-490E-9EAC-48F5E584F18F}">
      <dgm:prSet/>
      <dgm:spPr/>
      <dgm:t>
        <a:bodyPr/>
        <a:lstStyle/>
        <a:p>
          <a:r>
            <a:rPr lang="en-GB" dirty="0" smtClean="0"/>
            <a:t>GAS-PHASE CHEMISTRY</a:t>
          </a:r>
          <a:endParaRPr lang="en-GB" dirty="0"/>
        </a:p>
      </dgm:t>
    </dgm:pt>
    <dgm:pt modelId="{5D1FC5CC-1BF2-4D5A-BEAF-3C528BBB9072}" type="parTrans" cxnId="{397D4DEF-B7D4-477B-8EAB-67549F3AABA5}">
      <dgm:prSet/>
      <dgm:spPr/>
      <dgm:t>
        <a:bodyPr/>
        <a:lstStyle/>
        <a:p>
          <a:endParaRPr lang="es-ES"/>
        </a:p>
      </dgm:t>
    </dgm:pt>
    <dgm:pt modelId="{43FADAE8-CF22-43AC-AD9D-8691088E3A0E}" type="sibTrans" cxnId="{397D4DEF-B7D4-477B-8EAB-67549F3AABA5}">
      <dgm:prSet/>
      <dgm:spPr/>
      <dgm:t>
        <a:bodyPr/>
        <a:lstStyle/>
        <a:p>
          <a:endParaRPr lang="es-ES"/>
        </a:p>
      </dgm:t>
    </dgm:pt>
    <dgm:pt modelId="{3A28098B-F4B4-0D42-84F8-389D09FCF83B}">
      <dgm:prSet phldrT="[Texto]"/>
      <dgm:spPr/>
      <dgm:t>
        <a:bodyPr/>
        <a:lstStyle/>
        <a:p>
          <a:r>
            <a:rPr lang="es-ES_tradnl" dirty="0" smtClean="0"/>
            <a:t>VOLCANIC ASH </a:t>
          </a:r>
        </a:p>
      </dgm:t>
    </dgm:pt>
    <dgm:pt modelId="{ECCD8E70-1397-4D4B-9C4B-2465762D1F66}" type="parTrans" cxnId="{47AC0024-04CD-BE47-80B9-6FB6BAAC0B10}">
      <dgm:prSet/>
      <dgm:spPr/>
      <dgm:t>
        <a:bodyPr/>
        <a:lstStyle/>
        <a:p>
          <a:endParaRPr lang="en-GB"/>
        </a:p>
      </dgm:t>
    </dgm:pt>
    <dgm:pt modelId="{2255F036-F02F-9B43-B1B4-869AD5ADE1A7}" type="sibTrans" cxnId="{47AC0024-04CD-BE47-80B9-6FB6BAAC0B10}">
      <dgm:prSet/>
      <dgm:spPr/>
      <dgm:t>
        <a:bodyPr/>
        <a:lstStyle/>
        <a:p>
          <a:endParaRPr lang="en-GB"/>
        </a:p>
      </dgm:t>
    </dgm:pt>
    <dgm:pt modelId="{105E8D03-2417-4B51-8CBB-F4C187300398}" type="pres">
      <dgm:prSet presAssocID="{EE2AE71D-20FE-4115-967C-418F1EE998D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D4F3FF4D-9418-47CF-8D22-1496B1F40850}" type="pres">
      <dgm:prSet presAssocID="{9034DE6D-A958-4F59-A961-CDFF278714F1}" presName="hierRoot1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F46D6432-2FFE-44AD-BC95-D392E4B2F874}" type="pres">
      <dgm:prSet presAssocID="{9034DE6D-A958-4F59-A961-CDFF278714F1}" presName="rootComposite1" presStyleCnt="0"/>
      <dgm:spPr/>
      <dgm:t>
        <a:bodyPr/>
        <a:lstStyle/>
        <a:p>
          <a:endParaRPr lang="es-ES"/>
        </a:p>
      </dgm:t>
    </dgm:pt>
    <dgm:pt modelId="{841F2574-2ECD-4844-91CB-8F395495A045}" type="pres">
      <dgm:prSet presAssocID="{9034DE6D-A958-4F59-A961-CDFF278714F1}" presName="rootText1" presStyleLbl="node0" presStyleIdx="0" presStyleCnt="1" custLinFactY="-15011" custLinFactNeighborX="-3679" custLinFactNeighborY="-10000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01E6A39-BBF8-4400-BEDD-E362388CB2D5}" type="pres">
      <dgm:prSet presAssocID="{9034DE6D-A958-4F59-A961-CDFF278714F1}" presName="rootConnector1" presStyleLbl="node1" presStyleIdx="0" presStyleCnt="0"/>
      <dgm:spPr/>
      <dgm:t>
        <a:bodyPr/>
        <a:lstStyle/>
        <a:p>
          <a:endParaRPr lang="es-ES"/>
        </a:p>
      </dgm:t>
    </dgm:pt>
    <dgm:pt modelId="{0FBD7328-7875-4DAD-8D1C-36F77E630174}" type="pres">
      <dgm:prSet presAssocID="{9034DE6D-A958-4F59-A961-CDFF278714F1}" presName="hierChild2" presStyleCnt="0"/>
      <dgm:spPr/>
      <dgm:t>
        <a:bodyPr/>
        <a:lstStyle/>
        <a:p>
          <a:endParaRPr lang="es-ES"/>
        </a:p>
      </dgm:t>
    </dgm:pt>
    <dgm:pt modelId="{EAB24182-3F5A-409F-8474-C1D187190214}" type="pres">
      <dgm:prSet presAssocID="{BCD68149-4410-477A-A812-9E2F9744EF11}" presName="Name64" presStyleLbl="parChTrans1D2" presStyleIdx="0" presStyleCnt="2"/>
      <dgm:spPr/>
      <dgm:t>
        <a:bodyPr/>
        <a:lstStyle/>
        <a:p>
          <a:endParaRPr lang="es-ES"/>
        </a:p>
      </dgm:t>
    </dgm:pt>
    <dgm:pt modelId="{A785B38D-BC89-4440-9209-A53D48E29F55}" type="pres">
      <dgm:prSet presAssocID="{0F3CFC99-F267-4994-BCC6-E31493454056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3033115F-28D9-4744-B210-7DE78E2DE57A}" type="pres">
      <dgm:prSet presAssocID="{0F3CFC99-F267-4994-BCC6-E31493454056}" presName="rootComposite" presStyleCnt="0"/>
      <dgm:spPr/>
      <dgm:t>
        <a:bodyPr/>
        <a:lstStyle/>
        <a:p>
          <a:endParaRPr lang="es-ES"/>
        </a:p>
      </dgm:t>
    </dgm:pt>
    <dgm:pt modelId="{C10FFBA8-68E7-43FA-98DB-90693BFE4C98}" type="pres">
      <dgm:prSet presAssocID="{0F3CFC99-F267-4994-BCC6-E31493454056}" presName="rootText" presStyleLbl="node2" presStyleIdx="0" presStyleCnt="2" custLinFactY="-100000" custLinFactNeighborX="377" custLinFactNeighborY="-11883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7929B07-C70A-46CC-A1F6-949CF8176461}" type="pres">
      <dgm:prSet presAssocID="{0F3CFC99-F267-4994-BCC6-E31493454056}" presName="rootConnector" presStyleLbl="node2" presStyleIdx="0" presStyleCnt="2"/>
      <dgm:spPr/>
      <dgm:t>
        <a:bodyPr/>
        <a:lstStyle/>
        <a:p>
          <a:endParaRPr lang="es-ES"/>
        </a:p>
      </dgm:t>
    </dgm:pt>
    <dgm:pt modelId="{5C381179-276D-4511-90D4-E2736DD6CDB2}" type="pres">
      <dgm:prSet presAssocID="{0F3CFC99-F267-4994-BCC6-E31493454056}" presName="hierChild4" presStyleCnt="0"/>
      <dgm:spPr/>
      <dgm:t>
        <a:bodyPr/>
        <a:lstStyle/>
        <a:p>
          <a:endParaRPr lang="es-ES"/>
        </a:p>
      </dgm:t>
    </dgm:pt>
    <dgm:pt modelId="{0D799ED7-D486-40ED-86A6-3C236BFFCA06}" type="pres">
      <dgm:prSet presAssocID="{0F3CFC99-F267-4994-BCC6-E31493454056}" presName="hierChild5" presStyleCnt="0"/>
      <dgm:spPr/>
      <dgm:t>
        <a:bodyPr/>
        <a:lstStyle/>
        <a:p>
          <a:endParaRPr lang="es-ES"/>
        </a:p>
      </dgm:t>
    </dgm:pt>
    <dgm:pt modelId="{786393CE-F40A-49C7-9636-4C8C54B444E5}" type="pres">
      <dgm:prSet presAssocID="{55BF1656-0B88-4B49-872D-99CA1CB7AED7}" presName="Name64" presStyleLbl="parChTrans1D2" presStyleIdx="1" presStyleCnt="2"/>
      <dgm:spPr/>
      <dgm:t>
        <a:bodyPr/>
        <a:lstStyle/>
        <a:p>
          <a:endParaRPr lang="es-ES"/>
        </a:p>
      </dgm:t>
    </dgm:pt>
    <dgm:pt modelId="{33DFBF83-99A9-4A12-9AA3-0C81BFC5D88B}" type="pres">
      <dgm:prSet presAssocID="{49F9D8D7-60C0-460D-9A5A-47B6BC3DA899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A5A4643E-E886-4834-9149-F58B63110E11}" type="pres">
      <dgm:prSet presAssocID="{49F9D8D7-60C0-460D-9A5A-47B6BC3DA899}" presName="rootComposite" presStyleCnt="0"/>
      <dgm:spPr/>
      <dgm:t>
        <a:bodyPr/>
        <a:lstStyle/>
        <a:p>
          <a:endParaRPr lang="es-ES"/>
        </a:p>
      </dgm:t>
    </dgm:pt>
    <dgm:pt modelId="{C4FE116F-367D-492B-BB0F-9C845B0B4453}" type="pres">
      <dgm:prSet presAssocID="{49F9D8D7-60C0-460D-9A5A-47B6BC3DA899}" presName="rootText" presStyleLbl="node2" presStyleIdx="1" presStyleCnt="2" custLinFactNeighborX="377" custLinFactNeighborY="-4604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50300ED-09A3-496F-B158-0C6C3005D6D0}" type="pres">
      <dgm:prSet presAssocID="{49F9D8D7-60C0-460D-9A5A-47B6BC3DA899}" presName="rootConnector" presStyleLbl="node2" presStyleIdx="1" presStyleCnt="2"/>
      <dgm:spPr/>
      <dgm:t>
        <a:bodyPr/>
        <a:lstStyle/>
        <a:p>
          <a:endParaRPr lang="es-ES"/>
        </a:p>
      </dgm:t>
    </dgm:pt>
    <dgm:pt modelId="{C082F5B7-3697-45CB-9B52-ED238D4D45A3}" type="pres">
      <dgm:prSet presAssocID="{49F9D8D7-60C0-460D-9A5A-47B6BC3DA899}" presName="hierChild4" presStyleCnt="0"/>
      <dgm:spPr/>
      <dgm:t>
        <a:bodyPr/>
        <a:lstStyle/>
        <a:p>
          <a:endParaRPr lang="es-ES"/>
        </a:p>
      </dgm:t>
    </dgm:pt>
    <dgm:pt modelId="{5CC2FC6A-AB1F-4F5A-8B4A-E1016CCCB89F}" type="pres">
      <dgm:prSet presAssocID="{FC00ADA1-200E-4B5E-BBFD-C2D06FB39D6E}" presName="Name64" presStyleLbl="parChTrans1D3" presStyleIdx="0" presStyleCnt="3"/>
      <dgm:spPr/>
      <dgm:t>
        <a:bodyPr/>
        <a:lstStyle/>
        <a:p>
          <a:endParaRPr lang="es-ES"/>
        </a:p>
      </dgm:t>
    </dgm:pt>
    <dgm:pt modelId="{8E4022E7-A35F-4C48-96DB-964FEEC82575}" type="pres">
      <dgm:prSet presAssocID="{01866207-D461-4AEF-BBEB-EE0EAC2E323A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351FD05E-3001-4577-A352-7B2C9CF385ED}" type="pres">
      <dgm:prSet presAssocID="{01866207-D461-4AEF-BBEB-EE0EAC2E323A}" presName="rootComposite" presStyleCnt="0"/>
      <dgm:spPr/>
      <dgm:t>
        <a:bodyPr/>
        <a:lstStyle/>
        <a:p>
          <a:endParaRPr lang="es-ES"/>
        </a:p>
      </dgm:t>
    </dgm:pt>
    <dgm:pt modelId="{94DC5F0B-E9F6-46E2-ADAC-ECD2B4F4A464}" type="pres">
      <dgm:prSet presAssocID="{01866207-D461-4AEF-BBEB-EE0EAC2E323A}" presName="rootText" presStyleLbl="node3" presStyleIdx="0" presStyleCnt="3" custLinFactNeighborX="-6199" custLinFactNeighborY="9493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9F30CCB-FDAD-46A4-8301-3B1A452182B8}" type="pres">
      <dgm:prSet presAssocID="{01866207-D461-4AEF-BBEB-EE0EAC2E323A}" presName="rootConnector" presStyleLbl="node3" presStyleIdx="0" presStyleCnt="3"/>
      <dgm:spPr/>
      <dgm:t>
        <a:bodyPr/>
        <a:lstStyle/>
        <a:p>
          <a:endParaRPr lang="es-ES"/>
        </a:p>
      </dgm:t>
    </dgm:pt>
    <dgm:pt modelId="{2C838813-91EE-4E8C-9575-3B855EF34782}" type="pres">
      <dgm:prSet presAssocID="{01866207-D461-4AEF-BBEB-EE0EAC2E323A}" presName="hierChild4" presStyleCnt="0"/>
      <dgm:spPr/>
      <dgm:t>
        <a:bodyPr/>
        <a:lstStyle/>
        <a:p>
          <a:endParaRPr lang="es-ES"/>
        </a:p>
      </dgm:t>
    </dgm:pt>
    <dgm:pt modelId="{3A0A11CF-75C6-41BD-A1EF-BD164C65F53E}" type="pres">
      <dgm:prSet presAssocID="{01866207-D461-4AEF-BBEB-EE0EAC2E323A}" presName="hierChild5" presStyleCnt="0"/>
      <dgm:spPr/>
      <dgm:t>
        <a:bodyPr/>
        <a:lstStyle/>
        <a:p>
          <a:endParaRPr lang="es-ES"/>
        </a:p>
      </dgm:t>
    </dgm:pt>
    <dgm:pt modelId="{5C00CFED-7C7E-9C42-856E-F699511DD839}" type="pres">
      <dgm:prSet presAssocID="{ECCD8E70-1397-4D4B-9C4B-2465762D1F66}" presName="Name64" presStyleLbl="parChTrans1D3" presStyleIdx="1" presStyleCnt="3"/>
      <dgm:spPr/>
      <dgm:t>
        <a:bodyPr/>
        <a:lstStyle/>
        <a:p>
          <a:endParaRPr lang="en-GB"/>
        </a:p>
      </dgm:t>
    </dgm:pt>
    <dgm:pt modelId="{645E1209-4C26-5A44-AF4E-DB106C96251E}" type="pres">
      <dgm:prSet presAssocID="{3A28098B-F4B4-0D42-84F8-389D09FCF83B}" presName="hierRoot2" presStyleCnt="0">
        <dgm:presLayoutVars>
          <dgm:hierBranch val="init"/>
        </dgm:presLayoutVars>
      </dgm:prSet>
      <dgm:spPr/>
    </dgm:pt>
    <dgm:pt modelId="{C711717D-DC0F-A248-A116-E3ED3CA6CCC1}" type="pres">
      <dgm:prSet presAssocID="{3A28098B-F4B4-0D42-84F8-389D09FCF83B}" presName="rootComposite" presStyleCnt="0"/>
      <dgm:spPr/>
    </dgm:pt>
    <dgm:pt modelId="{B0140D38-7D83-EB45-9F09-FF279D640B80}" type="pres">
      <dgm:prSet presAssocID="{3A28098B-F4B4-0D42-84F8-389D09FCF83B}" presName="rootText" presStyleLbl="node3" presStyleIdx="1" presStyleCnt="3" custLinFactY="28271" custLinFactNeighborX="-6199" custLinFactNeighborY="100000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F967197D-7A34-444F-9969-F0B2A5037601}" type="pres">
      <dgm:prSet presAssocID="{3A28098B-F4B4-0D42-84F8-389D09FCF83B}" presName="rootConnector" presStyleLbl="node3" presStyleIdx="1" presStyleCnt="3"/>
      <dgm:spPr/>
      <dgm:t>
        <a:bodyPr/>
        <a:lstStyle/>
        <a:p>
          <a:endParaRPr lang="en-GB"/>
        </a:p>
      </dgm:t>
    </dgm:pt>
    <dgm:pt modelId="{5C523F4C-7F51-4343-861B-B1B2236346E5}" type="pres">
      <dgm:prSet presAssocID="{3A28098B-F4B4-0D42-84F8-389D09FCF83B}" presName="hierChild4" presStyleCnt="0"/>
      <dgm:spPr/>
    </dgm:pt>
    <dgm:pt modelId="{EA21995C-DF08-9B4D-8023-BAF2D599E6C9}" type="pres">
      <dgm:prSet presAssocID="{3A28098B-F4B4-0D42-84F8-389D09FCF83B}" presName="hierChild5" presStyleCnt="0"/>
      <dgm:spPr/>
    </dgm:pt>
    <dgm:pt modelId="{1D35A80C-B205-4A29-AD02-F61BC819248A}" type="pres">
      <dgm:prSet presAssocID="{5D1FC5CC-1BF2-4D5A-BEAF-3C528BBB9072}" presName="Name64" presStyleLbl="parChTrans1D3" presStyleIdx="2" presStyleCnt="3"/>
      <dgm:spPr/>
      <dgm:t>
        <a:bodyPr/>
        <a:lstStyle/>
        <a:p>
          <a:endParaRPr lang="es-ES"/>
        </a:p>
      </dgm:t>
    </dgm:pt>
    <dgm:pt modelId="{03760A62-3F03-440D-B6D5-36055267DC82}" type="pres">
      <dgm:prSet presAssocID="{38D9ACB0-2FDB-490E-9EAC-48F5E584F18F}" presName="hierRoot2" presStyleCnt="0">
        <dgm:presLayoutVars>
          <dgm:hierBranch val="init"/>
        </dgm:presLayoutVars>
      </dgm:prSet>
      <dgm:spPr/>
    </dgm:pt>
    <dgm:pt modelId="{2E119CD6-ADBA-4025-8A33-E279DEA13C5E}" type="pres">
      <dgm:prSet presAssocID="{38D9ACB0-2FDB-490E-9EAC-48F5E584F18F}" presName="rootComposite" presStyleCnt="0"/>
      <dgm:spPr/>
    </dgm:pt>
    <dgm:pt modelId="{9658F102-6AB1-4CC0-9C35-ABA3B58E11E9}" type="pres">
      <dgm:prSet presAssocID="{38D9ACB0-2FDB-490E-9EAC-48F5E584F18F}" presName="rootText" presStyleLbl="node3" presStyleIdx="2" presStyleCnt="3" custLinFactY="49985" custLinFactNeighborX="-6199" custLinFactNeighborY="10000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BEF1FAD-A91E-47AC-BE31-01EA0D6F7002}" type="pres">
      <dgm:prSet presAssocID="{38D9ACB0-2FDB-490E-9EAC-48F5E584F18F}" presName="rootConnector" presStyleLbl="node3" presStyleIdx="2" presStyleCnt="3"/>
      <dgm:spPr/>
      <dgm:t>
        <a:bodyPr/>
        <a:lstStyle/>
        <a:p>
          <a:endParaRPr lang="es-ES"/>
        </a:p>
      </dgm:t>
    </dgm:pt>
    <dgm:pt modelId="{C7967214-D34F-46F7-9B27-521660AC6AD7}" type="pres">
      <dgm:prSet presAssocID="{38D9ACB0-2FDB-490E-9EAC-48F5E584F18F}" presName="hierChild4" presStyleCnt="0"/>
      <dgm:spPr/>
    </dgm:pt>
    <dgm:pt modelId="{5828D143-D8F0-48D0-9F7A-C2A7BAEF5831}" type="pres">
      <dgm:prSet presAssocID="{38D9ACB0-2FDB-490E-9EAC-48F5E584F18F}" presName="hierChild5" presStyleCnt="0"/>
      <dgm:spPr/>
    </dgm:pt>
    <dgm:pt modelId="{771A8504-FB0E-4967-8862-94B58AE96B6C}" type="pres">
      <dgm:prSet presAssocID="{49F9D8D7-60C0-460D-9A5A-47B6BC3DA899}" presName="hierChild5" presStyleCnt="0"/>
      <dgm:spPr/>
      <dgm:t>
        <a:bodyPr/>
        <a:lstStyle/>
        <a:p>
          <a:endParaRPr lang="es-ES"/>
        </a:p>
      </dgm:t>
    </dgm:pt>
    <dgm:pt modelId="{A7986F86-EE84-4D36-9A57-EC4025614340}" type="pres">
      <dgm:prSet presAssocID="{9034DE6D-A958-4F59-A961-CDFF278714F1}" presName="hierChild3" presStyleCnt="0"/>
      <dgm:spPr/>
      <dgm:t>
        <a:bodyPr/>
        <a:lstStyle/>
        <a:p>
          <a:endParaRPr lang="es-ES"/>
        </a:p>
      </dgm:t>
    </dgm:pt>
  </dgm:ptLst>
  <dgm:cxnLst>
    <dgm:cxn modelId="{D88537D5-B73D-7247-923A-4F1C6862A07C}" type="presOf" srcId="{01866207-D461-4AEF-BBEB-EE0EAC2E323A}" destId="{94DC5F0B-E9F6-46E2-ADAC-ECD2B4F4A464}" srcOrd="0" destOrd="0" presId="urn:microsoft.com/office/officeart/2009/3/layout/HorizontalOrganizationChart"/>
    <dgm:cxn modelId="{E2D31D16-D01C-DA47-9AF7-23F9BE3947E8}" type="presOf" srcId="{01866207-D461-4AEF-BBEB-EE0EAC2E323A}" destId="{E9F30CCB-FDAD-46A4-8301-3B1A452182B8}" srcOrd="1" destOrd="0" presId="urn:microsoft.com/office/officeart/2009/3/layout/HorizontalOrganizationChart"/>
    <dgm:cxn modelId="{47AC0024-04CD-BE47-80B9-6FB6BAAC0B10}" srcId="{49F9D8D7-60C0-460D-9A5A-47B6BC3DA899}" destId="{3A28098B-F4B4-0D42-84F8-389D09FCF83B}" srcOrd="1" destOrd="0" parTransId="{ECCD8E70-1397-4D4B-9C4B-2465762D1F66}" sibTransId="{2255F036-F02F-9B43-B1B4-869AD5ADE1A7}"/>
    <dgm:cxn modelId="{C577C13A-8F4C-4944-9FCB-35EA41505B5E}" srcId="{EE2AE71D-20FE-4115-967C-418F1EE998D0}" destId="{9034DE6D-A958-4F59-A961-CDFF278714F1}" srcOrd="0" destOrd="0" parTransId="{DE263B59-A19C-403D-9583-E9A686526113}" sibTransId="{41D73A10-73D4-4EE7-9217-809AC03AAF00}"/>
    <dgm:cxn modelId="{7AC5EA2F-31CF-4DD2-9ADE-1C82028A80DD}" srcId="{9034DE6D-A958-4F59-A961-CDFF278714F1}" destId="{49F9D8D7-60C0-460D-9A5A-47B6BC3DA899}" srcOrd="1" destOrd="0" parTransId="{55BF1656-0B88-4B49-872D-99CA1CB7AED7}" sibTransId="{E4A8ECEA-D11C-448E-B0A5-91F12B975EAC}"/>
    <dgm:cxn modelId="{09D89BB5-87E5-3443-A7AA-779C2ED7EB8C}" type="presOf" srcId="{BCD68149-4410-477A-A812-9E2F9744EF11}" destId="{EAB24182-3F5A-409F-8474-C1D187190214}" srcOrd="0" destOrd="0" presId="urn:microsoft.com/office/officeart/2009/3/layout/HorizontalOrganizationChart"/>
    <dgm:cxn modelId="{99F3B5F2-9A0D-4BA9-A68E-2174E3D0564C}" srcId="{9034DE6D-A958-4F59-A961-CDFF278714F1}" destId="{0F3CFC99-F267-4994-BCC6-E31493454056}" srcOrd="0" destOrd="0" parTransId="{BCD68149-4410-477A-A812-9E2F9744EF11}" sibTransId="{E1368120-E1F9-4EBA-A0BB-F06B878D54CF}"/>
    <dgm:cxn modelId="{A92AF8E1-B3B0-024F-9EF1-0C22AE5B0C09}" type="presOf" srcId="{3A28098B-F4B4-0D42-84F8-389D09FCF83B}" destId="{F967197D-7A34-444F-9969-F0B2A5037601}" srcOrd="1" destOrd="0" presId="urn:microsoft.com/office/officeart/2009/3/layout/HorizontalOrganizationChart"/>
    <dgm:cxn modelId="{54A5529D-5573-3744-B1C1-06E8A3E3A843}" type="presOf" srcId="{49F9D8D7-60C0-460D-9A5A-47B6BC3DA899}" destId="{B50300ED-09A3-496F-B158-0C6C3005D6D0}" srcOrd="1" destOrd="0" presId="urn:microsoft.com/office/officeart/2009/3/layout/HorizontalOrganizationChart"/>
    <dgm:cxn modelId="{7911A7C3-2D6F-B84B-8975-B47FB7B75A3E}" type="presOf" srcId="{9034DE6D-A958-4F59-A961-CDFF278714F1}" destId="{601E6A39-BBF8-4400-BEDD-E362388CB2D5}" srcOrd="1" destOrd="0" presId="urn:microsoft.com/office/officeart/2009/3/layout/HorizontalOrganizationChart"/>
    <dgm:cxn modelId="{D62EE801-7DA7-9246-9CBC-AC0B6C0613E3}" type="presOf" srcId="{EE2AE71D-20FE-4115-967C-418F1EE998D0}" destId="{105E8D03-2417-4B51-8CBB-F4C187300398}" srcOrd="0" destOrd="0" presId="urn:microsoft.com/office/officeart/2009/3/layout/HorizontalOrganizationChart"/>
    <dgm:cxn modelId="{E21F992F-47C3-364A-A3FB-F5DC284F92B8}" type="presOf" srcId="{38D9ACB0-2FDB-490E-9EAC-48F5E584F18F}" destId="{9658F102-6AB1-4CC0-9C35-ABA3B58E11E9}" srcOrd="0" destOrd="0" presId="urn:microsoft.com/office/officeart/2009/3/layout/HorizontalOrganizationChart"/>
    <dgm:cxn modelId="{E40331DE-D073-DF44-BE54-5F733A31876C}" type="presOf" srcId="{ECCD8E70-1397-4D4B-9C4B-2465762D1F66}" destId="{5C00CFED-7C7E-9C42-856E-F699511DD839}" srcOrd="0" destOrd="0" presId="urn:microsoft.com/office/officeart/2009/3/layout/HorizontalOrganizationChart"/>
    <dgm:cxn modelId="{5432B5AF-642A-1C4D-AA7B-391AB53C6FBB}" type="presOf" srcId="{0F3CFC99-F267-4994-BCC6-E31493454056}" destId="{57929B07-C70A-46CC-A1F6-949CF8176461}" srcOrd="1" destOrd="0" presId="urn:microsoft.com/office/officeart/2009/3/layout/HorizontalOrganizationChart"/>
    <dgm:cxn modelId="{C780397C-A4AA-4549-8A40-A8BE15C89C94}" srcId="{49F9D8D7-60C0-460D-9A5A-47B6BC3DA899}" destId="{01866207-D461-4AEF-BBEB-EE0EAC2E323A}" srcOrd="0" destOrd="0" parTransId="{FC00ADA1-200E-4B5E-BBFD-C2D06FB39D6E}" sibTransId="{9B48C3DA-3EF3-417B-8AC4-7BC511B3A51A}"/>
    <dgm:cxn modelId="{397D4DEF-B7D4-477B-8EAB-67549F3AABA5}" srcId="{49F9D8D7-60C0-460D-9A5A-47B6BC3DA899}" destId="{38D9ACB0-2FDB-490E-9EAC-48F5E584F18F}" srcOrd="2" destOrd="0" parTransId="{5D1FC5CC-1BF2-4D5A-BEAF-3C528BBB9072}" sibTransId="{43FADAE8-CF22-43AC-AD9D-8691088E3A0E}"/>
    <dgm:cxn modelId="{8E55637B-8A9E-DE4E-BCF7-A103561ECC68}" type="presOf" srcId="{55BF1656-0B88-4B49-872D-99CA1CB7AED7}" destId="{786393CE-F40A-49C7-9636-4C8C54B444E5}" srcOrd="0" destOrd="0" presId="urn:microsoft.com/office/officeart/2009/3/layout/HorizontalOrganizationChart"/>
    <dgm:cxn modelId="{CA5C5D2F-7A40-D44A-AAD1-8FAD4BDCA73E}" type="presOf" srcId="{5D1FC5CC-1BF2-4D5A-BEAF-3C528BBB9072}" destId="{1D35A80C-B205-4A29-AD02-F61BC819248A}" srcOrd="0" destOrd="0" presId="urn:microsoft.com/office/officeart/2009/3/layout/HorizontalOrganizationChart"/>
    <dgm:cxn modelId="{7CB141EC-F848-B34C-A454-291FF47DABEF}" type="presOf" srcId="{9034DE6D-A958-4F59-A961-CDFF278714F1}" destId="{841F2574-2ECD-4844-91CB-8F395495A045}" srcOrd="0" destOrd="0" presId="urn:microsoft.com/office/officeart/2009/3/layout/HorizontalOrganizationChart"/>
    <dgm:cxn modelId="{9E29C4D0-676A-B042-8E97-0EE461A84091}" type="presOf" srcId="{3A28098B-F4B4-0D42-84F8-389D09FCF83B}" destId="{B0140D38-7D83-EB45-9F09-FF279D640B80}" srcOrd="0" destOrd="0" presId="urn:microsoft.com/office/officeart/2009/3/layout/HorizontalOrganizationChart"/>
    <dgm:cxn modelId="{EC87E8DE-BFE0-A14C-80FC-AE3589CBDF58}" type="presOf" srcId="{49F9D8D7-60C0-460D-9A5A-47B6BC3DA899}" destId="{C4FE116F-367D-492B-BB0F-9C845B0B4453}" srcOrd="0" destOrd="0" presId="urn:microsoft.com/office/officeart/2009/3/layout/HorizontalOrganizationChart"/>
    <dgm:cxn modelId="{2BC27C7E-9846-204B-BD73-253B2CD8C3B1}" type="presOf" srcId="{38D9ACB0-2FDB-490E-9EAC-48F5E584F18F}" destId="{EBEF1FAD-A91E-47AC-BE31-01EA0D6F7002}" srcOrd="1" destOrd="0" presId="urn:microsoft.com/office/officeart/2009/3/layout/HorizontalOrganizationChart"/>
    <dgm:cxn modelId="{9ACD6BC8-408A-8A40-AC8A-1F41C9E89BA3}" type="presOf" srcId="{FC00ADA1-200E-4B5E-BBFD-C2D06FB39D6E}" destId="{5CC2FC6A-AB1F-4F5A-8B4A-E1016CCCB89F}" srcOrd="0" destOrd="0" presId="urn:microsoft.com/office/officeart/2009/3/layout/HorizontalOrganizationChart"/>
    <dgm:cxn modelId="{B06FA41E-7DAD-4045-9FA0-A084405F9AEA}" type="presOf" srcId="{0F3CFC99-F267-4994-BCC6-E31493454056}" destId="{C10FFBA8-68E7-43FA-98DB-90693BFE4C98}" srcOrd="0" destOrd="0" presId="urn:microsoft.com/office/officeart/2009/3/layout/HorizontalOrganizationChart"/>
    <dgm:cxn modelId="{8E6AFB77-FF03-AF45-BCFE-E562120358C9}" type="presParOf" srcId="{105E8D03-2417-4B51-8CBB-F4C187300398}" destId="{D4F3FF4D-9418-47CF-8D22-1496B1F40850}" srcOrd="0" destOrd="0" presId="urn:microsoft.com/office/officeart/2009/3/layout/HorizontalOrganizationChart"/>
    <dgm:cxn modelId="{D799CAEC-030A-334C-BC9F-2C3978DD5FE5}" type="presParOf" srcId="{D4F3FF4D-9418-47CF-8D22-1496B1F40850}" destId="{F46D6432-2FFE-44AD-BC95-D392E4B2F874}" srcOrd="0" destOrd="0" presId="urn:microsoft.com/office/officeart/2009/3/layout/HorizontalOrganizationChart"/>
    <dgm:cxn modelId="{7C2CA602-24B2-1C45-B150-65C91387BAAA}" type="presParOf" srcId="{F46D6432-2FFE-44AD-BC95-D392E4B2F874}" destId="{841F2574-2ECD-4844-91CB-8F395495A045}" srcOrd="0" destOrd="0" presId="urn:microsoft.com/office/officeart/2009/3/layout/HorizontalOrganizationChart"/>
    <dgm:cxn modelId="{2FC9D00F-45FA-6F4C-989C-BB0FDF502218}" type="presParOf" srcId="{F46D6432-2FFE-44AD-BC95-D392E4B2F874}" destId="{601E6A39-BBF8-4400-BEDD-E362388CB2D5}" srcOrd="1" destOrd="0" presId="urn:microsoft.com/office/officeart/2009/3/layout/HorizontalOrganizationChart"/>
    <dgm:cxn modelId="{5998B053-CED8-DD41-8A99-94D5B007E4B2}" type="presParOf" srcId="{D4F3FF4D-9418-47CF-8D22-1496B1F40850}" destId="{0FBD7328-7875-4DAD-8D1C-36F77E630174}" srcOrd="1" destOrd="0" presId="urn:microsoft.com/office/officeart/2009/3/layout/HorizontalOrganizationChart"/>
    <dgm:cxn modelId="{7C9773ED-020B-1E4A-86CA-D40B55847274}" type="presParOf" srcId="{0FBD7328-7875-4DAD-8D1C-36F77E630174}" destId="{EAB24182-3F5A-409F-8474-C1D187190214}" srcOrd="0" destOrd="0" presId="urn:microsoft.com/office/officeart/2009/3/layout/HorizontalOrganizationChart"/>
    <dgm:cxn modelId="{203D4F31-4EF3-614D-9E5A-E09687CA6510}" type="presParOf" srcId="{0FBD7328-7875-4DAD-8D1C-36F77E630174}" destId="{A785B38D-BC89-4440-9209-A53D48E29F55}" srcOrd="1" destOrd="0" presId="urn:microsoft.com/office/officeart/2009/3/layout/HorizontalOrganizationChart"/>
    <dgm:cxn modelId="{E209B965-2DBB-8846-80E1-D901BAC618BC}" type="presParOf" srcId="{A785B38D-BC89-4440-9209-A53D48E29F55}" destId="{3033115F-28D9-4744-B210-7DE78E2DE57A}" srcOrd="0" destOrd="0" presId="urn:microsoft.com/office/officeart/2009/3/layout/HorizontalOrganizationChart"/>
    <dgm:cxn modelId="{E85BA441-34D8-E840-9A9F-765E5BB1E063}" type="presParOf" srcId="{3033115F-28D9-4744-B210-7DE78E2DE57A}" destId="{C10FFBA8-68E7-43FA-98DB-90693BFE4C98}" srcOrd="0" destOrd="0" presId="urn:microsoft.com/office/officeart/2009/3/layout/HorizontalOrganizationChart"/>
    <dgm:cxn modelId="{4094AAEA-F9B5-E047-A6FF-FC843003D58A}" type="presParOf" srcId="{3033115F-28D9-4744-B210-7DE78E2DE57A}" destId="{57929B07-C70A-46CC-A1F6-949CF8176461}" srcOrd="1" destOrd="0" presId="urn:microsoft.com/office/officeart/2009/3/layout/HorizontalOrganizationChart"/>
    <dgm:cxn modelId="{DD099ED4-C1DB-8B42-AE2B-1BA8AFA6AAD4}" type="presParOf" srcId="{A785B38D-BC89-4440-9209-A53D48E29F55}" destId="{5C381179-276D-4511-90D4-E2736DD6CDB2}" srcOrd="1" destOrd="0" presId="urn:microsoft.com/office/officeart/2009/3/layout/HorizontalOrganizationChart"/>
    <dgm:cxn modelId="{69EB8A69-9820-5F41-92A3-7B94D19C020B}" type="presParOf" srcId="{A785B38D-BC89-4440-9209-A53D48E29F55}" destId="{0D799ED7-D486-40ED-86A6-3C236BFFCA06}" srcOrd="2" destOrd="0" presId="urn:microsoft.com/office/officeart/2009/3/layout/HorizontalOrganizationChart"/>
    <dgm:cxn modelId="{91CA4BF7-6EC0-7E4A-B6B8-E7DD177A9A6F}" type="presParOf" srcId="{0FBD7328-7875-4DAD-8D1C-36F77E630174}" destId="{786393CE-F40A-49C7-9636-4C8C54B444E5}" srcOrd="2" destOrd="0" presId="urn:microsoft.com/office/officeart/2009/3/layout/HorizontalOrganizationChart"/>
    <dgm:cxn modelId="{D4A519EF-93F9-B045-B715-0B5DEA17E4B8}" type="presParOf" srcId="{0FBD7328-7875-4DAD-8D1C-36F77E630174}" destId="{33DFBF83-99A9-4A12-9AA3-0C81BFC5D88B}" srcOrd="3" destOrd="0" presId="urn:microsoft.com/office/officeart/2009/3/layout/HorizontalOrganizationChart"/>
    <dgm:cxn modelId="{F91B4C7B-0620-E646-98D2-65B0E8D21A44}" type="presParOf" srcId="{33DFBF83-99A9-4A12-9AA3-0C81BFC5D88B}" destId="{A5A4643E-E886-4834-9149-F58B63110E11}" srcOrd="0" destOrd="0" presId="urn:microsoft.com/office/officeart/2009/3/layout/HorizontalOrganizationChart"/>
    <dgm:cxn modelId="{E595AD86-AC86-7A4C-8BCF-8B9363B7F645}" type="presParOf" srcId="{A5A4643E-E886-4834-9149-F58B63110E11}" destId="{C4FE116F-367D-492B-BB0F-9C845B0B4453}" srcOrd="0" destOrd="0" presId="urn:microsoft.com/office/officeart/2009/3/layout/HorizontalOrganizationChart"/>
    <dgm:cxn modelId="{A0CAE4F0-F9C1-D549-A922-756D30A6236C}" type="presParOf" srcId="{A5A4643E-E886-4834-9149-F58B63110E11}" destId="{B50300ED-09A3-496F-B158-0C6C3005D6D0}" srcOrd="1" destOrd="0" presId="urn:microsoft.com/office/officeart/2009/3/layout/HorizontalOrganizationChart"/>
    <dgm:cxn modelId="{004CA588-239E-0F45-AD59-D60FC9FA9845}" type="presParOf" srcId="{33DFBF83-99A9-4A12-9AA3-0C81BFC5D88B}" destId="{C082F5B7-3697-45CB-9B52-ED238D4D45A3}" srcOrd="1" destOrd="0" presId="urn:microsoft.com/office/officeart/2009/3/layout/HorizontalOrganizationChart"/>
    <dgm:cxn modelId="{1708A4D3-6E7E-9940-ADF2-4EF613C05F3F}" type="presParOf" srcId="{C082F5B7-3697-45CB-9B52-ED238D4D45A3}" destId="{5CC2FC6A-AB1F-4F5A-8B4A-E1016CCCB89F}" srcOrd="0" destOrd="0" presId="urn:microsoft.com/office/officeart/2009/3/layout/HorizontalOrganizationChart"/>
    <dgm:cxn modelId="{A4028954-2BE4-F644-96AA-D269C7113E6D}" type="presParOf" srcId="{C082F5B7-3697-45CB-9B52-ED238D4D45A3}" destId="{8E4022E7-A35F-4C48-96DB-964FEEC82575}" srcOrd="1" destOrd="0" presId="urn:microsoft.com/office/officeart/2009/3/layout/HorizontalOrganizationChart"/>
    <dgm:cxn modelId="{2BC5BDEB-2A1D-E240-B306-A7F3C14CEC03}" type="presParOf" srcId="{8E4022E7-A35F-4C48-96DB-964FEEC82575}" destId="{351FD05E-3001-4577-A352-7B2C9CF385ED}" srcOrd="0" destOrd="0" presId="urn:microsoft.com/office/officeart/2009/3/layout/HorizontalOrganizationChart"/>
    <dgm:cxn modelId="{742FBC0D-C731-B54F-9F07-94C8912705DD}" type="presParOf" srcId="{351FD05E-3001-4577-A352-7B2C9CF385ED}" destId="{94DC5F0B-E9F6-46E2-ADAC-ECD2B4F4A464}" srcOrd="0" destOrd="0" presId="urn:microsoft.com/office/officeart/2009/3/layout/HorizontalOrganizationChart"/>
    <dgm:cxn modelId="{A1882938-43B0-C146-B9D3-8990AB2637FD}" type="presParOf" srcId="{351FD05E-3001-4577-A352-7B2C9CF385ED}" destId="{E9F30CCB-FDAD-46A4-8301-3B1A452182B8}" srcOrd="1" destOrd="0" presId="urn:microsoft.com/office/officeart/2009/3/layout/HorizontalOrganizationChart"/>
    <dgm:cxn modelId="{C72EC04F-EFB5-8847-8CD6-F65FD420E62A}" type="presParOf" srcId="{8E4022E7-A35F-4C48-96DB-964FEEC82575}" destId="{2C838813-91EE-4E8C-9575-3B855EF34782}" srcOrd="1" destOrd="0" presId="urn:microsoft.com/office/officeart/2009/3/layout/HorizontalOrganizationChart"/>
    <dgm:cxn modelId="{E1F3091C-B3C5-6D45-8F4B-31169915CC9B}" type="presParOf" srcId="{8E4022E7-A35F-4C48-96DB-964FEEC82575}" destId="{3A0A11CF-75C6-41BD-A1EF-BD164C65F53E}" srcOrd="2" destOrd="0" presId="urn:microsoft.com/office/officeart/2009/3/layout/HorizontalOrganizationChart"/>
    <dgm:cxn modelId="{CD16A250-6274-8A42-9259-1647448A7152}" type="presParOf" srcId="{C082F5B7-3697-45CB-9B52-ED238D4D45A3}" destId="{5C00CFED-7C7E-9C42-856E-F699511DD839}" srcOrd="2" destOrd="0" presId="urn:microsoft.com/office/officeart/2009/3/layout/HorizontalOrganizationChart"/>
    <dgm:cxn modelId="{8708B36B-F123-F84F-922E-0E665DE93CCB}" type="presParOf" srcId="{C082F5B7-3697-45CB-9B52-ED238D4D45A3}" destId="{645E1209-4C26-5A44-AF4E-DB106C96251E}" srcOrd="3" destOrd="0" presId="urn:microsoft.com/office/officeart/2009/3/layout/HorizontalOrganizationChart"/>
    <dgm:cxn modelId="{91E38F98-26F0-3B46-9F69-67D855166EF4}" type="presParOf" srcId="{645E1209-4C26-5A44-AF4E-DB106C96251E}" destId="{C711717D-DC0F-A248-A116-E3ED3CA6CCC1}" srcOrd="0" destOrd="0" presId="urn:microsoft.com/office/officeart/2009/3/layout/HorizontalOrganizationChart"/>
    <dgm:cxn modelId="{0FF256B2-F4F7-B148-ABCA-207D35A58DAE}" type="presParOf" srcId="{C711717D-DC0F-A248-A116-E3ED3CA6CCC1}" destId="{B0140D38-7D83-EB45-9F09-FF279D640B80}" srcOrd="0" destOrd="0" presId="urn:microsoft.com/office/officeart/2009/3/layout/HorizontalOrganizationChart"/>
    <dgm:cxn modelId="{11F5ED4A-9F24-9D42-A442-A77BBB342A79}" type="presParOf" srcId="{C711717D-DC0F-A248-A116-E3ED3CA6CCC1}" destId="{F967197D-7A34-444F-9969-F0B2A5037601}" srcOrd="1" destOrd="0" presId="urn:microsoft.com/office/officeart/2009/3/layout/HorizontalOrganizationChart"/>
    <dgm:cxn modelId="{CD073FF8-BE88-7E4C-B76E-34228A4DEF1C}" type="presParOf" srcId="{645E1209-4C26-5A44-AF4E-DB106C96251E}" destId="{5C523F4C-7F51-4343-861B-B1B2236346E5}" srcOrd="1" destOrd="0" presId="urn:microsoft.com/office/officeart/2009/3/layout/HorizontalOrganizationChart"/>
    <dgm:cxn modelId="{79887250-3844-9C45-B7D1-B8DEB6C949A3}" type="presParOf" srcId="{645E1209-4C26-5A44-AF4E-DB106C96251E}" destId="{EA21995C-DF08-9B4D-8023-BAF2D599E6C9}" srcOrd="2" destOrd="0" presId="urn:microsoft.com/office/officeart/2009/3/layout/HorizontalOrganizationChart"/>
    <dgm:cxn modelId="{9231DCB3-2AC6-6647-9A4E-4F3BF18DA6E4}" type="presParOf" srcId="{C082F5B7-3697-45CB-9B52-ED238D4D45A3}" destId="{1D35A80C-B205-4A29-AD02-F61BC819248A}" srcOrd="4" destOrd="0" presId="urn:microsoft.com/office/officeart/2009/3/layout/HorizontalOrganizationChart"/>
    <dgm:cxn modelId="{D7CE80E8-0B6C-CA4D-82D7-1DBEA971D532}" type="presParOf" srcId="{C082F5B7-3697-45CB-9B52-ED238D4D45A3}" destId="{03760A62-3F03-440D-B6D5-36055267DC82}" srcOrd="5" destOrd="0" presId="urn:microsoft.com/office/officeart/2009/3/layout/HorizontalOrganizationChart"/>
    <dgm:cxn modelId="{11598DB8-A363-6645-BDD2-BF5D03CFB256}" type="presParOf" srcId="{03760A62-3F03-440D-B6D5-36055267DC82}" destId="{2E119CD6-ADBA-4025-8A33-E279DEA13C5E}" srcOrd="0" destOrd="0" presId="urn:microsoft.com/office/officeart/2009/3/layout/HorizontalOrganizationChart"/>
    <dgm:cxn modelId="{37F73BA5-D15F-264C-B83E-8ECB5B1D8D8B}" type="presParOf" srcId="{2E119CD6-ADBA-4025-8A33-E279DEA13C5E}" destId="{9658F102-6AB1-4CC0-9C35-ABA3B58E11E9}" srcOrd="0" destOrd="0" presId="urn:microsoft.com/office/officeart/2009/3/layout/HorizontalOrganizationChart"/>
    <dgm:cxn modelId="{BF15267B-4D0A-D24C-94B9-8CF420207F71}" type="presParOf" srcId="{2E119CD6-ADBA-4025-8A33-E279DEA13C5E}" destId="{EBEF1FAD-A91E-47AC-BE31-01EA0D6F7002}" srcOrd="1" destOrd="0" presId="urn:microsoft.com/office/officeart/2009/3/layout/HorizontalOrganizationChart"/>
    <dgm:cxn modelId="{1F5CBA79-5B31-0449-BB31-C85CEF1C8B03}" type="presParOf" srcId="{03760A62-3F03-440D-B6D5-36055267DC82}" destId="{C7967214-D34F-46F7-9B27-521660AC6AD7}" srcOrd="1" destOrd="0" presId="urn:microsoft.com/office/officeart/2009/3/layout/HorizontalOrganizationChart"/>
    <dgm:cxn modelId="{9AB06EED-B287-634D-8F51-998B81217165}" type="presParOf" srcId="{03760A62-3F03-440D-B6D5-36055267DC82}" destId="{5828D143-D8F0-48D0-9F7A-C2A7BAEF5831}" srcOrd="2" destOrd="0" presId="urn:microsoft.com/office/officeart/2009/3/layout/HorizontalOrganizationChart"/>
    <dgm:cxn modelId="{C743CE13-863F-D74E-87EE-74D25F3D46A6}" type="presParOf" srcId="{33DFBF83-99A9-4A12-9AA3-0C81BFC5D88B}" destId="{771A8504-FB0E-4967-8862-94B58AE96B6C}" srcOrd="2" destOrd="0" presId="urn:microsoft.com/office/officeart/2009/3/layout/HorizontalOrganizationChart"/>
    <dgm:cxn modelId="{16E49006-C7F8-6F4F-87DD-0ABB5CD311FB}" type="presParOf" srcId="{D4F3FF4D-9418-47CF-8D22-1496B1F40850}" destId="{A7986F86-EE84-4D36-9A57-EC4025614340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819FE3-9C89-4812-8DEE-BBB606229350}" type="doc">
      <dgm:prSet loTypeId="urn:microsoft.com/office/officeart/2005/8/layout/hProcess7" loCatId="process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21F817AB-4A12-4F4B-85EB-986AA6DE4828}">
      <dgm:prSet phldrT="[Text]" custT="1"/>
      <dgm:spPr/>
      <dgm:t>
        <a:bodyPr/>
        <a:lstStyle/>
        <a:p>
          <a:pPr algn="r"/>
          <a:r>
            <a:rPr lang="en-US" sz="2400" b="1" dirty="0" smtClean="0"/>
            <a:t>Emission data library</a:t>
          </a:r>
          <a:endParaRPr lang="en-US" sz="2400" b="1" dirty="0"/>
        </a:p>
      </dgm:t>
    </dgm:pt>
    <dgm:pt modelId="{97746258-ED6E-47AE-A3F0-D54040E54965}" type="parTrans" cxnId="{B348205B-9F7B-4A1E-94A7-C6890F9C3256}">
      <dgm:prSet/>
      <dgm:spPr/>
      <dgm:t>
        <a:bodyPr/>
        <a:lstStyle/>
        <a:p>
          <a:endParaRPr lang="en-US"/>
        </a:p>
      </dgm:t>
    </dgm:pt>
    <dgm:pt modelId="{E8A1FF9D-C704-4380-8726-CA30769DCF26}" type="sibTrans" cxnId="{B348205B-9F7B-4A1E-94A7-C6890F9C3256}">
      <dgm:prSet/>
      <dgm:spPr/>
      <dgm:t>
        <a:bodyPr/>
        <a:lstStyle/>
        <a:p>
          <a:endParaRPr lang="en-US"/>
        </a:p>
      </dgm:t>
    </dgm:pt>
    <dgm:pt modelId="{3073C347-0185-420F-A04D-62DCCBFA82C6}">
      <dgm:prSet phldrT="[Text]" custT="1"/>
      <dgm:spPr/>
      <dgm:t>
        <a:bodyPr/>
        <a:lstStyle/>
        <a:p>
          <a:pPr algn="r"/>
          <a:r>
            <a:rPr lang="en-US" sz="1800" dirty="0" smtClean="0"/>
            <a:t>* Multiple global and regional emission inventories (no pre-processing needed)</a:t>
          </a:r>
        </a:p>
        <a:p>
          <a:pPr algn="r"/>
          <a:r>
            <a:rPr lang="en-US" sz="1800" dirty="0" smtClean="0"/>
            <a:t>* Online emissions:</a:t>
          </a:r>
        </a:p>
        <a:p>
          <a:pPr algn="r"/>
          <a:r>
            <a:rPr lang="en-US" sz="1800" dirty="0" smtClean="0"/>
            <a:t>- Biogenic (MEGAN)</a:t>
          </a:r>
        </a:p>
        <a:p>
          <a:pPr algn="r"/>
          <a:r>
            <a:rPr lang="en-US" sz="1800" dirty="0" smtClean="0"/>
            <a:t>- Lightning</a:t>
          </a:r>
        </a:p>
        <a:p>
          <a:pPr algn="r"/>
          <a:r>
            <a:rPr lang="en-US" sz="1800" dirty="0" smtClean="0"/>
            <a:t>- Ocean </a:t>
          </a:r>
        </a:p>
        <a:p>
          <a:pPr algn="r"/>
          <a:r>
            <a:rPr lang="en-US" sz="1800" dirty="0" smtClean="0"/>
            <a:t>* Spanish bottom- up emission inventory (street level emissions)</a:t>
          </a:r>
          <a:endParaRPr lang="en-US" sz="1800" dirty="0"/>
        </a:p>
      </dgm:t>
    </dgm:pt>
    <dgm:pt modelId="{3FD4A1C4-74C6-4475-8DE8-915B7D43906F}" type="parTrans" cxnId="{D3F8F6AD-CA71-467A-A87C-222454440262}">
      <dgm:prSet/>
      <dgm:spPr/>
      <dgm:t>
        <a:bodyPr/>
        <a:lstStyle/>
        <a:p>
          <a:endParaRPr lang="en-US"/>
        </a:p>
      </dgm:t>
    </dgm:pt>
    <dgm:pt modelId="{5B4724D9-71F6-4BC8-ADAA-98976F712D45}" type="sibTrans" cxnId="{D3F8F6AD-CA71-467A-A87C-222454440262}">
      <dgm:prSet/>
      <dgm:spPr/>
      <dgm:t>
        <a:bodyPr/>
        <a:lstStyle/>
        <a:p>
          <a:endParaRPr lang="en-US"/>
        </a:p>
      </dgm:t>
    </dgm:pt>
    <dgm:pt modelId="{93224E7D-BC64-4298-8725-66945715D1ED}">
      <dgm:prSet phldrT="[Text]" custT="1"/>
      <dgm:spPr/>
      <dgm:t>
        <a:bodyPr/>
        <a:lstStyle/>
        <a:p>
          <a:pPr algn="r"/>
          <a:r>
            <a:rPr lang="en-US" sz="2400" b="1" dirty="0" smtClean="0"/>
            <a:t>Conservative </a:t>
          </a:r>
          <a:r>
            <a:rPr lang="en-US" sz="2400" b="1" dirty="0" err="1" smtClean="0"/>
            <a:t>regridding</a:t>
          </a:r>
          <a:r>
            <a:rPr lang="en-US" sz="2400" b="1" dirty="0" smtClean="0"/>
            <a:t> </a:t>
          </a:r>
          <a:endParaRPr lang="en-US" sz="2400" b="1" dirty="0"/>
        </a:p>
      </dgm:t>
    </dgm:pt>
    <dgm:pt modelId="{A6C0A896-FDD5-4D0E-BF3A-B578DD4C6F14}" type="parTrans" cxnId="{4B51A75C-5913-4520-AC79-6DD3ABA7DBE7}">
      <dgm:prSet/>
      <dgm:spPr/>
      <dgm:t>
        <a:bodyPr/>
        <a:lstStyle/>
        <a:p>
          <a:endParaRPr lang="en-US"/>
        </a:p>
      </dgm:t>
    </dgm:pt>
    <dgm:pt modelId="{A8CB3176-A7C5-4C48-A82B-11A8CE68FE78}" type="sibTrans" cxnId="{4B51A75C-5913-4520-AC79-6DD3ABA7DBE7}">
      <dgm:prSet/>
      <dgm:spPr/>
      <dgm:t>
        <a:bodyPr/>
        <a:lstStyle/>
        <a:p>
          <a:endParaRPr lang="en-US"/>
        </a:p>
      </dgm:t>
    </dgm:pt>
    <dgm:pt modelId="{D6AD4A9B-464B-4B68-B8AF-B9F2CC4BF648}">
      <dgm:prSet phldrT="[Text]" custT="1"/>
      <dgm:spPr/>
      <dgm:t>
        <a:bodyPr/>
        <a:lstStyle/>
        <a:p>
          <a:pPr algn="r"/>
          <a:r>
            <a:rPr lang="en-US" sz="1800" dirty="0" smtClean="0"/>
            <a:t>* User-defined grid:</a:t>
          </a:r>
        </a:p>
        <a:p>
          <a:pPr algn="r"/>
          <a:r>
            <a:rPr lang="en-US" sz="1800" dirty="0" smtClean="0"/>
            <a:t>- Regular </a:t>
          </a:r>
          <a:r>
            <a:rPr lang="en-US" sz="1800" dirty="0" err="1" smtClean="0"/>
            <a:t>lat-lon</a:t>
          </a:r>
          <a:endParaRPr lang="en-US" sz="1800" dirty="0" smtClean="0"/>
        </a:p>
        <a:p>
          <a:pPr algn="r"/>
          <a:r>
            <a:rPr lang="en-US" sz="1800" dirty="0" smtClean="0"/>
            <a:t>- Rotated </a:t>
          </a:r>
          <a:r>
            <a:rPr lang="en-US" sz="1800" dirty="0" err="1" smtClean="0"/>
            <a:t>lat-lon</a:t>
          </a:r>
          <a:endParaRPr lang="en-US" sz="1800" dirty="0" smtClean="0"/>
        </a:p>
        <a:p>
          <a:pPr algn="r"/>
          <a:r>
            <a:rPr lang="en-US" sz="1800" dirty="0" smtClean="0"/>
            <a:t>- Lambert Conformal Conic</a:t>
          </a:r>
        </a:p>
        <a:p>
          <a:pPr algn="r"/>
          <a:r>
            <a:rPr lang="en-US" sz="1800" dirty="0" smtClean="0"/>
            <a:t>* Mask and scale factors for combining and updating emission inventories</a:t>
          </a:r>
        </a:p>
      </dgm:t>
    </dgm:pt>
    <dgm:pt modelId="{5AE256A1-0EB8-4E74-8B94-6E87634FE454}" type="parTrans" cxnId="{CF1E6B93-E3D2-4AA3-B553-F4E4BBB9315B}">
      <dgm:prSet/>
      <dgm:spPr/>
      <dgm:t>
        <a:bodyPr/>
        <a:lstStyle/>
        <a:p>
          <a:endParaRPr lang="en-US"/>
        </a:p>
      </dgm:t>
    </dgm:pt>
    <dgm:pt modelId="{367763EF-6F5C-4878-B441-43B2A48C6ECD}" type="sibTrans" cxnId="{CF1E6B93-E3D2-4AA3-B553-F4E4BBB9315B}">
      <dgm:prSet/>
      <dgm:spPr/>
      <dgm:t>
        <a:bodyPr/>
        <a:lstStyle/>
        <a:p>
          <a:endParaRPr lang="en-US"/>
        </a:p>
      </dgm:t>
    </dgm:pt>
    <dgm:pt modelId="{682FDAED-8A29-4CFB-ACA9-0F50E0437B4F}">
      <dgm:prSet phldrT="[Text]" custT="1"/>
      <dgm:spPr/>
      <dgm:t>
        <a:bodyPr/>
        <a:lstStyle/>
        <a:p>
          <a:r>
            <a:rPr lang="en-US" sz="2400" b="1" dirty="0" smtClean="0"/>
            <a:t>Vertical, temporal and </a:t>
          </a:r>
          <a:r>
            <a:rPr lang="en-US" sz="2400" b="1" dirty="0" err="1" smtClean="0"/>
            <a:t>specitaion</a:t>
          </a:r>
          <a:r>
            <a:rPr lang="en-US" sz="2400" b="1" dirty="0" smtClean="0"/>
            <a:t> treatment</a:t>
          </a:r>
          <a:endParaRPr lang="en-US" sz="2400" b="1" dirty="0"/>
        </a:p>
      </dgm:t>
    </dgm:pt>
    <dgm:pt modelId="{F8F50FFB-3BD6-40A6-856B-DE7AE2414EBE}" type="parTrans" cxnId="{3A524713-D87A-427B-B2EC-FC7C0E8A2918}">
      <dgm:prSet/>
      <dgm:spPr/>
      <dgm:t>
        <a:bodyPr/>
        <a:lstStyle/>
        <a:p>
          <a:endParaRPr lang="en-US"/>
        </a:p>
      </dgm:t>
    </dgm:pt>
    <dgm:pt modelId="{B45C04C4-8125-484C-8282-710601DC3BC3}" type="sibTrans" cxnId="{3A524713-D87A-427B-B2EC-FC7C0E8A2918}">
      <dgm:prSet/>
      <dgm:spPr/>
      <dgm:t>
        <a:bodyPr/>
        <a:lstStyle/>
        <a:p>
          <a:endParaRPr lang="en-US"/>
        </a:p>
      </dgm:t>
    </dgm:pt>
    <dgm:pt modelId="{33E26F6F-2D71-45C1-AA5A-3AADC40763ED}" type="pres">
      <dgm:prSet presAssocID="{3B819FE3-9C89-4812-8DEE-BBB60622935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B808A08-17C9-4B77-B264-A67F0A315C46}" type="pres">
      <dgm:prSet presAssocID="{21F817AB-4A12-4F4B-85EB-986AA6DE4828}" presName="compositeNode" presStyleCnt="0">
        <dgm:presLayoutVars>
          <dgm:bulletEnabled val="1"/>
        </dgm:presLayoutVars>
      </dgm:prSet>
      <dgm:spPr/>
    </dgm:pt>
    <dgm:pt modelId="{458D1711-954F-4ED6-A9AA-D04F7C3C2B00}" type="pres">
      <dgm:prSet presAssocID="{21F817AB-4A12-4F4B-85EB-986AA6DE4828}" presName="bgRect" presStyleLbl="node1" presStyleIdx="0" presStyleCnt="3" custScaleY="127865"/>
      <dgm:spPr/>
      <dgm:t>
        <a:bodyPr/>
        <a:lstStyle/>
        <a:p>
          <a:endParaRPr lang="en-US"/>
        </a:p>
      </dgm:t>
    </dgm:pt>
    <dgm:pt modelId="{1604F9E1-044D-4F64-8D8F-34CBDE421B89}" type="pres">
      <dgm:prSet presAssocID="{21F817AB-4A12-4F4B-85EB-986AA6DE4828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3ABEFA-9B11-4A70-89D2-24B064A25FA3}" type="pres">
      <dgm:prSet presAssocID="{21F817AB-4A12-4F4B-85EB-986AA6DE4828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096B18-B558-4C0E-A7D2-E909277689A2}" type="pres">
      <dgm:prSet presAssocID="{E8A1FF9D-C704-4380-8726-CA30769DCF26}" presName="hSp" presStyleCnt="0"/>
      <dgm:spPr/>
    </dgm:pt>
    <dgm:pt modelId="{70660EC7-B401-46E3-A1D9-23B60E6CD587}" type="pres">
      <dgm:prSet presAssocID="{E8A1FF9D-C704-4380-8726-CA30769DCF26}" presName="vProcSp" presStyleCnt="0"/>
      <dgm:spPr/>
    </dgm:pt>
    <dgm:pt modelId="{EABD2FCD-EDFC-4094-958C-EEDE1CBC70C5}" type="pres">
      <dgm:prSet presAssocID="{E8A1FF9D-C704-4380-8726-CA30769DCF26}" presName="vSp1" presStyleCnt="0"/>
      <dgm:spPr/>
    </dgm:pt>
    <dgm:pt modelId="{0A9FAE6F-08CE-4C57-ADB1-BC1A5CACCD0F}" type="pres">
      <dgm:prSet presAssocID="{E8A1FF9D-C704-4380-8726-CA30769DCF26}" presName="simulatedConn" presStyleLbl="solidFgAcc1" presStyleIdx="0" presStyleCnt="2" custLinFactY="202914" custLinFactNeighborY="300000"/>
      <dgm:spPr/>
    </dgm:pt>
    <dgm:pt modelId="{E62B010C-407F-4B5C-9169-12436FC01302}" type="pres">
      <dgm:prSet presAssocID="{E8A1FF9D-C704-4380-8726-CA30769DCF26}" presName="vSp2" presStyleCnt="0"/>
      <dgm:spPr/>
    </dgm:pt>
    <dgm:pt modelId="{758EEB1C-A6E4-44CE-9CC6-2976BC28B28A}" type="pres">
      <dgm:prSet presAssocID="{E8A1FF9D-C704-4380-8726-CA30769DCF26}" presName="sibTrans" presStyleCnt="0"/>
      <dgm:spPr/>
    </dgm:pt>
    <dgm:pt modelId="{70A2B5B7-477C-4EA3-852E-60600B741C34}" type="pres">
      <dgm:prSet presAssocID="{93224E7D-BC64-4298-8725-66945715D1ED}" presName="compositeNode" presStyleCnt="0">
        <dgm:presLayoutVars>
          <dgm:bulletEnabled val="1"/>
        </dgm:presLayoutVars>
      </dgm:prSet>
      <dgm:spPr/>
    </dgm:pt>
    <dgm:pt modelId="{97DD1D96-F857-4164-B1FC-52DDEC12690B}" type="pres">
      <dgm:prSet presAssocID="{93224E7D-BC64-4298-8725-66945715D1ED}" presName="bgRect" presStyleLbl="node1" presStyleIdx="1" presStyleCnt="3" custScaleY="127865"/>
      <dgm:spPr/>
      <dgm:t>
        <a:bodyPr/>
        <a:lstStyle/>
        <a:p>
          <a:endParaRPr lang="en-US"/>
        </a:p>
      </dgm:t>
    </dgm:pt>
    <dgm:pt modelId="{67CC53D2-2F48-48B1-BC94-508E4DB9EC41}" type="pres">
      <dgm:prSet presAssocID="{93224E7D-BC64-4298-8725-66945715D1ED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4D8B7D-51BD-46A1-9677-081A48117F6D}" type="pres">
      <dgm:prSet presAssocID="{93224E7D-BC64-4298-8725-66945715D1ED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A7C30F-D028-4341-8238-382CCC74C1FB}" type="pres">
      <dgm:prSet presAssocID="{A8CB3176-A7C5-4C48-A82B-11A8CE68FE78}" presName="hSp" presStyleCnt="0"/>
      <dgm:spPr/>
    </dgm:pt>
    <dgm:pt modelId="{27619EB9-A5F9-4C03-A5FC-628A3C63865E}" type="pres">
      <dgm:prSet presAssocID="{A8CB3176-A7C5-4C48-A82B-11A8CE68FE78}" presName="vProcSp" presStyleCnt="0"/>
      <dgm:spPr/>
    </dgm:pt>
    <dgm:pt modelId="{D258C1BD-15CE-4099-8E46-A193BD3907AC}" type="pres">
      <dgm:prSet presAssocID="{A8CB3176-A7C5-4C48-A82B-11A8CE68FE78}" presName="vSp1" presStyleCnt="0"/>
      <dgm:spPr/>
    </dgm:pt>
    <dgm:pt modelId="{306EE8C8-62B8-4656-9D45-E1A055197BD5}" type="pres">
      <dgm:prSet presAssocID="{A8CB3176-A7C5-4C48-A82B-11A8CE68FE78}" presName="simulatedConn" presStyleLbl="solidFgAcc1" presStyleIdx="1" presStyleCnt="2" custLinFactY="202914" custLinFactNeighborY="300000"/>
      <dgm:spPr/>
    </dgm:pt>
    <dgm:pt modelId="{A1C91A5E-EB72-453F-828B-8BD41864ABE7}" type="pres">
      <dgm:prSet presAssocID="{A8CB3176-A7C5-4C48-A82B-11A8CE68FE78}" presName="vSp2" presStyleCnt="0"/>
      <dgm:spPr/>
    </dgm:pt>
    <dgm:pt modelId="{EF18EA39-C7E0-4A79-AA13-DA2F9B1CDE00}" type="pres">
      <dgm:prSet presAssocID="{A8CB3176-A7C5-4C48-A82B-11A8CE68FE78}" presName="sibTrans" presStyleCnt="0"/>
      <dgm:spPr/>
    </dgm:pt>
    <dgm:pt modelId="{0ABF3023-457D-408C-82E4-1F33FF1B0C5B}" type="pres">
      <dgm:prSet presAssocID="{682FDAED-8A29-4CFB-ACA9-0F50E0437B4F}" presName="compositeNode" presStyleCnt="0">
        <dgm:presLayoutVars>
          <dgm:bulletEnabled val="1"/>
        </dgm:presLayoutVars>
      </dgm:prSet>
      <dgm:spPr/>
    </dgm:pt>
    <dgm:pt modelId="{ACAC0F9A-91D7-43F0-935B-BFD4276B3963}" type="pres">
      <dgm:prSet presAssocID="{682FDAED-8A29-4CFB-ACA9-0F50E0437B4F}" presName="bgRect" presStyleLbl="node1" presStyleIdx="2" presStyleCnt="3" custScaleY="127865" custLinFactNeighborX="-1750" custLinFactNeighborY="138"/>
      <dgm:spPr/>
      <dgm:t>
        <a:bodyPr/>
        <a:lstStyle/>
        <a:p>
          <a:endParaRPr lang="en-US"/>
        </a:p>
      </dgm:t>
    </dgm:pt>
    <dgm:pt modelId="{44AAEF06-C950-4AC2-A26A-77F74A350651}" type="pres">
      <dgm:prSet presAssocID="{682FDAED-8A29-4CFB-ACA9-0F50E0437B4F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9E1A5D3-E492-2F43-A490-FD04F9C22DBA}" type="presOf" srcId="{682FDAED-8A29-4CFB-ACA9-0F50E0437B4F}" destId="{44AAEF06-C950-4AC2-A26A-77F74A350651}" srcOrd="1" destOrd="0" presId="urn:microsoft.com/office/officeart/2005/8/layout/hProcess7"/>
    <dgm:cxn modelId="{B348205B-9F7B-4A1E-94A7-C6890F9C3256}" srcId="{3B819FE3-9C89-4812-8DEE-BBB606229350}" destId="{21F817AB-4A12-4F4B-85EB-986AA6DE4828}" srcOrd="0" destOrd="0" parTransId="{97746258-ED6E-47AE-A3F0-D54040E54965}" sibTransId="{E8A1FF9D-C704-4380-8726-CA30769DCF26}"/>
    <dgm:cxn modelId="{CF1E6B93-E3D2-4AA3-B553-F4E4BBB9315B}" srcId="{93224E7D-BC64-4298-8725-66945715D1ED}" destId="{D6AD4A9B-464B-4B68-B8AF-B9F2CC4BF648}" srcOrd="0" destOrd="0" parTransId="{5AE256A1-0EB8-4E74-8B94-6E87634FE454}" sibTransId="{367763EF-6F5C-4878-B441-43B2A48C6ECD}"/>
    <dgm:cxn modelId="{D3F8F6AD-CA71-467A-A87C-222454440262}" srcId="{21F817AB-4A12-4F4B-85EB-986AA6DE4828}" destId="{3073C347-0185-420F-A04D-62DCCBFA82C6}" srcOrd="0" destOrd="0" parTransId="{3FD4A1C4-74C6-4475-8DE8-915B7D43906F}" sibTransId="{5B4724D9-71F6-4BC8-ADAA-98976F712D45}"/>
    <dgm:cxn modelId="{EE7EF147-00CE-8C4F-8F10-4EAE02ED87C3}" type="presOf" srcId="{93224E7D-BC64-4298-8725-66945715D1ED}" destId="{97DD1D96-F857-4164-B1FC-52DDEC12690B}" srcOrd="0" destOrd="0" presId="urn:microsoft.com/office/officeart/2005/8/layout/hProcess7"/>
    <dgm:cxn modelId="{3F5CDD9A-2928-9747-AC7C-921A54045FF6}" type="presOf" srcId="{21F817AB-4A12-4F4B-85EB-986AA6DE4828}" destId="{458D1711-954F-4ED6-A9AA-D04F7C3C2B00}" srcOrd="0" destOrd="0" presId="urn:microsoft.com/office/officeart/2005/8/layout/hProcess7"/>
    <dgm:cxn modelId="{4B51A75C-5913-4520-AC79-6DD3ABA7DBE7}" srcId="{3B819FE3-9C89-4812-8DEE-BBB606229350}" destId="{93224E7D-BC64-4298-8725-66945715D1ED}" srcOrd="1" destOrd="0" parTransId="{A6C0A896-FDD5-4D0E-BF3A-B578DD4C6F14}" sibTransId="{A8CB3176-A7C5-4C48-A82B-11A8CE68FE78}"/>
    <dgm:cxn modelId="{64F3F368-3BCB-3E49-ADF4-8670FCA8B3EE}" type="presOf" srcId="{D6AD4A9B-464B-4B68-B8AF-B9F2CC4BF648}" destId="{A84D8B7D-51BD-46A1-9677-081A48117F6D}" srcOrd="0" destOrd="0" presId="urn:microsoft.com/office/officeart/2005/8/layout/hProcess7"/>
    <dgm:cxn modelId="{94DB62AD-B09B-E846-9CE3-BA2A0DAEE8BE}" type="presOf" srcId="{682FDAED-8A29-4CFB-ACA9-0F50E0437B4F}" destId="{ACAC0F9A-91D7-43F0-935B-BFD4276B3963}" srcOrd="0" destOrd="0" presId="urn:microsoft.com/office/officeart/2005/8/layout/hProcess7"/>
    <dgm:cxn modelId="{D3372EC2-4094-5D45-BEC1-CDB877CF01B2}" type="presOf" srcId="{3B819FE3-9C89-4812-8DEE-BBB606229350}" destId="{33E26F6F-2D71-45C1-AA5A-3AADC40763ED}" srcOrd="0" destOrd="0" presId="urn:microsoft.com/office/officeart/2005/8/layout/hProcess7"/>
    <dgm:cxn modelId="{8D296C5F-9527-A844-9E6D-551E401F87A4}" type="presOf" srcId="{93224E7D-BC64-4298-8725-66945715D1ED}" destId="{67CC53D2-2F48-48B1-BC94-508E4DB9EC41}" srcOrd="1" destOrd="0" presId="urn:microsoft.com/office/officeart/2005/8/layout/hProcess7"/>
    <dgm:cxn modelId="{5F0EA53A-4256-3F45-8FFC-BB2A3C5A70B2}" type="presOf" srcId="{3073C347-0185-420F-A04D-62DCCBFA82C6}" destId="{FB3ABEFA-9B11-4A70-89D2-24B064A25FA3}" srcOrd="0" destOrd="0" presId="urn:microsoft.com/office/officeart/2005/8/layout/hProcess7"/>
    <dgm:cxn modelId="{9D8665C3-92A4-A546-B917-D9A0012969D4}" type="presOf" srcId="{21F817AB-4A12-4F4B-85EB-986AA6DE4828}" destId="{1604F9E1-044D-4F64-8D8F-34CBDE421B89}" srcOrd="1" destOrd="0" presId="urn:microsoft.com/office/officeart/2005/8/layout/hProcess7"/>
    <dgm:cxn modelId="{3A524713-D87A-427B-B2EC-FC7C0E8A2918}" srcId="{3B819FE3-9C89-4812-8DEE-BBB606229350}" destId="{682FDAED-8A29-4CFB-ACA9-0F50E0437B4F}" srcOrd="2" destOrd="0" parTransId="{F8F50FFB-3BD6-40A6-856B-DE7AE2414EBE}" sibTransId="{B45C04C4-8125-484C-8282-710601DC3BC3}"/>
    <dgm:cxn modelId="{246C70AF-C206-DD4C-85CE-D4F8635009B2}" type="presParOf" srcId="{33E26F6F-2D71-45C1-AA5A-3AADC40763ED}" destId="{CB808A08-17C9-4B77-B264-A67F0A315C46}" srcOrd="0" destOrd="0" presId="urn:microsoft.com/office/officeart/2005/8/layout/hProcess7"/>
    <dgm:cxn modelId="{506C19D9-91D7-714C-954F-B3C5E499A3CD}" type="presParOf" srcId="{CB808A08-17C9-4B77-B264-A67F0A315C46}" destId="{458D1711-954F-4ED6-A9AA-D04F7C3C2B00}" srcOrd="0" destOrd="0" presId="urn:microsoft.com/office/officeart/2005/8/layout/hProcess7"/>
    <dgm:cxn modelId="{94A6CA15-DBD2-4A49-BB1E-14722C28F8F4}" type="presParOf" srcId="{CB808A08-17C9-4B77-B264-A67F0A315C46}" destId="{1604F9E1-044D-4F64-8D8F-34CBDE421B89}" srcOrd="1" destOrd="0" presId="urn:microsoft.com/office/officeart/2005/8/layout/hProcess7"/>
    <dgm:cxn modelId="{80B2FE51-D884-B240-834E-A210EC521141}" type="presParOf" srcId="{CB808A08-17C9-4B77-B264-A67F0A315C46}" destId="{FB3ABEFA-9B11-4A70-89D2-24B064A25FA3}" srcOrd="2" destOrd="0" presId="urn:microsoft.com/office/officeart/2005/8/layout/hProcess7"/>
    <dgm:cxn modelId="{EA89BDB2-8D39-1547-AFDE-F325A40EEE35}" type="presParOf" srcId="{33E26F6F-2D71-45C1-AA5A-3AADC40763ED}" destId="{DB096B18-B558-4C0E-A7D2-E909277689A2}" srcOrd="1" destOrd="0" presId="urn:microsoft.com/office/officeart/2005/8/layout/hProcess7"/>
    <dgm:cxn modelId="{A6DF9002-4E39-D94E-B97C-99A724A1E445}" type="presParOf" srcId="{33E26F6F-2D71-45C1-AA5A-3AADC40763ED}" destId="{70660EC7-B401-46E3-A1D9-23B60E6CD587}" srcOrd="2" destOrd="0" presId="urn:microsoft.com/office/officeart/2005/8/layout/hProcess7"/>
    <dgm:cxn modelId="{47DB6818-5E7F-AA44-9100-5DDF61992C18}" type="presParOf" srcId="{70660EC7-B401-46E3-A1D9-23B60E6CD587}" destId="{EABD2FCD-EDFC-4094-958C-EEDE1CBC70C5}" srcOrd="0" destOrd="0" presId="urn:microsoft.com/office/officeart/2005/8/layout/hProcess7"/>
    <dgm:cxn modelId="{DA202575-99A3-D147-9A88-6B4702D5F0FF}" type="presParOf" srcId="{70660EC7-B401-46E3-A1D9-23B60E6CD587}" destId="{0A9FAE6F-08CE-4C57-ADB1-BC1A5CACCD0F}" srcOrd="1" destOrd="0" presId="urn:microsoft.com/office/officeart/2005/8/layout/hProcess7"/>
    <dgm:cxn modelId="{40F0A05B-DA98-1348-8CC6-7449E84476EF}" type="presParOf" srcId="{70660EC7-B401-46E3-A1D9-23B60E6CD587}" destId="{E62B010C-407F-4B5C-9169-12436FC01302}" srcOrd="2" destOrd="0" presId="urn:microsoft.com/office/officeart/2005/8/layout/hProcess7"/>
    <dgm:cxn modelId="{2EB7AFB6-298D-1648-88E6-A6DEF14AE878}" type="presParOf" srcId="{33E26F6F-2D71-45C1-AA5A-3AADC40763ED}" destId="{758EEB1C-A6E4-44CE-9CC6-2976BC28B28A}" srcOrd="3" destOrd="0" presId="urn:microsoft.com/office/officeart/2005/8/layout/hProcess7"/>
    <dgm:cxn modelId="{70EB2072-2A0A-4240-A51C-F5919A8D6A60}" type="presParOf" srcId="{33E26F6F-2D71-45C1-AA5A-3AADC40763ED}" destId="{70A2B5B7-477C-4EA3-852E-60600B741C34}" srcOrd="4" destOrd="0" presId="urn:microsoft.com/office/officeart/2005/8/layout/hProcess7"/>
    <dgm:cxn modelId="{DFF9347E-5B44-3142-AF5A-AA0080599F59}" type="presParOf" srcId="{70A2B5B7-477C-4EA3-852E-60600B741C34}" destId="{97DD1D96-F857-4164-B1FC-52DDEC12690B}" srcOrd="0" destOrd="0" presId="urn:microsoft.com/office/officeart/2005/8/layout/hProcess7"/>
    <dgm:cxn modelId="{CD956A00-E4C6-6445-9D9D-A34DDDA252A8}" type="presParOf" srcId="{70A2B5B7-477C-4EA3-852E-60600B741C34}" destId="{67CC53D2-2F48-48B1-BC94-508E4DB9EC41}" srcOrd="1" destOrd="0" presId="urn:microsoft.com/office/officeart/2005/8/layout/hProcess7"/>
    <dgm:cxn modelId="{EF465EDB-690A-DB46-A0BD-A7763BDF1872}" type="presParOf" srcId="{70A2B5B7-477C-4EA3-852E-60600B741C34}" destId="{A84D8B7D-51BD-46A1-9677-081A48117F6D}" srcOrd="2" destOrd="0" presId="urn:microsoft.com/office/officeart/2005/8/layout/hProcess7"/>
    <dgm:cxn modelId="{EA0D3C4A-2ED1-CA49-84FB-3812EF551DD1}" type="presParOf" srcId="{33E26F6F-2D71-45C1-AA5A-3AADC40763ED}" destId="{C6A7C30F-D028-4341-8238-382CCC74C1FB}" srcOrd="5" destOrd="0" presId="urn:microsoft.com/office/officeart/2005/8/layout/hProcess7"/>
    <dgm:cxn modelId="{8DDA81A0-92E8-334E-A6EC-4D7C6E92AEDB}" type="presParOf" srcId="{33E26F6F-2D71-45C1-AA5A-3AADC40763ED}" destId="{27619EB9-A5F9-4C03-A5FC-628A3C63865E}" srcOrd="6" destOrd="0" presId="urn:microsoft.com/office/officeart/2005/8/layout/hProcess7"/>
    <dgm:cxn modelId="{FAD45534-6E62-264F-9707-0F3F06214E4B}" type="presParOf" srcId="{27619EB9-A5F9-4C03-A5FC-628A3C63865E}" destId="{D258C1BD-15CE-4099-8E46-A193BD3907AC}" srcOrd="0" destOrd="0" presId="urn:microsoft.com/office/officeart/2005/8/layout/hProcess7"/>
    <dgm:cxn modelId="{8062E87F-054F-0C42-9306-DE26DC1CA70F}" type="presParOf" srcId="{27619EB9-A5F9-4C03-A5FC-628A3C63865E}" destId="{306EE8C8-62B8-4656-9D45-E1A055197BD5}" srcOrd="1" destOrd="0" presId="urn:microsoft.com/office/officeart/2005/8/layout/hProcess7"/>
    <dgm:cxn modelId="{C217E3BC-2AEA-5F45-A0A6-F216A9735127}" type="presParOf" srcId="{27619EB9-A5F9-4C03-A5FC-628A3C63865E}" destId="{A1C91A5E-EB72-453F-828B-8BD41864ABE7}" srcOrd="2" destOrd="0" presId="urn:microsoft.com/office/officeart/2005/8/layout/hProcess7"/>
    <dgm:cxn modelId="{35331609-8BFB-EC48-8ECA-3BC49E5147EF}" type="presParOf" srcId="{33E26F6F-2D71-45C1-AA5A-3AADC40763ED}" destId="{EF18EA39-C7E0-4A79-AA13-DA2F9B1CDE00}" srcOrd="7" destOrd="0" presId="urn:microsoft.com/office/officeart/2005/8/layout/hProcess7"/>
    <dgm:cxn modelId="{F5134220-155A-FE4E-89A8-4C02D6C7677B}" type="presParOf" srcId="{33E26F6F-2D71-45C1-AA5A-3AADC40763ED}" destId="{0ABF3023-457D-408C-82E4-1F33FF1B0C5B}" srcOrd="8" destOrd="0" presId="urn:microsoft.com/office/officeart/2005/8/layout/hProcess7"/>
    <dgm:cxn modelId="{542BFEE8-D6CB-DA43-B77E-4AE001BD2647}" type="presParOf" srcId="{0ABF3023-457D-408C-82E4-1F33FF1B0C5B}" destId="{ACAC0F9A-91D7-43F0-935B-BFD4276B3963}" srcOrd="0" destOrd="0" presId="urn:microsoft.com/office/officeart/2005/8/layout/hProcess7"/>
    <dgm:cxn modelId="{E4CE37DC-F774-2E49-A1CB-FC13A025E720}" type="presParOf" srcId="{0ABF3023-457D-408C-82E4-1F33FF1B0C5B}" destId="{44AAEF06-C950-4AC2-A26A-77F74A350651}" srcOrd="1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97E845C-A36B-42DE-8805-300C195F2E0E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E7D84966-E9F6-4466-B448-C160BC976AE8}">
      <dgm:prSet phldrT="[Text]" custT="1"/>
      <dgm:spPr/>
      <dgm:t>
        <a:bodyPr/>
        <a:lstStyle/>
        <a:p>
          <a:r>
            <a:rPr lang="en-US" sz="2000" dirty="0" err="1" smtClean="0"/>
            <a:t>Meteo</a:t>
          </a:r>
          <a:r>
            <a:rPr lang="en-US" sz="2000" dirty="0" smtClean="0"/>
            <a:t> model</a:t>
          </a:r>
          <a:endParaRPr lang="en-US" sz="2000" dirty="0"/>
        </a:p>
      </dgm:t>
    </dgm:pt>
    <dgm:pt modelId="{5605E180-8055-413D-83DA-EE1BE9E4D0A4}" type="parTrans" cxnId="{56902CD8-9E89-4F1A-A737-4FF06867F19D}">
      <dgm:prSet/>
      <dgm:spPr/>
      <dgm:t>
        <a:bodyPr/>
        <a:lstStyle/>
        <a:p>
          <a:endParaRPr lang="en-US"/>
        </a:p>
      </dgm:t>
    </dgm:pt>
    <dgm:pt modelId="{A2753862-9355-4A4E-84A4-950620A6D238}" type="sibTrans" cxnId="{56902CD8-9E89-4F1A-A737-4FF06867F19D}">
      <dgm:prSet/>
      <dgm:spPr/>
      <dgm:t>
        <a:bodyPr/>
        <a:lstStyle/>
        <a:p>
          <a:endParaRPr lang="en-US"/>
        </a:p>
      </dgm:t>
    </dgm:pt>
    <dgm:pt modelId="{423D3D7B-3B22-4C62-8F5E-9DC3F11CE487}">
      <dgm:prSet phldrT="[Text]" custT="1"/>
      <dgm:spPr/>
      <dgm:t>
        <a:bodyPr/>
        <a:lstStyle/>
        <a:p>
          <a:r>
            <a:rPr lang="en-US" sz="2000" dirty="0" err="1" smtClean="0"/>
            <a:t>Emis</a:t>
          </a:r>
          <a:r>
            <a:rPr lang="en-US" sz="2000" dirty="0" smtClean="0"/>
            <a:t>. model</a:t>
          </a:r>
          <a:endParaRPr lang="en-US" sz="2000" dirty="0"/>
        </a:p>
      </dgm:t>
    </dgm:pt>
    <dgm:pt modelId="{648F9F87-B49C-4C99-A084-9ED15E8E56E9}" type="parTrans" cxnId="{97292C9C-7A01-4F89-B307-BF51DBF6FED7}">
      <dgm:prSet/>
      <dgm:spPr/>
      <dgm:t>
        <a:bodyPr/>
        <a:lstStyle/>
        <a:p>
          <a:endParaRPr lang="en-US"/>
        </a:p>
      </dgm:t>
    </dgm:pt>
    <dgm:pt modelId="{57176E06-E3E0-4A0F-88C3-A34478B1F8FE}" type="sibTrans" cxnId="{97292C9C-7A01-4F89-B307-BF51DBF6FED7}">
      <dgm:prSet/>
      <dgm:spPr/>
      <dgm:t>
        <a:bodyPr/>
        <a:lstStyle/>
        <a:p>
          <a:endParaRPr lang="en-US"/>
        </a:p>
      </dgm:t>
    </dgm:pt>
    <dgm:pt modelId="{B1D5504A-A201-41E2-B309-830CC7B38887}">
      <dgm:prSet phldrT="[Text]"/>
      <dgm:spPr/>
      <dgm:t>
        <a:bodyPr/>
        <a:lstStyle/>
        <a:p>
          <a:r>
            <a:rPr lang="en-US" dirty="0" smtClean="0"/>
            <a:t>AQ model</a:t>
          </a:r>
          <a:endParaRPr lang="en-US" dirty="0"/>
        </a:p>
      </dgm:t>
    </dgm:pt>
    <dgm:pt modelId="{CF9A99D0-3230-405B-B968-9509369A8303}" type="parTrans" cxnId="{D8713B88-F37E-4E77-90BE-3FE2BDEEAB76}">
      <dgm:prSet/>
      <dgm:spPr/>
      <dgm:t>
        <a:bodyPr/>
        <a:lstStyle/>
        <a:p>
          <a:endParaRPr lang="en-US"/>
        </a:p>
      </dgm:t>
    </dgm:pt>
    <dgm:pt modelId="{0098E146-D087-4059-84D8-1109F483E795}" type="sibTrans" cxnId="{D8713B88-F37E-4E77-90BE-3FE2BDEEAB76}">
      <dgm:prSet/>
      <dgm:spPr/>
      <dgm:t>
        <a:bodyPr/>
        <a:lstStyle/>
        <a:p>
          <a:endParaRPr lang="en-US"/>
        </a:p>
      </dgm:t>
    </dgm:pt>
    <dgm:pt modelId="{CD490738-37CD-49E5-BA17-6EA530C3BB6E}" type="pres">
      <dgm:prSet presAssocID="{F97E845C-A36B-42DE-8805-300C195F2E0E}" presName="Name0" presStyleCnt="0">
        <dgm:presLayoutVars>
          <dgm:dir/>
          <dgm:animLvl val="lvl"/>
          <dgm:resizeHandles val="exact"/>
        </dgm:presLayoutVars>
      </dgm:prSet>
      <dgm:spPr/>
    </dgm:pt>
    <dgm:pt modelId="{25878231-4995-48DE-BC91-8ABDCFE5CC37}" type="pres">
      <dgm:prSet presAssocID="{E7D84966-E9F6-4466-B448-C160BC976AE8}" presName="parTxOnly" presStyleLbl="node1" presStyleIdx="0" presStyleCnt="3" custScaleY="14892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4A7EA2-D595-49EA-92D5-5E50419C7059}" type="pres">
      <dgm:prSet presAssocID="{A2753862-9355-4A4E-84A4-950620A6D238}" presName="parTxOnlySpace" presStyleCnt="0"/>
      <dgm:spPr/>
    </dgm:pt>
    <dgm:pt modelId="{5EAF0B44-BE64-48B8-8D30-FEAE6E735645}" type="pres">
      <dgm:prSet presAssocID="{423D3D7B-3B22-4C62-8F5E-9DC3F11CE487}" presName="parTxOnly" presStyleLbl="node1" presStyleIdx="1" presStyleCnt="3" custScaleY="14892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C5B8B7-836D-4E38-BD5C-127DFE0D1648}" type="pres">
      <dgm:prSet presAssocID="{57176E06-E3E0-4A0F-88C3-A34478B1F8FE}" presName="parTxOnlySpace" presStyleCnt="0"/>
      <dgm:spPr/>
    </dgm:pt>
    <dgm:pt modelId="{DBFE4926-82EB-4B4D-8B83-9D67D0F13C3C}" type="pres">
      <dgm:prSet presAssocID="{B1D5504A-A201-41E2-B309-830CC7B38887}" presName="parTxOnly" presStyleLbl="node1" presStyleIdx="2" presStyleCnt="3" custScaleY="14892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7292C9C-7A01-4F89-B307-BF51DBF6FED7}" srcId="{F97E845C-A36B-42DE-8805-300C195F2E0E}" destId="{423D3D7B-3B22-4C62-8F5E-9DC3F11CE487}" srcOrd="1" destOrd="0" parTransId="{648F9F87-B49C-4C99-A084-9ED15E8E56E9}" sibTransId="{57176E06-E3E0-4A0F-88C3-A34478B1F8FE}"/>
    <dgm:cxn modelId="{56902CD8-9E89-4F1A-A737-4FF06867F19D}" srcId="{F97E845C-A36B-42DE-8805-300C195F2E0E}" destId="{E7D84966-E9F6-4466-B448-C160BC976AE8}" srcOrd="0" destOrd="0" parTransId="{5605E180-8055-413D-83DA-EE1BE9E4D0A4}" sibTransId="{A2753862-9355-4A4E-84A4-950620A6D238}"/>
    <dgm:cxn modelId="{A7405FF3-854A-3F4D-AD14-17DE14E57BF2}" type="presOf" srcId="{B1D5504A-A201-41E2-B309-830CC7B38887}" destId="{DBFE4926-82EB-4B4D-8B83-9D67D0F13C3C}" srcOrd="0" destOrd="0" presId="urn:microsoft.com/office/officeart/2005/8/layout/chevron1"/>
    <dgm:cxn modelId="{689A3388-1B39-0147-AEA6-F1A68EBF23D4}" type="presOf" srcId="{E7D84966-E9F6-4466-B448-C160BC976AE8}" destId="{25878231-4995-48DE-BC91-8ABDCFE5CC37}" srcOrd="0" destOrd="0" presId="urn:microsoft.com/office/officeart/2005/8/layout/chevron1"/>
    <dgm:cxn modelId="{25D6BA18-3D84-5C4C-9C95-B25AFBE211C9}" type="presOf" srcId="{423D3D7B-3B22-4C62-8F5E-9DC3F11CE487}" destId="{5EAF0B44-BE64-48B8-8D30-FEAE6E735645}" srcOrd="0" destOrd="0" presId="urn:microsoft.com/office/officeart/2005/8/layout/chevron1"/>
    <dgm:cxn modelId="{D8713B88-F37E-4E77-90BE-3FE2BDEEAB76}" srcId="{F97E845C-A36B-42DE-8805-300C195F2E0E}" destId="{B1D5504A-A201-41E2-B309-830CC7B38887}" srcOrd="2" destOrd="0" parTransId="{CF9A99D0-3230-405B-B968-9509369A8303}" sibTransId="{0098E146-D087-4059-84D8-1109F483E795}"/>
    <dgm:cxn modelId="{6DAE1C69-F644-754F-A3A3-0F6E49D80945}" type="presOf" srcId="{F97E845C-A36B-42DE-8805-300C195F2E0E}" destId="{CD490738-37CD-49E5-BA17-6EA530C3BB6E}" srcOrd="0" destOrd="0" presId="urn:microsoft.com/office/officeart/2005/8/layout/chevron1"/>
    <dgm:cxn modelId="{AAE6B029-087B-2747-B65A-2891C595503A}" type="presParOf" srcId="{CD490738-37CD-49E5-BA17-6EA530C3BB6E}" destId="{25878231-4995-48DE-BC91-8ABDCFE5CC37}" srcOrd="0" destOrd="0" presId="urn:microsoft.com/office/officeart/2005/8/layout/chevron1"/>
    <dgm:cxn modelId="{E623C2BF-E1FB-854C-ADF3-1A799F483387}" type="presParOf" srcId="{CD490738-37CD-49E5-BA17-6EA530C3BB6E}" destId="{134A7EA2-D595-49EA-92D5-5E50419C7059}" srcOrd="1" destOrd="0" presId="urn:microsoft.com/office/officeart/2005/8/layout/chevron1"/>
    <dgm:cxn modelId="{95DC7EF0-2128-2D42-AF82-28A9E2E45934}" type="presParOf" srcId="{CD490738-37CD-49E5-BA17-6EA530C3BB6E}" destId="{5EAF0B44-BE64-48B8-8D30-FEAE6E735645}" srcOrd="2" destOrd="0" presId="urn:microsoft.com/office/officeart/2005/8/layout/chevron1"/>
    <dgm:cxn modelId="{6CE0A699-5E61-784E-AFDC-3211F5D51011}" type="presParOf" srcId="{CD490738-37CD-49E5-BA17-6EA530C3BB6E}" destId="{D1C5B8B7-836D-4E38-BD5C-127DFE0D1648}" srcOrd="3" destOrd="0" presId="urn:microsoft.com/office/officeart/2005/8/layout/chevron1"/>
    <dgm:cxn modelId="{14EDED8A-5982-444A-BD1E-7C4CAEFB65B2}" type="presParOf" srcId="{CD490738-37CD-49E5-BA17-6EA530C3BB6E}" destId="{DBFE4926-82EB-4B4D-8B83-9D67D0F13C3C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10A4BCC-46DF-4179-A1DD-75EA17CEDA3B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E38A5907-1C08-44F3-8D5F-ABEE9F0F3B56}">
      <dgm:prSet phldrT="[Text]"/>
      <dgm:spPr>
        <a:solidFill>
          <a:schemeClr val="bg1">
            <a:alpha val="50000"/>
          </a:schemeClr>
        </a:solidFill>
      </dgm:spPr>
      <dgm:t>
        <a:bodyPr/>
        <a:lstStyle/>
        <a:p>
          <a:r>
            <a:rPr lang="en-US" dirty="0" smtClean="0"/>
            <a:t>Health</a:t>
          </a:r>
          <a:endParaRPr lang="en-US" dirty="0"/>
        </a:p>
      </dgm:t>
    </dgm:pt>
    <dgm:pt modelId="{44A7A089-CB04-4606-85F8-9687A23E1C70}" type="parTrans" cxnId="{73AEF7C1-245D-44F7-BE7D-8456CE041302}">
      <dgm:prSet/>
      <dgm:spPr/>
      <dgm:t>
        <a:bodyPr/>
        <a:lstStyle/>
        <a:p>
          <a:endParaRPr lang="en-US"/>
        </a:p>
      </dgm:t>
    </dgm:pt>
    <dgm:pt modelId="{364E440B-3954-485A-8EF5-CDD61FEAD1A1}" type="sibTrans" cxnId="{73AEF7C1-245D-44F7-BE7D-8456CE041302}">
      <dgm:prSet/>
      <dgm:spPr/>
      <dgm:t>
        <a:bodyPr/>
        <a:lstStyle/>
        <a:p>
          <a:endParaRPr lang="en-US"/>
        </a:p>
      </dgm:t>
    </dgm:pt>
    <dgm:pt modelId="{E9491D0C-72AD-4583-A55B-9EBD1924C753}">
      <dgm:prSet phldrT="[Text]"/>
      <dgm:spPr>
        <a:solidFill>
          <a:schemeClr val="bg1">
            <a:alpha val="50000"/>
          </a:schemeClr>
        </a:solidFill>
      </dgm:spPr>
      <dgm:t>
        <a:bodyPr/>
        <a:lstStyle/>
        <a:p>
          <a:r>
            <a:rPr lang="en-US" dirty="0" smtClean="0"/>
            <a:t>Observations</a:t>
          </a:r>
          <a:endParaRPr lang="en-US" dirty="0"/>
        </a:p>
      </dgm:t>
    </dgm:pt>
    <dgm:pt modelId="{4084CBBC-25EC-4F2F-ACA3-679E853394B5}" type="parTrans" cxnId="{C06CB12B-671D-4476-9939-8B32FFBDFAB6}">
      <dgm:prSet/>
      <dgm:spPr/>
      <dgm:t>
        <a:bodyPr/>
        <a:lstStyle/>
        <a:p>
          <a:endParaRPr lang="en-US"/>
        </a:p>
      </dgm:t>
    </dgm:pt>
    <dgm:pt modelId="{D3DAFD97-D714-45DA-9788-91B1BEDA754D}" type="sibTrans" cxnId="{C06CB12B-671D-4476-9939-8B32FFBDFAB6}">
      <dgm:prSet/>
      <dgm:spPr/>
      <dgm:t>
        <a:bodyPr/>
        <a:lstStyle/>
        <a:p>
          <a:endParaRPr lang="en-US"/>
        </a:p>
      </dgm:t>
    </dgm:pt>
    <dgm:pt modelId="{2805E8D7-CF23-453E-A350-214ED24205CB}">
      <dgm:prSet phldrT="[Text]"/>
      <dgm:spPr>
        <a:solidFill>
          <a:schemeClr val="bg1">
            <a:alpha val="50000"/>
          </a:schemeClr>
        </a:solidFill>
      </dgm:spPr>
      <dgm:t>
        <a:bodyPr/>
        <a:lstStyle/>
        <a:p>
          <a:r>
            <a:rPr lang="en-US" dirty="0" smtClean="0"/>
            <a:t>Modelling</a:t>
          </a:r>
          <a:endParaRPr lang="en-US" dirty="0"/>
        </a:p>
      </dgm:t>
    </dgm:pt>
    <dgm:pt modelId="{7DF74B65-BF6F-4A2C-BCBB-BC6598A6BAB5}" type="parTrans" cxnId="{86F80D04-ED18-4B99-B231-A6A79CFF87E0}">
      <dgm:prSet/>
      <dgm:spPr/>
      <dgm:t>
        <a:bodyPr/>
        <a:lstStyle/>
        <a:p>
          <a:endParaRPr lang="en-US"/>
        </a:p>
      </dgm:t>
    </dgm:pt>
    <dgm:pt modelId="{478C2FC9-9FAB-4203-A616-A7845C3B7EED}" type="sibTrans" cxnId="{86F80D04-ED18-4B99-B231-A6A79CFF87E0}">
      <dgm:prSet/>
      <dgm:spPr/>
      <dgm:t>
        <a:bodyPr/>
        <a:lstStyle/>
        <a:p>
          <a:endParaRPr lang="en-US"/>
        </a:p>
      </dgm:t>
    </dgm:pt>
    <dgm:pt modelId="{B8723644-EFAB-46E1-9CA8-41EEB43ABCCB}" type="pres">
      <dgm:prSet presAssocID="{F10A4BCC-46DF-4179-A1DD-75EA17CEDA3B}" presName="compositeShape" presStyleCnt="0">
        <dgm:presLayoutVars>
          <dgm:chMax val="7"/>
          <dgm:dir/>
          <dgm:resizeHandles val="exact"/>
        </dgm:presLayoutVars>
      </dgm:prSet>
      <dgm:spPr/>
    </dgm:pt>
    <dgm:pt modelId="{AE41A52F-ECBE-4C71-9FD1-784ED9F7A3FF}" type="pres">
      <dgm:prSet presAssocID="{E38A5907-1C08-44F3-8D5F-ABEE9F0F3B56}" presName="circ1" presStyleLbl="vennNode1" presStyleIdx="0" presStyleCnt="3"/>
      <dgm:spPr/>
      <dgm:t>
        <a:bodyPr/>
        <a:lstStyle/>
        <a:p>
          <a:endParaRPr lang="en-US"/>
        </a:p>
      </dgm:t>
    </dgm:pt>
    <dgm:pt modelId="{C719FA74-7E8D-4167-ADCE-4A1CD3B258DC}" type="pres">
      <dgm:prSet presAssocID="{E38A5907-1C08-44F3-8D5F-ABEE9F0F3B56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AED028-85E1-41BE-B14D-EF453DF2C3F9}" type="pres">
      <dgm:prSet presAssocID="{E9491D0C-72AD-4583-A55B-9EBD1924C753}" presName="circ2" presStyleLbl="vennNode1" presStyleIdx="1" presStyleCnt="3"/>
      <dgm:spPr/>
      <dgm:t>
        <a:bodyPr/>
        <a:lstStyle/>
        <a:p>
          <a:endParaRPr lang="en-US"/>
        </a:p>
      </dgm:t>
    </dgm:pt>
    <dgm:pt modelId="{07DCC9C8-3C12-45E0-8ECE-E973104734EE}" type="pres">
      <dgm:prSet presAssocID="{E9491D0C-72AD-4583-A55B-9EBD1924C75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1A025C-3753-4D40-B531-73595FF6B6B1}" type="pres">
      <dgm:prSet presAssocID="{2805E8D7-CF23-453E-A350-214ED24205CB}" presName="circ3" presStyleLbl="vennNode1" presStyleIdx="2" presStyleCnt="3"/>
      <dgm:spPr/>
      <dgm:t>
        <a:bodyPr/>
        <a:lstStyle/>
        <a:p>
          <a:endParaRPr lang="en-US"/>
        </a:p>
      </dgm:t>
    </dgm:pt>
    <dgm:pt modelId="{36E2EE03-97FD-46B8-AB27-F9E215CBCD72}" type="pres">
      <dgm:prSet presAssocID="{2805E8D7-CF23-453E-A350-214ED24205CB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5D1FF5F-1BE6-F646-8DDF-3132E05E6A3A}" type="presOf" srcId="{2805E8D7-CF23-453E-A350-214ED24205CB}" destId="{C01A025C-3753-4D40-B531-73595FF6B6B1}" srcOrd="0" destOrd="0" presId="urn:microsoft.com/office/officeart/2005/8/layout/venn1"/>
    <dgm:cxn modelId="{4542373A-4828-DB45-9515-975EBE8A817B}" type="presOf" srcId="{E9491D0C-72AD-4583-A55B-9EBD1924C753}" destId="{07DCC9C8-3C12-45E0-8ECE-E973104734EE}" srcOrd="1" destOrd="0" presId="urn:microsoft.com/office/officeart/2005/8/layout/venn1"/>
    <dgm:cxn modelId="{86F80D04-ED18-4B99-B231-A6A79CFF87E0}" srcId="{F10A4BCC-46DF-4179-A1DD-75EA17CEDA3B}" destId="{2805E8D7-CF23-453E-A350-214ED24205CB}" srcOrd="2" destOrd="0" parTransId="{7DF74B65-BF6F-4A2C-BCBB-BC6598A6BAB5}" sibTransId="{478C2FC9-9FAB-4203-A616-A7845C3B7EED}"/>
    <dgm:cxn modelId="{6BB8DDE5-9562-2F4F-BB41-004193E19580}" type="presOf" srcId="{2805E8D7-CF23-453E-A350-214ED24205CB}" destId="{36E2EE03-97FD-46B8-AB27-F9E215CBCD72}" srcOrd="1" destOrd="0" presId="urn:microsoft.com/office/officeart/2005/8/layout/venn1"/>
    <dgm:cxn modelId="{8914B80B-41BA-9A47-B73E-AC9D0FA4ABFD}" type="presOf" srcId="{E9491D0C-72AD-4583-A55B-9EBD1924C753}" destId="{25AED028-85E1-41BE-B14D-EF453DF2C3F9}" srcOrd="0" destOrd="0" presId="urn:microsoft.com/office/officeart/2005/8/layout/venn1"/>
    <dgm:cxn modelId="{73AEF7C1-245D-44F7-BE7D-8456CE041302}" srcId="{F10A4BCC-46DF-4179-A1DD-75EA17CEDA3B}" destId="{E38A5907-1C08-44F3-8D5F-ABEE9F0F3B56}" srcOrd="0" destOrd="0" parTransId="{44A7A089-CB04-4606-85F8-9687A23E1C70}" sibTransId="{364E440B-3954-485A-8EF5-CDD61FEAD1A1}"/>
    <dgm:cxn modelId="{841140E2-41AD-8A4F-B185-16C6BFEE23CD}" type="presOf" srcId="{E38A5907-1C08-44F3-8D5F-ABEE9F0F3B56}" destId="{C719FA74-7E8D-4167-ADCE-4A1CD3B258DC}" srcOrd="1" destOrd="0" presId="urn:microsoft.com/office/officeart/2005/8/layout/venn1"/>
    <dgm:cxn modelId="{3FF0278C-1040-C246-BA24-8F4666C56EA4}" type="presOf" srcId="{E38A5907-1C08-44F3-8D5F-ABEE9F0F3B56}" destId="{AE41A52F-ECBE-4C71-9FD1-784ED9F7A3FF}" srcOrd="0" destOrd="0" presId="urn:microsoft.com/office/officeart/2005/8/layout/venn1"/>
    <dgm:cxn modelId="{C06CB12B-671D-4476-9939-8B32FFBDFAB6}" srcId="{F10A4BCC-46DF-4179-A1DD-75EA17CEDA3B}" destId="{E9491D0C-72AD-4583-A55B-9EBD1924C753}" srcOrd="1" destOrd="0" parTransId="{4084CBBC-25EC-4F2F-ACA3-679E853394B5}" sibTransId="{D3DAFD97-D714-45DA-9788-91B1BEDA754D}"/>
    <dgm:cxn modelId="{C774B6E5-6BA3-2440-9B31-D75A17B4915F}" type="presOf" srcId="{F10A4BCC-46DF-4179-A1DD-75EA17CEDA3B}" destId="{B8723644-EFAB-46E1-9CA8-41EEB43ABCCB}" srcOrd="0" destOrd="0" presId="urn:microsoft.com/office/officeart/2005/8/layout/venn1"/>
    <dgm:cxn modelId="{C4C092F9-F876-9547-BC4C-768F47FD0CC1}" type="presParOf" srcId="{B8723644-EFAB-46E1-9CA8-41EEB43ABCCB}" destId="{AE41A52F-ECBE-4C71-9FD1-784ED9F7A3FF}" srcOrd="0" destOrd="0" presId="urn:microsoft.com/office/officeart/2005/8/layout/venn1"/>
    <dgm:cxn modelId="{107644B5-7FB2-E64A-9887-4C85180C20AC}" type="presParOf" srcId="{B8723644-EFAB-46E1-9CA8-41EEB43ABCCB}" destId="{C719FA74-7E8D-4167-ADCE-4A1CD3B258DC}" srcOrd="1" destOrd="0" presId="urn:microsoft.com/office/officeart/2005/8/layout/venn1"/>
    <dgm:cxn modelId="{567C6D58-ABB3-9B49-AE92-6F711AF1B5A7}" type="presParOf" srcId="{B8723644-EFAB-46E1-9CA8-41EEB43ABCCB}" destId="{25AED028-85E1-41BE-B14D-EF453DF2C3F9}" srcOrd="2" destOrd="0" presId="urn:microsoft.com/office/officeart/2005/8/layout/venn1"/>
    <dgm:cxn modelId="{71382296-08E6-DC43-8B9D-B1DB7B5A4345}" type="presParOf" srcId="{B8723644-EFAB-46E1-9CA8-41EEB43ABCCB}" destId="{07DCC9C8-3C12-45E0-8ECE-E973104734EE}" srcOrd="3" destOrd="0" presId="urn:microsoft.com/office/officeart/2005/8/layout/venn1"/>
    <dgm:cxn modelId="{B7AD3117-02BE-C946-8CAA-8B9EE0A26AF5}" type="presParOf" srcId="{B8723644-EFAB-46E1-9CA8-41EEB43ABCCB}" destId="{C01A025C-3753-4D40-B531-73595FF6B6B1}" srcOrd="4" destOrd="0" presId="urn:microsoft.com/office/officeart/2005/8/layout/venn1"/>
    <dgm:cxn modelId="{2CAC37F3-E918-0B4D-B301-BE48D7928F4B}" type="presParOf" srcId="{B8723644-EFAB-46E1-9CA8-41EEB43ABCCB}" destId="{36E2EE03-97FD-46B8-AB27-F9E215CBCD7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35A80C-B205-4A29-AD02-F61BC819248A}">
      <dsp:nvSpPr>
        <dsp:cNvPr id="0" name=""/>
        <dsp:cNvSpPr/>
      </dsp:nvSpPr>
      <dsp:spPr>
        <a:xfrm>
          <a:off x="4479819" y="2398042"/>
          <a:ext cx="272715" cy="20882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9560" y="0"/>
              </a:lnTo>
              <a:lnTo>
                <a:pt x="69560" y="2088235"/>
              </a:lnTo>
              <a:lnTo>
                <a:pt x="272715" y="2088235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C00CFED-7C7E-9C42-856E-F699511DD839}">
      <dsp:nvSpPr>
        <dsp:cNvPr id="0" name=""/>
        <dsp:cNvSpPr/>
      </dsp:nvSpPr>
      <dsp:spPr>
        <a:xfrm>
          <a:off x="4479819" y="2398042"/>
          <a:ext cx="272715" cy="10801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9560" y="0"/>
              </a:lnTo>
              <a:lnTo>
                <a:pt x="69560" y="1080122"/>
              </a:lnTo>
              <a:lnTo>
                <a:pt x="272715" y="108012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CC2FC6A-AB1F-4F5A-8B4A-E1016CCCB89F}">
      <dsp:nvSpPr>
        <dsp:cNvPr id="0" name=""/>
        <dsp:cNvSpPr/>
      </dsp:nvSpPr>
      <dsp:spPr>
        <a:xfrm>
          <a:off x="4479819" y="2352322"/>
          <a:ext cx="27271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9560" y="45720"/>
              </a:lnTo>
              <a:lnTo>
                <a:pt x="69560" y="45722"/>
              </a:lnTo>
              <a:lnTo>
                <a:pt x="272715" y="4572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786393CE-F40A-49C7-9636-4C8C54B444E5}">
      <dsp:nvSpPr>
        <dsp:cNvPr id="0" name=""/>
        <dsp:cNvSpPr/>
      </dsp:nvSpPr>
      <dsp:spPr>
        <a:xfrm>
          <a:off x="2031553" y="1533947"/>
          <a:ext cx="416712" cy="8640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3556" y="0"/>
              </a:lnTo>
              <a:lnTo>
                <a:pt x="213556" y="864095"/>
              </a:lnTo>
              <a:lnTo>
                <a:pt x="416712" y="86409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AB24182-3F5A-409F-8474-C1D187190214}">
      <dsp:nvSpPr>
        <dsp:cNvPr id="0" name=""/>
        <dsp:cNvSpPr/>
      </dsp:nvSpPr>
      <dsp:spPr>
        <a:xfrm>
          <a:off x="2031553" y="453826"/>
          <a:ext cx="416712" cy="1080120"/>
        </a:xfrm>
        <a:custGeom>
          <a:avLst/>
          <a:gdLst/>
          <a:ahLst/>
          <a:cxnLst/>
          <a:rect l="0" t="0" r="0" b="0"/>
          <a:pathLst>
            <a:path>
              <a:moveTo>
                <a:pt x="0" y="1080120"/>
              </a:moveTo>
              <a:lnTo>
                <a:pt x="213556" y="1080120"/>
              </a:lnTo>
              <a:lnTo>
                <a:pt x="213556" y="0"/>
              </a:lnTo>
              <a:lnTo>
                <a:pt x="416712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41F2574-2ECD-4844-91CB-8F395495A045}">
      <dsp:nvSpPr>
        <dsp:cNvPr id="0" name=""/>
        <dsp:cNvSpPr/>
      </dsp:nvSpPr>
      <dsp:spPr>
        <a:xfrm>
          <a:off x="0" y="1224135"/>
          <a:ext cx="2031553" cy="61962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b="1" kern="1200" dirty="0" smtClean="0"/>
            <a:t>MONARCH</a:t>
          </a:r>
          <a:endParaRPr lang="en-GB" sz="2000" b="1" kern="1200" dirty="0"/>
        </a:p>
      </dsp:txBody>
      <dsp:txXfrm>
        <a:off x="0" y="1224135"/>
        <a:ext cx="2031553" cy="619623"/>
      </dsp:txXfrm>
    </dsp:sp>
    <dsp:sp modelId="{C10FFBA8-68E7-43FA-98DB-90693BFE4C98}">
      <dsp:nvSpPr>
        <dsp:cNvPr id="0" name=""/>
        <dsp:cNvSpPr/>
      </dsp:nvSpPr>
      <dsp:spPr>
        <a:xfrm>
          <a:off x="2448266" y="144014"/>
          <a:ext cx="2031553" cy="61962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100" kern="1200" dirty="0" smtClean="0">
              <a:latin typeface="Calibri" panose="020F0502020204030204" pitchFamily="34" charset="0"/>
            </a:rPr>
            <a:t>NCEP/NMMB</a:t>
          </a:r>
        </a:p>
      </dsp:txBody>
      <dsp:txXfrm>
        <a:off x="2448266" y="144014"/>
        <a:ext cx="2031553" cy="619623"/>
      </dsp:txXfrm>
    </dsp:sp>
    <dsp:sp modelId="{C4FE116F-367D-492B-BB0F-9C845B0B4453}">
      <dsp:nvSpPr>
        <dsp:cNvPr id="0" name=""/>
        <dsp:cNvSpPr/>
      </dsp:nvSpPr>
      <dsp:spPr>
        <a:xfrm>
          <a:off x="2448266" y="2088230"/>
          <a:ext cx="2031553" cy="61962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100" kern="1200" dirty="0" smtClean="0"/>
            <a:t>BSC-CTM</a:t>
          </a:r>
          <a:endParaRPr lang="en-GB" sz="2100" kern="1200" dirty="0"/>
        </a:p>
      </dsp:txBody>
      <dsp:txXfrm>
        <a:off x="2448266" y="2088230"/>
        <a:ext cx="2031553" cy="619623"/>
      </dsp:txXfrm>
    </dsp:sp>
    <dsp:sp modelId="{94DC5F0B-E9F6-46E2-ADAC-ECD2B4F4A464}">
      <dsp:nvSpPr>
        <dsp:cNvPr id="0" name=""/>
        <dsp:cNvSpPr/>
      </dsp:nvSpPr>
      <dsp:spPr>
        <a:xfrm>
          <a:off x="4752535" y="2088233"/>
          <a:ext cx="2031553" cy="6196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100" kern="1200" dirty="0" smtClean="0"/>
            <a:t>AEROSOLS</a:t>
          </a:r>
        </a:p>
      </dsp:txBody>
      <dsp:txXfrm>
        <a:off x="4752535" y="2088233"/>
        <a:ext cx="2031553" cy="619623"/>
      </dsp:txXfrm>
    </dsp:sp>
    <dsp:sp modelId="{B0140D38-7D83-EB45-9F09-FF279D640B80}">
      <dsp:nvSpPr>
        <dsp:cNvPr id="0" name=""/>
        <dsp:cNvSpPr/>
      </dsp:nvSpPr>
      <dsp:spPr>
        <a:xfrm>
          <a:off x="4752535" y="3168352"/>
          <a:ext cx="2031553" cy="6196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100" kern="1200" dirty="0" smtClean="0"/>
            <a:t>VOLCANIC ASH </a:t>
          </a:r>
        </a:p>
      </dsp:txBody>
      <dsp:txXfrm>
        <a:off x="4752535" y="3168352"/>
        <a:ext cx="2031553" cy="619623"/>
      </dsp:txXfrm>
    </dsp:sp>
    <dsp:sp modelId="{9658F102-6AB1-4CC0-9C35-ABA3B58E11E9}">
      <dsp:nvSpPr>
        <dsp:cNvPr id="0" name=""/>
        <dsp:cNvSpPr/>
      </dsp:nvSpPr>
      <dsp:spPr>
        <a:xfrm>
          <a:off x="4752535" y="4176466"/>
          <a:ext cx="2031553" cy="6196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 smtClean="0"/>
            <a:t>GAS-PHASE CHEMISTRY</a:t>
          </a:r>
          <a:endParaRPr lang="en-GB" sz="2100" kern="1200" dirty="0"/>
        </a:p>
      </dsp:txBody>
      <dsp:txXfrm>
        <a:off x="4752535" y="4176466"/>
        <a:ext cx="2031553" cy="6196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8D1711-954F-4ED6-A9AA-D04F7C3C2B00}">
      <dsp:nvSpPr>
        <dsp:cNvPr id="0" name=""/>
        <dsp:cNvSpPr/>
      </dsp:nvSpPr>
      <dsp:spPr>
        <a:xfrm>
          <a:off x="692" y="0"/>
          <a:ext cx="2978050" cy="4569461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106680" bIns="0" numCol="1" spcCol="1270" anchor="t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Emission data library</a:t>
          </a:r>
          <a:endParaRPr lang="en-US" sz="2400" b="1" kern="1200" dirty="0"/>
        </a:p>
      </dsp:txBody>
      <dsp:txXfrm rot="16200000">
        <a:off x="-1574982" y="1575673"/>
        <a:ext cx="3746958" cy="595610"/>
      </dsp:txXfrm>
    </dsp:sp>
    <dsp:sp modelId="{FB3ABEFA-9B11-4A70-89D2-24B064A25FA3}">
      <dsp:nvSpPr>
        <dsp:cNvPr id="0" name=""/>
        <dsp:cNvSpPr/>
      </dsp:nvSpPr>
      <dsp:spPr>
        <a:xfrm>
          <a:off x="596302" y="0"/>
          <a:ext cx="2218647" cy="4569461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* Multiple global and regional emission inventories (no pre-processing needed)</a:t>
          </a:r>
        </a:p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* Online emissions:</a:t>
          </a:r>
        </a:p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- Biogenic (MEGAN)</a:t>
          </a:r>
        </a:p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- Lightning</a:t>
          </a:r>
        </a:p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- Ocean </a:t>
          </a:r>
        </a:p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* Spanish bottom- up emission inventory (street level emissions)</a:t>
          </a:r>
          <a:endParaRPr lang="en-US" sz="1800" kern="1200" dirty="0"/>
        </a:p>
      </dsp:txBody>
      <dsp:txXfrm>
        <a:off x="596302" y="0"/>
        <a:ext cx="2218647" cy="4569461"/>
      </dsp:txXfrm>
    </dsp:sp>
    <dsp:sp modelId="{97DD1D96-F857-4164-B1FC-52DDEC12690B}">
      <dsp:nvSpPr>
        <dsp:cNvPr id="0" name=""/>
        <dsp:cNvSpPr/>
      </dsp:nvSpPr>
      <dsp:spPr>
        <a:xfrm>
          <a:off x="3082974" y="0"/>
          <a:ext cx="2978050" cy="4569461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106680" bIns="0" numCol="1" spcCol="1270" anchor="t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Conservative </a:t>
          </a:r>
          <a:r>
            <a:rPr lang="en-US" sz="2400" b="1" kern="1200" dirty="0" err="1" smtClean="0"/>
            <a:t>regridding</a:t>
          </a:r>
          <a:r>
            <a:rPr lang="en-US" sz="2400" b="1" kern="1200" dirty="0" smtClean="0"/>
            <a:t> </a:t>
          </a:r>
          <a:endParaRPr lang="en-US" sz="2400" b="1" kern="1200" dirty="0"/>
        </a:p>
      </dsp:txBody>
      <dsp:txXfrm rot="16200000">
        <a:off x="1507300" y="1575673"/>
        <a:ext cx="3746958" cy="595610"/>
      </dsp:txXfrm>
    </dsp:sp>
    <dsp:sp modelId="{0A9FAE6F-08CE-4C57-ADB1-BC1A5CACCD0F}">
      <dsp:nvSpPr>
        <dsp:cNvPr id="0" name=""/>
        <dsp:cNvSpPr/>
      </dsp:nvSpPr>
      <dsp:spPr>
        <a:xfrm rot="5400000">
          <a:off x="2835140" y="4083381"/>
          <a:ext cx="525449" cy="446707"/>
        </a:xfrm>
        <a:prstGeom prst="flowChartExtract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84D8B7D-51BD-46A1-9677-081A48117F6D}">
      <dsp:nvSpPr>
        <dsp:cNvPr id="0" name=""/>
        <dsp:cNvSpPr/>
      </dsp:nvSpPr>
      <dsp:spPr>
        <a:xfrm>
          <a:off x="3678584" y="0"/>
          <a:ext cx="2218647" cy="4569461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* User-defined grid:</a:t>
          </a:r>
        </a:p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- Regular </a:t>
          </a:r>
          <a:r>
            <a:rPr lang="en-US" sz="1800" kern="1200" dirty="0" err="1" smtClean="0"/>
            <a:t>lat-lon</a:t>
          </a:r>
          <a:endParaRPr lang="en-US" sz="1800" kern="1200" dirty="0" smtClean="0"/>
        </a:p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- Rotated </a:t>
          </a:r>
          <a:r>
            <a:rPr lang="en-US" sz="1800" kern="1200" dirty="0" err="1" smtClean="0"/>
            <a:t>lat-lon</a:t>
          </a:r>
          <a:endParaRPr lang="en-US" sz="1800" kern="1200" dirty="0" smtClean="0"/>
        </a:p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- Lambert Conformal Conic</a:t>
          </a:r>
        </a:p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* Mask and scale factors for combining and updating emission inventories</a:t>
          </a:r>
        </a:p>
      </dsp:txBody>
      <dsp:txXfrm>
        <a:off x="3678584" y="0"/>
        <a:ext cx="2218647" cy="4569461"/>
      </dsp:txXfrm>
    </dsp:sp>
    <dsp:sp modelId="{ACAC0F9A-91D7-43F0-935B-BFD4276B3963}">
      <dsp:nvSpPr>
        <dsp:cNvPr id="0" name=""/>
        <dsp:cNvSpPr/>
      </dsp:nvSpPr>
      <dsp:spPr>
        <a:xfrm>
          <a:off x="6113141" y="0"/>
          <a:ext cx="2978050" cy="4569461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106680" bIns="0" numCol="1" spcCol="1270" anchor="t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Vertical, temporal and </a:t>
          </a:r>
          <a:r>
            <a:rPr lang="en-US" sz="2400" b="1" kern="1200" dirty="0" err="1" smtClean="0"/>
            <a:t>specitaion</a:t>
          </a:r>
          <a:r>
            <a:rPr lang="en-US" sz="2400" b="1" kern="1200" dirty="0" smtClean="0"/>
            <a:t> treatment</a:t>
          </a:r>
          <a:endParaRPr lang="en-US" sz="2400" b="1" kern="1200" dirty="0"/>
        </a:p>
      </dsp:txBody>
      <dsp:txXfrm rot="16200000">
        <a:off x="4537467" y="1575673"/>
        <a:ext cx="3746958" cy="595610"/>
      </dsp:txXfrm>
    </dsp:sp>
    <dsp:sp modelId="{306EE8C8-62B8-4656-9D45-E1A055197BD5}">
      <dsp:nvSpPr>
        <dsp:cNvPr id="0" name=""/>
        <dsp:cNvSpPr/>
      </dsp:nvSpPr>
      <dsp:spPr>
        <a:xfrm rot="5400000">
          <a:off x="5917422" y="4083381"/>
          <a:ext cx="525449" cy="446707"/>
        </a:xfrm>
        <a:prstGeom prst="flowChartExtract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878231-4995-48DE-BC91-8ABDCFE5CC37}">
      <dsp:nvSpPr>
        <dsp:cNvPr id="0" name=""/>
        <dsp:cNvSpPr/>
      </dsp:nvSpPr>
      <dsp:spPr>
        <a:xfrm>
          <a:off x="1785" y="1337055"/>
          <a:ext cx="2175867" cy="129614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/>
            <a:t>Meteo</a:t>
          </a:r>
          <a:r>
            <a:rPr lang="en-US" sz="2000" kern="1200" dirty="0" smtClean="0"/>
            <a:t> model</a:t>
          </a:r>
          <a:endParaRPr lang="en-US" sz="2000" kern="1200" dirty="0"/>
        </a:p>
      </dsp:txBody>
      <dsp:txXfrm>
        <a:off x="649858" y="1337055"/>
        <a:ext cx="879721" cy="1296146"/>
      </dsp:txXfrm>
    </dsp:sp>
    <dsp:sp modelId="{5EAF0B44-BE64-48B8-8D30-FEAE6E735645}">
      <dsp:nvSpPr>
        <dsp:cNvPr id="0" name=""/>
        <dsp:cNvSpPr/>
      </dsp:nvSpPr>
      <dsp:spPr>
        <a:xfrm>
          <a:off x="1960066" y="1337055"/>
          <a:ext cx="2175867" cy="129614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/>
            <a:t>Emis</a:t>
          </a:r>
          <a:r>
            <a:rPr lang="en-US" sz="2000" kern="1200" dirty="0" smtClean="0"/>
            <a:t>. model</a:t>
          </a:r>
          <a:endParaRPr lang="en-US" sz="2000" kern="1200" dirty="0"/>
        </a:p>
      </dsp:txBody>
      <dsp:txXfrm>
        <a:off x="2608139" y="1337055"/>
        <a:ext cx="879721" cy="1296146"/>
      </dsp:txXfrm>
    </dsp:sp>
    <dsp:sp modelId="{DBFE4926-82EB-4B4D-8B83-9D67D0F13C3C}">
      <dsp:nvSpPr>
        <dsp:cNvPr id="0" name=""/>
        <dsp:cNvSpPr/>
      </dsp:nvSpPr>
      <dsp:spPr>
        <a:xfrm>
          <a:off x="3918346" y="1337055"/>
          <a:ext cx="2175867" cy="129614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AQ model</a:t>
          </a:r>
          <a:endParaRPr lang="en-US" sz="2300" kern="1200" dirty="0"/>
        </a:p>
      </dsp:txBody>
      <dsp:txXfrm>
        <a:off x="4566419" y="1337055"/>
        <a:ext cx="879721" cy="12961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41A52F-ECBE-4C71-9FD1-784ED9F7A3FF}">
      <dsp:nvSpPr>
        <dsp:cNvPr id="0" name=""/>
        <dsp:cNvSpPr/>
      </dsp:nvSpPr>
      <dsp:spPr>
        <a:xfrm>
          <a:off x="2305742" y="73645"/>
          <a:ext cx="3534987" cy="3534987"/>
        </a:xfrm>
        <a:prstGeom prst="ellipse">
          <a:avLst/>
        </a:prstGeom>
        <a:solidFill>
          <a:schemeClr val="bg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Health</a:t>
          </a:r>
          <a:endParaRPr lang="en-US" sz="3100" kern="1200" dirty="0"/>
        </a:p>
      </dsp:txBody>
      <dsp:txXfrm>
        <a:off x="2777074" y="692268"/>
        <a:ext cx="2592323" cy="1590744"/>
      </dsp:txXfrm>
    </dsp:sp>
    <dsp:sp modelId="{25AED028-85E1-41BE-B14D-EF453DF2C3F9}">
      <dsp:nvSpPr>
        <dsp:cNvPr id="0" name=""/>
        <dsp:cNvSpPr/>
      </dsp:nvSpPr>
      <dsp:spPr>
        <a:xfrm>
          <a:off x="3581283" y="2283012"/>
          <a:ext cx="3534987" cy="3534987"/>
        </a:xfrm>
        <a:prstGeom prst="ellipse">
          <a:avLst/>
        </a:prstGeom>
        <a:solidFill>
          <a:schemeClr val="bg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Observations</a:t>
          </a:r>
          <a:endParaRPr lang="en-US" sz="3100" kern="1200" dirty="0"/>
        </a:p>
      </dsp:txBody>
      <dsp:txXfrm>
        <a:off x="4662400" y="3196217"/>
        <a:ext cx="2120992" cy="1944242"/>
      </dsp:txXfrm>
    </dsp:sp>
    <dsp:sp modelId="{C01A025C-3753-4D40-B531-73595FF6B6B1}">
      <dsp:nvSpPr>
        <dsp:cNvPr id="0" name=""/>
        <dsp:cNvSpPr/>
      </dsp:nvSpPr>
      <dsp:spPr>
        <a:xfrm>
          <a:off x="1030201" y="2283012"/>
          <a:ext cx="3534987" cy="3534987"/>
        </a:xfrm>
        <a:prstGeom prst="ellipse">
          <a:avLst/>
        </a:prstGeom>
        <a:solidFill>
          <a:schemeClr val="bg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Modelling</a:t>
          </a:r>
          <a:endParaRPr lang="en-US" sz="3100" kern="1200" dirty="0"/>
        </a:p>
      </dsp:txBody>
      <dsp:txXfrm>
        <a:off x="1363079" y="3196217"/>
        <a:ext cx="2120992" cy="19442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434999" cy="354965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5797247" y="0"/>
            <a:ext cx="4434999" cy="354965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r">
              <a:defRPr sz="1200"/>
            </a:lvl1pPr>
          </a:lstStyle>
          <a:p>
            <a:fld id="{32A7EB00-FE13-433A-8C23-5838151B05C5}" type="datetimeFigureOut">
              <a:rPr lang="es-ES" smtClean="0"/>
              <a:t>13/6/17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1" y="6743104"/>
            <a:ext cx="4434999" cy="354965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5797247" y="6743104"/>
            <a:ext cx="4434999" cy="354965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r">
              <a:defRPr sz="1200"/>
            </a:lvl1pPr>
          </a:lstStyle>
          <a:p>
            <a:fld id="{B909CFE7-3190-493A-9E9C-0E9B519C173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18145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434890" cy="354799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5796451" y="1"/>
            <a:ext cx="4436527" cy="354799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r">
              <a:defRPr sz="1200"/>
            </a:lvl1pPr>
          </a:lstStyle>
          <a:p>
            <a:fld id="{C10F7DCB-4DC3-408D-9762-3CCA63DC6727}" type="datetimeFigureOut">
              <a:rPr lang="es-ES" smtClean="0"/>
              <a:t>13/6/17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31813"/>
            <a:ext cx="3551237" cy="2663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59" tIns="47380" rIns="94759" bIns="4738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1022807" y="3372251"/>
            <a:ext cx="8189000" cy="3194851"/>
          </a:xfrm>
          <a:prstGeom prst="rect">
            <a:avLst/>
          </a:prstGeom>
        </p:spPr>
        <p:txBody>
          <a:bodyPr vert="horz" lIns="94759" tIns="47380" rIns="94759" bIns="4738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6742844"/>
            <a:ext cx="4434890" cy="354799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5796451" y="6742844"/>
            <a:ext cx="4436527" cy="354799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r">
              <a:defRPr sz="1200"/>
            </a:lvl1pPr>
          </a:lstStyle>
          <a:p>
            <a:fld id="{1E505B7E-3C25-48B8-8DBC-8A93571A147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6857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1434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1CF432F-62BE-41A0-8C1C-67977A6A297C}" type="slidenum">
              <a:rPr lang="en-US" altLang="es-ES"/>
              <a:pPr/>
              <a:t>2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9208241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41688" y="531813"/>
            <a:ext cx="3551237" cy="26638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5461147-870C-4D31-A941-B9305B2B8DBB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39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524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341688" y="531813"/>
            <a:ext cx="3551237" cy="26638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A6B628-0BC9-433E-BD68-4A957D33DA69}" type="slidenum">
              <a:rPr lang="en-US" altLang="es-ES" smtClean="0"/>
              <a:pPr>
                <a:defRPr/>
              </a:pPr>
              <a:t>40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9095644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41688" y="531813"/>
            <a:ext cx="3551237" cy="2663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9CE3C-3158-4EE3-A412-89D3A7415ADA}" type="slidenum">
              <a:rPr lang="en-US" altLang="en-US" smtClean="0"/>
              <a:pPr/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9994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>
              <a:latin typeface="Calibri" charset="0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DB266C13-E9A1-0541-8ED9-EA2BCD7A33DB}" type="slidenum">
              <a:rPr lang="en-US">
                <a:latin typeface="Arial" charset="0"/>
                <a:cs typeface="DejaVu Sans" charset="0"/>
              </a:rPr>
              <a:pPr/>
              <a:t>4</a:t>
            </a:fld>
            <a:endParaRPr lang="en-US">
              <a:latin typeface="Arial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019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a-ES" altLang="es-ES" smtClean="0">
                <a:ea typeface="ＭＳ Ｐゴシック" panose="020B0600070205080204" pitchFamily="34" charset="-128"/>
              </a:rPr>
              <a:t>Aquests models els podem aplicar a múltiples escales espaials, des de la més global fins a centrar-nos només en una ciutat.</a:t>
            </a:r>
            <a:endParaRPr lang="es-ES" altLang="es-ES" smtClean="0">
              <a:ea typeface="ＭＳ Ｐゴシック" panose="020B0600070205080204" pitchFamily="34" charset="-128"/>
            </a:endParaRPr>
          </a:p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184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C86CD78-2337-4E94-8F37-BBAB155D6A0D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642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01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>
              <a:latin typeface="Calibri" charset="0"/>
              <a:ea typeface="MS PGothic" charset="0"/>
            </a:endParaRPr>
          </a:p>
        </p:txBody>
      </p:sp>
      <p:sp>
        <p:nvSpPr>
          <p:cNvPr id="901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95C2DE50-94BC-CB44-8A43-21E22CB10645}" type="slidenum">
              <a:rPr lang="es-ES" sz="1200">
                <a:solidFill>
                  <a:srgbClr val="000000"/>
                </a:solidFill>
                <a:cs typeface="DejaVu Sans" charset="0"/>
              </a:rPr>
              <a:pPr/>
              <a:t>11</a:t>
            </a:fld>
            <a:endParaRPr lang="es-ES" sz="1200">
              <a:solidFill>
                <a:srgbClr val="000000"/>
              </a:solidFill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37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656FB7-5AE9-4622-904D-8D8D696050E0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243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341688" y="531813"/>
            <a:ext cx="3551237" cy="26638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A6B628-0BC9-433E-BD68-4A957D33DA69}" type="slidenum">
              <a:rPr lang="en-US" altLang="es-ES" smtClean="0"/>
              <a:pPr>
                <a:defRPr/>
              </a:pPr>
              <a:t>31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7696882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341688" y="531813"/>
            <a:ext cx="3551237" cy="26638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A6B628-0BC9-433E-BD68-4A957D33DA69}" type="slidenum">
              <a:rPr lang="en-US" altLang="es-ES" smtClean="0"/>
              <a:pPr>
                <a:defRPr/>
              </a:pPr>
              <a:t>33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952079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341688" y="531813"/>
            <a:ext cx="3551237" cy="26638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A6B628-0BC9-433E-BD68-4A957D33DA69}" type="slidenum">
              <a:rPr lang="en-US" altLang="es-ES" smtClean="0"/>
              <a:pPr>
                <a:defRPr/>
              </a:pPr>
              <a:t>37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6602341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41688" y="531813"/>
            <a:ext cx="3551237" cy="26638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5461147-870C-4D31-A941-B9305B2B8DBB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38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28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hyperlink" Target="https://www.linkedin.com/company/barcelona-supercomputing-center" TargetMode="External"/><Relationship Id="rId5" Type="http://schemas.openxmlformats.org/officeDocument/2006/relationships/image" Target="../media/image9.png"/><Relationship Id="rId6" Type="http://schemas.openxmlformats.org/officeDocument/2006/relationships/hyperlink" Target="https://www.facebook.com/BSCCNS" TargetMode="External"/><Relationship Id="rId7" Type="http://schemas.openxmlformats.org/officeDocument/2006/relationships/image" Target="../media/image10.png"/><Relationship Id="rId8" Type="http://schemas.openxmlformats.org/officeDocument/2006/relationships/hyperlink" Target="https://twitter.com/bsc_cns" TargetMode="External"/><Relationship Id="rId9" Type="http://schemas.openxmlformats.org/officeDocument/2006/relationships/image" Target="../media/image11.png"/><Relationship Id="rId10" Type="http://schemas.openxmlformats.org/officeDocument/2006/relationships/hyperlink" Target="https://www.youtube.com/user/BSCCNS" TargetMode="External"/><Relationship Id="rId11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6393" y="1495504"/>
            <a:ext cx="4818380" cy="353454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7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96393" y="5292892"/>
            <a:ext cx="4818380" cy="11495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smtClean="0"/>
              <a:t>Haga clic para editar el estilo de subtítulo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109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2900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Shape 3"/>
          <p:cNvSpPr txBox="1">
            <a:spLocks noChangeArrowheads="1"/>
          </p:cNvSpPr>
          <p:nvPr userDrawn="1"/>
        </p:nvSpPr>
        <p:spPr bwMode="auto">
          <a:xfrm>
            <a:off x="8458200" y="6354763"/>
            <a:ext cx="5334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7162722B-26FF-44B0-B530-90FDC6D278B1}" type="slidenum">
              <a:rPr lang="en-US" altLang="en-US" sz="1000" smtClean="0">
                <a:solidFill>
                  <a:srgbClr val="23589C"/>
                </a:solidFill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800" smtClean="0">
              <a:solidFill>
                <a:srgbClr val="004990"/>
              </a:solidFill>
              <a:latin typeface="Calibri" pitchFamily="34" charset="0"/>
            </a:endParaRPr>
          </a:p>
        </p:txBody>
      </p:sp>
      <p:pic>
        <p:nvPicPr>
          <p:cNvPr id="6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1288"/>
            <a:ext cx="193675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5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22238"/>
            <a:ext cx="574675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 noChangeAspect="1"/>
          </p:cNvSpPr>
          <p:nvPr>
            <p:ph type="title"/>
          </p:nvPr>
        </p:nvSpPr>
        <p:spPr>
          <a:xfrm>
            <a:off x="396876" y="141100"/>
            <a:ext cx="6191348" cy="680868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748" y="962661"/>
            <a:ext cx="8329365" cy="539285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77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2900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rrowheads="1"/>
          </p:cNvSpPr>
          <p:nvPr userDrawn="1"/>
        </p:nvSpPr>
        <p:spPr bwMode="auto">
          <a:xfrm>
            <a:off x="8458200" y="6354763"/>
            <a:ext cx="5334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1983D525-59FE-4BEE-9749-DEA20F5D59E2}" type="slidenum">
              <a:rPr lang="en-US" altLang="en-US" sz="1000" smtClean="0">
                <a:solidFill>
                  <a:srgbClr val="23589C"/>
                </a:solidFill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800" smtClean="0">
              <a:solidFill>
                <a:srgbClr val="004990"/>
              </a:solidFill>
              <a:latin typeface="Calibri" pitchFamily="34" charset="0"/>
            </a:endParaRPr>
          </a:p>
        </p:txBody>
      </p:sp>
      <p:pic>
        <p:nvPicPr>
          <p:cNvPr id="7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1288"/>
            <a:ext cx="193675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5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22238"/>
            <a:ext cx="574675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 noChangeAspect="1"/>
          </p:cNvSpPr>
          <p:nvPr>
            <p:ph type="title"/>
          </p:nvPr>
        </p:nvSpPr>
        <p:spPr>
          <a:xfrm>
            <a:off x="396876" y="141100"/>
            <a:ext cx="6191348" cy="680868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748" y="962661"/>
            <a:ext cx="8329365" cy="539285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hart Placeholder 3"/>
          <p:cNvSpPr>
            <a:spLocks noGrp="1" noChangeAspect="1"/>
          </p:cNvSpPr>
          <p:nvPr>
            <p:ph type="chart" sz="quarter" idx="11"/>
          </p:nvPr>
        </p:nvSpPr>
        <p:spPr>
          <a:xfrm>
            <a:off x="4572000" y="1951712"/>
            <a:ext cx="4152900" cy="45022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smtClean="0"/>
              <a:t>Click icon to add chart</a:t>
            </a:r>
            <a:endParaRPr lang="es-E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2338280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2900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rrowheads="1"/>
          </p:cNvSpPr>
          <p:nvPr userDrawn="1"/>
        </p:nvSpPr>
        <p:spPr bwMode="auto">
          <a:xfrm>
            <a:off x="8458200" y="6354763"/>
            <a:ext cx="5334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C51F25DC-D3BB-47F2-8D5D-4D5D7BAFB676}" type="slidenum">
              <a:rPr lang="en-US" altLang="en-US" sz="1000" smtClean="0">
                <a:solidFill>
                  <a:srgbClr val="23589C"/>
                </a:solidFill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800" smtClean="0">
              <a:solidFill>
                <a:srgbClr val="004990"/>
              </a:solidFill>
              <a:latin typeface="Calibri" pitchFamily="34" charset="0"/>
            </a:endParaRPr>
          </a:p>
        </p:txBody>
      </p:sp>
      <p:pic>
        <p:nvPicPr>
          <p:cNvPr id="7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1288"/>
            <a:ext cx="193675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5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22238"/>
            <a:ext cx="574675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96876" y="141100"/>
            <a:ext cx="6191348" cy="680868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572000" y="3147612"/>
            <a:ext cx="4152900" cy="3306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748" y="962661"/>
            <a:ext cx="8329365" cy="539285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115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ture-pl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>
            <a:spLocks noChangeArrowheads="1"/>
          </p:cNvSpPr>
          <p:nvPr userDrawn="1"/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ES" altLang="en-US" sz="2800" smtClean="0">
                <a:solidFill>
                  <a:srgbClr val="FFFFFF"/>
                </a:solidFill>
              </a:rPr>
              <a:t>FUTURE PLANS</a:t>
            </a:r>
            <a:endParaRPr lang="en-US" altLang="en-US" sz="1800" smtClean="0">
              <a:solidFill>
                <a:srgbClr val="004990"/>
              </a:solidFill>
              <a:latin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1"/>
          <p:cNvSpPr txBox="1">
            <a:spLocks noChangeAspect="1" noChangeArrowheads="1"/>
          </p:cNvSpPr>
          <p:nvPr userDrawn="1"/>
        </p:nvSpPr>
        <p:spPr bwMode="auto">
          <a:xfrm>
            <a:off x="838200" y="2279650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ES" altLang="en-US" sz="2800" dirty="0" smtClean="0">
                <a:solidFill>
                  <a:srgbClr val="FFFFFF"/>
                </a:solidFill>
              </a:rPr>
              <a:t>MAIN RESEARCH LINES &amp; RESULTS</a:t>
            </a:r>
            <a:endParaRPr lang="en-US" altLang="en-US" sz="1800" dirty="0" smtClean="0">
              <a:solidFill>
                <a:srgbClr val="00499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047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ture-pl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>
            <a:spLocks noChangeArrowheads="1"/>
          </p:cNvSpPr>
          <p:nvPr userDrawn="1"/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ES" altLang="en-US" sz="2800" smtClean="0">
                <a:solidFill>
                  <a:srgbClr val="FFFFFF"/>
                </a:solidFill>
              </a:rPr>
              <a:t>FUTURE PLANS</a:t>
            </a:r>
            <a:endParaRPr lang="en-US" altLang="en-US" sz="1800" smtClean="0">
              <a:solidFill>
                <a:srgbClr val="004990"/>
              </a:solidFill>
              <a:latin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1"/>
          <p:cNvSpPr txBox="1">
            <a:spLocks noChangeAspect="1" noChangeArrowheads="1"/>
          </p:cNvSpPr>
          <p:nvPr userDrawn="1"/>
        </p:nvSpPr>
        <p:spPr bwMode="auto">
          <a:xfrm>
            <a:off x="838200" y="2279650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ES" altLang="en-US" sz="2800" dirty="0" smtClean="0">
                <a:solidFill>
                  <a:srgbClr val="FFFFFF"/>
                </a:solidFill>
              </a:rPr>
              <a:t>FUTURE PLANS</a:t>
            </a:r>
            <a:endParaRPr lang="en-US" altLang="en-US" sz="1800" dirty="0" smtClean="0">
              <a:solidFill>
                <a:srgbClr val="00499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627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77800"/>
            <a:ext cx="16002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ES" altLang="en-US" sz="1800" dirty="0" smtClean="0">
                <a:solidFill>
                  <a:srgbClr val="FFFFFF"/>
                </a:solidFill>
              </a:rPr>
              <a:t>www.bsc.es</a:t>
            </a:r>
            <a:endParaRPr lang="en-US" altLang="en-US" sz="1800" dirty="0" smtClean="0">
              <a:solidFill>
                <a:srgbClr val="004990"/>
              </a:solidFill>
              <a:latin typeface="Calibri" pitchFamily="34" charset="0"/>
            </a:endParaRPr>
          </a:p>
        </p:txBody>
      </p:sp>
      <p:pic>
        <p:nvPicPr>
          <p:cNvPr id="5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80975"/>
            <a:ext cx="3306763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5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71450"/>
            <a:ext cx="830262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Título"/>
          <p:cNvSpPr>
            <a:spLocks noGrp="1" noChangeAspect="1"/>
          </p:cNvSpPr>
          <p:nvPr>
            <p:ph type="title"/>
          </p:nvPr>
        </p:nvSpPr>
        <p:spPr>
          <a:xfrm>
            <a:off x="457200" y="3103715"/>
            <a:ext cx="8229600" cy="650570"/>
          </a:xfrm>
          <a:prstGeom prst="rect">
            <a:avLst/>
          </a:prstGeom>
        </p:spPr>
        <p:txBody>
          <a:bodyPr/>
          <a:lstStyle>
            <a:lvl1pPr>
              <a:defRPr sz="3200" baseline="0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26720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-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547813"/>
            <a:ext cx="6191250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1651000"/>
            <a:ext cx="15557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77800"/>
            <a:ext cx="16002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ES" altLang="en-US" sz="1800" dirty="0" smtClean="0">
                <a:solidFill>
                  <a:srgbClr val="FFFFFF"/>
                </a:solidFill>
              </a:rPr>
              <a:t>www.bsc.es</a:t>
            </a:r>
            <a:endParaRPr lang="en-US" altLang="en-US" sz="1800" dirty="0" smtClean="0">
              <a:solidFill>
                <a:srgbClr val="004990"/>
              </a:solidFill>
              <a:latin typeface="Calibri" pitchFamily="34" charset="0"/>
            </a:endParaRPr>
          </a:p>
        </p:txBody>
      </p:sp>
      <p:sp>
        <p:nvSpPr>
          <p:cNvPr id="9" name="8 Título"/>
          <p:cNvSpPr>
            <a:spLocks noGrp="1" noChangeAspect="1"/>
          </p:cNvSpPr>
          <p:nvPr>
            <p:ph type="title"/>
          </p:nvPr>
        </p:nvSpPr>
        <p:spPr>
          <a:xfrm>
            <a:off x="3819339" y="4695246"/>
            <a:ext cx="4762872" cy="703470"/>
          </a:xfrm>
          <a:prstGeom prst="rect">
            <a:avLst/>
          </a:prstGeom>
        </p:spPr>
        <p:txBody>
          <a:bodyPr/>
          <a:lstStyle>
            <a:lvl1pPr algn="r"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087071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-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77800"/>
            <a:ext cx="16002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ES" altLang="en-US" sz="1800" dirty="0" smtClean="0">
                <a:solidFill>
                  <a:srgbClr val="FFFFFF"/>
                </a:solidFill>
              </a:rPr>
              <a:t>www.bsc.es</a:t>
            </a:r>
            <a:endParaRPr lang="en-US" altLang="en-US" sz="1800" dirty="0" smtClean="0">
              <a:solidFill>
                <a:srgbClr val="004990"/>
              </a:solidFill>
              <a:latin typeface="Calibri" pitchFamily="34" charset="0"/>
            </a:endParaRPr>
          </a:p>
        </p:txBody>
      </p:sp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70088"/>
            <a:ext cx="3306762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960563"/>
            <a:ext cx="83026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529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49037" y="210010"/>
            <a:ext cx="8229598" cy="7452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00" b="1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49037" y="1175657"/>
            <a:ext cx="8229598" cy="4833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09" y="6176963"/>
            <a:ext cx="187642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546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3048000" y="6095685"/>
            <a:ext cx="6096000" cy="48753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2917" y="1519996"/>
            <a:ext cx="4916348" cy="314997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6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22917" y="4892258"/>
            <a:ext cx="4916348" cy="822742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smtClean="0"/>
              <a:t>Haga </a:t>
            </a:r>
            <a:r>
              <a:rPr lang="es-ES" dirty="0" err="1" smtClean="0"/>
              <a:t>click</a:t>
            </a:r>
            <a:r>
              <a:rPr lang="es-ES" dirty="0" smtClean="0"/>
              <a:t> aquí para modificar el subtítulo</a:t>
            </a:r>
          </a:p>
        </p:txBody>
      </p:sp>
      <p:sp>
        <p:nvSpPr>
          <p:cNvPr id="13" name="Rectángulo 12"/>
          <p:cNvSpPr/>
          <p:nvPr userDrawn="1"/>
        </p:nvSpPr>
        <p:spPr>
          <a:xfrm>
            <a:off x="1" y="6095685"/>
            <a:ext cx="3048000" cy="487533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solidFill>
                <a:prstClr val="white"/>
              </a:solidFill>
            </a:endParaRP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244475" y="6095685"/>
            <a:ext cx="2441575" cy="4875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smtClean="0"/>
              <a:t>Fecha</a:t>
            </a:r>
            <a:endParaRPr lang="es-ES" dirty="0"/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3722916" y="6095684"/>
            <a:ext cx="4916349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 smtClean="0"/>
              <a:t>Lugar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75303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1"/>
            <a:ext cx="9290050" cy="82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rrowheads="1"/>
          </p:cNvSpPr>
          <p:nvPr userDrawn="1"/>
        </p:nvSpPr>
        <p:spPr bwMode="auto">
          <a:xfrm>
            <a:off x="8458200" y="6355514"/>
            <a:ext cx="533400" cy="502486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fld id="{B38EFA78-B5CD-AE4F-80CF-1E098C69B1F3}" type="slidenum">
              <a:rPr lang="en-US" sz="1000">
                <a:solidFill>
                  <a:srgbClr val="23589C"/>
                </a:solidFill>
              </a:rPr>
              <a:pPr algn="r" eaLnBrk="1" hangingPunct="1"/>
              <a:t>‹#›</a:t>
            </a:fld>
            <a:endParaRPr lang="en-US">
              <a:latin typeface="Calibri" charset="0"/>
            </a:endParaRPr>
          </a:p>
        </p:txBody>
      </p:sp>
      <p:pic>
        <p:nvPicPr>
          <p:cNvPr id="7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1131"/>
            <a:ext cx="1936750" cy="567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6" y="122521"/>
            <a:ext cx="574675" cy="29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96876" y="141100"/>
            <a:ext cx="6191348" cy="680868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572000" y="3147612"/>
            <a:ext cx="4152900" cy="3306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6" y="962661"/>
            <a:ext cx="8329365" cy="539285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441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1"/>
            <a:ext cx="9290050" cy="82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Shape 3"/>
          <p:cNvSpPr txBox="1">
            <a:spLocks noChangeArrowheads="1"/>
          </p:cNvSpPr>
          <p:nvPr userDrawn="1"/>
        </p:nvSpPr>
        <p:spPr bwMode="auto">
          <a:xfrm>
            <a:off x="8458200" y="6355514"/>
            <a:ext cx="533400" cy="502486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 eaLnBrk="1" hangingPunct="1">
              <a:defRPr/>
            </a:pPr>
            <a:fld id="{65C5D62A-1D45-BB45-82A1-5138E828C1E8}" type="slidenum">
              <a:rPr lang="en-US" sz="1000" smtClean="0">
                <a:solidFill>
                  <a:srgbClr val="23589C"/>
                </a:solidFill>
              </a:rPr>
              <a:pPr algn="r" eaLnBrk="1" hangingPunct="1">
                <a:defRPr/>
              </a:pPr>
              <a:t>‹#›</a:t>
            </a:fld>
            <a:endParaRPr lang="en-US" smtClean="0">
              <a:latin typeface="Calibri" charset="0"/>
            </a:endParaRPr>
          </a:p>
        </p:txBody>
      </p:sp>
      <p:pic>
        <p:nvPicPr>
          <p:cNvPr id="6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1131"/>
            <a:ext cx="1936750" cy="567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6" y="122521"/>
            <a:ext cx="574675" cy="29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 noChangeAspect="1"/>
          </p:cNvSpPr>
          <p:nvPr>
            <p:ph type="title"/>
          </p:nvPr>
        </p:nvSpPr>
        <p:spPr>
          <a:xfrm>
            <a:off x="396876" y="141100"/>
            <a:ext cx="6191348" cy="680868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66" y="962661"/>
            <a:ext cx="8329365" cy="539285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09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ansition 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78352"/>
            <a:ext cx="1600200" cy="48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1800" dirty="0" smtClean="0">
                <a:solidFill>
                  <a:srgbClr val="FFFFFF"/>
                </a:solidFill>
                <a:ea typeface="+mn-ea"/>
              </a:rPr>
              <a:t>www.bsc.es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  <p:pic>
        <p:nvPicPr>
          <p:cNvPr id="5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6" y="181454"/>
            <a:ext cx="3306763" cy="969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5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72148"/>
            <a:ext cx="830262" cy="42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Título"/>
          <p:cNvSpPr>
            <a:spLocks noGrp="1" noChangeAspect="1"/>
          </p:cNvSpPr>
          <p:nvPr>
            <p:ph type="title"/>
          </p:nvPr>
        </p:nvSpPr>
        <p:spPr>
          <a:xfrm>
            <a:off x="457200" y="3103715"/>
            <a:ext cx="8229600" cy="650570"/>
          </a:xfrm>
          <a:prstGeom prst="rect">
            <a:avLst/>
          </a:prstGeom>
        </p:spPr>
        <p:txBody>
          <a:bodyPr/>
          <a:lstStyle>
            <a:lvl1pPr>
              <a:defRPr sz="3200" baseline="0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29083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-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1"/>
            <a:ext cx="9290050" cy="82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rrowheads="1"/>
          </p:cNvSpPr>
          <p:nvPr userDrawn="1"/>
        </p:nvSpPr>
        <p:spPr bwMode="auto">
          <a:xfrm>
            <a:off x="8458200" y="6355514"/>
            <a:ext cx="533400" cy="50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23508416-EF88-4BC9-B7D5-7DA47EB8B315}" type="slidenum">
              <a:rPr lang="en-US" altLang="en-US" sz="1000">
                <a:solidFill>
                  <a:srgbClr val="23589C"/>
                </a:solidFill>
              </a:rPr>
              <a:pPr algn="r" eaLnBrk="1" hangingPunct="1"/>
              <a:t>‹#›</a:t>
            </a:fld>
            <a:endParaRPr lang="en-US" altLang="en-US" sz="1800">
              <a:latin typeface="Calibri" pitchFamily="34" charset="0"/>
            </a:endParaRPr>
          </a:p>
        </p:txBody>
      </p:sp>
      <p:pic>
        <p:nvPicPr>
          <p:cNvPr id="7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1131"/>
            <a:ext cx="1936750" cy="567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5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6" y="122521"/>
            <a:ext cx="574675" cy="29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 noChangeAspect="1"/>
          </p:cNvSpPr>
          <p:nvPr>
            <p:ph type="title"/>
          </p:nvPr>
        </p:nvSpPr>
        <p:spPr>
          <a:xfrm>
            <a:off x="396876" y="141100"/>
            <a:ext cx="6191348" cy="680868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6" y="962661"/>
            <a:ext cx="8329365" cy="539285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hart Placeholder 3"/>
          <p:cNvSpPr>
            <a:spLocks noGrp="1" noChangeAspect="1"/>
          </p:cNvSpPr>
          <p:nvPr>
            <p:ph type="chart" sz="quarter" idx="11"/>
          </p:nvPr>
        </p:nvSpPr>
        <p:spPr>
          <a:xfrm>
            <a:off x="4572000" y="1951712"/>
            <a:ext cx="4152900" cy="45022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smtClean="0"/>
              <a:t>Click icon to add chart</a:t>
            </a:r>
            <a:endParaRPr lang="es-E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098487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-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78352"/>
            <a:ext cx="1600200" cy="48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1800" dirty="0" smtClean="0">
                <a:solidFill>
                  <a:srgbClr val="FFFFFF"/>
                </a:solidFill>
                <a:ea typeface="+mn-ea"/>
              </a:rPr>
              <a:t>www.bsc.es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525" y="5928345"/>
            <a:ext cx="3306762" cy="969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392" y="6035640"/>
            <a:ext cx="830263" cy="42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497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1"/>
          <p:cNvSpPr>
            <a:spLocks noChangeAspect="1"/>
          </p:cNvSpPr>
          <p:nvPr userDrawn="1"/>
        </p:nvSpPr>
        <p:spPr bwMode="auto">
          <a:xfrm>
            <a:off x="3175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" altLang="es-ES" sz="1800" smtClean="0">
              <a:solidFill>
                <a:srgbClr val="004990"/>
              </a:solidFill>
            </a:endParaRPr>
          </a:p>
        </p:txBody>
      </p:sp>
      <p:sp>
        <p:nvSpPr>
          <p:cNvPr id="3" name="TextShape 5"/>
          <p:cNvSpPr txBox="1">
            <a:spLocks noChangeArrowheads="1"/>
          </p:cNvSpPr>
          <p:nvPr userDrawn="1"/>
        </p:nvSpPr>
        <p:spPr bwMode="auto">
          <a:xfrm>
            <a:off x="76200" y="177800"/>
            <a:ext cx="16002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ES" altLang="en-US" sz="1800" smtClean="0">
                <a:solidFill>
                  <a:srgbClr val="FFFFFF"/>
                </a:solidFill>
              </a:rPr>
              <a:t>www.bsc.es</a:t>
            </a:r>
            <a:endParaRPr lang="en-US" altLang="en-US" sz="1800" smtClean="0">
              <a:solidFill>
                <a:srgbClr val="004990"/>
              </a:solidFill>
              <a:latin typeface="Calibri" pitchFamily="34" charset="0"/>
            </a:endParaRPr>
          </a:p>
        </p:txBody>
      </p:sp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811213"/>
            <a:ext cx="4603750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825" y="1001713"/>
            <a:ext cx="10128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hlinkClick r:id="rId4"/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788" y="6238875"/>
            <a:ext cx="4254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6"/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6242050"/>
            <a:ext cx="393700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rId8"/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638" y="6238875"/>
            <a:ext cx="4476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rId10"/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238875"/>
            <a:ext cx="7635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6057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Relationship Id="rId9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3900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68" r:id="rId3"/>
    <p:sldLayoutId id="2147483670" r:id="rId4"/>
    <p:sldLayoutId id="2147483671" r:id="rId5"/>
    <p:sldLayoutId id="2147483672" r:id="rId6"/>
    <p:sldLayoutId id="2147483673" r:id="rId7"/>
    <p:sldLayoutId id="214748367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6302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itchFamily="34" charset="0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ea typeface="MS PGothic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gif"/><Relationship Id="rId5" Type="http://schemas.openxmlformats.org/officeDocument/2006/relationships/image" Target="../media/image32.gi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png"/><Relationship Id="rId12" Type="http://schemas.openxmlformats.org/officeDocument/2006/relationships/image" Target="../media/image38.tiff"/><Relationship Id="rId13" Type="http://schemas.openxmlformats.org/officeDocument/2006/relationships/image" Target="../media/image39.png"/><Relationship Id="rId14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2" Type="http://schemas.openxmlformats.org/officeDocument/2006/relationships/diagramData" Target="../diagrams/data2.xml"/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4" Type="http://schemas.openxmlformats.org/officeDocument/2006/relationships/image" Target="../media/image42.gif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png"/><Relationship Id="rId3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5" Type="http://schemas.openxmlformats.org/officeDocument/2006/relationships/image" Target="../media/image66.jpeg"/><Relationship Id="rId6" Type="http://schemas.openxmlformats.org/officeDocument/2006/relationships/image" Target="../media/image67.jpeg"/><Relationship Id="rId7" Type="http://schemas.openxmlformats.org/officeDocument/2006/relationships/image" Target="../media/image68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jpeg"/><Relationship Id="rId5" Type="http://schemas.openxmlformats.org/officeDocument/2006/relationships/image" Target="../media/image72.jpeg"/><Relationship Id="rId6" Type="http://schemas.openxmlformats.org/officeDocument/2006/relationships/image" Target="../media/image73.jpeg"/><Relationship Id="rId7" Type="http://schemas.openxmlformats.org/officeDocument/2006/relationships/image" Target="../media/image74.jpeg"/><Relationship Id="rId8" Type="http://schemas.openxmlformats.org/officeDocument/2006/relationships/image" Target="../media/image75.jpeg"/><Relationship Id="rId9" Type="http://schemas.openxmlformats.org/officeDocument/2006/relationships/image" Target="../media/image76.jpeg"/><Relationship Id="rId10" Type="http://schemas.openxmlformats.org/officeDocument/2006/relationships/image" Target="../media/image77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9.jpeg"/><Relationship Id="rId3" Type="http://schemas.openxmlformats.org/officeDocument/2006/relationships/image" Target="../media/image8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0.jpeg"/><Relationship Id="rId12" Type="http://schemas.openxmlformats.org/officeDocument/2006/relationships/image" Target="../media/image91.jpeg"/><Relationship Id="rId13" Type="http://schemas.openxmlformats.org/officeDocument/2006/relationships/image" Target="../media/image92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1.jpeg"/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7" Type="http://schemas.openxmlformats.org/officeDocument/2006/relationships/image" Target="../media/image86.png"/><Relationship Id="rId8" Type="http://schemas.openxmlformats.org/officeDocument/2006/relationships/image" Target="../media/image87.png"/><Relationship Id="rId9" Type="http://schemas.openxmlformats.org/officeDocument/2006/relationships/image" Target="../media/image88.png"/><Relationship Id="rId10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1.jpeg"/><Relationship Id="rId12" Type="http://schemas.openxmlformats.org/officeDocument/2006/relationships/image" Target="../media/image102.jpeg"/><Relationship Id="rId13" Type="http://schemas.openxmlformats.org/officeDocument/2006/relationships/image" Target="../media/image103.jpeg"/><Relationship Id="rId14" Type="http://schemas.openxmlformats.org/officeDocument/2006/relationships/image" Target="../media/image104.jpeg"/><Relationship Id="rId15" Type="http://schemas.openxmlformats.org/officeDocument/2006/relationships/image" Target="../media/image105.jpeg"/><Relationship Id="rId16" Type="http://schemas.openxmlformats.org/officeDocument/2006/relationships/image" Target="../media/image106.jpeg"/><Relationship Id="rId17" Type="http://schemas.openxmlformats.org/officeDocument/2006/relationships/image" Target="../media/image107.jpeg"/><Relationship Id="rId18" Type="http://schemas.openxmlformats.org/officeDocument/2006/relationships/image" Target="../media/image108.jpeg"/><Relationship Id="rId19" Type="http://schemas.openxmlformats.org/officeDocument/2006/relationships/image" Target="../media/image109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3.jpeg"/><Relationship Id="rId4" Type="http://schemas.openxmlformats.org/officeDocument/2006/relationships/image" Target="../media/image94.jpg"/><Relationship Id="rId5" Type="http://schemas.openxmlformats.org/officeDocument/2006/relationships/image" Target="../media/image95.jpg"/><Relationship Id="rId6" Type="http://schemas.openxmlformats.org/officeDocument/2006/relationships/image" Target="../media/image96.png"/><Relationship Id="rId7" Type="http://schemas.openxmlformats.org/officeDocument/2006/relationships/image" Target="../media/image97.jpeg"/><Relationship Id="rId8" Type="http://schemas.openxmlformats.org/officeDocument/2006/relationships/image" Target="../media/image98.jpeg"/><Relationship Id="rId9" Type="http://schemas.openxmlformats.org/officeDocument/2006/relationships/image" Target="../media/image99.jpeg"/><Relationship Id="rId10" Type="http://schemas.openxmlformats.org/officeDocument/2006/relationships/image" Target="../media/image10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4" Type="http://schemas.openxmlformats.org/officeDocument/2006/relationships/image" Target="../media/image112.jpg"/><Relationship Id="rId5" Type="http://schemas.openxmlformats.org/officeDocument/2006/relationships/image" Target="../media/image113.jpg"/><Relationship Id="rId6" Type="http://schemas.openxmlformats.org/officeDocument/2006/relationships/image" Target="../media/image114.png"/><Relationship Id="rId7" Type="http://schemas.openxmlformats.org/officeDocument/2006/relationships/image" Target="../media/image115.jpg"/><Relationship Id="rId8" Type="http://schemas.openxmlformats.org/officeDocument/2006/relationships/image" Target="../media/image116.jpg"/><Relationship Id="rId9" Type="http://schemas.openxmlformats.org/officeDocument/2006/relationships/image" Target="../media/image117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microsoft.com/office/2007/relationships/hdphoto" Target="../media/hdphoto1.wdp"/><Relationship Id="rId5" Type="http://schemas.openxmlformats.org/officeDocument/2006/relationships/image" Target="../media/image119.png"/><Relationship Id="rId6" Type="http://schemas.openxmlformats.org/officeDocument/2006/relationships/image" Target="../media/image120.png"/><Relationship Id="rId7" Type="http://schemas.openxmlformats.org/officeDocument/2006/relationships/image" Target="../media/image121.png"/><Relationship Id="rId8" Type="http://schemas.openxmlformats.org/officeDocument/2006/relationships/image" Target="../media/image122.png"/><Relationship Id="rId9" Type="http://schemas.openxmlformats.org/officeDocument/2006/relationships/image" Target="../media/image12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1.png"/><Relationship Id="rId20" Type="http://schemas.openxmlformats.org/officeDocument/2006/relationships/image" Target="../media/image142.png"/><Relationship Id="rId10" Type="http://schemas.openxmlformats.org/officeDocument/2006/relationships/image" Target="../media/image132.gif"/><Relationship Id="rId11" Type="http://schemas.openxmlformats.org/officeDocument/2006/relationships/image" Target="../media/image133.gif"/><Relationship Id="rId12" Type="http://schemas.openxmlformats.org/officeDocument/2006/relationships/image" Target="../media/image134.gif"/><Relationship Id="rId13" Type="http://schemas.openxmlformats.org/officeDocument/2006/relationships/image" Target="../media/image135.png"/><Relationship Id="rId14" Type="http://schemas.openxmlformats.org/officeDocument/2006/relationships/image" Target="../media/image136.png"/><Relationship Id="rId15" Type="http://schemas.openxmlformats.org/officeDocument/2006/relationships/image" Target="../media/image137.png"/><Relationship Id="rId16" Type="http://schemas.openxmlformats.org/officeDocument/2006/relationships/image" Target="../media/image138.png"/><Relationship Id="rId17" Type="http://schemas.openxmlformats.org/officeDocument/2006/relationships/image" Target="../media/image139.png"/><Relationship Id="rId18" Type="http://schemas.openxmlformats.org/officeDocument/2006/relationships/image" Target="../media/image140.png"/><Relationship Id="rId19" Type="http://schemas.openxmlformats.org/officeDocument/2006/relationships/image" Target="../media/image14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4.gif"/><Relationship Id="rId3" Type="http://schemas.openxmlformats.org/officeDocument/2006/relationships/image" Target="../media/image125.gif"/><Relationship Id="rId4" Type="http://schemas.openxmlformats.org/officeDocument/2006/relationships/image" Target="../media/image126.gif"/><Relationship Id="rId5" Type="http://schemas.openxmlformats.org/officeDocument/2006/relationships/image" Target="../media/image127.png"/><Relationship Id="rId6" Type="http://schemas.openxmlformats.org/officeDocument/2006/relationships/image" Target="../media/image128.gif"/><Relationship Id="rId7" Type="http://schemas.openxmlformats.org/officeDocument/2006/relationships/image" Target="../media/image129.png"/><Relationship Id="rId8" Type="http://schemas.openxmlformats.org/officeDocument/2006/relationships/image" Target="../media/image13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4" Type="http://schemas.openxmlformats.org/officeDocument/2006/relationships/image" Target="../media/image145.gif"/><Relationship Id="rId5" Type="http://schemas.openxmlformats.org/officeDocument/2006/relationships/image" Target="../media/image146.png"/><Relationship Id="rId6" Type="http://schemas.openxmlformats.org/officeDocument/2006/relationships/image" Target="../media/image147.png"/><Relationship Id="rId7" Type="http://schemas.openxmlformats.org/officeDocument/2006/relationships/image" Target="../media/image148.gif"/><Relationship Id="rId8" Type="http://schemas.openxmlformats.org/officeDocument/2006/relationships/image" Target="../media/image149.gi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icap.atmos.und.edu/" TargetMode="External"/><Relationship Id="rId4" Type="http://schemas.openxmlformats.org/officeDocument/2006/relationships/hyperlink" Target="http://sds-was.aemet.es/" TargetMode="External"/><Relationship Id="rId5" Type="http://schemas.openxmlformats.org/officeDocument/2006/relationships/hyperlink" Target="http://dust.aemet.es/" TargetMode="External"/><Relationship Id="rId6" Type="http://schemas.openxmlformats.org/officeDocument/2006/relationships/image" Target="../media/image150.jpeg"/><Relationship Id="rId7" Type="http://schemas.openxmlformats.org/officeDocument/2006/relationships/image" Target="../media/image151.gif"/><Relationship Id="rId8" Type="http://schemas.openxmlformats.org/officeDocument/2006/relationships/image" Target="../media/image152.png"/><Relationship Id="rId1" Type="http://schemas.openxmlformats.org/officeDocument/2006/relationships/slideLayout" Target="../slideLayouts/slideLayout5.xml"/><Relationship Id="rId2" Type="http://schemas.openxmlformats.org/officeDocument/2006/relationships/hyperlink" Target="http://www.bsc.es/earth-sciences/mineral-dust/nmmbbsc-dust-forecast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4" Type="http://schemas.openxmlformats.org/officeDocument/2006/relationships/image" Target="../media/image154.jpeg"/><Relationship Id="rId5" Type="http://schemas.openxmlformats.org/officeDocument/2006/relationships/image" Target="../media/image155.jpeg"/><Relationship Id="rId6" Type="http://schemas.openxmlformats.org/officeDocument/2006/relationships/image" Target="../media/image15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4" Type="http://schemas.openxmlformats.org/officeDocument/2006/relationships/image" Target="../media/image16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8" Type="http://schemas.openxmlformats.org/officeDocument/2006/relationships/image" Target="../media/image162.png"/><Relationship Id="rId9" Type="http://schemas.openxmlformats.org/officeDocument/2006/relationships/image" Target="../media/image163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43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82.png"/><Relationship Id="rId21" Type="http://schemas.openxmlformats.org/officeDocument/2006/relationships/image" Target="../media/image183.jpeg"/><Relationship Id="rId22" Type="http://schemas.openxmlformats.org/officeDocument/2006/relationships/image" Target="../media/image184.png"/><Relationship Id="rId23" Type="http://schemas.openxmlformats.org/officeDocument/2006/relationships/image" Target="../media/image185.png"/><Relationship Id="rId24" Type="http://schemas.openxmlformats.org/officeDocument/2006/relationships/image" Target="../media/image186.jpeg"/><Relationship Id="rId25" Type="http://schemas.openxmlformats.org/officeDocument/2006/relationships/image" Target="../media/image187.jpeg"/><Relationship Id="rId26" Type="http://schemas.openxmlformats.org/officeDocument/2006/relationships/image" Target="../media/image188.emf"/><Relationship Id="rId27" Type="http://schemas.openxmlformats.org/officeDocument/2006/relationships/image" Target="../media/image189.png"/><Relationship Id="rId28" Type="http://schemas.openxmlformats.org/officeDocument/2006/relationships/image" Target="../media/image190.png"/><Relationship Id="rId29" Type="http://schemas.openxmlformats.org/officeDocument/2006/relationships/image" Target="../media/image19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4.png"/><Relationship Id="rId3" Type="http://schemas.openxmlformats.org/officeDocument/2006/relationships/image" Target="../media/image165.png"/><Relationship Id="rId4" Type="http://schemas.openxmlformats.org/officeDocument/2006/relationships/image" Target="../media/image166.png"/><Relationship Id="rId5" Type="http://schemas.openxmlformats.org/officeDocument/2006/relationships/image" Target="../media/image167.png"/><Relationship Id="rId30" Type="http://schemas.openxmlformats.org/officeDocument/2006/relationships/image" Target="../media/image192.png"/><Relationship Id="rId31" Type="http://schemas.openxmlformats.org/officeDocument/2006/relationships/image" Target="../media/image193.png"/><Relationship Id="rId32" Type="http://schemas.openxmlformats.org/officeDocument/2006/relationships/image" Target="../media/image194.png"/><Relationship Id="rId9" Type="http://schemas.openxmlformats.org/officeDocument/2006/relationships/image" Target="../media/image171.png"/><Relationship Id="rId6" Type="http://schemas.openxmlformats.org/officeDocument/2006/relationships/image" Target="../media/image168.png"/><Relationship Id="rId7" Type="http://schemas.openxmlformats.org/officeDocument/2006/relationships/image" Target="../media/image169.png"/><Relationship Id="rId8" Type="http://schemas.openxmlformats.org/officeDocument/2006/relationships/image" Target="../media/image170.png"/><Relationship Id="rId33" Type="http://schemas.openxmlformats.org/officeDocument/2006/relationships/image" Target="../media/image195.png"/><Relationship Id="rId34" Type="http://schemas.openxmlformats.org/officeDocument/2006/relationships/image" Target="../media/image196.png"/><Relationship Id="rId35" Type="http://schemas.openxmlformats.org/officeDocument/2006/relationships/image" Target="../media/image197.png"/><Relationship Id="rId10" Type="http://schemas.openxmlformats.org/officeDocument/2006/relationships/image" Target="../media/image172.png"/><Relationship Id="rId11" Type="http://schemas.openxmlformats.org/officeDocument/2006/relationships/image" Target="../media/image173.png"/><Relationship Id="rId12" Type="http://schemas.openxmlformats.org/officeDocument/2006/relationships/image" Target="../media/image174.png"/><Relationship Id="rId13" Type="http://schemas.openxmlformats.org/officeDocument/2006/relationships/image" Target="../media/image175.jpeg"/><Relationship Id="rId14" Type="http://schemas.openxmlformats.org/officeDocument/2006/relationships/image" Target="../media/image176.png"/><Relationship Id="rId15" Type="http://schemas.openxmlformats.org/officeDocument/2006/relationships/image" Target="../media/image177.png"/><Relationship Id="rId16" Type="http://schemas.openxmlformats.org/officeDocument/2006/relationships/image" Target="../media/image178.png"/><Relationship Id="rId17" Type="http://schemas.openxmlformats.org/officeDocument/2006/relationships/image" Target="../media/image179.png"/><Relationship Id="rId18" Type="http://schemas.openxmlformats.org/officeDocument/2006/relationships/image" Target="../media/image180.png"/><Relationship Id="rId19" Type="http://schemas.openxmlformats.org/officeDocument/2006/relationships/image" Target="../media/image181.jpeg"/></Relationships>
</file>

<file path=ppt/slides/_rels/slide44.xml.rels><?xml version="1.0" encoding="UTF-8" standalone="yes"?>
<Relationships xmlns="http://schemas.openxmlformats.org/package/2006/relationships"><Relationship Id="rId20" Type="http://schemas.openxmlformats.org/officeDocument/2006/relationships/image" Target="../media/image215.png"/><Relationship Id="rId21" Type="http://schemas.openxmlformats.org/officeDocument/2006/relationships/image" Target="../media/image216.png"/><Relationship Id="rId22" Type="http://schemas.openxmlformats.org/officeDocument/2006/relationships/image" Target="../media/image142.png"/><Relationship Id="rId23" Type="http://schemas.openxmlformats.org/officeDocument/2006/relationships/image" Target="../media/image217.png"/><Relationship Id="rId24" Type="http://schemas.openxmlformats.org/officeDocument/2006/relationships/image" Target="../media/image218.png"/><Relationship Id="rId25" Type="http://schemas.openxmlformats.org/officeDocument/2006/relationships/image" Target="../media/image219.jpeg"/><Relationship Id="rId26" Type="http://schemas.openxmlformats.org/officeDocument/2006/relationships/image" Target="../media/image220.png"/><Relationship Id="rId27" Type="http://schemas.openxmlformats.org/officeDocument/2006/relationships/image" Target="../media/image221.png"/><Relationship Id="rId28" Type="http://schemas.openxmlformats.org/officeDocument/2006/relationships/image" Target="../media/image222.jpeg"/><Relationship Id="rId29" Type="http://schemas.openxmlformats.org/officeDocument/2006/relationships/image" Target="../media/image2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8.jpeg"/><Relationship Id="rId3" Type="http://schemas.openxmlformats.org/officeDocument/2006/relationships/image" Target="../media/image199.png"/><Relationship Id="rId4" Type="http://schemas.openxmlformats.org/officeDocument/2006/relationships/image" Target="../media/image200.jpeg"/><Relationship Id="rId5" Type="http://schemas.openxmlformats.org/officeDocument/2006/relationships/image" Target="../media/image201.png"/><Relationship Id="rId30" Type="http://schemas.openxmlformats.org/officeDocument/2006/relationships/image" Target="../media/image224.gif"/><Relationship Id="rId31" Type="http://schemas.openxmlformats.org/officeDocument/2006/relationships/image" Target="../media/image225.png"/><Relationship Id="rId32" Type="http://schemas.openxmlformats.org/officeDocument/2006/relationships/image" Target="../media/image226.png"/><Relationship Id="rId9" Type="http://schemas.openxmlformats.org/officeDocument/2006/relationships/image" Target="../media/image205.png"/><Relationship Id="rId6" Type="http://schemas.openxmlformats.org/officeDocument/2006/relationships/image" Target="../media/image202.jpeg"/><Relationship Id="rId7" Type="http://schemas.openxmlformats.org/officeDocument/2006/relationships/image" Target="../media/image203.jpeg"/><Relationship Id="rId8" Type="http://schemas.openxmlformats.org/officeDocument/2006/relationships/image" Target="../media/image204.png"/><Relationship Id="rId33" Type="http://schemas.openxmlformats.org/officeDocument/2006/relationships/image" Target="../media/image227.png"/><Relationship Id="rId34" Type="http://schemas.openxmlformats.org/officeDocument/2006/relationships/image" Target="../media/image228.jpeg"/><Relationship Id="rId35" Type="http://schemas.openxmlformats.org/officeDocument/2006/relationships/image" Target="../media/image229.png"/><Relationship Id="rId36" Type="http://schemas.openxmlformats.org/officeDocument/2006/relationships/image" Target="../media/image230.png"/><Relationship Id="rId10" Type="http://schemas.openxmlformats.org/officeDocument/2006/relationships/image" Target="../media/image206.jpeg"/><Relationship Id="rId11" Type="http://schemas.openxmlformats.org/officeDocument/2006/relationships/image" Target="../media/image207.png"/><Relationship Id="rId12" Type="http://schemas.openxmlformats.org/officeDocument/2006/relationships/image" Target="../media/image208.png"/><Relationship Id="rId13" Type="http://schemas.openxmlformats.org/officeDocument/2006/relationships/image" Target="../media/image209.png"/><Relationship Id="rId14" Type="http://schemas.openxmlformats.org/officeDocument/2006/relationships/image" Target="../media/image210.jpeg"/><Relationship Id="rId15" Type="http://schemas.openxmlformats.org/officeDocument/2006/relationships/image" Target="../media/image211.jpeg"/><Relationship Id="rId16" Type="http://schemas.openxmlformats.org/officeDocument/2006/relationships/image" Target="../media/image212.png"/><Relationship Id="rId17" Type="http://schemas.openxmlformats.org/officeDocument/2006/relationships/image" Target="../media/image141.png"/><Relationship Id="rId18" Type="http://schemas.openxmlformats.org/officeDocument/2006/relationships/image" Target="../media/image213.png"/><Relationship Id="rId19" Type="http://schemas.openxmlformats.org/officeDocument/2006/relationships/image" Target="../media/image214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8.xml"/><Relationship Id="rId2" Type="http://schemas.openxmlformats.org/officeDocument/2006/relationships/diagramData" Target="../diagrams/data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17.jpeg"/><Relationship Id="rId8" Type="http://schemas.openxmlformats.org/officeDocument/2006/relationships/image" Target="../media/image18.gif"/><Relationship Id="rId9" Type="http://schemas.openxmlformats.org/officeDocument/2006/relationships/image" Target="../media/image19.png"/><Relationship Id="rId10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3097530" y="1530023"/>
            <a:ext cx="6167120" cy="2288708"/>
          </a:xfrm>
        </p:spPr>
        <p:txBody>
          <a:bodyPr>
            <a:noAutofit/>
          </a:bodyPr>
          <a:lstStyle/>
          <a:p>
            <a:pPr algn="ctr"/>
            <a:r>
              <a:rPr lang="ca-ES" sz="3000" dirty="0" err="1" smtClean="0"/>
              <a:t>Atmospheric</a:t>
            </a:r>
            <a:r>
              <a:rPr lang="ca-ES" sz="3000" dirty="0"/>
              <a:t> </a:t>
            </a:r>
            <a:r>
              <a:rPr lang="ca-ES" sz="3000" dirty="0" err="1" smtClean="0"/>
              <a:t>composition</a:t>
            </a:r>
            <a:r>
              <a:rPr lang="ca-ES" sz="3000" dirty="0" smtClean="0"/>
              <a:t> </a:t>
            </a:r>
            <a:r>
              <a:rPr lang="ca-ES" sz="3000" dirty="0" err="1" smtClean="0"/>
              <a:t>research</a:t>
            </a:r>
            <a:r>
              <a:rPr lang="ca-ES" sz="3000" dirty="0" smtClean="0"/>
              <a:t>, </a:t>
            </a:r>
            <a:r>
              <a:rPr lang="ca-ES" sz="3000" dirty="0" err="1" smtClean="0"/>
              <a:t>modeling</a:t>
            </a:r>
            <a:r>
              <a:rPr lang="ca-ES" sz="3000" dirty="0" smtClean="0"/>
              <a:t> </a:t>
            </a:r>
            <a:r>
              <a:rPr lang="ca-ES" sz="3000" dirty="0" err="1" smtClean="0"/>
              <a:t>and</a:t>
            </a:r>
            <a:r>
              <a:rPr lang="ca-ES" sz="3000" dirty="0" smtClean="0"/>
              <a:t> </a:t>
            </a:r>
            <a:r>
              <a:rPr lang="ca-ES" sz="3000" dirty="0" err="1" smtClean="0"/>
              <a:t>services</a:t>
            </a:r>
            <a:r>
              <a:rPr lang="ca-ES" sz="3000" dirty="0" smtClean="0"/>
              <a:t> </a:t>
            </a:r>
            <a:r>
              <a:rPr lang="ca-ES" sz="3000" dirty="0" err="1" smtClean="0"/>
              <a:t>at</a:t>
            </a:r>
            <a:r>
              <a:rPr lang="ca-ES" sz="3000" dirty="0" smtClean="0"/>
              <a:t> BSC</a:t>
            </a:r>
            <a:endParaRPr lang="ca-ES" sz="3000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3529331" y="3363685"/>
            <a:ext cx="5303518" cy="2333645"/>
          </a:xfrm>
        </p:spPr>
        <p:txBody>
          <a:bodyPr/>
          <a:lstStyle/>
          <a:p>
            <a:pPr algn="ctr"/>
            <a:r>
              <a:rPr lang="ca-ES" sz="2400" b="1" dirty="0" smtClean="0"/>
              <a:t>Carlos Pérez García-</a:t>
            </a:r>
            <a:r>
              <a:rPr lang="ca-ES" sz="2400" b="1" dirty="0" err="1" smtClean="0"/>
              <a:t>Pando</a:t>
            </a:r>
            <a:r>
              <a:rPr lang="ca-ES" sz="2400" b="1" dirty="0" smtClean="0"/>
              <a:t> </a:t>
            </a:r>
          </a:p>
          <a:p>
            <a:pPr algn="ctr"/>
            <a:r>
              <a:rPr lang="ca-ES" sz="2400" b="1" dirty="0" smtClean="0"/>
              <a:t>María Teresa </a:t>
            </a:r>
            <a:r>
              <a:rPr lang="ca-ES" sz="2400" b="1" dirty="0" err="1" smtClean="0"/>
              <a:t>Pay</a:t>
            </a:r>
            <a:endParaRPr lang="ca-ES" sz="2400" b="1" dirty="0" smtClean="0"/>
          </a:p>
          <a:p>
            <a:pPr algn="ctr"/>
            <a:r>
              <a:rPr lang="ca-ES" sz="2000" dirty="0" err="1" smtClean="0"/>
              <a:t>Atmospheric</a:t>
            </a:r>
            <a:r>
              <a:rPr lang="ca-ES" sz="2000" dirty="0" smtClean="0"/>
              <a:t> </a:t>
            </a:r>
            <a:r>
              <a:rPr lang="ca-ES" sz="2000" dirty="0" err="1" smtClean="0"/>
              <a:t>Composition</a:t>
            </a:r>
            <a:r>
              <a:rPr lang="ca-ES" sz="2000" dirty="0" smtClean="0"/>
              <a:t> </a:t>
            </a:r>
            <a:r>
              <a:rPr lang="ca-ES" sz="2000" dirty="0" err="1" smtClean="0"/>
              <a:t>group</a:t>
            </a:r>
            <a:endParaRPr lang="ca-ES" sz="2000" dirty="0"/>
          </a:p>
          <a:p>
            <a:pPr algn="ctr"/>
            <a:endParaRPr lang="ca-ES" sz="1000" b="1" dirty="0" smtClean="0"/>
          </a:p>
          <a:p>
            <a:pPr algn="ctr"/>
            <a:r>
              <a:rPr lang="ca-ES" sz="2400" b="1" dirty="0" smtClean="0"/>
              <a:t>Albert </a:t>
            </a:r>
            <a:r>
              <a:rPr lang="ca-ES" sz="2400" b="1" dirty="0" err="1" smtClean="0"/>
              <a:t>Soret</a:t>
            </a:r>
            <a:endParaRPr lang="ca-ES" sz="2400" b="1" dirty="0" smtClean="0"/>
          </a:p>
          <a:p>
            <a:pPr algn="ctr"/>
            <a:r>
              <a:rPr lang="ca-ES" sz="2000" dirty="0" err="1" smtClean="0"/>
              <a:t>Earth</a:t>
            </a:r>
            <a:r>
              <a:rPr lang="ca-ES" sz="2000" dirty="0" smtClean="0"/>
              <a:t> System Services </a:t>
            </a:r>
            <a:r>
              <a:rPr lang="ca-ES" sz="2000" dirty="0" err="1" smtClean="0"/>
              <a:t>group</a:t>
            </a:r>
            <a:endParaRPr lang="ca-ES" sz="2000" dirty="0" smtClean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a-ES" sz="2200" dirty="0" smtClean="0"/>
              <a:t>13/06/2017</a:t>
            </a:r>
            <a:endParaRPr lang="ca-ES" sz="22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en-US" dirty="0" err="1" smtClean="0"/>
              <a:t>ISGlobal</a:t>
            </a:r>
            <a:r>
              <a:rPr lang="en-US" dirty="0" smtClean="0"/>
              <a:t> Seminar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9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107504" y="44624"/>
            <a:ext cx="8928992" cy="792088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 smtClean="0">
                <a:latin typeface="Calibri" panose="020F0502020204030204" pitchFamily="34" charset="0"/>
              </a:rPr>
              <a:t>MONARCH: </a:t>
            </a:r>
            <a:r>
              <a:rPr lang="en-US" sz="2800" dirty="0" smtClean="0">
                <a:latin typeface="Calibri" panose="020F0502020204030204" pitchFamily="34" charset="0"/>
              </a:rPr>
              <a:t>Aerosol Physics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601" y="1156590"/>
            <a:ext cx="882079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Arial"/>
                <a:ea typeface="ＭＳ Ｐゴシック"/>
              </a:rPr>
              <a:t>Dry deposition: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ＭＳ Ｐゴシック"/>
              </a:rPr>
              <a:t>aerodynamic and surface resistance (Zhang et al., 2001)</a:t>
            </a:r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endParaRPr lang="en-US" sz="1600" dirty="0" smtClean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Arial"/>
                <a:ea typeface="ＭＳ Ｐゴシック"/>
              </a:rPr>
              <a:t>Gravitational settling: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ＭＳ Ｐゴシック"/>
              </a:rPr>
              <a:t>Stokes approximation, </a:t>
            </a:r>
            <a:r>
              <a:rPr lang="en-GB" sz="1600" dirty="0" smtClean="0"/>
              <a:t>Cunningham correction factor. Both implicit and explicit upwind schemes available.</a:t>
            </a:r>
            <a:endParaRPr lang="en-US" sz="1600" dirty="0" smtClean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endParaRPr lang="en-US" sz="1600" dirty="0" smtClean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Arial"/>
                <a:ea typeface="ＭＳ Ｐゴシック"/>
              </a:rPr>
              <a:t>In-cloud and below cloud scavenging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ＭＳ Ｐゴシック"/>
              </a:rPr>
              <a:t> from grid-scale (Ferrier 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Microphys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ＭＳ Ｐゴシック"/>
              </a:rPr>
              <a:t>.) and sub-grid scale (BMJ) clouds</a:t>
            </a:r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endParaRPr lang="en-US" sz="1600" dirty="0" smtClean="0"/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/>
                <a:ea typeface="ＭＳ Ｐゴシック"/>
              </a:rPr>
              <a:t>Below cloud scavenging </a:t>
            </a:r>
            <a:r>
              <a:rPr lang="en-US" sz="1600" dirty="0" smtClean="0"/>
              <a:t>(directional interception, inertial impaction and Brownian diffusion)</a:t>
            </a:r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endParaRPr lang="en-US" sz="1600" dirty="0" smtClean="0"/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sz="1600" dirty="0" smtClean="0"/>
              <a:t>Vertical </a:t>
            </a:r>
            <a:r>
              <a:rPr lang="en-US" sz="1600" dirty="0" smtClean="0">
                <a:solidFill>
                  <a:srgbClr val="FF0000"/>
                </a:solidFill>
              </a:rPr>
              <a:t>convective mixing </a:t>
            </a:r>
            <a:r>
              <a:rPr lang="en-US" sz="1600" dirty="0" smtClean="0"/>
              <a:t>follows the BMJ adjustment scheme (instead of a mass flux scheme)</a:t>
            </a:r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endParaRPr lang="en-US" sz="1600" dirty="0" smtClean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sz="1600" dirty="0" smtClean="0">
                <a:solidFill>
                  <a:srgbClr val="080808"/>
                </a:solidFill>
                <a:latin typeface="Arial"/>
                <a:ea typeface="ＭＳ Ｐゴシック"/>
              </a:rPr>
              <a:t>Radiation: </a:t>
            </a:r>
            <a:r>
              <a:rPr lang="en-US" sz="1600" dirty="0" smtClean="0">
                <a:solidFill>
                  <a:srgbClr val="0000FF"/>
                </a:solidFill>
                <a:latin typeface="Arial"/>
                <a:ea typeface="ＭＳ Ｐゴシック"/>
              </a:rPr>
              <a:t>RRTM</a:t>
            </a:r>
            <a:r>
              <a:rPr lang="en-US" sz="1600" dirty="0" smtClean="0">
                <a:solidFill>
                  <a:srgbClr val="080808"/>
                </a:solidFill>
                <a:latin typeface="Arial"/>
                <a:ea typeface="ＭＳ Ｐゴシック"/>
              </a:rPr>
              <a:t> SW/LW </a:t>
            </a:r>
            <a:r>
              <a:rPr lang="en-US" sz="1600" dirty="0" smtClean="0">
                <a:solidFill>
                  <a:srgbClr val="FF0000"/>
                </a:solidFill>
                <a:latin typeface="Arial"/>
                <a:ea typeface="ＭＳ Ｐゴシック"/>
              </a:rPr>
              <a:t>aerosol </a:t>
            </a:r>
            <a:r>
              <a:rPr lang="en-US" sz="1600" dirty="0" err="1" smtClean="0">
                <a:solidFill>
                  <a:srgbClr val="FF0000"/>
                </a:solidFill>
                <a:latin typeface="Arial"/>
                <a:ea typeface="ＭＳ Ｐゴシック"/>
              </a:rPr>
              <a:t>radiative</a:t>
            </a:r>
            <a:r>
              <a:rPr lang="en-US" sz="1600" dirty="0" smtClean="0">
                <a:solidFill>
                  <a:srgbClr val="FF0000"/>
                </a:solidFill>
                <a:latin typeface="Arial"/>
                <a:ea typeface="ＭＳ Ｐゴシック"/>
              </a:rPr>
              <a:t> feedback</a:t>
            </a:r>
          </a:p>
        </p:txBody>
      </p:sp>
    </p:spTree>
    <p:extLst>
      <p:ext uri="{BB962C8B-B14F-4D97-AF65-F5344CB8AC3E}">
        <p14:creationId xmlns:p14="http://schemas.microsoft.com/office/powerpoint/2010/main" val="269081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05" y="1008073"/>
            <a:ext cx="2560638" cy="256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0" name="Picture 7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023964"/>
            <a:ext cx="2560637" cy="256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Picture 7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9" y="3800482"/>
            <a:ext cx="2592387" cy="2420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7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096" y="3832276"/>
            <a:ext cx="2519362" cy="2357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5571405" y="836712"/>
            <a:ext cx="3572595" cy="5896195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4404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defRPr/>
            </a:pPr>
            <a:r>
              <a:rPr lang="es-ES_tradnl" sz="2200" b="1" dirty="0" smtClean="0">
                <a:latin typeface="Arial"/>
                <a:cs typeface="Arial"/>
              </a:rPr>
              <a:t>MONARCH </a:t>
            </a:r>
            <a:r>
              <a:rPr lang="es-ES_tradnl" sz="2200" b="1" dirty="0" err="1" smtClean="0">
                <a:latin typeface="Arial"/>
                <a:cs typeface="Arial"/>
              </a:rPr>
              <a:t>ongoing</a:t>
            </a:r>
            <a:endParaRPr lang="es-ES_tradnl" sz="2200" b="1" dirty="0" smtClean="0">
              <a:latin typeface="Arial"/>
              <a:cs typeface="Arial"/>
            </a:endParaRPr>
          </a:p>
          <a:p>
            <a:pPr>
              <a:defRPr/>
            </a:pPr>
            <a:endParaRPr lang="es-ES_tradnl" sz="1000" b="1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s-ES_tradnl" sz="1500" dirty="0" err="1">
                <a:latin typeface="Arial"/>
                <a:cs typeface="Arial"/>
              </a:rPr>
              <a:t>Refinement</a:t>
            </a:r>
            <a:r>
              <a:rPr lang="es-ES_tradnl" sz="1500" dirty="0">
                <a:latin typeface="Arial"/>
                <a:cs typeface="Arial"/>
              </a:rPr>
              <a:t> </a:t>
            </a:r>
            <a:r>
              <a:rPr lang="es-ES_tradnl" sz="1500" dirty="0" smtClean="0">
                <a:latin typeface="Arial"/>
                <a:cs typeface="Arial"/>
              </a:rPr>
              <a:t>of </a:t>
            </a:r>
            <a:r>
              <a:rPr lang="es-ES_tradnl" sz="1500" dirty="0" err="1" smtClean="0">
                <a:latin typeface="Arial"/>
                <a:cs typeface="Arial"/>
              </a:rPr>
              <a:t>model</a:t>
            </a:r>
            <a:r>
              <a:rPr lang="es-ES_tradnl" sz="1500" dirty="0" smtClean="0">
                <a:latin typeface="Arial"/>
                <a:cs typeface="Arial"/>
              </a:rPr>
              <a:t> </a:t>
            </a:r>
            <a:r>
              <a:rPr lang="es-ES_tradnl" sz="1500" dirty="0" err="1" smtClean="0">
                <a:latin typeface="Arial"/>
                <a:cs typeface="Arial"/>
              </a:rPr>
              <a:t>schemes</a:t>
            </a:r>
            <a:r>
              <a:rPr lang="es-ES_tradnl" sz="1500" dirty="0" smtClean="0">
                <a:latin typeface="Arial"/>
                <a:cs typeface="Arial"/>
              </a:rPr>
              <a:t> </a:t>
            </a:r>
          </a:p>
          <a:p>
            <a:pPr marL="742950" lvl="1" indent="-285750">
              <a:buFont typeface="Wingdings" charset="2"/>
              <a:buChar char="ü"/>
              <a:defRPr/>
            </a:pPr>
            <a:r>
              <a:rPr lang="es-ES_tradnl" sz="1500" dirty="0" smtClean="0">
                <a:latin typeface="Arial"/>
                <a:cs typeface="Arial"/>
              </a:rPr>
              <a:t>on</a:t>
            </a:r>
            <a:r>
              <a:rPr lang="es-ES_tradnl" sz="1500" dirty="0">
                <a:latin typeface="Arial"/>
                <a:cs typeface="Arial"/>
              </a:rPr>
              <a:t>-line natural </a:t>
            </a:r>
            <a:r>
              <a:rPr lang="es-ES_tradnl" sz="1500" dirty="0" err="1">
                <a:latin typeface="Arial"/>
                <a:cs typeface="Arial"/>
              </a:rPr>
              <a:t>emissions</a:t>
            </a:r>
            <a:r>
              <a:rPr lang="es-ES_tradnl" sz="1500" dirty="0">
                <a:latin typeface="Arial"/>
                <a:cs typeface="Arial"/>
              </a:rPr>
              <a:t>, </a:t>
            </a:r>
            <a:endParaRPr lang="es-ES_tradnl" sz="1500" dirty="0" smtClean="0">
              <a:latin typeface="Arial"/>
              <a:cs typeface="Arial"/>
            </a:endParaRPr>
          </a:p>
          <a:p>
            <a:pPr marL="742950" lvl="1" indent="-285750">
              <a:buFont typeface="Wingdings" charset="2"/>
              <a:buChar char="ü"/>
              <a:defRPr/>
            </a:pPr>
            <a:r>
              <a:rPr lang="es-ES_tradnl" sz="1500" dirty="0" err="1" smtClean="0">
                <a:latin typeface="Arial"/>
                <a:cs typeface="Arial"/>
              </a:rPr>
              <a:t>dry</a:t>
            </a:r>
            <a:r>
              <a:rPr lang="es-ES_tradnl" sz="1500" dirty="0" smtClean="0">
                <a:latin typeface="Arial"/>
                <a:cs typeface="Arial"/>
              </a:rPr>
              <a:t> </a:t>
            </a:r>
            <a:r>
              <a:rPr lang="es-ES_tradnl" sz="1500" dirty="0">
                <a:latin typeface="Arial"/>
                <a:cs typeface="Arial"/>
              </a:rPr>
              <a:t>and </a:t>
            </a:r>
            <a:r>
              <a:rPr lang="es-ES_tradnl" sz="1500" dirty="0" err="1">
                <a:latin typeface="Arial"/>
                <a:cs typeface="Arial"/>
              </a:rPr>
              <a:t>wet</a:t>
            </a:r>
            <a:r>
              <a:rPr lang="es-ES_tradnl" sz="1500" dirty="0">
                <a:latin typeface="Arial"/>
                <a:cs typeface="Arial"/>
              </a:rPr>
              <a:t> </a:t>
            </a:r>
            <a:r>
              <a:rPr lang="es-ES_tradnl" sz="1500" dirty="0" err="1">
                <a:latin typeface="Arial"/>
                <a:cs typeface="Arial"/>
              </a:rPr>
              <a:t>deposition</a:t>
            </a:r>
            <a:r>
              <a:rPr lang="es-ES_tradnl" sz="1500" dirty="0">
                <a:latin typeface="Arial"/>
                <a:cs typeface="Arial"/>
              </a:rPr>
              <a:t>, </a:t>
            </a:r>
            <a:endParaRPr lang="es-ES_tradnl" sz="1500" dirty="0" smtClean="0">
              <a:latin typeface="Arial"/>
              <a:cs typeface="Arial"/>
            </a:endParaRPr>
          </a:p>
          <a:p>
            <a:pPr marL="742950" lvl="1" indent="-285750">
              <a:buFont typeface="Wingdings" charset="2"/>
              <a:buChar char="ü"/>
              <a:defRPr/>
            </a:pPr>
            <a:r>
              <a:rPr lang="es-ES_tradnl" sz="1500" dirty="0" smtClean="0">
                <a:latin typeface="Arial"/>
                <a:cs typeface="Arial"/>
              </a:rPr>
              <a:t>aerosol </a:t>
            </a:r>
            <a:r>
              <a:rPr lang="es-ES_tradnl" sz="1500" dirty="0" err="1">
                <a:latin typeface="Arial"/>
                <a:cs typeface="Arial"/>
              </a:rPr>
              <a:t>size</a:t>
            </a:r>
            <a:r>
              <a:rPr lang="es-ES_tradnl" sz="1500" dirty="0">
                <a:latin typeface="Arial"/>
                <a:cs typeface="Arial"/>
              </a:rPr>
              <a:t> </a:t>
            </a:r>
            <a:r>
              <a:rPr lang="es-ES_tradnl" sz="1500" dirty="0" err="1">
                <a:latin typeface="Arial"/>
                <a:cs typeface="Arial"/>
              </a:rPr>
              <a:t>distributions</a:t>
            </a:r>
            <a:r>
              <a:rPr lang="es-ES_tradnl" sz="1500" dirty="0">
                <a:latin typeface="Arial"/>
                <a:cs typeface="Arial"/>
              </a:rPr>
              <a:t>, </a:t>
            </a:r>
            <a:endParaRPr lang="es-ES_tradnl" sz="1500" dirty="0" smtClean="0">
              <a:latin typeface="Arial"/>
              <a:cs typeface="Arial"/>
            </a:endParaRPr>
          </a:p>
          <a:p>
            <a:pPr marL="742950" lvl="1" indent="-285750">
              <a:buFont typeface="Wingdings" charset="2"/>
              <a:buChar char="ü"/>
              <a:defRPr/>
            </a:pPr>
            <a:r>
              <a:rPr lang="es-ES_tradnl" sz="1500" dirty="0" err="1" smtClean="0">
                <a:latin typeface="Arial"/>
                <a:cs typeface="Arial"/>
              </a:rPr>
              <a:t>optical</a:t>
            </a:r>
            <a:r>
              <a:rPr lang="es-ES_tradnl" sz="1500" dirty="0" smtClean="0">
                <a:latin typeface="Arial"/>
                <a:cs typeface="Arial"/>
              </a:rPr>
              <a:t> </a:t>
            </a:r>
            <a:r>
              <a:rPr lang="es-ES_tradnl" sz="1500" dirty="0" err="1">
                <a:latin typeface="Arial"/>
                <a:cs typeface="Arial"/>
              </a:rPr>
              <a:t>properties</a:t>
            </a:r>
            <a:r>
              <a:rPr lang="es-ES_tradnl" sz="1500" dirty="0">
                <a:latin typeface="Arial"/>
                <a:cs typeface="Arial"/>
              </a:rPr>
              <a:t>, </a:t>
            </a:r>
            <a:endParaRPr lang="es-ES_tradnl" sz="1500" dirty="0" smtClean="0">
              <a:latin typeface="Arial"/>
              <a:cs typeface="Arial"/>
            </a:endParaRPr>
          </a:p>
          <a:p>
            <a:pPr marL="742950" lvl="1" indent="-285750">
              <a:buFont typeface="Wingdings" charset="2"/>
              <a:buChar char="ü"/>
              <a:defRPr/>
            </a:pPr>
            <a:r>
              <a:rPr lang="es-ES_tradnl" sz="1500" dirty="0" err="1" smtClean="0">
                <a:latin typeface="Arial"/>
                <a:cs typeface="Arial"/>
              </a:rPr>
              <a:t>convective</a:t>
            </a:r>
            <a:r>
              <a:rPr lang="es-ES_tradnl" sz="1500" dirty="0" smtClean="0">
                <a:latin typeface="Arial"/>
                <a:cs typeface="Arial"/>
              </a:rPr>
              <a:t> </a:t>
            </a:r>
            <a:r>
              <a:rPr lang="es-ES_tradnl" sz="1500" dirty="0" err="1">
                <a:latin typeface="Arial"/>
                <a:cs typeface="Arial"/>
              </a:rPr>
              <a:t>transport</a:t>
            </a:r>
            <a:r>
              <a:rPr lang="es-ES_tradnl" sz="1500" dirty="0">
                <a:latin typeface="Arial"/>
                <a:cs typeface="Arial"/>
              </a:rPr>
              <a:t>, </a:t>
            </a:r>
            <a:endParaRPr lang="es-ES_tradnl" sz="1500" dirty="0" smtClean="0">
              <a:latin typeface="Arial"/>
              <a:cs typeface="Arial"/>
            </a:endParaRPr>
          </a:p>
          <a:p>
            <a:pPr marL="742950" lvl="1" indent="-285750">
              <a:buFont typeface="Wingdings" charset="2"/>
              <a:buChar char="ü"/>
              <a:defRPr/>
            </a:pPr>
            <a:r>
              <a:rPr lang="es-ES_tradnl" sz="1500" dirty="0" err="1" smtClean="0">
                <a:latin typeface="Arial"/>
                <a:cs typeface="Arial"/>
              </a:rPr>
              <a:t>stratospheric</a:t>
            </a:r>
            <a:r>
              <a:rPr lang="es-ES_tradnl" sz="1500" dirty="0" smtClean="0">
                <a:latin typeface="Arial"/>
                <a:cs typeface="Arial"/>
              </a:rPr>
              <a:t> </a:t>
            </a:r>
            <a:r>
              <a:rPr lang="es-ES_tradnl" sz="1500" dirty="0" err="1">
                <a:latin typeface="Arial"/>
                <a:cs typeface="Arial"/>
              </a:rPr>
              <a:t>boundary</a:t>
            </a:r>
            <a:r>
              <a:rPr lang="es-ES_tradnl" sz="1500" dirty="0">
                <a:latin typeface="Arial"/>
                <a:cs typeface="Arial"/>
              </a:rPr>
              <a:t> </a:t>
            </a:r>
            <a:r>
              <a:rPr lang="es-ES_tradnl" sz="1500" dirty="0" err="1" smtClean="0">
                <a:latin typeface="Arial"/>
                <a:cs typeface="Arial"/>
              </a:rPr>
              <a:t>condition</a:t>
            </a:r>
            <a:r>
              <a:rPr lang="es-ES_tradnl" sz="1500" dirty="0" err="1">
                <a:latin typeface="Arial"/>
                <a:cs typeface="Arial"/>
              </a:rPr>
              <a:t>s</a:t>
            </a:r>
            <a:r>
              <a:rPr lang="es-ES_tradnl" sz="1500" dirty="0" smtClean="0">
                <a:latin typeface="Arial"/>
                <a:cs typeface="Arial"/>
              </a:rPr>
              <a:t>.</a:t>
            </a:r>
          </a:p>
          <a:p>
            <a:pPr lvl="1">
              <a:defRPr/>
            </a:pPr>
            <a:endParaRPr lang="es-ES_tradnl" sz="10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s-ES_tradnl" sz="1500" dirty="0" err="1">
                <a:latin typeface="Arial"/>
                <a:cs typeface="Arial"/>
              </a:rPr>
              <a:t>Missing</a:t>
            </a:r>
            <a:r>
              <a:rPr lang="es-ES_tradnl" sz="1500" dirty="0">
                <a:latin typeface="Arial"/>
                <a:cs typeface="Arial"/>
              </a:rPr>
              <a:t> </a:t>
            </a:r>
            <a:r>
              <a:rPr lang="es-ES_tradnl" sz="1500" dirty="0" err="1">
                <a:latin typeface="Arial"/>
                <a:cs typeface="Arial"/>
              </a:rPr>
              <a:t>species</a:t>
            </a:r>
            <a:r>
              <a:rPr lang="es-ES_tradnl" sz="1500" dirty="0">
                <a:latin typeface="Arial"/>
                <a:cs typeface="Arial"/>
              </a:rPr>
              <a:t> and </a:t>
            </a:r>
            <a:r>
              <a:rPr lang="es-ES_tradnl" sz="1500" dirty="0" err="1" smtClean="0">
                <a:latin typeface="Arial"/>
                <a:cs typeface="Arial"/>
              </a:rPr>
              <a:t>processes</a:t>
            </a:r>
            <a:r>
              <a:rPr lang="es-ES_tradnl" sz="1500" dirty="0" smtClean="0">
                <a:latin typeface="Arial"/>
                <a:cs typeface="Arial"/>
              </a:rPr>
              <a:t> </a:t>
            </a:r>
          </a:p>
          <a:p>
            <a:pPr marL="742950" lvl="1" indent="-285750">
              <a:buFont typeface="Wingdings" charset="2"/>
              <a:buChar char="ü"/>
              <a:defRPr/>
            </a:pPr>
            <a:r>
              <a:rPr lang="es-ES_tradnl" sz="1500" dirty="0" smtClean="0">
                <a:latin typeface="Arial"/>
                <a:cs typeface="Arial"/>
              </a:rPr>
              <a:t>marine </a:t>
            </a:r>
            <a:r>
              <a:rPr lang="es-ES_tradnl" sz="1500" dirty="0">
                <a:latin typeface="Arial"/>
                <a:cs typeface="Arial"/>
              </a:rPr>
              <a:t>POA, </a:t>
            </a:r>
            <a:endParaRPr lang="es-ES_tradnl" sz="1500" dirty="0" smtClean="0">
              <a:latin typeface="Arial"/>
              <a:cs typeface="Arial"/>
            </a:endParaRPr>
          </a:p>
          <a:p>
            <a:pPr marL="742950" lvl="1" indent="-285750">
              <a:buFont typeface="Wingdings" charset="2"/>
              <a:buChar char="ü"/>
              <a:defRPr/>
            </a:pPr>
            <a:r>
              <a:rPr lang="es-ES_tradnl" sz="1500" dirty="0" err="1" smtClean="0">
                <a:latin typeface="Arial"/>
                <a:cs typeface="Arial"/>
              </a:rPr>
              <a:t>anthropogenic</a:t>
            </a:r>
            <a:r>
              <a:rPr lang="es-ES_tradnl" sz="1500" dirty="0" smtClean="0">
                <a:latin typeface="Arial"/>
                <a:cs typeface="Arial"/>
              </a:rPr>
              <a:t> OA </a:t>
            </a:r>
          </a:p>
          <a:p>
            <a:pPr marL="742950" lvl="1" indent="-285750">
              <a:buFont typeface="Wingdings" charset="2"/>
              <a:buChar char="ü"/>
              <a:defRPr/>
            </a:pPr>
            <a:r>
              <a:rPr lang="es-ES_tradnl" sz="1500" dirty="0" err="1" smtClean="0">
                <a:latin typeface="Arial"/>
                <a:cs typeface="Arial"/>
              </a:rPr>
              <a:t>dust</a:t>
            </a:r>
            <a:r>
              <a:rPr lang="es-ES_tradnl" sz="1500" dirty="0" smtClean="0">
                <a:latin typeface="Arial"/>
                <a:cs typeface="Arial"/>
              </a:rPr>
              <a:t> </a:t>
            </a:r>
            <a:r>
              <a:rPr lang="es-ES_tradnl" sz="1500" dirty="0">
                <a:latin typeface="Arial"/>
                <a:cs typeface="Arial"/>
              </a:rPr>
              <a:t>mineral </a:t>
            </a:r>
            <a:r>
              <a:rPr lang="es-ES_tradnl" sz="1500" dirty="0" err="1" smtClean="0">
                <a:latin typeface="Arial"/>
                <a:cs typeface="Arial"/>
              </a:rPr>
              <a:t>types</a:t>
            </a:r>
            <a:endParaRPr lang="es-ES_tradnl" sz="1500" dirty="0">
              <a:latin typeface="Arial"/>
              <a:cs typeface="Arial"/>
            </a:endParaRPr>
          </a:p>
          <a:p>
            <a:pPr marL="742950" lvl="1" indent="-285750">
              <a:buFont typeface="Wingdings" charset="2"/>
              <a:buChar char="ü"/>
              <a:defRPr/>
            </a:pPr>
            <a:r>
              <a:rPr lang="es-ES_tradnl" sz="1500" dirty="0" err="1" smtClean="0">
                <a:latin typeface="Arial"/>
                <a:cs typeface="Arial"/>
              </a:rPr>
              <a:t>heterogeneous</a:t>
            </a:r>
            <a:r>
              <a:rPr lang="es-ES_tradnl" sz="1500" dirty="0" smtClean="0">
                <a:latin typeface="Arial"/>
                <a:cs typeface="Arial"/>
              </a:rPr>
              <a:t> </a:t>
            </a:r>
            <a:r>
              <a:rPr lang="es-ES_tradnl" sz="1500" dirty="0" err="1" smtClean="0">
                <a:latin typeface="Arial"/>
                <a:cs typeface="Arial"/>
              </a:rPr>
              <a:t>chemistry</a:t>
            </a:r>
            <a:endParaRPr lang="es-ES_tradnl" sz="1500" dirty="0" smtClean="0">
              <a:latin typeface="Arial"/>
              <a:cs typeface="Arial"/>
            </a:endParaRPr>
          </a:p>
          <a:p>
            <a:pPr marL="742950" lvl="1" indent="-285750">
              <a:buFont typeface="Wingdings" charset="2"/>
              <a:buChar char="ü"/>
              <a:defRPr/>
            </a:pPr>
            <a:r>
              <a:rPr lang="es-ES_tradnl" sz="1500" dirty="0">
                <a:latin typeface="Arial"/>
                <a:cs typeface="Arial"/>
              </a:rPr>
              <a:t>n</a:t>
            </a:r>
            <a:r>
              <a:rPr lang="es-ES_tradnl" sz="1500" dirty="0" smtClean="0">
                <a:latin typeface="Arial"/>
                <a:cs typeface="Arial"/>
              </a:rPr>
              <a:t>ew </a:t>
            </a:r>
            <a:r>
              <a:rPr lang="es-ES_tradnl" sz="1500" dirty="0">
                <a:latin typeface="Arial"/>
                <a:cs typeface="Arial"/>
              </a:rPr>
              <a:t>SOA </a:t>
            </a:r>
            <a:r>
              <a:rPr lang="es-ES_tradnl" sz="1500" dirty="0" err="1">
                <a:latin typeface="Arial"/>
                <a:cs typeface="Arial"/>
              </a:rPr>
              <a:t>pathways</a:t>
            </a:r>
            <a:r>
              <a:rPr lang="es-ES_tradnl" sz="1500" dirty="0">
                <a:latin typeface="Arial"/>
                <a:cs typeface="Arial"/>
              </a:rPr>
              <a:t> and </a:t>
            </a:r>
            <a:r>
              <a:rPr lang="es-ES_tradnl" sz="1500" dirty="0" err="1" smtClean="0">
                <a:latin typeface="Arial"/>
                <a:cs typeface="Arial"/>
              </a:rPr>
              <a:t>mechanisms</a:t>
            </a:r>
            <a:endParaRPr lang="es-ES_tradnl" sz="1500" dirty="0" smtClean="0">
              <a:latin typeface="Arial"/>
              <a:cs typeface="Arial"/>
            </a:endParaRPr>
          </a:p>
          <a:p>
            <a:pPr marL="742950" lvl="1" indent="-285750">
              <a:buFont typeface="Wingdings" charset="2"/>
              <a:buChar char="ü"/>
              <a:defRPr/>
            </a:pPr>
            <a:endParaRPr lang="es-ES_tradnl" sz="10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s-ES_tradnl" sz="1500" dirty="0" err="1" smtClean="0">
                <a:latin typeface="Arial"/>
                <a:cs typeface="Arial"/>
              </a:rPr>
              <a:t>One-way</a:t>
            </a:r>
            <a:r>
              <a:rPr lang="es-ES_tradnl" sz="1500" dirty="0" smtClean="0">
                <a:latin typeface="Arial"/>
                <a:cs typeface="Arial"/>
              </a:rPr>
              <a:t> </a:t>
            </a:r>
            <a:r>
              <a:rPr lang="es-ES_tradnl" sz="1500" dirty="0" err="1" smtClean="0">
                <a:latin typeface="Arial"/>
                <a:cs typeface="Arial"/>
              </a:rPr>
              <a:t>nesting</a:t>
            </a:r>
            <a:r>
              <a:rPr lang="es-ES_tradnl" sz="1500" dirty="0" smtClean="0">
                <a:latin typeface="Arial"/>
                <a:cs typeface="Arial"/>
              </a:rPr>
              <a:t> </a:t>
            </a:r>
            <a:r>
              <a:rPr lang="es-ES_tradnl" sz="1500" dirty="0" err="1" smtClean="0">
                <a:latin typeface="Arial"/>
                <a:cs typeface="Arial"/>
              </a:rPr>
              <a:t>capabilities</a:t>
            </a:r>
            <a:r>
              <a:rPr lang="es-ES_tradnl" sz="1500" dirty="0" smtClean="0">
                <a:latin typeface="Arial"/>
                <a:cs typeface="Arial"/>
              </a:rPr>
              <a:t> of </a:t>
            </a:r>
            <a:r>
              <a:rPr lang="es-ES_tradnl" sz="1500" dirty="0" err="1" smtClean="0">
                <a:latin typeface="Arial"/>
                <a:cs typeface="Arial"/>
              </a:rPr>
              <a:t>the</a:t>
            </a:r>
            <a:r>
              <a:rPr lang="es-ES_tradnl" sz="1500" dirty="0" smtClean="0">
                <a:latin typeface="Arial"/>
                <a:cs typeface="Arial"/>
              </a:rPr>
              <a:t> </a:t>
            </a:r>
            <a:r>
              <a:rPr lang="es-ES_tradnl" sz="1500" dirty="0" err="1" smtClean="0">
                <a:latin typeface="Arial"/>
                <a:cs typeface="Arial"/>
              </a:rPr>
              <a:t>model</a:t>
            </a:r>
            <a:r>
              <a:rPr lang="es-ES_tradnl" sz="1500" dirty="0" smtClean="0">
                <a:latin typeface="Arial"/>
                <a:cs typeface="Arial"/>
              </a:rPr>
              <a:t> (global-regional, regional-regional)</a:t>
            </a:r>
          </a:p>
          <a:p>
            <a:pPr marL="285750" indent="-285750">
              <a:buFont typeface="Arial"/>
              <a:buChar char="•"/>
              <a:defRPr/>
            </a:pPr>
            <a:endParaRPr lang="es-ES_tradnl" sz="15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s-ES_tradnl" sz="1500" dirty="0" smtClean="0">
                <a:latin typeface="Arial"/>
                <a:cs typeface="Arial"/>
              </a:rPr>
              <a:t>2017 -&gt; full aerosol global </a:t>
            </a:r>
            <a:r>
              <a:rPr lang="es-ES_tradnl" sz="1500" dirty="0" err="1" smtClean="0">
                <a:latin typeface="Arial"/>
                <a:cs typeface="Arial"/>
              </a:rPr>
              <a:t>forecasts</a:t>
            </a:r>
            <a:endParaRPr lang="es-ES_tradnl" sz="15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s-ES_tradnl" sz="1500" dirty="0" smtClean="0">
                <a:latin typeface="Arial"/>
                <a:cs typeface="Arial"/>
              </a:rPr>
              <a:t>2018 -&gt; </a:t>
            </a:r>
            <a:r>
              <a:rPr lang="es-ES_tradnl" sz="1500" dirty="0" err="1" smtClean="0">
                <a:latin typeface="Arial"/>
                <a:cs typeface="Arial"/>
              </a:rPr>
              <a:t>transition</a:t>
            </a:r>
            <a:r>
              <a:rPr lang="es-ES_tradnl" sz="1500" dirty="0" smtClean="0">
                <a:latin typeface="Arial"/>
                <a:cs typeface="Arial"/>
              </a:rPr>
              <a:t> of regional CALIOPE </a:t>
            </a:r>
            <a:r>
              <a:rPr lang="es-ES_tradnl" sz="1500" dirty="0" err="1" smtClean="0">
                <a:latin typeface="Arial"/>
                <a:cs typeface="Arial"/>
              </a:rPr>
              <a:t>forecasts</a:t>
            </a:r>
            <a:r>
              <a:rPr lang="es-ES_tradnl" sz="1500" dirty="0" smtClean="0">
                <a:latin typeface="Arial"/>
                <a:cs typeface="Arial"/>
              </a:rPr>
              <a:t> to MONARCH</a:t>
            </a:r>
          </a:p>
          <a:p>
            <a:pPr marL="742950" lvl="1" indent="-285750">
              <a:buFont typeface="Wingdings" charset="2"/>
              <a:buChar char="ü"/>
              <a:defRPr/>
            </a:pPr>
            <a:endParaRPr lang="es-ES_tradnl" sz="1500" dirty="0" smtClean="0">
              <a:latin typeface="Arial"/>
              <a:cs typeface="Arial"/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107504" y="44624"/>
            <a:ext cx="8928992" cy="792088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 smtClean="0">
                <a:latin typeface="Calibri" panose="020F0502020204030204" pitchFamily="34" charset="0"/>
              </a:rPr>
              <a:t>MONARCH: Aerosols</a:t>
            </a:r>
            <a:endParaRPr lang="en-US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54918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416" y="155875"/>
            <a:ext cx="6606541" cy="68083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HERMESv2.0: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An emission model for Europe and Spain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5224030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653136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084168" y="838200"/>
            <a:ext cx="2580456" cy="1870720"/>
            <a:chOff x="6096000" y="838200"/>
            <a:chExt cx="2743200" cy="1981200"/>
          </a:xfrm>
        </p:grpSpPr>
        <p:pic>
          <p:nvPicPr>
            <p:cNvPr id="1031" name="Picture 7" descr="http://www.bsc.es/int/AQFcv2/EMIS/eu/20150225/BSC-ES_EMISSIONS_NO2_20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838200"/>
              <a:ext cx="2743200" cy="198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7010400" y="1676400"/>
              <a:ext cx="457200" cy="36576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084168" y="2708920"/>
            <a:ext cx="2592288" cy="1944216"/>
            <a:chOff x="6172200" y="2819400"/>
            <a:chExt cx="2743200" cy="1981200"/>
          </a:xfrm>
        </p:grpSpPr>
        <p:pic>
          <p:nvPicPr>
            <p:cNvPr id="1029" name="Picture 5" descr="http://www.bsc.es/int/AQFcv2/EMIS/ip/20150225/BSC-ES_EMISSIONS_NO2_40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2819400"/>
              <a:ext cx="2743200" cy="198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7772400" y="3276600"/>
              <a:ext cx="457200" cy="45720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442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91" y="78155"/>
            <a:ext cx="6191348" cy="68086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HERMESv3.0: </a:t>
            </a:r>
            <a:r>
              <a:rPr lang="en-US" dirty="0">
                <a:solidFill>
                  <a:schemeClr val="bg1"/>
                </a:solidFill>
              </a:rPr>
              <a:t>A </a:t>
            </a:r>
            <a:r>
              <a:rPr lang="en-US" dirty="0" smtClean="0">
                <a:solidFill>
                  <a:schemeClr val="bg1"/>
                </a:solidFill>
              </a:rPr>
              <a:t>multiscale </a:t>
            </a:r>
            <a:r>
              <a:rPr lang="en-US" dirty="0">
                <a:solidFill>
                  <a:schemeClr val="bg1"/>
                </a:solidFill>
              </a:rPr>
              <a:t>emission model for supporting air quality modelling research </a:t>
            </a:r>
          </a:p>
        </p:txBody>
      </p:sp>
      <p:graphicFrame>
        <p:nvGraphicFramePr>
          <p:cNvPr id="3" name="Diagram 2"/>
          <p:cNvGraphicFramePr/>
          <p:nvPr>
            <p:extLst/>
          </p:nvPr>
        </p:nvGraphicFramePr>
        <p:xfrm>
          <a:off x="0" y="2209800"/>
          <a:ext cx="9144000" cy="4569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50" descr="EMEP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421" y="5715000"/>
            <a:ext cx="822179" cy="27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2" descr="TNO-MACC-II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358" y="6212245"/>
            <a:ext cx="953204" cy="22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6" descr="MACCity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358" y="5715000"/>
            <a:ext cx="825731" cy="3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8" descr="EDGARv3.2FT200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85" y="5715000"/>
            <a:ext cx="953204" cy="27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85" y="6200263"/>
            <a:ext cx="953203" cy="366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" t="14349" r="4445" b="15631"/>
          <a:stretch/>
        </p:blipFill>
        <p:spPr>
          <a:xfrm>
            <a:off x="3657600" y="4998574"/>
            <a:ext cx="2286000" cy="114126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772953" y="1784860"/>
            <a:ext cx="2218647" cy="5454140"/>
            <a:chOff x="596302" y="-98170"/>
            <a:chExt cx="2218647" cy="5454140"/>
          </a:xfrm>
          <a:scene3d>
            <a:camera prst="orthographicFront"/>
            <a:lightRig rig="flat" dir="t"/>
          </a:scene3d>
        </p:grpSpPr>
        <p:sp>
          <p:nvSpPr>
            <p:cNvPr id="15" name="Rectangle 14"/>
            <p:cNvSpPr/>
            <p:nvPr/>
          </p:nvSpPr>
          <p:spPr>
            <a:xfrm>
              <a:off x="596302" y="-98170"/>
              <a:ext cx="2218647" cy="5301740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ctangle 15"/>
            <p:cNvSpPr/>
            <p:nvPr/>
          </p:nvSpPr>
          <p:spPr>
            <a:xfrm>
              <a:off x="596302" y="402970"/>
              <a:ext cx="2218647" cy="495300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65151" rIns="0" bIns="0" numCol="1" spcCol="1270" anchor="t" anchorCtr="0">
              <a:noAutofit/>
            </a:bodyPr>
            <a:lstStyle/>
            <a:p>
              <a:pPr lvl="0" algn="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* Vertical profiles:</a:t>
              </a:r>
            </a:p>
            <a:p>
              <a:pPr lvl="0" algn="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 smtClean="0"/>
                <a:t>- Point sources</a:t>
              </a:r>
            </a:p>
            <a:p>
              <a:pPr lvl="0" algn="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- Biomass burning</a:t>
              </a:r>
            </a:p>
            <a:p>
              <a:pPr lvl="0" algn="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 smtClean="0"/>
                <a:t>- Air traffic</a:t>
              </a:r>
              <a:r>
                <a:rPr lang="en-US" kern="1200" dirty="0" smtClean="0"/>
                <a:t> </a:t>
              </a:r>
            </a:p>
            <a:p>
              <a:pPr lvl="0" algn="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* Temporal profiles: </a:t>
              </a:r>
              <a:r>
                <a:rPr lang="en-US" dirty="0" smtClean="0"/>
                <a:t>Monthly, weekly and daily factors per sector</a:t>
              </a:r>
            </a:p>
            <a:p>
              <a:pPr lvl="0" algn="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* VOC and PM2.5 speciation:</a:t>
              </a:r>
            </a:p>
            <a:p>
              <a:pPr lvl="0" algn="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 smtClean="0"/>
                <a:t>- CB05, S</a:t>
              </a:r>
              <a:r>
                <a:rPr lang="en-US" kern="1200" dirty="0" smtClean="0"/>
                <a:t>APRC99</a:t>
              </a:r>
            </a:p>
            <a:p>
              <a:pPr lvl="0" algn="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 smtClean="0"/>
                <a:t>- AERO5, AERO6</a:t>
              </a:r>
              <a:endParaRPr lang="en-US" kern="1200" dirty="0" smtClean="0"/>
            </a:p>
          </p:txBody>
        </p:sp>
      </p:grpSp>
      <p:sp>
        <p:nvSpPr>
          <p:cNvPr id="8" name="Rectangle 7"/>
          <p:cNvSpPr/>
          <p:nvPr/>
        </p:nvSpPr>
        <p:spPr>
          <a:xfrm>
            <a:off x="2239698" y="6160005"/>
            <a:ext cx="498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 smtClean="0">
                <a:solidFill>
                  <a:schemeClr val="bg1"/>
                </a:solidFill>
              </a:rPr>
              <a:t>(···)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50" y="6212245"/>
            <a:ext cx="1333500" cy="49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019" y="5787964"/>
            <a:ext cx="1466514" cy="948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-40431" y="801469"/>
            <a:ext cx="9184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A</a:t>
            </a:r>
            <a:r>
              <a:rPr lang="en-US" sz="2000" dirty="0" smtClean="0"/>
              <a:t> </a:t>
            </a:r>
            <a:r>
              <a:rPr lang="en-US" sz="2000" dirty="0"/>
              <a:t>stand-alone </a:t>
            </a:r>
            <a:r>
              <a:rPr lang="en-US" sz="2000" dirty="0" smtClean="0"/>
              <a:t>model for simulating emissions on a user-defined grid for global, regional and street-scale air quality models. Users can select, combine and scale (horizontal, vertical, temporal, speciation) multiple global and regional emission inventories through a flexible configuration file to obtain hourly gridded emissions.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0818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1"/>
          <p:cNvSpPr txBox="1">
            <a:spLocks/>
          </p:cNvSpPr>
          <p:nvPr/>
        </p:nvSpPr>
        <p:spPr>
          <a:xfrm>
            <a:off x="107504" y="44624"/>
            <a:ext cx="8928992" cy="792088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 smtClean="0">
                <a:latin typeface="Calibri" panose="020F0502020204030204" pitchFamily="34" charset="0"/>
              </a:rPr>
              <a:t>MONARCH: Aerosol data assimilation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45" name="Rectangle 24"/>
          <p:cNvSpPr>
            <a:spLocks noChangeArrowheads="1"/>
          </p:cNvSpPr>
          <p:nvPr/>
        </p:nvSpPr>
        <p:spPr bwMode="auto">
          <a:xfrm>
            <a:off x="323528" y="1340768"/>
            <a:ext cx="410445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Clr>
                <a:srgbClr val="004990"/>
              </a:buClr>
              <a:buSzPct val="25000"/>
            </a:pPr>
            <a:r>
              <a:rPr lang="en-US" altLang="en-US" b="1" dirty="0" smtClean="0">
                <a:solidFill>
                  <a:srgbClr val="00060C"/>
                </a:solidFill>
                <a:sym typeface="Comic Sans MS" pitchFamily="66" charset="0"/>
              </a:rPr>
              <a:t>MONARCH</a:t>
            </a:r>
            <a:r>
              <a:rPr lang="en-US" altLang="en-US" dirty="0" smtClean="0">
                <a:solidFill>
                  <a:srgbClr val="00060C"/>
                </a:solidFill>
                <a:sym typeface="Comic Sans MS" pitchFamily="66" charset="0"/>
              </a:rPr>
              <a:t> coupled with a Local Ensemble Transform </a:t>
            </a:r>
            <a:r>
              <a:rPr lang="en-US" altLang="en-US" dirty="0" err="1" smtClean="0">
                <a:solidFill>
                  <a:srgbClr val="00060C"/>
                </a:solidFill>
                <a:sym typeface="Comic Sans MS" pitchFamily="66" charset="0"/>
              </a:rPr>
              <a:t>Kalman</a:t>
            </a:r>
            <a:r>
              <a:rPr lang="en-US" altLang="en-US" dirty="0" smtClean="0">
                <a:solidFill>
                  <a:srgbClr val="00060C"/>
                </a:solidFill>
                <a:sym typeface="Comic Sans MS" pitchFamily="66" charset="0"/>
              </a:rPr>
              <a:t> Filter (</a:t>
            </a:r>
            <a:r>
              <a:rPr lang="en-US" altLang="en-US" b="1" dirty="0" smtClean="0">
                <a:solidFill>
                  <a:srgbClr val="00060C"/>
                </a:solidFill>
                <a:sym typeface="Comic Sans MS" pitchFamily="66" charset="0"/>
              </a:rPr>
              <a:t>LETKF</a:t>
            </a:r>
            <a:r>
              <a:rPr lang="en-US" altLang="en-US" dirty="0" smtClean="0">
                <a:solidFill>
                  <a:srgbClr val="00060C"/>
                </a:solidFill>
                <a:sym typeface="Comic Sans MS" pitchFamily="66" charset="0"/>
              </a:rPr>
              <a:t>) for the assimilation of aerosol optical depth observations</a:t>
            </a:r>
            <a:endParaRPr lang="en-US" altLang="en-US" dirty="0">
              <a:solidFill>
                <a:srgbClr val="00060C"/>
              </a:solidFill>
              <a:sym typeface="Comic Sans MS" pitchFamily="66" charset="0"/>
            </a:endParaRPr>
          </a:p>
        </p:txBody>
      </p:sp>
      <p:sp>
        <p:nvSpPr>
          <p:cNvPr id="52" name="Rectangle 2"/>
          <p:cNvSpPr>
            <a:spLocks noChangeArrowheads="1"/>
          </p:cNvSpPr>
          <p:nvPr/>
        </p:nvSpPr>
        <p:spPr bwMode="auto">
          <a:xfrm>
            <a:off x="323528" y="3429000"/>
            <a:ext cx="468052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Clr>
                <a:srgbClr val="004990"/>
              </a:buClr>
              <a:buSzPct val="25000"/>
            </a:pPr>
            <a:r>
              <a:rPr lang="en-US" altLang="en-US" b="1" dirty="0" smtClean="0">
                <a:solidFill>
                  <a:srgbClr val="00060C"/>
                </a:solidFill>
                <a:sym typeface="Comic Sans MS" pitchFamily="66" charset="0"/>
              </a:rPr>
              <a:t>Mineral dust application </a:t>
            </a:r>
          </a:p>
          <a:p>
            <a:pPr eaLnBrk="1" hangingPunct="1">
              <a:buSzPct val="100000"/>
            </a:pPr>
            <a:r>
              <a:rPr lang="en-US" altLang="en-US" dirty="0" smtClean="0">
                <a:solidFill>
                  <a:srgbClr val="00060C"/>
                </a:solidFill>
                <a:sym typeface="Comic Sans MS" pitchFamily="66" charset="0"/>
              </a:rPr>
              <a:t>The ensemble forecast is </a:t>
            </a:r>
            <a:r>
              <a:rPr lang="en-US" altLang="en-US" dirty="0">
                <a:solidFill>
                  <a:srgbClr val="00060C"/>
                </a:solidFill>
                <a:sym typeface="Comic Sans MS" pitchFamily="66" charset="0"/>
              </a:rPr>
              <a:t>based on </a:t>
            </a:r>
            <a:endParaRPr lang="en-US" altLang="en-US" dirty="0" smtClean="0">
              <a:solidFill>
                <a:srgbClr val="00060C"/>
              </a:solidFill>
              <a:sym typeface="Comic Sans MS" pitchFamily="66" charset="0"/>
            </a:endParaRPr>
          </a:p>
          <a:p>
            <a:pPr eaLnBrk="1" hangingPunct="1">
              <a:buSzPct val="100000"/>
            </a:pPr>
            <a:r>
              <a:rPr lang="en-US" altLang="en-US" dirty="0" smtClean="0">
                <a:solidFill>
                  <a:srgbClr val="00060C"/>
                </a:solidFill>
                <a:sym typeface="Comic Sans MS" pitchFamily="66" charset="0"/>
              </a:rPr>
              <a:t>uncertainties </a:t>
            </a:r>
            <a:r>
              <a:rPr lang="en-US" altLang="en-US" dirty="0">
                <a:solidFill>
                  <a:srgbClr val="00060C"/>
                </a:solidFill>
                <a:sym typeface="Comic Sans MS" pitchFamily="66" charset="0"/>
              </a:rPr>
              <a:t>in the </a:t>
            </a:r>
            <a:r>
              <a:rPr lang="en-US" altLang="en-US" dirty="0" smtClean="0">
                <a:solidFill>
                  <a:srgbClr val="00060C"/>
                </a:solidFill>
                <a:sym typeface="Comic Sans MS" pitchFamily="66" charset="0"/>
              </a:rPr>
              <a:t>dust emission </a:t>
            </a:r>
          </a:p>
          <a:p>
            <a:pPr eaLnBrk="1" hangingPunct="1">
              <a:buSzPct val="100000"/>
            </a:pPr>
            <a:r>
              <a:rPr lang="en-US" altLang="en-US" dirty="0" smtClean="0">
                <a:solidFill>
                  <a:srgbClr val="00060C"/>
                </a:solidFill>
                <a:sym typeface="Comic Sans MS" pitchFamily="66" charset="0"/>
              </a:rPr>
              <a:t>scheme </a:t>
            </a:r>
          </a:p>
          <a:p>
            <a:pPr eaLnBrk="1" hangingPunct="1">
              <a:buSzPct val="100000"/>
            </a:pPr>
            <a:endParaRPr lang="en-US" altLang="en-US" dirty="0" smtClean="0">
              <a:solidFill>
                <a:srgbClr val="00060C"/>
              </a:solidFill>
              <a:sym typeface="Comic Sans MS" pitchFamily="66" charset="0"/>
            </a:endParaRPr>
          </a:p>
          <a:p>
            <a:pPr marL="285750" indent="-285750" eaLnBrk="1" hangingPunct="1">
              <a:buSzPct val="100000"/>
              <a:buFontTx/>
              <a:buChar char="-"/>
            </a:pPr>
            <a:r>
              <a:rPr lang="en-US" altLang="en-US" dirty="0" smtClean="0">
                <a:solidFill>
                  <a:srgbClr val="00060C"/>
                </a:solidFill>
              </a:rPr>
              <a:t>vertical flux, </a:t>
            </a:r>
          </a:p>
          <a:p>
            <a:pPr marL="285750" indent="-285750" eaLnBrk="1" hangingPunct="1">
              <a:buSzPct val="100000"/>
              <a:buFontTx/>
              <a:buChar char="-"/>
            </a:pPr>
            <a:r>
              <a:rPr lang="en-US" altLang="en-US" dirty="0" smtClean="0">
                <a:solidFill>
                  <a:srgbClr val="00060C"/>
                </a:solidFill>
              </a:rPr>
              <a:t>size </a:t>
            </a:r>
            <a:r>
              <a:rPr lang="en-US" altLang="en-US" dirty="0">
                <a:solidFill>
                  <a:srgbClr val="00060C"/>
                </a:solidFill>
              </a:rPr>
              <a:t>distribution at </a:t>
            </a:r>
            <a:r>
              <a:rPr lang="en-US" altLang="en-US" dirty="0" smtClean="0">
                <a:solidFill>
                  <a:srgbClr val="00060C"/>
                </a:solidFill>
              </a:rPr>
              <a:t>emission</a:t>
            </a:r>
            <a:r>
              <a:rPr lang="en-US" altLang="en-US" dirty="0" smtClean="0">
                <a:solidFill>
                  <a:srgbClr val="00060C"/>
                </a:solidFill>
                <a:sym typeface="Calibri" pitchFamily="34" charset="0"/>
              </a:rPr>
              <a:t> </a:t>
            </a:r>
          </a:p>
          <a:p>
            <a:pPr marL="285750" indent="-285750" eaLnBrk="1" hangingPunct="1">
              <a:buSzPct val="100000"/>
              <a:buFontTx/>
              <a:buChar char="-"/>
            </a:pPr>
            <a:r>
              <a:rPr lang="en-US" altLang="en-US" dirty="0" smtClean="0">
                <a:solidFill>
                  <a:srgbClr val="00060C"/>
                </a:solidFill>
                <a:sym typeface="Calibri" pitchFamily="34" charset="0"/>
              </a:rPr>
              <a:t>threshold </a:t>
            </a:r>
            <a:r>
              <a:rPr lang="en-US" altLang="en-US" dirty="0">
                <a:solidFill>
                  <a:srgbClr val="00060C"/>
                </a:solidFill>
                <a:sym typeface="Calibri" pitchFamily="34" charset="0"/>
              </a:rPr>
              <a:t>on </a:t>
            </a:r>
            <a:r>
              <a:rPr lang="en-US" altLang="en-US" dirty="0" smtClean="0">
                <a:solidFill>
                  <a:srgbClr val="00060C"/>
                </a:solidFill>
                <a:sym typeface="Calibri" pitchFamily="34" charset="0"/>
              </a:rPr>
              <a:t>friction velocity</a:t>
            </a:r>
            <a:endParaRPr lang="en-US" altLang="en-US" dirty="0" smtClean="0">
              <a:solidFill>
                <a:srgbClr val="00060C"/>
              </a:solidFill>
              <a:sym typeface="Comic Sans MS" pitchFamily="66" charset="0"/>
            </a:endParaRPr>
          </a:p>
        </p:txBody>
      </p:sp>
      <p:grpSp>
        <p:nvGrpSpPr>
          <p:cNvPr id="114" name="Group 23"/>
          <p:cNvGrpSpPr>
            <a:grpSpLocks/>
          </p:cNvGrpSpPr>
          <p:nvPr/>
        </p:nvGrpSpPr>
        <p:grpSpPr bwMode="auto">
          <a:xfrm>
            <a:off x="4496158" y="1107718"/>
            <a:ext cx="3624505" cy="1889234"/>
            <a:chOff x="468601" y="2343426"/>
            <a:chExt cx="4295057" cy="2219910"/>
          </a:xfrm>
        </p:grpSpPr>
        <p:cxnSp>
          <p:nvCxnSpPr>
            <p:cNvPr id="115" name="Shape 318"/>
            <p:cNvCxnSpPr>
              <a:cxnSpLocks noChangeShapeType="1"/>
            </p:cNvCxnSpPr>
            <p:nvPr/>
          </p:nvCxnSpPr>
          <p:spPr bwMode="auto">
            <a:xfrm>
              <a:off x="3028496" y="4268013"/>
              <a:ext cx="1538286" cy="0"/>
            </a:xfrm>
            <a:prstGeom prst="straightConnector1">
              <a:avLst/>
            </a:prstGeom>
            <a:noFill/>
            <a:ln w="12700">
              <a:solidFill>
                <a:srgbClr val="4A7EBB"/>
              </a:solidFill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16" name="Shape 319"/>
            <p:cNvCxnSpPr>
              <a:cxnSpLocks noChangeShapeType="1"/>
            </p:cNvCxnSpPr>
            <p:nvPr/>
          </p:nvCxnSpPr>
          <p:spPr bwMode="auto">
            <a:xfrm>
              <a:off x="1783346" y="3737310"/>
              <a:ext cx="403225" cy="0"/>
            </a:xfrm>
            <a:prstGeom prst="straightConnector1">
              <a:avLst/>
            </a:prstGeom>
            <a:noFill/>
            <a:ln w="12700">
              <a:solidFill>
                <a:srgbClr val="4A7EBB"/>
              </a:solidFill>
              <a:miter lim="800000"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17" name="Shape 320"/>
            <p:cNvCxnSpPr>
              <a:cxnSpLocks noChangeShapeType="1"/>
            </p:cNvCxnSpPr>
            <p:nvPr/>
          </p:nvCxnSpPr>
          <p:spPr bwMode="auto">
            <a:xfrm>
              <a:off x="1797633" y="3289105"/>
              <a:ext cx="403225" cy="0"/>
            </a:xfrm>
            <a:prstGeom prst="straightConnector1">
              <a:avLst/>
            </a:prstGeom>
            <a:noFill/>
            <a:ln w="12700">
              <a:solidFill>
                <a:srgbClr val="4A7EBB"/>
              </a:solidFill>
              <a:miter lim="800000"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18" name="Shape 321"/>
            <p:cNvCxnSpPr>
              <a:cxnSpLocks noChangeShapeType="1"/>
            </p:cNvCxnSpPr>
            <p:nvPr/>
          </p:nvCxnSpPr>
          <p:spPr bwMode="auto">
            <a:xfrm rot="10800000" flipH="1">
              <a:off x="1797633" y="2971175"/>
              <a:ext cx="403225" cy="1550"/>
            </a:xfrm>
            <a:prstGeom prst="straightConnector1">
              <a:avLst/>
            </a:prstGeom>
            <a:noFill/>
            <a:ln w="12700">
              <a:solidFill>
                <a:srgbClr val="4A7EBB"/>
              </a:solidFill>
              <a:miter lim="800000"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19" name="Shape 322"/>
            <p:cNvCxnSpPr>
              <a:cxnSpLocks noChangeShapeType="1"/>
            </p:cNvCxnSpPr>
            <p:nvPr/>
          </p:nvCxnSpPr>
          <p:spPr bwMode="auto">
            <a:xfrm>
              <a:off x="2630409" y="3640593"/>
              <a:ext cx="1" cy="542808"/>
            </a:xfrm>
            <a:prstGeom prst="straightConnector1">
              <a:avLst/>
            </a:prstGeom>
            <a:noFill/>
            <a:ln w="19050">
              <a:solidFill>
                <a:srgbClr val="46C846"/>
              </a:solidFill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20" name="Shape 323"/>
            <p:cNvSpPr>
              <a:spLocks noChangeArrowheads="1"/>
            </p:cNvSpPr>
            <p:nvPr/>
          </p:nvSpPr>
          <p:spPr bwMode="auto">
            <a:xfrm>
              <a:off x="923815" y="2829614"/>
              <a:ext cx="938628" cy="274505"/>
            </a:xfrm>
            <a:prstGeom prst="roundRect">
              <a:avLst>
                <a:gd name="adj" fmla="val 16667"/>
              </a:avLst>
            </a:prstGeom>
            <a:solidFill>
              <a:srgbClr val="4F81BD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lIns="91425" tIns="45700" rIns="91425" bIns="4570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buClr>
                  <a:srgbClr val="FFFFFF"/>
                </a:buClr>
                <a:buSzPct val="25000"/>
                <a:buFont typeface="Arial" pitchFamily="34" charset="0"/>
                <a:buNone/>
              </a:pPr>
              <a:r>
                <a:rPr lang="en-US" altLang="en-US" sz="900" dirty="0" smtClean="0">
                  <a:solidFill>
                    <a:srgbClr val="FFFFFF"/>
                  </a:solidFill>
                  <a:cs typeface="Arial" pitchFamily="34" charset="0"/>
                  <a:sym typeface="Arial" pitchFamily="34" charset="0"/>
                </a:rPr>
                <a:t>member</a:t>
              </a:r>
              <a:r>
                <a:rPr lang="en-US" altLang="en-US" sz="1000" dirty="0" smtClean="0">
                  <a:solidFill>
                    <a:srgbClr val="FFFFFF"/>
                  </a:solidFill>
                  <a:cs typeface="Arial" pitchFamily="34" charset="0"/>
                  <a:sym typeface="Arial" pitchFamily="34" charset="0"/>
                </a:rPr>
                <a:t> </a:t>
              </a:r>
              <a:r>
                <a:rPr lang="en-US" altLang="en-US" sz="900" dirty="0">
                  <a:solidFill>
                    <a:srgbClr val="FFFFFF"/>
                  </a:solidFill>
                  <a:cs typeface="Arial" pitchFamily="34" charset="0"/>
                  <a:sym typeface="Arial" pitchFamily="34" charset="0"/>
                </a:rPr>
                <a:t>1</a:t>
              </a:r>
            </a:p>
          </p:txBody>
        </p:sp>
        <p:sp>
          <p:nvSpPr>
            <p:cNvPr id="121" name="Shape 324"/>
            <p:cNvSpPr txBox="1">
              <a:spLocks noChangeArrowheads="1"/>
            </p:cNvSpPr>
            <p:nvPr/>
          </p:nvSpPr>
          <p:spPr bwMode="auto">
            <a:xfrm>
              <a:off x="2681082" y="3844954"/>
              <a:ext cx="2082576" cy="204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buClr>
                  <a:srgbClr val="46C846"/>
                </a:buClr>
                <a:buSzPct val="25000"/>
                <a:buFont typeface="Arial" pitchFamily="34" charset="0"/>
                <a:buNone/>
              </a:pPr>
              <a:r>
                <a:rPr lang="en-US" altLang="en-US" sz="1000" b="1" dirty="0">
                  <a:solidFill>
                    <a:srgbClr val="46C846"/>
                  </a:solidFill>
                  <a:cs typeface="Arial" pitchFamily="34" charset="0"/>
                  <a:sym typeface="Arial" pitchFamily="34" charset="0"/>
                </a:rPr>
                <a:t>ensemble mean analysis</a:t>
              </a:r>
            </a:p>
          </p:txBody>
        </p:sp>
        <p:sp>
          <p:nvSpPr>
            <p:cNvPr id="122" name="Shape 325"/>
            <p:cNvSpPr>
              <a:spLocks noChangeArrowheads="1"/>
            </p:cNvSpPr>
            <p:nvPr/>
          </p:nvSpPr>
          <p:spPr bwMode="auto">
            <a:xfrm>
              <a:off x="2308413" y="2896732"/>
              <a:ext cx="833977" cy="905715"/>
            </a:xfrm>
            <a:prstGeom prst="roundRect">
              <a:avLst>
                <a:gd name="adj" fmla="val 16667"/>
              </a:avLst>
            </a:prstGeom>
            <a:solidFill>
              <a:srgbClr val="C0504D"/>
            </a:solidFill>
            <a:ln w="25400">
              <a:solidFill>
                <a:srgbClr val="C0504D"/>
              </a:solidFill>
              <a:miter lim="800000"/>
              <a:headEnd/>
              <a:tailEnd/>
            </a:ln>
          </p:spPr>
          <p:txBody>
            <a:bodyPr lIns="91425" tIns="45700" rIns="91425" bIns="4570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buClr>
                  <a:srgbClr val="FFFFFF"/>
                </a:buClr>
                <a:buSzPct val="25000"/>
                <a:buFont typeface="Arial" pitchFamily="34" charset="0"/>
                <a:buNone/>
              </a:pPr>
              <a:r>
                <a:rPr lang="en-US" altLang="en-US" sz="1000" b="1" dirty="0">
                  <a:solidFill>
                    <a:srgbClr val="FFFFFF"/>
                  </a:solidFill>
                  <a:cs typeface="Arial" pitchFamily="34" charset="0"/>
                  <a:sym typeface="Arial" pitchFamily="34" charset="0"/>
                </a:rPr>
                <a:t>LETKF</a:t>
              </a:r>
            </a:p>
          </p:txBody>
        </p:sp>
        <p:cxnSp>
          <p:nvCxnSpPr>
            <p:cNvPr id="123" name="Shape 326"/>
            <p:cNvCxnSpPr>
              <a:cxnSpLocks noChangeShapeType="1"/>
            </p:cNvCxnSpPr>
            <p:nvPr/>
          </p:nvCxnSpPr>
          <p:spPr bwMode="auto">
            <a:xfrm>
              <a:off x="2289091" y="2660391"/>
              <a:ext cx="853298" cy="2"/>
            </a:xfrm>
            <a:prstGeom prst="straightConnector1">
              <a:avLst/>
            </a:prstGeom>
            <a:noFill/>
            <a:ln w="38100">
              <a:solidFill>
                <a:srgbClr val="4A7EBB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24" name="Shape 327"/>
            <p:cNvCxnSpPr>
              <a:cxnSpLocks noChangeShapeType="1"/>
            </p:cNvCxnSpPr>
            <p:nvPr/>
          </p:nvCxnSpPr>
          <p:spPr bwMode="auto">
            <a:xfrm rot="10800000">
              <a:off x="2289091" y="2622226"/>
              <a:ext cx="0" cy="60484"/>
            </a:xfrm>
            <a:prstGeom prst="straightConnector1">
              <a:avLst/>
            </a:prstGeom>
            <a:noFill/>
            <a:ln w="38100">
              <a:solidFill>
                <a:srgbClr val="4A7EBB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25" name="Shape 328"/>
            <p:cNvCxnSpPr>
              <a:cxnSpLocks noChangeShapeType="1"/>
            </p:cNvCxnSpPr>
            <p:nvPr/>
          </p:nvCxnSpPr>
          <p:spPr bwMode="auto">
            <a:xfrm rot="10800000">
              <a:off x="3142390" y="2616022"/>
              <a:ext cx="0" cy="60484"/>
            </a:xfrm>
            <a:prstGeom prst="straightConnector1">
              <a:avLst/>
            </a:prstGeom>
            <a:noFill/>
            <a:ln w="38100">
              <a:solidFill>
                <a:srgbClr val="4A7EBB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26" name="Shape 329"/>
            <p:cNvSpPr txBox="1">
              <a:spLocks noChangeArrowheads="1"/>
            </p:cNvSpPr>
            <p:nvPr/>
          </p:nvSpPr>
          <p:spPr bwMode="auto">
            <a:xfrm>
              <a:off x="1256296" y="3399218"/>
              <a:ext cx="209549" cy="158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buClr>
                  <a:srgbClr val="004990"/>
                </a:buClr>
                <a:buSzPct val="25000"/>
                <a:buFont typeface="Arial" pitchFamily="34" charset="0"/>
                <a:buNone/>
              </a:pPr>
              <a:r>
                <a:rPr lang="en-US" altLang="en-US" sz="700" b="1">
                  <a:solidFill>
                    <a:srgbClr val="004990"/>
                  </a:solidFill>
                  <a:cs typeface="Arial" pitchFamily="34" charset="0"/>
                  <a:sym typeface="Arial" pitchFamily="34" charset="0"/>
                </a:rPr>
                <a:t>…</a:t>
              </a:r>
            </a:p>
          </p:txBody>
        </p:sp>
        <p:sp>
          <p:nvSpPr>
            <p:cNvPr id="127" name="Shape 330"/>
            <p:cNvSpPr txBox="1">
              <a:spLocks noChangeArrowheads="1"/>
            </p:cNvSpPr>
            <p:nvPr/>
          </p:nvSpPr>
          <p:spPr bwMode="auto">
            <a:xfrm>
              <a:off x="2118431" y="2343426"/>
              <a:ext cx="1183460" cy="147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buClr>
                  <a:srgbClr val="FF0000"/>
                </a:buClr>
                <a:buSzPct val="25000"/>
                <a:buFont typeface="Arial" pitchFamily="34" charset="0"/>
                <a:buNone/>
              </a:pPr>
              <a:r>
                <a:rPr lang="en-US" altLang="en-US" sz="1000" b="1" dirty="0">
                  <a:solidFill>
                    <a:srgbClr val="FF0000"/>
                  </a:solidFill>
                  <a:cs typeface="Arial" pitchFamily="34" charset="0"/>
                  <a:sym typeface="Arial" pitchFamily="34" charset="0"/>
                </a:rPr>
                <a:t>observations</a:t>
              </a:r>
            </a:p>
          </p:txBody>
        </p:sp>
        <p:sp>
          <p:nvSpPr>
            <p:cNvPr id="128" name="Shape 331"/>
            <p:cNvSpPr txBox="1">
              <a:spLocks noChangeArrowheads="1"/>
            </p:cNvSpPr>
            <p:nvPr/>
          </p:nvSpPr>
          <p:spPr bwMode="auto">
            <a:xfrm rot="16200000">
              <a:off x="216772" y="3166055"/>
              <a:ext cx="958874" cy="455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buClr>
                  <a:srgbClr val="4A7EBB"/>
                </a:buClr>
                <a:buSzPct val="25000"/>
                <a:buFont typeface="Arial" pitchFamily="34" charset="0"/>
                <a:buNone/>
              </a:pPr>
              <a:r>
                <a:rPr lang="en-US" altLang="en-US" sz="1000" b="1" dirty="0">
                  <a:solidFill>
                    <a:srgbClr val="4A7EBB"/>
                  </a:solidFill>
                  <a:cs typeface="Arial" pitchFamily="34" charset="0"/>
                  <a:sym typeface="Arial" pitchFamily="34" charset="0"/>
                </a:rPr>
                <a:t>ensemble forecast</a:t>
              </a:r>
            </a:p>
          </p:txBody>
        </p:sp>
        <p:sp>
          <p:nvSpPr>
            <p:cNvPr id="129" name="Shape 332"/>
            <p:cNvSpPr>
              <a:spLocks noChangeArrowheads="1"/>
            </p:cNvSpPr>
            <p:nvPr/>
          </p:nvSpPr>
          <p:spPr bwMode="auto">
            <a:xfrm>
              <a:off x="2358572" y="4162252"/>
              <a:ext cx="669925" cy="296217"/>
            </a:xfrm>
            <a:prstGeom prst="roundRect">
              <a:avLst>
                <a:gd name="adj" fmla="val 16667"/>
              </a:avLst>
            </a:prstGeom>
            <a:solidFill>
              <a:srgbClr val="4F81BD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lIns="91425" tIns="45700" rIns="91425" bIns="4570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buClr>
                  <a:srgbClr val="FFFFFF"/>
                </a:buClr>
                <a:buSzPct val="25000"/>
                <a:buFont typeface="Arial" pitchFamily="34" charset="0"/>
                <a:buNone/>
              </a:pPr>
              <a:r>
                <a:rPr lang="en-US" altLang="en-US" sz="900" dirty="0">
                  <a:solidFill>
                    <a:srgbClr val="FFFFFF"/>
                  </a:solidFill>
                  <a:cs typeface="Arial" pitchFamily="34" charset="0"/>
                  <a:sym typeface="Arial" pitchFamily="34" charset="0"/>
                </a:rPr>
                <a:t>model</a:t>
              </a:r>
            </a:p>
          </p:txBody>
        </p:sp>
        <p:sp>
          <p:nvSpPr>
            <p:cNvPr id="130" name="Shape 333"/>
            <p:cNvSpPr txBox="1">
              <a:spLocks noChangeArrowheads="1"/>
            </p:cNvSpPr>
            <p:nvPr/>
          </p:nvSpPr>
          <p:spPr bwMode="auto">
            <a:xfrm>
              <a:off x="3113826" y="4268013"/>
              <a:ext cx="1479550" cy="295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buClr>
                  <a:srgbClr val="4A7EBB"/>
                </a:buClr>
                <a:buSzPct val="25000"/>
                <a:buFont typeface="Arial" pitchFamily="34" charset="0"/>
                <a:buNone/>
              </a:pPr>
              <a:r>
                <a:rPr lang="en-US" altLang="en-US" sz="900" b="1" dirty="0">
                  <a:solidFill>
                    <a:srgbClr val="4A7EBB"/>
                  </a:solidFill>
                  <a:cs typeface="Arial" pitchFamily="34" charset="0"/>
                  <a:sym typeface="Arial" pitchFamily="34" charset="0"/>
                </a:rPr>
                <a:t>analysis</a:t>
              </a:r>
              <a:r>
                <a:rPr lang="en-US" altLang="en-US" sz="900" b="1" dirty="0" smtClean="0">
                  <a:solidFill>
                    <a:srgbClr val="4A7EBB"/>
                  </a:solidFill>
                  <a:cs typeface="Arial" pitchFamily="34" charset="0"/>
                  <a:sym typeface="Arial" pitchFamily="34" charset="0"/>
                </a:rPr>
                <a:t>-initialized </a:t>
              </a:r>
              <a:r>
                <a:rPr lang="en-US" altLang="en-US" sz="900" b="1" dirty="0">
                  <a:solidFill>
                    <a:srgbClr val="4A7EBB"/>
                  </a:solidFill>
                  <a:cs typeface="Arial" pitchFamily="34" charset="0"/>
                  <a:sym typeface="Arial" pitchFamily="34" charset="0"/>
                </a:rPr>
                <a:t>forecast</a:t>
              </a:r>
            </a:p>
          </p:txBody>
        </p:sp>
        <p:sp>
          <p:nvSpPr>
            <p:cNvPr id="131" name="Shape 334"/>
            <p:cNvSpPr>
              <a:spLocks noChangeArrowheads="1"/>
            </p:cNvSpPr>
            <p:nvPr/>
          </p:nvSpPr>
          <p:spPr bwMode="auto">
            <a:xfrm>
              <a:off x="923813" y="3192950"/>
              <a:ext cx="938627" cy="228947"/>
            </a:xfrm>
            <a:prstGeom prst="roundRect">
              <a:avLst>
                <a:gd name="adj" fmla="val 16667"/>
              </a:avLst>
            </a:prstGeom>
            <a:solidFill>
              <a:srgbClr val="4F81BD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lIns="91425" tIns="45700" rIns="91425" bIns="4570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buClr>
                  <a:srgbClr val="FFFFFF"/>
                </a:buClr>
                <a:buSzPct val="25000"/>
                <a:buFont typeface="Arial" pitchFamily="34" charset="0"/>
                <a:buNone/>
              </a:pPr>
              <a:r>
                <a:rPr lang="en-US" altLang="en-US" sz="900" dirty="0">
                  <a:solidFill>
                    <a:srgbClr val="FFFFFF"/>
                  </a:solidFill>
                  <a:cs typeface="Arial" pitchFamily="34" charset="0"/>
                  <a:sym typeface="Arial" pitchFamily="34" charset="0"/>
                </a:rPr>
                <a:t>member 2</a:t>
              </a:r>
            </a:p>
          </p:txBody>
        </p:sp>
        <p:sp>
          <p:nvSpPr>
            <p:cNvPr id="132" name="Shape 335"/>
            <p:cNvSpPr>
              <a:spLocks noChangeArrowheads="1"/>
            </p:cNvSpPr>
            <p:nvPr/>
          </p:nvSpPr>
          <p:spPr bwMode="auto">
            <a:xfrm>
              <a:off x="923813" y="3628750"/>
              <a:ext cx="938627" cy="216206"/>
            </a:xfrm>
            <a:prstGeom prst="roundRect">
              <a:avLst>
                <a:gd name="adj" fmla="val 16667"/>
              </a:avLst>
            </a:prstGeom>
            <a:solidFill>
              <a:srgbClr val="4F81BD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lIns="91425" tIns="45700" rIns="91425" bIns="4570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buClr>
                  <a:srgbClr val="FFFFFF"/>
                </a:buClr>
                <a:buSzPct val="25000"/>
                <a:buFont typeface="Arial" pitchFamily="34" charset="0"/>
                <a:buNone/>
              </a:pPr>
              <a:r>
                <a:rPr lang="en-US" altLang="en-US" sz="900" dirty="0">
                  <a:solidFill>
                    <a:srgbClr val="FFFFFF"/>
                  </a:solidFill>
                  <a:cs typeface="Arial" pitchFamily="34" charset="0"/>
                  <a:sym typeface="Arial" pitchFamily="34" charset="0"/>
                </a:rPr>
                <a:t>member </a:t>
              </a:r>
              <a:r>
                <a:rPr lang="en-US" altLang="en-US" sz="900" dirty="0" smtClean="0">
                  <a:solidFill>
                    <a:srgbClr val="FFFFFF"/>
                  </a:solidFill>
                  <a:cs typeface="Arial" pitchFamily="34" charset="0"/>
                  <a:sym typeface="Arial" pitchFamily="34" charset="0"/>
                </a:rPr>
                <a:t>N</a:t>
              </a:r>
              <a:endParaRPr lang="en-US" altLang="en-US" sz="900" dirty="0">
                <a:solidFill>
                  <a:srgbClr val="FFFFFF"/>
                </a:solidFill>
                <a:cs typeface="Arial" pitchFamily="34" charset="0"/>
                <a:sym typeface="Arial" pitchFamily="34" charset="0"/>
              </a:endParaRPr>
            </a:p>
          </p:txBody>
        </p:sp>
        <p:cxnSp>
          <p:nvCxnSpPr>
            <p:cNvPr id="133" name="Shape 337"/>
            <p:cNvCxnSpPr>
              <a:cxnSpLocks noChangeShapeType="1"/>
            </p:cNvCxnSpPr>
            <p:nvPr/>
          </p:nvCxnSpPr>
          <p:spPr bwMode="auto">
            <a:xfrm>
              <a:off x="2715740" y="2660391"/>
              <a:ext cx="0" cy="251648"/>
            </a:xfrm>
            <a:prstGeom prst="straightConnector1">
              <a:avLst/>
            </a:prstGeom>
            <a:noFill/>
            <a:ln w="12700">
              <a:solidFill>
                <a:srgbClr val="4A7EBB"/>
              </a:solidFill>
              <a:miter lim="800000"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pic>
        <p:nvPicPr>
          <p:cNvPr id="134" name="Shape 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52512" y="3486495"/>
            <a:ext cx="2099963" cy="1149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9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27984" y="3480933"/>
            <a:ext cx="2396535" cy="115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366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503" y="5194942"/>
            <a:ext cx="2160240" cy="114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" name="TextBox 136"/>
          <p:cNvSpPr txBox="1"/>
          <p:nvPr/>
        </p:nvSpPr>
        <p:spPr>
          <a:xfrm>
            <a:off x="6939067" y="4600873"/>
            <a:ext cx="1619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solidFill>
                  <a:srgbClr val="00060C"/>
                </a:solidFill>
              </a:rPr>
              <a:t>MODIS Dark Target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4771155" y="4607330"/>
            <a:ext cx="1522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solidFill>
                  <a:srgbClr val="00060C"/>
                </a:solidFill>
              </a:rPr>
              <a:t>MODIS Deep Blue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4448256" y="3212976"/>
            <a:ext cx="446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Assimilated satellite observations, filtered for dust 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4448256" y="4921423"/>
            <a:ext cx="4536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Ensemble spread reduction where </a:t>
            </a:r>
            <a:r>
              <a:rPr lang="en-US" sz="1400" b="1" dirty="0" err="1" smtClean="0">
                <a:solidFill>
                  <a:srgbClr val="FF0000"/>
                </a:solidFill>
              </a:rPr>
              <a:t>obs</a:t>
            </a:r>
            <a:r>
              <a:rPr lang="en-US" sz="1400" b="1" dirty="0" smtClean="0">
                <a:solidFill>
                  <a:srgbClr val="FF0000"/>
                </a:solidFill>
              </a:rPr>
              <a:t> are present</a:t>
            </a:r>
          </a:p>
        </p:txBody>
      </p:sp>
      <p:pic>
        <p:nvPicPr>
          <p:cNvPr id="141" name="Shape 360"/>
          <p:cNvPicPr preferRelativeResize="0"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255" y="5189380"/>
            <a:ext cx="2152428" cy="1155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" name="TextBox 141"/>
          <p:cNvSpPr txBox="1"/>
          <p:nvPr/>
        </p:nvSpPr>
        <p:spPr>
          <a:xfrm>
            <a:off x="4934715" y="6320353"/>
            <a:ext cx="15701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solidFill>
                  <a:srgbClr val="00060C"/>
                </a:solidFill>
              </a:rPr>
              <a:t>Ensemble free run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7397666" y="6309320"/>
            <a:ext cx="7346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solidFill>
                  <a:srgbClr val="00060C"/>
                </a:solidFill>
              </a:rPr>
              <a:t>DA run</a:t>
            </a:r>
          </a:p>
        </p:txBody>
      </p:sp>
    </p:spTree>
    <p:extLst>
      <p:ext uri="{BB962C8B-B14F-4D97-AF65-F5344CB8AC3E}">
        <p14:creationId xmlns:p14="http://schemas.microsoft.com/office/powerpoint/2010/main" val="150633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30" y="1412776"/>
            <a:ext cx="2295681" cy="1656184"/>
          </a:xfrm>
          <a:prstGeom prst="rect">
            <a:avLst/>
          </a:prstGeom>
          <a:noFill/>
          <a:ln w="38100" cmpd="sng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793" y="1412776"/>
            <a:ext cx="2298247" cy="1656184"/>
          </a:xfrm>
          <a:prstGeom prst="rect">
            <a:avLst/>
          </a:prstGeom>
          <a:noFill/>
          <a:ln w="38100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545562" y="3356992"/>
            <a:ext cx="4248472" cy="2520280"/>
            <a:chOff x="4572000" y="2395244"/>
            <a:chExt cx="4248472" cy="2629896"/>
          </a:xfrm>
        </p:grpSpPr>
        <p:pic>
          <p:nvPicPr>
            <p:cNvPr id="14345" name="Picture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2240" y="2837143"/>
              <a:ext cx="2088232" cy="1728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7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2836038"/>
              <a:ext cx="2088232" cy="1656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4716016" y="4479163"/>
              <a:ext cx="3960440" cy="545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Better description of current and forecast conditions for dust with data assimilation 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796136" y="2395244"/>
              <a:ext cx="2115783" cy="3532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60C"/>
                  </a:solidFill>
                </a:rPr>
                <a:t>AERONET Validation</a:t>
              </a:r>
            </a:p>
          </p:txBody>
        </p:sp>
      </p:grpSp>
      <p:sp>
        <p:nvSpPr>
          <p:cNvPr id="23" name="Título 1"/>
          <p:cNvSpPr txBox="1">
            <a:spLocks/>
          </p:cNvSpPr>
          <p:nvPr/>
        </p:nvSpPr>
        <p:spPr>
          <a:xfrm>
            <a:off x="107504" y="44624"/>
            <a:ext cx="8928992" cy="792088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 smtClean="0">
                <a:latin typeface="Calibri" panose="020F0502020204030204" pitchFamily="34" charset="0"/>
              </a:rPr>
              <a:t>MONARCH: Aerosol data assimilation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64088" y="1383154"/>
            <a:ext cx="3528392" cy="42780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/>
                <a:cs typeface="Arial"/>
              </a:rPr>
              <a:t>Assimilation Future</a:t>
            </a:r>
          </a:p>
          <a:p>
            <a:endParaRPr lang="en-US" sz="1000" b="1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altLang="en-US" sz="1500" dirty="0" smtClean="0">
                <a:solidFill>
                  <a:srgbClr val="00060C"/>
                </a:solidFill>
                <a:latin typeface="Arial"/>
                <a:ea typeface="Helvetica Neue"/>
                <a:cs typeface="Arial"/>
                <a:sym typeface="Helvetica Neue"/>
              </a:rPr>
              <a:t>Development of improved ensemble members (perturbed sources, model schemes and atmospheric initial conditions)</a:t>
            </a:r>
          </a:p>
          <a:p>
            <a:endParaRPr lang="en-US" altLang="en-US" sz="1500" dirty="0" smtClean="0">
              <a:solidFill>
                <a:srgbClr val="00060C"/>
              </a:solidFill>
              <a:latin typeface="Arial"/>
              <a:ea typeface="Helvetica Neue"/>
              <a:cs typeface="Arial"/>
              <a:sym typeface="Helvetica Neue"/>
            </a:endParaRPr>
          </a:p>
          <a:p>
            <a:pPr marL="285750" indent="-285750">
              <a:buFont typeface="Arial"/>
              <a:buChar char="•"/>
            </a:pPr>
            <a:r>
              <a:rPr lang="en-US" altLang="en-US" sz="1500" dirty="0" smtClean="0">
                <a:solidFill>
                  <a:srgbClr val="00060C"/>
                </a:solidFill>
                <a:latin typeface="Arial"/>
                <a:ea typeface="Helvetica Neue"/>
                <a:cs typeface="Arial"/>
                <a:sym typeface="Helvetica Neue"/>
              </a:rPr>
              <a:t>Testing assimilation of </a:t>
            </a:r>
            <a:r>
              <a:rPr lang="en-US" altLang="en-US" sz="1500" dirty="0">
                <a:solidFill>
                  <a:srgbClr val="00060C"/>
                </a:solidFill>
                <a:latin typeface="Arial"/>
                <a:ea typeface="Helvetica Neue"/>
                <a:cs typeface="Arial"/>
                <a:sym typeface="Helvetica Neue"/>
              </a:rPr>
              <a:t>vertical profiles (</a:t>
            </a:r>
            <a:r>
              <a:rPr lang="en-US" altLang="en-US" sz="1500" dirty="0" smtClean="0">
                <a:solidFill>
                  <a:srgbClr val="00060C"/>
                </a:solidFill>
                <a:latin typeface="Arial"/>
                <a:ea typeface="Helvetica Neue"/>
                <a:cs typeface="Arial"/>
                <a:sym typeface="Helvetica Neue"/>
              </a:rPr>
              <a:t>LIDAR)</a:t>
            </a:r>
          </a:p>
          <a:p>
            <a:pPr marL="285750" indent="-285750">
              <a:buFont typeface="Arial"/>
              <a:buChar char="•"/>
            </a:pPr>
            <a:endParaRPr lang="en-US" altLang="en-US" sz="1500" dirty="0">
              <a:solidFill>
                <a:srgbClr val="00060C"/>
              </a:solidFill>
              <a:latin typeface="Arial"/>
              <a:ea typeface="Helvetica Neue"/>
              <a:cs typeface="Arial"/>
              <a:sym typeface="Helvetica Neue"/>
            </a:endParaRPr>
          </a:p>
          <a:p>
            <a:pPr marL="285750" indent="-285750">
              <a:buFont typeface="Arial"/>
              <a:buChar char="•"/>
            </a:pPr>
            <a:r>
              <a:rPr lang="en-US" altLang="en-US" sz="1500" dirty="0" smtClean="0">
                <a:solidFill>
                  <a:srgbClr val="00060C"/>
                </a:solidFill>
                <a:latin typeface="Arial"/>
                <a:ea typeface="Helvetica Neue"/>
                <a:cs typeface="Arial"/>
                <a:sym typeface="Helvetica Neue"/>
              </a:rPr>
              <a:t>Combining multiple sources of data</a:t>
            </a:r>
          </a:p>
          <a:p>
            <a:pPr marL="285750" indent="-285750">
              <a:buFont typeface="Arial"/>
              <a:buChar char="•"/>
            </a:pPr>
            <a:endParaRPr lang="en-US" altLang="en-US" sz="1500" dirty="0">
              <a:solidFill>
                <a:srgbClr val="00060C"/>
              </a:solidFill>
              <a:latin typeface="Arial"/>
              <a:ea typeface="Helvetica Neue"/>
              <a:cs typeface="Arial"/>
              <a:sym typeface="Helvetica Neue"/>
            </a:endParaRPr>
          </a:p>
          <a:p>
            <a:pPr marL="285750" indent="-285750">
              <a:buFont typeface="Arial"/>
              <a:buChar char="•"/>
            </a:pPr>
            <a:r>
              <a:rPr lang="en-US" altLang="en-US" sz="1500" dirty="0" smtClean="0">
                <a:solidFill>
                  <a:srgbClr val="00060C"/>
                </a:solidFill>
                <a:latin typeface="Arial"/>
                <a:ea typeface="Helvetica Neue"/>
                <a:cs typeface="Arial"/>
                <a:sym typeface="Helvetica Neue"/>
              </a:rPr>
              <a:t>Aerosol reanalysis with </a:t>
            </a:r>
            <a:r>
              <a:rPr lang="en-US" altLang="en-US" sz="1500" dirty="0">
                <a:solidFill>
                  <a:srgbClr val="00060C"/>
                </a:solidFill>
                <a:latin typeface="Arial"/>
                <a:ea typeface="Helvetica Neue"/>
                <a:cs typeface="Arial"/>
                <a:sym typeface="Helvetica Neue"/>
              </a:rPr>
              <a:t>d</a:t>
            </a:r>
            <a:r>
              <a:rPr lang="en-US" altLang="en-US" sz="1500" dirty="0" smtClean="0">
                <a:solidFill>
                  <a:srgbClr val="00060C"/>
                </a:solidFill>
                <a:latin typeface="Arial"/>
                <a:ea typeface="Helvetica Neue"/>
                <a:cs typeface="Arial"/>
                <a:sym typeface="Helvetica Neue"/>
              </a:rPr>
              <a:t>ata assimilation</a:t>
            </a:r>
          </a:p>
          <a:p>
            <a:pPr marL="285750" indent="-285750">
              <a:buFont typeface="Arial"/>
              <a:buChar char="•"/>
            </a:pPr>
            <a:endParaRPr lang="en-US" altLang="en-US" sz="1500" dirty="0">
              <a:solidFill>
                <a:srgbClr val="00060C"/>
              </a:solidFill>
              <a:latin typeface="Arial"/>
              <a:ea typeface="Helvetica Neue"/>
              <a:cs typeface="Arial"/>
              <a:sym typeface="Helvetica Neue"/>
            </a:endParaRPr>
          </a:p>
          <a:p>
            <a:pPr marL="285750" indent="-285750">
              <a:buFont typeface="Arial"/>
              <a:buChar char="•"/>
            </a:pPr>
            <a:r>
              <a:rPr lang="en-US" altLang="en-US" sz="1500" dirty="0" smtClean="0">
                <a:solidFill>
                  <a:srgbClr val="00060C"/>
                </a:solidFill>
                <a:latin typeface="Arial"/>
                <a:ea typeface="Helvetica Neue"/>
                <a:cs typeface="Arial"/>
                <a:sym typeface="Helvetica Neue"/>
              </a:rPr>
              <a:t>Multiple </a:t>
            </a:r>
            <a:r>
              <a:rPr lang="en-US" altLang="en-US" sz="1500" dirty="0">
                <a:solidFill>
                  <a:srgbClr val="00060C"/>
                </a:solidFill>
                <a:latin typeface="Arial"/>
                <a:ea typeface="Helvetica Neue"/>
                <a:cs typeface="Arial"/>
                <a:sym typeface="Helvetica Neue"/>
              </a:rPr>
              <a:t>aerosol species (not only dust but also </a:t>
            </a:r>
            <a:r>
              <a:rPr lang="en-US" altLang="en-US" sz="1500" dirty="0" smtClean="0">
                <a:solidFill>
                  <a:srgbClr val="00060C"/>
                </a:solidFill>
                <a:latin typeface="Arial"/>
                <a:ea typeface="Helvetica Neue"/>
                <a:cs typeface="Arial"/>
                <a:sym typeface="Helvetica Neue"/>
              </a:rPr>
              <a:t>sea-salt</a:t>
            </a:r>
            <a:r>
              <a:rPr lang="en-US" altLang="en-US" sz="1500" dirty="0">
                <a:solidFill>
                  <a:srgbClr val="00060C"/>
                </a:solidFill>
                <a:latin typeface="Arial"/>
                <a:ea typeface="Helvetica Neue"/>
                <a:cs typeface="Arial"/>
                <a:sym typeface="Helvetica Neue"/>
              </a:rPr>
              <a:t>, </a:t>
            </a:r>
            <a:r>
              <a:rPr lang="en-GB" altLang="en-US" sz="1500" dirty="0">
                <a:solidFill>
                  <a:srgbClr val="00060C"/>
                </a:solidFill>
                <a:latin typeface="Arial"/>
                <a:ea typeface="Helvetica Neue"/>
                <a:cs typeface="Arial"/>
                <a:sym typeface="Helvetica Neue"/>
              </a:rPr>
              <a:t>sulphate</a:t>
            </a:r>
            <a:r>
              <a:rPr lang="en-US" altLang="en-US" sz="1500" dirty="0">
                <a:solidFill>
                  <a:srgbClr val="00060C"/>
                </a:solidFill>
                <a:latin typeface="Arial"/>
                <a:ea typeface="Helvetica Neue"/>
                <a:cs typeface="Arial"/>
                <a:sym typeface="Helvetica Neue"/>
              </a:rPr>
              <a:t> and organics</a:t>
            </a:r>
            <a:r>
              <a:rPr lang="en-US" altLang="en-US" sz="1500" dirty="0" smtClean="0">
                <a:solidFill>
                  <a:srgbClr val="00060C"/>
                </a:solidFill>
                <a:latin typeface="Arial"/>
                <a:ea typeface="Helvetica Neue"/>
                <a:cs typeface="Arial"/>
                <a:sym typeface="Helvetica Neue"/>
              </a:rPr>
              <a:t>)</a:t>
            </a:r>
            <a:endParaRPr lang="en-US" altLang="en-US" sz="1500" dirty="0">
              <a:solidFill>
                <a:srgbClr val="00060C"/>
              </a:solidFill>
              <a:latin typeface="Arial"/>
              <a:ea typeface="Helvetica Neue"/>
              <a:cs typeface="Arial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9433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740" y="0"/>
            <a:ext cx="6191348" cy="68086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Mineral dust: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AXA Chair on Sand and Dust Storms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Shape 164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627"/>
          <a:stretch/>
        </p:blipFill>
        <p:spPr>
          <a:xfrm>
            <a:off x="1043608" y="1556792"/>
            <a:ext cx="5789488" cy="478621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611975" y="1052736"/>
            <a:ext cx="4442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Started </a:t>
            </a:r>
            <a:r>
              <a:rPr lang="en-US" dirty="0" err="1" smtClean="0"/>
              <a:t>Obtober</a:t>
            </a:r>
            <a:r>
              <a:rPr lang="en-US" dirty="0" smtClean="0"/>
              <a:t> 2016</a:t>
            </a:r>
          </a:p>
          <a:p>
            <a:r>
              <a:rPr lang="en-US" dirty="0" smtClean="0"/>
              <a:t>15-year research program funded by AXA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584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cintosh HD:private:var:folders:y4:2sbt3nnd47g01sgcf94gbd5r34mmqy:T:TemporaryItems:Diagramas_lowres300-04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80728"/>
            <a:ext cx="8784976" cy="53285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7741" y="0"/>
            <a:ext cx="6191348" cy="68086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Mineral dust: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AXA Chair on Sand and Dust Storms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317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01" y="165872"/>
            <a:ext cx="6048440" cy="6808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AQ data availability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237604" y="1716828"/>
          <a:ext cx="6668795" cy="3272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0669"/>
                <a:gridCol w="811375"/>
                <a:gridCol w="873406"/>
                <a:gridCol w="830669"/>
                <a:gridCol w="830669"/>
                <a:gridCol w="830669"/>
                <a:gridCol w="830669"/>
                <a:gridCol w="830669"/>
              </a:tblGrid>
              <a:tr h="36221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Year</a:t>
                      </a:r>
                      <a:endParaRPr lang="en-US" sz="1800" dirty="0"/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EU12</a:t>
                      </a:r>
                      <a:endParaRPr lang="en-US" sz="1800" dirty="0"/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IP4</a:t>
                      </a:r>
                      <a:endParaRPr lang="en-US" sz="1800" dirty="0"/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BCN1</a:t>
                      </a:r>
                      <a:endParaRPr lang="en-US" sz="1800" dirty="0"/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CAT1</a:t>
                      </a:r>
                      <a:endParaRPr lang="en-US" sz="1800" dirty="0"/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MAD1</a:t>
                      </a:r>
                      <a:endParaRPr lang="en-US" sz="1800" dirty="0"/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AND1</a:t>
                      </a:r>
                      <a:endParaRPr lang="en-US" sz="1800" dirty="0"/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CAN2</a:t>
                      </a:r>
                      <a:endParaRPr lang="en-US" sz="1800" dirty="0"/>
                    </a:p>
                  </a:txBody>
                  <a:tcPr marL="89326" marR="89326" marT="44657" marB="44657"/>
                </a:tc>
              </a:tr>
              <a:tr h="36221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2009</a:t>
                      </a:r>
                      <a:endParaRPr lang="en-US" sz="1800" dirty="0"/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100%</a:t>
                      </a:r>
                      <a:endParaRPr lang="en-US" sz="1800" dirty="0"/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99%</a:t>
                      </a:r>
                      <a:endParaRPr lang="en-US" sz="1800" dirty="0"/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38%</a:t>
                      </a:r>
                      <a:endParaRPr lang="en-US" sz="1800" dirty="0"/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-</a:t>
                      </a:r>
                      <a:endParaRPr lang="en-US" sz="1800" dirty="0"/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-</a:t>
                      </a:r>
                      <a:endParaRPr lang="en-US" sz="1800" dirty="0"/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-</a:t>
                      </a:r>
                      <a:endParaRPr lang="en-US" sz="1800" dirty="0"/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42%</a:t>
                      </a:r>
                      <a:endParaRPr lang="en-US" sz="1800" dirty="0"/>
                    </a:p>
                  </a:txBody>
                  <a:tcPr marL="89326" marR="89326" marT="44657" marB="44657"/>
                </a:tc>
              </a:tr>
              <a:tr h="36221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2010</a:t>
                      </a:r>
                      <a:endParaRPr lang="en-US" sz="1800" dirty="0"/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99%</a:t>
                      </a:r>
                      <a:endParaRPr lang="en-US" sz="1800" dirty="0"/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99%</a:t>
                      </a:r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84%</a:t>
                      </a:r>
                      <a:endParaRPr lang="en-US" sz="1800" dirty="0"/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-</a:t>
                      </a:r>
                      <a:endParaRPr lang="en-US" sz="1800" dirty="0"/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-</a:t>
                      </a:r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82%</a:t>
                      </a:r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89%</a:t>
                      </a:r>
                    </a:p>
                  </a:txBody>
                  <a:tcPr marL="89326" marR="89326" marT="44657" marB="44657"/>
                </a:tc>
              </a:tr>
              <a:tr h="36221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2011</a:t>
                      </a:r>
                      <a:endParaRPr lang="en-US" sz="1800" dirty="0"/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96%</a:t>
                      </a:r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98%</a:t>
                      </a:r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99%</a:t>
                      </a:r>
                      <a:endParaRPr lang="en-US" sz="1800" dirty="0"/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-</a:t>
                      </a:r>
                      <a:endParaRPr lang="en-US" sz="1800" dirty="0"/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-</a:t>
                      </a:r>
                      <a:endParaRPr lang="en-US" sz="1800" dirty="0"/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98%</a:t>
                      </a:r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99%</a:t>
                      </a:r>
                      <a:endParaRPr lang="en-US" sz="1800" dirty="0"/>
                    </a:p>
                  </a:txBody>
                  <a:tcPr marL="89326" marR="89326" marT="44657" marB="44657"/>
                </a:tc>
              </a:tr>
              <a:tr h="36221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2012</a:t>
                      </a:r>
                      <a:endParaRPr lang="en-US" sz="1800" dirty="0"/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69%</a:t>
                      </a:r>
                      <a:endParaRPr lang="en-US" sz="1800" dirty="0"/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49%</a:t>
                      </a:r>
                      <a:endParaRPr lang="en-US" sz="1800" dirty="0"/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34%</a:t>
                      </a:r>
                      <a:endParaRPr lang="en-US" sz="1800" dirty="0"/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-</a:t>
                      </a:r>
                      <a:endParaRPr lang="en-US" sz="1800" dirty="0"/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-</a:t>
                      </a:r>
                      <a:endParaRPr lang="en-US" sz="1800" dirty="0"/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33%</a:t>
                      </a:r>
                      <a:endParaRPr lang="en-US" sz="1800" dirty="0"/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34%</a:t>
                      </a:r>
                      <a:endParaRPr lang="en-US" sz="1800" dirty="0"/>
                    </a:p>
                  </a:txBody>
                  <a:tcPr marL="89326" marR="89326" marT="44657" marB="44657"/>
                </a:tc>
              </a:tr>
              <a:tr h="36221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2013</a:t>
                      </a:r>
                      <a:endParaRPr lang="en-US" sz="1800" dirty="0"/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100%</a:t>
                      </a:r>
                      <a:endParaRPr lang="en-US" sz="1800" dirty="0"/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 100%</a:t>
                      </a:r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65%</a:t>
                      </a:r>
                      <a:endParaRPr lang="en-US" sz="1800" dirty="0"/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54%</a:t>
                      </a:r>
                      <a:endParaRPr lang="en-US" sz="1800" dirty="0"/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100%</a:t>
                      </a:r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100%</a:t>
                      </a:r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100%</a:t>
                      </a:r>
                    </a:p>
                  </a:txBody>
                  <a:tcPr marL="89326" marR="89326" marT="44657" marB="44657"/>
                </a:tc>
              </a:tr>
              <a:tr h="36221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2014</a:t>
                      </a:r>
                      <a:endParaRPr lang="en-US" sz="1800" dirty="0"/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100%</a:t>
                      </a:r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100%</a:t>
                      </a:r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-</a:t>
                      </a:r>
                      <a:endParaRPr lang="en-US" sz="1800" dirty="0"/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99%</a:t>
                      </a:r>
                      <a:endParaRPr lang="en-US" sz="1800" dirty="0"/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99%</a:t>
                      </a:r>
                      <a:endParaRPr lang="en-US" sz="1800" dirty="0"/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99%</a:t>
                      </a:r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100%</a:t>
                      </a:r>
                      <a:endParaRPr lang="en-US" sz="1800" dirty="0"/>
                    </a:p>
                  </a:txBody>
                  <a:tcPr marL="89326" marR="89326" marT="44657" marB="44657"/>
                </a:tc>
              </a:tr>
              <a:tr h="36221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2015</a:t>
                      </a:r>
                      <a:endParaRPr lang="en-US" sz="1800" dirty="0"/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98%</a:t>
                      </a:r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98%</a:t>
                      </a:r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-</a:t>
                      </a:r>
                      <a:endParaRPr lang="en-US" sz="1800" dirty="0"/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95%</a:t>
                      </a:r>
                      <a:endParaRPr lang="en-US" sz="1800" dirty="0"/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95%</a:t>
                      </a:r>
                      <a:endParaRPr lang="en-US" sz="1800" dirty="0"/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95%</a:t>
                      </a:r>
                      <a:endParaRPr lang="en-US" sz="1800" dirty="0"/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95%</a:t>
                      </a:r>
                      <a:endParaRPr lang="en-US" sz="1800" dirty="0"/>
                    </a:p>
                  </a:txBody>
                  <a:tcPr marL="89326" marR="89326" marT="44657" marB="44657"/>
                </a:tc>
              </a:tr>
              <a:tr h="36221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2016</a:t>
                      </a:r>
                      <a:endParaRPr lang="en-US" sz="1800" dirty="0"/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92%</a:t>
                      </a:r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92%</a:t>
                      </a:r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-</a:t>
                      </a:r>
                      <a:endParaRPr lang="en-US" sz="1800" dirty="0"/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24%</a:t>
                      </a:r>
                      <a:endParaRPr lang="en-US" sz="1800" dirty="0"/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24%</a:t>
                      </a:r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24%</a:t>
                      </a:r>
                    </a:p>
                  </a:txBody>
                  <a:tcPr marL="89326" marR="89326" marT="44657" marB="44657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91%</a:t>
                      </a:r>
                    </a:p>
                  </a:txBody>
                  <a:tcPr marL="89326" marR="89326" marT="44657" marB="44657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4149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Evaluation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863" y="952598"/>
            <a:ext cx="6384970" cy="572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330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3180" y="141131"/>
            <a:ext cx="6048440" cy="6808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Barcelona Supercomputing Center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315" name="Rectángulo 16"/>
          <p:cNvSpPr>
            <a:spLocks noChangeArrowheads="1"/>
          </p:cNvSpPr>
          <p:nvPr/>
        </p:nvSpPr>
        <p:spPr bwMode="auto">
          <a:xfrm>
            <a:off x="150437" y="945836"/>
            <a:ext cx="5406374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GB" altLang="es-ES" sz="2100" dirty="0"/>
              <a:t>Created in 2005; </a:t>
            </a:r>
            <a:r>
              <a:rPr lang="en-GB" altLang="es-ES" sz="2100" dirty="0" smtClean="0"/>
              <a:t>~500 </a:t>
            </a:r>
            <a:r>
              <a:rPr lang="en-GB" altLang="es-ES" sz="2100" dirty="0"/>
              <a:t>employees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GB" altLang="es-ES" sz="2100" dirty="0"/>
              <a:t>Research, develop and manage information technology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GB" altLang="es-ES" sz="2100" dirty="0"/>
              <a:t>Facilitate scientific progress and its application in society</a:t>
            </a:r>
          </a:p>
        </p:txBody>
      </p:sp>
      <p:pic>
        <p:nvPicPr>
          <p:cNvPr id="13316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0" y="2914109"/>
            <a:ext cx="8933080" cy="468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10"/>
          <p:cNvSpPr txBox="1">
            <a:spLocks/>
          </p:cNvSpPr>
          <p:nvPr/>
        </p:nvSpPr>
        <p:spPr>
          <a:xfrm>
            <a:off x="279159" y="2605482"/>
            <a:ext cx="8906716" cy="773891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7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2638" dirty="0"/>
              <a:t>	Earth Science Department</a:t>
            </a:r>
          </a:p>
        </p:txBody>
      </p:sp>
      <p:pic>
        <p:nvPicPr>
          <p:cNvPr id="13318" name="Imagen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492" y="975506"/>
            <a:ext cx="3339048" cy="193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Imagen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492" y="2914108"/>
            <a:ext cx="3343701" cy="357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5 CuadroTexto"/>
          <p:cNvSpPr txBox="1">
            <a:spLocks noChangeArrowheads="1"/>
          </p:cNvSpPr>
          <p:nvPr/>
        </p:nvSpPr>
        <p:spPr bwMode="auto">
          <a:xfrm>
            <a:off x="300871" y="3498790"/>
            <a:ext cx="5255939" cy="297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altLang="es-ES" sz="2345" dirty="0" err="1">
                <a:solidFill>
                  <a:srgbClr val="FF0000"/>
                </a:solidFill>
              </a:rPr>
              <a:t>Atmospheric</a:t>
            </a:r>
            <a:r>
              <a:rPr lang="es-ES" altLang="es-ES" sz="2345" dirty="0">
                <a:solidFill>
                  <a:srgbClr val="FF0000"/>
                </a:solidFill>
              </a:rPr>
              <a:t> </a:t>
            </a:r>
            <a:r>
              <a:rPr lang="es-ES" altLang="es-ES" sz="2345" dirty="0" err="1">
                <a:solidFill>
                  <a:srgbClr val="FF0000"/>
                </a:solidFill>
              </a:rPr>
              <a:t>composition</a:t>
            </a:r>
            <a:r>
              <a:rPr lang="es-ES" altLang="es-ES" sz="2345" dirty="0">
                <a:solidFill>
                  <a:srgbClr val="FF0000"/>
                </a:solidFill>
              </a:rPr>
              <a:t> </a:t>
            </a:r>
            <a:endParaRPr lang="es-ES" altLang="es-ES" sz="2345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altLang="es-ES" sz="2345" dirty="0" err="1" smtClean="0"/>
              <a:t>Climate</a:t>
            </a:r>
            <a:r>
              <a:rPr lang="es-ES" altLang="es-ES" sz="2345" dirty="0" smtClean="0"/>
              <a:t> </a:t>
            </a:r>
            <a:r>
              <a:rPr lang="es-ES" altLang="es-ES" sz="2345" dirty="0" err="1"/>
              <a:t>prediction</a:t>
            </a:r>
            <a:r>
              <a:rPr lang="es-ES" altLang="es-ES" sz="2345" dirty="0"/>
              <a:t> </a:t>
            </a:r>
            <a:endParaRPr lang="es-ES" altLang="es-ES" sz="2345" dirty="0" smtClean="0"/>
          </a:p>
          <a:p>
            <a:pPr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altLang="es-ES" sz="2345" dirty="0" err="1" smtClean="0"/>
              <a:t>Computational</a:t>
            </a:r>
            <a:r>
              <a:rPr lang="es-ES" altLang="es-ES" sz="2345" dirty="0" smtClean="0"/>
              <a:t> </a:t>
            </a:r>
            <a:r>
              <a:rPr lang="es-ES" altLang="es-ES" sz="2345" dirty="0" err="1"/>
              <a:t>Earth</a:t>
            </a:r>
            <a:r>
              <a:rPr lang="es-ES" altLang="es-ES" sz="2345" dirty="0"/>
              <a:t> </a:t>
            </a:r>
            <a:r>
              <a:rPr lang="es-ES" altLang="es-ES" sz="2345" dirty="0" err="1"/>
              <a:t>Sciences</a:t>
            </a:r>
            <a:endParaRPr lang="es-ES" altLang="es-ES" sz="2345" dirty="0"/>
          </a:p>
          <a:p>
            <a:pPr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altLang="es-ES" sz="2345" dirty="0" err="1">
                <a:solidFill>
                  <a:srgbClr val="FF0000"/>
                </a:solidFill>
              </a:rPr>
              <a:t>Earth</a:t>
            </a:r>
            <a:r>
              <a:rPr lang="es-ES" altLang="es-ES" sz="2345" dirty="0">
                <a:solidFill>
                  <a:srgbClr val="FF0000"/>
                </a:solidFill>
              </a:rPr>
              <a:t> </a:t>
            </a:r>
            <a:r>
              <a:rPr lang="es-ES" altLang="es-ES" sz="2345" dirty="0" err="1" smtClean="0">
                <a:solidFill>
                  <a:srgbClr val="FF0000"/>
                </a:solidFill>
              </a:rPr>
              <a:t>System</a:t>
            </a:r>
            <a:r>
              <a:rPr lang="es-ES" altLang="es-ES" sz="2345" dirty="0" smtClean="0">
                <a:solidFill>
                  <a:srgbClr val="FF0000"/>
                </a:solidFill>
              </a:rPr>
              <a:t> </a:t>
            </a:r>
            <a:r>
              <a:rPr lang="es-ES" altLang="es-ES" sz="2345" dirty="0" err="1">
                <a:solidFill>
                  <a:srgbClr val="FF0000"/>
                </a:solidFill>
              </a:rPr>
              <a:t>Services</a:t>
            </a:r>
            <a:endParaRPr lang="es-ES" altLang="es-ES" sz="2345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16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67477" y="3793525"/>
            <a:ext cx="7744114" cy="2955618"/>
            <a:chOff x="462163" y="893309"/>
            <a:chExt cx="8182453" cy="5584726"/>
          </a:xfrm>
        </p:grpSpPr>
        <p:pic>
          <p:nvPicPr>
            <p:cNvPr id="1536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163" y="893309"/>
              <a:ext cx="8182453" cy="5584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34524" y="1315149"/>
              <a:ext cx="260548" cy="4719334"/>
            </a:xfrm>
            <a:prstGeom prst="rect">
              <a:avLst/>
            </a:prstGeom>
            <a:solidFill>
              <a:srgbClr val="FF000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758"/>
            </a:p>
          </p:txBody>
        </p:sp>
        <p:sp>
          <p:nvSpPr>
            <p:cNvPr id="6" name="Rectangle 5"/>
            <p:cNvSpPr/>
            <p:nvPr/>
          </p:nvSpPr>
          <p:spPr>
            <a:xfrm>
              <a:off x="7340325" y="1319802"/>
              <a:ext cx="260548" cy="4719333"/>
            </a:xfrm>
            <a:prstGeom prst="rect">
              <a:avLst/>
            </a:prstGeom>
            <a:solidFill>
              <a:srgbClr val="FF000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758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55601" y="914016"/>
            <a:ext cx="7744114" cy="2696534"/>
            <a:chOff x="463715" y="893309"/>
            <a:chExt cx="8179351" cy="5584726"/>
          </a:xfrm>
        </p:grpSpPr>
        <p:pic>
          <p:nvPicPr>
            <p:cNvPr id="8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715" y="893309"/>
              <a:ext cx="8179351" cy="5584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3734524" y="1315149"/>
              <a:ext cx="260548" cy="4719334"/>
            </a:xfrm>
            <a:prstGeom prst="rect">
              <a:avLst/>
            </a:prstGeom>
            <a:solidFill>
              <a:srgbClr val="FF000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758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340325" y="1319802"/>
              <a:ext cx="260548" cy="4719333"/>
            </a:xfrm>
            <a:prstGeom prst="rect">
              <a:avLst/>
            </a:prstGeom>
            <a:solidFill>
              <a:srgbClr val="FF000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758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88076" y="153115"/>
            <a:ext cx="357694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 err="1" smtClean="0">
                <a:solidFill>
                  <a:schemeClr val="bg1"/>
                </a:solidFill>
              </a:rPr>
              <a:t>Kalman</a:t>
            </a:r>
            <a:r>
              <a:rPr lang="en-US" sz="2300" dirty="0" smtClean="0">
                <a:solidFill>
                  <a:schemeClr val="bg1"/>
                </a:solidFill>
              </a:rPr>
              <a:t> filter </a:t>
            </a:r>
            <a:r>
              <a:rPr lang="en-US" sz="2300" dirty="0" err="1" smtClean="0">
                <a:solidFill>
                  <a:schemeClr val="bg1"/>
                </a:solidFill>
              </a:rPr>
              <a:t>postprocessing</a:t>
            </a:r>
            <a:endParaRPr lang="en-US" sz="23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5008" y="4880758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3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8" b="67784"/>
          <a:stretch>
            <a:fillRect/>
          </a:stretch>
        </p:blipFill>
        <p:spPr bwMode="auto">
          <a:xfrm>
            <a:off x="103909" y="2630296"/>
            <a:ext cx="8933081" cy="1062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2" b="67236"/>
          <a:stretch>
            <a:fillRect/>
          </a:stretch>
        </p:blipFill>
        <p:spPr bwMode="auto">
          <a:xfrm>
            <a:off x="105460" y="1521416"/>
            <a:ext cx="8933080" cy="111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7" b="68365"/>
          <a:stretch>
            <a:fillRect/>
          </a:stretch>
        </p:blipFill>
        <p:spPr bwMode="auto">
          <a:xfrm>
            <a:off x="105460" y="451308"/>
            <a:ext cx="8933080" cy="10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6" b="67957"/>
          <a:stretch>
            <a:fillRect/>
          </a:stretch>
        </p:blipFill>
        <p:spPr bwMode="auto">
          <a:xfrm>
            <a:off x="105460" y="5792546"/>
            <a:ext cx="8933080" cy="1031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9" b="68253"/>
          <a:stretch>
            <a:fillRect/>
          </a:stretch>
        </p:blipFill>
        <p:spPr bwMode="auto">
          <a:xfrm>
            <a:off x="105460" y="4768963"/>
            <a:ext cx="8933080" cy="1023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2" b="68105"/>
          <a:stretch>
            <a:fillRect/>
          </a:stretch>
        </p:blipFill>
        <p:spPr bwMode="auto">
          <a:xfrm>
            <a:off x="105460" y="3746932"/>
            <a:ext cx="8933080" cy="1022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62163" y="469918"/>
            <a:ext cx="744423" cy="2714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172" b="1" dirty="0">
                <a:solidFill>
                  <a:schemeClr val="accent1">
                    <a:lumMod val="50000"/>
                  </a:schemeClr>
                </a:solidFill>
              </a:rPr>
              <a:t> 2016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2163" y="1481094"/>
            <a:ext cx="744423" cy="2727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z="1172" dirty="0"/>
              <a:t> 2015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2163" y="2625644"/>
            <a:ext cx="744423" cy="2714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z="1172" dirty="0"/>
              <a:t> 2014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2163" y="3737627"/>
            <a:ext cx="744423" cy="2727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z="1172" dirty="0"/>
              <a:t> 2013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2163" y="4792226"/>
            <a:ext cx="744423" cy="2714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z="1172" dirty="0"/>
              <a:t> 2012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2163" y="5839072"/>
            <a:ext cx="744423" cy="2727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z="1172" dirty="0"/>
              <a:t> 2011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8333" y="97484"/>
            <a:ext cx="2129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Multiyear evaluation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64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9" t="15817" b="68365"/>
          <a:stretch>
            <a:fillRect/>
          </a:stretch>
        </p:blipFill>
        <p:spPr bwMode="auto">
          <a:xfrm>
            <a:off x="1420609" y="4173424"/>
            <a:ext cx="6412897" cy="2679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180" y="141131"/>
            <a:ext cx="6048440" cy="6808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2016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43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12" t="15077" b="68625"/>
          <a:stretch>
            <a:fillRect/>
          </a:stretch>
        </p:blipFill>
        <p:spPr bwMode="auto">
          <a:xfrm>
            <a:off x="1361674" y="1344616"/>
            <a:ext cx="6471831" cy="2777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 rot="16200000">
            <a:off x="-183004" y="5280754"/>
            <a:ext cx="2456597" cy="39082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954" b="1" dirty="0">
                <a:solidFill>
                  <a:schemeClr val="bg1"/>
                </a:solidFill>
              </a:rPr>
              <a:t> </a:t>
            </a:r>
            <a:r>
              <a:rPr lang="en-US" sz="1954" b="1" dirty="0" err="1">
                <a:solidFill>
                  <a:schemeClr val="bg1"/>
                </a:solidFill>
              </a:rPr>
              <a:t>Kalman</a:t>
            </a:r>
            <a:r>
              <a:rPr lang="en-US" sz="1954" b="1" dirty="0">
                <a:solidFill>
                  <a:schemeClr val="bg1"/>
                </a:solidFill>
              </a:rPr>
              <a:t> Filter</a:t>
            </a:r>
          </a:p>
        </p:txBody>
      </p:sp>
      <p:sp>
        <p:nvSpPr>
          <p:cNvPr id="19" name="TextBox 18"/>
          <p:cNvSpPr txBox="1"/>
          <p:nvPr/>
        </p:nvSpPr>
        <p:spPr>
          <a:xfrm rot="16200000">
            <a:off x="-315604" y="2575240"/>
            <a:ext cx="2703187" cy="39082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954" b="1" dirty="0">
                <a:solidFill>
                  <a:schemeClr val="bg1"/>
                </a:solidFill>
              </a:rPr>
              <a:t>Raw model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20608" y="972404"/>
            <a:ext cx="6129085" cy="39082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954" b="1" dirty="0">
                <a:solidFill>
                  <a:schemeClr val="accent1"/>
                </a:solidFill>
              </a:rPr>
              <a:t> </a:t>
            </a:r>
            <a:r>
              <a:rPr lang="en-US" sz="1954" b="1" dirty="0">
                <a:solidFill>
                  <a:schemeClr val="bg1"/>
                </a:solidFill>
              </a:rPr>
              <a:t>2016 – CALIOPE – 4 km x 4 km</a:t>
            </a:r>
          </a:p>
        </p:txBody>
      </p:sp>
      <p:sp>
        <p:nvSpPr>
          <p:cNvPr id="4" name="Rectangle 3"/>
          <p:cNvSpPr/>
          <p:nvPr/>
        </p:nvSpPr>
        <p:spPr>
          <a:xfrm>
            <a:off x="2869131" y="4545636"/>
            <a:ext cx="1265520" cy="1488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58"/>
          </a:p>
        </p:txBody>
      </p:sp>
      <p:sp>
        <p:nvSpPr>
          <p:cNvPr id="20" name="Rectangle 19"/>
          <p:cNvSpPr/>
          <p:nvPr/>
        </p:nvSpPr>
        <p:spPr>
          <a:xfrm>
            <a:off x="2869131" y="1837796"/>
            <a:ext cx="1265520" cy="1488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58"/>
          </a:p>
        </p:txBody>
      </p:sp>
    </p:spTree>
    <p:extLst>
      <p:ext uri="{BB962C8B-B14F-4D97-AF65-F5344CB8AC3E}">
        <p14:creationId xmlns:p14="http://schemas.microsoft.com/office/powerpoint/2010/main" val="27901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180" y="141131"/>
            <a:ext cx="6048440" cy="6808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PM10 </a:t>
            </a:r>
            <a:r>
              <a:rPr lang="en-US" smtClean="0">
                <a:solidFill>
                  <a:schemeClr val="bg1"/>
                </a:solidFill>
              </a:rPr>
              <a:t>dust contributions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1945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15" y="893309"/>
            <a:ext cx="8179351" cy="558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44085" y="1315149"/>
            <a:ext cx="549012" cy="4719334"/>
          </a:xfrm>
          <a:prstGeom prst="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58"/>
          </a:p>
        </p:txBody>
      </p:sp>
      <p:sp>
        <p:nvSpPr>
          <p:cNvPr id="6" name="Rectangle 5"/>
          <p:cNvSpPr/>
          <p:nvPr/>
        </p:nvSpPr>
        <p:spPr>
          <a:xfrm>
            <a:off x="7372893" y="1319802"/>
            <a:ext cx="549012" cy="4719333"/>
          </a:xfrm>
          <a:prstGeom prst="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58"/>
          </a:p>
        </p:txBody>
      </p:sp>
    </p:spTree>
    <p:extLst>
      <p:ext uri="{BB962C8B-B14F-4D97-AF65-F5344CB8AC3E}">
        <p14:creationId xmlns:p14="http://schemas.microsoft.com/office/powerpoint/2010/main" val="153094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15" y="893309"/>
            <a:ext cx="8179351" cy="558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44085" y="1315149"/>
            <a:ext cx="549012" cy="4719334"/>
          </a:xfrm>
          <a:prstGeom prst="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58"/>
          </a:p>
        </p:txBody>
      </p:sp>
      <p:sp>
        <p:nvSpPr>
          <p:cNvPr id="6" name="Rectangle 5"/>
          <p:cNvSpPr/>
          <p:nvPr/>
        </p:nvSpPr>
        <p:spPr>
          <a:xfrm>
            <a:off x="7372893" y="1319802"/>
            <a:ext cx="549012" cy="4719333"/>
          </a:xfrm>
          <a:prstGeom prst="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58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93180" y="141131"/>
            <a:ext cx="6048440" cy="6808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PM10 </a:t>
            </a:r>
            <a:r>
              <a:rPr lang="en-US" smtClean="0">
                <a:solidFill>
                  <a:schemeClr val="bg1"/>
                </a:solidFill>
              </a:rPr>
              <a:t>dust contributions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1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19" y="2834207"/>
            <a:ext cx="3072611" cy="1869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158" y="896600"/>
            <a:ext cx="3067239" cy="188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19" y="893243"/>
            <a:ext cx="3076640" cy="1892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991" y="2834207"/>
            <a:ext cx="3067239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19" y="4801124"/>
            <a:ext cx="3072611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107" y="4855622"/>
            <a:ext cx="2969008" cy="1845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5" name="TextBox 10"/>
          <p:cNvSpPr txBox="1">
            <a:spLocks noChangeArrowheads="1"/>
          </p:cNvSpPr>
          <p:nvPr/>
        </p:nvSpPr>
        <p:spPr bwMode="auto">
          <a:xfrm>
            <a:off x="7224008" y="2413173"/>
            <a:ext cx="1786616" cy="144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/>
            <a:r>
              <a:rPr lang="en-US" altLang="en-US" sz="1758"/>
              <a:t>12 Dic 2015</a:t>
            </a:r>
          </a:p>
          <a:p>
            <a:pPr algn="ctr" eaLnBrk="1" hangingPunct="1"/>
            <a:r>
              <a:rPr lang="en-US" altLang="en-US" sz="1758"/>
              <a:t>18 UTC</a:t>
            </a:r>
          </a:p>
          <a:p>
            <a:pPr algn="ctr" eaLnBrk="1" hangingPunct="1"/>
            <a:r>
              <a:rPr lang="en-US" altLang="en-US" sz="1758"/>
              <a:t>NO2</a:t>
            </a:r>
          </a:p>
          <a:p>
            <a:pPr algn="ctr" eaLnBrk="1" hangingPunct="1"/>
            <a:endParaRPr lang="en-US" altLang="en-US" sz="1758"/>
          </a:p>
          <a:p>
            <a:pPr algn="ctr" eaLnBrk="1" hangingPunct="1"/>
            <a:r>
              <a:rPr lang="en-US" altLang="en-US" sz="1758"/>
              <a:t>COPERNICUS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5919" y="195460"/>
            <a:ext cx="1523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Other systems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14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309" y="297771"/>
            <a:ext cx="4274231" cy="3205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067" y="3429002"/>
            <a:ext cx="4525474" cy="339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45" y="1567943"/>
            <a:ext cx="1937052" cy="129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397" y="1574147"/>
            <a:ext cx="1937051" cy="129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47" y="2866030"/>
            <a:ext cx="1933950" cy="1291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397" y="2866030"/>
            <a:ext cx="1943255" cy="1298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45" y="4164119"/>
            <a:ext cx="1937052" cy="129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702" y="4167221"/>
            <a:ext cx="1933949" cy="129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220" y="1567943"/>
            <a:ext cx="459061" cy="3884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2" name="TextBox 13"/>
          <p:cNvSpPr txBox="1">
            <a:spLocks noChangeArrowheads="1"/>
          </p:cNvSpPr>
          <p:nvPr/>
        </p:nvSpPr>
        <p:spPr bwMode="auto">
          <a:xfrm>
            <a:off x="179902" y="1564841"/>
            <a:ext cx="1943256" cy="300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r>
              <a:rPr lang="en-US" altLang="en-US" sz="1368" b="1">
                <a:solidFill>
                  <a:schemeClr val="accent1"/>
                </a:solidFill>
              </a:rPr>
              <a:t>LOTOSEUROS</a:t>
            </a:r>
          </a:p>
        </p:txBody>
      </p:sp>
      <p:sp>
        <p:nvSpPr>
          <p:cNvPr id="25613" name="TextBox 14"/>
          <p:cNvSpPr txBox="1">
            <a:spLocks noChangeArrowheads="1"/>
          </p:cNvSpPr>
          <p:nvPr/>
        </p:nvSpPr>
        <p:spPr bwMode="auto">
          <a:xfrm>
            <a:off x="2185193" y="1563290"/>
            <a:ext cx="1943255" cy="300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r>
              <a:rPr lang="en-US" altLang="en-US" sz="1368" b="1">
                <a:solidFill>
                  <a:schemeClr val="accent1"/>
                </a:solidFill>
              </a:rPr>
              <a:t>EURAD</a:t>
            </a:r>
          </a:p>
        </p:txBody>
      </p:sp>
      <p:sp>
        <p:nvSpPr>
          <p:cNvPr id="25614" name="TextBox 15"/>
          <p:cNvSpPr txBox="1">
            <a:spLocks noChangeArrowheads="1"/>
          </p:cNvSpPr>
          <p:nvPr/>
        </p:nvSpPr>
        <p:spPr bwMode="auto">
          <a:xfrm>
            <a:off x="266751" y="2867582"/>
            <a:ext cx="1943256" cy="300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r>
              <a:rPr lang="en-US" altLang="en-US" sz="1368" b="1">
                <a:solidFill>
                  <a:schemeClr val="accent1"/>
                </a:solidFill>
              </a:rPr>
              <a:t>EMEP</a:t>
            </a:r>
          </a:p>
        </p:txBody>
      </p:sp>
      <p:sp>
        <p:nvSpPr>
          <p:cNvPr id="25615" name="TextBox 16"/>
          <p:cNvSpPr txBox="1">
            <a:spLocks noChangeArrowheads="1"/>
          </p:cNvSpPr>
          <p:nvPr/>
        </p:nvSpPr>
        <p:spPr bwMode="auto">
          <a:xfrm>
            <a:off x="2272043" y="2866031"/>
            <a:ext cx="1943255" cy="300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r>
              <a:rPr lang="en-US" altLang="en-US" sz="1368" b="1">
                <a:solidFill>
                  <a:schemeClr val="accent1"/>
                </a:solidFill>
              </a:rPr>
              <a:t>MATCH</a:t>
            </a:r>
          </a:p>
        </p:txBody>
      </p:sp>
      <p:sp>
        <p:nvSpPr>
          <p:cNvPr id="25616" name="TextBox 17"/>
          <p:cNvSpPr txBox="1">
            <a:spLocks noChangeArrowheads="1"/>
          </p:cNvSpPr>
          <p:nvPr/>
        </p:nvSpPr>
        <p:spPr bwMode="auto">
          <a:xfrm>
            <a:off x="266751" y="4168772"/>
            <a:ext cx="1943256" cy="300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r>
              <a:rPr lang="en-US" altLang="en-US" sz="1368" b="1">
                <a:solidFill>
                  <a:schemeClr val="accent1"/>
                </a:solidFill>
              </a:rPr>
              <a:t>MOCAGE</a:t>
            </a:r>
          </a:p>
        </p:txBody>
      </p:sp>
      <p:sp>
        <p:nvSpPr>
          <p:cNvPr id="25617" name="TextBox 18"/>
          <p:cNvSpPr txBox="1">
            <a:spLocks noChangeArrowheads="1"/>
          </p:cNvSpPr>
          <p:nvPr/>
        </p:nvSpPr>
        <p:spPr bwMode="auto">
          <a:xfrm>
            <a:off x="2272043" y="4167221"/>
            <a:ext cx="1943255" cy="300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r>
              <a:rPr lang="en-US" altLang="en-US" sz="1368" b="1">
                <a:solidFill>
                  <a:schemeClr val="accent1"/>
                </a:solidFill>
              </a:rPr>
              <a:t>SILAM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66752" y="1121288"/>
            <a:ext cx="4129999" cy="37221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563" dirty="0">
                <a:solidFill>
                  <a:schemeClr val="accent1"/>
                </a:solidFill>
              </a:rPr>
              <a:t> CAMS Monday 12 Dec 2016 18UTC – NO2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7512" y="285008"/>
            <a:ext cx="1389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RESOLUTION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35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07" b="34329"/>
          <a:stretch>
            <a:fillRect/>
          </a:stretch>
        </p:blipFill>
        <p:spPr bwMode="auto">
          <a:xfrm>
            <a:off x="589335" y="2312366"/>
            <a:ext cx="8343745" cy="384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 rot="16200000">
            <a:off x="-424942" y="2973042"/>
            <a:ext cx="1712174" cy="39082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954" b="1" dirty="0">
                <a:solidFill>
                  <a:schemeClr val="bg1"/>
                </a:solidFill>
              </a:rPr>
              <a:t>O</a:t>
            </a:r>
            <a:r>
              <a:rPr lang="en-US" sz="1954" b="1" baseline="-25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-424942" y="5057427"/>
            <a:ext cx="1712174" cy="39082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954" b="1" dirty="0">
                <a:solidFill>
                  <a:schemeClr val="bg1"/>
                </a:solidFill>
              </a:rPr>
              <a:t>NO</a:t>
            </a:r>
            <a:r>
              <a:rPr lang="en-US" sz="1954" b="1" baseline="-25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24326" y="1716827"/>
            <a:ext cx="2084385" cy="39082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954" b="1" dirty="0">
                <a:solidFill>
                  <a:schemeClr val="bg1"/>
                </a:solidFill>
              </a:rPr>
              <a:t>1 km</a:t>
            </a:r>
            <a:endParaRPr lang="en-US" sz="1954" b="1" baseline="-25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19015" y="1721480"/>
            <a:ext cx="2084385" cy="39082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954" b="1" dirty="0">
                <a:solidFill>
                  <a:schemeClr val="bg1"/>
                </a:solidFill>
              </a:rPr>
              <a:t>4 km</a:t>
            </a:r>
            <a:endParaRPr lang="en-US" sz="1954" b="1" baseline="-25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33059" y="1721480"/>
            <a:ext cx="2084385" cy="39082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954" b="1" dirty="0">
                <a:solidFill>
                  <a:schemeClr val="bg1"/>
                </a:solidFill>
              </a:rPr>
              <a:t>12 km</a:t>
            </a:r>
            <a:endParaRPr lang="en-US" sz="1954" b="1" baseline="-25000" dirty="0">
              <a:solidFill>
                <a:schemeClr val="bg1"/>
              </a:solidFill>
            </a:endParaRPr>
          </a:p>
        </p:txBody>
      </p:sp>
      <p:sp>
        <p:nvSpPr>
          <p:cNvPr id="22537" name="TextBox 12"/>
          <p:cNvSpPr txBox="1">
            <a:spLocks noChangeArrowheads="1"/>
          </p:cNvSpPr>
          <p:nvPr/>
        </p:nvSpPr>
        <p:spPr bwMode="auto">
          <a:xfrm>
            <a:off x="1259316" y="983260"/>
            <a:ext cx="6625368" cy="361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/>
            <a:r>
              <a:rPr lang="en-US" altLang="x-none" sz="1758"/>
              <a:t>Daily mean for the ozone episode 06-07-2015 to 18-07-2015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7512" y="285008"/>
            <a:ext cx="1389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RESOLUTION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97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180" y="174475"/>
            <a:ext cx="6048440" cy="6808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Source attribution (Pay et al.)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267" name="AutoShape 60"/>
          <p:cNvSpPr>
            <a:spLocks noChangeArrowheads="1"/>
          </p:cNvSpPr>
          <p:nvPr/>
        </p:nvSpPr>
        <p:spPr bwMode="auto">
          <a:xfrm>
            <a:off x="7419420" y="3131232"/>
            <a:ext cx="687041" cy="1191077"/>
          </a:xfrm>
          <a:prstGeom prst="flowChartMagneticDisk">
            <a:avLst/>
          </a:prstGeom>
          <a:gradFill rotWithShape="0">
            <a:gsLst>
              <a:gs pos="0">
                <a:srgbClr val="FF9933"/>
              </a:gs>
              <a:gs pos="50000">
                <a:srgbClr val="FFFF00"/>
              </a:gs>
              <a:gs pos="100000">
                <a:srgbClr val="FF9933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endParaRPr lang="fr-FR" altLang="x-none" sz="1758"/>
          </a:p>
        </p:txBody>
      </p:sp>
      <p:sp>
        <p:nvSpPr>
          <p:cNvPr id="11268" name="AutoShape 49"/>
          <p:cNvSpPr>
            <a:spLocks noChangeArrowheads="1"/>
          </p:cNvSpPr>
          <p:nvPr/>
        </p:nvSpPr>
        <p:spPr bwMode="auto">
          <a:xfrm>
            <a:off x="2884641" y="5094648"/>
            <a:ext cx="687041" cy="1116635"/>
          </a:xfrm>
          <a:prstGeom prst="flowChartMagneticDisk">
            <a:avLst/>
          </a:prstGeom>
          <a:gradFill rotWithShape="0">
            <a:gsLst>
              <a:gs pos="0">
                <a:srgbClr val="FF9933"/>
              </a:gs>
              <a:gs pos="50000">
                <a:srgbClr val="FFFF00"/>
              </a:gs>
              <a:gs pos="100000">
                <a:srgbClr val="FF9933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endParaRPr lang="fr-FR" altLang="x-none" sz="1758"/>
          </a:p>
        </p:txBody>
      </p:sp>
      <p:sp>
        <p:nvSpPr>
          <p:cNvPr id="11269" name="Oval 50"/>
          <p:cNvSpPr>
            <a:spLocks noChangeArrowheads="1"/>
          </p:cNvSpPr>
          <p:nvPr/>
        </p:nvSpPr>
        <p:spPr bwMode="auto">
          <a:xfrm>
            <a:off x="2884641" y="4986087"/>
            <a:ext cx="687041" cy="480773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endParaRPr lang="fr-FR" altLang="x-none" sz="1758"/>
          </a:p>
        </p:txBody>
      </p:sp>
      <p:sp>
        <p:nvSpPr>
          <p:cNvPr id="11270" name="AutoShape 51" descr="Diagonali scure verso l'alto"/>
          <p:cNvSpPr>
            <a:spLocks noChangeArrowheads="1"/>
          </p:cNvSpPr>
          <p:nvPr/>
        </p:nvSpPr>
        <p:spPr bwMode="auto">
          <a:xfrm>
            <a:off x="3090908" y="4201340"/>
            <a:ext cx="687040" cy="1116635"/>
          </a:xfrm>
          <a:prstGeom prst="flowChartMagneticDisk">
            <a:avLst/>
          </a:prstGeom>
          <a:pattFill prst="dkUpDiag">
            <a:fgClr>
              <a:schemeClr val="accent2"/>
            </a:fgClr>
            <a:bgClr>
              <a:schemeClr val="hlink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endParaRPr lang="fr-FR" altLang="x-none" sz="1758"/>
          </a:p>
        </p:txBody>
      </p:sp>
      <p:sp>
        <p:nvSpPr>
          <p:cNvPr id="11271" name="AutoShape 45"/>
          <p:cNvSpPr>
            <a:spLocks noChangeArrowheads="1"/>
          </p:cNvSpPr>
          <p:nvPr/>
        </p:nvSpPr>
        <p:spPr bwMode="auto">
          <a:xfrm>
            <a:off x="2952880" y="2042512"/>
            <a:ext cx="687041" cy="1488847"/>
          </a:xfrm>
          <a:prstGeom prst="flowChartMagneticDisk">
            <a:avLst/>
          </a:prstGeom>
          <a:gradFill rotWithShape="0">
            <a:gsLst>
              <a:gs pos="0">
                <a:srgbClr val="FF9933"/>
              </a:gs>
              <a:gs pos="50000">
                <a:srgbClr val="FFFF00"/>
              </a:gs>
              <a:gs pos="100000">
                <a:srgbClr val="FF9933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endParaRPr lang="fr-FR" altLang="x-none" sz="1758"/>
          </a:p>
        </p:txBody>
      </p:sp>
      <p:sp>
        <p:nvSpPr>
          <p:cNvPr id="11272" name="Oval 46"/>
          <p:cNvSpPr>
            <a:spLocks noChangeArrowheads="1"/>
          </p:cNvSpPr>
          <p:nvPr/>
        </p:nvSpPr>
        <p:spPr bwMode="auto">
          <a:xfrm>
            <a:off x="2952880" y="2042513"/>
            <a:ext cx="687041" cy="480773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endParaRPr lang="fr-FR" altLang="x-none" sz="1758"/>
          </a:p>
        </p:txBody>
      </p:sp>
      <p:sp>
        <p:nvSpPr>
          <p:cNvPr id="11273" name="AutoShape 47" descr="Diagonali scure verso l'alto"/>
          <p:cNvSpPr>
            <a:spLocks noChangeArrowheads="1"/>
          </p:cNvSpPr>
          <p:nvPr/>
        </p:nvSpPr>
        <p:spPr bwMode="auto">
          <a:xfrm>
            <a:off x="3159147" y="1446974"/>
            <a:ext cx="687040" cy="818866"/>
          </a:xfrm>
          <a:prstGeom prst="flowChartMagneticDisk">
            <a:avLst/>
          </a:prstGeom>
          <a:pattFill prst="dkUpDiag">
            <a:fgClr>
              <a:srgbClr val="FF3300"/>
            </a:fgClr>
            <a:bgClr>
              <a:srgbClr val="FF9933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endParaRPr lang="fr-FR" altLang="x-none" sz="1758"/>
          </a:p>
        </p:txBody>
      </p:sp>
      <p:sp>
        <p:nvSpPr>
          <p:cNvPr id="11274" name="AutoShape 43"/>
          <p:cNvSpPr>
            <a:spLocks noChangeArrowheads="1"/>
          </p:cNvSpPr>
          <p:nvPr/>
        </p:nvSpPr>
        <p:spPr bwMode="auto">
          <a:xfrm>
            <a:off x="753729" y="2414724"/>
            <a:ext cx="687041" cy="2307712"/>
          </a:xfrm>
          <a:prstGeom prst="flowChartMagneticDisk">
            <a:avLst/>
          </a:prstGeom>
          <a:gradFill rotWithShape="0">
            <a:gsLst>
              <a:gs pos="0">
                <a:srgbClr val="FF9933"/>
              </a:gs>
              <a:gs pos="50000">
                <a:srgbClr val="FFFF00"/>
              </a:gs>
              <a:gs pos="100000">
                <a:srgbClr val="FF9933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endParaRPr lang="fr-FR" altLang="x-none" sz="1758"/>
          </a:p>
        </p:txBody>
      </p:sp>
      <p:sp>
        <p:nvSpPr>
          <p:cNvPr id="11275" name="Line 11"/>
          <p:cNvSpPr>
            <a:spLocks noChangeShapeType="1"/>
          </p:cNvSpPr>
          <p:nvPr/>
        </p:nvSpPr>
        <p:spPr bwMode="auto">
          <a:xfrm flipV="1">
            <a:off x="1616020" y="2340282"/>
            <a:ext cx="1077863" cy="81886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758"/>
          </a:p>
        </p:txBody>
      </p:sp>
      <p:sp>
        <p:nvSpPr>
          <p:cNvPr id="11276" name="Line 12"/>
          <p:cNvSpPr>
            <a:spLocks noChangeShapeType="1"/>
          </p:cNvSpPr>
          <p:nvPr/>
        </p:nvSpPr>
        <p:spPr bwMode="auto">
          <a:xfrm>
            <a:off x="1616019" y="3978013"/>
            <a:ext cx="1141449" cy="5955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758"/>
          </a:p>
        </p:txBody>
      </p:sp>
      <p:sp>
        <p:nvSpPr>
          <p:cNvPr id="11277" name="Text Box 15"/>
          <p:cNvSpPr txBox="1">
            <a:spLocks noChangeArrowheads="1"/>
          </p:cNvSpPr>
          <p:nvPr/>
        </p:nvSpPr>
        <p:spPr bwMode="auto">
          <a:xfrm>
            <a:off x="1585002" y="2191397"/>
            <a:ext cx="1274825" cy="45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x-none" sz="2345">
                <a:solidFill>
                  <a:srgbClr val="000000"/>
                </a:solidFill>
              </a:rPr>
              <a:t>ZO 1</a:t>
            </a:r>
          </a:p>
        </p:txBody>
      </p:sp>
      <p:sp>
        <p:nvSpPr>
          <p:cNvPr id="11278" name="Text Box 17"/>
          <p:cNvSpPr txBox="1">
            <a:spLocks noChangeArrowheads="1"/>
          </p:cNvSpPr>
          <p:nvPr/>
        </p:nvSpPr>
        <p:spPr bwMode="auto">
          <a:xfrm>
            <a:off x="3157596" y="1716828"/>
            <a:ext cx="697897" cy="511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x-none" sz="2735" b="1">
                <a:solidFill>
                  <a:srgbClr val="000000"/>
                </a:solidFill>
              </a:rPr>
              <a:t>S1</a:t>
            </a:r>
          </a:p>
        </p:txBody>
      </p:sp>
      <p:sp>
        <p:nvSpPr>
          <p:cNvPr id="11279" name="Text Box 18"/>
          <p:cNvSpPr txBox="1">
            <a:spLocks noChangeArrowheads="1"/>
          </p:cNvSpPr>
          <p:nvPr/>
        </p:nvSpPr>
        <p:spPr bwMode="auto">
          <a:xfrm>
            <a:off x="3159147" y="4629384"/>
            <a:ext cx="618801" cy="511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x-none" sz="2735" b="1">
                <a:solidFill>
                  <a:srgbClr val="000000"/>
                </a:solidFill>
              </a:rPr>
              <a:t>S2</a:t>
            </a:r>
            <a:endParaRPr lang="it-IT" altLang="x-none" sz="3126" b="1">
              <a:solidFill>
                <a:srgbClr val="000000"/>
              </a:solidFill>
            </a:endParaRPr>
          </a:p>
        </p:txBody>
      </p:sp>
      <p:sp>
        <p:nvSpPr>
          <p:cNvPr id="11280" name="Text Box 19"/>
          <p:cNvSpPr txBox="1">
            <a:spLocks noChangeArrowheads="1"/>
          </p:cNvSpPr>
          <p:nvPr/>
        </p:nvSpPr>
        <p:spPr bwMode="auto">
          <a:xfrm>
            <a:off x="728915" y="3456918"/>
            <a:ext cx="887104" cy="39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x-none" sz="1954">
                <a:solidFill>
                  <a:srgbClr val="000000"/>
                </a:solidFill>
              </a:rPr>
              <a:t>PM</a:t>
            </a:r>
            <a:r>
              <a:rPr lang="it-IT" altLang="x-none" sz="1954" baseline="-25000">
                <a:solidFill>
                  <a:srgbClr val="000000"/>
                </a:solidFill>
              </a:rPr>
              <a:t>2.5</a:t>
            </a:r>
          </a:p>
        </p:txBody>
      </p:sp>
      <p:sp>
        <p:nvSpPr>
          <p:cNvPr id="11281" name="Text Box 22"/>
          <p:cNvSpPr txBox="1">
            <a:spLocks noChangeArrowheads="1"/>
          </p:cNvSpPr>
          <p:nvPr/>
        </p:nvSpPr>
        <p:spPr bwMode="auto">
          <a:xfrm>
            <a:off x="2757468" y="2712494"/>
            <a:ext cx="1099576" cy="39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x-none" sz="1954">
                <a:solidFill>
                  <a:srgbClr val="000000"/>
                </a:solidFill>
              </a:rPr>
              <a:t>PM</a:t>
            </a:r>
            <a:r>
              <a:rPr lang="it-IT" altLang="x-none" sz="1954" baseline="-25000">
                <a:solidFill>
                  <a:srgbClr val="000000"/>
                </a:solidFill>
              </a:rPr>
              <a:t>2.5</a:t>
            </a:r>
            <a:r>
              <a:rPr lang="it-IT" altLang="x-none" sz="1954">
                <a:solidFill>
                  <a:srgbClr val="000000"/>
                </a:solidFill>
              </a:rPr>
              <a:t>(1)</a:t>
            </a:r>
          </a:p>
        </p:txBody>
      </p:sp>
      <p:sp>
        <p:nvSpPr>
          <p:cNvPr id="11282" name="Text Box 23"/>
          <p:cNvSpPr txBox="1">
            <a:spLocks noChangeArrowheads="1"/>
          </p:cNvSpPr>
          <p:nvPr/>
        </p:nvSpPr>
        <p:spPr bwMode="auto">
          <a:xfrm>
            <a:off x="2754366" y="5525794"/>
            <a:ext cx="1160060" cy="39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x-none" sz="1954">
                <a:solidFill>
                  <a:srgbClr val="000000"/>
                </a:solidFill>
              </a:rPr>
              <a:t>PM</a:t>
            </a:r>
            <a:r>
              <a:rPr lang="it-IT" altLang="x-none" sz="1954" baseline="-25000">
                <a:solidFill>
                  <a:srgbClr val="000000"/>
                </a:solidFill>
              </a:rPr>
              <a:t>2.5</a:t>
            </a:r>
            <a:r>
              <a:rPr lang="it-IT" altLang="x-none" sz="1954">
                <a:solidFill>
                  <a:srgbClr val="000000"/>
                </a:solidFill>
              </a:rPr>
              <a:t>(2)</a:t>
            </a:r>
          </a:p>
        </p:txBody>
      </p:sp>
      <p:sp>
        <p:nvSpPr>
          <p:cNvPr id="11283" name="Text Box 24"/>
          <p:cNvSpPr txBox="1">
            <a:spLocks noChangeArrowheads="1"/>
          </p:cNvSpPr>
          <p:nvPr/>
        </p:nvSpPr>
        <p:spPr bwMode="auto">
          <a:xfrm>
            <a:off x="477672" y="972404"/>
            <a:ext cx="4105185" cy="871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hlink"/>
              </a:buClr>
              <a:buFont typeface="Wingdings" charset="2"/>
              <a:buNone/>
            </a:pPr>
            <a:r>
              <a:rPr lang="en-US" altLang="x-none" sz="2735" b="1">
                <a:solidFill>
                  <a:srgbClr val="000000"/>
                </a:solidFill>
              </a:rPr>
              <a:t>Zero</a:t>
            </a:r>
            <a:r>
              <a:rPr lang="it-IT" altLang="x-none" sz="2735" b="1">
                <a:solidFill>
                  <a:srgbClr val="000000"/>
                </a:solidFill>
              </a:rPr>
              <a:t>-out (brute force)</a:t>
            </a:r>
          </a:p>
          <a:p>
            <a:pPr eaLnBrk="1" hangingPunct="1">
              <a:spcBef>
                <a:spcPct val="50000"/>
              </a:spcBef>
              <a:buClr>
                <a:schemeClr val="hlink"/>
              </a:buClr>
              <a:buFont typeface="Wingdings" charset="2"/>
              <a:buNone/>
            </a:pPr>
            <a:r>
              <a:rPr lang="it-IT" altLang="x-none" sz="1563" b="1">
                <a:solidFill>
                  <a:srgbClr val="000000"/>
                </a:solidFill>
              </a:rPr>
              <a:t>(i.e. removing emissions)</a:t>
            </a:r>
          </a:p>
        </p:txBody>
      </p:sp>
      <p:grpSp>
        <p:nvGrpSpPr>
          <p:cNvPr id="11284" name="Group 30"/>
          <p:cNvGrpSpPr>
            <a:grpSpLocks/>
          </p:cNvGrpSpPr>
          <p:nvPr/>
        </p:nvGrpSpPr>
        <p:grpSpPr bwMode="auto">
          <a:xfrm>
            <a:off x="5939878" y="2669069"/>
            <a:ext cx="1312046" cy="669981"/>
            <a:chOff x="3855" y="1440"/>
            <a:chExt cx="664" cy="432"/>
          </a:xfrm>
        </p:grpSpPr>
        <p:sp>
          <p:nvSpPr>
            <p:cNvPr id="11302" name="Text Box 31"/>
            <p:cNvSpPr txBox="1">
              <a:spLocks noChangeArrowheads="1"/>
            </p:cNvSpPr>
            <p:nvPr/>
          </p:nvSpPr>
          <p:spPr bwMode="auto">
            <a:xfrm>
              <a:off x="3899" y="1440"/>
              <a:ext cx="57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altLang="x-none" sz="2345">
                  <a:solidFill>
                    <a:srgbClr val="000000"/>
                  </a:solidFill>
                </a:rPr>
                <a:t>SA</a:t>
              </a:r>
              <a:endParaRPr lang="it-IT" altLang="x-none" sz="2735">
                <a:solidFill>
                  <a:srgbClr val="000000"/>
                </a:solidFill>
              </a:endParaRPr>
            </a:p>
          </p:txBody>
        </p:sp>
        <p:sp>
          <p:nvSpPr>
            <p:cNvPr id="11303" name="AutoShape 32"/>
            <p:cNvSpPr>
              <a:spLocks noChangeArrowheads="1"/>
            </p:cNvSpPr>
            <p:nvPr/>
          </p:nvSpPr>
          <p:spPr bwMode="auto">
            <a:xfrm>
              <a:off x="3855" y="1728"/>
              <a:ext cx="664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83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758"/>
            </a:p>
          </p:txBody>
        </p:sp>
      </p:grpSp>
      <p:sp>
        <p:nvSpPr>
          <p:cNvPr id="28" name="Text Box 41"/>
          <p:cNvSpPr txBox="1">
            <a:spLocks noChangeArrowheads="1"/>
          </p:cNvSpPr>
          <p:nvPr/>
        </p:nvSpPr>
        <p:spPr bwMode="auto">
          <a:xfrm>
            <a:off x="5027960" y="4522373"/>
            <a:ext cx="3489484" cy="180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GB" sz="2735" b="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SA </a:t>
            </a:r>
            <a:r>
              <a:rPr lang="en-GB" sz="2345" b="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advantages</a:t>
            </a:r>
            <a:endParaRPr lang="en-GB" sz="2735" b="1" dirty="0">
              <a:solidFill>
                <a:srgbClr val="000000"/>
              </a:solidFill>
              <a:latin typeface="Arial" panose="020B0604020202020204" pitchFamily="34" charset="0"/>
              <a:ea typeface="DejaVu Sans"/>
              <a:cs typeface="Arial" panose="020B0604020202020204" pitchFamily="34" charset="0"/>
            </a:endParaRPr>
          </a:p>
          <a:p>
            <a:pPr marL="279149" indent="-279149">
              <a:lnSpc>
                <a:spcPct val="7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sz="1758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Time saving (one simulation)</a:t>
            </a:r>
          </a:p>
          <a:p>
            <a:pPr marL="279149" indent="-279149">
              <a:lnSpc>
                <a:spcPct val="7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sz="1758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Mass consistency </a:t>
            </a:r>
          </a:p>
          <a:p>
            <a:pPr marL="279149" indent="-279149">
              <a:lnSpc>
                <a:spcPct val="7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sz="1758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Real atmospheric conditions  </a:t>
            </a:r>
          </a:p>
          <a:p>
            <a:pPr marL="279149" indent="-279149">
              <a:lnSpc>
                <a:spcPct val="7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sz="1758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Fully traceable</a:t>
            </a:r>
            <a:endParaRPr lang="en-GB" sz="2735" dirty="0">
              <a:solidFill>
                <a:srgbClr val="000000"/>
              </a:solidFill>
              <a:latin typeface="Arial" panose="020B0604020202020204" pitchFamily="34" charset="0"/>
              <a:ea typeface="DejaVu Sans"/>
              <a:cs typeface="Arial" panose="020B0604020202020204" pitchFamily="34" charset="0"/>
            </a:endParaRPr>
          </a:p>
        </p:txBody>
      </p:sp>
      <p:sp>
        <p:nvSpPr>
          <p:cNvPr id="11286" name="Text Box 42"/>
          <p:cNvSpPr txBox="1">
            <a:spLocks noChangeArrowheads="1"/>
          </p:cNvSpPr>
          <p:nvPr/>
        </p:nvSpPr>
        <p:spPr bwMode="auto">
          <a:xfrm>
            <a:off x="4807734" y="972404"/>
            <a:ext cx="3933037" cy="93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chemeClr val="hlink"/>
              </a:buClr>
              <a:buFont typeface="Wingdings" charset="2"/>
              <a:buNone/>
            </a:pPr>
            <a:r>
              <a:rPr lang="en-US" altLang="x-none" sz="2735" b="1">
                <a:solidFill>
                  <a:srgbClr val="000000"/>
                </a:solidFill>
              </a:rPr>
              <a:t>Source apportionment (SA)</a:t>
            </a:r>
            <a:endParaRPr lang="it-IT" altLang="x-none" sz="2735" b="1">
              <a:solidFill>
                <a:srgbClr val="000000"/>
              </a:solidFill>
            </a:endParaRPr>
          </a:p>
        </p:txBody>
      </p:sp>
      <p:sp>
        <p:nvSpPr>
          <p:cNvPr id="11287" name="Oval 44"/>
          <p:cNvSpPr>
            <a:spLocks noChangeArrowheads="1"/>
          </p:cNvSpPr>
          <p:nvPr/>
        </p:nvSpPr>
        <p:spPr bwMode="auto">
          <a:xfrm>
            <a:off x="753729" y="2414724"/>
            <a:ext cx="687041" cy="744423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endParaRPr lang="fr-FR" altLang="x-none" sz="1758"/>
          </a:p>
        </p:txBody>
      </p:sp>
      <p:sp>
        <p:nvSpPr>
          <p:cNvPr id="11288" name="Oval 48"/>
          <p:cNvSpPr>
            <a:spLocks noChangeArrowheads="1"/>
          </p:cNvSpPr>
          <p:nvPr/>
        </p:nvSpPr>
        <p:spPr bwMode="auto">
          <a:xfrm>
            <a:off x="3159147" y="1446974"/>
            <a:ext cx="687040" cy="2652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endParaRPr lang="fr-FR" altLang="x-none" sz="1758"/>
          </a:p>
        </p:txBody>
      </p:sp>
      <p:sp>
        <p:nvSpPr>
          <p:cNvPr id="11289" name="Oval 52"/>
          <p:cNvSpPr>
            <a:spLocks noChangeArrowheads="1"/>
          </p:cNvSpPr>
          <p:nvPr/>
        </p:nvSpPr>
        <p:spPr bwMode="auto">
          <a:xfrm>
            <a:off x="3090908" y="4201340"/>
            <a:ext cx="687040" cy="376864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endParaRPr lang="fr-FR" altLang="x-none" sz="1758"/>
          </a:p>
        </p:txBody>
      </p:sp>
      <p:sp>
        <p:nvSpPr>
          <p:cNvPr id="11290" name="AutoShape 53"/>
          <p:cNvSpPr>
            <a:spLocks noChangeArrowheads="1"/>
          </p:cNvSpPr>
          <p:nvPr/>
        </p:nvSpPr>
        <p:spPr bwMode="auto">
          <a:xfrm>
            <a:off x="4990739" y="1989783"/>
            <a:ext cx="687041" cy="2307712"/>
          </a:xfrm>
          <a:prstGeom prst="flowChartMagneticDisk">
            <a:avLst/>
          </a:prstGeom>
          <a:gradFill rotWithShape="0">
            <a:gsLst>
              <a:gs pos="0">
                <a:srgbClr val="FF9933"/>
              </a:gs>
              <a:gs pos="50000">
                <a:srgbClr val="FFFF00"/>
              </a:gs>
              <a:gs pos="100000">
                <a:srgbClr val="FF9933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endParaRPr lang="fr-FR" altLang="x-none" sz="1758"/>
          </a:p>
        </p:txBody>
      </p:sp>
      <p:sp>
        <p:nvSpPr>
          <p:cNvPr id="11291" name="Text Box 54"/>
          <p:cNvSpPr txBox="1">
            <a:spLocks noChangeArrowheads="1"/>
          </p:cNvSpPr>
          <p:nvPr/>
        </p:nvSpPr>
        <p:spPr bwMode="auto">
          <a:xfrm>
            <a:off x="4964374" y="3031976"/>
            <a:ext cx="887104" cy="39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x-none" sz="1954">
                <a:solidFill>
                  <a:srgbClr val="000000"/>
                </a:solidFill>
              </a:rPr>
              <a:t>PM</a:t>
            </a:r>
            <a:r>
              <a:rPr lang="it-IT" altLang="x-none" sz="1954" baseline="-25000">
                <a:solidFill>
                  <a:srgbClr val="000000"/>
                </a:solidFill>
              </a:rPr>
              <a:t>2.5</a:t>
            </a:r>
          </a:p>
        </p:txBody>
      </p:sp>
      <p:sp>
        <p:nvSpPr>
          <p:cNvPr id="11292" name="Oval 55"/>
          <p:cNvSpPr>
            <a:spLocks noChangeArrowheads="1"/>
          </p:cNvSpPr>
          <p:nvPr/>
        </p:nvSpPr>
        <p:spPr bwMode="auto">
          <a:xfrm>
            <a:off x="4990739" y="1989783"/>
            <a:ext cx="687041" cy="744423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endParaRPr lang="fr-FR" altLang="x-none" sz="1758"/>
          </a:p>
        </p:txBody>
      </p:sp>
      <p:sp>
        <p:nvSpPr>
          <p:cNvPr id="11293" name="Oval 57"/>
          <p:cNvSpPr>
            <a:spLocks noChangeArrowheads="1"/>
          </p:cNvSpPr>
          <p:nvPr/>
        </p:nvSpPr>
        <p:spPr bwMode="auto">
          <a:xfrm>
            <a:off x="7419420" y="2089039"/>
            <a:ext cx="687041" cy="2652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endParaRPr lang="fr-FR" altLang="x-none" sz="1758"/>
          </a:p>
        </p:txBody>
      </p:sp>
      <p:sp>
        <p:nvSpPr>
          <p:cNvPr id="11294" name="AutoShape 58" descr="Diagonali scure verso l'alto"/>
          <p:cNvSpPr>
            <a:spLocks noChangeArrowheads="1"/>
          </p:cNvSpPr>
          <p:nvPr/>
        </p:nvSpPr>
        <p:spPr bwMode="auto">
          <a:xfrm>
            <a:off x="7419420" y="2535693"/>
            <a:ext cx="687041" cy="967750"/>
          </a:xfrm>
          <a:prstGeom prst="flowChartMagneticDisk">
            <a:avLst/>
          </a:prstGeom>
          <a:pattFill prst="dkUpDiag">
            <a:fgClr>
              <a:schemeClr val="accent2"/>
            </a:fgClr>
            <a:bgClr>
              <a:schemeClr val="hlink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endParaRPr lang="fr-FR" altLang="x-none" sz="1758"/>
          </a:p>
        </p:txBody>
      </p:sp>
      <p:sp>
        <p:nvSpPr>
          <p:cNvPr id="11295" name="Oval 59"/>
          <p:cNvSpPr>
            <a:spLocks noChangeArrowheads="1"/>
          </p:cNvSpPr>
          <p:nvPr/>
        </p:nvSpPr>
        <p:spPr bwMode="auto">
          <a:xfrm>
            <a:off x="7419420" y="2535694"/>
            <a:ext cx="687041" cy="3008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endParaRPr lang="fr-FR" altLang="x-none" sz="1758"/>
          </a:p>
        </p:txBody>
      </p:sp>
      <p:sp>
        <p:nvSpPr>
          <p:cNvPr id="11296" name="AutoShape 56" descr="Diagonali scure verso l'alto"/>
          <p:cNvSpPr>
            <a:spLocks noChangeArrowheads="1"/>
          </p:cNvSpPr>
          <p:nvPr/>
        </p:nvSpPr>
        <p:spPr bwMode="auto">
          <a:xfrm>
            <a:off x="7419420" y="2089039"/>
            <a:ext cx="687041" cy="818866"/>
          </a:xfrm>
          <a:prstGeom prst="flowChartMagneticDisk">
            <a:avLst/>
          </a:prstGeom>
          <a:pattFill prst="dkUpDiag">
            <a:fgClr>
              <a:srgbClr val="FF3300"/>
            </a:fgClr>
            <a:bgClr>
              <a:srgbClr val="FF9933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endParaRPr lang="fr-FR" altLang="x-none" sz="1758"/>
          </a:p>
        </p:txBody>
      </p:sp>
      <p:sp>
        <p:nvSpPr>
          <p:cNvPr id="11297" name="Text Box 61"/>
          <p:cNvSpPr txBox="1">
            <a:spLocks noChangeArrowheads="1"/>
          </p:cNvSpPr>
          <p:nvPr/>
        </p:nvSpPr>
        <p:spPr bwMode="auto">
          <a:xfrm>
            <a:off x="7419420" y="2372850"/>
            <a:ext cx="697897" cy="513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x-none" sz="2735" b="1">
                <a:solidFill>
                  <a:srgbClr val="000000"/>
                </a:solidFill>
              </a:rPr>
              <a:t>S1</a:t>
            </a:r>
            <a:endParaRPr lang="it-IT" altLang="x-none" sz="3126" b="1">
              <a:solidFill>
                <a:srgbClr val="000000"/>
              </a:solidFill>
            </a:endParaRPr>
          </a:p>
        </p:txBody>
      </p:sp>
      <p:sp>
        <p:nvSpPr>
          <p:cNvPr id="11298" name="Text Box 62"/>
          <p:cNvSpPr txBox="1">
            <a:spLocks noChangeArrowheads="1"/>
          </p:cNvSpPr>
          <p:nvPr/>
        </p:nvSpPr>
        <p:spPr bwMode="auto">
          <a:xfrm>
            <a:off x="7476803" y="2921863"/>
            <a:ext cx="697897" cy="513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x-none" sz="2735" b="1">
                <a:solidFill>
                  <a:srgbClr val="000000"/>
                </a:solidFill>
              </a:rPr>
              <a:t>S2</a:t>
            </a:r>
            <a:endParaRPr lang="it-IT" altLang="x-none" sz="3126" b="1">
              <a:solidFill>
                <a:srgbClr val="000000"/>
              </a:solidFill>
            </a:endParaRPr>
          </a:p>
        </p:txBody>
      </p:sp>
      <p:sp>
        <p:nvSpPr>
          <p:cNvPr id="11299" name="Text Box 63"/>
          <p:cNvSpPr txBox="1">
            <a:spLocks noChangeArrowheads="1"/>
          </p:cNvSpPr>
          <p:nvPr/>
        </p:nvSpPr>
        <p:spPr bwMode="auto">
          <a:xfrm>
            <a:off x="7405462" y="3652328"/>
            <a:ext cx="888655" cy="361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x-none" sz="1758">
                <a:solidFill>
                  <a:srgbClr val="000000"/>
                </a:solidFill>
              </a:rPr>
              <a:t>Other</a:t>
            </a:r>
            <a:endParaRPr lang="it-IT" altLang="x-none" sz="1758" baseline="-25000">
              <a:solidFill>
                <a:srgbClr val="000000"/>
              </a:solidFill>
            </a:endParaRPr>
          </a:p>
        </p:txBody>
      </p:sp>
      <p:sp>
        <p:nvSpPr>
          <p:cNvPr id="11300" name="Text Box 15"/>
          <p:cNvSpPr txBox="1">
            <a:spLocks noChangeArrowheads="1"/>
          </p:cNvSpPr>
          <p:nvPr/>
        </p:nvSpPr>
        <p:spPr bwMode="auto">
          <a:xfrm>
            <a:off x="1882771" y="3726770"/>
            <a:ext cx="1274825" cy="45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x-none" sz="2345">
                <a:solidFill>
                  <a:srgbClr val="000000"/>
                </a:solidFill>
              </a:rPr>
              <a:t>ZO 2 </a:t>
            </a:r>
          </a:p>
        </p:txBody>
      </p:sp>
      <p:sp>
        <p:nvSpPr>
          <p:cNvPr id="11301" name="TextBox 43"/>
          <p:cNvSpPr txBox="1">
            <a:spLocks noChangeArrowheads="1"/>
          </p:cNvSpPr>
          <p:nvPr/>
        </p:nvSpPr>
        <p:spPr bwMode="auto">
          <a:xfrm>
            <a:off x="552114" y="4885279"/>
            <a:ext cx="1063905" cy="631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/>
            <a:r>
              <a:rPr lang="en-US" altLang="x-none" sz="1758">
                <a:solidFill>
                  <a:srgbClr val="000000"/>
                </a:solidFill>
              </a:rPr>
              <a:t>Baseline</a:t>
            </a:r>
          </a:p>
          <a:p>
            <a:pPr algn="ctr" eaLnBrk="1" hangingPunct="1"/>
            <a:r>
              <a:rPr lang="en-US" altLang="x-none" sz="1758">
                <a:solidFill>
                  <a:srgbClr val="000000"/>
                </a:solidFill>
              </a:rPr>
              <a:t>case</a:t>
            </a:r>
          </a:p>
        </p:txBody>
      </p:sp>
    </p:spTree>
    <p:extLst>
      <p:ext uri="{BB962C8B-B14F-4D97-AF65-F5344CB8AC3E}">
        <p14:creationId xmlns:p14="http://schemas.microsoft.com/office/powerpoint/2010/main" val="15518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180" y="141131"/>
            <a:ext cx="6048440" cy="6808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SA for ozone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29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01" r="52669"/>
          <a:stretch>
            <a:fillRect/>
          </a:stretch>
        </p:blipFill>
        <p:spPr bwMode="auto">
          <a:xfrm>
            <a:off x="254345" y="1277928"/>
            <a:ext cx="6737031" cy="4868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37" t="24448" r="1471" b="16667"/>
          <a:stretch>
            <a:fillRect/>
          </a:stretch>
        </p:blipFill>
        <p:spPr bwMode="auto">
          <a:xfrm>
            <a:off x="7009986" y="2866030"/>
            <a:ext cx="818866" cy="2203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Box 6"/>
          <p:cNvSpPr txBox="1">
            <a:spLocks noChangeArrowheads="1"/>
          </p:cNvSpPr>
          <p:nvPr/>
        </p:nvSpPr>
        <p:spPr bwMode="auto">
          <a:xfrm>
            <a:off x="7310857" y="2833463"/>
            <a:ext cx="1395794" cy="141595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spcBef>
                <a:spcPts val="98"/>
              </a:spcBef>
            </a:pPr>
            <a:r>
              <a:rPr lang="en-US" altLang="x-none" sz="1368">
                <a:solidFill>
                  <a:schemeClr val="bg1"/>
                </a:solidFill>
              </a:rPr>
              <a:t>Boundaries </a:t>
            </a:r>
          </a:p>
          <a:p>
            <a:pPr eaLnBrk="1" hangingPunct="1">
              <a:spcBef>
                <a:spcPts val="98"/>
              </a:spcBef>
            </a:pPr>
            <a:r>
              <a:rPr lang="en-US" altLang="x-none" sz="1368" dirty="0">
                <a:solidFill>
                  <a:schemeClr val="bg1"/>
                </a:solidFill>
              </a:rPr>
              <a:t>Other sources</a:t>
            </a:r>
          </a:p>
          <a:p>
            <a:pPr eaLnBrk="1" hangingPunct="1">
              <a:spcBef>
                <a:spcPts val="98"/>
              </a:spcBef>
            </a:pPr>
            <a:r>
              <a:rPr lang="en-US" altLang="x-none" sz="1368" dirty="0">
                <a:solidFill>
                  <a:schemeClr val="bg1"/>
                </a:solidFill>
              </a:rPr>
              <a:t>Power Plants</a:t>
            </a:r>
          </a:p>
          <a:p>
            <a:pPr eaLnBrk="1" hangingPunct="1">
              <a:spcBef>
                <a:spcPts val="98"/>
              </a:spcBef>
            </a:pPr>
            <a:r>
              <a:rPr lang="en-US" altLang="x-none" sz="1368" dirty="0">
                <a:solidFill>
                  <a:schemeClr val="bg1"/>
                </a:solidFill>
              </a:rPr>
              <a:t>Industry</a:t>
            </a:r>
          </a:p>
          <a:p>
            <a:pPr eaLnBrk="1" hangingPunct="1">
              <a:spcBef>
                <a:spcPts val="98"/>
              </a:spcBef>
            </a:pPr>
            <a:r>
              <a:rPr lang="en-US" altLang="x-none" sz="1368" dirty="0">
                <a:solidFill>
                  <a:schemeClr val="bg1"/>
                </a:solidFill>
              </a:rPr>
              <a:t>On-road traffic</a:t>
            </a:r>
          </a:p>
          <a:p>
            <a:pPr eaLnBrk="1" hangingPunct="1">
              <a:spcBef>
                <a:spcPts val="98"/>
              </a:spcBef>
            </a:pPr>
            <a:r>
              <a:rPr lang="en-US" altLang="x-none" sz="1368" dirty="0">
                <a:solidFill>
                  <a:schemeClr val="bg1"/>
                </a:solidFill>
              </a:rPr>
              <a:t>Shipping</a:t>
            </a:r>
          </a:p>
        </p:txBody>
      </p:sp>
      <p:sp>
        <p:nvSpPr>
          <p:cNvPr id="12294" name="TextBox 7"/>
          <p:cNvSpPr txBox="1">
            <a:spLocks noChangeArrowheads="1"/>
          </p:cNvSpPr>
          <p:nvPr/>
        </p:nvSpPr>
        <p:spPr bwMode="auto">
          <a:xfrm>
            <a:off x="7270534" y="4545637"/>
            <a:ext cx="1395794" cy="52419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spcBef>
                <a:spcPts val="98"/>
              </a:spcBef>
            </a:pPr>
            <a:r>
              <a:rPr lang="en-US" altLang="x-none" sz="1368">
                <a:solidFill>
                  <a:schemeClr val="bg1"/>
                </a:solidFill>
              </a:rPr>
              <a:t>Observation</a:t>
            </a:r>
          </a:p>
          <a:p>
            <a:pPr eaLnBrk="1" hangingPunct="1">
              <a:spcBef>
                <a:spcPts val="98"/>
              </a:spcBef>
            </a:pPr>
            <a:r>
              <a:rPr lang="en-US" altLang="x-none" sz="1368">
                <a:solidFill>
                  <a:schemeClr val="bg1"/>
                </a:solidFill>
              </a:rPr>
              <a:t>Model</a:t>
            </a:r>
          </a:p>
        </p:txBody>
      </p:sp>
    </p:spTree>
    <p:extLst>
      <p:ext uri="{BB962C8B-B14F-4D97-AF65-F5344CB8AC3E}">
        <p14:creationId xmlns:p14="http://schemas.microsoft.com/office/powerpoint/2010/main" val="112086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6" y="64898"/>
            <a:ext cx="6191348" cy="68086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Atmospheric Composition and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Earth </a:t>
            </a:r>
            <a:r>
              <a:rPr lang="en-US" smtClean="0">
                <a:solidFill>
                  <a:schemeClr val="bg1"/>
                </a:solidFill>
              </a:rPr>
              <a:t>System Services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96876" y="1311004"/>
            <a:ext cx="8329365" cy="5392853"/>
          </a:xfrm>
        </p:spPr>
        <p:txBody>
          <a:bodyPr/>
          <a:lstStyle/>
          <a:p>
            <a:r>
              <a:rPr lang="en-US" dirty="0"/>
              <a:t>Atmospheric Composition (AC) group aims at better understanding and predicting the spatiotemporal variations of atmospheric pollutants along with their effects upon air quality, weather and climate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/>
              <a:t>Earth System Services (ESS) group </a:t>
            </a:r>
            <a:r>
              <a:rPr lang="en-US" dirty="0" smtClean="0"/>
              <a:t>group </a:t>
            </a:r>
            <a:r>
              <a:rPr lang="en-US" dirty="0"/>
              <a:t>facilitates technology transfer of state-of-the-art research from local, national to international </a:t>
            </a:r>
            <a:r>
              <a:rPr lang="en-US" dirty="0" smtClean="0"/>
              <a:t>levels. </a:t>
            </a:r>
            <a:endParaRPr lang="en-US" sz="2000" i="1" dirty="0" smtClean="0"/>
          </a:p>
          <a:p>
            <a:pPr marL="0" indent="0" algn="ctr">
              <a:buNone/>
            </a:pPr>
            <a:r>
              <a:rPr lang="en-US" sz="2000" i="1" dirty="0" smtClean="0"/>
              <a:t>Performs applied </a:t>
            </a:r>
            <a:r>
              <a:rPr lang="en-US" sz="2000" i="1" dirty="0"/>
              <a:t>research to demonstrate the ongoing value of </a:t>
            </a:r>
            <a:r>
              <a:rPr lang="en-US" sz="2000" i="1" dirty="0" smtClean="0"/>
              <a:t>climate and atmospheric composition </a:t>
            </a:r>
            <a:r>
              <a:rPr lang="en-US" sz="2000" i="1" dirty="0"/>
              <a:t>services </a:t>
            </a:r>
            <a:r>
              <a:rPr lang="en-US" sz="2000" i="1" dirty="0" smtClean="0"/>
              <a:t>and </a:t>
            </a:r>
            <a:r>
              <a:rPr lang="en-US" sz="2000" i="1" dirty="0"/>
              <a:t>advance sustainable development in </a:t>
            </a:r>
            <a:r>
              <a:rPr lang="en-US" sz="2000" i="1" dirty="0" smtClean="0"/>
              <a:t>sectors </a:t>
            </a:r>
            <a:r>
              <a:rPr lang="en-US" sz="2000" i="1" dirty="0"/>
              <a:t>such as renewable energy, urban development, insurance, agriculture, water management or health.</a:t>
            </a:r>
            <a:endParaRPr lang="en-US" sz="2000" i="1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62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01" r="52669" b="23064"/>
          <a:stretch>
            <a:fillRect/>
          </a:stretch>
        </p:blipFill>
        <p:spPr bwMode="auto">
          <a:xfrm>
            <a:off x="179902" y="882453"/>
            <a:ext cx="3275463" cy="1302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66" y="3204122"/>
            <a:ext cx="3376270" cy="253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436" y="823519"/>
            <a:ext cx="2779180" cy="2084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360" y="823519"/>
            <a:ext cx="2779180" cy="2084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275" y="2833462"/>
            <a:ext cx="2779180" cy="2084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360" y="2833462"/>
            <a:ext cx="2779180" cy="2084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029" y="4768963"/>
            <a:ext cx="2779180" cy="2084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360" y="4768963"/>
            <a:ext cx="2779180" cy="2084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594307" y="2906353"/>
            <a:ext cx="1786616" cy="36135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758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DejaVu Sans"/>
                <a:cs typeface="DejaVu Sans"/>
              </a:rPr>
              <a:t>NET O</a:t>
            </a:r>
            <a:r>
              <a:rPr lang="en-US" sz="1758" b="1" baseline="-25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DejaVu Sans"/>
                <a:cs typeface="DejaVu Sans"/>
              </a:rPr>
              <a:t>3</a:t>
            </a:r>
          </a:p>
        </p:txBody>
      </p:sp>
      <p:sp>
        <p:nvSpPr>
          <p:cNvPr id="17" name="5-Point Star 16"/>
          <p:cNvSpPr/>
          <p:nvPr/>
        </p:nvSpPr>
        <p:spPr>
          <a:xfrm>
            <a:off x="2710942" y="4097431"/>
            <a:ext cx="74442" cy="74442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58"/>
          </a:p>
        </p:txBody>
      </p:sp>
      <p:sp>
        <p:nvSpPr>
          <p:cNvPr id="18" name="Rectangle 17"/>
          <p:cNvSpPr/>
          <p:nvPr/>
        </p:nvSpPr>
        <p:spPr>
          <a:xfrm>
            <a:off x="2270491" y="1067007"/>
            <a:ext cx="297769" cy="9677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58"/>
          </a:p>
        </p:txBody>
      </p:sp>
      <p:sp>
        <p:nvSpPr>
          <p:cNvPr id="19" name="Down Arrow 18"/>
          <p:cNvSpPr/>
          <p:nvPr/>
        </p:nvSpPr>
        <p:spPr>
          <a:xfrm>
            <a:off x="2344934" y="2034758"/>
            <a:ext cx="145783" cy="784746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58"/>
          </a:p>
        </p:txBody>
      </p:sp>
      <p:pic>
        <p:nvPicPr>
          <p:cNvPr id="13327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692" y="2089039"/>
            <a:ext cx="454408" cy="454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Picture 20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980" y="2089039"/>
            <a:ext cx="479223" cy="55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9" name="Picture 21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878" y="4134652"/>
            <a:ext cx="479222" cy="507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0" name="Picture 22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355" y="4171873"/>
            <a:ext cx="826620" cy="499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1" name="TextBox 23"/>
          <p:cNvSpPr txBox="1">
            <a:spLocks noChangeArrowheads="1"/>
          </p:cNvSpPr>
          <p:nvPr/>
        </p:nvSpPr>
        <p:spPr bwMode="auto">
          <a:xfrm>
            <a:off x="5241981" y="6183368"/>
            <a:ext cx="893308" cy="361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r>
              <a:rPr lang="en-US" altLang="x-none" sz="1758" b="1">
                <a:solidFill>
                  <a:srgbClr val="000000"/>
                </a:solidFill>
              </a:rPr>
              <a:t>Other</a:t>
            </a:r>
          </a:p>
        </p:txBody>
      </p:sp>
      <p:sp>
        <p:nvSpPr>
          <p:cNvPr id="13332" name="TextBox 26"/>
          <p:cNvSpPr txBox="1">
            <a:spLocks noChangeArrowheads="1"/>
          </p:cNvSpPr>
          <p:nvPr/>
        </p:nvSpPr>
        <p:spPr bwMode="auto">
          <a:xfrm>
            <a:off x="7847463" y="6183368"/>
            <a:ext cx="893308" cy="361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r>
              <a:rPr lang="en-US" altLang="x-none" sz="1758" b="1">
                <a:solidFill>
                  <a:srgbClr val="000000"/>
                </a:solidFill>
              </a:rPr>
              <a:t>Import</a:t>
            </a:r>
          </a:p>
        </p:txBody>
      </p:sp>
      <p:sp>
        <p:nvSpPr>
          <p:cNvPr id="13333" name="TextBox 24"/>
          <p:cNvSpPr txBox="1">
            <a:spLocks noChangeArrowheads="1"/>
          </p:cNvSpPr>
          <p:nvPr/>
        </p:nvSpPr>
        <p:spPr bwMode="auto">
          <a:xfrm>
            <a:off x="696346" y="2237924"/>
            <a:ext cx="1940153" cy="361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/>
            <a:r>
              <a:rPr lang="en-US" altLang="x-none" sz="1758"/>
              <a:t>28 July 2012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93180" y="141131"/>
            <a:ext cx="6048440" cy="6808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SA for ozone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34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Título"/>
          <p:cNvSpPr>
            <a:spLocks noGrp="1"/>
          </p:cNvSpPr>
          <p:nvPr>
            <p:ph type="title"/>
          </p:nvPr>
        </p:nvSpPr>
        <p:spPr bwMode="auto">
          <a:xfrm>
            <a:off x="904008" y="1869415"/>
            <a:ext cx="7988471" cy="65137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n-US" altLang="es-ES" sz="2800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Earth </a:t>
            </a:r>
            <a:r>
              <a:rPr lang="en-US" altLang="es-ES" sz="2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System </a:t>
            </a:r>
            <a:r>
              <a:rPr lang="en-US" altLang="es-ES" sz="2800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Services</a:t>
            </a:r>
            <a:br>
              <a:rPr lang="en-US" altLang="es-ES" sz="2800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</a:br>
            <a:r>
              <a:rPr lang="en-US" altLang="es-ES" sz="2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/>
            </a:r>
            <a:br>
              <a:rPr lang="en-US" altLang="es-ES" sz="2800" dirty="0">
                <a:solidFill>
                  <a:schemeClr val="bg1"/>
                </a:solidFill>
                <a:ea typeface="ＭＳ Ｐゴシック" panose="020B0600070205080204" pitchFamily="34" charset="-128"/>
              </a:rPr>
            </a:br>
            <a:r>
              <a:rPr lang="en-US" altLang="es-ES" sz="2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The Earth System Services group facilitates technology transfer of state-of-the-art research from local, national to international </a:t>
            </a:r>
            <a:r>
              <a:rPr lang="en-US" altLang="es-ES" sz="2800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levels</a:t>
            </a:r>
            <a:r>
              <a:rPr lang="en-US" altLang="es-ES" sz="2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/>
            </a:r>
            <a:br>
              <a:rPr lang="en-US" altLang="es-ES" sz="2800" dirty="0">
                <a:solidFill>
                  <a:schemeClr val="bg1"/>
                </a:solidFill>
                <a:ea typeface="ＭＳ Ｐゴシック" panose="020B0600070205080204" pitchFamily="34" charset="-128"/>
              </a:rPr>
            </a:br>
            <a:endParaRPr lang="en-US" altLang="es-ES" sz="28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3" t="12620" r="27890" b="26270"/>
          <a:stretch/>
        </p:blipFill>
        <p:spPr>
          <a:xfrm>
            <a:off x="7330799" y="4499472"/>
            <a:ext cx="835474" cy="914400"/>
          </a:xfrm>
          <a:prstGeom prst="ellipse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785" y="4521249"/>
            <a:ext cx="681141" cy="914400"/>
          </a:xfrm>
          <a:prstGeom prst="ellipse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" t="12854" r="10816" b="20491"/>
          <a:stretch/>
        </p:blipFill>
        <p:spPr>
          <a:xfrm>
            <a:off x="5321674" y="5496710"/>
            <a:ext cx="913393" cy="914400"/>
          </a:xfrm>
          <a:prstGeom prst="ellipse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0" b="14422"/>
          <a:stretch/>
        </p:blipFill>
        <p:spPr>
          <a:xfrm rot="2217231">
            <a:off x="3521774" y="5496710"/>
            <a:ext cx="877869" cy="914400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926" y="4521249"/>
            <a:ext cx="914400" cy="914400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6" t="5729" r="11921" b="29577"/>
          <a:stretch/>
        </p:blipFill>
        <p:spPr>
          <a:xfrm>
            <a:off x="6235067" y="5496710"/>
            <a:ext cx="889015" cy="914400"/>
          </a:xfrm>
          <a:prstGeom prst="ellipse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274" y="5496710"/>
            <a:ext cx="914400" cy="914400"/>
          </a:xfrm>
          <a:prstGeom prst="ellipse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t="292" r="5543" b="7439"/>
          <a:stretch/>
        </p:blipFill>
        <p:spPr>
          <a:xfrm>
            <a:off x="1652406" y="5496710"/>
            <a:ext cx="881179" cy="914400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399" y="4499472"/>
            <a:ext cx="914400" cy="914400"/>
          </a:xfrm>
          <a:prstGeom prst="ellipse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2" t="336" r="11372" b="22516"/>
          <a:stretch/>
        </p:blipFill>
        <p:spPr>
          <a:xfrm>
            <a:off x="5500726" y="4478690"/>
            <a:ext cx="915673" cy="914400"/>
          </a:xfrm>
          <a:prstGeom prst="ellipse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985" y="4521249"/>
            <a:ext cx="914400" cy="914400"/>
          </a:xfrm>
          <a:prstGeom prst="ellipse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66"/>
          <a:stretch/>
        </p:blipFill>
        <p:spPr>
          <a:xfrm>
            <a:off x="7124082" y="5496710"/>
            <a:ext cx="771537" cy="914400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326" y="4499472"/>
            <a:ext cx="914400" cy="914400"/>
          </a:xfrm>
          <a:prstGeom prst="ellipse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1" r="8641" b="14651"/>
          <a:stretch/>
        </p:blipFill>
        <p:spPr>
          <a:xfrm>
            <a:off x="2533585" y="5463050"/>
            <a:ext cx="951461" cy="98172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385" y="4521249"/>
            <a:ext cx="914400" cy="914400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2" t="9378" r="10313" b="13488"/>
          <a:stretch/>
        </p:blipFill>
        <p:spPr>
          <a:xfrm>
            <a:off x="7895619" y="5496710"/>
            <a:ext cx="677371" cy="914400"/>
          </a:xfrm>
          <a:prstGeom prst="ellipse">
            <a:avLst/>
          </a:prstGeom>
        </p:spPr>
      </p:pic>
      <p:pic>
        <p:nvPicPr>
          <p:cNvPr id="1026" name="Picture 2" descr="https://www.bsc.es/sites/default/files/public/personal_photo/asoret.jpe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06" y="5496710"/>
            <a:ext cx="914400" cy="9144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47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396876" y="141100"/>
            <a:ext cx="6191348" cy="68086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aseline="0">
                <a:solidFill>
                  <a:schemeClr val="accent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2400" kern="0" dirty="0" smtClean="0">
                <a:solidFill>
                  <a:schemeClr val="bg1"/>
                </a:solidFill>
              </a:rPr>
              <a:t>Research lines and sectors</a:t>
            </a:r>
            <a:endParaRPr lang="en-US" sz="2400" kern="0" dirty="0">
              <a:solidFill>
                <a:schemeClr val="bg1"/>
              </a:solidFill>
            </a:endParaRPr>
          </a:p>
        </p:txBody>
      </p:sp>
      <p:sp>
        <p:nvSpPr>
          <p:cNvPr id="6" name="4 Rectángulo"/>
          <p:cNvSpPr/>
          <p:nvPr/>
        </p:nvSpPr>
        <p:spPr>
          <a:xfrm>
            <a:off x="3391795" y="5016893"/>
            <a:ext cx="1383555" cy="135164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 Rectángulo"/>
          <p:cNvSpPr/>
          <p:nvPr/>
        </p:nvSpPr>
        <p:spPr>
          <a:xfrm>
            <a:off x="3830385" y="3196810"/>
            <a:ext cx="1383555" cy="135164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6 Rectángulo"/>
          <p:cNvSpPr/>
          <p:nvPr/>
        </p:nvSpPr>
        <p:spPr>
          <a:xfrm>
            <a:off x="5185806" y="5016893"/>
            <a:ext cx="1383555" cy="135164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8 Rectángulo"/>
          <p:cNvSpPr/>
          <p:nvPr/>
        </p:nvSpPr>
        <p:spPr>
          <a:xfrm>
            <a:off x="6979818" y="5016893"/>
            <a:ext cx="1383555" cy="135164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10 CuadroTexto"/>
          <p:cNvSpPr txBox="1"/>
          <p:nvPr/>
        </p:nvSpPr>
        <p:spPr>
          <a:xfrm>
            <a:off x="3380834" y="2736156"/>
            <a:ext cx="2971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Urban development</a:t>
            </a:r>
          </a:p>
        </p:txBody>
      </p:sp>
      <p:sp>
        <p:nvSpPr>
          <p:cNvPr id="12" name="13 CuadroTexto"/>
          <p:cNvSpPr txBox="1"/>
          <p:nvPr/>
        </p:nvSpPr>
        <p:spPr>
          <a:xfrm>
            <a:off x="3849140" y="4548451"/>
            <a:ext cx="1514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Solar energy</a:t>
            </a:r>
          </a:p>
        </p:txBody>
      </p:sp>
      <p:sp>
        <p:nvSpPr>
          <p:cNvPr id="13" name="14 CuadroTexto"/>
          <p:cNvSpPr txBox="1"/>
          <p:nvPr/>
        </p:nvSpPr>
        <p:spPr>
          <a:xfrm>
            <a:off x="5626926" y="4548451"/>
            <a:ext cx="1514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Transport</a:t>
            </a:r>
          </a:p>
        </p:txBody>
      </p:sp>
      <p:sp>
        <p:nvSpPr>
          <p:cNvPr id="14" name="15 CuadroTexto"/>
          <p:cNvSpPr txBox="1"/>
          <p:nvPr/>
        </p:nvSpPr>
        <p:spPr>
          <a:xfrm>
            <a:off x="3391794" y="6374497"/>
            <a:ext cx="1514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Wind energy</a:t>
            </a:r>
          </a:p>
        </p:txBody>
      </p:sp>
      <p:sp>
        <p:nvSpPr>
          <p:cNvPr id="15" name="16 CuadroTexto"/>
          <p:cNvSpPr txBox="1"/>
          <p:nvPr/>
        </p:nvSpPr>
        <p:spPr>
          <a:xfrm>
            <a:off x="5186110" y="6365635"/>
            <a:ext cx="1383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Agriculture</a:t>
            </a:r>
          </a:p>
        </p:txBody>
      </p:sp>
      <p:sp>
        <p:nvSpPr>
          <p:cNvPr id="16" name="17 CuadroTexto"/>
          <p:cNvSpPr txBox="1"/>
          <p:nvPr/>
        </p:nvSpPr>
        <p:spPr>
          <a:xfrm>
            <a:off x="6979818" y="6374497"/>
            <a:ext cx="1383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Insurance</a:t>
            </a:r>
          </a:p>
        </p:txBody>
      </p:sp>
      <p:sp>
        <p:nvSpPr>
          <p:cNvPr id="17" name="18 CuadroTexto"/>
          <p:cNvSpPr txBox="1"/>
          <p:nvPr/>
        </p:nvSpPr>
        <p:spPr>
          <a:xfrm>
            <a:off x="3410550" y="941928"/>
            <a:ext cx="4952822" cy="369332"/>
          </a:xfrm>
          <a:prstGeom prst="rect">
            <a:avLst/>
          </a:prstGeom>
          <a:solidFill>
            <a:srgbClr val="95B3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USER SECTORS</a:t>
            </a:r>
          </a:p>
        </p:txBody>
      </p:sp>
      <p:sp>
        <p:nvSpPr>
          <p:cNvPr id="18" name="19 CuadroTexto"/>
          <p:cNvSpPr txBox="1"/>
          <p:nvPr/>
        </p:nvSpPr>
        <p:spPr>
          <a:xfrm>
            <a:off x="539552" y="957915"/>
            <a:ext cx="2736304" cy="369332"/>
          </a:xfrm>
          <a:prstGeom prst="rect">
            <a:avLst/>
          </a:prstGeom>
          <a:solidFill>
            <a:srgbClr val="95B3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RESEARCH</a:t>
            </a:r>
          </a:p>
        </p:txBody>
      </p:sp>
      <p:sp>
        <p:nvSpPr>
          <p:cNvPr id="20" name="21 CuadroTexto"/>
          <p:cNvSpPr txBox="1"/>
          <p:nvPr/>
        </p:nvSpPr>
        <p:spPr>
          <a:xfrm>
            <a:off x="539552" y="1948579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Air quality</a:t>
            </a:r>
          </a:p>
        </p:txBody>
      </p:sp>
      <p:sp>
        <p:nvSpPr>
          <p:cNvPr id="21" name="22 CuadroTexto"/>
          <p:cNvSpPr txBox="1"/>
          <p:nvPr/>
        </p:nvSpPr>
        <p:spPr>
          <a:xfrm>
            <a:off x="539552" y="3556918"/>
            <a:ext cx="273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Sand </a:t>
            </a:r>
          </a:p>
          <a:p>
            <a:pPr algn="ctr"/>
            <a:r>
              <a:rPr lang="en-US" sz="2000" dirty="0" smtClean="0"/>
              <a:t>and dust storms</a:t>
            </a:r>
          </a:p>
        </p:txBody>
      </p:sp>
      <p:sp>
        <p:nvSpPr>
          <p:cNvPr id="22" name="23 CuadroTexto"/>
          <p:cNvSpPr txBox="1"/>
          <p:nvPr/>
        </p:nvSpPr>
        <p:spPr>
          <a:xfrm>
            <a:off x="655490" y="5512306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Climate predictions</a:t>
            </a:r>
          </a:p>
        </p:txBody>
      </p:sp>
      <p:pic>
        <p:nvPicPr>
          <p:cNvPr id="25" name="Imagen 51"/>
          <p:cNvPicPr>
            <a:picLocks noChangeAspect="1"/>
          </p:cNvPicPr>
          <p:nvPr/>
        </p:nvPicPr>
        <p:blipFill rotWithShape="1">
          <a:blip r:embed="rId6"/>
          <a:srcRect l="13556" r="22222"/>
          <a:stretch/>
        </p:blipFill>
        <p:spPr>
          <a:xfrm>
            <a:off x="3448377" y="1394799"/>
            <a:ext cx="2351433" cy="1341357"/>
          </a:xfrm>
          <a:prstGeom prst="rect">
            <a:avLst/>
          </a:prstGeom>
        </p:spPr>
      </p:pic>
      <p:sp>
        <p:nvSpPr>
          <p:cNvPr id="2" name="AutoShape 2" descr="data:image/jpeg;base64,/9j/4AAQSkZJRgABAQAAAQABAAD/2wCEAAkGBxMTEhUSExMVFhUVFRUVFRgYFRUVFRcVFRUXFhUVFhUYHSggGBolGxUVITEhJSkrLi4uFx8zODMtNygtLisBCgoKDg0OFxAQGy0lHR0tLS0tLS0tLS0tLS0tLS0tLS0rLS0tLS0tLS0tLS0tLS0tLS0tLS0tLS0tLS0tLS0tLf/AABEIALcBEwMBIgACEQEDEQH/xAAbAAACAwEBAQAAAAAAAAAAAAADBAECBQAGB//EAD4QAAEDAgQDBQUFBgYDAAAAAAEAAhEDIQQSMUEFUWETInGBkTKhsdHwBkJSweEUI1OCkvEVQ2JyssIzRKL/xAAYAQEBAQEBAAAAAAAAAAAAAAABAAIDBP/EACYRAQEBAQACAgIABgMAAAAAAAABEQISIQMxQVETMmFxkfAEFIH/2gAMAwEAAhEDEQA/AFTSLSQRBFimaLxEFXxdUPeXARJ8U3Ryup5A24M5ov1BPJey304SAYWiC4A+iew2DLHX0289Eo0lrpHxW5QyOZmMxI8Z6LHVrXOA1nDc6a7+5afD3NdBGoiAPks51Vrw4Rcac+niqcIqinUg2OkGyxZ6al9vZMFpIukatfMSJ0Ikct9FOJ4xTaALmZ63WLUx5aRK5zm1q9R6XDNAuSlcZxhpcKTYvYkm3u3Xm8VxFziCJEcuqXc8uM7rpPi/bF7/AE3DTLmeDiLET012Qa2DczqNzNvRMcJwLi0OzeS1KmH7sHTw9Fm9ZcObHnKOBJeA6wJiRffmvV4Pg1MNjK07km5SeEAbZadDERrvujrq1rmSA4rECm5rQJnZed461wqaQHQ4AaSV6yq0GdDC899ocSH5Q3b4q+O+x39MluLqN3ItF0s50ojaRNiY+tlBpQvRMcVWopqTy9FUNUpCZUqAVYISWtVgyUajSGpNumq1BXZTuwAyL87rNpkZTKB5FN0sA92jSfBaVLiLHNio0Bw0IHujZRU4zAIYAOu/osb1fw1nLJq0S3UEeKCUxWxJdqZ/JLnVaZqCuVlACQqQohXCsGoAWRUexMQquapETSXJzslK1oeYw9Npsdfct3B4BppEE8773WAxqew+JLQRP10T3Lfp15uGMZguzjL3swv0PJDBIYQYnbn6I9bG2ygeB30SVV5dqjmW/atn4WY7KQ6J6KK9cvdmOqo5xPkoAW8ZtXbUKkFQGprBYR9R2Vgkny96rkX2thsPYPcJbMHZb1ThmVsslzHDS3dPNZ3CX5XGm8WJg9COS26WNp0jlzSNt7G64d266c5hjCu7OkDGgPRUqcXY5trHrayFxHiLDIEQRf5WWH217acis88b7pvWfT0rGCfZgkapgOyt7x0Mm2yysFXcdT5LQNDtIzOgAg8vKd1mtSgcWxoaO4YJ3+IC8+KwF9T7k/8AaHGB7wB92xM6rKa0nRduOfTl1faXVJ0supsJ0RRhut05RpwIWrZGcVwvD2kjO8ATcAHTxTeJ4fRBGVzhe9wbfkhBqu1izt/beCUsLSbEAuI5xHotRtVroJY0kWmBpyWfRYmmVA26xTDbcJSdH7toHS3vCy+JcLNMF7TmZztIkxcbppuJDjf42Wq2jnYWTLSCPBG2HJXiyVEpg4R5Jytc4AkTB2MaJfKu0crK5TlTOEw5kSDFvTotV3DAfrZZvUhnNrBRaGHLjZbA4a02RH4vD0Ja57QRqLkg8lm9/ozj9sZ2HgxyVjSOkFJ4v7XMBOSmDcwST6wFlV/tpW2cBbYBHlV4xu5YsjVKAa3M59MD/eJ9N/JfPq3F3me8b9dUnWx7jqU20eL6fRxeHgSZPO65fLRi39fVSse2sjcDTt81rYDgjqgJLsvLQzbVaDOEUngFstMbO163XcNL6TjmNtAut+TZ6M4y+2ZV4ZUbMxAMXMe5CxODLIkjy2W3i+KNzQ5gIB1/NIcRxLKlwCOQ+aueuvyLIzMitkRGKzmEeC66wGwc1ucLxop3Gm3PqsUBFp2Wepplx6rHUaL2GqQGudcOBi8QJXnAZcJPiVz67i3KTaZQgs884eutEqkSY02RcNQzSJgwSOvRAV2uhP4ZaHC8S1hJdJOw2UV+IPeZJ5wNh4BJ02z5I7WALNk1r3gAaSbynabAFUBWCLVIIGojUJpVkaRcwUGqqQrQrUO3ECIvK4HMLSghmnVGp4sgZGACd9/Uo0oa29/RONxrwIaT5JGuDTjNF53Uv4plae5YXiPSSi0xowWZXTqdBsoqYjO45QTOsWnTXzXmKv2jzmDYJ7h/2jyw0gBu5BvCzdhjfL3UxD99N4HInmsziXHhSbOZundaDJnryWR9o/tQH2p2ER1vqvDYrEEm5VJv2b/RuYr7SVDJzG/IxCxcTxFziSTcpI1OqC5y0zg1TElANYqsKrmoWLmoqZ1zQjU2jkrVgYcea5azMEIUrPkfF7ZmstkLUwlDPqJCQwoBF7HrotHhuNDbEi+0putTCnEuxlzSIcN49I5rCcxO4xvfdeblLuYu3HqOXXsIBWKkBTC2wgBSFYKoCtTlZQuhSSrAKqJSfBB5ItItNhGxEa2KM1aRdnpyCFnPZC5eWt5iQrhANSFHbIRpqtKT7dDdilE8agUGpOglZdbFJSpxCDKg3K1QtF5BSv7XF5WRiuMOdAkWSNXGE6pkT0juLDOHOIN9Dt1SvHOJNeSGOMGB0PWF56piUA17q8YtFqkhK1MU5XqViUvUclKurE7oTyVD6iGaiyUqMvJVDk5hS3dGl2GwDnrYwP2UqVTDfXYeKjD1wNCn6PECAQCY5A6rFtJg/YVrDD8QyegJWrwv7J4djBUfLzOhgANuMx9F55/FiDr9clGO+0FSo3KDlZEZRYHx5rOUvVu/YGmACY6j5rl8/GK6rk+EHk9tRNo1RG0JRm0wEZoVfk/Tc4KjCIdTDrSaFzqaJ8pvxsR1OFQhatSgCgOwa6z5Y5346QBXJivQjUSgLfnGPGoXKrrbgIZd1HqnyGCkqwKSdiYQKmN6otUjYp4kt0NuRRGVy7T0Xm3YwqhxhGhIRjTcxGKgxy+KWfjFjnFlUdiOqsGtKpjyhOxris11dUdWUjdTFE7oFWulXVkF9ZWrDBqqhqpUvVTUVpw0aqoayWL1QlCMmshuqIErlEQvVCVy6FJwRGoQdqpc5CaFKoVcYg3vCyRWIUVK/VBPVK/VU/aTCRbUUMqWUBhiCuST33K5OJ9vCkm0JQ1woOJC8GvUeD1LqqzP2tUdjFFpduqGuJ8tfPRZT8WgOxKZRjWrYpqQfXGySdWVDWW5ReU1iSdUByk1FGddZ8jneAnhLPpFMlyqSFr+IPAsGwhVSmXIbqSZ2zeSbihl6afQKC7DFb8mfEAvQy4pwYZWZhQjyhnLOMqhC1uwS9XCnkjzh8WaSoJRqtAjZC7ErWjAy5RmRTh3IDmkK1LZlGZDUZlAZrlD3IWZVe5SGB+C7PohB2ngq5rBSXcdUEuXGohkqQzakKLwhBXe9CVK5ULlyU+onE9VH7Qs/tFPaLw49mnTXVDWShqKvaKxGu1VTVSxeo7RSM9oqOel3VFV1RaAr6ir2qA56hpSBu0Udog1CVLSrQKHFXzIIqKpqp0YOXKpcl+0UF6dWD5lOZAzqe0Rqw5SYnaLANllNrKzsWVi7WvR3F0mEHn0WLUpQjvxCXfVldedjHWBlyHVYCpe5ULl01jAjThAdRTLiqOKdZKuZ9eSCWpt6oWp1E3KGlMPpILqadCMq4sUtKuRKtQJVCiEKXMVqBhciZVytT2PaKe1Wc3EDmpFdeTHp0/2ijtEj26g11YtOuqqvapPt1Haqw6c7VUdVSTq6Ga6cGtMHuA8iQfO49+Zc16Ww1Sabul/MH5Ocqdsn79rr1cP51R1RJ9uqOxCsGnH1kLtUo6qqionBp9j1Z1RJtqKtSsrFprtFPaJEVVYVVYtOdoql6WNYKhrqwaZdVVDVSzqio18g30+fuWpGbTRehF6CypO/wAfyUgyJt6wtAQvUFyC4xYqM6QI4qsqheq50geVRyH2i7OpKPar4duqoXK1CpBjZVS7qSJRpSEUkcwi0arNnD1WL1Thc4ZctEAKFjzp8WJQoPaI7p8WSfXKrua+Z7o6ZBHjpKVHGR/DP9X6KzOMtvLD0uDf0XQDVKTiIEDwEH4LsJh6jJ+9PMTF9rWVP8Xb/DPqPkpbxcfw3e5RFqOqkiwEawxt+ui7tKn4QP5RrzXN4uP4b1YcXH8N/wDS1SCd2vIbfdHz0UO7SLATzy6e9HdxOf8AKqeQc34OUOxTf4dbTZzz8YUjHCq2UODpJ0ManM3KY66oH7QZ9i3V9/cPyWnRoUsge0uzWvJLh0jndLmlTiCXaz95v/Ert8XweXH9Wvm7nmRL3H8IsBq6x3MkIbW1Bq5h/mj8lqU30wIAb4mXH/7kITWU5M5jM76byI0T/wBb5P05ec/bPqUX7OA/nF/VVqUnG0j+sfJPijT5u9SrtwtM7n1Kz/B+Sfg+U/bNo0qjZu3+pGh/+n+oFOjh7JsHGetviuxWEpU25nSR0JJn8lzvPU+4ZYXpuhj8wGaDljvA2dFvMecELV4xjaVWkwUcsnKScgZcNg6gEgz6tne/m62IZq0BvUkO8rhJ1eMRZsHrkpj/AKrP2Wt2T+bfVX7IzZzfQElZ2G42XNGe5ZP3RdpkDaJv7l2PxLrAOcJE91xbuSJjlb0SNPGneHEA6H11hNUHAMebEAdNY387qcI4EMJucouSXE+JNzqUSoP3TgPwuWbSFg6zGP75dyENzAg32aVFLDOqF+XIBmtnLmW15WELsEBkHiD6/wB0w8Dv2+oCNRLEYR+axbe4jkb7lRTw7gQc1MjS4LhppAN0/wDe/l+H90ricU2m1pdOsc9imW31Ek0zJ9gRqMpI9cvuQamHmDm1sIZHukKjOLUy7KM3eIAsNTbmmybN+tk3yn2phYYUXBc624AA/wCRKr2Iyz3jJ/EB/wBU1PeP19aIJPc8CPcf0RtOKGkJAja8k/kqhov3W209r3yUV57zfD5KjdXfW36I2gB2JyMnIw5hlMtmM27b2PVUa8Exl+MfFUxY/dO6f9TP5KMK6/iAnVi5xH+gfXmpQazTJXK0Y3hho2d71bJ4+qW/xJ/43epUt4m/8XuB+IWsRkN8fVSR9SgDiztw0+LArf4sN6bD6j81YRs56+q7OefvPzQ2cRpH2qPpUPyRBicOfu1R4OYfijEtJ5+8rievvKqDhzpUqD/cwH4IdQ0R/wCw3zaR8U4tZmIxTqLiBptN7eOqvT4w0+030PzCdq4EVWwHsI2M6fP4JWl9mqknvU3f7XH6C78fJk9y/wDi8fL8/wCVxWpOGseNlzac+y4Hex+uSu77MvA9+s/kFk4mgKboc7KRsZHpBIPiuv8A2ZPz/mCfBevqb/ZqZnN1BI8AfiFLcQ0/dEjpl+BWIOIPbcF0eMjl1G6MOLz7TQfcdv19V25+S2bPf9q53nLlbDcRuLeZP6qrse4SAQdrystuObaxB7ztjzj4BThMVTzDNYX2kaWMHW8Le/YwHiVPtObCdYPdPiFkYzBupgHUbkafovVYtjSww+l7BywBJfLi2Q0SPui43Kx8KXAnOaZBaQO7YHUGCBPI9CVx6nPyT1zdXuflkU3d10fh/wCwT7qndZPJ3/L9Uu7CFhcdiLeZ26IjXd1v835Lxdc2XK6Rv4Cr3W+A+Cda6WkdHfmsfB1gGiSBtcxzT+HrgmAQddwudai+Af3B5Jpx9rwWTwzEDJ3iBrvyO0p/t2z7TdPxDqikfNceB/JZvG//ABTyqePMJkYhvd7zba94WtuqvrshwzN9Qnm5dVmx55te7f8AcDpyI0Ow6L0pPd8D+aGazJHebAHMWuFBrNgjMNTuPFa778s9CTBSe94j6+KEfZcPH81BxDJBzDff65KnbtvJF/0XMr1DZp+t1BPe8R9fFB7UZRflseil9YSCPgenySlKjZD28594SWDfZp6Jx9UAk3jwPXokMOx+1NxEmDIEiTBuVI87VchHtP4TvVvzXJAtSmQCSYAuUJ1emJ/ei2sB5PwROLuEZGHPmDSCARaxcCOY0WS6rDwQyNTDgQCeZ5+q3LsDXF97T68ioIS2ErywXENAbrJHKyt2hVqwYujeFQ1Ds73IRe5VL3KI37QevoVBfms7mlXucla1Vw8EfX0Zm+/pu8V4p2VIEgF7iQxuzQPvHptCwaPFTUeO0Yx3XKARvY8krXqh4Ad92YI630VKZa24kmIBIAAneJuV0vfXX2zZJfTfquYR3aj2eD3R5t0WXiWut3w+BAvBAnSDt5pJoJ3TTMC4iQZ9y55+2+e7LsQyqW7kFHFQHUeYt7tCl6mCeNWn3fkiUcM7Yi/M3tP15Ik8bvNdv4/lM7mmW1LWgmCBqHX6b6nRCL1f9gfF49VFTD1Wi7cwHWf1C7cf8nqfze/9/wB/THXw8dfy3P7ubUI0JRhieazzU11H1zU0Q55hgk67aL0z/kc328/Xx9c/bQfUBEE2+BRsZgaIpy0kuLczBnmNS5zugAvO9t1OC4MPaquB3ytNvM7rdZHtNAmIdESRyJ8V5vn+ad2WNc8WPK0KZLTnIy0wHwfad3g0AGf9U+S3sFhagpNcG0xMOkWIaROzdb80zjmOfSqNjVpPpcCfL3rz7a7oHeds0XMAf2C4S61mGsBSpPc6m6zwXWd7LhOxEFpifXdUdg/3QqNtklpJ7pJa51w7R2oF+SVx7GNcwOc6SySfwy45bbGE3guGtfDn1S5puIETtvYFGn006OCaWtdmcJAMhxbqB+FWqsLf82vy/wDPUHLqrBhsGvyNEACzrDS5H57BWfRJGua8iInSI2WUXa2f8yta96zz0MTpqVNCnJjtK4nX99Uv43QWYlgJa7M03EEbc9fgmcPTEy0zGoiNQqxM6vXqUiabXSyoXAg96zYgX0125BNv4f2jA17mgg5gWtE6RBHmj0sK1zu0cCHAmASCBYDMOsgpgUGhULsNRbTYGNJIHM3M3JKh4B/vCsG8lRxKdBap2g0NvGUHtzu0HzTjj0QT4KAQqj8PvXIvkuSnmsY4PiYEGbk/JDY1o5fXkFy5Onx9m8JjOzMty+BbITQq1CRDWwZm0Ae9cuVPtdfRgG14npoqggrly6MBVmbSlKuGHMqFyCA7BAqn7M0HRcuUBadPkB7kwwOGgjwK5cqmD06x+9J8IVKtRh0BJ8guXLPjGpVXYkjT3lUfjzBGUac1y5XjFtZzapLspAOpj3prD4jIZa0Dby9VK5OQdd25ad/xMR7N46QgYXFOY1wYPaaJJOj7y+NL29Fy5GTDPdLiS9vfe4mz7wQN4cZsjtDgIIuOo18Vy5X0urtZ2Lddsi4kEzM3EeG4TfDuJGlmgWMGNpEjfy9Fy5ObGN9tSnxib9mD5gaqHcSvanG3tzf0XLli8xqdVV1XtCM5aADYQ4mfGEWnTaAMlS8WBDgDGwOoEjRcuVhbmCoywEm5F5i/WytVpwuXLm1+AZKqSuXJCuZQai5coKZui5cuWmX/2Q=="/>
          <p:cNvSpPr>
            <a:spLocks noChangeAspect="1" noChangeArrowheads="1"/>
          </p:cNvSpPr>
          <p:nvPr/>
        </p:nvSpPr>
        <p:spPr bwMode="auto">
          <a:xfrm>
            <a:off x="155575" y="-141130"/>
            <a:ext cx="304800" cy="29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AutoShape 4" descr="data:image/jpeg;base64,/9j/4AAQSkZJRgABAQAAAQABAAD/2wCEAAkGBxMTEhUSExMVFhUVFRUVFRgYFRUVFRcVFRUXFhUVFhUYHSggGBolGxUVITEhJSkrLi4uFx8zODMtNygtLisBCgoKDg0OFxAQGy0lHR0tLS0tLS0tLS0tLS0tLS0tLS0rLS0tLS0tLS0tLS0tLS0tLS0tLS0tLS0tLS0tLS0tLf/AABEIALcBEwMBIgACEQEDEQH/xAAbAAACAwEBAQAAAAAAAAAAAAADBAECBQAGB//EAD4QAAEDAgQDBQUFBgYDAAAAAAEAAhEDIQQSMUEFUWETInGBkTKhsdHwBkJSweEUI1OCkvEVQ2JyssIzRKL/xAAYAQEBAQEBAAAAAAAAAAAAAAABAAIDBP/EACYRAQEBAQACAgIABgMAAAAAAAABEQISIQMxQVETMmFxkfAEFIH/2gAMAwEAAhEDEQA/AFTSLSQRBFimaLxEFXxdUPeXARJ8U3Ryup5A24M5ov1BPJey304SAYWiC4A+iew2DLHX0289Eo0lrpHxW5QyOZmMxI8Z6LHVrXOA1nDc6a7+5afD3NdBGoiAPks51Vrw4Rcac+niqcIqinUg2OkGyxZ6al9vZMFpIukatfMSJ0Ikct9FOJ4xTaALmZ63WLUx5aRK5zm1q9R6XDNAuSlcZxhpcKTYvYkm3u3Xm8VxFziCJEcuqXc8uM7rpPi/bF7/AE3DTLmeDiLET012Qa2DczqNzNvRMcJwLi0OzeS1KmH7sHTw9Fm9ZcObHnKOBJeA6wJiRffmvV4Pg1MNjK07km5SeEAbZadDERrvujrq1rmSA4rECm5rQJnZed461wqaQHQ4AaSV6yq0GdDC899ocSH5Q3b4q+O+x39MluLqN3ItF0s50ojaRNiY+tlBpQvRMcVWopqTy9FUNUpCZUqAVYISWtVgyUajSGpNumq1BXZTuwAyL87rNpkZTKB5FN0sA92jSfBaVLiLHNio0Bw0IHujZRU4zAIYAOu/osb1fw1nLJq0S3UEeKCUxWxJdqZ/JLnVaZqCuVlACQqQohXCsGoAWRUexMQquapETSXJzslK1oeYw9Npsdfct3B4BppEE8773WAxqew+JLQRP10T3Lfp15uGMZguzjL3swv0PJDBIYQYnbn6I9bG2ygeB30SVV5dqjmW/atn4WY7KQ6J6KK9cvdmOqo5xPkoAW8ZtXbUKkFQGprBYR9R2Vgkny96rkX2thsPYPcJbMHZb1ThmVsslzHDS3dPNZ3CX5XGm8WJg9COS26WNp0jlzSNt7G64d266c5hjCu7OkDGgPRUqcXY5trHrayFxHiLDIEQRf5WWH217acis88b7pvWfT0rGCfZgkapgOyt7x0Mm2yysFXcdT5LQNDtIzOgAg8vKd1mtSgcWxoaO4YJ3+IC8+KwF9T7k/8AaHGB7wB92xM6rKa0nRduOfTl1faXVJ0supsJ0RRhut05RpwIWrZGcVwvD2kjO8ATcAHTxTeJ4fRBGVzhe9wbfkhBqu1izt/beCUsLSbEAuI5xHotRtVroJY0kWmBpyWfRYmmVA26xTDbcJSdH7toHS3vCy+JcLNMF7TmZztIkxcbppuJDjf42Wq2jnYWTLSCPBG2HJXiyVEpg4R5Jytc4AkTB2MaJfKu0crK5TlTOEw5kSDFvTotV3DAfrZZvUhnNrBRaGHLjZbA4a02RH4vD0Ja57QRqLkg8lm9/ozj9sZ2HgxyVjSOkFJ4v7XMBOSmDcwST6wFlV/tpW2cBbYBHlV4xu5YsjVKAa3M59MD/eJ9N/JfPq3F3me8b9dUnWx7jqU20eL6fRxeHgSZPO65fLRi39fVSse2sjcDTt81rYDgjqgJLsvLQzbVaDOEUngFstMbO163XcNL6TjmNtAut+TZ6M4y+2ZV4ZUbMxAMXMe5CxODLIkjy2W3i+KNzQ5gIB1/NIcRxLKlwCOQ+aueuvyLIzMitkRGKzmEeC66wGwc1ucLxop3Gm3PqsUBFp2Wepplx6rHUaL2GqQGudcOBi8QJXnAZcJPiVz67i3KTaZQgs884eutEqkSY02RcNQzSJgwSOvRAV2uhP4ZaHC8S1hJdJOw2UV+IPeZJ5wNh4BJ02z5I7WALNk1r3gAaSbynabAFUBWCLVIIGojUJpVkaRcwUGqqQrQrUO3ECIvK4HMLSghmnVGp4sgZGACd9/Uo0oa29/RONxrwIaT5JGuDTjNF53Uv4plae5YXiPSSi0xowWZXTqdBsoqYjO45QTOsWnTXzXmKv2jzmDYJ7h/2jyw0gBu5BvCzdhjfL3UxD99N4HInmsziXHhSbOZundaDJnryWR9o/tQH2p2ER1vqvDYrEEm5VJv2b/RuYr7SVDJzG/IxCxcTxFziSTcpI1OqC5y0zg1TElANYqsKrmoWLmoqZ1zQjU2jkrVgYcea5azMEIUrPkfF7ZmstkLUwlDPqJCQwoBF7HrotHhuNDbEi+0putTCnEuxlzSIcN49I5rCcxO4xvfdeblLuYu3HqOXXsIBWKkBTC2wgBSFYKoCtTlZQuhSSrAKqJSfBB5ItItNhGxEa2KM1aRdnpyCFnPZC5eWt5iQrhANSFHbIRpqtKT7dDdilE8agUGpOglZdbFJSpxCDKg3K1QtF5BSv7XF5WRiuMOdAkWSNXGE6pkT0juLDOHOIN9Dt1SvHOJNeSGOMGB0PWF56piUA17q8YtFqkhK1MU5XqViUvUclKurE7oTyVD6iGaiyUqMvJVDk5hS3dGl2GwDnrYwP2UqVTDfXYeKjD1wNCn6PECAQCY5A6rFtJg/YVrDD8QyegJWrwv7J4djBUfLzOhgANuMx9F55/FiDr9clGO+0FSo3KDlZEZRYHx5rOUvVu/YGmACY6j5rl8/GK6rk+EHk9tRNo1RG0JRm0wEZoVfk/Tc4KjCIdTDrSaFzqaJ8pvxsR1OFQhatSgCgOwa6z5Y5346QBXJivQjUSgLfnGPGoXKrrbgIZd1HqnyGCkqwKSdiYQKmN6otUjYp4kt0NuRRGVy7T0Xm3YwqhxhGhIRjTcxGKgxy+KWfjFjnFlUdiOqsGtKpjyhOxris11dUdWUjdTFE7oFWulXVkF9ZWrDBqqhqpUvVTUVpw0aqoayWL1QlCMmshuqIErlEQvVCVy6FJwRGoQdqpc5CaFKoVcYg3vCyRWIUVK/VBPVK/VU/aTCRbUUMqWUBhiCuST33K5OJ9vCkm0JQ1woOJC8GvUeD1LqqzP2tUdjFFpduqGuJ8tfPRZT8WgOxKZRjWrYpqQfXGySdWVDWW5ReU1iSdUByk1FGddZ8jneAnhLPpFMlyqSFr+IPAsGwhVSmXIbqSZ2zeSbihl6afQKC7DFb8mfEAvQy4pwYZWZhQjyhnLOMqhC1uwS9XCnkjzh8WaSoJRqtAjZC7ErWjAy5RmRTh3IDmkK1LZlGZDUZlAZrlD3IWZVe5SGB+C7PohB2ngq5rBSXcdUEuXGohkqQzakKLwhBXe9CVK5ULlyU+onE9VH7Qs/tFPaLw49mnTXVDWShqKvaKxGu1VTVSxeo7RSM9oqOel3VFV1RaAr6ir2qA56hpSBu0Udog1CVLSrQKHFXzIIqKpqp0YOXKpcl+0UF6dWD5lOZAzqe0Rqw5SYnaLANllNrKzsWVi7WvR3F0mEHn0WLUpQjvxCXfVldedjHWBlyHVYCpe5ULl01jAjThAdRTLiqOKdZKuZ9eSCWpt6oWp1E3KGlMPpILqadCMq4sUtKuRKtQJVCiEKXMVqBhciZVytT2PaKe1Wc3EDmpFdeTHp0/2ijtEj26g11YtOuqqvapPt1Haqw6c7VUdVSTq6Ga6cGtMHuA8iQfO49+Zc16Ww1Sabul/MH5Ocqdsn79rr1cP51R1RJ9uqOxCsGnH1kLtUo6qqionBp9j1Z1RJtqKtSsrFprtFPaJEVVYVVYtOdoql6WNYKhrqwaZdVVDVSzqio18g30+fuWpGbTRehF6CypO/wAfyUgyJt6wtAQvUFyC4xYqM6QI4qsqheq50geVRyH2i7OpKPar4duqoXK1CpBjZVS7qSJRpSEUkcwi0arNnD1WL1Thc4ZctEAKFjzp8WJQoPaI7p8WSfXKrua+Z7o6ZBHjpKVHGR/DP9X6KzOMtvLD0uDf0XQDVKTiIEDwEH4LsJh6jJ+9PMTF9rWVP8Xb/DPqPkpbxcfw3e5RFqOqkiwEawxt+ui7tKn4QP5RrzXN4uP4b1YcXH8N/wDS1SCd2vIbfdHz0UO7SLATzy6e9HdxOf8AKqeQc34OUOxTf4dbTZzz8YUjHCq2UODpJ0ManM3KY66oH7QZ9i3V9/cPyWnRoUsge0uzWvJLh0jndLmlTiCXaz95v/Ert8XweXH9Wvm7nmRL3H8IsBq6x3MkIbW1Bq5h/mj8lqU30wIAb4mXH/7kITWU5M5jM76byI0T/wBb5P05ec/bPqUX7OA/nF/VVqUnG0j+sfJPijT5u9SrtwtM7n1Kz/B+Sfg+U/bNo0qjZu3+pGh/+n+oFOjh7JsHGetviuxWEpU25nSR0JJn8lzvPU+4ZYXpuhj8wGaDljvA2dFvMecELV4xjaVWkwUcsnKScgZcNg6gEgz6tne/m62IZq0BvUkO8rhJ1eMRZsHrkpj/AKrP2Wt2T+bfVX7IzZzfQElZ2G42XNGe5ZP3RdpkDaJv7l2PxLrAOcJE91xbuSJjlb0SNPGneHEA6H11hNUHAMebEAdNY387qcI4EMJucouSXE+JNzqUSoP3TgPwuWbSFg6zGP75dyENzAg32aVFLDOqF+XIBmtnLmW15WELsEBkHiD6/wB0w8Dv2+oCNRLEYR+axbe4jkb7lRTw7gQc1MjS4LhppAN0/wDe/l+H90ricU2m1pdOsc9imW31Ek0zJ9gRqMpI9cvuQamHmDm1sIZHukKjOLUy7KM3eIAsNTbmmybN+tk3yn2phYYUXBc624AA/wCRKr2Iyz3jJ/EB/wBU1PeP19aIJPc8CPcf0RtOKGkJAja8k/kqhov3W209r3yUV57zfD5KjdXfW36I2gB2JyMnIw5hlMtmM27b2PVUa8Exl+MfFUxY/dO6f9TP5KMK6/iAnVi5xH+gfXmpQazTJXK0Y3hho2d71bJ4+qW/xJ/43epUt4m/8XuB+IWsRkN8fVSR9SgDiztw0+LArf4sN6bD6j81YRs56+q7OefvPzQ2cRpH2qPpUPyRBicOfu1R4OYfijEtJ5+8rievvKqDhzpUqD/cwH4IdQ0R/wCw3zaR8U4tZmIxTqLiBptN7eOqvT4w0+030PzCdq4EVWwHsI2M6fP4JWl9mqknvU3f7XH6C78fJk9y/wDi8fL8/wCVxWpOGseNlzac+y4Hex+uSu77MvA9+s/kFk4mgKboc7KRsZHpBIPiuv8A2ZPz/mCfBevqb/ZqZnN1BI8AfiFLcQ0/dEjpl+BWIOIPbcF0eMjl1G6MOLz7TQfcdv19V25+S2bPf9q53nLlbDcRuLeZP6qrse4SAQdrystuObaxB7ztjzj4BThMVTzDNYX2kaWMHW8Le/YwHiVPtObCdYPdPiFkYzBupgHUbkafovVYtjSww+l7BywBJfLi2Q0SPui43Kx8KXAnOaZBaQO7YHUGCBPI9CVx6nPyT1zdXuflkU3d10fh/wCwT7qndZPJ3/L9Uu7CFhcdiLeZ26IjXd1v835Lxdc2XK6Rv4Cr3W+A+Cda6WkdHfmsfB1gGiSBtcxzT+HrgmAQddwudai+Af3B5Jpx9rwWTwzEDJ3iBrvyO0p/t2z7TdPxDqikfNceB/JZvG//ABTyqePMJkYhvd7zba94WtuqvrshwzN9Qnm5dVmx55te7f8AcDpyI0Ow6L0pPd8D+aGazJHebAHMWuFBrNgjMNTuPFa778s9CTBSe94j6+KEfZcPH81BxDJBzDff65KnbtvJF/0XMr1DZp+t1BPe8R9fFB7UZRflseil9YSCPgenySlKjZD28594SWDfZp6Jx9UAk3jwPXokMOx+1NxEmDIEiTBuVI87VchHtP4TvVvzXJAtSmQCSYAuUJ1emJ/ei2sB5PwROLuEZGHPmDSCARaxcCOY0WS6rDwQyNTDgQCeZ5+q3LsDXF97T68ioIS2ErywXENAbrJHKyt2hVqwYujeFQ1Ds73IRe5VL3KI37QevoVBfms7mlXucla1Vw8EfX0Zm+/pu8V4p2VIEgF7iQxuzQPvHptCwaPFTUeO0Yx3XKARvY8krXqh4Ad92YI630VKZa24kmIBIAAneJuV0vfXX2zZJfTfquYR3aj2eD3R5t0WXiWut3w+BAvBAnSDt5pJoJ3TTMC4iQZ9y55+2+e7LsQyqW7kFHFQHUeYt7tCl6mCeNWn3fkiUcM7Yi/M3tP15Ik8bvNdv4/lM7mmW1LWgmCBqHX6b6nRCL1f9gfF49VFTD1Wi7cwHWf1C7cf8nqfze/9/wB/THXw8dfy3P7ubUI0JRhieazzU11H1zU0Q55hgk67aL0z/kc328/Xx9c/bQfUBEE2+BRsZgaIpy0kuLczBnmNS5zugAvO9t1OC4MPaquB3ytNvM7rdZHtNAmIdESRyJ8V5vn+ad2WNc8WPK0KZLTnIy0wHwfad3g0AGf9U+S3sFhagpNcG0xMOkWIaROzdb80zjmOfSqNjVpPpcCfL3rz7a7oHeds0XMAf2C4S61mGsBSpPc6m6zwXWd7LhOxEFpifXdUdg/3QqNtklpJ7pJa51w7R2oF+SVx7GNcwOc6SySfwy45bbGE3guGtfDn1S5puIETtvYFGn006OCaWtdmcJAMhxbqB+FWqsLf82vy/wDPUHLqrBhsGvyNEACzrDS5H57BWfRJGua8iInSI2WUXa2f8yta96zz0MTpqVNCnJjtK4nX99Uv43QWYlgJa7M03EEbc9fgmcPTEy0zGoiNQqxM6vXqUiabXSyoXAg96zYgX0125BNv4f2jA17mgg5gWtE6RBHmj0sK1zu0cCHAmASCBYDMOsgpgUGhULsNRbTYGNJIHM3M3JKh4B/vCsG8lRxKdBap2g0NvGUHtzu0HzTjj0QT4KAQqj8PvXIvkuSnmsY4PiYEGbk/JDY1o5fXkFy5Onx9m8JjOzMty+BbITQq1CRDWwZm0Ae9cuVPtdfRgG14npoqggrly6MBVmbSlKuGHMqFyCA7BAqn7M0HRcuUBadPkB7kwwOGgjwK5cqmD06x+9J8IVKtRh0BJ8guXLPjGpVXYkjT3lUfjzBGUac1y5XjFtZzapLspAOpj3prD4jIZa0Dby9VK5OQdd25ad/xMR7N46QgYXFOY1wYPaaJJOj7y+NL29Fy5GTDPdLiS9vfe4mz7wQN4cZsjtDgIIuOo18Vy5X0urtZ2Lddsi4kEzM3EeG4TfDuJGlmgWMGNpEjfy9Fy5ObGN9tSnxib9mD5gaqHcSvanG3tzf0XLli8xqdVV1XtCM5aADYQ4mfGEWnTaAMlS8WBDgDGwOoEjRcuVhbmCoywEm5F5i/WytVpwuXLm1+AZKqSuXJCuZQai5coKZui5cuWmX/2Q=="/>
          <p:cNvSpPr>
            <a:spLocks noChangeAspect="1" noChangeArrowheads="1"/>
          </p:cNvSpPr>
          <p:nvPr/>
        </p:nvSpPr>
        <p:spPr bwMode="auto">
          <a:xfrm>
            <a:off x="307975" y="7755"/>
            <a:ext cx="304800" cy="29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AutoShape 6" descr="data:image/jpeg;base64,/9j/4AAQSkZJRgABAQAAAQABAAD/2wCEAAkGBxMTEhUSExMVFhUVFRUVFRgYFRUVFRcVFRUXFhUVFhUYHSggGBolGxUVITEhJSkrLi4uFx8zODMtNygtLisBCgoKDg0OFxAQGy0lHR0tLS0tLS0tLS0tLS0tLS0tLS0rLS0tLS0tLS0tLS0tLS0tLS0tLS0tLS0tLS0tLS0tLf/AABEIALcBEwMBIgACEQEDEQH/xAAbAAACAwEBAQAAAAAAAAAAAAADBAECBQAGB//EAD4QAAEDAgQDBQUFBgYDAAAAAAEAAhEDIQQSMUEFUWETInGBkTKhsdHwBkJSweEUI1OCkvEVQ2JyssIzRKL/xAAYAQEBAQEBAAAAAAAAAAAAAAABAAIDBP/EACYRAQEBAQACAgIABgMAAAAAAAABEQISIQMxQVETMmFxkfAEFIH/2gAMAwEAAhEDEQA/AFTSLSQRBFimaLxEFXxdUPeXARJ8U3Ryup5A24M5ov1BPJey304SAYWiC4A+iew2DLHX0289Eo0lrpHxW5QyOZmMxI8Z6LHVrXOA1nDc6a7+5afD3NdBGoiAPks51Vrw4Rcac+niqcIqinUg2OkGyxZ6al9vZMFpIukatfMSJ0Ikct9FOJ4xTaALmZ63WLUx5aRK5zm1q9R6XDNAuSlcZxhpcKTYvYkm3u3Xm8VxFziCJEcuqXc8uM7rpPi/bF7/AE3DTLmeDiLET012Qa2DczqNzNvRMcJwLi0OzeS1KmH7sHTw9Fm9ZcObHnKOBJeA6wJiRffmvV4Pg1MNjK07km5SeEAbZadDERrvujrq1rmSA4rECm5rQJnZed461wqaQHQ4AaSV6yq0GdDC899ocSH5Q3b4q+O+x39MluLqN3ItF0s50ojaRNiY+tlBpQvRMcVWopqTy9FUNUpCZUqAVYISWtVgyUajSGpNumq1BXZTuwAyL87rNpkZTKB5FN0sA92jSfBaVLiLHNio0Bw0IHujZRU4zAIYAOu/osb1fw1nLJq0S3UEeKCUxWxJdqZ/JLnVaZqCuVlACQqQohXCsGoAWRUexMQquapETSXJzslK1oeYw9Npsdfct3B4BppEE8773WAxqew+JLQRP10T3Lfp15uGMZguzjL3swv0PJDBIYQYnbn6I9bG2ygeB30SVV5dqjmW/atn4WY7KQ6J6KK9cvdmOqo5xPkoAW8ZtXbUKkFQGprBYR9R2Vgkny96rkX2thsPYPcJbMHZb1ThmVsslzHDS3dPNZ3CX5XGm8WJg9COS26WNp0jlzSNt7G64d266c5hjCu7OkDGgPRUqcXY5trHrayFxHiLDIEQRf5WWH217acis88b7pvWfT0rGCfZgkapgOyt7x0Mm2yysFXcdT5LQNDtIzOgAg8vKd1mtSgcWxoaO4YJ3+IC8+KwF9T7k/8AaHGB7wB92xM6rKa0nRduOfTl1faXVJ0supsJ0RRhut05RpwIWrZGcVwvD2kjO8ATcAHTxTeJ4fRBGVzhe9wbfkhBqu1izt/beCUsLSbEAuI5xHotRtVroJY0kWmBpyWfRYmmVA26xTDbcJSdH7toHS3vCy+JcLNMF7TmZztIkxcbppuJDjf42Wq2jnYWTLSCPBG2HJXiyVEpg4R5Jytc4AkTB2MaJfKu0crK5TlTOEw5kSDFvTotV3DAfrZZvUhnNrBRaGHLjZbA4a02RH4vD0Ja57QRqLkg8lm9/ozj9sZ2HgxyVjSOkFJ4v7XMBOSmDcwST6wFlV/tpW2cBbYBHlV4xu5YsjVKAa3M59MD/eJ9N/JfPq3F3me8b9dUnWx7jqU20eL6fRxeHgSZPO65fLRi39fVSse2sjcDTt81rYDgjqgJLsvLQzbVaDOEUngFstMbO163XcNL6TjmNtAut+TZ6M4y+2ZV4ZUbMxAMXMe5CxODLIkjy2W3i+KNzQ5gIB1/NIcRxLKlwCOQ+aueuvyLIzMitkRGKzmEeC66wGwc1ucLxop3Gm3PqsUBFp2Wepplx6rHUaL2GqQGudcOBi8QJXnAZcJPiVz67i3KTaZQgs884eutEqkSY02RcNQzSJgwSOvRAV2uhP4ZaHC8S1hJdJOw2UV+IPeZJ5wNh4BJ02z5I7WALNk1r3gAaSbynabAFUBWCLVIIGojUJpVkaRcwUGqqQrQrUO3ECIvK4HMLSghmnVGp4sgZGACd9/Uo0oa29/RONxrwIaT5JGuDTjNF53Uv4plae5YXiPSSi0xowWZXTqdBsoqYjO45QTOsWnTXzXmKv2jzmDYJ7h/2jyw0gBu5BvCzdhjfL3UxD99N4HInmsziXHhSbOZundaDJnryWR9o/tQH2p2ER1vqvDYrEEm5VJv2b/RuYr7SVDJzG/IxCxcTxFziSTcpI1OqC5y0zg1TElANYqsKrmoWLmoqZ1zQjU2jkrVgYcea5azMEIUrPkfF7ZmstkLUwlDPqJCQwoBF7HrotHhuNDbEi+0putTCnEuxlzSIcN49I5rCcxO4xvfdeblLuYu3HqOXXsIBWKkBTC2wgBSFYKoCtTlZQuhSSrAKqJSfBB5ItItNhGxEa2KM1aRdnpyCFnPZC5eWt5iQrhANSFHbIRpqtKT7dDdilE8agUGpOglZdbFJSpxCDKg3K1QtF5BSv7XF5WRiuMOdAkWSNXGE6pkT0juLDOHOIN9Dt1SvHOJNeSGOMGB0PWF56piUA17q8YtFqkhK1MU5XqViUvUclKurE7oTyVD6iGaiyUqMvJVDk5hS3dGl2GwDnrYwP2UqVTDfXYeKjD1wNCn6PECAQCY5A6rFtJg/YVrDD8QyegJWrwv7J4djBUfLzOhgANuMx9F55/FiDr9clGO+0FSo3KDlZEZRYHx5rOUvVu/YGmACY6j5rl8/GK6rk+EHk9tRNo1RG0JRm0wEZoVfk/Tc4KjCIdTDrSaFzqaJ8pvxsR1OFQhatSgCgOwa6z5Y5346QBXJivQjUSgLfnGPGoXKrrbgIZd1HqnyGCkqwKSdiYQKmN6otUjYp4kt0NuRRGVy7T0Xm3YwqhxhGhIRjTcxGKgxy+KWfjFjnFlUdiOqsGtKpjyhOxris11dUdWUjdTFE7oFWulXVkF9ZWrDBqqhqpUvVTUVpw0aqoayWL1QlCMmshuqIErlEQvVCVy6FJwRGoQdqpc5CaFKoVcYg3vCyRWIUVK/VBPVK/VU/aTCRbUUMqWUBhiCuST33K5OJ9vCkm0JQ1woOJC8GvUeD1LqqzP2tUdjFFpduqGuJ8tfPRZT8WgOxKZRjWrYpqQfXGySdWVDWW5ReU1iSdUByk1FGddZ8jneAnhLPpFMlyqSFr+IPAsGwhVSmXIbqSZ2zeSbihl6afQKC7DFb8mfEAvQy4pwYZWZhQjyhnLOMqhC1uwS9XCnkjzh8WaSoJRqtAjZC7ErWjAy5RmRTh3IDmkK1LZlGZDUZlAZrlD3IWZVe5SGB+C7PohB2ngq5rBSXcdUEuXGohkqQzakKLwhBXe9CVK5ULlyU+onE9VH7Qs/tFPaLw49mnTXVDWShqKvaKxGu1VTVSxeo7RSM9oqOel3VFV1RaAr6ir2qA56hpSBu0Udog1CVLSrQKHFXzIIqKpqp0YOXKpcl+0UF6dWD5lOZAzqe0Rqw5SYnaLANllNrKzsWVi7WvR3F0mEHn0WLUpQjvxCXfVldedjHWBlyHVYCpe5ULl01jAjThAdRTLiqOKdZKuZ9eSCWpt6oWp1E3KGlMPpILqadCMq4sUtKuRKtQJVCiEKXMVqBhciZVytT2PaKe1Wc3EDmpFdeTHp0/2ijtEj26g11YtOuqqvapPt1Haqw6c7VUdVSTq6Ga6cGtMHuA8iQfO49+Zc16Ww1Sabul/MH5Ocqdsn79rr1cP51R1RJ9uqOxCsGnH1kLtUo6qqionBp9j1Z1RJtqKtSsrFprtFPaJEVVYVVYtOdoql6WNYKhrqwaZdVVDVSzqio18g30+fuWpGbTRehF6CypO/wAfyUgyJt6wtAQvUFyC4xYqM6QI4qsqheq50geVRyH2i7OpKPar4duqoXK1CpBjZVS7qSJRpSEUkcwi0arNnD1WL1Thc4ZctEAKFjzp8WJQoPaI7p8WSfXKrua+Z7o6ZBHjpKVHGR/DP9X6KzOMtvLD0uDf0XQDVKTiIEDwEH4LsJh6jJ+9PMTF9rWVP8Xb/DPqPkpbxcfw3e5RFqOqkiwEawxt+ui7tKn4QP5RrzXN4uP4b1YcXH8N/wDS1SCd2vIbfdHz0UO7SLATzy6e9HdxOf8AKqeQc34OUOxTf4dbTZzz8YUjHCq2UODpJ0ManM3KY66oH7QZ9i3V9/cPyWnRoUsge0uzWvJLh0jndLmlTiCXaz95v/Ert8XweXH9Wvm7nmRL3H8IsBq6x3MkIbW1Bq5h/mj8lqU30wIAb4mXH/7kITWU5M5jM76byI0T/wBb5P05ec/bPqUX7OA/nF/VVqUnG0j+sfJPijT5u9SrtwtM7n1Kz/B+Sfg+U/bNo0qjZu3+pGh/+n+oFOjh7JsHGetviuxWEpU25nSR0JJn8lzvPU+4ZYXpuhj8wGaDljvA2dFvMecELV4xjaVWkwUcsnKScgZcNg6gEgz6tne/m62IZq0BvUkO8rhJ1eMRZsHrkpj/AKrP2Wt2T+bfVX7IzZzfQElZ2G42XNGe5ZP3RdpkDaJv7l2PxLrAOcJE91xbuSJjlb0SNPGneHEA6H11hNUHAMebEAdNY387qcI4EMJucouSXE+JNzqUSoP3TgPwuWbSFg6zGP75dyENzAg32aVFLDOqF+XIBmtnLmW15WELsEBkHiD6/wB0w8Dv2+oCNRLEYR+axbe4jkb7lRTw7gQc1MjS4LhppAN0/wDe/l+H90ricU2m1pdOsc9imW31Ek0zJ9gRqMpI9cvuQamHmDm1sIZHukKjOLUy7KM3eIAsNTbmmybN+tk3yn2phYYUXBc624AA/wCRKr2Iyz3jJ/EB/wBU1PeP19aIJPc8CPcf0RtOKGkJAja8k/kqhov3W209r3yUV57zfD5KjdXfW36I2gB2JyMnIw5hlMtmM27b2PVUa8Exl+MfFUxY/dO6f9TP5KMK6/iAnVi5xH+gfXmpQazTJXK0Y3hho2d71bJ4+qW/xJ/43epUt4m/8XuB+IWsRkN8fVSR9SgDiztw0+LArf4sN6bD6j81YRs56+q7OefvPzQ2cRpH2qPpUPyRBicOfu1R4OYfijEtJ5+8rievvKqDhzpUqD/cwH4IdQ0R/wCw3zaR8U4tZmIxTqLiBptN7eOqvT4w0+030PzCdq4EVWwHsI2M6fP4JWl9mqknvU3f7XH6C78fJk9y/wDi8fL8/wCVxWpOGseNlzac+y4Hex+uSu77MvA9+s/kFk4mgKboc7KRsZHpBIPiuv8A2ZPz/mCfBevqb/ZqZnN1BI8AfiFLcQ0/dEjpl+BWIOIPbcF0eMjl1G6MOLz7TQfcdv19V25+S2bPf9q53nLlbDcRuLeZP6qrse4SAQdrystuObaxB7ztjzj4BThMVTzDNYX2kaWMHW8Le/YwHiVPtObCdYPdPiFkYzBupgHUbkafovVYtjSww+l7BywBJfLi2Q0SPui43Kx8KXAnOaZBaQO7YHUGCBPI9CVx6nPyT1zdXuflkU3d10fh/wCwT7qndZPJ3/L9Uu7CFhcdiLeZ26IjXd1v835Lxdc2XK6Rv4Cr3W+A+Cda6WkdHfmsfB1gGiSBtcxzT+HrgmAQddwudai+Af3B5Jpx9rwWTwzEDJ3iBrvyO0p/t2z7TdPxDqikfNceB/JZvG//ABTyqePMJkYhvd7zba94WtuqvrshwzN9Qnm5dVmx55te7f8AcDpyI0Ow6L0pPd8D+aGazJHebAHMWuFBrNgjMNTuPFa778s9CTBSe94j6+KEfZcPH81BxDJBzDff65KnbtvJF/0XMr1DZp+t1BPe8R9fFB7UZRflseil9YSCPgenySlKjZD28594SWDfZp6Jx9UAk3jwPXokMOx+1NxEmDIEiTBuVI87VchHtP4TvVvzXJAtSmQCSYAuUJ1emJ/ei2sB5PwROLuEZGHPmDSCARaxcCOY0WS6rDwQyNTDgQCeZ5+q3LsDXF97T68ioIS2ErywXENAbrJHKyt2hVqwYujeFQ1Ds73IRe5VL3KI37QevoVBfms7mlXucla1Vw8EfX0Zm+/pu8V4p2VIEgF7iQxuzQPvHptCwaPFTUeO0Yx3XKARvY8krXqh4Ad92YI630VKZa24kmIBIAAneJuV0vfXX2zZJfTfquYR3aj2eD3R5t0WXiWut3w+BAvBAnSDt5pJoJ3TTMC4iQZ9y55+2+e7LsQyqW7kFHFQHUeYt7tCl6mCeNWn3fkiUcM7Yi/M3tP15Ik8bvNdv4/lM7mmW1LWgmCBqHX6b6nRCL1f9gfF49VFTD1Wi7cwHWf1C7cf8nqfze/9/wB/THXw8dfy3P7ubUI0JRhieazzU11H1zU0Q55hgk67aL0z/kc328/Xx9c/bQfUBEE2+BRsZgaIpy0kuLczBnmNS5zugAvO9t1OC4MPaquB3ytNvM7rdZHtNAmIdESRyJ8V5vn+ad2WNc8WPK0KZLTnIy0wHwfad3g0AGf9U+S3sFhagpNcG0xMOkWIaROzdb80zjmOfSqNjVpPpcCfL3rz7a7oHeds0XMAf2C4S61mGsBSpPc6m6zwXWd7LhOxEFpifXdUdg/3QqNtklpJ7pJa51w7R2oF+SVx7GNcwOc6SySfwy45bbGE3guGtfDn1S5puIETtvYFGn006OCaWtdmcJAMhxbqB+FWqsLf82vy/wDPUHLqrBhsGvyNEACzrDS5H57BWfRJGua8iInSI2WUXa2f8yta96zz0MTpqVNCnJjtK4nX99Uv43QWYlgJa7M03EEbc9fgmcPTEy0zGoiNQqxM6vXqUiabXSyoXAg96zYgX0125BNv4f2jA17mgg5gWtE6RBHmj0sK1zu0cCHAmASCBYDMOsgpgUGhULsNRbTYGNJIHM3M3JKh4B/vCsG8lRxKdBap2g0NvGUHtzu0HzTjj0QT4KAQqj8PvXIvkuSnmsY4PiYEGbk/JDY1o5fXkFy5Onx9m8JjOzMty+BbITQq1CRDWwZm0Ae9cuVPtdfRgG14npoqggrly6MBVmbSlKuGHMqFyCA7BAqn7M0HRcuUBadPkB7kwwOGgjwK5cqmD06x+9J8IVKtRh0BJ8guXLPjGpVXYkjT3lUfjzBGUac1y5XjFtZzapLspAOpj3prD4jIZa0Dby9VK5OQdd25ad/xMR7N46QgYXFOY1wYPaaJJOj7y+NL29Fy5GTDPdLiS9vfe4mz7wQN4cZsjtDgIIuOo18Vy5X0urtZ2Lddsi4kEzM3EeG4TfDuJGlmgWMGNpEjfy9Fy5ObGN9tSnxib9mD5gaqHcSvanG3tzf0XLli8xqdVV1XtCM5aADYQ4mfGEWnTaAMlS8WBDgDGwOoEjRcuVhbmCoywEm5F5i/WytVpwuXLm1+AZKqSuXJCuZQai5coKZui5cuWmX/2Q=="/>
          <p:cNvSpPr>
            <a:spLocks noChangeAspect="1" noChangeArrowheads="1"/>
          </p:cNvSpPr>
          <p:nvPr/>
        </p:nvSpPr>
        <p:spPr bwMode="auto">
          <a:xfrm>
            <a:off x="460375" y="156639"/>
            <a:ext cx="304800" cy="29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70"/>
          <a:stretch/>
        </p:blipFill>
        <p:spPr>
          <a:xfrm>
            <a:off x="5699840" y="3233540"/>
            <a:ext cx="1752481" cy="1338314"/>
          </a:xfrm>
          <a:prstGeom prst="rect">
            <a:avLst/>
          </a:prstGeom>
        </p:spPr>
      </p:pic>
      <p:sp>
        <p:nvSpPr>
          <p:cNvPr id="29" name="7 Rectángulo"/>
          <p:cNvSpPr/>
          <p:nvPr/>
        </p:nvSpPr>
        <p:spPr>
          <a:xfrm>
            <a:off x="7029710" y="1388936"/>
            <a:ext cx="1383555" cy="1351641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6" name="Picture 8" descr="http://www.siemens.co.uk/pool/news_press/news_archive/2013/gwynt-y-mor-blad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094" y="1388936"/>
            <a:ext cx="923991" cy="135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14 CuadroTexto"/>
          <p:cNvSpPr txBox="1"/>
          <p:nvPr/>
        </p:nvSpPr>
        <p:spPr>
          <a:xfrm>
            <a:off x="6103576" y="2740577"/>
            <a:ext cx="1971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Infrastructures</a:t>
            </a:r>
          </a:p>
        </p:txBody>
      </p:sp>
    </p:spTree>
    <p:extLst>
      <p:ext uri="{BB962C8B-B14F-4D97-AF65-F5344CB8AC3E}">
        <p14:creationId xmlns:p14="http://schemas.microsoft.com/office/powerpoint/2010/main" val="185649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4" name="Picture 16" descr="Image result for ima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50" l="0" r="100000">
                        <a14:foregroundMark x1="61800" y1="83800" x2="61800" y2="83800"/>
                        <a14:foregroundMark x1="35550" y1="83350" x2="35550" y2="83350"/>
                        <a14:foregroundMark x1="33900" y1="84250" x2="33900" y2="84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" y="2746032"/>
            <a:ext cx="3621212" cy="362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samsung galaxy s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323" y="2427080"/>
            <a:ext cx="4095750" cy="350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8" name="1 Título"/>
          <p:cNvSpPr>
            <a:spLocks noGrp="1"/>
          </p:cNvSpPr>
          <p:nvPr>
            <p:ph type="title"/>
          </p:nvPr>
        </p:nvSpPr>
        <p:spPr bwMode="auto">
          <a:xfrm>
            <a:off x="662880" y="1657366"/>
            <a:ext cx="8229600" cy="65137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n-US" altLang="es-ES" sz="2800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Operational forecast: CALIOPE and SDS-WAS</a:t>
            </a:r>
            <a:endParaRPr lang="en-US" altLang="es-ES" sz="28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5" t="11561" r="25894" b="26731"/>
          <a:stretch/>
        </p:blipFill>
        <p:spPr bwMode="auto">
          <a:xfrm>
            <a:off x="155574" y="3130119"/>
            <a:ext cx="3367087" cy="1981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4" descr="Image result for imac"/>
          <p:cNvSpPr>
            <a:spLocks noChangeAspect="1" noChangeArrowheads="1"/>
          </p:cNvSpPr>
          <p:nvPr/>
        </p:nvSpPr>
        <p:spPr bwMode="auto">
          <a:xfrm>
            <a:off x="155575" y="-2598738"/>
            <a:ext cx="6429375" cy="541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7" descr="Image result for imac"/>
          <p:cNvSpPr>
            <a:spLocks noChangeAspect="1" noChangeArrowheads="1"/>
          </p:cNvSpPr>
          <p:nvPr/>
        </p:nvSpPr>
        <p:spPr bwMode="auto">
          <a:xfrm>
            <a:off x="307975" y="-2446338"/>
            <a:ext cx="6429375" cy="541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0" name="Picture 12" descr="  CALIOPE: Calidad del Aire: captura de pantalla 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349" y="2667644"/>
            <a:ext cx="1748429" cy="310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743" y="2397654"/>
            <a:ext cx="3176257" cy="19847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742" y="4382449"/>
            <a:ext cx="3176258" cy="198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5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4"/>
          <p:cNvSpPr/>
          <p:nvPr/>
        </p:nvSpPr>
        <p:spPr>
          <a:xfrm>
            <a:off x="174120" y="980729"/>
            <a:ext cx="3163096" cy="2845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s-ES" dirty="0" smtClean="0"/>
              <a:t> </a:t>
            </a:r>
            <a:r>
              <a:rPr lang="en-US" altLang="es-ES" b="1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CALIOPE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s-ES" b="1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(www.bsc.es/caliope)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altLang="es-ES" b="1" dirty="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s-ES" sz="1600" b="1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Quantify relation between emissions, meteorology and air concentration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s-ES" sz="1600" b="1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Forecast air pollution episodes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s-ES" sz="1600" b="1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Provide and develop short and long term mitigation </a:t>
            </a:r>
            <a:r>
              <a:rPr lang="en-US" altLang="es-ES" sz="16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plans</a:t>
            </a:r>
            <a:endParaRPr lang="es-ES" dirty="0"/>
          </a:p>
        </p:txBody>
      </p:sp>
      <p:sp>
        <p:nvSpPr>
          <p:cNvPr id="5" name="Rectángulo redondeado 36"/>
          <p:cNvSpPr/>
          <p:nvPr/>
        </p:nvSpPr>
        <p:spPr>
          <a:xfrm>
            <a:off x="4041926" y="3002527"/>
            <a:ext cx="4948010" cy="2457711"/>
          </a:xfrm>
          <a:prstGeom prst="roundRect">
            <a:avLst/>
          </a:prstGeom>
          <a:solidFill>
            <a:srgbClr val="BBDEFF">
              <a:alpha val="45882"/>
            </a:srgb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3 Imagen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r="50000" b="3180"/>
          <a:stretch/>
        </p:blipFill>
        <p:spPr>
          <a:xfrm>
            <a:off x="7548784" y="3933056"/>
            <a:ext cx="1437908" cy="1185597"/>
          </a:xfrm>
          <a:prstGeom prst="rect">
            <a:avLst/>
          </a:prstGeom>
        </p:spPr>
      </p:pic>
      <p:pic>
        <p:nvPicPr>
          <p:cNvPr id="7" name="2 Imagen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3" t="-400" r="13381" b="9051"/>
          <a:stretch/>
        </p:blipFill>
        <p:spPr>
          <a:xfrm>
            <a:off x="5489978" y="3356319"/>
            <a:ext cx="1885037" cy="1763421"/>
          </a:xfrm>
          <a:prstGeom prst="rect">
            <a:avLst/>
          </a:prstGeom>
        </p:spPr>
      </p:pic>
      <p:sp>
        <p:nvSpPr>
          <p:cNvPr id="8" name="Rectángulo redondeado 23"/>
          <p:cNvSpPr/>
          <p:nvPr/>
        </p:nvSpPr>
        <p:spPr>
          <a:xfrm>
            <a:off x="4029347" y="891669"/>
            <a:ext cx="3212661" cy="2058102"/>
          </a:xfrm>
          <a:prstGeom prst="roundRect">
            <a:avLst/>
          </a:prstGeom>
          <a:solidFill>
            <a:srgbClr val="FFCCCC">
              <a:alpha val="43137"/>
            </a:srgbClr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"/>
          <a:stretch/>
        </p:blipFill>
        <p:spPr>
          <a:xfrm>
            <a:off x="6048168" y="980728"/>
            <a:ext cx="1077523" cy="1891746"/>
          </a:xfrm>
          <a:prstGeom prst="rect">
            <a:avLst/>
          </a:prstGeom>
        </p:spPr>
      </p:pic>
      <p:pic>
        <p:nvPicPr>
          <p:cNvPr id="10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76" y="5465268"/>
            <a:ext cx="1296688" cy="272304"/>
          </a:xfrm>
          <a:prstGeom prst="rect">
            <a:avLst/>
          </a:prstGeom>
        </p:spPr>
      </p:pic>
      <p:pic>
        <p:nvPicPr>
          <p:cNvPr id="11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41" y="5363098"/>
            <a:ext cx="1380000" cy="302466"/>
          </a:xfrm>
          <a:prstGeom prst="rect">
            <a:avLst/>
          </a:prstGeom>
        </p:spPr>
      </p:pic>
      <p:pic>
        <p:nvPicPr>
          <p:cNvPr id="12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12" y="5796183"/>
            <a:ext cx="1344631" cy="310627"/>
          </a:xfrm>
          <a:prstGeom prst="rect">
            <a:avLst/>
          </a:prstGeom>
        </p:spPr>
      </p:pic>
      <p:pic>
        <p:nvPicPr>
          <p:cNvPr id="13" name="Imagen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008" y="5889959"/>
            <a:ext cx="1298810" cy="279661"/>
          </a:xfrm>
          <a:prstGeom prst="rect">
            <a:avLst/>
          </a:prstGeom>
        </p:spPr>
      </p:pic>
      <p:pic>
        <p:nvPicPr>
          <p:cNvPr id="14" name="Imagen 11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658" y="1535522"/>
            <a:ext cx="1123199" cy="720000"/>
          </a:xfrm>
          <a:prstGeom prst="rect">
            <a:avLst/>
          </a:prstGeom>
        </p:spPr>
      </p:pic>
      <p:sp>
        <p:nvSpPr>
          <p:cNvPr id="15" name="CuadroTexto 12"/>
          <p:cNvSpPr txBox="1"/>
          <p:nvPr/>
        </p:nvSpPr>
        <p:spPr>
          <a:xfrm>
            <a:off x="4185195" y="908720"/>
            <a:ext cx="1384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b="1" dirty="0" smtClean="0">
                <a:solidFill>
                  <a:srgbClr val="FF66CC"/>
                </a:solidFill>
                <a:latin typeface="Calibri" panose="020F0502020204030204" pitchFamily="34" charset="0"/>
              </a:rPr>
              <a:t>METEOROLOGICAL</a:t>
            </a:r>
          </a:p>
          <a:p>
            <a:r>
              <a:rPr lang="es-ES" sz="1200" b="1" dirty="0" smtClean="0">
                <a:solidFill>
                  <a:srgbClr val="FF66CC"/>
                </a:solidFill>
                <a:latin typeface="Calibri" panose="020F0502020204030204" pitchFamily="34" charset="0"/>
              </a:rPr>
              <a:t>FORECAST</a:t>
            </a:r>
          </a:p>
          <a:p>
            <a:r>
              <a:rPr lang="es-ES" sz="1200" b="1" dirty="0" smtClean="0">
                <a:solidFill>
                  <a:srgbClr val="FF66CC"/>
                </a:solidFill>
                <a:latin typeface="Calibri" panose="020F0502020204030204" pitchFamily="34" charset="0"/>
              </a:rPr>
              <a:t>WRF-ARW</a:t>
            </a:r>
            <a:endParaRPr lang="es-ES" sz="1200" b="1" dirty="0">
              <a:solidFill>
                <a:srgbClr val="FF66CC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CuadroTexto 26"/>
          <p:cNvSpPr txBox="1"/>
          <p:nvPr/>
        </p:nvSpPr>
        <p:spPr>
          <a:xfrm>
            <a:off x="4103147" y="2255522"/>
            <a:ext cx="1693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9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NCEP GLOBAL SIMULATIONS</a:t>
            </a:r>
          </a:p>
          <a:p>
            <a:pPr algn="ctr"/>
            <a:r>
              <a:rPr lang="es-ES" sz="900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Initial</a:t>
            </a:r>
            <a:r>
              <a:rPr lang="es-ES" sz="9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and </a:t>
            </a:r>
            <a:r>
              <a:rPr lang="es-ES" sz="900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boundary</a:t>
            </a:r>
            <a:r>
              <a:rPr lang="es-ES" sz="9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sz="900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conditions</a:t>
            </a:r>
            <a:endParaRPr lang="es-ES" sz="9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Rectángulo redondeado 29"/>
          <p:cNvSpPr/>
          <p:nvPr/>
        </p:nvSpPr>
        <p:spPr>
          <a:xfrm>
            <a:off x="7295210" y="891668"/>
            <a:ext cx="1694726" cy="2058102"/>
          </a:xfrm>
          <a:prstGeom prst="roundRect">
            <a:avLst/>
          </a:prstGeom>
          <a:solidFill>
            <a:srgbClr val="EDFECE">
              <a:alpha val="34118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CuadroTexto 30"/>
          <p:cNvSpPr txBox="1"/>
          <p:nvPr/>
        </p:nvSpPr>
        <p:spPr>
          <a:xfrm>
            <a:off x="7507829" y="891668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EMISSION FORECAST</a:t>
            </a:r>
          </a:p>
        </p:txBody>
      </p:sp>
      <p:sp>
        <p:nvSpPr>
          <p:cNvPr id="19" name="CuadroTexto 31"/>
          <p:cNvSpPr txBox="1"/>
          <p:nvPr/>
        </p:nvSpPr>
        <p:spPr>
          <a:xfrm>
            <a:off x="7051017" y="1015283"/>
            <a:ext cx="21294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HERMES v2</a:t>
            </a:r>
            <a:endParaRPr lang="es-ES" sz="8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CuadroTexto 32"/>
          <p:cNvSpPr txBox="1"/>
          <p:nvPr/>
        </p:nvSpPr>
        <p:spPr>
          <a:xfrm>
            <a:off x="5826881" y="1807371"/>
            <a:ext cx="10324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b="1" dirty="0" smtClean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</a:rPr>
              <a:t> (12 km x 12 km)</a:t>
            </a:r>
            <a:endParaRPr lang="es-ES" sz="900" b="1" dirty="0">
              <a:solidFill>
                <a:schemeClr val="accent1">
                  <a:lumMod val="1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1" name="CuadroTexto 33"/>
          <p:cNvSpPr txBox="1"/>
          <p:nvPr/>
        </p:nvSpPr>
        <p:spPr>
          <a:xfrm>
            <a:off x="5802560" y="2671467"/>
            <a:ext cx="10324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b="1" dirty="0" smtClean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</a:rPr>
              <a:t> (4 km x 4 km)</a:t>
            </a:r>
            <a:endParaRPr lang="es-ES" sz="900" b="1" dirty="0">
              <a:solidFill>
                <a:schemeClr val="accent1">
                  <a:lumMod val="1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22" name="Imagen 20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"/>
          <a:stretch/>
        </p:blipFill>
        <p:spPr>
          <a:xfrm>
            <a:off x="7663393" y="1184064"/>
            <a:ext cx="1090783" cy="1679043"/>
          </a:xfrm>
          <a:prstGeom prst="rect">
            <a:avLst/>
          </a:prstGeom>
        </p:spPr>
      </p:pic>
      <p:sp>
        <p:nvSpPr>
          <p:cNvPr id="23" name="Flecha derecha 35"/>
          <p:cNvSpPr/>
          <p:nvPr/>
        </p:nvSpPr>
        <p:spPr>
          <a:xfrm>
            <a:off x="7133511" y="1402316"/>
            <a:ext cx="391800" cy="216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Rectángulo redondeado 37"/>
          <p:cNvSpPr/>
          <p:nvPr/>
        </p:nvSpPr>
        <p:spPr>
          <a:xfrm>
            <a:off x="4041925" y="5523329"/>
            <a:ext cx="4948011" cy="1288348"/>
          </a:xfrm>
          <a:prstGeom prst="roundRect">
            <a:avLst/>
          </a:prstGeom>
          <a:solidFill>
            <a:srgbClr val="FFFFCC">
              <a:alpha val="61961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CuadroTexto 38"/>
          <p:cNvSpPr txBox="1"/>
          <p:nvPr/>
        </p:nvSpPr>
        <p:spPr>
          <a:xfrm>
            <a:off x="7659849" y="1927003"/>
            <a:ext cx="1119360" cy="182101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700"/>
              </a:lnSpc>
            </a:pPr>
            <a:r>
              <a:rPr lang="es-ES" sz="9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(12 km x 12 km)</a:t>
            </a:r>
            <a:endParaRPr lang="es-ES" sz="9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6" name="CuadroTexto 40"/>
          <p:cNvSpPr txBox="1"/>
          <p:nvPr/>
        </p:nvSpPr>
        <p:spPr>
          <a:xfrm>
            <a:off x="4185195" y="3049215"/>
            <a:ext cx="41330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AIR QUALITY FORECAST CMAQ</a:t>
            </a:r>
            <a:endParaRPr lang="es-ES" sz="12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7" name="CuadroTexto 42"/>
          <p:cNvSpPr txBox="1"/>
          <p:nvPr/>
        </p:nvSpPr>
        <p:spPr>
          <a:xfrm>
            <a:off x="5034793" y="5104931"/>
            <a:ext cx="27771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 (4 km x 4 km)</a:t>
            </a:r>
            <a:endParaRPr lang="es-ES" sz="8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8" name="Flecha derecha 45"/>
          <p:cNvSpPr/>
          <p:nvPr/>
        </p:nvSpPr>
        <p:spPr>
          <a:xfrm rot="5400000">
            <a:off x="7998809" y="3020543"/>
            <a:ext cx="381992" cy="216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CuadroTexto 46"/>
          <p:cNvSpPr txBox="1"/>
          <p:nvPr/>
        </p:nvSpPr>
        <p:spPr>
          <a:xfrm>
            <a:off x="7485731" y="3429000"/>
            <a:ext cx="13414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SAHARAN DUST OUTBREAKS</a:t>
            </a:r>
          </a:p>
          <a:p>
            <a:pPr algn="ctr"/>
            <a:r>
              <a:rPr lang="es-ES" sz="9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BSC-DREAM8b v2</a:t>
            </a:r>
            <a:endParaRPr lang="es-ES" sz="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30" name="Imagen 25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902" y="4378223"/>
            <a:ext cx="1064407" cy="813524"/>
          </a:xfrm>
          <a:prstGeom prst="rect">
            <a:avLst/>
          </a:prstGeom>
        </p:spPr>
      </p:pic>
      <p:sp>
        <p:nvSpPr>
          <p:cNvPr id="31" name="Flecha derecha 49"/>
          <p:cNvSpPr/>
          <p:nvPr/>
        </p:nvSpPr>
        <p:spPr>
          <a:xfrm>
            <a:off x="5600338" y="1535522"/>
            <a:ext cx="479813" cy="216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Flecha derecha 50"/>
          <p:cNvSpPr/>
          <p:nvPr/>
        </p:nvSpPr>
        <p:spPr>
          <a:xfrm>
            <a:off x="5106801" y="4687691"/>
            <a:ext cx="391800" cy="216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CuadroTexto 51"/>
          <p:cNvSpPr txBox="1"/>
          <p:nvPr/>
        </p:nvSpPr>
        <p:spPr>
          <a:xfrm>
            <a:off x="4098539" y="5176939"/>
            <a:ext cx="11522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(12 km x 12 km)</a:t>
            </a:r>
            <a:endParaRPr lang="es-ES" sz="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CuadroTexto 52"/>
          <p:cNvSpPr txBox="1"/>
          <p:nvPr/>
        </p:nvSpPr>
        <p:spPr>
          <a:xfrm>
            <a:off x="4141016" y="3319539"/>
            <a:ext cx="1181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NCAR MOZART4</a:t>
            </a:r>
          </a:p>
          <a:p>
            <a:pPr algn="ctr"/>
            <a:r>
              <a:rPr lang="es-ES" sz="800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Boundary</a:t>
            </a:r>
            <a:r>
              <a:rPr lang="es-ES" sz="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sz="800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Conditions</a:t>
            </a:r>
            <a:endParaRPr lang="es-ES" sz="8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5" name="CuadroTexto 57"/>
          <p:cNvSpPr txBox="1"/>
          <p:nvPr/>
        </p:nvSpPr>
        <p:spPr>
          <a:xfrm>
            <a:off x="4103147" y="5530470"/>
            <a:ext cx="4883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FC000"/>
                </a:solidFill>
                <a:latin typeface="Calibri" panose="020F0502020204030204" pitchFamily="34" charset="0"/>
              </a:rPr>
              <a:t>AIR QUALITY FORECAST EVALUATION</a:t>
            </a:r>
            <a:endParaRPr lang="es-ES" sz="1200" b="1" dirty="0">
              <a:solidFill>
                <a:srgbClr val="FFC000"/>
              </a:solidFill>
              <a:latin typeface="Calibri" panose="020F0502020204030204" pitchFamily="34" charset="0"/>
            </a:endParaRPr>
          </a:p>
        </p:txBody>
      </p:sp>
      <p:pic>
        <p:nvPicPr>
          <p:cNvPr id="36" name="Imagen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806" y="5890816"/>
            <a:ext cx="1000947" cy="760294"/>
          </a:xfrm>
          <a:prstGeom prst="rect">
            <a:avLst/>
          </a:prstGeom>
        </p:spPr>
      </p:pic>
      <p:pic>
        <p:nvPicPr>
          <p:cNvPr id="37" name="Imagen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377" y="5890816"/>
            <a:ext cx="1046141" cy="760294"/>
          </a:xfrm>
          <a:prstGeom prst="rect">
            <a:avLst/>
          </a:prstGeom>
        </p:spPr>
      </p:pic>
      <p:pic>
        <p:nvPicPr>
          <p:cNvPr id="38" name="Imagen 4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645" y="5803640"/>
            <a:ext cx="835988" cy="837283"/>
          </a:xfrm>
          <a:prstGeom prst="rect">
            <a:avLst/>
          </a:prstGeom>
        </p:spPr>
      </p:pic>
      <p:pic>
        <p:nvPicPr>
          <p:cNvPr id="39" name="Imagen 4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559" y="5759920"/>
            <a:ext cx="1124154" cy="884817"/>
          </a:xfrm>
          <a:prstGeom prst="rect">
            <a:avLst/>
          </a:prstGeom>
        </p:spPr>
      </p:pic>
      <p:sp>
        <p:nvSpPr>
          <p:cNvPr id="40" name="CuadroTexto 63"/>
          <p:cNvSpPr txBox="1"/>
          <p:nvPr/>
        </p:nvSpPr>
        <p:spPr>
          <a:xfrm>
            <a:off x="4173363" y="6610590"/>
            <a:ext cx="20516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METEO. OBSERVATIONS</a:t>
            </a:r>
          </a:p>
          <a:p>
            <a:pPr algn="ctr"/>
            <a:endParaRPr lang="es-ES" sz="50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41" name="CuadroTexto 64"/>
          <p:cNvSpPr txBox="1"/>
          <p:nvPr/>
        </p:nvSpPr>
        <p:spPr>
          <a:xfrm>
            <a:off x="7458032" y="6625979"/>
            <a:ext cx="1609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AQ POLLUTANT OBSERVATIONS</a:t>
            </a:r>
          </a:p>
          <a:p>
            <a:pPr algn="ctr"/>
            <a:endParaRPr lang="es-ES" sz="5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2" name="CuadroTexto 39"/>
          <p:cNvSpPr txBox="1"/>
          <p:nvPr/>
        </p:nvSpPr>
        <p:spPr>
          <a:xfrm>
            <a:off x="7625435" y="2740080"/>
            <a:ext cx="11287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(4 km x 4 km)</a:t>
            </a:r>
            <a:endParaRPr lang="es-ES" sz="9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3" name="Flecha derecha 47"/>
          <p:cNvSpPr/>
          <p:nvPr/>
        </p:nvSpPr>
        <p:spPr>
          <a:xfrm rot="10800000">
            <a:off x="7330541" y="4571536"/>
            <a:ext cx="391800" cy="216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Flecha derecha 56"/>
          <p:cNvSpPr/>
          <p:nvPr/>
        </p:nvSpPr>
        <p:spPr>
          <a:xfrm rot="5400000">
            <a:off x="6495709" y="5410894"/>
            <a:ext cx="391800" cy="216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5" name="53 Imagen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5" r="12781"/>
          <a:stretch/>
        </p:blipFill>
        <p:spPr>
          <a:xfrm>
            <a:off x="4098689" y="3638711"/>
            <a:ext cx="1254182" cy="472916"/>
          </a:xfrm>
          <a:prstGeom prst="rect">
            <a:avLst/>
          </a:prstGeom>
        </p:spPr>
      </p:pic>
      <p:sp>
        <p:nvSpPr>
          <p:cNvPr id="46" name="Flecha derecha 55"/>
          <p:cNvSpPr/>
          <p:nvPr/>
        </p:nvSpPr>
        <p:spPr>
          <a:xfrm rot="5400000">
            <a:off x="4442837" y="4167767"/>
            <a:ext cx="391800" cy="216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" name="Flecha derecha 49"/>
          <p:cNvSpPr/>
          <p:nvPr/>
        </p:nvSpPr>
        <p:spPr>
          <a:xfrm rot="5400000">
            <a:off x="6603077" y="1855049"/>
            <a:ext cx="391800" cy="216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" name="Flecha derecha 35"/>
          <p:cNvSpPr/>
          <p:nvPr/>
        </p:nvSpPr>
        <p:spPr>
          <a:xfrm>
            <a:off x="7148743" y="2217715"/>
            <a:ext cx="391800" cy="216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9" name="1 Rectángulo"/>
          <p:cNvSpPr/>
          <p:nvPr/>
        </p:nvSpPr>
        <p:spPr>
          <a:xfrm>
            <a:off x="7773763" y="5089542"/>
            <a:ext cx="87876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8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s-ES" sz="8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(50 </a:t>
            </a:r>
            <a:r>
              <a:rPr lang="es-ES" sz="8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km x </a:t>
            </a:r>
            <a:r>
              <a:rPr lang="es-ES" sz="8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50 </a:t>
            </a:r>
            <a:r>
              <a:rPr lang="es-ES" sz="8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km)</a:t>
            </a:r>
            <a:endParaRPr lang="es-ES" sz="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0" name="Flecha derecha 45"/>
          <p:cNvSpPr/>
          <p:nvPr/>
        </p:nvSpPr>
        <p:spPr>
          <a:xfrm rot="5400000">
            <a:off x="6455756" y="3020543"/>
            <a:ext cx="381992" cy="216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1" name="Rectángulo 6"/>
          <p:cNvSpPr/>
          <p:nvPr/>
        </p:nvSpPr>
        <p:spPr>
          <a:xfrm>
            <a:off x="174121" y="4005064"/>
            <a:ext cx="3163096" cy="9885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1600" b="1" dirty="0" err="1">
                <a:solidFill>
                  <a:prstClr val="white"/>
                </a:solidFill>
                <a:latin typeface="Calibri" panose="020F0502020204030204" pitchFamily="34" charset="0"/>
                <a:cs typeface="Arial" charset="0"/>
              </a:rPr>
              <a:t>Domains</a:t>
            </a:r>
            <a:r>
              <a:rPr lang="es-ES_tradnl" sz="1600" b="1" dirty="0" smtClean="0">
                <a:solidFill>
                  <a:prstClr val="white"/>
                </a:solidFill>
                <a:latin typeface="Calibri" panose="020F0502020204030204" pitchFamily="34" charset="0"/>
                <a:cs typeface="Arial" charset="0"/>
              </a:rPr>
              <a:t>:</a:t>
            </a:r>
          </a:p>
          <a:p>
            <a:r>
              <a:rPr lang="es-ES_tradnl" sz="1600" b="1" dirty="0" err="1" smtClean="0">
                <a:solidFill>
                  <a:srgbClr val="FFC000"/>
                </a:solidFill>
                <a:latin typeface="Calibri" panose="020F0502020204030204" pitchFamily="34" charset="0"/>
                <a:cs typeface="Arial" charset="0"/>
              </a:rPr>
              <a:t>Europe</a:t>
            </a:r>
            <a:r>
              <a:rPr lang="es-ES_tradnl" sz="1600" b="1" dirty="0" smtClean="0">
                <a:solidFill>
                  <a:prstClr val="white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es-ES_tradnl" sz="1600" b="1" dirty="0">
                <a:solidFill>
                  <a:prstClr val="white"/>
                </a:solidFill>
                <a:latin typeface="Calibri" panose="020F0502020204030204" pitchFamily="34" charset="0"/>
                <a:cs typeface="Arial" charset="0"/>
              </a:rPr>
              <a:t>(12 km, </a:t>
            </a:r>
            <a:r>
              <a:rPr lang="en-GB" sz="1600" b="1" dirty="0" smtClean="0">
                <a:solidFill>
                  <a:prstClr val="white"/>
                </a:solidFill>
                <a:latin typeface="Calibri" panose="020F0502020204030204" pitchFamily="34" charset="0"/>
                <a:cs typeface="Arial" charset="0"/>
              </a:rPr>
              <a:t>480 x 400 </a:t>
            </a:r>
            <a:r>
              <a:rPr lang="en-GB" sz="1600" b="1" dirty="0">
                <a:solidFill>
                  <a:prstClr val="white"/>
                </a:solidFill>
                <a:latin typeface="Calibri" panose="020F0502020204030204" pitchFamily="34" charset="0"/>
                <a:cs typeface="Arial" charset="0"/>
              </a:rPr>
              <a:t>cells</a:t>
            </a:r>
            <a:r>
              <a:rPr lang="es-ES_tradnl" sz="1600" b="1" dirty="0">
                <a:solidFill>
                  <a:prstClr val="white"/>
                </a:solidFill>
                <a:latin typeface="Calibri" panose="020F0502020204030204" pitchFamily="34" charset="0"/>
                <a:cs typeface="Arial" charset="0"/>
              </a:rPr>
              <a:t>) </a:t>
            </a:r>
            <a:r>
              <a:rPr lang="es-ES_tradnl" sz="1600" b="1" dirty="0" err="1" smtClean="0">
                <a:solidFill>
                  <a:srgbClr val="FFC000"/>
                </a:solidFill>
                <a:latin typeface="Calibri" panose="020F0502020204030204" pitchFamily="34" charset="0"/>
                <a:cs typeface="Arial" charset="0"/>
              </a:rPr>
              <a:t>Spain</a:t>
            </a:r>
            <a:r>
              <a:rPr lang="es-ES_tradnl" sz="1600" b="1" dirty="0" smtClean="0">
                <a:solidFill>
                  <a:prstClr val="white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es-ES_tradnl" sz="1600" b="1" dirty="0">
                <a:solidFill>
                  <a:prstClr val="white"/>
                </a:solidFill>
                <a:latin typeface="Calibri" panose="020F0502020204030204" pitchFamily="34" charset="0"/>
                <a:cs typeface="Arial" charset="0"/>
              </a:rPr>
              <a:t>(4 km, </a:t>
            </a:r>
            <a:r>
              <a:rPr lang="en-GB" sz="1600" b="1" dirty="0" smtClean="0">
                <a:solidFill>
                  <a:prstClr val="white"/>
                </a:solidFill>
                <a:latin typeface="Calibri" panose="020F0502020204030204" pitchFamily="34" charset="0"/>
                <a:cs typeface="Arial" charset="0"/>
              </a:rPr>
              <a:t>399 x 399 </a:t>
            </a:r>
            <a:r>
              <a:rPr lang="en-GB" sz="1600" b="1" dirty="0">
                <a:solidFill>
                  <a:prstClr val="white"/>
                </a:solidFill>
                <a:latin typeface="Calibri" panose="020F0502020204030204" pitchFamily="34" charset="0"/>
                <a:cs typeface="Arial" charset="0"/>
              </a:rPr>
              <a:t>cells</a:t>
            </a:r>
            <a:r>
              <a:rPr lang="es-ES_tradnl" sz="1600" b="1" dirty="0">
                <a:solidFill>
                  <a:prstClr val="white"/>
                </a:solidFill>
                <a:latin typeface="Calibri" panose="020F0502020204030204" pitchFamily="34" charset="0"/>
                <a:cs typeface="Arial" charset="0"/>
              </a:rPr>
              <a:t>) </a:t>
            </a:r>
          </a:p>
        </p:txBody>
      </p:sp>
      <p:sp>
        <p:nvSpPr>
          <p:cNvPr id="52" name="Title 1"/>
          <p:cNvSpPr>
            <a:spLocks noGrp="1"/>
          </p:cNvSpPr>
          <p:nvPr>
            <p:ph type="title"/>
          </p:nvPr>
        </p:nvSpPr>
        <p:spPr>
          <a:xfrm>
            <a:off x="-18416" y="155875"/>
            <a:ext cx="6606541" cy="68083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CALIOPE Air quality forecast system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3" name="Imagen 6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/>
          <a:stretch/>
        </p:blipFill>
        <p:spPr>
          <a:xfrm>
            <a:off x="81052" y="6260588"/>
            <a:ext cx="758645" cy="496196"/>
          </a:xfrm>
          <a:prstGeom prst="rect">
            <a:avLst/>
          </a:prstGeom>
        </p:spPr>
      </p:pic>
      <p:sp>
        <p:nvSpPr>
          <p:cNvPr id="2" name="AutoShape 2" descr="data:image/png;base64,iVBORw0KGgoAAAANSUhEUgAAAKAAAACgCAMAAAC8EZcfAAAA+VBMVEX//////v8AM5n///0AMpcBM5sAH4i4wtMANJju8vb9///g7PEALJdLaqq7yd8ALI5Qbp4AKZEbQZBpgLUABWsALpYAMp32/P8AK5D///o6WaXI1uIpS5QHP5Pj6/hXcKzV3ekANZQAKZQAHotogbF3jK0AI4YAKZkAM42Qnr7N3vEAMaDQ3PQAGYHJ1OaivuicrtAAJX2Yp78XR5STr9e61OkAC2isvtvc4/ZmhrpCYacAOpSLosN2kcS4yOJiebInSoyLm8jV3uSft9IJPIdIaaAINIS+ytc2Vp1kfKpyj7kAG2+Qo80bSIlyiMUAC4FIba+Am8zK5e57U8nKAAAJBklEQVR4nO1Z/VvbOBKWLStVFBevQy3bLflwEkLAkGuP3WUXCv2gbCnLXnv3//8x945sJwHsJN3+cM89j14+QpzR6NXMaEYjGLOwsLCwsLCwsLCwsLCwsLCwsLCwsLCwsLCwsLCwsLCwsLCwsLD4X0ApxhzGOOdM8XSNmHKMEGcO53jjNKs0ukgtXgHHwRiAp7xGmD6pXqAXY7ljJis+pYnpxTE6af4GYFoS5jQR9DCnUZJ0OA4pMzMXExoWtdKGOg1ShWYn5eb9AwMSZdKoSGT1u/qreqtY8RALSotnD+VKKWMxs3aaK02NcmOOSnYhbaDK51iDggyZjy8cZ9inoG3mrvNBGQLGAAqC5KvSX071/WAAhMgchiFPjagqPcUeDTKPGZmXlqxKN5PFKoLFEmjG5phaxBZpYc668KsklaI1k6VSUN04oAxRE9kxuYlXBI1ZaAWqv/NsI+bQQA5j6rf10ju/xcyEkolZFs836I0Xu4TND9/OFV8agRcRffT220VrPB631qJ3HSta6PzDebZObizP989ilprAUJ2zy9NgPK7VPqVJZ7d318Ni36nPe9Nxd4ctCDqF/f7zPhi5QuRaNEG7UrsHe68QwOp6bxRJt1FUepGI/IsvnUJ//EUeRJ6U0FGjVrhSejLJ3u/AWCnrDwLpBX8tslgZrPOvgQQ7aPFcj1D8XoWUWmd5ds2c+HoWaunpJyILkCqRT2+GlM7ily3X9SR+PCFKgYV61zwROtf+19cxNtPwZaTz/IVKVwyoePt5IokArOIWqF6XkDLXMu9+Zqx/nhA7Ac6w4hNBMBHET4vWZRvb43osYLwMClwtyAKP9OIL7hGu19uBi0EQYi8UXxJ0FHvWi4TWXhAkQEAofj/EKEy+TmKH/TyVkNZJElbST5HBWMLrdbD3nmNhrpdFI8gmYZg8HGTeRMKLXJlM2swQFN6LRb4z9UPtT3MYuXfz01rg4/sYPrsNMljpYp30eYjQcnXrnvGrntauzm5v6uVv8PymO4IjpLf3ijFD0F0hCAc7/UECG0/PNmY3ym887glYpPdLXU5f4Cxws0x4fzF2mGSeGL2L10nHk0QiQIPXTh3BlIMgImR6VKVhh+qM8xBFwkDQgyDCWGO1VB/oE+cxoD2+DDNE3J+KHYaZK8J9c4BwMIbz1QE8NTm5n2G7yOTe4U8IUloDQel5LRBEoVaqrLCPYISpFsU9z8v9vTlzihL+VJTi+rqFTYVYYodIX26wj+FUoQstyyFUw1A/aNFaBh/iOoKcEUGtDcHy4FILx1jAiU/hvKgg2BAHKYv/NXI9N/oDBA9y7Sb7xI+KXzFoZQoqn6wTuK6Wb+7jpy6mjNgfjNxck4sRDu1mmLMJi7uRcCO4GEtvlP53S4vMC3cpBkEQLnaKw0rtDEffEqSZbHamagjir/4glCICQaV27nYbMNmdnHUwDYt7vhY+7bh2ozTyKjKkTq5AECWALFicITvzs/vJ5IHeye6704Q8nJwPazaJU7gYqRkE2c5sivQWUrbCz+LbvIxGsw9tZuJFCLKgOuu28NloKViA/jZVI7ztcFgQ4RMWBNXVl72kNQoWOguMIhKXwX3cTFC44gQEJyHyfVk4HkP7UXeISARBpFIQ7HxLqBCIp7JUXrUO3lyjYh2GbkmQxW97B54kY6H0VaKmpMO/WfJ+CPFGgtI9OWbsp4NiQE0BkzLyekP4eEmwG6GeaU/WVDtU1/AT+DkgCHVE0IkPpxFyNuTlin6i6uo8SrrHdLpvIoic1YLA/QlsjTJWc0TxXB0O2tjGC4LtyzD3qOo9Fc7zcDZ4RvkGaQbmDPeRY65mxngg9HAMHRda2bs5o0NgI0E3ax3j5DaYNRRXqpjnc0rhC4JqOJjVi89m3d2zvkmUSDNYBAgyhfqnsc4wyWar1TiKgtmny52+Mk1TE8HcEExZe77TjL5iJlFXBJ1G6XmnzViqKLUcImo0JepOECHUvOzyaufzY/E+KmGaUp1Y4+KTY5Ok15RYB2ndWVqQq3WtRlF+uKkkmhL1LyfYTiJ5XTsBZfC1FsSU2CSmqWSPUn01IRUwajUXacZU7rpW33QUpmDiDcUgJWr2jxbcFL084k7RYJaLpuKlijaafiqClQAd4FlnMMKpGwQd1dzaUY0mE/K4i11UEDStaJ0oKzt2Rbu4IjjWyAREsGYaKst0Dig3ya/LAyv1yagk6DjGx1S4GwnShA6FFZU6Hb1/tUayGkCt82FEG6NwMYqLR4c6XuNmU6UNQax/SVDRXUM8CXMhDn7vbEaxSZC097YgSAEEgrnrjmiTvMHxQUSnPzfpbsMl6fClj47hxaJpKu4S/hlQwxW86XYvumtxg6YuvkCPkZ9uQ9ApCAoxosPCbYRTqcyms+5pjerTT78PmdnFMsMxrdp/3FwjDW9R0amhifzGTk1HmX8wft7HLs4yE4PbMESa8c0uxjSvx4hdZGlUXvm0EYy8gPpUcrHMXqiVIKRYvkMf5FMNqitbZfHyMqkFOi8QlGI7gghwStQelTrF2u9GObUqnltTS2Gf7I/PjH98CYsTwdKEylwEwfyBL6i1bu7GqRUV4uKKxRc69/y94WZ+PDW7GNlvbI78nS/ByLSesvaCwO/NOf94DoLyV1VdFVGyp9az/3av5fsHB/5awMUdxXbHOgon7bVN05Lgq/e+Tk5w/kYW6b8+n458P4n80WPVUeRTG83aX6a+bt2xysVgR0ZEfZh/GDzfiN0hXHX0rjcbDNdmpFI53dSp615w+pauIOlR//qucZo7VG+lPu5eXAz6jy4CzVzrDvsLGLO0h8O2Sptvi1cYUovQ/9hZNp3NXUI7LoaQdrqz26y+AcVt7No6vBAtLnVrr0WbUHV7f5eeIVjc+20jaxrqusKxTv0PMiwOAXxN2V7ASDrNjWwtQZy7+I8QpIJtDLM5Bk1T/r36HbbhSLB5Ws7YliFc3kl8pwXLU8aPYGunlfy+Zzpe/Afmb/EqNZTXI1sYceW/QFvDVOHvHFOjZTux+vPsdkN/0MkWFhYWFhYWFhYWFhYWFhYWFhYWFhYWFhYWFhYWFhYWFhYW/8f4L7wA7B2TZhkF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67" b="33339"/>
          <a:stretch/>
        </p:blipFill>
        <p:spPr bwMode="auto">
          <a:xfrm>
            <a:off x="686486" y="6232062"/>
            <a:ext cx="1164934" cy="37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Imagen 1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86618" y="6239149"/>
            <a:ext cx="1235135" cy="488067"/>
          </a:xfrm>
          <a:prstGeom prst="rect">
            <a:avLst/>
          </a:prstGeom>
        </p:spPr>
      </p:pic>
      <p:pic>
        <p:nvPicPr>
          <p:cNvPr id="55" name="Imagen 6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91342" y="6103533"/>
            <a:ext cx="1091747" cy="47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96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http://s1.ibtimes.com/sites/www.ibtimes.com/files/2016/03/14/gettyimages-1608679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21224"/>
            <a:ext cx="9147175" cy="595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416" y="76200"/>
            <a:ext cx="6606541" cy="68083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Air Quality Forecast System for Mexico </a:t>
            </a:r>
            <a:r>
              <a:rPr lang="en-US" dirty="0" smtClean="0">
                <a:solidFill>
                  <a:schemeClr val="bg1"/>
                </a:solidFill>
              </a:rPr>
              <a:t>DF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5" t="7307" r="1460" b="47539"/>
          <a:stretch/>
        </p:blipFill>
        <p:spPr bwMode="auto">
          <a:xfrm>
            <a:off x="2345372" y="819486"/>
            <a:ext cx="6060440" cy="169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2590800"/>
            <a:ext cx="3675062" cy="3590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19 Rectángulo"/>
          <p:cNvSpPr/>
          <p:nvPr/>
        </p:nvSpPr>
        <p:spPr>
          <a:xfrm>
            <a:off x="0" y="5867400"/>
            <a:ext cx="7315199" cy="89255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en-US" sz="1400" b="1" dirty="0" smtClean="0">
                <a:solidFill>
                  <a:schemeClr val="bg1"/>
                </a:solidFill>
              </a:rPr>
              <a:t>Complement </a:t>
            </a:r>
            <a:r>
              <a:rPr lang="en-US" sz="1400" b="1" dirty="0">
                <a:solidFill>
                  <a:schemeClr val="bg1"/>
                </a:solidFill>
              </a:rPr>
              <a:t>the public information service provided by the monitoring network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en-US" sz="1400" b="1" dirty="0">
                <a:solidFill>
                  <a:schemeClr val="bg1"/>
                </a:solidFill>
              </a:rPr>
              <a:t>Know in advance the possibility that air pollution episodes occur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en-US" sz="1400" b="1" dirty="0">
                <a:solidFill>
                  <a:schemeClr val="bg1"/>
                </a:solidFill>
              </a:rPr>
              <a:t>Contribute to the development and evaluation of air quality plans (</a:t>
            </a:r>
            <a:r>
              <a:rPr lang="en-US" sz="1400" b="1" dirty="0" err="1">
                <a:solidFill>
                  <a:schemeClr val="bg1"/>
                </a:solidFill>
              </a:rPr>
              <a:t>ProAire</a:t>
            </a:r>
            <a:r>
              <a:rPr lang="en-US" sz="1400" b="1" dirty="0">
                <a:solidFill>
                  <a:schemeClr val="bg1"/>
                </a:solidFill>
              </a:rPr>
              <a:t>)</a:t>
            </a:r>
            <a:endParaRPr lang="es-ES_tradnl" sz="1400" b="1" dirty="0">
              <a:solidFill>
                <a:schemeClr val="bg1"/>
              </a:solidFill>
              <a:latin typeface="Helvetica LT Std Cond Blk" pitchFamily="34" charset="0"/>
            </a:endParaRPr>
          </a:p>
        </p:txBody>
      </p:sp>
      <p:pic>
        <p:nvPicPr>
          <p:cNvPr id="1229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9" t="12871" r="33163" b="6755"/>
          <a:stretch>
            <a:fillRect/>
          </a:stretch>
        </p:blipFill>
        <p:spPr bwMode="auto">
          <a:xfrm>
            <a:off x="7794625" y="822587"/>
            <a:ext cx="1349375" cy="1688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249237" y="2590800"/>
            <a:ext cx="2262188" cy="293116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dirty="0" err="1" smtClean="0">
                <a:solidFill>
                  <a:schemeClr val="bg1"/>
                </a:solidFill>
              </a:rPr>
              <a:t>Meteorology</a:t>
            </a:r>
            <a:endParaRPr lang="es-ES_tradnl" b="1" dirty="0">
              <a:solidFill>
                <a:schemeClr val="bg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705100" y="2590800"/>
            <a:ext cx="3311525" cy="293117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dirty="0" err="1" smtClean="0">
                <a:solidFill>
                  <a:schemeClr val="bg1"/>
                </a:solidFill>
              </a:rPr>
              <a:t>Emissions</a:t>
            </a:r>
            <a:endParaRPr lang="es-ES_tradnl" b="1" dirty="0">
              <a:solidFill>
                <a:schemeClr val="bg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189663" y="2590800"/>
            <a:ext cx="2590800" cy="293892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dirty="0" err="1" smtClean="0">
                <a:solidFill>
                  <a:schemeClr val="bg1"/>
                </a:solidFill>
              </a:rPr>
              <a:t>Chemistry</a:t>
            </a:r>
            <a:r>
              <a:rPr lang="es-ES_tradnl" b="1" dirty="0" smtClean="0">
                <a:solidFill>
                  <a:schemeClr val="bg1"/>
                </a:solidFill>
              </a:rPr>
              <a:t> and </a:t>
            </a:r>
            <a:r>
              <a:rPr lang="es-ES_tradnl" b="1" dirty="0" err="1" smtClean="0">
                <a:solidFill>
                  <a:schemeClr val="bg1"/>
                </a:solidFill>
              </a:rPr>
              <a:t>Transport</a:t>
            </a:r>
            <a:endParaRPr lang="es-ES_tradnl" b="1" dirty="0">
              <a:solidFill>
                <a:schemeClr val="bg1"/>
              </a:solidFill>
            </a:endParaRPr>
          </a:p>
        </p:txBody>
      </p:sp>
      <p:pic>
        <p:nvPicPr>
          <p:cNvPr id="1230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3" t="15291" r="33295" b="5582"/>
          <a:stretch>
            <a:fillRect/>
          </a:stretch>
        </p:blipFill>
        <p:spPr bwMode="auto">
          <a:xfrm>
            <a:off x="6478588" y="819486"/>
            <a:ext cx="1330325" cy="169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94" t="7307" r="12200" b="47539"/>
          <a:stretch/>
        </p:blipFill>
        <p:spPr bwMode="auto">
          <a:xfrm>
            <a:off x="-6352" y="822587"/>
            <a:ext cx="2366964" cy="169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-4764" y="1213331"/>
            <a:ext cx="23669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/>
              <a:t>C</a:t>
            </a:r>
            <a:r>
              <a:rPr lang="en-GB" sz="1600" b="1" dirty="0" smtClean="0"/>
              <a:t>haracterization </a:t>
            </a:r>
            <a:r>
              <a:rPr lang="en-GB" sz="1600" b="1" dirty="0"/>
              <a:t>of the air quality state </a:t>
            </a:r>
            <a:r>
              <a:rPr lang="en-GB" sz="1600" b="1" dirty="0" smtClean="0"/>
              <a:t>through a network </a:t>
            </a:r>
            <a:r>
              <a:rPr lang="en-GB" sz="1600" b="1" dirty="0"/>
              <a:t>of automatic air quality stations </a:t>
            </a:r>
            <a:endParaRPr lang="en-US" sz="1600" b="1" dirty="0"/>
          </a:p>
        </p:txBody>
      </p:sp>
      <p:sp>
        <p:nvSpPr>
          <p:cNvPr id="18" name="Rectangle 17"/>
          <p:cNvSpPr/>
          <p:nvPr/>
        </p:nvSpPr>
        <p:spPr>
          <a:xfrm>
            <a:off x="-4764" y="838200"/>
            <a:ext cx="23669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Current Status</a:t>
            </a:r>
            <a:endParaRPr lang="en-US" b="1" dirty="0"/>
          </a:p>
        </p:txBody>
      </p:sp>
      <p:pic>
        <p:nvPicPr>
          <p:cNvPr id="19" name="Picture 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861" y="2813506"/>
            <a:ext cx="3200400" cy="3011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662" y="2813583"/>
            <a:ext cx="3200400" cy="301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191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41100"/>
            <a:ext cx="6336704" cy="68086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Mineral </a:t>
            </a:r>
            <a:r>
              <a:rPr lang="en-US" dirty="0">
                <a:solidFill>
                  <a:schemeClr val="bg1"/>
                </a:solidFill>
              </a:rPr>
              <a:t>d</a:t>
            </a:r>
            <a:r>
              <a:rPr lang="en-US" dirty="0" smtClean="0">
                <a:solidFill>
                  <a:schemeClr val="bg1"/>
                </a:solidFill>
              </a:rPr>
              <a:t>ust: forecasting and services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Shape 149"/>
          <p:cNvSpPr/>
          <p:nvPr/>
        </p:nvSpPr>
        <p:spPr>
          <a:xfrm>
            <a:off x="107504" y="908721"/>
            <a:ext cx="4752528" cy="5040559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285750" lvl="0" indent="-285750">
              <a:buFont typeface="Wingdings" charset="2"/>
              <a:buChar char="ü"/>
            </a:pPr>
            <a:r>
              <a:rPr lang="en-US" b="1" dirty="0">
                <a:latin typeface="Calibri" panose="020F0502020204030204" pitchFamily="34" charset="0"/>
              </a:rPr>
              <a:t>Daily dust operational </a:t>
            </a:r>
            <a:r>
              <a:rPr lang="en-US" b="1" dirty="0" smtClean="0">
                <a:latin typeface="Calibri" panose="020F0502020204030204" pitchFamily="34" charset="0"/>
              </a:rPr>
              <a:t>forecast (global and regional)</a:t>
            </a:r>
            <a:endParaRPr lang="en-US" b="1" dirty="0">
              <a:latin typeface="Calibri" panose="020F0502020204030204" pitchFamily="34" charset="0"/>
            </a:endParaRPr>
          </a:p>
          <a:p>
            <a:r>
              <a:rPr lang="en-US" b="1" dirty="0">
                <a:latin typeface="Calibri" panose="020F0502020204030204" pitchFamily="34" charset="0"/>
                <a:hlinkClick r:id="rId2"/>
              </a:rPr>
              <a:t>http://www.bsc.es/earth-sciences/mineral-dust/nmmbbsc-dust-forecast</a:t>
            </a:r>
            <a:endParaRPr lang="en-US" b="1" dirty="0">
              <a:latin typeface="Calibri" panose="020F0502020204030204" pitchFamily="34" charset="0"/>
            </a:endParaRPr>
          </a:p>
          <a:p>
            <a:pPr lvl="0"/>
            <a:endParaRPr lang="en-US" b="1" dirty="0" smtClean="0">
              <a:latin typeface="Calibri" panose="020F0502020204030204" pitchFamily="34" charset="0"/>
            </a:endParaRPr>
          </a:p>
          <a:p>
            <a:pPr marL="285750" lvl="0" indent="-285750">
              <a:buFont typeface="Wingdings" charset="2"/>
              <a:buChar char="ü"/>
            </a:pPr>
            <a:r>
              <a:rPr lang="en-US" b="1" dirty="0" smtClean="0">
                <a:latin typeface="Calibri" panose="020F0502020204030204" pitchFamily="34" charset="0"/>
              </a:rPr>
              <a:t>Contribution to the ICAP multi-model ensemble (global)</a:t>
            </a:r>
          </a:p>
          <a:p>
            <a:pPr lvl="0"/>
            <a:r>
              <a:rPr lang="en-US" b="1" dirty="0" smtClean="0">
                <a:latin typeface="Calibri" panose="020F0502020204030204" pitchFamily="34" charset="0"/>
                <a:hlinkClick r:id="rId3"/>
              </a:rPr>
              <a:t>http://icap.atmos.und.edu</a:t>
            </a:r>
            <a:endParaRPr lang="en-US" b="1" dirty="0">
              <a:latin typeface="Calibri" panose="020F0502020204030204" pitchFamily="34" charset="0"/>
            </a:endParaRPr>
          </a:p>
          <a:p>
            <a:pPr lvl="0"/>
            <a:endParaRPr lang="en-US" b="1" dirty="0">
              <a:latin typeface="Calibri" panose="020F0502020204030204" pitchFamily="34" charset="0"/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WMO Dust </a:t>
            </a:r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Centers</a:t>
            </a:r>
          </a:p>
          <a:p>
            <a:pPr marL="342900" lvl="0" indent="-342900">
              <a:buFont typeface="Arial"/>
              <a:buChar char="•"/>
            </a:pPr>
            <a:r>
              <a:rPr lang="en-US" b="1" dirty="0">
                <a:latin typeface="Calibri" panose="020F0502020204030204" pitchFamily="34" charset="0"/>
              </a:rPr>
              <a:t>Sand and Dust Storm Warning Advisory </a:t>
            </a:r>
            <a:r>
              <a:rPr lang="en-US" b="1" dirty="0" smtClean="0">
                <a:latin typeface="Calibri" panose="020F0502020204030204" pitchFamily="34" charset="0"/>
              </a:rPr>
              <a:t>and </a:t>
            </a:r>
            <a:r>
              <a:rPr lang="en-US" b="1" dirty="0">
                <a:latin typeface="Calibri" panose="020F0502020204030204" pitchFamily="34" charset="0"/>
              </a:rPr>
              <a:t>Assessment System Regional Center for North Africa, Middle East and Europe (SDS-WAS </a:t>
            </a:r>
            <a:r>
              <a:rPr lang="en-US" b="1" dirty="0" smtClean="0">
                <a:latin typeface="Calibri" panose="020F0502020204030204" pitchFamily="34" charset="0"/>
              </a:rPr>
              <a:t>RC) </a:t>
            </a:r>
            <a:r>
              <a:rPr lang="en-US" b="1" dirty="0" smtClean="0">
                <a:latin typeface="Calibri" panose="020F0502020204030204" pitchFamily="34" charset="0"/>
                <a:hlinkClick r:id="rId4"/>
              </a:rPr>
              <a:t>http</a:t>
            </a:r>
            <a:r>
              <a:rPr lang="en-US" b="1" dirty="0">
                <a:latin typeface="Calibri" panose="020F0502020204030204" pitchFamily="34" charset="0"/>
                <a:hlinkClick r:id="rId4"/>
              </a:rPr>
              <a:t>://sds-</a:t>
            </a:r>
            <a:r>
              <a:rPr lang="en-US" b="1" dirty="0" smtClean="0">
                <a:latin typeface="Calibri" panose="020F0502020204030204" pitchFamily="34" charset="0"/>
                <a:hlinkClick r:id="rId4"/>
              </a:rPr>
              <a:t>was.aemet.es</a:t>
            </a:r>
            <a:endParaRPr lang="en-US" b="1" dirty="0" smtClean="0">
              <a:latin typeface="Calibri" panose="020F0502020204030204" pitchFamily="34" charset="0"/>
            </a:endParaRPr>
          </a:p>
          <a:p>
            <a:pPr lvl="0"/>
            <a:endParaRPr lang="en-US" sz="800" b="1" dirty="0">
              <a:latin typeface="Calibri" panose="020F0502020204030204" pitchFamily="34" charset="0"/>
            </a:endParaRPr>
          </a:p>
          <a:p>
            <a:pPr marL="342900" lvl="0" indent="-342900">
              <a:buFont typeface="Arial"/>
              <a:buChar char="•"/>
            </a:pPr>
            <a:r>
              <a:rPr lang="en-US" b="1" dirty="0">
                <a:latin typeface="Calibri" panose="020F0502020204030204" pitchFamily="34" charset="0"/>
              </a:rPr>
              <a:t>Barcelona Dust Forecast </a:t>
            </a:r>
            <a:r>
              <a:rPr lang="en-US" b="1" dirty="0" smtClean="0">
                <a:latin typeface="Calibri" panose="020F0502020204030204" pitchFamily="34" charset="0"/>
              </a:rPr>
              <a:t>Center (BSFC): </a:t>
            </a:r>
            <a:r>
              <a:rPr lang="en-US" dirty="0" smtClean="0">
                <a:latin typeface="Calibri" panose="020F0502020204030204" pitchFamily="34" charset="0"/>
              </a:rPr>
              <a:t>First </a:t>
            </a:r>
            <a:r>
              <a:rPr lang="en-US" dirty="0">
                <a:latin typeface="Calibri" panose="020F0502020204030204" pitchFamily="34" charset="0"/>
              </a:rPr>
              <a:t>specialized WMO Center for mineral dust </a:t>
            </a:r>
            <a:r>
              <a:rPr lang="en-US" dirty="0" smtClean="0">
                <a:latin typeface="Calibri" panose="020F0502020204030204" pitchFamily="34" charset="0"/>
              </a:rPr>
              <a:t>prediction </a:t>
            </a:r>
            <a:r>
              <a:rPr lang="en-US" b="1" dirty="0" smtClean="0">
                <a:latin typeface="Calibri" panose="020F0502020204030204" pitchFamily="34" charset="0"/>
                <a:hlinkClick r:id="rId5"/>
              </a:rPr>
              <a:t>http</a:t>
            </a:r>
            <a:r>
              <a:rPr lang="en-US" b="1" dirty="0">
                <a:latin typeface="Calibri" panose="020F0502020204030204" pitchFamily="34" charset="0"/>
                <a:hlinkClick r:id="rId5"/>
              </a:rPr>
              <a:t>://</a:t>
            </a:r>
            <a:r>
              <a:rPr lang="en-US" b="1" dirty="0" smtClean="0">
                <a:latin typeface="Calibri" panose="020F0502020204030204" pitchFamily="34" charset="0"/>
                <a:hlinkClick r:id="rId5"/>
              </a:rPr>
              <a:t>dust.aemet.es</a:t>
            </a:r>
            <a:endParaRPr lang="en-US" b="1" dirty="0" smtClean="0">
              <a:latin typeface="Calibri" panose="020F0502020204030204" pitchFamily="34" charset="0"/>
            </a:endParaRPr>
          </a:p>
          <a:p>
            <a:pPr lvl="0"/>
            <a:endParaRPr lang="en-US" b="1" dirty="0">
              <a:latin typeface="Calibri" panose="020F0502020204030204" pitchFamily="34" charset="0"/>
            </a:endParaRPr>
          </a:p>
        </p:txBody>
      </p:sp>
      <p:pic>
        <p:nvPicPr>
          <p:cNvPr id="11" name="Shape 153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7744" y="6309320"/>
            <a:ext cx="462825" cy="493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1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99792" y="6309320"/>
            <a:ext cx="3139400" cy="493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630"/>
          <a:stretch/>
        </p:blipFill>
        <p:spPr>
          <a:xfrm>
            <a:off x="5580112" y="3501008"/>
            <a:ext cx="3312368" cy="25735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576"/>
          <a:stretch/>
        </p:blipFill>
        <p:spPr>
          <a:xfrm>
            <a:off x="5580112" y="908720"/>
            <a:ext cx="3273824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3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38223" y="1830713"/>
            <a:ext cx="9441711" cy="5165512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8" name="1 Título"/>
          <p:cNvSpPr>
            <a:spLocks noGrp="1"/>
          </p:cNvSpPr>
          <p:nvPr>
            <p:ph type="title"/>
          </p:nvPr>
        </p:nvSpPr>
        <p:spPr bwMode="auto">
          <a:xfrm>
            <a:off x="662880" y="1422602"/>
            <a:ext cx="8229600" cy="65137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n-US" altLang="es-ES" sz="2800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Air quality planning</a:t>
            </a:r>
            <a:endParaRPr lang="en-US" altLang="es-ES" sz="28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3 Rectángulo"/>
          <p:cNvSpPr/>
          <p:nvPr/>
        </p:nvSpPr>
        <p:spPr>
          <a:xfrm rot="16200000">
            <a:off x="-261749" y="3378894"/>
            <a:ext cx="28933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Road transport measures to improve urban AQ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4 Abrir llave"/>
          <p:cNvSpPr/>
          <p:nvPr/>
        </p:nvSpPr>
        <p:spPr>
          <a:xfrm>
            <a:off x="1422620" y="2084449"/>
            <a:ext cx="305529" cy="3510415"/>
          </a:xfrm>
          <a:prstGeom prst="leftBrace">
            <a:avLst>
              <a:gd name="adj1" fmla="val 0"/>
              <a:gd name="adj2" fmla="val 50000"/>
            </a:avLst>
          </a:pr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5 Rectángulo"/>
          <p:cNvSpPr/>
          <p:nvPr/>
        </p:nvSpPr>
        <p:spPr>
          <a:xfrm>
            <a:off x="1728148" y="2505893"/>
            <a:ext cx="15906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Mobility management strategies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6 Rectángulo"/>
          <p:cNvSpPr/>
          <p:nvPr/>
        </p:nvSpPr>
        <p:spPr>
          <a:xfrm>
            <a:off x="3269328" y="1977691"/>
            <a:ext cx="56797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Speed management</a:t>
            </a:r>
            <a:endParaRPr lang="es-ES_tradnl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• Traffic volume reduction: 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LEZ, mobility planning</a:t>
            </a:r>
          </a:p>
        </p:txBody>
      </p:sp>
      <p:sp>
        <p:nvSpPr>
          <p:cNvPr id="7" name="7 Rectángulo"/>
          <p:cNvSpPr/>
          <p:nvPr/>
        </p:nvSpPr>
        <p:spPr>
          <a:xfrm>
            <a:off x="1493096" y="4091960"/>
            <a:ext cx="15598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Lower polluting fuels and technologies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8 Rectángulo"/>
          <p:cNvSpPr/>
          <p:nvPr/>
        </p:nvSpPr>
        <p:spPr>
          <a:xfrm>
            <a:off x="3235459" y="4873608"/>
            <a:ext cx="5133209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Electrified vehicles: </a:t>
            </a:r>
          </a:p>
        </p:txBody>
      </p:sp>
      <p:sp>
        <p:nvSpPr>
          <p:cNvPr id="9" name="9 Rectángulo"/>
          <p:cNvSpPr/>
          <p:nvPr/>
        </p:nvSpPr>
        <p:spPr>
          <a:xfrm>
            <a:off x="3246988" y="3525935"/>
            <a:ext cx="4172613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IC engine vehicles:</a:t>
            </a:r>
          </a:p>
          <a:p>
            <a:pPr marL="360363" lvl="1" indent="-87313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Updating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Euro standards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lvl="1" indent="-87313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Alternative</a:t>
            </a:r>
            <a:r>
              <a:rPr lang="es-ES_tradnl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fuels</a:t>
            </a:r>
            <a:endParaRPr lang="es-ES_tradnl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10 Abrir llave"/>
          <p:cNvSpPr/>
          <p:nvPr/>
        </p:nvSpPr>
        <p:spPr>
          <a:xfrm>
            <a:off x="3094224" y="2084448"/>
            <a:ext cx="305529" cy="1370571"/>
          </a:xfrm>
          <a:prstGeom prst="leftBrace">
            <a:avLst>
              <a:gd name="adj1" fmla="val 0"/>
              <a:gd name="adj2" fmla="val 50000"/>
            </a:avLst>
          </a:pr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11 Abrir llave"/>
          <p:cNvSpPr/>
          <p:nvPr/>
        </p:nvSpPr>
        <p:spPr>
          <a:xfrm>
            <a:off x="3107771" y="3525935"/>
            <a:ext cx="305529" cy="1835534"/>
          </a:xfrm>
          <a:prstGeom prst="leftBrace">
            <a:avLst>
              <a:gd name="adj1" fmla="val 0"/>
              <a:gd name="adj2" fmla="val 50000"/>
            </a:avLst>
          </a:pr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12 CuadroTexto"/>
          <p:cNvSpPr txBox="1"/>
          <p:nvPr/>
        </p:nvSpPr>
        <p:spPr>
          <a:xfrm>
            <a:off x="6311747" y="1971778"/>
            <a:ext cx="261370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Gonçalves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13 CuadroTexto"/>
          <p:cNvSpPr txBox="1"/>
          <p:nvPr/>
        </p:nvSpPr>
        <p:spPr>
          <a:xfrm>
            <a:off x="6329331" y="4189458"/>
            <a:ext cx="2613701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Gonçalves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14 CuadroTexto"/>
          <p:cNvSpPr txBox="1"/>
          <p:nvPr/>
        </p:nvSpPr>
        <p:spPr>
          <a:xfrm>
            <a:off x="6340511" y="4683282"/>
            <a:ext cx="261370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Gonçalves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15 CuadroTexto"/>
          <p:cNvSpPr txBox="1"/>
          <p:nvPr/>
        </p:nvSpPr>
        <p:spPr>
          <a:xfrm>
            <a:off x="6311747" y="2983952"/>
            <a:ext cx="260252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Soret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al., </a:t>
            </a:r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2011, 2013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16 CuadroTexto"/>
          <p:cNvSpPr txBox="1"/>
          <p:nvPr/>
        </p:nvSpPr>
        <p:spPr>
          <a:xfrm>
            <a:off x="6340511" y="3771527"/>
            <a:ext cx="260252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Soret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al., </a:t>
            </a:r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2011, 2013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17 CuadroTexto"/>
          <p:cNvSpPr txBox="1"/>
          <p:nvPr/>
        </p:nvSpPr>
        <p:spPr>
          <a:xfrm>
            <a:off x="6340510" y="5058834"/>
            <a:ext cx="2613703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Soret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al., </a:t>
            </a:r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18 CuadroTexto"/>
          <p:cNvSpPr txBox="1"/>
          <p:nvPr/>
        </p:nvSpPr>
        <p:spPr>
          <a:xfrm>
            <a:off x="6311747" y="2408886"/>
            <a:ext cx="261370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Baldasano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al., </a:t>
            </a:r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27 Rectángulo"/>
          <p:cNvSpPr/>
          <p:nvPr/>
        </p:nvSpPr>
        <p:spPr>
          <a:xfrm>
            <a:off x="795644" y="5657875"/>
            <a:ext cx="21796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Industrial sources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30 CuadroTexto"/>
          <p:cNvSpPr txBox="1"/>
          <p:nvPr/>
        </p:nvSpPr>
        <p:spPr>
          <a:xfrm>
            <a:off x="6099350" y="5602720"/>
            <a:ext cx="3044650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Baldasano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al., </a:t>
            </a:r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</a:t>
            </a:r>
          </a:p>
          <a:p>
            <a:pPr algn="ctr"/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studies with companies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15 CuadroTexto"/>
          <p:cNvSpPr txBox="1"/>
          <p:nvPr/>
        </p:nvSpPr>
        <p:spPr>
          <a:xfrm>
            <a:off x="6322927" y="6311005"/>
            <a:ext cx="260252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Soret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al., </a:t>
            </a:r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2011, 2013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7 Rectángulo"/>
          <p:cNvSpPr/>
          <p:nvPr/>
        </p:nvSpPr>
        <p:spPr>
          <a:xfrm>
            <a:off x="795644" y="6126339"/>
            <a:ext cx="21407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Port and airport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3246988" y="4966935"/>
            <a:ext cx="5678461" cy="4672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32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/>
      <p:bldP spid="8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4" grpId="0"/>
      <p:bldP spid="25" grpId="0" animBg="1"/>
      <p:bldP spid="28" grpId="0" animBg="1"/>
      <p:bldP spid="29" grpId="0"/>
      <p:bldP spid="3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96875" y="141131"/>
            <a:ext cx="6191250" cy="680837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Fleet electrification</a:t>
            </a:r>
          </a:p>
        </p:txBody>
      </p:sp>
      <p:pic>
        <p:nvPicPr>
          <p:cNvPr id="4" name="Picture 4" descr="http://img01.lavanguardia.com/2013/03/05/Imagen-del-nuevo-bus-biarticul_54369005333_54028874188_960_6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583" y="2135996"/>
            <a:ext cx="1620845" cy="105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33 Rectángulo"/>
          <p:cNvSpPr/>
          <p:nvPr/>
        </p:nvSpPr>
        <p:spPr>
          <a:xfrm>
            <a:off x="5869598" y="1845920"/>
            <a:ext cx="33757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Hybrid electric vehicles (HEV)</a:t>
            </a:r>
            <a:endParaRPr lang="en-US" dirty="0"/>
          </a:p>
        </p:txBody>
      </p:sp>
      <p:sp>
        <p:nvSpPr>
          <p:cNvPr id="6" name="34 Rectángulo"/>
          <p:cNvSpPr/>
          <p:nvPr/>
        </p:nvSpPr>
        <p:spPr>
          <a:xfrm>
            <a:off x="5792129" y="3456906"/>
            <a:ext cx="33467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Plug-in electric vehicle (PHEV)</a:t>
            </a:r>
            <a:endParaRPr lang="en-US" dirty="0"/>
          </a:p>
        </p:txBody>
      </p:sp>
      <p:sp>
        <p:nvSpPr>
          <p:cNvPr id="7" name="35 Rectángulo"/>
          <p:cNvSpPr/>
          <p:nvPr/>
        </p:nvSpPr>
        <p:spPr>
          <a:xfrm>
            <a:off x="5869599" y="5025130"/>
            <a:ext cx="32308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Battery electric vehicle (BEV)</a:t>
            </a:r>
            <a:endParaRPr lang="en-US" dirty="0"/>
          </a:p>
        </p:txBody>
      </p:sp>
      <p:pic>
        <p:nvPicPr>
          <p:cNvPr id="8" name="Picture 14" descr="C:\Users\asoret\Desktop\índic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50371" y="3744053"/>
            <a:ext cx="1633266" cy="105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37 Rectángulo"/>
          <p:cNvSpPr/>
          <p:nvPr/>
        </p:nvSpPr>
        <p:spPr>
          <a:xfrm>
            <a:off x="7184634" y="6385375"/>
            <a:ext cx="69121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/>
              <a:t>e.g. </a:t>
            </a:r>
            <a:r>
              <a:rPr lang="en-US" sz="800" dirty="0"/>
              <a:t>BMW i3</a:t>
            </a:r>
          </a:p>
        </p:txBody>
      </p:sp>
      <p:sp>
        <p:nvSpPr>
          <p:cNvPr id="10" name="39 Rectángulo"/>
          <p:cNvSpPr/>
          <p:nvPr/>
        </p:nvSpPr>
        <p:spPr>
          <a:xfrm>
            <a:off x="6873127" y="4781625"/>
            <a:ext cx="222730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e.g. </a:t>
            </a:r>
            <a:r>
              <a:rPr lang="en-US" sz="800" dirty="0" err="1" smtClean="0"/>
              <a:t>Piaggio</a:t>
            </a:r>
            <a:r>
              <a:rPr lang="en-US" sz="800" dirty="0" smtClean="0"/>
              <a:t> MP3 </a:t>
            </a:r>
            <a:r>
              <a:rPr lang="en-US" sz="800" dirty="0"/>
              <a:t>Hybrid </a:t>
            </a:r>
            <a:r>
              <a:rPr lang="en-US" sz="800" dirty="0" smtClean="0"/>
              <a:t>300</a:t>
            </a:r>
            <a:endParaRPr lang="en-US" sz="800" dirty="0"/>
          </a:p>
        </p:txBody>
      </p:sp>
      <p:sp>
        <p:nvSpPr>
          <p:cNvPr id="11" name="40 Rectángulo"/>
          <p:cNvSpPr/>
          <p:nvPr/>
        </p:nvSpPr>
        <p:spPr>
          <a:xfrm>
            <a:off x="6940871" y="3191084"/>
            <a:ext cx="113685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/>
              <a:t>e.g. Van </a:t>
            </a:r>
            <a:r>
              <a:rPr lang="en-US" sz="800" dirty="0" err="1"/>
              <a:t>Hool</a:t>
            </a:r>
            <a:r>
              <a:rPr lang="en-US" sz="800" dirty="0"/>
              <a:t> </a:t>
            </a:r>
            <a:r>
              <a:rPr lang="en-US" sz="800" dirty="0" err="1"/>
              <a:t>Exquicity</a:t>
            </a:r>
            <a:endParaRPr lang="en-US" sz="800" dirty="0"/>
          </a:p>
        </p:txBody>
      </p:sp>
      <p:pic>
        <p:nvPicPr>
          <p:cNvPr id="12" name="Picture 2" descr="http://www.bmw.es/dam/brandBM/common/newvehicles/i-series/i3/start/stage.jpg.resource.137535449968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33078" y="5328051"/>
            <a:ext cx="1874620" cy="105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2 Rectángulo"/>
          <p:cNvSpPr/>
          <p:nvPr/>
        </p:nvSpPr>
        <p:spPr>
          <a:xfrm>
            <a:off x="174127" y="1199834"/>
            <a:ext cx="87943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Fleet electrification: </a:t>
            </a:r>
            <a:r>
              <a:rPr lang="en-GB" dirty="0"/>
              <a:t>Replacement of internal combustion vehicles by electric vehicles </a:t>
            </a:r>
            <a:endParaRPr lang="en-U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27" y="1803162"/>
            <a:ext cx="5764664" cy="483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13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79513" y="141131"/>
            <a:ext cx="6408613" cy="680837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Fleet electrification. Air </a:t>
            </a:r>
            <a:r>
              <a:rPr lang="en-US" dirty="0" smtClean="0">
                <a:solidFill>
                  <a:schemeClr val="bg1"/>
                </a:solidFill>
              </a:rPr>
              <a:t>quality impacts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14 Rectángulo"/>
          <p:cNvSpPr/>
          <p:nvPr/>
        </p:nvSpPr>
        <p:spPr>
          <a:xfrm>
            <a:off x="107951" y="826621"/>
            <a:ext cx="8939213" cy="4616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endParaRPr lang="en-US" sz="2400" dirty="0">
              <a:solidFill>
                <a:schemeClr val="tx1"/>
              </a:solidFill>
              <a:latin typeface="Calibri" pitchFamily="34" charset="0"/>
              <a:ea typeface="ＭＳ Ｐゴシック" pitchFamily="34" charset="-128"/>
              <a:cs typeface="ＭＳ Ｐゴシック" charset="0"/>
            </a:endParaRPr>
          </a:p>
        </p:txBody>
      </p:sp>
      <p:sp>
        <p:nvSpPr>
          <p:cNvPr id="4" name="25 Cerrar llave"/>
          <p:cNvSpPr/>
          <p:nvPr/>
        </p:nvSpPr>
        <p:spPr>
          <a:xfrm>
            <a:off x="6791325" y="4875973"/>
            <a:ext cx="152400" cy="1181772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30 Cerrar llave"/>
          <p:cNvSpPr/>
          <p:nvPr/>
        </p:nvSpPr>
        <p:spPr>
          <a:xfrm>
            <a:off x="6715124" y="4630743"/>
            <a:ext cx="152400" cy="1181772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E:\1a-doctorat\Vehicle electric\doc\v4\figures\fig 5 deff_gis\Figure 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669"/>
          <a:stretch/>
        </p:blipFill>
        <p:spPr bwMode="auto">
          <a:xfrm>
            <a:off x="-17629" y="895523"/>
            <a:ext cx="9401507" cy="545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7 Rectángulo"/>
          <p:cNvSpPr/>
          <p:nvPr/>
        </p:nvSpPr>
        <p:spPr>
          <a:xfrm>
            <a:off x="2019299" y="1285478"/>
            <a:ext cx="2453694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NO</a:t>
            </a:r>
            <a:r>
              <a:rPr lang="en-US" baseline="-25000" dirty="0" smtClean="0">
                <a:solidFill>
                  <a:schemeClr val="accent1"/>
                </a:solidFill>
              </a:rPr>
              <a:t>2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maxh</a:t>
            </a:r>
            <a:r>
              <a:rPr lang="en-US" dirty="0" smtClean="0">
                <a:solidFill>
                  <a:schemeClr val="accent1"/>
                </a:solidFill>
              </a:rPr>
              <a:t> reductions: </a:t>
            </a: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25 - 30 </a:t>
            </a:r>
            <a:r>
              <a:rPr lang="en-US" dirty="0">
                <a:solidFill>
                  <a:schemeClr val="accent1"/>
                </a:solidFill>
              </a:rPr>
              <a:t>µg </a:t>
            </a:r>
            <a:r>
              <a:rPr lang="en-US" dirty="0" smtClean="0">
                <a:solidFill>
                  <a:schemeClr val="accent1"/>
                </a:solidFill>
              </a:rPr>
              <a:t>m</a:t>
            </a:r>
            <a:r>
              <a:rPr lang="en-US" baseline="30000" dirty="0" smtClean="0">
                <a:solidFill>
                  <a:schemeClr val="accent1"/>
                </a:solidFill>
              </a:rPr>
              <a:t>-3</a:t>
            </a:r>
          </a:p>
          <a:p>
            <a:pPr algn="ctr"/>
            <a:r>
              <a:rPr lang="es-ES_tradnl" dirty="0">
                <a:solidFill>
                  <a:schemeClr val="accent1"/>
                </a:solidFill>
              </a:rPr>
              <a:t>8-16</a:t>
            </a:r>
            <a:r>
              <a:rPr lang="es-ES_tradnl" dirty="0" smtClean="0">
                <a:solidFill>
                  <a:schemeClr val="accent1"/>
                </a:solidFill>
              </a:rPr>
              <a:t>%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8 Rectángulo"/>
          <p:cNvSpPr/>
          <p:nvPr/>
        </p:nvSpPr>
        <p:spPr>
          <a:xfrm>
            <a:off x="1701219" y="2480085"/>
            <a:ext cx="2771775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PM</a:t>
            </a:r>
            <a:r>
              <a:rPr lang="en-US" baseline="-25000" dirty="0" smtClean="0">
                <a:solidFill>
                  <a:schemeClr val="accent1"/>
                </a:solidFill>
              </a:rPr>
              <a:t>10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maxh</a:t>
            </a:r>
            <a:r>
              <a:rPr lang="en-US" dirty="0" smtClean="0">
                <a:solidFill>
                  <a:schemeClr val="accent1"/>
                </a:solidFill>
              </a:rPr>
              <a:t> reductions: </a:t>
            </a: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&lt; 8 </a:t>
            </a:r>
            <a:r>
              <a:rPr lang="en-US" dirty="0">
                <a:solidFill>
                  <a:schemeClr val="accent1"/>
                </a:solidFill>
              </a:rPr>
              <a:t>µg </a:t>
            </a:r>
            <a:r>
              <a:rPr lang="en-US" dirty="0" smtClean="0">
                <a:solidFill>
                  <a:schemeClr val="accent1"/>
                </a:solidFill>
              </a:rPr>
              <a:t>m</a:t>
            </a:r>
            <a:r>
              <a:rPr lang="en-US" baseline="30000" dirty="0" smtClean="0">
                <a:solidFill>
                  <a:schemeClr val="accent1"/>
                </a:solidFill>
              </a:rPr>
              <a:t>-3</a:t>
            </a:r>
          </a:p>
          <a:p>
            <a:pPr algn="ctr"/>
            <a:r>
              <a:rPr lang="es-ES_tradnl" dirty="0">
                <a:solidFill>
                  <a:schemeClr val="accent1"/>
                </a:solidFill>
              </a:rPr>
              <a:t>2-5</a:t>
            </a:r>
            <a:r>
              <a:rPr lang="es-ES_tradnl" dirty="0" smtClean="0">
                <a:solidFill>
                  <a:schemeClr val="accent1"/>
                </a:solidFill>
              </a:rPr>
              <a:t>%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9" name="9 Conector recto de flecha"/>
          <p:cNvCxnSpPr>
            <a:stCxn id="8" idx="3"/>
          </p:cNvCxnSpPr>
          <p:nvPr/>
        </p:nvCxnSpPr>
        <p:spPr>
          <a:xfrm flipV="1">
            <a:off x="4472994" y="2326324"/>
            <a:ext cx="3705225" cy="615426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12 Conector recto de flecha"/>
          <p:cNvCxnSpPr>
            <a:stCxn id="7" idx="3"/>
          </p:cNvCxnSpPr>
          <p:nvPr/>
        </p:nvCxnSpPr>
        <p:spPr>
          <a:xfrm>
            <a:off x="4472993" y="1747143"/>
            <a:ext cx="1137232" cy="440368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7 Rectángulo"/>
          <p:cNvSpPr/>
          <p:nvPr/>
        </p:nvSpPr>
        <p:spPr>
          <a:xfrm>
            <a:off x="2019299" y="3823120"/>
            <a:ext cx="2453694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NO</a:t>
            </a:r>
            <a:r>
              <a:rPr lang="en-US" baseline="-25000" dirty="0" smtClean="0">
                <a:solidFill>
                  <a:schemeClr val="accent1"/>
                </a:solidFill>
              </a:rPr>
              <a:t>2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maxh</a:t>
            </a:r>
            <a:r>
              <a:rPr lang="en-US" dirty="0" smtClean="0">
                <a:solidFill>
                  <a:schemeClr val="accent1"/>
                </a:solidFill>
              </a:rPr>
              <a:t> reductions: </a:t>
            </a: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30 - 35 </a:t>
            </a:r>
            <a:r>
              <a:rPr lang="en-US" dirty="0">
                <a:solidFill>
                  <a:schemeClr val="accent1"/>
                </a:solidFill>
              </a:rPr>
              <a:t>µg </a:t>
            </a:r>
            <a:r>
              <a:rPr lang="en-US" dirty="0" smtClean="0">
                <a:solidFill>
                  <a:schemeClr val="accent1"/>
                </a:solidFill>
              </a:rPr>
              <a:t>m</a:t>
            </a:r>
            <a:r>
              <a:rPr lang="en-US" baseline="30000" dirty="0" smtClean="0">
                <a:solidFill>
                  <a:schemeClr val="accent1"/>
                </a:solidFill>
              </a:rPr>
              <a:t>-3</a:t>
            </a:r>
          </a:p>
          <a:p>
            <a:pPr algn="ctr"/>
            <a:r>
              <a:rPr lang="es-ES_tradnl" dirty="0">
                <a:solidFill>
                  <a:schemeClr val="accent1"/>
                </a:solidFill>
              </a:rPr>
              <a:t>8-16</a:t>
            </a:r>
            <a:r>
              <a:rPr lang="es-ES_tradnl" dirty="0" smtClean="0">
                <a:solidFill>
                  <a:schemeClr val="accent1"/>
                </a:solidFill>
              </a:rPr>
              <a:t>%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2" name="8 Rectángulo"/>
          <p:cNvSpPr/>
          <p:nvPr/>
        </p:nvSpPr>
        <p:spPr>
          <a:xfrm>
            <a:off x="1701219" y="5017727"/>
            <a:ext cx="2771775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PM</a:t>
            </a:r>
            <a:r>
              <a:rPr lang="en-US" baseline="-25000" dirty="0" smtClean="0">
                <a:solidFill>
                  <a:schemeClr val="accent1"/>
                </a:solidFill>
              </a:rPr>
              <a:t>10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maxh</a:t>
            </a:r>
            <a:r>
              <a:rPr lang="en-US" dirty="0" smtClean="0">
                <a:solidFill>
                  <a:schemeClr val="accent1"/>
                </a:solidFill>
              </a:rPr>
              <a:t> reductions: </a:t>
            </a: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&lt; 6 </a:t>
            </a:r>
            <a:r>
              <a:rPr lang="en-US" dirty="0">
                <a:solidFill>
                  <a:schemeClr val="accent1"/>
                </a:solidFill>
              </a:rPr>
              <a:t>µg </a:t>
            </a:r>
            <a:r>
              <a:rPr lang="en-US" dirty="0" smtClean="0">
                <a:solidFill>
                  <a:schemeClr val="accent1"/>
                </a:solidFill>
              </a:rPr>
              <a:t>m</a:t>
            </a:r>
            <a:r>
              <a:rPr lang="en-US" baseline="30000" dirty="0" smtClean="0">
                <a:solidFill>
                  <a:schemeClr val="accent1"/>
                </a:solidFill>
              </a:rPr>
              <a:t>-3</a:t>
            </a:r>
          </a:p>
          <a:p>
            <a:pPr algn="ctr"/>
            <a:r>
              <a:rPr lang="es-ES_tradnl" dirty="0" smtClean="0">
                <a:solidFill>
                  <a:schemeClr val="accent1"/>
                </a:solidFill>
              </a:rPr>
              <a:t>2-4%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13" name="9 Conector recto de flecha"/>
          <p:cNvCxnSpPr>
            <a:stCxn id="12" idx="3"/>
          </p:cNvCxnSpPr>
          <p:nvPr/>
        </p:nvCxnSpPr>
        <p:spPr>
          <a:xfrm flipV="1">
            <a:off x="4472994" y="4630743"/>
            <a:ext cx="3609397" cy="848649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2 Conector recto de flecha"/>
          <p:cNvCxnSpPr>
            <a:stCxn id="11" idx="3"/>
          </p:cNvCxnSpPr>
          <p:nvPr/>
        </p:nvCxnSpPr>
        <p:spPr>
          <a:xfrm>
            <a:off x="4472993" y="4284785"/>
            <a:ext cx="1137232" cy="440367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 1"/>
          <p:cNvSpPr/>
          <p:nvPr/>
        </p:nvSpPr>
        <p:spPr>
          <a:xfrm>
            <a:off x="6715677" y="6456147"/>
            <a:ext cx="13415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1200" dirty="0" smtClean="0"/>
              <a:t>(Soret et al., 2014)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174385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oter Placeholder 4"/>
          <p:cNvSpPr txBox="1">
            <a:spLocks/>
          </p:cNvSpPr>
          <p:nvPr/>
        </p:nvSpPr>
        <p:spPr bwMode="auto">
          <a:xfrm>
            <a:off x="1649414" y="6363269"/>
            <a:ext cx="6592887" cy="274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900">
                <a:solidFill>
                  <a:srgbClr val="FFFFFF"/>
                </a:solidFill>
                <a:latin typeface="Century Gothic" charset="0"/>
              </a:rPr>
              <a:t>C3S Climate Projections Workshop: Near-term predictions and projections, 21 April 2015</a:t>
            </a:r>
          </a:p>
        </p:txBody>
      </p:sp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117476" y="891425"/>
            <a:ext cx="9026524" cy="5678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700" dirty="0" smtClean="0"/>
              <a:t>Development of the in-house </a:t>
            </a:r>
            <a:r>
              <a:rPr lang="en-US" sz="1700" b="1" dirty="0" smtClean="0"/>
              <a:t>MONARCH</a:t>
            </a:r>
            <a:r>
              <a:rPr lang="en-US" sz="1700" dirty="0" smtClean="0"/>
              <a:t>, </a:t>
            </a:r>
            <a:r>
              <a:rPr lang="en-US" sz="1700" dirty="0"/>
              <a:t>an online </a:t>
            </a:r>
            <a:r>
              <a:rPr lang="en-US" sz="1700" b="1" dirty="0" smtClean="0">
                <a:solidFill>
                  <a:srgbClr val="000000"/>
                </a:solidFill>
              </a:rPr>
              <a:t>multiscale </a:t>
            </a:r>
            <a:r>
              <a:rPr lang="en-US" sz="1700" b="1" dirty="0">
                <a:solidFill>
                  <a:srgbClr val="000000"/>
                </a:solidFill>
              </a:rPr>
              <a:t>non-hydrostatic chemical weather prediction system</a:t>
            </a:r>
            <a:r>
              <a:rPr lang="en-US" sz="1700" dirty="0">
                <a:solidFill>
                  <a:srgbClr val="FF0000"/>
                </a:solidFill>
              </a:rPr>
              <a:t> </a:t>
            </a:r>
            <a:r>
              <a:rPr lang="en-US" sz="1700" dirty="0"/>
              <a:t>that can be run either globally or </a:t>
            </a:r>
            <a:r>
              <a:rPr lang="en-US" sz="1700" dirty="0" smtClean="0"/>
              <a:t>regionally.</a:t>
            </a:r>
          </a:p>
          <a:p>
            <a:pPr eaLnBrk="1" hangingPunct="1">
              <a:buFont typeface="Arial" charset="0"/>
              <a:buChar char="•"/>
            </a:pPr>
            <a:endParaRPr lang="en-US" sz="1700" dirty="0" smtClean="0"/>
          </a:p>
          <a:p>
            <a:pPr eaLnBrk="1" hangingPunct="1">
              <a:buFont typeface="Arial" charset="0"/>
              <a:buChar char="•"/>
            </a:pPr>
            <a:r>
              <a:rPr lang="en-US" sz="1700" dirty="0"/>
              <a:t>Development of the in-house </a:t>
            </a:r>
            <a:r>
              <a:rPr lang="en-US" sz="1700" b="1" dirty="0" smtClean="0"/>
              <a:t>multiscale</a:t>
            </a:r>
            <a:r>
              <a:rPr lang="en-US" sz="1700" dirty="0" smtClean="0"/>
              <a:t> </a:t>
            </a:r>
            <a:r>
              <a:rPr lang="en-US" sz="1700" b="1" dirty="0" smtClean="0"/>
              <a:t>emission model </a:t>
            </a:r>
            <a:r>
              <a:rPr lang="en-US" sz="1700" b="1" dirty="0" smtClean="0"/>
              <a:t>HERMES</a:t>
            </a:r>
          </a:p>
          <a:p>
            <a:pPr eaLnBrk="1" hangingPunct="1">
              <a:buFont typeface="Arial" charset="0"/>
              <a:buChar char="•"/>
            </a:pPr>
            <a:endParaRPr lang="en-US" sz="1700" b="1" dirty="0"/>
          </a:p>
          <a:p>
            <a:pPr eaLnBrk="1" hangingPunct="1">
              <a:buFont typeface="Arial" charset="0"/>
              <a:buChar char="•"/>
            </a:pPr>
            <a:r>
              <a:rPr lang="en-US" sz="1700" b="1" dirty="0" smtClean="0"/>
              <a:t>Model </a:t>
            </a:r>
            <a:r>
              <a:rPr lang="en-US" sz="1700" b="1" dirty="0"/>
              <a:t>evaluation</a:t>
            </a:r>
            <a:r>
              <a:rPr lang="en-US" sz="1700" dirty="0"/>
              <a:t> </a:t>
            </a:r>
            <a:r>
              <a:rPr lang="en-US" sz="1700" dirty="0" smtClean="0"/>
              <a:t>including </a:t>
            </a:r>
            <a:r>
              <a:rPr lang="en-US" sz="1700" dirty="0"/>
              <a:t>data from satellites, and </a:t>
            </a:r>
            <a:r>
              <a:rPr lang="en-US" sz="1700" dirty="0" err="1"/>
              <a:t>lidar</a:t>
            </a:r>
            <a:r>
              <a:rPr lang="en-US" sz="1700" dirty="0"/>
              <a:t>, Sun-photometer and in-</a:t>
            </a:r>
            <a:r>
              <a:rPr lang="en-US" sz="1700" dirty="0" smtClean="0"/>
              <a:t>situ networks</a:t>
            </a:r>
            <a:r>
              <a:rPr lang="en-US" sz="1700" dirty="0"/>
              <a:t>, both for gaseous and aerosol species</a:t>
            </a:r>
            <a:r>
              <a:rPr lang="en-US" sz="1700" dirty="0" smtClean="0"/>
              <a:t>, covering </a:t>
            </a:r>
            <a:r>
              <a:rPr lang="en-US" sz="1700" dirty="0"/>
              <a:t>multiple time-scales</a:t>
            </a:r>
            <a:r>
              <a:rPr lang="en-US" sz="1700" dirty="0" smtClean="0"/>
              <a:t>.</a:t>
            </a:r>
          </a:p>
          <a:p>
            <a:pPr eaLnBrk="1" hangingPunct="1">
              <a:buFont typeface="Arial" charset="0"/>
              <a:buChar char="•"/>
            </a:pPr>
            <a:endParaRPr lang="en-US" sz="1000" dirty="0" smtClean="0"/>
          </a:p>
          <a:p>
            <a:pPr eaLnBrk="1" hangingPunct="1">
              <a:buFont typeface="Arial" charset="0"/>
              <a:buChar char="•"/>
            </a:pPr>
            <a:r>
              <a:rPr lang="en-US" sz="1700" dirty="0" smtClean="0"/>
              <a:t>Development of an </a:t>
            </a:r>
            <a:r>
              <a:rPr lang="en-US" sz="1700" b="1" dirty="0" smtClean="0"/>
              <a:t>ensemble</a:t>
            </a:r>
            <a:r>
              <a:rPr lang="en-US" sz="1700" b="1" dirty="0"/>
              <a:t>-based data assimilation</a:t>
            </a:r>
            <a:r>
              <a:rPr lang="en-US" sz="1700" dirty="0"/>
              <a:t> </a:t>
            </a:r>
            <a:r>
              <a:rPr lang="en-US" sz="1700" dirty="0" smtClean="0"/>
              <a:t>techniques </a:t>
            </a:r>
            <a:r>
              <a:rPr lang="en-US" sz="1700" dirty="0"/>
              <a:t>using data from satellites and ground-based </a:t>
            </a:r>
            <a:r>
              <a:rPr lang="en-US" sz="1700" dirty="0" smtClean="0"/>
              <a:t>observations.</a:t>
            </a:r>
            <a:endParaRPr lang="en-US" sz="1000" dirty="0"/>
          </a:p>
          <a:p>
            <a:pPr eaLnBrk="1" hangingPunct="1">
              <a:buFont typeface="Arial" charset="0"/>
              <a:buChar char="•"/>
            </a:pPr>
            <a:endParaRPr lang="en-US" sz="1000" dirty="0" smtClean="0"/>
          </a:p>
          <a:p>
            <a:pPr eaLnBrk="1" hangingPunct="1">
              <a:buFont typeface="Arial" charset="0"/>
              <a:buChar char="•"/>
            </a:pPr>
            <a:r>
              <a:rPr lang="en-US" sz="1700" b="1" dirty="0" smtClean="0"/>
              <a:t>Air </a:t>
            </a:r>
            <a:r>
              <a:rPr lang="en-US" sz="1700" b="1" dirty="0"/>
              <a:t>quality in urban areas</a:t>
            </a:r>
            <a:r>
              <a:rPr lang="en-US" sz="1700" dirty="0"/>
              <a:t>: enhancing modeling approaches, emissions, source attribution and </a:t>
            </a:r>
            <a:r>
              <a:rPr lang="en-US" sz="1700" dirty="0" smtClean="0"/>
              <a:t>impacts</a:t>
            </a:r>
          </a:p>
          <a:p>
            <a:pPr eaLnBrk="1" hangingPunct="1">
              <a:buFont typeface="Arial" charset="0"/>
              <a:buChar char="•"/>
            </a:pPr>
            <a:endParaRPr lang="en-US" sz="1000" dirty="0" smtClean="0"/>
          </a:p>
          <a:p>
            <a:pPr eaLnBrk="1" hangingPunct="1">
              <a:buFont typeface="Arial" charset="0"/>
              <a:buChar char="•"/>
            </a:pPr>
            <a:r>
              <a:rPr lang="en-US" sz="1700" b="1" dirty="0" smtClean="0"/>
              <a:t>Understanding aerosol </a:t>
            </a:r>
            <a:r>
              <a:rPr lang="en-US" sz="1700" b="1" dirty="0"/>
              <a:t>processes and effects</a:t>
            </a:r>
            <a:r>
              <a:rPr lang="en-US" sz="1700" dirty="0"/>
              <a:t>, with emphasis on </a:t>
            </a:r>
            <a:r>
              <a:rPr lang="en-US" sz="1700" b="1" dirty="0"/>
              <a:t>mineral </a:t>
            </a:r>
            <a:r>
              <a:rPr lang="en-US" sz="1700" b="1" dirty="0" smtClean="0"/>
              <a:t>dust</a:t>
            </a:r>
          </a:p>
          <a:p>
            <a:pPr eaLnBrk="1" hangingPunct="1">
              <a:buFont typeface="Arial" charset="0"/>
              <a:buChar char="•"/>
            </a:pPr>
            <a:endParaRPr lang="en-US" sz="1000" dirty="0" smtClean="0"/>
          </a:p>
          <a:p>
            <a:pPr eaLnBrk="1" hangingPunct="1">
              <a:buFont typeface="Arial" charset="0"/>
              <a:buChar char="•"/>
            </a:pPr>
            <a:r>
              <a:rPr lang="en-US" sz="1700" dirty="0" smtClean="0"/>
              <a:t>Research backbone </a:t>
            </a:r>
            <a:r>
              <a:rPr lang="en-US" sz="1700" dirty="0"/>
              <a:t>of in-house and external forecasting activities: </a:t>
            </a:r>
            <a:endParaRPr lang="en-US" sz="1700" dirty="0" smtClean="0"/>
          </a:p>
          <a:p>
            <a:pPr lvl="1" eaLnBrk="1" hangingPunct="1">
              <a:buFont typeface="Arial"/>
              <a:buChar char="•"/>
            </a:pPr>
            <a:r>
              <a:rPr lang="en-US" sz="1700" b="1" dirty="0" smtClean="0"/>
              <a:t>WMO </a:t>
            </a:r>
            <a:r>
              <a:rPr lang="en-US" sz="1700" b="1" dirty="0"/>
              <a:t>Sand and Dust Storm Warning Advisory and Assessment System</a:t>
            </a:r>
            <a:r>
              <a:rPr lang="en-US" sz="1700" dirty="0"/>
              <a:t> Regional Center (WMO SDS-WAS RC) for Northern Africa, Middle East and Europe. </a:t>
            </a:r>
          </a:p>
          <a:p>
            <a:pPr lvl="1" eaLnBrk="1" hangingPunct="1">
              <a:buFont typeface="Arial"/>
              <a:buChar char="•"/>
            </a:pPr>
            <a:r>
              <a:rPr lang="en-US" sz="1700" dirty="0"/>
              <a:t>International Cooperative for Aerosol Prediction (</a:t>
            </a:r>
            <a:r>
              <a:rPr lang="en-US" sz="1700" b="1" dirty="0"/>
              <a:t>ICAP</a:t>
            </a:r>
            <a:r>
              <a:rPr lang="en-US" sz="1700" dirty="0"/>
              <a:t>). </a:t>
            </a:r>
          </a:p>
          <a:p>
            <a:pPr lvl="1" eaLnBrk="1" hangingPunct="1">
              <a:buFont typeface="Arial"/>
              <a:buChar char="•"/>
            </a:pPr>
            <a:r>
              <a:rPr lang="en-US" sz="1700" b="1" dirty="0"/>
              <a:t>CALIOPE</a:t>
            </a:r>
            <a:r>
              <a:rPr lang="en-US" sz="1700" dirty="0"/>
              <a:t> air quality system (“</a:t>
            </a:r>
            <a:r>
              <a:rPr lang="en-US" sz="1700" dirty="0" err="1"/>
              <a:t>CALIdad</a:t>
            </a:r>
            <a:r>
              <a:rPr lang="en-US" sz="1700" dirty="0"/>
              <a:t> del </a:t>
            </a:r>
            <a:r>
              <a:rPr lang="en-US" sz="1700" dirty="0" err="1"/>
              <a:t>aire</a:t>
            </a:r>
            <a:r>
              <a:rPr lang="en-US" sz="1700" dirty="0"/>
              <a:t> </a:t>
            </a:r>
            <a:r>
              <a:rPr lang="en-US" sz="1700" dirty="0" err="1"/>
              <a:t>Operacional</a:t>
            </a:r>
            <a:r>
              <a:rPr lang="en-US" sz="1700" dirty="0"/>
              <a:t> Para </a:t>
            </a:r>
            <a:r>
              <a:rPr lang="en-US" sz="1700" dirty="0" err="1"/>
              <a:t>España</a:t>
            </a:r>
            <a:r>
              <a:rPr lang="en-US" sz="1700" dirty="0"/>
              <a:t>”), which provides high-resolution air quality forecasts over </a:t>
            </a:r>
            <a:r>
              <a:rPr lang="en-US" sz="1700" dirty="0" smtClean="0"/>
              <a:t>Europe.</a:t>
            </a:r>
            <a:endParaRPr lang="en-US" sz="1700" dirty="0"/>
          </a:p>
          <a:p>
            <a:pPr eaLnBrk="1" hangingPunct="1">
              <a:buFontTx/>
              <a:buAutoNum type="arabicParenR"/>
            </a:pPr>
            <a:endParaRPr lang="en-US" sz="17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5889" y="141131"/>
            <a:ext cx="6472237" cy="6808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Atmospheric Composition activities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83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Título"/>
          <p:cNvSpPr>
            <a:spLocks noGrp="1"/>
          </p:cNvSpPr>
          <p:nvPr>
            <p:ph type="title"/>
          </p:nvPr>
        </p:nvSpPr>
        <p:spPr bwMode="auto">
          <a:xfrm>
            <a:off x="662880" y="2233100"/>
            <a:ext cx="8229600" cy="65137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n-US" altLang="es-ES" sz="2800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Future work. Urban air quality modelling</a:t>
            </a:r>
            <a:br>
              <a:rPr lang="en-US" altLang="es-ES" sz="2800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</a:br>
            <a:r>
              <a:rPr lang="en-US" altLang="es-ES" sz="2800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PhD Jaime Benavides and PhD Daniel Rodriguez </a:t>
            </a:r>
            <a:endParaRPr lang="en-US" altLang="es-ES" sz="28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4" name="Picture 9" descr="http://www.aria.fr/projets/aircity/images/domainehypercentre_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74634" y="3618032"/>
            <a:ext cx="6194732" cy="325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05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757119" y="1037201"/>
            <a:ext cx="25563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ea typeface="ＭＳ Ｐゴシック" charset="-128"/>
              </a:rPr>
              <a:t>Where we are now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5370998" y="1037201"/>
            <a:ext cx="28691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ea typeface="ＭＳ Ｐゴシック" charset="-128"/>
              </a:rPr>
              <a:t>Where we want to go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141131"/>
            <a:ext cx="6191250" cy="680837"/>
          </a:xfrm>
        </p:spPr>
        <p:txBody>
          <a:bodyPr/>
          <a:lstStyle/>
          <a:p>
            <a:pPr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Mesoscale vs urban scale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5363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78394"/>
            <a:ext cx="4265612" cy="387720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4" y="3567369"/>
            <a:ext cx="414337" cy="2000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365" name="4 CuadroTexto"/>
          <p:cNvSpPr txBox="1">
            <a:spLocks noChangeArrowheads="1"/>
          </p:cNvSpPr>
          <p:nvPr/>
        </p:nvSpPr>
        <p:spPr bwMode="auto">
          <a:xfrm>
            <a:off x="4030664" y="3337838"/>
            <a:ext cx="414337" cy="246221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s-ES_tradnl" altLang="en-US" sz="500" b="1">
                <a:solidFill>
                  <a:schemeClr val="accent1"/>
                </a:solidFill>
              </a:rPr>
              <a:t>NO</a:t>
            </a:r>
            <a:r>
              <a:rPr lang="es-ES_tradnl" altLang="en-US" sz="500" b="1" baseline="-25000">
                <a:solidFill>
                  <a:schemeClr val="accent1"/>
                </a:solidFill>
              </a:rPr>
              <a:t>2</a:t>
            </a:r>
            <a:r>
              <a:rPr lang="es-ES_tradnl" altLang="en-US" sz="500" b="1">
                <a:solidFill>
                  <a:schemeClr val="accent1"/>
                </a:solidFill>
              </a:rPr>
              <a:t> [µg.m</a:t>
            </a:r>
            <a:r>
              <a:rPr lang="es-ES_tradnl" altLang="en-US" sz="500" b="1" baseline="30000">
                <a:solidFill>
                  <a:schemeClr val="accent1"/>
                </a:solidFill>
              </a:rPr>
              <a:t>-3</a:t>
            </a:r>
            <a:r>
              <a:rPr lang="es-ES_tradnl" altLang="en-US" sz="500" b="1">
                <a:solidFill>
                  <a:schemeClr val="accent1"/>
                </a:solidFill>
              </a:rPr>
              <a:t>]</a:t>
            </a:r>
            <a:endParaRPr lang="es-ES" altLang="en-US" sz="500" b="1" baseline="30000">
              <a:solidFill>
                <a:schemeClr val="accent1"/>
              </a:solidFill>
            </a:endParaRPr>
          </a:p>
        </p:txBody>
      </p:sp>
      <p:cxnSp>
        <p:nvCxnSpPr>
          <p:cNvPr id="7" name="6 Conector recto"/>
          <p:cNvCxnSpPr/>
          <p:nvPr/>
        </p:nvCxnSpPr>
        <p:spPr>
          <a:xfrm>
            <a:off x="2311401" y="4302486"/>
            <a:ext cx="2405063" cy="1265520"/>
          </a:xfrm>
          <a:prstGeom prst="line">
            <a:avLst/>
          </a:prstGeom>
          <a:ln w="222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10 Conector recto"/>
          <p:cNvCxnSpPr/>
          <p:nvPr/>
        </p:nvCxnSpPr>
        <p:spPr>
          <a:xfrm flipV="1">
            <a:off x="2311401" y="1678394"/>
            <a:ext cx="2405063" cy="2341833"/>
          </a:xfrm>
          <a:prstGeom prst="line">
            <a:avLst/>
          </a:prstGeom>
          <a:ln w="222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4" y="1678394"/>
            <a:ext cx="4283075" cy="388961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tangle 2"/>
          <p:cNvSpPr>
            <a:spLocks noChangeAspect="1"/>
          </p:cNvSpPr>
          <p:nvPr/>
        </p:nvSpPr>
        <p:spPr>
          <a:xfrm>
            <a:off x="2029187" y="4008606"/>
            <a:ext cx="276511" cy="27022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28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141131"/>
            <a:ext cx="6191250" cy="680837"/>
          </a:xfrm>
        </p:spPr>
        <p:txBody>
          <a:bodyPr/>
          <a:lstStyle/>
          <a:p>
            <a:pPr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Model chain. Two complementary PhDs</a:t>
            </a:r>
            <a:endParaRPr lang="en-US" sz="2400" dirty="0">
              <a:solidFill>
                <a:schemeClr val="bg1"/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755576" y="1443871"/>
          <a:ext cx="6096000" cy="39702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6586265" y="2795877"/>
            <a:ext cx="2175867" cy="1266247"/>
            <a:chOff x="3918346" y="1596826"/>
            <a:chExt cx="2175867" cy="870346"/>
          </a:xfrm>
        </p:grpSpPr>
        <p:sp>
          <p:nvSpPr>
            <p:cNvPr id="14" name="Chevron 13"/>
            <p:cNvSpPr/>
            <p:nvPr/>
          </p:nvSpPr>
          <p:spPr>
            <a:xfrm>
              <a:off x="3918346" y="1596826"/>
              <a:ext cx="2175867" cy="870346"/>
            </a:xfrm>
            <a:prstGeom prst="chevron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Chevron 4"/>
            <p:cNvSpPr/>
            <p:nvPr/>
          </p:nvSpPr>
          <p:spPr>
            <a:xfrm>
              <a:off x="4353519" y="1596826"/>
              <a:ext cx="1305521" cy="8703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4011" tIns="28004" rIns="28004" bIns="28004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00" kern="1200" dirty="0" smtClean="0">
                  <a:solidFill>
                    <a:schemeClr val="accent1"/>
                  </a:solidFill>
                </a:rPr>
                <a:t>Urban scale air quality model</a:t>
              </a:r>
              <a:endParaRPr lang="en-US" sz="2100" kern="12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rot="1310618">
            <a:off x="1225001" y="1387199"/>
            <a:ext cx="2175867" cy="1266247"/>
            <a:chOff x="3918346" y="1596826"/>
            <a:chExt cx="2175867" cy="870346"/>
          </a:xfrm>
        </p:grpSpPr>
        <p:sp>
          <p:nvSpPr>
            <p:cNvPr id="18" name="Chevron 17"/>
            <p:cNvSpPr/>
            <p:nvPr/>
          </p:nvSpPr>
          <p:spPr>
            <a:xfrm>
              <a:off x="3918346" y="1596826"/>
              <a:ext cx="2175867" cy="870346"/>
            </a:xfrm>
            <a:prstGeom prst="chevron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Chevron 4"/>
            <p:cNvSpPr/>
            <p:nvPr/>
          </p:nvSpPr>
          <p:spPr>
            <a:xfrm>
              <a:off x="4353519" y="1596826"/>
              <a:ext cx="1305521" cy="8703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4011" tIns="28004" rIns="28004" bIns="28004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00" kern="1200" dirty="0" smtClean="0">
                  <a:solidFill>
                    <a:schemeClr val="accent1"/>
                  </a:solidFill>
                </a:rPr>
                <a:t>Mobility model</a:t>
              </a:r>
              <a:endParaRPr lang="en-US" sz="2100" kern="1200"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075" r="29045" b="39913"/>
          <a:stretch/>
        </p:blipFill>
        <p:spPr>
          <a:xfrm>
            <a:off x="-94282" y="4142645"/>
            <a:ext cx="5005115" cy="27153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83"/>
          <a:stretch/>
        </p:blipFill>
        <p:spPr>
          <a:xfrm>
            <a:off x="4896596" y="4142645"/>
            <a:ext cx="4283917" cy="2733359"/>
          </a:xfrm>
          <a:prstGeom prst="rect">
            <a:avLst/>
          </a:prstGeom>
        </p:spPr>
      </p:pic>
      <p:sp>
        <p:nvSpPr>
          <p:cNvPr id="21" name="Rectángulo 34"/>
          <p:cNvSpPr>
            <a:spLocks noChangeArrowheads="1"/>
          </p:cNvSpPr>
          <p:nvPr/>
        </p:nvSpPr>
        <p:spPr bwMode="auto">
          <a:xfrm>
            <a:off x="5508104" y="6605395"/>
            <a:ext cx="3681883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s-ES" sz="1200" dirty="0" smtClean="0"/>
              <a:t>Jaime B PhD. Collaboration with: CSIC and UNC</a:t>
            </a:r>
            <a:endParaRPr lang="en-GB" altLang="es-ES" sz="1400" dirty="0"/>
          </a:p>
        </p:txBody>
      </p:sp>
      <p:sp>
        <p:nvSpPr>
          <p:cNvPr id="23" name="Rectángulo 34"/>
          <p:cNvSpPr>
            <a:spLocks noChangeArrowheads="1"/>
          </p:cNvSpPr>
          <p:nvPr/>
        </p:nvSpPr>
        <p:spPr bwMode="auto">
          <a:xfrm>
            <a:off x="-27532" y="6591255"/>
            <a:ext cx="3015356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s-ES" sz="1200" dirty="0" smtClean="0"/>
              <a:t>Daniel R. PhD. Collaboration with: In-Lab</a:t>
            </a:r>
            <a:endParaRPr lang="en-GB" altLang="es-ES" sz="1400" dirty="0"/>
          </a:p>
        </p:txBody>
      </p:sp>
    </p:spTree>
    <p:extLst>
      <p:ext uri="{BB962C8B-B14F-4D97-AF65-F5344CB8AC3E}">
        <p14:creationId xmlns:p14="http://schemas.microsoft.com/office/powerpoint/2010/main" val="103359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ángulo 67"/>
          <p:cNvSpPr/>
          <p:nvPr/>
        </p:nvSpPr>
        <p:spPr>
          <a:xfrm>
            <a:off x="-12428" y="5200943"/>
            <a:ext cx="9144000" cy="3217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7" name="Rectángulo 66"/>
          <p:cNvSpPr/>
          <p:nvPr/>
        </p:nvSpPr>
        <p:spPr>
          <a:xfrm>
            <a:off x="-12428" y="3439613"/>
            <a:ext cx="9144000" cy="4133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/>
          <p:cNvSpPr/>
          <p:nvPr/>
        </p:nvSpPr>
        <p:spPr>
          <a:xfrm>
            <a:off x="0" y="884003"/>
            <a:ext cx="9144000" cy="2882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0175" y="141131"/>
            <a:ext cx="6567488" cy="6808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National and International collaborations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24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56" y="1236106"/>
            <a:ext cx="1052512" cy="61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507" y="2645348"/>
            <a:ext cx="723900" cy="58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Imagen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354" y="1857523"/>
            <a:ext cx="639763" cy="63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Imagen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57" y="1253125"/>
            <a:ext cx="739775" cy="63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Imagen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7" y="1934223"/>
            <a:ext cx="1770063" cy="455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Imagen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378" y="2575800"/>
            <a:ext cx="733232" cy="72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Imagen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490" y="4368834"/>
            <a:ext cx="547624" cy="74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Imagen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283" y="2678344"/>
            <a:ext cx="1261176" cy="454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Imagen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893" y="2390181"/>
            <a:ext cx="846138" cy="626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Imagen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045" y="1851694"/>
            <a:ext cx="1042988" cy="496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4" name="Imagen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63" y="1281196"/>
            <a:ext cx="1089025" cy="479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5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77" y="1320840"/>
            <a:ext cx="1701800" cy="48697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6" name="Imagen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814" y="2217599"/>
            <a:ext cx="2468563" cy="347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7" name="Imagen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640" y="2652803"/>
            <a:ext cx="998538" cy="525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8" name="Imagen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596" y="2628750"/>
            <a:ext cx="723900" cy="626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9" name="Imagen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201" y="1339346"/>
            <a:ext cx="3140503" cy="384619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0" name="Imagen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485" y="2425719"/>
            <a:ext cx="1017587" cy="68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1" name="Picture 16" descr="http://www.redtransfer.org/blog/wp-content/uploads/2014/02/CSIC_logo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047" y="2179385"/>
            <a:ext cx="1449235" cy="439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2" name="Picture 18" descr="http://www.creal.cat/projectebreathe/images/logoCREAL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952" y="1332762"/>
            <a:ext cx="735012" cy="735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3" name="Picture 8" descr="https://www.upm.es/tiendaUPM/catalog/images/Pin%20logotipo%20UPM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0" y="2477532"/>
            <a:ext cx="850900" cy="645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4" name="Imagen 6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574" y="1836671"/>
            <a:ext cx="1382712" cy="477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5" name="Imagen 62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9" r="11479"/>
          <a:stretch/>
        </p:blipFill>
        <p:spPr bwMode="auto">
          <a:xfrm>
            <a:off x="994562" y="2415755"/>
            <a:ext cx="1080121" cy="659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6" name="Picture 6" descr="http://www.actasanitaria.com/wp-content/uploads/2015/02/3-instituto-de-salud-carlos-iii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832" y="1760418"/>
            <a:ext cx="3025636" cy="38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7" name="Picture 10" descr="http://www.pedaliers.com/wp-content/uploads/2014/11/sedema.jpe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240" y="4504559"/>
            <a:ext cx="1718695" cy="507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2" name="Imagen 3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1" r="15964" b="39444"/>
          <a:stretch>
            <a:fillRect/>
          </a:stretch>
        </p:blipFill>
        <p:spPr bwMode="auto">
          <a:xfrm>
            <a:off x="4131417" y="5774481"/>
            <a:ext cx="796260" cy="63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5" name="Picture 39" descr="http://www.cbbanyoles.es/wp-content/uploads/2014/05/Logo-Generalitat-de-Catalunya.pn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414" y="3917368"/>
            <a:ext cx="1908519" cy="423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8" name="Imagen 39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407" y="5846561"/>
            <a:ext cx="1022350" cy="455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757" y="3910962"/>
            <a:ext cx="595470" cy="500003"/>
          </a:xfrm>
          <a:prstGeom prst="rect">
            <a:avLst/>
          </a:prstGeom>
        </p:spPr>
      </p:pic>
      <p:pic>
        <p:nvPicPr>
          <p:cNvPr id="47" name="Picture 6"/>
          <p:cNvPicPr/>
          <p:nvPr/>
        </p:nvPicPr>
        <p:blipFill>
          <a:blip r:embed="rId30"/>
          <a:stretch>
            <a:fillRect/>
          </a:stretch>
        </p:blipFill>
        <p:spPr>
          <a:xfrm>
            <a:off x="3301659" y="4451478"/>
            <a:ext cx="639104" cy="6139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53" name="Imagen 5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597" y="3946537"/>
            <a:ext cx="2316901" cy="47532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2"/>
          <a:srcRect t="21813" b="27000"/>
          <a:stretch/>
        </p:blipFill>
        <p:spPr>
          <a:xfrm>
            <a:off x="314773" y="3927603"/>
            <a:ext cx="1111863" cy="407451"/>
          </a:xfrm>
          <a:prstGeom prst="rect">
            <a:avLst/>
          </a:prstGeom>
        </p:spPr>
      </p:pic>
      <p:pic>
        <p:nvPicPr>
          <p:cNvPr id="60" name="Imagen 8"/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" t="4429" r="58985" b="20459"/>
          <a:stretch/>
        </p:blipFill>
        <p:spPr>
          <a:xfrm>
            <a:off x="1814127" y="3906393"/>
            <a:ext cx="1029666" cy="445273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-36512" y="826159"/>
            <a:ext cx="19558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s-ES" sz="2000" dirty="0" smtClean="0">
                <a:solidFill>
                  <a:schemeClr val="accent1"/>
                </a:solidFill>
              </a:rPr>
              <a:t>Research centers</a:t>
            </a:r>
            <a:endParaRPr lang="es-ES" sz="2000" dirty="0">
              <a:solidFill>
                <a:schemeClr val="accent1"/>
              </a:solidFill>
            </a:endParaRPr>
          </a:p>
        </p:txBody>
      </p:sp>
      <p:sp>
        <p:nvSpPr>
          <p:cNvPr id="66" name="Rectángulo 65"/>
          <p:cNvSpPr/>
          <p:nvPr/>
        </p:nvSpPr>
        <p:spPr>
          <a:xfrm>
            <a:off x="1" y="3436692"/>
            <a:ext cx="5697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s-ES" sz="2000" dirty="0" smtClean="0">
                <a:solidFill>
                  <a:schemeClr val="accent1"/>
                </a:solidFill>
              </a:rPr>
              <a:t>Local administrations and international organizations</a:t>
            </a:r>
            <a:endParaRPr lang="es-ES" sz="2000" dirty="0">
              <a:solidFill>
                <a:schemeClr val="accent1"/>
              </a:solidFill>
            </a:endParaRPr>
          </a:p>
        </p:txBody>
      </p:sp>
      <p:sp>
        <p:nvSpPr>
          <p:cNvPr id="69" name="Rectángulo 68"/>
          <p:cNvSpPr/>
          <p:nvPr/>
        </p:nvSpPr>
        <p:spPr>
          <a:xfrm>
            <a:off x="1" y="5164166"/>
            <a:ext cx="2505814" cy="4001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es-ES" sz="2000" dirty="0" smtClean="0">
                <a:solidFill>
                  <a:schemeClr val="accent1"/>
                </a:solidFill>
              </a:rPr>
              <a:t>Meteorological offices</a:t>
            </a:r>
            <a:endParaRPr lang="es-ES" sz="2000" dirty="0">
              <a:solidFill>
                <a:schemeClr val="accent1"/>
              </a:solidFill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191184" y="5775000"/>
            <a:ext cx="578779" cy="66909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343309" y="4492955"/>
            <a:ext cx="901441" cy="53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0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ángulo 67"/>
          <p:cNvSpPr/>
          <p:nvPr/>
        </p:nvSpPr>
        <p:spPr>
          <a:xfrm>
            <a:off x="-12428" y="5200943"/>
            <a:ext cx="9144000" cy="38519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7" name="Rectángulo 66"/>
          <p:cNvSpPr/>
          <p:nvPr/>
        </p:nvSpPr>
        <p:spPr>
          <a:xfrm>
            <a:off x="-12428" y="3439613"/>
            <a:ext cx="9144000" cy="4427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/>
          <p:cNvSpPr/>
          <p:nvPr/>
        </p:nvSpPr>
        <p:spPr>
          <a:xfrm>
            <a:off x="0" y="884004"/>
            <a:ext cx="9144000" cy="3625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0175" y="141131"/>
            <a:ext cx="6567488" cy="6808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National and International collaborations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48" name="Picture 2" descr="http://www.dfrcag.com/wp-content/uploads/2013/04/MeteoSim-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401080"/>
            <a:ext cx="869950" cy="67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9" name="Picture 4" descr="http://2.bp.blogspot.com/_7yB-eeGviiI/TQj7yE2S1ZI/AAAAAAAADgQ/grTm04T73GA/s1600/seat+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665" y="1597183"/>
            <a:ext cx="675258" cy="646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0" name="Picture 10" descr="http://www.evader-project.eu/partners/Applus%20IDIADA%2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956" y="1613829"/>
            <a:ext cx="877887" cy="511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3" name="Picture 29" descr="https://www.awstruepower.com/assets/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094" y="4615220"/>
            <a:ext cx="2103438" cy="390822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30756" name="Picture 41" descr="http://bcnecologia.net/sites/default/files/bcneco-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851" y="1688727"/>
            <a:ext cx="1406783" cy="422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7" name="Picture 43" descr="http://blog.proyectosnavarra.es/wp-content/uploads/2012/11/logo-cener-en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1" y="3942947"/>
            <a:ext cx="2224087" cy="541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594" y="1718520"/>
            <a:ext cx="1012065" cy="397109"/>
          </a:xfrm>
          <a:prstGeom prst="rect">
            <a:avLst/>
          </a:prstGeom>
        </p:spPr>
      </p:pic>
      <p:pic>
        <p:nvPicPr>
          <p:cNvPr id="1026" name="Picture 2" descr="http://inlab.fib.upc.edu/sites/default/files/logo_inlab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90674" y="1623818"/>
            <a:ext cx="1070168" cy="561728"/>
          </a:xfrm>
          <a:prstGeom prst="rect">
            <a:avLst/>
          </a:prstGeom>
          <a:noFill/>
          <a:extLst/>
        </p:spPr>
      </p:pic>
      <p:pic>
        <p:nvPicPr>
          <p:cNvPr id="1028" name="Picture 4" descr="http://w3.racc.es/microsites/socio/img/theme/log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595" y="1532471"/>
            <a:ext cx="762000" cy="74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/>
          <a:stretch/>
        </p:blipFill>
        <p:spPr>
          <a:xfrm>
            <a:off x="78197" y="1570890"/>
            <a:ext cx="1052328" cy="68828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12"/>
          <a:srcRect l="22001" t="44845" r="22001" b="20791"/>
          <a:stretch/>
        </p:blipFill>
        <p:spPr>
          <a:xfrm>
            <a:off x="7831869" y="1712891"/>
            <a:ext cx="1246671" cy="579960"/>
          </a:xfrm>
          <a:prstGeom prst="rect">
            <a:avLst/>
          </a:prstGeom>
        </p:spPr>
      </p:pic>
      <p:pic>
        <p:nvPicPr>
          <p:cNvPr id="48" name="Picture 6"/>
          <p:cNvPicPr/>
          <p:nvPr/>
        </p:nvPicPr>
        <p:blipFill>
          <a:blip r:embed="rId13"/>
          <a:stretch>
            <a:fillRect/>
          </a:stretch>
        </p:blipFill>
        <p:spPr>
          <a:xfrm>
            <a:off x="4644009" y="4132470"/>
            <a:ext cx="1174181" cy="328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Picture 4"/>
          <p:cNvPicPr/>
          <p:nvPr/>
        </p:nvPicPr>
        <p:blipFill>
          <a:blip r:embed="rId14"/>
          <a:srcRect t="9262" r="26315"/>
          <a:stretch>
            <a:fillRect/>
          </a:stretch>
        </p:blipFill>
        <p:spPr>
          <a:xfrm>
            <a:off x="553750" y="3945325"/>
            <a:ext cx="1497971" cy="609227"/>
          </a:xfrm>
          <a:prstGeom prst="rect">
            <a:avLst/>
          </a:prstGeom>
          <a:ln>
            <a:noFill/>
          </a:ln>
        </p:spPr>
      </p:pic>
      <p:pic>
        <p:nvPicPr>
          <p:cNvPr id="50" name="Picture 6"/>
          <p:cNvPicPr/>
          <p:nvPr/>
        </p:nvPicPr>
        <p:blipFill>
          <a:blip r:embed="rId15"/>
          <a:srcRect l="10687" t="17748" r="11487" b="13160"/>
          <a:stretch>
            <a:fillRect/>
          </a:stretch>
        </p:blipFill>
        <p:spPr>
          <a:xfrm>
            <a:off x="3588739" y="4038282"/>
            <a:ext cx="898330" cy="492374"/>
          </a:xfrm>
          <a:prstGeom prst="rect">
            <a:avLst/>
          </a:prstGeom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02451" y="4460936"/>
            <a:ext cx="1080120" cy="63531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84518" y="4498064"/>
            <a:ext cx="1235135" cy="488067"/>
          </a:xfrm>
          <a:prstGeom prst="rect">
            <a:avLst/>
          </a:prstGeom>
        </p:spPr>
      </p:pic>
      <p:pic>
        <p:nvPicPr>
          <p:cNvPr id="52" name="Picture 10"/>
          <p:cNvPicPr/>
          <p:nvPr/>
        </p:nvPicPr>
        <p:blipFill>
          <a:blip r:embed="rId18"/>
          <a:stretch>
            <a:fillRect/>
          </a:stretch>
        </p:blipFill>
        <p:spPr>
          <a:xfrm>
            <a:off x="1997229" y="4077213"/>
            <a:ext cx="1445379" cy="335645"/>
          </a:xfrm>
          <a:prstGeom prst="rect">
            <a:avLst/>
          </a:prstGeom>
          <a:ln>
            <a:noFill/>
          </a:ln>
        </p:spPr>
      </p:pic>
      <p:pic>
        <p:nvPicPr>
          <p:cNvPr id="61" name="Picture 2" descr="Home Inypsa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88" y="2415366"/>
            <a:ext cx="1465542" cy="44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" descr="SGS Logo. Return to home page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762" y="2417041"/>
            <a:ext cx="998069" cy="474581"/>
          </a:xfrm>
          <a:prstGeom prst="rect">
            <a:avLst/>
          </a:prstGeom>
          <a:noFill/>
          <a:extLst/>
        </p:spPr>
      </p:pic>
      <p:pic>
        <p:nvPicPr>
          <p:cNvPr id="64" name="Picture 7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7" t="25188" r="67456" b="67943"/>
          <a:stretch/>
        </p:blipFill>
        <p:spPr bwMode="auto">
          <a:xfrm>
            <a:off x="4809272" y="2409637"/>
            <a:ext cx="1287324" cy="47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Imagen 6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149975" y="2401080"/>
            <a:ext cx="1091747" cy="474581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-36512" y="826159"/>
            <a:ext cx="33016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s-ES" sz="2000" dirty="0" smtClean="0">
                <a:solidFill>
                  <a:schemeClr val="accent1"/>
                </a:solidFill>
              </a:rPr>
              <a:t>Industrial partners. Air quality</a:t>
            </a:r>
            <a:endParaRPr lang="es-ES" sz="2000" dirty="0">
              <a:solidFill>
                <a:schemeClr val="accent1"/>
              </a:solidFill>
            </a:endParaRPr>
          </a:p>
        </p:txBody>
      </p:sp>
      <p:sp>
        <p:nvSpPr>
          <p:cNvPr id="66" name="Rectángulo 65"/>
          <p:cNvSpPr/>
          <p:nvPr/>
        </p:nvSpPr>
        <p:spPr>
          <a:xfrm>
            <a:off x="1" y="3428999"/>
            <a:ext cx="2942280" cy="4001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es-ES" sz="2000" dirty="0" smtClean="0">
                <a:solidFill>
                  <a:schemeClr val="accent1"/>
                </a:solidFill>
              </a:rPr>
              <a:t>Industrial partners. Energy</a:t>
            </a:r>
            <a:endParaRPr lang="es-ES" sz="2000" dirty="0">
              <a:solidFill>
                <a:schemeClr val="accent1"/>
              </a:solidFill>
            </a:endParaRPr>
          </a:p>
        </p:txBody>
      </p:sp>
      <p:sp>
        <p:nvSpPr>
          <p:cNvPr id="69" name="Rectángulo 68"/>
          <p:cNvSpPr/>
          <p:nvPr/>
        </p:nvSpPr>
        <p:spPr>
          <a:xfrm>
            <a:off x="4452" y="5190087"/>
            <a:ext cx="3389646" cy="4001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es-ES" sz="2000" dirty="0" smtClean="0">
                <a:solidFill>
                  <a:schemeClr val="accent1"/>
                </a:solidFill>
              </a:rPr>
              <a:t>Industrial partners. Agriculture</a:t>
            </a:r>
            <a:endParaRPr lang="es-ES" sz="2000" dirty="0">
              <a:solidFill>
                <a:schemeClr val="accent1"/>
              </a:solidFill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23"/>
          <a:srcRect l="9878" t="24905" r="7766" b="24905"/>
          <a:stretch/>
        </p:blipFill>
        <p:spPr>
          <a:xfrm>
            <a:off x="2264644" y="2370846"/>
            <a:ext cx="1377677" cy="552164"/>
          </a:xfrm>
          <a:prstGeom prst="rect">
            <a:avLst/>
          </a:prstGeom>
        </p:spPr>
      </p:pic>
      <p:sp>
        <p:nvSpPr>
          <p:cNvPr id="6" name="AutoShape 2" descr="data:image/jpeg;base64,/9j/4AAQSkZJRgABAQAAAQABAAD/2wCEAAkGBxIQEBUQEhMVFRUVFRUXFRcVGBgXGBUWGBUXFhgVFxUYHSggGB0mHRcXITEhJSkrLi4uFyAzODMuNygtLisBCgoKBQUFDgUFDisZExkrKysrKysrKysrKysrKysrKysrKysrKysrKysrKysrKysrKysrKysrKysrKysrKysrK//AABEIAIcBdAMBIgACEQEDEQH/xAAcAAABBQEBAQAAAAAAAAAAAAAAAgMEBgcBBQj/xABVEAABAgIGBQcDDgoKAQUAAAABAgMAEQQSITFh8AUGQVGhBxMiUnGBkTJCohQjMzRTYnN0gpSzwdHhNUNUcoOSlbGytBYkJURjhIWT0vHTFTbC1OL/xAAUAQEAAAAAAAAAAAAAAAAAAAAA/8QAFBEBAAAAAAAAAAAAAAAAAAAAAP/aAAwDAQACEQMRAD8AxKCCCAI7HI7AEdjkdgFCFJznOyPc0XqbTqQApDBSk+c6Q2JbwFdIjEAx6y+TLSAE0hlZ6qXJE/rhI4wFTbzfnIiS3m/O/jC9IaLeornNPtLbXeAoG0b0kWKGIJEcaGB44fdwgHAD/wB1sb+Pp4Q5I4+lj9/fOOITge4Kwu8E+hvMLCMD4K+3s7pb4BtQOPpZ3ejjDJGRPC7hL5OMSVow4Kx+/wBLcIaUnA94ON/Gfy9wgI5zfnIhpWb85MSFJwPHOTDKhm3O7hANHN+P38YSYWRm3O7hCSM2wCDnOdkIOc52QtWc52wk5znbAJjkdMcgCCCCAIIIIDsGc53wQDOc7IBYhaYbELGb4B1Ob8Pu4Q6jN+GfCGk5vx+/jD7YwPHOTAPt58rO/unD4B/7re+nP0p/pMIaaTgfBWH3d8okNowPcFYSlbgmX6PrGAJHH0sb8b++thCFA4+lw4ejjD4bwPcFS7rbru6rvMIcbwPeFS2323X91bcICIoZFbC7hL5GMRnM35yImuJwPeFYzn4qn8vcIiupwPHOTARF5vzkw0c5zth5YzbnIhk5znZAJMcjpjhgOQQQQHIIIIAggggCCCCAI7HI7APUSirecS02kqWoySkbe+4AWkk2ATOyNV1U1TZotVxYDj21Z8lB3NpN35xt7Loj6naDFFarLA55wdM7UJvDY7LCcfzRFifpiWG1OrmQkXJtUokyShI2qJIAxMB6dIpzbKa7qwkEhKZzJWo3JQkTUtR3AEx5j+v9FYXVcQ6JWG1msn85rnecT2FIVhGd60axOhxSAqT0il5aT7EDfRWCPJSm5axatQNtUdKvaF0cqk0hqjosU6sJBlYkE2qI3ATPcYD6NNGoelaKmsEPsuCsg7Um0VknykLFo2EWg7RGbazagUehiqillbpSVpaWhIqtgyU687XAbbE5VpWkySCbI0vQ+iE0KicxREJmlKijnDIOOkeU6oDaQJy2WCQAljOtFIeUUlalEO9J0qAC1Ulslt1LonKbahVQgdFKCiVq1TDxAkdvyZb8bL1dk1dUQ5Uw9H7+3juhCBnon67dnbIdeHAM9H98837YBCk4ej9/Zw3w0U4eAnulK225Pb0esYfUM9EcZ2f99WGlDPRH12beyZ6kAwpOHD782b4ZUMy+/t47ofUMyGc4QyoZsznGAaIzLOPHdCSMyhZzdnI3wg5ugGznOdkJOc52QtWc54QgwCY5HY5AEEEEAQQQQHYIIIBQhYzZDYhYgHU5szhw3w+2My+/s4b4jpzdnJ3RIbzdnOEBLaThw+/t47okIQN3imW+c7bL1T3TX1BEdoZkn9083bYlNjPQP127O2Q90gHKmHoduytZts3zHmwhaMPBP1Tt2cN8OgYfwHjO3t22HzoQ4MP4BxnZ27LT5sBEWjDwE90pW23JlvkjrGIrqcOH35s3xMcGeiPrs29kz1IiOjMhnOEBDcGZZzOGTnOdsPODNmc4wyc5zxgEmOR0xyA5BBBAcggggCCCCAIIIIAiwak6O56khahNDMlncVTkhPj0pbQgxX40PUOi1KLX2urJ7Uo6CfS5zxgLa1Ff1t0pzU1D+7hJR8aeCuaN34toLcB6y0YRYaOmZA3xmmt1M5xLV/rqn6SZ7nHS02JYNsIlgrGArgEetqvpQUOmM0kpKg2uagJTKSClUp7ZKMsRjHlCFJznPCA+jmdd9H1AtNJQuYsQmZcOHNmSge2QF5IAnGPayaTS+5ZVmXaQ8uqpJSHH1glCVXEJQhtNYWFVYiYAJrLcS2jj+77O3jvgH093ikf9bOyY6kOgjDxR+7O7zY9PVbV2kaRe5lgXCbi1HoNpMwCsgWkkKASLVdPYSRrGjuSCipT68++6qVpSUNpngmqT4qN53wGJqIw8UnhtyPOhlXd4pP8A3t7ZHrxrmsfJFVSV0J9alAexPFIrYIdSkVTurAiYTaJRlFKZU2tTawpK0KKVJPRKVAylIizZ2dHqwEVXd4p/fnjDKu7hnOESJiYmqQmJm+Q2mqBMyFsuwRdl8mDspilNkG0EJUQRsOI+074DPTm7OcIQc3ReqRybPjyaQ0T74LSPEBX7t++PE0pqfTGAVVA4kXlo1yPkEBfeBAVxWbs5xhBznPGFk5znwhBznPCA5HI6BOyLlofUoFIXSioE/i0EAge/UQbfei7fOYAUyCNId1SohEubUmdxStc+6sSOEVXWHVpdFHOJJcanaZSUiZsCxu2VhZPcSBAeDBBHr6u6GFMWpHOhtSUhQBTWrCclStEpTT44GA8mCLoOT9X5QP8Ab/8A3ChyeK/KE/7Z/wCUBShCxm6Pb0xqjSqKkuFIcbF62iTVG9SSAoDGUsY8MQDqc3ZzjD7ebs5xiOk5z3cN0aDoTk4VSmW6Q1S2yhxII9bNmwpNthBBB7MICotHs8UjjnfsiU2Rh4oH/WzsmPc49PWPVl6gOhtZLiS3zgWhJq1QZLKhIyq2T2SUOsI81CsfEjG+y25U9/T64gHgRh4oHCVmyzZMDzYQ4Rh4oPCVu2zbaPOi+0Pk6W5RRSxS2w0Wy6VKCppSASqtIXiRnjW3xRHFXjpC6U+iSCApJE07QpJBtFqTMgTgIjpG2Q32oPb27e2R90jStXNQKIKAKTpBJClAuKrOKbDLZAqpVVIE5dIztmqUVjVLVpekVrS0+22tsJWErmayaw6SU1SCB0bCPObFtUiLZpTUTSb6kre0ghZSZprhRSk9YIKaqTf0gJjfAZvrfQ6O25Wo6S2ldrbSqxXzQFj7hWolBcNqUSnVAUZTE62c5zwibpBKg4oqKlViVBagoF1JJk70hMhUpz7YmasaCFOdUyHg2oJrJrJrV5HpASItAt7JwHiGORfl8mix/eU/7Z/5RTNKUIsOqbmVJBUErqlIcCVFBUmd4rJUJ+9gIcETtC6PFJeSzXqVgqRlWtCSqUpi+R4R6WmdV1UdAUHOcJKuiESNVKCta5zNiQBPtEBXoIIIAggggCCCCAI1XV1sJorCR7kk96xXPFRjK41jQp/q7HwLP0aYD1CuqhStyVHwST9UZTrGubjSdiKLRAPlUdDh4rMawhusCnrAp8RL64yfWAAlhwXOUWjnvbR6nPFkwHmCFJznO2EiFJznOyAfbzbnM4nUVClqShAKlKISkAmZUogJAsvJIHbLdEJrN+ciLpyWULntK0cETDZW6b/MQopNvvynjAbrqdq+jR9FRR0SKrC6ofjHCBWV2WAAbEpA2Rl3KTrKukqXVcWlpLxZo6UqW2FFkpL9JVVHT6SkNonNMisiShGt6bp3qeiP0j3Jl1wdqUFQ4iPnbTiSgssW+s0VgGda1bqPVThMttd9Q+TgIDWuSfWhdMYXR31lbrEiFkkqW0qYSVEjpKSQUk7qs5kkx4/LRq6C2NItiSkVUP3yU2TVQ4QNqSapPVXgIrHJVTS1pVpOx1LrSvK6nOC+zym0jvGMbTpugikMO0c3OtrR+skgEYgmfdAfLijjxP2Ztjc9XT/UKJ8Vo/0KIxSnNVebULnGW3B5V5FRfZ64hwSwEbVq57QonxWj/QogK7rnp5+ir9aDRSlnnVBwKJV6+2zIFKhL2QHujmrmsSKchRCajiJV0TnYZyUlUhMGW6YPcT53KV5TnxMfz9Fioal0wtU5q2xybSr7a/kj9cIPdAe7r7q6ClVMaElJteSBYsT9kAHnDzt4JN4M8/UJX8Y3R1IIIUJpIIUN4IkR3icZDp+hc2EEGZSp6jrNxK6O5IGV3sa2R3QHr8n+igtSqUoT5s1W/hJTUrtSCJYqnsi26SfUhACJc44tLbdbyQtfnKsPRSkKWdnRthjVaj83QmRtKK5+WorHAgd0QNaqRVCz7nRnVD859xFFB7kl3xgKu3rGWqWp1CnFMlQCkrUVFxAASVkKNjhArbgVSusjQ1BKhKxSVDtStKhxBB4xjsafqu/XobJN4SUH5ClIHohMBQdYNG+pqQpq2r5SCbyhVonvItBxSYnai+3m/wA136NUWbWugpdCZi0s0hIO1Km0ikI8ajyflnfFZ1E9vN/mu/RKgNRaFo7RFLOuL1HU0Xgh1DiVKNVNRaAH3WZAg1VexztAvlZfF1avHaIyjWUS5gbmnf52lwGv0CkpdQl1szSsBSTvB/cdhGBjNOUDQaKK+lxoBLbwUQkXIWkiuANiekkgYkCwCLpqMypFAYCrCQpQB6q1qWnxBB74icoQCkNp6jdKdUdwDYaR4uOIAxgMwSc57+O+N05J/wAGN/nvfSKjDEZvw+7hG5ck34Mb/Pd+kVAWHWjRSqRR6zSQp5klxoG5fRKXGFe9cQVIP5wOyMUptGDaxzZUWlpC2SVGsW1GqEqlOS0KBbV79tOwGPodiMz5QdXih4pQnoUhS3qPfJNJq/1ijyTsdQOcSLytCgJVoCyaJ/8Aazl0vUdM3ylN/vlxlGTaaPrl9nM0e8qlL1M3sAukDZurbxGs6KM9V3CJ20OmdvlP8YybTE+d2+x0e4LnP1OzusnOXfVxgLFyRk/+qbfYHp2k+cnypi0zB76+8RrOmfYXfg1/wmMl5IvwoLvYHZeV/h3T2Sl3VMY1rTXsDvwbn8JgPmvWU+uNfFKF/KtZ8If5P/wlR+1z6FyGNZvZGvilC3/krefGH+T/APCbHa59C5nxgNgcvHbGJ6y/3f4J3+dpcbY5eO2MT1k/u/wTv87SoCNq4f67R/h2v4xF31hu/wAtTvo2opGrntyj/DtfxiLvrDd/lqd9GzAZtBBBAEEEEAQQQQBGo6qvV6IydoSUn5ClJHAJjLouOojri0OMCxsKC1rBIUKwqltO4qqDpeaErlaRILqilKUSlkAlJkpap82gi9Ila6obUpkBcVA2R5rmrtBRVNLdCjIhPOuBpMitS1c2hJBCa61GRKpTvj26OkABKQAAAAAJAAXADYIgazatppzQkQl1E+bUbiDehUth37D2mA8DW7UplujmmURRKEgKWmtXSUGQrtrFsgbwSbCTMSlFETnOdsaHQqemg6LfoVKS408UvpQFIUULLiSE824maSJnffOKRovRT9JVVYaccPvEkgdqrh3nZANtDNucmND5FvwoPi70u2s39QiHSOTOlM0JdKWUlxElFhArkNjyzXnIrAtqiYkk2kmDk/c9R6Yo4UpJStVQLAkHEPNkNLTPYpSkGXaDaDAbXr4knRVNA/JnfCoZ8IwzW4TpzxlfzZEp3cy3Lbuq8N8fROkqEKRR3WDc6042floKfrj5v00isWXSDNyjtBc0ixxhPqVab5A+sBRH+IDATNRB/alEs/Hp37lA7dxVx3R9CrvjCOS2g87pVkyEmkuuqsFwQUDb1nEZMbRrFpAUWivUg3NNLX2lKSQO0mQ74D511gCSijFNxaelLq+r6XV+uNd1c9oUT4rR/oURkGsyKjrbBFtHozDKrJyWEc64L9jjqx8mNf1c9oUT4rR/oUQFL5SfKc+Jj+fosUHQg/rdHl7uzL/dTF+5SfKc+Jj+fosVLUehF2nNmVjQU6qy6qJJ9NSOO6A09cZnrnIhUvy2lDv5mjV+MaW84lIKlGSUgqUdyQJk+AMZPrK8SGkkALVzlJcF8l0lYWEn9Ehk/KgNA0If6qx8A19GmPB1x8ikDbzFFPd6qdB4kR6Op1J5ygtWzKKzau1KiUj9RSIZ1lovOGqATzzDzIl10FNJaHaS2tI7YDNI0XUf2kPhXP8A4xnUadqswW6GyDeUlZ+WoqT6JTASafKuxP3Rc+z1M/PhFG1D9vN/mO/RKi2axUgIClW+s0Z9VnXfq0ZvtNrvcDFU1E9vN/mu/RKgNQTHkp1Uo5dDjgW5VrVEOEFCQpxTsqoSKwrLUZKJFtoMeui+K9qxTil5VHcWVc9zr7U/NqvvNLbmTbY1XF0ulAWSnaRbo6K7hNpklKRWW4s3IQm9Sj9dpEZ5rhpdSittUudcKQ8AQQw02Spui1x5Sqx5xwiysEjYRGgaToSnmpINV1CkuMq6ryDNB7D5JwUYyfT1DS27XbSUtvDnG0y8iZIWyZ7ULCkdgSdsBASM57+MbnyTfg1v4R36RUYYkZlnDhvjc+SX8Gt/CO/SGA9Hkw0+qmURKXSeeZCUrJ89BnzboneCAQTtUhW+LPp/Q4ptGWwVVFGSmnBe06g1m3BLcoDtExtjENCadVQKTQn7Sj1IhDwAtU0p56tZvEgoD3sfQNFcCkhSSClQBSRaCCJgg7iICnsMuN6tPodTVcTRacHEmySgp8KHRlZPdsujINNJ9cu/FUfYZS9TN7Qbr7d1bcI3/XX8GU34rSNk/wAUrZt7I+ftND139FR/NBM/UzWyd91nYPOgLHyRj+1NvsDs5iXnJvtsMye+sNgjWtM+wO/BufwGMj5Ih/agu9geu7UXW22St3BJ86Nc0z7C78G5/AYD5r1l9ka+KUL+Vaz4Q/yf/hKj9rn0LmfCGNZfZGvilD/lWof1A/CTHa59C5AbA5eO0Riesn93+Cd/naXG2OXjtjE9ZR7X+Cd/naVARtXPblH+Ha/jEXfWG7/LU7+BmKRq57co/wAO1/GIvGsIs/y1N/gZgM1ggggCOxyCAIIIIAjQ9VyGNHc8lMzVfdIO1SayQDLZJtPGM8i2ap6yoYRzD06gJKFgVqoNpQpN5TOZsnebDOwLzobSDdJaDrZsNhBvQralWOO0Wx7NGilM6yaOowUpqU1SmGWSkm3aVBIl3x6uqOs4pri0BlSKgrVioKBBMgDYJKvO24wF0YMejRzFcVpppDimpOrUmVYNMuu1SoVgCW0kAyIMsYRStb0tCYYdG40gooqCe15QUe5BOEBeaPGJ61aPYC6QqiLHM0ZaSy4iQShbi5uUNtZ9kUhR55IT5ILgN84VrFr2X0ltSw4gzBZYK2mCLRJ15VV54b0pDaT1jFWpekXHyCtQkkVUITVQhtM51W0AVUCcrrzaZkTgPo3ULWZOkaIl2YDqJJfQPNclePeq8oHcZXgxn/KPqe82464ww46y87z7fMo5xTL66qX0KQATUcAQsKFymwLAZxn+gtNPUJ0P0dyosXyKaq09RSSJFJss2TFxRONN0fyzJqev0Xpi8suCqrEJXanZZM332QHscl2qS6Cyt98VXn6vQsm02mZCVVbKxJJO6SRsiBylacbKvUpkptkofpgskqRrUeiH3ziwknclJVcDHl6Z5WVupKWUpYG1QPPPS96FBLaD76a5dUmM10jpEuyT5KApSqtauS4o9N1xarXXFbVm8JkAlKgICFS31OLU4szWtSlrUQm1SiVKUe0knvwjctX0FNBoqSCCKNRwQbwQ0iYIjCqwBBkDIgyMiDIzkd4Nx798XNnlDdKRzjygraEUZpSRbZJSqQkmzAcICx63aurpa5pdShJa5pdZBUZc8h4FMiBObaRbsnHdB6CaobZQ3NSlEFaz5SyLrBcBMyGJtMVdevaj+PX8za/+3EDSOuAcSUnnXgR5LhQw0bLlNsTW4PelyXbAe/rHpRsoNYzYSr10g+2FptFFbO0TAK1CwASnaYzOn0tb7q3nDNS1FR3W7ANgFwGwDCHtJaQcfUFOKBkKqUgBKG07EIQLEpwH1xCOc54wFl1H0wGHSy4ZIdlIm5LgsSTuBBkT+bOwRd9J0UuIKQai0qSttcvY3UGshUpHbYbLiYyIxZNDa4OMpDbqedSJAGtVWkbq0iFAYieychAPHVZb1LUeaUywSFLnVkmYBW20QSFicwki4SJi6vOpQkrUQhCRMnYlIw8AB2CPAZ1wo6p3pl7p0Qe9sOK9GPL0vrUCRzXTUkzQopqtNnYtLZJLrg2LXICZkgG2Aa1u0gZcybFuKS68na2lKarDB98lJUtQ6zm8GGNQ0E05BAuQ6TgKhT+8jxivrWVEqJJJJJJtJJvJJvMevqzpj1K4pRsStMlFKErXIWgJrKSACZTt80QGstXjtEZdpilracoryLFoQ4pPaKdSjIjdsI7o9z+mzfXe/wBhr/zR5WmdL0WktEK54uBSltKDTaAkqtWhQDpmlSulvCio2zIgNO0XTEPtIeR5K0hQw2FJxBBBxEVjXTQlasED2UqeakLqQlM3mhIfjW01xvWzIeVHhaja1IooLD8+aJrJUATzajYQUi2qZA2XGdhmZXql6WoFJaKDS2kzqqSoOJSttaTWQ4mZBCkkA8NsBjqM3ZzhG58ko/s1v4R36RUZlStDilvO+pShx5E1OttWtubS9R1eTIzmWjIg1gmYsTP1d1zcozCWOfdbCJhKW6PRlgAkkzW4tKiqZM5iA87Sgsow3UVIuSZSffBvvtBswltjU+RvWOu2dHuHpNAqYmR0mp9Juw2lBNnvVJ2CM6pmk6K+hVdVIU5XUttXNUdsJUszWghL0qildKQAqqJUL1AwNGU5bDqHml1XEGshQKbDKVxEpEECRskoA+QYD6K12H9l034pSMPxStuyPn3TQ9d/RUfqfkzXnG3vxn5sWF7XqlPsLZfpjhS4hSHEpo1FIUhQKSAqslVqTuEq2EVrSlJQ44VJ8mq2kVimckNJbmUicp1CZAnaPOgLPyQj+0+yjuk2JFlZsTsutIsxl5sa5pZJLTgFpKFgDeSkgCMH1Z1jcoLi1Nr5vnEgKUG23lySSQkBakiUySSDaUAyNYR7jnKU7+UvfNKN/wCeAo2sqemydhodDIutAo6EkjvSodoh3UfSLFGpqXqRMJCVBKhaELUKtZQFpTVKh3gxN0npWhvtFDhpBWFLWytLLKOb5xRWtspD5Cmys1gmwpJMjIkRUjnOeEB9AOqBAIIIIBBBmCDaCCLxjFA1o1NU+6XmXEitMqQ5WkCSVKKCAZAqUVVZATUSDbIV/VrW92hp5ojnWZzCCZFE7TUVIyBvqkEX3Ekxa2NdqO6ZJbemBMzDQSMStTgAGJgI2rmqXqVXPOKC3ZEJCAaqJzBMyAVEiy4ATN9hD1OpaFpCgEqbrEKdW4GmSlSVNutoWbXCUKUOgCAapmZSjztOa1oq1egsn8UhVdH6d4SCx/ht2HzlkdE0qnU1x9fOOqKlSkJykALkpSLEpGwAACAXpWjNtOqQ06HUeasAiY3EEX79kRIIIAggggCCCCAIJxd9A6KYYo4pL4SolAcUVgLShJ8kJQbCozTadqgLLSXv6etp8lt0jfXSngJy8YChzi/6p6eoNBohPOhb6gVrRUctUAajVepKQ3zvUq+yLVoinuPNhakONEnopUqaiN5AAqz2C/hNCtZQkzBQUmdVblJbZDgBkVISu1SKwICriUmVlsBmesGl+eqtpcrJAK3FWp52kOyW84QQDYZNiY8lsb48hBA3ZzmUbQ3rgB+T/P2PsiW1rwBso37QY+yAxRt0dYeOc9kS2n09cfrfd28d8bW3ygS82i/tGj/ZElrlF/w6If8AUqP9kBiQfT1/FU999ltyvT6whz1Qnr+n24dvfPfG4I5ST7jRP2lR8Pe4jxEdPKZ/hUT9pUf/AI4jxgMLVSE9fwV92I9HdDKnk9fwVLddZZeJbuj1TG8K5SZ/iqJ+0qP/AMcD4Qy5yif4dEH+o0f7O3wgMIU+nrDx+7NkNKdHWHjnHjvjcXNfwfNov7Ro/wBkRXNdwdlG/aDH2QGKlwb+OceO+ElY38Y2NzXEH8n+fMfZDCtbBvY+fMwGQKVjnObIQTGuq1oHWY+esw2dZh1mfnrMBkk4I1g6yDrs/PGoQdYh12fnjUBlUEap/SAddr541HP6QDrtfPGoDLIJxqo1hHXZ+eNQsaxjrs/PGoDJ5wVo1oayjrM/PWYWnWcdZj56zAZIFDfHp0TWCkNJqpfVLYFVVy7K4NXujTUa1AbWPnzMPo1vA/J/nzH2QGV0rTT7wqu0h1aT5qnFVO5Hkjw3bjDLbqesPHOZbo2JvXYDZRvn7H2RJb17A82i/tCj/ZAY80+nrj9b7u3unviSikJ2r8VT3znZbcqe/wBc64jYmeUDciin/UaP9kSkcoh9yop/1Gj4e9xHiIDGPVKev4r7b7LTYe+tvEIXSE9fwX+6yw2jvq7jG3DlJPuNE/aVHw97iPGA8pR9xon7So+PvcD4QGFKfT1/BUt0pWWXplu6HVMRXX09YeP3Zs3RvbnKMfcqIP8AUqPjhgfCIrvKDPzKL+0aP9kBgbjg38c57YZKxvznNsbu7r2Dso37Qo/2RFc1zB/J/n7H2QGIFQ3xyYjZ162g7WPnzER16zg+cz89ZgMggjU161NhwNrWE1kkpUh0PpJB8g81MpVustiBpzWTmZpWpxKrPWULk9+mdBIYHvETXvKZwGdQQ7Snq6yuqlE7koBCUgAAAAknvJJN5hqAIII7AcggggLjq/rIzzQYpHRqpq1ikrQtFwSpIBMwJC4ggC43+zQqRQELBaDRXeOabUtfaJJNTxEZtBKA0LTutDYQUWLmD62lQVWn7u62SlKDtbbUpShYVJEwaLTKWt5ZccNZRlskAAJBKUixKQAAALABIRHjogFCFozfnIhAhaRnPfx3QEloZtzkRMbGHBWd/dOIbQzLOZxMaTgfDsx7OG+AeAw8QrG/xVP9JuELkdx8FY49vfWhtKcD3Ce66225PodYwuphw+/s7pb4BKwdx8FcOHo4wwrs8ArC7hL5G8w64nDh249vHdDCxh4iW+c7bL1dnS6ogGzmxWciG1Zvzv4wtQw4ffm2GyMyzhw3wCTm/H7/AEoSc3x0jOe7hvhJEAg5vzkQg5znZC1ZznbCDnOdsAmOR2OQBBBBAEEEEB2DOc74IBnOdkAoQ4nN8NiFgQDqM34fd6MPtjMjhnwhhIznv47ofbGHD7+3jugJbQw4Kzv7pxISMD3hfvpzkcVT/SbhEdpOB8OzHs4b4kNowPcJ7pSttuTLfJHXMA7I7j3pXPbfbff31twhCgdx7krn3W33d9XeYUEYcPrn2d1U7YQtGHCW+8zs2+lugGVDDwCsJSn2Jl+j3mIjozJWGfCJTicD3iW+c7bL1T3dPqiIrowPh9/bx3QERzN+cmGFZznbDzgznN0MnOc7IBJjkdMcMByOR2CA5BBBAEdjkEAQQQQBHYIIAjogggFCHE5z3cIIICS0MyzkRLaThwGA+vjhBBAPJThwAnOWNnlD9f3ohVXD0R278eOEEEA24MOAxxw4YwwsZkNk/G70ffGCCAZUMyhsjMs7+OEEEAk5szv44QkxyCAQqEmOQQHDHIIIAgjkEB2CCCAI6IIIBQhYjsEA4nNmd3DGH2xmQzs4YwQQExlOHAYDfjxwiQ2ieyc8AJzljZ5Q7K/vBBBALq4eint34g98tghC04einE78OGJjsEAw4mWyUsAZSnjbKqe2r74xDeThwGdnDGOwQENwQyYIIBJjkcggCCCCA5BBBAEEEEB//9k="/>
          <p:cNvSpPr>
            <a:spLocks noChangeAspect="1" noChangeArrowheads="1"/>
          </p:cNvSpPr>
          <p:nvPr/>
        </p:nvSpPr>
        <p:spPr bwMode="auto">
          <a:xfrm>
            <a:off x="155575" y="-141130"/>
            <a:ext cx="304800" cy="29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4" descr="data:image/jpeg;base64,/9j/4AAQSkZJRgABAQAAAQABAAD/2wCEAAkGBxIQEBUQEhMVFRUVFRUXFRcVGBgXGBUWGBUXFhgVFxUYHSggGB0mHRcXITEhJSkrLi4uFyAzODMuNygtLisBCgoKBQUFDgUFDisZExkrKysrKysrKysrKysrKysrKysrKysrKysrKysrKysrKysrKysrKysrKysrKysrKysrK//AABEIAIcBdAMBIgACEQEDEQH/xAAcAAABBQEBAQAAAAAAAAAAAAAAAgMEBgcBBQj/xABVEAABAgIGBQcDDgoKAQUAAAABAgMAEQQSITFh8AUGQVGhBxMiUnGBkTJCohQjMzRTYnN0gpSzwdHhNUNUcoOSlbGytBYkJURjhIWT0vHTFTbC1OL/xAAUAQEAAAAAAAAAAAAAAAAAAAAA/8QAFBEBAAAAAAAAAAAAAAAAAAAAAP/aAAwDAQACEQMRAD8AxKCCCAI7HI7AEdjkdgFCFJznOyPc0XqbTqQApDBSk+c6Q2JbwFdIjEAx6y+TLSAE0hlZ6qXJE/rhI4wFTbzfnIiS3m/O/jC9IaLeornNPtLbXeAoG0b0kWKGIJEcaGB44fdwgHAD/wB1sb+Pp4Q5I4+lj9/fOOITge4Kwu8E+hvMLCMD4K+3s7pb4BtQOPpZ3ejjDJGRPC7hL5OMSVow4Kx+/wBLcIaUnA94ON/Gfy9wgI5zfnIhpWb85MSFJwPHOTDKhm3O7hANHN+P38YSYWRm3O7hCSM2wCDnOdkIOc52QtWc52wk5znbAJjkdMcgCCCCAIIIIDsGc53wQDOc7IBYhaYbELGb4B1Ob8Pu4Q6jN+GfCGk5vx+/jD7YwPHOTAPt58rO/unD4B/7re+nP0p/pMIaaTgfBWH3d8okNowPcFYSlbgmX6PrGAJHH0sb8b++thCFA4+lw4ejjD4bwPcFS7rbru6rvMIcbwPeFS2323X91bcICIoZFbC7hL5GMRnM35yImuJwPeFYzn4qn8vcIiupwPHOTARF5vzkw0c5zth5YzbnIhk5znZAJMcjpjhgOQQQQHIIIIAggggCCCCAI7HI7APUSirecS02kqWoySkbe+4AWkk2ATOyNV1U1TZotVxYDj21Z8lB3NpN35xt7Loj6naDFFarLA55wdM7UJvDY7LCcfzRFifpiWG1OrmQkXJtUokyShI2qJIAxMB6dIpzbKa7qwkEhKZzJWo3JQkTUtR3AEx5j+v9FYXVcQ6JWG1msn85rnecT2FIVhGd60axOhxSAqT0il5aT7EDfRWCPJSm5axatQNtUdKvaF0cqk0hqjosU6sJBlYkE2qI3ATPcYD6NNGoelaKmsEPsuCsg7Um0VknykLFo2EWg7RGbazagUehiqillbpSVpaWhIqtgyU687XAbbE5VpWkySCbI0vQ+iE0KicxREJmlKijnDIOOkeU6oDaQJy2WCQAljOtFIeUUlalEO9J0qAC1Ulslt1LonKbahVQgdFKCiVq1TDxAkdvyZb8bL1dk1dUQ5Uw9H7+3juhCBnon67dnbIdeHAM9H98837YBCk4ej9/Zw3w0U4eAnulK225Pb0esYfUM9EcZ2f99WGlDPRH12beyZ6kAwpOHD782b4ZUMy+/t47ofUMyGc4QyoZsznGAaIzLOPHdCSMyhZzdnI3wg5ugGznOdkJOc52QtWc54QgwCY5HY5AEEEEAQQQQHYIIIBQhYzZDYhYgHU5szhw3w+2My+/s4b4jpzdnJ3RIbzdnOEBLaThw+/t47okIQN3imW+c7bL1T3TX1BEdoZkn9083bYlNjPQP127O2Q90gHKmHoduytZts3zHmwhaMPBP1Tt2cN8OgYfwHjO3t22HzoQ4MP4BxnZ27LT5sBEWjDwE90pW23JlvkjrGIrqcOH35s3xMcGeiPrs29kz1IiOjMhnOEBDcGZZzOGTnOdsPODNmc4wyc5zxgEmOR0xyA5BBBAcggggCCCCAIIIIAiwak6O56khahNDMlncVTkhPj0pbQgxX40PUOi1KLX2urJ7Uo6CfS5zxgLa1Ff1t0pzU1D+7hJR8aeCuaN34toLcB6y0YRYaOmZA3xmmt1M5xLV/rqn6SZ7nHS02JYNsIlgrGArgEetqvpQUOmM0kpKg2uagJTKSClUp7ZKMsRjHlCFJznPCA+jmdd9H1AtNJQuYsQmZcOHNmSge2QF5IAnGPayaTS+5ZVmXaQ8uqpJSHH1glCVXEJQhtNYWFVYiYAJrLcS2jj+77O3jvgH093ikf9bOyY6kOgjDxR+7O7zY9PVbV2kaRe5lgXCbi1HoNpMwCsgWkkKASLVdPYSRrGjuSCipT68++6qVpSUNpngmqT4qN53wGJqIw8UnhtyPOhlXd4pP8A3t7ZHrxrmsfJFVSV0J9alAexPFIrYIdSkVTurAiYTaJRlFKZU2tTawpK0KKVJPRKVAylIizZ2dHqwEVXd4p/fnjDKu7hnOESJiYmqQmJm+Q2mqBMyFsuwRdl8mDspilNkG0EJUQRsOI+074DPTm7OcIQc3ReqRybPjyaQ0T74LSPEBX7t++PE0pqfTGAVVA4kXlo1yPkEBfeBAVxWbs5xhBznPGFk5znwhBznPCA5HI6BOyLlofUoFIXSioE/i0EAge/UQbfei7fOYAUyCNId1SohEubUmdxStc+6sSOEVXWHVpdFHOJJcanaZSUiZsCxu2VhZPcSBAeDBBHr6u6GFMWpHOhtSUhQBTWrCclStEpTT44GA8mCLoOT9X5QP8Ab/8A3ChyeK/KE/7Z/wCUBShCxm6Pb0xqjSqKkuFIcbF62iTVG9SSAoDGUsY8MQDqc3ZzjD7ebs5xiOk5z3cN0aDoTk4VSmW6Q1S2yhxII9bNmwpNthBBB7MICotHs8UjjnfsiU2Rh4oH/WzsmPc49PWPVl6gOhtZLiS3zgWhJq1QZLKhIyq2T2SUOsI81CsfEjG+y25U9/T64gHgRh4oHCVmyzZMDzYQ4Rh4oPCVu2zbaPOi+0Pk6W5RRSxS2w0Wy6VKCppSASqtIXiRnjW3xRHFXjpC6U+iSCApJE07QpJBtFqTMgTgIjpG2Q32oPb27e2R90jStXNQKIKAKTpBJClAuKrOKbDLZAqpVVIE5dIztmqUVjVLVpekVrS0+22tsJWErmayaw6SU1SCB0bCPObFtUiLZpTUTSb6kre0ghZSZprhRSk9YIKaqTf0gJjfAZvrfQ6O25Wo6S2ldrbSqxXzQFj7hWolBcNqUSnVAUZTE62c5zwibpBKg4oqKlViVBagoF1JJk70hMhUpz7YmasaCFOdUyHg2oJrJrJrV5HpASItAt7JwHiGORfl8mix/eU/7Z/5RTNKUIsOqbmVJBUErqlIcCVFBUmd4rJUJ+9gIcETtC6PFJeSzXqVgqRlWtCSqUpi+R4R6WmdV1UdAUHOcJKuiESNVKCta5zNiQBPtEBXoIIIAggggCCCCAI1XV1sJorCR7kk96xXPFRjK41jQp/q7HwLP0aYD1CuqhStyVHwST9UZTrGubjSdiKLRAPlUdDh4rMawhusCnrAp8RL64yfWAAlhwXOUWjnvbR6nPFkwHmCFJznO2EiFJznOyAfbzbnM4nUVClqShAKlKISkAmZUogJAsvJIHbLdEJrN+ciLpyWULntK0cETDZW6b/MQopNvvynjAbrqdq+jR9FRR0SKrC6ofjHCBWV2WAAbEpA2Rl3KTrKukqXVcWlpLxZo6UqW2FFkpL9JVVHT6SkNonNMisiShGt6bp3qeiP0j3Jl1wdqUFQ4iPnbTiSgssW+s0VgGda1bqPVThMttd9Q+TgIDWuSfWhdMYXR31lbrEiFkkqW0qYSVEjpKSQUk7qs5kkx4/LRq6C2NItiSkVUP3yU2TVQ4QNqSapPVXgIrHJVTS1pVpOx1LrSvK6nOC+zym0jvGMbTpugikMO0c3OtrR+skgEYgmfdAfLijjxP2Ztjc9XT/UKJ8Vo/0KIxSnNVebULnGW3B5V5FRfZ64hwSwEbVq57QonxWj/QogK7rnp5+ir9aDRSlnnVBwKJV6+2zIFKhL2QHujmrmsSKchRCajiJV0TnYZyUlUhMGW6YPcT53KV5TnxMfz9Fioal0wtU5q2xybSr7a/kj9cIPdAe7r7q6ClVMaElJteSBYsT9kAHnDzt4JN4M8/UJX8Y3R1IIIUJpIIUN4IkR3icZDp+hc2EEGZSp6jrNxK6O5IGV3sa2R3QHr8n+igtSqUoT5s1W/hJTUrtSCJYqnsi26SfUhACJc44tLbdbyQtfnKsPRSkKWdnRthjVaj83QmRtKK5+WorHAgd0QNaqRVCz7nRnVD859xFFB7kl3xgKu3rGWqWp1CnFMlQCkrUVFxAASVkKNjhArbgVSusjQ1BKhKxSVDtStKhxBB4xjsafqu/XobJN4SUH5ClIHohMBQdYNG+pqQpq2r5SCbyhVonvItBxSYnai+3m/wA136NUWbWugpdCZi0s0hIO1Km0ikI8ajyflnfFZ1E9vN/mu/RKgNRaFo7RFLOuL1HU0Xgh1DiVKNVNRaAH3WZAg1VexztAvlZfF1avHaIyjWUS5gbmnf52lwGv0CkpdQl1szSsBSTvB/cdhGBjNOUDQaKK+lxoBLbwUQkXIWkiuANiekkgYkCwCLpqMypFAYCrCQpQB6q1qWnxBB74icoQCkNp6jdKdUdwDYaR4uOIAxgMwSc57+O+N05J/wAGN/nvfSKjDEZvw+7hG5ck34Mb/Pd+kVAWHWjRSqRR6zSQp5klxoG5fRKXGFe9cQVIP5wOyMUptGDaxzZUWlpC2SVGsW1GqEqlOS0KBbV79tOwGPodiMz5QdXih4pQnoUhS3qPfJNJq/1ijyTsdQOcSLytCgJVoCyaJ/8Aazl0vUdM3ylN/vlxlGTaaPrl9nM0e8qlL1M3sAukDZurbxGs6KM9V3CJ20OmdvlP8YybTE+d2+x0e4LnP1OzusnOXfVxgLFyRk/+qbfYHp2k+cnypi0zB76+8RrOmfYXfg1/wmMl5IvwoLvYHZeV/h3T2Sl3VMY1rTXsDvwbn8JgPmvWU+uNfFKF/KtZ8If5P/wlR+1z6FyGNZvZGvilC3/krefGH+T/APCbHa59C5nxgNgcvHbGJ6y/3f4J3+dpcbY5eO2MT1k/u/wTv87SoCNq4f67R/h2v4xF31hu/wAtTvo2opGrntyj/DtfxiLvrDd/lqd9GzAZtBBBAEEEEAQQQQBGo6qvV6IydoSUn5ClJHAJjLouOojri0OMCxsKC1rBIUKwqltO4qqDpeaErlaRILqilKUSlkAlJkpap82gi9Ila6obUpkBcVA2R5rmrtBRVNLdCjIhPOuBpMitS1c2hJBCa61GRKpTvj26OkABKQAAAAAJAAXADYIgazatppzQkQl1E+bUbiDehUth37D2mA8DW7UplujmmURRKEgKWmtXSUGQrtrFsgbwSbCTMSlFETnOdsaHQqemg6LfoVKS408UvpQFIUULLiSE824maSJnffOKRovRT9JVVYaccPvEkgdqrh3nZANtDNucmND5FvwoPi70u2s39QiHSOTOlM0JdKWUlxElFhArkNjyzXnIrAtqiYkk2kmDk/c9R6Yo4UpJStVQLAkHEPNkNLTPYpSkGXaDaDAbXr4knRVNA/JnfCoZ8IwzW4TpzxlfzZEp3cy3Lbuq8N8fROkqEKRR3WDc6042floKfrj5v00isWXSDNyjtBc0ixxhPqVab5A+sBRH+IDATNRB/alEs/Hp37lA7dxVx3R9CrvjCOS2g87pVkyEmkuuqsFwQUDb1nEZMbRrFpAUWivUg3NNLX2lKSQO0mQ74D511gCSijFNxaelLq+r6XV+uNd1c9oUT4rR/oURkGsyKjrbBFtHozDKrJyWEc64L9jjqx8mNf1c9oUT4rR/oUQFL5SfKc+Jj+fosUHQg/rdHl7uzL/dTF+5SfKc+Jj+fosVLUehF2nNmVjQU6qy6qJJ9NSOO6A09cZnrnIhUvy2lDv5mjV+MaW84lIKlGSUgqUdyQJk+AMZPrK8SGkkALVzlJcF8l0lYWEn9Ehk/KgNA0If6qx8A19GmPB1x8ikDbzFFPd6qdB4kR6Op1J5ygtWzKKzau1KiUj9RSIZ1lovOGqATzzDzIl10FNJaHaS2tI7YDNI0XUf2kPhXP8A4xnUadqswW6GyDeUlZ+WoqT6JTASafKuxP3Rc+z1M/PhFG1D9vN/mO/RKi2axUgIClW+s0Z9VnXfq0ZvtNrvcDFU1E9vN/mu/RKgNQTHkp1Uo5dDjgW5VrVEOEFCQpxTsqoSKwrLUZKJFtoMeui+K9qxTil5VHcWVc9zr7U/NqvvNLbmTbY1XF0ulAWSnaRbo6K7hNpklKRWW4s3IQm9Sj9dpEZ5rhpdSittUudcKQ8AQQw02Spui1x5Sqx5xwiysEjYRGgaToSnmpINV1CkuMq6ryDNB7D5JwUYyfT1DS27XbSUtvDnG0y8iZIWyZ7ULCkdgSdsBASM57+MbnyTfg1v4R36RUYYkZlnDhvjc+SX8Gt/CO/SGA9Hkw0+qmURKXSeeZCUrJ89BnzboneCAQTtUhW+LPp/Q4ptGWwVVFGSmnBe06g1m3BLcoDtExtjENCadVQKTQn7Sj1IhDwAtU0p56tZvEgoD3sfQNFcCkhSSClQBSRaCCJgg7iICnsMuN6tPodTVcTRacHEmySgp8KHRlZPdsujINNJ9cu/FUfYZS9TN7Qbr7d1bcI3/XX8GU34rSNk/wAUrZt7I+ftND139FR/NBM/UzWyd91nYPOgLHyRj+1NvsDs5iXnJvtsMye+sNgjWtM+wO/BufwGMj5Ih/agu9geu7UXW22St3BJ86Nc0z7C78G5/AYD5r1l9ka+KUL+Vaz4Q/yf/hKj9rn0LmfCGNZfZGvilD/lWof1A/CTHa59C5AbA5eO0Riesn93+Cd/naXG2OXjtjE9ZR7X+Cd/naVARtXPblH+Ha/jEXfWG7/LU7+BmKRq57co/wAO1/GIvGsIs/y1N/gZgM1ggggCOxyCAIIIIAjQ9VyGNHc8lMzVfdIO1SayQDLZJtPGM8i2ap6yoYRzD06gJKFgVqoNpQpN5TOZsnebDOwLzobSDdJaDrZsNhBvQralWOO0Wx7NGilM6yaOowUpqU1SmGWSkm3aVBIl3x6uqOs4pri0BlSKgrVioKBBMgDYJKvO24wF0YMejRzFcVpppDimpOrUmVYNMuu1SoVgCW0kAyIMsYRStb0tCYYdG40gooqCe15QUe5BOEBeaPGJ61aPYC6QqiLHM0ZaSy4iQShbi5uUNtZ9kUhR55IT5ILgN84VrFr2X0ltSw4gzBZYK2mCLRJ15VV54b0pDaT1jFWpekXHyCtQkkVUITVQhtM51W0AVUCcrrzaZkTgPo3ULWZOkaIl2YDqJJfQPNclePeq8oHcZXgxn/KPqe82464ww46y87z7fMo5xTL66qX0KQATUcAQsKFymwLAZxn+gtNPUJ0P0dyosXyKaq09RSSJFJss2TFxRONN0fyzJqev0Xpi8suCqrEJXanZZM332QHscl2qS6Cyt98VXn6vQsm02mZCVVbKxJJO6SRsiBylacbKvUpkptkofpgskqRrUeiH3ziwknclJVcDHl6Z5WVupKWUpYG1QPPPS96FBLaD76a5dUmM10jpEuyT5KApSqtauS4o9N1xarXXFbVm8JkAlKgICFS31OLU4szWtSlrUQm1SiVKUe0knvwjctX0FNBoqSCCKNRwQbwQ0iYIjCqwBBkDIgyMiDIzkd4Nx798XNnlDdKRzjygraEUZpSRbZJSqQkmzAcICx63aurpa5pdShJa5pdZBUZc8h4FMiBObaRbsnHdB6CaobZQ3NSlEFaz5SyLrBcBMyGJtMVdevaj+PX8za/+3EDSOuAcSUnnXgR5LhQw0bLlNsTW4PelyXbAe/rHpRsoNYzYSr10g+2FptFFbO0TAK1CwASnaYzOn0tb7q3nDNS1FR3W7ANgFwGwDCHtJaQcfUFOKBkKqUgBKG07EIQLEpwH1xCOc54wFl1H0wGHSy4ZIdlIm5LgsSTuBBkT+bOwRd9J0UuIKQai0qSttcvY3UGshUpHbYbLiYyIxZNDa4OMpDbqedSJAGtVWkbq0iFAYieychAPHVZb1LUeaUywSFLnVkmYBW20QSFicwki4SJi6vOpQkrUQhCRMnYlIw8AB2CPAZ1wo6p3pl7p0Qe9sOK9GPL0vrUCRzXTUkzQopqtNnYtLZJLrg2LXICZkgG2Aa1u0gZcybFuKS68na2lKarDB98lJUtQ6zm8GGNQ0E05BAuQ6TgKhT+8jxivrWVEqJJJJJJtJJvJJvMevqzpj1K4pRsStMlFKErXIWgJrKSACZTt80QGstXjtEZdpilracoryLFoQ4pPaKdSjIjdsI7o9z+mzfXe/wBhr/zR5WmdL0WktEK54uBSltKDTaAkqtWhQDpmlSulvCio2zIgNO0XTEPtIeR5K0hQw2FJxBBBxEVjXTQlasED2UqeakLqQlM3mhIfjW01xvWzIeVHhaja1IooLD8+aJrJUATzajYQUi2qZA2XGdhmZXql6WoFJaKDS2kzqqSoOJSttaTWQ4mZBCkkA8NsBjqM3ZzhG58ko/s1v4R36RUZlStDilvO+pShx5E1OttWtubS9R1eTIzmWjIg1gmYsTP1d1zcozCWOfdbCJhKW6PRlgAkkzW4tKiqZM5iA87Sgsow3UVIuSZSffBvvtBswltjU+RvWOu2dHuHpNAqYmR0mp9Juw2lBNnvVJ2CM6pmk6K+hVdVIU5XUttXNUdsJUszWghL0qildKQAqqJUL1AwNGU5bDqHml1XEGshQKbDKVxEpEECRskoA+QYD6K12H9l034pSMPxStuyPn3TQ9d/RUfqfkzXnG3vxn5sWF7XqlPsLZfpjhS4hSHEpo1FIUhQKSAqslVqTuEq2EVrSlJQ44VJ8mq2kVimckNJbmUicp1CZAnaPOgLPyQj+0+yjuk2JFlZsTsutIsxl5sa5pZJLTgFpKFgDeSkgCMH1Z1jcoLi1Nr5vnEgKUG23lySSQkBakiUySSDaUAyNYR7jnKU7+UvfNKN/wCeAo2sqemydhodDIutAo6EkjvSodoh3UfSLFGpqXqRMJCVBKhaELUKtZQFpTVKh3gxN0npWhvtFDhpBWFLWytLLKOb5xRWtspD5Cmys1gmwpJMjIkRUjnOeEB9AOqBAIIIIBBBmCDaCCLxjFA1o1NU+6XmXEitMqQ5WkCSVKKCAZAqUVVZATUSDbIV/VrW92hp5ojnWZzCCZFE7TUVIyBvqkEX3Ekxa2NdqO6ZJbemBMzDQSMStTgAGJgI2rmqXqVXPOKC3ZEJCAaqJzBMyAVEiy4ATN9hD1OpaFpCgEqbrEKdW4GmSlSVNutoWbXCUKUOgCAapmZSjztOa1oq1egsn8UhVdH6d4SCx/ht2HzlkdE0qnU1x9fOOqKlSkJykALkpSLEpGwAACAXpWjNtOqQ06HUeasAiY3EEX79kRIIIAggggCCCCAIJxd9A6KYYo4pL4SolAcUVgLShJ8kJQbCozTadqgLLSXv6etp8lt0jfXSngJy8YChzi/6p6eoNBohPOhb6gVrRUctUAajVepKQ3zvUq+yLVoinuPNhakONEnopUqaiN5AAqz2C/hNCtZQkzBQUmdVblJbZDgBkVISu1SKwICriUmVlsBmesGl+eqtpcrJAK3FWp52kOyW84QQDYZNiY8lsb48hBA3ZzmUbQ3rgB+T/P2PsiW1rwBso37QY+yAxRt0dYeOc9kS2n09cfrfd28d8bW3ygS82i/tGj/ZElrlF/w6If8AUqP9kBiQfT1/FU999ltyvT6whz1Qnr+n24dvfPfG4I5ST7jRP2lR8Pe4jxEdPKZ/hUT9pUf/AI4jxgMLVSE9fwV92I9HdDKnk9fwVLddZZeJbuj1TG8K5SZ/iqJ+0qP/AMcD4Qy5yif4dEH+o0f7O3wgMIU+nrDx+7NkNKdHWHjnHjvjcXNfwfNov7Ro/wBkRXNdwdlG/aDH2QGKlwb+OceO+ElY38Y2NzXEH8n+fMfZDCtbBvY+fMwGQKVjnObIQTGuq1oHWY+esw2dZh1mfnrMBkk4I1g6yDrs/PGoQdYh12fnjUBlUEap/SAddr541HP6QDrtfPGoDLIJxqo1hHXZ+eNQsaxjrs/PGoDJ5wVo1oayjrM/PWYWnWcdZj56zAZIFDfHp0TWCkNJqpfVLYFVVy7K4NXujTUa1AbWPnzMPo1vA/J/nzH2QGV0rTT7wqu0h1aT5qnFVO5Hkjw3bjDLbqesPHOZbo2JvXYDZRvn7H2RJb17A82i/tCj/ZAY80+nrj9b7u3unviSikJ2r8VT3znZbcqe/wBc64jYmeUDciin/UaP9kSkcoh9yop/1Gj4e9xHiIDGPVKev4r7b7LTYe+tvEIXSE9fwX+6yw2jvq7jG3DlJPuNE/aVHw97iPGA8pR9xon7So+PvcD4QGFKfT1/BUt0pWWXplu6HVMRXX09YeP3Zs3RvbnKMfcqIP8AUqPjhgfCIrvKDPzKL+0aP9kBgbjg38c57YZKxvznNsbu7r2Dso37Qo/2RFc1zB/J/n7H2QGIFQ3xyYjZ162g7WPnzER16zg+cz89ZgMggjU161NhwNrWE1kkpUh0PpJB8g81MpVustiBpzWTmZpWpxKrPWULk9+mdBIYHvETXvKZwGdQQ7Snq6yuqlE7koBCUgAAAAknvJJN5hqAIII7AcggggLjq/rIzzQYpHRqpq1ikrQtFwSpIBMwJC4ggC43+zQqRQELBaDRXeOabUtfaJJNTxEZtBKA0LTutDYQUWLmD62lQVWn7u62SlKDtbbUpShYVJEwaLTKWt5ZccNZRlskAAJBKUixKQAAALABIRHjogFCFozfnIhAhaRnPfx3QEloZtzkRMbGHBWd/dOIbQzLOZxMaTgfDsx7OG+AeAw8QrG/xVP9JuELkdx8FY49vfWhtKcD3Ce66225PodYwuphw+/s7pb4BKwdx8FcOHo4wwrs8ArC7hL5G8w64nDh249vHdDCxh4iW+c7bL1dnS6ogGzmxWciG1Zvzv4wtQw4ffm2GyMyzhw3wCTm/H7/AEoSc3x0jOe7hvhJEAg5vzkQg5znZC1ZznbCDnOdsAmOR2OQBBBBAEEEEB2DOc74IBnOdkAoQ4nN8NiFgQDqM34fd6MPtjMjhnwhhIznv47ofbGHD7+3jugJbQw4Kzv7pxISMD3hfvpzkcVT/SbhEdpOB8OzHs4b4kNowPcJ7pSttuTLfJHXMA7I7j3pXPbfbff31twhCgdx7krn3W33d9XeYUEYcPrn2d1U7YQtGHCW+8zs2+lugGVDDwCsJSn2Jl+j3mIjozJWGfCJTicD3iW+c7bL1T3dPqiIrowPh9/bx3QERzN+cmGFZznbDzgznN0MnOc7IBJjkdMcMByOR2CA5BBBAEdjkEAQQQQBHYIIAjogggFCHE5z3cIIICS0MyzkRLaThwGA+vjhBBAPJThwAnOWNnlD9f3ohVXD0R278eOEEEA24MOAxxw4YwwsZkNk/G70ffGCCAZUMyhsjMs7+OEEEAk5szv44QkxyCAQqEmOQQHDHIIIAgjkEB2CCCAI6IIIBQhYjsEA4nNmd3DGH2xmQzs4YwQQExlOHAYDfjxwiQ2ieyc8AJzljZ5Q7K/vBBBALq4eint34g98tghC04einE78OGJjsEAw4mWyUsAZSnjbKqe2r74xDeThwGdnDGOwQENwQyYIIBJjkcggCCCCA5BBBAEEEEB//9k="/>
          <p:cNvSpPr>
            <a:spLocks noChangeAspect="1" noChangeArrowheads="1"/>
          </p:cNvSpPr>
          <p:nvPr/>
        </p:nvSpPr>
        <p:spPr bwMode="auto">
          <a:xfrm>
            <a:off x="307975" y="7755"/>
            <a:ext cx="304800" cy="29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6" descr="data:image/jpeg;base64,/9j/4AAQSkZJRgABAQAAAQABAAD/2wCEAAkGBxIQEBUQEhMVFRUVFRUXFRcVGBgXGBUWGBUXFhgVFxUYHSggGB0mHRcXITEhJSkrLi4uFyAzODMuNygtLisBCgoKBQUFDgUFDisZExkrKysrKysrKysrKysrKysrKysrKysrKysrKysrKysrKysrKysrKysrKysrKysrKysrK//AABEIAIcBdAMBIgACEQEDEQH/xAAcAAABBQEBAQAAAAAAAAAAAAAAAgMEBgcBBQj/xABVEAABAgIGBQcDDgoKAQUAAAABAgMAEQQSITFh8AUGQVGhBxMiUnGBkTJCohQjMzRTYnN0gpSzwdHhNUNUcoOSlbGytBYkJURjhIWT0vHTFTbC1OL/xAAUAQEAAAAAAAAAAAAAAAAAAAAA/8QAFBEBAAAAAAAAAAAAAAAAAAAAAP/aAAwDAQACEQMRAD8AxKCCCAI7HI7AEdjkdgFCFJznOyPc0XqbTqQApDBSk+c6Q2JbwFdIjEAx6y+TLSAE0hlZ6qXJE/rhI4wFTbzfnIiS3m/O/jC9IaLeornNPtLbXeAoG0b0kWKGIJEcaGB44fdwgHAD/wB1sb+Pp4Q5I4+lj9/fOOITge4Kwu8E+hvMLCMD4K+3s7pb4BtQOPpZ3ejjDJGRPC7hL5OMSVow4Kx+/wBLcIaUnA94ON/Gfy9wgI5zfnIhpWb85MSFJwPHOTDKhm3O7hANHN+P38YSYWRm3O7hCSM2wCDnOdkIOc52QtWc52wk5znbAJjkdMcgCCCCAIIIIDsGc53wQDOc7IBYhaYbELGb4B1Ob8Pu4Q6jN+GfCGk5vx+/jD7YwPHOTAPt58rO/unD4B/7re+nP0p/pMIaaTgfBWH3d8okNowPcFYSlbgmX6PrGAJHH0sb8b++thCFA4+lw4ejjD4bwPcFS7rbru6rvMIcbwPeFS2323X91bcICIoZFbC7hL5GMRnM35yImuJwPeFYzn4qn8vcIiupwPHOTARF5vzkw0c5zth5YzbnIhk5znZAJMcjpjhgOQQQQHIIIIAggggCCCCAI7HI7APUSirecS02kqWoySkbe+4AWkk2ATOyNV1U1TZotVxYDj21Z8lB3NpN35xt7Loj6naDFFarLA55wdM7UJvDY7LCcfzRFifpiWG1OrmQkXJtUokyShI2qJIAxMB6dIpzbKa7qwkEhKZzJWo3JQkTUtR3AEx5j+v9FYXVcQ6JWG1msn85rnecT2FIVhGd60axOhxSAqT0il5aT7EDfRWCPJSm5axatQNtUdKvaF0cqk0hqjosU6sJBlYkE2qI3ATPcYD6NNGoelaKmsEPsuCsg7Um0VknykLFo2EWg7RGbazagUehiqillbpSVpaWhIqtgyU687XAbbE5VpWkySCbI0vQ+iE0KicxREJmlKijnDIOOkeU6oDaQJy2WCQAljOtFIeUUlalEO9J0qAC1Ulslt1LonKbahVQgdFKCiVq1TDxAkdvyZb8bL1dk1dUQ5Uw9H7+3juhCBnon67dnbIdeHAM9H98837YBCk4ej9/Zw3w0U4eAnulK225Pb0esYfUM9EcZ2f99WGlDPRH12beyZ6kAwpOHD782b4ZUMy+/t47ofUMyGc4QyoZsznGAaIzLOPHdCSMyhZzdnI3wg5ugGznOdkJOc52QtWc54QgwCY5HY5AEEEEAQQQQHYIIIBQhYzZDYhYgHU5szhw3w+2My+/s4b4jpzdnJ3RIbzdnOEBLaThw+/t47okIQN3imW+c7bL1T3TX1BEdoZkn9083bYlNjPQP127O2Q90gHKmHoduytZts3zHmwhaMPBP1Tt2cN8OgYfwHjO3t22HzoQ4MP4BxnZ27LT5sBEWjDwE90pW23JlvkjrGIrqcOH35s3xMcGeiPrs29kz1IiOjMhnOEBDcGZZzOGTnOdsPODNmc4wyc5zxgEmOR0xyA5BBBAcggggCCCCAIIIIAiwak6O56khahNDMlncVTkhPj0pbQgxX40PUOi1KLX2urJ7Uo6CfS5zxgLa1Ff1t0pzU1D+7hJR8aeCuaN34toLcB6y0YRYaOmZA3xmmt1M5xLV/rqn6SZ7nHS02JYNsIlgrGArgEetqvpQUOmM0kpKg2uagJTKSClUp7ZKMsRjHlCFJznPCA+jmdd9H1AtNJQuYsQmZcOHNmSge2QF5IAnGPayaTS+5ZVmXaQ8uqpJSHH1glCVXEJQhtNYWFVYiYAJrLcS2jj+77O3jvgH093ikf9bOyY6kOgjDxR+7O7zY9PVbV2kaRe5lgXCbi1HoNpMwCsgWkkKASLVdPYSRrGjuSCipT68++6qVpSUNpngmqT4qN53wGJqIw8UnhtyPOhlXd4pP8A3t7ZHrxrmsfJFVSV0J9alAexPFIrYIdSkVTurAiYTaJRlFKZU2tTawpK0KKVJPRKVAylIizZ2dHqwEVXd4p/fnjDKu7hnOESJiYmqQmJm+Q2mqBMyFsuwRdl8mDspilNkG0EJUQRsOI+074DPTm7OcIQc3ReqRybPjyaQ0T74LSPEBX7t++PE0pqfTGAVVA4kXlo1yPkEBfeBAVxWbs5xhBznPGFk5znwhBznPCA5HI6BOyLlofUoFIXSioE/i0EAge/UQbfei7fOYAUyCNId1SohEubUmdxStc+6sSOEVXWHVpdFHOJJcanaZSUiZsCxu2VhZPcSBAeDBBHr6u6GFMWpHOhtSUhQBTWrCclStEpTT44GA8mCLoOT9X5QP8Ab/8A3ChyeK/KE/7Z/wCUBShCxm6Pb0xqjSqKkuFIcbF62iTVG9SSAoDGUsY8MQDqc3ZzjD7ebs5xiOk5z3cN0aDoTk4VSmW6Q1S2yhxII9bNmwpNthBBB7MICotHs8UjjnfsiU2Rh4oH/WzsmPc49PWPVl6gOhtZLiS3zgWhJq1QZLKhIyq2T2SUOsI81CsfEjG+y25U9/T64gHgRh4oHCVmyzZMDzYQ4Rh4oPCVu2zbaPOi+0Pk6W5RRSxS2w0Wy6VKCppSASqtIXiRnjW3xRHFXjpC6U+iSCApJE07QpJBtFqTMgTgIjpG2Q32oPb27e2R90jStXNQKIKAKTpBJClAuKrOKbDLZAqpVVIE5dIztmqUVjVLVpekVrS0+22tsJWErmayaw6SU1SCB0bCPObFtUiLZpTUTSb6kre0ghZSZprhRSk9YIKaqTf0gJjfAZvrfQ6O25Wo6S2ldrbSqxXzQFj7hWolBcNqUSnVAUZTE62c5zwibpBKg4oqKlViVBagoF1JJk70hMhUpz7YmasaCFOdUyHg2oJrJrJrV5HpASItAt7JwHiGORfl8mix/eU/7Z/5RTNKUIsOqbmVJBUErqlIcCVFBUmd4rJUJ+9gIcETtC6PFJeSzXqVgqRlWtCSqUpi+R4R6WmdV1UdAUHOcJKuiESNVKCta5zNiQBPtEBXoIIIAggggCCCCAI1XV1sJorCR7kk96xXPFRjK41jQp/q7HwLP0aYD1CuqhStyVHwST9UZTrGubjSdiKLRAPlUdDh4rMawhusCnrAp8RL64yfWAAlhwXOUWjnvbR6nPFkwHmCFJznO2EiFJznOyAfbzbnM4nUVClqShAKlKISkAmZUogJAsvJIHbLdEJrN+ciLpyWULntK0cETDZW6b/MQopNvvynjAbrqdq+jR9FRR0SKrC6ofjHCBWV2WAAbEpA2Rl3KTrKukqXVcWlpLxZo6UqW2FFkpL9JVVHT6SkNonNMisiShGt6bp3qeiP0j3Jl1wdqUFQ4iPnbTiSgssW+s0VgGda1bqPVThMttd9Q+TgIDWuSfWhdMYXR31lbrEiFkkqW0qYSVEjpKSQUk7qs5kkx4/LRq6C2NItiSkVUP3yU2TVQ4QNqSapPVXgIrHJVTS1pVpOx1LrSvK6nOC+zym0jvGMbTpugikMO0c3OtrR+skgEYgmfdAfLijjxP2Ztjc9XT/UKJ8Vo/0KIxSnNVebULnGW3B5V5FRfZ64hwSwEbVq57QonxWj/QogK7rnp5+ir9aDRSlnnVBwKJV6+2zIFKhL2QHujmrmsSKchRCajiJV0TnYZyUlUhMGW6YPcT53KV5TnxMfz9Fioal0wtU5q2xybSr7a/kj9cIPdAe7r7q6ClVMaElJteSBYsT9kAHnDzt4JN4M8/UJX8Y3R1IIIUJpIIUN4IkR3icZDp+hc2EEGZSp6jrNxK6O5IGV3sa2R3QHr8n+igtSqUoT5s1W/hJTUrtSCJYqnsi26SfUhACJc44tLbdbyQtfnKsPRSkKWdnRthjVaj83QmRtKK5+WorHAgd0QNaqRVCz7nRnVD859xFFB7kl3xgKu3rGWqWp1CnFMlQCkrUVFxAASVkKNjhArbgVSusjQ1BKhKxSVDtStKhxBB4xjsafqu/XobJN4SUH5ClIHohMBQdYNG+pqQpq2r5SCbyhVonvItBxSYnai+3m/wA136NUWbWugpdCZi0s0hIO1Km0ikI8ajyflnfFZ1E9vN/mu/RKgNRaFo7RFLOuL1HU0Xgh1DiVKNVNRaAH3WZAg1VexztAvlZfF1avHaIyjWUS5gbmnf52lwGv0CkpdQl1szSsBSTvB/cdhGBjNOUDQaKK+lxoBLbwUQkXIWkiuANiekkgYkCwCLpqMypFAYCrCQpQB6q1qWnxBB74icoQCkNp6jdKdUdwDYaR4uOIAxgMwSc57+O+N05J/wAGN/nvfSKjDEZvw+7hG5ck34Mb/Pd+kVAWHWjRSqRR6zSQp5klxoG5fRKXGFe9cQVIP5wOyMUptGDaxzZUWlpC2SVGsW1GqEqlOS0KBbV79tOwGPodiMz5QdXih4pQnoUhS3qPfJNJq/1ijyTsdQOcSLytCgJVoCyaJ/8Aazl0vUdM3ylN/vlxlGTaaPrl9nM0e8qlL1M3sAukDZurbxGs6KM9V3CJ20OmdvlP8YybTE+d2+x0e4LnP1OzusnOXfVxgLFyRk/+qbfYHp2k+cnypi0zB76+8RrOmfYXfg1/wmMl5IvwoLvYHZeV/h3T2Sl3VMY1rTXsDvwbn8JgPmvWU+uNfFKF/KtZ8If5P/wlR+1z6FyGNZvZGvilC3/krefGH+T/APCbHa59C5nxgNgcvHbGJ6y/3f4J3+dpcbY5eO2MT1k/u/wTv87SoCNq4f67R/h2v4xF31hu/wAtTvo2opGrntyj/DtfxiLvrDd/lqd9GzAZtBBBAEEEEAQQQQBGo6qvV6IydoSUn5ClJHAJjLouOojri0OMCxsKC1rBIUKwqltO4qqDpeaErlaRILqilKUSlkAlJkpap82gi9Ila6obUpkBcVA2R5rmrtBRVNLdCjIhPOuBpMitS1c2hJBCa61GRKpTvj26OkABKQAAAAAJAAXADYIgazatppzQkQl1E+bUbiDehUth37D2mA8DW7UplujmmURRKEgKWmtXSUGQrtrFsgbwSbCTMSlFETnOdsaHQqemg6LfoVKS408UvpQFIUULLiSE824maSJnffOKRovRT9JVVYaccPvEkgdqrh3nZANtDNucmND5FvwoPi70u2s39QiHSOTOlM0JdKWUlxElFhArkNjyzXnIrAtqiYkk2kmDk/c9R6Yo4UpJStVQLAkHEPNkNLTPYpSkGXaDaDAbXr4knRVNA/JnfCoZ8IwzW4TpzxlfzZEp3cy3Lbuq8N8fROkqEKRR3WDc6042floKfrj5v00isWXSDNyjtBc0ixxhPqVab5A+sBRH+IDATNRB/alEs/Hp37lA7dxVx3R9CrvjCOS2g87pVkyEmkuuqsFwQUDb1nEZMbRrFpAUWivUg3NNLX2lKSQO0mQ74D511gCSijFNxaelLq+r6XV+uNd1c9oUT4rR/oURkGsyKjrbBFtHozDKrJyWEc64L9jjqx8mNf1c9oUT4rR/oUQFL5SfKc+Jj+fosUHQg/rdHl7uzL/dTF+5SfKc+Jj+fosVLUehF2nNmVjQU6qy6qJJ9NSOO6A09cZnrnIhUvy2lDv5mjV+MaW84lIKlGSUgqUdyQJk+AMZPrK8SGkkALVzlJcF8l0lYWEn9Ehk/KgNA0If6qx8A19GmPB1x8ikDbzFFPd6qdB4kR6Op1J5ygtWzKKzau1KiUj9RSIZ1lovOGqATzzDzIl10FNJaHaS2tI7YDNI0XUf2kPhXP8A4xnUadqswW6GyDeUlZ+WoqT6JTASafKuxP3Rc+z1M/PhFG1D9vN/mO/RKi2axUgIClW+s0Z9VnXfq0ZvtNrvcDFU1E9vN/mu/RKgNQTHkp1Uo5dDjgW5VrVEOEFCQpxTsqoSKwrLUZKJFtoMeui+K9qxTil5VHcWVc9zr7U/NqvvNLbmTbY1XF0ulAWSnaRbo6K7hNpklKRWW4s3IQm9Sj9dpEZ5rhpdSittUudcKQ8AQQw02Spui1x5Sqx5xwiysEjYRGgaToSnmpINV1CkuMq6ryDNB7D5JwUYyfT1DS27XbSUtvDnG0y8iZIWyZ7ULCkdgSdsBASM57+MbnyTfg1v4R36RUYYkZlnDhvjc+SX8Gt/CO/SGA9Hkw0+qmURKXSeeZCUrJ89BnzboneCAQTtUhW+LPp/Q4ptGWwVVFGSmnBe06g1m3BLcoDtExtjENCadVQKTQn7Sj1IhDwAtU0p56tZvEgoD3sfQNFcCkhSSClQBSRaCCJgg7iICnsMuN6tPodTVcTRacHEmySgp8KHRlZPdsujINNJ9cu/FUfYZS9TN7Qbr7d1bcI3/XX8GU34rSNk/wAUrZt7I+ftND139FR/NBM/UzWyd91nYPOgLHyRj+1NvsDs5iXnJvtsMye+sNgjWtM+wO/BufwGMj5Ih/agu9geu7UXW22St3BJ86Nc0z7C78G5/AYD5r1l9ka+KUL+Vaz4Q/yf/hKj9rn0LmfCGNZfZGvilD/lWof1A/CTHa59C5AbA5eO0Riesn93+Cd/naXG2OXjtjE9ZR7X+Cd/naVARtXPblH+Ha/jEXfWG7/LU7+BmKRq57co/wAO1/GIvGsIs/y1N/gZgM1ggggCOxyCAIIIIAjQ9VyGNHc8lMzVfdIO1SayQDLZJtPGM8i2ap6yoYRzD06gJKFgVqoNpQpN5TOZsnebDOwLzobSDdJaDrZsNhBvQralWOO0Wx7NGilM6yaOowUpqU1SmGWSkm3aVBIl3x6uqOs4pri0BlSKgrVioKBBMgDYJKvO24wF0YMejRzFcVpppDimpOrUmVYNMuu1SoVgCW0kAyIMsYRStb0tCYYdG40gooqCe15QUe5BOEBeaPGJ61aPYC6QqiLHM0ZaSy4iQShbi5uUNtZ9kUhR55IT5ILgN84VrFr2X0ltSw4gzBZYK2mCLRJ15VV54b0pDaT1jFWpekXHyCtQkkVUITVQhtM51W0AVUCcrrzaZkTgPo3ULWZOkaIl2YDqJJfQPNclePeq8oHcZXgxn/KPqe82464ww46y87z7fMo5xTL66qX0KQATUcAQsKFymwLAZxn+gtNPUJ0P0dyosXyKaq09RSSJFJss2TFxRONN0fyzJqev0Xpi8suCqrEJXanZZM332QHscl2qS6Cyt98VXn6vQsm02mZCVVbKxJJO6SRsiBylacbKvUpkptkofpgskqRrUeiH3ziwknclJVcDHl6Z5WVupKWUpYG1QPPPS96FBLaD76a5dUmM10jpEuyT5KApSqtauS4o9N1xarXXFbVm8JkAlKgICFS31OLU4szWtSlrUQm1SiVKUe0knvwjctX0FNBoqSCCKNRwQbwQ0iYIjCqwBBkDIgyMiDIzkd4Nx798XNnlDdKRzjygraEUZpSRbZJSqQkmzAcICx63aurpa5pdShJa5pdZBUZc8h4FMiBObaRbsnHdB6CaobZQ3NSlEFaz5SyLrBcBMyGJtMVdevaj+PX8za/+3EDSOuAcSUnnXgR5LhQw0bLlNsTW4PelyXbAe/rHpRsoNYzYSr10g+2FptFFbO0TAK1CwASnaYzOn0tb7q3nDNS1FR3W7ANgFwGwDCHtJaQcfUFOKBkKqUgBKG07EIQLEpwH1xCOc54wFl1H0wGHSy4ZIdlIm5LgsSTuBBkT+bOwRd9J0UuIKQai0qSttcvY3UGshUpHbYbLiYyIxZNDa4OMpDbqedSJAGtVWkbq0iFAYieychAPHVZb1LUeaUywSFLnVkmYBW20QSFicwki4SJi6vOpQkrUQhCRMnYlIw8AB2CPAZ1wo6p3pl7p0Qe9sOK9GPL0vrUCRzXTUkzQopqtNnYtLZJLrg2LXICZkgG2Aa1u0gZcybFuKS68na2lKarDB98lJUtQ6zm8GGNQ0E05BAuQ6TgKhT+8jxivrWVEqJJJJJJtJJvJJvMevqzpj1K4pRsStMlFKErXIWgJrKSACZTt80QGstXjtEZdpilracoryLFoQ4pPaKdSjIjdsI7o9z+mzfXe/wBhr/zR5WmdL0WktEK54uBSltKDTaAkqtWhQDpmlSulvCio2zIgNO0XTEPtIeR5K0hQw2FJxBBBxEVjXTQlasED2UqeakLqQlM3mhIfjW01xvWzIeVHhaja1IooLD8+aJrJUATzajYQUi2qZA2XGdhmZXql6WoFJaKDS2kzqqSoOJSttaTWQ4mZBCkkA8NsBjqM3ZzhG58ko/s1v4R36RUZlStDilvO+pShx5E1OttWtubS9R1eTIzmWjIg1gmYsTP1d1zcozCWOfdbCJhKW6PRlgAkkzW4tKiqZM5iA87Sgsow3UVIuSZSffBvvtBswltjU+RvWOu2dHuHpNAqYmR0mp9Juw2lBNnvVJ2CM6pmk6K+hVdVIU5XUttXNUdsJUszWghL0qildKQAqqJUL1AwNGU5bDqHml1XEGshQKbDKVxEpEECRskoA+QYD6K12H9l034pSMPxStuyPn3TQ9d/RUfqfkzXnG3vxn5sWF7XqlPsLZfpjhS4hSHEpo1FIUhQKSAqslVqTuEq2EVrSlJQ44VJ8mq2kVimckNJbmUicp1CZAnaPOgLPyQj+0+yjuk2JFlZsTsutIsxl5sa5pZJLTgFpKFgDeSkgCMH1Z1jcoLi1Nr5vnEgKUG23lySSQkBakiUySSDaUAyNYR7jnKU7+UvfNKN/wCeAo2sqemydhodDIutAo6EkjvSodoh3UfSLFGpqXqRMJCVBKhaELUKtZQFpTVKh3gxN0npWhvtFDhpBWFLWytLLKOb5xRWtspD5Cmys1gmwpJMjIkRUjnOeEB9AOqBAIIIIBBBmCDaCCLxjFA1o1NU+6XmXEitMqQ5WkCSVKKCAZAqUVVZATUSDbIV/VrW92hp5ojnWZzCCZFE7TUVIyBvqkEX3Ekxa2NdqO6ZJbemBMzDQSMStTgAGJgI2rmqXqVXPOKC3ZEJCAaqJzBMyAVEiy4ATN9hD1OpaFpCgEqbrEKdW4GmSlSVNutoWbXCUKUOgCAapmZSjztOa1oq1egsn8UhVdH6d4SCx/ht2HzlkdE0qnU1x9fOOqKlSkJykALkpSLEpGwAACAXpWjNtOqQ06HUeasAiY3EEX79kRIIIAggggCCCCAIJxd9A6KYYo4pL4SolAcUVgLShJ8kJQbCozTadqgLLSXv6etp8lt0jfXSngJy8YChzi/6p6eoNBohPOhb6gVrRUctUAajVepKQ3zvUq+yLVoinuPNhakONEnopUqaiN5AAqz2C/hNCtZQkzBQUmdVblJbZDgBkVISu1SKwICriUmVlsBmesGl+eqtpcrJAK3FWp52kOyW84QQDYZNiY8lsb48hBA3ZzmUbQ3rgB+T/P2PsiW1rwBso37QY+yAxRt0dYeOc9kS2n09cfrfd28d8bW3ygS82i/tGj/ZElrlF/w6If8AUqP9kBiQfT1/FU999ltyvT6whz1Qnr+n24dvfPfG4I5ST7jRP2lR8Pe4jxEdPKZ/hUT9pUf/AI4jxgMLVSE9fwV92I9HdDKnk9fwVLddZZeJbuj1TG8K5SZ/iqJ+0qP/AMcD4Qy5yif4dEH+o0f7O3wgMIU+nrDx+7NkNKdHWHjnHjvjcXNfwfNov7Ro/wBkRXNdwdlG/aDH2QGKlwb+OceO+ElY38Y2NzXEH8n+fMfZDCtbBvY+fMwGQKVjnObIQTGuq1oHWY+esw2dZh1mfnrMBkk4I1g6yDrs/PGoQdYh12fnjUBlUEap/SAddr541HP6QDrtfPGoDLIJxqo1hHXZ+eNQsaxjrs/PGoDJ5wVo1oayjrM/PWYWnWcdZj56zAZIFDfHp0TWCkNJqpfVLYFVVy7K4NXujTUa1AbWPnzMPo1vA/J/nzH2QGV0rTT7wqu0h1aT5qnFVO5Hkjw3bjDLbqesPHOZbo2JvXYDZRvn7H2RJb17A82i/tCj/ZAY80+nrj9b7u3unviSikJ2r8VT3znZbcqe/wBc64jYmeUDciin/UaP9kSkcoh9yop/1Gj4e9xHiIDGPVKev4r7b7LTYe+tvEIXSE9fwX+6yw2jvq7jG3DlJPuNE/aVHw97iPGA8pR9xon7So+PvcD4QGFKfT1/BUt0pWWXplu6HVMRXX09YeP3Zs3RvbnKMfcqIP8AUqPjhgfCIrvKDPzKL+0aP9kBgbjg38c57YZKxvznNsbu7r2Dso37Qo/2RFc1zB/J/n7H2QGIFQ3xyYjZ162g7WPnzER16zg+cz89ZgMggjU161NhwNrWE1kkpUh0PpJB8g81MpVustiBpzWTmZpWpxKrPWULk9+mdBIYHvETXvKZwGdQQ7Snq6yuqlE7koBCUgAAAAknvJJN5hqAIII7AcggggLjq/rIzzQYpHRqpq1ikrQtFwSpIBMwJC4ggC43+zQqRQELBaDRXeOabUtfaJJNTxEZtBKA0LTutDYQUWLmD62lQVWn7u62SlKDtbbUpShYVJEwaLTKWt5ZccNZRlskAAJBKUixKQAAALABIRHjogFCFozfnIhAhaRnPfx3QEloZtzkRMbGHBWd/dOIbQzLOZxMaTgfDsx7OG+AeAw8QrG/xVP9JuELkdx8FY49vfWhtKcD3Ce66225PodYwuphw+/s7pb4BKwdx8FcOHo4wwrs8ArC7hL5G8w64nDh249vHdDCxh4iW+c7bL1dnS6ogGzmxWciG1Zvzv4wtQw4ffm2GyMyzhw3wCTm/H7/AEoSc3x0jOe7hvhJEAg5vzkQg5znZC1ZznbCDnOdsAmOR2OQBBBBAEEEEB2DOc74IBnOdkAoQ4nN8NiFgQDqM34fd6MPtjMjhnwhhIznv47ofbGHD7+3jugJbQw4Kzv7pxISMD3hfvpzkcVT/SbhEdpOB8OzHs4b4kNowPcJ7pSttuTLfJHXMA7I7j3pXPbfbff31twhCgdx7krn3W33d9XeYUEYcPrn2d1U7YQtGHCW+8zs2+lugGVDDwCsJSn2Jl+j3mIjozJWGfCJTicD3iW+c7bL1T3dPqiIrowPh9/bx3QERzN+cmGFZznbDzgznN0MnOc7IBJjkdMcMByOR2CA5BBBAEdjkEAQQQQBHYIIAjogggFCHE5z3cIIICS0MyzkRLaThwGA+vjhBBAPJThwAnOWNnlD9f3ohVXD0R278eOEEEA24MOAxxw4YwwsZkNk/G70ffGCCAZUMyhsjMs7+OEEEAk5szv44QkxyCAQqEmOQQHDHIIIAgjkEB2CCCAI6IIIBQhYjsEA4nNmd3DGH2xmQzs4YwQQExlOHAYDfjxwiQ2ieyc8AJzljZ5Q7K/vBBBALq4eint34g98tghC04einE78OGJjsEAw4mWyUsAZSnjbKqe2r74xDeThwGdnDGOwQENwQyYIIBJjkcggCCCCA5BBBAEEEEB//9k="/>
          <p:cNvSpPr>
            <a:spLocks noChangeAspect="1" noChangeArrowheads="1"/>
          </p:cNvSpPr>
          <p:nvPr/>
        </p:nvSpPr>
        <p:spPr bwMode="auto">
          <a:xfrm>
            <a:off x="460375" y="156639"/>
            <a:ext cx="304800" cy="29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13" descr="data:image/png;base64,iVBORw0KGgoAAAANSUhEUgAAAZsAAAB7CAMAAACVdd38AAAAwFBMVEX///8AZZkAAAAAY5gVcKDg4ODFxcWXl5eDg4OPj4+pqakAZpgAZJhsbGwAW5MAYJbR0dHt7e1zc3NGRkZWVlZbW1vz8/OgoKAAWZJgYGBOTk4mJibf398aGho/Pz+vr6+guM1ulreTk5NKha07OzsPDw94eHjIyMipxNYxMTHl7vPW1ta8vLzz+PoYGBhvb28qKirS4OrE1+MAUY2Ap8IueKTe6fBbkLNDgqp2ob60zNuhv9KOsMgmdaLI2uYAS4tdZN6FAAAU90lEQVR4nO2deUPiPBPAgYKorQl4QEVREQ+sdH1A7sPn+3+rN0mvHNO7deV5nX92l7QpOz+STGYm00r1b4lWr0RKsxYhf57OHo/a0R2cRnXgyK1y01Hotf2nj8dxzCMLlsNk48jTaVQHBbNx5PlEvac0OWQ2RLrhHZTChsjFa06VJ5YDZ1N7Cp1mymJTq/W+aewcOpta7T2kg/LY1GrN/IpPIIfPphYycspkU7sqQPWx8h9gcwd3UCqb2lMBuo+Tg2HzdEqk2315UvU0Bjsol813wDkYNtdeQ/tEVtMb2EHJbIIvVJocDBtuhm/JampAHchsnnsXkryp96VgE2W/FyOHyKbSldruoQ5kNiHLkihp2MA/iQLlINlUpLYTqINi2FQ6VG6PjgE2l0mVnFEOk82l2HYMdVAQG1/kwUrkKEmX2SVagfoPZXMttp1DHRTNptK+kRt7SbrMLjFsDIwQNvQSGB3cuKlUOs9ya7nOm2gF4vpuOt3VcfFoCl1vQIupeDaqgQgudIVJlPp0tHYuGqDiR04eNrLaQZdaCWwqZ1LrTZI+M0sUGm3pXbXUfhKbd6npGexAZvPUaUsC3BTDJtnOqiiJUh+yvKss9HPYdBSDCd4ExvoFoI19DJtKX2oGd1ZFSYT2jFVw2d7422wuXo+IjE/laSXMZRPP5gO4KY6N/HTQCilKIrSHl8Fl88LNgeL80CHzSils5DFbqhUdpb1hcNligLD2M9mE2bGlsLmXmv9JoerUEqU+bHMXWjMNVXW9MIOtIDZXnbAOSmHzKjWXaqhFspkJl9pbHRU3dgphc9EK7+Bb2MAmYkESoT29am6dizbeAJoOP4ua2ooZNxFZUKWwGUvNfxKqOZNEKxAtp5Y1HZpo5pnT1gwjrYiJraA5LTzCVQobudO/NqfR7SfCiLCoYjRYeLdshmYBgyctm+ebfr+vOLRgDTOJZXMG3BTH5lFqLjUynUyRZKBgczX1brJ2ddPxgOpVDWPNyDCOsu091Y1n6PZPZtM/PxMF2rLGsekl4FuYpNAmRvWtb7l9DciQquqGuZrtllqG3U9Wv0BbSeYIsdTK8Kd15OZS49Jp1KnrWBtMvDvtzRKbdfZPe4m+jU2l84/U8gJ3UAYbeXtTKzX/Nq1GsTkPBo898kyE9M7Q7L7OW1lBsGOgDDbyzyJszBYjKTVKxMB4uZG7sVPPajn80PKaA0/6JbBRsq/KzRhIz0YnUxvS1xOxnyVK6Q3NE795k9rArNvi2SS3Q4oRWWM4WQjaIEvNjMczXVbZncK9etXQqBEH9ZeHjbwDBFecotl0VA94uVOayMYwl9vNdpVoYadWtS50NXkY0s0QN340PB8MDTj2kysmfZdAR4WyaY8BMuVGCEQ2muGMhE0yOLpuWnJ3k+1AN03XZ42WrP3BLJyNPHCgMxfFsLmhIkfUPCn5iCGvLj/OuTGTeWXwGurS/noY1AkgcxDVXS42isEEdKDsPY9leVE9panyOss+hcNrOnA7D6N8MtQT4A4d0zXYLH25XYgdL6aBrT0AusvHRt5oAItyglx19a40bEo/ScAPm2BtH7F5SWPxGnEp1w2zPhjsTXdVMdcLus3RNA2Z2mA7gR8yAZacfGzkLCjA51g6m9IPTXPaElaPxWa3nGNCiCHyyeiGzrxqk7ozFIg5rVWxsz4Z2ucMfgi0+8nJRt5qqBv0stlEhI4KEn7cLJTWxXQ0W67qyCTjiGDCxAhzJyp7z+AQK9kwNLIdJRYauSaga/GgS2DTlprVwH3JbL7htDTPZhR2kW1NNqOH2WA53Pu+6K9/KTAN6/X5arhc70abicXFsNdI3/n/KGFOk1Oi1bSBctmEnQAuUnh1+dqypopxrIrtCty6w4bmN0Hetrxs5DQ+JV+9TDbhWQpFCqct3Ut6svcmqg9nm0mI3pPIUPO7q4yg3WdeNooZLS/N5bF5K/lshyeCvvB+ZNnWQ1VjhjJCqL5a7kbTRdjgEMW2J/6KZdEtDRrSf9szcCubm41sRst542WxufwmMrI/zaCrPnZ3isR41gzKyDSr+9VyMNttN5wDemFZi8nka7rZPOzWS2IxYHKrNxeuWE6BhvbLFcaZfDaPkkrUxV5WmjTPAGeZ8rJ5fjv+znJDosKYFv1NvE7/SmwwspcxKCQykj59e2H6SW0B0/z8/DSpoW3QwLRrYVtDzLZF9B6jCvsY4ti0bxu83Ko6aTfEKyQ2HbEDQOQ74m763ipQ8TECVF/PhlxmDXanLUunStfRfDv52un+vt8w9+v10KRrv66h4WxWRwZ8+i2Oza/EsDEMNg7spTsvkb0nZtPaxkFjunayH5Mmn2ksVEAoDtkEN63CgZ1fNrESRUb3R0lliekek8xcmmaa8xVZWehOFPlbmBWi8xf9DLOLyHbUs9IsOCT6yyZWotDo+MG7zK7v96shk0EgwUGDCfchu2pf9227USY77Vei2aAcG5xA7Ezxm1+JnNOMgtQHrji/bGIlatxUC1IfGAz6ZRMrUeNGNwPPNNlibkZMtg+B+M0W8Jnf9nfmtMe7i4unkqszlCtRbLiY8+LTRIpg88FrX9KcdrY5HSiPmIGGWtlsWBDh7lt8kmVJJJsqcn00NnAWl8bcvJj0DFV1g+ZP7ZdKEGgDDpvS2dDiQN9SubE8iWZTdQ7ebOqKk59woMnqaDldLEZzOmr04U4MLVjUv2Pv0F/xC9BhE5IofTASw4Yw2K809SghGk4te0GGi0Ydami/HqlB069PvCLUQjoumc3ZdxWjLVHi2FC/mOqt9BwCC2Rqy90XvA0i64wWniNaMpv3928sgF6SxKNRPwiiZpWFnPk08s+3WZgWkdLC6nz92tCxEstGQaNXjU8o18ma7obIxLjqwLF0pM9G22XY0eo4NmM50Y8fB132CWyEvb9Id0KxsPfu+d3Nzc3FS1cM/N8rCYZUuLBdg+u9q6banIZ+sfb98SV54tPZSUgWiNsp90lKMhrNp1kpqU4s1ZZYBzSdzTDX08l0jUznKiukpEfa2JpQ5O+KfQLHU5TwmLrudIVzo01OlVDWs1DhQUpTkKNzH+xTlc2RkMH9AZwY8r42998MHR7EKOaOBegsyobMupIfaG12c1YAL7iXRrNxsDeC60WkPifN/9yu87CRk6l51X+AbLiKOXIKiXRO+xxk05Zz64Gv7uUNcbvl0BGC0XylI/eULdm7mAaxkdVFf2AKWDzFayjwk8Kp76nZ8OMmDxu1KiqnenjcRLCRzhKAbIBAt/LVg3y7YO4OIaOZO6pbsrExMDbRHLKRmWiGLhy6YfkF+mrw8BVck+McQe/SE6EERzybJ//GnjjvvESq/sR94IXTcOX8izsY1/IbLiA1Q2ygHATlqwc/xeBhMBoduaq167oyXOyv3dL7ZMZ8NWxnylILUH25U5Lb9Cx+aOfLhtR4imcTdqLMy87pN1udTqd9dPIPWOTLKZ8HlHxsBQ23f9jfhaPSABt/RLwctckj30970Ffn6rT6bTAb7Ac0xfQnezFak9UF45Wj/9nnavTFCnpSI2E+24A5h5n8aQ6bkPTJzGy8Q+icQltXQOETDkF4g5NlJXgfADZu3dez4MP2sfLVnS99Jj4VZoMAHdvERmbGGN2xaHgw2uzqn27Bm4E5nwGLkSOLHHNa0WzcFHfRrAYekoiNY1QICaUqG3eBEpelhmwtOADdfEivEURj6NKtk9FgTueuYHJi6QFBvkBUju4yU/zGYROyuc/MxlFUvDcnEZtj9SKVjbO+xRyac+a9a3fG9QoowWw4vVnT2VCjxzjlgzi0jgrwmMlWSnl/gA/BJWNz3G26IlR8imdz5t/Ig3CWkQSFtRKwuXUNPmHUqWyc84gxpw4evdHM/vRsenhO46ra0cJC6g+fgjLQUnyCvZmtsPkZWGikl68lHCJIbUMLC3YqG5prc36XCYrQxLDhROxMYdNWvgMkf7yfzLEHiUoIm613lwWXhtZ1bNZ33Exmb9Z1utXR8Wfw6eZf8lFGf5rMRpgVsrJxOk1QhCYxm7i9Z0P9YYV9ZTYY2d/c/SesuMAYWEHF0ohRVp2JGx4y62msWtSa+3yDwotIpn5vFN+Ylc1j0WzkV1ZlY+NUl2L7BWfX5MyTIWw0zBI6FyvV/tUNbA6+pN4XJlt/8E4w1mZhgyYxm4ueJ8LcEc/mzb/xgmtzrN4C5zQ5HyHTnObwcyaGMfcNQ3WH9MFsjpR4p1hsyJ++qC2GqlvxmXY1orDaX7HTWgk0xV0Yyub89t21xiXOqi3guFUjbQGnq6ZT7L0W/NdCdUd9aMoZAAOhoEiXNZp/uvkCa1zFPhnbOwgSfRL+r+xvnP95ITa062EQta6yueYGRYjUVGFPjtCeKNT7j+oP3pCxN0NMlhg3XwBjzdvq2DvdpAkd9ld0ve+/w8b1ZYp7z7Hq00+yv3H6EqsMqGxcr7e49xSCsopf3BvaydloaOifjPoaGG7MTKPHozGaecenZxqml9b3vg/7R7Hxaq9x5sD4CYi3JGHjLBPiWXbAZ+MWreJ8Nq1rwYbwnKaC0O1c3GBhutdoyGDpTWb2dk/LQdKBxLzQGhq46w4lY7AwtmHEFbsrwNcJxz2jfZ1ehOCf7i31dY5fnsGOEvkFnGCPUEMNYOOXlD5+bZMntppv4sBtQGhq/UrsuMH77cKaDkzkm8aTAXZGhI7RfrjHGK1caPYMp6h/m9BOC1z9vGPAYRMEEC65+VyJEYgahn6lGdm473rhfz9QjOAReCLH5sTtseOKO9COYt8b5WZpTj0ym5XJKqnQNpYmaA289MIdTlV7MHVs7ZFrlIsL8KaXsr8Rt4cdAE5GNu6+hK+CDMbWlHKFwr5IAewY+hcx+dD8W1aI2A91PzNDx2Jy7baaspxqaja8cZWKjbydUQKfQDGcZGzGClo4Jq2u9u9SG79PcuMYtzHnb/gtJllMgrqPunj+Y1NPXeg2dS4HP26u0rBRSq/fCpHnHvQ6agcBULtObLiRLzsD2VQ6wv/mpstd4JRUFpZHx3X9ETNugl2+vTYxl6ymB9E3sgStzPSvMoxjc3QiCW/33suNnHpu5TbALOiMT3pErze9sDPpjWN6J0BNbHh1niB9sWPISGk9npGF5PnupSvspzusvxPhDucZJ4nP3+xMcZlHfmGbivVvlgr4v7mDsRLFRgsq0sgHNfRPjk1IFOCXTU6JUp/ODY46PzZ0zeTSB5OV9/xlk1qi9bf3Ltvy+tdxnU8ghGPOv2xyS7QC8dCZ1YRj6JoplFCFj6j/sskvMRrE+m76NRr66qeHCJyaNRWLxWro2adfNuVInArpOY3gKAAxlE03b3CLsTEcLPWsL5f8ZRMrsTrUhZxawy0caQ3pUUFNCykk9MumCEmjTl3He8exNgJSb/7/2HScHeN7WYexU7Fx38tOX0WU+3V4B8+m0a/VrsbU/VVWIcI02nRPtE+JhZD/TYUHz8Y5U/Pn4620It6JdUk2Nc58NjMLecPnobNp15rto+sQj2gxkliXppPEac0j8pr+r9iw8wOde8ghWpAk0qNeNdzyKNMMHuf/JptvkHguLCnA9azNzKJe9R3LphNZwVSoowp3EFYFtTHunr7yplU7slRqS02R66iXQne38r6xIE6F2JwP52adJWvYK1zQoEnAhot79s/vZTNVCHyCyTjCCwuCdIKWeyz28h3o61zt6RSIlL2ouYBQBC/36yRiNOi8+sl50cBE56NrZbORyjufiaNDiFzGs/GTyFjCn3PsAuxLWdf7QKYhDWo35MuURN7z3K8xjEHDhQJGad9EmJtNi0017+Muy5kQMsyJPv1pDc7LJWyayrT37oZ/GyciG9rX7RGNBUsgaIBbOXJ4rMadVTYs6h8y3SaUaP3tgwvhyvWlsgmm8DZNVeEPVp7FJjW3oRy1Sz/DuhOksAd9vSs67ynB/IrLRsznVNmwOVl5gUUqidQfCpLPN5/FoknHhqjtjzByMrIBtcX11ZRuImvG45tyQoOwOZaKs6lsyAXnOd8tFak/M8izgQ/Ufh8blv4YfJCNTSM4S8kJ11dLPb7ZOVVWfgKGjkB+bVLYkIXt9RbMokouB8OGWkzBrJaNTUdM9FP7aoka79Bx1lFO2VA2NPuSG8cKmyeaNXuR5DhJuETqj3uTVLakgCLZ0JMs/t8zzml96CQM19dYNDmabHk6kS1BxobagYFLQGbzykboEThOE0u0/oK8zsizNN/D5oXbMGRkcw+s7HxfFyIGlvlKexIVz9iwIwn+xTKbK6fPPpQzmliiFegXENgWPWwysBlzes3IhuXE9qT9kN/X7aUDw5N7d2R8SF/FYcPsa+9ziU3DnRvv1ROhKSRGg2jNtp2zolebLGyOuLxbos9/blyBD7oSNn3vkueAEjNte8KWiPR12etdOonnvAn95kK7lfakLhu6AnrDQmLz4n35hK9KhiVagbqO0WowDD2I/q1s3rmdoeAXAO8X/ALcrN9g5Ul4k4Dr65xH8+rf1xOZeWzoSuSOM5FNx3fhNPM4bhIokR2qKRxOpnHDszntugIvt4TNuX+JMIvdXolbdtIXyz9uHon7zkt+T8qbCD4beqvDRGTTDA4R5ylSXbTKS2TDT95Z1xtHWn1+9grpi6wZ/d6FI+LgPBaMB7aFEdmQfbJ7Z+85h+PmgNh8cEfa87EJdBrRl1QEj+uMY9O5cVoENtJxm8wlxA+ITS3//obvzHeIwX2RNePp5dyVlxu+qCfHhi1rLYnNU+1PcOdddsfN4bBp8h6Q3Gw+gg7gvsRVXHDc8GyYf7QhsGkJ3ux38VRXGjkYNi3BwM3N5iWOTV/0NPOOG4ENncGeKzccm2vRqutldtwcCpux4CLJyiaY+jldg32NpV3jCbemi2zoCOtx46YhrTCvmR03P5kNVy3hSgquZY0R3LkKPuG6A/u6kyrg8Y4biY1zAJdvFS2zN1YsIIP8ZDbjIyrj7gcr/SZkTxJ9to48AY3UNi224F/ifki3l2QX07rmo5kQm5YSAeWCMTIbFoHz2HSUHc29XKMlqfxkNpw8S5oS/ALgWiv4BbwhGHT6HB0LulZSOBqBKaKwoTVQPTZd1RPwJ6Pj5uez6T/JL3SoSGzAsk4gm0qnyUrJ9ptiX/LNsgeNypXfi8qmE6w3gAetG1uvE5T/Acoa3Foe/YTuAAAAAElFTkSuQmCC"/>
          <p:cNvSpPr>
            <a:spLocks noChangeAspect="1" noChangeArrowheads="1"/>
          </p:cNvSpPr>
          <p:nvPr/>
        </p:nvSpPr>
        <p:spPr bwMode="auto">
          <a:xfrm>
            <a:off x="612775" y="305524"/>
            <a:ext cx="304800" cy="29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15" descr="data:image/png;base64,iVBORw0KGgoAAAANSUhEUgAAAZsAAAB7CAMAAACVdd38AAAAwFBMVEX///8AZZkAAAAAY5gVcKDg4ODFxcWXl5eDg4OPj4+pqakAZpgAZJhsbGwAW5MAYJbR0dHt7e1zc3NGRkZWVlZbW1vz8/OgoKAAWZJgYGBOTk4mJibf398aGho/Pz+vr6+guM1ulreTk5NKha07OzsPDw94eHjIyMipxNYxMTHl7vPW1ta8vLzz+PoYGBhvb28qKirS4OrE1+MAUY2Ap8IueKTe6fBbkLNDgqp2ob60zNuhv9KOsMgmdaLI2uYAS4tdZN6FAAAU90lEQVR4nO2deUPiPBPAgYKorQl4QEVREQ+sdH1A7sPn+3+rN0mvHNO7deV5nX92l7QpOz+STGYm00r1b4lWr0RKsxYhf57OHo/a0R2cRnXgyK1y01Hotf2nj8dxzCMLlsNk48jTaVQHBbNx5PlEvac0OWQ2RLrhHZTChsjFa06VJ5YDZ1N7Cp1mymJTq/W+aewcOpta7T2kg/LY1GrN/IpPIIfPphYycspkU7sqQPWx8h9gcwd3UCqb2lMBuo+Tg2HzdEqk2315UvU0Bjsol813wDkYNtdeQ/tEVtMb2EHJbIIvVJocDBtuhm/JampAHchsnnsXkryp96VgE2W/FyOHyKbSldruoQ5kNiHLkihp2MA/iQLlINlUpLYTqINi2FQ6VG6PjgE2l0mVnFEOk82l2HYMdVAQG1/kwUrkKEmX2SVagfoPZXMttp1DHRTNptK+kRt7SbrMLjFsDIwQNvQSGB3cuKlUOs9ya7nOm2gF4vpuOt3VcfFoCl1vQIupeDaqgQgudIVJlPp0tHYuGqDiR04eNrLaQZdaCWwqZ1LrTZI+M0sUGm3pXbXUfhKbd6npGexAZvPUaUsC3BTDJtnOqiiJUh+yvKss9HPYdBSDCd4ExvoFoI19DJtKX2oGd1ZFSYT2jFVw2d7422wuXo+IjE/laSXMZRPP5gO4KY6N/HTQCilKIrSHl8Fl88LNgeL80CHzSils5DFbqhUdpb1hcNligLD2M9mE2bGlsLmXmv9JoerUEqU+bHMXWjMNVXW9MIOtIDZXnbAOSmHzKjWXaqhFspkJl9pbHRU3dgphc9EK7+Bb2MAmYkESoT29am6dizbeAJoOP4ua2ooZNxFZUKWwGUvNfxKqOZNEKxAtp5Y1HZpo5pnT1gwjrYiJraA5LTzCVQobudO/NqfR7SfCiLCoYjRYeLdshmYBgyctm+ebfr+vOLRgDTOJZXMG3BTH5lFqLjUynUyRZKBgczX1brJ2ddPxgOpVDWPNyDCOsu091Y1n6PZPZtM/PxMF2rLGsekl4FuYpNAmRvWtb7l9DciQquqGuZrtllqG3U9Wv0BbSeYIsdTK8Kd15OZS49Jp1KnrWBtMvDvtzRKbdfZPe4m+jU2l84/U8gJ3UAYbeXtTKzX/Nq1GsTkPBo898kyE9M7Q7L7OW1lBsGOgDDbyzyJszBYjKTVKxMB4uZG7sVPPajn80PKaA0/6JbBRsq/KzRhIz0YnUxvS1xOxnyVK6Q3NE795k9rArNvi2SS3Q4oRWWM4WQjaIEvNjMczXVbZncK9etXQqBEH9ZeHjbwDBFecotl0VA94uVOayMYwl9vNdpVoYadWtS50NXkY0s0QN340PB8MDTj2kysmfZdAR4WyaY8BMuVGCEQ2muGMhE0yOLpuWnJ3k+1AN03XZ42WrP3BLJyNPHCgMxfFsLmhIkfUPCn5iCGvLj/OuTGTeWXwGurS/noY1AkgcxDVXS42isEEdKDsPY9leVE9panyOss+hcNrOnA7D6N8MtQT4A4d0zXYLH25XYgdL6aBrT0AusvHRt5oAItyglx19a40bEo/ScAPm2BtH7F5SWPxGnEp1w2zPhjsTXdVMdcLus3RNA2Z2mA7gR8yAZacfGzkLCjA51g6m9IPTXPaElaPxWa3nGNCiCHyyeiGzrxqk7ozFIg5rVWxsz4Z2ucMfgi0+8nJRt5qqBv0stlEhI4KEn7cLJTWxXQ0W67qyCTjiGDCxAhzJyp7z+AQK9kwNLIdJRYauSaga/GgS2DTlprVwH3JbL7htDTPZhR2kW1NNqOH2WA53Pu+6K9/KTAN6/X5arhc70abicXFsNdI3/n/KGFOk1Oi1bSBctmEnQAuUnh1+dqypopxrIrtCty6w4bmN0Hetrxs5DQ+JV+9TDbhWQpFCqct3Ut6svcmqg9nm0mI3pPIUPO7q4yg3WdeNooZLS/N5bF5K/lshyeCvvB+ZNnWQ1VjhjJCqL5a7kbTRdjgEMW2J/6KZdEtDRrSf9szcCubm41sRst542WxufwmMrI/zaCrPnZ3isR41gzKyDSr+9VyMNttN5wDemFZi8nka7rZPOzWS2IxYHKrNxeuWE6BhvbLFcaZfDaPkkrUxV5WmjTPAGeZ8rJ5fjv+znJDosKYFv1NvE7/SmwwspcxKCQykj59e2H6SW0B0/z8/DSpoW3QwLRrYVtDzLZF9B6jCvsY4ti0bxu83Ko6aTfEKyQ2HbEDQOQ74m763ipQ8TECVF/PhlxmDXanLUunStfRfDv52un+vt8w9+v10KRrv66h4WxWRwZ8+i2Oza/EsDEMNg7spTsvkb0nZtPaxkFjunayH5Mmn2ksVEAoDtkEN63CgZ1fNrESRUb3R0lliekek8xcmmaa8xVZWehOFPlbmBWi8xf9DLOLyHbUs9IsOCT6yyZWotDo+MG7zK7v96shk0EgwUGDCfchu2pf9227USY77Vei2aAcG5xA7Ezxm1+JnNOMgtQHrji/bGIlatxUC1IfGAz6ZRMrUeNGNwPPNNlibkZMtg+B+M0W8Jnf9nfmtMe7i4unkqszlCtRbLiY8+LTRIpg88FrX9KcdrY5HSiPmIGGWtlsWBDh7lt8kmVJJJsqcn00NnAWl8bcvJj0DFV1g+ZP7ZdKEGgDDpvS2dDiQN9SubE8iWZTdQ7ebOqKk59woMnqaDldLEZzOmr04U4MLVjUv2Pv0F/xC9BhE5IofTASw4Yw2K809SghGk4te0GGi0Ydami/HqlB069PvCLUQjoumc3ZdxWjLVHi2FC/mOqt9BwCC2Rqy90XvA0i64wWniNaMpv3928sgF6SxKNRPwiiZpWFnPk08s+3WZgWkdLC6nz92tCxEstGQaNXjU8o18ma7obIxLjqwLF0pM9G22XY0eo4NmM50Y8fB132CWyEvb9Id0KxsPfu+d3Nzc3FS1cM/N8rCYZUuLBdg+u9q6banIZ+sfb98SV54tPZSUgWiNsp90lKMhrNp1kpqU4s1ZZYBzSdzTDX08l0jUznKiukpEfa2JpQ5O+KfQLHU5TwmLrudIVzo01OlVDWs1DhQUpTkKNzH+xTlc2RkMH9AZwY8r42998MHR7EKOaOBegsyobMupIfaG12c1YAL7iXRrNxsDeC60WkPifN/9yu87CRk6l51X+AbLiKOXIKiXRO+xxk05Zz64Gv7uUNcbvl0BGC0XylI/eULdm7mAaxkdVFf2AKWDzFayjwk8Kp76nZ8OMmDxu1KiqnenjcRLCRzhKAbIBAt/LVg3y7YO4OIaOZO6pbsrExMDbRHLKRmWiGLhy6YfkF+mrw8BVck+McQe/SE6EERzybJ//GnjjvvESq/sR94IXTcOX8izsY1/IbLiA1Q2ygHATlqwc/xeBhMBoduaq167oyXOyv3dL7ZMZ8NWxnylILUH25U5Lb9Cx+aOfLhtR4imcTdqLMy87pN1udTqd9dPIPWOTLKZ8HlHxsBQ23f9jfhaPSABt/RLwctckj30970Ffn6rT6bTAb7Ac0xfQnezFak9UF45Wj/9nnavTFCnpSI2E+24A5h5n8aQ6bkPTJzGy8Q+icQltXQOETDkF4g5NlJXgfADZu3dez4MP2sfLVnS99Jj4VZoMAHdvERmbGGN2xaHgw2uzqn27Bm4E5nwGLkSOLHHNa0WzcFHfRrAYekoiNY1QICaUqG3eBEpelhmwtOADdfEivEURj6NKtk9FgTueuYHJi6QFBvkBUju4yU/zGYROyuc/MxlFUvDcnEZtj9SKVjbO+xRyac+a9a3fG9QoowWw4vVnT2VCjxzjlgzi0jgrwmMlWSnl/gA/BJWNz3G26IlR8imdz5t/Ig3CWkQSFtRKwuXUNPmHUqWyc84gxpw4evdHM/vRsenhO46ra0cJC6g+fgjLQUnyCvZmtsPkZWGikl68lHCJIbUMLC3YqG5prc36XCYrQxLDhROxMYdNWvgMkf7yfzLEHiUoIm613lwWXhtZ1bNZ33Exmb9Z1utXR8Wfw6eZf8lFGf5rMRpgVsrJxOk1QhCYxm7i9Z0P9YYV9ZTYY2d/c/SesuMAYWEHF0ohRVp2JGx4y62msWtSa+3yDwotIpn5vFN+Ylc1j0WzkV1ZlY+NUl2L7BWfX5MyTIWw0zBI6FyvV/tUNbA6+pN4XJlt/8E4w1mZhgyYxm4ueJ8LcEc/mzb/xgmtzrN4C5zQ5HyHTnObwcyaGMfcNQ3WH9MFsjpR4p1hsyJ++qC2GqlvxmXY1orDaX7HTWgk0xV0Yyub89t21xiXOqi3guFUjbQGnq6ZT7L0W/NdCdUd9aMoZAAOhoEiXNZp/uvkCa1zFPhnbOwgSfRL+r+xvnP95ITa062EQta6yueYGRYjUVGFPjtCeKNT7j+oP3pCxN0NMlhg3XwBjzdvq2DvdpAkd9ld0ve+/w8b1ZYp7z7Hq00+yv3H6EqsMqGxcr7e49xSCsopf3BvaydloaOifjPoaGG7MTKPHozGaecenZxqml9b3vg/7R7Hxaq9x5sD4CYi3JGHjLBPiWXbAZ+MWreJ8Nq1rwYbwnKaC0O1c3GBhutdoyGDpTWb2dk/LQdKBxLzQGhq46w4lY7AwtmHEFbsrwNcJxz2jfZ1ehOCf7i31dY5fnsGOEvkFnGCPUEMNYOOXlD5+bZMntppv4sBtQGhq/UrsuMH77cKaDkzkm8aTAXZGhI7RfrjHGK1caPYMp6h/m9BOC1z9vGPAYRMEEC65+VyJEYgahn6lGdm473rhfz9QjOAReCLH5sTtseOKO9COYt8b5WZpTj0ym5XJKqnQNpYmaA289MIdTlV7MHVs7ZFrlIsL8KaXsr8Rt4cdAE5GNu6+hK+CDMbWlHKFwr5IAewY+hcx+dD8W1aI2A91PzNDx2Jy7baaspxqaja8cZWKjbydUQKfQDGcZGzGClo4Jq2u9u9SG79PcuMYtzHnb/gtJllMgrqPunj+Y1NPXeg2dS4HP26u0rBRSq/fCpHnHvQ6agcBULtObLiRLzsD2VQ6wv/mpstd4JRUFpZHx3X9ETNugl2+vTYxl6ymB9E3sgStzPSvMoxjc3QiCW/33suNnHpu5TbALOiMT3pErze9sDPpjWN6J0BNbHh1niB9sWPISGk9npGF5PnupSvspzusvxPhDucZJ4nP3+xMcZlHfmGbivVvlgr4v7mDsRLFRgsq0sgHNfRPjk1IFOCXTU6JUp/ODY46PzZ0zeTSB5OV9/xlk1qi9bf3Ltvy+tdxnU8ghGPOv2xyS7QC8dCZ1YRj6JoplFCFj6j/sskvMRrE+m76NRr66qeHCJyaNRWLxWro2adfNuVInArpOY3gKAAxlE03b3CLsTEcLPWsL5f8ZRMrsTrUhZxawy0caQ3pUUFNCykk9MumCEmjTl3He8exNgJSb/7/2HScHeN7WYexU7Fx38tOX0WU+3V4B8+m0a/VrsbU/VVWIcI02nRPtE+JhZD/TYUHz8Y5U/Pn4620It6JdUk2Nc58NjMLecPnobNp15rto+sQj2gxkliXppPEac0j8pr+r9iw8wOde8ghWpAk0qNeNdzyKNMMHuf/JptvkHguLCnA9azNzKJe9R3LphNZwVSoowp3EFYFtTHunr7yplU7slRqS02R66iXQne38r6xIE6F2JwP52adJWvYK1zQoEnAhot79s/vZTNVCHyCyTjCCwuCdIKWeyz28h3o61zt6RSIlL2ouYBQBC/36yRiNOi8+sl50cBE56NrZbORyjufiaNDiFzGs/GTyFjCn3PsAuxLWdf7QKYhDWo35MuURN7z3K8xjEHDhQJGad9EmJtNi0017+Muy5kQMsyJPv1pDc7LJWyayrT37oZ/GyciG9rX7RGNBUsgaIBbOXJ4rMadVTYs6h8y3SaUaP3tgwvhyvWlsgmm8DZNVeEPVp7FJjW3oRy1Sz/DuhOksAd9vSs67ynB/IrLRsznVNmwOVl5gUUqidQfCpLPN5/FoknHhqjtjzByMrIBtcX11ZRuImvG45tyQoOwOZaKs6lsyAXnOd8tFak/M8izgQ/Ufh8blv4YfJCNTSM4S8kJ11dLPb7ZOVVWfgKGjkB+bVLYkIXt9RbMokouB8OGWkzBrJaNTUdM9FP7aoka79Bx1lFO2VA2NPuSG8cKmyeaNXuR5DhJuETqj3uTVLakgCLZ0JMs/t8zzml96CQM19dYNDmabHk6kS1BxobagYFLQGbzykboEThOE0u0/oK8zsizNN/D5oXbMGRkcw+s7HxfFyIGlvlKexIVz9iwIwn+xTKbK6fPPpQzmliiFegXENgWPWwysBlzes3IhuXE9qT9kN/X7aUDw5N7d2R8SF/FYcPsa+9ziU3DnRvv1ROhKSRGg2jNtp2zolebLGyOuLxbos9/blyBD7oSNn3vkueAEjNte8KWiPR12etdOonnvAn95kK7lfakLhu6AnrDQmLz4n35hK9KhiVagbqO0WowDD2I/q1s3rmdoeAXAO8X/ALcrN9g5Ul4k4Dr65xH8+rf1xOZeWzoSuSOM5FNx3fhNPM4bhIokR2qKRxOpnHDszntugIvt4TNuX+JMIvdXolbdtIXyz9uHon7zkt+T8qbCD4beqvDRGTTDA4R5ylSXbTKS2TDT95Z1xtHWn1+9grpi6wZ/d6FI+LgPBaMB7aFEdmQfbJ7Z+85h+PmgNh8cEfa87EJdBrRl1QEj+uMY9O5cVoENtJxm8wlxA+ITS3//obvzHeIwX2RNePp5dyVlxu+qCfHhi1rLYnNU+1PcOdddsfN4bBp8h6Q3Gw+gg7gvsRVXHDc8GyYf7QhsGkJ3ux38VRXGjkYNi3BwM3N5iWOTV/0NPOOG4ENncGeKzccm2vRqutldtwcCpux4CLJyiaY+jldg32NpV3jCbemi2zoCOtx46YhrTCvmR03P5kNVy3hSgquZY0R3LkKPuG6A/u6kyrg8Y4biY1zAJdvFS2zN1YsIIP8ZDbjIyrj7gcr/SZkTxJ9to48AY3UNi224F/ifki3l2QX07rmo5kQm5YSAeWCMTIbFoHz2HSUHc29XKMlqfxkNpw8S5oS/ALgWiv4BbwhGHT6HB0LulZSOBqBKaKwoTVQPTZd1RPwJ6Pj5uez6T/JL3SoSGzAsk4gm0qnyUrJ9ptiX/LNsgeNypXfi8qmE6w3gAetG1uvE5T/Acoa3Foe/YTuAAAAAElFTkSuQmCC"/>
          <p:cNvSpPr>
            <a:spLocks noChangeAspect="1" noChangeArrowheads="1"/>
          </p:cNvSpPr>
          <p:nvPr/>
        </p:nvSpPr>
        <p:spPr bwMode="auto">
          <a:xfrm>
            <a:off x="765175" y="454409"/>
            <a:ext cx="304800" cy="29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1" name="Picture 17" descr="https://encrypted-tbn3.gstatic.com/images?q=tbn:ANd9GcQ85hJuiPz2ZRFqwUVOjvtgPZC9rCrFn5yA6TBFw71Hx16jl3G3_Q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38" y="4546224"/>
            <a:ext cx="1524567" cy="49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utoShape 19" descr="Image result for raimat"/>
          <p:cNvSpPr>
            <a:spLocks noChangeAspect="1" noChangeArrowheads="1"/>
          </p:cNvSpPr>
          <p:nvPr/>
        </p:nvSpPr>
        <p:spPr bwMode="auto">
          <a:xfrm>
            <a:off x="917575" y="603293"/>
            <a:ext cx="304800" cy="29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21" descr="Image result for raimat"/>
          <p:cNvSpPr>
            <a:spLocks noChangeAspect="1" noChangeArrowheads="1"/>
          </p:cNvSpPr>
          <p:nvPr/>
        </p:nvSpPr>
        <p:spPr bwMode="auto">
          <a:xfrm>
            <a:off x="1069975" y="752178"/>
            <a:ext cx="304800" cy="29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2" descr="data:image/png;base64,iVBORw0KGgoAAAANSUhEUgAAATwAAACgCAMAAACmCCC4AAAA1VBMVEX///8AK1wAJlkAIlcAKFoAGVMAKVuziFa1jFwAJFgAHlUAIFayh1TUvKGbqLro3M7T2uL3+fo2UXYqT3n59vLAnXSBj6Xx9Pewg01ic44+XYIXRHHi6O3PtJZwf5h0i6QiQGrBy9dddpRthKDey7QAEVDIqoiugEfv59/28u1SbY27lWjAnnjt49bh0cAAFVHRuJzezLjP1d4AAEkAD1G0wc+qtMMAM2SZn69LYoOCjKCzuMOLmq7c4+ouRm3Gp4JGV3ilqriSo7gUO2lrd5AuUnsAAEWtfBscAAAYJElEQVR4nO1dC1eb2rYGQgIEEJOCQQ1qLK6APALRxNqt0mN2z///SXfOtUjCK62xZ18fm2+MOngu5vqYb2jguHcJ3/M831wvvLU0HwqeI0+nU5lEEVtIvLeW6OPACGwpc0hgB4EtOw6R7MB4a5k+CqJAcjxDdyNdkxLP1WPf0aRW914EP5PkJE40TY4BsqYRw5GlwHxruT4E3KkM1mpksqylsSRLDhAYyLb71nJ9CDix5+k2STXgzdVk2XU04nmG26reC+HZlrEhj0htuNgHa/LSlrz90ZL3B2jJ+wO0Pu8P0GreniimIrs1z2y7BA2ISWFlN3k+0f/fRXvv8KxpkZRfmK1uB22dW0IUSFqRoV+QF2tS22Mpwg812W4iryHaxlqgWW2ptoWuQSlrGdEGsYbkaXEkU/IcdwM9sFPSdgm28DPNiDLNLkAC8qTQixMJyCvvyTxDC95a5PcDL5A8J3UdUkBiYFuKGIEcx3oRcRwawfStRX4/gHDh2WHiFpHqdhJrWqxLpMSdnliym7XkbeBZkgeRoQzJisNQD/zadjlIA/utRX4/8InmOlKVJd21fT8A9ats10hsZ28t8juCK2VxoElFaIEROBCHJYgk1R2WHb+1xO8IZii55bCg64YuQyVhBo5X8Xmeo5E2z9vCD+S0Sl7sInlekETVHZAmtwXaFpgky2XrlGQjBM+my5FV2WHHjt02BzaAJDkltYCRuFrkya5ei8OWIbVJ8gaQ5/l2lTxJjklArKiewwSu1eZ5G2CSrGVuVALkIzHYLgniyCgidYK4TZK3wCRZjxNSLs+gvHDAFVopCQqwnFiPZO2tRX4/gCQ5hrhgTzegjQFZjmIiWW4oFfdospe2SXIBrpbpWlbIP1g/T9OhvADy5MIeIDop9/7+7TChimjsJLuMvOJDnxgOTdokuQDPAg9XXN+24avkpZrmtE/QSvCI3fQAqK55pjNt35eqwdjx6LFCnq+3avcb/MJsW/wOLXl/gF9E2xa/Q6t5f4CWvD9AS94fwNj6vADIi95ang8DK0lTy3Z1SdbW/5UgTFPitKnxCxDbmmbjqwJSYBiyJJHYgi1y2wt4CUxHk2MvszUSJbqR2TbxUlDCtxbrg8ALNSs2DS8ONM1KPc+PA6l9qeyl8IhtTwMNdC/TbAkWJNLG2xfDpK13Epv+euGtJfpQMH2f/i/57UKL3TDNnCcz/+Nz28X1BjiqJbIOnwS6Lk8lJw6ncpC60lRz4owuautF10+s0Ilb91dFHMZhmOAT7dgiceC4+NQ7DegiZHwWW9Qh7ZPC9kWVCmJimqGeSMCTF8S+HEOBIVsRLqawKIW4KIFGyrJmvbWw7w2+lfieFRPgiaRBZAR0MYuhyAgMByo1KDlwMcG3Mtq38yqIQst1ZN0CuySOnGQSXcwcKckCXJRhqw6OMQBO07cW9t3Bj4kVOF6cBZnhOZalwwZYjGAx8VKSb3U8PWgz5hYtWrRo0aJFixYtWrRo8ZkxOfjV3tHD4z9x0fHh8vzkFHBy+bB4HOOmZ2GF6+eHdRmWBxTL0XZlMto19GCC++eb9cP85HFpfTGun7jYXKQqwOP84fIninv68/LyYTl/HA/YjrObu/ODHTj/2b1ZlIeZHF3CGKvL88Vh/frceFkStAAq2QGTbHxw3ZmpiigAOv2rzgle4/H7RV8UlO7dsnrq4U0XcHVzhsNOrmawMrt5GOwgb3kLB9xcbtYPZvQEZZKvP7DRLmo3aXR927j9cXm2uu2qAkOn05/drE7YUY9DQex3d6Av9G4GlWH6HZy02r9S7r/Nqxda3qCkt18m1R3cJcg861BWJz86HVHpXwENqsgD+j8ZSdd9WBHuaiefwlH9iwVlfnSm9vCop4YbxA4WYLeylWx0r+Aljtbrgy8des372pmHsx6vPlQ2Dg6GSl/siR0gSVWEHl6cF2+YjHOF78EN7zCwXfmKIoi8eLcdZ/Gjp4qiogKpMArf63QvzipKPvq7iyOo97WpzVci36WSLe86vMLfny8mi+fLCx6mIpzmgl72QQDltHoySNy/Xm8cnSAZfPe5mbvJLezsXBfkekCyCvo8XiG9vRpNeJN63cq15186Ci90Vk/3Rw8PX+8v7hTK0RUjb3mr3l0Mr3OscM9mbbgSZ1831zxWlJ6irH58fXg4v4ZJgzoI6kXFyMb39L52j6pWhRpDdWr+pPDK09oZjJbHqiCero+6VvHk8/Kph1egJ9vxFlf0Dveavd5Jh+pZ4fJLmK54UVDnxR3OUlwtqudeK/xVecvySgFtfDraKPLk4fgO7nBO3tHqbLK9Er2rhZv0/GN92nwIOqUOH/I7M1ic3eGxglqh6ZAp9m1Nsm9dcQieYnDe53t3hb2j5UV3Q97hEw56W3IHg+OO8FQMW9Ru+VljoJvT218ib4K6/VRwZePrTrN5fFXFVWnDkhf5Xve45AZHi7OempM3L3kYJK9XlCoPKzArle8pl4VhBpMhuqjeVYU9pnrCqirZf7oCkjcGeTrHJa05vN+Qxx2gVXSuyzMQlNKtoF6NV4ZcA76rfJW8R5iTMCyIMzqmIvL9r5WTv6rCl9KV7+BKt7XQNHi8/2/dqTeQl2N8D0J1L8vDPN6jg+t1ysef96lk6t+Va+bkoU/qV11l4dAznJhSGPJwqKhHpaNPaZThxQY5509inbzODvJ6/634nAp5E0UA11hlmGLc5DN2kDc4A5o6P2tDUP0X+ZJe5OTxamWYnLzlDEaqklfAIQQW0KqtmR7NhGE518zJU+pRiTvo8i8jT6Ahe1UeuEze4AuQ0Wm4yC7sIG/ZRwdbT18fn9CCOvdFLpA8gTrksmoXyCtNpYqD29LsJ33+tqIgQB41XLHmV8cgj/gS8oThBZW87D/K5B1AYCp559+hmbwBBvd+U1q6wJn2ZsXZnffFL4zTH6UTCuTx3VoiXLgYeoiesr5TT0pN409F4SfGFfWyqsDLWU/8Kb6APPXsGQNbTyjNtUTe+Acq3vWuXLwBzeQdwIRLwX4LVG2+FKOQvDnma/yslHLk5M2Rbv6mll5vMaeGm8eQI1W8qxaIp2L/nGa+t1WReqJy/1V9EXncV7RwsV8UpETegVD3579GM3moSHC5Jkz6VS6AvFN6ZbivRZ3PyRtRj1W16RIe8GSmzfMnoVPLhoG8o0UX0+mKTkIw6k4uX0beaEQrDeW0cGSRvNHfGLc7u51zHY3k0aSyKQYDxidCJehT8lhAU34UlCYnj3uYUW+/2lEhoNw/aHLxSDPrhmIFyaN1Ru+q7IavO8rJ4KXkcQvqHmeFQqNI3uEXAdPDnUI2oJE8rG96O1Rl8NClLG23UPLA9pBU9Xw7iTV5eQ0iCCc7o8akm5dPi67Y4LHRbLkl83ql01Zid8G9mDzuG81TC4VbkbzJjMq/S8QmNJFHtUh42qHAf/G9cgLPyAM/iW6v+9dm+5o8bkKrCDCJ/vMu+r5idL+bjASx3+AtKHlj9Hpl6//ex8Ti5eQx8+gMN7IXyaNKsauAbkYTeXN0eUJjPo97h+hYC3ViTh53STPo243hbsjjJncqS1K79zui7hhtRj2+VIW7Bn4peaze7xTS58MnAYPny8njHu9oXrO5PwXyBpc4/GyPRKWZvAmWi516BycX7QfVoy0La/LGPzql/saWPG5+0u0x5ePPmnutmFhCOc9fNbHLyBtVVf6gS9f2II87uKEp9XrCRfJo/n/1x+T9RcPOdfMJWLbzpXPW5EGcwfu6yaQK5HGjo7u8QlJXy6ZManCGyV5P/bvJWTDycsPa0DRaCXTzPuQN0D/wopLfwQJ5I+qzb/YJts3kzX5FHkdDehN5kKP1qOtia0XygNn7Dq0SeOH2qEnCwyF2vC4a08GcvJFCh1+zsrziZ0jCPuRBstAplEgl8sRaeycfjqHBnfxPyRsww83lLpPHjQ8u8iK4f9YUN5ADpTm3zMnjjrrFVONCYK5lL/Ly3h7/TI+vkdfg80bD4Qlg2MDHbvIu6wczUPKEJvK4uUILDZYEVsjDtsIN3c/3zxssFwsFpd7sRazJo6WIyLOTsQamOr4fedxXnJ3AH7Jrbsn7uc3Uy7jsKoCbBm+4k7yd0ZaS1xRtEc+06dunO2vkwW0fUs/Xuy23nNikkLyG7dyWPO6hz2+eTlx38ti0J3kcLTQE2peuBYymftT4Cmubk4b73Uhev/erXBvJKxa+RfIGrDtHQ2IDedz4jJYb/G095r6EvMmFuO5MQYIsspxyX/IOV5saqUgeDSXV+o+efVftPKzRmKqgWxBXO0p5+nBKGG6dfpE88PtUMuz8NJEHYZfm0mrdKbyEPI4mY5gmDY76687bvuRxB7TQwFGKSTLtDPbEOke0MOw2tZh2JsnFTK4ESo9ScJ8l8rgFKjmvPO8gD2aNQjbULy8ib37Fs37l44Ug5NXA3uSxFoACwpXLMyzoO/VZD66VzdOzMprIY/1itXki3AJT6G7Bs5fJY4UGZlLN5LEyq6Hn+CLyONrX606gGNw8I9qbvLyl2z0elBoDQ9YtrV2desMXk8cKoVKHpID/dCvJZIW8wZB1fnaRx/pmryWPlu/KPfihzab9yWMtXX52cN4vtKQwTW9qne1JHsuFen81HA+C4CRPClsq5IErR3aUh287yMPq79XkjbBF0+t87fdu1vf2FeRxNG717u6FYjOUplGVRj23N3msXVx6Cr/BIVaYpRKwSh73QJvNF0OBkve1mrs9Qrb2avK4Ba2sBV7deN3XkMcKDUwqtuSNfrDH91U29iVvedU4DBUVQpVaorVGHndPmyg9npLXr/rgwxU+0K/5hBeSl3cHCy+nvIY8Zh58iTxucksNrsrTvuRxJ7QEu6pb3RwuIJSzmDp5Yz6XDMmDarTMHppHwwPsF5LHHbD2zPZZ0KvIA7/eq5LHjLnm9vYmb0If1CknVf0YDxUsoko5T508bqkWyOOFko3SrsxVvel4rfy2PKMY0VApbG9InbyGNwZq5OXvTpXIG9932dPdEiF7kweJJE3XTsq6N/obitPiOziIBvIG7B7m5EE5erARffANBOx84WrANuEOzev3CuRxz7Py829MnEvkLarvqjSRx42oeZRftxgf09dixP7qcHv4L8gTdjzqeejQmNk5KL5B80Xt9TrDihj3nRp5ecd0TR7fm91P6GxHc6S10/R8BM/Y8cTuptTjGfXEnlLQXJxC6X0O+pZU8RKQuNaDKLesBAw69pHCAtLsfjl/ZO8HjneShwP0G43lmfbOezgKvvwzepwfdQW+JxxX+0lfhJ5SO3tCJWM+D6VRhevvDw/fj1cQbzoXDR0Kmrg2B/jH//LCRVGymVh8qwg7NcJJ4cSjyvt5tF8/rEUo2n+tkMcNlsMZfYqqdFf3xyjy2fFFr5m8Mc5RPWt8Sr5gHkDpX+C8z+55nPfsuTY9SAobGrBHs5y8pdpVFRE0tt/v9lVBUK++NGXfS14URaXxkd15F/YUdjyeXhWseHEFJwrd4puhKmzpFya17ApCt37DxkNVVGoOZLS8u+p3QGBRUPtdELkjgmg3DYI9qwJceUcPYPRw1YVR+PUbpoo6O6kfuegL4qyuu6Mvqpg/p1qc/bi4Q+bUbudueNz4mODxfnUBWDW8ETR5wh0Fsxs8FBRvNKQnXhReWrujG7ZRanxKD6hryATGber5zo+OhyseJ60if0pvdTGsT3zOrnzX1Jykkh1cD++Ubr8DYyir4VkDySM664ZS4nC4pWI0WX779v3s7NvBcse79qMJw7wuybi2Y1QcJD9xqxmP+YYNwYPKAVvMC0dVpF+AxA9nZ2ffv4HQjYf9QuTNKMuDb3SMppfxcYg5HaHBV8EkSkwNRns9XXkPGP0PRIZp7/HuUIsWLVq0aNHiX4X256NfDy95awk+MEireb+A70X0g3lRFHm1H0419dd/vwwH9j7zz5mZsZMFsjSdTjVZDsKQJHoaR17OoReT1/5ivp86oWxZYZZ82p/AjAMpcPQYFU/XiSVrABlYDKyQOJYVSNYrudMDTdI9E5AGn/Qn4xO5qhd+rBNCwpB+tDEkv/kBRtNwQtBWp6pcZmYHm898edan1L04iPCXjgt+zot1N8XfOsaPiHq/+8Fjzwlc9GlpUNZPM9Espm5Im+l8xh8QNcOY83THIe56g2uR3zK2RWTlFhlNy5ZpyLmndOnIust9PkQWqIbPDcyMzc4P9vqR2ShYB5NBOaSaic3M3WNfV3Y+46+vRussxAtR3Qx5L9fuWdqOYOJb+SepDfpzyd6n/DZ6FK6XLFAdI5D2CovE3mWNvpwXJT76Qi/7lB8cNdd5SASaZwQ7yWiEOyW7OPGDtZ0aVhhm6WfkDpWN6poHodEPNP13h5dOlXcbo5+RVNfdSm2RZmGofyYeDeK4rp7F+Onf7GWFFJu+SbRdemoaJLB1w0iDElMuGq9T/0yQGRkftYID0Y0IhHfl4GWlRESowsVSsEOJDGInEUk8MyodEVHaDLmmroY2/WDkRZDdORu7Mt0wkOyX2VQ6xWzGDKY7gosu4wFmnBFS4olVMnrd1kP7Y7W8YiszPM9z8wrKyIxMC/J647egsyf2js90JXZzuuOzO2PXgkxshx/KD+rr+Xm0hvISMB0pxmIL8z78CA37EA1+j8bMW0perjHsGzWeTes6ulz6aI0r5Wm2Z6RJur0XJpJnmrrtrofO//mW5BaHee+fwHG3TSYXE73UMC0NNMLPbMIZDsl0j6Bz9xySxiSzUvyMSGax+OBkyDfByGw6GQwUZ4kPVsrmbMj5V7/TwImNOMvrFQhLxDGNkARakBGOXiTFMGWEoaxZocP5LiEJ6ich77oONuRtSkJ9uuu7EuqiqQeRLmvEDTJaXeEHMHXPz2TTIZ5PbNoBsDGdjmmaktpwth9i1I0Zs6YlsdIiZbWHwT4jF2muSTLQPF1zUFtdWXLwmxkRFogyKJ5pWLJnyJFJAjN9158rdabb5SjA70dFmxQvmWLanFDPFAUSWrUfyhlSSckzafELKgpkmRoWJLoWos7mimdLm7wR4bNelKN5XAaHeZaMx+nU5kN6TTgdz5MgCMPB3tSFgPSOyfOscLtCzRYmFzCBQa+wnLIkZpoSqk8s2WhIkYZapGtIU6qhwjq2A3wEdgQ5X+4QM42xGOf3wmPO1ZE8zoiQNdxuaLg1lpFYjwZteku8ROciIC96z2bryds46dPJGYweZI16e2CIbtXo1oB5MQuVDWjFNCTA46MAT3ZsOFZfz1fWWFm23hBRUwddp+T6MrVICw8CL0AVD0+Hv5bukHgA5L3zT216266TxzpR0vrroK4Gzhx0jM4x0AizsYz5utDHFdRUatVQYSRop3Csuy5kfSn/Rmuca6LDspB0So9wqCdN6bixJOMJNiq3F8gJO8MLgn907n8Mj8ULM051hxmVFjKjNQlNfLPcGdF01pMpH5BQwMQjWUNTy80OTN0MtNTccMeZUjlRjFF3kakp3iST3gaToPL6ASUy0/BrwgnzuCb6V/v/gYE/gGexT5J5eQIXb5p4foahBHTMo8+FcEamw7TSxbAACY2DR+Ffj7ZgXC2LkkKjMyiRBw7C5HTI77ypTsegiidTf0k9aCqz20BDhOH4uQTvGU4pnIHLXpuxT6boylAPjECiMcSgugYcoqI4GiQXPkFdBJWDwBnLMiHFekK3C97eCNBoMapEVPMS2tsL0TJjCYmEi2DORwhaMBdaSN471zygi2xXfBoCcujTKM4MsMRU1igNYEbUokAjvCiLQCdjklqBZ5BoSnxXk+RKm9PalK6+wwKTnvimQ51oqsWmkXlEc/UstWPTTRxNN3WHS2SoYwjJPLOYgr5TxPKmAwA2XNAVz7GIzyWZo+shbdAbVt6mSkNH9zkSOi4YIv41SaiT+mf1fCeIoWj2DN1ymAUDO0munU7mQDESZVZimk7opLCY4dMNqGf0xOBcRyfuOy/OOOSETceHIqrU5DDpkzNwhj5ziP76XQmTfXuV7mbVrpk6YUP31IxcHeDG23H99eO4vEzOh/K3u8zK1d43zJhYxAkt/dWv8MQEjK75Wbb5L/i+rfnqJ1p+pGdguFb7Lcy9EaWOi0avazuf/7Rohk8c9sQByoLP+DD2n0Sat0ugULDffVbxzuBu3nOM7de/8vjvhLf5aK0vfco3KP5JxBtLJdpnfHXnH0Wc5yZQ6n7Gd8b+WeSaZybyx3rS+i7gZ66Pn/UO2uz4FfASK7Sy9EOUoBv8H3Dp9SuYE277AAAAAElFTkSuQmCC"/>
          <p:cNvSpPr>
            <a:spLocks noChangeAspect="1" noChangeArrowheads="1"/>
          </p:cNvSpPr>
          <p:nvPr/>
        </p:nvSpPr>
        <p:spPr bwMode="auto">
          <a:xfrm>
            <a:off x="1222375" y="901063"/>
            <a:ext cx="304800" cy="29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2" name="Picture 2" descr="http://laguiadelvino.mx/wp-content/uploads/2013/02/logo_bodega_torres1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806" y="5788531"/>
            <a:ext cx="892511" cy="42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Imagen 2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490630" y="5717115"/>
            <a:ext cx="1282321" cy="675499"/>
          </a:xfrm>
          <a:prstGeom prst="rect">
            <a:avLst/>
          </a:prstGeom>
        </p:spPr>
      </p:pic>
      <p:pic>
        <p:nvPicPr>
          <p:cNvPr id="71" name="Imagen 7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77064" y="5985017"/>
            <a:ext cx="1042512" cy="499685"/>
          </a:xfrm>
          <a:prstGeom prst="rect">
            <a:avLst/>
          </a:prstGeom>
        </p:spPr>
      </p:pic>
      <p:pic>
        <p:nvPicPr>
          <p:cNvPr id="72" name="Picture 8" descr="https://upload.wikimedia.org/wikipedia/ca/d/d2/Logo_codorniu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615" y="5602421"/>
            <a:ext cx="1599549" cy="53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9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091" y="5796338"/>
            <a:ext cx="972180" cy="87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11" descr="http://www.bodegasjavier.es/TiendaVirtual/pix/categorias/vinas_vero.gif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124" y="6055518"/>
            <a:ext cx="891895" cy="73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2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378" y="6263553"/>
            <a:ext cx="799129" cy="49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3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572" y="5963591"/>
            <a:ext cx="993885" cy="4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471" y="2377438"/>
            <a:ext cx="1688068" cy="605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2" descr="Image result for general electrics"/>
          <p:cNvSpPr>
            <a:spLocks noChangeAspect="1" noChangeArrowheads="1"/>
          </p:cNvSpPr>
          <p:nvPr/>
        </p:nvSpPr>
        <p:spPr bwMode="auto">
          <a:xfrm>
            <a:off x="1374775" y="1049947"/>
            <a:ext cx="304800" cy="29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4" descr="Image result for general electrics"/>
          <p:cNvSpPr>
            <a:spLocks noChangeAspect="1" noChangeArrowheads="1"/>
          </p:cNvSpPr>
          <p:nvPr/>
        </p:nvSpPr>
        <p:spPr bwMode="auto">
          <a:xfrm>
            <a:off x="1527175" y="1198832"/>
            <a:ext cx="304800" cy="29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6" descr="data:image/png;base64,iVBORw0KGgoAAAANSUhEUgAAAOEAAADhCAMAAAAJbSJIAAAAb1BMVEX///87c7k1cLgxbrcwbbciZ7Qra7YmabUdZbP5+/3y9frm7PWQq9OTrdTZ4u+6yuOIpdDF0ufr8Pdhi8Sbs9dylsmmu9u9zORQgL/c5PFBd7t+ns13mcpoj8bR3OxKfL2xw99jjMShuNkAXbAAWa/yRuIcAAAc/ElEQVR4nO09i5aquLJtIDxEWxBRFEXa3v//jYeEhFTlBai9e89ap9aae+c4DaRS70cqHx//h//DDEiztuiOh03eXK/V9drkm8OxK9os/e2FvQ7p5+5wrWkSx1EUhgHpYfg/YRhFcZzQ+nrYfa5/e5nPQdo+rpckjkJCVm4gJIzi5HJ9tP8tNNfF5h7HgQ81DdEgovf89B/Bst3ek8jAjrFmz5s9c/bsGgaMV00sk/u2/e3lT0HRhDQkaN1h1Mvhpay4eum6Xf8PUzpVeenlMArRXpAwDpvit5FwQ9tEEUFEobTMj8XZxX3rc3HMS0oRyUkU/5tIZtswJmCZlFSPYj/r0X3xuAUUbA6Jw032w+tdCqcyCRSr0VWzW7rCrGsIYPAgqXc/stKnYH0IRgKQKCm7Z/f/fCwT8Kbw8G8o16wZydeLUHV6zVFJd7d4RDJImt9n1qxK5HrC5LZ7hx+23imWJ0l1fsMrnweFH6Gro5un9r1f+tjm1+pW1mVZVk1+OO48fun+QKTa6nH8PTquG4lfkFR2U71uu82NJLT33riVZ4a/90iTHr57SOrm2NoVbvElCUmS5pfk8UDFEsJ4Y1ll2h6rVRIjk967Lavb5rgr2h6K0+64udbhn6Q8tBZyZjkNxWP08PPoGHAi4vNh9DCX1x7qOA6xYxbEQV7YqJEVh6/vy8Y08+ttLDeRnH4ABx9kNRWfDo/GurpbomPH5cnrc2a7a29n9A1ID5HYSFr/VXHcCgEMYp199l2dGNixBc7RF5/bKNd/SzeUiC36e6z6eQnFN3ONP09f1IZe74bN9TQtXDwqtPDy+fLaZ4EkIL1h/ZJt4sgeEpLLa8rwXMdiSzcvvWceZPeBgOEKk6W9Kc9UR3D1siOwC4aXh/cfl8ZuIKC+m0UduyP65A2rSptEkLF7/WU+qAZ2ifBWni4e/FbhezREuxrIGFdveZ0dsksw7CNac3uP3egxEr4raZgPZAxWP8app0FvhxfoDGcl9WeciGfPz7tDU9aXHupbszkWE152O/hHhP6Q+d8OW0gb+OMm8ePXb/nD/ro+TmJ5GpGS4knUiCaXpvOYhPQ2sEuyfSdiEqrI3L+CuPSngsgaq2cNtZsWEtL4dnQS8zhsc/R+YUxrbiSCC5CBtKKT+PVM3VneljtNy4BlHDSFXXw/B7sR1m8uCexXxNi6IpwmINsU00oX0fSTJEpuhpvKQOw1Wc1Lc82E88BRSIfmcwjIQX/b3CcZkjad0nBhJOEbo//PYUkJkKh1Hc5FMMKrXPAkQzLKTdsghJG+zU1tk+Fj4IWtz8QbKEJ+aq2uuQeCpDTc9mJAMXlTDUAgSMBeik2cCWSl+Gmz6EnxPL3rzPo57PB7UBQIwvBgvggKSHKO4/44w7pYcYwvGh2z8G0ofg4I3oFyvkWLlxhQeq8jukACdRxpjZER2j15WRbPnFykBj+VT9JhofwZzydXZDzWA4r0RY26jwwE6+cQfAMQinJCAsXwJbuY8peQO0TwRVK8BBFKRw0ovhZfc3TIBbzi9yjIgdAOLG/P1U1Q68ueDxXTDIQA9v96Xle8CegN7HfGvZvwaTd8y4UwAoxx/XUEe5IRoFsGTR89GUyd+NNQHR/8wfzfAug9Dt5N8lRInFH92WKpof8pgGmwB991+kxi48KkOALRRPaEw/VDAKO4hiuLy3IEK6Y0AyjDq9+0ExoEpVoXV/jBYm3TMeKjnbn+rp3QIFAxfsrVX9wtQ3DgSMjdu39FCAUAT3lQqAvzzndGeQp01v4fQxCheOQMd7ch4oItI3wI04blPySEAoC3fGOrCxeUbTjZkRB2/4YlxKDUzSCKCyIpbigS4DqkyyPCFavvJ8FlFTsSo851x0m/XmpWkS0fGLmsMGjiBc6j0BJ+NMv1KKGXw9AWuz9Vk4nx8an4IroWsq6eFn065tNztsK5NSCuR5Hcnpfb+riEIfm+nOfQ0i/4VHuZ3JhkTG4M/3OePuUWFP3t4pgwWOnpsWYGiuZT0+kEKuNfnk4iswKpE2MOpJeKpWomvpqvnVbGtsLg5N4qXuOSNKsqNbwT/nJfSMLEaEDpYT/F6dauoMmnVqHs3hj0aTCN4IH9IYXsspSEib3vovHvk3Vbeq03yafj53ZsndPKZs14lNzgTwul0IHgR+G1OK6+rhkBTSR9G75QOtX2wbk5QWn4ZSRMXK29a99ag8bx1AwRGYvMXOW73wS2LECNScv8NdQkVZQhyON6+A37lF1ZK5adYG4Go0xdDStgQsX+JobpuWVxbwD5+9obeqL44eJ+DK5qf4kIUVJ5mGFmiHyUWwxvpMjRwcKaL3NnwJNDFU119rkxjICWOfPGB2XYHjO+PzLdhn3SS0ROwhD9tMgjhYUS4caEYx7MSQzIo+vhewrDOTQckUp5GOUh4kBCpLZPSzCEUp6LB8cyfupkdwr2RShuMr4pn6MGiIwythNE5FIdoZ9uS/RMoAR4zMuNyz+7HGkCci5bsS+ql3GeopNfSdlH3OqU6/PwYfzkBBKhbsSoU8+NJmbkeSc3xIqESq2NP83joZHRB0l02cQDE2qkSD863wdoVWSt8gegOFXjkYnR8mwcKgN6y5Jg8WhUP2da4/gESBK4HBuGvtYb8uXhkcEM7cclgC7ZdqSFkgmXKgWUl4+BvZr22gTI6LcxleUInI2QO+PRDsqNl0SEEfboiCi95rSrgGnkfoL0wmxbJYnIHZvIHmIwFtE0rceXJDJCuosfQHfXbqSrIqHLrhEVaclNAOkFvzOL3iOZnaMBlNcHfj/FxXKPyySJPeoUELeMfxQq/8/JpGq7haRCwVzg9UuFxTfFajAGjse/ud8/ElvusrLsQGuGIwc6/Xeg96SaUb8sqQWNAREvR9jqbTxFioO0s1uRRVKtSJ8D5MdHKQQRt8uuAoK1ovMKsNF8/FaKbnxFFl3D41zNkBzdHhOV1BEK3lwpqpY4zT3Q3QMTwT7uzaKCrKQbF7fYbLRhIocjX59DoxCSTKqofx2fSqffBMSQy1wM2OtzYYpPemNc15h+TbwylaxHk8oXyESKYtJUkgvofNFXFcaxrlFVOwy3TBFYWLoMPyU53E3BzueHUBjYn5EtiTYYW5tHn2N8SrpBsGuCS2Zcdm370BhPtbmzN6Geg8WlEsmCPBMTGflMYlYZO7cYjBGDUKUgLSAWBk8wHSPW9jJIRoYZg4x/tItWIZSSfHklQeZobjY2ZdyjM6nHGo5/KjBUjwpfHQb7rDJHxormATIqUFCHMIIIHp8o50kHcMcWpWlTbq4kx0jsPWmHESPBpUoMB2MIq9BMhQBPs4W0Ac5HnsA8cvdM04B829qiTZkNkf+9FVvpc0pHLhUkUxvGsx6oTWnToxQpM4SiBaC9bzD/tXuuK0JaO6aWQ2z0mSqQq95IH9bDJyqXwwkNmI29CVGQFb5ghhm5mgBDqBmeRHD0jY+Bnr/jlJCcFq4tS9FA+cs8b6DEmtkK1NHP2nKQnUVxom6BB3iKRfnrxJfPhvsyIDP8+14qfo9Hs1LWQUvP9YRHx9rWPIUJQzK8pC8LgofnG3eoeAVPx0DFyfZV0qHbgB/drxpVCxMzdWqkSNBx0ZQzLZQwzBm2MKd5oSlCqhfmV6Fgnq1D8vAVZZBdAE4zfcVgu7oSuba1QUItS282UHw9VVHXlsVMOUpSsl2TVBlLGxM+hXr8EXyPdEP4pUN/KpQ1PfGjO1f7y0uNSZIneFsmcNG4NRTexT5B++8ExOWZNbm1HugF/adUj8cS3KbdLutqMCEWL2I6BFhElmGQaug07rjH4HOwIQXhLHrXKfhNjzEizNSPl5sD40/1ISBJV/A/N6NanHhXaBydx3CSiTPgqhwxCUmCkrNp9XrXjtR5zDcEX2bUkrxU4+4GD6CWawPGUycgW6gFfMEFs+jMhg0vSIvAVfaY/ePumWxq+J5McI7gLIb2HKoUhkoKrbGWSXQmOL2j8UpgxfvwxtCMe4pCWrI/owKarr665jikuWoRoso9RC8MiJlnWNoSYV2TWD/DUAolDzakmi2U+p4RgUbWcRwPcICSKkJ9QTuQ2KonMmHKptc9e8RGYlUDE88DC+l3HJUP7bX4Akhy1UiRbWMgTuBIMuzzD1b2E1lFwoa8kfKa501J7DM2JkBixapyozPJUJGZpEbpn3klAxKvcji+EupDAiQVxGJEk0Cgb851roa87ee0tvXbFcKJdhIr5lWPypQTVKpS5cx5607oE1GiKA/0JZq8oFLC0R11SaZfnpEE01l9etl2u0eVSA6Rdp09OQZ13GcTGwkad+YWthiASCUXj4URSi/L/QqwDfwoYmIPoQbI/CjK7M9HupU7K5Qpj26Fh8P5Rywx/e7U2xc4GDBZvkmiMEouR0wZwfP6yJdGzyHq4K3jw2ORmThLILxOHvIK7uBeqlCh2TdwN33FQ+NbYFH73fFk6FheMw2INvJlxePn5OY+Ydf6iEjhc/JAomAnnh4dlsElRNC2/QZL8GQTDZjsJ7sTc4DOMMojqn3dyz5J1D46dNtLeWMOi/C9oUyevoEa9xfx9e2caF4NSFziP2m536MdmzTA1xMVa9/kTlEkMAD6k+kAqYE6dHR4jkWUMHHQMU1CLRs7+D1TQ4O8nlys/3UJzDwTC+ETc8shLNQBYbio+xkdhpaQST5aa8qkHU51U3+AkjW+FZgnLJgClUovV1aeuzRCQnJ8/HsJEVfkYpDjCFUzgPQqRgZovvv+Ud9yMZLv1OV3fwe8pee5V45SOFmaSfw7+NdeeSNlt0gSe5FCkp92l8hSxvtgdX5hOvB//bwlIXNJ2ajvONZGDNvAqC8xnSL9TxYhCsIBcn5UWqN0tyzvFYaHQZOl5467GbbenayWPgGi+f42+8yCBGoaGTpGiED4GpDvvulHwG4LE0Mhje91vUqE12wpNo9TibAmfCzGzyjKD8gEwhnl6bYB2yvAsIw0k5U+4d6PgQ9JjDbB0zg3AuWg0vKpHCLRX99HgqNZUK43wtA4F/3EaRL5eX3QAwsdRq5HAp89GQ2GRstFRmUanRtBgWGgjEhtnh06PplbiO96FRaG/ujQ0efEuDA3mJM/QhnLs7he1HwRDYmpG5a4pyNEKyOJ04HQH2XzXzlgHOhGuJSFL0hDhGFk7MoThyvDoNPf0l6gpIF64sf6lRSbUfjIQ4mhkkOoS7+IpZtoYav3KozNEW0HpCqRxn5t0oY+beARSTlUuhTZQ2LJZS8JhZkC3Vjct9xRvXe1BfGhyrO+p4liJ49PAXuIfBqiUnAKFsgJSa7WWA+dBIeHPS1tQWEcX76uzbVk5yynP4mPOhVU2EPg0yC/NLB1E03mhkeIS8dAHJiaRGVRnUfVGcsPNk/64B2rOWwI4tNW5im3inAwtmA/myeH5kpKGDgPx8FXQHdUj45oqWu6tp4SErTgVobZQPi4SELmNYg4s5vcTIGr1cK/g1KI09zhxeapFxMuODos2cpMF4gPYYzPe210M5rNMhdxqQtgcVHRH3gFHBWJG0ipIyOVTszegjFGK5sbSxXjwzzNkBUhWppsztGjWGfQnrtU2QmGYRS8vYLU8Yyzzr2cCmuwY6YJ5Glgrs0y2msWCWmlWYiMxUIqOszUCmH3HGpKslhRgKKPirBEefoWiprXuTP1GeGsrQdsyF1x3Hr6RDXRO+LSIURSKgA0QUMmhadMAn9CwxvGATbdfQ9Lh/lSnPMWa47lsPzTdHkkqjXtK2dTq0wRQAV2ZoBE2uRYC98KQKLv+D38f86NssAO6xbybAG70OGx6zaraT2qi8++FAQDPiPoPoLBC9g8feTDWneMWo/fAXhoK+iJ6hZXzW2TuxpEM2awGgPlj2MoZPRw878H+hL49Li3tbjFCQ1vODzxZE5BT0JTqj0d5XML6odz9CZC8IJtxL5WRAcSV40YwqG7IJ8NU1b7etik3r2BhPWkxcC2lQKRHPiiqAa8W5ZNCLXgZQdDCJCIUS4NjM7svLtXPTUEDfFyxzigekXEDsLkMKrj+1ouTYi04Qm4JQ1oOKVKYX5Mdc7BHjTkI0Lvwx0pA/MmyxKojr8GvRi+tlkTQeyD7O9ok4GiAQyWgAdUwhnYbG3AAQzi3f7xyALZn0GvD70Yo46H31jQDxFiCrZatgVUhkCECdNjKuAA6l7jRRiRu/tBRwwLoEpBqFuBnqhZ526Hb2MZNCbvAuUBzKF9jiYID/QWEFADd3tXI4YPIZGwke1DtEiBNOMs0LJyG+ProDVQFXLxKNQRGYCGjiHoqXKfNBvXUoHIAtgQXmcV7OM5zaUhgFLWjfEYzBGphj2UObrbaKibPVjld1WK1L5JxuFNwkq4UX/pTBrGyBxfTSMDbwwAboR2TMHcLuNENFDJzmOaMmuwFi1dnJ9hZMxb93b6fvsA9080FisKBvwC3wVhWFqtpP79WL3IVfIenZdCiPkONe59DPoL1mymAWUOtjbOBkoTLAzJoWJISPBCU1mA2VxZv9GcbrfqzShYOQHdOsvmo1P71sMD0Iaj7irwIFBAkLTamFTg52UODMcilKyU8J2B/tAenreYw6XQqtlrNzApidJQxsYOP0OewEMoAX3Xjt2XZE5F6MTFEB9Lv4CNmJHihhrcsSNACJDLDHs2gH3DN5ngPs2H/U3wpUJUC6EduMnTrFkAGjCn7QVM/djnlMEVI28enQuE7YpwOahNCHCpi4bSnOZCW5b6cQvt7NpkeAFzsI7AFLII0s6obquCKq1tHGIC9sRZJBL/XTgZqe0kMD9YKkRzcnARPO1u94ZhQItZC800gNRFJVMoKMBaOHQp0UKck+2YLPdyZOPiBJtCje84MU/tUeBK+zLOtbWO38HX7Oyl1/OrYGXO4TnBc8ATFhG2k9lJ6ElrQ5Jobphq/ocNidCQOBoVNYZMbae28a/eM114oMw0CfVpCmi0Cq48ReIoBDKIkEAOfwtaIEktapT4GJtKV2yiOwEEDXZHEdnvSvekUdoQRxIkiuuqxDcJwbK7nUn1OjA/6GwOixoGZoBTph5wLXBcFLR5xm6hGymM8qFeGIVLdQzX0G4F45rNOKz+MaRSJEd481Fwy6xygWpBZsCDk9tTw19h243DF9HuDOKaTWNc8Lhv5RJDtatWC4xCY1v2CA02SP1qDU21cuy71njFH7OVCPgEBakiDp6dDcDMHBuGqNnJphvwGCdfLhvOf3EeHiB6umjlugrqDgTU5R7xN6rQ0OZjoI7K1voerOd8swVQKdPxN5pd4CrTXgTp4Jwoj/sNjJ1xYFIf02mvW2k8dHCiiK7kdCkHfFyDh0koMlDAlyv9Vd/wV+AkG0oX30zoOkqgDTlyHd7GU1tdGQxsKzbmSDbHf/QQEaStNdHQ7kF12lW9u7ewNVwQNAn3I3fsFr59EJHJgD2cueeRRMj4iA0j7cik8w24cY99zWifJRT3BTgVEg50+XSYxHl8gwcz0jN2u25Qee3HAhyJIosD7AKjqbCt4VG1gGqdjanzsmHMpDwv6h5+eYazLz2T5iGbpw2NI9aZbVxVuPXGmZGxz+dDHdOIvYteNrq2d3pZWKlwa594rvHiTpg0oO6zazhaSdvdrjBPTUwMtyArSwt4ei76d7Xmf3GzA7Y8/JCRbRKFBG6+xjyau0gzY2r25HgSdFHWBFgSzvItqPw1jOr23qfHiSiZ0D1ry6msRpgxnmT+TaKVm98ROsMIWutEwRE+0Sxol4Kevndw1ngSS7euDdaem9Cw88It3NQtF9yPHA2yO4jy31g394bEOTcXF752F3TZ8HCpg+e4JvgrKatur5gQz5HB+Z334X2CjKn35BM+joCp4wRO6dGb8DQH2GJMBuvrovNgSeVb0tF/czCywDwpNtFZxUA40/J/elq+ksaiDPf50pMFhFYOOq4fwQS3o8iQ/xJbp6zo27YCYbqvbS+gG7z/6enmvY3aieNqayC5nvEuRELeL+4IKjTA9+h47VqQ3Denz32apvvP06FceGcOfFEcldtdm637V62zlh3Mm/EuKIXm3TFu+MR/65/uR4LeyYpj2rtuz0xA0N7E3sNfNXkwjwFqaeXuydz7kHJ8V9CTd8f+OKAQ7MBla1rNDDCcVxv5NJ1uMP0VgFnJIRIls/1A7X6ol47t/Bgggg26w2G/bMCTmOpGLFdx+VcBev+8hjl1OwkG/g51YtYzq/W3ABLsNCxvCYLCXVMVaX9S8xcAEkzcmLrwEnKum0D2etnprh8HlFc3bkydBzxSBJNkz6/OinsrQP+ax/8TUaENBgUKdmb/6uXobwQ4SI1z2yqc4Y/qMIgenIP0y3dyK4CGQtzLvFAIBxiOOENH6PpvqFTIkUOmJfbPR3HC0CkDuyxfn2v4BoBTVIYhS+EiSwiBaxt0t3o7yyX+USBA5NZcNzyhZSSkfC4RSvult982G4CnBo95YjKOH/bDYT00eWb39HiAtwBMaA8J3XhuUtIKttN669svKhxqtDxSTw5/DohbDWrECMXq1WjjSTYgEUBnQPA5O4GwGVDURiQdnsnHSAhoVN/p5BltC4Jgok06sOiSiMkFg0klF+w0rPMn5skM+IUPvs7PxdY1AGsQ5z4T5+HxJTDkogjR8pr75ik6grGe3mFzJkTAKIhxL54ZsYtAUNEYtrDPk6XyiCvXi65ZgQMzP6M3UpBBYZ/M1QvDcXrkAYRghRlBv7HEtzXg4yLD+Q4ZlCAvKrIUUtpmfpY0Nqomc92HAE5KE4Utf51wKYjoMLIVdtJTNSd9uyKWK39n3KPKAI10HQpbyHC8A/aDCQvMqXMciiaI/S4robaZw7OOr4QBPGY5TJnWT+e+AdJh2jaSBwSfj5I6sSTxxaoVZhzKJagCdBp8xrB8wRd1gjie5hpe8cGHrdxiGmlznEkQJ41DZqZpGKFhIOIYbvx0uOQHcYYyvHglICuOTbkKWTWD1SGC+/XhVglTchiiYtL5MmyI4w7vN4CIDi1jWkxI91l2zvYTzORn0gAPZBKzpkj4ViWKYS1G40X39ygy77jpIGmgNsnu4ts/IoIKhC0yBuY+Bb7+4IDmSFvKcYtz+Oc1+BSRU7h63aNwtnKRKDwgT78YvzqzQvgSyO4I+jXZ9uAHV2EySGpskrIvEYZ49PhboSWhYNX8BZE428NgEocbLOTjuMWQvNERnQD5zSA2paK6FjPwtseXQRw1OhYPMbBWn8b/w/B5l3dXhsbso135p1Yj16xwzo2rHnsjQEluEOkYCm2kTeP/C9BF4tNh9NCxSU9N9Idcj5aeTOb4bC8U48eaFMKqM/46faiPdD+ChRfUNNJQ76thkJ3y+vv7e1U22+PuxIY7t8Wp21aXBLU5kTCi9J53Fvu638iZgq8J/AuQVRLHILlZ/YyseFzrpEf0O2Ew9JEwCMIw6lFL7tfD6WxdfVvJJMlEY9jPwvlL4kji1cMVz6RZW3SPTX6tvsqyLstb1eQ9YYuzsyK2fqxk3pkkX28OBBfCp2qy7wm5ewczsd6x8T6O5Pa3FYwJ52ui2vXj6vQakumpiiO1Z9Xv0k/CfqsWRaKkPD67rOxYKj1Eomjz9jj+eehqZQB6w7ZqTNU/AdmuWYETFwGtu59Y6Atw3sQgHUUiGtwexTwa7ItHRSh6Os5/X/wsUFxRYpFd3UTL/OjWmetzccxLSuFtRmxzqr/nfy6FtLhGOBvVW74ez+hSV83mcOy6btf/czxsmqq+RAnV+yyDOJ7l1v4qtNt7Ehk5N27lezsfRv0/Abf72l+sepJfNj+YoHgnrE/5ncbB/MINY+hLfvqHVOcMWLeP3gdlncO+dBrp/dI4uVSP4omOn38B0s/d4VrTJI6jnju5SxqMbmkcJ7S+HuClbf9Z4I5pr17y5nqtrtcmZ0qnaLN/XaX8H/4R+B+OrHxd/dzjCAAAAABJRU5ErkJggg=="/>
          <p:cNvSpPr>
            <a:spLocks noChangeAspect="1" noChangeArrowheads="1"/>
          </p:cNvSpPr>
          <p:nvPr/>
        </p:nvSpPr>
        <p:spPr bwMode="auto">
          <a:xfrm>
            <a:off x="1679575" y="1347717"/>
            <a:ext cx="304800" cy="29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AutoShape 8" descr="data:image/png;base64,iVBORw0KGgoAAAANSUhEUgAAAOEAAADhCAMAAAAJbSJIAAAAb1BMVEX///87c7k1cLgxbrcwbbciZ7Qra7YmabUdZbP5+/3y9frm7PWQq9OTrdTZ4u+6yuOIpdDF0ufr8Pdhi8Sbs9dylsmmu9u9zORQgL/c5PFBd7t+ns13mcpoj8bR3OxKfL2xw99jjMShuNkAXbAAWa/yRuIcAAAc/ElEQVR4nO09i5aquLJtIDxEWxBRFEXa3v//jYeEhFTlBai9e89ap9aae+c4DaRS70cqHx//h//DDEiztuiOh03eXK/V9drkm8OxK9os/e2FvQ7p5+5wrWkSx1EUhgHpYfg/YRhFcZzQ+nrYfa5/e5nPQdo+rpckjkJCVm4gJIzi5HJ9tP8tNNfF5h7HgQ81DdEgovf89B/Bst3ek8jAjrFmz5s9c/bsGgaMV00sk/u2/e3lT0HRhDQkaN1h1Mvhpay4eum6Xf8PUzpVeenlMArRXpAwDpvit5FwQ9tEEUFEobTMj8XZxX3rc3HMS0oRyUkU/5tIZtswJmCZlFSPYj/r0X3xuAUUbA6Jw032w+tdCqcyCRSr0VWzW7rCrGsIYPAgqXc/stKnYH0IRgKQKCm7Z/f/fCwT8Kbw8G8o16wZydeLUHV6zVFJd7d4RDJImt9n1qxK5HrC5LZ7hx+23imWJ0l1fsMrnweFH6Gro5un9r1f+tjm1+pW1mVZVk1+OO48fun+QKTa6nH8PTquG4lfkFR2U71uu82NJLT33riVZ4a/90iTHr57SOrm2NoVbvElCUmS5pfk8UDFEsJ4Y1ll2h6rVRIjk967Lavb5rgr2h6K0+64udbhn6Q8tBZyZjkNxWP08PPoGHAi4vNh9DCX1x7qOA6xYxbEQV7YqJEVh6/vy8Y08+ttLDeRnH4ABx9kNRWfDo/GurpbomPH5cnrc2a7a29n9A1ID5HYSFr/VXHcCgEMYp199l2dGNixBc7RF5/bKNd/SzeUiC36e6z6eQnFN3ONP09f1IZe74bN9TQtXDwqtPDy+fLaZ4EkIL1h/ZJt4sgeEpLLa8rwXMdiSzcvvWceZPeBgOEKk6W9Kc9UR3D1siOwC4aXh/cfl8ZuIKC+m0UduyP65A2rSptEkLF7/WU+qAZ2ifBWni4e/FbhezREuxrIGFdveZ0dsksw7CNac3uP3egxEr4raZgPZAxWP8app0FvhxfoDGcl9WeciGfPz7tDU9aXHupbszkWE152O/hHhP6Q+d8OW0gb+OMm8ePXb/nD/ro+TmJ5GpGS4knUiCaXpvOYhPQ2sEuyfSdiEqrI3L+CuPSngsgaq2cNtZsWEtL4dnQS8zhsc/R+YUxrbiSCC5CBtKKT+PVM3VneljtNy4BlHDSFXXw/B7sR1m8uCexXxNi6IpwmINsU00oX0fSTJEpuhpvKQOw1Wc1Lc82E88BRSIfmcwjIQX/b3CcZkjad0nBhJOEbo//PYUkJkKh1Hc5FMMKrXPAkQzLKTdsghJG+zU1tk+Fj4IWtz8QbKEJ+aq2uuQeCpDTc9mJAMXlTDUAgSMBeik2cCWSl+Gmz6EnxPL3rzPo57PB7UBQIwvBgvggKSHKO4/44w7pYcYwvGh2z8G0ofg4I3oFyvkWLlxhQeq8jukACdRxpjZER2j15WRbPnFykBj+VT9JhofwZzydXZDzWA4r0RY26jwwE6+cQfAMQinJCAsXwJbuY8peQO0TwRVK8BBFKRw0ovhZfc3TIBbzi9yjIgdAOLG/P1U1Q68ueDxXTDIQA9v96Xle8CegN7HfGvZvwaTd8y4UwAoxx/XUEe5IRoFsGTR89GUyd+NNQHR/8wfzfAug9Dt5N8lRInFH92WKpof8pgGmwB991+kxi48KkOALRRPaEw/VDAKO4hiuLy3IEK6Y0AyjDq9+0ExoEpVoXV/jBYm3TMeKjnbn+rp3QIFAxfsrVX9wtQ3DgSMjdu39FCAUAT3lQqAvzzndGeQp01v4fQxCheOQMd7ch4oItI3wI04blPySEAoC3fGOrCxeUbTjZkRB2/4YlxKDUzSCKCyIpbigS4DqkyyPCFavvJ8FlFTsSo851x0m/XmpWkS0fGLmsMGjiBc6j0BJ+NMv1KKGXw9AWuz9Vk4nx8an4IroWsq6eFn065tNztsK5NSCuR5Hcnpfb+riEIfm+nOfQ0i/4VHuZ3JhkTG4M/3OePuUWFP3t4pgwWOnpsWYGiuZT0+kEKuNfnk4iswKpE2MOpJeKpWomvpqvnVbGtsLg5N4qXuOSNKsqNbwT/nJfSMLEaEDpYT/F6dauoMmnVqHs3hj0aTCN4IH9IYXsspSEib3vovHvk3Vbeq03yafj53ZsndPKZs14lNzgTwul0IHgR+G1OK6+rhkBTSR9G75QOtX2wbk5QWn4ZSRMXK29a99ag8bx1AwRGYvMXOW73wS2LECNScv8NdQkVZQhyON6+A37lF1ZK5adYG4Go0xdDStgQsX+JobpuWVxbwD5+9obeqL44eJ+DK5qf4kIUVJ5mGFmiHyUWwxvpMjRwcKaL3NnwJNDFU119rkxjICWOfPGB2XYHjO+PzLdhn3SS0ROwhD9tMgjhYUS4caEYx7MSQzIo+vhewrDOTQckUp5GOUh4kBCpLZPSzCEUp6LB8cyfupkdwr2RShuMr4pn6MGiIwythNE5FIdoZ9uS/RMoAR4zMuNyz+7HGkCci5bsS+ql3GeopNfSdlH3OqU6/PwYfzkBBKhbsSoU8+NJmbkeSc3xIqESq2NP83joZHRB0l02cQDE2qkSD863wdoVWSt8gegOFXjkYnR8mwcKgN6y5Jg8WhUP2da4/gESBK4HBuGvtYb8uXhkcEM7cclgC7ZdqSFkgmXKgWUl4+BvZr22gTI6LcxleUInI2QO+PRDsqNl0SEEfboiCi95rSrgGnkfoL0wmxbJYnIHZvIHmIwFtE0rceXJDJCuosfQHfXbqSrIqHLrhEVaclNAOkFvzOL3iOZnaMBlNcHfj/FxXKPyySJPeoUELeMfxQq/8/JpGq7haRCwVzg9UuFxTfFajAGjse/ud8/ElvusrLsQGuGIwc6/Xeg96SaUb8sqQWNAREvR9jqbTxFioO0s1uRRVKtSJ8D5MdHKQQRt8uuAoK1ovMKsNF8/FaKbnxFFl3D41zNkBzdHhOV1BEK3lwpqpY4zT3Q3QMTwT7uzaKCrKQbF7fYbLRhIocjX59DoxCSTKqofx2fSqffBMSQy1wM2OtzYYpPemNc15h+TbwylaxHk8oXyESKYtJUkgvofNFXFcaxrlFVOwy3TBFYWLoMPyU53E3BzueHUBjYn5EtiTYYW5tHn2N8SrpBsGuCS2Zcdm370BhPtbmzN6Geg8WlEsmCPBMTGflMYlYZO7cYjBGDUKUgLSAWBk8wHSPW9jJIRoYZg4x/tItWIZSSfHklQeZobjY2ZdyjM6nHGo5/KjBUjwpfHQb7rDJHxormATIqUFCHMIIIHp8o50kHcMcWpWlTbq4kx0jsPWmHESPBpUoMB2MIq9BMhQBPs4W0Ac5HnsA8cvdM04B829qiTZkNkf+9FVvpc0pHLhUkUxvGsx6oTWnToxQpM4SiBaC9bzD/tXuuK0JaO6aWQ2z0mSqQq95IH9bDJyqXwwkNmI29CVGQFb5ghhm5mgBDqBmeRHD0jY+Bnr/jlJCcFq4tS9FA+cs8b6DEmtkK1NHP2nKQnUVxom6BB3iKRfnrxJfPhvsyIDP8+14qfo9Hs1LWQUvP9YRHx9rWPIUJQzK8pC8LgofnG3eoeAVPx0DFyfZV0qHbgB/drxpVCxMzdWqkSNBx0ZQzLZQwzBm2MKd5oSlCqhfmV6Fgnq1D8vAVZZBdAE4zfcVgu7oSuba1QUItS282UHw9VVHXlsVMOUpSsl2TVBlLGxM+hXr8EXyPdEP4pUN/KpQ1PfGjO1f7y0uNSZIneFsmcNG4NRTexT5B++8ExOWZNbm1HugF/adUj8cS3KbdLutqMCEWL2I6BFhElmGQaug07rjH4HOwIQXhLHrXKfhNjzEizNSPl5sD40/1ISBJV/A/N6NanHhXaBydx3CSiTPgqhwxCUmCkrNp9XrXjtR5zDcEX2bUkrxU4+4GD6CWawPGUycgW6gFfMEFs+jMhg0vSIvAVfaY/ePumWxq+J5McI7gLIb2HKoUhkoKrbGWSXQmOL2j8UpgxfvwxtCMe4pCWrI/owKarr665jikuWoRoso9RC8MiJlnWNoSYV2TWD/DUAolDzakmi2U+p4RgUbWcRwPcICSKkJ9QTuQ2KonMmHKptc9e8RGYlUDE88DC+l3HJUP7bX4Akhy1UiRbWMgTuBIMuzzD1b2E1lFwoa8kfKa501J7DM2JkBixapyozPJUJGZpEbpn3klAxKvcji+EupDAiQVxGJEk0Cgb851roa87ee0tvXbFcKJdhIr5lWPypQTVKpS5cx5607oE1GiKA/0JZq8oFLC0R11SaZfnpEE01l9etl2u0eVSA6Rdp09OQZ13GcTGwkad+YWthiASCUXj4URSi/L/QqwDfwoYmIPoQbI/CjK7M9HupU7K5Qpj26Fh8P5Rywx/e7U2xc4GDBZvkmiMEouR0wZwfP6yJdGzyHq4K3jw2ORmThLILxOHvIK7uBeqlCh2TdwN33FQ+NbYFH73fFk6FheMw2INvJlxePn5OY+Ydf6iEjhc/JAomAnnh4dlsElRNC2/QZL8GQTDZjsJ7sTc4DOMMojqn3dyz5J1D46dNtLeWMOi/C9oUyevoEa9xfx9e2caF4NSFziP2m536MdmzTA1xMVa9/kTlEkMAD6k+kAqYE6dHR4jkWUMHHQMU1CLRs7+D1TQ4O8nlys/3UJzDwTC+ETc8shLNQBYbio+xkdhpaQST5aa8qkHU51U3+AkjW+FZgnLJgClUovV1aeuzRCQnJ8/HsJEVfkYpDjCFUzgPQqRgZovvv+Ud9yMZLv1OV3fwe8pee5V45SOFmaSfw7+NdeeSNlt0gSe5FCkp92l8hSxvtgdX5hOvB//bwlIXNJ2ajvONZGDNvAqC8xnSL9TxYhCsIBcn5UWqN0tyzvFYaHQZOl5467GbbenayWPgGi+f42+8yCBGoaGTpGiED4GpDvvulHwG4LE0Mhje91vUqE12wpNo9TibAmfCzGzyjKD8gEwhnl6bYB2yvAsIw0k5U+4d6PgQ9JjDbB0zg3AuWg0vKpHCLRX99HgqNZUK43wtA4F/3EaRL5eX3QAwsdRq5HAp89GQ2GRstFRmUanRtBgWGgjEhtnh06PplbiO96FRaG/ujQ0efEuDA3mJM/QhnLs7he1HwRDYmpG5a4pyNEKyOJ04HQH2XzXzlgHOhGuJSFL0hDhGFk7MoThyvDoNPf0l6gpIF64sf6lRSbUfjIQ4mhkkOoS7+IpZtoYav3KozNEW0HpCqRxn5t0oY+beARSTlUuhTZQ2LJZS8JhZkC3Vjct9xRvXe1BfGhyrO+p4liJ49PAXuIfBqiUnAKFsgJSa7WWA+dBIeHPS1tQWEcX76uzbVk5yynP4mPOhVU2EPg0yC/NLB1E03mhkeIS8dAHJiaRGVRnUfVGcsPNk/64B2rOWwI4tNW5im3inAwtmA/myeH5kpKGDgPx8FXQHdUj45oqWu6tp4SErTgVobZQPi4SELmNYg4s5vcTIGr1cK/g1KI09zhxeapFxMuODos2cpMF4gPYYzPe210M5rNMhdxqQtgcVHRH3gFHBWJG0ipIyOVTszegjFGK5sbSxXjwzzNkBUhWppsztGjWGfQnrtU2QmGYRS8vYLU8Yyzzr2cCmuwY6YJ5Glgrs0y2msWCWmlWYiMxUIqOszUCmH3HGpKslhRgKKPirBEefoWiprXuTP1GeGsrQdsyF1x3Hr6RDXRO+LSIURSKgA0QUMmhadMAn9CwxvGATbdfQ9Lh/lSnPMWa47lsPzTdHkkqjXtK2dTq0wRQAV2ZoBE2uRYC98KQKLv+D38f86NssAO6xbybAG70OGx6zaraT2qi8++FAQDPiPoPoLBC9g8feTDWneMWo/fAXhoK+iJ6hZXzW2TuxpEM2awGgPlj2MoZPRw878H+hL49Li3tbjFCQ1vODzxZE5BT0JTqj0d5XML6odz9CZC8IJtxL5WRAcSV40YwqG7IJ8NU1b7etik3r2BhPWkxcC2lQKRHPiiqAa8W5ZNCLXgZQdDCJCIUS4NjM7svLtXPTUEDfFyxzigekXEDsLkMKrj+1ouTYi04Qm4JQ1oOKVKYX5Mdc7BHjTkI0Lvwx0pA/MmyxKojr8GvRi+tlkTQeyD7O9ok4GiAQyWgAdUwhnYbG3AAQzi3f7xyALZn0GvD70Yo46H31jQDxFiCrZatgVUhkCECdNjKuAA6l7jRRiRu/tBRwwLoEpBqFuBnqhZ526Hb2MZNCbvAuUBzKF9jiYID/QWEFADd3tXI4YPIZGwke1DtEiBNOMs0LJyG+ProDVQFXLxKNQRGYCGjiHoqXKfNBvXUoHIAtgQXmcV7OM5zaUhgFLWjfEYzBGphj2UObrbaKibPVjld1WK1L5JxuFNwkq4UX/pTBrGyBxfTSMDbwwAboR2TMHcLuNENFDJzmOaMmuwFi1dnJ9hZMxb93b6fvsA9080FisKBvwC3wVhWFqtpP79WL3IVfIenZdCiPkONe59DPoL1mymAWUOtjbOBkoTLAzJoWJISPBCU1mA2VxZv9GcbrfqzShYOQHdOsvmo1P71sMD0Iaj7irwIFBAkLTamFTg52UODMcilKyU8J2B/tAenreYw6XQqtlrNzApidJQxsYOP0OewEMoAX3Xjt2XZE5F6MTFEB9Lv4CNmJHihhrcsSNACJDLDHs2gH3DN5ngPs2H/U3wpUJUC6EduMnTrFkAGjCn7QVM/djnlMEVI28enQuE7YpwOahNCHCpi4bSnOZCW5b6cQvt7NpkeAFzsI7AFLII0s6obquCKq1tHGIC9sRZJBL/XTgZqe0kMD9YKkRzcnARPO1u94ZhQItZC800gNRFJVMoKMBaOHQp0UKck+2YLPdyZOPiBJtCje84MU/tUeBK+zLOtbWO38HX7Oyl1/OrYGXO4TnBc8ATFhG2k9lJ6ElrQ5Jobphq/ocNidCQOBoVNYZMbae28a/eM114oMw0CfVpCmi0Cq48ReIoBDKIkEAOfwtaIEktapT4GJtKV2yiOwEEDXZHEdnvSvekUdoQRxIkiuuqxDcJwbK7nUn1OjA/6GwOixoGZoBTph5wLXBcFLR5xm6hGymM8qFeGIVLdQzX0G4F45rNOKz+MaRSJEd481Fwy6xygWpBZsCDk9tTw19h243DF9HuDOKaTWNc8Lhv5RJDtatWC4xCY1v2CA02SP1qDU21cuy71njFH7OVCPgEBakiDp6dDcDMHBuGqNnJphvwGCdfLhvOf3EeHiB6umjlugrqDgTU5R7xN6rQ0OZjoI7K1voerOd8swVQKdPxN5pd4CrTXgTp4Jwoj/sNjJ1xYFIf02mvW2k8dHCiiK7kdCkHfFyDh0koMlDAlyv9Vd/wV+AkG0oX30zoOkqgDTlyHd7GU1tdGQxsKzbmSDbHf/QQEaStNdHQ7kF12lW9u7ewNVwQNAn3I3fsFr59EJHJgD2cueeRRMj4iA0j7cik8w24cY99zWifJRT3BTgVEg50+XSYxHl8gwcz0jN2u25Qee3HAhyJIosD7AKjqbCt4VG1gGqdjanzsmHMpDwv6h5+eYazLz2T5iGbpw2NI9aZbVxVuPXGmZGxz+dDHdOIvYteNrq2d3pZWKlwa594rvHiTpg0oO6zazhaSdvdrjBPTUwMtyArSwt4ei76d7Xmf3GzA7Y8/JCRbRKFBG6+xjyau0gzY2r25HgSdFHWBFgSzvItqPw1jOr23qfHiSiZ0D1ry6msRpgxnmT+TaKVm98ROsMIWutEwRE+0Sxol4Kevndw1ngSS7euDdaem9Cw88It3NQtF9yPHA2yO4jy31g394bEOTcXF752F3TZ8HCpg+e4JvgrKatur5gQz5HB+Z334X2CjKn35BM+joCp4wRO6dGb8DQH2GJMBuvrovNgSeVb0tF/czCywDwpNtFZxUA40/J/elq+ksaiDPf50pMFhFYOOq4fwQS3o8iQ/xJbp6zo27YCYbqvbS+gG7z/6enmvY3aieNqayC5nvEuRELeL+4IKjTA9+h47VqQ3Denz32apvvP06FceGcOfFEcldtdm637V62zlh3Mm/EuKIXm3TFu+MR/65/uR4LeyYpj2rtuz0xA0N7E3sNfNXkwjwFqaeXuydz7kHJ8V9CTd8f+OKAQ7MBla1rNDDCcVxv5NJ1uMP0VgFnJIRIls/1A7X6ol47t/Bgggg26w2G/bMCTmOpGLFdx+VcBev+8hjl1OwkG/g51YtYzq/W3ABLsNCxvCYLCXVMVaX9S8xcAEkzcmLrwEnKum0D2etnprh8HlFc3bkydBzxSBJNkz6/OinsrQP+ax/8TUaENBgUKdmb/6uXobwQ4SI1z2yqc4Y/qMIgenIP0y3dyK4CGQtzLvFAIBxiOOENH6PpvqFTIkUOmJfbPR3HC0CkDuyxfn2v4BoBTVIYhS+EiSwiBaxt0t3o7yyX+USBA5NZcNzyhZSSkfC4RSvult982G4CnBo95YjKOH/bDYT00eWb39HiAtwBMaA8J3XhuUtIKttN669svKhxqtDxSTw5/DohbDWrECMXq1WjjSTYgEUBnQPA5O4GwGVDURiQdnsnHSAhoVN/p5BltC4Jgok06sOiSiMkFg0klF+w0rPMn5skM+IUPvs7PxdY1AGsQ5z4T5+HxJTDkogjR8pr75ik6grGe3mFzJkTAKIhxL54ZsYtAUNEYtrDPk6XyiCvXi65ZgQMzP6M3UpBBYZ/M1QvDcXrkAYRghRlBv7HEtzXg4yLD+Q4ZlCAvKrIUUtpmfpY0Nqomc92HAE5KE4Utf51wKYjoMLIVdtJTNSd9uyKWK39n3KPKAI10HQpbyHC8A/aDCQvMqXMciiaI/S4robaZw7OOr4QBPGY5TJnWT+e+AdJh2jaSBwSfj5I6sSTxxaoVZhzKJagCdBp8xrB8wRd1gjie5hpe8cGHrdxiGmlznEkQJ41DZqZpGKFhIOIYbvx0uOQHcYYyvHglICuOTbkKWTWD1SGC+/XhVglTchiiYtL5MmyI4w7vN4CIDi1jWkxI91l2zvYTzORn0gAPZBKzpkj4ViWKYS1G40X39ygy77jpIGmgNsnu4ts/IoIKhC0yBuY+Bb7+4IDmSFvKcYtz+Oc1+BSRU7h63aNwtnKRKDwgT78YvzqzQvgSyO4I+jXZ9uAHV2EySGpskrIvEYZ49PhboSWhYNX8BZE428NgEocbLOTjuMWQvNERnQD5zSA2paK6FjPwtseXQRw1OhYPMbBWn8b/w/B5l3dXhsbso135p1Yj16xwzo2rHnsjQEluEOkYCm2kTeP/C9BF4tNh9NCxSU9N9Idcj5aeTOb4bC8U48eaFMKqM/46faiPdD+ChRfUNNJQ76thkJ3y+vv7e1U22+PuxIY7t8Wp21aXBLU5kTCi9J53Fvu638iZgq8J/AuQVRLHILlZ/YyseFzrpEf0O2Ew9JEwCMIw6lFL7tfD6WxdfVvJJMlEY9jPwvlL4kji1cMVz6RZW3SPTX6tvsqyLstb1eQ9YYuzsyK2fqxk3pkkX28OBBfCp2qy7wm5ewczsd6x8T6O5Pa3FYwJ52ui2vXj6vQakumpiiO1Z9Xv0k/CfqsWRaKkPD67rOxYKj1Eomjz9jj+eehqZQB6w7ZqTNU/AdmuWYETFwGtu59Y6Atw3sQgHUUiGtwexTwa7ItHRSh6Os5/X/wsUFxRYpFd3UTL/OjWmetzccxLSuFtRmxzqr/nfy6FtLhGOBvVW74ez+hSV83mcOy6btf/czxsmqq+RAnV+yyDOJ7l1v4qtNt7Ehk5N27lezsfRv0/Abf72l+sepJfNj+YoHgnrE/5ncbB/MINY+hLfvqHVOcMWLeP3gdlncO+dBrp/dI4uVSP4omOn38B0s/d4VrTJI6jnju5SxqMbmkcJ7S+HuClbf9Z4I5pr17y5nqtrtcmZ0qnaLN/XaX8H/4R+B+OrHxd/dzjCAAAAABJRU5ErkJggg=="/>
          <p:cNvSpPr>
            <a:spLocks noChangeAspect="1" noChangeArrowheads="1"/>
          </p:cNvSpPr>
          <p:nvPr/>
        </p:nvSpPr>
        <p:spPr bwMode="auto">
          <a:xfrm>
            <a:off x="1831975" y="1496601"/>
            <a:ext cx="304800" cy="29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Image result for general electrics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9" y="4305980"/>
            <a:ext cx="834341" cy="81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AutoShape 12" descr="data:image/png;base64,iVBORw0KGgoAAAANSUhEUgAAAccAAABvCAMAAACuGvu3AAAAjVBMVEUEUqf///8AQaEAPqAARqK3xt8ATqX7/P0AUKYASqQASKPk6PJSergATaUnYa6esNNCb7Px9PmCncoARKLAzOJrisCXq9EAPJ/n7fXt8vioutkRWKpzksSvwNwdXayhtdbJ1ehdg73W3+0xZrBHdLaMpc5liMCHoczZ4e5VfbpykcR9mcg3arLN2OkAN57TKU0dAAALlElEQVR4nO1daWPaSgy0gYBx4zSU5mp6pemVHu///7zHQgg+NCPJYIqP+Zr42mHH8qykjaLm8fHy6vXfWYzxbY4Pzh7IgRAPGT5j8ljnjD/YPX4v/fNsXH+03Fi+XV3xGBdKkixdTr7/hWN0OyJHj9gvAGC2TNgZf/rPGEfkjKPP5et3ksc1kmz0WH7cF1yS6TM58w/62ZLdSnrtP+MX8lNLovJ/d5jHFabjp4U8Sh8m+Kg6wspkdTXuH/1nZLI6/1H+727zuOIklafk7AYfk0zcwsplNYrGr9w83jNZreh013mMoptP4jB9JxNo6RZWLqt1hJXJ6rQaN3Wfx2j8Whqnt2Tk/cLKZXU18hfeMzJZTas/zR7wGI0/SAM1JUd4I9bZiMvq6oxeYWWyOr7rJY/J+IswUG/ID94rrJqsriITp7D+JLKanVf/vw88RtNKmB7zF1DlM1sBe9k+34LTCviW4nNJv7Je8Bilb4Sh+oiVyxmxziaarK608NbFI5HVJBVurh88RiNhFK+ZsL71DDqLmbZIxWgLgcrqL+GAnvA4f1999Fvy6D5h1WXVK6xMVkeS3dgTHpOR4Ot8xSFrMvGMuhqtBkiSAHFBzjiVDugJj9HkXfXZmTfnEVaLrPqElclq1ZPrE4/Tr8Kzk/Aku7KP+pVBVld38Md+xmsiq7LF1xceo5Hw8OS9lizto55aZNUlrCSUBj+H/vAoeAGfiSDahdUmq6KbBvCKkDKRz9IbHsVFxfkhhPWXSVY9wspkVQrY+sSjaIwRby6ZW0fdKKtRdFO1RWVc4EBa8uROkMd0sgfovBDDPBYXWoXVKqt2YX3F7go4v5THvUZVwH8aj+mns/r48MRGdC5Zc/SXL1gHEqyyujrjpe2Mr7Gswu9axmP6YY9RFUf6VuHR9a0sDAD5IJR5ZEOW2i5q8Fadj/eIf1ySL7UG4xG8UvcEfVB/+kMBbAREHlne3BImaeXBYt4yJDNCuCdGCUoB7BaPJG6ReWTeHPztF/CeuO1lSGZEFUwj7tFB3eKRJEMAHok3Z4tYzW/HAGEhvwoiKuk3dFDfeWQZGRZh9ciqTViZrOK0u77zyMxRi7B6ZNUmrERWydpX73lkE0pcISqCOEISxvqQ/sGySqZz73lkZRSVKooK/rpk1SKsLIImhAw8smN+axf87ZJVi7B+wrLK0moHHok3p0esaC4n6A/qmF5iWWXZmAOPzJtb4sq7Nf6C30Byj/LdJmJO9A53mA9qMA08sgBRE1Ykq9kVSsabgvWKLYis0vB54DG+I8IqJTDnnwXNujOo1krESuoyoScXMPAYx+dYWOnYQVmNlrMYvSG5sLLfFPTkAgYeaXUGOSrGdm72RP5GhfUdtgmxJxcw8Mjz5hJ2OTSPw5yD5SNLNqrEtudjM/AYU29OSs/aAlK1LruD704irERWp3wReuBxhc94+NhhTFa1v8ogsqo4QQOPAfCznUas/BsRBkGkSJbI6phXgA08KsdhYdXegOi3gW2ZBSZDK3UfeAwg3pxcTsEutv3UhyYBFFYiq1r23sDjGngNHn+2adabX1ixrCaZ8uSUxxr9uXTg6/1DHokdhoQVyuqLY4OiYCSsC6IK2soL43F+/boWrumyHb7eP+SRvJmQsKJWg7ulKSisD/IZSa4Q+/xZg+Yhz9NaGNPeFOR6/45H4s2hiBXK6ssHAvqcQd0HyD1QTy6giboA3ryJHfnveCTenDwXYGiUiyp8ESvRBL0d1sDj8zjgapu5aGyiCv78ij9KwpK7DxBZvVET0Qcen4HLNORmjajUNO+7oByuRIwgz+EdGApDBh6fAb8S5C64WFbzqcbIgJe+BhdY2Q1pr/3hEX7Pb+8LCqu0YoRktTh1PMKKZTWhSyQbdItHUsOmNnjDLWskYbXIKhFWIWJ9wrL6oD95p3hkC4laghMryh9XhBWnbRQrODKzsJJOvJaK2i7xeEsqXPQvaeLNVR8IVfCXIxIkENXuA/jDx1SIeao8vnq49OJxtF9L1U/4BVURVpQrWe6mAYW10usPy6qeDR2fLo/RfOoGO7OynB5A7M2yTsAK/krFMfosLWsl4UFXEn58bRyAxzvSBr4WQNuZAvCUKD8RzE6t/FqswnrmEAMJJ8pjfOGqD9VhWYPDr6hye3H0Kq125EDdPMr9snCDc1uL+lPlcXFPZdILW1cjHDIWC0hhaCs0y7VZASTStjWHOFUeV0Qeckba9s/ARanFr08oq0KdKcrFK3bDJVJga9ZysjwelMjU1gsHe3NFYYWyKrTmhMJaWOHHHQvV794NTpfHAxKZTI2ZDbgreH5Cw2hV6kEOF1Ly3QeICWBMyjhhHg9H5I1S/vYC7M3lpxoq0JIbAaKpli+fwr3NrA22T5nHQxE5tjfMxMKae/WhCn654zEU1pxNg2XV1oxJ4TGph8nBfLmDEDnSVjpywE0WdmEjbIwCXEWY5vpCEYlWaX1JDozH5KIe7mknbnw9YST2JzLh2UIl4AzS3WSDsgq6oujCimVVWzV9wannPe5LZDZybXGEc2R2Lz8UraKVMfRNsYtYcZ2QeSPXk89D3ovIZHTp7CCJvbltMAplFX2jwmB0K6w4N8i+/+fJ87gHkdPlvXsjRyxxW2FFKct4a0DkuW0XMvRr6jh9HusQmSTZfDk+d21u9Ay08vsirKgxCk44gGbNcxCDsxhMfQXXaAGPNiKzZQ6T7PL3Wb27x97cJmKF/abwGjgU1ufuA9AEsPX53FyjBTxaiJy/ixcvmO0RoGFvbrOYgVab2Y6rXFixrBo9uYBW8Ggh0heXEkBvbpOzgRqjMPMDLS5uIlYoq8nS/ntsB4/xTCfy5kBE4s0zQmoqXOBmXwgzqMVBWGHLSM/eTC3hMV58VIkcH4ZI3Mc25DQio4B/IaCvmfCZjxuHWj25gLbweEQiYUupIKwoWuXdbVCOcajlwoGVVruaR2t4tBB5GGnF3tx4ARujcONlASPWL1hWzZ5cQHt4NM1Ie4BHrkPiRzixFOMFCuuPL/BqZk8uoEU8xjPDjDwEkTDnKXt6qCWrRFgvfqOL+TbibROPx5qR+IMO5shqcwf67wnOk3NtjN0qHi0z8hBEmneQ20Kv+yY9JdGDmD25gHbxeCRp9XYdByXLebC9mEU4PLmAlvF4nBkJW6rA+1ZT90nRgQzWjFxA23g8zowk+xNL0GXVLayopwdC63g8yoxEicYAaq1z7BZWjycX0D4ej0Ek2wxFum1DRRRprSqe0uHJBbSQx2NIK2n3XoVFVmlPTuGUSoP7CtrI4xFmJOm8WIXNQPOd0pGruUYreWx+RsKVJvGuLYWm8cJT0mmrK8rfcCt5bH5G4gzvKgzb0gWQHY8qZyTJBTJOPX8V3rde6LoXkfbd5M3rEg5htVRPF8F4zM4bwA92/45+HRYiTdtKA9jnI9+rZQdHxDpyeXIBtL4j8/da0JB+p/fveC00PCPN3pw9tDQHwXyvFhFN1FvRW7xif3X1z2l2Rpq9OVNblDVwY5cSnJ5cQIt5bJhIqzdnlVW+g3Ue5R4QFrSZx2aJxHlzRVgr22K69XFhjGxV8AW0mkcLkTd1iTR6c3ZZpd3sC6NgnuE7tJvHRmekzUjzJCfahNXtyQW0nMcmZ6RphULfQjkPk7BquT4i2s5jgzPS5M3RzW4rIFv47jUIHeCxQSIt3pxHVm3vXLnrh4b289ictOKM/dzz+E7JOsQ+w+/JBXSAx+ZmpD7oPlk1CetNrdWJLvBoIrLOrxxtxbmDT1YtESvb5pOgEzw2NSPJdoIbJBPvKVVhreHJBXSDx3j22MiMRO2rt5j/0s9RhOYSJfN6i4Ud4bEhIrXXmVdWWeezDbwv3C26wuOKSPVl5ifyjo+OzwTYQBHWOp5cQGd4bGZGcm8uc8uqlhpby5ML6A6P8UxPgBm7aphi1v49wC+rK2GlH6W2ZuQCjs/j/0EfAsoUhqWJAAAAAElFTkSuQmCC"/>
          <p:cNvSpPr>
            <a:spLocks noChangeAspect="1" noChangeArrowheads="1"/>
          </p:cNvSpPr>
          <p:nvPr/>
        </p:nvSpPr>
        <p:spPr bwMode="auto">
          <a:xfrm>
            <a:off x="1984375" y="1645486"/>
            <a:ext cx="304800" cy="29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626" y="4587809"/>
            <a:ext cx="1212778" cy="28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AutoShape 15" descr="data:image/png;base64,iVBORw0KGgoAAAANSUhEUgAAAOEAAADhCAMAAAAJbSJIAAAA21BMVEUAAAD////t7e07OztNTU1BQUEZGRnLy8v8/Py6uronJyenp6dycnL19fXS0tLz8/Pj4+MsLCwLCwtaWlqfn58mJibExMT4nQDPz895eXkSEhJISEheXl7e3t7p6eltbW2wsLCMjIy3dADGfQDZiQB6TQBoQgCKVwBDKgAYGBjUhgAzMzOXl5c6JQB/f3+Ojo7nkgAsHACZYQCsbQAaEQBPMgBVNgBfPACVXgC+eAB+UAAiFgDtlwA2IgBvRgBPQjErFgA9NikgAAAdEwD33sDjrF/e1srw6d9iVD8hseD7AAAIDklEQVR4nO2deXuiSBCHRbwRPEAkCqLRGI1HjDlMZoyz9+73/0Rb1aAgOs9sngfT0731/pHRHk3qZx/V0GVVJkMQBEEQBEEQBEEQBEEQBEEQBEHISKNruma3wduMi+H3jayiKFmj7/M25SKonq7s0b08b3NSp6OF2mqhTq3D26SUsZm8/sB3/UGfibR5m5QufdSnVcJnFQ019jnakzoDENQzYw1mD1oG3OxJnUINVlD3qMmFVbVW4GRP+sAYLVUTbX5JonGKXXi6rtgSdeISuuvU/+WhY5ccrLkEZUXxzjR7ilL+dFsuQhPGo3amHfYAdvPTrbkELee8YwAX4lTOtItHw/iuQkOOywzsw/sz7ffQh61Pt+Yi2Oc9X1+evSlI6Z1p7snj8q/AH+ZOWnPgD684WHMRYA9qnDTC+pPlYMtlsM5sX3CjY3Gx5hIUeidb7ypcIfZk2ZYC1VJi0uHUPLncEBoYp0rJ3vv3hg0CJRqjDAs1Kd78qno19/BhSTKBsEerKXFqslw4HXj65RsbmgGl8oy3QWnztHh/+O1Xq2jUe3WjaMlxSRHnaQE8ZPDgIiflsUVzMZlMFrytuCSL5+fnyRNvKy7Iw8vLy/MDbysuyNeXzWbznmxdbF7fVtu7nQx3al7Gm81zsm39NhqtVqvt6gsXm1LlfTceb77GW57G18PRiClcbUcnvSsaT+Ob3S6+ji6+vN3dMX3D67vttp3sXuGY3NzcjKOni9vHIQhcrUbr8SLz2hZfYXN8e3u7X0efntdvwyHoGw2Z6Kdhe7udcLQuDb6CwHC9fNi8Xr9BB65Gj5vgP3ftdnv4O0fr0uDh9fb1BR+836wfUeBo9XoYlyNQeMvPtnR4WK/Xu8nLDuQxfW+RouY1diFH29IBFa4fH0N9jzcxt3G7BYWirzPA+BEBfcPhehLfwGxAX3vNza70aO5Q3tvjene89d5gD77JsR2fwL70OblzmaxA4Eri7fhkK7nAF9aDG95mXA42RNtSCsz7y+XS/weH6FZGga7t4Q3F0t9//Nnejn/8etFoFGM3hP/6xtuc9HF7TFqvHv7r/vgtYtFlN/U1P5fP+SyYttblbVK6TDGg1N6HBXcwnlafcrUobTCCVot2pU1NtghaM6sozlGLoyhZ8zuvFhHrZN7hvJToBLFjnIYhlhXFkCdcvwJuPhnZNgDnL88hmwqDNDnpTBimKhdrLkEelpVkkHAeFh95XCIqTPaXmj0XCiYqpFB8SKH4kELxIYXiQwrFhxSKDykUH1IoPqRQfEih+JBC8SGF4kMKxYcUig8pFB9SKD6kUHxIofiQQvEhheJDCsXn/6EwGaXXzZ5L+SkqM0XRk0nKfV1R5Mly0joT8oyB0ZJkTUTKJ0kgMV2kJPlZGcuT3NaY/1qmVFEND2ZiPDXUDGahJ880BPzjrzqxL0FJViCBpZ23AqeoWtIlnQemrHRAz9DuNYN9e82W62tPiBWla5Mx4x5StQ8CbamSQkZ0cnND13VjnpPn60AEQRAEQRAEQRAEMJMus/oxnXlJl6jA3xm6JUXJSnXPM0kObxBKrXCqKcqctxGXZZqjW0rET0+LnQkW2M9W3q36phoO20ILE3tNVdOvuvmjokezHDQlalw0VbNaNWf4lgr+gk7ijv+UV/J93zMwc5DjaZnZ3AjuZpeDAybN61cKg/AmtxMdFLrloNxM3Yqd6/tldsNfh/fee1YzM7NtLfapNOY2r6It5eDsGs8661GJHCYRizp60SnFvjigFpXmzh7KP1mHxlpZV4oFPPZX+tGfuQfxfLIRNctB9c3QYs8pelg6XcFxFmSB1D3DNlB8ULyq4+DrDOte87AnQ0+D5241z7rvB5XJQSF+dFEyt0aWW96zuMKSxmJjutDEzGEKbXYGWtBKYaFDLGvVD3rDdPbhGXgAbgdyfC9UaMZrssELspwCb2IKo+NdJ6gbiwr9/fqAvQSPTT1WcbUCr/A6QQnP4n7SqeET/M2H/WCPX0hDTGF0YA1buZ7KFEYjq1JjwUGwBXKiHQLm+nLZ8Xesh5alQC4G24RzFyu08apAF1MYRZLMdGYxKIwdEYIYk/2MlyMNanfCyC1GbX4t7FDnUPbS5hiVElMYJc9r1NkicazQY70MMy8e3HYFPiPR2ZHC3D48xdUVnVsy1/+u0MBnHVAY38aarIblcSXdg0JsN3BkcC3H+kGF2IfxCeUyhc75PsQeZrMblml+USkfV3hkrMZmoHWU2DRS2Cmy2qVaMu/pp/JRhcdrRqfOwr78o6SR+7U0eKioWN6TY0rljyqEgadHjVh9tRH4Q2+/FKtezDmiHxwcOZhP56MKCzYWIw0MLmj7bRuWKO0t8xipwYpAHhRC75ZqfEsGf1Rhpgt+vGRYZtfV8EqkGHTdnF1rOEUnSPR9UFhgO3ePa+jUOY8PCmvfU5jJ92JhUQdHvzy01u1SlBI7M8AmvqFFYAKOIdAUtU1tpa6iGyvFks5q+2SsDWuvxoh5wYZWrOu1um017+OXTTPvfD3vT6TgmviBq3586x88a/hmbIVo+YcFsVu17GJ57h9f5BfyuVy+w/x75B3VuiRBtu7V4bPI6eEFNKMfbmtER80q5XBxaRlhhfIG3rSAiwo5aq/7eDbQd1XV1PAOAc7XVq02d/u6NKHudmx9DU56luEzj7dpKVGwDtWevWDf2soG7kSisztTc+p1Z35YkqcDo25LV+KDIAiCIAiCIAiCIAiCIAiCIAiCIH56/gU3KI93XyPn4AAAAABJRU5ErkJggg=="/>
          <p:cNvSpPr>
            <a:spLocks noChangeAspect="1" noChangeArrowheads="1"/>
          </p:cNvSpPr>
          <p:nvPr/>
        </p:nvSpPr>
        <p:spPr bwMode="auto">
          <a:xfrm>
            <a:off x="2136775" y="1794371"/>
            <a:ext cx="304800" cy="29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9" y="4413858"/>
            <a:ext cx="725357" cy="708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91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Shape 4"/>
          <p:cNvSpPr txBox="1">
            <a:spLocks noChangeArrowheads="1"/>
          </p:cNvSpPr>
          <p:nvPr/>
        </p:nvSpPr>
        <p:spPr bwMode="auto">
          <a:xfrm>
            <a:off x="-145472" y="5927794"/>
            <a:ext cx="6047509" cy="68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s-ES" altLang="en-US" sz="1800" dirty="0" err="1">
                <a:solidFill>
                  <a:srgbClr val="FFFFFF"/>
                </a:solidFill>
                <a:cs typeface="Arial" pitchFamily="34" charset="0"/>
              </a:rPr>
              <a:t>For</a:t>
            </a:r>
            <a:r>
              <a:rPr lang="es-ES" altLang="en-US" sz="1800" dirty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es-ES" altLang="en-US" sz="1800" dirty="0" err="1">
                <a:solidFill>
                  <a:srgbClr val="FFFFFF"/>
                </a:solidFill>
                <a:cs typeface="Arial" pitchFamily="34" charset="0"/>
              </a:rPr>
              <a:t>further</a:t>
            </a:r>
            <a:r>
              <a:rPr lang="es-ES" altLang="en-US" sz="1800" dirty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es-ES" altLang="en-US" sz="1800" dirty="0" err="1">
                <a:solidFill>
                  <a:srgbClr val="FFFFFF"/>
                </a:solidFill>
                <a:cs typeface="Arial" pitchFamily="34" charset="0"/>
              </a:rPr>
              <a:t>information</a:t>
            </a:r>
            <a:r>
              <a:rPr lang="es-ES" altLang="en-US" sz="1800" dirty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es-ES" altLang="en-US" sz="1800" dirty="0" err="1">
                <a:solidFill>
                  <a:srgbClr val="FFFFFF"/>
                </a:solidFill>
                <a:cs typeface="Arial" pitchFamily="34" charset="0"/>
              </a:rPr>
              <a:t>please</a:t>
            </a:r>
            <a:r>
              <a:rPr lang="es-ES" altLang="en-US" sz="1800" dirty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es-ES" altLang="en-US" sz="1800" dirty="0" err="1">
                <a:solidFill>
                  <a:srgbClr val="FFFFFF"/>
                </a:solidFill>
                <a:cs typeface="Arial" pitchFamily="34" charset="0"/>
              </a:rPr>
              <a:t>contact</a:t>
            </a:r>
            <a:r>
              <a:rPr lang="es-ES" altLang="en-US" sz="1800" dirty="0">
                <a:solidFill>
                  <a:srgbClr val="FFFFFF"/>
                </a:solidFill>
                <a:cs typeface="Arial" pitchFamily="34" charset="0"/>
              </a:rPr>
              <a:t>:</a:t>
            </a:r>
          </a:p>
          <a:p>
            <a:pPr algn="ctr" eaLnBrk="1" hangingPunct="1"/>
            <a:r>
              <a:rPr lang="es-ES_tradnl" altLang="en-US" sz="1800" dirty="0" smtClean="0">
                <a:solidFill>
                  <a:schemeClr val="bg1"/>
                </a:solidFill>
                <a:cs typeface="Arial" pitchFamily="34" charset="0"/>
              </a:rPr>
              <a:t>carlos.perez@bsc.es, maria.pay@bsc.es and </a:t>
            </a:r>
            <a:r>
              <a:rPr lang="en-US" altLang="en-US" sz="1800" dirty="0" smtClean="0">
                <a:solidFill>
                  <a:schemeClr val="bg1"/>
                </a:solidFill>
                <a:cs typeface="Arial" pitchFamily="34" charset="0"/>
              </a:rPr>
              <a:t>albert.soret@bsc.es</a:t>
            </a:r>
            <a:endParaRPr lang="en-US" altLang="en-US" sz="1800" dirty="0">
              <a:solidFill>
                <a:schemeClr val="bg1"/>
              </a:solidFill>
              <a:cs typeface="Arial" pitchFamily="34" charset="0"/>
            </a:endParaRPr>
          </a:p>
          <a:p>
            <a:pPr algn="ctr" eaLnBrk="1" hangingPunct="1"/>
            <a:endParaRPr lang="es-ES_tradnl" altLang="en-US" b="1" dirty="0">
              <a:solidFill>
                <a:srgbClr val="FFFFFF"/>
              </a:solidFill>
              <a:cs typeface="Arial" pitchFamily="34" charset="0"/>
            </a:endParaRPr>
          </a:p>
          <a:p>
            <a:pPr algn="ctr" eaLnBrk="1" hangingPunct="1"/>
            <a:endParaRPr lang="es-ES" altLang="en-US" b="1" dirty="0">
              <a:solidFill>
                <a:srgbClr val="FFFFFF"/>
              </a:solidFill>
              <a:cs typeface="Arial" pitchFamily="34" charset="0"/>
            </a:endParaRPr>
          </a:p>
        </p:txBody>
      </p:sp>
      <p:graphicFrame>
        <p:nvGraphicFramePr>
          <p:cNvPr id="3" name="Diagram 2"/>
          <p:cNvGraphicFramePr/>
          <p:nvPr>
            <p:extLst/>
          </p:nvPr>
        </p:nvGraphicFramePr>
        <p:xfrm>
          <a:off x="498764" y="0"/>
          <a:ext cx="8146472" cy="5891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3913141" y="2695987"/>
            <a:ext cx="13384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smtClean="0"/>
              <a:t>Air quality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9908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3180" y="141131"/>
            <a:ext cx="6048440" cy="680837"/>
          </a:xfrm>
        </p:spPr>
        <p:txBody>
          <a:bodyPr/>
          <a:lstStyle/>
          <a:p>
            <a:pPr>
              <a:defRPr/>
            </a:pPr>
            <a:r>
              <a:rPr lang="es-ES" dirty="0" err="1" smtClean="0">
                <a:solidFill>
                  <a:schemeClr val="bg1"/>
                </a:solidFill>
              </a:rPr>
              <a:t>Spatial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scales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7411" name="7 Rectángulo"/>
          <p:cNvSpPr>
            <a:spLocks noChangeArrowheads="1"/>
          </p:cNvSpPr>
          <p:nvPr/>
        </p:nvSpPr>
        <p:spPr bwMode="auto">
          <a:xfrm>
            <a:off x="4466540" y="1028236"/>
            <a:ext cx="4641790" cy="811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s-ES" sz="2345" b="1" dirty="0">
                <a:solidFill>
                  <a:schemeClr val="accent1"/>
                </a:solidFill>
              </a:rPr>
              <a:t>Multi-scale models from </a:t>
            </a:r>
          </a:p>
          <a:p>
            <a:pPr eaLnBrk="1" hangingPunct="1"/>
            <a:r>
              <a:rPr lang="en-GB" altLang="es-ES" sz="2345" b="1" dirty="0">
                <a:solidFill>
                  <a:schemeClr val="accent1"/>
                </a:solidFill>
              </a:rPr>
              <a:t>global to local scales</a:t>
            </a:r>
          </a:p>
        </p:txBody>
      </p:sp>
      <p:pic>
        <p:nvPicPr>
          <p:cNvPr id="17412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540" y="2155727"/>
            <a:ext cx="4150160" cy="4643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85" y="1178671"/>
            <a:ext cx="4123795" cy="415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lecha izquierda y derecha 5"/>
          <p:cNvSpPr/>
          <p:nvPr/>
        </p:nvSpPr>
        <p:spPr>
          <a:xfrm rot="1800000">
            <a:off x="323489" y="4784501"/>
            <a:ext cx="5946203" cy="914511"/>
          </a:xfrm>
          <a:prstGeom prst="leftRightArrow">
            <a:avLst/>
          </a:prstGeom>
          <a:solidFill>
            <a:srgbClr val="008000"/>
          </a:solidFill>
          <a:scene3d>
            <a:camera prst="orthographicFront">
              <a:rot lat="1500000" lon="0" rev="21599984"/>
            </a:camera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1758" dirty="0" err="1">
                <a:solidFill>
                  <a:schemeClr val="accent1"/>
                </a:solidFill>
              </a:rPr>
              <a:t>Multiscale</a:t>
            </a:r>
            <a:r>
              <a:rPr lang="en-GB" sz="1758" dirty="0">
                <a:solidFill>
                  <a:schemeClr val="accent1"/>
                </a:solidFill>
              </a:rPr>
              <a:t> Models from Global to Local Scales</a:t>
            </a:r>
          </a:p>
        </p:txBody>
      </p:sp>
    </p:spTree>
    <p:extLst>
      <p:ext uri="{BB962C8B-B14F-4D97-AF65-F5344CB8AC3E}">
        <p14:creationId xmlns:p14="http://schemas.microsoft.com/office/powerpoint/2010/main" val="174057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80354" y="908720"/>
            <a:ext cx="8712126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4404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defRPr/>
            </a:pPr>
            <a:r>
              <a:rPr lang="en-GB" sz="2000" b="1" dirty="0" err="1" smtClean="0">
                <a:latin typeface="Arial"/>
                <a:cs typeface="Arial"/>
              </a:rPr>
              <a:t>Multiscale</a:t>
            </a:r>
            <a:r>
              <a:rPr lang="en-GB" sz="2000" dirty="0" smtClean="0">
                <a:latin typeface="Arial"/>
                <a:cs typeface="Arial"/>
              </a:rPr>
              <a:t>: global to regional scales allowed (nesting capabilities)</a:t>
            </a:r>
          </a:p>
          <a:p>
            <a:pPr>
              <a:defRPr/>
            </a:pPr>
            <a:r>
              <a:rPr lang="en-GB" sz="2000" b="1" dirty="0" smtClean="0">
                <a:latin typeface="Arial"/>
                <a:cs typeface="Arial"/>
              </a:rPr>
              <a:t>Non-hydrostatic</a:t>
            </a:r>
            <a:r>
              <a:rPr lang="en-GB" sz="2000" dirty="0" smtClean="0">
                <a:latin typeface="Arial"/>
                <a:cs typeface="Arial"/>
              </a:rPr>
              <a:t> </a:t>
            </a:r>
            <a:r>
              <a:rPr lang="en-GB" sz="2000" dirty="0">
                <a:latin typeface="Arial"/>
                <a:cs typeface="Arial"/>
              </a:rPr>
              <a:t>dynamical core: single digit kilometre resolution allowed</a:t>
            </a:r>
          </a:p>
          <a:p>
            <a:pPr>
              <a:defRPr/>
            </a:pPr>
            <a:r>
              <a:rPr lang="en-GB" sz="2000" b="1" dirty="0" smtClean="0">
                <a:latin typeface="Arial"/>
                <a:cs typeface="Arial"/>
              </a:rPr>
              <a:t>On</a:t>
            </a:r>
            <a:r>
              <a:rPr lang="en-GB" sz="2000" b="1" dirty="0">
                <a:latin typeface="Arial"/>
                <a:cs typeface="Arial"/>
              </a:rPr>
              <a:t>-line</a:t>
            </a:r>
            <a:r>
              <a:rPr lang="en-GB" sz="2000" dirty="0">
                <a:latin typeface="Arial"/>
                <a:cs typeface="Arial"/>
              </a:rPr>
              <a:t> coupling: </a:t>
            </a:r>
            <a:r>
              <a:rPr lang="en-GB" sz="2000" dirty="0" smtClean="0">
                <a:latin typeface="Arial"/>
                <a:cs typeface="Arial"/>
              </a:rPr>
              <a:t>weather-chemistry </a:t>
            </a:r>
            <a:r>
              <a:rPr lang="en-GB" sz="2000" dirty="0">
                <a:latin typeface="Arial"/>
                <a:cs typeface="Arial"/>
              </a:rPr>
              <a:t>feedback processes </a:t>
            </a:r>
            <a:r>
              <a:rPr lang="en-GB" sz="2000" dirty="0" smtClean="0">
                <a:latin typeface="Arial"/>
                <a:cs typeface="Arial"/>
              </a:rPr>
              <a:t>allowed</a:t>
            </a:r>
          </a:p>
          <a:p>
            <a:pPr>
              <a:defRPr/>
            </a:pPr>
            <a:r>
              <a:rPr lang="en-GB" sz="2000" b="1" dirty="0" smtClean="0">
                <a:latin typeface="Arial"/>
                <a:cs typeface="Arial"/>
              </a:rPr>
              <a:t>Ensemble-based data assimilation</a:t>
            </a:r>
            <a:r>
              <a:rPr lang="en-GB" sz="2000" dirty="0" smtClean="0">
                <a:latin typeface="Arial"/>
                <a:cs typeface="Arial"/>
              </a:rPr>
              <a:t> system for aerosols</a:t>
            </a:r>
          </a:p>
        </p:txBody>
      </p:sp>
      <p:sp>
        <p:nvSpPr>
          <p:cNvPr id="15" name="2 Título"/>
          <p:cNvSpPr>
            <a:spLocks noGrp="1"/>
          </p:cNvSpPr>
          <p:nvPr>
            <p:ph type="title"/>
          </p:nvPr>
        </p:nvSpPr>
        <p:spPr>
          <a:xfrm>
            <a:off x="-59923" y="70382"/>
            <a:ext cx="8928992" cy="792088"/>
          </a:xfrm>
        </p:spPr>
        <p:txBody>
          <a:bodyPr/>
          <a:lstStyle/>
          <a:p>
            <a:r>
              <a:rPr lang="en-US" sz="28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Development of MONARCH</a:t>
            </a:r>
            <a:br>
              <a:rPr lang="en-US" sz="2800" dirty="0" smtClean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US" sz="20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Multiscale Online Non-hydrostatic </a:t>
            </a:r>
            <a:r>
              <a:rPr lang="en-US" sz="20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AtmospheRe</a:t>
            </a:r>
            <a:r>
              <a:rPr lang="en-US" sz="20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CHemistry</a:t>
            </a:r>
            <a:r>
              <a:rPr lang="en-US" sz="20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model</a:t>
            </a:r>
            <a:endParaRPr lang="en-GB" sz="2000" dirty="0"/>
          </a:p>
        </p:txBody>
      </p:sp>
      <p:graphicFrame>
        <p:nvGraphicFramePr>
          <p:cNvPr id="16" name="3 Diagrama"/>
          <p:cNvGraphicFramePr/>
          <p:nvPr>
            <p:extLst>
              <p:ext uri="{D42A27DB-BD31-4B8C-83A1-F6EECF244321}">
                <p14:modId xmlns:p14="http://schemas.microsoft.com/office/powerpoint/2010/main" val="1244119235"/>
              </p:ext>
            </p:extLst>
          </p:nvPr>
        </p:nvGraphicFramePr>
        <p:xfrm>
          <a:off x="-252536" y="1700808"/>
          <a:ext cx="6912768" cy="5366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4499992" y="2492896"/>
            <a:ext cx="3815954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9994" rIns="90000" bIns="4500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defRPr/>
            </a:pPr>
            <a:r>
              <a:rPr lang="es-ES" sz="1400" i="1" dirty="0" smtClean="0"/>
              <a:t>→ </a:t>
            </a:r>
            <a:r>
              <a:rPr lang="es-ES" sz="1400" i="1" dirty="0" err="1" smtClean="0"/>
              <a:t>Janjic</a:t>
            </a:r>
            <a:r>
              <a:rPr lang="es-ES" sz="1400" i="1" dirty="0" smtClean="0"/>
              <a:t> and </a:t>
            </a:r>
            <a:r>
              <a:rPr lang="es-ES" sz="1400" i="1" dirty="0" err="1" smtClean="0"/>
              <a:t>Gall</a:t>
            </a:r>
            <a:r>
              <a:rPr lang="es-ES" sz="1400" i="1" dirty="0" smtClean="0"/>
              <a:t>  (NCAR/TN 2012)</a:t>
            </a:r>
          </a:p>
          <a:p>
            <a:pPr>
              <a:defRPr/>
            </a:pPr>
            <a:r>
              <a:rPr lang="es-ES" sz="1400" i="1" dirty="0" smtClean="0"/>
              <a:t>→ </a:t>
            </a:r>
            <a:r>
              <a:rPr lang="es-ES" sz="1400" i="1" dirty="0" err="1" smtClean="0"/>
              <a:t>Janjic</a:t>
            </a:r>
            <a:r>
              <a:rPr lang="es-ES" sz="1400" i="1" dirty="0" smtClean="0"/>
              <a:t> and </a:t>
            </a:r>
            <a:r>
              <a:rPr lang="es-ES" sz="1400" i="1" dirty="0" err="1" smtClean="0"/>
              <a:t>Vasic</a:t>
            </a:r>
            <a:r>
              <a:rPr lang="es-ES" sz="1400" i="1" dirty="0"/>
              <a:t> </a:t>
            </a:r>
            <a:r>
              <a:rPr lang="es-ES" sz="1400" i="1" dirty="0" smtClean="0"/>
              <a:t>(EGU2012)</a:t>
            </a:r>
          </a:p>
          <a:p>
            <a:pPr>
              <a:defRPr/>
            </a:pPr>
            <a:r>
              <a:rPr lang="es-ES" sz="1400" i="1" dirty="0" smtClean="0"/>
              <a:t>→ </a:t>
            </a:r>
            <a:r>
              <a:rPr lang="es-ES" sz="1400" i="1" dirty="0" err="1" smtClean="0"/>
              <a:t>Janjic</a:t>
            </a:r>
            <a:r>
              <a:rPr lang="es-ES" sz="1400" i="1" dirty="0" smtClean="0"/>
              <a:t> et al. (MWR 2011)</a:t>
            </a:r>
          </a:p>
          <a:p>
            <a:pPr>
              <a:defRPr/>
            </a:pPr>
            <a:r>
              <a:rPr lang="es-ES" sz="1400" i="1" dirty="0" smtClean="0"/>
              <a:t>→ (...)</a:t>
            </a:r>
          </a:p>
        </p:txBody>
      </p:sp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6372200" y="3356992"/>
            <a:ext cx="3635896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9994" rIns="90000" bIns="4500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defRPr/>
            </a:pPr>
            <a:r>
              <a:rPr lang="es-ES" sz="1400" i="1" dirty="0" smtClean="0"/>
              <a:t>→ Pérez et al. (ACP 2011)</a:t>
            </a:r>
          </a:p>
          <a:p>
            <a:pPr>
              <a:defRPr/>
            </a:pPr>
            <a:r>
              <a:rPr lang="es-ES" sz="1400" i="1" dirty="0" smtClean="0"/>
              <a:t>→ </a:t>
            </a:r>
            <a:r>
              <a:rPr lang="es-ES" sz="1400" i="1" dirty="0" err="1" smtClean="0"/>
              <a:t>Haustein</a:t>
            </a:r>
            <a:r>
              <a:rPr lang="es-ES" sz="1400" i="1" dirty="0" smtClean="0"/>
              <a:t> et al. (ACP 2012)</a:t>
            </a:r>
          </a:p>
          <a:p>
            <a:pPr>
              <a:defRPr/>
            </a:pPr>
            <a:r>
              <a:rPr lang="es-ES" sz="1400" i="1" dirty="0"/>
              <a:t>→ </a:t>
            </a:r>
            <a:r>
              <a:rPr lang="es-ES" sz="1400" i="1" dirty="0" err="1"/>
              <a:t>Spada</a:t>
            </a:r>
            <a:r>
              <a:rPr lang="es-ES" sz="1400" i="1" dirty="0"/>
              <a:t> et al. (ACP 2013)</a:t>
            </a:r>
          </a:p>
          <a:p>
            <a:pPr>
              <a:defRPr/>
            </a:pPr>
            <a:r>
              <a:rPr lang="es-ES" sz="1400" i="1" dirty="0"/>
              <a:t>→ </a:t>
            </a:r>
            <a:r>
              <a:rPr lang="es-ES" sz="1400" i="1" dirty="0" err="1"/>
              <a:t>Spada</a:t>
            </a:r>
            <a:r>
              <a:rPr lang="es-ES" sz="1400" i="1" dirty="0"/>
              <a:t> et al. (AE 2014</a:t>
            </a:r>
            <a:r>
              <a:rPr lang="es-ES" sz="1400" i="1" dirty="0" smtClean="0"/>
              <a:t>)</a:t>
            </a:r>
          </a:p>
          <a:p>
            <a:pPr>
              <a:defRPr/>
            </a:pPr>
            <a:r>
              <a:rPr lang="es-ES" sz="1400" i="1" dirty="0"/>
              <a:t>→ </a:t>
            </a:r>
            <a:r>
              <a:rPr lang="es-ES" sz="1400" i="1" dirty="0" err="1"/>
              <a:t>Spada</a:t>
            </a:r>
            <a:r>
              <a:rPr lang="es-ES" sz="1400" i="1" dirty="0"/>
              <a:t> et al. </a:t>
            </a:r>
            <a:r>
              <a:rPr lang="es-ES" sz="1400" i="1" dirty="0" smtClean="0"/>
              <a:t>(in </a:t>
            </a:r>
            <a:r>
              <a:rPr lang="es-ES" sz="1400" i="1" dirty="0" err="1"/>
              <a:t>prep</a:t>
            </a:r>
            <a:r>
              <a:rPr lang="es-ES" sz="1400" i="1" dirty="0" smtClean="0"/>
              <a:t>)</a:t>
            </a:r>
          </a:p>
          <a:p>
            <a:pPr>
              <a:defRPr/>
            </a:pPr>
            <a:r>
              <a:rPr lang="es-ES" sz="1400" i="1" dirty="0" smtClean="0"/>
              <a:t>→ </a:t>
            </a:r>
            <a:r>
              <a:rPr lang="es-ES" sz="1400" i="1" dirty="0" err="1" smtClean="0"/>
              <a:t>DiTomaso</a:t>
            </a:r>
            <a:r>
              <a:rPr lang="es-ES" sz="1400" i="1" dirty="0" smtClean="0"/>
              <a:t> et al. (GMD 2016)</a:t>
            </a:r>
            <a:endParaRPr lang="es-ES" sz="1400" i="1" dirty="0"/>
          </a:p>
          <a:p>
            <a:pPr>
              <a:defRPr/>
            </a:pPr>
            <a:endParaRPr lang="es-ES" sz="1400" i="1" dirty="0"/>
          </a:p>
          <a:p>
            <a:pPr>
              <a:defRPr/>
            </a:pPr>
            <a:endParaRPr lang="es-ES" sz="1700" i="1" dirty="0" smtClean="0"/>
          </a:p>
          <a:p>
            <a:pPr>
              <a:defRPr/>
            </a:pPr>
            <a:endParaRPr lang="es-ES" sz="1700" i="1" dirty="0" smtClean="0"/>
          </a:p>
        </p:txBody>
      </p:sp>
      <p:sp>
        <p:nvSpPr>
          <p:cNvPr id="19" name="Text Box 22"/>
          <p:cNvSpPr txBox="1">
            <a:spLocks noChangeArrowheads="1"/>
          </p:cNvSpPr>
          <p:nvPr/>
        </p:nvSpPr>
        <p:spPr bwMode="auto">
          <a:xfrm>
            <a:off x="6516216" y="4869160"/>
            <a:ext cx="324036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9994" rIns="90000" bIns="4500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defRPr/>
            </a:pPr>
            <a:r>
              <a:rPr lang="es-ES" sz="1400" i="1" dirty="0" smtClean="0"/>
              <a:t>→ Martí et al. (ACP 2016) </a:t>
            </a: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6624736" y="5445224"/>
            <a:ext cx="3131840" cy="1028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9994" rIns="90000" bIns="4500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defRPr/>
            </a:pPr>
            <a:r>
              <a:rPr lang="es-ES" sz="1400" i="1" dirty="0" smtClean="0"/>
              <a:t>→ Jorba et al. (JGR 2012)</a:t>
            </a:r>
          </a:p>
          <a:p>
            <a:pPr>
              <a:defRPr/>
            </a:pPr>
            <a:r>
              <a:rPr lang="es-ES" sz="1400" i="1" dirty="0" smtClean="0"/>
              <a:t>→ </a:t>
            </a:r>
            <a:r>
              <a:rPr lang="es-ES" sz="1400" i="1" dirty="0" err="1" smtClean="0"/>
              <a:t>Badia</a:t>
            </a:r>
            <a:r>
              <a:rPr lang="es-ES" sz="1400" i="1" dirty="0" smtClean="0"/>
              <a:t> and Jorba (AE 2014)</a:t>
            </a:r>
          </a:p>
          <a:p>
            <a:pPr>
              <a:defRPr/>
            </a:pPr>
            <a:r>
              <a:rPr lang="es-ES" sz="1400" i="1" dirty="0" smtClean="0"/>
              <a:t>→ </a:t>
            </a:r>
            <a:r>
              <a:rPr lang="es-ES" sz="1400" i="1" dirty="0" err="1" smtClean="0"/>
              <a:t>Badia</a:t>
            </a:r>
            <a:r>
              <a:rPr lang="es-ES" sz="1400" i="1" dirty="0" smtClean="0"/>
              <a:t> et al. (GMD 2016)</a:t>
            </a:r>
          </a:p>
        </p:txBody>
      </p:sp>
      <p:grpSp>
        <p:nvGrpSpPr>
          <p:cNvPr id="21" name="Grupo 6"/>
          <p:cNvGrpSpPr/>
          <p:nvPr/>
        </p:nvGrpSpPr>
        <p:grpSpPr>
          <a:xfrm>
            <a:off x="683568" y="4437112"/>
            <a:ext cx="3240360" cy="1825031"/>
            <a:chOff x="179512" y="1196751"/>
            <a:chExt cx="8832125" cy="5489910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40" t="19806" r="7927" b="22552"/>
            <a:stretch/>
          </p:blipFill>
          <p:spPr bwMode="auto">
            <a:xfrm>
              <a:off x="1768077" y="2716427"/>
              <a:ext cx="4119137" cy="1964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3" name="Imagen 17" descr="BSC-ES_FORECAST_NOx_MAXD1.gif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01" t="10100" r="19984" b="10364"/>
            <a:stretch/>
          </p:blipFill>
          <p:spPr>
            <a:xfrm>
              <a:off x="5076056" y="3933056"/>
              <a:ext cx="2220744" cy="2214739"/>
            </a:xfrm>
            <a:prstGeom prst="rect">
              <a:avLst/>
            </a:prstGeom>
          </p:spPr>
        </p:pic>
        <p:pic>
          <p:nvPicPr>
            <p:cNvPr id="24" name="Imagen 18"/>
            <p:cNvPicPr>
              <a:picLocks noChangeAspect="1"/>
            </p:cNvPicPr>
            <p:nvPr/>
          </p:nvPicPr>
          <p:blipFill rotWithShape="1">
            <a:blip r:embed="rId9"/>
            <a:srcRect l="7873" t="8796" r="8184" b="7193"/>
            <a:stretch/>
          </p:blipFill>
          <p:spPr>
            <a:xfrm>
              <a:off x="7092280" y="5229200"/>
              <a:ext cx="1919357" cy="1457461"/>
            </a:xfrm>
            <a:prstGeom prst="rect">
              <a:avLst/>
            </a:prstGeom>
          </p:spPr>
        </p:pic>
        <p:pic>
          <p:nvPicPr>
            <p:cNvPr id="25" name="Imagen 19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79512" y="1196751"/>
              <a:ext cx="2812504" cy="2836299"/>
            </a:xfrm>
            <a:prstGeom prst="rect">
              <a:avLst/>
            </a:prstGeom>
          </p:spPr>
        </p:pic>
        <p:sp>
          <p:nvSpPr>
            <p:cNvPr id="26" name="Flecha izquierda y derecha 20"/>
            <p:cNvSpPr/>
            <p:nvPr/>
          </p:nvSpPr>
          <p:spPr>
            <a:xfrm rot="1800000">
              <a:off x="1072346" y="4125428"/>
              <a:ext cx="7416825" cy="936106"/>
            </a:xfrm>
            <a:prstGeom prst="leftRightArrow">
              <a:avLst/>
            </a:prstGeom>
            <a:solidFill>
              <a:srgbClr val="008000"/>
            </a:solidFill>
            <a:scene3d>
              <a:camera prst="orthographicFront">
                <a:rot lat="1500000" lon="0" rev="21599984"/>
              </a:camera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schemeClr val="tx1"/>
                  </a:solidFill>
                </a:rPr>
                <a:t>Multiscale Model from Global to Local Scales</a:t>
              </a:r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23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497B4B0-C506-4972-A9DA-8AFAF5CDBB4C}" type="slidenum">
              <a:rPr lang="es-ES" smtClean="0"/>
              <a:pPr>
                <a:defRPr/>
              </a:pPr>
              <a:t>7</a:t>
            </a:fld>
            <a:endParaRPr lang="es-ES" dirty="0"/>
          </a:p>
        </p:txBody>
      </p:sp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030251"/>
              </p:ext>
            </p:extLst>
          </p:nvPr>
        </p:nvGraphicFramePr>
        <p:xfrm>
          <a:off x="493806" y="1069744"/>
          <a:ext cx="8258307" cy="57882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45037"/>
                <a:gridCol w="2351630"/>
                <a:gridCol w="1755441"/>
                <a:gridCol w="2506199"/>
              </a:tblGrid>
              <a:tr h="100605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DOMAIN</a:t>
                      </a:r>
                      <a:endParaRPr lang="en-US" sz="1200" b="0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GLOBAL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(ICAP)</a:t>
                      </a:r>
                      <a:endParaRPr lang="en-US" sz="1200" b="0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REGIONAL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North</a:t>
                      </a:r>
                      <a:r>
                        <a:rPr lang="en-US" sz="1200" b="0" baseline="0" dirty="0" smtClean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Africa, Middle East and Europe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baseline="0" dirty="0" smtClean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(SDS-WAS)</a:t>
                      </a:r>
                      <a:endParaRPr lang="en-US" sz="1200" b="0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REGIONAL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Europe/Iberian Peninsula/Urban Areas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(CALIOPE)</a:t>
                      </a:r>
                      <a:endParaRPr lang="en-US" sz="1200" b="0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</a:tr>
              <a:tr h="40242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Model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MONARCH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MONARCH</a:t>
                      </a:r>
                      <a:endParaRPr lang="en-US" sz="1200" dirty="0" smtClean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CMAQ (DREAM for dust)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MONARCH</a:t>
                      </a:r>
                    </a:p>
                  </a:txBody>
                  <a:tcPr marL="68580" marR="68580" marT="0" marB="0" anchor="ctr"/>
                </a:tc>
              </a:tr>
              <a:tr h="20554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Status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QO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</a:t>
                      </a:r>
                      <a:endParaRPr lang="en-US" sz="12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</a:t>
                      </a:r>
                      <a:endParaRPr lang="en-US" sz="12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</a:tr>
              <a:tr h="63956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Meteorology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Inline:</a:t>
                      </a:r>
                      <a:r>
                        <a:rPr lang="en-US" sz="1200" baseline="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NMMB</a:t>
                      </a:r>
                      <a:endParaRPr lang="en-US" sz="12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Inline</a:t>
                      </a:r>
                      <a:r>
                        <a:rPr lang="en-US" sz="1200" baseline="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: </a:t>
                      </a:r>
                      <a:r>
                        <a:rPr lang="en-US" sz="12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NMMB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Offline:</a:t>
                      </a:r>
                      <a:r>
                        <a:rPr lang="en-US" sz="1200" baseline="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WRF-ARW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Inline:</a:t>
                      </a:r>
                      <a:r>
                        <a:rPr lang="en-US" sz="1200" baseline="0" dirty="0" smtClean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NMMB</a:t>
                      </a:r>
                      <a:r>
                        <a:rPr lang="en-US" sz="1200" baseline="0" dirty="0" smtClean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nesting</a:t>
                      </a:r>
                    </a:p>
                  </a:txBody>
                  <a:tcPr marL="68580" marR="68580" marT="0" marB="0" anchor="ctr"/>
                </a:tc>
              </a:tr>
              <a:tr h="40242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Resolution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1.4x1 </a:t>
                      </a:r>
                      <a:r>
                        <a:rPr lang="en-US" sz="1200" dirty="0" err="1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deg</a:t>
                      </a:r>
                      <a:endParaRPr lang="en-US" sz="1200" dirty="0" smtClean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0.7x0.5 </a:t>
                      </a:r>
                      <a:r>
                        <a:rPr lang="en-US" sz="1200" dirty="0" err="1" smtClean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deg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0.1x0.1 </a:t>
                      </a:r>
                      <a:r>
                        <a:rPr lang="en-US" sz="1200" dirty="0" err="1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deg</a:t>
                      </a:r>
                      <a:endParaRPr lang="en-US" sz="1200" dirty="0" smtClean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0.03x0.03 </a:t>
                      </a:r>
                      <a:r>
                        <a:rPr lang="en-US" sz="1200" dirty="0" err="1" smtClean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deg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0.1x0.1 / 0.04x0.04 / 0.01 x0.01</a:t>
                      </a:r>
                      <a:endParaRPr lang="en-US" sz="12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</a:tr>
              <a:tr h="4742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levels</a:t>
                      </a:r>
                      <a:endParaRPr lang="en-US" sz="1200" b="0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24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 smtClean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48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40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 smtClean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60-70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30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 smtClean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60-70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</a:tr>
              <a:tr h="40242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3366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LETKF</a:t>
                      </a:r>
                      <a:endParaRPr lang="en-US" sz="1200" dirty="0">
                        <a:solidFill>
                          <a:srgbClr val="3366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3366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LETKF</a:t>
                      </a:r>
                      <a:endParaRPr lang="en-US" sz="1200" dirty="0">
                        <a:solidFill>
                          <a:srgbClr val="3366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NA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8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LETKF</a:t>
                      </a:r>
                    </a:p>
                  </a:txBody>
                  <a:tcPr marL="68580" marR="68580" marT="0" marB="0" anchor="ctr"/>
                </a:tc>
              </a:tr>
              <a:tr h="40242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Assimilated </a:t>
                      </a:r>
                      <a:r>
                        <a:rPr lang="en-US" sz="1200" b="0" dirty="0" err="1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Obs</a:t>
                      </a:r>
                      <a:endParaRPr lang="en-US" sz="1200" b="0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70C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MODIS DT+DB (DU)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8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MODIS DT+DB (ALL)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MODIS DT+DB (DU)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NA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8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MODIS DT+DB (ALL)</a:t>
                      </a:r>
                    </a:p>
                  </a:txBody>
                  <a:tcPr marL="68580" marR="68580" marT="0" marB="0" anchor="ctr"/>
                </a:tc>
              </a:tr>
              <a:tr h="64586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Aerosol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Species</a:t>
                      </a:r>
                      <a:endParaRPr lang="en-US" sz="1200" b="0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DU,</a:t>
                      </a:r>
                      <a:r>
                        <a:rPr lang="en-US" sz="1200" baseline="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SS,</a:t>
                      </a:r>
                      <a:r>
                        <a:rPr lang="en-US" sz="1200" baseline="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rgbClr val="3366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BC,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3366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POA</a:t>
                      </a:r>
                      <a:r>
                        <a:rPr lang="en-US" sz="1200" baseline="0" dirty="0" smtClean="0">
                          <a:solidFill>
                            <a:srgbClr val="3366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</a:t>
                      </a:r>
                      <a:r>
                        <a:rPr lang="en-US" sz="1200" dirty="0" smtClean="0">
                          <a:solidFill>
                            <a:srgbClr val="3366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SOA bio,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SOA</a:t>
                      </a:r>
                      <a:r>
                        <a:rPr lang="en-US" sz="1200" baseline="0" dirty="0" smtClean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anthro</a:t>
                      </a:r>
                      <a:r>
                        <a:rPr lang="en-US" sz="1200" dirty="0" smtClean="0">
                          <a:solidFill>
                            <a:srgbClr val="3366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</a:t>
                      </a:r>
                      <a:r>
                        <a:rPr lang="en-US" sz="1200" baseline="0" dirty="0" smtClean="0">
                          <a:solidFill>
                            <a:srgbClr val="3366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rgbClr val="3366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SU,</a:t>
                      </a:r>
                      <a:r>
                        <a:rPr lang="en-US" sz="1200" baseline="0" dirty="0" smtClean="0">
                          <a:solidFill>
                            <a:srgbClr val="3366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DU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CMAQ (AERO5)</a:t>
                      </a:r>
                      <a:endParaRPr lang="en-US" sz="1200" dirty="0" smtClean="0">
                        <a:solidFill>
                          <a:srgbClr val="FF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MONARCH</a:t>
                      </a:r>
                      <a:r>
                        <a:rPr lang="en-US" sz="1200" baseline="0" dirty="0" smtClean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aerosols</a:t>
                      </a:r>
                      <a:endParaRPr lang="en-US" sz="1200" dirty="0" smtClean="0">
                        <a:solidFill>
                          <a:srgbClr val="FF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</a:tr>
              <a:tr h="40242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Gas phase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chemistry</a:t>
                      </a:r>
                      <a:endParaRPr lang="en-US" sz="1200" b="0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3366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CBM-IV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3366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CB05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solidFill>
                          <a:srgbClr val="3366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CB05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3366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CB05</a:t>
                      </a:r>
                    </a:p>
                  </a:txBody>
                  <a:tcPr marL="68580" marR="68580" marT="0" marB="0" anchor="ctr"/>
                </a:tc>
              </a:tr>
              <a:tr h="40242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Emissions</a:t>
                      </a:r>
                      <a:endParaRPr lang="en-US" sz="1200" b="0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3366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HERMES 3.0 (HTAP</a:t>
                      </a:r>
                      <a:r>
                        <a:rPr lang="en-US" sz="1200" baseline="0" dirty="0" smtClean="0">
                          <a:solidFill>
                            <a:srgbClr val="3366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v2)</a:t>
                      </a:r>
                      <a:endParaRPr lang="en-US" sz="1200" dirty="0" smtClean="0">
                        <a:solidFill>
                          <a:srgbClr val="3366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solidFill>
                          <a:srgbClr val="3366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solidFill>
                          <a:srgbClr val="3366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EMEP,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MEGAN / HERMES, MEGAN/ HERMES MEGAN</a:t>
                      </a:r>
                      <a:endParaRPr lang="en-US" sz="1200" b="0" dirty="0" smtClean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</a:tr>
              <a:tr h="40242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Bio.  Burn. Emissions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3366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GFAS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70C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NRT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>
                        <a:solidFill>
                          <a:srgbClr val="FF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NA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8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NRT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424542" y="776746"/>
            <a:ext cx="87194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CURRENT FORECASTING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–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>
                <a:solidFill>
                  <a:srgbClr val="0000FF"/>
                </a:solidFill>
              </a:rPr>
              <a:t>DEVELOPED/AVAILABLE </a:t>
            </a:r>
            <a:r>
              <a:rPr lang="en-US" smtClean="0">
                <a:solidFill>
                  <a:srgbClr val="0000FF"/>
                </a:solidFill>
              </a:rPr>
              <a:t>– </a:t>
            </a:r>
            <a:r>
              <a:rPr lang="en-US" dirty="0">
                <a:solidFill>
                  <a:srgbClr val="FF0000"/>
                </a:solidFill>
              </a:rPr>
              <a:t>UNDER DEVELOPMENT - </a:t>
            </a:r>
            <a:r>
              <a:rPr lang="en-US" dirty="0">
                <a:solidFill>
                  <a:srgbClr val="008000"/>
                </a:solidFill>
              </a:rPr>
              <a:t>PLANNED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4542" y="260915"/>
            <a:ext cx="3074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CURRENT </a:t>
            </a:r>
            <a:r>
              <a:rPr lang="en-US" smtClean="0">
                <a:solidFill>
                  <a:schemeClr val="bg1"/>
                </a:solidFill>
              </a:rPr>
              <a:t>MODELS AND PLANS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34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792088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MONARCH: Gas-phase chemistry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27" y="836712"/>
            <a:ext cx="4088986" cy="30013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511" y="2298212"/>
            <a:ext cx="3863605" cy="2616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201" y="4319466"/>
            <a:ext cx="3751090" cy="25777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0932" y="856356"/>
            <a:ext cx="3816424" cy="600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>
                <a:latin typeface="Arial"/>
              </a:rPr>
              <a:t>OH, O3, </a:t>
            </a:r>
            <a:r>
              <a:rPr lang="en-US" sz="1600" dirty="0" smtClean="0">
                <a:latin typeface="Arial"/>
              </a:rPr>
              <a:t>HO2: for aerosol calculations we can use </a:t>
            </a:r>
            <a:r>
              <a:rPr lang="en-US" sz="1600" dirty="0" smtClean="0">
                <a:solidFill>
                  <a:srgbClr val="0000FF"/>
                </a:solidFill>
                <a:latin typeface="Arial"/>
              </a:rPr>
              <a:t>online </a:t>
            </a:r>
            <a:r>
              <a:rPr lang="en-US" sz="1600" dirty="0" smtClean="0">
                <a:latin typeface="Arial"/>
              </a:rPr>
              <a:t>gas</a:t>
            </a:r>
            <a:r>
              <a:rPr lang="en-US" sz="1600" dirty="0">
                <a:latin typeface="Arial"/>
              </a:rPr>
              <a:t>-phase simulations</a:t>
            </a:r>
            <a:r>
              <a:rPr lang="en-US" sz="1600" dirty="0" smtClean="0">
                <a:solidFill>
                  <a:srgbClr val="0000FF"/>
                </a:solidFill>
                <a:latin typeface="Arial"/>
              </a:rPr>
              <a:t> </a:t>
            </a:r>
            <a:r>
              <a:rPr lang="en-US" sz="1600" dirty="0" smtClean="0">
                <a:latin typeface="Arial"/>
              </a:rPr>
              <a:t>or </a:t>
            </a:r>
            <a:r>
              <a:rPr lang="en-US" sz="1600" dirty="0" smtClean="0">
                <a:solidFill>
                  <a:srgbClr val="0000FF"/>
                </a:solidFill>
                <a:latin typeface="Arial"/>
              </a:rPr>
              <a:t>off-line </a:t>
            </a:r>
            <a:r>
              <a:rPr lang="en-US" sz="1600" dirty="0" err="1" smtClean="0">
                <a:solidFill>
                  <a:srgbClr val="0000FF"/>
                </a:solidFill>
                <a:latin typeface="Arial"/>
              </a:rPr>
              <a:t>climatologies</a:t>
            </a:r>
            <a:endParaRPr lang="en-US" sz="1600" dirty="0" smtClean="0">
              <a:latin typeface="Arial"/>
            </a:endParaRPr>
          </a:p>
          <a:p>
            <a:pPr marL="285750" indent="-285750">
              <a:buFont typeface="Arial"/>
              <a:buChar char="•"/>
            </a:pPr>
            <a:endParaRPr lang="en-US" sz="1600" dirty="0" smtClean="0">
              <a:latin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Arial"/>
              </a:rPr>
              <a:t>Carbon-bond </a:t>
            </a:r>
            <a:r>
              <a:rPr lang="es-ES" sz="1600" dirty="0" smtClean="0">
                <a:solidFill>
                  <a:srgbClr val="FF0000"/>
                </a:solidFill>
              </a:rPr>
              <a:t>CBM-IV and CB05</a:t>
            </a:r>
            <a:r>
              <a:rPr lang="es-ES" sz="1600" dirty="0" smtClean="0">
                <a:solidFill>
                  <a:srgbClr val="0000FF"/>
                </a:solidFill>
              </a:rPr>
              <a:t> </a:t>
            </a:r>
            <a:r>
              <a:rPr lang="es-ES" sz="1600" dirty="0" err="1" smtClean="0"/>
              <a:t>mechanisms</a:t>
            </a:r>
            <a:r>
              <a:rPr lang="es-ES" sz="1600" dirty="0" smtClean="0"/>
              <a:t> </a:t>
            </a:r>
            <a:r>
              <a:rPr lang="es-ES" sz="1600" dirty="0" err="1" smtClean="0"/>
              <a:t>implemented</a:t>
            </a:r>
            <a:r>
              <a:rPr lang="es-ES" sz="1600" dirty="0" smtClean="0"/>
              <a:t> (</a:t>
            </a:r>
            <a:r>
              <a:rPr lang="es-ES" sz="1600" dirty="0" err="1" smtClean="0"/>
              <a:t>Gery</a:t>
            </a:r>
            <a:r>
              <a:rPr lang="es-ES" sz="1600" dirty="0" smtClean="0"/>
              <a:t> et al., 1989; </a:t>
            </a:r>
            <a:r>
              <a:rPr lang="es-ES" sz="1600" dirty="0" err="1" smtClean="0"/>
              <a:t>Yarwood</a:t>
            </a:r>
            <a:r>
              <a:rPr lang="es-ES" sz="1600" dirty="0" smtClean="0"/>
              <a:t>, 2005)</a:t>
            </a:r>
          </a:p>
          <a:p>
            <a:pPr marL="285750" indent="-285750">
              <a:buFont typeface="Arial"/>
              <a:buChar char="•"/>
            </a:pPr>
            <a:endParaRPr lang="es-ES" sz="1600" dirty="0"/>
          </a:p>
          <a:p>
            <a:pPr marL="285750" indent="-285750">
              <a:buFont typeface="Arial"/>
              <a:buChar char="•"/>
            </a:pPr>
            <a:r>
              <a:rPr lang="es-ES" sz="1600" dirty="0" err="1" smtClean="0"/>
              <a:t>Coupled</a:t>
            </a:r>
            <a:r>
              <a:rPr lang="es-ES" sz="1600" dirty="0" smtClean="0"/>
              <a:t> </a:t>
            </a:r>
            <a:r>
              <a:rPr lang="es-ES" sz="1600" dirty="0" err="1" smtClean="0"/>
              <a:t>with</a:t>
            </a:r>
            <a:r>
              <a:rPr lang="es-ES" sz="1600" dirty="0" smtClean="0"/>
              <a:t> </a:t>
            </a:r>
            <a:r>
              <a:rPr lang="es-ES" sz="1600" dirty="0" err="1" smtClean="0">
                <a:solidFill>
                  <a:srgbClr val="FF0000"/>
                </a:solidFill>
              </a:rPr>
              <a:t>Fast</a:t>
            </a:r>
            <a:r>
              <a:rPr lang="es-ES" sz="1600" dirty="0" smtClean="0">
                <a:solidFill>
                  <a:srgbClr val="FF0000"/>
                </a:solidFill>
              </a:rPr>
              <a:t>-J </a:t>
            </a:r>
            <a:r>
              <a:rPr lang="es-ES" sz="1600" dirty="0" err="1" smtClean="0">
                <a:solidFill>
                  <a:srgbClr val="FF0000"/>
                </a:solidFill>
              </a:rPr>
              <a:t>photolysis</a:t>
            </a:r>
            <a:r>
              <a:rPr lang="es-ES" sz="1600" dirty="0" smtClean="0">
                <a:solidFill>
                  <a:srgbClr val="FF0000"/>
                </a:solidFill>
              </a:rPr>
              <a:t> </a:t>
            </a:r>
            <a:r>
              <a:rPr lang="es-ES" sz="1600" dirty="0" err="1" smtClean="0">
                <a:solidFill>
                  <a:srgbClr val="FF0000"/>
                </a:solidFill>
              </a:rPr>
              <a:t>scheme</a:t>
            </a:r>
            <a:r>
              <a:rPr lang="es-ES" sz="1600" dirty="0" smtClean="0">
                <a:solidFill>
                  <a:srgbClr val="FF0000"/>
                </a:solidFill>
              </a:rPr>
              <a:t> </a:t>
            </a:r>
            <a:r>
              <a:rPr lang="es-ES" sz="1600" dirty="0" smtClean="0"/>
              <a:t>(</a:t>
            </a:r>
            <a:r>
              <a:rPr lang="da-DK" sz="1600" dirty="0" smtClean="0"/>
              <a:t>Wild </a:t>
            </a:r>
            <a:r>
              <a:rPr lang="da-DK" sz="1600" dirty="0"/>
              <a:t>et al., 2000</a:t>
            </a:r>
            <a:r>
              <a:rPr lang="da-DK" sz="1600" dirty="0" smtClean="0"/>
              <a:t>)</a:t>
            </a:r>
          </a:p>
          <a:p>
            <a:pPr marL="285750" indent="-285750">
              <a:buFont typeface="Arial"/>
              <a:buChar char="•"/>
            </a:pPr>
            <a:endParaRPr lang="da-DK" sz="1600" dirty="0"/>
          </a:p>
          <a:p>
            <a:pPr marL="285750" indent="-285750">
              <a:buFont typeface="Arial"/>
              <a:buChar char="•"/>
            </a:pPr>
            <a:r>
              <a:rPr lang="es-ES" sz="1600" dirty="0" err="1" smtClean="0"/>
              <a:t>Mechanism</a:t>
            </a:r>
            <a:r>
              <a:rPr lang="es-ES" sz="1600" dirty="0" smtClean="0"/>
              <a:t> </a:t>
            </a:r>
            <a:r>
              <a:rPr lang="es-ES" sz="1600" dirty="0" err="1"/>
              <a:t>implemented</a:t>
            </a:r>
            <a:r>
              <a:rPr lang="es-ES" sz="1600" dirty="0"/>
              <a:t> </a:t>
            </a:r>
            <a:r>
              <a:rPr lang="es-ES" sz="1600" dirty="0" err="1"/>
              <a:t>through</a:t>
            </a:r>
            <a:r>
              <a:rPr lang="es-ES" sz="1600" dirty="0"/>
              <a:t> </a:t>
            </a:r>
            <a:r>
              <a:rPr lang="es-ES" sz="1600" dirty="0">
                <a:solidFill>
                  <a:srgbClr val="FF0000"/>
                </a:solidFill>
              </a:rPr>
              <a:t>KPP </a:t>
            </a:r>
            <a:r>
              <a:rPr lang="es-ES" sz="1600" dirty="0" err="1">
                <a:solidFill>
                  <a:srgbClr val="FF0000"/>
                </a:solidFill>
              </a:rPr>
              <a:t>kinetic</a:t>
            </a:r>
            <a:r>
              <a:rPr lang="es-ES" sz="1600" dirty="0">
                <a:solidFill>
                  <a:srgbClr val="FF0000"/>
                </a:solidFill>
              </a:rPr>
              <a:t> pre-</a:t>
            </a:r>
            <a:r>
              <a:rPr lang="es-ES" sz="1600" dirty="0" err="1">
                <a:solidFill>
                  <a:srgbClr val="FF0000"/>
                </a:solidFill>
              </a:rPr>
              <a:t>procesor</a:t>
            </a:r>
            <a:r>
              <a:rPr lang="es-ES" sz="1600" dirty="0">
                <a:solidFill>
                  <a:srgbClr val="FF0000"/>
                </a:solidFill>
              </a:rPr>
              <a:t> </a:t>
            </a:r>
            <a:r>
              <a:rPr lang="es-ES" sz="1600" dirty="0"/>
              <a:t>(</a:t>
            </a:r>
            <a:r>
              <a:rPr lang="es-ES" sz="1600" dirty="0" err="1"/>
              <a:t>Damian</a:t>
            </a:r>
            <a:r>
              <a:rPr lang="es-ES" sz="1600" dirty="0"/>
              <a:t> et al., 2002</a:t>
            </a:r>
            <a:r>
              <a:rPr lang="es-ES" sz="1600" dirty="0" smtClean="0"/>
              <a:t>)</a:t>
            </a:r>
          </a:p>
          <a:p>
            <a:endParaRPr lang="es-ES" sz="1600" dirty="0"/>
          </a:p>
          <a:p>
            <a:pPr marL="285750" indent="-285750">
              <a:buFont typeface="Arial"/>
              <a:buChar char="•"/>
            </a:pPr>
            <a:r>
              <a:rPr lang="es-ES" sz="1600" dirty="0" err="1" smtClean="0"/>
              <a:t>Implemented</a:t>
            </a:r>
            <a:r>
              <a:rPr lang="es-ES" sz="1600" dirty="0" smtClean="0"/>
              <a:t> </a:t>
            </a:r>
            <a:r>
              <a:rPr lang="es-ES" sz="1600" dirty="0" err="1"/>
              <a:t>an</a:t>
            </a:r>
            <a:r>
              <a:rPr lang="es-ES" sz="1600" dirty="0"/>
              <a:t> </a:t>
            </a:r>
            <a:r>
              <a:rPr lang="es-ES" sz="1600" dirty="0">
                <a:solidFill>
                  <a:srgbClr val="FF0000"/>
                </a:solidFill>
              </a:rPr>
              <a:t>EBI </a:t>
            </a:r>
            <a:r>
              <a:rPr lang="es-ES" sz="1600" dirty="0" err="1">
                <a:solidFill>
                  <a:srgbClr val="FF0000"/>
                </a:solidFill>
              </a:rPr>
              <a:t>solver</a:t>
            </a:r>
            <a:r>
              <a:rPr lang="es-ES" sz="1600" dirty="0">
                <a:solidFill>
                  <a:srgbClr val="FF0000"/>
                </a:solidFill>
              </a:rPr>
              <a:t> </a:t>
            </a:r>
            <a:r>
              <a:rPr lang="es-ES" sz="1600" dirty="0" err="1">
                <a:solidFill>
                  <a:srgbClr val="FF0000"/>
                </a:solidFill>
              </a:rPr>
              <a:t>for</a:t>
            </a:r>
            <a:r>
              <a:rPr lang="es-ES" sz="1600" dirty="0">
                <a:solidFill>
                  <a:srgbClr val="FF0000"/>
                </a:solidFill>
              </a:rPr>
              <a:t> </a:t>
            </a:r>
            <a:r>
              <a:rPr lang="es-ES" sz="1600" dirty="0" smtClean="0">
                <a:solidFill>
                  <a:srgbClr val="FF0000"/>
                </a:solidFill>
              </a:rPr>
              <a:t>CB05 </a:t>
            </a:r>
            <a:r>
              <a:rPr lang="es-ES" sz="1600" dirty="0" smtClean="0"/>
              <a:t>as in CMAQ. </a:t>
            </a:r>
            <a:r>
              <a:rPr lang="es-ES" sz="1600" dirty="0" err="1" smtClean="0"/>
              <a:t>Includes</a:t>
            </a:r>
            <a:r>
              <a:rPr lang="es-ES" sz="1600" dirty="0"/>
              <a:t> 51 </a:t>
            </a:r>
            <a:r>
              <a:rPr lang="es-ES" sz="1600" dirty="0" err="1"/>
              <a:t>chemical</a:t>
            </a:r>
            <a:r>
              <a:rPr lang="es-ES" sz="1600" dirty="0"/>
              <a:t> </a:t>
            </a:r>
            <a:r>
              <a:rPr lang="es-ES" sz="1600" dirty="0" err="1"/>
              <a:t>species</a:t>
            </a:r>
            <a:r>
              <a:rPr lang="es-ES" sz="1600" dirty="0"/>
              <a:t> </a:t>
            </a:r>
            <a:r>
              <a:rPr lang="es-ES" sz="1600" dirty="0" smtClean="0"/>
              <a:t>and 156 </a:t>
            </a:r>
            <a:r>
              <a:rPr lang="es-ES" sz="1600" dirty="0" err="1" smtClean="0"/>
              <a:t>reactions</a:t>
            </a:r>
            <a:r>
              <a:rPr lang="es-ES" sz="1600" dirty="0" smtClean="0"/>
              <a:t>. </a:t>
            </a:r>
            <a:r>
              <a:rPr lang="es-ES" sz="1600" dirty="0" err="1" smtClean="0"/>
              <a:t>Working</a:t>
            </a:r>
            <a:r>
              <a:rPr lang="es-ES" sz="1600" dirty="0" smtClean="0"/>
              <a:t> </a:t>
            </a:r>
            <a:r>
              <a:rPr lang="es-ES" sz="1600" dirty="0" err="1" smtClean="0"/>
              <a:t>version</a:t>
            </a:r>
            <a:r>
              <a:rPr lang="es-ES" sz="1600" dirty="0" smtClean="0"/>
              <a:t> and </a:t>
            </a:r>
            <a:r>
              <a:rPr lang="es-ES" sz="1600" dirty="0" err="1"/>
              <a:t>t</a:t>
            </a:r>
            <a:r>
              <a:rPr lang="es-ES" sz="1600" dirty="0" err="1" smtClean="0"/>
              <a:t>horoughly</a:t>
            </a:r>
            <a:r>
              <a:rPr lang="es-ES" sz="1600" dirty="0" smtClean="0"/>
              <a:t> </a:t>
            </a:r>
            <a:r>
              <a:rPr lang="es-ES" sz="1600" dirty="0" err="1" smtClean="0"/>
              <a:t>tested</a:t>
            </a:r>
            <a:r>
              <a:rPr lang="es-ES" sz="1600" dirty="0" smtClean="0"/>
              <a:t>.</a:t>
            </a:r>
            <a:endParaRPr lang="es-ES" sz="1600" dirty="0"/>
          </a:p>
          <a:p>
            <a:pPr marL="285750" indent="-285750">
              <a:buFont typeface="Arial"/>
              <a:buChar char="•"/>
            </a:pPr>
            <a:endParaRPr lang="es-ES" sz="1600" dirty="0" smtClean="0"/>
          </a:p>
          <a:p>
            <a:pPr marL="285750" indent="-285750">
              <a:buFont typeface="Arial"/>
              <a:buChar char="•"/>
            </a:pPr>
            <a:r>
              <a:rPr lang="es-ES" sz="1600" dirty="0" err="1" smtClean="0">
                <a:solidFill>
                  <a:srgbClr val="FF0000"/>
                </a:solidFill>
              </a:rPr>
              <a:t>Stratospheric</a:t>
            </a:r>
            <a:r>
              <a:rPr lang="es-ES" sz="1600" dirty="0" smtClean="0">
                <a:solidFill>
                  <a:srgbClr val="FF0000"/>
                </a:solidFill>
              </a:rPr>
              <a:t> </a:t>
            </a:r>
            <a:r>
              <a:rPr lang="es-ES" sz="1600" dirty="0">
                <a:solidFill>
                  <a:srgbClr val="FF0000"/>
                </a:solidFill>
              </a:rPr>
              <a:t>ozone</a:t>
            </a:r>
            <a:r>
              <a:rPr lang="es-ES" sz="1600" dirty="0"/>
              <a:t>: linear </a:t>
            </a:r>
            <a:r>
              <a:rPr lang="es-ES" sz="1600" dirty="0" err="1"/>
              <a:t>model</a:t>
            </a:r>
            <a:r>
              <a:rPr lang="es-ES" sz="1600" dirty="0"/>
              <a:t> </a:t>
            </a:r>
            <a:r>
              <a:rPr lang="es-ES" sz="1600" dirty="0" err="1"/>
              <a:t>Cariolle</a:t>
            </a:r>
            <a:r>
              <a:rPr lang="es-ES" sz="1600" dirty="0"/>
              <a:t> and </a:t>
            </a:r>
            <a:r>
              <a:rPr lang="es-ES" sz="1600" dirty="0" err="1"/>
              <a:t>Teyssèdre</a:t>
            </a:r>
            <a:r>
              <a:rPr lang="es-ES" sz="1600" dirty="0"/>
              <a:t> (2007) </a:t>
            </a:r>
            <a:r>
              <a:rPr lang="es-ES" sz="1600" dirty="0" err="1"/>
              <a:t>or</a:t>
            </a:r>
            <a:r>
              <a:rPr lang="es-ES" sz="1600" dirty="0"/>
              <a:t> Monge-Sanz et al. (2011</a:t>
            </a:r>
            <a:r>
              <a:rPr lang="es-ES" sz="16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7620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Line 3"/>
          <p:cNvSpPr/>
          <p:nvPr/>
        </p:nvSpPr>
        <p:spPr>
          <a:xfrm>
            <a:off x="0" y="0"/>
            <a:ext cx="360" cy="360"/>
          </a:xfrm>
          <a:prstGeom prst="line">
            <a:avLst/>
          </a:prstGeom>
          <a:ln>
            <a:solidFill>
              <a:srgbClr val="3465A4"/>
            </a:solidFill>
          </a:ln>
        </p:spPr>
      </p:sp>
      <p:grpSp>
        <p:nvGrpSpPr>
          <p:cNvPr id="24" name="Group 23"/>
          <p:cNvGrpSpPr/>
          <p:nvPr/>
        </p:nvGrpSpPr>
        <p:grpSpPr>
          <a:xfrm>
            <a:off x="35496" y="692696"/>
            <a:ext cx="8964487" cy="1228211"/>
            <a:chOff x="107504" y="544605"/>
            <a:chExt cx="8964487" cy="1228211"/>
          </a:xfrm>
        </p:grpSpPr>
        <p:sp>
          <p:nvSpPr>
            <p:cNvPr id="25" name="TextBox 24"/>
            <p:cNvSpPr txBox="1"/>
            <p:nvPr/>
          </p:nvSpPr>
          <p:spPr>
            <a:xfrm>
              <a:off x="107504" y="544605"/>
              <a:ext cx="165618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600" dirty="0"/>
            </a:p>
            <a:p>
              <a:pPr>
                <a:lnSpc>
                  <a:spcPct val="100000"/>
                </a:lnSpc>
              </a:pPr>
              <a:r>
                <a:rPr lang="en-US" sz="1600" b="1" u="sng" dirty="0" smtClean="0">
                  <a:solidFill>
                    <a:srgbClr val="080808"/>
                  </a:solidFill>
                </a:rPr>
                <a:t>Sectional</a:t>
              </a:r>
              <a:r>
                <a:rPr lang="en-US" sz="1600" dirty="0" smtClean="0">
                  <a:solidFill>
                    <a:srgbClr val="080808"/>
                  </a:solidFill>
                </a:rPr>
                <a:t> </a:t>
              </a:r>
              <a:r>
                <a:rPr lang="en-US" sz="1600" dirty="0" smtClean="0">
                  <a:solidFill>
                    <a:srgbClr val="FF0000"/>
                  </a:solidFill>
                </a:rPr>
                <a:t>      </a:t>
              </a:r>
            </a:p>
            <a:p>
              <a:pPr>
                <a:lnSpc>
                  <a:spcPct val="100000"/>
                </a:lnSpc>
              </a:pPr>
              <a:r>
                <a:rPr lang="en-US" sz="1600" dirty="0">
                  <a:solidFill>
                    <a:srgbClr val="FF0000"/>
                  </a:solidFill>
                </a:rPr>
                <a:t> </a:t>
              </a:r>
              <a:r>
                <a:rPr lang="en-US" sz="1600" dirty="0" smtClean="0">
                  <a:solidFill>
                    <a:srgbClr val="FF0000"/>
                  </a:solidFill>
                </a:rPr>
                <a:t> dust (DU)  </a:t>
              </a:r>
            </a:p>
            <a:p>
              <a:pPr>
                <a:lnSpc>
                  <a:spcPct val="100000"/>
                </a:lnSpc>
              </a:pPr>
              <a:r>
                <a:rPr lang="en-US" sz="1600" dirty="0" smtClean="0">
                  <a:solidFill>
                    <a:srgbClr val="FF0000"/>
                  </a:solidFill>
                </a:rPr>
                <a:t>  sea-salt (SS)</a:t>
              </a:r>
            </a:p>
          </p:txBody>
        </p:sp>
        <p:pic>
          <p:nvPicPr>
            <p:cNvPr id="26" name="Shape 113"/>
            <p:cNvPicPr preferRelativeResize="0"/>
            <p:nvPr/>
          </p:nvPicPr>
          <p:blipFill rotWithShape="1">
            <a:blip r:embed="rId2">
              <a:alphaModFix/>
            </a:blip>
            <a:srcRect t="63823" r="49874" b="12725"/>
            <a:stretch/>
          </p:blipFill>
          <p:spPr>
            <a:xfrm>
              <a:off x="5796136" y="692696"/>
              <a:ext cx="3275855" cy="103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Shape 113"/>
            <p:cNvPicPr preferRelativeResize="0"/>
            <p:nvPr/>
          </p:nvPicPr>
          <p:blipFill rotWithShape="1">
            <a:blip r:embed="rId2">
              <a:alphaModFix/>
            </a:blip>
            <a:srcRect t="40804" r="49874" b="36657"/>
            <a:stretch/>
          </p:blipFill>
          <p:spPr>
            <a:xfrm>
              <a:off x="2267744" y="771670"/>
              <a:ext cx="3384376" cy="100114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Group 27"/>
          <p:cNvGrpSpPr/>
          <p:nvPr/>
        </p:nvGrpSpPr>
        <p:grpSpPr>
          <a:xfrm>
            <a:off x="197768" y="2636912"/>
            <a:ext cx="8910736" cy="2376264"/>
            <a:chOff x="197768" y="2636912"/>
            <a:chExt cx="8910736" cy="2376264"/>
          </a:xfrm>
        </p:grpSpPr>
        <p:sp>
          <p:nvSpPr>
            <p:cNvPr id="29" name="Rectangle 28"/>
            <p:cNvSpPr/>
            <p:nvPr/>
          </p:nvSpPr>
          <p:spPr>
            <a:xfrm>
              <a:off x="197768" y="2704852"/>
              <a:ext cx="6822504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 dirty="0">
                  <a:solidFill>
                    <a:srgbClr val="FF0000"/>
                  </a:solidFill>
                </a:rPr>
                <a:t>Organic Aerosols (OA)</a:t>
              </a:r>
            </a:p>
            <a:p>
              <a:pPr>
                <a:lnSpc>
                  <a:spcPct val="100000"/>
                </a:lnSpc>
              </a:pPr>
              <a:r>
                <a:rPr lang="en-US" sz="1600" dirty="0">
                  <a:solidFill>
                    <a:srgbClr val="FF0000"/>
                  </a:solidFill>
                  <a:latin typeface="Arial"/>
                </a:rPr>
                <a:t>    </a:t>
              </a:r>
              <a:r>
                <a:rPr lang="en-US" sz="1600" dirty="0">
                  <a:solidFill>
                    <a:srgbClr val="008000"/>
                  </a:solidFill>
                  <a:latin typeface="Arial"/>
                </a:rPr>
                <a:t>Primary Organic Aerosols (POA)</a:t>
              </a:r>
              <a:endParaRPr lang="en-US" sz="1600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n-US" sz="1600" dirty="0">
                  <a:solidFill>
                    <a:srgbClr val="008000"/>
                  </a:solidFill>
                  <a:latin typeface="Arial"/>
                </a:rPr>
                <a:t>    Secondary organic aerosols (SOA)</a:t>
              </a:r>
            </a:p>
            <a:p>
              <a:pPr>
                <a:lnSpc>
                  <a:spcPct val="100000"/>
                </a:lnSpc>
              </a:pPr>
              <a:r>
                <a:rPr lang="en-US" sz="1600" dirty="0">
                  <a:solidFill>
                    <a:srgbClr val="008000"/>
                  </a:solidFill>
                  <a:latin typeface="Arial"/>
                </a:rPr>
                <a:t>    </a:t>
              </a:r>
              <a:r>
                <a:rPr lang="en-US" sz="1600" dirty="0">
                  <a:solidFill>
                    <a:srgbClr val="0000FF"/>
                  </a:solidFill>
                  <a:latin typeface="Arial"/>
                </a:rPr>
                <a:t>4 gaseous tracers (OH, O3, TERP, ISOP</a:t>
              </a:r>
              <a:r>
                <a:rPr lang="en-US" sz="1600" dirty="0" smtClean="0">
                  <a:solidFill>
                    <a:srgbClr val="0000FF"/>
                  </a:solidFill>
                  <a:latin typeface="Arial"/>
                </a:rPr>
                <a:t>). Online emission (MEGAN)</a:t>
              </a:r>
              <a:endParaRPr lang="en-US" sz="1600" dirty="0">
                <a:solidFill>
                  <a:srgbClr val="0000FF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n-US" sz="1600" dirty="0">
                  <a:solidFill>
                    <a:srgbClr val="0000FF"/>
                  </a:solidFill>
                  <a:latin typeface="Arial"/>
                </a:rPr>
                <a:t>    4 aerosol-</a:t>
              </a:r>
              <a:r>
                <a:rPr lang="en-US" sz="1600" dirty="0" smtClean="0">
                  <a:solidFill>
                    <a:srgbClr val="0000FF"/>
                  </a:solidFill>
                  <a:latin typeface="Arial"/>
                </a:rPr>
                <a:t>phase hydrophilic </a:t>
              </a:r>
              <a:r>
                <a:rPr lang="en-US" sz="1600" dirty="0">
                  <a:solidFill>
                    <a:srgbClr val="0000FF"/>
                  </a:solidFill>
                  <a:latin typeface="Arial"/>
                </a:rPr>
                <a:t>tracers</a:t>
              </a:r>
            </a:p>
            <a:p>
              <a:r>
                <a:rPr lang="en-US" sz="1600" dirty="0">
                  <a:solidFill>
                    <a:srgbClr val="0000FF"/>
                  </a:solidFill>
                  <a:latin typeface="Arial"/>
                </a:rPr>
                <a:t>    </a:t>
              </a:r>
              <a:r>
                <a:rPr lang="en-US" sz="1600" dirty="0">
                  <a:solidFill>
                    <a:srgbClr val="0000FF"/>
                  </a:solidFill>
                </a:rPr>
                <a:t>2-product scheme of </a:t>
              </a:r>
              <a:r>
                <a:rPr lang="en-US" sz="1600" dirty="0" err="1">
                  <a:solidFill>
                    <a:srgbClr val="0000FF"/>
                  </a:solidFill>
                </a:rPr>
                <a:t>Tsigaridis</a:t>
              </a:r>
              <a:r>
                <a:rPr lang="en-US" sz="1600" dirty="0">
                  <a:solidFill>
                    <a:srgbClr val="0000FF"/>
                  </a:solidFill>
                </a:rPr>
                <a:t> and </a:t>
              </a:r>
              <a:r>
                <a:rPr lang="en-US" sz="1600" dirty="0" err="1">
                  <a:solidFill>
                    <a:srgbClr val="0000FF"/>
                  </a:solidFill>
                </a:rPr>
                <a:t>Kanakidou</a:t>
              </a:r>
              <a:r>
                <a:rPr lang="en-US" sz="1600" dirty="0">
                  <a:solidFill>
                    <a:srgbClr val="0000FF"/>
                  </a:solidFill>
                </a:rPr>
                <a:t> (2007)</a:t>
              </a:r>
              <a:endParaRPr lang="en-US" sz="1600" dirty="0">
                <a:solidFill>
                  <a:srgbClr val="0000FF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n-US" sz="1600" dirty="0">
                  <a:solidFill>
                    <a:srgbClr val="008000"/>
                  </a:solidFill>
                  <a:latin typeface="Arial"/>
                </a:rPr>
                <a:t>    </a:t>
              </a:r>
              <a:r>
                <a:rPr lang="en-US" sz="1600" dirty="0">
                  <a:solidFill>
                    <a:srgbClr val="0000FF"/>
                  </a:solidFill>
                  <a:latin typeface="Arial"/>
                </a:rPr>
                <a:t>Oxidation by OH and O3 and gas-particle partitioning</a:t>
              </a:r>
            </a:p>
            <a:p>
              <a:pPr>
                <a:lnSpc>
                  <a:spcPct val="100000"/>
                </a:lnSpc>
              </a:pPr>
              <a:r>
                <a:rPr lang="en-US" sz="1600" dirty="0">
                  <a:solidFill>
                    <a:srgbClr val="0000FF"/>
                  </a:solidFill>
                  <a:latin typeface="Arial"/>
                </a:rPr>
                <a:t>    Anthropogenic </a:t>
              </a:r>
              <a:r>
                <a:rPr lang="en-US" sz="1600" dirty="0" smtClean="0">
                  <a:solidFill>
                    <a:srgbClr val="0000FF"/>
                  </a:solidFill>
                </a:rPr>
                <a:t>SOA from Toluene and Xylene under development</a:t>
              </a:r>
              <a:endParaRPr lang="en-US" sz="1600" dirty="0">
                <a:solidFill>
                  <a:srgbClr val="0000FF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600" dirty="0">
                <a:latin typeface="Arial"/>
              </a:endParaRPr>
            </a:p>
          </p:txBody>
        </p:sp>
        <p:pic>
          <p:nvPicPr>
            <p:cNvPr id="30" name="Shape 118"/>
            <p:cNvPicPr preferRelativeResize="0"/>
            <p:nvPr/>
          </p:nvPicPr>
          <p:blipFill rotWithShape="1">
            <a:blip r:embed="rId3">
              <a:alphaModFix/>
            </a:blip>
            <a:srcRect l="49493" t="15075" r="4969" b="68020"/>
            <a:stretch/>
          </p:blipFill>
          <p:spPr>
            <a:xfrm>
              <a:off x="4139952" y="2636912"/>
              <a:ext cx="2088232" cy="5040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Shape 113"/>
            <p:cNvPicPr preferRelativeResize="0"/>
            <p:nvPr/>
          </p:nvPicPr>
          <p:blipFill rotWithShape="1">
            <a:blip r:embed="rId2">
              <a:alphaModFix/>
            </a:blip>
            <a:srcRect l="49621" t="32740" b="36152"/>
            <a:stretch/>
          </p:blipFill>
          <p:spPr>
            <a:xfrm>
              <a:off x="6804249" y="3573016"/>
              <a:ext cx="2304255" cy="93610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" name="TextBox 31"/>
          <p:cNvSpPr txBox="1"/>
          <p:nvPr/>
        </p:nvSpPr>
        <p:spPr>
          <a:xfrm>
            <a:off x="2505364" y="24245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251520" y="4841865"/>
            <a:ext cx="8424936" cy="1323439"/>
            <a:chOff x="251520" y="4697849"/>
            <a:chExt cx="8424936" cy="1323439"/>
          </a:xfrm>
        </p:grpSpPr>
        <p:sp>
          <p:nvSpPr>
            <p:cNvPr id="34" name="Rectangle 33"/>
            <p:cNvSpPr/>
            <p:nvPr/>
          </p:nvSpPr>
          <p:spPr>
            <a:xfrm>
              <a:off x="251520" y="4697849"/>
              <a:ext cx="8424936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 dirty="0" smtClean="0">
                  <a:solidFill>
                    <a:srgbClr val="FF0000"/>
                  </a:solidFill>
                  <a:latin typeface="Arial"/>
                  <a:ea typeface="ＭＳ Ｐゴシック"/>
                </a:rPr>
                <a:t>Sulfate (SU)</a:t>
              </a:r>
              <a:r>
                <a:rPr lang="en-US" sz="1600" dirty="0">
                  <a:solidFill>
                    <a:srgbClr val="FF0000"/>
                  </a:solidFill>
                  <a:latin typeface="Arial"/>
                  <a:ea typeface="ＭＳ Ｐゴシック"/>
                </a:rPr>
                <a:t>: </a:t>
              </a:r>
              <a:endParaRPr lang="en-US" sz="1600" dirty="0" smtClean="0">
                <a:solidFill>
                  <a:srgbClr val="FF0000"/>
                </a:solidFill>
                <a:latin typeface="Arial"/>
                <a:ea typeface="ＭＳ Ｐゴシック"/>
              </a:endParaRPr>
            </a:p>
            <a:p>
              <a:pPr>
                <a:lnSpc>
                  <a:spcPct val="100000"/>
                </a:lnSpc>
              </a:pPr>
              <a:r>
                <a:rPr lang="en-US" sz="1600" dirty="0" smtClean="0">
                  <a:solidFill>
                    <a:srgbClr val="0000FF"/>
                  </a:solidFill>
                  <a:latin typeface="Arial"/>
                  <a:ea typeface="ＭＳ Ｐゴシック"/>
                </a:rPr>
                <a:t>4 </a:t>
              </a:r>
              <a:r>
                <a:rPr lang="en-US" sz="1600" dirty="0">
                  <a:solidFill>
                    <a:srgbClr val="0000FF"/>
                  </a:solidFill>
                  <a:latin typeface="Arial"/>
                  <a:ea typeface="ＭＳ Ｐゴシック"/>
                </a:rPr>
                <a:t>additional prognostic tracers </a:t>
              </a:r>
              <a:r>
                <a:rPr lang="en-US" sz="1600" dirty="0">
                  <a:solidFill>
                    <a:srgbClr val="000000"/>
                  </a:solidFill>
                  <a:latin typeface="Arial"/>
                  <a:ea typeface="ＭＳ Ｐゴシック"/>
                </a:rPr>
                <a:t>(SO2, DMS, H2O2, H2SO4</a:t>
              </a:r>
              <a:r>
                <a:rPr lang="en-US" sz="1600" dirty="0" smtClean="0">
                  <a:solidFill>
                    <a:srgbClr val="000000"/>
                  </a:solidFill>
                  <a:latin typeface="Arial"/>
                  <a:ea typeface="ＭＳ Ｐゴシック"/>
                </a:rPr>
                <a:t>)</a:t>
              </a:r>
            </a:p>
            <a:p>
              <a:pPr>
                <a:lnSpc>
                  <a:spcPct val="100000"/>
                </a:lnSpc>
              </a:pPr>
              <a:r>
                <a:rPr lang="en-US" sz="1600" dirty="0">
                  <a:solidFill>
                    <a:srgbClr val="000000"/>
                  </a:solidFill>
                  <a:latin typeface="Arial"/>
                  <a:ea typeface="ＭＳ Ｐゴシック"/>
                </a:rPr>
                <a:t>	 </a:t>
              </a:r>
              <a:r>
                <a:rPr lang="en-US" sz="1600" dirty="0" smtClean="0">
                  <a:solidFill>
                    <a:srgbClr val="000000"/>
                  </a:solidFill>
                  <a:latin typeface="Arial"/>
                  <a:ea typeface="ＭＳ Ｐゴシック"/>
                </a:rPr>
                <a:t>        </a:t>
              </a:r>
              <a:r>
                <a:rPr lang="en-US" sz="1600" dirty="0" smtClean="0">
                  <a:solidFill>
                    <a:srgbClr val="0000FF"/>
                  </a:solidFill>
                  <a:latin typeface="Arial"/>
                  <a:ea typeface="ＭＳ Ｐゴシック"/>
                </a:rPr>
                <a:t>3 </a:t>
              </a:r>
              <a:r>
                <a:rPr lang="en-US" sz="1600" dirty="0">
                  <a:solidFill>
                    <a:srgbClr val="0000FF"/>
                  </a:solidFill>
                  <a:latin typeface="Arial"/>
                  <a:ea typeface="ＭＳ Ｐゴシック"/>
                </a:rPr>
                <a:t>online or climatological oxidants </a:t>
              </a:r>
              <a:r>
                <a:rPr lang="en-US" sz="1600" dirty="0">
                  <a:solidFill>
                    <a:srgbClr val="000000"/>
                  </a:solidFill>
                  <a:latin typeface="Arial"/>
                  <a:ea typeface="ＭＳ Ｐゴシック"/>
                </a:rPr>
                <a:t>(OH, O3, HO2</a:t>
              </a:r>
              <a:r>
                <a:rPr lang="en-US" sz="1600" dirty="0" smtClean="0">
                  <a:solidFill>
                    <a:srgbClr val="000000"/>
                  </a:solidFill>
                  <a:latin typeface="Arial"/>
                  <a:ea typeface="ＭＳ Ｐゴシック"/>
                </a:rPr>
                <a:t>) </a:t>
              </a:r>
            </a:p>
            <a:p>
              <a:pPr>
                <a:lnSpc>
                  <a:spcPct val="100000"/>
                </a:lnSpc>
              </a:pPr>
              <a:r>
                <a:rPr lang="en-US" sz="1600" dirty="0">
                  <a:solidFill>
                    <a:srgbClr val="000000"/>
                  </a:solidFill>
                  <a:latin typeface="Arial"/>
                  <a:ea typeface="ＭＳ Ｐゴシック"/>
                </a:rPr>
                <a:t>	 </a:t>
              </a:r>
              <a:r>
                <a:rPr lang="en-US" sz="1600" dirty="0" smtClean="0">
                  <a:solidFill>
                    <a:srgbClr val="000000"/>
                  </a:solidFill>
                  <a:latin typeface="Arial"/>
                  <a:ea typeface="ＭＳ Ｐゴシック"/>
                </a:rPr>
                <a:t>        </a:t>
              </a:r>
              <a:r>
                <a:rPr lang="en-US" sz="1600" dirty="0" smtClean="0">
                  <a:solidFill>
                    <a:srgbClr val="0000FF"/>
                  </a:solidFill>
                  <a:latin typeface="Arial"/>
                  <a:ea typeface="ＭＳ Ｐゴシック"/>
                </a:rPr>
                <a:t>gas</a:t>
              </a:r>
              <a:r>
                <a:rPr lang="en-US" sz="1600" dirty="0">
                  <a:solidFill>
                    <a:srgbClr val="0000FF"/>
                  </a:solidFill>
                  <a:latin typeface="Arial"/>
                  <a:ea typeface="ＭＳ Ｐゴシック"/>
                </a:rPr>
                <a:t>-phase </a:t>
              </a:r>
              <a:r>
                <a:rPr lang="en-US" sz="1600" dirty="0">
                  <a:solidFill>
                    <a:srgbClr val="000000"/>
                  </a:solidFill>
                  <a:latin typeface="Arial"/>
                  <a:ea typeface="ＭＳ Ｐゴシック"/>
                </a:rPr>
                <a:t>oxidation of SO2, DMS and H202 by </a:t>
              </a:r>
              <a:r>
                <a:rPr lang="en-US" sz="1600" dirty="0" smtClean="0">
                  <a:solidFill>
                    <a:srgbClr val="000000"/>
                  </a:solidFill>
                  <a:latin typeface="Arial"/>
                  <a:ea typeface="ＭＳ Ｐゴシック"/>
                </a:rPr>
                <a:t>OH </a:t>
              </a:r>
            </a:p>
            <a:p>
              <a:pPr>
                <a:lnSpc>
                  <a:spcPct val="100000"/>
                </a:lnSpc>
              </a:pPr>
              <a:r>
                <a:rPr lang="en-US" sz="1600" dirty="0" smtClean="0">
                  <a:solidFill>
                    <a:srgbClr val="000000"/>
                  </a:solidFill>
                  <a:latin typeface="Arial"/>
                  <a:ea typeface="ＭＳ Ｐゴシック"/>
                </a:rPr>
                <a:t>                         </a:t>
              </a:r>
              <a:r>
                <a:rPr lang="en-US" sz="1600" dirty="0" smtClean="0">
                  <a:solidFill>
                    <a:srgbClr val="0000FF"/>
                  </a:solidFill>
                  <a:latin typeface="Arial"/>
                  <a:ea typeface="ＭＳ Ｐゴシック"/>
                </a:rPr>
                <a:t>aqueous</a:t>
              </a:r>
              <a:r>
                <a:rPr lang="en-US" sz="1600" dirty="0">
                  <a:solidFill>
                    <a:srgbClr val="0000FF"/>
                  </a:solidFill>
                  <a:latin typeface="Arial"/>
                  <a:ea typeface="ＭＳ Ｐゴシック"/>
                </a:rPr>
                <a:t>-phase </a:t>
              </a:r>
              <a:r>
                <a:rPr lang="en-US" sz="1600" dirty="0">
                  <a:solidFill>
                    <a:srgbClr val="000000"/>
                  </a:solidFill>
                  <a:latin typeface="Arial"/>
                  <a:ea typeface="ＭＳ Ｐゴシック"/>
                </a:rPr>
                <a:t>oxidation by H202 and </a:t>
              </a:r>
              <a:r>
                <a:rPr lang="en-US" sz="1600" dirty="0" smtClean="0">
                  <a:solidFill>
                    <a:srgbClr val="000000"/>
                  </a:solidFill>
                  <a:latin typeface="Arial"/>
                  <a:ea typeface="ＭＳ Ｐゴシック"/>
                </a:rPr>
                <a:t>O3</a:t>
              </a:r>
              <a:endParaRPr lang="en-US" sz="1600" dirty="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pic>
          <p:nvPicPr>
            <p:cNvPr id="35" name="Shape 113"/>
            <p:cNvPicPr preferRelativeResize="0"/>
            <p:nvPr/>
          </p:nvPicPr>
          <p:blipFill rotWithShape="1">
            <a:blip r:embed="rId2">
              <a:alphaModFix/>
            </a:blip>
            <a:srcRect l="70076" t="83870" r="6867"/>
            <a:stretch/>
          </p:blipFill>
          <p:spPr>
            <a:xfrm>
              <a:off x="7164288" y="5085184"/>
              <a:ext cx="1512168" cy="72008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" name="Group 35"/>
          <p:cNvGrpSpPr/>
          <p:nvPr/>
        </p:nvGrpSpPr>
        <p:grpSpPr>
          <a:xfrm>
            <a:off x="107504" y="1844824"/>
            <a:ext cx="4896544" cy="584776"/>
            <a:chOff x="107504" y="1844824"/>
            <a:chExt cx="4896544" cy="584776"/>
          </a:xfrm>
        </p:grpSpPr>
        <p:pic>
          <p:nvPicPr>
            <p:cNvPr id="37" name="Shape 113"/>
            <p:cNvPicPr preferRelativeResize="0"/>
            <p:nvPr/>
          </p:nvPicPr>
          <p:blipFill rotWithShape="1">
            <a:blip r:embed="rId2">
              <a:alphaModFix/>
            </a:blip>
            <a:srcRect l="49747" t="64808" b="19830"/>
            <a:stretch/>
          </p:blipFill>
          <p:spPr>
            <a:xfrm>
              <a:off x="3347864" y="2060848"/>
              <a:ext cx="1656184" cy="3600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" name="Rectangle 37"/>
            <p:cNvSpPr/>
            <p:nvPr/>
          </p:nvSpPr>
          <p:spPr>
            <a:xfrm>
              <a:off x="107504" y="1844824"/>
              <a:ext cx="2088232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 b="1" u="sng" dirty="0">
                  <a:solidFill>
                    <a:srgbClr val="080808"/>
                  </a:solidFill>
                  <a:latin typeface="Arial"/>
                </a:rPr>
                <a:t>Bulk</a:t>
              </a:r>
            </a:p>
            <a:p>
              <a:pPr>
                <a:lnSpc>
                  <a:spcPct val="100000"/>
                </a:lnSpc>
              </a:pPr>
              <a:r>
                <a:rPr lang="en-US" sz="1600" dirty="0">
                  <a:solidFill>
                    <a:srgbClr val="FF0000"/>
                  </a:solidFill>
                  <a:latin typeface="Arial"/>
                </a:rPr>
                <a:t>  Black Carbon (BC</a:t>
              </a:r>
              <a:r>
                <a:rPr lang="en-US" sz="1600" dirty="0" smtClean="0">
                  <a:solidFill>
                    <a:srgbClr val="FF0000"/>
                  </a:solidFill>
                  <a:latin typeface="Arial"/>
                </a:rPr>
                <a:t>)</a:t>
              </a:r>
              <a:endParaRPr lang="en-US" sz="1600" dirty="0"/>
            </a:p>
          </p:txBody>
        </p:sp>
      </p:grpSp>
      <p:sp>
        <p:nvSpPr>
          <p:cNvPr id="40" name="Título 1"/>
          <p:cNvSpPr txBox="1">
            <a:spLocks/>
          </p:cNvSpPr>
          <p:nvPr/>
        </p:nvSpPr>
        <p:spPr>
          <a:xfrm>
            <a:off x="107504" y="44624"/>
            <a:ext cx="8928992" cy="792088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 smtClean="0">
                <a:latin typeface="Calibri" panose="020F0502020204030204" pitchFamily="34" charset="0"/>
              </a:rPr>
              <a:t>MONARCH: Aerosols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20" y="6174883"/>
            <a:ext cx="79127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/>
                <a:ea typeface="ＭＳ Ｐゴシック"/>
              </a:rPr>
              <a:t>Nitrate (NO3) and Ammonium (NH4): </a:t>
            </a:r>
            <a:r>
              <a:rPr lang="en-US" dirty="0">
                <a:solidFill>
                  <a:srgbClr val="000000"/>
                </a:solidFill>
                <a:latin typeface="Arial"/>
                <a:ea typeface="ＭＳ Ｐゴシック"/>
              </a:rPr>
              <a:t>as calculated by EQSAM </a:t>
            </a:r>
            <a:r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t>thermodynamic </a:t>
            </a:r>
            <a:r>
              <a:rPr lang="en-US" smtClean="0">
                <a:solidFill>
                  <a:srgbClr val="000000"/>
                </a:solidFill>
                <a:latin typeface="Arial"/>
                <a:ea typeface="ＭＳ Ｐゴシック"/>
              </a:rPr>
              <a:t>equilibrium </a:t>
            </a:r>
            <a:r>
              <a:rPr lang="en-US" dirty="0">
                <a:solidFill>
                  <a:srgbClr val="000000"/>
                </a:solidFill>
                <a:latin typeface="Arial"/>
                <a:ea typeface="ＭＳ Ｐゴシック"/>
              </a:rPr>
              <a:t>model but not evaluated yet</a:t>
            </a:r>
            <a:endParaRPr lang="en-US" dirty="0">
              <a:solidFill>
                <a:srgbClr val="FF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1151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24484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9_Office Theme">
  <a:themeElements>
    <a:clrScheme name="BSC">
      <a:dk1>
        <a:srgbClr val="004990"/>
      </a:dk1>
      <a:lt1>
        <a:srgbClr val="004990"/>
      </a:lt1>
      <a:dk2>
        <a:srgbClr val="004990"/>
      </a:dk2>
      <a:lt2>
        <a:srgbClr val="004990"/>
      </a:lt2>
      <a:accent1>
        <a:srgbClr val="FFFFFF"/>
      </a:accent1>
      <a:accent2>
        <a:srgbClr val="004990"/>
      </a:accent2>
      <a:accent3>
        <a:srgbClr val="004990"/>
      </a:accent3>
      <a:accent4>
        <a:srgbClr val="8DB3E2"/>
      </a:accent4>
      <a:accent5>
        <a:srgbClr val="548DD4"/>
      </a:accent5>
      <a:accent6>
        <a:srgbClr val="0070C0"/>
      </a:accent6>
      <a:hlink>
        <a:srgbClr val="95B3D7"/>
      </a:hlink>
      <a:folHlink>
        <a:srgbClr val="366092"/>
      </a:folHlink>
    </a:clrScheme>
    <a:fontScheme name="BSC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7096</TotalTime>
  <Words>2399</Words>
  <Application>Microsoft Macintosh PowerPoint</Application>
  <PresentationFormat>On-screen Show (4:3)</PresentationFormat>
  <Paragraphs>583</Paragraphs>
  <Slides>45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8" baseType="lpstr">
      <vt:lpstr>Calibri</vt:lpstr>
      <vt:lpstr>Calibri Light</vt:lpstr>
      <vt:lpstr>Century Gothic</vt:lpstr>
      <vt:lpstr>Comic Sans MS</vt:lpstr>
      <vt:lpstr>DejaVu Sans</vt:lpstr>
      <vt:lpstr>Helvetica LT Std Cond Blk</vt:lpstr>
      <vt:lpstr>Helvetica Neue</vt:lpstr>
      <vt:lpstr>MS PGothic</vt:lpstr>
      <vt:lpstr>ＭＳ Ｐゴシック</vt:lpstr>
      <vt:lpstr>Wingdings</vt:lpstr>
      <vt:lpstr>Arial</vt:lpstr>
      <vt:lpstr>Tema de Office</vt:lpstr>
      <vt:lpstr>19_Office Theme</vt:lpstr>
      <vt:lpstr>Atmospheric composition research, modeling and services at BSC</vt:lpstr>
      <vt:lpstr>Barcelona Supercomputing Center</vt:lpstr>
      <vt:lpstr>Atmospheric Composition and Earth System Services</vt:lpstr>
      <vt:lpstr>Atmospheric Composition activities</vt:lpstr>
      <vt:lpstr>Spatial scales</vt:lpstr>
      <vt:lpstr>Development of MONARCH Multiscale Online Non-hydrostatic AtmospheRe CHemistry model</vt:lpstr>
      <vt:lpstr>PowerPoint Presentation</vt:lpstr>
      <vt:lpstr>MONARCH: Gas-phase chemistry</vt:lpstr>
      <vt:lpstr>PowerPoint Presentation</vt:lpstr>
      <vt:lpstr>PowerPoint Presentation</vt:lpstr>
      <vt:lpstr>PowerPoint Presentation</vt:lpstr>
      <vt:lpstr>HERMESv2.0: An emission model for Europe and Spain</vt:lpstr>
      <vt:lpstr>HERMESv3.0: A multiscale emission model for supporting air quality modelling research </vt:lpstr>
      <vt:lpstr>PowerPoint Presentation</vt:lpstr>
      <vt:lpstr>PowerPoint Presentation</vt:lpstr>
      <vt:lpstr>Mineral dust: AXA Chair on Sand and Dust Storms</vt:lpstr>
      <vt:lpstr>Mineral dust: AXA Chair on Sand and Dust Storms</vt:lpstr>
      <vt:lpstr>AQ data availability</vt:lpstr>
      <vt:lpstr>Evaluation</vt:lpstr>
      <vt:lpstr>PowerPoint Presentation</vt:lpstr>
      <vt:lpstr>PowerPoint Presentation</vt:lpstr>
      <vt:lpstr>2016</vt:lpstr>
      <vt:lpstr>PM10 dust contributions</vt:lpstr>
      <vt:lpstr>PM10 dust contributions</vt:lpstr>
      <vt:lpstr>PowerPoint Presentation</vt:lpstr>
      <vt:lpstr>PowerPoint Presentation</vt:lpstr>
      <vt:lpstr>PowerPoint Presentation</vt:lpstr>
      <vt:lpstr>Source attribution (Pay et al.)</vt:lpstr>
      <vt:lpstr>SA for ozone</vt:lpstr>
      <vt:lpstr>SA for ozone</vt:lpstr>
      <vt:lpstr>Earth System Services  The Earth System Services group facilitates technology transfer of state-of-the-art research from local, national to international levels </vt:lpstr>
      <vt:lpstr>PowerPoint Presentation</vt:lpstr>
      <vt:lpstr>Operational forecast: CALIOPE and SDS-WAS</vt:lpstr>
      <vt:lpstr>CALIOPE Air quality forecast system</vt:lpstr>
      <vt:lpstr>Air Quality Forecast System for Mexico DF</vt:lpstr>
      <vt:lpstr>Mineral dust: forecasting and services</vt:lpstr>
      <vt:lpstr>Air quality planning</vt:lpstr>
      <vt:lpstr>Fleet electrification</vt:lpstr>
      <vt:lpstr>Fleet electrification. Air quality impacts</vt:lpstr>
      <vt:lpstr>Future work. Urban air quality modelling PhD Jaime Benavides and PhD Daniel Rodriguez </vt:lpstr>
      <vt:lpstr>Mesoscale vs urban scale</vt:lpstr>
      <vt:lpstr>Model chain. Two complementary PhDs</vt:lpstr>
      <vt:lpstr>National and International collaborations</vt:lpstr>
      <vt:lpstr>National and International collaborations</vt:lpstr>
      <vt:lpstr>PowerPoint Presentation</vt:lpstr>
    </vt:vector>
  </TitlesOfParts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BSC motor para la ciencia y la ingeniería</dc:title>
  <dc:creator>Cristian</dc:creator>
  <cp:lastModifiedBy>Microsoft Office User</cp:lastModifiedBy>
  <cp:revision>171</cp:revision>
  <cp:lastPrinted>2016-09-08T13:03:29Z</cp:lastPrinted>
  <dcterms:created xsi:type="dcterms:W3CDTF">2016-07-07T10:13:32Z</dcterms:created>
  <dcterms:modified xsi:type="dcterms:W3CDTF">2017-06-14T08:28:45Z</dcterms:modified>
</cp:coreProperties>
</file>